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1"/>
  </p:notesMasterIdLst>
  <p:handoutMasterIdLst>
    <p:handoutMasterId r:id="rId62"/>
  </p:handoutMasterIdLst>
  <p:sldIdLst>
    <p:sldId id="360" r:id="rId2"/>
    <p:sldId id="357" r:id="rId3"/>
    <p:sldId id="259" r:id="rId4"/>
    <p:sldId id="268" r:id="rId5"/>
    <p:sldId id="269" r:id="rId6"/>
    <p:sldId id="270" r:id="rId7"/>
    <p:sldId id="342" r:id="rId8"/>
    <p:sldId id="358" r:id="rId9"/>
    <p:sldId id="345" r:id="rId10"/>
    <p:sldId id="346" r:id="rId11"/>
    <p:sldId id="347" r:id="rId12"/>
    <p:sldId id="348" r:id="rId13"/>
    <p:sldId id="339" r:id="rId14"/>
    <p:sldId id="349" r:id="rId15"/>
    <p:sldId id="289" r:id="rId16"/>
    <p:sldId id="290" r:id="rId17"/>
    <p:sldId id="291" r:id="rId18"/>
    <p:sldId id="350" r:id="rId19"/>
    <p:sldId id="292" r:id="rId20"/>
    <p:sldId id="293" r:id="rId21"/>
    <p:sldId id="295" r:id="rId22"/>
    <p:sldId id="298" r:id="rId23"/>
    <p:sldId id="294" r:id="rId24"/>
    <p:sldId id="299" r:id="rId25"/>
    <p:sldId id="297" r:id="rId26"/>
    <p:sldId id="300" r:id="rId27"/>
    <p:sldId id="351" r:id="rId28"/>
    <p:sldId id="305" r:id="rId29"/>
    <p:sldId id="359" r:id="rId30"/>
    <p:sldId id="306" r:id="rId31"/>
    <p:sldId id="307" r:id="rId32"/>
    <p:sldId id="308" r:id="rId33"/>
    <p:sldId id="309" r:id="rId34"/>
    <p:sldId id="310" r:id="rId35"/>
    <p:sldId id="352" r:id="rId36"/>
    <p:sldId id="312" r:id="rId37"/>
    <p:sldId id="353" r:id="rId38"/>
    <p:sldId id="314" r:id="rId39"/>
    <p:sldId id="354"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41" r:id="rId58"/>
    <p:sldId id="337" r:id="rId59"/>
    <p:sldId id="340" r:id="rId6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008000"/>
    <a:srgbClr val="D60093"/>
    <a:srgbClr val="680000"/>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9" autoAdjust="0"/>
    <p:restoredTop sz="93281" autoAdjust="0"/>
  </p:normalViewPr>
  <p:slideViewPr>
    <p:cSldViewPr>
      <p:cViewPr varScale="1">
        <p:scale>
          <a:sx n="48" d="100"/>
          <a:sy n="48" d="100"/>
        </p:scale>
        <p:origin x="-984" y="-102"/>
      </p:cViewPr>
      <p:guideLst>
        <p:guide orient="horz" pos="2160"/>
        <p:guide pos="2880"/>
      </p:guideLst>
    </p:cSldViewPr>
  </p:slideViewPr>
  <p:notesTextViewPr>
    <p:cViewPr>
      <p:scale>
        <a:sx n="100" d="100"/>
        <a:sy n="100"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F4A99-25E1-44F9-90C0-EA66CF00B3B6}"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B28448BA-C9A8-43EB-A9DB-A0137196E3B9}">
      <dgm:prSet phldrT="[Text]" custT="1"/>
      <dgm:spPr/>
      <dgm:t>
        <a:bodyPr/>
        <a:lstStyle/>
        <a:p>
          <a:r>
            <a:rPr lang="en-US" sz="2400" b="1" dirty="0" smtClean="0">
              <a:solidFill>
                <a:srgbClr val="0000FF"/>
              </a:solidFill>
            </a:rPr>
            <a:t>High dim. data</a:t>
          </a:r>
          <a:endParaRPr lang="en-US" sz="2400" b="1" dirty="0">
            <a:solidFill>
              <a:srgbClr val="0000FF"/>
            </a:solidFill>
          </a:endParaRPr>
        </a:p>
      </dgm:t>
    </dgm:pt>
    <dgm:pt modelId="{3A37FA3F-0269-460F-ACCD-01DD513605A2}" type="parTrans" cxnId="{721BA034-D2BB-4F5E-AD28-4CD4B0B4FA35}">
      <dgm:prSet/>
      <dgm:spPr/>
      <dgm:t>
        <a:bodyPr/>
        <a:lstStyle/>
        <a:p>
          <a:endParaRPr lang="en-US"/>
        </a:p>
      </dgm:t>
    </dgm:pt>
    <dgm:pt modelId="{20234B47-CD57-4C94-B27A-16836C4AA9A8}" type="sibTrans" cxnId="{721BA034-D2BB-4F5E-AD28-4CD4B0B4FA35}">
      <dgm:prSet/>
      <dgm:spPr/>
      <dgm:t>
        <a:bodyPr/>
        <a:lstStyle/>
        <a:p>
          <a:endParaRPr lang="en-US"/>
        </a:p>
      </dgm:t>
    </dgm:pt>
    <dgm:pt modelId="{E9F388D8-C9C2-45F4-B532-779E8C2CB5E8}">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Locality sensitive hashing</a:t>
          </a:r>
          <a:endParaRPr lang="en-US" sz="1800" dirty="0">
            <a:latin typeface="Calibri" pitchFamily="34" charset="0"/>
            <a:cs typeface="Calibri" pitchFamily="34" charset="0"/>
          </a:endParaRPr>
        </a:p>
      </dgm:t>
    </dgm:pt>
    <dgm:pt modelId="{F2F7FB25-05F2-4ED0-B376-8372ACCE43FB}" type="parTrans" cxnId="{95C3269C-8E66-454E-90E4-64EBD4DB49A5}">
      <dgm:prSet/>
      <dgm:spPr/>
      <dgm:t>
        <a:bodyPr/>
        <a:lstStyle/>
        <a:p>
          <a:endParaRPr lang="en-US"/>
        </a:p>
      </dgm:t>
    </dgm:pt>
    <dgm:pt modelId="{1AE97BAD-F576-4336-A510-388E6942CDAC}" type="sibTrans" cxnId="{95C3269C-8E66-454E-90E4-64EBD4DB49A5}">
      <dgm:prSet/>
      <dgm:spPr/>
      <dgm:t>
        <a:bodyPr/>
        <a:lstStyle/>
        <a:p>
          <a:endParaRPr lang="en-US"/>
        </a:p>
      </dgm:t>
    </dgm:pt>
    <dgm:pt modelId="{E12CEE09-DEBB-4435-B911-A40A12F7930D}">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Clustering</a:t>
          </a:r>
          <a:endParaRPr lang="en-US" sz="1800" dirty="0">
            <a:latin typeface="Calibri" pitchFamily="34" charset="0"/>
            <a:cs typeface="Calibri" pitchFamily="34" charset="0"/>
          </a:endParaRPr>
        </a:p>
      </dgm:t>
    </dgm:pt>
    <dgm:pt modelId="{A642C0CA-D97F-4EA3-928C-13F990F569A1}" type="parTrans" cxnId="{751DC194-11AC-4068-BA1C-4404C839BDBA}">
      <dgm:prSet/>
      <dgm:spPr/>
      <dgm:t>
        <a:bodyPr/>
        <a:lstStyle/>
        <a:p>
          <a:endParaRPr lang="en-US"/>
        </a:p>
      </dgm:t>
    </dgm:pt>
    <dgm:pt modelId="{CF3DF39F-9248-4761-840A-28F131DA740D}" type="sibTrans" cxnId="{751DC194-11AC-4068-BA1C-4404C839BDBA}">
      <dgm:prSet/>
      <dgm:spPr/>
      <dgm:t>
        <a:bodyPr/>
        <a:lstStyle/>
        <a:p>
          <a:endParaRPr lang="en-US"/>
        </a:p>
      </dgm:t>
    </dgm:pt>
    <dgm:pt modelId="{5FC74589-1769-4EB4-9E51-9D82632D2E02}">
      <dgm:prSet phldrT="[Text]" custT="1"/>
      <dgm:spPr/>
      <dgm:t>
        <a:bodyPr/>
        <a:lstStyle/>
        <a:p>
          <a:r>
            <a:rPr lang="en-US" sz="2400" b="1" dirty="0" smtClean="0"/>
            <a:t>Graph </a:t>
          </a:r>
          <a:br>
            <a:rPr lang="en-US" sz="2400" b="1" dirty="0" smtClean="0"/>
          </a:br>
          <a:r>
            <a:rPr lang="en-US" sz="2400" b="1" dirty="0" smtClean="0"/>
            <a:t>data</a:t>
          </a:r>
          <a:endParaRPr lang="en-US" sz="2400" b="1" dirty="0"/>
        </a:p>
      </dgm:t>
    </dgm:pt>
    <dgm:pt modelId="{4D0CCF7E-4481-42D2-95B3-0CB4029368E1}" type="parTrans" cxnId="{EA2FD3B8-722B-4877-B8F1-EEA7710C1B84}">
      <dgm:prSet/>
      <dgm:spPr/>
      <dgm:t>
        <a:bodyPr/>
        <a:lstStyle/>
        <a:p>
          <a:endParaRPr lang="en-US"/>
        </a:p>
      </dgm:t>
    </dgm:pt>
    <dgm:pt modelId="{8EB806C9-A9BC-450F-B9C3-AC2ED6D3AF68}" type="sibTrans" cxnId="{EA2FD3B8-722B-4877-B8F1-EEA7710C1B84}">
      <dgm:prSet/>
      <dgm:spPr/>
      <dgm:t>
        <a:bodyPr/>
        <a:lstStyle/>
        <a:p>
          <a:endParaRPr lang="en-US"/>
        </a:p>
      </dgm:t>
    </dgm:pt>
    <dgm:pt modelId="{B8FE7A32-1B20-4D46-8242-6C91907A490E}">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PageRank, </a:t>
          </a:r>
          <a:r>
            <a:rPr lang="en-US" sz="1800" dirty="0" err="1" smtClean="0">
              <a:latin typeface="Calibri" pitchFamily="34" charset="0"/>
              <a:cs typeface="Calibri" pitchFamily="34" charset="0"/>
            </a:rPr>
            <a:t>SimRank</a:t>
          </a:r>
          <a:endParaRPr lang="en-US" sz="1800" dirty="0">
            <a:latin typeface="Calibri" pitchFamily="34" charset="0"/>
            <a:cs typeface="Calibri" pitchFamily="34" charset="0"/>
          </a:endParaRPr>
        </a:p>
      </dgm:t>
    </dgm:pt>
    <dgm:pt modelId="{86CD367E-951E-4F4B-BFC7-6603B931690A}" type="parTrans" cxnId="{35679A9F-A9C0-40B5-BA5C-B5D89AD516EE}">
      <dgm:prSet/>
      <dgm:spPr/>
      <dgm:t>
        <a:bodyPr/>
        <a:lstStyle/>
        <a:p>
          <a:endParaRPr lang="en-US"/>
        </a:p>
      </dgm:t>
    </dgm:pt>
    <dgm:pt modelId="{03DB6E86-A49B-4AF5-9791-CBACA4C5335D}" type="sibTrans" cxnId="{35679A9F-A9C0-40B5-BA5C-B5D89AD516EE}">
      <dgm:prSet/>
      <dgm:spPr/>
      <dgm:t>
        <a:bodyPr/>
        <a:lstStyle/>
        <a:p>
          <a:endParaRPr lang="en-US"/>
        </a:p>
      </dgm:t>
    </dgm:pt>
    <dgm:pt modelId="{EFD7AB2D-81E2-448E-B54E-4F3622AF7EF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Network Analysis</a:t>
          </a:r>
          <a:endParaRPr lang="en-US" sz="1800" dirty="0">
            <a:latin typeface="Calibri" pitchFamily="34" charset="0"/>
            <a:cs typeface="Calibri" pitchFamily="34" charset="0"/>
          </a:endParaRPr>
        </a:p>
      </dgm:t>
    </dgm:pt>
    <dgm:pt modelId="{36574C9A-C9D9-41B3-A499-07AB4199CF7F}" type="parTrans" cxnId="{E8E1CBC2-E886-44D5-B930-C0A4D16118C4}">
      <dgm:prSet/>
      <dgm:spPr/>
      <dgm:t>
        <a:bodyPr/>
        <a:lstStyle/>
        <a:p>
          <a:endParaRPr lang="en-US"/>
        </a:p>
      </dgm:t>
    </dgm:pt>
    <dgm:pt modelId="{0FFBD1E1-7F1E-48F7-8092-88463CF1F65B}" type="sibTrans" cxnId="{E8E1CBC2-E886-44D5-B930-C0A4D16118C4}">
      <dgm:prSet/>
      <dgm:spPr/>
      <dgm:t>
        <a:bodyPr/>
        <a:lstStyle/>
        <a:p>
          <a:endParaRPr lang="en-US"/>
        </a:p>
      </dgm:t>
    </dgm:pt>
    <dgm:pt modelId="{A0A9AC20-5EC1-4862-BFC8-870928838544}">
      <dgm:prSet phldrT="[Text]" custT="1"/>
      <dgm:spPr/>
      <dgm:t>
        <a:bodyPr/>
        <a:lstStyle/>
        <a:p>
          <a:r>
            <a:rPr lang="en-US" sz="2400" b="1" dirty="0" smtClean="0"/>
            <a:t>Infinite </a:t>
          </a:r>
          <a:br>
            <a:rPr lang="en-US" sz="2400" b="1" dirty="0" smtClean="0"/>
          </a:br>
          <a:r>
            <a:rPr lang="en-US" sz="2400" b="1" dirty="0" smtClean="0"/>
            <a:t>data</a:t>
          </a:r>
          <a:endParaRPr lang="en-US" sz="2400" b="1" dirty="0"/>
        </a:p>
      </dgm:t>
    </dgm:pt>
    <dgm:pt modelId="{69D52F25-6ACE-45DA-A9E8-1893E3A26C8C}" type="parTrans" cxnId="{E39A2E7D-4B01-443C-A093-8728A9F528A1}">
      <dgm:prSet/>
      <dgm:spPr/>
      <dgm:t>
        <a:bodyPr/>
        <a:lstStyle/>
        <a:p>
          <a:endParaRPr lang="en-US"/>
        </a:p>
      </dgm:t>
    </dgm:pt>
    <dgm:pt modelId="{FF5EAA6B-D3D9-4221-A79F-E9B4930D1CEF}" type="sibTrans" cxnId="{E39A2E7D-4B01-443C-A093-8728A9F528A1}">
      <dgm:prSet/>
      <dgm:spPr/>
      <dgm:t>
        <a:bodyPr/>
        <a:lstStyle/>
        <a:p>
          <a:endParaRPr lang="en-US"/>
        </a:p>
      </dgm:t>
    </dgm:pt>
    <dgm:pt modelId="{6856B0CF-FE68-485F-BF49-CA4A93F4F38C}">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Filtering data streams</a:t>
          </a:r>
          <a:endParaRPr lang="en-US" sz="1800" dirty="0">
            <a:latin typeface="Calibri" pitchFamily="34" charset="0"/>
            <a:cs typeface="Calibri" pitchFamily="34" charset="0"/>
          </a:endParaRPr>
        </a:p>
      </dgm:t>
    </dgm:pt>
    <dgm:pt modelId="{B52856D9-283B-499D-AE83-3A1B0694F8DA}" type="parTrans" cxnId="{1151B3DC-BFA5-46C2-A674-0EE40A938C5A}">
      <dgm:prSet/>
      <dgm:spPr/>
      <dgm:t>
        <a:bodyPr/>
        <a:lstStyle/>
        <a:p>
          <a:endParaRPr lang="en-US"/>
        </a:p>
      </dgm:t>
    </dgm:pt>
    <dgm:pt modelId="{60145AD2-C0A0-4426-8839-F8800D94963F}" type="sibTrans" cxnId="{1151B3DC-BFA5-46C2-A674-0EE40A938C5A}">
      <dgm:prSet/>
      <dgm:spPr/>
      <dgm:t>
        <a:bodyPr/>
        <a:lstStyle/>
        <a:p>
          <a:endParaRPr lang="en-US"/>
        </a:p>
      </dgm:t>
    </dgm:pt>
    <dgm:pt modelId="{5DA147F9-347F-4A9B-99C6-4679CBA742B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Web advertising</a:t>
          </a:r>
          <a:endParaRPr lang="en-US" sz="1800" dirty="0">
            <a:latin typeface="Calibri" pitchFamily="34" charset="0"/>
            <a:cs typeface="Calibri" pitchFamily="34" charset="0"/>
          </a:endParaRPr>
        </a:p>
      </dgm:t>
    </dgm:pt>
    <dgm:pt modelId="{0DD651B9-CD26-4B12-B47E-A345F5C781A5}" type="parTrans" cxnId="{D2E71B6A-2ED0-4063-83D4-B7F1634C0332}">
      <dgm:prSet/>
      <dgm:spPr/>
      <dgm:t>
        <a:bodyPr/>
        <a:lstStyle/>
        <a:p>
          <a:endParaRPr lang="en-US"/>
        </a:p>
      </dgm:t>
    </dgm:pt>
    <dgm:pt modelId="{A279CC5C-DF39-4624-BFA5-ADC04410EA91}" type="sibTrans" cxnId="{D2E71B6A-2ED0-4063-83D4-B7F1634C0332}">
      <dgm:prSet/>
      <dgm:spPr/>
      <dgm:t>
        <a:bodyPr/>
        <a:lstStyle/>
        <a:p>
          <a:endParaRPr lang="en-US"/>
        </a:p>
      </dgm:t>
    </dgm:pt>
    <dgm:pt modelId="{91B14D9B-61DF-4421-AF43-318BB0021BDF}">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Dimensionality reduction</a:t>
          </a:r>
          <a:endParaRPr lang="en-US" sz="1800" dirty="0">
            <a:latin typeface="Calibri" pitchFamily="34" charset="0"/>
            <a:cs typeface="Calibri" pitchFamily="34" charset="0"/>
          </a:endParaRPr>
        </a:p>
      </dgm:t>
    </dgm:pt>
    <dgm:pt modelId="{6B1A9D79-1E1A-438E-9974-41204E573EDC}" type="parTrans" cxnId="{CDF2CC16-ED87-4552-8B18-DAAA2A151437}">
      <dgm:prSet/>
      <dgm:spPr/>
      <dgm:t>
        <a:bodyPr/>
        <a:lstStyle/>
        <a:p>
          <a:endParaRPr lang="en-US"/>
        </a:p>
      </dgm:t>
    </dgm:pt>
    <dgm:pt modelId="{5E874D73-6215-4109-909C-386CFCBBE123}" type="sibTrans" cxnId="{CDF2CC16-ED87-4552-8B18-DAAA2A151437}">
      <dgm:prSet/>
      <dgm:spPr/>
      <dgm:t>
        <a:bodyPr/>
        <a:lstStyle/>
        <a:p>
          <a:endParaRPr lang="en-US"/>
        </a:p>
      </dgm:t>
    </dgm:pt>
    <dgm:pt modelId="{FF0CDCCC-6F78-4064-A419-5EC5C753206F}">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Spam Detection</a:t>
          </a:r>
          <a:endParaRPr lang="en-US" sz="1800" dirty="0">
            <a:latin typeface="Calibri" pitchFamily="34" charset="0"/>
            <a:cs typeface="Calibri" pitchFamily="34" charset="0"/>
          </a:endParaRPr>
        </a:p>
      </dgm:t>
    </dgm:pt>
    <dgm:pt modelId="{C96EA5C7-A653-4A83-8F75-8585A07C9C8F}" type="parTrans" cxnId="{CD174D1A-F576-42A5-8360-9F1F6FB5C8D5}">
      <dgm:prSet/>
      <dgm:spPr/>
      <dgm:t>
        <a:bodyPr/>
        <a:lstStyle/>
        <a:p>
          <a:endParaRPr lang="en-US"/>
        </a:p>
      </dgm:t>
    </dgm:pt>
    <dgm:pt modelId="{8E668476-E60C-485B-B9C7-8F9496C26DF3}" type="sibTrans" cxnId="{CD174D1A-F576-42A5-8360-9F1F6FB5C8D5}">
      <dgm:prSet/>
      <dgm:spPr/>
      <dgm:t>
        <a:bodyPr/>
        <a:lstStyle/>
        <a:p>
          <a:endParaRPr lang="en-US"/>
        </a:p>
      </dgm:t>
    </dgm:pt>
    <dgm:pt modelId="{06D87D35-A66C-427C-B6DB-AF958D65D6B3}">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Queries on streams</a:t>
          </a:r>
          <a:endParaRPr lang="en-US" sz="1800" dirty="0">
            <a:latin typeface="Calibri" pitchFamily="34" charset="0"/>
            <a:cs typeface="Calibri" pitchFamily="34" charset="0"/>
          </a:endParaRPr>
        </a:p>
      </dgm:t>
    </dgm:pt>
    <dgm:pt modelId="{9A4B31E9-014C-4B63-A219-5A63A8ACB829}" type="parTrans" cxnId="{03033C8E-546A-4636-B996-DCA3A7F5D692}">
      <dgm:prSet/>
      <dgm:spPr/>
      <dgm:t>
        <a:bodyPr/>
        <a:lstStyle/>
        <a:p>
          <a:endParaRPr lang="en-US"/>
        </a:p>
      </dgm:t>
    </dgm:pt>
    <dgm:pt modelId="{AC1F3899-4696-4923-97F3-8D3FBB96254A}" type="sibTrans" cxnId="{03033C8E-546A-4636-B996-DCA3A7F5D692}">
      <dgm:prSet/>
      <dgm:spPr/>
      <dgm:t>
        <a:bodyPr/>
        <a:lstStyle/>
        <a:p>
          <a:endParaRPr lang="en-US"/>
        </a:p>
      </dgm:t>
    </dgm:pt>
    <dgm:pt modelId="{EA22DC01-B1C3-4425-86ED-5B66953397A8}">
      <dgm:prSet phldrT="[Text]" custT="1"/>
      <dgm:spPr/>
      <dgm:t>
        <a:bodyPr/>
        <a:lstStyle/>
        <a:p>
          <a:r>
            <a:rPr lang="en-US" sz="2400" b="1" dirty="0" smtClean="0"/>
            <a:t>Machine learning</a:t>
          </a:r>
          <a:endParaRPr lang="en-US" sz="2400" b="1" dirty="0"/>
        </a:p>
      </dgm:t>
    </dgm:pt>
    <dgm:pt modelId="{5D0A80B1-3E50-448A-A64D-AD1355ED3022}" type="parTrans" cxnId="{6DB72DBE-E82A-47EF-ACEA-E04B7B517F26}">
      <dgm:prSet/>
      <dgm:spPr/>
      <dgm:t>
        <a:bodyPr/>
        <a:lstStyle/>
        <a:p>
          <a:endParaRPr lang="en-US"/>
        </a:p>
      </dgm:t>
    </dgm:pt>
    <dgm:pt modelId="{A9D991C7-41FC-48B5-87C1-98EB407695FE}" type="sibTrans" cxnId="{6DB72DBE-E82A-47EF-ACEA-E04B7B517F26}">
      <dgm:prSet/>
      <dgm:spPr/>
      <dgm:t>
        <a:bodyPr/>
        <a:lstStyle/>
        <a:p>
          <a:endParaRPr lang="en-US"/>
        </a:p>
      </dgm:t>
    </dgm:pt>
    <dgm:pt modelId="{BC15291E-510A-4A20-8D69-B0F2ACBA3CC6}">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SVM</a:t>
          </a:r>
          <a:endParaRPr lang="en-US" sz="1800" dirty="0">
            <a:latin typeface="Calibri" pitchFamily="34" charset="0"/>
            <a:cs typeface="Calibri" pitchFamily="34" charset="0"/>
          </a:endParaRPr>
        </a:p>
      </dgm:t>
    </dgm:pt>
    <dgm:pt modelId="{DDAF1636-99A0-4E4C-BF8B-7A50EC838E24}" type="parTrans" cxnId="{53D00FBE-0B8C-44B8-BD7B-FF723D810987}">
      <dgm:prSet/>
      <dgm:spPr/>
      <dgm:t>
        <a:bodyPr/>
        <a:lstStyle/>
        <a:p>
          <a:endParaRPr lang="en-US"/>
        </a:p>
      </dgm:t>
    </dgm:pt>
    <dgm:pt modelId="{25F65FF3-A145-4450-BC4A-2BD6189C0F89}" type="sibTrans" cxnId="{53D00FBE-0B8C-44B8-BD7B-FF723D810987}">
      <dgm:prSet/>
      <dgm:spPr/>
      <dgm:t>
        <a:bodyPr/>
        <a:lstStyle/>
        <a:p>
          <a:endParaRPr lang="en-US"/>
        </a:p>
      </dgm:t>
    </dgm:pt>
    <dgm:pt modelId="{86AB53FA-67D7-4EE7-8555-3EE8EB6FA4C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Decision Trees</a:t>
          </a:r>
          <a:endParaRPr lang="en-US" sz="1800" dirty="0">
            <a:latin typeface="Calibri" pitchFamily="34" charset="0"/>
            <a:cs typeface="Calibri" pitchFamily="34" charset="0"/>
          </a:endParaRPr>
        </a:p>
      </dgm:t>
    </dgm:pt>
    <dgm:pt modelId="{EA03EBDD-B26B-4044-993F-F3F8F5C83B54}" type="parTrans" cxnId="{6723F50B-AA47-4273-81EA-65E1F5EA34FA}">
      <dgm:prSet/>
      <dgm:spPr/>
      <dgm:t>
        <a:bodyPr/>
        <a:lstStyle/>
        <a:p>
          <a:endParaRPr lang="en-US"/>
        </a:p>
      </dgm:t>
    </dgm:pt>
    <dgm:pt modelId="{AD9FF113-925C-46F3-AC17-3E3C7A57FE37}" type="sibTrans" cxnId="{6723F50B-AA47-4273-81EA-65E1F5EA34FA}">
      <dgm:prSet/>
      <dgm:spPr/>
      <dgm:t>
        <a:bodyPr/>
        <a:lstStyle/>
        <a:p>
          <a:endParaRPr lang="en-US"/>
        </a:p>
      </dgm:t>
    </dgm:pt>
    <dgm:pt modelId="{67EC18BA-DB21-4AAD-BE8A-067C85A9B73E}">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Perceptron, </a:t>
          </a:r>
          <a:r>
            <a:rPr lang="en-US" sz="1800" dirty="0" err="1" smtClean="0">
              <a:latin typeface="Calibri" pitchFamily="34" charset="0"/>
              <a:cs typeface="Calibri" pitchFamily="34" charset="0"/>
            </a:rPr>
            <a:t>kNN</a:t>
          </a:r>
          <a:endParaRPr lang="en-US" sz="1800" dirty="0">
            <a:latin typeface="Calibri" pitchFamily="34" charset="0"/>
            <a:cs typeface="Calibri" pitchFamily="34" charset="0"/>
          </a:endParaRPr>
        </a:p>
      </dgm:t>
    </dgm:pt>
    <dgm:pt modelId="{8918E5B2-4513-4EC4-8164-E88158F78E11}" type="parTrans" cxnId="{090367F2-2F9D-429E-8090-D374C3282399}">
      <dgm:prSet/>
      <dgm:spPr/>
      <dgm:t>
        <a:bodyPr/>
        <a:lstStyle/>
        <a:p>
          <a:endParaRPr lang="en-US"/>
        </a:p>
      </dgm:t>
    </dgm:pt>
    <dgm:pt modelId="{FAC02AF5-6F72-4EED-98CA-D68C7F3B5D5A}" type="sibTrans" cxnId="{090367F2-2F9D-429E-8090-D374C3282399}">
      <dgm:prSet/>
      <dgm:spPr/>
      <dgm:t>
        <a:bodyPr/>
        <a:lstStyle/>
        <a:p>
          <a:endParaRPr lang="en-US"/>
        </a:p>
      </dgm:t>
    </dgm:pt>
    <dgm:pt modelId="{7D17D413-1C96-46A5-9E85-72C6636AE3C5}">
      <dgm:prSet phldrT="[Text]" custT="1"/>
      <dgm:spPr/>
      <dgm:t>
        <a:bodyPr/>
        <a:lstStyle/>
        <a:p>
          <a:r>
            <a:rPr lang="en-US" sz="2400" b="1" dirty="0" smtClean="0"/>
            <a:t>Apps</a:t>
          </a:r>
          <a:endParaRPr lang="en-US" sz="2400" b="1" dirty="0"/>
        </a:p>
      </dgm:t>
    </dgm:pt>
    <dgm:pt modelId="{91A59BF2-53A7-4244-ADC4-8913701DE4BA}" type="parTrans" cxnId="{D9E35F5C-9C04-4B00-BAD8-AD36F1DD39DE}">
      <dgm:prSet/>
      <dgm:spPr/>
      <dgm:t>
        <a:bodyPr/>
        <a:lstStyle/>
        <a:p>
          <a:endParaRPr lang="en-US"/>
        </a:p>
      </dgm:t>
    </dgm:pt>
    <dgm:pt modelId="{06AA36B4-E14B-4E14-B273-C8197A0B582E}" type="sibTrans" cxnId="{D9E35F5C-9C04-4B00-BAD8-AD36F1DD39DE}">
      <dgm:prSet/>
      <dgm:spPr/>
      <dgm:t>
        <a:bodyPr/>
        <a:lstStyle/>
        <a:p>
          <a:endParaRPr lang="en-US"/>
        </a:p>
      </dgm:t>
    </dgm:pt>
    <dgm:pt modelId="{A9A35E3D-01EA-46C6-AED8-865E91E9D6C9}">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Recommender systems</a:t>
          </a:r>
          <a:endParaRPr lang="en-US" sz="1800" dirty="0">
            <a:latin typeface="Calibri" pitchFamily="34" charset="0"/>
            <a:cs typeface="Calibri" pitchFamily="34" charset="0"/>
          </a:endParaRPr>
        </a:p>
      </dgm:t>
    </dgm:pt>
    <dgm:pt modelId="{0C34515A-9947-4AC4-8E07-6D77FB8F1E95}" type="parTrans" cxnId="{5018CE96-E6CC-471E-9B9C-30F70F6B8CE7}">
      <dgm:prSet/>
      <dgm:spPr/>
      <dgm:t>
        <a:bodyPr/>
        <a:lstStyle/>
        <a:p>
          <a:endParaRPr lang="en-US"/>
        </a:p>
      </dgm:t>
    </dgm:pt>
    <dgm:pt modelId="{3C0EBF76-BD27-4964-B79F-79CC6413DFD1}" type="sibTrans" cxnId="{5018CE96-E6CC-471E-9B9C-30F70F6B8CE7}">
      <dgm:prSet/>
      <dgm:spPr/>
      <dgm:t>
        <a:bodyPr/>
        <a:lstStyle/>
        <a:p>
          <a:endParaRPr lang="en-US"/>
        </a:p>
      </dgm:t>
    </dgm:pt>
    <dgm:pt modelId="{A5325020-A43F-4DC5-B91A-865612236E1B}">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Association Rules</a:t>
          </a:r>
          <a:endParaRPr lang="en-US" sz="1800" dirty="0">
            <a:latin typeface="Calibri" pitchFamily="34" charset="0"/>
            <a:cs typeface="Calibri" pitchFamily="34" charset="0"/>
          </a:endParaRPr>
        </a:p>
      </dgm:t>
    </dgm:pt>
    <dgm:pt modelId="{B397B1E6-BB15-4DF4-B38A-02A5DF7C7E5D}" type="parTrans" cxnId="{0949B049-F928-4520-A037-C172C962E0C9}">
      <dgm:prSet/>
      <dgm:spPr/>
      <dgm:t>
        <a:bodyPr/>
        <a:lstStyle/>
        <a:p>
          <a:endParaRPr lang="en-US"/>
        </a:p>
      </dgm:t>
    </dgm:pt>
    <dgm:pt modelId="{E5885318-4367-4D45-A1BC-C2768E0C5F2B}" type="sibTrans" cxnId="{0949B049-F928-4520-A037-C172C962E0C9}">
      <dgm:prSet/>
      <dgm:spPr/>
      <dgm:t>
        <a:bodyPr/>
        <a:lstStyle/>
        <a:p>
          <a:endParaRPr lang="en-US"/>
        </a:p>
      </dgm:t>
    </dgm:pt>
    <dgm:pt modelId="{63784350-6FB5-4F39-A0AA-A76D20385A1A}">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Duplicate document detection</a:t>
          </a:r>
          <a:endParaRPr lang="en-US" sz="1800" dirty="0">
            <a:latin typeface="Calibri" pitchFamily="34" charset="0"/>
            <a:cs typeface="Calibri" pitchFamily="34" charset="0"/>
          </a:endParaRPr>
        </a:p>
      </dgm:t>
    </dgm:pt>
    <dgm:pt modelId="{02F99CF5-BE6F-4557-8BB4-68B7181CCBA5}" type="parTrans" cxnId="{CDAE2543-0EE1-4B34-B52E-A8EEEA699492}">
      <dgm:prSet/>
      <dgm:spPr/>
      <dgm:t>
        <a:bodyPr/>
        <a:lstStyle/>
        <a:p>
          <a:endParaRPr lang="en-US"/>
        </a:p>
      </dgm:t>
    </dgm:pt>
    <dgm:pt modelId="{E47CBEBB-6EFF-43F4-952B-B6C93B5E9493}" type="sibTrans" cxnId="{CDAE2543-0EE1-4B34-B52E-A8EEEA699492}">
      <dgm:prSet/>
      <dgm:spPr/>
      <dgm:t>
        <a:bodyPr/>
        <a:lstStyle/>
        <a:p>
          <a:endParaRPr lang="en-US"/>
        </a:p>
      </dgm:t>
    </dgm:pt>
    <dgm:pt modelId="{5473F14B-8F21-412E-B8DE-EADF32D6F521}" type="pres">
      <dgm:prSet presAssocID="{7DAF4A99-25E1-44F9-90C0-EA66CF00B3B6}" presName="theList" presStyleCnt="0">
        <dgm:presLayoutVars>
          <dgm:dir/>
          <dgm:animLvl val="lvl"/>
          <dgm:resizeHandles val="exact"/>
        </dgm:presLayoutVars>
      </dgm:prSet>
      <dgm:spPr/>
      <dgm:t>
        <a:bodyPr/>
        <a:lstStyle/>
        <a:p>
          <a:endParaRPr lang="en-US"/>
        </a:p>
      </dgm:t>
    </dgm:pt>
    <dgm:pt modelId="{C0D74A84-CA9B-4A55-82D3-C4473BCAB74F}" type="pres">
      <dgm:prSet presAssocID="{B28448BA-C9A8-43EB-A9DB-A0137196E3B9}" presName="compNode" presStyleCnt="0"/>
      <dgm:spPr/>
    </dgm:pt>
    <dgm:pt modelId="{F5FB40AB-A8F0-43CC-AED2-A0B6D3491F03}" type="pres">
      <dgm:prSet presAssocID="{B28448BA-C9A8-43EB-A9DB-A0137196E3B9}" presName="aNode" presStyleLbl="bgShp" presStyleIdx="0" presStyleCnt="5"/>
      <dgm:spPr/>
      <dgm:t>
        <a:bodyPr/>
        <a:lstStyle/>
        <a:p>
          <a:endParaRPr lang="en-US"/>
        </a:p>
      </dgm:t>
    </dgm:pt>
    <dgm:pt modelId="{189EA2CD-99B4-4604-BDBC-34AEB91058A9}" type="pres">
      <dgm:prSet presAssocID="{B28448BA-C9A8-43EB-A9DB-A0137196E3B9}" presName="textNode" presStyleLbl="bgShp" presStyleIdx="0" presStyleCnt="5"/>
      <dgm:spPr/>
      <dgm:t>
        <a:bodyPr/>
        <a:lstStyle/>
        <a:p>
          <a:endParaRPr lang="en-US"/>
        </a:p>
      </dgm:t>
    </dgm:pt>
    <dgm:pt modelId="{051CD919-C14E-4FF7-A82B-674D57B30AF8}" type="pres">
      <dgm:prSet presAssocID="{B28448BA-C9A8-43EB-A9DB-A0137196E3B9}" presName="compChildNode" presStyleCnt="0"/>
      <dgm:spPr/>
    </dgm:pt>
    <dgm:pt modelId="{151EFC3A-4B26-48D8-87A4-D28DC0264B02}" type="pres">
      <dgm:prSet presAssocID="{B28448BA-C9A8-43EB-A9DB-A0137196E3B9}" presName="theInnerList" presStyleCnt="0"/>
      <dgm:spPr/>
    </dgm:pt>
    <dgm:pt modelId="{D6B8C86D-B5C5-4707-BB1C-60E6EB9E4EBA}" type="pres">
      <dgm:prSet presAssocID="{E9F388D8-C9C2-45F4-B532-779E8C2CB5E8}" presName="childNode" presStyleLbl="node1" presStyleIdx="0" presStyleCnt="15">
        <dgm:presLayoutVars>
          <dgm:bulletEnabled val="1"/>
        </dgm:presLayoutVars>
      </dgm:prSet>
      <dgm:spPr/>
      <dgm:t>
        <a:bodyPr/>
        <a:lstStyle/>
        <a:p>
          <a:endParaRPr lang="en-US"/>
        </a:p>
      </dgm:t>
    </dgm:pt>
    <dgm:pt modelId="{FEA7308F-F292-4734-BC92-11C7BB5AF5E5}" type="pres">
      <dgm:prSet presAssocID="{E9F388D8-C9C2-45F4-B532-779E8C2CB5E8}" presName="aSpace2" presStyleCnt="0"/>
      <dgm:spPr/>
    </dgm:pt>
    <dgm:pt modelId="{20F65450-B565-4F6E-8CBD-65CD2502E3B0}" type="pres">
      <dgm:prSet presAssocID="{E12CEE09-DEBB-4435-B911-A40A12F7930D}" presName="childNode" presStyleLbl="node1" presStyleIdx="1" presStyleCnt="15">
        <dgm:presLayoutVars>
          <dgm:bulletEnabled val="1"/>
        </dgm:presLayoutVars>
      </dgm:prSet>
      <dgm:spPr/>
      <dgm:t>
        <a:bodyPr/>
        <a:lstStyle/>
        <a:p>
          <a:endParaRPr lang="en-US"/>
        </a:p>
      </dgm:t>
    </dgm:pt>
    <dgm:pt modelId="{1943ED51-E95A-4F6E-A717-80400DEEEE20}" type="pres">
      <dgm:prSet presAssocID="{E12CEE09-DEBB-4435-B911-A40A12F7930D}" presName="aSpace2" presStyleCnt="0"/>
      <dgm:spPr/>
    </dgm:pt>
    <dgm:pt modelId="{80F88CB8-4B64-4172-B897-E8F8383812F7}" type="pres">
      <dgm:prSet presAssocID="{91B14D9B-61DF-4421-AF43-318BB0021BDF}" presName="childNode" presStyleLbl="node1" presStyleIdx="2" presStyleCnt="15">
        <dgm:presLayoutVars>
          <dgm:bulletEnabled val="1"/>
        </dgm:presLayoutVars>
      </dgm:prSet>
      <dgm:spPr/>
      <dgm:t>
        <a:bodyPr/>
        <a:lstStyle/>
        <a:p>
          <a:endParaRPr lang="en-US"/>
        </a:p>
      </dgm:t>
    </dgm:pt>
    <dgm:pt modelId="{DC9EA69A-B885-4DA4-818F-1748672594CF}" type="pres">
      <dgm:prSet presAssocID="{B28448BA-C9A8-43EB-A9DB-A0137196E3B9}" presName="aSpace" presStyleCnt="0"/>
      <dgm:spPr/>
    </dgm:pt>
    <dgm:pt modelId="{3A6F3D38-6FA6-469E-B3C3-234BD62E4CCA}" type="pres">
      <dgm:prSet presAssocID="{5FC74589-1769-4EB4-9E51-9D82632D2E02}" presName="compNode" presStyleCnt="0"/>
      <dgm:spPr/>
    </dgm:pt>
    <dgm:pt modelId="{C1CD2EAA-2E66-4BDA-BB6E-F99B46E1B919}" type="pres">
      <dgm:prSet presAssocID="{5FC74589-1769-4EB4-9E51-9D82632D2E02}" presName="aNode" presStyleLbl="bgShp" presStyleIdx="1" presStyleCnt="5"/>
      <dgm:spPr/>
      <dgm:t>
        <a:bodyPr/>
        <a:lstStyle/>
        <a:p>
          <a:endParaRPr lang="en-US"/>
        </a:p>
      </dgm:t>
    </dgm:pt>
    <dgm:pt modelId="{727186A0-986E-40DF-85B7-ACC6191E0924}" type="pres">
      <dgm:prSet presAssocID="{5FC74589-1769-4EB4-9E51-9D82632D2E02}" presName="textNode" presStyleLbl="bgShp" presStyleIdx="1" presStyleCnt="5"/>
      <dgm:spPr/>
      <dgm:t>
        <a:bodyPr/>
        <a:lstStyle/>
        <a:p>
          <a:endParaRPr lang="en-US"/>
        </a:p>
      </dgm:t>
    </dgm:pt>
    <dgm:pt modelId="{F4329E4E-5431-4760-B147-9E77700EF61A}" type="pres">
      <dgm:prSet presAssocID="{5FC74589-1769-4EB4-9E51-9D82632D2E02}" presName="compChildNode" presStyleCnt="0"/>
      <dgm:spPr/>
    </dgm:pt>
    <dgm:pt modelId="{B5C22EF8-EBFA-4704-BF77-C1B26E178B0D}" type="pres">
      <dgm:prSet presAssocID="{5FC74589-1769-4EB4-9E51-9D82632D2E02}" presName="theInnerList" presStyleCnt="0"/>
      <dgm:spPr/>
    </dgm:pt>
    <dgm:pt modelId="{EFE71110-9F14-440A-945D-9BFF90054013}" type="pres">
      <dgm:prSet presAssocID="{B8FE7A32-1B20-4D46-8242-6C91907A490E}" presName="childNode" presStyleLbl="node1" presStyleIdx="3" presStyleCnt="15">
        <dgm:presLayoutVars>
          <dgm:bulletEnabled val="1"/>
        </dgm:presLayoutVars>
      </dgm:prSet>
      <dgm:spPr/>
      <dgm:t>
        <a:bodyPr/>
        <a:lstStyle/>
        <a:p>
          <a:endParaRPr lang="en-US"/>
        </a:p>
      </dgm:t>
    </dgm:pt>
    <dgm:pt modelId="{35EA0CEB-E637-4D3C-96EF-C8D3B04060F2}" type="pres">
      <dgm:prSet presAssocID="{B8FE7A32-1B20-4D46-8242-6C91907A490E}" presName="aSpace2" presStyleCnt="0"/>
      <dgm:spPr/>
    </dgm:pt>
    <dgm:pt modelId="{9E190C18-AEDE-45E1-8A46-924B1190ACB6}" type="pres">
      <dgm:prSet presAssocID="{EFD7AB2D-81E2-448E-B54E-4F3622AF7EF9}" presName="childNode" presStyleLbl="node1" presStyleIdx="4" presStyleCnt="15">
        <dgm:presLayoutVars>
          <dgm:bulletEnabled val="1"/>
        </dgm:presLayoutVars>
      </dgm:prSet>
      <dgm:spPr/>
      <dgm:t>
        <a:bodyPr/>
        <a:lstStyle/>
        <a:p>
          <a:endParaRPr lang="en-US"/>
        </a:p>
      </dgm:t>
    </dgm:pt>
    <dgm:pt modelId="{1E1AD27B-2438-4D0B-AB02-AF912F764D09}" type="pres">
      <dgm:prSet presAssocID="{EFD7AB2D-81E2-448E-B54E-4F3622AF7EF9}" presName="aSpace2" presStyleCnt="0"/>
      <dgm:spPr/>
    </dgm:pt>
    <dgm:pt modelId="{EB498954-62A4-422D-9DE3-1FA74DD1D37F}" type="pres">
      <dgm:prSet presAssocID="{FF0CDCCC-6F78-4064-A419-5EC5C753206F}" presName="childNode" presStyleLbl="node1" presStyleIdx="5" presStyleCnt="15">
        <dgm:presLayoutVars>
          <dgm:bulletEnabled val="1"/>
        </dgm:presLayoutVars>
      </dgm:prSet>
      <dgm:spPr/>
      <dgm:t>
        <a:bodyPr/>
        <a:lstStyle/>
        <a:p>
          <a:endParaRPr lang="en-US"/>
        </a:p>
      </dgm:t>
    </dgm:pt>
    <dgm:pt modelId="{BB3C6D49-326B-48DE-AC1D-9DC877BB01DD}" type="pres">
      <dgm:prSet presAssocID="{5FC74589-1769-4EB4-9E51-9D82632D2E02}" presName="aSpace" presStyleCnt="0"/>
      <dgm:spPr/>
    </dgm:pt>
    <dgm:pt modelId="{EF090B29-38A2-4F08-90FA-7BB67BE8B3E2}" type="pres">
      <dgm:prSet presAssocID="{A0A9AC20-5EC1-4862-BFC8-870928838544}" presName="compNode" presStyleCnt="0"/>
      <dgm:spPr/>
    </dgm:pt>
    <dgm:pt modelId="{9A6AB0E7-12CE-4F4C-9194-CFD62AA0E26B}" type="pres">
      <dgm:prSet presAssocID="{A0A9AC20-5EC1-4862-BFC8-870928838544}" presName="aNode" presStyleLbl="bgShp" presStyleIdx="2" presStyleCnt="5"/>
      <dgm:spPr/>
      <dgm:t>
        <a:bodyPr/>
        <a:lstStyle/>
        <a:p>
          <a:endParaRPr lang="en-US"/>
        </a:p>
      </dgm:t>
    </dgm:pt>
    <dgm:pt modelId="{4735A497-84C1-49AD-B2D7-A0E2E20F2536}" type="pres">
      <dgm:prSet presAssocID="{A0A9AC20-5EC1-4862-BFC8-870928838544}" presName="textNode" presStyleLbl="bgShp" presStyleIdx="2" presStyleCnt="5"/>
      <dgm:spPr/>
      <dgm:t>
        <a:bodyPr/>
        <a:lstStyle/>
        <a:p>
          <a:endParaRPr lang="en-US"/>
        </a:p>
      </dgm:t>
    </dgm:pt>
    <dgm:pt modelId="{5235814C-D240-476B-A6EA-F820ADA9F290}" type="pres">
      <dgm:prSet presAssocID="{A0A9AC20-5EC1-4862-BFC8-870928838544}" presName="compChildNode" presStyleCnt="0"/>
      <dgm:spPr/>
    </dgm:pt>
    <dgm:pt modelId="{F8C87951-0BEC-442E-BD13-E67FB71AC42B}" type="pres">
      <dgm:prSet presAssocID="{A0A9AC20-5EC1-4862-BFC8-870928838544}" presName="theInnerList" presStyleCnt="0"/>
      <dgm:spPr/>
    </dgm:pt>
    <dgm:pt modelId="{DECF7DEE-4FD4-4CE5-AEDF-10353AC11531}" type="pres">
      <dgm:prSet presAssocID="{6856B0CF-FE68-485F-BF49-CA4A93F4F38C}" presName="childNode" presStyleLbl="node1" presStyleIdx="6" presStyleCnt="15">
        <dgm:presLayoutVars>
          <dgm:bulletEnabled val="1"/>
        </dgm:presLayoutVars>
      </dgm:prSet>
      <dgm:spPr/>
      <dgm:t>
        <a:bodyPr/>
        <a:lstStyle/>
        <a:p>
          <a:endParaRPr lang="en-US"/>
        </a:p>
      </dgm:t>
    </dgm:pt>
    <dgm:pt modelId="{739A0DE6-D28A-493F-A1CB-4B3CCAC72873}" type="pres">
      <dgm:prSet presAssocID="{6856B0CF-FE68-485F-BF49-CA4A93F4F38C}" presName="aSpace2" presStyleCnt="0"/>
      <dgm:spPr/>
    </dgm:pt>
    <dgm:pt modelId="{02FBE83C-F7E3-4AC9-9A61-66BF67D7D8B6}" type="pres">
      <dgm:prSet presAssocID="{5DA147F9-347F-4A9B-99C6-4679CBA742BD}" presName="childNode" presStyleLbl="node1" presStyleIdx="7" presStyleCnt="15">
        <dgm:presLayoutVars>
          <dgm:bulletEnabled val="1"/>
        </dgm:presLayoutVars>
      </dgm:prSet>
      <dgm:spPr/>
      <dgm:t>
        <a:bodyPr/>
        <a:lstStyle/>
        <a:p>
          <a:endParaRPr lang="en-US"/>
        </a:p>
      </dgm:t>
    </dgm:pt>
    <dgm:pt modelId="{87C5B8B3-4388-4867-AA6C-4B2D717EAAF2}" type="pres">
      <dgm:prSet presAssocID="{5DA147F9-347F-4A9B-99C6-4679CBA742BD}" presName="aSpace2" presStyleCnt="0"/>
      <dgm:spPr/>
    </dgm:pt>
    <dgm:pt modelId="{1EC52667-0754-4666-9083-6E56A0F9B67B}" type="pres">
      <dgm:prSet presAssocID="{06D87D35-A66C-427C-B6DB-AF958D65D6B3}" presName="childNode" presStyleLbl="node1" presStyleIdx="8" presStyleCnt="15">
        <dgm:presLayoutVars>
          <dgm:bulletEnabled val="1"/>
        </dgm:presLayoutVars>
      </dgm:prSet>
      <dgm:spPr/>
      <dgm:t>
        <a:bodyPr/>
        <a:lstStyle/>
        <a:p>
          <a:endParaRPr lang="en-US"/>
        </a:p>
      </dgm:t>
    </dgm:pt>
    <dgm:pt modelId="{9C67C073-8031-4FB8-83D0-BB3987979FB7}" type="pres">
      <dgm:prSet presAssocID="{A0A9AC20-5EC1-4862-BFC8-870928838544}" presName="aSpace" presStyleCnt="0"/>
      <dgm:spPr/>
    </dgm:pt>
    <dgm:pt modelId="{3D53649F-3A9D-48AC-B3B4-F9359FF49907}" type="pres">
      <dgm:prSet presAssocID="{EA22DC01-B1C3-4425-86ED-5B66953397A8}" presName="compNode" presStyleCnt="0"/>
      <dgm:spPr/>
    </dgm:pt>
    <dgm:pt modelId="{18B77C7D-672C-4358-9CA6-BD8FA6E2302A}" type="pres">
      <dgm:prSet presAssocID="{EA22DC01-B1C3-4425-86ED-5B66953397A8}" presName="aNode" presStyleLbl="bgShp" presStyleIdx="3" presStyleCnt="5"/>
      <dgm:spPr/>
      <dgm:t>
        <a:bodyPr/>
        <a:lstStyle/>
        <a:p>
          <a:endParaRPr lang="en-US"/>
        </a:p>
      </dgm:t>
    </dgm:pt>
    <dgm:pt modelId="{AB95B1F2-DB60-4BC5-81D3-1FA274FF69C7}" type="pres">
      <dgm:prSet presAssocID="{EA22DC01-B1C3-4425-86ED-5B66953397A8}" presName="textNode" presStyleLbl="bgShp" presStyleIdx="3" presStyleCnt="5"/>
      <dgm:spPr/>
      <dgm:t>
        <a:bodyPr/>
        <a:lstStyle/>
        <a:p>
          <a:endParaRPr lang="en-US"/>
        </a:p>
      </dgm:t>
    </dgm:pt>
    <dgm:pt modelId="{9D4EF955-0664-47BE-890F-75DA470A2A2E}" type="pres">
      <dgm:prSet presAssocID="{EA22DC01-B1C3-4425-86ED-5B66953397A8}" presName="compChildNode" presStyleCnt="0"/>
      <dgm:spPr/>
    </dgm:pt>
    <dgm:pt modelId="{CCD58064-6258-410C-B1E0-023DF3946A43}" type="pres">
      <dgm:prSet presAssocID="{EA22DC01-B1C3-4425-86ED-5B66953397A8}" presName="theInnerList" presStyleCnt="0"/>
      <dgm:spPr/>
    </dgm:pt>
    <dgm:pt modelId="{204F3481-2F4C-45A5-A0A1-C088684F0126}" type="pres">
      <dgm:prSet presAssocID="{BC15291E-510A-4A20-8D69-B0F2ACBA3CC6}" presName="childNode" presStyleLbl="node1" presStyleIdx="9" presStyleCnt="15">
        <dgm:presLayoutVars>
          <dgm:bulletEnabled val="1"/>
        </dgm:presLayoutVars>
      </dgm:prSet>
      <dgm:spPr/>
      <dgm:t>
        <a:bodyPr/>
        <a:lstStyle/>
        <a:p>
          <a:endParaRPr lang="en-US"/>
        </a:p>
      </dgm:t>
    </dgm:pt>
    <dgm:pt modelId="{B768FAA9-E2C4-4A6B-82D8-EF54C53E14D8}" type="pres">
      <dgm:prSet presAssocID="{BC15291E-510A-4A20-8D69-B0F2ACBA3CC6}" presName="aSpace2" presStyleCnt="0"/>
      <dgm:spPr/>
    </dgm:pt>
    <dgm:pt modelId="{0F3CAB81-CF76-498F-9619-BAF8144FA3C3}" type="pres">
      <dgm:prSet presAssocID="{86AB53FA-67D7-4EE7-8555-3EE8EB6FA4C8}" presName="childNode" presStyleLbl="node1" presStyleIdx="10" presStyleCnt="15">
        <dgm:presLayoutVars>
          <dgm:bulletEnabled val="1"/>
        </dgm:presLayoutVars>
      </dgm:prSet>
      <dgm:spPr/>
      <dgm:t>
        <a:bodyPr/>
        <a:lstStyle/>
        <a:p>
          <a:endParaRPr lang="en-US"/>
        </a:p>
      </dgm:t>
    </dgm:pt>
    <dgm:pt modelId="{0E0C811E-F3C5-4F24-A485-437F0C0EAD6A}" type="pres">
      <dgm:prSet presAssocID="{86AB53FA-67D7-4EE7-8555-3EE8EB6FA4C8}" presName="aSpace2" presStyleCnt="0"/>
      <dgm:spPr/>
    </dgm:pt>
    <dgm:pt modelId="{80762C44-FA02-441A-8A8D-FC00E4F372F1}" type="pres">
      <dgm:prSet presAssocID="{67EC18BA-DB21-4AAD-BE8A-067C85A9B73E}" presName="childNode" presStyleLbl="node1" presStyleIdx="11" presStyleCnt="15">
        <dgm:presLayoutVars>
          <dgm:bulletEnabled val="1"/>
        </dgm:presLayoutVars>
      </dgm:prSet>
      <dgm:spPr/>
      <dgm:t>
        <a:bodyPr/>
        <a:lstStyle/>
        <a:p>
          <a:endParaRPr lang="en-US"/>
        </a:p>
      </dgm:t>
    </dgm:pt>
    <dgm:pt modelId="{1EEF13C7-AF43-4380-A8A5-F72A5D476D05}" type="pres">
      <dgm:prSet presAssocID="{EA22DC01-B1C3-4425-86ED-5B66953397A8}" presName="aSpace" presStyleCnt="0"/>
      <dgm:spPr/>
    </dgm:pt>
    <dgm:pt modelId="{0618492F-D453-4601-9C36-8CE6AA153D1B}" type="pres">
      <dgm:prSet presAssocID="{7D17D413-1C96-46A5-9E85-72C6636AE3C5}" presName="compNode" presStyleCnt="0"/>
      <dgm:spPr/>
    </dgm:pt>
    <dgm:pt modelId="{5A591EE2-4B7B-40DB-B051-D75F7BFEDDD6}" type="pres">
      <dgm:prSet presAssocID="{7D17D413-1C96-46A5-9E85-72C6636AE3C5}" presName="aNode" presStyleLbl="bgShp" presStyleIdx="4" presStyleCnt="5"/>
      <dgm:spPr/>
      <dgm:t>
        <a:bodyPr/>
        <a:lstStyle/>
        <a:p>
          <a:endParaRPr lang="en-US"/>
        </a:p>
      </dgm:t>
    </dgm:pt>
    <dgm:pt modelId="{34BAB90F-F3E5-4FFB-A339-2946D1CD0CCB}" type="pres">
      <dgm:prSet presAssocID="{7D17D413-1C96-46A5-9E85-72C6636AE3C5}" presName="textNode" presStyleLbl="bgShp" presStyleIdx="4" presStyleCnt="5"/>
      <dgm:spPr/>
      <dgm:t>
        <a:bodyPr/>
        <a:lstStyle/>
        <a:p>
          <a:endParaRPr lang="en-US"/>
        </a:p>
      </dgm:t>
    </dgm:pt>
    <dgm:pt modelId="{BA794F96-F89B-483A-BF3A-9118CA9CCDA4}" type="pres">
      <dgm:prSet presAssocID="{7D17D413-1C96-46A5-9E85-72C6636AE3C5}" presName="compChildNode" presStyleCnt="0"/>
      <dgm:spPr/>
    </dgm:pt>
    <dgm:pt modelId="{76BCF6F8-619E-4477-AF5E-3CC45345624F}" type="pres">
      <dgm:prSet presAssocID="{7D17D413-1C96-46A5-9E85-72C6636AE3C5}" presName="theInnerList" presStyleCnt="0"/>
      <dgm:spPr/>
    </dgm:pt>
    <dgm:pt modelId="{F0B767F2-4C7E-481B-967C-8FE0CB529397}" type="pres">
      <dgm:prSet presAssocID="{A9A35E3D-01EA-46C6-AED8-865E91E9D6C9}" presName="childNode" presStyleLbl="node1" presStyleIdx="12" presStyleCnt="15">
        <dgm:presLayoutVars>
          <dgm:bulletEnabled val="1"/>
        </dgm:presLayoutVars>
      </dgm:prSet>
      <dgm:spPr/>
      <dgm:t>
        <a:bodyPr/>
        <a:lstStyle/>
        <a:p>
          <a:endParaRPr lang="en-US"/>
        </a:p>
      </dgm:t>
    </dgm:pt>
    <dgm:pt modelId="{B342BD1C-A54C-4F1C-A099-03A03E61088D}" type="pres">
      <dgm:prSet presAssocID="{A9A35E3D-01EA-46C6-AED8-865E91E9D6C9}" presName="aSpace2" presStyleCnt="0"/>
      <dgm:spPr/>
    </dgm:pt>
    <dgm:pt modelId="{6F277C00-29F7-4ECD-8C97-37788C7BA770}" type="pres">
      <dgm:prSet presAssocID="{A5325020-A43F-4DC5-B91A-865612236E1B}" presName="childNode" presStyleLbl="node1" presStyleIdx="13" presStyleCnt="15">
        <dgm:presLayoutVars>
          <dgm:bulletEnabled val="1"/>
        </dgm:presLayoutVars>
      </dgm:prSet>
      <dgm:spPr/>
      <dgm:t>
        <a:bodyPr/>
        <a:lstStyle/>
        <a:p>
          <a:endParaRPr lang="en-US"/>
        </a:p>
      </dgm:t>
    </dgm:pt>
    <dgm:pt modelId="{3945A699-1DD4-41EF-B849-687FF56CB987}" type="pres">
      <dgm:prSet presAssocID="{A5325020-A43F-4DC5-B91A-865612236E1B}" presName="aSpace2" presStyleCnt="0"/>
      <dgm:spPr/>
    </dgm:pt>
    <dgm:pt modelId="{6C9EBB1C-8DC1-467B-832A-DCA29AD54F62}" type="pres">
      <dgm:prSet presAssocID="{63784350-6FB5-4F39-A0AA-A76D20385A1A}" presName="childNode" presStyleLbl="node1" presStyleIdx="14" presStyleCnt="15">
        <dgm:presLayoutVars>
          <dgm:bulletEnabled val="1"/>
        </dgm:presLayoutVars>
      </dgm:prSet>
      <dgm:spPr/>
      <dgm:t>
        <a:bodyPr/>
        <a:lstStyle/>
        <a:p>
          <a:endParaRPr lang="en-US"/>
        </a:p>
      </dgm:t>
    </dgm:pt>
  </dgm:ptLst>
  <dgm:cxnLst>
    <dgm:cxn modelId="{BF57F036-D1AD-49E6-B4FA-47DB2B8B2862}" type="presOf" srcId="{EFD7AB2D-81E2-448E-B54E-4F3622AF7EF9}" destId="{9E190C18-AEDE-45E1-8A46-924B1190ACB6}" srcOrd="0" destOrd="0" presId="urn:microsoft.com/office/officeart/2005/8/layout/lProcess2"/>
    <dgm:cxn modelId="{E8E1CBC2-E886-44D5-B930-C0A4D16118C4}" srcId="{5FC74589-1769-4EB4-9E51-9D82632D2E02}" destId="{EFD7AB2D-81E2-448E-B54E-4F3622AF7EF9}" srcOrd="1" destOrd="0" parTransId="{36574C9A-C9D9-41B3-A499-07AB4199CF7F}" sibTransId="{0FFBD1E1-7F1E-48F7-8092-88463CF1F65B}"/>
    <dgm:cxn modelId="{639F07DB-7964-43D2-95D7-BA7EC4E507FC}" type="presOf" srcId="{5FC74589-1769-4EB4-9E51-9D82632D2E02}" destId="{727186A0-986E-40DF-85B7-ACC6191E0924}" srcOrd="1" destOrd="0" presId="urn:microsoft.com/office/officeart/2005/8/layout/lProcess2"/>
    <dgm:cxn modelId="{CD174D1A-F576-42A5-8360-9F1F6FB5C8D5}" srcId="{5FC74589-1769-4EB4-9E51-9D82632D2E02}" destId="{FF0CDCCC-6F78-4064-A419-5EC5C753206F}" srcOrd="2" destOrd="0" parTransId="{C96EA5C7-A653-4A83-8F75-8585A07C9C8F}" sibTransId="{8E668476-E60C-485B-B9C7-8F9496C26DF3}"/>
    <dgm:cxn modelId="{6723F50B-AA47-4273-81EA-65E1F5EA34FA}" srcId="{EA22DC01-B1C3-4425-86ED-5B66953397A8}" destId="{86AB53FA-67D7-4EE7-8555-3EE8EB6FA4C8}" srcOrd="1" destOrd="0" parTransId="{EA03EBDD-B26B-4044-993F-F3F8F5C83B54}" sibTransId="{AD9FF113-925C-46F3-AC17-3E3C7A57FE37}"/>
    <dgm:cxn modelId="{DA73BB40-22A3-49A5-9D03-009AC1139B43}" type="presOf" srcId="{7DAF4A99-25E1-44F9-90C0-EA66CF00B3B6}" destId="{5473F14B-8F21-412E-B8DE-EADF32D6F521}" srcOrd="0" destOrd="0" presId="urn:microsoft.com/office/officeart/2005/8/layout/lProcess2"/>
    <dgm:cxn modelId="{4FEE0695-AABA-4748-A84D-F764B2ACF56D}" type="presOf" srcId="{67EC18BA-DB21-4AAD-BE8A-067C85A9B73E}" destId="{80762C44-FA02-441A-8A8D-FC00E4F372F1}" srcOrd="0" destOrd="0" presId="urn:microsoft.com/office/officeart/2005/8/layout/lProcess2"/>
    <dgm:cxn modelId="{41013E66-99A9-4C59-9AF0-45EF4F7C50CA}" type="presOf" srcId="{7D17D413-1C96-46A5-9E85-72C6636AE3C5}" destId="{34BAB90F-F3E5-4FFB-A339-2946D1CD0CCB}" srcOrd="1" destOrd="0" presId="urn:microsoft.com/office/officeart/2005/8/layout/lProcess2"/>
    <dgm:cxn modelId="{35679A9F-A9C0-40B5-BA5C-B5D89AD516EE}" srcId="{5FC74589-1769-4EB4-9E51-9D82632D2E02}" destId="{B8FE7A32-1B20-4D46-8242-6C91907A490E}" srcOrd="0" destOrd="0" parTransId="{86CD367E-951E-4F4B-BFC7-6603B931690A}" sibTransId="{03DB6E86-A49B-4AF5-9791-CBACA4C5335D}"/>
    <dgm:cxn modelId="{0DF5A9D4-852B-4426-97B7-4FC1F151AC47}" type="presOf" srcId="{BC15291E-510A-4A20-8D69-B0F2ACBA3CC6}" destId="{204F3481-2F4C-45A5-A0A1-C088684F0126}" srcOrd="0" destOrd="0" presId="urn:microsoft.com/office/officeart/2005/8/layout/lProcess2"/>
    <dgm:cxn modelId="{95C3269C-8E66-454E-90E4-64EBD4DB49A5}" srcId="{B28448BA-C9A8-43EB-A9DB-A0137196E3B9}" destId="{E9F388D8-C9C2-45F4-B532-779E8C2CB5E8}" srcOrd="0" destOrd="0" parTransId="{F2F7FB25-05F2-4ED0-B376-8372ACCE43FB}" sibTransId="{1AE97BAD-F576-4336-A510-388E6942CDAC}"/>
    <dgm:cxn modelId="{B735DB76-EF9D-422A-837C-639A3551191C}" type="presOf" srcId="{91B14D9B-61DF-4421-AF43-318BB0021BDF}" destId="{80F88CB8-4B64-4172-B897-E8F8383812F7}" srcOrd="0" destOrd="0" presId="urn:microsoft.com/office/officeart/2005/8/layout/lProcess2"/>
    <dgm:cxn modelId="{7C38591D-6B4A-4501-B365-1745488399D6}" type="presOf" srcId="{A5325020-A43F-4DC5-B91A-865612236E1B}" destId="{6F277C00-29F7-4ECD-8C97-37788C7BA770}" srcOrd="0" destOrd="0" presId="urn:microsoft.com/office/officeart/2005/8/layout/lProcess2"/>
    <dgm:cxn modelId="{E0D2FB43-4A29-4BC9-AA94-704AFCA401F6}" type="presOf" srcId="{86AB53FA-67D7-4EE7-8555-3EE8EB6FA4C8}" destId="{0F3CAB81-CF76-498F-9619-BAF8144FA3C3}" srcOrd="0" destOrd="0" presId="urn:microsoft.com/office/officeart/2005/8/layout/lProcess2"/>
    <dgm:cxn modelId="{751DC194-11AC-4068-BA1C-4404C839BDBA}" srcId="{B28448BA-C9A8-43EB-A9DB-A0137196E3B9}" destId="{E12CEE09-DEBB-4435-B911-A40A12F7930D}" srcOrd="1" destOrd="0" parTransId="{A642C0CA-D97F-4EA3-928C-13F990F569A1}" sibTransId="{CF3DF39F-9248-4761-840A-28F131DA740D}"/>
    <dgm:cxn modelId="{CDF2CC16-ED87-4552-8B18-DAAA2A151437}" srcId="{B28448BA-C9A8-43EB-A9DB-A0137196E3B9}" destId="{91B14D9B-61DF-4421-AF43-318BB0021BDF}" srcOrd="2" destOrd="0" parTransId="{6B1A9D79-1E1A-438E-9974-41204E573EDC}" sibTransId="{5E874D73-6215-4109-909C-386CFCBBE123}"/>
    <dgm:cxn modelId="{0949B049-F928-4520-A037-C172C962E0C9}" srcId="{7D17D413-1C96-46A5-9E85-72C6636AE3C5}" destId="{A5325020-A43F-4DC5-B91A-865612236E1B}" srcOrd="1" destOrd="0" parTransId="{B397B1E6-BB15-4DF4-B38A-02A5DF7C7E5D}" sibTransId="{E5885318-4367-4D45-A1BC-C2768E0C5F2B}"/>
    <dgm:cxn modelId="{60D0BB12-08A5-44D8-896D-43CE99B8476E}" type="presOf" srcId="{6856B0CF-FE68-485F-BF49-CA4A93F4F38C}" destId="{DECF7DEE-4FD4-4CE5-AEDF-10353AC11531}" srcOrd="0" destOrd="0" presId="urn:microsoft.com/office/officeart/2005/8/layout/lProcess2"/>
    <dgm:cxn modelId="{C462CA0B-A4FE-4BE1-930B-24B1297170CF}" type="presOf" srcId="{63784350-6FB5-4F39-A0AA-A76D20385A1A}" destId="{6C9EBB1C-8DC1-467B-832A-DCA29AD54F62}" srcOrd="0" destOrd="0" presId="urn:microsoft.com/office/officeart/2005/8/layout/lProcess2"/>
    <dgm:cxn modelId="{C5647994-AFBB-48B0-B990-C257A96DFCD0}" type="presOf" srcId="{B8FE7A32-1B20-4D46-8242-6C91907A490E}" destId="{EFE71110-9F14-440A-945D-9BFF90054013}" srcOrd="0" destOrd="0" presId="urn:microsoft.com/office/officeart/2005/8/layout/lProcess2"/>
    <dgm:cxn modelId="{4392D196-3402-471E-9D4B-6FE47AF160B3}" type="presOf" srcId="{E9F388D8-C9C2-45F4-B532-779E8C2CB5E8}" destId="{D6B8C86D-B5C5-4707-BB1C-60E6EB9E4EBA}" srcOrd="0" destOrd="0" presId="urn:microsoft.com/office/officeart/2005/8/layout/lProcess2"/>
    <dgm:cxn modelId="{D9E35F5C-9C04-4B00-BAD8-AD36F1DD39DE}" srcId="{7DAF4A99-25E1-44F9-90C0-EA66CF00B3B6}" destId="{7D17D413-1C96-46A5-9E85-72C6636AE3C5}" srcOrd="4" destOrd="0" parTransId="{91A59BF2-53A7-4244-ADC4-8913701DE4BA}" sibTransId="{06AA36B4-E14B-4E14-B273-C8197A0B582E}"/>
    <dgm:cxn modelId="{4E24A60D-99D4-4427-9A29-2C863AE5583D}" type="presOf" srcId="{7D17D413-1C96-46A5-9E85-72C6636AE3C5}" destId="{5A591EE2-4B7B-40DB-B051-D75F7BFEDDD6}" srcOrd="0" destOrd="0" presId="urn:microsoft.com/office/officeart/2005/8/layout/lProcess2"/>
    <dgm:cxn modelId="{8EC3C2E7-64DB-4F9C-8006-CEE4637C0F0E}" type="presOf" srcId="{E12CEE09-DEBB-4435-B911-A40A12F7930D}" destId="{20F65450-B565-4F6E-8CBD-65CD2502E3B0}" srcOrd="0" destOrd="0" presId="urn:microsoft.com/office/officeart/2005/8/layout/lProcess2"/>
    <dgm:cxn modelId="{721BA034-D2BB-4F5E-AD28-4CD4B0B4FA35}" srcId="{7DAF4A99-25E1-44F9-90C0-EA66CF00B3B6}" destId="{B28448BA-C9A8-43EB-A9DB-A0137196E3B9}" srcOrd="0" destOrd="0" parTransId="{3A37FA3F-0269-460F-ACCD-01DD513605A2}" sibTransId="{20234B47-CD57-4C94-B27A-16836C4AA9A8}"/>
    <dgm:cxn modelId="{E39A2E7D-4B01-443C-A093-8728A9F528A1}" srcId="{7DAF4A99-25E1-44F9-90C0-EA66CF00B3B6}" destId="{A0A9AC20-5EC1-4862-BFC8-870928838544}" srcOrd="2" destOrd="0" parTransId="{69D52F25-6ACE-45DA-A9E8-1893E3A26C8C}" sibTransId="{FF5EAA6B-D3D9-4221-A79F-E9B4930D1CEF}"/>
    <dgm:cxn modelId="{6DB72DBE-E82A-47EF-ACEA-E04B7B517F26}" srcId="{7DAF4A99-25E1-44F9-90C0-EA66CF00B3B6}" destId="{EA22DC01-B1C3-4425-86ED-5B66953397A8}" srcOrd="3" destOrd="0" parTransId="{5D0A80B1-3E50-448A-A64D-AD1355ED3022}" sibTransId="{A9D991C7-41FC-48B5-87C1-98EB407695FE}"/>
    <dgm:cxn modelId="{CDAE2543-0EE1-4B34-B52E-A8EEEA699492}" srcId="{7D17D413-1C96-46A5-9E85-72C6636AE3C5}" destId="{63784350-6FB5-4F39-A0AA-A76D20385A1A}" srcOrd="2" destOrd="0" parTransId="{02F99CF5-BE6F-4557-8BB4-68B7181CCBA5}" sibTransId="{E47CBEBB-6EFF-43F4-952B-B6C93B5E9493}"/>
    <dgm:cxn modelId="{D2E71B6A-2ED0-4063-83D4-B7F1634C0332}" srcId="{A0A9AC20-5EC1-4862-BFC8-870928838544}" destId="{5DA147F9-347F-4A9B-99C6-4679CBA742BD}" srcOrd="1" destOrd="0" parTransId="{0DD651B9-CD26-4B12-B47E-A345F5C781A5}" sibTransId="{A279CC5C-DF39-4624-BFA5-ADC04410EA91}"/>
    <dgm:cxn modelId="{D6AAB61B-5587-4BB8-9049-1A8C9F1E4AF5}" type="presOf" srcId="{A0A9AC20-5EC1-4862-BFC8-870928838544}" destId="{9A6AB0E7-12CE-4F4C-9194-CFD62AA0E26B}" srcOrd="0" destOrd="0" presId="urn:microsoft.com/office/officeart/2005/8/layout/lProcess2"/>
    <dgm:cxn modelId="{2AED99FB-474D-45CA-B51C-5045C2AA3D51}" type="presOf" srcId="{06D87D35-A66C-427C-B6DB-AF958D65D6B3}" destId="{1EC52667-0754-4666-9083-6E56A0F9B67B}" srcOrd="0" destOrd="0" presId="urn:microsoft.com/office/officeart/2005/8/layout/lProcess2"/>
    <dgm:cxn modelId="{D58148F6-0304-4B55-9B79-9701BC4683EE}" type="presOf" srcId="{A9A35E3D-01EA-46C6-AED8-865E91E9D6C9}" destId="{F0B767F2-4C7E-481B-967C-8FE0CB529397}" srcOrd="0" destOrd="0" presId="urn:microsoft.com/office/officeart/2005/8/layout/lProcess2"/>
    <dgm:cxn modelId="{0AE72C0B-2929-487F-BC63-7AA6A2796FDD}" type="presOf" srcId="{5FC74589-1769-4EB4-9E51-9D82632D2E02}" destId="{C1CD2EAA-2E66-4BDA-BB6E-F99B46E1B919}" srcOrd="0" destOrd="0" presId="urn:microsoft.com/office/officeart/2005/8/layout/lProcess2"/>
    <dgm:cxn modelId="{1151B3DC-BFA5-46C2-A674-0EE40A938C5A}" srcId="{A0A9AC20-5EC1-4862-BFC8-870928838544}" destId="{6856B0CF-FE68-485F-BF49-CA4A93F4F38C}" srcOrd="0" destOrd="0" parTransId="{B52856D9-283B-499D-AE83-3A1B0694F8DA}" sibTransId="{60145AD2-C0A0-4426-8839-F8800D94963F}"/>
    <dgm:cxn modelId="{9E588E98-E81D-4FA3-9ED3-2668820412BB}" type="presOf" srcId="{5DA147F9-347F-4A9B-99C6-4679CBA742BD}" destId="{02FBE83C-F7E3-4AC9-9A61-66BF67D7D8B6}" srcOrd="0" destOrd="0" presId="urn:microsoft.com/office/officeart/2005/8/layout/lProcess2"/>
    <dgm:cxn modelId="{43C67AA5-3E06-4F54-81F0-5B5B1245C78A}" type="presOf" srcId="{A0A9AC20-5EC1-4862-BFC8-870928838544}" destId="{4735A497-84C1-49AD-B2D7-A0E2E20F2536}" srcOrd="1" destOrd="0" presId="urn:microsoft.com/office/officeart/2005/8/layout/lProcess2"/>
    <dgm:cxn modelId="{090367F2-2F9D-429E-8090-D374C3282399}" srcId="{EA22DC01-B1C3-4425-86ED-5B66953397A8}" destId="{67EC18BA-DB21-4AAD-BE8A-067C85A9B73E}" srcOrd="2" destOrd="0" parTransId="{8918E5B2-4513-4EC4-8164-E88158F78E11}" sibTransId="{FAC02AF5-6F72-4EED-98CA-D68C7F3B5D5A}"/>
    <dgm:cxn modelId="{20EFFC89-9271-419F-9D84-5E2BF1EF8A4D}" type="presOf" srcId="{EA22DC01-B1C3-4425-86ED-5B66953397A8}" destId="{AB95B1F2-DB60-4BC5-81D3-1FA274FF69C7}" srcOrd="1" destOrd="0" presId="urn:microsoft.com/office/officeart/2005/8/layout/lProcess2"/>
    <dgm:cxn modelId="{5018CE96-E6CC-471E-9B9C-30F70F6B8CE7}" srcId="{7D17D413-1C96-46A5-9E85-72C6636AE3C5}" destId="{A9A35E3D-01EA-46C6-AED8-865E91E9D6C9}" srcOrd="0" destOrd="0" parTransId="{0C34515A-9947-4AC4-8E07-6D77FB8F1E95}" sibTransId="{3C0EBF76-BD27-4964-B79F-79CC6413DFD1}"/>
    <dgm:cxn modelId="{DF68A4C1-8ACC-4F43-8536-BDEB131EF0C1}" type="presOf" srcId="{B28448BA-C9A8-43EB-A9DB-A0137196E3B9}" destId="{F5FB40AB-A8F0-43CC-AED2-A0B6D3491F03}" srcOrd="0" destOrd="0" presId="urn:microsoft.com/office/officeart/2005/8/layout/lProcess2"/>
    <dgm:cxn modelId="{598C1D9C-8B39-4349-BDE8-4CAF3735AFC7}" type="presOf" srcId="{EA22DC01-B1C3-4425-86ED-5B66953397A8}" destId="{18B77C7D-672C-4358-9CA6-BD8FA6E2302A}" srcOrd="0" destOrd="0" presId="urn:microsoft.com/office/officeart/2005/8/layout/lProcess2"/>
    <dgm:cxn modelId="{53D00FBE-0B8C-44B8-BD7B-FF723D810987}" srcId="{EA22DC01-B1C3-4425-86ED-5B66953397A8}" destId="{BC15291E-510A-4A20-8D69-B0F2ACBA3CC6}" srcOrd="0" destOrd="0" parTransId="{DDAF1636-99A0-4E4C-BF8B-7A50EC838E24}" sibTransId="{25F65FF3-A145-4450-BC4A-2BD6189C0F89}"/>
    <dgm:cxn modelId="{03033C8E-546A-4636-B996-DCA3A7F5D692}" srcId="{A0A9AC20-5EC1-4862-BFC8-870928838544}" destId="{06D87D35-A66C-427C-B6DB-AF958D65D6B3}" srcOrd="2" destOrd="0" parTransId="{9A4B31E9-014C-4B63-A219-5A63A8ACB829}" sibTransId="{AC1F3899-4696-4923-97F3-8D3FBB96254A}"/>
    <dgm:cxn modelId="{1DC4F4CE-EDBA-4CD4-A182-D6A8815658A3}" type="presOf" srcId="{B28448BA-C9A8-43EB-A9DB-A0137196E3B9}" destId="{189EA2CD-99B4-4604-BDBC-34AEB91058A9}" srcOrd="1" destOrd="0" presId="urn:microsoft.com/office/officeart/2005/8/layout/lProcess2"/>
    <dgm:cxn modelId="{312AB5D7-4E0C-46DF-A508-37B1707257A3}" type="presOf" srcId="{FF0CDCCC-6F78-4064-A419-5EC5C753206F}" destId="{EB498954-62A4-422D-9DE3-1FA74DD1D37F}" srcOrd="0" destOrd="0" presId="urn:microsoft.com/office/officeart/2005/8/layout/lProcess2"/>
    <dgm:cxn modelId="{EA2FD3B8-722B-4877-B8F1-EEA7710C1B84}" srcId="{7DAF4A99-25E1-44F9-90C0-EA66CF00B3B6}" destId="{5FC74589-1769-4EB4-9E51-9D82632D2E02}" srcOrd="1" destOrd="0" parTransId="{4D0CCF7E-4481-42D2-95B3-0CB4029368E1}" sibTransId="{8EB806C9-A9BC-450F-B9C3-AC2ED6D3AF68}"/>
    <dgm:cxn modelId="{42282CED-D52C-459D-A90B-61B83599E1FE}" type="presParOf" srcId="{5473F14B-8F21-412E-B8DE-EADF32D6F521}" destId="{C0D74A84-CA9B-4A55-82D3-C4473BCAB74F}" srcOrd="0" destOrd="0" presId="urn:microsoft.com/office/officeart/2005/8/layout/lProcess2"/>
    <dgm:cxn modelId="{3E8203D6-ED97-429E-B0BE-6A66E9DF775D}" type="presParOf" srcId="{C0D74A84-CA9B-4A55-82D3-C4473BCAB74F}" destId="{F5FB40AB-A8F0-43CC-AED2-A0B6D3491F03}" srcOrd="0" destOrd="0" presId="urn:microsoft.com/office/officeart/2005/8/layout/lProcess2"/>
    <dgm:cxn modelId="{E0EC8D44-126D-479F-AF1C-B8E5087EF62D}" type="presParOf" srcId="{C0D74A84-CA9B-4A55-82D3-C4473BCAB74F}" destId="{189EA2CD-99B4-4604-BDBC-34AEB91058A9}" srcOrd="1" destOrd="0" presId="urn:microsoft.com/office/officeart/2005/8/layout/lProcess2"/>
    <dgm:cxn modelId="{E77F4F25-F6A7-4AE7-AB84-BC431798C141}" type="presParOf" srcId="{C0D74A84-CA9B-4A55-82D3-C4473BCAB74F}" destId="{051CD919-C14E-4FF7-A82B-674D57B30AF8}" srcOrd="2" destOrd="0" presId="urn:microsoft.com/office/officeart/2005/8/layout/lProcess2"/>
    <dgm:cxn modelId="{DF909BD5-CC5D-474D-8766-2160B2D2AA4A}" type="presParOf" srcId="{051CD919-C14E-4FF7-A82B-674D57B30AF8}" destId="{151EFC3A-4B26-48D8-87A4-D28DC0264B02}" srcOrd="0" destOrd="0" presId="urn:microsoft.com/office/officeart/2005/8/layout/lProcess2"/>
    <dgm:cxn modelId="{7E486652-C823-49DA-9DDF-7CB158DB2BDE}" type="presParOf" srcId="{151EFC3A-4B26-48D8-87A4-D28DC0264B02}" destId="{D6B8C86D-B5C5-4707-BB1C-60E6EB9E4EBA}" srcOrd="0" destOrd="0" presId="urn:microsoft.com/office/officeart/2005/8/layout/lProcess2"/>
    <dgm:cxn modelId="{12102F9E-F64A-40D8-9199-EC5D2E0DDB38}" type="presParOf" srcId="{151EFC3A-4B26-48D8-87A4-D28DC0264B02}" destId="{FEA7308F-F292-4734-BC92-11C7BB5AF5E5}" srcOrd="1" destOrd="0" presId="urn:microsoft.com/office/officeart/2005/8/layout/lProcess2"/>
    <dgm:cxn modelId="{400786A6-0ADC-4643-A5E4-0D805721ED38}" type="presParOf" srcId="{151EFC3A-4B26-48D8-87A4-D28DC0264B02}" destId="{20F65450-B565-4F6E-8CBD-65CD2502E3B0}" srcOrd="2" destOrd="0" presId="urn:microsoft.com/office/officeart/2005/8/layout/lProcess2"/>
    <dgm:cxn modelId="{DDAB0717-B88C-423A-A62A-77B5ED7615B0}" type="presParOf" srcId="{151EFC3A-4B26-48D8-87A4-D28DC0264B02}" destId="{1943ED51-E95A-4F6E-A717-80400DEEEE20}" srcOrd="3" destOrd="0" presId="urn:microsoft.com/office/officeart/2005/8/layout/lProcess2"/>
    <dgm:cxn modelId="{A6DE4D02-D64E-4B23-B086-432D6CAA65EA}" type="presParOf" srcId="{151EFC3A-4B26-48D8-87A4-D28DC0264B02}" destId="{80F88CB8-4B64-4172-B897-E8F8383812F7}" srcOrd="4" destOrd="0" presId="urn:microsoft.com/office/officeart/2005/8/layout/lProcess2"/>
    <dgm:cxn modelId="{31549FD8-F597-4F77-97A6-18782A88E4DA}" type="presParOf" srcId="{5473F14B-8F21-412E-B8DE-EADF32D6F521}" destId="{DC9EA69A-B885-4DA4-818F-1748672594CF}" srcOrd="1" destOrd="0" presId="urn:microsoft.com/office/officeart/2005/8/layout/lProcess2"/>
    <dgm:cxn modelId="{22C3AD8E-4B53-4D5C-AF8E-87D6EB41B2B1}" type="presParOf" srcId="{5473F14B-8F21-412E-B8DE-EADF32D6F521}" destId="{3A6F3D38-6FA6-469E-B3C3-234BD62E4CCA}" srcOrd="2" destOrd="0" presId="urn:microsoft.com/office/officeart/2005/8/layout/lProcess2"/>
    <dgm:cxn modelId="{53A18B85-994E-4B79-9E1E-727F7BB85DBD}" type="presParOf" srcId="{3A6F3D38-6FA6-469E-B3C3-234BD62E4CCA}" destId="{C1CD2EAA-2E66-4BDA-BB6E-F99B46E1B919}" srcOrd="0" destOrd="0" presId="urn:microsoft.com/office/officeart/2005/8/layout/lProcess2"/>
    <dgm:cxn modelId="{08F5FEA7-4CFE-4E93-8A64-9ABD2A66A951}" type="presParOf" srcId="{3A6F3D38-6FA6-469E-B3C3-234BD62E4CCA}" destId="{727186A0-986E-40DF-85B7-ACC6191E0924}" srcOrd="1" destOrd="0" presId="urn:microsoft.com/office/officeart/2005/8/layout/lProcess2"/>
    <dgm:cxn modelId="{B0DCECD8-FF90-4253-A62A-3A2FB997E988}" type="presParOf" srcId="{3A6F3D38-6FA6-469E-B3C3-234BD62E4CCA}" destId="{F4329E4E-5431-4760-B147-9E77700EF61A}" srcOrd="2" destOrd="0" presId="urn:microsoft.com/office/officeart/2005/8/layout/lProcess2"/>
    <dgm:cxn modelId="{B6B214E2-AB6A-4069-B2D2-DBC9FA97CA24}" type="presParOf" srcId="{F4329E4E-5431-4760-B147-9E77700EF61A}" destId="{B5C22EF8-EBFA-4704-BF77-C1B26E178B0D}" srcOrd="0" destOrd="0" presId="urn:microsoft.com/office/officeart/2005/8/layout/lProcess2"/>
    <dgm:cxn modelId="{F05610A7-6119-48DF-AA71-FF0A187BB014}" type="presParOf" srcId="{B5C22EF8-EBFA-4704-BF77-C1B26E178B0D}" destId="{EFE71110-9F14-440A-945D-9BFF90054013}" srcOrd="0" destOrd="0" presId="urn:microsoft.com/office/officeart/2005/8/layout/lProcess2"/>
    <dgm:cxn modelId="{64421C06-0FB6-4F10-90F0-5258FB24EA0D}" type="presParOf" srcId="{B5C22EF8-EBFA-4704-BF77-C1B26E178B0D}" destId="{35EA0CEB-E637-4D3C-96EF-C8D3B04060F2}" srcOrd="1" destOrd="0" presId="urn:microsoft.com/office/officeart/2005/8/layout/lProcess2"/>
    <dgm:cxn modelId="{CDE155BA-757F-46FA-9F4C-5ED16310FF99}" type="presParOf" srcId="{B5C22EF8-EBFA-4704-BF77-C1B26E178B0D}" destId="{9E190C18-AEDE-45E1-8A46-924B1190ACB6}" srcOrd="2" destOrd="0" presId="urn:microsoft.com/office/officeart/2005/8/layout/lProcess2"/>
    <dgm:cxn modelId="{8BAE975D-1275-439D-B957-14711F8FB447}" type="presParOf" srcId="{B5C22EF8-EBFA-4704-BF77-C1B26E178B0D}" destId="{1E1AD27B-2438-4D0B-AB02-AF912F764D09}" srcOrd="3" destOrd="0" presId="urn:microsoft.com/office/officeart/2005/8/layout/lProcess2"/>
    <dgm:cxn modelId="{F0495C62-E198-42E0-AC46-C8AF40398FDC}" type="presParOf" srcId="{B5C22EF8-EBFA-4704-BF77-C1B26E178B0D}" destId="{EB498954-62A4-422D-9DE3-1FA74DD1D37F}" srcOrd="4" destOrd="0" presId="urn:microsoft.com/office/officeart/2005/8/layout/lProcess2"/>
    <dgm:cxn modelId="{2FF66878-A044-4FE0-980E-6E171001CCAE}" type="presParOf" srcId="{5473F14B-8F21-412E-B8DE-EADF32D6F521}" destId="{BB3C6D49-326B-48DE-AC1D-9DC877BB01DD}" srcOrd="3" destOrd="0" presId="urn:microsoft.com/office/officeart/2005/8/layout/lProcess2"/>
    <dgm:cxn modelId="{CAC9BCC0-2287-4386-9246-F7FCC4E87259}" type="presParOf" srcId="{5473F14B-8F21-412E-B8DE-EADF32D6F521}" destId="{EF090B29-38A2-4F08-90FA-7BB67BE8B3E2}" srcOrd="4" destOrd="0" presId="urn:microsoft.com/office/officeart/2005/8/layout/lProcess2"/>
    <dgm:cxn modelId="{634AD701-4B26-4B97-AE81-5BE9B76DD444}" type="presParOf" srcId="{EF090B29-38A2-4F08-90FA-7BB67BE8B3E2}" destId="{9A6AB0E7-12CE-4F4C-9194-CFD62AA0E26B}" srcOrd="0" destOrd="0" presId="urn:microsoft.com/office/officeart/2005/8/layout/lProcess2"/>
    <dgm:cxn modelId="{325719A9-5586-46D6-AFF3-7A4B52920E3C}" type="presParOf" srcId="{EF090B29-38A2-4F08-90FA-7BB67BE8B3E2}" destId="{4735A497-84C1-49AD-B2D7-A0E2E20F2536}" srcOrd="1" destOrd="0" presId="urn:microsoft.com/office/officeart/2005/8/layout/lProcess2"/>
    <dgm:cxn modelId="{71891AB0-A59A-4539-B60C-F7A585578155}" type="presParOf" srcId="{EF090B29-38A2-4F08-90FA-7BB67BE8B3E2}" destId="{5235814C-D240-476B-A6EA-F820ADA9F290}" srcOrd="2" destOrd="0" presId="urn:microsoft.com/office/officeart/2005/8/layout/lProcess2"/>
    <dgm:cxn modelId="{7CA9B9EA-F20D-4EEB-A0E9-A3FA92C04C5A}" type="presParOf" srcId="{5235814C-D240-476B-A6EA-F820ADA9F290}" destId="{F8C87951-0BEC-442E-BD13-E67FB71AC42B}" srcOrd="0" destOrd="0" presId="urn:microsoft.com/office/officeart/2005/8/layout/lProcess2"/>
    <dgm:cxn modelId="{8AFB00FB-CAA2-43CE-A8AF-EF3374D9ECD4}" type="presParOf" srcId="{F8C87951-0BEC-442E-BD13-E67FB71AC42B}" destId="{DECF7DEE-4FD4-4CE5-AEDF-10353AC11531}" srcOrd="0" destOrd="0" presId="urn:microsoft.com/office/officeart/2005/8/layout/lProcess2"/>
    <dgm:cxn modelId="{57BFE98A-5C69-45EE-A780-D10677CB93DA}" type="presParOf" srcId="{F8C87951-0BEC-442E-BD13-E67FB71AC42B}" destId="{739A0DE6-D28A-493F-A1CB-4B3CCAC72873}" srcOrd="1" destOrd="0" presId="urn:microsoft.com/office/officeart/2005/8/layout/lProcess2"/>
    <dgm:cxn modelId="{FFD1F25E-2D75-4583-8CC5-71CC5BFCF043}" type="presParOf" srcId="{F8C87951-0BEC-442E-BD13-E67FB71AC42B}" destId="{02FBE83C-F7E3-4AC9-9A61-66BF67D7D8B6}" srcOrd="2" destOrd="0" presId="urn:microsoft.com/office/officeart/2005/8/layout/lProcess2"/>
    <dgm:cxn modelId="{57F60D12-C09D-48F1-B17F-AAA84E005254}" type="presParOf" srcId="{F8C87951-0BEC-442E-BD13-E67FB71AC42B}" destId="{87C5B8B3-4388-4867-AA6C-4B2D717EAAF2}" srcOrd="3" destOrd="0" presId="urn:microsoft.com/office/officeart/2005/8/layout/lProcess2"/>
    <dgm:cxn modelId="{2A6354B9-0A83-4D00-9F4D-F3AA5BDC2C16}" type="presParOf" srcId="{F8C87951-0BEC-442E-BD13-E67FB71AC42B}" destId="{1EC52667-0754-4666-9083-6E56A0F9B67B}" srcOrd="4" destOrd="0" presId="urn:microsoft.com/office/officeart/2005/8/layout/lProcess2"/>
    <dgm:cxn modelId="{12379EE8-CA14-471A-B571-4B4F5099519F}" type="presParOf" srcId="{5473F14B-8F21-412E-B8DE-EADF32D6F521}" destId="{9C67C073-8031-4FB8-83D0-BB3987979FB7}" srcOrd="5" destOrd="0" presId="urn:microsoft.com/office/officeart/2005/8/layout/lProcess2"/>
    <dgm:cxn modelId="{A6DD8289-EDA8-4E2D-9030-68BD2F6E0383}" type="presParOf" srcId="{5473F14B-8F21-412E-B8DE-EADF32D6F521}" destId="{3D53649F-3A9D-48AC-B3B4-F9359FF49907}" srcOrd="6" destOrd="0" presId="urn:microsoft.com/office/officeart/2005/8/layout/lProcess2"/>
    <dgm:cxn modelId="{8344ED31-05F9-4BB0-B0D1-3A4B5BA370A9}" type="presParOf" srcId="{3D53649F-3A9D-48AC-B3B4-F9359FF49907}" destId="{18B77C7D-672C-4358-9CA6-BD8FA6E2302A}" srcOrd="0" destOrd="0" presId="urn:microsoft.com/office/officeart/2005/8/layout/lProcess2"/>
    <dgm:cxn modelId="{6BE07ECF-5E77-4C6F-8BC3-1A3F8EC7FC78}" type="presParOf" srcId="{3D53649F-3A9D-48AC-B3B4-F9359FF49907}" destId="{AB95B1F2-DB60-4BC5-81D3-1FA274FF69C7}" srcOrd="1" destOrd="0" presId="urn:microsoft.com/office/officeart/2005/8/layout/lProcess2"/>
    <dgm:cxn modelId="{9F763F1B-F7E6-4788-9C53-100904FC0774}" type="presParOf" srcId="{3D53649F-3A9D-48AC-B3B4-F9359FF49907}" destId="{9D4EF955-0664-47BE-890F-75DA470A2A2E}" srcOrd="2" destOrd="0" presId="urn:microsoft.com/office/officeart/2005/8/layout/lProcess2"/>
    <dgm:cxn modelId="{2332E994-3C62-40F8-A49A-0466429BA297}" type="presParOf" srcId="{9D4EF955-0664-47BE-890F-75DA470A2A2E}" destId="{CCD58064-6258-410C-B1E0-023DF3946A43}" srcOrd="0" destOrd="0" presId="urn:microsoft.com/office/officeart/2005/8/layout/lProcess2"/>
    <dgm:cxn modelId="{49EC44AE-5A91-4B00-B5A6-6A230F629631}" type="presParOf" srcId="{CCD58064-6258-410C-B1E0-023DF3946A43}" destId="{204F3481-2F4C-45A5-A0A1-C088684F0126}" srcOrd="0" destOrd="0" presId="urn:microsoft.com/office/officeart/2005/8/layout/lProcess2"/>
    <dgm:cxn modelId="{6B815F1A-DE43-4C56-A5B6-17F9794EFDC3}" type="presParOf" srcId="{CCD58064-6258-410C-B1E0-023DF3946A43}" destId="{B768FAA9-E2C4-4A6B-82D8-EF54C53E14D8}" srcOrd="1" destOrd="0" presId="urn:microsoft.com/office/officeart/2005/8/layout/lProcess2"/>
    <dgm:cxn modelId="{B780E6B3-294B-403C-AA84-4B06E8A12BA9}" type="presParOf" srcId="{CCD58064-6258-410C-B1E0-023DF3946A43}" destId="{0F3CAB81-CF76-498F-9619-BAF8144FA3C3}" srcOrd="2" destOrd="0" presId="urn:microsoft.com/office/officeart/2005/8/layout/lProcess2"/>
    <dgm:cxn modelId="{12121146-0619-4C4B-8C91-00F39FAFBE15}" type="presParOf" srcId="{CCD58064-6258-410C-B1E0-023DF3946A43}" destId="{0E0C811E-F3C5-4F24-A485-437F0C0EAD6A}" srcOrd="3" destOrd="0" presId="urn:microsoft.com/office/officeart/2005/8/layout/lProcess2"/>
    <dgm:cxn modelId="{BA262D5B-77DC-491C-AE7D-98DDFFB8D0BC}" type="presParOf" srcId="{CCD58064-6258-410C-B1E0-023DF3946A43}" destId="{80762C44-FA02-441A-8A8D-FC00E4F372F1}" srcOrd="4" destOrd="0" presId="urn:microsoft.com/office/officeart/2005/8/layout/lProcess2"/>
    <dgm:cxn modelId="{A1219445-0561-4818-B3E2-419577CBD382}" type="presParOf" srcId="{5473F14B-8F21-412E-B8DE-EADF32D6F521}" destId="{1EEF13C7-AF43-4380-A8A5-F72A5D476D05}" srcOrd="7" destOrd="0" presId="urn:microsoft.com/office/officeart/2005/8/layout/lProcess2"/>
    <dgm:cxn modelId="{61055977-DBA8-4A09-B548-D4CE248EF13E}" type="presParOf" srcId="{5473F14B-8F21-412E-B8DE-EADF32D6F521}" destId="{0618492F-D453-4601-9C36-8CE6AA153D1B}" srcOrd="8" destOrd="0" presId="urn:microsoft.com/office/officeart/2005/8/layout/lProcess2"/>
    <dgm:cxn modelId="{9201C60B-446D-459A-A4EE-076E7887C934}" type="presParOf" srcId="{0618492F-D453-4601-9C36-8CE6AA153D1B}" destId="{5A591EE2-4B7B-40DB-B051-D75F7BFEDDD6}" srcOrd="0" destOrd="0" presId="urn:microsoft.com/office/officeart/2005/8/layout/lProcess2"/>
    <dgm:cxn modelId="{200C3F03-A1A2-4A3D-9B0B-B0168E0EFE99}" type="presParOf" srcId="{0618492F-D453-4601-9C36-8CE6AA153D1B}" destId="{34BAB90F-F3E5-4FFB-A339-2946D1CD0CCB}" srcOrd="1" destOrd="0" presId="urn:microsoft.com/office/officeart/2005/8/layout/lProcess2"/>
    <dgm:cxn modelId="{C3E42C44-5041-42B1-9783-98EBA92549C5}" type="presParOf" srcId="{0618492F-D453-4601-9C36-8CE6AA153D1B}" destId="{BA794F96-F89B-483A-BF3A-9118CA9CCDA4}" srcOrd="2" destOrd="0" presId="urn:microsoft.com/office/officeart/2005/8/layout/lProcess2"/>
    <dgm:cxn modelId="{C967FBFA-8D0D-4F84-BBA5-D2769D710DA0}" type="presParOf" srcId="{BA794F96-F89B-483A-BF3A-9118CA9CCDA4}" destId="{76BCF6F8-619E-4477-AF5E-3CC45345624F}" srcOrd="0" destOrd="0" presId="urn:microsoft.com/office/officeart/2005/8/layout/lProcess2"/>
    <dgm:cxn modelId="{64D72F2D-125C-477B-A0F8-E8C57A6FF250}" type="presParOf" srcId="{76BCF6F8-619E-4477-AF5E-3CC45345624F}" destId="{F0B767F2-4C7E-481B-967C-8FE0CB529397}" srcOrd="0" destOrd="0" presId="urn:microsoft.com/office/officeart/2005/8/layout/lProcess2"/>
    <dgm:cxn modelId="{A7CC370B-16CA-41BB-AEA6-886E9C5A67C1}" type="presParOf" srcId="{76BCF6F8-619E-4477-AF5E-3CC45345624F}" destId="{B342BD1C-A54C-4F1C-A099-03A03E61088D}" srcOrd="1" destOrd="0" presId="urn:microsoft.com/office/officeart/2005/8/layout/lProcess2"/>
    <dgm:cxn modelId="{8859CD92-05DE-4B2B-81DE-7C1A7764C145}" type="presParOf" srcId="{76BCF6F8-619E-4477-AF5E-3CC45345624F}" destId="{6F277C00-29F7-4ECD-8C97-37788C7BA770}" srcOrd="2" destOrd="0" presId="urn:microsoft.com/office/officeart/2005/8/layout/lProcess2"/>
    <dgm:cxn modelId="{57A4D2F6-CC1D-4CE5-99E0-42B993D824D3}" type="presParOf" srcId="{76BCF6F8-619E-4477-AF5E-3CC45345624F}" destId="{3945A699-1DD4-41EF-B849-687FF56CB987}" srcOrd="3" destOrd="0" presId="urn:microsoft.com/office/officeart/2005/8/layout/lProcess2"/>
    <dgm:cxn modelId="{B16EAED8-388E-4D11-B1E1-0EE1FA432143}" type="presParOf" srcId="{76BCF6F8-619E-4477-AF5E-3CC45345624F}" destId="{6C9EBB1C-8DC1-467B-832A-DCA29AD54F6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B40AB-A8F0-43CC-AED2-A0B6D3491F03}">
      <dsp:nvSpPr>
        <dsp:cNvPr id="0" name=""/>
        <dsp:cNvSpPr/>
      </dsp:nvSpPr>
      <dsp:spPr>
        <a:xfrm>
          <a:off x="4665"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FF"/>
              </a:solidFill>
            </a:rPr>
            <a:t>High dim. data</a:t>
          </a:r>
          <a:endParaRPr lang="en-US" sz="2400" b="1" kern="1200" dirty="0">
            <a:solidFill>
              <a:srgbClr val="0000FF"/>
            </a:solidFill>
          </a:endParaRPr>
        </a:p>
      </dsp:txBody>
      <dsp:txXfrm>
        <a:off x="4665" y="0"/>
        <a:ext cx="1637258" cy="1577340"/>
      </dsp:txXfrm>
    </dsp:sp>
    <dsp:sp modelId="{D6B8C86D-B5C5-4707-BB1C-60E6EB9E4EBA}">
      <dsp:nvSpPr>
        <dsp:cNvPr id="0" name=""/>
        <dsp:cNvSpPr/>
      </dsp:nvSpPr>
      <dsp:spPr>
        <a:xfrm>
          <a:off x="168391" y="1577789"/>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Locality sensitive hashing</a:t>
          </a:r>
          <a:endParaRPr lang="en-US" sz="1800" kern="1200" dirty="0">
            <a:latin typeface="Calibri" pitchFamily="34" charset="0"/>
            <a:cs typeface="Calibri" pitchFamily="34" charset="0"/>
          </a:endParaRPr>
        </a:p>
      </dsp:txBody>
      <dsp:txXfrm>
        <a:off x="198645" y="1608043"/>
        <a:ext cx="1249298" cy="972439"/>
      </dsp:txXfrm>
    </dsp:sp>
    <dsp:sp modelId="{20F65450-B565-4F6E-8CBD-65CD2502E3B0}">
      <dsp:nvSpPr>
        <dsp:cNvPr id="0" name=""/>
        <dsp:cNvSpPr/>
      </dsp:nvSpPr>
      <dsp:spPr>
        <a:xfrm>
          <a:off x="168391" y="2769651"/>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Clustering</a:t>
          </a:r>
          <a:endParaRPr lang="en-US" sz="1800" kern="1200" dirty="0">
            <a:latin typeface="Calibri" pitchFamily="34" charset="0"/>
            <a:cs typeface="Calibri" pitchFamily="34" charset="0"/>
          </a:endParaRPr>
        </a:p>
      </dsp:txBody>
      <dsp:txXfrm>
        <a:off x="198645" y="2799905"/>
        <a:ext cx="1249298" cy="972439"/>
      </dsp:txXfrm>
    </dsp:sp>
    <dsp:sp modelId="{80F88CB8-4B64-4172-B897-E8F8383812F7}">
      <dsp:nvSpPr>
        <dsp:cNvPr id="0" name=""/>
        <dsp:cNvSpPr/>
      </dsp:nvSpPr>
      <dsp:spPr>
        <a:xfrm>
          <a:off x="168391" y="3961513"/>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Dimensionality reduction</a:t>
          </a:r>
          <a:endParaRPr lang="en-US" sz="1800" kern="1200" dirty="0">
            <a:latin typeface="Calibri" pitchFamily="34" charset="0"/>
            <a:cs typeface="Calibri" pitchFamily="34" charset="0"/>
          </a:endParaRPr>
        </a:p>
      </dsp:txBody>
      <dsp:txXfrm>
        <a:off x="198645" y="3991767"/>
        <a:ext cx="1249298" cy="972439"/>
      </dsp:txXfrm>
    </dsp:sp>
    <dsp:sp modelId="{C1CD2EAA-2E66-4BDA-BB6E-F99B46E1B919}">
      <dsp:nvSpPr>
        <dsp:cNvPr id="0" name=""/>
        <dsp:cNvSpPr/>
      </dsp:nvSpPr>
      <dsp:spPr>
        <a:xfrm>
          <a:off x="1764718"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Graph </a:t>
          </a:r>
          <a:br>
            <a:rPr lang="en-US" sz="2400" b="1" kern="1200" dirty="0" smtClean="0"/>
          </a:br>
          <a:r>
            <a:rPr lang="en-US" sz="2400" b="1" kern="1200" dirty="0" smtClean="0"/>
            <a:t>data</a:t>
          </a:r>
          <a:endParaRPr lang="en-US" sz="2400" b="1" kern="1200" dirty="0"/>
        </a:p>
      </dsp:txBody>
      <dsp:txXfrm>
        <a:off x="1764718" y="0"/>
        <a:ext cx="1637258" cy="1577340"/>
      </dsp:txXfrm>
    </dsp:sp>
    <dsp:sp modelId="{EFE71110-9F14-440A-945D-9BFF90054013}">
      <dsp:nvSpPr>
        <dsp:cNvPr id="0" name=""/>
        <dsp:cNvSpPr/>
      </dsp:nvSpPr>
      <dsp:spPr>
        <a:xfrm>
          <a:off x="1928444" y="1577789"/>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PageRank, </a:t>
          </a:r>
          <a:r>
            <a:rPr lang="en-US" sz="1800" kern="1200" dirty="0" err="1" smtClean="0">
              <a:latin typeface="Calibri" pitchFamily="34" charset="0"/>
              <a:cs typeface="Calibri" pitchFamily="34" charset="0"/>
            </a:rPr>
            <a:t>SimRank</a:t>
          </a:r>
          <a:endParaRPr lang="en-US" sz="1800" kern="1200" dirty="0">
            <a:latin typeface="Calibri" pitchFamily="34" charset="0"/>
            <a:cs typeface="Calibri" pitchFamily="34" charset="0"/>
          </a:endParaRPr>
        </a:p>
      </dsp:txBody>
      <dsp:txXfrm>
        <a:off x="1958698" y="1608043"/>
        <a:ext cx="1249298" cy="972439"/>
      </dsp:txXfrm>
    </dsp:sp>
    <dsp:sp modelId="{9E190C18-AEDE-45E1-8A46-924B1190ACB6}">
      <dsp:nvSpPr>
        <dsp:cNvPr id="0" name=""/>
        <dsp:cNvSpPr/>
      </dsp:nvSpPr>
      <dsp:spPr>
        <a:xfrm>
          <a:off x="1928444" y="2769651"/>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Network Analysis</a:t>
          </a:r>
          <a:endParaRPr lang="en-US" sz="1800" kern="1200" dirty="0">
            <a:latin typeface="Calibri" pitchFamily="34" charset="0"/>
            <a:cs typeface="Calibri" pitchFamily="34" charset="0"/>
          </a:endParaRPr>
        </a:p>
      </dsp:txBody>
      <dsp:txXfrm>
        <a:off x="1958698" y="2799905"/>
        <a:ext cx="1249298" cy="972439"/>
      </dsp:txXfrm>
    </dsp:sp>
    <dsp:sp modelId="{EB498954-62A4-422D-9DE3-1FA74DD1D37F}">
      <dsp:nvSpPr>
        <dsp:cNvPr id="0" name=""/>
        <dsp:cNvSpPr/>
      </dsp:nvSpPr>
      <dsp:spPr>
        <a:xfrm>
          <a:off x="1928444" y="3961513"/>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Spam Detection</a:t>
          </a:r>
          <a:endParaRPr lang="en-US" sz="1800" kern="1200" dirty="0">
            <a:latin typeface="Calibri" pitchFamily="34" charset="0"/>
            <a:cs typeface="Calibri" pitchFamily="34" charset="0"/>
          </a:endParaRPr>
        </a:p>
      </dsp:txBody>
      <dsp:txXfrm>
        <a:off x="1958698" y="3991767"/>
        <a:ext cx="1249298" cy="972439"/>
      </dsp:txXfrm>
    </dsp:sp>
    <dsp:sp modelId="{9A6AB0E7-12CE-4F4C-9194-CFD62AA0E26B}">
      <dsp:nvSpPr>
        <dsp:cNvPr id="0" name=""/>
        <dsp:cNvSpPr/>
      </dsp:nvSpPr>
      <dsp:spPr>
        <a:xfrm>
          <a:off x="3524770"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Infinite </a:t>
          </a:r>
          <a:br>
            <a:rPr lang="en-US" sz="2400" b="1" kern="1200" dirty="0" smtClean="0"/>
          </a:br>
          <a:r>
            <a:rPr lang="en-US" sz="2400" b="1" kern="1200" dirty="0" smtClean="0"/>
            <a:t>data</a:t>
          </a:r>
          <a:endParaRPr lang="en-US" sz="2400" b="1" kern="1200" dirty="0"/>
        </a:p>
      </dsp:txBody>
      <dsp:txXfrm>
        <a:off x="3524770" y="0"/>
        <a:ext cx="1637258" cy="1577340"/>
      </dsp:txXfrm>
    </dsp:sp>
    <dsp:sp modelId="{DECF7DEE-4FD4-4CE5-AEDF-10353AC11531}">
      <dsp:nvSpPr>
        <dsp:cNvPr id="0" name=""/>
        <dsp:cNvSpPr/>
      </dsp:nvSpPr>
      <dsp:spPr>
        <a:xfrm>
          <a:off x="3688496" y="1577789"/>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Filtering data streams</a:t>
          </a:r>
          <a:endParaRPr lang="en-US" sz="1800" kern="1200" dirty="0">
            <a:latin typeface="Calibri" pitchFamily="34" charset="0"/>
            <a:cs typeface="Calibri" pitchFamily="34" charset="0"/>
          </a:endParaRPr>
        </a:p>
      </dsp:txBody>
      <dsp:txXfrm>
        <a:off x="3718750" y="1608043"/>
        <a:ext cx="1249298" cy="972439"/>
      </dsp:txXfrm>
    </dsp:sp>
    <dsp:sp modelId="{02FBE83C-F7E3-4AC9-9A61-66BF67D7D8B6}">
      <dsp:nvSpPr>
        <dsp:cNvPr id="0" name=""/>
        <dsp:cNvSpPr/>
      </dsp:nvSpPr>
      <dsp:spPr>
        <a:xfrm>
          <a:off x="3688496" y="2769651"/>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Web advertising</a:t>
          </a:r>
          <a:endParaRPr lang="en-US" sz="1800" kern="1200" dirty="0">
            <a:latin typeface="Calibri" pitchFamily="34" charset="0"/>
            <a:cs typeface="Calibri" pitchFamily="34" charset="0"/>
          </a:endParaRPr>
        </a:p>
      </dsp:txBody>
      <dsp:txXfrm>
        <a:off x="3718750" y="2799905"/>
        <a:ext cx="1249298" cy="972439"/>
      </dsp:txXfrm>
    </dsp:sp>
    <dsp:sp modelId="{1EC52667-0754-4666-9083-6E56A0F9B67B}">
      <dsp:nvSpPr>
        <dsp:cNvPr id="0" name=""/>
        <dsp:cNvSpPr/>
      </dsp:nvSpPr>
      <dsp:spPr>
        <a:xfrm>
          <a:off x="3688496" y="3961513"/>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Queries on streams</a:t>
          </a:r>
          <a:endParaRPr lang="en-US" sz="1800" kern="1200" dirty="0">
            <a:latin typeface="Calibri" pitchFamily="34" charset="0"/>
            <a:cs typeface="Calibri" pitchFamily="34" charset="0"/>
          </a:endParaRPr>
        </a:p>
      </dsp:txBody>
      <dsp:txXfrm>
        <a:off x="3718750" y="3991767"/>
        <a:ext cx="1249298" cy="972439"/>
      </dsp:txXfrm>
    </dsp:sp>
    <dsp:sp modelId="{18B77C7D-672C-4358-9CA6-BD8FA6E2302A}">
      <dsp:nvSpPr>
        <dsp:cNvPr id="0" name=""/>
        <dsp:cNvSpPr/>
      </dsp:nvSpPr>
      <dsp:spPr>
        <a:xfrm>
          <a:off x="5284823"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Machine learning</a:t>
          </a:r>
          <a:endParaRPr lang="en-US" sz="2400" b="1" kern="1200" dirty="0"/>
        </a:p>
      </dsp:txBody>
      <dsp:txXfrm>
        <a:off x="5284823" y="0"/>
        <a:ext cx="1637258" cy="1577340"/>
      </dsp:txXfrm>
    </dsp:sp>
    <dsp:sp modelId="{204F3481-2F4C-45A5-A0A1-C088684F0126}">
      <dsp:nvSpPr>
        <dsp:cNvPr id="0" name=""/>
        <dsp:cNvSpPr/>
      </dsp:nvSpPr>
      <dsp:spPr>
        <a:xfrm>
          <a:off x="5448549" y="1577789"/>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SVM</a:t>
          </a:r>
          <a:endParaRPr lang="en-US" sz="1800" kern="1200" dirty="0">
            <a:latin typeface="Calibri" pitchFamily="34" charset="0"/>
            <a:cs typeface="Calibri" pitchFamily="34" charset="0"/>
          </a:endParaRPr>
        </a:p>
      </dsp:txBody>
      <dsp:txXfrm>
        <a:off x="5478803" y="1608043"/>
        <a:ext cx="1249298" cy="972439"/>
      </dsp:txXfrm>
    </dsp:sp>
    <dsp:sp modelId="{0F3CAB81-CF76-498F-9619-BAF8144FA3C3}">
      <dsp:nvSpPr>
        <dsp:cNvPr id="0" name=""/>
        <dsp:cNvSpPr/>
      </dsp:nvSpPr>
      <dsp:spPr>
        <a:xfrm>
          <a:off x="5448549" y="2769651"/>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Decision Trees</a:t>
          </a:r>
          <a:endParaRPr lang="en-US" sz="1800" kern="1200" dirty="0">
            <a:latin typeface="Calibri" pitchFamily="34" charset="0"/>
            <a:cs typeface="Calibri" pitchFamily="34" charset="0"/>
          </a:endParaRPr>
        </a:p>
      </dsp:txBody>
      <dsp:txXfrm>
        <a:off x="5478803" y="2799905"/>
        <a:ext cx="1249298" cy="972439"/>
      </dsp:txXfrm>
    </dsp:sp>
    <dsp:sp modelId="{80762C44-FA02-441A-8A8D-FC00E4F372F1}">
      <dsp:nvSpPr>
        <dsp:cNvPr id="0" name=""/>
        <dsp:cNvSpPr/>
      </dsp:nvSpPr>
      <dsp:spPr>
        <a:xfrm>
          <a:off x="5448549" y="3961513"/>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Perceptron, </a:t>
          </a:r>
          <a:r>
            <a:rPr lang="en-US" sz="1800" kern="1200" dirty="0" err="1" smtClean="0">
              <a:latin typeface="Calibri" pitchFamily="34" charset="0"/>
              <a:cs typeface="Calibri" pitchFamily="34" charset="0"/>
            </a:rPr>
            <a:t>kNN</a:t>
          </a:r>
          <a:endParaRPr lang="en-US" sz="1800" kern="1200" dirty="0">
            <a:latin typeface="Calibri" pitchFamily="34" charset="0"/>
            <a:cs typeface="Calibri" pitchFamily="34" charset="0"/>
          </a:endParaRPr>
        </a:p>
      </dsp:txBody>
      <dsp:txXfrm>
        <a:off x="5478803" y="3991767"/>
        <a:ext cx="1249298" cy="972439"/>
      </dsp:txXfrm>
    </dsp:sp>
    <dsp:sp modelId="{5A591EE2-4B7B-40DB-B051-D75F7BFEDDD6}">
      <dsp:nvSpPr>
        <dsp:cNvPr id="0" name=""/>
        <dsp:cNvSpPr/>
      </dsp:nvSpPr>
      <dsp:spPr>
        <a:xfrm>
          <a:off x="7044876"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Apps</a:t>
          </a:r>
          <a:endParaRPr lang="en-US" sz="2400" b="1" kern="1200" dirty="0"/>
        </a:p>
      </dsp:txBody>
      <dsp:txXfrm>
        <a:off x="7044876" y="0"/>
        <a:ext cx="1637258" cy="1577340"/>
      </dsp:txXfrm>
    </dsp:sp>
    <dsp:sp modelId="{F0B767F2-4C7E-481B-967C-8FE0CB529397}">
      <dsp:nvSpPr>
        <dsp:cNvPr id="0" name=""/>
        <dsp:cNvSpPr/>
      </dsp:nvSpPr>
      <dsp:spPr>
        <a:xfrm>
          <a:off x="7208601" y="1577789"/>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Recommender systems</a:t>
          </a:r>
          <a:endParaRPr lang="en-US" sz="1800" kern="1200" dirty="0">
            <a:latin typeface="Calibri" pitchFamily="34" charset="0"/>
            <a:cs typeface="Calibri" pitchFamily="34" charset="0"/>
          </a:endParaRPr>
        </a:p>
      </dsp:txBody>
      <dsp:txXfrm>
        <a:off x="7238855" y="1608043"/>
        <a:ext cx="1249298" cy="972439"/>
      </dsp:txXfrm>
    </dsp:sp>
    <dsp:sp modelId="{6F277C00-29F7-4ECD-8C97-37788C7BA770}">
      <dsp:nvSpPr>
        <dsp:cNvPr id="0" name=""/>
        <dsp:cNvSpPr/>
      </dsp:nvSpPr>
      <dsp:spPr>
        <a:xfrm>
          <a:off x="7208601" y="2769651"/>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Association Rules</a:t>
          </a:r>
          <a:endParaRPr lang="en-US" sz="1800" kern="1200" dirty="0">
            <a:latin typeface="Calibri" pitchFamily="34" charset="0"/>
            <a:cs typeface="Calibri" pitchFamily="34" charset="0"/>
          </a:endParaRPr>
        </a:p>
      </dsp:txBody>
      <dsp:txXfrm>
        <a:off x="7238855" y="2799905"/>
        <a:ext cx="1249298" cy="972439"/>
      </dsp:txXfrm>
    </dsp:sp>
    <dsp:sp modelId="{6C9EBB1C-8DC1-467B-832A-DCA29AD54F62}">
      <dsp:nvSpPr>
        <dsp:cNvPr id="0" name=""/>
        <dsp:cNvSpPr/>
      </dsp:nvSpPr>
      <dsp:spPr>
        <a:xfrm>
          <a:off x="7208601" y="3961513"/>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Duplicate document detection</a:t>
          </a:r>
          <a:endParaRPr lang="en-US" sz="1800" kern="1200" dirty="0">
            <a:latin typeface="Calibri" pitchFamily="34" charset="0"/>
            <a:cs typeface="Calibri" pitchFamily="34" charset="0"/>
          </a:endParaRPr>
        </a:p>
      </dsp:txBody>
      <dsp:txXfrm>
        <a:off x="7238855" y="3991767"/>
        <a:ext cx="1249298" cy="9724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8/8/2014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8/8/2014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r>
              <a:rPr lang="en-US" smtClean="0">
                <a:latin typeface="Arial" pitchFamily="34" charset="0"/>
              </a:rPr>
              <a:t>10 nearest neighbors, 20,000 image database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r>
              <a:rPr lang="en-US" smtClean="0">
                <a:latin typeface="Arial" pitchFamily="34" charset="0"/>
              </a:rPr>
              <a:t>10 nearest neighbors, 20,000 image database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US" smtClean="0">
                <a:latin typeface="Arial" pitchFamily="34" charset="0"/>
              </a:rPr>
              <a:t>10 nearest neighbors, 2.3 million image database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Size of the universe of all possible </a:t>
            </a:r>
            <a:r>
              <a:rPr lang="en-US" dirty="0" err="1" smtClean="0"/>
              <a:t>vals</a:t>
            </a:r>
            <a:r>
              <a:rPr lang="en-US" dirty="0" smtClean="0"/>
              <a:t> of </a:t>
            </a:r>
            <a:r>
              <a:rPr lang="en-US" dirty="0" smtClean="0">
                <a:sym typeface="Symbol"/>
              </a:rPr>
              <a:t>min((C</a:t>
            </a:r>
            <a:r>
              <a:rPr lang="en-US" baseline="-25000" dirty="0" smtClean="0">
                <a:sym typeface="Symbol"/>
              </a:rPr>
              <a:t>1</a:t>
            </a:r>
            <a:r>
              <a:rPr lang="en-US" dirty="0" smtClean="0">
                <a:sym typeface="Symbol"/>
              </a:rPr>
              <a:t>C</a:t>
            </a:r>
            <a:r>
              <a:rPr lang="en-US" baseline="-25000" dirty="0" smtClean="0">
                <a:sym typeface="Symbol"/>
              </a:rPr>
              <a:t>2</a:t>
            </a:r>
            <a:r>
              <a:rPr lang="en-US" dirty="0" smtClean="0">
                <a:sym typeface="Symbol"/>
              </a:rPr>
              <a:t>))</a:t>
            </a:r>
            <a:r>
              <a:rPr lang="en-US" baseline="0" dirty="0" smtClean="0">
                <a:sym typeface="Symbol"/>
              </a:rPr>
              <a:t> is </a:t>
            </a:r>
            <a:r>
              <a:rPr lang="en-US" dirty="0" smtClean="0">
                <a:sym typeface="Symbol"/>
              </a:rPr>
              <a:t>|C</a:t>
            </a:r>
            <a:r>
              <a:rPr lang="en-US" baseline="-25000" dirty="0" smtClean="0">
                <a:sym typeface="Symbol"/>
              </a:rPr>
              <a:t>1</a:t>
            </a:r>
            <a:r>
              <a:rPr lang="en-US" dirty="0" smtClean="0">
                <a:sym typeface="Symbol"/>
              </a:rPr>
              <a:t>C</a:t>
            </a:r>
            <a:r>
              <a:rPr lang="en-US" baseline="-25000" dirty="0" smtClean="0">
                <a:sym typeface="Symbol"/>
              </a:rPr>
              <a:t>2</a:t>
            </a:r>
            <a:r>
              <a:rPr lang="en-US" dirty="0" smtClean="0">
                <a:sym typeface="Symbol"/>
              </a:rPr>
              <a:t>| and in |C</a:t>
            </a:r>
            <a:r>
              <a:rPr lang="en-US" baseline="-25000" dirty="0" smtClean="0">
                <a:sym typeface="Symbol"/>
              </a:rPr>
              <a:t>1</a:t>
            </a:r>
            <a:r>
              <a:rPr lang="en-US" dirty="0" smtClean="0">
                <a:sym typeface="Symbol"/>
              </a:rPr>
              <a:t>C</a:t>
            </a:r>
            <a:r>
              <a:rPr lang="en-US" baseline="-25000" dirty="0" smtClean="0">
                <a:sym typeface="Symbol"/>
              </a:rPr>
              <a:t>2</a:t>
            </a:r>
            <a:r>
              <a:rPr lang="en-US" dirty="0" smtClean="0">
                <a:sym typeface="Symbol"/>
              </a:rPr>
              <a:t>| of cases it can be that min((C</a:t>
            </a:r>
            <a:r>
              <a:rPr lang="en-US" baseline="-25000" dirty="0" smtClean="0">
                <a:sym typeface="Symbol"/>
              </a:rPr>
              <a:t>1</a:t>
            </a:r>
            <a:r>
              <a:rPr lang="en-US" dirty="0" smtClean="0">
                <a:sym typeface="Symbol"/>
              </a:rPr>
              <a:t>))=min((C</a:t>
            </a:r>
            <a:r>
              <a:rPr lang="en-US" baseline="-25000" dirty="0" smtClean="0">
                <a:sym typeface="Symbol"/>
              </a:rPr>
              <a:t>2</a:t>
            </a:r>
            <a:r>
              <a:rPr lang="en-US" dirty="0" smtClean="0">
                <a:sym typeface="Symbol"/>
              </a:rPr>
              <a:t>))</a:t>
            </a:r>
            <a:r>
              <a:rPr lang="en-US" baseline="0" dirty="0" smtClean="0">
                <a:sym typeface="Symbol"/>
              </a:rPr>
              <a:t> which exactly the </a:t>
            </a:r>
            <a:r>
              <a:rPr lang="en-US" baseline="0" dirty="0" err="1" smtClean="0">
                <a:sym typeface="Symbol"/>
              </a:rPr>
              <a:t>jaccard</a:t>
            </a:r>
            <a:r>
              <a:rPr lang="en-US" baseline="0" dirty="0" smtClean="0">
                <a:sym typeface="Symbol"/>
              </a:rPr>
              <a:t> between C1 and C2</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Symbo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ym typeface="Symbol"/>
              </a:rPr>
              <a:t>For two columns A and B, we have h_π(A) = h_π(B) exactly when the minimum hash value of the union A ∪ B lies in the intersection A ∩ B. Thus </a:t>
            </a:r>
            <a:r>
              <a:rPr lang="en-US" dirty="0" err="1" smtClean="0">
                <a:sym typeface="Symbol"/>
              </a:rPr>
              <a:t>Pr</a:t>
            </a:r>
            <a:r>
              <a:rPr lang="en-US" dirty="0" smtClean="0">
                <a:sym typeface="Symbol"/>
              </a:rPr>
              <a:t>[h_π(A) = h_π(B)] = |A ∩ B| / |A ∪ B|.</a:t>
            </a:r>
          </a:p>
        </p:txBody>
      </p:sp>
      <p:sp>
        <p:nvSpPr>
          <p:cNvPr id="4" name="Slide Number Placeholder 3"/>
          <p:cNvSpPr>
            <a:spLocks noGrp="1"/>
          </p:cNvSpPr>
          <p:nvPr>
            <p:ph type="sldNum" sz="quarter" idx="10"/>
          </p:nvPr>
        </p:nvSpPr>
        <p:spPr/>
        <p:txBody>
          <a:bodyPr/>
          <a:lstStyle/>
          <a:p>
            <a:fld id="{EE707532-839C-41A2-9E71-D5288AEAE66A}" type="slidenum">
              <a:rPr lang="en-US" smtClean="0"/>
              <a:pPr/>
              <a:t>34</a:t>
            </a:fld>
            <a:endParaRPr lang="en-US"/>
          </a:p>
        </p:txBody>
      </p:sp>
    </p:spTree>
    <p:extLst>
      <p:ext uri="{BB962C8B-B14F-4D97-AF65-F5344CB8AC3E}">
        <p14:creationId xmlns:p14="http://schemas.microsoft.com/office/powerpoint/2010/main" val="42511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t>
            </a:r>
            <a:r>
              <a:rPr lang="en-US" dirty="0" err="1" smtClean="0"/>
              <a:t>agress</a:t>
            </a:r>
            <a:r>
              <a:rPr lang="en-US" dirty="0" smtClean="0"/>
              <a:t> with </a:t>
            </a:r>
            <a:r>
              <a:rPr lang="en-US" dirty="0" err="1" smtClean="0"/>
              <a:t>prob</a:t>
            </a:r>
            <a:r>
              <a:rPr lang="en-US" dirty="0" smtClean="0"/>
              <a:t> s.</a:t>
            </a:r>
          </a:p>
          <a:p>
            <a:r>
              <a:rPr lang="en-US" dirty="0" smtClean="0"/>
              <a:t>So to estimate s we compute what fraction of hash</a:t>
            </a:r>
            <a:r>
              <a:rPr lang="en-US" baseline="0" dirty="0" smtClean="0"/>
              <a:t> functions agree</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36</a:t>
            </a:fld>
            <a:endParaRPr lang="en-US"/>
          </a:p>
        </p:txBody>
      </p:sp>
    </p:spTree>
    <p:extLst>
      <p:ext uri="{BB962C8B-B14F-4D97-AF65-F5344CB8AC3E}">
        <p14:creationId xmlns:p14="http://schemas.microsoft.com/office/powerpoint/2010/main" val="297988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chemeClr val="bg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E707532-839C-41A2-9E71-D5288AEAE66A}" type="slidenum">
              <a:rPr lang="en-US" smtClean="0"/>
              <a:pPr/>
              <a:t>42</a:t>
            </a:fld>
            <a:endParaRPr lang="en-US"/>
          </a:p>
        </p:txBody>
      </p:sp>
    </p:spTree>
    <p:extLst>
      <p:ext uri="{BB962C8B-B14F-4D97-AF65-F5344CB8AC3E}">
        <p14:creationId xmlns:p14="http://schemas.microsoft.com/office/powerpoint/2010/main" val="342171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6769FAD-3BBF-4411-83E7-A3C9AC624915}"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A03738-41B6-46DA-8F86-684AB1B8718F}"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D2D05C-9447-4427-B9DC-2F7F734060D1}" type="datetime1">
              <a:rPr lang="en-US" smtClean="0"/>
              <a:t>8/8/2014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B697F04A-48CD-4688-9414-10F654B3E6A6}" type="datetime1">
              <a:rPr lang="en-US" smtClean="0"/>
              <a:t>8/8/2014</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2DA4835-BD67-43E0-844D-F71A2F797579}" type="datetime1">
              <a:rPr lang="en-US" smtClean="0"/>
              <a:t>8/8/2014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D6C23952-DE98-4808-A15B-3CD4A4DBFD58}"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39734294-A6A1-47EE-AD1A-CA5DCFEDE321}"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833003-1F65-4FFB-9BC3-BBF053F91539}"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D7F813-9FA7-4169-8290-71C5955D49B1}" type="datetime1">
              <a:rPr lang="en-US" smtClean="0"/>
              <a:t>8/8/2014</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1D6E65-705C-464E-9559-A863C60012A3}" type="datetime1">
              <a:rPr lang="en-US" smtClean="0"/>
              <a:t>8/8/2014</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4815B-5396-4558-A417-511470575226}" type="datetime1">
              <a:rPr lang="en-US" smtClean="0"/>
              <a:t>8/8/2014</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1C2F89-D515-4119-BE82-287B6FD96261}"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1F3963E-4EFF-463D-92F1-7FBB0BE9F9B3}" type="datetime1">
              <a:rPr lang="en-US" smtClean="0"/>
              <a:t>8/8/2014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AB1133CA-8264-42B8-993D-2EBD75AE85A1}" type="datetime1">
              <a:rPr lang="en-US" smtClean="0"/>
              <a:t>8/8/2014</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8.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8.pn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Finding Similar Items:</a:t>
            </a:r>
            <a:br>
              <a:rPr lang="en-US" sz="5400" dirty="0"/>
            </a:br>
            <a:r>
              <a:rPr lang="en-US" sz="5400" dirty="0"/>
              <a:t>Locality Sensitive Hashing</a:t>
            </a:r>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338875414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 to Previous Lecture</a:t>
            </a:r>
          </a:p>
        </p:txBody>
      </p:sp>
      <p:sp>
        <p:nvSpPr>
          <p:cNvPr id="3" name="Content Placeholder 2"/>
          <p:cNvSpPr>
            <a:spLocks noGrp="1"/>
          </p:cNvSpPr>
          <p:nvPr>
            <p:ph idx="1"/>
          </p:nvPr>
        </p:nvSpPr>
        <p:spPr/>
        <p:txBody>
          <a:bodyPr/>
          <a:lstStyle/>
          <a:p>
            <a:r>
              <a:rPr lang="en-US" b="1" dirty="0">
                <a:solidFill>
                  <a:srgbClr val="D60093"/>
                </a:solidFill>
              </a:rPr>
              <a:t>Last time:</a:t>
            </a:r>
            <a:r>
              <a:rPr lang="en-US" dirty="0">
                <a:solidFill>
                  <a:srgbClr val="D60093"/>
                </a:solidFill>
              </a:rPr>
              <a:t> Finding frequent pairs</a:t>
            </a:r>
          </a:p>
          <a:p>
            <a:r>
              <a:rPr lang="en-US" b="1" dirty="0" smtClean="0">
                <a:solidFill>
                  <a:srgbClr val="0000FF"/>
                </a:solidFill>
              </a:rPr>
              <a:t>Further improvement: PCY</a:t>
            </a:r>
          </a:p>
          <a:p>
            <a:pPr lvl="1"/>
            <a:r>
              <a:rPr lang="en-US" b="1" dirty="0" smtClean="0"/>
              <a:t>Pass 1:</a:t>
            </a:r>
          </a:p>
          <a:p>
            <a:pPr lvl="2"/>
            <a:r>
              <a:rPr lang="en-US" dirty="0" smtClean="0"/>
              <a:t>Count exact frequency of each item:</a:t>
            </a:r>
          </a:p>
          <a:p>
            <a:pPr lvl="2"/>
            <a:r>
              <a:rPr lang="en-US" dirty="0" smtClean="0"/>
              <a:t>Take pairs of items {</a:t>
            </a:r>
            <a:r>
              <a:rPr lang="en-US" dirty="0" err="1"/>
              <a:t>i</a:t>
            </a:r>
            <a:r>
              <a:rPr lang="en-US" dirty="0" err="1" smtClean="0"/>
              <a:t>,j</a:t>
            </a:r>
            <a:r>
              <a:rPr lang="en-US" dirty="0" smtClean="0"/>
              <a:t>}, hash them into </a:t>
            </a:r>
            <a:r>
              <a:rPr lang="en-US" i="1" dirty="0" smtClean="0"/>
              <a:t>B</a:t>
            </a:r>
            <a:r>
              <a:rPr lang="en-US" dirty="0" smtClean="0"/>
              <a:t> buckets and count of the number of pairs that hashed to each bucket:</a:t>
            </a:r>
          </a:p>
          <a:p>
            <a:pPr lvl="2"/>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10</a:t>
            </a:fld>
            <a:endParaRPr lang="en-US"/>
          </a:p>
        </p:txBody>
      </p:sp>
      <p:grpSp>
        <p:nvGrpSpPr>
          <p:cNvPr id="17" name="Group 16"/>
          <p:cNvGrpSpPr/>
          <p:nvPr/>
        </p:nvGrpSpPr>
        <p:grpSpPr>
          <a:xfrm>
            <a:off x="6400800" y="2971800"/>
            <a:ext cx="2590800" cy="304800"/>
            <a:chOff x="3505200" y="3505200"/>
            <a:chExt cx="2590800" cy="304800"/>
          </a:xfrm>
        </p:grpSpPr>
        <p:cxnSp>
          <p:nvCxnSpPr>
            <p:cNvPr id="9" name="Straight Connector 8"/>
            <p:cNvCxnSpPr/>
            <p:nvPr/>
          </p:nvCxnSpPr>
          <p:spPr>
            <a:xfrm>
              <a:off x="38100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1402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4704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8006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1308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4610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791200" y="3505200"/>
              <a:ext cx="0" cy="304800"/>
            </a:xfrm>
            <a:prstGeom prst="line">
              <a:avLst/>
            </a:prstGeom>
            <a:ln w="28575"/>
          </p:spPr>
          <p:style>
            <a:lnRef idx="1">
              <a:schemeClr val="dk1"/>
            </a:lnRef>
            <a:fillRef idx="0">
              <a:schemeClr val="dk1"/>
            </a:fillRef>
            <a:effectRef idx="0">
              <a:schemeClr val="dk1"/>
            </a:effectRef>
            <a:fontRef idx="minor">
              <a:schemeClr val="tx1"/>
            </a:fontRef>
          </p:style>
        </p:cxnSp>
        <p:sp>
          <p:nvSpPr>
            <p:cNvPr id="7" name="Rectangle 6"/>
            <p:cNvSpPr/>
            <p:nvPr/>
          </p:nvSpPr>
          <p:spPr>
            <a:xfrm>
              <a:off x="3505200" y="3505200"/>
              <a:ext cx="2590800" cy="304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18" name="Group 17"/>
          <p:cNvGrpSpPr/>
          <p:nvPr/>
        </p:nvGrpSpPr>
        <p:grpSpPr>
          <a:xfrm>
            <a:off x="6477000" y="4572000"/>
            <a:ext cx="2590800" cy="304800"/>
            <a:chOff x="3505200" y="3505200"/>
            <a:chExt cx="2590800" cy="304800"/>
          </a:xfrm>
        </p:grpSpPr>
        <p:cxnSp>
          <p:nvCxnSpPr>
            <p:cNvPr id="19" name="Straight Connector 18"/>
            <p:cNvCxnSpPr/>
            <p:nvPr/>
          </p:nvCxnSpPr>
          <p:spPr>
            <a:xfrm>
              <a:off x="38100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1402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4704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8006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1308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4610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791200" y="3505200"/>
              <a:ext cx="0" cy="304800"/>
            </a:xfrm>
            <a:prstGeom prst="line">
              <a:avLst/>
            </a:prstGeom>
            <a:ln w="28575"/>
          </p:spPr>
          <p:style>
            <a:lnRef idx="1">
              <a:schemeClr val="dk1"/>
            </a:lnRef>
            <a:fillRef idx="0">
              <a:schemeClr val="dk1"/>
            </a:fillRef>
            <a:effectRef idx="0">
              <a:schemeClr val="dk1"/>
            </a:effectRef>
            <a:fontRef idx="minor">
              <a:schemeClr val="tx1"/>
            </a:fontRef>
          </p:style>
        </p:cxnSp>
        <p:sp>
          <p:nvSpPr>
            <p:cNvPr id="26" name="Rectangle 25"/>
            <p:cNvSpPr/>
            <p:nvPr/>
          </p:nvSpPr>
          <p:spPr>
            <a:xfrm>
              <a:off x="3505200" y="3505200"/>
              <a:ext cx="2590800" cy="304800"/>
            </a:xfrm>
            <a:prstGeom prst="rect">
              <a:avLst/>
            </a:prstGeom>
            <a:ln w="38100">
              <a:solidFill>
                <a:srgbClr val="7030A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7" name="TextBox 26"/>
          <p:cNvSpPr txBox="1"/>
          <p:nvPr/>
        </p:nvSpPr>
        <p:spPr>
          <a:xfrm>
            <a:off x="6966972" y="2590800"/>
            <a:ext cx="1338828"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Items 1…N</a:t>
            </a:r>
          </a:p>
        </p:txBody>
      </p:sp>
      <p:sp>
        <p:nvSpPr>
          <p:cNvPr id="28" name="TextBox 27"/>
          <p:cNvSpPr txBox="1"/>
          <p:nvPr/>
        </p:nvSpPr>
        <p:spPr>
          <a:xfrm>
            <a:off x="6381750" y="5105400"/>
            <a:ext cx="2441694" cy="646331"/>
          </a:xfrm>
          <a:prstGeom prst="rect">
            <a:avLst/>
          </a:prstGeom>
          <a:noFill/>
        </p:spPr>
        <p:txBody>
          <a:bodyPr wrap="none" rtlCol="0">
            <a:spAutoFit/>
          </a:bodyPr>
          <a:lstStyle/>
          <a:p>
            <a:r>
              <a:rPr lang="en-US" b="1" dirty="0">
                <a:latin typeface="Arial" pitchFamily="34" charset="0"/>
                <a:cs typeface="Arial" pitchFamily="34" charset="0"/>
              </a:rPr>
              <a:t>Basket 1:</a:t>
            </a:r>
            <a:r>
              <a:rPr lang="en-US" dirty="0">
                <a:latin typeface="Arial" pitchFamily="34" charset="0"/>
                <a:cs typeface="Arial" pitchFamily="34" charset="0"/>
              </a:rPr>
              <a:t> {1,2,3}</a:t>
            </a:r>
          </a:p>
          <a:p>
            <a:r>
              <a:rPr lang="en-US" b="1" dirty="0">
                <a:latin typeface="Arial" pitchFamily="34" charset="0"/>
                <a:cs typeface="Arial" pitchFamily="34" charset="0"/>
              </a:rPr>
              <a:t>Pairs:</a:t>
            </a:r>
            <a:r>
              <a:rPr lang="en-US" dirty="0">
                <a:latin typeface="Arial" pitchFamily="34" charset="0"/>
                <a:cs typeface="Arial" pitchFamily="34" charset="0"/>
              </a:rPr>
              <a:t> {1,2} {1,3} {</a:t>
            </a:r>
            <a:r>
              <a:rPr lang="en-US" dirty="0" smtClean="0">
                <a:latin typeface="Arial" pitchFamily="34" charset="0"/>
                <a:cs typeface="Arial" pitchFamily="34" charset="0"/>
              </a:rPr>
              <a:t>2,3}</a:t>
            </a:r>
            <a:endParaRPr lang="en-US" dirty="0">
              <a:latin typeface="Arial" pitchFamily="34" charset="0"/>
              <a:cs typeface="Arial" pitchFamily="34" charset="0"/>
            </a:endParaRPr>
          </a:p>
        </p:txBody>
      </p:sp>
      <p:sp>
        <p:nvSpPr>
          <p:cNvPr id="40" name="TextBox 39"/>
          <p:cNvSpPr txBox="1"/>
          <p:nvPr/>
        </p:nvSpPr>
        <p:spPr>
          <a:xfrm>
            <a:off x="7043172" y="4202668"/>
            <a:ext cx="1582484"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Buckets 1…B</a:t>
            </a:r>
          </a:p>
        </p:txBody>
      </p:sp>
      <p:grpSp>
        <p:nvGrpSpPr>
          <p:cNvPr id="42" name="Group 41"/>
          <p:cNvGrpSpPr/>
          <p:nvPr/>
        </p:nvGrpSpPr>
        <p:grpSpPr>
          <a:xfrm>
            <a:off x="6477000" y="4539218"/>
            <a:ext cx="1980029" cy="947182"/>
            <a:chOff x="6477000" y="4539218"/>
            <a:chExt cx="1980029" cy="947182"/>
          </a:xfrm>
        </p:grpSpPr>
        <p:cxnSp>
          <p:nvCxnSpPr>
            <p:cNvPr id="34" name="Straight Arrow Connector 33"/>
            <p:cNvCxnSpPr/>
            <p:nvPr/>
          </p:nvCxnSpPr>
          <p:spPr>
            <a:xfrm flipH="1" flipV="1">
              <a:off x="6629400" y="4819650"/>
              <a:ext cx="736600" cy="666750"/>
            </a:xfrm>
            <a:prstGeom prst="straightConnector1">
              <a:avLst/>
            </a:prstGeom>
            <a:ln w="28575">
              <a:solidFill>
                <a:srgbClr val="FF0066"/>
              </a:solidFill>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flipV="1">
              <a:off x="6705600" y="4819650"/>
              <a:ext cx="1600200" cy="608915"/>
            </a:xfrm>
            <a:prstGeom prst="straightConnector1">
              <a:avLst/>
            </a:prstGeom>
            <a:ln w="28575">
              <a:solidFill>
                <a:srgbClr val="FF0066"/>
              </a:solidFill>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7924800" y="4819650"/>
              <a:ext cx="381000" cy="666750"/>
            </a:xfrm>
            <a:prstGeom prst="straightConnector1">
              <a:avLst/>
            </a:prstGeom>
            <a:ln w="28575">
              <a:solidFill>
                <a:srgbClr val="FF0066"/>
              </a:solidFill>
              <a:tailEnd type="arrow"/>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6477000" y="4539218"/>
              <a:ext cx="1980029" cy="369332"/>
            </a:xfrm>
            <a:prstGeom prst="rect">
              <a:avLst/>
            </a:prstGeom>
            <a:noFill/>
          </p:spPr>
          <p:txBody>
            <a:bodyPr wrap="none" rtlCol="0">
              <a:spAutoFit/>
            </a:bodyPr>
            <a:lstStyle/>
            <a:p>
              <a:r>
                <a:rPr lang="en-US" b="1" dirty="0" smtClean="0">
                  <a:latin typeface="Arial" pitchFamily="34" charset="0"/>
                  <a:cs typeface="Arial" pitchFamily="34" charset="0"/>
                </a:rPr>
                <a:t>2                        1</a:t>
              </a:r>
              <a:endParaRPr lang="en-US" b="1" dirty="0">
                <a:latin typeface="Arial" pitchFamily="34" charset="0"/>
                <a:cs typeface="Arial" pitchFamily="34" charset="0"/>
              </a:endParaRPr>
            </a:p>
          </p:txBody>
        </p:sp>
      </p:grpSp>
    </p:spTree>
    <p:extLst>
      <p:ext uri="{BB962C8B-B14F-4D97-AF65-F5344CB8AC3E}">
        <p14:creationId xmlns:p14="http://schemas.microsoft.com/office/powerpoint/2010/main" val="399558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 to Previous Lecture</a:t>
            </a:r>
          </a:p>
        </p:txBody>
      </p:sp>
      <p:sp>
        <p:nvSpPr>
          <p:cNvPr id="3" name="Content Placeholder 2"/>
          <p:cNvSpPr>
            <a:spLocks noGrp="1"/>
          </p:cNvSpPr>
          <p:nvPr>
            <p:ph idx="1"/>
          </p:nvPr>
        </p:nvSpPr>
        <p:spPr>
          <a:xfrm>
            <a:off x="457200" y="1295400"/>
            <a:ext cx="8229600" cy="5410200"/>
          </a:xfrm>
        </p:spPr>
        <p:txBody>
          <a:bodyPr>
            <a:normAutofit/>
          </a:bodyPr>
          <a:lstStyle/>
          <a:p>
            <a:r>
              <a:rPr lang="en-US" b="1" dirty="0">
                <a:solidFill>
                  <a:srgbClr val="D60093"/>
                </a:solidFill>
              </a:rPr>
              <a:t>Last time:</a:t>
            </a:r>
            <a:r>
              <a:rPr lang="en-US" dirty="0">
                <a:solidFill>
                  <a:srgbClr val="D60093"/>
                </a:solidFill>
              </a:rPr>
              <a:t> Finding frequent pairs</a:t>
            </a:r>
          </a:p>
          <a:p>
            <a:r>
              <a:rPr lang="en-US" b="1" dirty="0" smtClean="0">
                <a:solidFill>
                  <a:srgbClr val="0000FF"/>
                </a:solidFill>
              </a:rPr>
              <a:t>Further improvement: PCY</a:t>
            </a:r>
          </a:p>
          <a:p>
            <a:pPr lvl="1"/>
            <a:r>
              <a:rPr lang="en-US" b="1" dirty="0" smtClean="0"/>
              <a:t>Pass 1:</a:t>
            </a:r>
          </a:p>
          <a:p>
            <a:pPr lvl="2"/>
            <a:r>
              <a:rPr lang="en-US" dirty="0" smtClean="0"/>
              <a:t>Count exact frequency of each item:</a:t>
            </a:r>
          </a:p>
          <a:p>
            <a:pPr lvl="2"/>
            <a:r>
              <a:rPr lang="en-US" dirty="0" smtClean="0"/>
              <a:t>Take pairs of items {</a:t>
            </a:r>
            <a:r>
              <a:rPr lang="en-US" dirty="0" err="1"/>
              <a:t>i</a:t>
            </a:r>
            <a:r>
              <a:rPr lang="en-US" dirty="0" err="1" smtClean="0"/>
              <a:t>,j</a:t>
            </a:r>
            <a:r>
              <a:rPr lang="en-US" dirty="0" smtClean="0"/>
              <a:t>}, hash them into </a:t>
            </a:r>
            <a:r>
              <a:rPr lang="en-US" i="1" dirty="0" smtClean="0"/>
              <a:t>B</a:t>
            </a:r>
            <a:r>
              <a:rPr lang="en-US" dirty="0" smtClean="0"/>
              <a:t> buckets and count of the number of pairs that hashed to each bucket:</a:t>
            </a:r>
          </a:p>
          <a:p>
            <a:pPr lvl="1"/>
            <a:r>
              <a:rPr lang="en-US" b="1" dirty="0" smtClean="0"/>
              <a:t>Pass 2:</a:t>
            </a:r>
          </a:p>
          <a:p>
            <a:pPr lvl="2"/>
            <a:r>
              <a:rPr lang="en-US" dirty="0"/>
              <a:t>For a pair </a:t>
            </a:r>
            <a:r>
              <a:rPr lang="en-US" dirty="0" smtClean="0"/>
              <a:t>{</a:t>
            </a:r>
            <a:r>
              <a:rPr lang="en-US" dirty="0" err="1" smtClean="0"/>
              <a:t>i,j</a:t>
            </a:r>
            <a:r>
              <a:rPr lang="en-US" dirty="0" smtClean="0"/>
              <a:t>} to </a:t>
            </a:r>
            <a:r>
              <a:rPr lang="en-US" dirty="0"/>
              <a:t>be a </a:t>
            </a:r>
            <a:r>
              <a:rPr lang="en-US" b="1" dirty="0" smtClean="0">
                <a:solidFill>
                  <a:srgbClr val="FF0066"/>
                </a:solidFill>
              </a:rPr>
              <a:t>candidate for </a:t>
            </a:r>
            <a:br>
              <a:rPr lang="en-US" b="1" dirty="0" smtClean="0">
                <a:solidFill>
                  <a:srgbClr val="FF0066"/>
                </a:solidFill>
              </a:rPr>
            </a:br>
            <a:r>
              <a:rPr lang="en-US" b="1" dirty="0" smtClean="0">
                <a:solidFill>
                  <a:srgbClr val="FF0066"/>
                </a:solidFill>
              </a:rPr>
              <a:t>a frequent </a:t>
            </a:r>
            <a:r>
              <a:rPr lang="en-US" b="1" dirty="0">
                <a:solidFill>
                  <a:srgbClr val="FF0066"/>
                </a:solidFill>
              </a:rPr>
              <a:t>pair</a:t>
            </a:r>
            <a:r>
              <a:rPr lang="en-US" dirty="0">
                <a:solidFill>
                  <a:srgbClr val="FF0066"/>
                </a:solidFill>
              </a:rPr>
              <a:t>, </a:t>
            </a:r>
            <a:r>
              <a:rPr lang="en-US" dirty="0"/>
              <a:t>its </a:t>
            </a:r>
            <a:r>
              <a:rPr lang="en-US" dirty="0" smtClean="0"/>
              <a:t>singletons {</a:t>
            </a:r>
            <a:r>
              <a:rPr lang="en-US" dirty="0" err="1" smtClean="0"/>
              <a:t>i</a:t>
            </a:r>
            <a:r>
              <a:rPr lang="en-US" dirty="0" smtClean="0"/>
              <a:t>}, {j} </a:t>
            </a:r>
            <a:br>
              <a:rPr lang="en-US" dirty="0" smtClean="0"/>
            </a:br>
            <a:r>
              <a:rPr lang="en-US" dirty="0" smtClean="0"/>
              <a:t>have to </a:t>
            </a:r>
            <a:r>
              <a:rPr lang="en-US" dirty="0"/>
              <a:t>be </a:t>
            </a:r>
            <a:r>
              <a:rPr lang="en-US" dirty="0" smtClean="0"/>
              <a:t>frequent and the pair </a:t>
            </a:r>
            <a:br>
              <a:rPr lang="en-US" dirty="0" smtClean="0"/>
            </a:br>
            <a:r>
              <a:rPr lang="en-US" dirty="0" smtClean="0"/>
              <a:t>has to hash to a frequent bucket!</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11</a:t>
            </a:fld>
            <a:endParaRPr lang="en-US"/>
          </a:p>
        </p:txBody>
      </p:sp>
      <p:grpSp>
        <p:nvGrpSpPr>
          <p:cNvPr id="17" name="Group 16"/>
          <p:cNvGrpSpPr/>
          <p:nvPr/>
        </p:nvGrpSpPr>
        <p:grpSpPr>
          <a:xfrm>
            <a:off x="6400800" y="2971800"/>
            <a:ext cx="2590800" cy="304800"/>
            <a:chOff x="3505200" y="3505200"/>
            <a:chExt cx="2590800" cy="304800"/>
          </a:xfrm>
        </p:grpSpPr>
        <p:cxnSp>
          <p:nvCxnSpPr>
            <p:cNvPr id="9" name="Straight Connector 8"/>
            <p:cNvCxnSpPr/>
            <p:nvPr/>
          </p:nvCxnSpPr>
          <p:spPr>
            <a:xfrm>
              <a:off x="38100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1402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4704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8006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1308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4610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791200" y="3505200"/>
              <a:ext cx="0" cy="304800"/>
            </a:xfrm>
            <a:prstGeom prst="line">
              <a:avLst/>
            </a:prstGeom>
            <a:ln w="28575"/>
          </p:spPr>
          <p:style>
            <a:lnRef idx="1">
              <a:schemeClr val="dk1"/>
            </a:lnRef>
            <a:fillRef idx="0">
              <a:schemeClr val="dk1"/>
            </a:fillRef>
            <a:effectRef idx="0">
              <a:schemeClr val="dk1"/>
            </a:effectRef>
            <a:fontRef idx="minor">
              <a:schemeClr val="tx1"/>
            </a:fontRef>
          </p:style>
        </p:cxnSp>
        <p:sp>
          <p:nvSpPr>
            <p:cNvPr id="7" name="Rectangle 6"/>
            <p:cNvSpPr/>
            <p:nvPr/>
          </p:nvSpPr>
          <p:spPr>
            <a:xfrm>
              <a:off x="3505200" y="3505200"/>
              <a:ext cx="2590800" cy="304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18" name="Group 17"/>
          <p:cNvGrpSpPr/>
          <p:nvPr/>
        </p:nvGrpSpPr>
        <p:grpSpPr>
          <a:xfrm>
            <a:off x="6477000" y="4572000"/>
            <a:ext cx="2590800" cy="304800"/>
            <a:chOff x="3505200" y="3505200"/>
            <a:chExt cx="2590800" cy="304800"/>
          </a:xfrm>
        </p:grpSpPr>
        <p:cxnSp>
          <p:nvCxnSpPr>
            <p:cNvPr id="19" name="Straight Connector 18"/>
            <p:cNvCxnSpPr/>
            <p:nvPr/>
          </p:nvCxnSpPr>
          <p:spPr>
            <a:xfrm>
              <a:off x="38100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1402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4704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8006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1308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4610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791200" y="3505200"/>
              <a:ext cx="0" cy="304800"/>
            </a:xfrm>
            <a:prstGeom prst="line">
              <a:avLst/>
            </a:prstGeom>
            <a:ln w="28575"/>
          </p:spPr>
          <p:style>
            <a:lnRef idx="1">
              <a:schemeClr val="dk1"/>
            </a:lnRef>
            <a:fillRef idx="0">
              <a:schemeClr val="dk1"/>
            </a:fillRef>
            <a:effectRef idx="0">
              <a:schemeClr val="dk1"/>
            </a:effectRef>
            <a:fontRef idx="minor">
              <a:schemeClr val="tx1"/>
            </a:fontRef>
          </p:style>
        </p:cxnSp>
        <p:sp>
          <p:nvSpPr>
            <p:cNvPr id="26" name="Rectangle 25"/>
            <p:cNvSpPr/>
            <p:nvPr/>
          </p:nvSpPr>
          <p:spPr>
            <a:xfrm>
              <a:off x="3505200" y="3505200"/>
              <a:ext cx="2590800" cy="304800"/>
            </a:xfrm>
            <a:prstGeom prst="rect">
              <a:avLst/>
            </a:prstGeom>
            <a:ln w="38100">
              <a:solidFill>
                <a:srgbClr val="7030A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7" name="TextBox 26"/>
          <p:cNvSpPr txBox="1"/>
          <p:nvPr/>
        </p:nvSpPr>
        <p:spPr>
          <a:xfrm>
            <a:off x="6966972" y="2590800"/>
            <a:ext cx="1338828"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Items 1…N</a:t>
            </a:r>
          </a:p>
        </p:txBody>
      </p:sp>
      <p:sp>
        <p:nvSpPr>
          <p:cNvPr id="28" name="TextBox 27"/>
          <p:cNvSpPr txBox="1"/>
          <p:nvPr/>
        </p:nvSpPr>
        <p:spPr>
          <a:xfrm>
            <a:off x="6381750" y="5105400"/>
            <a:ext cx="2441694" cy="646331"/>
          </a:xfrm>
          <a:prstGeom prst="rect">
            <a:avLst/>
          </a:prstGeom>
          <a:noFill/>
        </p:spPr>
        <p:txBody>
          <a:bodyPr wrap="none" rtlCol="0">
            <a:spAutoFit/>
          </a:bodyPr>
          <a:lstStyle/>
          <a:p>
            <a:r>
              <a:rPr lang="en-US" b="1" dirty="0" smtClean="0">
                <a:latin typeface="Arial" pitchFamily="34" charset="0"/>
                <a:cs typeface="Arial" pitchFamily="34" charset="0"/>
              </a:rPr>
              <a:t>Basket 1:</a:t>
            </a:r>
            <a:r>
              <a:rPr lang="en-US" dirty="0" smtClean="0">
                <a:latin typeface="Arial" pitchFamily="34" charset="0"/>
                <a:cs typeface="Arial" pitchFamily="34" charset="0"/>
              </a:rPr>
              <a:t> {1,2,3}</a:t>
            </a:r>
          </a:p>
          <a:p>
            <a:r>
              <a:rPr lang="en-US" b="1" dirty="0" smtClean="0">
                <a:latin typeface="Arial" pitchFamily="34" charset="0"/>
                <a:cs typeface="Arial" pitchFamily="34" charset="0"/>
              </a:rPr>
              <a:t>Pairs:</a:t>
            </a:r>
            <a:r>
              <a:rPr lang="en-US" dirty="0" smtClean="0">
                <a:latin typeface="Arial" pitchFamily="34" charset="0"/>
                <a:cs typeface="Arial" pitchFamily="34" charset="0"/>
              </a:rPr>
              <a:t> {1,2} {1,3} {2,3}</a:t>
            </a:r>
          </a:p>
        </p:txBody>
      </p:sp>
      <p:sp>
        <p:nvSpPr>
          <p:cNvPr id="32" name="TextBox 31"/>
          <p:cNvSpPr txBox="1"/>
          <p:nvPr/>
        </p:nvSpPr>
        <p:spPr>
          <a:xfrm>
            <a:off x="6400800" y="5754469"/>
            <a:ext cx="2441694" cy="646331"/>
          </a:xfrm>
          <a:prstGeom prst="rect">
            <a:avLst/>
          </a:prstGeom>
          <a:noFill/>
        </p:spPr>
        <p:txBody>
          <a:bodyPr wrap="none" rtlCol="0">
            <a:spAutoFit/>
          </a:bodyPr>
          <a:lstStyle/>
          <a:p>
            <a:r>
              <a:rPr lang="en-US" b="1" dirty="0" smtClean="0">
                <a:latin typeface="Arial" pitchFamily="34" charset="0"/>
                <a:cs typeface="Arial" pitchFamily="34" charset="0"/>
              </a:rPr>
              <a:t>Basket 2:</a:t>
            </a:r>
            <a:r>
              <a:rPr lang="en-US" dirty="0" smtClean="0">
                <a:latin typeface="Arial" pitchFamily="34" charset="0"/>
                <a:cs typeface="Arial" pitchFamily="34" charset="0"/>
              </a:rPr>
              <a:t> {1,2,4}</a:t>
            </a:r>
          </a:p>
          <a:p>
            <a:r>
              <a:rPr lang="en-US" b="1" dirty="0" smtClean="0">
                <a:latin typeface="Arial" pitchFamily="34" charset="0"/>
                <a:cs typeface="Arial" pitchFamily="34" charset="0"/>
              </a:rPr>
              <a:t>Pairs:</a:t>
            </a:r>
            <a:r>
              <a:rPr lang="en-US" dirty="0" smtClean="0">
                <a:latin typeface="Arial" pitchFamily="34" charset="0"/>
                <a:cs typeface="Arial" pitchFamily="34" charset="0"/>
              </a:rPr>
              <a:t> {1,2} {1,4} {2,4}</a:t>
            </a:r>
          </a:p>
        </p:txBody>
      </p:sp>
      <p:cxnSp>
        <p:nvCxnSpPr>
          <p:cNvPr id="34" name="Straight Arrow Connector 33"/>
          <p:cNvCxnSpPr/>
          <p:nvPr/>
        </p:nvCxnSpPr>
        <p:spPr>
          <a:xfrm flipH="1" flipV="1">
            <a:off x="6629400" y="4819650"/>
            <a:ext cx="736600" cy="666750"/>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flipV="1">
            <a:off x="6705600" y="4819651"/>
            <a:ext cx="1600200" cy="608914"/>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7924800" y="4819651"/>
            <a:ext cx="381000" cy="657224"/>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7043172" y="4202668"/>
            <a:ext cx="1582484"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Buckets 1…B</a:t>
            </a:r>
          </a:p>
        </p:txBody>
      </p:sp>
      <p:grpSp>
        <p:nvGrpSpPr>
          <p:cNvPr id="42" name="Group 41"/>
          <p:cNvGrpSpPr/>
          <p:nvPr/>
        </p:nvGrpSpPr>
        <p:grpSpPr>
          <a:xfrm>
            <a:off x="6477000" y="4539218"/>
            <a:ext cx="2025650" cy="1632982"/>
            <a:chOff x="6477000" y="4539218"/>
            <a:chExt cx="2025650" cy="1632982"/>
          </a:xfrm>
        </p:grpSpPr>
        <p:sp>
          <p:nvSpPr>
            <p:cNvPr id="41" name="TextBox 40"/>
            <p:cNvSpPr txBox="1"/>
            <p:nvPr/>
          </p:nvSpPr>
          <p:spPr>
            <a:xfrm>
              <a:off x="6477000" y="4539218"/>
              <a:ext cx="1980029" cy="369332"/>
            </a:xfrm>
            <a:prstGeom prst="rect">
              <a:avLst/>
            </a:prstGeom>
            <a:noFill/>
          </p:spPr>
          <p:txBody>
            <a:bodyPr wrap="none" rtlCol="0">
              <a:spAutoFit/>
            </a:bodyPr>
            <a:lstStyle/>
            <a:p>
              <a:r>
                <a:rPr lang="en-US" b="1" dirty="0">
                  <a:latin typeface="Arial" pitchFamily="34" charset="0"/>
                  <a:cs typeface="Arial" pitchFamily="34" charset="0"/>
                </a:rPr>
                <a:t>3</a:t>
              </a:r>
              <a:r>
                <a:rPr lang="en-US" b="1" dirty="0" smtClean="0">
                  <a:latin typeface="Arial" pitchFamily="34" charset="0"/>
                  <a:cs typeface="Arial" pitchFamily="34" charset="0"/>
                </a:rPr>
                <a:t>             1         2</a:t>
              </a:r>
              <a:endParaRPr lang="en-US" b="1" dirty="0">
                <a:latin typeface="Arial" pitchFamily="34" charset="0"/>
                <a:cs typeface="Arial" pitchFamily="34" charset="0"/>
              </a:endParaRPr>
            </a:p>
          </p:txBody>
        </p:sp>
        <p:cxnSp>
          <p:nvCxnSpPr>
            <p:cNvPr id="33" name="Straight Arrow Connector 32"/>
            <p:cNvCxnSpPr/>
            <p:nvPr/>
          </p:nvCxnSpPr>
          <p:spPr>
            <a:xfrm flipH="1" flipV="1">
              <a:off x="6705600" y="4819650"/>
              <a:ext cx="736600" cy="1333500"/>
            </a:xfrm>
            <a:prstGeom prst="straightConnector1">
              <a:avLst/>
            </a:prstGeom>
            <a:ln w="28575">
              <a:solidFill>
                <a:srgbClr val="FF0066"/>
              </a:solidFill>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H="1" flipV="1">
              <a:off x="8305800" y="4819650"/>
              <a:ext cx="196850" cy="1352550"/>
            </a:xfrm>
            <a:prstGeom prst="straightConnector1">
              <a:avLst/>
            </a:prstGeom>
            <a:ln w="28575">
              <a:solidFill>
                <a:srgbClr val="FF0066"/>
              </a:solidFill>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flipV="1">
              <a:off x="7636386" y="4800600"/>
              <a:ext cx="336039" cy="1352550"/>
            </a:xfrm>
            <a:prstGeom prst="straightConnector1">
              <a:avLst/>
            </a:prstGeom>
            <a:ln w="28575">
              <a:solidFill>
                <a:srgbClr val="FF0066"/>
              </a:solidFill>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3555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 to Previous Lecture</a:t>
            </a:r>
          </a:p>
        </p:txBody>
      </p:sp>
      <p:sp>
        <p:nvSpPr>
          <p:cNvPr id="3" name="Content Placeholder 2"/>
          <p:cNvSpPr>
            <a:spLocks noGrp="1"/>
          </p:cNvSpPr>
          <p:nvPr>
            <p:ph idx="1"/>
          </p:nvPr>
        </p:nvSpPr>
        <p:spPr>
          <a:xfrm>
            <a:off x="457200" y="1295400"/>
            <a:ext cx="8229600" cy="5410200"/>
          </a:xfrm>
        </p:spPr>
        <p:txBody>
          <a:bodyPr>
            <a:normAutofit/>
          </a:bodyPr>
          <a:lstStyle/>
          <a:p>
            <a:r>
              <a:rPr lang="en-US" b="1" dirty="0">
                <a:solidFill>
                  <a:srgbClr val="D60093"/>
                </a:solidFill>
              </a:rPr>
              <a:t>Last time:</a:t>
            </a:r>
            <a:r>
              <a:rPr lang="en-US" dirty="0">
                <a:solidFill>
                  <a:srgbClr val="D60093"/>
                </a:solidFill>
              </a:rPr>
              <a:t> Finding frequent pairs</a:t>
            </a:r>
          </a:p>
          <a:p>
            <a:r>
              <a:rPr lang="en-US" b="1" dirty="0" smtClean="0">
                <a:solidFill>
                  <a:srgbClr val="0000FF"/>
                </a:solidFill>
              </a:rPr>
              <a:t>Further improvement: PCY</a:t>
            </a:r>
          </a:p>
          <a:p>
            <a:pPr lvl="1"/>
            <a:r>
              <a:rPr lang="en-US" b="1" dirty="0" smtClean="0"/>
              <a:t>Pass 1:</a:t>
            </a:r>
          </a:p>
          <a:p>
            <a:pPr lvl="2"/>
            <a:r>
              <a:rPr lang="en-US" dirty="0" smtClean="0"/>
              <a:t>Count exact frequency of each item:</a:t>
            </a:r>
          </a:p>
          <a:p>
            <a:pPr lvl="2"/>
            <a:r>
              <a:rPr lang="en-US" dirty="0" smtClean="0"/>
              <a:t>Take pairs of items {</a:t>
            </a:r>
            <a:r>
              <a:rPr lang="en-US" dirty="0" err="1"/>
              <a:t>i</a:t>
            </a:r>
            <a:r>
              <a:rPr lang="en-US" dirty="0" err="1" smtClean="0"/>
              <a:t>,j</a:t>
            </a:r>
            <a:r>
              <a:rPr lang="en-US" dirty="0" smtClean="0"/>
              <a:t>}, hash them into </a:t>
            </a:r>
            <a:r>
              <a:rPr lang="en-US" i="1" dirty="0" smtClean="0"/>
              <a:t>B</a:t>
            </a:r>
            <a:r>
              <a:rPr lang="en-US" dirty="0" smtClean="0"/>
              <a:t> buckets and count of the number of pairs that hashed to each bucket:</a:t>
            </a:r>
          </a:p>
          <a:p>
            <a:pPr lvl="1"/>
            <a:r>
              <a:rPr lang="en-US" b="1" dirty="0" smtClean="0"/>
              <a:t>Pass 2:</a:t>
            </a:r>
          </a:p>
          <a:p>
            <a:pPr lvl="2"/>
            <a:r>
              <a:rPr lang="en-US" dirty="0"/>
              <a:t>For a pair </a:t>
            </a:r>
            <a:r>
              <a:rPr lang="en-US" dirty="0" smtClean="0"/>
              <a:t>{</a:t>
            </a:r>
            <a:r>
              <a:rPr lang="en-US" dirty="0" err="1" smtClean="0"/>
              <a:t>i,j</a:t>
            </a:r>
            <a:r>
              <a:rPr lang="en-US" dirty="0" smtClean="0"/>
              <a:t>} to </a:t>
            </a:r>
            <a:r>
              <a:rPr lang="en-US" dirty="0"/>
              <a:t>be a </a:t>
            </a:r>
            <a:r>
              <a:rPr lang="en-US" b="1" dirty="0" smtClean="0">
                <a:solidFill>
                  <a:srgbClr val="FF0066"/>
                </a:solidFill>
              </a:rPr>
              <a:t>candidate for </a:t>
            </a:r>
            <a:br>
              <a:rPr lang="en-US" b="1" dirty="0" smtClean="0">
                <a:solidFill>
                  <a:srgbClr val="FF0066"/>
                </a:solidFill>
              </a:rPr>
            </a:br>
            <a:r>
              <a:rPr lang="en-US" b="1" dirty="0" smtClean="0">
                <a:solidFill>
                  <a:srgbClr val="FF0066"/>
                </a:solidFill>
              </a:rPr>
              <a:t>a frequent </a:t>
            </a:r>
            <a:r>
              <a:rPr lang="en-US" b="1" dirty="0">
                <a:solidFill>
                  <a:srgbClr val="FF0066"/>
                </a:solidFill>
              </a:rPr>
              <a:t>pair</a:t>
            </a:r>
            <a:r>
              <a:rPr lang="en-US" dirty="0">
                <a:solidFill>
                  <a:srgbClr val="FF0066"/>
                </a:solidFill>
              </a:rPr>
              <a:t>, </a:t>
            </a:r>
            <a:r>
              <a:rPr lang="en-US" dirty="0"/>
              <a:t>its singletons have </a:t>
            </a:r>
            <a:r>
              <a:rPr lang="en-US" dirty="0" smtClean="0"/>
              <a:t/>
            </a:r>
            <a:br>
              <a:rPr lang="en-US" dirty="0" smtClean="0"/>
            </a:br>
            <a:r>
              <a:rPr lang="en-US" dirty="0" smtClean="0"/>
              <a:t>to </a:t>
            </a:r>
            <a:r>
              <a:rPr lang="en-US" dirty="0"/>
              <a:t>be </a:t>
            </a:r>
            <a:r>
              <a:rPr lang="en-US" dirty="0" smtClean="0"/>
              <a:t>frequent and its  has to hash</a:t>
            </a:r>
            <a:br>
              <a:rPr lang="en-US" dirty="0" smtClean="0"/>
            </a:br>
            <a:r>
              <a:rPr lang="en-US" dirty="0" smtClean="0"/>
              <a:t>to a frequent bucket!</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12</a:t>
            </a:fld>
            <a:endParaRPr lang="en-US"/>
          </a:p>
        </p:txBody>
      </p:sp>
      <p:grpSp>
        <p:nvGrpSpPr>
          <p:cNvPr id="17" name="Group 16"/>
          <p:cNvGrpSpPr/>
          <p:nvPr/>
        </p:nvGrpSpPr>
        <p:grpSpPr>
          <a:xfrm>
            <a:off x="6400800" y="2971800"/>
            <a:ext cx="2590800" cy="304800"/>
            <a:chOff x="3505200" y="3505200"/>
            <a:chExt cx="2590800" cy="304800"/>
          </a:xfrm>
        </p:grpSpPr>
        <p:cxnSp>
          <p:nvCxnSpPr>
            <p:cNvPr id="9" name="Straight Connector 8"/>
            <p:cNvCxnSpPr/>
            <p:nvPr/>
          </p:nvCxnSpPr>
          <p:spPr>
            <a:xfrm>
              <a:off x="38100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1402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4704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8006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1308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4610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791200" y="3505200"/>
              <a:ext cx="0" cy="304800"/>
            </a:xfrm>
            <a:prstGeom prst="line">
              <a:avLst/>
            </a:prstGeom>
            <a:ln w="28575"/>
          </p:spPr>
          <p:style>
            <a:lnRef idx="1">
              <a:schemeClr val="dk1"/>
            </a:lnRef>
            <a:fillRef idx="0">
              <a:schemeClr val="dk1"/>
            </a:fillRef>
            <a:effectRef idx="0">
              <a:schemeClr val="dk1"/>
            </a:effectRef>
            <a:fontRef idx="minor">
              <a:schemeClr val="tx1"/>
            </a:fontRef>
          </p:style>
        </p:cxnSp>
        <p:sp>
          <p:nvSpPr>
            <p:cNvPr id="7" name="Rectangle 6"/>
            <p:cNvSpPr/>
            <p:nvPr/>
          </p:nvSpPr>
          <p:spPr>
            <a:xfrm>
              <a:off x="3505200" y="3505200"/>
              <a:ext cx="2590800" cy="304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18" name="Group 17"/>
          <p:cNvGrpSpPr/>
          <p:nvPr/>
        </p:nvGrpSpPr>
        <p:grpSpPr>
          <a:xfrm>
            <a:off x="6477000" y="4572000"/>
            <a:ext cx="2590800" cy="304800"/>
            <a:chOff x="3505200" y="3505200"/>
            <a:chExt cx="2590800" cy="304800"/>
          </a:xfrm>
        </p:grpSpPr>
        <p:cxnSp>
          <p:nvCxnSpPr>
            <p:cNvPr id="19" name="Straight Connector 18"/>
            <p:cNvCxnSpPr/>
            <p:nvPr/>
          </p:nvCxnSpPr>
          <p:spPr>
            <a:xfrm>
              <a:off x="38100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1402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4704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8006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1308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461000" y="3505200"/>
              <a:ext cx="0" cy="30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791200" y="3505200"/>
              <a:ext cx="0" cy="304800"/>
            </a:xfrm>
            <a:prstGeom prst="line">
              <a:avLst/>
            </a:prstGeom>
            <a:ln w="28575"/>
          </p:spPr>
          <p:style>
            <a:lnRef idx="1">
              <a:schemeClr val="dk1"/>
            </a:lnRef>
            <a:fillRef idx="0">
              <a:schemeClr val="dk1"/>
            </a:fillRef>
            <a:effectRef idx="0">
              <a:schemeClr val="dk1"/>
            </a:effectRef>
            <a:fontRef idx="minor">
              <a:schemeClr val="tx1"/>
            </a:fontRef>
          </p:style>
        </p:cxnSp>
        <p:sp>
          <p:nvSpPr>
            <p:cNvPr id="26" name="Rectangle 25"/>
            <p:cNvSpPr/>
            <p:nvPr/>
          </p:nvSpPr>
          <p:spPr>
            <a:xfrm>
              <a:off x="3505200" y="3505200"/>
              <a:ext cx="2590800" cy="304800"/>
            </a:xfrm>
            <a:prstGeom prst="rect">
              <a:avLst/>
            </a:prstGeom>
            <a:ln w="38100">
              <a:solidFill>
                <a:srgbClr val="7030A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7" name="TextBox 26"/>
          <p:cNvSpPr txBox="1"/>
          <p:nvPr/>
        </p:nvSpPr>
        <p:spPr>
          <a:xfrm>
            <a:off x="6966972" y="2590800"/>
            <a:ext cx="1338828"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Items 1…N</a:t>
            </a:r>
          </a:p>
        </p:txBody>
      </p:sp>
      <p:sp>
        <p:nvSpPr>
          <p:cNvPr id="28" name="TextBox 27"/>
          <p:cNvSpPr txBox="1"/>
          <p:nvPr/>
        </p:nvSpPr>
        <p:spPr>
          <a:xfrm>
            <a:off x="6381750" y="5105400"/>
            <a:ext cx="2441694" cy="646331"/>
          </a:xfrm>
          <a:prstGeom prst="rect">
            <a:avLst/>
          </a:prstGeom>
          <a:noFill/>
        </p:spPr>
        <p:txBody>
          <a:bodyPr wrap="none" rtlCol="0">
            <a:spAutoFit/>
          </a:bodyPr>
          <a:lstStyle/>
          <a:p>
            <a:r>
              <a:rPr lang="en-US" b="1" dirty="0" smtClean="0">
                <a:latin typeface="Arial" pitchFamily="34" charset="0"/>
                <a:cs typeface="Arial" pitchFamily="34" charset="0"/>
              </a:rPr>
              <a:t>Basket 1:</a:t>
            </a:r>
            <a:r>
              <a:rPr lang="en-US" dirty="0" smtClean="0">
                <a:latin typeface="Arial" pitchFamily="34" charset="0"/>
                <a:cs typeface="Arial" pitchFamily="34" charset="0"/>
              </a:rPr>
              <a:t> {1,2,3}</a:t>
            </a:r>
          </a:p>
          <a:p>
            <a:r>
              <a:rPr lang="en-US" b="1" dirty="0" smtClean="0">
                <a:latin typeface="Arial" pitchFamily="34" charset="0"/>
                <a:cs typeface="Arial" pitchFamily="34" charset="0"/>
              </a:rPr>
              <a:t>Pairs:</a:t>
            </a:r>
            <a:r>
              <a:rPr lang="en-US" dirty="0" smtClean="0">
                <a:latin typeface="Arial" pitchFamily="34" charset="0"/>
                <a:cs typeface="Arial" pitchFamily="34" charset="0"/>
              </a:rPr>
              <a:t> {1,2} {1,3} {2,3}</a:t>
            </a:r>
          </a:p>
        </p:txBody>
      </p:sp>
      <p:sp>
        <p:nvSpPr>
          <p:cNvPr id="32" name="TextBox 31"/>
          <p:cNvSpPr txBox="1"/>
          <p:nvPr/>
        </p:nvSpPr>
        <p:spPr>
          <a:xfrm>
            <a:off x="6400800" y="5754469"/>
            <a:ext cx="2441694" cy="646331"/>
          </a:xfrm>
          <a:prstGeom prst="rect">
            <a:avLst/>
          </a:prstGeom>
          <a:noFill/>
        </p:spPr>
        <p:txBody>
          <a:bodyPr wrap="none" rtlCol="0">
            <a:spAutoFit/>
          </a:bodyPr>
          <a:lstStyle/>
          <a:p>
            <a:r>
              <a:rPr lang="en-US" b="1" dirty="0" smtClean="0">
                <a:latin typeface="Arial" pitchFamily="34" charset="0"/>
                <a:cs typeface="Arial" pitchFamily="34" charset="0"/>
              </a:rPr>
              <a:t>Basket 2:</a:t>
            </a:r>
            <a:r>
              <a:rPr lang="en-US" dirty="0" smtClean="0">
                <a:latin typeface="Arial" pitchFamily="34" charset="0"/>
                <a:cs typeface="Arial" pitchFamily="34" charset="0"/>
              </a:rPr>
              <a:t> {1,2,4}</a:t>
            </a:r>
          </a:p>
          <a:p>
            <a:r>
              <a:rPr lang="en-US" b="1" dirty="0" smtClean="0">
                <a:latin typeface="Arial" pitchFamily="34" charset="0"/>
                <a:cs typeface="Arial" pitchFamily="34" charset="0"/>
              </a:rPr>
              <a:t>Pairs:</a:t>
            </a:r>
            <a:r>
              <a:rPr lang="en-US" dirty="0" smtClean="0">
                <a:latin typeface="Arial" pitchFamily="34" charset="0"/>
                <a:cs typeface="Arial" pitchFamily="34" charset="0"/>
              </a:rPr>
              <a:t> {1,2} {1,4} {2,4}</a:t>
            </a:r>
          </a:p>
        </p:txBody>
      </p:sp>
      <p:cxnSp>
        <p:nvCxnSpPr>
          <p:cNvPr id="34" name="Straight Arrow Connector 33"/>
          <p:cNvCxnSpPr/>
          <p:nvPr/>
        </p:nvCxnSpPr>
        <p:spPr>
          <a:xfrm flipH="1" flipV="1">
            <a:off x="6629400" y="4819650"/>
            <a:ext cx="736600" cy="666750"/>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flipV="1">
            <a:off x="6705600" y="4819651"/>
            <a:ext cx="1600200" cy="608914"/>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7924800" y="4819651"/>
            <a:ext cx="381000" cy="657224"/>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7043172" y="4202668"/>
            <a:ext cx="1582484"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Buckets 1…B</a:t>
            </a:r>
          </a:p>
        </p:txBody>
      </p:sp>
      <p:grpSp>
        <p:nvGrpSpPr>
          <p:cNvPr id="42" name="Group 41"/>
          <p:cNvGrpSpPr/>
          <p:nvPr/>
        </p:nvGrpSpPr>
        <p:grpSpPr>
          <a:xfrm>
            <a:off x="6477000" y="4539218"/>
            <a:ext cx="2025650" cy="1632982"/>
            <a:chOff x="6477000" y="4539218"/>
            <a:chExt cx="2025650" cy="1632982"/>
          </a:xfrm>
        </p:grpSpPr>
        <p:sp>
          <p:nvSpPr>
            <p:cNvPr id="41" name="TextBox 40"/>
            <p:cNvSpPr txBox="1"/>
            <p:nvPr/>
          </p:nvSpPr>
          <p:spPr>
            <a:xfrm>
              <a:off x="6477000" y="4539218"/>
              <a:ext cx="1980029" cy="369332"/>
            </a:xfrm>
            <a:prstGeom prst="rect">
              <a:avLst/>
            </a:prstGeom>
            <a:noFill/>
          </p:spPr>
          <p:txBody>
            <a:bodyPr wrap="none" rtlCol="0">
              <a:spAutoFit/>
            </a:bodyPr>
            <a:lstStyle/>
            <a:p>
              <a:r>
                <a:rPr lang="en-US" b="1" dirty="0">
                  <a:latin typeface="Arial" pitchFamily="34" charset="0"/>
                  <a:cs typeface="Arial" pitchFamily="34" charset="0"/>
                </a:rPr>
                <a:t>3</a:t>
              </a:r>
              <a:r>
                <a:rPr lang="en-US" b="1" dirty="0" smtClean="0">
                  <a:latin typeface="Arial" pitchFamily="34" charset="0"/>
                  <a:cs typeface="Arial" pitchFamily="34" charset="0"/>
                </a:rPr>
                <a:t>             1         2</a:t>
              </a:r>
              <a:endParaRPr lang="en-US" b="1" dirty="0">
                <a:latin typeface="Arial" pitchFamily="34" charset="0"/>
                <a:cs typeface="Arial" pitchFamily="34" charset="0"/>
              </a:endParaRPr>
            </a:p>
          </p:txBody>
        </p:sp>
        <p:cxnSp>
          <p:nvCxnSpPr>
            <p:cNvPr id="33" name="Straight Arrow Connector 32"/>
            <p:cNvCxnSpPr/>
            <p:nvPr/>
          </p:nvCxnSpPr>
          <p:spPr>
            <a:xfrm flipH="1" flipV="1">
              <a:off x="6705600" y="4819650"/>
              <a:ext cx="736600" cy="1333500"/>
            </a:xfrm>
            <a:prstGeom prst="straightConnector1">
              <a:avLst/>
            </a:prstGeom>
            <a:ln w="28575">
              <a:solidFill>
                <a:srgbClr val="FF0066"/>
              </a:solidFill>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H="1" flipV="1">
              <a:off x="8305800" y="4819650"/>
              <a:ext cx="196850" cy="1352550"/>
            </a:xfrm>
            <a:prstGeom prst="straightConnector1">
              <a:avLst/>
            </a:prstGeom>
            <a:ln w="28575">
              <a:solidFill>
                <a:srgbClr val="FF0066"/>
              </a:solidFill>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flipV="1">
              <a:off x="7636386" y="4800600"/>
              <a:ext cx="336039" cy="1352550"/>
            </a:xfrm>
            <a:prstGeom prst="straightConnector1">
              <a:avLst/>
            </a:prstGeom>
            <a:ln w="28575">
              <a:solidFill>
                <a:srgbClr val="FF0066"/>
              </a:solidFill>
              <a:tailEnd type="arrow"/>
            </a:ln>
          </p:spPr>
          <p:style>
            <a:lnRef idx="1">
              <a:schemeClr val="dk1"/>
            </a:lnRef>
            <a:fillRef idx="0">
              <a:schemeClr val="dk1"/>
            </a:fillRef>
            <a:effectRef idx="0">
              <a:schemeClr val="dk1"/>
            </a:effectRef>
            <a:fontRef idx="minor">
              <a:schemeClr val="tx1"/>
            </a:fontRef>
          </p:style>
        </p:cxnSp>
      </p:grpSp>
      <p:sp>
        <p:nvSpPr>
          <p:cNvPr id="39" name="Rounded Rectangle 38"/>
          <p:cNvSpPr/>
          <p:nvPr/>
        </p:nvSpPr>
        <p:spPr>
          <a:xfrm>
            <a:off x="1295400" y="1600200"/>
            <a:ext cx="7239000" cy="4724400"/>
          </a:xfrm>
          <a:prstGeom prst="roundRect">
            <a:avLst>
              <a:gd name="adj" fmla="val 1011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b="1" dirty="0" smtClean="0">
                <a:solidFill>
                  <a:srgbClr val="FFFF00"/>
                </a:solidFill>
              </a:rPr>
              <a:t>Previous lecture: A-Priori</a:t>
            </a:r>
          </a:p>
          <a:p>
            <a:r>
              <a:rPr lang="en-US" sz="2400" b="1" dirty="0" smtClean="0"/>
              <a:t>Main idea: Candidates</a:t>
            </a:r>
          </a:p>
          <a:p>
            <a:r>
              <a:rPr lang="en-US" sz="2000" dirty="0" smtClean="0"/>
              <a:t>Instead of keeping a count of each pair, only keep a count  </a:t>
            </a:r>
            <a:br>
              <a:rPr lang="en-US" sz="2000" dirty="0" smtClean="0"/>
            </a:br>
            <a:r>
              <a:rPr lang="en-US" sz="2000" dirty="0" smtClean="0"/>
              <a:t>of candidate pairs!</a:t>
            </a:r>
          </a:p>
          <a:p>
            <a:r>
              <a:rPr lang="en-US" sz="2800" b="1" dirty="0" smtClean="0">
                <a:solidFill>
                  <a:srgbClr val="FFFF00"/>
                </a:solidFill>
              </a:rPr>
              <a:t>Today’s lecture: Find pairs of similar docs</a:t>
            </a:r>
          </a:p>
          <a:p>
            <a:r>
              <a:rPr lang="en-US" sz="2400" b="1" dirty="0" smtClean="0"/>
              <a:t>Main idea:</a:t>
            </a:r>
            <a:r>
              <a:rPr lang="en-US" sz="2400" dirty="0" smtClean="0"/>
              <a:t> </a:t>
            </a:r>
            <a:r>
              <a:rPr lang="en-US" sz="2400" b="1" dirty="0" smtClean="0"/>
              <a:t>Candidates</a:t>
            </a:r>
          </a:p>
          <a:p>
            <a:r>
              <a:rPr lang="en-US" sz="2000" b="1" dirty="0" smtClean="0"/>
              <a:t>-- Pass 1:</a:t>
            </a:r>
            <a:r>
              <a:rPr lang="en-US" sz="2000" dirty="0" smtClean="0"/>
              <a:t> Take documents and hash them to buckets such that </a:t>
            </a:r>
            <a:r>
              <a:rPr lang="en-US" sz="2000" u="sng" dirty="0" smtClean="0"/>
              <a:t>documents that are similar hash to the same bucket</a:t>
            </a:r>
          </a:p>
          <a:p>
            <a:r>
              <a:rPr lang="en-US" sz="2000" b="1" dirty="0" smtClean="0"/>
              <a:t>-- Pass 2: </a:t>
            </a:r>
            <a:r>
              <a:rPr lang="en-US" sz="2000" dirty="0" smtClean="0"/>
              <a:t>Only compare documents that are </a:t>
            </a:r>
            <a:r>
              <a:rPr lang="en-US" sz="2000" b="1" dirty="0" smtClean="0"/>
              <a:t>candidates </a:t>
            </a:r>
            <a:br>
              <a:rPr lang="en-US" sz="2000" b="1" dirty="0" smtClean="0"/>
            </a:br>
            <a:r>
              <a:rPr lang="en-US" sz="2000" dirty="0" smtClean="0"/>
              <a:t>(i.e., they hashed to a same bucket)</a:t>
            </a:r>
          </a:p>
          <a:p>
            <a:r>
              <a:rPr lang="en-US" sz="2000" b="1" dirty="0" smtClean="0"/>
              <a:t>Benefits: Instead of O(N</a:t>
            </a:r>
            <a:r>
              <a:rPr lang="en-US" sz="2000" b="1" baseline="30000" dirty="0" smtClean="0"/>
              <a:t>2</a:t>
            </a:r>
            <a:r>
              <a:rPr lang="en-US" sz="2000" b="1" dirty="0" smtClean="0"/>
              <a:t>) comparisons, we need O(N) comparisons to find similar documents</a:t>
            </a:r>
            <a:endParaRPr lang="en-US" sz="2000" b="1" dirty="0"/>
          </a:p>
        </p:txBody>
      </p:sp>
    </p:spTree>
    <p:extLst>
      <p:ext uri="{BB962C8B-B14F-4D97-AF65-F5344CB8AC3E}">
        <p14:creationId xmlns:p14="http://schemas.microsoft.com/office/powerpoint/2010/main" val="3497971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Finding </a:t>
            </a:r>
            <a:r>
              <a:rPr lang="en-US" dirty="0"/>
              <a:t>Similar Items</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9771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Distance Measures</a:t>
            </a:r>
          </a:p>
        </p:txBody>
      </p:sp>
      <p:sp>
        <p:nvSpPr>
          <p:cNvPr id="243715" name="Rectangle 3"/>
          <p:cNvSpPr>
            <a:spLocks noGrp="1" noChangeArrowheads="1"/>
          </p:cNvSpPr>
          <p:nvPr>
            <p:ph type="body" idx="1"/>
          </p:nvPr>
        </p:nvSpPr>
        <p:spPr>
          <a:xfrm>
            <a:off x="457200" y="1295400"/>
            <a:ext cx="8229600" cy="4419600"/>
          </a:xfrm>
        </p:spPr>
        <p:txBody>
          <a:bodyPr>
            <a:normAutofit fontScale="92500" lnSpcReduction="10000"/>
          </a:bodyPr>
          <a:lstStyle/>
          <a:p>
            <a:pPr marL="438912" lvl="1" indent="-320040">
              <a:spcBef>
                <a:spcPts val="0"/>
              </a:spcBef>
              <a:buClr>
                <a:schemeClr val="accent1"/>
              </a:buClr>
              <a:buSzPct val="80000"/>
              <a:buFont typeface="Wingdings 2"/>
              <a:buChar char=""/>
            </a:pPr>
            <a:r>
              <a:rPr lang="en-US" sz="3200" b="1" dirty="0" smtClean="0">
                <a:solidFill>
                  <a:srgbClr val="D60093"/>
                </a:solidFill>
              </a:rPr>
              <a:t>Goal:</a:t>
            </a:r>
            <a:r>
              <a:rPr lang="en-US" sz="3200" b="1" dirty="0" smtClean="0">
                <a:solidFill>
                  <a:srgbClr val="0000FF"/>
                </a:solidFill>
              </a:rPr>
              <a:t> Find </a:t>
            </a:r>
            <a:r>
              <a:rPr lang="en-US" sz="3200" b="1" dirty="0">
                <a:solidFill>
                  <a:srgbClr val="0000FF"/>
                </a:solidFill>
              </a:rPr>
              <a:t>near-neighbors in </a:t>
            </a:r>
            <a:r>
              <a:rPr lang="en-US" sz="3200" b="1" dirty="0" smtClean="0">
                <a:solidFill>
                  <a:srgbClr val="0000FF"/>
                </a:solidFill>
              </a:rPr>
              <a:t>high-dim. </a:t>
            </a:r>
            <a:r>
              <a:rPr lang="en-US" sz="3200" b="1" dirty="0">
                <a:solidFill>
                  <a:srgbClr val="0000FF"/>
                </a:solidFill>
              </a:rPr>
              <a:t>space</a:t>
            </a:r>
          </a:p>
          <a:p>
            <a:pPr lvl="1"/>
            <a:r>
              <a:rPr lang="en-US" dirty="0" smtClean="0"/>
              <a:t>We formally define “near neighbors” as </a:t>
            </a:r>
            <a:br>
              <a:rPr lang="en-US" dirty="0" smtClean="0"/>
            </a:br>
            <a:r>
              <a:rPr lang="en-US" dirty="0" smtClean="0"/>
              <a:t>points that are a “small distance” apart</a:t>
            </a:r>
          </a:p>
          <a:p>
            <a:r>
              <a:rPr lang="en-US" dirty="0" smtClean="0"/>
              <a:t>For each application, we first need to define what “</a:t>
            </a:r>
            <a:r>
              <a:rPr lang="en-US" b="1" dirty="0" smtClean="0"/>
              <a:t>distance</a:t>
            </a:r>
            <a:r>
              <a:rPr lang="en-US" dirty="0" smtClean="0"/>
              <a:t>” means</a:t>
            </a:r>
          </a:p>
          <a:p>
            <a:r>
              <a:rPr lang="en-US" b="1" dirty="0" smtClean="0">
                <a:solidFill>
                  <a:srgbClr val="D60093"/>
                </a:solidFill>
              </a:rPr>
              <a:t>Today: </a:t>
            </a:r>
            <a:r>
              <a:rPr lang="en-US" b="1" dirty="0" err="1" smtClean="0">
                <a:solidFill>
                  <a:srgbClr val="0000FF"/>
                </a:solidFill>
              </a:rPr>
              <a:t>Jaccard</a:t>
            </a:r>
            <a:r>
              <a:rPr lang="en-US" b="1" dirty="0" smtClean="0">
                <a:solidFill>
                  <a:srgbClr val="0000FF"/>
                </a:solidFill>
              </a:rPr>
              <a:t> distance/similarity</a:t>
            </a:r>
          </a:p>
          <a:p>
            <a:pPr lvl="1"/>
            <a:r>
              <a:rPr lang="en-US" dirty="0" smtClean="0"/>
              <a:t>The </a:t>
            </a:r>
            <a:r>
              <a:rPr lang="en-US" b="1" dirty="0" err="1">
                <a:solidFill>
                  <a:srgbClr val="FF0066"/>
                </a:solidFill>
              </a:rPr>
              <a:t>Jaccard</a:t>
            </a:r>
            <a:r>
              <a:rPr lang="en-US" b="1" dirty="0">
                <a:solidFill>
                  <a:srgbClr val="FF0066"/>
                </a:solidFill>
              </a:rPr>
              <a:t> s</a:t>
            </a:r>
            <a:r>
              <a:rPr lang="en-US" b="1" dirty="0" smtClean="0">
                <a:solidFill>
                  <a:srgbClr val="FF0066"/>
                </a:solidFill>
              </a:rPr>
              <a:t>imilarity</a:t>
            </a:r>
            <a:r>
              <a:rPr lang="en-US" i="1" dirty="0" smtClean="0">
                <a:solidFill>
                  <a:srgbClr val="FF0066"/>
                </a:solidFill>
              </a:rPr>
              <a:t> </a:t>
            </a:r>
            <a:r>
              <a:rPr lang="en-US" dirty="0" smtClean="0"/>
              <a:t>of </a:t>
            </a:r>
            <a:r>
              <a:rPr lang="en-US" dirty="0"/>
              <a:t>two </a:t>
            </a:r>
            <a:r>
              <a:rPr lang="en-US" b="1" dirty="0">
                <a:solidFill>
                  <a:srgbClr val="FF0066"/>
                </a:solidFill>
              </a:rPr>
              <a:t>sets</a:t>
            </a:r>
            <a:r>
              <a:rPr lang="en-US" dirty="0">
                <a:solidFill>
                  <a:srgbClr val="FF0066"/>
                </a:solidFill>
              </a:rPr>
              <a:t> </a:t>
            </a:r>
            <a:r>
              <a:rPr lang="en-US" dirty="0"/>
              <a:t>is the size of their intersection </a:t>
            </a:r>
            <a:r>
              <a:rPr lang="en-US" dirty="0" smtClean="0"/>
              <a:t>divided by </a:t>
            </a:r>
            <a:r>
              <a:rPr lang="en-US" dirty="0"/>
              <a:t>the size of their </a:t>
            </a:r>
            <a:r>
              <a:rPr lang="en-US" dirty="0" smtClean="0"/>
              <a:t>union:</a:t>
            </a:r>
            <a:br>
              <a:rPr lang="en-US" dirty="0" smtClean="0"/>
            </a:br>
            <a:r>
              <a:rPr lang="en-US" b="1" i="1" dirty="0" err="1" smtClean="0"/>
              <a:t>sim</a:t>
            </a:r>
            <a:r>
              <a:rPr lang="en-US" b="1" dirty="0" smtClean="0"/>
              <a:t>(C</a:t>
            </a:r>
            <a:r>
              <a:rPr lang="en-US" b="1" baseline="-25000" dirty="0" smtClean="0"/>
              <a:t>1</a:t>
            </a:r>
            <a:r>
              <a:rPr lang="en-US" b="1" dirty="0"/>
              <a:t>, C</a:t>
            </a:r>
            <a:r>
              <a:rPr lang="en-US" b="1" baseline="-25000" dirty="0"/>
              <a:t>2</a:t>
            </a:r>
            <a:r>
              <a:rPr lang="en-US" b="1" dirty="0"/>
              <a:t>) = |C</a:t>
            </a:r>
            <a:r>
              <a:rPr lang="en-US" b="1" baseline="-25000" dirty="0"/>
              <a:t>1</a:t>
            </a:r>
            <a:r>
              <a:rPr lang="en-US" b="1" dirty="0">
                <a:sym typeface="Symbol" pitchFamily="18" charset="2"/>
              </a:rPr>
              <a:t>C</a:t>
            </a:r>
            <a:r>
              <a:rPr lang="en-US" b="1" baseline="-25000" dirty="0">
                <a:sym typeface="Symbol" pitchFamily="18" charset="2"/>
              </a:rPr>
              <a:t>2</a:t>
            </a:r>
            <a:r>
              <a:rPr lang="en-US" b="1" dirty="0">
                <a:sym typeface="Symbol" pitchFamily="18" charset="2"/>
              </a:rPr>
              <a:t>|/|C</a:t>
            </a:r>
            <a:r>
              <a:rPr lang="en-US" b="1" baseline="-25000" dirty="0">
                <a:sym typeface="Symbol" pitchFamily="18" charset="2"/>
              </a:rPr>
              <a:t>1</a:t>
            </a:r>
            <a:r>
              <a:rPr lang="en-US" b="1" dirty="0">
                <a:sym typeface="Symbol" pitchFamily="18" charset="2"/>
              </a:rPr>
              <a:t>C</a:t>
            </a:r>
            <a:r>
              <a:rPr lang="en-US" b="1" baseline="-25000" dirty="0">
                <a:sym typeface="Symbol" pitchFamily="18" charset="2"/>
              </a:rPr>
              <a:t>2</a:t>
            </a:r>
            <a:r>
              <a:rPr lang="en-US" b="1" dirty="0" smtClean="0">
                <a:sym typeface="Symbol" pitchFamily="18" charset="2"/>
              </a:rPr>
              <a:t>|</a:t>
            </a:r>
          </a:p>
          <a:p>
            <a:pPr lvl="1"/>
            <a:r>
              <a:rPr lang="en-US" b="1" dirty="0" err="1" smtClean="0">
                <a:solidFill>
                  <a:srgbClr val="FF0066"/>
                </a:solidFill>
              </a:rPr>
              <a:t>Jaccard</a:t>
            </a:r>
            <a:r>
              <a:rPr lang="en-US" b="1" dirty="0" smtClean="0">
                <a:solidFill>
                  <a:srgbClr val="FF0066"/>
                </a:solidFill>
              </a:rPr>
              <a:t> distance:</a:t>
            </a:r>
            <a:r>
              <a:rPr lang="en-US" b="1" i="1" dirty="0" smtClean="0"/>
              <a:t> d</a:t>
            </a:r>
            <a:r>
              <a:rPr lang="en-US" b="1" dirty="0" smtClean="0"/>
              <a:t>(C</a:t>
            </a:r>
            <a:r>
              <a:rPr lang="en-US" b="1" baseline="-25000" dirty="0" smtClean="0"/>
              <a:t>1</a:t>
            </a:r>
            <a:r>
              <a:rPr lang="en-US" b="1" dirty="0"/>
              <a:t>, C</a:t>
            </a:r>
            <a:r>
              <a:rPr lang="en-US" b="1" baseline="-25000" dirty="0"/>
              <a:t>2</a:t>
            </a:r>
            <a:r>
              <a:rPr lang="en-US" b="1" dirty="0"/>
              <a:t>) = 1 - |C</a:t>
            </a:r>
            <a:r>
              <a:rPr lang="en-US" b="1" baseline="-25000" dirty="0"/>
              <a:t>1</a:t>
            </a:r>
            <a:r>
              <a:rPr lang="en-US" b="1" dirty="0">
                <a:sym typeface="Symbol" pitchFamily="18" charset="2"/>
              </a:rPr>
              <a:t>C</a:t>
            </a:r>
            <a:r>
              <a:rPr lang="en-US" b="1" baseline="-25000" dirty="0">
                <a:sym typeface="Symbol" pitchFamily="18" charset="2"/>
              </a:rPr>
              <a:t>2</a:t>
            </a:r>
            <a:r>
              <a:rPr lang="en-US" b="1" dirty="0">
                <a:sym typeface="Symbol" pitchFamily="18" charset="2"/>
              </a:rPr>
              <a:t>|/|C</a:t>
            </a:r>
            <a:r>
              <a:rPr lang="en-US" b="1" baseline="-25000" dirty="0">
                <a:sym typeface="Symbol" pitchFamily="18" charset="2"/>
              </a:rPr>
              <a:t>1</a:t>
            </a:r>
            <a:r>
              <a:rPr lang="en-US" b="1" dirty="0">
                <a:sym typeface="Symbol" pitchFamily="18" charset="2"/>
              </a:rPr>
              <a:t>C</a:t>
            </a:r>
            <a:r>
              <a:rPr lang="en-US" b="1" baseline="-25000" dirty="0">
                <a:sym typeface="Symbol" pitchFamily="18" charset="2"/>
              </a:rPr>
              <a:t>2</a:t>
            </a:r>
            <a:r>
              <a:rPr lang="en-US" b="1" dirty="0">
                <a:sym typeface="Symbol" pitchFamily="18" charset="2"/>
              </a:rPr>
              <a:t>|</a:t>
            </a:r>
            <a:endParaRPr lang="en-US" b="1" dirty="0"/>
          </a:p>
          <a:p>
            <a:pPr lvl="1"/>
            <a:endParaRPr lang="en-US" dirty="0"/>
          </a:p>
          <a:p>
            <a:pPr lvl="1"/>
            <a:endParaRPr lang="en-US" dirty="0" smtClean="0"/>
          </a:p>
        </p:txBody>
      </p:sp>
      <p:sp>
        <p:nvSpPr>
          <p:cNvPr id="5" name="Slide Number Placeholder 4"/>
          <p:cNvSpPr>
            <a:spLocks noGrp="1"/>
          </p:cNvSpPr>
          <p:nvPr>
            <p:ph type="sldNum" sz="quarter" idx="12"/>
          </p:nvPr>
        </p:nvSpPr>
        <p:spPr/>
        <p:txBody>
          <a:bodyPr/>
          <a:lstStyle/>
          <a:p>
            <a:fld id="{19B12225-5612-419B-A8D5-4B8EEE4C217E}"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Text Box 13"/>
          <p:cNvSpPr txBox="1">
            <a:spLocks noChangeArrowheads="1"/>
          </p:cNvSpPr>
          <p:nvPr/>
        </p:nvSpPr>
        <p:spPr bwMode="auto">
          <a:xfrm>
            <a:off x="5958798" y="5505271"/>
            <a:ext cx="2499402" cy="1200329"/>
          </a:xfrm>
          <a:prstGeom prst="rect">
            <a:avLst/>
          </a:prstGeom>
          <a:noFill/>
          <a:ln w="9525">
            <a:noFill/>
            <a:miter lim="800000"/>
            <a:headEnd/>
            <a:tailEnd/>
          </a:ln>
          <a:effectLst/>
        </p:spPr>
        <p:txBody>
          <a:bodyPr wrap="none">
            <a:spAutoFit/>
          </a:bodyPr>
          <a:lstStyle/>
          <a:p>
            <a:pPr eaLnBrk="0" hangingPunct="0"/>
            <a:r>
              <a:rPr lang="en-US" dirty="0">
                <a:solidFill>
                  <a:srgbClr val="008000"/>
                </a:solidFill>
                <a:latin typeface="Arial" pitchFamily="34" charset="0"/>
                <a:cs typeface="Arial" pitchFamily="34" charset="0"/>
              </a:rPr>
              <a:t>3 in </a:t>
            </a:r>
            <a:r>
              <a:rPr lang="en-US" dirty="0" smtClean="0">
                <a:solidFill>
                  <a:srgbClr val="008000"/>
                </a:solidFill>
                <a:latin typeface="Arial" pitchFamily="34" charset="0"/>
                <a:cs typeface="Arial" pitchFamily="34" charset="0"/>
              </a:rPr>
              <a:t>intersection</a:t>
            </a:r>
            <a:endParaRPr lang="en-US" dirty="0">
              <a:solidFill>
                <a:srgbClr val="008000"/>
              </a:solidFill>
              <a:latin typeface="Arial" pitchFamily="34" charset="0"/>
              <a:cs typeface="Arial" pitchFamily="34" charset="0"/>
            </a:endParaRPr>
          </a:p>
          <a:p>
            <a:pPr eaLnBrk="0" hangingPunct="0"/>
            <a:r>
              <a:rPr lang="en-US" dirty="0">
                <a:solidFill>
                  <a:srgbClr val="008000"/>
                </a:solidFill>
                <a:latin typeface="Arial" pitchFamily="34" charset="0"/>
                <a:cs typeface="Arial" pitchFamily="34" charset="0"/>
              </a:rPr>
              <a:t>8 in </a:t>
            </a:r>
            <a:r>
              <a:rPr lang="en-US" dirty="0" smtClean="0">
                <a:solidFill>
                  <a:srgbClr val="008000"/>
                </a:solidFill>
                <a:latin typeface="Arial" pitchFamily="34" charset="0"/>
                <a:cs typeface="Arial" pitchFamily="34" charset="0"/>
              </a:rPr>
              <a:t>union</a:t>
            </a:r>
            <a:endParaRPr lang="en-US" dirty="0">
              <a:solidFill>
                <a:srgbClr val="008000"/>
              </a:solidFill>
              <a:latin typeface="Arial" pitchFamily="34" charset="0"/>
              <a:cs typeface="Arial" pitchFamily="34" charset="0"/>
            </a:endParaRPr>
          </a:p>
          <a:p>
            <a:pPr eaLnBrk="0" hangingPunct="0"/>
            <a:r>
              <a:rPr lang="en-US" dirty="0" err="1">
                <a:solidFill>
                  <a:srgbClr val="008000"/>
                </a:solidFill>
                <a:latin typeface="Arial" pitchFamily="34" charset="0"/>
                <a:cs typeface="Arial" pitchFamily="34" charset="0"/>
              </a:rPr>
              <a:t>Jaccard</a:t>
            </a:r>
            <a:r>
              <a:rPr lang="en-US" dirty="0">
                <a:solidFill>
                  <a:srgbClr val="008000"/>
                </a:solidFill>
                <a:latin typeface="Arial" pitchFamily="34" charset="0"/>
                <a:cs typeface="Arial" pitchFamily="34" charset="0"/>
              </a:rPr>
              <a:t> similarity= 3/8</a:t>
            </a:r>
          </a:p>
          <a:p>
            <a:pPr eaLnBrk="0" hangingPunct="0"/>
            <a:r>
              <a:rPr lang="en-US" dirty="0" err="1">
                <a:solidFill>
                  <a:srgbClr val="008000"/>
                </a:solidFill>
                <a:latin typeface="Arial" pitchFamily="34" charset="0"/>
                <a:cs typeface="Arial" pitchFamily="34" charset="0"/>
              </a:rPr>
              <a:t>Jaccard</a:t>
            </a:r>
            <a:r>
              <a:rPr lang="en-US" dirty="0">
                <a:solidFill>
                  <a:srgbClr val="008000"/>
                </a:solidFill>
                <a:latin typeface="Arial" pitchFamily="34" charset="0"/>
                <a:cs typeface="Arial" pitchFamily="34" charset="0"/>
              </a:rPr>
              <a:t> distance = 5/8</a:t>
            </a:r>
          </a:p>
        </p:txBody>
      </p:sp>
      <p:grpSp>
        <p:nvGrpSpPr>
          <p:cNvPr id="8" name="Group 7"/>
          <p:cNvGrpSpPr/>
          <p:nvPr/>
        </p:nvGrpSpPr>
        <p:grpSpPr>
          <a:xfrm>
            <a:off x="3505200" y="5638800"/>
            <a:ext cx="2286000" cy="990600"/>
            <a:chOff x="3124200" y="1371600"/>
            <a:chExt cx="2667000" cy="1600200"/>
          </a:xfrm>
        </p:grpSpPr>
        <p:sp>
          <p:nvSpPr>
            <p:cNvPr id="9" name="Oval 3"/>
            <p:cNvSpPr>
              <a:spLocks noChangeArrowheads="1"/>
            </p:cNvSpPr>
            <p:nvPr/>
          </p:nvSpPr>
          <p:spPr bwMode="auto">
            <a:xfrm>
              <a:off x="3810000" y="1371600"/>
              <a:ext cx="1981200" cy="1600200"/>
            </a:xfrm>
            <a:prstGeom prst="ellipse">
              <a:avLst/>
            </a:prstGeom>
            <a:noFill/>
            <a:ln w="9525">
              <a:solidFill>
                <a:schemeClr val="tx1"/>
              </a:solidFill>
              <a:round/>
              <a:headEnd/>
              <a:tailEnd/>
            </a:ln>
            <a:effectLst/>
          </p:spPr>
          <p:txBody>
            <a:bodyPr wrap="none" anchor="ctr"/>
            <a:lstStyle/>
            <a:p>
              <a:endParaRPr lang="en-US"/>
            </a:p>
          </p:txBody>
        </p:sp>
        <p:sp>
          <p:nvSpPr>
            <p:cNvPr id="10" name="Oval 4"/>
            <p:cNvSpPr>
              <a:spLocks noChangeArrowheads="1"/>
            </p:cNvSpPr>
            <p:nvPr/>
          </p:nvSpPr>
          <p:spPr bwMode="auto">
            <a:xfrm>
              <a:off x="3124200" y="1371600"/>
              <a:ext cx="1981200" cy="1600200"/>
            </a:xfrm>
            <a:prstGeom prst="ellipse">
              <a:avLst/>
            </a:prstGeom>
            <a:noFill/>
            <a:ln w="9525">
              <a:solidFill>
                <a:schemeClr val="tx1"/>
              </a:solidFill>
              <a:round/>
              <a:headEnd/>
              <a:tailEnd/>
            </a:ln>
            <a:effectLst/>
          </p:spPr>
          <p:txBody>
            <a:bodyPr wrap="none" anchor="ctr"/>
            <a:lstStyle/>
            <a:p>
              <a:endParaRPr lang="en-US"/>
            </a:p>
          </p:txBody>
        </p:sp>
        <p:sp>
          <p:nvSpPr>
            <p:cNvPr id="11" name="Oval 5"/>
            <p:cNvSpPr>
              <a:spLocks noChangeArrowheads="1"/>
            </p:cNvSpPr>
            <p:nvPr/>
          </p:nvSpPr>
          <p:spPr bwMode="auto">
            <a:xfrm>
              <a:off x="3505200" y="1839351"/>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2" name="Oval 6"/>
            <p:cNvSpPr>
              <a:spLocks noChangeArrowheads="1"/>
            </p:cNvSpPr>
            <p:nvPr/>
          </p:nvSpPr>
          <p:spPr bwMode="auto">
            <a:xfrm>
              <a:off x="3479800" y="2356338"/>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3" name="Oval 7"/>
            <p:cNvSpPr>
              <a:spLocks noChangeArrowheads="1"/>
            </p:cNvSpPr>
            <p:nvPr/>
          </p:nvSpPr>
          <p:spPr bwMode="auto">
            <a:xfrm>
              <a:off x="4173220" y="1987062"/>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4" name="Oval 8"/>
            <p:cNvSpPr>
              <a:spLocks noChangeArrowheads="1"/>
            </p:cNvSpPr>
            <p:nvPr/>
          </p:nvSpPr>
          <p:spPr bwMode="auto">
            <a:xfrm>
              <a:off x="4635500" y="2280138"/>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5" name="Oval 9"/>
            <p:cNvSpPr>
              <a:spLocks noChangeArrowheads="1"/>
            </p:cNvSpPr>
            <p:nvPr/>
          </p:nvSpPr>
          <p:spPr bwMode="auto">
            <a:xfrm>
              <a:off x="4546600" y="1670537"/>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6" name="Oval 11"/>
            <p:cNvSpPr>
              <a:spLocks noChangeArrowheads="1"/>
            </p:cNvSpPr>
            <p:nvPr/>
          </p:nvSpPr>
          <p:spPr bwMode="auto">
            <a:xfrm>
              <a:off x="5257800" y="2479431"/>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7" name="Oval 12"/>
            <p:cNvSpPr>
              <a:spLocks noChangeArrowheads="1"/>
            </p:cNvSpPr>
            <p:nvPr/>
          </p:nvSpPr>
          <p:spPr bwMode="auto">
            <a:xfrm>
              <a:off x="5257800" y="1676399"/>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grpSp>
      <p:sp>
        <p:nvSpPr>
          <p:cNvPr id="18" name="Oval 6"/>
          <p:cNvSpPr>
            <a:spLocks noChangeArrowheads="1"/>
          </p:cNvSpPr>
          <p:nvPr/>
        </p:nvSpPr>
        <p:spPr bwMode="auto">
          <a:xfrm>
            <a:off x="3995451" y="6411847"/>
            <a:ext cx="91440" cy="91440"/>
          </a:xfrm>
          <a:prstGeom prst="ellipse">
            <a:avLst/>
          </a:prstGeom>
          <a:solidFill>
            <a:srgbClr val="800080"/>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3033613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7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7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71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p:cNvSpPr>
            <a:spLocks noGrp="1"/>
          </p:cNvSpPr>
          <p:nvPr>
            <p:ph type="title"/>
          </p:nvPr>
        </p:nvSpPr>
        <p:spPr/>
        <p:txBody>
          <a:bodyPr/>
          <a:lstStyle/>
          <a:p>
            <a:r>
              <a:rPr lang="en-US" dirty="0" smtClean="0"/>
              <a:t>Task: Finding </a:t>
            </a:r>
            <a:r>
              <a:rPr lang="en-US" dirty="0"/>
              <a:t>Similar Documents</a:t>
            </a:r>
            <a:endParaRPr lang="en-US" dirty="0" smtClean="0"/>
          </a:p>
        </p:txBody>
      </p:sp>
      <mc:AlternateContent xmlns:mc="http://schemas.openxmlformats.org/markup-compatibility/2006" xmlns:a14="http://schemas.microsoft.com/office/drawing/2010/main">
        <mc:Choice Requires="a14">
          <p:sp>
            <p:nvSpPr>
              <p:cNvPr id="265219" name="Content Placeholder 2"/>
              <p:cNvSpPr>
                <a:spLocks noGrp="1"/>
              </p:cNvSpPr>
              <p:nvPr>
                <p:ph idx="1"/>
              </p:nvPr>
            </p:nvSpPr>
            <p:spPr>
              <a:xfrm>
                <a:off x="457200" y="1295400"/>
                <a:ext cx="8534400" cy="5562600"/>
              </a:xfrm>
            </p:spPr>
            <p:txBody>
              <a:bodyPr>
                <a:normAutofit fontScale="92500" lnSpcReduction="10000"/>
              </a:bodyPr>
              <a:lstStyle/>
              <a:p>
                <a:r>
                  <a:rPr lang="en-US" b="1" dirty="0" smtClean="0">
                    <a:solidFill>
                      <a:srgbClr val="FF0066"/>
                    </a:solidFill>
                  </a:rPr>
                  <a:t>Goal:</a:t>
                </a:r>
                <a:r>
                  <a:rPr lang="en-US" b="1" dirty="0" smtClean="0">
                    <a:solidFill>
                      <a:srgbClr val="CC0000"/>
                    </a:solidFill>
                  </a:rPr>
                  <a:t> </a:t>
                </a:r>
                <a:r>
                  <a:rPr lang="en-US" b="1" dirty="0" smtClean="0"/>
                  <a:t>Given a large number (</a:t>
                </a:r>
                <a14:m>
                  <m:oMath xmlns:m="http://schemas.openxmlformats.org/officeDocument/2006/math">
                    <m:r>
                      <a:rPr lang="en-US" b="1" i="1" dirty="0" smtClean="0">
                        <a:latin typeface="Cambria Math"/>
                      </a:rPr>
                      <m:t>𝑵</m:t>
                    </m:r>
                  </m:oMath>
                </a14:m>
                <a:r>
                  <a:rPr lang="en-US" b="1" dirty="0" smtClean="0"/>
                  <a:t> in the millions or billions) of documents, find “near duplicate” pairs</a:t>
                </a:r>
              </a:p>
              <a:p>
                <a:r>
                  <a:rPr lang="en-US" b="1" dirty="0" smtClean="0">
                    <a:solidFill>
                      <a:srgbClr val="FF0066"/>
                    </a:solidFill>
                  </a:rPr>
                  <a:t>Applications:</a:t>
                </a:r>
              </a:p>
              <a:p>
                <a:pPr lvl="1"/>
                <a:r>
                  <a:rPr lang="en-US" dirty="0" smtClean="0"/>
                  <a:t>Mirror websites, or approximate mirrors</a:t>
                </a:r>
              </a:p>
              <a:p>
                <a:pPr lvl="2"/>
                <a:r>
                  <a:rPr lang="en-US" dirty="0" smtClean="0"/>
                  <a:t>Don’t want to show both in search results</a:t>
                </a:r>
              </a:p>
              <a:p>
                <a:pPr lvl="1"/>
                <a:r>
                  <a:rPr lang="en-US" dirty="0" smtClean="0"/>
                  <a:t>Similar news articles at many news sites</a:t>
                </a:r>
              </a:p>
              <a:p>
                <a:pPr lvl="2"/>
                <a:r>
                  <a:rPr lang="en-US" dirty="0" smtClean="0"/>
                  <a:t>Cluster articles by “same story”</a:t>
                </a:r>
              </a:p>
              <a:p>
                <a:r>
                  <a:rPr lang="en-US" b="1" dirty="0">
                    <a:solidFill>
                      <a:srgbClr val="FF0066"/>
                    </a:solidFill>
                  </a:rPr>
                  <a:t>Problems:</a:t>
                </a:r>
              </a:p>
              <a:p>
                <a:pPr lvl="1"/>
                <a:r>
                  <a:rPr lang="en-US" dirty="0"/>
                  <a:t>Many small pieces of one </a:t>
                </a:r>
                <a:r>
                  <a:rPr lang="en-US" dirty="0" smtClean="0"/>
                  <a:t>document </a:t>
                </a:r>
                <a:r>
                  <a:rPr lang="en-US" dirty="0"/>
                  <a:t>can appear </a:t>
                </a:r>
                <a:r>
                  <a:rPr lang="en-US" dirty="0" smtClean="0"/>
                  <a:t/>
                </a:r>
                <a:br>
                  <a:rPr lang="en-US" dirty="0" smtClean="0"/>
                </a:br>
                <a:r>
                  <a:rPr lang="en-US" dirty="0" smtClean="0"/>
                  <a:t>out </a:t>
                </a:r>
                <a:r>
                  <a:rPr lang="en-US" dirty="0"/>
                  <a:t>of order in another</a:t>
                </a:r>
              </a:p>
              <a:p>
                <a:pPr lvl="1"/>
                <a:r>
                  <a:rPr lang="en-US" dirty="0"/>
                  <a:t>Too many </a:t>
                </a:r>
                <a:r>
                  <a:rPr lang="en-US" dirty="0" smtClean="0"/>
                  <a:t>documents </a:t>
                </a:r>
                <a:r>
                  <a:rPr lang="en-US" dirty="0"/>
                  <a:t>to compare all pairs</a:t>
                </a:r>
              </a:p>
              <a:p>
                <a:pPr lvl="1"/>
                <a:r>
                  <a:rPr lang="en-US" dirty="0" smtClean="0"/>
                  <a:t>Documents </a:t>
                </a:r>
                <a:r>
                  <a:rPr lang="en-US" dirty="0"/>
                  <a:t>are so large or so many that they cannot </a:t>
                </a:r>
                <a:r>
                  <a:rPr lang="en-US" dirty="0" smtClean="0"/>
                  <a:t/>
                </a:r>
                <a:br>
                  <a:rPr lang="en-US" dirty="0" smtClean="0"/>
                </a:br>
                <a:r>
                  <a:rPr lang="en-US" dirty="0" smtClean="0"/>
                  <a:t>fit </a:t>
                </a:r>
                <a:r>
                  <a:rPr lang="en-US" dirty="0"/>
                  <a:t>in main memory</a:t>
                </a:r>
              </a:p>
              <a:p>
                <a:endParaRPr lang="en-US" dirty="0" smtClean="0"/>
              </a:p>
              <a:p>
                <a:pPr lvl="1"/>
                <a:endParaRPr lang="en-US" dirty="0" smtClean="0"/>
              </a:p>
            </p:txBody>
          </p:sp>
        </mc:Choice>
        <mc:Fallback xmlns="">
          <p:sp>
            <p:nvSpPr>
              <p:cNvPr id="265219" name="Content Placeholder 2"/>
              <p:cNvSpPr>
                <a:spLocks noGrp="1" noRot="1" noChangeAspect="1" noMove="1" noResize="1" noEditPoints="1" noAdjustHandles="1" noChangeArrowheads="1" noChangeShapeType="1" noTextEdit="1"/>
              </p:cNvSpPr>
              <p:nvPr>
                <p:ph idx="1"/>
              </p:nvPr>
            </p:nvSpPr>
            <p:spPr>
              <a:xfrm>
                <a:off x="457200" y="1295400"/>
                <a:ext cx="8534400" cy="5562600"/>
              </a:xfrm>
              <a:blipFill rotWithShape="1">
                <a:blip r:embed="rId2"/>
                <a:stretch>
                  <a:fillRect t="-1425" r="-643" b="-110"/>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15</a:t>
            </a:fld>
            <a:endParaRPr lang="en-US"/>
          </a:p>
        </p:txBody>
      </p:sp>
    </p:spTree>
    <p:extLst>
      <p:ext uri="{BB962C8B-B14F-4D97-AF65-F5344CB8AC3E}">
        <p14:creationId xmlns:p14="http://schemas.microsoft.com/office/powerpoint/2010/main" val="2159745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2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52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521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521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2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521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521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5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76200"/>
            <a:ext cx="8686800" cy="987552"/>
          </a:xfrm>
        </p:spPr>
        <p:txBody>
          <a:bodyPr>
            <a:normAutofit/>
          </a:bodyPr>
          <a:lstStyle/>
          <a:p>
            <a:r>
              <a:rPr lang="en-US" dirty="0" smtClean="0"/>
              <a:t>3 Essential Steps for Similar Docs</a:t>
            </a:r>
            <a:endParaRPr lang="en-US" dirty="0"/>
          </a:p>
        </p:txBody>
      </p:sp>
      <p:sp>
        <p:nvSpPr>
          <p:cNvPr id="62467" name="Rectangle 3"/>
          <p:cNvSpPr>
            <a:spLocks noGrp="1" noChangeArrowheads="1"/>
          </p:cNvSpPr>
          <p:nvPr>
            <p:ph idx="1"/>
          </p:nvPr>
        </p:nvSpPr>
        <p:spPr/>
        <p:txBody>
          <a:bodyPr/>
          <a:lstStyle/>
          <a:p>
            <a:pPr marL="514350" indent="-514350">
              <a:buClr>
                <a:srgbClr val="0000FF"/>
              </a:buClr>
              <a:buFont typeface="+mj-lt"/>
              <a:buAutoNum type="arabicPeriod"/>
            </a:pPr>
            <a:r>
              <a:rPr lang="en-US" b="1" i="1" dirty="0" smtClean="0">
                <a:solidFill>
                  <a:srgbClr val="FF0066"/>
                </a:solidFill>
              </a:rPr>
              <a:t>Shingling:</a:t>
            </a:r>
            <a:r>
              <a:rPr lang="en-US" dirty="0" smtClean="0"/>
              <a:t> </a:t>
            </a:r>
            <a:r>
              <a:rPr lang="en-US" dirty="0"/>
              <a:t>C</a:t>
            </a:r>
            <a:r>
              <a:rPr lang="en-US" dirty="0" smtClean="0"/>
              <a:t>onvert documents </a:t>
            </a:r>
            <a:r>
              <a:rPr lang="en-US" dirty="0"/>
              <a:t>to </a:t>
            </a:r>
            <a:r>
              <a:rPr lang="en-US" dirty="0" smtClean="0"/>
              <a:t>sets</a:t>
            </a:r>
          </a:p>
          <a:p>
            <a:pPr marL="2401824" lvl="8" indent="-609600">
              <a:buClr>
                <a:srgbClr val="0000FF"/>
              </a:buClr>
              <a:buFont typeface="+mj-lt"/>
              <a:buAutoNum type="arabicPeriod"/>
            </a:pPr>
            <a:endParaRPr lang="en-US" dirty="0"/>
          </a:p>
          <a:p>
            <a:pPr marL="514350" indent="-514350">
              <a:buClr>
                <a:srgbClr val="0000FF"/>
              </a:buClr>
              <a:buFont typeface="+mj-lt"/>
              <a:buAutoNum type="arabicPeriod"/>
            </a:pPr>
            <a:r>
              <a:rPr lang="en-US" b="1" i="1" dirty="0" smtClean="0">
                <a:solidFill>
                  <a:srgbClr val="FF0066"/>
                </a:solidFill>
              </a:rPr>
              <a:t>Min-Hashing:</a:t>
            </a:r>
            <a:r>
              <a:rPr lang="en-US" dirty="0" smtClean="0"/>
              <a:t> Convert </a:t>
            </a:r>
            <a:r>
              <a:rPr lang="en-US" dirty="0"/>
              <a:t>large sets to short signatures, while preserving </a:t>
            </a:r>
            <a:r>
              <a:rPr lang="en-US" dirty="0" smtClean="0"/>
              <a:t>similarity</a:t>
            </a:r>
          </a:p>
          <a:p>
            <a:pPr marL="2401824" lvl="8" indent="-609600">
              <a:buClr>
                <a:srgbClr val="0000FF"/>
              </a:buClr>
              <a:buFont typeface="+mj-lt"/>
              <a:buAutoNum type="arabicPeriod"/>
            </a:pPr>
            <a:endParaRPr lang="en-US" dirty="0"/>
          </a:p>
          <a:p>
            <a:pPr marL="609600" indent="-609600">
              <a:buClr>
                <a:srgbClr val="0000FF"/>
              </a:buClr>
              <a:buFont typeface="+mj-lt"/>
              <a:buAutoNum type="arabicPeriod"/>
            </a:pPr>
            <a:r>
              <a:rPr lang="en-US" b="1" i="1" dirty="0" smtClean="0">
                <a:solidFill>
                  <a:srgbClr val="FF0066"/>
                </a:solidFill>
              </a:rPr>
              <a:t>Locality-Sensitive </a:t>
            </a:r>
            <a:r>
              <a:rPr lang="en-US" b="1" i="1" dirty="0">
                <a:solidFill>
                  <a:srgbClr val="FF0066"/>
                </a:solidFill>
              </a:rPr>
              <a:t>H</a:t>
            </a:r>
            <a:r>
              <a:rPr lang="en-US" b="1" i="1" dirty="0" smtClean="0">
                <a:solidFill>
                  <a:srgbClr val="FF0066"/>
                </a:solidFill>
              </a:rPr>
              <a:t>ashing:</a:t>
            </a:r>
            <a:r>
              <a:rPr lang="en-US" dirty="0" smtClean="0"/>
              <a:t> Focus </a:t>
            </a:r>
            <a:r>
              <a:rPr lang="en-US" dirty="0"/>
              <a:t>on </a:t>
            </a:r>
            <a:r>
              <a:rPr lang="en-US" dirty="0" smtClean="0"/>
              <a:t/>
            </a:r>
            <a:br>
              <a:rPr lang="en-US" dirty="0" smtClean="0"/>
            </a:br>
            <a:r>
              <a:rPr lang="en-US" dirty="0" smtClean="0"/>
              <a:t>pairs </a:t>
            </a:r>
            <a:r>
              <a:rPr lang="en-US" dirty="0"/>
              <a:t>of signatures likely to be from </a:t>
            </a:r>
            <a:r>
              <a:rPr lang="en-US" dirty="0" smtClean="0"/>
              <a:t/>
            </a:r>
            <a:br>
              <a:rPr lang="en-US" dirty="0" smtClean="0"/>
            </a:br>
            <a:r>
              <a:rPr lang="en-US" dirty="0" smtClean="0"/>
              <a:t>similar documents</a:t>
            </a:r>
          </a:p>
          <a:p>
            <a:pPr marL="902208" lvl="1" indent="-609600">
              <a:buClr>
                <a:srgbClr val="0000FF"/>
              </a:buClr>
            </a:pPr>
            <a:r>
              <a:rPr lang="en-US" b="1" dirty="0" smtClean="0">
                <a:solidFill>
                  <a:srgbClr val="0000FF"/>
                </a:solidFill>
              </a:rPr>
              <a:t>Candidate pairs!</a:t>
            </a:r>
            <a:endParaRPr lang="en-US" b="1" dirty="0">
              <a:solidFill>
                <a:srgbClr val="0000FF"/>
              </a:solidFill>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5"/>
          <p:cNvSpPr>
            <a:spLocks noGrp="1"/>
          </p:cNvSpPr>
          <p:nvPr>
            <p:ph type="sldNum" sz="quarter" idx="12"/>
          </p:nvPr>
        </p:nvSpPr>
        <p:spPr/>
        <p:txBody>
          <a:bodyPr/>
          <a:lstStyle/>
          <a:p>
            <a:fld id="{39524C00-7883-447F-993D-93A8BDF0ACB6}" type="slidenum">
              <a:rPr lang="en-US"/>
              <a:pPr/>
              <a:t>16</a:t>
            </a:fld>
            <a:endParaRPr lang="en-US"/>
          </a:p>
        </p:txBody>
      </p:sp>
    </p:spTree>
    <p:extLst>
      <p:ext uri="{BB962C8B-B14F-4D97-AF65-F5344CB8AC3E}">
        <p14:creationId xmlns:p14="http://schemas.microsoft.com/office/powerpoint/2010/main" val="1749706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The Big Picture</a:t>
            </a:r>
          </a:p>
        </p:txBody>
      </p:sp>
      <p:sp>
        <p:nvSpPr>
          <p:cNvPr id="19" name="Slide Number Placeholder 4"/>
          <p:cNvSpPr>
            <a:spLocks noGrp="1"/>
          </p:cNvSpPr>
          <p:nvPr>
            <p:ph type="sldNum" sz="quarter" idx="12"/>
          </p:nvPr>
        </p:nvSpPr>
        <p:spPr/>
        <p:txBody>
          <a:bodyPr/>
          <a:lstStyle/>
          <a:p>
            <a:fld id="{E3C3BF69-412C-40FF-B67E-488F1482FCFF}" type="slidenum">
              <a:rPr lang="en-US"/>
              <a:pPr/>
              <a:t>17</a:t>
            </a:fld>
            <a:endParaRPr lang="en-US"/>
          </a:p>
        </p:txBody>
      </p:sp>
      <p:sp>
        <p:nvSpPr>
          <p:cNvPr id="64515" name="AutoShape 3"/>
          <p:cNvSpPr>
            <a:spLocks noChangeArrowheads="1"/>
          </p:cNvSpPr>
          <p:nvPr/>
        </p:nvSpPr>
        <p:spPr bwMode="auto">
          <a:xfrm rot="-5394873">
            <a:off x="1257300" y="2552700"/>
            <a:ext cx="1371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99">
              <a:alpha val="50000"/>
            </a:srgbClr>
          </a:solidFill>
          <a:ln w="9525">
            <a:solidFill>
              <a:schemeClr val="tx1"/>
            </a:solidFill>
            <a:miter lim="800000"/>
            <a:headEnd/>
            <a:tailEnd/>
          </a:ln>
          <a:effectLst/>
        </p:spPr>
        <p:txBody>
          <a:bodyPr vert="eaVert" wrap="none" anchor="ctr"/>
          <a:lstStyle/>
          <a:p>
            <a:pPr algn="ctr"/>
            <a:r>
              <a:rPr lang="en-US" sz="1800">
                <a:latin typeface="Arial" pitchFamily="34" charset="0"/>
                <a:cs typeface="Arial" pitchFamily="34" charset="0"/>
              </a:rPr>
              <a:t>Shingling</a:t>
            </a:r>
          </a:p>
        </p:txBody>
      </p:sp>
      <p:sp>
        <p:nvSpPr>
          <p:cNvPr id="64518" name="Text Box 6"/>
          <p:cNvSpPr txBox="1">
            <a:spLocks noChangeArrowheads="1"/>
          </p:cNvSpPr>
          <p:nvPr/>
        </p:nvSpPr>
        <p:spPr bwMode="auto">
          <a:xfrm>
            <a:off x="152400" y="2743200"/>
            <a:ext cx="800219" cy="646331"/>
          </a:xfrm>
          <a:prstGeom prst="rect">
            <a:avLst/>
          </a:prstGeom>
          <a:noFill/>
          <a:ln w="9525">
            <a:noFill/>
            <a:miter lim="800000"/>
            <a:headEnd/>
            <a:tailEnd/>
          </a:ln>
          <a:effectLst/>
        </p:spPr>
        <p:txBody>
          <a:bodyPr wrap="none">
            <a:spAutoFit/>
          </a:bodyPr>
          <a:lstStyle/>
          <a:p>
            <a:r>
              <a:rPr lang="en-US" sz="1800" dirty="0" err="1">
                <a:latin typeface="Arial" pitchFamily="34" charset="0"/>
                <a:cs typeface="Arial" pitchFamily="34" charset="0"/>
              </a:rPr>
              <a:t>Docu</a:t>
            </a:r>
            <a:r>
              <a:rPr lang="en-US" sz="1800" dirty="0">
                <a:latin typeface="Arial" pitchFamily="34" charset="0"/>
                <a:cs typeface="Arial" pitchFamily="34" charset="0"/>
              </a:rPr>
              <a:t>-</a:t>
            </a:r>
          </a:p>
          <a:p>
            <a:r>
              <a:rPr lang="en-US" sz="1800" dirty="0" err="1">
                <a:latin typeface="Arial" pitchFamily="34" charset="0"/>
                <a:cs typeface="Arial" pitchFamily="34" charset="0"/>
              </a:rPr>
              <a:t>ment</a:t>
            </a:r>
            <a:endParaRPr lang="en-US" sz="1800" dirty="0">
              <a:latin typeface="Arial" pitchFamily="34" charset="0"/>
              <a:cs typeface="Arial" pitchFamily="34" charset="0"/>
            </a:endParaRPr>
          </a:p>
        </p:txBody>
      </p:sp>
      <p:sp>
        <p:nvSpPr>
          <p:cNvPr id="64519" name="Line 7"/>
          <p:cNvSpPr>
            <a:spLocks noChangeShapeType="1"/>
          </p:cNvSpPr>
          <p:nvPr/>
        </p:nvSpPr>
        <p:spPr bwMode="auto">
          <a:xfrm>
            <a:off x="990600" y="3048000"/>
            <a:ext cx="457200" cy="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nvGrpSpPr>
          <p:cNvPr id="2" name="Group 19"/>
          <p:cNvGrpSpPr>
            <a:grpSpLocks/>
          </p:cNvGrpSpPr>
          <p:nvPr/>
        </p:nvGrpSpPr>
        <p:grpSpPr bwMode="auto">
          <a:xfrm>
            <a:off x="2362200" y="3048000"/>
            <a:ext cx="1354138" cy="2578100"/>
            <a:chOff x="1488" y="1920"/>
            <a:chExt cx="853" cy="1624"/>
          </a:xfrm>
        </p:grpSpPr>
        <p:sp>
          <p:nvSpPr>
            <p:cNvPr id="64520" name="Line 8"/>
            <p:cNvSpPr>
              <a:spLocks noChangeShapeType="1"/>
            </p:cNvSpPr>
            <p:nvPr/>
          </p:nvSpPr>
          <p:spPr bwMode="auto">
            <a:xfrm>
              <a:off x="1536" y="1920"/>
              <a:ext cx="720" cy="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64521" name="Text Box 9"/>
            <p:cNvSpPr txBox="1">
              <a:spLocks noChangeArrowheads="1"/>
            </p:cNvSpPr>
            <p:nvPr/>
          </p:nvSpPr>
          <p:spPr bwMode="auto">
            <a:xfrm>
              <a:off x="1488" y="2448"/>
              <a:ext cx="853" cy="1096"/>
            </a:xfrm>
            <a:prstGeom prst="rect">
              <a:avLst/>
            </a:prstGeom>
            <a:noFill/>
            <a:ln w="9525">
              <a:noFill/>
              <a:miter lim="800000"/>
              <a:headEnd/>
              <a:tailEnd/>
            </a:ln>
            <a:effectLst/>
          </p:spPr>
          <p:txBody>
            <a:bodyPr wrap="none">
              <a:spAutoFit/>
            </a:bodyPr>
            <a:lstStyle/>
            <a:p>
              <a:r>
                <a:rPr lang="en-US" sz="1800" dirty="0">
                  <a:latin typeface="Arial" pitchFamily="34" charset="0"/>
                  <a:cs typeface="Arial" pitchFamily="34" charset="0"/>
                </a:rPr>
                <a:t>The set</a:t>
              </a:r>
            </a:p>
            <a:p>
              <a:r>
                <a:rPr lang="en-US" sz="1800" dirty="0">
                  <a:latin typeface="Arial" pitchFamily="34" charset="0"/>
                  <a:cs typeface="Arial" pitchFamily="34" charset="0"/>
                </a:rPr>
                <a:t>of strings</a:t>
              </a:r>
            </a:p>
            <a:p>
              <a:r>
                <a:rPr lang="en-US" sz="1800" dirty="0">
                  <a:latin typeface="Arial" pitchFamily="34" charset="0"/>
                  <a:cs typeface="Arial" pitchFamily="34" charset="0"/>
                </a:rPr>
                <a:t>of length </a:t>
              </a:r>
              <a:r>
                <a:rPr lang="en-US" sz="1800" b="1" i="1" dirty="0">
                  <a:latin typeface="Arial" pitchFamily="34" charset="0"/>
                  <a:cs typeface="Arial" pitchFamily="34" charset="0"/>
                </a:rPr>
                <a:t>k</a:t>
              </a:r>
            </a:p>
            <a:p>
              <a:r>
                <a:rPr lang="en-US" sz="1800" dirty="0">
                  <a:latin typeface="Arial" pitchFamily="34" charset="0"/>
                  <a:cs typeface="Arial" pitchFamily="34" charset="0"/>
                </a:rPr>
                <a:t>that appear</a:t>
              </a:r>
            </a:p>
            <a:p>
              <a:r>
                <a:rPr lang="en-US" sz="1800" dirty="0">
                  <a:latin typeface="Arial" pitchFamily="34" charset="0"/>
                  <a:cs typeface="Arial" pitchFamily="34" charset="0"/>
                </a:rPr>
                <a:t>in the doc-</a:t>
              </a:r>
            </a:p>
            <a:p>
              <a:r>
                <a:rPr lang="en-US" sz="1800" dirty="0" err="1">
                  <a:latin typeface="Arial" pitchFamily="34" charset="0"/>
                  <a:cs typeface="Arial" pitchFamily="34" charset="0"/>
                </a:rPr>
                <a:t>ument</a:t>
              </a:r>
              <a:endParaRPr lang="en-US" sz="1800" dirty="0">
                <a:latin typeface="Arial" pitchFamily="34" charset="0"/>
                <a:cs typeface="Arial" pitchFamily="34" charset="0"/>
              </a:endParaRPr>
            </a:p>
          </p:txBody>
        </p:sp>
        <p:sp>
          <p:nvSpPr>
            <p:cNvPr id="64522" name="Line 10"/>
            <p:cNvSpPr>
              <a:spLocks noChangeShapeType="1"/>
            </p:cNvSpPr>
            <p:nvPr/>
          </p:nvSpPr>
          <p:spPr bwMode="auto">
            <a:xfrm flipV="1">
              <a:off x="1872" y="1920"/>
              <a:ext cx="0" cy="48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grpSp>
        <p:nvGrpSpPr>
          <p:cNvPr id="3" name="Group 20"/>
          <p:cNvGrpSpPr>
            <a:grpSpLocks/>
          </p:cNvGrpSpPr>
          <p:nvPr/>
        </p:nvGrpSpPr>
        <p:grpSpPr bwMode="auto">
          <a:xfrm>
            <a:off x="3581400" y="2362200"/>
            <a:ext cx="2376488" cy="3538538"/>
            <a:chOff x="2256" y="1488"/>
            <a:chExt cx="1497" cy="2229"/>
          </a:xfrm>
        </p:grpSpPr>
        <p:sp>
          <p:nvSpPr>
            <p:cNvPr id="64516" name="AutoShape 4"/>
            <p:cNvSpPr>
              <a:spLocks noChangeArrowheads="1"/>
            </p:cNvSpPr>
            <p:nvPr/>
          </p:nvSpPr>
          <p:spPr bwMode="auto">
            <a:xfrm rot="-5394873">
              <a:off x="2136"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sz="1800" dirty="0" smtClean="0">
                  <a:latin typeface="Arial" pitchFamily="34" charset="0"/>
                  <a:cs typeface="Arial" pitchFamily="34" charset="0"/>
                </a:rPr>
                <a:t>Min </a:t>
              </a:r>
              <a:br>
                <a:rPr lang="en-US" sz="1800" dirty="0" smtClean="0">
                  <a:latin typeface="Arial" pitchFamily="34" charset="0"/>
                  <a:cs typeface="Arial" pitchFamily="34" charset="0"/>
                </a:rPr>
              </a:br>
              <a:r>
                <a:rPr lang="en-US" sz="1800" dirty="0" smtClean="0">
                  <a:latin typeface="Arial" pitchFamily="34" charset="0"/>
                  <a:cs typeface="Arial" pitchFamily="34" charset="0"/>
                </a:rPr>
                <a:t>Hashing</a:t>
              </a:r>
              <a:endParaRPr lang="en-US" sz="1800" dirty="0">
                <a:latin typeface="Arial" pitchFamily="34" charset="0"/>
                <a:cs typeface="Arial" pitchFamily="34" charset="0"/>
              </a:endParaRPr>
            </a:p>
          </p:txBody>
        </p:sp>
        <p:sp>
          <p:nvSpPr>
            <p:cNvPr id="64524" name="Line 12"/>
            <p:cNvSpPr>
              <a:spLocks noChangeShapeType="1"/>
            </p:cNvSpPr>
            <p:nvPr/>
          </p:nvSpPr>
          <p:spPr bwMode="auto">
            <a:xfrm>
              <a:off x="2880" y="1920"/>
              <a:ext cx="720" cy="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64526" name="Text Box 14"/>
            <p:cNvSpPr txBox="1">
              <a:spLocks noChangeArrowheads="1"/>
            </p:cNvSpPr>
            <p:nvPr/>
          </p:nvSpPr>
          <p:spPr bwMode="auto">
            <a:xfrm>
              <a:off x="2784" y="2448"/>
              <a:ext cx="969" cy="1269"/>
            </a:xfrm>
            <a:prstGeom prst="rect">
              <a:avLst/>
            </a:prstGeom>
            <a:noFill/>
            <a:ln w="9525">
              <a:noFill/>
              <a:miter lim="800000"/>
              <a:headEnd/>
              <a:tailEnd/>
            </a:ln>
            <a:effectLst/>
          </p:spPr>
          <p:txBody>
            <a:bodyPr wrap="none">
              <a:spAutoFit/>
            </a:bodyPr>
            <a:lstStyle/>
            <a:p>
              <a:r>
                <a:rPr lang="en-US" sz="1800" b="1" i="1" dirty="0" smtClean="0">
                  <a:solidFill>
                    <a:srgbClr val="FF0066"/>
                  </a:solidFill>
                  <a:latin typeface="Arial" pitchFamily="34" charset="0"/>
                  <a:cs typeface="Arial" pitchFamily="34" charset="0"/>
                </a:rPr>
                <a:t>Signatures</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p>
              <a:r>
                <a:rPr lang="en-US" sz="1800" dirty="0">
                  <a:latin typeface="Arial" pitchFamily="34" charset="0"/>
                  <a:cs typeface="Arial" pitchFamily="34" charset="0"/>
                </a:rPr>
                <a:t>short integer</a:t>
              </a:r>
            </a:p>
            <a:p>
              <a:r>
                <a:rPr lang="en-US" sz="1800" dirty="0">
                  <a:latin typeface="Arial" pitchFamily="34" charset="0"/>
                  <a:cs typeface="Arial" pitchFamily="34" charset="0"/>
                </a:rPr>
                <a:t>vectors that</a:t>
              </a:r>
            </a:p>
            <a:p>
              <a:r>
                <a:rPr lang="en-US" sz="1800" dirty="0">
                  <a:latin typeface="Arial" pitchFamily="34" charset="0"/>
                  <a:cs typeface="Arial" pitchFamily="34" charset="0"/>
                </a:rPr>
                <a:t>represent the</a:t>
              </a:r>
            </a:p>
            <a:p>
              <a:r>
                <a:rPr lang="en-US" sz="1800" dirty="0">
                  <a:latin typeface="Arial" pitchFamily="34" charset="0"/>
                  <a:cs typeface="Arial" pitchFamily="34" charset="0"/>
                </a:rPr>
                <a:t>sets, and</a:t>
              </a:r>
            </a:p>
            <a:p>
              <a:r>
                <a:rPr lang="en-US" sz="1800" dirty="0">
                  <a:latin typeface="Arial" pitchFamily="34" charset="0"/>
                  <a:cs typeface="Arial" pitchFamily="34" charset="0"/>
                </a:rPr>
                <a:t>reflect their</a:t>
              </a:r>
            </a:p>
            <a:p>
              <a:r>
                <a:rPr lang="en-US" sz="1800" dirty="0">
                  <a:latin typeface="Arial" pitchFamily="34" charset="0"/>
                  <a:cs typeface="Arial" pitchFamily="34" charset="0"/>
                </a:rPr>
                <a:t>similarity</a:t>
              </a:r>
            </a:p>
          </p:txBody>
        </p:sp>
        <p:sp>
          <p:nvSpPr>
            <p:cNvPr id="64528" name="Line 16"/>
            <p:cNvSpPr>
              <a:spLocks noChangeShapeType="1"/>
            </p:cNvSpPr>
            <p:nvPr/>
          </p:nvSpPr>
          <p:spPr bwMode="auto">
            <a:xfrm flipV="1">
              <a:off x="3216" y="1920"/>
              <a:ext cx="0" cy="48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grpSp>
      <p:grpSp>
        <p:nvGrpSpPr>
          <p:cNvPr id="4" name="Group 21"/>
          <p:cNvGrpSpPr>
            <a:grpSpLocks/>
          </p:cNvGrpSpPr>
          <p:nvPr/>
        </p:nvGrpSpPr>
        <p:grpSpPr bwMode="auto">
          <a:xfrm>
            <a:off x="5715000" y="2165350"/>
            <a:ext cx="3402013" cy="2014538"/>
            <a:chOff x="3600" y="1364"/>
            <a:chExt cx="2143" cy="1269"/>
          </a:xfrm>
        </p:grpSpPr>
        <p:sp>
          <p:nvSpPr>
            <p:cNvPr id="64523" name="Rectangle 11"/>
            <p:cNvSpPr>
              <a:spLocks noChangeArrowheads="1"/>
            </p:cNvSpPr>
            <p:nvPr/>
          </p:nvSpPr>
          <p:spPr bwMode="auto">
            <a:xfrm>
              <a:off x="3600" y="1536"/>
              <a:ext cx="816" cy="768"/>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800" dirty="0">
                  <a:latin typeface="Arial" pitchFamily="34" charset="0"/>
                  <a:cs typeface="Arial" pitchFamily="34" charset="0"/>
                </a:rPr>
                <a:t>Locality-</a:t>
              </a:r>
            </a:p>
            <a:p>
              <a:pPr algn="ctr"/>
              <a:r>
                <a:rPr lang="en-US" sz="1800" dirty="0" smtClean="0">
                  <a:latin typeface="Arial" pitchFamily="34" charset="0"/>
                  <a:cs typeface="Arial" pitchFamily="34" charset="0"/>
                </a:rPr>
                <a:t>Sensitive</a:t>
              </a:r>
              <a:endParaRPr lang="en-US" sz="1800" dirty="0">
                <a:latin typeface="Arial" pitchFamily="34" charset="0"/>
                <a:cs typeface="Arial" pitchFamily="34" charset="0"/>
              </a:endParaRPr>
            </a:p>
            <a:p>
              <a:pPr algn="ctr"/>
              <a:r>
                <a:rPr lang="en-US" sz="1800" dirty="0">
                  <a:latin typeface="Arial" pitchFamily="34" charset="0"/>
                  <a:cs typeface="Arial" pitchFamily="34" charset="0"/>
                </a:rPr>
                <a:t>Hashing</a:t>
              </a:r>
            </a:p>
          </p:txBody>
        </p:sp>
        <p:sp>
          <p:nvSpPr>
            <p:cNvPr id="64529" name="Line 17"/>
            <p:cNvSpPr>
              <a:spLocks noChangeShapeType="1"/>
            </p:cNvSpPr>
            <p:nvPr/>
          </p:nvSpPr>
          <p:spPr bwMode="auto">
            <a:xfrm>
              <a:off x="4416" y="1920"/>
              <a:ext cx="288" cy="0"/>
            </a:xfrm>
            <a:prstGeom prst="line">
              <a:avLst/>
            </a:prstGeom>
            <a:noFill/>
            <a:ln w="9525">
              <a:solidFill>
                <a:schemeClr val="tx1"/>
              </a:solidFill>
              <a:round/>
              <a:headEnd/>
              <a:tailEnd type="triangle" w="med" len="med"/>
            </a:ln>
            <a:effectLst/>
          </p:spPr>
          <p:txBody>
            <a:bodyPr/>
            <a:lstStyle/>
            <a:p>
              <a:endParaRPr lang="en-US">
                <a:latin typeface="Arial" pitchFamily="34" charset="0"/>
                <a:cs typeface="Arial" pitchFamily="34" charset="0"/>
              </a:endParaRPr>
            </a:p>
          </p:txBody>
        </p:sp>
        <p:sp>
          <p:nvSpPr>
            <p:cNvPr id="64530" name="Text Box 18"/>
            <p:cNvSpPr txBox="1">
              <a:spLocks noChangeArrowheads="1"/>
            </p:cNvSpPr>
            <p:nvPr/>
          </p:nvSpPr>
          <p:spPr bwMode="auto">
            <a:xfrm>
              <a:off x="4790" y="1364"/>
              <a:ext cx="953" cy="1269"/>
            </a:xfrm>
            <a:prstGeom prst="rect">
              <a:avLst/>
            </a:prstGeom>
            <a:noFill/>
            <a:ln w="9525">
              <a:noFill/>
              <a:miter lim="800000"/>
              <a:headEnd/>
              <a:tailEnd/>
            </a:ln>
            <a:effectLst/>
          </p:spPr>
          <p:txBody>
            <a:bodyPr wrap="none">
              <a:spAutoFit/>
            </a:bodyPr>
            <a:lstStyle/>
            <a:p>
              <a:r>
                <a:rPr lang="en-US" sz="1800" b="1" i="1" dirty="0">
                  <a:solidFill>
                    <a:srgbClr val="FF0066"/>
                  </a:solidFill>
                  <a:latin typeface="Arial" pitchFamily="34" charset="0"/>
                  <a:cs typeface="Arial" pitchFamily="34" charset="0"/>
                </a:rPr>
                <a:t>Candidate</a:t>
              </a:r>
            </a:p>
            <a:p>
              <a:r>
                <a:rPr lang="en-US" sz="1800" b="1" i="1" dirty="0" smtClean="0">
                  <a:solidFill>
                    <a:srgbClr val="FF0066"/>
                  </a:solidFill>
                  <a:latin typeface="Arial" pitchFamily="34" charset="0"/>
                  <a:cs typeface="Arial" pitchFamily="34" charset="0"/>
                </a:rPr>
                <a:t>pairs</a:t>
              </a:r>
              <a:r>
                <a:rPr lang="en-US" sz="1800" b="1" dirty="0" smtClean="0">
                  <a:latin typeface="Arial" pitchFamily="34" charset="0"/>
                  <a:cs typeface="Arial" pitchFamily="34" charset="0"/>
                </a:rPr>
                <a:t>:</a:t>
              </a:r>
              <a:endParaRPr lang="en-US" sz="1800" b="1" dirty="0">
                <a:latin typeface="Arial" pitchFamily="34" charset="0"/>
                <a:cs typeface="Arial" pitchFamily="34" charset="0"/>
              </a:endParaRPr>
            </a:p>
            <a:p>
              <a:r>
                <a:rPr lang="en-US" sz="1800" dirty="0">
                  <a:latin typeface="Arial" pitchFamily="34" charset="0"/>
                  <a:cs typeface="Arial" pitchFamily="34" charset="0"/>
                </a:rPr>
                <a:t>those pairs</a:t>
              </a:r>
            </a:p>
            <a:p>
              <a:r>
                <a:rPr lang="en-US" sz="1800" dirty="0">
                  <a:latin typeface="Arial" pitchFamily="34" charset="0"/>
                  <a:cs typeface="Arial" pitchFamily="34" charset="0"/>
                </a:rPr>
                <a:t>of signatures</a:t>
              </a:r>
            </a:p>
            <a:p>
              <a:r>
                <a:rPr lang="en-US" sz="1800" dirty="0">
                  <a:latin typeface="Arial" pitchFamily="34" charset="0"/>
                  <a:cs typeface="Arial" pitchFamily="34" charset="0"/>
                </a:rPr>
                <a:t>that we need</a:t>
              </a:r>
            </a:p>
            <a:p>
              <a:r>
                <a:rPr lang="en-US" sz="1800" dirty="0">
                  <a:latin typeface="Arial" pitchFamily="34" charset="0"/>
                  <a:cs typeface="Arial" pitchFamily="34" charset="0"/>
                </a:rPr>
                <a:t>to test for</a:t>
              </a:r>
            </a:p>
            <a:p>
              <a:r>
                <a:rPr lang="en-US" sz="1800" dirty="0" smtClean="0">
                  <a:latin typeface="Arial" pitchFamily="34" charset="0"/>
                  <a:cs typeface="Arial" pitchFamily="34" charset="0"/>
                </a:rPr>
                <a:t>similarity</a:t>
              </a:r>
              <a:endParaRPr lang="en-US" sz="1800" dirty="0">
                <a:latin typeface="Arial" pitchFamily="34" charset="0"/>
                <a:cs typeface="Arial" pitchFamily="34" charset="0"/>
              </a:endParaRPr>
            </a:p>
          </p:txBody>
        </p:sp>
      </p:grpSp>
      <p:sp>
        <p:nvSpPr>
          <p:cNvPr id="21" name="Footer Placeholder 20"/>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75331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508248"/>
            <a:ext cx="8077200" cy="1673352"/>
          </a:xfrm>
        </p:spPr>
        <p:txBody>
          <a:bodyPr/>
          <a:lstStyle/>
          <a:p>
            <a:r>
              <a:rPr lang="en-US" dirty="0" smtClean="0"/>
              <a:t/>
            </a:r>
            <a:br>
              <a:rPr lang="en-US" dirty="0" smtClean="0"/>
            </a:br>
            <a:r>
              <a:rPr lang="en-US" dirty="0" smtClean="0"/>
              <a:t>Shingling</a:t>
            </a:r>
            <a:endParaRPr lang="en-US" dirty="0"/>
          </a:p>
        </p:txBody>
      </p:sp>
      <p:sp>
        <p:nvSpPr>
          <p:cNvPr id="2" name="Subtitle 1"/>
          <p:cNvSpPr>
            <a:spLocks noGrp="1"/>
          </p:cNvSpPr>
          <p:nvPr>
            <p:ph type="subTitle" idx="1"/>
          </p:nvPr>
        </p:nvSpPr>
        <p:spPr>
          <a:xfrm>
            <a:off x="685800" y="5282184"/>
            <a:ext cx="7772400" cy="1499616"/>
          </a:xfrm>
        </p:spPr>
        <p:txBody>
          <a:bodyPr anchor="t">
            <a:noAutofit/>
          </a:bodyPr>
          <a:lstStyle/>
          <a:p>
            <a:r>
              <a:rPr lang="en-US" sz="3200" b="1" dirty="0"/>
              <a:t>Step 1:</a:t>
            </a:r>
            <a:r>
              <a:rPr lang="en-US" sz="3200" dirty="0">
                <a:solidFill>
                  <a:schemeClr val="accent4"/>
                </a:solidFill>
              </a:rPr>
              <a:t> </a:t>
            </a:r>
            <a:r>
              <a:rPr lang="en-US" sz="3200" b="1" i="1" dirty="0">
                <a:solidFill>
                  <a:srgbClr val="FF0066"/>
                </a:solidFill>
              </a:rPr>
              <a:t>Shingling:</a:t>
            </a:r>
            <a:r>
              <a:rPr lang="en-US" sz="3200" dirty="0"/>
              <a:t> Convert documents to </a:t>
            </a:r>
            <a:r>
              <a:rPr lang="en-US" sz="3200" dirty="0" smtClean="0"/>
              <a:t>sets</a:t>
            </a:r>
            <a:endParaRPr lang="en-US" sz="3200" dirty="0"/>
          </a:p>
        </p:txBody>
      </p:sp>
      <p:sp>
        <p:nvSpPr>
          <p:cNvPr id="5" name="AutoShape 3"/>
          <p:cNvSpPr>
            <a:spLocks noChangeArrowheads="1"/>
          </p:cNvSpPr>
          <p:nvPr/>
        </p:nvSpPr>
        <p:spPr bwMode="auto">
          <a:xfrm rot="-5394873">
            <a:off x="1257300" y="842962"/>
            <a:ext cx="1371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99">
              <a:alpha val="50000"/>
            </a:srgbClr>
          </a:solidFill>
          <a:ln w="9525">
            <a:solidFill>
              <a:schemeClr val="tx1"/>
            </a:solidFill>
            <a:miter lim="800000"/>
            <a:headEnd/>
            <a:tailEnd/>
          </a:ln>
          <a:effectLst/>
        </p:spPr>
        <p:txBody>
          <a:bodyPr vert="eaVert" wrap="none" anchor="ctr"/>
          <a:lstStyle/>
          <a:p>
            <a:pPr algn="ctr"/>
            <a:r>
              <a:rPr lang="en-US" sz="1800"/>
              <a:t>Shingling</a:t>
            </a:r>
          </a:p>
        </p:txBody>
      </p:sp>
      <p:sp>
        <p:nvSpPr>
          <p:cNvPr id="6" name="Text Box 6"/>
          <p:cNvSpPr txBox="1">
            <a:spLocks noChangeArrowheads="1"/>
          </p:cNvSpPr>
          <p:nvPr/>
        </p:nvSpPr>
        <p:spPr bwMode="auto">
          <a:xfrm>
            <a:off x="152400" y="1033462"/>
            <a:ext cx="777875" cy="641350"/>
          </a:xfrm>
          <a:prstGeom prst="rect">
            <a:avLst/>
          </a:prstGeom>
          <a:noFill/>
          <a:ln w="9525">
            <a:noFill/>
            <a:miter lim="800000"/>
            <a:headEnd/>
            <a:tailEnd/>
          </a:ln>
          <a:effectLst/>
        </p:spPr>
        <p:txBody>
          <a:bodyPr wrap="none">
            <a:spAutoFit/>
          </a:bodyPr>
          <a:lstStyle/>
          <a:p>
            <a:r>
              <a:rPr lang="en-US" sz="1800"/>
              <a:t>Docu-</a:t>
            </a:r>
          </a:p>
          <a:p>
            <a:r>
              <a:rPr lang="en-US" sz="1800"/>
              <a:t>ment</a:t>
            </a:r>
          </a:p>
        </p:txBody>
      </p:sp>
      <p:sp>
        <p:nvSpPr>
          <p:cNvPr id="7" name="Line 7"/>
          <p:cNvSpPr>
            <a:spLocks noChangeShapeType="1"/>
          </p:cNvSpPr>
          <p:nvPr/>
        </p:nvSpPr>
        <p:spPr bwMode="auto">
          <a:xfrm>
            <a:off x="990600" y="1338262"/>
            <a:ext cx="457200" cy="0"/>
          </a:xfrm>
          <a:prstGeom prst="line">
            <a:avLst/>
          </a:prstGeom>
          <a:noFill/>
          <a:ln w="9525">
            <a:solidFill>
              <a:schemeClr val="tx1"/>
            </a:solidFill>
            <a:round/>
            <a:headEnd/>
            <a:tailEnd type="triangle" w="med" len="med"/>
          </a:ln>
          <a:effectLst/>
        </p:spPr>
        <p:txBody>
          <a:bodyPr/>
          <a:lstStyle/>
          <a:p>
            <a:endParaRPr lang="en-US"/>
          </a:p>
        </p:txBody>
      </p:sp>
      <p:grpSp>
        <p:nvGrpSpPr>
          <p:cNvPr id="8" name="Group 19"/>
          <p:cNvGrpSpPr>
            <a:grpSpLocks/>
          </p:cNvGrpSpPr>
          <p:nvPr/>
        </p:nvGrpSpPr>
        <p:grpSpPr bwMode="auto">
          <a:xfrm>
            <a:off x="2362201" y="1338262"/>
            <a:ext cx="1447801" cy="2578100"/>
            <a:chOff x="1488" y="1920"/>
            <a:chExt cx="912" cy="1624"/>
          </a:xfrm>
        </p:grpSpPr>
        <p:sp>
          <p:nvSpPr>
            <p:cNvPr id="9" name="Line 8"/>
            <p:cNvSpPr>
              <a:spLocks noChangeShapeType="1"/>
            </p:cNvSpPr>
            <p:nvPr/>
          </p:nvSpPr>
          <p:spPr bwMode="auto">
            <a:xfrm>
              <a:off x="1536"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0" name="Text Box 9"/>
            <p:cNvSpPr txBox="1">
              <a:spLocks noChangeArrowheads="1"/>
            </p:cNvSpPr>
            <p:nvPr/>
          </p:nvSpPr>
          <p:spPr bwMode="auto">
            <a:xfrm>
              <a:off x="1488" y="2448"/>
              <a:ext cx="912" cy="1096"/>
            </a:xfrm>
            <a:prstGeom prst="rect">
              <a:avLst/>
            </a:prstGeom>
            <a:noFill/>
            <a:ln w="9525">
              <a:noFill/>
              <a:miter lim="800000"/>
              <a:headEnd/>
              <a:tailEnd/>
            </a:ln>
            <a:effectLst/>
          </p:spPr>
          <p:txBody>
            <a:bodyPr wrap="square">
              <a:spAutoFit/>
            </a:bodyPr>
            <a:lstStyle/>
            <a:p>
              <a:r>
                <a:rPr lang="en-US" sz="1800" dirty="0"/>
                <a:t>The set</a:t>
              </a:r>
            </a:p>
            <a:p>
              <a:r>
                <a:rPr lang="en-US" sz="1800" dirty="0"/>
                <a:t>of strings</a:t>
              </a:r>
            </a:p>
            <a:p>
              <a:r>
                <a:rPr lang="en-US" sz="1800" dirty="0"/>
                <a:t>of length </a:t>
              </a:r>
              <a:r>
                <a:rPr lang="en-US" sz="1800" b="1" i="1" dirty="0"/>
                <a:t>k</a:t>
              </a:r>
            </a:p>
            <a:p>
              <a:r>
                <a:rPr lang="en-US" sz="1800" dirty="0"/>
                <a:t>that appear</a:t>
              </a:r>
            </a:p>
            <a:p>
              <a:r>
                <a:rPr lang="en-US" sz="1800" dirty="0"/>
                <a:t>in the doc-</a:t>
              </a:r>
            </a:p>
            <a:p>
              <a:r>
                <a:rPr lang="en-US" sz="1800" dirty="0" err="1"/>
                <a:t>ument</a:t>
              </a:r>
              <a:endParaRPr lang="en-US" sz="1800" dirty="0"/>
            </a:p>
          </p:txBody>
        </p:sp>
        <p:sp>
          <p:nvSpPr>
            <p:cNvPr id="11" name="Line 10"/>
            <p:cNvSpPr>
              <a:spLocks noChangeShapeType="1"/>
            </p:cNvSpPr>
            <p:nvPr/>
          </p:nvSpPr>
          <p:spPr bwMode="auto">
            <a:xfrm flipV="1">
              <a:off x="1872" y="1920"/>
              <a:ext cx="0" cy="480"/>
            </a:xfrm>
            <a:prstGeom prst="line">
              <a:avLst/>
            </a:prstGeom>
            <a:noFill/>
            <a:ln w="9525">
              <a:solidFill>
                <a:schemeClr val="tx1"/>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15996413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p:txBody>
          <a:bodyPr>
            <a:normAutofit/>
          </a:bodyPr>
          <a:lstStyle/>
          <a:p>
            <a:r>
              <a:rPr lang="en-US" dirty="0" smtClean="0"/>
              <a:t>Documents as High-Dim Data</a:t>
            </a:r>
          </a:p>
        </p:txBody>
      </p:sp>
      <p:sp>
        <p:nvSpPr>
          <p:cNvPr id="267267" name="Content Placeholder 2"/>
          <p:cNvSpPr>
            <a:spLocks noGrp="1"/>
          </p:cNvSpPr>
          <p:nvPr>
            <p:ph idx="1"/>
          </p:nvPr>
        </p:nvSpPr>
        <p:spPr/>
        <p:txBody>
          <a:bodyPr/>
          <a:lstStyle/>
          <a:p>
            <a:r>
              <a:rPr lang="en-US" b="1" dirty="0"/>
              <a:t>Step 1:</a:t>
            </a:r>
            <a:r>
              <a:rPr lang="en-US" dirty="0" smtClean="0">
                <a:solidFill>
                  <a:schemeClr val="accent4"/>
                </a:solidFill>
              </a:rPr>
              <a:t> </a:t>
            </a:r>
            <a:r>
              <a:rPr lang="en-US" b="1" i="1" dirty="0">
                <a:solidFill>
                  <a:srgbClr val="FF0066"/>
                </a:solidFill>
              </a:rPr>
              <a:t>Shingling:</a:t>
            </a:r>
            <a:r>
              <a:rPr lang="en-US" dirty="0"/>
              <a:t> </a:t>
            </a:r>
            <a:r>
              <a:rPr lang="en-US" b="1" dirty="0"/>
              <a:t>Convert </a:t>
            </a:r>
            <a:r>
              <a:rPr lang="en-US" b="1" dirty="0" smtClean="0"/>
              <a:t>documents to sets</a:t>
            </a:r>
          </a:p>
          <a:p>
            <a:pPr lvl="8"/>
            <a:endParaRPr lang="en-US" dirty="0"/>
          </a:p>
          <a:p>
            <a:r>
              <a:rPr lang="en-US" b="1" dirty="0" smtClean="0">
                <a:solidFill>
                  <a:srgbClr val="008000"/>
                </a:solidFill>
              </a:rPr>
              <a:t>Simple approaches:</a:t>
            </a:r>
          </a:p>
          <a:p>
            <a:pPr lvl="1"/>
            <a:r>
              <a:rPr lang="en-US" dirty="0" smtClean="0"/>
              <a:t>Document = set of words appearing in document</a:t>
            </a:r>
          </a:p>
          <a:p>
            <a:pPr lvl="1"/>
            <a:r>
              <a:rPr lang="en-US" dirty="0" smtClean="0"/>
              <a:t>Document = set of “important” words</a:t>
            </a:r>
          </a:p>
          <a:p>
            <a:pPr lvl="1"/>
            <a:r>
              <a:rPr lang="en-US" dirty="0" smtClean="0"/>
              <a:t>Don’t work well for this application. </a:t>
            </a:r>
            <a:r>
              <a:rPr lang="en-US" dirty="0" smtClean="0">
                <a:solidFill>
                  <a:srgbClr val="D60093"/>
                </a:solidFill>
              </a:rPr>
              <a:t>Why?</a:t>
            </a:r>
          </a:p>
          <a:p>
            <a:pPr lvl="8"/>
            <a:endParaRPr lang="en-US" b="1" dirty="0" smtClean="0">
              <a:solidFill>
                <a:schemeClr val="accent2"/>
              </a:solidFill>
            </a:endParaRPr>
          </a:p>
          <a:p>
            <a:r>
              <a:rPr lang="en-US" b="1" dirty="0" smtClean="0">
                <a:solidFill>
                  <a:srgbClr val="0000FF"/>
                </a:solidFill>
              </a:rPr>
              <a:t>Need to account for ordering of words!</a:t>
            </a:r>
          </a:p>
          <a:p>
            <a:r>
              <a:rPr lang="en-US" dirty="0" smtClean="0"/>
              <a:t>A different way: </a:t>
            </a:r>
            <a:r>
              <a:rPr lang="en-US" b="1" dirty="0" smtClean="0">
                <a:solidFill>
                  <a:srgbClr val="FF0066"/>
                </a:solidFill>
              </a:rPr>
              <a:t>Shingles!</a:t>
            </a:r>
          </a:p>
          <a:p>
            <a:endParaRPr lang="en-US"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19</a:t>
            </a:fld>
            <a:endParaRPr lang="en-US"/>
          </a:p>
        </p:txBody>
      </p:sp>
    </p:spTree>
    <p:extLst>
      <p:ext uri="{BB962C8B-B14F-4D97-AF65-F5344CB8AC3E}">
        <p14:creationId xmlns:p14="http://schemas.microsoft.com/office/powerpoint/2010/main" val="8663864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New thread: High dim. data</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90419864"/>
              </p:ext>
            </p:extLst>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sp>
        <p:nvSpPr>
          <p:cNvPr id="2" name="Rounded Rectangle 1"/>
          <p:cNvSpPr/>
          <p:nvPr/>
        </p:nvSpPr>
        <p:spPr>
          <a:xfrm>
            <a:off x="236349" y="1295400"/>
            <a:ext cx="1676400" cy="5257800"/>
          </a:xfrm>
          <a:prstGeom prst="roundRect">
            <a:avLst/>
          </a:prstGeom>
          <a:ln w="762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42242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2"/>
          <p:cNvSpPr>
            <a:spLocks noGrp="1" noChangeArrowheads="1"/>
          </p:cNvSpPr>
          <p:nvPr>
            <p:ph type="title"/>
          </p:nvPr>
        </p:nvSpPr>
        <p:spPr/>
        <p:txBody>
          <a:bodyPr/>
          <a:lstStyle/>
          <a:p>
            <a:r>
              <a:rPr lang="en-US" dirty="0" smtClean="0"/>
              <a:t>Define: Shingles</a:t>
            </a:r>
          </a:p>
        </p:txBody>
      </p:sp>
      <p:sp>
        <p:nvSpPr>
          <p:cNvPr id="268292" name="Rectangle 3"/>
          <p:cNvSpPr>
            <a:spLocks noGrp="1" noChangeArrowheads="1"/>
          </p:cNvSpPr>
          <p:nvPr>
            <p:ph idx="1"/>
          </p:nvPr>
        </p:nvSpPr>
        <p:spPr>
          <a:xfrm>
            <a:off x="457200" y="1295400"/>
            <a:ext cx="8229600" cy="5410200"/>
          </a:xfrm>
        </p:spPr>
        <p:txBody>
          <a:bodyPr>
            <a:normAutofit/>
          </a:bodyPr>
          <a:lstStyle/>
          <a:p>
            <a:r>
              <a:rPr lang="en-US" dirty="0" smtClean="0"/>
              <a:t>A </a:t>
            </a:r>
            <a:r>
              <a:rPr lang="en-US" i="1" dirty="0" smtClean="0">
                <a:solidFill>
                  <a:srgbClr val="FF0066"/>
                </a:solidFill>
              </a:rPr>
              <a:t>k</a:t>
            </a:r>
            <a:r>
              <a:rPr lang="en-US" dirty="0" smtClean="0">
                <a:solidFill>
                  <a:srgbClr val="FF0066"/>
                </a:solidFill>
              </a:rPr>
              <a:t>-shingle</a:t>
            </a:r>
            <a:r>
              <a:rPr lang="en-US" dirty="0" smtClean="0"/>
              <a:t> (or </a:t>
            </a:r>
            <a:r>
              <a:rPr lang="en-US" i="1" dirty="0" smtClean="0">
                <a:solidFill>
                  <a:srgbClr val="FF0066"/>
                </a:solidFill>
              </a:rPr>
              <a:t>k</a:t>
            </a:r>
            <a:r>
              <a:rPr lang="en-US" dirty="0" smtClean="0">
                <a:solidFill>
                  <a:srgbClr val="FF0066"/>
                </a:solidFill>
              </a:rPr>
              <a:t>-gram</a:t>
            </a:r>
            <a:r>
              <a:rPr lang="en-US" dirty="0" smtClean="0"/>
              <a:t>) for a document is a sequence of </a:t>
            </a:r>
            <a:r>
              <a:rPr lang="en-US" i="1" dirty="0" smtClean="0"/>
              <a:t>k </a:t>
            </a:r>
            <a:r>
              <a:rPr lang="en-US" dirty="0" smtClean="0"/>
              <a:t>tokens that appears in the doc</a:t>
            </a:r>
          </a:p>
          <a:p>
            <a:pPr lvl="1"/>
            <a:r>
              <a:rPr lang="en-US" dirty="0" smtClean="0"/>
              <a:t>Tokens can be </a:t>
            </a:r>
            <a:r>
              <a:rPr lang="en-US" dirty="0" smtClean="0">
                <a:solidFill>
                  <a:srgbClr val="FF0066"/>
                </a:solidFill>
              </a:rPr>
              <a:t>characters</a:t>
            </a:r>
            <a:r>
              <a:rPr lang="en-US" dirty="0" smtClean="0"/>
              <a:t>, </a:t>
            </a:r>
            <a:r>
              <a:rPr lang="en-US" dirty="0" smtClean="0">
                <a:solidFill>
                  <a:srgbClr val="FF0066"/>
                </a:solidFill>
              </a:rPr>
              <a:t>words </a:t>
            </a:r>
            <a:r>
              <a:rPr lang="en-US" dirty="0" smtClean="0"/>
              <a:t>or something else, depending on the application</a:t>
            </a:r>
          </a:p>
          <a:p>
            <a:pPr lvl="1"/>
            <a:r>
              <a:rPr lang="en-US" dirty="0" smtClean="0"/>
              <a:t>Assume tokens = characters for examples</a:t>
            </a:r>
          </a:p>
          <a:p>
            <a:pPr lvl="8"/>
            <a:endParaRPr lang="en-US" dirty="0" smtClean="0">
              <a:solidFill>
                <a:srgbClr val="33CC33"/>
              </a:solidFill>
            </a:endParaRPr>
          </a:p>
          <a:p>
            <a:r>
              <a:rPr lang="en-US" b="1" dirty="0" smtClean="0">
                <a:solidFill>
                  <a:srgbClr val="0000FF"/>
                </a:solidFill>
              </a:rPr>
              <a:t>Example:</a:t>
            </a:r>
            <a:r>
              <a:rPr lang="en-US" dirty="0" smtClean="0">
                <a:solidFill>
                  <a:srgbClr val="0000FF"/>
                </a:solidFill>
              </a:rPr>
              <a:t> </a:t>
            </a:r>
            <a:r>
              <a:rPr lang="en-US" b="1" dirty="0" smtClean="0"/>
              <a:t>k=2</a:t>
            </a:r>
            <a:r>
              <a:rPr lang="en-US" dirty="0" smtClean="0"/>
              <a:t>; document </a:t>
            </a:r>
            <a:r>
              <a:rPr lang="en-US" b="1" dirty="0" smtClean="0"/>
              <a:t>D</a:t>
            </a:r>
            <a:r>
              <a:rPr lang="en-US" b="1" baseline="-25000" dirty="0" smtClean="0"/>
              <a:t>1 </a:t>
            </a:r>
            <a:r>
              <a:rPr lang="en-US" dirty="0" smtClean="0"/>
              <a:t>= </a:t>
            </a:r>
            <a:r>
              <a:rPr lang="en-US" dirty="0" err="1" smtClean="0">
                <a:latin typeface="Times New Roman" pitchFamily="18" charset="0"/>
                <a:cs typeface="Times New Roman" pitchFamily="18" charset="0"/>
              </a:rPr>
              <a:t>abcab</a:t>
            </a:r>
            <a:r>
              <a:rPr lang="en-US" dirty="0" smtClean="0"/>
              <a:t/>
            </a:r>
            <a:br>
              <a:rPr lang="en-US" dirty="0" smtClean="0"/>
            </a:br>
            <a:r>
              <a:rPr lang="en-US" dirty="0" smtClean="0"/>
              <a:t>Set of 2-shingles: </a:t>
            </a:r>
            <a:r>
              <a:rPr lang="en-US" b="1" dirty="0" smtClean="0"/>
              <a:t>S(D</a:t>
            </a:r>
            <a:r>
              <a:rPr lang="en-US" b="1" baseline="-25000" dirty="0" smtClean="0"/>
              <a:t>1</a:t>
            </a:r>
            <a:r>
              <a:rPr lang="en-US" b="1" dirty="0" smtClean="0"/>
              <a:t>) </a:t>
            </a:r>
            <a:r>
              <a:rPr lang="en-US" dirty="0" smtClean="0"/>
              <a:t>= {</a:t>
            </a:r>
            <a:r>
              <a:rPr lang="en-US" dirty="0" err="1" smtClean="0">
                <a:latin typeface="Times New Roman" pitchFamily="18" charset="0"/>
                <a:cs typeface="Times New Roman" pitchFamily="18" charset="0"/>
              </a:rPr>
              <a:t>ab</a:t>
            </a:r>
            <a:r>
              <a:rPr lang="en-US" dirty="0" smtClean="0"/>
              <a:t>, </a:t>
            </a:r>
            <a:r>
              <a:rPr lang="en-US" dirty="0" err="1" smtClean="0">
                <a:latin typeface="Times New Roman" pitchFamily="18" charset="0"/>
                <a:cs typeface="Times New Roman" pitchFamily="18" charset="0"/>
              </a:rPr>
              <a:t>bc</a:t>
            </a:r>
            <a:r>
              <a:rPr lang="en-US" dirty="0" smtClean="0"/>
              <a:t>, </a:t>
            </a:r>
            <a:r>
              <a:rPr lang="en-US" dirty="0" smtClean="0">
                <a:latin typeface="Times New Roman" pitchFamily="18" charset="0"/>
                <a:cs typeface="Times New Roman" pitchFamily="18" charset="0"/>
              </a:rPr>
              <a:t>ca</a:t>
            </a:r>
            <a:r>
              <a:rPr lang="en-US" dirty="0" smtClean="0"/>
              <a:t>}</a:t>
            </a:r>
          </a:p>
          <a:p>
            <a:pPr lvl="1"/>
            <a:r>
              <a:rPr lang="en-US" b="1" dirty="0" smtClean="0">
                <a:solidFill>
                  <a:srgbClr val="008000"/>
                </a:solidFill>
              </a:rPr>
              <a:t>Option:</a:t>
            </a:r>
            <a:r>
              <a:rPr lang="en-US" dirty="0" smtClean="0"/>
              <a:t> Shingles as a bag (</a:t>
            </a:r>
            <a:r>
              <a:rPr lang="en-US" dirty="0" err="1" smtClean="0"/>
              <a:t>multiset</a:t>
            </a:r>
            <a:r>
              <a:rPr lang="en-US" dirty="0" smtClean="0"/>
              <a:t>), count </a:t>
            </a:r>
            <a:r>
              <a:rPr lang="en-US" dirty="0" err="1" smtClean="0">
                <a:latin typeface="Times New Roman" pitchFamily="18" charset="0"/>
                <a:cs typeface="Times New Roman" pitchFamily="18" charset="0"/>
              </a:rPr>
              <a:t>ab</a:t>
            </a:r>
            <a:r>
              <a:rPr lang="en-US" dirty="0" smtClean="0"/>
              <a:t> twice: </a:t>
            </a:r>
            <a:r>
              <a:rPr lang="en-US" b="1" dirty="0" smtClean="0"/>
              <a:t>S’(D</a:t>
            </a:r>
            <a:r>
              <a:rPr lang="en-US" b="1" baseline="-25000" dirty="0" smtClean="0"/>
              <a:t>1</a:t>
            </a:r>
            <a:r>
              <a:rPr lang="en-US" b="1" dirty="0" smtClean="0"/>
              <a:t>) = </a:t>
            </a:r>
            <a:r>
              <a:rPr lang="en-US" dirty="0" smtClean="0"/>
              <a:t>{</a:t>
            </a:r>
            <a:r>
              <a:rPr lang="en-US" dirty="0" err="1" smtClean="0">
                <a:latin typeface="Times New Roman" pitchFamily="18" charset="0"/>
                <a:cs typeface="Times New Roman" pitchFamily="18" charset="0"/>
              </a:rPr>
              <a:t>ab</a:t>
            </a:r>
            <a:r>
              <a:rPr lang="en-US" dirty="0"/>
              <a:t>, </a:t>
            </a:r>
            <a:r>
              <a:rPr lang="en-US" dirty="0" err="1">
                <a:latin typeface="Times New Roman" pitchFamily="18" charset="0"/>
                <a:cs typeface="Times New Roman" pitchFamily="18" charset="0"/>
              </a:rPr>
              <a:t>bc</a:t>
            </a:r>
            <a:r>
              <a:rPr lang="en-US" dirty="0"/>
              <a:t>, </a:t>
            </a:r>
            <a:r>
              <a:rPr lang="en-US" dirty="0" err="1" smtClean="0">
                <a:latin typeface="Times New Roman" pitchFamily="18" charset="0"/>
                <a:cs typeface="Times New Roman" pitchFamily="18" charset="0"/>
              </a:rPr>
              <a:t>ca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ab</a:t>
            </a:r>
            <a:r>
              <a:rPr lang="en-US" dirty="0" smtClean="0"/>
              <a:t>}</a:t>
            </a:r>
          </a:p>
          <a:p>
            <a:endParaRPr lang="en-US" b="1" dirty="0">
              <a:solidFill>
                <a:schemeClr val="accent3"/>
              </a:solidFill>
            </a:endParaRP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20</a:t>
            </a:fld>
            <a:endParaRPr lang="en-US" dirty="0"/>
          </a:p>
        </p:txBody>
      </p:sp>
    </p:spTree>
    <p:extLst>
      <p:ext uri="{BB962C8B-B14F-4D97-AF65-F5344CB8AC3E}">
        <p14:creationId xmlns:p14="http://schemas.microsoft.com/office/powerpoint/2010/main" val="321591875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2"/>
          <p:cNvSpPr>
            <a:spLocks noGrp="1" noChangeArrowheads="1"/>
          </p:cNvSpPr>
          <p:nvPr>
            <p:ph type="title"/>
          </p:nvPr>
        </p:nvSpPr>
        <p:spPr/>
        <p:txBody>
          <a:bodyPr/>
          <a:lstStyle/>
          <a:p>
            <a:r>
              <a:rPr lang="en-US" dirty="0" smtClean="0"/>
              <a:t>Compressing Shingles</a:t>
            </a:r>
            <a:endParaRPr lang="en-US" dirty="0" smtClean="0">
              <a:solidFill>
                <a:srgbClr val="FF9900"/>
              </a:solidFill>
            </a:endParaRPr>
          </a:p>
        </p:txBody>
      </p:sp>
      <p:sp>
        <p:nvSpPr>
          <p:cNvPr id="270340" name="Rectangle 3"/>
          <p:cNvSpPr>
            <a:spLocks noGrp="1" noChangeArrowheads="1"/>
          </p:cNvSpPr>
          <p:nvPr>
            <p:ph idx="1"/>
          </p:nvPr>
        </p:nvSpPr>
        <p:spPr/>
        <p:txBody>
          <a:bodyPr>
            <a:normAutofit/>
          </a:bodyPr>
          <a:lstStyle/>
          <a:p>
            <a:r>
              <a:rPr lang="en-US" dirty="0" smtClean="0"/>
              <a:t>To </a:t>
            </a:r>
            <a:r>
              <a:rPr lang="en-US" b="1" dirty="0" smtClean="0">
                <a:solidFill>
                  <a:srgbClr val="0000FF"/>
                </a:solidFill>
              </a:rPr>
              <a:t>compress long shingles</a:t>
            </a:r>
            <a:r>
              <a:rPr lang="en-US" dirty="0" smtClean="0"/>
              <a:t>, we can </a:t>
            </a:r>
            <a:r>
              <a:rPr lang="en-US" b="1" dirty="0" smtClean="0">
                <a:solidFill>
                  <a:srgbClr val="0000FF"/>
                </a:solidFill>
              </a:rPr>
              <a:t>hash</a:t>
            </a:r>
            <a:r>
              <a:rPr lang="en-US" dirty="0" smtClean="0">
                <a:solidFill>
                  <a:srgbClr val="0000FF"/>
                </a:solidFill>
              </a:rPr>
              <a:t> </a:t>
            </a:r>
            <a:r>
              <a:rPr lang="en-US" dirty="0" smtClean="0"/>
              <a:t>them to (say) 4 bytes</a:t>
            </a:r>
          </a:p>
          <a:p>
            <a:r>
              <a:rPr lang="en-US" b="1" dirty="0" smtClean="0">
                <a:solidFill>
                  <a:srgbClr val="D60093"/>
                </a:solidFill>
              </a:rPr>
              <a:t>Represent a document by the set of hash values of its </a:t>
            </a:r>
            <a:r>
              <a:rPr lang="en-US" b="1" i="1" dirty="0" smtClean="0">
                <a:solidFill>
                  <a:srgbClr val="D60093"/>
                </a:solidFill>
              </a:rPr>
              <a:t>k</a:t>
            </a:r>
            <a:r>
              <a:rPr lang="en-US" b="1" dirty="0" smtClean="0">
                <a:solidFill>
                  <a:srgbClr val="D60093"/>
                </a:solidFill>
              </a:rPr>
              <a:t>-shingles</a:t>
            </a:r>
          </a:p>
          <a:p>
            <a:pPr lvl="1"/>
            <a:r>
              <a:rPr lang="en-US" b="1" dirty="0" smtClean="0">
                <a:solidFill>
                  <a:srgbClr val="0000FF"/>
                </a:solidFill>
              </a:rPr>
              <a:t>Idea:</a:t>
            </a:r>
            <a:r>
              <a:rPr lang="en-US" dirty="0" smtClean="0"/>
              <a:t> Two documents could (rarely) appear to have shingles in common, when in fact only the hash-values were shared</a:t>
            </a:r>
          </a:p>
          <a:p>
            <a:r>
              <a:rPr lang="en-US" b="1" dirty="0" smtClean="0">
                <a:solidFill>
                  <a:srgbClr val="008000"/>
                </a:solidFill>
              </a:rPr>
              <a:t>Example:</a:t>
            </a:r>
            <a:r>
              <a:rPr lang="en-US" dirty="0" smtClean="0">
                <a:solidFill>
                  <a:srgbClr val="008000"/>
                </a:solidFill>
              </a:rPr>
              <a:t> </a:t>
            </a:r>
            <a:r>
              <a:rPr lang="en-US" b="1" dirty="0"/>
              <a:t>k=2</a:t>
            </a:r>
            <a:r>
              <a:rPr lang="en-US" dirty="0"/>
              <a:t>; </a:t>
            </a:r>
            <a:r>
              <a:rPr lang="en-US" dirty="0" smtClean="0"/>
              <a:t>document </a:t>
            </a:r>
            <a:r>
              <a:rPr lang="en-US" b="1" dirty="0" smtClean="0"/>
              <a:t>D</a:t>
            </a:r>
            <a:r>
              <a:rPr lang="en-US" b="1" baseline="-25000" dirty="0" smtClean="0"/>
              <a:t>1</a:t>
            </a:r>
            <a:r>
              <a:rPr lang="en-US" dirty="0"/>
              <a:t>=</a:t>
            </a:r>
            <a:r>
              <a:rPr lang="en-US" b="1" dirty="0"/>
              <a:t> </a:t>
            </a:r>
            <a:r>
              <a:rPr lang="en-US" dirty="0" err="1">
                <a:latin typeface="Times New Roman" pitchFamily="18" charset="0"/>
                <a:cs typeface="Times New Roman" pitchFamily="18" charset="0"/>
              </a:rPr>
              <a:t>abcab</a:t>
            </a:r>
            <a:r>
              <a:rPr lang="en-US" dirty="0"/>
              <a:t/>
            </a:r>
            <a:br>
              <a:rPr lang="en-US" dirty="0"/>
            </a:br>
            <a:r>
              <a:rPr lang="en-US" dirty="0"/>
              <a:t>Set of 2-shingles: </a:t>
            </a:r>
            <a:r>
              <a:rPr lang="en-US" b="1" dirty="0"/>
              <a:t>S(D</a:t>
            </a:r>
            <a:r>
              <a:rPr lang="en-US" b="1" baseline="-25000" dirty="0"/>
              <a:t>1</a:t>
            </a:r>
            <a:r>
              <a:rPr lang="en-US" b="1" dirty="0" smtClean="0"/>
              <a:t>) </a:t>
            </a:r>
            <a:r>
              <a:rPr lang="en-US" dirty="0" smtClean="0"/>
              <a:t>= {</a:t>
            </a:r>
            <a:r>
              <a:rPr lang="en-US" dirty="0" err="1">
                <a:latin typeface="Times New Roman" pitchFamily="18" charset="0"/>
                <a:cs typeface="Times New Roman" pitchFamily="18" charset="0"/>
              </a:rPr>
              <a:t>ab</a:t>
            </a:r>
            <a:r>
              <a:rPr lang="en-US" dirty="0"/>
              <a:t>, </a:t>
            </a:r>
            <a:r>
              <a:rPr lang="en-US" dirty="0" err="1">
                <a:latin typeface="Times New Roman" pitchFamily="18" charset="0"/>
                <a:cs typeface="Times New Roman" pitchFamily="18" charset="0"/>
              </a:rPr>
              <a:t>bc</a:t>
            </a:r>
            <a:r>
              <a:rPr lang="en-US" dirty="0"/>
              <a:t>, </a:t>
            </a:r>
            <a:r>
              <a:rPr lang="en-US" dirty="0" err="1">
                <a:latin typeface="Times New Roman" pitchFamily="18" charset="0"/>
                <a:cs typeface="Times New Roman" pitchFamily="18" charset="0"/>
              </a:rPr>
              <a:t>ca</a:t>
            </a:r>
            <a:r>
              <a:rPr lang="en-US" dirty="0" smtClean="0"/>
              <a:t>}</a:t>
            </a:r>
            <a:br>
              <a:rPr lang="en-US" dirty="0" smtClean="0"/>
            </a:br>
            <a:r>
              <a:rPr lang="en-US" dirty="0" smtClean="0"/>
              <a:t>Hash the singles: </a:t>
            </a:r>
            <a:r>
              <a:rPr lang="en-US" b="1" dirty="0" smtClean="0"/>
              <a:t>h(D</a:t>
            </a:r>
            <a:r>
              <a:rPr lang="en-US" b="1" baseline="-25000" dirty="0" smtClean="0"/>
              <a:t>1</a:t>
            </a:r>
            <a:r>
              <a:rPr lang="en-US" b="1" dirty="0" smtClean="0"/>
              <a:t>) </a:t>
            </a:r>
            <a:r>
              <a:rPr lang="en-US" dirty="0" smtClean="0"/>
              <a:t>= {</a:t>
            </a:r>
            <a:r>
              <a:rPr lang="en-US" dirty="0" smtClean="0">
                <a:latin typeface="Times New Roman" pitchFamily="18" charset="0"/>
                <a:cs typeface="Times New Roman" pitchFamily="18" charset="0"/>
              </a:rPr>
              <a:t>1</a:t>
            </a:r>
            <a:r>
              <a:rPr lang="en-US" dirty="0" smtClean="0"/>
              <a:t>, </a:t>
            </a:r>
            <a:r>
              <a:rPr lang="en-US" dirty="0" smtClean="0">
                <a:latin typeface="Times New Roman" pitchFamily="18" charset="0"/>
                <a:cs typeface="Times New Roman" pitchFamily="18" charset="0"/>
              </a:rPr>
              <a:t>5</a:t>
            </a:r>
            <a:r>
              <a:rPr lang="en-US" dirty="0" smtClean="0"/>
              <a:t>, </a:t>
            </a:r>
            <a:r>
              <a:rPr lang="en-US" dirty="0" smtClean="0">
                <a:latin typeface="Times New Roman" pitchFamily="18" charset="0"/>
                <a:cs typeface="Times New Roman" pitchFamily="18" charset="0"/>
              </a:rPr>
              <a:t>7</a:t>
            </a:r>
            <a:r>
              <a:rPr lang="en-US" dirty="0" smtClean="0"/>
              <a:t>}</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21</a:t>
            </a:fld>
            <a:endParaRPr lang="en-US"/>
          </a:p>
        </p:txBody>
      </p:sp>
    </p:spTree>
    <p:extLst>
      <p:ext uri="{BB962C8B-B14F-4D97-AF65-F5344CB8AC3E}">
        <p14:creationId xmlns:p14="http://schemas.microsoft.com/office/powerpoint/2010/main" val="341283059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p:txBody>
          <a:bodyPr/>
          <a:lstStyle/>
          <a:p>
            <a:r>
              <a:rPr lang="en-US" dirty="0" smtClean="0"/>
              <a:t>Similarity Metric for Shingles</a:t>
            </a:r>
          </a:p>
        </p:txBody>
      </p:sp>
      <p:sp>
        <p:nvSpPr>
          <p:cNvPr id="272387" name="Content Placeholder 2"/>
          <p:cNvSpPr>
            <a:spLocks noGrp="1"/>
          </p:cNvSpPr>
          <p:nvPr>
            <p:ph idx="1"/>
          </p:nvPr>
        </p:nvSpPr>
        <p:spPr/>
        <p:txBody>
          <a:bodyPr/>
          <a:lstStyle/>
          <a:p>
            <a:r>
              <a:rPr lang="en-US" b="1" dirty="0" smtClean="0">
                <a:solidFill>
                  <a:srgbClr val="0000FF"/>
                </a:solidFill>
              </a:rPr>
              <a:t>Document D</a:t>
            </a:r>
            <a:r>
              <a:rPr lang="en-US" b="1" baseline="-25000" dirty="0" smtClean="0">
                <a:solidFill>
                  <a:srgbClr val="0000FF"/>
                </a:solidFill>
              </a:rPr>
              <a:t>1 </a:t>
            </a:r>
            <a:r>
              <a:rPr lang="en-US" b="1" dirty="0" smtClean="0">
                <a:solidFill>
                  <a:srgbClr val="0000FF"/>
                </a:solidFill>
              </a:rPr>
              <a:t>is a set of its k-shingles C</a:t>
            </a:r>
            <a:r>
              <a:rPr lang="en-US" b="1" baseline="-25000" dirty="0" smtClean="0">
                <a:solidFill>
                  <a:srgbClr val="0000FF"/>
                </a:solidFill>
              </a:rPr>
              <a:t>1</a:t>
            </a:r>
            <a:r>
              <a:rPr lang="en-US" b="1" dirty="0" smtClean="0">
                <a:solidFill>
                  <a:srgbClr val="0000FF"/>
                </a:solidFill>
              </a:rPr>
              <a:t>=S(D</a:t>
            </a:r>
            <a:r>
              <a:rPr lang="en-US" b="1" baseline="-25000" dirty="0" smtClean="0">
                <a:solidFill>
                  <a:srgbClr val="0000FF"/>
                </a:solidFill>
              </a:rPr>
              <a:t>1</a:t>
            </a:r>
            <a:r>
              <a:rPr lang="en-US" b="1" dirty="0" smtClean="0">
                <a:solidFill>
                  <a:srgbClr val="0000FF"/>
                </a:solidFill>
              </a:rPr>
              <a:t>)</a:t>
            </a:r>
          </a:p>
          <a:p>
            <a:r>
              <a:rPr lang="en-US" dirty="0" smtClean="0"/>
              <a:t>Equivalently, each document is a </a:t>
            </a:r>
            <a:br>
              <a:rPr lang="en-US" dirty="0" smtClean="0"/>
            </a:br>
            <a:r>
              <a:rPr lang="en-US" dirty="0" smtClean="0"/>
              <a:t>0/1 vector in the space of </a:t>
            </a:r>
            <a:r>
              <a:rPr lang="en-US" i="1" dirty="0" smtClean="0"/>
              <a:t>k</a:t>
            </a:r>
            <a:r>
              <a:rPr lang="en-US" dirty="0" smtClean="0"/>
              <a:t>-shingles</a:t>
            </a:r>
          </a:p>
          <a:p>
            <a:pPr lvl="1"/>
            <a:r>
              <a:rPr lang="en-US" dirty="0" smtClean="0"/>
              <a:t>Each unique shingle is a dimension</a:t>
            </a:r>
          </a:p>
          <a:p>
            <a:pPr lvl="1"/>
            <a:r>
              <a:rPr lang="en-US" dirty="0" smtClean="0"/>
              <a:t>Vectors are very sparse</a:t>
            </a:r>
          </a:p>
          <a:p>
            <a:r>
              <a:rPr lang="en-US" b="1" dirty="0" smtClean="0"/>
              <a:t>A natural similarity measure is the </a:t>
            </a:r>
            <a:r>
              <a:rPr lang="en-US" dirty="0" smtClean="0"/>
              <a:t/>
            </a:r>
            <a:br>
              <a:rPr lang="en-US" dirty="0" smtClean="0"/>
            </a:br>
            <a:r>
              <a:rPr lang="en-US" b="1" dirty="0" err="1" smtClean="0">
                <a:solidFill>
                  <a:srgbClr val="D60093"/>
                </a:solidFill>
              </a:rPr>
              <a:t>Jaccard</a:t>
            </a:r>
            <a:r>
              <a:rPr lang="en-US" b="1" dirty="0" smtClean="0">
                <a:solidFill>
                  <a:srgbClr val="D60093"/>
                </a:solidFill>
              </a:rPr>
              <a:t> similarity:</a:t>
            </a:r>
          </a:p>
          <a:p>
            <a:pPr>
              <a:buNone/>
            </a:pPr>
            <a:r>
              <a:rPr lang="en-US" i="1" dirty="0" smtClean="0"/>
              <a:t>		</a:t>
            </a:r>
            <a:r>
              <a:rPr lang="en-US" i="1" dirty="0" err="1"/>
              <a:t>s</a:t>
            </a:r>
            <a:r>
              <a:rPr lang="en-US" i="1" dirty="0" err="1" smtClean="0"/>
              <a:t>im</a:t>
            </a:r>
            <a:r>
              <a:rPr lang="en-US" dirty="0" smtClean="0"/>
              <a:t>(D</a:t>
            </a:r>
            <a:r>
              <a:rPr lang="en-US" baseline="-25000" dirty="0" smtClean="0"/>
              <a:t>1</a:t>
            </a:r>
            <a:r>
              <a:rPr lang="en-US" dirty="0" smtClean="0"/>
              <a:t>, D</a:t>
            </a:r>
            <a:r>
              <a:rPr lang="en-US" baseline="-25000" dirty="0" smtClean="0"/>
              <a:t>2</a:t>
            </a:r>
            <a:r>
              <a:rPr lang="en-US" dirty="0" smtClean="0"/>
              <a:t>) = |C</a:t>
            </a:r>
            <a:r>
              <a:rPr lang="en-US" baseline="-25000" dirty="0" smtClean="0"/>
              <a:t>1</a:t>
            </a:r>
            <a:r>
              <a:rPr lang="en-US" dirty="0" smtClean="0">
                <a:sym typeface="Symbol" pitchFamily="18" charset="2"/>
              </a:rPr>
              <a:t>C</a:t>
            </a:r>
            <a:r>
              <a:rPr lang="en-US" baseline="-25000" dirty="0" smtClean="0">
                <a:sym typeface="Symbol" pitchFamily="18" charset="2"/>
              </a:rPr>
              <a:t>2</a:t>
            </a:r>
            <a:r>
              <a:rPr lang="en-US" dirty="0" smtClean="0">
                <a:sym typeface="Symbol" pitchFamily="18" charset="2"/>
              </a:rPr>
              <a:t>|/|C</a:t>
            </a:r>
            <a:r>
              <a:rPr lang="en-US" baseline="-25000" dirty="0" smtClean="0">
                <a:sym typeface="Symbol" pitchFamily="18" charset="2"/>
              </a:rPr>
              <a:t>1</a:t>
            </a:r>
            <a:r>
              <a:rPr lang="en-US" dirty="0" smtClean="0">
                <a:sym typeface="Symbol" pitchFamily="18" charset="2"/>
              </a:rPr>
              <a:t>C</a:t>
            </a:r>
            <a:r>
              <a:rPr lang="en-US" baseline="-25000" dirty="0" smtClean="0">
                <a:sym typeface="Symbol" pitchFamily="18" charset="2"/>
              </a:rPr>
              <a:t>2</a:t>
            </a:r>
            <a:r>
              <a:rPr lang="en-US" dirty="0" smtClean="0">
                <a:sym typeface="Symbol" pitchFamily="18" charset="2"/>
              </a:rPr>
              <a:t>|</a:t>
            </a:r>
            <a:endParaRPr lang="en-US"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22</a:t>
            </a:fld>
            <a:endParaRPr lang="en-US"/>
          </a:p>
        </p:txBody>
      </p:sp>
      <p:sp>
        <p:nvSpPr>
          <p:cNvPr id="7" name="Oval 3"/>
          <p:cNvSpPr>
            <a:spLocks noChangeArrowheads="1"/>
          </p:cNvSpPr>
          <p:nvPr/>
        </p:nvSpPr>
        <p:spPr bwMode="auto">
          <a:xfrm>
            <a:off x="3733800" y="5600700"/>
            <a:ext cx="1981200" cy="1028700"/>
          </a:xfrm>
          <a:prstGeom prst="ellipse">
            <a:avLst/>
          </a:prstGeom>
          <a:noFill/>
          <a:ln w="9525">
            <a:solidFill>
              <a:schemeClr val="tx1"/>
            </a:solidFill>
            <a:round/>
            <a:headEnd/>
            <a:tailEnd/>
          </a:ln>
          <a:effectLst/>
        </p:spPr>
        <p:txBody>
          <a:bodyPr wrap="none" anchor="ctr"/>
          <a:lstStyle/>
          <a:p>
            <a:endParaRPr lang="en-US"/>
          </a:p>
        </p:txBody>
      </p:sp>
      <p:sp>
        <p:nvSpPr>
          <p:cNvPr id="8" name="Oval 4"/>
          <p:cNvSpPr>
            <a:spLocks noChangeArrowheads="1"/>
          </p:cNvSpPr>
          <p:nvPr/>
        </p:nvSpPr>
        <p:spPr bwMode="auto">
          <a:xfrm>
            <a:off x="3048000" y="5600700"/>
            <a:ext cx="1981200" cy="1028700"/>
          </a:xfrm>
          <a:prstGeom prst="ellipse">
            <a:avLst/>
          </a:prstGeom>
          <a:noFill/>
          <a:ln w="9525">
            <a:solidFill>
              <a:schemeClr val="tx1"/>
            </a:solidFill>
            <a:round/>
            <a:headEnd/>
            <a:tailEnd/>
          </a:ln>
          <a:effectLst/>
        </p:spPr>
        <p:txBody>
          <a:bodyPr wrap="none" anchor="ctr"/>
          <a:lstStyle/>
          <a:p>
            <a:endParaRPr lang="en-US"/>
          </a:p>
        </p:txBody>
      </p:sp>
      <p:sp>
        <p:nvSpPr>
          <p:cNvPr id="9" name="Oval 5"/>
          <p:cNvSpPr>
            <a:spLocks noChangeArrowheads="1"/>
          </p:cNvSpPr>
          <p:nvPr/>
        </p:nvSpPr>
        <p:spPr bwMode="auto">
          <a:xfrm>
            <a:off x="4191000" y="62484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0" name="Oval 6"/>
          <p:cNvSpPr>
            <a:spLocks noChangeArrowheads="1"/>
          </p:cNvSpPr>
          <p:nvPr/>
        </p:nvSpPr>
        <p:spPr bwMode="auto">
          <a:xfrm>
            <a:off x="3429000" y="60198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1" name="Oval 7"/>
          <p:cNvSpPr>
            <a:spLocks noChangeArrowheads="1"/>
          </p:cNvSpPr>
          <p:nvPr/>
        </p:nvSpPr>
        <p:spPr bwMode="auto">
          <a:xfrm>
            <a:off x="4038600" y="59436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2" name="Oval 8"/>
          <p:cNvSpPr>
            <a:spLocks noChangeArrowheads="1"/>
          </p:cNvSpPr>
          <p:nvPr/>
        </p:nvSpPr>
        <p:spPr bwMode="auto">
          <a:xfrm>
            <a:off x="4419600" y="58293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3" name="Oval 9"/>
          <p:cNvSpPr>
            <a:spLocks noChangeArrowheads="1"/>
          </p:cNvSpPr>
          <p:nvPr/>
        </p:nvSpPr>
        <p:spPr bwMode="auto">
          <a:xfrm>
            <a:off x="4495800" y="60960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4" name="Oval 10"/>
          <p:cNvSpPr>
            <a:spLocks noChangeArrowheads="1"/>
          </p:cNvSpPr>
          <p:nvPr/>
        </p:nvSpPr>
        <p:spPr bwMode="auto">
          <a:xfrm>
            <a:off x="5257800" y="58674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5" name="Oval 11"/>
          <p:cNvSpPr>
            <a:spLocks noChangeArrowheads="1"/>
          </p:cNvSpPr>
          <p:nvPr/>
        </p:nvSpPr>
        <p:spPr bwMode="auto">
          <a:xfrm>
            <a:off x="5257800" y="62484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16" name="Oval 12"/>
          <p:cNvSpPr>
            <a:spLocks noChangeArrowheads="1"/>
          </p:cNvSpPr>
          <p:nvPr/>
        </p:nvSpPr>
        <p:spPr bwMode="auto">
          <a:xfrm>
            <a:off x="3657600" y="6400800"/>
            <a:ext cx="76200" cy="76200"/>
          </a:xfrm>
          <a:prstGeom prst="ellipse">
            <a:avLst/>
          </a:prstGeom>
          <a:solidFill>
            <a:srgbClr val="800080"/>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54276129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Rectangle 2"/>
          <p:cNvSpPr>
            <a:spLocks noGrp="1" noChangeArrowheads="1"/>
          </p:cNvSpPr>
          <p:nvPr>
            <p:ph type="title"/>
          </p:nvPr>
        </p:nvSpPr>
        <p:spPr/>
        <p:txBody>
          <a:bodyPr/>
          <a:lstStyle/>
          <a:p>
            <a:r>
              <a:rPr lang="en-US" smtClean="0"/>
              <a:t>Working Assumption</a:t>
            </a:r>
          </a:p>
        </p:txBody>
      </p:sp>
      <p:sp>
        <p:nvSpPr>
          <p:cNvPr id="269316" name="Rectangle 3"/>
          <p:cNvSpPr>
            <a:spLocks noGrp="1" noChangeArrowheads="1"/>
          </p:cNvSpPr>
          <p:nvPr>
            <p:ph idx="1"/>
          </p:nvPr>
        </p:nvSpPr>
        <p:spPr/>
        <p:txBody>
          <a:bodyPr/>
          <a:lstStyle/>
          <a:p>
            <a:r>
              <a:rPr lang="en-US" b="1" dirty="0" smtClean="0">
                <a:solidFill>
                  <a:srgbClr val="0000FF"/>
                </a:solidFill>
              </a:rPr>
              <a:t>Documents that have lots of shingles in common have similar text, even if the text appears in different order</a:t>
            </a:r>
          </a:p>
          <a:p>
            <a:pPr lvl="8"/>
            <a:endParaRPr lang="en-US" dirty="0" smtClean="0"/>
          </a:p>
          <a:p>
            <a:r>
              <a:rPr lang="en-US" b="1" dirty="0" smtClean="0">
                <a:solidFill>
                  <a:srgbClr val="008000"/>
                </a:solidFill>
              </a:rPr>
              <a:t>Caveat:</a:t>
            </a:r>
            <a:r>
              <a:rPr lang="en-US" dirty="0" smtClean="0"/>
              <a:t> You must pick </a:t>
            </a:r>
            <a:r>
              <a:rPr lang="en-US" b="1" i="1" dirty="0" smtClean="0"/>
              <a:t>k</a:t>
            </a:r>
            <a:r>
              <a:rPr lang="en-US" dirty="0" smtClean="0"/>
              <a:t> large enough, or most documents will have most shingles</a:t>
            </a:r>
          </a:p>
          <a:p>
            <a:pPr lvl="1"/>
            <a:r>
              <a:rPr lang="en-US" b="1" i="1" dirty="0" smtClean="0"/>
              <a:t>k</a:t>
            </a:r>
            <a:r>
              <a:rPr lang="en-US" i="1" dirty="0" smtClean="0"/>
              <a:t> </a:t>
            </a:r>
            <a:r>
              <a:rPr lang="en-US" dirty="0" smtClean="0"/>
              <a:t>= 5 is OK for short documents</a:t>
            </a:r>
          </a:p>
          <a:p>
            <a:pPr lvl="1"/>
            <a:r>
              <a:rPr lang="en-US" b="1" i="1" dirty="0" smtClean="0"/>
              <a:t>k</a:t>
            </a:r>
            <a:r>
              <a:rPr lang="en-US" dirty="0" smtClean="0"/>
              <a:t> = 10 is better for long documents</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23</a:t>
            </a:fld>
            <a:endParaRPr lang="en-US"/>
          </a:p>
        </p:txBody>
      </p:sp>
    </p:spTree>
    <p:extLst>
      <p:ext uri="{BB962C8B-B14F-4D97-AF65-F5344CB8AC3E}">
        <p14:creationId xmlns:p14="http://schemas.microsoft.com/office/powerpoint/2010/main" val="111010951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dirty="0" smtClean="0"/>
              <a:t>Motivation for </a:t>
            </a:r>
            <a:r>
              <a:rPr lang="en-US" dirty="0" err="1" smtClean="0"/>
              <a:t>Minhash</a:t>
            </a:r>
            <a:r>
              <a:rPr lang="en-US" dirty="0" smtClean="0"/>
              <a:t>/LSH</a:t>
            </a:r>
          </a:p>
        </p:txBody>
      </p:sp>
      <mc:AlternateContent xmlns:mc="http://schemas.openxmlformats.org/markup-compatibility/2006" xmlns:a14="http://schemas.microsoft.com/office/drawing/2010/main">
        <mc:Choice Requires="a14">
          <p:sp>
            <p:nvSpPr>
              <p:cNvPr id="273411" name="Rectangle 3"/>
              <p:cNvSpPr>
                <a:spLocks noGrp="1" noChangeArrowheads="1"/>
              </p:cNvSpPr>
              <p:nvPr>
                <p:ph idx="1"/>
              </p:nvPr>
            </p:nvSpPr>
            <p:spPr>
              <a:xfrm>
                <a:off x="457200" y="1295400"/>
                <a:ext cx="8610600" cy="5257801"/>
              </a:xfrm>
            </p:spPr>
            <p:txBody>
              <a:bodyPr/>
              <a:lstStyle/>
              <a:p>
                <a:r>
                  <a:rPr lang="en-US" b="1" dirty="0" smtClean="0">
                    <a:solidFill>
                      <a:srgbClr val="0000FF"/>
                    </a:solidFill>
                  </a:rPr>
                  <a:t>Suppose we need to find near-duplicate documents among </a:t>
                </a:r>
                <a14:m>
                  <m:oMath xmlns:m="http://schemas.openxmlformats.org/officeDocument/2006/math">
                    <m:r>
                      <a:rPr lang="en-US" b="1" i="1" dirty="0" smtClean="0">
                        <a:solidFill>
                          <a:srgbClr val="0000FF"/>
                        </a:solidFill>
                        <a:latin typeface="Cambria Math"/>
                      </a:rPr>
                      <m:t>𝑵</m:t>
                    </m:r>
                    <m:r>
                      <a:rPr lang="en-US" b="1" i="1" dirty="0" smtClean="0">
                        <a:solidFill>
                          <a:srgbClr val="0000FF"/>
                        </a:solidFill>
                        <a:latin typeface="Cambria Math"/>
                      </a:rPr>
                      <m:t>=</m:t>
                    </m:r>
                    <m:r>
                      <a:rPr lang="en-US" b="1" i="1" dirty="0" smtClean="0">
                        <a:solidFill>
                          <a:srgbClr val="0000FF"/>
                        </a:solidFill>
                        <a:latin typeface="Cambria Math"/>
                      </a:rPr>
                      <m:t>𝟏</m:t>
                    </m:r>
                  </m:oMath>
                </a14:m>
                <a:r>
                  <a:rPr lang="en-US" b="1" dirty="0" smtClean="0">
                    <a:solidFill>
                      <a:srgbClr val="0000FF"/>
                    </a:solidFill>
                  </a:rPr>
                  <a:t> million documents</a:t>
                </a:r>
              </a:p>
              <a:p>
                <a:pPr lvl="8"/>
                <a:endParaRPr lang="en-US" dirty="0" smtClean="0">
                  <a:solidFill>
                    <a:srgbClr val="0000FF"/>
                  </a:solidFill>
                </a:endParaRPr>
              </a:p>
              <a:p>
                <a:r>
                  <a:rPr lang="en-US" dirty="0" smtClean="0"/>
                  <a:t>Naïvely, we would have to compute </a:t>
                </a:r>
                <a:r>
                  <a:rPr lang="en-US" b="1" dirty="0" smtClean="0">
                    <a:solidFill>
                      <a:srgbClr val="FF0066"/>
                    </a:solidFill>
                  </a:rPr>
                  <a:t>pairwise </a:t>
                </a:r>
                <a:br>
                  <a:rPr lang="en-US" b="1" dirty="0" smtClean="0">
                    <a:solidFill>
                      <a:srgbClr val="FF0066"/>
                    </a:solidFill>
                  </a:rPr>
                </a:br>
                <a:r>
                  <a:rPr lang="en-US" b="1" dirty="0" err="1" smtClean="0">
                    <a:solidFill>
                      <a:srgbClr val="FF0066"/>
                    </a:solidFill>
                  </a:rPr>
                  <a:t>Jaccard</a:t>
                </a:r>
                <a:r>
                  <a:rPr lang="en-US" b="1" dirty="0" smtClean="0">
                    <a:solidFill>
                      <a:srgbClr val="FF0066"/>
                    </a:solidFill>
                  </a:rPr>
                  <a:t> similarities </a:t>
                </a:r>
                <a:r>
                  <a:rPr lang="en-US" dirty="0" smtClean="0"/>
                  <a:t>for </a:t>
                </a:r>
                <a:r>
                  <a:rPr lang="en-US" b="1" dirty="0" smtClean="0"/>
                  <a:t>every pair of docs</a:t>
                </a:r>
              </a:p>
              <a:p>
                <a:pPr lvl="1"/>
                <a14:m>
                  <m:oMath xmlns:m="http://schemas.openxmlformats.org/officeDocument/2006/math">
                    <m:r>
                      <a:rPr lang="en-US" b="1" i="1" dirty="0" smtClean="0">
                        <a:latin typeface="Cambria Math"/>
                      </a:rPr>
                      <m:t>𝑵</m:t>
                    </m:r>
                    <m:r>
                      <a:rPr lang="en-US" b="1" i="1" dirty="0" smtClean="0">
                        <a:latin typeface="Cambria Math"/>
                      </a:rPr>
                      <m:t>(</m:t>
                    </m:r>
                    <m:r>
                      <a:rPr lang="en-US" b="1" i="1" dirty="0" smtClean="0">
                        <a:latin typeface="Cambria Math"/>
                      </a:rPr>
                      <m:t>𝑵</m:t>
                    </m:r>
                    <m:r>
                      <a:rPr lang="en-US" b="1" i="1" dirty="0" smtClean="0">
                        <a:latin typeface="Cambria Math"/>
                      </a:rPr>
                      <m:t>−</m:t>
                    </m:r>
                    <m:r>
                      <a:rPr lang="en-US" b="1" i="1" dirty="0" smtClean="0">
                        <a:latin typeface="Cambria Math"/>
                      </a:rPr>
                      <m:t>𝟏</m:t>
                    </m:r>
                    <m:r>
                      <a:rPr lang="en-US" b="1" i="1" dirty="0" smtClean="0">
                        <a:latin typeface="Cambria Math"/>
                      </a:rPr>
                      <m:t>)/</m:t>
                    </m:r>
                    <m:r>
                      <a:rPr lang="en-US" b="1" i="1" dirty="0" smtClean="0">
                        <a:latin typeface="Cambria Math"/>
                      </a:rPr>
                      <m:t>𝟐</m:t>
                    </m:r>
                  </m:oMath>
                </a14:m>
                <a:r>
                  <a:rPr lang="en-US" b="1" dirty="0" smtClean="0"/>
                  <a:t> </a:t>
                </a:r>
                <a:r>
                  <a:rPr lang="en-US" b="1" dirty="0" smtClean="0">
                    <a:cs typeface="Arial" pitchFamily="34" charset="0"/>
                  </a:rPr>
                  <a:t>≈ 5*10</a:t>
                </a:r>
                <a:r>
                  <a:rPr lang="en-US" b="1" baseline="30000" dirty="0" smtClean="0">
                    <a:cs typeface="Arial" pitchFamily="34" charset="0"/>
                  </a:rPr>
                  <a:t>11</a:t>
                </a:r>
                <a:r>
                  <a:rPr lang="en-US" b="1" dirty="0" smtClean="0">
                    <a:cs typeface="Arial" pitchFamily="34" charset="0"/>
                  </a:rPr>
                  <a:t> </a:t>
                </a:r>
                <a:r>
                  <a:rPr lang="en-US" dirty="0" smtClean="0">
                    <a:cs typeface="Arial" pitchFamily="34" charset="0"/>
                  </a:rPr>
                  <a:t>comparisons</a:t>
                </a:r>
              </a:p>
              <a:p>
                <a:pPr lvl="1"/>
                <a:r>
                  <a:rPr lang="en-US" dirty="0" smtClean="0">
                    <a:cs typeface="Arial" pitchFamily="34" charset="0"/>
                  </a:rPr>
                  <a:t>At 10</a:t>
                </a:r>
                <a:r>
                  <a:rPr lang="en-US" baseline="30000" dirty="0" smtClean="0">
                    <a:cs typeface="Arial" pitchFamily="34" charset="0"/>
                  </a:rPr>
                  <a:t>5</a:t>
                </a:r>
                <a:r>
                  <a:rPr lang="en-US" dirty="0" smtClean="0">
                    <a:cs typeface="Arial" pitchFamily="34" charset="0"/>
                  </a:rPr>
                  <a:t> </a:t>
                </a:r>
                <a:r>
                  <a:rPr lang="en-US" dirty="0" err="1" smtClean="0">
                    <a:cs typeface="Arial" pitchFamily="34" charset="0"/>
                  </a:rPr>
                  <a:t>secs</a:t>
                </a:r>
                <a:r>
                  <a:rPr lang="en-US" dirty="0" smtClean="0">
                    <a:cs typeface="Arial" pitchFamily="34" charset="0"/>
                  </a:rPr>
                  <a:t>/day and 10</a:t>
                </a:r>
                <a:r>
                  <a:rPr lang="en-US" baseline="30000" dirty="0" smtClean="0">
                    <a:cs typeface="Arial" pitchFamily="34" charset="0"/>
                  </a:rPr>
                  <a:t>6</a:t>
                </a:r>
                <a:r>
                  <a:rPr lang="en-US" dirty="0" smtClean="0">
                    <a:cs typeface="Arial" pitchFamily="34" charset="0"/>
                  </a:rPr>
                  <a:t> comparisons/sec, </a:t>
                </a:r>
                <a:br>
                  <a:rPr lang="en-US" dirty="0" smtClean="0">
                    <a:cs typeface="Arial" pitchFamily="34" charset="0"/>
                  </a:rPr>
                </a:br>
                <a:r>
                  <a:rPr lang="en-US" dirty="0" smtClean="0">
                    <a:cs typeface="Arial" pitchFamily="34" charset="0"/>
                  </a:rPr>
                  <a:t>it would take </a:t>
                </a:r>
                <a:r>
                  <a:rPr lang="en-US" b="1" dirty="0" smtClean="0">
                    <a:cs typeface="Arial" pitchFamily="34" charset="0"/>
                  </a:rPr>
                  <a:t>5 days</a:t>
                </a:r>
              </a:p>
              <a:p>
                <a:pPr lvl="8"/>
                <a:endParaRPr lang="en-US" dirty="0" smtClean="0">
                  <a:cs typeface="Arial" pitchFamily="34" charset="0"/>
                </a:endParaRPr>
              </a:p>
              <a:p>
                <a:r>
                  <a:rPr lang="en-US" dirty="0" smtClean="0">
                    <a:cs typeface="Arial" pitchFamily="34" charset="0"/>
                  </a:rPr>
                  <a:t>For </a:t>
                </a:r>
                <a14:m>
                  <m:oMath xmlns:m="http://schemas.openxmlformats.org/officeDocument/2006/math">
                    <m:r>
                      <a:rPr lang="en-US" b="1" i="1" dirty="0" smtClean="0">
                        <a:latin typeface="Cambria Math"/>
                        <a:cs typeface="Arial" pitchFamily="34" charset="0"/>
                      </a:rPr>
                      <m:t>𝑵</m:t>
                    </m:r>
                    <m:r>
                      <a:rPr lang="en-US" b="1" i="1" dirty="0" smtClean="0">
                        <a:latin typeface="Cambria Math"/>
                        <a:cs typeface="Arial" pitchFamily="34" charset="0"/>
                      </a:rPr>
                      <m:t> = </m:t>
                    </m:r>
                    <m:r>
                      <a:rPr lang="en-US" b="1" i="1" dirty="0" smtClean="0">
                        <a:latin typeface="Cambria Math"/>
                        <a:cs typeface="Arial" pitchFamily="34" charset="0"/>
                      </a:rPr>
                      <m:t>𝟏𝟎</m:t>
                    </m:r>
                  </m:oMath>
                </a14:m>
                <a:r>
                  <a:rPr lang="en-US" dirty="0" smtClean="0">
                    <a:cs typeface="Arial" pitchFamily="34" charset="0"/>
                  </a:rPr>
                  <a:t> million, it takes more than a year…</a:t>
                </a:r>
              </a:p>
            </p:txBody>
          </p:sp>
        </mc:Choice>
        <mc:Fallback xmlns="">
          <p:sp>
            <p:nvSpPr>
              <p:cNvPr id="273411" name="Rectangle 3"/>
              <p:cNvSpPr>
                <a:spLocks noGrp="1" noRot="1" noChangeAspect="1" noMove="1" noResize="1" noEditPoints="1" noAdjustHandles="1" noChangeArrowheads="1" noChangeShapeType="1" noTextEdit="1"/>
              </p:cNvSpPr>
              <p:nvPr>
                <p:ph idx="1"/>
              </p:nvPr>
            </p:nvSpPr>
            <p:spPr>
              <a:xfrm>
                <a:off x="457200" y="1295400"/>
                <a:ext cx="8610600" cy="5257801"/>
              </a:xfrm>
              <a:blipFill rotWithShape="1">
                <a:blip r:embed="rId2"/>
                <a:stretch>
                  <a:fillRect t="-696" r="-495"/>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24</a:t>
            </a:fld>
            <a:endParaRPr lang="en-US"/>
          </a:p>
        </p:txBody>
      </p:sp>
    </p:spTree>
    <p:extLst>
      <p:ext uri="{BB962C8B-B14F-4D97-AF65-F5344CB8AC3E}">
        <p14:creationId xmlns:p14="http://schemas.microsoft.com/office/powerpoint/2010/main" val="426732957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508248"/>
            <a:ext cx="8077200" cy="1673352"/>
          </a:xfrm>
        </p:spPr>
        <p:txBody>
          <a:bodyPr/>
          <a:lstStyle/>
          <a:p>
            <a:r>
              <a:rPr lang="en-US" dirty="0" smtClean="0"/>
              <a:t/>
            </a:r>
            <a:br>
              <a:rPr lang="en-US" dirty="0" smtClean="0"/>
            </a:br>
            <a:r>
              <a:rPr lang="en-US" dirty="0" err="1" smtClean="0"/>
              <a:t>MinHashing</a:t>
            </a:r>
            <a:endParaRPr lang="en-US" dirty="0"/>
          </a:p>
        </p:txBody>
      </p:sp>
      <p:sp>
        <p:nvSpPr>
          <p:cNvPr id="2" name="Subtitle 1"/>
          <p:cNvSpPr>
            <a:spLocks noGrp="1"/>
          </p:cNvSpPr>
          <p:nvPr>
            <p:ph type="subTitle" idx="1"/>
          </p:nvPr>
        </p:nvSpPr>
        <p:spPr>
          <a:xfrm>
            <a:off x="685800" y="5282184"/>
            <a:ext cx="7772400" cy="1499616"/>
          </a:xfrm>
        </p:spPr>
        <p:txBody>
          <a:bodyPr anchor="t">
            <a:noAutofit/>
          </a:bodyPr>
          <a:lstStyle/>
          <a:p>
            <a:r>
              <a:rPr lang="en-US" sz="3200" b="1" dirty="0" smtClean="0"/>
              <a:t>Step 2:</a:t>
            </a:r>
            <a:r>
              <a:rPr lang="en-US" sz="3200" dirty="0" smtClean="0"/>
              <a:t> </a:t>
            </a:r>
            <a:r>
              <a:rPr lang="en-US" sz="3200" b="1" i="1" dirty="0" err="1">
                <a:solidFill>
                  <a:srgbClr val="FF0066"/>
                </a:solidFill>
              </a:rPr>
              <a:t>Minhashing</a:t>
            </a:r>
            <a:r>
              <a:rPr lang="en-US" sz="3200" b="1" i="1" dirty="0">
                <a:solidFill>
                  <a:srgbClr val="FF0066"/>
                </a:solidFill>
              </a:rPr>
              <a:t>:</a:t>
            </a:r>
            <a:r>
              <a:rPr lang="en-US" sz="3200" dirty="0"/>
              <a:t> Convert </a:t>
            </a:r>
            <a:r>
              <a:rPr lang="en-US" sz="3200" b="1" dirty="0"/>
              <a:t>large sets</a:t>
            </a:r>
            <a:r>
              <a:rPr lang="en-US" sz="3200" dirty="0"/>
              <a:t> to </a:t>
            </a:r>
            <a:r>
              <a:rPr lang="en-US" sz="3200" b="1" dirty="0"/>
              <a:t>short signatures</a:t>
            </a:r>
            <a:r>
              <a:rPr lang="en-US" sz="3200" dirty="0"/>
              <a:t>, while </a:t>
            </a:r>
            <a:r>
              <a:rPr lang="en-US" sz="3200" b="1" u="sng" dirty="0"/>
              <a:t>preserving similarity</a:t>
            </a:r>
          </a:p>
          <a:p>
            <a:endParaRPr lang="en-US" sz="3200" dirty="0"/>
          </a:p>
        </p:txBody>
      </p:sp>
      <p:sp>
        <p:nvSpPr>
          <p:cNvPr id="5" name="AutoShape 3"/>
          <p:cNvSpPr>
            <a:spLocks noChangeArrowheads="1"/>
          </p:cNvSpPr>
          <p:nvPr/>
        </p:nvSpPr>
        <p:spPr bwMode="auto">
          <a:xfrm rot="-5394873">
            <a:off x="1257300" y="842962"/>
            <a:ext cx="1371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99">
              <a:alpha val="50000"/>
            </a:srgbClr>
          </a:solidFill>
          <a:ln w="9525">
            <a:solidFill>
              <a:schemeClr val="tx1"/>
            </a:solidFill>
            <a:miter lim="800000"/>
            <a:headEnd/>
            <a:tailEnd/>
          </a:ln>
          <a:effectLst/>
        </p:spPr>
        <p:txBody>
          <a:bodyPr vert="eaVert" wrap="none" anchor="ctr"/>
          <a:lstStyle/>
          <a:p>
            <a:pPr algn="ctr"/>
            <a:r>
              <a:rPr lang="en-US" sz="1800"/>
              <a:t>Shingling</a:t>
            </a:r>
          </a:p>
        </p:txBody>
      </p:sp>
      <p:sp>
        <p:nvSpPr>
          <p:cNvPr id="6" name="Text Box 6"/>
          <p:cNvSpPr txBox="1">
            <a:spLocks noChangeArrowheads="1"/>
          </p:cNvSpPr>
          <p:nvPr/>
        </p:nvSpPr>
        <p:spPr bwMode="auto">
          <a:xfrm>
            <a:off x="152400" y="1033462"/>
            <a:ext cx="777875" cy="641350"/>
          </a:xfrm>
          <a:prstGeom prst="rect">
            <a:avLst/>
          </a:prstGeom>
          <a:noFill/>
          <a:ln w="9525">
            <a:noFill/>
            <a:miter lim="800000"/>
            <a:headEnd/>
            <a:tailEnd/>
          </a:ln>
          <a:effectLst/>
        </p:spPr>
        <p:txBody>
          <a:bodyPr wrap="none">
            <a:spAutoFit/>
          </a:bodyPr>
          <a:lstStyle/>
          <a:p>
            <a:r>
              <a:rPr lang="en-US" sz="1800"/>
              <a:t>Docu-</a:t>
            </a:r>
          </a:p>
          <a:p>
            <a:r>
              <a:rPr lang="en-US" sz="1800"/>
              <a:t>ment</a:t>
            </a:r>
          </a:p>
        </p:txBody>
      </p:sp>
      <p:sp>
        <p:nvSpPr>
          <p:cNvPr id="7" name="Line 7"/>
          <p:cNvSpPr>
            <a:spLocks noChangeShapeType="1"/>
          </p:cNvSpPr>
          <p:nvPr/>
        </p:nvSpPr>
        <p:spPr bwMode="auto">
          <a:xfrm>
            <a:off x="990600" y="1338262"/>
            <a:ext cx="457200" cy="0"/>
          </a:xfrm>
          <a:prstGeom prst="line">
            <a:avLst/>
          </a:prstGeom>
          <a:noFill/>
          <a:ln w="9525">
            <a:solidFill>
              <a:schemeClr val="tx1"/>
            </a:solidFill>
            <a:round/>
            <a:headEnd/>
            <a:tailEnd type="triangle" w="med" len="med"/>
          </a:ln>
          <a:effectLst/>
        </p:spPr>
        <p:txBody>
          <a:bodyPr/>
          <a:lstStyle/>
          <a:p>
            <a:endParaRPr lang="en-US"/>
          </a:p>
        </p:txBody>
      </p:sp>
      <p:grpSp>
        <p:nvGrpSpPr>
          <p:cNvPr id="8" name="Group 19"/>
          <p:cNvGrpSpPr>
            <a:grpSpLocks/>
          </p:cNvGrpSpPr>
          <p:nvPr/>
        </p:nvGrpSpPr>
        <p:grpSpPr bwMode="auto">
          <a:xfrm>
            <a:off x="2362201" y="1338262"/>
            <a:ext cx="1447801" cy="2578100"/>
            <a:chOff x="1488" y="1920"/>
            <a:chExt cx="912" cy="1624"/>
          </a:xfrm>
        </p:grpSpPr>
        <p:sp>
          <p:nvSpPr>
            <p:cNvPr id="9" name="Line 8"/>
            <p:cNvSpPr>
              <a:spLocks noChangeShapeType="1"/>
            </p:cNvSpPr>
            <p:nvPr/>
          </p:nvSpPr>
          <p:spPr bwMode="auto">
            <a:xfrm>
              <a:off x="1536"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0" name="Text Box 9"/>
            <p:cNvSpPr txBox="1">
              <a:spLocks noChangeArrowheads="1"/>
            </p:cNvSpPr>
            <p:nvPr/>
          </p:nvSpPr>
          <p:spPr bwMode="auto">
            <a:xfrm>
              <a:off x="1488" y="2448"/>
              <a:ext cx="912" cy="1096"/>
            </a:xfrm>
            <a:prstGeom prst="rect">
              <a:avLst/>
            </a:prstGeom>
            <a:noFill/>
            <a:ln w="9525">
              <a:noFill/>
              <a:miter lim="800000"/>
              <a:headEnd/>
              <a:tailEnd/>
            </a:ln>
            <a:effectLst/>
          </p:spPr>
          <p:txBody>
            <a:bodyPr wrap="square">
              <a:spAutoFit/>
            </a:bodyPr>
            <a:lstStyle/>
            <a:p>
              <a:r>
                <a:rPr lang="en-US" sz="1800" dirty="0"/>
                <a:t>The set</a:t>
              </a:r>
            </a:p>
            <a:p>
              <a:r>
                <a:rPr lang="en-US" sz="1800" dirty="0"/>
                <a:t>of strings</a:t>
              </a:r>
            </a:p>
            <a:p>
              <a:r>
                <a:rPr lang="en-US" sz="1800" dirty="0"/>
                <a:t>of length </a:t>
              </a:r>
              <a:r>
                <a:rPr lang="en-US" sz="1800" i="1" dirty="0"/>
                <a:t>k</a:t>
              </a:r>
            </a:p>
            <a:p>
              <a:r>
                <a:rPr lang="en-US" sz="1800" dirty="0"/>
                <a:t>that appear</a:t>
              </a:r>
            </a:p>
            <a:p>
              <a:r>
                <a:rPr lang="en-US" sz="1800" dirty="0"/>
                <a:t>in the doc-</a:t>
              </a:r>
            </a:p>
            <a:p>
              <a:r>
                <a:rPr lang="en-US" sz="1800" dirty="0" err="1"/>
                <a:t>ument</a:t>
              </a:r>
              <a:endParaRPr lang="en-US" sz="1800" dirty="0"/>
            </a:p>
          </p:txBody>
        </p:sp>
        <p:sp>
          <p:nvSpPr>
            <p:cNvPr id="11" name="Line 10"/>
            <p:cNvSpPr>
              <a:spLocks noChangeShapeType="1"/>
            </p:cNvSpPr>
            <p:nvPr/>
          </p:nvSpPr>
          <p:spPr bwMode="auto">
            <a:xfrm flipV="1">
              <a:off x="1872" y="1920"/>
              <a:ext cx="0" cy="480"/>
            </a:xfrm>
            <a:prstGeom prst="line">
              <a:avLst/>
            </a:prstGeom>
            <a:noFill/>
            <a:ln w="9525">
              <a:solidFill>
                <a:schemeClr val="tx1"/>
              </a:solidFill>
              <a:round/>
              <a:headEnd/>
              <a:tailEnd type="triangle" w="med" len="med"/>
            </a:ln>
            <a:effectLst/>
          </p:spPr>
          <p:txBody>
            <a:bodyPr/>
            <a:lstStyle/>
            <a:p>
              <a:endParaRPr lang="en-US"/>
            </a:p>
          </p:txBody>
        </p:sp>
      </p:grpSp>
      <p:grpSp>
        <p:nvGrpSpPr>
          <p:cNvPr id="12" name="Group 20"/>
          <p:cNvGrpSpPr>
            <a:grpSpLocks/>
          </p:cNvGrpSpPr>
          <p:nvPr/>
        </p:nvGrpSpPr>
        <p:grpSpPr bwMode="auto">
          <a:xfrm>
            <a:off x="3581399" y="652462"/>
            <a:ext cx="2305050" cy="3556001"/>
            <a:chOff x="2256" y="1488"/>
            <a:chExt cx="1452" cy="2240"/>
          </a:xfrm>
        </p:grpSpPr>
        <p:sp>
          <p:nvSpPr>
            <p:cNvPr id="13" name="AutoShape 4"/>
            <p:cNvSpPr>
              <a:spLocks noChangeArrowheads="1"/>
            </p:cNvSpPr>
            <p:nvPr/>
          </p:nvSpPr>
          <p:spPr bwMode="auto">
            <a:xfrm rot="-5394873">
              <a:off x="2136"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sz="1800" dirty="0" smtClean="0"/>
                <a:t>Min-Hash-</a:t>
              </a:r>
              <a:endParaRPr lang="en-US" sz="1800" dirty="0"/>
            </a:p>
            <a:p>
              <a:pPr algn="ctr"/>
              <a:r>
                <a:rPr lang="en-US" sz="1800" dirty="0" err="1"/>
                <a:t>ing</a:t>
              </a:r>
              <a:endParaRPr lang="en-US" sz="1800" dirty="0"/>
            </a:p>
          </p:txBody>
        </p:sp>
        <p:sp>
          <p:nvSpPr>
            <p:cNvPr id="14" name="Line 12"/>
            <p:cNvSpPr>
              <a:spLocks noChangeShapeType="1"/>
            </p:cNvSpPr>
            <p:nvPr/>
          </p:nvSpPr>
          <p:spPr bwMode="auto">
            <a:xfrm>
              <a:off x="2880"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5" name="Text Box 14"/>
            <p:cNvSpPr txBox="1">
              <a:spLocks noChangeArrowheads="1"/>
            </p:cNvSpPr>
            <p:nvPr/>
          </p:nvSpPr>
          <p:spPr bwMode="auto">
            <a:xfrm>
              <a:off x="2784" y="2448"/>
              <a:ext cx="924" cy="1280"/>
            </a:xfrm>
            <a:prstGeom prst="rect">
              <a:avLst/>
            </a:prstGeom>
            <a:noFill/>
            <a:ln w="9525">
              <a:noFill/>
              <a:miter lim="800000"/>
              <a:headEnd/>
              <a:tailEnd/>
            </a:ln>
            <a:effectLst/>
          </p:spPr>
          <p:txBody>
            <a:bodyPr wrap="none">
              <a:spAutoFit/>
            </a:bodyPr>
            <a:lstStyle/>
            <a:p>
              <a:r>
                <a:rPr lang="en-US" sz="1800" b="1" i="1" dirty="0" smtClean="0">
                  <a:solidFill>
                    <a:srgbClr val="FF0066"/>
                  </a:solidFill>
                </a:rPr>
                <a:t>Signatures:</a:t>
              </a:r>
              <a:endParaRPr lang="en-US" sz="1800" b="1" dirty="0"/>
            </a:p>
            <a:p>
              <a:r>
                <a:rPr lang="en-US" sz="1800" dirty="0"/>
                <a:t>short integer</a:t>
              </a:r>
            </a:p>
            <a:p>
              <a:r>
                <a:rPr lang="en-US" sz="1800" dirty="0"/>
                <a:t>vectors that</a:t>
              </a:r>
            </a:p>
            <a:p>
              <a:r>
                <a:rPr lang="en-US" sz="1800" dirty="0"/>
                <a:t>represent the</a:t>
              </a:r>
            </a:p>
            <a:p>
              <a:r>
                <a:rPr lang="en-US" sz="1800" dirty="0"/>
                <a:t>sets, and</a:t>
              </a:r>
            </a:p>
            <a:p>
              <a:r>
                <a:rPr lang="en-US" sz="1800" dirty="0"/>
                <a:t>reflect their</a:t>
              </a:r>
            </a:p>
            <a:p>
              <a:r>
                <a:rPr lang="en-US" sz="1800" dirty="0"/>
                <a:t>similarity</a:t>
              </a:r>
            </a:p>
          </p:txBody>
        </p:sp>
        <p:sp>
          <p:nvSpPr>
            <p:cNvPr id="16" name="Line 16"/>
            <p:cNvSpPr>
              <a:spLocks noChangeShapeType="1"/>
            </p:cNvSpPr>
            <p:nvPr/>
          </p:nvSpPr>
          <p:spPr bwMode="auto">
            <a:xfrm flipV="1">
              <a:off x="3216" y="1920"/>
              <a:ext cx="0" cy="480"/>
            </a:xfrm>
            <a:prstGeom prst="line">
              <a:avLst/>
            </a:prstGeom>
            <a:noFill/>
            <a:ln w="9525">
              <a:solidFill>
                <a:schemeClr val="tx1"/>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33335601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dirty="0" smtClean="0"/>
              <a:t>Encoding Sets as Bit Vectors</a:t>
            </a:r>
          </a:p>
        </p:txBody>
      </p:sp>
      <p:sp>
        <p:nvSpPr>
          <p:cNvPr id="263171" name="Rectangle 3"/>
          <p:cNvSpPr>
            <a:spLocks noGrp="1" noChangeArrowheads="1"/>
          </p:cNvSpPr>
          <p:nvPr>
            <p:ph idx="1"/>
          </p:nvPr>
        </p:nvSpPr>
        <p:spPr>
          <a:xfrm>
            <a:off x="457200" y="1371600"/>
            <a:ext cx="8229600" cy="5181600"/>
          </a:xfrm>
        </p:spPr>
        <p:txBody>
          <a:bodyPr>
            <a:normAutofit/>
          </a:bodyPr>
          <a:lstStyle/>
          <a:p>
            <a:r>
              <a:rPr lang="en-US" sz="2800" dirty="0" smtClean="0">
                <a:solidFill>
                  <a:srgbClr val="0000FF"/>
                </a:solidFill>
              </a:rPr>
              <a:t>Many similarity problems can be </a:t>
            </a:r>
            <a:br>
              <a:rPr lang="en-US" sz="2800" dirty="0" smtClean="0">
                <a:solidFill>
                  <a:srgbClr val="0000FF"/>
                </a:solidFill>
              </a:rPr>
            </a:br>
            <a:r>
              <a:rPr lang="en-US" sz="2800" dirty="0" smtClean="0">
                <a:solidFill>
                  <a:srgbClr val="0000FF"/>
                </a:solidFill>
              </a:rPr>
              <a:t>formalized as </a:t>
            </a:r>
            <a:r>
              <a:rPr lang="en-US" sz="2800" b="1" dirty="0" smtClean="0">
                <a:solidFill>
                  <a:srgbClr val="0000FF"/>
                </a:solidFill>
              </a:rPr>
              <a:t>finding subsets that </a:t>
            </a:r>
            <a:br>
              <a:rPr lang="en-US" sz="2800" b="1" dirty="0" smtClean="0">
                <a:solidFill>
                  <a:srgbClr val="0000FF"/>
                </a:solidFill>
              </a:rPr>
            </a:br>
            <a:r>
              <a:rPr lang="en-US" sz="2800" b="1" dirty="0" smtClean="0">
                <a:solidFill>
                  <a:srgbClr val="0000FF"/>
                </a:solidFill>
              </a:rPr>
              <a:t>have significant intersection</a:t>
            </a:r>
          </a:p>
          <a:p>
            <a:r>
              <a:rPr lang="en-US" sz="2800" b="1" dirty="0" smtClean="0">
                <a:solidFill>
                  <a:srgbClr val="FF0066"/>
                </a:solidFill>
              </a:rPr>
              <a:t>Encode sets using 0/1 (bit, </a:t>
            </a:r>
            <a:r>
              <a:rPr lang="en-US" sz="2800" b="1" dirty="0" err="1" smtClean="0">
                <a:solidFill>
                  <a:srgbClr val="FF0066"/>
                </a:solidFill>
              </a:rPr>
              <a:t>boolean</a:t>
            </a:r>
            <a:r>
              <a:rPr lang="en-US" sz="2800" b="1" dirty="0" smtClean="0">
                <a:solidFill>
                  <a:srgbClr val="FF0066"/>
                </a:solidFill>
              </a:rPr>
              <a:t>) vectors </a:t>
            </a:r>
          </a:p>
          <a:p>
            <a:pPr lvl="1"/>
            <a:r>
              <a:rPr lang="en-US" sz="2400" dirty="0" smtClean="0"/>
              <a:t>One dimension per element in the universal set</a:t>
            </a:r>
          </a:p>
          <a:p>
            <a:r>
              <a:rPr lang="en-US" sz="2800" dirty="0" smtClean="0"/>
              <a:t>Interpret </a:t>
            </a:r>
            <a:r>
              <a:rPr lang="en-US" sz="2800" dirty="0" smtClean="0">
                <a:solidFill>
                  <a:srgbClr val="FF0066"/>
                </a:solidFill>
              </a:rPr>
              <a:t>set intersection as bitwise </a:t>
            </a:r>
            <a:r>
              <a:rPr lang="en-US" sz="2800" b="1" dirty="0" smtClean="0">
                <a:solidFill>
                  <a:srgbClr val="FF0066"/>
                </a:solidFill>
              </a:rPr>
              <a:t>AND</a:t>
            </a:r>
            <a:r>
              <a:rPr lang="en-US" sz="2800" dirty="0" smtClean="0"/>
              <a:t>, and </a:t>
            </a:r>
            <a:br>
              <a:rPr lang="en-US" sz="2800" dirty="0" smtClean="0"/>
            </a:br>
            <a:r>
              <a:rPr lang="en-US" sz="2800" dirty="0" smtClean="0">
                <a:solidFill>
                  <a:srgbClr val="0000FF"/>
                </a:solidFill>
              </a:rPr>
              <a:t>set union as bitwise </a:t>
            </a:r>
            <a:r>
              <a:rPr lang="en-US" sz="2800" b="1" dirty="0" smtClean="0">
                <a:solidFill>
                  <a:srgbClr val="0000FF"/>
                </a:solidFill>
              </a:rPr>
              <a:t>OR</a:t>
            </a:r>
          </a:p>
          <a:p>
            <a:pPr lvl="8"/>
            <a:endParaRPr lang="en-US" sz="1400" dirty="0" smtClean="0"/>
          </a:p>
          <a:p>
            <a:r>
              <a:rPr lang="en-US" sz="2800" b="1" dirty="0" smtClean="0">
                <a:solidFill>
                  <a:srgbClr val="008000"/>
                </a:solidFill>
              </a:rPr>
              <a:t>Example:</a:t>
            </a:r>
            <a:r>
              <a:rPr lang="en-US" sz="2800" dirty="0" smtClean="0"/>
              <a:t> </a:t>
            </a:r>
            <a:r>
              <a:rPr lang="en-US" sz="2800" b="1" dirty="0" smtClean="0"/>
              <a:t>C</a:t>
            </a:r>
            <a:r>
              <a:rPr lang="en-US" sz="2800" b="1" baseline="-25000" dirty="0" smtClean="0"/>
              <a:t>1</a:t>
            </a:r>
            <a:r>
              <a:rPr lang="en-US" sz="2800" dirty="0" smtClean="0"/>
              <a:t> = 10111; </a:t>
            </a:r>
            <a:r>
              <a:rPr lang="en-US" sz="2800" b="1" dirty="0" smtClean="0"/>
              <a:t>C</a:t>
            </a:r>
            <a:r>
              <a:rPr lang="en-US" sz="2800" b="1" baseline="-25000" dirty="0" smtClean="0"/>
              <a:t>2</a:t>
            </a:r>
            <a:r>
              <a:rPr lang="en-US" sz="2800" dirty="0" smtClean="0"/>
              <a:t> = 10011</a:t>
            </a:r>
          </a:p>
          <a:p>
            <a:pPr lvl="1"/>
            <a:r>
              <a:rPr lang="en-US" sz="2400" dirty="0" smtClean="0"/>
              <a:t>Size of intersection </a:t>
            </a:r>
            <a:r>
              <a:rPr lang="en-US" sz="2400" b="1" dirty="0" smtClean="0"/>
              <a:t>= 3</a:t>
            </a:r>
            <a:r>
              <a:rPr lang="en-US" sz="2400" dirty="0" smtClean="0"/>
              <a:t>; size of union </a:t>
            </a:r>
            <a:r>
              <a:rPr lang="en-US" sz="2400" b="1" dirty="0" smtClean="0"/>
              <a:t>= 4</a:t>
            </a:r>
            <a:r>
              <a:rPr lang="en-US" sz="2400" dirty="0" smtClean="0"/>
              <a:t>, </a:t>
            </a:r>
          </a:p>
          <a:p>
            <a:pPr lvl="1"/>
            <a:r>
              <a:rPr lang="en-US" sz="2400" b="1" dirty="0" err="1" smtClean="0"/>
              <a:t>Jaccard</a:t>
            </a:r>
            <a:r>
              <a:rPr lang="en-US" sz="2400" b="1" dirty="0" smtClean="0"/>
              <a:t> similarity</a:t>
            </a:r>
            <a:r>
              <a:rPr lang="en-US" sz="2400" dirty="0" smtClean="0"/>
              <a:t> (not distance) </a:t>
            </a:r>
            <a:r>
              <a:rPr lang="en-US" sz="2400" b="1" dirty="0" smtClean="0"/>
              <a:t>= 3/4</a:t>
            </a:r>
          </a:p>
          <a:p>
            <a:pPr lvl="1"/>
            <a:r>
              <a:rPr lang="en-US" sz="2400" b="1" dirty="0" smtClean="0"/>
              <a:t>Distance: d(C</a:t>
            </a:r>
            <a:r>
              <a:rPr lang="en-US" sz="2400" b="1" baseline="-25000" dirty="0" smtClean="0"/>
              <a:t>1</a:t>
            </a:r>
            <a:r>
              <a:rPr lang="en-US" sz="2400" b="1" dirty="0" smtClean="0"/>
              <a:t>,C</a:t>
            </a:r>
            <a:r>
              <a:rPr lang="en-US" sz="2400" b="1" baseline="-25000" dirty="0" smtClean="0"/>
              <a:t>2</a:t>
            </a:r>
            <a:r>
              <a:rPr lang="en-US" sz="2400" b="1" dirty="0" smtClean="0"/>
              <a:t>) = 1 – (</a:t>
            </a:r>
            <a:r>
              <a:rPr lang="en-US" sz="2400" b="1" dirty="0" err="1" smtClean="0"/>
              <a:t>Jaccard</a:t>
            </a:r>
            <a:r>
              <a:rPr lang="en-US" sz="2400" b="1" dirty="0" smtClean="0"/>
              <a:t> similarity) = 1/4</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26</a:t>
            </a:fld>
            <a:endParaRPr lang="en-US"/>
          </a:p>
        </p:txBody>
      </p:sp>
      <p:grpSp>
        <p:nvGrpSpPr>
          <p:cNvPr id="31" name="Group 30"/>
          <p:cNvGrpSpPr/>
          <p:nvPr/>
        </p:nvGrpSpPr>
        <p:grpSpPr>
          <a:xfrm>
            <a:off x="6781800" y="1295400"/>
            <a:ext cx="2286000" cy="990600"/>
            <a:chOff x="3124200" y="1371600"/>
            <a:chExt cx="2667000" cy="1600200"/>
          </a:xfrm>
        </p:grpSpPr>
        <p:sp>
          <p:nvSpPr>
            <p:cNvPr id="32" name="Oval 3"/>
            <p:cNvSpPr>
              <a:spLocks noChangeArrowheads="1"/>
            </p:cNvSpPr>
            <p:nvPr/>
          </p:nvSpPr>
          <p:spPr bwMode="auto">
            <a:xfrm>
              <a:off x="3810000" y="1371600"/>
              <a:ext cx="1981200" cy="1600200"/>
            </a:xfrm>
            <a:prstGeom prst="ellipse">
              <a:avLst/>
            </a:prstGeom>
            <a:noFill/>
            <a:ln w="9525">
              <a:solidFill>
                <a:schemeClr val="tx1"/>
              </a:solidFill>
              <a:round/>
              <a:headEnd/>
              <a:tailEnd/>
            </a:ln>
            <a:effectLst/>
          </p:spPr>
          <p:txBody>
            <a:bodyPr wrap="none" anchor="ctr"/>
            <a:lstStyle/>
            <a:p>
              <a:endParaRPr lang="en-US"/>
            </a:p>
          </p:txBody>
        </p:sp>
        <p:sp>
          <p:nvSpPr>
            <p:cNvPr id="33" name="Oval 4"/>
            <p:cNvSpPr>
              <a:spLocks noChangeArrowheads="1"/>
            </p:cNvSpPr>
            <p:nvPr/>
          </p:nvSpPr>
          <p:spPr bwMode="auto">
            <a:xfrm>
              <a:off x="3124200" y="1371600"/>
              <a:ext cx="1981200" cy="1600200"/>
            </a:xfrm>
            <a:prstGeom prst="ellipse">
              <a:avLst/>
            </a:prstGeom>
            <a:noFill/>
            <a:ln w="9525">
              <a:solidFill>
                <a:schemeClr val="tx1"/>
              </a:solidFill>
              <a:round/>
              <a:headEnd/>
              <a:tailEnd/>
            </a:ln>
            <a:effectLst/>
          </p:spPr>
          <p:txBody>
            <a:bodyPr wrap="none" anchor="ctr"/>
            <a:lstStyle/>
            <a:p>
              <a:endParaRPr lang="en-US"/>
            </a:p>
          </p:txBody>
        </p:sp>
        <p:sp>
          <p:nvSpPr>
            <p:cNvPr id="34" name="Oval 5"/>
            <p:cNvSpPr>
              <a:spLocks noChangeArrowheads="1"/>
            </p:cNvSpPr>
            <p:nvPr/>
          </p:nvSpPr>
          <p:spPr bwMode="auto">
            <a:xfrm>
              <a:off x="3505200" y="1839351"/>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35" name="Oval 6"/>
            <p:cNvSpPr>
              <a:spLocks noChangeArrowheads="1"/>
            </p:cNvSpPr>
            <p:nvPr/>
          </p:nvSpPr>
          <p:spPr bwMode="auto">
            <a:xfrm>
              <a:off x="3479800" y="2356338"/>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36" name="Oval 7"/>
            <p:cNvSpPr>
              <a:spLocks noChangeArrowheads="1"/>
            </p:cNvSpPr>
            <p:nvPr/>
          </p:nvSpPr>
          <p:spPr bwMode="auto">
            <a:xfrm>
              <a:off x="4173220" y="1987062"/>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37" name="Oval 8"/>
            <p:cNvSpPr>
              <a:spLocks noChangeArrowheads="1"/>
            </p:cNvSpPr>
            <p:nvPr/>
          </p:nvSpPr>
          <p:spPr bwMode="auto">
            <a:xfrm>
              <a:off x="4635500" y="2280138"/>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38" name="Oval 9"/>
            <p:cNvSpPr>
              <a:spLocks noChangeArrowheads="1"/>
            </p:cNvSpPr>
            <p:nvPr/>
          </p:nvSpPr>
          <p:spPr bwMode="auto">
            <a:xfrm>
              <a:off x="4546600" y="1670537"/>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39" name="Oval 10"/>
            <p:cNvSpPr>
              <a:spLocks noChangeArrowheads="1"/>
            </p:cNvSpPr>
            <p:nvPr/>
          </p:nvSpPr>
          <p:spPr bwMode="auto">
            <a:xfrm>
              <a:off x="5417820" y="2110154"/>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40" name="Oval 11"/>
            <p:cNvSpPr>
              <a:spLocks noChangeArrowheads="1"/>
            </p:cNvSpPr>
            <p:nvPr/>
          </p:nvSpPr>
          <p:spPr bwMode="auto">
            <a:xfrm>
              <a:off x="5257800" y="2479431"/>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41" name="Oval 12"/>
            <p:cNvSpPr>
              <a:spLocks noChangeArrowheads="1"/>
            </p:cNvSpPr>
            <p:nvPr/>
          </p:nvSpPr>
          <p:spPr bwMode="auto">
            <a:xfrm>
              <a:off x="5257800" y="1676399"/>
              <a:ext cx="106680" cy="147711"/>
            </a:xfrm>
            <a:prstGeom prst="ellipse">
              <a:avLst/>
            </a:prstGeom>
            <a:solidFill>
              <a:srgbClr val="800080"/>
            </a:solidFill>
            <a:ln w="9525">
              <a:solidFill>
                <a:schemeClr val="tx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18908824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From Sets to Boolean Matrices</a:t>
            </a:r>
          </a:p>
        </p:txBody>
      </p:sp>
      <p:sp>
        <p:nvSpPr>
          <p:cNvPr id="59395" name="Rectangle 3"/>
          <p:cNvSpPr>
            <a:spLocks noGrp="1" noChangeArrowheads="1"/>
          </p:cNvSpPr>
          <p:nvPr>
            <p:ph idx="1"/>
          </p:nvPr>
        </p:nvSpPr>
        <p:spPr>
          <a:xfrm>
            <a:off x="457200" y="1295400"/>
            <a:ext cx="5943600" cy="5638800"/>
          </a:xfrm>
        </p:spPr>
        <p:txBody>
          <a:bodyPr>
            <a:normAutofit lnSpcReduction="10000"/>
          </a:bodyPr>
          <a:lstStyle/>
          <a:p>
            <a:r>
              <a:rPr lang="en-US" b="1" dirty="0">
                <a:solidFill>
                  <a:srgbClr val="008000"/>
                </a:solidFill>
              </a:rPr>
              <a:t>Rows</a:t>
            </a:r>
            <a:r>
              <a:rPr lang="en-US" dirty="0">
                <a:solidFill>
                  <a:srgbClr val="008000"/>
                </a:solidFill>
              </a:rPr>
              <a:t> </a:t>
            </a:r>
            <a:r>
              <a:rPr lang="en-US" dirty="0"/>
              <a:t>= </a:t>
            </a:r>
            <a:r>
              <a:rPr lang="en-US" dirty="0" smtClean="0"/>
              <a:t>elements (shingles)</a:t>
            </a:r>
            <a:endParaRPr lang="en-US" dirty="0"/>
          </a:p>
          <a:p>
            <a:r>
              <a:rPr lang="en-US" b="1" dirty="0">
                <a:solidFill>
                  <a:srgbClr val="008000"/>
                </a:solidFill>
              </a:rPr>
              <a:t>Columns</a:t>
            </a:r>
            <a:r>
              <a:rPr lang="en-US" dirty="0">
                <a:solidFill>
                  <a:srgbClr val="008000"/>
                </a:solidFill>
              </a:rPr>
              <a:t> </a:t>
            </a:r>
            <a:r>
              <a:rPr lang="en-US" dirty="0"/>
              <a:t>= </a:t>
            </a:r>
            <a:r>
              <a:rPr lang="en-US" dirty="0" smtClean="0"/>
              <a:t>sets (documents)</a:t>
            </a:r>
          </a:p>
          <a:p>
            <a:pPr lvl="1"/>
            <a:r>
              <a:rPr lang="en-US" dirty="0" smtClean="0"/>
              <a:t>1 </a:t>
            </a:r>
            <a:r>
              <a:rPr lang="en-US" dirty="0"/>
              <a:t>in row </a:t>
            </a:r>
            <a:r>
              <a:rPr lang="en-US" b="1" i="1" dirty="0"/>
              <a:t>e</a:t>
            </a:r>
            <a:r>
              <a:rPr lang="en-US" dirty="0"/>
              <a:t> </a:t>
            </a:r>
            <a:r>
              <a:rPr lang="en-US" dirty="0" smtClean="0"/>
              <a:t>and </a:t>
            </a:r>
            <a:r>
              <a:rPr lang="en-US" dirty="0"/>
              <a:t>column </a:t>
            </a:r>
            <a:r>
              <a:rPr lang="en-US" b="1" i="1" dirty="0" smtClean="0"/>
              <a:t>s</a:t>
            </a:r>
            <a:r>
              <a:rPr lang="en-US" dirty="0" smtClean="0"/>
              <a:t> if </a:t>
            </a:r>
            <a:r>
              <a:rPr lang="en-US" dirty="0"/>
              <a:t>and only </a:t>
            </a:r>
            <a:r>
              <a:rPr lang="en-US" dirty="0" smtClean="0"/>
              <a:t>if </a:t>
            </a:r>
            <a:r>
              <a:rPr lang="en-US" b="1" i="1" dirty="0"/>
              <a:t>e</a:t>
            </a:r>
            <a:r>
              <a:rPr lang="en-US" dirty="0"/>
              <a:t> </a:t>
            </a:r>
            <a:r>
              <a:rPr lang="en-US" dirty="0" smtClean="0"/>
              <a:t>is </a:t>
            </a:r>
            <a:r>
              <a:rPr lang="en-US" dirty="0"/>
              <a:t>a member of </a:t>
            </a:r>
            <a:r>
              <a:rPr lang="en-US" b="1" i="1" dirty="0" smtClean="0"/>
              <a:t>s</a:t>
            </a:r>
          </a:p>
          <a:p>
            <a:pPr lvl="1"/>
            <a:r>
              <a:rPr lang="en-US" dirty="0" smtClean="0"/>
              <a:t>Column </a:t>
            </a:r>
            <a:r>
              <a:rPr lang="en-US" dirty="0"/>
              <a:t>similarity is the </a:t>
            </a:r>
            <a:r>
              <a:rPr lang="en-US" dirty="0" err="1"/>
              <a:t>Jaccard</a:t>
            </a:r>
            <a:r>
              <a:rPr lang="en-US" dirty="0"/>
              <a:t> similarity of the </a:t>
            </a:r>
            <a:r>
              <a:rPr lang="en-US" dirty="0" smtClean="0"/>
              <a:t>corresponding sets (rows with value </a:t>
            </a:r>
            <a:r>
              <a:rPr lang="en-US" i="1" dirty="0" smtClean="0"/>
              <a:t>1)</a:t>
            </a:r>
          </a:p>
          <a:p>
            <a:pPr lvl="1"/>
            <a:r>
              <a:rPr lang="en-US" b="1" dirty="0" smtClean="0">
                <a:solidFill>
                  <a:srgbClr val="FF0066"/>
                </a:solidFill>
              </a:rPr>
              <a:t>Typical </a:t>
            </a:r>
            <a:r>
              <a:rPr lang="en-US" b="1" dirty="0">
                <a:solidFill>
                  <a:srgbClr val="FF0066"/>
                </a:solidFill>
              </a:rPr>
              <a:t>matrix is </a:t>
            </a:r>
            <a:r>
              <a:rPr lang="en-US" b="1" dirty="0" smtClean="0">
                <a:solidFill>
                  <a:srgbClr val="FF0066"/>
                </a:solidFill>
              </a:rPr>
              <a:t>sparse!</a:t>
            </a:r>
          </a:p>
          <a:p>
            <a:r>
              <a:rPr lang="en-US" b="1" dirty="0">
                <a:solidFill>
                  <a:srgbClr val="0000FF"/>
                </a:solidFill>
              </a:rPr>
              <a:t>Each document is a column:</a:t>
            </a:r>
          </a:p>
          <a:p>
            <a:pPr lvl="1"/>
            <a:r>
              <a:rPr lang="en-US" sz="2400" b="1" dirty="0">
                <a:solidFill>
                  <a:srgbClr val="008000"/>
                </a:solidFill>
              </a:rPr>
              <a:t>Example:</a:t>
            </a:r>
            <a:r>
              <a:rPr lang="en-US" sz="2400" dirty="0"/>
              <a:t> </a:t>
            </a:r>
            <a:r>
              <a:rPr lang="en-US" sz="2400" b="1" dirty="0" err="1" smtClean="0"/>
              <a:t>sim</a:t>
            </a:r>
            <a:r>
              <a:rPr lang="en-US" sz="2400" b="1" dirty="0" smtClean="0"/>
              <a:t>(C</a:t>
            </a:r>
            <a:r>
              <a:rPr lang="en-US" sz="2400" b="1" baseline="-25000" dirty="0" smtClean="0"/>
              <a:t>1</a:t>
            </a:r>
            <a:r>
              <a:rPr lang="en-US" sz="2400" b="1" dirty="0" smtClean="0"/>
              <a:t> ,C</a:t>
            </a:r>
            <a:r>
              <a:rPr lang="en-US" sz="2400" b="1" baseline="-25000" dirty="0" smtClean="0"/>
              <a:t>2</a:t>
            </a:r>
            <a:r>
              <a:rPr lang="en-US" sz="2400" b="1" dirty="0" smtClean="0"/>
              <a:t>) = ?</a:t>
            </a:r>
            <a:endParaRPr lang="en-US" sz="2400" b="1" dirty="0"/>
          </a:p>
          <a:p>
            <a:pPr lvl="2"/>
            <a:r>
              <a:rPr lang="en-US" sz="2000" dirty="0"/>
              <a:t>Size of intersection = </a:t>
            </a:r>
            <a:r>
              <a:rPr lang="en-US" sz="2000" dirty="0" smtClean="0"/>
              <a:t>3; </a:t>
            </a:r>
            <a:r>
              <a:rPr lang="en-US" sz="2000" dirty="0"/>
              <a:t>size of union = </a:t>
            </a:r>
            <a:r>
              <a:rPr lang="en-US" sz="2000" dirty="0" smtClean="0"/>
              <a:t>6, </a:t>
            </a:r>
            <a:r>
              <a:rPr lang="en-US" sz="2000" dirty="0"/>
              <a:t/>
            </a:r>
            <a:br>
              <a:rPr lang="en-US" sz="2000" dirty="0"/>
            </a:br>
            <a:r>
              <a:rPr lang="en-US" sz="2000" dirty="0" err="1"/>
              <a:t>Jaccard</a:t>
            </a:r>
            <a:r>
              <a:rPr lang="en-US" sz="2000" dirty="0"/>
              <a:t> similarity (not distance) = </a:t>
            </a:r>
            <a:r>
              <a:rPr lang="en-US" sz="2000" dirty="0" smtClean="0"/>
              <a:t>3/6</a:t>
            </a:r>
            <a:endParaRPr lang="en-US" sz="2000" dirty="0"/>
          </a:p>
          <a:p>
            <a:pPr lvl="2"/>
            <a:r>
              <a:rPr lang="en-US" sz="2000" b="1" dirty="0"/>
              <a:t>d(C</a:t>
            </a:r>
            <a:r>
              <a:rPr lang="en-US" sz="2000" b="1" baseline="-25000" dirty="0"/>
              <a:t>1</a:t>
            </a:r>
            <a:r>
              <a:rPr lang="en-US" sz="2000" b="1" dirty="0"/>
              <a:t>,C</a:t>
            </a:r>
            <a:r>
              <a:rPr lang="en-US" sz="2000" b="1" baseline="-25000" dirty="0"/>
              <a:t>2</a:t>
            </a:r>
            <a:r>
              <a:rPr lang="en-US" sz="2000" b="1" dirty="0"/>
              <a:t>) = 1 – (</a:t>
            </a:r>
            <a:r>
              <a:rPr lang="en-US" sz="2000" b="1" dirty="0" err="1"/>
              <a:t>Jaccard</a:t>
            </a:r>
            <a:r>
              <a:rPr lang="en-US" sz="2000" b="1" dirty="0"/>
              <a:t> similarity) = </a:t>
            </a:r>
            <a:r>
              <a:rPr lang="en-US" sz="2000" b="1" dirty="0" smtClean="0"/>
              <a:t>3/6</a:t>
            </a:r>
            <a:endParaRPr lang="en-US" sz="2000" b="1" dirty="0"/>
          </a:p>
          <a:p>
            <a:endParaRPr lang="en-US" dirty="0"/>
          </a:p>
        </p:txBody>
      </p:sp>
      <p:sp>
        <p:nvSpPr>
          <p:cNvPr id="4" name="Slide Number Placeholder 5"/>
          <p:cNvSpPr>
            <a:spLocks noGrp="1"/>
          </p:cNvSpPr>
          <p:nvPr>
            <p:ph type="sldNum" sz="quarter" idx="12"/>
          </p:nvPr>
        </p:nvSpPr>
        <p:spPr/>
        <p:txBody>
          <a:bodyPr/>
          <a:lstStyle/>
          <a:p>
            <a:fld id="{BA9185DA-005C-4DB8-9484-C88A810E3590}" type="slidenum">
              <a:rPr lang="en-US"/>
              <a:pPr/>
              <a:t>27</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grpSp>
        <p:nvGrpSpPr>
          <p:cNvPr id="18" name="Group 4"/>
          <p:cNvGrpSpPr>
            <a:grpSpLocks/>
          </p:cNvGrpSpPr>
          <p:nvPr/>
        </p:nvGrpSpPr>
        <p:grpSpPr bwMode="auto">
          <a:xfrm>
            <a:off x="6645276" y="2514600"/>
            <a:ext cx="2362200" cy="3895725"/>
            <a:chOff x="1776" y="2205"/>
            <a:chExt cx="1584" cy="2598"/>
          </a:xfrm>
        </p:grpSpPr>
        <p:sp>
          <p:nvSpPr>
            <p:cNvPr id="19" name="Rectangle 5"/>
            <p:cNvSpPr>
              <a:spLocks noChangeArrowheads="1"/>
            </p:cNvSpPr>
            <p:nvPr/>
          </p:nvSpPr>
          <p:spPr bwMode="auto">
            <a:xfrm>
              <a:off x="2964" y="4428"/>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20" name="Rectangle 6"/>
            <p:cNvSpPr>
              <a:spLocks noChangeArrowheads="1"/>
            </p:cNvSpPr>
            <p:nvPr/>
          </p:nvSpPr>
          <p:spPr bwMode="auto">
            <a:xfrm>
              <a:off x="2568" y="442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1" name="Rectangle 7"/>
            <p:cNvSpPr>
              <a:spLocks noChangeArrowheads="1"/>
            </p:cNvSpPr>
            <p:nvPr/>
          </p:nvSpPr>
          <p:spPr bwMode="auto">
            <a:xfrm>
              <a:off x="2172" y="4428"/>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22" name="Rectangle 8"/>
            <p:cNvSpPr>
              <a:spLocks noChangeArrowheads="1"/>
            </p:cNvSpPr>
            <p:nvPr/>
          </p:nvSpPr>
          <p:spPr bwMode="auto">
            <a:xfrm>
              <a:off x="1776" y="442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3" name="Rectangle 9"/>
            <p:cNvSpPr>
              <a:spLocks noChangeArrowheads="1"/>
            </p:cNvSpPr>
            <p:nvPr/>
          </p:nvSpPr>
          <p:spPr bwMode="auto">
            <a:xfrm>
              <a:off x="2964" y="4054"/>
              <a:ext cx="396" cy="374"/>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24" name="Rectangle 10"/>
            <p:cNvSpPr>
              <a:spLocks noChangeArrowheads="1"/>
            </p:cNvSpPr>
            <p:nvPr/>
          </p:nvSpPr>
          <p:spPr bwMode="auto">
            <a:xfrm>
              <a:off x="2568" y="4054"/>
              <a:ext cx="396" cy="374"/>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5" name="Rectangle 11"/>
            <p:cNvSpPr>
              <a:spLocks noChangeArrowheads="1"/>
            </p:cNvSpPr>
            <p:nvPr/>
          </p:nvSpPr>
          <p:spPr bwMode="auto">
            <a:xfrm>
              <a:off x="2172" y="4054"/>
              <a:ext cx="396" cy="374"/>
            </a:xfrm>
            <a:prstGeom prst="rect">
              <a:avLst/>
            </a:prstGeom>
            <a:noFill/>
            <a:ln w="9525">
              <a:noFill/>
              <a:miter lim="800000"/>
              <a:headEnd/>
              <a:tailEnd/>
            </a:ln>
            <a:effectLst/>
          </p:spPr>
          <p:txBody>
            <a:bodyPr/>
            <a:lstStyle/>
            <a:p>
              <a:pPr eaLnBrk="0" hangingPunct="0">
                <a:spcBef>
                  <a:spcPct val="20000"/>
                </a:spcBef>
              </a:pPr>
              <a:r>
                <a:rPr lang="en-US" sz="2800" dirty="0" smtClean="0"/>
                <a:t>1</a:t>
              </a:r>
              <a:endParaRPr lang="en-US" sz="2800" dirty="0"/>
            </a:p>
          </p:txBody>
        </p:sp>
        <p:sp>
          <p:nvSpPr>
            <p:cNvPr id="26" name="Rectangle 12"/>
            <p:cNvSpPr>
              <a:spLocks noChangeArrowheads="1"/>
            </p:cNvSpPr>
            <p:nvPr/>
          </p:nvSpPr>
          <p:spPr bwMode="auto">
            <a:xfrm>
              <a:off x="1776" y="4054"/>
              <a:ext cx="396" cy="374"/>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7" name="Rectangle 13"/>
            <p:cNvSpPr>
              <a:spLocks noChangeArrowheads="1"/>
            </p:cNvSpPr>
            <p:nvPr/>
          </p:nvSpPr>
          <p:spPr bwMode="auto">
            <a:xfrm>
              <a:off x="2964" y="3679"/>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28" name="Rectangle 14"/>
            <p:cNvSpPr>
              <a:spLocks noChangeArrowheads="1"/>
            </p:cNvSpPr>
            <p:nvPr/>
          </p:nvSpPr>
          <p:spPr bwMode="auto">
            <a:xfrm>
              <a:off x="2568" y="3679"/>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29" name="Rectangle 15"/>
            <p:cNvSpPr>
              <a:spLocks noChangeArrowheads="1"/>
            </p:cNvSpPr>
            <p:nvPr/>
          </p:nvSpPr>
          <p:spPr bwMode="auto">
            <a:xfrm>
              <a:off x="2172" y="3679"/>
              <a:ext cx="396" cy="375"/>
            </a:xfrm>
            <a:prstGeom prst="rect">
              <a:avLst/>
            </a:prstGeom>
            <a:noFill/>
            <a:ln w="9525">
              <a:noFill/>
              <a:miter lim="800000"/>
              <a:headEnd/>
              <a:tailEnd/>
            </a:ln>
            <a:effectLst/>
          </p:spPr>
          <p:txBody>
            <a:bodyPr/>
            <a:lstStyle/>
            <a:p>
              <a:pPr eaLnBrk="0" hangingPunct="0">
                <a:spcBef>
                  <a:spcPct val="20000"/>
                </a:spcBef>
              </a:pPr>
              <a:r>
                <a:rPr lang="en-US" sz="2800" dirty="0" smtClean="0"/>
                <a:t>0</a:t>
              </a:r>
              <a:endParaRPr lang="en-US" sz="2800" dirty="0"/>
            </a:p>
          </p:txBody>
        </p:sp>
        <p:sp>
          <p:nvSpPr>
            <p:cNvPr id="30" name="Rectangle 16"/>
            <p:cNvSpPr>
              <a:spLocks noChangeArrowheads="1"/>
            </p:cNvSpPr>
            <p:nvPr/>
          </p:nvSpPr>
          <p:spPr bwMode="auto">
            <a:xfrm>
              <a:off x="1776" y="3679"/>
              <a:ext cx="396" cy="375"/>
            </a:xfrm>
            <a:prstGeom prst="rect">
              <a:avLst/>
            </a:prstGeom>
            <a:noFill/>
            <a:ln w="9525">
              <a:noFill/>
              <a:miter lim="800000"/>
              <a:headEnd/>
              <a:tailEnd/>
            </a:ln>
            <a:effectLst/>
          </p:spPr>
          <p:txBody>
            <a:bodyPr/>
            <a:lstStyle/>
            <a:p>
              <a:pPr eaLnBrk="0" hangingPunct="0">
                <a:spcBef>
                  <a:spcPct val="20000"/>
                </a:spcBef>
              </a:pPr>
              <a:r>
                <a:rPr lang="en-US" sz="2800" dirty="0" smtClean="0"/>
                <a:t>1</a:t>
              </a:r>
              <a:endParaRPr lang="en-US" sz="2800" dirty="0"/>
            </a:p>
          </p:txBody>
        </p:sp>
        <p:sp>
          <p:nvSpPr>
            <p:cNvPr id="31" name="Rectangle 17"/>
            <p:cNvSpPr>
              <a:spLocks noChangeArrowheads="1"/>
            </p:cNvSpPr>
            <p:nvPr/>
          </p:nvSpPr>
          <p:spPr bwMode="auto">
            <a:xfrm>
              <a:off x="2964" y="3303"/>
              <a:ext cx="396" cy="376"/>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32" name="Rectangle 18"/>
            <p:cNvSpPr>
              <a:spLocks noChangeArrowheads="1"/>
            </p:cNvSpPr>
            <p:nvPr/>
          </p:nvSpPr>
          <p:spPr bwMode="auto">
            <a:xfrm>
              <a:off x="2568" y="3303"/>
              <a:ext cx="396" cy="376"/>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33" name="Rectangle 19"/>
            <p:cNvSpPr>
              <a:spLocks noChangeArrowheads="1"/>
            </p:cNvSpPr>
            <p:nvPr/>
          </p:nvSpPr>
          <p:spPr bwMode="auto">
            <a:xfrm>
              <a:off x="2172" y="3303"/>
              <a:ext cx="396" cy="376"/>
            </a:xfrm>
            <a:prstGeom prst="rect">
              <a:avLst/>
            </a:prstGeom>
            <a:noFill/>
            <a:ln w="9525">
              <a:noFill/>
              <a:miter lim="800000"/>
              <a:headEnd/>
              <a:tailEnd/>
            </a:ln>
            <a:effectLst/>
          </p:spPr>
          <p:txBody>
            <a:bodyPr/>
            <a:lstStyle/>
            <a:p>
              <a:pPr eaLnBrk="0" hangingPunct="0">
                <a:spcBef>
                  <a:spcPct val="20000"/>
                </a:spcBef>
              </a:pPr>
              <a:r>
                <a:rPr lang="en-US" sz="2800" dirty="0"/>
                <a:t>0</a:t>
              </a:r>
            </a:p>
          </p:txBody>
        </p:sp>
        <p:sp>
          <p:nvSpPr>
            <p:cNvPr id="34" name="Rectangle 20"/>
            <p:cNvSpPr>
              <a:spLocks noChangeArrowheads="1"/>
            </p:cNvSpPr>
            <p:nvPr/>
          </p:nvSpPr>
          <p:spPr bwMode="auto">
            <a:xfrm>
              <a:off x="1776" y="3303"/>
              <a:ext cx="396" cy="376"/>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35" name="Rectangle 21"/>
            <p:cNvSpPr>
              <a:spLocks noChangeArrowheads="1"/>
            </p:cNvSpPr>
            <p:nvPr/>
          </p:nvSpPr>
          <p:spPr bwMode="auto">
            <a:xfrm>
              <a:off x="2964" y="292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36" name="Rectangle 22"/>
            <p:cNvSpPr>
              <a:spLocks noChangeArrowheads="1"/>
            </p:cNvSpPr>
            <p:nvPr/>
          </p:nvSpPr>
          <p:spPr bwMode="auto">
            <a:xfrm>
              <a:off x="2568" y="2928"/>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37" name="Rectangle 23"/>
            <p:cNvSpPr>
              <a:spLocks noChangeArrowheads="1"/>
            </p:cNvSpPr>
            <p:nvPr/>
          </p:nvSpPr>
          <p:spPr bwMode="auto">
            <a:xfrm>
              <a:off x="2172" y="292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38" name="Rectangle 24"/>
            <p:cNvSpPr>
              <a:spLocks noChangeArrowheads="1"/>
            </p:cNvSpPr>
            <p:nvPr/>
          </p:nvSpPr>
          <p:spPr bwMode="auto">
            <a:xfrm>
              <a:off x="1776" y="2928"/>
              <a:ext cx="396" cy="375"/>
            </a:xfrm>
            <a:prstGeom prst="rect">
              <a:avLst/>
            </a:prstGeom>
            <a:noFill/>
            <a:ln w="9525">
              <a:noFill/>
              <a:miter lim="800000"/>
              <a:headEnd/>
              <a:tailEnd/>
            </a:ln>
            <a:effectLst/>
          </p:spPr>
          <p:txBody>
            <a:bodyPr/>
            <a:lstStyle/>
            <a:p>
              <a:pPr eaLnBrk="0" hangingPunct="0">
                <a:spcBef>
                  <a:spcPct val="20000"/>
                </a:spcBef>
              </a:pPr>
              <a:r>
                <a:rPr lang="en-US" sz="2800" dirty="0"/>
                <a:t>0</a:t>
              </a:r>
            </a:p>
          </p:txBody>
        </p:sp>
        <p:sp>
          <p:nvSpPr>
            <p:cNvPr id="39" name="Rectangle 25"/>
            <p:cNvSpPr>
              <a:spLocks noChangeArrowheads="1"/>
            </p:cNvSpPr>
            <p:nvPr/>
          </p:nvSpPr>
          <p:spPr bwMode="auto">
            <a:xfrm>
              <a:off x="2964" y="2583"/>
              <a:ext cx="396" cy="34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40" name="Rectangle 26"/>
            <p:cNvSpPr>
              <a:spLocks noChangeArrowheads="1"/>
            </p:cNvSpPr>
            <p:nvPr/>
          </p:nvSpPr>
          <p:spPr bwMode="auto">
            <a:xfrm>
              <a:off x="2568" y="2583"/>
              <a:ext cx="396" cy="34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41" name="Rectangle 27"/>
            <p:cNvSpPr>
              <a:spLocks noChangeArrowheads="1"/>
            </p:cNvSpPr>
            <p:nvPr/>
          </p:nvSpPr>
          <p:spPr bwMode="auto">
            <a:xfrm>
              <a:off x="2172" y="2583"/>
              <a:ext cx="396" cy="345"/>
            </a:xfrm>
            <a:prstGeom prst="rect">
              <a:avLst/>
            </a:prstGeom>
            <a:noFill/>
            <a:ln w="9525">
              <a:noFill/>
              <a:miter lim="800000"/>
              <a:headEnd/>
              <a:tailEnd/>
            </a:ln>
            <a:effectLst/>
          </p:spPr>
          <p:txBody>
            <a:bodyPr/>
            <a:lstStyle/>
            <a:p>
              <a:pPr eaLnBrk="0" hangingPunct="0">
                <a:spcBef>
                  <a:spcPct val="20000"/>
                </a:spcBef>
              </a:pPr>
              <a:r>
                <a:rPr lang="en-US" sz="2800" dirty="0" smtClean="0"/>
                <a:t>1</a:t>
              </a:r>
              <a:endParaRPr lang="en-US" sz="2800" dirty="0"/>
            </a:p>
          </p:txBody>
        </p:sp>
        <p:sp>
          <p:nvSpPr>
            <p:cNvPr id="42" name="Rectangle 28"/>
            <p:cNvSpPr>
              <a:spLocks noChangeArrowheads="1"/>
            </p:cNvSpPr>
            <p:nvPr/>
          </p:nvSpPr>
          <p:spPr bwMode="auto">
            <a:xfrm>
              <a:off x="1776" y="2583"/>
              <a:ext cx="396" cy="34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43" name="Rectangle 29"/>
            <p:cNvSpPr>
              <a:spLocks noChangeArrowheads="1"/>
            </p:cNvSpPr>
            <p:nvPr/>
          </p:nvSpPr>
          <p:spPr bwMode="auto">
            <a:xfrm>
              <a:off x="2964" y="2208"/>
              <a:ext cx="396" cy="375"/>
            </a:xfrm>
            <a:prstGeom prst="rect">
              <a:avLst/>
            </a:prstGeom>
            <a:noFill/>
            <a:ln w="9525">
              <a:noFill/>
              <a:miter lim="800000"/>
              <a:headEnd/>
              <a:tailEnd/>
            </a:ln>
            <a:effectLst/>
          </p:spPr>
          <p:txBody>
            <a:bodyPr/>
            <a:lstStyle/>
            <a:p>
              <a:pPr eaLnBrk="0" hangingPunct="0">
                <a:spcBef>
                  <a:spcPct val="20000"/>
                </a:spcBef>
              </a:pPr>
              <a:r>
                <a:rPr lang="en-US" sz="2800"/>
                <a:t>0</a:t>
              </a:r>
            </a:p>
          </p:txBody>
        </p:sp>
        <p:sp>
          <p:nvSpPr>
            <p:cNvPr id="44" name="Rectangle 30"/>
            <p:cNvSpPr>
              <a:spLocks noChangeArrowheads="1"/>
            </p:cNvSpPr>
            <p:nvPr/>
          </p:nvSpPr>
          <p:spPr bwMode="auto">
            <a:xfrm>
              <a:off x="2568" y="2208"/>
              <a:ext cx="396" cy="375"/>
            </a:xfrm>
            <a:prstGeom prst="rect">
              <a:avLst/>
            </a:prstGeom>
            <a:noFill/>
            <a:ln w="9525">
              <a:noFill/>
              <a:miter lim="800000"/>
              <a:headEnd/>
              <a:tailEnd/>
            </a:ln>
            <a:effectLst/>
          </p:spPr>
          <p:txBody>
            <a:bodyPr/>
            <a:lstStyle/>
            <a:p>
              <a:pPr eaLnBrk="0" hangingPunct="0">
                <a:spcBef>
                  <a:spcPct val="20000"/>
                </a:spcBef>
              </a:pPr>
              <a:r>
                <a:rPr lang="en-US" sz="2800"/>
                <a:t>1</a:t>
              </a:r>
            </a:p>
          </p:txBody>
        </p:sp>
        <p:sp>
          <p:nvSpPr>
            <p:cNvPr id="45" name="Rectangle 31"/>
            <p:cNvSpPr>
              <a:spLocks noChangeArrowheads="1"/>
            </p:cNvSpPr>
            <p:nvPr/>
          </p:nvSpPr>
          <p:spPr bwMode="auto">
            <a:xfrm>
              <a:off x="2172" y="2208"/>
              <a:ext cx="396" cy="375"/>
            </a:xfrm>
            <a:prstGeom prst="rect">
              <a:avLst/>
            </a:prstGeom>
            <a:noFill/>
            <a:ln w="9525">
              <a:noFill/>
              <a:miter lim="800000"/>
              <a:headEnd/>
              <a:tailEnd/>
            </a:ln>
            <a:effectLst/>
          </p:spPr>
          <p:txBody>
            <a:bodyPr/>
            <a:lstStyle/>
            <a:p>
              <a:pPr eaLnBrk="0" hangingPunct="0">
                <a:spcBef>
                  <a:spcPct val="20000"/>
                </a:spcBef>
              </a:pPr>
              <a:r>
                <a:rPr lang="en-US" sz="2800" dirty="0"/>
                <a:t>1</a:t>
              </a:r>
            </a:p>
          </p:txBody>
        </p:sp>
        <p:sp>
          <p:nvSpPr>
            <p:cNvPr id="46" name="Rectangle 32"/>
            <p:cNvSpPr>
              <a:spLocks noChangeArrowheads="1"/>
            </p:cNvSpPr>
            <p:nvPr/>
          </p:nvSpPr>
          <p:spPr bwMode="auto">
            <a:xfrm>
              <a:off x="1776" y="2208"/>
              <a:ext cx="396" cy="375"/>
            </a:xfrm>
            <a:prstGeom prst="rect">
              <a:avLst/>
            </a:prstGeom>
            <a:noFill/>
            <a:ln w="9525">
              <a:noFill/>
              <a:miter lim="800000"/>
              <a:headEnd/>
              <a:tailEnd/>
            </a:ln>
            <a:effectLst/>
          </p:spPr>
          <p:txBody>
            <a:bodyPr/>
            <a:lstStyle/>
            <a:p>
              <a:pPr eaLnBrk="0" hangingPunct="0">
                <a:spcBef>
                  <a:spcPct val="20000"/>
                </a:spcBef>
              </a:pPr>
              <a:r>
                <a:rPr lang="en-US" sz="2800"/>
                <a:t>1 </a:t>
              </a:r>
            </a:p>
          </p:txBody>
        </p:sp>
        <p:sp>
          <p:nvSpPr>
            <p:cNvPr id="47" name="Line 33"/>
            <p:cNvSpPr>
              <a:spLocks noChangeShapeType="1"/>
            </p:cNvSpPr>
            <p:nvPr/>
          </p:nvSpPr>
          <p:spPr bwMode="auto">
            <a:xfrm>
              <a:off x="1776" y="2208"/>
              <a:ext cx="1584" cy="0"/>
            </a:xfrm>
            <a:prstGeom prst="line">
              <a:avLst/>
            </a:prstGeom>
            <a:noFill/>
            <a:ln w="28575" cap="sq">
              <a:solidFill>
                <a:schemeClr val="tx1"/>
              </a:solidFill>
              <a:miter lim="800000"/>
              <a:headEnd/>
              <a:tailEnd/>
            </a:ln>
            <a:effectLst/>
          </p:spPr>
          <p:txBody>
            <a:bodyPr wrap="none"/>
            <a:lstStyle/>
            <a:p>
              <a:endParaRPr lang="en-US"/>
            </a:p>
          </p:txBody>
        </p:sp>
        <p:sp>
          <p:nvSpPr>
            <p:cNvPr id="48" name="Line 34"/>
            <p:cNvSpPr>
              <a:spLocks noChangeShapeType="1"/>
            </p:cNvSpPr>
            <p:nvPr/>
          </p:nvSpPr>
          <p:spPr bwMode="auto">
            <a:xfrm>
              <a:off x="1776" y="2583"/>
              <a:ext cx="1584" cy="0"/>
            </a:xfrm>
            <a:prstGeom prst="line">
              <a:avLst/>
            </a:prstGeom>
            <a:noFill/>
            <a:ln w="12700">
              <a:solidFill>
                <a:schemeClr val="tx1"/>
              </a:solidFill>
              <a:miter lim="800000"/>
              <a:headEnd/>
              <a:tailEnd/>
            </a:ln>
            <a:effectLst/>
          </p:spPr>
          <p:txBody>
            <a:bodyPr wrap="none"/>
            <a:lstStyle/>
            <a:p>
              <a:endParaRPr lang="en-US"/>
            </a:p>
          </p:txBody>
        </p:sp>
        <p:sp>
          <p:nvSpPr>
            <p:cNvPr id="49" name="Line 35"/>
            <p:cNvSpPr>
              <a:spLocks noChangeShapeType="1"/>
            </p:cNvSpPr>
            <p:nvPr/>
          </p:nvSpPr>
          <p:spPr bwMode="auto">
            <a:xfrm>
              <a:off x="1776" y="2928"/>
              <a:ext cx="1584" cy="0"/>
            </a:xfrm>
            <a:prstGeom prst="line">
              <a:avLst/>
            </a:prstGeom>
            <a:noFill/>
            <a:ln w="12700">
              <a:solidFill>
                <a:schemeClr val="tx1"/>
              </a:solidFill>
              <a:miter lim="800000"/>
              <a:headEnd/>
              <a:tailEnd/>
            </a:ln>
            <a:effectLst/>
          </p:spPr>
          <p:txBody>
            <a:bodyPr wrap="none"/>
            <a:lstStyle/>
            <a:p>
              <a:endParaRPr lang="en-US"/>
            </a:p>
          </p:txBody>
        </p:sp>
        <p:sp>
          <p:nvSpPr>
            <p:cNvPr id="50" name="Line 36"/>
            <p:cNvSpPr>
              <a:spLocks noChangeShapeType="1"/>
            </p:cNvSpPr>
            <p:nvPr/>
          </p:nvSpPr>
          <p:spPr bwMode="auto">
            <a:xfrm>
              <a:off x="1776" y="3303"/>
              <a:ext cx="1584" cy="0"/>
            </a:xfrm>
            <a:prstGeom prst="line">
              <a:avLst/>
            </a:prstGeom>
            <a:noFill/>
            <a:ln w="12700">
              <a:solidFill>
                <a:schemeClr val="tx1"/>
              </a:solidFill>
              <a:miter lim="800000"/>
              <a:headEnd/>
              <a:tailEnd/>
            </a:ln>
            <a:effectLst/>
          </p:spPr>
          <p:txBody>
            <a:bodyPr wrap="none"/>
            <a:lstStyle/>
            <a:p>
              <a:endParaRPr lang="en-US"/>
            </a:p>
          </p:txBody>
        </p:sp>
        <p:sp>
          <p:nvSpPr>
            <p:cNvPr id="51" name="Line 37"/>
            <p:cNvSpPr>
              <a:spLocks noChangeShapeType="1"/>
            </p:cNvSpPr>
            <p:nvPr/>
          </p:nvSpPr>
          <p:spPr bwMode="auto">
            <a:xfrm>
              <a:off x="1776" y="3679"/>
              <a:ext cx="1584" cy="0"/>
            </a:xfrm>
            <a:prstGeom prst="line">
              <a:avLst/>
            </a:prstGeom>
            <a:noFill/>
            <a:ln w="12700">
              <a:solidFill>
                <a:schemeClr val="tx1"/>
              </a:solidFill>
              <a:miter lim="800000"/>
              <a:headEnd/>
              <a:tailEnd/>
            </a:ln>
            <a:effectLst/>
          </p:spPr>
          <p:txBody>
            <a:bodyPr wrap="none"/>
            <a:lstStyle/>
            <a:p>
              <a:endParaRPr lang="en-US"/>
            </a:p>
          </p:txBody>
        </p:sp>
        <p:sp>
          <p:nvSpPr>
            <p:cNvPr id="52" name="Line 38"/>
            <p:cNvSpPr>
              <a:spLocks noChangeShapeType="1"/>
            </p:cNvSpPr>
            <p:nvPr/>
          </p:nvSpPr>
          <p:spPr bwMode="auto">
            <a:xfrm>
              <a:off x="1776" y="4054"/>
              <a:ext cx="1584" cy="0"/>
            </a:xfrm>
            <a:prstGeom prst="line">
              <a:avLst/>
            </a:prstGeom>
            <a:noFill/>
            <a:ln w="12700">
              <a:solidFill>
                <a:schemeClr val="tx1"/>
              </a:solidFill>
              <a:miter lim="800000"/>
              <a:headEnd/>
              <a:tailEnd/>
            </a:ln>
            <a:effectLst/>
          </p:spPr>
          <p:txBody>
            <a:bodyPr wrap="none"/>
            <a:lstStyle/>
            <a:p>
              <a:endParaRPr lang="en-US"/>
            </a:p>
          </p:txBody>
        </p:sp>
        <p:sp>
          <p:nvSpPr>
            <p:cNvPr id="53" name="Line 39"/>
            <p:cNvSpPr>
              <a:spLocks noChangeShapeType="1"/>
            </p:cNvSpPr>
            <p:nvPr/>
          </p:nvSpPr>
          <p:spPr bwMode="auto">
            <a:xfrm>
              <a:off x="1776" y="4428"/>
              <a:ext cx="1584" cy="0"/>
            </a:xfrm>
            <a:prstGeom prst="line">
              <a:avLst/>
            </a:prstGeom>
            <a:noFill/>
            <a:ln w="12700">
              <a:solidFill>
                <a:schemeClr val="tx1"/>
              </a:solidFill>
              <a:miter lim="800000"/>
              <a:headEnd/>
              <a:tailEnd/>
            </a:ln>
            <a:effectLst/>
          </p:spPr>
          <p:txBody>
            <a:bodyPr wrap="none"/>
            <a:lstStyle/>
            <a:p>
              <a:endParaRPr lang="en-US"/>
            </a:p>
          </p:txBody>
        </p:sp>
        <p:sp>
          <p:nvSpPr>
            <p:cNvPr id="54" name="Line 40"/>
            <p:cNvSpPr>
              <a:spLocks noChangeShapeType="1"/>
            </p:cNvSpPr>
            <p:nvPr/>
          </p:nvSpPr>
          <p:spPr bwMode="auto">
            <a:xfrm>
              <a:off x="1776" y="4803"/>
              <a:ext cx="1584" cy="0"/>
            </a:xfrm>
            <a:prstGeom prst="line">
              <a:avLst/>
            </a:prstGeom>
            <a:noFill/>
            <a:ln w="28575" cap="sq">
              <a:solidFill>
                <a:schemeClr val="tx1"/>
              </a:solidFill>
              <a:miter lim="800000"/>
              <a:headEnd/>
              <a:tailEnd/>
            </a:ln>
            <a:effectLst/>
          </p:spPr>
          <p:txBody>
            <a:bodyPr wrap="none"/>
            <a:lstStyle/>
            <a:p>
              <a:endParaRPr lang="en-US"/>
            </a:p>
          </p:txBody>
        </p:sp>
        <p:sp>
          <p:nvSpPr>
            <p:cNvPr id="55" name="Line 41"/>
            <p:cNvSpPr>
              <a:spLocks noChangeShapeType="1"/>
            </p:cNvSpPr>
            <p:nvPr/>
          </p:nvSpPr>
          <p:spPr bwMode="auto">
            <a:xfrm>
              <a:off x="1776" y="2208"/>
              <a:ext cx="0" cy="2595"/>
            </a:xfrm>
            <a:prstGeom prst="line">
              <a:avLst/>
            </a:prstGeom>
            <a:noFill/>
            <a:ln w="28575" cap="sq">
              <a:solidFill>
                <a:schemeClr val="tx1"/>
              </a:solidFill>
              <a:miter lim="800000"/>
              <a:headEnd/>
              <a:tailEnd/>
            </a:ln>
            <a:effectLst/>
          </p:spPr>
          <p:txBody>
            <a:bodyPr wrap="none"/>
            <a:lstStyle/>
            <a:p>
              <a:endParaRPr lang="en-US"/>
            </a:p>
          </p:txBody>
        </p:sp>
        <p:sp>
          <p:nvSpPr>
            <p:cNvPr id="56" name="Line 42"/>
            <p:cNvSpPr>
              <a:spLocks noChangeShapeType="1"/>
            </p:cNvSpPr>
            <p:nvPr/>
          </p:nvSpPr>
          <p:spPr bwMode="auto">
            <a:xfrm>
              <a:off x="2172" y="2205"/>
              <a:ext cx="0" cy="2595"/>
            </a:xfrm>
            <a:prstGeom prst="line">
              <a:avLst/>
            </a:prstGeom>
            <a:noFill/>
            <a:ln w="12700">
              <a:solidFill>
                <a:schemeClr val="tx1"/>
              </a:solidFill>
              <a:miter lim="800000"/>
              <a:headEnd/>
              <a:tailEnd/>
            </a:ln>
            <a:effectLst/>
          </p:spPr>
          <p:txBody>
            <a:bodyPr wrap="none"/>
            <a:lstStyle/>
            <a:p>
              <a:endParaRPr lang="en-US"/>
            </a:p>
          </p:txBody>
        </p:sp>
        <p:sp>
          <p:nvSpPr>
            <p:cNvPr id="57" name="Line 43"/>
            <p:cNvSpPr>
              <a:spLocks noChangeShapeType="1"/>
            </p:cNvSpPr>
            <p:nvPr/>
          </p:nvSpPr>
          <p:spPr bwMode="auto">
            <a:xfrm>
              <a:off x="2568" y="2208"/>
              <a:ext cx="0" cy="2595"/>
            </a:xfrm>
            <a:prstGeom prst="line">
              <a:avLst/>
            </a:prstGeom>
            <a:noFill/>
            <a:ln w="12700">
              <a:solidFill>
                <a:schemeClr val="tx1"/>
              </a:solidFill>
              <a:miter lim="800000"/>
              <a:headEnd/>
              <a:tailEnd/>
            </a:ln>
            <a:effectLst/>
          </p:spPr>
          <p:txBody>
            <a:bodyPr wrap="none"/>
            <a:lstStyle/>
            <a:p>
              <a:endParaRPr lang="en-US"/>
            </a:p>
          </p:txBody>
        </p:sp>
        <p:sp>
          <p:nvSpPr>
            <p:cNvPr id="58" name="Line 44"/>
            <p:cNvSpPr>
              <a:spLocks noChangeShapeType="1"/>
            </p:cNvSpPr>
            <p:nvPr/>
          </p:nvSpPr>
          <p:spPr bwMode="auto">
            <a:xfrm>
              <a:off x="2964" y="2208"/>
              <a:ext cx="0" cy="2595"/>
            </a:xfrm>
            <a:prstGeom prst="line">
              <a:avLst/>
            </a:prstGeom>
            <a:noFill/>
            <a:ln w="12700">
              <a:solidFill>
                <a:schemeClr val="tx1"/>
              </a:solidFill>
              <a:miter lim="800000"/>
              <a:headEnd/>
              <a:tailEnd/>
            </a:ln>
            <a:effectLst/>
          </p:spPr>
          <p:txBody>
            <a:bodyPr wrap="none"/>
            <a:lstStyle/>
            <a:p>
              <a:endParaRPr lang="en-US"/>
            </a:p>
          </p:txBody>
        </p:sp>
        <p:sp>
          <p:nvSpPr>
            <p:cNvPr id="59" name="Line 45"/>
            <p:cNvSpPr>
              <a:spLocks noChangeShapeType="1"/>
            </p:cNvSpPr>
            <p:nvPr/>
          </p:nvSpPr>
          <p:spPr bwMode="auto">
            <a:xfrm>
              <a:off x="3360" y="2208"/>
              <a:ext cx="0" cy="2595"/>
            </a:xfrm>
            <a:prstGeom prst="line">
              <a:avLst/>
            </a:prstGeom>
            <a:noFill/>
            <a:ln w="28575" cap="sq">
              <a:solidFill>
                <a:schemeClr val="tx1"/>
              </a:solidFill>
              <a:miter lim="800000"/>
              <a:headEnd/>
              <a:tailEnd/>
            </a:ln>
            <a:effectLst/>
          </p:spPr>
          <p:txBody>
            <a:bodyPr wrap="none"/>
            <a:lstStyle/>
            <a:p>
              <a:endParaRPr lang="en-US"/>
            </a:p>
          </p:txBody>
        </p:sp>
      </p:grpSp>
      <p:sp>
        <p:nvSpPr>
          <p:cNvPr id="2" name="TextBox 1"/>
          <p:cNvSpPr txBox="1"/>
          <p:nvPr/>
        </p:nvSpPr>
        <p:spPr>
          <a:xfrm>
            <a:off x="7235826" y="2133600"/>
            <a:ext cx="1351652"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Documents</a:t>
            </a:r>
          </a:p>
        </p:txBody>
      </p:sp>
      <p:sp>
        <p:nvSpPr>
          <p:cNvPr id="60" name="TextBox 59"/>
          <p:cNvSpPr txBox="1"/>
          <p:nvPr/>
        </p:nvSpPr>
        <p:spPr>
          <a:xfrm rot="16200000">
            <a:off x="5932096" y="4275547"/>
            <a:ext cx="1069524"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Shingles</a:t>
            </a:r>
          </a:p>
        </p:txBody>
      </p:sp>
    </p:spTree>
    <p:extLst>
      <p:ext uri="{BB962C8B-B14F-4D97-AF65-F5344CB8AC3E}">
        <p14:creationId xmlns:p14="http://schemas.microsoft.com/office/powerpoint/2010/main" val="515150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Outline: Finding Similar Columns</a:t>
            </a:r>
            <a:endParaRPr lang="en-US" dirty="0"/>
          </a:p>
        </p:txBody>
      </p:sp>
      <p:sp>
        <p:nvSpPr>
          <p:cNvPr id="32771" name="Rectangle 3"/>
          <p:cNvSpPr>
            <a:spLocks noGrp="1" noChangeArrowheads="1"/>
          </p:cNvSpPr>
          <p:nvPr>
            <p:ph idx="1"/>
          </p:nvPr>
        </p:nvSpPr>
        <p:spPr>
          <a:xfrm>
            <a:off x="457200" y="1295400"/>
            <a:ext cx="8610600" cy="5410200"/>
          </a:xfrm>
        </p:spPr>
        <p:txBody>
          <a:bodyPr>
            <a:normAutofit/>
          </a:bodyPr>
          <a:lstStyle/>
          <a:p>
            <a:r>
              <a:rPr lang="en-US" b="1" dirty="0" smtClean="0">
                <a:solidFill>
                  <a:srgbClr val="0000FF"/>
                </a:solidFill>
              </a:rPr>
              <a:t>So far:</a:t>
            </a:r>
          </a:p>
          <a:p>
            <a:pPr lvl="1"/>
            <a:r>
              <a:rPr lang="en-US" dirty="0" smtClean="0"/>
              <a:t>Documents </a:t>
            </a:r>
            <a:r>
              <a:rPr lang="en-US" dirty="0" smtClean="0">
                <a:sym typeface="Symbol"/>
              </a:rPr>
              <a:t> Sets of shingles</a:t>
            </a:r>
          </a:p>
          <a:p>
            <a:pPr lvl="1"/>
            <a:r>
              <a:rPr lang="en-US" dirty="0" smtClean="0">
                <a:sym typeface="Symbol"/>
              </a:rPr>
              <a:t>Represent sets as </a:t>
            </a:r>
            <a:r>
              <a:rPr lang="en-US" dirty="0" err="1" smtClean="0">
                <a:sym typeface="Symbol"/>
              </a:rPr>
              <a:t>boolean</a:t>
            </a:r>
            <a:r>
              <a:rPr lang="en-US" dirty="0" smtClean="0">
                <a:sym typeface="Symbol"/>
              </a:rPr>
              <a:t> vectors in a matrix</a:t>
            </a:r>
          </a:p>
          <a:p>
            <a:r>
              <a:rPr lang="en-US" b="1" dirty="0" smtClean="0">
                <a:solidFill>
                  <a:srgbClr val="0000FF"/>
                </a:solidFill>
                <a:sym typeface="Symbol"/>
              </a:rPr>
              <a:t>Next goal: </a:t>
            </a:r>
            <a:r>
              <a:rPr lang="en-US" b="1" dirty="0" smtClean="0">
                <a:solidFill>
                  <a:srgbClr val="FF0066"/>
                </a:solidFill>
                <a:sym typeface="Symbol"/>
              </a:rPr>
              <a:t>Find similar columns while computing small signatures</a:t>
            </a:r>
          </a:p>
          <a:p>
            <a:pPr lvl="1"/>
            <a:r>
              <a:rPr lang="en-US" b="1" dirty="0" smtClean="0">
                <a:sym typeface="Symbol"/>
              </a:rPr>
              <a:t>Similarity of columns == similarity of signatures</a:t>
            </a:r>
            <a:endParaRPr lang="en-US" b="1"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5"/>
          <p:cNvSpPr>
            <a:spLocks noGrp="1"/>
          </p:cNvSpPr>
          <p:nvPr>
            <p:ph type="sldNum" sz="quarter" idx="12"/>
          </p:nvPr>
        </p:nvSpPr>
        <p:spPr/>
        <p:txBody>
          <a:bodyPr/>
          <a:lstStyle/>
          <a:p>
            <a:fld id="{039DC1A1-C784-4FA5-964E-14B761CA2EA1}" type="slidenum">
              <a:rPr lang="en-US" smtClean="0"/>
              <a:pPr/>
              <a:t>28</a:t>
            </a:fld>
            <a:endParaRPr lang="en-US"/>
          </a:p>
        </p:txBody>
      </p:sp>
    </p:spTree>
    <p:extLst>
      <p:ext uri="{BB962C8B-B14F-4D97-AF65-F5344CB8AC3E}">
        <p14:creationId xmlns:p14="http://schemas.microsoft.com/office/powerpoint/2010/main" val="77505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Outline: Finding Similar Columns</a:t>
            </a:r>
            <a:endParaRPr lang="en-US" dirty="0"/>
          </a:p>
        </p:txBody>
      </p:sp>
      <p:sp>
        <p:nvSpPr>
          <p:cNvPr id="32771" name="Rectangle 3"/>
          <p:cNvSpPr>
            <a:spLocks noGrp="1" noChangeArrowheads="1"/>
          </p:cNvSpPr>
          <p:nvPr>
            <p:ph idx="1"/>
          </p:nvPr>
        </p:nvSpPr>
        <p:spPr>
          <a:xfrm>
            <a:off x="457200" y="1295400"/>
            <a:ext cx="8610600" cy="5410200"/>
          </a:xfrm>
        </p:spPr>
        <p:txBody>
          <a:bodyPr>
            <a:normAutofit fontScale="92500"/>
          </a:bodyPr>
          <a:lstStyle/>
          <a:p>
            <a:r>
              <a:rPr lang="en-US" b="1" dirty="0" smtClean="0">
                <a:solidFill>
                  <a:srgbClr val="0000FF"/>
                </a:solidFill>
                <a:sym typeface="Symbol"/>
              </a:rPr>
              <a:t>Next Goal: </a:t>
            </a:r>
            <a:r>
              <a:rPr lang="en-US" b="1" dirty="0" smtClean="0">
                <a:solidFill>
                  <a:srgbClr val="FF0066"/>
                </a:solidFill>
                <a:sym typeface="Symbol"/>
              </a:rPr>
              <a:t>Find similar columns, Small signatures</a:t>
            </a:r>
            <a:endParaRPr lang="en-US" b="1" dirty="0" smtClean="0">
              <a:solidFill>
                <a:srgbClr val="FF0066"/>
              </a:solidFill>
            </a:endParaRPr>
          </a:p>
          <a:p>
            <a:r>
              <a:rPr lang="en-US" b="1" dirty="0" smtClean="0">
                <a:solidFill>
                  <a:srgbClr val="008000"/>
                </a:solidFill>
              </a:rPr>
              <a:t>Naïve approach:</a:t>
            </a:r>
          </a:p>
          <a:p>
            <a:pPr lvl="1"/>
            <a:r>
              <a:rPr lang="en-US" b="1" dirty="0" smtClean="0">
                <a:solidFill>
                  <a:srgbClr val="0000FF"/>
                </a:solidFill>
              </a:rPr>
              <a:t>1) Signatures of columns:</a:t>
            </a:r>
            <a:r>
              <a:rPr lang="en-US" dirty="0" smtClean="0"/>
              <a:t> small summaries of columns</a:t>
            </a:r>
          </a:p>
          <a:p>
            <a:pPr lvl="1"/>
            <a:r>
              <a:rPr lang="en-US" b="1" dirty="0" smtClean="0">
                <a:solidFill>
                  <a:srgbClr val="0000FF"/>
                </a:solidFill>
              </a:rPr>
              <a:t>2) Examine pairs of signatures</a:t>
            </a:r>
            <a:r>
              <a:rPr lang="en-US" dirty="0" smtClean="0"/>
              <a:t> to find similar columns</a:t>
            </a:r>
          </a:p>
          <a:p>
            <a:pPr lvl="2"/>
            <a:r>
              <a:rPr lang="en-US" b="1" dirty="0" smtClean="0"/>
              <a:t>Essential:</a:t>
            </a:r>
            <a:r>
              <a:rPr lang="en-US" dirty="0" smtClean="0"/>
              <a:t> Similarities of signatures and columns are related</a:t>
            </a:r>
          </a:p>
          <a:p>
            <a:pPr lvl="1"/>
            <a:r>
              <a:rPr lang="en-US" b="1" dirty="0" smtClean="0">
                <a:solidFill>
                  <a:srgbClr val="0000FF"/>
                </a:solidFill>
              </a:rPr>
              <a:t>3) Optional:</a:t>
            </a:r>
            <a:r>
              <a:rPr lang="en-US" dirty="0" smtClean="0"/>
              <a:t> Check that columns with similar signatures are really similar</a:t>
            </a:r>
          </a:p>
          <a:p>
            <a:r>
              <a:rPr lang="en-US" b="1" dirty="0" smtClean="0">
                <a:solidFill>
                  <a:srgbClr val="008000"/>
                </a:solidFill>
              </a:rPr>
              <a:t>Warnings:</a:t>
            </a:r>
          </a:p>
          <a:p>
            <a:pPr lvl="1"/>
            <a:r>
              <a:rPr lang="en-US" dirty="0" smtClean="0"/>
              <a:t>Comparing all pairs may take too much time: </a:t>
            </a:r>
            <a:r>
              <a:rPr lang="en-US" b="1" dirty="0"/>
              <a:t>J</a:t>
            </a:r>
            <a:r>
              <a:rPr lang="en-US" b="1" dirty="0" smtClean="0"/>
              <a:t>ob for LSH</a:t>
            </a:r>
            <a:endParaRPr lang="en-US" dirty="0" smtClean="0"/>
          </a:p>
          <a:p>
            <a:pPr lvl="2"/>
            <a:r>
              <a:rPr lang="en-US" dirty="0" smtClean="0"/>
              <a:t>These methods can produce false negatives, and even false positives (if the optional check is not made)</a:t>
            </a:r>
            <a:endParaRPr lang="en-US" dirty="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5"/>
          <p:cNvSpPr>
            <a:spLocks noGrp="1"/>
          </p:cNvSpPr>
          <p:nvPr>
            <p:ph type="sldNum" sz="quarter" idx="12"/>
          </p:nvPr>
        </p:nvSpPr>
        <p:spPr/>
        <p:txBody>
          <a:bodyPr/>
          <a:lstStyle/>
          <a:p>
            <a:fld id="{039DC1A1-C784-4FA5-964E-14B761CA2EA1}" type="slidenum">
              <a:rPr lang="en-US" smtClean="0"/>
              <a:pPr/>
              <a:t>29</a:t>
            </a:fld>
            <a:endParaRPr lang="en-US"/>
          </a:p>
        </p:txBody>
      </p:sp>
    </p:spTree>
    <p:extLst>
      <p:ext uri="{BB962C8B-B14F-4D97-AF65-F5344CB8AC3E}">
        <p14:creationId xmlns:p14="http://schemas.microsoft.com/office/powerpoint/2010/main" val="328459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dirty="0" smtClean="0"/>
              <a:t>Scene Completion Problem </a:t>
            </a:r>
          </a:p>
        </p:txBody>
      </p:sp>
      <p:pic>
        <p:nvPicPr>
          <p:cNvPr id="136200" name="Picture 8" descr="teaser_input"/>
          <p:cNvPicPr>
            <a:picLocks noChangeAspect="1" noChangeArrowheads="1"/>
          </p:cNvPicPr>
          <p:nvPr/>
        </p:nvPicPr>
        <p:blipFill>
          <a:blip r:embed="rId3" cstate="print"/>
          <a:srcRect/>
          <a:stretch>
            <a:fillRect/>
          </a:stretch>
        </p:blipFill>
        <p:spPr bwMode="auto">
          <a:xfrm>
            <a:off x="1066800" y="1416050"/>
            <a:ext cx="2819400" cy="2133600"/>
          </a:xfrm>
          <a:prstGeom prst="rect">
            <a:avLst/>
          </a:prstGeom>
          <a:noFill/>
        </p:spPr>
      </p:pic>
      <p:pic>
        <p:nvPicPr>
          <p:cNvPr id="136201" name="Picture 9" descr="teaser_original"/>
          <p:cNvPicPr>
            <a:picLocks noChangeAspect="1" noChangeArrowheads="1"/>
          </p:cNvPicPr>
          <p:nvPr/>
        </p:nvPicPr>
        <p:blipFill>
          <a:blip r:embed="rId4" cstate="print"/>
          <a:srcRect/>
          <a:stretch>
            <a:fillRect/>
          </a:stretch>
        </p:blipFill>
        <p:spPr bwMode="auto">
          <a:xfrm>
            <a:off x="1066800" y="1416050"/>
            <a:ext cx="2819400" cy="2132013"/>
          </a:xfrm>
          <a:prstGeom prst="rect">
            <a:avLst/>
          </a:prstGeom>
          <a:noFill/>
        </p:spPr>
      </p:pic>
      <p:pic>
        <p:nvPicPr>
          <p:cNvPr id="136202" name="Picture 10" descr="mid_res_montage"/>
          <p:cNvPicPr>
            <a:picLocks noChangeAspect="1" noChangeArrowheads="1"/>
          </p:cNvPicPr>
          <p:nvPr/>
        </p:nvPicPr>
        <p:blipFill>
          <a:blip r:embed="rId5" cstate="print"/>
          <a:srcRect b="20023"/>
          <a:stretch>
            <a:fillRect/>
          </a:stretch>
        </p:blipFill>
        <p:spPr bwMode="auto">
          <a:xfrm>
            <a:off x="5334000" y="1371600"/>
            <a:ext cx="2514600" cy="2254250"/>
          </a:xfrm>
          <a:prstGeom prst="rect">
            <a:avLst/>
          </a:prstGeom>
          <a:noFill/>
        </p:spPr>
      </p:pic>
      <p:pic>
        <p:nvPicPr>
          <p:cNvPr id="136203" name="Picture 11" descr="IMG_0681_mask_output_011"/>
          <p:cNvPicPr>
            <a:picLocks noChangeAspect="1" noChangeArrowheads="1"/>
          </p:cNvPicPr>
          <p:nvPr/>
        </p:nvPicPr>
        <p:blipFill>
          <a:blip r:embed="rId6" cstate="print"/>
          <a:srcRect/>
          <a:stretch>
            <a:fillRect/>
          </a:stretch>
        </p:blipFill>
        <p:spPr bwMode="auto">
          <a:xfrm>
            <a:off x="1066800" y="4311650"/>
            <a:ext cx="2819400" cy="2114550"/>
          </a:xfrm>
          <a:prstGeom prst="rect">
            <a:avLst/>
          </a:prstGeom>
          <a:noFill/>
        </p:spPr>
      </p:pic>
      <p:pic>
        <p:nvPicPr>
          <p:cNvPr id="136204" name="Picture 12" descr="montage_6x7"/>
          <p:cNvPicPr>
            <a:picLocks noChangeAspect="1" noChangeArrowheads="1"/>
          </p:cNvPicPr>
          <p:nvPr/>
        </p:nvPicPr>
        <p:blipFill>
          <a:blip r:embed="rId7" cstate="print"/>
          <a:srcRect/>
          <a:stretch>
            <a:fillRect/>
          </a:stretch>
        </p:blipFill>
        <p:spPr bwMode="auto">
          <a:xfrm>
            <a:off x="5334000" y="4332288"/>
            <a:ext cx="2501900" cy="2189162"/>
          </a:xfrm>
          <a:prstGeom prst="rect">
            <a:avLst/>
          </a:prstGeom>
          <a:noFill/>
        </p:spPr>
      </p:pic>
      <p:sp>
        <p:nvSpPr>
          <p:cNvPr id="136205" name="AutoShape 13"/>
          <p:cNvSpPr>
            <a:spLocks noChangeArrowheads="1"/>
          </p:cNvSpPr>
          <p:nvPr/>
        </p:nvSpPr>
        <p:spPr bwMode="auto">
          <a:xfrm>
            <a:off x="4191000" y="2254250"/>
            <a:ext cx="685800" cy="228600"/>
          </a:xfrm>
          <a:prstGeom prst="rightArrow">
            <a:avLst>
              <a:gd name="adj1" fmla="val 50000"/>
              <a:gd name="adj2" fmla="val 75000"/>
            </a:avLst>
          </a:prstGeom>
          <a:solidFill>
            <a:schemeClr val="accent1"/>
          </a:solidFill>
          <a:ln w="9525">
            <a:solidFill>
              <a:schemeClr val="tx1"/>
            </a:solidFill>
            <a:miter lim="800000"/>
            <a:headEnd/>
            <a:tailEnd/>
          </a:ln>
          <a:effectLst/>
        </p:spPr>
        <p:txBody>
          <a:bodyPr wrap="none" anchor="ctr"/>
          <a:lstStyle/>
          <a:p>
            <a:endParaRPr lang="en-US"/>
          </a:p>
        </p:txBody>
      </p:sp>
      <p:sp>
        <p:nvSpPr>
          <p:cNvPr id="136206" name="AutoShape 14"/>
          <p:cNvSpPr>
            <a:spLocks noChangeArrowheads="1"/>
          </p:cNvSpPr>
          <p:nvPr/>
        </p:nvSpPr>
        <p:spPr bwMode="auto">
          <a:xfrm>
            <a:off x="6477000" y="3702050"/>
            <a:ext cx="228600" cy="457200"/>
          </a:xfrm>
          <a:prstGeom prst="down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36207" name="AutoShape 15"/>
          <p:cNvSpPr>
            <a:spLocks noChangeArrowheads="1"/>
          </p:cNvSpPr>
          <p:nvPr/>
        </p:nvSpPr>
        <p:spPr bwMode="auto">
          <a:xfrm>
            <a:off x="4267200" y="5073650"/>
            <a:ext cx="762000" cy="228600"/>
          </a:xfrm>
          <a:prstGeom prst="leftArrow">
            <a:avLst>
              <a:gd name="adj1" fmla="val 50000"/>
              <a:gd name="adj2" fmla="val 83333"/>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Slide Number Placeholder 12"/>
          <p:cNvSpPr>
            <a:spLocks noGrp="1"/>
          </p:cNvSpPr>
          <p:nvPr>
            <p:ph type="sldNum" sz="quarter" idx="12"/>
          </p:nvPr>
        </p:nvSpPr>
        <p:spPr/>
        <p:txBody>
          <a:bodyPr/>
          <a:lstStyle/>
          <a:p>
            <a:fld id="{19B12225-5612-419B-A8D5-4B8EEE4C217E}" type="slidenum">
              <a:rPr lang="en-US" smtClean="0"/>
              <a:pPr/>
              <a:t>3</a:t>
            </a:fld>
            <a:endParaRPr lang="en-US"/>
          </a:p>
        </p:txBody>
      </p:sp>
      <p:sp>
        <p:nvSpPr>
          <p:cNvPr id="14" name="Footer Placeholder 13"/>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15" name="Text Box 6"/>
          <p:cNvSpPr txBox="1">
            <a:spLocks noChangeArrowheads="1"/>
          </p:cNvSpPr>
          <p:nvPr/>
        </p:nvSpPr>
        <p:spPr bwMode="auto">
          <a:xfrm>
            <a:off x="5741017" y="0"/>
            <a:ext cx="3402983" cy="369332"/>
          </a:xfrm>
          <a:prstGeom prst="rect">
            <a:avLst/>
          </a:prstGeom>
          <a:noFill/>
          <a:ln w="9525">
            <a:noFill/>
            <a:miter lim="800000"/>
            <a:headEnd/>
            <a:tailEnd/>
          </a:ln>
          <a:effectLst/>
        </p:spPr>
        <p:txBody>
          <a:bodyPr wrap="none">
            <a:spAutoFit/>
          </a:bodyPr>
          <a:lstStyle/>
          <a:p>
            <a:pPr algn="r"/>
            <a:r>
              <a:rPr lang="en-US" dirty="0" smtClean="0">
                <a:solidFill>
                  <a:schemeClr val="bg1"/>
                </a:solidFill>
              </a:rPr>
              <a:t>[Hays </a:t>
            </a:r>
            <a:r>
              <a:rPr lang="en-US" dirty="0">
                <a:solidFill>
                  <a:schemeClr val="bg1"/>
                </a:solidFill>
              </a:rPr>
              <a:t>and </a:t>
            </a:r>
            <a:r>
              <a:rPr lang="en-US" dirty="0" err="1">
                <a:solidFill>
                  <a:schemeClr val="bg1"/>
                </a:solidFill>
              </a:rPr>
              <a:t>Efros</a:t>
            </a:r>
            <a:r>
              <a:rPr lang="en-US" dirty="0">
                <a:solidFill>
                  <a:schemeClr val="bg1"/>
                </a:solidFill>
              </a:rPr>
              <a:t>, SIGGRAPH </a:t>
            </a:r>
            <a:r>
              <a:rPr lang="en-US" dirty="0" smtClean="0">
                <a:solidFill>
                  <a:schemeClr val="bg1"/>
                </a:solidFill>
              </a:rPr>
              <a:t>2007]</a:t>
            </a:r>
            <a:endParaRPr lang="en-US" dirty="0">
              <a:solidFill>
                <a:schemeClr val="bg1"/>
              </a:solidFill>
            </a:endParaRPr>
          </a:p>
        </p:txBody>
      </p:sp>
    </p:spTree>
    <p:extLst>
      <p:ext uri="{BB962C8B-B14F-4D97-AF65-F5344CB8AC3E}">
        <p14:creationId xmlns:p14="http://schemas.microsoft.com/office/powerpoint/2010/main" val="1614870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620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62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6205"/>
                                        </p:tgtEl>
                                        <p:attrNameLst>
                                          <p:attrName>style.visibility</p:attrName>
                                        </p:attrNameLst>
                                      </p:cBhvr>
                                      <p:to>
                                        <p:strVal val="visible"/>
                                      </p:to>
                                    </p:set>
                                    <p:animEffect transition="in" filter="dissolve">
                                      <p:cBhvr>
                                        <p:cTn id="13" dur="500"/>
                                        <p:tgtEl>
                                          <p:spTgt spid="136205"/>
                                        </p:tgtEl>
                                      </p:cBhvr>
                                    </p:animEffect>
                                  </p:childTnLst>
                                </p:cTn>
                              </p:par>
                              <p:par>
                                <p:cTn id="14" presetID="9" presetClass="entr" presetSubtype="0" fill="hold" nodeType="withEffect">
                                  <p:stCondLst>
                                    <p:cond delay="0"/>
                                  </p:stCondLst>
                                  <p:childTnLst>
                                    <p:set>
                                      <p:cBhvr>
                                        <p:cTn id="15" dur="1" fill="hold">
                                          <p:stCondLst>
                                            <p:cond delay="0"/>
                                          </p:stCondLst>
                                        </p:cTn>
                                        <p:tgtEl>
                                          <p:spTgt spid="136202"/>
                                        </p:tgtEl>
                                        <p:attrNameLst>
                                          <p:attrName>style.visibility</p:attrName>
                                        </p:attrNameLst>
                                      </p:cBhvr>
                                      <p:to>
                                        <p:strVal val="visible"/>
                                      </p:to>
                                    </p:set>
                                    <p:animEffect transition="in" filter="dissolve">
                                      <p:cBhvr>
                                        <p:cTn id="16" dur="500"/>
                                        <p:tgtEl>
                                          <p:spTgt spid="13620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6206"/>
                                        </p:tgtEl>
                                        <p:attrNameLst>
                                          <p:attrName>style.visibility</p:attrName>
                                        </p:attrNameLst>
                                      </p:cBhvr>
                                      <p:to>
                                        <p:strVal val="visible"/>
                                      </p:to>
                                    </p:set>
                                    <p:animEffect transition="in" filter="dissolve">
                                      <p:cBhvr>
                                        <p:cTn id="21" dur="500"/>
                                        <p:tgtEl>
                                          <p:spTgt spid="136206"/>
                                        </p:tgtEl>
                                      </p:cBhvr>
                                    </p:animEffect>
                                  </p:childTnLst>
                                </p:cTn>
                              </p:par>
                              <p:par>
                                <p:cTn id="22" presetID="9" presetClass="entr" presetSubtype="0" fill="hold" nodeType="withEffect">
                                  <p:stCondLst>
                                    <p:cond delay="0"/>
                                  </p:stCondLst>
                                  <p:childTnLst>
                                    <p:set>
                                      <p:cBhvr>
                                        <p:cTn id="23" dur="1" fill="hold">
                                          <p:stCondLst>
                                            <p:cond delay="0"/>
                                          </p:stCondLst>
                                        </p:cTn>
                                        <p:tgtEl>
                                          <p:spTgt spid="136204"/>
                                        </p:tgtEl>
                                        <p:attrNameLst>
                                          <p:attrName>style.visibility</p:attrName>
                                        </p:attrNameLst>
                                      </p:cBhvr>
                                      <p:to>
                                        <p:strVal val="visible"/>
                                      </p:to>
                                    </p:set>
                                    <p:animEffect transition="in" filter="dissolve">
                                      <p:cBhvr>
                                        <p:cTn id="24" dur="500"/>
                                        <p:tgtEl>
                                          <p:spTgt spid="13620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36203"/>
                                        </p:tgtEl>
                                        <p:attrNameLst>
                                          <p:attrName>style.visibility</p:attrName>
                                        </p:attrNameLst>
                                      </p:cBhvr>
                                      <p:to>
                                        <p:strVal val="visible"/>
                                      </p:to>
                                    </p:set>
                                    <p:animEffect transition="in" filter="dissolve">
                                      <p:cBhvr>
                                        <p:cTn id="29" dur="500"/>
                                        <p:tgtEl>
                                          <p:spTgt spid="13620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6207"/>
                                        </p:tgtEl>
                                        <p:attrNameLst>
                                          <p:attrName>style.visibility</p:attrName>
                                        </p:attrNameLst>
                                      </p:cBhvr>
                                      <p:to>
                                        <p:strVal val="visible"/>
                                      </p:to>
                                    </p:set>
                                    <p:animEffect transition="in" filter="dissolve">
                                      <p:cBhvr>
                                        <p:cTn id="32" dur="500"/>
                                        <p:tgtEl>
                                          <p:spTgt spid="136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5" grpId="0" animBg="1"/>
      <p:bldP spid="136206" grpId="0" animBg="1"/>
      <p:bldP spid="13620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Hashing Columns (Signatures)</a:t>
            </a:r>
            <a:endParaRPr lang="en-US" dirty="0"/>
          </a:p>
        </p:txBody>
      </p:sp>
      <p:sp>
        <p:nvSpPr>
          <p:cNvPr id="33795" name="Rectangle 3"/>
          <p:cNvSpPr>
            <a:spLocks noGrp="1" noChangeArrowheads="1"/>
          </p:cNvSpPr>
          <p:nvPr>
            <p:ph idx="1"/>
          </p:nvPr>
        </p:nvSpPr>
        <p:spPr>
          <a:xfrm>
            <a:off x="457200" y="1295400"/>
            <a:ext cx="8534400" cy="5562600"/>
          </a:xfrm>
        </p:spPr>
        <p:txBody>
          <a:bodyPr>
            <a:normAutofit fontScale="92500"/>
          </a:bodyPr>
          <a:lstStyle/>
          <a:p>
            <a:r>
              <a:rPr lang="en-US" b="1" dirty="0" smtClean="0">
                <a:solidFill>
                  <a:srgbClr val="0000FF"/>
                </a:solidFill>
              </a:rPr>
              <a:t>Key idea:</a:t>
            </a:r>
            <a:r>
              <a:rPr lang="en-US" dirty="0" smtClean="0">
                <a:solidFill>
                  <a:srgbClr val="0000FF"/>
                </a:solidFill>
              </a:rPr>
              <a:t> </a:t>
            </a:r>
            <a:r>
              <a:rPr lang="en-US" dirty="0" smtClean="0"/>
              <a:t>“hash” each column </a:t>
            </a:r>
            <a:r>
              <a:rPr lang="en-US" b="1" i="1" dirty="0" smtClean="0"/>
              <a:t>C</a:t>
            </a:r>
            <a:r>
              <a:rPr lang="en-US" dirty="0" smtClean="0"/>
              <a:t> to a small </a:t>
            </a:r>
            <a:r>
              <a:rPr lang="en-US" b="1" i="1" dirty="0" smtClean="0">
                <a:solidFill>
                  <a:srgbClr val="D60093"/>
                </a:solidFill>
              </a:rPr>
              <a:t>signature</a:t>
            </a:r>
            <a:r>
              <a:rPr lang="en-US" dirty="0" smtClean="0"/>
              <a:t> </a:t>
            </a:r>
            <a:r>
              <a:rPr lang="en-US" b="1" i="1" dirty="0" smtClean="0"/>
              <a:t>h(C)</a:t>
            </a:r>
            <a:r>
              <a:rPr lang="en-US" dirty="0" smtClean="0"/>
              <a:t>, such that:</a:t>
            </a:r>
          </a:p>
          <a:p>
            <a:pPr lvl="1"/>
            <a:r>
              <a:rPr lang="en-US" b="1" dirty="0" smtClean="0"/>
              <a:t>(1)</a:t>
            </a:r>
            <a:r>
              <a:rPr lang="en-US" dirty="0" smtClean="0"/>
              <a:t> </a:t>
            </a:r>
            <a:r>
              <a:rPr lang="en-US" b="1" i="1" dirty="0" smtClean="0"/>
              <a:t>h(C)</a:t>
            </a:r>
            <a:r>
              <a:rPr lang="en-US" dirty="0" smtClean="0"/>
              <a:t> is small enough that the signature fits in RAM</a:t>
            </a:r>
          </a:p>
          <a:p>
            <a:pPr lvl="1"/>
            <a:r>
              <a:rPr lang="en-US" b="1" dirty="0" smtClean="0"/>
              <a:t>(2)</a:t>
            </a:r>
            <a:r>
              <a:rPr lang="en-US" dirty="0" smtClean="0"/>
              <a:t> </a:t>
            </a:r>
            <a:r>
              <a:rPr lang="en-US" b="1" i="1" dirty="0" err="1" smtClean="0"/>
              <a:t>sim</a:t>
            </a:r>
            <a:r>
              <a:rPr lang="en-US" b="1" i="1" dirty="0" smtClean="0"/>
              <a:t>(C</a:t>
            </a:r>
            <a:r>
              <a:rPr lang="en-US" b="1" i="1" baseline="-25000" dirty="0" smtClean="0"/>
              <a:t>1</a:t>
            </a:r>
            <a:r>
              <a:rPr lang="en-US" b="1" i="1" dirty="0" smtClean="0"/>
              <a:t>, C</a:t>
            </a:r>
            <a:r>
              <a:rPr lang="en-US" b="1" i="1" baseline="-25000" dirty="0" smtClean="0"/>
              <a:t>2</a:t>
            </a:r>
            <a:r>
              <a:rPr lang="en-US" b="1" i="1" dirty="0" smtClean="0"/>
              <a:t>)</a:t>
            </a:r>
            <a:r>
              <a:rPr lang="en-US" dirty="0" smtClean="0"/>
              <a:t> is the same as the “similarity” of signatures </a:t>
            </a:r>
            <a:r>
              <a:rPr lang="en-US" b="1" i="1" dirty="0" smtClean="0"/>
              <a:t>h(C</a:t>
            </a:r>
            <a:r>
              <a:rPr lang="en-US" b="1" i="1" baseline="-25000" dirty="0" smtClean="0"/>
              <a:t>1</a:t>
            </a:r>
            <a:r>
              <a:rPr lang="en-US" b="1" i="1" dirty="0" smtClean="0"/>
              <a:t>) </a:t>
            </a:r>
            <a:r>
              <a:rPr lang="en-US" dirty="0" smtClean="0"/>
              <a:t>and </a:t>
            </a:r>
            <a:r>
              <a:rPr lang="en-US" b="1" i="1" dirty="0" smtClean="0"/>
              <a:t>h(C</a:t>
            </a:r>
            <a:r>
              <a:rPr lang="en-US" b="1" i="1" baseline="-25000" dirty="0" smtClean="0"/>
              <a:t>2</a:t>
            </a:r>
            <a:r>
              <a:rPr lang="en-US" b="1" i="1" dirty="0" smtClean="0"/>
              <a:t>)</a:t>
            </a:r>
          </a:p>
          <a:p>
            <a:pPr lvl="8"/>
            <a:endParaRPr lang="en-US" b="1" i="1" dirty="0" smtClean="0"/>
          </a:p>
          <a:p>
            <a:r>
              <a:rPr lang="en-US" b="1" dirty="0"/>
              <a:t>Goal:</a:t>
            </a:r>
            <a:r>
              <a:rPr lang="en-US" dirty="0" smtClean="0">
                <a:solidFill>
                  <a:schemeClr val="accent4"/>
                </a:solidFill>
              </a:rPr>
              <a:t> </a:t>
            </a:r>
            <a:r>
              <a:rPr lang="en-US" b="1" dirty="0" smtClean="0">
                <a:solidFill>
                  <a:srgbClr val="008000"/>
                </a:solidFill>
              </a:rPr>
              <a:t>Find a hash function </a:t>
            </a:r>
            <a:r>
              <a:rPr lang="en-US" b="1" i="1" dirty="0" smtClean="0">
                <a:solidFill>
                  <a:srgbClr val="008000"/>
                </a:solidFill>
              </a:rPr>
              <a:t>h(·)</a:t>
            </a:r>
            <a:r>
              <a:rPr lang="en-US" b="1" dirty="0" smtClean="0">
                <a:solidFill>
                  <a:srgbClr val="008000"/>
                </a:solidFill>
              </a:rPr>
              <a:t> such that:</a:t>
            </a:r>
          </a:p>
          <a:p>
            <a:pPr lvl="1"/>
            <a:r>
              <a:rPr lang="en-US" dirty="0" smtClean="0"/>
              <a:t>If </a:t>
            </a:r>
            <a:r>
              <a:rPr lang="en-US" b="1" i="1" dirty="0" err="1" smtClean="0"/>
              <a:t>sim</a:t>
            </a:r>
            <a:r>
              <a:rPr lang="en-US" b="1" i="1" dirty="0" smtClean="0"/>
              <a:t>(C</a:t>
            </a:r>
            <a:r>
              <a:rPr lang="en-US" b="1" i="1" baseline="-25000" dirty="0" smtClean="0"/>
              <a:t>1</a:t>
            </a:r>
            <a:r>
              <a:rPr lang="en-US" b="1" i="1" dirty="0" smtClean="0"/>
              <a:t>,C</a:t>
            </a:r>
            <a:r>
              <a:rPr lang="en-US" b="1" i="1" baseline="-25000" dirty="0" smtClean="0"/>
              <a:t>2</a:t>
            </a:r>
            <a:r>
              <a:rPr lang="en-US" b="1" i="1" dirty="0" smtClean="0"/>
              <a:t>)</a:t>
            </a:r>
            <a:r>
              <a:rPr lang="en-US" dirty="0" smtClean="0"/>
              <a:t> is high, then with high prob. </a:t>
            </a:r>
            <a:r>
              <a:rPr lang="en-US" b="1" i="1" dirty="0" smtClean="0"/>
              <a:t>h(C</a:t>
            </a:r>
            <a:r>
              <a:rPr lang="en-US" b="1" i="1" baseline="-25000" dirty="0" smtClean="0"/>
              <a:t>1</a:t>
            </a:r>
            <a:r>
              <a:rPr lang="en-US" b="1" i="1" dirty="0" smtClean="0"/>
              <a:t>) = h(C</a:t>
            </a:r>
            <a:r>
              <a:rPr lang="en-US" b="1" i="1" baseline="-25000" dirty="0" smtClean="0"/>
              <a:t>2</a:t>
            </a:r>
            <a:r>
              <a:rPr lang="en-US" b="1" i="1" dirty="0" smtClean="0"/>
              <a:t>)</a:t>
            </a:r>
          </a:p>
          <a:p>
            <a:pPr lvl="1"/>
            <a:r>
              <a:rPr lang="en-US" dirty="0"/>
              <a:t>I</a:t>
            </a:r>
            <a:r>
              <a:rPr lang="en-US" dirty="0" smtClean="0"/>
              <a:t>f </a:t>
            </a:r>
            <a:r>
              <a:rPr lang="en-US" b="1" i="1" dirty="0" err="1" smtClean="0"/>
              <a:t>sim</a:t>
            </a:r>
            <a:r>
              <a:rPr lang="en-US" b="1" i="1" dirty="0" smtClean="0"/>
              <a:t>(C</a:t>
            </a:r>
            <a:r>
              <a:rPr lang="en-US" b="1" i="1" baseline="-25000" dirty="0" smtClean="0"/>
              <a:t>1</a:t>
            </a:r>
            <a:r>
              <a:rPr lang="en-US" b="1" i="1" dirty="0" smtClean="0"/>
              <a:t>,C</a:t>
            </a:r>
            <a:r>
              <a:rPr lang="en-US" b="1" i="1" baseline="-25000" dirty="0" smtClean="0"/>
              <a:t>2</a:t>
            </a:r>
            <a:r>
              <a:rPr lang="en-US" b="1" i="1" dirty="0" smtClean="0"/>
              <a:t>)</a:t>
            </a:r>
            <a:r>
              <a:rPr lang="en-US" dirty="0" smtClean="0"/>
              <a:t> is low, then with high prob. </a:t>
            </a:r>
            <a:r>
              <a:rPr lang="en-US" b="1" i="1" dirty="0" smtClean="0"/>
              <a:t>h(C</a:t>
            </a:r>
            <a:r>
              <a:rPr lang="en-US" b="1" i="1" baseline="-25000" dirty="0" smtClean="0"/>
              <a:t>1</a:t>
            </a:r>
            <a:r>
              <a:rPr lang="en-US" b="1" i="1" dirty="0" smtClean="0"/>
              <a:t>) ≠ h(C</a:t>
            </a:r>
            <a:r>
              <a:rPr lang="en-US" b="1" i="1" baseline="-25000" dirty="0" smtClean="0"/>
              <a:t>2</a:t>
            </a:r>
            <a:r>
              <a:rPr lang="en-US" b="1" i="1" dirty="0" smtClean="0"/>
              <a:t>)</a:t>
            </a:r>
          </a:p>
          <a:p>
            <a:pPr lvl="8"/>
            <a:endParaRPr lang="en-US" b="1" dirty="0" smtClean="0">
              <a:solidFill>
                <a:srgbClr val="D60093"/>
              </a:solidFill>
            </a:endParaRPr>
          </a:p>
          <a:p>
            <a:r>
              <a:rPr lang="en-US" b="1" dirty="0" smtClean="0">
                <a:solidFill>
                  <a:srgbClr val="D60093"/>
                </a:solidFill>
              </a:rPr>
              <a:t>Hash docs into buckets. Expect that “most” pairs of near duplicate docs hash into the same bucket!</a:t>
            </a:r>
            <a:endParaRPr lang="en-US" b="1" dirty="0">
              <a:solidFill>
                <a:srgbClr val="D60093"/>
              </a:solidFill>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5"/>
          <p:cNvSpPr>
            <a:spLocks noGrp="1"/>
          </p:cNvSpPr>
          <p:nvPr>
            <p:ph type="sldNum" sz="quarter" idx="12"/>
          </p:nvPr>
        </p:nvSpPr>
        <p:spPr/>
        <p:txBody>
          <a:bodyPr/>
          <a:lstStyle/>
          <a:p>
            <a:fld id="{CE9C8250-8319-48A7-B295-578641B1A236}" type="slidenum">
              <a:rPr lang="en-US" smtClean="0"/>
              <a:pPr/>
              <a:t>30</a:t>
            </a:fld>
            <a:endParaRPr lang="en-US"/>
          </a:p>
        </p:txBody>
      </p:sp>
      <p:sp>
        <p:nvSpPr>
          <p:cNvPr id="2" name="Rounded Rectangle 1"/>
          <p:cNvSpPr/>
          <p:nvPr/>
        </p:nvSpPr>
        <p:spPr>
          <a:xfrm>
            <a:off x="381000" y="3810000"/>
            <a:ext cx="8610600" cy="1752600"/>
          </a:xfrm>
          <a:prstGeom prst="roundRect">
            <a:avLst/>
          </a:prstGeom>
          <a:ln w="762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876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dirty="0" smtClean="0"/>
              <a:t>Min-Hashing</a:t>
            </a:r>
          </a:p>
        </p:txBody>
      </p:sp>
      <p:sp>
        <p:nvSpPr>
          <p:cNvPr id="275459" name="Rectangle 3"/>
          <p:cNvSpPr>
            <a:spLocks noGrp="1" noChangeArrowheads="1"/>
          </p:cNvSpPr>
          <p:nvPr>
            <p:ph idx="1"/>
          </p:nvPr>
        </p:nvSpPr>
        <p:spPr>
          <a:xfrm>
            <a:off x="457200" y="1295400"/>
            <a:ext cx="8686800" cy="5257801"/>
          </a:xfrm>
        </p:spPr>
        <p:txBody>
          <a:bodyPr>
            <a:normAutofit/>
          </a:bodyPr>
          <a:lstStyle/>
          <a:p>
            <a:r>
              <a:rPr lang="en-US" b="1" dirty="0">
                <a:solidFill>
                  <a:srgbClr val="0000FF"/>
                </a:solidFill>
              </a:rPr>
              <a:t>Goal:</a:t>
            </a:r>
            <a:r>
              <a:rPr lang="en-US" dirty="0">
                <a:solidFill>
                  <a:schemeClr val="accent4"/>
                </a:solidFill>
              </a:rPr>
              <a:t> </a:t>
            </a:r>
            <a:r>
              <a:rPr lang="en-US" b="1" dirty="0">
                <a:solidFill>
                  <a:srgbClr val="FF0066"/>
                </a:solidFill>
              </a:rPr>
              <a:t>Find a hash function </a:t>
            </a:r>
            <a:r>
              <a:rPr lang="en-US" b="1" i="1" dirty="0">
                <a:solidFill>
                  <a:srgbClr val="FF0066"/>
                </a:solidFill>
              </a:rPr>
              <a:t>h</a:t>
            </a:r>
            <a:r>
              <a:rPr lang="en-US" b="1" i="1" dirty="0" smtClean="0">
                <a:solidFill>
                  <a:srgbClr val="FF0066"/>
                </a:solidFill>
              </a:rPr>
              <a:t>(·)</a:t>
            </a:r>
            <a:r>
              <a:rPr lang="en-US" b="1" dirty="0" smtClean="0">
                <a:solidFill>
                  <a:srgbClr val="FF0066"/>
                </a:solidFill>
              </a:rPr>
              <a:t> </a:t>
            </a:r>
            <a:r>
              <a:rPr lang="en-US" b="1" dirty="0">
                <a:solidFill>
                  <a:srgbClr val="FF0066"/>
                </a:solidFill>
              </a:rPr>
              <a:t>such that:</a:t>
            </a:r>
          </a:p>
          <a:p>
            <a:pPr lvl="1"/>
            <a:r>
              <a:rPr lang="en-US" dirty="0"/>
              <a:t>if </a:t>
            </a:r>
            <a:r>
              <a:rPr lang="en-US" b="1" i="1" dirty="0" err="1"/>
              <a:t>sim</a:t>
            </a:r>
            <a:r>
              <a:rPr lang="en-US" b="1" i="1" dirty="0"/>
              <a:t>(C</a:t>
            </a:r>
            <a:r>
              <a:rPr lang="en-US" b="1" i="1" baseline="-25000" dirty="0"/>
              <a:t>1</a:t>
            </a:r>
            <a:r>
              <a:rPr lang="en-US" b="1" i="1" dirty="0"/>
              <a:t>,C</a:t>
            </a:r>
            <a:r>
              <a:rPr lang="en-US" b="1" i="1" baseline="-25000" dirty="0"/>
              <a:t>2</a:t>
            </a:r>
            <a:r>
              <a:rPr lang="en-US" b="1" i="1" dirty="0"/>
              <a:t>)</a:t>
            </a:r>
            <a:r>
              <a:rPr lang="en-US" dirty="0"/>
              <a:t> is high, then with high prob. </a:t>
            </a:r>
            <a:r>
              <a:rPr lang="en-US" b="1" i="1" dirty="0"/>
              <a:t>h(C</a:t>
            </a:r>
            <a:r>
              <a:rPr lang="en-US" b="1" i="1" baseline="-25000" dirty="0"/>
              <a:t>1</a:t>
            </a:r>
            <a:r>
              <a:rPr lang="en-US" b="1" i="1" dirty="0"/>
              <a:t>) = h(C</a:t>
            </a:r>
            <a:r>
              <a:rPr lang="en-US" b="1" i="1" baseline="-25000" dirty="0"/>
              <a:t>2</a:t>
            </a:r>
            <a:r>
              <a:rPr lang="en-US" b="1" i="1" dirty="0"/>
              <a:t>)</a:t>
            </a:r>
          </a:p>
          <a:p>
            <a:pPr lvl="1"/>
            <a:r>
              <a:rPr lang="en-US" dirty="0"/>
              <a:t>if </a:t>
            </a:r>
            <a:r>
              <a:rPr lang="en-US" b="1" i="1" dirty="0" err="1"/>
              <a:t>sim</a:t>
            </a:r>
            <a:r>
              <a:rPr lang="en-US" b="1" i="1" dirty="0"/>
              <a:t>(C</a:t>
            </a:r>
            <a:r>
              <a:rPr lang="en-US" b="1" i="1" baseline="-25000" dirty="0"/>
              <a:t>1</a:t>
            </a:r>
            <a:r>
              <a:rPr lang="en-US" b="1" i="1" dirty="0"/>
              <a:t>,C</a:t>
            </a:r>
            <a:r>
              <a:rPr lang="en-US" b="1" i="1" baseline="-25000" dirty="0"/>
              <a:t>2</a:t>
            </a:r>
            <a:r>
              <a:rPr lang="en-US" b="1" i="1" dirty="0"/>
              <a:t>)</a:t>
            </a:r>
            <a:r>
              <a:rPr lang="en-US" dirty="0"/>
              <a:t> is low, then with high prob. </a:t>
            </a:r>
            <a:r>
              <a:rPr lang="en-US" b="1" i="1" dirty="0"/>
              <a:t>h(C</a:t>
            </a:r>
            <a:r>
              <a:rPr lang="en-US" b="1" i="1" baseline="-25000" dirty="0"/>
              <a:t>1</a:t>
            </a:r>
            <a:r>
              <a:rPr lang="en-US" b="1" i="1" dirty="0"/>
              <a:t>) ≠ h(C</a:t>
            </a:r>
            <a:r>
              <a:rPr lang="en-US" b="1" i="1" baseline="-25000" dirty="0"/>
              <a:t>2</a:t>
            </a:r>
            <a:r>
              <a:rPr lang="en-US" b="1" i="1" dirty="0"/>
              <a:t>)</a:t>
            </a:r>
          </a:p>
          <a:p>
            <a:pPr lvl="8"/>
            <a:endParaRPr lang="en-US" b="1" dirty="0" smtClean="0">
              <a:solidFill>
                <a:srgbClr val="D60093"/>
              </a:solidFill>
            </a:endParaRPr>
          </a:p>
          <a:p>
            <a:r>
              <a:rPr lang="en-US" b="1" dirty="0" smtClean="0">
                <a:solidFill>
                  <a:srgbClr val="D60093"/>
                </a:solidFill>
              </a:rPr>
              <a:t>Clearly, the hash function depends on </a:t>
            </a:r>
            <a:br>
              <a:rPr lang="en-US" b="1" dirty="0" smtClean="0">
                <a:solidFill>
                  <a:srgbClr val="D60093"/>
                </a:solidFill>
              </a:rPr>
            </a:br>
            <a:r>
              <a:rPr lang="en-US" b="1" dirty="0" smtClean="0">
                <a:solidFill>
                  <a:srgbClr val="D60093"/>
                </a:solidFill>
              </a:rPr>
              <a:t>the similarity metric:</a:t>
            </a:r>
          </a:p>
          <a:p>
            <a:pPr lvl="1"/>
            <a:r>
              <a:rPr lang="en-US" dirty="0" smtClean="0"/>
              <a:t>Not all similarity metrics have a suitable </a:t>
            </a:r>
            <a:br>
              <a:rPr lang="en-US" dirty="0" smtClean="0"/>
            </a:br>
            <a:r>
              <a:rPr lang="en-US" dirty="0" smtClean="0"/>
              <a:t>hash function</a:t>
            </a:r>
          </a:p>
          <a:p>
            <a:r>
              <a:rPr lang="en-US" b="1" dirty="0"/>
              <a:t>There is a suitable hash function for </a:t>
            </a:r>
            <a:r>
              <a:rPr lang="en-US" b="1" dirty="0" smtClean="0"/>
              <a:t/>
            </a:r>
            <a:br>
              <a:rPr lang="en-US" b="1" dirty="0" smtClean="0"/>
            </a:br>
            <a:r>
              <a:rPr lang="en-US" b="1" dirty="0" smtClean="0"/>
              <a:t>the </a:t>
            </a:r>
            <a:r>
              <a:rPr lang="en-US" b="1" dirty="0" err="1" smtClean="0"/>
              <a:t>Jaccard</a:t>
            </a:r>
            <a:r>
              <a:rPr lang="en-US" b="1" dirty="0" smtClean="0"/>
              <a:t> </a:t>
            </a:r>
            <a:r>
              <a:rPr lang="en-US" b="1" dirty="0"/>
              <a:t>similarity</a:t>
            </a:r>
            <a:r>
              <a:rPr lang="en-US" b="1" dirty="0" smtClean="0"/>
              <a:t>:</a:t>
            </a:r>
            <a:r>
              <a:rPr lang="en-US" b="1" dirty="0" smtClean="0">
                <a:solidFill>
                  <a:schemeClr val="accent4"/>
                </a:solidFill>
              </a:rPr>
              <a:t> </a:t>
            </a:r>
            <a:r>
              <a:rPr lang="en-US" dirty="0" smtClean="0"/>
              <a:t>It is called </a:t>
            </a:r>
            <a:r>
              <a:rPr lang="en-US" b="1" dirty="0" smtClean="0">
                <a:solidFill>
                  <a:srgbClr val="D60093"/>
                </a:solidFill>
              </a:rPr>
              <a:t>Min-Hashing</a:t>
            </a:r>
            <a:r>
              <a:rPr lang="en-US" dirty="0" smtClean="0">
                <a:solidFill>
                  <a:srgbClr val="D60093"/>
                </a:solidFill>
              </a:rPr>
              <a:t> </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31</a:t>
            </a:fld>
            <a:endParaRPr lang="en-US"/>
          </a:p>
        </p:txBody>
      </p:sp>
    </p:spTree>
    <p:extLst>
      <p:ext uri="{BB962C8B-B14F-4D97-AF65-F5344CB8AC3E}">
        <p14:creationId xmlns:p14="http://schemas.microsoft.com/office/powerpoint/2010/main" val="40371689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F6A8DEC-E51D-40AD-8624-2F07CB8C5484}" type="slidenum">
              <a:rPr lang="en-US"/>
              <a:pPr/>
              <a:t>32</a:t>
            </a:fld>
            <a:endParaRPr lang="en-US"/>
          </a:p>
        </p:txBody>
      </p:sp>
      <p:sp>
        <p:nvSpPr>
          <p:cNvPr id="36866" name="Rectangle 2"/>
          <p:cNvSpPr>
            <a:spLocks noGrp="1" noChangeArrowheads="1"/>
          </p:cNvSpPr>
          <p:nvPr>
            <p:ph type="title"/>
          </p:nvPr>
        </p:nvSpPr>
        <p:spPr/>
        <p:txBody>
          <a:bodyPr/>
          <a:lstStyle/>
          <a:p>
            <a:r>
              <a:rPr lang="en-US" dirty="0" smtClean="0"/>
              <a:t>Min-Hashing</a:t>
            </a:r>
            <a:endParaRPr lang="en-US" i="1" dirty="0">
              <a:solidFill>
                <a:srgbClr val="FF0066"/>
              </a:solidFill>
            </a:endParaRPr>
          </a:p>
        </p:txBody>
      </p:sp>
      <p:sp>
        <p:nvSpPr>
          <p:cNvPr id="36867" name="Rectangle 3"/>
          <p:cNvSpPr>
            <a:spLocks noGrp="1" noChangeArrowheads="1"/>
          </p:cNvSpPr>
          <p:nvPr>
            <p:ph type="body" idx="1"/>
          </p:nvPr>
        </p:nvSpPr>
        <p:spPr/>
        <p:txBody>
          <a:bodyPr/>
          <a:lstStyle/>
          <a:p>
            <a:r>
              <a:rPr lang="en-US" dirty="0"/>
              <a:t>Imagine the rows </a:t>
            </a:r>
            <a:r>
              <a:rPr lang="en-US" dirty="0" smtClean="0"/>
              <a:t>of the </a:t>
            </a:r>
            <a:r>
              <a:rPr lang="en-US" dirty="0" err="1" smtClean="0"/>
              <a:t>boolean</a:t>
            </a:r>
            <a:r>
              <a:rPr lang="en-US" dirty="0" smtClean="0"/>
              <a:t> matrix permuted under </a:t>
            </a:r>
            <a:r>
              <a:rPr lang="en-US" b="1" dirty="0" smtClean="0">
                <a:solidFill>
                  <a:srgbClr val="FF0066"/>
                </a:solidFill>
              </a:rPr>
              <a:t>random permutation </a:t>
            </a:r>
            <a:r>
              <a:rPr lang="en-US" b="1" i="1" dirty="0" smtClean="0">
                <a:sym typeface="Symbol"/>
              </a:rPr>
              <a:t></a:t>
            </a:r>
            <a:endParaRPr lang="en-US" b="1" i="1" dirty="0" smtClean="0"/>
          </a:p>
          <a:p>
            <a:pPr lvl="8"/>
            <a:endParaRPr lang="en-US" dirty="0"/>
          </a:p>
          <a:p>
            <a:r>
              <a:rPr lang="en-US" dirty="0"/>
              <a:t>Define </a:t>
            </a:r>
            <a:r>
              <a:rPr lang="en-US" dirty="0" smtClean="0"/>
              <a:t>a </a:t>
            </a:r>
            <a:r>
              <a:rPr lang="en-US" b="1" dirty="0" smtClean="0">
                <a:solidFill>
                  <a:srgbClr val="D60093"/>
                </a:solidFill>
              </a:rPr>
              <a:t>“hash</a:t>
            </a:r>
            <a:r>
              <a:rPr lang="en-US" b="1" dirty="0">
                <a:solidFill>
                  <a:srgbClr val="D60093"/>
                </a:solidFill>
              </a:rPr>
              <a:t>” function </a:t>
            </a:r>
            <a:r>
              <a:rPr lang="en-US" b="1" i="1" dirty="0" smtClean="0">
                <a:solidFill>
                  <a:srgbClr val="D60093"/>
                </a:solidFill>
              </a:rPr>
              <a:t>h</a:t>
            </a:r>
            <a:r>
              <a:rPr lang="en-US" b="1" i="1" baseline="-25000" dirty="0" smtClean="0">
                <a:solidFill>
                  <a:srgbClr val="D60093"/>
                </a:solidFill>
                <a:sym typeface="Symbol"/>
              </a:rPr>
              <a:t></a:t>
            </a:r>
            <a:r>
              <a:rPr lang="en-US" b="1" i="1" dirty="0" smtClean="0">
                <a:solidFill>
                  <a:srgbClr val="D60093"/>
                </a:solidFill>
              </a:rPr>
              <a:t>(C)</a:t>
            </a:r>
            <a:r>
              <a:rPr lang="en-US" b="1" dirty="0" smtClean="0">
                <a:solidFill>
                  <a:srgbClr val="D60093"/>
                </a:solidFill>
              </a:rPr>
              <a:t> </a:t>
            </a:r>
            <a:r>
              <a:rPr lang="en-US" dirty="0"/>
              <a:t>= the </a:t>
            </a:r>
            <a:r>
              <a:rPr lang="en-US" dirty="0" smtClean="0"/>
              <a:t>index of </a:t>
            </a:r>
            <a:r>
              <a:rPr lang="en-US" dirty="0"/>
              <a:t>the </a:t>
            </a:r>
            <a:r>
              <a:rPr lang="en-US" b="1" dirty="0"/>
              <a:t>first</a:t>
            </a:r>
            <a:r>
              <a:rPr lang="en-US" dirty="0"/>
              <a:t> (in the permuted </a:t>
            </a:r>
            <a:r>
              <a:rPr lang="en-US" dirty="0" smtClean="0"/>
              <a:t>order </a:t>
            </a:r>
            <a:r>
              <a:rPr lang="en-US" b="1" dirty="0" smtClean="0">
                <a:sym typeface="Symbol"/>
              </a:rPr>
              <a:t></a:t>
            </a:r>
            <a:r>
              <a:rPr lang="en-US" dirty="0" smtClean="0"/>
              <a:t>) </a:t>
            </a:r>
            <a:r>
              <a:rPr lang="en-US" dirty="0"/>
              <a:t>row in which column </a:t>
            </a:r>
            <a:r>
              <a:rPr lang="en-US" b="1" i="1" dirty="0"/>
              <a:t>C</a:t>
            </a:r>
            <a:r>
              <a:rPr lang="en-US" dirty="0"/>
              <a:t> </a:t>
            </a:r>
            <a:r>
              <a:rPr lang="en-US" dirty="0" smtClean="0"/>
              <a:t>has value </a:t>
            </a:r>
            <a:r>
              <a:rPr lang="en-US" b="1" dirty="0" smtClean="0"/>
              <a:t>1</a:t>
            </a:r>
            <a:r>
              <a:rPr lang="en-US" dirty="0" smtClean="0"/>
              <a:t>:</a:t>
            </a:r>
          </a:p>
          <a:p>
            <a:pPr>
              <a:buNone/>
            </a:pPr>
            <a:r>
              <a:rPr lang="en-US" dirty="0" smtClean="0"/>
              <a:t>	</a:t>
            </a:r>
            <a:r>
              <a:rPr lang="en-US" b="1" dirty="0" smtClean="0"/>
              <a:t>		</a:t>
            </a:r>
            <a:r>
              <a:rPr lang="en-US" b="1" i="1" dirty="0" smtClean="0">
                <a:latin typeface="Arial" pitchFamily="34" charset="0"/>
                <a:cs typeface="Arial" pitchFamily="34" charset="0"/>
              </a:rPr>
              <a:t>h</a:t>
            </a:r>
            <a:r>
              <a:rPr lang="en-US" b="1" i="1" baseline="-25000" dirty="0" smtClean="0">
                <a:latin typeface="Arial" pitchFamily="34" charset="0"/>
                <a:cs typeface="Arial" pitchFamily="34" charset="0"/>
                <a:sym typeface="Symbol"/>
              </a:rPr>
              <a:t> </a:t>
            </a:r>
            <a:r>
              <a:rPr lang="en-US" b="1" i="1" dirty="0" smtClean="0">
                <a:latin typeface="Arial" pitchFamily="34" charset="0"/>
                <a:cs typeface="Arial" pitchFamily="34" charset="0"/>
              </a:rPr>
              <a:t>(C) = min</a:t>
            </a:r>
            <a:r>
              <a:rPr lang="en-US" b="1" i="1" baseline="-25000" dirty="0" smtClean="0">
                <a:latin typeface="Arial" pitchFamily="34" charset="0"/>
                <a:cs typeface="Arial" pitchFamily="34" charset="0"/>
                <a:sym typeface="Symbol"/>
              </a:rPr>
              <a:t></a:t>
            </a:r>
            <a:r>
              <a:rPr lang="en-US" b="1" i="1" dirty="0" smtClean="0">
                <a:latin typeface="Arial" pitchFamily="34" charset="0"/>
                <a:cs typeface="Arial" pitchFamily="34" charset="0"/>
              </a:rPr>
              <a:t> </a:t>
            </a:r>
            <a:r>
              <a:rPr lang="en-US" b="1" i="1" dirty="0" smtClean="0">
                <a:latin typeface="Arial" pitchFamily="34" charset="0"/>
                <a:cs typeface="Arial" pitchFamily="34" charset="0"/>
                <a:sym typeface="Symbol"/>
              </a:rPr>
              <a:t>(C)</a:t>
            </a:r>
            <a:endParaRPr lang="en-US" b="1" i="1" dirty="0" smtClean="0">
              <a:latin typeface="Arial" pitchFamily="34" charset="0"/>
              <a:cs typeface="Arial" pitchFamily="34" charset="0"/>
            </a:endParaRPr>
          </a:p>
          <a:p>
            <a:pPr lvl="8"/>
            <a:endParaRPr lang="en-US" dirty="0" smtClean="0"/>
          </a:p>
          <a:p>
            <a:r>
              <a:rPr lang="en-US" dirty="0" smtClean="0">
                <a:solidFill>
                  <a:srgbClr val="008000"/>
                </a:solidFill>
              </a:rPr>
              <a:t>Use several (e.g., 100) independent hash functions (that is, permutations) to create a signature of a column</a:t>
            </a:r>
            <a:endParaRPr lang="en-US" dirty="0">
              <a:solidFill>
                <a:srgbClr val="008000"/>
              </a:solidFill>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4104623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lide Number Placeholder 4"/>
          <p:cNvSpPr>
            <a:spLocks noGrp="1"/>
          </p:cNvSpPr>
          <p:nvPr>
            <p:ph type="sldNum" sz="quarter" idx="12"/>
          </p:nvPr>
        </p:nvSpPr>
        <p:spPr/>
        <p:txBody>
          <a:bodyPr/>
          <a:lstStyle/>
          <a:p>
            <a:fld id="{0B7F76BF-E99C-4B98-B084-9376D208FB1D}" type="slidenum">
              <a:rPr lang="en-US"/>
              <a:pPr/>
              <a:t>33</a:t>
            </a:fld>
            <a:endParaRPr lang="en-US"/>
          </a:p>
        </p:txBody>
      </p:sp>
      <p:sp>
        <p:nvSpPr>
          <p:cNvPr id="37890" name="Rectangle 2"/>
          <p:cNvSpPr>
            <a:spLocks noGrp="1" noChangeArrowheads="1"/>
          </p:cNvSpPr>
          <p:nvPr>
            <p:ph type="title"/>
          </p:nvPr>
        </p:nvSpPr>
        <p:spPr/>
        <p:txBody>
          <a:bodyPr/>
          <a:lstStyle/>
          <a:p>
            <a:r>
              <a:rPr lang="en-US" dirty="0" smtClean="0"/>
              <a:t>Min-Hashing </a:t>
            </a:r>
            <a:r>
              <a:rPr lang="en-US" dirty="0"/>
              <a:t>Example</a:t>
            </a:r>
          </a:p>
        </p:txBody>
      </p:sp>
      <p:graphicFrame>
        <p:nvGraphicFramePr>
          <p:cNvPr id="37934" name="Group 46"/>
          <p:cNvGraphicFramePr>
            <a:graphicFrameLocks noGrp="1"/>
          </p:cNvGraphicFramePr>
          <p:nvPr>
            <p:extLst>
              <p:ext uri="{D42A27DB-BD31-4B8C-83A1-F6EECF244321}">
                <p14:modId xmlns:p14="http://schemas.microsoft.com/office/powerpoint/2010/main" val="1061925717"/>
              </p:ext>
            </p:extLst>
          </p:nvPr>
        </p:nvGraphicFramePr>
        <p:xfrm>
          <a:off x="1371600" y="2586037"/>
          <a:ext cx="381000" cy="4089401"/>
        </p:xfrm>
        <a:graphic>
          <a:graphicData uri="http://schemas.openxmlformats.org/drawingml/2006/table">
            <a:tbl>
              <a:tblPr/>
              <a:tblGrid>
                <a:gridCol w="381000"/>
              </a:tblGrid>
              <a:tr h="6064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79438">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79438">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bl>
          </a:graphicData>
        </a:graphic>
      </p:graphicFrame>
      <p:grpSp>
        <p:nvGrpSpPr>
          <p:cNvPr id="3" name="Group 66"/>
          <p:cNvGrpSpPr>
            <a:grpSpLocks/>
          </p:cNvGrpSpPr>
          <p:nvPr/>
        </p:nvGrpSpPr>
        <p:grpSpPr bwMode="auto">
          <a:xfrm>
            <a:off x="4800600" y="2205037"/>
            <a:ext cx="3505200" cy="2667000"/>
            <a:chOff x="3024" y="1296"/>
            <a:chExt cx="2208" cy="1680"/>
          </a:xfrm>
        </p:grpSpPr>
        <p:sp>
          <p:nvSpPr>
            <p:cNvPr id="37955" name="Text Box 67"/>
            <p:cNvSpPr txBox="1">
              <a:spLocks noChangeArrowheads="1"/>
            </p:cNvSpPr>
            <p:nvPr/>
          </p:nvSpPr>
          <p:spPr bwMode="auto">
            <a:xfrm>
              <a:off x="3796" y="1296"/>
              <a:ext cx="1325" cy="233"/>
            </a:xfrm>
            <a:prstGeom prst="rect">
              <a:avLst/>
            </a:prstGeom>
            <a:noFill/>
            <a:ln w="9525">
              <a:noFill/>
              <a:miter lim="800000"/>
              <a:headEnd/>
              <a:tailEnd/>
            </a:ln>
            <a:effectLst/>
          </p:spPr>
          <p:txBody>
            <a:bodyPr wrap="none">
              <a:spAutoFit/>
            </a:bodyPr>
            <a:lstStyle/>
            <a:p>
              <a:pPr eaLnBrk="1" hangingPunct="1"/>
              <a:r>
                <a:rPr lang="en-US" b="1" dirty="0">
                  <a:solidFill>
                    <a:srgbClr val="008000"/>
                  </a:solidFill>
                </a:rPr>
                <a:t>Signature matrix </a:t>
              </a:r>
              <a:r>
                <a:rPr lang="en-US" b="1" i="1" dirty="0">
                  <a:solidFill>
                    <a:srgbClr val="008000"/>
                  </a:solidFill>
                </a:rPr>
                <a:t>M</a:t>
              </a:r>
            </a:p>
          </p:txBody>
        </p:sp>
        <p:sp>
          <p:nvSpPr>
            <p:cNvPr id="37956" name="AutoShape 68"/>
            <p:cNvSpPr>
              <a:spLocks noChangeArrowheads="1"/>
            </p:cNvSpPr>
            <p:nvPr/>
          </p:nvSpPr>
          <p:spPr bwMode="auto">
            <a:xfrm>
              <a:off x="3024" y="2640"/>
              <a:ext cx="480" cy="336"/>
            </a:xfrm>
            <a:prstGeom prst="rightArrow">
              <a:avLst>
                <a:gd name="adj1" fmla="val 50000"/>
                <a:gd name="adj2" fmla="val 35714"/>
              </a:avLst>
            </a:prstGeom>
            <a:solidFill>
              <a:srgbClr val="FFFF99"/>
            </a:solidFill>
            <a:ln w="9525">
              <a:solidFill>
                <a:schemeClr val="tx1"/>
              </a:solidFill>
              <a:miter lim="800000"/>
              <a:headEnd/>
              <a:tailEnd/>
            </a:ln>
            <a:effectLst/>
          </p:spPr>
          <p:txBody>
            <a:bodyPr wrap="none" anchor="ctr"/>
            <a:lstStyle/>
            <a:p>
              <a:endParaRPr lang="en-US"/>
            </a:p>
          </p:txBody>
        </p:sp>
        <p:sp>
          <p:nvSpPr>
            <p:cNvPr id="37957" name="Rectangle 69"/>
            <p:cNvSpPr>
              <a:spLocks noChangeArrowheads="1"/>
            </p:cNvSpPr>
            <p:nvPr/>
          </p:nvSpPr>
          <p:spPr bwMode="auto">
            <a:xfrm>
              <a:off x="4872" y="1632"/>
              <a:ext cx="360" cy="368"/>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58" name="Rectangle 70"/>
            <p:cNvSpPr>
              <a:spLocks noChangeArrowheads="1"/>
            </p:cNvSpPr>
            <p:nvPr/>
          </p:nvSpPr>
          <p:spPr bwMode="auto">
            <a:xfrm>
              <a:off x="4512" y="1632"/>
              <a:ext cx="360" cy="368"/>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37959" name="Rectangle 71"/>
            <p:cNvSpPr>
              <a:spLocks noChangeArrowheads="1"/>
            </p:cNvSpPr>
            <p:nvPr/>
          </p:nvSpPr>
          <p:spPr bwMode="auto">
            <a:xfrm>
              <a:off x="4152" y="1632"/>
              <a:ext cx="360" cy="368"/>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60" name="Rectangle 72"/>
            <p:cNvSpPr>
              <a:spLocks noChangeArrowheads="1"/>
            </p:cNvSpPr>
            <p:nvPr/>
          </p:nvSpPr>
          <p:spPr bwMode="auto">
            <a:xfrm>
              <a:off x="3792" y="1632"/>
              <a:ext cx="360" cy="368"/>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2</a:t>
              </a:r>
            </a:p>
          </p:txBody>
        </p:sp>
        <p:sp>
          <p:nvSpPr>
            <p:cNvPr id="37961" name="Line 73"/>
            <p:cNvSpPr>
              <a:spLocks noChangeShapeType="1"/>
            </p:cNvSpPr>
            <p:nvPr/>
          </p:nvSpPr>
          <p:spPr bwMode="auto">
            <a:xfrm>
              <a:off x="3792" y="1632"/>
              <a:ext cx="1440" cy="0"/>
            </a:xfrm>
            <a:prstGeom prst="line">
              <a:avLst/>
            </a:prstGeom>
            <a:noFill/>
            <a:ln w="28575" cap="sq">
              <a:solidFill>
                <a:schemeClr val="tx1"/>
              </a:solidFill>
              <a:miter lim="800000"/>
              <a:headEnd/>
              <a:tailEnd/>
            </a:ln>
            <a:effectLst/>
          </p:spPr>
          <p:txBody>
            <a:bodyPr wrap="none"/>
            <a:lstStyle/>
            <a:p>
              <a:endParaRPr lang="en-US"/>
            </a:p>
          </p:txBody>
        </p:sp>
        <p:sp>
          <p:nvSpPr>
            <p:cNvPr id="37962" name="Line 74"/>
            <p:cNvSpPr>
              <a:spLocks noChangeShapeType="1"/>
            </p:cNvSpPr>
            <p:nvPr/>
          </p:nvSpPr>
          <p:spPr bwMode="auto">
            <a:xfrm>
              <a:off x="3792" y="2000"/>
              <a:ext cx="1440" cy="0"/>
            </a:xfrm>
            <a:prstGeom prst="line">
              <a:avLst/>
            </a:prstGeom>
            <a:noFill/>
            <a:ln w="28575" cap="sq">
              <a:solidFill>
                <a:schemeClr val="tx1"/>
              </a:solidFill>
              <a:miter lim="800000"/>
              <a:headEnd/>
              <a:tailEnd/>
            </a:ln>
            <a:effectLst/>
          </p:spPr>
          <p:txBody>
            <a:bodyPr wrap="none"/>
            <a:lstStyle/>
            <a:p>
              <a:endParaRPr lang="en-US"/>
            </a:p>
          </p:txBody>
        </p:sp>
        <p:sp>
          <p:nvSpPr>
            <p:cNvPr id="37963" name="Line 75"/>
            <p:cNvSpPr>
              <a:spLocks noChangeShapeType="1"/>
            </p:cNvSpPr>
            <p:nvPr/>
          </p:nvSpPr>
          <p:spPr bwMode="auto">
            <a:xfrm>
              <a:off x="3792" y="1632"/>
              <a:ext cx="0" cy="368"/>
            </a:xfrm>
            <a:prstGeom prst="line">
              <a:avLst/>
            </a:prstGeom>
            <a:noFill/>
            <a:ln w="28575" cap="sq">
              <a:solidFill>
                <a:schemeClr val="tx1"/>
              </a:solidFill>
              <a:miter lim="800000"/>
              <a:headEnd/>
              <a:tailEnd/>
            </a:ln>
            <a:effectLst/>
          </p:spPr>
          <p:txBody>
            <a:bodyPr wrap="none"/>
            <a:lstStyle/>
            <a:p>
              <a:endParaRPr lang="en-US"/>
            </a:p>
          </p:txBody>
        </p:sp>
        <p:sp>
          <p:nvSpPr>
            <p:cNvPr id="37964" name="Line 76"/>
            <p:cNvSpPr>
              <a:spLocks noChangeShapeType="1"/>
            </p:cNvSpPr>
            <p:nvPr/>
          </p:nvSpPr>
          <p:spPr bwMode="auto">
            <a:xfrm>
              <a:off x="4152" y="1632"/>
              <a:ext cx="0" cy="368"/>
            </a:xfrm>
            <a:prstGeom prst="line">
              <a:avLst/>
            </a:prstGeom>
            <a:noFill/>
            <a:ln w="12700">
              <a:solidFill>
                <a:schemeClr val="tx1"/>
              </a:solidFill>
              <a:miter lim="800000"/>
              <a:headEnd/>
              <a:tailEnd/>
            </a:ln>
            <a:effectLst/>
          </p:spPr>
          <p:txBody>
            <a:bodyPr wrap="none"/>
            <a:lstStyle/>
            <a:p>
              <a:endParaRPr lang="en-US"/>
            </a:p>
          </p:txBody>
        </p:sp>
        <p:sp>
          <p:nvSpPr>
            <p:cNvPr id="37965" name="Line 77"/>
            <p:cNvSpPr>
              <a:spLocks noChangeShapeType="1"/>
            </p:cNvSpPr>
            <p:nvPr/>
          </p:nvSpPr>
          <p:spPr bwMode="auto">
            <a:xfrm>
              <a:off x="4512" y="1632"/>
              <a:ext cx="0" cy="368"/>
            </a:xfrm>
            <a:prstGeom prst="line">
              <a:avLst/>
            </a:prstGeom>
            <a:noFill/>
            <a:ln w="12700">
              <a:solidFill>
                <a:schemeClr val="tx1"/>
              </a:solidFill>
              <a:miter lim="800000"/>
              <a:headEnd/>
              <a:tailEnd/>
            </a:ln>
            <a:effectLst/>
          </p:spPr>
          <p:txBody>
            <a:bodyPr wrap="none"/>
            <a:lstStyle/>
            <a:p>
              <a:endParaRPr lang="en-US"/>
            </a:p>
          </p:txBody>
        </p:sp>
        <p:sp>
          <p:nvSpPr>
            <p:cNvPr id="37966" name="Line 78"/>
            <p:cNvSpPr>
              <a:spLocks noChangeShapeType="1"/>
            </p:cNvSpPr>
            <p:nvPr/>
          </p:nvSpPr>
          <p:spPr bwMode="auto">
            <a:xfrm>
              <a:off x="4872" y="1632"/>
              <a:ext cx="0" cy="368"/>
            </a:xfrm>
            <a:prstGeom prst="line">
              <a:avLst/>
            </a:prstGeom>
            <a:noFill/>
            <a:ln w="12700">
              <a:solidFill>
                <a:schemeClr val="tx1"/>
              </a:solidFill>
              <a:miter lim="800000"/>
              <a:headEnd/>
              <a:tailEnd/>
            </a:ln>
            <a:effectLst/>
          </p:spPr>
          <p:txBody>
            <a:bodyPr wrap="none"/>
            <a:lstStyle/>
            <a:p>
              <a:endParaRPr lang="en-US"/>
            </a:p>
          </p:txBody>
        </p:sp>
        <p:sp>
          <p:nvSpPr>
            <p:cNvPr id="37967" name="Line 79"/>
            <p:cNvSpPr>
              <a:spLocks noChangeShapeType="1"/>
            </p:cNvSpPr>
            <p:nvPr/>
          </p:nvSpPr>
          <p:spPr bwMode="auto">
            <a:xfrm>
              <a:off x="5232" y="1632"/>
              <a:ext cx="0" cy="368"/>
            </a:xfrm>
            <a:prstGeom prst="line">
              <a:avLst/>
            </a:prstGeom>
            <a:noFill/>
            <a:ln w="28575" cap="sq">
              <a:solidFill>
                <a:schemeClr val="tx1"/>
              </a:solidFill>
              <a:miter lim="800000"/>
              <a:headEnd/>
              <a:tailEnd/>
            </a:ln>
            <a:effectLst/>
          </p:spPr>
          <p:txBody>
            <a:bodyPr wrap="none"/>
            <a:lstStyle/>
            <a:p>
              <a:endParaRPr lang="en-US"/>
            </a:p>
          </p:txBody>
        </p:sp>
      </p:grpSp>
      <p:grpSp>
        <p:nvGrpSpPr>
          <p:cNvPr id="4" name="Group 80"/>
          <p:cNvGrpSpPr>
            <a:grpSpLocks/>
          </p:cNvGrpSpPr>
          <p:nvPr/>
        </p:nvGrpSpPr>
        <p:grpSpPr bwMode="auto">
          <a:xfrm>
            <a:off x="914400" y="2586037"/>
            <a:ext cx="7391400" cy="4089400"/>
            <a:chOff x="576" y="1536"/>
            <a:chExt cx="4656" cy="2576"/>
          </a:xfrm>
        </p:grpSpPr>
        <p:sp>
          <p:nvSpPr>
            <p:cNvPr id="37969" name="Rectangle 81"/>
            <p:cNvSpPr>
              <a:spLocks noChangeArrowheads="1"/>
            </p:cNvSpPr>
            <p:nvPr/>
          </p:nvSpPr>
          <p:spPr bwMode="auto">
            <a:xfrm>
              <a:off x="576" y="3746"/>
              <a:ext cx="240" cy="366"/>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5</a:t>
              </a:r>
            </a:p>
          </p:txBody>
        </p:sp>
        <p:sp>
          <p:nvSpPr>
            <p:cNvPr id="37970" name="Rectangle 82"/>
            <p:cNvSpPr>
              <a:spLocks noChangeArrowheads="1"/>
            </p:cNvSpPr>
            <p:nvPr/>
          </p:nvSpPr>
          <p:spPr bwMode="auto">
            <a:xfrm>
              <a:off x="576" y="3381"/>
              <a:ext cx="240" cy="36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7</a:t>
              </a:r>
            </a:p>
          </p:txBody>
        </p:sp>
        <p:sp>
          <p:nvSpPr>
            <p:cNvPr id="37971" name="Rectangle 83"/>
            <p:cNvSpPr>
              <a:spLocks noChangeArrowheads="1"/>
            </p:cNvSpPr>
            <p:nvPr/>
          </p:nvSpPr>
          <p:spPr bwMode="auto">
            <a:xfrm>
              <a:off x="576" y="3015"/>
              <a:ext cx="240" cy="366"/>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6</a:t>
              </a:r>
            </a:p>
          </p:txBody>
        </p:sp>
        <p:sp>
          <p:nvSpPr>
            <p:cNvPr id="37972" name="Rectangle 84"/>
            <p:cNvSpPr>
              <a:spLocks noChangeArrowheads="1"/>
            </p:cNvSpPr>
            <p:nvPr/>
          </p:nvSpPr>
          <p:spPr bwMode="auto">
            <a:xfrm>
              <a:off x="576" y="2649"/>
              <a:ext cx="240" cy="366"/>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3</a:t>
              </a:r>
            </a:p>
          </p:txBody>
        </p:sp>
        <p:sp>
          <p:nvSpPr>
            <p:cNvPr id="37973" name="Rectangle 85"/>
            <p:cNvSpPr>
              <a:spLocks noChangeArrowheads="1"/>
            </p:cNvSpPr>
            <p:nvPr/>
          </p:nvSpPr>
          <p:spPr bwMode="auto">
            <a:xfrm>
              <a:off x="576" y="2283"/>
              <a:ext cx="240" cy="366"/>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7974" name="Rectangle 86"/>
            <p:cNvSpPr>
              <a:spLocks noChangeArrowheads="1"/>
            </p:cNvSpPr>
            <p:nvPr/>
          </p:nvSpPr>
          <p:spPr bwMode="auto">
            <a:xfrm>
              <a:off x="576" y="1918"/>
              <a:ext cx="240" cy="36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37975" name="Rectangle 87"/>
            <p:cNvSpPr>
              <a:spLocks noChangeArrowheads="1"/>
            </p:cNvSpPr>
            <p:nvPr/>
          </p:nvSpPr>
          <p:spPr bwMode="auto">
            <a:xfrm>
              <a:off x="576" y="1536"/>
              <a:ext cx="240" cy="382"/>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4</a:t>
              </a:r>
            </a:p>
          </p:txBody>
        </p:sp>
        <p:sp>
          <p:nvSpPr>
            <p:cNvPr id="37976" name="Line 88"/>
            <p:cNvSpPr>
              <a:spLocks noChangeShapeType="1"/>
            </p:cNvSpPr>
            <p:nvPr/>
          </p:nvSpPr>
          <p:spPr bwMode="auto">
            <a:xfrm>
              <a:off x="576" y="1536"/>
              <a:ext cx="240" cy="0"/>
            </a:xfrm>
            <a:prstGeom prst="line">
              <a:avLst/>
            </a:prstGeom>
            <a:noFill/>
            <a:ln w="28575" cap="sq">
              <a:solidFill>
                <a:schemeClr val="tx1"/>
              </a:solidFill>
              <a:miter lim="800000"/>
              <a:headEnd/>
              <a:tailEnd/>
            </a:ln>
            <a:effectLst/>
          </p:spPr>
          <p:txBody>
            <a:bodyPr wrap="none"/>
            <a:lstStyle/>
            <a:p>
              <a:endParaRPr lang="en-US"/>
            </a:p>
          </p:txBody>
        </p:sp>
        <p:sp>
          <p:nvSpPr>
            <p:cNvPr id="37977" name="Line 89"/>
            <p:cNvSpPr>
              <a:spLocks noChangeShapeType="1"/>
            </p:cNvSpPr>
            <p:nvPr/>
          </p:nvSpPr>
          <p:spPr bwMode="auto">
            <a:xfrm>
              <a:off x="576" y="1918"/>
              <a:ext cx="240" cy="0"/>
            </a:xfrm>
            <a:prstGeom prst="line">
              <a:avLst/>
            </a:prstGeom>
            <a:noFill/>
            <a:ln w="12700">
              <a:solidFill>
                <a:schemeClr val="tx1"/>
              </a:solidFill>
              <a:miter lim="800000"/>
              <a:headEnd/>
              <a:tailEnd/>
            </a:ln>
            <a:effectLst/>
          </p:spPr>
          <p:txBody>
            <a:bodyPr wrap="none"/>
            <a:lstStyle/>
            <a:p>
              <a:endParaRPr lang="en-US"/>
            </a:p>
          </p:txBody>
        </p:sp>
        <p:sp>
          <p:nvSpPr>
            <p:cNvPr id="37978" name="Line 90"/>
            <p:cNvSpPr>
              <a:spLocks noChangeShapeType="1"/>
            </p:cNvSpPr>
            <p:nvPr/>
          </p:nvSpPr>
          <p:spPr bwMode="auto">
            <a:xfrm>
              <a:off x="576" y="2283"/>
              <a:ext cx="240" cy="0"/>
            </a:xfrm>
            <a:prstGeom prst="line">
              <a:avLst/>
            </a:prstGeom>
            <a:noFill/>
            <a:ln w="12700">
              <a:solidFill>
                <a:schemeClr val="tx1"/>
              </a:solidFill>
              <a:miter lim="800000"/>
              <a:headEnd/>
              <a:tailEnd/>
            </a:ln>
            <a:effectLst/>
          </p:spPr>
          <p:txBody>
            <a:bodyPr wrap="none"/>
            <a:lstStyle/>
            <a:p>
              <a:endParaRPr lang="en-US"/>
            </a:p>
          </p:txBody>
        </p:sp>
        <p:sp>
          <p:nvSpPr>
            <p:cNvPr id="37979" name="Line 91"/>
            <p:cNvSpPr>
              <a:spLocks noChangeShapeType="1"/>
            </p:cNvSpPr>
            <p:nvPr/>
          </p:nvSpPr>
          <p:spPr bwMode="auto">
            <a:xfrm>
              <a:off x="576" y="2649"/>
              <a:ext cx="240" cy="0"/>
            </a:xfrm>
            <a:prstGeom prst="line">
              <a:avLst/>
            </a:prstGeom>
            <a:noFill/>
            <a:ln w="12700">
              <a:solidFill>
                <a:schemeClr val="tx1"/>
              </a:solidFill>
              <a:miter lim="800000"/>
              <a:headEnd/>
              <a:tailEnd/>
            </a:ln>
            <a:effectLst/>
          </p:spPr>
          <p:txBody>
            <a:bodyPr wrap="none"/>
            <a:lstStyle/>
            <a:p>
              <a:endParaRPr lang="en-US"/>
            </a:p>
          </p:txBody>
        </p:sp>
        <p:sp>
          <p:nvSpPr>
            <p:cNvPr id="37980" name="Line 92"/>
            <p:cNvSpPr>
              <a:spLocks noChangeShapeType="1"/>
            </p:cNvSpPr>
            <p:nvPr/>
          </p:nvSpPr>
          <p:spPr bwMode="auto">
            <a:xfrm>
              <a:off x="576" y="3015"/>
              <a:ext cx="240" cy="0"/>
            </a:xfrm>
            <a:prstGeom prst="line">
              <a:avLst/>
            </a:prstGeom>
            <a:noFill/>
            <a:ln w="12700">
              <a:solidFill>
                <a:schemeClr val="tx1"/>
              </a:solidFill>
              <a:miter lim="800000"/>
              <a:headEnd/>
              <a:tailEnd/>
            </a:ln>
            <a:effectLst/>
          </p:spPr>
          <p:txBody>
            <a:bodyPr wrap="none"/>
            <a:lstStyle/>
            <a:p>
              <a:endParaRPr lang="en-US"/>
            </a:p>
          </p:txBody>
        </p:sp>
        <p:sp>
          <p:nvSpPr>
            <p:cNvPr id="37981" name="Line 93"/>
            <p:cNvSpPr>
              <a:spLocks noChangeShapeType="1"/>
            </p:cNvSpPr>
            <p:nvPr/>
          </p:nvSpPr>
          <p:spPr bwMode="auto">
            <a:xfrm>
              <a:off x="576" y="3381"/>
              <a:ext cx="240" cy="0"/>
            </a:xfrm>
            <a:prstGeom prst="line">
              <a:avLst/>
            </a:prstGeom>
            <a:noFill/>
            <a:ln w="12700">
              <a:solidFill>
                <a:schemeClr val="tx1"/>
              </a:solidFill>
              <a:miter lim="800000"/>
              <a:headEnd/>
              <a:tailEnd/>
            </a:ln>
            <a:effectLst/>
          </p:spPr>
          <p:txBody>
            <a:bodyPr wrap="none"/>
            <a:lstStyle/>
            <a:p>
              <a:endParaRPr lang="en-US"/>
            </a:p>
          </p:txBody>
        </p:sp>
        <p:sp>
          <p:nvSpPr>
            <p:cNvPr id="37982" name="Line 94"/>
            <p:cNvSpPr>
              <a:spLocks noChangeShapeType="1"/>
            </p:cNvSpPr>
            <p:nvPr/>
          </p:nvSpPr>
          <p:spPr bwMode="auto">
            <a:xfrm>
              <a:off x="576" y="3746"/>
              <a:ext cx="240" cy="0"/>
            </a:xfrm>
            <a:prstGeom prst="line">
              <a:avLst/>
            </a:prstGeom>
            <a:noFill/>
            <a:ln w="12700">
              <a:solidFill>
                <a:schemeClr val="tx1"/>
              </a:solidFill>
              <a:miter lim="800000"/>
              <a:headEnd/>
              <a:tailEnd/>
            </a:ln>
            <a:effectLst/>
          </p:spPr>
          <p:txBody>
            <a:bodyPr wrap="none"/>
            <a:lstStyle/>
            <a:p>
              <a:endParaRPr lang="en-US"/>
            </a:p>
          </p:txBody>
        </p:sp>
        <p:sp>
          <p:nvSpPr>
            <p:cNvPr id="37983" name="Line 95"/>
            <p:cNvSpPr>
              <a:spLocks noChangeShapeType="1"/>
            </p:cNvSpPr>
            <p:nvPr/>
          </p:nvSpPr>
          <p:spPr bwMode="auto">
            <a:xfrm>
              <a:off x="576" y="4112"/>
              <a:ext cx="240" cy="0"/>
            </a:xfrm>
            <a:prstGeom prst="line">
              <a:avLst/>
            </a:prstGeom>
            <a:noFill/>
            <a:ln w="28575" cap="sq">
              <a:solidFill>
                <a:schemeClr val="tx1"/>
              </a:solidFill>
              <a:miter lim="800000"/>
              <a:headEnd/>
              <a:tailEnd/>
            </a:ln>
            <a:effectLst/>
          </p:spPr>
          <p:txBody>
            <a:bodyPr wrap="none"/>
            <a:lstStyle/>
            <a:p>
              <a:endParaRPr lang="en-US"/>
            </a:p>
          </p:txBody>
        </p:sp>
        <p:sp>
          <p:nvSpPr>
            <p:cNvPr id="37984" name="Line 96"/>
            <p:cNvSpPr>
              <a:spLocks noChangeShapeType="1"/>
            </p:cNvSpPr>
            <p:nvPr/>
          </p:nvSpPr>
          <p:spPr bwMode="auto">
            <a:xfrm>
              <a:off x="576" y="1536"/>
              <a:ext cx="0" cy="2576"/>
            </a:xfrm>
            <a:prstGeom prst="line">
              <a:avLst/>
            </a:prstGeom>
            <a:noFill/>
            <a:ln w="28575" cap="sq">
              <a:solidFill>
                <a:schemeClr val="tx1"/>
              </a:solidFill>
              <a:miter lim="800000"/>
              <a:headEnd/>
              <a:tailEnd/>
            </a:ln>
            <a:effectLst/>
          </p:spPr>
          <p:txBody>
            <a:bodyPr wrap="none"/>
            <a:lstStyle/>
            <a:p>
              <a:endParaRPr lang="en-US"/>
            </a:p>
          </p:txBody>
        </p:sp>
        <p:sp>
          <p:nvSpPr>
            <p:cNvPr id="37985" name="Line 97"/>
            <p:cNvSpPr>
              <a:spLocks noChangeShapeType="1"/>
            </p:cNvSpPr>
            <p:nvPr/>
          </p:nvSpPr>
          <p:spPr bwMode="auto">
            <a:xfrm>
              <a:off x="816" y="2649"/>
              <a:ext cx="0" cy="366"/>
            </a:xfrm>
            <a:prstGeom prst="line">
              <a:avLst/>
            </a:prstGeom>
            <a:noFill/>
            <a:ln w="12700">
              <a:solidFill>
                <a:schemeClr val="tx1"/>
              </a:solidFill>
              <a:miter lim="800000"/>
              <a:headEnd/>
              <a:tailEnd/>
            </a:ln>
            <a:effectLst/>
          </p:spPr>
          <p:txBody>
            <a:bodyPr wrap="none"/>
            <a:lstStyle/>
            <a:p>
              <a:endParaRPr lang="en-US"/>
            </a:p>
          </p:txBody>
        </p:sp>
        <p:sp>
          <p:nvSpPr>
            <p:cNvPr id="37986" name="Line 98"/>
            <p:cNvSpPr>
              <a:spLocks noChangeShapeType="1"/>
            </p:cNvSpPr>
            <p:nvPr/>
          </p:nvSpPr>
          <p:spPr bwMode="auto">
            <a:xfrm>
              <a:off x="816" y="1536"/>
              <a:ext cx="0" cy="1113"/>
            </a:xfrm>
            <a:prstGeom prst="line">
              <a:avLst/>
            </a:prstGeom>
            <a:noFill/>
            <a:ln w="28575" cap="sq">
              <a:solidFill>
                <a:schemeClr val="tx1"/>
              </a:solidFill>
              <a:miter lim="800000"/>
              <a:headEnd/>
              <a:tailEnd/>
            </a:ln>
            <a:effectLst/>
          </p:spPr>
          <p:txBody>
            <a:bodyPr wrap="none"/>
            <a:lstStyle/>
            <a:p>
              <a:endParaRPr lang="en-US"/>
            </a:p>
          </p:txBody>
        </p:sp>
        <p:sp>
          <p:nvSpPr>
            <p:cNvPr id="37987" name="Line 99"/>
            <p:cNvSpPr>
              <a:spLocks noChangeShapeType="1"/>
            </p:cNvSpPr>
            <p:nvPr/>
          </p:nvSpPr>
          <p:spPr bwMode="auto">
            <a:xfrm>
              <a:off x="816" y="2631"/>
              <a:ext cx="0" cy="1481"/>
            </a:xfrm>
            <a:prstGeom prst="line">
              <a:avLst/>
            </a:prstGeom>
            <a:noFill/>
            <a:ln w="28575" cap="sq">
              <a:solidFill>
                <a:schemeClr val="tx1"/>
              </a:solidFill>
              <a:miter lim="800000"/>
              <a:headEnd/>
              <a:tailEnd/>
            </a:ln>
            <a:effectLst/>
          </p:spPr>
          <p:txBody>
            <a:bodyPr wrap="none"/>
            <a:lstStyle/>
            <a:p>
              <a:endParaRPr lang="en-US"/>
            </a:p>
          </p:txBody>
        </p:sp>
        <p:sp>
          <p:nvSpPr>
            <p:cNvPr id="37988" name="Rectangle 100"/>
            <p:cNvSpPr>
              <a:spLocks noChangeArrowheads="1"/>
            </p:cNvSpPr>
            <p:nvPr/>
          </p:nvSpPr>
          <p:spPr bwMode="auto">
            <a:xfrm>
              <a:off x="4872" y="2016"/>
              <a:ext cx="360" cy="368"/>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89" name="Rectangle 101"/>
            <p:cNvSpPr>
              <a:spLocks noChangeArrowheads="1"/>
            </p:cNvSpPr>
            <p:nvPr/>
          </p:nvSpPr>
          <p:spPr bwMode="auto">
            <a:xfrm>
              <a:off x="4512" y="2016"/>
              <a:ext cx="360" cy="368"/>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4</a:t>
              </a:r>
            </a:p>
          </p:txBody>
        </p:sp>
        <p:sp>
          <p:nvSpPr>
            <p:cNvPr id="37990" name="Rectangle 102"/>
            <p:cNvSpPr>
              <a:spLocks noChangeArrowheads="1"/>
            </p:cNvSpPr>
            <p:nvPr/>
          </p:nvSpPr>
          <p:spPr bwMode="auto">
            <a:xfrm>
              <a:off x="4152" y="2016"/>
              <a:ext cx="360" cy="368"/>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91" name="Rectangle 103"/>
            <p:cNvSpPr>
              <a:spLocks noChangeArrowheads="1"/>
            </p:cNvSpPr>
            <p:nvPr/>
          </p:nvSpPr>
          <p:spPr bwMode="auto">
            <a:xfrm>
              <a:off x="3792" y="2016"/>
              <a:ext cx="360" cy="368"/>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37992" name="Line 104"/>
            <p:cNvSpPr>
              <a:spLocks noChangeShapeType="1"/>
            </p:cNvSpPr>
            <p:nvPr/>
          </p:nvSpPr>
          <p:spPr bwMode="auto">
            <a:xfrm>
              <a:off x="3792" y="2016"/>
              <a:ext cx="1440" cy="0"/>
            </a:xfrm>
            <a:prstGeom prst="line">
              <a:avLst/>
            </a:prstGeom>
            <a:noFill/>
            <a:ln w="28575" cap="sq">
              <a:solidFill>
                <a:schemeClr val="tx1"/>
              </a:solidFill>
              <a:miter lim="800000"/>
              <a:headEnd/>
              <a:tailEnd/>
            </a:ln>
            <a:effectLst/>
          </p:spPr>
          <p:txBody>
            <a:bodyPr wrap="none"/>
            <a:lstStyle/>
            <a:p>
              <a:endParaRPr lang="en-US"/>
            </a:p>
          </p:txBody>
        </p:sp>
        <p:sp>
          <p:nvSpPr>
            <p:cNvPr id="37993" name="Line 105"/>
            <p:cNvSpPr>
              <a:spLocks noChangeShapeType="1"/>
            </p:cNvSpPr>
            <p:nvPr/>
          </p:nvSpPr>
          <p:spPr bwMode="auto">
            <a:xfrm>
              <a:off x="3792" y="2384"/>
              <a:ext cx="1440" cy="0"/>
            </a:xfrm>
            <a:prstGeom prst="line">
              <a:avLst/>
            </a:prstGeom>
            <a:noFill/>
            <a:ln w="28575" cap="sq">
              <a:solidFill>
                <a:schemeClr val="tx1"/>
              </a:solidFill>
              <a:miter lim="800000"/>
              <a:headEnd/>
              <a:tailEnd/>
            </a:ln>
            <a:effectLst/>
          </p:spPr>
          <p:txBody>
            <a:bodyPr wrap="none"/>
            <a:lstStyle/>
            <a:p>
              <a:endParaRPr lang="en-US"/>
            </a:p>
          </p:txBody>
        </p:sp>
        <p:sp>
          <p:nvSpPr>
            <p:cNvPr id="37994" name="Line 106"/>
            <p:cNvSpPr>
              <a:spLocks noChangeShapeType="1"/>
            </p:cNvSpPr>
            <p:nvPr/>
          </p:nvSpPr>
          <p:spPr bwMode="auto">
            <a:xfrm>
              <a:off x="3792" y="2016"/>
              <a:ext cx="0" cy="368"/>
            </a:xfrm>
            <a:prstGeom prst="line">
              <a:avLst/>
            </a:prstGeom>
            <a:noFill/>
            <a:ln w="28575" cap="sq">
              <a:solidFill>
                <a:schemeClr val="tx1"/>
              </a:solidFill>
              <a:miter lim="800000"/>
              <a:headEnd/>
              <a:tailEnd/>
            </a:ln>
            <a:effectLst/>
          </p:spPr>
          <p:txBody>
            <a:bodyPr wrap="none"/>
            <a:lstStyle/>
            <a:p>
              <a:endParaRPr lang="en-US"/>
            </a:p>
          </p:txBody>
        </p:sp>
        <p:sp>
          <p:nvSpPr>
            <p:cNvPr id="37995" name="Line 107"/>
            <p:cNvSpPr>
              <a:spLocks noChangeShapeType="1"/>
            </p:cNvSpPr>
            <p:nvPr/>
          </p:nvSpPr>
          <p:spPr bwMode="auto">
            <a:xfrm>
              <a:off x="4152" y="2016"/>
              <a:ext cx="0" cy="368"/>
            </a:xfrm>
            <a:prstGeom prst="line">
              <a:avLst/>
            </a:prstGeom>
            <a:noFill/>
            <a:ln w="12700">
              <a:solidFill>
                <a:schemeClr val="tx1"/>
              </a:solidFill>
              <a:miter lim="800000"/>
              <a:headEnd/>
              <a:tailEnd/>
            </a:ln>
            <a:effectLst/>
          </p:spPr>
          <p:txBody>
            <a:bodyPr wrap="none"/>
            <a:lstStyle/>
            <a:p>
              <a:endParaRPr lang="en-US"/>
            </a:p>
          </p:txBody>
        </p:sp>
        <p:sp>
          <p:nvSpPr>
            <p:cNvPr id="37996" name="Line 108"/>
            <p:cNvSpPr>
              <a:spLocks noChangeShapeType="1"/>
            </p:cNvSpPr>
            <p:nvPr/>
          </p:nvSpPr>
          <p:spPr bwMode="auto">
            <a:xfrm>
              <a:off x="4512" y="2016"/>
              <a:ext cx="0" cy="368"/>
            </a:xfrm>
            <a:prstGeom prst="line">
              <a:avLst/>
            </a:prstGeom>
            <a:noFill/>
            <a:ln w="12700">
              <a:solidFill>
                <a:schemeClr val="tx1"/>
              </a:solidFill>
              <a:miter lim="800000"/>
              <a:headEnd/>
              <a:tailEnd/>
            </a:ln>
            <a:effectLst/>
          </p:spPr>
          <p:txBody>
            <a:bodyPr wrap="none"/>
            <a:lstStyle/>
            <a:p>
              <a:endParaRPr lang="en-US"/>
            </a:p>
          </p:txBody>
        </p:sp>
        <p:sp>
          <p:nvSpPr>
            <p:cNvPr id="37997" name="Line 109"/>
            <p:cNvSpPr>
              <a:spLocks noChangeShapeType="1"/>
            </p:cNvSpPr>
            <p:nvPr/>
          </p:nvSpPr>
          <p:spPr bwMode="auto">
            <a:xfrm>
              <a:off x="4872" y="2016"/>
              <a:ext cx="0" cy="368"/>
            </a:xfrm>
            <a:prstGeom prst="line">
              <a:avLst/>
            </a:prstGeom>
            <a:noFill/>
            <a:ln w="12700">
              <a:solidFill>
                <a:schemeClr val="tx1"/>
              </a:solidFill>
              <a:miter lim="800000"/>
              <a:headEnd/>
              <a:tailEnd/>
            </a:ln>
            <a:effectLst/>
          </p:spPr>
          <p:txBody>
            <a:bodyPr wrap="none"/>
            <a:lstStyle/>
            <a:p>
              <a:endParaRPr lang="en-US"/>
            </a:p>
          </p:txBody>
        </p:sp>
        <p:sp>
          <p:nvSpPr>
            <p:cNvPr id="37998" name="Line 110"/>
            <p:cNvSpPr>
              <a:spLocks noChangeShapeType="1"/>
            </p:cNvSpPr>
            <p:nvPr/>
          </p:nvSpPr>
          <p:spPr bwMode="auto">
            <a:xfrm>
              <a:off x="5232" y="2016"/>
              <a:ext cx="0" cy="368"/>
            </a:xfrm>
            <a:prstGeom prst="line">
              <a:avLst/>
            </a:prstGeom>
            <a:noFill/>
            <a:ln w="28575" cap="sq">
              <a:solidFill>
                <a:schemeClr val="tx1"/>
              </a:solidFill>
              <a:miter lim="800000"/>
              <a:headEnd/>
              <a:tailEnd/>
            </a:ln>
            <a:effectLst/>
          </p:spPr>
          <p:txBody>
            <a:bodyPr wrap="none"/>
            <a:lstStyle/>
            <a:p>
              <a:endParaRPr lang="en-US"/>
            </a:p>
          </p:txBody>
        </p:sp>
      </p:grpSp>
      <p:grpSp>
        <p:nvGrpSpPr>
          <p:cNvPr id="25" name="Group 24"/>
          <p:cNvGrpSpPr/>
          <p:nvPr/>
        </p:nvGrpSpPr>
        <p:grpSpPr>
          <a:xfrm>
            <a:off x="381000" y="2586037"/>
            <a:ext cx="381000" cy="4089401"/>
            <a:chOff x="381000" y="2586037"/>
            <a:chExt cx="381000" cy="4089401"/>
          </a:xfrm>
        </p:grpSpPr>
        <p:sp>
          <p:nvSpPr>
            <p:cNvPr id="38000" name="Rectangle 112"/>
            <p:cNvSpPr>
              <a:spLocks noChangeArrowheads="1"/>
            </p:cNvSpPr>
            <p:nvPr/>
          </p:nvSpPr>
          <p:spPr bwMode="auto">
            <a:xfrm>
              <a:off x="381000" y="6094412"/>
              <a:ext cx="381000" cy="581025"/>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4</a:t>
              </a:r>
            </a:p>
          </p:txBody>
        </p:sp>
        <p:sp>
          <p:nvSpPr>
            <p:cNvPr id="38001" name="Rectangle 113"/>
            <p:cNvSpPr>
              <a:spLocks noChangeArrowheads="1"/>
            </p:cNvSpPr>
            <p:nvPr/>
          </p:nvSpPr>
          <p:spPr bwMode="auto">
            <a:xfrm>
              <a:off x="381000" y="5514975"/>
              <a:ext cx="381000" cy="579438"/>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5</a:t>
              </a:r>
            </a:p>
          </p:txBody>
        </p:sp>
        <p:sp>
          <p:nvSpPr>
            <p:cNvPr id="38002" name="Rectangle 114"/>
            <p:cNvSpPr>
              <a:spLocks noChangeArrowheads="1"/>
            </p:cNvSpPr>
            <p:nvPr/>
          </p:nvSpPr>
          <p:spPr bwMode="auto">
            <a:xfrm>
              <a:off x="381000" y="4933950"/>
              <a:ext cx="381000" cy="581025"/>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smtClean="0">
                  <a:latin typeface="+mj-lt"/>
                </a:rPr>
                <a:t>1</a:t>
              </a:r>
              <a:endParaRPr lang="en-US" sz="2800" dirty="0">
                <a:latin typeface="+mj-lt"/>
              </a:endParaRPr>
            </a:p>
          </p:txBody>
        </p:sp>
        <p:sp>
          <p:nvSpPr>
            <p:cNvPr id="38003" name="Rectangle 115"/>
            <p:cNvSpPr>
              <a:spLocks noChangeArrowheads="1"/>
            </p:cNvSpPr>
            <p:nvPr/>
          </p:nvSpPr>
          <p:spPr bwMode="auto">
            <a:xfrm>
              <a:off x="381000" y="4352925"/>
              <a:ext cx="381000" cy="581025"/>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6</a:t>
              </a:r>
            </a:p>
          </p:txBody>
        </p:sp>
        <p:sp>
          <p:nvSpPr>
            <p:cNvPr id="38004" name="Rectangle 116"/>
            <p:cNvSpPr>
              <a:spLocks noChangeArrowheads="1"/>
            </p:cNvSpPr>
            <p:nvPr/>
          </p:nvSpPr>
          <p:spPr bwMode="auto">
            <a:xfrm>
              <a:off x="381000" y="3771900"/>
              <a:ext cx="381000" cy="581025"/>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7</a:t>
              </a:r>
            </a:p>
          </p:txBody>
        </p:sp>
        <p:sp>
          <p:nvSpPr>
            <p:cNvPr id="38005" name="Rectangle 117"/>
            <p:cNvSpPr>
              <a:spLocks noChangeArrowheads="1"/>
            </p:cNvSpPr>
            <p:nvPr/>
          </p:nvSpPr>
          <p:spPr bwMode="auto">
            <a:xfrm>
              <a:off x="381000" y="3192462"/>
              <a:ext cx="381000" cy="579438"/>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3</a:t>
              </a:r>
            </a:p>
          </p:txBody>
        </p:sp>
        <p:sp>
          <p:nvSpPr>
            <p:cNvPr id="38006" name="Rectangle 118"/>
            <p:cNvSpPr>
              <a:spLocks noChangeArrowheads="1"/>
            </p:cNvSpPr>
            <p:nvPr/>
          </p:nvSpPr>
          <p:spPr bwMode="auto">
            <a:xfrm>
              <a:off x="381000" y="2586037"/>
              <a:ext cx="381000" cy="606425"/>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latin typeface="+mj-lt"/>
                </a:rPr>
                <a:t>2</a:t>
              </a:r>
            </a:p>
          </p:txBody>
        </p:sp>
        <p:sp>
          <p:nvSpPr>
            <p:cNvPr id="38007" name="Line 119"/>
            <p:cNvSpPr>
              <a:spLocks noChangeShapeType="1"/>
            </p:cNvSpPr>
            <p:nvPr/>
          </p:nvSpPr>
          <p:spPr bwMode="auto">
            <a:xfrm>
              <a:off x="381000" y="2586037"/>
              <a:ext cx="381000" cy="0"/>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8008" name="Line 120"/>
            <p:cNvSpPr>
              <a:spLocks noChangeShapeType="1"/>
            </p:cNvSpPr>
            <p:nvPr/>
          </p:nvSpPr>
          <p:spPr bwMode="auto">
            <a:xfrm>
              <a:off x="381000" y="3192462"/>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09" name="Line 121"/>
            <p:cNvSpPr>
              <a:spLocks noChangeShapeType="1"/>
            </p:cNvSpPr>
            <p:nvPr/>
          </p:nvSpPr>
          <p:spPr bwMode="auto">
            <a:xfrm>
              <a:off x="381000" y="3771900"/>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10" name="Line 122"/>
            <p:cNvSpPr>
              <a:spLocks noChangeShapeType="1"/>
            </p:cNvSpPr>
            <p:nvPr/>
          </p:nvSpPr>
          <p:spPr bwMode="auto">
            <a:xfrm>
              <a:off x="381000" y="4352925"/>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11" name="Line 123"/>
            <p:cNvSpPr>
              <a:spLocks noChangeShapeType="1"/>
            </p:cNvSpPr>
            <p:nvPr/>
          </p:nvSpPr>
          <p:spPr bwMode="auto">
            <a:xfrm>
              <a:off x="381000" y="4933950"/>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12" name="Line 124"/>
            <p:cNvSpPr>
              <a:spLocks noChangeShapeType="1"/>
            </p:cNvSpPr>
            <p:nvPr/>
          </p:nvSpPr>
          <p:spPr bwMode="auto">
            <a:xfrm>
              <a:off x="381000" y="5514975"/>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13" name="Line 125"/>
            <p:cNvSpPr>
              <a:spLocks noChangeShapeType="1"/>
            </p:cNvSpPr>
            <p:nvPr/>
          </p:nvSpPr>
          <p:spPr bwMode="auto">
            <a:xfrm>
              <a:off x="381000" y="6094412"/>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14" name="Line 126"/>
            <p:cNvSpPr>
              <a:spLocks noChangeShapeType="1"/>
            </p:cNvSpPr>
            <p:nvPr/>
          </p:nvSpPr>
          <p:spPr bwMode="auto">
            <a:xfrm>
              <a:off x="381000" y="6675437"/>
              <a:ext cx="381000" cy="0"/>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8015" name="Line 127"/>
            <p:cNvSpPr>
              <a:spLocks noChangeShapeType="1"/>
            </p:cNvSpPr>
            <p:nvPr/>
          </p:nvSpPr>
          <p:spPr bwMode="auto">
            <a:xfrm>
              <a:off x="381000" y="2586037"/>
              <a:ext cx="0" cy="4089400"/>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8016" name="Line 128"/>
            <p:cNvSpPr>
              <a:spLocks noChangeShapeType="1"/>
            </p:cNvSpPr>
            <p:nvPr/>
          </p:nvSpPr>
          <p:spPr bwMode="auto">
            <a:xfrm>
              <a:off x="762000" y="4352925"/>
              <a:ext cx="0" cy="581025"/>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8017" name="Line 129"/>
            <p:cNvSpPr>
              <a:spLocks noChangeShapeType="1"/>
            </p:cNvSpPr>
            <p:nvPr/>
          </p:nvSpPr>
          <p:spPr bwMode="auto">
            <a:xfrm>
              <a:off x="762000" y="2586037"/>
              <a:ext cx="0" cy="1766888"/>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8018" name="Line 130"/>
            <p:cNvSpPr>
              <a:spLocks noChangeShapeType="1"/>
            </p:cNvSpPr>
            <p:nvPr/>
          </p:nvSpPr>
          <p:spPr bwMode="auto">
            <a:xfrm>
              <a:off x="762000" y="4324350"/>
              <a:ext cx="0" cy="2351088"/>
            </a:xfrm>
            <a:prstGeom prst="line">
              <a:avLst/>
            </a:prstGeom>
            <a:noFill/>
            <a:ln w="28575" cap="sq">
              <a:solidFill>
                <a:schemeClr val="tx1"/>
              </a:solidFill>
              <a:miter lim="800000"/>
              <a:headEnd/>
              <a:tailEnd/>
            </a:ln>
            <a:effectLst/>
          </p:spPr>
          <p:txBody>
            <a:bodyPr wrap="none"/>
            <a:lstStyle/>
            <a:p>
              <a:endParaRPr lang="en-US">
                <a:latin typeface="+mj-lt"/>
              </a:endParaRPr>
            </a:p>
          </p:txBody>
        </p:sp>
      </p:grpSp>
      <p:grpSp>
        <p:nvGrpSpPr>
          <p:cNvPr id="26" name="Group 25"/>
          <p:cNvGrpSpPr/>
          <p:nvPr/>
        </p:nvGrpSpPr>
        <p:grpSpPr>
          <a:xfrm>
            <a:off x="6019800" y="3957637"/>
            <a:ext cx="2286000" cy="584200"/>
            <a:chOff x="6019800" y="3957637"/>
            <a:chExt cx="2286000" cy="584200"/>
          </a:xfrm>
        </p:grpSpPr>
        <p:sp>
          <p:nvSpPr>
            <p:cNvPr id="38019" name="Rectangle 131"/>
            <p:cNvSpPr>
              <a:spLocks noChangeArrowheads="1"/>
            </p:cNvSpPr>
            <p:nvPr/>
          </p:nvSpPr>
          <p:spPr bwMode="auto">
            <a:xfrm>
              <a:off x="77343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38020" name="Rectangle 132"/>
            <p:cNvSpPr>
              <a:spLocks noChangeArrowheads="1"/>
            </p:cNvSpPr>
            <p:nvPr/>
          </p:nvSpPr>
          <p:spPr bwMode="auto">
            <a:xfrm>
              <a:off x="71628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8021" name="Rectangle 133"/>
            <p:cNvSpPr>
              <a:spLocks noChangeArrowheads="1"/>
            </p:cNvSpPr>
            <p:nvPr/>
          </p:nvSpPr>
          <p:spPr bwMode="auto">
            <a:xfrm>
              <a:off x="65913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2</a:t>
              </a:r>
            </a:p>
          </p:txBody>
        </p:sp>
        <p:sp>
          <p:nvSpPr>
            <p:cNvPr id="38022" name="Rectangle 134"/>
            <p:cNvSpPr>
              <a:spLocks noChangeArrowheads="1"/>
            </p:cNvSpPr>
            <p:nvPr/>
          </p:nvSpPr>
          <p:spPr bwMode="auto">
            <a:xfrm>
              <a:off x="60198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8023" name="Line 135"/>
            <p:cNvSpPr>
              <a:spLocks noChangeShapeType="1"/>
            </p:cNvSpPr>
            <p:nvPr/>
          </p:nvSpPr>
          <p:spPr bwMode="auto">
            <a:xfrm>
              <a:off x="6019800" y="39576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38024" name="Line 136"/>
            <p:cNvSpPr>
              <a:spLocks noChangeShapeType="1"/>
            </p:cNvSpPr>
            <p:nvPr/>
          </p:nvSpPr>
          <p:spPr bwMode="auto">
            <a:xfrm>
              <a:off x="6019800" y="45418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38025" name="Line 137"/>
            <p:cNvSpPr>
              <a:spLocks noChangeShapeType="1"/>
            </p:cNvSpPr>
            <p:nvPr/>
          </p:nvSpPr>
          <p:spPr bwMode="auto">
            <a:xfrm>
              <a:off x="6019800" y="3957637"/>
              <a:ext cx="0" cy="584200"/>
            </a:xfrm>
            <a:prstGeom prst="line">
              <a:avLst/>
            </a:prstGeom>
            <a:noFill/>
            <a:ln w="28575" cap="sq">
              <a:solidFill>
                <a:schemeClr val="tx1"/>
              </a:solidFill>
              <a:miter lim="800000"/>
              <a:headEnd/>
              <a:tailEnd/>
            </a:ln>
            <a:effectLst/>
          </p:spPr>
          <p:txBody>
            <a:bodyPr wrap="none"/>
            <a:lstStyle/>
            <a:p>
              <a:endParaRPr lang="en-US"/>
            </a:p>
          </p:txBody>
        </p:sp>
        <p:sp>
          <p:nvSpPr>
            <p:cNvPr id="38026" name="Line 138"/>
            <p:cNvSpPr>
              <a:spLocks noChangeShapeType="1"/>
            </p:cNvSpPr>
            <p:nvPr/>
          </p:nvSpPr>
          <p:spPr bwMode="auto">
            <a:xfrm>
              <a:off x="65913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38027" name="Line 139"/>
            <p:cNvSpPr>
              <a:spLocks noChangeShapeType="1"/>
            </p:cNvSpPr>
            <p:nvPr/>
          </p:nvSpPr>
          <p:spPr bwMode="auto">
            <a:xfrm>
              <a:off x="71628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38028" name="Line 140"/>
            <p:cNvSpPr>
              <a:spLocks noChangeShapeType="1"/>
            </p:cNvSpPr>
            <p:nvPr/>
          </p:nvSpPr>
          <p:spPr bwMode="auto">
            <a:xfrm>
              <a:off x="77343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38029" name="Line 141"/>
            <p:cNvSpPr>
              <a:spLocks noChangeShapeType="1"/>
            </p:cNvSpPr>
            <p:nvPr/>
          </p:nvSpPr>
          <p:spPr bwMode="auto">
            <a:xfrm>
              <a:off x="8305800" y="3957637"/>
              <a:ext cx="0" cy="584200"/>
            </a:xfrm>
            <a:prstGeom prst="line">
              <a:avLst/>
            </a:prstGeom>
            <a:noFill/>
            <a:ln w="28575" cap="sq">
              <a:solidFill>
                <a:schemeClr val="tx1"/>
              </a:solidFill>
              <a:miter lim="800000"/>
              <a:headEnd/>
              <a:tailEnd/>
            </a:ln>
            <a:effectLst/>
          </p:spPr>
          <p:txBody>
            <a:bodyPr wrap="none"/>
            <a:lstStyle/>
            <a:p>
              <a:endParaRPr lang="en-US"/>
            </a:p>
          </p:txBody>
        </p:sp>
      </p:grpSp>
      <p:sp>
        <p:nvSpPr>
          <p:cNvPr id="126" name="Footer Placeholder 125"/>
          <p:cNvSpPr>
            <a:spLocks noGrp="1"/>
          </p:cNvSpPr>
          <p:nvPr>
            <p:ph type="ftr" sz="quarter" idx="11"/>
          </p:nvPr>
        </p:nvSpPr>
        <p:spPr/>
        <p:txBody>
          <a:bodyPr/>
          <a:lstStyle/>
          <a:p>
            <a:r>
              <a:rPr lang="en-US" smtClean="0"/>
              <a:t>J. Leskovec, A. Rajaraman, J. Ullman: Mining of Massive Datasets, http://www.mmds.org</a:t>
            </a:r>
            <a:endParaRPr lang="en-US"/>
          </a:p>
        </p:txBody>
      </p:sp>
      <p:grpSp>
        <p:nvGrpSpPr>
          <p:cNvPr id="19" name="Group 18"/>
          <p:cNvGrpSpPr/>
          <p:nvPr/>
        </p:nvGrpSpPr>
        <p:grpSpPr>
          <a:xfrm>
            <a:off x="685800" y="1320224"/>
            <a:ext cx="5410200" cy="1569025"/>
            <a:chOff x="685800" y="1320224"/>
            <a:chExt cx="5410200" cy="1569025"/>
          </a:xfrm>
        </p:grpSpPr>
        <p:sp>
          <p:nvSpPr>
            <p:cNvPr id="6" name="TextBox 5"/>
            <p:cNvSpPr txBox="1"/>
            <p:nvPr/>
          </p:nvSpPr>
          <p:spPr>
            <a:xfrm>
              <a:off x="2560691" y="1320224"/>
              <a:ext cx="2925710" cy="584775"/>
            </a:xfrm>
            <a:prstGeom prst="rect">
              <a:avLst/>
            </a:prstGeom>
            <a:noFill/>
          </p:spPr>
          <p:txBody>
            <a:bodyPr wrap="square" rtlCol="0">
              <a:spAutoFit/>
            </a:bodyPr>
            <a:lstStyle/>
            <a:p>
              <a:r>
                <a:rPr lang="en-US" sz="1600" dirty="0" smtClean="0">
                  <a:solidFill>
                    <a:srgbClr val="0000FF"/>
                  </a:solidFill>
                  <a:latin typeface="Arial" pitchFamily="34" charset="0"/>
                  <a:cs typeface="Arial" pitchFamily="34" charset="0"/>
                </a:rPr>
                <a:t>2</a:t>
              </a:r>
              <a:r>
                <a:rPr lang="en-US" sz="1600" baseline="30000" dirty="0" smtClean="0">
                  <a:solidFill>
                    <a:srgbClr val="0000FF"/>
                  </a:solidFill>
                  <a:latin typeface="Arial" pitchFamily="34" charset="0"/>
                  <a:cs typeface="Arial" pitchFamily="34" charset="0"/>
                </a:rPr>
                <a:t>nd</a:t>
              </a:r>
              <a:r>
                <a:rPr lang="en-US" sz="1600" dirty="0" smtClean="0">
                  <a:solidFill>
                    <a:srgbClr val="0000FF"/>
                  </a:solidFill>
                  <a:latin typeface="Arial" pitchFamily="34" charset="0"/>
                  <a:cs typeface="Arial" pitchFamily="34" charset="0"/>
                </a:rPr>
                <a:t> element of the permutation is the first to map to a 1</a:t>
              </a:r>
            </a:p>
          </p:txBody>
        </p:sp>
        <p:cxnSp>
          <p:nvCxnSpPr>
            <p:cNvPr id="8" name="Straight Arrow Connector 7"/>
            <p:cNvCxnSpPr/>
            <p:nvPr/>
          </p:nvCxnSpPr>
          <p:spPr>
            <a:xfrm flipH="1">
              <a:off x="685800" y="1828800"/>
              <a:ext cx="1981200" cy="909637"/>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2438400" y="1904999"/>
              <a:ext cx="457200" cy="978694"/>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3246461" y="1904999"/>
              <a:ext cx="2849539" cy="984250"/>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grpSp>
      <p:grpSp>
        <p:nvGrpSpPr>
          <p:cNvPr id="20" name="Group 19"/>
          <p:cNvGrpSpPr/>
          <p:nvPr/>
        </p:nvGrpSpPr>
        <p:grpSpPr>
          <a:xfrm>
            <a:off x="1219201" y="3030537"/>
            <a:ext cx="7010399" cy="2608263"/>
            <a:chOff x="1219201" y="3030537"/>
            <a:chExt cx="7010399" cy="2608263"/>
          </a:xfrm>
        </p:grpSpPr>
        <p:sp>
          <p:nvSpPr>
            <p:cNvPr id="134" name="TextBox 133"/>
            <p:cNvSpPr txBox="1"/>
            <p:nvPr/>
          </p:nvSpPr>
          <p:spPr>
            <a:xfrm>
              <a:off x="5273723" y="5054025"/>
              <a:ext cx="2955877" cy="584775"/>
            </a:xfrm>
            <a:prstGeom prst="rect">
              <a:avLst/>
            </a:prstGeom>
            <a:noFill/>
          </p:spPr>
          <p:txBody>
            <a:bodyPr wrap="square" rtlCol="0">
              <a:spAutoFit/>
            </a:bodyPr>
            <a:lstStyle/>
            <a:p>
              <a:r>
                <a:rPr lang="en-US" sz="1600" dirty="0" smtClean="0">
                  <a:solidFill>
                    <a:srgbClr val="0000FF"/>
                  </a:solidFill>
                  <a:latin typeface="Arial" pitchFamily="34" charset="0"/>
                  <a:cs typeface="Arial" pitchFamily="34" charset="0"/>
                </a:rPr>
                <a:t>4</a:t>
              </a:r>
              <a:r>
                <a:rPr lang="en-US" sz="1600" baseline="30000" dirty="0" smtClean="0">
                  <a:solidFill>
                    <a:srgbClr val="0000FF"/>
                  </a:solidFill>
                  <a:latin typeface="Arial" pitchFamily="34" charset="0"/>
                  <a:cs typeface="Arial" pitchFamily="34" charset="0"/>
                </a:rPr>
                <a:t>th</a:t>
              </a:r>
              <a:r>
                <a:rPr lang="en-US" sz="1600" dirty="0" smtClean="0">
                  <a:solidFill>
                    <a:srgbClr val="0000FF"/>
                  </a:solidFill>
                  <a:latin typeface="Arial" pitchFamily="34" charset="0"/>
                  <a:cs typeface="Arial" pitchFamily="34" charset="0"/>
                </a:rPr>
                <a:t> element of the permutation is the first to map to a 1</a:t>
              </a:r>
            </a:p>
          </p:txBody>
        </p:sp>
        <p:cxnSp>
          <p:nvCxnSpPr>
            <p:cNvPr id="135" name="Straight Arrow Connector 134"/>
            <p:cNvCxnSpPr>
              <a:stCxn id="134" idx="1"/>
            </p:cNvCxnSpPr>
            <p:nvPr/>
          </p:nvCxnSpPr>
          <p:spPr>
            <a:xfrm flipH="1" flipV="1">
              <a:off x="1219201" y="3124201"/>
              <a:ext cx="4054522" cy="2222212"/>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36" name="Straight Arrow Connector 135"/>
            <p:cNvCxnSpPr/>
            <p:nvPr/>
          </p:nvCxnSpPr>
          <p:spPr>
            <a:xfrm flipH="1" flipV="1">
              <a:off x="3657600" y="3030537"/>
              <a:ext cx="1905000" cy="2023489"/>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37" name="Straight Arrow Connector 136"/>
            <p:cNvCxnSpPr>
              <a:stCxn id="134" idx="0"/>
            </p:cNvCxnSpPr>
            <p:nvPr/>
          </p:nvCxnSpPr>
          <p:spPr>
            <a:xfrm flipV="1">
              <a:off x="6751662" y="3810001"/>
              <a:ext cx="563538" cy="1244024"/>
            </a:xfrm>
            <a:prstGeom prst="straightConnector1">
              <a:avLst/>
            </a:prstGeom>
            <a:ln w="28575">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grpSp>
      <p:grpSp>
        <p:nvGrpSpPr>
          <p:cNvPr id="2" name="Group 3"/>
          <p:cNvGrpSpPr>
            <a:grpSpLocks/>
          </p:cNvGrpSpPr>
          <p:nvPr/>
        </p:nvGrpSpPr>
        <p:grpSpPr bwMode="auto">
          <a:xfrm>
            <a:off x="1951038" y="2052637"/>
            <a:ext cx="3870329" cy="4652963"/>
            <a:chOff x="1229" y="1200"/>
            <a:chExt cx="2438" cy="2931"/>
          </a:xfrm>
        </p:grpSpPr>
        <p:sp>
          <p:nvSpPr>
            <p:cNvPr id="37893" name="Rectangle 5"/>
            <p:cNvSpPr>
              <a:spLocks noChangeArrowheads="1"/>
            </p:cNvSpPr>
            <p:nvPr/>
          </p:nvSpPr>
          <p:spPr bwMode="auto">
            <a:xfrm>
              <a:off x="2484" y="37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894" name="Rectangle 6"/>
            <p:cNvSpPr>
              <a:spLocks noChangeArrowheads="1"/>
            </p:cNvSpPr>
            <p:nvPr/>
          </p:nvSpPr>
          <p:spPr bwMode="auto">
            <a:xfrm>
              <a:off x="2088" y="37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7895" name="Rectangle 7"/>
            <p:cNvSpPr>
              <a:spLocks noChangeArrowheads="1"/>
            </p:cNvSpPr>
            <p:nvPr/>
          </p:nvSpPr>
          <p:spPr bwMode="auto">
            <a:xfrm>
              <a:off x="1692" y="37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896" name="Rectangle 8"/>
            <p:cNvSpPr>
              <a:spLocks noChangeArrowheads="1"/>
            </p:cNvSpPr>
            <p:nvPr/>
          </p:nvSpPr>
          <p:spPr bwMode="auto">
            <a:xfrm>
              <a:off x="1296" y="37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897" name="Rectangle 9"/>
            <p:cNvSpPr>
              <a:spLocks noChangeArrowheads="1"/>
            </p:cNvSpPr>
            <p:nvPr/>
          </p:nvSpPr>
          <p:spPr bwMode="auto">
            <a:xfrm>
              <a:off x="2484" y="3382"/>
              <a:ext cx="396" cy="374"/>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37898" name="Rectangle 10"/>
            <p:cNvSpPr>
              <a:spLocks noChangeArrowheads="1"/>
            </p:cNvSpPr>
            <p:nvPr/>
          </p:nvSpPr>
          <p:spPr bwMode="auto">
            <a:xfrm>
              <a:off x="2088" y="3382"/>
              <a:ext cx="396" cy="374"/>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899" name="Rectangle 11"/>
            <p:cNvSpPr>
              <a:spLocks noChangeArrowheads="1"/>
            </p:cNvSpPr>
            <p:nvPr/>
          </p:nvSpPr>
          <p:spPr bwMode="auto">
            <a:xfrm>
              <a:off x="1692" y="3382"/>
              <a:ext cx="396" cy="374"/>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00" name="Rectangle 12"/>
            <p:cNvSpPr>
              <a:spLocks noChangeArrowheads="1"/>
            </p:cNvSpPr>
            <p:nvPr/>
          </p:nvSpPr>
          <p:spPr bwMode="auto">
            <a:xfrm>
              <a:off x="1296" y="3382"/>
              <a:ext cx="396" cy="374"/>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01" name="Rectangle 13"/>
            <p:cNvSpPr>
              <a:spLocks noChangeArrowheads="1"/>
            </p:cNvSpPr>
            <p:nvPr/>
          </p:nvSpPr>
          <p:spPr bwMode="auto">
            <a:xfrm>
              <a:off x="2484" y="3007"/>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02" name="Rectangle 14"/>
            <p:cNvSpPr>
              <a:spLocks noChangeArrowheads="1"/>
            </p:cNvSpPr>
            <p:nvPr/>
          </p:nvSpPr>
          <p:spPr bwMode="auto">
            <a:xfrm>
              <a:off x="2088" y="3007"/>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03" name="Rectangle 15"/>
            <p:cNvSpPr>
              <a:spLocks noChangeArrowheads="1"/>
            </p:cNvSpPr>
            <p:nvPr/>
          </p:nvSpPr>
          <p:spPr bwMode="auto">
            <a:xfrm>
              <a:off x="1692" y="3007"/>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04" name="Rectangle 16"/>
            <p:cNvSpPr>
              <a:spLocks noChangeArrowheads="1"/>
            </p:cNvSpPr>
            <p:nvPr/>
          </p:nvSpPr>
          <p:spPr bwMode="auto">
            <a:xfrm>
              <a:off x="1296" y="3007"/>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05" name="Rectangle 17"/>
            <p:cNvSpPr>
              <a:spLocks noChangeArrowheads="1"/>
            </p:cNvSpPr>
            <p:nvPr/>
          </p:nvSpPr>
          <p:spPr bwMode="auto">
            <a:xfrm>
              <a:off x="2484" y="2631"/>
              <a:ext cx="396" cy="376"/>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06" name="Rectangle 18"/>
            <p:cNvSpPr>
              <a:spLocks noChangeArrowheads="1"/>
            </p:cNvSpPr>
            <p:nvPr/>
          </p:nvSpPr>
          <p:spPr bwMode="auto">
            <a:xfrm>
              <a:off x="2088" y="2631"/>
              <a:ext cx="396" cy="376"/>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07" name="Rectangle 19"/>
            <p:cNvSpPr>
              <a:spLocks noChangeArrowheads="1"/>
            </p:cNvSpPr>
            <p:nvPr/>
          </p:nvSpPr>
          <p:spPr bwMode="auto">
            <a:xfrm>
              <a:off x="1692" y="2631"/>
              <a:ext cx="396" cy="376"/>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08" name="Rectangle 20"/>
            <p:cNvSpPr>
              <a:spLocks noChangeArrowheads="1"/>
            </p:cNvSpPr>
            <p:nvPr/>
          </p:nvSpPr>
          <p:spPr bwMode="auto">
            <a:xfrm>
              <a:off x="1296" y="2631"/>
              <a:ext cx="396" cy="376"/>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09" name="Rectangle 21"/>
            <p:cNvSpPr>
              <a:spLocks noChangeArrowheads="1"/>
            </p:cNvSpPr>
            <p:nvPr/>
          </p:nvSpPr>
          <p:spPr bwMode="auto">
            <a:xfrm>
              <a:off x="2484" y="22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10" name="Rectangle 22"/>
            <p:cNvSpPr>
              <a:spLocks noChangeArrowheads="1"/>
            </p:cNvSpPr>
            <p:nvPr/>
          </p:nvSpPr>
          <p:spPr bwMode="auto">
            <a:xfrm>
              <a:off x="2088" y="22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11" name="Rectangle 23"/>
            <p:cNvSpPr>
              <a:spLocks noChangeArrowheads="1"/>
            </p:cNvSpPr>
            <p:nvPr/>
          </p:nvSpPr>
          <p:spPr bwMode="auto">
            <a:xfrm>
              <a:off x="1692" y="22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12" name="Rectangle 24"/>
            <p:cNvSpPr>
              <a:spLocks noChangeArrowheads="1"/>
            </p:cNvSpPr>
            <p:nvPr/>
          </p:nvSpPr>
          <p:spPr bwMode="auto">
            <a:xfrm>
              <a:off x="1296" y="225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13" name="Rectangle 25"/>
            <p:cNvSpPr>
              <a:spLocks noChangeArrowheads="1"/>
            </p:cNvSpPr>
            <p:nvPr/>
          </p:nvSpPr>
          <p:spPr bwMode="auto">
            <a:xfrm>
              <a:off x="2484" y="1911"/>
              <a:ext cx="396" cy="34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14" name="Rectangle 26"/>
            <p:cNvSpPr>
              <a:spLocks noChangeArrowheads="1"/>
            </p:cNvSpPr>
            <p:nvPr/>
          </p:nvSpPr>
          <p:spPr bwMode="auto">
            <a:xfrm>
              <a:off x="2088" y="1911"/>
              <a:ext cx="396" cy="34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15" name="Rectangle 27"/>
            <p:cNvSpPr>
              <a:spLocks noChangeArrowheads="1"/>
            </p:cNvSpPr>
            <p:nvPr/>
          </p:nvSpPr>
          <p:spPr bwMode="auto">
            <a:xfrm>
              <a:off x="1692" y="1911"/>
              <a:ext cx="396" cy="34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7916" name="Rectangle 28"/>
            <p:cNvSpPr>
              <a:spLocks noChangeArrowheads="1"/>
            </p:cNvSpPr>
            <p:nvPr/>
          </p:nvSpPr>
          <p:spPr bwMode="auto">
            <a:xfrm>
              <a:off x="1296" y="1911"/>
              <a:ext cx="396" cy="34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7917" name="Rectangle 29"/>
            <p:cNvSpPr>
              <a:spLocks noChangeArrowheads="1"/>
            </p:cNvSpPr>
            <p:nvPr/>
          </p:nvSpPr>
          <p:spPr bwMode="auto">
            <a:xfrm>
              <a:off x="2484" y="153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37918" name="Rectangle 30"/>
            <p:cNvSpPr>
              <a:spLocks noChangeArrowheads="1"/>
            </p:cNvSpPr>
            <p:nvPr/>
          </p:nvSpPr>
          <p:spPr bwMode="auto">
            <a:xfrm>
              <a:off x="2088" y="153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7919" name="Rectangle 31"/>
            <p:cNvSpPr>
              <a:spLocks noChangeArrowheads="1"/>
            </p:cNvSpPr>
            <p:nvPr/>
          </p:nvSpPr>
          <p:spPr bwMode="auto">
            <a:xfrm>
              <a:off x="1692" y="153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37920" name="Rectangle 32"/>
            <p:cNvSpPr>
              <a:spLocks noChangeArrowheads="1"/>
            </p:cNvSpPr>
            <p:nvPr/>
          </p:nvSpPr>
          <p:spPr bwMode="auto">
            <a:xfrm>
              <a:off x="1296" y="1536"/>
              <a:ext cx="396" cy="37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1 </a:t>
              </a:r>
            </a:p>
          </p:txBody>
        </p:sp>
        <p:sp>
          <p:nvSpPr>
            <p:cNvPr id="37921" name="Line 33"/>
            <p:cNvSpPr>
              <a:spLocks noChangeShapeType="1"/>
            </p:cNvSpPr>
            <p:nvPr/>
          </p:nvSpPr>
          <p:spPr bwMode="auto">
            <a:xfrm>
              <a:off x="1296" y="1536"/>
              <a:ext cx="1584" cy="0"/>
            </a:xfrm>
            <a:prstGeom prst="line">
              <a:avLst/>
            </a:prstGeom>
            <a:noFill/>
            <a:ln w="28575" cap="sq">
              <a:solidFill>
                <a:schemeClr val="tx1"/>
              </a:solidFill>
              <a:miter lim="800000"/>
              <a:headEnd/>
              <a:tailEnd/>
            </a:ln>
            <a:effectLst/>
          </p:spPr>
          <p:txBody>
            <a:bodyPr wrap="none"/>
            <a:lstStyle/>
            <a:p>
              <a:endParaRPr lang="en-US"/>
            </a:p>
          </p:txBody>
        </p:sp>
        <p:sp>
          <p:nvSpPr>
            <p:cNvPr id="37922" name="Line 34"/>
            <p:cNvSpPr>
              <a:spLocks noChangeShapeType="1"/>
            </p:cNvSpPr>
            <p:nvPr/>
          </p:nvSpPr>
          <p:spPr bwMode="auto">
            <a:xfrm>
              <a:off x="1296" y="1911"/>
              <a:ext cx="1584" cy="0"/>
            </a:xfrm>
            <a:prstGeom prst="line">
              <a:avLst/>
            </a:prstGeom>
            <a:noFill/>
            <a:ln w="12700">
              <a:solidFill>
                <a:schemeClr val="tx1"/>
              </a:solidFill>
              <a:miter lim="800000"/>
              <a:headEnd/>
              <a:tailEnd/>
            </a:ln>
            <a:effectLst/>
          </p:spPr>
          <p:txBody>
            <a:bodyPr wrap="none"/>
            <a:lstStyle/>
            <a:p>
              <a:endParaRPr lang="en-US"/>
            </a:p>
          </p:txBody>
        </p:sp>
        <p:sp>
          <p:nvSpPr>
            <p:cNvPr id="37923" name="Line 35"/>
            <p:cNvSpPr>
              <a:spLocks noChangeShapeType="1"/>
            </p:cNvSpPr>
            <p:nvPr/>
          </p:nvSpPr>
          <p:spPr bwMode="auto">
            <a:xfrm>
              <a:off x="1296" y="2256"/>
              <a:ext cx="1584" cy="0"/>
            </a:xfrm>
            <a:prstGeom prst="line">
              <a:avLst/>
            </a:prstGeom>
            <a:noFill/>
            <a:ln w="12700">
              <a:solidFill>
                <a:schemeClr val="tx1"/>
              </a:solidFill>
              <a:miter lim="800000"/>
              <a:headEnd/>
              <a:tailEnd/>
            </a:ln>
            <a:effectLst/>
          </p:spPr>
          <p:txBody>
            <a:bodyPr wrap="none"/>
            <a:lstStyle/>
            <a:p>
              <a:endParaRPr lang="en-US"/>
            </a:p>
          </p:txBody>
        </p:sp>
        <p:sp>
          <p:nvSpPr>
            <p:cNvPr id="37924" name="Line 36"/>
            <p:cNvSpPr>
              <a:spLocks noChangeShapeType="1"/>
            </p:cNvSpPr>
            <p:nvPr/>
          </p:nvSpPr>
          <p:spPr bwMode="auto">
            <a:xfrm>
              <a:off x="1296" y="2631"/>
              <a:ext cx="1584" cy="0"/>
            </a:xfrm>
            <a:prstGeom prst="line">
              <a:avLst/>
            </a:prstGeom>
            <a:noFill/>
            <a:ln w="12700">
              <a:solidFill>
                <a:schemeClr val="tx1"/>
              </a:solidFill>
              <a:miter lim="800000"/>
              <a:headEnd/>
              <a:tailEnd/>
            </a:ln>
            <a:effectLst/>
          </p:spPr>
          <p:txBody>
            <a:bodyPr wrap="none"/>
            <a:lstStyle/>
            <a:p>
              <a:endParaRPr lang="en-US"/>
            </a:p>
          </p:txBody>
        </p:sp>
        <p:sp>
          <p:nvSpPr>
            <p:cNvPr id="37925" name="Line 37"/>
            <p:cNvSpPr>
              <a:spLocks noChangeShapeType="1"/>
            </p:cNvSpPr>
            <p:nvPr/>
          </p:nvSpPr>
          <p:spPr bwMode="auto">
            <a:xfrm>
              <a:off x="1296" y="3007"/>
              <a:ext cx="1584" cy="0"/>
            </a:xfrm>
            <a:prstGeom prst="line">
              <a:avLst/>
            </a:prstGeom>
            <a:noFill/>
            <a:ln w="12700">
              <a:solidFill>
                <a:schemeClr val="tx1"/>
              </a:solidFill>
              <a:miter lim="800000"/>
              <a:headEnd/>
              <a:tailEnd/>
            </a:ln>
            <a:effectLst/>
          </p:spPr>
          <p:txBody>
            <a:bodyPr wrap="none"/>
            <a:lstStyle/>
            <a:p>
              <a:endParaRPr lang="en-US"/>
            </a:p>
          </p:txBody>
        </p:sp>
        <p:sp>
          <p:nvSpPr>
            <p:cNvPr id="37926" name="Line 38"/>
            <p:cNvSpPr>
              <a:spLocks noChangeShapeType="1"/>
            </p:cNvSpPr>
            <p:nvPr/>
          </p:nvSpPr>
          <p:spPr bwMode="auto">
            <a:xfrm>
              <a:off x="1296" y="3382"/>
              <a:ext cx="1584" cy="0"/>
            </a:xfrm>
            <a:prstGeom prst="line">
              <a:avLst/>
            </a:prstGeom>
            <a:noFill/>
            <a:ln w="12700">
              <a:solidFill>
                <a:schemeClr val="tx1"/>
              </a:solidFill>
              <a:miter lim="800000"/>
              <a:headEnd/>
              <a:tailEnd/>
            </a:ln>
            <a:effectLst/>
          </p:spPr>
          <p:txBody>
            <a:bodyPr wrap="none"/>
            <a:lstStyle/>
            <a:p>
              <a:endParaRPr lang="en-US"/>
            </a:p>
          </p:txBody>
        </p:sp>
        <p:sp>
          <p:nvSpPr>
            <p:cNvPr id="37927" name="Line 39"/>
            <p:cNvSpPr>
              <a:spLocks noChangeShapeType="1"/>
            </p:cNvSpPr>
            <p:nvPr/>
          </p:nvSpPr>
          <p:spPr bwMode="auto">
            <a:xfrm>
              <a:off x="1296" y="3756"/>
              <a:ext cx="1584" cy="0"/>
            </a:xfrm>
            <a:prstGeom prst="line">
              <a:avLst/>
            </a:prstGeom>
            <a:noFill/>
            <a:ln w="12700">
              <a:solidFill>
                <a:schemeClr val="tx1"/>
              </a:solidFill>
              <a:miter lim="800000"/>
              <a:headEnd/>
              <a:tailEnd/>
            </a:ln>
            <a:effectLst/>
          </p:spPr>
          <p:txBody>
            <a:bodyPr wrap="none"/>
            <a:lstStyle/>
            <a:p>
              <a:endParaRPr lang="en-US"/>
            </a:p>
          </p:txBody>
        </p:sp>
        <p:sp>
          <p:nvSpPr>
            <p:cNvPr id="37928" name="Line 40"/>
            <p:cNvSpPr>
              <a:spLocks noChangeShapeType="1"/>
            </p:cNvSpPr>
            <p:nvPr/>
          </p:nvSpPr>
          <p:spPr bwMode="auto">
            <a:xfrm>
              <a:off x="1296" y="4131"/>
              <a:ext cx="1584" cy="0"/>
            </a:xfrm>
            <a:prstGeom prst="line">
              <a:avLst/>
            </a:prstGeom>
            <a:noFill/>
            <a:ln w="28575" cap="sq">
              <a:solidFill>
                <a:schemeClr val="tx1"/>
              </a:solidFill>
              <a:miter lim="800000"/>
              <a:headEnd/>
              <a:tailEnd/>
            </a:ln>
            <a:effectLst/>
          </p:spPr>
          <p:txBody>
            <a:bodyPr wrap="none"/>
            <a:lstStyle/>
            <a:p>
              <a:endParaRPr lang="en-US"/>
            </a:p>
          </p:txBody>
        </p:sp>
        <p:sp>
          <p:nvSpPr>
            <p:cNvPr id="37929" name="Line 41"/>
            <p:cNvSpPr>
              <a:spLocks noChangeShapeType="1"/>
            </p:cNvSpPr>
            <p:nvPr/>
          </p:nvSpPr>
          <p:spPr bwMode="auto">
            <a:xfrm>
              <a:off x="1296" y="1536"/>
              <a:ext cx="0" cy="2595"/>
            </a:xfrm>
            <a:prstGeom prst="line">
              <a:avLst/>
            </a:prstGeom>
            <a:noFill/>
            <a:ln w="28575" cap="sq">
              <a:solidFill>
                <a:schemeClr val="tx1"/>
              </a:solidFill>
              <a:miter lim="800000"/>
              <a:headEnd/>
              <a:tailEnd/>
            </a:ln>
            <a:effectLst/>
          </p:spPr>
          <p:txBody>
            <a:bodyPr wrap="none"/>
            <a:lstStyle/>
            <a:p>
              <a:endParaRPr lang="en-US"/>
            </a:p>
          </p:txBody>
        </p:sp>
        <p:sp>
          <p:nvSpPr>
            <p:cNvPr id="37930" name="Line 42"/>
            <p:cNvSpPr>
              <a:spLocks noChangeShapeType="1"/>
            </p:cNvSpPr>
            <p:nvPr/>
          </p:nvSpPr>
          <p:spPr bwMode="auto">
            <a:xfrm>
              <a:off x="1692" y="1536"/>
              <a:ext cx="0" cy="2595"/>
            </a:xfrm>
            <a:prstGeom prst="line">
              <a:avLst/>
            </a:prstGeom>
            <a:noFill/>
            <a:ln w="12700">
              <a:solidFill>
                <a:schemeClr val="tx1"/>
              </a:solidFill>
              <a:miter lim="800000"/>
              <a:headEnd/>
              <a:tailEnd/>
            </a:ln>
            <a:effectLst/>
          </p:spPr>
          <p:txBody>
            <a:bodyPr wrap="none"/>
            <a:lstStyle/>
            <a:p>
              <a:endParaRPr lang="en-US"/>
            </a:p>
          </p:txBody>
        </p:sp>
        <p:sp>
          <p:nvSpPr>
            <p:cNvPr id="37931" name="Line 43"/>
            <p:cNvSpPr>
              <a:spLocks noChangeShapeType="1"/>
            </p:cNvSpPr>
            <p:nvPr/>
          </p:nvSpPr>
          <p:spPr bwMode="auto">
            <a:xfrm>
              <a:off x="2088" y="1536"/>
              <a:ext cx="0" cy="2595"/>
            </a:xfrm>
            <a:prstGeom prst="line">
              <a:avLst/>
            </a:prstGeom>
            <a:noFill/>
            <a:ln w="12700">
              <a:solidFill>
                <a:schemeClr val="tx1"/>
              </a:solidFill>
              <a:miter lim="800000"/>
              <a:headEnd/>
              <a:tailEnd/>
            </a:ln>
            <a:effectLst/>
          </p:spPr>
          <p:txBody>
            <a:bodyPr wrap="none"/>
            <a:lstStyle/>
            <a:p>
              <a:endParaRPr lang="en-US"/>
            </a:p>
          </p:txBody>
        </p:sp>
        <p:sp>
          <p:nvSpPr>
            <p:cNvPr id="37932" name="Line 44"/>
            <p:cNvSpPr>
              <a:spLocks noChangeShapeType="1"/>
            </p:cNvSpPr>
            <p:nvPr/>
          </p:nvSpPr>
          <p:spPr bwMode="auto">
            <a:xfrm>
              <a:off x="2484" y="1536"/>
              <a:ext cx="0" cy="2595"/>
            </a:xfrm>
            <a:prstGeom prst="line">
              <a:avLst/>
            </a:prstGeom>
            <a:noFill/>
            <a:ln w="12700">
              <a:solidFill>
                <a:schemeClr val="tx1"/>
              </a:solidFill>
              <a:miter lim="800000"/>
              <a:headEnd/>
              <a:tailEnd/>
            </a:ln>
            <a:effectLst/>
          </p:spPr>
          <p:txBody>
            <a:bodyPr wrap="none"/>
            <a:lstStyle/>
            <a:p>
              <a:endParaRPr lang="en-US"/>
            </a:p>
          </p:txBody>
        </p:sp>
        <p:sp>
          <p:nvSpPr>
            <p:cNvPr id="37933" name="Line 45"/>
            <p:cNvSpPr>
              <a:spLocks noChangeShapeType="1"/>
            </p:cNvSpPr>
            <p:nvPr/>
          </p:nvSpPr>
          <p:spPr bwMode="auto">
            <a:xfrm>
              <a:off x="2880" y="1536"/>
              <a:ext cx="0" cy="2595"/>
            </a:xfrm>
            <a:prstGeom prst="line">
              <a:avLst/>
            </a:prstGeom>
            <a:noFill/>
            <a:ln w="28575" cap="sq">
              <a:solidFill>
                <a:schemeClr val="tx1"/>
              </a:solidFill>
              <a:miter lim="800000"/>
              <a:headEnd/>
              <a:tailEnd/>
            </a:ln>
            <a:effectLst/>
          </p:spPr>
          <p:txBody>
            <a:bodyPr wrap="none"/>
            <a:lstStyle/>
            <a:p>
              <a:endParaRPr lang="en-US"/>
            </a:p>
          </p:txBody>
        </p:sp>
        <p:sp>
          <p:nvSpPr>
            <p:cNvPr id="37892" name="Text Box 4"/>
            <p:cNvSpPr txBox="1">
              <a:spLocks noChangeArrowheads="1"/>
            </p:cNvSpPr>
            <p:nvPr/>
          </p:nvSpPr>
          <p:spPr bwMode="auto">
            <a:xfrm>
              <a:off x="1229" y="1200"/>
              <a:ext cx="2438" cy="233"/>
            </a:xfrm>
            <a:prstGeom prst="rect">
              <a:avLst/>
            </a:prstGeom>
            <a:noFill/>
            <a:ln w="9525">
              <a:noFill/>
              <a:miter lim="800000"/>
              <a:headEnd/>
              <a:tailEnd/>
            </a:ln>
            <a:effectLst/>
          </p:spPr>
          <p:txBody>
            <a:bodyPr wrap="none">
              <a:spAutoFit/>
            </a:bodyPr>
            <a:lstStyle/>
            <a:p>
              <a:pPr eaLnBrk="1" hangingPunct="1"/>
              <a:r>
                <a:rPr lang="en-US" b="1" dirty="0">
                  <a:solidFill>
                    <a:srgbClr val="008000"/>
                  </a:solidFill>
                </a:rPr>
                <a:t>Input </a:t>
              </a:r>
              <a:r>
                <a:rPr lang="en-US" b="1" dirty="0" smtClean="0">
                  <a:solidFill>
                    <a:srgbClr val="008000"/>
                  </a:solidFill>
                </a:rPr>
                <a:t>matrix (Shingles x Documents) </a:t>
              </a:r>
              <a:endParaRPr lang="en-US" b="1" dirty="0">
                <a:solidFill>
                  <a:srgbClr val="008000"/>
                </a:solidFill>
              </a:endParaRPr>
            </a:p>
          </p:txBody>
        </p:sp>
      </p:grpSp>
      <p:sp>
        <p:nvSpPr>
          <p:cNvPr id="124" name="Text Box 4"/>
          <p:cNvSpPr txBox="1">
            <a:spLocks noChangeArrowheads="1"/>
          </p:cNvSpPr>
          <p:nvPr/>
        </p:nvSpPr>
        <p:spPr bwMode="auto">
          <a:xfrm>
            <a:off x="274079" y="2057400"/>
            <a:ext cx="1617238" cy="369332"/>
          </a:xfrm>
          <a:prstGeom prst="rect">
            <a:avLst/>
          </a:prstGeom>
          <a:noFill/>
          <a:ln w="9525">
            <a:noFill/>
            <a:miter lim="800000"/>
            <a:headEnd/>
            <a:tailEnd/>
          </a:ln>
          <a:effectLst/>
        </p:spPr>
        <p:txBody>
          <a:bodyPr wrap="none">
            <a:spAutoFit/>
          </a:bodyPr>
          <a:lstStyle/>
          <a:p>
            <a:r>
              <a:rPr lang="en-US" b="1" dirty="0" smtClean="0">
                <a:solidFill>
                  <a:srgbClr val="008000"/>
                </a:solidFill>
              </a:rPr>
              <a:t>Permutation </a:t>
            </a:r>
            <a:r>
              <a:rPr lang="en-US" b="1" dirty="0" smtClean="0">
                <a:solidFill>
                  <a:srgbClr val="008000"/>
                </a:solidFill>
                <a:sym typeface="Symbol"/>
              </a:rPr>
              <a:t></a:t>
            </a:r>
            <a:endParaRPr lang="en-US" b="1" dirty="0">
              <a:solidFill>
                <a:srgbClr val="008000"/>
              </a:solidFill>
            </a:endParaRPr>
          </a:p>
        </p:txBody>
      </p:sp>
      <p:sp>
        <p:nvSpPr>
          <p:cNvPr id="27" name="TextBox 26"/>
          <p:cNvSpPr txBox="1"/>
          <p:nvPr/>
        </p:nvSpPr>
        <p:spPr>
          <a:xfrm>
            <a:off x="6131149" y="0"/>
            <a:ext cx="3012851" cy="1169551"/>
          </a:xfrm>
          <a:prstGeom prst="rect">
            <a:avLst/>
          </a:prstGeom>
          <a:solidFill>
            <a:schemeClr val="bg1"/>
          </a:solidFill>
        </p:spPr>
        <p:txBody>
          <a:bodyPr wrap="square" rtlCol="0">
            <a:spAutoFit/>
          </a:bodyPr>
          <a:lstStyle/>
          <a:p>
            <a:r>
              <a:rPr lang="en-US" sz="1400" b="1" dirty="0" smtClean="0">
                <a:solidFill>
                  <a:srgbClr val="008000"/>
                </a:solidFill>
                <a:latin typeface="Arial" pitchFamily="34" charset="0"/>
                <a:cs typeface="Arial" pitchFamily="34" charset="0"/>
              </a:rPr>
              <a:t>Note:</a:t>
            </a:r>
            <a:r>
              <a:rPr lang="en-US" sz="1400" dirty="0" smtClean="0">
                <a:solidFill>
                  <a:srgbClr val="008000"/>
                </a:solidFill>
                <a:latin typeface="Arial" pitchFamily="34" charset="0"/>
                <a:cs typeface="Arial" pitchFamily="34" charset="0"/>
              </a:rPr>
              <a:t> Another (equivalent) way is to </a:t>
            </a:r>
            <a:br>
              <a:rPr lang="en-US" sz="1400" dirty="0" smtClean="0">
                <a:solidFill>
                  <a:srgbClr val="008000"/>
                </a:solidFill>
                <a:latin typeface="Arial" pitchFamily="34" charset="0"/>
                <a:cs typeface="Arial" pitchFamily="34" charset="0"/>
              </a:rPr>
            </a:br>
            <a:r>
              <a:rPr lang="en-US" sz="1400" dirty="0" smtClean="0">
                <a:solidFill>
                  <a:srgbClr val="008000"/>
                </a:solidFill>
                <a:latin typeface="Arial" pitchFamily="34" charset="0"/>
                <a:cs typeface="Arial" pitchFamily="34" charset="0"/>
              </a:rPr>
              <a:t>store</a:t>
            </a:r>
            <a:r>
              <a:rPr lang="en-US" sz="1400" dirty="0">
                <a:solidFill>
                  <a:srgbClr val="008000"/>
                </a:solidFill>
                <a:latin typeface="Arial" pitchFamily="34" charset="0"/>
                <a:cs typeface="Arial" pitchFamily="34" charset="0"/>
              </a:rPr>
              <a:t> </a:t>
            </a:r>
            <a:r>
              <a:rPr lang="en-US" sz="1400" dirty="0" smtClean="0">
                <a:solidFill>
                  <a:srgbClr val="008000"/>
                </a:solidFill>
                <a:latin typeface="Arial" pitchFamily="34" charset="0"/>
                <a:cs typeface="Arial" pitchFamily="34" charset="0"/>
              </a:rPr>
              <a:t>row indexes:</a:t>
            </a:r>
          </a:p>
          <a:p>
            <a:endParaRPr lang="en-US" sz="1400" dirty="0">
              <a:solidFill>
                <a:srgbClr val="008000"/>
              </a:solidFill>
              <a:latin typeface="Arial" pitchFamily="34" charset="0"/>
              <a:cs typeface="Arial" pitchFamily="34" charset="0"/>
            </a:endParaRPr>
          </a:p>
          <a:p>
            <a:endParaRPr lang="en-US" sz="1400" dirty="0" smtClean="0">
              <a:solidFill>
                <a:srgbClr val="008000"/>
              </a:solidFill>
              <a:latin typeface="Arial" pitchFamily="34" charset="0"/>
              <a:cs typeface="Arial" pitchFamily="34" charset="0"/>
            </a:endParaRPr>
          </a:p>
          <a:p>
            <a:endParaRPr lang="en-US" sz="1400" dirty="0" smtClean="0">
              <a:solidFill>
                <a:srgbClr val="008000"/>
              </a:solidFill>
              <a:latin typeface="Arial" pitchFamily="34" charset="0"/>
              <a:cs typeface="Arial"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4212498592"/>
              </p:ext>
            </p:extLst>
          </p:nvPr>
        </p:nvGraphicFramePr>
        <p:xfrm>
          <a:off x="7671069" y="287886"/>
          <a:ext cx="1508080" cy="822960"/>
        </p:xfrm>
        <a:graphic>
          <a:graphicData uri="http://schemas.openxmlformats.org/drawingml/2006/table">
            <a:tbl>
              <a:tblPr>
                <a:tableStyleId>{5C22544A-7EE6-4342-B048-85BDC9FD1C3A}</a:tableStyleId>
              </a:tblPr>
              <a:tblGrid>
                <a:gridCol w="377020"/>
                <a:gridCol w="377020"/>
                <a:gridCol w="377020"/>
                <a:gridCol w="377020"/>
              </a:tblGrid>
              <a:tr h="228600">
                <a:tc>
                  <a:txBody>
                    <a:bodyPr/>
                    <a:lstStyle/>
                    <a:p>
                      <a:pPr algn="ctr"/>
                      <a:r>
                        <a:rPr lang="en-US" dirty="0" smtClean="0"/>
                        <a:t>1</a:t>
                      </a:r>
                      <a:endParaRPr lang="en-US" dirty="0"/>
                    </a:p>
                  </a:txBody>
                  <a:tcPr marL="0" marR="0" marT="0" marB="0" anchor="ctr">
                    <a:solidFill>
                      <a:srgbClr val="680000">
                        <a:alpha val="50000"/>
                      </a:srgbClr>
                    </a:solidFill>
                  </a:tcPr>
                </a:tc>
                <a:tc>
                  <a:txBody>
                    <a:bodyPr/>
                    <a:lstStyle/>
                    <a:p>
                      <a:pPr algn="ctr"/>
                      <a:r>
                        <a:rPr lang="en-US" dirty="0" smtClean="0"/>
                        <a:t>5</a:t>
                      </a:r>
                      <a:endParaRPr lang="en-US" dirty="0"/>
                    </a:p>
                  </a:txBody>
                  <a:tcPr marL="0" marR="0" marT="0" marB="0" anchor="ctr">
                    <a:solidFill>
                      <a:srgbClr val="680000">
                        <a:alpha val="50000"/>
                      </a:srgbClr>
                    </a:solidFill>
                  </a:tcPr>
                </a:tc>
                <a:tc>
                  <a:txBody>
                    <a:bodyPr/>
                    <a:lstStyle/>
                    <a:p>
                      <a:pPr algn="ctr"/>
                      <a:r>
                        <a:rPr lang="en-US" dirty="0" smtClean="0"/>
                        <a:t>1</a:t>
                      </a:r>
                      <a:endParaRPr lang="en-US" dirty="0"/>
                    </a:p>
                  </a:txBody>
                  <a:tcPr marL="0" marR="0" marT="0" marB="0" anchor="ctr">
                    <a:solidFill>
                      <a:srgbClr val="680000">
                        <a:alpha val="50000"/>
                      </a:srgbClr>
                    </a:solidFill>
                  </a:tcPr>
                </a:tc>
                <a:tc>
                  <a:txBody>
                    <a:bodyPr/>
                    <a:lstStyle/>
                    <a:p>
                      <a:pPr algn="ctr"/>
                      <a:r>
                        <a:rPr lang="en-US" dirty="0" smtClean="0"/>
                        <a:t>5</a:t>
                      </a:r>
                      <a:endParaRPr lang="en-US" dirty="0"/>
                    </a:p>
                  </a:txBody>
                  <a:tcPr marL="0" marR="0" marT="0" marB="0" anchor="ctr">
                    <a:solidFill>
                      <a:srgbClr val="680000">
                        <a:alpha val="50000"/>
                      </a:srgbClr>
                    </a:solidFill>
                  </a:tcPr>
                </a:tc>
              </a:tr>
              <a:tr h="228600">
                <a:tc>
                  <a:txBody>
                    <a:bodyPr/>
                    <a:lstStyle/>
                    <a:p>
                      <a:pPr algn="ctr"/>
                      <a:r>
                        <a:rPr lang="en-US" dirty="0" smtClean="0"/>
                        <a:t>2</a:t>
                      </a:r>
                      <a:endParaRPr lang="en-US" dirty="0"/>
                    </a:p>
                  </a:txBody>
                  <a:tcPr marL="0" marR="0" marT="0" marB="0" anchor="ctr">
                    <a:solidFill>
                      <a:schemeClr val="accent1">
                        <a:alpha val="50000"/>
                      </a:schemeClr>
                    </a:solidFill>
                  </a:tcPr>
                </a:tc>
                <a:tc>
                  <a:txBody>
                    <a:bodyPr/>
                    <a:lstStyle/>
                    <a:p>
                      <a:pPr algn="ctr"/>
                      <a:r>
                        <a:rPr lang="en-US" dirty="0" smtClean="0"/>
                        <a:t>3</a:t>
                      </a:r>
                      <a:endParaRPr lang="en-US" dirty="0"/>
                    </a:p>
                  </a:txBody>
                  <a:tcPr marL="0" marR="0" marT="0" marB="0" anchor="ctr">
                    <a:solidFill>
                      <a:schemeClr val="accent1">
                        <a:alpha val="50000"/>
                      </a:schemeClr>
                    </a:solidFill>
                  </a:tcPr>
                </a:tc>
                <a:tc>
                  <a:txBody>
                    <a:bodyPr/>
                    <a:lstStyle/>
                    <a:p>
                      <a:pPr algn="ctr"/>
                      <a:r>
                        <a:rPr lang="en-US" dirty="0" smtClean="0"/>
                        <a:t>1</a:t>
                      </a:r>
                      <a:endParaRPr lang="en-US" dirty="0"/>
                    </a:p>
                  </a:txBody>
                  <a:tcPr marL="0" marR="0" marT="0" marB="0" anchor="ctr">
                    <a:solidFill>
                      <a:schemeClr val="accent1">
                        <a:alpha val="50000"/>
                      </a:schemeClr>
                    </a:solidFill>
                  </a:tcPr>
                </a:tc>
                <a:tc>
                  <a:txBody>
                    <a:bodyPr/>
                    <a:lstStyle/>
                    <a:p>
                      <a:pPr algn="ctr"/>
                      <a:r>
                        <a:rPr lang="en-US" dirty="0" smtClean="0"/>
                        <a:t>3</a:t>
                      </a:r>
                      <a:endParaRPr lang="en-US" dirty="0"/>
                    </a:p>
                  </a:txBody>
                  <a:tcPr marL="0" marR="0" marT="0" marB="0" anchor="ctr">
                    <a:solidFill>
                      <a:schemeClr val="accent1">
                        <a:alpha val="50000"/>
                      </a:schemeClr>
                    </a:solidFill>
                  </a:tcPr>
                </a:tc>
              </a:tr>
              <a:tr h="228600">
                <a:tc>
                  <a:txBody>
                    <a:bodyPr/>
                    <a:lstStyle/>
                    <a:p>
                      <a:pPr algn="ctr"/>
                      <a:r>
                        <a:rPr lang="en-US" dirty="0" smtClean="0"/>
                        <a:t>6</a:t>
                      </a:r>
                      <a:endParaRPr lang="en-US" dirty="0"/>
                    </a:p>
                  </a:txBody>
                  <a:tcPr marL="0" marR="0" marT="0" marB="0" anchor="ctr">
                    <a:solidFill>
                      <a:schemeClr val="accent2">
                        <a:alpha val="50000"/>
                      </a:schemeClr>
                    </a:solidFill>
                  </a:tcPr>
                </a:tc>
                <a:tc>
                  <a:txBody>
                    <a:bodyPr/>
                    <a:lstStyle/>
                    <a:p>
                      <a:pPr algn="ctr"/>
                      <a:r>
                        <a:rPr lang="en-US" dirty="0" smtClean="0"/>
                        <a:t>4</a:t>
                      </a:r>
                      <a:endParaRPr lang="en-US" dirty="0"/>
                    </a:p>
                  </a:txBody>
                  <a:tcPr marL="0" marR="0" marT="0" marB="0" anchor="ctr">
                    <a:solidFill>
                      <a:schemeClr val="accent2">
                        <a:alpha val="50000"/>
                      </a:schemeClr>
                    </a:solidFill>
                  </a:tcPr>
                </a:tc>
                <a:tc>
                  <a:txBody>
                    <a:bodyPr/>
                    <a:lstStyle/>
                    <a:p>
                      <a:pPr algn="ctr"/>
                      <a:r>
                        <a:rPr lang="en-US" dirty="0" smtClean="0"/>
                        <a:t>6</a:t>
                      </a:r>
                      <a:endParaRPr lang="en-US" dirty="0"/>
                    </a:p>
                  </a:txBody>
                  <a:tcPr marL="0" marR="0" marT="0" marB="0" anchor="ctr">
                    <a:solidFill>
                      <a:schemeClr val="accent2">
                        <a:alpha val="50000"/>
                      </a:schemeClr>
                    </a:solidFill>
                  </a:tcPr>
                </a:tc>
                <a:tc>
                  <a:txBody>
                    <a:bodyPr/>
                    <a:lstStyle/>
                    <a:p>
                      <a:pPr algn="ctr"/>
                      <a:r>
                        <a:rPr lang="en-US" dirty="0" smtClean="0"/>
                        <a:t>4</a:t>
                      </a:r>
                      <a:endParaRPr lang="en-US" dirty="0"/>
                    </a:p>
                  </a:txBody>
                  <a:tcPr marL="0" marR="0" marT="0" marB="0" anchor="ctr">
                    <a:solidFill>
                      <a:schemeClr val="accent2">
                        <a:alpha val="50000"/>
                      </a:schemeClr>
                    </a:solidFill>
                  </a:tcPr>
                </a:tc>
              </a:tr>
            </a:tbl>
          </a:graphicData>
        </a:graphic>
      </p:graphicFrame>
    </p:spTree>
    <p:extLst>
      <p:ext uri="{BB962C8B-B14F-4D97-AF65-F5344CB8AC3E}">
        <p14:creationId xmlns:p14="http://schemas.microsoft.com/office/powerpoint/2010/main" val="25161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9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The Min-Hash Property</a:t>
            </a:r>
            <a:endParaRPr lang="en-US" dirty="0"/>
          </a:p>
        </p:txBody>
      </p:sp>
      <p:sp>
        <p:nvSpPr>
          <p:cNvPr id="38915" name="Rectangle 3"/>
          <p:cNvSpPr>
            <a:spLocks noGrp="1" noChangeArrowheads="1"/>
          </p:cNvSpPr>
          <p:nvPr>
            <p:ph idx="1"/>
          </p:nvPr>
        </p:nvSpPr>
        <p:spPr>
          <a:xfrm>
            <a:off x="228600" y="1295400"/>
            <a:ext cx="8793480" cy="5410200"/>
          </a:xfrm>
        </p:spPr>
        <p:txBody>
          <a:bodyPr>
            <a:normAutofit fontScale="92500"/>
          </a:bodyPr>
          <a:lstStyle/>
          <a:p>
            <a:r>
              <a:rPr lang="en-US" b="1" dirty="0" smtClean="0">
                <a:solidFill>
                  <a:srgbClr val="0000FF"/>
                </a:solidFill>
              </a:rPr>
              <a:t>Choose a random permutation </a:t>
            </a:r>
            <a:r>
              <a:rPr lang="en-US" b="1" dirty="0" smtClean="0">
                <a:solidFill>
                  <a:srgbClr val="0000FF"/>
                </a:solidFill>
                <a:sym typeface="Symbol"/>
              </a:rPr>
              <a:t></a:t>
            </a:r>
            <a:endParaRPr lang="en-US" b="1" dirty="0" smtClean="0">
              <a:solidFill>
                <a:srgbClr val="0000FF"/>
              </a:solidFill>
            </a:endParaRPr>
          </a:p>
          <a:p>
            <a:r>
              <a:rPr lang="en-US" b="1" u="sng" dirty="0" smtClean="0"/>
              <a:t>Claim:</a:t>
            </a:r>
            <a:r>
              <a:rPr lang="en-US" b="1" dirty="0" smtClean="0">
                <a:solidFill>
                  <a:srgbClr val="D60093"/>
                </a:solidFill>
              </a:rPr>
              <a:t> </a:t>
            </a:r>
            <a:r>
              <a:rPr lang="en-US" b="1" dirty="0" err="1" smtClean="0">
                <a:solidFill>
                  <a:srgbClr val="D60093"/>
                </a:solidFill>
              </a:rPr>
              <a:t>Pr</a:t>
            </a:r>
            <a:r>
              <a:rPr lang="en-US" b="1" dirty="0" smtClean="0">
                <a:solidFill>
                  <a:srgbClr val="D60093"/>
                </a:solidFill>
              </a:rPr>
              <a:t>[</a:t>
            </a:r>
            <a:r>
              <a:rPr lang="en-US" b="1" i="1" dirty="0" smtClean="0">
                <a:solidFill>
                  <a:srgbClr val="D60093"/>
                </a:solidFill>
              </a:rPr>
              <a:t>h</a:t>
            </a:r>
            <a:r>
              <a:rPr lang="en-US" b="1" baseline="-25000" dirty="0" smtClean="0">
                <a:solidFill>
                  <a:srgbClr val="D60093"/>
                </a:solidFill>
                <a:sym typeface="Symbol"/>
              </a:rPr>
              <a:t></a:t>
            </a:r>
            <a:r>
              <a:rPr lang="en-US" b="1" dirty="0" smtClean="0">
                <a:solidFill>
                  <a:srgbClr val="D60093"/>
                </a:solidFill>
              </a:rPr>
              <a:t>(C</a:t>
            </a:r>
            <a:r>
              <a:rPr lang="en-US" b="1" baseline="-25000" dirty="0" smtClean="0">
                <a:solidFill>
                  <a:srgbClr val="D60093"/>
                </a:solidFill>
              </a:rPr>
              <a:t>1</a:t>
            </a:r>
            <a:r>
              <a:rPr lang="en-US" b="1" dirty="0" smtClean="0">
                <a:solidFill>
                  <a:srgbClr val="D60093"/>
                </a:solidFill>
              </a:rPr>
              <a:t>) = </a:t>
            </a:r>
            <a:r>
              <a:rPr lang="en-US" b="1" i="1" dirty="0" smtClean="0">
                <a:solidFill>
                  <a:srgbClr val="D60093"/>
                </a:solidFill>
              </a:rPr>
              <a:t>h</a:t>
            </a:r>
            <a:r>
              <a:rPr lang="en-US" b="1" baseline="-25000" dirty="0" smtClean="0">
                <a:solidFill>
                  <a:srgbClr val="D60093"/>
                </a:solidFill>
                <a:sym typeface="Symbol"/>
              </a:rPr>
              <a:t></a:t>
            </a:r>
            <a:r>
              <a:rPr lang="en-US" b="1" dirty="0" smtClean="0">
                <a:solidFill>
                  <a:srgbClr val="D60093"/>
                </a:solidFill>
              </a:rPr>
              <a:t>(C</a:t>
            </a:r>
            <a:r>
              <a:rPr lang="en-US" b="1" baseline="-25000" dirty="0" smtClean="0">
                <a:solidFill>
                  <a:srgbClr val="D60093"/>
                </a:solidFill>
              </a:rPr>
              <a:t>2</a:t>
            </a:r>
            <a:r>
              <a:rPr lang="en-US" b="1" dirty="0" smtClean="0">
                <a:solidFill>
                  <a:srgbClr val="D60093"/>
                </a:solidFill>
              </a:rPr>
              <a:t>)] = </a:t>
            </a:r>
            <a:r>
              <a:rPr lang="en-US" b="1" i="1" dirty="0" err="1">
                <a:solidFill>
                  <a:srgbClr val="D60093"/>
                </a:solidFill>
              </a:rPr>
              <a:t>s</a:t>
            </a:r>
            <a:r>
              <a:rPr lang="en-US" b="1" i="1" dirty="0" err="1" smtClean="0">
                <a:solidFill>
                  <a:srgbClr val="D60093"/>
                </a:solidFill>
              </a:rPr>
              <a:t>im</a:t>
            </a:r>
            <a:r>
              <a:rPr lang="en-US" b="1" dirty="0" smtClean="0">
                <a:solidFill>
                  <a:srgbClr val="D60093"/>
                </a:solidFill>
              </a:rPr>
              <a:t>(C</a:t>
            </a:r>
            <a:r>
              <a:rPr lang="en-US" b="1" baseline="-25000" dirty="0" smtClean="0">
                <a:solidFill>
                  <a:srgbClr val="D60093"/>
                </a:solidFill>
              </a:rPr>
              <a:t>1</a:t>
            </a:r>
            <a:r>
              <a:rPr lang="en-US" b="1" dirty="0" smtClean="0">
                <a:solidFill>
                  <a:srgbClr val="D60093"/>
                </a:solidFill>
              </a:rPr>
              <a:t>, C</a:t>
            </a:r>
            <a:r>
              <a:rPr lang="en-US" b="1" baseline="-25000" dirty="0" smtClean="0">
                <a:solidFill>
                  <a:srgbClr val="D60093"/>
                </a:solidFill>
              </a:rPr>
              <a:t>2</a:t>
            </a:r>
            <a:r>
              <a:rPr lang="en-US" b="1" dirty="0" smtClean="0">
                <a:solidFill>
                  <a:srgbClr val="D60093"/>
                </a:solidFill>
              </a:rPr>
              <a:t>) </a:t>
            </a:r>
          </a:p>
          <a:p>
            <a:r>
              <a:rPr lang="en-US" b="1" dirty="0" smtClean="0">
                <a:solidFill>
                  <a:srgbClr val="008000"/>
                </a:solidFill>
              </a:rPr>
              <a:t>Why?</a:t>
            </a:r>
          </a:p>
          <a:p>
            <a:pPr lvl="1"/>
            <a:r>
              <a:rPr lang="en-US" dirty="0" smtClean="0"/>
              <a:t>Let </a:t>
            </a:r>
            <a:r>
              <a:rPr lang="en-US" b="1" dirty="0" smtClean="0"/>
              <a:t>X</a:t>
            </a:r>
            <a:r>
              <a:rPr lang="en-US" dirty="0" smtClean="0"/>
              <a:t> be a doc (set of shingles), </a:t>
            </a:r>
            <a:r>
              <a:rPr lang="en-US" b="1" i="1" dirty="0">
                <a:sym typeface="Symbol"/>
              </a:rPr>
              <a:t>y </a:t>
            </a:r>
            <a:r>
              <a:rPr lang="en-US" b="1" i="1" dirty="0"/>
              <a:t>X</a:t>
            </a:r>
            <a:r>
              <a:rPr lang="en-US" dirty="0">
                <a:sym typeface="Symbol"/>
              </a:rPr>
              <a:t> </a:t>
            </a:r>
            <a:r>
              <a:rPr lang="en-US" dirty="0" smtClean="0">
                <a:sym typeface="Symbol"/>
              </a:rPr>
              <a:t>is a shingle</a:t>
            </a:r>
            <a:endParaRPr lang="en-US" dirty="0" smtClean="0"/>
          </a:p>
          <a:p>
            <a:pPr lvl="1"/>
            <a:r>
              <a:rPr lang="en-US" b="1" dirty="0" smtClean="0">
                <a:solidFill>
                  <a:srgbClr val="008000"/>
                </a:solidFill>
              </a:rPr>
              <a:t>Then:</a:t>
            </a:r>
            <a:r>
              <a:rPr lang="en-US" dirty="0" smtClean="0"/>
              <a:t> </a:t>
            </a:r>
            <a:r>
              <a:rPr lang="en-US" b="1" dirty="0" smtClean="0"/>
              <a:t>Pr[</a:t>
            </a:r>
            <a:r>
              <a:rPr lang="en-US" b="1" dirty="0" smtClean="0">
                <a:sym typeface="Symbol"/>
              </a:rPr>
              <a:t>(y) = min((X))] = 1/|X|</a:t>
            </a:r>
          </a:p>
          <a:p>
            <a:pPr lvl="2"/>
            <a:r>
              <a:rPr lang="en-US" dirty="0" smtClean="0">
                <a:sym typeface="Symbol"/>
              </a:rPr>
              <a:t>It is equally likely that any </a:t>
            </a:r>
            <a:r>
              <a:rPr lang="en-US" b="1" i="1" dirty="0" smtClean="0">
                <a:sym typeface="Symbol"/>
              </a:rPr>
              <a:t>y </a:t>
            </a:r>
            <a:r>
              <a:rPr lang="en-US" b="1" i="1" dirty="0" smtClean="0"/>
              <a:t>X</a:t>
            </a:r>
            <a:r>
              <a:rPr lang="en-US" dirty="0" smtClean="0">
                <a:sym typeface="Symbol"/>
              </a:rPr>
              <a:t> is mapped to the </a:t>
            </a:r>
            <a:r>
              <a:rPr lang="en-US" b="1" i="1" dirty="0" smtClean="0">
                <a:sym typeface="Symbol"/>
              </a:rPr>
              <a:t>min</a:t>
            </a:r>
            <a:r>
              <a:rPr lang="en-US" dirty="0" smtClean="0">
                <a:sym typeface="Symbol"/>
              </a:rPr>
              <a:t> element</a:t>
            </a:r>
          </a:p>
          <a:p>
            <a:pPr lvl="1"/>
            <a:r>
              <a:rPr lang="en-US" dirty="0" smtClean="0">
                <a:sym typeface="Symbol"/>
              </a:rPr>
              <a:t>Let </a:t>
            </a:r>
            <a:r>
              <a:rPr lang="en-US" b="1" i="1" dirty="0" smtClean="0">
                <a:sym typeface="Symbol"/>
              </a:rPr>
              <a:t>y</a:t>
            </a:r>
            <a:r>
              <a:rPr lang="en-US" dirty="0" smtClean="0">
                <a:sym typeface="Symbol"/>
              </a:rPr>
              <a:t> be </a:t>
            </a:r>
            <a:r>
              <a:rPr lang="en-US" dirty="0" err="1" smtClean="0">
                <a:sym typeface="Symbol"/>
              </a:rPr>
              <a:t>s.t.</a:t>
            </a:r>
            <a:r>
              <a:rPr lang="en-US" dirty="0" smtClean="0">
                <a:sym typeface="Symbol"/>
              </a:rPr>
              <a:t> (y) = min((C</a:t>
            </a:r>
            <a:r>
              <a:rPr lang="en-US" baseline="-25000" dirty="0" smtClean="0">
                <a:sym typeface="Symbol"/>
              </a:rPr>
              <a:t>1</a:t>
            </a:r>
            <a:r>
              <a:rPr lang="en-US" dirty="0" smtClean="0">
                <a:sym typeface="Symbol"/>
              </a:rPr>
              <a:t>C</a:t>
            </a:r>
            <a:r>
              <a:rPr lang="en-US" baseline="-25000" dirty="0" smtClean="0">
                <a:sym typeface="Symbol"/>
              </a:rPr>
              <a:t>2</a:t>
            </a:r>
            <a:r>
              <a:rPr lang="en-US" dirty="0" smtClean="0">
                <a:sym typeface="Symbol"/>
              </a:rPr>
              <a:t>))</a:t>
            </a:r>
          </a:p>
          <a:p>
            <a:pPr lvl="1"/>
            <a:r>
              <a:rPr lang="en-US" b="1" dirty="0" smtClean="0">
                <a:solidFill>
                  <a:srgbClr val="008000"/>
                </a:solidFill>
                <a:sym typeface="Symbol"/>
              </a:rPr>
              <a:t>Then either:</a:t>
            </a:r>
            <a:r>
              <a:rPr lang="en-US" dirty="0" smtClean="0">
                <a:sym typeface="Symbol"/>
              </a:rPr>
              <a:t>	 (y) = min((C</a:t>
            </a:r>
            <a:r>
              <a:rPr lang="en-US" baseline="-25000" dirty="0" smtClean="0">
                <a:sym typeface="Symbol"/>
              </a:rPr>
              <a:t>1</a:t>
            </a:r>
            <a:r>
              <a:rPr lang="en-US" dirty="0" smtClean="0">
                <a:sym typeface="Symbol"/>
              </a:rPr>
              <a:t>))  if y  C</a:t>
            </a:r>
            <a:r>
              <a:rPr lang="en-US" baseline="-25000" dirty="0" smtClean="0">
                <a:sym typeface="Symbol"/>
              </a:rPr>
              <a:t>1 </a:t>
            </a:r>
            <a:r>
              <a:rPr lang="en-US" dirty="0" smtClean="0">
                <a:sym typeface="Symbol"/>
              </a:rPr>
              <a:t>, </a:t>
            </a:r>
            <a:r>
              <a:rPr lang="en-US" b="1" dirty="0" smtClean="0">
                <a:sym typeface="Symbol"/>
              </a:rPr>
              <a:t>or</a:t>
            </a:r>
            <a:endParaRPr lang="en-US" b="1" baseline="-25000" dirty="0" smtClean="0">
              <a:sym typeface="Symbol"/>
            </a:endParaRPr>
          </a:p>
          <a:p>
            <a:pPr lvl="1">
              <a:buNone/>
            </a:pPr>
            <a:r>
              <a:rPr lang="en-US" dirty="0" smtClean="0">
                <a:sym typeface="Symbol"/>
              </a:rPr>
              <a:t>				 (y) = min((C</a:t>
            </a:r>
            <a:r>
              <a:rPr lang="en-US" baseline="-25000" dirty="0" smtClean="0">
                <a:sym typeface="Symbol"/>
              </a:rPr>
              <a:t>2</a:t>
            </a:r>
            <a:r>
              <a:rPr lang="en-US" dirty="0" smtClean="0">
                <a:sym typeface="Symbol"/>
              </a:rPr>
              <a:t>))  if y  C</a:t>
            </a:r>
            <a:r>
              <a:rPr lang="en-US" baseline="-25000" dirty="0" smtClean="0">
                <a:sym typeface="Symbol"/>
              </a:rPr>
              <a:t>2</a:t>
            </a:r>
            <a:endParaRPr lang="en-US" baseline="-25000" dirty="0" smtClean="0"/>
          </a:p>
          <a:p>
            <a:pPr lvl="1"/>
            <a:r>
              <a:rPr lang="en-US" dirty="0" smtClean="0">
                <a:sym typeface="Symbol"/>
              </a:rPr>
              <a:t>So the prob. that </a:t>
            </a:r>
            <a:r>
              <a:rPr lang="en-US" b="1" dirty="0" smtClean="0">
                <a:sym typeface="Symbol"/>
              </a:rPr>
              <a:t>both</a:t>
            </a:r>
            <a:r>
              <a:rPr lang="en-US" dirty="0" smtClean="0">
                <a:sym typeface="Symbol"/>
              </a:rPr>
              <a:t> are true is the prob. </a:t>
            </a:r>
            <a:r>
              <a:rPr lang="en-US" b="1" i="1" dirty="0" smtClean="0">
                <a:sym typeface="Symbol"/>
              </a:rPr>
              <a:t>y</a:t>
            </a:r>
            <a:r>
              <a:rPr lang="en-US" dirty="0" smtClean="0">
                <a:sym typeface="Symbol"/>
              </a:rPr>
              <a:t>  C</a:t>
            </a:r>
            <a:r>
              <a:rPr lang="en-US" baseline="-25000" dirty="0" smtClean="0">
                <a:sym typeface="Symbol"/>
              </a:rPr>
              <a:t>1</a:t>
            </a:r>
            <a:r>
              <a:rPr lang="en-US" dirty="0" smtClean="0">
                <a:sym typeface="Symbol"/>
              </a:rPr>
              <a:t>  C</a:t>
            </a:r>
            <a:r>
              <a:rPr lang="en-US" baseline="-25000" dirty="0" smtClean="0">
                <a:sym typeface="Symbol"/>
              </a:rPr>
              <a:t>2</a:t>
            </a:r>
          </a:p>
          <a:p>
            <a:pPr lvl="1"/>
            <a:r>
              <a:rPr lang="en-US" b="1" dirty="0" smtClean="0">
                <a:sym typeface="Symbol"/>
              </a:rPr>
              <a:t>Pr[min((C</a:t>
            </a:r>
            <a:r>
              <a:rPr lang="en-US" b="1" baseline="-25000" dirty="0" smtClean="0">
                <a:sym typeface="Symbol"/>
              </a:rPr>
              <a:t>1</a:t>
            </a:r>
            <a:r>
              <a:rPr lang="en-US" b="1" dirty="0" smtClean="0">
                <a:sym typeface="Symbol"/>
              </a:rPr>
              <a:t>))=min((C</a:t>
            </a:r>
            <a:r>
              <a:rPr lang="en-US" b="1" baseline="-25000" dirty="0" smtClean="0">
                <a:sym typeface="Symbol"/>
              </a:rPr>
              <a:t>2</a:t>
            </a:r>
            <a:r>
              <a:rPr lang="en-US" b="1" dirty="0" smtClean="0">
                <a:sym typeface="Symbol"/>
              </a:rPr>
              <a:t>))]=|C</a:t>
            </a:r>
            <a:r>
              <a:rPr lang="en-US" b="1" baseline="-25000" dirty="0" smtClean="0">
                <a:sym typeface="Symbol"/>
              </a:rPr>
              <a:t>1</a:t>
            </a:r>
            <a:r>
              <a:rPr lang="en-US" b="1" dirty="0" smtClean="0">
                <a:sym typeface="Symbol"/>
              </a:rPr>
              <a:t>C</a:t>
            </a:r>
            <a:r>
              <a:rPr lang="en-US" b="1" baseline="-25000" dirty="0" smtClean="0">
                <a:sym typeface="Symbol"/>
              </a:rPr>
              <a:t>2</a:t>
            </a:r>
            <a:r>
              <a:rPr lang="en-US" b="1" dirty="0" smtClean="0">
                <a:sym typeface="Symbol"/>
              </a:rPr>
              <a:t>|/|C</a:t>
            </a:r>
            <a:r>
              <a:rPr lang="en-US" b="1" baseline="-25000" dirty="0" smtClean="0">
                <a:sym typeface="Symbol"/>
              </a:rPr>
              <a:t>1</a:t>
            </a:r>
            <a:r>
              <a:rPr lang="en-US" b="1" dirty="0" smtClean="0">
                <a:sym typeface="Symbol"/>
              </a:rPr>
              <a:t>C</a:t>
            </a:r>
            <a:r>
              <a:rPr lang="en-US" b="1" baseline="-25000" dirty="0" smtClean="0">
                <a:sym typeface="Symbol"/>
              </a:rPr>
              <a:t>2</a:t>
            </a:r>
            <a:r>
              <a:rPr lang="en-US" b="1" dirty="0" smtClean="0">
                <a:sym typeface="Symbol"/>
              </a:rPr>
              <a:t>|</a:t>
            </a:r>
            <a:r>
              <a:rPr lang="en-US" b="1" dirty="0" smtClean="0">
                <a:solidFill>
                  <a:srgbClr val="D60093"/>
                </a:solidFill>
              </a:rPr>
              <a:t>= </a:t>
            </a:r>
            <a:r>
              <a:rPr lang="en-US" b="1" i="1" dirty="0" err="1">
                <a:solidFill>
                  <a:srgbClr val="D60093"/>
                </a:solidFill>
              </a:rPr>
              <a:t>s</a:t>
            </a:r>
            <a:r>
              <a:rPr lang="en-US" b="1" i="1" dirty="0" err="1" smtClean="0">
                <a:solidFill>
                  <a:srgbClr val="D60093"/>
                </a:solidFill>
              </a:rPr>
              <a:t>im</a:t>
            </a:r>
            <a:r>
              <a:rPr lang="en-US" b="1" dirty="0" smtClean="0">
                <a:solidFill>
                  <a:srgbClr val="D60093"/>
                </a:solidFill>
              </a:rPr>
              <a:t>(C</a:t>
            </a:r>
            <a:r>
              <a:rPr lang="en-US" b="1" baseline="-25000" dirty="0" smtClean="0">
                <a:solidFill>
                  <a:srgbClr val="D60093"/>
                </a:solidFill>
              </a:rPr>
              <a:t>1</a:t>
            </a:r>
            <a:r>
              <a:rPr lang="en-US" b="1" dirty="0" smtClean="0">
                <a:solidFill>
                  <a:srgbClr val="D60093"/>
                </a:solidFill>
              </a:rPr>
              <a:t>, C</a:t>
            </a:r>
            <a:r>
              <a:rPr lang="en-US" b="1" baseline="-25000" dirty="0" smtClean="0">
                <a:solidFill>
                  <a:srgbClr val="D60093"/>
                </a:solidFill>
              </a:rPr>
              <a:t>2</a:t>
            </a:r>
            <a:r>
              <a:rPr lang="en-US" b="1" dirty="0" smtClean="0">
                <a:solidFill>
                  <a:srgbClr val="D60093"/>
                </a:solidFill>
              </a:rPr>
              <a:t>) </a:t>
            </a:r>
            <a:endParaRPr lang="en-US" b="1" dirty="0" smtClean="0">
              <a:solidFill>
                <a:srgbClr val="D60093"/>
              </a:solidFill>
              <a:sym typeface="Symbol"/>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5"/>
          <p:cNvSpPr>
            <a:spLocks noGrp="1"/>
          </p:cNvSpPr>
          <p:nvPr>
            <p:ph type="sldNum" sz="quarter" idx="12"/>
          </p:nvPr>
        </p:nvSpPr>
        <p:spPr/>
        <p:txBody>
          <a:bodyPr/>
          <a:lstStyle/>
          <a:p>
            <a:fld id="{0350425B-F91B-48E7-9780-4C8238461F4D}" type="slidenum">
              <a:rPr lang="en-US"/>
              <a:pPr/>
              <a:t>34</a:t>
            </a:fld>
            <a:endParaRPr lang="en-US"/>
          </a:p>
        </p:txBody>
      </p:sp>
      <p:grpSp>
        <p:nvGrpSpPr>
          <p:cNvPr id="7" name="Group 6"/>
          <p:cNvGrpSpPr/>
          <p:nvPr/>
        </p:nvGrpSpPr>
        <p:grpSpPr>
          <a:xfrm>
            <a:off x="7924799" y="57149"/>
            <a:ext cx="1257301" cy="3524251"/>
            <a:chOff x="2057401" y="2133600"/>
            <a:chExt cx="1257301" cy="3524251"/>
          </a:xfrm>
          <a:solidFill>
            <a:schemeClr val="bg1"/>
          </a:solidFill>
        </p:grpSpPr>
        <p:sp>
          <p:nvSpPr>
            <p:cNvPr id="10" name="Rectangle 9"/>
            <p:cNvSpPr>
              <a:spLocks noChangeArrowheads="1"/>
            </p:cNvSpPr>
            <p:nvPr/>
          </p:nvSpPr>
          <p:spPr bwMode="auto">
            <a:xfrm>
              <a:off x="2686051" y="5064125"/>
              <a:ext cx="628651" cy="593725"/>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11" name="Rectangle 10"/>
            <p:cNvSpPr>
              <a:spLocks noChangeArrowheads="1"/>
            </p:cNvSpPr>
            <p:nvPr/>
          </p:nvSpPr>
          <p:spPr bwMode="auto">
            <a:xfrm>
              <a:off x="2057401" y="5064125"/>
              <a:ext cx="628651" cy="593725"/>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12" name="Rectangle 11"/>
            <p:cNvSpPr>
              <a:spLocks noChangeArrowheads="1"/>
            </p:cNvSpPr>
            <p:nvPr/>
          </p:nvSpPr>
          <p:spPr bwMode="auto">
            <a:xfrm>
              <a:off x="2686051" y="4468813"/>
              <a:ext cx="628651" cy="595313"/>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13" name="Rectangle 12"/>
            <p:cNvSpPr>
              <a:spLocks noChangeArrowheads="1"/>
            </p:cNvSpPr>
            <p:nvPr/>
          </p:nvSpPr>
          <p:spPr bwMode="auto">
            <a:xfrm>
              <a:off x="2057401" y="4468813"/>
              <a:ext cx="628651" cy="595313"/>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14" name="Rectangle 13"/>
            <p:cNvSpPr>
              <a:spLocks noChangeArrowheads="1"/>
            </p:cNvSpPr>
            <p:nvPr/>
          </p:nvSpPr>
          <p:spPr bwMode="auto">
            <a:xfrm>
              <a:off x="2686051" y="3871913"/>
              <a:ext cx="628651" cy="596900"/>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dirty="0" smtClean="0"/>
                <a:t>0</a:t>
              </a:r>
              <a:endParaRPr lang="en-US" sz="2800" dirty="0"/>
            </a:p>
          </p:txBody>
        </p:sp>
        <p:sp>
          <p:nvSpPr>
            <p:cNvPr id="15" name="Rectangle 14"/>
            <p:cNvSpPr>
              <a:spLocks noChangeArrowheads="1"/>
            </p:cNvSpPr>
            <p:nvPr/>
          </p:nvSpPr>
          <p:spPr bwMode="auto">
            <a:xfrm>
              <a:off x="2057401" y="3871913"/>
              <a:ext cx="628651" cy="596900"/>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16" name="Rectangle 15"/>
            <p:cNvSpPr>
              <a:spLocks noChangeArrowheads="1"/>
            </p:cNvSpPr>
            <p:nvPr/>
          </p:nvSpPr>
          <p:spPr bwMode="auto">
            <a:xfrm>
              <a:off x="2686051" y="3276600"/>
              <a:ext cx="628651" cy="595313"/>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b="1" dirty="0"/>
                <a:t>1</a:t>
              </a:r>
            </a:p>
          </p:txBody>
        </p:sp>
        <p:sp>
          <p:nvSpPr>
            <p:cNvPr id="17" name="Rectangle 16"/>
            <p:cNvSpPr>
              <a:spLocks noChangeArrowheads="1"/>
            </p:cNvSpPr>
            <p:nvPr/>
          </p:nvSpPr>
          <p:spPr bwMode="auto">
            <a:xfrm>
              <a:off x="2057401" y="3276600"/>
              <a:ext cx="628651" cy="595313"/>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b="1" dirty="0"/>
                <a:t>1</a:t>
              </a:r>
            </a:p>
          </p:txBody>
        </p:sp>
        <p:sp>
          <p:nvSpPr>
            <p:cNvPr id="18" name="Rectangle 17"/>
            <p:cNvSpPr>
              <a:spLocks noChangeArrowheads="1"/>
            </p:cNvSpPr>
            <p:nvPr/>
          </p:nvSpPr>
          <p:spPr bwMode="auto">
            <a:xfrm>
              <a:off x="2686051" y="2728913"/>
              <a:ext cx="628651" cy="547688"/>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19" name="Rectangle 18"/>
            <p:cNvSpPr>
              <a:spLocks noChangeArrowheads="1"/>
            </p:cNvSpPr>
            <p:nvPr/>
          </p:nvSpPr>
          <p:spPr bwMode="auto">
            <a:xfrm>
              <a:off x="2057401" y="2728913"/>
              <a:ext cx="628651" cy="547688"/>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dirty="0" smtClean="0"/>
                <a:t>0</a:t>
              </a:r>
              <a:endParaRPr lang="en-US" sz="2800" dirty="0"/>
            </a:p>
          </p:txBody>
        </p:sp>
        <p:sp>
          <p:nvSpPr>
            <p:cNvPr id="20" name="Rectangle 19"/>
            <p:cNvSpPr>
              <a:spLocks noChangeArrowheads="1"/>
            </p:cNvSpPr>
            <p:nvPr/>
          </p:nvSpPr>
          <p:spPr bwMode="auto">
            <a:xfrm>
              <a:off x="2686051" y="2133600"/>
              <a:ext cx="628651" cy="595313"/>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21" name="Rectangle 20"/>
            <p:cNvSpPr>
              <a:spLocks noChangeArrowheads="1"/>
            </p:cNvSpPr>
            <p:nvPr/>
          </p:nvSpPr>
          <p:spPr bwMode="auto">
            <a:xfrm>
              <a:off x="2057401" y="2133600"/>
              <a:ext cx="628651" cy="595313"/>
            </a:xfrm>
            <a:prstGeom prst="rect">
              <a:avLst/>
            </a:prstGeom>
            <a:grpFill/>
            <a:ln w="9525">
              <a:noFill/>
              <a:miter lim="800000"/>
              <a:headEnd/>
              <a:tailEnd/>
            </a:ln>
            <a:effectLst/>
          </p:spPr>
          <p:txBody>
            <a:bodyPr/>
            <a:lstStyle/>
            <a:p>
              <a:pPr>
                <a:spcBef>
                  <a:spcPct val="20000"/>
                </a:spcBef>
                <a:buClr>
                  <a:srgbClr val="CC00CC"/>
                </a:buClr>
                <a:buFont typeface="Monotype Sorts" pitchFamily="2" charset="2"/>
                <a:buNone/>
              </a:pPr>
              <a:r>
                <a:rPr lang="en-US" sz="2800" dirty="0" smtClean="0"/>
                <a:t>0 </a:t>
              </a:r>
              <a:endParaRPr lang="en-US" sz="2800" dirty="0"/>
            </a:p>
          </p:txBody>
        </p:sp>
        <p:sp>
          <p:nvSpPr>
            <p:cNvPr id="22" name="Line 33"/>
            <p:cNvSpPr>
              <a:spLocks noChangeShapeType="1"/>
            </p:cNvSpPr>
            <p:nvPr/>
          </p:nvSpPr>
          <p:spPr bwMode="auto">
            <a:xfrm>
              <a:off x="2057401" y="2133600"/>
              <a:ext cx="1097280" cy="0"/>
            </a:xfrm>
            <a:prstGeom prst="line">
              <a:avLst/>
            </a:prstGeom>
            <a:grpFill/>
            <a:ln w="28575" cap="sq">
              <a:solidFill>
                <a:schemeClr val="tx1"/>
              </a:solidFill>
              <a:miter lim="800000"/>
              <a:headEnd/>
              <a:tailEnd/>
            </a:ln>
            <a:effectLst/>
          </p:spPr>
          <p:txBody>
            <a:bodyPr wrap="none"/>
            <a:lstStyle/>
            <a:p>
              <a:endParaRPr lang="en-US"/>
            </a:p>
          </p:txBody>
        </p:sp>
        <p:sp>
          <p:nvSpPr>
            <p:cNvPr id="23" name="Line 34"/>
            <p:cNvSpPr>
              <a:spLocks noChangeShapeType="1"/>
            </p:cNvSpPr>
            <p:nvPr/>
          </p:nvSpPr>
          <p:spPr bwMode="auto">
            <a:xfrm>
              <a:off x="2057401" y="2728913"/>
              <a:ext cx="1097280" cy="0"/>
            </a:xfrm>
            <a:prstGeom prst="line">
              <a:avLst/>
            </a:prstGeom>
            <a:grpFill/>
            <a:ln w="12700">
              <a:solidFill>
                <a:schemeClr val="tx1"/>
              </a:solidFill>
              <a:miter lim="800000"/>
              <a:headEnd/>
              <a:tailEnd/>
            </a:ln>
            <a:effectLst/>
          </p:spPr>
          <p:txBody>
            <a:bodyPr wrap="none"/>
            <a:lstStyle/>
            <a:p>
              <a:endParaRPr lang="en-US"/>
            </a:p>
          </p:txBody>
        </p:sp>
        <p:sp>
          <p:nvSpPr>
            <p:cNvPr id="24" name="Line 35"/>
            <p:cNvSpPr>
              <a:spLocks noChangeShapeType="1"/>
            </p:cNvSpPr>
            <p:nvPr/>
          </p:nvSpPr>
          <p:spPr bwMode="auto">
            <a:xfrm>
              <a:off x="2057401" y="3276600"/>
              <a:ext cx="1097280" cy="0"/>
            </a:xfrm>
            <a:prstGeom prst="line">
              <a:avLst/>
            </a:prstGeom>
            <a:grpFill/>
            <a:ln w="12700">
              <a:solidFill>
                <a:schemeClr val="tx1"/>
              </a:solidFill>
              <a:miter lim="800000"/>
              <a:headEnd/>
              <a:tailEnd/>
            </a:ln>
            <a:effectLst/>
          </p:spPr>
          <p:txBody>
            <a:bodyPr wrap="none"/>
            <a:lstStyle/>
            <a:p>
              <a:endParaRPr lang="en-US"/>
            </a:p>
          </p:txBody>
        </p:sp>
        <p:sp>
          <p:nvSpPr>
            <p:cNvPr id="25" name="Line 36"/>
            <p:cNvSpPr>
              <a:spLocks noChangeShapeType="1"/>
            </p:cNvSpPr>
            <p:nvPr/>
          </p:nvSpPr>
          <p:spPr bwMode="auto">
            <a:xfrm>
              <a:off x="2057401" y="3871913"/>
              <a:ext cx="1097280" cy="0"/>
            </a:xfrm>
            <a:prstGeom prst="line">
              <a:avLst/>
            </a:prstGeom>
            <a:grpFill/>
            <a:ln w="12700">
              <a:solidFill>
                <a:schemeClr val="tx1"/>
              </a:solidFill>
              <a:miter lim="800000"/>
              <a:headEnd/>
              <a:tailEnd/>
            </a:ln>
            <a:effectLst/>
          </p:spPr>
          <p:txBody>
            <a:bodyPr wrap="none"/>
            <a:lstStyle/>
            <a:p>
              <a:endParaRPr lang="en-US"/>
            </a:p>
          </p:txBody>
        </p:sp>
        <p:sp>
          <p:nvSpPr>
            <p:cNvPr id="26" name="Line 37"/>
            <p:cNvSpPr>
              <a:spLocks noChangeShapeType="1"/>
            </p:cNvSpPr>
            <p:nvPr/>
          </p:nvSpPr>
          <p:spPr bwMode="auto">
            <a:xfrm>
              <a:off x="2057401" y="4468813"/>
              <a:ext cx="1097280" cy="0"/>
            </a:xfrm>
            <a:prstGeom prst="line">
              <a:avLst/>
            </a:prstGeom>
            <a:grpFill/>
            <a:ln w="12700">
              <a:solidFill>
                <a:schemeClr val="tx1"/>
              </a:solidFill>
              <a:miter lim="800000"/>
              <a:headEnd/>
              <a:tailEnd/>
            </a:ln>
            <a:effectLst/>
          </p:spPr>
          <p:txBody>
            <a:bodyPr wrap="none"/>
            <a:lstStyle/>
            <a:p>
              <a:endParaRPr lang="en-US"/>
            </a:p>
          </p:txBody>
        </p:sp>
        <p:sp>
          <p:nvSpPr>
            <p:cNvPr id="27" name="Line 38"/>
            <p:cNvSpPr>
              <a:spLocks noChangeShapeType="1"/>
            </p:cNvSpPr>
            <p:nvPr/>
          </p:nvSpPr>
          <p:spPr bwMode="auto">
            <a:xfrm>
              <a:off x="2057401" y="5064125"/>
              <a:ext cx="1097280" cy="0"/>
            </a:xfrm>
            <a:prstGeom prst="line">
              <a:avLst/>
            </a:prstGeom>
            <a:grpFill/>
            <a:ln w="12700">
              <a:solidFill>
                <a:schemeClr val="tx1"/>
              </a:solidFill>
              <a:miter lim="800000"/>
              <a:headEnd/>
              <a:tailEnd/>
            </a:ln>
            <a:effectLst/>
          </p:spPr>
          <p:txBody>
            <a:bodyPr wrap="none"/>
            <a:lstStyle/>
            <a:p>
              <a:endParaRPr lang="en-US"/>
            </a:p>
          </p:txBody>
        </p:sp>
        <p:sp>
          <p:nvSpPr>
            <p:cNvPr id="28" name="Line 39"/>
            <p:cNvSpPr>
              <a:spLocks noChangeShapeType="1"/>
            </p:cNvSpPr>
            <p:nvPr/>
          </p:nvSpPr>
          <p:spPr bwMode="auto">
            <a:xfrm>
              <a:off x="2057401" y="5657850"/>
              <a:ext cx="1097280" cy="0"/>
            </a:xfrm>
            <a:prstGeom prst="line">
              <a:avLst/>
            </a:prstGeom>
            <a:grpFill/>
            <a:ln w="12700">
              <a:solidFill>
                <a:schemeClr val="tx1"/>
              </a:solidFill>
              <a:miter lim="800000"/>
              <a:headEnd/>
              <a:tailEnd/>
            </a:ln>
            <a:effectLst/>
          </p:spPr>
          <p:txBody>
            <a:bodyPr wrap="none"/>
            <a:lstStyle/>
            <a:p>
              <a:endParaRPr lang="en-US"/>
            </a:p>
          </p:txBody>
        </p:sp>
        <p:sp>
          <p:nvSpPr>
            <p:cNvPr id="29" name="Line 40"/>
            <p:cNvSpPr>
              <a:spLocks noChangeShapeType="1"/>
            </p:cNvSpPr>
            <p:nvPr/>
          </p:nvSpPr>
          <p:spPr bwMode="auto">
            <a:xfrm>
              <a:off x="2057401" y="5638800"/>
              <a:ext cx="1097280" cy="0"/>
            </a:xfrm>
            <a:prstGeom prst="line">
              <a:avLst/>
            </a:prstGeom>
            <a:grpFill/>
            <a:ln w="28575" cap="sq">
              <a:solidFill>
                <a:schemeClr val="tx1"/>
              </a:solidFill>
              <a:miter lim="800000"/>
              <a:headEnd/>
              <a:tailEnd/>
            </a:ln>
            <a:effectLst/>
          </p:spPr>
          <p:txBody>
            <a:bodyPr wrap="none"/>
            <a:lstStyle/>
            <a:p>
              <a:endParaRPr lang="en-US"/>
            </a:p>
          </p:txBody>
        </p:sp>
        <p:sp>
          <p:nvSpPr>
            <p:cNvPr id="30" name="Line 41"/>
            <p:cNvSpPr>
              <a:spLocks noChangeShapeType="1"/>
            </p:cNvSpPr>
            <p:nvPr/>
          </p:nvSpPr>
          <p:spPr bwMode="auto">
            <a:xfrm>
              <a:off x="2057401" y="2133601"/>
              <a:ext cx="0" cy="3524250"/>
            </a:xfrm>
            <a:prstGeom prst="line">
              <a:avLst/>
            </a:prstGeom>
            <a:grpFill/>
            <a:ln w="28575" cap="sq">
              <a:solidFill>
                <a:schemeClr val="tx1"/>
              </a:solidFill>
              <a:miter lim="800000"/>
              <a:headEnd/>
              <a:tailEnd/>
            </a:ln>
            <a:effectLst/>
          </p:spPr>
          <p:txBody>
            <a:bodyPr wrap="none"/>
            <a:lstStyle/>
            <a:p>
              <a:endParaRPr lang="en-US"/>
            </a:p>
          </p:txBody>
        </p:sp>
        <p:sp>
          <p:nvSpPr>
            <p:cNvPr id="31" name="Line 42"/>
            <p:cNvSpPr>
              <a:spLocks noChangeShapeType="1"/>
            </p:cNvSpPr>
            <p:nvPr/>
          </p:nvSpPr>
          <p:spPr bwMode="auto">
            <a:xfrm>
              <a:off x="2581275" y="2133601"/>
              <a:ext cx="24766" cy="3524250"/>
            </a:xfrm>
            <a:prstGeom prst="line">
              <a:avLst/>
            </a:prstGeom>
            <a:grpFill/>
            <a:ln w="12700">
              <a:solidFill>
                <a:schemeClr val="tx1"/>
              </a:solidFill>
              <a:miter lim="800000"/>
              <a:headEnd/>
              <a:tailEnd/>
            </a:ln>
            <a:effectLst/>
          </p:spPr>
          <p:txBody>
            <a:bodyPr wrap="none"/>
            <a:lstStyle/>
            <a:p>
              <a:endParaRPr lang="en-US"/>
            </a:p>
          </p:txBody>
        </p:sp>
        <p:sp>
          <p:nvSpPr>
            <p:cNvPr id="32" name="Line 41"/>
            <p:cNvSpPr>
              <a:spLocks noChangeShapeType="1"/>
            </p:cNvSpPr>
            <p:nvPr/>
          </p:nvSpPr>
          <p:spPr bwMode="auto">
            <a:xfrm>
              <a:off x="3171825" y="2133601"/>
              <a:ext cx="0" cy="3505200"/>
            </a:xfrm>
            <a:prstGeom prst="line">
              <a:avLst/>
            </a:prstGeom>
            <a:grpFill/>
            <a:ln w="28575" cap="sq">
              <a:solidFill>
                <a:schemeClr val="tx1"/>
              </a:solidFill>
              <a:miter lim="800000"/>
              <a:headEnd/>
              <a:tailEnd/>
            </a:ln>
            <a:effectLst/>
          </p:spPr>
          <p:txBody>
            <a:bodyPr wrap="none"/>
            <a:lstStyle/>
            <a:p>
              <a:endParaRPr lang="en-US"/>
            </a:p>
          </p:txBody>
        </p:sp>
      </p:grpSp>
      <p:sp>
        <p:nvSpPr>
          <p:cNvPr id="2" name="TextBox 1"/>
          <p:cNvSpPr txBox="1"/>
          <p:nvPr/>
        </p:nvSpPr>
        <p:spPr>
          <a:xfrm>
            <a:off x="7465335" y="4724400"/>
            <a:ext cx="1678665" cy="830997"/>
          </a:xfrm>
          <a:prstGeom prst="rect">
            <a:avLst/>
          </a:prstGeom>
          <a:noFill/>
        </p:spPr>
        <p:txBody>
          <a:bodyPr wrap="none" rtlCol="0">
            <a:spAutoFit/>
          </a:bodyPr>
          <a:lstStyle/>
          <a:p>
            <a:r>
              <a:rPr lang="en-US" sz="1600" dirty="0" smtClean="0">
                <a:solidFill>
                  <a:srgbClr val="008000"/>
                </a:solidFill>
                <a:latin typeface="Arial" pitchFamily="34" charset="0"/>
                <a:cs typeface="Arial" pitchFamily="34" charset="0"/>
              </a:rPr>
              <a:t>One of the two</a:t>
            </a:r>
            <a:br>
              <a:rPr lang="en-US" sz="1600" dirty="0" smtClean="0">
                <a:solidFill>
                  <a:srgbClr val="008000"/>
                </a:solidFill>
                <a:latin typeface="Arial" pitchFamily="34" charset="0"/>
                <a:cs typeface="Arial" pitchFamily="34" charset="0"/>
              </a:rPr>
            </a:br>
            <a:r>
              <a:rPr lang="en-US" sz="1600" dirty="0" smtClean="0">
                <a:solidFill>
                  <a:srgbClr val="008000"/>
                </a:solidFill>
                <a:latin typeface="Arial" pitchFamily="34" charset="0"/>
                <a:cs typeface="Arial" pitchFamily="34" charset="0"/>
              </a:rPr>
              <a:t>cols had to have</a:t>
            </a:r>
            <a:br>
              <a:rPr lang="en-US" sz="1600" dirty="0" smtClean="0">
                <a:solidFill>
                  <a:srgbClr val="008000"/>
                </a:solidFill>
                <a:latin typeface="Arial" pitchFamily="34" charset="0"/>
                <a:cs typeface="Arial" pitchFamily="34" charset="0"/>
              </a:rPr>
            </a:br>
            <a:r>
              <a:rPr lang="en-US" sz="1600" dirty="0" smtClean="0">
                <a:solidFill>
                  <a:srgbClr val="008000"/>
                </a:solidFill>
                <a:latin typeface="Arial" pitchFamily="34" charset="0"/>
                <a:cs typeface="Arial" pitchFamily="34" charset="0"/>
              </a:rPr>
              <a:t>1 at position </a:t>
            </a:r>
            <a:r>
              <a:rPr lang="en-US" sz="1600" b="1" i="1" dirty="0" smtClean="0">
                <a:solidFill>
                  <a:srgbClr val="008000"/>
                </a:solidFill>
                <a:latin typeface="Arial" pitchFamily="34" charset="0"/>
                <a:cs typeface="Arial" pitchFamily="34" charset="0"/>
              </a:rPr>
              <a:t>y</a:t>
            </a:r>
          </a:p>
        </p:txBody>
      </p:sp>
    </p:spTree>
    <p:extLst>
      <p:ext uri="{BB962C8B-B14F-4D97-AF65-F5344CB8AC3E}">
        <p14:creationId xmlns:p14="http://schemas.microsoft.com/office/powerpoint/2010/main" val="34936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91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Four Types of Rows</a:t>
            </a:r>
          </a:p>
        </p:txBody>
      </p:sp>
      <p:sp>
        <p:nvSpPr>
          <p:cNvPr id="35843" name="Rectangle 3"/>
          <p:cNvSpPr>
            <a:spLocks noGrp="1" noChangeArrowheads="1"/>
          </p:cNvSpPr>
          <p:nvPr>
            <p:ph idx="1"/>
          </p:nvPr>
        </p:nvSpPr>
        <p:spPr>
          <a:xfrm>
            <a:off x="457200" y="1371600"/>
            <a:ext cx="8229600" cy="5334000"/>
          </a:xfrm>
        </p:spPr>
        <p:txBody>
          <a:bodyPr>
            <a:normAutofit fontScale="92500"/>
          </a:bodyPr>
          <a:lstStyle/>
          <a:p>
            <a:pPr>
              <a:lnSpc>
                <a:spcPct val="90000"/>
              </a:lnSpc>
            </a:pPr>
            <a:r>
              <a:rPr lang="en-US" b="1" dirty="0">
                <a:solidFill>
                  <a:srgbClr val="D60093"/>
                </a:solidFill>
              </a:rPr>
              <a:t>Given </a:t>
            </a:r>
            <a:r>
              <a:rPr lang="en-US" b="1" dirty="0" smtClean="0">
                <a:solidFill>
                  <a:srgbClr val="D60093"/>
                </a:solidFill>
              </a:rPr>
              <a:t>cols </a:t>
            </a:r>
            <a:r>
              <a:rPr lang="en-US" b="1" dirty="0">
                <a:solidFill>
                  <a:srgbClr val="D60093"/>
                </a:solidFill>
              </a:rPr>
              <a:t>C</a:t>
            </a:r>
            <a:r>
              <a:rPr lang="en-US" b="1" baseline="-25000" dirty="0">
                <a:solidFill>
                  <a:srgbClr val="D60093"/>
                </a:solidFill>
              </a:rPr>
              <a:t>1</a:t>
            </a:r>
            <a:r>
              <a:rPr lang="en-US" b="1" dirty="0">
                <a:solidFill>
                  <a:srgbClr val="D60093"/>
                </a:solidFill>
              </a:rPr>
              <a:t> and C</a:t>
            </a:r>
            <a:r>
              <a:rPr lang="en-US" b="1" baseline="-25000" dirty="0">
                <a:solidFill>
                  <a:srgbClr val="D60093"/>
                </a:solidFill>
              </a:rPr>
              <a:t>2</a:t>
            </a:r>
            <a:r>
              <a:rPr lang="en-US" b="1" dirty="0">
                <a:solidFill>
                  <a:srgbClr val="D60093"/>
                </a:solidFill>
              </a:rPr>
              <a:t>, </a:t>
            </a:r>
            <a:r>
              <a:rPr lang="en-US" b="1" dirty="0" smtClean="0">
                <a:solidFill>
                  <a:srgbClr val="D60093"/>
                </a:solidFill>
              </a:rPr>
              <a:t>rows </a:t>
            </a:r>
            <a:r>
              <a:rPr lang="en-US" b="1" dirty="0">
                <a:solidFill>
                  <a:srgbClr val="D60093"/>
                </a:solidFill>
              </a:rPr>
              <a:t>may be classified as:</a:t>
            </a:r>
          </a:p>
          <a:p>
            <a:pPr lvl="1">
              <a:lnSpc>
                <a:spcPct val="90000"/>
              </a:lnSpc>
              <a:buFont typeface="Monotype Sorts" pitchFamily="2" charset="2"/>
              <a:buNone/>
            </a:pPr>
            <a:r>
              <a:rPr lang="en-US" dirty="0"/>
              <a:t>				</a:t>
            </a:r>
            <a:r>
              <a:rPr lang="en-US" u="sng" dirty="0"/>
              <a:t>C</a:t>
            </a:r>
            <a:r>
              <a:rPr lang="en-US" u="sng" baseline="-25000" dirty="0"/>
              <a:t>1</a:t>
            </a:r>
            <a:r>
              <a:rPr lang="en-US" u="sng" dirty="0"/>
              <a:t>	C</a:t>
            </a:r>
            <a:r>
              <a:rPr lang="en-US" u="sng" baseline="-25000" dirty="0"/>
              <a:t>2</a:t>
            </a:r>
          </a:p>
          <a:p>
            <a:pPr lvl="1">
              <a:lnSpc>
                <a:spcPct val="90000"/>
              </a:lnSpc>
              <a:buFont typeface="Monotype Sorts" pitchFamily="2" charset="2"/>
              <a:buNone/>
            </a:pPr>
            <a:r>
              <a:rPr lang="en-US" dirty="0"/>
              <a:t>			</a:t>
            </a:r>
            <a:r>
              <a:rPr lang="en-US" dirty="0" smtClean="0"/>
              <a:t>A</a:t>
            </a:r>
            <a:r>
              <a:rPr lang="en-US" dirty="0"/>
              <a:t>	1	1</a:t>
            </a:r>
          </a:p>
          <a:p>
            <a:pPr lvl="1">
              <a:lnSpc>
                <a:spcPct val="90000"/>
              </a:lnSpc>
              <a:buFont typeface="Monotype Sorts" pitchFamily="2" charset="2"/>
              <a:buNone/>
            </a:pPr>
            <a:r>
              <a:rPr lang="en-US" dirty="0"/>
              <a:t>			</a:t>
            </a:r>
            <a:r>
              <a:rPr lang="en-US" dirty="0" smtClean="0"/>
              <a:t>B</a:t>
            </a:r>
            <a:r>
              <a:rPr lang="en-US" dirty="0"/>
              <a:t>	1	0</a:t>
            </a:r>
          </a:p>
          <a:p>
            <a:pPr lvl="1">
              <a:lnSpc>
                <a:spcPct val="90000"/>
              </a:lnSpc>
              <a:buFont typeface="Monotype Sorts" pitchFamily="2" charset="2"/>
              <a:buNone/>
            </a:pPr>
            <a:r>
              <a:rPr lang="en-US" dirty="0"/>
              <a:t>			</a:t>
            </a:r>
            <a:r>
              <a:rPr lang="en-US" dirty="0" smtClean="0"/>
              <a:t>C</a:t>
            </a:r>
            <a:r>
              <a:rPr lang="en-US" dirty="0"/>
              <a:t>	0	1</a:t>
            </a:r>
          </a:p>
          <a:p>
            <a:pPr lvl="1">
              <a:lnSpc>
                <a:spcPct val="90000"/>
              </a:lnSpc>
              <a:buFont typeface="Monotype Sorts" pitchFamily="2" charset="2"/>
              <a:buNone/>
            </a:pPr>
            <a:r>
              <a:rPr lang="en-US" dirty="0"/>
              <a:t>			D	0	</a:t>
            </a:r>
            <a:r>
              <a:rPr lang="en-US" dirty="0" smtClean="0"/>
              <a:t>0</a:t>
            </a:r>
          </a:p>
          <a:p>
            <a:pPr lvl="1">
              <a:lnSpc>
                <a:spcPct val="90000"/>
              </a:lnSpc>
            </a:pPr>
            <a:r>
              <a:rPr lang="en-US" b="1" dirty="0" smtClean="0"/>
              <a:t>a</a:t>
            </a:r>
            <a:r>
              <a:rPr lang="en-US" dirty="0" smtClean="0"/>
              <a:t> = </a:t>
            </a:r>
            <a:r>
              <a:rPr lang="en-US" dirty="0"/>
              <a:t># rows of type </a:t>
            </a:r>
            <a:r>
              <a:rPr lang="en-US" dirty="0" smtClean="0"/>
              <a:t>A, etc.</a:t>
            </a:r>
            <a:endParaRPr lang="en-US" dirty="0"/>
          </a:p>
          <a:p>
            <a:pPr>
              <a:lnSpc>
                <a:spcPct val="90000"/>
              </a:lnSpc>
            </a:pPr>
            <a:r>
              <a:rPr lang="en-US" b="1" dirty="0" smtClean="0"/>
              <a:t>Note:</a:t>
            </a:r>
            <a:r>
              <a:rPr lang="en-US" dirty="0" smtClean="0"/>
              <a:t> </a:t>
            </a:r>
            <a:r>
              <a:rPr lang="en-US" b="1" dirty="0" err="1">
                <a:solidFill>
                  <a:srgbClr val="008000"/>
                </a:solidFill>
              </a:rPr>
              <a:t>s</a:t>
            </a:r>
            <a:r>
              <a:rPr lang="en-US" b="1" dirty="0" err="1" smtClean="0">
                <a:solidFill>
                  <a:srgbClr val="008000"/>
                </a:solidFill>
              </a:rPr>
              <a:t>im</a:t>
            </a:r>
            <a:r>
              <a:rPr lang="en-US" b="1" dirty="0" smtClean="0">
                <a:solidFill>
                  <a:srgbClr val="008000"/>
                </a:solidFill>
              </a:rPr>
              <a:t>(C</a:t>
            </a:r>
            <a:r>
              <a:rPr lang="en-US" b="1" baseline="-25000" dirty="0" smtClean="0">
                <a:solidFill>
                  <a:srgbClr val="008000"/>
                </a:solidFill>
              </a:rPr>
              <a:t>1</a:t>
            </a:r>
            <a:r>
              <a:rPr lang="en-US" b="1" dirty="0">
                <a:solidFill>
                  <a:srgbClr val="008000"/>
                </a:solidFill>
              </a:rPr>
              <a:t>, C</a:t>
            </a:r>
            <a:r>
              <a:rPr lang="en-US" b="1" baseline="-25000" dirty="0">
                <a:solidFill>
                  <a:srgbClr val="008000"/>
                </a:solidFill>
              </a:rPr>
              <a:t>2</a:t>
            </a:r>
            <a:r>
              <a:rPr lang="en-US" b="1" dirty="0">
                <a:solidFill>
                  <a:srgbClr val="008000"/>
                </a:solidFill>
              </a:rPr>
              <a:t>) = </a:t>
            </a:r>
            <a:r>
              <a:rPr lang="en-US" b="1" dirty="0" smtClean="0">
                <a:solidFill>
                  <a:srgbClr val="008000"/>
                </a:solidFill>
              </a:rPr>
              <a:t>a/(</a:t>
            </a:r>
            <a:r>
              <a:rPr lang="en-US" b="1" dirty="0">
                <a:solidFill>
                  <a:srgbClr val="008000"/>
                </a:solidFill>
              </a:rPr>
              <a:t>a +b +</a:t>
            </a:r>
            <a:r>
              <a:rPr lang="en-US" b="1" dirty="0" smtClean="0">
                <a:solidFill>
                  <a:srgbClr val="008000"/>
                </a:solidFill>
              </a:rPr>
              <a:t>c)</a:t>
            </a:r>
          </a:p>
          <a:p>
            <a:pPr>
              <a:lnSpc>
                <a:spcPct val="90000"/>
              </a:lnSpc>
            </a:pPr>
            <a:r>
              <a:rPr lang="en-US" b="1" dirty="0"/>
              <a:t>Then:</a:t>
            </a:r>
            <a:r>
              <a:rPr lang="en-US" b="1" dirty="0" smtClean="0">
                <a:solidFill>
                  <a:schemeClr val="accent3"/>
                </a:solidFill>
              </a:rPr>
              <a:t> </a:t>
            </a:r>
            <a:r>
              <a:rPr lang="en-US" b="1" dirty="0" err="1" smtClean="0">
                <a:solidFill>
                  <a:srgbClr val="0000FF"/>
                </a:solidFill>
              </a:rPr>
              <a:t>Pr</a:t>
            </a:r>
            <a:r>
              <a:rPr lang="en-US" dirty="0" smtClean="0">
                <a:solidFill>
                  <a:srgbClr val="0000FF"/>
                </a:solidFill>
              </a:rPr>
              <a:t>[</a:t>
            </a:r>
            <a:r>
              <a:rPr lang="en-US" i="1" dirty="0" smtClean="0">
                <a:solidFill>
                  <a:srgbClr val="0000FF"/>
                </a:solidFill>
              </a:rPr>
              <a:t>h</a:t>
            </a:r>
            <a:r>
              <a:rPr lang="en-US" dirty="0" smtClean="0">
                <a:solidFill>
                  <a:srgbClr val="0000FF"/>
                </a:solidFill>
              </a:rPr>
              <a:t>(C</a:t>
            </a:r>
            <a:r>
              <a:rPr lang="en-US" baseline="-25000" dirty="0" smtClean="0">
                <a:solidFill>
                  <a:srgbClr val="0000FF"/>
                </a:solidFill>
              </a:rPr>
              <a:t>1</a:t>
            </a:r>
            <a:r>
              <a:rPr lang="en-US" dirty="0" smtClean="0">
                <a:solidFill>
                  <a:srgbClr val="0000FF"/>
                </a:solidFill>
              </a:rPr>
              <a:t>) = </a:t>
            </a:r>
            <a:r>
              <a:rPr lang="en-US" i="1" dirty="0" smtClean="0">
                <a:solidFill>
                  <a:srgbClr val="0000FF"/>
                </a:solidFill>
              </a:rPr>
              <a:t>h</a:t>
            </a:r>
            <a:r>
              <a:rPr lang="en-US" dirty="0" smtClean="0">
                <a:solidFill>
                  <a:srgbClr val="0000FF"/>
                </a:solidFill>
              </a:rPr>
              <a:t>(C</a:t>
            </a:r>
            <a:r>
              <a:rPr lang="en-US" baseline="-25000" dirty="0" smtClean="0">
                <a:solidFill>
                  <a:srgbClr val="0000FF"/>
                </a:solidFill>
              </a:rPr>
              <a:t>2</a:t>
            </a:r>
            <a:r>
              <a:rPr lang="en-US" dirty="0" smtClean="0">
                <a:solidFill>
                  <a:srgbClr val="0000FF"/>
                </a:solidFill>
              </a:rPr>
              <a:t>)] = </a:t>
            </a:r>
            <a:r>
              <a:rPr lang="en-US" i="1" dirty="0" err="1" smtClean="0">
                <a:solidFill>
                  <a:srgbClr val="0000FF"/>
                </a:solidFill>
              </a:rPr>
              <a:t>Sim</a:t>
            </a:r>
            <a:r>
              <a:rPr lang="en-US" dirty="0" smtClean="0">
                <a:solidFill>
                  <a:srgbClr val="0000FF"/>
                </a:solidFill>
              </a:rPr>
              <a:t>(C</a:t>
            </a:r>
            <a:r>
              <a:rPr lang="en-US" baseline="-25000" dirty="0" smtClean="0">
                <a:solidFill>
                  <a:srgbClr val="0000FF"/>
                </a:solidFill>
              </a:rPr>
              <a:t>1</a:t>
            </a:r>
            <a:r>
              <a:rPr lang="en-US" dirty="0" smtClean="0">
                <a:solidFill>
                  <a:srgbClr val="0000FF"/>
                </a:solidFill>
              </a:rPr>
              <a:t>, C</a:t>
            </a:r>
            <a:r>
              <a:rPr lang="en-US" baseline="-25000" dirty="0" smtClean="0">
                <a:solidFill>
                  <a:srgbClr val="0000FF"/>
                </a:solidFill>
              </a:rPr>
              <a:t>2</a:t>
            </a:r>
            <a:r>
              <a:rPr lang="en-US" dirty="0" smtClean="0">
                <a:solidFill>
                  <a:srgbClr val="0000FF"/>
                </a:solidFill>
              </a:rPr>
              <a:t>) </a:t>
            </a:r>
          </a:p>
          <a:p>
            <a:pPr lvl="1"/>
            <a:r>
              <a:rPr lang="en-US" dirty="0" smtClean="0"/>
              <a:t>Look down the cols C</a:t>
            </a:r>
            <a:r>
              <a:rPr lang="en-US" baseline="-25000" dirty="0" smtClean="0"/>
              <a:t>1</a:t>
            </a:r>
            <a:r>
              <a:rPr lang="en-US" dirty="0" smtClean="0"/>
              <a:t> and C</a:t>
            </a:r>
            <a:r>
              <a:rPr lang="en-US" baseline="-25000" dirty="0" smtClean="0"/>
              <a:t>2</a:t>
            </a:r>
            <a:r>
              <a:rPr lang="en-US" dirty="0" smtClean="0"/>
              <a:t> until we see a 1</a:t>
            </a:r>
          </a:p>
          <a:p>
            <a:pPr lvl="1"/>
            <a:r>
              <a:rPr lang="en-US" dirty="0" smtClean="0"/>
              <a:t>If it’s a type-</a:t>
            </a:r>
            <a:r>
              <a:rPr lang="en-US" i="1" dirty="0" smtClean="0"/>
              <a:t>A</a:t>
            </a:r>
            <a:r>
              <a:rPr lang="en-US" dirty="0" smtClean="0"/>
              <a:t> row, then </a:t>
            </a:r>
            <a:r>
              <a:rPr lang="en-US" i="1" dirty="0" smtClean="0"/>
              <a:t>h</a:t>
            </a:r>
            <a:r>
              <a:rPr lang="en-US" dirty="0" smtClean="0"/>
              <a:t>(C</a:t>
            </a:r>
            <a:r>
              <a:rPr lang="en-US" baseline="-25000" dirty="0" smtClean="0"/>
              <a:t>1</a:t>
            </a:r>
            <a:r>
              <a:rPr lang="en-US" dirty="0" smtClean="0"/>
              <a:t>) = </a:t>
            </a:r>
            <a:r>
              <a:rPr lang="en-US" i="1" dirty="0" smtClean="0"/>
              <a:t>h</a:t>
            </a:r>
            <a:r>
              <a:rPr lang="en-US" dirty="0" smtClean="0"/>
              <a:t>(C</a:t>
            </a:r>
            <a:r>
              <a:rPr lang="en-US" baseline="-25000" dirty="0" smtClean="0"/>
              <a:t>2</a:t>
            </a:r>
            <a:r>
              <a:rPr lang="en-US" dirty="0" smtClean="0"/>
              <a:t>)</a:t>
            </a:r>
            <a:br>
              <a:rPr lang="en-US" dirty="0" smtClean="0"/>
            </a:br>
            <a:r>
              <a:rPr lang="en-US" dirty="0" smtClean="0"/>
              <a:t>If a type-</a:t>
            </a:r>
            <a:r>
              <a:rPr lang="en-US" i="1" dirty="0" smtClean="0"/>
              <a:t>B</a:t>
            </a:r>
            <a:r>
              <a:rPr lang="en-US" dirty="0" smtClean="0"/>
              <a:t> or type-</a:t>
            </a:r>
            <a:r>
              <a:rPr lang="en-US" i="1" dirty="0" smtClean="0"/>
              <a:t>C</a:t>
            </a:r>
            <a:r>
              <a:rPr lang="en-US" dirty="0" smtClean="0"/>
              <a:t> row, then not</a:t>
            </a:r>
          </a:p>
          <a:p>
            <a:pPr>
              <a:lnSpc>
                <a:spcPct val="90000"/>
              </a:lnSpc>
            </a:pPr>
            <a:endParaRPr lang="en-US" dirty="0"/>
          </a:p>
        </p:txBody>
      </p:sp>
      <p:sp>
        <p:nvSpPr>
          <p:cNvPr id="4" name="Slide Number Placeholder 5"/>
          <p:cNvSpPr>
            <a:spLocks noGrp="1"/>
          </p:cNvSpPr>
          <p:nvPr>
            <p:ph type="sldNum" sz="quarter" idx="12"/>
          </p:nvPr>
        </p:nvSpPr>
        <p:spPr/>
        <p:txBody>
          <a:bodyPr/>
          <a:lstStyle/>
          <a:p>
            <a:fld id="{667D4DE1-A561-4FDE-8930-66E5D4C22F12}" type="slidenum">
              <a:rPr lang="en-US"/>
              <a:pPr/>
              <a:t>35</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4224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95AE722-793F-44DF-9573-85385B3A33C1}" type="slidenum">
              <a:rPr lang="en-US"/>
              <a:pPr/>
              <a:t>36</a:t>
            </a:fld>
            <a:endParaRPr lang="en-US"/>
          </a:p>
        </p:txBody>
      </p:sp>
      <p:sp>
        <p:nvSpPr>
          <p:cNvPr id="39938" name="Rectangle 2"/>
          <p:cNvSpPr>
            <a:spLocks noGrp="1" noChangeArrowheads="1"/>
          </p:cNvSpPr>
          <p:nvPr>
            <p:ph type="title"/>
          </p:nvPr>
        </p:nvSpPr>
        <p:spPr/>
        <p:txBody>
          <a:bodyPr/>
          <a:lstStyle/>
          <a:p>
            <a:r>
              <a:rPr lang="en-US"/>
              <a:t>Similarity for Signatures</a:t>
            </a:r>
          </a:p>
        </p:txBody>
      </p:sp>
      <p:sp>
        <p:nvSpPr>
          <p:cNvPr id="39939" name="Rectangle 3"/>
          <p:cNvSpPr>
            <a:spLocks noGrp="1" noChangeArrowheads="1"/>
          </p:cNvSpPr>
          <p:nvPr>
            <p:ph type="body" idx="1"/>
          </p:nvPr>
        </p:nvSpPr>
        <p:spPr/>
        <p:txBody>
          <a:bodyPr/>
          <a:lstStyle/>
          <a:p>
            <a:r>
              <a:rPr lang="en-US" dirty="0" smtClean="0"/>
              <a:t>We know: </a:t>
            </a:r>
            <a:r>
              <a:rPr lang="en-US" b="1" dirty="0" err="1" smtClean="0">
                <a:solidFill>
                  <a:srgbClr val="0000FF"/>
                </a:solidFill>
              </a:rPr>
              <a:t>Pr</a:t>
            </a:r>
            <a:r>
              <a:rPr lang="en-US" b="1" dirty="0" smtClean="0">
                <a:solidFill>
                  <a:srgbClr val="0000FF"/>
                </a:solidFill>
              </a:rPr>
              <a:t>[</a:t>
            </a:r>
            <a:r>
              <a:rPr lang="en-US" b="1" i="1" dirty="0" smtClean="0">
                <a:solidFill>
                  <a:srgbClr val="0000FF"/>
                </a:solidFill>
              </a:rPr>
              <a:t>h</a:t>
            </a:r>
            <a:r>
              <a:rPr lang="en-US" b="1" baseline="-25000" dirty="0">
                <a:solidFill>
                  <a:srgbClr val="0000FF"/>
                </a:solidFill>
                <a:sym typeface="Symbol"/>
              </a:rPr>
              <a:t></a:t>
            </a:r>
            <a:r>
              <a:rPr lang="en-US" b="1" dirty="0">
                <a:solidFill>
                  <a:srgbClr val="0000FF"/>
                </a:solidFill>
              </a:rPr>
              <a:t>(C</a:t>
            </a:r>
            <a:r>
              <a:rPr lang="en-US" b="1" baseline="-25000" dirty="0">
                <a:solidFill>
                  <a:srgbClr val="0000FF"/>
                </a:solidFill>
              </a:rPr>
              <a:t>1</a:t>
            </a:r>
            <a:r>
              <a:rPr lang="en-US" b="1" dirty="0">
                <a:solidFill>
                  <a:srgbClr val="0000FF"/>
                </a:solidFill>
              </a:rPr>
              <a:t>) = </a:t>
            </a:r>
            <a:r>
              <a:rPr lang="en-US" b="1" i="1" dirty="0">
                <a:solidFill>
                  <a:srgbClr val="0000FF"/>
                </a:solidFill>
              </a:rPr>
              <a:t>h</a:t>
            </a:r>
            <a:r>
              <a:rPr lang="en-US" b="1" baseline="-25000" dirty="0">
                <a:solidFill>
                  <a:srgbClr val="0000FF"/>
                </a:solidFill>
                <a:sym typeface="Symbol"/>
              </a:rPr>
              <a:t></a:t>
            </a:r>
            <a:r>
              <a:rPr lang="en-US" b="1" dirty="0">
                <a:solidFill>
                  <a:srgbClr val="0000FF"/>
                </a:solidFill>
              </a:rPr>
              <a:t>(C</a:t>
            </a:r>
            <a:r>
              <a:rPr lang="en-US" b="1" baseline="-25000" dirty="0">
                <a:solidFill>
                  <a:srgbClr val="0000FF"/>
                </a:solidFill>
              </a:rPr>
              <a:t>2</a:t>
            </a:r>
            <a:r>
              <a:rPr lang="en-US" b="1" dirty="0">
                <a:solidFill>
                  <a:srgbClr val="0000FF"/>
                </a:solidFill>
              </a:rPr>
              <a:t>)] = </a:t>
            </a:r>
            <a:r>
              <a:rPr lang="en-US" b="1" i="1" dirty="0" err="1">
                <a:solidFill>
                  <a:srgbClr val="0000FF"/>
                </a:solidFill>
              </a:rPr>
              <a:t>sim</a:t>
            </a:r>
            <a:r>
              <a:rPr lang="en-US" b="1" dirty="0">
                <a:solidFill>
                  <a:srgbClr val="0000FF"/>
                </a:solidFill>
              </a:rPr>
              <a:t>(C</a:t>
            </a:r>
            <a:r>
              <a:rPr lang="en-US" b="1" baseline="-25000" dirty="0">
                <a:solidFill>
                  <a:srgbClr val="0000FF"/>
                </a:solidFill>
              </a:rPr>
              <a:t>1</a:t>
            </a:r>
            <a:r>
              <a:rPr lang="en-US" b="1" dirty="0">
                <a:solidFill>
                  <a:srgbClr val="0000FF"/>
                </a:solidFill>
              </a:rPr>
              <a:t>, C</a:t>
            </a:r>
            <a:r>
              <a:rPr lang="en-US" b="1" baseline="-25000" dirty="0">
                <a:solidFill>
                  <a:srgbClr val="0000FF"/>
                </a:solidFill>
              </a:rPr>
              <a:t>2</a:t>
            </a:r>
            <a:r>
              <a:rPr lang="en-US" b="1" dirty="0">
                <a:solidFill>
                  <a:srgbClr val="0000FF"/>
                </a:solidFill>
              </a:rPr>
              <a:t>)</a:t>
            </a:r>
            <a:endParaRPr lang="en-US" b="1" dirty="0" smtClean="0">
              <a:solidFill>
                <a:srgbClr val="0000FF"/>
              </a:solidFill>
            </a:endParaRPr>
          </a:p>
          <a:p>
            <a:r>
              <a:rPr lang="en-US" dirty="0" smtClean="0"/>
              <a:t>Now generalize to multiple hash functions</a:t>
            </a:r>
          </a:p>
          <a:p>
            <a:pPr lvl="8"/>
            <a:endParaRPr lang="en-US" dirty="0" smtClean="0"/>
          </a:p>
          <a:p>
            <a:r>
              <a:rPr lang="en-US" b="1" dirty="0" smtClean="0"/>
              <a:t>The </a:t>
            </a:r>
            <a:r>
              <a:rPr lang="en-US" b="1" i="1" dirty="0">
                <a:solidFill>
                  <a:srgbClr val="FF0066"/>
                </a:solidFill>
              </a:rPr>
              <a:t>similarity of </a:t>
            </a:r>
            <a:r>
              <a:rPr lang="en-US" b="1" i="1" dirty="0" smtClean="0">
                <a:solidFill>
                  <a:srgbClr val="FF0066"/>
                </a:solidFill>
              </a:rPr>
              <a:t>two signatures </a:t>
            </a:r>
            <a:r>
              <a:rPr lang="en-US" b="1" dirty="0" smtClean="0"/>
              <a:t>is </a:t>
            </a:r>
            <a:r>
              <a:rPr lang="en-US" b="1" dirty="0"/>
              <a:t>the </a:t>
            </a:r>
            <a:r>
              <a:rPr lang="en-US" b="1" dirty="0" smtClean="0"/>
              <a:t>fraction </a:t>
            </a:r>
            <a:r>
              <a:rPr lang="en-US" b="1" dirty="0"/>
              <a:t>of the hash functions in which they </a:t>
            </a:r>
            <a:r>
              <a:rPr lang="en-US" b="1" dirty="0" smtClean="0"/>
              <a:t>agree</a:t>
            </a:r>
          </a:p>
          <a:p>
            <a:pPr lvl="8"/>
            <a:endParaRPr lang="en-US" dirty="0" smtClean="0"/>
          </a:p>
          <a:p>
            <a:r>
              <a:rPr lang="en-US" b="1" dirty="0" smtClean="0">
                <a:solidFill>
                  <a:srgbClr val="008000"/>
                </a:solidFill>
              </a:rPr>
              <a:t>Note:</a:t>
            </a:r>
            <a:r>
              <a:rPr lang="en-US" dirty="0" smtClean="0">
                <a:solidFill>
                  <a:schemeClr val="accent2"/>
                </a:solidFill>
              </a:rPr>
              <a:t> </a:t>
            </a:r>
            <a:r>
              <a:rPr lang="en-US" dirty="0" smtClean="0"/>
              <a:t>Because of the Min-Hash property, the similarity of columns is the same as the expected similarity of their signatures</a:t>
            </a:r>
          </a:p>
          <a:p>
            <a:pPr>
              <a:buNone/>
            </a:pPr>
            <a:endParaRPr lang="en-US"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864206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lide Number Placeholder 4"/>
          <p:cNvSpPr>
            <a:spLocks noGrp="1"/>
          </p:cNvSpPr>
          <p:nvPr>
            <p:ph type="sldNum" sz="quarter" idx="12"/>
          </p:nvPr>
        </p:nvSpPr>
        <p:spPr/>
        <p:txBody>
          <a:bodyPr/>
          <a:lstStyle/>
          <a:p>
            <a:fld id="{0B7F76BF-E99C-4B98-B084-9376D208FB1D}" type="slidenum">
              <a:rPr lang="en-US"/>
              <a:pPr/>
              <a:t>37</a:t>
            </a:fld>
            <a:endParaRPr lang="en-US"/>
          </a:p>
        </p:txBody>
      </p:sp>
      <p:sp>
        <p:nvSpPr>
          <p:cNvPr id="37890" name="Rectangle 2"/>
          <p:cNvSpPr>
            <a:spLocks noGrp="1" noChangeArrowheads="1"/>
          </p:cNvSpPr>
          <p:nvPr>
            <p:ph type="title"/>
          </p:nvPr>
        </p:nvSpPr>
        <p:spPr/>
        <p:txBody>
          <a:bodyPr/>
          <a:lstStyle/>
          <a:p>
            <a:r>
              <a:rPr lang="en-US" dirty="0" smtClean="0"/>
              <a:t>Min-Hashing </a:t>
            </a:r>
            <a:r>
              <a:rPr lang="en-US" dirty="0"/>
              <a:t>Example</a:t>
            </a:r>
          </a:p>
        </p:txBody>
      </p:sp>
      <p:sp>
        <p:nvSpPr>
          <p:cNvPr id="126" name="Footer Placeholder 12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7" name="Text Box 142"/>
          <p:cNvSpPr txBox="1">
            <a:spLocks noChangeArrowheads="1"/>
          </p:cNvSpPr>
          <p:nvPr/>
        </p:nvSpPr>
        <p:spPr bwMode="auto">
          <a:xfrm>
            <a:off x="4800600" y="4487863"/>
            <a:ext cx="3730508" cy="1569660"/>
          </a:xfrm>
          <a:prstGeom prst="rect">
            <a:avLst/>
          </a:prstGeom>
          <a:noFill/>
          <a:ln w="9525">
            <a:noFill/>
            <a:miter lim="800000"/>
            <a:headEnd/>
            <a:tailEnd/>
          </a:ln>
          <a:effectLst/>
        </p:spPr>
        <p:txBody>
          <a:bodyPr wrap="none">
            <a:spAutoFit/>
          </a:bodyPr>
          <a:lstStyle/>
          <a:p>
            <a:r>
              <a:rPr lang="en-US" sz="2400" b="1" dirty="0">
                <a:solidFill>
                  <a:srgbClr val="0000FF"/>
                </a:solidFill>
              </a:rPr>
              <a:t>Similarities:</a:t>
            </a:r>
          </a:p>
          <a:p>
            <a:r>
              <a:rPr lang="en-US" sz="2400" dirty="0"/>
              <a:t>         </a:t>
            </a:r>
            <a:r>
              <a:rPr lang="en-US" sz="2400" dirty="0" smtClean="0"/>
              <a:t>          1-3      </a:t>
            </a:r>
            <a:r>
              <a:rPr lang="en-US" sz="2400" dirty="0"/>
              <a:t>2-4    1-2   3-4</a:t>
            </a:r>
          </a:p>
          <a:p>
            <a:r>
              <a:rPr lang="en-US" sz="2400" b="1" dirty="0" smtClean="0"/>
              <a:t>Col/Col </a:t>
            </a:r>
            <a:r>
              <a:rPr lang="en-US" sz="2400" dirty="0" smtClean="0"/>
              <a:t>  0.75    </a:t>
            </a:r>
            <a:r>
              <a:rPr lang="en-US" sz="2400" dirty="0"/>
              <a:t>0.75    0       0</a:t>
            </a:r>
          </a:p>
          <a:p>
            <a:r>
              <a:rPr lang="en-US" sz="2400" b="1" dirty="0" smtClean="0"/>
              <a:t>Sig/Sig </a:t>
            </a:r>
            <a:r>
              <a:rPr lang="en-US" sz="2400" dirty="0" smtClean="0"/>
              <a:t>  0.67    </a:t>
            </a:r>
            <a:r>
              <a:rPr lang="en-US" sz="2400" dirty="0"/>
              <a:t>1.00    0       0</a:t>
            </a:r>
          </a:p>
        </p:txBody>
      </p:sp>
      <p:sp>
        <p:nvSpPr>
          <p:cNvPr id="128" name="Rectangle 143"/>
          <p:cNvSpPr>
            <a:spLocks noChangeArrowheads="1"/>
          </p:cNvSpPr>
          <p:nvPr/>
        </p:nvSpPr>
        <p:spPr bwMode="auto">
          <a:xfrm>
            <a:off x="5875867" y="4934431"/>
            <a:ext cx="2658533" cy="1143000"/>
          </a:xfrm>
          <a:prstGeom prst="rect">
            <a:avLst/>
          </a:prstGeom>
          <a:noFill/>
          <a:ln w="9525">
            <a:solidFill>
              <a:schemeClr val="tx1"/>
            </a:solidFill>
            <a:miter lim="800000"/>
            <a:headEnd/>
            <a:tailEnd/>
          </a:ln>
          <a:effectLst/>
        </p:spPr>
        <p:txBody>
          <a:bodyPr wrap="none" anchor="ctr"/>
          <a:lstStyle/>
          <a:p>
            <a:endParaRPr lang="en-US"/>
          </a:p>
        </p:txBody>
      </p:sp>
      <p:sp>
        <p:nvSpPr>
          <p:cNvPr id="129" name="Line 144"/>
          <p:cNvSpPr>
            <a:spLocks noChangeShapeType="1"/>
          </p:cNvSpPr>
          <p:nvPr/>
        </p:nvSpPr>
        <p:spPr bwMode="auto">
          <a:xfrm>
            <a:off x="5875867" y="5298497"/>
            <a:ext cx="2658533" cy="0"/>
          </a:xfrm>
          <a:prstGeom prst="line">
            <a:avLst/>
          </a:prstGeom>
          <a:noFill/>
          <a:ln w="9525">
            <a:solidFill>
              <a:schemeClr val="tx1"/>
            </a:solidFill>
            <a:round/>
            <a:headEnd/>
            <a:tailEnd/>
          </a:ln>
          <a:effectLst/>
        </p:spPr>
        <p:txBody>
          <a:bodyPr/>
          <a:lstStyle/>
          <a:p>
            <a:endParaRPr lang="en-US"/>
          </a:p>
        </p:txBody>
      </p:sp>
      <p:grpSp>
        <p:nvGrpSpPr>
          <p:cNvPr id="247" name="Group 246"/>
          <p:cNvGrpSpPr/>
          <p:nvPr/>
        </p:nvGrpSpPr>
        <p:grpSpPr>
          <a:xfrm>
            <a:off x="381000" y="1595437"/>
            <a:ext cx="7924800" cy="4652963"/>
            <a:chOff x="381000" y="2052637"/>
            <a:chExt cx="7924800" cy="4652963"/>
          </a:xfrm>
        </p:grpSpPr>
        <p:sp>
          <p:nvSpPr>
            <p:cNvPr id="248" name="Text Box 67"/>
            <p:cNvSpPr txBox="1">
              <a:spLocks noChangeArrowheads="1"/>
            </p:cNvSpPr>
            <p:nvPr/>
          </p:nvSpPr>
          <p:spPr bwMode="auto">
            <a:xfrm>
              <a:off x="6026150" y="2205037"/>
              <a:ext cx="2103438" cy="369888"/>
            </a:xfrm>
            <a:prstGeom prst="rect">
              <a:avLst/>
            </a:prstGeom>
            <a:noFill/>
            <a:ln w="9525">
              <a:noFill/>
              <a:miter lim="800000"/>
              <a:headEnd/>
              <a:tailEnd/>
            </a:ln>
            <a:effectLst/>
          </p:spPr>
          <p:txBody>
            <a:bodyPr wrap="none">
              <a:spAutoFit/>
            </a:bodyPr>
            <a:lstStyle/>
            <a:p>
              <a:pPr eaLnBrk="1" hangingPunct="1"/>
              <a:r>
                <a:rPr lang="en-US" b="1" dirty="0">
                  <a:solidFill>
                    <a:srgbClr val="008000"/>
                  </a:solidFill>
                </a:rPr>
                <a:t>Signature matrix </a:t>
              </a:r>
              <a:r>
                <a:rPr lang="en-US" b="1" i="1" dirty="0">
                  <a:solidFill>
                    <a:srgbClr val="008000"/>
                  </a:solidFill>
                </a:rPr>
                <a:t>M</a:t>
              </a:r>
            </a:p>
          </p:txBody>
        </p:sp>
        <p:sp>
          <p:nvSpPr>
            <p:cNvPr id="249" name="AutoShape 68"/>
            <p:cNvSpPr>
              <a:spLocks noChangeArrowheads="1"/>
            </p:cNvSpPr>
            <p:nvPr/>
          </p:nvSpPr>
          <p:spPr bwMode="auto">
            <a:xfrm>
              <a:off x="4800600" y="4338637"/>
              <a:ext cx="762000" cy="533400"/>
            </a:xfrm>
            <a:prstGeom prst="rightArrow">
              <a:avLst>
                <a:gd name="adj1" fmla="val 50000"/>
                <a:gd name="adj2" fmla="val 35714"/>
              </a:avLst>
            </a:prstGeom>
            <a:solidFill>
              <a:srgbClr val="FFFF99"/>
            </a:solidFill>
            <a:ln w="9525">
              <a:solidFill>
                <a:schemeClr val="tx1"/>
              </a:solidFill>
              <a:miter lim="800000"/>
              <a:headEnd/>
              <a:tailEnd/>
            </a:ln>
            <a:effectLst/>
          </p:spPr>
          <p:txBody>
            <a:bodyPr wrap="none" anchor="ctr"/>
            <a:lstStyle/>
            <a:p>
              <a:endParaRPr lang="en-US"/>
            </a:p>
          </p:txBody>
        </p:sp>
        <p:sp>
          <p:nvSpPr>
            <p:cNvPr id="250" name="Rectangle 69"/>
            <p:cNvSpPr>
              <a:spLocks noChangeArrowheads="1"/>
            </p:cNvSpPr>
            <p:nvPr/>
          </p:nvSpPr>
          <p:spPr bwMode="auto">
            <a:xfrm>
              <a:off x="7734300" y="2738437"/>
              <a:ext cx="571500" cy="5842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251" name="Rectangle 70"/>
            <p:cNvSpPr>
              <a:spLocks noChangeArrowheads="1"/>
            </p:cNvSpPr>
            <p:nvPr/>
          </p:nvSpPr>
          <p:spPr bwMode="auto">
            <a:xfrm>
              <a:off x="7162800" y="2738437"/>
              <a:ext cx="571500" cy="5842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252" name="Rectangle 71"/>
            <p:cNvSpPr>
              <a:spLocks noChangeArrowheads="1"/>
            </p:cNvSpPr>
            <p:nvPr/>
          </p:nvSpPr>
          <p:spPr bwMode="auto">
            <a:xfrm>
              <a:off x="6591300" y="2738437"/>
              <a:ext cx="571500" cy="5842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253" name="Rectangle 72"/>
            <p:cNvSpPr>
              <a:spLocks noChangeArrowheads="1"/>
            </p:cNvSpPr>
            <p:nvPr/>
          </p:nvSpPr>
          <p:spPr bwMode="auto">
            <a:xfrm>
              <a:off x="6019800" y="2738437"/>
              <a:ext cx="571500" cy="5842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2</a:t>
              </a:r>
            </a:p>
          </p:txBody>
        </p:sp>
        <p:sp>
          <p:nvSpPr>
            <p:cNvPr id="254" name="Line 73"/>
            <p:cNvSpPr>
              <a:spLocks noChangeShapeType="1"/>
            </p:cNvSpPr>
            <p:nvPr/>
          </p:nvSpPr>
          <p:spPr bwMode="auto">
            <a:xfrm>
              <a:off x="6019800" y="27384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255" name="Line 74"/>
            <p:cNvSpPr>
              <a:spLocks noChangeShapeType="1"/>
            </p:cNvSpPr>
            <p:nvPr/>
          </p:nvSpPr>
          <p:spPr bwMode="auto">
            <a:xfrm>
              <a:off x="6019800" y="33226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256" name="Line 75"/>
            <p:cNvSpPr>
              <a:spLocks noChangeShapeType="1"/>
            </p:cNvSpPr>
            <p:nvPr/>
          </p:nvSpPr>
          <p:spPr bwMode="auto">
            <a:xfrm>
              <a:off x="6019800" y="2738437"/>
              <a:ext cx="0" cy="584200"/>
            </a:xfrm>
            <a:prstGeom prst="line">
              <a:avLst/>
            </a:prstGeom>
            <a:noFill/>
            <a:ln w="28575" cap="sq">
              <a:solidFill>
                <a:schemeClr val="tx1"/>
              </a:solidFill>
              <a:miter lim="800000"/>
              <a:headEnd/>
              <a:tailEnd/>
            </a:ln>
            <a:effectLst/>
          </p:spPr>
          <p:txBody>
            <a:bodyPr wrap="none"/>
            <a:lstStyle/>
            <a:p>
              <a:endParaRPr lang="en-US"/>
            </a:p>
          </p:txBody>
        </p:sp>
        <p:sp>
          <p:nvSpPr>
            <p:cNvPr id="257" name="Line 76"/>
            <p:cNvSpPr>
              <a:spLocks noChangeShapeType="1"/>
            </p:cNvSpPr>
            <p:nvPr/>
          </p:nvSpPr>
          <p:spPr bwMode="auto">
            <a:xfrm>
              <a:off x="6591300" y="2738437"/>
              <a:ext cx="0" cy="584200"/>
            </a:xfrm>
            <a:prstGeom prst="line">
              <a:avLst/>
            </a:prstGeom>
            <a:noFill/>
            <a:ln w="12700">
              <a:solidFill>
                <a:schemeClr val="tx1"/>
              </a:solidFill>
              <a:miter lim="800000"/>
              <a:headEnd/>
              <a:tailEnd/>
            </a:ln>
            <a:effectLst/>
          </p:spPr>
          <p:txBody>
            <a:bodyPr wrap="none"/>
            <a:lstStyle/>
            <a:p>
              <a:endParaRPr lang="en-US"/>
            </a:p>
          </p:txBody>
        </p:sp>
        <p:sp>
          <p:nvSpPr>
            <p:cNvPr id="258" name="Line 77"/>
            <p:cNvSpPr>
              <a:spLocks noChangeShapeType="1"/>
            </p:cNvSpPr>
            <p:nvPr/>
          </p:nvSpPr>
          <p:spPr bwMode="auto">
            <a:xfrm>
              <a:off x="7162800" y="2738437"/>
              <a:ext cx="0" cy="584200"/>
            </a:xfrm>
            <a:prstGeom prst="line">
              <a:avLst/>
            </a:prstGeom>
            <a:noFill/>
            <a:ln w="12700">
              <a:solidFill>
                <a:schemeClr val="tx1"/>
              </a:solidFill>
              <a:miter lim="800000"/>
              <a:headEnd/>
              <a:tailEnd/>
            </a:ln>
            <a:effectLst/>
          </p:spPr>
          <p:txBody>
            <a:bodyPr wrap="none"/>
            <a:lstStyle/>
            <a:p>
              <a:endParaRPr lang="en-US"/>
            </a:p>
          </p:txBody>
        </p:sp>
        <p:sp>
          <p:nvSpPr>
            <p:cNvPr id="259" name="Line 78"/>
            <p:cNvSpPr>
              <a:spLocks noChangeShapeType="1"/>
            </p:cNvSpPr>
            <p:nvPr/>
          </p:nvSpPr>
          <p:spPr bwMode="auto">
            <a:xfrm>
              <a:off x="7734300" y="2738437"/>
              <a:ext cx="0" cy="584200"/>
            </a:xfrm>
            <a:prstGeom prst="line">
              <a:avLst/>
            </a:prstGeom>
            <a:noFill/>
            <a:ln w="12700">
              <a:solidFill>
                <a:schemeClr val="tx1"/>
              </a:solidFill>
              <a:miter lim="800000"/>
              <a:headEnd/>
              <a:tailEnd/>
            </a:ln>
            <a:effectLst/>
          </p:spPr>
          <p:txBody>
            <a:bodyPr wrap="none"/>
            <a:lstStyle/>
            <a:p>
              <a:endParaRPr lang="en-US"/>
            </a:p>
          </p:txBody>
        </p:sp>
        <p:sp>
          <p:nvSpPr>
            <p:cNvPr id="260" name="Line 79"/>
            <p:cNvSpPr>
              <a:spLocks noChangeShapeType="1"/>
            </p:cNvSpPr>
            <p:nvPr/>
          </p:nvSpPr>
          <p:spPr bwMode="auto">
            <a:xfrm>
              <a:off x="8305800" y="2738437"/>
              <a:ext cx="0" cy="584200"/>
            </a:xfrm>
            <a:prstGeom prst="line">
              <a:avLst/>
            </a:prstGeom>
            <a:noFill/>
            <a:ln w="28575" cap="sq">
              <a:solidFill>
                <a:schemeClr val="tx1"/>
              </a:solidFill>
              <a:miter lim="800000"/>
              <a:headEnd/>
              <a:tailEnd/>
            </a:ln>
            <a:effectLst/>
          </p:spPr>
          <p:txBody>
            <a:bodyPr wrap="none"/>
            <a:lstStyle/>
            <a:p>
              <a:endParaRPr lang="en-US"/>
            </a:p>
          </p:txBody>
        </p:sp>
        <p:sp>
          <p:nvSpPr>
            <p:cNvPr id="261" name="Rectangle 81"/>
            <p:cNvSpPr>
              <a:spLocks noChangeArrowheads="1"/>
            </p:cNvSpPr>
            <p:nvPr/>
          </p:nvSpPr>
          <p:spPr bwMode="auto">
            <a:xfrm>
              <a:off x="914400" y="6094412"/>
              <a:ext cx="381000" cy="58102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5</a:t>
              </a:r>
            </a:p>
          </p:txBody>
        </p:sp>
        <p:sp>
          <p:nvSpPr>
            <p:cNvPr id="262" name="Rectangle 82"/>
            <p:cNvSpPr>
              <a:spLocks noChangeArrowheads="1"/>
            </p:cNvSpPr>
            <p:nvPr/>
          </p:nvSpPr>
          <p:spPr bwMode="auto">
            <a:xfrm>
              <a:off x="914400" y="5514975"/>
              <a:ext cx="381000" cy="579438"/>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7</a:t>
              </a:r>
            </a:p>
          </p:txBody>
        </p:sp>
        <p:sp>
          <p:nvSpPr>
            <p:cNvPr id="263" name="Rectangle 83"/>
            <p:cNvSpPr>
              <a:spLocks noChangeArrowheads="1"/>
            </p:cNvSpPr>
            <p:nvPr/>
          </p:nvSpPr>
          <p:spPr bwMode="auto">
            <a:xfrm>
              <a:off x="914400" y="4933950"/>
              <a:ext cx="381000" cy="58102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6</a:t>
              </a:r>
            </a:p>
          </p:txBody>
        </p:sp>
        <p:sp>
          <p:nvSpPr>
            <p:cNvPr id="264" name="Rectangle 84"/>
            <p:cNvSpPr>
              <a:spLocks noChangeArrowheads="1"/>
            </p:cNvSpPr>
            <p:nvPr/>
          </p:nvSpPr>
          <p:spPr bwMode="auto">
            <a:xfrm>
              <a:off x="914400" y="4352925"/>
              <a:ext cx="381000" cy="58102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3</a:t>
              </a:r>
            </a:p>
          </p:txBody>
        </p:sp>
        <p:sp>
          <p:nvSpPr>
            <p:cNvPr id="265" name="Rectangle 85"/>
            <p:cNvSpPr>
              <a:spLocks noChangeArrowheads="1"/>
            </p:cNvSpPr>
            <p:nvPr/>
          </p:nvSpPr>
          <p:spPr bwMode="auto">
            <a:xfrm>
              <a:off x="914400" y="3771900"/>
              <a:ext cx="381000" cy="58102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266" name="Rectangle 86"/>
            <p:cNvSpPr>
              <a:spLocks noChangeArrowheads="1"/>
            </p:cNvSpPr>
            <p:nvPr/>
          </p:nvSpPr>
          <p:spPr bwMode="auto">
            <a:xfrm>
              <a:off x="914400" y="3192462"/>
              <a:ext cx="381000" cy="579438"/>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267" name="Rectangle 87"/>
            <p:cNvSpPr>
              <a:spLocks noChangeArrowheads="1"/>
            </p:cNvSpPr>
            <p:nvPr/>
          </p:nvSpPr>
          <p:spPr bwMode="auto">
            <a:xfrm>
              <a:off x="914400" y="2586037"/>
              <a:ext cx="381000" cy="606425"/>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4</a:t>
              </a:r>
            </a:p>
          </p:txBody>
        </p:sp>
        <p:sp>
          <p:nvSpPr>
            <p:cNvPr id="268" name="Line 88"/>
            <p:cNvSpPr>
              <a:spLocks noChangeShapeType="1"/>
            </p:cNvSpPr>
            <p:nvPr/>
          </p:nvSpPr>
          <p:spPr bwMode="auto">
            <a:xfrm>
              <a:off x="914400" y="2586037"/>
              <a:ext cx="381000" cy="0"/>
            </a:xfrm>
            <a:prstGeom prst="line">
              <a:avLst/>
            </a:prstGeom>
            <a:noFill/>
            <a:ln w="28575" cap="sq">
              <a:solidFill>
                <a:schemeClr val="tx1"/>
              </a:solidFill>
              <a:miter lim="800000"/>
              <a:headEnd/>
              <a:tailEnd/>
            </a:ln>
            <a:effectLst/>
          </p:spPr>
          <p:txBody>
            <a:bodyPr wrap="none"/>
            <a:lstStyle/>
            <a:p>
              <a:endParaRPr lang="en-US"/>
            </a:p>
          </p:txBody>
        </p:sp>
        <p:sp>
          <p:nvSpPr>
            <p:cNvPr id="269" name="Line 89"/>
            <p:cNvSpPr>
              <a:spLocks noChangeShapeType="1"/>
            </p:cNvSpPr>
            <p:nvPr/>
          </p:nvSpPr>
          <p:spPr bwMode="auto">
            <a:xfrm>
              <a:off x="914400" y="3192462"/>
              <a:ext cx="381000" cy="0"/>
            </a:xfrm>
            <a:prstGeom prst="line">
              <a:avLst/>
            </a:prstGeom>
            <a:noFill/>
            <a:ln w="12700">
              <a:solidFill>
                <a:schemeClr val="tx1"/>
              </a:solidFill>
              <a:miter lim="800000"/>
              <a:headEnd/>
              <a:tailEnd/>
            </a:ln>
            <a:effectLst/>
          </p:spPr>
          <p:txBody>
            <a:bodyPr wrap="none"/>
            <a:lstStyle/>
            <a:p>
              <a:endParaRPr lang="en-US"/>
            </a:p>
          </p:txBody>
        </p:sp>
        <p:sp>
          <p:nvSpPr>
            <p:cNvPr id="270" name="Line 90"/>
            <p:cNvSpPr>
              <a:spLocks noChangeShapeType="1"/>
            </p:cNvSpPr>
            <p:nvPr/>
          </p:nvSpPr>
          <p:spPr bwMode="auto">
            <a:xfrm>
              <a:off x="914400" y="3771900"/>
              <a:ext cx="381000" cy="0"/>
            </a:xfrm>
            <a:prstGeom prst="line">
              <a:avLst/>
            </a:prstGeom>
            <a:noFill/>
            <a:ln w="12700">
              <a:solidFill>
                <a:schemeClr val="tx1"/>
              </a:solidFill>
              <a:miter lim="800000"/>
              <a:headEnd/>
              <a:tailEnd/>
            </a:ln>
            <a:effectLst/>
          </p:spPr>
          <p:txBody>
            <a:bodyPr wrap="none"/>
            <a:lstStyle/>
            <a:p>
              <a:endParaRPr lang="en-US"/>
            </a:p>
          </p:txBody>
        </p:sp>
        <p:sp>
          <p:nvSpPr>
            <p:cNvPr id="271" name="Line 91"/>
            <p:cNvSpPr>
              <a:spLocks noChangeShapeType="1"/>
            </p:cNvSpPr>
            <p:nvPr/>
          </p:nvSpPr>
          <p:spPr bwMode="auto">
            <a:xfrm>
              <a:off x="914400" y="4352925"/>
              <a:ext cx="381000" cy="0"/>
            </a:xfrm>
            <a:prstGeom prst="line">
              <a:avLst/>
            </a:prstGeom>
            <a:noFill/>
            <a:ln w="12700">
              <a:solidFill>
                <a:schemeClr val="tx1"/>
              </a:solidFill>
              <a:miter lim="800000"/>
              <a:headEnd/>
              <a:tailEnd/>
            </a:ln>
            <a:effectLst/>
          </p:spPr>
          <p:txBody>
            <a:bodyPr wrap="none"/>
            <a:lstStyle/>
            <a:p>
              <a:endParaRPr lang="en-US"/>
            </a:p>
          </p:txBody>
        </p:sp>
        <p:sp>
          <p:nvSpPr>
            <p:cNvPr id="272" name="Line 92"/>
            <p:cNvSpPr>
              <a:spLocks noChangeShapeType="1"/>
            </p:cNvSpPr>
            <p:nvPr/>
          </p:nvSpPr>
          <p:spPr bwMode="auto">
            <a:xfrm>
              <a:off x="914400" y="4933950"/>
              <a:ext cx="381000" cy="0"/>
            </a:xfrm>
            <a:prstGeom prst="line">
              <a:avLst/>
            </a:prstGeom>
            <a:noFill/>
            <a:ln w="12700">
              <a:solidFill>
                <a:schemeClr val="tx1"/>
              </a:solidFill>
              <a:miter lim="800000"/>
              <a:headEnd/>
              <a:tailEnd/>
            </a:ln>
            <a:effectLst/>
          </p:spPr>
          <p:txBody>
            <a:bodyPr wrap="none"/>
            <a:lstStyle/>
            <a:p>
              <a:endParaRPr lang="en-US"/>
            </a:p>
          </p:txBody>
        </p:sp>
        <p:sp>
          <p:nvSpPr>
            <p:cNvPr id="273" name="Line 93"/>
            <p:cNvSpPr>
              <a:spLocks noChangeShapeType="1"/>
            </p:cNvSpPr>
            <p:nvPr/>
          </p:nvSpPr>
          <p:spPr bwMode="auto">
            <a:xfrm>
              <a:off x="914400" y="5514975"/>
              <a:ext cx="381000" cy="0"/>
            </a:xfrm>
            <a:prstGeom prst="line">
              <a:avLst/>
            </a:prstGeom>
            <a:noFill/>
            <a:ln w="12700">
              <a:solidFill>
                <a:schemeClr val="tx1"/>
              </a:solidFill>
              <a:miter lim="800000"/>
              <a:headEnd/>
              <a:tailEnd/>
            </a:ln>
            <a:effectLst/>
          </p:spPr>
          <p:txBody>
            <a:bodyPr wrap="none"/>
            <a:lstStyle/>
            <a:p>
              <a:endParaRPr lang="en-US"/>
            </a:p>
          </p:txBody>
        </p:sp>
        <p:sp>
          <p:nvSpPr>
            <p:cNvPr id="274" name="Line 94"/>
            <p:cNvSpPr>
              <a:spLocks noChangeShapeType="1"/>
            </p:cNvSpPr>
            <p:nvPr/>
          </p:nvSpPr>
          <p:spPr bwMode="auto">
            <a:xfrm>
              <a:off x="914400" y="6094412"/>
              <a:ext cx="381000" cy="0"/>
            </a:xfrm>
            <a:prstGeom prst="line">
              <a:avLst/>
            </a:prstGeom>
            <a:noFill/>
            <a:ln w="12700">
              <a:solidFill>
                <a:schemeClr val="tx1"/>
              </a:solidFill>
              <a:miter lim="800000"/>
              <a:headEnd/>
              <a:tailEnd/>
            </a:ln>
            <a:effectLst/>
          </p:spPr>
          <p:txBody>
            <a:bodyPr wrap="none"/>
            <a:lstStyle/>
            <a:p>
              <a:endParaRPr lang="en-US"/>
            </a:p>
          </p:txBody>
        </p:sp>
        <p:sp>
          <p:nvSpPr>
            <p:cNvPr id="275" name="Line 95"/>
            <p:cNvSpPr>
              <a:spLocks noChangeShapeType="1"/>
            </p:cNvSpPr>
            <p:nvPr/>
          </p:nvSpPr>
          <p:spPr bwMode="auto">
            <a:xfrm>
              <a:off x="914400" y="6675437"/>
              <a:ext cx="381000" cy="0"/>
            </a:xfrm>
            <a:prstGeom prst="line">
              <a:avLst/>
            </a:prstGeom>
            <a:noFill/>
            <a:ln w="28575" cap="sq">
              <a:solidFill>
                <a:schemeClr val="tx1"/>
              </a:solidFill>
              <a:miter lim="800000"/>
              <a:headEnd/>
              <a:tailEnd/>
            </a:ln>
            <a:effectLst/>
          </p:spPr>
          <p:txBody>
            <a:bodyPr wrap="none"/>
            <a:lstStyle/>
            <a:p>
              <a:endParaRPr lang="en-US"/>
            </a:p>
          </p:txBody>
        </p:sp>
        <p:sp>
          <p:nvSpPr>
            <p:cNvPr id="276" name="Line 96"/>
            <p:cNvSpPr>
              <a:spLocks noChangeShapeType="1"/>
            </p:cNvSpPr>
            <p:nvPr/>
          </p:nvSpPr>
          <p:spPr bwMode="auto">
            <a:xfrm>
              <a:off x="914400" y="2586037"/>
              <a:ext cx="0" cy="4089400"/>
            </a:xfrm>
            <a:prstGeom prst="line">
              <a:avLst/>
            </a:prstGeom>
            <a:noFill/>
            <a:ln w="28575" cap="sq">
              <a:solidFill>
                <a:schemeClr val="tx1"/>
              </a:solidFill>
              <a:miter lim="800000"/>
              <a:headEnd/>
              <a:tailEnd/>
            </a:ln>
            <a:effectLst/>
          </p:spPr>
          <p:txBody>
            <a:bodyPr wrap="none"/>
            <a:lstStyle/>
            <a:p>
              <a:endParaRPr lang="en-US"/>
            </a:p>
          </p:txBody>
        </p:sp>
        <p:sp>
          <p:nvSpPr>
            <p:cNvPr id="277" name="Line 97"/>
            <p:cNvSpPr>
              <a:spLocks noChangeShapeType="1"/>
            </p:cNvSpPr>
            <p:nvPr/>
          </p:nvSpPr>
          <p:spPr bwMode="auto">
            <a:xfrm>
              <a:off x="1295400" y="4352925"/>
              <a:ext cx="0" cy="581025"/>
            </a:xfrm>
            <a:prstGeom prst="line">
              <a:avLst/>
            </a:prstGeom>
            <a:noFill/>
            <a:ln w="12700">
              <a:solidFill>
                <a:schemeClr val="tx1"/>
              </a:solidFill>
              <a:miter lim="800000"/>
              <a:headEnd/>
              <a:tailEnd/>
            </a:ln>
            <a:effectLst/>
          </p:spPr>
          <p:txBody>
            <a:bodyPr wrap="none"/>
            <a:lstStyle/>
            <a:p>
              <a:endParaRPr lang="en-US"/>
            </a:p>
          </p:txBody>
        </p:sp>
        <p:sp>
          <p:nvSpPr>
            <p:cNvPr id="278" name="Line 98"/>
            <p:cNvSpPr>
              <a:spLocks noChangeShapeType="1"/>
            </p:cNvSpPr>
            <p:nvPr/>
          </p:nvSpPr>
          <p:spPr bwMode="auto">
            <a:xfrm>
              <a:off x="1295400" y="2586037"/>
              <a:ext cx="0" cy="1766888"/>
            </a:xfrm>
            <a:prstGeom prst="line">
              <a:avLst/>
            </a:prstGeom>
            <a:noFill/>
            <a:ln w="28575" cap="sq">
              <a:solidFill>
                <a:schemeClr val="tx1"/>
              </a:solidFill>
              <a:miter lim="800000"/>
              <a:headEnd/>
              <a:tailEnd/>
            </a:ln>
            <a:effectLst/>
          </p:spPr>
          <p:txBody>
            <a:bodyPr wrap="none"/>
            <a:lstStyle/>
            <a:p>
              <a:endParaRPr lang="en-US"/>
            </a:p>
          </p:txBody>
        </p:sp>
        <p:sp>
          <p:nvSpPr>
            <p:cNvPr id="279" name="Line 99"/>
            <p:cNvSpPr>
              <a:spLocks noChangeShapeType="1"/>
            </p:cNvSpPr>
            <p:nvPr/>
          </p:nvSpPr>
          <p:spPr bwMode="auto">
            <a:xfrm>
              <a:off x="1295400" y="4324350"/>
              <a:ext cx="0" cy="2351088"/>
            </a:xfrm>
            <a:prstGeom prst="line">
              <a:avLst/>
            </a:prstGeom>
            <a:noFill/>
            <a:ln w="28575" cap="sq">
              <a:solidFill>
                <a:schemeClr val="tx1"/>
              </a:solidFill>
              <a:miter lim="800000"/>
              <a:headEnd/>
              <a:tailEnd/>
            </a:ln>
            <a:effectLst/>
          </p:spPr>
          <p:txBody>
            <a:bodyPr wrap="none"/>
            <a:lstStyle/>
            <a:p>
              <a:endParaRPr lang="en-US"/>
            </a:p>
          </p:txBody>
        </p:sp>
        <p:sp>
          <p:nvSpPr>
            <p:cNvPr id="280" name="Rectangle 100"/>
            <p:cNvSpPr>
              <a:spLocks noChangeArrowheads="1"/>
            </p:cNvSpPr>
            <p:nvPr/>
          </p:nvSpPr>
          <p:spPr bwMode="auto">
            <a:xfrm>
              <a:off x="7734300" y="3348037"/>
              <a:ext cx="571500" cy="584200"/>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281" name="Rectangle 101"/>
            <p:cNvSpPr>
              <a:spLocks noChangeArrowheads="1"/>
            </p:cNvSpPr>
            <p:nvPr/>
          </p:nvSpPr>
          <p:spPr bwMode="auto">
            <a:xfrm>
              <a:off x="7162800" y="3348037"/>
              <a:ext cx="571500" cy="584200"/>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4</a:t>
              </a:r>
            </a:p>
          </p:txBody>
        </p:sp>
        <p:sp>
          <p:nvSpPr>
            <p:cNvPr id="282" name="Rectangle 102"/>
            <p:cNvSpPr>
              <a:spLocks noChangeArrowheads="1"/>
            </p:cNvSpPr>
            <p:nvPr/>
          </p:nvSpPr>
          <p:spPr bwMode="auto">
            <a:xfrm>
              <a:off x="6591300" y="3348037"/>
              <a:ext cx="571500" cy="584200"/>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283" name="Rectangle 103"/>
            <p:cNvSpPr>
              <a:spLocks noChangeArrowheads="1"/>
            </p:cNvSpPr>
            <p:nvPr/>
          </p:nvSpPr>
          <p:spPr bwMode="auto">
            <a:xfrm>
              <a:off x="6019800" y="3348037"/>
              <a:ext cx="571500" cy="584200"/>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284" name="Line 104"/>
            <p:cNvSpPr>
              <a:spLocks noChangeShapeType="1"/>
            </p:cNvSpPr>
            <p:nvPr/>
          </p:nvSpPr>
          <p:spPr bwMode="auto">
            <a:xfrm>
              <a:off x="6019800" y="33480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285" name="Line 105"/>
            <p:cNvSpPr>
              <a:spLocks noChangeShapeType="1"/>
            </p:cNvSpPr>
            <p:nvPr/>
          </p:nvSpPr>
          <p:spPr bwMode="auto">
            <a:xfrm>
              <a:off x="6019800" y="39322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286" name="Line 106"/>
            <p:cNvSpPr>
              <a:spLocks noChangeShapeType="1"/>
            </p:cNvSpPr>
            <p:nvPr/>
          </p:nvSpPr>
          <p:spPr bwMode="auto">
            <a:xfrm>
              <a:off x="6019800" y="3348037"/>
              <a:ext cx="0" cy="584200"/>
            </a:xfrm>
            <a:prstGeom prst="line">
              <a:avLst/>
            </a:prstGeom>
            <a:noFill/>
            <a:ln w="28575" cap="sq">
              <a:solidFill>
                <a:schemeClr val="tx1"/>
              </a:solidFill>
              <a:miter lim="800000"/>
              <a:headEnd/>
              <a:tailEnd/>
            </a:ln>
            <a:effectLst/>
          </p:spPr>
          <p:txBody>
            <a:bodyPr wrap="none"/>
            <a:lstStyle/>
            <a:p>
              <a:endParaRPr lang="en-US"/>
            </a:p>
          </p:txBody>
        </p:sp>
        <p:sp>
          <p:nvSpPr>
            <p:cNvPr id="287" name="Line 107"/>
            <p:cNvSpPr>
              <a:spLocks noChangeShapeType="1"/>
            </p:cNvSpPr>
            <p:nvPr/>
          </p:nvSpPr>
          <p:spPr bwMode="auto">
            <a:xfrm>
              <a:off x="6591300" y="3348037"/>
              <a:ext cx="0" cy="584200"/>
            </a:xfrm>
            <a:prstGeom prst="line">
              <a:avLst/>
            </a:prstGeom>
            <a:noFill/>
            <a:ln w="12700">
              <a:solidFill>
                <a:schemeClr val="tx1"/>
              </a:solidFill>
              <a:miter lim="800000"/>
              <a:headEnd/>
              <a:tailEnd/>
            </a:ln>
            <a:effectLst/>
          </p:spPr>
          <p:txBody>
            <a:bodyPr wrap="none"/>
            <a:lstStyle/>
            <a:p>
              <a:endParaRPr lang="en-US"/>
            </a:p>
          </p:txBody>
        </p:sp>
        <p:sp>
          <p:nvSpPr>
            <p:cNvPr id="288" name="Line 108"/>
            <p:cNvSpPr>
              <a:spLocks noChangeShapeType="1"/>
            </p:cNvSpPr>
            <p:nvPr/>
          </p:nvSpPr>
          <p:spPr bwMode="auto">
            <a:xfrm>
              <a:off x="7162800" y="3348037"/>
              <a:ext cx="0" cy="584200"/>
            </a:xfrm>
            <a:prstGeom prst="line">
              <a:avLst/>
            </a:prstGeom>
            <a:noFill/>
            <a:ln w="12700">
              <a:solidFill>
                <a:schemeClr val="tx1"/>
              </a:solidFill>
              <a:miter lim="800000"/>
              <a:headEnd/>
              <a:tailEnd/>
            </a:ln>
            <a:effectLst/>
          </p:spPr>
          <p:txBody>
            <a:bodyPr wrap="none"/>
            <a:lstStyle/>
            <a:p>
              <a:endParaRPr lang="en-US"/>
            </a:p>
          </p:txBody>
        </p:sp>
        <p:sp>
          <p:nvSpPr>
            <p:cNvPr id="289" name="Line 109"/>
            <p:cNvSpPr>
              <a:spLocks noChangeShapeType="1"/>
            </p:cNvSpPr>
            <p:nvPr/>
          </p:nvSpPr>
          <p:spPr bwMode="auto">
            <a:xfrm>
              <a:off x="7734300" y="3348037"/>
              <a:ext cx="0" cy="584200"/>
            </a:xfrm>
            <a:prstGeom prst="line">
              <a:avLst/>
            </a:prstGeom>
            <a:noFill/>
            <a:ln w="12700">
              <a:solidFill>
                <a:schemeClr val="tx1"/>
              </a:solidFill>
              <a:miter lim="800000"/>
              <a:headEnd/>
              <a:tailEnd/>
            </a:ln>
            <a:effectLst/>
          </p:spPr>
          <p:txBody>
            <a:bodyPr wrap="none"/>
            <a:lstStyle/>
            <a:p>
              <a:endParaRPr lang="en-US"/>
            </a:p>
          </p:txBody>
        </p:sp>
        <p:sp>
          <p:nvSpPr>
            <p:cNvPr id="290" name="Line 110"/>
            <p:cNvSpPr>
              <a:spLocks noChangeShapeType="1"/>
            </p:cNvSpPr>
            <p:nvPr/>
          </p:nvSpPr>
          <p:spPr bwMode="auto">
            <a:xfrm>
              <a:off x="8305800" y="3348037"/>
              <a:ext cx="0" cy="584200"/>
            </a:xfrm>
            <a:prstGeom prst="line">
              <a:avLst/>
            </a:prstGeom>
            <a:noFill/>
            <a:ln w="28575" cap="sq">
              <a:solidFill>
                <a:schemeClr val="tx1"/>
              </a:solidFill>
              <a:miter lim="800000"/>
              <a:headEnd/>
              <a:tailEnd/>
            </a:ln>
            <a:effectLst/>
          </p:spPr>
          <p:txBody>
            <a:bodyPr wrap="none"/>
            <a:lstStyle/>
            <a:p>
              <a:endParaRPr lang="en-US"/>
            </a:p>
          </p:txBody>
        </p:sp>
        <p:sp>
          <p:nvSpPr>
            <p:cNvPr id="291" name="Rectangle 112"/>
            <p:cNvSpPr>
              <a:spLocks noChangeArrowheads="1"/>
            </p:cNvSpPr>
            <p:nvPr/>
          </p:nvSpPr>
          <p:spPr bwMode="auto">
            <a:xfrm>
              <a:off x="381000" y="6094412"/>
              <a:ext cx="381000" cy="581025"/>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4</a:t>
              </a:r>
            </a:p>
          </p:txBody>
        </p:sp>
        <p:sp>
          <p:nvSpPr>
            <p:cNvPr id="292" name="Rectangle 113"/>
            <p:cNvSpPr>
              <a:spLocks noChangeArrowheads="1"/>
            </p:cNvSpPr>
            <p:nvPr/>
          </p:nvSpPr>
          <p:spPr bwMode="auto">
            <a:xfrm>
              <a:off x="381000" y="5514975"/>
              <a:ext cx="381000" cy="579438"/>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5</a:t>
              </a:r>
            </a:p>
          </p:txBody>
        </p:sp>
        <p:sp>
          <p:nvSpPr>
            <p:cNvPr id="293" name="Rectangle 114"/>
            <p:cNvSpPr>
              <a:spLocks noChangeArrowheads="1"/>
            </p:cNvSpPr>
            <p:nvPr/>
          </p:nvSpPr>
          <p:spPr bwMode="auto">
            <a:xfrm>
              <a:off x="381000" y="4933950"/>
              <a:ext cx="381000" cy="581025"/>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smtClean="0">
                  <a:latin typeface="+mj-lt"/>
                </a:rPr>
                <a:t>1</a:t>
              </a:r>
              <a:endParaRPr lang="en-US" sz="2800" dirty="0">
                <a:latin typeface="+mj-lt"/>
              </a:endParaRPr>
            </a:p>
          </p:txBody>
        </p:sp>
        <p:sp>
          <p:nvSpPr>
            <p:cNvPr id="294" name="Rectangle 115"/>
            <p:cNvSpPr>
              <a:spLocks noChangeArrowheads="1"/>
            </p:cNvSpPr>
            <p:nvPr/>
          </p:nvSpPr>
          <p:spPr bwMode="auto">
            <a:xfrm>
              <a:off x="381000" y="4352925"/>
              <a:ext cx="381000" cy="581025"/>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6</a:t>
              </a:r>
            </a:p>
          </p:txBody>
        </p:sp>
        <p:sp>
          <p:nvSpPr>
            <p:cNvPr id="295" name="Rectangle 116"/>
            <p:cNvSpPr>
              <a:spLocks noChangeArrowheads="1"/>
            </p:cNvSpPr>
            <p:nvPr/>
          </p:nvSpPr>
          <p:spPr bwMode="auto">
            <a:xfrm>
              <a:off x="381000" y="3771900"/>
              <a:ext cx="381000" cy="581025"/>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7</a:t>
              </a:r>
            </a:p>
          </p:txBody>
        </p:sp>
        <p:sp>
          <p:nvSpPr>
            <p:cNvPr id="296" name="Rectangle 117"/>
            <p:cNvSpPr>
              <a:spLocks noChangeArrowheads="1"/>
            </p:cNvSpPr>
            <p:nvPr/>
          </p:nvSpPr>
          <p:spPr bwMode="auto">
            <a:xfrm>
              <a:off x="381000" y="3192462"/>
              <a:ext cx="381000" cy="579438"/>
            </a:xfrm>
            <a:prstGeom prst="rect">
              <a:avLst/>
            </a:prstGeom>
            <a:solidFill>
              <a:schemeClr val="folHlink">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latin typeface="+mj-lt"/>
                </a:rPr>
                <a:t>3</a:t>
              </a:r>
            </a:p>
          </p:txBody>
        </p:sp>
        <p:sp>
          <p:nvSpPr>
            <p:cNvPr id="297" name="Rectangle 118"/>
            <p:cNvSpPr>
              <a:spLocks noChangeArrowheads="1"/>
            </p:cNvSpPr>
            <p:nvPr/>
          </p:nvSpPr>
          <p:spPr bwMode="auto">
            <a:xfrm>
              <a:off x="381000" y="2586037"/>
              <a:ext cx="381000" cy="606425"/>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latin typeface="+mj-lt"/>
                </a:rPr>
                <a:t>2</a:t>
              </a:r>
            </a:p>
          </p:txBody>
        </p:sp>
        <p:sp>
          <p:nvSpPr>
            <p:cNvPr id="298" name="Line 119"/>
            <p:cNvSpPr>
              <a:spLocks noChangeShapeType="1"/>
            </p:cNvSpPr>
            <p:nvPr/>
          </p:nvSpPr>
          <p:spPr bwMode="auto">
            <a:xfrm>
              <a:off x="381000" y="2586037"/>
              <a:ext cx="381000" cy="0"/>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299" name="Line 120"/>
            <p:cNvSpPr>
              <a:spLocks noChangeShapeType="1"/>
            </p:cNvSpPr>
            <p:nvPr/>
          </p:nvSpPr>
          <p:spPr bwMode="auto">
            <a:xfrm>
              <a:off x="381000" y="3192462"/>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0" name="Line 121"/>
            <p:cNvSpPr>
              <a:spLocks noChangeShapeType="1"/>
            </p:cNvSpPr>
            <p:nvPr/>
          </p:nvSpPr>
          <p:spPr bwMode="auto">
            <a:xfrm>
              <a:off x="381000" y="3771900"/>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1" name="Line 122"/>
            <p:cNvSpPr>
              <a:spLocks noChangeShapeType="1"/>
            </p:cNvSpPr>
            <p:nvPr/>
          </p:nvSpPr>
          <p:spPr bwMode="auto">
            <a:xfrm>
              <a:off x="381000" y="4352925"/>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2" name="Line 123"/>
            <p:cNvSpPr>
              <a:spLocks noChangeShapeType="1"/>
            </p:cNvSpPr>
            <p:nvPr/>
          </p:nvSpPr>
          <p:spPr bwMode="auto">
            <a:xfrm>
              <a:off x="381000" y="4933950"/>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3" name="Line 124"/>
            <p:cNvSpPr>
              <a:spLocks noChangeShapeType="1"/>
            </p:cNvSpPr>
            <p:nvPr/>
          </p:nvSpPr>
          <p:spPr bwMode="auto">
            <a:xfrm>
              <a:off x="381000" y="5514975"/>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4" name="Line 125"/>
            <p:cNvSpPr>
              <a:spLocks noChangeShapeType="1"/>
            </p:cNvSpPr>
            <p:nvPr/>
          </p:nvSpPr>
          <p:spPr bwMode="auto">
            <a:xfrm>
              <a:off x="381000" y="6094412"/>
              <a:ext cx="381000" cy="0"/>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5" name="Line 126"/>
            <p:cNvSpPr>
              <a:spLocks noChangeShapeType="1"/>
            </p:cNvSpPr>
            <p:nvPr/>
          </p:nvSpPr>
          <p:spPr bwMode="auto">
            <a:xfrm>
              <a:off x="381000" y="6675437"/>
              <a:ext cx="381000" cy="0"/>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06" name="Line 127"/>
            <p:cNvSpPr>
              <a:spLocks noChangeShapeType="1"/>
            </p:cNvSpPr>
            <p:nvPr/>
          </p:nvSpPr>
          <p:spPr bwMode="auto">
            <a:xfrm>
              <a:off x="381000" y="2586037"/>
              <a:ext cx="0" cy="4089400"/>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07" name="Line 128"/>
            <p:cNvSpPr>
              <a:spLocks noChangeShapeType="1"/>
            </p:cNvSpPr>
            <p:nvPr/>
          </p:nvSpPr>
          <p:spPr bwMode="auto">
            <a:xfrm>
              <a:off x="762000" y="4352925"/>
              <a:ext cx="0" cy="581025"/>
            </a:xfrm>
            <a:prstGeom prst="line">
              <a:avLst/>
            </a:prstGeom>
            <a:noFill/>
            <a:ln w="12700">
              <a:solidFill>
                <a:schemeClr val="tx1"/>
              </a:solidFill>
              <a:miter lim="800000"/>
              <a:headEnd/>
              <a:tailEnd/>
            </a:ln>
            <a:effectLst/>
          </p:spPr>
          <p:txBody>
            <a:bodyPr wrap="none"/>
            <a:lstStyle/>
            <a:p>
              <a:endParaRPr lang="en-US">
                <a:latin typeface="+mj-lt"/>
              </a:endParaRPr>
            </a:p>
          </p:txBody>
        </p:sp>
        <p:sp>
          <p:nvSpPr>
            <p:cNvPr id="308" name="Line 129"/>
            <p:cNvSpPr>
              <a:spLocks noChangeShapeType="1"/>
            </p:cNvSpPr>
            <p:nvPr/>
          </p:nvSpPr>
          <p:spPr bwMode="auto">
            <a:xfrm>
              <a:off x="762000" y="2586037"/>
              <a:ext cx="0" cy="1766888"/>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09" name="Line 130"/>
            <p:cNvSpPr>
              <a:spLocks noChangeShapeType="1"/>
            </p:cNvSpPr>
            <p:nvPr/>
          </p:nvSpPr>
          <p:spPr bwMode="auto">
            <a:xfrm>
              <a:off x="762000" y="4324350"/>
              <a:ext cx="0" cy="2351088"/>
            </a:xfrm>
            <a:prstGeom prst="line">
              <a:avLst/>
            </a:prstGeom>
            <a:noFill/>
            <a:ln w="28575" cap="sq">
              <a:solidFill>
                <a:schemeClr val="tx1"/>
              </a:solidFill>
              <a:miter lim="800000"/>
              <a:headEnd/>
              <a:tailEnd/>
            </a:ln>
            <a:effectLst/>
          </p:spPr>
          <p:txBody>
            <a:bodyPr wrap="none"/>
            <a:lstStyle/>
            <a:p>
              <a:endParaRPr lang="en-US">
                <a:latin typeface="+mj-lt"/>
              </a:endParaRPr>
            </a:p>
          </p:txBody>
        </p:sp>
        <p:sp>
          <p:nvSpPr>
            <p:cNvPr id="310" name="Rectangle 131"/>
            <p:cNvSpPr>
              <a:spLocks noChangeArrowheads="1"/>
            </p:cNvSpPr>
            <p:nvPr/>
          </p:nvSpPr>
          <p:spPr bwMode="auto">
            <a:xfrm>
              <a:off x="77343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2</a:t>
              </a:r>
            </a:p>
          </p:txBody>
        </p:sp>
        <p:sp>
          <p:nvSpPr>
            <p:cNvPr id="311" name="Rectangle 132"/>
            <p:cNvSpPr>
              <a:spLocks noChangeArrowheads="1"/>
            </p:cNvSpPr>
            <p:nvPr/>
          </p:nvSpPr>
          <p:spPr bwMode="auto">
            <a:xfrm>
              <a:off x="71628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12" name="Rectangle 133"/>
            <p:cNvSpPr>
              <a:spLocks noChangeArrowheads="1"/>
            </p:cNvSpPr>
            <p:nvPr/>
          </p:nvSpPr>
          <p:spPr bwMode="auto">
            <a:xfrm>
              <a:off x="65913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2</a:t>
              </a:r>
            </a:p>
          </p:txBody>
        </p:sp>
        <p:sp>
          <p:nvSpPr>
            <p:cNvPr id="313" name="Rectangle 134"/>
            <p:cNvSpPr>
              <a:spLocks noChangeArrowheads="1"/>
            </p:cNvSpPr>
            <p:nvPr/>
          </p:nvSpPr>
          <p:spPr bwMode="auto">
            <a:xfrm>
              <a:off x="6019800" y="3957637"/>
              <a:ext cx="571500" cy="584200"/>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14" name="Line 135"/>
            <p:cNvSpPr>
              <a:spLocks noChangeShapeType="1"/>
            </p:cNvSpPr>
            <p:nvPr/>
          </p:nvSpPr>
          <p:spPr bwMode="auto">
            <a:xfrm>
              <a:off x="6019800" y="39576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315" name="Line 136"/>
            <p:cNvSpPr>
              <a:spLocks noChangeShapeType="1"/>
            </p:cNvSpPr>
            <p:nvPr/>
          </p:nvSpPr>
          <p:spPr bwMode="auto">
            <a:xfrm>
              <a:off x="6019800" y="4541837"/>
              <a:ext cx="2286000" cy="0"/>
            </a:xfrm>
            <a:prstGeom prst="line">
              <a:avLst/>
            </a:prstGeom>
            <a:noFill/>
            <a:ln w="28575" cap="sq">
              <a:solidFill>
                <a:schemeClr val="tx1"/>
              </a:solidFill>
              <a:miter lim="800000"/>
              <a:headEnd/>
              <a:tailEnd/>
            </a:ln>
            <a:effectLst/>
          </p:spPr>
          <p:txBody>
            <a:bodyPr wrap="none"/>
            <a:lstStyle/>
            <a:p>
              <a:endParaRPr lang="en-US"/>
            </a:p>
          </p:txBody>
        </p:sp>
        <p:sp>
          <p:nvSpPr>
            <p:cNvPr id="316" name="Line 137"/>
            <p:cNvSpPr>
              <a:spLocks noChangeShapeType="1"/>
            </p:cNvSpPr>
            <p:nvPr/>
          </p:nvSpPr>
          <p:spPr bwMode="auto">
            <a:xfrm>
              <a:off x="6019800" y="3957637"/>
              <a:ext cx="0" cy="584200"/>
            </a:xfrm>
            <a:prstGeom prst="line">
              <a:avLst/>
            </a:prstGeom>
            <a:noFill/>
            <a:ln w="28575" cap="sq">
              <a:solidFill>
                <a:schemeClr val="tx1"/>
              </a:solidFill>
              <a:miter lim="800000"/>
              <a:headEnd/>
              <a:tailEnd/>
            </a:ln>
            <a:effectLst/>
          </p:spPr>
          <p:txBody>
            <a:bodyPr wrap="none"/>
            <a:lstStyle/>
            <a:p>
              <a:endParaRPr lang="en-US"/>
            </a:p>
          </p:txBody>
        </p:sp>
        <p:sp>
          <p:nvSpPr>
            <p:cNvPr id="317" name="Line 138"/>
            <p:cNvSpPr>
              <a:spLocks noChangeShapeType="1"/>
            </p:cNvSpPr>
            <p:nvPr/>
          </p:nvSpPr>
          <p:spPr bwMode="auto">
            <a:xfrm>
              <a:off x="65913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318" name="Line 139"/>
            <p:cNvSpPr>
              <a:spLocks noChangeShapeType="1"/>
            </p:cNvSpPr>
            <p:nvPr/>
          </p:nvSpPr>
          <p:spPr bwMode="auto">
            <a:xfrm>
              <a:off x="71628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319" name="Line 140"/>
            <p:cNvSpPr>
              <a:spLocks noChangeShapeType="1"/>
            </p:cNvSpPr>
            <p:nvPr/>
          </p:nvSpPr>
          <p:spPr bwMode="auto">
            <a:xfrm>
              <a:off x="7734300" y="3957637"/>
              <a:ext cx="0" cy="584200"/>
            </a:xfrm>
            <a:prstGeom prst="line">
              <a:avLst/>
            </a:prstGeom>
            <a:noFill/>
            <a:ln w="12700">
              <a:solidFill>
                <a:schemeClr val="tx1"/>
              </a:solidFill>
              <a:miter lim="800000"/>
              <a:headEnd/>
              <a:tailEnd/>
            </a:ln>
            <a:effectLst/>
          </p:spPr>
          <p:txBody>
            <a:bodyPr wrap="none"/>
            <a:lstStyle/>
            <a:p>
              <a:endParaRPr lang="en-US"/>
            </a:p>
          </p:txBody>
        </p:sp>
        <p:sp>
          <p:nvSpPr>
            <p:cNvPr id="320" name="Line 141"/>
            <p:cNvSpPr>
              <a:spLocks noChangeShapeType="1"/>
            </p:cNvSpPr>
            <p:nvPr/>
          </p:nvSpPr>
          <p:spPr bwMode="auto">
            <a:xfrm>
              <a:off x="8305800" y="3957637"/>
              <a:ext cx="0" cy="584200"/>
            </a:xfrm>
            <a:prstGeom prst="line">
              <a:avLst/>
            </a:prstGeom>
            <a:noFill/>
            <a:ln w="28575" cap="sq">
              <a:solidFill>
                <a:schemeClr val="tx1"/>
              </a:solidFill>
              <a:miter lim="800000"/>
              <a:headEnd/>
              <a:tailEnd/>
            </a:ln>
            <a:effectLst/>
          </p:spPr>
          <p:txBody>
            <a:bodyPr wrap="none"/>
            <a:lstStyle/>
            <a:p>
              <a:endParaRPr lang="en-US"/>
            </a:p>
          </p:txBody>
        </p:sp>
        <p:sp>
          <p:nvSpPr>
            <p:cNvPr id="321" name="Rectangle 5"/>
            <p:cNvSpPr>
              <a:spLocks noChangeArrowheads="1"/>
            </p:cNvSpPr>
            <p:nvPr/>
          </p:nvSpPr>
          <p:spPr bwMode="auto">
            <a:xfrm>
              <a:off x="3943353" y="611028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22" name="Rectangle 6"/>
            <p:cNvSpPr>
              <a:spLocks noChangeArrowheads="1"/>
            </p:cNvSpPr>
            <p:nvPr/>
          </p:nvSpPr>
          <p:spPr bwMode="auto">
            <a:xfrm>
              <a:off x="3314702" y="611028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23" name="Rectangle 7"/>
            <p:cNvSpPr>
              <a:spLocks noChangeArrowheads="1"/>
            </p:cNvSpPr>
            <p:nvPr/>
          </p:nvSpPr>
          <p:spPr bwMode="auto">
            <a:xfrm>
              <a:off x="2686051" y="611028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24" name="Rectangle 8"/>
            <p:cNvSpPr>
              <a:spLocks noChangeArrowheads="1"/>
            </p:cNvSpPr>
            <p:nvPr/>
          </p:nvSpPr>
          <p:spPr bwMode="auto">
            <a:xfrm>
              <a:off x="2057401" y="611028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25" name="Rectangle 9"/>
            <p:cNvSpPr>
              <a:spLocks noChangeArrowheads="1"/>
            </p:cNvSpPr>
            <p:nvPr/>
          </p:nvSpPr>
          <p:spPr bwMode="auto">
            <a:xfrm>
              <a:off x="3943353" y="5516562"/>
              <a:ext cx="628651" cy="59372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326" name="Rectangle 10"/>
            <p:cNvSpPr>
              <a:spLocks noChangeArrowheads="1"/>
            </p:cNvSpPr>
            <p:nvPr/>
          </p:nvSpPr>
          <p:spPr bwMode="auto">
            <a:xfrm>
              <a:off x="3314702" y="5516562"/>
              <a:ext cx="628651" cy="59372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27" name="Rectangle 11"/>
            <p:cNvSpPr>
              <a:spLocks noChangeArrowheads="1"/>
            </p:cNvSpPr>
            <p:nvPr/>
          </p:nvSpPr>
          <p:spPr bwMode="auto">
            <a:xfrm>
              <a:off x="2686051" y="5516562"/>
              <a:ext cx="628651" cy="59372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28" name="Rectangle 12"/>
            <p:cNvSpPr>
              <a:spLocks noChangeArrowheads="1"/>
            </p:cNvSpPr>
            <p:nvPr/>
          </p:nvSpPr>
          <p:spPr bwMode="auto">
            <a:xfrm>
              <a:off x="2057401" y="5516562"/>
              <a:ext cx="628651" cy="593725"/>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29" name="Rectangle 13"/>
            <p:cNvSpPr>
              <a:spLocks noChangeArrowheads="1"/>
            </p:cNvSpPr>
            <p:nvPr/>
          </p:nvSpPr>
          <p:spPr bwMode="auto">
            <a:xfrm>
              <a:off x="3943353" y="4921250"/>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30" name="Rectangle 14"/>
            <p:cNvSpPr>
              <a:spLocks noChangeArrowheads="1"/>
            </p:cNvSpPr>
            <p:nvPr/>
          </p:nvSpPr>
          <p:spPr bwMode="auto">
            <a:xfrm>
              <a:off x="3314702" y="4921250"/>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31" name="Rectangle 15"/>
            <p:cNvSpPr>
              <a:spLocks noChangeArrowheads="1"/>
            </p:cNvSpPr>
            <p:nvPr/>
          </p:nvSpPr>
          <p:spPr bwMode="auto">
            <a:xfrm>
              <a:off x="2686051" y="4921250"/>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32" name="Rectangle 16"/>
            <p:cNvSpPr>
              <a:spLocks noChangeArrowheads="1"/>
            </p:cNvSpPr>
            <p:nvPr/>
          </p:nvSpPr>
          <p:spPr bwMode="auto">
            <a:xfrm>
              <a:off x="2057401" y="4921250"/>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33" name="Rectangle 17"/>
            <p:cNvSpPr>
              <a:spLocks noChangeArrowheads="1"/>
            </p:cNvSpPr>
            <p:nvPr/>
          </p:nvSpPr>
          <p:spPr bwMode="auto">
            <a:xfrm>
              <a:off x="3943353" y="4324350"/>
              <a:ext cx="628651" cy="596900"/>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34" name="Rectangle 18"/>
            <p:cNvSpPr>
              <a:spLocks noChangeArrowheads="1"/>
            </p:cNvSpPr>
            <p:nvPr/>
          </p:nvSpPr>
          <p:spPr bwMode="auto">
            <a:xfrm>
              <a:off x="3314702" y="4324350"/>
              <a:ext cx="628651" cy="596900"/>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35" name="Rectangle 19"/>
            <p:cNvSpPr>
              <a:spLocks noChangeArrowheads="1"/>
            </p:cNvSpPr>
            <p:nvPr/>
          </p:nvSpPr>
          <p:spPr bwMode="auto">
            <a:xfrm>
              <a:off x="2686051" y="4324350"/>
              <a:ext cx="628651" cy="596900"/>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36" name="Rectangle 20"/>
            <p:cNvSpPr>
              <a:spLocks noChangeArrowheads="1"/>
            </p:cNvSpPr>
            <p:nvPr/>
          </p:nvSpPr>
          <p:spPr bwMode="auto">
            <a:xfrm>
              <a:off x="2057401" y="4324350"/>
              <a:ext cx="628651" cy="596900"/>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37" name="Rectangle 21"/>
            <p:cNvSpPr>
              <a:spLocks noChangeArrowheads="1"/>
            </p:cNvSpPr>
            <p:nvPr/>
          </p:nvSpPr>
          <p:spPr bwMode="auto">
            <a:xfrm>
              <a:off x="3943353" y="3729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38" name="Rectangle 22"/>
            <p:cNvSpPr>
              <a:spLocks noChangeArrowheads="1"/>
            </p:cNvSpPr>
            <p:nvPr/>
          </p:nvSpPr>
          <p:spPr bwMode="auto">
            <a:xfrm>
              <a:off x="3314702" y="3729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39" name="Rectangle 23"/>
            <p:cNvSpPr>
              <a:spLocks noChangeArrowheads="1"/>
            </p:cNvSpPr>
            <p:nvPr/>
          </p:nvSpPr>
          <p:spPr bwMode="auto">
            <a:xfrm>
              <a:off x="2686051" y="3729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40" name="Rectangle 24"/>
            <p:cNvSpPr>
              <a:spLocks noChangeArrowheads="1"/>
            </p:cNvSpPr>
            <p:nvPr/>
          </p:nvSpPr>
          <p:spPr bwMode="auto">
            <a:xfrm>
              <a:off x="2057401" y="3729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41" name="Rectangle 25"/>
            <p:cNvSpPr>
              <a:spLocks noChangeArrowheads="1"/>
            </p:cNvSpPr>
            <p:nvPr/>
          </p:nvSpPr>
          <p:spPr bwMode="auto">
            <a:xfrm>
              <a:off x="3943353" y="3181350"/>
              <a:ext cx="628651" cy="547688"/>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42" name="Rectangle 26"/>
            <p:cNvSpPr>
              <a:spLocks noChangeArrowheads="1"/>
            </p:cNvSpPr>
            <p:nvPr/>
          </p:nvSpPr>
          <p:spPr bwMode="auto">
            <a:xfrm>
              <a:off x="3314702" y="3181350"/>
              <a:ext cx="628651" cy="547688"/>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43" name="Rectangle 27"/>
            <p:cNvSpPr>
              <a:spLocks noChangeArrowheads="1"/>
            </p:cNvSpPr>
            <p:nvPr/>
          </p:nvSpPr>
          <p:spPr bwMode="auto">
            <a:xfrm>
              <a:off x="2686051" y="3181350"/>
              <a:ext cx="628651" cy="547688"/>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0</a:t>
              </a:r>
            </a:p>
          </p:txBody>
        </p:sp>
        <p:sp>
          <p:nvSpPr>
            <p:cNvPr id="344" name="Rectangle 28"/>
            <p:cNvSpPr>
              <a:spLocks noChangeArrowheads="1"/>
            </p:cNvSpPr>
            <p:nvPr/>
          </p:nvSpPr>
          <p:spPr bwMode="auto">
            <a:xfrm>
              <a:off x="2057401" y="3181350"/>
              <a:ext cx="628651" cy="547688"/>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a:t>1</a:t>
              </a:r>
            </a:p>
          </p:txBody>
        </p:sp>
        <p:sp>
          <p:nvSpPr>
            <p:cNvPr id="345" name="Rectangle 29"/>
            <p:cNvSpPr>
              <a:spLocks noChangeArrowheads="1"/>
            </p:cNvSpPr>
            <p:nvPr/>
          </p:nvSpPr>
          <p:spPr bwMode="auto">
            <a:xfrm>
              <a:off x="3943353" y="2586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346" name="Rectangle 30"/>
            <p:cNvSpPr>
              <a:spLocks noChangeArrowheads="1"/>
            </p:cNvSpPr>
            <p:nvPr/>
          </p:nvSpPr>
          <p:spPr bwMode="auto">
            <a:xfrm>
              <a:off x="3314702" y="2586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1</a:t>
              </a:r>
            </a:p>
          </p:txBody>
        </p:sp>
        <p:sp>
          <p:nvSpPr>
            <p:cNvPr id="347" name="Rectangle 31"/>
            <p:cNvSpPr>
              <a:spLocks noChangeArrowheads="1"/>
            </p:cNvSpPr>
            <p:nvPr/>
          </p:nvSpPr>
          <p:spPr bwMode="auto">
            <a:xfrm>
              <a:off x="2686051" y="2586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0</a:t>
              </a:r>
            </a:p>
          </p:txBody>
        </p:sp>
        <p:sp>
          <p:nvSpPr>
            <p:cNvPr id="348" name="Rectangle 32"/>
            <p:cNvSpPr>
              <a:spLocks noChangeArrowheads="1"/>
            </p:cNvSpPr>
            <p:nvPr/>
          </p:nvSpPr>
          <p:spPr bwMode="auto">
            <a:xfrm>
              <a:off x="2057401" y="2586037"/>
              <a:ext cx="628651" cy="595313"/>
            </a:xfrm>
            <a:prstGeom prst="rect">
              <a:avLst/>
            </a:prstGeom>
            <a:noFill/>
            <a:ln w="9525">
              <a:noFill/>
              <a:miter lim="800000"/>
              <a:headEnd/>
              <a:tailEnd/>
            </a:ln>
            <a:effectLst/>
          </p:spPr>
          <p:txBody>
            <a:bodyPr/>
            <a:lstStyle/>
            <a:p>
              <a:pPr>
                <a:spcBef>
                  <a:spcPct val="20000"/>
                </a:spcBef>
                <a:buClr>
                  <a:srgbClr val="CC00CC"/>
                </a:buClr>
                <a:buFont typeface="Monotype Sorts" pitchFamily="2" charset="2"/>
                <a:buNone/>
              </a:pPr>
              <a:r>
                <a:rPr lang="en-US" sz="2800" dirty="0"/>
                <a:t>1 </a:t>
              </a:r>
            </a:p>
          </p:txBody>
        </p:sp>
        <p:sp>
          <p:nvSpPr>
            <p:cNvPr id="349" name="Line 33"/>
            <p:cNvSpPr>
              <a:spLocks noChangeShapeType="1"/>
            </p:cNvSpPr>
            <p:nvPr/>
          </p:nvSpPr>
          <p:spPr bwMode="auto">
            <a:xfrm>
              <a:off x="2057401" y="2586037"/>
              <a:ext cx="2514603" cy="0"/>
            </a:xfrm>
            <a:prstGeom prst="line">
              <a:avLst/>
            </a:prstGeom>
            <a:noFill/>
            <a:ln w="28575" cap="sq">
              <a:solidFill>
                <a:schemeClr val="tx1"/>
              </a:solidFill>
              <a:miter lim="800000"/>
              <a:headEnd/>
              <a:tailEnd/>
            </a:ln>
            <a:effectLst/>
          </p:spPr>
          <p:txBody>
            <a:bodyPr wrap="none"/>
            <a:lstStyle/>
            <a:p>
              <a:endParaRPr lang="en-US"/>
            </a:p>
          </p:txBody>
        </p:sp>
        <p:sp>
          <p:nvSpPr>
            <p:cNvPr id="350" name="Line 34"/>
            <p:cNvSpPr>
              <a:spLocks noChangeShapeType="1"/>
            </p:cNvSpPr>
            <p:nvPr/>
          </p:nvSpPr>
          <p:spPr bwMode="auto">
            <a:xfrm>
              <a:off x="2057401" y="3181350"/>
              <a:ext cx="2514603" cy="0"/>
            </a:xfrm>
            <a:prstGeom prst="line">
              <a:avLst/>
            </a:prstGeom>
            <a:noFill/>
            <a:ln w="12700">
              <a:solidFill>
                <a:schemeClr val="tx1"/>
              </a:solidFill>
              <a:miter lim="800000"/>
              <a:headEnd/>
              <a:tailEnd/>
            </a:ln>
            <a:effectLst/>
          </p:spPr>
          <p:txBody>
            <a:bodyPr wrap="none"/>
            <a:lstStyle/>
            <a:p>
              <a:endParaRPr lang="en-US"/>
            </a:p>
          </p:txBody>
        </p:sp>
        <p:sp>
          <p:nvSpPr>
            <p:cNvPr id="351" name="Line 35"/>
            <p:cNvSpPr>
              <a:spLocks noChangeShapeType="1"/>
            </p:cNvSpPr>
            <p:nvPr/>
          </p:nvSpPr>
          <p:spPr bwMode="auto">
            <a:xfrm>
              <a:off x="2057401" y="3729037"/>
              <a:ext cx="2514603" cy="0"/>
            </a:xfrm>
            <a:prstGeom prst="line">
              <a:avLst/>
            </a:prstGeom>
            <a:noFill/>
            <a:ln w="12700">
              <a:solidFill>
                <a:schemeClr val="tx1"/>
              </a:solidFill>
              <a:miter lim="800000"/>
              <a:headEnd/>
              <a:tailEnd/>
            </a:ln>
            <a:effectLst/>
          </p:spPr>
          <p:txBody>
            <a:bodyPr wrap="none"/>
            <a:lstStyle/>
            <a:p>
              <a:endParaRPr lang="en-US"/>
            </a:p>
          </p:txBody>
        </p:sp>
        <p:sp>
          <p:nvSpPr>
            <p:cNvPr id="352" name="Line 36"/>
            <p:cNvSpPr>
              <a:spLocks noChangeShapeType="1"/>
            </p:cNvSpPr>
            <p:nvPr/>
          </p:nvSpPr>
          <p:spPr bwMode="auto">
            <a:xfrm>
              <a:off x="2057401" y="4324350"/>
              <a:ext cx="2514603" cy="0"/>
            </a:xfrm>
            <a:prstGeom prst="line">
              <a:avLst/>
            </a:prstGeom>
            <a:noFill/>
            <a:ln w="12700">
              <a:solidFill>
                <a:schemeClr val="tx1"/>
              </a:solidFill>
              <a:miter lim="800000"/>
              <a:headEnd/>
              <a:tailEnd/>
            </a:ln>
            <a:effectLst/>
          </p:spPr>
          <p:txBody>
            <a:bodyPr wrap="none"/>
            <a:lstStyle/>
            <a:p>
              <a:endParaRPr lang="en-US"/>
            </a:p>
          </p:txBody>
        </p:sp>
        <p:sp>
          <p:nvSpPr>
            <p:cNvPr id="353" name="Line 37"/>
            <p:cNvSpPr>
              <a:spLocks noChangeShapeType="1"/>
            </p:cNvSpPr>
            <p:nvPr/>
          </p:nvSpPr>
          <p:spPr bwMode="auto">
            <a:xfrm>
              <a:off x="2057401" y="4921250"/>
              <a:ext cx="2514603" cy="0"/>
            </a:xfrm>
            <a:prstGeom prst="line">
              <a:avLst/>
            </a:prstGeom>
            <a:noFill/>
            <a:ln w="12700">
              <a:solidFill>
                <a:schemeClr val="tx1"/>
              </a:solidFill>
              <a:miter lim="800000"/>
              <a:headEnd/>
              <a:tailEnd/>
            </a:ln>
            <a:effectLst/>
          </p:spPr>
          <p:txBody>
            <a:bodyPr wrap="none"/>
            <a:lstStyle/>
            <a:p>
              <a:endParaRPr lang="en-US"/>
            </a:p>
          </p:txBody>
        </p:sp>
        <p:sp>
          <p:nvSpPr>
            <p:cNvPr id="354" name="Line 38"/>
            <p:cNvSpPr>
              <a:spLocks noChangeShapeType="1"/>
            </p:cNvSpPr>
            <p:nvPr/>
          </p:nvSpPr>
          <p:spPr bwMode="auto">
            <a:xfrm>
              <a:off x="2057401" y="5516562"/>
              <a:ext cx="2514603" cy="0"/>
            </a:xfrm>
            <a:prstGeom prst="line">
              <a:avLst/>
            </a:prstGeom>
            <a:noFill/>
            <a:ln w="12700">
              <a:solidFill>
                <a:schemeClr val="tx1"/>
              </a:solidFill>
              <a:miter lim="800000"/>
              <a:headEnd/>
              <a:tailEnd/>
            </a:ln>
            <a:effectLst/>
          </p:spPr>
          <p:txBody>
            <a:bodyPr wrap="none"/>
            <a:lstStyle/>
            <a:p>
              <a:endParaRPr lang="en-US"/>
            </a:p>
          </p:txBody>
        </p:sp>
        <p:sp>
          <p:nvSpPr>
            <p:cNvPr id="355" name="Line 39"/>
            <p:cNvSpPr>
              <a:spLocks noChangeShapeType="1"/>
            </p:cNvSpPr>
            <p:nvPr/>
          </p:nvSpPr>
          <p:spPr bwMode="auto">
            <a:xfrm>
              <a:off x="2057401" y="6110287"/>
              <a:ext cx="2514603" cy="0"/>
            </a:xfrm>
            <a:prstGeom prst="line">
              <a:avLst/>
            </a:prstGeom>
            <a:noFill/>
            <a:ln w="12700">
              <a:solidFill>
                <a:schemeClr val="tx1"/>
              </a:solidFill>
              <a:miter lim="800000"/>
              <a:headEnd/>
              <a:tailEnd/>
            </a:ln>
            <a:effectLst/>
          </p:spPr>
          <p:txBody>
            <a:bodyPr wrap="none"/>
            <a:lstStyle/>
            <a:p>
              <a:endParaRPr lang="en-US"/>
            </a:p>
          </p:txBody>
        </p:sp>
        <p:sp>
          <p:nvSpPr>
            <p:cNvPr id="356" name="Line 40"/>
            <p:cNvSpPr>
              <a:spLocks noChangeShapeType="1"/>
            </p:cNvSpPr>
            <p:nvPr/>
          </p:nvSpPr>
          <p:spPr bwMode="auto">
            <a:xfrm>
              <a:off x="2057401" y="6705600"/>
              <a:ext cx="2514603" cy="0"/>
            </a:xfrm>
            <a:prstGeom prst="line">
              <a:avLst/>
            </a:prstGeom>
            <a:noFill/>
            <a:ln w="28575" cap="sq">
              <a:solidFill>
                <a:schemeClr val="tx1"/>
              </a:solidFill>
              <a:miter lim="800000"/>
              <a:headEnd/>
              <a:tailEnd/>
            </a:ln>
            <a:effectLst/>
          </p:spPr>
          <p:txBody>
            <a:bodyPr wrap="none"/>
            <a:lstStyle/>
            <a:p>
              <a:endParaRPr lang="en-US"/>
            </a:p>
          </p:txBody>
        </p:sp>
        <p:sp>
          <p:nvSpPr>
            <p:cNvPr id="357" name="Line 41"/>
            <p:cNvSpPr>
              <a:spLocks noChangeShapeType="1"/>
            </p:cNvSpPr>
            <p:nvPr/>
          </p:nvSpPr>
          <p:spPr bwMode="auto">
            <a:xfrm>
              <a:off x="2057401" y="2586037"/>
              <a:ext cx="0" cy="4119563"/>
            </a:xfrm>
            <a:prstGeom prst="line">
              <a:avLst/>
            </a:prstGeom>
            <a:noFill/>
            <a:ln w="28575" cap="sq">
              <a:solidFill>
                <a:schemeClr val="tx1"/>
              </a:solidFill>
              <a:miter lim="800000"/>
              <a:headEnd/>
              <a:tailEnd/>
            </a:ln>
            <a:effectLst/>
          </p:spPr>
          <p:txBody>
            <a:bodyPr wrap="none"/>
            <a:lstStyle/>
            <a:p>
              <a:endParaRPr lang="en-US"/>
            </a:p>
          </p:txBody>
        </p:sp>
        <p:sp>
          <p:nvSpPr>
            <p:cNvPr id="358" name="Line 42"/>
            <p:cNvSpPr>
              <a:spLocks noChangeShapeType="1"/>
            </p:cNvSpPr>
            <p:nvPr/>
          </p:nvSpPr>
          <p:spPr bwMode="auto">
            <a:xfrm>
              <a:off x="2686051" y="2586037"/>
              <a:ext cx="0" cy="4119563"/>
            </a:xfrm>
            <a:prstGeom prst="line">
              <a:avLst/>
            </a:prstGeom>
            <a:noFill/>
            <a:ln w="12700">
              <a:solidFill>
                <a:schemeClr val="tx1"/>
              </a:solidFill>
              <a:miter lim="800000"/>
              <a:headEnd/>
              <a:tailEnd/>
            </a:ln>
            <a:effectLst/>
          </p:spPr>
          <p:txBody>
            <a:bodyPr wrap="none"/>
            <a:lstStyle/>
            <a:p>
              <a:endParaRPr lang="en-US"/>
            </a:p>
          </p:txBody>
        </p:sp>
        <p:sp>
          <p:nvSpPr>
            <p:cNvPr id="359" name="Line 43"/>
            <p:cNvSpPr>
              <a:spLocks noChangeShapeType="1"/>
            </p:cNvSpPr>
            <p:nvPr/>
          </p:nvSpPr>
          <p:spPr bwMode="auto">
            <a:xfrm>
              <a:off x="3314702" y="2586037"/>
              <a:ext cx="0" cy="4119563"/>
            </a:xfrm>
            <a:prstGeom prst="line">
              <a:avLst/>
            </a:prstGeom>
            <a:noFill/>
            <a:ln w="12700">
              <a:solidFill>
                <a:schemeClr val="tx1"/>
              </a:solidFill>
              <a:miter lim="800000"/>
              <a:headEnd/>
              <a:tailEnd/>
            </a:ln>
            <a:effectLst/>
          </p:spPr>
          <p:txBody>
            <a:bodyPr wrap="none"/>
            <a:lstStyle/>
            <a:p>
              <a:endParaRPr lang="en-US"/>
            </a:p>
          </p:txBody>
        </p:sp>
        <p:sp>
          <p:nvSpPr>
            <p:cNvPr id="360" name="Line 44"/>
            <p:cNvSpPr>
              <a:spLocks noChangeShapeType="1"/>
            </p:cNvSpPr>
            <p:nvPr/>
          </p:nvSpPr>
          <p:spPr bwMode="auto">
            <a:xfrm>
              <a:off x="3943353" y="2586037"/>
              <a:ext cx="0" cy="4119563"/>
            </a:xfrm>
            <a:prstGeom prst="line">
              <a:avLst/>
            </a:prstGeom>
            <a:noFill/>
            <a:ln w="12700">
              <a:solidFill>
                <a:schemeClr val="tx1"/>
              </a:solidFill>
              <a:miter lim="800000"/>
              <a:headEnd/>
              <a:tailEnd/>
            </a:ln>
            <a:effectLst/>
          </p:spPr>
          <p:txBody>
            <a:bodyPr wrap="none"/>
            <a:lstStyle/>
            <a:p>
              <a:endParaRPr lang="en-US"/>
            </a:p>
          </p:txBody>
        </p:sp>
        <p:sp>
          <p:nvSpPr>
            <p:cNvPr id="361" name="Line 45"/>
            <p:cNvSpPr>
              <a:spLocks noChangeShapeType="1"/>
            </p:cNvSpPr>
            <p:nvPr/>
          </p:nvSpPr>
          <p:spPr bwMode="auto">
            <a:xfrm>
              <a:off x="4572003" y="2586037"/>
              <a:ext cx="0" cy="4119563"/>
            </a:xfrm>
            <a:prstGeom prst="line">
              <a:avLst/>
            </a:prstGeom>
            <a:noFill/>
            <a:ln w="28575" cap="sq">
              <a:solidFill>
                <a:schemeClr val="tx1"/>
              </a:solidFill>
              <a:miter lim="800000"/>
              <a:headEnd/>
              <a:tailEnd/>
            </a:ln>
            <a:effectLst/>
          </p:spPr>
          <p:txBody>
            <a:bodyPr wrap="none"/>
            <a:lstStyle/>
            <a:p>
              <a:endParaRPr lang="en-US"/>
            </a:p>
          </p:txBody>
        </p:sp>
        <p:sp>
          <p:nvSpPr>
            <p:cNvPr id="362" name="Text Box 4"/>
            <p:cNvSpPr txBox="1">
              <a:spLocks noChangeArrowheads="1"/>
            </p:cNvSpPr>
            <p:nvPr/>
          </p:nvSpPr>
          <p:spPr bwMode="auto">
            <a:xfrm>
              <a:off x="1951038" y="2052637"/>
              <a:ext cx="3870329" cy="369888"/>
            </a:xfrm>
            <a:prstGeom prst="rect">
              <a:avLst/>
            </a:prstGeom>
            <a:noFill/>
            <a:ln w="9525">
              <a:noFill/>
              <a:miter lim="800000"/>
              <a:headEnd/>
              <a:tailEnd/>
            </a:ln>
            <a:effectLst/>
          </p:spPr>
          <p:txBody>
            <a:bodyPr wrap="none">
              <a:spAutoFit/>
            </a:bodyPr>
            <a:lstStyle/>
            <a:p>
              <a:pPr eaLnBrk="1" hangingPunct="1"/>
              <a:r>
                <a:rPr lang="en-US" b="1" dirty="0">
                  <a:solidFill>
                    <a:srgbClr val="008000"/>
                  </a:solidFill>
                </a:rPr>
                <a:t>Input </a:t>
              </a:r>
              <a:r>
                <a:rPr lang="en-US" b="1" dirty="0" smtClean="0">
                  <a:solidFill>
                    <a:srgbClr val="008000"/>
                  </a:solidFill>
                </a:rPr>
                <a:t>matrix (Shingles x Documents) </a:t>
              </a:r>
              <a:endParaRPr lang="en-US" b="1" dirty="0">
                <a:solidFill>
                  <a:srgbClr val="008000"/>
                </a:solidFill>
              </a:endParaRPr>
            </a:p>
          </p:txBody>
        </p:sp>
      </p:grpSp>
      <p:graphicFrame>
        <p:nvGraphicFramePr>
          <p:cNvPr id="363" name="Group 46"/>
          <p:cNvGraphicFramePr>
            <a:graphicFrameLocks noGrp="1"/>
          </p:cNvGraphicFramePr>
          <p:nvPr>
            <p:extLst>
              <p:ext uri="{D42A27DB-BD31-4B8C-83A1-F6EECF244321}">
                <p14:modId xmlns:p14="http://schemas.microsoft.com/office/powerpoint/2010/main" val="876036982"/>
              </p:ext>
            </p:extLst>
          </p:nvPr>
        </p:nvGraphicFramePr>
        <p:xfrm>
          <a:off x="1371600" y="2133600"/>
          <a:ext cx="381000" cy="4089401"/>
        </p:xfrm>
        <a:graphic>
          <a:graphicData uri="http://schemas.openxmlformats.org/drawingml/2006/table">
            <a:tbl>
              <a:tblPr/>
              <a:tblGrid>
                <a:gridCol w="381000"/>
              </a:tblGrid>
              <a:tr h="6064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79438">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79438">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alpha val="50000"/>
                      </a:schemeClr>
                    </a:solidFill>
                  </a:tcPr>
                </a:tc>
              </a:tr>
              <a:tr h="58102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pitchFamily="2" charset="2"/>
                        <a:buNone/>
                        <a:tabLst/>
                      </a:pPr>
                      <a:r>
                        <a:rPr kumimoji="0" lang="en-US" sz="2800" b="0" i="0" u="none" strike="noStrike" cap="none" normalizeH="0" baseline="0" dirty="0" smtClean="0">
                          <a:ln>
                            <a:noFill/>
                          </a:ln>
                          <a:solidFill>
                            <a:schemeClr val="tx1"/>
                          </a:solidFill>
                          <a:effectLst/>
                          <a:latin typeface="+mj-lt"/>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bl>
          </a:graphicData>
        </a:graphic>
      </p:graphicFrame>
      <p:sp>
        <p:nvSpPr>
          <p:cNvPr id="364" name="Text Box 4"/>
          <p:cNvSpPr txBox="1">
            <a:spLocks noChangeArrowheads="1"/>
          </p:cNvSpPr>
          <p:nvPr/>
        </p:nvSpPr>
        <p:spPr bwMode="auto">
          <a:xfrm>
            <a:off x="274079" y="1600200"/>
            <a:ext cx="1617238" cy="369332"/>
          </a:xfrm>
          <a:prstGeom prst="rect">
            <a:avLst/>
          </a:prstGeom>
          <a:noFill/>
          <a:ln w="9525">
            <a:noFill/>
            <a:miter lim="800000"/>
            <a:headEnd/>
            <a:tailEnd/>
          </a:ln>
          <a:effectLst/>
        </p:spPr>
        <p:txBody>
          <a:bodyPr wrap="none">
            <a:spAutoFit/>
          </a:bodyPr>
          <a:lstStyle/>
          <a:p>
            <a:r>
              <a:rPr lang="en-US" b="1" dirty="0" smtClean="0">
                <a:solidFill>
                  <a:srgbClr val="008000"/>
                </a:solidFill>
              </a:rPr>
              <a:t>Permutation </a:t>
            </a:r>
            <a:r>
              <a:rPr lang="en-US" b="1" dirty="0" smtClean="0">
                <a:solidFill>
                  <a:srgbClr val="008000"/>
                </a:solidFill>
                <a:sym typeface="Symbol"/>
              </a:rPr>
              <a:t></a:t>
            </a:r>
            <a:endParaRPr lang="en-US" b="1" dirty="0">
              <a:solidFill>
                <a:srgbClr val="008000"/>
              </a:solidFill>
            </a:endParaRPr>
          </a:p>
        </p:txBody>
      </p:sp>
    </p:spTree>
    <p:extLst>
      <p:ext uri="{BB962C8B-B14F-4D97-AF65-F5344CB8AC3E}">
        <p14:creationId xmlns:p14="http://schemas.microsoft.com/office/powerpoint/2010/main" val="2767874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Min-Hash </a:t>
            </a:r>
            <a:r>
              <a:rPr lang="en-US" dirty="0"/>
              <a:t>Signatures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idx="1"/>
              </p:nvPr>
            </p:nvSpPr>
            <p:spPr>
              <a:xfrm>
                <a:off x="457200" y="1295400"/>
                <a:ext cx="8686800" cy="5410200"/>
              </a:xfrm>
            </p:spPr>
            <p:txBody>
              <a:bodyPr>
                <a:normAutofit/>
              </a:bodyPr>
              <a:lstStyle/>
              <a:p>
                <a:r>
                  <a:rPr lang="en-US" b="1" dirty="0">
                    <a:solidFill>
                      <a:srgbClr val="D60093"/>
                    </a:solidFill>
                  </a:rPr>
                  <a:t>Pick </a:t>
                </a:r>
                <a:r>
                  <a:rPr lang="en-US" b="1" dirty="0" smtClean="0">
                    <a:solidFill>
                      <a:srgbClr val="D60093"/>
                    </a:solidFill>
                  </a:rPr>
                  <a:t>K=100 </a:t>
                </a:r>
                <a:r>
                  <a:rPr lang="en-US" b="1" dirty="0">
                    <a:solidFill>
                      <a:srgbClr val="D60093"/>
                    </a:solidFill>
                  </a:rPr>
                  <a:t>random permutations of the </a:t>
                </a:r>
                <a:r>
                  <a:rPr lang="en-US" b="1" dirty="0" smtClean="0">
                    <a:solidFill>
                      <a:srgbClr val="D60093"/>
                    </a:solidFill>
                  </a:rPr>
                  <a:t>rows</a:t>
                </a:r>
                <a:endParaRPr lang="en-US" b="1" dirty="0">
                  <a:solidFill>
                    <a:srgbClr val="D60093"/>
                  </a:solidFill>
                </a:endParaRPr>
              </a:p>
              <a:p>
                <a:r>
                  <a:rPr lang="en-US" dirty="0"/>
                  <a:t>Think of </a:t>
                </a:r>
                <a:r>
                  <a:rPr lang="en-US" b="1" i="1" dirty="0" smtClean="0"/>
                  <a:t>sig</a:t>
                </a:r>
                <a:r>
                  <a:rPr lang="en-US" b="1" dirty="0" smtClean="0"/>
                  <a:t>(C</a:t>
                </a:r>
                <a:r>
                  <a:rPr lang="en-US" b="1" dirty="0"/>
                  <a:t>)</a:t>
                </a:r>
                <a:r>
                  <a:rPr lang="en-US" dirty="0"/>
                  <a:t> as a column </a:t>
                </a:r>
                <a:r>
                  <a:rPr lang="en-US" dirty="0" smtClean="0"/>
                  <a:t>vector</a:t>
                </a:r>
                <a:endParaRPr lang="en-US" dirty="0"/>
              </a:p>
              <a:p>
                <a:r>
                  <a:rPr lang="en-US" b="1" dirty="0" smtClean="0"/>
                  <a:t>s</a:t>
                </a:r>
                <a:r>
                  <a:rPr lang="en-US" b="1" i="1" dirty="0" smtClean="0"/>
                  <a:t>ig</a:t>
                </a:r>
                <a:r>
                  <a:rPr lang="en-US" b="1" dirty="0" smtClean="0"/>
                  <a:t>(C</a:t>
                </a:r>
                <a:r>
                  <a:rPr lang="en-US" b="1" dirty="0"/>
                  <a:t>)[</a:t>
                </a:r>
                <a:r>
                  <a:rPr lang="en-US" b="1" dirty="0" err="1"/>
                  <a:t>i</a:t>
                </a:r>
                <a:r>
                  <a:rPr lang="en-US" b="1" dirty="0"/>
                  <a:t>] =</a:t>
                </a:r>
                <a:r>
                  <a:rPr lang="en-US" dirty="0"/>
                  <a:t> </a:t>
                </a:r>
                <a:r>
                  <a:rPr lang="en-US" dirty="0" smtClean="0"/>
                  <a:t>according </a:t>
                </a:r>
                <a:r>
                  <a:rPr lang="en-US" dirty="0"/>
                  <a:t>to the </a:t>
                </a:r>
                <a:r>
                  <a:rPr lang="en-US" i="1" dirty="0" err="1" smtClean="0"/>
                  <a:t>i-</a:t>
                </a:r>
                <a:r>
                  <a:rPr lang="en-US" dirty="0" err="1" smtClean="0"/>
                  <a:t>th</a:t>
                </a:r>
                <a:r>
                  <a:rPr lang="en-US" dirty="0" smtClean="0"/>
                  <a:t> </a:t>
                </a:r>
                <a:r>
                  <a:rPr lang="en-US" dirty="0"/>
                  <a:t>permutation, the </a:t>
                </a:r>
                <a:r>
                  <a:rPr lang="en-US" dirty="0" smtClean="0"/>
                  <a:t>index of </a:t>
                </a:r>
                <a:r>
                  <a:rPr lang="en-US" dirty="0"/>
                  <a:t>the first row </a:t>
                </a:r>
                <a:r>
                  <a:rPr lang="en-US" dirty="0" smtClean="0"/>
                  <a:t>that </a:t>
                </a:r>
                <a:r>
                  <a:rPr lang="en-US" dirty="0"/>
                  <a:t>has a 1 in column </a:t>
                </a:r>
                <a:r>
                  <a:rPr lang="en-US" i="1" dirty="0" smtClean="0"/>
                  <a:t>C</a:t>
                </a:r>
              </a:p>
              <a:p>
                <a:pPr lvl="1">
                  <a:buNone/>
                </a:pPr>
                <a:r>
                  <a:rPr lang="en-US" sz="3200" b="1" i="1" dirty="0" smtClean="0">
                    <a:latin typeface="Times New Roman" pitchFamily="18" charset="0"/>
                    <a:cs typeface="Times New Roman" pitchFamily="18" charset="0"/>
                  </a:rPr>
                  <a:t>		sig</a:t>
                </a:r>
                <a:r>
                  <a:rPr lang="en-US" sz="3200" b="1" dirty="0" smtClean="0">
                    <a:latin typeface="Times New Roman" pitchFamily="18" charset="0"/>
                    <a:cs typeface="Times New Roman" pitchFamily="18" charset="0"/>
                  </a:rPr>
                  <a:t>(C)[</a:t>
                </a:r>
                <a:r>
                  <a:rPr lang="en-US" sz="3200" b="1" dirty="0" err="1" smtClean="0">
                    <a:latin typeface="Times New Roman" pitchFamily="18" charset="0"/>
                    <a:cs typeface="Times New Roman" pitchFamily="18" charset="0"/>
                  </a:rPr>
                  <a:t>i</a:t>
                </a:r>
                <a:r>
                  <a:rPr lang="en-US" sz="3200" b="1" dirty="0" smtClean="0">
                    <a:latin typeface="Times New Roman" pitchFamily="18" charset="0"/>
                    <a:cs typeface="Times New Roman" pitchFamily="18" charset="0"/>
                  </a:rPr>
                  <a:t>] = min (</a:t>
                </a:r>
                <a:r>
                  <a:rPr lang="en-US" sz="3200" b="1" dirty="0" smtClean="0">
                    <a:latin typeface="Times New Roman" pitchFamily="18" charset="0"/>
                    <a:cs typeface="Times New Roman" pitchFamily="18" charset="0"/>
                    <a:sym typeface="Symbol"/>
                  </a:rPr>
                  <a:t></a:t>
                </a:r>
                <a:r>
                  <a:rPr lang="en-US" sz="3200" b="1" baseline="-25000" dirty="0" err="1" smtClean="0">
                    <a:latin typeface="Times New Roman" pitchFamily="18" charset="0"/>
                    <a:cs typeface="Times New Roman" pitchFamily="18" charset="0"/>
                    <a:sym typeface="Symbol"/>
                  </a:rPr>
                  <a:t>i</a:t>
                </a:r>
                <a:r>
                  <a:rPr lang="en-US" sz="3200" b="1" dirty="0" smtClean="0">
                    <a:latin typeface="Times New Roman" pitchFamily="18" charset="0"/>
                    <a:cs typeface="Times New Roman" pitchFamily="18" charset="0"/>
                    <a:sym typeface="Symbol"/>
                  </a:rPr>
                  <a:t>(C))</a:t>
                </a:r>
                <a:endParaRPr lang="en-US" sz="3200" b="1" dirty="0" smtClean="0">
                  <a:latin typeface="Times New Roman" pitchFamily="18" charset="0"/>
                  <a:cs typeface="Times New Roman" pitchFamily="18" charset="0"/>
                </a:endParaRPr>
              </a:p>
              <a:p>
                <a:r>
                  <a:rPr lang="en-US" b="1" dirty="0" smtClean="0">
                    <a:solidFill>
                      <a:srgbClr val="0000FF"/>
                    </a:solidFill>
                  </a:rPr>
                  <a:t>Note:</a:t>
                </a:r>
                <a:r>
                  <a:rPr lang="en-US" dirty="0" smtClean="0"/>
                  <a:t> The sketch (signature) of document </a:t>
                </a:r>
                <a:r>
                  <a:rPr lang="en-US" i="1" dirty="0" smtClean="0"/>
                  <a:t>C</a:t>
                </a:r>
                <a:r>
                  <a:rPr lang="en-US" dirty="0" smtClean="0"/>
                  <a:t> is small  </a:t>
                </a:r>
                <a14:m>
                  <m:oMath xmlns:m="http://schemas.openxmlformats.org/officeDocument/2006/math">
                    <m:r>
                      <a:rPr lang="en-US" b="1" i="1" dirty="0" smtClean="0">
                        <a:solidFill>
                          <a:srgbClr val="0000FF"/>
                        </a:solidFill>
                        <a:latin typeface="Cambria Math"/>
                      </a:rPr>
                      <m:t>~</m:t>
                    </m:r>
                    <m:r>
                      <a:rPr lang="en-US" b="1" i="1" dirty="0" smtClean="0">
                        <a:solidFill>
                          <a:srgbClr val="0000FF"/>
                        </a:solidFill>
                        <a:latin typeface="Cambria Math"/>
                      </a:rPr>
                      <m:t>𝟏𝟎𝟎</m:t>
                    </m:r>
                  </m:oMath>
                </a14:m>
                <a:r>
                  <a:rPr lang="en-US" b="1" dirty="0" smtClean="0">
                    <a:solidFill>
                      <a:srgbClr val="0000FF"/>
                    </a:solidFill>
                  </a:rPr>
                  <a:t> bytes!</a:t>
                </a:r>
              </a:p>
              <a:p>
                <a:pPr lvl="8"/>
                <a:endParaRPr lang="en-US" dirty="0" smtClean="0"/>
              </a:p>
              <a:p>
                <a:r>
                  <a:rPr lang="en-US" b="1" dirty="0" smtClean="0">
                    <a:solidFill>
                      <a:srgbClr val="008000"/>
                    </a:solidFill>
                  </a:rPr>
                  <a:t>We achieved our goal!</a:t>
                </a:r>
                <a:r>
                  <a:rPr lang="en-US" b="1" dirty="0" smtClean="0"/>
                  <a:t> We “compressed” </a:t>
                </a:r>
                <a:br>
                  <a:rPr lang="en-US" b="1" dirty="0" smtClean="0"/>
                </a:br>
                <a:r>
                  <a:rPr lang="en-US" b="1" dirty="0" smtClean="0"/>
                  <a:t>long bit vectors into short signatures</a:t>
                </a:r>
              </a:p>
            </p:txBody>
          </p:sp>
        </mc:Choice>
        <mc:Fallback xmlns="">
          <p:sp>
            <p:nvSpPr>
              <p:cNvPr id="41987" name="Rectangle 3"/>
              <p:cNvSpPr>
                <a:spLocks noGrp="1" noRot="1" noChangeAspect="1" noMove="1" noResize="1" noEditPoints="1" noAdjustHandles="1" noChangeArrowheads="1" noChangeShapeType="1" noTextEdit="1"/>
              </p:cNvSpPr>
              <p:nvPr>
                <p:ph idx="1"/>
              </p:nvPr>
            </p:nvSpPr>
            <p:spPr>
              <a:xfrm>
                <a:off x="457200" y="1295400"/>
                <a:ext cx="8686800" cy="5410200"/>
              </a:xfrm>
              <a:blipFill rotWithShape="1">
                <a:blip r:embed="rId2"/>
                <a:stretch>
                  <a:fillRect t="-676" r="-1123"/>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5"/>
          <p:cNvSpPr>
            <a:spLocks noGrp="1"/>
          </p:cNvSpPr>
          <p:nvPr>
            <p:ph type="sldNum" sz="quarter" idx="12"/>
          </p:nvPr>
        </p:nvSpPr>
        <p:spPr/>
        <p:txBody>
          <a:bodyPr/>
          <a:lstStyle/>
          <a:p>
            <a:fld id="{D03F304B-AF2A-4425-83B2-D5FFE34E7216}" type="slidenum">
              <a:rPr lang="en-US"/>
              <a:pPr/>
              <a:t>38</a:t>
            </a:fld>
            <a:endParaRPr lang="en-US"/>
          </a:p>
        </p:txBody>
      </p:sp>
    </p:spTree>
    <p:extLst>
      <p:ext uri="{BB962C8B-B14F-4D97-AF65-F5344CB8AC3E}">
        <p14:creationId xmlns:p14="http://schemas.microsoft.com/office/powerpoint/2010/main" val="3019390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Trick</a:t>
            </a:r>
            <a:endParaRPr lang="en-US" dirty="0"/>
          </a:p>
        </p:txBody>
      </p:sp>
      <p:sp>
        <p:nvSpPr>
          <p:cNvPr id="3" name="Content Placeholder 2"/>
          <p:cNvSpPr>
            <a:spLocks noGrp="1"/>
          </p:cNvSpPr>
          <p:nvPr>
            <p:ph idx="1"/>
          </p:nvPr>
        </p:nvSpPr>
        <p:spPr>
          <a:xfrm>
            <a:off x="457200" y="1295400"/>
            <a:ext cx="8229600" cy="5486400"/>
          </a:xfrm>
        </p:spPr>
        <p:txBody>
          <a:bodyPr>
            <a:normAutofit fontScale="92500"/>
          </a:bodyPr>
          <a:lstStyle/>
          <a:p>
            <a:r>
              <a:rPr lang="en-US" b="1" dirty="0" smtClean="0">
                <a:solidFill>
                  <a:srgbClr val="008000"/>
                </a:solidFill>
              </a:rPr>
              <a:t>Permuting rows even once is prohibitive</a:t>
            </a:r>
          </a:p>
          <a:p>
            <a:r>
              <a:rPr lang="en-US" b="1" dirty="0" smtClean="0">
                <a:solidFill>
                  <a:srgbClr val="D60093"/>
                </a:solidFill>
              </a:rPr>
              <a:t>Row hashing!</a:t>
            </a:r>
          </a:p>
          <a:p>
            <a:pPr lvl="1"/>
            <a:r>
              <a:rPr lang="en-US" dirty="0" smtClean="0"/>
              <a:t>Pick </a:t>
            </a:r>
            <a:r>
              <a:rPr lang="en-US" b="1" dirty="0" smtClean="0"/>
              <a:t>K = 100</a:t>
            </a:r>
            <a:r>
              <a:rPr lang="en-US" dirty="0" smtClean="0"/>
              <a:t> hash functions </a:t>
            </a:r>
            <a:r>
              <a:rPr lang="en-US" b="1" i="1" dirty="0" err="1" smtClean="0"/>
              <a:t>k</a:t>
            </a:r>
            <a:r>
              <a:rPr lang="en-US" b="1" i="1" baseline="-25000" dirty="0" err="1" smtClean="0"/>
              <a:t>i</a:t>
            </a:r>
            <a:endParaRPr lang="en-US" i="1" dirty="0" smtClean="0">
              <a:sym typeface="Symbol"/>
            </a:endParaRPr>
          </a:p>
          <a:p>
            <a:pPr lvl="1"/>
            <a:r>
              <a:rPr lang="en-US" dirty="0" smtClean="0">
                <a:sym typeface="Symbol"/>
              </a:rPr>
              <a:t>Ordering under </a:t>
            </a:r>
            <a:r>
              <a:rPr lang="en-US" b="1" i="1" dirty="0" err="1" smtClean="0"/>
              <a:t>k</a:t>
            </a:r>
            <a:r>
              <a:rPr lang="en-US" b="1" i="1" baseline="-25000" dirty="0" err="1" smtClean="0"/>
              <a:t>i</a:t>
            </a:r>
            <a:r>
              <a:rPr lang="en-US" dirty="0" smtClean="0">
                <a:sym typeface="Symbol"/>
              </a:rPr>
              <a:t> gives a random row permutation!</a:t>
            </a:r>
          </a:p>
          <a:p>
            <a:r>
              <a:rPr lang="en-US" b="1" dirty="0" smtClean="0">
                <a:solidFill>
                  <a:srgbClr val="0000FF"/>
                </a:solidFill>
                <a:sym typeface="Symbol"/>
              </a:rPr>
              <a:t>One-pass implementation</a:t>
            </a:r>
          </a:p>
          <a:p>
            <a:pPr lvl="1"/>
            <a:r>
              <a:rPr lang="en-US" dirty="0" smtClean="0">
                <a:sym typeface="Symbol"/>
              </a:rPr>
              <a:t>For each column </a:t>
            </a:r>
            <a:r>
              <a:rPr lang="en-US" b="1" i="1" dirty="0" smtClean="0">
                <a:sym typeface="Symbol"/>
              </a:rPr>
              <a:t>C</a:t>
            </a:r>
            <a:r>
              <a:rPr lang="en-US" dirty="0" smtClean="0">
                <a:sym typeface="Symbol"/>
              </a:rPr>
              <a:t> and hash-</a:t>
            </a:r>
            <a:r>
              <a:rPr lang="en-US" dirty="0" err="1" smtClean="0">
                <a:sym typeface="Symbol"/>
              </a:rPr>
              <a:t>func</a:t>
            </a:r>
            <a:r>
              <a:rPr lang="en-US" dirty="0" smtClean="0">
                <a:sym typeface="Symbol"/>
              </a:rPr>
              <a:t>. </a:t>
            </a:r>
            <a:r>
              <a:rPr lang="en-US" b="1" i="1" dirty="0" err="1" smtClean="0">
                <a:sym typeface="Symbol"/>
              </a:rPr>
              <a:t>k</a:t>
            </a:r>
            <a:r>
              <a:rPr lang="en-US" b="1" i="1" baseline="-25000" dirty="0" err="1" smtClean="0">
                <a:sym typeface="Symbol"/>
              </a:rPr>
              <a:t>i</a:t>
            </a:r>
            <a:r>
              <a:rPr lang="en-US" dirty="0" smtClean="0">
                <a:sym typeface="Symbol"/>
              </a:rPr>
              <a:t> keep a “slot” for the min-hash value</a:t>
            </a:r>
          </a:p>
          <a:p>
            <a:pPr lvl="1"/>
            <a:r>
              <a:rPr lang="en-US" dirty="0" smtClean="0">
                <a:sym typeface="Symbol"/>
              </a:rPr>
              <a:t>Initialize all </a:t>
            </a:r>
            <a:r>
              <a:rPr lang="en-US" b="1" i="1" dirty="0" smtClean="0">
                <a:sym typeface="Symbol"/>
              </a:rPr>
              <a:t>sig(C)[</a:t>
            </a:r>
            <a:r>
              <a:rPr lang="en-US" b="1" i="1" dirty="0" err="1" smtClean="0">
                <a:sym typeface="Symbol"/>
              </a:rPr>
              <a:t>i</a:t>
            </a:r>
            <a:r>
              <a:rPr lang="en-US" b="1" i="1" dirty="0" smtClean="0">
                <a:sym typeface="Symbol"/>
              </a:rPr>
              <a:t>] = </a:t>
            </a:r>
            <a:r>
              <a:rPr lang="en-US" b="1" dirty="0" smtClean="0">
                <a:sym typeface="Symbol"/>
              </a:rPr>
              <a:t></a:t>
            </a:r>
          </a:p>
          <a:p>
            <a:pPr lvl="1"/>
            <a:r>
              <a:rPr lang="en-US" b="1" dirty="0" smtClean="0">
                <a:sym typeface="Symbol"/>
              </a:rPr>
              <a:t>Scan rows looking for 1s</a:t>
            </a:r>
          </a:p>
          <a:p>
            <a:pPr lvl="2"/>
            <a:r>
              <a:rPr lang="en-US" dirty="0" smtClean="0">
                <a:sym typeface="Symbol"/>
              </a:rPr>
              <a:t>Suppose row </a:t>
            </a:r>
            <a:r>
              <a:rPr lang="en-US" b="1" i="1" dirty="0">
                <a:sym typeface="Symbol"/>
              </a:rPr>
              <a:t>j</a:t>
            </a:r>
            <a:r>
              <a:rPr lang="en-US" dirty="0" smtClean="0">
                <a:sym typeface="Symbol"/>
              </a:rPr>
              <a:t> has 1 in column </a:t>
            </a:r>
            <a:r>
              <a:rPr lang="en-US" b="1" i="1" dirty="0" smtClean="0">
                <a:sym typeface="Symbol"/>
              </a:rPr>
              <a:t>C</a:t>
            </a:r>
            <a:endParaRPr lang="en-US" b="1" i="1" baseline="-25000" dirty="0" smtClean="0">
              <a:sym typeface="Symbol"/>
            </a:endParaRPr>
          </a:p>
          <a:p>
            <a:pPr lvl="2"/>
            <a:r>
              <a:rPr lang="en-US" dirty="0" smtClean="0">
                <a:sym typeface="Symbol"/>
              </a:rPr>
              <a:t>Then for each </a:t>
            </a:r>
            <a:r>
              <a:rPr lang="en-US" b="1" i="1" dirty="0" err="1" smtClean="0">
                <a:sym typeface="Symbol"/>
              </a:rPr>
              <a:t>k</a:t>
            </a:r>
            <a:r>
              <a:rPr lang="en-US" b="1" i="1" baseline="-25000" dirty="0" err="1" smtClean="0">
                <a:sym typeface="Symbol"/>
              </a:rPr>
              <a:t>i</a:t>
            </a:r>
            <a:r>
              <a:rPr lang="en-US" b="1" baseline="-25000" dirty="0" smtClean="0">
                <a:sym typeface="Symbol"/>
              </a:rPr>
              <a:t> </a:t>
            </a:r>
            <a:r>
              <a:rPr lang="en-US" dirty="0" smtClean="0">
                <a:sym typeface="Symbol"/>
              </a:rPr>
              <a:t>:</a:t>
            </a:r>
          </a:p>
          <a:p>
            <a:pPr lvl="3"/>
            <a:r>
              <a:rPr lang="en-US" dirty="0" smtClean="0">
                <a:sym typeface="Symbol"/>
              </a:rPr>
              <a:t>If </a:t>
            </a:r>
            <a:r>
              <a:rPr lang="en-US" b="1" i="1" dirty="0" err="1" smtClean="0">
                <a:sym typeface="Symbol"/>
              </a:rPr>
              <a:t>k</a:t>
            </a:r>
            <a:r>
              <a:rPr lang="en-US" b="1" i="1" baseline="-25000" dirty="0" err="1" smtClean="0">
                <a:sym typeface="Symbol"/>
              </a:rPr>
              <a:t>i</a:t>
            </a:r>
            <a:r>
              <a:rPr lang="en-US" b="1" i="1" dirty="0" smtClean="0">
                <a:sym typeface="Symbol"/>
              </a:rPr>
              <a:t>(j) &lt; sig(C)[</a:t>
            </a:r>
            <a:r>
              <a:rPr lang="en-US" b="1" i="1" dirty="0" err="1" smtClean="0">
                <a:sym typeface="Symbol"/>
              </a:rPr>
              <a:t>i</a:t>
            </a:r>
            <a:r>
              <a:rPr lang="en-US" b="1" i="1" dirty="0" smtClean="0">
                <a:sym typeface="Symbol"/>
              </a:rPr>
              <a:t>]</a:t>
            </a:r>
            <a:r>
              <a:rPr lang="en-US" dirty="0" smtClean="0">
                <a:sym typeface="Symbol"/>
              </a:rPr>
              <a:t>, then </a:t>
            </a:r>
            <a:r>
              <a:rPr lang="en-US" b="1" i="1" dirty="0" smtClean="0">
                <a:sym typeface="Symbol"/>
              </a:rPr>
              <a:t>sig(C)[</a:t>
            </a:r>
            <a:r>
              <a:rPr lang="en-US" b="1" i="1" dirty="0" err="1" smtClean="0">
                <a:sym typeface="Symbol"/>
              </a:rPr>
              <a:t>i</a:t>
            </a:r>
            <a:r>
              <a:rPr lang="en-US" b="1" i="1" dirty="0" smtClean="0">
                <a:sym typeface="Symbol"/>
              </a:rPr>
              <a:t>]  </a:t>
            </a:r>
            <a:r>
              <a:rPr lang="en-US" b="1" i="1" dirty="0" err="1" smtClean="0">
                <a:sym typeface="Symbol"/>
              </a:rPr>
              <a:t>k</a:t>
            </a:r>
            <a:r>
              <a:rPr lang="en-US" b="1" i="1" baseline="-25000" dirty="0" err="1" smtClean="0">
                <a:sym typeface="Symbol"/>
              </a:rPr>
              <a:t>i</a:t>
            </a:r>
            <a:r>
              <a:rPr lang="en-US" b="1" i="1" dirty="0" smtClean="0">
                <a:sym typeface="Symbol"/>
              </a:rPr>
              <a:t>(j)</a:t>
            </a:r>
            <a:endParaRPr lang="en-US" b="1" i="1"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39</a:t>
            </a:fld>
            <a:endParaRPr lang="en-US"/>
          </a:p>
        </p:txBody>
      </p:sp>
      <p:sp>
        <p:nvSpPr>
          <p:cNvPr id="7" name="TextBox 6"/>
          <p:cNvSpPr txBox="1"/>
          <p:nvPr/>
        </p:nvSpPr>
        <p:spPr>
          <a:xfrm>
            <a:off x="6210184" y="4889718"/>
            <a:ext cx="2933816" cy="1815882"/>
          </a:xfrm>
          <a:prstGeom prst="rect">
            <a:avLst/>
          </a:prstGeom>
          <a:noFill/>
        </p:spPr>
        <p:txBody>
          <a:bodyPr wrap="none" rtlCol="0">
            <a:spAutoFit/>
          </a:bodyPr>
          <a:lstStyle/>
          <a:p>
            <a:r>
              <a:rPr lang="en-US" sz="1600" b="1" dirty="0" smtClean="0">
                <a:solidFill>
                  <a:srgbClr val="008000"/>
                </a:solidFill>
                <a:latin typeface="Arial" pitchFamily="34" charset="0"/>
                <a:cs typeface="Arial" pitchFamily="34" charset="0"/>
              </a:rPr>
              <a:t>How to pick a random</a:t>
            </a:r>
            <a:br>
              <a:rPr lang="en-US" sz="1600" b="1" dirty="0" smtClean="0">
                <a:solidFill>
                  <a:srgbClr val="008000"/>
                </a:solidFill>
                <a:latin typeface="Arial" pitchFamily="34" charset="0"/>
                <a:cs typeface="Arial" pitchFamily="34" charset="0"/>
              </a:rPr>
            </a:br>
            <a:r>
              <a:rPr lang="en-US" sz="1600" b="1" dirty="0" smtClean="0">
                <a:solidFill>
                  <a:srgbClr val="008000"/>
                </a:solidFill>
                <a:latin typeface="Arial" pitchFamily="34" charset="0"/>
                <a:cs typeface="Arial" pitchFamily="34" charset="0"/>
              </a:rPr>
              <a:t>hash </a:t>
            </a:r>
            <a:r>
              <a:rPr lang="en-US" sz="1600" b="1" dirty="0">
                <a:solidFill>
                  <a:srgbClr val="008000"/>
                </a:solidFill>
                <a:latin typeface="Arial" pitchFamily="34" charset="0"/>
                <a:cs typeface="Arial" pitchFamily="34" charset="0"/>
              </a:rPr>
              <a:t>function </a:t>
            </a:r>
            <a:r>
              <a:rPr lang="en-US" sz="1600" b="1" dirty="0" smtClean="0">
                <a:solidFill>
                  <a:srgbClr val="008000"/>
                </a:solidFill>
                <a:latin typeface="Arial" pitchFamily="34" charset="0"/>
                <a:cs typeface="Arial" pitchFamily="34" charset="0"/>
              </a:rPr>
              <a:t>h(x)?</a:t>
            </a:r>
          </a:p>
          <a:p>
            <a:r>
              <a:rPr lang="en-US" sz="1600" b="1" dirty="0">
                <a:solidFill>
                  <a:srgbClr val="D60093"/>
                </a:solidFill>
                <a:latin typeface="Arial" pitchFamily="34" charset="0"/>
                <a:cs typeface="Arial" pitchFamily="34" charset="0"/>
              </a:rPr>
              <a:t>Universal </a:t>
            </a:r>
            <a:r>
              <a:rPr lang="en-US" sz="1600" b="1" dirty="0" smtClean="0">
                <a:solidFill>
                  <a:srgbClr val="D60093"/>
                </a:solidFill>
                <a:latin typeface="Arial" pitchFamily="34" charset="0"/>
                <a:cs typeface="Arial" pitchFamily="34" charset="0"/>
              </a:rPr>
              <a:t>hashing:</a:t>
            </a:r>
          </a:p>
          <a:p>
            <a:r>
              <a:rPr lang="en-US" sz="1600" i="1" dirty="0" err="1">
                <a:latin typeface="Arial" pitchFamily="34" charset="0"/>
                <a:cs typeface="Arial" pitchFamily="34" charset="0"/>
              </a:rPr>
              <a:t>h</a:t>
            </a:r>
            <a:r>
              <a:rPr lang="en-US" sz="1600" i="1" baseline="-25000" dirty="0" err="1" smtClean="0">
                <a:latin typeface="Arial" pitchFamily="34" charset="0"/>
                <a:cs typeface="Arial" pitchFamily="34" charset="0"/>
              </a:rPr>
              <a:t>a,b</a:t>
            </a:r>
            <a:r>
              <a:rPr lang="en-US" sz="1600" i="1" dirty="0" smtClean="0">
                <a:latin typeface="Arial" pitchFamily="34" charset="0"/>
                <a:cs typeface="Arial" pitchFamily="34" charset="0"/>
              </a:rPr>
              <a:t>(x)=((</a:t>
            </a:r>
            <a:r>
              <a:rPr lang="en-US" sz="1600" i="1" dirty="0" err="1" smtClean="0">
                <a:latin typeface="Arial" pitchFamily="34" charset="0"/>
                <a:cs typeface="Arial" pitchFamily="34" charset="0"/>
              </a:rPr>
              <a:t>a·x+b</a:t>
            </a:r>
            <a:r>
              <a:rPr lang="en-US" sz="1600" i="1" dirty="0" smtClean="0">
                <a:latin typeface="Arial" pitchFamily="34" charset="0"/>
                <a:cs typeface="Arial" pitchFamily="34" charset="0"/>
              </a:rPr>
              <a:t>) mod p) </a:t>
            </a:r>
            <a:r>
              <a:rPr lang="en-US" sz="1600" dirty="0" smtClean="0">
                <a:latin typeface="Arial" pitchFamily="34" charset="0"/>
                <a:cs typeface="Arial" pitchFamily="34" charset="0"/>
              </a:rPr>
              <a:t>mod</a:t>
            </a:r>
            <a:r>
              <a:rPr lang="en-US" sz="1600" i="1" dirty="0" smtClean="0">
                <a:latin typeface="Arial" pitchFamily="34" charset="0"/>
                <a:cs typeface="Arial" pitchFamily="34" charset="0"/>
              </a:rPr>
              <a:t> N</a:t>
            </a:r>
          </a:p>
          <a:p>
            <a:r>
              <a:rPr lang="en-US" sz="1600" dirty="0" smtClean="0">
                <a:latin typeface="Arial" pitchFamily="34" charset="0"/>
                <a:cs typeface="Arial" pitchFamily="34" charset="0"/>
              </a:rPr>
              <a:t>where:</a:t>
            </a:r>
          </a:p>
          <a:p>
            <a:r>
              <a:rPr lang="en-US" sz="1600" dirty="0" err="1" smtClean="0">
                <a:latin typeface="Arial" pitchFamily="34" charset="0"/>
                <a:cs typeface="Arial" pitchFamily="34" charset="0"/>
              </a:rPr>
              <a:t>a,b</a:t>
            </a:r>
            <a:r>
              <a:rPr lang="en-US" sz="1600" dirty="0" smtClean="0">
                <a:latin typeface="Arial" pitchFamily="34" charset="0"/>
                <a:cs typeface="Arial" pitchFamily="34" charset="0"/>
              </a:rPr>
              <a:t> … random integers</a:t>
            </a:r>
          </a:p>
          <a:p>
            <a:r>
              <a:rPr lang="en-US" sz="1600" dirty="0">
                <a:latin typeface="Arial" pitchFamily="34" charset="0"/>
                <a:cs typeface="Arial" pitchFamily="34" charset="0"/>
              </a:rPr>
              <a:t>p</a:t>
            </a:r>
            <a:r>
              <a:rPr lang="en-US" sz="1600" dirty="0" smtClean="0">
                <a:latin typeface="Arial" pitchFamily="34" charset="0"/>
                <a:cs typeface="Arial" pitchFamily="34" charset="0"/>
              </a:rPr>
              <a:t> … prime number (p &gt; N)</a:t>
            </a:r>
          </a:p>
        </p:txBody>
      </p:sp>
    </p:spTree>
    <p:extLst>
      <p:ext uri="{BB962C8B-B14F-4D97-AF65-F5344CB8AC3E}">
        <p14:creationId xmlns:p14="http://schemas.microsoft.com/office/powerpoint/2010/main" val="140976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teaser_input"/>
          <p:cNvPicPr>
            <a:picLocks noChangeAspect="1" noChangeArrowheads="1"/>
          </p:cNvPicPr>
          <p:nvPr/>
        </p:nvPicPr>
        <p:blipFill>
          <a:blip r:embed="rId3" cstate="print"/>
          <a:srcRect/>
          <a:stretch>
            <a:fillRect/>
          </a:stretch>
        </p:blipFill>
        <p:spPr bwMode="auto">
          <a:xfrm>
            <a:off x="3624263" y="2997200"/>
            <a:ext cx="1895475" cy="1422400"/>
          </a:xfrm>
          <a:prstGeom prst="rect">
            <a:avLst/>
          </a:prstGeom>
          <a:noFill/>
        </p:spPr>
      </p:pic>
      <p:sp>
        <p:nvSpPr>
          <p:cNvPr id="151557" name="Rectangle 5"/>
          <p:cNvSpPr>
            <a:spLocks noGrp="1" noChangeArrowheads="1"/>
          </p:cNvSpPr>
          <p:nvPr>
            <p:ph type="title"/>
          </p:nvPr>
        </p:nvSpPr>
        <p:spPr>
          <a:noFill/>
          <a:ln/>
        </p:spPr>
        <p:txBody>
          <a:bodyPr/>
          <a:lstStyle/>
          <a:p>
            <a:r>
              <a:rPr lang="en-US" dirty="0"/>
              <a:t>Scene Completion Problem </a:t>
            </a:r>
            <a:endParaRPr lang="en-US" dirty="0" smtClean="0"/>
          </a:p>
        </p:txBody>
      </p:sp>
      <p:sp>
        <p:nvSpPr>
          <p:cNvPr id="6" name="Slide Number Placeholder 5"/>
          <p:cNvSpPr>
            <a:spLocks noGrp="1"/>
          </p:cNvSpPr>
          <p:nvPr>
            <p:ph type="sldNum" sz="quarter" idx="12"/>
          </p:nvPr>
        </p:nvSpPr>
        <p:spPr/>
        <p:txBody>
          <a:bodyPr/>
          <a:lstStyle/>
          <a:p>
            <a:fld id="{19B12225-5612-419B-A8D5-4B8EEE4C217E}"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Text Box 6"/>
          <p:cNvSpPr txBox="1">
            <a:spLocks noChangeArrowheads="1"/>
          </p:cNvSpPr>
          <p:nvPr/>
        </p:nvSpPr>
        <p:spPr bwMode="auto">
          <a:xfrm>
            <a:off x="5741017" y="0"/>
            <a:ext cx="3402983" cy="369332"/>
          </a:xfrm>
          <a:prstGeom prst="rect">
            <a:avLst/>
          </a:prstGeom>
          <a:noFill/>
          <a:ln w="9525">
            <a:noFill/>
            <a:miter lim="800000"/>
            <a:headEnd/>
            <a:tailEnd/>
          </a:ln>
          <a:effectLst/>
        </p:spPr>
        <p:txBody>
          <a:bodyPr wrap="none">
            <a:spAutoFit/>
          </a:bodyPr>
          <a:lstStyle/>
          <a:p>
            <a:pPr algn="r"/>
            <a:r>
              <a:rPr lang="en-US" dirty="0" smtClean="0">
                <a:solidFill>
                  <a:schemeClr val="bg1"/>
                </a:solidFill>
              </a:rPr>
              <a:t>[Hays </a:t>
            </a:r>
            <a:r>
              <a:rPr lang="en-US" dirty="0">
                <a:solidFill>
                  <a:schemeClr val="bg1"/>
                </a:solidFill>
              </a:rPr>
              <a:t>and </a:t>
            </a:r>
            <a:r>
              <a:rPr lang="en-US" dirty="0" err="1">
                <a:solidFill>
                  <a:schemeClr val="bg1"/>
                </a:solidFill>
              </a:rPr>
              <a:t>Efros</a:t>
            </a:r>
            <a:r>
              <a:rPr lang="en-US" dirty="0">
                <a:solidFill>
                  <a:schemeClr val="bg1"/>
                </a:solidFill>
              </a:rPr>
              <a:t>, SIGGRAPH </a:t>
            </a:r>
            <a:r>
              <a:rPr lang="en-US" dirty="0" smtClean="0">
                <a:solidFill>
                  <a:schemeClr val="bg1"/>
                </a:solidFill>
              </a:rPr>
              <a:t>2007]</a:t>
            </a:r>
            <a:endParaRPr lang="en-US" dirty="0">
              <a:solidFill>
                <a:schemeClr val="bg1"/>
              </a:solidFill>
            </a:endParaRPr>
          </a:p>
        </p:txBody>
      </p:sp>
    </p:spTree>
    <p:extLst>
      <p:ext uri="{BB962C8B-B14F-4D97-AF65-F5344CB8AC3E}">
        <p14:creationId xmlns:p14="http://schemas.microsoft.com/office/powerpoint/2010/main" val="358948619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508248"/>
            <a:ext cx="8077200" cy="1673352"/>
          </a:xfrm>
        </p:spPr>
        <p:txBody>
          <a:bodyPr/>
          <a:lstStyle/>
          <a:p>
            <a:r>
              <a:rPr lang="en-US" dirty="0" smtClean="0"/>
              <a:t/>
            </a:r>
            <a:br>
              <a:rPr lang="en-US" dirty="0" smtClean="0"/>
            </a:br>
            <a:r>
              <a:rPr lang="en-US" dirty="0" smtClean="0"/>
              <a:t>Locality Sensitive Hashing</a:t>
            </a:r>
            <a:endParaRPr lang="en-US" dirty="0"/>
          </a:p>
        </p:txBody>
      </p:sp>
      <p:sp>
        <p:nvSpPr>
          <p:cNvPr id="12" name="Subtitle 11"/>
          <p:cNvSpPr>
            <a:spLocks noGrp="1"/>
          </p:cNvSpPr>
          <p:nvPr>
            <p:ph type="subTitle" idx="1"/>
          </p:nvPr>
        </p:nvSpPr>
        <p:spPr>
          <a:xfrm>
            <a:off x="685800" y="5257800"/>
            <a:ext cx="8077200" cy="1499616"/>
          </a:xfrm>
        </p:spPr>
        <p:txBody>
          <a:bodyPr>
            <a:noAutofit/>
          </a:bodyPr>
          <a:lstStyle/>
          <a:p>
            <a:pPr marL="2401824" lvl="8" indent="-609600">
              <a:buFont typeface="Monotype Sorts" pitchFamily="2" charset="2"/>
              <a:buAutoNum type="arabicPeriod"/>
            </a:pPr>
            <a:endParaRPr lang="en-US" sz="2800" dirty="0"/>
          </a:p>
          <a:p>
            <a:r>
              <a:rPr lang="en-US" sz="3200" b="1" dirty="0"/>
              <a:t>Step 3: </a:t>
            </a:r>
            <a:r>
              <a:rPr lang="en-US" sz="3200" b="1" i="1" dirty="0" smtClean="0">
                <a:solidFill>
                  <a:srgbClr val="FF0066"/>
                </a:solidFill>
              </a:rPr>
              <a:t>Locality-Sensitive Hashing</a:t>
            </a:r>
            <a:r>
              <a:rPr lang="en-US" sz="3200" b="1" i="1" dirty="0">
                <a:solidFill>
                  <a:srgbClr val="FF0066"/>
                </a:solidFill>
              </a:rPr>
              <a:t>:</a:t>
            </a:r>
            <a:r>
              <a:rPr lang="en-US" sz="3200" dirty="0"/>
              <a:t> </a:t>
            </a:r>
            <a:r>
              <a:rPr lang="sl-SI" sz="3200" dirty="0" smtClean="0"/>
              <a:t/>
            </a:r>
            <a:br>
              <a:rPr lang="sl-SI" sz="3200" dirty="0" smtClean="0"/>
            </a:br>
            <a:r>
              <a:rPr lang="en-US" sz="3200" dirty="0" smtClean="0"/>
              <a:t>Focus </a:t>
            </a:r>
            <a:r>
              <a:rPr lang="en-US" sz="3200" dirty="0"/>
              <a:t>on </a:t>
            </a:r>
            <a:r>
              <a:rPr lang="en-US" sz="3200" dirty="0" smtClean="0"/>
              <a:t>pairs </a:t>
            </a:r>
            <a:r>
              <a:rPr lang="en-US" sz="3200" dirty="0"/>
              <a:t>of signatures likely to be from </a:t>
            </a:r>
            <a:r>
              <a:rPr lang="en-US" sz="3200" dirty="0" smtClean="0"/>
              <a:t>similar documents</a:t>
            </a:r>
            <a:endParaRPr lang="en-US" sz="3200" dirty="0"/>
          </a:p>
        </p:txBody>
      </p:sp>
      <p:sp>
        <p:nvSpPr>
          <p:cNvPr id="5" name="AutoShape 3"/>
          <p:cNvSpPr>
            <a:spLocks noChangeArrowheads="1"/>
          </p:cNvSpPr>
          <p:nvPr/>
        </p:nvSpPr>
        <p:spPr bwMode="auto">
          <a:xfrm rot="-5394873">
            <a:off x="1257300" y="842962"/>
            <a:ext cx="1371600" cy="990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99">
              <a:alpha val="50000"/>
            </a:srgbClr>
          </a:solidFill>
          <a:ln w="9525">
            <a:solidFill>
              <a:schemeClr val="tx1"/>
            </a:solidFill>
            <a:miter lim="800000"/>
            <a:headEnd/>
            <a:tailEnd/>
          </a:ln>
          <a:effectLst/>
        </p:spPr>
        <p:txBody>
          <a:bodyPr vert="eaVert" wrap="none" anchor="ctr"/>
          <a:lstStyle/>
          <a:p>
            <a:pPr algn="ctr"/>
            <a:r>
              <a:rPr lang="en-US" sz="1800"/>
              <a:t>Shingling</a:t>
            </a:r>
          </a:p>
        </p:txBody>
      </p:sp>
      <p:sp>
        <p:nvSpPr>
          <p:cNvPr id="6" name="Text Box 6"/>
          <p:cNvSpPr txBox="1">
            <a:spLocks noChangeArrowheads="1"/>
          </p:cNvSpPr>
          <p:nvPr/>
        </p:nvSpPr>
        <p:spPr bwMode="auto">
          <a:xfrm>
            <a:off x="152400" y="1033462"/>
            <a:ext cx="777875" cy="641350"/>
          </a:xfrm>
          <a:prstGeom prst="rect">
            <a:avLst/>
          </a:prstGeom>
          <a:noFill/>
          <a:ln w="9525">
            <a:noFill/>
            <a:miter lim="800000"/>
            <a:headEnd/>
            <a:tailEnd/>
          </a:ln>
          <a:effectLst/>
        </p:spPr>
        <p:txBody>
          <a:bodyPr wrap="none">
            <a:spAutoFit/>
          </a:bodyPr>
          <a:lstStyle/>
          <a:p>
            <a:r>
              <a:rPr lang="en-US" sz="1800"/>
              <a:t>Docu-</a:t>
            </a:r>
          </a:p>
          <a:p>
            <a:r>
              <a:rPr lang="en-US" sz="1800"/>
              <a:t>ment</a:t>
            </a:r>
          </a:p>
        </p:txBody>
      </p:sp>
      <p:sp>
        <p:nvSpPr>
          <p:cNvPr id="7" name="Line 7"/>
          <p:cNvSpPr>
            <a:spLocks noChangeShapeType="1"/>
          </p:cNvSpPr>
          <p:nvPr/>
        </p:nvSpPr>
        <p:spPr bwMode="auto">
          <a:xfrm>
            <a:off x="990600" y="1338262"/>
            <a:ext cx="457200" cy="0"/>
          </a:xfrm>
          <a:prstGeom prst="line">
            <a:avLst/>
          </a:prstGeom>
          <a:noFill/>
          <a:ln w="9525">
            <a:solidFill>
              <a:schemeClr val="tx1"/>
            </a:solidFill>
            <a:round/>
            <a:headEnd/>
            <a:tailEnd type="triangle" w="med" len="med"/>
          </a:ln>
          <a:effectLst/>
        </p:spPr>
        <p:txBody>
          <a:bodyPr/>
          <a:lstStyle/>
          <a:p>
            <a:endParaRPr lang="en-US"/>
          </a:p>
        </p:txBody>
      </p:sp>
      <p:grpSp>
        <p:nvGrpSpPr>
          <p:cNvPr id="2" name="Group 19"/>
          <p:cNvGrpSpPr>
            <a:grpSpLocks/>
          </p:cNvGrpSpPr>
          <p:nvPr/>
        </p:nvGrpSpPr>
        <p:grpSpPr bwMode="auto">
          <a:xfrm>
            <a:off x="2362200" y="1338262"/>
            <a:ext cx="1354138" cy="2578100"/>
            <a:chOff x="1488" y="1920"/>
            <a:chExt cx="853" cy="1624"/>
          </a:xfrm>
        </p:grpSpPr>
        <p:sp>
          <p:nvSpPr>
            <p:cNvPr id="9" name="Line 8"/>
            <p:cNvSpPr>
              <a:spLocks noChangeShapeType="1"/>
            </p:cNvSpPr>
            <p:nvPr/>
          </p:nvSpPr>
          <p:spPr bwMode="auto">
            <a:xfrm>
              <a:off x="1536"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0" name="Text Box 9"/>
            <p:cNvSpPr txBox="1">
              <a:spLocks noChangeArrowheads="1"/>
            </p:cNvSpPr>
            <p:nvPr/>
          </p:nvSpPr>
          <p:spPr bwMode="auto">
            <a:xfrm>
              <a:off x="1488" y="2448"/>
              <a:ext cx="853" cy="1096"/>
            </a:xfrm>
            <a:prstGeom prst="rect">
              <a:avLst/>
            </a:prstGeom>
            <a:noFill/>
            <a:ln w="9525">
              <a:noFill/>
              <a:miter lim="800000"/>
              <a:headEnd/>
              <a:tailEnd/>
            </a:ln>
            <a:effectLst/>
          </p:spPr>
          <p:txBody>
            <a:bodyPr wrap="none">
              <a:spAutoFit/>
            </a:bodyPr>
            <a:lstStyle/>
            <a:p>
              <a:r>
                <a:rPr lang="en-US" sz="1800"/>
                <a:t>The set</a:t>
              </a:r>
            </a:p>
            <a:p>
              <a:r>
                <a:rPr lang="en-US" sz="1800"/>
                <a:t>of strings</a:t>
              </a:r>
            </a:p>
            <a:p>
              <a:r>
                <a:rPr lang="en-US" sz="1800"/>
                <a:t>of length </a:t>
              </a:r>
              <a:r>
                <a:rPr lang="en-US" sz="1800" i="1"/>
                <a:t>k</a:t>
              </a:r>
            </a:p>
            <a:p>
              <a:r>
                <a:rPr lang="en-US" sz="1800"/>
                <a:t>that appear</a:t>
              </a:r>
            </a:p>
            <a:p>
              <a:r>
                <a:rPr lang="en-US" sz="1800"/>
                <a:t>in the doc-</a:t>
              </a:r>
            </a:p>
            <a:p>
              <a:r>
                <a:rPr lang="en-US" sz="1800"/>
                <a:t>ument</a:t>
              </a:r>
            </a:p>
          </p:txBody>
        </p:sp>
        <p:sp>
          <p:nvSpPr>
            <p:cNvPr id="11" name="Line 10"/>
            <p:cNvSpPr>
              <a:spLocks noChangeShapeType="1"/>
            </p:cNvSpPr>
            <p:nvPr/>
          </p:nvSpPr>
          <p:spPr bwMode="auto">
            <a:xfrm flipV="1">
              <a:off x="1872" y="1920"/>
              <a:ext cx="0" cy="480"/>
            </a:xfrm>
            <a:prstGeom prst="line">
              <a:avLst/>
            </a:prstGeom>
            <a:noFill/>
            <a:ln w="9525">
              <a:solidFill>
                <a:schemeClr val="tx1"/>
              </a:solidFill>
              <a:round/>
              <a:headEnd/>
              <a:tailEnd type="triangle" w="med" len="med"/>
            </a:ln>
            <a:effectLst/>
          </p:spPr>
          <p:txBody>
            <a:bodyPr/>
            <a:lstStyle/>
            <a:p>
              <a:endParaRPr lang="en-US"/>
            </a:p>
          </p:txBody>
        </p:sp>
      </p:grpSp>
      <p:grpSp>
        <p:nvGrpSpPr>
          <p:cNvPr id="3" name="Group 20"/>
          <p:cNvGrpSpPr>
            <a:grpSpLocks/>
          </p:cNvGrpSpPr>
          <p:nvPr/>
        </p:nvGrpSpPr>
        <p:grpSpPr bwMode="auto">
          <a:xfrm>
            <a:off x="3581399" y="652462"/>
            <a:ext cx="2305050" cy="3556001"/>
            <a:chOff x="2256" y="1488"/>
            <a:chExt cx="1452" cy="2240"/>
          </a:xfrm>
        </p:grpSpPr>
        <p:sp>
          <p:nvSpPr>
            <p:cNvPr id="13" name="AutoShape 4"/>
            <p:cNvSpPr>
              <a:spLocks noChangeArrowheads="1"/>
            </p:cNvSpPr>
            <p:nvPr/>
          </p:nvSpPr>
          <p:spPr bwMode="auto">
            <a:xfrm rot="-5394873">
              <a:off x="2136" y="1608"/>
              <a:ext cx="864" cy="62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CC">
                <a:alpha val="50000"/>
              </a:srgbClr>
            </a:solidFill>
            <a:ln w="9525">
              <a:solidFill>
                <a:schemeClr val="tx1"/>
              </a:solidFill>
              <a:miter lim="800000"/>
              <a:headEnd/>
              <a:tailEnd/>
            </a:ln>
            <a:effectLst/>
          </p:spPr>
          <p:txBody>
            <a:bodyPr vert="eaVert" wrap="none" anchor="ctr"/>
            <a:lstStyle/>
            <a:p>
              <a:pPr algn="ctr"/>
              <a:r>
                <a:rPr lang="en-US" sz="1800" dirty="0" smtClean="0"/>
                <a:t>Min-Hash-</a:t>
              </a:r>
              <a:endParaRPr lang="en-US" sz="1800" dirty="0"/>
            </a:p>
            <a:p>
              <a:pPr algn="ctr"/>
              <a:r>
                <a:rPr lang="en-US" sz="1800" dirty="0" err="1"/>
                <a:t>ing</a:t>
              </a:r>
              <a:endParaRPr lang="en-US" sz="1800" dirty="0"/>
            </a:p>
          </p:txBody>
        </p:sp>
        <p:sp>
          <p:nvSpPr>
            <p:cNvPr id="14" name="Line 12"/>
            <p:cNvSpPr>
              <a:spLocks noChangeShapeType="1"/>
            </p:cNvSpPr>
            <p:nvPr/>
          </p:nvSpPr>
          <p:spPr bwMode="auto">
            <a:xfrm>
              <a:off x="2880" y="1920"/>
              <a:ext cx="720" cy="0"/>
            </a:xfrm>
            <a:prstGeom prst="line">
              <a:avLst/>
            </a:prstGeom>
            <a:noFill/>
            <a:ln w="9525">
              <a:solidFill>
                <a:schemeClr val="tx1"/>
              </a:solidFill>
              <a:round/>
              <a:headEnd/>
              <a:tailEnd type="triangle" w="med" len="med"/>
            </a:ln>
            <a:effectLst/>
          </p:spPr>
          <p:txBody>
            <a:bodyPr/>
            <a:lstStyle/>
            <a:p>
              <a:endParaRPr lang="en-US"/>
            </a:p>
          </p:txBody>
        </p:sp>
        <p:sp>
          <p:nvSpPr>
            <p:cNvPr id="15" name="Text Box 14"/>
            <p:cNvSpPr txBox="1">
              <a:spLocks noChangeArrowheads="1"/>
            </p:cNvSpPr>
            <p:nvPr/>
          </p:nvSpPr>
          <p:spPr bwMode="auto">
            <a:xfrm>
              <a:off x="2784" y="2448"/>
              <a:ext cx="924" cy="1280"/>
            </a:xfrm>
            <a:prstGeom prst="rect">
              <a:avLst/>
            </a:prstGeom>
            <a:noFill/>
            <a:ln w="9525">
              <a:noFill/>
              <a:miter lim="800000"/>
              <a:headEnd/>
              <a:tailEnd/>
            </a:ln>
            <a:effectLst/>
          </p:spPr>
          <p:txBody>
            <a:bodyPr wrap="none">
              <a:spAutoFit/>
            </a:bodyPr>
            <a:lstStyle/>
            <a:p>
              <a:r>
                <a:rPr lang="en-US" sz="1800" b="1" i="1" dirty="0" smtClean="0">
                  <a:solidFill>
                    <a:srgbClr val="FF0066"/>
                  </a:solidFill>
                </a:rPr>
                <a:t>Signatures:</a:t>
              </a:r>
              <a:endParaRPr lang="en-US" sz="1800" b="1" dirty="0"/>
            </a:p>
            <a:p>
              <a:r>
                <a:rPr lang="en-US" sz="1800" dirty="0"/>
                <a:t>short integer</a:t>
              </a:r>
            </a:p>
            <a:p>
              <a:r>
                <a:rPr lang="en-US" sz="1800" dirty="0"/>
                <a:t>vectors that</a:t>
              </a:r>
            </a:p>
            <a:p>
              <a:r>
                <a:rPr lang="en-US" sz="1800" dirty="0"/>
                <a:t>represent the</a:t>
              </a:r>
            </a:p>
            <a:p>
              <a:r>
                <a:rPr lang="en-US" sz="1800" dirty="0"/>
                <a:t>sets, and</a:t>
              </a:r>
            </a:p>
            <a:p>
              <a:r>
                <a:rPr lang="en-US" sz="1800" dirty="0"/>
                <a:t>reflect their</a:t>
              </a:r>
            </a:p>
            <a:p>
              <a:r>
                <a:rPr lang="en-US" sz="1800" dirty="0"/>
                <a:t>similarity</a:t>
              </a:r>
            </a:p>
          </p:txBody>
        </p:sp>
        <p:sp>
          <p:nvSpPr>
            <p:cNvPr id="16" name="Line 16"/>
            <p:cNvSpPr>
              <a:spLocks noChangeShapeType="1"/>
            </p:cNvSpPr>
            <p:nvPr/>
          </p:nvSpPr>
          <p:spPr bwMode="auto">
            <a:xfrm flipV="1">
              <a:off x="3216" y="1920"/>
              <a:ext cx="0" cy="480"/>
            </a:xfrm>
            <a:prstGeom prst="line">
              <a:avLst/>
            </a:prstGeom>
            <a:noFill/>
            <a:ln w="9525">
              <a:solidFill>
                <a:schemeClr val="tx1"/>
              </a:solidFill>
              <a:round/>
              <a:headEnd/>
              <a:tailEnd type="triangle" w="med" len="med"/>
            </a:ln>
            <a:effectLst/>
          </p:spPr>
          <p:txBody>
            <a:bodyPr/>
            <a:lstStyle/>
            <a:p>
              <a:endParaRPr lang="en-US"/>
            </a:p>
          </p:txBody>
        </p:sp>
      </p:grpSp>
      <p:grpSp>
        <p:nvGrpSpPr>
          <p:cNvPr id="8" name="Group 21"/>
          <p:cNvGrpSpPr>
            <a:grpSpLocks/>
          </p:cNvGrpSpPr>
          <p:nvPr/>
        </p:nvGrpSpPr>
        <p:grpSpPr bwMode="auto">
          <a:xfrm>
            <a:off x="5714999" y="455613"/>
            <a:ext cx="3321050" cy="2032001"/>
            <a:chOff x="3600" y="1364"/>
            <a:chExt cx="2092" cy="1280"/>
          </a:xfrm>
        </p:grpSpPr>
        <p:sp>
          <p:nvSpPr>
            <p:cNvPr id="18" name="Rectangle 11"/>
            <p:cNvSpPr>
              <a:spLocks noChangeArrowheads="1"/>
            </p:cNvSpPr>
            <p:nvPr/>
          </p:nvSpPr>
          <p:spPr bwMode="auto">
            <a:xfrm>
              <a:off x="3600" y="1536"/>
              <a:ext cx="816" cy="768"/>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sz="1800" dirty="0"/>
                <a:t>Locality-</a:t>
              </a:r>
            </a:p>
            <a:p>
              <a:pPr algn="ctr"/>
              <a:r>
                <a:rPr lang="en-US" sz="1800" dirty="0" smtClean="0"/>
                <a:t>Sensitive</a:t>
              </a:r>
              <a:endParaRPr lang="en-US" sz="1800" dirty="0"/>
            </a:p>
            <a:p>
              <a:pPr algn="ctr"/>
              <a:r>
                <a:rPr lang="en-US" sz="1800" dirty="0"/>
                <a:t>Hashing</a:t>
              </a:r>
            </a:p>
          </p:txBody>
        </p:sp>
        <p:sp>
          <p:nvSpPr>
            <p:cNvPr id="19" name="Line 17"/>
            <p:cNvSpPr>
              <a:spLocks noChangeShapeType="1"/>
            </p:cNvSpPr>
            <p:nvPr/>
          </p:nvSpPr>
          <p:spPr bwMode="auto">
            <a:xfrm>
              <a:off x="4416" y="1920"/>
              <a:ext cx="288" cy="0"/>
            </a:xfrm>
            <a:prstGeom prst="line">
              <a:avLst/>
            </a:prstGeom>
            <a:noFill/>
            <a:ln w="9525">
              <a:solidFill>
                <a:schemeClr val="tx1"/>
              </a:solidFill>
              <a:round/>
              <a:headEnd/>
              <a:tailEnd type="triangle" w="med" len="med"/>
            </a:ln>
            <a:effectLst/>
          </p:spPr>
          <p:txBody>
            <a:bodyPr/>
            <a:lstStyle/>
            <a:p>
              <a:endParaRPr lang="en-US"/>
            </a:p>
          </p:txBody>
        </p:sp>
        <p:sp>
          <p:nvSpPr>
            <p:cNvPr id="20" name="Text Box 18"/>
            <p:cNvSpPr txBox="1">
              <a:spLocks noChangeArrowheads="1"/>
            </p:cNvSpPr>
            <p:nvPr/>
          </p:nvSpPr>
          <p:spPr bwMode="auto">
            <a:xfrm>
              <a:off x="4790" y="1364"/>
              <a:ext cx="902" cy="1280"/>
            </a:xfrm>
            <a:prstGeom prst="rect">
              <a:avLst/>
            </a:prstGeom>
            <a:noFill/>
            <a:ln w="9525">
              <a:noFill/>
              <a:miter lim="800000"/>
              <a:headEnd/>
              <a:tailEnd/>
            </a:ln>
            <a:effectLst/>
          </p:spPr>
          <p:txBody>
            <a:bodyPr wrap="none">
              <a:spAutoFit/>
            </a:bodyPr>
            <a:lstStyle/>
            <a:p>
              <a:r>
                <a:rPr lang="en-US" sz="1800" b="1" i="1" dirty="0">
                  <a:solidFill>
                    <a:srgbClr val="FF0066"/>
                  </a:solidFill>
                </a:rPr>
                <a:t>Candidate</a:t>
              </a:r>
            </a:p>
            <a:p>
              <a:r>
                <a:rPr lang="en-US" sz="1800" b="1" i="1" dirty="0" smtClean="0">
                  <a:solidFill>
                    <a:srgbClr val="FF0066"/>
                  </a:solidFill>
                </a:rPr>
                <a:t>pairs:</a:t>
              </a:r>
              <a:endParaRPr lang="en-US" sz="1800" b="1" dirty="0"/>
            </a:p>
            <a:p>
              <a:r>
                <a:rPr lang="en-US" sz="1800" dirty="0"/>
                <a:t>those pairs</a:t>
              </a:r>
            </a:p>
            <a:p>
              <a:r>
                <a:rPr lang="en-US" sz="1800" dirty="0"/>
                <a:t>of signatures</a:t>
              </a:r>
            </a:p>
            <a:p>
              <a:r>
                <a:rPr lang="en-US" sz="1800" dirty="0"/>
                <a:t>that we need</a:t>
              </a:r>
            </a:p>
            <a:p>
              <a:r>
                <a:rPr lang="en-US" sz="1800" dirty="0"/>
                <a:t>to test for</a:t>
              </a:r>
            </a:p>
            <a:p>
              <a:r>
                <a:rPr lang="en-US" sz="1800" dirty="0" smtClean="0"/>
                <a:t>similarity</a:t>
              </a:r>
              <a:endParaRPr lang="en-US" sz="1800" dirty="0"/>
            </a:p>
          </p:txBody>
        </p:sp>
      </p:grpSp>
    </p:spTree>
    <p:extLst>
      <p:ext uri="{BB962C8B-B14F-4D97-AF65-F5344CB8AC3E}">
        <p14:creationId xmlns:p14="http://schemas.microsoft.com/office/powerpoint/2010/main" val="385341276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smtClean="0"/>
              <a:t>LSH: First Cut</a:t>
            </a:r>
          </a:p>
        </p:txBody>
      </p:sp>
      <p:sp>
        <p:nvSpPr>
          <p:cNvPr id="282627" name="Rectangle 3"/>
          <p:cNvSpPr>
            <a:spLocks noGrp="1" noChangeArrowheads="1"/>
          </p:cNvSpPr>
          <p:nvPr>
            <p:ph type="body" idx="1"/>
          </p:nvPr>
        </p:nvSpPr>
        <p:spPr>
          <a:xfrm>
            <a:off x="457200" y="1371600"/>
            <a:ext cx="8686800" cy="5181601"/>
          </a:xfrm>
        </p:spPr>
        <p:txBody>
          <a:bodyPr>
            <a:normAutofit/>
          </a:bodyPr>
          <a:lstStyle/>
          <a:p>
            <a:r>
              <a:rPr lang="en-US" b="1" dirty="0"/>
              <a:t>Goal: </a:t>
            </a:r>
            <a:r>
              <a:rPr lang="en-US" dirty="0" smtClean="0">
                <a:solidFill>
                  <a:srgbClr val="0000FF"/>
                </a:solidFill>
              </a:rPr>
              <a:t>Find documents with </a:t>
            </a:r>
            <a:r>
              <a:rPr lang="en-US" dirty="0" err="1" smtClean="0">
                <a:solidFill>
                  <a:srgbClr val="0000FF"/>
                </a:solidFill>
              </a:rPr>
              <a:t>Jaccard</a:t>
            </a:r>
            <a:r>
              <a:rPr lang="en-US" dirty="0" smtClean="0">
                <a:solidFill>
                  <a:srgbClr val="0000FF"/>
                </a:solidFill>
              </a:rPr>
              <a:t> similarity at least </a:t>
            </a:r>
            <a:r>
              <a:rPr lang="en-US" b="1" i="1" dirty="0" smtClean="0">
                <a:solidFill>
                  <a:srgbClr val="0000FF"/>
                </a:solidFill>
              </a:rPr>
              <a:t>s</a:t>
            </a:r>
            <a:r>
              <a:rPr lang="en-US" i="1" dirty="0" smtClean="0">
                <a:solidFill>
                  <a:schemeClr val="accent2"/>
                </a:solidFill>
              </a:rPr>
              <a:t> </a:t>
            </a:r>
            <a:r>
              <a:rPr lang="en-US" dirty="0" smtClean="0"/>
              <a:t>(for some similarity threshold, e.g.,</a:t>
            </a:r>
            <a:r>
              <a:rPr lang="en-US" i="1" dirty="0" smtClean="0"/>
              <a:t> </a:t>
            </a:r>
            <a:r>
              <a:rPr lang="en-US" b="1" i="1" dirty="0" smtClean="0"/>
              <a:t>s</a:t>
            </a:r>
            <a:r>
              <a:rPr lang="en-US" dirty="0" smtClean="0"/>
              <a:t>=0.8)</a:t>
            </a:r>
            <a:endParaRPr lang="en-US" i="1" dirty="0" smtClean="0">
              <a:solidFill>
                <a:schemeClr val="accent2"/>
              </a:solidFill>
            </a:endParaRPr>
          </a:p>
          <a:p>
            <a:pPr lvl="8"/>
            <a:endParaRPr lang="en-US" b="1" dirty="0" smtClean="0"/>
          </a:p>
          <a:p>
            <a:r>
              <a:rPr lang="en-US" b="1" dirty="0" smtClean="0"/>
              <a:t>LSH – </a:t>
            </a:r>
            <a:r>
              <a:rPr lang="en-US" b="1" dirty="0" smtClean="0">
                <a:solidFill>
                  <a:srgbClr val="0000FF"/>
                </a:solidFill>
              </a:rPr>
              <a:t>General idea:</a:t>
            </a:r>
            <a:r>
              <a:rPr lang="en-US" dirty="0" smtClean="0"/>
              <a:t> Use a function </a:t>
            </a:r>
            <a:r>
              <a:rPr lang="en-US" b="1" i="1" dirty="0" smtClean="0"/>
              <a:t>f(</a:t>
            </a:r>
            <a:r>
              <a:rPr lang="en-US" b="1" i="1" dirty="0" err="1" smtClean="0"/>
              <a:t>x,y</a:t>
            </a:r>
            <a:r>
              <a:rPr lang="en-US" b="1" i="1" dirty="0" smtClean="0"/>
              <a:t>)</a:t>
            </a:r>
            <a:r>
              <a:rPr lang="en-US" dirty="0" smtClean="0"/>
              <a:t> that tells whether </a:t>
            </a:r>
            <a:r>
              <a:rPr lang="en-US" b="1" i="1" dirty="0" smtClean="0"/>
              <a:t>x</a:t>
            </a:r>
            <a:r>
              <a:rPr lang="en-US" dirty="0" smtClean="0"/>
              <a:t> and </a:t>
            </a:r>
            <a:r>
              <a:rPr lang="en-US" b="1" i="1" dirty="0" smtClean="0"/>
              <a:t>y</a:t>
            </a:r>
            <a:r>
              <a:rPr lang="en-US" dirty="0" smtClean="0"/>
              <a:t> is a </a:t>
            </a:r>
            <a:r>
              <a:rPr lang="en-US" b="1" i="1" dirty="0" smtClean="0">
                <a:solidFill>
                  <a:srgbClr val="FF0066"/>
                </a:solidFill>
              </a:rPr>
              <a:t>candidate pair</a:t>
            </a:r>
            <a:r>
              <a:rPr lang="en-US" i="1" dirty="0" smtClean="0">
                <a:solidFill>
                  <a:srgbClr val="FF0066"/>
                </a:solidFill>
              </a:rPr>
              <a:t>:</a:t>
            </a:r>
            <a:r>
              <a:rPr lang="en-US" dirty="0" smtClean="0"/>
              <a:t> a pair of elements whose similarity must be evaluated</a:t>
            </a:r>
          </a:p>
          <a:p>
            <a:pPr lvl="8"/>
            <a:endParaRPr lang="en-US" b="1" dirty="0" smtClean="0">
              <a:solidFill>
                <a:srgbClr val="008000"/>
              </a:solidFill>
            </a:endParaRPr>
          </a:p>
          <a:p>
            <a:r>
              <a:rPr lang="en-US" b="1" dirty="0" smtClean="0">
                <a:solidFill>
                  <a:srgbClr val="008000"/>
                </a:solidFill>
              </a:rPr>
              <a:t>For Min-Hash matrices: </a:t>
            </a:r>
          </a:p>
          <a:p>
            <a:pPr lvl="1"/>
            <a:r>
              <a:rPr lang="en-US" dirty="0" smtClean="0"/>
              <a:t>Hash columns of </a:t>
            </a:r>
            <a:r>
              <a:rPr lang="en-US" dirty="0">
                <a:solidFill>
                  <a:srgbClr val="FF0066"/>
                </a:solidFill>
              </a:rPr>
              <a:t>signature matrix </a:t>
            </a:r>
            <a:r>
              <a:rPr lang="en-US" b="1" i="1" dirty="0">
                <a:solidFill>
                  <a:srgbClr val="FF0066"/>
                </a:solidFill>
              </a:rPr>
              <a:t>M</a:t>
            </a:r>
            <a:r>
              <a:rPr lang="en-US" dirty="0" smtClean="0"/>
              <a:t> to many buckets</a:t>
            </a:r>
          </a:p>
          <a:p>
            <a:pPr lvl="1"/>
            <a:r>
              <a:rPr lang="en-US" dirty="0" smtClean="0"/>
              <a:t>Each pair of documents that hashes into the </a:t>
            </a:r>
            <a:br>
              <a:rPr lang="en-US" dirty="0" smtClean="0"/>
            </a:br>
            <a:r>
              <a:rPr lang="en-US" dirty="0" smtClean="0"/>
              <a:t>same bucket is a </a:t>
            </a:r>
            <a:r>
              <a:rPr lang="en-US" b="1" dirty="0" smtClean="0">
                <a:solidFill>
                  <a:srgbClr val="FF0066"/>
                </a:solidFill>
              </a:rPr>
              <a:t>candidate pair</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2" name="Rectangle 41"/>
          <p:cNvSpPr/>
          <p:nvPr/>
        </p:nvSpPr>
        <p:spPr>
          <a:xfrm>
            <a:off x="6781800" y="0"/>
            <a:ext cx="2362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43" name="Group 69"/>
          <p:cNvGrpSpPr/>
          <p:nvPr/>
        </p:nvGrpSpPr>
        <p:grpSpPr>
          <a:xfrm>
            <a:off x="6822260" y="40046"/>
            <a:ext cx="2309567" cy="1375386"/>
            <a:chOff x="5996233" y="3958614"/>
            <a:chExt cx="2309567" cy="1375386"/>
          </a:xfrm>
        </p:grpSpPr>
        <p:sp>
          <p:nvSpPr>
            <p:cNvPr id="44" name="Rectangle 69"/>
            <p:cNvSpPr>
              <a:spLocks noChangeArrowheads="1"/>
            </p:cNvSpPr>
            <p:nvPr/>
          </p:nvSpPr>
          <p:spPr bwMode="auto">
            <a:xfrm>
              <a:off x="7734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45" name="Rectangle 70"/>
            <p:cNvSpPr>
              <a:spLocks noChangeArrowheads="1"/>
            </p:cNvSpPr>
            <p:nvPr/>
          </p:nvSpPr>
          <p:spPr bwMode="auto">
            <a:xfrm>
              <a:off x="7162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46" name="Rectangle 71"/>
            <p:cNvSpPr>
              <a:spLocks noChangeArrowheads="1"/>
            </p:cNvSpPr>
            <p:nvPr/>
          </p:nvSpPr>
          <p:spPr bwMode="auto">
            <a:xfrm>
              <a:off x="6591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47" name="Rectangle 72"/>
            <p:cNvSpPr>
              <a:spLocks noChangeArrowheads="1"/>
            </p:cNvSpPr>
            <p:nvPr/>
          </p:nvSpPr>
          <p:spPr bwMode="auto">
            <a:xfrm>
              <a:off x="6019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48" name="Line 73"/>
            <p:cNvSpPr>
              <a:spLocks noChangeShapeType="1"/>
            </p:cNvSpPr>
            <p:nvPr/>
          </p:nvSpPr>
          <p:spPr bwMode="auto">
            <a:xfrm>
              <a:off x="6019800" y="49022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49" name="Line 74"/>
            <p:cNvSpPr>
              <a:spLocks noChangeShapeType="1"/>
            </p:cNvSpPr>
            <p:nvPr/>
          </p:nvSpPr>
          <p:spPr bwMode="auto">
            <a:xfrm>
              <a:off x="6019800" y="53340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0" name="Line 75"/>
            <p:cNvSpPr>
              <a:spLocks noChangeShapeType="1"/>
            </p:cNvSpPr>
            <p:nvPr/>
          </p:nvSpPr>
          <p:spPr bwMode="auto">
            <a:xfrm>
              <a:off x="6019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1" name="Line 76"/>
            <p:cNvSpPr>
              <a:spLocks noChangeShapeType="1"/>
            </p:cNvSpPr>
            <p:nvPr/>
          </p:nvSpPr>
          <p:spPr bwMode="auto">
            <a:xfrm>
              <a:off x="6591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2" name="Line 77"/>
            <p:cNvSpPr>
              <a:spLocks noChangeShapeType="1"/>
            </p:cNvSpPr>
            <p:nvPr/>
          </p:nvSpPr>
          <p:spPr bwMode="auto">
            <a:xfrm>
              <a:off x="71628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3" name="Line 78"/>
            <p:cNvSpPr>
              <a:spLocks noChangeShapeType="1"/>
            </p:cNvSpPr>
            <p:nvPr/>
          </p:nvSpPr>
          <p:spPr bwMode="auto">
            <a:xfrm>
              <a:off x="7734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4" name="Line 79"/>
            <p:cNvSpPr>
              <a:spLocks noChangeShapeType="1"/>
            </p:cNvSpPr>
            <p:nvPr/>
          </p:nvSpPr>
          <p:spPr bwMode="auto">
            <a:xfrm>
              <a:off x="8305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5" name="Rectangle 100"/>
            <p:cNvSpPr>
              <a:spLocks noChangeArrowheads="1"/>
            </p:cNvSpPr>
            <p:nvPr/>
          </p:nvSpPr>
          <p:spPr bwMode="auto">
            <a:xfrm>
              <a:off x="7728408"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56" name="Rectangle 101"/>
            <p:cNvSpPr>
              <a:spLocks noChangeArrowheads="1"/>
            </p:cNvSpPr>
            <p:nvPr/>
          </p:nvSpPr>
          <p:spPr bwMode="auto">
            <a:xfrm>
              <a:off x="7151016"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4</a:t>
              </a:r>
            </a:p>
          </p:txBody>
        </p:sp>
        <p:sp>
          <p:nvSpPr>
            <p:cNvPr id="57" name="Rectangle 102"/>
            <p:cNvSpPr>
              <a:spLocks noChangeArrowheads="1"/>
            </p:cNvSpPr>
            <p:nvPr/>
          </p:nvSpPr>
          <p:spPr bwMode="auto">
            <a:xfrm>
              <a:off x="6573625"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58" name="Rectangle 103"/>
            <p:cNvSpPr>
              <a:spLocks noChangeArrowheads="1"/>
            </p:cNvSpPr>
            <p:nvPr/>
          </p:nvSpPr>
          <p:spPr bwMode="auto">
            <a:xfrm>
              <a:off x="6019799" y="3958614"/>
              <a:ext cx="553825"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59" name="Line 104"/>
            <p:cNvSpPr>
              <a:spLocks noChangeShapeType="1"/>
            </p:cNvSpPr>
            <p:nvPr/>
          </p:nvSpPr>
          <p:spPr bwMode="auto">
            <a:xfrm>
              <a:off x="5996233" y="3958614"/>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0" name="Line 105"/>
            <p:cNvSpPr>
              <a:spLocks noChangeShapeType="1"/>
            </p:cNvSpPr>
            <p:nvPr/>
          </p:nvSpPr>
          <p:spPr bwMode="auto">
            <a:xfrm>
              <a:off x="5996233" y="4423071"/>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1" name="Line 106"/>
            <p:cNvSpPr>
              <a:spLocks noChangeShapeType="1"/>
            </p:cNvSpPr>
            <p:nvPr/>
          </p:nvSpPr>
          <p:spPr bwMode="auto">
            <a:xfrm>
              <a:off x="5996233"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2" name="Line 107"/>
            <p:cNvSpPr>
              <a:spLocks noChangeShapeType="1"/>
            </p:cNvSpPr>
            <p:nvPr/>
          </p:nvSpPr>
          <p:spPr bwMode="auto">
            <a:xfrm>
              <a:off x="6573625"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3" name="Line 108"/>
            <p:cNvSpPr>
              <a:spLocks noChangeShapeType="1"/>
            </p:cNvSpPr>
            <p:nvPr/>
          </p:nvSpPr>
          <p:spPr bwMode="auto">
            <a:xfrm>
              <a:off x="7151016"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4" name="Line 109"/>
            <p:cNvSpPr>
              <a:spLocks noChangeShapeType="1"/>
            </p:cNvSpPr>
            <p:nvPr/>
          </p:nvSpPr>
          <p:spPr bwMode="auto">
            <a:xfrm>
              <a:off x="7728408"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5" name="Line 110"/>
            <p:cNvSpPr>
              <a:spLocks noChangeShapeType="1"/>
            </p:cNvSpPr>
            <p:nvPr/>
          </p:nvSpPr>
          <p:spPr bwMode="auto">
            <a:xfrm>
              <a:off x="8305800"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6" name="Rectangle 131"/>
            <p:cNvSpPr>
              <a:spLocks noChangeArrowheads="1"/>
            </p:cNvSpPr>
            <p:nvPr/>
          </p:nvSpPr>
          <p:spPr bwMode="auto">
            <a:xfrm>
              <a:off x="7734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67" name="Rectangle 132"/>
            <p:cNvSpPr>
              <a:spLocks noChangeArrowheads="1"/>
            </p:cNvSpPr>
            <p:nvPr/>
          </p:nvSpPr>
          <p:spPr bwMode="auto">
            <a:xfrm>
              <a:off x="7162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68" name="Rectangle 133"/>
            <p:cNvSpPr>
              <a:spLocks noChangeArrowheads="1"/>
            </p:cNvSpPr>
            <p:nvPr/>
          </p:nvSpPr>
          <p:spPr bwMode="auto">
            <a:xfrm>
              <a:off x="6591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69" name="Rectangle 134"/>
            <p:cNvSpPr>
              <a:spLocks noChangeArrowheads="1"/>
            </p:cNvSpPr>
            <p:nvPr/>
          </p:nvSpPr>
          <p:spPr bwMode="auto">
            <a:xfrm>
              <a:off x="6019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70" name="Line 135"/>
            <p:cNvSpPr>
              <a:spLocks noChangeShapeType="1"/>
            </p:cNvSpPr>
            <p:nvPr/>
          </p:nvSpPr>
          <p:spPr bwMode="auto">
            <a:xfrm>
              <a:off x="6019800" y="4443265"/>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1" name="Line 136"/>
            <p:cNvSpPr>
              <a:spLocks noChangeShapeType="1"/>
            </p:cNvSpPr>
            <p:nvPr/>
          </p:nvSpPr>
          <p:spPr bwMode="auto">
            <a:xfrm>
              <a:off x="6019800" y="4907722"/>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2" name="Line 137"/>
            <p:cNvSpPr>
              <a:spLocks noChangeShapeType="1"/>
            </p:cNvSpPr>
            <p:nvPr/>
          </p:nvSpPr>
          <p:spPr bwMode="auto">
            <a:xfrm>
              <a:off x="6019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3" name="Line 138"/>
            <p:cNvSpPr>
              <a:spLocks noChangeShapeType="1"/>
            </p:cNvSpPr>
            <p:nvPr/>
          </p:nvSpPr>
          <p:spPr bwMode="auto">
            <a:xfrm>
              <a:off x="6591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4" name="Line 139"/>
            <p:cNvSpPr>
              <a:spLocks noChangeShapeType="1"/>
            </p:cNvSpPr>
            <p:nvPr/>
          </p:nvSpPr>
          <p:spPr bwMode="auto">
            <a:xfrm>
              <a:off x="71628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5" name="Line 140"/>
            <p:cNvSpPr>
              <a:spLocks noChangeShapeType="1"/>
            </p:cNvSpPr>
            <p:nvPr/>
          </p:nvSpPr>
          <p:spPr bwMode="auto">
            <a:xfrm>
              <a:off x="7734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6" name="Line 141"/>
            <p:cNvSpPr>
              <a:spLocks noChangeShapeType="1"/>
            </p:cNvSpPr>
            <p:nvPr/>
          </p:nvSpPr>
          <p:spPr bwMode="auto">
            <a:xfrm>
              <a:off x="8305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71052108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987552"/>
          </a:xfrm>
        </p:spPr>
        <p:txBody>
          <a:bodyPr>
            <a:normAutofit/>
          </a:bodyPr>
          <a:lstStyle/>
          <a:p>
            <a:r>
              <a:rPr lang="en-US" dirty="0" smtClean="0"/>
              <a:t>Candidates from Min-Hash</a:t>
            </a:r>
            <a:endParaRPr lang="en-US" dirty="0"/>
          </a:p>
        </p:txBody>
      </p:sp>
      <p:sp>
        <p:nvSpPr>
          <p:cNvPr id="3" name="Content Placeholder 2"/>
          <p:cNvSpPr>
            <a:spLocks noGrp="1"/>
          </p:cNvSpPr>
          <p:nvPr>
            <p:ph idx="1"/>
          </p:nvPr>
        </p:nvSpPr>
        <p:spPr>
          <a:xfrm>
            <a:off x="457200" y="1524000"/>
            <a:ext cx="8229600" cy="5029201"/>
          </a:xfrm>
        </p:spPr>
        <p:txBody>
          <a:bodyPr>
            <a:normAutofit/>
          </a:bodyPr>
          <a:lstStyle/>
          <a:p>
            <a:r>
              <a:rPr lang="en-US" b="1" dirty="0" smtClean="0">
                <a:solidFill>
                  <a:srgbClr val="0000FF"/>
                </a:solidFill>
              </a:rPr>
              <a:t>Pick a similarity threshold </a:t>
            </a:r>
            <a:r>
              <a:rPr lang="en-US" b="1" i="1" dirty="0" smtClean="0">
                <a:solidFill>
                  <a:srgbClr val="0000FF"/>
                </a:solidFill>
              </a:rPr>
              <a:t>s</a:t>
            </a:r>
            <a:r>
              <a:rPr lang="en-US" b="1" dirty="0" smtClean="0">
                <a:solidFill>
                  <a:srgbClr val="0000FF"/>
                </a:solidFill>
              </a:rPr>
              <a:t> (0 &lt; s &lt; 1)</a:t>
            </a:r>
          </a:p>
          <a:p>
            <a:pPr lvl="8"/>
            <a:endParaRPr lang="en-US" dirty="0" smtClean="0"/>
          </a:p>
          <a:p>
            <a:r>
              <a:rPr lang="en-US" dirty="0" smtClean="0"/>
              <a:t>Columns </a:t>
            </a:r>
            <a:r>
              <a:rPr lang="en-US" b="1" i="1" dirty="0" smtClean="0"/>
              <a:t>x</a:t>
            </a:r>
            <a:r>
              <a:rPr lang="en-US" i="1" dirty="0" smtClean="0"/>
              <a:t> </a:t>
            </a:r>
            <a:r>
              <a:rPr lang="en-US" dirty="0" smtClean="0"/>
              <a:t>and </a:t>
            </a:r>
            <a:r>
              <a:rPr lang="en-US" b="1" i="1" dirty="0" smtClean="0"/>
              <a:t>y</a:t>
            </a:r>
            <a:r>
              <a:rPr lang="en-US" dirty="0" smtClean="0"/>
              <a:t> of </a:t>
            </a:r>
            <a:r>
              <a:rPr lang="en-US" b="1" i="1" dirty="0" smtClean="0"/>
              <a:t>M</a:t>
            </a:r>
            <a:r>
              <a:rPr lang="en-US" dirty="0" smtClean="0"/>
              <a:t> are a </a:t>
            </a:r>
            <a:r>
              <a:rPr lang="en-US" b="1" dirty="0" smtClean="0">
                <a:solidFill>
                  <a:srgbClr val="FF0066"/>
                </a:solidFill>
              </a:rPr>
              <a:t>candidate pair</a:t>
            </a:r>
            <a:r>
              <a:rPr lang="en-US" dirty="0" smtClean="0"/>
              <a:t> if their signatures agree on at least fraction </a:t>
            </a:r>
            <a:r>
              <a:rPr lang="en-US" b="1" i="1" dirty="0" smtClean="0"/>
              <a:t>s</a:t>
            </a:r>
            <a:r>
              <a:rPr lang="en-US" dirty="0" smtClean="0"/>
              <a:t> of their rows: </a:t>
            </a:r>
            <a:br>
              <a:rPr lang="en-US" dirty="0" smtClean="0"/>
            </a:br>
            <a:r>
              <a:rPr lang="en-US" b="1" i="1" dirty="0" smtClean="0"/>
              <a:t>M</a:t>
            </a:r>
            <a:r>
              <a:rPr lang="en-US" b="1" dirty="0" smtClean="0"/>
              <a:t> (</a:t>
            </a:r>
            <a:r>
              <a:rPr lang="en-US" b="1" i="1" dirty="0" err="1" smtClean="0"/>
              <a:t>i</a:t>
            </a:r>
            <a:r>
              <a:rPr lang="en-US" b="1" i="1" dirty="0" smtClean="0"/>
              <a:t>, x</a:t>
            </a:r>
            <a:r>
              <a:rPr lang="en-US" b="1" dirty="0" smtClean="0"/>
              <a:t>) = </a:t>
            </a:r>
            <a:r>
              <a:rPr lang="en-US" b="1" i="1" dirty="0" smtClean="0"/>
              <a:t>M</a:t>
            </a:r>
            <a:r>
              <a:rPr lang="en-US" b="1" dirty="0" smtClean="0"/>
              <a:t> (</a:t>
            </a:r>
            <a:r>
              <a:rPr lang="en-US" b="1" i="1" dirty="0" err="1" smtClean="0"/>
              <a:t>i</a:t>
            </a:r>
            <a:r>
              <a:rPr lang="en-US" b="1" i="1" dirty="0" smtClean="0"/>
              <a:t>, y</a:t>
            </a:r>
            <a:r>
              <a:rPr lang="en-US" b="1" dirty="0" smtClean="0"/>
              <a:t>)</a:t>
            </a:r>
            <a:r>
              <a:rPr lang="en-US" dirty="0" smtClean="0"/>
              <a:t> for at least </a:t>
            </a:r>
            <a:r>
              <a:rPr lang="en-US" dirty="0" err="1" smtClean="0"/>
              <a:t>frac</a:t>
            </a:r>
            <a:r>
              <a:rPr lang="en-US" dirty="0" smtClean="0"/>
              <a:t>. </a:t>
            </a:r>
            <a:r>
              <a:rPr lang="en-US" b="1" i="1" dirty="0" smtClean="0"/>
              <a:t>s</a:t>
            </a:r>
            <a:r>
              <a:rPr lang="en-US" dirty="0" smtClean="0"/>
              <a:t> values of </a:t>
            </a:r>
            <a:r>
              <a:rPr lang="en-US" b="1" i="1" dirty="0" err="1" smtClean="0"/>
              <a:t>i</a:t>
            </a:r>
            <a:endParaRPr lang="en-US" b="1" dirty="0" smtClean="0"/>
          </a:p>
          <a:p>
            <a:pPr lvl="1"/>
            <a:r>
              <a:rPr lang="en-US" dirty="0" smtClean="0"/>
              <a:t>We expect documents </a:t>
            </a:r>
            <a:r>
              <a:rPr lang="en-US" b="1" i="1" dirty="0" smtClean="0"/>
              <a:t>x</a:t>
            </a:r>
            <a:r>
              <a:rPr lang="en-US" dirty="0" smtClean="0"/>
              <a:t> and </a:t>
            </a:r>
            <a:r>
              <a:rPr lang="en-US" b="1" i="1" dirty="0" smtClean="0"/>
              <a:t>y</a:t>
            </a:r>
            <a:r>
              <a:rPr lang="en-US" dirty="0" smtClean="0"/>
              <a:t> to have the same (</a:t>
            </a:r>
            <a:r>
              <a:rPr lang="en-US" dirty="0" err="1" smtClean="0"/>
              <a:t>Jaccard</a:t>
            </a:r>
            <a:r>
              <a:rPr lang="en-US" dirty="0" smtClean="0"/>
              <a:t>) similarity as their signatures</a:t>
            </a:r>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42</a:t>
            </a:fld>
            <a:endParaRPr lang="en-US"/>
          </a:p>
        </p:txBody>
      </p:sp>
      <p:sp>
        <p:nvSpPr>
          <p:cNvPr id="42" name="Rectangle 41"/>
          <p:cNvSpPr/>
          <p:nvPr/>
        </p:nvSpPr>
        <p:spPr>
          <a:xfrm>
            <a:off x="6781800" y="0"/>
            <a:ext cx="2362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77" name="Group 69"/>
          <p:cNvGrpSpPr/>
          <p:nvPr/>
        </p:nvGrpSpPr>
        <p:grpSpPr>
          <a:xfrm>
            <a:off x="6822260" y="40046"/>
            <a:ext cx="2309567" cy="1375386"/>
            <a:chOff x="5996233" y="3958614"/>
            <a:chExt cx="2309567" cy="1375386"/>
          </a:xfrm>
        </p:grpSpPr>
        <p:sp>
          <p:nvSpPr>
            <p:cNvPr id="78" name="Rectangle 69"/>
            <p:cNvSpPr>
              <a:spLocks noChangeArrowheads="1"/>
            </p:cNvSpPr>
            <p:nvPr/>
          </p:nvSpPr>
          <p:spPr bwMode="auto">
            <a:xfrm>
              <a:off x="7734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79" name="Rectangle 70"/>
            <p:cNvSpPr>
              <a:spLocks noChangeArrowheads="1"/>
            </p:cNvSpPr>
            <p:nvPr/>
          </p:nvSpPr>
          <p:spPr bwMode="auto">
            <a:xfrm>
              <a:off x="7162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80" name="Rectangle 71"/>
            <p:cNvSpPr>
              <a:spLocks noChangeArrowheads="1"/>
            </p:cNvSpPr>
            <p:nvPr/>
          </p:nvSpPr>
          <p:spPr bwMode="auto">
            <a:xfrm>
              <a:off x="6591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81" name="Rectangle 72"/>
            <p:cNvSpPr>
              <a:spLocks noChangeArrowheads="1"/>
            </p:cNvSpPr>
            <p:nvPr/>
          </p:nvSpPr>
          <p:spPr bwMode="auto">
            <a:xfrm>
              <a:off x="6019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82" name="Line 73"/>
            <p:cNvSpPr>
              <a:spLocks noChangeShapeType="1"/>
            </p:cNvSpPr>
            <p:nvPr/>
          </p:nvSpPr>
          <p:spPr bwMode="auto">
            <a:xfrm>
              <a:off x="6019800" y="49022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3" name="Line 74"/>
            <p:cNvSpPr>
              <a:spLocks noChangeShapeType="1"/>
            </p:cNvSpPr>
            <p:nvPr/>
          </p:nvSpPr>
          <p:spPr bwMode="auto">
            <a:xfrm>
              <a:off x="6019800" y="53340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4" name="Line 75"/>
            <p:cNvSpPr>
              <a:spLocks noChangeShapeType="1"/>
            </p:cNvSpPr>
            <p:nvPr/>
          </p:nvSpPr>
          <p:spPr bwMode="auto">
            <a:xfrm>
              <a:off x="6019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5" name="Line 76"/>
            <p:cNvSpPr>
              <a:spLocks noChangeShapeType="1"/>
            </p:cNvSpPr>
            <p:nvPr/>
          </p:nvSpPr>
          <p:spPr bwMode="auto">
            <a:xfrm>
              <a:off x="6591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6" name="Line 77"/>
            <p:cNvSpPr>
              <a:spLocks noChangeShapeType="1"/>
            </p:cNvSpPr>
            <p:nvPr/>
          </p:nvSpPr>
          <p:spPr bwMode="auto">
            <a:xfrm>
              <a:off x="71628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7" name="Line 78"/>
            <p:cNvSpPr>
              <a:spLocks noChangeShapeType="1"/>
            </p:cNvSpPr>
            <p:nvPr/>
          </p:nvSpPr>
          <p:spPr bwMode="auto">
            <a:xfrm>
              <a:off x="7734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8" name="Line 79"/>
            <p:cNvSpPr>
              <a:spLocks noChangeShapeType="1"/>
            </p:cNvSpPr>
            <p:nvPr/>
          </p:nvSpPr>
          <p:spPr bwMode="auto">
            <a:xfrm>
              <a:off x="8305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9" name="Rectangle 100"/>
            <p:cNvSpPr>
              <a:spLocks noChangeArrowheads="1"/>
            </p:cNvSpPr>
            <p:nvPr/>
          </p:nvSpPr>
          <p:spPr bwMode="auto">
            <a:xfrm>
              <a:off x="7728408"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90" name="Rectangle 101"/>
            <p:cNvSpPr>
              <a:spLocks noChangeArrowheads="1"/>
            </p:cNvSpPr>
            <p:nvPr/>
          </p:nvSpPr>
          <p:spPr bwMode="auto">
            <a:xfrm>
              <a:off x="7151016"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4</a:t>
              </a:r>
            </a:p>
          </p:txBody>
        </p:sp>
        <p:sp>
          <p:nvSpPr>
            <p:cNvPr id="91" name="Rectangle 102"/>
            <p:cNvSpPr>
              <a:spLocks noChangeArrowheads="1"/>
            </p:cNvSpPr>
            <p:nvPr/>
          </p:nvSpPr>
          <p:spPr bwMode="auto">
            <a:xfrm>
              <a:off x="6573625"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92" name="Rectangle 103"/>
            <p:cNvSpPr>
              <a:spLocks noChangeArrowheads="1"/>
            </p:cNvSpPr>
            <p:nvPr/>
          </p:nvSpPr>
          <p:spPr bwMode="auto">
            <a:xfrm>
              <a:off x="6019799" y="3958614"/>
              <a:ext cx="553825"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93" name="Line 104"/>
            <p:cNvSpPr>
              <a:spLocks noChangeShapeType="1"/>
            </p:cNvSpPr>
            <p:nvPr/>
          </p:nvSpPr>
          <p:spPr bwMode="auto">
            <a:xfrm>
              <a:off x="5996233" y="3958614"/>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4" name="Line 105"/>
            <p:cNvSpPr>
              <a:spLocks noChangeShapeType="1"/>
            </p:cNvSpPr>
            <p:nvPr/>
          </p:nvSpPr>
          <p:spPr bwMode="auto">
            <a:xfrm>
              <a:off x="5996233" y="4423071"/>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5" name="Line 106"/>
            <p:cNvSpPr>
              <a:spLocks noChangeShapeType="1"/>
            </p:cNvSpPr>
            <p:nvPr/>
          </p:nvSpPr>
          <p:spPr bwMode="auto">
            <a:xfrm>
              <a:off x="5996233"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6" name="Line 107"/>
            <p:cNvSpPr>
              <a:spLocks noChangeShapeType="1"/>
            </p:cNvSpPr>
            <p:nvPr/>
          </p:nvSpPr>
          <p:spPr bwMode="auto">
            <a:xfrm>
              <a:off x="6573625"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7" name="Line 108"/>
            <p:cNvSpPr>
              <a:spLocks noChangeShapeType="1"/>
            </p:cNvSpPr>
            <p:nvPr/>
          </p:nvSpPr>
          <p:spPr bwMode="auto">
            <a:xfrm>
              <a:off x="7151016"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8" name="Line 109"/>
            <p:cNvSpPr>
              <a:spLocks noChangeShapeType="1"/>
            </p:cNvSpPr>
            <p:nvPr/>
          </p:nvSpPr>
          <p:spPr bwMode="auto">
            <a:xfrm>
              <a:off x="7728408"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9" name="Line 110"/>
            <p:cNvSpPr>
              <a:spLocks noChangeShapeType="1"/>
            </p:cNvSpPr>
            <p:nvPr/>
          </p:nvSpPr>
          <p:spPr bwMode="auto">
            <a:xfrm>
              <a:off x="8305800"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0" name="Rectangle 131"/>
            <p:cNvSpPr>
              <a:spLocks noChangeArrowheads="1"/>
            </p:cNvSpPr>
            <p:nvPr/>
          </p:nvSpPr>
          <p:spPr bwMode="auto">
            <a:xfrm>
              <a:off x="7734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101" name="Rectangle 132"/>
            <p:cNvSpPr>
              <a:spLocks noChangeArrowheads="1"/>
            </p:cNvSpPr>
            <p:nvPr/>
          </p:nvSpPr>
          <p:spPr bwMode="auto">
            <a:xfrm>
              <a:off x="7162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102" name="Rectangle 133"/>
            <p:cNvSpPr>
              <a:spLocks noChangeArrowheads="1"/>
            </p:cNvSpPr>
            <p:nvPr/>
          </p:nvSpPr>
          <p:spPr bwMode="auto">
            <a:xfrm>
              <a:off x="6591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103" name="Rectangle 134"/>
            <p:cNvSpPr>
              <a:spLocks noChangeArrowheads="1"/>
            </p:cNvSpPr>
            <p:nvPr/>
          </p:nvSpPr>
          <p:spPr bwMode="auto">
            <a:xfrm>
              <a:off x="6019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104" name="Line 135"/>
            <p:cNvSpPr>
              <a:spLocks noChangeShapeType="1"/>
            </p:cNvSpPr>
            <p:nvPr/>
          </p:nvSpPr>
          <p:spPr bwMode="auto">
            <a:xfrm>
              <a:off x="6019800" y="4443265"/>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5" name="Line 136"/>
            <p:cNvSpPr>
              <a:spLocks noChangeShapeType="1"/>
            </p:cNvSpPr>
            <p:nvPr/>
          </p:nvSpPr>
          <p:spPr bwMode="auto">
            <a:xfrm>
              <a:off x="6019800" y="4907722"/>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6" name="Line 137"/>
            <p:cNvSpPr>
              <a:spLocks noChangeShapeType="1"/>
            </p:cNvSpPr>
            <p:nvPr/>
          </p:nvSpPr>
          <p:spPr bwMode="auto">
            <a:xfrm>
              <a:off x="6019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7" name="Line 138"/>
            <p:cNvSpPr>
              <a:spLocks noChangeShapeType="1"/>
            </p:cNvSpPr>
            <p:nvPr/>
          </p:nvSpPr>
          <p:spPr bwMode="auto">
            <a:xfrm>
              <a:off x="6591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8" name="Line 139"/>
            <p:cNvSpPr>
              <a:spLocks noChangeShapeType="1"/>
            </p:cNvSpPr>
            <p:nvPr/>
          </p:nvSpPr>
          <p:spPr bwMode="auto">
            <a:xfrm>
              <a:off x="71628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9" name="Line 140"/>
            <p:cNvSpPr>
              <a:spLocks noChangeShapeType="1"/>
            </p:cNvSpPr>
            <p:nvPr/>
          </p:nvSpPr>
          <p:spPr bwMode="auto">
            <a:xfrm>
              <a:off x="7734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10" name="Line 141"/>
            <p:cNvSpPr>
              <a:spLocks noChangeShapeType="1"/>
            </p:cNvSpPr>
            <p:nvPr/>
          </p:nvSpPr>
          <p:spPr bwMode="auto">
            <a:xfrm>
              <a:off x="8305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4482325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987552"/>
          </a:xfrm>
        </p:spPr>
        <p:txBody>
          <a:bodyPr/>
          <a:lstStyle/>
          <a:p>
            <a:r>
              <a:rPr lang="en-US" dirty="0" smtClean="0"/>
              <a:t>LSH for Min-Hash</a:t>
            </a:r>
            <a:endParaRPr lang="en-US" dirty="0"/>
          </a:p>
        </p:txBody>
      </p:sp>
      <p:sp>
        <p:nvSpPr>
          <p:cNvPr id="3" name="Content Placeholder 2"/>
          <p:cNvSpPr>
            <a:spLocks noGrp="1"/>
          </p:cNvSpPr>
          <p:nvPr>
            <p:ph idx="1"/>
          </p:nvPr>
        </p:nvSpPr>
        <p:spPr>
          <a:xfrm>
            <a:off x="457201" y="1295400"/>
            <a:ext cx="7391400" cy="5257801"/>
          </a:xfrm>
        </p:spPr>
        <p:txBody>
          <a:bodyPr/>
          <a:lstStyle/>
          <a:p>
            <a:r>
              <a:rPr lang="en-US" b="1" dirty="0" smtClean="0">
                <a:solidFill>
                  <a:srgbClr val="0000FF"/>
                </a:solidFill>
              </a:rPr>
              <a:t>Big idea:</a:t>
            </a:r>
            <a:r>
              <a:rPr lang="en-US" b="1" dirty="0" smtClean="0">
                <a:solidFill>
                  <a:srgbClr val="D60093"/>
                </a:solidFill>
              </a:rPr>
              <a:t> Hash columns of </a:t>
            </a:r>
            <a:br>
              <a:rPr lang="en-US" b="1" dirty="0" smtClean="0">
                <a:solidFill>
                  <a:srgbClr val="D60093"/>
                </a:solidFill>
              </a:rPr>
            </a:br>
            <a:r>
              <a:rPr lang="en-US" b="1" dirty="0" smtClean="0">
                <a:solidFill>
                  <a:srgbClr val="D60093"/>
                </a:solidFill>
              </a:rPr>
              <a:t>signature matrix </a:t>
            </a:r>
            <a:r>
              <a:rPr lang="en-US" b="1" i="1" dirty="0" smtClean="0">
                <a:solidFill>
                  <a:srgbClr val="D60093"/>
                </a:solidFill>
              </a:rPr>
              <a:t>M</a:t>
            </a:r>
            <a:r>
              <a:rPr lang="en-US" b="1" dirty="0" smtClean="0">
                <a:solidFill>
                  <a:srgbClr val="D60093"/>
                </a:solidFill>
              </a:rPr>
              <a:t> several times</a:t>
            </a:r>
          </a:p>
          <a:p>
            <a:pPr lvl="8"/>
            <a:endParaRPr lang="en-US" dirty="0" smtClean="0"/>
          </a:p>
          <a:p>
            <a:r>
              <a:rPr lang="en-US" dirty="0" smtClean="0"/>
              <a:t>Arrange that (only) </a:t>
            </a:r>
            <a:r>
              <a:rPr lang="en-US" b="1" dirty="0" smtClean="0"/>
              <a:t>similar columns</a:t>
            </a:r>
            <a:r>
              <a:rPr lang="en-US" dirty="0" smtClean="0"/>
              <a:t> are likely to </a:t>
            </a:r>
            <a:r>
              <a:rPr lang="en-US" b="1" dirty="0" smtClean="0"/>
              <a:t>hash to the same bucket</a:t>
            </a:r>
            <a:r>
              <a:rPr lang="en-US" dirty="0" smtClean="0"/>
              <a:t>, with high probability</a:t>
            </a:r>
          </a:p>
          <a:p>
            <a:pPr lvl="8"/>
            <a:endParaRPr lang="en-US" dirty="0" smtClean="0"/>
          </a:p>
          <a:p>
            <a:r>
              <a:rPr lang="en-US" b="1" dirty="0" smtClean="0">
                <a:solidFill>
                  <a:srgbClr val="008000"/>
                </a:solidFill>
              </a:rPr>
              <a:t>Candidate pairs are those that hash to the same bucket</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43</a:t>
            </a:fld>
            <a:endParaRPr lang="en-US"/>
          </a:p>
        </p:txBody>
      </p:sp>
      <p:sp>
        <p:nvSpPr>
          <p:cNvPr id="77" name="Rectangle 76"/>
          <p:cNvSpPr/>
          <p:nvPr/>
        </p:nvSpPr>
        <p:spPr>
          <a:xfrm>
            <a:off x="6781800" y="0"/>
            <a:ext cx="2362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42" name="Group 69"/>
          <p:cNvGrpSpPr/>
          <p:nvPr/>
        </p:nvGrpSpPr>
        <p:grpSpPr>
          <a:xfrm>
            <a:off x="6822260" y="40046"/>
            <a:ext cx="2309567" cy="1375386"/>
            <a:chOff x="5996233" y="3958614"/>
            <a:chExt cx="2309567" cy="1375386"/>
          </a:xfrm>
        </p:grpSpPr>
        <p:sp>
          <p:nvSpPr>
            <p:cNvPr id="43" name="Rectangle 69"/>
            <p:cNvSpPr>
              <a:spLocks noChangeArrowheads="1"/>
            </p:cNvSpPr>
            <p:nvPr/>
          </p:nvSpPr>
          <p:spPr bwMode="auto">
            <a:xfrm>
              <a:off x="7734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44" name="Rectangle 70"/>
            <p:cNvSpPr>
              <a:spLocks noChangeArrowheads="1"/>
            </p:cNvSpPr>
            <p:nvPr/>
          </p:nvSpPr>
          <p:spPr bwMode="auto">
            <a:xfrm>
              <a:off x="7162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45" name="Rectangle 71"/>
            <p:cNvSpPr>
              <a:spLocks noChangeArrowheads="1"/>
            </p:cNvSpPr>
            <p:nvPr/>
          </p:nvSpPr>
          <p:spPr bwMode="auto">
            <a:xfrm>
              <a:off x="6591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46" name="Rectangle 72"/>
            <p:cNvSpPr>
              <a:spLocks noChangeArrowheads="1"/>
            </p:cNvSpPr>
            <p:nvPr/>
          </p:nvSpPr>
          <p:spPr bwMode="auto">
            <a:xfrm>
              <a:off x="6019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47" name="Line 73"/>
            <p:cNvSpPr>
              <a:spLocks noChangeShapeType="1"/>
            </p:cNvSpPr>
            <p:nvPr/>
          </p:nvSpPr>
          <p:spPr bwMode="auto">
            <a:xfrm>
              <a:off x="6019800" y="49022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48" name="Line 74"/>
            <p:cNvSpPr>
              <a:spLocks noChangeShapeType="1"/>
            </p:cNvSpPr>
            <p:nvPr/>
          </p:nvSpPr>
          <p:spPr bwMode="auto">
            <a:xfrm>
              <a:off x="6019800" y="53340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49" name="Line 75"/>
            <p:cNvSpPr>
              <a:spLocks noChangeShapeType="1"/>
            </p:cNvSpPr>
            <p:nvPr/>
          </p:nvSpPr>
          <p:spPr bwMode="auto">
            <a:xfrm>
              <a:off x="6019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0" name="Line 76"/>
            <p:cNvSpPr>
              <a:spLocks noChangeShapeType="1"/>
            </p:cNvSpPr>
            <p:nvPr/>
          </p:nvSpPr>
          <p:spPr bwMode="auto">
            <a:xfrm>
              <a:off x="6591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1" name="Line 77"/>
            <p:cNvSpPr>
              <a:spLocks noChangeShapeType="1"/>
            </p:cNvSpPr>
            <p:nvPr/>
          </p:nvSpPr>
          <p:spPr bwMode="auto">
            <a:xfrm>
              <a:off x="71628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2" name="Line 78"/>
            <p:cNvSpPr>
              <a:spLocks noChangeShapeType="1"/>
            </p:cNvSpPr>
            <p:nvPr/>
          </p:nvSpPr>
          <p:spPr bwMode="auto">
            <a:xfrm>
              <a:off x="7734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3" name="Line 79"/>
            <p:cNvSpPr>
              <a:spLocks noChangeShapeType="1"/>
            </p:cNvSpPr>
            <p:nvPr/>
          </p:nvSpPr>
          <p:spPr bwMode="auto">
            <a:xfrm>
              <a:off x="8305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4" name="Rectangle 100"/>
            <p:cNvSpPr>
              <a:spLocks noChangeArrowheads="1"/>
            </p:cNvSpPr>
            <p:nvPr/>
          </p:nvSpPr>
          <p:spPr bwMode="auto">
            <a:xfrm>
              <a:off x="7728408"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55" name="Rectangle 101"/>
            <p:cNvSpPr>
              <a:spLocks noChangeArrowheads="1"/>
            </p:cNvSpPr>
            <p:nvPr/>
          </p:nvSpPr>
          <p:spPr bwMode="auto">
            <a:xfrm>
              <a:off x="7151016"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4</a:t>
              </a:r>
            </a:p>
          </p:txBody>
        </p:sp>
        <p:sp>
          <p:nvSpPr>
            <p:cNvPr id="56" name="Rectangle 102"/>
            <p:cNvSpPr>
              <a:spLocks noChangeArrowheads="1"/>
            </p:cNvSpPr>
            <p:nvPr/>
          </p:nvSpPr>
          <p:spPr bwMode="auto">
            <a:xfrm>
              <a:off x="6573625"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57" name="Rectangle 103"/>
            <p:cNvSpPr>
              <a:spLocks noChangeArrowheads="1"/>
            </p:cNvSpPr>
            <p:nvPr/>
          </p:nvSpPr>
          <p:spPr bwMode="auto">
            <a:xfrm>
              <a:off x="6019799" y="3958614"/>
              <a:ext cx="553825"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58" name="Line 104"/>
            <p:cNvSpPr>
              <a:spLocks noChangeShapeType="1"/>
            </p:cNvSpPr>
            <p:nvPr/>
          </p:nvSpPr>
          <p:spPr bwMode="auto">
            <a:xfrm>
              <a:off x="5996233" y="3958614"/>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9" name="Line 105"/>
            <p:cNvSpPr>
              <a:spLocks noChangeShapeType="1"/>
            </p:cNvSpPr>
            <p:nvPr/>
          </p:nvSpPr>
          <p:spPr bwMode="auto">
            <a:xfrm>
              <a:off x="5996233" y="4423071"/>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0" name="Line 106"/>
            <p:cNvSpPr>
              <a:spLocks noChangeShapeType="1"/>
            </p:cNvSpPr>
            <p:nvPr/>
          </p:nvSpPr>
          <p:spPr bwMode="auto">
            <a:xfrm>
              <a:off x="5996233"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1" name="Line 107"/>
            <p:cNvSpPr>
              <a:spLocks noChangeShapeType="1"/>
            </p:cNvSpPr>
            <p:nvPr/>
          </p:nvSpPr>
          <p:spPr bwMode="auto">
            <a:xfrm>
              <a:off x="6573625"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2" name="Line 108"/>
            <p:cNvSpPr>
              <a:spLocks noChangeShapeType="1"/>
            </p:cNvSpPr>
            <p:nvPr/>
          </p:nvSpPr>
          <p:spPr bwMode="auto">
            <a:xfrm>
              <a:off x="7151016"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3" name="Line 109"/>
            <p:cNvSpPr>
              <a:spLocks noChangeShapeType="1"/>
            </p:cNvSpPr>
            <p:nvPr/>
          </p:nvSpPr>
          <p:spPr bwMode="auto">
            <a:xfrm>
              <a:off x="7728408"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4" name="Line 110"/>
            <p:cNvSpPr>
              <a:spLocks noChangeShapeType="1"/>
            </p:cNvSpPr>
            <p:nvPr/>
          </p:nvSpPr>
          <p:spPr bwMode="auto">
            <a:xfrm>
              <a:off x="8305800"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5" name="Rectangle 131"/>
            <p:cNvSpPr>
              <a:spLocks noChangeArrowheads="1"/>
            </p:cNvSpPr>
            <p:nvPr/>
          </p:nvSpPr>
          <p:spPr bwMode="auto">
            <a:xfrm>
              <a:off x="7734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66" name="Rectangle 132"/>
            <p:cNvSpPr>
              <a:spLocks noChangeArrowheads="1"/>
            </p:cNvSpPr>
            <p:nvPr/>
          </p:nvSpPr>
          <p:spPr bwMode="auto">
            <a:xfrm>
              <a:off x="7162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67" name="Rectangle 133"/>
            <p:cNvSpPr>
              <a:spLocks noChangeArrowheads="1"/>
            </p:cNvSpPr>
            <p:nvPr/>
          </p:nvSpPr>
          <p:spPr bwMode="auto">
            <a:xfrm>
              <a:off x="6591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68" name="Rectangle 134"/>
            <p:cNvSpPr>
              <a:spLocks noChangeArrowheads="1"/>
            </p:cNvSpPr>
            <p:nvPr/>
          </p:nvSpPr>
          <p:spPr bwMode="auto">
            <a:xfrm>
              <a:off x="6019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69" name="Line 135"/>
            <p:cNvSpPr>
              <a:spLocks noChangeShapeType="1"/>
            </p:cNvSpPr>
            <p:nvPr/>
          </p:nvSpPr>
          <p:spPr bwMode="auto">
            <a:xfrm>
              <a:off x="6019800" y="4443265"/>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0" name="Line 136"/>
            <p:cNvSpPr>
              <a:spLocks noChangeShapeType="1"/>
            </p:cNvSpPr>
            <p:nvPr/>
          </p:nvSpPr>
          <p:spPr bwMode="auto">
            <a:xfrm>
              <a:off x="6019800" y="4907722"/>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1" name="Line 137"/>
            <p:cNvSpPr>
              <a:spLocks noChangeShapeType="1"/>
            </p:cNvSpPr>
            <p:nvPr/>
          </p:nvSpPr>
          <p:spPr bwMode="auto">
            <a:xfrm>
              <a:off x="6019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2" name="Line 138"/>
            <p:cNvSpPr>
              <a:spLocks noChangeShapeType="1"/>
            </p:cNvSpPr>
            <p:nvPr/>
          </p:nvSpPr>
          <p:spPr bwMode="auto">
            <a:xfrm>
              <a:off x="6591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3" name="Line 139"/>
            <p:cNvSpPr>
              <a:spLocks noChangeShapeType="1"/>
            </p:cNvSpPr>
            <p:nvPr/>
          </p:nvSpPr>
          <p:spPr bwMode="auto">
            <a:xfrm>
              <a:off x="71628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4" name="Line 140"/>
            <p:cNvSpPr>
              <a:spLocks noChangeShapeType="1"/>
            </p:cNvSpPr>
            <p:nvPr/>
          </p:nvSpPr>
          <p:spPr bwMode="auto">
            <a:xfrm>
              <a:off x="7734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5" name="Line 141"/>
            <p:cNvSpPr>
              <a:spLocks noChangeShapeType="1"/>
            </p:cNvSpPr>
            <p:nvPr/>
          </p:nvSpPr>
          <p:spPr bwMode="auto">
            <a:xfrm>
              <a:off x="8305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1491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t>Partition </a:t>
            </a:r>
            <a:r>
              <a:rPr lang="en-US" i="1" dirty="0" smtClean="0"/>
              <a:t>M</a:t>
            </a:r>
            <a:r>
              <a:rPr lang="en-US" dirty="0" smtClean="0"/>
              <a:t> into </a:t>
            </a:r>
            <a:r>
              <a:rPr lang="en-US" i="1" dirty="0" smtClean="0"/>
              <a:t>b</a:t>
            </a:r>
            <a:r>
              <a:rPr lang="en-US" dirty="0" smtClean="0"/>
              <a:t> Bands</a:t>
            </a:r>
            <a:endParaRPr lang="en-US" dirty="0"/>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6" name="Slide Number Placeholder 4"/>
          <p:cNvSpPr>
            <a:spLocks noGrp="1"/>
          </p:cNvSpPr>
          <p:nvPr>
            <p:ph type="sldNum" sz="quarter" idx="12"/>
          </p:nvPr>
        </p:nvSpPr>
        <p:spPr/>
        <p:txBody>
          <a:bodyPr/>
          <a:lstStyle/>
          <a:p>
            <a:fld id="{E33B6F43-D011-4C92-BC19-A651E84D2484}" type="slidenum">
              <a:rPr lang="en-US"/>
              <a:pPr/>
              <a:t>44</a:t>
            </a:fld>
            <a:endParaRPr lang="en-US"/>
          </a:p>
        </p:txBody>
      </p:sp>
      <p:sp>
        <p:nvSpPr>
          <p:cNvPr id="82947" name="Rectangle 3"/>
          <p:cNvSpPr>
            <a:spLocks noChangeArrowheads="1"/>
          </p:cNvSpPr>
          <p:nvPr/>
        </p:nvSpPr>
        <p:spPr bwMode="auto">
          <a:xfrm>
            <a:off x="2590800" y="1905000"/>
            <a:ext cx="4343400" cy="4191000"/>
          </a:xfrm>
          <a:prstGeom prst="rect">
            <a:avLst/>
          </a:prstGeom>
          <a:solidFill>
            <a:srgbClr val="FFFF99">
              <a:alpha val="50000"/>
            </a:srgbClr>
          </a:solidFill>
          <a:ln w="9525">
            <a:solidFill>
              <a:schemeClr val="tx1"/>
            </a:solidFill>
            <a:miter lim="800000"/>
            <a:headEnd/>
            <a:tailEnd/>
          </a:ln>
          <a:effectLst/>
        </p:spPr>
        <p:txBody>
          <a:bodyPr wrap="none" anchor="ctr"/>
          <a:lstStyle/>
          <a:p>
            <a:endParaRPr lang="en-US"/>
          </a:p>
        </p:txBody>
      </p:sp>
      <p:sp>
        <p:nvSpPr>
          <p:cNvPr id="82948" name="Line 4"/>
          <p:cNvSpPr>
            <a:spLocks noChangeShapeType="1"/>
          </p:cNvSpPr>
          <p:nvPr/>
        </p:nvSpPr>
        <p:spPr bwMode="auto">
          <a:xfrm>
            <a:off x="2590800" y="2743200"/>
            <a:ext cx="4343400" cy="0"/>
          </a:xfrm>
          <a:prstGeom prst="line">
            <a:avLst/>
          </a:prstGeom>
          <a:noFill/>
          <a:ln w="9525">
            <a:solidFill>
              <a:schemeClr val="tx1"/>
            </a:solidFill>
            <a:round/>
            <a:headEnd/>
            <a:tailEnd/>
          </a:ln>
          <a:effectLst/>
        </p:spPr>
        <p:txBody>
          <a:bodyPr/>
          <a:lstStyle/>
          <a:p>
            <a:endParaRPr lang="en-US"/>
          </a:p>
        </p:txBody>
      </p:sp>
      <p:sp>
        <p:nvSpPr>
          <p:cNvPr id="82949" name="Line 5"/>
          <p:cNvSpPr>
            <a:spLocks noChangeShapeType="1"/>
          </p:cNvSpPr>
          <p:nvPr/>
        </p:nvSpPr>
        <p:spPr bwMode="auto">
          <a:xfrm>
            <a:off x="2590800" y="3581400"/>
            <a:ext cx="4343400" cy="0"/>
          </a:xfrm>
          <a:prstGeom prst="line">
            <a:avLst/>
          </a:prstGeom>
          <a:noFill/>
          <a:ln w="9525">
            <a:solidFill>
              <a:schemeClr val="tx1"/>
            </a:solidFill>
            <a:round/>
            <a:headEnd/>
            <a:tailEnd/>
          </a:ln>
          <a:effectLst/>
        </p:spPr>
        <p:txBody>
          <a:bodyPr/>
          <a:lstStyle/>
          <a:p>
            <a:endParaRPr lang="en-US"/>
          </a:p>
        </p:txBody>
      </p:sp>
      <p:sp>
        <p:nvSpPr>
          <p:cNvPr id="82950" name="Line 6"/>
          <p:cNvSpPr>
            <a:spLocks noChangeShapeType="1"/>
          </p:cNvSpPr>
          <p:nvPr/>
        </p:nvSpPr>
        <p:spPr bwMode="auto">
          <a:xfrm>
            <a:off x="2590800" y="4419600"/>
            <a:ext cx="4343400" cy="0"/>
          </a:xfrm>
          <a:prstGeom prst="line">
            <a:avLst/>
          </a:prstGeom>
          <a:noFill/>
          <a:ln w="9525">
            <a:solidFill>
              <a:schemeClr val="tx1"/>
            </a:solidFill>
            <a:round/>
            <a:headEnd/>
            <a:tailEnd/>
          </a:ln>
          <a:effectLst/>
        </p:spPr>
        <p:txBody>
          <a:bodyPr/>
          <a:lstStyle/>
          <a:p>
            <a:endParaRPr lang="en-US"/>
          </a:p>
        </p:txBody>
      </p:sp>
      <p:sp>
        <p:nvSpPr>
          <p:cNvPr id="82951" name="Line 7"/>
          <p:cNvSpPr>
            <a:spLocks noChangeShapeType="1"/>
          </p:cNvSpPr>
          <p:nvPr/>
        </p:nvSpPr>
        <p:spPr bwMode="auto">
          <a:xfrm>
            <a:off x="2590800" y="5257800"/>
            <a:ext cx="4343400" cy="0"/>
          </a:xfrm>
          <a:prstGeom prst="line">
            <a:avLst/>
          </a:prstGeom>
          <a:noFill/>
          <a:ln w="9525">
            <a:solidFill>
              <a:schemeClr val="tx1"/>
            </a:solidFill>
            <a:round/>
            <a:headEnd/>
            <a:tailEnd/>
          </a:ln>
          <a:effectLst/>
        </p:spPr>
        <p:txBody>
          <a:bodyPr/>
          <a:lstStyle/>
          <a:p>
            <a:endParaRPr lang="en-US"/>
          </a:p>
        </p:txBody>
      </p:sp>
      <p:sp>
        <p:nvSpPr>
          <p:cNvPr id="82952" name="Text Box 8"/>
          <p:cNvSpPr txBox="1">
            <a:spLocks noChangeArrowheads="1"/>
          </p:cNvSpPr>
          <p:nvPr/>
        </p:nvSpPr>
        <p:spPr bwMode="auto">
          <a:xfrm>
            <a:off x="3489083" y="6173788"/>
            <a:ext cx="2151551" cy="369332"/>
          </a:xfrm>
          <a:prstGeom prst="rect">
            <a:avLst/>
          </a:prstGeom>
          <a:noFill/>
          <a:ln w="9525">
            <a:noFill/>
            <a:prstDash val="dash"/>
            <a:miter lim="800000"/>
            <a:headEnd/>
            <a:tailEnd/>
          </a:ln>
          <a:effectLst/>
        </p:spPr>
        <p:txBody>
          <a:bodyPr wrap="none">
            <a:spAutoFit/>
          </a:bodyPr>
          <a:lstStyle/>
          <a:p>
            <a:pPr algn="ctr"/>
            <a:r>
              <a:rPr lang="en-US" b="1" dirty="0" smtClean="0">
                <a:solidFill>
                  <a:srgbClr val="008000"/>
                </a:solidFill>
              </a:rPr>
              <a:t>Signature matrix  </a:t>
            </a:r>
            <a:r>
              <a:rPr lang="en-US" b="1" i="1" dirty="0" smtClean="0">
                <a:solidFill>
                  <a:srgbClr val="008000"/>
                </a:solidFill>
              </a:rPr>
              <a:t>M</a:t>
            </a:r>
            <a:endParaRPr lang="en-US" b="1" i="1" dirty="0">
              <a:solidFill>
                <a:srgbClr val="008000"/>
              </a:solidFill>
            </a:endParaRPr>
          </a:p>
        </p:txBody>
      </p:sp>
      <p:sp>
        <p:nvSpPr>
          <p:cNvPr id="82953" name="Text Box 9"/>
          <p:cNvSpPr txBox="1">
            <a:spLocks noChangeArrowheads="1"/>
          </p:cNvSpPr>
          <p:nvPr/>
        </p:nvSpPr>
        <p:spPr bwMode="auto">
          <a:xfrm>
            <a:off x="7481358" y="2744788"/>
            <a:ext cx="1061509" cy="646331"/>
          </a:xfrm>
          <a:prstGeom prst="rect">
            <a:avLst/>
          </a:prstGeom>
          <a:noFill/>
          <a:ln w="9525">
            <a:noFill/>
            <a:prstDash val="dash"/>
            <a:miter lim="800000"/>
            <a:headEnd/>
            <a:tailEnd/>
          </a:ln>
          <a:effectLst/>
        </p:spPr>
        <p:txBody>
          <a:bodyPr wrap="none">
            <a:spAutoFit/>
          </a:bodyPr>
          <a:lstStyle/>
          <a:p>
            <a:pPr algn="ctr"/>
            <a:r>
              <a:rPr lang="en-US" b="1" i="1" dirty="0">
                <a:solidFill>
                  <a:srgbClr val="008000"/>
                </a:solidFill>
              </a:rPr>
              <a:t>r </a:t>
            </a:r>
            <a:r>
              <a:rPr lang="en-US" b="1" dirty="0">
                <a:solidFill>
                  <a:srgbClr val="008000"/>
                </a:solidFill>
              </a:rPr>
              <a:t> rows</a:t>
            </a:r>
          </a:p>
          <a:p>
            <a:pPr algn="ctr"/>
            <a:r>
              <a:rPr lang="en-US" b="1" dirty="0">
                <a:solidFill>
                  <a:srgbClr val="008000"/>
                </a:solidFill>
              </a:rPr>
              <a:t>per band</a:t>
            </a:r>
          </a:p>
        </p:txBody>
      </p:sp>
      <p:sp>
        <p:nvSpPr>
          <p:cNvPr id="82954" name="Line 10"/>
          <p:cNvSpPr>
            <a:spLocks noChangeShapeType="1"/>
          </p:cNvSpPr>
          <p:nvPr/>
        </p:nvSpPr>
        <p:spPr bwMode="auto">
          <a:xfrm>
            <a:off x="7165975" y="2741613"/>
            <a:ext cx="0" cy="84137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82955" name="Line 11"/>
          <p:cNvSpPr>
            <a:spLocks noChangeShapeType="1"/>
          </p:cNvSpPr>
          <p:nvPr/>
        </p:nvSpPr>
        <p:spPr bwMode="auto">
          <a:xfrm>
            <a:off x="2057400" y="1905000"/>
            <a:ext cx="0" cy="4191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82956" name="Text Box 12"/>
          <p:cNvSpPr txBox="1">
            <a:spLocks noChangeArrowheads="1"/>
          </p:cNvSpPr>
          <p:nvPr/>
        </p:nvSpPr>
        <p:spPr bwMode="auto">
          <a:xfrm>
            <a:off x="756217" y="3506788"/>
            <a:ext cx="998991" cy="369332"/>
          </a:xfrm>
          <a:prstGeom prst="rect">
            <a:avLst/>
          </a:prstGeom>
          <a:noFill/>
          <a:ln w="9525">
            <a:noFill/>
            <a:miter lim="800000"/>
            <a:headEnd/>
            <a:tailEnd/>
          </a:ln>
          <a:effectLst/>
        </p:spPr>
        <p:txBody>
          <a:bodyPr wrap="none">
            <a:spAutoFit/>
          </a:bodyPr>
          <a:lstStyle/>
          <a:p>
            <a:pPr algn="ctr"/>
            <a:r>
              <a:rPr lang="en-US" b="1" i="1" dirty="0">
                <a:solidFill>
                  <a:srgbClr val="008000"/>
                </a:solidFill>
              </a:rPr>
              <a:t>b</a:t>
            </a:r>
            <a:r>
              <a:rPr lang="en-US" b="1" dirty="0">
                <a:solidFill>
                  <a:srgbClr val="008000"/>
                </a:solidFill>
              </a:rPr>
              <a:t>  bands</a:t>
            </a:r>
          </a:p>
        </p:txBody>
      </p:sp>
      <p:sp>
        <p:nvSpPr>
          <p:cNvPr id="82957" name="Rectangle 13"/>
          <p:cNvSpPr>
            <a:spLocks noChangeArrowheads="1"/>
          </p:cNvSpPr>
          <p:nvPr/>
        </p:nvSpPr>
        <p:spPr bwMode="auto">
          <a:xfrm>
            <a:off x="4495800" y="1905000"/>
            <a:ext cx="228600" cy="4191000"/>
          </a:xfrm>
          <a:prstGeom prst="rect">
            <a:avLst/>
          </a:prstGeom>
          <a:solidFill>
            <a:srgbClr val="CC99FF">
              <a:alpha val="50000"/>
            </a:srgbClr>
          </a:solidFill>
          <a:ln w="9525">
            <a:solidFill>
              <a:schemeClr val="tx1"/>
            </a:solidFill>
            <a:miter lim="800000"/>
            <a:headEnd/>
            <a:tailEnd/>
          </a:ln>
          <a:effectLst/>
        </p:spPr>
        <p:txBody>
          <a:bodyPr wrap="none" anchor="ctr"/>
          <a:lstStyle/>
          <a:p>
            <a:endParaRPr lang="en-US"/>
          </a:p>
        </p:txBody>
      </p:sp>
      <p:sp>
        <p:nvSpPr>
          <p:cNvPr id="82959" name="Line 15"/>
          <p:cNvSpPr>
            <a:spLocks noChangeShapeType="1"/>
          </p:cNvSpPr>
          <p:nvPr/>
        </p:nvSpPr>
        <p:spPr bwMode="auto">
          <a:xfrm flipH="1" flipV="1">
            <a:off x="4724400" y="3276600"/>
            <a:ext cx="2590800" cy="2057400"/>
          </a:xfrm>
          <a:prstGeom prst="line">
            <a:avLst/>
          </a:prstGeom>
          <a:noFill/>
          <a:ln w="9525">
            <a:solidFill>
              <a:schemeClr val="tx1"/>
            </a:solidFill>
            <a:round/>
            <a:headEnd/>
            <a:tailEnd type="triangle" w="med" len="med"/>
          </a:ln>
          <a:effectLst/>
        </p:spPr>
        <p:txBody>
          <a:bodyPr/>
          <a:lstStyle/>
          <a:p>
            <a:endParaRPr lang="en-US"/>
          </a:p>
        </p:txBody>
      </p:sp>
      <p:sp>
        <p:nvSpPr>
          <p:cNvPr id="82960" name="Text Box 16"/>
          <p:cNvSpPr txBox="1">
            <a:spLocks noChangeArrowheads="1"/>
          </p:cNvSpPr>
          <p:nvPr/>
        </p:nvSpPr>
        <p:spPr bwMode="auto">
          <a:xfrm>
            <a:off x="7451725" y="5060950"/>
            <a:ext cx="1119188" cy="641350"/>
          </a:xfrm>
          <a:prstGeom prst="rect">
            <a:avLst/>
          </a:prstGeom>
          <a:noFill/>
          <a:ln w="9525">
            <a:noFill/>
            <a:miter lim="800000"/>
            <a:headEnd/>
            <a:tailEnd/>
          </a:ln>
          <a:effectLst/>
        </p:spPr>
        <p:txBody>
          <a:bodyPr wrap="none">
            <a:spAutoFit/>
          </a:bodyPr>
          <a:lstStyle/>
          <a:p>
            <a:r>
              <a:rPr lang="en-US" sz="1800" b="1">
                <a:solidFill>
                  <a:srgbClr val="008000"/>
                </a:solidFill>
              </a:rPr>
              <a:t>   One</a:t>
            </a:r>
          </a:p>
          <a:p>
            <a:r>
              <a:rPr lang="en-US" sz="1800" b="1">
                <a:solidFill>
                  <a:srgbClr val="008000"/>
                </a:solidFill>
              </a:rPr>
              <a:t>signature</a:t>
            </a:r>
          </a:p>
        </p:txBody>
      </p:sp>
      <p:sp>
        <p:nvSpPr>
          <p:cNvPr id="54" name="Rectangle 53"/>
          <p:cNvSpPr/>
          <p:nvPr/>
        </p:nvSpPr>
        <p:spPr>
          <a:xfrm>
            <a:off x="6781800" y="0"/>
            <a:ext cx="2362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89" name="Group 69"/>
          <p:cNvGrpSpPr/>
          <p:nvPr/>
        </p:nvGrpSpPr>
        <p:grpSpPr>
          <a:xfrm>
            <a:off x="6822260" y="40046"/>
            <a:ext cx="2309567" cy="1375386"/>
            <a:chOff x="5996233" y="3958614"/>
            <a:chExt cx="2309567" cy="1375386"/>
          </a:xfrm>
        </p:grpSpPr>
        <p:sp>
          <p:nvSpPr>
            <p:cNvPr id="90" name="Rectangle 69"/>
            <p:cNvSpPr>
              <a:spLocks noChangeArrowheads="1"/>
            </p:cNvSpPr>
            <p:nvPr/>
          </p:nvSpPr>
          <p:spPr bwMode="auto">
            <a:xfrm>
              <a:off x="7734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91" name="Rectangle 70"/>
            <p:cNvSpPr>
              <a:spLocks noChangeArrowheads="1"/>
            </p:cNvSpPr>
            <p:nvPr/>
          </p:nvSpPr>
          <p:spPr bwMode="auto">
            <a:xfrm>
              <a:off x="7162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92" name="Rectangle 71"/>
            <p:cNvSpPr>
              <a:spLocks noChangeArrowheads="1"/>
            </p:cNvSpPr>
            <p:nvPr/>
          </p:nvSpPr>
          <p:spPr bwMode="auto">
            <a:xfrm>
              <a:off x="6591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93" name="Rectangle 72"/>
            <p:cNvSpPr>
              <a:spLocks noChangeArrowheads="1"/>
            </p:cNvSpPr>
            <p:nvPr/>
          </p:nvSpPr>
          <p:spPr bwMode="auto">
            <a:xfrm>
              <a:off x="6019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94" name="Line 73"/>
            <p:cNvSpPr>
              <a:spLocks noChangeShapeType="1"/>
            </p:cNvSpPr>
            <p:nvPr/>
          </p:nvSpPr>
          <p:spPr bwMode="auto">
            <a:xfrm>
              <a:off x="6019800" y="49022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5" name="Line 74"/>
            <p:cNvSpPr>
              <a:spLocks noChangeShapeType="1"/>
            </p:cNvSpPr>
            <p:nvPr/>
          </p:nvSpPr>
          <p:spPr bwMode="auto">
            <a:xfrm>
              <a:off x="6019800" y="53340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6" name="Line 75"/>
            <p:cNvSpPr>
              <a:spLocks noChangeShapeType="1"/>
            </p:cNvSpPr>
            <p:nvPr/>
          </p:nvSpPr>
          <p:spPr bwMode="auto">
            <a:xfrm>
              <a:off x="6019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7" name="Line 76"/>
            <p:cNvSpPr>
              <a:spLocks noChangeShapeType="1"/>
            </p:cNvSpPr>
            <p:nvPr/>
          </p:nvSpPr>
          <p:spPr bwMode="auto">
            <a:xfrm>
              <a:off x="6591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8" name="Line 77"/>
            <p:cNvSpPr>
              <a:spLocks noChangeShapeType="1"/>
            </p:cNvSpPr>
            <p:nvPr/>
          </p:nvSpPr>
          <p:spPr bwMode="auto">
            <a:xfrm>
              <a:off x="71628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9" name="Line 78"/>
            <p:cNvSpPr>
              <a:spLocks noChangeShapeType="1"/>
            </p:cNvSpPr>
            <p:nvPr/>
          </p:nvSpPr>
          <p:spPr bwMode="auto">
            <a:xfrm>
              <a:off x="7734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0" name="Line 79"/>
            <p:cNvSpPr>
              <a:spLocks noChangeShapeType="1"/>
            </p:cNvSpPr>
            <p:nvPr/>
          </p:nvSpPr>
          <p:spPr bwMode="auto">
            <a:xfrm>
              <a:off x="8305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1" name="Rectangle 100"/>
            <p:cNvSpPr>
              <a:spLocks noChangeArrowheads="1"/>
            </p:cNvSpPr>
            <p:nvPr/>
          </p:nvSpPr>
          <p:spPr bwMode="auto">
            <a:xfrm>
              <a:off x="7728408"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102" name="Rectangle 101"/>
            <p:cNvSpPr>
              <a:spLocks noChangeArrowheads="1"/>
            </p:cNvSpPr>
            <p:nvPr/>
          </p:nvSpPr>
          <p:spPr bwMode="auto">
            <a:xfrm>
              <a:off x="7151016"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4</a:t>
              </a:r>
            </a:p>
          </p:txBody>
        </p:sp>
        <p:sp>
          <p:nvSpPr>
            <p:cNvPr id="103" name="Rectangle 102"/>
            <p:cNvSpPr>
              <a:spLocks noChangeArrowheads="1"/>
            </p:cNvSpPr>
            <p:nvPr/>
          </p:nvSpPr>
          <p:spPr bwMode="auto">
            <a:xfrm>
              <a:off x="6573625"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104" name="Rectangle 103"/>
            <p:cNvSpPr>
              <a:spLocks noChangeArrowheads="1"/>
            </p:cNvSpPr>
            <p:nvPr/>
          </p:nvSpPr>
          <p:spPr bwMode="auto">
            <a:xfrm>
              <a:off x="6019799" y="3958614"/>
              <a:ext cx="553825"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105" name="Line 104"/>
            <p:cNvSpPr>
              <a:spLocks noChangeShapeType="1"/>
            </p:cNvSpPr>
            <p:nvPr/>
          </p:nvSpPr>
          <p:spPr bwMode="auto">
            <a:xfrm>
              <a:off x="5996233" y="3958614"/>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6" name="Line 105"/>
            <p:cNvSpPr>
              <a:spLocks noChangeShapeType="1"/>
            </p:cNvSpPr>
            <p:nvPr/>
          </p:nvSpPr>
          <p:spPr bwMode="auto">
            <a:xfrm>
              <a:off x="5996233" y="4423071"/>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7" name="Line 106"/>
            <p:cNvSpPr>
              <a:spLocks noChangeShapeType="1"/>
            </p:cNvSpPr>
            <p:nvPr/>
          </p:nvSpPr>
          <p:spPr bwMode="auto">
            <a:xfrm>
              <a:off x="5996233"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8" name="Line 107"/>
            <p:cNvSpPr>
              <a:spLocks noChangeShapeType="1"/>
            </p:cNvSpPr>
            <p:nvPr/>
          </p:nvSpPr>
          <p:spPr bwMode="auto">
            <a:xfrm>
              <a:off x="6573625"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9" name="Line 108"/>
            <p:cNvSpPr>
              <a:spLocks noChangeShapeType="1"/>
            </p:cNvSpPr>
            <p:nvPr/>
          </p:nvSpPr>
          <p:spPr bwMode="auto">
            <a:xfrm>
              <a:off x="7151016"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10" name="Line 109"/>
            <p:cNvSpPr>
              <a:spLocks noChangeShapeType="1"/>
            </p:cNvSpPr>
            <p:nvPr/>
          </p:nvSpPr>
          <p:spPr bwMode="auto">
            <a:xfrm>
              <a:off x="7728408"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11" name="Line 110"/>
            <p:cNvSpPr>
              <a:spLocks noChangeShapeType="1"/>
            </p:cNvSpPr>
            <p:nvPr/>
          </p:nvSpPr>
          <p:spPr bwMode="auto">
            <a:xfrm>
              <a:off x="8305800"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12" name="Rectangle 131"/>
            <p:cNvSpPr>
              <a:spLocks noChangeArrowheads="1"/>
            </p:cNvSpPr>
            <p:nvPr/>
          </p:nvSpPr>
          <p:spPr bwMode="auto">
            <a:xfrm>
              <a:off x="7734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113" name="Rectangle 132"/>
            <p:cNvSpPr>
              <a:spLocks noChangeArrowheads="1"/>
            </p:cNvSpPr>
            <p:nvPr/>
          </p:nvSpPr>
          <p:spPr bwMode="auto">
            <a:xfrm>
              <a:off x="7162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114" name="Rectangle 133"/>
            <p:cNvSpPr>
              <a:spLocks noChangeArrowheads="1"/>
            </p:cNvSpPr>
            <p:nvPr/>
          </p:nvSpPr>
          <p:spPr bwMode="auto">
            <a:xfrm>
              <a:off x="6591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115" name="Rectangle 134"/>
            <p:cNvSpPr>
              <a:spLocks noChangeArrowheads="1"/>
            </p:cNvSpPr>
            <p:nvPr/>
          </p:nvSpPr>
          <p:spPr bwMode="auto">
            <a:xfrm>
              <a:off x="6019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116" name="Line 135"/>
            <p:cNvSpPr>
              <a:spLocks noChangeShapeType="1"/>
            </p:cNvSpPr>
            <p:nvPr/>
          </p:nvSpPr>
          <p:spPr bwMode="auto">
            <a:xfrm>
              <a:off x="6019800" y="4443265"/>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17" name="Line 136"/>
            <p:cNvSpPr>
              <a:spLocks noChangeShapeType="1"/>
            </p:cNvSpPr>
            <p:nvPr/>
          </p:nvSpPr>
          <p:spPr bwMode="auto">
            <a:xfrm>
              <a:off x="6019800" y="4907722"/>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18" name="Line 137"/>
            <p:cNvSpPr>
              <a:spLocks noChangeShapeType="1"/>
            </p:cNvSpPr>
            <p:nvPr/>
          </p:nvSpPr>
          <p:spPr bwMode="auto">
            <a:xfrm>
              <a:off x="6019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19" name="Line 138"/>
            <p:cNvSpPr>
              <a:spLocks noChangeShapeType="1"/>
            </p:cNvSpPr>
            <p:nvPr/>
          </p:nvSpPr>
          <p:spPr bwMode="auto">
            <a:xfrm>
              <a:off x="6591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20" name="Line 139"/>
            <p:cNvSpPr>
              <a:spLocks noChangeShapeType="1"/>
            </p:cNvSpPr>
            <p:nvPr/>
          </p:nvSpPr>
          <p:spPr bwMode="auto">
            <a:xfrm>
              <a:off x="71628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21" name="Line 140"/>
            <p:cNvSpPr>
              <a:spLocks noChangeShapeType="1"/>
            </p:cNvSpPr>
            <p:nvPr/>
          </p:nvSpPr>
          <p:spPr bwMode="auto">
            <a:xfrm>
              <a:off x="7734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22" name="Line 141"/>
            <p:cNvSpPr>
              <a:spLocks noChangeShapeType="1"/>
            </p:cNvSpPr>
            <p:nvPr/>
          </p:nvSpPr>
          <p:spPr bwMode="auto">
            <a:xfrm>
              <a:off x="8305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3371769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a:t>Partition </a:t>
            </a:r>
            <a:r>
              <a:rPr lang="en-US" dirty="0" smtClean="0"/>
              <a:t>M into Bands</a:t>
            </a:r>
            <a:endParaRPr lang="en-US" dirty="0"/>
          </a:p>
        </p:txBody>
      </p:sp>
      <p:sp>
        <p:nvSpPr>
          <p:cNvPr id="83971" name="Rectangle 3"/>
          <p:cNvSpPr>
            <a:spLocks noGrp="1" noChangeArrowheads="1"/>
          </p:cNvSpPr>
          <p:nvPr>
            <p:ph idx="1"/>
          </p:nvPr>
        </p:nvSpPr>
        <p:spPr>
          <a:xfrm>
            <a:off x="457200" y="1295400"/>
            <a:ext cx="7848600" cy="5257801"/>
          </a:xfrm>
        </p:spPr>
        <p:txBody>
          <a:bodyPr>
            <a:normAutofit/>
          </a:bodyPr>
          <a:lstStyle/>
          <a:p>
            <a:r>
              <a:rPr lang="en-US" dirty="0"/>
              <a:t>Divide matrix </a:t>
            </a:r>
            <a:r>
              <a:rPr lang="en-US" b="1" i="1" dirty="0"/>
              <a:t>M</a:t>
            </a:r>
            <a:r>
              <a:rPr lang="en-US" dirty="0"/>
              <a:t> </a:t>
            </a:r>
            <a:r>
              <a:rPr lang="en-US" dirty="0" smtClean="0"/>
              <a:t>into </a:t>
            </a:r>
            <a:r>
              <a:rPr lang="en-US" b="1" i="1" dirty="0"/>
              <a:t>b</a:t>
            </a:r>
            <a:r>
              <a:rPr lang="en-US" i="1" dirty="0"/>
              <a:t> </a:t>
            </a:r>
            <a:r>
              <a:rPr lang="en-US" dirty="0" smtClean="0"/>
              <a:t>bands </a:t>
            </a:r>
            <a:r>
              <a:rPr lang="en-US" dirty="0"/>
              <a:t>of </a:t>
            </a:r>
            <a:r>
              <a:rPr lang="en-US" b="1" i="1" dirty="0"/>
              <a:t>r</a:t>
            </a:r>
            <a:r>
              <a:rPr lang="en-US" dirty="0"/>
              <a:t> </a:t>
            </a:r>
            <a:r>
              <a:rPr lang="en-US" dirty="0" smtClean="0"/>
              <a:t>rows</a:t>
            </a:r>
            <a:endParaRPr lang="en-US" dirty="0"/>
          </a:p>
          <a:p>
            <a:pPr lvl="8"/>
            <a:endParaRPr lang="en-US" dirty="0"/>
          </a:p>
          <a:p>
            <a:r>
              <a:rPr lang="en-US" dirty="0"/>
              <a:t>For each band, hash its portion of each column to a hash table with </a:t>
            </a:r>
            <a:r>
              <a:rPr lang="en-US" b="1" i="1" dirty="0" smtClean="0"/>
              <a:t>k</a:t>
            </a:r>
            <a:r>
              <a:rPr lang="en-US" dirty="0" smtClean="0"/>
              <a:t> buckets</a:t>
            </a:r>
            <a:endParaRPr lang="en-US" dirty="0"/>
          </a:p>
          <a:p>
            <a:pPr lvl="1"/>
            <a:r>
              <a:rPr lang="en-US" dirty="0"/>
              <a:t>Make </a:t>
            </a:r>
            <a:r>
              <a:rPr lang="en-US" b="1" i="1" dirty="0"/>
              <a:t>k</a:t>
            </a:r>
            <a:r>
              <a:rPr lang="en-US" dirty="0"/>
              <a:t> </a:t>
            </a:r>
            <a:r>
              <a:rPr lang="en-US" dirty="0" smtClean="0"/>
              <a:t>as </a:t>
            </a:r>
            <a:r>
              <a:rPr lang="en-US" dirty="0"/>
              <a:t>large as </a:t>
            </a:r>
            <a:r>
              <a:rPr lang="en-US" dirty="0" smtClean="0"/>
              <a:t>possible</a:t>
            </a:r>
          </a:p>
          <a:p>
            <a:pPr lvl="8"/>
            <a:endParaRPr lang="en-US" dirty="0"/>
          </a:p>
          <a:p>
            <a:r>
              <a:rPr lang="en-US" b="1" i="1" dirty="0">
                <a:solidFill>
                  <a:srgbClr val="FF0066"/>
                </a:solidFill>
              </a:rPr>
              <a:t>Candidate</a:t>
            </a:r>
            <a:r>
              <a:rPr lang="en-US" dirty="0">
                <a:solidFill>
                  <a:srgbClr val="FF0066"/>
                </a:solidFill>
              </a:rPr>
              <a:t> </a:t>
            </a:r>
            <a:r>
              <a:rPr lang="en-US" dirty="0"/>
              <a:t>column pairs are those that hash to the same bucket for </a:t>
            </a:r>
            <a:r>
              <a:rPr lang="en-US" b="1" dirty="0">
                <a:latin typeface="Lucida Sans Unicode" pitchFamily="34" charset="0"/>
              </a:rPr>
              <a:t>≥</a:t>
            </a:r>
            <a:r>
              <a:rPr lang="en-US" b="1" dirty="0"/>
              <a:t> 1</a:t>
            </a:r>
            <a:r>
              <a:rPr lang="en-US" dirty="0"/>
              <a:t> </a:t>
            </a:r>
            <a:r>
              <a:rPr lang="en-US" dirty="0" smtClean="0"/>
              <a:t>band</a:t>
            </a:r>
          </a:p>
          <a:p>
            <a:pPr lvl="8"/>
            <a:endParaRPr lang="en-US" dirty="0"/>
          </a:p>
          <a:p>
            <a:r>
              <a:rPr lang="en-US" dirty="0"/>
              <a:t>Tune</a:t>
            </a:r>
            <a:r>
              <a:rPr lang="en-US" i="1" dirty="0"/>
              <a:t> </a:t>
            </a:r>
            <a:r>
              <a:rPr lang="en-US" b="1" i="1" dirty="0"/>
              <a:t>b</a:t>
            </a:r>
            <a:r>
              <a:rPr lang="en-US" dirty="0"/>
              <a:t> and </a:t>
            </a:r>
            <a:r>
              <a:rPr lang="en-US" b="1" i="1" dirty="0"/>
              <a:t>r</a:t>
            </a:r>
            <a:r>
              <a:rPr lang="en-US" dirty="0"/>
              <a:t> </a:t>
            </a:r>
            <a:r>
              <a:rPr lang="en-US" dirty="0" smtClean="0"/>
              <a:t>to </a:t>
            </a:r>
            <a:r>
              <a:rPr lang="en-US" dirty="0"/>
              <a:t>catch most similar pairs, </a:t>
            </a:r>
            <a:r>
              <a:rPr lang="en-US" dirty="0" smtClean="0"/>
              <a:t/>
            </a:r>
            <a:br>
              <a:rPr lang="en-US" dirty="0" smtClean="0"/>
            </a:br>
            <a:r>
              <a:rPr lang="en-US" dirty="0" smtClean="0"/>
              <a:t>but </a:t>
            </a:r>
            <a:r>
              <a:rPr lang="en-US" dirty="0"/>
              <a:t>few </a:t>
            </a:r>
            <a:r>
              <a:rPr lang="en-US" dirty="0" smtClean="0"/>
              <a:t>non-similar pairs</a:t>
            </a:r>
            <a:endParaRPr lang="en-US" dirty="0"/>
          </a:p>
        </p:txBody>
      </p:sp>
      <p:sp>
        <p:nvSpPr>
          <p:cNvPr id="4" name="Slide Number Placeholder 5"/>
          <p:cNvSpPr>
            <a:spLocks noGrp="1"/>
          </p:cNvSpPr>
          <p:nvPr>
            <p:ph type="sldNum" sz="quarter" idx="12"/>
          </p:nvPr>
        </p:nvSpPr>
        <p:spPr/>
        <p:txBody>
          <a:bodyPr/>
          <a:lstStyle/>
          <a:p>
            <a:fld id="{53505364-764E-4F57-BB15-862812A75A57}" type="slidenum">
              <a:rPr lang="en-US"/>
              <a:pPr/>
              <a:t>45</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4256881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776412" y="3352800"/>
            <a:ext cx="2819400" cy="3352800"/>
          </a:xfrm>
          <a:prstGeom prst="rect">
            <a:avLst/>
          </a:prstGeom>
          <a:solidFill>
            <a:srgbClr val="FFFF99">
              <a:alpha val="50195"/>
            </a:srgbClr>
          </a:solidFill>
          <a:ln w="9525">
            <a:solidFill>
              <a:schemeClr val="tx1"/>
            </a:solidFill>
            <a:miter lim="800000"/>
            <a:headEnd/>
            <a:tailEnd/>
          </a:ln>
        </p:spPr>
        <p:txBody>
          <a:bodyPr wrap="none" anchor="ctr"/>
          <a:lstStyle/>
          <a:p>
            <a:pPr algn="ctr" eaLnBrk="0" hangingPunct="0"/>
            <a:endParaRPr lang="en-US" sz="2400">
              <a:latin typeface="Times New Roman" pitchFamily="18" charset="0"/>
            </a:endParaRPr>
          </a:p>
        </p:txBody>
      </p:sp>
      <p:sp>
        <p:nvSpPr>
          <p:cNvPr id="11267" name="Text Box 3"/>
          <p:cNvSpPr txBox="1">
            <a:spLocks noChangeArrowheads="1"/>
          </p:cNvSpPr>
          <p:nvPr/>
        </p:nvSpPr>
        <p:spPr bwMode="auto">
          <a:xfrm>
            <a:off x="2677497" y="2998597"/>
            <a:ext cx="1079142" cy="369332"/>
          </a:xfrm>
          <a:prstGeom prst="rect">
            <a:avLst/>
          </a:prstGeom>
          <a:noFill/>
          <a:ln w="9525">
            <a:noFill/>
            <a:prstDash val="dash"/>
            <a:miter lim="800000"/>
            <a:headEnd/>
            <a:tailEnd/>
          </a:ln>
        </p:spPr>
        <p:txBody>
          <a:bodyPr wrap="none">
            <a:spAutoFit/>
          </a:bodyPr>
          <a:lstStyle/>
          <a:p>
            <a:pPr algn="ctr" eaLnBrk="0" hangingPunct="0"/>
            <a:r>
              <a:rPr lang="en-US" b="1" dirty="0">
                <a:solidFill>
                  <a:srgbClr val="008000"/>
                </a:solidFill>
                <a:latin typeface="+mj-lt"/>
              </a:rPr>
              <a:t>Matrix </a:t>
            </a:r>
            <a:r>
              <a:rPr lang="en-US" b="1" i="1" dirty="0">
                <a:solidFill>
                  <a:srgbClr val="008000"/>
                </a:solidFill>
                <a:latin typeface="+mj-lt"/>
              </a:rPr>
              <a:t>M</a:t>
            </a:r>
          </a:p>
        </p:txBody>
      </p:sp>
      <p:sp>
        <p:nvSpPr>
          <p:cNvPr id="11268" name="Text Box 4"/>
          <p:cNvSpPr txBox="1">
            <a:spLocks noChangeArrowheads="1"/>
          </p:cNvSpPr>
          <p:nvPr/>
        </p:nvSpPr>
        <p:spPr bwMode="auto">
          <a:xfrm>
            <a:off x="5074968" y="4724400"/>
            <a:ext cx="843501" cy="369332"/>
          </a:xfrm>
          <a:prstGeom prst="rect">
            <a:avLst/>
          </a:prstGeom>
          <a:noFill/>
          <a:ln w="9525">
            <a:noFill/>
            <a:prstDash val="dash"/>
            <a:miter lim="800000"/>
            <a:headEnd/>
            <a:tailEnd/>
          </a:ln>
        </p:spPr>
        <p:txBody>
          <a:bodyPr wrap="none">
            <a:spAutoFit/>
          </a:bodyPr>
          <a:lstStyle/>
          <a:p>
            <a:pPr algn="ctr" eaLnBrk="0" hangingPunct="0"/>
            <a:r>
              <a:rPr lang="en-US" b="1" i="1" dirty="0">
                <a:solidFill>
                  <a:srgbClr val="008000"/>
                </a:solidFill>
                <a:latin typeface="+mj-lt"/>
              </a:rPr>
              <a:t>r </a:t>
            </a:r>
            <a:r>
              <a:rPr lang="en-US" b="1" dirty="0">
                <a:solidFill>
                  <a:srgbClr val="008000"/>
                </a:solidFill>
                <a:latin typeface="+mj-lt"/>
              </a:rPr>
              <a:t> rows</a:t>
            </a:r>
          </a:p>
        </p:txBody>
      </p:sp>
      <p:sp>
        <p:nvSpPr>
          <p:cNvPr id="11269" name="Line 5"/>
          <p:cNvSpPr>
            <a:spLocks noChangeShapeType="1"/>
          </p:cNvSpPr>
          <p:nvPr/>
        </p:nvSpPr>
        <p:spPr bwMode="auto">
          <a:xfrm>
            <a:off x="1395412" y="3962400"/>
            <a:ext cx="3505200" cy="0"/>
          </a:xfrm>
          <a:prstGeom prst="line">
            <a:avLst/>
          </a:prstGeom>
          <a:noFill/>
          <a:ln w="9525">
            <a:solidFill>
              <a:schemeClr val="tx1"/>
            </a:solidFill>
            <a:round/>
            <a:headEnd/>
            <a:tailEnd/>
          </a:ln>
        </p:spPr>
        <p:txBody>
          <a:bodyPr/>
          <a:lstStyle/>
          <a:p>
            <a:endParaRPr lang="en-US"/>
          </a:p>
        </p:txBody>
      </p:sp>
      <p:sp>
        <p:nvSpPr>
          <p:cNvPr id="11270" name="Line 6"/>
          <p:cNvSpPr>
            <a:spLocks noChangeShapeType="1"/>
          </p:cNvSpPr>
          <p:nvPr/>
        </p:nvSpPr>
        <p:spPr bwMode="auto">
          <a:xfrm>
            <a:off x="1395412" y="4572000"/>
            <a:ext cx="3505200" cy="0"/>
          </a:xfrm>
          <a:prstGeom prst="line">
            <a:avLst/>
          </a:prstGeom>
          <a:noFill/>
          <a:ln w="9525">
            <a:solidFill>
              <a:schemeClr val="tx1"/>
            </a:solidFill>
            <a:round/>
            <a:headEnd/>
            <a:tailEnd/>
          </a:ln>
        </p:spPr>
        <p:txBody>
          <a:bodyPr/>
          <a:lstStyle/>
          <a:p>
            <a:endParaRPr lang="en-US"/>
          </a:p>
        </p:txBody>
      </p:sp>
      <p:sp>
        <p:nvSpPr>
          <p:cNvPr id="11271" name="Line 7"/>
          <p:cNvSpPr>
            <a:spLocks noChangeShapeType="1"/>
          </p:cNvSpPr>
          <p:nvPr/>
        </p:nvSpPr>
        <p:spPr bwMode="auto">
          <a:xfrm>
            <a:off x="1395412" y="5257800"/>
            <a:ext cx="3505200" cy="0"/>
          </a:xfrm>
          <a:prstGeom prst="line">
            <a:avLst/>
          </a:prstGeom>
          <a:noFill/>
          <a:ln w="9525">
            <a:solidFill>
              <a:schemeClr val="tx1"/>
            </a:solidFill>
            <a:round/>
            <a:headEnd/>
            <a:tailEnd/>
          </a:ln>
        </p:spPr>
        <p:txBody>
          <a:bodyPr/>
          <a:lstStyle/>
          <a:p>
            <a:endParaRPr lang="en-US"/>
          </a:p>
        </p:txBody>
      </p:sp>
      <p:sp>
        <p:nvSpPr>
          <p:cNvPr id="11272" name="Line 8"/>
          <p:cNvSpPr>
            <a:spLocks noChangeShapeType="1"/>
          </p:cNvSpPr>
          <p:nvPr/>
        </p:nvSpPr>
        <p:spPr bwMode="auto">
          <a:xfrm>
            <a:off x="1395412" y="5943600"/>
            <a:ext cx="3505200" cy="0"/>
          </a:xfrm>
          <a:prstGeom prst="line">
            <a:avLst/>
          </a:prstGeom>
          <a:noFill/>
          <a:ln w="9525">
            <a:solidFill>
              <a:schemeClr val="tx1"/>
            </a:solidFill>
            <a:round/>
            <a:headEnd/>
            <a:tailEnd/>
          </a:ln>
        </p:spPr>
        <p:txBody>
          <a:bodyPr/>
          <a:lstStyle/>
          <a:p>
            <a:endParaRPr lang="en-US"/>
          </a:p>
        </p:txBody>
      </p:sp>
      <p:sp>
        <p:nvSpPr>
          <p:cNvPr id="11273" name="Line 9"/>
          <p:cNvSpPr>
            <a:spLocks noChangeShapeType="1"/>
          </p:cNvSpPr>
          <p:nvPr/>
        </p:nvSpPr>
        <p:spPr bwMode="auto">
          <a:xfrm flipV="1">
            <a:off x="5434012" y="4572000"/>
            <a:ext cx="0" cy="228600"/>
          </a:xfrm>
          <a:prstGeom prst="line">
            <a:avLst/>
          </a:prstGeom>
          <a:noFill/>
          <a:ln w="9525">
            <a:solidFill>
              <a:schemeClr val="tx1"/>
            </a:solidFill>
            <a:round/>
            <a:headEnd/>
            <a:tailEnd type="triangle" w="med" len="med"/>
          </a:ln>
        </p:spPr>
        <p:txBody>
          <a:bodyPr/>
          <a:lstStyle/>
          <a:p>
            <a:endParaRPr lang="en-US"/>
          </a:p>
        </p:txBody>
      </p:sp>
      <p:sp>
        <p:nvSpPr>
          <p:cNvPr id="11274" name="Line 10"/>
          <p:cNvSpPr>
            <a:spLocks noChangeShapeType="1"/>
          </p:cNvSpPr>
          <p:nvPr/>
        </p:nvSpPr>
        <p:spPr bwMode="auto">
          <a:xfrm>
            <a:off x="5434012" y="5029200"/>
            <a:ext cx="0" cy="228600"/>
          </a:xfrm>
          <a:prstGeom prst="line">
            <a:avLst/>
          </a:prstGeom>
          <a:noFill/>
          <a:ln w="9525">
            <a:solidFill>
              <a:schemeClr val="tx1"/>
            </a:solidFill>
            <a:round/>
            <a:headEnd/>
            <a:tailEnd type="triangle" w="med" len="med"/>
          </a:ln>
        </p:spPr>
        <p:txBody>
          <a:bodyPr/>
          <a:lstStyle/>
          <a:p>
            <a:endParaRPr lang="en-US"/>
          </a:p>
        </p:txBody>
      </p:sp>
      <p:sp>
        <p:nvSpPr>
          <p:cNvPr id="11275" name="Line 11"/>
          <p:cNvSpPr>
            <a:spLocks noChangeShapeType="1"/>
          </p:cNvSpPr>
          <p:nvPr/>
        </p:nvSpPr>
        <p:spPr bwMode="auto">
          <a:xfrm flipV="1">
            <a:off x="6881812" y="3276600"/>
            <a:ext cx="0" cy="1066800"/>
          </a:xfrm>
          <a:prstGeom prst="line">
            <a:avLst/>
          </a:prstGeom>
          <a:noFill/>
          <a:ln w="9525">
            <a:solidFill>
              <a:schemeClr val="tx1"/>
            </a:solidFill>
            <a:round/>
            <a:headEnd/>
            <a:tailEnd type="triangle" w="med" len="med"/>
          </a:ln>
        </p:spPr>
        <p:txBody>
          <a:bodyPr/>
          <a:lstStyle/>
          <a:p>
            <a:endParaRPr lang="en-US"/>
          </a:p>
        </p:txBody>
      </p:sp>
      <p:sp>
        <p:nvSpPr>
          <p:cNvPr id="11276" name="Line 12"/>
          <p:cNvSpPr>
            <a:spLocks noChangeShapeType="1"/>
          </p:cNvSpPr>
          <p:nvPr/>
        </p:nvSpPr>
        <p:spPr bwMode="auto">
          <a:xfrm>
            <a:off x="6881812" y="5257800"/>
            <a:ext cx="0" cy="1371600"/>
          </a:xfrm>
          <a:prstGeom prst="line">
            <a:avLst/>
          </a:prstGeom>
          <a:noFill/>
          <a:ln w="9525">
            <a:solidFill>
              <a:schemeClr val="tx1"/>
            </a:solidFill>
            <a:round/>
            <a:headEnd/>
            <a:tailEnd type="triangle" w="med" len="med"/>
          </a:ln>
        </p:spPr>
        <p:txBody>
          <a:bodyPr/>
          <a:lstStyle/>
          <a:p>
            <a:endParaRPr lang="en-US"/>
          </a:p>
        </p:txBody>
      </p:sp>
      <p:sp>
        <p:nvSpPr>
          <p:cNvPr id="11277" name="Text Box 13"/>
          <p:cNvSpPr txBox="1">
            <a:spLocks noChangeArrowheads="1"/>
          </p:cNvSpPr>
          <p:nvPr/>
        </p:nvSpPr>
        <p:spPr bwMode="auto">
          <a:xfrm>
            <a:off x="6445817" y="4648200"/>
            <a:ext cx="998991" cy="369332"/>
          </a:xfrm>
          <a:prstGeom prst="rect">
            <a:avLst/>
          </a:prstGeom>
          <a:noFill/>
          <a:ln w="9525">
            <a:noFill/>
            <a:prstDash val="dash"/>
            <a:miter lim="800000"/>
            <a:headEnd/>
            <a:tailEnd/>
          </a:ln>
        </p:spPr>
        <p:txBody>
          <a:bodyPr wrap="none">
            <a:spAutoFit/>
          </a:bodyPr>
          <a:lstStyle/>
          <a:p>
            <a:pPr algn="ctr" eaLnBrk="0" hangingPunct="0"/>
            <a:r>
              <a:rPr lang="en-US" b="1" i="1">
                <a:solidFill>
                  <a:srgbClr val="008000"/>
                </a:solidFill>
                <a:latin typeface="+mj-lt"/>
              </a:rPr>
              <a:t>b </a:t>
            </a:r>
            <a:r>
              <a:rPr lang="en-US" b="1">
                <a:solidFill>
                  <a:srgbClr val="008000"/>
                </a:solidFill>
                <a:latin typeface="+mj-lt"/>
              </a:rPr>
              <a:t> bands</a:t>
            </a:r>
          </a:p>
        </p:txBody>
      </p:sp>
      <p:sp>
        <p:nvSpPr>
          <p:cNvPr id="11278" name="Rectangle 14"/>
          <p:cNvSpPr>
            <a:spLocks noChangeArrowheads="1"/>
          </p:cNvSpPr>
          <p:nvPr/>
        </p:nvSpPr>
        <p:spPr bwMode="auto">
          <a:xfrm>
            <a:off x="2690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79" name="Rectangle 15"/>
          <p:cNvSpPr>
            <a:spLocks noChangeArrowheads="1"/>
          </p:cNvSpPr>
          <p:nvPr/>
        </p:nvSpPr>
        <p:spPr bwMode="auto">
          <a:xfrm>
            <a:off x="2309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0" name="Rectangle 16"/>
          <p:cNvSpPr>
            <a:spLocks noChangeArrowheads="1"/>
          </p:cNvSpPr>
          <p:nvPr/>
        </p:nvSpPr>
        <p:spPr bwMode="auto">
          <a:xfrm>
            <a:off x="1928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1" name="Rectangle 17"/>
          <p:cNvSpPr>
            <a:spLocks noChangeArrowheads="1"/>
          </p:cNvSpPr>
          <p:nvPr/>
        </p:nvSpPr>
        <p:spPr bwMode="auto">
          <a:xfrm>
            <a:off x="3452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2" name="Rectangle 18"/>
          <p:cNvSpPr>
            <a:spLocks noChangeArrowheads="1"/>
          </p:cNvSpPr>
          <p:nvPr/>
        </p:nvSpPr>
        <p:spPr bwMode="auto">
          <a:xfrm>
            <a:off x="3833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3" name="Rectangle 19"/>
          <p:cNvSpPr>
            <a:spLocks noChangeArrowheads="1"/>
          </p:cNvSpPr>
          <p:nvPr/>
        </p:nvSpPr>
        <p:spPr bwMode="auto">
          <a:xfrm>
            <a:off x="3071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4" name="Rectangle 20"/>
          <p:cNvSpPr>
            <a:spLocks noChangeArrowheads="1"/>
          </p:cNvSpPr>
          <p:nvPr/>
        </p:nvSpPr>
        <p:spPr bwMode="auto">
          <a:xfrm>
            <a:off x="4214812" y="3962400"/>
            <a:ext cx="152400" cy="6096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11285" name="Rectangle 21"/>
          <p:cNvSpPr>
            <a:spLocks noChangeArrowheads="1"/>
          </p:cNvSpPr>
          <p:nvPr/>
        </p:nvSpPr>
        <p:spPr bwMode="auto">
          <a:xfrm>
            <a:off x="1700212" y="1293812"/>
            <a:ext cx="2514600" cy="762000"/>
          </a:xfrm>
          <a:prstGeom prst="rect">
            <a:avLst/>
          </a:prstGeom>
          <a:solidFill>
            <a:schemeClr val="accent1">
              <a:alpha val="50195"/>
            </a:schemeClr>
          </a:solidFill>
          <a:ln w="9525">
            <a:solidFill>
              <a:schemeClr val="tx1"/>
            </a:solidFill>
            <a:miter lim="800000"/>
            <a:headEnd/>
            <a:tailEnd/>
          </a:ln>
        </p:spPr>
        <p:txBody>
          <a:bodyPr wrap="none" anchor="ctr"/>
          <a:lstStyle/>
          <a:p>
            <a:pPr algn="ctr" eaLnBrk="0" hangingPunct="0"/>
            <a:r>
              <a:rPr lang="en-US" sz="2000" b="1" dirty="0">
                <a:latin typeface="+mj-lt"/>
              </a:rPr>
              <a:t>Buckets</a:t>
            </a:r>
            <a:endParaRPr lang="en-US" b="1" dirty="0">
              <a:latin typeface="+mj-lt"/>
            </a:endParaRPr>
          </a:p>
        </p:txBody>
      </p:sp>
      <p:sp>
        <p:nvSpPr>
          <p:cNvPr id="11286" name="Line 22"/>
          <p:cNvSpPr>
            <a:spLocks noChangeShapeType="1"/>
          </p:cNvSpPr>
          <p:nvPr/>
        </p:nvSpPr>
        <p:spPr bwMode="auto">
          <a:xfrm>
            <a:off x="2309812" y="1293812"/>
            <a:ext cx="0" cy="762000"/>
          </a:xfrm>
          <a:prstGeom prst="line">
            <a:avLst/>
          </a:prstGeom>
          <a:noFill/>
          <a:ln w="9525">
            <a:solidFill>
              <a:schemeClr val="tx1"/>
            </a:solidFill>
            <a:round/>
            <a:headEnd/>
            <a:tailEnd/>
          </a:ln>
        </p:spPr>
        <p:txBody>
          <a:bodyPr/>
          <a:lstStyle/>
          <a:p>
            <a:endParaRPr lang="en-US"/>
          </a:p>
        </p:txBody>
      </p:sp>
      <p:sp>
        <p:nvSpPr>
          <p:cNvPr id="11287" name="Line 23"/>
          <p:cNvSpPr>
            <a:spLocks noChangeShapeType="1"/>
          </p:cNvSpPr>
          <p:nvPr/>
        </p:nvSpPr>
        <p:spPr bwMode="auto">
          <a:xfrm>
            <a:off x="2919412" y="1293812"/>
            <a:ext cx="0" cy="762000"/>
          </a:xfrm>
          <a:prstGeom prst="line">
            <a:avLst/>
          </a:prstGeom>
          <a:noFill/>
          <a:ln w="9525">
            <a:solidFill>
              <a:schemeClr val="tx1"/>
            </a:solidFill>
            <a:round/>
            <a:headEnd/>
            <a:tailEnd/>
          </a:ln>
        </p:spPr>
        <p:txBody>
          <a:bodyPr/>
          <a:lstStyle/>
          <a:p>
            <a:endParaRPr lang="en-US"/>
          </a:p>
        </p:txBody>
      </p:sp>
      <p:sp>
        <p:nvSpPr>
          <p:cNvPr id="11288" name="Line 24"/>
          <p:cNvSpPr>
            <a:spLocks noChangeShapeType="1"/>
          </p:cNvSpPr>
          <p:nvPr/>
        </p:nvSpPr>
        <p:spPr bwMode="auto">
          <a:xfrm>
            <a:off x="3529012" y="1293812"/>
            <a:ext cx="0" cy="762000"/>
          </a:xfrm>
          <a:prstGeom prst="line">
            <a:avLst/>
          </a:prstGeom>
          <a:noFill/>
          <a:ln w="9525">
            <a:solidFill>
              <a:schemeClr val="tx1"/>
            </a:solidFill>
            <a:round/>
            <a:headEnd/>
            <a:tailEnd/>
          </a:ln>
        </p:spPr>
        <p:txBody>
          <a:bodyPr/>
          <a:lstStyle/>
          <a:p>
            <a:endParaRPr lang="en-US"/>
          </a:p>
        </p:txBody>
      </p:sp>
      <p:sp>
        <p:nvSpPr>
          <p:cNvPr id="11289" name="Line 25"/>
          <p:cNvSpPr>
            <a:spLocks noChangeShapeType="1"/>
          </p:cNvSpPr>
          <p:nvPr/>
        </p:nvSpPr>
        <p:spPr bwMode="auto">
          <a:xfrm flipV="1">
            <a:off x="2005012" y="1752600"/>
            <a:ext cx="457200" cy="2209800"/>
          </a:xfrm>
          <a:prstGeom prst="line">
            <a:avLst/>
          </a:prstGeom>
          <a:noFill/>
          <a:ln w="9525">
            <a:solidFill>
              <a:schemeClr val="tx1"/>
            </a:solidFill>
            <a:round/>
            <a:headEnd/>
            <a:tailEnd type="triangle" w="med" len="med"/>
          </a:ln>
        </p:spPr>
        <p:txBody>
          <a:bodyPr/>
          <a:lstStyle/>
          <a:p>
            <a:endParaRPr lang="en-US"/>
          </a:p>
        </p:txBody>
      </p:sp>
      <p:sp>
        <p:nvSpPr>
          <p:cNvPr id="11290" name="Line 26"/>
          <p:cNvSpPr>
            <a:spLocks noChangeShapeType="1"/>
          </p:cNvSpPr>
          <p:nvPr/>
        </p:nvSpPr>
        <p:spPr bwMode="auto">
          <a:xfrm flipV="1">
            <a:off x="2386012" y="1676400"/>
            <a:ext cx="1447800" cy="2286000"/>
          </a:xfrm>
          <a:prstGeom prst="line">
            <a:avLst/>
          </a:prstGeom>
          <a:noFill/>
          <a:ln w="19050">
            <a:solidFill>
              <a:schemeClr val="tx1"/>
            </a:solidFill>
            <a:round/>
            <a:headEnd/>
            <a:tailEnd type="triangle" w="med" len="med"/>
          </a:ln>
        </p:spPr>
        <p:txBody>
          <a:bodyPr/>
          <a:lstStyle/>
          <a:p>
            <a:endParaRPr lang="en-US"/>
          </a:p>
        </p:txBody>
      </p:sp>
      <p:sp>
        <p:nvSpPr>
          <p:cNvPr id="11291" name="Line 27"/>
          <p:cNvSpPr>
            <a:spLocks noChangeShapeType="1"/>
          </p:cNvSpPr>
          <p:nvPr/>
        </p:nvSpPr>
        <p:spPr bwMode="auto">
          <a:xfrm flipH="1" flipV="1">
            <a:off x="1852612" y="1524000"/>
            <a:ext cx="914400" cy="2438400"/>
          </a:xfrm>
          <a:prstGeom prst="line">
            <a:avLst/>
          </a:prstGeom>
          <a:noFill/>
          <a:ln w="9525">
            <a:solidFill>
              <a:schemeClr val="tx1"/>
            </a:solidFill>
            <a:round/>
            <a:headEnd/>
            <a:tailEnd type="triangle" w="med" len="med"/>
          </a:ln>
        </p:spPr>
        <p:txBody>
          <a:bodyPr/>
          <a:lstStyle/>
          <a:p>
            <a:endParaRPr lang="en-US"/>
          </a:p>
        </p:txBody>
      </p:sp>
      <p:sp>
        <p:nvSpPr>
          <p:cNvPr id="11292" name="Line 28"/>
          <p:cNvSpPr>
            <a:spLocks noChangeShapeType="1"/>
          </p:cNvSpPr>
          <p:nvPr/>
        </p:nvSpPr>
        <p:spPr bwMode="auto">
          <a:xfrm flipV="1">
            <a:off x="3148012" y="1752600"/>
            <a:ext cx="152400" cy="2209800"/>
          </a:xfrm>
          <a:prstGeom prst="line">
            <a:avLst/>
          </a:prstGeom>
          <a:noFill/>
          <a:ln w="9525">
            <a:solidFill>
              <a:schemeClr val="tx1"/>
            </a:solidFill>
            <a:round/>
            <a:headEnd/>
            <a:tailEnd type="triangle" w="med" len="med"/>
          </a:ln>
        </p:spPr>
        <p:txBody>
          <a:bodyPr/>
          <a:lstStyle/>
          <a:p>
            <a:endParaRPr lang="en-US"/>
          </a:p>
        </p:txBody>
      </p:sp>
      <p:sp>
        <p:nvSpPr>
          <p:cNvPr id="11293" name="Line 29"/>
          <p:cNvSpPr>
            <a:spLocks noChangeShapeType="1"/>
          </p:cNvSpPr>
          <p:nvPr/>
        </p:nvSpPr>
        <p:spPr bwMode="auto">
          <a:xfrm flipH="1" flipV="1">
            <a:off x="2690812" y="1828800"/>
            <a:ext cx="838200" cy="2133600"/>
          </a:xfrm>
          <a:prstGeom prst="line">
            <a:avLst/>
          </a:prstGeom>
          <a:noFill/>
          <a:ln w="9525">
            <a:solidFill>
              <a:schemeClr val="tx1"/>
            </a:solidFill>
            <a:round/>
            <a:headEnd/>
            <a:tailEnd type="triangle" w="med" len="med"/>
          </a:ln>
        </p:spPr>
        <p:txBody>
          <a:bodyPr/>
          <a:lstStyle/>
          <a:p>
            <a:endParaRPr lang="en-US"/>
          </a:p>
        </p:txBody>
      </p:sp>
      <p:sp>
        <p:nvSpPr>
          <p:cNvPr id="11294" name="Line 30"/>
          <p:cNvSpPr>
            <a:spLocks noChangeShapeType="1"/>
          </p:cNvSpPr>
          <p:nvPr/>
        </p:nvSpPr>
        <p:spPr bwMode="auto">
          <a:xfrm flipV="1">
            <a:off x="3910012" y="1524000"/>
            <a:ext cx="152400" cy="2438400"/>
          </a:xfrm>
          <a:prstGeom prst="line">
            <a:avLst/>
          </a:prstGeom>
          <a:noFill/>
          <a:ln w="19050">
            <a:solidFill>
              <a:schemeClr val="tx1"/>
            </a:solidFill>
            <a:round/>
            <a:headEnd/>
            <a:tailEnd type="triangle" w="med" len="med"/>
          </a:ln>
        </p:spPr>
        <p:txBody>
          <a:bodyPr/>
          <a:lstStyle/>
          <a:p>
            <a:endParaRPr lang="en-US"/>
          </a:p>
        </p:txBody>
      </p:sp>
      <p:sp>
        <p:nvSpPr>
          <p:cNvPr id="11295" name="Line 31"/>
          <p:cNvSpPr>
            <a:spLocks noChangeShapeType="1"/>
          </p:cNvSpPr>
          <p:nvPr/>
        </p:nvSpPr>
        <p:spPr bwMode="auto">
          <a:xfrm flipH="1" flipV="1">
            <a:off x="3300412" y="1371600"/>
            <a:ext cx="990600" cy="2590800"/>
          </a:xfrm>
          <a:prstGeom prst="line">
            <a:avLst/>
          </a:prstGeom>
          <a:noFill/>
          <a:ln w="19050">
            <a:solidFill>
              <a:schemeClr val="tx1"/>
            </a:solidFill>
            <a:round/>
            <a:headEnd/>
            <a:tailEnd type="triangle" w="med" len="med"/>
          </a:ln>
        </p:spPr>
        <p:txBody>
          <a:bodyPr/>
          <a:lstStyle/>
          <a:p>
            <a:endParaRPr lang="en-US"/>
          </a:p>
        </p:txBody>
      </p:sp>
      <p:grpSp>
        <p:nvGrpSpPr>
          <p:cNvPr id="2" name="Group 32"/>
          <p:cNvGrpSpPr>
            <a:grpSpLocks/>
          </p:cNvGrpSpPr>
          <p:nvPr/>
        </p:nvGrpSpPr>
        <p:grpSpPr bwMode="auto">
          <a:xfrm>
            <a:off x="4114799" y="1217612"/>
            <a:ext cx="3810000" cy="915988"/>
            <a:chOff x="2385" y="260"/>
            <a:chExt cx="2400" cy="577"/>
          </a:xfrm>
        </p:grpSpPr>
        <p:sp>
          <p:nvSpPr>
            <p:cNvPr id="11300" name="Text Box 33"/>
            <p:cNvSpPr txBox="1">
              <a:spLocks noChangeArrowheads="1"/>
            </p:cNvSpPr>
            <p:nvPr/>
          </p:nvSpPr>
          <p:spPr bwMode="auto">
            <a:xfrm>
              <a:off x="3254" y="260"/>
              <a:ext cx="1531" cy="577"/>
            </a:xfrm>
            <a:prstGeom prst="rect">
              <a:avLst/>
            </a:prstGeom>
            <a:noFill/>
            <a:ln w="9525">
              <a:noFill/>
              <a:miter lim="800000"/>
              <a:headEnd/>
              <a:tailEnd/>
            </a:ln>
          </p:spPr>
          <p:txBody>
            <a:bodyPr wrap="none">
              <a:spAutoFit/>
            </a:bodyPr>
            <a:lstStyle/>
            <a:p>
              <a:pPr eaLnBrk="0" hangingPunct="0"/>
              <a:r>
                <a:rPr lang="en-US" dirty="0">
                  <a:latin typeface="Arial" pitchFamily="34" charset="0"/>
                  <a:cs typeface="Arial" pitchFamily="34" charset="0"/>
                </a:rPr>
                <a:t>Columns 2 and 6</a:t>
              </a:r>
            </a:p>
            <a:p>
              <a:pPr eaLnBrk="0" hangingPunct="0"/>
              <a:r>
                <a:rPr lang="en-US" dirty="0">
                  <a:latin typeface="Arial" pitchFamily="34" charset="0"/>
                  <a:cs typeface="Arial" pitchFamily="34" charset="0"/>
                </a:rPr>
                <a:t>are probably identical </a:t>
              </a:r>
            </a:p>
            <a:p>
              <a:pPr eaLnBrk="0" hangingPunct="0"/>
              <a:r>
                <a:rPr lang="en-US" dirty="0">
                  <a:latin typeface="Arial" pitchFamily="34" charset="0"/>
                  <a:cs typeface="Arial" pitchFamily="34" charset="0"/>
                </a:rPr>
                <a:t>(</a:t>
              </a:r>
              <a:r>
                <a:rPr lang="en-US" b="1" dirty="0">
                  <a:solidFill>
                    <a:srgbClr val="D60093"/>
                  </a:solidFill>
                  <a:latin typeface="Arial" pitchFamily="34" charset="0"/>
                  <a:cs typeface="Arial" pitchFamily="34" charset="0"/>
                </a:rPr>
                <a:t>candidate pair</a:t>
              </a:r>
              <a:r>
                <a:rPr lang="en-US" dirty="0">
                  <a:latin typeface="Arial" pitchFamily="34" charset="0"/>
                  <a:cs typeface="Arial" pitchFamily="34" charset="0"/>
                </a:rPr>
                <a:t>)</a:t>
              </a:r>
            </a:p>
          </p:txBody>
        </p:sp>
        <p:sp>
          <p:nvSpPr>
            <p:cNvPr id="11301" name="Line 34"/>
            <p:cNvSpPr>
              <a:spLocks noChangeShapeType="1"/>
            </p:cNvSpPr>
            <p:nvPr/>
          </p:nvSpPr>
          <p:spPr bwMode="auto">
            <a:xfrm flipH="1">
              <a:off x="2385" y="480"/>
              <a:ext cx="831" cy="68"/>
            </a:xfrm>
            <a:prstGeom prst="line">
              <a:avLst/>
            </a:prstGeom>
            <a:noFill/>
            <a:ln w="28575">
              <a:solidFill>
                <a:srgbClr val="FF0000"/>
              </a:solidFill>
              <a:prstDash val="dash"/>
              <a:round/>
              <a:headEnd/>
              <a:tailEnd type="triangle" w="med" len="med"/>
            </a:ln>
          </p:spPr>
          <p:txBody>
            <a:bodyPr/>
            <a:lstStyle/>
            <a:p>
              <a:endParaRPr lang="en-US">
                <a:latin typeface="Arial" pitchFamily="34" charset="0"/>
                <a:cs typeface="Arial" pitchFamily="34" charset="0"/>
              </a:endParaRPr>
            </a:p>
          </p:txBody>
        </p:sp>
      </p:grpSp>
      <p:grpSp>
        <p:nvGrpSpPr>
          <p:cNvPr id="3" name="Group 35"/>
          <p:cNvGrpSpPr>
            <a:grpSpLocks/>
          </p:cNvGrpSpPr>
          <p:nvPr/>
        </p:nvGrpSpPr>
        <p:grpSpPr bwMode="auto">
          <a:xfrm>
            <a:off x="4062412" y="2241551"/>
            <a:ext cx="3452813" cy="646113"/>
            <a:chOff x="2352" y="836"/>
            <a:chExt cx="2175" cy="407"/>
          </a:xfrm>
        </p:grpSpPr>
        <p:sp>
          <p:nvSpPr>
            <p:cNvPr id="11298" name="Text Box 36"/>
            <p:cNvSpPr txBox="1">
              <a:spLocks noChangeArrowheads="1"/>
            </p:cNvSpPr>
            <p:nvPr/>
          </p:nvSpPr>
          <p:spPr bwMode="auto">
            <a:xfrm>
              <a:off x="3062" y="836"/>
              <a:ext cx="1465" cy="407"/>
            </a:xfrm>
            <a:prstGeom prst="rect">
              <a:avLst/>
            </a:prstGeom>
            <a:noFill/>
            <a:ln w="9525">
              <a:noFill/>
              <a:miter lim="800000"/>
              <a:headEnd/>
              <a:tailEnd/>
            </a:ln>
          </p:spPr>
          <p:txBody>
            <a:bodyPr wrap="none">
              <a:spAutoFit/>
            </a:bodyPr>
            <a:lstStyle/>
            <a:p>
              <a:pPr eaLnBrk="0" hangingPunct="0"/>
              <a:r>
                <a:rPr lang="en-US" dirty="0">
                  <a:latin typeface="Arial" pitchFamily="34" charset="0"/>
                  <a:cs typeface="Arial" pitchFamily="34" charset="0"/>
                </a:rPr>
                <a:t>Columns 6 and 7 are</a:t>
              </a:r>
            </a:p>
            <a:p>
              <a:pPr eaLnBrk="0" hangingPunct="0"/>
              <a:r>
                <a:rPr lang="en-US" dirty="0">
                  <a:latin typeface="Arial" pitchFamily="34" charset="0"/>
                  <a:cs typeface="Arial" pitchFamily="34" charset="0"/>
                </a:rPr>
                <a:t>surely different.</a:t>
              </a:r>
            </a:p>
          </p:txBody>
        </p:sp>
        <p:sp>
          <p:nvSpPr>
            <p:cNvPr id="11299" name="Line 37"/>
            <p:cNvSpPr>
              <a:spLocks noChangeShapeType="1"/>
            </p:cNvSpPr>
            <p:nvPr/>
          </p:nvSpPr>
          <p:spPr bwMode="auto">
            <a:xfrm flipH="1">
              <a:off x="2352" y="1056"/>
              <a:ext cx="720" cy="144"/>
            </a:xfrm>
            <a:prstGeom prst="line">
              <a:avLst/>
            </a:prstGeom>
            <a:noFill/>
            <a:ln w="28575">
              <a:solidFill>
                <a:srgbClr val="FF0000"/>
              </a:solidFill>
              <a:prstDash val="dash"/>
              <a:round/>
              <a:headEnd/>
              <a:tailEnd type="triangle" w="med" len="med"/>
            </a:ln>
          </p:spPr>
          <p:txBody>
            <a:bodyPr/>
            <a:lstStyle/>
            <a:p>
              <a:endParaRPr lang="en-US">
                <a:latin typeface="Arial" pitchFamily="34" charset="0"/>
                <a:cs typeface="Arial" pitchFamily="34" charset="0"/>
              </a:endParaRPr>
            </a:p>
          </p:txBody>
        </p:sp>
      </p:grpSp>
      <p:sp>
        <p:nvSpPr>
          <p:cNvPr id="38" name="Title 37"/>
          <p:cNvSpPr>
            <a:spLocks noGrp="1"/>
          </p:cNvSpPr>
          <p:nvPr>
            <p:ph type="title"/>
          </p:nvPr>
        </p:nvSpPr>
        <p:spPr/>
        <p:txBody>
          <a:bodyPr/>
          <a:lstStyle/>
          <a:p>
            <a:r>
              <a:rPr lang="en-US" dirty="0" smtClean="0"/>
              <a:t>Hashing Bands</a:t>
            </a:r>
            <a:endParaRPr lang="en-US" dirty="0"/>
          </a:p>
        </p:txBody>
      </p:sp>
      <p:sp>
        <p:nvSpPr>
          <p:cNvPr id="41" name="Footer Placeholder 40"/>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0" name="Slide Number Placeholder 39"/>
          <p:cNvSpPr>
            <a:spLocks noGrp="1"/>
          </p:cNvSpPr>
          <p:nvPr>
            <p:ph type="sldNum" sz="quarter" idx="12"/>
          </p:nvPr>
        </p:nvSpPr>
        <p:spPr/>
        <p:txBody>
          <a:bodyPr/>
          <a:lstStyle/>
          <a:p>
            <a:fld id="{19B12225-5612-419B-A8D5-4B8EEE4C217E}" type="slidenum">
              <a:rPr lang="en-US" smtClean="0"/>
              <a:pPr/>
              <a:t>46</a:t>
            </a:fld>
            <a:endParaRPr lang="en-US"/>
          </a:p>
        </p:txBody>
      </p:sp>
    </p:spTree>
    <p:extLst>
      <p:ext uri="{BB962C8B-B14F-4D97-AF65-F5344CB8AC3E}">
        <p14:creationId xmlns:p14="http://schemas.microsoft.com/office/powerpoint/2010/main" val="2635477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Simplifying Assumption</a:t>
            </a:r>
          </a:p>
        </p:txBody>
      </p:sp>
      <p:sp>
        <p:nvSpPr>
          <p:cNvPr id="13315" name="Rectangle 3"/>
          <p:cNvSpPr>
            <a:spLocks noGrp="1" noChangeArrowheads="1"/>
          </p:cNvSpPr>
          <p:nvPr>
            <p:ph idx="1"/>
          </p:nvPr>
        </p:nvSpPr>
        <p:spPr/>
        <p:txBody>
          <a:bodyPr/>
          <a:lstStyle/>
          <a:p>
            <a:r>
              <a:rPr lang="en-US" dirty="0" smtClean="0"/>
              <a:t>There are </a:t>
            </a:r>
            <a:r>
              <a:rPr lang="en-US" b="1" dirty="0" smtClean="0"/>
              <a:t>enough buckets</a:t>
            </a:r>
            <a:r>
              <a:rPr lang="en-US" dirty="0" smtClean="0"/>
              <a:t> that columns are unlikely to hash to the same bucket unless they are </a:t>
            </a:r>
            <a:r>
              <a:rPr lang="en-US" b="1" dirty="0" smtClean="0">
                <a:solidFill>
                  <a:srgbClr val="FF0066"/>
                </a:solidFill>
              </a:rPr>
              <a:t>identical</a:t>
            </a:r>
            <a:r>
              <a:rPr lang="en-US" dirty="0" smtClean="0">
                <a:solidFill>
                  <a:srgbClr val="FF0066"/>
                </a:solidFill>
              </a:rPr>
              <a:t> </a:t>
            </a:r>
            <a:r>
              <a:rPr lang="en-US" dirty="0" smtClean="0"/>
              <a:t>in a particular band</a:t>
            </a:r>
          </a:p>
          <a:p>
            <a:pPr lvl="8"/>
            <a:endParaRPr lang="en-US" dirty="0" smtClean="0"/>
          </a:p>
          <a:p>
            <a:r>
              <a:rPr lang="en-US" dirty="0" smtClean="0">
                <a:solidFill>
                  <a:srgbClr val="0000FF"/>
                </a:solidFill>
              </a:rPr>
              <a:t>Hereafter, we assume that “</a:t>
            </a:r>
            <a:r>
              <a:rPr lang="en-US" b="1" dirty="0" smtClean="0">
                <a:solidFill>
                  <a:srgbClr val="0000FF"/>
                </a:solidFill>
              </a:rPr>
              <a:t>same bucket</a:t>
            </a:r>
            <a:r>
              <a:rPr lang="en-US" dirty="0" smtClean="0">
                <a:solidFill>
                  <a:srgbClr val="0000FF"/>
                </a:solidFill>
              </a:rPr>
              <a:t>” means “</a:t>
            </a:r>
            <a:r>
              <a:rPr lang="en-US" b="1" dirty="0" smtClean="0">
                <a:solidFill>
                  <a:srgbClr val="0000FF"/>
                </a:solidFill>
              </a:rPr>
              <a:t>identical in that band</a:t>
            </a:r>
            <a:r>
              <a:rPr lang="en-US" dirty="0" smtClean="0">
                <a:solidFill>
                  <a:srgbClr val="0000FF"/>
                </a:solidFill>
              </a:rPr>
              <a:t>”</a:t>
            </a:r>
          </a:p>
          <a:p>
            <a:pPr lvl="8"/>
            <a:endParaRPr lang="en-US" dirty="0" smtClean="0"/>
          </a:p>
          <a:p>
            <a:r>
              <a:rPr lang="en-US" dirty="0" smtClean="0">
                <a:solidFill>
                  <a:srgbClr val="008000"/>
                </a:solidFill>
              </a:rPr>
              <a:t>Assumption needed only to simplify analysis, not for correctness of algorithm</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47</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97114765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Example of Bands</a:t>
            </a:r>
            <a:endParaRPr lang="en-US" dirty="0" smtClean="0"/>
          </a:p>
        </p:txBody>
      </p:sp>
      <p:sp>
        <p:nvSpPr>
          <p:cNvPr id="14339" name="Rectangle 3"/>
          <p:cNvSpPr>
            <a:spLocks noGrp="1" noChangeArrowheads="1"/>
          </p:cNvSpPr>
          <p:nvPr>
            <p:ph idx="1"/>
          </p:nvPr>
        </p:nvSpPr>
        <p:spPr/>
        <p:txBody>
          <a:bodyPr/>
          <a:lstStyle/>
          <a:p>
            <a:pPr marL="118872" indent="0">
              <a:buNone/>
            </a:pPr>
            <a:r>
              <a:rPr lang="en-US" b="1" dirty="0" smtClean="0">
                <a:solidFill>
                  <a:srgbClr val="0000FF"/>
                </a:solidFill>
              </a:rPr>
              <a:t>Assume the following case:</a:t>
            </a:r>
          </a:p>
          <a:p>
            <a:r>
              <a:rPr lang="en-US" dirty="0" smtClean="0"/>
              <a:t>Suppose 100,000 columns of </a:t>
            </a:r>
            <a:r>
              <a:rPr lang="en-US" b="1" i="1" dirty="0" smtClean="0"/>
              <a:t>M</a:t>
            </a:r>
            <a:r>
              <a:rPr lang="en-US" i="1" dirty="0" smtClean="0"/>
              <a:t> </a:t>
            </a:r>
            <a:r>
              <a:rPr lang="en-US" dirty="0" smtClean="0"/>
              <a:t>(100k docs)</a:t>
            </a:r>
          </a:p>
          <a:p>
            <a:r>
              <a:rPr lang="en-US" dirty="0" smtClean="0"/>
              <a:t>Signatures of 100 integers (rows)</a:t>
            </a:r>
          </a:p>
          <a:p>
            <a:r>
              <a:rPr lang="en-US" dirty="0" smtClean="0"/>
              <a:t>Therefore, signatures take 40Mb</a:t>
            </a:r>
          </a:p>
          <a:p>
            <a:r>
              <a:rPr lang="en-US" dirty="0" smtClean="0"/>
              <a:t>Choose </a:t>
            </a:r>
            <a:r>
              <a:rPr lang="sl-SI" b="1" i="1" dirty="0" smtClean="0"/>
              <a:t>b</a:t>
            </a:r>
            <a:r>
              <a:rPr lang="en-US" b="1" dirty="0" smtClean="0"/>
              <a:t> </a:t>
            </a:r>
            <a:r>
              <a:rPr lang="en-US" dirty="0" smtClean="0"/>
              <a:t>= 20 bands of </a:t>
            </a:r>
            <a:r>
              <a:rPr lang="en-US" b="1" i="1" dirty="0" smtClean="0"/>
              <a:t>r</a:t>
            </a:r>
            <a:r>
              <a:rPr lang="en-US" b="1" dirty="0" smtClean="0"/>
              <a:t> </a:t>
            </a:r>
            <a:r>
              <a:rPr lang="en-US" dirty="0" smtClean="0"/>
              <a:t>= 5 integers/band</a:t>
            </a:r>
          </a:p>
          <a:p>
            <a:pPr lvl="8"/>
            <a:endParaRPr lang="en-US" dirty="0" smtClean="0"/>
          </a:p>
          <a:p>
            <a:r>
              <a:rPr lang="en-US" b="1" dirty="0"/>
              <a:t>Goal:</a:t>
            </a:r>
            <a:r>
              <a:rPr lang="en-US" dirty="0" smtClean="0">
                <a:solidFill>
                  <a:srgbClr val="008000"/>
                </a:solidFill>
              </a:rPr>
              <a:t> Find pairs of documents that </a:t>
            </a:r>
            <a:br>
              <a:rPr lang="en-US" dirty="0" smtClean="0">
                <a:solidFill>
                  <a:srgbClr val="008000"/>
                </a:solidFill>
              </a:rPr>
            </a:br>
            <a:r>
              <a:rPr lang="en-US" dirty="0" smtClean="0">
                <a:solidFill>
                  <a:srgbClr val="008000"/>
                </a:solidFill>
              </a:rPr>
              <a:t>are at least </a:t>
            </a:r>
            <a:r>
              <a:rPr lang="en-US" b="1" i="1" dirty="0" smtClean="0">
                <a:solidFill>
                  <a:srgbClr val="008000"/>
                </a:solidFill>
              </a:rPr>
              <a:t>s</a:t>
            </a:r>
            <a:r>
              <a:rPr lang="en-US" i="1" dirty="0" smtClean="0">
                <a:solidFill>
                  <a:srgbClr val="008000"/>
                </a:solidFill>
              </a:rPr>
              <a:t> = 0.8</a:t>
            </a:r>
            <a:r>
              <a:rPr lang="en-US" dirty="0" smtClean="0">
                <a:solidFill>
                  <a:srgbClr val="008000"/>
                </a:solidFill>
              </a:rPr>
              <a:t> similar</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48</a:t>
            </a:fld>
            <a:endParaRPr lang="en-US"/>
          </a:p>
        </p:txBody>
      </p:sp>
      <p:sp>
        <p:nvSpPr>
          <p:cNvPr id="80" name="Rectangle 79"/>
          <p:cNvSpPr/>
          <p:nvPr/>
        </p:nvSpPr>
        <p:spPr>
          <a:xfrm>
            <a:off x="6781800" y="0"/>
            <a:ext cx="2362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42" name="Group 69"/>
          <p:cNvGrpSpPr/>
          <p:nvPr/>
        </p:nvGrpSpPr>
        <p:grpSpPr>
          <a:xfrm>
            <a:off x="6822260" y="40046"/>
            <a:ext cx="2309567" cy="1375386"/>
            <a:chOff x="5996233" y="3958614"/>
            <a:chExt cx="2309567" cy="1375386"/>
          </a:xfrm>
        </p:grpSpPr>
        <p:sp>
          <p:nvSpPr>
            <p:cNvPr id="43" name="Rectangle 69"/>
            <p:cNvSpPr>
              <a:spLocks noChangeArrowheads="1"/>
            </p:cNvSpPr>
            <p:nvPr/>
          </p:nvSpPr>
          <p:spPr bwMode="auto">
            <a:xfrm>
              <a:off x="7734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44" name="Rectangle 70"/>
            <p:cNvSpPr>
              <a:spLocks noChangeArrowheads="1"/>
            </p:cNvSpPr>
            <p:nvPr/>
          </p:nvSpPr>
          <p:spPr bwMode="auto">
            <a:xfrm>
              <a:off x="7162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45" name="Rectangle 71"/>
            <p:cNvSpPr>
              <a:spLocks noChangeArrowheads="1"/>
            </p:cNvSpPr>
            <p:nvPr/>
          </p:nvSpPr>
          <p:spPr bwMode="auto">
            <a:xfrm>
              <a:off x="6591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46" name="Rectangle 72"/>
            <p:cNvSpPr>
              <a:spLocks noChangeArrowheads="1"/>
            </p:cNvSpPr>
            <p:nvPr/>
          </p:nvSpPr>
          <p:spPr bwMode="auto">
            <a:xfrm>
              <a:off x="6019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47" name="Line 73"/>
            <p:cNvSpPr>
              <a:spLocks noChangeShapeType="1"/>
            </p:cNvSpPr>
            <p:nvPr/>
          </p:nvSpPr>
          <p:spPr bwMode="auto">
            <a:xfrm>
              <a:off x="6019800" y="49022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48" name="Line 74"/>
            <p:cNvSpPr>
              <a:spLocks noChangeShapeType="1"/>
            </p:cNvSpPr>
            <p:nvPr/>
          </p:nvSpPr>
          <p:spPr bwMode="auto">
            <a:xfrm>
              <a:off x="6019800" y="53340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49" name="Line 75"/>
            <p:cNvSpPr>
              <a:spLocks noChangeShapeType="1"/>
            </p:cNvSpPr>
            <p:nvPr/>
          </p:nvSpPr>
          <p:spPr bwMode="auto">
            <a:xfrm>
              <a:off x="6019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0" name="Line 76"/>
            <p:cNvSpPr>
              <a:spLocks noChangeShapeType="1"/>
            </p:cNvSpPr>
            <p:nvPr/>
          </p:nvSpPr>
          <p:spPr bwMode="auto">
            <a:xfrm>
              <a:off x="6591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1" name="Line 77"/>
            <p:cNvSpPr>
              <a:spLocks noChangeShapeType="1"/>
            </p:cNvSpPr>
            <p:nvPr/>
          </p:nvSpPr>
          <p:spPr bwMode="auto">
            <a:xfrm>
              <a:off x="71628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2" name="Line 78"/>
            <p:cNvSpPr>
              <a:spLocks noChangeShapeType="1"/>
            </p:cNvSpPr>
            <p:nvPr/>
          </p:nvSpPr>
          <p:spPr bwMode="auto">
            <a:xfrm>
              <a:off x="7734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3" name="Line 79"/>
            <p:cNvSpPr>
              <a:spLocks noChangeShapeType="1"/>
            </p:cNvSpPr>
            <p:nvPr/>
          </p:nvSpPr>
          <p:spPr bwMode="auto">
            <a:xfrm>
              <a:off x="8305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4" name="Rectangle 100"/>
            <p:cNvSpPr>
              <a:spLocks noChangeArrowheads="1"/>
            </p:cNvSpPr>
            <p:nvPr/>
          </p:nvSpPr>
          <p:spPr bwMode="auto">
            <a:xfrm>
              <a:off x="7728408"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55" name="Rectangle 101"/>
            <p:cNvSpPr>
              <a:spLocks noChangeArrowheads="1"/>
            </p:cNvSpPr>
            <p:nvPr/>
          </p:nvSpPr>
          <p:spPr bwMode="auto">
            <a:xfrm>
              <a:off x="7151016"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4</a:t>
              </a:r>
            </a:p>
          </p:txBody>
        </p:sp>
        <p:sp>
          <p:nvSpPr>
            <p:cNvPr id="56" name="Rectangle 102"/>
            <p:cNvSpPr>
              <a:spLocks noChangeArrowheads="1"/>
            </p:cNvSpPr>
            <p:nvPr/>
          </p:nvSpPr>
          <p:spPr bwMode="auto">
            <a:xfrm>
              <a:off x="6573625"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57" name="Rectangle 103"/>
            <p:cNvSpPr>
              <a:spLocks noChangeArrowheads="1"/>
            </p:cNvSpPr>
            <p:nvPr/>
          </p:nvSpPr>
          <p:spPr bwMode="auto">
            <a:xfrm>
              <a:off x="6019799" y="3958614"/>
              <a:ext cx="553825"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58" name="Line 104"/>
            <p:cNvSpPr>
              <a:spLocks noChangeShapeType="1"/>
            </p:cNvSpPr>
            <p:nvPr/>
          </p:nvSpPr>
          <p:spPr bwMode="auto">
            <a:xfrm>
              <a:off x="5996233" y="3958614"/>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9" name="Line 105"/>
            <p:cNvSpPr>
              <a:spLocks noChangeShapeType="1"/>
            </p:cNvSpPr>
            <p:nvPr/>
          </p:nvSpPr>
          <p:spPr bwMode="auto">
            <a:xfrm>
              <a:off x="5996233" y="4423071"/>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0" name="Line 106"/>
            <p:cNvSpPr>
              <a:spLocks noChangeShapeType="1"/>
            </p:cNvSpPr>
            <p:nvPr/>
          </p:nvSpPr>
          <p:spPr bwMode="auto">
            <a:xfrm>
              <a:off x="5996233"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1" name="Line 107"/>
            <p:cNvSpPr>
              <a:spLocks noChangeShapeType="1"/>
            </p:cNvSpPr>
            <p:nvPr/>
          </p:nvSpPr>
          <p:spPr bwMode="auto">
            <a:xfrm>
              <a:off x="6573625"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2" name="Line 108"/>
            <p:cNvSpPr>
              <a:spLocks noChangeShapeType="1"/>
            </p:cNvSpPr>
            <p:nvPr/>
          </p:nvSpPr>
          <p:spPr bwMode="auto">
            <a:xfrm>
              <a:off x="7151016"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3" name="Line 109"/>
            <p:cNvSpPr>
              <a:spLocks noChangeShapeType="1"/>
            </p:cNvSpPr>
            <p:nvPr/>
          </p:nvSpPr>
          <p:spPr bwMode="auto">
            <a:xfrm>
              <a:off x="7728408"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4" name="Line 110"/>
            <p:cNvSpPr>
              <a:spLocks noChangeShapeType="1"/>
            </p:cNvSpPr>
            <p:nvPr/>
          </p:nvSpPr>
          <p:spPr bwMode="auto">
            <a:xfrm>
              <a:off x="8305800"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5" name="Rectangle 131"/>
            <p:cNvSpPr>
              <a:spLocks noChangeArrowheads="1"/>
            </p:cNvSpPr>
            <p:nvPr/>
          </p:nvSpPr>
          <p:spPr bwMode="auto">
            <a:xfrm>
              <a:off x="7734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66" name="Rectangle 132"/>
            <p:cNvSpPr>
              <a:spLocks noChangeArrowheads="1"/>
            </p:cNvSpPr>
            <p:nvPr/>
          </p:nvSpPr>
          <p:spPr bwMode="auto">
            <a:xfrm>
              <a:off x="7162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67" name="Rectangle 133"/>
            <p:cNvSpPr>
              <a:spLocks noChangeArrowheads="1"/>
            </p:cNvSpPr>
            <p:nvPr/>
          </p:nvSpPr>
          <p:spPr bwMode="auto">
            <a:xfrm>
              <a:off x="6591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68" name="Rectangle 134"/>
            <p:cNvSpPr>
              <a:spLocks noChangeArrowheads="1"/>
            </p:cNvSpPr>
            <p:nvPr/>
          </p:nvSpPr>
          <p:spPr bwMode="auto">
            <a:xfrm>
              <a:off x="6019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69" name="Line 135"/>
            <p:cNvSpPr>
              <a:spLocks noChangeShapeType="1"/>
            </p:cNvSpPr>
            <p:nvPr/>
          </p:nvSpPr>
          <p:spPr bwMode="auto">
            <a:xfrm>
              <a:off x="6019800" y="4443265"/>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0" name="Line 136"/>
            <p:cNvSpPr>
              <a:spLocks noChangeShapeType="1"/>
            </p:cNvSpPr>
            <p:nvPr/>
          </p:nvSpPr>
          <p:spPr bwMode="auto">
            <a:xfrm>
              <a:off x="6019800" y="4907722"/>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1" name="Line 137"/>
            <p:cNvSpPr>
              <a:spLocks noChangeShapeType="1"/>
            </p:cNvSpPr>
            <p:nvPr/>
          </p:nvSpPr>
          <p:spPr bwMode="auto">
            <a:xfrm>
              <a:off x="6019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2" name="Line 138"/>
            <p:cNvSpPr>
              <a:spLocks noChangeShapeType="1"/>
            </p:cNvSpPr>
            <p:nvPr/>
          </p:nvSpPr>
          <p:spPr bwMode="auto">
            <a:xfrm>
              <a:off x="6591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3" name="Line 139"/>
            <p:cNvSpPr>
              <a:spLocks noChangeShapeType="1"/>
            </p:cNvSpPr>
            <p:nvPr/>
          </p:nvSpPr>
          <p:spPr bwMode="auto">
            <a:xfrm>
              <a:off x="71628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4" name="Line 140"/>
            <p:cNvSpPr>
              <a:spLocks noChangeShapeType="1"/>
            </p:cNvSpPr>
            <p:nvPr/>
          </p:nvSpPr>
          <p:spPr bwMode="auto">
            <a:xfrm>
              <a:off x="7734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5" name="Line 141"/>
            <p:cNvSpPr>
              <a:spLocks noChangeShapeType="1"/>
            </p:cNvSpPr>
            <p:nvPr/>
          </p:nvSpPr>
          <p:spPr bwMode="auto">
            <a:xfrm>
              <a:off x="8305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27805902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C</a:t>
            </a:r>
            <a:r>
              <a:rPr lang="en-US" baseline="-25000" dirty="0" smtClean="0"/>
              <a:t>1</a:t>
            </a:r>
            <a:r>
              <a:rPr lang="en-US" dirty="0" smtClean="0"/>
              <a:t>, C</a:t>
            </a:r>
            <a:r>
              <a:rPr lang="en-US" baseline="-25000" dirty="0" smtClean="0"/>
              <a:t>2</a:t>
            </a:r>
            <a:r>
              <a:rPr lang="en-US" dirty="0" smtClean="0"/>
              <a:t> are 80% Similar</a:t>
            </a:r>
          </a:p>
        </p:txBody>
      </p:sp>
      <p:sp>
        <p:nvSpPr>
          <p:cNvPr id="70659" name="Rectangle 3"/>
          <p:cNvSpPr>
            <a:spLocks noGrp="1" noChangeArrowheads="1"/>
          </p:cNvSpPr>
          <p:nvPr>
            <p:ph idx="1"/>
          </p:nvPr>
        </p:nvSpPr>
        <p:spPr>
          <a:xfrm>
            <a:off x="457199" y="1295400"/>
            <a:ext cx="8674627" cy="5257801"/>
          </a:xfrm>
        </p:spPr>
        <p:txBody>
          <a:bodyPr>
            <a:normAutofit fontScale="92500" lnSpcReduction="10000"/>
          </a:bodyPr>
          <a:lstStyle/>
          <a:p>
            <a:r>
              <a:rPr lang="en-US" b="1" dirty="0" smtClean="0">
                <a:solidFill>
                  <a:srgbClr val="0000FF"/>
                </a:solidFill>
              </a:rPr>
              <a:t>Find pairs of </a:t>
            </a:r>
            <a:r>
              <a:rPr lang="en-US" b="1" dirty="0" smtClean="0">
                <a:solidFill>
                  <a:srgbClr val="0000FF"/>
                </a:solidFill>
                <a:sym typeface="Symbol"/>
              </a:rPr>
              <a:t> </a:t>
            </a:r>
            <a:r>
              <a:rPr lang="en-US" b="1" i="1" dirty="0" smtClean="0">
                <a:solidFill>
                  <a:srgbClr val="0000FF"/>
                </a:solidFill>
              </a:rPr>
              <a:t>s</a:t>
            </a:r>
            <a:r>
              <a:rPr lang="en-US" i="1" dirty="0" smtClean="0">
                <a:solidFill>
                  <a:srgbClr val="0000FF"/>
                </a:solidFill>
              </a:rPr>
              <a:t>=</a:t>
            </a:r>
            <a:r>
              <a:rPr lang="en-US" dirty="0" smtClean="0">
                <a:solidFill>
                  <a:srgbClr val="0000FF"/>
                </a:solidFill>
              </a:rPr>
              <a:t>0.8 similarity, set </a:t>
            </a:r>
            <a:r>
              <a:rPr lang="en-US" b="1" dirty="0" smtClean="0">
                <a:solidFill>
                  <a:srgbClr val="0000FF"/>
                </a:solidFill>
              </a:rPr>
              <a:t>b</a:t>
            </a:r>
            <a:r>
              <a:rPr lang="en-US" dirty="0" smtClean="0">
                <a:solidFill>
                  <a:srgbClr val="0000FF"/>
                </a:solidFill>
              </a:rPr>
              <a:t>=20</a:t>
            </a:r>
            <a:r>
              <a:rPr lang="en-US" dirty="0">
                <a:solidFill>
                  <a:srgbClr val="0000FF"/>
                </a:solidFill>
              </a:rPr>
              <a:t>, </a:t>
            </a:r>
            <a:r>
              <a:rPr lang="en-US" b="1" dirty="0">
                <a:solidFill>
                  <a:srgbClr val="0000FF"/>
                </a:solidFill>
              </a:rPr>
              <a:t>r</a:t>
            </a:r>
            <a:r>
              <a:rPr lang="en-US" dirty="0">
                <a:solidFill>
                  <a:srgbClr val="0000FF"/>
                </a:solidFill>
              </a:rPr>
              <a:t>=5</a:t>
            </a:r>
            <a:endParaRPr lang="en-US" b="1" dirty="0" smtClean="0">
              <a:solidFill>
                <a:srgbClr val="0000FF"/>
              </a:solidFill>
            </a:endParaRPr>
          </a:p>
          <a:p>
            <a:r>
              <a:rPr lang="en-US" b="1" dirty="0" smtClean="0">
                <a:solidFill>
                  <a:srgbClr val="D60093"/>
                </a:solidFill>
              </a:rPr>
              <a:t>Assume:</a:t>
            </a:r>
            <a:r>
              <a:rPr lang="en-US" dirty="0" smtClean="0"/>
              <a:t> </a:t>
            </a:r>
            <a:r>
              <a:rPr lang="en-US" dirty="0" err="1" smtClean="0"/>
              <a:t>sim</a:t>
            </a:r>
            <a:r>
              <a:rPr lang="en-US" dirty="0" smtClean="0"/>
              <a:t>(C</a:t>
            </a:r>
            <a:r>
              <a:rPr lang="en-US" baseline="-25000" dirty="0" smtClean="0"/>
              <a:t>1</a:t>
            </a:r>
            <a:r>
              <a:rPr lang="en-US" dirty="0"/>
              <a:t>, </a:t>
            </a:r>
            <a:r>
              <a:rPr lang="en-US" dirty="0" smtClean="0"/>
              <a:t>C</a:t>
            </a:r>
            <a:r>
              <a:rPr lang="en-US" baseline="-25000" dirty="0" smtClean="0"/>
              <a:t>2</a:t>
            </a:r>
            <a:r>
              <a:rPr lang="en-US" dirty="0" smtClean="0"/>
              <a:t>) = 0.8</a:t>
            </a:r>
            <a:endParaRPr lang="en-US" dirty="0"/>
          </a:p>
          <a:p>
            <a:pPr lvl="1"/>
            <a:r>
              <a:rPr lang="en-US" dirty="0"/>
              <a:t>Since </a:t>
            </a:r>
            <a:r>
              <a:rPr lang="en-US" dirty="0" err="1"/>
              <a:t>sim</a:t>
            </a:r>
            <a:r>
              <a:rPr lang="en-US" dirty="0"/>
              <a:t>(C</a:t>
            </a:r>
            <a:r>
              <a:rPr lang="en-US" baseline="-25000" dirty="0"/>
              <a:t>1</a:t>
            </a:r>
            <a:r>
              <a:rPr lang="en-US" dirty="0"/>
              <a:t>, C</a:t>
            </a:r>
            <a:r>
              <a:rPr lang="en-US" baseline="-25000" dirty="0"/>
              <a:t>2</a:t>
            </a:r>
            <a:r>
              <a:rPr lang="en-US" dirty="0"/>
              <a:t>) </a:t>
            </a:r>
            <a:r>
              <a:rPr lang="en-US" dirty="0" smtClean="0">
                <a:sym typeface="Symbol"/>
              </a:rPr>
              <a:t> </a:t>
            </a:r>
            <a:r>
              <a:rPr lang="en-US" b="1" dirty="0" smtClean="0">
                <a:sym typeface="Symbol"/>
              </a:rPr>
              <a:t>s</a:t>
            </a:r>
            <a:r>
              <a:rPr lang="en-US" dirty="0" smtClean="0">
                <a:sym typeface="Symbol"/>
              </a:rPr>
              <a:t>, we </a:t>
            </a:r>
            <a:r>
              <a:rPr lang="en-US" dirty="0" smtClean="0"/>
              <a:t>want C</a:t>
            </a:r>
            <a:r>
              <a:rPr lang="en-US" baseline="-25000" dirty="0" smtClean="0"/>
              <a:t>1</a:t>
            </a:r>
            <a:r>
              <a:rPr lang="en-US" dirty="0"/>
              <a:t>, C</a:t>
            </a:r>
            <a:r>
              <a:rPr lang="en-US" baseline="-25000" dirty="0"/>
              <a:t>2</a:t>
            </a:r>
            <a:r>
              <a:rPr lang="en-US" dirty="0" smtClean="0"/>
              <a:t> to be a </a:t>
            </a:r>
            <a:r>
              <a:rPr lang="en-US" b="1" dirty="0" smtClean="0">
                <a:solidFill>
                  <a:srgbClr val="D60093"/>
                </a:solidFill>
              </a:rPr>
              <a:t>candidate pair</a:t>
            </a:r>
            <a:r>
              <a:rPr lang="en-US" dirty="0" smtClean="0"/>
              <a:t>: We want them to hash to </a:t>
            </a:r>
            <a:r>
              <a:rPr lang="en-US" dirty="0"/>
              <a:t>at</a:t>
            </a:r>
            <a:r>
              <a:rPr lang="en-US" dirty="0" smtClean="0">
                <a:solidFill>
                  <a:srgbClr val="D60093"/>
                </a:solidFill>
              </a:rPr>
              <a:t> </a:t>
            </a:r>
            <a:r>
              <a:rPr lang="en-US" b="1" dirty="0" smtClean="0">
                <a:solidFill>
                  <a:srgbClr val="D60093"/>
                </a:solidFill>
              </a:rPr>
              <a:t>least 1 common bucket</a:t>
            </a:r>
            <a:r>
              <a:rPr lang="en-US" dirty="0" smtClean="0">
                <a:solidFill>
                  <a:srgbClr val="D60093"/>
                </a:solidFill>
              </a:rPr>
              <a:t> </a:t>
            </a:r>
            <a:r>
              <a:rPr lang="en-US" dirty="0" smtClean="0"/>
              <a:t>(at least one band is identical)</a:t>
            </a:r>
            <a:endParaRPr lang="en-US" dirty="0"/>
          </a:p>
          <a:p>
            <a:r>
              <a:rPr lang="en-US" b="1" dirty="0" smtClean="0">
                <a:solidFill>
                  <a:srgbClr val="008000"/>
                </a:solidFill>
              </a:rPr>
              <a:t>Probability C</a:t>
            </a:r>
            <a:r>
              <a:rPr lang="en-US" b="1" baseline="-25000" dirty="0" smtClean="0">
                <a:solidFill>
                  <a:srgbClr val="008000"/>
                </a:solidFill>
              </a:rPr>
              <a:t>1</a:t>
            </a:r>
            <a:r>
              <a:rPr lang="en-US" b="1" dirty="0" smtClean="0">
                <a:solidFill>
                  <a:srgbClr val="008000"/>
                </a:solidFill>
              </a:rPr>
              <a:t>, C</a:t>
            </a:r>
            <a:r>
              <a:rPr lang="en-US" b="1" baseline="-25000" dirty="0" smtClean="0">
                <a:solidFill>
                  <a:srgbClr val="008000"/>
                </a:solidFill>
              </a:rPr>
              <a:t>2</a:t>
            </a:r>
            <a:r>
              <a:rPr lang="en-US" b="1" dirty="0" smtClean="0">
                <a:solidFill>
                  <a:srgbClr val="008000"/>
                </a:solidFill>
              </a:rPr>
              <a:t> identical in </a:t>
            </a:r>
            <a:r>
              <a:rPr lang="en-US" b="1" dirty="0">
                <a:solidFill>
                  <a:srgbClr val="008000"/>
                </a:solidFill>
              </a:rPr>
              <a:t>one particular </a:t>
            </a:r>
            <a:r>
              <a:rPr lang="en-US" b="1" dirty="0" smtClean="0">
                <a:solidFill>
                  <a:srgbClr val="008000"/>
                </a:solidFill>
              </a:rPr>
              <a:t/>
            </a:r>
            <a:br>
              <a:rPr lang="en-US" b="1" dirty="0" smtClean="0">
                <a:solidFill>
                  <a:srgbClr val="008000"/>
                </a:solidFill>
              </a:rPr>
            </a:br>
            <a:r>
              <a:rPr lang="en-US" b="1" dirty="0" smtClean="0">
                <a:solidFill>
                  <a:srgbClr val="008000"/>
                </a:solidFill>
              </a:rPr>
              <a:t>band: </a:t>
            </a:r>
            <a:r>
              <a:rPr lang="en-US" dirty="0" smtClean="0"/>
              <a:t>(0.8)</a:t>
            </a:r>
            <a:r>
              <a:rPr lang="en-US" baseline="30000" dirty="0" smtClean="0"/>
              <a:t>5</a:t>
            </a:r>
            <a:r>
              <a:rPr lang="en-US" dirty="0" smtClean="0"/>
              <a:t> = 0.328</a:t>
            </a:r>
          </a:p>
          <a:p>
            <a:r>
              <a:rPr lang="en-US" dirty="0" smtClean="0"/>
              <a:t>Probability C</a:t>
            </a:r>
            <a:r>
              <a:rPr lang="en-US" baseline="-25000" dirty="0" smtClean="0"/>
              <a:t>1</a:t>
            </a:r>
            <a:r>
              <a:rPr lang="en-US" dirty="0" smtClean="0"/>
              <a:t>, C</a:t>
            </a:r>
            <a:r>
              <a:rPr lang="en-US" baseline="-25000" dirty="0" smtClean="0"/>
              <a:t>2</a:t>
            </a:r>
            <a:r>
              <a:rPr lang="en-US" dirty="0" smtClean="0"/>
              <a:t> are </a:t>
            </a:r>
            <a:r>
              <a:rPr lang="en-US" b="1" i="1" dirty="0" smtClean="0">
                <a:solidFill>
                  <a:srgbClr val="FF0066"/>
                </a:solidFill>
              </a:rPr>
              <a:t>not</a:t>
            </a:r>
            <a:r>
              <a:rPr lang="en-US" dirty="0" smtClean="0">
                <a:solidFill>
                  <a:srgbClr val="FF0066"/>
                </a:solidFill>
              </a:rPr>
              <a:t> </a:t>
            </a:r>
            <a:r>
              <a:rPr lang="en-US" dirty="0" smtClean="0"/>
              <a:t>similar in all of the 20 bands: (1-0.328)</a:t>
            </a:r>
            <a:r>
              <a:rPr lang="en-US" baseline="30000" dirty="0" smtClean="0"/>
              <a:t>20</a:t>
            </a:r>
            <a:r>
              <a:rPr lang="en-US" dirty="0" smtClean="0"/>
              <a:t> = 0.00035 </a:t>
            </a:r>
          </a:p>
          <a:p>
            <a:pPr lvl="1"/>
            <a:r>
              <a:rPr lang="en-US" dirty="0" smtClean="0"/>
              <a:t>i.e., about 1/3000th of the 80%-similar column pairs </a:t>
            </a:r>
            <a:br>
              <a:rPr lang="en-US" dirty="0" smtClean="0"/>
            </a:br>
            <a:r>
              <a:rPr lang="en-US" dirty="0" smtClean="0"/>
              <a:t>are </a:t>
            </a:r>
            <a:r>
              <a:rPr lang="en-US" b="1" dirty="0" smtClean="0">
                <a:solidFill>
                  <a:srgbClr val="FF0066"/>
                </a:solidFill>
              </a:rPr>
              <a:t>false negatives</a:t>
            </a:r>
            <a:r>
              <a:rPr lang="en-US" dirty="0" smtClean="0"/>
              <a:t> (we miss them)</a:t>
            </a:r>
          </a:p>
          <a:p>
            <a:pPr lvl="1"/>
            <a:r>
              <a:rPr lang="en-US" b="1" dirty="0" smtClean="0"/>
              <a:t>We would find 99.965% pairs of truly similar documents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49</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1" name="Rectangle 40"/>
          <p:cNvSpPr/>
          <p:nvPr/>
        </p:nvSpPr>
        <p:spPr>
          <a:xfrm>
            <a:off x="6781800" y="0"/>
            <a:ext cx="2362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76" name="Group 69"/>
          <p:cNvGrpSpPr/>
          <p:nvPr/>
        </p:nvGrpSpPr>
        <p:grpSpPr>
          <a:xfrm>
            <a:off x="6822260" y="40046"/>
            <a:ext cx="2309567" cy="1375386"/>
            <a:chOff x="5996233" y="3958614"/>
            <a:chExt cx="2309567" cy="1375386"/>
          </a:xfrm>
        </p:grpSpPr>
        <p:sp>
          <p:nvSpPr>
            <p:cNvPr id="77" name="Rectangle 69"/>
            <p:cNvSpPr>
              <a:spLocks noChangeArrowheads="1"/>
            </p:cNvSpPr>
            <p:nvPr/>
          </p:nvSpPr>
          <p:spPr bwMode="auto">
            <a:xfrm>
              <a:off x="7734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78" name="Rectangle 70"/>
            <p:cNvSpPr>
              <a:spLocks noChangeArrowheads="1"/>
            </p:cNvSpPr>
            <p:nvPr/>
          </p:nvSpPr>
          <p:spPr bwMode="auto">
            <a:xfrm>
              <a:off x="7162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79" name="Rectangle 71"/>
            <p:cNvSpPr>
              <a:spLocks noChangeArrowheads="1"/>
            </p:cNvSpPr>
            <p:nvPr/>
          </p:nvSpPr>
          <p:spPr bwMode="auto">
            <a:xfrm>
              <a:off x="6591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80" name="Rectangle 72"/>
            <p:cNvSpPr>
              <a:spLocks noChangeArrowheads="1"/>
            </p:cNvSpPr>
            <p:nvPr/>
          </p:nvSpPr>
          <p:spPr bwMode="auto">
            <a:xfrm>
              <a:off x="6019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81" name="Line 73"/>
            <p:cNvSpPr>
              <a:spLocks noChangeShapeType="1"/>
            </p:cNvSpPr>
            <p:nvPr/>
          </p:nvSpPr>
          <p:spPr bwMode="auto">
            <a:xfrm>
              <a:off x="6019800" y="49022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2" name="Line 74"/>
            <p:cNvSpPr>
              <a:spLocks noChangeShapeType="1"/>
            </p:cNvSpPr>
            <p:nvPr/>
          </p:nvSpPr>
          <p:spPr bwMode="auto">
            <a:xfrm>
              <a:off x="6019800" y="53340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3" name="Line 75"/>
            <p:cNvSpPr>
              <a:spLocks noChangeShapeType="1"/>
            </p:cNvSpPr>
            <p:nvPr/>
          </p:nvSpPr>
          <p:spPr bwMode="auto">
            <a:xfrm>
              <a:off x="6019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4" name="Line 76"/>
            <p:cNvSpPr>
              <a:spLocks noChangeShapeType="1"/>
            </p:cNvSpPr>
            <p:nvPr/>
          </p:nvSpPr>
          <p:spPr bwMode="auto">
            <a:xfrm>
              <a:off x="6591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5" name="Line 77"/>
            <p:cNvSpPr>
              <a:spLocks noChangeShapeType="1"/>
            </p:cNvSpPr>
            <p:nvPr/>
          </p:nvSpPr>
          <p:spPr bwMode="auto">
            <a:xfrm>
              <a:off x="71628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6" name="Line 78"/>
            <p:cNvSpPr>
              <a:spLocks noChangeShapeType="1"/>
            </p:cNvSpPr>
            <p:nvPr/>
          </p:nvSpPr>
          <p:spPr bwMode="auto">
            <a:xfrm>
              <a:off x="7734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7" name="Line 79"/>
            <p:cNvSpPr>
              <a:spLocks noChangeShapeType="1"/>
            </p:cNvSpPr>
            <p:nvPr/>
          </p:nvSpPr>
          <p:spPr bwMode="auto">
            <a:xfrm>
              <a:off x="8305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88" name="Rectangle 100"/>
            <p:cNvSpPr>
              <a:spLocks noChangeArrowheads="1"/>
            </p:cNvSpPr>
            <p:nvPr/>
          </p:nvSpPr>
          <p:spPr bwMode="auto">
            <a:xfrm>
              <a:off x="7728408"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89" name="Rectangle 101"/>
            <p:cNvSpPr>
              <a:spLocks noChangeArrowheads="1"/>
            </p:cNvSpPr>
            <p:nvPr/>
          </p:nvSpPr>
          <p:spPr bwMode="auto">
            <a:xfrm>
              <a:off x="7151016"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4</a:t>
              </a:r>
            </a:p>
          </p:txBody>
        </p:sp>
        <p:sp>
          <p:nvSpPr>
            <p:cNvPr id="90" name="Rectangle 102"/>
            <p:cNvSpPr>
              <a:spLocks noChangeArrowheads="1"/>
            </p:cNvSpPr>
            <p:nvPr/>
          </p:nvSpPr>
          <p:spPr bwMode="auto">
            <a:xfrm>
              <a:off x="6573625"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91" name="Rectangle 103"/>
            <p:cNvSpPr>
              <a:spLocks noChangeArrowheads="1"/>
            </p:cNvSpPr>
            <p:nvPr/>
          </p:nvSpPr>
          <p:spPr bwMode="auto">
            <a:xfrm>
              <a:off x="6019799" y="3958614"/>
              <a:ext cx="553825"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92" name="Line 104"/>
            <p:cNvSpPr>
              <a:spLocks noChangeShapeType="1"/>
            </p:cNvSpPr>
            <p:nvPr/>
          </p:nvSpPr>
          <p:spPr bwMode="auto">
            <a:xfrm>
              <a:off x="5996233" y="3958614"/>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3" name="Line 105"/>
            <p:cNvSpPr>
              <a:spLocks noChangeShapeType="1"/>
            </p:cNvSpPr>
            <p:nvPr/>
          </p:nvSpPr>
          <p:spPr bwMode="auto">
            <a:xfrm>
              <a:off x="5996233" y="4423071"/>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4" name="Line 106"/>
            <p:cNvSpPr>
              <a:spLocks noChangeShapeType="1"/>
            </p:cNvSpPr>
            <p:nvPr/>
          </p:nvSpPr>
          <p:spPr bwMode="auto">
            <a:xfrm>
              <a:off x="5996233"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5" name="Line 107"/>
            <p:cNvSpPr>
              <a:spLocks noChangeShapeType="1"/>
            </p:cNvSpPr>
            <p:nvPr/>
          </p:nvSpPr>
          <p:spPr bwMode="auto">
            <a:xfrm>
              <a:off x="6573625"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6" name="Line 108"/>
            <p:cNvSpPr>
              <a:spLocks noChangeShapeType="1"/>
            </p:cNvSpPr>
            <p:nvPr/>
          </p:nvSpPr>
          <p:spPr bwMode="auto">
            <a:xfrm>
              <a:off x="7151016"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7" name="Line 109"/>
            <p:cNvSpPr>
              <a:spLocks noChangeShapeType="1"/>
            </p:cNvSpPr>
            <p:nvPr/>
          </p:nvSpPr>
          <p:spPr bwMode="auto">
            <a:xfrm>
              <a:off x="7728408"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8" name="Line 110"/>
            <p:cNvSpPr>
              <a:spLocks noChangeShapeType="1"/>
            </p:cNvSpPr>
            <p:nvPr/>
          </p:nvSpPr>
          <p:spPr bwMode="auto">
            <a:xfrm>
              <a:off x="8305800"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99" name="Rectangle 131"/>
            <p:cNvSpPr>
              <a:spLocks noChangeArrowheads="1"/>
            </p:cNvSpPr>
            <p:nvPr/>
          </p:nvSpPr>
          <p:spPr bwMode="auto">
            <a:xfrm>
              <a:off x="7734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100" name="Rectangle 132"/>
            <p:cNvSpPr>
              <a:spLocks noChangeArrowheads="1"/>
            </p:cNvSpPr>
            <p:nvPr/>
          </p:nvSpPr>
          <p:spPr bwMode="auto">
            <a:xfrm>
              <a:off x="7162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101" name="Rectangle 133"/>
            <p:cNvSpPr>
              <a:spLocks noChangeArrowheads="1"/>
            </p:cNvSpPr>
            <p:nvPr/>
          </p:nvSpPr>
          <p:spPr bwMode="auto">
            <a:xfrm>
              <a:off x="6591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102" name="Rectangle 134"/>
            <p:cNvSpPr>
              <a:spLocks noChangeArrowheads="1"/>
            </p:cNvSpPr>
            <p:nvPr/>
          </p:nvSpPr>
          <p:spPr bwMode="auto">
            <a:xfrm>
              <a:off x="6019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103" name="Line 135"/>
            <p:cNvSpPr>
              <a:spLocks noChangeShapeType="1"/>
            </p:cNvSpPr>
            <p:nvPr/>
          </p:nvSpPr>
          <p:spPr bwMode="auto">
            <a:xfrm>
              <a:off x="6019800" y="4443265"/>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4" name="Line 136"/>
            <p:cNvSpPr>
              <a:spLocks noChangeShapeType="1"/>
            </p:cNvSpPr>
            <p:nvPr/>
          </p:nvSpPr>
          <p:spPr bwMode="auto">
            <a:xfrm>
              <a:off x="6019800" y="4907722"/>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5" name="Line 137"/>
            <p:cNvSpPr>
              <a:spLocks noChangeShapeType="1"/>
            </p:cNvSpPr>
            <p:nvPr/>
          </p:nvSpPr>
          <p:spPr bwMode="auto">
            <a:xfrm>
              <a:off x="6019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6" name="Line 138"/>
            <p:cNvSpPr>
              <a:spLocks noChangeShapeType="1"/>
            </p:cNvSpPr>
            <p:nvPr/>
          </p:nvSpPr>
          <p:spPr bwMode="auto">
            <a:xfrm>
              <a:off x="6591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7" name="Line 139"/>
            <p:cNvSpPr>
              <a:spLocks noChangeShapeType="1"/>
            </p:cNvSpPr>
            <p:nvPr/>
          </p:nvSpPr>
          <p:spPr bwMode="auto">
            <a:xfrm>
              <a:off x="71628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8" name="Line 140"/>
            <p:cNvSpPr>
              <a:spLocks noChangeShapeType="1"/>
            </p:cNvSpPr>
            <p:nvPr/>
          </p:nvSpPr>
          <p:spPr bwMode="auto">
            <a:xfrm>
              <a:off x="7734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109" name="Line 141"/>
            <p:cNvSpPr>
              <a:spLocks noChangeShapeType="1"/>
            </p:cNvSpPr>
            <p:nvPr/>
          </p:nvSpPr>
          <p:spPr bwMode="auto">
            <a:xfrm>
              <a:off x="8305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294243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0002_scenery_00022_192691632_7262b1a623_69_86901650@N00"/>
          <p:cNvPicPr>
            <a:picLocks noChangeAspect="1" noChangeArrowheads="1"/>
          </p:cNvPicPr>
          <p:nvPr/>
        </p:nvPicPr>
        <p:blipFill>
          <a:blip r:embed="rId3" cstate="print"/>
          <a:srcRect/>
          <a:stretch>
            <a:fillRect/>
          </a:stretch>
        </p:blipFill>
        <p:spPr bwMode="auto">
          <a:xfrm>
            <a:off x="990600" y="4529137"/>
            <a:ext cx="1204913" cy="1604963"/>
          </a:xfrm>
          <a:prstGeom prst="rect">
            <a:avLst/>
          </a:prstGeom>
          <a:noFill/>
        </p:spPr>
      </p:pic>
      <p:pic>
        <p:nvPicPr>
          <p:cNvPr id="153603" name="Picture 3" descr="0003_unlabelled_jlandscape-0007_image_007067"/>
          <p:cNvPicPr>
            <a:picLocks noChangeAspect="1" noChangeArrowheads="1"/>
          </p:cNvPicPr>
          <p:nvPr/>
        </p:nvPicPr>
        <p:blipFill>
          <a:blip r:embed="rId4" cstate="print"/>
          <a:srcRect/>
          <a:stretch>
            <a:fillRect/>
          </a:stretch>
        </p:blipFill>
        <p:spPr bwMode="auto">
          <a:xfrm>
            <a:off x="914400" y="1752600"/>
            <a:ext cx="1141413" cy="1524000"/>
          </a:xfrm>
          <a:prstGeom prst="rect">
            <a:avLst/>
          </a:prstGeom>
          <a:noFill/>
        </p:spPr>
      </p:pic>
      <p:pic>
        <p:nvPicPr>
          <p:cNvPr id="153604" name="Picture 4" descr="0004_scenery_00034_306202524_c6a3a17925_105_54201875@N00"/>
          <p:cNvPicPr>
            <a:picLocks noChangeAspect="1" noChangeArrowheads="1"/>
          </p:cNvPicPr>
          <p:nvPr/>
        </p:nvPicPr>
        <p:blipFill>
          <a:blip r:embed="rId5" cstate="print"/>
          <a:srcRect/>
          <a:stretch>
            <a:fillRect/>
          </a:stretch>
        </p:blipFill>
        <p:spPr bwMode="auto">
          <a:xfrm>
            <a:off x="2819400" y="5062537"/>
            <a:ext cx="1581150" cy="1185863"/>
          </a:xfrm>
          <a:prstGeom prst="rect">
            <a:avLst/>
          </a:prstGeom>
          <a:noFill/>
        </p:spPr>
      </p:pic>
      <p:pic>
        <p:nvPicPr>
          <p:cNvPr id="153605" name="Picture 5" descr="0005_unlabelled_landscape-0051_image_051342"/>
          <p:cNvPicPr>
            <a:picLocks noChangeAspect="1" noChangeArrowheads="1"/>
          </p:cNvPicPr>
          <p:nvPr/>
        </p:nvPicPr>
        <p:blipFill>
          <a:blip r:embed="rId6" cstate="print"/>
          <a:srcRect/>
          <a:stretch>
            <a:fillRect/>
          </a:stretch>
        </p:blipFill>
        <p:spPr bwMode="auto">
          <a:xfrm>
            <a:off x="2590800" y="1277938"/>
            <a:ext cx="1447800" cy="1084262"/>
          </a:xfrm>
          <a:prstGeom prst="rect">
            <a:avLst/>
          </a:prstGeom>
          <a:noFill/>
        </p:spPr>
      </p:pic>
      <p:pic>
        <p:nvPicPr>
          <p:cNvPr id="153606" name="Picture 6" descr="0006_vacation_00015_34293411_a0921e9bb9_23_36083508@N00"/>
          <p:cNvPicPr>
            <a:picLocks noChangeAspect="1" noChangeArrowheads="1"/>
          </p:cNvPicPr>
          <p:nvPr/>
        </p:nvPicPr>
        <p:blipFill>
          <a:blip r:embed="rId7" cstate="print"/>
          <a:srcRect/>
          <a:stretch>
            <a:fillRect/>
          </a:stretch>
        </p:blipFill>
        <p:spPr bwMode="auto">
          <a:xfrm>
            <a:off x="7234238" y="3133725"/>
            <a:ext cx="1604962" cy="1209675"/>
          </a:xfrm>
          <a:prstGeom prst="rect">
            <a:avLst/>
          </a:prstGeom>
          <a:noFill/>
        </p:spPr>
      </p:pic>
      <p:pic>
        <p:nvPicPr>
          <p:cNvPr id="153607" name="Picture 7" descr="0007_river_00094_101141378_afffb5b74b_28_99737037@N00"/>
          <p:cNvPicPr>
            <a:picLocks noChangeAspect="1" noChangeArrowheads="1"/>
          </p:cNvPicPr>
          <p:nvPr/>
        </p:nvPicPr>
        <p:blipFill>
          <a:blip r:embed="rId8" cstate="print"/>
          <a:srcRect/>
          <a:stretch>
            <a:fillRect/>
          </a:stretch>
        </p:blipFill>
        <p:spPr bwMode="auto">
          <a:xfrm>
            <a:off x="4876800" y="4910137"/>
            <a:ext cx="1604963" cy="1203325"/>
          </a:xfrm>
          <a:prstGeom prst="rect">
            <a:avLst/>
          </a:prstGeom>
          <a:noFill/>
        </p:spPr>
      </p:pic>
      <p:pic>
        <p:nvPicPr>
          <p:cNvPr id="153608" name="Picture 8" descr="0008_vacation_00075_73543768_2b41c11284_34_45447737@N00"/>
          <p:cNvPicPr>
            <a:picLocks noChangeAspect="1" noChangeArrowheads="1"/>
          </p:cNvPicPr>
          <p:nvPr/>
        </p:nvPicPr>
        <p:blipFill>
          <a:blip r:embed="rId9" cstate="print"/>
          <a:srcRect/>
          <a:stretch>
            <a:fillRect/>
          </a:stretch>
        </p:blipFill>
        <p:spPr bwMode="auto">
          <a:xfrm>
            <a:off x="304800" y="3316287"/>
            <a:ext cx="1371600" cy="1027113"/>
          </a:xfrm>
          <a:prstGeom prst="rect">
            <a:avLst/>
          </a:prstGeom>
          <a:noFill/>
        </p:spPr>
      </p:pic>
      <p:pic>
        <p:nvPicPr>
          <p:cNvPr id="153609" name="Picture 9" descr="0009_vacation2_00011_93849155_618bf94392_15_81504796@N00"/>
          <p:cNvPicPr>
            <a:picLocks noChangeAspect="1" noChangeArrowheads="1"/>
          </p:cNvPicPr>
          <p:nvPr/>
        </p:nvPicPr>
        <p:blipFill>
          <a:blip r:embed="rId10" cstate="print"/>
          <a:srcRect/>
          <a:stretch>
            <a:fillRect/>
          </a:stretch>
        </p:blipFill>
        <p:spPr bwMode="auto">
          <a:xfrm>
            <a:off x="6858000" y="1828800"/>
            <a:ext cx="1604963" cy="1198563"/>
          </a:xfrm>
          <a:prstGeom prst="rect">
            <a:avLst/>
          </a:prstGeom>
          <a:noFill/>
        </p:spPr>
      </p:pic>
      <p:pic>
        <p:nvPicPr>
          <p:cNvPr id="153610" name="Picture 10" descr="0010_scenic_00019_374590006_2c5ef01699_143_86537549@N00"/>
          <p:cNvPicPr>
            <a:picLocks noChangeAspect="1" noChangeArrowheads="1"/>
          </p:cNvPicPr>
          <p:nvPr/>
        </p:nvPicPr>
        <p:blipFill>
          <a:blip r:embed="rId11" cstate="print"/>
          <a:srcRect/>
          <a:stretch>
            <a:fillRect/>
          </a:stretch>
        </p:blipFill>
        <p:spPr bwMode="auto">
          <a:xfrm>
            <a:off x="7010400" y="4491038"/>
            <a:ext cx="1204912" cy="1604962"/>
          </a:xfrm>
          <a:prstGeom prst="rect">
            <a:avLst/>
          </a:prstGeom>
          <a:noFill/>
        </p:spPr>
      </p:pic>
      <p:pic>
        <p:nvPicPr>
          <p:cNvPr id="153611" name="Picture 11" descr="0001_water_00065_77917326_c4a2ec3423_38_57366077@N00"/>
          <p:cNvPicPr>
            <a:picLocks noChangeAspect="1" noChangeArrowheads="1"/>
          </p:cNvPicPr>
          <p:nvPr/>
        </p:nvPicPr>
        <p:blipFill>
          <a:blip r:embed="rId12" cstate="print"/>
          <a:srcRect/>
          <a:stretch>
            <a:fillRect/>
          </a:stretch>
        </p:blipFill>
        <p:spPr bwMode="auto">
          <a:xfrm>
            <a:off x="4567238" y="1311275"/>
            <a:ext cx="1604962" cy="1203325"/>
          </a:xfrm>
          <a:prstGeom prst="rect">
            <a:avLst/>
          </a:prstGeom>
          <a:noFill/>
        </p:spPr>
      </p:pic>
      <p:sp>
        <p:nvSpPr>
          <p:cNvPr id="153613" name="Text Box 13"/>
          <p:cNvSpPr txBox="1">
            <a:spLocks noChangeArrowheads="1"/>
          </p:cNvSpPr>
          <p:nvPr/>
        </p:nvSpPr>
        <p:spPr bwMode="auto">
          <a:xfrm>
            <a:off x="914400" y="6243935"/>
            <a:ext cx="7543800" cy="461665"/>
          </a:xfrm>
          <a:prstGeom prst="rect">
            <a:avLst/>
          </a:prstGeom>
          <a:noFill/>
          <a:ln w="9525" algn="ctr">
            <a:noFill/>
            <a:miter lim="800000"/>
            <a:headEnd/>
            <a:tailEnd/>
          </a:ln>
          <a:effectLst/>
        </p:spPr>
        <p:txBody>
          <a:bodyPr wrap="square">
            <a:spAutoFit/>
          </a:bodyPr>
          <a:lstStyle/>
          <a:p>
            <a:pPr>
              <a:spcBef>
                <a:spcPct val="50000"/>
              </a:spcBef>
            </a:pPr>
            <a:r>
              <a:rPr lang="en-US" sz="2400" b="1" dirty="0"/>
              <a:t>10 nearest neighbors from </a:t>
            </a:r>
            <a:r>
              <a:rPr lang="en-US" sz="2400" b="1" dirty="0" smtClean="0"/>
              <a:t>a collection </a:t>
            </a:r>
            <a:r>
              <a:rPr lang="en-US" sz="2400" b="1" dirty="0"/>
              <a:t>of 20,000 images</a:t>
            </a:r>
          </a:p>
        </p:txBody>
      </p:sp>
      <p:pic>
        <p:nvPicPr>
          <p:cNvPr id="15" name="Picture 2" descr="teaser_input"/>
          <p:cNvPicPr>
            <a:picLocks noChangeAspect="1" noChangeArrowheads="1"/>
          </p:cNvPicPr>
          <p:nvPr/>
        </p:nvPicPr>
        <p:blipFill>
          <a:blip r:embed="rId13" cstate="print"/>
          <a:srcRect/>
          <a:stretch>
            <a:fillRect/>
          </a:stretch>
        </p:blipFill>
        <p:spPr bwMode="auto">
          <a:xfrm>
            <a:off x="3624263" y="2997200"/>
            <a:ext cx="1895475" cy="1422400"/>
          </a:xfrm>
          <a:prstGeom prst="rect">
            <a:avLst/>
          </a:prstGeom>
          <a:noFill/>
        </p:spPr>
      </p:pic>
      <p:sp>
        <p:nvSpPr>
          <p:cNvPr id="18" name="Title 17"/>
          <p:cNvSpPr>
            <a:spLocks noGrp="1"/>
          </p:cNvSpPr>
          <p:nvPr>
            <p:ph type="title"/>
          </p:nvPr>
        </p:nvSpPr>
        <p:spPr/>
        <p:txBody>
          <a:bodyPr/>
          <a:lstStyle/>
          <a:p>
            <a:r>
              <a:rPr lang="en-US" dirty="0"/>
              <a:t>Scene Completion Problem </a:t>
            </a:r>
          </a:p>
        </p:txBody>
      </p:sp>
      <p:sp>
        <p:nvSpPr>
          <p:cNvPr id="21" name="Footer Placeholder 20"/>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20" name="Slide Number Placeholder 19"/>
          <p:cNvSpPr>
            <a:spLocks noGrp="1"/>
          </p:cNvSpPr>
          <p:nvPr>
            <p:ph type="sldNum" sz="quarter" idx="12"/>
          </p:nvPr>
        </p:nvSpPr>
        <p:spPr/>
        <p:txBody>
          <a:bodyPr/>
          <a:lstStyle/>
          <a:p>
            <a:fld id="{19B12225-5612-419B-A8D5-4B8EEE4C217E}" type="slidenum">
              <a:rPr lang="en-US" smtClean="0"/>
              <a:pPr/>
              <a:t>5</a:t>
            </a:fld>
            <a:endParaRPr lang="en-US"/>
          </a:p>
        </p:txBody>
      </p:sp>
      <p:sp>
        <p:nvSpPr>
          <p:cNvPr id="22" name="Text Box 6"/>
          <p:cNvSpPr txBox="1">
            <a:spLocks noChangeArrowheads="1"/>
          </p:cNvSpPr>
          <p:nvPr/>
        </p:nvSpPr>
        <p:spPr bwMode="auto">
          <a:xfrm>
            <a:off x="5741017" y="0"/>
            <a:ext cx="3402983" cy="369332"/>
          </a:xfrm>
          <a:prstGeom prst="rect">
            <a:avLst/>
          </a:prstGeom>
          <a:noFill/>
          <a:ln w="9525">
            <a:noFill/>
            <a:miter lim="800000"/>
            <a:headEnd/>
            <a:tailEnd/>
          </a:ln>
          <a:effectLst/>
        </p:spPr>
        <p:txBody>
          <a:bodyPr wrap="none">
            <a:spAutoFit/>
          </a:bodyPr>
          <a:lstStyle/>
          <a:p>
            <a:pPr algn="r"/>
            <a:r>
              <a:rPr lang="en-US" dirty="0" smtClean="0">
                <a:solidFill>
                  <a:schemeClr val="bg1"/>
                </a:solidFill>
              </a:rPr>
              <a:t>[Hays </a:t>
            </a:r>
            <a:r>
              <a:rPr lang="en-US" dirty="0">
                <a:solidFill>
                  <a:schemeClr val="bg1"/>
                </a:solidFill>
              </a:rPr>
              <a:t>and </a:t>
            </a:r>
            <a:r>
              <a:rPr lang="en-US" dirty="0" err="1">
                <a:solidFill>
                  <a:schemeClr val="bg1"/>
                </a:solidFill>
              </a:rPr>
              <a:t>Efros</a:t>
            </a:r>
            <a:r>
              <a:rPr lang="en-US" dirty="0">
                <a:solidFill>
                  <a:schemeClr val="bg1"/>
                </a:solidFill>
              </a:rPr>
              <a:t>, SIGGRAPH </a:t>
            </a:r>
            <a:r>
              <a:rPr lang="en-US" dirty="0" smtClean="0">
                <a:solidFill>
                  <a:schemeClr val="bg1"/>
                </a:solidFill>
              </a:rPr>
              <a:t>2007]</a:t>
            </a:r>
            <a:endParaRPr lang="en-US" dirty="0">
              <a:solidFill>
                <a:schemeClr val="bg1"/>
              </a:solidFill>
            </a:endParaRPr>
          </a:p>
        </p:txBody>
      </p:sp>
    </p:spTree>
    <p:extLst>
      <p:ext uri="{BB962C8B-B14F-4D97-AF65-F5344CB8AC3E}">
        <p14:creationId xmlns:p14="http://schemas.microsoft.com/office/powerpoint/2010/main" val="165010903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dirty="0" smtClean="0"/>
              <a:t>C</a:t>
            </a:r>
            <a:r>
              <a:rPr lang="en-US" baseline="-25000" dirty="0" smtClean="0"/>
              <a:t>1</a:t>
            </a:r>
            <a:r>
              <a:rPr lang="en-US" dirty="0" smtClean="0"/>
              <a:t>, C</a:t>
            </a:r>
            <a:r>
              <a:rPr lang="en-US" baseline="-25000" dirty="0" smtClean="0"/>
              <a:t>2</a:t>
            </a:r>
            <a:r>
              <a:rPr lang="en-US" dirty="0" smtClean="0"/>
              <a:t> are 30% Similar</a:t>
            </a:r>
          </a:p>
        </p:txBody>
      </p:sp>
      <p:sp>
        <p:nvSpPr>
          <p:cNvPr id="63491" name="Rectangle 3"/>
          <p:cNvSpPr>
            <a:spLocks noGrp="1" noChangeArrowheads="1"/>
          </p:cNvSpPr>
          <p:nvPr>
            <p:ph idx="1"/>
          </p:nvPr>
        </p:nvSpPr>
        <p:spPr>
          <a:xfrm>
            <a:off x="457200" y="1295400"/>
            <a:ext cx="8229600" cy="5410200"/>
          </a:xfrm>
        </p:spPr>
        <p:txBody>
          <a:bodyPr>
            <a:normAutofit fontScale="92500" lnSpcReduction="10000"/>
          </a:bodyPr>
          <a:lstStyle/>
          <a:p>
            <a:r>
              <a:rPr lang="en-US" b="1" dirty="0">
                <a:solidFill>
                  <a:srgbClr val="0000FF"/>
                </a:solidFill>
              </a:rPr>
              <a:t>Find pairs of </a:t>
            </a:r>
            <a:r>
              <a:rPr lang="en-US" b="1" dirty="0">
                <a:solidFill>
                  <a:srgbClr val="0000FF"/>
                </a:solidFill>
                <a:sym typeface="Symbol"/>
              </a:rPr>
              <a:t> </a:t>
            </a:r>
            <a:r>
              <a:rPr lang="en-US" b="1" i="1" dirty="0">
                <a:solidFill>
                  <a:srgbClr val="0000FF"/>
                </a:solidFill>
              </a:rPr>
              <a:t>s</a:t>
            </a:r>
            <a:r>
              <a:rPr lang="en-US" i="1" dirty="0">
                <a:solidFill>
                  <a:srgbClr val="0000FF"/>
                </a:solidFill>
              </a:rPr>
              <a:t>=</a:t>
            </a:r>
            <a:r>
              <a:rPr lang="en-US" dirty="0">
                <a:solidFill>
                  <a:srgbClr val="0000FF"/>
                </a:solidFill>
              </a:rPr>
              <a:t>0.8 similarity, set </a:t>
            </a:r>
            <a:r>
              <a:rPr lang="en-US" b="1" dirty="0">
                <a:solidFill>
                  <a:srgbClr val="0000FF"/>
                </a:solidFill>
              </a:rPr>
              <a:t>b</a:t>
            </a:r>
            <a:r>
              <a:rPr lang="en-US" dirty="0">
                <a:solidFill>
                  <a:srgbClr val="0000FF"/>
                </a:solidFill>
              </a:rPr>
              <a:t>=20, </a:t>
            </a:r>
            <a:r>
              <a:rPr lang="en-US" b="1" dirty="0">
                <a:solidFill>
                  <a:srgbClr val="0000FF"/>
                </a:solidFill>
              </a:rPr>
              <a:t>r</a:t>
            </a:r>
            <a:r>
              <a:rPr lang="en-US" dirty="0">
                <a:solidFill>
                  <a:srgbClr val="0000FF"/>
                </a:solidFill>
              </a:rPr>
              <a:t>=5</a:t>
            </a:r>
            <a:endParaRPr lang="en-US" b="1" dirty="0">
              <a:solidFill>
                <a:srgbClr val="0000FF"/>
              </a:solidFill>
            </a:endParaRPr>
          </a:p>
          <a:p>
            <a:r>
              <a:rPr lang="en-US" b="1" dirty="0">
                <a:solidFill>
                  <a:srgbClr val="D60093"/>
                </a:solidFill>
              </a:rPr>
              <a:t>Assume:</a:t>
            </a:r>
            <a:r>
              <a:rPr lang="en-US" dirty="0"/>
              <a:t> </a:t>
            </a:r>
            <a:r>
              <a:rPr lang="en-US" dirty="0" err="1"/>
              <a:t>sim</a:t>
            </a:r>
            <a:r>
              <a:rPr lang="en-US" dirty="0"/>
              <a:t>(C</a:t>
            </a:r>
            <a:r>
              <a:rPr lang="en-US" baseline="-25000" dirty="0"/>
              <a:t>1</a:t>
            </a:r>
            <a:r>
              <a:rPr lang="en-US" dirty="0"/>
              <a:t>, C</a:t>
            </a:r>
            <a:r>
              <a:rPr lang="en-US" baseline="-25000" dirty="0"/>
              <a:t>2</a:t>
            </a:r>
            <a:r>
              <a:rPr lang="en-US" dirty="0"/>
              <a:t>) = </a:t>
            </a:r>
            <a:r>
              <a:rPr lang="en-US" dirty="0" smtClean="0"/>
              <a:t>0.3</a:t>
            </a:r>
            <a:endParaRPr lang="en-US" dirty="0"/>
          </a:p>
          <a:p>
            <a:pPr lvl="1"/>
            <a:r>
              <a:rPr lang="en-US" dirty="0"/>
              <a:t>Since </a:t>
            </a:r>
            <a:r>
              <a:rPr lang="en-US" dirty="0" err="1"/>
              <a:t>sim</a:t>
            </a:r>
            <a:r>
              <a:rPr lang="en-US" dirty="0"/>
              <a:t>(C</a:t>
            </a:r>
            <a:r>
              <a:rPr lang="en-US" baseline="-25000" dirty="0"/>
              <a:t>1</a:t>
            </a:r>
            <a:r>
              <a:rPr lang="en-US" dirty="0"/>
              <a:t>, C</a:t>
            </a:r>
            <a:r>
              <a:rPr lang="en-US" baseline="-25000" dirty="0"/>
              <a:t>2</a:t>
            </a:r>
            <a:r>
              <a:rPr lang="en-US" dirty="0"/>
              <a:t>) </a:t>
            </a:r>
            <a:r>
              <a:rPr lang="en-US" dirty="0" smtClean="0">
                <a:sym typeface="Symbol"/>
              </a:rPr>
              <a:t>&lt; </a:t>
            </a:r>
            <a:r>
              <a:rPr lang="en-US" b="1" dirty="0" smtClean="0">
                <a:sym typeface="Symbol"/>
              </a:rPr>
              <a:t>s</a:t>
            </a:r>
            <a:r>
              <a:rPr lang="en-US" dirty="0" smtClean="0"/>
              <a:t> </a:t>
            </a:r>
            <a:r>
              <a:rPr lang="en-US" dirty="0"/>
              <a:t>we want C</a:t>
            </a:r>
            <a:r>
              <a:rPr lang="en-US" baseline="-25000" dirty="0"/>
              <a:t>1</a:t>
            </a:r>
            <a:r>
              <a:rPr lang="en-US" dirty="0"/>
              <a:t>, C</a:t>
            </a:r>
            <a:r>
              <a:rPr lang="en-US" baseline="-25000" dirty="0"/>
              <a:t>2</a:t>
            </a:r>
            <a:r>
              <a:rPr lang="en-US" dirty="0"/>
              <a:t> to hash to </a:t>
            </a:r>
            <a:r>
              <a:rPr lang="en-US" b="1" dirty="0" smtClean="0">
                <a:solidFill>
                  <a:srgbClr val="D60093"/>
                </a:solidFill>
              </a:rPr>
              <a:t>NO </a:t>
            </a:r>
            <a:br>
              <a:rPr lang="en-US" b="1" dirty="0" smtClean="0">
                <a:solidFill>
                  <a:srgbClr val="D60093"/>
                </a:solidFill>
              </a:rPr>
            </a:br>
            <a:r>
              <a:rPr lang="en-US" b="1" dirty="0" smtClean="0">
                <a:solidFill>
                  <a:srgbClr val="D60093"/>
                </a:solidFill>
              </a:rPr>
              <a:t>common buckets</a:t>
            </a:r>
            <a:r>
              <a:rPr lang="en-US" dirty="0" smtClean="0">
                <a:solidFill>
                  <a:srgbClr val="D60093"/>
                </a:solidFill>
              </a:rPr>
              <a:t> </a:t>
            </a:r>
            <a:r>
              <a:rPr lang="en-US" dirty="0" smtClean="0"/>
              <a:t>(all bands should be different)</a:t>
            </a:r>
            <a:endParaRPr lang="en-US" dirty="0"/>
          </a:p>
          <a:p>
            <a:r>
              <a:rPr lang="en-US" b="1" dirty="0" smtClean="0">
                <a:solidFill>
                  <a:srgbClr val="008000"/>
                </a:solidFill>
              </a:rPr>
              <a:t>Probability C</a:t>
            </a:r>
            <a:r>
              <a:rPr lang="en-US" b="1" baseline="-25000" dirty="0" smtClean="0">
                <a:solidFill>
                  <a:srgbClr val="008000"/>
                </a:solidFill>
              </a:rPr>
              <a:t>1</a:t>
            </a:r>
            <a:r>
              <a:rPr lang="en-US" b="1" dirty="0" smtClean="0">
                <a:solidFill>
                  <a:srgbClr val="008000"/>
                </a:solidFill>
              </a:rPr>
              <a:t>, C</a:t>
            </a:r>
            <a:r>
              <a:rPr lang="en-US" b="1" baseline="-25000" dirty="0" smtClean="0">
                <a:solidFill>
                  <a:srgbClr val="008000"/>
                </a:solidFill>
              </a:rPr>
              <a:t>2</a:t>
            </a:r>
            <a:r>
              <a:rPr lang="en-US" b="1" dirty="0" smtClean="0">
                <a:solidFill>
                  <a:srgbClr val="008000"/>
                </a:solidFill>
              </a:rPr>
              <a:t> identical in one particular band: </a:t>
            </a:r>
            <a:r>
              <a:rPr lang="en-US" dirty="0" smtClean="0"/>
              <a:t>(0.3)</a:t>
            </a:r>
            <a:r>
              <a:rPr lang="en-US" baseline="30000" dirty="0" smtClean="0"/>
              <a:t>5</a:t>
            </a:r>
            <a:r>
              <a:rPr lang="en-US" dirty="0" smtClean="0"/>
              <a:t>  = 0.00243</a:t>
            </a:r>
          </a:p>
          <a:p>
            <a:r>
              <a:rPr lang="en-US" dirty="0" smtClean="0"/>
              <a:t>Probability C</a:t>
            </a:r>
            <a:r>
              <a:rPr lang="en-US" baseline="-25000" dirty="0" smtClean="0"/>
              <a:t>1</a:t>
            </a:r>
            <a:r>
              <a:rPr lang="en-US" dirty="0" smtClean="0"/>
              <a:t>, C</a:t>
            </a:r>
            <a:r>
              <a:rPr lang="en-US" baseline="-25000" dirty="0" smtClean="0"/>
              <a:t>2</a:t>
            </a:r>
            <a:r>
              <a:rPr lang="en-US" dirty="0" smtClean="0"/>
              <a:t> identical in at least 1 of 20 bands: 1 - (1 - </a:t>
            </a:r>
            <a:r>
              <a:rPr lang="en-US" dirty="0"/>
              <a:t>0.00243</a:t>
            </a:r>
            <a:r>
              <a:rPr lang="en-US" dirty="0" smtClean="0"/>
              <a:t>)</a:t>
            </a:r>
            <a:r>
              <a:rPr lang="en-US" baseline="30000" dirty="0" smtClean="0"/>
              <a:t>20</a:t>
            </a:r>
            <a:r>
              <a:rPr lang="en-US" dirty="0" smtClean="0"/>
              <a:t> = 0.0474</a:t>
            </a:r>
          </a:p>
          <a:p>
            <a:pPr lvl="1"/>
            <a:r>
              <a:rPr lang="en-US" dirty="0" smtClean="0"/>
              <a:t>In other words, approximately 4.74% pairs of docs with similarity 0.3% end up becoming </a:t>
            </a:r>
            <a:r>
              <a:rPr lang="en-US" b="1" dirty="0" smtClean="0">
                <a:solidFill>
                  <a:srgbClr val="D60093"/>
                </a:solidFill>
              </a:rPr>
              <a:t>candidate pairs</a:t>
            </a:r>
            <a:endParaRPr lang="en-US" dirty="0" smtClean="0"/>
          </a:p>
          <a:p>
            <a:pPr lvl="2"/>
            <a:r>
              <a:rPr lang="en-US" dirty="0" smtClean="0"/>
              <a:t>They are </a:t>
            </a:r>
            <a:r>
              <a:rPr lang="en-US" b="1" dirty="0" smtClean="0">
                <a:solidFill>
                  <a:srgbClr val="FF0066"/>
                </a:solidFill>
              </a:rPr>
              <a:t>false positives </a:t>
            </a:r>
            <a:r>
              <a:rPr lang="en-US" dirty="0"/>
              <a:t>since </a:t>
            </a:r>
            <a:r>
              <a:rPr lang="en-US" dirty="0" smtClean="0"/>
              <a:t>we will have to examine them (they are candidate pairs) but then it will turn out their similarity is below threshold </a:t>
            </a:r>
            <a:r>
              <a:rPr lang="en-US" b="1" dirty="0" smtClean="0"/>
              <a:t>s</a:t>
            </a:r>
            <a:endParaRPr lang="en-US" b="1" dirty="0" smtClean="0">
              <a:solidFill>
                <a:schemeClr val="accent2"/>
              </a:solidFill>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50</a:t>
            </a:fld>
            <a:endParaRPr lang="en-US"/>
          </a:p>
        </p:txBody>
      </p:sp>
      <p:sp>
        <p:nvSpPr>
          <p:cNvPr id="7" name="Rectangle 6"/>
          <p:cNvSpPr/>
          <p:nvPr/>
        </p:nvSpPr>
        <p:spPr>
          <a:xfrm>
            <a:off x="6781800" y="0"/>
            <a:ext cx="2362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42" name="Group 69"/>
          <p:cNvGrpSpPr/>
          <p:nvPr/>
        </p:nvGrpSpPr>
        <p:grpSpPr>
          <a:xfrm>
            <a:off x="6822260" y="40046"/>
            <a:ext cx="2309567" cy="1375386"/>
            <a:chOff x="5996233" y="3958614"/>
            <a:chExt cx="2309567" cy="1375386"/>
          </a:xfrm>
        </p:grpSpPr>
        <p:sp>
          <p:nvSpPr>
            <p:cNvPr id="43" name="Rectangle 69"/>
            <p:cNvSpPr>
              <a:spLocks noChangeArrowheads="1"/>
            </p:cNvSpPr>
            <p:nvPr/>
          </p:nvSpPr>
          <p:spPr bwMode="auto">
            <a:xfrm>
              <a:off x="7734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44" name="Rectangle 70"/>
            <p:cNvSpPr>
              <a:spLocks noChangeArrowheads="1"/>
            </p:cNvSpPr>
            <p:nvPr/>
          </p:nvSpPr>
          <p:spPr bwMode="auto">
            <a:xfrm>
              <a:off x="7162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45" name="Rectangle 71"/>
            <p:cNvSpPr>
              <a:spLocks noChangeArrowheads="1"/>
            </p:cNvSpPr>
            <p:nvPr/>
          </p:nvSpPr>
          <p:spPr bwMode="auto">
            <a:xfrm>
              <a:off x="6591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46" name="Rectangle 72"/>
            <p:cNvSpPr>
              <a:spLocks noChangeArrowheads="1"/>
            </p:cNvSpPr>
            <p:nvPr/>
          </p:nvSpPr>
          <p:spPr bwMode="auto">
            <a:xfrm>
              <a:off x="6019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47" name="Line 73"/>
            <p:cNvSpPr>
              <a:spLocks noChangeShapeType="1"/>
            </p:cNvSpPr>
            <p:nvPr/>
          </p:nvSpPr>
          <p:spPr bwMode="auto">
            <a:xfrm>
              <a:off x="6019800" y="49022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48" name="Line 74"/>
            <p:cNvSpPr>
              <a:spLocks noChangeShapeType="1"/>
            </p:cNvSpPr>
            <p:nvPr/>
          </p:nvSpPr>
          <p:spPr bwMode="auto">
            <a:xfrm>
              <a:off x="6019800" y="53340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49" name="Line 75"/>
            <p:cNvSpPr>
              <a:spLocks noChangeShapeType="1"/>
            </p:cNvSpPr>
            <p:nvPr/>
          </p:nvSpPr>
          <p:spPr bwMode="auto">
            <a:xfrm>
              <a:off x="6019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0" name="Line 76"/>
            <p:cNvSpPr>
              <a:spLocks noChangeShapeType="1"/>
            </p:cNvSpPr>
            <p:nvPr/>
          </p:nvSpPr>
          <p:spPr bwMode="auto">
            <a:xfrm>
              <a:off x="6591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1" name="Line 77"/>
            <p:cNvSpPr>
              <a:spLocks noChangeShapeType="1"/>
            </p:cNvSpPr>
            <p:nvPr/>
          </p:nvSpPr>
          <p:spPr bwMode="auto">
            <a:xfrm>
              <a:off x="71628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2" name="Line 78"/>
            <p:cNvSpPr>
              <a:spLocks noChangeShapeType="1"/>
            </p:cNvSpPr>
            <p:nvPr/>
          </p:nvSpPr>
          <p:spPr bwMode="auto">
            <a:xfrm>
              <a:off x="7734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3" name="Line 79"/>
            <p:cNvSpPr>
              <a:spLocks noChangeShapeType="1"/>
            </p:cNvSpPr>
            <p:nvPr/>
          </p:nvSpPr>
          <p:spPr bwMode="auto">
            <a:xfrm>
              <a:off x="8305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4" name="Rectangle 100"/>
            <p:cNvSpPr>
              <a:spLocks noChangeArrowheads="1"/>
            </p:cNvSpPr>
            <p:nvPr/>
          </p:nvSpPr>
          <p:spPr bwMode="auto">
            <a:xfrm>
              <a:off x="7728408"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55" name="Rectangle 101"/>
            <p:cNvSpPr>
              <a:spLocks noChangeArrowheads="1"/>
            </p:cNvSpPr>
            <p:nvPr/>
          </p:nvSpPr>
          <p:spPr bwMode="auto">
            <a:xfrm>
              <a:off x="7151016"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4</a:t>
              </a:r>
            </a:p>
          </p:txBody>
        </p:sp>
        <p:sp>
          <p:nvSpPr>
            <p:cNvPr id="56" name="Rectangle 102"/>
            <p:cNvSpPr>
              <a:spLocks noChangeArrowheads="1"/>
            </p:cNvSpPr>
            <p:nvPr/>
          </p:nvSpPr>
          <p:spPr bwMode="auto">
            <a:xfrm>
              <a:off x="6573625"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57" name="Rectangle 103"/>
            <p:cNvSpPr>
              <a:spLocks noChangeArrowheads="1"/>
            </p:cNvSpPr>
            <p:nvPr/>
          </p:nvSpPr>
          <p:spPr bwMode="auto">
            <a:xfrm>
              <a:off x="6019799" y="3958614"/>
              <a:ext cx="553825"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58" name="Line 104"/>
            <p:cNvSpPr>
              <a:spLocks noChangeShapeType="1"/>
            </p:cNvSpPr>
            <p:nvPr/>
          </p:nvSpPr>
          <p:spPr bwMode="auto">
            <a:xfrm>
              <a:off x="5996233" y="3958614"/>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9" name="Line 105"/>
            <p:cNvSpPr>
              <a:spLocks noChangeShapeType="1"/>
            </p:cNvSpPr>
            <p:nvPr/>
          </p:nvSpPr>
          <p:spPr bwMode="auto">
            <a:xfrm>
              <a:off x="5996233" y="4423071"/>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0" name="Line 106"/>
            <p:cNvSpPr>
              <a:spLocks noChangeShapeType="1"/>
            </p:cNvSpPr>
            <p:nvPr/>
          </p:nvSpPr>
          <p:spPr bwMode="auto">
            <a:xfrm>
              <a:off x="5996233"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1" name="Line 107"/>
            <p:cNvSpPr>
              <a:spLocks noChangeShapeType="1"/>
            </p:cNvSpPr>
            <p:nvPr/>
          </p:nvSpPr>
          <p:spPr bwMode="auto">
            <a:xfrm>
              <a:off x="6573625"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2" name="Line 108"/>
            <p:cNvSpPr>
              <a:spLocks noChangeShapeType="1"/>
            </p:cNvSpPr>
            <p:nvPr/>
          </p:nvSpPr>
          <p:spPr bwMode="auto">
            <a:xfrm>
              <a:off x="7151016"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3" name="Line 109"/>
            <p:cNvSpPr>
              <a:spLocks noChangeShapeType="1"/>
            </p:cNvSpPr>
            <p:nvPr/>
          </p:nvSpPr>
          <p:spPr bwMode="auto">
            <a:xfrm>
              <a:off x="7728408"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4" name="Line 110"/>
            <p:cNvSpPr>
              <a:spLocks noChangeShapeType="1"/>
            </p:cNvSpPr>
            <p:nvPr/>
          </p:nvSpPr>
          <p:spPr bwMode="auto">
            <a:xfrm>
              <a:off x="8305800"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5" name="Rectangle 131"/>
            <p:cNvSpPr>
              <a:spLocks noChangeArrowheads="1"/>
            </p:cNvSpPr>
            <p:nvPr/>
          </p:nvSpPr>
          <p:spPr bwMode="auto">
            <a:xfrm>
              <a:off x="7734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66" name="Rectangle 132"/>
            <p:cNvSpPr>
              <a:spLocks noChangeArrowheads="1"/>
            </p:cNvSpPr>
            <p:nvPr/>
          </p:nvSpPr>
          <p:spPr bwMode="auto">
            <a:xfrm>
              <a:off x="7162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67" name="Rectangle 133"/>
            <p:cNvSpPr>
              <a:spLocks noChangeArrowheads="1"/>
            </p:cNvSpPr>
            <p:nvPr/>
          </p:nvSpPr>
          <p:spPr bwMode="auto">
            <a:xfrm>
              <a:off x="6591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68" name="Rectangle 134"/>
            <p:cNvSpPr>
              <a:spLocks noChangeArrowheads="1"/>
            </p:cNvSpPr>
            <p:nvPr/>
          </p:nvSpPr>
          <p:spPr bwMode="auto">
            <a:xfrm>
              <a:off x="6019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69" name="Line 135"/>
            <p:cNvSpPr>
              <a:spLocks noChangeShapeType="1"/>
            </p:cNvSpPr>
            <p:nvPr/>
          </p:nvSpPr>
          <p:spPr bwMode="auto">
            <a:xfrm>
              <a:off x="6019800" y="4443265"/>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0" name="Line 136"/>
            <p:cNvSpPr>
              <a:spLocks noChangeShapeType="1"/>
            </p:cNvSpPr>
            <p:nvPr/>
          </p:nvSpPr>
          <p:spPr bwMode="auto">
            <a:xfrm>
              <a:off x="6019800" y="4907722"/>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1" name="Line 137"/>
            <p:cNvSpPr>
              <a:spLocks noChangeShapeType="1"/>
            </p:cNvSpPr>
            <p:nvPr/>
          </p:nvSpPr>
          <p:spPr bwMode="auto">
            <a:xfrm>
              <a:off x="6019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2" name="Line 138"/>
            <p:cNvSpPr>
              <a:spLocks noChangeShapeType="1"/>
            </p:cNvSpPr>
            <p:nvPr/>
          </p:nvSpPr>
          <p:spPr bwMode="auto">
            <a:xfrm>
              <a:off x="6591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3" name="Line 139"/>
            <p:cNvSpPr>
              <a:spLocks noChangeShapeType="1"/>
            </p:cNvSpPr>
            <p:nvPr/>
          </p:nvSpPr>
          <p:spPr bwMode="auto">
            <a:xfrm>
              <a:off x="71628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4" name="Line 140"/>
            <p:cNvSpPr>
              <a:spLocks noChangeShapeType="1"/>
            </p:cNvSpPr>
            <p:nvPr/>
          </p:nvSpPr>
          <p:spPr bwMode="auto">
            <a:xfrm>
              <a:off x="7734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5" name="Line 141"/>
            <p:cNvSpPr>
              <a:spLocks noChangeShapeType="1"/>
            </p:cNvSpPr>
            <p:nvPr/>
          </p:nvSpPr>
          <p:spPr bwMode="auto">
            <a:xfrm>
              <a:off x="8305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586303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LSH Involves a Tradeoff</a:t>
            </a:r>
          </a:p>
        </p:txBody>
      </p:sp>
      <p:sp>
        <p:nvSpPr>
          <p:cNvPr id="17411" name="Rectangle 3"/>
          <p:cNvSpPr>
            <a:spLocks noGrp="1" noChangeArrowheads="1"/>
          </p:cNvSpPr>
          <p:nvPr>
            <p:ph idx="1"/>
          </p:nvPr>
        </p:nvSpPr>
        <p:spPr>
          <a:xfrm>
            <a:off x="457200" y="1371600"/>
            <a:ext cx="7772400" cy="5181601"/>
          </a:xfrm>
        </p:spPr>
        <p:txBody>
          <a:bodyPr/>
          <a:lstStyle/>
          <a:p>
            <a:r>
              <a:rPr lang="en-US" b="1" dirty="0" smtClean="0">
                <a:solidFill>
                  <a:srgbClr val="D60093"/>
                </a:solidFill>
              </a:rPr>
              <a:t>Pick:</a:t>
            </a:r>
          </a:p>
          <a:p>
            <a:pPr lvl="1"/>
            <a:r>
              <a:rPr lang="en-US" dirty="0"/>
              <a:t>T</a:t>
            </a:r>
            <a:r>
              <a:rPr lang="en-US" dirty="0" smtClean="0"/>
              <a:t>he number of Min-Hashes (rows of </a:t>
            </a:r>
            <a:r>
              <a:rPr lang="en-US" b="1" i="1" dirty="0" smtClean="0"/>
              <a:t>M</a:t>
            </a:r>
            <a:r>
              <a:rPr lang="en-US" dirty="0" smtClean="0"/>
              <a:t>) </a:t>
            </a:r>
          </a:p>
          <a:p>
            <a:pPr lvl="1"/>
            <a:r>
              <a:rPr lang="en-US" dirty="0"/>
              <a:t>T</a:t>
            </a:r>
            <a:r>
              <a:rPr lang="en-US" dirty="0" smtClean="0"/>
              <a:t>he number of bands </a:t>
            </a:r>
            <a:r>
              <a:rPr lang="en-US" b="1" i="1" dirty="0" smtClean="0"/>
              <a:t>b</a:t>
            </a:r>
            <a:r>
              <a:rPr lang="en-US" dirty="0" smtClean="0"/>
              <a:t>, and </a:t>
            </a:r>
          </a:p>
          <a:p>
            <a:pPr lvl="1"/>
            <a:r>
              <a:rPr lang="en-US" dirty="0"/>
              <a:t>T</a:t>
            </a:r>
            <a:r>
              <a:rPr lang="en-US" dirty="0" smtClean="0"/>
              <a:t>he number of rows </a:t>
            </a:r>
            <a:r>
              <a:rPr lang="en-US" b="1" i="1" dirty="0" smtClean="0"/>
              <a:t>r</a:t>
            </a:r>
            <a:r>
              <a:rPr lang="en-US" dirty="0" smtClean="0"/>
              <a:t> per band</a:t>
            </a:r>
          </a:p>
          <a:p>
            <a:pPr>
              <a:buNone/>
            </a:pPr>
            <a:r>
              <a:rPr lang="en-US" dirty="0" smtClean="0"/>
              <a:t>	to balance false positives/negatives</a:t>
            </a:r>
          </a:p>
          <a:p>
            <a:pPr lvl="8"/>
            <a:endParaRPr lang="en-US" dirty="0" smtClean="0"/>
          </a:p>
          <a:p>
            <a:r>
              <a:rPr lang="en-US" b="1" dirty="0" smtClean="0">
                <a:solidFill>
                  <a:srgbClr val="0000FF"/>
                </a:solidFill>
              </a:rPr>
              <a:t>Example:</a:t>
            </a:r>
            <a:r>
              <a:rPr lang="en-US" dirty="0" smtClean="0"/>
              <a:t> If we had only 15 bands of 5 rows, the number of false positives would go down, but the number of false negatives would go up</a:t>
            </a:r>
          </a:p>
        </p:txBody>
      </p:sp>
      <p:sp>
        <p:nvSpPr>
          <p:cNvPr id="5" name="Slide Number Placeholder 4"/>
          <p:cNvSpPr>
            <a:spLocks noGrp="1"/>
          </p:cNvSpPr>
          <p:nvPr>
            <p:ph type="sldNum" sz="quarter" idx="12"/>
          </p:nvPr>
        </p:nvSpPr>
        <p:spPr/>
        <p:txBody>
          <a:bodyPr/>
          <a:lstStyle/>
          <a:p>
            <a:fld id="{19B12225-5612-419B-A8D5-4B8EEE4C217E}"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Rectangle 6"/>
          <p:cNvSpPr/>
          <p:nvPr/>
        </p:nvSpPr>
        <p:spPr>
          <a:xfrm>
            <a:off x="6781800" y="0"/>
            <a:ext cx="2362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42" name="Group 69"/>
          <p:cNvGrpSpPr/>
          <p:nvPr/>
        </p:nvGrpSpPr>
        <p:grpSpPr>
          <a:xfrm>
            <a:off x="6822260" y="40046"/>
            <a:ext cx="2309567" cy="1375386"/>
            <a:chOff x="5996233" y="3958614"/>
            <a:chExt cx="2309567" cy="1375386"/>
          </a:xfrm>
        </p:grpSpPr>
        <p:sp>
          <p:nvSpPr>
            <p:cNvPr id="43" name="Rectangle 69"/>
            <p:cNvSpPr>
              <a:spLocks noChangeArrowheads="1"/>
            </p:cNvSpPr>
            <p:nvPr/>
          </p:nvSpPr>
          <p:spPr bwMode="auto">
            <a:xfrm>
              <a:off x="7734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44" name="Rectangle 70"/>
            <p:cNvSpPr>
              <a:spLocks noChangeArrowheads="1"/>
            </p:cNvSpPr>
            <p:nvPr/>
          </p:nvSpPr>
          <p:spPr bwMode="auto">
            <a:xfrm>
              <a:off x="7162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45" name="Rectangle 71"/>
            <p:cNvSpPr>
              <a:spLocks noChangeArrowheads="1"/>
            </p:cNvSpPr>
            <p:nvPr/>
          </p:nvSpPr>
          <p:spPr bwMode="auto">
            <a:xfrm>
              <a:off x="65913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46" name="Rectangle 72"/>
            <p:cNvSpPr>
              <a:spLocks noChangeArrowheads="1"/>
            </p:cNvSpPr>
            <p:nvPr/>
          </p:nvSpPr>
          <p:spPr bwMode="auto">
            <a:xfrm>
              <a:off x="6019800" y="4902200"/>
              <a:ext cx="571500" cy="431800"/>
            </a:xfrm>
            <a:prstGeom prst="rect">
              <a:avLst/>
            </a:prstGeom>
            <a:solidFill>
              <a:srgbClr val="680000">
                <a:alpha val="50000"/>
              </a:srgb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47" name="Line 73"/>
            <p:cNvSpPr>
              <a:spLocks noChangeShapeType="1"/>
            </p:cNvSpPr>
            <p:nvPr/>
          </p:nvSpPr>
          <p:spPr bwMode="auto">
            <a:xfrm>
              <a:off x="6019800" y="49022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48" name="Line 74"/>
            <p:cNvSpPr>
              <a:spLocks noChangeShapeType="1"/>
            </p:cNvSpPr>
            <p:nvPr/>
          </p:nvSpPr>
          <p:spPr bwMode="auto">
            <a:xfrm>
              <a:off x="6019800" y="5334000"/>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49" name="Line 75"/>
            <p:cNvSpPr>
              <a:spLocks noChangeShapeType="1"/>
            </p:cNvSpPr>
            <p:nvPr/>
          </p:nvSpPr>
          <p:spPr bwMode="auto">
            <a:xfrm>
              <a:off x="6019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0" name="Line 76"/>
            <p:cNvSpPr>
              <a:spLocks noChangeShapeType="1"/>
            </p:cNvSpPr>
            <p:nvPr/>
          </p:nvSpPr>
          <p:spPr bwMode="auto">
            <a:xfrm>
              <a:off x="6591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1" name="Line 77"/>
            <p:cNvSpPr>
              <a:spLocks noChangeShapeType="1"/>
            </p:cNvSpPr>
            <p:nvPr/>
          </p:nvSpPr>
          <p:spPr bwMode="auto">
            <a:xfrm>
              <a:off x="71628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2" name="Line 78"/>
            <p:cNvSpPr>
              <a:spLocks noChangeShapeType="1"/>
            </p:cNvSpPr>
            <p:nvPr/>
          </p:nvSpPr>
          <p:spPr bwMode="auto">
            <a:xfrm>
              <a:off x="7734300" y="4902200"/>
              <a:ext cx="0" cy="431800"/>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3" name="Line 79"/>
            <p:cNvSpPr>
              <a:spLocks noChangeShapeType="1"/>
            </p:cNvSpPr>
            <p:nvPr/>
          </p:nvSpPr>
          <p:spPr bwMode="auto">
            <a:xfrm>
              <a:off x="8305800" y="4902200"/>
              <a:ext cx="0" cy="43180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4" name="Rectangle 100"/>
            <p:cNvSpPr>
              <a:spLocks noChangeArrowheads="1"/>
            </p:cNvSpPr>
            <p:nvPr/>
          </p:nvSpPr>
          <p:spPr bwMode="auto">
            <a:xfrm>
              <a:off x="7728408"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55" name="Rectangle 101"/>
            <p:cNvSpPr>
              <a:spLocks noChangeArrowheads="1"/>
            </p:cNvSpPr>
            <p:nvPr/>
          </p:nvSpPr>
          <p:spPr bwMode="auto">
            <a:xfrm>
              <a:off x="7151016"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4</a:t>
              </a:r>
            </a:p>
          </p:txBody>
        </p:sp>
        <p:sp>
          <p:nvSpPr>
            <p:cNvPr id="56" name="Rectangle 102"/>
            <p:cNvSpPr>
              <a:spLocks noChangeArrowheads="1"/>
            </p:cNvSpPr>
            <p:nvPr/>
          </p:nvSpPr>
          <p:spPr bwMode="auto">
            <a:xfrm>
              <a:off x="6573625" y="3958614"/>
              <a:ext cx="577392"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57" name="Rectangle 103"/>
            <p:cNvSpPr>
              <a:spLocks noChangeArrowheads="1"/>
            </p:cNvSpPr>
            <p:nvPr/>
          </p:nvSpPr>
          <p:spPr bwMode="auto">
            <a:xfrm>
              <a:off x="6019799" y="3958614"/>
              <a:ext cx="553825" cy="464457"/>
            </a:xfrm>
            <a:prstGeom prst="rect">
              <a:avLst/>
            </a:prstGeom>
            <a:solidFill>
              <a:schemeClr val="accent1">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dirty="0">
                  <a:latin typeface="Tahoma" pitchFamily="34" charset="0"/>
                  <a:ea typeface="Tahoma" pitchFamily="34" charset="0"/>
                  <a:cs typeface="Tahoma" pitchFamily="34" charset="0"/>
                </a:rPr>
                <a:t>2</a:t>
              </a:r>
            </a:p>
          </p:txBody>
        </p:sp>
        <p:sp>
          <p:nvSpPr>
            <p:cNvPr id="58" name="Line 104"/>
            <p:cNvSpPr>
              <a:spLocks noChangeShapeType="1"/>
            </p:cNvSpPr>
            <p:nvPr/>
          </p:nvSpPr>
          <p:spPr bwMode="auto">
            <a:xfrm>
              <a:off x="5996233" y="3958614"/>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59" name="Line 105"/>
            <p:cNvSpPr>
              <a:spLocks noChangeShapeType="1"/>
            </p:cNvSpPr>
            <p:nvPr/>
          </p:nvSpPr>
          <p:spPr bwMode="auto">
            <a:xfrm>
              <a:off x="5996233" y="4423071"/>
              <a:ext cx="2309567"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0" name="Line 106"/>
            <p:cNvSpPr>
              <a:spLocks noChangeShapeType="1"/>
            </p:cNvSpPr>
            <p:nvPr/>
          </p:nvSpPr>
          <p:spPr bwMode="auto">
            <a:xfrm>
              <a:off x="5996233"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1" name="Line 107"/>
            <p:cNvSpPr>
              <a:spLocks noChangeShapeType="1"/>
            </p:cNvSpPr>
            <p:nvPr/>
          </p:nvSpPr>
          <p:spPr bwMode="auto">
            <a:xfrm>
              <a:off x="6573625"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2" name="Line 108"/>
            <p:cNvSpPr>
              <a:spLocks noChangeShapeType="1"/>
            </p:cNvSpPr>
            <p:nvPr/>
          </p:nvSpPr>
          <p:spPr bwMode="auto">
            <a:xfrm>
              <a:off x="7151016"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3" name="Line 109"/>
            <p:cNvSpPr>
              <a:spLocks noChangeShapeType="1"/>
            </p:cNvSpPr>
            <p:nvPr/>
          </p:nvSpPr>
          <p:spPr bwMode="auto">
            <a:xfrm>
              <a:off x="7728408" y="3958614"/>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4" name="Line 110"/>
            <p:cNvSpPr>
              <a:spLocks noChangeShapeType="1"/>
            </p:cNvSpPr>
            <p:nvPr/>
          </p:nvSpPr>
          <p:spPr bwMode="auto">
            <a:xfrm>
              <a:off x="8305800" y="3958614"/>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65" name="Rectangle 131"/>
            <p:cNvSpPr>
              <a:spLocks noChangeArrowheads="1"/>
            </p:cNvSpPr>
            <p:nvPr/>
          </p:nvSpPr>
          <p:spPr bwMode="auto">
            <a:xfrm>
              <a:off x="7734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66" name="Rectangle 132"/>
            <p:cNvSpPr>
              <a:spLocks noChangeArrowheads="1"/>
            </p:cNvSpPr>
            <p:nvPr/>
          </p:nvSpPr>
          <p:spPr bwMode="auto">
            <a:xfrm>
              <a:off x="7162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67" name="Rectangle 133"/>
            <p:cNvSpPr>
              <a:spLocks noChangeArrowheads="1"/>
            </p:cNvSpPr>
            <p:nvPr/>
          </p:nvSpPr>
          <p:spPr bwMode="auto">
            <a:xfrm>
              <a:off x="65913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2</a:t>
              </a:r>
            </a:p>
          </p:txBody>
        </p:sp>
        <p:sp>
          <p:nvSpPr>
            <p:cNvPr id="68" name="Rectangle 134"/>
            <p:cNvSpPr>
              <a:spLocks noChangeArrowheads="1"/>
            </p:cNvSpPr>
            <p:nvPr/>
          </p:nvSpPr>
          <p:spPr bwMode="auto">
            <a:xfrm>
              <a:off x="6019800" y="4443265"/>
              <a:ext cx="571500" cy="464457"/>
            </a:xfrm>
            <a:prstGeom prst="rect">
              <a:avLst/>
            </a:prstGeom>
            <a:solidFill>
              <a:schemeClr val="accent2">
                <a:alpha val="50000"/>
              </a:schemeClr>
            </a:solidFill>
            <a:ln w="9525">
              <a:noFill/>
              <a:miter lim="800000"/>
              <a:headEnd/>
              <a:tailEnd/>
            </a:ln>
            <a:effectLst/>
          </p:spPr>
          <p:txBody>
            <a:bodyPr/>
            <a:lstStyle/>
            <a:p>
              <a:pPr>
                <a:spcBef>
                  <a:spcPct val="20000"/>
                </a:spcBef>
                <a:buClr>
                  <a:srgbClr val="CC00CC"/>
                </a:buClr>
                <a:buFont typeface="Monotype Sorts" pitchFamily="2" charset="2"/>
                <a:buNone/>
              </a:pPr>
              <a:r>
                <a:rPr lang="en-US" sz="2000">
                  <a:latin typeface="Tahoma" pitchFamily="34" charset="0"/>
                  <a:ea typeface="Tahoma" pitchFamily="34" charset="0"/>
                  <a:cs typeface="Tahoma" pitchFamily="34" charset="0"/>
                </a:rPr>
                <a:t>1</a:t>
              </a:r>
            </a:p>
          </p:txBody>
        </p:sp>
        <p:sp>
          <p:nvSpPr>
            <p:cNvPr id="69" name="Line 135"/>
            <p:cNvSpPr>
              <a:spLocks noChangeShapeType="1"/>
            </p:cNvSpPr>
            <p:nvPr/>
          </p:nvSpPr>
          <p:spPr bwMode="auto">
            <a:xfrm>
              <a:off x="6019800" y="4443265"/>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0" name="Line 136"/>
            <p:cNvSpPr>
              <a:spLocks noChangeShapeType="1"/>
            </p:cNvSpPr>
            <p:nvPr/>
          </p:nvSpPr>
          <p:spPr bwMode="auto">
            <a:xfrm>
              <a:off x="6019800" y="4907722"/>
              <a:ext cx="2286000" cy="0"/>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1" name="Line 137"/>
            <p:cNvSpPr>
              <a:spLocks noChangeShapeType="1"/>
            </p:cNvSpPr>
            <p:nvPr/>
          </p:nvSpPr>
          <p:spPr bwMode="auto">
            <a:xfrm>
              <a:off x="6019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2" name="Line 138"/>
            <p:cNvSpPr>
              <a:spLocks noChangeShapeType="1"/>
            </p:cNvSpPr>
            <p:nvPr/>
          </p:nvSpPr>
          <p:spPr bwMode="auto">
            <a:xfrm>
              <a:off x="6591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3" name="Line 139"/>
            <p:cNvSpPr>
              <a:spLocks noChangeShapeType="1"/>
            </p:cNvSpPr>
            <p:nvPr/>
          </p:nvSpPr>
          <p:spPr bwMode="auto">
            <a:xfrm>
              <a:off x="71628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4" name="Line 140"/>
            <p:cNvSpPr>
              <a:spLocks noChangeShapeType="1"/>
            </p:cNvSpPr>
            <p:nvPr/>
          </p:nvSpPr>
          <p:spPr bwMode="auto">
            <a:xfrm>
              <a:off x="7734300" y="4443265"/>
              <a:ext cx="0" cy="464457"/>
            </a:xfrm>
            <a:prstGeom prst="line">
              <a:avLst/>
            </a:prstGeom>
            <a:noFill/>
            <a:ln w="12700">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sp>
          <p:nvSpPr>
            <p:cNvPr id="75" name="Line 141"/>
            <p:cNvSpPr>
              <a:spLocks noChangeShapeType="1"/>
            </p:cNvSpPr>
            <p:nvPr/>
          </p:nvSpPr>
          <p:spPr bwMode="auto">
            <a:xfrm>
              <a:off x="8305800" y="4443265"/>
              <a:ext cx="0" cy="464457"/>
            </a:xfrm>
            <a:prstGeom prst="line">
              <a:avLst/>
            </a:prstGeom>
            <a:noFill/>
            <a:ln w="28575" cap="sq">
              <a:noFill/>
              <a:miter lim="800000"/>
              <a:headEnd/>
              <a:tailEnd/>
            </a:ln>
            <a:effectLst/>
          </p:spPr>
          <p:txBody>
            <a:bodyPr wrap="none"/>
            <a:lstStyle/>
            <a:p>
              <a:endParaRPr lang="en-US" sz="140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4604300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8534400" cy="987552"/>
          </a:xfrm>
        </p:spPr>
        <p:txBody>
          <a:bodyPr/>
          <a:lstStyle/>
          <a:p>
            <a:r>
              <a:rPr lang="en-US" dirty="0" smtClean="0"/>
              <a:t>Analysis of LSH – What We Want</a:t>
            </a:r>
          </a:p>
        </p:txBody>
      </p:sp>
      <p:sp>
        <p:nvSpPr>
          <p:cNvPr id="18435" name="Rectangle 3"/>
          <p:cNvSpPr>
            <a:spLocks noChangeArrowheads="1"/>
          </p:cNvSpPr>
          <p:nvPr/>
        </p:nvSpPr>
        <p:spPr bwMode="auto">
          <a:xfrm>
            <a:off x="2362200" y="1828800"/>
            <a:ext cx="4267200" cy="3581400"/>
          </a:xfrm>
          <a:prstGeom prst="rect">
            <a:avLst/>
          </a:prstGeom>
          <a:noFill/>
          <a:ln w="9525">
            <a:solidFill>
              <a:schemeClr val="tx1"/>
            </a:solidFill>
            <a:miter lim="800000"/>
            <a:headEnd/>
            <a:tailEnd/>
          </a:ln>
        </p:spPr>
        <p:txBody>
          <a:bodyPr wrap="none" anchor="ctr"/>
          <a:lstStyle/>
          <a:p>
            <a:endParaRPr lang="en-US"/>
          </a:p>
        </p:txBody>
      </p:sp>
      <p:sp>
        <p:nvSpPr>
          <p:cNvPr id="18436" name="Text Box 4"/>
          <p:cNvSpPr txBox="1">
            <a:spLocks noChangeArrowheads="1"/>
          </p:cNvSpPr>
          <p:nvPr/>
        </p:nvSpPr>
        <p:spPr bwMode="auto">
          <a:xfrm>
            <a:off x="1678584" y="5562600"/>
            <a:ext cx="4341216" cy="369332"/>
          </a:xfrm>
          <a:prstGeom prst="rect">
            <a:avLst/>
          </a:prstGeom>
          <a:noFill/>
          <a:ln w="9525">
            <a:noFill/>
            <a:miter lim="800000"/>
            <a:headEnd/>
            <a:tailEnd/>
          </a:ln>
        </p:spPr>
        <p:txBody>
          <a:bodyPr wrap="square">
            <a:spAutoFit/>
          </a:bodyPr>
          <a:lstStyle/>
          <a:p>
            <a:pPr algn="ctr" eaLnBrk="0" hangingPunct="0"/>
            <a:r>
              <a:rPr lang="en-US" dirty="0">
                <a:solidFill>
                  <a:srgbClr val="008000"/>
                </a:solidFill>
                <a:latin typeface="Tahoma" pitchFamily="34" charset="0"/>
              </a:rPr>
              <a:t>       Similarity </a:t>
            </a:r>
            <a:r>
              <a:rPr lang="en-US" i="1" dirty="0">
                <a:latin typeface="Tahoma" pitchFamily="34" charset="0"/>
              </a:rPr>
              <a:t>t =</a:t>
            </a:r>
            <a:r>
              <a:rPr lang="en-US" i="1" dirty="0" err="1">
                <a:latin typeface="Tahoma" pitchFamily="34" charset="0"/>
              </a:rPr>
              <a:t>sim</a:t>
            </a:r>
            <a:r>
              <a:rPr lang="en-US" i="1" dirty="0">
                <a:latin typeface="Tahoma" pitchFamily="34" charset="0"/>
              </a:rPr>
              <a:t>(C</a:t>
            </a:r>
            <a:r>
              <a:rPr lang="en-US" i="1" baseline="-25000" dirty="0">
                <a:latin typeface="Tahoma" pitchFamily="34" charset="0"/>
              </a:rPr>
              <a:t>1</a:t>
            </a:r>
            <a:r>
              <a:rPr lang="en-US" i="1" dirty="0">
                <a:latin typeface="Tahoma" pitchFamily="34" charset="0"/>
              </a:rPr>
              <a:t>, C</a:t>
            </a:r>
            <a:r>
              <a:rPr lang="en-US" i="1" baseline="-25000" dirty="0">
                <a:latin typeface="Tahoma" pitchFamily="34" charset="0"/>
              </a:rPr>
              <a:t>2</a:t>
            </a:r>
            <a:r>
              <a:rPr lang="en-US" i="1" dirty="0" smtClean="0">
                <a:latin typeface="Tahoma" pitchFamily="34" charset="0"/>
              </a:rPr>
              <a:t>)</a:t>
            </a:r>
            <a:r>
              <a:rPr lang="en-US" dirty="0" smtClean="0">
                <a:solidFill>
                  <a:srgbClr val="008000"/>
                </a:solidFill>
                <a:latin typeface="Tahoma" pitchFamily="34" charset="0"/>
              </a:rPr>
              <a:t> </a:t>
            </a:r>
            <a:r>
              <a:rPr lang="en-US" dirty="0">
                <a:solidFill>
                  <a:srgbClr val="008000"/>
                </a:solidFill>
                <a:latin typeface="Tahoma" pitchFamily="34" charset="0"/>
              </a:rPr>
              <a:t>of two sets</a:t>
            </a:r>
          </a:p>
        </p:txBody>
      </p:sp>
      <p:sp>
        <p:nvSpPr>
          <p:cNvPr id="18437" name="Text Box 5"/>
          <p:cNvSpPr txBox="1">
            <a:spLocks noChangeArrowheads="1"/>
          </p:cNvSpPr>
          <p:nvPr/>
        </p:nvSpPr>
        <p:spPr bwMode="auto">
          <a:xfrm>
            <a:off x="1066800" y="3444081"/>
            <a:ext cx="1238250" cy="915988"/>
          </a:xfrm>
          <a:prstGeom prst="rect">
            <a:avLst/>
          </a:prstGeom>
          <a:noFill/>
          <a:ln w="9525">
            <a:noFill/>
            <a:miter lim="800000"/>
            <a:headEnd/>
            <a:tailEnd/>
          </a:ln>
        </p:spPr>
        <p:txBody>
          <a:bodyPr wrap="none">
            <a:spAutoFit/>
          </a:bodyPr>
          <a:lstStyle/>
          <a:p>
            <a:pPr algn="ctr" eaLnBrk="0" hangingPunct="0"/>
            <a:r>
              <a:rPr lang="en-US" dirty="0">
                <a:solidFill>
                  <a:srgbClr val="008000"/>
                </a:solidFill>
                <a:latin typeface="Tahoma" pitchFamily="34" charset="0"/>
              </a:rPr>
              <a:t>Probability</a:t>
            </a:r>
          </a:p>
          <a:p>
            <a:pPr algn="ctr" eaLnBrk="0" hangingPunct="0"/>
            <a:r>
              <a:rPr lang="en-US" dirty="0">
                <a:solidFill>
                  <a:srgbClr val="008000"/>
                </a:solidFill>
                <a:latin typeface="Tahoma" pitchFamily="34" charset="0"/>
              </a:rPr>
              <a:t>of sharing</a:t>
            </a:r>
          </a:p>
          <a:p>
            <a:pPr algn="ctr" eaLnBrk="0" hangingPunct="0"/>
            <a:r>
              <a:rPr lang="en-US" dirty="0">
                <a:solidFill>
                  <a:srgbClr val="008000"/>
                </a:solidFill>
                <a:latin typeface="Tahoma" pitchFamily="34" charset="0"/>
              </a:rPr>
              <a:t>a bucket</a:t>
            </a:r>
          </a:p>
        </p:txBody>
      </p:sp>
      <p:sp>
        <p:nvSpPr>
          <p:cNvPr id="18438" name="Line 6"/>
          <p:cNvSpPr>
            <a:spLocks noChangeShapeType="1"/>
          </p:cNvSpPr>
          <p:nvPr/>
        </p:nvSpPr>
        <p:spPr bwMode="auto">
          <a:xfrm>
            <a:off x="5943600" y="5779532"/>
            <a:ext cx="838200" cy="0"/>
          </a:xfrm>
          <a:prstGeom prst="line">
            <a:avLst/>
          </a:prstGeom>
          <a:noFill/>
          <a:ln w="9525">
            <a:solidFill>
              <a:schemeClr val="tx1"/>
            </a:solidFill>
            <a:round/>
            <a:headEnd/>
            <a:tailEnd type="triangle" w="med" len="med"/>
          </a:ln>
        </p:spPr>
        <p:txBody>
          <a:bodyPr/>
          <a:lstStyle/>
          <a:p>
            <a:endParaRPr lang="en-US"/>
          </a:p>
        </p:txBody>
      </p:sp>
      <p:sp>
        <p:nvSpPr>
          <p:cNvPr id="18439" name="Line 7"/>
          <p:cNvSpPr>
            <a:spLocks noChangeShapeType="1"/>
          </p:cNvSpPr>
          <p:nvPr/>
        </p:nvSpPr>
        <p:spPr bwMode="auto">
          <a:xfrm flipV="1">
            <a:off x="1752600" y="2743200"/>
            <a:ext cx="0" cy="685800"/>
          </a:xfrm>
          <a:prstGeom prst="line">
            <a:avLst/>
          </a:prstGeom>
          <a:noFill/>
          <a:ln w="9525">
            <a:solidFill>
              <a:schemeClr val="tx1"/>
            </a:solidFill>
            <a:round/>
            <a:headEnd/>
            <a:tailEnd type="triangle" w="med" len="med"/>
          </a:ln>
        </p:spPr>
        <p:txBody>
          <a:bodyPr/>
          <a:lstStyle/>
          <a:p>
            <a:endParaRPr lang="en-US"/>
          </a:p>
        </p:txBody>
      </p:sp>
      <p:sp>
        <p:nvSpPr>
          <p:cNvPr id="18440" name="Line 8"/>
          <p:cNvSpPr>
            <a:spLocks noChangeShapeType="1"/>
          </p:cNvSpPr>
          <p:nvPr/>
        </p:nvSpPr>
        <p:spPr bwMode="auto">
          <a:xfrm>
            <a:off x="2362200" y="5410200"/>
            <a:ext cx="2133600" cy="0"/>
          </a:xfrm>
          <a:prstGeom prst="line">
            <a:avLst/>
          </a:prstGeom>
          <a:noFill/>
          <a:ln w="25400">
            <a:solidFill>
              <a:srgbClr val="FF0000"/>
            </a:solidFill>
            <a:round/>
            <a:headEnd/>
            <a:tailEnd/>
          </a:ln>
        </p:spPr>
        <p:txBody>
          <a:bodyPr/>
          <a:lstStyle/>
          <a:p>
            <a:endParaRPr lang="en-US"/>
          </a:p>
        </p:txBody>
      </p:sp>
      <p:sp>
        <p:nvSpPr>
          <p:cNvPr id="18441" name="Text Box 9"/>
          <p:cNvSpPr txBox="1">
            <a:spLocks noChangeArrowheads="1"/>
          </p:cNvSpPr>
          <p:nvPr/>
        </p:nvSpPr>
        <p:spPr bwMode="auto">
          <a:xfrm rot="16200000">
            <a:off x="3147235" y="3712312"/>
            <a:ext cx="2307556" cy="369332"/>
          </a:xfrm>
          <a:prstGeom prst="rect">
            <a:avLst/>
          </a:prstGeom>
          <a:noFill/>
          <a:ln w="9525">
            <a:noFill/>
            <a:miter lim="800000"/>
            <a:headEnd/>
            <a:tailEnd/>
          </a:ln>
        </p:spPr>
        <p:txBody>
          <a:bodyPr wrap="none">
            <a:spAutoFit/>
          </a:bodyPr>
          <a:lstStyle/>
          <a:p>
            <a:pPr algn="ctr" eaLnBrk="0" hangingPunct="0"/>
            <a:r>
              <a:rPr lang="en-US" dirty="0" smtClean="0">
                <a:solidFill>
                  <a:srgbClr val="008000"/>
                </a:solidFill>
                <a:latin typeface="Tahoma" pitchFamily="34" charset="0"/>
              </a:rPr>
              <a:t>Similarity threshold </a:t>
            </a:r>
            <a:r>
              <a:rPr lang="en-US" b="1" i="1" dirty="0" smtClean="0">
                <a:solidFill>
                  <a:srgbClr val="008000"/>
                </a:solidFill>
                <a:latin typeface="Tahoma" pitchFamily="34" charset="0"/>
              </a:rPr>
              <a:t>s</a:t>
            </a:r>
            <a:endParaRPr lang="en-US" b="1" i="1" dirty="0">
              <a:solidFill>
                <a:srgbClr val="008000"/>
              </a:solidFill>
              <a:latin typeface="Tahoma" pitchFamily="34" charset="0"/>
            </a:endParaRPr>
          </a:p>
        </p:txBody>
      </p:sp>
      <p:sp>
        <p:nvSpPr>
          <p:cNvPr id="18442" name="Line 10"/>
          <p:cNvSpPr>
            <a:spLocks noChangeShapeType="1"/>
          </p:cNvSpPr>
          <p:nvPr/>
        </p:nvSpPr>
        <p:spPr bwMode="auto">
          <a:xfrm flipV="1">
            <a:off x="4495800" y="1828800"/>
            <a:ext cx="0" cy="3581400"/>
          </a:xfrm>
          <a:prstGeom prst="line">
            <a:avLst/>
          </a:prstGeom>
          <a:noFill/>
          <a:ln w="25400">
            <a:solidFill>
              <a:srgbClr val="FF0000"/>
            </a:solidFill>
            <a:round/>
            <a:headEnd/>
            <a:tailEnd/>
          </a:ln>
        </p:spPr>
        <p:txBody>
          <a:bodyPr/>
          <a:lstStyle/>
          <a:p>
            <a:endParaRPr lang="en-US"/>
          </a:p>
        </p:txBody>
      </p:sp>
      <p:sp>
        <p:nvSpPr>
          <p:cNvPr id="18443" name="Line 11"/>
          <p:cNvSpPr>
            <a:spLocks noChangeShapeType="1"/>
          </p:cNvSpPr>
          <p:nvPr/>
        </p:nvSpPr>
        <p:spPr bwMode="auto">
          <a:xfrm>
            <a:off x="4495800" y="1828800"/>
            <a:ext cx="2133600" cy="0"/>
          </a:xfrm>
          <a:prstGeom prst="line">
            <a:avLst/>
          </a:prstGeom>
          <a:noFill/>
          <a:ln w="25400">
            <a:solidFill>
              <a:srgbClr val="FF0000"/>
            </a:solidFill>
            <a:round/>
            <a:headEnd/>
            <a:tailEnd/>
          </a:ln>
        </p:spPr>
        <p:txBody>
          <a:bodyPr/>
          <a:lstStyle/>
          <a:p>
            <a:endParaRPr lang="en-US"/>
          </a:p>
        </p:txBody>
      </p:sp>
      <p:grpSp>
        <p:nvGrpSpPr>
          <p:cNvPr id="2" name="Group 12"/>
          <p:cNvGrpSpPr>
            <a:grpSpLocks/>
          </p:cNvGrpSpPr>
          <p:nvPr/>
        </p:nvGrpSpPr>
        <p:grpSpPr bwMode="auto">
          <a:xfrm>
            <a:off x="2667000" y="3581400"/>
            <a:ext cx="1236663" cy="1828800"/>
            <a:chOff x="1680" y="2256"/>
            <a:chExt cx="779" cy="1152"/>
          </a:xfrm>
        </p:grpSpPr>
        <p:sp>
          <p:nvSpPr>
            <p:cNvPr id="18448" name="Text Box 13"/>
            <p:cNvSpPr txBox="1">
              <a:spLocks noChangeArrowheads="1"/>
            </p:cNvSpPr>
            <p:nvPr/>
          </p:nvSpPr>
          <p:spPr bwMode="auto">
            <a:xfrm>
              <a:off x="1680" y="2256"/>
              <a:ext cx="779" cy="404"/>
            </a:xfrm>
            <a:prstGeom prst="rect">
              <a:avLst/>
            </a:prstGeom>
            <a:noFill/>
            <a:ln w="9525">
              <a:noFill/>
              <a:miter lim="800000"/>
              <a:headEnd/>
              <a:tailEnd/>
            </a:ln>
          </p:spPr>
          <p:txBody>
            <a:bodyPr wrap="none">
              <a:spAutoFit/>
            </a:bodyPr>
            <a:lstStyle/>
            <a:p>
              <a:pPr algn="ctr" eaLnBrk="0" hangingPunct="0"/>
              <a:r>
                <a:rPr lang="en-US" dirty="0">
                  <a:latin typeface="Tahoma" pitchFamily="34" charset="0"/>
                </a:rPr>
                <a:t>No chance</a:t>
              </a:r>
            </a:p>
            <a:p>
              <a:pPr algn="ctr" eaLnBrk="0" hangingPunct="0"/>
              <a:r>
                <a:rPr lang="en-US" dirty="0">
                  <a:latin typeface="Tahoma" pitchFamily="34" charset="0"/>
                </a:rPr>
                <a:t>if </a:t>
              </a:r>
              <a:r>
                <a:rPr lang="en-US" i="1" dirty="0" smtClean="0">
                  <a:latin typeface="Tahoma" pitchFamily="34" charset="0"/>
                </a:rPr>
                <a:t>t</a:t>
              </a:r>
              <a:r>
                <a:rPr lang="en-US" dirty="0" smtClean="0">
                  <a:latin typeface="Tahoma" pitchFamily="34" charset="0"/>
                </a:rPr>
                <a:t> </a:t>
              </a:r>
              <a:r>
                <a:rPr lang="en-US" dirty="0">
                  <a:latin typeface="Tahoma" pitchFamily="34" charset="0"/>
                </a:rPr>
                <a:t>&lt; </a:t>
              </a:r>
              <a:r>
                <a:rPr lang="en-US" i="1" dirty="0" smtClean="0">
                  <a:latin typeface="Tahoma" pitchFamily="34" charset="0"/>
                </a:rPr>
                <a:t>s</a:t>
              </a:r>
              <a:endParaRPr lang="en-US" i="1" dirty="0">
                <a:latin typeface="Tahoma" pitchFamily="34" charset="0"/>
              </a:endParaRPr>
            </a:p>
          </p:txBody>
        </p:sp>
        <p:sp>
          <p:nvSpPr>
            <p:cNvPr id="18449" name="Line 14"/>
            <p:cNvSpPr>
              <a:spLocks noChangeShapeType="1"/>
            </p:cNvSpPr>
            <p:nvPr/>
          </p:nvSpPr>
          <p:spPr bwMode="auto">
            <a:xfrm>
              <a:off x="2112" y="2736"/>
              <a:ext cx="288" cy="672"/>
            </a:xfrm>
            <a:prstGeom prst="line">
              <a:avLst/>
            </a:prstGeom>
            <a:noFill/>
            <a:ln w="9525">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4648201" y="1828800"/>
            <a:ext cx="1752601" cy="1327150"/>
            <a:chOff x="2928" y="1152"/>
            <a:chExt cx="1104" cy="836"/>
          </a:xfrm>
        </p:grpSpPr>
        <p:sp>
          <p:nvSpPr>
            <p:cNvPr id="18446" name="Text Box 16"/>
            <p:cNvSpPr txBox="1">
              <a:spLocks noChangeArrowheads="1"/>
            </p:cNvSpPr>
            <p:nvPr/>
          </p:nvSpPr>
          <p:spPr bwMode="auto">
            <a:xfrm>
              <a:off x="2928" y="1584"/>
              <a:ext cx="1104" cy="404"/>
            </a:xfrm>
            <a:prstGeom prst="rect">
              <a:avLst/>
            </a:prstGeom>
            <a:noFill/>
            <a:ln w="9525">
              <a:noFill/>
              <a:miter lim="800000"/>
              <a:headEnd/>
              <a:tailEnd/>
            </a:ln>
          </p:spPr>
          <p:txBody>
            <a:bodyPr wrap="square">
              <a:spAutoFit/>
            </a:bodyPr>
            <a:lstStyle/>
            <a:p>
              <a:pPr algn="ctr" eaLnBrk="0" hangingPunct="0"/>
              <a:r>
                <a:rPr lang="en-US" dirty="0" smtClean="0">
                  <a:latin typeface="Tahoma" pitchFamily="34" charset="0"/>
                </a:rPr>
                <a:t>Probability = </a:t>
              </a:r>
              <a:r>
                <a:rPr lang="en-US" dirty="0">
                  <a:latin typeface="Tahoma" pitchFamily="34" charset="0"/>
                </a:rPr>
                <a:t>1 if </a:t>
              </a:r>
              <a:r>
                <a:rPr lang="en-US" i="1" dirty="0" smtClean="0">
                  <a:latin typeface="Tahoma" pitchFamily="34" charset="0"/>
                </a:rPr>
                <a:t>t</a:t>
              </a:r>
              <a:r>
                <a:rPr lang="en-US" dirty="0" smtClean="0">
                  <a:latin typeface="Tahoma" pitchFamily="34" charset="0"/>
                </a:rPr>
                <a:t> </a:t>
              </a:r>
              <a:r>
                <a:rPr lang="en-US" dirty="0">
                  <a:latin typeface="Tahoma" pitchFamily="34" charset="0"/>
                </a:rPr>
                <a:t>&gt; </a:t>
              </a:r>
              <a:r>
                <a:rPr lang="en-US" i="1" dirty="0" smtClean="0">
                  <a:latin typeface="Tahoma" pitchFamily="34" charset="0"/>
                </a:rPr>
                <a:t>s</a:t>
              </a:r>
              <a:endParaRPr lang="en-US" i="1" dirty="0">
                <a:latin typeface="Tahoma" pitchFamily="34" charset="0"/>
              </a:endParaRPr>
            </a:p>
          </p:txBody>
        </p:sp>
        <p:sp>
          <p:nvSpPr>
            <p:cNvPr id="18447" name="Line 17"/>
            <p:cNvSpPr>
              <a:spLocks noChangeShapeType="1"/>
            </p:cNvSpPr>
            <p:nvPr/>
          </p:nvSpPr>
          <p:spPr bwMode="auto">
            <a:xfrm flipV="1">
              <a:off x="3408" y="1152"/>
              <a:ext cx="96" cy="432"/>
            </a:xfrm>
            <a:prstGeom prst="line">
              <a:avLst/>
            </a:prstGeom>
            <a:noFill/>
            <a:ln w="9525">
              <a:solidFill>
                <a:schemeClr val="tx1"/>
              </a:solidFill>
              <a:round/>
              <a:headEnd/>
              <a:tailEnd type="triangle" w="med" len="med"/>
            </a:ln>
          </p:spPr>
          <p:txBody>
            <a:bodyPr/>
            <a:lstStyle/>
            <a:p>
              <a:endParaRPr lang="en-US"/>
            </a:p>
          </p:txBody>
        </p:sp>
      </p:grpSp>
      <p:sp>
        <p:nvSpPr>
          <p:cNvPr id="20" name="Slide Number Placeholder 19"/>
          <p:cNvSpPr>
            <a:spLocks noGrp="1"/>
          </p:cNvSpPr>
          <p:nvPr>
            <p:ph type="sldNum" sz="quarter" idx="12"/>
          </p:nvPr>
        </p:nvSpPr>
        <p:spPr/>
        <p:txBody>
          <a:bodyPr/>
          <a:lstStyle/>
          <a:p>
            <a:fld id="{19B12225-5612-419B-A8D5-4B8EEE4C217E}" type="slidenum">
              <a:rPr lang="en-US" smtClean="0"/>
              <a:pPr/>
              <a:t>52</a:t>
            </a:fld>
            <a:endParaRPr lang="en-US"/>
          </a:p>
        </p:txBody>
      </p:sp>
      <p:sp>
        <p:nvSpPr>
          <p:cNvPr id="21" name="Footer Placeholder 20"/>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390917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52400"/>
            <a:ext cx="8763000" cy="838200"/>
          </a:xfrm>
        </p:spPr>
        <p:txBody>
          <a:bodyPr>
            <a:normAutofit/>
          </a:bodyPr>
          <a:lstStyle/>
          <a:p>
            <a:r>
              <a:rPr lang="en-US" dirty="0" smtClean="0"/>
              <a:t>What 1 Band of 1 Row Gives You</a:t>
            </a:r>
          </a:p>
        </p:txBody>
      </p:sp>
      <p:sp>
        <p:nvSpPr>
          <p:cNvPr id="14" name="Footer Placeholder 1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3" name="Slide Number Placeholder 12"/>
          <p:cNvSpPr>
            <a:spLocks noGrp="1"/>
          </p:cNvSpPr>
          <p:nvPr>
            <p:ph type="sldNum" sz="quarter" idx="12"/>
          </p:nvPr>
        </p:nvSpPr>
        <p:spPr/>
        <p:txBody>
          <a:bodyPr/>
          <a:lstStyle/>
          <a:p>
            <a:fld id="{19B12225-5612-419B-A8D5-4B8EEE4C217E}" type="slidenum">
              <a:rPr lang="en-US" smtClean="0"/>
              <a:pPr/>
              <a:t>53</a:t>
            </a:fld>
            <a:endParaRPr lang="en-US"/>
          </a:p>
        </p:txBody>
      </p:sp>
      <p:sp>
        <p:nvSpPr>
          <p:cNvPr id="19459" name="Rectangle 3"/>
          <p:cNvSpPr>
            <a:spLocks noChangeArrowheads="1"/>
          </p:cNvSpPr>
          <p:nvPr/>
        </p:nvSpPr>
        <p:spPr bwMode="auto">
          <a:xfrm>
            <a:off x="2362200" y="1828800"/>
            <a:ext cx="4267200" cy="3581400"/>
          </a:xfrm>
          <a:prstGeom prst="rect">
            <a:avLst/>
          </a:prstGeom>
          <a:noFill/>
          <a:ln w="9525">
            <a:solidFill>
              <a:schemeClr val="tx1"/>
            </a:solidFill>
            <a:miter lim="800000"/>
            <a:headEnd/>
            <a:tailEnd/>
          </a:ln>
        </p:spPr>
        <p:txBody>
          <a:bodyPr wrap="none" anchor="ctr"/>
          <a:lstStyle/>
          <a:p>
            <a:endParaRPr lang="en-US"/>
          </a:p>
        </p:txBody>
      </p:sp>
      <p:sp>
        <p:nvSpPr>
          <p:cNvPr id="66568" name="Line 8"/>
          <p:cNvSpPr>
            <a:spLocks noChangeShapeType="1"/>
          </p:cNvSpPr>
          <p:nvPr/>
        </p:nvSpPr>
        <p:spPr bwMode="auto">
          <a:xfrm flipV="1">
            <a:off x="2362200" y="1828800"/>
            <a:ext cx="4267200" cy="3581400"/>
          </a:xfrm>
          <a:prstGeom prst="line">
            <a:avLst/>
          </a:prstGeom>
          <a:noFill/>
          <a:ln w="25400">
            <a:solidFill>
              <a:srgbClr val="FF0000"/>
            </a:solidFill>
            <a:round/>
            <a:headEnd/>
            <a:tailEnd/>
          </a:ln>
        </p:spPr>
        <p:txBody>
          <a:bodyPr/>
          <a:lstStyle/>
          <a:p>
            <a:endParaRPr lang="en-US"/>
          </a:p>
        </p:txBody>
      </p:sp>
      <p:sp>
        <p:nvSpPr>
          <p:cNvPr id="66570" name="Text Box 10"/>
          <p:cNvSpPr txBox="1">
            <a:spLocks noChangeArrowheads="1"/>
          </p:cNvSpPr>
          <p:nvPr/>
        </p:nvSpPr>
        <p:spPr bwMode="auto">
          <a:xfrm>
            <a:off x="4572000" y="3505200"/>
            <a:ext cx="1998663" cy="1190625"/>
          </a:xfrm>
          <a:prstGeom prst="rect">
            <a:avLst/>
          </a:prstGeom>
          <a:noFill/>
          <a:ln w="9525">
            <a:noFill/>
            <a:miter lim="800000"/>
            <a:headEnd/>
            <a:tailEnd/>
          </a:ln>
        </p:spPr>
        <p:txBody>
          <a:bodyPr wrap="none">
            <a:spAutoFit/>
          </a:bodyPr>
          <a:lstStyle/>
          <a:p>
            <a:pPr eaLnBrk="0" hangingPunct="0"/>
            <a:r>
              <a:rPr lang="en-US" b="1" dirty="0">
                <a:solidFill>
                  <a:srgbClr val="008000"/>
                </a:solidFill>
                <a:latin typeface="Tahoma" pitchFamily="34" charset="0"/>
              </a:rPr>
              <a:t>Remember:</a:t>
            </a:r>
          </a:p>
          <a:p>
            <a:pPr eaLnBrk="0" hangingPunct="0"/>
            <a:r>
              <a:rPr lang="en-US" dirty="0" smtClean="0">
                <a:latin typeface="Tahoma" pitchFamily="34" charset="0"/>
              </a:rPr>
              <a:t>Probability </a:t>
            </a:r>
            <a:r>
              <a:rPr lang="en-US" dirty="0">
                <a:latin typeface="Tahoma" pitchFamily="34" charset="0"/>
              </a:rPr>
              <a:t>of</a:t>
            </a:r>
          </a:p>
          <a:p>
            <a:pPr eaLnBrk="0" hangingPunct="0"/>
            <a:r>
              <a:rPr lang="en-US" dirty="0">
                <a:latin typeface="Tahoma" pitchFamily="34" charset="0"/>
              </a:rPr>
              <a:t>equal hash-values</a:t>
            </a:r>
          </a:p>
          <a:p>
            <a:pPr eaLnBrk="0" hangingPunct="0"/>
            <a:r>
              <a:rPr lang="en-US" dirty="0">
                <a:latin typeface="Tahoma" pitchFamily="34" charset="0"/>
              </a:rPr>
              <a:t>= similarity</a:t>
            </a:r>
          </a:p>
        </p:txBody>
      </p:sp>
      <p:sp>
        <p:nvSpPr>
          <p:cNvPr id="15" name="Text Box 4"/>
          <p:cNvSpPr txBox="1">
            <a:spLocks noChangeArrowheads="1"/>
          </p:cNvSpPr>
          <p:nvPr/>
        </p:nvSpPr>
        <p:spPr bwMode="auto">
          <a:xfrm>
            <a:off x="1678584" y="5562600"/>
            <a:ext cx="4341216" cy="369332"/>
          </a:xfrm>
          <a:prstGeom prst="rect">
            <a:avLst/>
          </a:prstGeom>
          <a:noFill/>
          <a:ln w="9525">
            <a:noFill/>
            <a:miter lim="800000"/>
            <a:headEnd/>
            <a:tailEnd/>
          </a:ln>
        </p:spPr>
        <p:txBody>
          <a:bodyPr wrap="square">
            <a:spAutoFit/>
          </a:bodyPr>
          <a:lstStyle/>
          <a:p>
            <a:pPr algn="ctr" eaLnBrk="0" hangingPunct="0"/>
            <a:r>
              <a:rPr lang="en-US" dirty="0">
                <a:solidFill>
                  <a:srgbClr val="008000"/>
                </a:solidFill>
                <a:latin typeface="Tahoma" pitchFamily="34" charset="0"/>
              </a:rPr>
              <a:t>       Similarity </a:t>
            </a:r>
            <a:r>
              <a:rPr lang="en-US" i="1" dirty="0">
                <a:latin typeface="Tahoma" pitchFamily="34" charset="0"/>
              </a:rPr>
              <a:t>t =</a:t>
            </a:r>
            <a:r>
              <a:rPr lang="en-US" i="1" dirty="0" err="1">
                <a:latin typeface="Tahoma" pitchFamily="34" charset="0"/>
              </a:rPr>
              <a:t>sim</a:t>
            </a:r>
            <a:r>
              <a:rPr lang="en-US" i="1" dirty="0">
                <a:latin typeface="Tahoma" pitchFamily="34" charset="0"/>
              </a:rPr>
              <a:t>(C</a:t>
            </a:r>
            <a:r>
              <a:rPr lang="en-US" i="1" baseline="-25000" dirty="0">
                <a:latin typeface="Tahoma" pitchFamily="34" charset="0"/>
              </a:rPr>
              <a:t>1</a:t>
            </a:r>
            <a:r>
              <a:rPr lang="en-US" i="1" dirty="0">
                <a:latin typeface="Tahoma" pitchFamily="34" charset="0"/>
              </a:rPr>
              <a:t>, C</a:t>
            </a:r>
            <a:r>
              <a:rPr lang="en-US" i="1" baseline="-25000" dirty="0">
                <a:latin typeface="Tahoma" pitchFamily="34" charset="0"/>
              </a:rPr>
              <a:t>2</a:t>
            </a:r>
            <a:r>
              <a:rPr lang="en-US" i="1" dirty="0" smtClean="0">
                <a:latin typeface="Tahoma" pitchFamily="34" charset="0"/>
              </a:rPr>
              <a:t>)</a:t>
            </a:r>
            <a:r>
              <a:rPr lang="en-US" dirty="0" smtClean="0">
                <a:solidFill>
                  <a:srgbClr val="008000"/>
                </a:solidFill>
                <a:latin typeface="Tahoma" pitchFamily="34" charset="0"/>
              </a:rPr>
              <a:t> </a:t>
            </a:r>
            <a:r>
              <a:rPr lang="en-US" dirty="0">
                <a:solidFill>
                  <a:srgbClr val="008000"/>
                </a:solidFill>
                <a:latin typeface="Tahoma" pitchFamily="34" charset="0"/>
              </a:rPr>
              <a:t>of two sets</a:t>
            </a:r>
          </a:p>
        </p:txBody>
      </p:sp>
      <p:sp>
        <p:nvSpPr>
          <p:cNvPr id="16" name="Text Box 5"/>
          <p:cNvSpPr txBox="1">
            <a:spLocks noChangeArrowheads="1"/>
          </p:cNvSpPr>
          <p:nvPr/>
        </p:nvSpPr>
        <p:spPr bwMode="auto">
          <a:xfrm>
            <a:off x="1066800" y="3444081"/>
            <a:ext cx="1238250" cy="915988"/>
          </a:xfrm>
          <a:prstGeom prst="rect">
            <a:avLst/>
          </a:prstGeom>
          <a:noFill/>
          <a:ln w="9525">
            <a:noFill/>
            <a:miter lim="800000"/>
            <a:headEnd/>
            <a:tailEnd/>
          </a:ln>
        </p:spPr>
        <p:txBody>
          <a:bodyPr wrap="none">
            <a:spAutoFit/>
          </a:bodyPr>
          <a:lstStyle/>
          <a:p>
            <a:pPr algn="ctr" eaLnBrk="0" hangingPunct="0"/>
            <a:r>
              <a:rPr lang="en-US" dirty="0">
                <a:solidFill>
                  <a:srgbClr val="008000"/>
                </a:solidFill>
                <a:latin typeface="Tahoma" pitchFamily="34" charset="0"/>
              </a:rPr>
              <a:t>Probability</a:t>
            </a:r>
          </a:p>
          <a:p>
            <a:pPr algn="ctr" eaLnBrk="0" hangingPunct="0"/>
            <a:r>
              <a:rPr lang="en-US" dirty="0">
                <a:solidFill>
                  <a:srgbClr val="008000"/>
                </a:solidFill>
                <a:latin typeface="Tahoma" pitchFamily="34" charset="0"/>
              </a:rPr>
              <a:t>of sharing</a:t>
            </a:r>
          </a:p>
          <a:p>
            <a:pPr algn="ctr" eaLnBrk="0" hangingPunct="0"/>
            <a:r>
              <a:rPr lang="en-US" dirty="0">
                <a:solidFill>
                  <a:srgbClr val="008000"/>
                </a:solidFill>
                <a:latin typeface="Tahoma" pitchFamily="34" charset="0"/>
              </a:rPr>
              <a:t>a bucket</a:t>
            </a:r>
          </a:p>
        </p:txBody>
      </p:sp>
      <p:sp>
        <p:nvSpPr>
          <p:cNvPr id="17" name="Line 6"/>
          <p:cNvSpPr>
            <a:spLocks noChangeShapeType="1"/>
          </p:cNvSpPr>
          <p:nvPr/>
        </p:nvSpPr>
        <p:spPr bwMode="auto">
          <a:xfrm>
            <a:off x="5943600" y="5779532"/>
            <a:ext cx="838200" cy="0"/>
          </a:xfrm>
          <a:prstGeom prst="line">
            <a:avLst/>
          </a:prstGeom>
          <a:noFill/>
          <a:ln w="9525">
            <a:solidFill>
              <a:schemeClr val="tx1"/>
            </a:solidFill>
            <a:round/>
            <a:headEnd/>
            <a:tailEnd type="triangle" w="med" len="med"/>
          </a:ln>
        </p:spPr>
        <p:txBody>
          <a:bodyPr/>
          <a:lstStyle/>
          <a:p>
            <a:endParaRPr lang="en-US"/>
          </a:p>
        </p:txBody>
      </p:sp>
      <p:sp>
        <p:nvSpPr>
          <p:cNvPr id="18" name="Line 7"/>
          <p:cNvSpPr>
            <a:spLocks noChangeShapeType="1"/>
          </p:cNvSpPr>
          <p:nvPr/>
        </p:nvSpPr>
        <p:spPr bwMode="auto">
          <a:xfrm flipV="1">
            <a:off x="1752600" y="2743200"/>
            <a:ext cx="0" cy="68580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1424925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8" grpId="0" animBg="1"/>
      <p:bldP spid="66570"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i="1" dirty="0" smtClean="0"/>
              <a:t>b</a:t>
            </a:r>
            <a:r>
              <a:rPr lang="en-US" dirty="0" smtClean="0"/>
              <a:t> bands, </a:t>
            </a:r>
            <a:r>
              <a:rPr lang="en-US" i="1" dirty="0" smtClean="0"/>
              <a:t>r</a:t>
            </a:r>
            <a:r>
              <a:rPr lang="en-US" dirty="0" smtClean="0"/>
              <a:t> rows/band</a:t>
            </a:r>
            <a:endParaRPr lang="en-US" i="1" dirty="0" smtClean="0"/>
          </a:p>
        </p:txBody>
      </p:sp>
      <p:sp>
        <p:nvSpPr>
          <p:cNvPr id="20483" name="Rectangle 3"/>
          <p:cNvSpPr>
            <a:spLocks noGrp="1" noChangeArrowheads="1"/>
          </p:cNvSpPr>
          <p:nvPr>
            <p:ph idx="1"/>
          </p:nvPr>
        </p:nvSpPr>
        <p:spPr/>
        <p:txBody>
          <a:bodyPr/>
          <a:lstStyle/>
          <a:p>
            <a:r>
              <a:rPr lang="en-US" dirty="0" smtClean="0"/>
              <a:t>Columns C</a:t>
            </a:r>
            <a:r>
              <a:rPr lang="en-US" baseline="-25000" dirty="0" smtClean="0"/>
              <a:t>1</a:t>
            </a:r>
            <a:r>
              <a:rPr lang="en-US" dirty="0" smtClean="0"/>
              <a:t> and C</a:t>
            </a:r>
            <a:r>
              <a:rPr lang="en-US" baseline="-25000" dirty="0" smtClean="0"/>
              <a:t>2</a:t>
            </a:r>
            <a:r>
              <a:rPr lang="en-US" dirty="0" smtClean="0"/>
              <a:t> have similarity </a:t>
            </a:r>
            <a:r>
              <a:rPr lang="en-US" b="1" i="1" dirty="0" smtClean="0">
                <a:solidFill>
                  <a:srgbClr val="FF0066"/>
                </a:solidFill>
              </a:rPr>
              <a:t>t</a:t>
            </a:r>
          </a:p>
          <a:p>
            <a:r>
              <a:rPr lang="en-US" dirty="0" smtClean="0"/>
              <a:t>Pick any band (</a:t>
            </a:r>
            <a:r>
              <a:rPr lang="en-US" b="1" i="1" dirty="0" smtClean="0">
                <a:solidFill>
                  <a:srgbClr val="FF0066"/>
                </a:solidFill>
              </a:rPr>
              <a:t>r</a:t>
            </a:r>
            <a:r>
              <a:rPr lang="en-US" dirty="0" smtClean="0"/>
              <a:t> rows)</a:t>
            </a:r>
          </a:p>
          <a:p>
            <a:pPr lvl="1"/>
            <a:r>
              <a:rPr lang="en-US" dirty="0" smtClean="0"/>
              <a:t>Prob. that all rows in band equal =</a:t>
            </a:r>
            <a:r>
              <a:rPr lang="en-US" b="1" dirty="0" smtClean="0"/>
              <a:t> </a:t>
            </a:r>
            <a:r>
              <a:rPr lang="en-US" b="1" i="1" dirty="0" err="1" smtClean="0">
                <a:solidFill>
                  <a:srgbClr val="FF0066"/>
                </a:solidFill>
              </a:rPr>
              <a:t>t</a:t>
            </a:r>
            <a:r>
              <a:rPr lang="en-US" b="1" i="1" baseline="30000" dirty="0" err="1" smtClean="0">
                <a:solidFill>
                  <a:srgbClr val="FF0066"/>
                </a:solidFill>
              </a:rPr>
              <a:t>r</a:t>
            </a:r>
            <a:r>
              <a:rPr lang="en-US" b="1" dirty="0" smtClean="0"/>
              <a:t> </a:t>
            </a:r>
          </a:p>
          <a:p>
            <a:pPr lvl="1"/>
            <a:r>
              <a:rPr lang="en-US" dirty="0" smtClean="0"/>
              <a:t>Prob. that some row in band unequal = </a:t>
            </a:r>
            <a:r>
              <a:rPr lang="en-US" b="1" dirty="0" smtClean="0">
                <a:solidFill>
                  <a:srgbClr val="FF0066"/>
                </a:solidFill>
              </a:rPr>
              <a:t>1 - </a:t>
            </a:r>
            <a:r>
              <a:rPr lang="en-US" b="1" i="1" dirty="0" err="1" smtClean="0">
                <a:solidFill>
                  <a:srgbClr val="FF0066"/>
                </a:solidFill>
              </a:rPr>
              <a:t>t</a:t>
            </a:r>
            <a:r>
              <a:rPr lang="en-US" b="1" i="1" baseline="30000" dirty="0" err="1" smtClean="0">
                <a:solidFill>
                  <a:srgbClr val="FF0066"/>
                </a:solidFill>
              </a:rPr>
              <a:t>r</a:t>
            </a:r>
            <a:r>
              <a:rPr lang="en-US" b="1" dirty="0" smtClean="0"/>
              <a:t> </a:t>
            </a:r>
          </a:p>
          <a:p>
            <a:pPr lvl="8"/>
            <a:endParaRPr lang="en-US" dirty="0" smtClean="0"/>
          </a:p>
          <a:p>
            <a:r>
              <a:rPr lang="en-US" dirty="0" smtClean="0"/>
              <a:t>Prob. that no band identical  = </a:t>
            </a:r>
            <a:r>
              <a:rPr lang="en-US" b="1" dirty="0" smtClean="0">
                <a:solidFill>
                  <a:srgbClr val="FF0066"/>
                </a:solidFill>
              </a:rPr>
              <a:t>(1 - </a:t>
            </a:r>
            <a:r>
              <a:rPr lang="en-US" b="1" i="1" dirty="0" err="1" smtClean="0">
                <a:solidFill>
                  <a:srgbClr val="FF0066"/>
                </a:solidFill>
              </a:rPr>
              <a:t>t</a:t>
            </a:r>
            <a:r>
              <a:rPr lang="en-US" b="1" i="1" baseline="30000" dirty="0" err="1" smtClean="0">
                <a:solidFill>
                  <a:srgbClr val="FF0066"/>
                </a:solidFill>
              </a:rPr>
              <a:t>r</a:t>
            </a:r>
            <a:r>
              <a:rPr lang="en-US" b="1" dirty="0" smtClean="0">
                <a:solidFill>
                  <a:srgbClr val="FF0066"/>
                </a:solidFill>
              </a:rPr>
              <a:t>)</a:t>
            </a:r>
            <a:r>
              <a:rPr lang="en-US" b="1" i="1" baseline="30000" dirty="0" smtClean="0">
                <a:solidFill>
                  <a:srgbClr val="FF0066"/>
                </a:solidFill>
              </a:rPr>
              <a:t>b</a:t>
            </a:r>
          </a:p>
          <a:p>
            <a:pPr lvl="8"/>
            <a:endParaRPr lang="en-US" i="1" baseline="30000" dirty="0" smtClean="0">
              <a:solidFill>
                <a:srgbClr val="FF0066"/>
              </a:solidFill>
            </a:endParaRPr>
          </a:p>
          <a:p>
            <a:r>
              <a:rPr lang="en-US" dirty="0" smtClean="0"/>
              <a:t>Prob. that at least 1 band identical =                  </a:t>
            </a:r>
            <a:r>
              <a:rPr lang="en-US" b="1" dirty="0" smtClean="0"/>
              <a:t>			</a:t>
            </a:r>
            <a:r>
              <a:rPr lang="en-US" b="1" dirty="0" smtClean="0">
                <a:solidFill>
                  <a:srgbClr val="FF0066"/>
                </a:solidFill>
              </a:rPr>
              <a:t>1 - (1 - </a:t>
            </a:r>
            <a:r>
              <a:rPr lang="en-US" b="1" i="1" dirty="0" err="1" smtClean="0">
                <a:solidFill>
                  <a:srgbClr val="FF0066"/>
                </a:solidFill>
              </a:rPr>
              <a:t>t</a:t>
            </a:r>
            <a:r>
              <a:rPr lang="en-US" b="1" i="1" baseline="30000" dirty="0" err="1" smtClean="0">
                <a:solidFill>
                  <a:srgbClr val="FF0066"/>
                </a:solidFill>
              </a:rPr>
              <a:t>r</a:t>
            </a:r>
            <a:r>
              <a:rPr lang="en-US" b="1" dirty="0" smtClean="0">
                <a:solidFill>
                  <a:srgbClr val="FF0066"/>
                </a:solidFill>
              </a:rPr>
              <a:t>)</a:t>
            </a:r>
            <a:r>
              <a:rPr lang="en-US" b="1" i="1" baseline="30000" dirty="0" smtClean="0">
                <a:solidFill>
                  <a:srgbClr val="FF0066"/>
                </a:solidFill>
              </a:rPr>
              <a:t>b</a:t>
            </a:r>
            <a:endParaRPr lang="en-US" b="1" dirty="0" smtClean="0">
              <a:solidFill>
                <a:srgbClr val="FF0066"/>
              </a:solidFill>
            </a:endParaRPr>
          </a:p>
          <a:p>
            <a:pPr lvl="1"/>
            <a:endParaRPr lang="en-US" i="1" baseline="30000" dirty="0" smtClean="0">
              <a:solidFill>
                <a:srgbClr val="FF0066"/>
              </a:solidFill>
            </a:endParaRPr>
          </a:p>
        </p:txBody>
      </p:sp>
      <p:sp>
        <p:nvSpPr>
          <p:cNvPr id="5" name="Slide Number Placeholder 4"/>
          <p:cNvSpPr>
            <a:spLocks noGrp="1"/>
          </p:cNvSpPr>
          <p:nvPr>
            <p:ph type="sldNum" sz="quarter" idx="12"/>
          </p:nvPr>
        </p:nvSpPr>
        <p:spPr/>
        <p:txBody>
          <a:bodyPr/>
          <a:lstStyle/>
          <a:p>
            <a:fld id="{19B12225-5612-419B-A8D5-4B8EEE4C217E}" type="slidenum">
              <a:rPr lang="en-US" smtClean="0"/>
              <a:pPr/>
              <a:t>54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21397476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686800" cy="987552"/>
          </a:xfrm>
        </p:spPr>
        <p:txBody>
          <a:bodyPr>
            <a:normAutofit/>
          </a:bodyPr>
          <a:lstStyle/>
          <a:p>
            <a:r>
              <a:rPr lang="en-US" dirty="0" smtClean="0"/>
              <a:t>What </a:t>
            </a:r>
            <a:r>
              <a:rPr lang="en-US" i="1" dirty="0" smtClean="0"/>
              <a:t>b</a:t>
            </a:r>
            <a:r>
              <a:rPr lang="en-US" dirty="0" smtClean="0"/>
              <a:t>  Bands of </a:t>
            </a:r>
            <a:r>
              <a:rPr lang="en-US" i="1" dirty="0" smtClean="0"/>
              <a:t>r</a:t>
            </a:r>
            <a:r>
              <a:rPr lang="en-US" dirty="0" smtClean="0"/>
              <a:t>  Rows Gives You</a:t>
            </a:r>
          </a:p>
        </p:txBody>
      </p:sp>
      <p:sp>
        <p:nvSpPr>
          <p:cNvPr id="21507" name="Rectangle 3"/>
          <p:cNvSpPr>
            <a:spLocks noChangeArrowheads="1"/>
          </p:cNvSpPr>
          <p:nvPr/>
        </p:nvSpPr>
        <p:spPr bwMode="auto">
          <a:xfrm>
            <a:off x="2362200" y="1828800"/>
            <a:ext cx="4267200" cy="3581400"/>
          </a:xfrm>
          <a:prstGeom prst="rect">
            <a:avLst/>
          </a:prstGeom>
          <a:noFill/>
          <a:ln w="9525">
            <a:solidFill>
              <a:schemeClr val="tx1"/>
            </a:solidFill>
            <a:miter lim="800000"/>
            <a:headEnd/>
            <a:tailEnd/>
          </a:ln>
        </p:spPr>
        <p:txBody>
          <a:bodyPr wrap="none" anchor="ctr"/>
          <a:lstStyle/>
          <a:p>
            <a:endParaRPr lang="en-US"/>
          </a:p>
        </p:txBody>
      </p:sp>
      <p:sp>
        <p:nvSpPr>
          <p:cNvPr id="21513" name="Line 9"/>
          <p:cNvSpPr>
            <a:spLocks noChangeShapeType="1"/>
          </p:cNvSpPr>
          <p:nvPr/>
        </p:nvSpPr>
        <p:spPr bwMode="auto">
          <a:xfrm flipV="1">
            <a:off x="2362200" y="5334000"/>
            <a:ext cx="2057400" cy="76200"/>
          </a:xfrm>
          <a:prstGeom prst="line">
            <a:avLst/>
          </a:prstGeom>
          <a:noFill/>
          <a:ln w="25400">
            <a:solidFill>
              <a:srgbClr val="FF0000"/>
            </a:solidFill>
            <a:round/>
            <a:headEnd/>
            <a:tailEnd/>
          </a:ln>
        </p:spPr>
        <p:txBody>
          <a:bodyPr/>
          <a:lstStyle/>
          <a:p>
            <a:endParaRPr lang="en-US"/>
          </a:p>
        </p:txBody>
      </p:sp>
      <p:sp>
        <p:nvSpPr>
          <p:cNvPr id="21514" name="Freeform 10"/>
          <p:cNvSpPr>
            <a:spLocks/>
          </p:cNvSpPr>
          <p:nvPr/>
        </p:nvSpPr>
        <p:spPr bwMode="auto">
          <a:xfrm>
            <a:off x="4419600" y="5105400"/>
            <a:ext cx="88900" cy="228600"/>
          </a:xfrm>
          <a:custGeom>
            <a:avLst/>
            <a:gdLst>
              <a:gd name="T0" fmla="*/ 0 w 56"/>
              <a:gd name="T1" fmla="*/ 144 h 144"/>
              <a:gd name="T2" fmla="*/ 48 w 56"/>
              <a:gd name="T3" fmla="*/ 96 h 144"/>
              <a:gd name="T4" fmla="*/ 48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144"/>
                </a:moveTo>
                <a:cubicBezTo>
                  <a:pt x="20" y="132"/>
                  <a:pt x="40" y="120"/>
                  <a:pt x="48" y="96"/>
                </a:cubicBezTo>
                <a:cubicBezTo>
                  <a:pt x="56" y="72"/>
                  <a:pt x="52" y="36"/>
                  <a:pt x="48" y="0"/>
                </a:cubicBezTo>
              </a:path>
            </a:pathLst>
          </a:custGeom>
          <a:noFill/>
          <a:ln w="25400">
            <a:solidFill>
              <a:srgbClr val="FF0000"/>
            </a:solidFill>
            <a:round/>
            <a:headEnd/>
            <a:tailEnd/>
          </a:ln>
        </p:spPr>
        <p:txBody>
          <a:bodyPr/>
          <a:lstStyle/>
          <a:p>
            <a:endParaRPr lang="en-US"/>
          </a:p>
        </p:txBody>
      </p:sp>
      <p:sp>
        <p:nvSpPr>
          <p:cNvPr id="21515" name="Line 11"/>
          <p:cNvSpPr>
            <a:spLocks noChangeShapeType="1"/>
          </p:cNvSpPr>
          <p:nvPr/>
        </p:nvSpPr>
        <p:spPr bwMode="auto">
          <a:xfrm flipV="1">
            <a:off x="4495800" y="2057400"/>
            <a:ext cx="76200" cy="3048000"/>
          </a:xfrm>
          <a:prstGeom prst="line">
            <a:avLst/>
          </a:prstGeom>
          <a:noFill/>
          <a:ln w="25400">
            <a:solidFill>
              <a:srgbClr val="FF0000"/>
            </a:solidFill>
            <a:round/>
            <a:headEnd/>
            <a:tailEnd/>
          </a:ln>
        </p:spPr>
        <p:txBody>
          <a:bodyPr/>
          <a:lstStyle/>
          <a:p>
            <a:endParaRPr lang="en-US"/>
          </a:p>
        </p:txBody>
      </p:sp>
      <p:sp>
        <p:nvSpPr>
          <p:cNvPr id="21516" name="Freeform 12"/>
          <p:cNvSpPr>
            <a:spLocks/>
          </p:cNvSpPr>
          <p:nvPr/>
        </p:nvSpPr>
        <p:spPr bwMode="auto">
          <a:xfrm>
            <a:off x="4572000" y="1879600"/>
            <a:ext cx="152400" cy="177800"/>
          </a:xfrm>
          <a:custGeom>
            <a:avLst/>
            <a:gdLst>
              <a:gd name="T0" fmla="*/ 0 w 96"/>
              <a:gd name="T1" fmla="*/ 112 h 112"/>
              <a:gd name="T2" fmla="*/ 48 w 96"/>
              <a:gd name="T3" fmla="*/ 16 h 112"/>
              <a:gd name="T4" fmla="*/ 96 w 96"/>
              <a:gd name="T5" fmla="*/ 16 h 112"/>
              <a:gd name="T6" fmla="*/ 0 60000 65536"/>
              <a:gd name="T7" fmla="*/ 0 60000 65536"/>
              <a:gd name="T8" fmla="*/ 0 60000 65536"/>
              <a:gd name="T9" fmla="*/ 0 w 96"/>
              <a:gd name="T10" fmla="*/ 0 h 112"/>
              <a:gd name="T11" fmla="*/ 96 w 96"/>
              <a:gd name="T12" fmla="*/ 112 h 112"/>
            </a:gdLst>
            <a:ahLst/>
            <a:cxnLst>
              <a:cxn ang="T6">
                <a:pos x="T0" y="T1"/>
              </a:cxn>
              <a:cxn ang="T7">
                <a:pos x="T2" y="T3"/>
              </a:cxn>
              <a:cxn ang="T8">
                <a:pos x="T4" y="T5"/>
              </a:cxn>
            </a:cxnLst>
            <a:rect l="T9" t="T10" r="T11" b="T12"/>
            <a:pathLst>
              <a:path w="96" h="112">
                <a:moveTo>
                  <a:pt x="0" y="112"/>
                </a:moveTo>
                <a:cubicBezTo>
                  <a:pt x="16" y="72"/>
                  <a:pt x="32" y="32"/>
                  <a:pt x="48" y="16"/>
                </a:cubicBezTo>
                <a:cubicBezTo>
                  <a:pt x="64" y="0"/>
                  <a:pt x="80" y="8"/>
                  <a:pt x="96" y="16"/>
                </a:cubicBezTo>
              </a:path>
            </a:pathLst>
          </a:custGeom>
          <a:noFill/>
          <a:ln w="25400">
            <a:solidFill>
              <a:srgbClr val="FF0000"/>
            </a:solidFill>
            <a:round/>
            <a:headEnd/>
            <a:tailEnd/>
          </a:ln>
        </p:spPr>
        <p:txBody>
          <a:bodyPr/>
          <a:lstStyle/>
          <a:p>
            <a:endParaRPr lang="en-US"/>
          </a:p>
        </p:txBody>
      </p:sp>
      <p:sp>
        <p:nvSpPr>
          <p:cNvPr id="21517" name="Line 13"/>
          <p:cNvSpPr>
            <a:spLocks noChangeShapeType="1"/>
          </p:cNvSpPr>
          <p:nvPr/>
        </p:nvSpPr>
        <p:spPr bwMode="auto">
          <a:xfrm flipV="1">
            <a:off x="4724400" y="1828800"/>
            <a:ext cx="1905000" cy="76200"/>
          </a:xfrm>
          <a:prstGeom prst="line">
            <a:avLst/>
          </a:prstGeom>
          <a:noFill/>
          <a:ln w="25400">
            <a:solidFill>
              <a:srgbClr val="FF0000"/>
            </a:solidFill>
            <a:round/>
            <a:headEnd/>
            <a:tailEnd/>
          </a:ln>
        </p:spPr>
        <p:txBody>
          <a:bodyPr/>
          <a:lstStyle/>
          <a:p>
            <a:endParaRPr lang="en-US"/>
          </a:p>
        </p:txBody>
      </p:sp>
      <p:grpSp>
        <p:nvGrpSpPr>
          <p:cNvPr id="2" name="Group 14"/>
          <p:cNvGrpSpPr>
            <a:grpSpLocks/>
          </p:cNvGrpSpPr>
          <p:nvPr/>
        </p:nvGrpSpPr>
        <p:grpSpPr bwMode="auto">
          <a:xfrm>
            <a:off x="7740650" y="3409952"/>
            <a:ext cx="1327150" cy="2228851"/>
            <a:chOff x="4866" y="2169"/>
            <a:chExt cx="836" cy="1404"/>
          </a:xfrm>
        </p:grpSpPr>
        <p:sp>
          <p:nvSpPr>
            <p:cNvPr id="21535" name="Text Box 15"/>
            <p:cNvSpPr txBox="1">
              <a:spLocks noChangeArrowheads="1"/>
            </p:cNvSpPr>
            <p:nvPr/>
          </p:nvSpPr>
          <p:spPr bwMode="auto">
            <a:xfrm>
              <a:off x="4866" y="2169"/>
              <a:ext cx="349" cy="291"/>
            </a:xfrm>
            <a:prstGeom prst="rect">
              <a:avLst/>
            </a:prstGeom>
            <a:noFill/>
            <a:ln w="9525">
              <a:noFill/>
              <a:miter lim="800000"/>
              <a:headEnd/>
              <a:tailEnd/>
            </a:ln>
          </p:spPr>
          <p:txBody>
            <a:bodyPr wrap="none">
              <a:spAutoFit/>
            </a:bodyPr>
            <a:lstStyle/>
            <a:p>
              <a:pPr eaLnBrk="0" hangingPunct="0"/>
              <a:r>
                <a:rPr lang="en-US" sz="2400" b="1" i="1" dirty="0" smtClean="0">
                  <a:latin typeface="Tahoma" pitchFamily="34" charset="0"/>
                </a:rPr>
                <a:t>t</a:t>
              </a:r>
              <a:r>
                <a:rPr lang="en-US" sz="2400" b="1" dirty="0" smtClean="0">
                  <a:latin typeface="Tahoma" pitchFamily="34" charset="0"/>
                </a:rPr>
                <a:t> </a:t>
              </a:r>
              <a:r>
                <a:rPr lang="en-US" sz="2400" b="1" i="1" baseline="30000" dirty="0">
                  <a:latin typeface="Tahoma" pitchFamily="34" charset="0"/>
                </a:rPr>
                <a:t>r </a:t>
              </a:r>
            </a:p>
          </p:txBody>
        </p:sp>
        <p:sp>
          <p:nvSpPr>
            <p:cNvPr id="21536" name="Text Box 16"/>
            <p:cNvSpPr txBox="1">
              <a:spLocks noChangeArrowheads="1"/>
            </p:cNvSpPr>
            <p:nvPr/>
          </p:nvSpPr>
          <p:spPr bwMode="auto">
            <a:xfrm>
              <a:off x="4980" y="2996"/>
              <a:ext cx="722" cy="577"/>
            </a:xfrm>
            <a:prstGeom prst="rect">
              <a:avLst/>
            </a:prstGeom>
            <a:noFill/>
            <a:ln w="9525">
              <a:noFill/>
              <a:miter lim="800000"/>
              <a:headEnd/>
              <a:tailEnd/>
            </a:ln>
          </p:spPr>
          <p:txBody>
            <a:bodyPr wrap="none">
              <a:spAutoFit/>
            </a:bodyPr>
            <a:lstStyle/>
            <a:p>
              <a:pPr eaLnBrk="0" hangingPunct="0"/>
              <a:r>
                <a:rPr lang="en-US" dirty="0">
                  <a:solidFill>
                    <a:srgbClr val="008000"/>
                  </a:solidFill>
                  <a:latin typeface="Tahoma" pitchFamily="34" charset="0"/>
                </a:rPr>
                <a:t>All rows</a:t>
              </a:r>
            </a:p>
            <a:p>
              <a:pPr eaLnBrk="0" hangingPunct="0"/>
              <a:r>
                <a:rPr lang="en-US" dirty="0">
                  <a:solidFill>
                    <a:srgbClr val="008000"/>
                  </a:solidFill>
                  <a:latin typeface="Tahoma" pitchFamily="34" charset="0"/>
                </a:rPr>
                <a:t>of a band</a:t>
              </a:r>
            </a:p>
            <a:p>
              <a:pPr eaLnBrk="0" hangingPunct="0"/>
              <a:r>
                <a:rPr lang="en-US" dirty="0">
                  <a:solidFill>
                    <a:srgbClr val="008000"/>
                  </a:solidFill>
                  <a:latin typeface="Tahoma" pitchFamily="34" charset="0"/>
                </a:rPr>
                <a:t>are equal</a:t>
              </a:r>
            </a:p>
          </p:txBody>
        </p:sp>
        <p:sp>
          <p:nvSpPr>
            <p:cNvPr id="21537" name="Line 17"/>
            <p:cNvSpPr>
              <a:spLocks noChangeShapeType="1"/>
            </p:cNvSpPr>
            <p:nvPr/>
          </p:nvSpPr>
          <p:spPr bwMode="auto">
            <a:xfrm flipH="1" flipV="1">
              <a:off x="4992" y="2425"/>
              <a:ext cx="192" cy="624"/>
            </a:xfrm>
            <a:prstGeom prst="line">
              <a:avLst/>
            </a:prstGeom>
            <a:noFill/>
            <a:ln w="9525">
              <a:solidFill>
                <a:schemeClr val="tx1"/>
              </a:solidFill>
              <a:round/>
              <a:headEnd/>
              <a:tailEnd type="triangle" w="med" len="med"/>
            </a:ln>
          </p:spPr>
          <p:txBody>
            <a:bodyPr/>
            <a:lstStyle/>
            <a:p>
              <a:endParaRPr lang="en-US"/>
            </a:p>
          </p:txBody>
        </p:sp>
      </p:grpSp>
      <p:grpSp>
        <p:nvGrpSpPr>
          <p:cNvPr id="3" name="Group 18"/>
          <p:cNvGrpSpPr>
            <a:grpSpLocks/>
          </p:cNvGrpSpPr>
          <p:nvPr/>
        </p:nvGrpSpPr>
        <p:grpSpPr bwMode="auto">
          <a:xfrm>
            <a:off x="6613527" y="3398838"/>
            <a:ext cx="1308101" cy="2425700"/>
            <a:chOff x="4166" y="2141"/>
            <a:chExt cx="824" cy="1528"/>
          </a:xfrm>
        </p:grpSpPr>
        <p:sp>
          <p:nvSpPr>
            <p:cNvPr id="21532" name="Text Box 19"/>
            <p:cNvSpPr txBox="1">
              <a:spLocks noChangeArrowheads="1"/>
            </p:cNvSpPr>
            <p:nvPr/>
          </p:nvSpPr>
          <p:spPr bwMode="auto">
            <a:xfrm>
              <a:off x="4610" y="2141"/>
              <a:ext cx="380" cy="291"/>
            </a:xfrm>
            <a:prstGeom prst="rect">
              <a:avLst/>
            </a:prstGeom>
            <a:noFill/>
            <a:ln w="9525">
              <a:noFill/>
              <a:miter lim="800000"/>
              <a:headEnd/>
              <a:tailEnd/>
            </a:ln>
          </p:spPr>
          <p:txBody>
            <a:bodyPr wrap="none">
              <a:spAutoFit/>
            </a:bodyPr>
            <a:lstStyle/>
            <a:p>
              <a:pPr eaLnBrk="0" hangingPunct="0"/>
              <a:r>
                <a:rPr lang="en-US" sz="2400" b="1" dirty="0">
                  <a:latin typeface="Tahoma" pitchFamily="34" charset="0"/>
                </a:rPr>
                <a:t>1 -</a:t>
              </a:r>
            </a:p>
          </p:txBody>
        </p:sp>
        <p:sp>
          <p:nvSpPr>
            <p:cNvPr id="21533" name="Text Box 20"/>
            <p:cNvSpPr txBox="1">
              <a:spLocks noChangeArrowheads="1"/>
            </p:cNvSpPr>
            <p:nvPr/>
          </p:nvSpPr>
          <p:spPr bwMode="auto">
            <a:xfrm>
              <a:off x="4166" y="3092"/>
              <a:ext cx="753" cy="577"/>
            </a:xfrm>
            <a:prstGeom prst="rect">
              <a:avLst/>
            </a:prstGeom>
            <a:noFill/>
            <a:ln w="9525">
              <a:noFill/>
              <a:miter lim="800000"/>
              <a:headEnd/>
              <a:tailEnd/>
            </a:ln>
          </p:spPr>
          <p:txBody>
            <a:bodyPr wrap="none">
              <a:spAutoFit/>
            </a:bodyPr>
            <a:lstStyle/>
            <a:p>
              <a:pPr eaLnBrk="0" hangingPunct="0"/>
              <a:r>
                <a:rPr lang="en-US" dirty="0">
                  <a:solidFill>
                    <a:srgbClr val="008000"/>
                  </a:solidFill>
                  <a:latin typeface="Tahoma" pitchFamily="34" charset="0"/>
                </a:rPr>
                <a:t>Some row</a:t>
              </a:r>
            </a:p>
            <a:p>
              <a:pPr eaLnBrk="0" hangingPunct="0"/>
              <a:r>
                <a:rPr lang="en-US" dirty="0">
                  <a:solidFill>
                    <a:srgbClr val="008000"/>
                  </a:solidFill>
                  <a:latin typeface="Tahoma" pitchFamily="34" charset="0"/>
                </a:rPr>
                <a:t>of a band</a:t>
              </a:r>
            </a:p>
            <a:p>
              <a:pPr eaLnBrk="0" hangingPunct="0"/>
              <a:r>
                <a:rPr lang="en-US" dirty="0">
                  <a:solidFill>
                    <a:srgbClr val="008000"/>
                  </a:solidFill>
                  <a:latin typeface="Tahoma" pitchFamily="34" charset="0"/>
                </a:rPr>
                <a:t>unequal</a:t>
              </a:r>
            </a:p>
          </p:txBody>
        </p:sp>
        <p:sp>
          <p:nvSpPr>
            <p:cNvPr id="21534" name="Line 21"/>
            <p:cNvSpPr>
              <a:spLocks noChangeShapeType="1"/>
            </p:cNvSpPr>
            <p:nvPr/>
          </p:nvSpPr>
          <p:spPr bwMode="auto">
            <a:xfrm flipV="1">
              <a:off x="4512" y="2421"/>
              <a:ext cx="336" cy="651"/>
            </a:xfrm>
            <a:prstGeom prst="line">
              <a:avLst/>
            </a:prstGeom>
            <a:noFill/>
            <a:ln w="9525">
              <a:solidFill>
                <a:schemeClr val="tx1"/>
              </a:solidFill>
              <a:round/>
              <a:headEnd/>
              <a:tailEnd type="triangle" w="med" len="med"/>
            </a:ln>
          </p:spPr>
          <p:txBody>
            <a:bodyPr/>
            <a:lstStyle/>
            <a:p>
              <a:endParaRPr lang="en-US"/>
            </a:p>
          </p:txBody>
        </p:sp>
      </p:grpSp>
      <p:grpSp>
        <p:nvGrpSpPr>
          <p:cNvPr id="4" name="Group 22"/>
          <p:cNvGrpSpPr>
            <a:grpSpLocks/>
          </p:cNvGrpSpPr>
          <p:nvPr/>
        </p:nvGrpSpPr>
        <p:grpSpPr bwMode="auto">
          <a:xfrm>
            <a:off x="7223125" y="1752600"/>
            <a:ext cx="1812925" cy="2095501"/>
            <a:chOff x="4550" y="1104"/>
            <a:chExt cx="1142" cy="1320"/>
          </a:xfrm>
        </p:grpSpPr>
        <p:sp>
          <p:nvSpPr>
            <p:cNvPr id="21528" name="Text Box 23"/>
            <p:cNvSpPr txBox="1">
              <a:spLocks noChangeArrowheads="1"/>
            </p:cNvSpPr>
            <p:nvPr/>
          </p:nvSpPr>
          <p:spPr bwMode="auto">
            <a:xfrm>
              <a:off x="4550" y="2133"/>
              <a:ext cx="204" cy="291"/>
            </a:xfrm>
            <a:prstGeom prst="rect">
              <a:avLst/>
            </a:prstGeom>
            <a:noFill/>
            <a:ln w="9525">
              <a:noFill/>
              <a:miter lim="800000"/>
              <a:headEnd/>
              <a:tailEnd/>
            </a:ln>
          </p:spPr>
          <p:txBody>
            <a:bodyPr wrap="none">
              <a:spAutoFit/>
            </a:bodyPr>
            <a:lstStyle/>
            <a:p>
              <a:pPr eaLnBrk="0" hangingPunct="0"/>
              <a:r>
                <a:rPr lang="en-US" sz="2400" b="1" dirty="0">
                  <a:latin typeface="Tahoma" pitchFamily="34" charset="0"/>
                </a:rPr>
                <a:t>(</a:t>
              </a:r>
            </a:p>
          </p:txBody>
        </p:sp>
        <p:sp>
          <p:nvSpPr>
            <p:cNvPr id="21529" name="Text Box 24"/>
            <p:cNvSpPr txBox="1">
              <a:spLocks noChangeArrowheads="1"/>
            </p:cNvSpPr>
            <p:nvPr/>
          </p:nvSpPr>
          <p:spPr bwMode="auto">
            <a:xfrm>
              <a:off x="5078" y="2133"/>
              <a:ext cx="324" cy="291"/>
            </a:xfrm>
            <a:prstGeom prst="rect">
              <a:avLst/>
            </a:prstGeom>
            <a:noFill/>
            <a:ln w="9525">
              <a:noFill/>
              <a:miter lim="800000"/>
              <a:headEnd/>
              <a:tailEnd/>
            </a:ln>
          </p:spPr>
          <p:txBody>
            <a:bodyPr wrap="none">
              <a:spAutoFit/>
            </a:bodyPr>
            <a:lstStyle/>
            <a:p>
              <a:pPr eaLnBrk="0" hangingPunct="0"/>
              <a:r>
                <a:rPr lang="en-US" sz="2400" b="1" dirty="0">
                  <a:latin typeface="Tahoma" pitchFamily="34" charset="0"/>
                </a:rPr>
                <a:t>)</a:t>
              </a:r>
              <a:r>
                <a:rPr lang="en-US" sz="2400" b="1" i="1" baseline="30000" dirty="0">
                  <a:latin typeface="Tahoma" pitchFamily="34" charset="0"/>
                </a:rPr>
                <a:t>b </a:t>
              </a:r>
            </a:p>
          </p:txBody>
        </p:sp>
        <p:sp>
          <p:nvSpPr>
            <p:cNvPr id="21530" name="Text Box 25"/>
            <p:cNvSpPr txBox="1">
              <a:spLocks noChangeArrowheads="1"/>
            </p:cNvSpPr>
            <p:nvPr/>
          </p:nvSpPr>
          <p:spPr bwMode="auto">
            <a:xfrm>
              <a:off x="4977" y="1104"/>
              <a:ext cx="715" cy="577"/>
            </a:xfrm>
            <a:prstGeom prst="rect">
              <a:avLst/>
            </a:prstGeom>
            <a:noFill/>
            <a:ln w="9525">
              <a:noFill/>
              <a:miter lim="800000"/>
              <a:headEnd/>
              <a:tailEnd/>
            </a:ln>
          </p:spPr>
          <p:txBody>
            <a:bodyPr wrap="none">
              <a:spAutoFit/>
            </a:bodyPr>
            <a:lstStyle/>
            <a:p>
              <a:pPr eaLnBrk="0" hangingPunct="0"/>
              <a:endParaRPr lang="en-US" dirty="0">
                <a:solidFill>
                  <a:srgbClr val="008000"/>
                </a:solidFill>
                <a:latin typeface="Tahoma" pitchFamily="34" charset="0"/>
              </a:endParaRPr>
            </a:p>
            <a:p>
              <a:pPr eaLnBrk="0" hangingPunct="0"/>
              <a:r>
                <a:rPr lang="en-US" dirty="0">
                  <a:solidFill>
                    <a:srgbClr val="008000"/>
                  </a:solidFill>
                  <a:latin typeface="Tahoma" pitchFamily="34" charset="0"/>
                </a:rPr>
                <a:t>No bands</a:t>
              </a:r>
            </a:p>
            <a:p>
              <a:pPr eaLnBrk="0" hangingPunct="0"/>
              <a:r>
                <a:rPr lang="en-US" dirty="0">
                  <a:solidFill>
                    <a:srgbClr val="008000"/>
                  </a:solidFill>
                  <a:latin typeface="Tahoma" pitchFamily="34" charset="0"/>
                </a:rPr>
                <a:t>identical</a:t>
              </a:r>
            </a:p>
          </p:txBody>
        </p:sp>
        <p:sp>
          <p:nvSpPr>
            <p:cNvPr id="21531" name="Line 26"/>
            <p:cNvSpPr>
              <a:spLocks noChangeShapeType="1"/>
            </p:cNvSpPr>
            <p:nvPr/>
          </p:nvSpPr>
          <p:spPr bwMode="auto">
            <a:xfrm flipH="1">
              <a:off x="5228" y="1680"/>
              <a:ext cx="52" cy="460"/>
            </a:xfrm>
            <a:prstGeom prst="line">
              <a:avLst/>
            </a:prstGeom>
            <a:noFill/>
            <a:ln w="9525">
              <a:solidFill>
                <a:schemeClr val="tx1"/>
              </a:solidFill>
              <a:round/>
              <a:headEnd/>
              <a:tailEnd type="triangle" w="med" len="med"/>
            </a:ln>
          </p:spPr>
          <p:txBody>
            <a:bodyPr/>
            <a:lstStyle/>
            <a:p>
              <a:endParaRPr lang="en-US"/>
            </a:p>
          </p:txBody>
        </p:sp>
      </p:grpSp>
      <p:grpSp>
        <p:nvGrpSpPr>
          <p:cNvPr id="5" name="Group 27"/>
          <p:cNvGrpSpPr>
            <a:grpSpLocks/>
          </p:cNvGrpSpPr>
          <p:nvPr/>
        </p:nvGrpSpPr>
        <p:grpSpPr bwMode="auto">
          <a:xfrm>
            <a:off x="6705600" y="1903413"/>
            <a:ext cx="1128713" cy="1955801"/>
            <a:chOff x="4214" y="1171"/>
            <a:chExt cx="711" cy="1232"/>
          </a:xfrm>
        </p:grpSpPr>
        <p:sp>
          <p:nvSpPr>
            <p:cNvPr id="21525" name="Text Box 28"/>
            <p:cNvSpPr txBox="1">
              <a:spLocks noChangeArrowheads="1"/>
            </p:cNvSpPr>
            <p:nvPr/>
          </p:nvSpPr>
          <p:spPr bwMode="auto">
            <a:xfrm>
              <a:off x="4272" y="2112"/>
              <a:ext cx="380" cy="291"/>
            </a:xfrm>
            <a:prstGeom prst="rect">
              <a:avLst/>
            </a:prstGeom>
            <a:noFill/>
            <a:ln w="9525">
              <a:noFill/>
              <a:miter lim="800000"/>
              <a:headEnd/>
              <a:tailEnd/>
            </a:ln>
          </p:spPr>
          <p:txBody>
            <a:bodyPr wrap="none">
              <a:spAutoFit/>
            </a:bodyPr>
            <a:lstStyle/>
            <a:p>
              <a:pPr eaLnBrk="0" hangingPunct="0"/>
              <a:r>
                <a:rPr lang="en-US" sz="2400" b="1" dirty="0">
                  <a:latin typeface="Tahoma" pitchFamily="34" charset="0"/>
                </a:rPr>
                <a:t>1 -</a:t>
              </a:r>
            </a:p>
          </p:txBody>
        </p:sp>
        <p:sp>
          <p:nvSpPr>
            <p:cNvPr id="21526" name="Text Box 29"/>
            <p:cNvSpPr txBox="1">
              <a:spLocks noChangeArrowheads="1"/>
            </p:cNvSpPr>
            <p:nvPr/>
          </p:nvSpPr>
          <p:spPr bwMode="auto">
            <a:xfrm>
              <a:off x="4214" y="1171"/>
              <a:ext cx="711" cy="577"/>
            </a:xfrm>
            <a:prstGeom prst="rect">
              <a:avLst/>
            </a:prstGeom>
            <a:noFill/>
            <a:ln w="9525">
              <a:noFill/>
              <a:miter lim="800000"/>
              <a:headEnd/>
              <a:tailEnd/>
            </a:ln>
          </p:spPr>
          <p:txBody>
            <a:bodyPr wrap="none">
              <a:spAutoFit/>
            </a:bodyPr>
            <a:lstStyle/>
            <a:p>
              <a:pPr eaLnBrk="0" hangingPunct="0"/>
              <a:r>
                <a:rPr lang="en-US" dirty="0">
                  <a:solidFill>
                    <a:srgbClr val="008000"/>
                  </a:solidFill>
                  <a:latin typeface="Tahoma" pitchFamily="34" charset="0"/>
                </a:rPr>
                <a:t>At least</a:t>
              </a:r>
            </a:p>
            <a:p>
              <a:pPr eaLnBrk="0" hangingPunct="0"/>
              <a:r>
                <a:rPr lang="en-US" dirty="0">
                  <a:solidFill>
                    <a:srgbClr val="008000"/>
                  </a:solidFill>
                  <a:latin typeface="Tahoma" pitchFamily="34" charset="0"/>
                </a:rPr>
                <a:t>one band</a:t>
              </a:r>
            </a:p>
            <a:p>
              <a:pPr eaLnBrk="0" hangingPunct="0"/>
              <a:r>
                <a:rPr lang="en-US" dirty="0">
                  <a:solidFill>
                    <a:srgbClr val="008000"/>
                  </a:solidFill>
                  <a:latin typeface="Tahoma" pitchFamily="34" charset="0"/>
                </a:rPr>
                <a:t>identical</a:t>
              </a:r>
            </a:p>
          </p:txBody>
        </p:sp>
        <p:sp>
          <p:nvSpPr>
            <p:cNvPr id="21527" name="Line 30"/>
            <p:cNvSpPr>
              <a:spLocks noChangeShapeType="1"/>
            </p:cNvSpPr>
            <p:nvPr/>
          </p:nvSpPr>
          <p:spPr bwMode="auto">
            <a:xfrm>
              <a:off x="4483" y="1728"/>
              <a:ext cx="105" cy="308"/>
            </a:xfrm>
            <a:prstGeom prst="line">
              <a:avLst/>
            </a:prstGeom>
            <a:noFill/>
            <a:ln w="9525">
              <a:solidFill>
                <a:schemeClr val="tx1"/>
              </a:solidFill>
              <a:round/>
              <a:headEnd/>
              <a:tailEnd type="triangle" w="med" len="med"/>
            </a:ln>
          </p:spPr>
          <p:txBody>
            <a:bodyPr/>
            <a:lstStyle/>
            <a:p>
              <a:endParaRPr lang="en-US"/>
            </a:p>
          </p:txBody>
        </p:sp>
      </p:grpSp>
      <p:grpSp>
        <p:nvGrpSpPr>
          <p:cNvPr id="6" name="Group 31"/>
          <p:cNvGrpSpPr>
            <a:grpSpLocks/>
          </p:cNvGrpSpPr>
          <p:nvPr/>
        </p:nvGrpSpPr>
        <p:grpSpPr bwMode="auto">
          <a:xfrm>
            <a:off x="4495800" y="3429000"/>
            <a:ext cx="2065338" cy="762000"/>
            <a:chOff x="2832" y="2160"/>
            <a:chExt cx="1301" cy="480"/>
          </a:xfrm>
        </p:grpSpPr>
        <p:sp>
          <p:nvSpPr>
            <p:cNvPr id="21523" name="Text Box 32"/>
            <p:cNvSpPr txBox="1">
              <a:spLocks noChangeArrowheads="1"/>
            </p:cNvSpPr>
            <p:nvPr/>
          </p:nvSpPr>
          <p:spPr bwMode="auto">
            <a:xfrm>
              <a:off x="3024" y="2160"/>
              <a:ext cx="1109" cy="291"/>
            </a:xfrm>
            <a:prstGeom prst="rect">
              <a:avLst/>
            </a:prstGeom>
            <a:noFill/>
            <a:ln w="9525">
              <a:noFill/>
              <a:miter lim="800000"/>
              <a:headEnd/>
              <a:tailEnd/>
            </a:ln>
          </p:spPr>
          <p:txBody>
            <a:bodyPr wrap="none">
              <a:spAutoFit/>
            </a:bodyPr>
            <a:lstStyle/>
            <a:p>
              <a:pPr eaLnBrk="0" hangingPunct="0"/>
              <a:r>
                <a:rPr lang="en-US" sz="2400" dirty="0" smtClean="0">
                  <a:latin typeface="Tahoma" pitchFamily="34" charset="0"/>
                </a:rPr>
                <a:t>s </a:t>
              </a:r>
              <a:r>
                <a:rPr lang="en-US" sz="2400" dirty="0">
                  <a:latin typeface="Tahoma" pitchFamily="34" charset="0"/>
                </a:rPr>
                <a:t>~ (1/b)</a:t>
              </a:r>
              <a:r>
                <a:rPr lang="en-US" sz="2400" baseline="30000" dirty="0">
                  <a:latin typeface="Tahoma" pitchFamily="34" charset="0"/>
                </a:rPr>
                <a:t>1/r </a:t>
              </a:r>
            </a:p>
          </p:txBody>
        </p:sp>
        <p:sp>
          <p:nvSpPr>
            <p:cNvPr id="21524" name="Line 33"/>
            <p:cNvSpPr>
              <a:spLocks noChangeShapeType="1"/>
            </p:cNvSpPr>
            <p:nvPr/>
          </p:nvSpPr>
          <p:spPr bwMode="auto">
            <a:xfrm flipH="1">
              <a:off x="2832" y="2496"/>
              <a:ext cx="432" cy="144"/>
            </a:xfrm>
            <a:prstGeom prst="line">
              <a:avLst/>
            </a:prstGeom>
            <a:noFill/>
            <a:ln w="9525">
              <a:solidFill>
                <a:schemeClr val="tx1"/>
              </a:solidFill>
              <a:round/>
              <a:headEnd/>
              <a:tailEnd type="triangle" w="med" len="med"/>
            </a:ln>
          </p:spPr>
          <p:txBody>
            <a:bodyPr/>
            <a:lstStyle/>
            <a:p>
              <a:endParaRPr lang="en-US"/>
            </a:p>
          </p:txBody>
        </p:sp>
      </p:grpSp>
      <p:sp>
        <p:nvSpPr>
          <p:cNvPr id="36" name="Slide Number Placeholder 35"/>
          <p:cNvSpPr>
            <a:spLocks noGrp="1"/>
          </p:cNvSpPr>
          <p:nvPr>
            <p:ph type="sldNum" sz="quarter" idx="12"/>
          </p:nvPr>
        </p:nvSpPr>
        <p:spPr/>
        <p:txBody>
          <a:bodyPr/>
          <a:lstStyle/>
          <a:p>
            <a:fld id="{19B12225-5612-419B-A8D5-4B8EEE4C217E}" type="slidenum">
              <a:rPr lang="en-US" smtClean="0"/>
              <a:pPr/>
              <a:t>55</a:t>
            </a:fld>
            <a:endParaRPr lang="en-US"/>
          </a:p>
        </p:txBody>
      </p:sp>
      <p:sp>
        <p:nvSpPr>
          <p:cNvPr id="37" name="Footer Placeholder 3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38" name="Text Box 4"/>
          <p:cNvSpPr txBox="1">
            <a:spLocks noChangeArrowheads="1"/>
          </p:cNvSpPr>
          <p:nvPr/>
        </p:nvSpPr>
        <p:spPr bwMode="auto">
          <a:xfrm>
            <a:off x="1678584" y="5562600"/>
            <a:ext cx="4341216" cy="369332"/>
          </a:xfrm>
          <a:prstGeom prst="rect">
            <a:avLst/>
          </a:prstGeom>
          <a:noFill/>
          <a:ln w="9525">
            <a:noFill/>
            <a:miter lim="800000"/>
            <a:headEnd/>
            <a:tailEnd/>
          </a:ln>
        </p:spPr>
        <p:txBody>
          <a:bodyPr wrap="square">
            <a:spAutoFit/>
          </a:bodyPr>
          <a:lstStyle/>
          <a:p>
            <a:pPr algn="ctr" eaLnBrk="0" hangingPunct="0"/>
            <a:r>
              <a:rPr lang="en-US" dirty="0">
                <a:solidFill>
                  <a:srgbClr val="008000"/>
                </a:solidFill>
                <a:latin typeface="Tahoma" pitchFamily="34" charset="0"/>
              </a:rPr>
              <a:t>       Similarity </a:t>
            </a:r>
            <a:r>
              <a:rPr lang="en-US" i="1" dirty="0" smtClean="0">
                <a:latin typeface="Tahoma" pitchFamily="34" charset="0"/>
              </a:rPr>
              <a:t>t=</a:t>
            </a:r>
            <a:r>
              <a:rPr lang="en-US" i="1" dirty="0" err="1" smtClean="0">
                <a:latin typeface="Tahoma" pitchFamily="34" charset="0"/>
              </a:rPr>
              <a:t>sim</a:t>
            </a:r>
            <a:r>
              <a:rPr lang="en-US" i="1" dirty="0" smtClean="0">
                <a:latin typeface="Tahoma" pitchFamily="34" charset="0"/>
              </a:rPr>
              <a:t>(C</a:t>
            </a:r>
            <a:r>
              <a:rPr lang="en-US" i="1" baseline="-25000" dirty="0" smtClean="0">
                <a:latin typeface="Tahoma" pitchFamily="34" charset="0"/>
              </a:rPr>
              <a:t>1</a:t>
            </a:r>
            <a:r>
              <a:rPr lang="en-US" i="1" dirty="0">
                <a:latin typeface="Tahoma" pitchFamily="34" charset="0"/>
              </a:rPr>
              <a:t>, C</a:t>
            </a:r>
            <a:r>
              <a:rPr lang="en-US" i="1" baseline="-25000" dirty="0">
                <a:latin typeface="Tahoma" pitchFamily="34" charset="0"/>
              </a:rPr>
              <a:t>2</a:t>
            </a:r>
            <a:r>
              <a:rPr lang="en-US" i="1" dirty="0" smtClean="0">
                <a:latin typeface="Tahoma" pitchFamily="34" charset="0"/>
              </a:rPr>
              <a:t>)</a:t>
            </a:r>
            <a:r>
              <a:rPr lang="en-US" dirty="0" smtClean="0">
                <a:solidFill>
                  <a:srgbClr val="008000"/>
                </a:solidFill>
                <a:latin typeface="Tahoma" pitchFamily="34" charset="0"/>
              </a:rPr>
              <a:t> </a:t>
            </a:r>
            <a:r>
              <a:rPr lang="en-US" dirty="0">
                <a:solidFill>
                  <a:srgbClr val="008000"/>
                </a:solidFill>
                <a:latin typeface="Tahoma" pitchFamily="34" charset="0"/>
              </a:rPr>
              <a:t>of two sets</a:t>
            </a:r>
          </a:p>
        </p:txBody>
      </p:sp>
      <p:sp>
        <p:nvSpPr>
          <p:cNvPr id="39" name="Text Box 5"/>
          <p:cNvSpPr txBox="1">
            <a:spLocks noChangeArrowheads="1"/>
          </p:cNvSpPr>
          <p:nvPr/>
        </p:nvSpPr>
        <p:spPr bwMode="auto">
          <a:xfrm>
            <a:off x="1066800" y="3444081"/>
            <a:ext cx="1238250" cy="915988"/>
          </a:xfrm>
          <a:prstGeom prst="rect">
            <a:avLst/>
          </a:prstGeom>
          <a:noFill/>
          <a:ln w="9525">
            <a:noFill/>
            <a:miter lim="800000"/>
            <a:headEnd/>
            <a:tailEnd/>
          </a:ln>
        </p:spPr>
        <p:txBody>
          <a:bodyPr wrap="none">
            <a:spAutoFit/>
          </a:bodyPr>
          <a:lstStyle/>
          <a:p>
            <a:pPr algn="ctr" eaLnBrk="0" hangingPunct="0"/>
            <a:r>
              <a:rPr lang="en-US" dirty="0">
                <a:solidFill>
                  <a:srgbClr val="008000"/>
                </a:solidFill>
                <a:latin typeface="Tahoma" pitchFamily="34" charset="0"/>
              </a:rPr>
              <a:t>Probability</a:t>
            </a:r>
          </a:p>
          <a:p>
            <a:pPr algn="ctr" eaLnBrk="0" hangingPunct="0"/>
            <a:r>
              <a:rPr lang="en-US" dirty="0">
                <a:solidFill>
                  <a:srgbClr val="008000"/>
                </a:solidFill>
                <a:latin typeface="Tahoma" pitchFamily="34" charset="0"/>
              </a:rPr>
              <a:t>of sharing</a:t>
            </a:r>
          </a:p>
          <a:p>
            <a:pPr algn="ctr" eaLnBrk="0" hangingPunct="0"/>
            <a:r>
              <a:rPr lang="en-US" dirty="0">
                <a:solidFill>
                  <a:srgbClr val="008000"/>
                </a:solidFill>
                <a:latin typeface="Tahoma" pitchFamily="34" charset="0"/>
              </a:rPr>
              <a:t>a bucket</a:t>
            </a:r>
          </a:p>
        </p:txBody>
      </p:sp>
      <p:sp>
        <p:nvSpPr>
          <p:cNvPr id="40" name="Line 6"/>
          <p:cNvSpPr>
            <a:spLocks noChangeShapeType="1"/>
          </p:cNvSpPr>
          <p:nvPr/>
        </p:nvSpPr>
        <p:spPr bwMode="auto">
          <a:xfrm>
            <a:off x="5943600" y="5779532"/>
            <a:ext cx="566738" cy="0"/>
          </a:xfrm>
          <a:prstGeom prst="line">
            <a:avLst/>
          </a:prstGeom>
          <a:noFill/>
          <a:ln w="9525">
            <a:solidFill>
              <a:schemeClr val="tx1"/>
            </a:solidFill>
            <a:round/>
            <a:headEnd/>
            <a:tailEnd type="triangle" w="med" len="med"/>
          </a:ln>
        </p:spPr>
        <p:txBody>
          <a:bodyPr/>
          <a:lstStyle/>
          <a:p>
            <a:endParaRPr lang="en-US"/>
          </a:p>
        </p:txBody>
      </p:sp>
      <p:sp>
        <p:nvSpPr>
          <p:cNvPr id="41" name="Line 7"/>
          <p:cNvSpPr>
            <a:spLocks noChangeShapeType="1"/>
          </p:cNvSpPr>
          <p:nvPr/>
        </p:nvSpPr>
        <p:spPr bwMode="auto">
          <a:xfrm flipV="1">
            <a:off x="1752600" y="2743200"/>
            <a:ext cx="0" cy="68580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274456321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Example: </a:t>
            </a:r>
            <a:r>
              <a:rPr lang="en-US" i="1" dirty="0" smtClean="0"/>
              <a:t>b</a:t>
            </a:r>
            <a:r>
              <a:rPr lang="en-US" dirty="0" smtClean="0"/>
              <a:t>  = 20; </a:t>
            </a:r>
            <a:r>
              <a:rPr lang="en-US" i="1" dirty="0" smtClean="0"/>
              <a:t>r</a:t>
            </a:r>
            <a:r>
              <a:rPr lang="en-US" dirty="0" smtClean="0"/>
              <a:t>  = 5</a:t>
            </a:r>
          </a:p>
        </p:txBody>
      </p:sp>
      <p:sp>
        <p:nvSpPr>
          <p:cNvPr id="9" name="Content Placeholder 8"/>
          <p:cNvSpPr>
            <a:spLocks noGrp="1"/>
          </p:cNvSpPr>
          <p:nvPr>
            <p:ph idx="1"/>
          </p:nvPr>
        </p:nvSpPr>
        <p:spPr/>
        <p:txBody>
          <a:bodyPr/>
          <a:lstStyle/>
          <a:p>
            <a:r>
              <a:rPr lang="en-US" b="1" dirty="0" smtClean="0">
                <a:solidFill>
                  <a:srgbClr val="0000FF"/>
                </a:solidFill>
              </a:rPr>
              <a:t>Similarity threshold s</a:t>
            </a:r>
          </a:p>
          <a:p>
            <a:r>
              <a:rPr lang="en-US" b="1" dirty="0" smtClean="0">
                <a:solidFill>
                  <a:srgbClr val="D60093"/>
                </a:solidFill>
              </a:rPr>
              <a:t>Prob. that at least 1 band is identical:</a:t>
            </a:r>
            <a:endParaRPr lang="en-US" b="1" dirty="0">
              <a:solidFill>
                <a:srgbClr val="D60093"/>
              </a:solidFill>
            </a:endParaRP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56</a:t>
            </a:fld>
            <a:endParaRPr lang="en-US"/>
          </a:p>
        </p:txBody>
      </p:sp>
      <p:graphicFrame>
        <p:nvGraphicFramePr>
          <p:cNvPr id="68611" name="Group 3"/>
          <p:cNvGraphicFramePr>
            <a:graphicFrameLocks noGrp="1"/>
          </p:cNvGraphicFramePr>
          <p:nvPr>
            <p:extLst>
              <p:ext uri="{D42A27DB-BD31-4B8C-83A1-F6EECF244321}">
                <p14:modId xmlns:p14="http://schemas.microsoft.com/office/powerpoint/2010/main" val="1620023594"/>
              </p:ext>
            </p:extLst>
          </p:nvPr>
        </p:nvGraphicFramePr>
        <p:xfrm>
          <a:off x="3124200" y="2484120"/>
          <a:ext cx="3124200" cy="4145280"/>
        </p:xfrm>
        <a:graphic>
          <a:graphicData uri="http://schemas.openxmlformats.org/drawingml/2006/table">
            <a:tbl>
              <a:tblPr/>
              <a:tblGrid>
                <a:gridCol w="762000"/>
                <a:gridCol w="2362200"/>
              </a:tblGrid>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1" u="none" strike="noStrike" cap="none" normalizeH="0" baseline="0" dirty="0">
                          <a:ln>
                            <a:noFill/>
                          </a:ln>
                          <a:solidFill>
                            <a:schemeClr val="tx1"/>
                          </a:solidFill>
                          <a:effectLst/>
                          <a:latin typeface="Arial" charset="0"/>
                          <a:ea typeface="ＭＳ Ｐゴシック" charset="-128"/>
                          <a:cs typeface="ＭＳ Ｐゴシック" charset="-128"/>
                        </a:rPr>
                        <a:t>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128"/>
                          <a:cs typeface="ＭＳ Ｐゴシック" charset="-128"/>
                        </a:rPr>
                        <a:t> 1-(1-s</a:t>
                      </a:r>
                      <a:r>
                        <a:rPr kumimoji="0" lang="en-US" sz="2800" b="1" i="0" u="none" strike="noStrike" cap="none" normalizeH="0" baseline="30000">
                          <a:ln>
                            <a:noFill/>
                          </a:ln>
                          <a:solidFill>
                            <a:schemeClr val="tx1"/>
                          </a:solidFill>
                          <a:effectLst/>
                          <a:latin typeface="Arial" charset="0"/>
                          <a:ea typeface="ＭＳ Ｐゴシック" charset="-128"/>
                          <a:cs typeface="ＭＳ Ｐゴシック" charset="-128"/>
                        </a:rPr>
                        <a:t>r</a:t>
                      </a:r>
                      <a:r>
                        <a:rPr kumimoji="0" lang="en-US" sz="2800" b="1" i="0" u="none" strike="noStrike" cap="none" normalizeH="0" baseline="0">
                          <a:ln>
                            <a:noFill/>
                          </a:ln>
                          <a:solidFill>
                            <a:schemeClr val="tx1"/>
                          </a:solidFill>
                          <a:effectLst/>
                          <a:latin typeface="Arial" charset="0"/>
                          <a:ea typeface="ＭＳ Ｐゴシック" charset="-128"/>
                          <a:cs typeface="ＭＳ Ｐゴシック" charset="-128"/>
                        </a:rPr>
                        <a:t>)</a:t>
                      </a:r>
                      <a:r>
                        <a:rPr kumimoji="0" lang="en-US" sz="2800" b="1" i="0" u="none" strike="noStrike" cap="none" normalizeH="0" baseline="30000">
                          <a:ln>
                            <a:noFill/>
                          </a:ln>
                          <a:solidFill>
                            <a:schemeClr val="tx1"/>
                          </a:solidFill>
                          <a:effectLst/>
                          <a:latin typeface="Arial" charset="0"/>
                          <a:ea typeface="ＭＳ Ｐゴシック" charset="-128"/>
                          <a:cs typeface="ＭＳ Ｐゴシック" charset="-128"/>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   .006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   .047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   .186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   .470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   .802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   .975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128"/>
                          <a:cs typeface="ＭＳ Ｐゴシック"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charset="-128"/>
                          <a:cs typeface="ＭＳ Ｐゴシック" charset="-128"/>
                        </a:rPr>
                        <a:t>   .9996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7437749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a:t>
            </a:r>
            <a:r>
              <a:rPr lang="en-US" i="1" dirty="0" smtClean="0"/>
              <a:t>r</a:t>
            </a:r>
            <a:r>
              <a:rPr lang="en-US" dirty="0" smtClean="0"/>
              <a:t> and </a:t>
            </a:r>
            <a:r>
              <a:rPr lang="en-US" i="1" dirty="0" smtClean="0"/>
              <a:t>b</a:t>
            </a:r>
            <a:r>
              <a:rPr lang="en-US" dirty="0" smtClean="0"/>
              <a:t>: The S-curve</a:t>
            </a:r>
            <a:endParaRPr lang="en-US" dirty="0"/>
          </a:p>
        </p:txBody>
      </p:sp>
      <p:sp>
        <p:nvSpPr>
          <p:cNvPr id="3" name="Content Placeholder 2"/>
          <p:cNvSpPr>
            <a:spLocks noGrp="1"/>
          </p:cNvSpPr>
          <p:nvPr>
            <p:ph idx="1"/>
          </p:nvPr>
        </p:nvSpPr>
        <p:spPr>
          <a:xfrm>
            <a:off x="457200" y="1371601"/>
            <a:ext cx="8229600" cy="1371600"/>
          </a:xfrm>
        </p:spPr>
        <p:txBody>
          <a:bodyPr/>
          <a:lstStyle/>
          <a:p>
            <a:r>
              <a:rPr lang="en-US" b="1" dirty="0" smtClean="0">
                <a:solidFill>
                  <a:srgbClr val="D60093"/>
                </a:solidFill>
              </a:rPr>
              <a:t>Picking </a:t>
            </a:r>
            <a:r>
              <a:rPr lang="en-US" b="1" i="1" dirty="0" smtClean="0">
                <a:solidFill>
                  <a:srgbClr val="D60093"/>
                </a:solidFill>
              </a:rPr>
              <a:t>r</a:t>
            </a:r>
            <a:r>
              <a:rPr lang="en-US" b="1" dirty="0" smtClean="0">
                <a:solidFill>
                  <a:srgbClr val="D60093"/>
                </a:solidFill>
              </a:rPr>
              <a:t> and </a:t>
            </a:r>
            <a:r>
              <a:rPr lang="en-US" b="1" i="1" dirty="0" smtClean="0">
                <a:solidFill>
                  <a:srgbClr val="D60093"/>
                </a:solidFill>
              </a:rPr>
              <a:t>b</a:t>
            </a:r>
            <a:r>
              <a:rPr lang="en-US" b="1" dirty="0" smtClean="0">
                <a:solidFill>
                  <a:srgbClr val="D60093"/>
                </a:solidFill>
              </a:rPr>
              <a:t> to get the best S-curve</a:t>
            </a:r>
          </a:p>
          <a:p>
            <a:pPr lvl="1"/>
            <a:r>
              <a:rPr lang="en-US" dirty="0" smtClean="0"/>
              <a:t>50 hash-functions (r=5, b=10)</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57</a:t>
            </a:fld>
            <a:endParaRPr lang="en-US"/>
          </a:p>
        </p:txBody>
      </p:sp>
      <p:pic>
        <p:nvPicPr>
          <p:cNvPr id="1028" name="Picture 4"/>
          <p:cNvPicPr>
            <a:picLocks noChangeAspect="1" noChangeArrowheads="1"/>
          </p:cNvPicPr>
          <p:nvPr/>
        </p:nvPicPr>
        <p:blipFill>
          <a:blip r:embed="rId2" cstate="print"/>
          <a:srcRect/>
          <a:stretch>
            <a:fillRect/>
          </a:stretch>
        </p:blipFill>
        <p:spPr bwMode="auto">
          <a:xfrm>
            <a:off x="1828800" y="2427288"/>
            <a:ext cx="3906650" cy="3516312"/>
          </a:xfrm>
          <a:prstGeom prst="rect">
            <a:avLst/>
          </a:prstGeom>
          <a:noFill/>
          <a:ln w="9525">
            <a:noFill/>
            <a:miter lim="800000"/>
            <a:headEnd/>
            <a:tailEnd/>
          </a:ln>
          <a:effectLst/>
        </p:spPr>
      </p:pic>
      <p:cxnSp>
        <p:nvCxnSpPr>
          <p:cNvPr id="15" name="Straight Connector 14"/>
          <p:cNvCxnSpPr/>
          <p:nvPr/>
        </p:nvCxnSpPr>
        <p:spPr>
          <a:xfrm rot="5400000" flipH="1" flipV="1">
            <a:off x="2763252" y="4107700"/>
            <a:ext cx="2803360" cy="52136"/>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19" name="Freeform 18"/>
          <p:cNvSpPr/>
          <p:nvPr/>
        </p:nvSpPr>
        <p:spPr>
          <a:xfrm>
            <a:off x="4193674" y="2718720"/>
            <a:ext cx="566821" cy="1053431"/>
          </a:xfrm>
          <a:custGeom>
            <a:avLst/>
            <a:gdLst>
              <a:gd name="connsiteX0" fmla="*/ 0 w 566821"/>
              <a:gd name="connsiteY0" fmla="*/ 1053431 h 1053431"/>
              <a:gd name="connsiteX1" fmla="*/ 32084 w 566821"/>
              <a:gd name="connsiteY1" fmla="*/ 0 h 1053431"/>
              <a:gd name="connsiteX2" fmla="*/ 566821 w 566821"/>
              <a:gd name="connsiteY2" fmla="*/ 0 h 1053431"/>
              <a:gd name="connsiteX3" fmla="*/ 422442 w 566821"/>
              <a:gd name="connsiteY3" fmla="*/ 96252 h 1053431"/>
              <a:gd name="connsiteX4" fmla="*/ 288758 w 566821"/>
              <a:gd name="connsiteY4" fmla="*/ 288757 h 1053431"/>
              <a:gd name="connsiteX5" fmla="*/ 165768 w 566821"/>
              <a:gd name="connsiteY5" fmla="*/ 572168 h 1053431"/>
              <a:gd name="connsiteX6" fmla="*/ 0 w 566821"/>
              <a:gd name="connsiteY6" fmla="*/ 1053431 h 105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21" h="1053431">
                <a:moveTo>
                  <a:pt x="0" y="1053431"/>
                </a:moveTo>
                <a:lnTo>
                  <a:pt x="32084" y="0"/>
                </a:lnTo>
                <a:lnTo>
                  <a:pt x="566821" y="0"/>
                </a:lnTo>
                <a:lnTo>
                  <a:pt x="422442" y="96252"/>
                </a:lnTo>
                <a:lnTo>
                  <a:pt x="288758" y="288757"/>
                </a:lnTo>
                <a:lnTo>
                  <a:pt x="165768" y="572168"/>
                </a:lnTo>
                <a:lnTo>
                  <a:pt x="0" y="1053431"/>
                </a:lnTo>
                <a:close/>
              </a:path>
            </a:pathLst>
          </a:cu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Freeform 19"/>
          <p:cNvSpPr/>
          <p:nvPr/>
        </p:nvSpPr>
        <p:spPr>
          <a:xfrm>
            <a:off x="3183021" y="3996741"/>
            <a:ext cx="973221" cy="1550736"/>
          </a:xfrm>
          <a:custGeom>
            <a:avLst/>
            <a:gdLst>
              <a:gd name="connsiteX0" fmla="*/ 973221 w 973221"/>
              <a:gd name="connsiteY0" fmla="*/ 0 h 1550736"/>
              <a:gd name="connsiteX1" fmla="*/ 941137 w 973221"/>
              <a:gd name="connsiteY1" fmla="*/ 1545389 h 1550736"/>
              <a:gd name="connsiteX2" fmla="*/ 0 w 973221"/>
              <a:gd name="connsiteY2" fmla="*/ 1550736 h 1550736"/>
              <a:gd name="connsiteX3" fmla="*/ 315495 w 973221"/>
              <a:gd name="connsiteY3" fmla="*/ 1374273 h 1550736"/>
              <a:gd name="connsiteX4" fmla="*/ 577516 w 973221"/>
              <a:gd name="connsiteY4" fmla="*/ 1016000 h 1550736"/>
              <a:gd name="connsiteX5" fmla="*/ 802105 w 973221"/>
              <a:gd name="connsiteY5" fmla="*/ 534736 h 1550736"/>
              <a:gd name="connsiteX6" fmla="*/ 973221 w 973221"/>
              <a:gd name="connsiteY6" fmla="*/ 0 h 155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221" h="1550736">
                <a:moveTo>
                  <a:pt x="973221" y="0"/>
                </a:moveTo>
                <a:lnTo>
                  <a:pt x="941137" y="1545389"/>
                </a:lnTo>
                <a:lnTo>
                  <a:pt x="0" y="1550736"/>
                </a:lnTo>
                <a:lnTo>
                  <a:pt x="315495" y="1374273"/>
                </a:lnTo>
                <a:lnTo>
                  <a:pt x="577516" y="1016000"/>
                </a:lnTo>
                <a:lnTo>
                  <a:pt x="802105" y="534736"/>
                </a:lnTo>
                <a:lnTo>
                  <a:pt x="97322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91200" y="4876800"/>
            <a:ext cx="3101618" cy="646331"/>
          </a:xfrm>
          <a:prstGeom prst="rect">
            <a:avLst/>
          </a:prstGeom>
          <a:noFill/>
        </p:spPr>
        <p:txBody>
          <a:bodyPr wrap="none" rtlCol="0">
            <a:spAutoFit/>
          </a:bodyPr>
          <a:lstStyle/>
          <a:p>
            <a:r>
              <a:rPr lang="en-US" b="1" dirty="0" smtClean="0">
                <a:solidFill>
                  <a:schemeClr val="accent2"/>
                </a:solidFill>
              </a:rPr>
              <a:t>Blue area</a:t>
            </a:r>
            <a:r>
              <a:rPr lang="en-US" b="1" dirty="0" smtClean="0"/>
              <a:t>:</a:t>
            </a:r>
            <a:r>
              <a:rPr lang="en-US" dirty="0" smtClean="0"/>
              <a:t> False Negative rate</a:t>
            </a:r>
          </a:p>
          <a:p>
            <a:r>
              <a:rPr lang="en-US" b="1" dirty="0" smtClean="0">
                <a:solidFill>
                  <a:schemeClr val="accent4"/>
                </a:solidFill>
              </a:rPr>
              <a:t>Green area</a:t>
            </a:r>
            <a:r>
              <a:rPr lang="en-US" b="1" dirty="0" smtClean="0"/>
              <a:t>:</a:t>
            </a:r>
            <a:r>
              <a:rPr lang="en-US" dirty="0" smtClean="0"/>
              <a:t> False Positive rate</a:t>
            </a:r>
            <a:endParaRPr lang="en-US" dirty="0"/>
          </a:p>
        </p:txBody>
      </p:sp>
      <p:sp>
        <p:nvSpPr>
          <p:cNvPr id="22" name="TextBox 21"/>
          <p:cNvSpPr txBox="1"/>
          <p:nvPr/>
        </p:nvSpPr>
        <p:spPr>
          <a:xfrm>
            <a:off x="3505200" y="5791200"/>
            <a:ext cx="1095172" cy="369332"/>
          </a:xfrm>
          <a:prstGeom prst="rect">
            <a:avLst/>
          </a:prstGeom>
          <a:noFill/>
        </p:spPr>
        <p:txBody>
          <a:bodyPr wrap="none" rtlCol="0">
            <a:spAutoFit/>
          </a:bodyPr>
          <a:lstStyle/>
          <a:p>
            <a:r>
              <a:rPr lang="en-US" dirty="0" smtClean="0"/>
              <a:t>Similarity</a:t>
            </a:r>
            <a:endParaRPr lang="en-US" dirty="0"/>
          </a:p>
        </p:txBody>
      </p:sp>
      <p:sp>
        <p:nvSpPr>
          <p:cNvPr id="23" name="TextBox 22"/>
          <p:cNvSpPr txBox="1"/>
          <p:nvPr/>
        </p:nvSpPr>
        <p:spPr>
          <a:xfrm rot="16200000">
            <a:off x="784387" y="3940013"/>
            <a:ext cx="2305759" cy="369332"/>
          </a:xfrm>
          <a:prstGeom prst="rect">
            <a:avLst/>
          </a:prstGeom>
          <a:noFill/>
        </p:spPr>
        <p:txBody>
          <a:bodyPr wrap="none" rtlCol="0">
            <a:spAutoFit/>
          </a:bodyPr>
          <a:lstStyle/>
          <a:p>
            <a:r>
              <a:rPr lang="en-US" dirty="0" smtClean="0"/>
              <a:t>Prob. sharing a bucket</a:t>
            </a:r>
            <a:endParaRPr lang="en-US" dirty="0"/>
          </a:p>
        </p:txBody>
      </p:sp>
    </p:spTree>
    <p:extLst>
      <p:ext uri="{BB962C8B-B14F-4D97-AF65-F5344CB8AC3E}">
        <p14:creationId xmlns:p14="http://schemas.microsoft.com/office/powerpoint/2010/main" val="170798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LSH Summary</a:t>
            </a:r>
          </a:p>
        </p:txBody>
      </p:sp>
      <p:sp>
        <p:nvSpPr>
          <p:cNvPr id="23555" name="Rectangle 3"/>
          <p:cNvSpPr>
            <a:spLocks noGrp="1" noChangeArrowheads="1"/>
          </p:cNvSpPr>
          <p:nvPr>
            <p:ph idx="1"/>
          </p:nvPr>
        </p:nvSpPr>
        <p:spPr>
          <a:xfrm>
            <a:off x="457200" y="1295400"/>
            <a:ext cx="7924800" cy="5257801"/>
          </a:xfrm>
        </p:spPr>
        <p:txBody>
          <a:bodyPr/>
          <a:lstStyle/>
          <a:p>
            <a:pPr>
              <a:lnSpc>
                <a:spcPct val="90000"/>
              </a:lnSpc>
            </a:pPr>
            <a:r>
              <a:rPr lang="en-US" dirty="0" smtClean="0">
                <a:solidFill>
                  <a:srgbClr val="0000FF"/>
                </a:solidFill>
              </a:rPr>
              <a:t>Tune </a:t>
            </a:r>
            <a:r>
              <a:rPr lang="en-US" b="1" i="1" dirty="0" smtClean="0">
                <a:solidFill>
                  <a:srgbClr val="0000FF"/>
                </a:solidFill>
              </a:rPr>
              <a:t>M, b, r</a:t>
            </a:r>
            <a:r>
              <a:rPr lang="en-US" dirty="0" smtClean="0">
                <a:solidFill>
                  <a:srgbClr val="0000FF"/>
                </a:solidFill>
              </a:rPr>
              <a:t> to get almost all pairs with similar signatures, but eliminate most pairs that do not have similar signatures</a:t>
            </a:r>
          </a:p>
          <a:p>
            <a:pPr lvl="8">
              <a:lnSpc>
                <a:spcPct val="90000"/>
              </a:lnSpc>
            </a:pPr>
            <a:endParaRPr lang="en-US" dirty="0" smtClean="0"/>
          </a:p>
          <a:p>
            <a:pPr>
              <a:lnSpc>
                <a:spcPct val="90000"/>
              </a:lnSpc>
            </a:pPr>
            <a:r>
              <a:rPr lang="en-US" dirty="0" smtClean="0"/>
              <a:t>Check in main memory that </a:t>
            </a:r>
            <a:r>
              <a:rPr lang="en-US" b="1" dirty="0" smtClean="0"/>
              <a:t>candidate pairs</a:t>
            </a:r>
            <a:r>
              <a:rPr lang="en-US" dirty="0" smtClean="0"/>
              <a:t> really do have </a:t>
            </a:r>
            <a:r>
              <a:rPr lang="en-US" b="1" dirty="0" smtClean="0"/>
              <a:t>similar signatures</a:t>
            </a:r>
          </a:p>
          <a:p>
            <a:pPr lvl="8">
              <a:lnSpc>
                <a:spcPct val="90000"/>
              </a:lnSpc>
            </a:pPr>
            <a:endParaRPr lang="en-US" dirty="0" smtClean="0"/>
          </a:p>
          <a:p>
            <a:pPr>
              <a:lnSpc>
                <a:spcPct val="90000"/>
              </a:lnSpc>
            </a:pPr>
            <a:r>
              <a:rPr lang="en-US" b="1" dirty="0" smtClean="0">
                <a:solidFill>
                  <a:srgbClr val="D60093"/>
                </a:solidFill>
              </a:rPr>
              <a:t>Optional:</a:t>
            </a:r>
            <a:r>
              <a:rPr lang="en-US" dirty="0" smtClean="0">
                <a:solidFill>
                  <a:srgbClr val="D60093"/>
                </a:solidFill>
              </a:rPr>
              <a:t> </a:t>
            </a:r>
            <a:r>
              <a:rPr lang="en-US" dirty="0" smtClean="0"/>
              <a:t>In another pass through data, check that the remaining candidate pairs really represent similar documents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58</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645988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Summary: 3 Steps</a:t>
            </a:r>
            <a:endParaRPr lang="en-US" dirty="0"/>
          </a:p>
        </p:txBody>
      </p:sp>
      <p:sp>
        <p:nvSpPr>
          <p:cNvPr id="62467" name="Rectangle 3"/>
          <p:cNvSpPr>
            <a:spLocks noGrp="1" noChangeArrowheads="1"/>
          </p:cNvSpPr>
          <p:nvPr>
            <p:ph idx="1"/>
          </p:nvPr>
        </p:nvSpPr>
        <p:spPr>
          <a:xfrm>
            <a:off x="457200" y="1295400"/>
            <a:ext cx="8534400" cy="5257801"/>
          </a:xfrm>
        </p:spPr>
        <p:txBody>
          <a:bodyPr>
            <a:normAutofit fontScale="92500"/>
          </a:bodyPr>
          <a:lstStyle/>
          <a:p>
            <a:r>
              <a:rPr lang="en-US" b="1" dirty="0" smtClean="0">
                <a:solidFill>
                  <a:srgbClr val="D60093"/>
                </a:solidFill>
              </a:rPr>
              <a:t>Shingling:</a:t>
            </a:r>
            <a:r>
              <a:rPr lang="en-US" dirty="0" smtClean="0"/>
              <a:t> Convert documents to sets</a:t>
            </a:r>
          </a:p>
          <a:p>
            <a:pPr lvl="1"/>
            <a:r>
              <a:rPr lang="en-US" dirty="0" smtClean="0">
                <a:solidFill>
                  <a:srgbClr val="0000FF"/>
                </a:solidFill>
              </a:rPr>
              <a:t>We used hashing to assign each shingle an ID</a:t>
            </a:r>
          </a:p>
          <a:p>
            <a:r>
              <a:rPr lang="en-US" b="1" dirty="0" smtClean="0">
                <a:solidFill>
                  <a:srgbClr val="D60093"/>
                </a:solidFill>
              </a:rPr>
              <a:t>Min-Hashing: </a:t>
            </a:r>
            <a:r>
              <a:rPr lang="en-US" dirty="0" smtClean="0"/>
              <a:t>Convert large sets to short signatures, while preserving similarity</a:t>
            </a:r>
          </a:p>
          <a:p>
            <a:pPr lvl="1"/>
            <a:r>
              <a:rPr lang="en-US" dirty="0" smtClean="0">
                <a:solidFill>
                  <a:srgbClr val="0000FF"/>
                </a:solidFill>
              </a:rPr>
              <a:t>We used </a:t>
            </a:r>
            <a:r>
              <a:rPr lang="en-US" b="1" dirty="0" smtClean="0">
                <a:solidFill>
                  <a:srgbClr val="0000FF"/>
                </a:solidFill>
              </a:rPr>
              <a:t>similarity preserving hashing</a:t>
            </a:r>
            <a:r>
              <a:rPr lang="en-US" dirty="0" smtClean="0">
                <a:solidFill>
                  <a:srgbClr val="0000FF"/>
                </a:solidFill>
              </a:rPr>
              <a:t> to generate signatures with property </a:t>
            </a:r>
            <a:r>
              <a:rPr lang="en-US" b="1" dirty="0" err="1">
                <a:solidFill>
                  <a:srgbClr val="0000FF"/>
                </a:solidFill>
              </a:rPr>
              <a:t>Pr</a:t>
            </a:r>
            <a:r>
              <a:rPr lang="en-US" b="1" dirty="0">
                <a:solidFill>
                  <a:srgbClr val="0000FF"/>
                </a:solidFill>
              </a:rPr>
              <a:t>[</a:t>
            </a:r>
            <a:r>
              <a:rPr lang="en-US" b="1" i="1" dirty="0">
                <a:solidFill>
                  <a:srgbClr val="0000FF"/>
                </a:solidFill>
              </a:rPr>
              <a:t>h</a:t>
            </a:r>
            <a:r>
              <a:rPr lang="en-US" b="1" baseline="-25000" dirty="0">
                <a:solidFill>
                  <a:srgbClr val="0000FF"/>
                </a:solidFill>
                <a:sym typeface="Symbol"/>
              </a:rPr>
              <a:t></a:t>
            </a:r>
            <a:r>
              <a:rPr lang="en-US" b="1" dirty="0">
                <a:solidFill>
                  <a:srgbClr val="0000FF"/>
                </a:solidFill>
              </a:rPr>
              <a:t>(C</a:t>
            </a:r>
            <a:r>
              <a:rPr lang="en-US" b="1" baseline="-25000" dirty="0">
                <a:solidFill>
                  <a:srgbClr val="0000FF"/>
                </a:solidFill>
              </a:rPr>
              <a:t>1</a:t>
            </a:r>
            <a:r>
              <a:rPr lang="en-US" b="1" dirty="0">
                <a:solidFill>
                  <a:srgbClr val="0000FF"/>
                </a:solidFill>
              </a:rPr>
              <a:t>) = </a:t>
            </a:r>
            <a:r>
              <a:rPr lang="en-US" b="1" i="1" dirty="0">
                <a:solidFill>
                  <a:srgbClr val="0000FF"/>
                </a:solidFill>
              </a:rPr>
              <a:t>h</a:t>
            </a:r>
            <a:r>
              <a:rPr lang="en-US" b="1" baseline="-25000" dirty="0">
                <a:solidFill>
                  <a:srgbClr val="0000FF"/>
                </a:solidFill>
                <a:sym typeface="Symbol"/>
              </a:rPr>
              <a:t></a:t>
            </a:r>
            <a:r>
              <a:rPr lang="en-US" b="1" dirty="0">
                <a:solidFill>
                  <a:srgbClr val="0000FF"/>
                </a:solidFill>
              </a:rPr>
              <a:t>(C</a:t>
            </a:r>
            <a:r>
              <a:rPr lang="en-US" b="1" baseline="-25000" dirty="0">
                <a:solidFill>
                  <a:srgbClr val="0000FF"/>
                </a:solidFill>
              </a:rPr>
              <a:t>2</a:t>
            </a:r>
            <a:r>
              <a:rPr lang="en-US" b="1" dirty="0">
                <a:solidFill>
                  <a:srgbClr val="0000FF"/>
                </a:solidFill>
              </a:rPr>
              <a:t>)] = </a:t>
            </a:r>
            <a:r>
              <a:rPr lang="en-US" b="1" i="1" dirty="0" err="1">
                <a:solidFill>
                  <a:srgbClr val="0000FF"/>
                </a:solidFill>
              </a:rPr>
              <a:t>sim</a:t>
            </a:r>
            <a:r>
              <a:rPr lang="en-US" b="1" dirty="0">
                <a:solidFill>
                  <a:srgbClr val="0000FF"/>
                </a:solidFill>
              </a:rPr>
              <a:t>(C</a:t>
            </a:r>
            <a:r>
              <a:rPr lang="en-US" b="1" baseline="-25000" dirty="0">
                <a:solidFill>
                  <a:srgbClr val="0000FF"/>
                </a:solidFill>
              </a:rPr>
              <a:t>1</a:t>
            </a:r>
            <a:r>
              <a:rPr lang="en-US" b="1" dirty="0">
                <a:solidFill>
                  <a:srgbClr val="0000FF"/>
                </a:solidFill>
              </a:rPr>
              <a:t>, C</a:t>
            </a:r>
            <a:r>
              <a:rPr lang="en-US" b="1" baseline="-25000" dirty="0">
                <a:solidFill>
                  <a:srgbClr val="0000FF"/>
                </a:solidFill>
              </a:rPr>
              <a:t>2</a:t>
            </a:r>
            <a:r>
              <a:rPr lang="en-US" b="1" dirty="0" smtClean="0">
                <a:solidFill>
                  <a:srgbClr val="0000FF"/>
                </a:solidFill>
              </a:rPr>
              <a:t>)</a:t>
            </a:r>
            <a:endParaRPr lang="en-US" dirty="0" smtClean="0">
              <a:solidFill>
                <a:srgbClr val="0000FF"/>
              </a:solidFill>
            </a:endParaRPr>
          </a:p>
          <a:p>
            <a:pPr lvl="1"/>
            <a:r>
              <a:rPr lang="en-US" dirty="0">
                <a:solidFill>
                  <a:srgbClr val="0000FF"/>
                </a:solidFill>
              </a:rPr>
              <a:t>We used hashing to </a:t>
            </a:r>
            <a:r>
              <a:rPr lang="en-US" dirty="0" smtClean="0">
                <a:solidFill>
                  <a:srgbClr val="0000FF"/>
                </a:solidFill>
              </a:rPr>
              <a:t>get around generating </a:t>
            </a:r>
            <a:r>
              <a:rPr lang="en-US" dirty="0">
                <a:solidFill>
                  <a:srgbClr val="0000FF"/>
                </a:solidFill>
              </a:rPr>
              <a:t>random permutations</a:t>
            </a:r>
          </a:p>
          <a:p>
            <a:r>
              <a:rPr lang="en-US" b="1" smtClean="0">
                <a:solidFill>
                  <a:srgbClr val="D60093"/>
                </a:solidFill>
              </a:rPr>
              <a:t>Locality-Sensitive Hashing</a:t>
            </a:r>
            <a:r>
              <a:rPr lang="en-US" b="1" dirty="0" smtClean="0">
                <a:solidFill>
                  <a:srgbClr val="D60093"/>
                </a:solidFill>
              </a:rPr>
              <a:t>: </a:t>
            </a:r>
            <a:r>
              <a:rPr lang="en-US" dirty="0" smtClean="0"/>
              <a:t>Focus on pairs of signatures likely to be from similar documents</a:t>
            </a:r>
          </a:p>
          <a:p>
            <a:pPr lvl="1"/>
            <a:r>
              <a:rPr lang="en-US" dirty="0">
                <a:solidFill>
                  <a:srgbClr val="0000FF"/>
                </a:solidFill>
              </a:rPr>
              <a:t>We used hashing to </a:t>
            </a:r>
            <a:r>
              <a:rPr lang="en-US" dirty="0" smtClean="0">
                <a:solidFill>
                  <a:srgbClr val="0000FF"/>
                </a:solidFill>
              </a:rPr>
              <a:t>find </a:t>
            </a:r>
            <a:r>
              <a:rPr lang="en-US" b="1" dirty="0" smtClean="0">
                <a:solidFill>
                  <a:srgbClr val="0000FF"/>
                </a:solidFill>
              </a:rPr>
              <a:t>candidate pairs</a:t>
            </a:r>
            <a:r>
              <a:rPr lang="en-US" dirty="0" smtClean="0">
                <a:solidFill>
                  <a:srgbClr val="0000FF"/>
                </a:solidFill>
              </a:rPr>
              <a:t> of similarity </a:t>
            </a:r>
            <a:r>
              <a:rPr lang="en-US" dirty="0" smtClean="0">
                <a:solidFill>
                  <a:srgbClr val="0000FF"/>
                </a:solidFill>
                <a:sym typeface="Symbol"/>
              </a:rPr>
              <a:t> </a:t>
            </a:r>
            <a:r>
              <a:rPr lang="en-US" b="1" dirty="0" smtClean="0">
                <a:solidFill>
                  <a:srgbClr val="0000FF"/>
                </a:solidFill>
              </a:rPr>
              <a:t>s</a:t>
            </a:r>
            <a:endParaRPr lang="en-US" b="1" dirty="0" smtClean="0"/>
          </a:p>
          <a:p>
            <a:pPr lvl="1"/>
            <a:endParaRPr lang="en-US" dirty="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5"/>
          <p:cNvSpPr>
            <a:spLocks noGrp="1"/>
          </p:cNvSpPr>
          <p:nvPr>
            <p:ph type="sldNum" sz="quarter" idx="12"/>
          </p:nvPr>
        </p:nvSpPr>
        <p:spPr/>
        <p:txBody>
          <a:bodyPr/>
          <a:lstStyle/>
          <a:p>
            <a:fld id="{39524C00-7883-447F-993D-93A8BDF0ACB6}" type="slidenum">
              <a:rPr lang="en-US" smtClean="0"/>
              <a:pPr/>
              <a:t>59</a:t>
            </a:fld>
            <a:endParaRPr lang="en-US"/>
          </a:p>
        </p:txBody>
      </p:sp>
    </p:spTree>
    <p:extLst>
      <p:ext uri="{BB962C8B-B14F-4D97-AF65-F5344CB8AC3E}">
        <p14:creationId xmlns:p14="http://schemas.microsoft.com/office/powerpoint/2010/main" val="1709659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0001_landscape_00050_90143470_7bf4dbd049_30_16375150@N00"/>
          <p:cNvPicPr>
            <a:picLocks noChangeAspect="1" noChangeArrowheads="1"/>
          </p:cNvPicPr>
          <p:nvPr/>
        </p:nvPicPr>
        <p:blipFill>
          <a:blip r:embed="rId3" cstate="print"/>
          <a:srcRect/>
          <a:stretch>
            <a:fillRect/>
          </a:stretch>
        </p:blipFill>
        <p:spPr bwMode="auto">
          <a:xfrm>
            <a:off x="5789612" y="2546350"/>
            <a:ext cx="1677988" cy="1263650"/>
          </a:xfrm>
          <a:prstGeom prst="rect">
            <a:avLst/>
          </a:prstGeom>
          <a:noFill/>
        </p:spPr>
      </p:pic>
      <p:pic>
        <p:nvPicPr>
          <p:cNvPr id="155651" name="Picture 3" descr="0002_travel_00241_156045694_765ce968b6_46_82935691@N00"/>
          <p:cNvPicPr>
            <a:picLocks noChangeAspect="1" noChangeArrowheads="1"/>
          </p:cNvPicPr>
          <p:nvPr/>
        </p:nvPicPr>
        <p:blipFill>
          <a:blip r:embed="rId4" cstate="print"/>
          <a:srcRect/>
          <a:stretch>
            <a:fillRect/>
          </a:stretch>
        </p:blipFill>
        <p:spPr bwMode="auto">
          <a:xfrm>
            <a:off x="1822450" y="3786187"/>
            <a:ext cx="1454150" cy="1090613"/>
          </a:xfrm>
          <a:prstGeom prst="rect">
            <a:avLst/>
          </a:prstGeom>
          <a:noFill/>
        </p:spPr>
      </p:pic>
      <p:pic>
        <p:nvPicPr>
          <p:cNvPr id="155652" name="Picture 4" descr="0003_unlabelled_world-0085_image_085759"/>
          <p:cNvPicPr>
            <a:picLocks noChangeAspect="1" noChangeArrowheads="1"/>
          </p:cNvPicPr>
          <p:nvPr/>
        </p:nvPicPr>
        <p:blipFill>
          <a:blip r:embed="rId5" cstate="print"/>
          <a:srcRect/>
          <a:stretch>
            <a:fillRect/>
          </a:stretch>
        </p:blipFill>
        <p:spPr bwMode="auto">
          <a:xfrm>
            <a:off x="5715000" y="5029200"/>
            <a:ext cx="1360487" cy="1360488"/>
          </a:xfrm>
          <a:prstGeom prst="rect">
            <a:avLst/>
          </a:prstGeom>
          <a:noFill/>
        </p:spPr>
      </p:pic>
      <p:pic>
        <p:nvPicPr>
          <p:cNvPr id="155653" name="Picture 5" descr="0004_unlabelled_water-0063_image_063095"/>
          <p:cNvPicPr>
            <a:picLocks noChangeAspect="1" noChangeArrowheads="1"/>
          </p:cNvPicPr>
          <p:nvPr/>
        </p:nvPicPr>
        <p:blipFill>
          <a:blip r:embed="rId6" cstate="print"/>
          <a:srcRect/>
          <a:stretch>
            <a:fillRect/>
          </a:stretch>
        </p:blipFill>
        <p:spPr bwMode="auto">
          <a:xfrm>
            <a:off x="5867400" y="3894137"/>
            <a:ext cx="1592263" cy="1058863"/>
          </a:xfrm>
          <a:prstGeom prst="rect">
            <a:avLst/>
          </a:prstGeom>
          <a:noFill/>
        </p:spPr>
      </p:pic>
      <p:pic>
        <p:nvPicPr>
          <p:cNvPr id="155654" name="Picture 6" descr="0005_unlabelled_travel-photography-08_image_016538"/>
          <p:cNvPicPr>
            <a:picLocks noChangeAspect="1" noChangeArrowheads="1"/>
          </p:cNvPicPr>
          <p:nvPr/>
        </p:nvPicPr>
        <p:blipFill>
          <a:blip r:embed="rId7" cstate="print"/>
          <a:srcRect/>
          <a:stretch>
            <a:fillRect/>
          </a:stretch>
        </p:blipFill>
        <p:spPr bwMode="auto">
          <a:xfrm>
            <a:off x="2057400" y="4951413"/>
            <a:ext cx="1728788" cy="1296987"/>
          </a:xfrm>
          <a:prstGeom prst="rect">
            <a:avLst/>
          </a:prstGeom>
          <a:noFill/>
        </p:spPr>
      </p:pic>
      <p:pic>
        <p:nvPicPr>
          <p:cNvPr id="155655" name="Picture 7" descr="0006_vacation_00069_67983488_199fafb5a8_30_28423283@N00"/>
          <p:cNvPicPr>
            <a:picLocks noChangeAspect="1" noChangeArrowheads="1"/>
          </p:cNvPicPr>
          <p:nvPr/>
        </p:nvPicPr>
        <p:blipFill>
          <a:blip r:embed="rId8" cstate="print"/>
          <a:srcRect/>
          <a:stretch>
            <a:fillRect/>
          </a:stretch>
        </p:blipFill>
        <p:spPr bwMode="auto">
          <a:xfrm>
            <a:off x="1905000" y="2727325"/>
            <a:ext cx="1524000" cy="1006475"/>
          </a:xfrm>
          <a:prstGeom prst="rect">
            <a:avLst/>
          </a:prstGeom>
          <a:noFill/>
        </p:spPr>
      </p:pic>
      <p:pic>
        <p:nvPicPr>
          <p:cNvPr id="155656" name="Picture 8" descr="0007_landscape_00084_132090349_27e120a56c_1_11254121@N00"/>
          <p:cNvPicPr>
            <a:picLocks noChangeAspect="1" noChangeArrowheads="1"/>
          </p:cNvPicPr>
          <p:nvPr/>
        </p:nvPicPr>
        <p:blipFill>
          <a:blip r:embed="rId9" cstate="print"/>
          <a:srcRect/>
          <a:stretch>
            <a:fillRect/>
          </a:stretch>
        </p:blipFill>
        <p:spPr bwMode="auto">
          <a:xfrm>
            <a:off x="3886200" y="5067300"/>
            <a:ext cx="1676400" cy="1257300"/>
          </a:xfrm>
          <a:prstGeom prst="rect">
            <a:avLst/>
          </a:prstGeom>
          <a:noFill/>
        </p:spPr>
      </p:pic>
      <p:pic>
        <p:nvPicPr>
          <p:cNvPr id="155657" name="Picture 9" descr="0008_travel_00128_92040527_6104056acc_37_30117228@N00"/>
          <p:cNvPicPr>
            <a:picLocks noChangeAspect="1" noChangeArrowheads="1"/>
          </p:cNvPicPr>
          <p:nvPr/>
        </p:nvPicPr>
        <p:blipFill>
          <a:blip r:embed="rId10" cstate="print"/>
          <a:srcRect/>
          <a:stretch>
            <a:fillRect/>
          </a:stretch>
        </p:blipFill>
        <p:spPr bwMode="auto">
          <a:xfrm>
            <a:off x="5486400" y="1372328"/>
            <a:ext cx="1524000" cy="1142272"/>
          </a:xfrm>
          <a:prstGeom prst="rect">
            <a:avLst/>
          </a:prstGeom>
          <a:noFill/>
        </p:spPr>
      </p:pic>
      <p:pic>
        <p:nvPicPr>
          <p:cNvPr id="155658" name="Picture 10" descr="0009_vacation2_00084_151302555_8a5c83b0c1_52_36101698770@N01"/>
          <p:cNvPicPr>
            <a:picLocks noChangeAspect="1" noChangeArrowheads="1"/>
          </p:cNvPicPr>
          <p:nvPr/>
        </p:nvPicPr>
        <p:blipFill>
          <a:blip r:embed="rId11" cstate="print"/>
          <a:srcRect/>
          <a:stretch>
            <a:fillRect/>
          </a:stretch>
        </p:blipFill>
        <p:spPr bwMode="auto">
          <a:xfrm>
            <a:off x="3597275" y="1270000"/>
            <a:ext cx="1660525" cy="1244600"/>
          </a:xfrm>
          <a:prstGeom prst="rect">
            <a:avLst/>
          </a:prstGeom>
          <a:noFill/>
        </p:spPr>
      </p:pic>
      <p:pic>
        <p:nvPicPr>
          <p:cNvPr id="155659" name="Picture 11" descr="0010_landscape_00122_184818660_0cb35c8dd9_49_11401693@N00"/>
          <p:cNvPicPr>
            <a:picLocks noChangeAspect="1" noChangeArrowheads="1"/>
          </p:cNvPicPr>
          <p:nvPr/>
        </p:nvPicPr>
        <p:blipFill>
          <a:blip r:embed="rId12" cstate="print"/>
          <a:srcRect/>
          <a:stretch>
            <a:fillRect/>
          </a:stretch>
        </p:blipFill>
        <p:spPr bwMode="auto">
          <a:xfrm>
            <a:off x="1844675" y="1435100"/>
            <a:ext cx="1660525" cy="1155700"/>
          </a:xfrm>
          <a:prstGeom prst="rect">
            <a:avLst/>
          </a:prstGeom>
          <a:noFill/>
        </p:spPr>
      </p:pic>
      <p:sp>
        <p:nvSpPr>
          <p:cNvPr id="155661" name="Text Box 13"/>
          <p:cNvSpPr txBox="1">
            <a:spLocks noChangeArrowheads="1"/>
          </p:cNvSpPr>
          <p:nvPr/>
        </p:nvSpPr>
        <p:spPr bwMode="auto">
          <a:xfrm>
            <a:off x="838200" y="6320135"/>
            <a:ext cx="8001000" cy="461665"/>
          </a:xfrm>
          <a:prstGeom prst="rect">
            <a:avLst/>
          </a:prstGeom>
          <a:noFill/>
          <a:ln w="9525" algn="ctr">
            <a:noFill/>
            <a:miter lim="800000"/>
            <a:headEnd/>
            <a:tailEnd/>
          </a:ln>
          <a:effectLst/>
        </p:spPr>
        <p:txBody>
          <a:bodyPr wrap="square">
            <a:spAutoFit/>
          </a:bodyPr>
          <a:lstStyle/>
          <a:p>
            <a:pPr>
              <a:spcBef>
                <a:spcPct val="50000"/>
              </a:spcBef>
            </a:pPr>
            <a:r>
              <a:rPr lang="en-US" sz="2400" b="1" dirty="0"/>
              <a:t>10 nearest neighbors from </a:t>
            </a:r>
            <a:r>
              <a:rPr lang="en-US" sz="2400" b="1" dirty="0" smtClean="0"/>
              <a:t>a collection </a:t>
            </a:r>
            <a:r>
              <a:rPr lang="en-US" sz="2400" b="1" dirty="0"/>
              <a:t>of 2 million images</a:t>
            </a:r>
          </a:p>
        </p:txBody>
      </p:sp>
      <p:pic>
        <p:nvPicPr>
          <p:cNvPr id="15" name="Picture 2" descr="teaser_input"/>
          <p:cNvPicPr>
            <a:picLocks noChangeAspect="1" noChangeArrowheads="1"/>
          </p:cNvPicPr>
          <p:nvPr/>
        </p:nvPicPr>
        <p:blipFill>
          <a:blip r:embed="rId13" cstate="print"/>
          <a:srcRect/>
          <a:stretch>
            <a:fillRect/>
          </a:stretch>
        </p:blipFill>
        <p:spPr bwMode="auto">
          <a:xfrm>
            <a:off x="3624263" y="2997200"/>
            <a:ext cx="1895475" cy="1422400"/>
          </a:xfrm>
          <a:prstGeom prst="rect">
            <a:avLst/>
          </a:prstGeom>
          <a:noFill/>
        </p:spPr>
      </p:pic>
      <p:sp>
        <p:nvSpPr>
          <p:cNvPr id="17" name="Title 16"/>
          <p:cNvSpPr>
            <a:spLocks noGrp="1"/>
          </p:cNvSpPr>
          <p:nvPr>
            <p:ph type="title"/>
          </p:nvPr>
        </p:nvSpPr>
        <p:spPr/>
        <p:txBody>
          <a:bodyPr/>
          <a:lstStyle/>
          <a:p>
            <a:r>
              <a:rPr lang="en-US" dirty="0"/>
              <a:t>Scene Completion Problem </a:t>
            </a:r>
          </a:p>
        </p:txBody>
      </p:sp>
      <p:sp>
        <p:nvSpPr>
          <p:cNvPr id="20" name="Footer Placeholder 19"/>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9" name="Slide Number Placeholder 18"/>
          <p:cNvSpPr>
            <a:spLocks noGrp="1"/>
          </p:cNvSpPr>
          <p:nvPr>
            <p:ph type="sldNum" sz="quarter" idx="12"/>
          </p:nvPr>
        </p:nvSpPr>
        <p:spPr/>
        <p:txBody>
          <a:bodyPr/>
          <a:lstStyle/>
          <a:p>
            <a:fld id="{19B12225-5612-419B-A8D5-4B8EEE4C217E}" type="slidenum">
              <a:rPr lang="en-US" smtClean="0"/>
              <a:pPr/>
              <a:t>6</a:t>
            </a:fld>
            <a:endParaRPr lang="en-US"/>
          </a:p>
        </p:txBody>
      </p:sp>
      <p:sp>
        <p:nvSpPr>
          <p:cNvPr id="21" name="Text Box 6"/>
          <p:cNvSpPr txBox="1">
            <a:spLocks noChangeArrowheads="1"/>
          </p:cNvSpPr>
          <p:nvPr/>
        </p:nvSpPr>
        <p:spPr bwMode="auto">
          <a:xfrm>
            <a:off x="5741017" y="0"/>
            <a:ext cx="3402983" cy="369332"/>
          </a:xfrm>
          <a:prstGeom prst="rect">
            <a:avLst/>
          </a:prstGeom>
          <a:noFill/>
          <a:ln w="9525">
            <a:noFill/>
            <a:miter lim="800000"/>
            <a:headEnd/>
            <a:tailEnd/>
          </a:ln>
          <a:effectLst/>
        </p:spPr>
        <p:txBody>
          <a:bodyPr wrap="none">
            <a:spAutoFit/>
          </a:bodyPr>
          <a:lstStyle/>
          <a:p>
            <a:pPr algn="r"/>
            <a:r>
              <a:rPr lang="en-US" dirty="0" smtClean="0">
                <a:solidFill>
                  <a:schemeClr val="bg1"/>
                </a:solidFill>
              </a:rPr>
              <a:t>[Hays </a:t>
            </a:r>
            <a:r>
              <a:rPr lang="en-US" dirty="0">
                <a:solidFill>
                  <a:schemeClr val="bg1"/>
                </a:solidFill>
              </a:rPr>
              <a:t>and </a:t>
            </a:r>
            <a:r>
              <a:rPr lang="en-US" dirty="0" err="1">
                <a:solidFill>
                  <a:schemeClr val="bg1"/>
                </a:solidFill>
              </a:rPr>
              <a:t>Efros</a:t>
            </a:r>
            <a:r>
              <a:rPr lang="en-US" dirty="0">
                <a:solidFill>
                  <a:schemeClr val="bg1"/>
                </a:solidFill>
              </a:rPr>
              <a:t>, SIGGRAPH </a:t>
            </a:r>
            <a:r>
              <a:rPr lang="en-US" dirty="0" smtClean="0">
                <a:solidFill>
                  <a:schemeClr val="bg1"/>
                </a:solidFill>
              </a:rPr>
              <a:t>2007]</a:t>
            </a:r>
            <a:endParaRPr lang="en-US" dirty="0">
              <a:solidFill>
                <a:schemeClr val="bg1"/>
              </a:solidFill>
            </a:endParaRPr>
          </a:p>
        </p:txBody>
      </p:sp>
      <p:pic>
        <p:nvPicPr>
          <p:cNvPr id="22" name="Picture 11" descr="IMG_0681_mask_output_011"/>
          <p:cNvPicPr>
            <a:picLocks noChangeAspect="1" noChangeArrowheads="1"/>
          </p:cNvPicPr>
          <p:nvPr/>
        </p:nvPicPr>
        <p:blipFill>
          <a:blip r:embed="rId14" cstate="print"/>
          <a:srcRect/>
          <a:stretch>
            <a:fillRect/>
          </a:stretch>
        </p:blipFill>
        <p:spPr bwMode="auto">
          <a:xfrm>
            <a:off x="3626556" y="3005667"/>
            <a:ext cx="1885244" cy="1413933"/>
          </a:xfrm>
          <a:prstGeom prst="rect">
            <a:avLst/>
          </a:prstGeom>
          <a:noFill/>
        </p:spPr>
      </p:pic>
    </p:spTree>
    <p:extLst>
      <p:ext uri="{BB962C8B-B14F-4D97-AF65-F5344CB8AC3E}">
        <p14:creationId xmlns:p14="http://schemas.microsoft.com/office/powerpoint/2010/main" val="750889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dirty="0" smtClean="0"/>
              <a:t>A Common Metaphor</a:t>
            </a:r>
          </a:p>
        </p:txBody>
      </p:sp>
      <p:sp>
        <p:nvSpPr>
          <p:cNvPr id="187395" name="Rectangle 3"/>
          <p:cNvSpPr>
            <a:spLocks noGrp="1" noChangeArrowheads="1"/>
          </p:cNvSpPr>
          <p:nvPr>
            <p:ph idx="1"/>
          </p:nvPr>
        </p:nvSpPr>
        <p:spPr>
          <a:xfrm>
            <a:off x="457200" y="1295400"/>
            <a:ext cx="8229600" cy="5410200"/>
          </a:xfrm>
        </p:spPr>
        <p:txBody>
          <a:bodyPr>
            <a:normAutofit/>
          </a:bodyPr>
          <a:lstStyle/>
          <a:p>
            <a:pPr>
              <a:lnSpc>
                <a:spcPct val="90000"/>
              </a:lnSpc>
            </a:pPr>
            <a:r>
              <a:rPr lang="en-US" b="1" dirty="0" smtClean="0"/>
              <a:t>Many problems can be expressed as </a:t>
            </a:r>
            <a:br>
              <a:rPr lang="en-US" b="1" dirty="0" smtClean="0"/>
            </a:br>
            <a:r>
              <a:rPr lang="en-US" b="1" dirty="0" smtClean="0"/>
              <a:t>finding “similar” sets:</a:t>
            </a:r>
          </a:p>
          <a:p>
            <a:pPr lvl="1">
              <a:lnSpc>
                <a:spcPct val="90000"/>
              </a:lnSpc>
            </a:pPr>
            <a:r>
              <a:rPr lang="en-US" b="1" dirty="0" smtClean="0">
                <a:solidFill>
                  <a:srgbClr val="0000FF"/>
                </a:solidFill>
              </a:rPr>
              <a:t>Find near-neighbors in </a:t>
            </a:r>
            <a:r>
              <a:rPr lang="en-US" b="1" u="sng" dirty="0" smtClean="0">
                <a:solidFill>
                  <a:srgbClr val="0000FF"/>
                </a:solidFill>
              </a:rPr>
              <a:t>high-dimensional</a:t>
            </a:r>
            <a:r>
              <a:rPr lang="en-US" b="1" dirty="0" smtClean="0">
                <a:solidFill>
                  <a:srgbClr val="0000FF"/>
                </a:solidFill>
              </a:rPr>
              <a:t> space</a:t>
            </a:r>
          </a:p>
          <a:p>
            <a:pPr>
              <a:lnSpc>
                <a:spcPct val="90000"/>
              </a:lnSpc>
            </a:pPr>
            <a:r>
              <a:rPr lang="en-US" b="1" dirty="0" smtClean="0">
                <a:solidFill>
                  <a:srgbClr val="FF0066"/>
                </a:solidFill>
              </a:rPr>
              <a:t>Examples:</a:t>
            </a:r>
          </a:p>
          <a:p>
            <a:pPr lvl="1">
              <a:lnSpc>
                <a:spcPct val="90000"/>
              </a:lnSpc>
            </a:pPr>
            <a:r>
              <a:rPr lang="en-US" b="1" dirty="0" smtClean="0"/>
              <a:t>Pages with similar words</a:t>
            </a:r>
          </a:p>
          <a:p>
            <a:pPr lvl="2">
              <a:lnSpc>
                <a:spcPct val="90000"/>
              </a:lnSpc>
            </a:pPr>
            <a:r>
              <a:rPr lang="en-US" dirty="0" smtClean="0"/>
              <a:t>For duplicate detection, classification by topic</a:t>
            </a:r>
          </a:p>
          <a:p>
            <a:pPr lvl="1">
              <a:lnSpc>
                <a:spcPct val="90000"/>
              </a:lnSpc>
            </a:pPr>
            <a:r>
              <a:rPr lang="en-US" b="1" dirty="0" smtClean="0"/>
              <a:t>Customers who purchased similar products</a:t>
            </a:r>
          </a:p>
          <a:p>
            <a:pPr lvl="2">
              <a:lnSpc>
                <a:spcPct val="90000"/>
              </a:lnSpc>
            </a:pPr>
            <a:r>
              <a:rPr lang="en-US" dirty="0" smtClean="0"/>
              <a:t>Products with similar customer sets</a:t>
            </a:r>
          </a:p>
          <a:p>
            <a:pPr lvl="1">
              <a:lnSpc>
                <a:spcPct val="90000"/>
              </a:lnSpc>
            </a:pPr>
            <a:r>
              <a:rPr lang="en-US" b="1" dirty="0" smtClean="0"/>
              <a:t>Images with similar features</a:t>
            </a:r>
          </a:p>
          <a:p>
            <a:pPr lvl="2">
              <a:lnSpc>
                <a:spcPct val="90000"/>
              </a:lnSpc>
            </a:pPr>
            <a:r>
              <a:rPr lang="en-US" dirty="0" smtClean="0"/>
              <a:t>Users who visited similar websites</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7</a:t>
            </a:fld>
            <a:endParaRPr lang="en-US"/>
          </a:p>
        </p:txBody>
      </p:sp>
      <p:pic>
        <p:nvPicPr>
          <p:cNvPr id="7" name="Picture 2" descr="teaser_input"/>
          <p:cNvPicPr>
            <a:picLocks noChangeAspect="1" noChangeArrowheads="1"/>
          </p:cNvPicPr>
          <p:nvPr/>
        </p:nvPicPr>
        <p:blipFill>
          <a:blip r:embed="rId3" cstate="print"/>
          <a:srcRect/>
          <a:stretch>
            <a:fillRect/>
          </a:stretch>
        </p:blipFill>
        <p:spPr bwMode="auto">
          <a:xfrm>
            <a:off x="7417594" y="4800600"/>
            <a:ext cx="1421606" cy="1066800"/>
          </a:xfrm>
          <a:prstGeom prst="rect">
            <a:avLst/>
          </a:prstGeom>
          <a:noFill/>
        </p:spPr>
      </p:pic>
    </p:spTree>
    <p:extLst>
      <p:ext uri="{BB962C8B-B14F-4D97-AF65-F5344CB8AC3E}">
        <p14:creationId xmlns:p14="http://schemas.microsoft.com/office/powerpoint/2010/main" val="39456959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 Today’s Lecture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10600" cy="5562600"/>
              </a:xfrm>
            </p:spPr>
            <p:txBody>
              <a:bodyPr>
                <a:normAutofit fontScale="92500" lnSpcReduction="10000"/>
              </a:bodyPr>
              <a:lstStyle/>
              <a:p>
                <a:r>
                  <a:rPr lang="en-US" b="1" dirty="0" smtClean="0">
                    <a:solidFill>
                      <a:srgbClr val="FF0066"/>
                    </a:solidFill>
                  </a:rPr>
                  <a:t>Given: High dimensional data points </a:t>
                </a:r>
                <a14:m>
                  <m:oMath xmlns:m="http://schemas.openxmlformats.org/officeDocument/2006/math">
                    <m:sSub>
                      <m:sSubPr>
                        <m:ctrlPr>
                          <a:rPr lang="en-US" b="1" i="1" dirty="0" smtClean="0">
                            <a:solidFill>
                              <a:srgbClr val="FF0066"/>
                            </a:solidFill>
                            <a:latin typeface="Cambria Math"/>
                          </a:rPr>
                        </m:ctrlPr>
                      </m:sSubPr>
                      <m:e>
                        <m:r>
                          <a:rPr lang="en-US" b="1" i="1" dirty="0" smtClean="0">
                            <a:solidFill>
                              <a:srgbClr val="FF0066"/>
                            </a:solidFill>
                            <a:latin typeface="Cambria Math"/>
                          </a:rPr>
                          <m:t>𝒙</m:t>
                        </m:r>
                      </m:e>
                      <m:sub>
                        <m:r>
                          <a:rPr lang="en-US" b="1" i="1" dirty="0" smtClean="0">
                            <a:solidFill>
                              <a:srgbClr val="FF0066"/>
                            </a:solidFill>
                            <a:latin typeface="Cambria Math"/>
                          </a:rPr>
                          <m:t>𝟏</m:t>
                        </m:r>
                      </m:sub>
                    </m:sSub>
                    <m:r>
                      <a:rPr lang="en-US" b="1" i="1" dirty="0" smtClean="0">
                        <a:solidFill>
                          <a:srgbClr val="FF0066"/>
                        </a:solidFill>
                        <a:latin typeface="Cambria Math"/>
                      </a:rPr>
                      <m:t>, </m:t>
                    </m:r>
                    <m:sSub>
                      <m:sSubPr>
                        <m:ctrlPr>
                          <a:rPr lang="en-US" b="1" i="1" dirty="0" smtClean="0">
                            <a:solidFill>
                              <a:srgbClr val="FF0066"/>
                            </a:solidFill>
                            <a:latin typeface="Cambria Math"/>
                          </a:rPr>
                        </m:ctrlPr>
                      </m:sSubPr>
                      <m:e>
                        <m:r>
                          <a:rPr lang="en-US" b="1" i="1" dirty="0" smtClean="0">
                            <a:solidFill>
                              <a:srgbClr val="FF0066"/>
                            </a:solidFill>
                            <a:latin typeface="Cambria Math"/>
                          </a:rPr>
                          <m:t>𝒙</m:t>
                        </m:r>
                      </m:e>
                      <m:sub>
                        <m:r>
                          <a:rPr lang="en-US" b="1" i="1" dirty="0" smtClean="0">
                            <a:solidFill>
                              <a:srgbClr val="FF0066"/>
                            </a:solidFill>
                            <a:latin typeface="Cambria Math"/>
                          </a:rPr>
                          <m:t>𝟐</m:t>
                        </m:r>
                      </m:sub>
                    </m:sSub>
                    <m:r>
                      <a:rPr lang="en-US" b="1" i="1" dirty="0" smtClean="0">
                        <a:solidFill>
                          <a:srgbClr val="FF0066"/>
                        </a:solidFill>
                        <a:latin typeface="Cambria Math"/>
                      </a:rPr>
                      <m:t>, …</m:t>
                    </m:r>
                  </m:oMath>
                </a14:m>
                <a:endParaRPr lang="en-US" b="1" dirty="0" smtClean="0">
                  <a:solidFill>
                    <a:srgbClr val="FF0066"/>
                  </a:solidFill>
                </a:endParaRPr>
              </a:p>
              <a:p>
                <a:pPr lvl="1"/>
                <a:r>
                  <a:rPr lang="en-US" b="1" dirty="0" smtClean="0"/>
                  <a:t>For example:</a:t>
                </a:r>
                <a:r>
                  <a:rPr lang="en-US" dirty="0" smtClean="0"/>
                  <a:t> Image is a long vector of pixel colors</a:t>
                </a:r>
              </a:p>
              <a:p>
                <a:pPr marL="457200" lvl="1"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a:rPr>
                          </m:ctrlPr>
                        </m:dPr>
                        <m:e>
                          <m:m>
                            <m:mPr>
                              <m:mcs>
                                <m:mc>
                                  <m:mcPr>
                                    <m:count m:val="3"/>
                                    <m:mcJc m:val="center"/>
                                  </m:mcPr>
                                </m:mc>
                              </m:mcs>
                              <m:ctrlPr>
                                <a:rPr lang="en-US" i="1">
                                  <a:latin typeface="Cambria Math"/>
                                </a:rPr>
                              </m:ctrlPr>
                            </m:mPr>
                            <m:mr>
                              <m:e>
                                <m:r>
                                  <m:rPr>
                                    <m:brk m:alnAt="7"/>
                                  </m:rPr>
                                  <a:rPr lang="en-US" i="1">
                                    <a:latin typeface="Cambria Math"/>
                                  </a:rPr>
                                  <m:t>1</m:t>
                                </m:r>
                              </m:e>
                              <m:e>
                                <m:r>
                                  <a:rPr lang="en-US" i="1">
                                    <a:latin typeface="Cambria Math"/>
                                  </a:rPr>
                                  <m:t>2</m:t>
                                </m:r>
                              </m:e>
                              <m:e>
                                <m:r>
                                  <a:rPr lang="en-US" i="1">
                                    <a:latin typeface="Cambria Math"/>
                                  </a:rPr>
                                  <m:t>1</m:t>
                                </m:r>
                              </m:e>
                            </m:mr>
                            <m:mr>
                              <m:e>
                                <m:r>
                                  <a:rPr lang="en-US" i="1">
                                    <a:latin typeface="Cambria Math"/>
                                  </a:rPr>
                                  <m:t>0</m:t>
                                </m:r>
                              </m:e>
                              <m:e>
                                <m:r>
                                  <a:rPr lang="en-US" i="1">
                                    <a:latin typeface="Cambria Math"/>
                                  </a:rPr>
                                  <m:t>2</m:t>
                                </m:r>
                              </m:e>
                              <m:e>
                                <m:r>
                                  <a:rPr lang="en-US" i="1">
                                    <a:latin typeface="Cambria Math"/>
                                  </a:rPr>
                                  <m:t>1</m:t>
                                </m:r>
                              </m:e>
                            </m:mr>
                            <m:mr>
                              <m:e>
                                <m:r>
                                  <a:rPr lang="en-US" i="1">
                                    <a:latin typeface="Cambria Math"/>
                                  </a:rPr>
                                  <m:t>0</m:t>
                                </m:r>
                              </m:e>
                              <m:e>
                                <m:r>
                                  <a:rPr lang="en-US" i="1">
                                    <a:latin typeface="Cambria Math"/>
                                  </a:rPr>
                                  <m:t>1</m:t>
                                </m:r>
                              </m:e>
                              <m:e>
                                <m:r>
                                  <a:rPr lang="en-US" i="1">
                                    <a:latin typeface="Cambria Math"/>
                                  </a:rPr>
                                  <m:t>0</m:t>
                                </m:r>
                              </m:e>
                            </m:mr>
                          </m:m>
                        </m:e>
                      </m:d>
                      <m:r>
                        <a:rPr lang="en-US" b="0" i="1" smtClean="0">
                          <a:latin typeface="Cambria Math"/>
                        </a:rPr>
                        <m:t>→[1 2 1 0 2 1 0 1 0]</m:t>
                      </m:r>
                    </m:oMath>
                  </m:oMathPara>
                </a14:m>
                <a:endParaRPr lang="en-US" dirty="0"/>
              </a:p>
              <a:p>
                <a:r>
                  <a:rPr lang="en-US" b="1" dirty="0" smtClean="0">
                    <a:solidFill>
                      <a:srgbClr val="0000FF"/>
                    </a:solidFill>
                  </a:rPr>
                  <a:t>And some distance function </a:t>
                </a:r>
                <a14:m>
                  <m:oMath xmlns:m="http://schemas.openxmlformats.org/officeDocument/2006/math">
                    <m:r>
                      <a:rPr lang="en-US" b="1" i="1" dirty="0" smtClean="0">
                        <a:solidFill>
                          <a:srgbClr val="0000FF"/>
                        </a:solidFill>
                        <a:latin typeface="Cambria Math"/>
                      </a:rPr>
                      <m:t>𝒅</m:t>
                    </m:r>
                    <m:r>
                      <a:rPr lang="en-US" b="1" i="1" dirty="0" smtClean="0">
                        <a:solidFill>
                          <a:srgbClr val="0000FF"/>
                        </a:solidFill>
                        <a:latin typeface="Cambria Math"/>
                      </a:rPr>
                      <m:t>(</m:t>
                    </m:r>
                    <m:sSub>
                      <m:sSubPr>
                        <m:ctrlPr>
                          <a:rPr lang="en-US" b="1" i="1" dirty="0" smtClean="0">
                            <a:solidFill>
                              <a:srgbClr val="0000FF"/>
                            </a:solidFill>
                            <a:latin typeface="Cambria Math"/>
                          </a:rPr>
                        </m:ctrlPr>
                      </m:sSubPr>
                      <m:e>
                        <m:r>
                          <a:rPr lang="en-US" b="1" i="1" dirty="0" smtClean="0">
                            <a:solidFill>
                              <a:srgbClr val="0000FF"/>
                            </a:solidFill>
                            <a:latin typeface="Cambria Math"/>
                          </a:rPr>
                          <m:t>𝒙</m:t>
                        </m:r>
                      </m:e>
                      <m:sub>
                        <m:r>
                          <a:rPr lang="en-US" b="1" i="1" dirty="0" smtClean="0">
                            <a:solidFill>
                              <a:srgbClr val="0000FF"/>
                            </a:solidFill>
                            <a:latin typeface="Cambria Math"/>
                          </a:rPr>
                          <m:t>𝟏</m:t>
                        </m:r>
                      </m:sub>
                    </m:sSub>
                    <m:r>
                      <a:rPr lang="en-US" b="1" i="1" dirty="0" smtClean="0">
                        <a:solidFill>
                          <a:srgbClr val="0000FF"/>
                        </a:solidFill>
                        <a:latin typeface="Cambria Math"/>
                      </a:rPr>
                      <m:t>,</m:t>
                    </m:r>
                    <m:sSub>
                      <m:sSubPr>
                        <m:ctrlPr>
                          <a:rPr lang="en-US" b="1" i="1" dirty="0" smtClean="0">
                            <a:solidFill>
                              <a:srgbClr val="0000FF"/>
                            </a:solidFill>
                            <a:latin typeface="Cambria Math"/>
                          </a:rPr>
                        </m:ctrlPr>
                      </m:sSubPr>
                      <m:e>
                        <m:r>
                          <a:rPr lang="en-US" b="1" i="1" dirty="0" smtClean="0">
                            <a:solidFill>
                              <a:srgbClr val="0000FF"/>
                            </a:solidFill>
                            <a:latin typeface="Cambria Math"/>
                          </a:rPr>
                          <m:t>𝒙</m:t>
                        </m:r>
                      </m:e>
                      <m:sub>
                        <m:r>
                          <a:rPr lang="en-US" b="1" i="1" dirty="0" smtClean="0">
                            <a:solidFill>
                              <a:srgbClr val="0000FF"/>
                            </a:solidFill>
                            <a:latin typeface="Cambria Math"/>
                          </a:rPr>
                          <m:t>𝟐</m:t>
                        </m:r>
                      </m:sub>
                    </m:sSub>
                    <m:r>
                      <a:rPr lang="en-US" b="1" i="1" dirty="0" smtClean="0">
                        <a:solidFill>
                          <a:srgbClr val="0000FF"/>
                        </a:solidFill>
                        <a:latin typeface="Cambria Math"/>
                      </a:rPr>
                      <m:t>)</m:t>
                    </m:r>
                  </m:oMath>
                </a14:m>
                <a:endParaRPr lang="en-US" b="1" dirty="0" smtClean="0">
                  <a:solidFill>
                    <a:srgbClr val="0000FF"/>
                  </a:solidFill>
                </a:endParaRPr>
              </a:p>
              <a:p>
                <a:pPr lvl="1"/>
                <a:r>
                  <a:rPr lang="en-US" dirty="0" smtClean="0"/>
                  <a:t>Which quantifies the “distance” between </a:t>
                </a:r>
                <a14:m>
                  <m:oMath xmlns:m="http://schemas.openxmlformats.org/officeDocument/2006/math">
                    <m:sSub>
                      <m:sSubPr>
                        <m:ctrlPr>
                          <a:rPr lang="en-US" b="1" i="1" dirty="0">
                            <a:solidFill>
                              <a:srgbClr val="0000FF"/>
                            </a:solidFill>
                            <a:latin typeface="Cambria Math"/>
                          </a:rPr>
                        </m:ctrlPr>
                      </m:sSubPr>
                      <m:e>
                        <m:r>
                          <a:rPr lang="en-US" b="1" i="1" dirty="0">
                            <a:solidFill>
                              <a:srgbClr val="0000FF"/>
                            </a:solidFill>
                            <a:latin typeface="Cambria Math"/>
                          </a:rPr>
                          <m:t>𝒙</m:t>
                        </m:r>
                      </m:e>
                      <m:sub>
                        <m:r>
                          <a:rPr lang="en-US" b="1" i="1" dirty="0">
                            <a:solidFill>
                              <a:srgbClr val="0000FF"/>
                            </a:solidFill>
                            <a:latin typeface="Cambria Math"/>
                          </a:rPr>
                          <m:t>𝟏</m:t>
                        </m:r>
                      </m:sub>
                    </m:sSub>
                  </m:oMath>
                </a14:m>
                <a:r>
                  <a:rPr lang="en-US" dirty="0" smtClean="0"/>
                  <a:t> and </a:t>
                </a:r>
                <a14:m>
                  <m:oMath xmlns:m="http://schemas.openxmlformats.org/officeDocument/2006/math">
                    <m:sSub>
                      <m:sSubPr>
                        <m:ctrlPr>
                          <a:rPr lang="en-US" b="1" i="1" dirty="0">
                            <a:solidFill>
                              <a:srgbClr val="0000FF"/>
                            </a:solidFill>
                            <a:latin typeface="Cambria Math"/>
                          </a:rPr>
                        </m:ctrlPr>
                      </m:sSubPr>
                      <m:e>
                        <m:r>
                          <a:rPr lang="en-US" b="1" i="1" dirty="0">
                            <a:solidFill>
                              <a:srgbClr val="0000FF"/>
                            </a:solidFill>
                            <a:latin typeface="Cambria Math"/>
                          </a:rPr>
                          <m:t>𝒙</m:t>
                        </m:r>
                      </m:e>
                      <m:sub>
                        <m:r>
                          <a:rPr lang="en-US" b="1" i="1" dirty="0">
                            <a:solidFill>
                              <a:srgbClr val="0000FF"/>
                            </a:solidFill>
                            <a:latin typeface="Cambria Math"/>
                          </a:rPr>
                          <m:t>𝟐</m:t>
                        </m:r>
                      </m:sub>
                    </m:sSub>
                  </m:oMath>
                </a14:m>
                <a:endParaRPr lang="en-US" dirty="0" smtClean="0"/>
              </a:p>
              <a:p>
                <a:pPr lvl="8"/>
                <a:endParaRPr lang="en-US" sz="500" b="1" dirty="0" smtClean="0">
                  <a:solidFill>
                    <a:srgbClr val="0000FF"/>
                  </a:solidFill>
                </a:endParaRPr>
              </a:p>
              <a:p>
                <a:r>
                  <a:rPr lang="en-US" b="1" dirty="0" smtClean="0">
                    <a:solidFill>
                      <a:srgbClr val="0000FF"/>
                    </a:solidFill>
                  </a:rPr>
                  <a:t>Goal:</a:t>
                </a:r>
                <a:r>
                  <a:rPr lang="en-US" dirty="0" smtClean="0"/>
                  <a:t> Find </a:t>
                </a:r>
                <a:r>
                  <a:rPr lang="en-US" b="1" dirty="0" smtClean="0">
                    <a:solidFill>
                      <a:srgbClr val="FF0066"/>
                    </a:solidFill>
                  </a:rPr>
                  <a:t>all pairs of data points </a:t>
                </a:r>
                <a14:m>
                  <m:oMath xmlns:m="http://schemas.openxmlformats.org/officeDocument/2006/math">
                    <m:r>
                      <a:rPr lang="en-US" b="1" i="1" dirty="0">
                        <a:solidFill>
                          <a:srgbClr val="FF0066"/>
                        </a:solidFill>
                        <a:latin typeface="Cambria Math"/>
                      </a:rPr>
                      <m:t>(</m:t>
                    </m:r>
                    <m:sSub>
                      <m:sSubPr>
                        <m:ctrlPr>
                          <a:rPr lang="en-US" b="1" i="1" dirty="0">
                            <a:solidFill>
                              <a:srgbClr val="FF0066"/>
                            </a:solidFill>
                            <a:latin typeface="Cambria Math"/>
                          </a:rPr>
                        </m:ctrlPr>
                      </m:sSubPr>
                      <m:e>
                        <m:r>
                          <a:rPr lang="en-US" b="1" i="1" dirty="0">
                            <a:solidFill>
                              <a:srgbClr val="FF0066"/>
                            </a:solidFill>
                            <a:latin typeface="Cambria Math"/>
                          </a:rPr>
                          <m:t>𝒙</m:t>
                        </m:r>
                      </m:e>
                      <m:sub>
                        <m:r>
                          <a:rPr lang="en-US" b="1" i="1" dirty="0" smtClean="0">
                            <a:solidFill>
                              <a:srgbClr val="FF0066"/>
                            </a:solidFill>
                            <a:latin typeface="Cambria Math"/>
                          </a:rPr>
                          <m:t>𝒊</m:t>
                        </m:r>
                      </m:sub>
                    </m:sSub>
                    <m:r>
                      <a:rPr lang="en-US" b="1" i="1" dirty="0">
                        <a:solidFill>
                          <a:srgbClr val="FF0066"/>
                        </a:solidFill>
                        <a:latin typeface="Cambria Math"/>
                      </a:rPr>
                      <m:t>,</m:t>
                    </m:r>
                    <m:sSub>
                      <m:sSubPr>
                        <m:ctrlPr>
                          <a:rPr lang="en-US" b="1" i="1" dirty="0">
                            <a:solidFill>
                              <a:srgbClr val="FF0066"/>
                            </a:solidFill>
                            <a:latin typeface="Cambria Math"/>
                          </a:rPr>
                        </m:ctrlPr>
                      </m:sSubPr>
                      <m:e>
                        <m:r>
                          <a:rPr lang="en-US" b="1" i="1" dirty="0">
                            <a:solidFill>
                              <a:srgbClr val="FF0066"/>
                            </a:solidFill>
                            <a:latin typeface="Cambria Math"/>
                          </a:rPr>
                          <m:t>𝒙</m:t>
                        </m:r>
                      </m:e>
                      <m:sub>
                        <m:r>
                          <a:rPr lang="en-US" b="1" i="1" dirty="0" smtClean="0">
                            <a:solidFill>
                              <a:srgbClr val="FF0066"/>
                            </a:solidFill>
                            <a:latin typeface="Cambria Math"/>
                          </a:rPr>
                          <m:t>𝒋</m:t>
                        </m:r>
                      </m:sub>
                    </m:sSub>
                    <m:r>
                      <a:rPr lang="en-US" b="1" i="1" dirty="0">
                        <a:solidFill>
                          <a:srgbClr val="FF0066"/>
                        </a:solidFill>
                        <a:latin typeface="Cambria Math"/>
                      </a:rPr>
                      <m:t>)</m:t>
                    </m:r>
                  </m:oMath>
                </a14:m>
                <a:r>
                  <a:rPr lang="en-US" dirty="0" smtClean="0"/>
                  <a:t> that are within some distance threshold </a:t>
                </a:r>
                <a14:m>
                  <m:oMath xmlns:m="http://schemas.openxmlformats.org/officeDocument/2006/math">
                    <m:r>
                      <a:rPr lang="en-US" b="1" i="1" dirty="0">
                        <a:solidFill>
                          <a:srgbClr val="0000FF"/>
                        </a:solidFill>
                        <a:latin typeface="Cambria Math"/>
                      </a:rPr>
                      <m:t>𝒅</m:t>
                    </m:r>
                    <m:d>
                      <m:dPr>
                        <m:ctrlPr>
                          <a:rPr lang="en-US" b="1" i="1" dirty="0">
                            <a:solidFill>
                              <a:srgbClr val="0000FF"/>
                            </a:solidFill>
                            <a:latin typeface="Cambria Math"/>
                          </a:rPr>
                        </m:ctrlPr>
                      </m:dPr>
                      <m:e>
                        <m:sSub>
                          <m:sSubPr>
                            <m:ctrlPr>
                              <a:rPr lang="en-US" b="1" i="1" dirty="0">
                                <a:solidFill>
                                  <a:srgbClr val="0000FF"/>
                                </a:solidFill>
                                <a:latin typeface="Cambria Math"/>
                              </a:rPr>
                            </m:ctrlPr>
                          </m:sSubPr>
                          <m:e>
                            <m:r>
                              <a:rPr lang="en-US" b="1" i="1" dirty="0">
                                <a:solidFill>
                                  <a:srgbClr val="0000FF"/>
                                </a:solidFill>
                                <a:latin typeface="Cambria Math"/>
                              </a:rPr>
                              <m:t>𝒙</m:t>
                            </m:r>
                          </m:e>
                          <m:sub>
                            <m:r>
                              <a:rPr lang="en-US" b="1" i="1" dirty="0" smtClean="0">
                                <a:solidFill>
                                  <a:srgbClr val="0000FF"/>
                                </a:solidFill>
                                <a:latin typeface="Cambria Math"/>
                              </a:rPr>
                              <m:t>𝒊</m:t>
                            </m:r>
                          </m:sub>
                        </m:sSub>
                        <m:r>
                          <a:rPr lang="en-US" b="1" i="1" dirty="0">
                            <a:solidFill>
                              <a:srgbClr val="0000FF"/>
                            </a:solidFill>
                            <a:latin typeface="Cambria Math"/>
                          </a:rPr>
                          <m:t>,</m:t>
                        </m:r>
                        <m:sSub>
                          <m:sSubPr>
                            <m:ctrlPr>
                              <a:rPr lang="en-US" b="1" i="1" dirty="0">
                                <a:solidFill>
                                  <a:srgbClr val="0000FF"/>
                                </a:solidFill>
                                <a:latin typeface="Cambria Math"/>
                              </a:rPr>
                            </m:ctrlPr>
                          </m:sSubPr>
                          <m:e>
                            <m:r>
                              <a:rPr lang="en-US" b="1" i="1" dirty="0">
                                <a:solidFill>
                                  <a:srgbClr val="0000FF"/>
                                </a:solidFill>
                                <a:latin typeface="Cambria Math"/>
                              </a:rPr>
                              <m:t>𝒙</m:t>
                            </m:r>
                          </m:e>
                          <m:sub>
                            <m:r>
                              <a:rPr lang="en-US" b="1" i="1" dirty="0" smtClean="0">
                                <a:solidFill>
                                  <a:srgbClr val="0000FF"/>
                                </a:solidFill>
                                <a:latin typeface="Cambria Math"/>
                              </a:rPr>
                              <m:t>𝒋</m:t>
                            </m:r>
                          </m:sub>
                        </m:sSub>
                      </m:e>
                    </m:d>
                    <m:r>
                      <a:rPr lang="en-US" b="1" i="1" dirty="0" smtClean="0">
                        <a:solidFill>
                          <a:srgbClr val="0000FF"/>
                        </a:solidFill>
                        <a:latin typeface="Cambria Math"/>
                      </a:rPr>
                      <m:t>≤</m:t>
                    </m:r>
                    <m:r>
                      <a:rPr lang="en-US" b="1" i="1" dirty="0" smtClean="0">
                        <a:solidFill>
                          <a:srgbClr val="0000FF"/>
                        </a:solidFill>
                        <a:latin typeface="Cambria Math"/>
                      </a:rPr>
                      <m:t>𝒔</m:t>
                    </m:r>
                  </m:oMath>
                </a14:m>
                <a:endParaRPr lang="en-US" sz="500" b="1" dirty="0">
                  <a:solidFill>
                    <a:srgbClr val="0000FF"/>
                  </a:solidFill>
                </a:endParaRPr>
              </a:p>
              <a:p>
                <a:r>
                  <a:rPr lang="en-US" b="1" dirty="0" smtClean="0"/>
                  <a:t>Note:</a:t>
                </a:r>
                <a:r>
                  <a:rPr lang="en-US" b="1" dirty="0" smtClean="0">
                    <a:solidFill>
                      <a:srgbClr val="008000"/>
                    </a:solidFill>
                  </a:rPr>
                  <a:t> </a:t>
                </a:r>
                <a:r>
                  <a:rPr lang="en-US" dirty="0" smtClean="0">
                    <a:solidFill>
                      <a:srgbClr val="008000"/>
                    </a:solidFill>
                  </a:rPr>
                  <a:t>Naïve solution would take </a:t>
                </a:r>
                <a14:m>
                  <m:oMath xmlns:m="http://schemas.openxmlformats.org/officeDocument/2006/math">
                    <m:r>
                      <a:rPr lang="en-US" b="1" i="1" smtClean="0">
                        <a:solidFill>
                          <a:srgbClr val="008000"/>
                        </a:solidFill>
                        <a:latin typeface="Cambria Math"/>
                      </a:rPr>
                      <m:t>𝑶</m:t>
                    </m:r>
                    <m:d>
                      <m:dPr>
                        <m:ctrlPr>
                          <a:rPr lang="en-US" b="1" i="1" smtClean="0">
                            <a:solidFill>
                              <a:srgbClr val="008000"/>
                            </a:solidFill>
                            <a:latin typeface="Cambria Math"/>
                          </a:rPr>
                        </m:ctrlPr>
                      </m:dPr>
                      <m:e>
                        <m:sSup>
                          <m:sSupPr>
                            <m:ctrlPr>
                              <a:rPr lang="en-US" b="1" i="1" smtClean="0">
                                <a:solidFill>
                                  <a:srgbClr val="008000"/>
                                </a:solidFill>
                                <a:latin typeface="Cambria Math"/>
                              </a:rPr>
                            </m:ctrlPr>
                          </m:sSupPr>
                          <m:e>
                            <m:r>
                              <a:rPr lang="en-US" b="1" i="1" smtClean="0">
                                <a:solidFill>
                                  <a:srgbClr val="008000"/>
                                </a:solidFill>
                                <a:latin typeface="Cambria Math"/>
                              </a:rPr>
                              <m:t>𝑵</m:t>
                            </m:r>
                          </m:e>
                          <m:sup>
                            <m:r>
                              <a:rPr lang="en-US" b="1" i="1" smtClean="0">
                                <a:solidFill>
                                  <a:srgbClr val="008000"/>
                                </a:solidFill>
                                <a:latin typeface="Cambria Math"/>
                              </a:rPr>
                              <m:t>𝟐</m:t>
                            </m:r>
                          </m:sup>
                        </m:sSup>
                      </m:e>
                    </m:d>
                  </m:oMath>
                </a14:m>
                <a:r>
                  <a:rPr lang="en-US" b="1" dirty="0" smtClean="0">
                    <a:solidFill>
                      <a:srgbClr val="008000"/>
                    </a:solidFill>
                  </a:rPr>
                  <a:t> </a:t>
                </a:r>
                <a:r>
                  <a:rPr lang="en-US" b="1" dirty="0">
                    <a:solidFill>
                      <a:srgbClr val="008000"/>
                    </a:solidFill>
                    <a:sym typeface="Wingdings" pitchFamily="2" charset="2"/>
                  </a:rPr>
                  <a:t></a:t>
                </a:r>
                <a:endParaRPr lang="en-US" b="1" dirty="0" smtClean="0">
                  <a:solidFill>
                    <a:srgbClr val="008000"/>
                  </a:solidFill>
                </a:endParaRPr>
              </a:p>
              <a:p>
                <a:pPr marL="457200" lvl="1" indent="0">
                  <a:buNone/>
                </a:pPr>
                <a:r>
                  <a:rPr lang="en-US" dirty="0" smtClean="0">
                    <a:solidFill>
                      <a:schemeClr val="tx1"/>
                    </a:solidFill>
                  </a:rPr>
                  <a:t>where </a:t>
                </a:r>
                <a14:m>
                  <m:oMath xmlns:m="http://schemas.openxmlformats.org/officeDocument/2006/math">
                    <m:r>
                      <a:rPr lang="en-US" b="1" i="1">
                        <a:solidFill>
                          <a:schemeClr val="tx1"/>
                        </a:solidFill>
                        <a:latin typeface="Cambria Math"/>
                      </a:rPr>
                      <m:t>𝑵</m:t>
                    </m:r>
                  </m:oMath>
                </a14:m>
                <a:r>
                  <a:rPr lang="en-US" dirty="0" smtClean="0">
                    <a:solidFill>
                      <a:schemeClr val="tx1"/>
                    </a:solidFill>
                  </a:rPr>
                  <a:t> is the number of data points</a:t>
                </a:r>
                <a:endParaRPr lang="en-US" dirty="0" smtClean="0">
                  <a:solidFill>
                    <a:schemeClr val="tx1"/>
                  </a:solidFill>
                  <a:sym typeface="Wingdings" pitchFamily="2" charset="2"/>
                </a:endParaRPr>
              </a:p>
              <a:p>
                <a:r>
                  <a:rPr lang="en-US" sz="3500" b="1" dirty="0" smtClean="0">
                    <a:solidFill>
                      <a:srgbClr val="0000FF"/>
                    </a:solidFill>
                    <a:sym typeface="Wingdings" pitchFamily="2" charset="2"/>
                  </a:rPr>
                  <a:t>MAGIC: </a:t>
                </a:r>
                <a:r>
                  <a:rPr lang="en-US" sz="3500" b="1" dirty="0" smtClean="0">
                    <a:solidFill>
                      <a:srgbClr val="FF0066"/>
                    </a:solidFill>
                    <a:sym typeface="Wingdings" pitchFamily="2" charset="2"/>
                  </a:rPr>
                  <a:t>This can be done in </a:t>
                </a:r>
                <a14:m>
                  <m:oMath xmlns:m="http://schemas.openxmlformats.org/officeDocument/2006/math">
                    <m:r>
                      <a:rPr lang="en-US" sz="3500" b="1" i="1">
                        <a:solidFill>
                          <a:srgbClr val="FF0066"/>
                        </a:solidFill>
                        <a:latin typeface="Cambria Math"/>
                      </a:rPr>
                      <m:t>𝑶</m:t>
                    </m:r>
                    <m:d>
                      <m:dPr>
                        <m:ctrlPr>
                          <a:rPr lang="en-US" sz="3500" b="1" i="1">
                            <a:solidFill>
                              <a:srgbClr val="FF0066"/>
                            </a:solidFill>
                            <a:latin typeface="Cambria Math"/>
                          </a:rPr>
                        </m:ctrlPr>
                      </m:dPr>
                      <m:e>
                        <m:r>
                          <a:rPr lang="en-US" sz="3500" b="1" i="1" smtClean="0">
                            <a:solidFill>
                              <a:srgbClr val="FF0066"/>
                            </a:solidFill>
                            <a:latin typeface="Cambria Math"/>
                          </a:rPr>
                          <m:t>𝑵</m:t>
                        </m:r>
                      </m:e>
                    </m:d>
                  </m:oMath>
                </a14:m>
                <a:r>
                  <a:rPr lang="en-US" sz="3500" b="1" dirty="0" smtClean="0">
                    <a:solidFill>
                      <a:srgbClr val="FF0066"/>
                    </a:solidFill>
                  </a:rPr>
                  <a:t>!! How?</a:t>
                </a:r>
                <a:endParaRPr lang="en-US" sz="3500" b="1" dirty="0">
                  <a:solidFill>
                    <a:srgbClr val="FF0066"/>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10600" cy="5562600"/>
              </a:xfrm>
              <a:blipFill rotWithShape="1">
                <a:blip r:embed="rId2"/>
                <a:stretch>
                  <a:fillRect t="-1425"/>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spTree>
    <p:extLst>
      <p:ext uri="{BB962C8B-B14F-4D97-AF65-F5344CB8AC3E}">
        <p14:creationId xmlns:p14="http://schemas.microsoft.com/office/powerpoint/2010/main" val="147084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Previous Lecture</a:t>
            </a:r>
            <a:endParaRPr lang="en-US" dirty="0"/>
          </a:p>
        </p:txBody>
      </p:sp>
      <p:sp>
        <p:nvSpPr>
          <p:cNvPr id="3" name="Content Placeholder 2"/>
          <p:cNvSpPr>
            <a:spLocks noGrp="1"/>
          </p:cNvSpPr>
          <p:nvPr>
            <p:ph idx="1"/>
          </p:nvPr>
        </p:nvSpPr>
        <p:spPr>
          <a:xfrm>
            <a:off x="457200" y="1295401"/>
            <a:ext cx="8229600" cy="1828800"/>
          </a:xfrm>
        </p:spPr>
        <p:txBody>
          <a:bodyPr/>
          <a:lstStyle/>
          <a:p>
            <a:r>
              <a:rPr lang="en-US" b="1" dirty="0" smtClean="0">
                <a:solidFill>
                  <a:srgbClr val="D60093"/>
                </a:solidFill>
              </a:rPr>
              <a:t>Last time:</a:t>
            </a:r>
            <a:r>
              <a:rPr lang="en-US" dirty="0" smtClean="0">
                <a:solidFill>
                  <a:srgbClr val="D60093"/>
                </a:solidFill>
              </a:rPr>
              <a:t> Finding frequent pairs</a:t>
            </a:r>
            <a:endParaRPr lang="en-US" dirty="0">
              <a:solidFill>
                <a:srgbClr val="D60093"/>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9</a:t>
            </a:fld>
            <a:endParaRPr lang="en-US"/>
          </a:p>
        </p:txBody>
      </p:sp>
      <p:sp>
        <p:nvSpPr>
          <p:cNvPr id="7" name="Right Triangle 6"/>
          <p:cNvSpPr/>
          <p:nvPr/>
        </p:nvSpPr>
        <p:spPr>
          <a:xfrm rot="5400000">
            <a:off x="902733" y="2362200"/>
            <a:ext cx="2438400" cy="2438400"/>
          </a:xfrm>
          <a:prstGeom prst="rtTriangle">
            <a:avLst/>
          </a:prstGeom>
          <a:solidFill>
            <a:schemeClr val="accent1">
              <a:lumMod val="60000"/>
              <a:lumOff val="40000"/>
            </a:schemeClr>
          </a:solidFill>
          <a:ln w="12700">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 name="TextBox 7"/>
          <p:cNvSpPr txBox="1"/>
          <p:nvPr/>
        </p:nvSpPr>
        <p:spPr>
          <a:xfrm rot="16200000">
            <a:off x="48653" y="3581400"/>
            <a:ext cx="1338828"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Items 1…N</a:t>
            </a:r>
          </a:p>
        </p:txBody>
      </p:sp>
      <p:sp>
        <p:nvSpPr>
          <p:cNvPr id="9" name="TextBox 8"/>
          <p:cNvSpPr txBox="1"/>
          <p:nvPr/>
        </p:nvSpPr>
        <p:spPr>
          <a:xfrm>
            <a:off x="1436133" y="1992868"/>
            <a:ext cx="1338828"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Items 1…N</a:t>
            </a:r>
          </a:p>
        </p:txBody>
      </p:sp>
      <p:sp>
        <p:nvSpPr>
          <p:cNvPr id="10" name="Rectangle 9"/>
          <p:cNvSpPr/>
          <p:nvPr/>
        </p:nvSpPr>
        <p:spPr>
          <a:xfrm>
            <a:off x="1512333" y="2971800"/>
            <a:ext cx="152400" cy="152400"/>
          </a:xfrm>
          <a:prstGeom prst="rect">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p:cNvSpPr txBox="1"/>
          <p:nvPr/>
        </p:nvSpPr>
        <p:spPr>
          <a:xfrm>
            <a:off x="1588533" y="3576205"/>
            <a:ext cx="1905000" cy="646331"/>
          </a:xfrm>
          <a:prstGeom prst="rect">
            <a:avLst/>
          </a:prstGeom>
          <a:noFill/>
        </p:spPr>
        <p:txBody>
          <a:bodyPr wrap="square" rtlCol="0">
            <a:spAutoFit/>
          </a:bodyPr>
          <a:lstStyle/>
          <a:p>
            <a:pPr algn="ctr"/>
            <a:r>
              <a:rPr lang="en-US" dirty="0" smtClean="0">
                <a:latin typeface="Arial" pitchFamily="34" charset="0"/>
                <a:cs typeface="Arial" pitchFamily="34" charset="0"/>
              </a:rPr>
              <a:t>Count of pair {</a:t>
            </a:r>
            <a:r>
              <a:rPr lang="en-US" dirty="0" err="1" smtClean="0">
                <a:latin typeface="Arial" pitchFamily="34" charset="0"/>
                <a:cs typeface="Arial" pitchFamily="34" charset="0"/>
              </a:rPr>
              <a:t>i,j</a:t>
            </a:r>
            <a:r>
              <a:rPr lang="en-US" dirty="0" smtClean="0">
                <a:latin typeface="Arial" pitchFamily="34" charset="0"/>
                <a:cs typeface="Arial" pitchFamily="34" charset="0"/>
              </a:rPr>
              <a:t>} in the data</a:t>
            </a:r>
          </a:p>
        </p:txBody>
      </p:sp>
      <p:cxnSp>
        <p:nvCxnSpPr>
          <p:cNvPr id="13" name="Straight Arrow Connector 12"/>
          <p:cNvCxnSpPr>
            <a:stCxn id="11" idx="0"/>
          </p:cNvCxnSpPr>
          <p:nvPr/>
        </p:nvCxnSpPr>
        <p:spPr>
          <a:xfrm flipH="1" flipV="1">
            <a:off x="1740933" y="3124200"/>
            <a:ext cx="800100" cy="45200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838200" y="4802326"/>
            <a:ext cx="2655333" cy="1200329"/>
          </a:xfrm>
          <a:prstGeom prst="rect">
            <a:avLst/>
          </a:prstGeom>
          <a:noFill/>
        </p:spPr>
        <p:txBody>
          <a:bodyPr wrap="square" rtlCol="0">
            <a:spAutoFit/>
          </a:bodyPr>
          <a:lstStyle/>
          <a:p>
            <a:r>
              <a:rPr lang="en-US" b="1" dirty="0" smtClean="0">
                <a:solidFill>
                  <a:srgbClr val="D60093"/>
                </a:solidFill>
                <a:latin typeface="Arial" pitchFamily="34" charset="0"/>
                <a:cs typeface="Arial" pitchFamily="34" charset="0"/>
              </a:rPr>
              <a:t>Naïve solution:</a:t>
            </a:r>
            <a:r>
              <a:rPr lang="en-US" dirty="0" smtClean="0">
                <a:latin typeface="Arial" pitchFamily="34" charset="0"/>
                <a:cs typeface="Arial" pitchFamily="34" charset="0"/>
              </a:rPr>
              <a:t> </a:t>
            </a: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Single pass but requires space quadratic in the number of items</a:t>
            </a:r>
          </a:p>
        </p:txBody>
      </p:sp>
      <p:sp>
        <p:nvSpPr>
          <p:cNvPr id="15" name="Right Triangle 14"/>
          <p:cNvSpPr/>
          <p:nvPr/>
        </p:nvSpPr>
        <p:spPr>
          <a:xfrm rot="5400000">
            <a:off x="5410200" y="2362200"/>
            <a:ext cx="1828800" cy="1828800"/>
          </a:xfrm>
          <a:prstGeom prst="rtTriangle">
            <a:avLst/>
          </a:prstGeom>
          <a:solidFill>
            <a:schemeClr val="accent1">
              <a:lumMod val="60000"/>
              <a:lumOff val="40000"/>
            </a:schemeClr>
          </a:solidFill>
          <a:ln w="12700">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6" name="TextBox 15"/>
          <p:cNvSpPr txBox="1"/>
          <p:nvPr/>
        </p:nvSpPr>
        <p:spPr>
          <a:xfrm rot="16200000">
            <a:off x="4620652" y="3087217"/>
            <a:ext cx="1338828"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Items 1…K</a:t>
            </a:r>
          </a:p>
        </p:txBody>
      </p:sp>
      <p:sp>
        <p:nvSpPr>
          <p:cNvPr id="17" name="TextBox 16"/>
          <p:cNvSpPr txBox="1"/>
          <p:nvPr/>
        </p:nvSpPr>
        <p:spPr>
          <a:xfrm>
            <a:off x="5562600" y="1992868"/>
            <a:ext cx="1326004"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Items 1…K</a:t>
            </a:r>
          </a:p>
        </p:txBody>
      </p:sp>
      <p:sp>
        <p:nvSpPr>
          <p:cNvPr id="18" name="Rectangle 17"/>
          <p:cNvSpPr/>
          <p:nvPr/>
        </p:nvSpPr>
        <p:spPr>
          <a:xfrm>
            <a:off x="6084332" y="2971800"/>
            <a:ext cx="152400" cy="152400"/>
          </a:xfrm>
          <a:prstGeom prst="rect">
            <a:avLst/>
          </a:prstGeom>
          <a:ln w="12700" cmpd="sng"/>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TextBox 18"/>
          <p:cNvSpPr txBox="1"/>
          <p:nvPr/>
        </p:nvSpPr>
        <p:spPr>
          <a:xfrm>
            <a:off x="6096000" y="3511673"/>
            <a:ext cx="1981200" cy="646331"/>
          </a:xfrm>
          <a:prstGeom prst="rect">
            <a:avLst/>
          </a:prstGeom>
          <a:noFill/>
        </p:spPr>
        <p:txBody>
          <a:bodyPr wrap="square" rtlCol="0">
            <a:spAutoFit/>
          </a:bodyPr>
          <a:lstStyle/>
          <a:p>
            <a:pPr algn="ctr"/>
            <a:r>
              <a:rPr lang="en-US" dirty="0" smtClean="0">
                <a:latin typeface="Arial" pitchFamily="34" charset="0"/>
                <a:cs typeface="Arial" pitchFamily="34" charset="0"/>
              </a:rPr>
              <a:t>Count of pair {</a:t>
            </a:r>
            <a:r>
              <a:rPr lang="en-US" dirty="0" err="1" smtClean="0">
                <a:latin typeface="Arial" pitchFamily="34" charset="0"/>
                <a:cs typeface="Arial" pitchFamily="34" charset="0"/>
              </a:rPr>
              <a:t>i,j</a:t>
            </a:r>
            <a:r>
              <a:rPr lang="en-US" dirty="0">
                <a:latin typeface="Arial" pitchFamily="34" charset="0"/>
                <a:cs typeface="Arial" pitchFamily="34" charset="0"/>
              </a:rPr>
              <a:t>}</a:t>
            </a:r>
            <a:r>
              <a:rPr lang="en-US" dirty="0" smtClean="0">
                <a:latin typeface="Arial" pitchFamily="34" charset="0"/>
                <a:cs typeface="Arial" pitchFamily="34" charset="0"/>
              </a:rPr>
              <a:t> in the data</a:t>
            </a:r>
          </a:p>
        </p:txBody>
      </p:sp>
      <p:cxnSp>
        <p:nvCxnSpPr>
          <p:cNvPr id="20" name="Straight Arrow Connector 19"/>
          <p:cNvCxnSpPr>
            <a:stCxn id="19" idx="0"/>
          </p:cNvCxnSpPr>
          <p:nvPr/>
        </p:nvCxnSpPr>
        <p:spPr>
          <a:xfrm flipH="1" flipV="1">
            <a:off x="6248400" y="3059669"/>
            <a:ext cx="838200" cy="4520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105400" y="4724400"/>
            <a:ext cx="3962400" cy="2031325"/>
          </a:xfrm>
          <a:prstGeom prst="rect">
            <a:avLst/>
          </a:prstGeom>
          <a:noFill/>
        </p:spPr>
        <p:txBody>
          <a:bodyPr wrap="square" rtlCol="0">
            <a:spAutoFit/>
          </a:bodyPr>
          <a:lstStyle/>
          <a:p>
            <a:r>
              <a:rPr lang="en-US" b="1" dirty="0" smtClean="0">
                <a:solidFill>
                  <a:srgbClr val="D60093"/>
                </a:solidFill>
                <a:latin typeface="Arial" pitchFamily="34" charset="0"/>
                <a:cs typeface="Arial" pitchFamily="34" charset="0"/>
              </a:rPr>
              <a:t>A-Priori:</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u="sng" dirty="0" smtClean="0">
                <a:latin typeface="Arial" pitchFamily="34" charset="0"/>
                <a:cs typeface="Arial" pitchFamily="34" charset="0"/>
              </a:rPr>
              <a:t>First pass:</a:t>
            </a:r>
            <a:r>
              <a:rPr lang="en-US" dirty="0" smtClean="0">
                <a:latin typeface="Arial" pitchFamily="34" charset="0"/>
                <a:cs typeface="Arial" pitchFamily="34" charset="0"/>
              </a:rPr>
              <a:t> Find frequent singletons</a:t>
            </a:r>
          </a:p>
          <a:p>
            <a:r>
              <a:rPr lang="en-US" dirty="0" smtClean="0">
                <a:solidFill>
                  <a:srgbClr val="008000"/>
                </a:solidFill>
                <a:latin typeface="Arial" pitchFamily="34" charset="0"/>
                <a:cs typeface="Arial" pitchFamily="34" charset="0"/>
              </a:rPr>
              <a:t>For a pair to be </a:t>
            </a:r>
            <a:r>
              <a:rPr lang="en-US" b="1" dirty="0" smtClean="0">
                <a:solidFill>
                  <a:srgbClr val="008000"/>
                </a:solidFill>
                <a:latin typeface="Arial" pitchFamily="34" charset="0"/>
                <a:cs typeface="Arial" pitchFamily="34" charset="0"/>
              </a:rPr>
              <a:t>a frequent </a:t>
            </a:r>
            <a:r>
              <a:rPr lang="en-US" b="1" dirty="0">
                <a:solidFill>
                  <a:srgbClr val="008000"/>
                </a:solidFill>
                <a:latin typeface="Arial" pitchFamily="34" charset="0"/>
                <a:cs typeface="Arial" pitchFamily="34" charset="0"/>
              </a:rPr>
              <a:t>pair candidate</a:t>
            </a:r>
            <a:r>
              <a:rPr lang="en-US" dirty="0" smtClean="0">
                <a:solidFill>
                  <a:srgbClr val="008000"/>
                </a:solidFill>
                <a:latin typeface="Arial" pitchFamily="34" charset="0"/>
                <a:cs typeface="Arial" pitchFamily="34" charset="0"/>
              </a:rPr>
              <a:t>, its singletons have to be frequent!</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u="sng" dirty="0" smtClean="0">
                <a:latin typeface="Arial" pitchFamily="34" charset="0"/>
                <a:cs typeface="Arial" pitchFamily="34" charset="0"/>
              </a:rPr>
              <a:t>Second pass:</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b="1" dirty="0" smtClean="0">
                <a:solidFill>
                  <a:srgbClr val="0000FF"/>
                </a:solidFill>
                <a:latin typeface="Arial" pitchFamily="34" charset="0"/>
                <a:cs typeface="Arial" pitchFamily="34" charset="0"/>
              </a:rPr>
              <a:t>Count only candidate pairs!</a:t>
            </a:r>
          </a:p>
        </p:txBody>
      </p:sp>
      <p:sp>
        <p:nvSpPr>
          <p:cNvPr id="23" name="TextBox 22"/>
          <p:cNvSpPr txBox="1"/>
          <p:nvPr/>
        </p:nvSpPr>
        <p:spPr>
          <a:xfrm>
            <a:off x="642145" y="6182380"/>
            <a:ext cx="3167855" cy="523220"/>
          </a:xfrm>
          <a:prstGeom prst="rect">
            <a:avLst/>
          </a:prstGeom>
          <a:noFill/>
        </p:spPr>
        <p:txBody>
          <a:bodyPr wrap="none" rtlCol="0">
            <a:spAutoFit/>
          </a:bodyPr>
          <a:lstStyle/>
          <a:p>
            <a:r>
              <a:rPr lang="en-US" sz="1400" dirty="0" smtClean="0">
                <a:solidFill>
                  <a:srgbClr val="008000"/>
                </a:solidFill>
                <a:latin typeface="Arial" pitchFamily="34" charset="0"/>
                <a:cs typeface="Arial" pitchFamily="34" charset="0"/>
              </a:rPr>
              <a:t>N … number of distinct items</a:t>
            </a:r>
          </a:p>
          <a:p>
            <a:r>
              <a:rPr lang="en-US" sz="1400" dirty="0" smtClean="0">
                <a:solidFill>
                  <a:srgbClr val="008000"/>
                </a:solidFill>
                <a:latin typeface="Arial" pitchFamily="34" charset="0"/>
                <a:cs typeface="Arial" pitchFamily="34" charset="0"/>
              </a:rPr>
              <a:t>K … number of items with support </a:t>
            </a:r>
            <a:r>
              <a:rPr lang="en-US" sz="1400" dirty="0" smtClean="0">
                <a:solidFill>
                  <a:srgbClr val="008000"/>
                </a:solidFill>
                <a:latin typeface="Arial" pitchFamily="34" charset="0"/>
                <a:cs typeface="Arial" pitchFamily="34" charset="0"/>
                <a:sym typeface="Symbol"/>
              </a:rPr>
              <a:t> </a:t>
            </a:r>
            <a:r>
              <a:rPr lang="en-US" sz="1400" i="1" dirty="0" smtClean="0">
                <a:solidFill>
                  <a:srgbClr val="008000"/>
                </a:solidFill>
                <a:latin typeface="Arial" pitchFamily="34" charset="0"/>
                <a:cs typeface="Arial" pitchFamily="34" charset="0"/>
                <a:sym typeface="Symbol"/>
              </a:rPr>
              <a:t>s</a:t>
            </a:r>
            <a:endParaRPr lang="en-US" sz="1400" i="1" dirty="0" smtClean="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171994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animBg="1"/>
      <p:bldP spid="19" grpId="0"/>
      <p:bldP spid="2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26989</TotalTime>
  <Words>4621</Words>
  <Application>Microsoft Office PowerPoint</Application>
  <PresentationFormat>On-screen Show (4:3)</PresentationFormat>
  <Paragraphs>982</Paragraphs>
  <Slides>59</Slides>
  <Notes>9</Notes>
  <HiddenSlides>1</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Module</vt:lpstr>
      <vt:lpstr>Finding Similar Items: Locality Sensitive Hashing</vt:lpstr>
      <vt:lpstr>New thread: High dim. data</vt:lpstr>
      <vt:lpstr>Scene Completion Problem </vt:lpstr>
      <vt:lpstr>Scene Completion Problem </vt:lpstr>
      <vt:lpstr>Scene Completion Problem </vt:lpstr>
      <vt:lpstr>Scene Completion Problem </vt:lpstr>
      <vt:lpstr>A Common Metaphor</vt:lpstr>
      <vt:lpstr>Problem for Today’s Lecture</vt:lpstr>
      <vt:lpstr>Relation to Previous Lecture</vt:lpstr>
      <vt:lpstr>Relation to Previous Lecture</vt:lpstr>
      <vt:lpstr>Relation to Previous Lecture</vt:lpstr>
      <vt:lpstr>Relation to Previous Lecture</vt:lpstr>
      <vt:lpstr> Finding Similar Items</vt:lpstr>
      <vt:lpstr>Distance Measures</vt:lpstr>
      <vt:lpstr>Task: Finding Similar Documents</vt:lpstr>
      <vt:lpstr>3 Essential Steps for Similar Docs</vt:lpstr>
      <vt:lpstr>The Big Picture</vt:lpstr>
      <vt:lpstr> Shingling</vt:lpstr>
      <vt:lpstr>Documents as High-Dim Data</vt:lpstr>
      <vt:lpstr>Define: Shingles</vt:lpstr>
      <vt:lpstr>Compressing Shingles</vt:lpstr>
      <vt:lpstr>Similarity Metric for Shingles</vt:lpstr>
      <vt:lpstr>Working Assumption</vt:lpstr>
      <vt:lpstr>Motivation for Minhash/LSH</vt:lpstr>
      <vt:lpstr> MinHashing</vt:lpstr>
      <vt:lpstr>Encoding Sets as Bit Vectors</vt:lpstr>
      <vt:lpstr>From Sets to Boolean Matrices</vt:lpstr>
      <vt:lpstr>Outline: Finding Similar Columns</vt:lpstr>
      <vt:lpstr>Outline: Finding Similar Columns</vt:lpstr>
      <vt:lpstr>Hashing Columns (Signatures)</vt:lpstr>
      <vt:lpstr>Min-Hashing</vt:lpstr>
      <vt:lpstr>Min-Hashing</vt:lpstr>
      <vt:lpstr>Min-Hashing Example</vt:lpstr>
      <vt:lpstr>The Min-Hash Property</vt:lpstr>
      <vt:lpstr>Four Types of Rows</vt:lpstr>
      <vt:lpstr>Similarity for Signatures</vt:lpstr>
      <vt:lpstr>Min-Hashing Example</vt:lpstr>
      <vt:lpstr>Min-Hash Signatures</vt:lpstr>
      <vt:lpstr>Implementation Trick</vt:lpstr>
      <vt:lpstr> Locality Sensitive Hashing</vt:lpstr>
      <vt:lpstr>LSH: First Cut</vt:lpstr>
      <vt:lpstr>Candidates from Min-Hash</vt:lpstr>
      <vt:lpstr>LSH for Min-Hash</vt:lpstr>
      <vt:lpstr>Partition M into b Bands</vt:lpstr>
      <vt:lpstr>Partition M into Bands</vt:lpstr>
      <vt:lpstr>Hashing Bands</vt:lpstr>
      <vt:lpstr>Simplifying Assumption</vt:lpstr>
      <vt:lpstr>Example of Bands</vt:lpstr>
      <vt:lpstr>C1, C2 are 80% Similar</vt:lpstr>
      <vt:lpstr>C1, C2 are 30% Similar</vt:lpstr>
      <vt:lpstr>LSH Involves a Tradeoff</vt:lpstr>
      <vt:lpstr>Analysis of LSH – What We Want</vt:lpstr>
      <vt:lpstr>What 1 Band of 1 Row Gives You</vt:lpstr>
      <vt:lpstr>b bands, r rows/band</vt:lpstr>
      <vt:lpstr>What b  Bands of r  Rows Gives You</vt:lpstr>
      <vt:lpstr>Example: b  = 20; r  = 5</vt:lpstr>
      <vt:lpstr>Picking r and b: The S-curve</vt:lpstr>
      <vt:lpstr>LSH Summary</vt:lpstr>
      <vt:lpstr>Summary: 3 Steps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Jure Leskovec</cp:lastModifiedBy>
  <cp:revision>1354</cp:revision>
  <cp:lastPrinted>2011-10-20T04:01:43Z</cp:lastPrinted>
  <dcterms:created xsi:type="dcterms:W3CDTF">2009-06-12T17:14:38Z</dcterms:created>
  <dcterms:modified xsi:type="dcterms:W3CDTF">2014-08-09T04:38:13Z</dcterms:modified>
</cp:coreProperties>
</file>