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8"/>
  </p:notesMasterIdLst>
  <p:handoutMasterIdLst>
    <p:handoutMasterId r:id="rId49"/>
  </p:handoutMasterIdLst>
  <p:sldIdLst>
    <p:sldId id="349" r:id="rId2"/>
    <p:sldId id="343" r:id="rId3"/>
    <p:sldId id="302" r:id="rId4"/>
    <p:sldId id="303" r:id="rId5"/>
    <p:sldId id="344" r:id="rId6"/>
    <p:sldId id="304" r:id="rId7"/>
    <p:sldId id="305" r:id="rId8"/>
    <p:sldId id="338" r:id="rId9"/>
    <p:sldId id="306" r:id="rId10"/>
    <p:sldId id="307" r:id="rId11"/>
    <p:sldId id="341" r:id="rId12"/>
    <p:sldId id="308" r:id="rId13"/>
    <p:sldId id="309" r:id="rId14"/>
    <p:sldId id="310" r:id="rId15"/>
    <p:sldId id="311" r:id="rId16"/>
    <p:sldId id="312" r:id="rId17"/>
    <p:sldId id="347" r:id="rId18"/>
    <p:sldId id="313" r:id="rId19"/>
    <p:sldId id="314" r:id="rId20"/>
    <p:sldId id="315" r:id="rId21"/>
    <p:sldId id="339" r:id="rId22"/>
    <p:sldId id="340"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28" r:id="rId36"/>
    <p:sldId id="329" r:id="rId37"/>
    <p:sldId id="330" r:id="rId38"/>
    <p:sldId id="331" r:id="rId39"/>
    <p:sldId id="332" r:id="rId40"/>
    <p:sldId id="333" r:id="rId41"/>
    <p:sldId id="342" r:id="rId42"/>
    <p:sldId id="335" r:id="rId43"/>
    <p:sldId id="337" r:id="rId44"/>
    <p:sldId id="336" r:id="rId45"/>
    <p:sldId id="346" r:id="rId46"/>
    <p:sldId id="348" r:id="rId4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FF0066"/>
    <a:srgbClr val="0000FF"/>
    <a:srgbClr val="008000"/>
    <a:srgbClr val="FF0000"/>
    <a:srgbClr val="CC00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19" autoAdjust="0"/>
    <p:restoredTop sz="91111" autoAdjust="0"/>
  </p:normalViewPr>
  <p:slideViewPr>
    <p:cSldViewPr>
      <p:cViewPr varScale="1">
        <p:scale>
          <a:sx n="113" d="100"/>
          <a:sy n="113" d="100"/>
        </p:scale>
        <p:origin x="-366" y="-102"/>
      </p:cViewPr>
      <p:guideLst>
        <p:guide orient="horz" pos="2160"/>
        <p:guide pos="2880"/>
      </p:guideLst>
    </p:cSldViewPr>
  </p:slideViewPr>
  <p:notesTextViewPr>
    <p:cViewPr>
      <p:scale>
        <a:sx n="100" d="100"/>
        <a:sy n="100" d="100"/>
      </p:scale>
      <p:origin x="0" y="0"/>
    </p:cViewPr>
  </p:notesTextViewPr>
  <p:sorterViewPr>
    <p:cViewPr>
      <p:scale>
        <a:sx n="51" d="100"/>
        <a:sy n="51" d="100"/>
      </p:scale>
      <p:origin x="0" y="3768"/>
    </p:cViewPr>
  </p:sorterViewPr>
  <p:notesViewPr>
    <p:cSldViewPr>
      <p:cViewPr varScale="1">
        <p:scale>
          <a:sx n="53" d="100"/>
          <a:sy n="53" d="100"/>
        </p:scale>
        <p:origin x="-1836" y="-84"/>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AF4A99-25E1-44F9-90C0-EA66CF00B3B6}" type="doc">
      <dgm:prSet loTypeId="urn:microsoft.com/office/officeart/2005/8/layout/lProcess2" loCatId="list" qsTypeId="urn:microsoft.com/office/officeart/2005/8/quickstyle/simple5" qsCatId="simple" csTypeId="urn:microsoft.com/office/officeart/2005/8/colors/colorful1" csCatId="colorful" phldr="1"/>
      <dgm:spPr/>
      <dgm:t>
        <a:bodyPr/>
        <a:lstStyle/>
        <a:p>
          <a:endParaRPr lang="en-US"/>
        </a:p>
      </dgm:t>
    </dgm:pt>
    <dgm:pt modelId="{B28448BA-C9A8-43EB-A9DB-A0137196E3B9}">
      <dgm:prSet phldrT="[Text]" custT="1"/>
      <dgm:spPr/>
      <dgm:t>
        <a:bodyPr/>
        <a:lstStyle/>
        <a:p>
          <a:r>
            <a:rPr lang="en-US" sz="2400" b="1" dirty="0" smtClean="0"/>
            <a:t>High dim. data</a:t>
          </a:r>
          <a:endParaRPr lang="en-US" sz="2400" b="1" dirty="0"/>
        </a:p>
      </dgm:t>
    </dgm:pt>
    <dgm:pt modelId="{3A37FA3F-0269-460F-ACCD-01DD513605A2}" type="parTrans" cxnId="{721BA034-D2BB-4F5E-AD28-4CD4B0B4FA35}">
      <dgm:prSet/>
      <dgm:spPr/>
      <dgm:t>
        <a:bodyPr/>
        <a:lstStyle/>
        <a:p>
          <a:endParaRPr lang="en-US"/>
        </a:p>
      </dgm:t>
    </dgm:pt>
    <dgm:pt modelId="{20234B47-CD57-4C94-B27A-16836C4AA9A8}" type="sibTrans" cxnId="{721BA034-D2BB-4F5E-AD28-4CD4B0B4FA35}">
      <dgm:prSet/>
      <dgm:spPr/>
      <dgm:t>
        <a:bodyPr/>
        <a:lstStyle/>
        <a:p>
          <a:endParaRPr lang="en-US"/>
        </a:p>
      </dgm:t>
    </dgm:pt>
    <dgm:pt modelId="{E9F388D8-C9C2-45F4-B532-779E8C2CB5E8}">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Locality sensitive hashing</a:t>
          </a:r>
          <a:endParaRPr lang="en-US" sz="1800" dirty="0">
            <a:latin typeface="Calibri" pitchFamily="34" charset="0"/>
            <a:cs typeface="Calibri" pitchFamily="34" charset="0"/>
          </a:endParaRPr>
        </a:p>
      </dgm:t>
    </dgm:pt>
    <dgm:pt modelId="{F2F7FB25-05F2-4ED0-B376-8372ACCE43FB}" type="parTrans" cxnId="{95C3269C-8E66-454E-90E4-64EBD4DB49A5}">
      <dgm:prSet/>
      <dgm:spPr/>
      <dgm:t>
        <a:bodyPr/>
        <a:lstStyle/>
        <a:p>
          <a:endParaRPr lang="en-US"/>
        </a:p>
      </dgm:t>
    </dgm:pt>
    <dgm:pt modelId="{1AE97BAD-F576-4336-A510-388E6942CDAC}" type="sibTrans" cxnId="{95C3269C-8E66-454E-90E4-64EBD4DB49A5}">
      <dgm:prSet/>
      <dgm:spPr/>
      <dgm:t>
        <a:bodyPr/>
        <a:lstStyle/>
        <a:p>
          <a:endParaRPr lang="en-US"/>
        </a:p>
      </dgm:t>
    </dgm:pt>
    <dgm:pt modelId="{E12CEE09-DEBB-4435-B911-A40A12F7930D}">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Clustering</a:t>
          </a:r>
          <a:endParaRPr lang="en-US" sz="1800" dirty="0">
            <a:latin typeface="Calibri" pitchFamily="34" charset="0"/>
            <a:cs typeface="Calibri" pitchFamily="34" charset="0"/>
          </a:endParaRPr>
        </a:p>
      </dgm:t>
    </dgm:pt>
    <dgm:pt modelId="{A642C0CA-D97F-4EA3-928C-13F990F569A1}" type="parTrans" cxnId="{751DC194-11AC-4068-BA1C-4404C839BDBA}">
      <dgm:prSet/>
      <dgm:spPr/>
      <dgm:t>
        <a:bodyPr/>
        <a:lstStyle/>
        <a:p>
          <a:endParaRPr lang="en-US"/>
        </a:p>
      </dgm:t>
    </dgm:pt>
    <dgm:pt modelId="{CF3DF39F-9248-4761-840A-28F131DA740D}" type="sibTrans" cxnId="{751DC194-11AC-4068-BA1C-4404C839BDBA}">
      <dgm:prSet/>
      <dgm:spPr/>
      <dgm:t>
        <a:bodyPr/>
        <a:lstStyle/>
        <a:p>
          <a:endParaRPr lang="en-US"/>
        </a:p>
      </dgm:t>
    </dgm:pt>
    <dgm:pt modelId="{5FC74589-1769-4EB4-9E51-9D82632D2E02}">
      <dgm:prSet phldrT="[Text]" custT="1"/>
      <dgm:spPr/>
      <dgm:t>
        <a:bodyPr/>
        <a:lstStyle/>
        <a:p>
          <a:r>
            <a:rPr lang="en-US" sz="2400" b="1" dirty="0" smtClean="0"/>
            <a:t>Graph </a:t>
          </a:r>
          <a:br>
            <a:rPr lang="en-US" sz="2400" b="1" dirty="0" smtClean="0"/>
          </a:br>
          <a:r>
            <a:rPr lang="en-US" sz="2400" b="1" dirty="0" smtClean="0"/>
            <a:t>data</a:t>
          </a:r>
          <a:endParaRPr lang="en-US" sz="2400" b="1" dirty="0"/>
        </a:p>
      </dgm:t>
    </dgm:pt>
    <dgm:pt modelId="{4D0CCF7E-4481-42D2-95B3-0CB4029368E1}" type="parTrans" cxnId="{EA2FD3B8-722B-4877-B8F1-EEA7710C1B84}">
      <dgm:prSet/>
      <dgm:spPr/>
      <dgm:t>
        <a:bodyPr/>
        <a:lstStyle/>
        <a:p>
          <a:endParaRPr lang="en-US"/>
        </a:p>
      </dgm:t>
    </dgm:pt>
    <dgm:pt modelId="{8EB806C9-A9BC-450F-B9C3-AC2ED6D3AF68}" type="sibTrans" cxnId="{EA2FD3B8-722B-4877-B8F1-EEA7710C1B84}">
      <dgm:prSet/>
      <dgm:spPr/>
      <dgm:t>
        <a:bodyPr/>
        <a:lstStyle/>
        <a:p>
          <a:endParaRPr lang="en-US"/>
        </a:p>
      </dgm:t>
    </dgm:pt>
    <dgm:pt modelId="{B8FE7A32-1B20-4D46-8242-6C91907A490E}">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PageRank, </a:t>
          </a:r>
          <a:r>
            <a:rPr lang="en-US" sz="1800" dirty="0" err="1" smtClean="0">
              <a:latin typeface="Calibri" pitchFamily="34" charset="0"/>
              <a:cs typeface="Calibri" pitchFamily="34" charset="0"/>
            </a:rPr>
            <a:t>SimRank</a:t>
          </a:r>
          <a:endParaRPr lang="en-US" sz="1800" dirty="0">
            <a:latin typeface="Calibri" pitchFamily="34" charset="0"/>
            <a:cs typeface="Calibri" pitchFamily="34" charset="0"/>
          </a:endParaRPr>
        </a:p>
      </dgm:t>
    </dgm:pt>
    <dgm:pt modelId="{86CD367E-951E-4F4B-BFC7-6603B931690A}" type="parTrans" cxnId="{35679A9F-A9C0-40B5-BA5C-B5D89AD516EE}">
      <dgm:prSet/>
      <dgm:spPr/>
      <dgm:t>
        <a:bodyPr/>
        <a:lstStyle/>
        <a:p>
          <a:endParaRPr lang="en-US"/>
        </a:p>
      </dgm:t>
    </dgm:pt>
    <dgm:pt modelId="{03DB6E86-A49B-4AF5-9791-CBACA4C5335D}" type="sibTrans" cxnId="{35679A9F-A9C0-40B5-BA5C-B5D89AD516EE}">
      <dgm:prSet/>
      <dgm:spPr/>
      <dgm:t>
        <a:bodyPr/>
        <a:lstStyle/>
        <a:p>
          <a:endParaRPr lang="en-US"/>
        </a:p>
      </dgm:t>
    </dgm:pt>
    <dgm:pt modelId="{EFD7AB2D-81E2-448E-B54E-4F3622AF7EF9}">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Community Detection</a:t>
          </a:r>
          <a:endParaRPr lang="en-US" sz="1800" dirty="0">
            <a:latin typeface="Calibri" pitchFamily="34" charset="0"/>
            <a:cs typeface="Calibri" pitchFamily="34" charset="0"/>
          </a:endParaRPr>
        </a:p>
      </dgm:t>
    </dgm:pt>
    <dgm:pt modelId="{36574C9A-C9D9-41B3-A499-07AB4199CF7F}" type="parTrans" cxnId="{E8E1CBC2-E886-44D5-B930-C0A4D16118C4}">
      <dgm:prSet/>
      <dgm:spPr/>
      <dgm:t>
        <a:bodyPr/>
        <a:lstStyle/>
        <a:p>
          <a:endParaRPr lang="en-US"/>
        </a:p>
      </dgm:t>
    </dgm:pt>
    <dgm:pt modelId="{0FFBD1E1-7F1E-48F7-8092-88463CF1F65B}" type="sibTrans" cxnId="{E8E1CBC2-E886-44D5-B930-C0A4D16118C4}">
      <dgm:prSet/>
      <dgm:spPr/>
      <dgm:t>
        <a:bodyPr/>
        <a:lstStyle/>
        <a:p>
          <a:endParaRPr lang="en-US"/>
        </a:p>
      </dgm:t>
    </dgm:pt>
    <dgm:pt modelId="{A0A9AC20-5EC1-4862-BFC8-870928838544}">
      <dgm:prSet phldrT="[Text]" custT="1"/>
      <dgm:spPr>
        <a:ln w="76200">
          <a:solidFill>
            <a:srgbClr val="008000"/>
          </a:solidFill>
        </a:ln>
      </dgm:spPr>
      <dgm:t>
        <a:bodyPr/>
        <a:lstStyle/>
        <a:p>
          <a:r>
            <a:rPr lang="en-US" sz="2800" b="1" u="sng" dirty="0" smtClean="0">
              <a:solidFill>
                <a:srgbClr val="008000"/>
              </a:solidFill>
            </a:rPr>
            <a:t>Infinite </a:t>
          </a:r>
          <a:br>
            <a:rPr lang="en-US" sz="2800" b="1" u="sng" dirty="0" smtClean="0">
              <a:solidFill>
                <a:srgbClr val="008000"/>
              </a:solidFill>
            </a:rPr>
          </a:br>
          <a:r>
            <a:rPr lang="en-US" sz="2800" b="1" u="sng" dirty="0" smtClean="0">
              <a:solidFill>
                <a:srgbClr val="008000"/>
              </a:solidFill>
            </a:rPr>
            <a:t>data</a:t>
          </a:r>
          <a:endParaRPr lang="en-US" sz="2800" b="1" u="sng" dirty="0">
            <a:solidFill>
              <a:srgbClr val="008000"/>
            </a:solidFill>
          </a:endParaRPr>
        </a:p>
      </dgm:t>
    </dgm:pt>
    <dgm:pt modelId="{69D52F25-6ACE-45DA-A9E8-1893E3A26C8C}" type="parTrans" cxnId="{E39A2E7D-4B01-443C-A093-8728A9F528A1}">
      <dgm:prSet/>
      <dgm:spPr/>
      <dgm:t>
        <a:bodyPr/>
        <a:lstStyle/>
        <a:p>
          <a:endParaRPr lang="en-US"/>
        </a:p>
      </dgm:t>
    </dgm:pt>
    <dgm:pt modelId="{FF5EAA6B-D3D9-4221-A79F-E9B4930D1CEF}" type="sibTrans" cxnId="{E39A2E7D-4B01-443C-A093-8728A9F528A1}">
      <dgm:prSet/>
      <dgm:spPr/>
      <dgm:t>
        <a:bodyPr/>
        <a:lstStyle/>
        <a:p>
          <a:endParaRPr lang="en-US"/>
        </a:p>
      </dgm:t>
    </dgm:pt>
    <dgm:pt modelId="{6856B0CF-FE68-485F-BF49-CA4A93F4F38C}">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Filtering data streams</a:t>
          </a:r>
          <a:endParaRPr lang="en-US" sz="1800" dirty="0">
            <a:latin typeface="Calibri" pitchFamily="34" charset="0"/>
            <a:cs typeface="Calibri" pitchFamily="34" charset="0"/>
          </a:endParaRPr>
        </a:p>
      </dgm:t>
    </dgm:pt>
    <dgm:pt modelId="{B52856D9-283B-499D-AE83-3A1B0694F8DA}" type="parTrans" cxnId="{1151B3DC-BFA5-46C2-A674-0EE40A938C5A}">
      <dgm:prSet/>
      <dgm:spPr/>
      <dgm:t>
        <a:bodyPr/>
        <a:lstStyle/>
        <a:p>
          <a:endParaRPr lang="en-US"/>
        </a:p>
      </dgm:t>
    </dgm:pt>
    <dgm:pt modelId="{60145AD2-C0A0-4426-8839-F8800D94963F}" type="sibTrans" cxnId="{1151B3DC-BFA5-46C2-A674-0EE40A938C5A}">
      <dgm:prSet/>
      <dgm:spPr/>
      <dgm:t>
        <a:bodyPr/>
        <a:lstStyle/>
        <a:p>
          <a:endParaRPr lang="en-US"/>
        </a:p>
      </dgm:t>
    </dgm:pt>
    <dgm:pt modelId="{5DA147F9-347F-4A9B-99C6-4679CBA742BD}">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Queries on streams</a:t>
          </a:r>
          <a:endParaRPr lang="en-US" sz="1800" dirty="0">
            <a:latin typeface="Calibri" pitchFamily="34" charset="0"/>
            <a:cs typeface="Calibri" pitchFamily="34" charset="0"/>
          </a:endParaRPr>
        </a:p>
      </dgm:t>
    </dgm:pt>
    <dgm:pt modelId="{0DD651B9-CD26-4B12-B47E-A345F5C781A5}" type="parTrans" cxnId="{D2E71B6A-2ED0-4063-83D4-B7F1634C0332}">
      <dgm:prSet/>
      <dgm:spPr/>
      <dgm:t>
        <a:bodyPr/>
        <a:lstStyle/>
        <a:p>
          <a:endParaRPr lang="en-US"/>
        </a:p>
      </dgm:t>
    </dgm:pt>
    <dgm:pt modelId="{A279CC5C-DF39-4624-BFA5-ADC04410EA91}" type="sibTrans" cxnId="{D2E71B6A-2ED0-4063-83D4-B7F1634C0332}">
      <dgm:prSet/>
      <dgm:spPr/>
      <dgm:t>
        <a:bodyPr/>
        <a:lstStyle/>
        <a:p>
          <a:endParaRPr lang="en-US"/>
        </a:p>
      </dgm:t>
    </dgm:pt>
    <dgm:pt modelId="{91B14D9B-61DF-4421-AF43-318BB0021BDF}">
      <dgm:prSet phldrT="[Text]"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latin typeface="Calibri" pitchFamily="34" charset="0"/>
              <a:cs typeface="Calibri" pitchFamily="34" charset="0"/>
            </a:rPr>
            <a:t>Dimensionality reduction</a:t>
          </a:r>
          <a:endParaRPr lang="en-US" sz="1800" dirty="0">
            <a:latin typeface="Calibri" pitchFamily="34" charset="0"/>
            <a:cs typeface="Calibri" pitchFamily="34" charset="0"/>
          </a:endParaRPr>
        </a:p>
      </dgm:t>
    </dgm:pt>
    <dgm:pt modelId="{6B1A9D79-1E1A-438E-9974-41204E573EDC}" type="parTrans" cxnId="{CDF2CC16-ED87-4552-8B18-DAAA2A151437}">
      <dgm:prSet/>
      <dgm:spPr/>
      <dgm:t>
        <a:bodyPr/>
        <a:lstStyle/>
        <a:p>
          <a:endParaRPr lang="en-US"/>
        </a:p>
      </dgm:t>
    </dgm:pt>
    <dgm:pt modelId="{5E874D73-6215-4109-909C-386CFCBBE123}" type="sibTrans" cxnId="{CDF2CC16-ED87-4552-8B18-DAAA2A151437}">
      <dgm:prSet/>
      <dgm:spPr/>
      <dgm:t>
        <a:bodyPr/>
        <a:lstStyle/>
        <a:p>
          <a:endParaRPr lang="en-US"/>
        </a:p>
      </dgm:t>
    </dgm:pt>
    <dgm:pt modelId="{FF0CDCCC-6F78-4064-A419-5EC5C753206F}">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smtClean="0">
              <a:latin typeface="Calibri" pitchFamily="34" charset="0"/>
              <a:cs typeface="Calibri" pitchFamily="34" charset="0"/>
            </a:rPr>
            <a:t>Spam Detection</a:t>
          </a:r>
          <a:endParaRPr lang="en-US" sz="1800" dirty="0">
            <a:latin typeface="Calibri" pitchFamily="34" charset="0"/>
            <a:cs typeface="Calibri" pitchFamily="34" charset="0"/>
          </a:endParaRPr>
        </a:p>
      </dgm:t>
    </dgm:pt>
    <dgm:pt modelId="{C96EA5C7-A653-4A83-8F75-8585A07C9C8F}" type="parTrans" cxnId="{CD174D1A-F576-42A5-8360-9F1F6FB5C8D5}">
      <dgm:prSet/>
      <dgm:spPr/>
      <dgm:t>
        <a:bodyPr/>
        <a:lstStyle/>
        <a:p>
          <a:endParaRPr lang="en-US"/>
        </a:p>
      </dgm:t>
    </dgm:pt>
    <dgm:pt modelId="{8E668476-E60C-485B-B9C7-8F9496C26DF3}" type="sibTrans" cxnId="{CD174D1A-F576-42A5-8360-9F1F6FB5C8D5}">
      <dgm:prSet/>
      <dgm:spPr/>
      <dgm:t>
        <a:bodyPr/>
        <a:lstStyle/>
        <a:p>
          <a:endParaRPr lang="en-US"/>
        </a:p>
      </dgm:t>
    </dgm:pt>
    <dgm:pt modelId="{06D87D35-A66C-427C-B6DB-AF958D65D6B3}">
      <dgm:prSet phldrT="[Text]" custT="1">
        <dgm:style>
          <a:lnRef idx="0">
            <a:schemeClr val="accent4"/>
          </a:lnRef>
          <a:fillRef idx="3">
            <a:schemeClr val="accent4"/>
          </a:fillRef>
          <a:effectRef idx="3">
            <a:schemeClr val="accent4"/>
          </a:effectRef>
          <a:fontRef idx="minor">
            <a:schemeClr val="lt1"/>
          </a:fontRef>
        </dgm:style>
      </dgm:prSet>
      <dgm:spPr/>
      <dgm:t>
        <a:bodyPr/>
        <a:lstStyle/>
        <a:p>
          <a:r>
            <a:rPr lang="en-US" sz="1800" dirty="0" smtClean="0">
              <a:latin typeface="Calibri" pitchFamily="34" charset="0"/>
              <a:cs typeface="Calibri" pitchFamily="34" charset="0"/>
            </a:rPr>
            <a:t>Web advertising</a:t>
          </a:r>
          <a:endParaRPr lang="en-US" sz="1800" dirty="0">
            <a:latin typeface="Calibri" pitchFamily="34" charset="0"/>
            <a:cs typeface="Calibri" pitchFamily="34" charset="0"/>
          </a:endParaRPr>
        </a:p>
      </dgm:t>
    </dgm:pt>
    <dgm:pt modelId="{9A4B31E9-014C-4B63-A219-5A63A8ACB829}" type="parTrans" cxnId="{03033C8E-546A-4636-B996-DCA3A7F5D692}">
      <dgm:prSet/>
      <dgm:spPr/>
      <dgm:t>
        <a:bodyPr/>
        <a:lstStyle/>
        <a:p>
          <a:endParaRPr lang="en-US"/>
        </a:p>
      </dgm:t>
    </dgm:pt>
    <dgm:pt modelId="{AC1F3899-4696-4923-97F3-8D3FBB96254A}" type="sibTrans" cxnId="{03033C8E-546A-4636-B996-DCA3A7F5D692}">
      <dgm:prSet/>
      <dgm:spPr/>
      <dgm:t>
        <a:bodyPr/>
        <a:lstStyle/>
        <a:p>
          <a:endParaRPr lang="en-US"/>
        </a:p>
      </dgm:t>
    </dgm:pt>
    <dgm:pt modelId="{EA22DC01-B1C3-4425-86ED-5B66953397A8}">
      <dgm:prSet phldrT="[Text]" custT="1"/>
      <dgm:spPr/>
      <dgm:t>
        <a:bodyPr/>
        <a:lstStyle/>
        <a:p>
          <a:r>
            <a:rPr lang="en-US" sz="2400" b="1" dirty="0" smtClean="0"/>
            <a:t>Machine learning</a:t>
          </a:r>
          <a:endParaRPr lang="en-US" sz="2400" b="1" dirty="0"/>
        </a:p>
      </dgm:t>
    </dgm:pt>
    <dgm:pt modelId="{5D0A80B1-3E50-448A-A64D-AD1355ED3022}" type="parTrans" cxnId="{6DB72DBE-E82A-47EF-ACEA-E04B7B517F26}">
      <dgm:prSet/>
      <dgm:spPr/>
      <dgm:t>
        <a:bodyPr/>
        <a:lstStyle/>
        <a:p>
          <a:endParaRPr lang="en-US"/>
        </a:p>
      </dgm:t>
    </dgm:pt>
    <dgm:pt modelId="{A9D991C7-41FC-48B5-87C1-98EB407695FE}" type="sibTrans" cxnId="{6DB72DBE-E82A-47EF-ACEA-E04B7B517F26}">
      <dgm:prSet/>
      <dgm:spPr/>
      <dgm:t>
        <a:bodyPr/>
        <a:lstStyle/>
        <a:p>
          <a:endParaRPr lang="en-US"/>
        </a:p>
      </dgm:t>
    </dgm:pt>
    <dgm:pt modelId="{BC15291E-510A-4A20-8D69-B0F2ACBA3CC6}">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SVM</a:t>
          </a:r>
          <a:endParaRPr lang="en-US" sz="1800" dirty="0">
            <a:latin typeface="Calibri" pitchFamily="34" charset="0"/>
            <a:cs typeface="Calibri" pitchFamily="34" charset="0"/>
          </a:endParaRPr>
        </a:p>
      </dgm:t>
    </dgm:pt>
    <dgm:pt modelId="{DDAF1636-99A0-4E4C-BF8B-7A50EC838E24}" type="parTrans" cxnId="{53D00FBE-0B8C-44B8-BD7B-FF723D810987}">
      <dgm:prSet/>
      <dgm:spPr/>
      <dgm:t>
        <a:bodyPr/>
        <a:lstStyle/>
        <a:p>
          <a:endParaRPr lang="en-US"/>
        </a:p>
      </dgm:t>
    </dgm:pt>
    <dgm:pt modelId="{25F65FF3-A145-4450-BC4A-2BD6189C0F89}" type="sibTrans" cxnId="{53D00FBE-0B8C-44B8-BD7B-FF723D810987}">
      <dgm:prSet/>
      <dgm:spPr/>
      <dgm:t>
        <a:bodyPr/>
        <a:lstStyle/>
        <a:p>
          <a:endParaRPr lang="en-US"/>
        </a:p>
      </dgm:t>
    </dgm:pt>
    <dgm:pt modelId="{86AB53FA-67D7-4EE7-8555-3EE8EB6FA4C8}">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Decision Trees</a:t>
          </a:r>
          <a:endParaRPr lang="en-US" sz="1800" dirty="0">
            <a:latin typeface="Calibri" pitchFamily="34" charset="0"/>
            <a:cs typeface="Calibri" pitchFamily="34" charset="0"/>
          </a:endParaRPr>
        </a:p>
      </dgm:t>
    </dgm:pt>
    <dgm:pt modelId="{EA03EBDD-B26B-4044-993F-F3F8F5C83B54}" type="parTrans" cxnId="{6723F50B-AA47-4273-81EA-65E1F5EA34FA}">
      <dgm:prSet/>
      <dgm:spPr/>
      <dgm:t>
        <a:bodyPr/>
        <a:lstStyle/>
        <a:p>
          <a:endParaRPr lang="en-US"/>
        </a:p>
      </dgm:t>
    </dgm:pt>
    <dgm:pt modelId="{AD9FF113-925C-46F3-AC17-3E3C7A57FE37}" type="sibTrans" cxnId="{6723F50B-AA47-4273-81EA-65E1F5EA34FA}">
      <dgm:prSet/>
      <dgm:spPr/>
      <dgm:t>
        <a:bodyPr/>
        <a:lstStyle/>
        <a:p>
          <a:endParaRPr lang="en-US"/>
        </a:p>
      </dgm:t>
    </dgm:pt>
    <dgm:pt modelId="{67EC18BA-DB21-4AAD-BE8A-067C85A9B73E}">
      <dgm:prSet phldrT="[Text]" custT="1">
        <dgm:style>
          <a:lnRef idx="0">
            <a:schemeClr val="accent5"/>
          </a:lnRef>
          <a:fillRef idx="3">
            <a:schemeClr val="accent5"/>
          </a:fillRef>
          <a:effectRef idx="3">
            <a:schemeClr val="accent5"/>
          </a:effectRef>
          <a:fontRef idx="minor">
            <a:schemeClr val="lt1"/>
          </a:fontRef>
        </dgm:style>
      </dgm:prSet>
      <dgm:spPr/>
      <dgm:t>
        <a:bodyPr/>
        <a:lstStyle/>
        <a:p>
          <a:r>
            <a:rPr lang="en-US" sz="1800" dirty="0" smtClean="0">
              <a:latin typeface="Calibri" pitchFamily="34" charset="0"/>
              <a:cs typeface="Calibri" pitchFamily="34" charset="0"/>
            </a:rPr>
            <a:t>Perceptron, </a:t>
          </a:r>
          <a:r>
            <a:rPr lang="en-US" sz="1800" dirty="0" err="1" smtClean="0">
              <a:latin typeface="Calibri" pitchFamily="34" charset="0"/>
              <a:cs typeface="Calibri" pitchFamily="34" charset="0"/>
            </a:rPr>
            <a:t>kNN</a:t>
          </a:r>
          <a:endParaRPr lang="en-US" sz="1800" dirty="0">
            <a:latin typeface="Calibri" pitchFamily="34" charset="0"/>
            <a:cs typeface="Calibri" pitchFamily="34" charset="0"/>
          </a:endParaRPr>
        </a:p>
      </dgm:t>
    </dgm:pt>
    <dgm:pt modelId="{8918E5B2-4513-4EC4-8164-E88158F78E11}" type="parTrans" cxnId="{090367F2-2F9D-429E-8090-D374C3282399}">
      <dgm:prSet/>
      <dgm:spPr/>
      <dgm:t>
        <a:bodyPr/>
        <a:lstStyle/>
        <a:p>
          <a:endParaRPr lang="en-US"/>
        </a:p>
      </dgm:t>
    </dgm:pt>
    <dgm:pt modelId="{FAC02AF5-6F72-4EED-98CA-D68C7F3B5D5A}" type="sibTrans" cxnId="{090367F2-2F9D-429E-8090-D374C3282399}">
      <dgm:prSet/>
      <dgm:spPr/>
      <dgm:t>
        <a:bodyPr/>
        <a:lstStyle/>
        <a:p>
          <a:endParaRPr lang="en-US"/>
        </a:p>
      </dgm:t>
    </dgm:pt>
    <dgm:pt modelId="{7D17D413-1C96-46A5-9E85-72C6636AE3C5}">
      <dgm:prSet phldrT="[Text]" custT="1"/>
      <dgm:spPr/>
      <dgm:t>
        <a:bodyPr/>
        <a:lstStyle/>
        <a:p>
          <a:r>
            <a:rPr lang="en-US" sz="2400" b="1" dirty="0" smtClean="0"/>
            <a:t>Apps</a:t>
          </a:r>
          <a:endParaRPr lang="en-US" sz="2400" b="1" dirty="0"/>
        </a:p>
      </dgm:t>
    </dgm:pt>
    <dgm:pt modelId="{91A59BF2-53A7-4244-ADC4-8913701DE4BA}" type="parTrans" cxnId="{D9E35F5C-9C04-4B00-BAD8-AD36F1DD39DE}">
      <dgm:prSet/>
      <dgm:spPr/>
      <dgm:t>
        <a:bodyPr/>
        <a:lstStyle/>
        <a:p>
          <a:endParaRPr lang="en-US"/>
        </a:p>
      </dgm:t>
    </dgm:pt>
    <dgm:pt modelId="{06AA36B4-E14B-4E14-B273-C8197A0B582E}" type="sibTrans" cxnId="{D9E35F5C-9C04-4B00-BAD8-AD36F1DD39DE}">
      <dgm:prSet/>
      <dgm:spPr/>
      <dgm:t>
        <a:bodyPr/>
        <a:lstStyle/>
        <a:p>
          <a:endParaRPr lang="en-US"/>
        </a:p>
      </dgm:t>
    </dgm:pt>
    <dgm:pt modelId="{A9A35E3D-01EA-46C6-AED8-865E91E9D6C9}">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Recommender systems</a:t>
          </a:r>
          <a:endParaRPr lang="en-US" sz="1800" dirty="0">
            <a:latin typeface="Calibri" pitchFamily="34" charset="0"/>
            <a:cs typeface="Calibri" pitchFamily="34" charset="0"/>
          </a:endParaRPr>
        </a:p>
      </dgm:t>
    </dgm:pt>
    <dgm:pt modelId="{0C34515A-9947-4AC4-8E07-6D77FB8F1E95}" type="parTrans" cxnId="{5018CE96-E6CC-471E-9B9C-30F70F6B8CE7}">
      <dgm:prSet/>
      <dgm:spPr/>
      <dgm:t>
        <a:bodyPr/>
        <a:lstStyle/>
        <a:p>
          <a:endParaRPr lang="en-US"/>
        </a:p>
      </dgm:t>
    </dgm:pt>
    <dgm:pt modelId="{3C0EBF76-BD27-4964-B79F-79CC6413DFD1}" type="sibTrans" cxnId="{5018CE96-E6CC-471E-9B9C-30F70F6B8CE7}">
      <dgm:prSet/>
      <dgm:spPr/>
      <dgm:t>
        <a:bodyPr/>
        <a:lstStyle/>
        <a:p>
          <a:endParaRPr lang="en-US"/>
        </a:p>
      </dgm:t>
    </dgm:pt>
    <dgm:pt modelId="{A5325020-A43F-4DC5-B91A-865612236E1B}">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Association Rules</a:t>
          </a:r>
          <a:endParaRPr lang="en-US" sz="1800" dirty="0">
            <a:latin typeface="Calibri" pitchFamily="34" charset="0"/>
            <a:cs typeface="Calibri" pitchFamily="34" charset="0"/>
          </a:endParaRPr>
        </a:p>
      </dgm:t>
    </dgm:pt>
    <dgm:pt modelId="{B397B1E6-BB15-4DF4-B38A-02A5DF7C7E5D}" type="parTrans" cxnId="{0949B049-F928-4520-A037-C172C962E0C9}">
      <dgm:prSet/>
      <dgm:spPr/>
      <dgm:t>
        <a:bodyPr/>
        <a:lstStyle/>
        <a:p>
          <a:endParaRPr lang="en-US"/>
        </a:p>
      </dgm:t>
    </dgm:pt>
    <dgm:pt modelId="{E5885318-4367-4D45-A1BC-C2768E0C5F2B}" type="sibTrans" cxnId="{0949B049-F928-4520-A037-C172C962E0C9}">
      <dgm:prSet/>
      <dgm:spPr/>
      <dgm:t>
        <a:bodyPr/>
        <a:lstStyle/>
        <a:p>
          <a:endParaRPr lang="en-US"/>
        </a:p>
      </dgm:t>
    </dgm:pt>
    <dgm:pt modelId="{63784350-6FB5-4F39-A0AA-A76D20385A1A}">
      <dgm:prSet phldrT="[Text]" custT="1">
        <dgm:style>
          <a:lnRef idx="0">
            <a:schemeClr val="accent6"/>
          </a:lnRef>
          <a:fillRef idx="3">
            <a:schemeClr val="accent6"/>
          </a:fillRef>
          <a:effectRef idx="3">
            <a:schemeClr val="accent6"/>
          </a:effectRef>
          <a:fontRef idx="minor">
            <a:schemeClr val="lt1"/>
          </a:fontRef>
        </dgm:style>
      </dgm:prSet>
      <dgm:spPr>
        <a:solidFill>
          <a:srgbClr val="333399"/>
        </a:solidFill>
      </dgm:spPr>
      <dgm:t>
        <a:bodyPr/>
        <a:lstStyle/>
        <a:p>
          <a:r>
            <a:rPr lang="en-US" sz="1800" dirty="0" smtClean="0">
              <a:latin typeface="Calibri" pitchFamily="34" charset="0"/>
              <a:cs typeface="Calibri" pitchFamily="34" charset="0"/>
            </a:rPr>
            <a:t>Duplicate document detection</a:t>
          </a:r>
          <a:endParaRPr lang="en-US" sz="1800" dirty="0">
            <a:latin typeface="Calibri" pitchFamily="34" charset="0"/>
            <a:cs typeface="Calibri" pitchFamily="34" charset="0"/>
          </a:endParaRPr>
        </a:p>
      </dgm:t>
    </dgm:pt>
    <dgm:pt modelId="{02F99CF5-BE6F-4557-8BB4-68B7181CCBA5}" type="parTrans" cxnId="{CDAE2543-0EE1-4B34-B52E-A8EEEA699492}">
      <dgm:prSet/>
      <dgm:spPr/>
      <dgm:t>
        <a:bodyPr/>
        <a:lstStyle/>
        <a:p>
          <a:endParaRPr lang="en-US"/>
        </a:p>
      </dgm:t>
    </dgm:pt>
    <dgm:pt modelId="{E47CBEBB-6EFF-43F4-952B-B6C93B5E9493}" type="sibTrans" cxnId="{CDAE2543-0EE1-4B34-B52E-A8EEEA699492}">
      <dgm:prSet/>
      <dgm:spPr/>
      <dgm:t>
        <a:bodyPr/>
        <a:lstStyle/>
        <a:p>
          <a:endParaRPr lang="en-US"/>
        </a:p>
      </dgm:t>
    </dgm:pt>
    <dgm:pt modelId="{5473F14B-8F21-412E-B8DE-EADF32D6F521}" type="pres">
      <dgm:prSet presAssocID="{7DAF4A99-25E1-44F9-90C0-EA66CF00B3B6}" presName="theList" presStyleCnt="0">
        <dgm:presLayoutVars>
          <dgm:dir/>
          <dgm:animLvl val="lvl"/>
          <dgm:resizeHandles val="exact"/>
        </dgm:presLayoutVars>
      </dgm:prSet>
      <dgm:spPr/>
      <dgm:t>
        <a:bodyPr/>
        <a:lstStyle/>
        <a:p>
          <a:endParaRPr lang="en-US"/>
        </a:p>
      </dgm:t>
    </dgm:pt>
    <dgm:pt modelId="{C0D74A84-CA9B-4A55-82D3-C4473BCAB74F}" type="pres">
      <dgm:prSet presAssocID="{B28448BA-C9A8-43EB-A9DB-A0137196E3B9}" presName="compNode" presStyleCnt="0"/>
      <dgm:spPr/>
    </dgm:pt>
    <dgm:pt modelId="{F5FB40AB-A8F0-43CC-AED2-A0B6D3491F03}" type="pres">
      <dgm:prSet presAssocID="{B28448BA-C9A8-43EB-A9DB-A0137196E3B9}" presName="aNode" presStyleLbl="bgShp" presStyleIdx="0" presStyleCnt="5"/>
      <dgm:spPr/>
      <dgm:t>
        <a:bodyPr/>
        <a:lstStyle/>
        <a:p>
          <a:endParaRPr lang="en-US"/>
        </a:p>
      </dgm:t>
    </dgm:pt>
    <dgm:pt modelId="{189EA2CD-99B4-4604-BDBC-34AEB91058A9}" type="pres">
      <dgm:prSet presAssocID="{B28448BA-C9A8-43EB-A9DB-A0137196E3B9}" presName="textNode" presStyleLbl="bgShp" presStyleIdx="0" presStyleCnt="5"/>
      <dgm:spPr/>
      <dgm:t>
        <a:bodyPr/>
        <a:lstStyle/>
        <a:p>
          <a:endParaRPr lang="en-US"/>
        </a:p>
      </dgm:t>
    </dgm:pt>
    <dgm:pt modelId="{051CD919-C14E-4FF7-A82B-674D57B30AF8}" type="pres">
      <dgm:prSet presAssocID="{B28448BA-C9A8-43EB-A9DB-A0137196E3B9}" presName="compChildNode" presStyleCnt="0"/>
      <dgm:spPr/>
    </dgm:pt>
    <dgm:pt modelId="{151EFC3A-4B26-48D8-87A4-D28DC0264B02}" type="pres">
      <dgm:prSet presAssocID="{B28448BA-C9A8-43EB-A9DB-A0137196E3B9}" presName="theInnerList" presStyleCnt="0"/>
      <dgm:spPr/>
    </dgm:pt>
    <dgm:pt modelId="{D6B8C86D-B5C5-4707-BB1C-60E6EB9E4EBA}" type="pres">
      <dgm:prSet presAssocID="{E9F388D8-C9C2-45F4-B532-779E8C2CB5E8}" presName="childNode" presStyleLbl="node1" presStyleIdx="0" presStyleCnt="15">
        <dgm:presLayoutVars>
          <dgm:bulletEnabled val="1"/>
        </dgm:presLayoutVars>
      </dgm:prSet>
      <dgm:spPr/>
      <dgm:t>
        <a:bodyPr/>
        <a:lstStyle/>
        <a:p>
          <a:endParaRPr lang="en-US"/>
        </a:p>
      </dgm:t>
    </dgm:pt>
    <dgm:pt modelId="{FEA7308F-F292-4734-BC92-11C7BB5AF5E5}" type="pres">
      <dgm:prSet presAssocID="{E9F388D8-C9C2-45F4-B532-779E8C2CB5E8}" presName="aSpace2" presStyleCnt="0"/>
      <dgm:spPr/>
    </dgm:pt>
    <dgm:pt modelId="{20F65450-B565-4F6E-8CBD-65CD2502E3B0}" type="pres">
      <dgm:prSet presAssocID="{E12CEE09-DEBB-4435-B911-A40A12F7930D}" presName="childNode" presStyleLbl="node1" presStyleIdx="1" presStyleCnt="15">
        <dgm:presLayoutVars>
          <dgm:bulletEnabled val="1"/>
        </dgm:presLayoutVars>
      </dgm:prSet>
      <dgm:spPr/>
      <dgm:t>
        <a:bodyPr/>
        <a:lstStyle/>
        <a:p>
          <a:endParaRPr lang="en-US"/>
        </a:p>
      </dgm:t>
    </dgm:pt>
    <dgm:pt modelId="{1943ED51-E95A-4F6E-A717-80400DEEEE20}" type="pres">
      <dgm:prSet presAssocID="{E12CEE09-DEBB-4435-B911-A40A12F7930D}" presName="aSpace2" presStyleCnt="0"/>
      <dgm:spPr/>
    </dgm:pt>
    <dgm:pt modelId="{80F88CB8-4B64-4172-B897-E8F8383812F7}" type="pres">
      <dgm:prSet presAssocID="{91B14D9B-61DF-4421-AF43-318BB0021BDF}" presName="childNode" presStyleLbl="node1" presStyleIdx="2" presStyleCnt="15">
        <dgm:presLayoutVars>
          <dgm:bulletEnabled val="1"/>
        </dgm:presLayoutVars>
      </dgm:prSet>
      <dgm:spPr/>
      <dgm:t>
        <a:bodyPr/>
        <a:lstStyle/>
        <a:p>
          <a:endParaRPr lang="en-US"/>
        </a:p>
      </dgm:t>
    </dgm:pt>
    <dgm:pt modelId="{DC9EA69A-B885-4DA4-818F-1748672594CF}" type="pres">
      <dgm:prSet presAssocID="{B28448BA-C9A8-43EB-A9DB-A0137196E3B9}" presName="aSpace" presStyleCnt="0"/>
      <dgm:spPr/>
    </dgm:pt>
    <dgm:pt modelId="{3A6F3D38-6FA6-469E-B3C3-234BD62E4CCA}" type="pres">
      <dgm:prSet presAssocID="{5FC74589-1769-4EB4-9E51-9D82632D2E02}" presName="compNode" presStyleCnt="0"/>
      <dgm:spPr/>
    </dgm:pt>
    <dgm:pt modelId="{C1CD2EAA-2E66-4BDA-BB6E-F99B46E1B919}" type="pres">
      <dgm:prSet presAssocID="{5FC74589-1769-4EB4-9E51-9D82632D2E02}" presName="aNode" presStyleLbl="bgShp" presStyleIdx="1" presStyleCnt="5"/>
      <dgm:spPr/>
      <dgm:t>
        <a:bodyPr/>
        <a:lstStyle/>
        <a:p>
          <a:endParaRPr lang="en-US"/>
        </a:p>
      </dgm:t>
    </dgm:pt>
    <dgm:pt modelId="{727186A0-986E-40DF-85B7-ACC6191E0924}" type="pres">
      <dgm:prSet presAssocID="{5FC74589-1769-4EB4-9E51-9D82632D2E02}" presName="textNode" presStyleLbl="bgShp" presStyleIdx="1" presStyleCnt="5"/>
      <dgm:spPr/>
      <dgm:t>
        <a:bodyPr/>
        <a:lstStyle/>
        <a:p>
          <a:endParaRPr lang="en-US"/>
        </a:p>
      </dgm:t>
    </dgm:pt>
    <dgm:pt modelId="{F4329E4E-5431-4760-B147-9E77700EF61A}" type="pres">
      <dgm:prSet presAssocID="{5FC74589-1769-4EB4-9E51-9D82632D2E02}" presName="compChildNode" presStyleCnt="0"/>
      <dgm:spPr/>
    </dgm:pt>
    <dgm:pt modelId="{B5C22EF8-EBFA-4704-BF77-C1B26E178B0D}" type="pres">
      <dgm:prSet presAssocID="{5FC74589-1769-4EB4-9E51-9D82632D2E02}" presName="theInnerList" presStyleCnt="0"/>
      <dgm:spPr/>
    </dgm:pt>
    <dgm:pt modelId="{EFE71110-9F14-440A-945D-9BFF90054013}" type="pres">
      <dgm:prSet presAssocID="{B8FE7A32-1B20-4D46-8242-6C91907A490E}" presName="childNode" presStyleLbl="node1" presStyleIdx="3" presStyleCnt="15">
        <dgm:presLayoutVars>
          <dgm:bulletEnabled val="1"/>
        </dgm:presLayoutVars>
      </dgm:prSet>
      <dgm:spPr/>
      <dgm:t>
        <a:bodyPr/>
        <a:lstStyle/>
        <a:p>
          <a:endParaRPr lang="en-US"/>
        </a:p>
      </dgm:t>
    </dgm:pt>
    <dgm:pt modelId="{35EA0CEB-E637-4D3C-96EF-C8D3B04060F2}" type="pres">
      <dgm:prSet presAssocID="{B8FE7A32-1B20-4D46-8242-6C91907A490E}" presName="aSpace2" presStyleCnt="0"/>
      <dgm:spPr/>
    </dgm:pt>
    <dgm:pt modelId="{9E190C18-AEDE-45E1-8A46-924B1190ACB6}" type="pres">
      <dgm:prSet presAssocID="{EFD7AB2D-81E2-448E-B54E-4F3622AF7EF9}" presName="childNode" presStyleLbl="node1" presStyleIdx="4" presStyleCnt="15">
        <dgm:presLayoutVars>
          <dgm:bulletEnabled val="1"/>
        </dgm:presLayoutVars>
      </dgm:prSet>
      <dgm:spPr/>
      <dgm:t>
        <a:bodyPr/>
        <a:lstStyle/>
        <a:p>
          <a:endParaRPr lang="en-US"/>
        </a:p>
      </dgm:t>
    </dgm:pt>
    <dgm:pt modelId="{1E1AD27B-2438-4D0B-AB02-AF912F764D09}" type="pres">
      <dgm:prSet presAssocID="{EFD7AB2D-81E2-448E-B54E-4F3622AF7EF9}" presName="aSpace2" presStyleCnt="0"/>
      <dgm:spPr/>
    </dgm:pt>
    <dgm:pt modelId="{EB498954-62A4-422D-9DE3-1FA74DD1D37F}" type="pres">
      <dgm:prSet presAssocID="{FF0CDCCC-6F78-4064-A419-5EC5C753206F}" presName="childNode" presStyleLbl="node1" presStyleIdx="5" presStyleCnt="15">
        <dgm:presLayoutVars>
          <dgm:bulletEnabled val="1"/>
        </dgm:presLayoutVars>
      </dgm:prSet>
      <dgm:spPr/>
      <dgm:t>
        <a:bodyPr/>
        <a:lstStyle/>
        <a:p>
          <a:endParaRPr lang="en-US"/>
        </a:p>
      </dgm:t>
    </dgm:pt>
    <dgm:pt modelId="{BB3C6D49-326B-48DE-AC1D-9DC877BB01DD}" type="pres">
      <dgm:prSet presAssocID="{5FC74589-1769-4EB4-9E51-9D82632D2E02}" presName="aSpace" presStyleCnt="0"/>
      <dgm:spPr/>
    </dgm:pt>
    <dgm:pt modelId="{EF090B29-38A2-4F08-90FA-7BB67BE8B3E2}" type="pres">
      <dgm:prSet presAssocID="{A0A9AC20-5EC1-4862-BFC8-870928838544}" presName="compNode" presStyleCnt="0"/>
      <dgm:spPr/>
    </dgm:pt>
    <dgm:pt modelId="{9A6AB0E7-12CE-4F4C-9194-CFD62AA0E26B}" type="pres">
      <dgm:prSet presAssocID="{A0A9AC20-5EC1-4862-BFC8-870928838544}" presName="aNode" presStyleLbl="bgShp" presStyleIdx="2" presStyleCnt="5"/>
      <dgm:spPr/>
      <dgm:t>
        <a:bodyPr/>
        <a:lstStyle/>
        <a:p>
          <a:endParaRPr lang="en-US"/>
        </a:p>
      </dgm:t>
    </dgm:pt>
    <dgm:pt modelId="{4735A497-84C1-49AD-B2D7-A0E2E20F2536}" type="pres">
      <dgm:prSet presAssocID="{A0A9AC20-5EC1-4862-BFC8-870928838544}" presName="textNode" presStyleLbl="bgShp" presStyleIdx="2" presStyleCnt="5"/>
      <dgm:spPr/>
      <dgm:t>
        <a:bodyPr/>
        <a:lstStyle/>
        <a:p>
          <a:endParaRPr lang="en-US"/>
        </a:p>
      </dgm:t>
    </dgm:pt>
    <dgm:pt modelId="{5235814C-D240-476B-A6EA-F820ADA9F290}" type="pres">
      <dgm:prSet presAssocID="{A0A9AC20-5EC1-4862-BFC8-870928838544}" presName="compChildNode" presStyleCnt="0"/>
      <dgm:spPr/>
    </dgm:pt>
    <dgm:pt modelId="{F8C87951-0BEC-442E-BD13-E67FB71AC42B}" type="pres">
      <dgm:prSet presAssocID="{A0A9AC20-5EC1-4862-BFC8-870928838544}" presName="theInnerList" presStyleCnt="0"/>
      <dgm:spPr/>
    </dgm:pt>
    <dgm:pt modelId="{DECF7DEE-4FD4-4CE5-AEDF-10353AC11531}" type="pres">
      <dgm:prSet presAssocID="{6856B0CF-FE68-485F-BF49-CA4A93F4F38C}" presName="childNode" presStyleLbl="node1" presStyleIdx="6" presStyleCnt="15">
        <dgm:presLayoutVars>
          <dgm:bulletEnabled val="1"/>
        </dgm:presLayoutVars>
      </dgm:prSet>
      <dgm:spPr/>
      <dgm:t>
        <a:bodyPr/>
        <a:lstStyle/>
        <a:p>
          <a:endParaRPr lang="en-US"/>
        </a:p>
      </dgm:t>
    </dgm:pt>
    <dgm:pt modelId="{739A0DE6-D28A-493F-A1CB-4B3CCAC72873}" type="pres">
      <dgm:prSet presAssocID="{6856B0CF-FE68-485F-BF49-CA4A93F4F38C}" presName="aSpace2" presStyleCnt="0"/>
      <dgm:spPr/>
    </dgm:pt>
    <dgm:pt modelId="{02FBE83C-F7E3-4AC9-9A61-66BF67D7D8B6}" type="pres">
      <dgm:prSet presAssocID="{5DA147F9-347F-4A9B-99C6-4679CBA742BD}" presName="childNode" presStyleLbl="node1" presStyleIdx="7" presStyleCnt="15">
        <dgm:presLayoutVars>
          <dgm:bulletEnabled val="1"/>
        </dgm:presLayoutVars>
      </dgm:prSet>
      <dgm:spPr/>
      <dgm:t>
        <a:bodyPr/>
        <a:lstStyle/>
        <a:p>
          <a:endParaRPr lang="en-US"/>
        </a:p>
      </dgm:t>
    </dgm:pt>
    <dgm:pt modelId="{87C5B8B3-4388-4867-AA6C-4B2D717EAAF2}" type="pres">
      <dgm:prSet presAssocID="{5DA147F9-347F-4A9B-99C6-4679CBA742BD}" presName="aSpace2" presStyleCnt="0"/>
      <dgm:spPr/>
    </dgm:pt>
    <dgm:pt modelId="{1EC52667-0754-4666-9083-6E56A0F9B67B}" type="pres">
      <dgm:prSet presAssocID="{06D87D35-A66C-427C-B6DB-AF958D65D6B3}" presName="childNode" presStyleLbl="node1" presStyleIdx="8" presStyleCnt="15">
        <dgm:presLayoutVars>
          <dgm:bulletEnabled val="1"/>
        </dgm:presLayoutVars>
      </dgm:prSet>
      <dgm:spPr/>
      <dgm:t>
        <a:bodyPr/>
        <a:lstStyle/>
        <a:p>
          <a:endParaRPr lang="en-US"/>
        </a:p>
      </dgm:t>
    </dgm:pt>
    <dgm:pt modelId="{9C67C073-8031-4FB8-83D0-BB3987979FB7}" type="pres">
      <dgm:prSet presAssocID="{A0A9AC20-5EC1-4862-BFC8-870928838544}" presName="aSpace" presStyleCnt="0"/>
      <dgm:spPr/>
    </dgm:pt>
    <dgm:pt modelId="{3D53649F-3A9D-48AC-B3B4-F9359FF49907}" type="pres">
      <dgm:prSet presAssocID="{EA22DC01-B1C3-4425-86ED-5B66953397A8}" presName="compNode" presStyleCnt="0"/>
      <dgm:spPr/>
    </dgm:pt>
    <dgm:pt modelId="{18B77C7D-672C-4358-9CA6-BD8FA6E2302A}" type="pres">
      <dgm:prSet presAssocID="{EA22DC01-B1C3-4425-86ED-5B66953397A8}" presName="aNode" presStyleLbl="bgShp" presStyleIdx="3" presStyleCnt="5"/>
      <dgm:spPr/>
      <dgm:t>
        <a:bodyPr/>
        <a:lstStyle/>
        <a:p>
          <a:endParaRPr lang="en-US"/>
        </a:p>
      </dgm:t>
    </dgm:pt>
    <dgm:pt modelId="{AB95B1F2-DB60-4BC5-81D3-1FA274FF69C7}" type="pres">
      <dgm:prSet presAssocID="{EA22DC01-B1C3-4425-86ED-5B66953397A8}" presName="textNode" presStyleLbl="bgShp" presStyleIdx="3" presStyleCnt="5"/>
      <dgm:spPr/>
      <dgm:t>
        <a:bodyPr/>
        <a:lstStyle/>
        <a:p>
          <a:endParaRPr lang="en-US"/>
        </a:p>
      </dgm:t>
    </dgm:pt>
    <dgm:pt modelId="{9D4EF955-0664-47BE-890F-75DA470A2A2E}" type="pres">
      <dgm:prSet presAssocID="{EA22DC01-B1C3-4425-86ED-5B66953397A8}" presName="compChildNode" presStyleCnt="0"/>
      <dgm:spPr/>
    </dgm:pt>
    <dgm:pt modelId="{CCD58064-6258-410C-B1E0-023DF3946A43}" type="pres">
      <dgm:prSet presAssocID="{EA22DC01-B1C3-4425-86ED-5B66953397A8}" presName="theInnerList" presStyleCnt="0"/>
      <dgm:spPr/>
    </dgm:pt>
    <dgm:pt modelId="{204F3481-2F4C-45A5-A0A1-C088684F0126}" type="pres">
      <dgm:prSet presAssocID="{BC15291E-510A-4A20-8D69-B0F2ACBA3CC6}" presName="childNode" presStyleLbl="node1" presStyleIdx="9" presStyleCnt="15">
        <dgm:presLayoutVars>
          <dgm:bulletEnabled val="1"/>
        </dgm:presLayoutVars>
      </dgm:prSet>
      <dgm:spPr/>
      <dgm:t>
        <a:bodyPr/>
        <a:lstStyle/>
        <a:p>
          <a:endParaRPr lang="en-US"/>
        </a:p>
      </dgm:t>
    </dgm:pt>
    <dgm:pt modelId="{B768FAA9-E2C4-4A6B-82D8-EF54C53E14D8}" type="pres">
      <dgm:prSet presAssocID="{BC15291E-510A-4A20-8D69-B0F2ACBA3CC6}" presName="aSpace2" presStyleCnt="0"/>
      <dgm:spPr/>
    </dgm:pt>
    <dgm:pt modelId="{0F3CAB81-CF76-498F-9619-BAF8144FA3C3}" type="pres">
      <dgm:prSet presAssocID="{86AB53FA-67D7-4EE7-8555-3EE8EB6FA4C8}" presName="childNode" presStyleLbl="node1" presStyleIdx="10" presStyleCnt="15">
        <dgm:presLayoutVars>
          <dgm:bulletEnabled val="1"/>
        </dgm:presLayoutVars>
      </dgm:prSet>
      <dgm:spPr/>
      <dgm:t>
        <a:bodyPr/>
        <a:lstStyle/>
        <a:p>
          <a:endParaRPr lang="en-US"/>
        </a:p>
      </dgm:t>
    </dgm:pt>
    <dgm:pt modelId="{0E0C811E-F3C5-4F24-A485-437F0C0EAD6A}" type="pres">
      <dgm:prSet presAssocID="{86AB53FA-67D7-4EE7-8555-3EE8EB6FA4C8}" presName="aSpace2" presStyleCnt="0"/>
      <dgm:spPr/>
    </dgm:pt>
    <dgm:pt modelId="{80762C44-FA02-441A-8A8D-FC00E4F372F1}" type="pres">
      <dgm:prSet presAssocID="{67EC18BA-DB21-4AAD-BE8A-067C85A9B73E}" presName="childNode" presStyleLbl="node1" presStyleIdx="11" presStyleCnt="15">
        <dgm:presLayoutVars>
          <dgm:bulletEnabled val="1"/>
        </dgm:presLayoutVars>
      </dgm:prSet>
      <dgm:spPr/>
      <dgm:t>
        <a:bodyPr/>
        <a:lstStyle/>
        <a:p>
          <a:endParaRPr lang="en-US"/>
        </a:p>
      </dgm:t>
    </dgm:pt>
    <dgm:pt modelId="{1EEF13C7-AF43-4380-A8A5-F72A5D476D05}" type="pres">
      <dgm:prSet presAssocID="{EA22DC01-B1C3-4425-86ED-5B66953397A8}" presName="aSpace" presStyleCnt="0"/>
      <dgm:spPr/>
    </dgm:pt>
    <dgm:pt modelId="{0618492F-D453-4601-9C36-8CE6AA153D1B}" type="pres">
      <dgm:prSet presAssocID="{7D17D413-1C96-46A5-9E85-72C6636AE3C5}" presName="compNode" presStyleCnt="0"/>
      <dgm:spPr/>
    </dgm:pt>
    <dgm:pt modelId="{5A591EE2-4B7B-40DB-B051-D75F7BFEDDD6}" type="pres">
      <dgm:prSet presAssocID="{7D17D413-1C96-46A5-9E85-72C6636AE3C5}" presName="aNode" presStyleLbl="bgShp" presStyleIdx="4" presStyleCnt="5"/>
      <dgm:spPr/>
      <dgm:t>
        <a:bodyPr/>
        <a:lstStyle/>
        <a:p>
          <a:endParaRPr lang="en-US"/>
        </a:p>
      </dgm:t>
    </dgm:pt>
    <dgm:pt modelId="{34BAB90F-F3E5-4FFB-A339-2946D1CD0CCB}" type="pres">
      <dgm:prSet presAssocID="{7D17D413-1C96-46A5-9E85-72C6636AE3C5}" presName="textNode" presStyleLbl="bgShp" presStyleIdx="4" presStyleCnt="5"/>
      <dgm:spPr/>
      <dgm:t>
        <a:bodyPr/>
        <a:lstStyle/>
        <a:p>
          <a:endParaRPr lang="en-US"/>
        </a:p>
      </dgm:t>
    </dgm:pt>
    <dgm:pt modelId="{BA794F96-F89B-483A-BF3A-9118CA9CCDA4}" type="pres">
      <dgm:prSet presAssocID="{7D17D413-1C96-46A5-9E85-72C6636AE3C5}" presName="compChildNode" presStyleCnt="0"/>
      <dgm:spPr/>
    </dgm:pt>
    <dgm:pt modelId="{76BCF6F8-619E-4477-AF5E-3CC45345624F}" type="pres">
      <dgm:prSet presAssocID="{7D17D413-1C96-46A5-9E85-72C6636AE3C5}" presName="theInnerList" presStyleCnt="0"/>
      <dgm:spPr/>
    </dgm:pt>
    <dgm:pt modelId="{F0B767F2-4C7E-481B-967C-8FE0CB529397}" type="pres">
      <dgm:prSet presAssocID="{A9A35E3D-01EA-46C6-AED8-865E91E9D6C9}" presName="childNode" presStyleLbl="node1" presStyleIdx="12" presStyleCnt="15">
        <dgm:presLayoutVars>
          <dgm:bulletEnabled val="1"/>
        </dgm:presLayoutVars>
      </dgm:prSet>
      <dgm:spPr/>
      <dgm:t>
        <a:bodyPr/>
        <a:lstStyle/>
        <a:p>
          <a:endParaRPr lang="en-US"/>
        </a:p>
      </dgm:t>
    </dgm:pt>
    <dgm:pt modelId="{B342BD1C-A54C-4F1C-A099-03A03E61088D}" type="pres">
      <dgm:prSet presAssocID="{A9A35E3D-01EA-46C6-AED8-865E91E9D6C9}" presName="aSpace2" presStyleCnt="0"/>
      <dgm:spPr/>
    </dgm:pt>
    <dgm:pt modelId="{6F277C00-29F7-4ECD-8C97-37788C7BA770}" type="pres">
      <dgm:prSet presAssocID="{A5325020-A43F-4DC5-B91A-865612236E1B}" presName="childNode" presStyleLbl="node1" presStyleIdx="13" presStyleCnt="15">
        <dgm:presLayoutVars>
          <dgm:bulletEnabled val="1"/>
        </dgm:presLayoutVars>
      </dgm:prSet>
      <dgm:spPr/>
      <dgm:t>
        <a:bodyPr/>
        <a:lstStyle/>
        <a:p>
          <a:endParaRPr lang="en-US"/>
        </a:p>
      </dgm:t>
    </dgm:pt>
    <dgm:pt modelId="{3945A699-1DD4-41EF-B849-687FF56CB987}" type="pres">
      <dgm:prSet presAssocID="{A5325020-A43F-4DC5-B91A-865612236E1B}" presName="aSpace2" presStyleCnt="0"/>
      <dgm:spPr/>
    </dgm:pt>
    <dgm:pt modelId="{6C9EBB1C-8DC1-467B-832A-DCA29AD54F62}" type="pres">
      <dgm:prSet presAssocID="{63784350-6FB5-4F39-A0AA-A76D20385A1A}" presName="childNode" presStyleLbl="node1" presStyleIdx="14" presStyleCnt="15">
        <dgm:presLayoutVars>
          <dgm:bulletEnabled val="1"/>
        </dgm:presLayoutVars>
      </dgm:prSet>
      <dgm:spPr/>
      <dgm:t>
        <a:bodyPr/>
        <a:lstStyle/>
        <a:p>
          <a:endParaRPr lang="en-US"/>
        </a:p>
      </dgm:t>
    </dgm:pt>
  </dgm:ptLst>
  <dgm:cxnLst>
    <dgm:cxn modelId="{23DE1EE7-C0CF-4487-BD05-66D246E44E10}" type="presOf" srcId="{5FC74589-1769-4EB4-9E51-9D82632D2E02}" destId="{727186A0-986E-40DF-85B7-ACC6191E0924}" srcOrd="1" destOrd="0" presId="urn:microsoft.com/office/officeart/2005/8/layout/lProcess2"/>
    <dgm:cxn modelId="{2093A581-50A0-479E-8F97-2919A47E95CA}" type="presOf" srcId="{6856B0CF-FE68-485F-BF49-CA4A93F4F38C}" destId="{DECF7DEE-4FD4-4CE5-AEDF-10353AC11531}" srcOrd="0" destOrd="0" presId="urn:microsoft.com/office/officeart/2005/8/layout/lProcess2"/>
    <dgm:cxn modelId="{E8E1CBC2-E886-44D5-B930-C0A4D16118C4}" srcId="{5FC74589-1769-4EB4-9E51-9D82632D2E02}" destId="{EFD7AB2D-81E2-448E-B54E-4F3622AF7EF9}" srcOrd="1" destOrd="0" parTransId="{36574C9A-C9D9-41B3-A499-07AB4199CF7F}" sibTransId="{0FFBD1E1-7F1E-48F7-8092-88463CF1F65B}"/>
    <dgm:cxn modelId="{F9C4D3DE-3BCB-4B41-A3C2-8F59BB317720}" type="presOf" srcId="{A0A9AC20-5EC1-4862-BFC8-870928838544}" destId="{4735A497-84C1-49AD-B2D7-A0E2E20F2536}" srcOrd="1" destOrd="0" presId="urn:microsoft.com/office/officeart/2005/8/layout/lProcess2"/>
    <dgm:cxn modelId="{34A73A21-2A57-4C79-835F-6DA2B257AA4A}" type="presOf" srcId="{06D87D35-A66C-427C-B6DB-AF958D65D6B3}" destId="{1EC52667-0754-4666-9083-6E56A0F9B67B}" srcOrd="0" destOrd="0" presId="urn:microsoft.com/office/officeart/2005/8/layout/lProcess2"/>
    <dgm:cxn modelId="{815C635F-BF7F-417C-99C6-109E981F0A68}" type="presOf" srcId="{E12CEE09-DEBB-4435-B911-A40A12F7930D}" destId="{20F65450-B565-4F6E-8CBD-65CD2502E3B0}" srcOrd="0" destOrd="0" presId="urn:microsoft.com/office/officeart/2005/8/layout/lProcess2"/>
    <dgm:cxn modelId="{CD174D1A-F576-42A5-8360-9F1F6FB5C8D5}" srcId="{5FC74589-1769-4EB4-9E51-9D82632D2E02}" destId="{FF0CDCCC-6F78-4064-A419-5EC5C753206F}" srcOrd="2" destOrd="0" parTransId="{C96EA5C7-A653-4A83-8F75-8585A07C9C8F}" sibTransId="{8E668476-E60C-485B-B9C7-8F9496C26DF3}"/>
    <dgm:cxn modelId="{6723F50B-AA47-4273-81EA-65E1F5EA34FA}" srcId="{EA22DC01-B1C3-4425-86ED-5B66953397A8}" destId="{86AB53FA-67D7-4EE7-8555-3EE8EB6FA4C8}" srcOrd="1" destOrd="0" parTransId="{EA03EBDD-B26B-4044-993F-F3F8F5C83B54}" sibTransId="{AD9FF113-925C-46F3-AC17-3E3C7A57FE37}"/>
    <dgm:cxn modelId="{26A7C513-CA85-4DBF-B3F6-BC8847A37168}" type="presOf" srcId="{BC15291E-510A-4A20-8D69-B0F2ACBA3CC6}" destId="{204F3481-2F4C-45A5-A0A1-C088684F0126}" srcOrd="0" destOrd="0" presId="urn:microsoft.com/office/officeart/2005/8/layout/lProcess2"/>
    <dgm:cxn modelId="{693C4D7A-C6E1-4AFE-81E8-F6DB5A03DEF9}" type="presOf" srcId="{7D17D413-1C96-46A5-9E85-72C6636AE3C5}" destId="{5A591EE2-4B7B-40DB-B051-D75F7BFEDDD6}" srcOrd="0" destOrd="0" presId="urn:microsoft.com/office/officeart/2005/8/layout/lProcess2"/>
    <dgm:cxn modelId="{744E1BA2-14D0-4077-9376-A314A4CDC2B6}" type="presOf" srcId="{E9F388D8-C9C2-45F4-B532-779E8C2CB5E8}" destId="{D6B8C86D-B5C5-4707-BB1C-60E6EB9E4EBA}" srcOrd="0" destOrd="0" presId="urn:microsoft.com/office/officeart/2005/8/layout/lProcess2"/>
    <dgm:cxn modelId="{35679A9F-A9C0-40B5-BA5C-B5D89AD516EE}" srcId="{5FC74589-1769-4EB4-9E51-9D82632D2E02}" destId="{B8FE7A32-1B20-4D46-8242-6C91907A490E}" srcOrd="0" destOrd="0" parTransId="{86CD367E-951E-4F4B-BFC7-6603B931690A}" sibTransId="{03DB6E86-A49B-4AF5-9791-CBACA4C5335D}"/>
    <dgm:cxn modelId="{95C3269C-8E66-454E-90E4-64EBD4DB49A5}" srcId="{B28448BA-C9A8-43EB-A9DB-A0137196E3B9}" destId="{E9F388D8-C9C2-45F4-B532-779E8C2CB5E8}" srcOrd="0" destOrd="0" parTransId="{F2F7FB25-05F2-4ED0-B376-8372ACCE43FB}" sibTransId="{1AE97BAD-F576-4336-A510-388E6942CDAC}"/>
    <dgm:cxn modelId="{751DC194-11AC-4068-BA1C-4404C839BDBA}" srcId="{B28448BA-C9A8-43EB-A9DB-A0137196E3B9}" destId="{E12CEE09-DEBB-4435-B911-A40A12F7930D}" srcOrd="1" destOrd="0" parTransId="{A642C0CA-D97F-4EA3-928C-13F990F569A1}" sibTransId="{CF3DF39F-9248-4761-840A-28F131DA740D}"/>
    <dgm:cxn modelId="{3C9A865E-9FBA-4BF2-B04A-F8B25C2A51B0}" type="presOf" srcId="{B28448BA-C9A8-43EB-A9DB-A0137196E3B9}" destId="{189EA2CD-99B4-4604-BDBC-34AEB91058A9}" srcOrd="1" destOrd="0" presId="urn:microsoft.com/office/officeart/2005/8/layout/lProcess2"/>
    <dgm:cxn modelId="{CDF2CC16-ED87-4552-8B18-DAAA2A151437}" srcId="{B28448BA-C9A8-43EB-A9DB-A0137196E3B9}" destId="{91B14D9B-61DF-4421-AF43-318BB0021BDF}" srcOrd="2" destOrd="0" parTransId="{6B1A9D79-1E1A-438E-9974-41204E573EDC}" sibTransId="{5E874D73-6215-4109-909C-386CFCBBE123}"/>
    <dgm:cxn modelId="{7E4AB35E-2CD0-452B-A236-0250E3E2931F}" type="presOf" srcId="{91B14D9B-61DF-4421-AF43-318BB0021BDF}" destId="{80F88CB8-4B64-4172-B897-E8F8383812F7}" srcOrd="0" destOrd="0" presId="urn:microsoft.com/office/officeart/2005/8/layout/lProcess2"/>
    <dgm:cxn modelId="{050DD5A1-CFAA-4B57-868A-7F06F94B304B}" type="presOf" srcId="{5DA147F9-347F-4A9B-99C6-4679CBA742BD}" destId="{02FBE83C-F7E3-4AC9-9A61-66BF67D7D8B6}" srcOrd="0" destOrd="0" presId="urn:microsoft.com/office/officeart/2005/8/layout/lProcess2"/>
    <dgm:cxn modelId="{0949B049-F928-4520-A037-C172C962E0C9}" srcId="{7D17D413-1C96-46A5-9E85-72C6636AE3C5}" destId="{A5325020-A43F-4DC5-B91A-865612236E1B}" srcOrd="1" destOrd="0" parTransId="{B397B1E6-BB15-4DF4-B38A-02A5DF7C7E5D}" sibTransId="{E5885318-4367-4D45-A1BC-C2768E0C5F2B}"/>
    <dgm:cxn modelId="{719A22ED-D326-4A86-BAD3-0BDBDD53ADCA}" type="presOf" srcId="{7D17D413-1C96-46A5-9E85-72C6636AE3C5}" destId="{34BAB90F-F3E5-4FFB-A339-2946D1CD0CCB}" srcOrd="1" destOrd="0" presId="urn:microsoft.com/office/officeart/2005/8/layout/lProcess2"/>
    <dgm:cxn modelId="{D9E35F5C-9C04-4B00-BAD8-AD36F1DD39DE}" srcId="{7DAF4A99-25E1-44F9-90C0-EA66CF00B3B6}" destId="{7D17D413-1C96-46A5-9E85-72C6636AE3C5}" srcOrd="4" destOrd="0" parTransId="{91A59BF2-53A7-4244-ADC4-8913701DE4BA}" sibTransId="{06AA36B4-E14B-4E14-B273-C8197A0B582E}"/>
    <dgm:cxn modelId="{D65C1C1C-141B-48F8-889A-DB9F310594F1}" type="presOf" srcId="{EA22DC01-B1C3-4425-86ED-5B66953397A8}" destId="{18B77C7D-672C-4358-9CA6-BD8FA6E2302A}" srcOrd="0" destOrd="0" presId="urn:microsoft.com/office/officeart/2005/8/layout/lProcess2"/>
    <dgm:cxn modelId="{721BA034-D2BB-4F5E-AD28-4CD4B0B4FA35}" srcId="{7DAF4A99-25E1-44F9-90C0-EA66CF00B3B6}" destId="{B28448BA-C9A8-43EB-A9DB-A0137196E3B9}" srcOrd="0" destOrd="0" parTransId="{3A37FA3F-0269-460F-ACCD-01DD513605A2}" sibTransId="{20234B47-CD57-4C94-B27A-16836C4AA9A8}"/>
    <dgm:cxn modelId="{D839E47E-242E-4667-A7B3-0869657D1B8D}" type="presOf" srcId="{B8FE7A32-1B20-4D46-8242-6C91907A490E}" destId="{EFE71110-9F14-440A-945D-9BFF90054013}" srcOrd="0" destOrd="0" presId="urn:microsoft.com/office/officeart/2005/8/layout/lProcess2"/>
    <dgm:cxn modelId="{62B88F39-A1DA-44CD-A29D-887042D66F4A}" type="presOf" srcId="{86AB53FA-67D7-4EE7-8555-3EE8EB6FA4C8}" destId="{0F3CAB81-CF76-498F-9619-BAF8144FA3C3}" srcOrd="0" destOrd="0" presId="urn:microsoft.com/office/officeart/2005/8/layout/lProcess2"/>
    <dgm:cxn modelId="{E39A2E7D-4B01-443C-A093-8728A9F528A1}" srcId="{7DAF4A99-25E1-44F9-90C0-EA66CF00B3B6}" destId="{A0A9AC20-5EC1-4862-BFC8-870928838544}" srcOrd="2" destOrd="0" parTransId="{69D52F25-6ACE-45DA-A9E8-1893E3A26C8C}" sibTransId="{FF5EAA6B-D3D9-4221-A79F-E9B4930D1CEF}"/>
    <dgm:cxn modelId="{6DB72DBE-E82A-47EF-ACEA-E04B7B517F26}" srcId="{7DAF4A99-25E1-44F9-90C0-EA66CF00B3B6}" destId="{EA22DC01-B1C3-4425-86ED-5B66953397A8}" srcOrd="3" destOrd="0" parTransId="{5D0A80B1-3E50-448A-A64D-AD1355ED3022}" sibTransId="{A9D991C7-41FC-48B5-87C1-98EB407695FE}"/>
    <dgm:cxn modelId="{CDAE2543-0EE1-4B34-B52E-A8EEEA699492}" srcId="{7D17D413-1C96-46A5-9E85-72C6636AE3C5}" destId="{63784350-6FB5-4F39-A0AA-A76D20385A1A}" srcOrd="2" destOrd="0" parTransId="{02F99CF5-BE6F-4557-8BB4-68B7181CCBA5}" sibTransId="{E47CBEBB-6EFF-43F4-952B-B6C93B5E9493}"/>
    <dgm:cxn modelId="{78D929C6-09D8-4482-AC41-222BB0681789}" type="presOf" srcId="{5FC74589-1769-4EB4-9E51-9D82632D2E02}" destId="{C1CD2EAA-2E66-4BDA-BB6E-F99B46E1B919}" srcOrd="0" destOrd="0" presId="urn:microsoft.com/office/officeart/2005/8/layout/lProcess2"/>
    <dgm:cxn modelId="{D2E71B6A-2ED0-4063-83D4-B7F1634C0332}" srcId="{A0A9AC20-5EC1-4862-BFC8-870928838544}" destId="{5DA147F9-347F-4A9B-99C6-4679CBA742BD}" srcOrd="1" destOrd="0" parTransId="{0DD651B9-CD26-4B12-B47E-A345F5C781A5}" sibTransId="{A279CC5C-DF39-4624-BFA5-ADC04410EA91}"/>
    <dgm:cxn modelId="{5B550120-3984-4EC3-88F2-1387A88849D2}" type="presOf" srcId="{EFD7AB2D-81E2-448E-B54E-4F3622AF7EF9}" destId="{9E190C18-AEDE-45E1-8A46-924B1190ACB6}" srcOrd="0" destOrd="0" presId="urn:microsoft.com/office/officeart/2005/8/layout/lProcess2"/>
    <dgm:cxn modelId="{3917DE62-675C-4308-9761-22340AC1A2E2}" type="presOf" srcId="{B28448BA-C9A8-43EB-A9DB-A0137196E3B9}" destId="{F5FB40AB-A8F0-43CC-AED2-A0B6D3491F03}" srcOrd="0" destOrd="0" presId="urn:microsoft.com/office/officeart/2005/8/layout/lProcess2"/>
    <dgm:cxn modelId="{6FA6CFA8-C8B1-4A95-B8A7-E4FA2DAD6622}" type="presOf" srcId="{A0A9AC20-5EC1-4862-BFC8-870928838544}" destId="{9A6AB0E7-12CE-4F4C-9194-CFD62AA0E26B}" srcOrd="0" destOrd="0" presId="urn:microsoft.com/office/officeart/2005/8/layout/lProcess2"/>
    <dgm:cxn modelId="{85891947-5BFE-40B2-A56D-BA113FC4103D}" type="presOf" srcId="{7DAF4A99-25E1-44F9-90C0-EA66CF00B3B6}" destId="{5473F14B-8F21-412E-B8DE-EADF32D6F521}" srcOrd="0" destOrd="0" presId="urn:microsoft.com/office/officeart/2005/8/layout/lProcess2"/>
    <dgm:cxn modelId="{BA744FE1-FDC3-4233-B22B-6477ACAE7176}" type="presOf" srcId="{67EC18BA-DB21-4AAD-BE8A-067C85A9B73E}" destId="{80762C44-FA02-441A-8A8D-FC00E4F372F1}" srcOrd="0" destOrd="0" presId="urn:microsoft.com/office/officeart/2005/8/layout/lProcess2"/>
    <dgm:cxn modelId="{1151B3DC-BFA5-46C2-A674-0EE40A938C5A}" srcId="{A0A9AC20-5EC1-4862-BFC8-870928838544}" destId="{6856B0CF-FE68-485F-BF49-CA4A93F4F38C}" srcOrd="0" destOrd="0" parTransId="{B52856D9-283B-499D-AE83-3A1B0694F8DA}" sibTransId="{60145AD2-C0A0-4426-8839-F8800D94963F}"/>
    <dgm:cxn modelId="{27CAE4B9-692E-4668-9B20-AF5E2A72859E}" type="presOf" srcId="{A9A35E3D-01EA-46C6-AED8-865E91E9D6C9}" destId="{F0B767F2-4C7E-481B-967C-8FE0CB529397}" srcOrd="0" destOrd="0" presId="urn:microsoft.com/office/officeart/2005/8/layout/lProcess2"/>
    <dgm:cxn modelId="{A90FB13A-D3D4-4D26-8026-08D8C7497E07}" type="presOf" srcId="{63784350-6FB5-4F39-A0AA-A76D20385A1A}" destId="{6C9EBB1C-8DC1-467B-832A-DCA29AD54F62}" srcOrd="0" destOrd="0" presId="urn:microsoft.com/office/officeart/2005/8/layout/lProcess2"/>
    <dgm:cxn modelId="{090367F2-2F9D-429E-8090-D374C3282399}" srcId="{EA22DC01-B1C3-4425-86ED-5B66953397A8}" destId="{67EC18BA-DB21-4AAD-BE8A-067C85A9B73E}" srcOrd="2" destOrd="0" parTransId="{8918E5B2-4513-4EC4-8164-E88158F78E11}" sibTransId="{FAC02AF5-6F72-4EED-98CA-D68C7F3B5D5A}"/>
    <dgm:cxn modelId="{5018CE96-E6CC-471E-9B9C-30F70F6B8CE7}" srcId="{7D17D413-1C96-46A5-9E85-72C6636AE3C5}" destId="{A9A35E3D-01EA-46C6-AED8-865E91E9D6C9}" srcOrd="0" destOrd="0" parTransId="{0C34515A-9947-4AC4-8E07-6D77FB8F1E95}" sibTransId="{3C0EBF76-BD27-4964-B79F-79CC6413DFD1}"/>
    <dgm:cxn modelId="{348C0D5F-6073-4BEC-B9DD-9D8A62FE63BE}" type="presOf" srcId="{EA22DC01-B1C3-4425-86ED-5B66953397A8}" destId="{AB95B1F2-DB60-4BC5-81D3-1FA274FF69C7}" srcOrd="1" destOrd="0" presId="urn:microsoft.com/office/officeart/2005/8/layout/lProcess2"/>
    <dgm:cxn modelId="{03033C8E-546A-4636-B996-DCA3A7F5D692}" srcId="{A0A9AC20-5EC1-4862-BFC8-870928838544}" destId="{06D87D35-A66C-427C-B6DB-AF958D65D6B3}" srcOrd="2" destOrd="0" parTransId="{9A4B31E9-014C-4B63-A219-5A63A8ACB829}" sibTransId="{AC1F3899-4696-4923-97F3-8D3FBB96254A}"/>
    <dgm:cxn modelId="{53D00FBE-0B8C-44B8-BD7B-FF723D810987}" srcId="{EA22DC01-B1C3-4425-86ED-5B66953397A8}" destId="{BC15291E-510A-4A20-8D69-B0F2ACBA3CC6}" srcOrd="0" destOrd="0" parTransId="{DDAF1636-99A0-4E4C-BF8B-7A50EC838E24}" sibTransId="{25F65FF3-A145-4450-BC4A-2BD6189C0F89}"/>
    <dgm:cxn modelId="{CE16F991-DCDA-4161-BCF2-185E0029FEE1}" type="presOf" srcId="{FF0CDCCC-6F78-4064-A419-5EC5C753206F}" destId="{EB498954-62A4-422D-9DE3-1FA74DD1D37F}" srcOrd="0" destOrd="0" presId="urn:microsoft.com/office/officeart/2005/8/layout/lProcess2"/>
    <dgm:cxn modelId="{0361BB45-12F8-4FAD-8037-E3A1E323A5CC}" type="presOf" srcId="{A5325020-A43F-4DC5-B91A-865612236E1B}" destId="{6F277C00-29F7-4ECD-8C97-37788C7BA770}" srcOrd="0" destOrd="0" presId="urn:microsoft.com/office/officeart/2005/8/layout/lProcess2"/>
    <dgm:cxn modelId="{EA2FD3B8-722B-4877-B8F1-EEA7710C1B84}" srcId="{7DAF4A99-25E1-44F9-90C0-EA66CF00B3B6}" destId="{5FC74589-1769-4EB4-9E51-9D82632D2E02}" srcOrd="1" destOrd="0" parTransId="{4D0CCF7E-4481-42D2-95B3-0CB4029368E1}" sibTransId="{8EB806C9-A9BC-450F-B9C3-AC2ED6D3AF68}"/>
    <dgm:cxn modelId="{0FF0A3C1-32C2-4D04-AD99-EF65E948AA61}" type="presParOf" srcId="{5473F14B-8F21-412E-B8DE-EADF32D6F521}" destId="{C0D74A84-CA9B-4A55-82D3-C4473BCAB74F}" srcOrd="0" destOrd="0" presId="urn:microsoft.com/office/officeart/2005/8/layout/lProcess2"/>
    <dgm:cxn modelId="{D75B99F8-B40B-4E76-B70E-9005AA8C56FC}" type="presParOf" srcId="{C0D74A84-CA9B-4A55-82D3-C4473BCAB74F}" destId="{F5FB40AB-A8F0-43CC-AED2-A0B6D3491F03}" srcOrd="0" destOrd="0" presId="urn:microsoft.com/office/officeart/2005/8/layout/lProcess2"/>
    <dgm:cxn modelId="{EEE30263-810D-41C7-8875-72291020655F}" type="presParOf" srcId="{C0D74A84-CA9B-4A55-82D3-C4473BCAB74F}" destId="{189EA2CD-99B4-4604-BDBC-34AEB91058A9}" srcOrd="1" destOrd="0" presId="urn:microsoft.com/office/officeart/2005/8/layout/lProcess2"/>
    <dgm:cxn modelId="{11C37163-B422-4554-92B4-142D83316B19}" type="presParOf" srcId="{C0D74A84-CA9B-4A55-82D3-C4473BCAB74F}" destId="{051CD919-C14E-4FF7-A82B-674D57B30AF8}" srcOrd="2" destOrd="0" presId="urn:microsoft.com/office/officeart/2005/8/layout/lProcess2"/>
    <dgm:cxn modelId="{977BC559-FD67-4849-9766-5881CC129CD0}" type="presParOf" srcId="{051CD919-C14E-4FF7-A82B-674D57B30AF8}" destId="{151EFC3A-4B26-48D8-87A4-D28DC0264B02}" srcOrd="0" destOrd="0" presId="urn:microsoft.com/office/officeart/2005/8/layout/lProcess2"/>
    <dgm:cxn modelId="{ED814139-22D5-410C-9872-66A3E6476438}" type="presParOf" srcId="{151EFC3A-4B26-48D8-87A4-D28DC0264B02}" destId="{D6B8C86D-B5C5-4707-BB1C-60E6EB9E4EBA}" srcOrd="0" destOrd="0" presId="urn:microsoft.com/office/officeart/2005/8/layout/lProcess2"/>
    <dgm:cxn modelId="{918E3F64-3705-42D6-8625-B42027A6E41F}" type="presParOf" srcId="{151EFC3A-4B26-48D8-87A4-D28DC0264B02}" destId="{FEA7308F-F292-4734-BC92-11C7BB5AF5E5}" srcOrd="1" destOrd="0" presId="urn:microsoft.com/office/officeart/2005/8/layout/lProcess2"/>
    <dgm:cxn modelId="{1AD21865-410E-4938-B644-372B15C27673}" type="presParOf" srcId="{151EFC3A-4B26-48D8-87A4-D28DC0264B02}" destId="{20F65450-B565-4F6E-8CBD-65CD2502E3B0}" srcOrd="2" destOrd="0" presId="urn:microsoft.com/office/officeart/2005/8/layout/lProcess2"/>
    <dgm:cxn modelId="{5A9D8F3D-DDBA-4456-80E9-49F265634777}" type="presParOf" srcId="{151EFC3A-4B26-48D8-87A4-D28DC0264B02}" destId="{1943ED51-E95A-4F6E-A717-80400DEEEE20}" srcOrd="3" destOrd="0" presId="urn:microsoft.com/office/officeart/2005/8/layout/lProcess2"/>
    <dgm:cxn modelId="{14881A0D-3F13-497C-8AAA-F9ED5011373F}" type="presParOf" srcId="{151EFC3A-4B26-48D8-87A4-D28DC0264B02}" destId="{80F88CB8-4B64-4172-B897-E8F8383812F7}" srcOrd="4" destOrd="0" presId="urn:microsoft.com/office/officeart/2005/8/layout/lProcess2"/>
    <dgm:cxn modelId="{9D07D944-8A10-48F1-BFBD-7DBCF92CD892}" type="presParOf" srcId="{5473F14B-8F21-412E-B8DE-EADF32D6F521}" destId="{DC9EA69A-B885-4DA4-818F-1748672594CF}" srcOrd="1" destOrd="0" presId="urn:microsoft.com/office/officeart/2005/8/layout/lProcess2"/>
    <dgm:cxn modelId="{51A3845E-CBEF-4754-9C50-EF720B6E3CB8}" type="presParOf" srcId="{5473F14B-8F21-412E-B8DE-EADF32D6F521}" destId="{3A6F3D38-6FA6-469E-B3C3-234BD62E4CCA}" srcOrd="2" destOrd="0" presId="urn:microsoft.com/office/officeart/2005/8/layout/lProcess2"/>
    <dgm:cxn modelId="{B672A148-6777-4E99-ADB8-BDC77E49FA77}" type="presParOf" srcId="{3A6F3D38-6FA6-469E-B3C3-234BD62E4CCA}" destId="{C1CD2EAA-2E66-4BDA-BB6E-F99B46E1B919}" srcOrd="0" destOrd="0" presId="urn:microsoft.com/office/officeart/2005/8/layout/lProcess2"/>
    <dgm:cxn modelId="{46A622DD-4EE8-459E-9C01-808FB5A43456}" type="presParOf" srcId="{3A6F3D38-6FA6-469E-B3C3-234BD62E4CCA}" destId="{727186A0-986E-40DF-85B7-ACC6191E0924}" srcOrd="1" destOrd="0" presId="urn:microsoft.com/office/officeart/2005/8/layout/lProcess2"/>
    <dgm:cxn modelId="{D01B802A-1167-4A4D-8C75-EEA5A5A3F1F3}" type="presParOf" srcId="{3A6F3D38-6FA6-469E-B3C3-234BD62E4CCA}" destId="{F4329E4E-5431-4760-B147-9E77700EF61A}" srcOrd="2" destOrd="0" presId="urn:microsoft.com/office/officeart/2005/8/layout/lProcess2"/>
    <dgm:cxn modelId="{9FDC866F-557C-4356-8930-59F22E325E41}" type="presParOf" srcId="{F4329E4E-5431-4760-B147-9E77700EF61A}" destId="{B5C22EF8-EBFA-4704-BF77-C1B26E178B0D}" srcOrd="0" destOrd="0" presId="urn:microsoft.com/office/officeart/2005/8/layout/lProcess2"/>
    <dgm:cxn modelId="{3948CD60-7941-487E-9856-3B4385A89463}" type="presParOf" srcId="{B5C22EF8-EBFA-4704-BF77-C1B26E178B0D}" destId="{EFE71110-9F14-440A-945D-9BFF90054013}" srcOrd="0" destOrd="0" presId="urn:microsoft.com/office/officeart/2005/8/layout/lProcess2"/>
    <dgm:cxn modelId="{2458B3E1-33EC-4D67-B4A7-B1F22D7FD04D}" type="presParOf" srcId="{B5C22EF8-EBFA-4704-BF77-C1B26E178B0D}" destId="{35EA0CEB-E637-4D3C-96EF-C8D3B04060F2}" srcOrd="1" destOrd="0" presId="urn:microsoft.com/office/officeart/2005/8/layout/lProcess2"/>
    <dgm:cxn modelId="{3BD0EA21-4BAD-427E-885A-A05FBF9784EF}" type="presParOf" srcId="{B5C22EF8-EBFA-4704-BF77-C1B26E178B0D}" destId="{9E190C18-AEDE-45E1-8A46-924B1190ACB6}" srcOrd="2" destOrd="0" presId="urn:microsoft.com/office/officeart/2005/8/layout/lProcess2"/>
    <dgm:cxn modelId="{11749227-3799-472E-9668-813A23881E43}" type="presParOf" srcId="{B5C22EF8-EBFA-4704-BF77-C1B26E178B0D}" destId="{1E1AD27B-2438-4D0B-AB02-AF912F764D09}" srcOrd="3" destOrd="0" presId="urn:microsoft.com/office/officeart/2005/8/layout/lProcess2"/>
    <dgm:cxn modelId="{1049F8E4-69D2-4D46-B602-FC1C21F255C4}" type="presParOf" srcId="{B5C22EF8-EBFA-4704-BF77-C1B26E178B0D}" destId="{EB498954-62A4-422D-9DE3-1FA74DD1D37F}" srcOrd="4" destOrd="0" presId="urn:microsoft.com/office/officeart/2005/8/layout/lProcess2"/>
    <dgm:cxn modelId="{49D46634-6486-499A-B8BF-6A1CCAD91124}" type="presParOf" srcId="{5473F14B-8F21-412E-B8DE-EADF32D6F521}" destId="{BB3C6D49-326B-48DE-AC1D-9DC877BB01DD}" srcOrd="3" destOrd="0" presId="urn:microsoft.com/office/officeart/2005/8/layout/lProcess2"/>
    <dgm:cxn modelId="{BD675FFE-DD05-4BF1-BB1E-FDD61830413E}" type="presParOf" srcId="{5473F14B-8F21-412E-B8DE-EADF32D6F521}" destId="{EF090B29-38A2-4F08-90FA-7BB67BE8B3E2}" srcOrd="4" destOrd="0" presId="urn:microsoft.com/office/officeart/2005/8/layout/lProcess2"/>
    <dgm:cxn modelId="{48BA5E1D-8066-4E2E-B6B1-E90D1CCA4E68}" type="presParOf" srcId="{EF090B29-38A2-4F08-90FA-7BB67BE8B3E2}" destId="{9A6AB0E7-12CE-4F4C-9194-CFD62AA0E26B}" srcOrd="0" destOrd="0" presId="urn:microsoft.com/office/officeart/2005/8/layout/lProcess2"/>
    <dgm:cxn modelId="{7AA6C130-9ED4-46DC-BCEF-387D656BE23B}" type="presParOf" srcId="{EF090B29-38A2-4F08-90FA-7BB67BE8B3E2}" destId="{4735A497-84C1-49AD-B2D7-A0E2E20F2536}" srcOrd="1" destOrd="0" presId="urn:microsoft.com/office/officeart/2005/8/layout/lProcess2"/>
    <dgm:cxn modelId="{2ECD21B3-7062-490F-90F3-04780A2F39F0}" type="presParOf" srcId="{EF090B29-38A2-4F08-90FA-7BB67BE8B3E2}" destId="{5235814C-D240-476B-A6EA-F820ADA9F290}" srcOrd="2" destOrd="0" presId="urn:microsoft.com/office/officeart/2005/8/layout/lProcess2"/>
    <dgm:cxn modelId="{9C6CFF63-AC91-41FF-A22E-F5D3C801FFD9}" type="presParOf" srcId="{5235814C-D240-476B-A6EA-F820ADA9F290}" destId="{F8C87951-0BEC-442E-BD13-E67FB71AC42B}" srcOrd="0" destOrd="0" presId="urn:microsoft.com/office/officeart/2005/8/layout/lProcess2"/>
    <dgm:cxn modelId="{80C4ECBB-2B5B-4A8B-BEE7-14FD9C3DD7FB}" type="presParOf" srcId="{F8C87951-0BEC-442E-BD13-E67FB71AC42B}" destId="{DECF7DEE-4FD4-4CE5-AEDF-10353AC11531}" srcOrd="0" destOrd="0" presId="urn:microsoft.com/office/officeart/2005/8/layout/lProcess2"/>
    <dgm:cxn modelId="{B155FD7D-6600-43F2-AFA1-F101D910A4D3}" type="presParOf" srcId="{F8C87951-0BEC-442E-BD13-E67FB71AC42B}" destId="{739A0DE6-D28A-493F-A1CB-4B3CCAC72873}" srcOrd="1" destOrd="0" presId="urn:microsoft.com/office/officeart/2005/8/layout/lProcess2"/>
    <dgm:cxn modelId="{902F3F4B-6CCF-4FDB-B14D-67AD3EDEAD7E}" type="presParOf" srcId="{F8C87951-0BEC-442E-BD13-E67FB71AC42B}" destId="{02FBE83C-F7E3-4AC9-9A61-66BF67D7D8B6}" srcOrd="2" destOrd="0" presId="urn:microsoft.com/office/officeart/2005/8/layout/lProcess2"/>
    <dgm:cxn modelId="{700A33B4-8CCF-4E14-B2FB-BDEE1466EE32}" type="presParOf" srcId="{F8C87951-0BEC-442E-BD13-E67FB71AC42B}" destId="{87C5B8B3-4388-4867-AA6C-4B2D717EAAF2}" srcOrd="3" destOrd="0" presId="urn:microsoft.com/office/officeart/2005/8/layout/lProcess2"/>
    <dgm:cxn modelId="{FD7FB784-7B04-4089-B4BF-A6FCF4BD3DD6}" type="presParOf" srcId="{F8C87951-0BEC-442E-BD13-E67FB71AC42B}" destId="{1EC52667-0754-4666-9083-6E56A0F9B67B}" srcOrd="4" destOrd="0" presId="urn:microsoft.com/office/officeart/2005/8/layout/lProcess2"/>
    <dgm:cxn modelId="{D0C2F718-38E5-449F-8274-4944286C8381}" type="presParOf" srcId="{5473F14B-8F21-412E-B8DE-EADF32D6F521}" destId="{9C67C073-8031-4FB8-83D0-BB3987979FB7}" srcOrd="5" destOrd="0" presId="urn:microsoft.com/office/officeart/2005/8/layout/lProcess2"/>
    <dgm:cxn modelId="{E4684D4C-64B8-45C5-9B45-FD1E5B040A40}" type="presParOf" srcId="{5473F14B-8F21-412E-B8DE-EADF32D6F521}" destId="{3D53649F-3A9D-48AC-B3B4-F9359FF49907}" srcOrd="6" destOrd="0" presId="urn:microsoft.com/office/officeart/2005/8/layout/lProcess2"/>
    <dgm:cxn modelId="{8DB82E30-1351-4A7D-87E5-C493BF524833}" type="presParOf" srcId="{3D53649F-3A9D-48AC-B3B4-F9359FF49907}" destId="{18B77C7D-672C-4358-9CA6-BD8FA6E2302A}" srcOrd="0" destOrd="0" presId="urn:microsoft.com/office/officeart/2005/8/layout/lProcess2"/>
    <dgm:cxn modelId="{AFF7CA79-8448-4B36-945B-244F9DBB20B9}" type="presParOf" srcId="{3D53649F-3A9D-48AC-B3B4-F9359FF49907}" destId="{AB95B1F2-DB60-4BC5-81D3-1FA274FF69C7}" srcOrd="1" destOrd="0" presId="urn:microsoft.com/office/officeart/2005/8/layout/lProcess2"/>
    <dgm:cxn modelId="{E80BA7A3-881C-41FF-96A7-F319CED0F187}" type="presParOf" srcId="{3D53649F-3A9D-48AC-B3B4-F9359FF49907}" destId="{9D4EF955-0664-47BE-890F-75DA470A2A2E}" srcOrd="2" destOrd="0" presId="urn:microsoft.com/office/officeart/2005/8/layout/lProcess2"/>
    <dgm:cxn modelId="{0CC3648D-409B-4F04-B7FE-1D48B672FF12}" type="presParOf" srcId="{9D4EF955-0664-47BE-890F-75DA470A2A2E}" destId="{CCD58064-6258-410C-B1E0-023DF3946A43}" srcOrd="0" destOrd="0" presId="urn:microsoft.com/office/officeart/2005/8/layout/lProcess2"/>
    <dgm:cxn modelId="{54EC6F3A-D573-432C-8753-1E79DE73E4B0}" type="presParOf" srcId="{CCD58064-6258-410C-B1E0-023DF3946A43}" destId="{204F3481-2F4C-45A5-A0A1-C088684F0126}" srcOrd="0" destOrd="0" presId="urn:microsoft.com/office/officeart/2005/8/layout/lProcess2"/>
    <dgm:cxn modelId="{0D3051B6-64D7-4068-9357-6CC9591B4E9D}" type="presParOf" srcId="{CCD58064-6258-410C-B1E0-023DF3946A43}" destId="{B768FAA9-E2C4-4A6B-82D8-EF54C53E14D8}" srcOrd="1" destOrd="0" presId="urn:microsoft.com/office/officeart/2005/8/layout/lProcess2"/>
    <dgm:cxn modelId="{24AD22DC-B379-4A3F-ACF1-730FE546B68B}" type="presParOf" srcId="{CCD58064-6258-410C-B1E0-023DF3946A43}" destId="{0F3CAB81-CF76-498F-9619-BAF8144FA3C3}" srcOrd="2" destOrd="0" presId="urn:microsoft.com/office/officeart/2005/8/layout/lProcess2"/>
    <dgm:cxn modelId="{31A83A88-6953-4C27-9E79-CC0A00FC65E6}" type="presParOf" srcId="{CCD58064-6258-410C-B1E0-023DF3946A43}" destId="{0E0C811E-F3C5-4F24-A485-437F0C0EAD6A}" srcOrd="3" destOrd="0" presId="urn:microsoft.com/office/officeart/2005/8/layout/lProcess2"/>
    <dgm:cxn modelId="{BB121A7F-7D92-488F-9CB7-BAAE2B50EBA9}" type="presParOf" srcId="{CCD58064-6258-410C-B1E0-023DF3946A43}" destId="{80762C44-FA02-441A-8A8D-FC00E4F372F1}" srcOrd="4" destOrd="0" presId="urn:microsoft.com/office/officeart/2005/8/layout/lProcess2"/>
    <dgm:cxn modelId="{D7EBD1B4-93B0-4C45-A3C4-58F0469D9015}" type="presParOf" srcId="{5473F14B-8F21-412E-B8DE-EADF32D6F521}" destId="{1EEF13C7-AF43-4380-A8A5-F72A5D476D05}" srcOrd="7" destOrd="0" presId="urn:microsoft.com/office/officeart/2005/8/layout/lProcess2"/>
    <dgm:cxn modelId="{1D6D6422-F944-472C-9A4A-3D5E9619CBB1}" type="presParOf" srcId="{5473F14B-8F21-412E-B8DE-EADF32D6F521}" destId="{0618492F-D453-4601-9C36-8CE6AA153D1B}" srcOrd="8" destOrd="0" presId="urn:microsoft.com/office/officeart/2005/8/layout/lProcess2"/>
    <dgm:cxn modelId="{E81A8417-A023-4F14-BC3E-A6374580E47F}" type="presParOf" srcId="{0618492F-D453-4601-9C36-8CE6AA153D1B}" destId="{5A591EE2-4B7B-40DB-B051-D75F7BFEDDD6}" srcOrd="0" destOrd="0" presId="urn:microsoft.com/office/officeart/2005/8/layout/lProcess2"/>
    <dgm:cxn modelId="{7934877A-CB5A-427A-AC27-A579A4020DAD}" type="presParOf" srcId="{0618492F-D453-4601-9C36-8CE6AA153D1B}" destId="{34BAB90F-F3E5-4FFB-A339-2946D1CD0CCB}" srcOrd="1" destOrd="0" presId="urn:microsoft.com/office/officeart/2005/8/layout/lProcess2"/>
    <dgm:cxn modelId="{5E6FBCF0-5BE2-4AF5-A48C-35FD61608AA2}" type="presParOf" srcId="{0618492F-D453-4601-9C36-8CE6AA153D1B}" destId="{BA794F96-F89B-483A-BF3A-9118CA9CCDA4}" srcOrd="2" destOrd="0" presId="urn:microsoft.com/office/officeart/2005/8/layout/lProcess2"/>
    <dgm:cxn modelId="{C72BBBD8-AA1C-4FA2-A7B8-4B0387C9620F}" type="presParOf" srcId="{BA794F96-F89B-483A-BF3A-9118CA9CCDA4}" destId="{76BCF6F8-619E-4477-AF5E-3CC45345624F}" srcOrd="0" destOrd="0" presId="urn:microsoft.com/office/officeart/2005/8/layout/lProcess2"/>
    <dgm:cxn modelId="{E0D3ECD8-B58F-4F0F-B510-34BC434A8269}" type="presParOf" srcId="{76BCF6F8-619E-4477-AF5E-3CC45345624F}" destId="{F0B767F2-4C7E-481B-967C-8FE0CB529397}" srcOrd="0" destOrd="0" presId="urn:microsoft.com/office/officeart/2005/8/layout/lProcess2"/>
    <dgm:cxn modelId="{82617DB1-14A2-4074-AE35-8BE065B01033}" type="presParOf" srcId="{76BCF6F8-619E-4477-AF5E-3CC45345624F}" destId="{B342BD1C-A54C-4F1C-A099-03A03E61088D}" srcOrd="1" destOrd="0" presId="urn:microsoft.com/office/officeart/2005/8/layout/lProcess2"/>
    <dgm:cxn modelId="{94F8A475-7C6C-4535-B278-68384516A553}" type="presParOf" srcId="{76BCF6F8-619E-4477-AF5E-3CC45345624F}" destId="{6F277C00-29F7-4ECD-8C97-37788C7BA770}" srcOrd="2" destOrd="0" presId="urn:microsoft.com/office/officeart/2005/8/layout/lProcess2"/>
    <dgm:cxn modelId="{91CFE5AF-0569-4E49-9742-966ADBDF39A6}" type="presParOf" srcId="{76BCF6F8-619E-4477-AF5E-3CC45345624F}" destId="{3945A699-1DD4-41EF-B849-687FF56CB987}" srcOrd="3" destOrd="0" presId="urn:microsoft.com/office/officeart/2005/8/layout/lProcess2"/>
    <dgm:cxn modelId="{93805B69-204C-4387-8F01-DC34EA1AE0D6}" type="presParOf" srcId="{76BCF6F8-619E-4477-AF5E-3CC45345624F}" destId="{6C9EBB1C-8DC1-467B-832A-DCA29AD54F62}"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B40AB-A8F0-43CC-AED2-A0B6D3491F03}">
      <dsp:nvSpPr>
        <dsp:cNvPr id="0" name=""/>
        <dsp:cNvSpPr/>
      </dsp:nvSpPr>
      <dsp:spPr>
        <a:xfrm>
          <a:off x="4665"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High dim. data</a:t>
          </a:r>
          <a:endParaRPr lang="en-US" sz="2400" b="1" kern="1200" dirty="0"/>
        </a:p>
      </dsp:txBody>
      <dsp:txXfrm>
        <a:off x="4665" y="0"/>
        <a:ext cx="1637258" cy="1577340"/>
      </dsp:txXfrm>
    </dsp:sp>
    <dsp:sp modelId="{D6B8C86D-B5C5-4707-BB1C-60E6EB9E4EBA}">
      <dsp:nvSpPr>
        <dsp:cNvPr id="0" name=""/>
        <dsp:cNvSpPr/>
      </dsp:nvSpPr>
      <dsp:spPr>
        <a:xfrm>
          <a:off x="168391" y="1577789"/>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Locality sensitive hashing</a:t>
          </a:r>
          <a:endParaRPr lang="en-US" sz="1800" kern="1200" dirty="0">
            <a:latin typeface="Calibri" pitchFamily="34" charset="0"/>
            <a:cs typeface="Calibri" pitchFamily="34" charset="0"/>
          </a:endParaRPr>
        </a:p>
      </dsp:txBody>
      <dsp:txXfrm>
        <a:off x="198645" y="1608043"/>
        <a:ext cx="1249298" cy="972439"/>
      </dsp:txXfrm>
    </dsp:sp>
    <dsp:sp modelId="{20F65450-B565-4F6E-8CBD-65CD2502E3B0}">
      <dsp:nvSpPr>
        <dsp:cNvPr id="0" name=""/>
        <dsp:cNvSpPr/>
      </dsp:nvSpPr>
      <dsp:spPr>
        <a:xfrm>
          <a:off x="168391" y="2769651"/>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Clustering</a:t>
          </a:r>
          <a:endParaRPr lang="en-US" sz="1800" kern="1200" dirty="0">
            <a:latin typeface="Calibri" pitchFamily="34" charset="0"/>
            <a:cs typeface="Calibri" pitchFamily="34" charset="0"/>
          </a:endParaRPr>
        </a:p>
      </dsp:txBody>
      <dsp:txXfrm>
        <a:off x="198645" y="2799905"/>
        <a:ext cx="1249298" cy="972439"/>
      </dsp:txXfrm>
    </dsp:sp>
    <dsp:sp modelId="{80F88CB8-4B64-4172-B897-E8F8383812F7}">
      <dsp:nvSpPr>
        <dsp:cNvPr id="0" name=""/>
        <dsp:cNvSpPr/>
      </dsp:nvSpPr>
      <dsp:spPr>
        <a:xfrm>
          <a:off x="168391" y="3961513"/>
          <a:ext cx="1309806" cy="1032947"/>
        </a:xfrm>
        <a:prstGeom prst="roundRect">
          <a:avLst>
            <a:gd name="adj" fmla="val 10000"/>
          </a:avLst>
        </a:prstGeom>
        <a:gradFill rotWithShape="1">
          <a:gsLst>
            <a:gs pos="0">
              <a:schemeClr val="accent3">
                <a:shade val="47500"/>
                <a:satMod val="137000"/>
              </a:schemeClr>
            </a:gs>
            <a:gs pos="55000">
              <a:schemeClr val="accent3">
                <a:shade val="69000"/>
                <a:satMod val="137000"/>
              </a:schemeClr>
            </a:gs>
            <a:gs pos="100000">
              <a:schemeClr val="accent3">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3"/>
        </a:lnRef>
        <a:fillRef idx="3">
          <a:schemeClr val="accent3"/>
        </a:fillRef>
        <a:effectRef idx="3">
          <a:schemeClr val="accent3"/>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Dimensionality reduction</a:t>
          </a:r>
          <a:endParaRPr lang="en-US" sz="1800" kern="1200" dirty="0">
            <a:latin typeface="Calibri" pitchFamily="34" charset="0"/>
            <a:cs typeface="Calibri" pitchFamily="34" charset="0"/>
          </a:endParaRPr>
        </a:p>
      </dsp:txBody>
      <dsp:txXfrm>
        <a:off x="198645" y="3991767"/>
        <a:ext cx="1249298" cy="972439"/>
      </dsp:txXfrm>
    </dsp:sp>
    <dsp:sp modelId="{C1CD2EAA-2E66-4BDA-BB6E-F99B46E1B919}">
      <dsp:nvSpPr>
        <dsp:cNvPr id="0" name=""/>
        <dsp:cNvSpPr/>
      </dsp:nvSpPr>
      <dsp:spPr>
        <a:xfrm>
          <a:off x="1764718"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Graph </a:t>
          </a:r>
          <a:br>
            <a:rPr lang="en-US" sz="2400" b="1" kern="1200" dirty="0" smtClean="0"/>
          </a:br>
          <a:r>
            <a:rPr lang="en-US" sz="2400" b="1" kern="1200" dirty="0" smtClean="0"/>
            <a:t>data</a:t>
          </a:r>
          <a:endParaRPr lang="en-US" sz="2400" b="1" kern="1200" dirty="0"/>
        </a:p>
      </dsp:txBody>
      <dsp:txXfrm>
        <a:off x="1764718" y="0"/>
        <a:ext cx="1637258" cy="1577340"/>
      </dsp:txXfrm>
    </dsp:sp>
    <dsp:sp modelId="{EFE71110-9F14-440A-945D-9BFF90054013}">
      <dsp:nvSpPr>
        <dsp:cNvPr id="0" name=""/>
        <dsp:cNvSpPr/>
      </dsp:nvSpPr>
      <dsp:spPr>
        <a:xfrm>
          <a:off x="1928444" y="1577789"/>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PageRank, </a:t>
          </a:r>
          <a:r>
            <a:rPr lang="en-US" sz="1800" kern="1200" dirty="0" err="1" smtClean="0">
              <a:latin typeface="Calibri" pitchFamily="34" charset="0"/>
              <a:cs typeface="Calibri" pitchFamily="34" charset="0"/>
            </a:rPr>
            <a:t>SimRank</a:t>
          </a:r>
          <a:endParaRPr lang="en-US" sz="1800" kern="1200" dirty="0">
            <a:latin typeface="Calibri" pitchFamily="34" charset="0"/>
            <a:cs typeface="Calibri" pitchFamily="34" charset="0"/>
          </a:endParaRPr>
        </a:p>
      </dsp:txBody>
      <dsp:txXfrm>
        <a:off x="1958698" y="1608043"/>
        <a:ext cx="1249298" cy="972439"/>
      </dsp:txXfrm>
    </dsp:sp>
    <dsp:sp modelId="{9E190C18-AEDE-45E1-8A46-924B1190ACB6}">
      <dsp:nvSpPr>
        <dsp:cNvPr id="0" name=""/>
        <dsp:cNvSpPr/>
      </dsp:nvSpPr>
      <dsp:spPr>
        <a:xfrm>
          <a:off x="1928444" y="2769651"/>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Community Detection</a:t>
          </a:r>
          <a:endParaRPr lang="en-US" sz="1800" kern="1200" dirty="0">
            <a:latin typeface="Calibri" pitchFamily="34" charset="0"/>
            <a:cs typeface="Calibri" pitchFamily="34" charset="0"/>
          </a:endParaRPr>
        </a:p>
      </dsp:txBody>
      <dsp:txXfrm>
        <a:off x="1958698" y="2799905"/>
        <a:ext cx="1249298" cy="972439"/>
      </dsp:txXfrm>
    </dsp:sp>
    <dsp:sp modelId="{EB498954-62A4-422D-9DE3-1FA74DD1D37F}">
      <dsp:nvSpPr>
        <dsp:cNvPr id="0" name=""/>
        <dsp:cNvSpPr/>
      </dsp:nvSpPr>
      <dsp:spPr>
        <a:xfrm>
          <a:off x="1928444" y="3961513"/>
          <a:ext cx="1309806" cy="1032947"/>
        </a:xfrm>
        <a:prstGeom prst="roundRect">
          <a:avLst>
            <a:gd name="adj" fmla="val 10000"/>
          </a:avLst>
        </a:prstGeom>
        <a:gradFill rotWithShape="1">
          <a:gsLst>
            <a:gs pos="0">
              <a:schemeClr val="accent2">
                <a:shade val="47500"/>
                <a:satMod val="137000"/>
              </a:schemeClr>
            </a:gs>
            <a:gs pos="55000">
              <a:schemeClr val="accent2">
                <a:shade val="69000"/>
                <a:satMod val="137000"/>
              </a:schemeClr>
            </a:gs>
            <a:gs pos="100000">
              <a:schemeClr val="accent2">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2"/>
        </a:lnRef>
        <a:fillRef idx="3">
          <a:schemeClr val="accent2"/>
        </a:fillRef>
        <a:effectRef idx="3">
          <a:schemeClr val="accent2"/>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Spam Detection</a:t>
          </a:r>
          <a:endParaRPr lang="en-US" sz="1800" kern="1200" dirty="0">
            <a:latin typeface="Calibri" pitchFamily="34" charset="0"/>
            <a:cs typeface="Calibri" pitchFamily="34" charset="0"/>
          </a:endParaRPr>
        </a:p>
      </dsp:txBody>
      <dsp:txXfrm>
        <a:off x="1958698" y="3991767"/>
        <a:ext cx="1249298" cy="972439"/>
      </dsp:txXfrm>
    </dsp:sp>
    <dsp:sp modelId="{9A6AB0E7-12CE-4F4C-9194-CFD62AA0E26B}">
      <dsp:nvSpPr>
        <dsp:cNvPr id="0" name=""/>
        <dsp:cNvSpPr/>
      </dsp:nvSpPr>
      <dsp:spPr>
        <a:xfrm>
          <a:off x="3524770" y="0"/>
          <a:ext cx="1637258" cy="5257800"/>
        </a:xfrm>
        <a:prstGeom prst="roundRect">
          <a:avLst>
            <a:gd name="adj" fmla="val 10000"/>
          </a:avLst>
        </a:prstGeom>
        <a:solidFill>
          <a:schemeClr val="accent2">
            <a:tint val="40000"/>
            <a:hueOff val="0"/>
            <a:satOff val="0"/>
            <a:lumOff val="0"/>
            <a:alphaOff val="0"/>
          </a:schemeClr>
        </a:solidFill>
        <a:ln w="76200">
          <a:solidFill>
            <a:srgbClr val="008000"/>
          </a:solid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u="sng" kern="1200" dirty="0" smtClean="0">
              <a:solidFill>
                <a:srgbClr val="008000"/>
              </a:solidFill>
            </a:rPr>
            <a:t>Infinite </a:t>
          </a:r>
          <a:br>
            <a:rPr lang="en-US" sz="2800" b="1" u="sng" kern="1200" dirty="0" smtClean="0">
              <a:solidFill>
                <a:srgbClr val="008000"/>
              </a:solidFill>
            </a:rPr>
          </a:br>
          <a:r>
            <a:rPr lang="en-US" sz="2800" b="1" u="sng" kern="1200" dirty="0" smtClean="0">
              <a:solidFill>
                <a:srgbClr val="008000"/>
              </a:solidFill>
            </a:rPr>
            <a:t>data</a:t>
          </a:r>
          <a:endParaRPr lang="en-US" sz="2800" b="1" u="sng" kern="1200" dirty="0">
            <a:solidFill>
              <a:srgbClr val="008000"/>
            </a:solidFill>
          </a:endParaRPr>
        </a:p>
      </dsp:txBody>
      <dsp:txXfrm>
        <a:off x="3524770" y="0"/>
        <a:ext cx="1637258" cy="1577340"/>
      </dsp:txXfrm>
    </dsp:sp>
    <dsp:sp modelId="{DECF7DEE-4FD4-4CE5-AEDF-10353AC11531}">
      <dsp:nvSpPr>
        <dsp:cNvPr id="0" name=""/>
        <dsp:cNvSpPr/>
      </dsp:nvSpPr>
      <dsp:spPr>
        <a:xfrm>
          <a:off x="3688496" y="1577789"/>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Filtering data streams</a:t>
          </a:r>
          <a:endParaRPr lang="en-US" sz="1800" kern="1200" dirty="0">
            <a:latin typeface="Calibri" pitchFamily="34" charset="0"/>
            <a:cs typeface="Calibri" pitchFamily="34" charset="0"/>
          </a:endParaRPr>
        </a:p>
      </dsp:txBody>
      <dsp:txXfrm>
        <a:off x="3718750" y="1608043"/>
        <a:ext cx="1249298" cy="972439"/>
      </dsp:txXfrm>
    </dsp:sp>
    <dsp:sp modelId="{02FBE83C-F7E3-4AC9-9A61-66BF67D7D8B6}">
      <dsp:nvSpPr>
        <dsp:cNvPr id="0" name=""/>
        <dsp:cNvSpPr/>
      </dsp:nvSpPr>
      <dsp:spPr>
        <a:xfrm>
          <a:off x="3688496" y="2769651"/>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Queries on streams</a:t>
          </a:r>
          <a:endParaRPr lang="en-US" sz="1800" kern="1200" dirty="0">
            <a:latin typeface="Calibri" pitchFamily="34" charset="0"/>
            <a:cs typeface="Calibri" pitchFamily="34" charset="0"/>
          </a:endParaRPr>
        </a:p>
      </dsp:txBody>
      <dsp:txXfrm>
        <a:off x="3718750" y="2799905"/>
        <a:ext cx="1249298" cy="972439"/>
      </dsp:txXfrm>
    </dsp:sp>
    <dsp:sp modelId="{1EC52667-0754-4666-9083-6E56A0F9B67B}">
      <dsp:nvSpPr>
        <dsp:cNvPr id="0" name=""/>
        <dsp:cNvSpPr/>
      </dsp:nvSpPr>
      <dsp:spPr>
        <a:xfrm>
          <a:off x="3688496" y="3961513"/>
          <a:ext cx="1309806" cy="1032947"/>
        </a:xfrm>
        <a:prstGeom prst="roundRect">
          <a:avLst>
            <a:gd name="adj" fmla="val 10000"/>
          </a:avLst>
        </a:prstGeom>
        <a:gradFill rotWithShape="1">
          <a:gsLst>
            <a:gs pos="0">
              <a:schemeClr val="accent4">
                <a:shade val="47500"/>
                <a:satMod val="137000"/>
              </a:schemeClr>
            </a:gs>
            <a:gs pos="55000">
              <a:schemeClr val="accent4">
                <a:shade val="69000"/>
                <a:satMod val="137000"/>
              </a:schemeClr>
            </a:gs>
            <a:gs pos="100000">
              <a:schemeClr val="accent4">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4"/>
        </a:lnRef>
        <a:fillRef idx="3">
          <a:schemeClr val="accent4"/>
        </a:fillRef>
        <a:effectRef idx="3">
          <a:schemeClr val="accent4"/>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Web advertising</a:t>
          </a:r>
          <a:endParaRPr lang="en-US" sz="1800" kern="1200" dirty="0">
            <a:latin typeface="Calibri" pitchFamily="34" charset="0"/>
            <a:cs typeface="Calibri" pitchFamily="34" charset="0"/>
          </a:endParaRPr>
        </a:p>
      </dsp:txBody>
      <dsp:txXfrm>
        <a:off x="3718750" y="3991767"/>
        <a:ext cx="1249298" cy="972439"/>
      </dsp:txXfrm>
    </dsp:sp>
    <dsp:sp modelId="{18B77C7D-672C-4358-9CA6-BD8FA6E2302A}">
      <dsp:nvSpPr>
        <dsp:cNvPr id="0" name=""/>
        <dsp:cNvSpPr/>
      </dsp:nvSpPr>
      <dsp:spPr>
        <a:xfrm>
          <a:off x="5284823"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Machine learning</a:t>
          </a:r>
          <a:endParaRPr lang="en-US" sz="2400" b="1" kern="1200" dirty="0"/>
        </a:p>
      </dsp:txBody>
      <dsp:txXfrm>
        <a:off x="5284823" y="0"/>
        <a:ext cx="1637258" cy="1577340"/>
      </dsp:txXfrm>
    </dsp:sp>
    <dsp:sp modelId="{204F3481-2F4C-45A5-A0A1-C088684F0126}">
      <dsp:nvSpPr>
        <dsp:cNvPr id="0" name=""/>
        <dsp:cNvSpPr/>
      </dsp:nvSpPr>
      <dsp:spPr>
        <a:xfrm>
          <a:off x="5448549" y="1577789"/>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SVM</a:t>
          </a:r>
          <a:endParaRPr lang="en-US" sz="1800" kern="1200" dirty="0">
            <a:latin typeface="Calibri" pitchFamily="34" charset="0"/>
            <a:cs typeface="Calibri" pitchFamily="34" charset="0"/>
          </a:endParaRPr>
        </a:p>
      </dsp:txBody>
      <dsp:txXfrm>
        <a:off x="5478803" y="1608043"/>
        <a:ext cx="1249298" cy="972439"/>
      </dsp:txXfrm>
    </dsp:sp>
    <dsp:sp modelId="{0F3CAB81-CF76-498F-9619-BAF8144FA3C3}">
      <dsp:nvSpPr>
        <dsp:cNvPr id="0" name=""/>
        <dsp:cNvSpPr/>
      </dsp:nvSpPr>
      <dsp:spPr>
        <a:xfrm>
          <a:off x="5448549" y="2769651"/>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Decision Trees</a:t>
          </a:r>
          <a:endParaRPr lang="en-US" sz="1800" kern="1200" dirty="0">
            <a:latin typeface="Calibri" pitchFamily="34" charset="0"/>
            <a:cs typeface="Calibri" pitchFamily="34" charset="0"/>
          </a:endParaRPr>
        </a:p>
      </dsp:txBody>
      <dsp:txXfrm>
        <a:off x="5478803" y="2799905"/>
        <a:ext cx="1249298" cy="972439"/>
      </dsp:txXfrm>
    </dsp:sp>
    <dsp:sp modelId="{80762C44-FA02-441A-8A8D-FC00E4F372F1}">
      <dsp:nvSpPr>
        <dsp:cNvPr id="0" name=""/>
        <dsp:cNvSpPr/>
      </dsp:nvSpPr>
      <dsp:spPr>
        <a:xfrm>
          <a:off x="5448549" y="3961513"/>
          <a:ext cx="1309806" cy="1032947"/>
        </a:xfrm>
        <a:prstGeom prst="roundRect">
          <a:avLst>
            <a:gd name="adj" fmla="val 10000"/>
          </a:avLst>
        </a:prstGeom>
        <a:gradFill rotWithShape="1">
          <a:gsLst>
            <a:gs pos="0">
              <a:schemeClr val="accent5">
                <a:shade val="47500"/>
                <a:satMod val="137000"/>
              </a:schemeClr>
            </a:gs>
            <a:gs pos="55000">
              <a:schemeClr val="accent5">
                <a:shade val="69000"/>
                <a:satMod val="137000"/>
              </a:schemeClr>
            </a:gs>
            <a:gs pos="100000">
              <a:schemeClr val="accent5">
                <a:shade val="98000"/>
                <a:satMod val="137000"/>
              </a:schemeClr>
            </a:gs>
          </a:gsLst>
          <a:lin ang="16200000" scaled="0"/>
        </a:gra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5"/>
        </a:lnRef>
        <a:fillRef idx="3">
          <a:schemeClr val="accent5"/>
        </a:fillRef>
        <a:effectRef idx="3">
          <a:schemeClr val="accent5"/>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Perceptron, </a:t>
          </a:r>
          <a:r>
            <a:rPr lang="en-US" sz="1800" kern="1200" dirty="0" err="1" smtClean="0">
              <a:latin typeface="Calibri" pitchFamily="34" charset="0"/>
              <a:cs typeface="Calibri" pitchFamily="34" charset="0"/>
            </a:rPr>
            <a:t>kNN</a:t>
          </a:r>
          <a:endParaRPr lang="en-US" sz="1800" kern="1200" dirty="0">
            <a:latin typeface="Calibri" pitchFamily="34" charset="0"/>
            <a:cs typeface="Calibri" pitchFamily="34" charset="0"/>
          </a:endParaRPr>
        </a:p>
      </dsp:txBody>
      <dsp:txXfrm>
        <a:off x="5478803" y="3991767"/>
        <a:ext cx="1249298" cy="972439"/>
      </dsp:txXfrm>
    </dsp:sp>
    <dsp:sp modelId="{5A591EE2-4B7B-40DB-B051-D75F7BFEDDD6}">
      <dsp:nvSpPr>
        <dsp:cNvPr id="0" name=""/>
        <dsp:cNvSpPr/>
      </dsp:nvSpPr>
      <dsp:spPr>
        <a:xfrm>
          <a:off x="7044876" y="0"/>
          <a:ext cx="1637258" cy="5257800"/>
        </a:xfrm>
        <a:prstGeom prst="roundRect">
          <a:avLst>
            <a:gd name="adj" fmla="val 10000"/>
          </a:avLst>
        </a:prstGeom>
        <a:solidFill>
          <a:schemeClr val="accent2">
            <a:tint val="40000"/>
            <a:hueOff val="0"/>
            <a:satOff val="0"/>
            <a:lumOff val="0"/>
            <a:alphaOff val="0"/>
          </a:schemeClr>
        </a:solidFill>
        <a:ln>
          <a:noFill/>
        </a:ln>
        <a:effectLst>
          <a:outerShdw blurRad="39000" dist="25400" dir="5400000" rotWithShape="0">
            <a:srgbClr val="000000">
              <a:alpha val="38000"/>
            </a:srgbClr>
          </a:outerShdw>
        </a:effectLst>
      </dsp:spPr>
      <dsp:style>
        <a:lnRef idx="0">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t>Apps</a:t>
          </a:r>
          <a:endParaRPr lang="en-US" sz="2400" b="1" kern="1200" dirty="0"/>
        </a:p>
      </dsp:txBody>
      <dsp:txXfrm>
        <a:off x="7044876" y="0"/>
        <a:ext cx="1637258" cy="1577340"/>
      </dsp:txXfrm>
    </dsp:sp>
    <dsp:sp modelId="{F0B767F2-4C7E-481B-967C-8FE0CB529397}">
      <dsp:nvSpPr>
        <dsp:cNvPr id="0" name=""/>
        <dsp:cNvSpPr/>
      </dsp:nvSpPr>
      <dsp:spPr>
        <a:xfrm>
          <a:off x="7208601" y="1577789"/>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Recommender systems</a:t>
          </a:r>
          <a:endParaRPr lang="en-US" sz="1800" kern="1200" dirty="0">
            <a:latin typeface="Calibri" pitchFamily="34" charset="0"/>
            <a:cs typeface="Calibri" pitchFamily="34" charset="0"/>
          </a:endParaRPr>
        </a:p>
      </dsp:txBody>
      <dsp:txXfrm>
        <a:off x="7238855" y="1608043"/>
        <a:ext cx="1249298" cy="972439"/>
      </dsp:txXfrm>
    </dsp:sp>
    <dsp:sp modelId="{6F277C00-29F7-4ECD-8C97-37788C7BA770}">
      <dsp:nvSpPr>
        <dsp:cNvPr id="0" name=""/>
        <dsp:cNvSpPr/>
      </dsp:nvSpPr>
      <dsp:spPr>
        <a:xfrm>
          <a:off x="7208601" y="2769651"/>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Association Rules</a:t>
          </a:r>
          <a:endParaRPr lang="en-US" sz="1800" kern="1200" dirty="0">
            <a:latin typeface="Calibri" pitchFamily="34" charset="0"/>
            <a:cs typeface="Calibri" pitchFamily="34" charset="0"/>
          </a:endParaRPr>
        </a:p>
      </dsp:txBody>
      <dsp:txXfrm>
        <a:off x="7238855" y="2799905"/>
        <a:ext cx="1249298" cy="972439"/>
      </dsp:txXfrm>
    </dsp:sp>
    <dsp:sp modelId="{6C9EBB1C-8DC1-467B-832A-DCA29AD54F62}">
      <dsp:nvSpPr>
        <dsp:cNvPr id="0" name=""/>
        <dsp:cNvSpPr/>
      </dsp:nvSpPr>
      <dsp:spPr>
        <a:xfrm>
          <a:off x="7208601" y="3961513"/>
          <a:ext cx="1309806" cy="1032947"/>
        </a:xfrm>
        <a:prstGeom prst="roundRect">
          <a:avLst>
            <a:gd name="adj" fmla="val 10000"/>
          </a:avLst>
        </a:prstGeom>
        <a:solidFill>
          <a:srgbClr val="333399"/>
        </a:solidFill>
        <a:ln>
          <a:noFill/>
        </a:ln>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dsp:spPr>
      <dsp:style>
        <a:lnRef idx="0">
          <a:schemeClr val="accent6"/>
        </a:lnRef>
        <a:fillRef idx="3">
          <a:schemeClr val="accent6"/>
        </a:fillRef>
        <a:effectRef idx="3">
          <a:schemeClr val="accent6"/>
        </a:effectRef>
        <a:fontRef idx="minor">
          <a:schemeClr val="lt1"/>
        </a:fontRef>
      </dsp:style>
      <dsp:txBody>
        <a:bodyPr spcFirstLastPara="0" vert="horz" wrap="square" lIns="45720" tIns="34290" rIns="4572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Calibri" pitchFamily="34" charset="0"/>
              <a:cs typeface="Calibri" pitchFamily="34" charset="0"/>
            </a:rPr>
            <a:t>Duplicate document detection</a:t>
          </a:r>
          <a:endParaRPr lang="en-US" sz="1800" kern="1200" dirty="0">
            <a:latin typeface="Calibri" pitchFamily="34" charset="0"/>
            <a:cs typeface="Calibri" pitchFamily="34" charset="0"/>
          </a:endParaRPr>
        </a:p>
      </dsp:txBody>
      <dsp:txXfrm>
        <a:off x="7238855" y="3991767"/>
        <a:ext cx="1249298" cy="97243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30" tIns="45715" rIns="91430" bIns="45715" rtlCol="0"/>
          <a:lstStyle>
            <a:lvl1pPr algn="r">
              <a:defRPr sz="1200"/>
            </a:lvl1pPr>
          </a:lstStyle>
          <a:p>
            <a:fld id="{D3E28C4F-4FE9-4D22-93D8-487A4D01D983}" type="datetimeFigureOut">
              <a:rPr lang="en-US" smtClean="0"/>
              <a:pPr/>
              <a:t>8/8/2014</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9"/>
            <a:ext cx="3170238" cy="479425"/>
          </a:xfrm>
          <a:prstGeom prst="rect">
            <a:avLst/>
          </a:prstGeom>
        </p:spPr>
        <p:txBody>
          <a:bodyPr vert="horz" lIns="91430" tIns="45715" rIns="91430" bIns="45715" rtlCol="0" anchor="b"/>
          <a:lstStyle>
            <a:lvl1pPr algn="r">
              <a:defRPr sz="1200"/>
            </a:lvl1pPr>
          </a:lstStyle>
          <a:p>
            <a:fld id="{BD5F390F-F66B-4732-9C46-6C80D0575FA0}" type="slidenum">
              <a:rPr lang="en-US" smtClean="0"/>
              <a:pPr/>
              <a:t>‹#›</a:t>
            </a:fld>
            <a:endParaRPr lang="en-US"/>
          </a:p>
        </p:txBody>
      </p:sp>
    </p:spTree>
    <p:extLst>
      <p:ext uri="{BB962C8B-B14F-4D97-AF65-F5344CB8AC3E}">
        <p14:creationId xmlns:p14="http://schemas.microsoft.com/office/powerpoint/2010/main" val="706496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1" tIns="48326" rIns="96651" bIns="48326" rtlCol="0"/>
          <a:lstStyle>
            <a:lvl1pPr algn="l">
              <a:defRPr sz="1300"/>
            </a:lvl1pPr>
          </a:lstStyle>
          <a:p>
            <a:endParaRPr lang="en-US"/>
          </a:p>
        </p:txBody>
      </p:sp>
      <p:sp>
        <p:nvSpPr>
          <p:cNvPr id="3" name="Date Placeholder 2"/>
          <p:cNvSpPr>
            <a:spLocks noGrp="1"/>
          </p:cNvSpPr>
          <p:nvPr>
            <p:ph type="dt" idx="1"/>
          </p:nvPr>
        </p:nvSpPr>
        <p:spPr>
          <a:xfrm>
            <a:off x="4143587" y="1"/>
            <a:ext cx="3169920" cy="480060"/>
          </a:xfrm>
          <a:prstGeom prst="rect">
            <a:avLst/>
          </a:prstGeom>
        </p:spPr>
        <p:txBody>
          <a:bodyPr vert="horz" lIns="96651" tIns="48326" rIns="96651" bIns="48326" rtlCol="0"/>
          <a:lstStyle>
            <a:lvl1pPr algn="r">
              <a:defRPr sz="1300"/>
            </a:lvl1pPr>
          </a:lstStyle>
          <a:p>
            <a:fld id="{EE18CB36-612C-4E4A-AC83-E89476AEC2BF}" type="datetimeFigureOut">
              <a:rPr lang="en-US" smtClean="0"/>
              <a:pPr/>
              <a:t>8/8/2014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51" tIns="48326" rIns="96651" bIns="4832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5"/>
            <a:ext cx="3169920" cy="480060"/>
          </a:xfrm>
          <a:prstGeom prst="rect">
            <a:avLst/>
          </a:prstGeom>
        </p:spPr>
        <p:txBody>
          <a:bodyPr vert="horz" lIns="96651" tIns="48326" rIns="96651" bIns="48326"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51" tIns="48326" rIns="96651" bIns="48326" rtlCol="0" anchor="b"/>
          <a:lstStyle>
            <a:lvl1pPr algn="r">
              <a:defRPr sz="1300"/>
            </a:lvl1pPr>
          </a:lstStyle>
          <a:p>
            <a:fld id="{EE707532-839C-41A2-9E71-D5288AEAE66A}" type="slidenum">
              <a:rPr lang="en-US" smtClean="0"/>
              <a:pPr/>
              <a:t>‹#›</a:t>
            </a:fld>
            <a:endParaRPr lang="en-US"/>
          </a:p>
        </p:txBody>
      </p:sp>
    </p:spTree>
    <p:extLst>
      <p:ext uri="{BB962C8B-B14F-4D97-AF65-F5344CB8AC3E}">
        <p14:creationId xmlns:p14="http://schemas.microsoft.com/office/powerpoint/2010/main" val="278664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ea typeface="ＭＳ Ｐゴシック" pitchFamily="34" charset="-128"/>
              </a:rPr>
              <a:t>d/100</a:t>
            </a:r>
            <a:r>
              <a:rPr lang="en-US" baseline="0" dirty="0" smtClean="0">
                <a:ea typeface="ＭＳ Ｐゴシック" pitchFamily="34" charset="-128"/>
              </a:rPr>
              <a:t> appear </a:t>
            </a:r>
            <a:r>
              <a:rPr lang="en-US" baseline="0" dirty="0" err="1" smtClean="0">
                <a:ea typeface="ＭＳ Ｐゴシック" pitchFamily="34" charset="-128"/>
              </a:rPr>
              <a:t>twitece</a:t>
            </a:r>
            <a:r>
              <a:rPr lang="en-US" dirty="0" smtClean="0">
                <a:ea typeface="ＭＳ Ｐゴシック" pitchFamily="34" charset="-128"/>
              </a:rPr>
              <a:t>:</a:t>
            </a:r>
            <a:r>
              <a:rPr lang="en-US" baseline="0" dirty="0" smtClean="0">
                <a:ea typeface="ＭＳ Ｐゴシック" pitchFamily="34" charset="-128"/>
              </a:rPr>
              <a:t> </a:t>
            </a:r>
            <a:r>
              <a:rPr lang="en-US" dirty="0" smtClean="0">
                <a:ea typeface="ＭＳ Ｐゴシック" pitchFamily="34" charset="-128"/>
              </a:rPr>
              <a:t>1</a:t>
            </a:r>
            <a:r>
              <a:rPr lang="en-US" baseline="30000" dirty="0" smtClean="0">
                <a:ea typeface="ＭＳ Ｐゴシック" pitchFamily="34" charset="-128"/>
              </a:rPr>
              <a:t>st</a:t>
            </a:r>
            <a:r>
              <a:rPr lang="en-US" dirty="0" smtClean="0">
                <a:ea typeface="ＭＳ Ｐゴシック" pitchFamily="34" charset="-128"/>
              </a:rPr>
              <a:t> query gets sampled with prob. </a:t>
            </a:r>
            <a:r>
              <a:rPr lang="en-US" i="1" dirty="0" smtClean="0">
                <a:ea typeface="ＭＳ Ｐゴシック" pitchFamily="34" charset="-128"/>
              </a:rPr>
              <a:t>1/10</a:t>
            </a:r>
            <a:r>
              <a:rPr lang="en-US" dirty="0" smtClean="0">
                <a:ea typeface="ＭＳ Ｐゴシック" pitchFamily="34" charset="-128"/>
              </a:rPr>
              <a:t>, </a:t>
            </a:r>
            <a:r>
              <a:rPr lang="en-US" baseline="0" dirty="0" smtClean="0">
                <a:ea typeface="ＭＳ Ｐゴシック" pitchFamily="34" charset="-128"/>
              </a:rPr>
              <a:t> </a:t>
            </a:r>
            <a:r>
              <a:rPr lang="en-US" dirty="0" smtClean="0">
                <a:ea typeface="ＭＳ Ｐゴシック" pitchFamily="34" charset="-128"/>
              </a:rPr>
              <a:t>2</a:t>
            </a:r>
            <a:r>
              <a:rPr lang="en-US" baseline="30000" dirty="0" smtClean="0">
                <a:ea typeface="ＭＳ Ｐゴシック" pitchFamily="34" charset="-128"/>
              </a:rPr>
              <a:t>nd</a:t>
            </a:r>
            <a:r>
              <a:rPr lang="en-US" dirty="0" smtClean="0">
                <a:ea typeface="ＭＳ Ｐゴシック" pitchFamily="34" charset="-128"/>
              </a:rPr>
              <a:t> also with </a:t>
            </a:r>
            <a:r>
              <a:rPr lang="en-US" i="1" dirty="0" smtClean="0">
                <a:ea typeface="ＭＳ Ｐゴシック" pitchFamily="34" charset="-128"/>
              </a:rPr>
              <a:t>1/10</a:t>
            </a:r>
            <a:r>
              <a:rPr lang="en-US" dirty="0" smtClean="0">
                <a:ea typeface="ＭＳ Ｐゴシック" pitchFamily="34" charset="-128"/>
              </a:rPr>
              <a:t>, there are d such queries:  </a:t>
            </a:r>
            <a:r>
              <a:rPr lang="en-US" i="1" dirty="0" smtClean="0">
                <a:ea typeface="ＭＳ Ｐゴシック" pitchFamily="34" charset="-128"/>
              </a:rPr>
              <a:t>d/100</a:t>
            </a:r>
          </a:p>
          <a:p>
            <a:pPr marL="0" marR="0" lvl="2" indent="0" algn="l" defTabSz="914400" rtl="0" eaLnBrk="1" fontAlgn="auto" latinLnBrk="0" hangingPunct="1">
              <a:lnSpc>
                <a:spcPct val="100000"/>
              </a:lnSpc>
              <a:spcBef>
                <a:spcPts val="0"/>
              </a:spcBef>
              <a:spcAft>
                <a:spcPts val="0"/>
              </a:spcAft>
              <a:buClrTx/>
              <a:buSzTx/>
              <a:buFontTx/>
              <a:buNone/>
              <a:tabLst/>
              <a:defRPr/>
            </a:pPr>
            <a:r>
              <a:rPr lang="en-US" i="0" dirty="0" smtClean="0">
                <a:ea typeface="ＭＳ Ｐゴシック" pitchFamily="34" charset="-128"/>
              </a:rPr>
              <a:t>18d/100</a:t>
            </a:r>
            <a:r>
              <a:rPr lang="en-US" i="0" baseline="0" dirty="0" smtClean="0">
                <a:ea typeface="ＭＳ Ｐゴシック" pitchFamily="34" charset="-128"/>
              </a:rPr>
              <a:t> appear once. 1/10 for first to get selection and 9/10 for the second to not get selected. And the other way around so 18d/100</a:t>
            </a:r>
            <a:endParaRPr lang="en-US" i="0" dirty="0" smtClean="0">
              <a:ea typeface="ＭＳ Ｐゴシック" pitchFamily="34" charset="-128"/>
            </a:endParaRPr>
          </a:p>
          <a:p>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14</a:t>
            </a:fld>
            <a:endParaRPr lang="en-US"/>
          </a:p>
        </p:txBody>
      </p:sp>
    </p:spTree>
    <p:extLst>
      <p:ext uri="{BB962C8B-B14F-4D97-AF65-F5344CB8AC3E}">
        <p14:creationId xmlns:p14="http://schemas.microsoft.com/office/powerpoint/2010/main" val="2360690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a:t>remember -- this is a </a:t>
            </a:r>
            <a:r>
              <a:rPr lang="en-US" sz="1300" dirty="0" err="1"/>
              <a:t>strawman</a:t>
            </a:r>
            <a:r>
              <a:rPr lang="en-US" sz="1300" dirty="0"/>
              <a:t> algorithm that doesn't really work, </a:t>
            </a:r>
            <a:r>
              <a:rPr lang="en-US" sz="1300" dirty="0" smtClean="0"/>
              <a:t>so</a:t>
            </a:r>
            <a:r>
              <a:rPr lang="en-US" sz="1300" baseline="0" dirty="0" smtClean="0"/>
              <a:t> </a:t>
            </a:r>
            <a:r>
              <a:rPr lang="en-US" sz="1300" dirty="0" smtClean="0"/>
              <a:t>I </a:t>
            </a:r>
            <a:r>
              <a:rPr lang="en-US" sz="1300" dirty="0"/>
              <a:t>never spent much time worrying about it, and you shouldn't either.</a:t>
            </a:r>
            <a:br>
              <a:rPr lang="en-US" sz="1300" dirty="0"/>
            </a:br>
            <a:r>
              <a:rPr lang="en-US" sz="1300" dirty="0"/>
              <a:t>However, you don't have to worry about where the buckets begin or </a:t>
            </a:r>
            <a:r>
              <a:rPr lang="en-US" sz="1300" dirty="0" smtClean="0"/>
              <a:t>end</a:t>
            </a:r>
            <a:r>
              <a:rPr lang="en-US" sz="1300" baseline="0" dirty="0" smtClean="0"/>
              <a:t> </a:t>
            </a:r>
            <a:r>
              <a:rPr lang="en-US" sz="1300" dirty="0" smtClean="0"/>
              <a:t>in </a:t>
            </a:r>
            <a:r>
              <a:rPr lang="en-US" sz="1300" dirty="0"/>
              <a:t>this algorithm, since that is determined completely from the count</a:t>
            </a:r>
            <a:br>
              <a:rPr lang="en-US" sz="1300" dirty="0"/>
            </a:br>
            <a:r>
              <a:rPr lang="en-US" sz="1300" dirty="0"/>
              <a:t>of bits received so far.  The rule for updating is as follows.</a:t>
            </a:r>
            <a:br>
              <a:rPr lang="en-US" sz="1300" dirty="0"/>
            </a:br>
            <a:r>
              <a:rPr lang="en-US" sz="1300" dirty="0"/>
              <a:t/>
            </a:r>
            <a:br>
              <a:rPr lang="en-US" sz="1300" dirty="0"/>
            </a:br>
            <a:r>
              <a:rPr lang="en-US" sz="1300" dirty="0"/>
              <a:t>1. when a bit comes in, create a bucket of length 1 with the </a:t>
            </a:r>
            <a:r>
              <a:rPr lang="en-US" sz="1300" dirty="0" smtClean="0"/>
              <a:t>proper</a:t>
            </a:r>
            <a:r>
              <a:rPr lang="en-US" sz="1300" baseline="0" dirty="0" smtClean="0"/>
              <a:t> </a:t>
            </a:r>
            <a:r>
              <a:rPr lang="en-US" sz="1300" dirty="0" smtClean="0"/>
              <a:t>count </a:t>
            </a:r>
            <a:r>
              <a:rPr lang="en-US" sz="1300" dirty="0"/>
              <a:t>(0 or 1).</a:t>
            </a:r>
            <a:br>
              <a:rPr lang="en-US" sz="1300" dirty="0"/>
            </a:br>
            <a:r>
              <a:rPr lang="en-US" sz="1300" dirty="0"/>
              <a:t>2. If any level has 3 buckets:</a:t>
            </a:r>
            <a:br>
              <a:rPr lang="en-US" sz="1300" dirty="0"/>
            </a:br>
            <a:r>
              <a:rPr lang="en-US" sz="1300" dirty="0"/>
              <a:t>  a) add the rightmost two and create a bucket at the next higher</a:t>
            </a:r>
            <a:br>
              <a:rPr lang="en-US" sz="1300" dirty="0"/>
            </a:br>
            <a:r>
              <a:rPr lang="en-US" sz="1300" dirty="0"/>
              <a:t>level (twice the length) with that sum.</a:t>
            </a:r>
            <a:br>
              <a:rPr lang="en-US" sz="1300" dirty="0"/>
            </a:br>
            <a:r>
              <a:rPr lang="en-US" sz="1300" dirty="0"/>
              <a:t>  b) delete the leftmost two buckets, keeping only the rightmost of the three..</a:t>
            </a:r>
            <a:br>
              <a:rPr lang="en-US" sz="1300" dirty="0"/>
            </a:br>
            <a:r>
              <a:rPr lang="en-US" sz="1300" dirty="0"/>
              <a:t>3. Repeat (2) recursively for progressively higher levels.</a:t>
            </a:r>
            <a:br>
              <a:rPr lang="en-US" sz="1300" dirty="0"/>
            </a:br>
            <a:r>
              <a:rPr lang="en-US" sz="1300" dirty="0"/>
              <a:t/>
            </a:r>
            <a:br>
              <a:rPr lang="en-US" sz="1300" dirty="0"/>
            </a:br>
            <a:r>
              <a:rPr lang="en-US" sz="1300" dirty="0"/>
              <a:t>I hope this helps.  I would really invite students to figure it out </a:t>
            </a:r>
            <a:r>
              <a:rPr lang="en-US" sz="1300" dirty="0" smtClean="0"/>
              <a:t>if</a:t>
            </a:r>
            <a:r>
              <a:rPr lang="en-US" sz="1300" baseline="0" dirty="0" smtClean="0"/>
              <a:t> </a:t>
            </a:r>
            <a:r>
              <a:rPr lang="en-US" sz="1300" dirty="0" smtClean="0"/>
              <a:t>they </a:t>
            </a:r>
            <a:r>
              <a:rPr lang="en-US" sz="1300" dirty="0"/>
              <a:t>care (they won't).</a:t>
            </a:r>
            <a:endParaRPr lang="en-US" dirty="0"/>
          </a:p>
        </p:txBody>
      </p:sp>
      <p:sp>
        <p:nvSpPr>
          <p:cNvPr id="4" name="Slide Number Placeholder 3"/>
          <p:cNvSpPr>
            <a:spLocks noGrp="1"/>
          </p:cNvSpPr>
          <p:nvPr>
            <p:ph type="sldNum" sz="quarter" idx="10"/>
          </p:nvPr>
        </p:nvSpPr>
        <p:spPr/>
        <p:txBody>
          <a:bodyPr/>
          <a:lstStyle/>
          <a:p>
            <a:fld id="{6B81F57D-0EF3-4713-8906-EEC17DB47EC3}" type="slidenum">
              <a:rPr lang="en-US" smtClean="0"/>
              <a:pPr/>
              <a:t>29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Yes,</a:t>
            </a:r>
            <a:r>
              <a:rPr lang="en-US" baseline="0" dirty="0" smtClean="0"/>
              <a:t> instead of bit counts keep partial sums</a:t>
            </a:r>
            <a:endParaRPr lang="en-US" dirty="0"/>
          </a:p>
        </p:txBody>
      </p:sp>
      <p:sp>
        <p:nvSpPr>
          <p:cNvPr id="4" name="Slide Number Placeholder 3"/>
          <p:cNvSpPr>
            <a:spLocks noGrp="1"/>
          </p:cNvSpPr>
          <p:nvPr>
            <p:ph type="sldNum" sz="quarter" idx="10"/>
          </p:nvPr>
        </p:nvSpPr>
        <p:spPr/>
        <p:txBody>
          <a:bodyPr/>
          <a:lstStyle/>
          <a:p>
            <a:fld id="{EE707532-839C-41A2-9E71-D5288AEAE66A}" type="slidenum">
              <a:rPr lang="en-US" smtClean="0"/>
              <a:pPr/>
              <a:t>44</a:t>
            </a:fld>
            <a:endParaRPr lang="en-US"/>
          </a:p>
        </p:txBody>
      </p:sp>
    </p:spTree>
    <p:extLst>
      <p:ext uri="{BB962C8B-B14F-4D97-AF65-F5344CB8AC3E}">
        <p14:creationId xmlns:p14="http://schemas.microsoft.com/office/powerpoint/2010/main" val="2098174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CB19C94-99A1-4EF1-A28A-82C66E16DC66}"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B76877-0086-4252-BAA3-41BBFFDC478A}"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C521C9-1670-4F5E-85B9-C13A90C04669}" type="datetime1">
              <a:rPr lang="en-US" smtClean="0"/>
              <a:t>8/8/2014</a:t>
            </a:fld>
            <a:endParaRPr lang="en-US"/>
          </a:p>
        </p:txBody>
      </p:sp>
      <p:sp>
        <p:nvSpPr>
          <p:cNvPr id="5" name="Footer Placeholder 4"/>
          <p:cNvSpPr>
            <a:spLocks noGrp="1"/>
          </p:cNvSpPr>
          <p:nvPr>
            <p:ph type="ftr" sz="quarter" idx="11"/>
          </p:nvPr>
        </p:nvSpPr>
        <p:spPr>
          <a:xfrm>
            <a:off x="2640597" y="6377459"/>
            <a:ext cx="3836404" cy="365125"/>
          </a:xfrm>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920" y="273629"/>
            <a:ext cx="8226720" cy="1143480"/>
          </a:xfrm>
        </p:spPr>
        <p:txBody>
          <a:bodyPr tIns="41473" bIns="41473"/>
          <a:lstStyle/>
          <a:p>
            <a:r>
              <a:rPr lang="en-US" smtClean="0"/>
              <a:t>Click to edit Master title style</a:t>
            </a:r>
            <a:endParaRPr lang="en-US"/>
          </a:p>
        </p:txBody>
      </p:sp>
      <p:sp>
        <p:nvSpPr>
          <p:cNvPr id="3" name="Text Placeholder 2"/>
          <p:cNvSpPr>
            <a:spLocks noGrp="1"/>
          </p:cNvSpPr>
          <p:nvPr>
            <p:ph type="body" sz="half" idx="1"/>
          </p:nvPr>
        </p:nvSpPr>
        <p:spPr>
          <a:xfrm>
            <a:off x="457920" y="1604329"/>
            <a:ext cx="4043520" cy="4524955"/>
          </a:xfrm>
        </p:spPr>
        <p:txBody>
          <a:bodyPr rIns="82945" bIns="41473"/>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39680" y="1604329"/>
            <a:ext cx="4044960" cy="4524955"/>
          </a:xfrm>
        </p:spPr>
        <p:txBody>
          <a:bodyPr rIns="82945" bIns="41473"/>
          <a:lstStyle/>
          <a:p>
            <a:endParaRPr lang="en-US"/>
          </a:p>
        </p:txBody>
      </p:sp>
      <p:sp>
        <p:nvSpPr>
          <p:cNvPr id="5" name="Date Placeholder 4"/>
          <p:cNvSpPr>
            <a:spLocks noGrp="1"/>
          </p:cNvSpPr>
          <p:nvPr>
            <p:ph type="dt" idx="10"/>
          </p:nvPr>
        </p:nvSpPr>
        <p:spPr>
          <a:xfrm>
            <a:off x="457920" y="6247376"/>
            <a:ext cx="2126880" cy="472370"/>
          </a:xfrm>
        </p:spPr>
        <p:txBody>
          <a:bodyPr tIns="41473"/>
          <a:lstStyle>
            <a:lvl1pPr>
              <a:defRPr/>
            </a:lvl1pPr>
          </a:lstStyle>
          <a:p>
            <a:fld id="{DB047659-430F-4EB4-A323-EBC445ADA093}" type="datetime1">
              <a:rPr lang="en-US" smtClean="0"/>
              <a:t>8/8/2014</a:t>
            </a:fld>
            <a:endParaRPr lang="en-GB"/>
          </a:p>
        </p:txBody>
      </p:sp>
      <p:sp>
        <p:nvSpPr>
          <p:cNvPr id="6" name="Footer Placeholder 5"/>
          <p:cNvSpPr>
            <a:spLocks noGrp="1"/>
          </p:cNvSpPr>
          <p:nvPr>
            <p:ph type="ftr" idx="11"/>
          </p:nvPr>
        </p:nvSpPr>
        <p:spPr>
          <a:xfrm>
            <a:off x="3126240" y="6247376"/>
            <a:ext cx="2897280" cy="472370"/>
          </a:xfrm>
        </p:spPr>
        <p:txBody>
          <a:bodyPr tIns="41473"/>
          <a:lstStyle>
            <a:lvl1pPr>
              <a:defRPr/>
            </a:lvl1pPr>
          </a:lstStyle>
          <a:p>
            <a:r>
              <a:rPr lang="en-US" smtClean="0"/>
              <a:t>J. Leskovec, A. Rajaraman, J. Ullman: Mining of Massive Datasets, http://www.mmds.org</a:t>
            </a:r>
            <a:endParaRPr lang="en-GB"/>
          </a:p>
        </p:txBody>
      </p:sp>
      <p:sp>
        <p:nvSpPr>
          <p:cNvPr id="7" name="Slide Number Placeholder 6"/>
          <p:cNvSpPr>
            <a:spLocks noGrp="1"/>
          </p:cNvSpPr>
          <p:nvPr>
            <p:ph type="sldNum" idx="12"/>
          </p:nvPr>
        </p:nvSpPr>
        <p:spPr>
          <a:xfrm>
            <a:off x="6554880" y="6247376"/>
            <a:ext cx="2128320" cy="472370"/>
          </a:xfrm>
        </p:spPr>
        <p:txBody>
          <a:bodyPr lIns="82945" tIns="41473" rIns="82945"/>
          <a:lstStyle>
            <a:lvl1pPr>
              <a:defRPr/>
            </a:lvl1pPr>
          </a:lstStyle>
          <a:p>
            <a:fld id="{10066599-523B-4641-9CCC-17D83CD935ED}" type="slidenum">
              <a:rPr lang="en-GB"/>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0DE2D0B5-2AD1-4914-A2B7-6C75C7341326}" type="datetime1">
              <a:rPr lang="en-US" smtClean="0"/>
              <a:t>8/8/2014</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39826768-8FCE-4417-A22B-1D26CD2A846A}" type="slidenum">
              <a:rPr lang="en-US"/>
              <a:pPr/>
              <a:t>‹#›</a:t>
            </a:fld>
            <a:endParaRPr lang="en-US"/>
          </a:p>
        </p:txBody>
      </p:sp>
    </p:spTree>
    <p:extLst>
      <p:ext uri="{BB962C8B-B14F-4D97-AF65-F5344CB8AC3E}">
        <p14:creationId xmlns:p14="http://schemas.microsoft.com/office/powerpoint/2010/main" val="142097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87552"/>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07CC7BED-ACAA-4C66-9080-80D2C145CE57}"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914400"/>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740664" y="2743200"/>
            <a:ext cx="8022336" cy="685800"/>
          </a:xfrm>
        </p:spPr>
        <p:txBody>
          <a:bodyPr lIns="146304" tIns="0" rIns="45720" bIns="0" anchor="t">
            <a:normAutofit/>
          </a:bodyPr>
          <a:lstStyle>
            <a:lvl1pPr marL="0" indent="0">
              <a:buNone/>
              <a:defRPr sz="4000" b="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dirty="0" smtClean="0"/>
              <a:t>Click to edit Master text styles</a:t>
            </a:r>
          </a:p>
        </p:txBody>
      </p:sp>
      <p:sp>
        <p:nvSpPr>
          <p:cNvPr id="4" name="Date Placeholder 3"/>
          <p:cNvSpPr>
            <a:spLocks noGrp="1"/>
          </p:cNvSpPr>
          <p:nvPr>
            <p:ph type="dt" sz="half" idx="10"/>
          </p:nvPr>
        </p:nvSpPr>
        <p:spPr/>
        <p:txBody>
          <a:bodyPr/>
          <a:lstStyle/>
          <a:p>
            <a:fld id="{987893D7-FCCC-410D-96FE-19E674DCD752}" type="datetime1">
              <a:rPr lang="en-US" smtClean="0"/>
              <a:t>8/8/2014</a:t>
            </a:fld>
            <a:endParaRPr lang="en-US"/>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95400"/>
            <a:ext cx="4038600" cy="5504688"/>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95400"/>
            <a:ext cx="4038600" cy="5504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4ABCC3-5B7D-40B2-85F3-907BC8C93C8A}"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95400"/>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023338"/>
            <a:ext cx="4040188"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295400"/>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023338"/>
            <a:ext cx="4041775" cy="43774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F12B6ED-D621-43CA-BAD8-0A4D9900C5CB}" type="datetime1">
              <a:rPr lang="en-US" smtClean="0"/>
              <a:t>8/8/2014</a:t>
            </a:fld>
            <a:endParaRPr lang="en-US"/>
          </a:p>
        </p:txBody>
      </p:sp>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9" name="Slide Number Placeholder 8"/>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A39B97-C26F-4565-8ED2-ED0779B9F116}" type="datetime1">
              <a:rPr lang="en-US" smtClean="0"/>
              <a:t>8/8/2014</a:t>
            </a:fld>
            <a:endParaRPr lang="en-US"/>
          </a:p>
        </p:txBody>
      </p:sp>
      <p:sp>
        <p:nvSpPr>
          <p:cNvPr id="4" name="Footer Placeholder 3"/>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5" name="Slide Number Placeholder 4"/>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54802-CC52-44A3-A3CB-517ECD60D4C8}" type="datetime1">
              <a:rPr lang="en-US" smtClean="0"/>
              <a:t>8/8/2014</a:t>
            </a:fld>
            <a:endParaRPr lang="en-US"/>
          </a:p>
        </p:txBody>
      </p:sp>
      <p:sp>
        <p:nvSpPr>
          <p:cNvPr id="3" name="Footer Placeholder 2"/>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3"/>
          <p:cNvSpPr>
            <a:spLocks noGrp="1"/>
          </p:cNvSpPr>
          <p:nvPr>
            <p:ph type="sldNum" sz="quarter" idx="12"/>
          </p:nvPr>
        </p:nvSpPr>
        <p:spPr/>
        <p:txBody>
          <a:bodyPr/>
          <a:lstStyle/>
          <a:p>
            <a:fld id="{19B12225-5612-419B-A8D5-4B8EEE4C217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7F8ADD-7F0B-457E-8F54-C1E44EB66CE5}" type="datetime1">
              <a:rPr lang="en-US" smtClean="0"/>
              <a:t>8/8/2014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p:txBody>
          <a:bodyPr/>
          <a:lstStyle/>
          <a:p>
            <a:fld id="{19B12225-5612-419B-A8D5-4B8EEE4C217E}"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959BAF7D-8C66-431F-898D-0C4E41C64E38}" type="datetime1">
              <a:rPr lang="en-US" smtClean="0"/>
              <a:t>8/8/2014</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J. Leskovec, A. Rajaraman, J. Ullman: Mining of Massive Datasets, http://www.mmds.org</a:t>
            </a:r>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19B12225-5612-419B-A8D5-4B8EEE4C217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02108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1"/>
            <a:ext cx="9143999" cy="1021079"/>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83820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dirty="0" smtClean="0"/>
              <a:t>Click to edit Master title style</a:t>
            </a:r>
            <a:endParaRPr kumimoji="0" lang="en-US" dirty="0"/>
          </a:p>
        </p:txBody>
      </p:sp>
      <p:sp>
        <p:nvSpPr>
          <p:cNvPr id="3" name="Text Placeholder 2"/>
          <p:cNvSpPr>
            <a:spLocks noGrp="1"/>
          </p:cNvSpPr>
          <p:nvPr>
            <p:ph type="body" idx="1"/>
          </p:nvPr>
        </p:nvSpPr>
        <p:spPr>
          <a:xfrm>
            <a:off x="457200" y="1295400"/>
            <a:ext cx="8229600" cy="5257801"/>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4" name="Date Placeholder 3"/>
          <p:cNvSpPr>
            <a:spLocks noGrp="1"/>
          </p:cNvSpPr>
          <p:nvPr>
            <p:ph type="dt" sz="half" idx="2"/>
          </p:nvPr>
        </p:nvSpPr>
        <p:spPr>
          <a:xfrm>
            <a:off x="457200" y="6583680"/>
            <a:ext cx="2133600" cy="274320"/>
          </a:xfrm>
          <a:prstGeom prst="rect">
            <a:avLst/>
          </a:prstGeom>
        </p:spPr>
        <p:txBody>
          <a:bodyPr vert="horz" lIns="109728"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fld id="{23000A7D-8B00-4DF1-AB98-778194024BA3}" type="datetime1">
              <a:rPr lang="en-US" smtClean="0"/>
              <a:t>8/8/2014</a:t>
            </a:fld>
            <a:endParaRPr lang="en-US"/>
          </a:p>
        </p:txBody>
      </p:sp>
      <p:sp>
        <p:nvSpPr>
          <p:cNvPr id="5" name="Footer Placeholder 4"/>
          <p:cNvSpPr>
            <a:spLocks noGrp="1"/>
          </p:cNvSpPr>
          <p:nvPr>
            <p:ph type="ftr" sz="quarter" idx="3"/>
          </p:nvPr>
        </p:nvSpPr>
        <p:spPr>
          <a:xfrm>
            <a:off x="2640596" y="6583680"/>
            <a:ext cx="5507719" cy="274320"/>
          </a:xfrm>
          <a:prstGeom prst="rect">
            <a:avLst/>
          </a:prstGeom>
        </p:spPr>
        <p:txBody>
          <a:bodyPr vert="horz" lIns="45720" rIns="45720" bIns="0" rtlCol="0" anchor="b"/>
          <a:lstStyle>
            <a:lvl1pPr algn="l" eaLnBrk="1" latinLnBrk="0" hangingPunct="1">
              <a:defRPr kumimoji="0" sz="900">
                <a:solidFill>
                  <a:schemeClr val="tx1">
                    <a:tint val="95000"/>
                  </a:schemeClr>
                </a:solidFill>
                <a:latin typeface="Calibri" pitchFamily="34" charset="0"/>
                <a:cs typeface="Calibri" pitchFamily="34" charset="0"/>
              </a:defRPr>
            </a:lvl1pPr>
            <a:extLst/>
          </a:lstStyle>
          <a:p>
            <a:r>
              <a:rPr lang="en-US" smtClean="0"/>
              <a:t>J. Leskovec, A. Rajaraman, J. Ullman: Mining of Massive Datasets, http://www.mmds.org</a:t>
            </a:r>
            <a:endParaRPr lang="en-US" dirty="0"/>
          </a:p>
        </p:txBody>
      </p:sp>
      <p:sp>
        <p:nvSpPr>
          <p:cNvPr id="6" name="Slide Number Placeholder 5"/>
          <p:cNvSpPr>
            <a:spLocks noGrp="1"/>
          </p:cNvSpPr>
          <p:nvPr>
            <p:ph type="sldNum" sz="quarter" idx="4"/>
          </p:nvPr>
        </p:nvSpPr>
        <p:spPr>
          <a:xfrm>
            <a:off x="8204396" y="6583680"/>
            <a:ext cx="733864" cy="274320"/>
          </a:xfrm>
          <a:prstGeom prst="rect">
            <a:avLst/>
          </a:prstGeom>
        </p:spPr>
        <p:txBody>
          <a:bodyPr vert="horz" bIns="0" rtlCol="0" anchor="b"/>
          <a:lstStyle>
            <a:lvl1pPr algn="r" eaLnBrk="1" latinLnBrk="0" hangingPunct="1">
              <a:defRPr kumimoji="0" sz="900">
                <a:solidFill>
                  <a:schemeClr val="tx1">
                    <a:tint val="95000"/>
                  </a:schemeClr>
                </a:solidFill>
                <a:latin typeface="Calibri" pitchFamily="34" charset="0"/>
                <a:cs typeface="Calibri" pitchFamily="34" charset="0"/>
              </a:defRPr>
            </a:lvl1pPr>
            <a:extLst/>
          </a:lstStyle>
          <a:p>
            <a:fld id="{19B12225-5612-419B-A8D5-4B8EEE4C217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7" r:id="rId13"/>
  </p:sldLayoutIdLst>
  <p:hf hd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Calibri" pitchFamily="34" charset="0"/>
          <a:ea typeface="+mn-ea"/>
          <a:cs typeface="Calibri" pitchFamily="34" charset="0"/>
        </a:defRPr>
      </a:lvl1pPr>
      <a:lvl2pPr marL="731520" indent="-274320" algn="l" rtl="0" eaLnBrk="1" latinLnBrk="0" hangingPunct="1">
        <a:spcBef>
          <a:spcPct val="20000"/>
        </a:spcBef>
        <a:buClr>
          <a:schemeClr val="accent2"/>
        </a:buClr>
        <a:buSzPct val="100000"/>
        <a:buFont typeface="Wingdings" pitchFamily="2" charset="2"/>
        <a:buChar char="§"/>
        <a:defRPr kumimoji="0" sz="2800" kern="1200">
          <a:solidFill>
            <a:schemeClr val="tx1"/>
          </a:solidFill>
          <a:latin typeface="Calibri" pitchFamily="34" charset="0"/>
          <a:ea typeface="+mn-ea"/>
          <a:cs typeface="Calibri" pitchFamily="34" charset="0"/>
        </a:defRPr>
      </a:lvl2pPr>
      <a:lvl3pPr marL="996696" indent="-228600" algn="l" rtl="0" eaLnBrk="1" latinLnBrk="0" hangingPunct="1">
        <a:spcBef>
          <a:spcPct val="20000"/>
        </a:spcBef>
        <a:buClr>
          <a:schemeClr val="accent3"/>
        </a:buClr>
        <a:buSzPct val="100000"/>
        <a:buFont typeface="Wingdings" pitchFamily="2" charset="2"/>
        <a:buChar char="§"/>
        <a:defRPr kumimoji="0" sz="2400" kern="1200">
          <a:solidFill>
            <a:schemeClr val="tx1"/>
          </a:solidFill>
          <a:latin typeface="Calibri" pitchFamily="34" charset="0"/>
          <a:ea typeface="+mn-ea"/>
          <a:cs typeface="Calibri" pitchFamily="34" charset="0"/>
        </a:defRPr>
      </a:lvl3pPr>
      <a:lvl4pPr marL="1216152" indent="-182880" algn="l" rtl="0" eaLnBrk="1" latinLnBrk="0" hangingPunct="1">
        <a:spcBef>
          <a:spcPct val="20000"/>
        </a:spcBef>
        <a:buClr>
          <a:schemeClr val="accent4"/>
        </a:buClr>
        <a:buSzPct val="100000"/>
        <a:buFont typeface="Wingdings" pitchFamily="2" charset="2"/>
        <a:buChar char="§"/>
        <a:defRPr kumimoji="0" sz="2000" kern="1200">
          <a:solidFill>
            <a:schemeClr val="tx1"/>
          </a:solidFill>
          <a:latin typeface="Calibri" pitchFamily="34" charset="0"/>
          <a:ea typeface="+mn-ea"/>
          <a:cs typeface="Calibri" pitchFamily="34" charset="0"/>
        </a:defRPr>
      </a:lvl4pPr>
      <a:lvl5pPr marL="1426464" indent="-182880" algn="l" rtl="0" eaLnBrk="1" latinLnBrk="0" hangingPunct="1">
        <a:spcBef>
          <a:spcPct val="20000"/>
        </a:spcBef>
        <a:buClr>
          <a:schemeClr val="accent5"/>
        </a:buClr>
        <a:buSzPct val="100000"/>
        <a:buFont typeface="Wingdings" pitchFamily="2" charset="2"/>
        <a:buChar char="§"/>
        <a:defRPr kumimoji="0" lang="en-US" sz="2000" kern="1200" smtClean="0">
          <a:solidFill>
            <a:schemeClr val="tx1"/>
          </a:solidFill>
          <a:latin typeface="Calibri" pitchFamily="34" charset="0"/>
          <a:ea typeface="+mn-ea"/>
          <a:cs typeface="Calibri" pitchFamily="34" charset="0"/>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md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447800"/>
            <a:ext cx="8610600" cy="3581400"/>
          </a:xfrm>
        </p:spPr>
        <p:txBody>
          <a:bodyPr anchor="b">
            <a:normAutofit/>
          </a:bodyPr>
          <a:lstStyle/>
          <a:p>
            <a:r>
              <a:rPr lang="en-US" sz="5400" dirty="0"/>
              <a:t>Mining Data Streams </a:t>
            </a:r>
            <a:br>
              <a:rPr lang="en-US" sz="5400" dirty="0"/>
            </a:br>
            <a:r>
              <a:rPr lang="en-US" sz="5400" dirty="0"/>
              <a:t>(Part 1)</a:t>
            </a:r>
            <a:endParaRPr lang="en-US" sz="5400" dirty="0"/>
          </a:p>
        </p:txBody>
      </p:sp>
      <p:sp>
        <p:nvSpPr>
          <p:cNvPr id="7" name="TextBox 6"/>
          <p:cNvSpPr txBox="1"/>
          <p:nvPr/>
        </p:nvSpPr>
        <p:spPr>
          <a:xfrm>
            <a:off x="762000" y="5257800"/>
            <a:ext cx="6705600" cy="1692771"/>
          </a:xfrm>
          <a:prstGeom prst="rect">
            <a:avLst/>
          </a:prstGeom>
          <a:noFill/>
        </p:spPr>
        <p:txBody>
          <a:bodyPr wrap="square" rtlCol="0">
            <a:spAutoFit/>
          </a:bodyPr>
          <a:lstStyle/>
          <a:p>
            <a:r>
              <a:rPr lang="en-US" sz="2400" dirty="0" smtClean="0"/>
              <a:t>Mining of Massive Datasets</a:t>
            </a:r>
          </a:p>
          <a:p>
            <a:r>
              <a:rPr lang="en-US" sz="2400" dirty="0" smtClean="0"/>
              <a:t>Jure Leskovec, </a:t>
            </a:r>
            <a:r>
              <a:rPr lang="en-US" sz="2400" dirty="0" err="1" smtClean="0"/>
              <a:t>Anand</a:t>
            </a:r>
            <a:r>
              <a:rPr lang="en-US" sz="2400" dirty="0" smtClean="0"/>
              <a:t> </a:t>
            </a:r>
            <a:r>
              <a:rPr lang="en-US" sz="2400" dirty="0" err="1" smtClean="0"/>
              <a:t>Rajaraman</a:t>
            </a:r>
            <a:r>
              <a:rPr lang="en-US" sz="2400" dirty="0" smtClean="0"/>
              <a:t>, Jeff Ullman </a:t>
            </a:r>
            <a:r>
              <a:rPr lang="en-US" sz="2000" dirty="0" smtClean="0"/>
              <a:t>Stanford University</a:t>
            </a:r>
          </a:p>
          <a:p>
            <a:r>
              <a:rPr lang="en-US" sz="3200" dirty="0" smtClean="0"/>
              <a:t>http://www.mmds.org </a:t>
            </a:r>
          </a:p>
        </p:txBody>
      </p:sp>
      <p:pic>
        <p:nvPicPr>
          <p:cNvPr id="5" name="Picture 6" descr="http://asia.stanford.edu/images/StanfordSealSmall.jpg"/>
          <p:cNvPicPr>
            <a:picLocks noChangeAspect="1" noChangeArrowheads="1"/>
          </p:cNvPicPr>
          <p:nvPr/>
        </p:nvPicPr>
        <p:blipFill>
          <a:blip r:embed="rId3" cstate="print"/>
          <a:srcRect/>
          <a:stretch>
            <a:fillRect/>
          </a:stretch>
        </p:blipFill>
        <p:spPr bwMode="auto">
          <a:xfrm>
            <a:off x="7452360" y="5166360"/>
            <a:ext cx="1691640" cy="1691640"/>
          </a:xfrm>
          <a:prstGeom prst="rect">
            <a:avLst/>
          </a:prstGeom>
          <a:noFill/>
        </p:spPr>
      </p:pic>
      <p:sp>
        <p:nvSpPr>
          <p:cNvPr id="3" name="TextBox 2"/>
          <p:cNvSpPr txBox="1"/>
          <p:nvPr/>
        </p:nvSpPr>
        <p:spPr>
          <a:xfrm>
            <a:off x="2438400" y="44824"/>
            <a:ext cx="6705600" cy="830997"/>
          </a:xfrm>
          <a:prstGeom prst="rect">
            <a:avLst/>
          </a:prstGeom>
          <a:noFill/>
        </p:spPr>
        <p:txBody>
          <a:bodyPr wrap="square" rtlCol="0">
            <a:spAutoFit/>
          </a:bodyPr>
          <a:lstStyle/>
          <a:p>
            <a:r>
              <a:rPr lang="en-US" sz="1200" b="1" dirty="0">
                <a:latin typeface="Arial" pitchFamily="34" charset="0"/>
                <a:cs typeface="Arial" pitchFamily="34" charset="0"/>
              </a:rPr>
              <a:t>Note to other teachers and users of these </a:t>
            </a:r>
            <a:r>
              <a:rPr lang="en-US" sz="1200" b="1" dirty="0" smtClean="0">
                <a:latin typeface="Arial" pitchFamily="34" charset="0"/>
                <a:cs typeface="Arial" pitchFamily="34" charset="0"/>
              </a:rPr>
              <a:t>slides:</a:t>
            </a:r>
            <a:r>
              <a:rPr lang="en-US" sz="1200" dirty="0" smtClean="0">
                <a:latin typeface="Arial" pitchFamily="34" charset="0"/>
                <a:cs typeface="Arial" pitchFamily="34" charset="0"/>
              </a:rPr>
              <a:t> We </a:t>
            </a:r>
            <a:r>
              <a:rPr lang="en-US" sz="1200" dirty="0">
                <a:latin typeface="Arial" pitchFamily="34" charset="0"/>
                <a:cs typeface="Arial" pitchFamily="34" charset="0"/>
              </a:rPr>
              <a:t>would be delighted if you found this our material useful in giving your own lectures. Feel free to use these slides verbatim, or to modify them to fit your own needs</a:t>
            </a:r>
            <a:r>
              <a:rPr lang="en-US" sz="1200" dirty="0" smtClean="0">
                <a:latin typeface="Arial" pitchFamily="34" charset="0"/>
                <a:cs typeface="Arial" pitchFamily="34" charset="0"/>
              </a:rPr>
              <a:t>. If </a:t>
            </a:r>
            <a:r>
              <a:rPr lang="en-US" sz="1200" dirty="0">
                <a:latin typeface="Arial" pitchFamily="34" charset="0"/>
                <a:cs typeface="Arial" pitchFamily="34" charset="0"/>
              </a:rPr>
              <a:t>you make use of a significant portion of these slides in your own lecture, please include this message, or a link to our web site: </a:t>
            </a:r>
            <a:r>
              <a:rPr lang="en-US" sz="1200" dirty="0">
                <a:latin typeface="Arial" pitchFamily="34" charset="0"/>
                <a:cs typeface="Arial" pitchFamily="34" charset="0"/>
                <a:hlinkClick r:id="rId4"/>
              </a:rPr>
              <a:t>http://</a:t>
            </a:r>
            <a:r>
              <a:rPr lang="en-US" sz="1200" dirty="0" smtClean="0">
                <a:latin typeface="Arial" pitchFamily="34" charset="0"/>
                <a:cs typeface="Arial" pitchFamily="34" charset="0"/>
                <a:hlinkClick r:id="rId4"/>
              </a:rPr>
              <a:t>www.mmds.org</a:t>
            </a:r>
            <a:r>
              <a:rPr lang="en-US" sz="1200" dirty="0" smtClean="0">
                <a:latin typeface="Arial" pitchFamily="34" charset="0"/>
                <a:cs typeface="Arial" pitchFamily="34" charset="0"/>
              </a:rPr>
              <a:t> </a:t>
            </a:r>
          </a:p>
        </p:txBody>
      </p:sp>
    </p:spTree>
    <p:extLst>
      <p:ext uri="{BB962C8B-B14F-4D97-AF65-F5344CB8AC3E}">
        <p14:creationId xmlns:p14="http://schemas.microsoft.com/office/powerpoint/2010/main" val="270487052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defRPr/>
            </a:pPr>
            <a:r>
              <a:rPr lang="en-US" dirty="0">
                <a:ea typeface="+mj-ea"/>
              </a:rPr>
              <a:t>Applications </a:t>
            </a:r>
            <a:r>
              <a:rPr lang="en-US" dirty="0" smtClean="0">
                <a:ea typeface="+mj-ea"/>
              </a:rPr>
              <a:t>(</a:t>
            </a:r>
            <a:r>
              <a:rPr lang="en-US" dirty="0">
                <a:ea typeface="+mj-ea"/>
              </a:rPr>
              <a:t>2)</a:t>
            </a:r>
          </a:p>
        </p:txBody>
      </p:sp>
      <p:sp>
        <p:nvSpPr>
          <p:cNvPr id="12291" name="Rectangle 3"/>
          <p:cNvSpPr>
            <a:spLocks noGrp="1" noChangeArrowheads="1"/>
          </p:cNvSpPr>
          <p:nvPr>
            <p:ph idx="1"/>
          </p:nvPr>
        </p:nvSpPr>
        <p:spPr/>
        <p:txBody>
          <a:bodyPr/>
          <a:lstStyle/>
          <a:p>
            <a:r>
              <a:rPr lang="en-US" b="1" dirty="0" smtClean="0">
                <a:solidFill>
                  <a:srgbClr val="008000"/>
                </a:solidFill>
              </a:rPr>
              <a:t>Sensor Networks </a:t>
            </a:r>
          </a:p>
          <a:p>
            <a:pPr lvl="1"/>
            <a:r>
              <a:rPr lang="en-US" dirty="0" smtClean="0">
                <a:ea typeface="ＭＳ Ｐゴシック" pitchFamily="34" charset="-128"/>
              </a:rPr>
              <a:t>Many sensors feeding into a central controller</a:t>
            </a:r>
          </a:p>
          <a:p>
            <a:r>
              <a:rPr lang="en-US" b="1" dirty="0" smtClean="0">
                <a:solidFill>
                  <a:srgbClr val="D60093"/>
                </a:solidFill>
              </a:rPr>
              <a:t>Telephone call records </a:t>
            </a:r>
          </a:p>
          <a:p>
            <a:pPr lvl="1"/>
            <a:r>
              <a:rPr lang="en-US" dirty="0" smtClean="0">
                <a:ea typeface="ＭＳ Ｐゴシック" pitchFamily="34" charset="-128"/>
              </a:rPr>
              <a:t>Data feeds into customer bills as well as settlements between telephone companies</a:t>
            </a:r>
          </a:p>
          <a:p>
            <a:r>
              <a:rPr lang="en-US" b="1" dirty="0" smtClean="0">
                <a:solidFill>
                  <a:srgbClr val="0000FF"/>
                </a:solidFill>
              </a:rPr>
              <a:t>IP packets monitored at a switch</a:t>
            </a:r>
          </a:p>
          <a:p>
            <a:pPr lvl="1"/>
            <a:r>
              <a:rPr lang="en-US" dirty="0" smtClean="0">
                <a:ea typeface="ＭＳ Ｐゴシック" pitchFamily="34" charset="-128"/>
              </a:rPr>
              <a:t>Gather information for optimal routing</a:t>
            </a:r>
          </a:p>
          <a:p>
            <a:pPr lvl="1"/>
            <a:r>
              <a:rPr lang="en-US" dirty="0" smtClean="0">
                <a:ea typeface="ＭＳ Ｐゴシック" pitchFamily="34" charset="-128"/>
              </a:rPr>
              <a:t>Detect denial-of-service attacks</a:t>
            </a:r>
          </a:p>
          <a:p>
            <a:endParaRPr lang="en-US" dirty="0" smtClean="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2530" name="Slide Number Placeholder 5"/>
          <p:cNvSpPr>
            <a:spLocks noGrp="1"/>
          </p:cNvSpPr>
          <p:nvPr>
            <p:ph type="sldNum" sz="quarter" idx="12"/>
          </p:nvPr>
        </p:nvSpPr>
        <p:spPr bwMode="auto">
          <a:noFill/>
          <a:ln>
            <a:miter lim="800000"/>
            <a:headEnd/>
            <a:tailEnd/>
          </a:ln>
        </p:spPr>
        <p:txBody>
          <a:bodyPr/>
          <a:lstStyle/>
          <a:p>
            <a:fld id="{210EA4DB-B5B1-4175-A080-027CCD24F19D}" type="slidenum">
              <a:rPr lang="en-US"/>
              <a:pPr/>
              <a:t>10</a:t>
            </a:fld>
            <a:endParaRPr lang="en-US"/>
          </a:p>
        </p:txBody>
      </p:sp>
    </p:spTree>
    <p:extLst>
      <p:ext uri="{BB962C8B-B14F-4D97-AF65-F5344CB8AC3E}">
        <p14:creationId xmlns:p14="http://schemas.microsoft.com/office/powerpoint/2010/main" val="757807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Sampling from a Data Stream:</a:t>
            </a:r>
            <a:br>
              <a:rPr lang="en-US" dirty="0" smtClean="0"/>
            </a:br>
            <a:r>
              <a:rPr lang="en-US" dirty="0" smtClean="0"/>
              <a:t>Sampling a fixed proportion</a:t>
            </a:r>
            <a:endParaRPr lang="en-US" dirty="0"/>
          </a:p>
        </p:txBody>
      </p:sp>
      <p:sp>
        <p:nvSpPr>
          <p:cNvPr id="8" name="Subtitle 7"/>
          <p:cNvSpPr>
            <a:spLocks noGrp="1"/>
          </p:cNvSpPr>
          <p:nvPr>
            <p:ph type="subTitle" idx="1"/>
          </p:nvPr>
        </p:nvSpPr>
        <p:spPr>
          <a:xfrm>
            <a:off x="685800" y="5282184"/>
            <a:ext cx="8077200" cy="1499616"/>
          </a:xfrm>
        </p:spPr>
        <p:txBody>
          <a:bodyPr anchor="t">
            <a:normAutofit/>
          </a:bodyPr>
          <a:lstStyle/>
          <a:p>
            <a:r>
              <a:rPr lang="en-US" sz="3600" b="1" dirty="0" smtClean="0"/>
              <a:t>As the stream grows the sample </a:t>
            </a:r>
            <a:br>
              <a:rPr lang="en-US" sz="3600" b="1" dirty="0" smtClean="0"/>
            </a:br>
            <a:r>
              <a:rPr lang="en-US" sz="3600" b="1" dirty="0" smtClean="0"/>
              <a:t>also gets bigger</a:t>
            </a:r>
            <a:endParaRPr lang="en-US" sz="3600" b="1" dirty="0"/>
          </a:p>
        </p:txBody>
      </p:sp>
    </p:spTree>
    <p:extLst>
      <p:ext uri="{BB962C8B-B14F-4D97-AF65-F5344CB8AC3E}">
        <p14:creationId xmlns:p14="http://schemas.microsoft.com/office/powerpoint/2010/main" val="31504396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Sampling from a Data Stream</a:t>
            </a:r>
            <a:endParaRPr lang="en-US" dirty="0">
              <a:ea typeface="+mj-ea"/>
            </a:endParaRPr>
          </a:p>
        </p:txBody>
      </p:sp>
      <p:sp>
        <p:nvSpPr>
          <p:cNvPr id="24579" name="Content Placeholder 2"/>
          <p:cNvSpPr>
            <a:spLocks noGrp="1"/>
          </p:cNvSpPr>
          <p:nvPr>
            <p:ph idx="1"/>
          </p:nvPr>
        </p:nvSpPr>
        <p:spPr>
          <a:xfrm>
            <a:off x="457200" y="1295400"/>
            <a:ext cx="8458200" cy="5410200"/>
          </a:xfrm>
        </p:spPr>
        <p:txBody>
          <a:bodyPr>
            <a:normAutofit/>
          </a:bodyPr>
          <a:lstStyle/>
          <a:p>
            <a:r>
              <a:rPr lang="en-US" dirty="0" smtClean="0"/>
              <a:t>Since </a:t>
            </a:r>
            <a:r>
              <a:rPr lang="en-US" b="1" dirty="0" smtClean="0"/>
              <a:t>we can not store the entire stream</a:t>
            </a:r>
            <a:r>
              <a:rPr lang="en-US" dirty="0" smtClean="0"/>
              <a:t>, </a:t>
            </a:r>
            <a:br>
              <a:rPr lang="en-US" dirty="0" smtClean="0"/>
            </a:br>
            <a:r>
              <a:rPr lang="en-US" dirty="0" smtClean="0"/>
              <a:t>one obvious approach is to store a </a:t>
            </a:r>
            <a:r>
              <a:rPr lang="en-US" b="1" dirty="0" smtClean="0">
                <a:solidFill>
                  <a:srgbClr val="0000FF"/>
                </a:solidFill>
              </a:rPr>
              <a:t>sample</a:t>
            </a:r>
          </a:p>
          <a:p>
            <a:r>
              <a:rPr lang="en-US" b="1" dirty="0" smtClean="0">
                <a:solidFill>
                  <a:srgbClr val="D60093"/>
                </a:solidFill>
              </a:rPr>
              <a:t>Two different problems:</a:t>
            </a:r>
          </a:p>
          <a:p>
            <a:pPr lvl="1"/>
            <a:r>
              <a:rPr lang="en-US" b="1" dirty="0" smtClean="0">
                <a:ea typeface="ＭＳ Ｐゴシック" pitchFamily="34" charset="-128"/>
              </a:rPr>
              <a:t>(1)</a:t>
            </a:r>
            <a:r>
              <a:rPr lang="en-US" dirty="0" smtClean="0">
                <a:ea typeface="ＭＳ Ｐゴシック" pitchFamily="34" charset="-128"/>
              </a:rPr>
              <a:t> Sample a </a:t>
            </a:r>
            <a:r>
              <a:rPr lang="en-US" b="1" dirty="0" smtClean="0">
                <a:solidFill>
                  <a:srgbClr val="008000"/>
                </a:solidFill>
                <a:ea typeface="ＭＳ Ｐゴシック" pitchFamily="34" charset="-128"/>
              </a:rPr>
              <a:t>fixed proportion</a:t>
            </a:r>
            <a:r>
              <a:rPr lang="en-US" dirty="0" smtClean="0">
                <a:ea typeface="ＭＳ Ｐゴシック" pitchFamily="34" charset="-128"/>
              </a:rPr>
              <a:t> of elements </a:t>
            </a:r>
            <a:br>
              <a:rPr lang="en-US" dirty="0" smtClean="0">
                <a:ea typeface="ＭＳ Ｐゴシック" pitchFamily="34" charset="-128"/>
              </a:rPr>
            </a:br>
            <a:r>
              <a:rPr lang="en-US" dirty="0" smtClean="0">
                <a:ea typeface="ＭＳ Ｐゴシック" pitchFamily="34" charset="-128"/>
              </a:rPr>
              <a:t>in the stream (say 1 in 10)</a:t>
            </a:r>
          </a:p>
          <a:p>
            <a:pPr lvl="1"/>
            <a:r>
              <a:rPr lang="en-US" b="1" dirty="0" smtClean="0"/>
              <a:t>(2)</a:t>
            </a:r>
            <a:r>
              <a:rPr lang="en-US" dirty="0" smtClean="0"/>
              <a:t> Maintain </a:t>
            </a:r>
            <a:r>
              <a:rPr lang="en-US" dirty="0"/>
              <a:t>a </a:t>
            </a:r>
            <a:r>
              <a:rPr lang="en-US" b="1" dirty="0">
                <a:solidFill>
                  <a:srgbClr val="008000"/>
                </a:solidFill>
              </a:rPr>
              <a:t>random sample of fixed size </a:t>
            </a:r>
            <a:r>
              <a:rPr lang="en-US" b="1" dirty="0" smtClean="0">
                <a:solidFill>
                  <a:srgbClr val="008000"/>
                </a:solidFill>
              </a:rPr>
              <a:t/>
            </a:r>
            <a:br>
              <a:rPr lang="en-US" b="1" dirty="0" smtClean="0">
                <a:solidFill>
                  <a:srgbClr val="008000"/>
                </a:solidFill>
              </a:rPr>
            </a:br>
            <a:r>
              <a:rPr lang="en-US" dirty="0" smtClean="0"/>
              <a:t>over </a:t>
            </a:r>
            <a:r>
              <a:rPr lang="en-US" dirty="0"/>
              <a:t>a potentially infinite stream</a:t>
            </a:r>
          </a:p>
          <a:p>
            <a:pPr lvl="2"/>
            <a:r>
              <a:rPr lang="en-US" dirty="0" smtClean="0">
                <a:solidFill>
                  <a:srgbClr val="D60093"/>
                </a:solidFill>
              </a:rPr>
              <a:t>At any “time” </a:t>
            </a:r>
            <a:r>
              <a:rPr lang="en-US" b="1" i="1" dirty="0" smtClean="0">
                <a:solidFill>
                  <a:srgbClr val="D60093"/>
                </a:solidFill>
              </a:rPr>
              <a:t>k</a:t>
            </a:r>
            <a:r>
              <a:rPr lang="en-US" dirty="0" smtClean="0">
                <a:solidFill>
                  <a:srgbClr val="D60093"/>
                </a:solidFill>
              </a:rPr>
              <a:t> we would like a random sample </a:t>
            </a:r>
            <a:br>
              <a:rPr lang="en-US" dirty="0" smtClean="0">
                <a:solidFill>
                  <a:srgbClr val="D60093"/>
                </a:solidFill>
              </a:rPr>
            </a:br>
            <a:r>
              <a:rPr lang="en-US" dirty="0" smtClean="0">
                <a:solidFill>
                  <a:srgbClr val="D60093"/>
                </a:solidFill>
              </a:rPr>
              <a:t>of </a:t>
            </a:r>
            <a:r>
              <a:rPr lang="en-US" b="1" i="1" dirty="0" smtClean="0">
                <a:solidFill>
                  <a:srgbClr val="D60093"/>
                </a:solidFill>
              </a:rPr>
              <a:t>s</a:t>
            </a:r>
            <a:r>
              <a:rPr lang="en-US" dirty="0" smtClean="0">
                <a:solidFill>
                  <a:srgbClr val="D60093"/>
                </a:solidFill>
              </a:rPr>
              <a:t> elements</a:t>
            </a:r>
          </a:p>
          <a:p>
            <a:pPr lvl="3"/>
            <a:r>
              <a:rPr lang="en-US" b="1" dirty="0" smtClean="0"/>
              <a:t>What is the property of the sample we want to maintain?</a:t>
            </a:r>
            <a:br>
              <a:rPr lang="en-US" b="1" dirty="0" smtClean="0"/>
            </a:br>
            <a:r>
              <a:rPr lang="en-US" dirty="0" smtClean="0"/>
              <a:t>For all time steps </a:t>
            </a:r>
            <a:r>
              <a:rPr lang="en-US" b="1" i="1" dirty="0" smtClean="0"/>
              <a:t>k</a:t>
            </a:r>
            <a:r>
              <a:rPr lang="en-US" dirty="0" smtClean="0"/>
              <a:t>, each of </a:t>
            </a:r>
            <a:r>
              <a:rPr lang="en-US" b="1" i="1" dirty="0" smtClean="0"/>
              <a:t>k</a:t>
            </a:r>
            <a:r>
              <a:rPr lang="en-US" dirty="0" smtClean="0"/>
              <a:t> elements seen so far has </a:t>
            </a:r>
            <a:br>
              <a:rPr lang="en-US" dirty="0" smtClean="0"/>
            </a:br>
            <a:r>
              <a:rPr lang="en-US" dirty="0" smtClean="0"/>
              <a:t>equal prob. of being sampled</a:t>
            </a:r>
          </a:p>
        </p:txBody>
      </p:sp>
      <p:sp>
        <p:nvSpPr>
          <p:cNvPr id="24581"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4582" name="Slide Number Placeholder 5"/>
          <p:cNvSpPr>
            <a:spLocks noGrp="1"/>
          </p:cNvSpPr>
          <p:nvPr>
            <p:ph type="sldNum" sz="quarter" idx="12"/>
          </p:nvPr>
        </p:nvSpPr>
        <p:spPr bwMode="auto">
          <a:noFill/>
          <a:ln>
            <a:miter lim="800000"/>
            <a:headEnd/>
            <a:tailEnd/>
          </a:ln>
        </p:spPr>
        <p:txBody>
          <a:bodyPr/>
          <a:lstStyle/>
          <a:p>
            <a:fld id="{DD20F55C-4A6D-46CD-9BD6-781AD4E03E79}" type="slidenum">
              <a:rPr lang="en-US"/>
              <a:pPr/>
              <a:t>12</a:t>
            </a:fld>
            <a:endParaRPr lang="en-US"/>
          </a:p>
        </p:txBody>
      </p:sp>
    </p:spTree>
    <p:extLst>
      <p:ext uri="{BB962C8B-B14F-4D97-AF65-F5344CB8AC3E}">
        <p14:creationId xmlns:p14="http://schemas.microsoft.com/office/powerpoint/2010/main" val="3424790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57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7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Sampling a Fixed Proportion</a:t>
            </a:r>
            <a:endParaRPr lang="en-US" dirty="0">
              <a:ea typeface="+mj-ea"/>
            </a:endParaRPr>
          </a:p>
        </p:txBody>
      </p:sp>
      <p:sp>
        <p:nvSpPr>
          <p:cNvPr id="3" name="Content Placeholder 2"/>
          <p:cNvSpPr>
            <a:spLocks noGrp="1"/>
          </p:cNvSpPr>
          <p:nvPr>
            <p:ph idx="1"/>
          </p:nvPr>
        </p:nvSpPr>
        <p:spPr/>
        <p:txBody>
          <a:bodyPr>
            <a:normAutofit/>
          </a:bodyPr>
          <a:lstStyle/>
          <a:p>
            <a:r>
              <a:rPr lang="en-US" b="1" dirty="0" smtClean="0">
                <a:solidFill>
                  <a:srgbClr val="D60093"/>
                </a:solidFill>
              </a:rPr>
              <a:t>Problem 1: Sampling fixed proportion</a:t>
            </a:r>
          </a:p>
          <a:p>
            <a:r>
              <a:rPr lang="en-US" b="1" dirty="0" smtClean="0">
                <a:solidFill>
                  <a:srgbClr val="0000FF"/>
                </a:solidFill>
              </a:rPr>
              <a:t>Scenario:</a:t>
            </a:r>
            <a:r>
              <a:rPr lang="en-US" dirty="0" smtClean="0"/>
              <a:t> Search engine query stream</a:t>
            </a:r>
          </a:p>
          <a:p>
            <a:pPr lvl="1"/>
            <a:r>
              <a:rPr lang="en-US" b="1" dirty="0" smtClean="0">
                <a:solidFill>
                  <a:srgbClr val="008000"/>
                </a:solidFill>
                <a:ea typeface="ＭＳ Ｐゴシック" pitchFamily="34" charset="-128"/>
              </a:rPr>
              <a:t>Stream of </a:t>
            </a:r>
            <a:r>
              <a:rPr lang="en-US" b="1" dirty="0" err="1" smtClean="0">
                <a:solidFill>
                  <a:srgbClr val="008000"/>
                </a:solidFill>
                <a:ea typeface="ＭＳ Ｐゴシック" pitchFamily="34" charset="-128"/>
              </a:rPr>
              <a:t>tuples</a:t>
            </a:r>
            <a:r>
              <a:rPr lang="en-US" b="1" dirty="0" smtClean="0">
                <a:solidFill>
                  <a:srgbClr val="008000"/>
                </a:solidFill>
                <a:ea typeface="ＭＳ Ｐゴシック" pitchFamily="34" charset="-128"/>
              </a:rPr>
              <a:t>:</a:t>
            </a:r>
            <a:r>
              <a:rPr lang="en-US" dirty="0" smtClean="0">
                <a:solidFill>
                  <a:srgbClr val="008000"/>
                </a:solidFill>
                <a:ea typeface="ＭＳ Ｐゴシック" pitchFamily="34" charset="-128"/>
              </a:rPr>
              <a:t> </a:t>
            </a:r>
            <a:r>
              <a:rPr lang="en-US" dirty="0" smtClean="0">
                <a:ea typeface="ＭＳ Ｐゴシック" pitchFamily="34" charset="-128"/>
              </a:rPr>
              <a:t>(user, query, time)</a:t>
            </a:r>
          </a:p>
          <a:p>
            <a:pPr lvl="1"/>
            <a:r>
              <a:rPr lang="en-US" b="1" dirty="0" smtClean="0">
                <a:solidFill>
                  <a:srgbClr val="008000"/>
                </a:solidFill>
                <a:ea typeface="ＭＳ Ｐゴシック" pitchFamily="34" charset="-128"/>
              </a:rPr>
              <a:t>Answer questions such as:</a:t>
            </a:r>
            <a:r>
              <a:rPr lang="en-US" dirty="0" smtClean="0">
                <a:solidFill>
                  <a:srgbClr val="008000"/>
                </a:solidFill>
                <a:ea typeface="ＭＳ Ｐゴシック" pitchFamily="34" charset="-128"/>
              </a:rPr>
              <a:t> </a:t>
            </a:r>
            <a:r>
              <a:rPr lang="en-US" b="1" dirty="0" smtClean="0">
                <a:ea typeface="ＭＳ Ｐゴシック" pitchFamily="34" charset="-128"/>
              </a:rPr>
              <a:t>How often did a user run the same query in a single days</a:t>
            </a:r>
          </a:p>
          <a:p>
            <a:pPr lvl="1"/>
            <a:r>
              <a:rPr lang="en-US" dirty="0" smtClean="0">
                <a:ea typeface="ＭＳ Ｐゴシック" pitchFamily="34" charset="-128"/>
              </a:rPr>
              <a:t>Have space to store </a:t>
            </a:r>
            <a:r>
              <a:rPr lang="en-US" b="1" dirty="0" smtClean="0">
                <a:ea typeface="ＭＳ Ｐゴシック" pitchFamily="34" charset="-128"/>
              </a:rPr>
              <a:t>1/10</a:t>
            </a:r>
            <a:r>
              <a:rPr lang="en-US" b="1" baseline="30000" dirty="0" smtClean="0">
                <a:ea typeface="ＭＳ Ｐゴシック" pitchFamily="34" charset="-128"/>
              </a:rPr>
              <a:t>th</a:t>
            </a:r>
            <a:r>
              <a:rPr lang="en-US" dirty="0" smtClean="0">
                <a:ea typeface="ＭＳ Ｐゴシック" pitchFamily="34" charset="-128"/>
              </a:rPr>
              <a:t> of query stream</a:t>
            </a:r>
          </a:p>
          <a:p>
            <a:r>
              <a:rPr lang="en-US" b="1" dirty="0" smtClean="0">
                <a:solidFill>
                  <a:srgbClr val="0000FF"/>
                </a:solidFill>
              </a:rPr>
              <a:t>Naïve solution:</a:t>
            </a:r>
          </a:p>
          <a:p>
            <a:pPr lvl="1"/>
            <a:r>
              <a:rPr lang="en-US" dirty="0" smtClean="0">
                <a:ea typeface="ＭＳ Ｐゴシック" pitchFamily="34" charset="-128"/>
              </a:rPr>
              <a:t>Generate a random integer in </a:t>
            </a:r>
            <a:r>
              <a:rPr lang="en-US" b="1" dirty="0" smtClean="0">
                <a:ea typeface="ＭＳ Ｐゴシック" pitchFamily="34" charset="-128"/>
              </a:rPr>
              <a:t>[0..9]</a:t>
            </a:r>
            <a:r>
              <a:rPr lang="en-US" dirty="0" smtClean="0">
                <a:ea typeface="ＭＳ Ｐゴシック" pitchFamily="34" charset="-128"/>
              </a:rPr>
              <a:t> for each query</a:t>
            </a:r>
          </a:p>
          <a:p>
            <a:pPr lvl="1"/>
            <a:r>
              <a:rPr lang="en-US" dirty="0" smtClean="0">
                <a:ea typeface="ＭＳ Ｐゴシック" pitchFamily="34" charset="-128"/>
              </a:rPr>
              <a:t>Store the query if the integer is </a:t>
            </a:r>
            <a:r>
              <a:rPr lang="en-US" b="1" dirty="0" smtClean="0">
                <a:ea typeface="ＭＳ Ｐゴシック" pitchFamily="34" charset="-128"/>
              </a:rPr>
              <a:t>0</a:t>
            </a:r>
            <a:r>
              <a:rPr lang="en-US" dirty="0" smtClean="0">
                <a:ea typeface="ＭＳ Ｐゴシック" pitchFamily="34" charset="-128"/>
              </a:rPr>
              <a:t>, otherwise discard  </a:t>
            </a:r>
          </a:p>
          <a:p>
            <a:endParaRPr lang="en-US" dirty="0" smtClean="0"/>
          </a:p>
        </p:txBody>
      </p:sp>
      <p:sp>
        <p:nvSpPr>
          <p:cNvPr id="25605"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5606" name="Slide Number Placeholder 5"/>
          <p:cNvSpPr>
            <a:spLocks noGrp="1"/>
          </p:cNvSpPr>
          <p:nvPr>
            <p:ph type="sldNum" sz="quarter" idx="12"/>
          </p:nvPr>
        </p:nvSpPr>
        <p:spPr bwMode="auto">
          <a:noFill/>
          <a:ln>
            <a:miter lim="800000"/>
            <a:headEnd/>
            <a:tailEnd/>
          </a:ln>
        </p:spPr>
        <p:txBody>
          <a:bodyPr/>
          <a:lstStyle/>
          <a:p>
            <a:fld id="{85F71D2B-DD3B-423F-828A-39E9CD946191}" type="slidenum">
              <a:rPr lang="en-US"/>
              <a:pPr/>
              <a:t>13</a:t>
            </a:fld>
            <a:endParaRPr lang="en-US"/>
          </a:p>
        </p:txBody>
      </p:sp>
    </p:spTree>
    <p:extLst>
      <p:ext uri="{BB962C8B-B14F-4D97-AF65-F5344CB8AC3E}">
        <p14:creationId xmlns:p14="http://schemas.microsoft.com/office/powerpoint/2010/main" val="31893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Problem with Naïve </a:t>
            </a:r>
            <a:r>
              <a:rPr lang="en-US" dirty="0" smtClean="0"/>
              <a:t>A</a:t>
            </a:r>
            <a:r>
              <a:rPr lang="en-US" dirty="0" smtClean="0">
                <a:ea typeface="+mj-ea"/>
              </a:rPr>
              <a:t>pproach</a:t>
            </a:r>
            <a:endParaRPr lang="en-US" dirty="0">
              <a:ea typeface="+mj-ea"/>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0"/>
                <a:ext cx="8458200" cy="5562600"/>
              </a:xfrm>
            </p:spPr>
            <p:txBody>
              <a:bodyPr>
                <a:normAutofit fontScale="92500" lnSpcReduction="20000"/>
              </a:bodyPr>
              <a:lstStyle/>
              <a:p>
                <a:r>
                  <a:rPr lang="en-US" b="1" dirty="0" smtClean="0">
                    <a:solidFill>
                      <a:srgbClr val="FF0066"/>
                    </a:solidFill>
                  </a:rPr>
                  <a:t>Simple question: </a:t>
                </a:r>
                <a:r>
                  <a:rPr lang="en-US" b="1" dirty="0" smtClean="0">
                    <a:solidFill>
                      <a:srgbClr val="0000FF"/>
                    </a:solidFill>
                  </a:rPr>
                  <a:t>What fraction of queries by an average search engine user are duplicates?</a:t>
                </a:r>
              </a:p>
              <a:p>
                <a:pPr lvl="1"/>
                <a:r>
                  <a:rPr lang="en-US" dirty="0" smtClean="0">
                    <a:solidFill>
                      <a:srgbClr val="008000"/>
                    </a:solidFill>
                  </a:rPr>
                  <a:t>Suppose each user issues </a:t>
                </a:r>
                <a:r>
                  <a:rPr lang="en-US" b="1" i="1" dirty="0" smtClean="0">
                    <a:solidFill>
                      <a:srgbClr val="008000"/>
                    </a:solidFill>
                  </a:rPr>
                  <a:t>x</a:t>
                </a:r>
                <a:r>
                  <a:rPr lang="en-US" dirty="0" smtClean="0">
                    <a:solidFill>
                      <a:srgbClr val="008000"/>
                    </a:solidFill>
                  </a:rPr>
                  <a:t> queries once and </a:t>
                </a:r>
                <a:r>
                  <a:rPr lang="en-US" b="1" i="1" dirty="0" smtClean="0">
                    <a:solidFill>
                      <a:srgbClr val="008000"/>
                    </a:solidFill>
                  </a:rPr>
                  <a:t>d</a:t>
                </a:r>
                <a:r>
                  <a:rPr lang="en-US" dirty="0" smtClean="0">
                    <a:solidFill>
                      <a:srgbClr val="008000"/>
                    </a:solidFill>
                  </a:rPr>
                  <a:t> queries twice (total of </a:t>
                </a:r>
                <a:r>
                  <a:rPr lang="en-US" b="1" i="1" dirty="0" smtClean="0">
                    <a:solidFill>
                      <a:srgbClr val="008000"/>
                    </a:solidFill>
                  </a:rPr>
                  <a:t>x</a:t>
                </a:r>
                <a:r>
                  <a:rPr lang="en-US" b="1" dirty="0" smtClean="0">
                    <a:solidFill>
                      <a:srgbClr val="008000"/>
                    </a:solidFill>
                  </a:rPr>
                  <a:t>+2</a:t>
                </a:r>
                <a:r>
                  <a:rPr lang="en-US" b="1" i="1" dirty="0" smtClean="0">
                    <a:solidFill>
                      <a:srgbClr val="008000"/>
                    </a:solidFill>
                  </a:rPr>
                  <a:t>d</a:t>
                </a:r>
                <a:r>
                  <a:rPr lang="en-US" dirty="0" smtClean="0">
                    <a:solidFill>
                      <a:srgbClr val="008000"/>
                    </a:solidFill>
                  </a:rPr>
                  <a:t> queries)</a:t>
                </a:r>
              </a:p>
              <a:p>
                <a:pPr lvl="2"/>
                <a:r>
                  <a:rPr lang="en-US" b="1" dirty="0" smtClean="0">
                    <a:solidFill>
                      <a:srgbClr val="0000FF"/>
                    </a:solidFill>
                    <a:ea typeface="ＭＳ Ｐゴシック" pitchFamily="34" charset="-128"/>
                  </a:rPr>
                  <a:t>Correct answer:</a:t>
                </a:r>
                <a:r>
                  <a:rPr lang="en-US" dirty="0" smtClean="0">
                    <a:solidFill>
                      <a:srgbClr val="0000FF"/>
                    </a:solidFill>
                    <a:ea typeface="ＭＳ Ｐゴシック" pitchFamily="34" charset="-128"/>
                  </a:rPr>
                  <a:t> </a:t>
                </a:r>
                <a:r>
                  <a:rPr lang="en-US" b="1" i="1" dirty="0" smtClean="0">
                    <a:ea typeface="ＭＳ Ｐゴシック" pitchFamily="34" charset="-128"/>
                  </a:rPr>
                  <a:t>d</a:t>
                </a:r>
                <a:r>
                  <a:rPr lang="en-US" b="1" dirty="0" smtClean="0">
                    <a:ea typeface="ＭＳ Ｐゴシック" pitchFamily="34" charset="-128"/>
                  </a:rPr>
                  <a:t>/(</a:t>
                </a:r>
                <a:r>
                  <a:rPr lang="en-US" b="1" i="1" dirty="0" err="1" smtClean="0">
                    <a:ea typeface="ＭＳ Ｐゴシック" pitchFamily="34" charset="-128"/>
                  </a:rPr>
                  <a:t>x</a:t>
                </a:r>
                <a:r>
                  <a:rPr lang="en-US" b="1" dirty="0" err="1" smtClean="0">
                    <a:ea typeface="ＭＳ Ｐゴシック" pitchFamily="34" charset="-128"/>
                  </a:rPr>
                  <a:t>+</a:t>
                </a:r>
                <a:r>
                  <a:rPr lang="en-US" b="1" i="1" dirty="0" err="1" smtClean="0">
                    <a:ea typeface="ＭＳ Ｐゴシック" pitchFamily="34" charset="-128"/>
                  </a:rPr>
                  <a:t>d</a:t>
                </a:r>
                <a:r>
                  <a:rPr lang="en-US" b="1" dirty="0" smtClean="0">
                    <a:ea typeface="ＭＳ Ｐゴシック" pitchFamily="34" charset="-128"/>
                  </a:rPr>
                  <a:t>)</a:t>
                </a:r>
              </a:p>
              <a:p>
                <a:pPr lvl="1"/>
                <a:r>
                  <a:rPr lang="en-US" b="1" dirty="0" smtClean="0">
                    <a:ea typeface="ＭＳ Ｐゴシック" pitchFamily="34" charset="-128"/>
                  </a:rPr>
                  <a:t>Proposed solution: </a:t>
                </a:r>
                <a:r>
                  <a:rPr lang="en-US" b="1" dirty="0" smtClean="0">
                    <a:solidFill>
                      <a:srgbClr val="FF0066"/>
                    </a:solidFill>
                    <a:ea typeface="ＭＳ Ｐゴシック" pitchFamily="34" charset="-128"/>
                  </a:rPr>
                  <a:t>We keep 10% of the queries</a:t>
                </a:r>
              </a:p>
              <a:p>
                <a:pPr lvl="2"/>
                <a:r>
                  <a:rPr lang="en-US" dirty="0" smtClean="0">
                    <a:ea typeface="ＭＳ Ｐゴシック" pitchFamily="34" charset="-128"/>
                  </a:rPr>
                  <a:t>Sample will contain </a:t>
                </a:r>
                <a:r>
                  <a:rPr lang="en-US" b="1" i="1" dirty="0" smtClean="0">
                    <a:ea typeface="ＭＳ Ｐゴシック" pitchFamily="34" charset="-128"/>
                  </a:rPr>
                  <a:t>x</a:t>
                </a:r>
                <a:r>
                  <a:rPr lang="en-US" b="1" dirty="0" smtClean="0">
                    <a:ea typeface="ＭＳ Ｐゴシック" pitchFamily="34" charset="-128"/>
                  </a:rPr>
                  <a:t>/10</a:t>
                </a:r>
                <a:r>
                  <a:rPr lang="en-US" dirty="0" smtClean="0">
                    <a:ea typeface="ＭＳ Ｐゴシック" pitchFamily="34" charset="-128"/>
                  </a:rPr>
                  <a:t> of the singleton queries and </a:t>
                </a:r>
                <a:br>
                  <a:rPr lang="en-US" dirty="0" smtClean="0">
                    <a:ea typeface="ＭＳ Ｐゴシック" pitchFamily="34" charset="-128"/>
                  </a:rPr>
                </a:br>
                <a:r>
                  <a:rPr lang="en-US" b="1" dirty="0" smtClean="0">
                    <a:ea typeface="ＭＳ Ｐゴシック" pitchFamily="34" charset="-128"/>
                  </a:rPr>
                  <a:t>2</a:t>
                </a:r>
                <a:r>
                  <a:rPr lang="en-US" b="1" i="1" dirty="0" smtClean="0">
                    <a:ea typeface="ＭＳ Ｐゴシック" pitchFamily="34" charset="-128"/>
                  </a:rPr>
                  <a:t>d</a:t>
                </a:r>
                <a:r>
                  <a:rPr lang="en-US" b="1" dirty="0" smtClean="0">
                    <a:ea typeface="ＭＳ Ｐゴシック" pitchFamily="34" charset="-128"/>
                  </a:rPr>
                  <a:t>/10</a:t>
                </a:r>
                <a:r>
                  <a:rPr lang="en-US" dirty="0" smtClean="0">
                    <a:ea typeface="ＭＳ Ｐゴシック" pitchFamily="34" charset="-128"/>
                  </a:rPr>
                  <a:t> of the duplicate queries at least once</a:t>
                </a:r>
              </a:p>
              <a:p>
                <a:pPr lvl="2"/>
                <a:r>
                  <a:rPr lang="en-US" dirty="0" smtClean="0">
                    <a:ea typeface="ＭＳ Ｐゴシック" pitchFamily="34" charset="-128"/>
                  </a:rPr>
                  <a:t>But only </a:t>
                </a:r>
                <a:r>
                  <a:rPr lang="en-US" b="1" i="1" dirty="0" smtClean="0">
                    <a:ea typeface="ＭＳ Ｐゴシック" pitchFamily="34" charset="-128"/>
                  </a:rPr>
                  <a:t>d</a:t>
                </a:r>
                <a:r>
                  <a:rPr lang="en-US" b="1" dirty="0" smtClean="0">
                    <a:ea typeface="ＭＳ Ｐゴシック" pitchFamily="34" charset="-128"/>
                  </a:rPr>
                  <a:t>/100</a:t>
                </a:r>
                <a:r>
                  <a:rPr lang="en-US" dirty="0" smtClean="0">
                    <a:ea typeface="ＭＳ Ｐゴシック" pitchFamily="34" charset="-128"/>
                  </a:rPr>
                  <a:t> pairs of duplicates</a:t>
                </a:r>
              </a:p>
              <a:p>
                <a:pPr lvl="3"/>
                <a:r>
                  <a:rPr lang="en-US" b="1" dirty="0" smtClean="0">
                    <a:ea typeface="ＭＳ Ｐゴシック" pitchFamily="34" charset="-128"/>
                  </a:rPr>
                  <a:t>d/100</a:t>
                </a:r>
                <a:r>
                  <a:rPr lang="en-US" dirty="0" smtClean="0">
                    <a:ea typeface="ＭＳ Ｐゴシック" pitchFamily="34" charset="-128"/>
                  </a:rPr>
                  <a:t> = </a:t>
                </a:r>
                <a:r>
                  <a:rPr lang="en-US" b="1" dirty="0" smtClean="0">
                    <a:ea typeface="ＭＳ Ｐゴシック" pitchFamily="34" charset="-128"/>
                  </a:rPr>
                  <a:t>1/10 ∙ 1/10 ∙ d</a:t>
                </a:r>
              </a:p>
              <a:p>
                <a:pPr lvl="2"/>
                <a:r>
                  <a:rPr lang="en-US" dirty="0" smtClean="0">
                    <a:ea typeface="ＭＳ Ｐゴシック" pitchFamily="34" charset="-128"/>
                  </a:rPr>
                  <a:t>Of </a:t>
                </a:r>
                <a:r>
                  <a:rPr lang="en-US" b="1" i="1" dirty="0" smtClean="0">
                    <a:ea typeface="ＭＳ Ｐゴシック" pitchFamily="34" charset="-128"/>
                  </a:rPr>
                  <a:t>d</a:t>
                </a:r>
                <a:r>
                  <a:rPr lang="en-US" dirty="0" smtClean="0">
                    <a:ea typeface="ＭＳ Ｐゴシック" pitchFamily="34" charset="-128"/>
                  </a:rPr>
                  <a:t> “duplicates” </a:t>
                </a:r>
                <a:r>
                  <a:rPr lang="en-US" b="1" i="1" dirty="0" smtClean="0">
                    <a:ea typeface="ＭＳ Ｐゴシック" pitchFamily="34" charset="-128"/>
                  </a:rPr>
                  <a:t>18d/100</a:t>
                </a:r>
                <a:r>
                  <a:rPr lang="en-US" dirty="0" smtClean="0">
                    <a:ea typeface="ＭＳ Ｐゴシック" pitchFamily="34" charset="-128"/>
                  </a:rPr>
                  <a:t> appear exactly once</a:t>
                </a:r>
              </a:p>
              <a:p>
                <a:pPr lvl="3"/>
                <a:r>
                  <a:rPr lang="en-US" b="1" dirty="0" smtClean="0">
                    <a:ea typeface="ＭＳ Ｐゴシック" pitchFamily="34" charset="-128"/>
                  </a:rPr>
                  <a:t>18d/100 = ((</a:t>
                </a:r>
                <a:r>
                  <a:rPr lang="en-US" b="1" dirty="0">
                    <a:ea typeface="ＭＳ Ｐゴシック" pitchFamily="34" charset="-128"/>
                  </a:rPr>
                  <a:t>1/10 ∙ 9/10</a:t>
                </a:r>
                <a:r>
                  <a:rPr lang="en-US" b="1" dirty="0" smtClean="0">
                    <a:ea typeface="ＭＳ Ｐゴシック" pitchFamily="34" charset="-128"/>
                  </a:rPr>
                  <a:t>)+(</a:t>
                </a:r>
                <a:r>
                  <a:rPr lang="en-US" b="1" dirty="0">
                    <a:ea typeface="ＭＳ Ｐゴシック" pitchFamily="34" charset="-128"/>
                  </a:rPr>
                  <a:t>9/10 ∙ 1/10)) ∙ d</a:t>
                </a:r>
                <a:endParaRPr lang="en-US" b="1" dirty="0" smtClean="0">
                  <a:ea typeface="ＭＳ Ｐゴシック" pitchFamily="34" charset="-128"/>
                </a:endParaRPr>
              </a:p>
              <a:p>
                <a:pPr lvl="1"/>
                <a:r>
                  <a:rPr lang="en-US" b="1" dirty="0" smtClean="0">
                    <a:solidFill>
                      <a:srgbClr val="D60093"/>
                    </a:solidFill>
                    <a:ea typeface="ＭＳ Ｐゴシック" pitchFamily="34" charset="-128"/>
                  </a:rPr>
                  <a:t>So the sample-based answer is </a:t>
                </a:r>
                <a14:m>
                  <m:oMath xmlns:m="http://schemas.openxmlformats.org/officeDocument/2006/math">
                    <m:f>
                      <m:fPr>
                        <m:ctrlPr>
                          <a:rPr lang="en-US" b="0" i="1" dirty="0" smtClean="0">
                            <a:solidFill>
                              <a:srgbClr val="0000FF"/>
                            </a:solidFill>
                            <a:latin typeface="Cambria Math"/>
                            <a:ea typeface="ＭＳ Ｐゴシック" pitchFamily="34" charset="-128"/>
                          </a:rPr>
                        </m:ctrlPr>
                      </m:fPr>
                      <m:num>
                        <m:f>
                          <m:fPr>
                            <m:ctrlPr>
                              <a:rPr lang="en-US" b="0" i="1" dirty="0" smtClean="0">
                                <a:solidFill>
                                  <a:srgbClr val="0000FF"/>
                                </a:solidFill>
                                <a:latin typeface="Cambria Math"/>
                                <a:ea typeface="ＭＳ Ｐゴシック" pitchFamily="34" charset="-128"/>
                              </a:rPr>
                            </m:ctrlPr>
                          </m:fPr>
                          <m:num>
                            <m:r>
                              <a:rPr lang="en-US" b="0" i="1" dirty="0" smtClean="0">
                                <a:solidFill>
                                  <a:srgbClr val="0000FF"/>
                                </a:solidFill>
                                <a:latin typeface="Cambria Math"/>
                                <a:ea typeface="ＭＳ Ｐゴシック" pitchFamily="34" charset="-128"/>
                              </a:rPr>
                              <m:t>𝑑</m:t>
                            </m:r>
                          </m:num>
                          <m:den>
                            <m:r>
                              <a:rPr lang="en-US" b="0" i="1" dirty="0" smtClean="0">
                                <a:solidFill>
                                  <a:srgbClr val="0000FF"/>
                                </a:solidFill>
                                <a:latin typeface="Cambria Math"/>
                                <a:ea typeface="ＭＳ Ｐゴシック" pitchFamily="34" charset="-128"/>
                              </a:rPr>
                              <m:t>100</m:t>
                            </m:r>
                          </m:den>
                        </m:f>
                      </m:num>
                      <m:den>
                        <m:f>
                          <m:fPr>
                            <m:ctrlPr>
                              <a:rPr lang="en-US" b="0" i="1" dirty="0" smtClean="0">
                                <a:solidFill>
                                  <a:srgbClr val="0000FF"/>
                                </a:solidFill>
                                <a:latin typeface="Cambria Math"/>
                                <a:ea typeface="ＭＳ Ｐゴシック" pitchFamily="34" charset="-128"/>
                              </a:rPr>
                            </m:ctrlPr>
                          </m:fPr>
                          <m:num>
                            <m:r>
                              <a:rPr lang="en-US" b="0" i="1" dirty="0" smtClean="0">
                                <a:solidFill>
                                  <a:srgbClr val="0000FF"/>
                                </a:solidFill>
                                <a:latin typeface="Cambria Math"/>
                                <a:ea typeface="ＭＳ Ｐゴシック" pitchFamily="34" charset="-128"/>
                              </a:rPr>
                              <m:t>𝑥</m:t>
                            </m:r>
                          </m:num>
                          <m:den>
                            <m:r>
                              <a:rPr lang="en-US" b="0" i="1" dirty="0" smtClean="0">
                                <a:solidFill>
                                  <a:srgbClr val="0000FF"/>
                                </a:solidFill>
                                <a:latin typeface="Cambria Math"/>
                                <a:ea typeface="ＭＳ Ｐゴシック" pitchFamily="34" charset="-128"/>
                              </a:rPr>
                              <m:t>10</m:t>
                            </m:r>
                          </m:den>
                        </m:f>
                        <m:r>
                          <a:rPr lang="en-US" b="0" i="1" dirty="0" smtClean="0">
                            <a:solidFill>
                              <a:srgbClr val="0000FF"/>
                            </a:solidFill>
                            <a:latin typeface="Cambria Math"/>
                            <a:ea typeface="ＭＳ Ｐゴシック" pitchFamily="34" charset="-128"/>
                          </a:rPr>
                          <m:t>+</m:t>
                        </m:r>
                        <m:f>
                          <m:fPr>
                            <m:ctrlPr>
                              <a:rPr lang="en-US" b="0" i="1" dirty="0" smtClean="0">
                                <a:solidFill>
                                  <a:srgbClr val="0000FF"/>
                                </a:solidFill>
                                <a:latin typeface="Cambria Math"/>
                                <a:ea typeface="ＭＳ Ｐゴシック" pitchFamily="34" charset="-128"/>
                              </a:rPr>
                            </m:ctrlPr>
                          </m:fPr>
                          <m:num>
                            <m:r>
                              <a:rPr lang="en-US" b="0" i="1" dirty="0" smtClean="0">
                                <a:solidFill>
                                  <a:srgbClr val="0000FF"/>
                                </a:solidFill>
                                <a:latin typeface="Cambria Math"/>
                                <a:ea typeface="ＭＳ Ｐゴシック" pitchFamily="34" charset="-128"/>
                              </a:rPr>
                              <m:t>𝑑</m:t>
                            </m:r>
                          </m:num>
                          <m:den>
                            <m:r>
                              <a:rPr lang="en-US" b="0" i="1" dirty="0" smtClean="0">
                                <a:solidFill>
                                  <a:srgbClr val="0000FF"/>
                                </a:solidFill>
                                <a:latin typeface="Cambria Math"/>
                                <a:ea typeface="ＭＳ Ｐゴシック" pitchFamily="34" charset="-128"/>
                              </a:rPr>
                              <m:t>100</m:t>
                            </m:r>
                          </m:den>
                        </m:f>
                        <m:r>
                          <a:rPr lang="en-US" b="0" i="1" dirty="0" smtClean="0">
                            <a:solidFill>
                              <a:srgbClr val="0000FF"/>
                            </a:solidFill>
                            <a:latin typeface="Cambria Math"/>
                            <a:ea typeface="ＭＳ Ｐゴシック" pitchFamily="34" charset="-128"/>
                          </a:rPr>
                          <m:t>+</m:t>
                        </m:r>
                        <m:f>
                          <m:fPr>
                            <m:ctrlPr>
                              <a:rPr lang="en-US" b="0" i="1" dirty="0" smtClean="0">
                                <a:solidFill>
                                  <a:srgbClr val="0000FF"/>
                                </a:solidFill>
                                <a:latin typeface="Cambria Math"/>
                                <a:ea typeface="ＭＳ Ｐゴシック" pitchFamily="34" charset="-128"/>
                              </a:rPr>
                            </m:ctrlPr>
                          </m:fPr>
                          <m:num>
                            <m:r>
                              <a:rPr lang="en-US" b="0" i="1" dirty="0" smtClean="0">
                                <a:solidFill>
                                  <a:srgbClr val="0000FF"/>
                                </a:solidFill>
                                <a:latin typeface="Cambria Math"/>
                                <a:ea typeface="ＭＳ Ｐゴシック" pitchFamily="34" charset="-128"/>
                              </a:rPr>
                              <m:t>18</m:t>
                            </m:r>
                            <m:r>
                              <a:rPr lang="en-US" b="0" i="1" dirty="0" smtClean="0">
                                <a:solidFill>
                                  <a:srgbClr val="0000FF"/>
                                </a:solidFill>
                                <a:latin typeface="Cambria Math"/>
                                <a:ea typeface="ＭＳ Ｐゴシック" pitchFamily="34" charset="-128"/>
                              </a:rPr>
                              <m:t>𝑑</m:t>
                            </m:r>
                          </m:num>
                          <m:den>
                            <m:r>
                              <a:rPr lang="en-US" b="0" i="1" dirty="0" smtClean="0">
                                <a:solidFill>
                                  <a:srgbClr val="0000FF"/>
                                </a:solidFill>
                                <a:latin typeface="Cambria Math"/>
                                <a:ea typeface="ＭＳ Ｐゴシック" pitchFamily="34" charset="-128"/>
                              </a:rPr>
                              <m:t>100</m:t>
                            </m:r>
                          </m:den>
                        </m:f>
                      </m:den>
                    </m:f>
                    <m:r>
                      <a:rPr lang="en-US" b="0" i="0" dirty="0" smtClean="0">
                        <a:solidFill>
                          <a:srgbClr val="0000FF"/>
                        </a:solidFill>
                        <a:latin typeface="Cambria Math"/>
                        <a:ea typeface="ＭＳ Ｐゴシック" pitchFamily="34" charset="-128"/>
                      </a:rPr>
                      <m:t>=</m:t>
                    </m:r>
                    <m:f>
                      <m:fPr>
                        <m:ctrlPr>
                          <a:rPr lang="en-US" b="1" i="1" dirty="0" smtClean="0">
                            <a:solidFill>
                              <a:srgbClr val="0000FF"/>
                            </a:solidFill>
                            <a:latin typeface="Cambria Math"/>
                            <a:ea typeface="ＭＳ Ｐゴシック" pitchFamily="34" charset="-128"/>
                          </a:rPr>
                        </m:ctrlPr>
                      </m:fPr>
                      <m:num>
                        <m:r>
                          <a:rPr lang="en-US" b="1" i="1" dirty="0" smtClean="0">
                            <a:solidFill>
                              <a:srgbClr val="0000FF"/>
                            </a:solidFill>
                            <a:latin typeface="Cambria Math"/>
                            <a:ea typeface="ＭＳ Ｐゴシック" pitchFamily="34" charset="-128"/>
                          </a:rPr>
                          <m:t>𝒅</m:t>
                        </m:r>
                      </m:num>
                      <m:den>
                        <m:r>
                          <a:rPr lang="en-US" b="1" i="1" dirty="0" smtClean="0">
                            <a:solidFill>
                              <a:srgbClr val="0000FF"/>
                            </a:solidFill>
                            <a:latin typeface="Cambria Math"/>
                            <a:ea typeface="ＭＳ Ｐゴシック" pitchFamily="34" charset="-128"/>
                          </a:rPr>
                          <m:t>𝟏𝟎</m:t>
                        </m:r>
                        <m:r>
                          <a:rPr lang="en-US" b="1" i="1" dirty="0" smtClean="0">
                            <a:solidFill>
                              <a:srgbClr val="0000FF"/>
                            </a:solidFill>
                            <a:latin typeface="Cambria Math"/>
                            <a:ea typeface="ＭＳ Ｐゴシック" pitchFamily="34" charset="-128"/>
                          </a:rPr>
                          <m:t>𝒙</m:t>
                        </m:r>
                        <m:r>
                          <a:rPr lang="en-US" b="1" i="1" dirty="0" smtClean="0">
                            <a:solidFill>
                              <a:srgbClr val="0000FF"/>
                            </a:solidFill>
                            <a:latin typeface="Cambria Math"/>
                            <a:ea typeface="ＭＳ Ｐゴシック" pitchFamily="34" charset="-128"/>
                          </a:rPr>
                          <m:t>+</m:t>
                        </m:r>
                        <m:r>
                          <a:rPr lang="en-US" b="1" i="1" dirty="0" smtClean="0">
                            <a:solidFill>
                              <a:srgbClr val="0000FF"/>
                            </a:solidFill>
                            <a:latin typeface="Cambria Math"/>
                            <a:ea typeface="ＭＳ Ｐゴシック" pitchFamily="34" charset="-128"/>
                          </a:rPr>
                          <m:t>𝟏𝟗</m:t>
                        </m:r>
                        <m:r>
                          <a:rPr lang="en-US" b="1" i="1" dirty="0" smtClean="0">
                            <a:solidFill>
                              <a:srgbClr val="0000FF"/>
                            </a:solidFill>
                            <a:latin typeface="Cambria Math"/>
                            <a:ea typeface="ＭＳ Ｐゴシック" pitchFamily="34" charset="-128"/>
                          </a:rPr>
                          <m:t>𝒅</m:t>
                        </m:r>
                      </m:den>
                    </m:f>
                  </m:oMath>
                </a14:m>
                <a:endParaRPr lang="en-US" b="1" dirty="0" smtClean="0">
                  <a:solidFill>
                    <a:srgbClr val="0000FF"/>
                  </a:solidFill>
                  <a:ea typeface="ＭＳ Ｐゴシック" pitchFamily="34" charset="-128"/>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0"/>
                <a:ext cx="8458200" cy="5562600"/>
              </a:xfrm>
              <a:blipFill rotWithShape="1">
                <a:blip r:embed="rId3"/>
                <a:stretch>
                  <a:fillRect t="-2083"/>
                </a:stretch>
              </a:blipFill>
            </p:spPr>
            <p:txBody>
              <a:bodyPr/>
              <a:lstStyle/>
              <a:p>
                <a:r>
                  <a:rPr lang="en-US">
                    <a:noFill/>
                  </a:rPr>
                  <a:t> </a:t>
                </a:r>
              </a:p>
            </p:txBody>
          </p:sp>
        </mc:Fallback>
      </mc:AlternateContent>
      <p:sp>
        <p:nvSpPr>
          <p:cNvPr id="26629"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6630" name="Slide Number Placeholder 5"/>
          <p:cNvSpPr>
            <a:spLocks noGrp="1"/>
          </p:cNvSpPr>
          <p:nvPr>
            <p:ph type="sldNum" sz="quarter" idx="12"/>
          </p:nvPr>
        </p:nvSpPr>
        <p:spPr bwMode="auto">
          <a:noFill/>
          <a:ln>
            <a:miter lim="800000"/>
            <a:headEnd/>
            <a:tailEnd/>
          </a:ln>
        </p:spPr>
        <p:txBody>
          <a:bodyPr/>
          <a:lstStyle/>
          <a:p>
            <a:fld id="{98E6BFDC-6A93-4FDB-88E4-222467317FCC}" type="slidenum">
              <a:rPr lang="en-US"/>
              <a:pPr/>
              <a:t>14</a:t>
            </a:fld>
            <a:endParaRPr lang="en-US"/>
          </a:p>
        </p:txBody>
      </p:sp>
    </p:spTree>
    <p:extLst>
      <p:ext uri="{BB962C8B-B14F-4D97-AF65-F5344CB8AC3E}">
        <p14:creationId xmlns:p14="http://schemas.microsoft.com/office/powerpoint/2010/main" val="732746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Solution: Sample Users</a:t>
            </a:r>
            <a:endParaRPr lang="en-US" dirty="0">
              <a:ea typeface="+mj-ea"/>
            </a:endParaRPr>
          </a:p>
        </p:txBody>
      </p:sp>
      <p:sp>
        <p:nvSpPr>
          <p:cNvPr id="27651" name="Content Placeholder 2"/>
          <p:cNvSpPr>
            <a:spLocks noGrp="1"/>
          </p:cNvSpPr>
          <p:nvPr>
            <p:ph idx="1"/>
          </p:nvPr>
        </p:nvSpPr>
        <p:spPr/>
        <p:txBody>
          <a:bodyPr/>
          <a:lstStyle/>
          <a:p>
            <a:pPr marL="118872" indent="0">
              <a:buNone/>
            </a:pPr>
            <a:r>
              <a:rPr lang="en-US" b="1" dirty="0" smtClean="0">
                <a:solidFill>
                  <a:srgbClr val="008000"/>
                </a:solidFill>
              </a:rPr>
              <a:t>Solution:</a:t>
            </a:r>
          </a:p>
          <a:p>
            <a:r>
              <a:rPr lang="en-US" dirty="0" smtClean="0"/>
              <a:t>Pick </a:t>
            </a:r>
            <a:r>
              <a:rPr lang="en-US" b="1" dirty="0" smtClean="0"/>
              <a:t>1/10</a:t>
            </a:r>
            <a:r>
              <a:rPr lang="en-US" b="1" baseline="30000" dirty="0" smtClean="0"/>
              <a:t>th</a:t>
            </a:r>
            <a:r>
              <a:rPr lang="en-US" dirty="0" smtClean="0"/>
              <a:t> of </a:t>
            </a:r>
            <a:r>
              <a:rPr lang="en-US" b="1" dirty="0" smtClean="0">
                <a:solidFill>
                  <a:srgbClr val="D60093"/>
                </a:solidFill>
              </a:rPr>
              <a:t>users</a:t>
            </a:r>
            <a:r>
              <a:rPr lang="en-US" dirty="0" smtClean="0">
                <a:solidFill>
                  <a:srgbClr val="D60093"/>
                </a:solidFill>
              </a:rPr>
              <a:t> </a:t>
            </a:r>
            <a:r>
              <a:rPr lang="en-US" dirty="0" smtClean="0"/>
              <a:t>and take all their </a:t>
            </a:r>
            <a:br>
              <a:rPr lang="en-US" dirty="0" smtClean="0"/>
            </a:br>
            <a:r>
              <a:rPr lang="en-US" dirty="0" smtClean="0"/>
              <a:t>searches in the sample</a:t>
            </a:r>
          </a:p>
          <a:p>
            <a:pPr lvl="8"/>
            <a:endParaRPr lang="en-US" dirty="0" smtClean="0"/>
          </a:p>
          <a:p>
            <a:r>
              <a:rPr lang="en-US" dirty="0" smtClean="0"/>
              <a:t>Use a hash function that hashes the </a:t>
            </a:r>
            <a:br>
              <a:rPr lang="en-US" dirty="0" smtClean="0"/>
            </a:br>
            <a:r>
              <a:rPr lang="en-US" dirty="0" smtClean="0"/>
              <a:t>user name or user id uniformly into 10 buckets</a:t>
            </a:r>
          </a:p>
          <a:p>
            <a:pPr>
              <a:buFont typeface="Wingdings 2" pitchFamily="18" charset="2"/>
              <a:buNone/>
            </a:pPr>
            <a:endParaRPr lang="en-US" dirty="0" smtClean="0"/>
          </a:p>
        </p:txBody>
      </p:sp>
      <p:sp>
        <p:nvSpPr>
          <p:cNvPr id="27653"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7654" name="Slide Number Placeholder 5"/>
          <p:cNvSpPr>
            <a:spLocks noGrp="1"/>
          </p:cNvSpPr>
          <p:nvPr>
            <p:ph type="sldNum" sz="quarter" idx="12"/>
          </p:nvPr>
        </p:nvSpPr>
        <p:spPr bwMode="auto">
          <a:noFill/>
          <a:ln>
            <a:miter lim="800000"/>
            <a:headEnd/>
            <a:tailEnd/>
          </a:ln>
        </p:spPr>
        <p:txBody>
          <a:bodyPr/>
          <a:lstStyle/>
          <a:p>
            <a:fld id="{BE4319D2-5152-45DB-A712-F2C46AA8F530}" type="slidenum">
              <a:rPr lang="en-US"/>
              <a:pPr/>
              <a:t>15</a:t>
            </a:fld>
            <a:endParaRPr lang="en-US"/>
          </a:p>
        </p:txBody>
      </p:sp>
    </p:spTree>
    <p:extLst>
      <p:ext uri="{BB962C8B-B14F-4D97-AF65-F5344CB8AC3E}">
        <p14:creationId xmlns:p14="http://schemas.microsoft.com/office/powerpoint/2010/main" val="5362904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Generalized Solution</a:t>
            </a:r>
            <a:endParaRPr lang="en-US" dirty="0">
              <a:ea typeface="+mj-ea"/>
            </a:endParaRPr>
          </a:p>
        </p:txBody>
      </p:sp>
      <p:sp>
        <p:nvSpPr>
          <p:cNvPr id="28675" name="Content Placeholder 2"/>
          <p:cNvSpPr>
            <a:spLocks noGrp="1"/>
          </p:cNvSpPr>
          <p:nvPr>
            <p:ph idx="1"/>
          </p:nvPr>
        </p:nvSpPr>
        <p:spPr/>
        <p:txBody>
          <a:bodyPr/>
          <a:lstStyle/>
          <a:p>
            <a:r>
              <a:rPr lang="en-US" b="1" dirty="0" smtClean="0">
                <a:solidFill>
                  <a:srgbClr val="0000FF"/>
                </a:solidFill>
              </a:rPr>
              <a:t>Stream of tuples with keys:</a:t>
            </a:r>
          </a:p>
          <a:p>
            <a:pPr lvl="1"/>
            <a:r>
              <a:rPr lang="en-US" dirty="0" smtClean="0">
                <a:ea typeface="ＭＳ Ｐゴシック" pitchFamily="34" charset="-128"/>
              </a:rPr>
              <a:t>Key is some subset of each </a:t>
            </a:r>
            <a:r>
              <a:rPr lang="en-US" dirty="0" err="1" smtClean="0">
                <a:ea typeface="ＭＳ Ｐゴシック" pitchFamily="34" charset="-128"/>
              </a:rPr>
              <a:t>tuple’s</a:t>
            </a:r>
            <a:r>
              <a:rPr lang="en-US" dirty="0" smtClean="0">
                <a:ea typeface="ＭＳ Ｐゴシック" pitchFamily="34" charset="-128"/>
              </a:rPr>
              <a:t> components</a:t>
            </a:r>
          </a:p>
          <a:p>
            <a:pPr lvl="2"/>
            <a:r>
              <a:rPr lang="en-US" dirty="0" smtClean="0">
                <a:ea typeface="ＭＳ Ｐゴシック" pitchFamily="34" charset="-128"/>
              </a:rPr>
              <a:t>e.g., </a:t>
            </a:r>
            <a:r>
              <a:rPr lang="en-US" dirty="0" err="1" smtClean="0">
                <a:ea typeface="ＭＳ Ｐゴシック" pitchFamily="34" charset="-128"/>
              </a:rPr>
              <a:t>tuple</a:t>
            </a:r>
            <a:r>
              <a:rPr lang="en-US" dirty="0" smtClean="0">
                <a:ea typeface="ＭＳ Ｐゴシック" pitchFamily="34" charset="-128"/>
              </a:rPr>
              <a:t> is (user, search, time); key is </a:t>
            </a:r>
            <a:r>
              <a:rPr lang="en-US" b="1" dirty="0" smtClean="0">
                <a:solidFill>
                  <a:srgbClr val="0000FF"/>
                </a:solidFill>
                <a:ea typeface="ＭＳ Ｐゴシック" pitchFamily="34" charset="-128"/>
              </a:rPr>
              <a:t>user</a:t>
            </a:r>
          </a:p>
          <a:p>
            <a:pPr lvl="1"/>
            <a:r>
              <a:rPr lang="en-US" dirty="0" smtClean="0">
                <a:ea typeface="ＭＳ Ｐゴシック" pitchFamily="34" charset="-128"/>
              </a:rPr>
              <a:t>Choice of key depends on application</a:t>
            </a:r>
          </a:p>
          <a:p>
            <a:pPr lvl="8"/>
            <a:endParaRPr lang="en-US" dirty="0" smtClean="0">
              <a:ea typeface="ＭＳ Ｐゴシック" pitchFamily="34" charset="-128"/>
            </a:endParaRPr>
          </a:p>
          <a:p>
            <a:r>
              <a:rPr lang="en-US" b="1" dirty="0" smtClean="0">
                <a:solidFill>
                  <a:srgbClr val="FF0066"/>
                </a:solidFill>
              </a:rPr>
              <a:t>To get a sample of </a:t>
            </a:r>
            <a:r>
              <a:rPr lang="en-US" b="1" i="1" dirty="0" smtClean="0">
                <a:solidFill>
                  <a:srgbClr val="FF0066"/>
                </a:solidFill>
              </a:rPr>
              <a:t>a/b </a:t>
            </a:r>
            <a:r>
              <a:rPr lang="en-US" b="1" dirty="0" smtClean="0">
                <a:solidFill>
                  <a:srgbClr val="FF0066"/>
                </a:solidFill>
              </a:rPr>
              <a:t>fraction of the stream:</a:t>
            </a:r>
          </a:p>
          <a:p>
            <a:pPr lvl="1"/>
            <a:r>
              <a:rPr lang="en-US" dirty="0" smtClean="0">
                <a:ea typeface="ＭＳ Ｐゴシック" pitchFamily="34" charset="-128"/>
              </a:rPr>
              <a:t>Hash each </a:t>
            </a:r>
            <a:r>
              <a:rPr lang="en-US" dirty="0" err="1" smtClean="0">
                <a:ea typeface="ＭＳ Ｐゴシック" pitchFamily="34" charset="-128"/>
              </a:rPr>
              <a:t>tuple’s</a:t>
            </a:r>
            <a:r>
              <a:rPr lang="en-US" dirty="0" smtClean="0">
                <a:ea typeface="ＭＳ Ｐゴシック" pitchFamily="34" charset="-128"/>
              </a:rPr>
              <a:t> key uniformly into </a:t>
            </a:r>
            <a:r>
              <a:rPr lang="en-US" b="1" i="1" dirty="0" smtClean="0">
                <a:ea typeface="ＭＳ Ｐゴシック" pitchFamily="34" charset="-128"/>
              </a:rPr>
              <a:t>b</a:t>
            </a:r>
            <a:r>
              <a:rPr lang="en-US" dirty="0" smtClean="0">
                <a:ea typeface="ＭＳ Ｐゴシック" pitchFamily="34" charset="-128"/>
              </a:rPr>
              <a:t> buckets</a:t>
            </a:r>
          </a:p>
          <a:p>
            <a:pPr lvl="1"/>
            <a:r>
              <a:rPr lang="en-US" dirty="0" smtClean="0">
                <a:ea typeface="ＭＳ Ｐゴシック" pitchFamily="34" charset="-128"/>
              </a:rPr>
              <a:t>Pick the </a:t>
            </a:r>
            <a:r>
              <a:rPr lang="en-US" dirty="0" err="1" smtClean="0">
                <a:ea typeface="ＭＳ Ｐゴシック" pitchFamily="34" charset="-128"/>
              </a:rPr>
              <a:t>tuple</a:t>
            </a:r>
            <a:r>
              <a:rPr lang="en-US" dirty="0" smtClean="0">
                <a:ea typeface="ＭＳ Ｐゴシック" pitchFamily="34" charset="-128"/>
              </a:rPr>
              <a:t> if its hash value is at most </a:t>
            </a:r>
            <a:r>
              <a:rPr lang="en-US" b="1" i="1" dirty="0" smtClean="0">
                <a:ea typeface="ＭＳ Ｐゴシック" pitchFamily="34" charset="-128"/>
              </a:rPr>
              <a:t>a</a:t>
            </a:r>
          </a:p>
          <a:p>
            <a:pPr>
              <a:buFont typeface="Wingdings 2" pitchFamily="18" charset="2"/>
              <a:buNone/>
            </a:pPr>
            <a:endParaRPr lang="en-US" dirty="0" smtClean="0"/>
          </a:p>
          <a:p>
            <a:pPr lvl="1"/>
            <a:endParaRPr lang="en-US" i="1" dirty="0" smtClean="0">
              <a:ea typeface="ＭＳ Ｐゴシック" pitchFamily="34" charset="-128"/>
            </a:endParaRPr>
          </a:p>
        </p:txBody>
      </p:sp>
      <p:sp>
        <p:nvSpPr>
          <p:cNvPr id="28677"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8678" name="Slide Number Placeholder 5"/>
          <p:cNvSpPr>
            <a:spLocks noGrp="1"/>
          </p:cNvSpPr>
          <p:nvPr>
            <p:ph type="sldNum" sz="quarter" idx="12"/>
          </p:nvPr>
        </p:nvSpPr>
        <p:spPr bwMode="auto">
          <a:noFill/>
          <a:ln>
            <a:miter lim="800000"/>
            <a:headEnd/>
            <a:tailEnd/>
          </a:ln>
        </p:spPr>
        <p:txBody>
          <a:bodyPr/>
          <a:lstStyle/>
          <a:p>
            <a:fld id="{3B327432-9684-4190-96C7-F87A95A6C6BC}" type="slidenum">
              <a:rPr lang="en-US"/>
              <a:pPr/>
              <a:t>16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946160038"/>
              </p:ext>
            </p:extLst>
          </p:nvPr>
        </p:nvGraphicFramePr>
        <p:xfrm>
          <a:off x="914400" y="5325070"/>
          <a:ext cx="6096000" cy="370840"/>
        </p:xfrm>
        <a:graphic>
          <a:graphicData uri="http://schemas.openxmlformats.org/drawingml/2006/table">
            <a:tbl>
              <a:tblPr>
                <a:tableStyleId>{D7AC3CCA-C797-4891-BE02-D94E43425B78}</a:tableStyleId>
              </a:tblPr>
              <a:tblGrid>
                <a:gridCol w="609600"/>
                <a:gridCol w="609600"/>
                <a:gridCol w="609600"/>
                <a:gridCol w="609600"/>
                <a:gridCol w="609600"/>
                <a:gridCol w="609600"/>
                <a:gridCol w="609600"/>
                <a:gridCol w="609600"/>
                <a:gridCol w="609600"/>
                <a:gridCol w="609600"/>
              </a:tblGrid>
              <a:tr h="370840">
                <a:tc>
                  <a:txBody>
                    <a:bodyPr/>
                    <a:lstStyle/>
                    <a:p>
                      <a:endParaRPr lang="en-US" dirty="0">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dirty="0">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endParaRPr lang="en-US" dirty="0">
                        <a:ln w="28575">
                          <a:solidFill>
                            <a:schemeClr val="tx1"/>
                          </a:solidFill>
                        </a:ln>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685800" y="5782270"/>
            <a:ext cx="8052204" cy="923330"/>
          </a:xfrm>
          <a:prstGeom prst="rect">
            <a:avLst/>
          </a:prstGeom>
          <a:noFill/>
        </p:spPr>
        <p:txBody>
          <a:bodyPr wrap="none" rtlCol="0">
            <a:spAutoFit/>
          </a:bodyPr>
          <a:lstStyle/>
          <a:p>
            <a:r>
              <a:rPr lang="en-US" dirty="0" smtClean="0">
                <a:solidFill>
                  <a:srgbClr val="008000"/>
                </a:solidFill>
                <a:latin typeface="Arial" pitchFamily="34" charset="0"/>
                <a:cs typeface="Arial" pitchFamily="34" charset="0"/>
              </a:rPr>
              <a:t>Hash table with </a:t>
            </a:r>
            <a:r>
              <a:rPr lang="en-US" b="1" dirty="0" smtClean="0">
                <a:solidFill>
                  <a:srgbClr val="008000"/>
                </a:solidFill>
                <a:latin typeface="Arial" pitchFamily="34" charset="0"/>
                <a:cs typeface="Arial" pitchFamily="34" charset="0"/>
              </a:rPr>
              <a:t>b</a:t>
            </a:r>
            <a:r>
              <a:rPr lang="en-US" dirty="0" smtClean="0">
                <a:solidFill>
                  <a:srgbClr val="008000"/>
                </a:solidFill>
                <a:latin typeface="Arial" pitchFamily="34" charset="0"/>
                <a:cs typeface="Arial" pitchFamily="34" charset="0"/>
              </a:rPr>
              <a:t> buckets, pick the tuple if its hash value is at most </a:t>
            </a:r>
            <a:r>
              <a:rPr lang="en-US" b="1" dirty="0" smtClean="0">
                <a:solidFill>
                  <a:srgbClr val="008000"/>
                </a:solidFill>
                <a:latin typeface="Arial" pitchFamily="34" charset="0"/>
                <a:cs typeface="Arial" pitchFamily="34" charset="0"/>
              </a:rPr>
              <a:t>a.</a:t>
            </a:r>
          </a:p>
          <a:p>
            <a:r>
              <a:rPr lang="en-US" b="1" dirty="0" smtClean="0">
                <a:solidFill>
                  <a:srgbClr val="008000"/>
                </a:solidFill>
                <a:latin typeface="Arial" pitchFamily="34" charset="0"/>
                <a:cs typeface="Arial" pitchFamily="34" charset="0"/>
              </a:rPr>
              <a:t>How to generate a 30% sample?</a:t>
            </a:r>
            <a:r>
              <a:rPr lang="en-US" dirty="0" smtClean="0">
                <a:solidFill>
                  <a:srgbClr val="008000"/>
                </a:solidFill>
                <a:latin typeface="Arial" pitchFamily="34" charset="0"/>
                <a:cs typeface="Arial" pitchFamily="34" charset="0"/>
              </a:rPr>
              <a:t> </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Hash into b=10 buckets, take the tuple if it hashes to one of the first 3 buckets</a:t>
            </a:r>
          </a:p>
        </p:txBody>
      </p:sp>
    </p:spTree>
    <p:extLst>
      <p:ext uri="{BB962C8B-B14F-4D97-AF65-F5344CB8AC3E}">
        <p14:creationId xmlns:p14="http://schemas.microsoft.com/office/powerpoint/2010/main" val="4023961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675">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8675">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dirty="0" smtClean="0"/>
              <a:t>Sampling from a Data Stream:</a:t>
            </a:r>
            <a:br>
              <a:rPr lang="en-US" dirty="0" smtClean="0"/>
            </a:br>
            <a:r>
              <a:rPr lang="en-US" dirty="0" smtClean="0"/>
              <a:t>Sampling a fixed-size sample</a:t>
            </a:r>
            <a:endParaRPr lang="en-US" dirty="0"/>
          </a:p>
        </p:txBody>
      </p:sp>
      <p:sp>
        <p:nvSpPr>
          <p:cNvPr id="8" name="Subtitle 7"/>
          <p:cNvSpPr>
            <a:spLocks noGrp="1"/>
          </p:cNvSpPr>
          <p:nvPr>
            <p:ph type="subTitle" idx="1"/>
          </p:nvPr>
        </p:nvSpPr>
        <p:spPr>
          <a:xfrm>
            <a:off x="762000" y="5257800"/>
            <a:ext cx="8077200" cy="1499616"/>
          </a:xfrm>
        </p:spPr>
        <p:txBody>
          <a:bodyPr anchor="t">
            <a:normAutofit/>
          </a:bodyPr>
          <a:lstStyle/>
          <a:p>
            <a:r>
              <a:rPr lang="en-US" sz="3600" b="1" dirty="0" smtClean="0"/>
              <a:t>As the stream grows, the sample is of fixed size</a:t>
            </a:r>
            <a:endParaRPr lang="en-US" sz="3600" b="1" dirty="0"/>
          </a:p>
        </p:txBody>
      </p:sp>
      <p:sp>
        <p:nvSpPr>
          <p:cNvPr id="2" name="Rectangle 1"/>
          <p:cNvSpPr/>
          <p:nvPr/>
        </p:nvSpPr>
        <p:spPr>
          <a:xfrm>
            <a:off x="5257800" y="6019800"/>
            <a:ext cx="2667000" cy="304800"/>
          </a:xfrm>
          <a:prstGeom prst="rect">
            <a:avLst/>
          </a:prstGeom>
          <a:ln w="3810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5" name="Rectangle 4"/>
          <p:cNvSpPr/>
          <p:nvPr/>
        </p:nvSpPr>
        <p:spPr>
          <a:xfrm>
            <a:off x="4572000" y="6400800"/>
            <a:ext cx="3352800" cy="304800"/>
          </a:xfrm>
          <a:prstGeom prst="rect">
            <a:avLst/>
          </a:prstGeom>
          <a:ln w="38100">
            <a:solidFill>
              <a:srgbClr val="FFFF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11758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Maintaining a fixed-size sample</a:t>
            </a:r>
            <a:endParaRPr lang="en-US" dirty="0">
              <a:ea typeface="+mj-ea"/>
            </a:endParaRPr>
          </a:p>
        </p:txBody>
      </p:sp>
      <p:sp>
        <p:nvSpPr>
          <p:cNvPr id="29699" name="Content Placeholder 2"/>
          <p:cNvSpPr>
            <a:spLocks noGrp="1"/>
          </p:cNvSpPr>
          <p:nvPr>
            <p:ph idx="1"/>
          </p:nvPr>
        </p:nvSpPr>
        <p:spPr>
          <a:xfrm>
            <a:off x="457200" y="1295401"/>
            <a:ext cx="8686800" cy="3810000"/>
          </a:xfrm>
        </p:spPr>
        <p:txBody>
          <a:bodyPr>
            <a:normAutofit/>
          </a:bodyPr>
          <a:lstStyle/>
          <a:p>
            <a:r>
              <a:rPr lang="en-US" b="1" dirty="0">
                <a:solidFill>
                  <a:srgbClr val="FF0066"/>
                </a:solidFill>
              </a:rPr>
              <a:t>Problem </a:t>
            </a:r>
            <a:r>
              <a:rPr lang="en-US" b="1" dirty="0" smtClean="0">
                <a:solidFill>
                  <a:srgbClr val="FF0066"/>
                </a:solidFill>
              </a:rPr>
              <a:t>2: Fixed-size sample</a:t>
            </a:r>
            <a:endParaRPr lang="en-US" b="1" dirty="0">
              <a:solidFill>
                <a:srgbClr val="FF0066"/>
              </a:solidFill>
            </a:endParaRPr>
          </a:p>
          <a:p>
            <a:r>
              <a:rPr lang="en-US" b="1" dirty="0" smtClean="0">
                <a:solidFill>
                  <a:srgbClr val="0000FF"/>
                </a:solidFill>
              </a:rPr>
              <a:t>Suppose we need to maintain a random</a:t>
            </a:r>
            <a:br>
              <a:rPr lang="en-US" b="1" dirty="0" smtClean="0">
                <a:solidFill>
                  <a:srgbClr val="0000FF"/>
                </a:solidFill>
              </a:rPr>
            </a:br>
            <a:r>
              <a:rPr lang="en-US" b="1" dirty="0" smtClean="0">
                <a:solidFill>
                  <a:srgbClr val="0000FF"/>
                </a:solidFill>
              </a:rPr>
              <a:t>sample </a:t>
            </a:r>
            <a:r>
              <a:rPr lang="en-US" b="1" i="1" dirty="0" smtClean="0">
                <a:solidFill>
                  <a:srgbClr val="0000FF"/>
                </a:solidFill>
              </a:rPr>
              <a:t>S</a:t>
            </a:r>
            <a:r>
              <a:rPr lang="en-US" b="1" dirty="0" smtClean="0">
                <a:solidFill>
                  <a:srgbClr val="0000FF"/>
                </a:solidFill>
              </a:rPr>
              <a:t> of size exactly </a:t>
            </a:r>
            <a:r>
              <a:rPr lang="en-US" b="1" i="1" dirty="0" smtClean="0">
                <a:solidFill>
                  <a:srgbClr val="0000FF"/>
                </a:solidFill>
              </a:rPr>
              <a:t>s </a:t>
            </a:r>
            <a:r>
              <a:rPr lang="en-US" b="1" dirty="0" smtClean="0">
                <a:solidFill>
                  <a:srgbClr val="0000FF"/>
                </a:solidFill>
              </a:rPr>
              <a:t>tuples</a:t>
            </a:r>
          </a:p>
          <a:p>
            <a:pPr lvl="1"/>
            <a:r>
              <a:rPr lang="en-US" dirty="0" smtClean="0">
                <a:ea typeface="ＭＳ Ｐゴシック" pitchFamily="34" charset="-128"/>
              </a:rPr>
              <a:t>E.g., main memory size constraint</a:t>
            </a:r>
          </a:p>
          <a:p>
            <a:r>
              <a:rPr lang="en-US" b="1" dirty="0" smtClean="0">
                <a:solidFill>
                  <a:srgbClr val="008000"/>
                </a:solidFill>
              </a:rPr>
              <a:t>Why?</a:t>
            </a:r>
            <a:r>
              <a:rPr lang="en-US" dirty="0" smtClean="0">
                <a:solidFill>
                  <a:srgbClr val="008000"/>
                </a:solidFill>
              </a:rPr>
              <a:t> </a:t>
            </a:r>
            <a:r>
              <a:rPr lang="en-US" dirty="0" smtClean="0"/>
              <a:t>Don’t know length of stream in advance</a:t>
            </a:r>
          </a:p>
          <a:p>
            <a:r>
              <a:rPr lang="en-US" b="1" dirty="0" smtClean="0">
                <a:solidFill>
                  <a:srgbClr val="D60093"/>
                </a:solidFill>
              </a:rPr>
              <a:t>Suppose at time </a:t>
            </a:r>
            <a:r>
              <a:rPr lang="en-US" b="1" i="1" dirty="0" smtClean="0">
                <a:solidFill>
                  <a:srgbClr val="D60093"/>
                </a:solidFill>
              </a:rPr>
              <a:t>n</a:t>
            </a:r>
            <a:r>
              <a:rPr lang="en-US" b="1" dirty="0" smtClean="0">
                <a:solidFill>
                  <a:srgbClr val="D60093"/>
                </a:solidFill>
              </a:rPr>
              <a:t> we have seen </a:t>
            </a:r>
            <a:r>
              <a:rPr lang="en-US" b="1" i="1" dirty="0" smtClean="0">
                <a:solidFill>
                  <a:srgbClr val="D60093"/>
                </a:solidFill>
              </a:rPr>
              <a:t>n</a:t>
            </a:r>
            <a:r>
              <a:rPr lang="en-US" b="1" dirty="0" smtClean="0">
                <a:solidFill>
                  <a:srgbClr val="D60093"/>
                </a:solidFill>
              </a:rPr>
              <a:t> items</a:t>
            </a:r>
          </a:p>
          <a:p>
            <a:pPr lvl="1"/>
            <a:r>
              <a:rPr lang="en-US" b="1" dirty="0" smtClean="0">
                <a:solidFill>
                  <a:srgbClr val="D60093"/>
                </a:solidFill>
                <a:ea typeface="ＭＳ Ｐゴシック" pitchFamily="34" charset="-128"/>
              </a:rPr>
              <a:t>Each item is in the sample </a:t>
            </a:r>
            <a:r>
              <a:rPr lang="en-US" b="1" i="1" dirty="0" smtClean="0">
                <a:solidFill>
                  <a:srgbClr val="D60093"/>
                </a:solidFill>
                <a:ea typeface="ＭＳ Ｐゴシック" pitchFamily="34" charset="-128"/>
              </a:rPr>
              <a:t>S</a:t>
            </a:r>
            <a:r>
              <a:rPr lang="en-US" b="1" dirty="0" smtClean="0">
                <a:solidFill>
                  <a:srgbClr val="D60093"/>
                </a:solidFill>
                <a:ea typeface="ＭＳ Ｐゴシック" pitchFamily="34" charset="-128"/>
              </a:rPr>
              <a:t> with equal prob. </a:t>
            </a:r>
            <a:r>
              <a:rPr lang="en-US" b="1" i="1" dirty="0" smtClean="0">
                <a:solidFill>
                  <a:srgbClr val="D60093"/>
                </a:solidFill>
                <a:ea typeface="ＭＳ Ｐゴシック" pitchFamily="34" charset="-128"/>
              </a:rPr>
              <a:t>s/n</a:t>
            </a:r>
          </a:p>
          <a:p>
            <a:pPr lvl="1"/>
            <a:endParaRPr lang="en-US" dirty="0" smtClean="0">
              <a:ea typeface="ＭＳ Ｐゴシック" pitchFamily="34" charset="-128"/>
            </a:endParaRPr>
          </a:p>
        </p:txBody>
      </p:sp>
      <p:sp>
        <p:nvSpPr>
          <p:cNvPr id="29701"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9702" name="Slide Number Placeholder 5"/>
          <p:cNvSpPr>
            <a:spLocks noGrp="1"/>
          </p:cNvSpPr>
          <p:nvPr>
            <p:ph type="sldNum" sz="quarter" idx="12"/>
          </p:nvPr>
        </p:nvSpPr>
        <p:spPr bwMode="auto">
          <a:noFill/>
          <a:ln>
            <a:miter lim="800000"/>
            <a:headEnd/>
            <a:tailEnd/>
          </a:ln>
        </p:spPr>
        <p:txBody>
          <a:bodyPr/>
          <a:lstStyle/>
          <a:p>
            <a:fld id="{B4436852-1965-4142-AF0B-7B66A910AA29}" type="slidenum">
              <a:rPr lang="en-US"/>
              <a:pPr/>
              <a:t>18</a:t>
            </a:fld>
            <a:endParaRPr lang="en-US"/>
          </a:p>
        </p:txBody>
      </p:sp>
      <p:sp>
        <p:nvSpPr>
          <p:cNvPr id="7" name="TextBox 6"/>
          <p:cNvSpPr txBox="1"/>
          <p:nvPr/>
        </p:nvSpPr>
        <p:spPr>
          <a:xfrm>
            <a:off x="838200" y="4819471"/>
            <a:ext cx="8013732" cy="193899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How to think about the problem: say s = 2</a:t>
            </a:r>
          </a:p>
          <a:p>
            <a:r>
              <a:rPr lang="en-US" b="1" dirty="0" smtClean="0">
                <a:latin typeface="Arial" pitchFamily="34" charset="0"/>
                <a:cs typeface="Arial" pitchFamily="34" charset="0"/>
              </a:rPr>
              <a:t>Stream:</a:t>
            </a:r>
            <a:r>
              <a:rPr lang="en-US" dirty="0" smtClean="0">
                <a:latin typeface="Arial" pitchFamily="34" charset="0"/>
                <a:cs typeface="Arial" pitchFamily="34" charset="0"/>
              </a:rPr>
              <a:t> a x c y z k c d e g…</a:t>
            </a:r>
          </a:p>
          <a:p>
            <a:r>
              <a:rPr lang="en-US" dirty="0" smtClean="0">
                <a:latin typeface="Arial" pitchFamily="34" charset="0"/>
                <a:cs typeface="Arial" pitchFamily="34" charset="0"/>
              </a:rPr>
              <a:t>At </a:t>
            </a:r>
            <a:r>
              <a:rPr lang="en-US" b="1" dirty="0" smtClean="0">
                <a:solidFill>
                  <a:srgbClr val="008000"/>
                </a:solidFill>
                <a:latin typeface="Arial" pitchFamily="34" charset="0"/>
                <a:cs typeface="Arial" pitchFamily="34" charset="0"/>
              </a:rPr>
              <a:t>n= 5,</a:t>
            </a:r>
            <a:r>
              <a:rPr lang="en-US" dirty="0" smtClean="0">
                <a:latin typeface="Arial" pitchFamily="34" charset="0"/>
                <a:cs typeface="Arial" pitchFamily="34" charset="0"/>
              </a:rPr>
              <a:t> each of the first 5 tuples is included in the sample </a:t>
            </a:r>
            <a:r>
              <a:rPr lang="en-US" b="1" dirty="0" smtClean="0">
                <a:latin typeface="Arial" pitchFamily="34" charset="0"/>
                <a:cs typeface="Arial" pitchFamily="34" charset="0"/>
              </a:rPr>
              <a:t>S</a:t>
            </a:r>
            <a:r>
              <a:rPr lang="en-US" dirty="0" smtClean="0">
                <a:latin typeface="Arial" pitchFamily="34" charset="0"/>
                <a:cs typeface="Arial" pitchFamily="34" charset="0"/>
              </a:rPr>
              <a:t> with equal prob.</a:t>
            </a:r>
          </a:p>
          <a:p>
            <a:r>
              <a:rPr lang="en-US" dirty="0">
                <a:latin typeface="Arial" pitchFamily="34" charset="0"/>
                <a:cs typeface="Arial" pitchFamily="34" charset="0"/>
              </a:rPr>
              <a:t>At </a:t>
            </a:r>
            <a:r>
              <a:rPr lang="en-US" b="1" dirty="0" smtClean="0">
                <a:solidFill>
                  <a:srgbClr val="0000FF"/>
                </a:solidFill>
                <a:latin typeface="Arial" pitchFamily="34" charset="0"/>
                <a:cs typeface="Arial" pitchFamily="34" charset="0"/>
              </a:rPr>
              <a:t>n= 7,</a:t>
            </a:r>
            <a:r>
              <a:rPr lang="en-US" dirty="0" smtClean="0">
                <a:latin typeface="Arial" pitchFamily="34" charset="0"/>
                <a:cs typeface="Arial" pitchFamily="34" charset="0"/>
              </a:rPr>
              <a:t> each </a:t>
            </a:r>
            <a:r>
              <a:rPr lang="en-US" dirty="0">
                <a:latin typeface="Arial" pitchFamily="34" charset="0"/>
                <a:cs typeface="Arial" pitchFamily="34" charset="0"/>
              </a:rPr>
              <a:t>of </a:t>
            </a:r>
            <a:r>
              <a:rPr lang="en-US" dirty="0" smtClean="0">
                <a:latin typeface="Arial" pitchFamily="34" charset="0"/>
                <a:cs typeface="Arial" pitchFamily="34" charset="0"/>
              </a:rPr>
              <a:t>the first 7 tuples </a:t>
            </a:r>
            <a:r>
              <a:rPr lang="en-US" dirty="0">
                <a:latin typeface="Arial" pitchFamily="34" charset="0"/>
                <a:cs typeface="Arial" pitchFamily="34" charset="0"/>
              </a:rPr>
              <a:t>is included in the sample </a:t>
            </a:r>
            <a:r>
              <a:rPr lang="en-US" b="1" dirty="0" smtClean="0">
                <a:latin typeface="Arial" pitchFamily="34" charset="0"/>
                <a:cs typeface="Arial" pitchFamily="34" charset="0"/>
              </a:rPr>
              <a:t>S</a:t>
            </a:r>
            <a:r>
              <a:rPr lang="en-US" dirty="0" smtClean="0">
                <a:latin typeface="Arial" pitchFamily="34" charset="0"/>
                <a:cs typeface="Arial" pitchFamily="34" charset="0"/>
              </a:rPr>
              <a:t> with </a:t>
            </a:r>
            <a:r>
              <a:rPr lang="en-US" dirty="0">
                <a:latin typeface="Arial" pitchFamily="34" charset="0"/>
                <a:cs typeface="Arial" pitchFamily="34" charset="0"/>
              </a:rPr>
              <a:t>equal prob</a:t>
            </a:r>
            <a:r>
              <a:rPr lang="en-US" dirty="0" smtClean="0">
                <a:latin typeface="Arial" pitchFamily="34" charset="0"/>
                <a:cs typeface="Arial" pitchFamily="34" charset="0"/>
              </a:rPr>
              <a:t>.</a:t>
            </a:r>
          </a:p>
          <a:p>
            <a:r>
              <a:rPr lang="en-US" sz="2400" b="1" dirty="0" smtClean="0">
                <a:solidFill>
                  <a:srgbClr val="D60093"/>
                </a:solidFill>
                <a:latin typeface="Calibri" pitchFamily="34" charset="0"/>
                <a:cs typeface="Arial" pitchFamily="34" charset="0"/>
              </a:rPr>
              <a:t>Impractical solution would be to store all the </a:t>
            </a:r>
            <a:r>
              <a:rPr lang="en-US" sz="2400" b="1" i="1" dirty="0" smtClean="0">
                <a:solidFill>
                  <a:srgbClr val="D60093"/>
                </a:solidFill>
                <a:latin typeface="Calibri" pitchFamily="34" charset="0"/>
                <a:cs typeface="Arial" pitchFamily="34" charset="0"/>
              </a:rPr>
              <a:t>n</a:t>
            </a:r>
            <a:r>
              <a:rPr lang="en-US" sz="2400" b="1" dirty="0" smtClean="0">
                <a:solidFill>
                  <a:srgbClr val="D60093"/>
                </a:solidFill>
                <a:latin typeface="Calibri" pitchFamily="34" charset="0"/>
                <a:cs typeface="Arial" pitchFamily="34" charset="0"/>
              </a:rPr>
              <a:t> tuples seen </a:t>
            </a:r>
            <a:br>
              <a:rPr lang="en-US" sz="2400" b="1" dirty="0" smtClean="0">
                <a:solidFill>
                  <a:srgbClr val="D60093"/>
                </a:solidFill>
                <a:latin typeface="Calibri" pitchFamily="34" charset="0"/>
                <a:cs typeface="Arial" pitchFamily="34" charset="0"/>
              </a:rPr>
            </a:br>
            <a:r>
              <a:rPr lang="en-US" sz="2400" b="1" dirty="0" smtClean="0">
                <a:solidFill>
                  <a:srgbClr val="D60093"/>
                </a:solidFill>
                <a:latin typeface="Calibri" pitchFamily="34" charset="0"/>
                <a:cs typeface="Arial" pitchFamily="34" charset="0"/>
              </a:rPr>
              <a:t>so far and out of them pick </a:t>
            </a:r>
            <a:r>
              <a:rPr lang="en-US" sz="2400" b="1" i="1" dirty="0" smtClean="0">
                <a:solidFill>
                  <a:srgbClr val="D60093"/>
                </a:solidFill>
                <a:latin typeface="Calibri" pitchFamily="34" charset="0"/>
                <a:cs typeface="Arial" pitchFamily="34" charset="0"/>
              </a:rPr>
              <a:t>s</a:t>
            </a:r>
            <a:r>
              <a:rPr lang="en-US" sz="2400" b="1" dirty="0" smtClean="0">
                <a:solidFill>
                  <a:srgbClr val="D60093"/>
                </a:solidFill>
                <a:latin typeface="Calibri" pitchFamily="34" charset="0"/>
                <a:cs typeface="Arial" pitchFamily="34" charset="0"/>
              </a:rPr>
              <a:t> at random</a:t>
            </a:r>
          </a:p>
        </p:txBody>
      </p:sp>
      <p:sp>
        <p:nvSpPr>
          <p:cNvPr id="8" name="Right Bracket 7"/>
          <p:cNvSpPr/>
          <p:nvPr/>
        </p:nvSpPr>
        <p:spPr>
          <a:xfrm rot="5400000">
            <a:off x="2178843" y="4852698"/>
            <a:ext cx="185738" cy="914400"/>
          </a:xfrm>
          <a:prstGeom prst="rightBracket">
            <a:avLst/>
          </a:prstGeom>
          <a:ln w="28575">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b="1" dirty="0"/>
          </a:p>
        </p:txBody>
      </p:sp>
      <p:sp>
        <p:nvSpPr>
          <p:cNvPr id="9" name="Right Bracket 8"/>
          <p:cNvSpPr/>
          <p:nvPr/>
        </p:nvSpPr>
        <p:spPr>
          <a:xfrm rot="5400000">
            <a:off x="2320527" y="4715886"/>
            <a:ext cx="185738" cy="1269208"/>
          </a:xfrm>
          <a:prstGeom prst="rightBracket">
            <a:avLst/>
          </a:prstGeom>
          <a:ln w="28575">
            <a:solidFill>
              <a:srgbClr val="0000FF"/>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024108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3" end="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838200" y="1905000"/>
            <a:ext cx="7848600" cy="2862322"/>
          </a:xfrm>
          <a:prstGeom prst="rect">
            <a:avLst/>
          </a:prstGeom>
          <a:solidFill>
            <a:schemeClr val="accent1">
              <a:lumMod val="20000"/>
              <a:lumOff val="80000"/>
            </a:schemeClr>
          </a:solidFill>
          <a:ln w="38100">
            <a:solidFill>
              <a:srgbClr val="FFC000"/>
            </a:solidFill>
          </a:ln>
        </p:spPr>
        <p:style>
          <a:lnRef idx="1">
            <a:schemeClr val="dk1"/>
          </a:lnRef>
          <a:fillRef idx="0">
            <a:schemeClr val="dk1"/>
          </a:fillRef>
          <a:effectRef idx="0">
            <a:schemeClr val="dk1"/>
          </a:effectRef>
          <a:fontRef idx="minor">
            <a:schemeClr val="tx1"/>
          </a:fontRef>
        </p:style>
        <p:txBody>
          <a:bodyPr rtlCol="0" anchor="ctr"/>
          <a:lstStyle/>
          <a:p>
            <a:endParaRPr lang="en-US" sz="2800" b="1" dirty="0" smtClean="0">
              <a:latin typeface="Arial" pitchFamily="34" charset="0"/>
              <a:cs typeface="Arial" pitchFamily="34" charset="0"/>
            </a:endParaRPr>
          </a:p>
        </p:txBody>
      </p:sp>
      <p:sp>
        <p:nvSpPr>
          <p:cNvPr id="2" name="Title 1"/>
          <p:cNvSpPr>
            <a:spLocks noGrp="1"/>
          </p:cNvSpPr>
          <p:nvPr>
            <p:ph type="title"/>
          </p:nvPr>
        </p:nvSpPr>
        <p:spPr/>
        <p:txBody>
          <a:bodyPr/>
          <a:lstStyle/>
          <a:p>
            <a:pPr>
              <a:defRPr/>
            </a:pPr>
            <a:r>
              <a:rPr lang="en-US" dirty="0" smtClean="0">
                <a:ea typeface="+mj-ea"/>
              </a:rPr>
              <a:t>Solution: Fixed Size Sample</a:t>
            </a:r>
            <a:endParaRPr lang="en-US" dirty="0">
              <a:ea typeface="+mj-ea"/>
            </a:endParaRPr>
          </a:p>
        </p:txBody>
      </p:sp>
      <p:sp>
        <p:nvSpPr>
          <p:cNvPr id="30723" name="Content Placeholder 2"/>
          <p:cNvSpPr>
            <a:spLocks noGrp="1"/>
          </p:cNvSpPr>
          <p:nvPr>
            <p:ph idx="1"/>
          </p:nvPr>
        </p:nvSpPr>
        <p:spPr>
          <a:xfrm>
            <a:off x="457200" y="1295400"/>
            <a:ext cx="8229600" cy="5562600"/>
          </a:xfrm>
        </p:spPr>
        <p:txBody>
          <a:bodyPr>
            <a:normAutofit/>
          </a:bodyPr>
          <a:lstStyle/>
          <a:p>
            <a:r>
              <a:rPr lang="en-US" b="1" dirty="0" smtClean="0">
                <a:solidFill>
                  <a:srgbClr val="D60093"/>
                </a:solidFill>
              </a:rPr>
              <a:t>Algorithm </a:t>
            </a:r>
            <a:r>
              <a:rPr lang="en-US" b="1" dirty="0" smtClean="0">
                <a:solidFill>
                  <a:srgbClr val="0000FF"/>
                </a:solidFill>
              </a:rPr>
              <a:t>(a.k.a. Reservoir Sampling)</a:t>
            </a:r>
            <a:endParaRPr lang="en-US" b="1" dirty="0" smtClean="0">
              <a:solidFill>
                <a:srgbClr val="D60093"/>
              </a:solidFill>
            </a:endParaRPr>
          </a:p>
          <a:p>
            <a:pPr lvl="1"/>
            <a:r>
              <a:rPr lang="en-US" dirty="0" smtClean="0"/>
              <a:t>Store all the first </a:t>
            </a:r>
            <a:r>
              <a:rPr lang="en-US" b="1" i="1" dirty="0" smtClean="0"/>
              <a:t>s</a:t>
            </a:r>
            <a:r>
              <a:rPr lang="en-US" dirty="0" smtClean="0"/>
              <a:t> elements of the stream to </a:t>
            </a:r>
            <a:r>
              <a:rPr lang="en-US" b="1" i="1" dirty="0" smtClean="0"/>
              <a:t>S</a:t>
            </a:r>
          </a:p>
          <a:p>
            <a:pPr lvl="1"/>
            <a:r>
              <a:rPr lang="en-US" dirty="0" smtClean="0"/>
              <a:t>Suppose we have seen </a:t>
            </a:r>
            <a:r>
              <a:rPr lang="en-US" b="1" i="1" dirty="0" smtClean="0"/>
              <a:t>n-1</a:t>
            </a:r>
            <a:r>
              <a:rPr lang="en-US" dirty="0" smtClean="0"/>
              <a:t> elements, and now </a:t>
            </a:r>
            <a:br>
              <a:rPr lang="en-US" dirty="0" smtClean="0"/>
            </a:br>
            <a:r>
              <a:rPr lang="en-US" dirty="0" smtClean="0"/>
              <a:t>the </a:t>
            </a:r>
            <a:r>
              <a:rPr lang="en-US" b="1" i="1" dirty="0" smtClean="0"/>
              <a:t>n</a:t>
            </a:r>
            <a:r>
              <a:rPr lang="en-US" b="1" i="1" baseline="30000" dirty="0" smtClean="0"/>
              <a:t>th</a:t>
            </a:r>
            <a:r>
              <a:rPr lang="en-US" dirty="0" smtClean="0"/>
              <a:t> element arrives (</a:t>
            </a:r>
            <a:r>
              <a:rPr lang="en-US" b="1" i="1" dirty="0" smtClean="0"/>
              <a:t>n</a:t>
            </a:r>
            <a:r>
              <a:rPr lang="en-US" b="1" dirty="0" smtClean="0"/>
              <a:t> &gt; </a:t>
            </a:r>
            <a:r>
              <a:rPr lang="en-US" b="1" i="1" dirty="0" smtClean="0"/>
              <a:t>s</a:t>
            </a:r>
            <a:r>
              <a:rPr lang="en-US" dirty="0" smtClean="0"/>
              <a:t>)</a:t>
            </a:r>
          </a:p>
          <a:p>
            <a:pPr lvl="2"/>
            <a:r>
              <a:rPr lang="en-US" dirty="0" smtClean="0">
                <a:ea typeface="ＭＳ Ｐゴシック" pitchFamily="34" charset="-128"/>
              </a:rPr>
              <a:t>With probability </a:t>
            </a:r>
            <a:r>
              <a:rPr lang="en-US" b="1" i="1" dirty="0" smtClean="0">
                <a:ea typeface="ＭＳ Ｐゴシック" pitchFamily="34" charset="-128"/>
              </a:rPr>
              <a:t>s/n</a:t>
            </a:r>
            <a:r>
              <a:rPr lang="en-US" dirty="0" smtClean="0">
                <a:ea typeface="ＭＳ Ｐゴシック" pitchFamily="34" charset="-128"/>
              </a:rPr>
              <a:t>, keep the </a:t>
            </a:r>
            <a:r>
              <a:rPr lang="en-US" b="1" i="1" dirty="0" smtClean="0">
                <a:ea typeface="ＭＳ Ｐゴシック" pitchFamily="34" charset="-128"/>
              </a:rPr>
              <a:t>n</a:t>
            </a:r>
            <a:r>
              <a:rPr lang="en-US" b="1" i="1" baseline="30000" dirty="0" smtClean="0">
                <a:ea typeface="ＭＳ Ｐゴシック" pitchFamily="34" charset="-128"/>
              </a:rPr>
              <a:t>th</a:t>
            </a:r>
            <a:r>
              <a:rPr lang="en-US" dirty="0" smtClean="0">
                <a:ea typeface="ＭＳ Ｐゴシック" pitchFamily="34" charset="-128"/>
              </a:rPr>
              <a:t> element, else discard it</a:t>
            </a:r>
          </a:p>
          <a:p>
            <a:pPr lvl="2"/>
            <a:r>
              <a:rPr lang="en-US" dirty="0" smtClean="0">
                <a:ea typeface="ＭＳ Ｐゴシック" pitchFamily="34" charset="-128"/>
              </a:rPr>
              <a:t>If we picked the </a:t>
            </a:r>
            <a:r>
              <a:rPr lang="en-US" b="1" i="1" dirty="0" smtClean="0">
                <a:ea typeface="ＭＳ Ｐゴシック" pitchFamily="34" charset="-128"/>
              </a:rPr>
              <a:t>n</a:t>
            </a:r>
            <a:r>
              <a:rPr lang="en-US" b="1" i="1" baseline="30000" dirty="0" smtClean="0">
                <a:ea typeface="ＭＳ Ｐゴシック" pitchFamily="34" charset="-128"/>
              </a:rPr>
              <a:t>th</a:t>
            </a:r>
            <a:r>
              <a:rPr lang="en-US" dirty="0" smtClean="0">
                <a:ea typeface="ＭＳ Ｐゴシック" pitchFamily="34" charset="-128"/>
              </a:rPr>
              <a:t> element, then it replaces one of the </a:t>
            </a:r>
            <a:br>
              <a:rPr lang="en-US" dirty="0" smtClean="0">
                <a:ea typeface="ＭＳ Ｐゴシック" pitchFamily="34" charset="-128"/>
              </a:rPr>
            </a:br>
            <a:r>
              <a:rPr lang="en-US" b="1" i="1" dirty="0" smtClean="0">
                <a:ea typeface="ＭＳ Ｐゴシック" pitchFamily="34" charset="-128"/>
              </a:rPr>
              <a:t>s</a:t>
            </a:r>
            <a:r>
              <a:rPr lang="en-US" dirty="0" smtClean="0">
                <a:ea typeface="ＭＳ Ｐゴシック" pitchFamily="34" charset="-128"/>
              </a:rPr>
              <a:t> elements in the sample </a:t>
            </a:r>
            <a:r>
              <a:rPr lang="en-US" b="1" i="1" dirty="0" smtClean="0">
                <a:ea typeface="ＭＳ Ｐゴシック" pitchFamily="34" charset="-128"/>
              </a:rPr>
              <a:t>S</a:t>
            </a:r>
            <a:r>
              <a:rPr lang="en-US" dirty="0" smtClean="0">
                <a:ea typeface="ＭＳ Ｐゴシック" pitchFamily="34" charset="-128"/>
              </a:rPr>
              <a:t>, picked uniformly at random</a:t>
            </a:r>
          </a:p>
          <a:p>
            <a:pPr lvl="8"/>
            <a:endParaRPr lang="en-US" dirty="0" smtClean="0">
              <a:ea typeface="ＭＳ Ｐゴシック" pitchFamily="34" charset="-128"/>
            </a:endParaRPr>
          </a:p>
          <a:p>
            <a:r>
              <a:rPr lang="en-US" b="1" dirty="0" smtClean="0">
                <a:solidFill>
                  <a:srgbClr val="0000FF"/>
                </a:solidFill>
              </a:rPr>
              <a:t>Claim:</a:t>
            </a:r>
            <a:r>
              <a:rPr lang="en-US" b="1" dirty="0" smtClean="0">
                <a:solidFill>
                  <a:schemeClr val="accent3"/>
                </a:solidFill>
              </a:rPr>
              <a:t> </a:t>
            </a:r>
            <a:r>
              <a:rPr lang="en-US" dirty="0" smtClean="0"/>
              <a:t>This algorithm maintains a sample </a:t>
            </a:r>
            <a:r>
              <a:rPr lang="en-US" b="1" i="1" dirty="0" smtClean="0"/>
              <a:t>S</a:t>
            </a:r>
            <a:r>
              <a:rPr lang="en-US" dirty="0" smtClean="0"/>
              <a:t/>
            </a:r>
            <a:br>
              <a:rPr lang="en-US" dirty="0" smtClean="0"/>
            </a:br>
            <a:r>
              <a:rPr lang="en-US" dirty="0" smtClean="0"/>
              <a:t>with the desired property:</a:t>
            </a:r>
          </a:p>
          <a:p>
            <a:pPr lvl="1"/>
            <a:r>
              <a:rPr lang="en-US" dirty="0" smtClean="0"/>
              <a:t>After </a:t>
            </a:r>
            <a:r>
              <a:rPr lang="en-US" b="1" i="1" dirty="0"/>
              <a:t>n</a:t>
            </a:r>
            <a:r>
              <a:rPr lang="en-US" dirty="0"/>
              <a:t> elements, the sample contains each element seen so far with probability </a:t>
            </a:r>
            <a:r>
              <a:rPr lang="en-US" b="1" i="1" dirty="0" smtClean="0"/>
              <a:t>s/n</a:t>
            </a:r>
            <a:endParaRPr lang="en-US" dirty="0" smtClean="0"/>
          </a:p>
        </p:txBody>
      </p:sp>
      <p:sp>
        <p:nvSpPr>
          <p:cNvPr id="30725"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30726" name="Slide Number Placeholder 5"/>
          <p:cNvSpPr>
            <a:spLocks noGrp="1"/>
          </p:cNvSpPr>
          <p:nvPr>
            <p:ph type="sldNum" sz="quarter" idx="12"/>
          </p:nvPr>
        </p:nvSpPr>
        <p:spPr bwMode="auto">
          <a:noFill/>
          <a:ln>
            <a:miter lim="800000"/>
            <a:headEnd/>
            <a:tailEnd/>
          </a:ln>
        </p:spPr>
        <p:txBody>
          <a:bodyPr/>
          <a:lstStyle/>
          <a:p>
            <a:fld id="{34C05299-F8A3-4ADC-8E8C-9EC7592EFD99}" type="slidenum">
              <a:rPr lang="en-US"/>
              <a:pPr/>
              <a:t>19</a:t>
            </a:fld>
            <a:endParaRPr lang="en-US"/>
          </a:p>
        </p:txBody>
      </p:sp>
    </p:spTree>
    <p:extLst>
      <p:ext uri="{BB962C8B-B14F-4D97-AF65-F5344CB8AC3E}">
        <p14:creationId xmlns:p14="http://schemas.microsoft.com/office/powerpoint/2010/main" val="127578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2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New Topic: Infinite Data</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72791950"/>
              </p:ext>
            </p:extLst>
          </p:nvPr>
        </p:nvGraphicFramePr>
        <p:xfrm>
          <a:off x="228600" y="1295400"/>
          <a:ext cx="86868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a:t>
            </a:fld>
            <a:endParaRPr lang="en-US"/>
          </a:p>
        </p:txBody>
      </p:sp>
    </p:spTree>
    <p:extLst>
      <p:ext uri="{BB962C8B-B14F-4D97-AF65-F5344CB8AC3E}">
        <p14:creationId xmlns:p14="http://schemas.microsoft.com/office/powerpoint/2010/main" val="31284362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Proof: By Induction</a:t>
            </a:r>
            <a:endParaRPr lang="en-US" dirty="0">
              <a:ea typeface="+mj-ea"/>
            </a:endParaRPr>
          </a:p>
        </p:txBody>
      </p:sp>
      <p:sp>
        <p:nvSpPr>
          <p:cNvPr id="3" name="Content Placeholder 2"/>
          <p:cNvSpPr>
            <a:spLocks noGrp="1"/>
          </p:cNvSpPr>
          <p:nvPr>
            <p:ph idx="1"/>
          </p:nvPr>
        </p:nvSpPr>
        <p:spPr/>
        <p:txBody>
          <a:bodyPr>
            <a:normAutofit lnSpcReduction="10000"/>
          </a:bodyPr>
          <a:lstStyle/>
          <a:p>
            <a:r>
              <a:rPr lang="en-US" b="1" dirty="0" smtClean="0">
                <a:solidFill>
                  <a:srgbClr val="0000FF"/>
                </a:solidFill>
              </a:rPr>
              <a:t>We prove this by induction:</a:t>
            </a:r>
          </a:p>
          <a:p>
            <a:pPr lvl="1"/>
            <a:r>
              <a:rPr lang="en-US" dirty="0" smtClean="0"/>
              <a:t>Assume that after </a:t>
            </a:r>
            <a:r>
              <a:rPr lang="en-US" b="1" i="1" dirty="0" smtClean="0"/>
              <a:t>n</a:t>
            </a:r>
            <a:r>
              <a:rPr lang="en-US" dirty="0" smtClean="0"/>
              <a:t> elements, the sample contains each element seen so far with probability </a:t>
            </a:r>
            <a:r>
              <a:rPr lang="en-US" b="1" i="1" dirty="0" smtClean="0"/>
              <a:t>s/n</a:t>
            </a:r>
          </a:p>
          <a:p>
            <a:pPr lvl="1"/>
            <a:r>
              <a:rPr lang="en-US" dirty="0" smtClean="0"/>
              <a:t>We need to show that after seeing element </a:t>
            </a:r>
            <a:r>
              <a:rPr lang="en-US" b="1" i="1" dirty="0" smtClean="0"/>
              <a:t>n+1 </a:t>
            </a:r>
            <a:r>
              <a:rPr lang="en-US" dirty="0" smtClean="0"/>
              <a:t>the sample maintains the property</a:t>
            </a:r>
          </a:p>
          <a:p>
            <a:pPr lvl="2"/>
            <a:r>
              <a:rPr lang="en-US" dirty="0" smtClean="0"/>
              <a:t>Sample contains each </a:t>
            </a:r>
            <a:r>
              <a:rPr lang="en-US" dirty="0"/>
              <a:t>element seen so far with probability </a:t>
            </a:r>
            <a:r>
              <a:rPr lang="en-US" b="1" i="1" dirty="0"/>
              <a:t>s</a:t>
            </a:r>
            <a:r>
              <a:rPr lang="en-US" b="1" i="1" dirty="0" smtClean="0"/>
              <a:t>/(n+1)</a:t>
            </a:r>
            <a:endParaRPr lang="en-US" b="1" dirty="0" smtClean="0"/>
          </a:p>
          <a:p>
            <a:r>
              <a:rPr lang="en-US" b="1" dirty="0" smtClean="0">
                <a:solidFill>
                  <a:srgbClr val="D60093"/>
                </a:solidFill>
              </a:rPr>
              <a:t>Base case:</a:t>
            </a:r>
          </a:p>
          <a:p>
            <a:pPr lvl="1"/>
            <a:r>
              <a:rPr lang="en-US" dirty="0" smtClean="0"/>
              <a:t>After we see </a:t>
            </a:r>
            <a:r>
              <a:rPr lang="en-US" b="1" dirty="0" smtClean="0"/>
              <a:t>n=s</a:t>
            </a:r>
            <a:r>
              <a:rPr lang="en-US" dirty="0" smtClean="0"/>
              <a:t> elements the sample </a:t>
            </a:r>
            <a:r>
              <a:rPr lang="en-US" b="1" dirty="0" smtClean="0"/>
              <a:t>S</a:t>
            </a:r>
            <a:r>
              <a:rPr lang="en-US" dirty="0" smtClean="0"/>
              <a:t> has the desired property</a:t>
            </a:r>
          </a:p>
          <a:p>
            <a:pPr lvl="2"/>
            <a:r>
              <a:rPr lang="en-US" dirty="0" smtClean="0"/>
              <a:t>Each out of </a:t>
            </a:r>
            <a:r>
              <a:rPr lang="en-US" b="1" dirty="0" smtClean="0"/>
              <a:t>n=s</a:t>
            </a:r>
            <a:r>
              <a:rPr lang="en-US" dirty="0" smtClean="0"/>
              <a:t> elements is in the sample with probability </a:t>
            </a:r>
            <a:r>
              <a:rPr lang="en-US" b="1" i="1" dirty="0" smtClean="0"/>
              <a:t>s/s = 1</a:t>
            </a:r>
          </a:p>
        </p:txBody>
      </p:sp>
      <p:sp>
        <p:nvSpPr>
          <p:cNvPr id="31750"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31751" name="Slide Number Placeholder 5"/>
          <p:cNvSpPr>
            <a:spLocks noGrp="1"/>
          </p:cNvSpPr>
          <p:nvPr>
            <p:ph type="sldNum" sz="quarter" idx="12"/>
          </p:nvPr>
        </p:nvSpPr>
        <p:spPr bwMode="auto">
          <a:noFill/>
          <a:ln>
            <a:miter lim="800000"/>
            <a:headEnd/>
            <a:tailEnd/>
          </a:ln>
        </p:spPr>
        <p:txBody>
          <a:bodyPr/>
          <a:lstStyle/>
          <a:p>
            <a:fld id="{941E4ED3-02FB-4C85-87FC-6BF1EB7FF080}" type="slidenum">
              <a:rPr lang="en-US"/>
              <a:pPr/>
              <a:t>20</a:t>
            </a:fld>
            <a:endParaRPr lang="en-US"/>
          </a:p>
        </p:txBody>
      </p:sp>
    </p:spTree>
    <p:extLst>
      <p:ext uri="{BB962C8B-B14F-4D97-AF65-F5344CB8AC3E}">
        <p14:creationId xmlns:p14="http://schemas.microsoft.com/office/powerpoint/2010/main" val="351742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Proof: By Induction</a:t>
            </a:r>
            <a:endParaRPr lang="en-US" dirty="0">
              <a:ea typeface="+mj-ea"/>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0"/>
                <a:ext cx="8610600" cy="5410200"/>
              </a:xfrm>
            </p:spPr>
            <p:txBody>
              <a:bodyPr>
                <a:normAutofit fontScale="92500"/>
              </a:bodyPr>
              <a:lstStyle/>
              <a:p>
                <a:r>
                  <a:rPr lang="en-US" b="1" dirty="0" smtClean="0">
                    <a:solidFill>
                      <a:srgbClr val="D60093"/>
                    </a:solidFill>
                  </a:rPr>
                  <a:t>Inductive hypothesis:</a:t>
                </a:r>
                <a:r>
                  <a:rPr lang="en-US" dirty="0" smtClean="0"/>
                  <a:t> After </a:t>
                </a:r>
                <a:r>
                  <a:rPr lang="en-US" b="1" i="1" dirty="0"/>
                  <a:t>n</a:t>
                </a:r>
                <a:r>
                  <a:rPr lang="en-US" dirty="0"/>
                  <a:t> elements, the sample </a:t>
                </a:r>
                <a:r>
                  <a:rPr lang="en-US" b="1" i="1" dirty="0" smtClean="0"/>
                  <a:t>S</a:t>
                </a:r>
                <a:r>
                  <a:rPr lang="en-US" dirty="0" smtClean="0"/>
                  <a:t> contains </a:t>
                </a:r>
                <a:r>
                  <a:rPr lang="en-US" dirty="0"/>
                  <a:t>each element seen so far with </a:t>
                </a:r>
                <a:r>
                  <a:rPr lang="en-US" dirty="0" smtClean="0"/>
                  <a:t>prob. </a:t>
                </a:r>
                <a:r>
                  <a:rPr lang="en-US" b="1" i="1" dirty="0"/>
                  <a:t>s/n</a:t>
                </a:r>
              </a:p>
              <a:p>
                <a:r>
                  <a:rPr lang="en-US" b="1" dirty="0" smtClean="0">
                    <a:solidFill>
                      <a:srgbClr val="008000"/>
                    </a:solidFill>
                  </a:rPr>
                  <a:t>Now element </a:t>
                </a:r>
                <a:r>
                  <a:rPr lang="en-US" b="1" i="1" dirty="0" smtClean="0">
                    <a:solidFill>
                      <a:srgbClr val="008000"/>
                    </a:solidFill>
                  </a:rPr>
                  <a:t>n+1</a:t>
                </a:r>
                <a:r>
                  <a:rPr lang="en-US" b="1" dirty="0" smtClean="0">
                    <a:solidFill>
                      <a:srgbClr val="008000"/>
                    </a:solidFill>
                  </a:rPr>
                  <a:t> arrives</a:t>
                </a:r>
              </a:p>
              <a:p>
                <a:r>
                  <a:rPr lang="en-US" b="1" dirty="0" smtClean="0">
                    <a:solidFill>
                      <a:srgbClr val="D60093"/>
                    </a:solidFill>
                  </a:rPr>
                  <a:t>Inductive step:</a:t>
                </a:r>
                <a:r>
                  <a:rPr lang="en-US" dirty="0" smtClean="0"/>
                  <a:t> For elements already in </a:t>
                </a:r>
                <a:r>
                  <a:rPr lang="en-US" b="1" i="1" dirty="0" smtClean="0"/>
                  <a:t>S</a:t>
                </a:r>
                <a:r>
                  <a:rPr lang="en-US" dirty="0" smtClean="0"/>
                  <a:t>, probability that the algorithm keeps it in </a:t>
                </a:r>
                <a:r>
                  <a:rPr lang="en-US" b="1" i="1" dirty="0" smtClean="0"/>
                  <a:t>S</a:t>
                </a:r>
                <a:r>
                  <a:rPr lang="en-US" dirty="0" smtClean="0"/>
                  <a:t> is:</a:t>
                </a:r>
              </a:p>
              <a:p>
                <a:pPr lvl="3"/>
                <a:endParaRPr lang="en-US" dirty="0"/>
              </a:p>
              <a:p>
                <a:endParaRPr lang="en-US" dirty="0" smtClean="0"/>
              </a:p>
              <a:p>
                <a:pPr lvl="1"/>
                <a:endParaRPr lang="en-US" dirty="0"/>
              </a:p>
              <a:p>
                <a:r>
                  <a:rPr lang="en-US" dirty="0" smtClean="0"/>
                  <a:t>So, at time </a:t>
                </a:r>
                <a:r>
                  <a:rPr lang="en-US" b="1" i="1" dirty="0" smtClean="0"/>
                  <a:t>n</a:t>
                </a:r>
                <a:r>
                  <a:rPr lang="en-US" i="1" dirty="0" smtClean="0"/>
                  <a:t>,</a:t>
                </a:r>
                <a:r>
                  <a:rPr lang="en-US" dirty="0" smtClean="0"/>
                  <a:t> tuples in </a:t>
                </a:r>
                <a:r>
                  <a:rPr lang="en-US" b="1" i="1" dirty="0" smtClean="0"/>
                  <a:t>S</a:t>
                </a:r>
                <a:r>
                  <a:rPr lang="en-US" dirty="0" smtClean="0"/>
                  <a:t> were there with prob. </a:t>
                </a:r>
                <a:r>
                  <a:rPr lang="en-US" b="1" dirty="0" smtClean="0"/>
                  <a:t>s/n</a:t>
                </a:r>
              </a:p>
              <a:p>
                <a:r>
                  <a:rPr lang="en-US" dirty="0" smtClean="0"/>
                  <a:t>Time </a:t>
                </a:r>
                <a:r>
                  <a:rPr lang="en-US" b="1" i="1" dirty="0" smtClean="0"/>
                  <a:t>n</a:t>
                </a:r>
                <a:r>
                  <a:rPr lang="en-US" b="1" dirty="0" smtClean="0">
                    <a:sym typeface="Symbol"/>
                  </a:rPr>
                  <a:t></a:t>
                </a:r>
                <a:r>
                  <a:rPr lang="en-US" b="1" i="1" dirty="0" smtClean="0"/>
                  <a:t>n+1</a:t>
                </a:r>
                <a:r>
                  <a:rPr lang="en-US" i="1" dirty="0" smtClean="0"/>
                  <a:t>, </a:t>
                </a:r>
                <a:r>
                  <a:rPr lang="en-US" dirty="0" smtClean="0"/>
                  <a:t>tuple stayed in </a:t>
                </a:r>
                <a:r>
                  <a:rPr lang="en-US" b="1" i="1" dirty="0" smtClean="0"/>
                  <a:t>S</a:t>
                </a:r>
                <a:r>
                  <a:rPr lang="en-US" dirty="0" smtClean="0"/>
                  <a:t> with prob. </a:t>
                </a:r>
                <a:r>
                  <a:rPr lang="en-US" b="1" dirty="0" smtClean="0"/>
                  <a:t>n/(n+1)</a:t>
                </a:r>
              </a:p>
              <a:p>
                <a:r>
                  <a:rPr lang="en-US" dirty="0" smtClean="0"/>
                  <a:t>So prob. tuple is in </a:t>
                </a:r>
                <a:r>
                  <a:rPr lang="en-US" b="1" i="1" dirty="0" smtClean="0"/>
                  <a:t>S</a:t>
                </a:r>
                <a:r>
                  <a:rPr lang="en-US" dirty="0" smtClean="0"/>
                  <a:t> at time </a:t>
                </a:r>
                <a:r>
                  <a:rPr lang="en-US" b="1" i="1" dirty="0" smtClean="0"/>
                  <a:t>n+1</a:t>
                </a:r>
                <a:r>
                  <a:rPr lang="en-US" dirty="0" smtClean="0"/>
                  <a:t> </a:t>
                </a:r>
                <a:r>
                  <a:rPr lang="en-US" b="1" dirty="0" smtClean="0">
                    <a:solidFill>
                      <a:srgbClr val="0000FF"/>
                    </a:solidFill>
                  </a:rPr>
                  <a:t>= </a:t>
                </a:r>
                <a14:m>
                  <m:oMath xmlns:m="http://schemas.openxmlformats.org/officeDocument/2006/math">
                    <m:f>
                      <m:fPr>
                        <m:ctrlPr>
                          <a:rPr lang="en-US" b="1" i="1" smtClean="0">
                            <a:solidFill>
                              <a:srgbClr val="0000FF"/>
                            </a:solidFill>
                            <a:latin typeface="Cambria Math"/>
                          </a:rPr>
                        </m:ctrlPr>
                      </m:fPr>
                      <m:num>
                        <m:r>
                          <a:rPr lang="en-US" b="1" i="1" smtClean="0">
                            <a:solidFill>
                              <a:srgbClr val="0000FF"/>
                            </a:solidFill>
                            <a:latin typeface="Cambria Math"/>
                          </a:rPr>
                          <m:t>𝒔</m:t>
                        </m:r>
                      </m:num>
                      <m:den>
                        <m:r>
                          <a:rPr lang="en-US" b="1" i="1" smtClean="0">
                            <a:solidFill>
                              <a:srgbClr val="0000FF"/>
                            </a:solidFill>
                            <a:latin typeface="Cambria Math"/>
                          </a:rPr>
                          <m:t>𝒏</m:t>
                        </m:r>
                      </m:den>
                    </m:f>
                    <m:r>
                      <a:rPr lang="en-US" b="1" i="1" smtClean="0">
                        <a:solidFill>
                          <a:srgbClr val="0000FF"/>
                        </a:solidFill>
                        <a:latin typeface="Cambria Math"/>
                      </a:rPr>
                      <m:t>⋅</m:t>
                    </m:r>
                    <m:f>
                      <m:fPr>
                        <m:ctrlPr>
                          <a:rPr lang="en-US" b="1" i="1" smtClean="0">
                            <a:solidFill>
                              <a:srgbClr val="0000FF"/>
                            </a:solidFill>
                            <a:latin typeface="Cambria Math"/>
                          </a:rPr>
                        </m:ctrlPr>
                      </m:fPr>
                      <m:num>
                        <m:r>
                          <a:rPr lang="en-US" b="1" i="1" smtClean="0">
                            <a:solidFill>
                              <a:srgbClr val="0000FF"/>
                            </a:solidFill>
                            <a:latin typeface="Cambria Math"/>
                          </a:rPr>
                          <m:t>𝒏</m:t>
                        </m:r>
                      </m:num>
                      <m:den>
                        <m:r>
                          <a:rPr lang="en-US" b="1" i="1" smtClean="0">
                            <a:solidFill>
                              <a:srgbClr val="0000FF"/>
                            </a:solidFill>
                            <a:latin typeface="Cambria Math"/>
                          </a:rPr>
                          <m:t>𝒏</m:t>
                        </m:r>
                        <m:r>
                          <a:rPr lang="en-US" b="1" i="1" smtClean="0">
                            <a:solidFill>
                              <a:srgbClr val="0000FF"/>
                            </a:solidFill>
                            <a:latin typeface="Cambria Math"/>
                          </a:rPr>
                          <m:t>+</m:t>
                        </m:r>
                        <m:r>
                          <a:rPr lang="en-US" b="1" i="1" smtClean="0">
                            <a:solidFill>
                              <a:srgbClr val="0000FF"/>
                            </a:solidFill>
                            <a:latin typeface="Cambria Math"/>
                          </a:rPr>
                          <m:t>𝟏</m:t>
                        </m:r>
                      </m:den>
                    </m:f>
                    <m:r>
                      <a:rPr lang="en-US" b="1" i="1" smtClean="0">
                        <a:solidFill>
                          <a:srgbClr val="0000FF"/>
                        </a:solidFill>
                        <a:latin typeface="Cambria Math"/>
                      </a:rPr>
                      <m:t>=</m:t>
                    </m:r>
                    <m:f>
                      <m:fPr>
                        <m:ctrlPr>
                          <a:rPr lang="en-US" b="1" i="1" smtClean="0">
                            <a:solidFill>
                              <a:srgbClr val="0000FF"/>
                            </a:solidFill>
                            <a:latin typeface="Cambria Math"/>
                          </a:rPr>
                        </m:ctrlPr>
                      </m:fPr>
                      <m:num>
                        <m:r>
                          <a:rPr lang="en-US" b="1" i="1" smtClean="0">
                            <a:solidFill>
                              <a:srgbClr val="0000FF"/>
                            </a:solidFill>
                            <a:latin typeface="Cambria Math"/>
                          </a:rPr>
                          <m:t>𝒔</m:t>
                        </m:r>
                      </m:num>
                      <m:den>
                        <m:r>
                          <a:rPr lang="en-US" b="1" i="1" smtClean="0">
                            <a:solidFill>
                              <a:srgbClr val="0000FF"/>
                            </a:solidFill>
                            <a:latin typeface="Cambria Math"/>
                          </a:rPr>
                          <m:t>𝒏</m:t>
                        </m:r>
                        <m:r>
                          <a:rPr lang="en-US" b="1" i="1" smtClean="0">
                            <a:solidFill>
                              <a:srgbClr val="0000FF"/>
                            </a:solidFill>
                            <a:latin typeface="Cambria Math"/>
                          </a:rPr>
                          <m:t>+</m:t>
                        </m:r>
                        <m:r>
                          <a:rPr lang="en-US" b="1" i="1" smtClean="0">
                            <a:solidFill>
                              <a:srgbClr val="0000FF"/>
                            </a:solidFill>
                            <a:latin typeface="Cambria Math"/>
                          </a:rPr>
                          <m:t>𝟏</m:t>
                        </m:r>
                      </m:den>
                    </m:f>
                  </m:oMath>
                </a14:m>
                <a:endParaRPr lang="en-US" b="1" dirty="0" smtClean="0">
                  <a:solidFill>
                    <a:srgbClr val="0000FF"/>
                  </a:solidFill>
                </a:endParaRPr>
              </a:p>
              <a:p>
                <a:pPr lvl="1"/>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0"/>
                <a:ext cx="8610600" cy="5410200"/>
              </a:xfrm>
              <a:blipFill rotWithShape="1">
                <a:blip r:embed="rId3"/>
                <a:stretch>
                  <a:fillRect t="-564" r="-1628"/>
                </a:stretch>
              </a:blipFill>
            </p:spPr>
            <p:txBody>
              <a:bodyPr/>
              <a:lstStyle/>
              <a:p>
                <a:r>
                  <a:rPr lang="en-US">
                    <a:noFill/>
                  </a:rPr>
                  <a:t> </a:t>
                </a:r>
              </a:p>
            </p:txBody>
          </p:sp>
        </mc:Fallback>
      </mc:AlternateContent>
      <p:sp>
        <p:nvSpPr>
          <p:cNvPr id="31750"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31751" name="Slide Number Placeholder 5"/>
          <p:cNvSpPr>
            <a:spLocks noGrp="1"/>
          </p:cNvSpPr>
          <p:nvPr>
            <p:ph type="sldNum" sz="quarter" idx="12"/>
          </p:nvPr>
        </p:nvSpPr>
        <p:spPr bwMode="auto">
          <a:noFill/>
          <a:ln>
            <a:miter lim="800000"/>
            <a:headEnd/>
            <a:tailEnd/>
          </a:ln>
        </p:spPr>
        <p:txBody>
          <a:bodyPr/>
          <a:lstStyle/>
          <a:p>
            <a:fld id="{941E4ED3-02FB-4C85-87FC-6BF1EB7FF080}" type="slidenum">
              <a:rPr lang="en-US"/>
              <a:pPr/>
              <a:t>21</a:t>
            </a:fld>
            <a:endParaRPr lang="en-US"/>
          </a:p>
        </p:txBody>
      </p:sp>
      <p:graphicFrame>
        <p:nvGraphicFramePr>
          <p:cNvPr id="190466" name="Content Placeholder 6"/>
          <p:cNvGraphicFramePr>
            <a:graphicFrameLocks noChangeAspect="1"/>
          </p:cNvGraphicFramePr>
          <p:nvPr>
            <p:extLst>
              <p:ext uri="{D42A27DB-BD31-4B8C-83A1-F6EECF244321}">
                <p14:modId xmlns:p14="http://schemas.microsoft.com/office/powerpoint/2010/main" val="3732857583"/>
              </p:ext>
            </p:extLst>
          </p:nvPr>
        </p:nvGraphicFramePr>
        <p:xfrm>
          <a:off x="1219200" y="3547253"/>
          <a:ext cx="5715000" cy="1185085"/>
        </p:xfrm>
        <a:graphic>
          <a:graphicData uri="http://schemas.openxmlformats.org/presentationml/2006/ole">
            <mc:AlternateContent xmlns:mc="http://schemas.openxmlformats.org/markup-compatibility/2006">
              <mc:Choice xmlns:v="urn:schemas-microsoft-com:vml" Requires="v">
                <p:oleObj spid="_x0000_s2119" name="Equation" r:id="rId4" imgW="2082600" imgH="431640" progId="Equation.3">
                  <p:embed/>
                </p:oleObj>
              </mc:Choice>
              <mc:Fallback>
                <p:oleObj name="Equation" r:id="rId4" imgW="2082600" imgH="431640" progId="Equation.3">
                  <p:embed/>
                  <p:pic>
                    <p:nvPicPr>
                      <p:cNvPr id="0" name=""/>
                      <p:cNvPicPr>
                        <a:picLocks noChangeAspect="1" noChangeArrowheads="1"/>
                      </p:cNvPicPr>
                      <p:nvPr/>
                    </p:nvPicPr>
                    <p:blipFill>
                      <a:blip r:embed="rId5"/>
                      <a:srcRect/>
                      <a:stretch>
                        <a:fillRect/>
                      </a:stretch>
                    </p:blipFill>
                    <p:spPr bwMode="auto">
                      <a:xfrm>
                        <a:off x="1219200" y="3547253"/>
                        <a:ext cx="5715000" cy="1185085"/>
                      </a:xfrm>
                      <a:prstGeom prst="rect">
                        <a:avLst/>
                      </a:prstGeom>
                      <a:noFill/>
                      <a:extLst/>
                    </p:spPr>
                  </p:pic>
                </p:oleObj>
              </mc:Fallback>
            </mc:AlternateContent>
          </a:graphicData>
        </a:graphic>
      </p:graphicFrame>
      <p:sp>
        <p:nvSpPr>
          <p:cNvPr id="8" name="TextBox 7"/>
          <p:cNvSpPr txBox="1"/>
          <p:nvPr/>
        </p:nvSpPr>
        <p:spPr>
          <a:xfrm>
            <a:off x="1181101" y="4645223"/>
            <a:ext cx="2020104" cy="307777"/>
          </a:xfrm>
          <a:prstGeom prst="rect">
            <a:avLst/>
          </a:prstGeom>
          <a:noFill/>
        </p:spPr>
        <p:txBody>
          <a:bodyPr wrap="none" rtlCol="0">
            <a:spAutoFit/>
          </a:bodyPr>
          <a:lstStyle/>
          <a:p>
            <a:pPr algn="ctr"/>
            <a:r>
              <a:rPr lang="en-US" sz="1400" dirty="0" smtClean="0">
                <a:solidFill>
                  <a:srgbClr val="008000"/>
                </a:solidFill>
                <a:latin typeface="Arial" pitchFamily="34" charset="0"/>
                <a:cs typeface="Arial" pitchFamily="34" charset="0"/>
              </a:rPr>
              <a:t>Element </a:t>
            </a:r>
            <a:r>
              <a:rPr lang="en-US" sz="1400" b="1" dirty="0" smtClean="0">
                <a:solidFill>
                  <a:srgbClr val="008000"/>
                </a:solidFill>
                <a:latin typeface="Arial" pitchFamily="34" charset="0"/>
                <a:cs typeface="Arial" pitchFamily="34" charset="0"/>
              </a:rPr>
              <a:t>n+1</a:t>
            </a:r>
            <a:r>
              <a:rPr lang="en-US" sz="1400" dirty="0" smtClean="0">
                <a:solidFill>
                  <a:srgbClr val="008000"/>
                </a:solidFill>
                <a:latin typeface="Arial" pitchFamily="34" charset="0"/>
                <a:cs typeface="Arial" pitchFamily="34" charset="0"/>
              </a:rPr>
              <a:t> discarded</a:t>
            </a:r>
            <a:endParaRPr lang="en-US" sz="1400" dirty="0">
              <a:solidFill>
                <a:srgbClr val="008000"/>
              </a:solidFill>
              <a:latin typeface="Arial" pitchFamily="34" charset="0"/>
              <a:cs typeface="Arial" pitchFamily="34" charset="0"/>
            </a:endParaRPr>
          </a:p>
        </p:txBody>
      </p:sp>
      <p:sp>
        <p:nvSpPr>
          <p:cNvPr id="9" name="TextBox 8"/>
          <p:cNvSpPr txBox="1"/>
          <p:nvPr/>
        </p:nvSpPr>
        <p:spPr>
          <a:xfrm>
            <a:off x="3200400" y="4582180"/>
            <a:ext cx="1258678" cy="523220"/>
          </a:xfrm>
          <a:prstGeom prst="rect">
            <a:avLst/>
          </a:prstGeom>
          <a:noFill/>
        </p:spPr>
        <p:txBody>
          <a:bodyPr wrap="none" rtlCol="0">
            <a:spAutoFit/>
          </a:bodyPr>
          <a:lstStyle/>
          <a:p>
            <a:pPr algn="ctr"/>
            <a:r>
              <a:rPr lang="en-US" sz="1400" dirty="0" smtClean="0">
                <a:solidFill>
                  <a:srgbClr val="008000"/>
                </a:solidFill>
                <a:latin typeface="Arial" pitchFamily="34" charset="0"/>
                <a:cs typeface="Arial" pitchFamily="34" charset="0"/>
              </a:rPr>
              <a:t>Element </a:t>
            </a:r>
            <a:r>
              <a:rPr lang="en-US" sz="1400" b="1" dirty="0" smtClean="0">
                <a:solidFill>
                  <a:srgbClr val="008000"/>
                </a:solidFill>
                <a:latin typeface="Arial" pitchFamily="34" charset="0"/>
                <a:cs typeface="Arial" pitchFamily="34" charset="0"/>
              </a:rPr>
              <a:t>n+1</a:t>
            </a:r>
            <a:r>
              <a:rPr lang="en-US" sz="1400" dirty="0" smtClean="0">
                <a:solidFill>
                  <a:srgbClr val="008000"/>
                </a:solidFill>
                <a:latin typeface="Arial" pitchFamily="34" charset="0"/>
                <a:cs typeface="Arial" pitchFamily="34" charset="0"/>
              </a:rPr>
              <a:t> </a:t>
            </a:r>
            <a:br>
              <a:rPr lang="en-US" sz="1400" dirty="0" smtClean="0">
                <a:solidFill>
                  <a:srgbClr val="008000"/>
                </a:solidFill>
                <a:latin typeface="Arial" pitchFamily="34" charset="0"/>
                <a:cs typeface="Arial" pitchFamily="34" charset="0"/>
              </a:rPr>
            </a:br>
            <a:r>
              <a:rPr lang="en-US" sz="1400" dirty="0" smtClean="0">
                <a:solidFill>
                  <a:srgbClr val="008000"/>
                </a:solidFill>
                <a:latin typeface="Arial" pitchFamily="34" charset="0"/>
                <a:cs typeface="Arial" pitchFamily="34" charset="0"/>
              </a:rPr>
              <a:t>not discarded</a:t>
            </a:r>
            <a:endParaRPr lang="en-US" sz="1400" dirty="0">
              <a:solidFill>
                <a:srgbClr val="008000"/>
              </a:solidFill>
              <a:latin typeface="Arial" pitchFamily="34" charset="0"/>
              <a:cs typeface="Arial" pitchFamily="34" charset="0"/>
            </a:endParaRPr>
          </a:p>
        </p:txBody>
      </p:sp>
      <p:sp>
        <p:nvSpPr>
          <p:cNvPr id="10" name="TextBox 9"/>
          <p:cNvSpPr txBox="1"/>
          <p:nvPr/>
        </p:nvSpPr>
        <p:spPr>
          <a:xfrm>
            <a:off x="4526525" y="4572000"/>
            <a:ext cx="1627369" cy="523220"/>
          </a:xfrm>
          <a:prstGeom prst="rect">
            <a:avLst/>
          </a:prstGeom>
          <a:noFill/>
        </p:spPr>
        <p:txBody>
          <a:bodyPr wrap="none" rtlCol="0">
            <a:spAutoFit/>
          </a:bodyPr>
          <a:lstStyle/>
          <a:p>
            <a:pPr algn="ctr"/>
            <a:r>
              <a:rPr lang="en-US" sz="1400" dirty="0" smtClean="0">
                <a:solidFill>
                  <a:srgbClr val="008000"/>
                </a:solidFill>
                <a:latin typeface="Arial" pitchFamily="34" charset="0"/>
                <a:cs typeface="Arial" pitchFamily="34" charset="0"/>
              </a:rPr>
              <a:t>Element in the </a:t>
            </a:r>
            <a:br>
              <a:rPr lang="en-US" sz="1400" dirty="0" smtClean="0">
                <a:solidFill>
                  <a:srgbClr val="008000"/>
                </a:solidFill>
                <a:latin typeface="Arial" pitchFamily="34" charset="0"/>
                <a:cs typeface="Arial" pitchFamily="34" charset="0"/>
              </a:rPr>
            </a:br>
            <a:r>
              <a:rPr lang="en-US" sz="1400" dirty="0" smtClean="0">
                <a:solidFill>
                  <a:srgbClr val="008000"/>
                </a:solidFill>
                <a:latin typeface="Arial" pitchFamily="34" charset="0"/>
                <a:cs typeface="Arial" pitchFamily="34" charset="0"/>
              </a:rPr>
              <a:t>sample not picked</a:t>
            </a:r>
            <a:endParaRPr lang="en-US" sz="1400"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982269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9046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Queries over a </a:t>
            </a:r>
            <a:br>
              <a:rPr lang="en-US" dirty="0" smtClean="0"/>
            </a:br>
            <a:r>
              <a:rPr lang="en-US" dirty="0" smtClean="0"/>
              <a:t>(long) Sliding Window</a:t>
            </a:r>
            <a:endParaRPr lang="en-US" dirty="0"/>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693139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defRPr/>
            </a:pPr>
            <a:r>
              <a:rPr lang="en-US" dirty="0">
                <a:ea typeface="+mj-ea"/>
              </a:rPr>
              <a:t>Sliding Windows</a:t>
            </a:r>
          </a:p>
        </p:txBody>
      </p:sp>
      <p:sp>
        <p:nvSpPr>
          <p:cNvPr id="32772" name="Rectangle 3"/>
          <p:cNvSpPr>
            <a:spLocks noGrp="1" noChangeArrowheads="1"/>
          </p:cNvSpPr>
          <p:nvPr>
            <p:ph idx="1"/>
          </p:nvPr>
        </p:nvSpPr>
        <p:spPr>
          <a:xfrm>
            <a:off x="457200" y="1295400"/>
            <a:ext cx="8229600" cy="5486400"/>
          </a:xfrm>
        </p:spPr>
        <p:txBody>
          <a:bodyPr>
            <a:normAutofit fontScale="92500" lnSpcReduction="10000"/>
          </a:bodyPr>
          <a:lstStyle/>
          <a:p>
            <a:r>
              <a:rPr lang="en-US" dirty="0" smtClean="0"/>
              <a:t>A useful model of stream processing is that queries are about a </a:t>
            </a:r>
            <a:r>
              <a:rPr lang="en-US" b="1" i="1" dirty="0" smtClean="0">
                <a:solidFill>
                  <a:srgbClr val="FF0066"/>
                </a:solidFill>
              </a:rPr>
              <a:t>window</a:t>
            </a:r>
            <a:r>
              <a:rPr lang="en-US" dirty="0" smtClean="0"/>
              <a:t> of length </a:t>
            </a:r>
            <a:r>
              <a:rPr lang="en-US" b="1" i="1" dirty="0" smtClean="0"/>
              <a:t>N</a:t>
            </a:r>
            <a:r>
              <a:rPr lang="en-US" dirty="0"/>
              <a:t> </a:t>
            </a:r>
            <a:r>
              <a:rPr lang="en-US" dirty="0" smtClean="0"/>
              <a:t>– </a:t>
            </a:r>
            <a:br>
              <a:rPr lang="en-US" dirty="0" smtClean="0"/>
            </a:br>
            <a:r>
              <a:rPr lang="en-US" dirty="0" smtClean="0"/>
              <a:t>the </a:t>
            </a:r>
            <a:r>
              <a:rPr lang="en-US" b="1" i="1" dirty="0" smtClean="0"/>
              <a:t>N</a:t>
            </a:r>
            <a:r>
              <a:rPr lang="en-US" dirty="0" smtClean="0"/>
              <a:t> most recent elements received</a:t>
            </a:r>
          </a:p>
          <a:p>
            <a:pPr lvl="8"/>
            <a:endParaRPr lang="en-US" dirty="0" smtClean="0"/>
          </a:p>
          <a:p>
            <a:r>
              <a:rPr lang="en-US" b="1" dirty="0" smtClean="0">
                <a:solidFill>
                  <a:srgbClr val="0000FF"/>
                </a:solidFill>
              </a:rPr>
              <a:t>Interesting case:</a:t>
            </a:r>
            <a:r>
              <a:rPr lang="en-US" b="1" dirty="0" smtClean="0"/>
              <a:t> </a:t>
            </a:r>
            <a:r>
              <a:rPr lang="en-US" b="1" i="1" dirty="0" smtClean="0"/>
              <a:t>N</a:t>
            </a:r>
            <a:r>
              <a:rPr lang="en-US" dirty="0" smtClean="0"/>
              <a:t> is so large that the data cannot be stored in memory, or even on disk</a:t>
            </a:r>
          </a:p>
          <a:p>
            <a:pPr lvl="1"/>
            <a:r>
              <a:rPr lang="en-US" dirty="0" smtClean="0">
                <a:ea typeface="ＭＳ Ｐゴシック" pitchFamily="34" charset="-128"/>
              </a:rPr>
              <a:t>Or, there are so many streams that windows </a:t>
            </a:r>
            <a:br>
              <a:rPr lang="en-US" dirty="0" smtClean="0">
                <a:ea typeface="ＭＳ Ｐゴシック" pitchFamily="34" charset="-128"/>
              </a:rPr>
            </a:br>
            <a:r>
              <a:rPr lang="en-US" dirty="0" smtClean="0">
                <a:ea typeface="ＭＳ Ｐゴシック" pitchFamily="34" charset="-128"/>
              </a:rPr>
              <a:t>for all cannot be stored</a:t>
            </a:r>
          </a:p>
          <a:p>
            <a:r>
              <a:rPr lang="en-US" b="1" dirty="0">
                <a:solidFill>
                  <a:srgbClr val="FF0066"/>
                </a:solidFill>
              </a:rPr>
              <a:t>Amazon example: </a:t>
            </a:r>
            <a:endParaRPr lang="en-US" b="1" dirty="0" smtClean="0">
              <a:solidFill>
                <a:srgbClr val="FF0066"/>
              </a:solidFill>
            </a:endParaRPr>
          </a:p>
          <a:p>
            <a:pPr lvl="1"/>
            <a:r>
              <a:rPr lang="en-US" dirty="0" smtClean="0"/>
              <a:t>For </a:t>
            </a:r>
            <a:r>
              <a:rPr lang="en-US" dirty="0"/>
              <a:t>every product </a:t>
            </a:r>
            <a:r>
              <a:rPr lang="en-US" b="1" dirty="0"/>
              <a:t>X</a:t>
            </a:r>
            <a:r>
              <a:rPr lang="en-US" dirty="0"/>
              <a:t> </a:t>
            </a:r>
            <a:r>
              <a:rPr lang="en-US" dirty="0" smtClean="0"/>
              <a:t>we </a:t>
            </a:r>
            <a:r>
              <a:rPr lang="en-US" dirty="0"/>
              <a:t>keep 0/1 stream of whether that product was sold in the </a:t>
            </a:r>
            <a:r>
              <a:rPr lang="en-US" b="1" dirty="0"/>
              <a:t>n</a:t>
            </a:r>
            <a:r>
              <a:rPr lang="en-US" dirty="0"/>
              <a:t>-</a:t>
            </a:r>
            <a:r>
              <a:rPr lang="en-US" dirty="0" err="1"/>
              <a:t>th</a:t>
            </a:r>
            <a:r>
              <a:rPr lang="en-US" dirty="0"/>
              <a:t> </a:t>
            </a:r>
            <a:r>
              <a:rPr lang="en-US" dirty="0" smtClean="0"/>
              <a:t>transaction</a:t>
            </a:r>
            <a:endParaRPr lang="en-US" dirty="0"/>
          </a:p>
          <a:p>
            <a:pPr lvl="1"/>
            <a:r>
              <a:rPr lang="en-US" dirty="0" smtClean="0"/>
              <a:t>We </a:t>
            </a:r>
            <a:r>
              <a:rPr lang="en-US" dirty="0"/>
              <a:t>want answer queries, how many times have </a:t>
            </a:r>
            <a:r>
              <a:rPr lang="en-US" dirty="0" smtClean="0"/>
              <a:t>we </a:t>
            </a:r>
            <a:r>
              <a:rPr lang="en-US" dirty="0"/>
              <a:t>sold </a:t>
            </a:r>
            <a:r>
              <a:rPr lang="en-US" b="1" dirty="0"/>
              <a:t>X</a:t>
            </a:r>
            <a:r>
              <a:rPr lang="en-US" dirty="0"/>
              <a:t> in the last </a:t>
            </a:r>
            <a:r>
              <a:rPr lang="en-US" b="1" dirty="0"/>
              <a:t>k</a:t>
            </a:r>
            <a:r>
              <a:rPr lang="en-US" dirty="0"/>
              <a:t> </a:t>
            </a:r>
            <a:r>
              <a:rPr lang="en-US" dirty="0" smtClean="0"/>
              <a:t>sales</a:t>
            </a:r>
            <a:endParaRPr lang="en-US" dirty="0"/>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2770" name="Slide Number Placeholder 5"/>
          <p:cNvSpPr>
            <a:spLocks noGrp="1"/>
          </p:cNvSpPr>
          <p:nvPr>
            <p:ph type="sldNum" sz="quarter" idx="12"/>
          </p:nvPr>
        </p:nvSpPr>
        <p:spPr bwMode="auto">
          <a:noFill/>
          <a:ln>
            <a:miter lim="800000"/>
            <a:headEnd/>
            <a:tailEnd/>
          </a:ln>
        </p:spPr>
        <p:txBody>
          <a:bodyPr/>
          <a:lstStyle/>
          <a:p>
            <a:fld id="{1EC84513-8575-4D6B-8F8F-5BE12483FB4D}" type="slidenum">
              <a:rPr lang="en-US"/>
              <a:pPr/>
              <a:t>23</a:t>
            </a:fld>
            <a:endParaRPr lang="en-US"/>
          </a:p>
        </p:txBody>
      </p:sp>
    </p:spTree>
    <p:extLst>
      <p:ext uri="{BB962C8B-B14F-4D97-AF65-F5344CB8AC3E}">
        <p14:creationId xmlns:p14="http://schemas.microsoft.com/office/powerpoint/2010/main" val="18241804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dirty="0" smtClean="0"/>
              <a:t>Sliding Window: 1 Stream</a:t>
            </a:r>
            <a:endParaRPr lang="en-US" dirty="0"/>
          </a:p>
        </p:txBody>
      </p:sp>
      <p:sp>
        <p:nvSpPr>
          <p:cNvPr id="7" name="Content Placeholder 6"/>
          <p:cNvSpPr>
            <a:spLocks noGrp="1"/>
          </p:cNvSpPr>
          <p:nvPr>
            <p:ph idx="1"/>
          </p:nvPr>
        </p:nvSpPr>
        <p:spPr/>
        <p:txBody>
          <a:bodyPr/>
          <a:lstStyle/>
          <a:p>
            <a:r>
              <a:rPr lang="en-US" b="1" dirty="0" smtClean="0">
                <a:solidFill>
                  <a:srgbClr val="0000FF"/>
                </a:solidFill>
              </a:rPr>
              <a:t>Sliding window on a single stream:</a:t>
            </a:r>
            <a:endParaRPr lang="en-US" b="1" dirty="0">
              <a:solidFill>
                <a:srgbClr val="0000FF"/>
              </a:solidFill>
            </a:endParaRPr>
          </a:p>
        </p:txBody>
      </p:sp>
      <p:sp>
        <p:nvSpPr>
          <p:cNvPr id="20" name="Footer Placeholder 19"/>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3794" name="Slide Number Placeholder 3"/>
          <p:cNvSpPr>
            <a:spLocks noGrp="1"/>
          </p:cNvSpPr>
          <p:nvPr>
            <p:ph type="sldNum" sz="quarter" idx="12"/>
          </p:nvPr>
        </p:nvSpPr>
        <p:spPr bwMode="auto">
          <a:noFill/>
          <a:ln>
            <a:miter lim="800000"/>
            <a:headEnd/>
            <a:tailEnd/>
          </a:ln>
        </p:spPr>
        <p:txBody>
          <a:bodyPr/>
          <a:lstStyle/>
          <a:p>
            <a:fld id="{05B45C78-772F-436B-B4B0-DD8DEC933A27}" type="slidenum">
              <a:rPr lang="en-US"/>
              <a:pPr/>
              <a:t>24</a:t>
            </a:fld>
            <a:endParaRPr lang="en-US"/>
          </a:p>
        </p:txBody>
      </p:sp>
      <p:grpSp>
        <p:nvGrpSpPr>
          <p:cNvPr id="2" name="Group 1037"/>
          <p:cNvGrpSpPr>
            <a:grpSpLocks/>
          </p:cNvGrpSpPr>
          <p:nvPr/>
        </p:nvGrpSpPr>
        <p:grpSpPr bwMode="auto">
          <a:xfrm>
            <a:off x="1910411" y="1998663"/>
            <a:ext cx="4878388" cy="381000"/>
            <a:chOff x="1200" y="528"/>
            <a:chExt cx="3073" cy="240"/>
          </a:xfrm>
        </p:grpSpPr>
        <p:sp>
          <p:nvSpPr>
            <p:cNvPr id="33808" name="Text Box 1026"/>
            <p:cNvSpPr txBox="1">
              <a:spLocks noChangeArrowheads="1"/>
            </p:cNvSpPr>
            <p:nvPr/>
          </p:nvSpPr>
          <p:spPr bwMode="auto">
            <a:xfrm>
              <a:off x="1200" y="528"/>
              <a:ext cx="3073" cy="231"/>
            </a:xfrm>
            <a:prstGeom prst="rect">
              <a:avLst/>
            </a:prstGeom>
            <a:noFill/>
            <a:ln w="9525">
              <a:noFill/>
              <a:miter lim="800000"/>
              <a:headEnd/>
              <a:tailEnd/>
            </a:ln>
          </p:spPr>
          <p:txBody>
            <a:bodyPr wrap="none">
              <a:spAutoFit/>
            </a:bodyPr>
            <a:lstStyle/>
            <a:p>
              <a:r>
                <a:rPr lang="en-US" dirty="0">
                  <a:latin typeface="Arial" pitchFamily="34" charset="0"/>
                  <a:cs typeface="Arial" pitchFamily="34" charset="0"/>
                </a:rPr>
                <a:t>q w e r t y u </a:t>
              </a:r>
              <a:r>
                <a:rPr lang="en-US" dirty="0" err="1">
                  <a:latin typeface="Arial" pitchFamily="34" charset="0"/>
                  <a:cs typeface="Arial" pitchFamily="34" charset="0"/>
                </a:rPr>
                <a:t>i</a:t>
              </a:r>
              <a:r>
                <a:rPr lang="en-US" dirty="0">
                  <a:latin typeface="Arial" pitchFamily="34" charset="0"/>
                  <a:cs typeface="Arial" pitchFamily="34" charset="0"/>
                </a:rPr>
                <a:t> o p a s d f g h j k l z x c v b n m</a:t>
              </a:r>
            </a:p>
          </p:txBody>
        </p:sp>
        <p:sp>
          <p:nvSpPr>
            <p:cNvPr id="33809" name="Rectangle 1027"/>
            <p:cNvSpPr>
              <a:spLocks noChangeArrowheads="1"/>
            </p:cNvSpPr>
            <p:nvPr/>
          </p:nvSpPr>
          <p:spPr bwMode="auto">
            <a:xfrm>
              <a:off x="2338" y="528"/>
              <a:ext cx="665" cy="240"/>
            </a:xfrm>
            <a:prstGeom prst="rect">
              <a:avLst/>
            </a:prstGeom>
            <a:solidFill>
              <a:srgbClr val="CC99FF">
                <a:alpha val="50195"/>
              </a:srgbClr>
            </a:solidFill>
            <a:ln w="9525">
              <a:solidFill>
                <a:schemeClr val="tx1"/>
              </a:solidFill>
              <a:miter lim="800000"/>
              <a:headEnd/>
              <a:tailEnd/>
            </a:ln>
          </p:spPr>
          <p:txBody>
            <a:bodyPr wrap="none" anchor="ctr"/>
            <a:lstStyle/>
            <a:p>
              <a:endParaRPr lang="en-US">
                <a:latin typeface="Arial" pitchFamily="34" charset="0"/>
                <a:cs typeface="Arial" pitchFamily="34" charset="0"/>
              </a:endParaRPr>
            </a:p>
          </p:txBody>
        </p:sp>
      </p:grpSp>
      <p:grpSp>
        <p:nvGrpSpPr>
          <p:cNvPr id="3" name="Group 1038"/>
          <p:cNvGrpSpPr>
            <a:grpSpLocks/>
          </p:cNvGrpSpPr>
          <p:nvPr/>
        </p:nvGrpSpPr>
        <p:grpSpPr bwMode="auto">
          <a:xfrm>
            <a:off x="1903412" y="2831042"/>
            <a:ext cx="4878388" cy="381000"/>
            <a:chOff x="1200" y="1152"/>
            <a:chExt cx="3073" cy="240"/>
          </a:xfrm>
        </p:grpSpPr>
        <p:sp>
          <p:nvSpPr>
            <p:cNvPr id="33806" name="Text Box 1028"/>
            <p:cNvSpPr txBox="1">
              <a:spLocks noChangeArrowheads="1"/>
            </p:cNvSpPr>
            <p:nvPr/>
          </p:nvSpPr>
          <p:spPr bwMode="auto">
            <a:xfrm>
              <a:off x="1200" y="1152"/>
              <a:ext cx="3073" cy="231"/>
            </a:xfrm>
            <a:prstGeom prst="rect">
              <a:avLst/>
            </a:prstGeom>
            <a:noFill/>
            <a:ln w="9525">
              <a:noFill/>
              <a:miter lim="800000"/>
              <a:headEnd/>
              <a:tailEnd/>
            </a:ln>
          </p:spPr>
          <p:txBody>
            <a:bodyPr wrap="none">
              <a:spAutoFit/>
            </a:bodyPr>
            <a:lstStyle/>
            <a:p>
              <a:r>
                <a:rPr lang="en-US">
                  <a:latin typeface="Arial" pitchFamily="34" charset="0"/>
                  <a:cs typeface="Arial" pitchFamily="34" charset="0"/>
                </a:rPr>
                <a:t>q w e r t y u i o p a s d f g h j k l z x c v b n m</a:t>
              </a:r>
            </a:p>
          </p:txBody>
        </p:sp>
        <p:sp>
          <p:nvSpPr>
            <p:cNvPr id="33807" name="Rectangle 1031"/>
            <p:cNvSpPr>
              <a:spLocks noChangeArrowheads="1"/>
            </p:cNvSpPr>
            <p:nvPr/>
          </p:nvSpPr>
          <p:spPr bwMode="auto">
            <a:xfrm>
              <a:off x="2452" y="1152"/>
              <a:ext cx="624" cy="240"/>
            </a:xfrm>
            <a:prstGeom prst="rect">
              <a:avLst/>
            </a:prstGeom>
            <a:solidFill>
              <a:srgbClr val="CC99FF">
                <a:alpha val="50195"/>
              </a:srgbClr>
            </a:solidFill>
            <a:ln w="9525">
              <a:solidFill>
                <a:schemeClr val="tx1"/>
              </a:solidFill>
              <a:miter lim="800000"/>
              <a:headEnd/>
              <a:tailEnd/>
            </a:ln>
          </p:spPr>
          <p:txBody>
            <a:bodyPr wrap="none" anchor="ctr"/>
            <a:lstStyle/>
            <a:p>
              <a:endParaRPr lang="en-US">
                <a:latin typeface="Arial" pitchFamily="34" charset="0"/>
                <a:cs typeface="Arial" pitchFamily="34" charset="0"/>
              </a:endParaRPr>
            </a:p>
          </p:txBody>
        </p:sp>
      </p:grpSp>
      <p:grpSp>
        <p:nvGrpSpPr>
          <p:cNvPr id="4" name="Group 1039"/>
          <p:cNvGrpSpPr>
            <a:grpSpLocks/>
          </p:cNvGrpSpPr>
          <p:nvPr/>
        </p:nvGrpSpPr>
        <p:grpSpPr bwMode="auto">
          <a:xfrm>
            <a:off x="1905000" y="3663421"/>
            <a:ext cx="4878388" cy="381000"/>
            <a:chOff x="1200" y="1776"/>
            <a:chExt cx="3073" cy="240"/>
          </a:xfrm>
        </p:grpSpPr>
        <p:sp>
          <p:nvSpPr>
            <p:cNvPr id="33804" name="Text Box 1029"/>
            <p:cNvSpPr txBox="1">
              <a:spLocks noChangeArrowheads="1"/>
            </p:cNvSpPr>
            <p:nvPr/>
          </p:nvSpPr>
          <p:spPr bwMode="auto">
            <a:xfrm>
              <a:off x="1200" y="1776"/>
              <a:ext cx="3073" cy="231"/>
            </a:xfrm>
            <a:prstGeom prst="rect">
              <a:avLst/>
            </a:prstGeom>
            <a:noFill/>
            <a:ln w="9525">
              <a:noFill/>
              <a:miter lim="800000"/>
              <a:headEnd/>
              <a:tailEnd/>
            </a:ln>
          </p:spPr>
          <p:txBody>
            <a:bodyPr wrap="none">
              <a:spAutoFit/>
            </a:bodyPr>
            <a:lstStyle/>
            <a:p>
              <a:r>
                <a:rPr lang="en-US">
                  <a:latin typeface="Arial" pitchFamily="34" charset="0"/>
                  <a:cs typeface="Arial" pitchFamily="34" charset="0"/>
                </a:rPr>
                <a:t>q w e r t y u i o p a s d f g h j k l z x c v b n m</a:t>
              </a:r>
            </a:p>
          </p:txBody>
        </p:sp>
        <p:sp>
          <p:nvSpPr>
            <p:cNvPr id="33805" name="Rectangle 1032"/>
            <p:cNvSpPr>
              <a:spLocks noChangeArrowheads="1"/>
            </p:cNvSpPr>
            <p:nvPr/>
          </p:nvSpPr>
          <p:spPr bwMode="auto">
            <a:xfrm>
              <a:off x="2556" y="1776"/>
              <a:ext cx="648" cy="240"/>
            </a:xfrm>
            <a:prstGeom prst="rect">
              <a:avLst/>
            </a:prstGeom>
            <a:solidFill>
              <a:srgbClr val="CC99FF">
                <a:alpha val="50195"/>
              </a:srgbClr>
            </a:solidFill>
            <a:ln w="9525">
              <a:solidFill>
                <a:schemeClr val="tx1"/>
              </a:solidFill>
              <a:miter lim="800000"/>
              <a:headEnd/>
              <a:tailEnd/>
            </a:ln>
          </p:spPr>
          <p:txBody>
            <a:bodyPr wrap="none" anchor="ctr"/>
            <a:lstStyle/>
            <a:p>
              <a:endParaRPr lang="en-US">
                <a:latin typeface="Arial" pitchFamily="34" charset="0"/>
                <a:cs typeface="Arial" pitchFamily="34" charset="0"/>
              </a:endParaRPr>
            </a:p>
          </p:txBody>
        </p:sp>
      </p:grpSp>
      <p:grpSp>
        <p:nvGrpSpPr>
          <p:cNvPr id="5" name="Group 1040"/>
          <p:cNvGrpSpPr>
            <a:grpSpLocks/>
          </p:cNvGrpSpPr>
          <p:nvPr/>
        </p:nvGrpSpPr>
        <p:grpSpPr bwMode="auto">
          <a:xfrm>
            <a:off x="1905000" y="4495800"/>
            <a:ext cx="4878388" cy="381000"/>
            <a:chOff x="1200" y="2400"/>
            <a:chExt cx="3073" cy="240"/>
          </a:xfrm>
        </p:grpSpPr>
        <p:sp>
          <p:nvSpPr>
            <p:cNvPr id="33802" name="Text Box 1030"/>
            <p:cNvSpPr txBox="1">
              <a:spLocks noChangeArrowheads="1"/>
            </p:cNvSpPr>
            <p:nvPr/>
          </p:nvSpPr>
          <p:spPr bwMode="auto">
            <a:xfrm>
              <a:off x="1200" y="2400"/>
              <a:ext cx="3073" cy="231"/>
            </a:xfrm>
            <a:prstGeom prst="rect">
              <a:avLst/>
            </a:prstGeom>
            <a:noFill/>
            <a:ln w="9525">
              <a:noFill/>
              <a:miter lim="800000"/>
              <a:headEnd/>
              <a:tailEnd/>
            </a:ln>
          </p:spPr>
          <p:txBody>
            <a:bodyPr wrap="none">
              <a:spAutoFit/>
            </a:bodyPr>
            <a:lstStyle/>
            <a:p>
              <a:r>
                <a:rPr lang="en-US" dirty="0">
                  <a:latin typeface="Arial" pitchFamily="34" charset="0"/>
                  <a:cs typeface="Arial" pitchFamily="34" charset="0"/>
                </a:rPr>
                <a:t>q w e r t y u </a:t>
              </a:r>
              <a:r>
                <a:rPr lang="en-US" dirty="0" err="1">
                  <a:latin typeface="Arial" pitchFamily="34" charset="0"/>
                  <a:cs typeface="Arial" pitchFamily="34" charset="0"/>
                </a:rPr>
                <a:t>i</a:t>
              </a:r>
              <a:r>
                <a:rPr lang="en-US" dirty="0">
                  <a:latin typeface="Arial" pitchFamily="34" charset="0"/>
                  <a:cs typeface="Arial" pitchFamily="34" charset="0"/>
                </a:rPr>
                <a:t> o p a s d f g h j k l z x c v b n m</a:t>
              </a:r>
            </a:p>
          </p:txBody>
        </p:sp>
        <p:sp>
          <p:nvSpPr>
            <p:cNvPr id="33803" name="Rectangle 1033"/>
            <p:cNvSpPr>
              <a:spLocks noChangeArrowheads="1"/>
            </p:cNvSpPr>
            <p:nvPr/>
          </p:nvSpPr>
          <p:spPr bwMode="auto">
            <a:xfrm>
              <a:off x="2691" y="2400"/>
              <a:ext cx="573" cy="240"/>
            </a:xfrm>
            <a:prstGeom prst="rect">
              <a:avLst/>
            </a:prstGeom>
            <a:solidFill>
              <a:srgbClr val="CC99FF">
                <a:alpha val="50195"/>
              </a:srgbClr>
            </a:solidFill>
            <a:ln w="9525">
              <a:solidFill>
                <a:schemeClr val="tx1"/>
              </a:solidFill>
              <a:miter lim="800000"/>
              <a:headEnd/>
              <a:tailEnd/>
            </a:ln>
          </p:spPr>
          <p:txBody>
            <a:bodyPr wrap="none" anchor="ctr"/>
            <a:lstStyle/>
            <a:p>
              <a:endParaRPr lang="en-US">
                <a:latin typeface="Arial" pitchFamily="34" charset="0"/>
                <a:cs typeface="Arial" pitchFamily="34" charset="0"/>
              </a:endParaRPr>
            </a:p>
          </p:txBody>
        </p:sp>
      </p:grpSp>
      <p:sp>
        <p:nvSpPr>
          <p:cNvPr id="33799" name="Text Box 1034"/>
          <p:cNvSpPr txBox="1">
            <a:spLocks noChangeArrowheads="1"/>
          </p:cNvSpPr>
          <p:nvPr/>
        </p:nvSpPr>
        <p:spPr bwMode="auto">
          <a:xfrm>
            <a:off x="3032125" y="5105400"/>
            <a:ext cx="2531462" cy="369332"/>
          </a:xfrm>
          <a:prstGeom prst="rect">
            <a:avLst/>
          </a:prstGeom>
          <a:noFill/>
          <a:ln w="9525">
            <a:noFill/>
            <a:miter lim="800000"/>
            <a:headEnd/>
            <a:tailEnd/>
          </a:ln>
        </p:spPr>
        <p:txBody>
          <a:bodyPr wrap="none">
            <a:spAutoFit/>
          </a:bodyPr>
          <a:lstStyle/>
          <a:p>
            <a:r>
              <a:rPr lang="en-US" dirty="0">
                <a:solidFill>
                  <a:srgbClr val="008000"/>
                </a:solidFill>
                <a:latin typeface="Arial" pitchFamily="34" charset="0"/>
                <a:cs typeface="Arial" pitchFamily="34" charset="0"/>
              </a:rPr>
              <a:t>Past                   </a:t>
            </a:r>
            <a:r>
              <a:rPr lang="en-US" dirty="0" smtClean="0">
                <a:solidFill>
                  <a:srgbClr val="008000"/>
                </a:solidFill>
                <a:latin typeface="Arial" pitchFamily="34" charset="0"/>
                <a:cs typeface="Arial" pitchFamily="34" charset="0"/>
              </a:rPr>
              <a:t>Future</a:t>
            </a:r>
            <a:endParaRPr lang="en-US" dirty="0">
              <a:solidFill>
                <a:srgbClr val="008000"/>
              </a:solidFill>
              <a:latin typeface="Arial" pitchFamily="34" charset="0"/>
              <a:cs typeface="Arial" pitchFamily="34" charset="0"/>
            </a:endParaRPr>
          </a:p>
        </p:txBody>
      </p:sp>
      <p:sp>
        <p:nvSpPr>
          <p:cNvPr id="33800" name="Line 1035"/>
          <p:cNvSpPr>
            <a:spLocks noChangeShapeType="1"/>
          </p:cNvSpPr>
          <p:nvPr/>
        </p:nvSpPr>
        <p:spPr bwMode="auto">
          <a:xfrm flipH="1">
            <a:off x="2286000" y="5302250"/>
            <a:ext cx="685800" cy="0"/>
          </a:xfrm>
          <a:prstGeom prst="line">
            <a:avLst/>
          </a:prstGeom>
          <a:noFill/>
          <a:ln w="9525">
            <a:solidFill>
              <a:srgbClr val="008000"/>
            </a:solidFill>
            <a:round/>
            <a:headEnd/>
            <a:tailEnd type="triangle" w="med" len="med"/>
          </a:ln>
        </p:spPr>
        <p:txBody>
          <a:bodyPr/>
          <a:lstStyle/>
          <a:p>
            <a:endParaRPr lang="en-US">
              <a:latin typeface="Arial" pitchFamily="34" charset="0"/>
              <a:cs typeface="Arial" pitchFamily="34" charset="0"/>
            </a:endParaRPr>
          </a:p>
        </p:txBody>
      </p:sp>
      <p:sp>
        <p:nvSpPr>
          <p:cNvPr id="33801" name="Line 1036"/>
          <p:cNvSpPr>
            <a:spLocks noChangeShapeType="1"/>
          </p:cNvSpPr>
          <p:nvPr/>
        </p:nvSpPr>
        <p:spPr bwMode="auto">
          <a:xfrm>
            <a:off x="5486400" y="5302250"/>
            <a:ext cx="609600" cy="0"/>
          </a:xfrm>
          <a:prstGeom prst="line">
            <a:avLst/>
          </a:prstGeom>
          <a:noFill/>
          <a:ln w="9525">
            <a:solidFill>
              <a:srgbClr val="008000"/>
            </a:solidFill>
            <a:round/>
            <a:headEnd/>
            <a:tailEnd type="triangle" w="med" len="med"/>
          </a:ln>
        </p:spPr>
        <p:txBody>
          <a:bodyPr/>
          <a:lstStyle/>
          <a:p>
            <a:endParaRPr lang="en-US">
              <a:latin typeface="Arial" pitchFamily="34" charset="0"/>
              <a:cs typeface="Arial" pitchFamily="34" charset="0"/>
            </a:endParaRPr>
          </a:p>
        </p:txBody>
      </p:sp>
      <p:sp>
        <p:nvSpPr>
          <p:cNvPr id="6" name="TextBox 5"/>
          <p:cNvSpPr txBox="1"/>
          <p:nvPr/>
        </p:nvSpPr>
        <p:spPr>
          <a:xfrm>
            <a:off x="7620000" y="1447800"/>
            <a:ext cx="742511"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N = 6</a:t>
            </a:r>
          </a:p>
        </p:txBody>
      </p:sp>
    </p:spTree>
    <p:extLst>
      <p:ext uri="{BB962C8B-B14F-4D97-AF65-F5344CB8AC3E}">
        <p14:creationId xmlns:p14="http://schemas.microsoft.com/office/powerpoint/2010/main" val="4233647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2"/>
          </p:nvPr>
        </p:nvSpPr>
        <p:spPr bwMode="auto">
          <a:xfrm>
            <a:off x="8153400" y="6583680"/>
            <a:ext cx="733864" cy="274320"/>
          </a:xfrm>
          <a:noFill/>
          <a:ln>
            <a:miter lim="800000"/>
            <a:headEnd/>
            <a:tailEnd/>
          </a:ln>
        </p:spPr>
        <p:txBody>
          <a:bodyPr/>
          <a:lstStyle/>
          <a:p>
            <a:fld id="{6C712AB2-8114-4FCB-B7A2-38C7CC5158C4}" type="slidenum">
              <a:rPr lang="en-US"/>
              <a:pPr/>
              <a:t>25</a:t>
            </a:fld>
            <a:endParaRPr lang="en-US"/>
          </a:p>
        </p:txBody>
      </p:sp>
      <p:sp>
        <p:nvSpPr>
          <p:cNvPr id="15362" name="Rectangle 2"/>
          <p:cNvSpPr>
            <a:spLocks noGrp="1" noChangeArrowheads="1"/>
          </p:cNvSpPr>
          <p:nvPr>
            <p:ph type="title"/>
          </p:nvPr>
        </p:nvSpPr>
        <p:spPr/>
        <p:txBody>
          <a:bodyPr/>
          <a:lstStyle/>
          <a:p>
            <a:pPr>
              <a:defRPr/>
            </a:pPr>
            <a:r>
              <a:rPr lang="en-US" dirty="0">
                <a:ea typeface="+mj-ea"/>
              </a:rPr>
              <a:t>Counting Bits </a:t>
            </a:r>
            <a:r>
              <a:rPr lang="en-US" dirty="0" smtClean="0">
                <a:ea typeface="+mj-ea"/>
              </a:rPr>
              <a:t>(</a:t>
            </a:r>
            <a:r>
              <a:rPr lang="en-US" dirty="0">
                <a:ea typeface="+mj-ea"/>
              </a:rPr>
              <a:t>1)</a:t>
            </a:r>
          </a:p>
        </p:txBody>
      </p:sp>
      <p:sp>
        <p:nvSpPr>
          <p:cNvPr id="34820" name="Rectangle 3"/>
          <p:cNvSpPr>
            <a:spLocks noGrp="1" noChangeArrowheads="1"/>
          </p:cNvSpPr>
          <p:nvPr>
            <p:ph type="body" idx="1"/>
          </p:nvPr>
        </p:nvSpPr>
        <p:spPr/>
        <p:txBody>
          <a:bodyPr/>
          <a:lstStyle/>
          <a:p>
            <a:r>
              <a:rPr lang="en-US" b="1" dirty="0" smtClean="0">
                <a:solidFill>
                  <a:srgbClr val="0000FF"/>
                </a:solidFill>
              </a:rPr>
              <a:t>Problem:</a:t>
            </a:r>
            <a:r>
              <a:rPr lang="en-US" b="1" dirty="0" smtClean="0"/>
              <a:t> </a:t>
            </a:r>
          </a:p>
          <a:p>
            <a:pPr lvl="1"/>
            <a:r>
              <a:rPr lang="en-US" dirty="0" smtClean="0"/>
              <a:t>Given a stream of </a:t>
            </a:r>
            <a:r>
              <a:rPr lang="en-US" b="1" dirty="0" smtClean="0"/>
              <a:t>0</a:t>
            </a:r>
            <a:r>
              <a:rPr lang="en-US" dirty="0" smtClean="0"/>
              <a:t>s and </a:t>
            </a:r>
            <a:r>
              <a:rPr lang="en-US" b="1" dirty="0" smtClean="0"/>
              <a:t>1</a:t>
            </a:r>
            <a:r>
              <a:rPr lang="en-US" dirty="0" smtClean="0"/>
              <a:t>s</a:t>
            </a:r>
          </a:p>
          <a:p>
            <a:pPr lvl="1"/>
            <a:r>
              <a:rPr lang="en-US" dirty="0" smtClean="0"/>
              <a:t>Be prepared to answer queries of the form </a:t>
            </a:r>
            <a:br>
              <a:rPr lang="en-US" dirty="0" smtClean="0"/>
            </a:br>
            <a:r>
              <a:rPr lang="en-US" b="1" dirty="0" smtClean="0">
                <a:solidFill>
                  <a:srgbClr val="D60093"/>
                </a:solidFill>
              </a:rPr>
              <a:t>How many 1s are in the last </a:t>
            </a:r>
            <a:r>
              <a:rPr lang="en-US" b="1" i="1" dirty="0" smtClean="0">
                <a:solidFill>
                  <a:srgbClr val="D60093"/>
                </a:solidFill>
              </a:rPr>
              <a:t>k </a:t>
            </a:r>
            <a:r>
              <a:rPr lang="en-US" b="1" dirty="0" smtClean="0">
                <a:solidFill>
                  <a:srgbClr val="D60093"/>
                </a:solidFill>
              </a:rPr>
              <a:t>bits?</a:t>
            </a:r>
            <a:r>
              <a:rPr lang="en-US" dirty="0" smtClean="0"/>
              <a:t> where </a:t>
            </a:r>
            <a:r>
              <a:rPr lang="en-US" b="1" i="1" dirty="0" smtClean="0"/>
              <a:t>k</a:t>
            </a:r>
            <a:r>
              <a:rPr lang="en-US" b="1" dirty="0" smtClean="0"/>
              <a:t> </a:t>
            </a:r>
            <a:r>
              <a:rPr lang="en-US" b="1" dirty="0" smtClean="0">
                <a:latin typeface="Lucida Sans Unicode" pitchFamily="34" charset="0"/>
              </a:rPr>
              <a:t>≤</a:t>
            </a:r>
            <a:r>
              <a:rPr lang="en-US" b="1" dirty="0" smtClean="0">
                <a:latin typeface="MS Shell Dlg" charset="0"/>
              </a:rPr>
              <a:t> </a:t>
            </a:r>
            <a:r>
              <a:rPr lang="en-US" b="1" i="1" dirty="0" smtClean="0"/>
              <a:t>N</a:t>
            </a:r>
            <a:endParaRPr lang="en-US" b="1" dirty="0" smtClean="0"/>
          </a:p>
          <a:p>
            <a:pPr lvl="8"/>
            <a:endParaRPr lang="en-US" dirty="0" smtClean="0">
              <a:solidFill>
                <a:srgbClr val="60B5CC"/>
              </a:solidFill>
            </a:endParaRPr>
          </a:p>
          <a:p>
            <a:r>
              <a:rPr lang="en-US" b="1" dirty="0" smtClean="0">
                <a:solidFill>
                  <a:srgbClr val="0000FF"/>
                </a:solidFill>
              </a:rPr>
              <a:t>Obvious solution: </a:t>
            </a:r>
            <a:br>
              <a:rPr lang="en-US" b="1" dirty="0" smtClean="0">
                <a:solidFill>
                  <a:srgbClr val="0000FF"/>
                </a:solidFill>
              </a:rPr>
            </a:br>
            <a:r>
              <a:rPr lang="en-US" dirty="0" smtClean="0"/>
              <a:t>Store the most recent </a:t>
            </a:r>
            <a:r>
              <a:rPr lang="en-US" b="1" i="1" dirty="0" smtClean="0"/>
              <a:t>N</a:t>
            </a:r>
            <a:r>
              <a:rPr lang="en-US" dirty="0" smtClean="0"/>
              <a:t> bits</a:t>
            </a:r>
          </a:p>
          <a:p>
            <a:pPr lvl="1"/>
            <a:r>
              <a:rPr lang="en-US" dirty="0" smtClean="0">
                <a:ea typeface="ＭＳ Ｐゴシック" pitchFamily="34" charset="-128"/>
              </a:rPr>
              <a:t>When new bit comes in, discard the </a:t>
            </a:r>
            <a:r>
              <a:rPr lang="en-US" b="1" i="1" dirty="0" smtClean="0">
                <a:ea typeface="ＭＳ Ｐゴシック" pitchFamily="34" charset="-128"/>
              </a:rPr>
              <a:t>N</a:t>
            </a:r>
            <a:r>
              <a:rPr lang="en-US" b="1" dirty="0" smtClean="0">
                <a:ea typeface="ＭＳ Ｐゴシック" pitchFamily="34" charset="-128"/>
              </a:rPr>
              <a:t>+1</a:t>
            </a:r>
            <a:r>
              <a:rPr lang="en-US" b="1" baseline="30000" dirty="0" smtClean="0">
                <a:ea typeface="ＭＳ Ｐゴシック" pitchFamily="34" charset="-128"/>
              </a:rPr>
              <a:t>st</a:t>
            </a:r>
            <a:r>
              <a:rPr lang="en-US" dirty="0" smtClean="0">
                <a:ea typeface="ＭＳ Ｐゴシック" pitchFamily="34" charset="-128"/>
              </a:rPr>
              <a:t>  bit</a:t>
            </a:r>
          </a:p>
        </p:txBody>
      </p:sp>
      <p:sp>
        <p:nvSpPr>
          <p:cNvPr id="5" name="Text Box 1026"/>
          <p:cNvSpPr txBox="1">
            <a:spLocks noChangeArrowheads="1"/>
          </p:cNvSpPr>
          <p:nvPr/>
        </p:nvSpPr>
        <p:spPr bwMode="auto">
          <a:xfrm>
            <a:off x="1524000" y="5410200"/>
            <a:ext cx="4883068" cy="369332"/>
          </a:xfrm>
          <a:prstGeom prst="rect">
            <a:avLst/>
          </a:prstGeom>
          <a:noFill/>
          <a:ln w="9525">
            <a:noFill/>
            <a:miter lim="800000"/>
            <a:headEnd/>
            <a:tailEnd/>
          </a:ln>
        </p:spPr>
        <p:txBody>
          <a:bodyPr wrap="none">
            <a:spAutoFit/>
          </a:bodyPr>
          <a:lstStyle/>
          <a:p>
            <a:r>
              <a:rPr lang="en-US" dirty="0" smtClean="0">
                <a:latin typeface="Tahoma" pitchFamily="34" charset="0"/>
                <a:ea typeface="Tahoma" pitchFamily="34" charset="0"/>
                <a:cs typeface="Tahoma" pitchFamily="34" charset="0"/>
              </a:rPr>
              <a:t>0 1 0 0 1 1 0 1 1 1 0 1 0 1 0 1 1 0 1 1 0 1 1 0</a:t>
            </a:r>
            <a:endParaRPr lang="en-US" dirty="0">
              <a:latin typeface="Tahoma" pitchFamily="34" charset="0"/>
              <a:ea typeface="Tahoma" pitchFamily="34" charset="0"/>
              <a:cs typeface="Tahoma" pitchFamily="34" charset="0"/>
            </a:endParaRPr>
          </a:p>
        </p:txBody>
      </p:sp>
      <p:sp>
        <p:nvSpPr>
          <p:cNvPr id="6" name="Text Box 1034"/>
          <p:cNvSpPr txBox="1">
            <a:spLocks noChangeArrowheads="1"/>
          </p:cNvSpPr>
          <p:nvPr/>
        </p:nvSpPr>
        <p:spPr bwMode="auto">
          <a:xfrm>
            <a:off x="2422525" y="5805487"/>
            <a:ext cx="3236784" cy="369332"/>
          </a:xfrm>
          <a:prstGeom prst="rect">
            <a:avLst/>
          </a:prstGeom>
          <a:noFill/>
          <a:ln w="9525">
            <a:noFill/>
            <a:miter lim="800000"/>
            <a:headEnd/>
            <a:tailEnd/>
          </a:ln>
        </p:spPr>
        <p:txBody>
          <a:bodyPr wrap="none">
            <a:spAutoFit/>
          </a:bodyPr>
          <a:lstStyle/>
          <a:p>
            <a:r>
              <a:rPr lang="en-US" dirty="0">
                <a:solidFill>
                  <a:srgbClr val="008000"/>
                </a:solidFill>
                <a:latin typeface="Arial" pitchFamily="34" charset="0"/>
                <a:cs typeface="Arial" pitchFamily="34" charset="0"/>
              </a:rPr>
              <a:t>Past                         </a:t>
            </a:r>
            <a:r>
              <a:rPr lang="en-US" dirty="0" smtClean="0">
                <a:solidFill>
                  <a:srgbClr val="008000"/>
                </a:solidFill>
                <a:latin typeface="Arial" pitchFamily="34" charset="0"/>
                <a:cs typeface="Arial" pitchFamily="34" charset="0"/>
              </a:rPr>
              <a:t>     Future</a:t>
            </a:r>
            <a:endParaRPr lang="en-US" dirty="0">
              <a:solidFill>
                <a:srgbClr val="008000"/>
              </a:solidFill>
              <a:latin typeface="Arial" pitchFamily="34" charset="0"/>
              <a:cs typeface="Arial" pitchFamily="34" charset="0"/>
            </a:endParaRPr>
          </a:p>
        </p:txBody>
      </p:sp>
      <p:sp>
        <p:nvSpPr>
          <p:cNvPr id="7" name="Line 1035"/>
          <p:cNvSpPr>
            <a:spLocks noChangeShapeType="1"/>
          </p:cNvSpPr>
          <p:nvPr/>
        </p:nvSpPr>
        <p:spPr bwMode="auto">
          <a:xfrm flipH="1">
            <a:off x="1676400" y="6002337"/>
            <a:ext cx="685800" cy="0"/>
          </a:xfrm>
          <a:prstGeom prst="line">
            <a:avLst/>
          </a:prstGeom>
          <a:noFill/>
          <a:ln w="9525">
            <a:solidFill>
              <a:srgbClr val="008000"/>
            </a:solidFill>
            <a:round/>
            <a:headEnd/>
            <a:tailEnd type="triangle" w="med" len="med"/>
          </a:ln>
        </p:spPr>
        <p:txBody>
          <a:bodyPr/>
          <a:lstStyle/>
          <a:p>
            <a:endParaRPr lang="en-US">
              <a:latin typeface="Arial" pitchFamily="34" charset="0"/>
              <a:cs typeface="Arial" pitchFamily="34" charset="0"/>
            </a:endParaRPr>
          </a:p>
        </p:txBody>
      </p:sp>
      <p:sp>
        <p:nvSpPr>
          <p:cNvPr id="8" name="Line 1036"/>
          <p:cNvSpPr>
            <a:spLocks noChangeShapeType="1"/>
          </p:cNvSpPr>
          <p:nvPr/>
        </p:nvSpPr>
        <p:spPr bwMode="auto">
          <a:xfrm>
            <a:off x="5715000" y="6002337"/>
            <a:ext cx="609600" cy="0"/>
          </a:xfrm>
          <a:prstGeom prst="line">
            <a:avLst/>
          </a:prstGeom>
          <a:noFill/>
          <a:ln w="9525">
            <a:solidFill>
              <a:srgbClr val="008000"/>
            </a:solidFill>
            <a:round/>
            <a:headEnd/>
            <a:tailEnd type="triangle" w="med" len="med"/>
          </a:ln>
        </p:spPr>
        <p:txBody>
          <a:bodyPr/>
          <a:lstStyle/>
          <a:p>
            <a:endParaRPr lang="en-US">
              <a:latin typeface="Arial" pitchFamily="34" charset="0"/>
              <a:cs typeface="Arial" pitchFamily="34" charset="0"/>
            </a:endParaRPr>
          </a:p>
        </p:txBody>
      </p:sp>
      <p:sp>
        <p:nvSpPr>
          <p:cNvPr id="9" name="Rectangle 1027"/>
          <p:cNvSpPr>
            <a:spLocks noChangeArrowheads="1"/>
          </p:cNvSpPr>
          <p:nvPr/>
        </p:nvSpPr>
        <p:spPr bwMode="auto">
          <a:xfrm>
            <a:off x="5127044" y="5404366"/>
            <a:ext cx="1197556" cy="381000"/>
          </a:xfrm>
          <a:prstGeom prst="rect">
            <a:avLst/>
          </a:prstGeom>
          <a:solidFill>
            <a:srgbClr val="CC99FF">
              <a:alpha val="50195"/>
            </a:srgbClr>
          </a:solidFill>
          <a:ln w="9525">
            <a:solidFill>
              <a:schemeClr val="tx1"/>
            </a:solidFill>
            <a:miter lim="800000"/>
            <a:headEnd/>
            <a:tailEnd/>
          </a:ln>
        </p:spPr>
        <p:txBody>
          <a:bodyPr wrap="none" anchor="ctr"/>
          <a:lstStyle/>
          <a:p>
            <a:endParaRPr lang="en-US">
              <a:latin typeface="Tahoma" pitchFamily="34" charset="0"/>
              <a:ea typeface="Tahoma" pitchFamily="34" charset="0"/>
              <a:cs typeface="Tahoma" pitchFamily="34" charset="0"/>
            </a:endParaRPr>
          </a:p>
        </p:txBody>
      </p:sp>
      <p:sp>
        <p:nvSpPr>
          <p:cNvPr id="11" name="Footer Placeholder 10"/>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3" name="TextBox 12"/>
          <p:cNvSpPr txBox="1"/>
          <p:nvPr/>
        </p:nvSpPr>
        <p:spPr>
          <a:xfrm>
            <a:off x="7086600" y="5404366"/>
            <a:ext cx="1588897" cy="369332"/>
          </a:xfrm>
          <a:prstGeom prst="rect">
            <a:avLst/>
          </a:prstGeom>
          <a:noFill/>
        </p:spPr>
        <p:txBody>
          <a:bodyPr wrap="none" rtlCol="0">
            <a:spAutoFit/>
          </a:bodyPr>
          <a:lstStyle/>
          <a:p>
            <a:r>
              <a:rPr lang="en-US" dirty="0" smtClean="0">
                <a:latin typeface="Arial" pitchFamily="34" charset="0"/>
                <a:cs typeface="Arial" pitchFamily="34" charset="0"/>
              </a:rPr>
              <a:t>Suppose N=6</a:t>
            </a:r>
          </a:p>
        </p:txBody>
      </p:sp>
    </p:spTree>
    <p:extLst>
      <p:ext uri="{BB962C8B-B14F-4D97-AF65-F5344CB8AC3E}">
        <p14:creationId xmlns:p14="http://schemas.microsoft.com/office/powerpoint/2010/main" val="4176475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2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4820">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animBg="1"/>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a:defRPr/>
            </a:pPr>
            <a:r>
              <a:rPr lang="en-US" dirty="0">
                <a:ea typeface="+mj-ea"/>
              </a:rPr>
              <a:t>Counting Bits </a:t>
            </a:r>
            <a:r>
              <a:rPr lang="en-US" dirty="0" smtClean="0">
                <a:ea typeface="+mj-ea"/>
              </a:rPr>
              <a:t>(</a:t>
            </a:r>
            <a:r>
              <a:rPr lang="en-US" dirty="0">
                <a:ea typeface="+mj-ea"/>
              </a:rPr>
              <a:t>2)</a:t>
            </a:r>
          </a:p>
        </p:txBody>
      </p:sp>
      <p:sp>
        <p:nvSpPr>
          <p:cNvPr id="35844" name="Rectangle 3"/>
          <p:cNvSpPr>
            <a:spLocks noGrp="1" noChangeArrowheads="1"/>
          </p:cNvSpPr>
          <p:nvPr>
            <p:ph idx="1"/>
          </p:nvPr>
        </p:nvSpPr>
        <p:spPr/>
        <p:txBody>
          <a:bodyPr/>
          <a:lstStyle/>
          <a:p>
            <a:r>
              <a:rPr lang="en-US" b="1" dirty="0" smtClean="0"/>
              <a:t>You can not get an exact answer without storing the entire window</a:t>
            </a:r>
          </a:p>
          <a:p>
            <a:pPr lvl="8"/>
            <a:endParaRPr lang="en-US" dirty="0" smtClean="0">
              <a:solidFill>
                <a:srgbClr val="CC3300"/>
              </a:solidFill>
            </a:endParaRPr>
          </a:p>
          <a:p>
            <a:r>
              <a:rPr lang="en-US" b="1" dirty="0" smtClean="0">
                <a:solidFill>
                  <a:srgbClr val="0000FF"/>
                </a:solidFill>
              </a:rPr>
              <a:t>Real Problem:</a:t>
            </a:r>
            <a:r>
              <a:rPr lang="en-US" dirty="0" smtClean="0">
                <a:solidFill>
                  <a:srgbClr val="0000FF"/>
                </a:solidFill>
              </a:rPr>
              <a:t> </a:t>
            </a:r>
            <a:br>
              <a:rPr lang="en-US" dirty="0" smtClean="0">
                <a:solidFill>
                  <a:srgbClr val="0000FF"/>
                </a:solidFill>
              </a:rPr>
            </a:br>
            <a:r>
              <a:rPr lang="en-US" b="1" dirty="0" smtClean="0">
                <a:solidFill>
                  <a:srgbClr val="D60093"/>
                </a:solidFill>
              </a:rPr>
              <a:t>What if we cannot afford to store </a:t>
            </a:r>
            <a:r>
              <a:rPr lang="en-US" b="1" i="1" dirty="0" smtClean="0">
                <a:solidFill>
                  <a:srgbClr val="D60093"/>
                </a:solidFill>
              </a:rPr>
              <a:t>N</a:t>
            </a:r>
            <a:r>
              <a:rPr lang="en-US" b="1" dirty="0" smtClean="0">
                <a:solidFill>
                  <a:srgbClr val="D60093"/>
                </a:solidFill>
              </a:rPr>
              <a:t> bits?</a:t>
            </a:r>
          </a:p>
          <a:p>
            <a:pPr lvl="1"/>
            <a:r>
              <a:rPr lang="en-US" b="1" dirty="0" smtClean="0">
                <a:ea typeface="ＭＳ Ｐゴシック" pitchFamily="34" charset="-128"/>
              </a:rPr>
              <a:t>E.g.</a:t>
            </a:r>
            <a:r>
              <a:rPr lang="en-US" dirty="0" smtClean="0">
                <a:ea typeface="ＭＳ Ｐゴシック" pitchFamily="34" charset="-128"/>
              </a:rPr>
              <a:t>, we’re processing 1 billion streams and </a:t>
            </a:r>
            <a:br>
              <a:rPr lang="en-US" dirty="0" smtClean="0">
                <a:ea typeface="ＭＳ Ｐゴシック" pitchFamily="34" charset="-128"/>
              </a:rPr>
            </a:br>
            <a:r>
              <a:rPr lang="en-US" b="1" i="1" dirty="0" smtClean="0">
                <a:ea typeface="ＭＳ Ｐゴシック" pitchFamily="34" charset="-128"/>
              </a:rPr>
              <a:t>N </a:t>
            </a:r>
            <a:r>
              <a:rPr lang="en-US" b="1" dirty="0" smtClean="0">
                <a:ea typeface="ＭＳ Ｐゴシック" pitchFamily="34" charset="-128"/>
              </a:rPr>
              <a:t> = 1 billion</a:t>
            </a:r>
          </a:p>
          <a:p>
            <a:pPr lvl="8"/>
            <a:endParaRPr lang="en-US" dirty="0" smtClean="0">
              <a:ea typeface="ＭＳ Ｐゴシック" pitchFamily="34" charset="-128"/>
            </a:endParaRPr>
          </a:p>
          <a:p>
            <a:pPr lvl="8"/>
            <a:endParaRPr lang="en-US" dirty="0" smtClean="0">
              <a:ea typeface="ＭＳ Ｐゴシック" pitchFamily="34" charset="-128"/>
            </a:endParaRPr>
          </a:p>
          <a:p>
            <a:r>
              <a:rPr lang="en-US" b="1" dirty="0" smtClean="0">
                <a:solidFill>
                  <a:srgbClr val="008000"/>
                </a:solidFill>
              </a:rPr>
              <a:t>But we are happy with an approximate answer</a:t>
            </a:r>
          </a:p>
        </p:txBody>
      </p:sp>
      <p:sp>
        <p:nvSpPr>
          <p:cNvPr id="35842" name="Slide Number Placeholder 5"/>
          <p:cNvSpPr>
            <a:spLocks noGrp="1"/>
          </p:cNvSpPr>
          <p:nvPr>
            <p:ph type="sldNum" sz="quarter" idx="12"/>
          </p:nvPr>
        </p:nvSpPr>
        <p:spPr bwMode="auto">
          <a:noFill/>
          <a:ln>
            <a:miter lim="800000"/>
            <a:headEnd/>
            <a:tailEnd/>
          </a:ln>
        </p:spPr>
        <p:txBody>
          <a:bodyPr/>
          <a:lstStyle/>
          <a:p>
            <a:fld id="{20BF1368-EA64-46CF-9A7F-3017837BBD43}" type="slidenum">
              <a:rPr lang="en-US"/>
              <a:pPr/>
              <a:t>26</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7" name="Text Box 1026"/>
          <p:cNvSpPr txBox="1">
            <a:spLocks noChangeArrowheads="1"/>
          </p:cNvSpPr>
          <p:nvPr/>
        </p:nvSpPr>
        <p:spPr bwMode="auto">
          <a:xfrm>
            <a:off x="3505200" y="4267200"/>
            <a:ext cx="4883068" cy="369332"/>
          </a:xfrm>
          <a:prstGeom prst="rect">
            <a:avLst/>
          </a:prstGeom>
          <a:noFill/>
          <a:ln w="9525">
            <a:noFill/>
            <a:miter lim="800000"/>
            <a:headEnd/>
            <a:tailEnd/>
          </a:ln>
        </p:spPr>
        <p:txBody>
          <a:bodyPr wrap="none">
            <a:spAutoFit/>
          </a:bodyPr>
          <a:lstStyle/>
          <a:p>
            <a:r>
              <a:rPr lang="en-US" dirty="0" smtClean="0">
                <a:latin typeface="Tahoma" pitchFamily="34" charset="0"/>
                <a:ea typeface="Tahoma" pitchFamily="34" charset="0"/>
                <a:cs typeface="Tahoma" pitchFamily="34" charset="0"/>
              </a:rPr>
              <a:t>0 1 0 0 1 1 0 1 1 1 0 1 0 1 0 1 1 0 1 1 0 1 1 0</a:t>
            </a:r>
            <a:endParaRPr lang="en-US" dirty="0">
              <a:latin typeface="Tahoma" pitchFamily="34" charset="0"/>
              <a:ea typeface="Tahoma" pitchFamily="34" charset="0"/>
              <a:cs typeface="Tahoma" pitchFamily="34" charset="0"/>
            </a:endParaRPr>
          </a:p>
        </p:txBody>
      </p:sp>
      <p:sp>
        <p:nvSpPr>
          <p:cNvPr id="8" name="Text Box 1034"/>
          <p:cNvSpPr txBox="1">
            <a:spLocks noChangeArrowheads="1"/>
          </p:cNvSpPr>
          <p:nvPr/>
        </p:nvSpPr>
        <p:spPr bwMode="auto">
          <a:xfrm>
            <a:off x="4403725" y="4662487"/>
            <a:ext cx="2284600" cy="338554"/>
          </a:xfrm>
          <a:prstGeom prst="rect">
            <a:avLst/>
          </a:prstGeom>
          <a:noFill/>
          <a:ln w="9525">
            <a:noFill/>
            <a:miter lim="800000"/>
            <a:headEnd/>
            <a:tailEnd/>
          </a:ln>
        </p:spPr>
        <p:txBody>
          <a:bodyPr wrap="none">
            <a:spAutoFit/>
          </a:bodyPr>
          <a:lstStyle/>
          <a:p>
            <a:r>
              <a:rPr lang="en-US" sz="1600" dirty="0">
                <a:solidFill>
                  <a:srgbClr val="008000"/>
                </a:solidFill>
                <a:latin typeface="Arial" pitchFamily="34" charset="0"/>
                <a:cs typeface="Arial" pitchFamily="34" charset="0"/>
              </a:rPr>
              <a:t>Past         </a:t>
            </a:r>
            <a:r>
              <a:rPr lang="en-US" sz="1600" dirty="0" smtClean="0">
                <a:solidFill>
                  <a:srgbClr val="008000"/>
                </a:solidFill>
                <a:latin typeface="Arial" pitchFamily="34" charset="0"/>
                <a:cs typeface="Arial" pitchFamily="34" charset="0"/>
              </a:rPr>
              <a:t>         </a:t>
            </a:r>
            <a:r>
              <a:rPr lang="en-US" sz="1600" dirty="0">
                <a:solidFill>
                  <a:srgbClr val="008000"/>
                </a:solidFill>
                <a:latin typeface="Arial" pitchFamily="34" charset="0"/>
                <a:cs typeface="Arial" pitchFamily="34" charset="0"/>
              </a:rPr>
              <a:t>Future</a:t>
            </a:r>
          </a:p>
        </p:txBody>
      </p:sp>
      <p:sp>
        <p:nvSpPr>
          <p:cNvPr id="9" name="Line 1035"/>
          <p:cNvSpPr>
            <a:spLocks noChangeShapeType="1"/>
          </p:cNvSpPr>
          <p:nvPr/>
        </p:nvSpPr>
        <p:spPr bwMode="auto">
          <a:xfrm flipH="1">
            <a:off x="3810000" y="4843104"/>
            <a:ext cx="685800" cy="0"/>
          </a:xfrm>
          <a:prstGeom prst="line">
            <a:avLst/>
          </a:prstGeom>
          <a:noFill/>
          <a:ln w="9525">
            <a:solidFill>
              <a:srgbClr val="008000"/>
            </a:solidFill>
            <a:round/>
            <a:headEnd/>
            <a:tailEnd type="triangle" w="med" len="med"/>
          </a:ln>
        </p:spPr>
        <p:txBody>
          <a:bodyPr/>
          <a:lstStyle/>
          <a:p>
            <a:endParaRPr lang="en-US" sz="1600"/>
          </a:p>
        </p:txBody>
      </p:sp>
      <p:sp>
        <p:nvSpPr>
          <p:cNvPr id="10" name="Line 1036"/>
          <p:cNvSpPr>
            <a:spLocks noChangeShapeType="1"/>
          </p:cNvSpPr>
          <p:nvPr/>
        </p:nvSpPr>
        <p:spPr bwMode="auto">
          <a:xfrm>
            <a:off x="6553200" y="4843104"/>
            <a:ext cx="609600" cy="0"/>
          </a:xfrm>
          <a:prstGeom prst="line">
            <a:avLst/>
          </a:prstGeom>
          <a:noFill/>
          <a:ln w="9525">
            <a:solidFill>
              <a:srgbClr val="008000"/>
            </a:solidFill>
            <a:round/>
            <a:headEnd/>
            <a:tailEnd type="triangle" w="med" len="med"/>
          </a:ln>
        </p:spPr>
        <p:txBody>
          <a:bodyPr/>
          <a:lstStyle/>
          <a:p>
            <a:endParaRPr lang="en-US"/>
          </a:p>
        </p:txBody>
      </p:sp>
      <p:sp>
        <p:nvSpPr>
          <p:cNvPr id="11" name="Rectangle 1027"/>
          <p:cNvSpPr>
            <a:spLocks noChangeArrowheads="1"/>
          </p:cNvSpPr>
          <p:nvPr/>
        </p:nvSpPr>
        <p:spPr bwMode="auto">
          <a:xfrm>
            <a:off x="7105888" y="4267200"/>
            <a:ext cx="1187118" cy="381000"/>
          </a:xfrm>
          <a:prstGeom prst="rect">
            <a:avLst/>
          </a:prstGeom>
          <a:solidFill>
            <a:srgbClr val="CC99FF">
              <a:alpha val="50195"/>
            </a:srgbClr>
          </a:solidFill>
          <a:ln w="9525">
            <a:solidFill>
              <a:schemeClr val="tx1"/>
            </a:solidFill>
            <a:miter lim="800000"/>
            <a:headEnd/>
            <a:tailEnd/>
          </a:ln>
        </p:spPr>
        <p:txBody>
          <a:bodyPr wrap="none" anchor="ctr"/>
          <a:lstStyle/>
          <a:p>
            <a:endParaRPr lang="en-US">
              <a:latin typeface="Tahoma" pitchFamily="34" charset="0"/>
              <a:ea typeface="Tahoma" pitchFamily="34" charset="0"/>
              <a:cs typeface="Tahoma" pitchFamily="34" charset="0"/>
            </a:endParaRPr>
          </a:p>
        </p:txBody>
      </p:sp>
      <p:cxnSp>
        <p:nvCxnSpPr>
          <p:cNvPr id="13" name="Straight Connector 12"/>
          <p:cNvCxnSpPr/>
          <p:nvPr/>
        </p:nvCxnSpPr>
        <p:spPr>
          <a:xfrm flipH="1">
            <a:off x="7036377" y="4223082"/>
            <a:ext cx="1295400" cy="4394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036377" y="4223082"/>
            <a:ext cx="1345623" cy="4572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99483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attempt: Simple solution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0"/>
                <a:ext cx="8229600" cy="5486400"/>
              </a:xfrm>
            </p:spPr>
            <p:txBody>
              <a:bodyPr>
                <a:normAutofit lnSpcReduction="10000"/>
              </a:bodyPr>
              <a:lstStyle/>
              <a:p>
                <a:r>
                  <a:rPr lang="en-US" b="1" u="sng" dirty="0" smtClean="0">
                    <a:solidFill>
                      <a:srgbClr val="0000FF"/>
                    </a:solidFill>
                  </a:rPr>
                  <a:t>Q:</a:t>
                </a:r>
                <a:r>
                  <a:rPr lang="en-US" b="1" dirty="0" smtClean="0">
                    <a:solidFill>
                      <a:srgbClr val="0000FF"/>
                    </a:solidFill>
                  </a:rPr>
                  <a:t> How many 1s are in the last </a:t>
                </a:r>
                <a:r>
                  <a:rPr lang="en-US" b="1" i="1" dirty="0" smtClean="0">
                    <a:solidFill>
                      <a:srgbClr val="0000FF"/>
                    </a:solidFill>
                  </a:rPr>
                  <a:t>N</a:t>
                </a:r>
                <a:r>
                  <a:rPr lang="en-US" b="1" dirty="0" smtClean="0">
                    <a:solidFill>
                      <a:srgbClr val="0000FF"/>
                    </a:solidFill>
                  </a:rPr>
                  <a:t> bits?</a:t>
                </a:r>
              </a:p>
              <a:p>
                <a:r>
                  <a:rPr lang="en-US" dirty="0" smtClean="0"/>
                  <a:t>A simple solution that does not really solve our problem: </a:t>
                </a:r>
                <a:r>
                  <a:rPr lang="en-US" b="1" dirty="0" smtClean="0">
                    <a:solidFill>
                      <a:srgbClr val="D60093"/>
                    </a:solidFill>
                  </a:rPr>
                  <a:t>Uniformity assumption</a:t>
                </a:r>
              </a:p>
              <a:p>
                <a:endParaRPr lang="en-US" dirty="0" smtClean="0">
                  <a:solidFill>
                    <a:schemeClr val="accent2"/>
                  </a:solidFill>
                </a:endParaRPr>
              </a:p>
              <a:p>
                <a:endParaRPr lang="en-US" dirty="0" smtClean="0">
                  <a:solidFill>
                    <a:schemeClr val="accent2"/>
                  </a:solidFill>
                </a:endParaRPr>
              </a:p>
              <a:p>
                <a:r>
                  <a:rPr lang="en-US" b="1" dirty="0" smtClean="0">
                    <a:solidFill>
                      <a:srgbClr val="008000"/>
                    </a:solidFill>
                  </a:rPr>
                  <a:t>Maintain 2 counters: </a:t>
                </a:r>
              </a:p>
              <a:p>
                <a:pPr lvl="1"/>
                <a:r>
                  <a:rPr lang="en-US" b="1" i="1" dirty="0" smtClean="0"/>
                  <a:t>S</a:t>
                </a:r>
                <a:r>
                  <a:rPr lang="en-US" dirty="0" smtClean="0"/>
                  <a:t>: number of 1s </a:t>
                </a:r>
                <a:r>
                  <a:rPr lang="en-US" dirty="0"/>
                  <a:t>from the beginning of the stream</a:t>
                </a:r>
                <a:endParaRPr lang="en-US" dirty="0" smtClean="0"/>
              </a:p>
              <a:p>
                <a:pPr lvl="1"/>
                <a:r>
                  <a:rPr lang="en-US" b="1" i="1" dirty="0" smtClean="0"/>
                  <a:t>Z</a:t>
                </a:r>
                <a:r>
                  <a:rPr lang="en-US" dirty="0" smtClean="0"/>
                  <a:t>: number of 0s from the beginning of the stream</a:t>
                </a:r>
              </a:p>
              <a:p>
                <a:r>
                  <a:rPr lang="en-US" b="1" dirty="0" smtClean="0"/>
                  <a:t>How many 1s are in the last N bits? </a:t>
                </a:r>
                <a14:m>
                  <m:oMath xmlns:m="http://schemas.openxmlformats.org/officeDocument/2006/math">
                    <m:r>
                      <a:rPr lang="en-US" b="1" i="1" dirty="0" smtClean="0">
                        <a:solidFill>
                          <a:srgbClr val="0000FF"/>
                        </a:solidFill>
                        <a:latin typeface="Cambria Math"/>
                      </a:rPr>
                      <m:t>𝑵</m:t>
                    </m:r>
                    <m:r>
                      <a:rPr lang="en-US" b="1" i="1" dirty="0" smtClean="0">
                        <a:solidFill>
                          <a:srgbClr val="0000FF"/>
                        </a:solidFill>
                        <a:latin typeface="Cambria Math"/>
                      </a:rPr>
                      <m:t>∙</m:t>
                    </m:r>
                    <m:f>
                      <m:fPr>
                        <m:ctrlPr>
                          <a:rPr lang="en-US" b="1" i="1" dirty="0" smtClean="0">
                            <a:solidFill>
                              <a:srgbClr val="0000FF"/>
                            </a:solidFill>
                            <a:latin typeface="Cambria Math"/>
                          </a:rPr>
                        </m:ctrlPr>
                      </m:fPr>
                      <m:num>
                        <m:r>
                          <a:rPr lang="en-US" b="1" i="1" dirty="0" smtClean="0">
                            <a:solidFill>
                              <a:srgbClr val="0000FF"/>
                            </a:solidFill>
                            <a:latin typeface="Cambria Math"/>
                          </a:rPr>
                          <m:t>𝑺</m:t>
                        </m:r>
                      </m:num>
                      <m:den>
                        <m:r>
                          <a:rPr lang="en-US" b="1" i="1" dirty="0" smtClean="0">
                            <a:solidFill>
                              <a:srgbClr val="0000FF"/>
                            </a:solidFill>
                            <a:latin typeface="Cambria Math"/>
                          </a:rPr>
                          <m:t>𝑺</m:t>
                        </m:r>
                        <m:r>
                          <a:rPr lang="en-US" b="1" i="1" dirty="0" smtClean="0">
                            <a:solidFill>
                              <a:srgbClr val="0000FF"/>
                            </a:solidFill>
                            <a:latin typeface="Cambria Math"/>
                          </a:rPr>
                          <m:t>+</m:t>
                        </m:r>
                        <m:r>
                          <a:rPr lang="en-US" b="1" i="1" dirty="0" smtClean="0">
                            <a:solidFill>
                              <a:srgbClr val="0000FF"/>
                            </a:solidFill>
                            <a:latin typeface="Cambria Math"/>
                          </a:rPr>
                          <m:t>𝒁</m:t>
                        </m:r>
                      </m:den>
                    </m:f>
                  </m:oMath>
                </a14:m>
                <a:endParaRPr lang="en-US" b="1" dirty="0" smtClean="0">
                  <a:solidFill>
                    <a:srgbClr val="0000FF"/>
                  </a:solidFill>
                </a:endParaRPr>
              </a:p>
              <a:p>
                <a:r>
                  <a:rPr lang="en-US" b="1" dirty="0" smtClean="0">
                    <a:solidFill>
                      <a:srgbClr val="D60093"/>
                    </a:solidFill>
                  </a:rPr>
                  <a:t>But, what if stream is non-uniform?</a:t>
                </a:r>
              </a:p>
              <a:p>
                <a:pPr lvl="1"/>
                <a:r>
                  <a:rPr lang="en-US" dirty="0" smtClean="0">
                    <a:solidFill>
                      <a:srgbClr val="D60093"/>
                    </a:solidFill>
                  </a:rPr>
                  <a:t>What if distribution changes over time?</a:t>
                </a:r>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0"/>
                <a:ext cx="8229600" cy="5486400"/>
              </a:xfrm>
              <a:blipFill rotWithShape="1">
                <a:blip r:embed="rId2"/>
                <a:stretch>
                  <a:fillRect t="-1556"/>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27</a:t>
            </a:fld>
            <a:endParaRPr lang="en-US"/>
          </a:p>
        </p:txBody>
      </p:sp>
      <p:sp>
        <p:nvSpPr>
          <p:cNvPr id="7" name="Text Box 3"/>
          <p:cNvSpPr txBox="1">
            <a:spLocks noChangeArrowheads="1"/>
          </p:cNvSpPr>
          <p:nvPr/>
        </p:nvSpPr>
        <p:spPr bwMode="auto">
          <a:xfrm>
            <a:off x="0" y="2996783"/>
            <a:ext cx="8970963" cy="366713"/>
          </a:xfrm>
          <a:prstGeom prst="rect">
            <a:avLst/>
          </a:prstGeom>
          <a:noFill/>
          <a:ln w="9525">
            <a:noFill/>
            <a:miter lim="800000"/>
            <a:headEnd/>
            <a:tailEnd/>
          </a:ln>
          <a:effectLst/>
        </p:spPr>
        <p:txBody>
          <a:bodyPr wrap="none">
            <a:spAutoFit/>
          </a:bodyPr>
          <a:lstStyle/>
          <a:p>
            <a:r>
              <a:rPr lang="en-US" dirty="0">
                <a:latin typeface="Tahoma" pitchFamily="34" charset="0"/>
                <a:ea typeface="Tahoma" pitchFamily="34" charset="0"/>
                <a:cs typeface="Tahoma" pitchFamily="34" charset="0"/>
              </a:rPr>
              <a:t>0 1 0 0 1 1 1 0 0 0 1 0 1 0 0 1 0 0 0 1 0 1 1 0 1 1 0 1 1 1 0 0 1 0 1 0 1 1 0 0 1 1 0 1 0</a:t>
            </a:r>
          </a:p>
        </p:txBody>
      </p:sp>
      <p:grpSp>
        <p:nvGrpSpPr>
          <p:cNvPr id="11" name="Group 10"/>
          <p:cNvGrpSpPr/>
          <p:nvPr/>
        </p:nvGrpSpPr>
        <p:grpSpPr>
          <a:xfrm>
            <a:off x="3450388" y="2723733"/>
            <a:ext cx="5410200" cy="369332"/>
            <a:chOff x="3429000" y="3443287"/>
            <a:chExt cx="5410200" cy="369332"/>
          </a:xfrm>
        </p:grpSpPr>
        <p:sp>
          <p:nvSpPr>
            <p:cNvPr id="8" name="Text Box 16"/>
            <p:cNvSpPr txBox="1">
              <a:spLocks noChangeArrowheads="1"/>
            </p:cNvSpPr>
            <p:nvPr/>
          </p:nvSpPr>
          <p:spPr bwMode="auto">
            <a:xfrm>
              <a:off x="5622925" y="3443287"/>
              <a:ext cx="351378" cy="369332"/>
            </a:xfrm>
            <a:prstGeom prst="rect">
              <a:avLst/>
            </a:prstGeom>
            <a:noFill/>
            <a:ln w="9525">
              <a:noFill/>
              <a:miter lim="800000"/>
              <a:headEnd/>
              <a:tailEnd/>
            </a:ln>
            <a:effectLst/>
          </p:spPr>
          <p:txBody>
            <a:bodyPr wrap="none">
              <a:spAutoFit/>
            </a:bodyPr>
            <a:lstStyle/>
            <a:p>
              <a:r>
                <a:rPr lang="en-US" b="1" i="1" dirty="0">
                  <a:solidFill>
                    <a:srgbClr val="008000"/>
                  </a:solidFill>
                  <a:latin typeface="Arial" pitchFamily="34" charset="0"/>
                  <a:cs typeface="Arial" pitchFamily="34" charset="0"/>
                </a:rPr>
                <a:t>N</a:t>
              </a:r>
            </a:p>
          </p:txBody>
        </p:sp>
        <p:sp>
          <p:nvSpPr>
            <p:cNvPr id="9" name="Line 17"/>
            <p:cNvSpPr>
              <a:spLocks noChangeShapeType="1"/>
            </p:cNvSpPr>
            <p:nvPr/>
          </p:nvSpPr>
          <p:spPr bwMode="auto">
            <a:xfrm flipH="1">
              <a:off x="3429000" y="3640137"/>
              <a:ext cx="2209800" cy="0"/>
            </a:xfrm>
            <a:prstGeom prst="line">
              <a:avLst/>
            </a:prstGeom>
            <a:noFill/>
            <a:ln w="28575">
              <a:solidFill>
                <a:srgbClr val="008000"/>
              </a:solidFill>
              <a:round/>
              <a:headEnd/>
              <a:tailEnd type="triangle" w="med" len="med"/>
            </a:ln>
            <a:effectLst/>
          </p:spPr>
          <p:txBody>
            <a:bodyPr/>
            <a:lstStyle/>
            <a:p>
              <a:endParaRPr lang="en-US"/>
            </a:p>
          </p:txBody>
        </p:sp>
        <p:sp>
          <p:nvSpPr>
            <p:cNvPr id="10" name="Line 18"/>
            <p:cNvSpPr>
              <a:spLocks noChangeShapeType="1"/>
            </p:cNvSpPr>
            <p:nvPr/>
          </p:nvSpPr>
          <p:spPr bwMode="auto">
            <a:xfrm>
              <a:off x="6019800" y="3640137"/>
              <a:ext cx="2819400" cy="0"/>
            </a:xfrm>
            <a:prstGeom prst="line">
              <a:avLst/>
            </a:prstGeom>
            <a:noFill/>
            <a:ln w="28575">
              <a:solidFill>
                <a:srgbClr val="008000"/>
              </a:solidFill>
              <a:round/>
              <a:headEnd/>
              <a:tailEnd type="triangle" w="med" len="med"/>
            </a:ln>
            <a:effectLst/>
          </p:spPr>
          <p:txBody>
            <a:bodyPr/>
            <a:lstStyle/>
            <a:p>
              <a:endParaRPr lang="en-US"/>
            </a:p>
          </p:txBody>
        </p:sp>
      </p:grpSp>
      <p:grpSp>
        <p:nvGrpSpPr>
          <p:cNvPr id="15" name="Group 14"/>
          <p:cNvGrpSpPr/>
          <p:nvPr/>
        </p:nvGrpSpPr>
        <p:grpSpPr>
          <a:xfrm>
            <a:off x="5443624" y="3242846"/>
            <a:ext cx="3395576" cy="338554"/>
            <a:chOff x="125499" y="3505200"/>
            <a:chExt cx="3395576" cy="338554"/>
          </a:xfrm>
        </p:grpSpPr>
        <p:sp>
          <p:nvSpPr>
            <p:cNvPr id="12" name="Text Box 1034"/>
            <p:cNvSpPr txBox="1">
              <a:spLocks noChangeArrowheads="1"/>
            </p:cNvSpPr>
            <p:nvPr/>
          </p:nvSpPr>
          <p:spPr bwMode="auto">
            <a:xfrm>
              <a:off x="762000" y="3505200"/>
              <a:ext cx="2284600" cy="338554"/>
            </a:xfrm>
            <a:prstGeom prst="rect">
              <a:avLst/>
            </a:prstGeom>
            <a:noFill/>
            <a:ln w="9525">
              <a:noFill/>
              <a:miter lim="800000"/>
              <a:headEnd/>
              <a:tailEnd/>
            </a:ln>
          </p:spPr>
          <p:txBody>
            <a:bodyPr wrap="none">
              <a:spAutoFit/>
            </a:bodyPr>
            <a:lstStyle/>
            <a:p>
              <a:r>
                <a:rPr lang="en-US" sz="1600" dirty="0">
                  <a:solidFill>
                    <a:srgbClr val="008000"/>
                  </a:solidFill>
                  <a:latin typeface="Arial" pitchFamily="34" charset="0"/>
                  <a:cs typeface="Arial" pitchFamily="34" charset="0"/>
                </a:rPr>
                <a:t>Past              </a:t>
              </a:r>
              <a:r>
                <a:rPr lang="en-US" sz="1600" dirty="0" smtClean="0">
                  <a:solidFill>
                    <a:srgbClr val="008000"/>
                  </a:solidFill>
                  <a:latin typeface="Arial" pitchFamily="34" charset="0"/>
                  <a:cs typeface="Arial" pitchFamily="34" charset="0"/>
                </a:rPr>
                <a:t>    </a:t>
              </a:r>
              <a:r>
                <a:rPr lang="en-US" sz="1600" dirty="0">
                  <a:solidFill>
                    <a:srgbClr val="008000"/>
                  </a:solidFill>
                  <a:latin typeface="Arial" pitchFamily="34" charset="0"/>
                  <a:cs typeface="Arial" pitchFamily="34" charset="0"/>
                </a:rPr>
                <a:t>Future</a:t>
              </a:r>
            </a:p>
          </p:txBody>
        </p:sp>
        <p:sp>
          <p:nvSpPr>
            <p:cNvPr id="13" name="Line 1035"/>
            <p:cNvSpPr>
              <a:spLocks noChangeShapeType="1"/>
            </p:cNvSpPr>
            <p:nvPr/>
          </p:nvSpPr>
          <p:spPr bwMode="auto">
            <a:xfrm flipH="1">
              <a:off x="125499" y="3678988"/>
              <a:ext cx="685800" cy="0"/>
            </a:xfrm>
            <a:prstGeom prst="line">
              <a:avLst/>
            </a:prstGeom>
            <a:noFill/>
            <a:ln w="9525">
              <a:solidFill>
                <a:srgbClr val="008000"/>
              </a:solidFill>
              <a:round/>
              <a:headEnd/>
              <a:tailEnd type="triangle" w="med" len="med"/>
            </a:ln>
          </p:spPr>
          <p:txBody>
            <a:bodyPr/>
            <a:lstStyle/>
            <a:p>
              <a:endParaRPr lang="en-US" sz="1600"/>
            </a:p>
          </p:txBody>
        </p:sp>
        <p:sp>
          <p:nvSpPr>
            <p:cNvPr id="14" name="Line 1036"/>
            <p:cNvSpPr>
              <a:spLocks noChangeShapeType="1"/>
            </p:cNvSpPr>
            <p:nvPr/>
          </p:nvSpPr>
          <p:spPr bwMode="auto">
            <a:xfrm>
              <a:off x="2911475" y="3702050"/>
              <a:ext cx="609600" cy="0"/>
            </a:xfrm>
            <a:prstGeom prst="line">
              <a:avLst/>
            </a:prstGeom>
            <a:noFill/>
            <a:ln w="9525">
              <a:solidFill>
                <a:srgbClr val="008000"/>
              </a:solidFill>
              <a:round/>
              <a:headEnd/>
              <a:tailEnd type="triangle" w="med" len="med"/>
            </a:ln>
          </p:spPr>
          <p:txBody>
            <a:bodyPr/>
            <a:lstStyle/>
            <a:p>
              <a:endParaRPr lang="en-US"/>
            </a:p>
          </p:txBody>
        </p:sp>
      </p:grpSp>
    </p:spTree>
    <p:extLst>
      <p:ext uri="{BB962C8B-B14F-4D97-AF65-F5344CB8AC3E}">
        <p14:creationId xmlns:p14="http://schemas.microsoft.com/office/powerpoint/2010/main" val="162790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defRPr/>
            </a:pPr>
            <a:r>
              <a:rPr lang="en-US" dirty="0" smtClean="0">
                <a:ea typeface="+mj-ea"/>
              </a:rPr>
              <a:t>DGIM </a:t>
            </a:r>
            <a:r>
              <a:rPr lang="en-US" dirty="0">
                <a:ea typeface="+mj-ea"/>
              </a:rPr>
              <a:t>Method</a:t>
            </a:r>
          </a:p>
        </p:txBody>
      </p:sp>
      <mc:AlternateContent xmlns:mc="http://schemas.openxmlformats.org/markup-compatibility/2006" xmlns:a14="http://schemas.microsoft.com/office/drawing/2010/main">
        <mc:Choice Requires="a14">
          <p:sp>
            <p:nvSpPr>
              <p:cNvPr id="36868" name="Rectangle 3"/>
              <p:cNvSpPr>
                <a:spLocks noGrp="1" noChangeArrowheads="1"/>
              </p:cNvSpPr>
              <p:nvPr>
                <p:ph idx="1"/>
              </p:nvPr>
            </p:nvSpPr>
            <p:spPr/>
            <p:txBody>
              <a:bodyPr/>
              <a:lstStyle/>
              <a:p>
                <a:r>
                  <a:rPr lang="en-US" b="1" dirty="0" smtClean="0">
                    <a:solidFill>
                      <a:srgbClr val="D60093"/>
                    </a:solidFill>
                  </a:rPr>
                  <a:t>DGIM solution that does </a:t>
                </a:r>
                <a:r>
                  <a:rPr lang="en-US" b="1" u="sng" dirty="0" smtClean="0">
                    <a:solidFill>
                      <a:srgbClr val="D60093"/>
                    </a:solidFill>
                  </a:rPr>
                  <a:t>not</a:t>
                </a:r>
                <a:r>
                  <a:rPr lang="en-US" b="1" dirty="0" smtClean="0">
                    <a:solidFill>
                      <a:srgbClr val="D60093"/>
                    </a:solidFill>
                  </a:rPr>
                  <a:t> assume uniformity</a:t>
                </a:r>
              </a:p>
              <a:p>
                <a:pPr lvl="8"/>
                <a:endParaRPr lang="en-US" dirty="0" smtClean="0"/>
              </a:p>
              <a:p>
                <a:r>
                  <a:rPr lang="en-US" dirty="0" smtClean="0"/>
                  <a:t>We store </a:t>
                </a:r>
                <a14:m>
                  <m:oMath xmlns:m="http://schemas.openxmlformats.org/officeDocument/2006/math">
                    <m:r>
                      <a:rPr lang="en-US" b="1" i="1" dirty="0" smtClean="0">
                        <a:latin typeface="Cambria Math"/>
                      </a:rPr>
                      <m:t>𝑶</m:t>
                    </m:r>
                    <m:r>
                      <a:rPr lang="en-US" b="1" i="1" dirty="0" smtClean="0">
                        <a:latin typeface="Cambria Math"/>
                      </a:rPr>
                      <m:t>(</m:t>
                    </m:r>
                    <m:r>
                      <m:rPr>
                        <m:sty m:val="p"/>
                      </m:rPr>
                      <a:rPr lang="en-US" b="1" i="1" dirty="0" smtClean="0">
                        <a:latin typeface="Cambria Math"/>
                      </a:rPr>
                      <m:t>log</m:t>
                    </m:r>
                    <m:r>
                      <a:rPr lang="en-US" b="1" i="1" baseline="30000" dirty="0" smtClean="0">
                        <a:latin typeface="Cambria Math"/>
                      </a:rPr>
                      <m:t>𝟐</m:t>
                    </m:r>
                    <m:r>
                      <a:rPr lang="en-US" b="1" i="1" dirty="0" smtClean="0">
                        <a:latin typeface="Cambria Math"/>
                      </a:rPr>
                      <m:t>𝑵</m:t>
                    </m:r>
                    <m:r>
                      <a:rPr lang="en-US" b="1" i="1" dirty="0" smtClean="0">
                        <a:latin typeface="Cambria Math"/>
                      </a:rPr>
                      <m:t>)</m:t>
                    </m:r>
                  </m:oMath>
                </a14:m>
                <a:r>
                  <a:rPr lang="en-US" dirty="0" smtClean="0"/>
                  <a:t> bits per stream</a:t>
                </a:r>
              </a:p>
              <a:p>
                <a:pPr lvl="8"/>
                <a:endParaRPr lang="en-US" dirty="0" smtClean="0"/>
              </a:p>
              <a:p>
                <a:r>
                  <a:rPr lang="en-US" b="1" dirty="0" smtClean="0">
                    <a:solidFill>
                      <a:srgbClr val="0000FF"/>
                    </a:solidFill>
                  </a:rPr>
                  <a:t>Solution gives approximate answer, </a:t>
                </a:r>
                <a:br>
                  <a:rPr lang="en-US" b="1" dirty="0" smtClean="0">
                    <a:solidFill>
                      <a:srgbClr val="0000FF"/>
                    </a:solidFill>
                  </a:rPr>
                </a:br>
                <a:r>
                  <a:rPr lang="en-US" b="1" dirty="0" smtClean="0">
                    <a:solidFill>
                      <a:srgbClr val="0000FF"/>
                    </a:solidFill>
                  </a:rPr>
                  <a:t>never off by more than 50%</a:t>
                </a:r>
              </a:p>
              <a:p>
                <a:pPr lvl="1"/>
                <a:r>
                  <a:rPr lang="en-US" dirty="0" smtClean="0">
                    <a:ea typeface="ＭＳ Ｐゴシック" pitchFamily="34" charset="-128"/>
                  </a:rPr>
                  <a:t>Error factor can be reduced to any fraction &gt; 0, with more complicated algorithm and proportionally more stored bits</a:t>
                </a:r>
              </a:p>
            </p:txBody>
          </p:sp>
        </mc:Choice>
        <mc:Fallback xmlns="">
          <p:sp>
            <p:nvSpPr>
              <p:cNvPr id="36868" name="Rectangle 3"/>
              <p:cNvSpPr>
                <a:spLocks noGrp="1" noRot="1" noChangeAspect="1" noMove="1" noResize="1" noEditPoints="1" noAdjustHandles="1" noChangeArrowheads="1" noChangeShapeType="1" noTextEdit="1"/>
              </p:cNvSpPr>
              <p:nvPr>
                <p:ph idx="1"/>
              </p:nvPr>
            </p:nvSpPr>
            <p:spPr>
              <a:blipFill rotWithShape="1">
                <a:blip r:embed="rId2"/>
                <a:stretch>
                  <a:fillRect t="-696"/>
                </a:stretch>
              </a:blipFill>
            </p:spPr>
            <p:txBody>
              <a:bodyPr/>
              <a:lstStyle/>
              <a:p>
                <a:r>
                  <a:rPr lang="en-US">
                    <a:noFill/>
                  </a:rPr>
                  <a:t> </a:t>
                </a:r>
              </a:p>
            </p:txBody>
          </p:sp>
        </mc:Fallback>
      </mc:AlternateContent>
      <p:sp>
        <p:nvSpPr>
          <p:cNvPr id="8" name="Footer Placeholder 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6866" name="Slide Number Placeholder 5"/>
          <p:cNvSpPr>
            <a:spLocks noGrp="1"/>
          </p:cNvSpPr>
          <p:nvPr>
            <p:ph type="sldNum" sz="quarter" idx="12"/>
          </p:nvPr>
        </p:nvSpPr>
        <p:spPr bwMode="auto">
          <a:noFill/>
          <a:ln>
            <a:miter lim="800000"/>
            <a:headEnd/>
            <a:tailEnd/>
          </a:ln>
        </p:spPr>
        <p:txBody>
          <a:bodyPr/>
          <a:lstStyle/>
          <a:p>
            <a:fld id="{2BF6139A-3E36-447F-BBA2-E04EE5A11927}" type="slidenum">
              <a:rPr lang="en-US"/>
              <a:pPr/>
              <a:t>28</a:t>
            </a:fld>
            <a:endParaRPr lang="en-US"/>
          </a:p>
        </p:txBody>
      </p:sp>
      <p:sp>
        <p:nvSpPr>
          <p:cNvPr id="6" name="Rectangle 5"/>
          <p:cNvSpPr/>
          <p:nvPr/>
        </p:nvSpPr>
        <p:spPr>
          <a:xfrm>
            <a:off x="5987014" y="0"/>
            <a:ext cx="3139513" cy="369332"/>
          </a:xfrm>
          <a:prstGeom prst="rect">
            <a:avLst/>
          </a:prstGeom>
        </p:spPr>
        <p:txBody>
          <a:bodyPr wrap="none">
            <a:spAutoFit/>
          </a:bodyPr>
          <a:lstStyle/>
          <a:p>
            <a:pPr algn="r"/>
            <a:r>
              <a:rPr lang="en-US" dirty="0" smtClean="0">
                <a:solidFill>
                  <a:schemeClr val="bg1"/>
                </a:solidFill>
              </a:rPr>
              <a:t>[</a:t>
            </a:r>
            <a:r>
              <a:rPr lang="en-US" dirty="0" err="1" smtClean="0">
                <a:solidFill>
                  <a:schemeClr val="bg1"/>
                </a:solidFill>
              </a:rPr>
              <a:t>Datar</a:t>
            </a:r>
            <a:r>
              <a:rPr lang="en-US" dirty="0" smtClean="0">
                <a:solidFill>
                  <a:schemeClr val="bg1"/>
                </a:solidFill>
              </a:rPr>
              <a:t>, </a:t>
            </a:r>
            <a:r>
              <a:rPr lang="en-US" dirty="0" err="1" smtClean="0">
                <a:solidFill>
                  <a:schemeClr val="bg1"/>
                </a:solidFill>
              </a:rPr>
              <a:t>Gionis</a:t>
            </a:r>
            <a:r>
              <a:rPr lang="en-US" dirty="0" smtClean="0">
                <a:solidFill>
                  <a:schemeClr val="bg1"/>
                </a:solidFill>
              </a:rPr>
              <a:t>, </a:t>
            </a:r>
            <a:r>
              <a:rPr lang="en-US" dirty="0" err="1" smtClean="0">
                <a:solidFill>
                  <a:schemeClr val="bg1"/>
                </a:solidFill>
              </a:rPr>
              <a:t>Indyk</a:t>
            </a:r>
            <a:r>
              <a:rPr lang="en-US" dirty="0" smtClean="0">
                <a:solidFill>
                  <a:schemeClr val="bg1"/>
                </a:solidFill>
              </a:rPr>
              <a:t>, </a:t>
            </a:r>
            <a:r>
              <a:rPr lang="en-US" dirty="0" err="1" smtClean="0">
                <a:solidFill>
                  <a:schemeClr val="bg1"/>
                </a:solidFill>
              </a:rPr>
              <a:t>Motwani</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306614487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pPr>
              <a:defRPr/>
            </a:pPr>
            <a:r>
              <a:rPr lang="en-US" dirty="0" smtClean="0">
                <a:ea typeface="+mj-ea"/>
              </a:rPr>
              <a:t>Idea: Exponential Windows</a:t>
            </a:r>
            <a:endParaRPr lang="en-US" dirty="0">
              <a:ea typeface="+mj-ea"/>
            </a:endParaRPr>
          </a:p>
        </p:txBody>
      </p:sp>
      <p:sp>
        <p:nvSpPr>
          <p:cNvPr id="37892" name="Rectangle 3"/>
          <p:cNvSpPr>
            <a:spLocks noGrp="1" noChangeArrowheads="1"/>
          </p:cNvSpPr>
          <p:nvPr>
            <p:ph idx="1"/>
          </p:nvPr>
        </p:nvSpPr>
        <p:spPr/>
        <p:txBody>
          <a:bodyPr/>
          <a:lstStyle/>
          <a:p>
            <a:r>
              <a:rPr lang="en-US" b="1" dirty="0" smtClean="0">
                <a:solidFill>
                  <a:srgbClr val="D60093"/>
                </a:solidFill>
              </a:rPr>
              <a:t>Solution that doesn’t (quite) work:</a:t>
            </a:r>
          </a:p>
          <a:p>
            <a:pPr lvl="1"/>
            <a:r>
              <a:rPr lang="en-US" dirty="0" smtClean="0"/>
              <a:t>Summarize </a:t>
            </a:r>
            <a:r>
              <a:rPr lang="en-US" b="1" dirty="0" smtClean="0"/>
              <a:t>exponentially increasing </a:t>
            </a:r>
            <a:r>
              <a:rPr lang="en-US" dirty="0" smtClean="0"/>
              <a:t>regions </a:t>
            </a:r>
            <a:br>
              <a:rPr lang="en-US" dirty="0" smtClean="0"/>
            </a:br>
            <a:r>
              <a:rPr lang="en-US" dirty="0" smtClean="0"/>
              <a:t>of the stream, looking backward</a:t>
            </a:r>
          </a:p>
          <a:p>
            <a:pPr lvl="1"/>
            <a:r>
              <a:rPr lang="en-US" dirty="0" smtClean="0"/>
              <a:t>Drop small regions if they begin at the same point as a larger region</a:t>
            </a:r>
          </a:p>
        </p:txBody>
      </p:sp>
      <p:sp>
        <p:nvSpPr>
          <p:cNvPr id="26" name="Footer Placeholder 2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7890" name="Slide Number Placeholder 5"/>
          <p:cNvSpPr>
            <a:spLocks noGrp="1"/>
          </p:cNvSpPr>
          <p:nvPr>
            <p:ph type="sldNum" sz="quarter" idx="12"/>
          </p:nvPr>
        </p:nvSpPr>
        <p:spPr bwMode="auto">
          <a:noFill/>
          <a:ln>
            <a:miter lim="800000"/>
            <a:headEnd/>
            <a:tailEnd/>
          </a:ln>
        </p:spPr>
        <p:txBody>
          <a:bodyPr/>
          <a:lstStyle/>
          <a:p>
            <a:fld id="{1A93C58E-F09B-43A6-900F-988651215D97}" type="slidenum">
              <a:rPr lang="en-US"/>
              <a:pPr/>
              <a:t>29</a:t>
            </a:fld>
            <a:endParaRPr lang="en-US"/>
          </a:p>
        </p:txBody>
      </p:sp>
      <p:sp>
        <p:nvSpPr>
          <p:cNvPr id="5" name="Text Box 3"/>
          <p:cNvSpPr txBox="1">
            <a:spLocks noChangeArrowheads="1"/>
          </p:cNvSpPr>
          <p:nvPr/>
        </p:nvSpPr>
        <p:spPr bwMode="auto">
          <a:xfrm>
            <a:off x="0" y="5468937"/>
            <a:ext cx="8970963" cy="366713"/>
          </a:xfrm>
          <a:prstGeom prst="rect">
            <a:avLst/>
          </a:prstGeom>
          <a:noFill/>
          <a:ln w="9525">
            <a:noFill/>
            <a:miter lim="800000"/>
            <a:headEnd/>
            <a:tailEnd/>
          </a:ln>
          <a:effectLst/>
        </p:spPr>
        <p:txBody>
          <a:bodyPr wrap="none">
            <a:spAutoFit/>
          </a:bodyPr>
          <a:lstStyle/>
          <a:p>
            <a:r>
              <a:rPr lang="en-US" dirty="0">
                <a:latin typeface="Tahoma" pitchFamily="34" charset="0"/>
                <a:ea typeface="Tahoma" pitchFamily="34" charset="0"/>
                <a:cs typeface="Tahoma" pitchFamily="34" charset="0"/>
              </a:rPr>
              <a:t>0 1 0 0 1 1 1 0 0 0 1 0 1 0 0 1 0 0 0 1 0 1 1 0 1 1 0 1 1 1 0 0 1 0 1 0 1 1 0 0 1 1 0 1 0</a:t>
            </a:r>
          </a:p>
        </p:txBody>
      </p:sp>
      <p:sp>
        <p:nvSpPr>
          <p:cNvPr id="14" name="Text Box 16"/>
          <p:cNvSpPr txBox="1">
            <a:spLocks noChangeArrowheads="1"/>
          </p:cNvSpPr>
          <p:nvPr/>
        </p:nvSpPr>
        <p:spPr bwMode="auto">
          <a:xfrm>
            <a:off x="5622925" y="5729287"/>
            <a:ext cx="344966" cy="369332"/>
          </a:xfrm>
          <a:prstGeom prst="rect">
            <a:avLst/>
          </a:prstGeom>
          <a:noFill/>
          <a:ln w="9525">
            <a:noFill/>
            <a:miter lim="800000"/>
            <a:headEnd/>
            <a:tailEnd/>
          </a:ln>
          <a:effectLst/>
        </p:spPr>
        <p:txBody>
          <a:bodyPr wrap="none">
            <a:spAutoFit/>
          </a:bodyPr>
          <a:lstStyle/>
          <a:p>
            <a:r>
              <a:rPr lang="en-US" b="1" i="1" dirty="0">
                <a:solidFill>
                  <a:srgbClr val="008000"/>
                </a:solidFill>
              </a:rPr>
              <a:t>N</a:t>
            </a:r>
          </a:p>
        </p:txBody>
      </p:sp>
      <p:sp>
        <p:nvSpPr>
          <p:cNvPr id="15" name="Line 17"/>
          <p:cNvSpPr>
            <a:spLocks noChangeShapeType="1"/>
          </p:cNvSpPr>
          <p:nvPr/>
        </p:nvSpPr>
        <p:spPr bwMode="auto">
          <a:xfrm flipH="1">
            <a:off x="3429000" y="5926137"/>
            <a:ext cx="2209800" cy="0"/>
          </a:xfrm>
          <a:prstGeom prst="line">
            <a:avLst/>
          </a:prstGeom>
          <a:noFill/>
          <a:ln w="28575">
            <a:solidFill>
              <a:srgbClr val="008000"/>
            </a:solidFill>
            <a:round/>
            <a:headEnd/>
            <a:tailEnd type="triangle" w="med" len="med"/>
          </a:ln>
          <a:effectLst/>
        </p:spPr>
        <p:txBody>
          <a:bodyPr/>
          <a:lstStyle/>
          <a:p>
            <a:endParaRPr lang="en-US"/>
          </a:p>
        </p:txBody>
      </p:sp>
      <p:sp>
        <p:nvSpPr>
          <p:cNvPr id="16" name="Line 18"/>
          <p:cNvSpPr>
            <a:spLocks noChangeShapeType="1"/>
          </p:cNvSpPr>
          <p:nvPr/>
        </p:nvSpPr>
        <p:spPr bwMode="auto">
          <a:xfrm>
            <a:off x="6019800" y="5926136"/>
            <a:ext cx="2895600" cy="1"/>
          </a:xfrm>
          <a:prstGeom prst="line">
            <a:avLst/>
          </a:prstGeom>
          <a:noFill/>
          <a:ln w="28575">
            <a:solidFill>
              <a:srgbClr val="008000"/>
            </a:solidFill>
            <a:round/>
            <a:headEnd/>
            <a:tailEnd type="triangle" w="med" len="med"/>
          </a:ln>
          <a:effectLst/>
        </p:spPr>
        <p:txBody>
          <a:bodyPr/>
          <a:lstStyle/>
          <a:p>
            <a:endParaRPr lang="en-US"/>
          </a:p>
        </p:txBody>
      </p:sp>
      <p:grpSp>
        <p:nvGrpSpPr>
          <p:cNvPr id="24" name="Group 23"/>
          <p:cNvGrpSpPr/>
          <p:nvPr/>
        </p:nvGrpSpPr>
        <p:grpSpPr>
          <a:xfrm>
            <a:off x="1295400" y="4267200"/>
            <a:ext cx="2057400" cy="461665"/>
            <a:chOff x="1295400" y="3815411"/>
            <a:chExt cx="2057400" cy="461665"/>
          </a:xfrm>
        </p:grpSpPr>
        <p:sp>
          <p:nvSpPr>
            <p:cNvPr id="18" name="Line 21"/>
            <p:cNvSpPr>
              <a:spLocks noChangeShapeType="1"/>
            </p:cNvSpPr>
            <p:nvPr/>
          </p:nvSpPr>
          <p:spPr bwMode="auto">
            <a:xfrm flipH="1" flipV="1">
              <a:off x="1295400" y="4018905"/>
              <a:ext cx="838200" cy="2232"/>
            </a:xfrm>
            <a:prstGeom prst="line">
              <a:avLst/>
            </a:prstGeom>
            <a:noFill/>
            <a:ln w="28575">
              <a:solidFill>
                <a:srgbClr val="008000"/>
              </a:solidFill>
              <a:round/>
              <a:headEnd/>
              <a:tailEnd type="triangle" w="med" len="med"/>
            </a:ln>
            <a:effectLst/>
          </p:spPr>
          <p:txBody>
            <a:bodyPr/>
            <a:lstStyle/>
            <a:p>
              <a:endParaRPr lang="en-US" sz="2000" b="1"/>
            </a:p>
          </p:txBody>
        </p:sp>
        <p:sp>
          <p:nvSpPr>
            <p:cNvPr id="19" name="Line 22"/>
            <p:cNvSpPr>
              <a:spLocks noChangeShapeType="1"/>
            </p:cNvSpPr>
            <p:nvPr/>
          </p:nvSpPr>
          <p:spPr bwMode="auto">
            <a:xfrm>
              <a:off x="2667000" y="4021137"/>
              <a:ext cx="685800" cy="0"/>
            </a:xfrm>
            <a:prstGeom prst="line">
              <a:avLst/>
            </a:prstGeom>
            <a:noFill/>
            <a:ln w="28575">
              <a:solidFill>
                <a:srgbClr val="008000"/>
              </a:solidFill>
              <a:round/>
              <a:headEnd/>
              <a:tailEnd type="triangle" w="med" len="med"/>
            </a:ln>
            <a:effectLst/>
          </p:spPr>
          <p:txBody>
            <a:bodyPr/>
            <a:lstStyle/>
            <a:p>
              <a:endParaRPr lang="en-US" sz="2000" b="1"/>
            </a:p>
          </p:txBody>
        </p:sp>
        <p:sp>
          <p:nvSpPr>
            <p:cNvPr id="17" name="Text Box 20"/>
            <p:cNvSpPr txBox="1">
              <a:spLocks noChangeArrowheads="1"/>
            </p:cNvSpPr>
            <p:nvPr/>
          </p:nvSpPr>
          <p:spPr bwMode="auto">
            <a:xfrm>
              <a:off x="2209800" y="3815411"/>
              <a:ext cx="322524" cy="461665"/>
            </a:xfrm>
            <a:prstGeom prst="rect">
              <a:avLst/>
            </a:prstGeom>
            <a:noFill/>
            <a:ln w="9525">
              <a:noFill/>
              <a:miter lim="800000"/>
              <a:headEnd/>
              <a:tailEnd/>
            </a:ln>
            <a:effectLst/>
          </p:spPr>
          <p:txBody>
            <a:bodyPr wrap="none">
              <a:spAutoFit/>
            </a:bodyPr>
            <a:lstStyle/>
            <a:p>
              <a:r>
                <a:rPr lang="en-US" sz="2400" b="1" dirty="0">
                  <a:solidFill>
                    <a:srgbClr val="008000"/>
                  </a:solidFill>
                </a:rPr>
                <a:t>?</a:t>
              </a:r>
            </a:p>
          </p:txBody>
        </p:sp>
      </p:grpSp>
      <p:grpSp>
        <p:nvGrpSpPr>
          <p:cNvPr id="23" name="Group 22"/>
          <p:cNvGrpSpPr/>
          <p:nvPr/>
        </p:nvGrpSpPr>
        <p:grpSpPr>
          <a:xfrm>
            <a:off x="1295400" y="3944937"/>
            <a:ext cx="7620000" cy="1524000"/>
            <a:chOff x="1295400" y="3487737"/>
            <a:chExt cx="7620000" cy="1524000"/>
          </a:xfrm>
        </p:grpSpPr>
        <p:sp>
          <p:nvSpPr>
            <p:cNvPr id="6" name="Rectangle 5"/>
            <p:cNvSpPr>
              <a:spLocks noChangeArrowheads="1"/>
            </p:cNvSpPr>
            <p:nvPr/>
          </p:nvSpPr>
          <p:spPr bwMode="auto">
            <a:xfrm>
              <a:off x="8763000" y="4706937"/>
              <a:ext cx="152400" cy="304800"/>
            </a:xfrm>
            <a:prstGeom prst="rect">
              <a:avLst/>
            </a:prstGeom>
            <a:solidFill>
              <a:schemeClr val="accent1">
                <a:alpha val="50000"/>
              </a:schemeClr>
            </a:solidFill>
            <a:ln w="9525">
              <a:solidFill>
                <a:schemeClr val="tx1"/>
              </a:solidFill>
              <a:miter lim="800000"/>
              <a:headEnd/>
              <a:tailEnd/>
            </a:ln>
            <a:effectLst/>
          </p:spPr>
          <p:txBody>
            <a:bodyPr wrap="none" anchor="ctr"/>
            <a:lstStyle/>
            <a:p>
              <a:pPr algn="ctr"/>
              <a:r>
                <a:rPr lang="en-US" dirty="0">
                  <a:latin typeface="Arial" pitchFamily="34" charset="0"/>
                  <a:cs typeface="Arial" pitchFamily="34" charset="0"/>
                </a:rPr>
                <a:t>0</a:t>
              </a:r>
            </a:p>
          </p:txBody>
        </p:sp>
        <p:sp>
          <p:nvSpPr>
            <p:cNvPr id="7" name="Rectangle 6"/>
            <p:cNvSpPr>
              <a:spLocks noChangeArrowheads="1"/>
            </p:cNvSpPr>
            <p:nvPr/>
          </p:nvSpPr>
          <p:spPr bwMode="auto">
            <a:xfrm>
              <a:off x="8534400" y="4706937"/>
              <a:ext cx="152400" cy="304800"/>
            </a:xfrm>
            <a:prstGeom prst="rect">
              <a:avLst/>
            </a:prstGeom>
            <a:solidFill>
              <a:schemeClr val="accent1">
                <a:alpha val="50000"/>
              </a:scheme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1</a:t>
              </a:r>
            </a:p>
          </p:txBody>
        </p:sp>
        <p:sp>
          <p:nvSpPr>
            <p:cNvPr id="8" name="Rectangle 8"/>
            <p:cNvSpPr>
              <a:spLocks noChangeArrowheads="1"/>
            </p:cNvSpPr>
            <p:nvPr/>
          </p:nvSpPr>
          <p:spPr bwMode="auto">
            <a:xfrm>
              <a:off x="8348634" y="4402137"/>
              <a:ext cx="338166" cy="304800"/>
            </a:xfrm>
            <a:prstGeom prst="rect">
              <a:avLst/>
            </a:prstGeom>
            <a:solidFill>
              <a:srgbClr val="FFFF00">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1</a:t>
              </a:r>
            </a:p>
          </p:txBody>
        </p:sp>
        <p:sp>
          <p:nvSpPr>
            <p:cNvPr id="9" name="Rectangle 9"/>
            <p:cNvSpPr>
              <a:spLocks noChangeArrowheads="1"/>
            </p:cNvSpPr>
            <p:nvPr/>
          </p:nvSpPr>
          <p:spPr bwMode="auto">
            <a:xfrm>
              <a:off x="7942834" y="4402137"/>
              <a:ext cx="341322" cy="304800"/>
            </a:xfrm>
            <a:prstGeom prst="rect">
              <a:avLst/>
            </a:prstGeom>
            <a:solidFill>
              <a:srgbClr val="FFFF00">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2</a:t>
              </a:r>
            </a:p>
          </p:txBody>
        </p:sp>
        <p:sp>
          <p:nvSpPr>
            <p:cNvPr id="10" name="Rectangle 10"/>
            <p:cNvSpPr>
              <a:spLocks noChangeArrowheads="1"/>
            </p:cNvSpPr>
            <p:nvPr/>
          </p:nvSpPr>
          <p:spPr bwMode="auto">
            <a:xfrm>
              <a:off x="7537034" y="4097337"/>
              <a:ext cx="747121" cy="304800"/>
            </a:xfrm>
            <a:prstGeom prst="rect">
              <a:avLst/>
            </a:prstGeom>
            <a:solidFill>
              <a:srgbClr val="CC99FF">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2</a:t>
              </a:r>
            </a:p>
          </p:txBody>
        </p:sp>
        <p:sp>
          <p:nvSpPr>
            <p:cNvPr id="11" name="Rectangle 11"/>
            <p:cNvSpPr>
              <a:spLocks noChangeArrowheads="1"/>
            </p:cNvSpPr>
            <p:nvPr/>
          </p:nvSpPr>
          <p:spPr bwMode="auto">
            <a:xfrm>
              <a:off x="6781800" y="4097337"/>
              <a:ext cx="685800" cy="304800"/>
            </a:xfrm>
            <a:prstGeom prst="rect">
              <a:avLst/>
            </a:prstGeom>
            <a:solidFill>
              <a:srgbClr val="CC99FF">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3</a:t>
              </a:r>
            </a:p>
          </p:txBody>
        </p:sp>
        <p:sp>
          <p:nvSpPr>
            <p:cNvPr id="12" name="Rectangle 12"/>
            <p:cNvSpPr>
              <a:spLocks noChangeArrowheads="1"/>
            </p:cNvSpPr>
            <p:nvPr/>
          </p:nvSpPr>
          <p:spPr bwMode="auto">
            <a:xfrm>
              <a:off x="5943600" y="3792537"/>
              <a:ext cx="1524000" cy="304800"/>
            </a:xfrm>
            <a:prstGeom prst="rect">
              <a:avLst/>
            </a:prstGeom>
            <a:solidFill>
              <a:srgbClr val="FF99CC">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4</a:t>
              </a:r>
            </a:p>
          </p:txBody>
        </p:sp>
        <p:sp>
          <p:nvSpPr>
            <p:cNvPr id="13" name="Rectangle 15"/>
            <p:cNvSpPr>
              <a:spLocks noChangeArrowheads="1"/>
            </p:cNvSpPr>
            <p:nvPr/>
          </p:nvSpPr>
          <p:spPr bwMode="auto">
            <a:xfrm>
              <a:off x="4419600" y="3487737"/>
              <a:ext cx="3048000" cy="304800"/>
            </a:xfrm>
            <a:prstGeom prst="rect">
              <a:avLst/>
            </a:prstGeom>
            <a:solidFill>
              <a:srgbClr val="FFCC00">
                <a:alpha val="50000"/>
              </a:srgbClr>
            </a:solidFill>
            <a:ln w="9525">
              <a:solidFill>
                <a:schemeClr val="tx1"/>
              </a:solidFill>
              <a:miter lim="800000"/>
              <a:headEnd/>
              <a:tailEnd/>
            </a:ln>
            <a:effectLst/>
          </p:spPr>
          <p:txBody>
            <a:bodyPr wrap="none" anchor="ctr"/>
            <a:lstStyle/>
            <a:p>
              <a:pPr algn="ctr"/>
              <a:r>
                <a:rPr lang="en-US" dirty="0">
                  <a:latin typeface="Arial" pitchFamily="34" charset="0"/>
                  <a:cs typeface="Arial" pitchFamily="34" charset="0"/>
                </a:rPr>
                <a:t>10</a:t>
              </a:r>
            </a:p>
          </p:txBody>
        </p:sp>
        <p:sp>
          <p:nvSpPr>
            <p:cNvPr id="20" name="Rectangle 24"/>
            <p:cNvSpPr>
              <a:spLocks noChangeArrowheads="1"/>
            </p:cNvSpPr>
            <p:nvPr/>
          </p:nvSpPr>
          <p:spPr bwMode="auto">
            <a:xfrm>
              <a:off x="1295400" y="3487737"/>
              <a:ext cx="3048000" cy="304800"/>
            </a:xfrm>
            <a:prstGeom prst="rect">
              <a:avLst/>
            </a:prstGeom>
            <a:solidFill>
              <a:srgbClr val="FFCC00">
                <a:alpha val="50000"/>
              </a:srgbClr>
            </a:solidFill>
            <a:ln w="9525">
              <a:solidFill>
                <a:schemeClr val="tx1"/>
              </a:solidFill>
              <a:miter lim="800000"/>
              <a:headEnd/>
              <a:tailEnd/>
            </a:ln>
            <a:effectLst/>
          </p:spPr>
          <p:txBody>
            <a:bodyPr wrap="none" anchor="ctr"/>
            <a:lstStyle/>
            <a:p>
              <a:pPr algn="ctr"/>
              <a:r>
                <a:rPr lang="en-US" dirty="0">
                  <a:latin typeface="Arial" pitchFamily="34" charset="0"/>
                  <a:cs typeface="Arial" pitchFamily="34" charset="0"/>
                </a:rPr>
                <a:t>6</a:t>
              </a:r>
            </a:p>
          </p:txBody>
        </p:sp>
      </p:grpSp>
      <p:sp>
        <p:nvSpPr>
          <p:cNvPr id="21" name="Text Box 19"/>
          <p:cNvSpPr txBox="1">
            <a:spLocks noChangeArrowheads="1"/>
          </p:cNvSpPr>
          <p:nvPr/>
        </p:nvSpPr>
        <p:spPr bwMode="auto">
          <a:xfrm>
            <a:off x="404261" y="6059269"/>
            <a:ext cx="6377539" cy="646331"/>
          </a:xfrm>
          <a:prstGeom prst="rect">
            <a:avLst/>
          </a:prstGeom>
          <a:noFill/>
          <a:ln w="9525">
            <a:noFill/>
            <a:miter lim="800000"/>
            <a:headEnd/>
            <a:tailEnd/>
          </a:ln>
          <a:effectLst/>
        </p:spPr>
        <p:txBody>
          <a:bodyPr wrap="square">
            <a:spAutoFit/>
          </a:bodyPr>
          <a:lstStyle/>
          <a:p>
            <a:r>
              <a:rPr lang="en-US" dirty="0">
                <a:solidFill>
                  <a:srgbClr val="008000"/>
                </a:solidFill>
                <a:latin typeface="Arial" pitchFamily="34" charset="0"/>
                <a:cs typeface="Arial" pitchFamily="34" charset="0"/>
              </a:rPr>
              <a:t>We can </a:t>
            </a:r>
            <a:r>
              <a:rPr lang="en-US" dirty="0" smtClean="0">
                <a:solidFill>
                  <a:srgbClr val="008000"/>
                </a:solidFill>
                <a:latin typeface="Arial" pitchFamily="34" charset="0"/>
                <a:cs typeface="Arial" pitchFamily="34" charset="0"/>
              </a:rPr>
              <a:t>reconstruct </a:t>
            </a:r>
            <a:r>
              <a:rPr lang="en-US" dirty="0">
                <a:solidFill>
                  <a:srgbClr val="008000"/>
                </a:solidFill>
                <a:latin typeface="Arial" pitchFamily="34" charset="0"/>
                <a:cs typeface="Arial" pitchFamily="34" charset="0"/>
              </a:rPr>
              <a:t>the count </a:t>
            </a:r>
            <a:r>
              <a:rPr lang="en-US" dirty="0" smtClean="0">
                <a:solidFill>
                  <a:srgbClr val="008000"/>
                </a:solidFill>
                <a:latin typeface="Arial" pitchFamily="34" charset="0"/>
                <a:cs typeface="Arial" pitchFamily="34" charset="0"/>
              </a:rPr>
              <a:t>of the </a:t>
            </a:r>
            <a:r>
              <a:rPr lang="en-US" dirty="0">
                <a:solidFill>
                  <a:srgbClr val="008000"/>
                </a:solidFill>
                <a:latin typeface="Arial" pitchFamily="34" charset="0"/>
                <a:cs typeface="Arial" pitchFamily="34" charset="0"/>
              </a:rPr>
              <a:t>last </a:t>
            </a:r>
            <a:r>
              <a:rPr lang="en-US" b="1" i="1" dirty="0" smtClean="0">
                <a:solidFill>
                  <a:srgbClr val="008000"/>
                </a:solidFill>
                <a:latin typeface="Arial" pitchFamily="34" charset="0"/>
                <a:cs typeface="Arial" pitchFamily="34" charset="0"/>
              </a:rPr>
              <a:t>N</a:t>
            </a:r>
            <a:r>
              <a:rPr lang="en-US" dirty="0" smtClean="0">
                <a:solidFill>
                  <a:srgbClr val="008000"/>
                </a:solidFill>
                <a:latin typeface="Arial" pitchFamily="34" charset="0"/>
                <a:cs typeface="Arial" pitchFamily="34" charset="0"/>
              </a:rPr>
              <a:t> </a:t>
            </a:r>
            <a:r>
              <a:rPr lang="en-US" dirty="0">
                <a:solidFill>
                  <a:srgbClr val="008000"/>
                </a:solidFill>
                <a:latin typeface="Arial" pitchFamily="34" charset="0"/>
                <a:cs typeface="Arial" pitchFamily="34" charset="0"/>
              </a:rPr>
              <a:t>bits, except </a:t>
            </a:r>
            <a:r>
              <a:rPr lang="en-US" dirty="0" smtClean="0">
                <a:solidFill>
                  <a:srgbClr val="008000"/>
                </a:solidFill>
                <a:latin typeface="Arial" pitchFamily="34" charset="0"/>
                <a:cs typeface="Arial" pitchFamily="34" charset="0"/>
              </a:rPr>
              <a:t>we are not </a:t>
            </a:r>
            <a:r>
              <a:rPr lang="en-US" dirty="0">
                <a:solidFill>
                  <a:srgbClr val="008000"/>
                </a:solidFill>
                <a:latin typeface="Arial" pitchFamily="34" charset="0"/>
                <a:cs typeface="Arial" pitchFamily="34" charset="0"/>
              </a:rPr>
              <a:t>sure how many of the </a:t>
            </a:r>
            <a:r>
              <a:rPr lang="en-US" dirty="0" smtClean="0">
                <a:solidFill>
                  <a:srgbClr val="008000"/>
                </a:solidFill>
                <a:latin typeface="Arial" pitchFamily="34" charset="0"/>
                <a:cs typeface="Arial" pitchFamily="34" charset="0"/>
              </a:rPr>
              <a:t>last </a:t>
            </a:r>
            <a:r>
              <a:rPr lang="en-US" b="1" dirty="0" smtClean="0">
                <a:solidFill>
                  <a:srgbClr val="008000"/>
                </a:solidFill>
                <a:latin typeface="Arial" pitchFamily="34" charset="0"/>
                <a:cs typeface="Arial" pitchFamily="34" charset="0"/>
              </a:rPr>
              <a:t>6</a:t>
            </a:r>
            <a:r>
              <a:rPr lang="en-US" dirty="0" smtClean="0">
                <a:solidFill>
                  <a:srgbClr val="008000"/>
                </a:solidFill>
                <a:latin typeface="Arial" pitchFamily="34" charset="0"/>
                <a:cs typeface="Arial" pitchFamily="34" charset="0"/>
              </a:rPr>
              <a:t> </a:t>
            </a:r>
            <a:r>
              <a:rPr lang="en-US" b="1" dirty="0" smtClean="0">
                <a:solidFill>
                  <a:srgbClr val="008000"/>
                </a:solidFill>
                <a:latin typeface="Arial" pitchFamily="34" charset="0"/>
                <a:cs typeface="Arial" pitchFamily="34" charset="0"/>
              </a:rPr>
              <a:t>1s</a:t>
            </a:r>
            <a:r>
              <a:rPr lang="en-US" dirty="0" smtClean="0">
                <a:solidFill>
                  <a:srgbClr val="008000"/>
                </a:solidFill>
                <a:latin typeface="Arial" pitchFamily="34" charset="0"/>
                <a:cs typeface="Arial" pitchFamily="34" charset="0"/>
              </a:rPr>
              <a:t> are included in the </a:t>
            </a:r>
            <a:r>
              <a:rPr lang="en-US" b="1" i="1" dirty="0" smtClean="0">
                <a:solidFill>
                  <a:srgbClr val="008000"/>
                </a:solidFill>
                <a:latin typeface="Arial" pitchFamily="34" charset="0"/>
                <a:cs typeface="Arial" pitchFamily="34" charset="0"/>
              </a:rPr>
              <a:t>N</a:t>
            </a:r>
            <a:endParaRPr lang="en-US" dirty="0">
              <a:solidFill>
                <a:srgbClr val="008000"/>
              </a:solidFill>
              <a:latin typeface="Arial" pitchFamily="34" charset="0"/>
              <a:cs typeface="Arial" pitchFamily="34" charset="0"/>
            </a:endParaRPr>
          </a:p>
        </p:txBody>
      </p:sp>
      <p:sp>
        <p:nvSpPr>
          <p:cNvPr id="27" name="TextBox 26"/>
          <p:cNvSpPr txBox="1"/>
          <p:nvPr/>
        </p:nvSpPr>
        <p:spPr>
          <a:xfrm>
            <a:off x="-48859" y="3436203"/>
            <a:ext cx="1219199" cy="830997"/>
          </a:xfrm>
          <a:prstGeom prst="rect">
            <a:avLst/>
          </a:prstGeom>
          <a:noFill/>
        </p:spPr>
        <p:txBody>
          <a:bodyPr wrap="square" rtlCol="0">
            <a:spAutoFit/>
          </a:bodyPr>
          <a:lstStyle/>
          <a:p>
            <a:pPr algn="ctr"/>
            <a:r>
              <a:rPr lang="en-US" sz="1600" b="1" dirty="0" smtClean="0">
                <a:solidFill>
                  <a:srgbClr val="008000"/>
                </a:solidFill>
                <a:latin typeface="Arial" pitchFamily="34" charset="0"/>
                <a:cs typeface="Arial" pitchFamily="34" charset="0"/>
              </a:rPr>
              <a:t>Window of width 16 has 6 1s</a:t>
            </a:r>
            <a:endParaRPr lang="en-US" sz="1600" b="1" dirty="0">
              <a:solidFill>
                <a:srgbClr val="008000"/>
              </a:solidFill>
              <a:latin typeface="Arial" pitchFamily="34" charset="0"/>
              <a:cs typeface="Arial" pitchFamily="34" charset="0"/>
            </a:endParaRPr>
          </a:p>
        </p:txBody>
      </p:sp>
      <p:cxnSp>
        <p:nvCxnSpPr>
          <p:cNvPr id="29" name="Straight Arrow Connector 28"/>
          <p:cNvCxnSpPr/>
          <p:nvPr/>
        </p:nvCxnSpPr>
        <p:spPr>
          <a:xfrm>
            <a:off x="990600" y="3851701"/>
            <a:ext cx="1752600" cy="245636"/>
          </a:xfrm>
          <a:prstGeom prst="straightConnector1">
            <a:avLst/>
          </a:prstGeom>
          <a:ln w="12700">
            <a:solidFill>
              <a:srgbClr val="008000"/>
            </a:solidFill>
            <a:tailEnd type="arrow"/>
          </a:ln>
        </p:spPr>
        <p:style>
          <a:lnRef idx="1">
            <a:schemeClr val="dk1"/>
          </a:lnRef>
          <a:fillRef idx="0">
            <a:schemeClr val="dk1"/>
          </a:fillRef>
          <a:effectRef idx="0">
            <a:schemeClr val="dk1"/>
          </a:effectRef>
          <a:fontRef idx="minor">
            <a:schemeClr val="tx1"/>
          </a:fontRef>
        </p:style>
      </p:cxnSp>
      <p:cxnSp>
        <p:nvCxnSpPr>
          <p:cNvPr id="3" name="Straight Connector 2"/>
          <p:cNvCxnSpPr/>
          <p:nvPr/>
        </p:nvCxnSpPr>
        <p:spPr>
          <a:xfrm flipV="1">
            <a:off x="3401080" y="4267200"/>
            <a:ext cx="0" cy="1658938"/>
          </a:xfrm>
          <a:prstGeom prst="line">
            <a:avLst/>
          </a:prstGeom>
          <a:ln w="28575">
            <a:solidFill>
              <a:srgbClr val="0000FF"/>
            </a:solidFill>
            <a:prstDash val="sys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79085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P spid="15" grpId="0" animBg="1"/>
      <p:bldP spid="16" grpId="0" animBg="1"/>
      <p:bldP spid="21"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defRPr/>
            </a:pPr>
            <a:r>
              <a:rPr lang="en-US" smtClean="0">
                <a:ea typeface="+mj-ea"/>
              </a:rPr>
              <a:t>Data Streams</a:t>
            </a:r>
            <a:endParaRPr lang="en-US" dirty="0">
              <a:ea typeface="+mj-ea"/>
            </a:endParaRPr>
          </a:p>
        </p:txBody>
      </p:sp>
      <p:sp>
        <p:nvSpPr>
          <p:cNvPr id="18436" name="Rectangle 3"/>
          <p:cNvSpPr>
            <a:spLocks noGrp="1" noChangeArrowheads="1"/>
          </p:cNvSpPr>
          <p:nvPr>
            <p:ph idx="1"/>
          </p:nvPr>
        </p:nvSpPr>
        <p:spPr/>
        <p:txBody>
          <a:bodyPr>
            <a:normAutofit/>
          </a:bodyPr>
          <a:lstStyle/>
          <a:p>
            <a:r>
              <a:rPr lang="en-US" b="1" dirty="0" smtClean="0">
                <a:solidFill>
                  <a:srgbClr val="0000FF"/>
                </a:solidFill>
              </a:rPr>
              <a:t>In many data mining situations, we do not know the entire data set in advance</a:t>
            </a:r>
          </a:p>
          <a:p>
            <a:endParaRPr lang="en-US" dirty="0" smtClean="0"/>
          </a:p>
          <a:p>
            <a:r>
              <a:rPr lang="en-US" b="1" dirty="0" smtClean="0">
                <a:solidFill>
                  <a:srgbClr val="008000"/>
                </a:solidFill>
              </a:rPr>
              <a:t>Stream Management</a:t>
            </a:r>
            <a:r>
              <a:rPr lang="en-US" dirty="0" smtClean="0"/>
              <a:t> is important when the input rate is controlled </a:t>
            </a:r>
            <a:r>
              <a:rPr lang="en-US" b="1" dirty="0" smtClean="0">
                <a:solidFill>
                  <a:srgbClr val="0000FF"/>
                </a:solidFill>
              </a:rPr>
              <a:t>externally:</a:t>
            </a:r>
            <a:endParaRPr lang="en-US" dirty="0" smtClean="0">
              <a:solidFill>
                <a:schemeClr val="accent3"/>
              </a:solidFill>
            </a:endParaRPr>
          </a:p>
          <a:p>
            <a:pPr lvl="1"/>
            <a:r>
              <a:rPr lang="en-US" dirty="0" smtClean="0">
                <a:ea typeface="ＭＳ Ｐゴシック" pitchFamily="34" charset="-128"/>
              </a:rPr>
              <a:t>Google queries</a:t>
            </a:r>
          </a:p>
          <a:p>
            <a:pPr lvl="1"/>
            <a:r>
              <a:rPr lang="en-US" dirty="0" smtClean="0">
                <a:ea typeface="ＭＳ Ｐゴシック" pitchFamily="34" charset="-128"/>
              </a:rPr>
              <a:t>Twitter or Facebook status updates</a:t>
            </a:r>
          </a:p>
          <a:p>
            <a:r>
              <a:rPr lang="en-US" dirty="0" smtClean="0">
                <a:ea typeface="ＭＳ Ｐゴシック" pitchFamily="34" charset="-128"/>
              </a:rPr>
              <a:t>We can think of the </a:t>
            </a:r>
            <a:r>
              <a:rPr lang="en-US" b="1" dirty="0" smtClean="0">
                <a:solidFill>
                  <a:srgbClr val="D60093"/>
                </a:solidFill>
                <a:ea typeface="ＭＳ Ｐゴシック" pitchFamily="34" charset="-128"/>
              </a:rPr>
              <a:t>data</a:t>
            </a:r>
            <a:r>
              <a:rPr lang="en-US" dirty="0" smtClean="0">
                <a:solidFill>
                  <a:srgbClr val="D60093"/>
                </a:solidFill>
                <a:ea typeface="ＭＳ Ｐゴシック" pitchFamily="34" charset="-128"/>
              </a:rPr>
              <a:t> </a:t>
            </a:r>
            <a:r>
              <a:rPr lang="en-US" dirty="0" smtClean="0">
                <a:ea typeface="ＭＳ Ｐゴシック" pitchFamily="34" charset="-128"/>
              </a:rPr>
              <a:t>as </a:t>
            </a:r>
            <a:r>
              <a:rPr lang="en-US" b="1" dirty="0" smtClean="0">
                <a:solidFill>
                  <a:srgbClr val="D60093"/>
                </a:solidFill>
                <a:ea typeface="ＭＳ Ｐゴシック" pitchFamily="34" charset="-128"/>
              </a:rPr>
              <a:t>infinite</a:t>
            </a:r>
            <a:r>
              <a:rPr lang="en-US" dirty="0" smtClean="0">
                <a:solidFill>
                  <a:srgbClr val="D60093"/>
                </a:solidFill>
                <a:ea typeface="ＭＳ Ｐゴシック" pitchFamily="34" charset="-128"/>
              </a:rPr>
              <a:t> </a:t>
            </a:r>
            <a:r>
              <a:rPr lang="en-US" dirty="0" smtClean="0">
                <a:ea typeface="ＭＳ Ｐゴシック" pitchFamily="34" charset="-128"/>
              </a:rPr>
              <a:t>and </a:t>
            </a:r>
            <a:br>
              <a:rPr lang="en-US" dirty="0" smtClean="0">
                <a:ea typeface="ＭＳ Ｐゴシック" pitchFamily="34" charset="-128"/>
              </a:rPr>
            </a:br>
            <a:r>
              <a:rPr lang="en-US" b="1" dirty="0" smtClean="0">
                <a:solidFill>
                  <a:srgbClr val="D60093"/>
                </a:solidFill>
                <a:ea typeface="ＭＳ Ｐゴシック" pitchFamily="34" charset="-128"/>
              </a:rPr>
              <a:t>non-stationary</a:t>
            </a:r>
            <a:r>
              <a:rPr lang="en-US" dirty="0" smtClean="0">
                <a:solidFill>
                  <a:srgbClr val="D60093"/>
                </a:solidFill>
                <a:ea typeface="ＭＳ Ｐゴシック" pitchFamily="34" charset="-128"/>
              </a:rPr>
              <a:t> </a:t>
            </a:r>
            <a:r>
              <a:rPr lang="en-US" dirty="0" smtClean="0">
                <a:ea typeface="ＭＳ Ｐゴシック" pitchFamily="34" charset="-128"/>
              </a:rPr>
              <a:t>(the distribution changes </a:t>
            </a:r>
            <a:br>
              <a:rPr lang="en-US" dirty="0" smtClean="0">
                <a:ea typeface="ＭＳ Ｐゴシック" pitchFamily="34" charset="-128"/>
              </a:rPr>
            </a:br>
            <a:r>
              <a:rPr lang="en-US" dirty="0" smtClean="0">
                <a:ea typeface="ＭＳ Ｐゴシック" pitchFamily="34" charset="-128"/>
              </a:rPr>
              <a:t>over time)</a:t>
            </a:r>
          </a:p>
          <a:p>
            <a:pPr lvl="1"/>
            <a:endParaRPr lang="en-US" dirty="0" smtClean="0">
              <a:ea typeface="ＭＳ Ｐゴシック" pitchFamily="34" charset="-128"/>
            </a:endParaRP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18434" name="Slide Number Placeholder 5"/>
          <p:cNvSpPr>
            <a:spLocks noGrp="1"/>
          </p:cNvSpPr>
          <p:nvPr>
            <p:ph type="sldNum" sz="quarter" idx="12"/>
          </p:nvPr>
        </p:nvSpPr>
        <p:spPr bwMode="auto">
          <a:noFill/>
          <a:ln>
            <a:miter lim="800000"/>
            <a:headEnd/>
            <a:tailEnd/>
          </a:ln>
        </p:spPr>
        <p:txBody>
          <a:bodyPr/>
          <a:lstStyle/>
          <a:p>
            <a:fld id="{2977DA49-2CF9-4B83-8117-D43327F1DEE9}" type="slidenum">
              <a:rPr lang="en-US" smtClean="0"/>
              <a:pPr/>
              <a:t>3</a:t>
            </a:fld>
            <a:endParaRPr lang="en-US"/>
          </a:p>
        </p:txBody>
      </p:sp>
    </p:spTree>
    <p:extLst>
      <p:ext uri="{BB962C8B-B14F-4D97-AF65-F5344CB8AC3E}">
        <p14:creationId xmlns:p14="http://schemas.microsoft.com/office/powerpoint/2010/main" val="41007910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r>
              <a:rPr lang="en-US" dirty="0" smtClean="0"/>
              <a:t>What’s </a:t>
            </a:r>
            <a:r>
              <a:rPr lang="en-US" dirty="0"/>
              <a:t>Good?</a:t>
            </a:r>
          </a:p>
        </p:txBody>
      </p:sp>
      <mc:AlternateContent xmlns:mc="http://schemas.openxmlformats.org/markup-compatibility/2006" xmlns:a14="http://schemas.microsoft.com/office/drawing/2010/main">
        <mc:Choice Requires="a14">
          <p:sp>
            <p:nvSpPr>
              <p:cNvPr id="34819" name="Rectangle 3"/>
              <p:cNvSpPr>
                <a:spLocks noGrp="1" noChangeArrowheads="1"/>
              </p:cNvSpPr>
              <p:nvPr>
                <p:ph idx="1"/>
              </p:nvPr>
            </p:nvSpPr>
            <p:spPr/>
            <p:txBody>
              <a:bodyPr/>
              <a:lstStyle/>
              <a:p>
                <a:r>
                  <a:rPr lang="en-US" b="1" dirty="0" smtClean="0">
                    <a:solidFill>
                      <a:srgbClr val="008000"/>
                    </a:solidFill>
                  </a:rPr>
                  <a:t>Stores only O(log</a:t>
                </a:r>
                <a:r>
                  <a:rPr lang="en-US" b="1" baseline="30000" dirty="0">
                    <a:solidFill>
                      <a:srgbClr val="008000"/>
                    </a:solidFill>
                  </a:rPr>
                  <a:t>2</a:t>
                </a:r>
                <a:r>
                  <a:rPr lang="en-US" b="1" i="1" dirty="0">
                    <a:solidFill>
                      <a:srgbClr val="008000"/>
                    </a:solidFill>
                  </a:rPr>
                  <a:t>N</a:t>
                </a:r>
                <a:r>
                  <a:rPr lang="en-US" b="1" dirty="0">
                    <a:solidFill>
                      <a:srgbClr val="008000"/>
                    </a:solidFill>
                  </a:rPr>
                  <a:t> ) </a:t>
                </a:r>
                <a:r>
                  <a:rPr lang="en-US" b="1" dirty="0" smtClean="0">
                    <a:solidFill>
                      <a:srgbClr val="008000"/>
                    </a:solidFill>
                  </a:rPr>
                  <a:t>bits</a:t>
                </a:r>
                <a:endParaRPr lang="en-US" b="1" dirty="0">
                  <a:solidFill>
                    <a:srgbClr val="008000"/>
                  </a:solidFill>
                </a:endParaRPr>
              </a:p>
              <a:p>
                <a:pPr lvl="1"/>
                <a14:m>
                  <m:oMath xmlns:m="http://schemas.openxmlformats.org/officeDocument/2006/math">
                    <m:r>
                      <a:rPr lang="en-US" b="1" i="1" dirty="0" smtClean="0">
                        <a:latin typeface="Cambria Math"/>
                      </a:rPr>
                      <m:t>𝑶</m:t>
                    </m:r>
                    <m:r>
                      <a:rPr lang="en-US" b="1" i="1" dirty="0" smtClean="0">
                        <a:latin typeface="Cambria Math"/>
                      </a:rPr>
                      <m:t>(</m:t>
                    </m:r>
                    <m:r>
                      <m:rPr>
                        <m:sty m:val="p"/>
                      </m:rPr>
                      <a:rPr lang="en-US" b="1" i="1" dirty="0" smtClean="0">
                        <a:latin typeface="Cambria Math"/>
                      </a:rPr>
                      <m:t>log</m:t>
                    </m:r>
                    <m:r>
                      <a:rPr lang="en-US" b="1" i="1" dirty="0" smtClean="0">
                        <a:latin typeface="Cambria Math"/>
                      </a:rPr>
                      <m:t>⁡</m:t>
                    </m:r>
                    <m:r>
                      <a:rPr lang="en-US" b="1" i="1" dirty="0" smtClean="0">
                        <a:latin typeface="Cambria Math"/>
                      </a:rPr>
                      <m:t>𝑵</m:t>
                    </m:r>
                    <m:r>
                      <a:rPr lang="en-US" b="1" i="1" dirty="0" smtClean="0">
                        <a:latin typeface="Cambria Math"/>
                      </a:rPr>
                      <m:t>)</m:t>
                    </m:r>
                  </m:oMath>
                </a14:m>
                <a:r>
                  <a:rPr lang="en-US" dirty="0" smtClean="0"/>
                  <a:t> </a:t>
                </a:r>
                <a:r>
                  <a:rPr lang="en-US" dirty="0"/>
                  <a:t>counts of </a:t>
                </a:r>
                <a14:m>
                  <m:oMath xmlns:m="http://schemas.openxmlformats.org/officeDocument/2006/math">
                    <m:sSub>
                      <m:sSubPr>
                        <m:ctrlPr>
                          <a:rPr lang="en-US" b="1" i="1" dirty="0" smtClean="0">
                            <a:latin typeface="Cambria Math"/>
                          </a:rPr>
                        </m:ctrlPr>
                      </m:sSubPr>
                      <m:e>
                        <m:r>
                          <m:rPr>
                            <m:sty m:val="p"/>
                          </m:rPr>
                          <a:rPr lang="en-US" b="0" i="0" dirty="0" smtClean="0">
                            <a:latin typeface="Cambria Math"/>
                          </a:rPr>
                          <m:t>log</m:t>
                        </m:r>
                      </m:e>
                      <m:sub>
                        <m:r>
                          <a:rPr lang="en-US" b="1" i="1" dirty="0" smtClean="0">
                            <a:latin typeface="Cambria Math"/>
                          </a:rPr>
                          <m:t>𝟐</m:t>
                        </m:r>
                      </m:sub>
                    </m:sSub>
                    <m:r>
                      <a:rPr lang="en-US" b="1" i="1" dirty="0">
                        <a:latin typeface="Cambria Math"/>
                      </a:rPr>
                      <m:t>𝑵</m:t>
                    </m:r>
                  </m:oMath>
                </a14:m>
                <a:r>
                  <a:rPr lang="en-US" dirty="0"/>
                  <a:t>  bits </a:t>
                </a:r>
                <a:r>
                  <a:rPr lang="en-US" dirty="0" smtClean="0"/>
                  <a:t>each</a:t>
                </a:r>
              </a:p>
              <a:p>
                <a:pPr lvl="8"/>
                <a:endParaRPr lang="en-US" dirty="0" smtClean="0"/>
              </a:p>
              <a:p>
                <a:r>
                  <a:rPr lang="en-US" b="1" dirty="0" smtClean="0">
                    <a:solidFill>
                      <a:srgbClr val="008000"/>
                    </a:solidFill>
                  </a:rPr>
                  <a:t>Easy </a:t>
                </a:r>
                <a:r>
                  <a:rPr lang="en-US" b="1" dirty="0">
                    <a:solidFill>
                      <a:srgbClr val="008000"/>
                    </a:solidFill>
                  </a:rPr>
                  <a:t>update as more bits </a:t>
                </a:r>
                <a:r>
                  <a:rPr lang="en-US" b="1" dirty="0" smtClean="0">
                    <a:solidFill>
                      <a:srgbClr val="008000"/>
                    </a:solidFill>
                  </a:rPr>
                  <a:t>enter</a:t>
                </a:r>
              </a:p>
              <a:p>
                <a:pPr lvl="8"/>
                <a:endParaRPr lang="en-US" dirty="0" smtClean="0"/>
              </a:p>
              <a:p>
                <a:r>
                  <a:rPr lang="en-US" dirty="0" smtClean="0"/>
                  <a:t>Error </a:t>
                </a:r>
                <a:r>
                  <a:rPr lang="en-US" dirty="0"/>
                  <a:t>in count no greater than the number </a:t>
                </a:r>
                <a:r>
                  <a:rPr lang="en-US" dirty="0" smtClean="0"/>
                  <a:t/>
                </a:r>
                <a:br>
                  <a:rPr lang="en-US" dirty="0" smtClean="0"/>
                </a:br>
                <a:r>
                  <a:rPr lang="en-US" dirty="0" smtClean="0"/>
                  <a:t>of </a:t>
                </a:r>
                <a:r>
                  <a:rPr lang="en-US" b="1" dirty="0" smtClean="0"/>
                  <a:t>1s</a:t>
                </a:r>
                <a:r>
                  <a:rPr lang="en-US" dirty="0" smtClean="0"/>
                  <a:t> </a:t>
                </a:r>
                <a:r>
                  <a:rPr lang="en-US" dirty="0"/>
                  <a:t>in the “</a:t>
                </a:r>
                <a:r>
                  <a:rPr lang="en-US" b="1" dirty="0"/>
                  <a:t>unknown</a:t>
                </a:r>
                <a:r>
                  <a:rPr lang="en-US" dirty="0"/>
                  <a:t>” </a:t>
                </a:r>
                <a:r>
                  <a:rPr lang="en-US" dirty="0" smtClean="0"/>
                  <a:t>area</a:t>
                </a:r>
                <a:endParaRPr lang="en-US" dirty="0"/>
              </a:p>
            </p:txBody>
          </p:sp>
        </mc:Choice>
        <mc:Fallback xmlns="">
          <p:sp>
            <p:nvSpPr>
              <p:cNvPr id="34819" name="Rectangle 3"/>
              <p:cNvSpPr>
                <a:spLocks noGrp="1" noRot="1" noChangeAspect="1" noMove="1" noResize="1" noEditPoints="1" noAdjustHandles="1" noChangeArrowheads="1" noChangeShapeType="1" noTextEdit="1"/>
              </p:cNvSpPr>
              <p:nvPr>
                <p:ph idx="1"/>
              </p:nvPr>
            </p:nvSpPr>
            <p:spPr>
              <a:blipFill rotWithShape="1">
                <a:blip r:embed="rId2"/>
                <a:stretch>
                  <a:fillRect t="-696"/>
                </a:stretch>
              </a:blipFill>
            </p:spPr>
            <p:txBody>
              <a:bodyPr/>
              <a:lstStyle/>
              <a:p>
                <a:r>
                  <a:rPr lang="en-US">
                    <a:noFill/>
                  </a:rPr>
                  <a:t> </a:t>
                </a:r>
              </a:p>
            </p:txBody>
          </p:sp>
        </mc:Fallback>
      </mc:AlternateContent>
      <p:sp>
        <p:nvSpPr>
          <p:cNvPr id="7" name="Footer Placeholder 6"/>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 name="Slide Number Placeholder 5"/>
          <p:cNvSpPr>
            <a:spLocks noGrp="1"/>
          </p:cNvSpPr>
          <p:nvPr>
            <p:ph type="sldNum" sz="quarter" idx="12"/>
          </p:nvPr>
        </p:nvSpPr>
        <p:spPr/>
        <p:txBody>
          <a:bodyPr/>
          <a:lstStyle/>
          <a:p>
            <a:fld id="{D34ECAC8-D4C0-4FDF-ADD7-3ED0EC052452}" type="slidenum">
              <a:rPr lang="en-US"/>
              <a:pPr/>
              <a:t>30</a:t>
            </a:fld>
            <a:endParaRPr lang="en-US"/>
          </a:p>
        </p:txBody>
      </p:sp>
    </p:spTree>
    <p:extLst>
      <p:ext uri="{BB962C8B-B14F-4D97-AF65-F5344CB8AC3E}">
        <p14:creationId xmlns:p14="http://schemas.microsoft.com/office/powerpoint/2010/main" val="34431408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3870106-F273-4E89-BE42-DB66D66EE188}" type="slidenum">
              <a:rPr lang="en-US"/>
              <a:pPr/>
              <a:t>31</a:t>
            </a:fld>
            <a:endParaRPr lang="en-US"/>
          </a:p>
        </p:txBody>
      </p:sp>
      <p:sp>
        <p:nvSpPr>
          <p:cNvPr id="33794" name="Rectangle 2"/>
          <p:cNvSpPr>
            <a:spLocks noGrp="1" noChangeArrowheads="1"/>
          </p:cNvSpPr>
          <p:nvPr>
            <p:ph type="title"/>
          </p:nvPr>
        </p:nvSpPr>
        <p:spPr/>
        <p:txBody>
          <a:bodyPr/>
          <a:lstStyle/>
          <a:p>
            <a:r>
              <a:rPr lang="en-US"/>
              <a:t>What’s Not So Good?</a:t>
            </a:r>
          </a:p>
        </p:txBody>
      </p:sp>
      <p:sp>
        <p:nvSpPr>
          <p:cNvPr id="33795" name="Rectangle 3"/>
          <p:cNvSpPr>
            <a:spLocks noGrp="1" noChangeArrowheads="1"/>
          </p:cNvSpPr>
          <p:nvPr>
            <p:ph type="body" idx="1"/>
          </p:nvPr>
        </p:nvSpPr>
        <p:spPr/>
        <p:txBody>
          <a:bodyPr/>
          <a:lstStyle/>
          <a:p>
            <a:r>
              <a:rPr lang="en-US" dirty="0"/>
              <a:t>As long as the </a:t>
            </a:r>
            <a:r>
              <a:rPr lang="en-US" b="1" dirty="0" smtClean="0"/>
              <a:t>1s</a:t>
            </a:r>
            <a:r>
              <a:rPr lang="en-US" dirty="0" smtClean="0"/>
              <a:t> </a:t>
            </a:r>
            <a:r>
              <a:rPr lang="en-US" dirty="0"/>
              <a:t>are fairly evenly distributed, the error due to the unknown region is small – </a:t>
            </a:r>
            <a:r>
              <a:rPr lang="en-US" b="1" dirty="0">
                <a:solidFill>
                  <a:srgbClr val="008000"/>
                </a:solidFill>
              </a:rPr>
              <a:t>no more than 50</a:t>
            </a:r>
            <a:r>
              <a:rPr lang="en-US" b="1" dirty="0" smtClean="0">
                <a:solidFill>
                  <a:srgbClr val="008000"/>
                </a:solidFill>
              </a:rPr>
              <a:t>%</a:t>
            </a:r>
          </a:p>
          <a:p>
            <a:r>
              <a:rPr lang="en-US" dirty="0" smtClean="0">
                <a:solidFill>
                  <a:srgbClr val="0000FF"/>
                </a:solidFill>
              </a:rPr>
              <a:t>But </a:t>
            </a:r>
            <a:r>
              <a:rPr lang="en-US" dirty="0">
                <a:solidFill>
                  <a:srgbClr val="0000FF"/>
                </a:solidFill>
              </a:rPr>
              <a:t>it could be that all the </a:t>
            </a:r>
            <a:r>
              <a:rPr lang="en-US" b="1" dirty="0" smtClean="0">
                <a:solidFill>
                  <a:srgbClr val="0000FF"/>
                </a:solidFill>
              </a:rPr>
              <a:t>1s</a:t>
            </a:r>
            <a:r>
              <a:rPr lang="en-US" dirty="0" smtClean="0">
                <a:solidFill>
                  <a:srgbClr val="0000FF"/>
                </a:solidFill>
              </a:rPr>
              <a:t> </a:t>
            </a:r>
            <a:r>
              <a:rPr lang="en-US" dirty="0">
                <a:solidFill>
                  <a:srgbClr val="0000FF"/>
                </a:solidFill>
              </a:rPr>
              <a:t>are in the unknown area at the </a:t>
            </a:r>
            <a:r>
              <a:rPr lang="en-US" dirty="0" smtClean="0">
                <a:solidFill>
                  <a:srgbClr val="0000FF"/>
                </a:solidFill>
              </a:rPr>
              <a:t>end</a:t>
            </a:r>
          </a:p>
          <a:p>
            <a:r>
              <a:rPr lang="en-US" dirty="0" smtClean="0"/>
              <a:t>In </a:t>
            </a:r>
            <a:r>
              <a:rPr lang="en-US" dirty="0"/>
              <a:t>that case, </a:t>
            </a:r>
            <a:r>
              <a:rPr lang="en-US" b="1" dirty="0">
                <a:solidFill>
                  <a:srgbClr val="FF0066"/>
                </a:solidFill>
              </a:rPr>
              <a:t>the error is </a:t>
            </a:r>
            <a:r>
              <a:rPr lang="en-US" b="1" dirty="0" smtClean="0">
                <a:solidFill>
                  <a:srgbClr val="FF0066"/>
                </a:solidFill>
              </a:rPr>
              <a:t>unbounded!</a:t>
            </a:r>
            <a:endParaRPr lang="en-US" b="1" dirty="0">
              <a:solidFill>
                <a:srgbClr val="FF0066"/>
              </a:solidFill>
            </a:endParaRP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grpSp>
        <p:nvGrpSpPr>
          <p:cNvPr id="3" name="Group 2"/>
          <p:cNvGrpSpPr/>
          <p:nvPr/>
        </p:nvGrpSpPr>
        <p:grpSpPr>
          <a:xfrm>
            <a:off x="0" y="4572000"/>
            <a:ext cx="8970963" cy="2164139"/>
            <a:chOff x="0" y="4572000"/>
            <a:chExt cx="8970963" cy="2164139"/>
          </a:xfrm>
        </p:grpSpPr>
        <p:sp>
          <p:nvSpPr>
            <p:cNvPr id="7" name="Text Box 3"/>
            <p:cNvSpPr txBox="1">
              <a:spLocks noChangeArrowheads="1"/>
            </p:cNvSpPr>
            <p:nvPr/>
          </p:nvSpPr>
          <p:spPr bwMode="auto">
            <a:xfrm>
              <a:off x="0" y="6096000"/>
              <a:ext cx="8970963" cy="366713"/>
            </a:xfrm>
            <a:prstGeom prst="rect">
              <a:avLst/>
            </a:prstGeom>
            <a:noFill/>
            <a:ln w="9525">
              <a:noFill/>
              <a:miter lim="800000"/>
              <a:headEnd/>
              <a:tailEnd/>
            </a:ln>
            <a:effectLst/>
          </p:spPr>
          <p:txBody>
            <a:bodyPr wrap="none">
              <a:spAutoFit/>
            </a:bodyPr>
            <a:lstStyle/>
            <a:p>
              <a:r>
                <a:rPr lang="en-US" dirty="0">
                  <a:latin typeface="Tahoma" pitchFamily="34" charset="0"/>
                  <a:ea typeface="Tahoma" pitchFamily="34" charset="0"/>
                  <a:cs typeface="Tahoma" pitchFamily="34" charset="0"/>
                </a:rPr>
                <a:t>0 1 0 0 1 1 1 0 0 0 1 0 1 0 0 1 0 0 0 1 0 1 1 0 1 1 0 1 1 1 0 0 1 0 1 0 1 1 0 0 1 1 0 1 0</a:t>
              </a:r>
            </a:p>
          </p:txBody>
        </p:sp>
        <p:grpSp>
          <p:nvGrpSpPr>
            <p:cNvPr id="15" name="Group 14"/>
            <p:cNvGrpSpPr/>
            <p:nvPr/>
          </p:nvGrpSpPr>
          <p:grpSpPr>
            <a:xfrm>
              <a:off x="1295400" y="4572000"/>
              <a:ext cx="7620000" cy="1524000"/>
              <a:chOff x="1295400" y="3487737"/>
              <a:chExt cx="7620000" cy="1524000"/>
            </a:xfrm>
          </p:grpSpPr>
          <p:sp>
            <p:nvSpPr>
              <p:cNvPr id="16" name="Rectangle 15"/>
              <p:cNvSpPr>
                <a:spLocks noChangeArrowheads="1"/>
              </p:cNvSpPr>
              <p:nvPr/>
            </p:nvSpPr>
            <p:spPr bwMode="auto">
              <a:xfrm>
                <a:off x="8763000" y="4706937"/>
                <a:ext cx="152400" cy="304800"/>
              </a:xfrm>
              <a:prstGeom prst="rect">
                <a:avLst/>
              </a:prstGeom>
              <a:solidFill>
                <a:schemeClr val="accent1">
                  <a:alpha val="50000"/>
                </a:schemeClr>
              </a:solidFill>
              <a:ln w="9525">
                <a:solidFill>
                  <a:schemeClr val="tx1"/>
                </a:solidFill>
                <a:miter lim="800000"/>
                <a:headEnd/>
                <a:tailEnd/>
              </a:ln>
              <a:effectLst/>
            </p:spPr>
            <p:txBody>
              <a:bodyPr wrap="none" anchor="ctr"/>
              <a:lstStyle/>
              <a:p>
                <a:pPr algn="ctr"/>
                <a:r>
                  <a:rPr lang="en-US" dirty="0">
                    <a:latin typeface="Arial" pitchFamily="34" charset="0"/>
                    <a:cs typeface="Arial" pitchFamily="34" charset="0"/>
                  </a:rPr>
                  <a:t>0</a:t>
                </a:r>
              </a:p>
            </p:txBody>
          </p:sp>
          <p:sp>
            <p:nvSpPr>
              <p:cNvPr id="17" name="Rectangle 16"/>
              <p:cNvSpPr>
                <a:spLocks noChangeArrowheads="1"/>
              </p:cNvSpPr>
              <p:nvPr/>
            </p:nvSpPr>
            <p:spPr bwMode="auto">
              <a:xfrm>
                <a:off x="8534400" y="4706937"/>
                <a:ext cx="152400" cy="304800"/>
              </a:xfrm>
              <a:prstGeom prst="rect">
                <a:avLst/>
              </a:prstGeom>
              <a:solidFill>
                <a:schemeClr val="accent1">
                  <a:alpha val="50000"/>
                </a:scheme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1</a:t>
                </a:r>
              </a:p>
            </p:txBody>
          </p:sp>
          <p:sp>
            <p:nvSpPr>
              <p:cNvPr id="18" name="Rectangle 8"/>
              <p:cNvSpPr>
                <a:spLocks noChangeArrowheads="1"/>
              </p:cNvSpPr>
              <p:nvPr/>
            </p:nvSpPr>
            <p:spPr bwMode="auto">
              <a:xfrm>
                <a:off x="8348634" y="4402137"/>
                <a:ext cx="338166" cy="304800"/>
              </a:xfrm>
              <a:prstGeom prst="rect">
                <a:avLst/>
              </a:prstGeom>
              <a:solidFill>
                <a:srgbClr val="FFFF00">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1</a:t>
                </a:r>
              </a:p>
            </p:txBody>
          </p:sp>
          <p:sp>
            <p:nvSpPr>
              <p:cNvPr id="19" name="Rectangle 9"/>
              <p:cNvSpPr>
                <a:spLocks noChangeArrowheads="1"/>
              </p:cNvSpPr>
              <p:nvPr/>
            </p:nvSpPr>
            <p:spPr bwMode="auto">
              <a:xfrm>
                <a:off x="7942834" y="4402137"/>
                <a:ext cx="341322" cy="304800"/>
              </a:xfrm>
              <a:prstGeom prst="rect">
                <a:avLst/>
              </a:prstGeom>
              <a:solidFill>
                <a:srgbClr val="FFFF00">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2</a:t>
                </a:r>
              </a:p>
            </p:txBody>
          </p:sp>
          <p:sp>
            <p:nvSpPr>
              <p:cNvPr id="20" name="Rectangle 10"/>
              <p:cNvSpPr>
                <a:spLocks noChangeArrowheads="1"/>
              </p:cNvSpPr>
              <p:nvPr/>
            </p:nvSpPr>
            <p:spPr bwMode="auto">
              <a:xfrm>
                <a:off x="7537034" y="4097337"/>
                <a:ext cx="747121" cy="304800"/>
              </a:xfrm>
              <a:prstGeom prst="rect">
                <a:avLst/>
              </a:prstGeom>
              <a:solidFill>
                <a:srgbClr val="CC99FF">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2</a:t>
                </a:r>
              </a:p>
            </p:txBody>
          </p:sp>
          <p:sp>
            <p:nvSpPr>
              <p:cNvPr id="21" name="Rectangle 11"/>
              <p:cNvSpPr>
                <a:spLocks noChangeArrowheads="1"/>
              </p:cNvSpPr>
              <p:nvPr/>
            </p:nvSpPr>
            <p:spPr bwMode="auto">
              <a:xfrm>
                <a:off x="6781800" y="4097337"/>
                <a:ext cx="685800" cy="304800"/>
              </a:xfrm>
              <a:prstGeom prst="rect">
                <a:avLst/>
              </a:prstGeom>
              <a:solidFill>
                <a:srgbClr val="CC99FF">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3</a:t>
                </a:r>
              </a:p>
            </p:txBody>
          </p:sp>
          <p:sp>
            <p:nvSpPr>
              <p:cNvPr id="22" name="Rectangle 12"/>
              <p:cNvSpPr>
                <a:spLocks noChangeArrowheads="1"/>
              </p:cNvSpPr>
              <p:nvPr/>
            </p:nvSpPr>
            <p:spPr bwMode="auto">
              <a:xfrm>
                <a:off x="5943600" y="3792537"/>
                <a:ext cx="1524000" cy="304800"/>
              </a:xfrm>
              <a:prstGeom prst="rect">
                <a:avLst/>
              </a:prstGeom>
              <a:solidFill>
                <a:srgbClr val="FF99CC">
                  <a:alpha val="50000"/>
                </a:srgbClr>
              </a:solidFill>
              <a:ln w="9525">
                <a:solidFill>
                  <a:schemeClr val="tx1"/>
                </a:solidFill>
                <a:miter lim="800000"/>
                <a:headEnd/>
                <a:tailEnd/>
              </a:ln>
              <a:effectLst/>
            </p:spPr>
            <p:txBody>
              <a:bodyPr wrap="none" anchor="ctr"/>
              <a:lstStyle/>
              <a:p>
                <a:pPr algn="ctr"/>
                <a:r>
                  <a:rPr lang="en-US">
                    <a:latin typeface="Arial" pitchFamily="34" charset="0"/>
                    <a:cs typeface="Arial" pitchFamily="34" charset="0"/>
                  </a:rPr>
                  <a:t>4</a:t>
                </a:r>
              </a:p>
            </p:txBody>
          </p:sp>
          <p:sp>
            <p:nvSpPr>
              <p:cNvPr id="23" name="Rectangle 15"/>
              <p:cNvSpPr>
                <a:spLocks noChangeArrowheads="1"/>
              </p:cNvSpPr>
              <p:nvPr/>
            </p:nvSpPr>
            <p:spPr bwMode="auto">
              <a:xfrm>
                <a:off x="4419600" y="3487737"/>
                <a:ext cx="3048000" cy="304800"/>
              </a:xfrm>
              <a:prstGeom prst="rect">
                <a:avLst/>
              </a:prstGeom>
              <a:solidFill>
                <a:srgbClr val="FFCC00">
                  <a:alpha val="50000"/>
                </a:srgbClr>
              </a:solidFill>
              <a:ln w="9525">
                <a:solidFill>
                  <a:schemeClr val="tx1"/>
                </a:solidFill>
                <a:miter lim="800000"/>
                <a:headEnd/>
                <a:tailEnd/>
              </a:ln>
              <a:effectLst/>
            </p:spPr>
            <p:txBody>
              <a:bodyPr wrap="none" anchor="ctr"/>
              <a:lstStyle/>
              <a:p>
                <a:pPr algn="ctr"/>
                <a:r>
                  <a:rPr lang="en-US" dirty="0">
                    <a:latin typeface="Arial" pitchFamily="34" charset="0"/>
                    <a:cs typeface="Arial" pitchFamily="34" charset="0"/>
                  </a:rPr>
                  <a:t>10</a:t>
                </a:r>
              </a:p>
            </p:txBody>
          </p:sp>
          <p:sp>
            <p:nvSpPr>
              <p:cNvPr id="24" name="Rectangle 24"/>
              <p:cNvSpPr>
                <a:spLocks noChangeArrowheads="1"/>
              </p:cNvSpPr>
              <p:nvPr/>
            </p:nvSpPr>
            <p:spPr bwMode="auto">
              <a:xfrm>
                <a:off x="1295400" y="3487737"/>
                <a:ext cx="3048000" cy="304800"/>
              </a:xfrm>
              <a:prstGeom prst="rect">
                <a:avLst/>
              </a:prstGeom>
              <a:solidFill>
                <a:srgbClr val="FFCC00">
                  <a:alpha val="50000"/>
                </a:srgbClr>
              </a:solidFill>
              <a:ln w="9525">
                <a:solidFill>
                  <a:schemeClr val="tx1"/>
                </a:solidFill>
                <a:miter lim="800000"/>
                <a:headEnd/>
                <a:tailEnd/>
              </a:ln>
              <a:effectLst/>
            </p:spPr>
            <p:txBody>
              <a:bodyPr wrap="none" anchor="ctr"/>
              <a:lstStyle/>
              <a:p>
                <a:pPr algn="ctr"/>
                <a:r>
                  <a:rPr lang="en-US" dirty="0">
                    <a:latin typeface="Arial" pitchFamily="34" charset="0"/>
                    <a:cs typeface="Arial" pitchFamily="34" charset="0"/>
                  </a:rPr>
                  <a:t>6</a:t>
                </a:r>
              </a:p>
            </p:txBody>
          </p:sp>
        </p:grpSp>
        <p:sp>
          <p:nvSpPr>
            <p:cNvPr id="33" name="Text Box 16"/>
            <p:cNvSpPr txBox="1">
              <a:spLocks noChangeArrowheads="1"/>
            </p:cNvSpPr>
            <p:nvPr/>
          </p:nvSpPr>
          <p:spPr bwMode="auto">
            <a:xfrm>
              <a:off x="5622925" y="6366807"/>
              <a:ext cx="344966" cy="369332"/>
            </a:xfrm>
            <a:prstGeom prst="rect">
              <a:avLst/>
            </a:prstGeom>
            <a:noFill/>
            <a:ln w="9525">
              <a:noFill/>
              <a:miter lim="800000"/>
              <a:headEnd/>
              <a:tailEnd/>
            </a:ln>
            <a:effectLst/>
          </p:spPr>
          <p:txBody>
            <a:bodyPr wrap="none">
              <a:spAutoFit/>
            </a:bodyPr>
            <a:lstStyle/>
            <a:p>
              <a:r>
                <a:rPr lang="en-US" b="1" i="1" dirty="0">
                  <a:solidFill>
                    <a:srgbClr val="008000"/>
                  </a:solidFill>
                </a:rPr>
                <a:t>N</a:t>
              </a:r>
            </a:p>
          </p:txBody>
        </p:sp>
        <p:sp>
          <p:nvSpPr>
            <p:cNvPr id="34" name="Line 17"/>
            <p:cNvSpPr>
              <a:spLocks noChangeShapeType="1"/>
            </p:cNvSpPr>
            <p:nvPr/>
          </p:nvSpPr>
          <p:spPr bwMode="auto">
            <a:xfrm flipH="1">
              <a:off x="3429000" y="6563657"/>
              <a:ext cx="2209800" cy="0"/>
            </a:xfrm>
            <a:prstGeom prst="line">
              <a:avLst/>
            </a:prstGeom>
            <a:noFill/>
            <a:ln w="28575">
              <a:solidFill>
                <a:srgbClr val="008000"/>
              </a:solidFill>
              <a:round/>
              <a:headEnd/>
              <a:tailEnd type="triangle" w="med" len="med"/>
            </a:ln>
            <a:effectLst/>
          </p:spPr>
          <p:txBody>
            <a:bodyPr/>
            <a:lstStyle/>
            <a:p>
              <a:endParaRPr lang="en-US"/>
            </a:p>
          </p:txBody>
        </p:sp>
        <p:sp>
          <p:nvSpPr>
            <p:cNvPr id="35" name="Line 18"/>
            <p:cNvSpPr>
              <a:spLocks noChangeShapeType="1"/>
            </p:cNvSpPr>
            <p:nvPr/>
          </p:nvSpPr>
          <p:spPr bwMode="auto">
            <a:xfrm>
              <a:off x="6019800" y="6563657"/>
              <a:ext cx="2895600" cy="0"/>
            </a:xfrm>
            <a:prstGeom prst="line">
              <a:avLst/>
            </a:prstGeom>
            <a:noFill/>
            <a:ln w="28575">
              <a:solidFill>
                <a:srgbClr val="008000"/>
              </a:solidFill>
              <a:round/>
              <a:headEnd/>
              <a:tailEnd type="triangle" w="med" len="med"/>
            </a:ln>
            <a:effectLst/>
          </p:spPr>
          <p:txBody>
            <a:bodyPr/>
            <a:lstStyle/>
            <a:p>
              <a:endParaRPr lang="en-US"/>
            </a:p>
          </p:txBody>
        </p:sp>
        <p:grpSp>
          <p:nvGrpSpPr>
            <p:cNvPr id="36" name="Group 35"/>
            <p:cNvGrpSpPr/>
            <p:nvPr/>
          </p:nvGrpSpPr>
          <p:grpSpPr>
            <a:xfrm>
              <a:off x="1295400" y="4904720"/>
              <a:ext cx="2057400" cy="461665"/>
              <a:chOff x="1295400" y="3815411"/>
              <a:chExt cx="2057400" cy="461665"/>
            </a:xfrm>
          </p:grpSpPr>
          <p:sp>
            <p:nvSpPr>
              <p:cNvPr id="37" name="Line 21"/>
              <p:cNvSpPr>
                <a:spLocks noChangeShapeType="1"/>
              </p:cNvSpPr>
              <p:nvPr/>
            </p:nvSpPr>
            <p:spPr bwMode="auto">
              <a:xfrm flipH="1">
                <a:off x="1295400" y="4021137"/>
                <a:ext cx="838200" cy="0"/>
              </a:xfrm>
              <a:prstGeom prst="line">
                <a:avLst/>
              </a:prstGeom>
              <a:noFill/>
              <a:ln w="28575">
                <a:solidFill>
                  <a:srgbClr val="008000"/>
                </a:solidFill>
                <a:round/>
                <a:headEnd/>
                <a:tailEnd type="triangle" w="med" len="med"/>
              </a:ln>
              <a:effectLst/>
            </p:spPr>
            <p:txBody>
              <a:bodyPr/>
              <a:lstStyle/>
              <a:p>
                <a:endParaRPr lang="en-US" sz="2000" b="1"/>
              </a:p>
            </p:txBody>
          </p:sp>
          <p:sp>
            <p:nvSpPr>
              <p:cNvPr id="38" name="Line 22"/>
              <p:cNvSpPr>
                <a:spLocks noChangeShapeType="1"/>
              </p:cNvSpPr>
              <p:nvPr/>
            </p:nvSpPr>
            <p:spPr bwMode="auto">
              <a:xfrm>
                <a:off x="2667000" y="4021137"/>
                <a:ext cx="685800" cy="0"/>
              </a:xfrm>
              <a:prstGeom prst="line">
                <a:avLst/>
              </a:prstGeom>
              <a:noFill/>
              <a:ln w="28575">
                <a:solidFill>
                  <a:srgbClr val="008000"/>
                </a:solidFill>
                <a:round/>
                <a:headEnd/>
                <a:tailEnd type="triangle" w="med" len="med"/>
              </a:ln>
              <a:effectLst/>
            </p:spPr>
            <p:txBody>
              <a:bodyPr/>
              <a:lstStyle/>
              <a:p>
                <a:endParaRPr lang="en-US" sz="2000" b="1"/>
              </a:p>
            </p:txBody>
          </p:sp>
          <p:sp>
            <p:nvSpPr>
              <p:cNvPr id="39" name="Text Box 20"/>
              <p:cNvSpPr txBox="1">
                <a:spLocks noChangeArrowheads="1"/>
              </p:cNvSpPr>
              <p:nvPr/>
            </p:nvSpPr>
            <p:spPr bwMode="auto">
              <a:xfrm>
                <a:off x="2209800" y="3815411"/>
                <a:ext cx="322524" cy="461665"/>
              </a:xfrm>
              <a:prstGeom prst="rect">
                <a:avLst/>
              </a:prstGeom>
              <a:noFill/>
              <a:ln w="9525">
                <a:noFill/>
                <a:miter lim="800000"/>
                <a:headEnd/>
                <a:tailEnd/>
              </a:ln>
              <a:effectLst/>
            </p:spPr>
            <p:txBody>
              <a:bodyPr wrap="none">
                <a:spAutoFit/>
              </a:bodyPr>
              <a:lstStyle/>
              <a:p>
                <a:r>
                  <a:rPr lang="en-US" sz="2400" b="1" dirty="0">
                    <a:solidFill>
                      <a:srgbClr val="008000"/>
                    </a:solidFill>
                  </a:rPr>
                  <a:t>?</a:t>
                </a:r>
              </a:p>
            </p:txBody>
          </p:sp>
        </p:grpSp>
      </p:grpSp>
      <p:cxnSp>
        <p:nvCxnSpPr>
          <p:cNvPr id="26" name="Straight Connector 25"/>
          <p:cNvCxnSpPr/>
          <p:nvPr/>
        </p:nvCxnSpPr>
        <p:spPr>
          <a:xfrm flipV="1">
            <a:off x="3401080" y="4953000"/>
            <a:ext cx="0" cy="1658938"/>
          </a:xfrm>
          <a:prstGeom prst="line">
            <a:avLst/>
          </a:prstGeom>
          <a:ln w="28575">
            <a:solidFill>
              <a:srgbClr val="0000FF"/>
            </a:solidFill>
            <a:prstDash val="sysDot"/>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9756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dirty="0" err="1" smtClean="0"/>
              <a:t>Fixup</a:t>
            </a:r>
            <a:r>
              <a:rPr lang="en-US" dirty="0" smtClean="0"/>
              <a:t>: DGIM method</a:t>
            </a:r>
            <a:endParaRPr lang="en-US" dirty="0"/>
          </a:p>
        </p:txBody>
      </p:sp>
      <p:sp>
        <p:nvSpPr>
          <p:cNvPr id="35843" name="Rectangle 3"/>
          <p:cNvSpPr>
            <a:spLocks noGrp="1" noChangeArrowheads="1"/>
          </p:cNvSpPr>
          <p:nvPr>
            <p:ph idx="1"/>
          </p:nvPr>
        </p:nvSpPr>
        <p:spPr/>
        <p:txBody>
          <a:bodyPr/>
          <a:lstStyle/>
          <a:p>
            <a:r>
              <a:rPr lang="en-US" b="1" dirty="0" smtClean="0">
                <a:solidFill>
                  <a:srgbClr val="0000FF"/>
                </a:solidFill>
              </a:rPr>
              <a:t>Idea:</a:t>
            </a:r>
            <a:r>
              <a:rPr lang="en-US" dirty="0" smtClean="0"/>
              <a:t> Instead </a:t>
            </a:r>
            <a:r>
              <a:rPr lang="en-US" dirty="0"/>
              <a:t>of summarizing fixed-length blocks, summarize blocks with specific </a:t>
            </a:r>
            <a:r>
              <a:rPr lang="en-US" dirty="0" smtClean="0"/>
              <a:t>number of </a:t>
            </a:r>
            <a:r>
              <a:rPr lang="en-US" b="1" dirty="0" smtClean="0"/>
              <a:t>1s</a:t>
            </a:r>
            <a:r>
              <a:rPr lang="en-US" dirty="0"/>
              <a:t>:</a:t>
            </a:r>
          </a:p>
          <a:p>
            <a:pPr lvl="1"/>
            <a:r>
              <a:rPr lang="en-US" dirty="0"/>
              <a:t>Let the block </a:t>
            </a:r>
            <a:r>
              <a:rPr lang="en-US" b="1" i="1" dirty="0" smtClean="0">
                <a:solidFill>
                  <a:srgbClr val="FF0066"/>
                </a:solidFill>
              </a:rPr>
              <a:t>sizes</a:t>
            </a:r>
            <a:r>
              <a:rPr lang="en-US" dirty="0" smtClean="0"/>
              <a:t> </a:t>
            </a:r>
            <a:r>
              <a:rPr lang="en-US" dirty="0"/>
              <a:t>(number of </a:t>
            </a:r>
            <a:r>
              <a:rPr lang="en-US" b="1" dirty="0" smtClean="0"/>
              <a:t>1s</a:t>
            </a:r>
            <a:r>
              <a:rPr lang="en-US" dirty="0"/>
              <a:t>) increase </a:t>
            </a:r>
            <a:r>
              <a:rPr lang="en-US" dirty="0" smtClean="0"/>
              <a:t>exponentially</a:t>
            </a:r>
          </a:p>
          <a:p>
            <a:pPr lvl="8"/>
            <a:endParaRPr lang="en-US" dirty="0"/>
          </a:p>
          <a:p>
            <a:r>
              <a:rPr lang="en-US" b="1" dirty="0">
                <a:solidFill>
                  <a:srgbClr val="D60093"/>
                </a:solidFill>
              </a:rPr>
              <a:t>When there are few </a:t>
            </a:r>
            <a:r>
              <a:rPr lang="en-US" b="1" dirty="0" smtClean="0">
                <a:solidFill>
                  <a:srgbClr val="D60093"/>
                </a:solidFill>
              </a:rPr>
              <a:t>1s </a:t>
            </a:r>
            <a:r>
              <a:rPr lang="en-US" b="1" dirty="0">
                <a:solidFill>
                  <a:srgbClr val="D60093"/>
                </a:solidFill>
              </a:rPr>
              <a:t>in the window, block sizes stay small, so errors are </a:t>
            </a:r>
            <a:r>
              <a:rPr lang="en-US" b="1" dirty="0" smtClean="0">
                <a:solidFill>
                  <a:srgbClr val="D60093"/>
                </a:solidFill>
              </a:rPr>
              <a:t>small</a:t>
            </a:r>
            <a:endParaRPr lang="en-US" b="1" dirty="0">
              <a:solidFill>
                <a:srgbClr val="D60093"/>
              </a:solidFill>
            </a:endParaRPr>
          </a:p>
        </p:txBody>
      </p:sp>
      <p:sp>
        <p:nvSpPr>
          <p:cNvPr id="4" name="Slide Number Placeholder 5"/>
          <p:cNvSpPr>
            <a:spLocks noGrp="1"/>
          </p:cNvSpPr>
          <p:nvPr>
            <p:ph type="sldNum" sz="quarter" idx="12"/>
          </p:nvPr>
        </p:nvSpPr>
        <p:spPr/>
        <p:txBody>
          <a:bodyPr/>
          <a:lstStyle/>
          <a:p>
            <a:fld id="{886C3A1E-7015-4257-A584-04E87D87572B}" type="slidenum">
              <a:rPr lang="en-US"/>
              <a:pPr/>
              <a:t>32</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grpSp>
        <p:nvGrpSpPr>
          <p:cNvPr id="7" name="Group 33"/>
          <p:cNvGrpSpPr>
            <a:grpSpLocks/>
          </p:cNvGrpSpPr>
          <p:nvPr/>
        </p:nvGrpSpPr>
        <p:grpSpPr bwMode="auto">
          <a:xfrm>
            <a:off x="76200" y="5345112"/>
            <a:ext cx="9112255" cy="369888"/>
            <a:chOff x="-6" y="2400"/>
            <a:chExt cx="5740" cy="233"/>
          </a:xfrm>
        </p:grpSpPr>
        <p:sp>
          <p:nvSpPr>
            <p:cNvPr id="8" name="Text Box 3"/>
            <p:cNvSpPr txBox="1">
              <a:spLocks noChangeArrowheads="1"/>
            </p:cNvSpPr>
            <p:nvPr/>
          </p:nvSpPr>
          <p:spPr bwMode="auto">
            <a:xfrm>
              <a:off x="34" y="2400"/>
              <a:ext cx="5700"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1001010110001011010101010101011010101010101110101010111010100010110010</a:t>
              </a:r>
            </a:p>
          </p:txBody>
        </p:sp>
        <p:sp>
          <p:nvSpPr>
            <p:cNvPr id="9" name="Rectangle 5"/>
            <p:cNvSpPr>
              <a:spLocks noChangeArrowheads="1"/>
            </p:cNvSpPr>
            <p:nvPr/>
          </p:nvSpPr>
          <p:spPr bwMode="auto">
            <a:xfrm>
              <a:off x="5444"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0" name="Rectangle 6"/>
            <p:cNvSpPr>
              <a:spLocks noChangeArrowheads="1"/>
            </p:cNvSpPr>
            <p:nvPr/>
          </p:nvSpPr>
          <p:spPr bwMode="auto">
            <a:xfrm>
              <a:off x="5212"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1" name="Rectangle 8"/>
            <p:cNvSpPr>
              <a:spLocks noChangeArrowheads="1"/>
            </p:cNvSpPr>
            <p:nvPr/>
          </p:nvSpPr>
          <p:spPr bwMode="auto">
            <a:xfrm>
              <a:off x="4979" y="2418"/>
              <a:ext cx="227"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12" name="Rectangle 11"/>
            <p:cNvSpPr>
              <a:spLocks noChangeArrowheads="1"/>
            </p:cNvSpPr>
            <p:nvPr/>
          </p:nvSpPr>
          <p:spPr bwMode="auto">
            <a:xfrm>
              <a:off x="4263" y="2418"/>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3" name="Rectangle 12"/>
            <p:cNvSpPr>
              <a:spLocks noChangeArrowheads="1"/>
            </p:cNvSpPr>
            <p:nvPr/>
          </p:nvSpPr>
          <p:spPr bwMode="auto">
            <a:xfrm>
              <a:off x="3726" y="241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4" name="Rectangle 13"/>
            <p:cNvSpPr>
              <a:spLocks noChangeArrowheads="1"/>
            </p:cNvSpPr>
            <p:nvPr/>
          </p:nvSpPr>
          <p:spPr bwMode="auto">
            <a:xfrm>
              <a:off x="2617" y="2418"/>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15" name="Rectangle 14"/>
            <p:cNvSpPr>
              <a:spLocks noChangeArrowheads="1"/>
            </p:cNvSpPr>
            <p:nvPr/>
          </p:nvSpPr>
          <p:spPr bwMode="auto">
            <a:xfrm>
              <a:off x="1410" y="241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16" name="Rectangle 15"/>
            <p:cNvSpPr>
              <a:spLocks noChangeArrowheads="1"/>
            </p:cNvSpPr>
            <p:nvPr/>
          </p:nvSpPr>
          <p:spPr bwMode="auto">
            <a:xfrm>
              <a:off x="-6" y="2418"/>
              <a:ext cx="1344"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sp>
        <p:nvSpPr>
          <p:cNvPr id="17" name="Text Box 16"/>
          <p:cNvSpPr txBox="1">
            <a:spLocks noChangeArrowheads="1"/>
          </p:cNvSpPr>
          <p:nvPr/>
        </p:nvSpPr>
        <p:spPr bwMode="auto">
          <a:xfrm>
            <a:off x="4184651" y="5702414"/>
            <a:ext cx="344966" cy="369332"/>
          </a:xfrm>
          <a:prstGeom prst="rect">
            <a:avLst/>
          </a:prstGeom>
          <a:noFill/>
          <a:ln w="9525">
            <a:noFill/>
            <a:miter lim="800000"/>
            <a:headEnd/>
            <a:tailEnd/>
          </a:ln>
        </p:spPr>
        <p:txBody>
          <a:bodyPr wrap="none">
            <a:spAutoFit/>
          </a:bodyPr>
          <a:lstStyle/>
          <a:p>
            <a:r>
              <a:rPr lang="en-US" b="1" i="1" dirty="0">
                <a:solidFill>
                  <a:srgbClr val="008000"/>
                </a:solidFill>
              </a:rPr>
              <a:t>N</a:t>
            </a:r>
          </a:p>
        </p:txBody>
      </p:sp>
      <p:sp>
        <p:nvSpPr>
          <p:cNvPr id="18" name="Line 17"/>
          <p:cNvSpPr>
            <a:spLocks noChangeShapeType="1"/>
          </p:cNvSpPr>
          <p:nvPr/>
        </p:nvSpPr>
        <p:spPr bwMode="auto">
          <a:xfrm flipH="1">
            <a:off x="923926" y="5867400"/>
            <a:ext cx="3276600" cy="0"/>
          </a:xfrm>
          <a:prstGeom prst="line">
            <a:avLst/>
          </a:prstGeom>
          <a:noFill/>
          <a:ln w="28575">
            <a:solidFill>
              <a:srgbClr val="008000"/>
            </a:solidFill>
            <a:round/>
            <a:headEnd/>
            <a:tailEnd type="triangle" w="med" len="med"/>
          </a:ln>
        </p:spPr>
        <p:txBody>
          <a:bodyPr/>
          <a:lstStyle/>
          <a:p>
            <a:endParaRPr lang="en-US"/>
          </a:p>
        </p:txBody>
      </p:sp>
      <p:sp>
        <p:nvSpPr>
          <p:cNvPr id="19" name="Line 18"/>
          <p:cNvSpPr>
            <a:spLocks noChangeShapeType="1"/>
          </p:cNvSpPr>
          <p:nvPr/>
        </p:nvSpPr>
        <p:spPr bwMode="auto">
          <a:xfrm>
            <a:off x="4581526" y="5867400"/>
            <a:ext cx="4419600" cy="0"/>
          </a:xfrm>
          <a:prstGeom prst="line">
            <a:avLst/>
          </a:prstGeom>
          <a:noFill/>
          <a:ln w="28575">
            <a:solidFill>
              <a:srgbClr val="008000"/>
            </a:solidFill>
            <a:round/>
            <a:headEnd/>
            <a:tailEnd type="triangle" w="med" len="med"/>
          </a:ln>
        </p:spPr>
        <p:txBody>
          <a:bodyPr/>
          <a:lstStyle/>
          <a:p>
            <a:endParaRPr lang="en-US"/>
          </a:p>
        </p:txBody>
      </p:sp>
      <p:sp>
        <p:nvSpPr>
          <p:cNvPr id="20" name="Rectangle 19"/>
          <p:cNvSpPr/>
          <p:nvPr/>
        </p:nvSpPr>
        <p:spPr>
          <a:xfrm>
            <a:off x="5987014" y="0"/>
            <a:ext cx="3139513" cy="369332"/>
          </a:xfrm>
          <a:prstGeom prst="rect">
            <a:avLst/>
          </a:prstGeom>
        </p:spPr>
        <p:txBody>
          <a:bodyPr wrap="none">
            <a:spAutoFit/>
          </a:bodyPr>
          <a:lstStyle/>
          <a:p>
            <a:pPr algn="r"/>
            <a:r>
              <a:rPr lang="en-US" dirty="0" smtClean="0">
                <a:solidFill>
                  <a:schemeClr val="bg1"/>
                </a:solidFill>
              </a:rPr>
              <a:t>[</a:t>
            </a:r>
            <a:r>
              <a:rPr lang="en-US" dirty="0" err="1" smtClean="0">
                <a:solidFill>
                  <a:schemeClr val="bg1"/>
                </a:solidFill>
              </a:rPr>
              <a:t>Datar</a:t>
            </a:r>
            <a:r>
              <a:rPr lang="en-US" dirty="0" smtClean="0">
                <a:solidFill>
                  <a:schemeClr val="bg1"/>
                </a:solidFill>
              </a:rPr>
              <a:t>, </a:t>
            </a:r>
            <a:r>
              <a:rPr lang="en-US" dirty="0" err="1" smtClean="0">
                <a:solidFill>
                  <a:schemeClr val="bg1"/>
                </a:solidFill>
              </a:rPr>
              <a:t>Gionis</a:t>
            </a:r>
            <a:r>
              <a:rPr lang="en-US" dirty="0" smtClean="0">
                <a:solidFill>
                  <a:schemeClr val="bg1"/>
                </a:solidFill>
              </a:rPr>
              <a:t>, </a:t>
            </a:r>
            <a:r>
              <a:rPr lang="en-US" dirty="0" err="1" smtClean="0">
                <a:solidFill>
                  <a:schemeClr val="bg1"/>
                </a:solidFill>
              </a:rPr>
              <a:t>Indyk</a:t>
            </a:r>
            <a:r>
              <a:rPr lang="en-US" dirty="0" smtClean="0">
                <a:solidFill>
                  <a:schemeClr val="bg1"/>
                </a:solidFill>
              </a:rPr>
              <a:t>, </a:t>
            </a:r>
            <a:r>
              <a:rPr lang="en-US" dirty="0" err="1" smtClean="0">
                <a:solidFill>
                  <a:schemeClr val="bg1"/>
                </a:solidFill>
              </a:rPr>
              <a:t>Motwani</a:t>
            </a:r>
            <a:r>
              <a:rPr lang="en-US"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1989485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P spid="1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bwMode="auto">
          <a:noFill/>
          <a:ln>
            <a:miter lim="800000"/>
            <a:headEnd/>
            <a:tailEnd/>
          </a:ln>
        </p:spPr>
        <p:txBody>
          <a:bodyPr/>
          <a:lstStyle/>
          <a:p>
            <a:fld id="{C6222E59-ECD0-4669-8E55-349CD20D228F}" type="slidenum">
              <a:rPr lang="en-US"/>
              <a:pPr/>
              <a:t>33</a:t>
            </a:fld>
            <a:endParaRPr lang="en-US"/>
          </a:p>
        </p:txBody>
      </p:sp>
      <p:sp>
        <p:nvSpPr>
          <p:cNvPr id="19458" name="Rectangle 2"/>
          <p:cNvSpPr>
            <a:spLocks noGrp="1" noChangeArrowheads="1"/>
          </p:cNvSpPr>
          <p:nvPr>
            <p:ph type="title"/>
          </p:nvPr>
        </p:nvSpPr>
        <p:spPr/>
        <p:txBody>
          <a:bodyPr/>
          <a:lstStyle/>
          <a:p>
            <a:pPr>
              <a:defRPr/>
            </a:pPr>
            <a:r>
              <a:rPr lang="en-US" dirty="0" smtClean="0">
                <a:ea typeface="+mj-ea"/>
              </a:rPr>
              <a:t>DGIM: Timestamps</a:t>
            </a:r>
            <a:endParaRPr lang="en-US" dirty="0">
              <a:ea typeface="+mj-ea"/>
            </a:endParaRPr>
          </a:p>
        </p:txBody>
      </p:sp>
      <mc:AlternateContent xmlns:mc="http://schemas.openxmlformats.org/markup-compatibility/2006" xmlns:a14="http://schemas.microsoft.com/office/drawing/2010/main">
        <mc:Choice Requires="a14">
          <p:sp>
            <p:nvSpPr>
              <p:cNvPr id="40964" name="Rectangle 3"/>
              <p:cNvSpPr>
                <a:spLocks noGrp="1" noChangeArrowheads="1"/>
              </p:cNvSpPr>
              <p:nvPr>
                <p:ph type="body" idx="1"/>
              </p:nvPr>
            </p:nvSpPr>
            <p:spPr/>
            <p:txBody>
              <a:bodyPr/>
              <a:lstStyle/>
              <a:p>
                <a:r>
                  <a:rPr lang="en-US" dirty="0" smtClean="0"/>
                  <a:t>Each bit in the stream has a </a:t>
                </a:r>
                <a:r>
                  <a:rPr lang="en-US" b="1" i="1" dirty="0" smtClean="0">
                    <a:solidFill>
                      <a:srgbClr val="FF0066"/>
                    </a:solidFill>
                  </a:rPr>
                  <a:t>timestamp</a:t>
                </a:r>
                <a:r>
                  <a:rPr lang="en-US" dirty="0" smtClean="0"/>
                  <a:t>, starting </a:t>
                </a:r>
                <a:r>
                  <a:rPr lang="en-US" b="1" dirty="0" smtClean="0"/>
                  <a:t>1</a:t>
                </a:r>
                <a:r>
                  <a:rPr lang="en-US" dirty="0" smtClean="0"/>
                  <a:t>, </a:t>
                </a:r>
                <a:r>
                  <a:rPr lang="en-US" b="1" dirty="0" smtClean="0"/>
                  <a:t>2,</a:t>
                </a:r>
                <a:r>
                  <a:rPr lang="en-US" dirty="0" smtClean="0"/>
                  <a:t> …</a:t>
                </a:r>
              </a:p>
              <a:p>
                <a:pPr lvl="8"/>
                <a:endParaRPr lang="en-US" dirty="0" smtClean="0"/>
              </a:p>
              <a:p>
                <a:r>
                  <a:rPr lang="en-US" dirty="0" smtClean="0"/>
                  <a:t>Record timestamps modulo </a:t>
                </a:r>
                <a:r>
                  <a:rPr lang="en-US" b="1" i="1" dirty="0" smtClean="0"/>
                  <a:t>N</a:t>
                </a:r>
                <a:r>
                  <a:rPr lang="en-US" dirty="0" smtClean="0"/>
                  <a:t>  (</a:t>
                </a:r>
                <a:r>
                  <a:rPr lang="en-US" b="1" dirty="0" smtClean="0">
                    <a:solidFill>
                      <a:srgbClr val="0000FF"/>
                    </a:solidFill>
                  </a:rPr>
                  <a:t>the window size</a:t>
                </a:r>
                <a:r>
                  <a:rPr lang="en-US" dirty="0" smtClean="0"/>
                  <a:t>), so we can represent any </a:t>
                </a:r>
                <a:r>
                  <a:rPr lang="en-US" b="1" dirty="0" smtClean="0">
                    <a:solidFill>
                      <a:srgbClr val="FF0066"/>
                    </a:solidFill>
                  </a:rPr>
                  <a:t>relevant</a:t>
                </a:r>
                <a:r>
                  <a:rPr lang="en-US" dirty="0" smtClean="0">
                    <a:solidFill>
                      <a:srgbClr val="FF0066"/>
                    </a:solidFill>
                  </a:rPr>
                  <a:t> </a:t>
                </a:r>
                <a:r>
                  <a:rPr lang="en-US" dirty="0" smtClean="0"/>
                  <a:t>timestamp in </a:t>
                </a:r>
                <a14:m>
                  <m:oMath xmlns:m="http://schemas.openxmlformats.org/officeDocument/2006/math">
                    <m:r>
                      <a:rPr lang="en-US" b="1" i="1" dirty="0" smtClean="0">
                        <a:latin typeface="Cambria Math"/>
                      </a:rPr>
                      <m:t>𝑶</m:t>
                    </m:r>
                    <m:r>
                      <a:rPr lang="en-US" b="1" i="1" dirty="0" smtClean="0">
                        <a:latin typeface="Cambria Math"/>
                      </a:rPr>
                      <m:t>(</m:t>
                    </m:r>
                    <m:r>
                      <a:rPr lang="en-US" b="1" i="1" dirty="0" smtClean="0">
                        <a:latin typeface="Cambria Math"/>
                      </a:rPr>
                      <m:t>𝒍𝒐</m:t>
                    </m:r>
                    <m:sSub>
                      <m:sSubPr>
                        <m:ctrlPr>
                          <a:rPr lang="en-US" b="1" i="1" dirty="0" smtClean="0">
                            <a:latin typeface="Cambria Math"/>
                          </a:rPr>
                        </m:ctrlPr>
                      </m:sSubPr>
                      <m:e>
                        <m:r>
                          <a:rPr lang="en-US" b="1" i="1" dirty="0" smtClean="0">
                            <a:latin typeface="Cambria Math"/>
                          </a:rPr>
                          <m:t>𝒈</m:t>
                        </m:r>
                      </m:e>
                      <m:sub>
                        <m:r>
                          <a:rPr lang="en-US" b="1" i="1" dirty="0" smtClean="0">
                            <a:latin typeface="Cambria Math"/>
                          </a:rPr>
                          <m:t>𝟐</m:t>
                        </m:r>
                      </m:sub>
                    </m:sSub>
                    <m:r>
                      <a:rPr lang="en-US" b="1" i="1" dirty="0" smtClean="0">
                        <a:latin typeface="Cambria Math"/>
                      </a:rPr>
                      <m:t>𝑵</m:t>
                    </m:r>
                    <m:r>
                      <a:rPr lang="en-US" b="1" i="1" dirty="0" smtClean="0">
                        <a:latin typeface="Cambria Math"/>
                      </a:rPr>
                      <m:t>)</m:t>
                    </m:r>
                  </m:oMath>
                </a14:m>
                <a:r>
                  <a:rPr lang="en-US" dirty="0" smtClean="0"/>
                  <a:t> bits</a:t>
                </a:r>
              </a:p>
            </p:txBody>
          </p:sp>
        </mc:Choice>
        <mc:Fallback xmlns="">
          <p:sp>
            <p:nvSpPr>
              <p:cNvPr id="40964" name="Rectangle 3"/>
              <p:cNvSpPr>
                <a:spLocks noGrp="1" noRot="1" noChangeAspect="1" noMove="1" noResize="1" noEditPoints="1" noAdjustHandles="1" noChangeArrowheads="1" noChangeShapeType="1" noTextEdit="1"/>
              </p:cNvSpPr>
              <p:nvPr>
                <p:ph type="body" idx="1"/>
              </p:nvPr>
            </p:nvSpPr>
            <p:spPr>
              <a:blipFill rotWithShape="1">
                <a:blip r:embed="rId2"/>
                <a:stretch>
                  <a:fillRect t="-696"/>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4737714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a:defRPr/>
            </a:pPr>
            <a:r>
              <a:rPr lang="en-US" dirty="0" smtClean="0">
                <a:ea typeface="+mj-ea"/>
              </a:rPr>
              <a:t>DGIM: Buckets</a:t>
            </a:r>
            <a:endParaRPr lang="en-US" dirty="0">
              <a:ea typeface="+mj-ea"/>
            </a:endParaRPr>
          </a:p>
        </p:txBody>
      </p:sp>
      <p:sp>
        <p:nvSpPr>
          <p:cNvPr id="41988" name="Rectangle 3"/>
          <p:cNvSpPr>
            <a:spLocks noGrp="1" noChangeArrowheads="1"/>
          </p:cNvSpPr>
          <p:nvPr>
            <p:ph idx="1"/>
          </p:nvPr>
        </p:nvSpPr>
        <p:spPr/>
        <p:txBody>
          <a:bodyPr/>
          <a:lstStyle/>
          <a:p>
            <a:pPr marL="609600" indent="-609600"/>
            <a:r>
              <a:rPr lang="en-US" dirty="0" smtClean="0"/>
              <a:t>A </a:t>
            </a:r>
            <a:r>
              <a:rPr lang="en-US" b="1" i="1" dirty="0" smtClean="0">
                <a:solidFill>
                  <a:srgbClr val="FF0066"/>
                </a:solidFill>
              </a:rPr>
              <a:t>bucket</a:t>
            </a:r>
            <a:r>
              <a:rPr lang="en-US" dirty="0" smtClean="0"/>
              <a:t> in the DGIM method is a record consisting of:</a:t>
            </a:r>
          </a:p>
          <a:p>
            <a:pPr lvl="1"/>
            <a:r>
              <a:rPr lang="en-US" b="1" dirty="0" smtClean="0">
                <a:solidFill>
                  <a:srgbClr val="D60093"/>
                </a:solidFill>
                <a:ea typeface="ＭＳ Ｐゴシック" pitchFamily="34" charset="-128"/>
              </a:rPr>
              <a:t>(A)</a:t>
            </a:r>
            <a:r>
              <a:rPr lang="en-US" b="1" dirty="0" smtClean="0">
                <a:ea typeface="ＭＳ Ｐゴシック" pitchFamily="34" charset="-128"/>
              </a:rPr>
              <a:t> The timestamp of its end </a:t>
            </a:r>
            <a:r>
              <a:rPr lang="en-US" b="1" dirty="0" smtClean="0">
                <a:solidFill>
                  <a:schemeClr val="bg1">
                    <a:lumMod val="50000"/>
                  </a:schemeClr>
                </a:solidFill>
                <a:ea typeface="ＭＳ Ｐゴシック" pitchFamily="34" charset="-128"/>
              </a:rPr>
              <a:t>[O(log </a:t>
            </a:r>
            <a:r>
              <a:rPr lang="en-US" b="1" i="1" dirty="0" smtClean="0">
                <a:solidFill>
                  <a:schemeClr val="bg1">
                    <a:lumMod val="50000"/>
                  </a:schemeClr>
                </a:solidFill>
                <a:ea typeface="ＭＳ Ｐゴシック" pitchFamily="34" charset="-128"/>
              </a:rPr>
              <a:t>N</a:t>
            </a:r>
            <a:r>
              <a:rPr lang="en-US" b="1" dirty="0" smtClean="0">
                <a:solidFill>
                  <a:schemeClr val="bg1">
                    <a:lumMod val="50000"/>
                  </a:schemeClr>
                </a:solidFill>
                <a:ea typeface="ＭＳ Ｐゴシック" pitchFamily="34" charset="-128"/>
              </a:rPr>
              <a:t>) bits]</a:t>
            </a:r>
          </a:p>
          <a:p>
            <a:pPr lvl="1"/>
            <a:r>
              <a:rPr lang="en-US" b="1" dirty="0" smtClean="0">
                <a:solidFill>
                  <a:srgbClr val="D60093"/>
                </a:solidFill>
              </a:rPr>
              <a:t>(B)</a:t>
            </a:r>
            <a:r>
              <a:rPr lang="en-US" b="1" dirty="0" smtClean="0"/>
              <a:t> </a:t>
            </a:r>
            <a:r>
              <a:rPr lang="en-US" b="1" dirty="0" smtClean="0">
                <a:ea typeface="ＭＳ Ｐゴシック" pitchFamily="34" charset="-128"/>
              </a:rPr>
              <a:t>The number of 1s between its beginning and end </a:t>
            </a:r>
            <a:r>
              <a:rPr lang="en-US" b="1" dirty="0" smtClean="0">
                <a:solidFill>
                  <a:schemeClr val="bg1">
                    <a:lumMod val="50000"/>
                  </a:schemeClr>
                </a:solidFill>
                <a:ea typeface="ＭＳ Ｐゴシック" pitchFamily="34" charset="-128"/>
              </a:rPr>
              <a:t>[O(log </a:t>
            </a:r>
            <a:r>
              <a:rPr lang="en-US" b="1" dirty="0" err="1" smtClean="0">
                <a:solidFill>
                  <a:schemeClr val="bg1">
                    <a:lumMod val="50000"/>
                  </a:schemeClr>
                </a:solidFill>
                <a:ea typeface="ＭＳ Ｐゴシック" pitchFamily="34" charset="-128"/>
              </a:rPr>
              <a:t>log</a:t>
            </a:r>
            <a:r>
              <a:rPr lang="en-US" b="1" dirty="0" smtClean="0">
                <a:solidFill>
                  <a:schemeClr val="bg1">
                    <a:lumMod val="50000"/>
                  </a:schemeClr>
                </a:solidFill>
                <a:ea typeface="ＭＳ Ｐゴシック" pitchFamily="34" charset="-128"/>
              </a:rPr>
              <a:t> </a:t>
            </a:r>
            <a:r>
              <a:rPr lang="en-US" b="1" i="1" dirty="0" smtClean="0">
                <a:solidFill>
                  <a:schemeClr val="bg1">
                    <a:lumMod val="50000"/>
                  </a:schemeClr>
                </a:solidFill>
                <a:ea typeface="ＭＳ Ｐゴシック" pitchFamily="34" charset="-128"/>
              </a:rPr>
              <a:t>N</a:t>
            </a:r>
            <a:r>
              <a:rPr lang="en-US" b="1" dirty="0" smtClean="0">
                <a:solidFill>
                  <a:schemeClr val="bg1">
                    <a:lumMod val="50000"/>
                  </a:schemeClr>
                </a:solidFill>
                <a:ea typeface="ＭＳ Ｐゴシック" pitchFamily="34" charset="-128"/>
              </a:rPr>
              <a:t>) bits]</a:t>
            </a:r>
          </a:p>
          <a:p>
            <a:pPr marL="2490216" lvl="8" indent="-533400">
              <a:buFont typeface="Monotype Sorts" pitchFamily="-107" charset="2"/>
              <a:buAutoNum type="arabicPeriod"/>
            </a:pPr>
            <a:endParaRPr lang="en-US" dirty="0" smtClean="0">
              <a:ea typeface="ＭＳ Ｐゴシック" pitchFamily="34" charset="-128"/>
            </a:endParaRPr>
          </a:p>
          <a:p>
            <a:pPr marL="609600" indent="-609600"/>
            <a:r>
              <a:rPr lang="en-US" b="1" dirty="0" smtClean="0">
                <a:solidFill>
                  <a:srgbClr val="0000FF"/>
                </a:solidFill>
              </a:rPr>
              <a:t>Constraint on buckets:</a:t>
            </a:r>
            <a:r>
              <a:rPr lang="en-US" dirty="0" smtClean="0">
                <a:solidFill>
                  <a:srgbClr val="0000FF"/>
                </a:solidFill>
              </a:rPr>
              <a:t> </a:t>
            </a:r>
            <a:br>
              <a:rPr lang="en-US" dirty="0" smtClean="0">
                <a:solidFill>
                  <a:srgbClr val="0000FF"/>
                </a:solidFill>
              </a:rPr>
            </a:br>
            <a:r>
              <a:rPr lang="en-US" dirty="0" smtClean="0"/>
              <a:t>Number of </a:t>
            </a:r>
            <a:r>
              <a:rPr lang="en-US" b="1" dirty="0" smtClean="0"/>
              <a:t>1s</a:t>
            </a:r>
            <a:r>
              <a:rPr lang="en-US" dirty="0" smtClean="0"/>
              <a:t> must be a power of </a:t>
            </a:r>
            <a:r>
              <a:rPr lang="en-US" b="1" dirty="0" smtClean="0"/>
              <a:t>2</a:t>
            </a:r>
          </a:p>
          <a:p>
            <a:pPr marL="902208" lvl="1" indent="-609600"/>
            <a:r>
              <a:rPr lang="en-US" dirty="0" smtClean="0">
                <a:ea typeface="ＭＳ Ｐゴシック" pitchFamily="34" charset="-128"/>
              </a:rPr>
              <a:t>That explains the </a:t>
            </a:r>
            <a:r>
              <a:rPr lang="en-US" b="1" dirty="0" smtClean="0">
                <a:ea typeface="ＭＳ Ｐゴシック" pitchFamily="34" charset="-128"/>
              </a:rPr>
              <a:t>O(log </a:t>
            </a:r>
            <a:r>
              <a:rPr lang="en-US" b="1" dirty="0" err="1" smtClean="0">
                <a:ea typeface="ＭＳ Ｐゴシック" pitchFamily="34" charset="-128"/>
              </a:rPr>
              <a:t>log</a:t>
            </a:r>
            <a:r>
              <a:rPr lang="en-US" b="1" dirty="0" smtClean="0">
                <a:ea typeface="ＭＳ Ｐゴシック" pitchFamily="34" charset="-128"/>
              </a:rPr>
              <a:t> </a:t>
            </a:r>
            <a:r>
              <a:rPr lang="en-US" b="1" i="1" dirty="0" smtClean="0">
                <a:ea typeface="ＭＳ Ｐゴシック" pitchFamily="34" charset="-128"/>
              </a:rPr>
              <a:t>N)</a:t>
            </a:r>
            <a:r>
              <a:rPr lang="en-US" b="1" dirty="0" smtClean="0">
                <a:ea typeface="ＭＳ Ｐゴシック" pitchFamily="34" charset="-128"/>
              </a:rPr>
              <a:t> </a:t>
            </a:r>
            <a:r>
              <a:rPr lang="en-US" dirty="0" smtClean="0">
                <a:ea typeface="ＭＳ Ｐゴシック" pitchFamily="34" charset="-128"/>
              </a:rPr>
              <a:t> in</a:t>
            </a:r>
            <a:r>
              <a:rPr lang="en-US" b="1" dirty="0" smtClean="0">
                <a:ea typeface="ＭＳ Ｐゴシック" pitchFamily="34" charset="-128"/>
              </a:rPr>
              <a:t> </a:t>
            </a:r>
            <a:r>
              <a:rPr lang="en-US" b="1" dirty="0" smtClean="0">
                <a:solidFill>
                  <a:srgbClr val="D60093"/>
                </a:solidFill>
                <a:ea typeface="ＭＳ Ｐゴシック" pitchFamily="34" charset="-128"/>
              </a:rPr>
              <a:t>(B)</a:t>
            </a:r>
            <a:r>
              <a:rPr lang="en-US" b="1" dirty="0" smtClean="0">
                <a:solidFill>
                  <a:schemeClr val="accent2"/>
                </a:solidFill>
                <a:ea typeface="ＭＳ Ｐゴシック" pitchFamily="34" charset="-128"/>
              </a:rPr>
              <a:t> </a:t>
            </a:r>
            <a:r>
              <a:rPr lang="en-US" b="1" dirty="0"/>
              <a:t>above</a:t>
            </a:r>
          </a:p>
        </p:txBody>
      </p:sp>
      <p:sp>
        <p:nvSpPr>
          <p:cNvPr id="41986" name="Slide Number Placeholder 5"/>
          <p:cNvSpPr>
            <a:spLocks noGrp="1"/>
          </p:cNvSpPr>
          <p:nvPr>
            <p:ph type="sldNum" sz="quarter" idx="12"/>
          </p:nvPr>
        </p:nvSpPr>
        <p:spPr bwMode="auto">
          <a:noFill/>
          <a:ln>
            <a:miter lim="800000"/>
            <a:headEnd/>
            <a:tailEnd/>
          </a:ln>
        </p:spPr>
        <p:txBody>
          <a:bodyPr/>
          <a:lstStyle/>
          <a:p>
            <a:fld id="{C2826659-63FF-4646-9523-90AB881C4761}" type="slidenum">
              <a:rPr lang="en-US"/>
              <a:pPr/>
              <a:t>34</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grpSp>
        <p:nvGrpSpPr>
          <p:cNvPr id="7" name="Group 33"/>
          <p:cNvGrpSpPr>
            <a:grpSpLocks/>
          </p:cNvGrpSpPr>
          <p:nvPr/>
        </p:nvGrpSpPr>
        <p:grpSpPr bwMode="auto">
          <a:xfrm>
            <a:off x="76200" y="5902766"/>
            <a:ext cx="9131305" cy="369888"/>
            <a:chOff x="-6" y="2400"/>
            <a:chExt cx="5752" cy="233"/>
          </a:xfrm>
        </p:grpSpPr>
        <p:sp>
          <p:nvSpPr>
            <p:cNvPr id="8" name="Text Box 3"/>
            <p:cNvSpPr txBox="1">
              <a:spLocks noChangeArrowheads="1"/>
            </p:cNvSpPr>
            <p:nvPr/>
          </p:nvSpPr>
          <p:spPr bwMode="auto">
            <a:xfrm>
              <a:off x="46" y="2400"/>
              <a:ext cx="5700"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1001010110001011010101010101011010101010101110101010111010100010110010</a:t>
              </a:r>
            </a:p>
          </p:txBody>
        </p:sp>
        <p:sp>
          <p:nvSpPr>
            <p:cNvPr id="9" name="Rectangle 5"/>
            <p:cNvSpPr>
              <a:spLocks noChangeArrowheads="1"/>
            </p:cNvSpPr>
            <p:nvPr/>
          </p:nvSpPr>
          <p:spPr bwMode="auto">
            <a:xfrm>
              <a:off x="5444"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0" name="Rectangle 6"/>
            <p:cNvSpPr>
              <a:spLocks noChangeArrowheads="1"/>
            </p:cNvSpPr>
            <p:nvPr/>
          </p:nvSpPr>
          <p:spPr bwMode="auto">
            <a:xfrm>
              <a:off x="5212"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1" name="Rectangle 8"/>
            <p:cNvSpPr>
              <a:spLocks noChangeArrowheads="1"/>
            </p:cNvSpPr>
            <p:nvPr/>
          </p:nvSpPr>
          <p:spPr bwMode="auto">
            <a:xfrm>
              <a:off x="4979" y="2418"/>
              <a:ext cx="227"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12" name="Rectangle 11"/>
            <p:cNvSpPr>
              <a:spLocks noChangeArrowheads="1"/>
            </p:cNvSpPr>
            <p:nvPr/>
          </p:nvSpPr>
          <p:spPr bwMode="auto">
            <a:xfrm>
              <a:off x="4263" y="2418"/>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3" name="Rectangle 12"/>
            <p:cNvSpPr>
              <a:spLocks noChangeArrowheads="1"/>
            </p:cNvSpPr>
            <p:nvPr/>
          </p:nvSpPr>
          <p:spPr bwMode="auto">
            <a:xfrm>
              <a:off x="3726" y="241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4" name="Rectangle 13"/>
            <p:cNvSpPr>
              <a:spLocks noChangeArrowheads="1"/>
            </p:cNvSpPr>
            <p:nvPr/>
          </p:nvSpPr>
          <p:spPr bwMode="auto">
            <a:xfrm>
              <a:off x="2617" y="2418"/>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15" name="Rectangle 14"/>
            <p:cNvSpPr>
              <a:spLocks noChangeArrowheads="1"/>
            </p:cNvSpPr>
            <p:nvPr/>
          </p:nvSpPr>
          <p:spPr bwMode="auto">
            <a:xfrm>
              <a:off x="1410" y="241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16" name="Rectangle 15"/>
            <p:cNvSpPr>
              <a:spLocks noChangeArrowheads="1"/>
            </p:cNvSpPr>
            <p:nvPr/>
          </p:nvSpPr>
          <p:spPr bwMode="auto">
            <a:xfrm>
              <a:off x="-6" y="2418"/>
              <a:ext cx="1344"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sp>
        <p:nvSpPr>
          <p:cNvPr id="17" name="Text Box 16"/>
          <p:cNvSpPr txBox="1">
            <a:spLocks noChangeArrowheads="1"/>
          </p:cNvSpPr>
          <p:nvPr/>
        </p:nvSpPr>
        <p:spPr bwMode="auto">
          <a:xfrm>
            <a:off x="4184651" y="6260068"/>
            <a:ext cx="344966" cy="369332"/>
          </a:xfrm>
          <a:prstGeom prst="rect">
            <a:avLst/>
          </a:prstGeom>
          <a:noFill/>
          <a:ln w="9525">
            <a:noFill/>
            <a:miter lim="800000"/>
            <a:headEnd/>
            <a:tailEnd/>
          </a:ln>
        </p:spPr>
        <p:txBody>
          <a:bodyPr wrap="none">
            <a:spAutoFit/>
          </a:bodyPr>
          <a:lstStyle/>
          <a:p>
            <a:r>
              <a:rPr lang="en-US" b="1" i="1" dirty="0">
                <a:solidFill>
                  <a:srgbClr val="008000"/>
                </a:solidFill>
              </a:rPr>
              <a:t>N</a:t>
            </a:r>
          </a:p>
        </p:txBody>
      </p:sp>
      <p:sp>
        <p:nvSpPr>
          <p:cNvPr id="18" name="Line 17"/>
          <p:cNvSpPr>
            <a:spLocks noChangeShapeType="1"/>
          </p:cNvSpPr>
          <p:nvPr/>
        </p:nvSpPr>
        <p:spPr bwMode="auto">
          <a:xfrm flipH="1">
            <a:off x="923926" y="6425054"/>
            <a:ext cx="3276600" cy="0"/>
          </a:xfrm>
          <a:prstGeom prst="line">
            <a:avLst/>
          </a:prstGeom>
          <a:noFill/>
          <a:ln w="28575">
            <a:solidFill>
              <a:srgbClr val="008000"/>
            </a:solidFill>
            <a:round/>
            <a:headEnd/>
            <a:tailEnd type="triangle" w="med" len="med"/>
          </a:ln>
        </p:spPr>
        <p:txBody>
          <a:bodyPr/>
          <a:lstStyle/>
          <a:p>
            <a:endParaRPr lang="en-US"/>
          </a:p>
        </p:txBody>
      </p:sp>
      <p:sp>
        <p:nvSpPr>
          <p:cNvPr id="19" name="Line 18"/>
          <p:cNvSpPr>
            <a:spLocks noChangeShapeType="1"/>
          </p:cNvSpPr>
          <p:nvPr/>
        </p:nvSpPr>
        <p:spPr bwMode="auto">
          <a:xfrm>
            <a:off x="4581526" y="6425054"/>
            <a:ext cx="4419600" cy="0"/>
          </a:xfrm>
          <a:prstGeom prst="line">
            <a:avLst/>
          </a:prstGeom>
          <a:noFill/>
          <a:ln w="28575">
            <a:solidFill>
              <a:srgbClr val="008000"/>
            </a:solidFill>
            <a:round/>
            <a:headEnd/>
            <a:tailEnd type="triangle" w="med" len="med"/>
          </a:ln>
        </p:spPr>
        <p:txBody>
          <a:bodyPr/>
          <a:lstStyle/>
          <a:p>
            <a:endParaRPr lang="en-US"/>
          </a:p>
        </p:txBody>
      </p:sp>
    </p:spTree>
    <p:extLst>
      <p:ext uri="{BB962C8B-B14F-4D97-AF65-F5344CB8AC3E}">
        <p14:creationId xmlns:p14="http://schemas.microsoft.com/office/powerpoint/2010/main" val="383666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8">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988">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P spid="1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76200"/>
            <a:ext cx="8763000" cy="987552"/>
          </a:xfrm>
        </p:spPr>
        <p:txBody>
          <a:bodyPr>
            <a:normAutofit/>
          </a:bodyPr>
          <a:lstStyle/>
          <a:p>
            <a:pPr>
              <a:defRPr/>
            </a:pPr>
            <a:r>
              <a:rPr lang="en-US" dirty="0"/>
              <a:t>Representing</a:t>
            </a:r>
            <a:r>
              <a:rPr lang="en-US" dirty="0">
                <a:ea typeface="+mj-ea"/>
              </a:rPr>
              <a:t> a Stream by Buckets</a:t>
            </a:r>
          </a:p>
        </p:txBody>
      </p:sp>
      <p:sp>
        <p:nvSpPr>
          <p:cNvPr id="43012" name="Rectangle 3"/>
          <p:cNvSpPr>
            <a:spLocks noGrp="1" noChangeArrowheads="1"/>
          </p:cNvSpPr>
          <p:nvPr>
            <p:ph idx="1"/>
          </p:nvPr>
        </p:nvSpPr>
        <p:spPr/>
        <p:txBody>
          <a:bodyPr/>
          <a:lstStyle/>
          <a:p>
            <a:r>
              <a:rPr lang="en-US" dirty="0" smtClean="0"/>
              <a:t>Either </a:t>
            </a:r>
            <a:r>
              <a:rPr lang="en-US" b="1" dirty="0" smtClean="0">
                <a:solidFill>
                  <a:srgbClr val="FF0066"/>
                </a:solidFill>
              </a:rPr>
              <a:t>one</a:t>
            </a:r>
            <a:r>
              <a:rPr lang="en-US" dirty="0" smtClean="0"/>
              <a:t> or </a:t>
            </a:r>
            <a:r>
              <a:rPr lang="en-US" b="1" dirty="0" smtClean="0">
                <a:solidFill>
                  <a:srgbClr val="FF0066"/>
                </a:solidFill>
              </a:rPr>
              <a:t>two</a:t>
            </a:r>
            <a:r>
              <a:rPr lang="en-US" dirty="0" smtClean="0"/>
              <a:t> buckets with the same </a:t>
            </a:r>
            <a:r>
              <a:rPr lang="en-US" b="1" dirty="0" smtClean="0"/>
              <a:t>power-of-2 number</a:t>
            </a:r>
            <a:r>
              <a:rPr lang="en-US" dirty="0" smtClean="0"/>
              <a:t> of </a:t>
            </a:r>
            <a:r>
              <a:rPr lang="en-US" b="1" dirty="0" smtClean="0"/>
              <a:t>1s</a:t>
            </a:r>
          </a:p>
          <a:p>
            <a:pPr lvl="8"/>
            <a:endParaRPr lang="en-US" dirty="0" smtClean="0"/>
          </a:p>
          <a:p>
            <a:r>
              <a:rPr lang="en-US" b="1" dirty="0" smtClean="0"/>
              <a:t>Buckets do not overlap in timestamps</a:t>
            </a:r>
          </a:p>
          <a:p>
            <a:pPr lvl="8"/>
            <a:endParaRPr lang="en-US" dirty="0" smtClean="0"/>
          </a:p>
          <a:p>
            <a:r>
              <a:rPr lang="en-US" b="1" dirty="0" smtClean="0"/>
              <a:t>Buckets are sorted by size</a:t>
            </a:r>
          </a:p>
          <a:p>
            <a:pPr lvl="1"/>
            <a:r>
              <a:rPr lang="en-US" dirty="0" smtClean="0">
                <a:ea typeface="ＭＳ Ｐゴシック" pitchFamily="34" charset="-128"/>
              </a:rPr>
              <a:t>Earlier buckets are not smaller than later buckets</a:t>
            </a:r>
          </a:p>
          <a:p>
            <a:pPr lvl="8"/>
            <a:endParaRPr lang="en-US" dirty="0" smtClean="0">
              <a:ea typeface="ＭＳ Ｐゴシック" pitchFamily="34" charset="-128"/>
            </a:endParaRPr>
          </a:p>
          <a:p>
            <a:r>
              <a:rPr lang="en-US" dirty="0" smtClean="0"/>
              <a:t>Buckets disappear when their </a:t>
            </a:r>
            <a:br>
              <a:rPr lang="en-US" dirty="0" smtClean="0"/>
            </a:br>
            <a:r>
              <a:rPr lang="en-US" dirty="0" smtClean="0"/>
              <a:t>end-time is </a:t>
            </a:r>
            <a:r>
              <a:rPr lang="en-US" b="1" dirty="0" smtClean="0"/>
              <a:t>&gt; </a:t>
            </a:r>
            <a:r>
              <a:rPr lang="en-US" b="1" i="1" dirty="0" smtClean="0"/>
              <a:t>N</a:t>
            </a:r>
            <a:r>
              <a:rPr lang="en-US" dirty="0" smtClean="0"/>
              <a:t>  time units in the past</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43010" name="Slide Number Placeholder 5"/>
          <p:cNvSpPr>
            <a:spLocks noGrp="1"/>
          </p:cNvSpPr>
          <p:nvPr>
            <p:ph type="sldNum" sz="quarter" idx="12"/>
          </p:nvPr>
        </p:nvSpPr>
        <p:spPr bwMode="auto">
          <a:noFill/>
          <a:ln>
            <a:miter lim="800000"/>
            <a:headEnd/>
            <a:tailEnd/>
          </a:ln>
        </p:spPr>
        <p:txBody>
          <a:bodyPr/>
          <a:lstStyle/>
          <a:p>
            <a:fld id="{DE418B3B-5EF8-4C0D-8894-957D2846483A}" type="slidenum">
              <a:rPr lang="en-US"/>
              <a:pPr/>
              <a:t>35</a:t>
            </a:fld>
            <a:endParaRPr lang="en-US"/>
          </a:p>
        </p:txBody>
      </p:sp>
    </p:spTree>
    <p:extLst>
      <p:ext uri="{BB962C8B-B14F-4D97-AF65-F5344CB8AC3E}">
        <p14:creationId xmlns:p14="http://schemas.microsoft.com/office/powerpoint/2010/main" val="25911177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en-US" dirty="0"/>
              <a:t>Example: </a:t>
            </a:r>
            <a:r>
              <a:rPr lang="en-US" dirty="0" err="1">
                <a:ea typeface="+mj-ea"/>
              </a:rPr>
              <a:t>Bucketized</a:t>
            </a:r>
            <a:r>
              <a:rPr lang="en-US" dirty="0">
                <a:ea typeface="+mj-ea"/>
              </a:rPr>
              <a:t> Stream</a:t>
            </a:r>
          </a:p>
        </p:txBody>
      </p:sp>
      <p:sp>
        <p:nvSpPr>
          <p:cNvPr id="32" name="Footer Placeholder 31"/>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9938" name="Slide Number Placeholder 4"/>
          <p:cNvSpPr>
            <a:spLocks noGrp="1"/>
          </p:cNvSpPr>
          <p:nvPr>
            <p:ph type="sldNum" sz="quarter" idx="12"/>
          </p:nvPr>
        </p:nvSpPr>
        <p:spPr bwMode="auto">
          <a:noFill/>
          <a:ln>
            <a:miter lim="800000"/>
            <a:headEnd/>
            <a:tailEnd/>
          </a:ln>
        </p:spPr>
        <p:txBody>
          <a:bodyPr/>
          <a:lstStyle/>
          <a:p>
            <a:fld id="{8F850B7C-C16F-413A-9012-C62F3E88417E}" type="slidenum">
              <a:rPr lang="en-US"/>
              <a:pPr/>
              <a:t>36</a:t>
            </a:fld>
            <a:endParaRPr lang="en-US"/>
          </a:p>
        </p:txBody>
      </p:sp>
      <p:sp>
        <p:nvSpPr>
          <p:cNvPr id="39941" name="Text Box 16"/>
          <p:cNvSpPr txBox="1">
            <a:spLocks noChangeArrowheads="1"/>
          </p:cNvSpPr>
          <p:nvPr/>
        </p:nvSpPr>
        <p:spPr bwMode="auto">
          <a:xfrm>
            <a:off x="4098925" y="4433887"/>
            <a:ext cx="344966" cy="369332"/>
          </a:xfrm>
          <a:prstGeom prst="rect">
            <a:avLst/>
          </a:prstGeom>
          <a:noFill/>
          <a:ln w="9525">
            <a:noFill/>
            <a:miter lim="800000"/>
            <a:headEnd/>
            <a:tailEnd/>
          </a:ln>
        </p:spPr>
        <p:txBody>
          <a:bodyPr wrap="none">
            <a:spAutoFit/>
          </a:bodyPr>
          <a:lstStyle/>
          <a:p>
            <a:r>
              <a:rPr lang="en-US" b="1" i="1" dirty="0">
                <a:solidFill>
                  <a:srgbClr val="008000"/>
                </a:solidFill>
              </a:rPr>
              <a:t>N</a:t>
            </a:r>
          </a:p>
        </p:txBody>
      </p:sp>
      <p:sp>
        <p:nvSpPr>
          <p:cNvPr id="39942" name="Line 17"/>
          <p:cNvSpPr>
            <a:spLocks noChangeShapeType="1"/>
          </p:cNvSpPr>
          <p:nvPr/>
        </p:nvSpPr>
        <p:spPr bwMode="auto">
          <a:xfrm flipH="1">
            <a:off x="838200" y="4648200"/>
            <a:ext cx="3276600" cy="0"/>
          </a:xfrm>
          <a:prstGeom prst="line">
            <a:avLst/>
          </a:prstGeom>
          <a:noFill/>
          <a:ln w="28575">
            <a:solidFill>
              <a:srgbClr val="008000"/>
            </a:solidFill>
            <a:round/>
            <a:headEnd/>
            <a:tailEnd type="triangle" w="med" len="med"/>
          </a:ln>
        </p:spPr>
        <p:txBody>
          <a:bodyPr/>
          <a:lstStyle/>
          <a:p>
            <a:endParaRPr lang="en-US"/>
          </a:p>
        </p:txBody>
      </p:sp>
      <p:sp>
        <p:nvSpPr>
          <p:cNvPr id="39943" name="Line 18"/>
          <p:cNvSpPr>
            <a:spLocks noChangeShapeType="1"/>
          </p:cNvSpPr>
          <p:nvPr/>
        </p:nvSpPr>
        <p:spPr bwMode="auto">
          <a:xfrm>
            <a:off x="4495800" y="4648200"/>
            <a:ext cx="4419600" cy="0"/>
          </a:xfrm>
          <a:prstGeom prst="line">
            <a:avLst/>
          </a:prstGeom>
          <a:noFill/>
          <a:ln w="28575">
            <a:solidFill>
              <a:srgbClr val="008000"/>
            </a:solidFill>
            <a:round/>
            <a:headEnd/>
            <a:tailEnd type="triangle" w="med" len="med"/>
          </a:ln>
        </p:spPr>
        <p:txBody>
          <a:bodyPr/>
          <a:lstStyle/>
          <a:p>
            <a:endParaRPr lang="en-US"/>
          </a:p>
        </p:txBody>
      </p:sp>
      <p:sp>
        <p:nvSpPr>
          <p:cNvPr id="39944" name="Line 20"/>
          <p:cNvSpPr>
            <a:spLocks noChangeShapeType="1"/>
          </p:cNvSpPr>
          <p:nvPr/>
        </p:nvSpPr>
        <p:spPr bwMode="auto">
          <a:xfrm flipH="1">
            <a:off x="8305800" y="3124200"/>
            <a:ext cx="228600" cy="685800"/>
          </a:xfrm>
          <a:prstGeom prst="line">
            <a:avLst/>
          </a:prstGeom>
          <a:noFill/>
          <a:ln w="9525">
            <a:solidFill>
              <a:srgbClr val="008000"/>
            </a:solidFill>
            <a:round/>
            <a:headEnd/>
            <a:tailEnd type="triangle" w="med" len="med"/>
          </a:ln>
        </p:spPr>
        <p:txBody>
          <a:bodyPr/>
          <a:lstStyle/>
          <a:p>
            <a:endParaRPr lang="en-US"/>
          </a:p>
        </p:txBody>
      </p:sp>
      <p:sp>
        <p:nvSpPr>
          <p:cNvPr id="39945" name="Line 21"/>
          <p:cNvSpPr>
            <a:spLocks noChangeShapeType="1"/>
          </p:cNvSpPr>
          <p:nvPr/>
        </p:nvSpPr>
        <p:spPr bwMode="auto">
          <a:xfrm>
            <a:off x="8534400" y="3124200"/>
            <a:ext cx="152400" cy="685800"/>
          </a:xfrm>
          <a:prstGeom prst="line">
            <a:avLst/>
          </a:prstGeom>
          <a:noFill/>
          <a:ln w="9525">
            <a:solidFill>
              <a:srgbClr val="008000"/>
            </a:solidFill>
            <a:round/>
            <a:headEnd/>
            <a:tailEnd type="triangle" w="med" len="med"/>
          </a:ln>
        </p:spPr>
        <p:txBody>
          <a:bodyPr/>
          <a:lstStyle/>
          <a:p>
            <a:endParaRPr lang="en-US"/>
          </a:p>
        </p:txBody>
      </p:sp>
      <p:sp>
        <p:nvSpPr>
          <p:cNvPr id="39946" name="Text Box 22"/>
          <p:cNvSpPr txBox="1">
            <a:spLocks noChangeArrowheads="1"/>
          </p:cNvSpPr>
          <p:nvPr/>
        </p:nvSpPr>
        <p:spPr bwMode="auto">
          <a:xfrm>
            <a:off x="73914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1 of</a:t>
            </a:r>
          </a:p>
          <a:p>
            <a:r>
              <a:rPr lang="en-US">
                <a:solidFill>
                  <a:srgbClr val="008000"/>
                </a:solidFill>
                <a:latin typeface="Arial" pitchFamily="34" charset="0"/>
                <a:cs typeface="Arial" pitchFamily="34" charset="0"/>
              </a:rPr>
              <a:t>size 2</a:t>
            </a:r>
          </a:p>
        </p:txBody>
      </p:sp>
      <p:sp>
        <p:nvSpPr>
          <p:cNvPr id="39947" name="Line 23"/>
          <p:cNvSpPr>
            <a:spLocks noChangeShapeType="1"/>
          </p:cNvSpPr>
          <p:nvPr/>
        </p:nvSpPr>
        <p:spPr bwMode="auto">
          <a:xfrm>
            <a:off x="7848600" y="3124200"/>
            <a:ext cx="152400" cy="685800"/>
          </a:xfrm>
          <a:prstGeom prst="line">
            <a:avLst/>
          </a:prstGeom>
          <a:noFill/>
          <a:ln w="9525">
            <a:solidFill>
              <a:srgbClr val="008000"/>
            </a:solidFill>
            <a:round/>
            <a:headEnd/>
            <a:tailEnd type="triangle" w="med" len="med"/>
          </a:ln>
        </p:spPr>
        <p:txBody>
          <a:bodyPr/>
          <a:lstStyle/>
          <a:p>
            <a:endParaRPr lang="en-US"/>
          </a:p>
        </p:txBody>
      </p:sp>
      <p:sp>
        <p:nvSpPr>
          <p:cNvPr id="39948" name="Text Box 24"/>
          <p:cNvSpPr txBox="1">
            <a:spLocks noChangeArrowheads="1"/>
          </p:cNvSpPr>
          <p:nvPr/>
        </p:nvSpPr>
        <p:spPr bwMode="auto">
          <a:xfrm>
            <a:off x="63246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2 of</a:t>
            </a:r>
          </a:p>
          <a:p>
            <a:r>
              <a:rPr lang="en-US">
                <a:solidFill>
                  <a:srgbClr val="008000"/>
                </a:solidFill>
                <a:latin typeface="Arial" pitchFamily="34" charset="0"/>
                <a:cs typeface="Arial" pitchFamily="34" charset="0"/>
              </a:rPr>
              <a:t>size 4</a:t>
            </a:r>
          </a:p>
        </p:txBody>
      </p:sp>
      <p:sp>
        <p:nvSpPr>
          <p:cNvPr id="39949" name="Line 25"/>
          <p:cNvSpPr>
            <a:spLocks noChangeShapeType="1"/>
          </p:cNvSpPr>
          <p:nvPr/>
        </p:nvSpPr>
        <p:spPr bwMode="auto">
          <a:xfrm flipH="1">
            <a:off x="6324600" y="3124200"/>
            <a:ext cx="381000" cy="685800"/>
          </a:xfrm>
          <a:prstGeom prst="line">
            <a:avLst/>
          </a:prstGeom>
          <a:noFill/>
          <a:ln w="9525">
            <a:solidFill>
              <a:srgbClr val="008000"/>
            </a:solidFill>
            <a:round/>
            <a:headEnd/>
            <a:tailEnd type="triangle" w="med" len="med"/>
          </a:ln>
        </p:spPr>
        <p:txBody>
          <a:bodyPr/>
          <a:lstStyle/>
          <a:p>
            <a:endParaRPr lang="en-US"/>
          </a:p>
        </p:txBody>
      </p:sp>
      <p:sp>
        <p:nvSpPr>
          <p:cNvPr id="39950" name="Line 26"/>
          <p:cNvSpPr>
            <a:spLocks noChangeShapeType="1"/>
          </p:cNvSpPr>
          <p:nvPr/>
        </p:nvSpPr>
        <p:spPr bwMode="auto">
          <a:xfrm>
            <a:off x="6705600" y="3124200"/>
            <a:ext cx="381000" cy="685800"/>
          </a:xfrm>
          <a:prstGeom prst="line">
            <a:avLst/>
          </a:prstGeom>
          <a:noFill/>
          <a:ln w="9525">
            <a:solidFill>
              <a:srgbClr val="008000"/>
            </a:solidFill>
            <a:round/>
            <a:headEnd/>
            <a:tailEnd type="triangle" w="med" len="med"/>
          </a:ln>
        </p:spPr>
        <p:txBody>
          <a:bodyPr/>
          <a:lstStyle/>
          <a:p>
            <a:endParaRPr lang="en-US"/>
          </a:p>
        </p:txBody>
      </p:sp>
      <p:sp>
        <p:nvSpPr>
          <p:cNvPr id="39951" name="Text Box 27"/>
          <p:cNvSpPr txBox="1">
            <a:spLocks noChangeArrowheads="1"/>
          </p:cNvSpPr>
          <p:nvPr/>
        </p:nvSpPr>
        <p:spPr bwMode="auto">
          <a:xfrm>
            <a:off x="37338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2 of</a:t>
            </a:r>
          </a:p>
          <a:p>
            <a:r>
              <a:rPr lang="en-US">
                <a:solidFill>
                  <a:srgbClr val="008000"/>
                </a:solidFill>
                <a:latin typeface="Arial" pitchFamily="34" charset="0"/>
                <a:cs typeface="Arial" pitchFamily="34" charset="0"/>
              </a:rPr>
              <a:t>size 8</a:t>
            </a:r>
          </a:p>
        </p:txBody>
      </p:sp>
      <p:sp>
        <p:nvSpPr>
          <p:cNvPr id="39952" name="Line 28"/>
          <p:cNvSpPr>
            <a:spLocks noChangeShapeType="1"/>
          </p:cNvSpPr>
          <p:nvPr/>
        </p:nvSpPr>
        <p:spPr bwMode="auto">
          <a:xfrm flipH="1">
            <a:off x="2971800" y="3124200"/>
            <a:ext cx="1143000" cy="685800"/>
          </a:xfrm>
          <a:prstGeom prst="line">
            <a:avLst/>
          </a:prstGeom>
          <a:noFill/>
          <a:ln w="9525">
            <a:solidFill>
              <a:srgbClr val="008000"/>
            </a:solidFill>
            <a:round/>
            <a:headEnd/>
            <a:tailEnd type="triangle" w="med" len="med"/>
          </a:ln>
        </p:spPr>
        <p:txBody>
          <a:bodyPr/>
          <a:lstStyle/>
          <a:p>
            <a:endParaRPr lang="en-US"/>
          </a:p>
        </p:txBody>
      </p:sp>
      <p:sp>
        <p:nvSpPr>
          <p:cNvPr id="39953" name="Line 29"/>
          <p:cNvSpPr>
            <a:spLocks noChangeShapeType="1"/>
          </p:cNvSpPr>
          <p:nvPr/>
        </p:nvSpPr>
        <p:spPr bwMode="auto">
          <a:xfrm>
            <a:off x="4114800" y="3124200"/>
            <a:ext cx="838200" cy="685800"/>
          </a:xfrm>
          <a:prstGeom prst="line">
            <a:avLst/>
          </a:prstGeom>
          <a:noFill/>
          <a:ln w="9525">
            <a:solidFill>
              <a:srgbClr val="008000"/>
            </a:solidFill>
            <a:round/>
            <a:headEnd/>
            <a:tailEnd type="triangle" w="med" len="med"/>
          </a:ln>
        </p:spPr>
        <p:txBody>
          <a:bodyPr/>
          <a:lstStyle/>
          <a:p>
            <a:endParaRPr lang="en-US"/>
          </a:p>
        </p:txBody>
      </p:sp>
      <p:sp>
        <p:nvSpPr>
          <p:cNvPr id="39954" name="Text Box 30"/>
          <p:cNvSpPr txBox="1">
            <a:spLocks noChangeArrowheads="1"/>
          </p:cNvSpPr>
          <p:nvPr/>
        </p:nvSpPr>
        <p:spPr bwMode="auto">
          <a:xfrm>
            <a:off x="685800" y="2438400"/>
            <a:ext cx="1928733" cy="923330"/>
          </a:xfrm>
          <a:prstGeom prst="rect">
            <a:avLst/>
          </a:prstGeom>
          <a:noFill/>
          <a:ln w="9525">
            <a:noFill/>
            <a:miter lim="800000"/>
            <a:headEnd/>
            <a:tailEnd/>
          </a:ln>
        </p:spPr>
        <p:txBody>
          <a:bodyPr wrap="none">
            <a:spAutoFit/>
          </a:bodyPr>
          <a:lstStyle/>
          <a:p>
            <a:r>
              <a:rPr lang="en-US" dirty="0">
                <a:solidFill>
                  <a:srgbClr val="008000"/>
                </a:solidFill>
                <a:latin typeface="Arial" pitchFamily="34" charset="0"/>
                <a:cs typeface="Arial" pitchFamily="34" charset="0"/>
              </a:rPr>
              <a:t>At least 1 of</a:t>
            </a:r>
          </a:p>
          <a:p>
            <a:r>
              <a:rPr lang="en-US" dirty="0">
                <a:solidFill>
                  <a:srgbClr val="008000"/>
                </a:solidFill>
                <a:latin typeface="Arial" pitchFamily="34" charset="0"/>
                <a:cs typeface="Arial" pitchFamily="34" charset="0"/>
              </a:rPr>
              <a:t>size 16.  Partially</a:t>
            </a:r>
          </a:p>
          <a:p>
            <a:r>
              <a:rPr lang="en-US" dirty="0">
                <a:solidFill>
                  <a:srgbClr val="008000"/>
                </a:solidFill>
                <a:latin typeface="Arial" pitchFamily="34" charset="0"/>
                <a:cs typeface="Arial" pitchFamily="34" charset="0"/>
              </a:rPr>
              <a:t>beyond window.</a:t>
            </a:r>
          </a:p>
        </p:txBody>
      </p:sp>
      <p:sp>
        <p:nvSpPr>
          <p:cNvPr id="39955" name="Line 31"/>
          <p:cNvSpPr>
            <a:spLocks noChangeShapeType="1"/>
          </p:cNvSpPr>
          <p:nvPr/>
        </p:nvSpPr>
        <p:spPr bwMode="auto">
          <a:xfrm>
            <a:off x="1600200" y="3429000"/>
            <a:ext cx="0" cy="381000"/>
          </a:xfrm>
          <a:prstGeom prst="line">
            <a:avLst/>
          </a:prstGeom>
          <a:noFill/>
          <a:ln w="9525">
            <a:solidFill>
              <a:srgbClr val="008000"/>
            </a:solidFill>
            <a:round/>
            <a:headEnd/>
            <a:tailEnd type="triangle" w="med" len="med"/>
          </a:ln>
        </p:spPr>
        <p:txBody>
          <a:bodyPr/>
          <a:lstStyle/>
          <a:p>
            <a:endParaRPr lang="en-US"/>
          </a:p>
        </p:txBody>
      </p:sp>
      <p:sp>
        <p:nvSpPr>
          <p:cNvPr id="39956" name="Text Box 32"/>
          <p:cNvSpPr txBox="1">
            <a:spLocks noChangeArrowheads="1"/>
          </p:cNvSpPr>
          <p:nvPr/>
        </p:nvSpPr>
        <p:spPr bwMode="auto">
          <a:xfrm>
            <a:off x="82296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2 of</a:t>
            </a:r>
          </a:p>
          <a:p>
            <a:r>
              <a:rPr lang="en-US">
                <a:solidFill>
                  <a:srgbClr val="008000"/>
                </a:solidFill>
                <a:latin typeface="Arial" pitchFamily="34" charset="0"/>
                <a:cs typeface="Arial" pitchFamily="34" charset="0"/>
              </a:rPr>
              <a:t>size 1</a:t>
            </a:r>
          </a:p>
        </p:txBody>
      </p:sp>
      <p:grpSp>
        <p:nvGrpSpPr>
          <p:cNvPr id="34" name="Group 33"/>
          <p:cNvGrpSpPr>
            <a:grpSpLocks/>
          </p:cNvGrpSpPr>
          <p:nvPr/>
        </p:nvGrpSpPr>
        <p:grpSpPr bwMode="auto">
          <a:xfrm>
            <a:off x="0" y="3804486"/>
            <a:ext cx="9129717" cy="369888"/>
            <a:chOff x="-6" y="2400"/>
            <a:chExt cx="5751" cy="233"/>
          </a:xfrm>
        </p:grpSpPr>
        <p:sp>
          <p:nvSpPr>
            <p:cNvPr id="35" name="Text Box 3"/>
            <p:cNvSpPr txBox="1">
              <a:spLocks noChangeArrowheads="1"/>
            </p:cNvSpPr>
            <p:nvPr/>
          </p:nvSpPr>
          <p:spPr bwMode="auto">
            <a:xfrm>
              <a:off x="45" y="2400"/>
              <a:ext cx="5700"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1001010110001011010101010101011010101010101110101010111010100010110010</a:t>
              </a:r>
            </a:p>
          </p:txBody>
        </p:sp>
        <p:sp>
          <p:nvSpPr>
            <p:cNvPr id="36" name="Rectangle 5"/>
            <p:cNvSpPr>
              <a:spLocks noChangeArrowheads="1"/>
            </p:cNvSpPr>
            <p:nvPr/>
          </p:nvSpPr>
          <p:spPr bwMode="auto">
            <a:xfrm>
              <a:off x="5448"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37" name="Rectangle 6"/>
            <p:cNvSpPr>
              <a:spLocks noChangeArrowheads="1"/>
            </p:cNvSpPr>
            <p:nvPr/>
          </p:nvSpPr>
          <p:spPr bwMode="auto">
            <a:xfrm>
              <a:off x="5220"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38" name="Rectangle 8"/>
            <p:cNvSpPr>
              <a:spLocks noChangeArrowheads="1"/>
            </p:cNvSpPr>
            <p:nvPr/>
          </p:nvSpPr>
          <p:spPr bwMode="auto">
            <a:xfrm>
              <a:off x="4987" y="2418"/>
              <a:ext cx="227"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39" name="Rectangle 38"/>
            <p:cNvSpPr>
              <a:spLocks noChangeArrowheads="1"/>
            </p:cNvSpPr>
            <p:nvPr/>
          </p:nvSpPr>
          <p:spPr bwMode="auto">
            <a:xfrm>
              <a:off x="4275" y="2418"/>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0" name="Rectangle 39"/>
            <p:cNvSpPr>
              <a:spLocks noChangeArrowheads="1"/>
            </p:cNvSpPr>
            <p:nvPr/>
          </p:nvSpPr>
          <p:spPr bwMode="auto">
            <a:xfrm>
              <a:off x="3730" y="241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1" name="Rectangle 40"/>
            <p:cNvSpPr>
              <a:spLocks noChangeArrowheads="1"/>
            </p:cNvSpPr>
            <p:nvPr/>
          </p:nvSpPr>
          <p:spPr bwMode="auto">
            <a:xfrm>
              <a:off x="2621" y="2418"/>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2" name="Rectangle 41"/>
            <p:cNvSpPr>
              <a:spLocks noChangeArrowheads="1"/>
            </p:cNvSpPr>
            <p:nvPr/>
          </p:nvSpPr>
          <p:spPr bwMode="auto">
            <a:xfrm>
              <a:off x="1430" y="241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3" name="Rectangle 42"/>
            <p:cNvSpPr>
              <a:spLocks noChangeArrowheads="1"/>
            </p:cNvSpPr>
            <p:nvPr/>
          </p:nvSpPr>
          <p:spPr bwMode="auto">
            <a:xfrm>
              <a:off x="-6" y="2418"/>
              <a:ext cx="1344"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sp>
        <p:nvSpPr>
          <p:cNvPr id="4" name="TextBox 3"/>
          <p:cNvSpPr txBox="1"/>
          <p:nvPr/>
        </p:nvSpPr>
        <p:spPr>
          <a:xfrm>
            <a:off x="304800" y="5029200"/>
            <a:ext cx="8743932" cy="1569660"/>
          </a:xfrm>
          <a:prstGeom prst="rect">
            <a:avLst/>
          </a:prstGeom>
          <a:noFill/>
        </p:spPr>
        <p:txBody>
          <a:bodyPr wrap="none" rtlCol="0">
            <a:spAutoFit/>
          </a:bodyPr>
          <a:lstStyle/>
          <a:p>
            <a:r>
              <a:rPr lang="en-US" sz="2400" b="1" dirty="0" smtClean="0">
                <a:solidFill>
                  <a:srgbClr val="0000FF"/>
                </a:solidFill>
                <a:latin typeface="Calibri" pitchFamily="34" charset="0"/>
                <a:cs typeface="Arial" pitchFamily="34" charset="0"/>
              </a:rPr>
              <a:t>Three properties of buckets that are maintained:</a:t>
            </a:r>
          </a:p>
          <a:p>
            <a:r>
              <a:rPr lang="en-US" sz="2400" dirty="0" smtClean="0">
                <a:latin typeface="Calibri" pitchFamily="34" charset="0"/>
                <a:cs typeface="Arial" pitchFamily="34" charset="0"/>
              </a:rPr>
              <a:t>  </a:t>
            </a:r>
            <a:r>
              <a:rPr lang="en-US" sz="2400" b="1" dirty="0" smtClean="0">
                <a:latin typeface="Calibri" pitchFamily="34" charset="0"/>
                <a:cs typeface="Arial" pitchFamily="34" charset="0"/>
              </a:rPr>
              <a:t>-</a:t>
            </a:r>
            <a:r>
              <a:rPr lang="en-US" sz="2400" dirty="0" smtClean="0">
                <a:latin typeface="Calibri" pitchFamily="34" charset="0"/>
                <a:cs typeface="Arial" pitchFamily="34" charset="0"/>
              </a:rPr>
              <a:t> Either </a:t>
            </a:r>
            <a:r>
              <a:rPr lang="en-US" sz="2400" b="1" dirty="0">
                <a:solidFill>
                  <a:srgbClr val="D60093"/>
                </a:solidFill>
                <a:latin typeface="Calibri" pitchFamily="34" charset="0"/>
                <a:cs typeface="Arial" pitchFamily="34" charset="0"/>
              </a:rPr>
              <a:t>one</a:t>
            </a:r>
            <a:r>
              <a:rPr lang="en-US" sz="2400" dirty="0">
                <a:latin typeface="Calibri" pitchFamily="34" charset="0"/>
                <a:cs typeface="Arial" pitchFamily="34" charset="0"/>
              </a:rPr>
              <a:t> or </a:t>
            </a:r>
            <a:r>
              <a:rPr lang="en-US" sz="2400" b="1" dirty="0">
                <a:solidFill>
                  <a:srgbClr val="D60093"/>
                </a:solidFill>
                <a:latin typeface="Calibri" pitchFamily="34" charset="0"/>
                <a:cs typeface="Arial" pitchFamily="34" charset="0"/>
              </a:rPr>
              <a:t>two</a:t>
            </a:r>
            <a:r>
              <a:rPr lang="en-US" sz="2400" dirty="0">
                <a:latin typeface="Calibri" pitchFamily="34" charset="0"/>
                <a:cs typeface="Arial" pitchFamily="34" charset="0"/>
              </a:rPr>
              <a:t> buckets with the same </a:t>
            </a:r>
            <a:r>
              <a:rPr lang="en-US" sz="2400" b="1" dirty="0">
                <a:latin typeface="Calibri" pitchFamily="34" charset="0"/>
                <a:cs typeface="Arial" pitchFamily="34" charset="0"/>
              </a:rPr>
              <a:t>power-of-2</a:t>
            </a:r>
            <a:r>
              <a:rPr lang="en-US" sz="2400" dirty="0">
                <a:latin typeface="Calibri" pitchFamily="34" charset="0"/>
                <a:cs typeface="Arial" pitchFamily="34" charset="0"/>
              </a:rPr>
              <a:t> number of </a:t>
            </a:r>
            <a:r>
              <a:rPr lang="en-US" sz="2400" b="1" dirty="0">
                <a:latin typeface="Calibri" pitchFamily="34" charset="0"/>
                <a:cs typeface="Arial" pitchFamily="34" charset="0"/>
              </a:rPr>
              <a:t>1s</a:t>
            </a:r>
          </a:p>
          <a:p>
            <a:r>
              <a:rPr lang="en-US" sz="2400" dirty="0" smtClean="0">
                <a:latin typeface="Calibri" pitchFamily="34" charset="0"/>
                <a:cs typeface="Arial" pitchFamily="34" charset="0"/>
              </a:rPr>
              <a:t>  </a:t>
            </a:r>
            <a:r>
              <a:rPr lang="en-US" sz="2400" b="1" dirty="0" smtClean="0">
                <a:latin typeface="Calibri" pitchFamily="34" charset="0"/>
                <a:cs typeface="Arial" pitchFamily="34" charset="0"/>
              </a:rPr>
              <a:t>-</a:t>
            </a:r>
            <a:r>
              <a:rPr lang="en-US" sz="2400" dirty="0" smtClean="0">
                <a:latin typeface="Calibri" pitchFamily="34" charset="0"/>
                <a:cs typeface="Arial" pitchFamily="34" charset="0"/>
              </a:rPr>
              <a:t> Buckets </a:t>
            </a:r>
            <a:r>
              <a:rPr lang="en-US" sz="2400" dirty="0">
                <a:latin typeface="Calibri" pitchFamily="34" charset="0"/>
                <a:cs typeface="Arial" pitchFamily="34" charset="0"/>
              </a:rPr>
              <a:t>do not overlap in timestamps</a:t>
            </a:r>
          </a:p>
          <a:p>
            <a:r>
              <a:rPr lang="en-US" sz="2400" dirty="0" smtClean="0">
                <a:latin typeface="Calibri" pitchFamily="34" charset="0"/>
                <a:cs typeface="Arial" pitchFamily="34" charset="0"/>
              </a:rPr>
              <a:t> </a:t>
            </a:r>
            <a:r>
              <a:rPr lang="en-US" sz="2400" b="1" dirty="0" smtClean="0">
                <a:latin typeface="Calibri" pitchFamily="34" charset="0"/>
                <a:cs typeface="Arial" pitchFamily="34" charset="0"/>
              </a:rPr>
              <a:t> -</a:t>
            </a:r>
            <a:r>
              <a:rPr lang="en-US" sz="2400" dirty="0" smtClean="0">
                <a:latin typeface="Calibri" pitchFamily="34" charset="0"/>
                <a:cs typeface="Arial" pitchFamily="34" charset="0"/>
              </a:rPr>
              <a:t> Buckets </a:t>
            </a:r>
            <a:r>
              <a:rPr lang="en-US" sz="2400" dirty="0">
                <a:latin typeface="Calibri" pitchFamily="34" charset="0"/>
                <a:cs typeface="Arial" pitchFamily="34" charset="0"/>
              </a:rPr>
              <a:t>are sorted by </a:t>
            </a:r>
            <a:r>
              <a:rPr lang="en-US" sz="2400" dirty="0" smtClean="0">
                <a:latin typeface="Calibri" pitchFamily="34" charset="0"/>
                <a:cs typeface="Arial" pitchFamily="34" charset="0"/>
              </a:rPr>
              <a:t>size</a:t>
            </a:r>
          </a:p>
        </p:txBody>
      </p:sp>
    </p:spTree>
    <p:extLst>
      <p:ext uri="{BB962C8B-B14F-4D97-AF65-F5344CB8AC3E}">
        <p14:creationId xmlns:p14="http://schemas.microsoft.com/office/powerpoint/2010/main" val="19728899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defRPr/>
            </a:pPr>
            <a:r>
              <a:rPr lang="en-US" dirty="0">
                <a:ea typeface="+mj-ea"/>
              </a:rPr>
              <a:t>Updating </a:t>
            </a:r>
            <a:r>
              <a:rPr lang="en-US" dirty="0" smtClean="0">
                <a:ea typeface="+mj-ea"/>
              </a:rPr>
              <a:t>Buckets </a:t>
            </a:r>
            <a:r>
              <a:rPr lang="en-US" dirty="0">
                <a:ea typeface="+mj-ea"/>
              </a:rPr>
              <a:t>(1)</a:t>
            </a:r>
          </a:p>
        </p:txBody>
      </p:sp>
      <p:sp>
        <p:nvSpPr>
          <p:cNvPr id="44036" name="Rectangle 3"/>
          <p:cNvSpPr>
            <a:spLocks noGrp="1" noChangeArrowheads="1"/>
          </p:cNvSpPr>
          <p:nvPr>
            <p:ph idx="1"/>
          </p:nvPr>
        </p:nvSpPr>
        <p:spPr/>
        <p:txBody>
          <a:bodyPr/>
          <a:lstStyle/>
          <a:p>
            <a:r>
              <a:rPr lang="en-US" dirty="0" smtClean="0"/>
              <a:t>When a new bit comes in, drop the last (oldest) bucket if its end-time is prior to </a:t>
            </a:r>
            <a:r>
              <a:rPr lang="en-US" b="1" i="1" dirty="0" smtClean="0"/>
              <a:t>N</a:t>
            </a:r>
            <a:r>
              <a:rPr lang="en-US" dirty="0" smtClean="0"/>
              <a:t>  time units before the current time</a:t>
            </a:r>
          </a:p>
          <a:p>
            <a:pPr lvl="8"/>
            <a:endParaRPr lang="en-US" dirty="0" smtClean="0"/>
          </a:p>
          <a:p>
            <a:r>
              <a:rPr lang="en-US" b="1" dirty="0" smtClean="0">
                <a:solidFill>
                  <a:srgbClr val="D60093"/>
                </a:solidFill>
              </a:rPr>
              <a:t>2 cases:</a:t>
            </a:r>
            <a:r>
              <a:rPr lang="en-US" b="1" dirty="0" smtClean="0"/>
              <a:t> </a:t>
            </a:r>
            <a:r>
              <a:rPr lang="en-US" dirty="0" smtClean="0"/>
              <a:t>Current bit is</a:t>
            </a:r>
            <a:r>
              <a:rPr lang="en-US" b="1" dirty="0" smtClean="0"/>
              <a:t> 0</a:t>
            </a:r>
            <a:r>
              <a:rPr lang="en-US" dirty="0" smtClean="0"/>
              <a:t> or </a:t>
            </a:r>
            <a:r>
              <a:rPr lang="en-US" b="1" dirty="0" smtClean="0"/>
              <a:t>1</a:t>
            </a:r>
          </a:p>
          <a:p>
            <a:pPr lvl="8"/>
            <a:endParaRPr lang="en-US" dirty="0" smtClean="0"/>
          </a:p>
          <a:p>
            <a:r>
              <a:rPr lang="en-US" b="1" dirty="0" smtClean="0">
                <a:solidFill>
                  <a:srgbClr val="008000"/>
                </a:solidFill>
              </a:rPr>
              <a:t>If the current bit is 0:</a:t>
            </a:r>
            <a:r>
              <a:rPr lang="en-US" dirty="0" smtClean="0"/>
              <a:t> </a:t>
            </a:r>
            <a:br>
              <a:rPr lang="en-US" dirty="0" smtClean="0"/>
            </a:br>
            <a:r>
              <a:rPr lang="en-US" b="1" dirty="0" smtClean="0"/>
              <a:t>no other changes are needed</a:t>
            </a:r>
          </a:p>
        </p:txBody>
      </p:sp>
      <p:sp>
        <p:nvSpPr>
          <p:cNvPr id="44034" name="Slide Number Placeholder 5"/>
          <p:cNvSpPr>
            <a:spLocks noGrp="1"/>
          </p:cNvSpPr>
          <p:nvPr>
            <p:ph type="sldNum" sz="quarter" idx="12"/>
          </p:nvPr>
        </p:nvSpPr>
        <p:spPr bwMode="auto">
          <a:noFill/>
          <a:ln>
            <a:miter lim="800000"/>
            <a:headEnd/>
            <a:tailEnd/>
          </a:ln>
        </p:spPr>
        <p:txBody>
          <a:bodyPr/>
          <a:lstStyle/>
          <a:p>
            <a:fld id="{E756BB5B-B3F2-4BDD-B09F-F556406A061E}" type="slidenum">
              <a:rPr lang="en-US"/>
              <a:pPr/>
              <a:t>37</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23054996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defRPr/>
            </a:pPr>
            <a:r>
              <a:rPr lang="en-US" dirty="0">
                <a:ea typeface="+mj-ea"/>
              </a:rPr>
              <a:t>Updating </a:t>
            </a:r>
            <a:r>
              <a:rPr lang="en-US" dirty="0" smtClean="0">
                <a:ea typeface="+mj-ea"/>
              </a:rPr>
              <a:t>Buckets </a:t>
            </a:r>
            <a:r>
              <a:rPr lang="en-US" dirty="0">
                <a:ea typeface="+mj-ea"/>
              </a:rPr>
              <a:t>(2)</a:t>
            </a:r>
          </a:p>
        </p:txBody>
      </p:sp>
      <p:sp>
        <p:nvSpPr>
          <p:cNvPr id="45060" name="Rectangle 3"/>
          <p:cNvSpPr>
            <a:spLocks noGrp="1" noChangeArrowheads="1"/>
          </p:cNvSpPr>
          <p:nvPr>
            <p:ph idx="1"/>
          </p:nvPr>
        </p:nvSpPr>
        <p:spPr/>
        <p:txBody>
          <a:bodyPr/>
          <a:lstStyle/>
          <a:p>
            <a:pPr marL="609600" indent="-609600"/>
            <a:r>
              <a:rPr lang="en-US" b="1" dirty="0" smtClean="0">
                <a:solidFill>
                  <a:srgbClr val="008000"/>
                </a:solidFill>
              </a:rPr>
              <a:t>If the current bit is 1:</a:t>
            </a:r>
          </a:p>
          <a:p>
            <a:pPr lvl="1"/>
            <a:r>
              <a:rPr lang="en-US" b="1" dirty="0" smtClean="0"/>
              <a:t>(1)</a:t>
            </a:r>
            <a:r>
              <a:rPr lang="en-US" dirty="0" smtClean="0"/>
              <a:t> Create a new bucket of size </a:t>
            </a:r>
            <a:r>
              <a:rPr lang="en-US" b="1" dirty="0" smtClean="0"/>
              <a:t>1</a:t>
            </a:r>
            <a:r>
              <a:rPr lang="en-US" dirty="0" smtClean="0"/>
              <a:t>, for just this bit</a:t>
            </a:r>
          </a:p>
          <a:p>
            <a:pPr marL="1255776" lvl="2" indent="-533400"/>
            <a:r>
              <a:rPr lang="en-US" b="1" dirty="0" smtClean="0"/>
              <a:t>End timestamp = current time</a:t>
            </a:r>
          </a:p>
          <a:p>
            <a:pPr lvl="1"/>
            <a:r>
              <a:rPr lang="en-US" b="1" dirty="0" smtClean="0"/>
              <a:t>(2)</a:t>
            </a:r>
            <a:r>
              <a:rPr lang="en-US" dirty="0" smtClean="0"/>
              <a:t> If there are now </a:t>
            </a:r>
            <a:r>
              <a:rPr lang="en-US" b="1" dirty="0" smtClean="0">
                <a:solidFill>
                  <a:srgbClr val="0000FF"/>
                </a:solidFill>
              </a:rPr>
              <a:t>three buckets of size 1</a:t>
            </a:r>
            <a:r>
              <a:rPr lang="en-US" dirty="0" smtClean="0"/>
              <a:t>, </a:t>
            </a:r>
            <a:r>
              <a:rPr lang="en-US" b="1" dirty="0" smtClean="0">
                <a:solidFill>
                  <a:srgbClr val="D60093"/>
                </a:solidFill>
              </a:rPr>
              <a:t>combine the oldest two into a bucket of size 2</a:t>
            </a:r>
          </a:p>
          <a:p>
            <a:pPr lvl="1"/>
            <a:r>
              <a:rPr lang="en-US" b="1" dirty="0" smtClean="0"/>
              <a:t>(3)</a:t>
            </a:r>
            <a:r>
              <a:rPr lang="en-US" dirty="0" smtClean="0"/>
              <a:t> If there are now </a:t>
            </a:r>
            <a:r>
              <a:rPr lang="en-US" b="1" dirty="0" smtClean="0">
                <a:solidFill>
                  <a:srgbClr val="0000FF"/>
                </a:solidFill>
              </a:rPr>
              <a:t>three buckets of size 2</a:t>
            </a:r>
            <a:r>
              <a:rPr lang="en-US" dirty="0" smtClean="0"/>
              <a:t>,</a:t>
            </a:r>
            <a:br>
              <a:rPr lang="en-US" dirty="0" smtClean="0"/>
            </a:br>
            <a:r>
              <a:rPr lang="en-US" dirty="0" smtClean="0"/>
              <a:t> </a:t>
            </a:r>
            <a:r>
              <a:rPr lang="en-US" b="1" dirty="0" smtClean="0">
                <a:solidFill>
                  <a:srgbClr val="D60093"/>
                </a:solidFill>
              </a:rPr>
              <a:t>combine the oldest two into a bucket of size 4</a:t>
            </a:r>
          </a:p>
          <a:p>
            <a:pPr lvl="1"/>
            <a:r>
              <a:rPr lang="en-US" b="1" dirty="0" smtClean="0"/>
              <a:t>(4) And so on …</a:t>
            </a:r>
          </a:p>
        </p:txBody>
      </p:sp>
      <p:sp>
        <p:nvSpPr>
          <p:cNvPr id="45058" name="Slide Number Placeholder 5"/>
          <p:cNvSpPr>
            <a:spLocks noGrp="1"/>
          </p:cNvSpPr>
          <p:nvPr>
            <p:ph type="sldNum" sz="quarter" idx="12"/>
          </p:nvPr>
        </p:nvSpPr>
        <p:spPr bwMode="auto">
          <a:noFill/>
          <a:ln>
            <a:miter lim="800000"/>
            <a:headEnd/>
            <a:tailEnd/>
          </a:ln>
        </p:spPr>
        <p:txBody>
          <a:bodyPr/>
          <a:lstStyle/>
          <a:p>
            <a:fld id="{B50C658C-A62C-4A0D-92D9-6B055064CAB5}" type="slidenum">
              <a:rPr lang="en-US"/>
              <a:pPr/>
              <a:t>38</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5550915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defRPr/>
            </a:pPr>
            <a:r>
              <a:rPr lang="en-US" dirty="0" smtClean="0">
                <a:ea typeface="+mj-ea"/>
              </a:rPr>
              <a:t>Example: Updating Buckets</a:t>
            </a:r>
            <a:endParaRPr lang="en-US" dirty="0">
              <a:ea typeface="+mj-ea"/>
            </a:endParaRPr>
          </a:p>
        </p:txBody>
      </p:sp>
      <p:sp>
        <p:nvSpPr>
          <p:cNvPr id="46082" name="Slide Number Placeholder 4"/>
          <p:cNvSpPr>
            <a:spLocks noGrp="1"/>
          </p:cNvSpPr>
          <p:nvPr>
            <p:ph type="sldNum" sz="quarter" idx="12"/>
          </p:nvPr>
        </p:nvSpPr>
        <p:spPr bwMode="auto">
          <a:noFill/>
          <a:ln>
            <a:miter lim="800000"/>
            <a:headEnd/>
            <a:tailEnd/>
          </a:ln>
        </p:spPr>
        <p:txBody>
          <a:bodyPr/>
          <a:lstStyle/>
          <a:p>
            <a:fld id="{4E455702-6A89-42EF-B3B5-4059C61339C5}" type="slidenum">
              <a:rPr lang="en-US"/>
              <a:pPr/>
              <a:t>39</a:t>
            </a:fld>
            <a:endParaRPr lang="en-US"/>
          </a:p>
        </p:txBody>
      </p:sp>
      <p:grpSp>
        <p:nvGrpSpPr>
          <p:cNvPr id="2" name="Group 33"/>
          <p:cNvGrpSpPr>
            <a:grpSpLocks/>
          </p:cNvGrpSpPr>
          <p:nvPr/>
        </p:nvGrpSpPr>
        <p:grpSpPr bwMode="auto">
          <a:xfrm>
            <a:off x="-12701" y="1905000"/>
            <a:ext cx="9093200" cy="369888"/>
            <a:chOff x="-8" y="1200"/>
            <a:chExt cx="5728" cy="233"/>
          </a:xfrm>
        </p:grpSpPr>
        <p:sp>
          <p:nvSpPr>
            <p:cNvPr id="46137" name="Text Box 4"/>
            <p:cNvSpPr txBox="1">
              <a:spLocks noChangeArrowheads="1"/>
            </p:cNvSpPr>
            <p:nvPr/>
          </p:nvSpPr>
          <p:spPr bwMode="auto">
            <a:xfrm>
              <a:off x="7" y="1200"/>
              <a:ext cx="5713"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1001010110001011010101010101011010101010101110101010111010100010110010</a:t>
              </a:r>
            </a:p>
          </p:txBody>
        </p:sp>
        <p:sp>
          <p:nvSpPr>
            <p:cNvPr id="46138" name="Rectangle 5"/>
            <p:cNvSpPr>
              <a:spLocks noChangeArrowheads="1"/>
            </p:cNvSpPr>
            <p:nvPr/>
          </p:nvSpPr>
          <p:spPr bwMode="auto">
            <a:xfrm>
              <a:off x="5444" y="1212"/>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39" name="Rectangle 6"/>
            <p:cNvSpPr>
              <a:spLocks noChangeArrowheads="1"/>
            </p:cNvSpPr>
            <p:nvPr/>
          </p:nvSpPr>
          <p:spPr bwMode="auto">
            <a:xfrm>
              <a:off x="5204" y="1212"/>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40" name="Rectangle 7"/>
            <p:cNvSpPr>
              <a:spLocks noChangeArrowheads="1"/>
            </p:cNvSpPr>
            <p:nvPr/>
          </p:nvSpPr>
          <p:spPr bwMode="auto">
            <a:xfrm>
              <a:off x="4964" y="1212"/>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41" name="Rectangle 8"/>
            <p:cNvSpPr>
              <a:spLocks noChangeArrowheads="1"/>
            </p:cNvSpPr>
            <p:nvPr/>
          </p:nvSpPr>
          <p:spPr bwMode="auto">
            <a:xfrm>
              <a:off x="4244" y="1212"/>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6142" name="Rectangle 9"/>
            <p:cNvSpPr>
              <a:spLocks noChangeArrowheads="1"/>
            </p:cNvSpPr>
            <p:nvPr/>
          </p:nvSpPr>
          <p:spPr bwMode="auto">
            <a:xfrm>
              <a:off x="3716" y="1212"/>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6143" name="Rectangle 10"/>
            <p:cNvSpPr>
              <a:spLocks noChangeArrowheads="1"/>
            </p:cNvSpPr>
            <p:nvPr/>
          </p:nvSpPr>
          <p:spPr bwMode="auto">
            <a:xfrm>
              <a:off x="2612" y="1212"/>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44" name="Rectangle 11"/>
            <p:cNvSpPr>
              <a:spLocks noChangeArrowheads="1"/>
            </p:cNvSpPr>
            <p:nvPr/>
          </p:nvSpPr>
          <p:spPr bwMode="auto">
            <a:xfrm>
              <a:off x="1412" y="1212"/>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45" name="Rectangle 12"/>
            <p:cNvSpPr>
              <a:spLocks noChangeArrowheads="1"/>
            </p:cNvSpPr>
            <p:nvPr/>
          </p:nvSpPr>
          <p:spPr bwMode="auto">
            <a:xfrm>
              <a:off x="-8" y="1212"/>
              <a:ext cx="1344"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grpSp>
        <p:nvGrpSpPr>
          <p:cNvPr id="3" name="Group 34"/>
          <p:cNvGrpSpPr>
            <a:grpSpLocks/>
          </p:cNvGrpSpPr>
          <p:nvPr/>
        </p:nvGrpSpPr>
        <p:grpSpPr bwMode="auto">
          <a:xfrm>
            <a:off x="12698" y="2743200"/>
            <a:ext cx="9072563" cy="369888"/>
            <a:chOff x="8" y="1728"/>
            <a:chExt cx="5715" cy="233"/>
          </a:xfrm>
        </p:grpSpPr>
        <p:sp>
          <p:nvSpPr>
            <p:cNvPr id="46127" name="Text Box 14"/>
            <p:cNvSpPr txBox="1">
              <a:spLocks noChangeArrowheads="1"/>
            </p:cNvSpPr>
            <p:nvPr/>
          </p:nvSpPr>
          <p:spPr bwMode="auto">
            <a:xfrm>
              <a:off x="10" y="1728"/>
              <a:ext cx="5713"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001010110001011010101010101011010101010101110101010111010100010110010</a:t>
              </a:r>
              <a:r>
                <a:rPr lang="en-US" b="1" dirty="0">
                  <a:latin typeface="Tahoma" pitchFamily="34" charset="0"/>
                  <a:ea typeface="Tahoma" pitchFamily="34" charset="0"/>
                  <a:cs typeface="Tahoma" pitchFamily="34" charset="0"/>
                </a:rPr>
                <a:t>1</a:t>
              </a:r>
            </a:p>
          </p:txBody>
        </p:sp>
        <p:sp>
          <p:nvSpPr>
            <p:cNvPr id="46128" name="Rectangle 15"/>
            <p:cNvSpPr>
              <a:spLocks noChangeArrowheads="1"/>
            </p:cNvSpPr>
            <p:nvPr/>
          </p:nvSpPr>
          <p:spPr bwMode="auto">
            <a:xfrm>
              <a:off x="5532" y="172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29" name="Rectangle 16"/>
            <p:cNvSpPr>
              <a:spLocks noChangeArrowheads="1"/>
            </p:cNvSpPr>
            <p:nvPr/>
          </p:nvSpPr>
          <p:spPr bwMode="auto">
            <a:xfrm>
              <a:off x="5139" y="172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30" name="Rectangle 17"/>
            <p:cNvSpPr>
              <a:spLocks noChangeArrowheads="1"/>
            </p:cNvSpPr>
            <p:nvPr/>
          </p:nvSpPr>
          <p:spPr bwMode="auto">
            <a:xfrm>
              <a:off x="4899" y="1728"/>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31" name="Rectangle 18"/>
            <p:cNvSpPr>
              <a:spLocks noChangeArrowheads="1"/>
            </p:cNvSpPr>
            <p:nvPr/>
          </p:nvSpPr>
          <p:spPr bwMode="auto">
            <a:xfrm>
              <a:off x="4176" y="1728"/>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6132" name="Rectangle 19"/>
            <p:cNvSpPr>
              <a:spLocks noChangeArrowheads="1"/>
            </p:cNvSpPr>
            <p:nvPr/>
          </p:nvSpPr>
          <p:spPr bwMode="auto">
            <a:xfrm>
              <a:off x="3648" y="172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6133" name="Rectangle 20"/>
            <p:cNvSpPr>
              <a:spLocks noChangeArrowheads="1"/>
            </p:cNvSpPr>
            <p:nvPr/>
          </p:nvSpPr>
          <p:spPr bwMode="auto">
            <a:xfrm>
              <a:off x="2544" y="1728"/>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34" name="Rectangle 21"/>
            <p:cNvSpPr>
              <a:spLocks noChangeArrowheads="1"/>
            </p:cNvSpPr>
            <p:nvPr/>
          </p:nvSpPr>
          <p:spPr bwMode="auto">
            <a:xfrm>
              <a:off x="1344" y="172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35" name="Rectangle 22"/>
            <p:cNvSpPr>
              <a:spLocks noChangeArrowheads="1"/>
            </p:cNvSpPr>
            <p:nvPr/>
          </p:nvSpPr>
          <p:spPr bwMode="auto">
            <a:xfrm>
              <a:off x="8" y="1728"/>
              <a:ext cx="124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46136" name="Rectangle 23"/>
            <p:cNvSpPr>
              <a:spLocks noChangeArrowheads="1"/>
            </p:cNvSpPr>
            <p:nvPr/>
          </p:nvSpPr>
          <p:spPr bwMode="auto">
            <a:xfrm>
              <a:off x="5363" y="172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grpSp>
      <p:grpSp>
        <p:nvGrpSpPr>
          <p:cNvPr id="4" name="Group 62"/>
          <p:cNvGrpSpPr>
            <a:grpSpLocks/>
          </p:cNvGrpSpPr>
          <p:nvPr/>
        </p:nvGrpSpPr>
        <p:grpSpPr bwMode="auto">
          <a:xfrm>
            <a:off x="-1588" y="3505200"/>
            <a:ext cx="8963026" cy="366713"/>
            <a:chOff x="-1" y="2208"/>
            <a:chExt cx="5646" cy="231"/>
          </a:xfrm>
        </p:grpSpPr>
        <p:sp>
          <p:nvSpPr>
            <p:cNvPr id="46118" name="Text Box 24"/>
            <p:cNvSpPr txBox="1">
              <a:spLocks noChangeArrowheads="1"/>
            </p:cNvSpPr>
            <p:nvPr/>
          </p:nvSpPr>
          <p:spPr bwMode="auto">
            <a:xfrm>
              <a:off x="-1" y="2208"/>
              <a:ext cx="5646" cy="231"/>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0010101100010110101010101010110101010101011101010101110101000101100101</a:t>
              </a:r>
            </a:p>
          </p:txBody>
        </p:sp>
        <p:sp>
          <p:nvSpPr>
            <p:cNvPr id="46119" name="Rectangle 25"/>
            <p:cNvSpPr>
              <a:spLocks noChangeArrowheads="1"/>
            </p:cNvSpPr>
            <p:nvPr/>
          </p:nvSpPr>
          <p:spPr bwMode="auto">
            <a:xfrm>
              <a:off x="5524" y="220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20" name="Rectangle 26"/>
            <p:cNvSpPr>
              <a:spLocks noChangeArrowheads="1"/>
            </p:cNvSpPr>
            <p:nvPr/>
          </p:nvSpPr>
          <p:spPr bwMode="auto">
            <a:xfrm>
              <a:off x="5138" y="2208"/>
              <a:ext cx="288"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21" name="Rectangle 27"/>
            <p:cNvSpPr>
              <a:spLocks noChangeArrowheads="1"/>
            </p:cNvSpPr>
            <p:nvPr/>
          </p:nvSpPr>
          <p:spPr bwMode="auto">
            <a:xfrm>
              <a:off x="4886" y="2208"/>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22" name="Rectangle 28"/>
            <p:cNvSpPr>
              <a:spLocks noChangeArrowheads="1"/>
            </p:cNvSpPr>
            <p:nvPr/>
          </p:nvSpPr>
          <p:spPr bwMode="auto">
            <a:xfrm>
              <a:off x="4177" y="2208"/>
              <a:ext cx="480" cy="192"/>
            </a:xfrm>
            <a:prstGeom prst="rect">
              <a:avLst/>
            </a:prstGeom>
            <a:solidFill>
              <a:srgbClr val="CC99FF">
                <a:alpha val="50195"/>
              </a:srgbClr>
            </a:solidFill>
            <a:ln w="9525">
              <a:solidFill>
                <a:schemeClr val="tx1"/>
              </a:solidFill>
              <a:miter lim="800000"/>
              <a:headEnd/>
              <a:tailEnd/>
            </a:ln>
          </p:spPr>
          <p:txBody>
            <a:bodyPr wrap="none" anchor="ctr"/>
            <a:lstStyle/>
            <a:p>
              <a:pPr algn="ctr"/>
              <a:endParaRPr lang="en-US"/>
            </a:p>
          </p:txBody>
        </p:sp>
        <p:sp>
          <p:nvSpPr>
            <p:cNvPr id="46123" name="Rectangle 29"/>
            <p:cNvSpPr>
              <a:spLocks noChangeArrowheads="1"/>
            </p:cNvSpPr>
            <p:nvPr/>
          </p:nvSpPr>
          <p:spPr bwMode="auto">
            <a:xfrm>
              <a:off x="3637" y="220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6124" name="Rectangle 30"/>
            <p:cNvSpPr>
              <a:spLocks noChangeArrowheads="1"/>
            </p:cNvSpPr>
            <p:nvPr/>
          </p:nvSpPr>
          <p:spPr bwMode="auto">
            <a:xfrm>
              <a:off x="2528" y="2208"/>
              <a:ext cx="102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25" name="Rectangle 31"/>
            <p:cNvSpPr>
              <a:spLocks noChangeArrowheads="1"/>
            </p:cNvSpPr>
            <p:nvPr/>
          </p:nvSpPr>
          <p:spPr bwMode="auto">
            <a:xfrm>
              <a:off x="1336" y="220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26" name="Rectangle 32"/>
            <p:cNvSpPr>
              <a:spLocks noChangeArrowheads="1"/>
            </p:cNvSpPr>
            <p:nvPr/>
          </p:nvSpPr>
          <p:spPr bwMode="auto">
            <a:xfrm>
              <a:off x="0" y="2208"/>
              <a:ext cx="124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grpSp>
        <p:nvGrpSpPr>
          <p:cNvPr id="5" name="Group 66"/>
          <p:cNvGrpSpPr>
            <a:grpSpLocks/>
          </p:cNvGrpSpPr>
          <p:nvPr/>
        </p:nvGrpSpPr>
        <p:grpSpPr bwMode="auto">
          <a:xfrm>
            <a:off x="19049" y="4343400"/>
            <a:ext cx="9132890" cy="369888"/>
            <a:chOff x="12" y="2736"/>
            <a:chExt cx="5753" cy="233"/>
          </a:xfrm>
        </p:grpSpPr>
        <p:sp>
          <p:nvSpPr>
            <p:cNvPr id="46107" name="Text Box 35"/>
            <p:cNvSpPr txBox="1">
              <a:spLocks noChangeArrowheads="1"/>
            </p:cNvSpPr>
            <p:nvPr/>
          </p:nvSpPr>
          <p:spPr bwMode="auto">
            <a:xfrm>
              <a:off x="25" y="2736"/>
              <a:ext cx="5740"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0101100010110101010101010110101010101011101010101110101000101100101</a:t>
              </a:r>
              <a:r>
                <a:rPr lang="en-US" b="1" dirty="0">
                  <a:latin typeface="Tahoma" pitchFamily="34" charset="0"/>
                  <a:ea typeface="Tahoma" pitchFamily="34" charset="0"/>
                  <a:cs typeface="Tahoma" pitchFamily="34" charset="0"/>
                </a:rPr>
                <a:t>101</a:t>
              </a:r>
            </a:p>
          </p:txBody>
        </p:sp>
        <p:sp>
          <p:nvSpPr>
            <p:cNvPr id="46108" name="Rectangle 36"/>
            <p:cNvSpPr>
              <a:spLocks noChangeArrowheads="1"/>
            </p:cNvSpPr>
            <p:nvPr/>
          </p:nvSpPr>
          <p:spPr bwMode="auto">
            <a:xfrm>
              <a:off x="5391" y="2740"/>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09" name="Rectangle 37"/>
            <p:cNvSpPr>
              <a:spLocks noChangeArrowheads="1"/>
            </p:cNvSpPr>
            <p:nvPr/>
          </p:nvSpPr>
          <p:spPr bwMode="auto">
            <a:xfrm>
              <a:off x="5564" y="2740"/>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10" name="Rectangle 38"/>
            <p:cNvSpPr>
              <a:spLocks noChangeArrowheads="1"/>
            </p:cNvSpPr>
            <p:nvPr/>
          </p:nvSpPr>
          <p:spPr bwMode="auto">
            <a:xfrm>
              <a:off x="5301" y="2740"/>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11" name="Rectangle 39"/>
            <p:cNvSpPr>
              <a:spLocks noChangeArrowheads="1"/>
            </p:cNvSpPr>
            <p:nvPr/>
          </p:nvSpPr>
          <p:spPr bwMode="auto">
            <a:xfrm>
              <a:off x="4924" y="2740"/>
              <a:ext cx="309"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12" name="Rectangle 40"/>
            <p:cNvSpPr>
              <a:spLocks noChangeArrowheads="1"/>
            </p:cNvSpPr>
            <p:nvPr/>
          </p:nvSpPr>
          <p:spPr bwMode="auto">
            <a:xfrm>
              <a:off x="4684" y="2740"/>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13" name="Rectangle 41"/>
            <p:cNvSpPr>
              <a:spLocks noChangeArrowheads="1"/>
            </p:cNvSpPr>
            <p:nvPr/>
          </p:nvSpPr>
          <p:spPr bwMode="auto">
            <a:xfrm>
              <a:off x="3956" y="2744"/>
              <a:ext cx="480" cy="192"/>
            </a:xfrm>
            <a:prstGeom prst="rect">
              <a:avLst/>
            </a:prstGeom>
            <a:solidFill>
              <a:srgbClr val="CC99FF">
                <a:alpha val="50195"/>
              </a:srgbClr>
            </a:solidFill>
            <a:ln w="9525">
              <a:solidFill>
                <a:schemeClr val="tx1"/>
              </a:solidFill>
              <a:miter lim="800000"/>
              <a:headEnd/>
              <a:tailEnd/>
            </a:ln>
          </p:spPr>
          <p:txBody>
            <a:bodyPr wrap="none" anchor="ctr"/>
            <a:lstStyle/>
            <a:p>
              <a:pPr algn="ctr"/>
              <a:endParaRPr lang="en-US"/>
            </a:p>
          </p:txBody>
        </p:sp>
        <p:sp>
          <p:nvSpPr>
            <p:cNvPr id="46114" name="Rectangle 43"/>
            <p:cNvSpPr>
              <a:spLocks noChangeArrowheads="1"/>
            </p:cNvSpPr>
            <p:nvPr/>
          </p:nvSpPr>
          <p:spPr bwMode="auto">
            <a:xfrm>
              <a:off x="2296" y="2748"/>
              <a:ext cx="1032"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15" name="Rectangle 44"/>
            <p:cNvSpPr>
              <a:spLocks noChangeArrowheads="1"/>
            </p:cNvSpPr>
            <p:nvPr/>
          </p:nvSpPr>
          <p:spPr bwMode="auto">
            <a:xfrm>
              <a:off x="1112" y="274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16" name="Rectangle 45"/>
            <p:cNvSpPr>
              <a:spLocks noChangeArrowheads="1"/>
            </p:cNvSpPr>
            <p:nvPr/>
          </p:nvSpPr>
          <p:spPr bwMode="auto">
            <a:xfrm>
              <a:off x="12" y="2748"/>
              <a:ext cx="100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46117" name="Rectangle 63"/>
            <p:cNvSpPr>
              <a:spLocks noChangeArrowheads="1"/>
            </p:cNvSpPr>
            <p:nvPr/>
          </p:nvSpPr>
          <p:spPr bwMode="auto">
            <a:xfrm>
              <a:off x="3417" y="2744"/>
              <a:ext cx="539" cy="192"/>
            </a:xfrm>
            <a:prstGeom prst="rect">
              <a:avLst/>
            </a:prstGeom>
            <a:solidFill>
              <a:srgbClr val="CC99FF">
                <a:alpha val="50195"/>
              </a:srgbClr>
            </a:solidFill>
            <a:ln w="9525">
              <a:solidFill>
                <a:schemeClr val="tx1"/>
              </a:solidFill>
              <a:miter lim="800000"/>
              <a:headEnd/>
              <a:tailEnd/>
            </a:ln>
          </p:spPr>
          <p:txBody>
            <a:bodyPr wrap="none" anchor="ctr"/>
            <a:lstStyle/>
            <a:p>
              <a:pPr algn="ctr"/>
              <a:endParaRPr lang="en-US"/>
            </a:p>
          </p:txBody>
        </p:sp>
      </p:grpSp>
      <p:grpSp>
        <p:nvGrpSpPr>
          <p:cNvPr id="6" name="Group 69"/>
          <p:cNvGrpSpPr>
            <a:grpSpLocks/>
          </p:cNvGrpSpPr>
          <p:nvPr/>
        </p:nvGrpSpPr>
        <p:grpSpPr bwMode="auto">
          <a:xfrm>
            <a:off x="-1" y="6019800"/>
            <a:ext cx="8978901" cy="366713"/>
            <a:chOff x="0" y="3792"/>
            <a:chExt cx="5656" cy="231"/>
          </a:xfrm>
        </p:grpSpPr>
        <p:sp>
          <p:nvSpPr>
            <p:cNvPr id="46100" name="Text Box 55"/>
            <p:cNvSpPr txBox="1">
              <a:spLocks noChangeArrowheads="1"/>
            </p:cNvSpPr>
            <p:nvPr/>
          </p:nvSpPr>
          <p:spPr bwMode="auto">
            <a:xfrm>
              <a:off x="10" y="3792"/>
              <a:ext cx="5646" cy="231"/>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0101100010110101010101010110101010101011101010101110101000101100101101</a:t>
              </a:r>
            </a:p>
          </p:txBody>
        </p:sp>
        <p:sp>
          <p:nvSpPr>
            <p:cNvPr id="46101" name="Rectangle 56"/>
            <p:cNvSpPr>
              <a:spLocks noChangeArrowheads="1"/>
            </p:cNvSpPr>
            <p:nvPr/>
          </p:nvSpPr>
          <p:spPr bwMode="auto">
            <a:xfrm>
              <a:off x="5536" y="3792"/>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102" name="Rectangle 57"/>
            <p:cNvSpPr>
              <a:spLocks noChangeArrowheads="1"/>
            </p:cNvSpPr>
            <p:nvPr/>
          </p:nvSpPr>
          <p:spPr bwMode="auto">
            <a:xfrm>
              <a:off x="5296" y="3792"/>
              <a:ext cx="144"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103" name="Rectangle 58"/>
            <p:cNvSpPr>
              <a:spLocks noChangeArrowheads="1"/>
            </p:cNvSpPr>
            <p:nvPr/>
          </p:nvSpPr>
          <p:spPr bwMode="auto">
            <a:xfrm>
              <a:off x="4672" y="3792"/>
              <a:ext cx="528" cy="192"/>
            </a:xfrm>
            <a:prstGeom prst="rect">
              <a:avLst/>
            </a:prstGeom>
            <a:solidFill>
              <a:srgbClr val="CC99FF">
                <a:alpha val="50195"/>
              </a:srgbClr>
            </a:solidFill>
            <a:ln w="9525">
              <a:solidFill>
                <a:schemeClr val="tx1"/>
              </a:solidFill>
              <a:miter lim="800000"/>
              <a:headEnd/>
              <a:tailEnd/>
            </a:ln>
          </p:spPr>
          <p:txBody>
            <a:bodyPr wrap="none" anchor="ctr"/>
            <a:lstStyle/>
            <a:p>
              <a:pPr algn="ctr"/>
              <a:endParaRPr lang="en-US"/>
            </a:p>
          </p:txBody>
        </p:sp>
        <p:sp>
          <p:nvSpPr>
            <p:cNvPr id="46104" name="Rectangle 59"/>
            <p:cNvSpPr>
              <a:spLocks noChangeArrowheads="1"/>
            </p:cNvSpPr>
            <p:nvPr/>
          </p:nvSpPr>
          <p:spPr bwMode="auto">
            <a:xfrm>
              <a:off x="3393" y="3792"/>
              <a:ext cx="1023"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105" name="Rectangle 60"/>
            <p:cNvSpPr>
              <a:spLocks noChangeArrowheads="1"/>
            </p:cNvSpPr>
            <p:nvPr/>
          </p:nvSpPr>
          <p:spPr bwMode="auto">
            <a:xfrm>
              <a:off x="0" y="3792"/>
              <a:ext cx="100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46106" name="Rectangle 61"/>
            <p:cNvSpPr>
              <a:spLocks noChangeArrowheads="1"/>
            </p:cNvSpPr>
            <p:nvPr/>
          </p:nvSpPr>
          <p:spPr bwMode="auto">
            <a:xfrm>
              <a:off x="1104" y="3792"/>
              <a:ext cx="220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grpSp>
        <p:nvGrpSpPr>
          <p:cNvPr id="7" name="Group 67"/>
          <p:cNvGrpSpPr>
            <a:grpSpLocks/>
          </p:cNvGrpSpPr>
          <p:nvPr/>
        </p:nvGrpSpPr>
        <p:grpSpPr bwMode="auto">
          <a:xfrm>
            <a:off x="19050" y="5181600"/>
            <a:ext cx="9118601" cy="369888"/>
            <a:chOff x="12" y="3264"/>
            <a:chExt cx="5744" cy="233"/>
          </a:xfrm>
        </p:grpSpPr>
        <p:sp>
          <p:nvSpPr>
            <p:cNvPr id="46090" name="Text Box 46"/>
            <p:cNvSpPr txBox="1">
              <a:spLocks noChangeArrowheads="1"/>
            </p:cNvSpPr>
            <p:nvPr/>
          </p:nvSpPr>
          <p:spPr bwMode="auto">
            <a:xfrm>
              <a:off x="16" y="3264"/>
              <a:ext cx="5740"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0101100010110101010101010110101010101011101010101110101000101100101</a:t>
              </a:r>
              <a:r>
                <a:rPr lang="en-US" b="1" dirty="0">
                  <a:latin typeface="Tahoma" pitchFamily="34" charset="0"/>
                  <a:ea typeface="Tahoma" pitchFamily="34" charset="0"/>
                  <a:cs typeface="Tahoma" pitchFamily="34" charset="0"/>
                </a:rPr>
                <a:t>101</a:t>
              </a:r>
            </a:p>
          </p:txBody>
        </p:sp>
        <p:sp>
          <p:nvSpPr>
            <p:cNvPr id="46091" name="Rectangle 47"/>
            <p:cNvSpPr>
              <a:spLocks noChangeArrowheads="1"/>
            </p:cNvSpPr>
            <p:nvPr/>
          </p:nvSpPr>
          <p:spPr bwMode="auto">
            <a:xfrm>
              <a:off x="5556" y="3264"/>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46092" name="Rectangle 48"/>
            <p:cNvSpPr>
              <a:spLocks noChangeArrowheads="1"/>
            </p:cNvSpPr>
            <p:nvPr/>
          </p:nvSpPr>
          <p:spPr bwMode="auto">
            <a:xfrm>
              <a:off x="5304" y="3264"/>
              <a:ext cx="175"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093" name="Rectangle 49"/>
            <p:cNvSpPr>
              <a:spLocks noChangeArrowheads="1"/>
            </p:cNvSpPr>
            <p:nvPr/>
          </p:nvSpPr>
          <p:spPr bwMode="auto">
            <a:xfrm>
              <a:off x="4908" y="3264"/>
              <a:ext cx="305"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094" name="Rectangle 50"/>
            <p:cNvSpPr>
              <a:spLocks noChangeArrowheads="1"/>
            </p:cNvSpPr>
            <p:nvPr/>
          </p:nvSpPr>
          <p:spPr bwMode="auto">
            <a:xfrm>
              <a:off x="4668" y="3264"/>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46095" name="Rectangle 52"/>
            <p:cNvSpPr>
              <a:spLocks noChangeArrowheads="1"/>
            </p:cNvSpPr>
            <p:nvPr/>
          </p:nvSpPr>
          <p:spPr bwMode="auto">
            <a:xfrm>
              <a:off x="2287" y="3268"/>
              <a:ext cx="1029"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096" name="Rectangle 53"/>
            <p:cNvSpPr>
              <a:spLocks noChangeArrowheads="1"/>
            </p:cNvSpPr>
            <p:nvPr/>
          </p:nvSpPr>
          <p:spPr bwMode="auto">
            <a:xfrm>
              <a:off x="1108" y="326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6097" name="Rectangle 54"/>
            <p:cNvSpPr>
              <a:spLocks noChangeArrowheads="1"/>
            </p:cNvSpPr>
            <p:nvPr/>
          </p:nvSpPr>
          <p:spPr bwMode="auto">
            <a:xfrm>
              <a:off x="12" y="3264"/>
              <a:ext cx="100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46098" name="Rectangle 64"/>
            <p:cNvSpPr>
              <a:spLocks noChangeArrowheads="1"/>
            </p:cNvSpPr>
            <p:nvPr/>
          </p:nvSpPr>
          <p:spPr bwMode="auto">
            <a:xfrm>
              <a:off x="3405" y="3264"/>
              <a:ext cx="543" cy="192"/>
            </a:xfrm>
            <a:prstGeom prst="rect">
              <a:avLst/>
            </a:prstGeom>
            <a:solidFill>
              <a:srgbClr val="CC99FF">
                <a:alpha val="50195"/>
              </a:srgbClr>
            </a:solidFill>
            <a:ln w="9525">
              <a:solidFill>
                <a:schemeClr val="tx1"/>
              </a:solidFill>
              <a:miter lim="800000"/>
              <a:headEnd/>
              <a:tailEnd/>
            </a:ln>
          </p:spPr>
          <p:txBody>
            <a:bodyPr wrap="none" anchor="ctr"/>
            <a:lstStyle/>
            <a:p>
              <a:pPr algn="ctr"/>
              <a:endParaRPr lang="en-US"/>
            </a:p>
          </p:txBody>
        </p:sp>
        <p:sp>
          <p:nvSpPr>
            <p:cNvPr id="46099" name="Rectangle 65"/>
            <p:cNvSpPr>
              <a:spLocks noChangeArrowheads="1"/>
            </p:cNvSpPr>
            <p:nvPr/>
          </p:nvSpPr>
          <p:spPr bwMode="auto">
            <a:xfrm>
              <a:off x="3948" y="3264"/>
              <a:ext cx="480" cy="192"/>
            </a:xfrm>
            <a:prstGeom prst="rect">
              <a:avLst/>
            </a:prstGeom>
            <a:solidFill>
              <a:srgbClr val="CC99FF">
                <a:alpha val="50195"/>
              </a:srgbClr>
            </a:solidFill>
            <a:ln w="9525">
              <a:solidFill>
                <a:schemeClr val="tx1"/>
              </a:solidFill>
              <a:miter lim="800000"/>
              <a:headEnd/>
              <a:tailEnd/>
            </a:ln>
          </p:spPr>
          <p:txBody>
            <a:bodyPr wrap="none" anchor="ctr"/>
            <a:lstStyle/>
            <a:p>
              <a:pPr algn="ctr"/>
              <a:endParaRPr lang="en-US"/>
            </a:p>
          </p:txBody>
        </p:sp>
      </p:grpSp>
      <p:sp>
        <p:nvSpPr>
          <p:cNvPr id="68" name="Footer Placeholder 67"/>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8" name="TextBox 7"/>
          <p:cNvSpPr txBox="1"/>
          <p:nvPr/>
        </p:nvSpPr>
        <p:spPr>
          <a:xfrm>
            <a:off x="42861" y="1554718"/>
            <a:ext cx="3211135"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Current state of the stream:</a:t>
            </a:r>
          </a:p>
        </p:txBody>
      </p:sp>
      <p:sp>
        <p:nvSpPr>
          <p:cNvPr id="69" name="TextBox 68"/>
          <p:cNvSpPr txBox="1"/>
          <p:nvPr/>
        </p:nvSpPr>
        <p:spPr>
          <a:xfrm>
            <a:off x="65465" y="2373868"/>
            <a:ext cx="2441694"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Bit of value 1 arrives</a:t>
            </a:r>
          </a:p>
        </p:txBody>
      </p:sp>
      <p:sp>
        <p:nvSpPr>
          <p:cNvPr id="70" name="TextBox 69"/>
          <p:cNvSpPr txBox="1"/>
          <p:nvPr/>
        </p:nvSpPr>
        <p:spPr>
          <a:xfrm>
            <a:off x="72906" y="3135868"/>
            <a:ext cx="5964005"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Two orange buckets get merged into a yellow bucket</a:t>
            </a:r>
          </a:p>
        </p:txBody>
      </p:sp>
      <p:sp>
        <p:nvSpPr>
          <p:cNvPr id="71" name="TextBox 70"/>
          <p:cNvSpPr txBox="1"/>
          <p:nvPr/>
        </p:nvSpPr>
        <p:spPr>
          <a:xfrm>
            <a:off x="76200" y="3962400"/>
            <a:ext cx="7853432"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Next bit 1 arrives, new orange bucket is created, then 0 comes, then 1:</a:t>
            </a:r>
          </a:p>
        </p:txBody>
      </p:sp>
      <p:sp>
        <p:nvSpPr>
          <p:cNvPr id="72" name="TextBox 71"/>
          <p:cNvSpPr txBox="1"/>
          <p:nvPr/>
        </p:nvSpPr>
        <p:spPr>
          <a:xfrm>
            <a:off x="38105" y="4812268"/>
            <a:ext cx="2621230"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Buckets get merged…</a:t>
            </a:r>
            <a:endParaRPr lang="en-US" b="1" dirty="0">
              <a:solidFill>
                <a:srgbClr val="008000"/>
              </a:solidFill>
              <a:latin typeface="Arial" pitchFamily="34" charset="0"/>
              <a:cs typeface="Arial" pitchFamily="34" charset="0"/>
            </a:endParaRPr>
          </a:p>
        </p:txBody>
      </p:sp>
      <p:sp>
        <p:nvSpPr>
          <p:cNvPr id="73" name="TextBox 72"/>
          <p:cNvSpPr txBox="1"/>
          <p:nvPr/>
        </p:nvSpPr>
        <p:spPr>
          <a:xfrm>
            <a:off x="0" y="5650468"/>
            <a:ext cx="3916457"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State of the buckets after merging</a:t>
            </a:r>
            <a:endParaRPr lang="en-US" b="1" dirty="0">
              <a:solidFill>
                <a:srgbClr val="008000"/>
              </a:solidFill>
              <a:latin typeface="Arial" pitchFamily="34" charset="0"/>
              <a:cs typeface="Arial" pitchFamily="34" charset="0"/>
            </a:endParaRPr>
          </a:p>
        </p:txBody>
      </p:sp>
    </p:spTree>
    <p:extLst>
      <p:ext uri="{BB962C8B-B14F-4D97-AF65-F5344CB8AC3E}">
        <p14:creationId xmlns:p14="http://schemas.microsoft.com/office/powerpoint/2010/main" val="183482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0" grpId="0"/>
      <p:bldP spid="71" grpId="0"/>
      <p:bldP spid="72" grpId="0"/>
      <p:bldP spid="7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bwMode="auto">
          <a:noFill/>
          <a:ln>
            <a:miter lim="800000"/>
            <a:headEnd/>
            <a:tailEnd/>
          </a:ln>
        </p:spPr>
        <p:txBody>
          <a:bodyPr/>
          <a:lstStyle/>
          <a:p>
            <a:fld id="{B7C7A86E-5A85-4CD8-879F-81FF638CA5F7}" type="slidenum">
              <a:rPr lang="en-US"/>
              <a:pPr/>
              <a:t>4</a:t>
            </a:fld>
            <a:endParaRPr lang="en-US"/>
          </a:p>
        </p:txBody>
      </p:sp>
      <p:sp>
        <p:nvSpPr>
          <p:cNvPr id="8194" name="Rectangle 2"/>
          <p:cNvSpPr>
            <a:spLocks noGrp="1" noChangeArrowheads="1"/>
          </p:cNvSpPr>
          <p:nvPr>
            <p:ph type="title"/>
          </p:nvPr>
        </p:nvSpPr>
        <p:spPr/>
        <p:txBody>
          <a:bodyPr/>
          <a:lstStyle/>
          <a:p>
            <a:pPr>
              <a:defRPr/>
            </a:pPr>
            <a:r>
              <a:rPr lang="en-US">
                <a:ea typeface="+mj-ea"/>
              </a:rPr>
              <a:t>The Stream Model</a:t>
            </a:r>
          </a:p>
        </p:txBody>
      </p:sp>
      <p:sp>
        <p:nvSpPr>
          <p:cNvPr id="19460" name="Rectangle 3"/>
          <p:cNvSpPr>
            <a:spLocks noGrp="1" noChangeArrowheads="1"/>
          </p:cNvSpPr>
          <p:nvPr>
            <p:ph type="body" idx="1"/>
          </p:nvPr>
        </p:nvSpPr>
        <p:spPr/>
        <p:txBody>
          <a:bodyPr/>
          <a:lstStyle/>
          <a:p>
            <a:r>
              <a:rPr lang="en-US" dirty="0" smtClean="0"/>
              <a:t>Input </a:t>
            </a:r>
            <a:r>
              <a:rPr lang="en-US" b="1" dirty="0" smtClean="0">
                <a:solidFill>
                  <a:srgbClr val="0000FF"/>
                </a:solidFill>
              </a:rPr>
              <a:t>elements</a:t>
            </a:r>
            <a:r>
              <a:rPr lang="en-US" dirty="0" smtClean="0">
                <a:solidFill>
                  <a:srgbClr val="0000FF"/>
                </a:solidFill>
              </a:rPr>
              <a:t> </a:t>
            </a:r>
            <a:r>
              <a:rPr lang="en-US" dirty="0" smtClean="0"/>
              <a:t>enter at a rapid rate, </a:t>
            </a:r>
            <a:br>
              <a:rPr lang="en-US" dirty="0" smtClean="0"/>
            </a:br>
            <a:r>
              <a:rPr lang="en-US" dirty="0" smtClean="0"/>
              <a:t>at one or more input ports (i.e., </a:t>
            </a:r>
            <a:r>
              <a:rPr lang="en-US" b="1" dirty="0" smtClean="0"/>
              <a:t>streams</a:t>
            </a:r>
            <a:r>
              <a:rPr lang="en-US" dirty="0" smtClean="0"/>
              <a:t>)</a:t>
            </a:r>
          </a:p>
          <a:p>
            <a:pPr lvl="1"/>
            <a:r>
              <a:rPr lang="en-US" b="1" dirty="0" smtClean="0">
                <a:solidFill>
                  <a:srgbClr val="0000FF"/>
                </a:solidFill>
              </a:rPr>
              <a:t>We call elements of the stream tuples</a:t>
            </a:r>
          </a:p>
          <a:p>
            <a:pPr lvl="8"/>
            <a:endParaRPr lang="en-US" dirty="0" smtClean="0"/>
          </a:p>
          <a:p>
            <a:r>
              <a:rPr lang="en-US" b="1" dirty="0" smtClean="0"/>
              <a:t>The system cannot store the entire stream accessibly</a:t>
            </a:r>
          </a:p>
          <a:p>
            <a:pPr lvl="8"/>
            <a:endParaRPr lang="en-US" dirty="0" smtClean="0"/>
          </a:p>
          <a:p>
            <a:r>
              <a:rPr lang="en-US" b="1" dirty="0" smtClean="0">
                <a:solidFill>
                  <a:srgbClr val="0000FF"/>
                </a:solidFill>
              </a:rPr>
              <a:t>Q:</a:t>
            </a:r>
            <a:r>
              <a:rPr lang="en-US" b="1" dirty="0" smtClean="0">
                <a:solidFill>
                  <a:srgbClr val="D60093"/>
                </a:solidFill>
              </a:rPr>
              <a:t> How do you make critical calculations about the stream using a limited amount of (secondary) memory?</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17136972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bwMode="auto">
          <a:noFill/>
          <a:ln>
            <a:miter lim="800000"/>
            <a:headEnd/>
            <a:tailEnd/>
          </a:ln>
        </p:spPr>
        <p:txBody>
          <a:bodyPr/>
          <a:lstStyle/>
          <a:p>
            <a:fld id="{DE652E42-2152-4CA4-A973-A1348F4F8EED}" type="slidenum">
              <a:rPr lang="en-US"/>
              <a:pPr/>
              <a:t>40</a:t>
            </a:fld>
            <a:endParaRPr lang="en-US"/>
          </a:p>
        </p:txBody>
      </p:sp>
      <p:sp>
        <p:nvSpPr>
          <p:cNvPr id="25602" name="Rectangle 2"/>
          <p:cNvSpPr>
            <a:spLocks noGrp="1" noChangeArrowheads="1"/>
          </p:cNvSpPr>
          <p:nvPr>
            <p:ph type="title"/>
          </p:nvPr>
        </p:nvSpPr>
        <p:spPr/>
        <p:txBody>
          <a:bodyPr/>
          <a:lstStyle/>
          <a:p>
            <a:pPr>
              <a:defRPr/>
            </a:pPr>
            <a:r>
              <a:rPr lang="en-US" dirty="0" smtClean="0">
                <a:ea typeface="+mj-ea"/>
              </a:rPr>
              <a:t>How to Query?</a:t>
            </a:r>
            <a:endParaRPr lang="en-US" dirty="0">
              <a:ea typeface="+mj-ea"/>
            </a:endParaRPr>
          </a:p>
        </p:txBody>
      </p:sp>
      <p:sp>
        <p:nvSpPr>
          <p:cNvPr id="47108" name="Rectangle 3"/>
          <p:cNvSpPr>
            <a:spLocks noGrp="1" noChangeArrowheads="1"/>
          </p:cNvSpPr>
          <p:nvPr>
            <p:ph type="body" idx="1"/>
          </p:nvPr>
        </p:nvSpPr>
        <p:spPr/>
        <p:txBody>
          <a:bodyPr/>
          <a:lstStyle/>
          <a:p>
            <a:pPr marL="609600" indent="-609600"/>
            <a:r>
              <a:rPr lang="en-US" b="1" dirty="0" smtClean="0">
                <a:solidFill>
                  <a:srgbClr val="D60093"/>
                </a:solidFill>
              </a:rPr>
              <a:t>To estimate the number of 1s in the most recent </a:t>
            </a:r>
            <a:r>
              <a:rPr lang="en-US" b="1" i="1" dirty="0" smtClean="0">
                <a:solidFill>
                  <a:srgbClr val="D60093"/>
                </a:solidFill>
              </a:rPr>
              <a:t>N</a:t>
            </a:r>
            <a:r>
              <a:rPr lang="en-US" b="1" dirty="0" smtClean="0">
                <a:solidFill>
                  <a:srgbClr val="D60093"/>
                </a:solidFill>
              </a:rPr>
              <a:t> bits:</a:t>
            </a:r>
          </a:p>
          <a:p>
            <a:pPr marL="990600" lvl="1" indent="-533400">
              <a:buFont typeface="Monotype Sorts" pitchFamily="-107" charset="2"/>
              <a:buAutoNum type="arabicPeriod"/>
            </a:pPr>
            <a:r>
              <a:rPr lang="en-US" b="1" dirty="0" smtClean="0">
                <a:ea typeface="ＭＳ Ｐゴシック" pitchFamily="34" charset="-128"/>
              </a:rPr>
              <a:t>Sum the sizes of all buckets but the last</a:t>
            </a:r>
          </a:p>
          <a:p>
            <a:pPr marL="1886712" lvl="5" indent="-533400">
              <a:buNone/>
            </a:pPr>
            <a:r>
              <a:rPr lang="en-US" b="1" dirty="0" smtClean="0">
                <a:solidFill>
                  <a:schemeClr val="bg1">
                    <a:lumMod val="50000"/>
                  </a:schemeClr>
                </a:solidFill>
                <a:ea typeface="ＭＳ Ｐゴシック" pitchFamily="34" charset="-128"/>
              </a:rPr>
              <a:t>(note “size” means the number of 1s in the bucket)</a:t>
            </a:r>
          </a:p>
          <a:p>
            <a:pPr marL="990600" lvl="1" indent="-533400">
              <a:buFont typeface="Monotype Sorts" pitchFamily="-107" charset="2"/>
              <a:buAutoNum type="arabicPeriod"/>
            </a:pPr>
            <a:r>
              <a:rPr lang="en-US" b="1" dirty="0" smtClean="0">
                <a:ea typeface="ＭＳ Ｐゴシック" pitchFamily="34" charset="-128"/>
              </a:rPr>
              <a:t>Add half the size of the last bucket</a:t>
            </a:r>
          </a:p>
          <a:p>
            <a:pPr marL="609600" indent="-609600"/>
            <a:endParaRPr lang="en-US" dirty="0" smtClean="0">
              <a:solidFill>
                <a:schemeClr val="accent2"/>
              </a:solidFill>
            </a:endParaRPr>
          </a:p>
          <a:p>
            <a:pPr marL="609600" indent="-609600"/>
            <a:r>
              <a:rPr lang="en-US" b="1" dirty="0" smtClean="0">
                <a:solidFill>
                  <a:srgbClr val="0000FF"/>
                </a:solidFill>
              </a:rPr>
              <a:t>Remember:</a:t>
            </a:r>
            <a:r>
              <a:rPr lang="en-US" b="1" dirty="0" smtClean="0"/>
              <a:t> </a:t>
            </a:r>
            <a:r>
              <a:rPr lang="en-US" dirty="0" smtClean="0"/>
              <a:t>We do not know how many </a:t>
            </a:r>
            <a:r>
              <a:rPr lang="en-US" b="1" dirty="0" smtClean="0"/>
              <a:t>1s </a:t>
            </a:r>
            <a:r>
              <a:rPr lang="en-US" dirty="0" smtClean="0"/>
              <a:t/>
            </a:r>
            <a:br>
              <a:rPr lang="en-US" dirty="0" smtClean="0"/>
            </a:br>
            <a:r>
              <a:rPr lang="en-US" dirty="0" smtClean="0"/>
              <a:t>of the last bucket are still within the wanted window</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Tree>
    <p:extLst>
      <p:ext uri="{BB962C8B-B14F-4D97-AF65-F5344CB8AC3E}">
        <p14:creationId xmlns:p14="http://schemas.microsoft.com/office/powerpoint/2010/main" val="36356328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en-US" dirty="0"/>
              <a:t>Example: </a:t>
            </a:r>
            <a:r>
              <a:rPr lang="en-US" dirty="0" err="1">
                <a:ea typeface="+mj-ea"/>
              </a:rPr>
              <a:t>Bucketized</a:t>
            </a:r>
            <a:r>
              <a:rPr lang="en-US" dirty="0">
                <a:ea typeface="+mj-ea"/>
              </a:rPr>
              <a:t> Stream</a:t>
            </a:r>
          </a:p>
        </p:txBody>
      </p:sp>
      <p:sp>
        <p:nvSpPr>
          <p:cNvPr id="32" name="Footer Placeholder 31"/>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39938" name="Slide Number Placeholder 4"/>
          <p:cNvSpPr>
            <a:spLocks noGrp="1"/>
          </p:cNvSpPr>
          <p:nvPr>
            <p:ph type="sldNum" sz="quarter" idx="12"/>
          </p:nvPr>
        </p:nvSpPr>
        <p:spPr bwMode="auto">
          <a:noFill/>
          <a:ln>
            <a:miter lim="800000"/>
            <a:headEnd/>
            <a:tailEnd/>
          </a:ln>
        </p:spPr>
        <p:txBody>
          <a:bodyPr/>
          <a:lstStyle/>
          <a:p>
            <a:fld id="{8F850B7C-C16F-413A-9012-C62F3E88417E}" type="slidenum">
              <a:rPr lang="en-US"/>
              <a:pPr/>
              <a:t>41</a:t>
            </a:fld>
            <a:endParaRPr lang="en-US"/>
          </a:p>
        </p:txBody>
      </p:sp>
      <p:sp>
        <p:nvSpPr>
          <p:cNvPr id="39941" name="Text Box 16"/>
          <p:cNvSpPr txBox="1">
            <a:spLocks noChangeArrowheads="1"/>
          </p:cNvSpPr>
          <p:nvPr/>
        </p:nvSpPr>
        <p:spPr bwMode="auto">
          <a:xfrm>
            <a:off x="4098925" y="4433887"/>
            <a:ext cx="344966" cy="369332"/>
          </a:xfrm>
          <a:prstGeom prst="rect">
            <a:avLst/>
          </a:prstGeom>
          <a:noFill/>
          <a:ln w="9525">
            <a:noFill/>
            <a:miter lim="800000"/>
            <a:headEnd/>
            <a:tailEnd/>
          </a:ln>
        </p:spPr>
        <p:txBody>
          <a:bodyPr wrap="none">
            <a:spAutoFit/>
          </a:bodyPr>
          <a:lstStyle/>
          <a:p>
            <a:r>
              <a:rPr lang="en-US" b="1" i="1" dirty="0">
                <a:solidFill>
                  <a:srgbClr val="008000"/>
                </a:solidFill>
              </a:rPr>
              <a:t>N</a:t>
            </a:r>
          </a:p>
        </p:txBody>
      </p:sp>
      <p:sp>
        <p:nvSpPr>
          <p:cNvPr id="39942" name="Line 17"/>
          <p:cNvSpPr>
            <a:spLocks noChangeShapeType="1"/>
          </p:cNvSpPr>
          <p:nvPr/>
        </p:nvSpPr>
        <p:spPr bwMode="auto">
          <a:xfrm flipH="1">
            <a:off x="838200" y="4648200"/>
            <a:ext cx="3276600" cy="0"/>
          </a:xfrm>
          <a:prstGeom prst="line">
            <a:avLst/>
          </a:prstGeom>
          <a:noFill/>
          <a:ln w="28575">
            <a:solidFill>
              <a:srgbClr val="008000"/>
            </a:solidFill>
            <a:round/>
            <a:headEnd/>
            <a:tailEnd type="triangle" w="med" len="med"/>
          </a:ln>
        </p:spPr>
        <p:txBody>
          <a:bodyPr/>
          <a:lstStyle/>
          <a:p>
            <a:endParaRPr lang="en-US"/>
          </a:p>
        </p:txBody>
      </p:sp>
      <p:sp>
        <p:nvSpPr>
          <p:cNvPr id="39943" name="Line 18"/>
          <p:cNvSpPr>
            <a:spLocks noChangeShapeType="1"/>
          </p:cNvSpPr>
          <p:nvPr/>
        </p:nvSpPr>
        <p:spPr bwMode="auto">
          <a:xfrm>
            <a:off x="4495800" y="4648200"/>
            <a:ext cx="4419600" cy="0"/>
          </a:xfrm>
          <a:prstGeom prst="line">
            <a:avLst/>
          </a:prstGeom>
          <a:noFill/>
          <a:ln w="28575">
            <a:solidFill>
              <a:srgbClr val="008000"/>
            </a:solidFill>
            <a:round/>
            <a:headEnd/>
            <a:tailEnd type="triangle" w="med" len="med"/>
          </a:ln>
        </p:spPr>
        <p:txBody>
          <a:bodyPr/>
          <a:lstStyle/>
          <a:p>
            <a:endParaRPr lang="en-US"/>
          </a:p>
        </p:txBody>
      </p:sp>
      <p:sp>
        <p:nvSpPr>
          <p:cNvPr id="39944" name="Line 20"/>
          <p:cNvSpPr>
            <a:spLocks noChangeShapeType="1"/>
          </p:cNvSpPr>
          <p:nvPr/>
        </p:nvSpPr>
        <p:spPr bwMode="auto">
          <a:xfrm flipH="1">
            <a:off x="8305800" y="3124200"/>
            <a:ext cx="228600" cy="685800"/>
          </a:xfrm>
          <a:prstGeom prst="line">
            <a:avLst/>
          </a:prstGeom>
          <a:noFill/>
          <a:ln w="9525">
            <a:solidFill>
              <a:srgbClr val="008000"/>
            </a:solidFill>
            <a:round/>
            <a:headEnd/>
            <a:tailEnd type="triangle" w="med" len="med"/>
          </a:ln>
        </p:spPr>
        <p:txBody>
          <a:bodyPr/>
          <a:lstStyle/>
          <a:p>
            <a:endParaRPr lang="en-US"/>
          </a:p>
        </p:txBody>
      </p:sp>
      <p:sp>
        <p:nvSpPr>
          <p:cNvPr id="39945" name="Line 21"/>
          <p:cNvSpPr>
            <a:spLocks noChangeShapeType="1"/>
          </p:cNvSpPr>
          <p:nvPr/>
        </p:nvSpPr>
        <p:spPr bwMode="auto">
          <a:xfrm>
            <a:off x="8534400" y="3124200"/>
            <a:ext cx="152400" cy="685800"/>
          </a:xfrm>
          <a:prstGeom prst="line">
            <a:avLst/>
          </a:prstGeom>
          <a:noFill/>
          <a:ln w="9525">
            <a:solidFill>
              <a:srgbClr val="008000"/>
            </a:solidFill>
            <a:round/>
            <a:headEnd/>
            <a:tailEnd type="triangle" w="med" len="med"/>
          </a:ln>
        </p:spPr>
        <p:txBody>
          <a:bodyPr/>
          <a:lstStyle/>
          <a:p>
            <a:endParaRPr lang="en-US"/>
          </a:p>
        </p:txBody>
      </p:sp>
      <p:sp>
        <p:nvSpPr>
          <p:cNvPr id="39946" name="Text Box 22"/>
          <p:cNvSpPr txBox="1">
            <a:spLocks noChangeArrowheads="1"/>
          </p:cNvSpPr>
          <p:nvPr/>
        </p:nvSpPr>
        <p:spPr bwMode="auto">
          <a:xfrm>
            <a:off x="73914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1 of</a:t>
            </a:r>
          </a:p>
          <a:p>
            <a:r>
              <a:rPr lang="en-US">
                <a:solidFill>
                  <a:srgbClr val="008000"/>
                </a:solidFill>
                <a:latin typeface="Arial" pitchFamily="34" charset="0"/>
                <a:cs typeface="Arial" pitchFamily="34" charset="0"/>
              </a:rPr>
              <a:t>size 2</a:t>
            </a:r>
          </a:p>
        </p:txBody>
      </p:sp>
      <p:sp>
        <p:nvSpPr>
          <p:cNvPr id="39947" name="Line 23"/>
          <p:cNvSpPr>
            <a:spLocks noChangeShapeType="1"/>
          </p:cNvSpPr>
          <p:nvPr/>
        </p:nvSpPr>
        <p:spPr bwMode="auto">
          <a:xfrm>
            <a:off x="7848600" y="3124200"/>
            <a:ext cx="152400" cy="685800"/>
          </a:xfrm>
          <a:prstGeom prst="line">
            <a:avLst/>
          </a:prstGeom>
          <a:noFill/>
          <a:ln w="9525">
            <a:solidFill>
              <a:srgbClr val="008000"/>
            </a:solidFill>
            <a:round/>
            <a:headEnd/>
            <a:tailEnd type="triangle" w="med" len="med"/>
          </a:ln>
        </p:spPr>
        <p:txBody>
          <a:bodyPr/>
          <a:lstStyle/>
          <a:p>
            <a:endParaRPr lang="en-US"/>
          </a:p>
        </p:txBody>
      </p:sp>
      <p:sp>
        <p:nvSpPr>
          <p:cNvPr id="39948" name="Text Box 24"/>
          <p:cNvSpPr txBox="1">
            <a:spLocks noChangeArrowheads="1"/>
          </p:cNvSpPr>
          <p:nvPr/>
        </p:nvSpPr>
        <p:spPr bwMode="auto">
          <a:xfrm>
            <a:off x="63246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2 of</a:t>
            </a:r>
          </a:p>
          <a:p>
            <a:r>
              <a:rPr lang="en-US">
                <a:solidFill>
                  <a:srgbClr val="008000"/>
                </a:solidFill>
                <a:latin typeface="Arial" pitchFamily="34" charset="0"/>
                <a:cs typeface="Arial" pitchFamily="34" charset="0"/>
              </a:rPr>
              <a:t>size 4</a:t>
            </a:r>
          </a:p>
        </p:txBody>
      </p:sp>
      <p:sp>
        <p:nvSpPr>
          <p:cNvPr id="39949" name="Line 25"/>
          <p:cNvSpPr>
            <a:spLocks noChangeShapeType="1"/>
          </p:cNvSpPr>
          <p:nvPr/>
        </p:nvSpPr>
        <p:spPr bwMode="auto">
          <a:xfrm flipH="1">
            <a:off x="6324600" y="3124200"/>
            <a:ext cx="381000" cy="685800"/>
          </a:xfrm>
          <a:prstGeom prst="line">
            <a:avLst/>
          </a:prstGeom>
          <a:noFill/>
          <a:ln w="9525">
            <a:solidFill>
              <a:srgbClr val="008000"/>
            </a:solidFill>
            <a:round/>
            <a:headEnd/>
            <a:tailEnd type="triangle" w="med" len="med"/>
          </a:ln>
        </p:spPr>
        <p:txBody>
          <a:bodyPr/>
          <a:lstStyle/>
          <a:p>
            <a:endParaRPr lang="en-US"/>
          </a:p>
        </p:txBody>
      </p:sp>
      <p:sp>
        <p:nvSpPr>
          <p:cNvPr id="39950" name="Line 26"/>
          <p:cNvSpPr>
            <a:spLocks noChangeShapeType="1"/>
          </p:cNvSpPr>
          <p:nvPr/>
        </p:nvSpPr>
        <p:spPr bwMode="auto">
          <a:xfrm>
            <a:off x="6705600" y="3124200"/>
            <a:ext cx="381000" cy="685800"/>
          </a:xfrm>
          <a:prstGeom prst="line">
            <a:avLst/>
          </a:prstGeom>
          <a:noFill/>
          <a:ln w="9525">
            <a:solidFill>
              <a:srgbClr val="008000"/>
            </a:solidFill>
            <a:round/>
            <a:headEnd/>
            <a:tailEnd type="triangle" w="med" len="med"/>
          </a:ln>
        </p:spPr>
        <p:txBody>
          <a:bodyPr/>
          <a:lstStyle/>
          <a:p>
            <a:endParaRPr lang="en-US"/>
          </a:p>
        </p:txBody>
      </p:sp>
      <p:sp>
        <p:nvSpPr>
          <p:cNvPr id="39951" name="Text Box 27"/>
          <p:cNvSpPr txBox="1">
            <a:spLocks noChangeArrowheads="1"/>
          </p:cNvSpPr>
          <p:nvPr/>
        </p:nvSpPr>
        <p:spPr bwMode="auto">
          <a:xfrm>
            <a:off x="37338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2 of</a:t>
            </a:r>
          </a:p>
          <a:p>
            <a:r>
              <a:rPr lang="en-US">
                <a:solidFill>
                  <a:srgbClr val="008000"/>
                </a:solidFill>
                <a:latin typeface="Arial" pitchFamily="34" charset="0"/>
                <a:cs typeface="Arial" pitchFamily="34" charset="0"/>
              </a:rPr>
              <a:t>size 8</a:t>
            </a:r>
          </a:p>
        </p:txBody>
      </p:sp>
      <p:sp>
        <p:nvSpPr>
          <p:cNvPr id="39952" name="Line 28"/>
          <p:cNvSpPr>
            <a:spLocks noChangeShapeType="1"/>
          </p:cNvSpPr>
          <p:nvPr/>
        </p:nvSpPr>
        <p:spPr bwMode="auto">
          <a:xfrm flipH="1">
            <a:off x="2971800" y="3124200"/>
            <a:ext cx="1143000" cy="685800"/>
          </a:xfrm>
          <a:prstGeom prst="line">
            <a:avLst/>
          </a:prstGeom>
          <a:noFill/>
          <a:ln w="9525">
            <a:solidFill>
              <a:srgbClr val="008000"/>
            </a:solidFill>
            <a:round/>
            <a:headEnd/>
            <a:tailEnd type="triangle" w="med" len="med"/>
          </a:ln>
        </p:spPr>
        <p:txBody>
          <a:bodyPr/>
          <a:lstStyle/>
          <a:p>
            <a:endParaRPr lang="en-US"/>
          </a:p>
        </p:txBody>
      </p:sp>
      <p:sp>
        <p:nvSpPr>
          <p:cNvPr id="39953" name="Line 29"/>
          <p:cNvSpPr>
            <a:spLocks noChangeShapeType="1"/>
          </p:cNvSpPr>
          <p:nvPr/>
        </p:nvSpPr>
        <p:spPr bwMode="auto">
          <a:xfrm>
            <a:off x="4114800" y="3124200"/>
            <a:ext cx="838200" cy="685800"/>
          </a:xfrm>
          <a:prstGeom prst="line">
            <a:avLst/>
          </a:prstGeom>
          <a:noFill/>
          <a:ln w="9525">
            <a:solidFill>
              <a:srgbClr val="008000"/>
            </a:solidFill>
            <a:round/>
            <a:headEnd/>
            <a:tailEnd type="triangle" w="med" len="med"/>
          </a:ln>
        </p:spPr>
        <p:txBody>
          <a:bodyPr/>
          <a:lstStyle/>
          <a:p>
            <a:endParaRPr lang="en-US"/>
          </a:p>
        </p:txBody>
      </p:sp>
      <p:sp>
        <p:nvSpPr>
          <p:cNvPr id="39954" name="Text Box 30"/>
          <p:cNvSpPr txBox="1">
            <a:spLocks noChangeArrowheads="1"/>
          </p:cNvSpPr>
          <p:nvPr/>
        </p:nvSpPr>
        <p:spPr bwMode="auto">
          <a:xfrm>
            <a:off x="685800" y="2438400"/>
            <a:ext cx="1928733" cy="923330"/>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At least 1 of</a:t>
            </a:r>
          </a:p>
          <a:p>
            <a:r>
              <a:rPr lang="en-US">
                <a:solidFill>
                  <a:srgbClr val="008000"/>
                </a:solidFill>
                <a:latin typeface="Arial" pitchFamily="34" charset="0"/>
                <a:cs typeface="Arial" pitchFamily="34" charset="0"/>
              </a:rPr>
              <a:t>size 16.  Partially</a:t>
            </a:r>
          </a:p>
          <a:p>
            <a:r>
              <a:rPr lang="en-US">
                <a:solidFill>
                  <a:srgbClr val="008000"/>
                </a:solidFill>
                <a:latin typeface="Arial" pitchFamily="34" charset="0"/>
                <a:cs typeface="Arial" pitchFamily="34" charset="0"/>
              </a:rPr>
              <a:t>beyond window.</a:t>
            </a:r>
          </a:p>
        </p:txBody>
      </p:sp>
      <p:sp>
        <p:nvSpPr>
          <p:cNvPr id="39955" name="Line 31"/>
          <p:cNvSpPr>
            <a:spLocks noChangeShapeType="1"/>
          </p:cNvSpPr>
          <p:nvPr/>
        </p:nvSpPr>
        <p:spPr bwMode="auto">
          <a:xfrm>
            <a:off x="1600200" y="3429000"/>
            <a:ext cx="0" cy="381000"/>
          </a:xfrm>
          <a:prstGeom prst="line">
            <a:avLst/>
          </a:prstGeom>
          <a:noFill/>
          <a:ln w="9525">
            <a:solidFill>
              <a:srgbClr val="008000"/>
            </a:solidFill>
            <a:round/>
            <a:headEnd/>
            <a:tailEnd type="triangle" w="med" len="med"/>
          </a:ln>
        </p:spPr>
        <p:txBody>
          <a:bodyPr/>
          <a:lstStyle/>
          <a:p>
            <a:endParaRPr lang="en-US"/>
          </a:p>
        </p:txBody>
      </p:sp>
      <p:sp>
        <p:nvSpPr>
          <p:cNvPr id="39956" name="Text Box 32"/>
          <p:cNvSpPr txBox="1">
            <a:spLocks noChangeArrowheads="1"/>
          </p:cNvSpPr>
          <p:nvPr/>
        </p:nvSpPr>
        <p:spPr bwMode="auto">
          <a:xfrm>
            <a:off x="8229600" y="2438400"/>
            <a:ext cx="787395" cy="646331"/>
          </a:xfrm>
          <a:prstGeom prst="rect">
            <a:avLst/>
          </a:prstGeom>
          <a:noFill/>
          <a:ln w="9525">
            <a:noFill/>
            <a:miter lim="800000"/>
            <a:headEnd/>
            <a:tailEnd/>
          </a:ln>
        </p:spPr>
        <p:txBody>
          <a:bodyPr wrap="none">
            <a:spAutoFit/>
          </a:bodyPr>
          <a:lstStyle/>
          <a:p>
            <a:r>
              <a:rPr lang="en-US">
                <a:solidFill>
                  <a:srgbClr val="008000"/>
                </a:solidFill>
                <a:latin typeface="Arial" pitchFamily="34" charset="0"/>
                <a:cs typeface="Arial" pitchFamily="34" charset="0"/>
              </a:rPr>
              <a:t>2 of</a:t>
            </a:r>
          </a:p>
          <a:p>
            <a:r>
              <a:rPr lang="en-US">
                <a:solidFill>
                  <a:srgbClr val="008000"/>
                </a:solidFill>
                <a:latin typeface="Arial" pitchFamily="34" charset="0"/>
                <a:cs typeface="Arial" pitchFamily="34" charset="0"/>
              </a:rPr>
              <a:t>size 1</a:t>
            </a:r>
          </a:p>
        </p:txBody>
      </p:sp>
      <p:grpSp>
        <p:nvGrpSpPr>
          <p:cNvPr id="34" name="Group 33"/>
          <p:cNvGrpSpPr>
            <a:grpSpLocks/>
          </p:cNvGrpSpPr>
          <p:nvPr/>
        </p:nvGrpSpPr>
        <p:grpSpPr bwMode="auto">
          <a:xfrm>
            <a:off x="0" y="3804486"/>
            <a:ext cx="9083677" cy="369888"/>
            <a:chOff x="-6" y="2400"/>
            <a:chExt cx="5722" cy="233"/>
          </a:xfrm>
        </p:grpSpPr>
        <p:sp>
          <p:nvSpPr>
            <p:cNvPr id="35" name="Text Box 3"/>
            <p:cNvSpPr txBox="1">
              <a:spLocks noChangeArrowheads="1"/>
            </p:cNvSpPr>
            <p:nvPr/>
          </p:nvSpPr>
          <p:spPr bwMode="auto">
            <a:xfrm>
              <a:off x="16" y="2400"/>
              <a:ext cx="5700" cy="233"/>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1001010110001011010101010101011010101010101110101010111010100010110010</a:t>
              </a:r>
            </a:p>
          </p:txBody>
        </p:sp>
        <p:sp>
          <p:nvSpPr>
            <p:cNvPr id="36" name="Rectangle 5"/>
            <p:cNvSpPr>
              <a:spLocks noChangeArrowheads="1"/>
            </p:cNvSpPr>
            <p:nvPr/>
          </p:nvSpPr>
          <p:spPr bwMode="auto">
            <a:xfrm>
              <a:off x="5444"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37" name="Rectangle 6"/>
            <p:cNvSpPr>
              <a:spLocks noChangeArrowheads="1"/>
            </p:cNvSpPr>
            <p:nvPr/>
          </p:nvSpPr>
          <p:spPr bwMode="auto">
            <a:xfrm>
              <a:off x="5216" y="241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38" name="Rectangle 8"/>
            <p:cNvSpPr>
              <a:spLocks noChangeArrowheads="1"/>
            </p:cNvSpPr>
            <p:nvPr/>
          </p:nvSpPr>
          <p:spPr bwMode="auto">
            <a:xfrm>
              <a:off x="4983" y="2418"/>
              <a:ext cx="227"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39" name="Rectangle 38"/>
            <p:cNvSpPr>
              <a:spLocks noChangeArrowheads="1"/>
            </p:cNvSpPr>
            <p:nvPr/>
          </p:nvSpPr>
          <p:spPr bwMode="auto">
            <a:xfrm>
              <a:off x="4271" y="2418"/>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0" name="Rectangle 39"/>
            <p:cNvSpPr>
              <a:spLocks noChangeArrowheads="1"/>
            </p:cNvSpPr>
            <p:nvPr/>
          </p:nvSpPr>
          <p:spPr bwMode="auto">
            <a:xfrm>
              <a:off x="3734" y="241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1" name="Rectangle 40"/>
            <p:cNvSpPr>
              <a:spLocks noChangeArrowheads="1"/>
            </p:cNvSpPr>
            <p:nvPr/>
          </p:nvSpPr>
          <p:spPr bwMode="auto">
            <a:xfrm>
              <a:off x="2621" y="2418"/>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2" name="Rectangle 41"/>
            <p:cNvSpPr>
              <a:spLocks noChangeArrowheads="1"/>
            </p:cNvSpPr>
            <p:nvPr/>
          </p:nvSpPr>
          <p:spPr bwMode="auto">
            <a:xfrm>
              <a:off x="1430" y="2418"/>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43" name="Rectangle 42"/>
            <p:cNvSpPr>
              <a:spLocks noChangeArrowheads="1"/>
            </p:cNvSpPr>
            <p:nvPr/>
          </p:nvSpPr>
          <p:spPr bwMode="auto">
            <a:xfrm>
              <a:off x="-6" y="2418"/>
              <a:ext cx="1344"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spTree>
    <p:extLst>
      <p:ext uri="{BB962C8B-B14F-4D97-AF65-F5344CB8AC3E}">
        <p14:creationId xmlns:p14="http://schemas.microsoft.com/office/powerpoint/2010/main" val="969663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76683" y="76200"/>
            <a:ext cx="8229600" cy="987552"/>
          </a:xfrm>
        </p:spPr>
        <p:txBody>
          <a:bodyPr/>
          <a:lstStyle/>
          <a:p>
            <a:pPr>
              <a:defRPr/>
            </a:pPr>
            <a:r>
              <a:rPr lang="en-US" dirty="0">
                <a:ea typeface="+mj-ea"/>
              </a:rPr>
              <a:t>Error </a:t>
            </a:r>
            <a:r>
              <a:rPr lang="en-US" dirty="0" smtClean="0">
                <a:ea typeface="+mj-ea"/>
              </a:rPr>
              <a:t>Bound: Proof</a:t>
            </a:r>
            <a:endParaRPr lang="en-US" dirty="0">
              <a:ea typeface="+mj-ea"/>
            </a:endParaRPr>
          </a:p>
        </p:txBody>
      </p:sp>
      <p:sp>
        <p:nvSpPr>
          <p:cNvPr id="49156" name="Rectangle 3"/>
          <p:cNvSpPr>
            <a:spLocks noGrp="1" noChangeArrowheads="1"/>
          </p:cNvSpPr>
          <p:nvPr>
            <p:ph idx="1"/>
          </p:nvPr>
        </p:nvSpPr>
        <p:spPr/>
        <p:txBody>
          <a:bodyPr/>
          <a:lstStyle/>
          <a:p>
            <a:r>
              <a:rPr lang="en-US" b="1" dirty="0" smtClean="0">
                <a:solidFill>
                  <a:srgbClr val="FF0066"/>
                </a:solidFill>
              </a:rPr>
              <a:t>Why is error 50%? </a:t>
            </a:r>
            <a:r>
              <a:rPr lang="en-US" b="1" dirty="0" smtClean="0">
                <a:solidFill>
                  <a:srgbClr val="0000FF"/>
                </a:solidFill>
              </a:rPr>
              <a:t>Let’s prove it!</a:t>
            </a:r>
          </a:p>
          <a:p>
            <a:r>
              <a:rPr lang="en-US" dirty="0" smtClean="0"/>
              <a:t>Suppose the last bucket has size </a:t>
            </a:r>
            <a:r>
              <a:rPr lang="en-US" b="1" dirty="0" smtClean="0"/>
              <a:t>2</a:t>
            </a:r>
            <a:r>
              <a:rPr lang="en-US" b="1" i="1" baseline="30000" dirty="0" smtClean="0"/>
              <a:t>r</a:t>
            </a:r>
            <a:endParaRPr lang="en-US" b="1" dirty="0" smtClean="0"/>
          </a:p>
          <a:p>
            <a:r>
              <a:rPr lang="en-US" dirty="0" smtClean="0"/>
              <a:t>Then by assuming </a:t>
            </a:r>
            <a:r>
              <a:rPr lang="en-US" b="1" dirty="0" smtClean="0"/>
              <a:t>2</a:t>
            </a:r>
            <a:r>
              <a:rPr lang="en-US" b="1" i="1" baseline="30000" dirty="0" smtClean="0"/>
              <a:t>r</a:t>
            </a:r>
            <a:r>
              <a:rPr lang="en-US" b="1" baseline="30000" dirty="0" smtClean="0"/>
              <a:t>-1</a:t>
            </a:r>
            <a:r>
              <a:rPr lang="en-US" baseline="30000" dirty="0" smtClean="0"/>
              <a:t> </a:t>
            </a:r>
            <a:r>
              <a:rPr lang="en-US" dirty="0" smtClean="0"/>
              <a:t> (i.e., half) of its </a:t>
            </a:r>
            <a:r>
              <a:rPr lang="en-US" b="1" dirty="0" smtClean="0"/>
              <a:t>1s</a:t>
            </a:r>
            <a:r>
              <a:rPr lang="en-US" dirty="0" smtClean="0"/>
              <a:t> are still within the window, we make an error of at most </a:t>
            </a:r>
            <a:r>
              <a:rPr lang="en-US" b="1" dirty="0" smtClean="0"/>
              <a:t>2</a:t>
            </a:r>
            <a:r>
              <a:rPr lang="en-US" b="1" i="1" baseline="30000" dirty="0" smtClean="0"/>
              <a:t>r</a:t>
            </a:r>
            <a:r>
              <a:rPr lang="en-US" b="1" baseline="30000" dirty="0" smtClean="0"/>
              <a:t>-1</a:t>
            </a:r>
            <a:endParaRPr lang="en-US" b="1" dirty="0" smtClean="0"/>
          </a:p>
          <a:p>
            <a:r>
              <a:rPr lang="en-US" dirty="0" smtClean="0"/>
              <a:t>Since there is at least one bucket of each of the sizes less than </a:t>
            </a:r>
            <a:r>
              <a:rPr lang="en-US" b="1" dirty="0" smtClean="0"/>
              <a:t>2</a:t>
            </a:r>
            <a:r>
              <a:rPr lang="en-US" b="1" i="1" baseline="30000" dirty="0" smtClean="0"/>
              <a:t>r</a:t>
            </a:r>
            <a:r>
              <a:rPr lang="en-US" dirty="0" smtClean="0"/>
              <a:t>, the true sum is at least </a:t>
            </a:r>
            <a:br>
              <a:rPr lang="en-US" dirty="0" smtClean="0"/>
            </a:br>
            <a:r>
              <a:rPr lang="en-US" b="1" dirty="0" smtClean="0"/>
              <a:t>1 + 2 + 4 + .. + 2</a:t>
            </a:r>
            <a:r>
              <a:rPr lang="en-US" b="1" baseline="30000" dirty="0" smtClean="0"/>
              <a:t>r-1</a:t>
            </a:r>
            <a:r>
              <a:rPr lang="en-US" b="1" dirty="0" smtClean="0"/>
              <a:t>  = 2</a:t>
            </a:r>
            <a:r>
              <a:rPr lang="en-US" b="1" i="1" baseline="30000" dirty="0" smtClean="0"/>
              <a:t>r </a:t>
            </a:r>
            <a:r>
              <a:rPr lang="en-US" b="1" dirty="0" smtClean="0"/>
              <a:t>-1</a:t>
            </a:r>
          </a:p>
          <a:p>
            <a:r>
              <a:rPr lang="en-US" dirty="0" smtClean="0">
                <a:solidFill>
                  <a:srgbClr val="0000FF"/>
                </a:solidFill>
              </a:rPr>
              <a:t>Thus, error at most </a:t>
            </a:r>
            <a:r>
              <a:rPr lang="en-US" b="1" dirty="0" smtClean="0">
                <a:solidFill>
                  <a:srgbClr val="0000FF"/>
                </a:solidFill>
              </a:rPr>
              <a:t>50%</a:t>
            </a:r>
          </a:p>
        </p:txBody>
      </p:sp>
      <p:sp>
        <p:nvSpPr>
          <p:cNvPr id="49154" name="Slide Number Placeholder 5"/>
          <p:cNvSpPr>
            <a:spLocks noGrp="1"/>
          </p:cNvSpPr>
          <p:nvPr>
            <p:ph type="sldNum" sz="quarter" idx="12"/>
          </p:nvPr>
        </p:nvSpPr>
        <p:spPr bwMode="auto">
          <a:noFill/>
          <a:ln>
            <a:miter lim="800000"/>
            <a:headEnd/>
            <a:tailEnd/>
          </a:ln>
        </p:spPr>
        <p:txBody>
          <a:bodyPr/>
          <a:lstStyle/>
          <a:p>
            <a:fld id="{948A1642-F42C-4DE9-9FD8-58F4D32317D8}" type="slidenum">
              <a:rPr lang="en-US"/>
              <a:pPr/>
              <a:t>42</a:t>
            </a:fld>
            <a:endParaRPr lang="en-US"/>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grpSp>
        <p:nvGrpSpPr>
          <p:cNvPr id="8" name="Group 33"/>
          <p:cNvGrpSpPr>
            <a:grpSpLocks/>
          </p:cNvGrpSpPr>
          <p:nvPr/>
        </p:nvGrpSpPr>
        <p:grpSpPr bwMode="auto">
          <a:xfrm>
            <a:off x="0" y="5881687"/>
            <a:ext cx="9264653" cy="369888"/>
            <a:chOff x="-96" y="2400"/>
            <a:chExt cx="5836" cy="233"/>
          </a:xfrm>
        </p:grpSpPr>
        <p:sp>
          <p:nvSpPr>
            <p:cNvPr id="9" name="Text Box 3"/>
            <p:cNvSpPr txBox="1">
              <a:spLocks noChangeArrowheads="1"/>
            </p:cNvSpPr>
            <p:nvPr/>
          </p:nvSpPr>
          <p:spPr bwMode="auto">
            <a:xfrm>
              <a:off x="13" y="2400"/>
              <a:ext cx="5727" cy="233"/>
            </a:xfrm>
            <a:prstGeom prst="rect">
              <a:avLst/>
            </a:prstGeom>
            <a:noFill/>
            <a:ln w="9525">
              <a:noFill/>
              <a:miter lim="800000"/>
              <a:headEnd/>
              <a:tailEnd/>
            </a:ln>
          </p:spPr>
          <p:txBody>
            <a:bodyPr wrap="none">
              <a:spAutoFit/>
            </a:bodyPr>
            <a:lstStyle/>
            <a:p>
              <a:r>
                <a:rPr lang="en-US" dirty="0" smtClean="0">
                  <a:latin typeface="Tahoma" pitchFamily="34" charset="0"/>
                  <a:ea typeface="Tahoma" pitchFamily="34" charset="0"/>
                  <a:cs typeface="Tahoma" pitchFamily="34" charset="0"/>
                </a:rPr>
                <a:t>111111110000000011101010101011010101010101110101010111010100010110010</a:t>
              </a:r>
              <a:endParaRPr lang="en-US" dirty="0">
                <a:latin typeface="Tahoma" pitchFamily="34" charset="0"/>
                <a:ea typeface="Tahoma" pitchFamily="34" charset="0"/>
                <a:cs typeface="Tahoma" pitchFamily="34" charset="0"/>
              </a:endParaRPr>
            </a:p>
          </p:txBody>
        </p:sp>
        <p:sp>
          <p:nvSpPr>
            <p:cNvPr id="10" name="Rectangle 5"/>
            <p:cNvSpPr>
              <a:spLocks noChangeArrowheads="1"/>
            </p:cNvSpPr>
            <p:nvPr/>
          </p:nvSpPr>
          <p:spPr bwMode="auto">
            <a:xfrm>
              <a:off x="5364" y="240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1" name="Rectangle 6"/>
            <p:cNvSpPr>
              <a:spLocks noChangeArrowheads="1"/>
            </p:cNvSpPr>
            <p:nvPr/>
          </p:nvSpPr>
          <p:spPr bwMode="auto">
            <a:xfrm>
              <a:off x="5124" y="2408"/>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2" name="Rectangle 8"/>
            <p:cNvSpPr>
              <a:spLocks noChangeArrowheads="1"/>
            </p:cNvSpPr>
            <p:nvPr/>
          </p:nvSpPr>
          <p:spPr bwMode="auto">
            <a:xfrm>
              <a:off x="4884" y="2408"/>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13" name="Rectangle 11"/>
            <p:cNvSpPr>
              <a:spLocks noChangeArrowheads="1"/>
            </p:cNvSpPr>
            <p:nvPr/>
          </p:nvSpPr>
          <p:spPr bwMode="auto">
            <a:xfrm>
              <a:off x="4168" y="2408"/>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4" name="Rectangle 12"/>
            <p:cNvSpPr>
              <a:spLocks noChangeArrowheads="1"/>
            </p:cNvSpPr>
            <p:nvPr/>
          </p:nvSpPr>
          <p:spPr bwMode="auto">
            <a:xfrm>
              <a:off x="3628" y="2408"/>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5" name="Rectangle 13"/>
            <p:cNvSpPr>
              <a:spLocks noChangeArrowheads="1"/>
            </p:cNvSpPr>
            <p:nvPr/>
          </p:nvSpPr>
          <p:spPr bwMode="auto">
            <a:xfrm>
              <a:off x="2524" y="2408"/>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16" name="Rectangle 14"/>
            <p:cNvSpPr>
              <a:spLocks noChangeArrowheads="1"/>
            </p:cNvSpPr>
            <p:nvPr/>
          </p:nvSpPr>
          <p:spPr bwMode="auto">
            <a:xfrm>
              <a:off x="1434" y="2408"/>
              <a:ext cx="99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17" name="Rectangle 15"/>
            <p:cNvSpPr>
              <a:spLocks noChangeArrowheads="1"/>
            </p:cNvSpPr>
            <p:nvPr/>
          </p:nvSpPr>
          <p:spPr bwMode="auto">
            <a:xfrm>
              <a:off x="-96" y="2408"/>
              <a:ext cx="1508"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sp>
        <p:nvSpPr>
          <p:cNvPr id="18" name="Text Box 16"/>
          <p:cNvSpPr txBox="1">
            <a:spLocks noChangeArrowheads="1"/>
          </p:cNvSpPr>
          <p:nvPr/>
        </p:nvSpPr>
        <p:spPr bwMode="auto">
          <a:xfrm>
            <a:off x="4251325" y="6268760"/>
            <a:ext cx="344966" cy="369332"/>
          </a:xfrm>
          <a:prstGeom prst="rect">
            <a:avLst/>
          </a:prstGeom>
          <a:noFill/>
          <a:ln w="9525">
            <a:noFill/>
            <a:miter lim="800000"/>
            <a:headEnd/>
            <a:tailEnd/>
          </a:ln>
        </p:spPr>
        <p:txBody>
          <a:bodyPr wrap="none">
            <a:spAutoFit/>
          </a:bodyPr>
          <a:lstStyle/>
          <a:p>
            <a:r>
              <a:rPr lang="en-US" b="1" i="1" dirty="0">
                <a:solidFill>
                  <a:srgbClr val="008000"/>
                </a:solidFill>
              </a:rPr>
              <a:t>N</a:t>
            </a:r>
          </a:p>
        </p:txBody>
      </p:sp>
      <p:sp>
        <p:nvSpPr>
          <p:cNvPr id="19" name="Line 17"/>
          <p:cNvSpPr>
            <a:spLocks noChangeShapeType="1"/>
          </p:cNvSpPr>
          <p:nvPr/>
        </p:nvSpPr>
        <p:spPr bwMode="auto">
          <a:xfrm flipH="1">
            <a:off x="1295400" y="6435120"/>
            <a:ext cx="2950860" cy="0"/>
          </a:xfrm>
          <a:prstGeom prst="line">
            <a:avLst/>
          </a:prstGeom>
          <a:noFill/>
          <a:ln w="28575">
            <a:solidFill>
              <a:srgbClr val="008000"/>
            </a:solidFill>
            <a:round/>
            <a:headEnd/>
            <a:tailEnd type="triangle" w="med" len="med"/>
          </a:ln>
        </p:spPr>
        <p:txBody>
          <a:bodyPr/>
          <a:lstStyle/>
          <a:p>
            <a:endParaRPr lang="en-US"/>
          </a:p>
        </p:txBody>
      </p:sp>
      <p:sp>
        <p:nvSpPr>
          <p:cNvPr id="20" name="Line 18"/>
          <p:cNvSpPr>
            <a:spLocks noChangeShapeType="1"/>
          </p:cNvSpPr>
          <p:nvPr/>
        </p:nvSpPr>
        <p:spPr bwMode="auto">
          <a:xfrm>
            <a:off x="4627260" y="6435120"/>
            <a:ext cx="4419600" cy="0"/>
          </a:xfrm>
          <a:prstGeom prst="line">
            <a:avLst/>
          </a:prstGeom>
          <a:noFill/>
          <a:ln w="28575">
            <a:solidFill>
              <a:srgbClr val="008000"/>
            </a:solidFill>
            <a:round/>
            <a:headEnd/>
            <a:tailEnd type="triangle" w="med" len="med"/>
          </a:ln>
        </p:spPr>
        <p:txBody>
          <a:bodyPr/>
          <a:lstStyle/>
          <a:p>
            <a:endParaRPr lang="en-US"/>
          </a:p>
        </p:txBody>
      </p:sp>
      <p:sp>
        <p:nvSpPr>
          <p:cNvPr id="2" name="Left Brace 1"/>
          <p:cNvSpPr/>
          <p:nvPr/>
        </p:nvSpPr>
        <p:spPr>
          <a:xfrm rot="5400000">
            <a:off x="5565775" y="2544762"/>
            <a:ext cx="190500" cy="6508750"/>
          </a:xfrm>
          <a:prstGeom prst="leftBrace">
            <a:avLst>
              <a:gd name="adj1" fmla="val 41310"/>
              <a:gd name="adj2" fmla="val 50000"/>
            </a:avLst>
          </a:prstGeom>
          <a:ln w="28575">
            <a:solidFill>
              <a:srgbClr val="008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solidFill>
                <a:srgbClr val="008000"/>
              </a:solidFill>
            </a:endParaRPr>
          </a:p>
        </p:txBody>
      </p:sp>
      <p:sp>
        <p:nvSpPr>
          <p:cNvPr id="3" name="TextBox 2"/>
          <p:cNvSpPr txBox="1"/>
          <p:nvPr/>
        </p:nvSpPr>
        <p:spPr>
          <a:xfrm>
            <a:off x="5523169" y="5383415"/>
            <a:ext cx="1659429" cy="369332"/>
          </a:xfrm>
          <a:prstGeom prst="rect">
            <a:avLst/>
          </a:prstGeom>
          <a:noFill/>
        </p:spPr>
        <p:txBody>
          <a:bodyPr wrap="none" rtlCol="0">
            <a:spAutoFit/>
          </a:bodyPr>
          <a:lstStyle/>
          <a:p>
            <a:r>
              <a:rPr lang="en-US" b="1" dirty="0" smtClean="0">
                <a:solidFill>
                  <a:srgbClr val="008000"/>
                </a:solidFill>
                <a:latin typeface="Arial" pitchFamily="34" charset="0"/>
                <a:cs typeface="Arial" pitchFamily="34" charset="0"/>
              </a:rPr>
              <a:t>At least 16 1s</a:t>
            </a:r>
          </a:p>
        </p:txBody>
      </p:sp>
    </p:spTree>
    <p:extLst>
      <p:ext uri="{BB962C8B-B14F-4D97-AF65-F5344CB8AC3E}">
        <p14:creationId xmlns:p14="http://schemas.microsoft.com/office/powerpoint/2010/main" val="134002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15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15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 grpId="0" animBg="1"/>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Further Reducing the Error</a:t>
            </a:r>
            <a:endParaRPr lang="en-US" dirty="0">
              <a:ea typeface="+mj-ea"/>
            </a:endParaRPr>
          </a:p>
        </p:txBody>
      </p:sp>
      <p:sp>
        <p:nvSpPr>
          <p:cNvPr id="51203" name="Content Placeholder 2"/>
          <p:cNvSpPr>
            <a:spLocks noGrp="1"/>
          </p:cNvSpPr>
          <p:nvPr>
            <p:ph idx="1"/>
          </p:nvPr>
        </p:nvSpPr>
        <p:spPr/>
        <p:txBody>
          <a:bodyPr/>
          <a:lstStyle/>
          <a:p>
            <a:r>
              <a:rPr lang="en-US" dirty="0" smtClean="0">
                <a:solidFill>
                  <a:srgbClr val="0000FF"/>
                </a:solidFill>
              </a:rPr>
              <a:t>Instead of maintaining </a:t>
            </a:r>
            <a:r>
              <a:rPr lang="en-US" b="1" dirty="0" smtClean="0">
                <a:solidFill>
                  <a:srgbClr val="0000FF"/>
                </a:solidFill>
              </a:rPr>
              <a:t>1</a:t>
            </a:r>
            <a:r>
              <a:rPr lang="en-US" dirty="0" smtClean="0">
                <a:solidFill>
                  <a:srgbClr val="0000FF"/>
                </a:solidFill>
              </a:rPr>
              <a:t> or </a:t>
            </a:r>
            <a:r>
              <a:rPr lang="en-US" b="1" dirty="0" smtClean="0">
                <a:solidFill>
                  <a:srgbClr val="0000FF"/>
                </a:solidFill>
              </a:rPr>
              <a:t>2 </a:t>
            </a:r>
            <a:r>
              <a:rPr lang="en-US" dirty="0" smtClean="0">
                <a:solidFill>
                  <a:srgbClr val="0000FF"/>
                </a:solidFill>
              </a:rPr>
              <a:t>of each size bucket, we allow either </a:t>
            </a:r>
            <a:r>
              <a:rPr lang="en-US" b="1" i="1" dirty="0" smtClean="0">
                <a:solidFill>
                  <a:srgbClr val="0000FF"/>
                </a:solidFill>
              </a:rPr>
              <a:t>r</a:t>
            </a:r>
            <a:r>
              <a:rPr lang="en-US" b="1" dirty="0" smtClean="0">
                <a:solidFill>
                  <a:srgbClr val="0000FF"/>
                </a:solidFill>
              </a:rPr>
              <a:t>-1</a:t>
            </a:r>
            <a:r>
              <a:rPr lang="en-US" dirty="0" smtClean="0">
                <a:solidFill>
                  <a:srgbClr val="0000FF"/>
                </a:solidFill>
              </a:rPr>
              <a:t> or </a:t>
            </a:r>
            <a:r>
              <a:rPr lang="en-US" b="1" i="1" dirty="0" smtClean="0">
                <a:solidFill>
                  <a:srgbClr val="0000FF"/>
                </a:solidFill>
              </a:rPr>
              <a:t>r</a:t>
            </a:r>
            <a:r>
              <a:rPr lang="en-US" dirty="0" smtClean="0">
                <a:solidFill>
                  <a:srgbClr val="0000FF"/>
                </a:solidFill>
              </a:rPr>
              <a:t> buckets  (</a:t>
            </a:r>
            <a:r>
              <a:rPr lang="en-US" b="1" i="1" dirty="0" smtClean="0">
                <a:solidFill>
                  <a:srgbClr val="0000FF"/>
                </a:solidFill>
              </a:rPr>
              <a:t>r</a:t>
            </a:r>
            <a:r>
              <a:rPr lang="en-US" b="1" dirty="0" smtClean="0">
                <a:solidFill>
                  <a:srgbClr val="0000FF"/>
                </a:solidFill>
              </a:rPr>
              <a:t> &gt; 2</a:t>
            </a:r>
            <a:r>
              <a:rPr lang="en-US" dirty="0" smtClean="0">
                <a:solidFill>
                  <a:srgbClr val="0000FF"/>
                </a:solidFill>
              </a:rPr>
              <a:t>)</a:t>
            </a:r>
          </a:p>
          <a:p>
            <a:pPr lvl="1"/>
            <a:r>
              <a:rPr lang="en-US" dirty="0" smtClean="0">
                <a:ea typeface="ＭＳ Ｐゴシック" pitchFamily="34" charset="-128"/>
              </a:rPr>
              <a:t>Except for the largest size buckets; we can have any number between </a:t>
            </a:r>
            <a:r>
              <a:rPr lang="en-US" b="1" dirty="0" smtClean="0">
                <a:ea typeface="ＭＳ Ｐゴシック" pitchFamily="34" charset="-128"/>
              </a:rPr>
              <a:t>1</a:t>
            </a:r>
            <a:r>
              <a:rPr lang="en-US" dirty="0" smtClean="0">
                <a:ea typeface="ＭＳ Ｐゴシック" pitchFamily="34" charset="-128"/>
              </a:rPr>
              <a:t> and </a:t>
            </a:r>
            <a:r>
              <a:rPr lang="en-US" b="1" i="1" dirty="0" smtClean="0">
                <a:ea typeface="ＭＳ Ｐゴシック" pitchFamily="34" charset="-128"/>
              </a:rPr>
              <a:t>r</a:t>
            </a:r>
            <a:r>
              <a:rPr lang="en-US" dirty="0" smtClean="0">
                <a:ea typeface="ＭＳ Ｐゴシック" pitchFamily="34" charset="-128"/>
              </a:rPr>
              <a:t> of those</a:t>
            </a:r>
          </a:p>
          <a:p>
            <a:r>
              <a:rPr lang="en-US" b="1" dirty="0" smtClean="0">
                <a:solidFill>
                  <a:srgbClr val="D60093"/>
                </a:solidFill>
              </a:rPr>
              <a:t>Error is at most </a:t>
            </a:r>
            <a:r>
              <a:rPr lang="en-US" b="1" i="1" dirty="0" smtClean="0">
                <a:solidFill>
                  <a:srgbClr val="D60093"/>
                </a:solidFill>
              </a:rPr>
              <a:t>O(</a:t>
            </a:r>
            <a:r>
              <a:rPr lang="en-US" b="1" dirty="0" smtClean="0">
                <a:solidFill>
                  <a:srgbClr val="D60093"/>
                </a:solidFill>
              </a:rPr>
              <a:t>1/</a:t>
            </a:r>
            <a:r>
              <a:rPr lang="en-US" b="1" i="1" dirty="0" smtClean="0">
                <a:solidFill>
                  <a:srgbClr val="D60093"/>
                </a:solidFill>
              </a:rPr>
              <a:t>r)</a:t>
            </a:r>
            <a:endParaRPr lang="en-US" b="1" dirty="0" smtClean="0">
              <a:solidFill>
                <a:srgbClr val="D60093"/>
              </a:solidFill>
            </a:endParaRPr>
          </a:p>
          <a:p>
            <a:r>
              <a:rPr lang="en-US" dirty="0" smtClean="0"/>
              <a:t>By picking </a:t>
            </a:r>
            <a:r>
              <a:rPr lang="en-US" b="1" i="1" dirty="0" smtClean="0"/>
              <a:t>r</a:t>
            </a:r>
            <a:r>
              <a:rPr lang="en-US" dirty="0" smtClean="0"/>
              <a:t> appropriately, we can tradeoff between number of bits we store and the error</a:t>
            </a:r>
          </a:p>
        </p:txBody>
      </p:sp>
      <p:sp>
        <p:nvSpPr>
          <p:cNvPr id="51205"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51206" name="Slide Number Placeholder 5"/>
          <p:cNvSpPr>
            <a:spLocks noGrp="1"/>
          </p:cNvSpPr>
          <p:nvPr>
            <p:ph type="sldNum" sz="quarter" idx="12"/>
          </p:nvPr>
        </p:nvSpPr>
        <p:spPr bwMode="auto">
          <a:noFill/>
          <a:ln>
            <a:miter lim="800000"/>
            <a:headEnd/>
            <a:tailEnd/>
          </a:ln>
        </p:spPr>
        <p:txBody>
          <a:bodyPr/>
          <a:lstStyle/>
          <a:p>
            <a:fld id="{9A0BAA4B-B633-41EB-B871-53BD7BD4D4C1}" type="slidenum">
              <a:rPr lang="en-US"/>
              <a:pPr/>
              <a:t>43</a:t>
            </a:fld>
            <a:endParaRPr lang="en-US"/>
          </a:p>
        </p:txBody>
      </p:sp>
    </p:spTree>
    <p:extLst>
      <p:ext uri="{BB962C8B-B14F-4D97-AF65-F5344CB8AC3E}">
        <p14:creationId xmlns:p14="http://schemas.microsoft.com/office/powerpoint/2010/main" val="2236588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bwMode="auto">
          <a:noFill/>
          <a:ln>
            <a:miter lim="800000"/>
            <a:headEnd/>
            <a:tailEnd/>
          </a:ln>
        </p:spPr>
        <p:txBody>
          <a:bodyPr/>
          <a:lstStyle/>
          <a:p>
            <a:fld id="{BB25FE0E-4A62-46BD-913D-C0CBA09F384F}" type="slidenum">
              <a:rPr lang="en-US"/>
              <a:pPr/>
              <a:t>44</a:t>
            </a:fld>
            <a:endParaRPr lang="en-US"/>
          </a:p>
        </p:txBody>
      </p:sp>
      <p:sp>
        <p:nvSpPr>
          <p:cNvPr id="36866" name="Rectangle 2"/>
          <p:cNvSpPr>
            <a:spLocks noGrp="1" noChangeArrowheads="1"/>
          </p:cNvSpPr>
          <p:nvPr>
            <p:ph type="title"/>
          </p:nvPr>
        </p:nvSpPr>
        <p:spPr/>
        <p:txBody>
          <a:bodyPr/>
          <a:lstStyle/>
          <a:p>
            <a:pPr>
              <a:defRPr/>
            </a:pPr>
            <a:r>
              <a:rPr lang="en-US" dirty="0" smtClean="0">
                <a:ea typeface="+mj-ea"/>
              </a:rPr>
              <a:t>Extensions</a:t>
            </a:r>
            <a:endParaRPr lang="en-US" dirty="0">
              <a:ea typeface="+mj-ea"/>
            </a:endParaRPr>
          </a:p>
        </p:txBody>
      </p:sp>
      <p:sp>
        <p:nvSpPr>
          <p:cNvPr id="36867" name="Rectangle 3"/>
          <p:cNvSpPr>
            <a:spLocks noGrp="1" noChangeArrowheads="1"/>
          </p:cNvSpPr>
          <p:nvPr>
            <p:ph type="body" idx="1"/>
          </p:nvPr>
        </p:nvSpPr>
        <p:spPr/>
        <p:txBody>
          <a:bodyPr/>
          <a:lstStyle/>
          <a:p>
            <a:r>
              <a:rPr lang="en-US" dirty="0" smtClean="0"/>
              <a:t>Can we use the same trick to answer queries </a:t>
            </a:r>
            <a:r>
              <a:rPr lang="en-US" b="1" dirty="0" smtClean="0">
                <a:solidFill>
                  <a:srgbClr val="D60093"/>
                </a:solidFill>
              </a:rPr>
              <a:t>How many 1’s in the last </a:t>
            </a:r>
            <a:r>
              <a:rPr lang="en-US" b="1" i="1" dirty="0" smtClean="0">
                <a:solidFill>
                  <a:srgbClr val="D60093"/>
                </a:solidFill>
              </a:rPr>
              <a:t>k</a:t>
            </a:r>
            <a:r>
              <a:rPr lang="en-US" b="1" dirty="0" smtClean="0">
                <a:solidFill>
                  <a:srgbClr val="D60093"/>
                </a:solidFill>
              </a:rPr>
              <a:t>?</a:t>
            </a:r>
            <a:r>
              <a:rPr lang="en-US" dirty="0" smtClean="0"/>
              <a:t> where </a:t>
            </a:r>
            <a:r>
              <a:rPr lang="en-US" b="1" i="1" dirty="0" smtClean="0"/>
              <a:t>k</a:t>
            </a:r>
            <a:r>
              <a:rPr lang="en-US" b="1" dirty="0" smtClean="0"/>
              <a:t> &lt; </a:t>
            </a:r>
            <a:r>
              <a:rPr lang="en-US" b="1" i="1" dirty="0" smtClean="0"/>
              <a:t>N</a:t>
            </a:r>
            <a:r>
              <a:rPr lang="en-US" dirty="0" smtClean="0"/>
              <a:t>?</a:t>
            </a:r>
          </a:p>
          <a:p>
            <a:pPr lvl="1"/>
            <a:r>
              <a:rPr lang="en-US" b="1" dirty="0" smtClean="0"/>
              <a:t>A:</a:t>
            </a:r>
            <a:r>
              <a:rPr lang="en-US" dirty="0" smtClean="0"/>
              <a:t> Find earliest bucket </a:t>
            </a:r>
            <a:r>
              <a:rPr lang="en-US" b="1" dirty="0" smtClean="0"/>
              <a:t>B </a:t>
            </a:r>
            <a:r>
              <a:rPr lang="en-US" dirty="0" smtClean="0"/>
              <a:t>that at overlaps with </a:t>
            </a:r>
            <a:r>
              <a:rPr lang="en-US" b="1" i="1" dirty="0" smtClean="0"/>
              <a:t>k</a:t>
            </a:r>
            <a:r>
              <a:rPr lang="en-US" dirty="0" smtClean="0"/>
              <a:t>.</a:t>
            </a:r>
            <a:br>
              <a:rPr lang="en-US" dirty="0" smtClean="0"/>
            </a:br>
            <a:r>
              <a:rPr lang="en-US" dirty="0" smtClean="0"/>
              <a:t>Number of </a:t>
            </a:r>
            <a:r>
              <a:rPr lang="en-US" b="1" dirty="0" smtClean="0"/>
              <a:t>1s</a:t>
            </a:r>
            <a:r>
              <a:rPr lang="en-US" dirty="0" smtClean="0"/>
              <a:t> is the </a:t>
            </a:r>
            <a:r>
              <a:rPr lang="en-US" b="1" dirty="0" smtClean="0">
                <a:solidFill>
                  <a:srgbClr val="008000"/>
                </a:solidFill>
              </a:rPr>
              <a:t>sum of sizes of more recent buckets + ½ size of B</a:t>
            </a:r>
          </a:p>
          <a:p>
            <a:pPr lvl="8"/>
            <a:endParaRPr lang="en-US" dirty="0" smtClean="0"/>
          </a:p>
          <a:p>
            <a:pPr lvl="8"/>
            <a:endParaRPr lang="en-US" dirty="0" smtClean="0"/>
          </a:p>
          <a:p>
            <a:pPr lvl="8"/>
            <a:endParaRPr lang="en-US" dirty="0" smtClean="0"/>
          </a:p>
          <a:p>
            <a:pPr lvl="8"/>
            <a:endParaRPr lang="en-US" dirty="0" smtClean="0">
              <a:solidFill>
                <a:srgbClr val="0000FF"/>
              </a:solidFill>
            </a:endParaRPr>
          </a:p>
          <a:p>
            <a:r>
              <a:rPr lang="en-US" b="1" dirty="0" smtClean="0">
                <a:solidFill>
                  <a:srgbClr val="0000FF"/>
                </a:solidFill>
              </a:rPr>
              <a:t>Can we handle the case where the stream is not bits, but integers, and we want the sum of the last </a:t>
            </a:r>
            <a:r>
              <a:rPr lang="en-US" b="1" i="1" dirty="0" smtClean="0">
                <a:solidFill>
                  <a:srgbClr val="0000FF"/>
                </a:solidFill>
              </a:rPr>
              <a:t>k</a:t>
            </a:r>
            <a:r>
              <a:rPr lang="en-US" b="1" dirty="0" smtClean="0">
                <a:solidFill>
                  <a:srgbClr val="0000FF"/>
                </a:solidFill>
              </a:rPr>
              <a:t> elements?</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grpSp>
        <p:nvGrpSpPr>
          <p:cNvPr id="21" name="Group 20"/>
          <p:cNvGrpSpPr/>
          <p:nvPr/>
        </p:nvGrpSpPr>
        <p:grpSpPr>
          <a:xfrm>
            <a:off x="76200" y="3944936"/>
            <a:ext cx="9001127" cy="703264"/>
            <a:chOff x="0" y="5697536"/>
            <a:chExt cx="9001127" cy="703264"/>
          </a:xfrm>
        </p:grpSpPr>
        <p:grpSp>
          <p:nvGrpSpPr>
            <p:cNvPr id="22" name="Group 33"/>
            <p:cNvGrpSpPr>
              <a:grpSpLocks/>
            </p:cNvGrpSpPr>
            <p:nvPr/>
          </p:nvGrpSpPr>
          <p:grpSpPr bwMode="auto">
            <a:xfrm>
              <a:off x="0" y="5697536"/>
              <a:ext cx="9001127" cy="366713"/>
              <a:chOff x="0" y="2389"/>
              <a:chExt cx="5670" cy="231"/>
            </a:xfrm>
          </p:grpSpPr>
          <p:sp>
            <p:nvSpPr>
              <p:cNvPr id="26" name="Text Box 3"/>
              <p:cNvSpPr txBox="1">
                <a:spLocks noChangeArrowheads="1"/>
              </p:cNvSpPr>
              <p:nvPr/>
            </p:nvSpPr>
            <p:spPr bwMode="auto">
              <a:xfrm>
                <a:off x="24" y="2389"/>
                <a:ext cx="5646" cy="231"/>
              </a:xfrm>
              <a:prstGeom prst="rect">
                <a:avLst/>
              </a:prstGeom>
              <a:noFill/>
              <a:ln w="9525">
                <a:noFill/>
                <a:miter lim="800000"/>
                <a:headEnd/>
                <a:tailEnd/>
              </a:ln>
            </p:spPr>
            <p:txBody>
              <a:bodyPr wrap="none">
                <a:spAutoFit/>
              </a:bodyPr>
              <a:lstStyle/>
              <a:p>
                <a:r>
                  <a:rPr lang="en-US" dirty="0">
                    <a:latin typeface="Tahoma" pitchFamily="34" charset="0"/>
                    <a:ea typeface="Tahoma" pitchFamily="34" charset="0"/>
                    <a:cs typeface="Tahoma" pitchFamily="34" charset="0"/>
                  </a:rPr>
                  <a:t>1001010110001011010101010101011010101010101110101010111010100010110010</a:t>
                </a:r>
              </a:p>
            </p:txBody>
          </p:sp>
          <p:sp>
            <p:nvSpPr>
              <p:cNvPr id="27" name="Rectangle 5"/>
              <p:cNvSpPr>
                <a:spLocks noChangeArrowheads="1"/>
              </p:cNvSpPr>
              <p:nvPr/>
            </p:nvSpPr>
            <p:spPr bwMode="auto">
              <a:xfrm>
                <a:off x="5444" y="2400"/>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28" name="Rectangle 6"/>
              <p:cNvSpPr>
                <a:spLocks noChangeArrowheads="1"/>
              </p:cNvSpPr>
              <p:nvPr/>
            </p:nvSpPr>
            <p:spPr bwMode="auto">
              <a:xfrm>
                <a:off x="5204" y="2400"/>
                <a:ext cx="96" cy="192"/>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29" name="Rectangle 8"/>
              <p:cNvSpPr>
                <a:spLocks noChangeArrowheads="1"/>
              </p:cNvSpPr>
              <p:nvPr/>
            </p:nvSpPr>
            <p:spPr bwMode="auto">
              <a:xfrm>
                <a:off x="4964" y="2400"/>
                <a:ext cx="240" cy="192"/>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30" name="Rectangle 29"/>
              <p:cNvSpPr>
                <a:spLocks noChangeArrowheads="1"/>
              </p:cNvSpPr>
              <p:nvPr/>
            </p:nvSpPr>
            <p:spPr bwMode="auto">
              <a:xfrm>
                <a:off x="4252" y="2400"/>
                <a:ext cx="480"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31" name="Rectangle 30"/>
              <p:cNvSpPr>
                <a:spLocks noChangeArrowheads="1"/>
              </p:cNvSpPr>
              <p:nvPr/>
            </p:nvSpPr>
            <p:spPr bwMode="auto">
              <a:xfrm>
                <a:off x="3716" y="2400"/>
                <a:ext cx="528" cy="192"/>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32" name="Rectangle 31"/>
              <p:cNvSpPr>
                <a:spLocks noChangeArrowheads="1"/>
              </p:cNvSpPr>
              <p:nvPr/>
            </p:nvSpPr>
            <p:spPr bwMode="auto">
              <a:xfrm>
                <a:off x="2612" y="2400"/>
                <a:ext cx="1008"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33" name="Rectangle 32"/>
              <p:cNvSpPr>
                <a:spLocks noChangeArrowheads="1"/>
              </p:cNvSpPr>
              <p:nvPr/>
            </p:nvSpPr>
            <p:spPr bwMode="auto">
              <a:xfrm>
                <a:off x="1412" y="2400"/>
                <a:ext cx="1104" cy="192"/>
              </a:xfrm>
              <a:prstGeom prst="rect">
                <a:avLst/>
              </a:prstGeom>
              <a:solidFill>
                <a:srgbClr val="FF99CC">
                  <a:alpha val="50195"/>
                </a:srgbClr>
              </a:solidFill>
              <a:ln w="9525">
                <a:solidFill>
                  <a:schemeClr val="tx1"/>
                </a:solidFill>
                <a:miter lim="800000"/>
                <a:headEnd/>
                <a:tailEnd/>
              </a:ln>
            </p:spPr>
            <p:txBody>
              <a:bodyPr wrap="none" anchor="ctr"/>
              <a:lstStyle/>
              <a:p>
                <a:endParaRPr lang="en-US"/>
              </a:p>
            </p:txBody>
          </p:sp>
          <p:sp>
            <p:nvSpPr>
              <p:cNvPr id="34" name="Rectangle 33"/>
              <p:cNvSpPr>
                <a:spLocks noChangeArrowheads="1"/>
              </p:cNvSpPr>
              <p:nvPr/>
            </p:nvSpPr>
            <p:spPr bwMode="auto">
              <a:xfrm>
                <a:off x="0" y="2400"/>
                <a:ext cx="1344" cy="192"/>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grpSp>
        <p:sp>
          <p:nvSpPr>
            <p:cNvPr id="23" name="Text Box 16"/>
            <p:cNvSpPr txBox="1">
              <a:spLocks noChangeArrowheads="1"/>
            </p:cNvSpPr>
            <p:nvPr/>
          </p:nvSpPr>
          <p:spPr bwMode="auto">
            <a:xfrm>
              <a:off x="4098925" y="6031468"/>
              <a:ext cx="296876" cy="369332"/>
            </a:xfrm>
            <a:prstGeom prst="rect">
              <a:avLst/>
            </a:prstGeom>
            <a:noFill/>
            <a:ln w="9525">
              <a:noFill/>
              <a:miter lim="800000"/>
              <a:headEnd/>
              <a:tailEnd/>
            </a:ln>
          </p:spPr>
          <p:txBody>
            <a:bodyPr wrap="none">
              <a:spAutoFit/>
            </a:bodyPr>
            <a:lstStyle/>
            <a:p>
              <a:r>
                <a:rPr lang="en-US" b="1" i="1" dirty="0" smtClean="0">
                  <a:solidFill>
                    <a:srgbClr val="008000"/>
                  </a:solidFill>
                </a:rPr>
                <a:t>k</a:t>
              </a:r>
              <a:endParaRPr lang="en-US" b="1" i="1" dirty="0">
                <a:solidFill>
                  <a:srgbClr val="008000"/>
                </a:solidFill>
              </a:endParaRPr>
            </a:p>
          </p:txBody>
        </p:sp>
        <p:sp>
          <p:nvSpPr>
            <p:cNvPr id="24" name="Line 17"/>
            <p:cNvSpPr>
              <a:spLocks noChangeShapeType="1"/>
            </p:cNvSpPr>
            <p:nvPr/>
          </p:nvSpPr>
          <p:spPr bwMode="auto">
            <a:xfrm flipH="1">
              <a:off x="2667000" y="6248400"/>
              <a:ext cx="1371600" cy="0"/>
            </a:xfrm>
            <a:prstGeom prst="line">
              <a:avLst/>
            </a:prstGeom>
            <a:noFill/>
            <a:ln w="28575">
              <a:solidFill>
                <a:srgbClr val="008000"/>
              </a:solidFill>
              <a:round/>
              <a:headEnd/>
              <a:tailEnd type="triangle" w="med" len="med"/>
            </a:ln>
          </p:spPr>
          <p:txBody>
            <a:bodyPr/>
            <a:lstStyle/>
            <a:p>
              <a:endParaRPr lang="en-US"/>
            </a:p>
          </p:txBody>
        </p:sp>
        <p:sp>
          <p:nvSpPr>
            <p:cNvPr id="25" name="Line 18"/>
            <p:cNvSpPr>
              <a:spLocks noChangeShapeType="1"/>
            </p:cNvSpPr>
            <p:nvPr/>
          </p:nvSpPr>
          <p:spPr bwMode="auto">
            <a:xfrm>
              <a:off x="4419600" y="6248400"/>
              <a:ext cx="4419600" cy="0"/>
            </a:xfrm>
            <a:prstGeom prst="line">
              <a:avLst/>
            </a:prstGeom>
            <a:noFill/>
            <a:ln w="28575">
              <a:solidFill>
                <a:srgbClr val="008000"/>
              </a:solidFill>
              <a:round/>
              <a:headEnd/>
              <a:tailEnd type="triangle" w="med" len="med"/>
            </a:ln>
          </p:spPr>
          <p:txBody>
            <a:bodyPr/>
            <a:lstStyle/>
            <a:p>
              <a:endParaRPr lang="en-US"/>
            </a:p>
          </p:txBody>
        </p:sp>
      </p:grpSp>
    </p:spTree>
    <p:extLst>
      <p:ext uri="{BB962C8B-B14F-4D97-AF65-F5344CB8AC3E}">
        <p14:creationId xmlns:p14="http://schemas.microsoft.com/office/powerpoint/2010/main" val="415199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uiExpand="1"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Extensions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295400"/>
                <a:ext cx="8229600" cy="4070865"/>
              </a:xfrm>
            </p:spPr>
            <p:txBody>
              <a:bodyPr>
                <a:normAutofit fontScale="92500" lnSpcReduction="20000"/>
              </a:bodyPr>
              <a:lstStyle/>
              <a:p>
                <a:r>
                  <a:rPr lang="en-US" b="1" dirty="0" smtClean="0">
                    <a:solidFill>
                      <a:srgbClr val="008000"/>
                    </a:solidFill>
                  </a:rPr>
                  <a:t>Stream of positive integers</a:t>
                </a:r>
              </a:p>
              <a:p>
                <a:r>
                  <a:rPr lang="en-US" b="1" dirty="0">
                    <a:solidFill>
                      <a:srgbClr val="FF0066"/>
                    </a:solidFill>
                  </a:rPr>
                  <a:t>W</a:t>
                </a:r>
                <a:r>
                  <a:rPr lang="en-US" b="1" dirty="0" smtClean="0">
                    <a:solidFill>
                      <a:srgbClr val="FF0066"/>
                    </a:solidFill>
                  </a:rPr>
                  <a:t>e </a:t>
                </a:r>
                <a:r>
                  <a:rPr lang="en-US" b="1" dirty="0">
                    <a:solidFill>
                      <a:srgbClr val="FF0066"/>
                    </a:solidFill>
                  </a:rPr>
                  <a:t>want the sum of the last </a:t>
                </a:r>
                <a:r>
                  <a:rPr lang="en-US" b="1" i="1" dirty="0">
                    <a:solidFill>
                      <a:srgbClr val="FF0066"/>
                    </a:solidFill>
                  </a:rPr>
                  <a:t>k</a:t>
                </a:r>
                <a:r>
                  <a:rPr lang="en-US" b="1" dirty="0">
                    <a:solidFill>
                      <a:srgbClr val="FF0066"/>
                    </a:solidFill>
                  </a:rPr>
                  <a:t> </a:t>
                </a:r>
                <a:r>
                  <a:rPr lang="en-US" b="1" dirty="0" smtClean="0">
                    <a:solidFill>
                      <a:srgbClr val="FF0066"/>
                    </a:solidFill>
                  </a:rPr>
                  <a:t>elements</a:t>
                </a:r>
              </a:p>
              <a:p>
                <a:pPr lvl="1"/>
                <a:r>
                  <a:rPr lang="en-US" b="1" dirty="0" smtClean="0"/>
                  <a:t>Amazon: </a:t>
                </a:r>
                <a:r>
                  <a:rPr lang="en-US" dirty="0" smtClean="0"/>
                  <a:t>Avg. price of last </a:t>
                </a:r>
                <a:r>
                  <a:rPr lang="en-US" b="1" dirty="0" smtClean="0"/>
                  <a:t>k</a:t>
                </a:r>
                <a:r>
                  <a:rPr lang="en-US" dirty="0" smtClean="0"/>
                  <a:t> sales</a:t>
                </a:r>
                <a:endParaRPr lang="en-US" dirty="0"/>
              </a:p>
              <a:p>
                <a:r>
                  <a:rPr lang="en-US" b="1" dirty="0" smtClean="0">
                    <a:solidFill>
                      <a:srgbClr val="D60093"/>
                    </a:solidFill>
                  </a:rPr>
                  <a:t>Solution:</a:t>
                </a:r>
                <a:endParaRPr lang="en-US" dirty="0" smtClean="0"/>
              </a:p>
              <a:p>
                <a:pPr lvl="1"/>
                <a:r>
                  <a:rPr lang="en-US" b="1" dirty="0" smtClean="0"/>
                  <a:t>(1) If you know all  have at most </a:t>
                </a:r>
                <a:r>
                  <a:rPr lang="en-US" b="1" i="1" dirty="0" smtClean="0"/>
                  <a:t>m</a:t>
                </a:r>
                <a:r>
                  <a:rPr lang="en-US" b="1" dirty="0" smtClean="0"/>
                  <a:t> bits</a:t>
                </a:r>
              </a:p>
              <a:p>
                <a:pPr lvl="2"/>
                <a:r>
                  <a:rPr lang="en-US" dirty="0" smtClean="0"/>
                  <a:t>Treat </a:t>
                </a:r>
                <a:r>
                  <a:rPr lang="en-US" b="1" i="1" dirty="0" smtClean="0"/>
                  <a:t>m</a:t>
                </a:r>
                <a:r>
                  <a:rPr lang="en-US" dirty="0" smtClean="0"/>
                  <a:t> bits of each integer as a separate stream</a:t>
                </a:r>
              </a:p>
              <a:p>
                <a:pPr lvl="2"/>
                <a:r>
                  <a:rPr lang="en-US" dirty="0" smtClean="0"/>
                  <a:t>Use DGIM to count </a:t>
                </a:r>
                <a:r>
                  <a:rPr lang="en-US" b="1" dirty="0" smtClean="0"/>
                  <a:t>1s</a:t>
                </a:r>
                <a:r>
                  <a:rPr lang="en-US" dirty="0" smtClean="0"/>
                  <a:t> in each integer</a:t>
                </a:r>
              </a:p>
              <a:p>
                <a:pPr lvl="2"/>
                <a:r>
                  <a:rPr lang="en-US" dirty="0" smtClean="0"/>
                  <a:t>The sum is </a:t>
                </a:r>
                <a14:m>
                  <m:oMath xmlns:m="http://schemas.openxmlformats.org/officeDocument/2006/math">
                    <m:r>
                      <a:rPr lang="en-US" b="0" i="1" smtClean="0">
                        <a:latin typeface="Cambria Math"/>
                      </a:rPr>
                      <m:t>=</m:t>
                    </m:r>
                    <m:nary>
                      <m:naryPr>
                        <m:chr m:val="∑"/>
                        <m:ctrlPr>
                          <a:rPr lang="en-US" b="0" i="1" smtClean="0">
                            <a:latin typeface="Cambria Math"/>
                          </a:rPr>
                        </m:ctrlPr>
                      </m:naryPr>
                      <m:sub>
                        <m:r>
                          <a:rPr lang="en-US" b="0" i="1" smtClean="0">
                            <a:latin typeface="Cambria Math"/>
                          </a:rPr>
                          <m:t>𝑖</m:t>
                        </m:r>
                        <m:r>
                          <a:rPr lang="en-US" b="0" i="1" smtClean="0">
                            <a:latin typeface="Cambria Math"/>
                          </a:rPr>
                          <m:t>=0</m:t>
                        </m:r>
                      </m:sub>
                      <m:sup>
                        <m:r>
                          <a:rPr lang="en-US" b="0" i="1" smtClean="0">
                            <a:latin typeface="Cambria Math"/>
                          </a:rPr>
                          <m:t>𝑚</m:t>
                        </m:r>
                        <m:r>
                          <a:rPr lang="en-US" b="0" i="1" smtClean="0">
                            <a:latin typeface="Cambria Math"/>
                          </a:rPr>
                          <m:t>−1</m:t>
                        </m:r>
                      </m:sup>
                      <m:e>
                        <m:sSub>
                          <m:sSubPr>
                            <m:ctrlPr>
                              <a:rPr lang="en-US" b="0" i="1" smtClean="0">
                                <a:latin typeface="Cambria Math"/>
                              </a:rPr>
                            </m:ctrlPr>
                          </m:sSubPr>
                          <m:e>
                            <m:r>
                              <a:rPr lang="en-US" b="0" i="1" smtClean="0">
                                <a:latin typeface="Cambria Math"/>
                              </a:rPr>
                              <m:t>𝑐</m:t>
                            </m:r>
                          </m:e>
                          <m:sub>
                            <m:r>
                              <a:rPr lang="en-US" b="0" i="1" smtClean="0">
                                <a:latin typeface="Cambria Math"/>
                              </a:rPr>
                              <m:t>𝑖</m:t>
                            </m:r>
                          </m:sub>
                        </m:sSub>
                        <m:sSup>
                          <m:sSupPr>
                            <m:ctrlPr>
                              <a:rPr lang="en-US" b="0" i="1" smtClean="0">
                                <a:latin typeface="Cambria Math"/>
                              </a:rPr>
                            </m:ctrlPr>
                          </m:sSupPr>
                          <m:e>
                            <m:r>
                              <a:rPr lang="en-US" b="0" i="1" smtClean="0">
                                <a:latin typeface="Cambria Math"/>
                              </a:rPr>
                              <m:t>2</m:t>
                            </m:r>
                          </m:e>
                          <m:sup>
                            <m:r>
                              <a:rPr lang="en-US" b="0" i="1" smtClean="0">
                                <a:latin typeface="Cambria Math"/>
                              </a:rPr>
                              <m:t>𝑖</m:t>
                            </m:r>
                          </m:sup>
                        </m:sSup>
                      </m:e>
                    </m:nary>
                  </m:oMath>
                </a14:m>
                <a:endParaRPr lang="en-US" dirty="0" smtClean="0"/>
              </a:p>
              <a:p>
                <a:pPr lvl="1"/>
                <a:r>
                  <a:rPr lang="en-US" b="1" dirty="0" smtClean="0"/>
                  <a:t>(2) Use buckets to keep partial sums</a:t>
                </a:r>
              </a:p>
              <a:p>
                <a:pPr lvl="2"/>
                <a:r>
                  <a:rPr lang="en-US" b="1" dirty="0" smtClean="0">
                    <a:solidFill>
                      <a:srgbClr val="0000FF"/>
                    </a:solidFill>
                  </a:rPr>
                  <a:t>Sum of elements in size </a:t>
                </a:r>
                <a:r>
                  <a:rPr lang="en-US" b="1" i="1" dirty="0" smtClean="0">
                    <a:solidFill>
                      <a:srgbClr val="0000FF"/>
                    </a:solidFill>
                  </a:rPr>
                  <a:t>b</a:t>
                </a:r>
                <a:r>
                  <a:rPr lang="en-US" b="1" dirty="0" smtClean="0">
                    <a:solidFill>
                      <a:srgbClr val="0000FF"/>
                    </a:solidFill>
                  </a:rPr>
                  <a:t> bucket is at most </a:t>
                </a:r>
                <a:r>
                  <a:rPr lang="en-US" b="1" i="1" dirty="0" smtClean="0">
                    <a:solidFill>
                      <a:srgbClr val="0000FF"/>
                    </a:solidFill>
                  </a:rPr>
                  <a:t>2</a:t>
                </a:r>
                <a:r>
                  <a:rPr lang="en-US" b="1" i="1" baseline="30000" dirty="0" smtClean="0">
                    <a:solidFill>
                      <a:srgbClr val="0000FF"/>
                    </a:solidFill>
                  </a:rPr>
                  <a:t>b</a:t>
                </a:r>
                <a:endParaRPr lang="en-US" b="1" i="1" baseline="30000" dirty="0">
                  <a:solidFill>
                    <a:srgbClr val="0000FF"/>
                  </a:solidFill>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295400"/>
                <a:ext cx="8229600" cy="4070865"/>
              </a:xfrm>
              <a:blipFill rotWithShape="1">
                <a:blip r:embed="rId2"/>
                <a:stretch>
                  <a:fillRect t="-2849"/>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45</a:t>
            </a:fld>
            <a:endParaRPr lang="en-US"/>
          </a:p>
        </p:txBody>
      </p:sp>
      <p:sp>
        <p:nvSpPr>
          <p:cNvPr id="7" name="TextBox 6"/>
          <p:cNvSpPr txBox="1"/>
          <p:nvPr/>
        </p:nvSpPr>
        <p:spPr>
          <a:xfrm>
            <a:off x="5822257" y="3505200"/>
            <a:ext cx="3321743" cy="369332"/>
          </a:xfrm>
          <a:prstGeom prst="rect">
            <a:avLst/>
          </a:prstGeom>
          <a:noFill/>
        </p:spPr>
        <p:txBody>
          <a:bodyPr wrap="none" rtlCol="0">
            <a:spAutoFit/>
          </a:bodyPr>
          <a:lstStyle/>
          <a:p>
            <a:r>
              <a:rPr lang="en-US" b="1" i="1" dirty="0" smtClean="0">
                <a:solidFill>
                  <a:srgbClr val="008000"/>
                </a:solidFill>
                <a:latin typeface="Arial" pitchFamily="34" charset="0"/>
                <a:cs typeface="Arial" pitchFamily="34" charset="0"/>
              </a:rPr>
              <a:t>c</a:t>
            </a:r>
            <a:r>
              <a:rPr lang="en-US" b="1" i="1" baseline="-25000" dirty="0" smtClean="0">
                <a:solidFill>
                  <a:srgbClr val="008000"/>
                </a:solidFill>
                <a:latin typeface="Arial" pitchFamily="34" charset="0"/>
                <a:cs typeface="Arial" pitchFamily="34" charset="0"/>
              </a:rPr>
              <a:t>i</a:t>
            </a:r>
            <a:r>
              <a:rPr lang="en-US" dirty="0" smtClean="0">
                <a:solidFill>
                  <a:srgbClr val="008000"/>
                </a:solidFill>
                <a:latin typeface="Arial" pitchFamily="34" charset="0"/>
                <a:cs typeface="Arial" pitchFamily="34" charset="0"/>
              </a:rPr>
              <a:t> …estimated count for </a:t>
            </a:r>
            <a:r>
              <a:rPr lang="en-US" b="1" dirty="0" err="1" smtClean="0">
                <a:solidFill>
                  <a:srgbClr val="008000"/>
                </a:solidFill>
                <a:latin typeface="Arial" pitchFamily="34" charset="0"/>
                <a:cs typeface="Arial" pitchFamily="34" charset="0"/>
              </a:rPr>
              <a:t>i-th</a:t>
            </a:r>
            <a:r>
              <a:rPr lang="en-US" dirty="0" smtClean="0">
                <a:solidFill>
                  <a:srgbClr val="008000"/>
                </a:solidFill>
                <a:latin typeface="Arial" pitchFamily="34" charset="0"/>
                <a:cs typeface="Arial" pitchFamily="34" charset="0"/>
              </a:rPr>
              <a:t> bit</a:t>
            </a:r>
          </a:p>
        </p:txBody>
      </p:sp>
      <p:sp>
        <p:nvSpPr>
          <p:cNvPr id="8" name="TextBox 7"/>
          <p:cNvSpPr txBox="1"/>
          <p:nvPr/>
        </p:nvSpPr>
        <p:spPr>
          <a:xfrm>
            <a:off x="315759" y="5124048"/>
            <a:ext cx="6532558" cy="369332"/>
          </a:xfrm>
          <a:prstGeom prst="rect">
            <a:avLst/>
          </a:prstGeom>
          <a:noFill/>
        </p:spPr>
        <p:txBody>
          <a:bodyPr wrap="none" rtlCol="0">
            <a:spAutoFit/>
          </a:bodyPr>
          <a:lstStyle/>
          <a:p>
            <a:r>
              <a:rPr lang="en-US" dirty="0" smtClean="0">
                <a:latin typeface="Arial" pitchFamily="34" charset="0"/>
                <a:cs typeface="Arial" pitchFamily="34" charset="0"/>
              </a:rPr>
              <a:t>2  5  7  1  3  8  4  6  7  9  1  3  7  6  5  </a:t>
            </a:r>
            <a:r>
              <a:rPr lang="en-US" dirty="0">
                <a:latin typeface="Arial" pitchFamily="34" charset="0"/>
                <a:cs typeface="Arial" pitchFamily="34" charset="0"/>
              </a:rPr>
              <a:t>3 </a:t>
            </a:r>
            <a:r>
              <a:rPr lang="en-US" dirty="0" smtClean="0">
                <a:latin typeface="Arial" pitchFamily="34" charset="0"/>
                <a:cs typeface="Arial" pitchFamily="34" charset="0"/>
              </a:rPr>
              <a:t> 5  </a:t>
            </a:r>
            <a:r>
              <a:rPr lang="en-US" dirty="0">
                <a:latin typeface="Arial" pitchFamily="34" charset="0"/>
                <a:cs typeface="Arial" pitchFamily="34" charset="0"/>
              </a:rPr>
              <a:t>7  1  3  </a:t>
            </a:r>
            <a:r>
              <a:rPr lang="en-US" dirty="0" smtClean="0">
                <a:latin typeface="Arial" pitchFamily="34" charset="0"/>
                <a:cs typeface="Arial" pitchFamily="34" charset="0"/>
              </a:rPr>
              <a:t>3  1  2  2  6 </a:t>
            </a:r>
          </a:p>
        </p:txBody>
      </p:sp>
      <p:sp>
        <p:nvSpPr>
          <p:cNvPr id="9" name="Rectangle 6"/>
          <p:cNvSpPr>
            <a:spLocks noChangeArrowheads="1"/>
          </p:cNvSpPr>
          <p:nvPr/>
        </p:nvSpPr>
        <p:spPr bwMode="auto">
          <a:xfrm>
            <a:off x="6497606" y="5141789"/>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10" name="Rectangle 8"/>
          <p:cNvSpPr>
            <a:spLocks noChangeArrowheads="1"/>
          </p:cNvSpPr>
          <p:nvPr/>
        </p:nvSpPr>
        <p:spPr bwMode="auto">
          <a:xfrm>
            <a:off x="5978699" y="5141789"/>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11" name="Rectangle 10"/>
          <p:cNvSpPr>
            <a:spLocks noChangeArrowheads="1"/>
          </p:cNvSpPr>
          <p:nvPr/>
        </p:nvSpPr>
        <p:spPr bwMode="auto">
          <a:xfrm>
            <a:off x="5421159" y="5141789"/>
            <a:ext cx="228600" cy="304800"/>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2" name="Rectangle 11"/>
          <p:cNvSpPr>
            <a:spLocks noChangeArrowheads="1"/>
          </p:cNvSpPr>
          <p:nvPr/>
        </p:nvSpPr>
        <p:spPr bwMode="auto">
          <a:xfrm>
            <a:off x="4707439" y="5141789"/>
            <a:ext cx="450220" cy="304800"/>
          </a:xfrm>
          <a:prstGeom prst="rect">
            <a:avLst/>
          </a:prstGeom>
          <a:solidFill>
            <a:srgbClr val="FF99CC">
              <a:alpha val="50195"/>
            </a:srgbClr>
          </a:solidFill>
          <a:ln w="9525">
            <a:solidFill>
              <a:schemeClr val="tx1"/>
            </a:solidFill>
            <a:miter lim="800000"/>
            <a:headEnd/>
            <a:tailEnd/>
          </a:ln>
        </p:spPr>
        <p:txBody>
          <a:bodyPr wrap="none" anchor="ctr"/>
          <a:lstStyle/>
          <a:p>
            <a:endParaRPr lang="en-US" b="1" dirty="0"/>
          </a:p>
        </p:txBody>
      </p:sp>
      <p:sp>
        <p:nvSpPr>
          <p:cNvPr id="13" name="Rectangle 12"/>
          <p:cNvSpPr>
            <a:spLocks noChangeArrowheads="1"/>
          </p:cNvSpPr>
          <p:nvPr/>
        </p:nvSpPr>
        <p:spPr bwMode="auto">
          <a:xfrm>
            <a:off x="3678217" y="5141789"/>
            <a:ext cx="484769" cy="304800"/>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21" name="TextBox 20"/>
          <p:cNvSpPr txBox="1"/>
          <p:nvPr/>
        </p:nvSpPr>
        <p:spPr>
          <a:xfrm>
            <a:off x="316841" y="5505048"/>
            <a:ext cx="6981398" cy="369332"/>
          </a:xfrm>
          <a:prstGeom prst="rect">
            <a:avLst/>
          </a:prstGeom>
          <a:noFill/>
        </p:spPr>
        <p:txBody>
          <a:bodyPr wrap="none" rtlCol="0">
            <a:spAutoFit/>
          </a:bodyPr>
          <a:lstStyle/>
          <a:p>
            <a:r>
              <a:rPr lang="en-US" dirty="0" smtClean="0">
                <a:latin typeface="Arial" pitchFamily="34" charset="0"/>
                <a:cs typeface="Arial" pitchFamily="34" charset="0"/>
              </a:rPr>
              <a:t>2  5  7  1  3  8  4  6  7  9  1  3  7  6  5  </a:t>
            </a:r>
            <a:r>
              <a:rPr lang="en-US" dirty="0">
                <a:latin typeface="Arial" pitchFamily="34" charset="0"/>
                <a:cs typeface="Arial" pitchFamily="34" charset="0"/>
              </a:rPr>
              <a:t>3 </a:t>
            </a:r>
            <a:r>
              <a:rPr lang="en-US" dirty="0" smtClean="0">
                <a:latin typeface="Arial" pitchFamily="34" charset="0"/>
                <a:cs typeface="Arial" pitchFamily="34" charset="0"/>
              </a:rPr>
              <a:t> 5  </a:t>
            </a:r>
            <a:r>
              <a:rPr lang="en-US" dirty="0">
                <a:latin typeface="Arial" pitchFamily="34" charset="0"/>
                <a:cs typeface="Arial" pitchFamily="34" charset="0"/>
              </a:rPr>
              <a:t>7  1  3  </a:t>
            </a:r>
            <a:r>
              <a:rPr lang="en-US" dirty="0" smtClean="0">
                <a:latin typeface="Arial" pitchFamily="34" charset="0"/>
                <a:cs typeface="Arial" pitchFamily="34" charset="0"/>
              </a:rPr>
              <a:t>3  1  2  2  6  </a:t>
            </a:r>
            <a:r>
              <a:rPr lang="en-US" b="1" dirty="0" smtClean="0">
                <a:latin typeface="Arial" pitchFamily="34" charset="0"/>
                <a:cs typeface="Arial" pitchFamily="34" charset="0"/>
              </a:rPr>
              <a:t>3</a:t>
            </a:r>
          </a:p>
        </p:txBody>
      </p:sp>
      <p:sp>
        <p:nvSpPr>
          <p:cNvPr id="29" name="TextBox 28"/>
          <p:cNvSpPr txBox="1"/>
          <p:nvPr/>
        </p:nvSpPr>
        <p:spPr>
          <a:xfrm>
            <a:off x="315759" y="5886048"/>
            <a:ext cx="7173759" cy="369332"/>
          </a:xfrm>
          <a:prstGeom prst="rect">
            <a:avLst/>
          </a:prstGeom>
          <a:noFill/>
        </p:spPr>
        <p:txBody>
          <a:bodyPr wrap="none" rtlCol="0">
            <a:spAutoFit/>
          </a:bodyPr>
          <a:lstStyle/>
          <a:p>
            <a:r>
              <a:rPr lang="en-US" dirty="0" smtClean="0">
                <a:latin typeface="Arial" pitchFamily="34" charset="0"/>
                <a:cs typeface="Arial" pitchFamily="34" charset="0"/>
              </a:rPr>
              <a:t>2  5  7  1  3  8  4  6  7  9  1  3  7  6  5  </a:t>
            </a:r>
            <a:r>
              <a:rPr lang="en-US" dirty="0">
                <a:latin typeface="Arial" pitchFamily="34" charset="0"/>
                <a:cs typeface="Arial" pitchFamily="34" charset="0"/>
              </a:rPr>
              <a:t>3 </a:t>
            </a:r>
            <a:r>
              <a:rPr lang="en-US" dirty="0" smtClean="0">
                <a:latin typeface="Arial" pitchFamily="34" charset="0"/>
                <a:cs typeface="Arial" pitchFamily="34" charset="0"/>
              </a:rPr>
              <a:t> 5  </a:t>
            </a:r>
            <a:r>
              <a:rPr lang="en-US" dirty="0">
                <a:latin typeface="Arial" pitchFamily="34" charset="0"/>
                <a:cs typeface="Arial" pitchFamily="34" charset="0"/>
              </a:rPr>
              <a:t>7  1  3  </a:t>
            </a:r>
            <a:r>
              <a:rPr lang="en-US" dirty="0" smtClean="0">
                <a:latin typeface="Arial" pitchFamily="34" charset="0"/>
                <a:cs typeface="Arial" pitchFamily="34" charset="0"/>
              </a:rPr>
              <a:t>3  1  2  2  6  3  </a:t>
            </a:r>
            <a:r>
              <a:rPr lang="en-US" b="1" dirty="0" smtClean="0">
                <a:latin typeface="Arial" pitchFamily="34" charset="0"/>
                <a:cs typeface="Arial" pitchFamily="34" charset="0"/>
              </a:rPr>
              <a:t>2</a:t>
            </a:r>
            <a:r>
              <a:rPr lang="en-US" dirty="0" smtClean="0">
                <a:latin typeface="Arial" pitchFamily="34" charset="0"/>
                <a:cs typeface="Arial" pitchFamily="34" charset="0"/>
              </a:rPr>
              <a:t>  </a:t>
            </a:r>
          </a:p>
        </p:txBody>
      </p:sp>
      <p:sp>
        <p:nvSpPr>
          <p:cNvPr id="38" name="Rectangle 6"/>
          <p:cNvSpPr>
            <a:spLocks noChangeArrowheads="1"/>
          </p:cNvSpPr>
          <p:nvPr/>
        </p:nvSpPr>
        <p:spPr bwMode="auto">
          <a:xfrm>
            <a:off x="6252379" y="5141789"/>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39" name="Rectangle 38"/>
          <p:cNvSpPr>
            <a:spLocks noChangeArrowheads="1"/>
          </p:cNvSpPr>
          <p:nvPr/>
        </p:nvSpPr>
        <p:spPr bwMode="auto">
          <a:xfrm>
            <a:off x="4201959" y="5144988"/>
            <a:ext cx="464180" cy="304800"/>
          </a:xfrm>
          <a:prstGeom prst="rect">
            <a:avLst/>
          </a:prstGeom>
          <a:solidFill>
            <a:srgbClr val="FF99CC">
              <a:alpha val="50195"/>
            </a:srgbClr>
          </a:solidFill>
          <a:ln w="9525">
            <a:solidFill>
              <a:schemeClr val="tx1"/>
            </a:solidFill>
            <a:miter lim="800000"/>
            <a:headEnd/>
            <a:tailEnd/>
          </a:ln>
        </p:spPr>
        <p:txBody>
          <a:bodyPr wrap="none" anchor="ctr"/>
          <a:lstStyle/>
          <a:p>
            <a:endParaRPr lang="en-US" b="1" dirty="0"/>
          </a:p>
        </p:txBody>
      </p:sp>
      <p:sp>
        <p:nvSpPr>
          <p:cNvPr id="48" name="Rectangle 47"/>
          <p:cNvSpPr>
            <a:spLocks noChangeArrowheads="1"/>
          </p:cNvSpPr>
          <p:nvPr/>
        </p:nvSpPr>
        <p:spPr bwMode="auto">
          <a:xfrm>
            <a:off x="5178599" y="5141789"/>
            <a:ext cx="228600" cy="304800"/>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49" name="Rectangle 8"/>
          <p:cNvSpPr>
            <a:spLocks noChangeArrowheads="1"/>
          </p:cNvSpPr>
          <p:nvPr/>
        </p:nvSpPr>
        <p:spPr bwMode="auto">
          <a:xfrm>
            <a:off x="5705019" y="5144988"/>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59" name="Rectangle 6"/>
          <p:cNvSpPr>
            <a:spLocks noChangeArrowheads="1"/>
          </p:cNvSpPr>
          <p:nvPr/>
        </p:nvSpPr>
        <p:spPr bwMode="auto">
          <a:xfrm>
            <a:off x="6749128" y="5521300"/>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66" name="Rectangle 65"/>
          <p:cNvSpPr>
            <a:spLocks noChangeArrowheads="1"/>
          </p:cNvSpPr>
          <p:nvPr/>
        </p:nvSpPr>
        <p:spPr bwMode="auto">
          <a:xfrm>
            <a:off x="5178598" y="5532061"/>
            <a:ext cx="461513" cy="304800"/>
          </a:xfrm>
          <a:prstGeom prst="rect">
            <a:avLst/>
          </a:prstGeom>
          <a:solidFill>
            <a:srgbClr val="FF99CC">
              <a:alpha val="50195"/>
            </a:srgbClr>
          </a:solidFill>
          <a:ln w="9525">
            <a:solidFill>
              <a:schemeClr val="tx1"/>
            </a:solidFill>
            <a:miter lim="800000"/>
            <a:headEnd/>
            <a:tailEnd/>
          </a:ln>
        </p:spPr>
        <p:txBody>
          <a:bodyPr wrap="none" anchor="ctr"/>
          <a:lstStyle/>
          <a:p>
            <a:endParaRPr lang="en-US" b="1" dirty="0"/>
          </a:p>
        </p:txBody>
      </p:sp>
      <p:sp>
        <p:nvSpPr>
          <p:cNvPr id="71" name="Rectangle 8"/>
          <p:cNvSpPr>
            <a:spLocks noChangeArrowheads="1"/>
          </p:cNvSpPr>
          <p:nvPr/>
        </p:nvSpPr>
        <p:spPr bwMode="auto">
          <a:xfrm>
            <a:off x="6223682" y="5521300"/>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72" name="Rectangle 6"/>
          <p:cNvSpPr>
            <a:spLocks noChangeArrowheads="1"/>
          </p:cNvSpPr>
          <p:nvPr/>
        </p:nvSpPr>
        <p:spPr bwMode="auto">
          <a:xfrm>
            <a:off x="6487959" y="5535260"/>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73" name="Rectangle 72"/>
          <p:cNvSpPr>
            <a:spLocks noChangeArrowheads="1"/>
          </p:cNvSpPr>
          <p:nvPr/>
        </p:nvSpPr>
        <p:spPr bwMode="auto">
          <a:xfrm>
            <a:off x="5695372" y="5534680"/>
            <a:ext cx="487787" cy="304800"/>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74" name="Rectangle 73"/>
          <p:cNvSpPr>
            <a:spLocks noChangeArrowheads="1"/>
          </p:cNvSpPr>
          <p:nvPr/>
        </p:nvSpPr>
        <p:spPr bwMode="auto">
          <a:xfrm>
            <a:off x="4197892" y="5532061"/>
            <a:ext cx="950120" cy="304800"/>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75" name="Rectangle 6"/>
          <p:cNvSpPr>
            <a:spLocks noChangeArrowheads="1"/>
          </p:cNvSpPr>
          <p:nvPr/>
        </p:nvSpPr>
        <p:spPr bwMode="auto">
          <a:xfrm>
            <a:off x="7000408" y="5901720"/>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77" name="Rectangle 76"/>
          <p:cNvSpPr>
            <a:spLocks noChangeArrowheads="1"/>
          </p:cNvSpPr>
          <p:nvPr/>
        </p:nvSpPr>
        <p:spPr bwMode="auto">
          <a:xfrm>
            <a:off x="5180338" y="5912481"/>
            <a:ext cx="461513" cy="304800"/>
          </a:xfrm>
          <a:prstGeom prst="rect">
            <a:avLst/>
          </a:prstGeom>
          <a:solidFill>
            <a:srgbClr val="FF99CC">
              <a:alpha val="50195"/>
            </a:srgbClr>
          </a:solidFill>
          <a:ln w="9525">
            <a:solidFill>
              <a:schemeClr val="tx1"/>
            </a:solidFill>
            <a:miter lim="800000"/>
            <a:headEnd/>
            <a:tailEnd/>
          </a:ln>
        </p:spPr>
        <p:txBody>
          <a:bodyPr wrap="none" anchor="ctr"/>
          <a:lstStyle/>
          <a:p>
            <a:endParaRPr lang="en-US" b="1" dirty="0"/>
          </a:p>
        </p:txBody>
      </p:sp>
      <p:sp>
        <p:nvSpPr>
          <p:cNvPr id="78" name="Rectangle 8"/>
          <p:cNvSpPr>
            <a:spLocks noChangeArrowheads="1"/>
          </p:cNvSpPr>
          <p:nvPr/>
        </p:nvSpPr>
        <p:spPr bwMode="auto">
          <a:xfrm>
            <a:off x="6474962" y="5901720"/>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79" name="Rectangle 6"/>
          <p:cNvSpPr>
            <a:spLocks noChangeArrowheads="1"/>
          </p:cNvSpPr>
          <p:nvPr/>
        </p:nvSpPr>
        <p:spPr bwMode="auto">
          <a:xfrm>
            <a:off x="6757854" y="5906988"/>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80" name="Rectangle 79"/>
          <p:cNvSpPr>
            <a:spLocks noChangeArrowheads="1"/>
          </p:cNvSpPr>
          <p:nvPr/>
        </p:nvSpPr>
        <p:spPr bwMode="auto">
          <a:xfrm>
            <a:off x="5697112" y="5915100"/>
            <a:ext cx="487787" cy="304800"/>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81" name="Rectangle 80"/>
          <p:cNvSpPr>
            <a:spLocks noChangeArrowheads="1"/>
          </p:cNvSpPr>
          <p:nvPr/>
        </p:nvSpPr>
        <p:spPr bwMode="auto">
          <a:xfrm>
            <a:off x="4199632" y="5912481"/>
            <a:ext cx="950120" cy="304800"/>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82" name="Rectangle 8"/>
          <p:cNvSpPr>
            <a:spLocks noChangeArrowheads="1"/>
          </p:cNvSpPr>
          <p:nvPr/>
        </p:nvSpPr>
        <p:spPr bwMode="auto">
          <a:xfrm>
            <a:off x="6231439" y="5902300"/>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83" name="TextBox 82"/>
          <p:cNvSpPr txBox="1"/>
          <p:nvPr/>
        </p:nvSpPr>
        <p:spPr>
          <a:xfrm>
            <a:off x="304800" y="6260068"/>
            <a:ext cx="7173759" cy="369332"/>
          </a:xfrm>
          <a:prstGeom prst="rect">
            <a:avLst/>
          </a:prstGeom>
          <a:noFill/>
        </p:spPr>
        <p:txBody>
          <a:bodyPr wrap="none" rtlCol="0">
            <a:spAutoFit/>
          </a:bodyPr>
          <a:lstStyle/>
          <a:p>
            <a:r>
              <a:rPr lang="en-US" dirty="0" smtClean="0">
                <a:latin typeface="Arial" pitchFamily="34" charset="0"/>
                <a:cs typeface="Arial" pitchFamily="34" charset="0"/>
              </a:rPr>
              <a:t>2  5  7  1  3  8  4  6  7  9  1  3  7  6  5  </a:t>
            </a:r>
            <a:r>
              <a:rPr lang="en-US" dirty="0">
                <a:latin typeface="Arial" pitchFamily="34" charset="0"/>
                <a:cs typeface="Arial" pitchFamily="34" charset="0"/>
              </a:rPr>
              <a:t>3 </a:t>
            </a:r>
            <a:r>
              <a:rPr lang="en-US" dirty="0" smtClean="0">
                <a:latin typeface="Arial" pitchFamily="34" charset="0"/>
                <a:cs typeface="Arial" pitchFamily="34" charset="0"/>
              </a:rPr>
              <a:t> 5  </a:t>
            </a:r>
            <a:r>
              <a:rPr lang="en-US" dirty="0">
                <a:latin typeface="Arial" pitchFamily="34" charset="0"/>
                <a:cs typeface="Arial" pitchFamily="34" charset="0"/>
              </a:rPr>
              <a:t>7  1  3  </a:t>
            </a:r>
            <a:r>
              <a:rPr lang="en-US" dirty="0" smtClean="0">
                <a:latin typeface="Arial" pitchFamily="34" charset="0"/>
                <a:cs typeface="Arial" pitchFamily="34" charset="0"/>
              </a:rPr>
              <a:t>3  1  2  2  6  3  2  </a:t>
            </a:r>
            <a:r>
              <a:rPr lang="en-US" b="1" dirty="0" smtClean="0">
                <a:latin typeface="Arial" pitchFamily="34" charset="0"/>
                <a:cs typeface="Arial" pitchFamily="34" charset="0"/>
              </a:rPr>
              <a:t>5</a:t>
            </a:r>
          </a:p>
        </p:txBody>
      </p:sp>
      <p:sp>
        <p:nvSpPr>
          <p:cNvPr id="84" name="Rectangle 6"/>
          <p:cNvSpPr>
            <a:spLocks noChangeArrowheads="1"/>
          </p:cNvSpPr>
          <p:nvPr/>
        </p:nvSpPr>
        <p:spPr bwMode="auto">
          <a:xfrm>
            <a:off x="7235999" y="6275740"/>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86" name="Rectangle 85"/>
          <p:cNvSpPr>
            <a:spLocks noChangeArrowheads="1"/>
          </p:cNvSpPr>
          <p:nvPr/>
        </p:nvSpPr>
        <p:spPr bwMode="auto">
          <a:xfrm>
            <a:off x="5169379" y="6286501"/>
            <a:ext cx="461513" cy="304800"/>
          </a:xfrm>
          <a:prstGeom prst="rect">
            <a:avLst/>
          </a:prstGeom>
          <a:solidFill>
            <a:srgbClr val="FF99CC">
              <a:alpha val="50195"/>
            </a:srgbClr>
          </a:solidFill>
          <a:ln w="9525">
            <a:solidFill>
              <a:schemeClr val="tx1"/>
            </a:solidFill>
            <a:miter lim="800000"/>
            <a:headEnd/>
            <a:tailEnd/>
          </a:ln>
        </p:spPr>
        <p:txBody>
          <a:bodyPr wrap="none" anchor="ctr"/>
          <a:lstStyle/>
          <a:p>
            <a:endParaRPr lang="en-US" b="1" dirty="0"/>
          </a:p>
        </p:txBody>
      </p:sp>
      <p:sp>
        <p:nvSpPr>
          <p:cNvPr id="87" name="Rectangle 8"/>
          <p:cNvSpPr>
            <a:spLocks noChangeArrowheads="1"/>
          </p:cNvSpPr>
          <p:nvPr/>
        </p:nvSpPr>
        <p:spPr bwMode="auto">
          <a:xfrm>
            <a:off x="6464003" y="6275740"/>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88" name="Rectangle 6"/>
          <p:cNvSpPr>
            <a:spLocks noChangeArrowheads="1"/>
          </p:cNvSpPr>
          <p:nvPr/>
        </p:nvSpPr>
        <p:spPr bwMode="auto">
          <a:xfrm>
            <a:off x="6993445" y="6260068"/>
            <a:ext cx="152400" cy="304800"/>
          </a:xfrm>
          <a:prstGeom prst="rect">
            <a:avLst/>
          </a:prstGeom>
          <a:solidFill>
            <a:schemeClr val="accent1">
              <a:alpha val="50195"/>
            </a:schemeClr>
          </a:solidFill>
          <a:ln w="9525">
            <a:solidFill>
              <a:schemeClr val="tx1"/>
            </a:solidFill>
            <a:miter lim="800000"/>
            <a:headEnd/>
            <a:tailEnd/>
          </a:ln>
        </p:spPr>
        <p:txBody>
          <a:bodyPr wrap="none" anchor="ctr"/>
          <a:lstStyle/>
          <a:p>
            <a:endParaRPr lang="en-US"/>
          </a:p>
        </p:txBody>
      </p:sp>
      <p:sp>
        <p:nvSpPr>
          <p:cNvPr id="89" name="Rectangle 88"/>
          <p:cNvSpPr>
            <a:spLocks noChangeArrowheads="1"/>
          </p:cNvSpPr>
          <p:nvPr/>
        </p:nvSpPr>
        <p:spPr bwMode="auto">
          <a:xfrm>
            <a:off x="5686153" y="6289120"/>
            <a:ext cx="487787" cy="304800"/>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90" name="Rectangle 89"/>
          <p:cNvSpPr>
            <a:spLocks noChangeArrowheads="1"/>
          </p:cNvSpPr>
          <p:nvPr/>
        </p:nvSpPr>
        <p:spPr bwMode="auto">
          <a:xfrm>
            <a:off x="4188673" y="6286501"/>
            <a:ext cx="950120" cy="304800"/>
          </a:xfrm>
          <a:prstGeom prst="rect">
            <a:avLst/>
          </a:prstGeom>
          <a:solidFill>
            <a:srgbClr val="FFCC99">
              <a:alpha val="50195"/>
            </a:srgbClr>
          </a:solidFill>
          <a:ln w="9525">
            <a:solidFill>
              <a:schemeClr val="tx1"/>
            </a:solidFill>
            <a:miter lim="800000"/>
            <a:headEnd/>
            <a:tailEnd/>
          </a:ln>
        </p:spPr>
        <p:txBody>
          <a:bodyPr wrap="none" anchor="ctr"/>
          <a:lstStyle/>
          <a:p>
            <a:endParaRPr lang="en-US"/>
          </a:p>
        </p:txBody>
      </p:sp>
      <p:sp>
        <p:nvSpPr>
          <p:cNvPr id="91" name="Rectangle 8"/>
          <p:cNvSpPr>
            <a:spLocks noChangeArrowheads="1"/>
          </p:cNvSpPr>
          <p:nvPr/>
        </p:nvSpPr>
        <p:spPr bwMode="auto">
          <a:xfrm>
            <a:off x="6711028" y="6276320"/>
            <a:ext cx="190500" cy="304800"/>
          </a:xfrm>
          <a:prstGeom prst="rect">
            <a:avLst/>
          </a:prstGeom>
          <a:solidFill>
            <a:srgbClr val="FFFF00">
              <a:alpha val="50195"/>
            </a:srgbClr>
          </a:solidFill>
          <a:ln w="9525">
            <a:solidFill>
              <a:schemeClr val="tx1"/>
            </a:solidFill>
            <a:miter lim="800000"/>
            <a:headEnd/>
            <a:tailEnd/>
          </a:ln>
        </p:spPr>
        <p:txBody>
          <a:bodyPr wrap="none" anchor="ctr"/>
          <a:lstStyle/>
          <a:p>
            <a:endParaRPr lang="en-US"/>
          </a:p>
        </p:txBody>
      </p:sp>
      <p:sp>
        <p:nvSpPr>
          <p:cNvPr id="92" name="Rectangle 91"/>
          <p:cNvSpPr>
            <a:spLocks noChangeArrowheads="1"/>
          </p:cNvSpPr>
          <p:nvPr/>
        </p:nvSpPr>
        <p:spPr bwMode="auto">
          <a:xfrm>
            <a:off x="6223682" y="6275740"/>
            <a:ext cx="198927" cy="304800"/>
          </a:xfrm>
          <a:prstGeom prst="rect">
            <a:avLst/>
          </a:prstGeom>
          <a:solidFill>
            <a:srgbClr val="CC99FF">
              <a:alpha val="50195"/>
            </a:srgbClr>
          </a:solidFill>
          <a:ln w="9525">
            <a:solidFill>
              <a:schemeClr val="tx1"/>
            </a:solidFill>
            <a:miter lim="800000"/>
            <a:headEnd/>
            <a:tailEnd/>
          </a:ln>
        </p:spPr>
        <p:txBody>
          <a:bodyPr wrap="none" anchor="ctr"/>
          <a:lstStyle/>
          <a:p>
            <a:endParaRPr lang="en-US"/>
          </a:p>
        </p:txBody>
      </p:sp>
      <p:sp>
        <p:nvSpPr>
          <p:cNvPr id="104" name="TextBox 103"/>
          <p:cNvSpPr txBox="1"/>
          <p:nvPr/>
        </p:nvSpPr>
        <p:spPr>
          <a:xfrm>
            <a:off x="7482538" y="5105400"/>
            <a:ext cx="1666697" cy="1169551"/>
          </a:xfrm>
          <a:prstGeom prst="rect">
            <a:avLst/>
          </a:prstGeom>
          <a:noFill/>
        </p:spPr>
        <p:txBody>
          <a:bodyPr wrap="square" rtlCol="0">
            <a:spAutoFit/>
          </a:bodyPr>
          <a:lstStyle/>
          <a:p>
            <a:r>
              <a:rPr lang="en-US" sz="1400" b="1" dirty="0" smtClean="0">
                <a:solidFill>
                  <a:srgbClr val="008000"/>
                </a:solidFill>
                <a:latin typeface="Arial" pitchFamily="34" charset="0"/>
                <a:cs typeface="Arial" pitchFamily="34" charset="0"/>
              </a:rPr>
              <a:t>Idea:</a:t>
            </a:r>
            <a:r>
              <a:rPr lang="en-US" sz="1400" dirty="0" smtClean="0">
                <a:solidFill>
                  <a:srgbClr val="008000"/>
                </a:solidFill>
                <a:latin typeface="Arial" pitchFamily="34" charset="0"/>
                <a:cs typeface="Arial" pitchFamily="34" charset="0"/>
              </a:rPr>
              <a:t> Sum in each bucket is at most </a:t>
            </a:r>
            <a:r>
              <a:rPr lang="en-US" sz="1400" b="1" dirty="0" smtClean="0">
                <a:solidFill>
                  <a:srgbClr val="008000"/>
                </a:solidFill>
                <a:latin typeface="Arial" pitchFamily="34" charset="0"/>
                <a:cs typeface="Arial" pitchFamily="34" charset="0"/>
              </a:rPr>
              <a:t>2</a:t>
            </a:r>
            <a:r>
              <a:rPr lang="en-US" sz="1400" b="1" baseline="30000" dirty="0" smtClean="0">
                <a:solidFill>
                  <a:srgbClr val="008000"/>
                </a:solidFill>
                <a:latin typeface="Arial" pitchFamily="34" charset="0"/>
                <a:cs typeface="Arial" pitchFamily="34" charset="0"/>
              </a:rPr>
              <a:t>b</a:t>
            </a:r>
            <a:r>
              <a:rPr lang="en-US" sz="1400" dirty="0" smtClean="0">
                <a:solidFill>
                  <a:srgbClr val="008000"/>
                </a:solidFill>
                <a:latin typeface="Arial" pitchFamily="34" charset="0"/>
                <a:cs typeface="Arial" pitchFamily="34" charset="0"/>
              </a:rPr>
              <a:t> (unless bucket has only </a:t>
            </a:r>
            <a:r>
              <a:rPr lang="en-US" sz="1400" b="1" dirty="0" smtClean="0">
                <a:solidFill>
                  <a:srgbClr val="008000"/>
                </a:solidFill>
                <a:latin typeface="Arial" pitchFamily="34" charset="0"/>
                <a:cs typeface="Arial" pitchFamily="34" charset="0"/>
              </a:rPr>
              <a:t>1</a:t>
            </a:r>
            <a:r>
              <a:rPr lang="en-US" sz="1400" dirty="0" smtClean="0">
                <a:solidFill>
                  <a:srgbClr val="008000"/>
                </a:solidFill>
                <a:latin typeface="Arial" pitchFamily="34" charset="0"/>
                <a:cs typeface="Arial" pitchFamily="34" charset="0"/>
              </a:rPr>
              <a:t> integer)</a:t>
            </a:r>
          </a:p>
          <a:p>
            <a:r>
              <a:rPr lang="en-US" sz="1400" b="1" dirty="0" smtClean="0">
                <a:solidFill>
                  <a:srgbClr val="008000"/>
                </a:solidFill>
                <a:latin typeface="Arial" pitchFamily="34" charset="0"/>
                <a:cs typeface="Arial" pitchFamily="34" charset="0"/>
              </a:rPr>
              <a:t>Bucket sizes:</a:t>
            </a:r>
          </a:p>
        </p:txBody>
      </p:sp>
      <p:sp>
        <p:nvSpPr>
          <p:cNvPr id="105" name="Rectangle 6"/>
          <p:cNvSpPr>
            <a:spLocks noChangeArrowheads="1"/>
          </p:cNvSpPr>
          <p:nvPr/>
        </p:nvSpPr>
        <p:spPr bwMode="auto">
          <a:xfrm>
            <a:off x="8852719" y="6292334"/>
            <a:ext cx="182880" cy="304800"/>
          </a:xfrm>
          <a:prstGeom prst="rect">
            <a:avLst/>
          </a:prstGeom>
          <a:solidFill>
            <a:schemeClr val="accent1">
              <a:alpha val="50195"/>
            </a:schemeClr>
          </a:solidFill>
          <a:ln w="9525">
            <a:solidFill>
              <a:schemeClr val="tx1"/>
            </a:solidFill>
            <a:miter lim="800000"/>
            <a:headEnd/>
            <a:tailEnd/>
          </a:ln>
        </p:spPr>
        <p:txBody>
          <a:bodyPr wrap="none" lIns="0" rIns="0" anchor="ctr" anchorCtr="1"/>
          <a:lstStyle/>
          <a:p>
            <a:r>
              <a:rPr lang="en-US" b="1" dirty="0">
                <a:latin typeface="Arial" pitchFamily="34" charset="0"/>
                <a:cs typeface="Arial" pitchFamily="34" charset="0"/>
              </a:rPr>
              <a:t>1</a:t>
            </a:r>
          </a:p>
        </p:txBody>
      </p:sp>
      <p:sp>
        <p:nvSpPr>
          <p:cNvPr id="106" name="Rectangle 8"/>
          <p:cNvSpPr>
            <a:spLocks noChangeArrowheads="1"/>
          </p:cNvSpPr>
          <p:nvPr/>
        </p:nvSpPr>
        <p:spPr bwMode="auto">
          <a:xfrm>
            <a:off x="8643600" y="6292334"/>
            <a:ext cx="182880" cy="304800"/>
          </a:xfrm>
          <a:prstGeom prst="rect">
            <a:avLst/>
          </a:prstGeom>
          <a:solidFill>
            <a:srgbClr val="FFFF00">
              <a:alpha val="50195"/>
            </a:srgbClr>
          </a:solidFill>
          <a:ln w="9525">
            <a:solidFill>
              <a:schemeClr val="tx1"/>
            </a:solidFill>
            <a:miter lim="800000"/>
            <a:headEnd/>
            <a:tailEnd/>
          </a:ln>
        </p:spPr>
        <p:txBody>
          <a:bodyPr wrap="none" lIns="0" rIns="0" anchor="ctr" anchorCtr="1"/>
          <a:lstStyle/>
          <a:p>
            <a:r>
              <a:rPr lang="en-US" b="1" dirty="0" smtClean="0">
                <a:latin typeface="Arial" pitchFamily="34" charset="0"/>
                <a:cs typeface="Arial" pitchFamily="34" charset="0"/>
              </a:rPr>
              <a:t>2</a:t>
            </a:r>
            <a:endParaRPr lang="en-US" b="1" dirty="0">
              <a:latin typeface="Arial" pitchFamily="34" charset="0"/>
              <a:cs typeface="Arial" pitchFamily="34" charset="0"/>
            </a:endParaRPr>
          </a:p>
        </p:txBody>
      </p:sp>
      <p:sp>
        <p:nvSpPr>
          <p:cNvPr id="107" name="Rectangle 106"/>
          <p:cNvSpPr>
            <a:spLocks noChangeArrowheads="1"/>
          </p:cNvSpPr>
          <p:nvPr/>
        </p:nvSpPr>
        <p:spPr bwMode="auto">
          <a:xfrm>
            <a:off x="8225360" y="6292334"/>
            <a:ext cx="182880" cy="304800"/>
          </a:xfrm>
          <a:prstGeom prst="rect">
            <a:avLst/>
          </a:prstGeom>
          <a:solidFill>
            <a:srgbClr val="FF99CC">
              <a:alpha val="50195"/>
            </a:srgbClr>
          </a:solidFill>
          <a:ln w="9525">
            <a:solidFill>
              <a:schemeClr val="tx1"/>
            </a:solidFill>
            <a:miter lim="800000"/>
            <a:headEnd/>
            <a:tailEnd/>
          </a:ln>
        </p:spPr>
        <p:txBody>
          <a:bodyPr wrap="none" lIns="0" rIns="0" anchor="ctr" anchorCtr="1"/>
          <a:lstStyle/>
          <a:p>
            <a:r>
              <a:rPr lang="en-US" b="1" dirty="0" smtClean="0">
                <a:latin typeface="Arial" pitchFamily="34" charset="0"/>
                <a:cs typeface="Arial" pitchFamily="34" charset="0"/>
              </a:rPr>
              <a:t>8</a:t>
            </a:r>
            <a:endParaRPr lang="en-US" b="1" dirty="0">
              <a:latin typeface="Arial" pitchFamily="34" charset="0"/>
              <a:cs typeface="Arial" pitchFamily="34" charset="0"/>
            </a:endParaRPr>
          </a:p>
        </p:txBody>
      </p:sp>
      <p:sp>
        <p:nvSpPr>
          <p:cNvPr id="108" name="Rectangle 107"/>
          <p:cNvSpPr>
            <a:spLocks noChangeArrowheads="1"/>
          </p:cNvSpPr>
          <p:nvPr/>
        </p:nvSpPr>
        <p:spPr bwMode="auto">
          <a:xfrm>
            <a:off x="7924800" y="6292334"/>
            <a:ext cx="274320" cy="304800"/>
          </a:xfrm>
          <a:prstGeom prst="rect">
            <a:avLst/>
          </a:prstGeom>
          <a:solidFill>
            <a:srgbClr val="FFCC99">
              <a:alpha val="50195"/>
            </a:srgbClr>
          </a:solidFill>
          <a:ln w="9525">
            <a:solidFill>
              <a:schemeClr val="tx1"/>
            </a:solidFill>
            <a:miter lim="800000"/>
            <a:headEnd/>
            <a:tailEnd/>
          </a:ln>
        </p:spPr>
        <p:txBody>
          <a:bodyPr wrap="none" lIns="0" rIns="0" anchor="ctr" anchorCtr="1"/>
          <a:lstStyle/>
          <a:p>
            <a:r>
              <a:rPr lang="en-US" b="1" dirty="0" smtClean="0">
                <a:latin typeface="Arial" pitchFamily="34" charset="0"/>
                <a:cs typeface="Arial" pitchFamily="34" charset="0"/>
              </a:rPr>
              <a:t>16</a:t>
            </a:r>
            <a:endParaRPr lang="en-US" b="1" dirty="0">
              <a:latin typeface="Arial" pitchFamily="34" charset="0"/>
              <a:cs typeface="Arial" pitchFamily="34" charset="0"/>
            </a:endParaRPr>
          </a:p>
        </p:txBody>
      </p:sp>
      <p:sp>
        <p:nvSpPr>
          <p:cNvPr id="109" name="Rectangle 108"/>
          <p:cNvSpPr>
            <a:spLocks noChangeArrowheads="1"/>
          </p:cNvSpPr>
          <p:nvPr/>
        </p:nvSpPr>
        <p:spPr bwMode="auto">
          <a:xfrm>
            <a:off x="8434480" y="6292334"/>
            <a:ext cx="182880" cy="304800"/>
          </a:xfrm>
          <a:prstGeom prst="rect">
            <a:avLst/>
          </a:prstGeom>
          <a:solidFill>
            <a:srgbClr val="CC99FF">
              <a:alpha val="50195"/>
            </a:srgbClr>
          </a:solidFill>
          <a:ln w="9525">
            <a:solidFill>
              <a:schemeClr val="tx1"/>
            </a:solidFill>
            <a:miter lim="800000"/>
            <a:headEnd/>
            <a:tailEnd/>
          </a:ln>
        </p:spPr>
        <p:txBody>
          <a:bodyPr wrap="none" lIns="0" rIns="0" anchor="ctr" anchorCtr="1"/>
          <a:lstStyle/>
          <a:p>
            <a:r>
              <a:rPr lang="en-US" b="1" dirty="0" smtClean="0">
                <a:latin typeface="Arial" pitchFamily="34" charset="0"/>
                <a:cs typeface="Arial" pitchFamily="34" charset="0"/>
              </a:rPr>
              <a:t>4</a:t>
            </a:r>
            <a:endParaRPr lang="en-US" b="1" dirty="0">
              <a:latin typeface="Arial" pitchFamily="34" charset="0"/>
              <a:cs typeface="Arial" pitchFamily="34" charset="0"/>
            </a:endParaRPr>
          </a:p>
        </p:txBody>
      </p:sp>
      <p:sp>
        <p:nvSpPr>
          <p:cNvPr id="112" name="Line 18"/>
          <p:cNvSpPr>
            <a:spLocks noChangeShapeType="1"/>
          </p:cNvSpPr>
          <p:nvPr/>
        </p:nvSpPr>
        <p:spPr bwMode="auto">
          <a:xfrm>
            <a:off x="3846062" y="5070335"/>
            <a:ext cx="2819400" cy="0"/>
          </a:xfrm>
          <a:prstGeom prst="line">
            <a:avLst/>
          </a:prstGeom>
          <a:noFill/>
          <a:ln w="28575">
            <a:solidFill>
              <a:srgbClr val="008000"/>
            </a:solidFill>
            <a:round/>
            <a:headEnd type="triangle"/>
            <a:tailEnd type="triangle" w="med" len="med"/>
          </a:ln>
        </p:spPr>
        <p:txBody>
          <a:bodyPr/>
          <a:lstStyle/>
          <a:p>
            <a:endParaRPr lang="en-US"/>
          </a:p>
        </p:txBody>
      </p:sp>
      <p:sp>
        <p:nvSpPr>
          <p:cNvPr id="113" name="Line 18"/>
          <p:cNvSpPr>
            <a:spLocks noChangeShapeType="1"/>
          </p:cNvSpPr>
          <p:nvPr/>
        </p:nvSpPr>
        <p:spPr bwMode="auto">
          <a:xfrm>
            <a:off x="4152210" y="5486400"/>
            <a:ext cx="2819400" cy="0"/>
          </a:xfrm>
          <a:prstGeom prst="line">
            <a:avLst/>
          </a:prstGeom>
          <a:noFill/>
          <a:ln w="28575">
            <a:solidFill>
              <a:srgbClr val="008000"/>
            </a:solidFill>
            <a:round/>
            <a:headEnd type="triangle"/>
            <a:tailEnd type="triangle" w="med" len="med"/>
          </a:ln>
        </p:spPr>
        <p:txBody>
          <a:bodyPr/>
          <a:lstStyle/>
          <a:p>
            <a:endParaRPr lang="en-US"/>
          </a:p>
        </p:txBody>
      </p:sp>
      <p:sp>
        <p:nvSpPr>
          <p:cNvPr id="114" name="Line 18"/>
          <p:cNvSpPr>
            <a:spLocks noChangeShapeType="1"/>
          </p:cNvSpPr>
          <p:nvPr/>
        </p:nvSpPr>
        <p:spPr bwMode="auto">
          <a:xfrm>
            <a:off x="4369346" y="5875492"/>
            <a:ext cx="2819400" cy="0"/>
          </a:xfrm>
          <a:prstGeom prst="line">
            <a:avLst/>
          </a:prstGeom>
          <a:noFill/>
          <a:ln w="28575">
            <a:solidFill>
              <a:srgbClr val="008000"/>
            </a:solidFill>
            <a:round/>
            <a:headEnd type="triangle"/>
            <a:tailEnd type="triangle" w="med" len="med"/>
          </a:ln>
        </p:spPr>
        <p:txBody>
          <a:bodyPr/>
          <a:lstStyle/>
          <a:p>
            <a:endParaRPr lang="en-US"/>
          </a:p>
        </p:txBody>
      </p:sp>
      <p:sp>
        <p:nvSpPr>
          <p:cNvPr id="115" name="Line 18"/>
          <p:cNvSpPr>
            <a:spLocks noChangeShapeType="1"/>
          </p:cNvSpPr>
          <p:nvPr/>
        </p:nvSpPr>
        <p:spPr bwMode="auto">
          <a:xfrm>
            <a:off x="4578390" y="6248400"/>
            <a:ext cx="2819400" cy="0"/>
          </a:xfrm>
          <a:prstGeom prst="line">
            <a:avLst/>
          </a:prstGeom>
          <a:noFill/>
          <a:ln w="28575">
            <a:solidFill>
              <a:srgbClr val="008000"/>
            </a:solidFill>
            <a:round/>
            <a:headEnd type="triangle"/>
            <a:tailEnd type="triangle" w="med" len="med"/>
          </a:ln>
        </p:spPr>
        <p:txBody>
          <a:bodyPr/>
          <a:lstStyle/>
          <a:p>
            <a:endParaRPr lang="en-US"/>
          </a:p>
        </p:txBody>
      </p:sp>
    </p:spTree>
    <p:extLst>
      <p:ext uri="{BB962C8B-B14F-4D97-AF65-F5344CB8AC3E}">
        <p14:creationId xmlns:p14="http://schemas.microsoft.com/office/powerpoint/2010/main" val="312463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11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0" nodeType="clickEffect">
                                  <p:stCondLst>
                                    <p:cond delay="0"/>
                                  </p:stCondLst>
                                  <p:childTnLst>
                                    <p:set>
                                      <p:cBhvr>
                                        <p:cTn id="64" dur="1" fill="hold">
                                          <p:stCondLst>
                                            <p:cond delay="0"/>
                                          </p:stCondLst>
                                        </p:cTn>
                                        <p:tgtEl>
                                          <p:spTgt spid="112"/>
                                        </p:tgtEl>
                                        <p:attrNameLst>
                                          <p:attrName>style.visibility</p:attrName>
                                        </p:attrNameLst>
                                      </p:cBhvr>
                                      <p:to>
                                        <p:strVal val="hidden"/>
                                      </p:to>
                                    </p:set>
                                  </p:childTnLst>
                                </p:cTn>
                              </p:par>
                              <p:par>
                                <p:cTn id="65" presetID="1" presetClass="entr" presetSubtype="0" fill="hold" grpId="0" nodeType="withEffect">
                                  <p:stCondLst>
                                    <p:cond delay="0"/>
                                  </p:stCondLst>
                                  <p:childTnLst>
                                    <p:set>
                                      <p:cBhvr>
                                        <p:cTn id="66" dur="1" fill="hold">
                                          <p:stCondLst>
                                            <p:cond delay="0"/>
                                          </p:stCondLst>
                                        </p:cTn>
                                        <p:tgtEl>
                                          <p:spTgt spid="11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7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6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7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xit" presetSubtype="0" fill="hold" grpId="1" nodeType="clickEffect">
                                  <p:stCondLst>
                                    <p:cond delay="0"/>
                                  </p:stCondLst>
                                  <p:childTnLst>
                                    <p:set>
                                      <p:cBhvr>
                                        <p:cTn id="94" dur="1" fill="hold">
                                          <p:stCondLst>
                                            <p:cond delay="0"/>
                                          </p:stCondLst>
                                        </p:cTn>
                                        <p:tgtEl>
                                          <p:spTgt spid="113"/>
                                        </p:tgtEl>
                                        <p:attrNameLst>
                                          <p:attrName>style.visibility</p:attrName>
                                        </p:attrNameLst>
                                      </p:cBhvr>
                                      <p:to>
                                        <p:strVal val="hidden"/>
                                      </p:to>
                                    </p:set>
                                  </p:childTnLst>
                                </p:cTn>
                              </p:par>
                              <p:par>
                                <p:cTn id="95" presetID="1" presetClass="entr" presetSubtype="0" fill="hold" grpId="0" nodeType="withEffect">
                                  <p:stCondLst>
                                    <p:cond delay="0"/>
                                  </p:stCondLst>
                                  <p:childTnLst>
                                    <p:set>
                                      <p:cBhvr>
                                        <p:cTn id="96" dur="1" fill="hold">
                                          <p:stCondLst>
                                            <p:cond delay="0"/>
                                          </p:stCondLst>
                                        </p:cTn>
                                        <p:tgtEl>
                                          <p:spTgt spid="114"/>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29"/>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75"/>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78"/>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2"/>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80"/>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7"/>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81"/>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xit" presetSubtype="0" fill="hold" grpId="1" nodeType="clickEffect">
                                  <p:stCondLst>
                                    <p:cond delay="0"/>
                                  </p:stCondLst>
                                  <p:childTnLst>
                                    <p:set>
                                      <p:cBhvr>
                                        <p:cTn id="124" dur="1" fill="hold">
                                          <p:stCondLst>
                                            <p:cond delay="0"/>
                                          </p:stCondLst>
                                        </p:cTn>
                                        <p:tgtEl>
                                          <p:spTgt spid="114"/>
                                        </p:tgtEl>
                                        <p:attrNameLst>
                                          <p:attrName>style.visibility</p:attrName>
                                        </p:attrNameLst>
                                      </p:cBhvr>
                                      <p:to>
                                        <p:strVal val="hidden"/>
                                      </p:to>
                                    </p:set>
                                  </p:childTnLst>
                                </p:cTn>
                              </p:par>
                              <p:par>
                                <p:cTn id="125" presetID="1" presetClass="entr" presetSubtype="0" fill="hold" grpId="0" nodeType="withEffect">
                                  <p:stCondLst>
                                    <p:cond delay="0"/>
                                  </p:stCondLst>
                                  <p:childTnLst>
                                    <p:set>
                                      <p:cBhvr>
                                        <p:cTn id="126" dur="1" fill="hold">
                                          <p:stCondLst>
                                            <p:cond delay="0"/>
                                          </p:stCondLst>
                                        </p:cTn>
                                        <p:tgtEl>
                                          <p:spTgt spid="115"/>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83"/>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84"/>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88"/>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91"/>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87"/>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92"/>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89"/>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86"/>
                                        </p:tgtEl>
                                        <p:attrNameLst>
                                          <p:attrName>style.visibility</p:attrName>
                                        </p:attrNameLst>
                                      </p:cBhvr>
                                      <p:to>
                                        <p:strVal val="visible"/>
                                      </p:to>
                                    </p:set>
                                  </p:childTnLst>
                                </p:cTn>
                              </p:par>
                              <p:par>
                                <p:cTn id="153" presetID="1" presetClass="entr" presetSubtype="0" fill="hold" grpId="0" nodeType="withEffect">
                                  <p:stCondLst>
                                    <p:cond delay="0"/>
                                  </p:stCondLst>
                                  <p:childTnLst>
                                    <p:set>
                                      <p:cBhvr>
                                        <p:cTn id="15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21" grpId="0"/>
      <p:bldP spid="29" grpId="0"/>
      <p:bldP spid="38" grpId="0" animBg="1"/>
      <p:bldP spid="39" grpId="0" animBg="1"/>
      <p:bldP spid="48" grpId="0" animBg="1"/>
      <p:bldP spid="49" grpId="0" animBg="1"/>
      <p:bldP spid="59" grpId="0" animBg="1"/>
      <p:bldP spid="66" grpId="0" animBg="1"/>
      <p:bldP spid="71" grpId="0" animBg="1"/>
      <p:bldP spid="72" grpId="0" animBg="1"/>
      <p:bldP spid="73" grpId="0" animBg="1"/>
      <p:bldP spid="74" grpId="0" animBg="1"/>
      <p:bldP spid="75" grpId="0" animBg="1"/>
      <p:bldP spid="77" grpId="0" animBg="1"/>
      <p:bldP spid="78" grpId="0" animBg="1"/>
      <p:bldP spid="79" grpId="0" animBg="1"/>
      <p:bldP spid="80" grpId="0" animBg="1"/>
      <p:bldP spid="81" grpId="0" animBg="1"/>
      <p:bldP spid="82" grpId="0" animBg="1"/>
      <p:bldP spid="83" grpId="0"/>
      <p:bldP spid="84" grpId="0" animBg="1"/>
      <p:bldP spid="86" grpId="0" animBg="1"/>
      <p:bldP spid="87" grpId="0" animBg="1"/>
      <p:bldP spid="88" grpId="0" animBg="1"/>
      <p:bldP spid="89" grpId="0" animBg="1"/>
      <p:bldP spid="90" grpId="0" animBg="1"/>
      <p:bldP spid="91" grpId="0" animBg="1"/>
      <p:bldP spid="92" grpId="0" animBg="1"/>
      <p:bldP spid="104" grpId="0"/>
      <p:bldP spid="105" grpId="0" animBg="1"/>
      <p:bldP spid="106" grpId="0" animBg="1"/>
      <p:bldP spid="107" grpId="0" animBg="1"/>
      <p:bldP spid="108" grpId="0" animBg="1"/>
      <p:bldP spid="109" grpId="0" animBg="1"/>
      <p:bldP spid="112" grpId="0" animBg="1"/>
      <p:bldP spid="112" grpId="1" animBg="1"/>
      <p:bldP spid="113" grpId="0" animBg="1"/>
      <p:bldP spid="113" grpId="1" animBg="1"/>
      <p:bldP spid="114" grpId="0" animBg="1"/>
      <p:bldP spid="114" grpId="1" animBg="1"/>
      <p:bldP spid="11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295400"/>
            <a:ext cx="8229600" cy="5486400"/>
          </a:xfrm>
        </p:spPr>
        <p:txBody>
          <a:bodyPr>
            <a:normAutofit/>
          </a:bodyPr>
          <a:lstStyle/>
          <a:p>
            <a:r>
              <a:rPr lang="en-US" b="1" dirty="0" smtClean="0"/>
              <a:t>Sampling a fixed proportion of a stream</a:t>
            </a:r>
          </a:p>
          <a:p>
            <a:pPr lvl="1"/>
            <a:r>
              <a:rPr lang="en-US" dirty="0" smtClean="0"/>
              <a:t>Sample size grows as the stream grows</a:t>
            </a:r>
          </a:p>
          <a:p>
            <a:r>
              <a:rPr lang="en-US" b="1" dirty="0" smtClean="0"/>
              <a:t>Sampling a fixed-size sample</a:t>
            </a:r>
          </a:p>
          <a:p>
            <a:pPr lvl="1"/>
            <a:r>
              <a:rPr lang="en-US" dirty="0" smtClean="0"/>
              <a:t>Reservoir sampling</a:t>
            </a:r>
          </a:p>
          <a:p>
            <a:r>
              <a:rPr lang="en-US" b="1" dirty="0" smtClean="0"/>
              <a:t>Counting the number of 1s in the last N elements</a:t>
            </a:r>
          </a:p>
          <a:p>
            <a:pPr lvl="1"/>
            <a:r>
              <a:rPr lang="en-US" dirty="0" smtClean="0"/>
              <a:t>Exponentially increasing windows</a:t>
            </a:r>
          </a:p>
          <a:p>
            <a:pPr lvl="1"/>
            <a:r>
              <a:rPr lang="en-US" dirty="0" smtClean="0"/>
              <a:t>Extensions:</a:t>
            </a:r>
          </a:p>
          <a:p>
            <a:pPr lvl="2"/>
            <a:r>
              <a:rPr lang="en-US" dirty="0" smtClean="0"/>
              <a:t>Number of 1s in any last k (k &lt; N) elements</a:t>
            </a:r>
          </a:p>
          <a:p>
            <a:pPr lvl="2"/>
            <a:r>
              <a:rPr lang="en-US" dirty="0" smtClean="0"/>
              <a:t>Sums of integers </a:t>
            </a:r>
            <a:r>
              <a:rPr lang="en-US" dirty="0"/>
              <a:t>in </a:t>
            </a:r>
            <a:r>
              <a:rPr lang="en-US" dirty="0" smtClean="0"/>
              <a:t>the last N elements</a:t>
            </a:r>
            <a:endParaRPr lang="en-US" dirty="0"/>
          </a:p>
          <a:p>
            <a:pPr lvl="2"/>
            <a:endParaRPr lang="en-US" dirty="0"/>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46</a:t>
            </a:fld>
            <a:endParaRPr lang="en-US"/>
          </a:p>
        </p:txBody>
      </p:sp>
    </p:spTree>
    <p:extLst>
      <p:ext uri="{BB962C8B-B14F-4D97-AF65-F5344CB8AC3E}">
        <p14:creationId xmlns:p14="http://schemas.microsoft.com/office/powerpoint/2010/main" val="1786075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763000" cy="987552"/>
          </a:xfrm>
        </p:spPr>
        <p:txBody>
          <a:bodyPr>
            <a:normAutofit/>
          </a:bodyPr>
          <a:lstStyle/>
          <a:p>
            <a:r>
              <a:rPr lang="en-US" dirty="0" smtClean="0"/>
              <a:t>Side note: SGD is a Streaming Alg.</a:t>
            </a:r>
            <a:endParaRPr lang="en-US" dirty="0"/>
          </a:p>
        </p:txBody>
      </p:sp>
      <p:sp>
        <p:nvSpPr>
          <p:cNvPr id="3" name="Content Placeholder 2"/>
          <p:cNvSpPr>
            <a:spLocks noGrp="1"/>
          </p:cNvSpPr>
          <p:nvPr>
            <p:ph idx="1"/>
          </p:nvPr>
        </p:nvSpPr>
        <p:spPr>
          <a:xfrm>
            <a:off x="457200" y="1295400"/>
            <a:ext cx="8610600" cy="5410200"/>
          </a:xfrm>
        </p:spPr>
        <p:txBody>
          <a:bodyPr>
            <a:normAutofit fontScale="92500" lnSpcReduction="10000"/>
          </a:bodyPr>
          <a:lstStyle/>
          <a:p>
            <a:r>
              <a:rPr lang="en-US" b="1" dirty="0" smtClean="0">
                <a:solidFill>
                  <a:srgbClr val="0000FF"/>
                </a:solidFill>
              </a:rPr>
              <a:t>Stochastic Gradient Descent (SGD) is an </a:t>
            </a:r>
            <a:br>
              <a:rPr lang="en-US" b="1" dirty="0" smtClean="0">
                <a:solidFill>
                  <a:srgbClr val="0000FF"/>
                </a:solidFill>
              </a:rPr>
            </a:br>
            <a:r>
              <a:rPr lang="en-US" b="1" dirty="0" smtClean="0">
                <a:solidFill>
                  <a:srgbClr val="0000FF"/>
                </a:solidFill>
              </a:rPr>
              <a:t>example of a stream algorithm</a:t>
            </a:r>
          </a:p>
          <a:p>
            <a:r>
              <a:rPr lang="en-US" b="1" dirty="0" smtClean="0"/>
              <a:t>In Machine Learning we call this: </a:t>
            </a:r>
            <a:r>
              <a:rPr lang="en-US" b="1" dirty="0" smtClean="0">
                <a:solidFill>
                  <a:srgbClr val="FF0066"/>
                </a:solidFill>
              </a:rPr>
              <a:t>Online Learning</a:t>
            </a:r>
            <a:endParaRPr lang="en-US" b="1" dirty="0">
              <a:solidFill>
                <a:srgbClr val="FF0066"/>
              </a:solidFill>
            </a:endParaRPr>
          </a:p>
          <a:p>
            <a:pPr lvl="1"/>
            <a:r>
              <a:rPr lang="en-US" dirty="0"/>
              <a:t>Allows </a:t>
            </a:r>
            <a:r>
              <a:rPr lang="en-US" dirty="0" smtClean="0"/>
              <a:t>for modeling </a:t>
            </a:r>
            <a:r>
              <a:rPr lang="en-US" dirty="0"/>
              <a:t>problems where </a:t>
            </a:r>
            <a:r>
              <a:rPr lang="en-US" dirty="0" smtClean="0"/>
              <a:t>we </a:t>
            </a:r>
            <a:r>
              <a:rPr lang="en-US" dirty="0"/>
              <a:t>have a continuous stream of data </a:t>
            </a:r>
            <a:endParaRPr lang="en-US" dirty="0" smtClean="0"/>
          </a:p>
          <a:p>
            <a:pPr lvl="1"/>
            <a:r>
              <a:rPr lang="en-US" dirty="0" smtClean="0"/>
              <a:t>We </a:t>
            </a:r>
            <a:r>
              <a:rPr lang="en-US" dirty="0"/>
              <a:t>want an algorithm to learn </a:t>
            </a:r>
            <a:r>
              <a:rPr lang="en-US" dirty="0" smtClean="0"/>
              <a:t>from it and </a:t>
            </a:r>
            <a:br>
              <a:rPr lang="en-US" dirty="0" smtClean="0"/>
            </a:br>
            <a:r>
              <a:rPr lang="en-US" dirty="0" smtClean="0"/>
              <a:t>slowly adapt to the changes in data</a:t>
            </a:r>
            <a:endParaRPr lang="en-US" dirty="0"/>
          </a:p>
          <a:p>
            <a:r>
              <a:rPr lang="en-US" b="1" dirty="0" smtClean="0">
                <a:solidFill>
                  <a:srgbClr val="008000"/>
                </a:solidFill>
              </a:rPr>
              <a:t>Idea: Do slow updates to the model</a:t>
            </a:r>
          </a:p>
          <a:p>
            <a:pPr lvl="1"/>
            <a:r>
              <a:rPr lang="en-US" b="1" dirty="0" smtClean="0"/>
              <a:t>SGD</a:t>
            </a:r>
            <a:r>
              <a:rPr lang="en-US" dirty="0" smtClean="0"/>
              <a:t> (SVM, Perceptron) makes small updates</a:t>
            </a:r>
          </a:p>
          <a:p>
            <a:pPr lvl="1"/>
            <a:r>
              <a:rPr lang="en-US" b="1" dirty="0" smtClean="0">
                <a:solidFill>
                  <a:srgbClr val="FF0066"/>
                </a:solidFill>
              </a:rPr>
              <a:t>So:</a:t>
            </a:r>
            <a:r>
              <a:rPr lang="en-US" dirty="0" smtClean="0"/>
              <a:t> First train the classifier on training data. </a:t>
            </a:r>
          </a:p>
          <a:p>
            <a:pPr lvl="1"/>
            <a:r>
              <a:rPr lang="en-US" b="1" dirty="0" smtClean="0">
                <a:solidFill>
                  <a:srgbClr val="FF0066"/>
                </a:solidFill>
              </a:rPr>
              <a:t>Then:</a:t>
            </a:r>
            <a:r>
              <a:rPr lang="en-US" dirty="0" smtClean="0"/>
              <a:t> For every example from the stream, we slightly update the model (using small learning rate)</a:t>
            </a:r>
          </a:p>
        </p:txBody>
      </p:sp>
      <p:sp>
        <p:nvSpPr>
          <p:cNvPr id="5" name="Footer Placeholder 4"/>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6" name="Slide Number Placeholder 5"/>
          <p:cNvSpPr>
            <a:spLocks noGrp="1"/>
          </p:cNvSpPr>
          <p:nvPr>
            <p:ph type="sldNum" sz="quarter" idx="12"/>
          </p:nvPr>
        </p:nvSpPr>
        <p:spPr/>
        <p:txBody>
          <a:bodyPr/>
          <a:lstStyle/>
          <a:p>
            <a:fld id="{19B12225-5612-419B-A8D5-4B8EEE4C217E}" type="slidenum">
              <a:rPr lang="en-US" smtClean="0"/>
              <a:pPr/>
              <a:t>5</a:t>
            </a:fld>
            <a:endParaRPr lang="en-US"/>
          </a:p>
        </p:txBody>
      </p:sp>
    </p:spTree>
    <p:extLst>
      <p:ext uri="{BB962C8B-B14F-4D97-AF65-F5344CB8AC3E}">
        <p14:creationId xmlns:p14="http://schemas.microsoft.com/office/powerpoint/2010/main" val="422025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838200"/>
          </a:xfrm>
        </p:spPr>
        <p:txBody>
          <a:bodyPr>
            <a:normAutofit/>
          </a:bodyPr>
          <a:lstStyle/>
          <a:p>
            <a:r>
              <a:rPr lang="en-US" dirty="0" smtClean="0"/>
              <a:t>General Stream Processing Model</a:t>
            </a:r>
            <a:endParaRPr lang="en-US" dirty="0"/>
          </a:p>
        </p:txBody>
      </p:sp>
      <p:sp>
        <p:nvSpPr>
          <p:cNvPr id="19" name="Footer Placeholder 18"/>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0482" name="Slide Number Placeholder 3"/>
          <p:cNvSpPr>
            <a:spLocks noGrp="1"/>
          </p:cNvSpPr>
          <p:nvPr>
            <p:ph type="sldNum" sz="quarter" idx="12"/>
          </p:nvPr>
        </p:nvSpPr>
        <p:spPr bwMode="auto">
          <a:noFill/>
          <a:ln>
            <a:miter lim="800000"/>
            <a:headEnd/>
            <a:tailEnd/>
          </a:ln>
        </p:spPr>
        <p:txBody>
          <a:bodyPr/>
          <a:lstStyle/>
          <a:p>
            <a:fld id="{A2979859-3BD4-4C40-8911-A994FCFE9EAB}" type="slidenum">
              <a:rPr lang="en-US"/>
              <a:pPr/>
              <a:t>6</a:t>
            </a:fld>
            <a:endParaRPr lang="en-US"/>
          </a:p>
        </p:txBody>
      </p:sp>
      <p:sp>
        <p:nvSpPr>
          <p:cNvPr id="20483" name="Rectangle 2"/>
          <p:cNvSpPr>
            <a:spLocks noChangeArrowheads="1"/>
          </p:cNvSpPr>
          <p:nvPr/>
        </p:nvSpPr>
        <p:spPr bwMode="auto">
          <a:xfrm>
            <a:off x="3810000" y="2111276"/>
            <a:ext cx="2057400" cy="1828800"/>
          </a:xfrm>
          <a:prstGeom prst="rect">
            <a:avLst/>
          </a:prstGeom>
          <a:solidFill>
            <a:srgbClr val="339966">
              <a:alpha val="50195"/>
            </a:srgbClr>
          </a:solidFill>
          <a:ln w="9525">
            <a:solidFill>
              <a:schemeClr val="tx1"/>
            </a:solidFill>
            <a:miter lim="800000"/>
            <a:headEnd/>
            <a:tailEnd/>
          </a:ln>
        </p:spPr>
        <p:txBody>
          <a:bodyPr wrap="none" anchor="ctr"/>
          <a:lstStyle/>
          <a:p>
            <a:pPr algn="ctr"/>
            <a:endParaRPr lang="en-US" b="1" dirty="0">
              <a:latin typeface="Arial" pitchFamily="34" charset="0"/>
              <a:cs typeface="Arial" pitchFamily="34" charset="0"/>
            </a:endParaRPr>
          </a:p>
          <a:p>
            <a:pPr algn="ctr"/>
            <a:endParaRPr lang="en-US" b="1" dirty="0">
              <a:latin typeface="Arial" pitchFamily="34" charset="0"/>
              <a:cs typeface="Arial" pitchFamily="34" charset="0"/>
            </a:endParaRPr>
          </a:p>
          <a:p>
            <a:pPr algn="ctr"/>
            <a:r>
              <a:rPr lang="en-US" sz="2400" b="1" dirty="0">
                <a:latin typeface="Arial" pitchFamily="34" charset="0"/>
                <a:cs typeface="Arial" pitchFamily="34" charset="0"/>
              </a:rPr>
              <a:t>Processor</a:t>
            </a:r>
            <a:endParaRPr lang="en-US" b="1" dirty="0">
              <a:latin typeface="Arial" pitchFamily="34" charset="0"/>
              <a:cs typeface="Arial" pitchFamily="34" charset="0"/>
            </a:endParaRPr>
          </a:p>
        </p:txBody>
      </p:sp>
      <p:sp>
        <p:nvSpPr>
          <p:cNvPr id="20484" name="AutoShape 3"/>
          <p:cNvSpPr>
            <a:spLocks noChangeArrowheads="1"/>
          </p:cNvSpPr>
          <p:nvPr/>
        </p:nvSpPr>
        <p:spPr bwMode="auto">
          <a:xfrm>
            <a:off x="3177476" y="4648200"/>
            <a:ext cx="1219200" cy="1676400"/>
          </a:xfrm>
          <a:prstGeom prst="can">
            <a:avLst>
              <a:gd name="adj" fmla="val 34375"/>
            </a:avLst>
          </a:prstGeom>
          <a:solidFill>
            <a:srgbClr val="FFFF00">
              <a:alpha val="50195"/>
            </a:srgbClr>
          </a:solidFill>
          <a:ln w="9525">
            <a:solidFill>
              <a:schemeClr val="tx1"/>
            </a:solidFill>
            <a:round/>
            <a:headEnd/>
            <a:tailEnd/>
          </a:ln>
        </p:spPr>
        <p:txBody>
          <a:bodyPr wrap="none" anchor="ctr"/>
          <a:lstStyle/>
          <a:p>
            <a:pPr algn="ctr"/>
            <a:r>
              <a:rPr lang="en-US" b="1" dirty="0">
                <a:latin typeface="Arial" pitchFamily="34" charset="0"/>
                <a:cs typeface="Arial" pitchFamily="34" charset="0"/>
              </a:rPr>
              <a:t>Limited</a:t>
            </a:r>
          </a:p>
          <a:p>
            <a:pPr algn="ctr"/>
            <a:r>
              <a:rPr lang="en-US" b="1" dirty="0">
                <a:latin typeface="Arial" pitchFamily="34" charset="0"/>
                <a:cs typeface="Arial" pitchFamily="34" charset="0"/>
              </a:rPr>
              <a:t>Working</a:t>
            </a:r>
          </a:p>
          <a:p>
            <a:pPr algn="ctr"/>
            <a:r>
              <a:rPr lang="en-US" b="1" dirty="0">
                <a:latin typeface="Arial" pitchFamily="34" charset="0"/>
                <a:cs typeface="Arial" pitchFamily="34" charset="0"/>
              </a:rPr>
              <a:t>Storage</a:t>
            </a:r>
          </a:p>
        </p:txBody>
      </p:sp>
      <p:sp>
        <p:nvSpPr>
          <p:cNvPr id="20485" name="Line 4"/>
          <p:cNvSpPr>
            <a:spLocks noChangeShapeType="1"/>
          </p:cNvSpPr>
          <p:nvPr/>
        </p:nvSpPr>
        <p:spPr bwMode="auto">
          <a:xfrm flipH="1">
            <a:off x="3810000" y="3733800"/>
            <a:ext cx="762000" cy="914400"/>
          </a:xfrm>
          <a:prstGeom prst="line">
            <a:avLst/>
          </a:prstGeom>
          <a:noFill/>
          <a:ln w="28575">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sp>
        <p:nvSpPr>
          <p:cNvPr id="20486" name="Line 5"/>
          <p:cNvSpPr>
            <a:spLocks noChangeShapeType="1"/>
          </p:cNvSpPr>
          <p:nvPr/>
        </p:nvSpPr>
        <p:spPr bwMode="auto">
          <a:xfrm>
            <a:off x="3124200" y="2492276"/>
            <a:ext cx="6858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87" name="Line 6"/>
          <p:cNvSpPr>
            <a:spLocks noChangeShapeType="1"/>
          </p:cNvSpPr>
          <p:nvPr/>
        </p:nvSpPr>
        <p:spPr bwMode="auto">
          <a:xfrm>
            <a:off x="3124200" y="3025676"/>
            <a:ext cx="6858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88" name="Line 7"/>
          <p:cNvSpPr>
            <a:spLocks noChangeShapeType="1"/>
          </p:cNvSpPr>
          <p:nvPr/>
        </p:nvSpPr>
        <p:spPr bwMode="auto">
          <a:xfrm>
            <a:off x="3124200" y="3559076"/>
            <a:ext cx="6858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89" name="Text Box 8"/>
          <p:cNvSpPr txBox="1">
            <a:spLocks noChangeArrowheads="1"/>
          </p:cNvSpPr>
          <p:nvPr/>
        </p:nvSpPr>
        <p:spPr bwMode="auto">
          <a:xfrm>
            <a:off x="706665" y="2263676"/>
            <a:ext cx="2236510" cy="3139321"/>
          </a:xfrm>
          <a:prstGeom prst="rect">
            <a:avLst/>
          </a:prstGeom>
          <a:noFill/>
          <a:ln w="9525">
            <a:noFill/>
            <a:miter lim="800000"/>
            <a:headEnd/>
            <a:tailEnd/>
          </a:ln>
        </p:spPr>
        <p:txBody>
          <a:bodyPr wrap="none">
            <a:spAutoFit/>
          </a:bodyPr>
          <a:lstStyle/>
          <a:p>
            <a:pPr algn="r"/>
            <a:r>
              <a:rPr lang="en-US" dirty="0">
                <a:latin typeface="Arial" pitchFamily="34" charset="0"/>
                <a:cs typeface="Arial" pitchFamily="34" charset="0"/>
              </a:rPr>
              <a:t>. . . 1, 5, 2, 7, 0, 9, 3</a:t>
            </a:r>
          </a:p>
          <a:p>
            <a:endParaRPr lang="en-US" dirty="0">
              <a:latin typeface="Arial" pitchFamily="34" charset="0"/>
              <a:cs typeface="Arial" pitchFamily="34" charset="0"/>
            </a:endParaRPr>
          </a:p>
          <a:p>
            <a:pPr algn="r"/>
            <a:r>
              <a:rPr lang="en-US" dirty="0">
                <a:latin typeface="Arial" pitchFamily="34" charset="0"/>
                <a:cs typeface="Arial" pitchFamily="34" charset="0"/>
              </a:rPr>
              <a:t>. . .   a, r, v, t, y, h, b</a:t>
            </a:r>
          </a:p>
          <a:p>
            <a:endParaRPr lang="en-US" dirty="0">
              <a:latin typeface="Arial" pitchFamily="34" charset="0"/>
              <a:cs typeface="Arial" pitchFamily="34" charset="0"/>
            </a:endParaRPr>
          </a:p>
          <a:p>
            <a:pPr algn="r"/>
            <a:r>
              <a:rPr lang="en-US" dirty="0">
                <a:latin typeface="Arial" pitchFamily="34" charset="0"/>
                <a:cs typeface="Arial" pitchFamily="34" charset="0"/>
              </a:rPr>
              <a:t>. . . 0, 0, 1, 0, 1, 1, 0</a:t>
            </a:r>
          </a:p>
          <a:p>
            <a:r>
              <a:rPr lang="en-US" dirty="0">
                <a:latin typeface="Arial" pitchFamily="34" charset="0"/>
                <a:cs typeface="Arial" pitchFamily="34" charset="0"/>
              </a:rPr>
              <a:t>                     </a:t>
            </a:r>
            <a:r>
              <a:rPr lang="en-US" b="1" dirty="0">
                <a:latin typeface="Arial" pitchFamily="34" charset="0"/>
                <a:cs typeface="Arial" pitchFamily="34" charset="0"/>
              </a:rPr>
              <a:t>time</a:t>
            </a:r>
          </a:p>
          <a:p>
            <a:endParaRPr lang="en-US" dirty="0">
              <a:latin typeface="Arial" pitchFamily="34" charset="0"/>
              <a:cs typeface="Arial" pitchFamily="34" charset="0"/>
            </a:endParaRPr>
          </a:p>
          <a:p>
            <a:pPr algn="ctr"/>
            <a:r>
              <a:rPr lang="en-US" b="1" dirty="0">
                <a:solidFill>
                  <a:srgbClr val="008000"/>
                </a:solidFill>
                <a:latin typeface="Arial" pitchFamily="34" charset="0"/>
                <a:cs typeface="Arial" pitchFamily="34" charset="0"/>
              </a:rPr>
              <a:t>Streams </a:t>
            </a:r>
            <a:r>
              <a:rPr lang="en-US" b="1" dirty="0" smtClean="0">
                <a:solidFill>
                  <a:srgbClr val="008000"/>
                </a:solidFill>
                <a:latin typeface="Arial" pitchFamily="34" charset="0"/>
                <a:cs typeface="Arial" pitchFamily="34" charset="0"/>
              </a:rPr>
              <a:t>Entering.</a:t>
            </a:r>
          </a:p>
          <a:p>
            <a:pPr algn="ctr"/>
            <a:r>
              <a:rPr lang="en-US" dirty="0" smtClean="0">
                <a:solidFill>
                  <a:srgbClr val="008000"/>
                </a:solidFill>
                <a:latin typeface="Arial" pitchFamily="34" charset="0"/>
                <a:cs typeface="Arial" pitchFamily="34" charset="0"/>
              </a:rPr>
              <a:t>Each is stream is </a:t>
            </a:r>
            <a:br>
              <a:rPr lang="en-US" dirty="0" smtClean="0">
                <a:solidFill>
                  <a:srgbClr val="008000"/>
                </a:solidFill>
                <a:latin typeface="Arial" pitchFamily="34" charset="0"/>
                <a:cs typeface="Arial" pitchFamily="34" charset="0"/>
              </a:rPr>
            </a:br>
            <a:r>
              <a:rPr lang="en-US" dirty="0" smtClean="0">
                <a:solidFill>
                  <a:srgbClr val="008000"/>
                </a:solidFill>
                <a:latin typeface="Arial" pitchFamily="34" charset="0"/>
                <a:cs typeface="Arial" pitchFamily="34" charset="0"/>
              </a:rPr>
              <a:t>composed of </a:t>
            </a:r>
            <a:br>
              <a:rPr lang="en-US" dirty="0" smtClean="0">
                <a:solidFill>
                  <a:srgbClr val="008000"/>
                </a:solidFill>
                <a:latin typeface="Arial" pitchFamily="34" charset="0"/>
                <a:cs typeface="Arial" pitchFamily="34" charset="0"/>
              </a:rPr>
            </a:br>
            <a:r>
              <a:rPr lang="en-US" b="1" dirty="0" smtClean="0">
                <a:solidFill>
                  <a:srgbClr val="008000"/>
                </a:solidFill>
                <a:latin typeface="Arial" pitchFamily="34" charset="0"/>
                <a:cs typeface="Arial" pitchFamily="34" charset="0"/>
              </a:rPr>
              <a:t>elements</a:t>
            </a:r>
            <a:r>
              <a:rPr lang="en-US" dirty="0">
                <a:solidFill>
                  <a:srgbClr val="008000"/>
                </a:solidFill>
                <a:latin typeface="Arial" pitchFamily="34" charset="0"/>
                <a:cs typeface="Arial" pitchFamily="34" charset="0"/>
              </a:rPr>
              <a:t>/</a:t>
            </a:r>
            <a:r>
              <a:rPr lang="en-US" b="1" dirty="0" smtClean="0">
                <a:solidFill>
                  <a:srgbClr val="008000"/>
                </a:solidFill>
                <a:latin typeface="Arial" pitchFamily="34" charset="0"/>
                <a:cs typeface="Arial" pitchFamily="34" charset="0"/>
              </a:rPr>
              <a:t>tuples</a:t>
            </a:r>
            <a:endParaRPr lang="en-US" b="1" dirty="0">
              <a:solidFill>
                <a:srgbClr val="008000"/>
              </a:solidFill>
              <a:latin typeface="Arial" pitchFamily="34" charset="0"/>
              <a:cs typeface="Arial" pitchFamily="34" charset="0"/>
            </a:endParaRPr>
          </a:p>
        </p:txBody>
      </p:sp>
      <p:sp>
        <p:nvSpPr>
          <p:cNvPr id="20490" name="Line 9"/>
          <p:cNvSpPr>
            <a:spLocks noChangeShapeType="1"/>
          </p:cNvSpPr>
          <p:nvPr/>
        </p:nvSpPr>
        <p:spPr bwMode="auto">
          <a:xfrm flipH="1">
            <a:off x="914400" y="3847643"/>
            <a:ext cx="1175466"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91" name="Text Box 10"/>
          <p:cNvSpPr txBox="1">
            <a:spLocks noChangeArrowheads="1"/>
          </p:cNvSpPr>
          <p:nvPr/>
        </p:nvSpPr>
        <p:spPr bwMode="auto">
          <a:xfrm>
            <a:off x="4419600" y="1106269"/>
            <a:ext cx="1043876" cy="646331"/>
          </a:xfrm>
          <a:prstGeom prst="rect">
            <a:avLst/>
          </a:prstGeom>
          <a:noFill/>
          <a:ln w="9525">
            <a:noFill/>
            <a:miter lim="800000"/>
            <a:headEnd/>
            <a:tailEnd/>
          </a:ln>
        </p:spPr>
        <p:txBody>
          <a:bodyPr wrap="none">
            <a:spAutoFit/>
          </a:bodyPr>
          <a:lstStyle/>
          <a:p>
            <a:r>
              <a:rPr lang="en-US" b="1" dirty="0">
                <a:solidFill>
                  <a:srgbClr val="0000FF"/>
                </a:solidFill>
                <a:latin typeface="Arial" pitchFamily="34" charset="0"/>
                <a:cs typeface="Arial" pitchFamily="34" charset="0"/>
              </a:rPr>
              <a:t>Ad-Hoc</a:t>
            </a:r>
          </a:p>
          <a:p>
            <a:r>
              <a:rPr lang="en-US" b="1" dirty="0">
                <a:solidFill>
                  <a:srgbClr val="0000FF"/>
                </a:solidFill>
                <a:latin typeface="Arial" pitchFamily="34" charset="0"/>
                <a:cs typeface="Arial" pitchFamily="34" charset="0"/>
              </a:rPr>
              <a:t>Queries</a:t>
            </a:r>
          </a:p>
        </p:txBody>
      </p:sp>
      <p:sp>
        <p:nvSpPr>
          <p:cNvPr id="20492" name="Line 11"/>
          <p:cNvSpPr>
            <a:spLocks noChangeShapeType="1"/>
          </p:cNvSpPr>
          <p:nvPr/>
        </p:nvSpPr>
        <p:spPr bwMode="auto">
          <a:xfrm>
            <a:off x="4876800" y="1676400"/>
            <a:ext cx="0" cy="457200"/>
          </a:xfrm>
          <a:prstGeom prst="line">
            <a:avLst/>
          </a:prstGeom>
          <a:noFill/>
          <a:ln w="28575">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sp>
        <p:nvSpPr>
          <p:cNvPr id="20493" name="Text Box 12"/>
          <p:cNvSpPr txBox="1">
            <a:spLocks noChangeArrowheads="1"/>
          </p:cNvSpPr>
          <p:nvPr/>
        </p:nvSpPr>
        <p:spPr bwMode="auto">
          <a:xfrm>
            <a:off x="6765924" y="2811363"/>
            <a:ext cx="941283" cy="369332"/>
          </a:xfrm>
          <a:prstGeom prst="rect">
            <a:avLst/>
          </a:prstGeom>
          <a:noFill/>
          <a:ln w="9525">
            <a:noFill/>
            <a:miter lim="800000"/>
            <a:headEnd/>
            <a:tailEnd/>
          </a:ln>
        </p:spPr>
        <p:txBody>
          <a:bodyPr wrap="none">
            <a:spAutoFit/>
          </a:bodyPr>
          <a:lstStyle/>
          <a:p>
            <a:r>
              <a:rPr lang="en-US" b="1" dirty="0">
                <a:solidFill>
                  <a:srgbClr val="0000FF"/>
                </a:solidFill>
                <a:latin typeface="Arial" pitchFamily="34" charset="0"/>
                <a:cs typeface="Arial" pitchFamily="34" charset="0"/>
              </a:rPr>
              <a:t>Output</a:t>
            </a:r>
          </a:p>
        </p:txBody>
      </p:sp>
      <p:sp>
        <p:nvSpPr>
          <p:cNvPr id="20494" name="Line 14"/>
          <p:cNvSpPr>
            <a:spLocks noChangeShapeType="1"/>
          </p:cNvSpPr>
          <p:nvPr/>
        </p:nvSpPr>
        <p:spPr bwMode="auto">
          <a:xfrm>
            <a:off x="5867400" y="3025676"/>
            <a:ext cx="914400" cy="0"/>
          </a:xfrm>
          <a:prstGeom prst="line">
            <a:avLst/>
          </a:prstGeom>
          <a:noFill/>
          <a:ln w="28575">
            <a:solidFill>
              <a:schemeClr val="tx1"/>
            </a:solidFill>
            <a:round/>
            <a:headEnd/>
            <a:tailEnd type="triangle" w="med" len="med"/>
          </a:ln>
        </p:spPr>
        <p:txBody>
          <a:bodyPr/>
          <a:lstStyle/>
          <a:p>
            <a:endParaRPr lang="en-US">
              <a:latin typeface="Arial" pitchFamily="34" charset="0"/>
              <a:cs typeface="Arial" pitchFamily="34" charset="0"/>
            </a:endParaRPr>
          </a:p>
        </p:txBody>
      </p:sp>
      <p:sp>
        <p:nvSpPr>
          <p:cNvPr id="20495" name="AutoShape 15"/>
          <p:cNvSpPr>
            <a:spLocks noChangeArrowheads="1"/>
          </p:cNvSpPr>
          <p:nvPr/>
        </p:nvSpPr>
        <p:spPr bwMode="auto">
          <a:xfrm>
            <a:off x="5463476" y="5029200"/>
            <a:ext cx="1676400" cy="1676400"/>
          </a:xfrm>
          <a:prstGeom prst="can">
            <a:avLst>
              <a:gd name="adj" fmla="val 28409"/>
            </a:avLst>
          </a:prstGeom>
          <a:solidFill>
            <a:srgbClr val="FFFF00">
              <a:alpha val="50195"/>
            </a:srgbClr>
          </a:solidFill>
          <a:ln w="9525">
            <a:solidFill>
              <a:schemeClr val="tx1"/>
            </a:solidFill>
            <a:round/>
            <a:headEnd/>
            <a:tailEnd/>
          </a:ln>
        </p:spPr>
        <p:txBody>
          <a:bodyPr wrap="none" anchor="ctr"/>
          <a:lstStyle/>
          <a:p>
            <a:pPr algn="ctr"/>
            <a:r>
              <a:rPr lang="en-US" b="1">
                <a:latin typeface="Arial" pitchFamily="34" charset="0"/>
                <a:cs typeface="Arial" pitchFamily="34" charset="0"/>
              </a:rPr>
              <a:t>Archival</a:t>
            </a:r>
          </a:p>
          <a:p>
            <a:pPr algn="ctr"/>
            <a:r>
              <a:rPr lang="en-US" b="1">
                <a:latin typeface="Arial" pitchFamily="34" charset="0"/>
                <a:cs typeface="Arial" pitchFamily="34" charset="0"/>
              </a:rPr>
              <a:t>Storage</a:t>
            </a:r>
          </a:p>
        </p:txBody>
      </p:sp>
      <p:sp>
        <p:nvSpPr>
          <p:cNvPr id="20496" name="Line 16"/>
          <p:cNvSpPr>
            <a:spLocks noChangeShapeType="1"/>
          </p:cNvSpPr>
          <p:nvPr/>
        </p:nvSpPr>
        <p:spPr bwMode="auto">
          <a:xfrm>
            <a:off x="5029200" y="3733800"/>
            <a:ext cx="1295400" cy="1295400"/>
          </a:xfrm>
          <a:prstGeom prst="line">
            <a:avLst/>
          </a:prstGeom>
          <a:noFill/>
          <a:ln w="28575">
            <a:solidFill>
              <a:schemeClr val="tx1"/>
            </a:solidFill>
            <a:round/>
            <a:headEnd type="triangle" w="med" len="med"/>
            <a:tailEnd type="triangle" w="med" len="med"/>
          </a:ln>
        </p:spPr>
        <p:txBody>
          <a:bodyPr/>
          <a:lstStyle/>
          <a:p>
            <a:endParaRPr lang="en-US">
              <a:latin typeface="Arial" pitchFamily="34" charset="0"/>
              <a:cs typeface="Arial" pitchFamily="34" charset="0"/>
            </a:endParaRPr>
          </a:p>
        </p:txBody>
      </p:sp>
      <p:sp>
        <p:nvSpPr>
          <p:cNvPr id="20497" name="Rectangle 18"/>
          <p:cNvSpPr>
            <a:spLocks noChangeArrowheads="1"/>
          </p:cNvSpPr>
          <p:nvPr/>
        </p:nvSpPr>
        <p:spPr bwMode="auto">
          <a:xfrm>
            <a:off x="4724400" y="2187476"/>
            <a:ext cx="1066800" cy="685800"/>
          </a:xfrm>
          <a:prstGeom prst="rect">
            <a:avLst/>
          </a:prstGeom>
          <a:solidFill>
            <a:srgbClr val="FFCC00"/>
          </a:solidFill>
          <a:ln w="9525">
            <a:solidFill>
              <a:schemeClr val="tx1"/>
            </a:solidFill>
            <a:miter lim="800000"/>
            <a:headEnd/>
            <a:tailEnd/>
          </a:ln>
        </p:spPr>
        <p:txBody>
          <a:bodyPr wrap="none" anchor="ctr"/>
          <a:lstStyle/>
          <a:p>
            <a:pPr algn="ctr"/>
            <a:r>
              <a:rPr lang="en-US" b="1" dirty="0">
                <a:latin typeface="Arial" pitchFamily="34" charset="0"/>
                <a:cs typeface="Arial" pitchFamily="34" charset="0"/>
              </a:rPr>
              <a:t>Standing</a:t>
            </a:r>
          </a:p>
          <a:p>
            <a:pPr algn="ctr"/>
            <a:r>
              <a:rPr lang="en-US" b="1" dirty="0">
                <a:latin typeface="Arial" pitchFamily="34" charset="0"/>
                <a:cs typeface="Arial" pitchFamily="34" charset="0"/>
              </a:rPr>
              <a:t>Queries</a:t>
            </a:r>
          </a:p>
        </p:txBody>
      </p:sp>
    </p:spTree>
    <p:extLst>
      <p:ext uri="{BB962C8B-B14F-4D97-AF65-F5344CB8AC3E}">
        <p14:creationId xmlns:p14="http://schemas.microsoft.com/office/powerpoint/2010/main" val="37655628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Problems on </a:t>
            </a:r>
            <a:r>
              <a:rPr lang="en-US" dirty="0" smtClean="0"/>
              <a:t>Data Streams</a:t>
            </a:r>
            <a:endParaRPr lang="en-US" dirty="0">
              <a:ea typeface="+mj-ea"/>
            </a:endParaRPr>
          </a:p>
        </p:txBody>
      </p:sp>
      <p:sp>
        <p:nvSpPr>
          <p:cNvPr id="23555" name="Content Placeholder 2"/>
          <p:cNvSpPr>
            <a:spLocks noGrp="1"/>
          </p:cNvSpPr>
          <p:nvPr>
            <p:ph idx="1"/>
          </p:nvPr>
        </p:nvSpPr>
        <p:spPr/>
        <p:txBody>
          <a:bodyPr>
            <a:normAutofit/>
          </a:bodyPr>
          <a:lstStyle/>
          <a:p>
            <a:r>
              <a:rPr lang="en-US" b="1" dirty="0" smtClean="0">
                <a:solidFill>
                  <a:srgbClr val="D60093"/>
                </a:solidFill>
              </a:rPr>
              <a:t>Types of queries one wants on answer on </a:t>
            </a:r>
            <a:br>
              <a:rPr lang="en-US" b="1" dirty="0" smtClean="0">
                <a:solidFill>
                  <a:srgbClr val="D60093"/>
                </a:solidFill>
              </a:rPr>
            </a:br>
            <a:r>
              <a:rPr lang="en-US" b="1" dirty="0" smtClean="0">
                <a:solidFill>
                  <a:srgbClr val="D60093"/>
                </a:solidFill>
              </a:rPr>
              <a:t>a data stream: </a:t>
            </a:r>
            <a:r>
              <a:rPr lang="en-US" dirty="0">
                <a:solidFill>
                  <a:schemeClr val="bg1">
                    <a:lumMod val="50000"/>
                  </a:schemeClr>
                </a:solidFill>
              </a:rPr>
              <a:t>(we’ll do these </a:t>
            </a:r>
            <a:r>
              <a:rPr lang="en-US" dirty="0" smtClean="0">
                <a:solidFill>
                  <a:schemeClr val="bg1">
                    <a:lumMod val="50000"/>
                  </a:schemeClr>
                </a:solidFill>
              </a:rPr>
              <a:t>today)</a:t>
            </a:r>
            <a:endParaRPr lang="en-US" b="1" dirty="0">
              <a:solidFill>
                <a:schemeClr val="bg1">
                  <a:lumMod val="50000"/>
                </a:schemeClr>
              </a:solidFill>
            </a:endParaRPr>
          </a:p>
          <a:p>
            <a:pPr lvl="1"/>
            <a:r>
              <a:rPr lang="en-US" b="1" dirty="0" smtClean="0">
                <a:solidFill>
                  <a:srgbClr val="0000FF"/>
                </a:solidFill>
              </a:rPr>
              <a:t>Sampling data from a stream</a:t>
            </a:r>
          </a:p>
          <a:p>
            <a:pPr lvl="2"/>
            <a:r>
              <a:rPr lang="en-US" dirty="0" smtClean="0"/>
              <a:t>Construct a random sample</a:t>
            </a:r>
          </a:p>
          <a:p>
            <a:pPr lvl="1"/>
            <a:r>
              <a:rPr lang="en-US" b="1" dirty="0" smtClean="0">
                <a:solidFill>
                  <a:srgbClr val="0000FF"/>
                </a:solidFill>
              </a:rPr>
              <a:t>Queries over sliding windows</a:t>
            </a:r>
          </a:p>
          <a:p>
            <a:pPr lvl="2"/>
            <a:r>
              <a:rPr lang="en-US" dirty="0" smtClean="0"/>
              <a:t>Number of items of type </a:t>
            </a:r>
            <a:r>
              <a:rPr lang="en-US" b="1" i="1" dirty="0" smtClean="0"/>
              <a:t>x</a:t>
            </a:r>
            <a:r>
              <a:rPr lang="en-US" dirty="0" smtClean="0"/>
              <a:t> in the last </a:t>
            </a:r>
            <a:r>
              <a:rPr lang="en-US" b="1" i="1" dirty="0" smtClean="0"/>
              <a:t>k</a:t>
            </a:r>
            <a:r>
              <a:rPr lang="en-US" dirty="0" smtClean="0"/>
              <a:t> elements </a:t>
            </a:r>
            <a:br>
              <a:rPr lang="en-US" dirty="0" smtClean="0"/>
            </a:br>
            <a:r>
              <a:rPr lang="en-US" dirty="0" smtClean="0"/>
              <a:t>of the stream</a:t>
            </a:r>
          </a:p>
          <a:p>
            <a:pPr marL="457200" lvl="1" indent="0">
              <a:buNone/>
            </a:pPr>
            <a:endParaRPr lang="en-US" dirty="0"/>
          </a:p>
        </p:txBody>
      </p:sp>
      <p:sp>
        <p:nvSpPr>
          <p:cNvPr id="23557"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3558" name="Slide Number Placeholder 5"/>
          <p:cNvSpPr>
            <a:spLocks noGrp="1"/>
          </p:cNvSpPr>
          <p:nvPr>
            <p:ph type="sldNum" sz="quarter" idx="12"/>
          </p:nvPr>
        </p:nvSpPr>
        <p:spPr bwMode="auto">
          <a:noFill/>
          <a:ln>
            <a:miter lim="800000"/>
            <a:headEnd/>
            <a:tailEnd/>
          </a:ln>
        </p:spPr>
        <p:txBody>
          <a:bodyPr/>
          <a:lstStyle/>
          <a:p>
            <a:fld id="{5232EB16-7E4B-4BDE-B59F-4A8D30124568}" type="slidenum">
              <a:rPr lang="en-US"/>
              <a:pPr/>
              <a:t>7</a:t>
            </a:fld>
            <a:endParaRPr lang="en-US"/>
          </a:p>
        </p:txBody>
      </p:sp>
    </p:spTree>
    <p:extLst>
      <p:ext uri="{BB962C8B-B14F-4D97-AF65-F5344CB8AC3E}">
        <p14:creationId xmlns:p14="http://schemas.microsoft.com/office/powerpoint/2010/main" val="1812140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ea typeface="+mj-ea"/>
              </a:rPr>
              <a:t>Problems on </a:t>
            </a:r>
            <a:r>
              <a:rPr lang="en-US" dirty="0" smtClean="0"/>
              <a:t>Data Streams</a:t>
            </a:r>
            <a:endParaRPr lang="en-US" dirty="0">
              <a:ea typeface="+mj-ea"/>
            </a:endParaRPr>
          </a:p>
        </p:txBody>
      </p:sp>
      <p:sp>
        <p:nvSpPr>
          <p:cNvPr id="23555" name="Content Placeholder 2"/>
          <p:cNvSpPr>
            <a:spLocks noGrp="1"/>
          </p:cNvSpPr>
          <p:nvPr>
            <p:ph idx="1"/>
          </p:nvPr>
        </p:nvSpPr>
        <p:spPr/>
        <p:txBody>
          <a:bodyPr>
            <a:normAutofit/>
          </a:bodyPr>
          <a:lstStyle/>
          <a:p>
            <a:r>
              <a:rPr lang="en-US" b="1" dirty="0">
                <a:solidFill>
                  <a:srgbClr val="D60093"/>
                </a:solidFill>
              </a:rPr>
              <a:t>Types of queries one wants on answer on </a:t>
            </a:r>
            <a:r>
              <a:rPr lang="en-US" b="1" dirty="0" smtClean="0">
                <a:solidFill>
                  <a:srgbClr val="D60093"/>
                </a:solidFill>
              </a:rPr>
              <a:t/>
            </a:r>
            <a:br>
              <a:rPr lang="en-US" b="1" dirty="0" smtClean="0">
                <a:solidFill>
                  <a:srgbClr val="D60093"/>
                </a:solidFill>
              </a:rPr>
            </a:br>
            <a:r>
              <a:rPr lang="en-US" b="1" dirty="0" smtClean="0">
                <a:solidFill>
                  <a:srgbClr val="D60093"/>
                </a:solidFill>
              </a:rPr>
              <a:t>a data stream: </a:t>
            </a:r>
            <a:r>
              <a:rPr lang="en-US" dirty="0" smtClean="0">
                <a:solidFill>
                  <a:schemeClr val="bg1">
                    <a:lumMod val="50000"/>
                  </a:schemeClr>
                </a:solidFill>
              </a:rPr>
              <a:t>(we’ll do these </a:t>
            </a:r>
            <a:r>
              <a:rPr lang="en-US" dirty="0" smtClean="0">
                <a:solidFill>
                  <a:schemeClr val="bg1">
                    <a:lumMod val="50000"/>
                  </a:schemeClr>
                </a:solidFill>
              </a:rPr>
              <a:t>next time</a:t>
            </a:r>
            <a:r>
              <a:rPr lang="en-US" dirty="0" smtClean="0">
                <a:solidFill>
                  <a:schemeClr val="bg1">
                    <a:lumMod val="50000"/>
                  </a:schemeClr>
                </a:solidFill>
              </a:rPr>
              <a:t>)</a:t>
            </a:r>
            <a:endParaRPr lang="en-US" b="1" dirty="0">
              <a:solidFill>
                <a:schemeClr val="bg1">
                  <a:lumMod val="50000"/>
                </a:schemeClr>
              </a:solidFill>
            </a:endParaRPr>
          </a:p>
          <a:p>
            <a:pPr lvl="1"/>
            <a:r>
              <a:rPr lang="en-US" b="1" dirty="0">
                <a:solidFill>
                  <a:srgbClr val="0000FF"/>
                </a:solidFill>
              </a:rPr>
              <a:t>Filtering a data stream</a:t>
            </a:r>
          </a:p>
          <a:p>
            <a:pPr lvl="2"/>
            <a:r>
              <a:rPr lang="en-US" dirty="0"/>
              <a:t>Select elements with property </a:t>
            </a:r>
            <a:r>
              <a:rPr lang="en-US" b="1" i="1" dirty="0"/>
              <a:t>x</a:t>
            </a:r>
            <a:r>
              <a:rPr lang="en-US" dirty="0"/>
              <a:t> from the stream</a:t>
            </a:r>
          </a:p>
          <a:p>
            <a:pPr lvl="1"/>
            <a:r>
              <a:rPr lang="en-US" b="1" dirty="0" smtClean="0">
                <a:solidFill>
                  <a:srgbClr val="0000FF"/>
                </a:solidFill>
              </a:rPr>
              <a:t>Counting distinct elements</a:t>
            </a:r>
          </a:p>
          <a:p>
            <a:pPr lvl="2"/>
            <a:r>
              <a:rPr lang="en-US" dirty="0" smtClean="0"/>
              <a:t>Number of distinct elements in the last </a:t>
            </a:r>
            <a:r>
              <a:rPr lang="en-US" b="1" i="1" dirty="0" smtClean="0"/>
              <a:t>k</a:t>
            </a:r>
            <a:r>
              <a:rPr lang="en-US" dirty="0" smtClean="0"/>
              <a:t> elements </a:t>
            </a:r>
            <a:br>
              <a:rPr lang="en-US" dirty="0" smtClean="0"/>
            </a:br>
            <a:r>
              <a:rPr lang="en-US" dirty="0" smtClean="0"/>
              <a:t>of the stream</a:t>
            </a:r>
          </a:p>
          <a:p>
            <a:pPr lvl="1"/>
            <a:r>
              <a:rPr lang="en-US" b="1" dirty="0" smtClean="0">
                <a:solidFill>
                  <a:srgbClr val="0000FF"/>
                </a:solidFill>
              </a:rPr>
              <a:t>Estimating moments</a:t>
            </a:r>
          </a:p>
          <a:p>
            <a:pPr lvl="2"/>
            <a:r>
              <a:rPr lang="en-US" dirty="0" smtClean="0"/>
              <a:t>Estimate avg./std. dev. of last </a:t>
            </a:r>
            <a:r>
              <a:rPr lang="en-US" b="1" i="1" dirty="0" smtClean="0"/>
              <a:t>k</a:t>
            </a:r>
            <a:r>
              <a:rPr lang="en-US" b="1" dirty="0" smtClean="0"/>
              <a:t> </a:t>
            </a:r>
            <a:r>
              <a:rPr lang="en-US" dirty="0" smtClean="0"/>
              <a:t>elements</a:t>
            </a:r>
          </a:p>
          <a:p>
            <a:pPr lvl="1"/>
            <a:r>
              <a:rPr lang="en-US" b="1" dirty="0" smtClean="0">
                <a:solidFill>
                  <a:srgbClr val="0000FF"/>
                </a:solidFill>
              </a:rPr>
              <a:t>Finding frequent elements</a:t>
            </a:r>
          </a:p>
        </p:txBody>
      </p:sp>
      <p:sp>
        <p:nvSpPr>
          <p:cNvPr id="23557" name="Footer Placeholder 4"/>
          <p:cNvSpPr>
            <a:spLocks noGrp="1"/>
          </p:cNvSpPr>
          <p:nvPr>
            <p:ph type="ftr" sz="quarter" idx="11"/>
          </p:nvPr>
        </p:nvSpPr>
        <p:spPr bwMode="auto">
          <a:noFill/>
          <a:ln>
            <a:miter lim="800000"/>
            <a:headEnd/>
            <a:tailEnd/>
          </a:ln>
        </p:spPr>
        <p:txBody>
          <a:bodyPr/>
          <a:lstStyle/>
          <a:p>
            <a:r>
              <a:rPr lang="nn-NO" smtClean="0"/>
              <a:t>J. Leskovec, A. Rajaraman, J. Ullman: Mining of Massive Datasets, http://www.mmds.org</a:t>
            </a:r>
            <a:endParaRPr lang="en-US"/>
          </a:p>
        </p:txBody>
      </p:sp>
      <p:sp>
        <p:nvSpPr>
          <p:cNvPr id="23558" name="Slide Number Placeholder 5"/>
          <p:cNvSpPr>
            <a:spLocks noGrp="1"/>
          </p:cNvSpPr>
          <p:nvPr>
            <p:ph type="sldNum" sz="quarter" idx="12"/>
          </p:nvPr>
        </p:nvSpPr>
        <p:spPr bwMode="auto">
          <a:noFill/>
          <a:ln>
            <a:miter lim="800000"/>
            <a:headEnd/>
            <a:tailEnd/>
          </a:ln>
        </p:spPr>
        <p:txBody>
          <a:bodyPr/>
          <a:lstStyle/>
          <a:p>
            <a:fld id="{5232EB16-7E4B-4BDE-B59F-4A8D30124568}" type="slidenum">
              <a:rPr lang="en-US"/>
              <a:pPr/>
              <a:t>8</a:t>
            </a:fld>
            <a:endParaRPr lang="en-US"/>
          </a:p>
        </p:txBody>
      </p:sp>
    </p:spTree>
    <p:extLst>
      <p:ext uri="{BB962C8B-B14F-4D97-AF65-F5344CB8AC3E}">
        <p14:creationId xmlns:p14="http://schemas.microsoft.com/office/powerpoint/2010/main" val="2150532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defRPr/>
            </a:pPr>
            <a:r>
              <a:rPr lang="en-US" dirty="0" smtClean="0">
                <a:ea typeface="+mj-ea"/>
              </a:rPr>
              <a:t>Applications </a:t>
            </a:r>
            <a:r>
              <a:rPr lang="en-US" dirty="0">
                <a:ea typeface="+mj-ea"/>
              </a:rPr>
              <a:t>(1)</a:t>
            </a:r>
          </a:p>
        </p:txBody>
      </p:sp>
      <p:sp>
        <p:nvSpPr>
          <p:cNvPr id="11267" name="Rectangle 3"/>
          <p:cNvSpPr>
            <a:spLocks noGrp="1" noChangeArrowheads="1"/>
          </p:cNvSpPr>
          <p:nvPr>
            <p:ph idx="1"/>
          </p:nvPr>
        </p:nvSpPr>
        <p:spPr/>
        <p:txBody>
          <a:bodyPr/>
          <a:lstStyle/>
          <a:p>
            <a:r>
              <a:rPr lang="en-US" b="1" dirty="0" smtClean="0">
                <a:solidFill>
                  <a:srgbClr val="D60093"/>
                </a:solidFill>
              </a:rPr>
              <a:t>Mining query streams</a:t>
            </a:r>
          </a:p>
          <a:p>
            <a:pPr lvl="1"/>
            <a:r>
              <a:rPr lang="en-US" dirty="0" smtClean="0">
                <a:ea typeface="ＭＳ Ｐゴシック" pitchFamily="34" charset="-128"/>
              </a:rPr>
              <a:t>Google wants to know what queries are </a:t>
            </a:r>
            <a:br>
              <a:rPr lang="en-US" dirty="0" smtClean="0">
                <a:ea typeface="ＭＳ Ｐゴシック" pitchFamily="34" charset="-128"/>
              </a:rPr>
            </a:br>
            <a:r>
              <a:rPr lang="en-US" dirty="0" smtClean="0">
                <a:ea typeface="ＭＳ Ｐゴシック" pitchFamily="34" charset="-128"/>
              </a:rPr>
              <a:t>more frequent today than yesterday</a:t>
            </a:r>
          </a:p>
          <a:p>
            <a:pPr lvl="8"/>
            <a:endParaRPr lang="en-US" b="1" dirty="0" smtClean="0">
              <a:solidFill>
                <a:srgbClr val="0000FF"/>
              </a:solidFill>
            </a:endParaRPr>
          </a:p>
          <a:p>
            <a:r>
              <a:rPr lang="en-US" b="1" dirty="0" smtClean="0">
                <a:solidFill>
                  <a:srgbClr val="0000FF"/>
                </a:solidFill>
              </a:rPr>
              <a:t>Mining click streams</a:t>
            </a:r>
          </a:p>
          <a:p>
            <a:pPr lvl="1"/>
            <a:r>
              <a:rPr lang="en-US" dirty="0" smtClean="0">
                <a:ea typeface="ＭＳ Ｐゴシック" pitchFamily="34" charset="-128"/>
              </a:rPr>
              <a:t>Yahoo wants to know which of its pages are getting an unusual number of hits in the past hour</a:t>
            </a:r>
          </a:p>
          <a:p>
            <a:pPr lvl="8"/>
            <a:endParaRPr lang="en-US" b="1" dirty="0" smtClean="0">
              <a:solidFill>
                <a:srgbClr val="008000"/>
              </a:solidFill>
            </a:endParaRPr>
          </a:p>
          <a:p>
            <a:r>
              <a:rPr lang="en-US" b="1" dirty="0" smtClean="0">
                <a:solidFill>
                  <a:srgbClr val="008000"/>
                </a:solidFill>
              </a:rPr>
              <a:t>Mining social network news feeds</a:t>
            </a:r>
          </a:p>
          <a:p>
            <a:pPr lvl="1"/>
            <a:r>
              <a:rPr lang="en-US" dirty="0" smtClean="0">
                <a:ea typeface="ＭＳ Ｐゴシック" pitchFamily="34" charset="-128"/>
              </a:rPr>
              <a:t>E.g., look for trending topics on Twitter, Facebook</a:t>
            </a:r>
          </a:p>
        </p:txBody>
      </p:sp>
      <p:sp>
        <p:nvSpPr>
          <p:cNvPr id="6" name="Footer Placeholder 5"/>
          <p:cNvSpPr>
            <a:spLocks noGrp="1"/>
          </p:cNvSpPr>
          <p:nvPr>
            <p:ph type="ftr" sz="quarter" idx="11"/>
          </p:nvPr>
        </p:nvSpPr>
        <p:spPr/>
        <p:txBody>
          <a:bodyPr/>
          <a:lstStyle/>
          <a:p>
            <a:r>
              <a:rPr lang="en-US" smtClean="0"/>
              <a:t>J. Leskovec, A. Rajaraman, J. Ullman: Mining of Massive Datasets, http://www.mmds.org</a:t>
            </a:r>
            <a:endParaRPr lang="en-US"/>
          </a:p>
        </p:txBody>
      </p:sp>
      <p:sp>
        <p:nvSpPr>
          <p:cNvPr id="21506" name="Slide Number Placeholder 5"/>
          <p:cNvSpPr>
            <a:spLocks noGrp="1"/>
          </p:cNvSpPr>
          <p:nvPr>
            <p:ph type="sldNum" sz="quarter" idx="12"/>
          </p:nvPr>
        </p:nvSpPr>
        <p:spPr bwMode="auto">
          <a:noFill/>
          <a:ln>
            <a:miter lim="800000"/>
            <a:headEnd/>
            <a:tailEnd/>
          </a:ln>
        </p:spPr>
        <p:txBody>
          <a:bodyPr/>
          <a:lstStyle/>
          <a:p>
            <a:fld id="{BE1474B1-2C23-4DD1-A052-9C111C8A70D6}" type="slidenum">
              <a:rPr lang="en-US"/>
              <a:pPr/>
              <a:t>9</a:t>
            </a:fld>
            <a:endParaRPr lang="en-US"/>
          </a:p>
        </p:txBody>
      </p:sp>
    </p:spTree>
    <p:extLst>
      <p:ext uri="{BB962C8B-B14F-4D97-AF65-F5344CB8AC3E}">
        <p14:creationId xmlns:p14="http://schemas.microsoft.com/office/powerpoint/2010/main" val="36772380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ln w="38100">
          <a:solidFill>
            <a:srgbClr val="008000"/>
          </a:solidFill>
        </a:ln>
      </a:spPr>
      <a:bodyPr rtlCol="0" anchor="ctr"/>
      <a:lstStyle>
        <a:defPPr algn="ctr">
          <a:defRPr/>
        </a:defPPr>
      </a:lstStyle>
      <a:style>
        <a:lnRef idx="1">
          <a:schemeClr val="dk1"/>
        </a:lnRef>
        <a:fillRef idx="0">
          <a:schemeClr val="dk1"/>
        </a:fillRef>
        <a:effectRef idx="0">
          <a:schemeClr val="dk1"/>
        </a:effectRef>
        <a:fontRef idx="minor">
          <a:schemeClr val="tx1"/>
        </a:fontRef>
      </a:style>
    </a:spDef>
    <a:lnDef>
      <a:spPr>
        <a:ln w="28575"/>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a:defRPr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31081</TotalTime>
  <Words>3631</Words>
  <Application>Microsoft Office PowerPoint</Application>
  <PresentationFormat>On-screen Show (4:3)</PresentationFormat>
  <Paragraphs>537</Paragraphs>
  <Slides>46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48" baseType="lpstr">
      <vt:lpstr>Module</vt:lpstr>
      <vt:lpstr>Equation</vt:lpstr>
      <vt:lpstr>Mining Data Streams  (Part 1)</vt:lpstr>
      <vt:lpstr>New Topic: Infinite Data</vt:lpstr>
      <vt:lpstr>Data Streams</vt:lpstr>
      <vt:lpstr>The Stream Model</vt:lpstr>
      <vt:lpstr>Side note: SGD is a Streaming Alg.</vt:lpstr>
      <vt:lpstr>General Stream Processing Model</vt:lpstr>
      <vt:lpstr>Problems on Data Streams</vt:lpstr>
      <vt:lpstr>Problems on Data Streams</vt:lpstr>
      <vt:lpstr>Applications (1)</vt:lpstr>
      <vt:lpstr>Applications (2)</vt:lpstr>
      <vt:lpstr>Sampling from a Data Stream: Sampling a fixed proportion</vt:lpstr>
      <vt:lpstr>Sampling from a Data Stream</vt:lpstr>
      <vt:lpstr>Sampling a Fixed Proportion</vt:lpstr>
      <vt:lpstr>Problem with Naïve Approach</vt:lpstr>
      <vt:lpstr>Solution: Sample Users</vt:lpstr>
      <vt:lpstr>Generalized Solution</vt:lpstr>
      <vt:lpstr>Sampling from a Data Stream: Sampling a fixed-size sample</vt:lpstr>
      <vt:lpstr>Maintaining a fixed-size sample</vt:lpstr>
      <vt:lpstr>Solution: Fixed Size Sample</vt:lpstr>
      <vt:lpstr>Proof: By Induction</vt:lpstr>
      <vt:lpstr>Proof: By Induction</vt:lpstr>
      <vt:lpstr>Queries over a  (long) Sliding Window</vt:lpstr>
      <vt:lpstr>Sliding Windows</vt:lpstr>
      <vt:lpstr>Sliding Window: 1 Stream</vt:lpstr>
      <vt:lpstr>Counting Bits (1)</vt:lpstr>
      <vt:lpstr>Counting Bits (2)</vt:lpstr>
      <vt:lpstr>An attempt: Simple solution</vt:lpstr>
      <vt:lpstr>DGIM Method</vt:lpstr>
      <vt:lpstr>Idea: Exponential Windows</vt:lpstr>
      <vt:lpstr>What’s Good?</vt:lpstr>
      <vt:lpstr>What’s Not So Good?</vt:lpstr>
      <vt:lpstr>Fixup: DGIM method</vt:lpstr>
      <vt:lpstr>DGIM: Timestamps</vt:lpstr>
      <vt:lpstr>DGIM: Buckets</vt:lpstr>
      <vt:lpstr>Representing a Stream by Buckets</vt:lpstr>
      <vt:lpstr>Example: Bucketized Stream</vt:lpstr>
      <vt:lpstr>Updating Buckets (1)</vt:lpstr>
      <vt:lpstr>Updating Buckets (2)</vt:lpstr>
      <vt:lpstr>Example: Updating Buckets</vt:lpstr>
      <vt:lpstr>How to Query?</vt:lpstr>
      <vt:lpstr>Example: Bucketized Stream</vt:lpstr>
      <vt:lpstr>Error Bound: Proof</vt:lpstr>
      <vt:lpstr>Further Reducing the Error</vt:lpstr>
      <vt:lpstr>Extensions</vt:lpstr>
      <vt:lpstr>Extensions</vt:lpstr>
      <vt:lpstr>Summary</vt:lpstr>
    </vt:vector>
  </TitlesOfParts>
  <Company>Carnegie Mellon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jure</dc:creator>
  <cp:lastModifiedBy>Jure Leskovec</cp:lastModifiedBy>
  <cp:revision>1374</cp:revision>
  <cp:lastPrinted>2011-10-20T04:01:43Z</cp:lastPrinted>
  <dcterms:created xsi:type="dcterms:W3CDTF">2009-06-12T17:14:38Z</dcterms:created>
  <dcterms:modified xsi:type="dcterms:W3CDTF">2014-08-09T04:42:00Z</dcterms:modified>
</cp:coreProperties>
</file>