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8"/>
  </p:notesMasterIdLst>
  <p:handoutMasterIdLst>
    <p:handoutMasterId r:id="rId49"/>
  </p:handoutMasterIdLst>
  <p:sldIdLst>
    <p:sldId id="388" r:id="rId2"/>
    <p:sldId id="339" r:id="rId3"/>
    <p:sldId id="378" r:id="rId4"/>
    <p:sldId id="340" r:id="rId5"/>
    <p:sldId id="341" r:id="rId6"/>
    <p:sldId id="342" r:id="rId7"/>
    <p:sldId id="343" r:id="rId8"/>
    <p:sldId id="344" r:id="rId9"/>
    <p:sldId id="345" r:id="rId10"/>
    <p:sldId id="346" r:id="rId11"/>
    <p:sldId id="347" r:id="rId12"/>
    <p:sldId id="348" r:id="rId13"/>
    <p:sldId id="349" r:id="rId14"/>
    <p:sldId id="350" r:id="rId15"/>
    <p:sldId id="351" r:id="rId16"/>
    <p:sldId id="379" r:id="rId17"/>
    <p:sldId id="352" r:id="rId18"/>
    <p:sldId id="353" r:id="rId19"/>
    <p:sldId id="354" r:id="rId20"/>
    <p:sldId id="355" r:id="rId21"/>
    <p:sldId id="358" r:id="rId22"/>
    <p:sldId id="356" r:id="rId23"/>
    <p:sldId id="387" r:id="rId24"/>
    <p:sldId id="357" r:id="rId25"/>
    <p:sldId id="359" r:id="rId26"/>
    <p:sldId id="380" r:id="rId27"/>
    <p:sldId id="360" r:id="rId28"/>
    <p:sldId id="361" r:id="rId29"/>
    <p:sldId id="362" r:id="rId30"/>
    <p:sldId id="363" r:id="rId31"/>
    <p:sldId id="364" r:id="rId32"/>
    <p:sldId id="383" r:id="rId33"/>
    <p:sldId id="382" r:id="rId34"/>
    <p:sldId id="384" r:id="rId35"/>
    <p:sldId id="366" r:id="rId36"/>
    <p:sldId id="368" r:id="rId37"/>
    <p:sldId id="381" r:id="rId38"/>
    <p:sldId id="369" r:id="rId39"/>
    <p:sldId id="370" r:id="rId40"/>
    <p:sldId id="371" r:id="rId41"/>
    <p:sldId id="372" r:id="rId42"/>
    <p:sldId id="373" r:id="rId43"/>
    <p:sldId id="374" r:id="rId44"/>
    <p:sldId id="375" r:id="rId45"/>
    <p:sldId id="376" r:id="rId46"/>
    <p:sldId id="377" r:id="rId4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D60093"/>
    <a:srgbClr val="008000"/>
    <a:srgbClr val="FF0066"/>
    <a:srgbClr val="FF0000"/>
    <a:srgbClr val="CC0066"/>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19" autoAdjust="0"/>
    <p:restoredTop sz="91111" autoAdjust="0"/>
  </p:normalViewPr>
  <p:slideViewPr>
    <p:cSldViewPr>
      <p:cViewPr varScale="1">
        <p:scale>
          <a:sx n="113" d="100"/>
          <a:sy n="113" d="100"/>
        </p:scale>
        <p:origin x="-366" y="-102"/>
      </p:cViewPr>
      <p:guideLst>
        <p:guide orient="horz" pos="2160"/>
        <p:guide pos="2880"/>
      </p:guideLst>
    </p:cSldViewPr>
  </p:slideViewPr>
  <p:notesTextViewPr>
    <p:cViewPr>
      <p:scale>
        <a:sx n="100" d="100"/>
        <a:sy n="100" d="100"/>
      </p:scale>
      <p:origin x="0" y="0"/>
    </p:cViewPr>
  </p:notesTextViewPr>
  <p:sorterViewPr>
    <p:cViewPr>
      <p:scale>
        <a:sx n="51" d="100"/>
        <a:sy n="51" d="100"/>
      </p:scale>
      <p:origin x="0" y="3768"/>
    </p:cViewPr>
  </p:sorterViewPr>
  <p:notesViewPr>
    <p:cSldViewPr>
      <p:cViewPr varScale="1">
        <p:scale>
          <a:sx n="53" d="100"/>
          <a:sy n="53" d="100"/>
        </p:scale>
        <p:origin x="-1836" y="-84"/>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4"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30" tIns="45715" rIns="91430" bIns="45715" rtlCol="0"/>
          <a:lstStyle>
            <a:lvl1pPr algn="l">
              <a:defRPr sz="1200"/>
            </a:lvl1pPr>
          </a:lstStyle>
          <a:p>
            <a:endParaRPr lang="en-US"/>
          </a:p>
        </p:txBody>
      </p:sp>
      <p:sp>
        <p:nvSpPr>
          <p:cNvPr id="3" name="Date Placeholder 2"/>
          <p:cNvSpPr>
            <a:spLocks noGrp="1"/>
          </p:cNvSpPr>
          <p:nvPr>
            <p:ph type="dt" sz="quarter" idx="1"/>
          </p:nvPr>
        </p:nvSpPr>
        <p:spPr>
          <a:xfrm>
            <a:off x="4143375" y="1"/>
            <a:ext cx="3170238" cy="479425"/>
          </a:xfrm>
          <a:prstGeom prst="rect">
            <a:avLst/>
          </a:prstGeom>
        </p:spPr>
        <p:txBody>
          <a:bodyPr vert="horz" lIns="91430" tIns="45715" rIns="91430" bIns="45715" rtlCol="0"/>
          <a:lstStyle>
            <a:lvl1pPr algn="r">
              <a:defRPr sz="1200"/>
            </a:lvl1pPr>
          </a:lstStyle>
          <a:p>
            <a:fld id="{D3E28C4F-4FE9-4D22-93D8-487A4D01D983}" type="datetimeFigureOut">
              <a:rPr lang="en-US" smtClean="0"/>
              <a:pPr/>
              <a:t>8/8/2014</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30" tIns="45715" rIns="91430" bIns="45715"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9"/>
            <a:ext cx="3170238" cy="479425"/>
          </a:xfrm>
          <a:prstGeom prst="rect">
            <a:avLst/>
          </a:prstGeom>
        </p:spPr>
        <p:txBody>
          <a:bodyPr vert="horz" lIns="91430" tIns="45715" rIns="91430" bIns="45715" rtlCol="0" anchor="b"/>
          <a:lstStyle>
            <a:lvl1pPr algn="r">
              <a:defRPr sz="1200"/>
            </a:lvl1pPr>
          </a:lstStyle>
          <a:p>
            <a:fld id="{BD5F390F-F66B-4732-9C46-6C80D0575FA0}" type="slidenum">
              <a:rPr lang="en-US" smtClean="0"/>
              <a:pPr/>
              <a:t>‹#›</a:t>
            </a:fld>
            <a:endParaRPr lang="en-US"/>
          </a:p>
        </p:txBody>
      </p:sp>
    </p:spTree>
    <p:extLst>
      <p:ext uri="{BB962C8B-B14F-4D97-AF65-F5344CB8AC3E}">
        <p14:creationId xmlns:p14="http://schemas.microsoft.com/office/powerpoint/2010/main" val="706496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51" tIns="48326" rIns="96651" bIns="48326" rtlCol="0"/>
          <a:lstStyle>
            <a:lvl1pPr algn="l">
              <a:defRPr sz="1300"/>
            </a:lvl1pPr>
          </a:lstStyle>
          <a:p>
            <a:endParaRPr lang="en-US"/>
          </a:p>
        </p:txBody>
      </p:sp>
      <p:sp>
        <p:nvSpPr>
          <p:cNvPr id="3" name="Date Placeholder 2"/>
          <p:cNvSpPr>
            <a:spLocks noGrp="1"/>
          </p:cNvSpPr>
          <p:nvPr>
            <p:ph type="dt" idx="1"/>
          </p:nvPr>
        </p:nvSpPr>
        <p:spPr>
          <a:xfrm>
            <a:off x="4143587" y="1"/>
            <a:ext cx="3169920" cy="480060"/>
          </a:xfrm>
          <a:prstGeom prst="rect">
            <a:avLst/>
          </a:prstGeom>
        </p:spPr>
        <p:txBody>
          <a:bodyPr vert="horz" lIns="96651" tIns="48326" rIns="96651" bIns="48326" rtlCol="0"/>
          <a:lstStyle>
            <a:lvl1pPr algn="r">
              <a:defRPr sz="1300"/>
            </a:lvl1pPr>
          </a:lstStyle>
          <a:p>
            <a:fld id="{EE18CB36-612C-4E4A-AC83-E89476AEC2BF}" type="datetimeFigureOut">
              <a:rPr lang="en-US" smtClean="0"/>
              <a:pPr/>
              <a:t>8/8/2014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1" tIns="48326" rIns="96651" bIns="48326"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51" tIns="48326" rIns="96651" bIns="4832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5"/>
            <a:ext cx="3169920" cy="480060"/>
          </a:xfrm>
          <a:prstGeom prst="rect">
            <a:avLst/>
          </a:prstGeom>
        </p:spPr>
        <p:txBody>
          <a:bodyPr vert="horz" lIns="96651" tIns="48326" rIns="96651" bIns="48326"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5"/>
            <a:ext cx="3169920" cy="480060"/>
          </a:xfrm>
          <a:prstGeom prst="rect">
            <a:avLst/>
          </a:prstGeom>
        </p:spPr>
        <p:txBody>
          <a:bodyPr vert="horz" lIns="96651" tIns="48326" rIns="96651" bIns="48326" rtlCol="0" anchor="b"/>
          <a:lstStyle>
            <a:lvl1pPr algn="r">
              <a:defRPr sz="1300"/>
            </a:lvl1pPr>
          </a:lstStyle>
          <a:p>
            <a:fld id="{EE707532-839C-41A2-9E71-D5288AEAE66A}" type="slidenum">
              <a:rPr lang="en-US" smtClean="0"/>
              <a:pPr/>
              <a:t>‹#›</a:t>
            </a:fld>
            <a:endParaRPr lang="en-US"/>
          </a:p>
        </p:txBody>
      </p:sp>
    </p:spTree>
    <p:extLst>
      <p:ext uri="{BB962C8B-B14F-4D97-AF65-F5344CB8AC3E}">
        <p14:creationId xmlns:p14="http://schemas.microsoft.com/office/powerpoint/2010/main" val="2786649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81F57D-0EF3-4713-8906-EEC17DB47EC3}" type="slidenum">
              <a:rPr lang="en-US" smtClean="0"/>
              <a:pPr/>
              <a:t>32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81F57D-0EF3-4713-8906-EEC17DB47EC3}" type="slidenum">
              <a:rPr lang="en-US" smtClean="0"/>
              <a:pPr/>
              <a:t>33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191B2278-9324-4A5C-8C72-9803665FAC0E}" type="datetime1">
              <a:rPr lang="en-US" smtClean="0"/>
              <a:t>8/8/2014</a:t>
            </a:fld>
            <a:endParaRPr lang="en-US"/>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 </a:t>
            </a:r>
            <a:endParaRPr lang="en-US" dirty="0"/>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23B345A-0E41-4D81-9A4B-CBF215F62E34}" type="datetime1">
              <a:rPr lang="en-US" smtClean="0"/>
              <a:t>8/8/2014</a:t>
            </a:fld>
            <a:endParaRPr lang="en-US"/>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 </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7FFD05-008B-4A3A-B4BE-26A3CF0273B8}" type="datetime1">
              <a:rPr lang="en-US" smtClean="0"/>
              <a:t>8/8/2014</a:t>
            </a:fld>
            <a:endParaRPr lang="en-US"/>
          </a:p>
        </p:txBody>
      </p:sp>
      <p:sp>
        <p:nvSpPr>
          <p:cNvPr id="5" name="Footer Placeholder 4"/>
          <p:cNvSpPr>
            <a:spLocks noGrp="1"/>
          </p:cNvSpPr>
          <p:nvPr>
            <p:ph type="ftr" sz="quarter" idx="11"/>
          </p:nvPr>
        </p:nvSpPr>
        <p:spPr>
          <a:xfrm>
            <a:off x="2640597" y="6377459"/>
            <a:ext cx="3836404" cy="365125"/>
          </a:xfrm>
        </p:spPr>
        <p:txBody>
          <a:bodyPr/>
          <a:lstStyle/>
          <a:p>
            <a:r>
              <a:rPr lang="en-US" smtClean="0"/>
              <a:t>J. Leskovec, A. Rajaraman, J. Ullman: Mining of Massive Datasets, http://www.mmds.org </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8226720" cy="1143480"/>
          </a:xfrm>
        </p:spPr>
        <p:txBody>
          <a:bodyPr tIns="41473" bIns="41473"/>
          <a:lstStyle/>
          <a:p>
            <a:r>
              <a:rPr lang="en-US" smtClean="0"/>
              <a:t>Click to edit Master title style</a:t>
            </a:r>
            <a:endParaRPr lang="en-US"/>
          </a:p>
        </p:txBody>
      </p:sp>
      <p:sp>
        <p:nvSpPr>
          <p:cNvPr id="3" name="Text Placeholder 2"/>
          <p:cNvSpPr>
            <a:spLocks noGrp="1"/>
          </p:cNvSpPr>
          <p:nvPr>
            <p:ph type="body" sz="half" idx="1"/>
          </p:nvPr>
        </p:nvSpPr>
        <p:spPr>
          <a:xfrm>
            <a:off x="457920" y="1604329"/>
            <a:ext cx="4043520" cy="4524955"/>
          </a:xfrm>
        </p:spPr>
        <p:txBody>
          <a:bodyPr rIns="82945" bIns="4147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39680" y="1604329"/>
            <a:ext cx="4044960" cy="4524955"/>
          </a:xfrm>
        </p:spPr>
        <p:txBody>
          <a:bodyPr rIns="82945" bIns="41473"/>
          <a:lstStyle/>
          <a:p>
            <a:endParaRPr lang="en-US"/>
          </a:p>
        </p:txBody>
      </p:sp>
      <p:sp>
        <p:nvSpPr>
          <p:cNvPr id="5" name="Date Placeholder 4"/>
          <p:cNvSpPr>
            <a:spLocks noGrp="1"/>
          </p:cNvSpPr>
          <p:nvPr>
            <p:ph type="dt" idx="10"/>
          </p:nvPr>
        </p:nvSpPr>
        <p:spPr>
          <a:xfrm>
            <a:off x="457920" y="6247376"/>
            <a:ext cx="2126880" cy="472370"/>
          </a:xfrm>
        </p:spPr>
        <p:txBody>
          <a:bodyPr tIns="41473"/>
          <a:lstStyle>
            <a:lvl1pPr>
              <a:defRPr/>
            </a:lvl1pPr>
          </a:lstStyle>
          <a:p>
            <a:fld id="{BCB2EDA8-3D96-4219-BAF5-BB10BB845D53}" type="datetime1">
              <a:rPr lang="en-US" smtClean="0"/>
              <a:t>8/8/2014</a:t>
            </a:fld>
            <a:endParaRPr lang="en-GB"/>
          </a:p>
        </p:txBody>
      </p:sp>
      <p:sp>
        <p:nvSpPr>
          <p:cNvPr id="6" name="Footer Placeholder 5"/>
          <p:cNvSpPr>
            <a:spLocks noGrp="1"/>
          </p:cNvSpPr>
          <p:nvPr>
            <p:ph type="ftr" idx="11"/>
          </p:nvPr>
        </p:nvSpPr>
        <p:spPr>
          <a:xfrm>
            <a:off x="3126240" y="6247376"/>
            <a:ext cx="2897280" cy="472370"/>
          </a:xfrm>
        </p:spPr>
        <p:txBody>
          <a:bodyPr tIns="41473"/>
          <a:lstStyle>
            <a:lvl1pPr>
              <a:defRPr/>
            </a:lvl1pPr>
          </a:lstStyle>
          <a:p>
            <a:r>
              <a:rPr lang="en-US" smtClean="0"/>
              <a:t>J. Leskovec, A. Rajaraman, J. Ullman: Mining of Massive Datasets, http://www.mmds.org </a:t>
            </a:r>
            <a:endParaRPr lang="en-GB"/>
          </a:p>
        </p:txBody>
      </p:sp>
      <p:sp>
        <p:nvSpPr>
          <p:cNvPr id="7" name="Slide Number Placeholder 6"/>
          <p:cNvSpPr>
            <a:spLocks noGrp="1"/>
          </p:cNvSpPr>
          <p:nvPr>
            <p:ph type="sldNum" idx="12"/>
          </p:nvPr>
        </p:nvSpPr>
        <p:spPr>
          <a:xfrm>
            <a:off x="6554880" y="6247376"/>
            <a:ext cx="2128320" cy="472370"/>
          </a:xfrm>
        </p:spPr>
        <p:txBody>
          <a:bodyPr lIns="82945" tIns="41473" rIns="82945"/>
          <a:lstStyle>
            <a:lvl1pPr>
              <a:defRPr/>
            </a:lvl1pPr>
          </a:lstStyle>
          <a:p>
            <a:fld id="{10066599-523B-4641-9CCC-17D83CD935ED}" type="slidenum">
              <a:rPr lang="en-GB"/>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DEAFB25A-099D-4394-916B-324A5BFC19AE}" type="datetime1">
              <a:rPr lang="en-US" smtClean="0"/>
              <a:t>8/8/2014</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smtClean="0"/>
              <a:t>J. Leskovec, A. Rajaraman, J. Ullman: Mining of Massive Datasets, http://www.mmds.org </a:t>
            </a: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39826768-8FCE-4417-A22B-1D26CD2A846A}" type="slidenum">
              <a:rPr lang="en-US"/>
              <a:pPr/>
              <a:t>‹#›</a:t>
            </a:fld>
            <a:endParaRPr lang="en-US"/>
          </a:p>
        </p:txBody>
      </p:sp>
    </p:spTree>
    <p:extLst>
      <p:ext uri="{BB962C8B-B14F-4D97-AF65-F5344CB8AC3E}">
        <p14:creationId xmlns:p14="http://schemas.microsoft.com/office/powerpoint/2010/main" val="1420975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87552"/>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F596EC37-9A2F-489A-B3B2-DBA304DC9123}" type="datetime1">
              <a:rPr lang="en-US" smtClean="0"/>
              <a:t>8/8/2014</a:t>
            </a:fld>
            <a:endParaRPr lang="en-US"/>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 </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914400"/>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740664" y="2743200"/>
            <a:ext cx="8022336" cy="685800"/>
          </a:xfrm>
        </p:spPr>
        <p:txBody>
          <a:bodyPr lIns="146304" tIns="0" rIns="45720" bIns="0" anchor="t">
            <a:normAutofit/>
          </a:bodyPr>
          <a:lstStyle>
            <a:lvl1pPr marL="0" indent="0">
              <a:buNone/>
              <a:defRPr sz="4000" b="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dirty="0" smtClean="0"/>
              <a:t>Click to edit Master text styles</a:t>
            </a:r>
          </a:p>
        </p:txBody>
      </p:sp>
      <p:sp>
        <p:nvSpPr>
          <p:cNvPr id="4" name="Date Placeholder 3"/>
          <p:cNvSpPr>
            <a:spLocks noGrp="1"/>
          </p:cNvSpPr>
          <p:nvPr>
            <p:ph type="dt" sz="half" idx="10"/>
          </p:nvPr>
        </p:nvSpPr>
        <p:spPr/>
        <p:txBody>
          <a:bodyPr/>
          <a:lstStyle/>
          <a:p>
            <a:fld id="{5387006C-5214-44CD-95B3-CFCD19D08517}" type="datetime1">
              <a:rPr lang="en-US" smtClean="0"/>
              <a:t>8/8/2014</a:t>
            </a:fld>
            <a:endParaRPr lang="en-US"/>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 </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295400"/>
            <a:ext cx="4038600" cy="5504688"/>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295400"/>
            <a:ext cx="4038600" cy="5504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F111CD4-1E2A-4755-B2BA-4C51B3644227}" type="datetime1">
              <a:rPr lang="en-US" smtClean="0"/>
              <a:t>8/8/2014</a:t>
            </a:fld>
            <a:endParaRPr lang="en-US"/>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 </a:t>
            </a:r>
            <a:endParaRPr lang="en-US"/>
          </a:p>
        </p:txBody>
      </p:sp>
      <p:sp>
        <p:nvSpPr>
          <p:cNvPr id="7" name="Slide Number Placeholder 6"/>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95400"/>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023338"/>
            <a:ext cx="4040188" cy="43774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295400"/>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023338"/>
            <a:ext cx="4041775" cy="43774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9924EED-B7B4-4037-B2D2-745113BA7482}" type="datetime1">
              <a:rPr lang="en-US" smtClean="0"/>
              <a:t>8/8/2014</a:t>
            </a:fld>
            <a:endParaRPr lang="en-US"/>
          </a:p>
        </p:txBody>
      </p:sp>
      <p:sp>
        <p:nvSpPr>
          <p:cNvPr id="8" name="Footer Placeholder 7"/>
          <p:cNvSpPr>
            <a:spLocks noGrp="1"/>
          </p:cNvSpPr>
          <p:nvPr>
            <p:ph type="ftr" sz="quarter" idx="11"/>
          </p:nvPr>
        </p:nvSpPr>
        <p:spPr/>
        <p:txBody>
          <a:bodyPr/>
          <a:lstStyle/>
          <a:p>
            <a:r>
              <a:rPr lang="en-US" smtClean="0"/>
              <a:t>J. Leskovec, A. Rajaraman, J. Ullman: Mining of Massive Datasets, http://www.mmds.org </a:t>
            </a:r>
            <a:endParaRPr lang="en-US"/>
          </a:p>
        </p:txBody>
      </p:sp>
      <p:sp>
        <p:nvSpPr>
          <p:cNvPr id="9" name="Slide Number Placeholder 8"/>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A4AF1AA-4848-4A4A-8FB9-A0B0ABE7A4F7}" type="datetime1">
              <a:rPr lang="en-US" smtClean="0"/>
              <a:t>8/8/2014</a:t>
            </a:fld>
            <a:endParaRPr lang="en-US"/>
          </a:p>
        </p:txBody>
      </p:sp>
      <p:sp>
        <p:nvSpPr>
          <p:cNvPr id="4" name="Footer Placeholder 3"/>
          <p:cNvSpPr>
            <a:spLocks noGrp="1"/>
          </p:cNvSpPr>
          <p:nvPr>
            <p:ph type="ftr" sz="quarter" idx="11"/>
          </p:nvPr>
        </p:nvSpPr>
        <p:spPr/>
        <p:txBody>
          <a:bodyPr/>
          <a:lstStyle/>
          <a:p>
            <a:r>
              <a:rPr lang="en-US" smtClean="0"/>
              <a:t>J. Leskovec, A. Rajaraman, J. Ullman: Mining of Massive Datasets, http://www.mmds.org </a:t>
            </a:r>
            <a:endParaRPr lang="en-US"/>
          </a:p>
        </p:txBody>
      </p:sp>
      <p:sp>
        <p:nvSpPr>
          <p:cNvPr id="5" name="Slide Number Placeholder 4"/>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5D0039-59AE-4E5E-8763-CC6F1F9F4A16}" type="datetime1">
              <a:rPr lang="en-US" smtClean="0"/>
              <a:t>8/8/2014</a:t>
            </a:fld>
            <a:endParaRPr lang="en-US"/>
          </a:p>
        </p:txBody>
      </p:sp>
      <p:sp>
        <p:nvSpPr>
          <p:cNvPr id="3" name="Footer Placeholder 2"/>
          <p:cNvSpPr>
            <a:spLocks noGrp="1"/>
          </p:cNvSpPr>
          <p:nvPr>
            <p:ph type="ftr" sz="quarter" idx="11"/>
          </p:nvPr>
        </p:nvSpPr>
        <p:spPr/>
        <p:txBody>
          <a:bodyPr/>
          <a:lstStyle/>
          <a:p>
            <a:r>
              <a:rPr lang="en-US" smtClean="0"/>
              <a:t>J. Leskovec, A. Rajaraman, J. Ullman: Mining of Massive Datasets, http://www.mmds.org </a:t>
            </a:r>
            <a:endParaRPr lang="en-US"/>
          </a:p>
        </p:txBody>
      </p:sp>
      <p:sp>
        <p:nvSpPr>
          <p:cNvPr id="4" name="Slide Number Placeholder 3"/>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C872737-EE1B-4875-A3B0-F5511627493C}" type="datetime1">
              <a:rPr lang="en-US" smtClean="0"/>
              <a:t>8/8/2014</a:t>
            </a:fld>
            <a:endParaRPr lang="en-US"/>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 </a:t>
            </a:r>
            <a:endParaRPr lang="en-US"/>
          </a:p>
        </p:txBody>
      </p:sp>
      <p:sp>
        <p:nvSpPr>
          <p:cNvPr id="7" name="Slide Number Placeholder 6"/>
          <p:cNvSpPr>
            <a:spLocks noGrp="1"/>
          </p:cNvSpPr>
          <p:nvPr>
            <p:ph type="sldNum" sz="quarter" idx="12"/>
          </p:nvPr>
        </p:nvSpPr>
        <p:spPr/>
        <p:txBody>
          <a:bodyPr/>
          <a:lstStyle/>
          <a:p>
            <a:fld id="{19B12225-5612-419B-A8D5-4B8EEE4C217E}"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495D5BA3-527A-4C60-B438-9E30F9AE6C90}" type="datetime1">
              <a:rPr lang="en-US" smtClean="0"/>
              <a:t>8/8/2014</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r>
              <a:rPr lang="en-US" smtClean="0"/>
              <a:t>J. Leskovec, A. Rajaraman, J. Ullman: Mining of Massive Datasets, http://www.mmds.org </a:t>
            </a:r>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19B12225-5612-419B-A8D5-4B8EEE4C217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02108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1"/>
            <a:ext cx="9143999" cy="1021079"/>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83820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457200" y="1295400"/>
            <a:ext cx="8229600" cy="5257801"/>
          </a:xfrm>
          <a:prstGeom prst="rect">
            <a:avLst/>
          </a:prstGeom>
        </p:spPr>
        <p:txBody>
          <a:bodyPr vert="horz" lIns="54864" tIns="91440" rtlCol="0">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4" name="Date Placeholder 3"/>
          <p:cNvSpPr>
            <a:spLocks noGrp="1"/>
          </p:cNvSpPr>
          <p:nvPr>
            <p:ph type="dt" sz="half" idx="2"/>
          </p:nvPr>
        </p:nvSpPr>
        <p:spPr>
          <a:xfrm>
            <a:off x="457200" y="6583680"/>
            <a:ext cx="2133600" cy="274320"/>
          </a:xfrm>
          <a:prstGeom prst="rect">
            <a:avLst/>
          </a:prstGeom>
        </p:spPr>
        <p:txBody>
          <a:bodyPr vert="horz" lIns="109728" rIns="45720" bIns="0" rtlCol="0" anchor="b"/>
          <a:lstStyle>
            <a:lvl1pPr algn="l" eaLnBrk="1" latinLnBrk="0" hangingPunct="1">
              <a:defRPr kumimoji="0" sz="900">
                <a:solidFill>
                  <a:schemeClr val="tx1">
                    <a:tint val="95000"/>
                  </a:schemeClr>
                </a:solidFill>
                <a:latin typeface="Calibri" pitchFamily="34" charset="0"/>
                <a:cs typeface="Calibri" pitchFamily="34" charset="0"/>
              </a:defRPr>
            </a:lvl1pPr>
            <a:extLst/>
          </a:lstStyle>
          <a:p>
            <a:fld id="{E63E396A-3929-4220-A8B5-FA39E5E441AB}" type="datetime1">
              <a:rPr lang="en-US" smtClean="0"/>
              <a:t>8/8/2014</a:t>
            </a:fld>
            <a:endParaRPr lang="en-US"/>
          </a:p>
        </p:txBody>
      </p:sp>
      <p:sp>
        <p:nvSpPr>
          <p:cNvPr id="5" name="Footer Placeholder 4"/>
          <p:cNvSpPr>
            <a:spLocks noGrp="1"/>
          </p:cNvSpPr>
          <p:nvPr>
            <p:ph type="ftr" sz="quarter" idx="3"/>
          </p:nvPr>
        </p:nvSpPr>
        <p:spPr>
          <a:xfrm>
            <a:off x="2640596" y="6583680"/>
            <a:ext cx="5507719" cy="274320"/>
          </a:xfrm>
          <a:prstGeom prst="rect">
            <a:avLst/>
          </a:prstGeom>
        </p:spPr>
        <p:txBody>
          <a:bodyPr vert="horz" lIns="45720" rIns="45720" bIns="0" rtlCol="0" anchor="b"/>
          <a:lstStyle>
            <a:lvl1pPr algn="l" eaLnBrk="1" latinLnBrk="0" hangingPunct="1">
              <a:defRPr kumimoji="0" sz="900">
                <a:solidFill>
                  <a:schemeClr val="tx1">
                    <a:tint val="95000"/>
                  </a:schemeClr>
                </a:solidFill>
                <a:latin typeface="Calibri" pitchFamily="34" charset="0"/>
                <a:cs typeface="Calibri" pitchFamily="34" charset="0"/>
              </a:defRPr>
            </a:lvl1pPr>
            <a:extLst/>
          </a:lstStyle>
          <a:p>
            <a:r>
              <a:rPr lang="en-US" smtClean="0"/>
              <a:t>J. Leskovec, A. Rajaraman, J. Ullman: Mining of Massive Datasets, http://www.mmds.org </a:t>
            </a:r>
            <a:endParaRPr lang="en-US" dirty="0"/>
          </a:p>
        </p:txBody>
      </p:sp>
      <p:sp>
        <p:nvSpPr>
          <p:cNvPr id="6" name="Slide Number Placeholder 5"/>
          <p:cNvSpPr>
            <a:spLocks noGrp="1"/>
          </p:cNvSpPr>
          <p:nvPr>
            <p:ph type="sldNum" sz="quarter" idx="4"/>
          </p:nvPr>
        </p:nvSpPr>
        <p:spPr>
          <a:xfrm>
            <a:off x="8204396" y="6583680"/>
            <a:ext cx="733864" cy="274320"/>
          </a:xfrm>
          <a:prstGeom prst="rect">
            <a:avLst/>
          </a:prstGeom>
        </p:spPr>
        <p:txBody>
          <a:bodyPr vert="horz" bIns="0" rtlCol="0" anchor="b"/>
          <a:lstStyle>
            <a:lvl1pPr algn="r" eaLnBrk="1" latinLnBrk="0" hangingPunct="1">
              <a:defRPr kumimoji="0" sz="900">
                <a:solidFill>
                  <a:schemeClr val="tx1">
                    <a:tint val="95000"/>
                  </a:schemeClr>
                </a:solidFill>
                <a:latin typeface="Calibri" pitchFamily="34" charset="0"/>
                <a:cs typeface="Calibri" pitchFamily="34" charset="0"/>
              </a:defRPr>
            </a:lvl1pPr>
            <a:extLst/>
          </a:lstStyle>
          <a:p>
            <a:fld id="{19B12225-5612-419B-A8D5-4B8EEE4C217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5" r:id="rId12"/>
    <p:sldLayoutId id="2147483677" r:id="rId13"/>
  </p:sldLayoutIdLst>
  <p:hf hd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Calibri" pitchFamily="34" charset="0"/>
          <a:ea typeface="+mn-ea"/>
          <a:cs typeface="Calibri" pitchFamily="34" charset="0"/>
        </a:defRPr>
      </a:lvl1pPr>
      <a:lvl2pPr marL="731520" indent="-274320" algn="l" rtl="0" eaLnBrk="1" latinLnBrk="0" hangingPunct="1">
        <a:spcBef>
          <a:spcPct val="20000"/>
        </a:spcBef>
        <a:buClr>
          <a:schemeClr val="accent2"/>
        </a:buClr>
        <a:buSzPct val="100000"/>
        <a:buFont typeface="Wingdings" pitchFamily="2" charset="2"/>
        <a:buChar char="§"/>
        <a:defRPr kumimoji="0" sz="2800" kern="1200">
          <a:solidFill>
            <a:schemeClr val="tx1"/>
          </a:solidFill>
          <a:latin typeface="Calibri" pitchFamily="34" charset="0"/>
          <a:ea typeface="+mn-ea"/>
          <a:cs typeface="Calibri" pitchFamily="34" charset="0"/>
        </a:defRPr>
      </a:lvl2pPr>
      <a:lvl3pPr marL="996696" indent="-228600" algn="l" rtl="0" eaLnBrk="1" latinLnBrk="0" hangingPunct="1">
        <a:spcBef>
          <a:spcPct val="20000"/>
        </a:spcBef>
        <a:buClr>
          <a:schemeClr val="accent3"/>
        </a:buClr>
        <a:buSzPct val="100000"/>
        <a:buFont typeface="Wingdings" pitchFamily="2" charset="2"/>
        <a:buChar char="§"/>
        <a:defRPr kumimoji="0" sz="2400" kern="1200">
          <a:solidFill>
            <a:schemeClr val="tx1"/>
          </a:solidFill>
          <a:latin typeface="Calibri" pitchFamily="34" charset="0"/>
          <a:ea typeface="+mn-ea"/>
          <a:cs typeface="Calibri" pitchFamily="34" charset="0"/>
        </a:defRPr>
      </a:lvl3pPr>
      <a:lvl4pPr marL="1216152" indent="-182880" algn="l" rtl="0" eaLnBrk="1" latinLnBrk="0" hangingPunct="1">
        <a:spcBef>
          <a:spcPct val="20000"/>
        </a:spcBef>
        <a:buClr>
          <a:schemeClr val="accent4"/>
        </a:buClr>
        <a:buSzPct val="100000"/>
        <a:buFont typeface="Wingdings" pitchFamily="2" charset="2"/>
        <a:buChar char="§"/>
        <a:defRPr kumimoji="0" sz="2000" kern="1200">
          <a:solidFill>
            <a:schemeClr val="tx1"/>
          </a:solidFill>
          <a:latin typeface="Calibri" pitchFamily="34" charset="0"/>
          <a:ea typeface="+mn-ea"/>
          <a:cs typeface="Calibri" pitchFamily="34" charset="0"/>
        </a:defRPr>
      </a:lvl4pPr>
      <a:lvl5pPr marL="1426464" indent="-182880" algn="l" rtl="0" eaLnBrk="1" latinLnBrk="0" hangingPunct="1">
        <a:spcBef>
          <a:spcPct val="20000"/>
        </a:spcBef>
        <a:buClr>
          <a:schemeClr val="accent5"/>
        </a:buClr>
        <a:buSzPct val="100000"/>
        <a:buFont typeface="Wingdings" pitchFamily="2" charset="2"/>
        <a:buChar char="§"/>
        <a:defRPr kumimoji="0" lang="en-US" sz="2000" kern="1200" smtClean="0">
          <a:solidFill>
            <a:schemeClr val="tx1"/>
          </a:solidFill>
          <a:latin typeface="Calibri" pitchFamily="34" charset="0"/>
          <a:ea typeface="+mn-ea"/>
          <a:cs typeface="Calibri" pitchFamily="34"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mmds.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2.bin"/><Relationship Id="rId10" Type="http://schemas.openxmlformats.org/officeDocument/2006/relationships/image" Target="../media/image7.wmf"/><Relationship Id="rId4" Type="http://schemas.openxmlformats.org/officeDocument/2006/relationships/image" Target="../media/image4.wmf"/><Relationship Id="rId9" Type="http://schemas.openxmlformats.org/officeDocument/2006/relationships/oleObject" Target="../embeddings/oleObject4.bin"/></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8.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9.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447800"/>
            <a:ext cx="8610600" cy="3581400"/>
          </a:xfrm>
        </p:spPr>
        <p:txBody>
          <a:bodyPr anchor="b">
            <a:normAutofit/>
          </a:bodyPr>
          <a:lstStyle/>
          <a:p>
            <a:r>
              <a:rPr lang="en-US" sz="5400" dirty="0"/>
              <a:t>Mining Data Streams </a:t>
            </a:r>
            <a:br>
              <a:rPr lang="en-US" sz="5400" dirty="0"/>
            </a:br>
            <a:r>
              <a:rPr lang="en-US" sz="5400" dirty="0"/>
              <a:t>(Part </a:t>
            </a:r>
            <a:r>
              <a:rPr lang="en-US" sz="5400" dirty="0" smtClean="0"/>
              <a:t>2)</a:t>
            </a:r>
            <a:endParaRPr lang="en-US" sz="5400" dirty="0"/>
          </a:p>
        </p:txBody>
      </p:sp>
      <p:sp>
        <p:nvSpPr>
          <p:cNvPr id="7" name="TextBox 6"/>
          <p:cNvSpPr txBox="1"/>
          <p:nvPr/>
        </p:nvSpPr>
        <p:spPr>
          <a:xfrm>
            <a:off x="762000" y="5257800"/>
            <a:ext cx="6705600" cy="1692771"/>
          </a:xfrm>
          <a:prstGeom prst="rect">
            <a:avLst/>
          </a:prstGeom>
          <a:noFill/>
        </p:spPr>
        <p:txBody>
          <a:bodyPr wrap="square" rtlCol="0">
            <a:spAutoFit/>
          </a:bodyPr>
          <a:lstStyle/>
          <a:p>
            <a:r>
              <a:rPr lang="en-US" sz="2400" dirty="0" smtClean="0"/>
              <a:t>Mining of Massive Datasets</a:t>
            </a:r>
          </a:p>
          <a:p>
            <a:r>
              <a:rPr lang="en-US" sz="2400" dirty="0" smtClean="0"/>
              <a:t>Jure Leskovec, </a:t>
            </a:r>
            <a:r>
              <a:rPr lang="en-US" sz="2400" dirty="0" err="1" smtClean="0"/>
              <a:t>Anand</a:t>
            </a:r>
            <a:r>
              <a:rPr lang="en-US" sz="2400" dirty="0" smtClean="0"/>
              <a:t> </a:t>
            </a:r>
            <a:r>
              <a:rPr lang="en-US" sz="2400" dirty="0" err="1" smtClean="0"/>
              <a:t>Rajaraman</a:t>
            </a:r>
            <a:r>
              <a:rPr lang="en-US" sz="2400" dirty="0" smtClean="0"/>
              <a:t>, Jeff Ullman </a:t>
            </a:r>
            <a:r>
              <a:rPr lang="en-US" sz="2000" dirty="0" smtClean="0"/>
              <a:t>Stanford University</a:t>
            </a:r>
          </a:p>
          <a:p>
            <a:r>
              <a:rPr lang="en-US" sz="3200" dirty="0" smtClean="0"/>
              <a:t>http://www.mmds.org </a:t>
            </a:r>
          </a:p>
        </p:txBody>
      </p:sp>
      <p:pic>
        <p:nvPicPr>
          <p:cNvPr id="5" name="Picture 6" descr="http://asia.stanford.edu/images/StanfordSealSmall.jpg"/>
          <p:cNvPicPr>
            <a:picLocks noChangeAspect="1" noChangeArrowheads="1"/>
          </p:cNvPicPr>
          <p:nvPr/>
        </p:nvPicPr>
        <p:blipFill>
          <a:blip r:embed="rId3" cstate="print"/>
          <a:srcRect/>
          <a:stretch>
            <a:fillRect/>
          </a:stretch>
        </p:blipFill>
        <p:spPr bwMode="auto">
          <a:xfrm>
            <a:off x="7452360" y="5166360"/>
            <a:ext cx="1691640" cy="1691640"/>
          </a:xfrm>
          <a:prstGeom prst="rect">
            <a:avLst/>
          </a:prstGeom>
          <a:noFill/>
        </p:spPr>
      </p:pic>
      <p:sp>
        <p:nvSpPr>
          <p:cNvPr id="3" name="TextBox 2"/>
          <p:cNvSpPr txBox="1"/>
          <p:nvPr/>
        </p:nvSpPr>
        <p:spPr>
          <a:xfrm>
            <a:off x="2438400" y="44824"/>
            <a:ext cx="6705600" cy="830997"/>
          </a:xfrm>
          <a:prstGeom prst="rect">
            <a:avLst/>
          </a:prstGeom>
          <a:noFill/>
        </p:spPr>
        <p:txBody>
          <a:bodyPr wrap="square" rtlCol="0">
            <a:spAutoFit/>
          </a:bodyPr>
          <a:lstStyle/>
          <a:p>
            <a:r>
              <a:rPr lang="en-US" sz="1200" b="1" dirty="0">
                <a:latin typeface="Arial" pitchFamily="34" charset="0"/>
                <a:cs typeface="Arial" pitchFamily="34" charset="0"/>
              </a:rPr>
              <a:t>Note to other teachers and users of these </a:t>
            </a:r>
            <a:r>
              <a:rPr lang="en-US" sz="1200" b="1" dirty="0" smtClean="0">
                <a:latin typeface="Arial" pitchFamily="34" charset="0"/>
                <a:cs typeface="Arial" pitchFamily="34" charset="0"/>
              </a:rPr>
              <a:t>slides:</a:t>
            </a:r>
            <a:r>
              <a:rPr lang="en-US" sz="1200" dirty="0" smtClean="0">
                <a:latin typeface="Arial" pitchFamily="34" charset="0"/>
                <a:cs typeface="Arial" pitchFamily="34" charset="0"/>
              </a:rPr>
              <a:t> We </a:t>
            </a:r>
            <a:r>
              <a:rPr lang="en-US" sz="1200" dirty="0">
                <a:latin typeface="Arial" pitchFamily="34" charset="0"/>
                <a:cs typeface="Arial" pitchFamily="34" charset="0"/>
              </a:rPr>
              <a:t>would be delighted if you found this our material useful in giving your own lectures. Feel free to use these slides verbatim, or to modify them to fit your own needs</a:t>
            </a:r>
            <a:r>
              <a:rPr lang="en-US" sz="1200" dirty="0" smtClean="0">
                <a:latin typeface="Arial" pitchFamily="34" charset="0"/>
                <a:cs typeface="Arial" pitchFamily="34" charset="0"/>
              </a:rPr>
              <a:t>. If </a:t>
            </a:r>
            <a:r>
              <a:rPr lang="en-US" sz="1200" dirty="0">
                <a:latin typeface="Arial" pitchFamily="34" charset="0"/>
                <a:cs typeface="Arial" pitchFamily="34" charset="0"/>
              </a:rPr>
              <a:t>you make use of a significant portion of these slides in your own lecture, please include this message, or a link to our web site: </a:t>
            </a:r>
            <a:r>
              <a:rPr lang="en-US" sz="1200" dirty="0">
                <a:latin typeface="Arial" pitchFamily="34" charset="0"/>
                <a:cs typeface="Arial" pitchFamily="34" charset="0"/>
                <a:hlinkClick r:id="rId4"/>
              </a:rPr>
              <a:t>http://</a:t>
            </a:r>
            <a:r>
              <a:rPr lang="en-US" sz="1200" dirty="0" smtClean="0">
                <a:latin typeface="Arial" pitchFamily="34" charset="0"/>
                <a:cs typeface="Arial" pitchFamily="34" charset="0"/>
                <a:hlinkClick r:id="rId4"/>
              </a:rPr>
              <a:t>www.mmds.org</a:t>
            </a:r>
            <a:r>
              <a:rPr lang="en-US" sz="1200" dirty="0" smtClean="0">
                <a:latin typeface="Arial" pitchFamily="34" charset="0"/>
                <a:cs typeface="Arial" pitchFamily="34" charset="0"/>
              </a:rPr>
              <a:t> </a:t>
            </a:r>
          </a:p>
        </p:txBody>
      </p:sp>
    </p:spTree>
    <p:extLst>
      <p:ext uri="{BB962C8B-B14F-4D97-AF65-F5344CB8AC3E}">
        <p14:creationId xmlns:p14="http://schemas.microsoft.com/office/powerpoint/2010/main" val="341831125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defRPr/>
            </a:pPr>
            <a:r>
              <a:rPr lang="en-US" u="sng" dirty="0" smtClean="0"/>
              <a:t>Analysis:</a:t>
            </a:r>
            <a:r>
              <a:rPr lang="en-US" dirty="0" smtClean="0"/>
              <a:t> Throwing </a:t>
            </a:r>
            <a:r>
              <a:rPr lang="en-US" dirty="0"/>
              <a:t>Darts </a:t>
            </a:r>
            <a:r>
              <a:rPr lang="en-US" dirty="0" smtClean="0"/>
              <a:t>(</a:t>
            </a:r>
            <a:r>
              <a:rPr lang="en-US" dirty="0"/>
              <a:t>2)</a:t>
            </a:r>
          </a:p>
        </p:txBody>
      </p:sp>
      <p:sp>
        <p:nvSpPr>
          <p:cNvPr id="28" name="Content Placeholder 27"/>
          <p:cNvSpPr>
            <a:spLocks noGrp="1"/>
          </p:cNvSpPr>
          <p:nvPr>
            <p:ph idx="1"/>
          </p:nvPr>
        </p:nvSpPr>
        <p:spPr>
          <a:xfrm>
            <a:off x="457200" y="1371601"/>
            <a:ext cx="8229600" cy="2133600"/>
          </a:xfrm>
        </p:spPr>
        <p:txBody>
          <a:bodyPr/>
          <a:lstStyle/>
          <a:p>
            <a:r>
              <a:rPr lang="en-US" dirty="0" smtClean="0"/>
              <a:t>We have </a:t>
            </a:r>
            <a:r>
              <a:rPr lang="en-US" b="1" i="1" dirty="0" smtClean="0"/>
              <a:t>m</a:t>
            </a:r>
            <a:r>
              <a:rPr lang="en-US" dirty="0" smtClean="0"/>
              <a:t> darts,</a:t>
            </a:r>
            <a:r>
              <a:rPr lang="en-US" b="1" dirty="0" smtClean="0"/>
              <a:t> </a:t>
            </a:r>
            <a:r>
              <a:rPr lang="en-US" b="1" i="1" dirty="0" smtClean="0"/>
              <a:t>n</a:t>
            </a:r>
            <a:r>
              <a:rPr lang="en-US" dirty="0" smtClean="0"/>
              <a:t> targets</a:t>
            </a:r>
          </a:p>
          <a:p>
            <a:r>
              <a:rPr lang="en-US" b="1" dirty="0" smtClean="0">
                <a:solidFill>
                  <a:srgbClr val="0000FF"/>
                </a:solidFill>
              </a:rPr>
              <a:t>What is the probability that a target gets at least one dart?</a:t>
            </a:r>
          </a:p>
          <a:p>
            <a:endParaRPr lang="en-US" b="1" dirty="0"/>
          </a:p>
        </p:txBody>
      </p:sp>
      <p:sp>
        <p:nvSpPr>
          <p:cNvPr id="18434" name="Slide Number Placeholder 4"/>
          <p:cNvSpPr>
            <a:spLocks noGrp="1"/>
          </p:cNvSpPr>
          <p:nvPr>
            <p:ph type="sldNum" sz="quarter" idx="12"/>
          </p:nvPr>
        </p:nvSpPr>
        <p:spPr bwMode="auto">
          <a:noFill/>
          <a:ln>
            <a:miter lim="800000"/>
            <a:headEnd/>
            <a:tailEnd/>
          </a:ln>
        </p:spPr>
        <p:txBody>
          <a:bodyPr/>
          <a:lstStyle/>
          <a:p>
            <a:fld id="{8C6B081D-537B-4D00-A9A9-AA40E7C121CF}" type="slidenum">
              <a:rPr lang="en-US" smtClean="0">
                <a:latin typeface="Calibri" pitchFamily="34" charset="0"/>
                <a:ea typeface="ＭＳ Ｐゴシック" pitchFamily="34" charset="-128"/>
              </a:rPr>
              <a:pPr/>
              <a:t>10</a:t>
            </a:fld>
            <a:endParaRPr lang="en-US" dirty="0" smtClean="0">
              <a:latin typeface="Calibri" pitchFamily="34" charset="0"/>
              <a:ea typeface="ＭＳ Ｐゴシック" pitchFamily="34" charset="-128"/>
            </a:endParaRPr>
          </a:p>
        </p:txBody>
      </p:sp>
      <p:grpSp>
        <p:nvGrpSpPr>
          <p:cNvPr id="2" name="Group 6"/>
          <p:cNvGrpSpPr>
            <a:grpSpLocks/>
          </p:cNvGrpSpPr>
          <p:nvPr/>
        </p:nvGrpSpPr>
        <p:grpSpPr bwMode="auto">
          <a:xfrm>
            <a:off x="1227139" y="4005262"/>
            <a:ext cx="3759202" cy="2092325"/>
            <a:chOff x="763" y="1781"/>
            <a:chExt cx="2368" cy="1318"/>
          </a:xfrm>
        </p:grpSpPr>
        <p:sp>
          <p:nvSpPr>
            <p:cNvPr id="18456" name="Text Box 3"/>
            <p:cNvSpPr txBox="1">
              <a:spLocks noChangeArrowheads="1"/>
            </p:cNvSpPr>
            <p:nvPr/>
          </p:nvSpPr>
          <p:spPr bwMode="auto">
            <a:xfrm>
              <a:off x="2054" y="1781"/>
              <a:ext cx="1077" cy="368"/>
            </a:xfrm>
            <a:prstGeom prst="rect">
              <a:avLst/>
            </a:prstGeom>
            <a:noFill/>
            <a:ln w="9525">
              <a:noFill/>
              <a:miter lim="800000"/>
              <a:headEnd/>
              <a:tailEnd/>
            </a:ln>
          </p:spPr>
          <p:txBody>
            <a:bodyPr wrap="none">
              <a:spAutoFit/>
            </a:bodyPr>
            <a:lstStyle/>
            <a:p>
              <a:r>
                <a:rPr lang="en-US" sz="3200" dirty="0">
                  <a:latin typeface="Arial" pitchFamily="34" charset="0"/>
                  <a:cs typeface="Arial" pitchFamily="34" charset="0"/>
                </a:rPr>
                <a:t>(1 – 1/n)</a:t>
              </a:r>
            </a:p>
          </p:txBody>
        </p:sp>
        <p:sp>
          <p:nvSpPr>
            <p:cNvPr id="18457" name="Text Box 4"/>
            <p:cNvSpPr txBox="1">
              <a:spLocks noChangeArrowheads="1"/>
            </p:cNvSpPr>
            <p:nvPr/>
          </p:nvSpPr>
          <p:spPr bwMode="auto">
            <a:xfrm>
              <a:off x="763" y="2517"/>
              <a:ext cx="1109" cy="582"/>
            </a:xfrm>
            <a:prstGeom prst="rect">
              <a:avLst/>
            </a:prstGeom>
            <a:noFill/>
            <a:ln w="9525">
              <a:noFill/>
              <a:miter lim="800000"/>
              <a:headEnd/>
              <a:tailEnd/>
            </a:ln>
          </p:spPr>
          <p:txBody>
            <a:bodyPr wrap="none">
              <a:spAutoFit/>
            </a:bodyPr>
            <a:lstStyle/>
            <a:p>
              <a:pPr algn="ctr"/>
              <a:r>
                <a:rPr lang="en-US" dirty="0" smtClean="0">
                  <a:solidFill>
                    <a:srgbClr val="008000"/>
                  </a:solidFill>
                  <a:latin typeface="Calibri" pitchFamily="34" charset="0"/>
                  <a:cs typeface="Calibri" pitchFamily="34" charset="0"/>
                </a:rPr>
                <a:t>Probability some</a:t>
              </a:r>
              <a:endParaRPr lang="en-US" dirty="0">
                <a:solidFill>
                  <a:srgbClr val="008000"/>
                </a:solidFill>
                <a:latin typeface="Calibri" pitchFamily="34" charset="0"/>
                <a:cs typeface="Calibri" pitchFamily="34" charset="0"/>
              </a:endParaRPr>
            </a:p>
            <a:p>
              <a:pPr algn="ctr"/>
              <a:r>
                <a:rPr lang="en-US" dirty="0">
                  <a:solidFill>
                    <a:srgbClr val="008000"/>
                  </a:solidFill>
                  <a:latin typeface="Calibri" pitchFamily="34" charset="0"/>
                  <a:cs typeface="Calibri" pitchFamily="34" charset="0"/>
                </a:rPr>
                <a:t>target </a:t>
              </a:r>
              <a:r>
                <a:rPr lang="en-US" b="1" dirty="0" smtClean="0">
                  <a:solidFill>
                    <a:srgbClr val="008000"/>
                  </a:solidFill>
                  <a:latin typeface="Calibri" pitchFamily="34" charset="0"/>
                  <a:cs typeface="Calibri" pitchFamily="34" charset="0"/>
                </a:rPr>
                <a:t>X</a:t>
              </a:r>
              <a:r>
                <a:rPr lang="en-US" dirty="0" smtClean="0">
                  <a:solidFill>
                    <a:srgbClr val="008000"/>
                  </a:solidFill>
                  <a:latin typeface="Calibri" pitchFamily="34" charset="0"/>
                  <a:cs typeface="Calibri" pitchFamily="34" charset="0"/>
                </a:rPr>
                <a:t> not </a:t>
              </a:r>
              <a:r>
                <a:rPr lang="en-US" dirty="0">
                  <a:solidFill>
                    <a:srgbClr val="008000"/>
                  </a:solidFill>
                  <a:latin typeface="Calibri" pitchFamily="34" charset="0"/>
                  <a:cs typeface="Calibri" pitchFamily="34" charset="0"/>
                </a:rPr>
                <a:t>hit</a:t>
              </a:r>
            </a:p>
            <a:p>
              <a:pPr algn="ctr"/>
              <a:r>
                <a:rPr lang="en-US" dirty="0">
                  <a:solidFill>
                    <a:srgbClr val="008000"/>
                  </a:solidFill>
                  <a:latin typeface="Calibri" pitchFamily="34" charset="0"/>
                  <a:cs typeface="Calibri" pitchFamily="34" charset="0"/>
                </a:rPr>
                <a:t>by </a:t>
              </a:r>
              <a:r>
                <a:rPr lang="en-US" dirty="0" smtClean="0">
                  <a:solidFill>
                    <a:srgbClr val="008000"/>
                  </a:solidFill>
                  <a:latin typeface="Calibri" pitchFamily="34" charset="0"/>
                  <a:cs typeface="Calibri" pitchFamily="34" charset="0"/>
                </a:rPr>
                <a:t>a </a:t>
              </a:r>
              <a:r>
                <a:rPr lang="en-US" dirty="0">
                  <a:solidFill>
                    <a:srgbClr val="008000"/>
                  </a:solidFill>
                  <a:latin typeface="Calibri" pitchFamily="34" charset="0"/>
                  <a:cs typeface="Calibri" pitchFamily="34" charset="0"/>
                </a:rPr>
                <a:t>dart</a:t>
              </a:r>
            </a:p>
          </p:txBody>
        </p:sp>
        <p:sp>
          <p:nvSpPr>
            <p:cNvPr id="18458" name="Line 5"/>
            <p:cNvSpPr>
              <a:spLocks noChangeShapeType="1"/>
            </p:cNvSpPr>
            <p:nvPr/>
          </p:nvSpPr>
          <p:spPr bwMode="auto">
            <a:xfrm flipV="1">
              <a:off x="1488" y="2149"/>
              <a:ext cx="854" cy="347"/>
            </a:xfrm>
            <a:prstGeom prst="line">
              <a:avLst/>
            </a:prstGeom>
            <a:noFill/>
            <a:ln w="9525">
              <a:solidFill>
                <a:schemeClr val="tx1"/>
              </a:solidFill>
              <a:round/>
              <a:headEnd/>
              <a:tailEnd type="triangle" w="med" len="med"/>
            </a:ln>
          </p:spPr>
          <p:txBody>
            <a:bodyPr/>
            <a:lstStyle/>
            <a:p>
              <a:endParaRPr lang="en-US" dirty="0">
                <a:latin typeface="Calibri" pitchFamily="34" charset="0"/>
                <a:cs typeface="Calibri" pitchFamily="34" charset="0"/>
              </a:endParaRPr>
            </a:p>
          </p:txBody>
        </p:sp>
      </p:grpSp>
      <p:grpSp>
        <p:nvGrpSpPr>
          <p:cNvPr id="3" name="Group 15"/>
          <p:cNvGrpSpPr>
            <a:grpSpLocks/>
          </p:cNvGrpSpPr>
          <p:nvPr/>
        </p:nvGrpSpPr>
        <p:grpSpPr bwMode="auto">
          <a:xfrm>
            <a:off x="2667000" y="3760788"/>
            <a:ext cx="3241675" cy="2760663"/>
            <a:chOff x="1632" y="1554"/>
            <a:chExt cx="2042" cy="1739"/>
          </a:xfrm>
        </p:grpSpPr>
        <p:sp>
          <p:nvSpPr>
            <p:cNvPr id="18452" name="Text Box 11"/>
            <p:cNvSpPr txBox="1">
              <a:spLocks noChangeArrowheads="1"/>
            </p:cNvSpPr>
            <p:nvPr/>
          </p:nvSpPr>
          <p:spPr bwMode="auto">
            <a:xfrm>
              <a:off x="3193" y="1554"/>
              <a:ext cx="237" cy="233"/>
            </a:xfrm>
            <a:prstGeom prst="rect">
              <a:avLst/>
            </a:prstGeom>
            <a:noFill/>
            <a:ln w="9525">
              <a:noFill/>
              <a:miter lim="800000"/>
              <a:headEnd/>
              <a:tailEnd/>
            </a:ln>
          </p:spPr>
          <p:txBody>
            <a:bodyPr wrap="none">
              <a:spAutoFit/>
            </a:bodyPr>
            <a:lstStyle/>
            <a:p>
              <a:r>
                <a:rPr lang="en-US" dirty="0">
                  <a:latin typeface="Arial" pitchFamily="34" charset="0"/>
                  <a:cs typeface="Arial" pitchFamily="34" charset="0"/>
                </a:rPr>
                <a:t>m</a:t>
              </a:r>
            </a:p>
          </p:txBody>
        </p:sp>
        <p:sp>
          <p:nvSpPr>
            <p:cNvPr id="18453" name="Text Box 12"/>
            <p:cNvSpPr txBox="1">
              <a:spLocks noChangeArrowheads="1"/>
            </p:cNvSpPr>
            <p:nvPr/>
          </p:nvSpPr>
          <p:spPr bwMode="auto">
            <a:xfrm>
              <a:off x="1632" y="1700"/>
              <a:ext cx="417" cy="368"/>
            </a:xfrm>
            <a:prstGeom prst="rect">
              <a:avLst/>
            </a:prstGeom>
            <a:noFill/>
            <a:ln w="9525">
              <a:noFill/>
              <a:miter lim="800000"/>
              <a:headEnd/>
              <a:tailEnd/>
            </a:ln>
          </p:spPr>
          <p:txBody>
            <a:bodyPr wrap="none">
              <a:spAutoFit/>
            </a:bodyPr>
            <a:lstStyle/>
            <a:p>
              <a:r>
                <a:rPr lang="en-US" sz="3200" dirty="0">
                  <a:latin typeface="Arial" pitchFamily="34" charset="0"/>
                  <a:cs typeface="Arial" pitchFamily="34" charset="0"/>
                </a:rPr>
                <a:t>1 -</a:t>
              </a:r>
            </a:p>
          </p:txBody>
        </p:sp>
        <p:sp>
          <p:nvSpPr>
            <p:cNvPr id="18454" name="Text Box 13"/>
            <p:cNvSpPr txBox="1">
              <a:spLocks noChangeArrowheads="1"/>
            </p:cNvSpPr>
            <p:nvPr/>
          </p:nvSpPr>
          <p:spPr bwMode="auto">
            <a:xfrm>
              <a:off x="2390" y="2689"/>
              <a:ext cx="1284" cy="604"/>
            </a:xfrm>
            <a:prstGeom prst="rect">
              <a:avLst/>
            </a:prstGeom>
            <a:noFill/>
            <a:ln w="9525">
              <a:noFill/>
              <a:miter lim="800000"/>
              <a:headEnd/>
              <a:tailEnd/>
            </a:ln>
          </p:spPr>
          <p:txBody>
            <a:bodyPr wrap="square">
              <a:spAutoFit/>
            </a:bodyPr>
            <a:lstStyle/>
            <a:p>
              <a:pPr algn="ctr"/>
              <a:r>
                <a:rPr lang="en-US" dirty="0">
                  <a:solidFill>
                    <a:srgbClr val="008000"/>
                  </a:solidFill>
                  <a:latin typeface="Calibri" pitchFamily="34" charset="0"/>
                  <a:cs typeface="Calibri" pitchFamily="34" charset="0"/>
                </a:rPr>
                <a:t>Probability at</a:t>
              </a:r>
            </a:p>
            <a:p>
              <a:pPr algn="ctr"/>
              <a:r>
                <a:rPr lang="en-US" dirty="0">
                  <a:solidFill>
                    <a:srgbClr val="008000"/>
                  </a:solidFill>
                  <a:latin typeface="Calibri" pitchFamily="34" charset="0"/>
                  <a:cs typeface="Calibri" pitchFamily="34" charset="0"/>
                </a:rPr>
                <a:t>least one dart</a:t>
              </a:r>
            </a:p>
            <a:p>
              <a:pPr algn="ctr"/>
              <a:r>
                <a:rPr lang="en-US" dirty="0">
                  <a:solidFill>
                    <a:srgbClr val="008000"/>
                  </a:solidFill>
                  <a:latin typeface="Calibri" pitchFamily="34" charset="0"/>
                  <a:cs typeface="Calibri" pitchFamily="34" charset="0"/>
                </a:rPr>
                <a:t>hits </a:t>
              </a:r>
              <a:r>
                <a:rPr lang="en-US" dirty="0" smtClean="0">
                  <a:solidFill>
                    <a:srgbClr val="008000"/>
                  </a:solidFill>
                  <a:latin typeface="Calibri" pitchFamily="34" charset="0"/>
                  <a:cs typeface="Calibri" pitchFamily="34" charset="0"/>
                </a:rPr>
                <a:t>target </a:t>
              </a:r>
              <a:r>
                <a:rPr lang="en-US" b="1" dirty="0" smtClean="0">
                  <a:solidFill>
                    <a:srgbClr val="008000"/>
                  </a:solidFill>
                  <a:latin typeface="Calibri" pitchFamily="34" charset="0"/>
                  <a:cs typeface="Calibri" pitchFamily="34" charset="0"/>
                </a:rPr>
                <a:t>X</a:t>
              </a:r>
              <a:endParaRPr lang="en-US" b="1" dirty="0">
                <a:solidFill>
                  <a:srgbClr val="008000"/>
                </a:solidFill>
                <a:latin typeface="Calibri" pitchFamily="34" charset="0"/>
                <a:cs typeface="Calibri" pitchFamily="34" charset="0"/>
              </a:endParaRPr>
            </a:p>
          </p:txBody>
        </p:sp>
        <p:sp>
          <p:nvSpPr>
            <p:cNvPr id="18455" name="Line 14"/>
            <p:cNvSpPr>
              <a:spLocks noChangeShapeType="1"/>
            </p:cNvSpPr>
            <p:nvPr/>
          </p:nvSpPr>
          <p:spPr bwMode="auto">
            <a:xfrm flipH="1" flipV="1">
              <a:off x="2616" y="2174"/>
              <a:ext cx="360" cy="528"/>
            </a:xfrm>
            <a:prstGeom prst="line">
              <a:avLst/>
            </a:prstGeom>
            <a:noFill/>
            <a:ln w="9525">
              <a:solidFill>
                <a:schemeClr val="tx1"/>
              </a:solidFill>
              <a:round/>
              <a:headEnd/>
              <a:tailEnd type="triangle" w="med" len="med"/>
            </a:ln>
          </p:spPr>
          <p:txBody>
            <a:bodyPr/>
            <a:lstStyle/>
            <a:p>
              <a:endParaRPr lang="en-US" dirty="0">
                <a:latin typeface="Calibri" pitchFamily="34" charset="0"/>
                <a:cs typeface="Calibri" pitchFamily="34" charset="0"/>
              </a:endParaRPr>
            </a:p>
          </p:txBody>
        </p:sp>
      </p:grpSp>
      <p:grpSp>
        <p:nvGrpSpPr>
          <p:cNvPr id="4" name="Group 20"/>
          <p:cNvGrpSpPr>
            <a:grpSpLocks/>
          </p:cNvGrpSpPr>
          <p:nvPr/>
        </p:nvGrpSpPr>
        <p:grpSpPr bwMode="auto">
          <a:xfrm>
            <a:off x="4876802" y="3124202"/>
            <a:ext cx="1608138" cy="1011238"/>
            <a:chOff x="3072" y="1221"/>
            <a:chExt cx="1013" cy="637"/>
          </a:xfrm>
        </p:grpSpPr>
        <p:sp>
          <p:nvSpPr>
            <p:cNvPr id="18448" name="Text Box 16"/>
            <p:cNvSpPr txBox="1">
              <a:spLocks noChangeArrowheads="1"/>
            </p:cNvSpPr>
            <p:nvPr/>
          </p:nvSpPr>
          <p:spPr bwMode="auto">
            <a:xfrm>
              <a:off x="3072" y="1625"/>
              <a:ext cx="246" cy="233"/>
            </a:xfrm>
            <a:prstGeom prst="rect">
              <a:avLst/>
            </a:prstGeom>
            <a:noFill/>
            <a:ln w="9525">
              <a:noFill/>
              <a:miter lim="800000"/>
              <a:headEnd/>
              <a:tailEnd/>
            </a:ln>
          </p:spPr>
          <p:txBody>
            <a:bodyPr wrap="none">
              <a:spAutoFit/>
            </a:bodyPr>
            <a:lstStyle/>
            <a:p>
              <a:r>
                <a:rPr lang="en-US" dirty="0">
                  <a:latin typeface="Arial" pitchFamily="34" charset="0"/>
                  <a:cs typeface="Arial" pitchFamily="34" charset="0"/>
                </a:rPr>
                <a:t>n(</a:t>
              </a:r>
            </a:p>
          </p:txBody>
        </p:sp>
        <p:sp>
          <p:nvSpPr>
            <p:cNvPr id="18449" name="Text Box 17"/>
            <p:cNvSpPr txBox="1">
              <a:spLocks noChangeArrowheads="1"/>
            </p:cNvSpPr>
            <p:nvPr/>
          </p:nvSpPr>
          <p:spPr bwMode="auto">
            <a:xfrm>
              <a:off x="3389" y="1617"/>
              <a:ext cx="327" cy="233"/>
            </a:xfrm>
            <a:prstGeom prst="rect">
              <a:avLst/>
            </a:prstGeom>
            <a:noFill/>
            <a:ln w="9525">
              <a:noFill/>
              <a:miter lim="800000"/>
              <a:headEnd/>
              <a:tailEnd/>
            </a:ln>
          </p:spPr>
          <p:txBody>
            <a:bodyPr wrap="none">
              <a:spAutoFit/>
            </a:bodyPr>
            <a:lstStyle/>
            <a:p>
              <a:r>
                <a:rPr lang="en-US" dirty="0" smtClean="0">
                  <a:latin typeface="Arial" pitchFamily="34" charset="0"/>
                  <a:cs typeface="Arial" pitchFamily="34" charset="0"/>
                </a:rPr>
                <a:t>/ n</a:t>
              </a:r>
              <a:r>
                <a:rPr lang="en-US" dirty="0">
                  <a:latin typeface="Arial" pitchFamily="34" charset="0"/>
                  <a:cs typeface="Arial" pitchFamily="34" charset="0"/>
                </a:rPr>
                <a:t>)</a:t>
              </a:r>
            </a:p>
          </p:txBody>
        </p:sp>
        <p:sp>
          <p:nvSpPr>
            <p:cNvPr id="18450" name="Text Box 18"/>
            <p:cNvSpPr txBox="1">
              <a:spLocks noChangeArrowheads="1"/>
            </p:cNvSpPr>
            <p:nvPr/>
          </p:nvSpPr>
          <p:spPr bwMode="auto">
            <a:xfrm>
              <a:off x="3350" y="1221"/>
              <a:ext cx="735" cy="233"/>
            </a:xfrm>
            <a:prstGeom prst="rect">
              <a:avLst/>
            </a:prstGeom>
            <a:noFill/>
            <a:ln w="9525">
              <a:noFill/>
              <a:miter lim="800000"/>
              <a:headEnd/>
              <a:tailEnd/>
            </a:ln>
          </p:spPr>
          <p:txBody>
            <a:bodyPr wrap="none">
              <a:spAutoFit/>
            </a:bodyPr>
            <a:lstStyle/>
            <a:p>
              <a:r>
                <a:rPr lang="en-US" dirty="0">
                  <a:solidFill>
                    <a:srgbClr val="008000"/>
                  </a:solidFill>
                  <a:latin typeface="Calibri" pitchFamily="34" charset="0"/>
                  <a:cs typeface="Calibri" pitchFamily="34" charset="0"/>
                </a:rPr>
                <a:t>Equivalent</a:t>
              </a:r>
            </a:p>
          </p:txBody>
        </p:sp>
        <p:sp>
          <p:nvSpPr>
            <p:cNvPr id="18451" name="Line 19"/>
            <p:cNvSpPr>
              <a:spLocks noChangeShapeType="1"/>
            </p:cNvSpPr>
            <p:nvPr/>
          </p:nvSpPr>
          <p:spPr bwMode="auto">
            <a:xfrm flipH="1">
              <a:off x="3408" y="1413"/>
              <a:ext cx="144" cy="219"/>
            </a:xfrm>
            <a:prstGeom prst="line">
              <a:avLst/>
            </a:prstGeom>
            <a:noFill/>
            <a:ln w="9525">
              <a:solidFill>
                <a:schemeClr val="tx1"/>
              </a:solidFill>
              <a:round/>
              <a:headEnd/>
              <a:tailEnd type="triangle" w="med" len="med"/>
            </a:ln>
          </p:spPr>
          <p:txBody>
            <a:bodyPr/>
            <a:lstStyle/>
            <a:p>
              <a:endParaRPr lang="en-US" dirty="0">
                <a:latin typeface="Calibri" pitchFamily="34" charset="0"/>
                <a:cs typeface="Calibri" pitchFamily="34" charset="0"/>
              </a:endParaRPr>
            </a:p>
          </p:txBody>
        </p:sp>
      </p:grpSp>
      <p:grpSp>
        <p:nvGrpSpPr>
          <p:cNvPr id="5" name="Group 25"/>
          <p:cNvGrpSpPr>
            <a:grpSpLocks/>
          </p:cNvGrpSpPr>
          <p:nvPr/>
        </p:nvGrpSpPr>
        <p:grpSpPr bwMode="auto">
          <a:xfrm>
            <a:off x="1885951" y="2971800"/>
            <a:ext cx="3295651" cy="1719262"/>
            <a:chOff x="1188" y="1125"/>
            <a:chExt cx="2076" cy="1083"/>
          </a:xfrm>
        </p:grpSpPr>
        <p:sp>
          <p:nvSpPr>
            <p:cNvPr id="18445" name="Rectangle 21"/>
            <p:cNvSpPr>
              <a:spLocks noChangeArrowheads="1"/>
            </p:cNvSpPr>
            <p:nvPr/>
          </p:nvSpPr>
          <p:spPr bwMode="auto">
            <a:xfrm>
              <a:off x="2064" y="1632"/>
              <a:ext cx="1200" cy="576"/>
            </a:xfrm>
            <a:prstGeom prst="rect">
              <a:avLst/>
            </a:prstGeom>
            <a:noFill/>
            <a:ln w="9525">
              <a:solidFill>
                <a:schemeClr val="tx1"/>
              </a:solidFill>
              <a:miter lim="800000"/>
              <a:headEnd/>
              <a:tailEnd/>
            </a:ln>
          </p:spPr>
          <p:txBody>
            <a:bodyPr wrap="none" anchor="ctr"/>
            <a:lstStyle/>
            <a:p>
              <a:endParaRPr lang="en-US" dirty="0">
                <a:latin typeface="Calibri" pitchFamily="34" charset="0"/>
                <a:cs typeface="Calibri" pitchFamily="34" charset="0"/>
              </a:endParaRPr>
            </a:p>
          </p:txBody>
        </p:sp>
        <p:sp>
          <p:nvSpPr>
            <p:cNvPr id="18446" name="Text Box 22"/>
            <p:cNvSpPr txBox="1">
              <a:spLocks noChangeArrowheads="1"/>
            </p:cNvSpPr>
            <p:nvPr/>
          </p:nvSpPr>
          <p:spPr bwMode="auto">
            <a:xfrm>
              <a:off x="1188" y="1125"/>
              <a:ext cx="732" cy="407"/>
            </a:xfrm>
            <a:prstGeom prst="rect">
              <a:avLst/>
            </a:prstGeom>
            <a:noFill/>
            <a:ln w="9525">
              <a:noFill/>
              <a:miter lim="800000"/>
              <a:headEnd/>
              <a:tailEnd/>
            </a:ln>
          </p:spPr>
          <p:txBody>
            <a:bodyPr wrap="none">
              <a:spAutoFit/>
            </a:bodyPr>
            <a:lstStyle/>
            <a:p>
              <a:r>
                <a:rPr lang="en-US" dirty="0">
                  <a:solidFill>
                    <a:srgbClr val="008000"/>
                  </a:solidFill>
                  <a:latin typeface="Calibri" pitchFamily="34" charset="0"/>
                  <a:cs typeface="Calibri" pitchFamily="34" charset="0"/>
                </a:rPr>
                <a:t>Equals </a:t>
              </a:r>
              <a:r>
                <a:rPr lang="en-US" b="1" dirty="0">
                  <a:solidFill>
                    <a:srgbClr val="008000"/>
                  </a:solidFill>
                  <a:latin typeface="Calibri" pitchFamily="34" charset="0"/>
                  <a:cs typeface="Calibri" pitchFamily="34" charset="0"/>
                </a:rPr>
                <a:t>1/e</a:t>
              </a:r>
            </a:p>
            <a:p>
              <a:r>
                <a:rPr lang="en-US" dirty="0">
                  <a:solidFill>
                    <a:srgbClr val="008000"/>
                  </a:solidFill>
                  <a:latin typeface="Calibri" pitchFamily="34" charset="0"/>
                  <a:cs typeface="Calibri" pitchFamily="34" charset="0"/>
                </a:rPr>
                <a:t>as </a:t>
              </a:r>
              <a:r>
                <a:rPr lang="en-US" b="1" dirty="0">
                  <a:solidFill>
                    <a:srgbClr val="008000"/>
                  </a:solidFill>
                  <a:latin typeface="Calibri" pitchFamily="34" charset="0"/>
                  <a:cs typeface="Calibri" pitchFamily="34" charset="0"/>
                </a:rPr>
                <a:t>n </a:t>
              </a:r>
              <a:r>
                <a:rPr lang="en-US" b="1" dirty="0">
                  <a:solidFill>
                    <a:srgbClr val="008000"/>
                  </a:solidFill>
                  <a:latin typeface="Calibri" pitchFamily="34" charset="0"/>
                  <a:cs typeface="Calibri" pitchFamily="34" charset="0"/>
                  <a:sym typeface="Symbol" pitchFamily="18" charset="2"/>
                </a:rPr>
                <a:t></a:t>
              </a:r>
              <a:r>
                <a:rPr lang="en-US" b="1" dirty="0">
                  <a:solidFill>
                    <a:srgbClr val="008000"/>
                  </a:solidFill>
                  <a:latin typeface="Times New Roman" pitchFamily="18" charset="0"/>
                  <a:cs typeface="Times New Roman" pitchFamily="18" charset="0"/>
                </a:rPr>
                <a:t>∞</a:t>
              </a:r>
            </a:p>
          </p:txBody>
        </p:sp>
        <p:sp>
          <p:nvSpPr>
            <p:cNvPr id="18447" name="Line 23"/>
            <p:cNvSpPr>
              <a:spLocks noChangeShapeType="1"/>
            </p:cNvSpPr>
            <p:nvPr/>
          </p:nvSpPr>
          <p:spPr bwMode="auto">
            <a:xfrm>
              <a:off x="1824" y="1392"/>
              <a:ext cx="480" cy="240"/>
            </a:xfrm>
            <a:prstGeom prst="line">
              <a:avLst/>
            </a:prstGeom>
            <a:noFill/>
            <a:ln w="9525">
              <a:solidFill>
                <a:schemeClr val="tx1"/>
              </a:solidFill>
              <a:round/>
              <a:headEnd/>
              <a:tailEnd type="triangle" w="med" len="med"/>
            </a:ln>
          </p:spPr>
          <p:txBody>
            <a:bodyPr/>
            <a:lstStyle/>
            <a:p>
              <a:endParaRPr lang="en-US" dirty="0">
                <a:latin typeface="Calibri" pitchFamily="34" charset="0"/>
                <a:cs typeface="Calibri" pitchFamily="34" charset="0"/>
              </a:endParaRPr>
            </a:p>
          </p:txBody>
        </p:sp>
      </p:grpSp>
      <p:grpSp>
        <p:nvGrpSpPr>
          <p:cNvPr id="6" name="Group 29"/>
          <p:cNvGrpSpPr>
            <a:grpSpLocks/>
          </p:cNvGrpSpPr>
          <p:nvPr/>
        </p:nvGrpSpPr>
        <p:grpSpPr bwMode="auto">
          <a:xfrm>
            <a:off x="2667000" y="3624262"/>
            <a:ext cx="5832476" cy="1354138"/>
            <a:chOff x="1680" y="1536"/>
            <a:chExt cx="3674" cy="853"/>
          </a:xfrm>
        </p:grpSpPr>
        <p:sp>
          <p:nvSpPr>
            <p:cNvPr id="18442" name="Rectangle 26"/>
            <p:cNvSpPr>
              <a:spLocks noChangeArrowheads="1"/>
            </p:cNvSpPr>
            <p:nvPr/>
          </p:nvSpPr>
          <p:spPr bwMode="auto">
            <a:xfrm>
              <a:off x="1680" y="1536"/>
              <a:ext cx="2064" cy="768"/>
            </a:xfrm>
            <a:prstGeom prst="rect">
              <a:avLst/>
            </a:prstGeom>
            <a:noFill/>
            <a:ln w="9525">
              <a:solidFill>
                <a:schemeClr val="tx1"/>
              </a:solidFill>
              <a:miter lim="800000"/>
              <a:headEnd/>
              <a:tailEnd/>
            </a:ln>
          </p:spPr>
          <p:txBody>
            <a:bodyPr wrap="none" anchor="ctr"/>
            <a:lstStyle/>
            <a:p>
              <a:endParaRPr lang="en-US" dirty="0">
                <a:latin typeface="Arial" pitchFamily="34" charset="0"/>
                <a:cs typeface="Arial" pitchFamily="34" charset="0"/>
              </a:endParaRPr>
            </a:p>
          </p:txBody>
        </p:sp>
        <p:sp>
          <p:nvSpPr>
            <p:cNvPr id="18443" name="Text Box 27"/>
            <p:cNvSpPr txBox="1">
              <a:spLocks noChangeArrowheads="1"/>
            </p:cNvSpPr>
            <p:nvPr/>
          </p:nvSpPr>
          <p:spPr bwMode="auto">
            <a:xfrm>
              <a:off x="4262" y="2021"/>
              <a:ext cx="1092" cy="368"/>
            </a:xfrm>
            <a:prstGeom prst="rect">
              <a:avLst/>
            </a:prstGeom>
            <a:noFill/>
            <a:ln w="9525">
              <a:noFill/>
              <a:miter lim="800000"/>
              <a:headEnd/>
              <a:tailEnd/>
            </a:ln>
          </p:spPr>
          <p:txBody>
            <a:bodyPr wrap="none">
              <a:spAutoFit/>
            </a:bodyPr>
            <a:lstStyle/>
            <a:p>
              <a:r>
                <a:rPr lang="en-US" sz="3200" b="1" dirty="0">
                  <a:solidFill>
                    <a:srgbClr val="D60093"/>
                  </a:solidFill>
                  <a:latin typeface="Arial" pitchFamily="34" charset="0"/>
                  <a:cs typeface="Arial" pitchFamily="34" charset="0"/>
                </a:rPr>
                <a:t>1 – e</a:t>
              </a:r>
              <a:r>
                <a:rPr lang="en-US" sz="3200" b="1" baseline="30000" dirty="0">
                  <a:solidFill>
                    <a:srgbClr val="D60093"/>
                  </a:solidFill>
                  <a:latin typeface="Arial" pitchFamily="34" charset="0"/>
                  <a:cs typeface="Arial" pitchFamily="34" charset="0"/>
                </a:rPr>
                <a:t>–m/n</a:t>
              </a:r>
            </a:p>
          </p:txBody>
        </p:sp>
        <p:sp>
          <p:nvSpPr>
            <p:cNvPr id="18444" name="Line 28"/>
            <p:cNvSpPr>
              <a:spLocks noChangeShapeType="1"/>
            </p:cNvSpPr>
            <p:nvPr/>
          </p:nvSpPr>
          <p:spPr bwMode="auto">
            <a:xfrm flipH="1" flipV="1">
              <a:off x="3744" y="2016"/>
              <a:ext cx="480" cy="192"/>
            </a:xfrm>
            <a:prstGeom prst="line">
              <a:avLst/>
            </a:prstGeom>
            <a:noFill/>
            <a:ln w="9525">
              <a:solidFill>
                <a:schemeClr val="tx1"/>
              </a:solidFill>
              <a:round/>
              <a:headEnd/>
              <a:tailEnd type="triangle" w="med" len="med"/>
            </a:ln>
          </p:spPr>
          <p:txBody>
            <a:bodyPr/>
            <a:lstStyle/>
            <a:p>
              <a:endParaRPr lang="en-US" dirty="0">
                <a:latin typeface="Arial" pitchFamily="34" charset="0"/>
                <a:cs typeface="Arial" pitchFamily="34" charset="0"/>
              </a:endParaRPr>
            </a:p>
          </p:txBody>
        </p:sp>
      </p:grpSp>
      <p:sp>
        <p:nvSpPr>
          <p:cNvPr id="30" name="Footer Placeholder 29"/>
          <p:cNvSpPr>
            <a:spLocks noGrp="1"/>
          </p:cNvSpPr>
          <p:nvPr>
            <p:ph type="ftr" sz="quarter" idx="11"/>
          </p:nvPr>
        </p:nvSpPr>
        <p:spPr/>
        <p:txBody>
          <a:bodyPr/>
          <a:lstStyle/>
          <a:p>
            <a:r>
              <a:rPr lang="en-US" smtClean="0"/>
              <a:t>J. Leskovec, A. Rajaraman, J. Ullman: Mining of Massive Datasets, http://www.mmds.org </a:t>
            </a:r>
            <a:endParaRPr lang="en-US" dirty="0"/>
          </a:p>
        </p:txBody>
      </p:sp>
      <p:cxnSp>
        <p:nvCxnSpPr>
          <p:cNvPr id="8" name="Straight Connector 7"/>
          <p:cNvCxnSpPr/>
          <p:nvPr/>
        </p:nvCxnSpPr>
        <p:spPr>
          <a:xfrm>
            <a:off x="3505200" y="4576763"/>
            <a:ext cx="12954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2895601" y="4756533"/>
            <a:ext cx="2514601"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9395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499"/>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a:defRPr/>
            </a:pPr>
            <a:r>
              <a:rPr lang="en-US" u="sng" dirty="0" smtClean="0"/>
              <a:t>Analysis:</a:t>
            </a:r>
            <a:r>
              <a:rPr lang="en-US" dirty="0" smtClean="0"/>
              <a:t> Throwing Darts </a:t>
            </a:r>
            <a:r>
              <a:rPr lang="en-US" dirty="0"/>
              <a:t>(3)</a:t>
            </a:r>
          </a:p>
        </p:txBody>
      </p:sp>
      <p:sp>
        <p:nvSpPr>
          <p:cNvPr id="19460" name="Rectangle 3"/>
          <p:cNvSpPr>
            <a:spLocks noGrp="1" noChangeArrowheads="1"/>
          </p:cNvSpPr>
          <p:nvPr>
            <p:ph idx="1"/>
          </p:nvPr>
        </p:nvSpPr>
        <p:spPr/>
        <p:txBody>
          <a:bodyPr/>
          <a:lstStyle/>
          <a:p>
            <a:r>
              <a:rPr lang="en-US" b="1" dirty="0" smtClean="0">
                <a:solidFill>
                  <a:srgbClr val="0000FF"/>
                </a:solidFill>
              </a:rPr>
              <a:t>Fraction of 1s in the array B</a:t>
            </a:r>
            <a:r>
              <a:rPr lang="en-US" dirty="0" smtClean="0">
                <a:solidFill>
                  <a:srgbClr val="0000FF"/>
                </a:solidFill>
              </a:rPr>
              <a:t> </a:t>
            </a:r>
            <a:r>
              <a:rPr lang="en-US" b="1" dirty="0" smtClean="0"/>
              <a:t>=</a:t>
            </a:r>
            <a:br>
              <a:rPr lang="en-US" b="1" dirty="0" smtClean="0"/>
            </a:br>
            <a:r>
              <a:rPr lang="en-US" b="1" dirty="0"/>
              <a:t>=</a:t>
            </a:r>
            <a:r>
              <a:rPr lang="sl-SI" b="1" dirty="0" smtClean="0"/>
              <a:t> </a:t>
            </a:r>
            <a:r>
              <a:rPr lang="en-US" b="1" dirty="0" smtClean="0">
                <a:solidFill>
                  <a:srgbClr val="D60093"/>
                </a:solidFill>
              </a:rPr>
              <a:t>probability of false positive</a:t>
            </a:r>
            <a:r>
              <a:rPr lang="en-US" dirty="0" smtClean="0"/>
              <a:t> </a:t>
            </a:r>
            <a:r>
              <a:rPr lang="en-US" b="1" dirty="0" smtClean="0"/>
              <a:t>=</a:t>
            </a:r>
            <a:r>
              <a:rPr lang="en-US" dirty="0" smtClean="0"/>
              <a:t> </a:t>
            </a:r>
            <a:r>
              <a:rPr lang="en-US" b="1" dirty="0" smtClean="0"/>
              <a:t>1 – e</a:t>
            </a:r>
            <a:r>
              <a:rPr lang="en-US" b="1" baseline="30000" dirty="0" smtClean="0"/>
              <a:t>-m/n</a:t>
            </a:r>
            <a:endParaRPr lang="en-US" b="1" dirty="0" smtClean="0"/>
          </a:p>
          <a:p>
            <a:endParaRPr lang="en-US" dirty="0" smtClean="0">
              <a:solidFill>
                <a:srgbClr val="33CC33"/>
              </a:solidFill>
            </a:endParaRPr>
          </a:p>
          <a:p>
            <a:r>
              <a:rPr lang="en-US" b="1" dirty="0" smtClean="0">
                <a:solidFill>
                  <a:srgbClr val="0000FF"/>
                </a:solidFill>
              </a:rPr>
              <a:t>Example:</a:t>
            </a:r>
            <a:r>
              <a:rPr lang="en-US" dirty="0" smtClean="0"/>
              <a:t> </a:t>
            </a:r>
            <a:r>
              <a:rPr lang="en-US" b="1" dirty="0" smtClean="0"/>
              <a:t>10</a:t>
            </a:r>
            <a:r>
              <a:rPr lang="en-US" b="1" baseline="30000" dirty="0" smtClean="0"/>
              <a:t>9</a:t>
            </a:r>
            <a:r>
              <a:rPr lang="en-US" dirty="0" smtClean="0"/>
              <a:t> darts, </a:t>
            </a:r>
            <a:r>
              <a:rPr lang="en-US" b="1" dirty="0" smtClean="0"/>
              <a:t>8∙10</a:t>
            </a:r>
            <a:r>
              <a:rPr lang="en-US" b="1" baseline="30000" dirty="0" smtClean="0"/>
              <a:t>9</a:t>
            </a:r>
            <a:r>
              <a:rPr lang="en-US" dirty="0" smtClean="0"/>
              <a:t> targets</a:t>
            </a:r>
          </a:p>
          <a:p>
            <a:pPr lvl="1"/>
            <a:r>
              <a:rPr lang="en-US" dirty="0" smtClean="0">
                <a:ea typeface="ＭＳ Ｐゴシック" pitchFamily="34" charset="-128"/>
                <a:cs typeface="ＭＳ Ｐゴシック" pitchFamily="34" charset="-128"/>
              </a:rPr>
              <a:t>Fraction of </a:t>
            </a:r>
            <a:r>
              <a:rPr lang="en-US" b="1" dirty="0" smtClean="0">
                <a:ea typeface="ＭＳ Ｐゴシック" pitchFamily="34" charset="-128"/>
                <a:cs typeface="ＭＳ Ｐゴシック" pitchFamily="34" charset="-128"/>
              </a:rPr>
              <a:t>1s</a:t>
            </a:r>
            <a:r>
              <a:rPr lang="en-US" dirty="0" smtClean="0">
                <a:ea typeface="ＭＳ Ｐゴシック" pitchFamily="34" charset="-128"/>
                <a:cs typeface="ＭＳ Ｐゴシック" pitchFamily="34" charset="-128"/>
              </a:rPr>
              <a:t> in </a:t>
            </a:r>
            <a:r>
              <a:rPr lang="en-US" b="1" dirty="0" smtClean="0">
                <a:ea typeface="ＭＳ Ｐゴシック" pitchFamily="34" charset="-128"/>
                <a:cs typeface="ＭＳ Ｐゴシック" pitchFamily="34" charset="-128"/>
              </a:rPr>
              <a:t>B = 1 – e</a:t>
            </a:r>
            <a:r>
              <a:rPr lang="en-US" b="1" baseline="30000" dirty="0" smtClean="0">
                <a:ea typeface="ＭＳ Ｐゴシック" pitchFamily="34" charset="-128"/>
                <a:cs typeface="ＭＳ Ｐゴシック" pitchFamily="34" charset="-128"/>
              </a:rPr>
              <a:t>-1/8</a:t>
            </a:r>
            <a:r>
              <a:rPr lang="en-US" b="1" dirty="0" smtClean="0">
                <a:ea typeface="ＭＳ Ｐゴシック" pitchFamily="34" charset="-128"/>
                <a:cs typeface="ＭＳ Ｐゴシック" pitchFamily="34" charset="-128"/>
              </a:rPr>
              <a:t> = 0.1175</a:t>
            </a:r>
          </a:p>
          <a:p>
            <a:pPr lvl="2"/>
            <a:r>
              <a:rPr lang="en-US" dirty="0" smtClean="0">
                <a:ea typeface="ＭＳ Ｐゴシック" pitchFamily="34" charset="-128"/>
                <a:cs typeface="ＭＳ Ｐゴシック" pitchFamily="34" charset="-128"/>
              </a:rPr>
              <a:t>Compare with our earlier estimate: </a:t>
            </a:r>
            <a:r>
              <a:rPr lang="en-US" b="1" dirty="0" smtClean="0">
                <a:ea typeface="ＭＳ Ｐゴシック" pitchFamily="34" charset="-128"/>
                <a:cs typeface="ＭＳ Ｐゴシック" pitchFamily="34" charset="-128"/>
              </a:rPr>
              <a:t>1/8 = 0.125</a:t>
            </a:r>
          </a:p>
        </p:txBody>
      </p:sp>
      <p:sp>
        <p:nvSpPr>
          <p:cNvPr id="19458" name="Slide Number Placeholder 5"/>
          <p:cNvSpPr>
            <a:spLocks noGrp="1"/>
          </p:cNvSpPr>
          <p:nvPr>
            <p:ph type="sldNum" sz="quarter" idx="12"/>
          </p:nvPr>
        </p:nvSpPr>
        <p:spPr bwMode="auto">
          <a:noFill/>
          <a:ln>
            <a:miter lim="800000"/>
            <a:headEnd/>
            <a:tailEnd/>
          </a:ln>
        </p:spPr>
        <p:txBody>
          <a:bodyPr/>
          <a:lstStyle/>
          <a:p>
            <a:fld id="{0B323438-2B68-4407-8A2F-891BDB0C5E2A}" type="slidenum">
              <a:rPr lang="en-US" smtClean="0">
                <a:latin typeface="Calibri" pitchFamily="34" charset="0"/>
                <a:ea typeface="ＭＳ Ｐゴシック" pitchFamily="34" charset="-128"/>
              </a:rPr>
              <a:pPr/>
              <a:t>11</a:t>
            </a:fld>
            <a:endParaRPr lang="en-US" dirty="0" smtClean="0">
              <a:latin typeface="Calibri" pitchFamily="34" charset="0"/>
              <a:ea typeface="ＭＳ Ｐゴシック" pitchFamily="34" charset="-128"/>
            </a:endParaRPr>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 </a:t>
            </a:r>
            <a:endParaRPr lang="en-US" dirty="0"/>
          </a:p>
        </p:txBody>
      </p:sp>
    </p:spTree>
    <p:extLst>
      <p:ext uri="{BB962C8B-B14F-4D97-AF65-F5344CB8AC3E}">
        <p14:creationId xmlns:p14="http://schemas.microsoft.com/office/powerpoint/2010/main" val="301642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6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60">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46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Bloom Filter</a:t>
            </a:r>
            <a:endParaRPr lang="en-US" dirty="0"/>
          </a:p>
        </p:txBody>
      </p:sp>
      <p:sp>
        <p:nvSpPr>
          <p:cNvPr id="20483" name="Content Placeholder 2"/>
          <p:cNvSpPr>
            <a:spLocks noGrp="1"/>
          </p:cNvSpPr>
          <p:nvPr>
            <p:ph idx="1"/>
          </p:nvPr>
        </p:nvSpPr>
        <p:spPr>
          <a:xfrm>
            <a:off x="457200" y="1295400"/>
            <a:ext cx="8534400" cy="5410200"/>
          </a:xfrm>
        </p:spPr>
        <p:txBody>
          <a:bodyPr>
            <a:normAutofit/>
          </a:bodyPr>
          <a:lstStyle/>
          <a:p>
            <a:r>
              <a:rPr lang="en-US" dirty="0" smtClean="0"/>
              <a:t>Consider: </a:t>
            </a:r>
            <a:r>
              <a:rPr lang="en-US" b="1" dirty="0" smtClean="0"/>
              <a:t>|S| = </a:t>
            </a:r>
            <a:r>
              <a:rPr lang="en-US" b="1" i="1" dirty="0" smtClean="0"/>
              <a:t>m</a:t>
            </a:r>
            <a:r>
              <a:rPr lang="en-US" b="1" dirty="0" smtClean="0"/>
              <a:t>, |B| = </a:t>
            </a:r>
            <a:r>
              <a:rPr lang="en-US" b="1" i="1" dirty="0" smtClean="0"/>
              <a:t>n</a:t>
            </a:r>
            <a:endParaRPr lang="en-US" sz="2800" b="1" i="1" dirty="0" smtClean="0">
              <a:solidFill>
                <a:srgbClr val="008000"/>
              </a:solidFill>
            </a:endParaRPr>
          </a:p>
          <a:p>
            <a:r>
              <a:rPr lang="en-US" dirty="0" smtClean="0">
                <a:solidFill>
                  <a:srgbClr val="0000FF"/>
                </a:solidFill>
              </a:rPr>
              <a:t>Use </a:t>
            </a:r>
            <a:r>
              <a:rPr lang="en-US" b="1" i="1" dirty="0" smtClean="0">
                <a:solidFill>
                  <a:srgbClr val="0000FF"/>
                </a:solidFill>
              </a:rPr>
              <a:t>k</a:t>
            </a:r>
            <a:r>
              <a:rPr lang="en-US" dirty="0" smtClean="0">
                <a:solidFill>
                  <a:srgbClr val="0000FF"/>
                </a:solidFill>
              </a:rPr>
              <a:t> independent hash functions </a:t>
            </a:r>
            <a:r>
              <a:rPr lang="en-US" b="1" i="1" dirty="0" smtClean="0">
                <a:solidFill>
                  <a:srgbClr val="0000FF"/>
                </a:solidFill>
              </a:rPr>
              <a:t>h</a:t>
            </a:r>
            <a:r>
              <a:rPr lang="en-US" b="1" i="1" baseline="-25000" dirty="0" smtClean="0">
                <a:solidFill>
                  <a:srgbClr val="0000FF"/>
                </a:solidFill>
              </a:rPr>
              <a:t>1 </a:t>
            </a:r>
            <a:r>
              <a:rPr lang="en-US" b="1" i="1" dirty="0" smtClean="0">
                <a:solidFill>
                  <a:srgbClr val="0000FF"/>
                </a:solidFill>
              </a:rPr>
              <a:t>,…, </a:t>
            </a:r>
            <a:r>
              <a:rPr lang="en-US" b="1" i="1" dirty="0" err="1" smtClean="0">
                <a:solidFill>
                  <a:srgbClr val="0000FF"/>
                </a:solidFill>
              </a:rPr>
              <a:t>h</a:t>
            </a:r>
            <a:r>
              <a:rPr lang="en-US" b="1" i="1" baseline="-25000" dirty="0" err="1" smtClean="0">
                <a:solidFill>
                  <a:srgbClr val="0000FF"/>
                </a:solidFill>
              </a:rPr>
              <a:t>k</a:t>
            </a:r>
            <a:endParaRPr lang="en-US" b="1" i="1" baseline="-25000" dirty="0" smtClean="0">
              <a:solidFill>
                <a:srgbClr val="0000FF"/>
              </a:solidFill>
            </a:endParaRPr>
          </a:p>
          <a:p>
            <a:r>
              <a:rPr lang="en-US" b="1" dirty="0" smtClean="0">
                <a:solidFill>
                  <a:srgbClr val="D60093"/>
                </a:solidFill>
              </a:rPr>
              <a:t>Initialization:</a:t>
            </a:r>
          </a:p>
          <a:p>
            <a:pPr lvl="1"/>
            <a:r>
              <a:rPr lang="en-US" dirty="0" smtClean="0"/>
              <a:t>Set </a:t>
            </a:r>
            <a:r>
              <a:rPr lang="en-US" b="1" dirty="0" smtClean="0"/>
              <a:t>B </a:t>
            </a:r>
            <a:r>
              <a:rPr lang="en-US" dirty="0" smtClean="0"/>
              <a:t>to all </a:t>
            </a:r>
            <a:r>
              <a:rPr lang="en-US" b="1" dirty="0" smtClean="0"/>
              <a:t>0s</a:t>
            </a:r>
          </a:p>
          <a:p>
            <a:pPr lvl="1"/>
            <a:r>
              <a:rPr lang="en-US" dirty="0" smtClean="0"/>
              <a:t>Hash each element </a:t>
            </a:r>
            <a:r>
              <a:rPr lang="en-US" b="1" i="1" dirty="0" smtClean="0"/>
              <a:t>s</a:t>
            </a:r>
            <a:r>
              <a:rPr lang="en-US" b="1" i="1" dirty="0" smtClean="0">
                <a:sym typeface="Symbol"/>
              </a:rPr>
              <a:t> </a:t>
            </a:r>
            <a:r>
              <a:rPr lang="en-US" b="1" i="1" dirty="0" smtClean="0"/>
              <a:t>S</a:t>
            </a:r>
            <a:r>
              <a:rPr lang="en-US" dirty="0" smtClean="0"/>
              <a:t> using each hash function </a:t>
            </a:r>
            <a:r>
              <a:rPr lang="en-US" b="1" i="1" dirty="0" smtClean="0"/>
              <a:t>h</a:t>
            </a:r>
            <a:r>
              <a:rPr lang="en-US" b="1" i="1" baseline="-25000" dirty="0" smtClean="0"/>
              <a:t>i</a:t>
            </a:r>
            <a:r>
              <a:rPr lang="en-US" dirty="0" smtClean="0"/>
              <a:t>, set </a:t>
            </a:r>
            <a:r>
              <a:rPr lang="en-US" b="1" dirty="0" smtClean="0">
                <a:solidFill>
                  <a:srgbClr val="0000FF"/>
                </a:solidFill>
              </a:rPr>
              <a:t>B[</a:t>
            </a:r>
            <a:r>
              <a:rPr lang="en-US" b="1" i="1" dirty="0" smtClean="0">
                <a:solidFill>
                  <a:srgbClr val="0000FF"/>
                </a:solidFill>
              </a:rPr>
              <a:t>h</a:t>
            </a:r>
            <a:r>
              <a:rPr lang="en-US" b="1" i="1" baseline="-25000" dirty="0" smtClean="0">
                <a:solidFill>
                  <a:srgbClr val="0000FF"/>
                </a:solidFill>
              </a:rPr>
              <a:t>i</a:t>
            </a:r>
            <a:r>
              <a:rPr lang="en-US" b="1" i="1" dirty="0" smtClean="0">
                <a:solidFill>
                  <a:srgbClr val="0000FF"/>
                </a:solidFill>
              </a:rPr>
              <a:t>(s)</a:t>
            </a:r>
            <a:r>
              <a:rPr lang="en-US" b="1" dirty="0" smtClean="0">
                <a:solidFill>
                  <a:srgbClr val="0000FF"/>
                </a:solidFill>
              </a:rPr>
              <a:t>] = 1</a:t>
            </a:r>
            <a:r>
              <a:rPr lang="en-US" dirty="0" smtClean="0"/>
              <a:t>   (for each </a:t>
            </a:r>
            <a:r>
              <a:rPr lang="en-US" b="1" i="1" dirty="0" smtClean="0"/>
              <a:t>i = 1,.., k</a:t>
            </a:r>
            <a:r>
              <a:rPr lang="en-US" dirty="0" smtClean="0"/>
              <a:t>)</a:t>
            </a:r>
          </a:p>
          <a:p>
            <a:r>
              <a:rPr lang="en-US" b="1" dirty="0" smtClean="0">
                <a:solidFill>
                  <a:srgbClr val="D60093"/>
                </a:solidFill>
              </a:rPr>
              <a:t>Run-time:</a:t>
            </a:r>
          </a:p>
          <a:p>
            <a:pPr lvl="1"/>
            <a:r>
              <a:rPr lang="en-US" dirty="0" smtClean="0"/>
              <a:t>When a stream element with key </a:t>
            </a:r>
            <a:r>
              <a:rPr lang="en-US" b="1" i="1" dirty="0" smtClean="0"/>
              <a:t>x</a:t>
            </a:r>
            <a:r>
              <a:rPr lang="en-US" dirty="0" smtClean="0"/>
              <a:t> arrives</a:t>
            </a:r>
          </a:p>
          <a:p>
            <a:pPr lvl="2"/>
            <a:r>
              <a:rPr lang="en-US" dirty="0" smtClean="0">
                <a:ea typeface="ＭＳ Ｐゴシック" pitchFamily="34" charset="-128"/>
                <a:cs typeface="ＭＳ Ｐゴシック" pitchFamily="34" charset="-128"/>
              </a:rPr>
              <a:t>If </a:t>
            </a:r>
            <a:r>
              <a:rPr lang="en-US" b="1" dirty="0" smtClean="0">
                <a:solidFill>
                  <a:srgbClr val="0000FF"/>
                </a:solidFill>
                <a:ea typeface="ＭＳ Ｐゴシック" pitchFamily="34" charset="-128"/>
                <a:cs typeface="ＭＳ Ｐゴシック" pitchFamily="34" charset="-128"/>
              </a:rPr>
              <a:t>B[</a:t>
            </a:r>
            <a:r>
              <a:rPr lang="en-US" b="1" i="1" dirty="0" smtClean="0">
                <a:solidFill>
                  <a:srgbClr val="0000FF"/>
                </a:solidFill>
                <a:ea typeface="ＭＳ Ｐゴシック" pitchFamily="34" charset="-128"/>
                <a:cs typeface="ＭＳ Ｐゴシック" pitchFamily="34" charset="-128"/>
              </a:rPr>
              <a:t>h</a:t>
            </a:r>
            <a:r>
              <a:rPr lang="en-US" b="1" i="1" baseline="-25000" dirty="0" smtClean="0">
                <a:solidFill>
                  <a:srgbClr val="0000FF"/>
                </a:solidFill>
                <a:ea typeface="ＭＳ Ｐゴシック" pitchFamily="34" charset="-128"/>
                <a:cs typeface="ＭＳ Ｐゴシック" pitchFamily="34" charset="-128"/>
              </a:rPr>
              <a:t>i</a:t>
            </a:r>
            <a:r>
              <a:rPr lang="en-US" b="1" i="1" dirty="0" smtClean="0">
                <a:solidFill>
                  <a:srgbClr val="0000FF"/>
                </a:solidFill>
                <a:ea typeface="ＭＳ Ｐゴシック" pitchFamily="34" charset="-128"/>
                <a:cs typeface="ＭＳ Ｐゴシック" pitchFamily="34" charset="-128"/>
              </a:rPr>
              <a:t>(x)</a:t>
            </a:r>
            <a:r>
              <a:rPr lang="en-US" b="1" dirty="0" smtClean="0">
                <a:solidFill>
                  <a:srgbClr val="0000FF"/>
                </a:solidFill>
                <a:ea typeface="ＭＳ Ｐゴシック" pitchFamily="34" charset="-128"/>
                <a:cs typeface="ＭＳ Ｐゴシック" pitchFamily="34" charset="-128"/>
              </a:rPr>
              <a:t>] = 1</a:t>
            </a:r>
            <a:r>
              <a:rPr lang="en-US" dirty="0" smtClean="0">
                <a:ea typeface="ＭＳ Ｐゴシック" pitchFamily="34" charset="-128"/>
                <a:cs typeface="ＭＳ Ｐゴシック" pitchFamily="34" charset="-128"/>
              </a:rPr>
              <a:t> </a:t>
            </a:r>
            <a:r>
              <a:rPr lang="en-US" b="1" u="sng" dirty="0" smtClean="0">
                <a:solidFill>
                  <a:srgbClr val="D60093"/>
                </a:solidFill>
                <a:ea typeface="ＭＳ Ｐゴシック" pitchFamily="34" charset="-128"/>
                <a:cs typeface="ＭＳ Ｐゴシック" pitchFamily="34" charset="-128"/>
              </a:rPr>
              <a:t>for all</a:t>
            </a:r>
            <a:r>
              <a:rPr lang="en-US" dirty="0" smtClean="0">
                <a:ea typeface="ＭＳ Ｐゴシック" pitchFamily="34" charset="-128"/>
                <a:cs typeface="ＭＳ Ｐゴシック" pitchFamily="34" charset="-128"/>
              </a:rPr>
              <a:t> </a:t>
            </a:r>
            <a:r>
              <a:rPr lang="en-US" b="1" i="1" dirty="0" smtClean="0">
                <a:solidFill>
                  <a:srgbClr val="0000FF"/>
                </a:solidFill>
                <a:ea typeface="ＭＳ Ｐゴシック" pitchFamily="34" charset="-128"/>
                <a:cs typeface="ＭＳ Ｐゴシック" pitchFamily="34" charset="-128"/>
              </a:rPr>
              <a:t>i </a:t>
            </a:r>
            <a:r>
              <a:rPr lang="en-US" b="1" dirty="0" smtClean="0">
                <a:solidFill>
                  <a:srgbClr val="0000FF"/>
                </a:solidFill>
                <a:ea typeface="ＭＳ Ｐゴシック" pitchFamily="34" charset="-128"/>
                <a:cs typeface="ＭＳ Ｐゴシック" pitchFamily="34" charset="-128"/>
              </a:rPr>
              <a:t>= 1,..., </a:t>
            </a:r>
            <a:r>
              <a:rPr lang="en-US" b="1" i="1" dirty="0" smtClean="0">
                <a:solidFill>
                  <a:srgbClr val="0000FF"/>
                </a:solidFill>
                <a:ea typeface="ＭＳ Ｐゴシック" pitchFamily="34" charset="-128"/>
                <a:cs typeface="ＭＳ Ｐゴシック" pitchFamily="34" charset="-128"/>
              </a:rPr>
              <a:t>k</a:t>
            </a:r>
            <a:r>
              <a:rPr lang="en-US" dirty="0" smtClean="0">
                <a:ea typeface="ＭＳ Ｐゴシック" pitchFamily="34" charset="-128"/>
                <a:cs typeface="ＭＳ Ｐゴシック" pitchFamily="34" charset="-128"/>
              </a:rPr>
              <a:t> then declare that </a:t>
            </a:r>
            <a:r>
              <a:rPr lang="en-US" b="1" i="1" dirty="0" smtClean="0">
                <a:ea typeface="ＭＳ Ｐゴシック" pitchFamily="34" charset="-128"/>
                <a:cs typeface="ＭＳ Ｐゴシック" pitchFamily="34" charset="-128"/>
              </a:rPr>
              <a:t>x</a:t>
            </a:r>
            <a:r>
              <a:rPr lang="en-US" dirty="0" smtClean="0">
                <a:ea typeface="ＭＳ Ｐゴシック" pitchFamily="34" charset="-128"/>
                <a:cs typeface="ＭＳ Ｐゴシック" pitchFamily="34" charset="-128"/>
              </a:rPr>
              <a:t> is in</a:t>
            </a:r>
            <a:r>
              <a:rPr lang="en-US" b="1" dirty="0" smtClean="0">
                <a:ea typeface="ＭＳ Ｐゴシック" pitchFamily="34" charset="-128"/>
                <a:cs typeface="ＭＳ Ｐゴシック" pitchFamily="34" charset="-128"/>
              </a:rPr>
              <a:t> </a:t>
            </a:r>
            <a:r>
              <a:rPr lang="en-US" b="1" i="1" dirty="0" smtClean="0">
                <a:ea typeface="ＭＳ Ｐゴシック" pitchFamily="34" charset="-128"/>
                <a:cs typeface="ＭＳ Ｐゴシック" pitchFamily="34" charset="-128"/>
              </a:rPr>
              <a:t>S</a:t>
            </a:r>
          </a:p>
          <a:p>
            <a:pPr lvl="3"/>
            <a:r>
              <a:rPr lang="en-US" dirty="0" smtClean="0">
                <a:ea typeface="ＭＳ Ｐゴシック" pitchFamily="34" charset="-128"/>
                <a:cs typeface="ＭＳ Ｐゴシック" pitchFamily="34" charset="-128"/>
              </a:rPr>
              <a:t>That is, </a:t>
            </a:r>
            <a:r>
              <a:rPr lang="en-US" b="1" i="1" dirty="0" smtClean="0">
                <a:ea typeface="ＭＳ Ｐゴシック" pitchFamily="34" charset="-128"/>
                <a:cs typeface="ＭＳ Ｐゴシック" pitchFamily="34" charset="-128"/>
              </a:rPr>
              <a:t>x</a:t>
            </a:r>
            <a:r>
              <a:rPr lang="en-US" dirty="0" smtClean="0">
                <a:ea typeface="ＭＳ Ｐゴシック" pitchFamily="34" charset="-128"/>
                <a:cs typeface="ＭＳ Ｐゴシック" pitchFamily="34" charset="-128"/>
              </a:rPr>
              <a:t> hashes to a bucket set to </a:t>
            </a:r>
            <a:r>
              <a:rPr lang="en-US" b="1" dirty="0" smtClean="0">
                <a:ea typeface="ＭＳ Ｐゴシック" pitchFamily="34" charset="-128"/>
                <a:cs typeface="ＭＳ Ｐゴシック" pitchFamily="34" charset="-128"/>
              </a:rPr>
              <a:t>1 </a:t>
            </a:r>
            <a:r>
              <a:rPr lang="en-US" dirty="0" smtClean="0">
                <a:ea typeface="ＭＳ Ｐゴシック" pitchFamily="34" charset="-128"/>
                <a:cs typeface="ＭＳ Ｐゴシック" pitchFamily="34" charset="-128"/>
              </a:rPr>
              <a:t>for every hash function </a:t>
            </a:r>
            <a:r>
              <a:rPr lang="en-US" b="1" i="1" dirty="0" smtClean="0">
                <a:ea typeface="ＭＳ Ｐゴシック" pitchFamily="34" charset="-128"/>
                <a:cs typeface="ＭＳ Ｐゴシック" pitchFamily="34" charset="-128"/>
              </a:rPr>
              <a:t>h</a:t>
            </a:r>
            <a:r>
              <a:rPr lang="en-US" b="1" i="1" baseline="-25000" dirty="0" smtClean="0">
                <a:ea typeface="ＭＳ Ｐゴシック" pitchFamily="34" charset="-128"/>
                <a:cs typeface="ＭＳ Ｐゴシック" pitchFamily="34" charset="-128"/>
              </a:rPr>
              <a:t>i</a:t>
            </a:r>
            <a:r>
              <a:rPr lang="en-US" b="1" i="1" dirty="0" smtClean="0"/>
              <a:t>(x)</a:t>
            </a:r>
            <a:endParaRPr lang="en-US" b="1" i="1" baseline="-25000" dirty="0" smtClean="0">
              <a:ea typeface="ＭＳ Ｐゴシック" pitchFamily="34" charset="-128"/>
              <a:cs typeface="ＭＳ Ｐゴシック" pitchFamily="34" charset="-128"/>
            </a:endParaRPr>
          </a:p>
          <a:p>
            <a:pPr lvl="2"/>
            <a:r>
              <a:rPr lang="en-US" dirty="0" smtClean="0">
                <a:ea typeface="ＭＳ Ｐゴシック" pitchFamily="34" charset="-128"/>
                <a:cs typeface="ＭＳ Ｐゴシック" pitchFamily="34" charset="-128"/>
              </a:rPr>
              <a:t>Otherwise discard the element </a:t>
            </a:r>
            <a:r>
              <a:rPr lang="en-US" b="1" i="1" dirty="0" smtClean="0">
                <a:ea typeface="ＭＳ Ｐゴシック" pitchFamily="34" charset="-128"/>
                <a:cs typeface="ＭＳ Ｐゴシック" pitchFamily="34" charset="-128"/>
              </a:rPr>
              <a:t>x</a:t>
            </a:r>
          </a:p>
        </p:txBody>
      </p:sp>
      <p:sp>
        <p:nvSpPr>
          <p:cNvPr id="5" name="Footer Placeholder 4"/>
          <p:cNvSpPr>
            <a:spLocks noGrp="1"/>
          </p:cNvSpPr>
          <p:nvPr>
            <p:ph type="ftr" sz="quarter" idx="11"/>
          </p:nvPr>
        </p:nvSpPr>
        <p:spPr/>
        <p:txBody>
          <a:bodyPr/>
          <a:lstStyle/>
          <a:p>
            <a:pPr>
              <a:defRPr/>
            </a:pPr>
            <a:r>
              <a:rPr lang="nn-NO" smtClean="0"/>
              <a:t>J. Leskovec, A. Rajaraman, J. Ullman: Mining of Massive Datasets, http://www.mmds.org </a:t>
            </a:r>
            <a:endParaRPr lang="en-US" dirty="0"/>
          </a:p>
        </p:txBody>
      </p:sp>
      <p:sp>
        <p:nvSpPr>
          <p:cNvPr id="20486" name="Slide Number Placeholder 5"/>
          <p:cNvSpPr>
            <a:spLocks noGrp="1"/>
          </p:cNvSpPr>
          <p:nvPr>
            <p:ph type="sldNum" sz="quarter" idx="12"/>
          </p:nvPr>
        </p:nvSpPr>
        <p:spPr bwMode="auto">
          <a:noFill/>
          <a:ln>
            <a:miter lim="800000"/>
            <a:headEnd/>
            <a:tailEnd/>
          </a:ln>
        </p:spPr>
        <p:txBody>
          <a:bodyPr/>
          <a:lstStyle/>
          <a:p>
            <a:fld id="{68AC50E9-5C52-4278-A61F-EF38E389DB43}" type="slidenum">
              <a:rPr lang="en-US" smtClean="0">
                <a:latin typeface="Calibri" pitchFamily="34" charset="0"/>
                <a:ea typeface="ＭＳ Ｐゴシック" pitchFamily="34" charset="-128"/>
              </a:rPr>
              <a:pPr/>
              <a:t>12</a:t>
            </a:fld>
            <a:endParaRPr lang="en-US" dirty="0" smtClean="0">
              <a:latin typeface="Calibri" pitchFamily="34" charset="0"/>
              <a:ea typeface="ＭＳ Ｐゴシック" pitchFamily="34" charset="-128"/>
            </a:endParaRPr>
          </a:p>
        </p:txBody>
      </p:sp>
      <p:sp>
        <p:nvSpPr>
          <p:cNvPr id="3" name="TextBox 2"/>
          <p:cNvSpPr txBox="1"/>
          <p:nvPr/>
        </p:nvSpPr>
        <p:spPr>
          <a:xfrm>
            <a:off x="7062123" y="3886200"/>
            <a:ext cx="2005677" cy="646331"/>
          </a:xfrm>
          <a:prstGeom prst="rect">
            <a:avLst/>
          </a:prstGeom>
          <a:noFill/>
        </p:spPr>
        <p:txBody>
          <a:bodyPr wrap="none" rtlCol="0">
            <a:spAutoFit/>
          </a:bodyPr>
          <a:lstStyle/>
          <a:p>
            <a:r>
              <a:rPr lang="en-US" dirty="0">
                <a:solidFill>
                  <a:srgbClr val="008000"/>
                </a:solidFill>
                <a:latin typeface="Arial" pitchFamily="34" charset="0"/>
                <a:cs typeface="Arial" pitchFamily="34" charset="0"/>
              </a:rPr>
              <a:t>(</a:t>
            </a:r>
            <a:r>
              <a:rPr lang="en-US" b="1" dirty="0">
                <a:solidFill>
                  <a:srgbClr val="008000"/>
                </a:solidFill>
                <a:latin typeface="Arial" pitchFamily="34" charset="0"/>
                <a:cs typeface="Arial" pitchFamily="34" charset="0"/>
              </a:rPr>
              <a:t>note:</a:t>
            </a:r>
            <a:r>
              <a:rPr lang="en-US" dirty="0">
                <a:solidFill>
                  <a:srgbClr val="008000"/>
                </a:solidFill>
                <a:latin typeface="Arial" pitchFamily="34" charset="0"/>
                <a:cs typeface="Arial" pitchFamily="34" charset="0"/>
              </a:rPr>
              <a:t> </a:t>
            </a:r>
            <a:r>
              <a:rPr lang="en-US" dirty="0" smtClean="0">
                <a:solidFill>
                  <a:srgbClr val="008000"/>
                </a:solidFill>
                <a:latin typeface="Arial" pitchFamily="34" charset="0"/>
                <a:cs typeface="Arial" pitchFamily="34" charset="0"/>
              </a:rPr>
              <a:t>we have a </a:t>
            </a:r>
            <a:br>
              <a:rPr lang="en-US" dirty="0" smtClean="0">
                <a:solidFill>
                  <a:srgbClr val="008000"/>
                </a:solidFill>
                <a:latin typeface="Arial" pitchFamily="34" charset="0"/>
                <a:cs typeface="Arial" pitchFamily="34" charset="0"/>
              </a:rPr>
            </a:br>
            <a:r>
              <a:rPr lang="en-US" dirty="0" smtClean="0">
                <a:solidFill>
                  <a:srgbClr val="008000"/>
                </a:solidFill>
                <a:latin typeface="Arial" pitchFamily="34" charset="0"/>
                <a:cs typeface="Arial" pitchFamily="34" charset="0"/>
              </a:rPr>
              <a:t>single </a:t>
            </a:r>
            <a:r>
              <a:rPr lang="en-US" dirty="0">
                <a:solidFill>
                  <a:srgbClr val="008000"/>
                </a:solidFill>
                <a:latin typeface="Arial" pitchFamily="34" charset="0"/>
                <a:cs typeface="Arial" pitchFamily="34" charset="0"/>
              </a:rPr>
              <a:t>array B!)</a:t>
            </a:r>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188153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48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48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48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48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Bloom Filter -- Analysis</a:t>
            </a:r>
            <a:endParaRPr lang="en-US" dirty="0"/>
          </a:p>
        </p:txBody>
      </p:sp>
      <p:sp>
        <p:nvSpPr>
          <p:cNvPr id="3" name="Content Placeholder 2"/>
          <p:cNvSpPr>
            <a:spLocks noGrp="1"/>
          </p:cNvSpPr>
          <p:nvPr>
            <p:ph idx="1"/>
          </p:nvPr>
        </p:nvSpPr>
        <p:spPr/>
        <p:txBody>
          <a:bodyPr/>
          <a:lstStyle/>
          <a:p>
            <a:r>
              <a:rPr lang="en-US" b="1" dirty="0" smtClean="0">
                <a:solidFill>
                  <a:srgbClr val="D60093"/>
                </a:solidFill>
              </a:rPr>
              <a:t>What fraction of the bit vector B are 1s?</a:t>
            </a:r>
          </a:p>
          <a:p>
            <a:pPr lvl="1"/>
            <a:r>
              <a:rPr lang="en-US" dirty="0" smtClean="0">
                <a:ea typeface="ＭＳ Ｐゴシック" pitchFamily="34" charset="-128"/>
                <a:cs typeface="ＭＳ Ｐゴシック" pitchFamily="34" charset="-128"/>
              </a:rPr>
              <a:t>Throwing </a:t>
            </a:r>
            <a:r>
              <a:rPr lang="en-US" b="1" i="1" dirty="0" smtClean="0">
                <a:ea typeface="ＭＳ Ｐゴシック" pitchFamily="34" charset="-128"/>
                <a:cs typeface="ＭＳ Ｐゴシック" pitchFamily="34" charset="-128"/>
              </a:rPr>
              <a:t>k∙m</a:t>
            </a:r>
            <a:r>
              <a:rPr lang="en-US" dirty="0" smtClean="0">
                <a:ea typeface="ＭＳ Ｐゴシック" pitchFamily="34" charset="-128"/>
                <a:cs typeface="ＭＳ Ｐゴシック" pitchFamily="34" charset="-128"/>
              </a:rPr>
              <a:t> darts at </a:t>
            </a:r>
            <a:r>
              <a:rPr lang="en-US" b="1" i="1" dirty="0" smtClean="0">
                <a:ea typeface="ＭＳ Ｐゴシック" pitchFamily="34" charset="-128"/>
                <a:cs typeface="ＭＳ Ｐゴシック" pitchFamily="34" charset="-128"/>
              </a:rPr>
              <a:t>n</a:t>
            </a:r>
            <a:r>
              <a:rPr lang="en-US" dirty="0" smtClean="0">
                <a:ea typeface="ＭＳ Ｐゴシック" pitchFamily="34" charset="-128"/>
                <a:cs typeface="ＭＳ Ｐゴシック" pitchFamily="34" charset="-128"/>
              </a:rPr>
              <a:t> targets</a:t>
            </a:r>
          </a:p>
          <a:p>
            <a:pPr lvl="1"/>
            <a:r>
              <a:rPr lang="en-US" dirty="0" smtClean="0">
                <a:ea typeface="ＭＳ Ｐゴシック" pitchFamily="34" charset="-128"/>
                <a:cs typeface="ＭＳ Ｐゴシック" pitchFamily="34" charset="-128"/>
              </a:rPr>
              <a:t>So fraction of </a:t>
            </a:r>
            <a:r>
              <a:rPr lang="en-US" b="1" dirty="0" smtClean="0">
                <a:ea typeface="ＭＳ Ｐゴシック" pitchFamily="34" charset="-128"/>
                <a:cs typeface="ＭＳ Ｐゴシック" pitchFamily="34" charset="-128"/>
              </a:rPr>
              <a:t>1</a:t>
            </a:r>
            <a:r>
              <a:rPr lang="en-US" dirty="0" smtClean="0">
                <a:ea typeface="ＭＳ Ｐゴシック" pitchFamily="34" charset="-128"/>
                <a:cs typeface="ＭＳ Ｐゴシック" pitchFamily="34" charset="-128"/>
              </a:rPr>
              <a:t>s is </a:t>
            </a:r>
            <a:r>
              <a:rPr lang="en-US" b="1" i="1" dirty="0" smtClean="0">
                <a:solidFill>
                  <a:srgbClr val="0000FF"/>
                </a:solidFill>
                <a:ea typeface="ＭＳ Ｐゴシック" pitchFamily="34" charset="-128"/>
                <a:cs typeface="ＭＳ Ｐゴシック" pitchFamily="34" charset="-128"/>
              </a:rPr>
              <a:t>(1 – e</a:t>
            </a:r>
            <a:r>
              <a:rPr lang="en-US" b="1" i="1" baseline="30000" dirty="0" smtClean="0">
                <a:solidFill>
                  <a:srgbClr val="0000FF"/>
                </a:solidFill>
                <a:ea typeface="ＭＳ Ｐゴシック" pitchFamily="34" charset="-128"/>
                <a:cs typeface="ＭＳ Ｐゴシック" pitchFamily="34" charset="-128"/>
              </a:rPr>
              <a:t>-km/n</a:t>
            </a:r>
            <a:r>
              <a:rPr lang="en-US" b="1" i="1" dirty="0" smtClean="0">
                <a:solidFill>
                  <a:srgbClr val="0000FF"/>
                </a:solidFill>
                <a:ea typeface="ＭＳ Ｐゴシック" pitchFamily="34" charset="-128"/>
                <a:cs typeface="ＭＳ Ｐゴシック" pitchFamily="34" charset="-128"/>
              </a:rPr>
              <a:t>)</a:t>
            </a:r>
          </a:p>
          <a:p>
            <a:pPr lvl="8"/>
            <a:endParaRPr lang="en-US" dirty="0" smtClean="0">
              <a:ea typeface="ＭＳ Ｐゴシック" pitchFamily="34" charset="-128"/>
              <a:cs typeface="ＭＳ Ｐゴシック" pitchFamily="34" charset="-128"/>
            </a:endParaRPr>
          </a:p>
          <a:p>
            <a:r>
              <a:rPr lang="en-US" dirty="0" smtClean="0"/>
              <a:t>But we have</a:t>
            </a:r>
            <a:r>
              <a:rPr lang="en-US" b="1" dirty="0" smtClean="0"/>
              <a:t> </a:t>
            </a:r>
            <a:r>
              <a:rPr lang="en-US" b="1" i="1" dirty="0" smtClean="0"/>
              <a:t>k</a:t>
            </a:r>
            <a:r>
              <a:rPr lang="en-US" dirty="0" smtClean="0"/>
              <a:t> independent hash functions</a:t>
            </a:r>
            <a:br>
              <a:rPr lang="en-US" dirty="0" smtClean="0"/>
            </a:br>
            <a:r>
              <a:rPr lang="en-US" dirty="0" smtClean="0"/>
              <a:t>and we only let the element </a:t>
            </a:r>
            <a:r>
              <a:rPr lang="en-US" b="1" i="1" dirty="0" smtClean="0"/>
              <a:t>x</a:t>
            </a:r>
            <a:r>
              <a:rPr lang="en-US" dirty="0" smtClean="0"/>
              <a:t> through </a:t>
            </a:r>
            <a:r>
              <a:rPr lang="en-US" b="1" dirty="0" smtClean="0"/>
              <a:t>if all </a:t>
            </a:r>
            <a:r>
              <a:rPr lang="en-US" b="1" i="1" dirty="0" smtClean="0"/>
              <a:t>k</a:t>
            </a:r>
            <a:r>
              <a:rPr lang="en-US" dirty="0" smtClean="0"/>
              <a:t> hash element </a:t>
            </a:r>
            <a:r>
              <a:rPr lang="en-US" b="1" i="1" dirty="0" smtClean="0"/>
              <a:t>x</a:t>
            </a:r>
            <a:r>
              <a:rPr lang="en-US" dirty="0" smtClean="0"/>
              <a:t> to a bucket of value </a:t>
            </a:r>
            <a:r>
              <a:rPr lang="en-US" b="1" dirty="0" smtClean="0"/>
              <a:t>1</a:t>
            </a:r>
          </a:p>
          <a:p>
            <a:pPr lvl="8"/>
            <a:endParaRPr lang="en-US" dirty="0" smtClean="0"/>
          </a:p>
          <a:p>
            <a:r>
              <a:rPr lang="en-US" dirty="0" smtClean="0"/>
              <a:t>So, false </a:t>
            </a:r>
            <a:r>
              <a:rPr lang="en-US" b="1" dirty="0" smtClean="0">
                <a:solidFill>
                  <a:srgbClr val="D60093"/>
                </a:solidFill>
              </a:rPr>
              <a:t>positive probability</a:t>
            </a:r>
            <a:r>
              <a:rPr lang="en-US" dirty="0" smtClean="0"/>
              <a:t> </a:t>
            </a:r>
            <a:r>
              <a:rPr lang="en-US" b="1" dirty="0" smtClean="0">
                <a:solidFill>
                  <a:srgbClr val="0000FF"/>
                </a:solidFill>
              </a:rPr>
              <a:t>= </a:t>
            </a:r>
            <a:r>
              <a:rPr lang="en-US" b="1" i="1" dirty="0" smtClean="0">
                <a:solidFill>
                  <a:srgbClr val="0000FF"/>
                </a:solidFill>
              </a:rPr>
              <a:t>(1 – e</a:t>
            </a:r>
            <a:r>
              <a:rPr lang="en-US" b="1" i="1" baseline="30000" dirty="0" smtClean="0">
                <a:solidFill>
                  <a:srgbClr val="0000FF"/>
                </a:solidFill>
              </a:rPr>
              <a:t>-km/n</a:t>
            </a:r>
            <a:r>
              <a:rPr lang="en-US" b="1" i="1" dirty="0" smtClean="0">
                <a:solidFill>
                  <a:srgbClr val="0000FF"/>
                </a:solidFill>
              </a:rPr>
              <a:t>)</a:t>
            </a:r>
            <a:r>
              <a:rPr lang="en-US" b="1" i="1" baseline="30000" dirty="0" smtClean="0">
                <a:solidFill>
                  <a:srgbClr val="0000FF"/>
                </a:solidFill>
              </a:rPr>
              <a:t>k</a:t>
            </a:r>
            <a:endParaRPr lang="en-US" b="1" i="1" dirty="0" smtClean="0">
              <a:solidFill>
                <a:srgbClr val="0000FF"/>
              </a:solidFill>
            </a:endParaRPr>
          </a:p>
        </p:txBody>
      </p:sp>
      <p:sp>
        <p:nvSpPr>
          <p:cNvPr id="5" name="Footer Placeholder 4"/>
          <p:cNvSpPr>
            <a:spLocks noGrp="1"/>
          </p:cNvSpPr>
          <p:nvPr>
            <p:ph type="ftr" sz="quarter" idx="11"/>
          </p:nvPr>
        </p:nvSpPr>
        <p:spPr/>
        <p:txBody>
          <a:bodyPr/>
          <a:lstStyle/>
          <a:p>
            <a:pPr>
              <a:defRPr/>
            </a:pPr>
            <a:r>
              <a:rPr lang="nn-NO" smtClean="0"/>
              <a:t>J. Leskovec, A. Rajaraman, J. Ullman: Mining of Massive Datasets, http://www.mmds.org </a:t>
            </a:r>
            <a:endParaRPr lang="en-US" dirty="0"/>
          </a:p>
        </p:txBody>
      </p:sp>
      <p:sp>
        <p:nvSpPr>
          <p:cNvPr id="21510" name="Slide Number Placeholder 5"/>
          <p:cNvSpPr>
            <a:spLocks noGrp="1"/>
          </p:cNvSpPr>
          <p:nvPr>
            <p:ph type="sldNum" sz="quarter" idx="12"/>
          </p:nvPr>
        </p:nvSpPr>
        <p:spPr bwMode="auto">
          <a:noFill/>
          <a:ln>
            <a:miter lim="800000"/>
            <a:headEnd/>
            <a:tailEnd/>
          </a:ln>
        </p:spPr>
        <p:txBody>
          <a:bodyPr/>
          <a:lstStyle/>
          <a:p>
            <a:fld id="{EE1B4746-38C5-4F79-BDF1-F61B2BF67013}" type="slidenum">
              <a:rPr lang="en-US" smtClean="0">
                <a:latin typeface="Calibri" pitchFamily="34" charset="0"/>
                <a:ea typeface="ＭＳ Ｐゴシック" pitchFamily="34" charset="-128"/>
              </a:rPr>
              <a:pPr/>
              <a:t>13</a:t>
            </a:fld>
            <a:endParaRPr lang="en-US" dirty="0" smtClean="0">
              <a:latin typeface="Calibri" pitchFamily="34" charset="0"/>
              <a:ea typeface="ＭＳ Ｐゴシック" pitchFamily="34" charset="-128"/>
            </a:endParaRPr>
          </a:p>
        </p:txBody>
      </p:sp>
    </p:spTree>
    <p:extLst>
      <p:ext uri="{BB962C8B-B14F-4D97-AF65-F5344CB8AC3E}">
        <p14:creationId xmlns:p14="http://schemas.microsoft.com/office/powerpoint/2010/main" val="3519114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Bloom Filter – Analysis (2)</a:t>
            </a:r>
            <a:endParaRPr lang="en-US" dirty="0"/>
          </a:p>
        </p:txBody>
      </p:sp>
      <p:sp>
        <p:nvSpPr>
          <p:cNvPr id="3" name="Content Placeholder 2"/>
          <p:cNvSpPr>
            <a:spLocks noGrp="1"/>
          </p:cNvSpPr>
          <p:nvPr>
            <p:ph idx="1"/>
          </p:nvPr>
        </p:nvSpPr>
        <p:spPr/>
        <p:txBody>
          <a:bodyPr>
            <a:normAutofit/>
          </a:bodyPr>
          <a:lstStyle/>
          <a:p>
            <a:r>
              <a:rPr lang="en-US" b="1" i="1" dirty="0" smtClean="0">
                <a:solidFill>
                  <a:srgbClr val="008000"/>
                </a:solidFill>
              </a:rPr>
              <a:t>m</a:t>
            </a:r>
            <a:r>
              <a:rPr lang="en-US" b="1" dirty="0" smtClean="0">
                <a:solidFill>
                  <a:srgbClr val="008000"/>
                </a:solidFill>
              </a:rPr>
              <a:t> = 1 billion, </a:t>
            </a:r>
            <a:r>
              <a:rPr lang="en-US" b="1" i="1" dirty="0" smtClean="0">
                <a:solidFill>
                  <a:srgbClr val="008000"/>
                </a:solidFill>
              </a:rPr>
              <a:t>n</a:t>
            </a:r>
            <a:r>
              <a:rPr lang="en-US" b="1" dirty="0" smtClean="0">
                <a:solidFill>
                  <a:srgbClr val="008000"/>
                </a:solidFill>
              </a:rPr>
              <a:t> = 8 billion</a:t>
            </a:r>
          </a:p>
          <a:p>
            <a:pPr lvl="1"/>
            <a:r>
              <a:rPr lang="en-US" b="1" dirty="0" smtClean="0">
                <a:ea typeface="ＭＳ Ｐゴシック" pitchFamily="34" charset="-128"/>
                <a:cs typeface="ＭＳ Ｐゴシック" pitchFamily="34" charset="-128"/>
              </a:rPr>
              <a:t>k = 1</a:t>
            </a:r>
            <a:r>
              <a:rPr lang="en-US" dirty="0" smtClean="0">
                <a:ea typeface="ＭＳ Ｐゴシック" pitchFamily="34" charset="-128"/>
                <a:cs typeface="ＭＳ Ｐゴシック" pitchFamily="34" charset="-128"/>
              </a:rPr>
              <a:t>: (1 – e</a:t>
            </a:r>
            <a:r>
              <a:rPr lang="en-US" baseline="30000" dirty="0" smtClean="0">
                <a:ea typeface="ＭＳ Ｐゴシック" pitchFamily="34" charset="-128"/>
                <a:cs typeface="ＭＳ Ｐゴシック" pitchFamily="34" charset="-128"/>
              </a:rPr>
              <a:t>-1/8</a:t>
            </a:r>
            <a:r>
              <a:rPr lang="en-US" dirty="0" smtClean="0">
                <a:ea typeface="ＭＳ Ｐゴシック" pitchFamily="34" charset="-128"/>
                <a:cs typeface="ＭＳ Ｐゴシック" pitchFamily="34" charset="-128"/>
              </a:rPr>
              <a:t>) = </a:t>
            </a:r>
            <a:r>
              <a:rPr lang="en-US" b="1" dirty="0" smtClean="0">
                <a:ea typeface="ＭＳ Ｐゴシック" pitchFamily="34" charset="-128"/>
                <a:cs typeface="ＭＳ Ｐゴシック" pitchFamily="34" charset="-128"/>
              </a:rPr>
              <a:t>0.1175</a:t>
            </a:r>
          </a:p>
          <a:p>
            <a:pPr lvl="1"/>
            <a:r>
              <a:rPr lang="en-US" b="1" dirty="0" smtClean="0">
                <a:ea typeface="ＭＳ Ｐゴシック" pitchFamily="34" charset="-128"/>
                <a:cs typeface="ＭＳ Ｐゴシック" pitchFamily="34" charset="-128"/>
              </a:rPr>
              <a:t>k = 2</a:t>
            </a:r>
            <a:r>
              <a:rPr lang="en-US" dirty="0" smtClean="0">
                <a:ea typeface="ＭＳ Ｐゴシック" pitchFamily="34" charset="-128"/>
                <a:cs typeface="ＭＳ Ｐゴシック" pitchFamily="34" charset="-128"/>
              </a:rPr>
              <a:t>: (1 – e</a:t>
            </a:r>
            <a:r>
              <a:rPr lang="en-US" baseline="30000" dirty="0" smtClean="0">
                <a:ea typeface="ＭＳ Ｐゴシック" pitchFamily="34" charset="-128"/>
                <a:cs typeface="ＭＳ Ｐゴシック" pitchFamily="34" charset="-128"/>
              </a:rPr>
              <a:t>-1/4</a:t>
            </a:r>
            <a:r>
              <a:rPr lang="en-US" dirty="0" smtClean="0">
                <a:ea typeface="ＭＳ Ｐゴシック" pitchFamily="34" charset="-128"/>
                <a:cs typeface="ＭＳ Ｐゴシック" pitchFamily="34" charset="-128"/>
              </a:rPr>
              <a:t>)</a:t>
            </a:r>
            <a:r>
              <a:rPr lang="en-US" baseline="30000" dirty="0" smtClean="0">
                <a:ea typeface="ＭＳ Ｐゴシック" pitchFamily="34" charset="-128"/>
                <a:cs typeface="ＭＳ Ｐゴシック" pitchFamily="34" charset="-128"/>
              </a:rPr>
              <a:t>2</a:t>
            </a:r>
            <a:r>
              <a:rPr lang="en-US" dirty="0" smtClean="0">
                <a:ea typeface="ＭＳ Ｐゴシック" pitchFamily="34" charset="-128"/>
                <a:cs typeface="ＭＳ Ｐゴシック" pitchFamily="34" charset="-128"/>
              </a:rPr>
              <a:t> = </a:t>
            </a:r>
            <a:r>
              <a:rPr lang="en-US" b="1" dirty="0" smtClean="0">
                <a:ea typeface="ＭＳ Ｐゴシック" pitchFamily="34" charset="-128"/>
                <a:cs typeface="ＭＳ Ｐゴシック" pitchFamily="34" charset="-128"/>
              </a:rPr>
              <a:t>0.0493</a:t>
            </a:r>
          </a:p>
          <a:p>
            <a:pPr lvl="8"/>
            <a:endParaRPr lang="en-US" dirty="0" smtClean="0"/>
          </a:p>
          <a:p>
            <a:pPr lvl="8"/>
            <a:endParaRPr lang="en-US" dirty="0" smtClean="0"/>
          </a:p>
          <a:p>
            <a:r>
              <a:rPr lang="en-US" b="1" dirty="0" smtClean="0">
                <a:solidFill>
                  <a:srgbClr val="D60093"/>
                </a:solidFill>
              </a:rPr>
              <a:t>What happens as we </a:t>
            </a:r>
            <a:br>
              <a:rPr lang="en-US" b="1" dirty="0" smtClean="0">
                <a:solidFill>
                  <a:srgbClr val="D60093"/>
                </a:solidFill>
              </a:rPr>
            </a:br>
            <a:r>
              <a:rPr lang="en-US" b="1" dirty="0" smtClean="0">
                <a:solidFill>
                  <a:srgbClr val="D60093"/>
                </a:solidFill>
              </a:rPr>
              <a:t>keep increasing </a:t>
            </a:r>
            <a:r>
              <a:rPr lang="en-US" b="1" i="1" dirty="0" smtClean="0">
                <a:solidFill>
                  <a:srgbClr val="D60093"/>
                </a:solidFill>
              </a:rPr>
              <a:t>k</a:t>
            </a:r>
            <a:r>
              <a:rPr lang="en-US" b="1" dirty="0" smtClean="0">
                <a:solidFill>
                  <a:srgbClr val="D60093"/>
                </a:solidFill>
              </a:rPr>
              <a:t>?</a:t>
            </a:r>
          </a:p>
          <a:p>
            <a:pPr lvl="8"/>
            <a:endParaRPr lang="en-US" dirty="0" smtClean="0"/>
          </a:p>
          <a:p>
            <a:r>
              <a:rPr lang="en-US" dirty="0" smtClean="0">
                <a:solidFill>
                  <a:srgbClr val="0000FF"/>
                </a:solidFill>
              </a:rPr>
              <a:t>“Optimal” value of</a:t>
            </a:r>
            <a:r>
              <a:rPr lang="en-US" dirty="0" smtClean="0"/>
              <a:t> </a:t>
            </a:r>
            <a:r>
              <a:rPr lang="en-US" b="1" i="1" dirty="0" smtClean="0">
                <a:solidFill>
                  <a:srgbClr val="0000FF"/>
                </a:solidFill>
              </a:rPr>
              <a:t>k</a:t>
            </a:r>
            <a:r>
              <a:rPr lang="en-US" dirty="0" smtClean="0">
                <a:solidFill>
                  <a:srgbClr val="0000FF"/>
                </a:solidFill>
              </a:rPr>
              <a:t>:</a:t>
            </a:r>
            <a:r>
              <a:rPr lang="en-US" b="1" dirty="0" smtClean="0"/>
              <a:t> </a:t>
            </a:r>
            <a:r>
              <a:rPr lang="en-US" b="1" i="1" dirty="0" smtClean="0"/>
              <a:t>n/m </a:t>
            </a:r>
            <a:r>
              <a:rPr lang="en-US" b="1" dirty="0" smtClean="0"/>
              <a:t>ln(2)</a:t>
            </a:r>
          </a:p>
          <a:p>
            <a:pPr lvl="1"/>
            <a:r>
              <a:rPr lang="en-US" b="1" dirty="0" smtClean="0">
                <a:solidFill>
                  <a:srgbClr val="008000"/>
                </a:solidFill>
              </a:rPr>
              <a:t>In our case:</a:t>
            </a:r>
            <a:r>
              <a:rPr lang="en-US" dirty="0" smtClean="0"/>
              <a:t> Optimal </a:t>
            </a:r>
            <a:r>
              <a:rPr lang="en-US" b="1" dirty="0" smtClean="0"/>
              <a:t>k =</a:t>
            </a:r>
            <a:r>
              <a:rPr lang="en-US" dirty="0" smtClean="0"/>
              <a:t> </a:t>
            </a:r>
            <a:r>
              <a:rPr lang="en-US" b="1" dirty="0" smtClean="0"/>
              <a:t>8 ln(2) = 5.54 ≈ 6</a:t>
            </a:r>
          </a:p>
          <a:p>
            <a:pPr lvl="2"/>
            <a:r>
              <a:rPr lang="en-US" b="1" dirty="0" smtClean="0">
                <a:ea typeface="ＭＳ Ｐゴシック" pitchFamily="34" charset="-128"/>
                <a:cs typeface="ＭＳ Ｐゴシック" pitchFamily="34" charset="-128"/>
              </a:rPr>
              <a:t>Error at k </a:t>
            </a:r>
            <a:r>
              <a:rPr lang="en-US" b="1" dirty="0">
                <a:ea typeface="ＭＳ Ｐゴシック" pitchFamily="34" charset="-128"/>
                <a:cs typeface="ＭＳ Ｐゴシック" pitchFamily="34" charset="-128"/>
              </a:rPr>
              <a:t>= </a:t>
            </a:r>
            <a:r>
              <a:rPr lang="en-US" b="1" dirty="0" smtClean="0">
                <a:ea typeface="ＭＳ Ｐゴシック" pitchFamily="34" charset="-128"/>
                <a:cs typeface="ＭＳ Ｐゴシック" pitchFamily="34" charset="-128"/>
              </a:rPr>
              <a:t>6</a:t>
            </a:r>
            <a:r>
              <a:rPr lang="en-US" dirty="0" smtClean="0">
                <a:ea typeface="ＭＳ Ｐゴシック" pitchFamily="34" charset="-128"/>
                <a:cs typeface="ＭＳ Ｐゴシック" pitchFamily="34" charset="-128"/>
              </a:rPr>
              <a:t>: </a:t>
            </a:r>
            <a:r>
              <a:rPr lang="en-US" dirty="0">
                <a:ea typeface="ＭＳ Ｐゴシック" pitchFamily="34" charset="-128"/>
                <a:cs typeface="ＭＳ Ｐゴシック" pitchFamily="34" charset="-128"/>
              </a:rPr>
              <a:t>(1 – </a:t>
            </a:r>
            <a:r>
              <a:rPr lang="en-US" dirty="0" smtClean="0">
                <a:ea typeface="ＭＳ Ｐゴシック" pitchFamily="34" charset="-128"/>
                <a:cs typeface="ＭＳ Ｐゴシック" pitchFamily="34" charset="-128"/>
              </a:rPr>
              <a:t>e</a:t>
            </a:r>
            <a:r>
              <a:rPr lang="en-US" baseline="30000" dirty="0" smtClean="0">
                <a:ea typeface="ＭＳ Ｐゴシック" pitchFamily="34" charset="-128"/>
                <a:cs typeface="ＭＳ Ｐゴシック" pitchFamily="34" charset="-128"/>
              </a:rPr>
              <a:t>-1/6</a:t>
            </a:r>
            <a:r>
              <a:rPr lang="en-US" dirty="0" smtClean="0">
                <a:ea typeface="ＭＳ Ｐゴシック" pitchFamily="34" charset="-128"/>
                <a:cs typeface="ＭＳ Ｐゴシック" pitchFamily="34" charset="-128"/>
              </a:rPr>
              <a:t>)</a:t>
            </a:r>
            <a:r>
              <a:rPr lang="en-US" baseline="30000" dirty="0" smtClean="0">
                <a:ea typeface="ＭＳ Ｐゴシック" pitchFamily="34" charset="-128"/>
                <a:cs typeface="ＭＳ Ｐゴシック" pitchFamily="34" charset="-128"/>
              </a:rPr>
              <a:t>2</a:t>
            </a:r>
            <a:r>
              <a:rPr lang="en-US" dirty="0" smtClean="0">
                <a:ea typeface="ＭＳ Ｐゴシック" pitchFamily="34" charset="-128"/>
                <a:cs typeface="ＭＳ Ｐゴシック" pitchFamily="34" charset="-128"/>
              </a:rPr>
              <a:t> </a:t>
            </a:r>
            <a:r>
              <a:rPr lang="en-US" dirty="0">
                <a:ea typeface="ＭＳ Ｐゴシック" pitchFamily="34" charset="-128"/>
                <a:cs typeface="ＭＳ Ｐゴシック" pitchFamily="34" charset="-128"/>
              </a:rPr>
              <a:t>= </a:t>
            </a:r>
            <a:r>
              <a:rPr lang="en-US" b="1" dirty="0" smtClean="0">
                <a:ea typeface="ＭＳ Ｐゴシック" pitchFamily="34" charset="-128"/>
                <a:cs typeface="ＭＳ Ｐゴシック" pitchFamily="34" charset="-128"/>
              </a:rPr>
              <a:t>0.0235</a:t>
            </a:r>
            <a:endParaRPr lang="en-US" b="1" dirty="0">
              <a:ea typeface="ＭＳ Ｐゴシック" pitchFamily="34" charset="-128"/>
              <a:cs typeface="ＭＳ Ｐゴシック" pitchFamily="34" charset="-128"/>
            </a:endParaRPr>
          </a:p>
          <a:p>
            <a:pPr lvl="2"/>
            <a:endParaRPr lang="en-US" b="1" dirty="0" smtClean="0"/>
          </a:p>
        </p:txBody>
      </p:sp>
      <p:sp>
        <p:nvSpPr>
          <p:cNvPr id="5" name="Footer Placeholder 4"/>
          <p:cNvSpPr>
            <a:spLocks noGrp="1"/>
          </p:cNvSpPr>
          <p:nvPr>
            <p:ph type="ftr" sz="quarter" idx="11"/>
          </p:nvPr>
        </p:nvSpPr>
        <p:spPr/>
        <p:txBody>
          <a:bodyPr/>
          <a:lstStyle/>
          <a:p>
            <a:pPr>
              <a:defRPr/>
            </a:pPr>
            <a:r>
              <a:rPr lang="nn-NO" smtClean="0"/>
              <a:t>J. Leskovec, A. Rajaraman, J. Ullman: Mining of Massive Datasets, http://www.mmds.org </a:t>
            </a:r>
            <a:endParaRPr lang="en-US" dirty="0"/>
          </a:p>
        </p:txBody>
      </p:sp>
      <p:sp>
        <p:nvSpPr>
          <p:cNvPr id="22534" name="Slide Number Placeholder 5"/>
          <p:cNvSpPr>
            <a:spLocks noGrp="1"/>
          </p:cNvSpPr>
          <p:nvPr>
            <p:ph type="sldNum" sz="quarter" idx="12"/>
          </p:nvPr>
        </p:nvSpPr>
        <p:spPr bwMode="auto">
          <a:noFill/>
          <a:ln>
            <a:miter lim="800000"/>
            <a:headEnd/>
            <a:tailEnd/>
          </a:ln>
        </p:spPr>
        <p:txBody>
          <a:bodyPr/>
          <a:lstStyle/>
          <a:p>
            <a:fld id="{2C448A88-6C53-4994-AA88-15CBB6D5A2DE}" type="slidenum">
              <a:rPr lang="en-US" smtClean="0">
                <a:latin typeface="Calibri" pitchFamily="34" charset="0"/>
                <a:ea typeface="ＭＳ Ｐゴシック" pitchFamily="34" charset="-128"/>
              </a:rPr>
              <a:pPr/>
              <a:t>14</a:t>
            </a:fld>
            <a:endParaRPr lang="en-US" dirty="0" smtClean="0">
              <a:latin typeface="Calibri" pitchFamily="34" charset="0"/>
              <a:ea typeface="ＭＳ Ｐゴシック" pitchFamily="34" charset="-128"/>
            </a:endParaRPr>
          </a:p>
        </p:txBody>
      </p:sp>
      <p:grpSp>
        <p:nvGrpSpPr>
          <p:cNvPr id="10" name="Group 9"/>
          <p:cNvGrpSpPr/>
          <p:nvPr/>
        </p:nvGrpSpPr>
        <p:grpSpPr>
          <a:xfrm>
            <a:off x="5117068" y="1219200"/>
            <a:ext cx="4051236" cy="3645932"/>
            <a:chOff x="5117068" y="1219200"/>
            <a:chExt cx="4051236" cy="3645932"/>
          </a:xfrm>
        </p:grpSpPr>
        <p:pic>
          <p:nvPicPr>
            <p:cNvPr id="4098" name="Picture 2"/>
            <p:cNvPicPr>
              <a:picLocks noChangeAspect="1" noChangeArrowheads="1"/>
            </p:cNvPicPr>
            <p:nvPr/>
          </p:nvPicPr>
          <p:blipFill>
            <a:blip r:embed="rId2" cstate="print"/>
            <a:srcRect/>
            <a:stretch>
              <a:fillRect/>
            </a:stretch>
          </p:blipFill>
          <p:spPr bwMode="auto">
            <a:xfrm>
              <a:off x="5181600" y="1219200"/>
              <a:ext cx="3962400" cy="3566492"/>
            </a:xfrm>
            <a:prstGeom prst="rect">
              <a:avLst/>
            </a:prstGeom>
            <a:noFill/>
            <a:ln w="9525">
              <a:noFill/>
              <a:miter lim="800000"/>
              <a:headEnd/>
              <a:tailEnd/>
            </a:ln>
            <a:effectLst/>
          </p:spPr>
        </p:pic>
        <p:sp>
          <p:nvSpPr>
            <p:cNvPr id="8" name="TextBox 7"/>
            <p:cNvSpPr txBox="1"/>
            <p:nvPr/>
          </p:nvSpPr>
          <p:spPr>
            <a:xfrm>
              <a:off x="5867400" y="4495800"/>
              <a:ext cx="3300904" cy="369332"/>
            </a:xfrm>
            <a:prstGeom prst="rect">
              <a:avLst/>
            </a:prstGeom>
            <a:noFill/>
          </p:spPr>
          <p:txBody>
            <a:bodyPr wrap="none" rtlCol="0">
              <a:spAutoFit/>
            </a:bodyPr>
            <a:lstStyle/>
            <a:p>
              <a:r>
                <a:rPr lang="en-US" b="1" dirty="0" smtClean="0">
                  <a:solidFill>
                    <a:srgbClr val="008000"/>
                  </a:solidFill>
                  <a:latin typeface="Arial" pitchFamily="34" charset="0"/>
                  <a:cs typeface="Arial" pitchFamily="34" charset="0"/>
                </a:rPr>
                <a:t>Number of hash functions, </a:t>
              </a:r>
              <a:r>
                <a:rPr lang="en-US" b="1" i="1" dirty="0" smtClean="0">
                  <a:solidFill>
                    <a:srgbClr val="008000"/>
                  </a:solidFill>
                  <a:latin typeface="Arial" pitchFamily="34" charset="0"/>
                  <a:cs typeface="Arial" pitchFamily="34" charset="0"/>
                </a:rPr>
                <a:t>k</a:t>
              </a:r>
              <a:endParaRPr lang="en-US" b="1" i="1" dirty="0">
                <a:solidFill>
                  <a:srgbClr val="008000"/>
                </a:solidFill>
                <a:latin typeface="Arial" pitchFamily="34" charset="0"/>
                <a:cs typeface="Arial" pitchFamily="34" charset="0"/>
              </a:endParaRPr>
            </a:p>
          </p:txBody>
        </p:sp>
        <p:sp>
          <p:nvSpPr>
            <p:cNvPr id="9" name="TextBox 8"/>
            <p:cNvSpPr txBox="1"/>
            <p:nvPr/>
          </p:nvSpPr>
          <p:spPr>
            <a:xfrm rot="16200000">
              <a:off x="4125771" y="3147078"/>
              <a:ext cx="2351926" cy="369332"/>
            </a:xfrm>
            <a:prstGeom prst="rect">
              <a:avLst/>
            </a:prstGeom>
            <a:noFill/>
          </p:spPr>
          <p:txBody>
            <a:bodyPr wrap="none" rtlCol="0">
              <a:spAutoFit/>
            </a:bodyPr>
            <a:lstStyle/>
            <a:p>
              <a:r>
                <a:rPr lang="en-US" b="1" dirty="0" smtClean="0">
                  <a:solidFill>
                    <a:srgbClr val="008000"/>
                  </a:solidFill>
                  <a:latin typeface="Arial" pitchFamily="34" charset="0"/>
                  <a:cs typeface="Arial" pitchFamily="34" charset="0"/>
                </a:rPr>
                <a:t>False positive prob.</a:t>
              </a:r>
              <a:endParaRPr lang="en-US" b="1" dirty="0">
                <a:solidFill>
                  <a:srgbClr val="008000"/>
                </a:solidFill>
                <a:latin typeface="Arial" pitchFamily="34" charset="0"/>
                <a:cs typeface="Arial" pitchFamily="34" charset="0"/>
              </a:endParaRPr>
            </a:p>
          </p:txBody>
        </p:sp>
      </p:grpSp>
    </p:spTree>
    <p:extLst>
      <p:ext uri="{BB962C8B-B14F-4D97-AF65-F5344CB8AC3E}">
        <p14:creationId xmlns:p14="http://schemas.microsoft.com/office/powerpoint/2010/main" val="1767330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Bloom Filter: Wrap-up</a:t>
            </a:r>
            <a:endParaRPr lang="en-US" dirty="0"/>
          </a:p>
        </p:txBody>
      </p:sp>
      <p:sp>
        <p:nvSpPr>
          <p:cNvPr id="23555" name="Content Placeholder 2"/>
          <p:cNvSpPr>
            <a:spLocks noGrp="1"/>
          </p:cNvSpPr>
          <p:nvPr>
            <p:ph idx="1"/>
          </p:nvPr>
        </p:nvSpPr>
        <p:spPr/>
        <p:txBody>
          <a:bodyPr/>
          <a:lstStyle/>
          <a:p>
            <a:r>
              <a:rPr lang="en-US" b="1" dirty="0" smtClean="0">
                <a:solidFill>
                  <a:srgbClr val="0000FF"/>
                </a:solidFill>
              </a:rPr>
              <a:t>Bloom filters guarantee no false negatives, and use limited memory</a:t>
            </a:r>
          </a:p>
          <a:p>
            <a:pPr lvl="1"/>
            <a:r>
              <a:rPr lang="en-US" dirty="0" smtClean="0">
                <a:ea typeface="ＭＳ Ｐゴシック" pitchFamily="34" charset="-128"/>
                <a:cs typeface="ＭＳ Ｐゴシック" pitchFamily="34" charset="-128"/>
              </a:rPr>
              <a:t>Great for pre-processing before more </a:t>
            </a:r>
            <a:br>
              <a:rPr lang="en-US" dirty="0" smtClean="0">
                <a:ea typeface="ＭＳ Ｐゴシック" pitchFamily="34" charset="-128"/>
                <a:cs typeface="ＭＳ Ｐゴシック" pitchFamily="34" charset="-128"/>
              </a:rPr>
            </a:br>
            <a:r>
              <a:rPr lang="en-US" dirty="0" smtClean="0">
                <a:ea typeface="ＭＳ Ｐゴシック" pitchFamily="34" charset="-128"/>
                <a:cs typeface="ＭＳ Ｐゴシック" pitchFamily="34" charset="-128"/>
              </a:rPr>
              <a:t>expensive checks</a:t>
            </a:r>
          </a:p>
          <a:p>
            <a:r>
              <a:rPr lang="en-US" b="1" dirty="0" smtClean="0">
                <a:solidFill>
                  <a:srgbClr val="D60093"/>
                </a:solidFill>
              </a:rPr>
              <a:t>Suitable for hardware implementation</a:t>
            </a:r>
          </a:p>
          <a:p>
            <a:pPr lvl="1"/>
            <a:r>
              <a:rPr lang="en-US" dirty="0" smtClean="0">
                <a:ea typeface="ＭＳ Ｐゴシック" pitchFamily="34" charset="-128"/>
                <a:cs typeface="ＭＳ Ｐゴシック" pitchFamily="34" charset="-128"/>
              </a:rPr>
              <a:t>Hash function computations can be parallelized</a:t>
            </a:r>
          </a:p>
          <a:p>
            <a:pPr lvl="8"/>
            <a:endParaRPr lang="en-US" dirty="0" smtClean="0">
              <a:ea typeface="ＭＳ Ｐゴシック" pitchFamily="34" charset="-128"/>
              <a:cs typeface="ＭＳ Ｐゴシック" pitchFamily="34" charset="-128"/>
            </a:endParaRPr>
          </a:p>
          <a:p>
            <a:r>
              <a:rPr lang="en-US" dirty="0" smtClean="0">
                <a:solidFill>
                  <a:srgbClr val="008000"/>
                </a:solidFill>
                <a:ea typeface="ＭＳ Ｐゴシック" pitchFamily="34" charset="-128"/>
                <a:cs typeface="ＭＳ Ｐゴシック" pitchFamily="34" charset="-128"/>
              </a:rPr>
              <a:t>Is it better to have </a:t>
            </a:r>
            <a:r>
              <a:rPr lang="en-US" b="1" dirty="0" smtClean="0">
                <a:solidFill>
                  <a:srgbClr val="0000FF"/>
                </a:solidFill>
                <a:ea typeface="ＭＳ Ｐゴシック" pitchFamily="34" charset="-128"/>
                <a:cs typeface="ＭＳ Ｐゴシック" pitchFamily="34" charset="-128"/>
              </a:rPr>
              <a:t>1</a:t>
            </a:r>
            <a:r>
              <a:rPr lang="en-US" dirty="0" smtClean="0">
                <a:solidFill>
                  <a:srgbClr val="0000FF"/>
                </a:solidFill>
                <a:ea typeface="ＭＳ Ｐゴシック" pitchFamily="34" charset="-128"/>
                <a:cs typeface="ＭＳ Ｐゴシック" pitchFamily="34" charset="-128"/>
              </a:rPr>
              <a:t> big </a:t>
            </a:r>
            <a:r>
              <a:rPr lang="en-US" b="1" dirty="0" smtClean="0">
                <a:solidFill>
                  <a:srgbClr val="0000FF"/>
                </a:solidFill>
                <a:ea typeface="ＭＳ Ｐゴシック" pitchFamily="34" charset="-128"/>
                <a:cs typeface="ＭＳ Ｐゴシック" pitchFamily="34" charset="-128"/>
              </a:rPr>
              <a:t>B</a:t>
            </a:r>
            <a:r>
              <a:rPr lang="en-US" dirty="0" smtClean="0">
                <a:solidFill>
                  <a:srgbClr val="008000"/>
                </a:solidFill>
                <a:ea typeface="ＭＳ Ｐゴシック" pitchFamily="34" charset="-128"/>
                <a:cs typeface="ＭＳ Ｐゴシック" pitchFamily="34" charset="-128"/>
              </a:rPr>
              <a:t> or </a:t>
            </a:r>
            <a:r>
              <a:rPr lang="en-US" b="1" i="1" dirty="0" smtClean="0">
                <a:solidFill>
                  <a:srgbClr val="D60093"/>
                </a:solidFill>
                <a:ea typeface="ＭＳ Ｐゴシック" pitchFamily="34" charset="-128"/>
                <a:cs typeface="ＭＳ Ｐゴシック" pitchFamily="34" charset="-128"/>
              </a:rPr>
              <a:t>k</a:t>
            </a:r>
            <a:r>
              <a:rPr lang="en-US" dirty="0" smtClean="0">
                <a:solidFill>
                  <a:srgbClr val="D60093"/>
                </a:solidFill>
                <a:ea typeface="ＭＳ Ｐゴシック" pitchFamily="34" charset="-128"/>
                <a:cs typeface="ＭＳ Ｐゴシック" pitchFamily="34" charset="-128"/>
              </a:rPr>
              <a:t> small</a:t>
            </a:r>
            <a:r>
              <a:rPr lang="en-US" b="1" dirty="0" smtClean="0">
                <a:solidFill>
                  <a:srgbClr val="D60093"/>
                </a:solidFill>
                <a:ea typeface="ＭＳ Ｐゴシック" pitchFamily="34" charset="-128"/>
                <a:cs typeface="ＭＳ Ｐゴシック" pitchFamily="34" charset="-128"/>
              </a:rPr>
              <a:t> </a:t>
            </a:r>
            <a:r>
              <a:rPr lang="en-US" b="1" dirty="0" err="1" smtClean="0">
                <a:solidFill>
                  <a:srgbClr val="D60093"/>
                </a:solidFill>
                <a:ea typeface="ＭＳ Ｐゴシック" pitchFamily="34" charset="-128"/>
                <a:cs typeface="ＭＳ Ｐゴシック" pitchFamily="34" charset="-128"/>
              </a:rPr>
              <a:t>B</a:t>
            </a:r>
            <a:r>
              <a:rPr lang="en-US" dirty="0" err="1" smtClean="0">
                <a:solidFill>
                  <a:srgbClr val="D60093"/>
                </a:solidFill>
                <a:ea typeface="ＭＳ Ｐゴシック" pitchFamily="34" charset="-128"/>
                <a:cs typeface="ＭＳ Ｐゴシック" pitchFamily="34" charset="-128"/>
              </a:rPr>
              <a:t>s</a:t>
            </a:r>
            <a:r>
              <a:rPr lang="en-US" dirty="0" smtClean="0">
                <a:solidFill>
                  <a:srgbClr val="008000"/>
                </a:solidFill>
                <a:ea typeface="ＭＳ Ｐゴシック" pitchFamily="34" charset="-128"/>
                <a:cs typeface="ＭＳ Ｐゴシック" pitchFamily="34" charset="-128"/>
              </a:rPr>
              <a:t>?</a:t>
            </a:r>
          </a:p>
          <a:p>
            <a:pPr lvl="1"/>
            <a:r>
              <a:rPr lang="en-US" b="1" dirty="0" smtClean="0"/>
              <a:t>It is the same:</a:t>
            </a:r>
            <a:r>
              <a:rPr lang="en-US" b="1" i="1" dirty="0" smtClean="0">
                <a:solidFill>
                  <a:srgbClr val="0000FF"/>
                </a:solidFill>
              </a:rPr>
              <a:t> (1 </a:t>
            </a:r>
            <a:r>
              <a:rPr lang="en-US" b="1" i="1" dirty="0">
                <a:solidFill>
                  <a:srgbClr val="0000FF"/>
                </a:solidFill>
              </a:rPr>
              <a:t>– </a:t>
            </a:r>
            <a:r>
              <a:rPr lang="en-US" b="1" i="1" dirty="0" smtClean="0">
                <a:solidFill>
                  <a:srgbClr val="0000FF"/>
                </a:solidFill>
              </a:rPr>
              <a:t>e</a:t>
            </a:r>
            <a:r>
              <a:rPr lang="en-US" b="1" i="1" baseline="30000" dirty="0" smtClean="0">
                <a:solidFill>
                  <a:srgbClr val="0000FF"/>
                </a:solidFill>
              </a:rPr>
              <a:t>-km/n</a:t>
            </a:r>
            <a:r>
              <a:rPr lang="en-US" b="1" i="1" dirty="0" smtClean="0">
                <a:solidFill>
                  <a:srgbClr val="0000FF"/>
                </a:solidFill>
              </a:rPr>
              <a:t>)</a:t>
            </a:r>
            <a:r>
              <a:rPr lang="en-US" b="1" i="1" baseline="30000" dirty="0" smtClean="0">
                <a:solidFill>
                  <a:srgbClr val="0000FF"/>
                </a:solidFill>
              </a:rPr>
              <a:t>k  </a:t>
            </a:r>
            <a:r>
              <a:rPr lang="en-US" dirty="0" smtClean="0"/>
              <a:t>vs. </a:t>
            </a:r>
            <a:r>
              <a:rPr lang="en-US" b="1" i="1" dirty="0">
                <a:solidFill>
                  <a:srgbClr val="D60093"/>
                </a:solidFill>
              </a:rPr>
              <a:t>(1 – </a:t>
            </a:r>
            <a:r>
              <a:rPr lang="en-US" b="1" i="1" dirty="0" smtClean="0">
                <a:solidFill>
                  <a:srgbClr val="D60093"/>
                </a:solidFill>
              </a:rPr>
              <a:t>e</a:t>
            </a:r>
            <a:r>
              <a:rPr lang="en-US" b="1" i="1" baseline="30000" dirty="0" smtClean="0">
                <a:solidFill>
                  <a:srgbClr val="D60093"/>
                </a:solidFill>
              </a:rPr>
              <a:t>-m/(n/k)</a:t>
            </a:r>
            <a:r>
              <a:rPr lang="en-US" b="1" i="1" dirty="0" smtClean="0">
                <a:solidFill>
                  <a:srgbClr val="D60093"/>
                </a:solidFill>
              </a:rPr>
              <a:t>)</a:t>
            </a:r>
            <a:r>
              <a:rPr lang="en-US" b="1" i="1" baseline="30000" dirty="0" smtClean="0">
                <a:solidFill>
                  <a:srgbClr val="D60093"/>
                </a:solidFill>
              </a:rPr>
              <a:t>k</a:t>
            </a:r>
            <a:endParaRPr lang="en-US" b="1" i="1" dirty="0">
              <a:solidFill>
                <a:srgbClr val="D60093"/>
              </a:solidFill>
            </a:endParaRPr>
          </a:p>
          <a:p>
            <a:pPr lvl="1"/>
            <a:r>
              <a:rPr lang="en-US" dirty="0" smtClean="0">
                <a:solidFill>
                  <a:srgbClr val="008000"/>
                </a:solidFill>
                <a:ea typeface="ＭＳ Ｐゴシック" pitchFamily="34" charset="-128"/>
                <a:cs typeface="ＭＳ Ｐゴシック" pitchFamily="34" charset="-128"/>
              </a:rPr>
              <a:t>But keeping </a:t>
            </a:r>
            <a:r>
              <a:rPr lang="en-US" b="1" dirty="0" smtClean="0">
                <a:solidFill>
                  <a:srgbClr val="0000FF"/>
                </a:solidFill>
                <a:ea typeface="ＭＳ Ｐゴシック" pitchFamily="34" charset="-128"/>
                <a:cs typeface="ＭＳ Ｐゴシック" pitchFamily="34" charset="-128"/>
              </a:rPr>
              <a:t>1 big B</a:t>
            </a:r>
            <a:r>
              <a:rPr lang="en-US" dirty="0" smtClean="0">
                <a:solidFill>
                  <a:srgbClr val="008000"/>
                </a:solidFill>
                <a:ea typeface="ＭＳ Ｐゴシック" pitchFamily="34" charset="-128"/>
                <a:cs typeface="ＭＳ Ｐゴシック" pitchFamily="34" charset="-128"/>
              </a:rPr>
              <a:t> is simpler</a:t>
            </a:r>
            <a:endParaRPr lang="en-US" dirty="0">
              <a:solidFill>
                <a:srgbClr val="008000"/>
              </a:solidFill>
              <a:ea typeface="ＭＳ Ｐゴシック" pitchFamily="34" charset="-128"/>
              <a:cs typeface="ＭＳ Ｐゴシック" pitchFamily="34" charset="-128"/>
            </a:endParaRPr>
          </a:p>
          <a:p>
            <a:pPr lvl="1"/>
            <a:endParaRPr lang="en-US" dirty="0" smtClean="0">
              <a:ea typeface="ＭＳ Ｐゴシック" pitchFamily="34" charset="-128"/>
              <a:cs typeface="ＭＳ Ｐゴシック" pitchFamily="34" charset="-128"/>
            </a:endParaRPr>
          </a:p>
        </p:txBody>
      </p:sp>
      <p:sp>
        <p:nvSpPr>
          <p:cNvPr id="5" name="Footer Placeholder 4"/>
          <p:cNvSpPr>
            <a:spLocks noGrp="1"/>
          </p:cNvSpPr>
          <p:nvPr>
            <p:ph type="ftr" sz="quarter" idx="11"/>
          </p:nvPr>
        </p:nvSpPr>
        <p:spPr/>
        <p:txBody>
          <a:bodyPr/>
          <a:lstStyle/>
          <a:p>
            <a:pPr>
              <a:defRPr/>
            </a:pPr>
            <a:r>
              <a:rPr lang="nn-NO" smtClean="0"/>
              <a:t>J. Leskovec, A. Rajaraman, J. Ullman: Mining of Massive Datasets, http://www.mmds.org </a:t>
            </a:r>
            <a:endParaRPr lang="en-US" dirty="0"/>
          </a:p>
        </p:txBody>
      </p:sp>
      <p:sp>
        <p:nvSpPr>
          <p:cNvPr id="23558" name="Slide Number Placeholder 5"/>
          <p:cNvSpPr>
            <a:spLocks noGrp="1"/>
          </p:cNvSpPr>
          <p:nvPr>
            <p:ph type="sldNum" sz="quarter" idx="12"/>
          </p:nvPr>
        </p:nvSpPr>
        <p:spPr bwMode="auto">
          <a:noFill/>
          <a:ln>
            <a:miter lim="800000"/>
            <a:headEnd/>
            <a:tailEnd/>
          </a:ln>
        </p:spPr>
        <p:txBody>
          <a:bodyPr/>
          <a:lstStyle/>
          <a:p>
            <a:fld id="{17F8CA0B-9AF1-472A-8DA3-994B777B7AF6}" type="slidenum">
              <a:rPr lang="en-US" smtClean="0">
                <a:latin typeface="Calibri" pitchFamily="34" charset="0"/>
                <a:ea typeface="ＭＳ Ｐゴシック" pitchFamily="34" charset="-128"/>
              </a:rPr>
              <a:pPr/>
              <a:t>15</a:t>
            </a:fld>
            <a:endParaRPr lang="en-US" dirty="0" smtClean="0">
              <a:latin typeface="Calibri" pitchFamily="34" charset="0"/>
              <a:ea typeface="ＭＳ Ｐゴシック" pitchFamily="34" charset="-128"/>
            </a:endParaRPr>
          </a:p>
        </p:txBody>
      </p:sp>
    </p:spTree>
    <p:extLst>
      <p:ext uri="{BB962C8B-B14F-4D97-AF65-F5344CB8AC3E}">
        <p14:creationId xmlns:p14="http://schemas.microsoft.com/office/powerpoint/2010/main" val="12441340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
            </a:r>
            <a:br>
              <a:rPr lang="en-US" dirty="0" smtClean="0"/>
            </a:br>
            <a:r>
              <a:rPr lang="en-US" dirty="0" smtClean="0"/>
              <a:t>(2) Counting </a:t>
            </a:r>
            <a:r>
              <a:rPr lang="en-US" dirty="0"/>
              <a:t>Distinct Elements</a:t>
            </a:r>
          </a:p>
        </p:txBody>
      </p:sp>
      <p:sp>
        <p:nvSpPr>
          <p:cNvPr id="8" name="Subtitle 7"/>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872098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155448"/>
            <a:ext cx="8686800" cy="987552"/>
          </a:xfrm>
        </p:spPr>
        <p:txBody>
          <a:bodyPr>
            <a:normAutofit/>
          </a:bodyPr>
          <a:lstStyle/>
          <a:p>
            <a:pPr>
              <a:defRPr/>
            </a:pPr>
            <a:r>
              <a:rPr lang="en-US" dirty="0" smtClean="0"/>
              <a:t>Counting </a:t>
            </a:r>
            <a:r>
              <a:rPr lang="en-US" dirty="0"/>
              <a:t>Distinct Elements</a:t>
            </a:r>
          </a:p>
        </p:txBody>
      </p:sp>
      <p:sp>
        <p:nvSpPr>
          <p:cNvPr id="24580" name="Rectangle 3"/>
          <p:cNvSpPr>
            <a:spLocks noGrp="1" noChangeArrowheads="1"/>
          </p:cNvSpPr>
          <p:nvPr>
            <p:ph idx="1"/>
          </p:nvPr>
        </p:nvSpPr>
        <p:spPr/>
        <p:txBody>
          <a:bodyPr/>
          <a:lstStyle/>
          <a:p>
            <a:r>
              <a:rPr lang="en-US" b="1" dirty="0" smtClean="0">
                <a:solidFill>
                  <a:srgbClr val="D60093"/>
                </a:solidFill>
              </a:rPr>
              <a:t>Problem:</a:t>
            </a:r>
          </a:p>
          <a:p>
            <a:pPr lvl="1"/>
            <a:r>
              <a:rPr lang="en-US" dirty="0" smtClean="0"/>
              <a:t>Data stream consists of a universe of elements chosen from a set of size </a:t>
            </a:r>
            <a:r>
              <a:rPr lang="en-US" b="1" i="1" dirty="0" smtClean="0"/>
              <a:t>N</a:t>
            </a:r>
            <a:endParaRPr lang="en-US" b="1" dirty="0" smtClean="0"/>
          </a:p>
          <a:p>
            <a:pPr lvl="1"/>
            <a:r>
              <a:rPr lang="en-US" dirty="0" smtClean="0"/>
              <a:t>Maintain a count of the number of distinct elements seen so far</a:t>
            </a:r>
          </a:p>
          <a:p>
            <a:pPr lvl="8"/>
            <a:endParaRPr lang="en-US" dirty="0" smtClean="0"/>
          </a:p>
          <a:p>
            <a:r>
              <a:rPr lang="en-US" b="1" dirty="0" smtClean="0">
                <a:solidFill>
                  <a:srgbClr val="0000FF"/>
                </a:solidFill>
              </a:rPr>
              <a:t>Obvious approach:</a:t>
            </a:r>
            <a:r>
              <a:rPr lang="en-US" dirty="0" smtClean="0">
                <a:solidFill>
                  <a:srgbClr val="0000FF"/>
                </a:solidFill>
              </a:rPr>
              <a:t> </a:t>
            </a:r>
            <a:br>
              <a:rPr lang="en-US" dirty="0" smtClean="0">
                <a:solidFill>
                  <a:srgbClr val="0000FF"/>
                </a:solidFill>
              </a:rPr>
            </a:br>
            <a:r>
              <a:rPr lang="en-US" dirty="0" smtClean="0"/>
              <a:t>Maintain the set of elements seen so far</a:t>
            </a:r>
          </a:p>
          <a:p>
            <a:pPr lvl="1"/>
            <a:r>
              <a:rPr lang="en-US" dirty="0" smtClean="0"/>
              <a:t>That is, keep a hash table of all the distinct elements seen so far</a:t>
            </a:r>
          </a:p>
        </p:txBody>
      </p:sp>
      <p:sp>
        <p:nvSpPr>
          <p:cNvPr id="24578" name="Slide Number Placeholder 5"/>
          <p:cNvSpPr>
            <a:spLocks noGrp="1"/>
          </p:cNvSpPr>
          <p:nvPr>
            <p:ph type="sldNum" sz="quarter" idx="12"/>
          </p:nvPr>
        </p:nvSpPr>
        <p:spPr bwMode="auto">
          <a:noFill/>
          <a:ln>
            <a:miter lim="800000"/>
            <a:headEnd/>
            <a:tailEnd/>
          </a:ln>
        </p:spPr>
        <p:txBody>
          <a:bodyPr/>
          <a:lstStyle/>
          <a:p>
            <a:fld id="{8EA734A5-3188-4C42-9087-0ED06D89AEDF}" type="slidenum">
              <a:rPr lang="en-US" smtClean="0">
                <a:latin typeface="Calibri" pitchFamily="34" charset="0"/>
                <a:ea typeface="ＭＳ Ｐゴシック" pitchFamily="34" charset="-128"/>
              </a:rPr>
              <a:pPr/>
              <a:t>17</a:t>
            </a:fld>
            <a:endParaRPr lang="en-US" dirty="0" smtClean="0">
              <a:latin typeface="Calibri" pitchFamily="34" charset="0"/>
              <a:ea typeface="ＭＳ Ｐゴシック" pitchFamily="34" charset="-128"/>
            </a:endParaRPr>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 </a:t>
            </a:r>
            <a:endParaRPr lang="en-US" dirty="0"/>
          </a:p>
        </p:txBody>
      </p:sp>
    </p:spTree>
    <p:extLst>
      <p:ext uri="{BB962C8B-B14F-4D97-AF65-F5344CB8AC3E}">
        <p14:creationId xmlns:p14="http://schemas.microsoft.com/office/powerpoint/2010/main" val="1252464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80">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58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defRPr/>
            </a:pPr>
            <a:r>
              <a:rPr lang="en-US" dirty="0"/>
              <a:t>Applications</a:t>
            </a:r>
          </a:p>
        </p:txBody>
      </p:sp>
      <p:sp>
        <p:nvSpPr>
          <p:cNvPr id="25604" name="Rectangle 3"/>
          <p:cNvSpPr>
            <a:spLocks noGrp="1" noChangeArrowheads="1"/>
          </p:cNvSpPr>
          <p:nvPr>
            <p:ph idx="1"/>
          </p:nvPr>
        </p:nvSpPr>
        <p:spPr/>
        <p:txBody>
          <a:bodyPr/>
          <a:lstStyle/>
          <a:p>
            <a:r>
              <a:rPr lang="en-US" b="1" dirty="0" smtClean="0">
                <a:solidFill>
                  <a:srgbClr val="D60093"/>
                </a:solidFill>
              </a:rPr>
              <a:t>How many different words are found among the Web pages being crawled at a site?</a:t>
            </a:r>
          </a:p>
          <a:p>
            <a:pPr lvl="1"/>
            <a:r>
              <a:rPr lang="en-US" dirty="0" smtClean="0">
                <a:ea typeface="ＭＳ Ｐゴシック" pitchFamily="34" charset="-128"/>
                <a:cs typeface="ＭＳ Ｐゴシック" pitchFamily="34" charset="-128"/>
              </a:rPr>
              <a:t>Unusually low or high numbers could indicate artificial pages (spam?)</a:t>
            </a:r>
          </a:p>
          <a:p>
            <a:pPr lvl="8"/>
            <a:endParaRPr lang="en-US" dirty="0" smtClean="0">
              <a:ea typeface="ＭＳ Ｐゴシック" pitchFamily="34" charset="-128"/>
              <a:cs typeface="ＭＳ Ｐゴシック" pitchFamily="34" charset="-128"/>
            </a:endParaRPr>
          </a:p>
          <a:p>
            <a:r>
              <a:rPr lang="en-US" b="1" dirty="0" smtClean="0">
                <a:solidFill>
                  <a:srgbClr val="0000FF"/>
                </a:solidFill>
              </a:rPr>
              <a:t>How many different Web pages does each customer request in a week?</a:t>
            </a:r>
          </a:p>
          <a:p>
            <a:pPr lvl="8"/>
            <a:endParaRPr lang="en-US" b="1" dirty="0">
              <a:solidFill>
                <a:srgbClr val="0000FF"/>
              </a:solidFill>
            </a:endParaRPr>
          </a:p>
          <a:p>
            <a:r>
              <a:rPr lang="en-US" b="1" dirty="0" smtClean="0">
                <a:solidFill>
                  <a:srgbClr val="008000"/>
                </a:solidFill>
              </a:rPr>
              <a:t>How many distinct products have we sold in the last week?</a:t>
            </a:r>
          </a:p>
        </p:txBody>
      </p:sp>
      <p:sp>
        <p:nvSpPr>
          <p:cNvPr id="25602" name="Slide Number Placeholder 5"/>
          <p:cNvSpPr>
            <a:spLocks noGrp="1"/>
          </p:cNvSpPr>
          <p:nvPr>
            <p:ph type="sldNum" sz="quarter" idx="12"/>
          </p:nvPr>
        </p:nvSpPr>
        <p:spPr bwMode="auto">
          <a:noFill/>
          <a:ln>
            <a:miter lim="800000"/>
            <a:headEnd/>
            <a:tailEnd/>
          </a:ln>
        </p:spPr>
        <p:txBody>
          <a:bodyPr/>
          <a:lstStyle/>
          <a:p>
            <a:fld id="{0F9E0D16-0E37-47B1-8C03-2A2D98228C5B}" type="slidenum">
              <a:rPr lang="en-US" smtClean="0">
                <a:latin typeface="Calibri" pitchFamily="34" charset="0"/>
                <a:ea typeface="ＭＳ Ｐゴシック" pitchFamily="34" charset="-128"/>
              </a:rPr>
              <a:pPr/>
              <a:t>18</a:t>
            </a:fld>
            <a:endParaRPr lang="en-US" dirty="0" smtClean="0">
              <a:latin typeface="Calibri" pitchFamily="34" charset="0"/>
              <a:ea typeface="ＭＳ Ｐゴシック" pitchFamily="34" charset="-128"/>
            </a:endParaRPr>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 </a:t>
            </a:r>
            <a:endParaRPr lang="en-US" dirty="0"/>
          </a:p>
        </p:txBody>
      </p:sp>
    </p:spTree>
    <p:extLst>
      <p:ext uri="{BB962C8B-B14F-4D97-AF65-F5344CB8AC3E}">
        <p14:creationId xmlns:p14="http://schemas.microsoft.com/office/powerpoint/2010/main" val="2039946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defRPr/>
            </a:pPr>
            <a:r>
              <a:rPr lang="en-US" dirty="0"/>
              <a:t>Using Small Storage</a:t>
            </a:r>
          </a:p>
        </p:txBody>
      </p:sp>
      <p:sp>
        <p:nvSpPr>
          <p:cNvPr id="26628" name="Rectangle 3"/>
          <p:cNvSpPr>
            <a:spLocks noGrp="1" noChangeArrowheads="1"/>
          </p:cNvSpPr>
          <p:nvPr>
            <p:ph idx="1"/>
          </p:nvPr>
        </p:nvSpPr>
        <p:spPr>
          <a:xfrm>
            <a:off x="457200" y="1295400"/>
            <a:ext cx="8610600" cy="5257801"/>
          </a:xfrm>
        </p:spPr>
        <p:txBody>
          <a:bodyPr/>
          <a:lstStyle/>
          <a:p>
            <a:endParaRPr lang="en-US" b="1" dirty="0" smtClean="0"/>
          </a:p>
          <a:p>
            <a:r>
              <a:rPr lang="en-US" b="1" dirty="0" smtClean="0"/>
              <a:t>Real problem: </a:t>
            </a:r>
            <a:r>
              <a:rPr lang="en-US" b="1" dirty="0" smtClean="0">
                <a:solidFill>
                  <a:srgbClr val="0000FF"/>
                </a:solidFill>
              </a:rPr>
              <a:t>What if we do not have space </a:t>
            </a:r>
            <a:r>
              <a:rPr lang="en-US" b="1" dirty="0">
                <a:solidFill>
                  <a:srgbClr val="0000FF"/>
                </a:solidFill>
              </a:rPr>
              <a:t/>
            </a:r>
            <a:br>
              <a:rPr lang="en-US" b="1" dirty="0">
                <a:solidFill>
                  <a:srgbClr val="0000FF"/>
                </a:solidFill>
              </a:rPr>
            </a:br>
            <a:r>
              <a:rPr lang="en-US" b="1" dirty="0" smtClean="0">
                <a:solidFill>
                  <a:srgbClr val="0000FF"/>
                </a:solidFill>
              </a:rPr>
              <a:t>to maintain the set of elements seen so far?</a:t>
            </a:r>
          </a:p>
          <a:p>
            <a:pPr lvl="8"/>
            <a:endParaRPr lang="en-US" dirty="0" smtClean="0"/>
          </a:p>
          <a:p>
            <a:r>
              <a:rPr lang="en-US" b="1" dirty="0" smtClean="0">
                <a:solidFill>
                  <a:srgbClr val="D60093"/>
                </a:solidFill>
              </a:rPr>
              <a:t>Estimate the count in an unbiased way</a:t>
            </a:r>
          </a:p>
          <a:p>
            <a:pPr lvl="8"/>
            <a:endParaRPr lang="en-US" dirty="0" smtClean="0"/>
          </a:p>
          <a:p>
            <a:r>
              <a:rPr lang="en-US" b="1" dirty="0" smtClean="0">
                <a:solidFill>
                  <a:srgbClr val="008000"/>
                </a:solidFill>
              </a:rPr>
              <a:t>Accept that the count may have a little error, but limit the probability that the error is large</a:t>
            </a:r>
          </a:p>
        </p:txBody>
      </p:sp>
      <p:sp>
        <p:nvSpPr>
          <p:cNvPr id="26626" name="Slide Number Placeholder 5"/>
          <p:cNvSpPr>
            <a:spLocks noGrp="1"/>
          </p:cNvSpPr>
          <p:nvPr>
            <p:ph type="sldNum" sz="quarter" idx="12"/>
          </p:nvPr>
        </p:nvSpPr>
        <p:spPr bwMode="auto">
          <a:noFill/>
          <a:ln>
            <a:miter lim="800000"/>
            <a:headEnd/>
            <a:tailEnd/>
          </a:ln>
        </p:spPr>
        <p:txBody>
          <a:bodyPr/>
          <a:lstStyle/>
          <a:p>
            <a:fld id="{F61DE5F5-E362-4FB3-9142-2214188BB54A}" type="slidenum">
              <a:rPr lang="en-US" smtClean="0">
                <a:latin typeface="Calibri" pitchFamily="34" charset="0"/>
                <a:ea typeface="ＭＳ Ｐゴシック" pitchFamily="34" charset="-128"/>
              </a:rPr>
              <a:pPr/>
              <a:t>19</a:t>
            </a:fld>
            <a:endParaRPr lang="en-US" dirty="0" smtClean="0">
              <a:latin typeface="Calibri" pitchFamily="34" charset="0"/>
              <a:ea typeface="ＭＳ Ｐゴシック" pitchFamily="34" charset="-128"/>
            </a:endParaRPr>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 </a:t>
            </a:r>
            <a:endParaRPr lang="en-US" dirty="0"/>
          </a:p>
        </p:txBody>
      </p:sp>
    </p:spTree>
    <p:extLst>
      <p:ext uri="{BB962C8B-B14F-4D97-AF65-F5344CB8AC3E}">
        <p14:creationId xmlns:p14="http://schemas.microsoft.com/office/powerpoint/2010/main" val="40863797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Lecture</a:t>
            </a:r>
            <a:endParaRPr lang="en-US" dirty="0"/>
          </a:p>
        </p:txBody>
      </p:sp>
      <p:sp>
        <p:nvSpPr>
          <p:cNvPr id="3" name="Content Placeholder 2"/>
          <p:cNvSpPr>
            <a:spLocks noGrp="1"/>
          </p:cNvSpPr>
          <p:nvPr>
            <p:ph idx="1"/>
          </p:nvPr>
        </p:nvSpPr>
        <p:spPr/>
        <p:txBody>
          <a:bodyPr/>
          <a:lstStyle/>
          <a:p>
            <a:r>
              <a:rPr lang="en-US" b="1" dirty="0" smtClean="0">
                <a:solidFill>
                  <a:srgbClr val="D60093"/>
                </a:solidFill>
              </a:rPr>
              <a:t>More algorithms for streams:</a:t>
            </a:r>
          </a:p>
          <a:p>
            <a:pPr lvl="1"/>
            <a:r>
              <a:rPr lang="en-US" b="1" dirty="0" smtClean="0">
                <a:solidFill>
                  <a:srgbClr val="D60093"/>
                </a:solidFill>
              </a:rPr>
              <a:t>(1)</a:t>
            </a:r>
            <a:r>
              <a:rPr lang="en-US" b="1" dirty="0" smtClean="0"/>
              <a:t> Filtering a data stream:</a:t>
            </a:r>
            <a:r>
              <a:rPr lang="en-US" dirty="0" smtClean="0"/>
              <a:t> </a:t>
            </a:r>
            <a:r>
              <a:rPr lang="en-US" b="1" dirty="0" smtClean="0">
                <a:solidFill>
                  <a:srgbClr val="0000FF"/>
                </a:solidFill>
              </a:rPr>
              <a:t>Bloom filters</a:t>
            </a:r>
          </a:p>
          <a:p>
            <a:pPr lvl="2"/>
            <a:r>
              <a:rPr lang="en-US" dirty="0" smtClean="0"/>
              <a:t>Select elements with property </a:t>
            </a:r>
            <a:r>
              <a:rPr lang="en-US" b="1" dirty="0" smtClean="0"/>
              <a:t>x</a:t>
            </a:r>
            <a:r>
              <a:rPr lang="en-US" dirty="0" smtClean="0"/>
              <a:t> from stream</a:t>
            </a:r>
          </a:p>
          <a:p>
            <a:pPr lvl="1"/>
            <a:r>
              <a:rPr lang="en-US" b="1" dirty="0" smtClean="0">
                <a:solidFill>
                  <a:srgbClr val="D60093"/>
                </a:solidFill>
              </a:rPr>
              <a:t>(2)</a:t>
            </a:r>
            <a:r>
              <a:rPr lang="en-US" b="1" dirty="0" smtClean="0"/>
              <a:t> Counting distinct elements:</a:t>
            </a:r>
            <a:r>
              <a:rPr lang="en-US" dirty="0" smtClean="0"/>
              <a:t> </a:t>
            </a:r>
            <a:r>
              <a:rPr lang="en-US" b="1" dirty="0" smtClean="0">
                <a:solidFill>
                  <a:srgbClr val="0000FF"/>
                </a:solidFill>
              </a:rPr>
              <a:t>Flajolet-Martin</a:t>
            </a:r>
          </a:p>
          <a:p>
            <a:pPr lvl="2"/>
            <a:r>
              <a:rPr lang="en-US" dirty="0" smtClean="0"/>
              <a:t>Number of distinct elements in the last </a:t>
            </a:r>
            <a:r>
              <a:rPr lang="en-US" b="1" i="1" dirty="0" smtClean="0"/>
              <a:t>k</a:t>
            </a:r>
            <a:r>
              <a:rPr lang="en-US" dirty="0" smtClean="0"/>
              <a:t> elements </a:t>
            </a:r>
            <a:br>
              <a:rPr lang="en-US" dirty="0" smtClean="0"/>
            </a:br>
            <a:r>
              <a:rPr lang="en-US" dirty="0" smtClean="0"/>
              <a:t>of the stream</a:t>
            </a:r>
          </a:p>
          <a:p>
            <a:pPr lvl="1"/>
            <a:r>
              <a:rPr lang="en-US" b="1" dirty="0" smtClean="0">
                <a:solidFill>
                  <a:srgbClr val="D60093"/>
                </a:solidFill>
              </a:rPr>
              <a:t>(3)</a:t>
            </a:r>
            <a:r>
              <a:rPr lang="en-US" b="1" dirty="0" smtClean="0"/>
              <a:t> Estimating moments:</a:t>
            </a:r>
            <a:r>
              <a:rPr lang="en-US" dirty="0" smtClean="0"/>
              <a:t> </a:t>
            </a:r>
            <a:r>
              <a:rPr lang="en-US" b="1" dirty="0" smtClean="0">
                <a:solidFill>
                  <a:srgbClr val="0000FF"/>
                </a:solidFill>
              </a:rPr>
              <a:t>AMS method</a:t>
            </a:r>
          </a:p>
          <a:p>
            <a:pPr lvl="2"/>
            <a:r>
              <a:rPr lang="en-US" dirty="0" smtClean="0"/>
              <a:t>Estimate std. dev. of last </a:t>
            </a:r>
            <a:r>
              <a:rPr lang="en-US" b="1" i="1" dirty="0" smtClean="0"/>
              <a:t>k</a:t>
            </a:r>
            <a:r>
              <a:rPr lang="en-US" dirty="0" smtClean="0"/>
              <a:t> elements</a:t>
            </a:r>
          </a:p>
          <a:p>
            <a:pPr lvl="1"/>
            <a:r>
              <a:rPr lang="en-US" b="1" dirty="0" smtClean="0">
                <a:solidFill>
                  <a:schemeClr val="bg1">
                    <a:lumMod val="50000"/>
                  </a:schemeClr>
                </a:solidFill>
              </a:rPr>
              <a:t>(4) Counting frequent items</a:t>
            </a:r>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 </a:t>
            </a:r>
            <a:endParaRPr lang="en-US" dirty="0"/>
          </a:p>
        </p:txBody>
      </p:sp>
      <p:sp>
        <p:nvSpPr>
          <p:cNvPr id="6" name="Slide Number Placeholder 5"/>
          <p:cNvSpPr>
            <a:spLocks noGrp="1"/>
          </p:cNvSpPr>
          <p:nvPr>
            <p:ph type="sldNum" sz="quarter" idx="12"/>
          </p:nvPr>
        </p:nvSpPr>
        <p:spPr/>
        <p:txBody>
          <a:bodyPr/>
          <a:lstStyle/>
          <a:p>
            <a:fld id="{19B12225-5612-419B-A8D5-4B8EEE4C217E}" type="slidenum">
              <a:rPr lang="en-US" smtClean="0"/>
              <a:pPr/>
              <a:t>2</a:t>
            </a:fld>
            <a:endParaRPr lang="en-US" dirty="0"/>
          </a:p>
        </p:txBody>
      </p:sp>
    </p:spTree>
    <p:extLst>
      <p:ext uri="{BB962C8B-B14F-4D97-AF65-F5344CB8AC3E}">
        <p14:creationId xmlns:p14="http://schemas.microsoft.com/office/powerpoint/2010/main" val="668495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defRPr/>
            </a:pPr>
            <a:r>
              <a:rPr lang="en-US" dirty="0" smtClean="0"/>
              <a:t>Flajolet-Martin </a:t>
            </a:r>
            <a:r>
              <a:rPr lang="en-US" dirty="0"/>
              <a:t>Approach</a:t>
            </a:r>
          </a:p>
        </p:txBody>
      </p:sp>
      <p:sp>
        <p:nvSpPr>
          <p:cNvPr id="11267" name="Rectangle 3"/>
          <p:cNvSpPr>
            <a:spLocks noGrp="1" noChangeArrowheads="1"/>
          </p:cNvSpPr>
          <p:nvPr>
            <p:ph idx="1"/>
          </p:nvPr>
        </p:nvSpPr>
        <p:spPr/>
        <p:txBody>
          <a:bodyPr>
            <a:normAutofit/>
          </a:bodyPr>
          <a:lstStyle/>
          <a:p>
            <a:r>
              <a:rPr lang="en-US" dirty="0" smtClean="0">
                <a:solidFill>
                  <a:srgbClr val="0000FF"/>
                </a:solidFill>
              </a:rPr>
              <a:t>Pick a hash function </a:t>
            </a:r>
            <a:r>
              <a:rPr lang="en-US" b="1" i="1" dirty="0" smtClean="0">
                <a:solidFill>
                  <a:srgbClr val="0000FF"/>
                </a:solidFill>
              </a:rPr>
              <a:t>h</a:t>
            </a:r>
            <a:r>
              <a:rPr lang="en-US" dirty="0" smtClean="0">
                <a:solidFill>
                  <a:srgbClr val="0000FF"/>
                </a:solidFill>
              </a:rPr>
              <a:t> that maps each of the </a:t>
            </a:r>
            <a:r>
              <a:rPr lang="en-US" b="1" i="1" dirty="0" smtClean="0">
                <a:solidFill>
                  <a:srgbClr val="0000FF"/>
                </a:solidFill>
              </a:rPr>
              <a:t>N</a:t>
            </a:r>
            <a:r>
              <a:rPr lang="en-US" b="1" dirty="0" smtClean="0">
                <a:solidFill>
                  <a:srgbClr val="0000FF"/>
                </a:solidFill>
              </a:rPr>
              <a:t> </a:t>
            </a:r>
            <a:r>
              <a:rPr lang="en-US" dirty="0" smtClean="0">
                <a:solidFill>
                  <a:srgbClr val="0000FF"/>
                </a:solidFill>
              </a:rPr>
              <a:t>elements to at least  </a:t>
            </a:r>
            <a:r>
              <a:rPr lang="en-US" b="1" dirty="0" smtClean="0">
                <a:solidFill>
                  <a:srgbClr val="0000FF"/>
                </a:solidFill>
              </a:rPr>
              <a:t>log</a:t>
            </a:r>
            <a:r>
              <a:rPr lang="en-US" b="1" baseline="-25000" dirty="0" smtClean="0">
                <a:solidFill>
                  <a:srgbClr val="0000FF"/>
                </a:solidFill>
              </a:rPr>
              <a:t>2 </a:t>
            </a:r>
            <a:r>
              <a:rPr lang="en-US" b="1" i="1" dirty="0" smtClean="0">
                <a:solidFill>
                  <a:srgbClr val="0000FF"/>
                </a:solidFill>
              </a:rPr>
              <a:t>N</a:t>
            </a:r>
            <a:r>
              <a:rPr lang="en-US" i="1" dirty="0" smtClean="0">
                <a:solidFill>
                  <a:srgbClr val="0000FF"/>
                </a:solidFill>
              </a:rPr>
              <a:t>  </a:t>
            </a:r>
            <a:r>
              <a:rPr lang="en-US" dirty="0" smtClean="0">
                <a:solidFill>
                  <a:srgbClr val="0000FF"/>
                </a:solidFill>
              </a:rPr>
              <a:t>bits</a:t>
            </a:r>
          </a:p>
          <a:p>
            <a:pPr lvl="8"/>
            <a:endParaRPr lang="en-US" dirty="0" smtClean="0"/>
          </a:p>
          <a:p>
            <a:r>
              <a:rPr lang="en-US" dirty="0" smtClean="0"/>
              <a:t>For each stream element </a:t>
            </a:r>
            <a:r>
              <a:rPr lang="en-US" b="1" i="1" dirty="0" smtClean="0"/>
              <a:t>a</a:t>
            </a:r>
            <a:r>
              <a:rPr lang="en-US" dirty="0" smtClean="0"/>
              <a:t>, let </a:t>
            </a:r>
            <a:r>
              <a:rPr lang="en-US" b="1" i="1" dirty="0" smtClean="0"/>
              <a:t>r</a:t>
            </a:r>
            <a:r>
              <a:rPr lang="en-US" b="1" dirty="0" smtClean="0"/>
              <a:t>(</a:t>
            </a:r>
            <a:r>
              <a:rPr lang="en-US" b="1" i="1" dirty="0" smtClean="0"/>
              <a:t>a</a:t>
            </a:r>
            <a:r>
              <a:rPr lang="en-US" b="1" dirty="0" smtClean="0"/>
              <a:t>)</a:t>
            </a:r>
            <a:r>
              <a:rPr lang="en-US" dirty="0" smtClean="0"/>
              <a:t> be the number of trailing </a:t>
            </a:r>
            <a:r>
              <a:rPr lang="en-US" b="1" dirty="0" smtClean="0"/>
              <a:t>0s</a:t>
            </a:r>
            <a:r>
              <a:rPr lang="en-US" dirty="0" smtClean="0"/>
              <a:t> in </a:t>
            </a:r>
            <a:r>
              <a:rPr lang="en-US" b="1" i="1" dirty="0" smtClean="0"/>
              <a:t>h</a:t>
            </a:r>
            <a:r>
              <a:rPr lang="en-US" b="1" dirty="0" smtClean="0"/>
              <a:t>(</a:t>
            </a:r>
            <a:r>
              <a:rPr lang="en-US" b="1" i="1" dirty="0" smtClean="0"/>
              <a:t>a</a:t>
            </a:r>
            <a:r>
              <a:rPr lang="en-US" b="1" dirty="0" smtClean="0"/>
              <a:t>)</a:t>
            </a:r>
          </a:p>
          <a:p>
            <a:pPr lvl="1"/>
            <a:r>
              <a:rPr lang="en-US" b="1" dirty="0" smtClean="0">
                <a:solidFill>
                  <a:srgbClr val="008000"/>
                </a:solidFill>
              </a:rPr>
              <a:t>r(a)</a:t>
            </a:r>
            <a:r>
              <a:rPr lang="en-US" dirty="0" smtClean="0">
                <a:solidFill>
                  <a:srgbClr val="008000"/>
                </a:solidFill>
              </a:rPr>
              <a:t> = position of first 1 counting from the right</a:t>
            </a:r>
          </a:p>
          <a:p>
            <a:pPr lvl="2"/>
            <a:r>
              <a:rPr lang="en-US" dirty="0" smtClean="0"/>
              <a:t>E.g., say </a:t>
            </a:r>
            <a:r>
              <a:rPr lang="en-US" b="1" i="1" dirty="0" smtClean="0"/>
              <a:t>h(a) = 12</a:t>
            </a:r>
            <a:r>
              <a:rPr lang="en-US" dirty="0" smtClean="0"/>
              <a:t>, then </a:t>
            </a:r>
            <a:r>
              <a:rPr lang="en-US" b="1" i="1" dirty="0" smtClean="0"/>
              <a:t>12</a:t>
            </a:r>
            <a:r>
              <a:rPr lang="en-US" dirty="0" smtClean="0"/>
              <a:t> is </a:t>
            </a:r>
            <a:r>
              <a:rPr lang="en-US" b="1" i="1" dirty="0" smtClean="0"/>
              <a:t>1100</a:t>
            </a:r>
            <a:r>
              <a:rPr lang="en-US" dirty="0" smtClean="0"/>
              <a:t> in binary, so</a:t>
            </a:r>
            <a:r>
              <a:rPr lang="en-US" i="1" dirty="0" smtClean="0"/>
              <a:t> </a:t>
            </a:r>
            <a:r>
              <a:rPr lang="en-US" b="1" i="1" dirty="0" smtClean="0"/>
              <a:t>r(a) = 2</a:t>
            </a:r>
          </a:p>
          <a:p>
            <a:r>
              <a:rPr lang="en-US" dirty="0" smtClean="0"/>
              <a:t>Record </a:t>
            </a:r>
            <a:r>
              <a:rPr lang="en-US" b="1" i="1" dirty="0" smtClean="0">
                <a:solidFill>
                  <a:srgbClr val="D60093"/>
                </a:solidFill>
              </a:rPr>
              <a:t>R </a:t>
            </a:r>
            <a:r>
              <a:rPr lang="en-US" b="1" dirty="0" smtClean="0">
                <a:solidFill>
                  <a:srgbClr val="D60093"/>
                </a:solidFill>
              </a:rPr>
              <a:t>= the maximum </a:t>
            </a:r>
            <a:r>
              <a:rPr lang="en-US" b="1" i="1" dirty="0" smtClean="0">
                <a:solidFill>
                  <a:srgbClr val="D60093"/>
                </a:solidFill>
              </a:rPr>
              <a:t>r</a:t>
            </a:r>
            <a:r>
              <a:rPr lang="en-US" b="1" dirty="0" smtClean="0">
                <a:solidFill>
                  <a:srgbClr val="D60093"/>
                </a:solidFill>
              </a:rPr>
              <a:t>(</a:t>
            </a:r>
            <a:r>
              <a:rPr lang="en-US" b="1" i="1" dirty="0" smtClean="0">
                <a:solidFill>
                  <a:srgbClr val="D60093"/>
                </a:solidFill>
              </a:rPr>
              <a:t>a</a:t>
            </a:r>
            <a:r>
              <a:rPr lang="en-US" b="1" dirty="0" smtClean="0">
                <a:solidFill>
                  <a:srgbClr val="D60093"/>
                </a:solidFill>
              </a:rPr>
              <a:t>) seen</a:t>
            </a:r>
          </a:p>
          <a:p>
            <a:pPr lvl="1"/>
            <a:r>
              <a:rPr lang="en-US" b="1" dirty="0" smtClean="0"/>
              <a:t>R = </a:t>
            </a:r>
            <a:r>
              <a:rPr lang="en-US" b="1" dirty="0" err="1" smtClean="0"/>
              <a:t>max</a:t>
            </a:r>
            <a:r>
              <a:rPr lang="en-US" b="1" baseline="-25000" dirty="0" err="1" smtClean="0"/>
              <a:t>a</a:t>
            </a:r>
            <a:r>
              <a:rPr lang="en-US" b="1" dirty="0" smtClean="0"/>
              <a:t> r(a)</a:t>
            </a:r>
            <a:r>
              <a:rPr lang="en-US" dirty="0" smtClean="0"/>
              <a:t>,  over all the items </a:t>
            </a:r>
            <a:r>
              <a:rPr lang="en-US" b="1" i="1" dirty="0" smtClean="0"/>
              <a:t>a</a:t>
            </a:r>
            <a:r>
              <a:rPr lang="en-US" dirty="0" smtClean="0"/>
              <a:t> seen so far</a:t>
            </a:r>
          </a:p>
          <a:p>
            <a:pPr lvl="8"/>
            <a:endParaRPr lang="en-US" dirty="0" smtClean="0"/>
          </a:p>
          <a:p>
            <a:r>
              <a:rPr lang="en-US" b="1" dirty="0" smtClean="0">
                <a:solidFill>
                  <a:srgbClr val="0000FF"/>
                </a:solidFill>
              </a:rPr>
              <a:t>Estimated number of distinct elements = 2</a:t>
            </a:r>
            <a:r>
              <a:rPr lang="en-US" b="1" i="1" baseline="30000" dirty="0" smtClean="0">
                <a:solidFill>
                  <a:srgbClr val="0000FF"/>
                </a:solidFill>
              </a:rPr>
              <a:t>R</a:t>
            </a:r>
            <a:endParaRPr lang="en-US" b="1" dirty="0" smtClean="0">
              <a:solidFill>
                <a:srgbClr val="0000FF"/>
              </a:solidFill>
            </a:endParaRPr>
          </a:p>
        </p:txBody>
      </p:sp>
      <p:sp>
        <p:nvSpPr>
          <p:cNvPr id="27650" name="Slide Number Placeholder 5"/>
          <p:cNvSpPr>
            <a:spLocks noGrp="1"/>
          </p:cNvSpPr>
          <p:nvPr>
            <p:ph type="sldNum" sz="quarter" idx="12"/>
          </p:nvPr>
        </p:nvSpPr>
        <p:spPr bwMode="auto">
          <a:noFill/>
          <a:ln>
            <a:miter lim="800000"/>
            <a:headEnd/>
            <a:tailEnd/>
          </a:ln>
        </p:spPr>
        <p:txBody>
          <a:bodyPr/>
          <a:lstStyle/>
          <a:p>
            <a:fld id="{EF4F4D47-9943-4B54-ABAA-CA5578CD62DD}" type="slidenum">
              <a:rPr lang="en-US" smtClean="0">
                <a:latin typeface="Calibri" pitchFamily="34" charset="0"/>
                <a:ea typeface="ＭＳ Ｐゴシック" pitchFamily="34" charset="-128"/>
              </a:rPr>
              <a:pPr/>
              <a:t>20</a:t>
            </a:fld>
            <a:endParaRPr lang="en-US" dirty="0" smtClean="0">
              <a:latin typeface="Calibri" pitchFamily="34" charset="0"/>
              <a:ea typeface="ＭＳ Ｐゴシック" pitchFamily="34" charset="-128"/>
            </a:endParaRPr>
          </a:p>
        </p:txBody>
      </p:sp>
      <p:sp>
        <p:nvSpPr>
          <p:cNvPr id="7" name="Footer Placeholder 6"/>
          <p:cNvSpPr>
            <a:spLocks noGrp="1"/>
          </p:cNvSpPr>
          <p:nvPr>
            <p:ph type="ftr" sz="quarter" idx="11"/>
          </p:nvPr>
        </p:nvSpPr>
        <p:spPr/>
        <p:txBody>
          <a:bodyPr/>
          <a:lstStyle/>
          <a:p>
            <a:r>
              <a:rPr lang="en-US" smtClean="0"/>
              <a:t>J. Leskovec, A. Rajaraman, J. Ullman: Mining of Massive Datasets, http://www.mmds.org </a:t>
            </a:r>
            <a:endParaRPr lang="en-US" dirty="0"/>
          </a:p>
        </p:txBody>
      </p:sp>
    </p:spTree>
    <p:extLst>
      <p:ext uri="{BB962C8B-B14F-4D97-AF65-F5344CB8AC3E}">
        <p14:creationId xmlns:p14="http://schemas.microsoft.com/office/powerpoint/2010/main" val="15059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67">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26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uiExpand="1"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It Works: Intuition</a:t>
            </a:r>
            <a:endParaRPr lang="en-US" dirty="0"/>
          </a:p>
        </p:txBody>
      </p:sp>
      <p:sp>
        <p:nvSpPr>
          <p:cNvPr id="3" name="Content Placeholder 2"/>
          <p:cNvSpPr>
            <a:spLocks noGrp="1"/>
          </p:cNvSpPr>
          <p:nvPr>
            <p:ph idx="1"/>
          </p:nvPr>
        </p:nvSpPr>
        <p:spPr>
          <a:xfrm>
            <a:off x="457200" y="1295400"/>
            <a:ext cx="8686800" cy="5257801"/>
          </a:xfrm>
        </p:spPr>
        <p:txBody>
          <a:bodyPr>
            <a:normAutofit lnSpcReduction="10000"/>
          </a:bodyPr>
          <a:lstStyle/>
          <a:p>
            <a:r>
              <a:rPr lang="en-US" b="1" u="sng" dirty="0" smtClean="0">
                <a:solidFill>
                  <a:srgbClr val="0000FF"/>
                </a:solidFill>
              </a:rPr>
              <a:t>Very </a:t>
            </a:r>
            <a:r>
              <a:rPr lang="en-US" b="1" u="sng" dirty="0" err="1" smtClean="0">
                <a:solidFill>
                  <a:srgbClr val="0000FF"/>
                </a:solidFill>
              </a:rPr>
              <a:t>very</a:t>
            </a:r>
            <a:r>
              <a:rPr lang="en-US" b="1" u="sng" dirty="0" smtClean="0">
                <a:solidFill>
                  <a:srgbClr val="0000FF"/>
                </a:solidFill>
              </a:rPr>
              <a:t> rough and heuristic</a:t>
            </a:r>
            <a:r>
              <a:rPr lang="en-US" b="1" dirty="0" smtClean="0">
                <a:solidFill>
                  <a:srgbClr val="0000FF"/>
                </a:solidFill>
              </a:rPr>
              <a:t> intuition why </a:t>
            </a:r>
            <a:br>
              <a:rPr lang="en-US" b="1" dirty="0" smtClean="0">
                <a:solidFill>
                  <a:srgbClr val="0000FF"/>
                </a:solidFill>
              </a:rPr>
            </a:br>
            <a:r>
              <a:rPr lang="en-US" b="1" dirty="0" err="1" smtClean="0">
                <a:solidFill>
                  <a:srgbClr val="0000FF"/>
                </a:solidFill>
              </a:rPr>
              <a:t>Flajolet</a:t>
            </a:r>
            <a:r>
              <a:rPr lang="en-US" b="1" dirty="0" smtClean="0">
                <a:solidFill>
                  <a:srgbClr val="0000FF"/>
                </a:solidFill>
              </a:rPr>
              <a:t>-Martin works:</a:t>
            </a:r>
          </a:p>
          <a:p>
            <a:pPr lvl="1"/>
            <a:r>
              <a:rPr lang="en-US" b="1" i="1" dirty="0" smtClean="0">
                <a:solidFill>
                  <a:srgbClr val="D60093"/>
                </a:solidFill>
              </a:rPr>
              <a:t>h(a)</a:t>
            </a:r>
            <a:r>
              <a:rPr lang="en-US" dirty="0" smtClean="0">
                <a:solidFill>
                  <a:srgbClr val="D60093"/>
                </a:solidFill>
              </a:rPr>
              <a:t> hashes</a:t>
            </a:r>
            <a:r>
              <a:rPr lang="en-US" b="1" dirty="0" smtClean="0">
                <a:solidFill>
                  <a:srgbClr val="D60093"/>
                </a:solidFill>
              </a:rPr>
              <a:t> </a:t>
            </a:r>
            <a:r>
              <a:rPr lang="en-US" b="1" i="1" dirty="0" smtClean="0">
                <a:solidFill>
                  <a:srgbClr val="D60093"/>
                </a:solidFill>
              </a:rPr>
              <a:t>a</a:t>
            </a:r>
            <a:r>
              <a:rPr lang="en-US" dirty="0" smtClean="0">
                <a:solidFill>
                  <a:srgbClr val="D60093"/>
                </a:solidFill>
              </a:rPr>
              <a:t> with </a:t>
            </a:r>
            <a:r>
              <a:rPr lang="en-US" b="1" dirty="0" smtClean="0">
                <a:solidFill>
                  <a:srgbClr val="D60093"/>
                </a:solidFill>
              </a:rPr>
              <a:t>equal prob.</a:t>
            </a:r>
            <a:r>
              <a:rPr lang="en-US" dirty="0" smtClean="0">
                <a:solidFill>
                  <a:srgbClr val="D60093"/>
                </a:solidFill>
              </a:rPr>
              <a:t> to any of </a:t>
            </a:r>
            <a:r>
              <a:rPr lang="en-US" b="1" i="1" dirty="0" smtClean="0">
                <a:solidFill>
                  <a:srgbClr val="D60093"/>
                </a:solidFill>
              </a:rPr>
              <a:t>N</a:t>
            </a:r>
            <a:r>
              <a:rPr lang="en-US" dirty="0" smtClean="0">
                <a:solidFill>
                  <a:srgbClr val="D60093"/>
                </a:solidFill>
              </a:rPr>
              <a:t> values</a:t>
            </a:r>
          </a:p>
          <a:p>
            <a:pPr lvl="1"/>
            <a:r>
              <a:rPr lang="en-US" dirty="0" smtClean="0"/>
              <a:t>Then </a:t>
            </a:r>
            <a:r>
              <a:rPr lang="en-US" b="1" i="1" dirty="0" smtClean="0"/>
              <a:t>h(a)</a:t>
            </a:r>
            <a:r>
              <a:rPr lang="en-US" dirty="0" smtClean="0"/>
              <a:t> is a sequence of </a:t>
            </a:r>
            <a:r>
              <a:rPr lang="en-US" b="1" dirty="0" smtClean="0"/>
              <a:t>log</a:t>
            </a:r>
            <a:r>
              <a:rPr lang="en-US" b="1" baseline="-25000" dirty="0" smtClean="0"/>
              <a:t>2 </a:t>
            </a:r>
            <a:r>
              <a:rPr lang="en-US" b="1" dirty="0" smtClean="0"/>
              <a:t>N</a:t>
            </a:r>
            <a:r>
              <a:rPr lang="en-US" dirty="0" smtClean="0"/>
              <a:t> bits, </a:t>
            </a:r>
            <a:br>
              <a:rPr lang="en-US" dirty="0" smtClean="0"/>
            </a:br>
            <a:r>
              <a:rPr lang="en-US" dirty="0" smtClean="0"/>
              <a:t>where </a:t>
            </a:r>
            <a:r>
              <a:rPr lang="en-US" b="1" i="1" dirty="0" smtClean="0">
                <a:solidFill>
                  <a:srgbClr val="008000"/>
                </a:solidFill>
              </a:rPr>
              <a:t>2</a:t>
            </a:r>
            <a:r>
              <a:rPr lang="en-US" b="1" i="1" baseline="30000" dirty="0" smtClean="0">
                <a:solidFill>
                  <a:srgbClr val="008000"/>
                </a:solidFill>
              </a:rPr>
              <a:t>-r</a:t>
            </a:r>
            <a:r>
              <a:rPr lang="en-US" i="1" dirty="0" smtClean="0"/>
              <a:t> </a:t>
            </a:r>
            <a:r>
              <a:rPr lang="en-US" dirty="0" smtClean="0"/>
              <a:t>fraction of all </a:t>
            </a:r>
            <a:r>
              <a:rPr lang="en-US" b="1" i="1" dirty="0" smtClean="0">
                <a:solidFill>
                  <a:srgbClr val="008000"/>
                </a:solidFill>
              </a:rPr>
              <a:t>a</a:t>
            </a:r>
            <a:r>
              <a:rPr lang="en-US" dirty="0" smtClean="0"/>
              <a:t>s have a tail of </a:t>
            </a:r>
            <a:r>
              <a:rPr lang="en-US" b="1" i="1" dirty="0" smtClean="0">
                <a:solidFill>
                  <a:srgbClr val="008000"/>
                </a:solidFill>
              </a:rPr>
              <a:t>r</a:t>
            </a:r>
            <a:r>
              <a:rPr lang="en-US" dirty="0" smtClean="0"/>
              <a:t> zeros </a:t>
            </a:r>
          </a:p>
          <a:p>
            <a:pPr lvl="2"/>
            <a:r>
              <a:rPr lang="en-US" dirty="0" smtClean="0"/>
              <a:t>About 50% of</a:t>
            </a:r>
            <a:r>
              <a:rPr lang="en-US" i="1" dirty="0" smtClean="0"/>
              <a:t> </a:t>
            </a:r>
            <a:r>
              <a:rPr lang="en-US" b="1" i="1" dirty="0" smtClean="0"/>
              <a:t>a</a:t>
            </a:r>
            <a:r>
              <a:rPr lang="en-US" dirty="0" smtClean="0"/>
              <a:t>s hash to </a:t>
            </a:r>
            <a:r>
              <a:rPr lang="en-US" b="1" dirty="0" smtClean="0"/>
              <a:t>***0</a:t>
            </a:r>
          </a:p>
          <a:p>
            <a:pPr lvl="2"/>
            <a:r>
              <a:rPr lang="en-US" dirty="0"/>
              <a:t>About </a:t>
            </a:r>
            <a:r>
              <a:rPr lang="en-US" dirty="0" smtClean="0"/>
              <a:t>25% </a:t>
            </a:r>
            <a:r>
              <a:rPr lang="en-US" dirty="0"/>
              <a:t>of</a:t>
            </a:r>
            <a:r>
              <a:rPr lang="en-US" b="1" dirty="0"/>
              <a:t> </a:t>
            </a:r>
            <a:r>
              <a:rPr lang="en-US" b="1" i="1" dirty="0" smtClean="0"/>
              <a:t>a</a:t>
            </a:r>
            <a:r>
              <a:rPr lang="en-US" dirty="0"/>
              <a:t>s</a:t>
            </a:r>
            <a:r>
              <a:rPr lang="en-US" dirty="0" smtClean="0"/>
              <a:t> </a:t>
            </a:r>
            <a:r>
              <a:rPr lang="en-US" dirty="0"/>
              <a:t>hash to </a:t>
            </a:r>
            <a:r>
              <a:rPr lang="en-US" b="1" dirty="0" smtClean="0"/>
              <a:t>**00</a:t>
            </a:r>
            <a:endParaRPr lang="en-US" b="1" dirty="0"/>
          </a:p>
          <a:p>
            <a:pPr lvl="2"/>
            <a:r>
              <a:rPr lang="en-US" dirty="0" smtClean="0"/>
              <a:t>So, if we saw the longest tail of </a:t>
            </a:r>
            <a:r>
              <a:rPr lang="en-US" b="1" i="1" dirty="0" smtClean="0"/>
              <a:t>r=2</a:t>
            </a:r>
            <a:r>
              <a:rPr lang="en-US" dirty="0" smtClean="0"/>
              <a:t> (i.e., item hash </a:t>
            </a:r>
            <a:br>
              <a:rPr lang="en-US" dirty="0" smtClean="0"/>
            </a:br>
            <a:r>
              <a:rPr lang="en-US" dirty="0" smtClean="0"/>
              <a:t>ending </a:t>
            </a:r>
            <a:r>
              <a:rPr lang="en-US" b="1" dirty="0" smtClean="0"/>
              <a:t>*100</a:t>
            </a:r>
            <a:r>
              <a:rPr lang="en-US" dirty="0" smtClean="0"/>
              <a:t>) then we have probably seen </a:t>
            </a:r>
            <a:br>
              <a:rPr lang="en-US" dirty="0" smtClean="0"/>
            </a:br>
            <a:r>
              <a:rPr lang="en-US" b="1" dirty="0" smtClean="0"/>
              <a:t>about</a:t>
            </a:r>
            <a:r>
              <a:rPr lang="en-US" dirty="0" smtClean="0"/>
              <a:t> </a:t>
            </a:r>
            <a:r>
              <a:rPr lang="en-US" b="1" i="1" dirty="0" smtClean="0"/>
              <a:t>4</a:t>
            </a:r>
            <a:r>
              <a:rPr lang="en-US" dirty="0" smtClean="0"/>
              <a:t> distinct items so far</a:t>
            </a:r>
          </a:p>
          <a:p>
            <a:pPr lvl="1"/>
            <a:r>
              <a:rPr lang="en-US" b="1" dirty="0" smtClean="0">
                <a:solidFill>
                  <a:srgbClr val="008000"/>
                </a:solidFill>
              </a:rPr>
              <a:t>So, it takes to hash about </a:t>
            </a:r>
            <a:r>
              <a:rPr lang="en-US" b="1" i="1" dirty="0" smtClean="0">
                <a:solidFill>
                  <a:srgbClr val="008000"/>
                </a:solidFill>
              </a:rPr>
              <a:t>2</a:t>
            </a:r>
            <a:r>
              <a:rPr lang="en-US" b="1" i="1" baseline="30000" dirty="0" smtClean="0">
                <a:solidFill>
                  <a:srgbClr val="008000"/>
                </a:solidFill>
              </a:rPr>
              <a:t>r</a:t>
            </a:r>
            <a:r>
              <a:rPr lang="en-US" b="1" dirty="0" smtClean="0">
                <a:solidFill>
                  <a:srgbClr val="008000"/>
                </a:solidFill>
              </a:rPr>
              <a:t> items before we </a:t>
            </a:r>
            <a:br>
              <a:rPr lang="en-US" b="1" dirty="0" smtClean="0">
                <a:solidFill>
                  <a:srgbClr val="008000"/>
                </a:solidFill>
              </a:rPr>
            </a:br>
            <a:r>
              <a:rPr lang="en-US" b="1" dirty="0" smtClean="0">
                <a:solidFill>
                  <a:srgbClr val="008000"/>
                </a:solidFill>
              </a:rPr>
              <a:t>see one with zero-suffix of length </a:t>
            </a:r>
            <a:r>
              <a:rPr lang="en-US" b="1" i="1" dirty="0" smtClean="0">
                <a:solidFill>
                  <a:srgbClr val="008000"/>
                </a:solidFill>
              </a:rPr>
              <a:t>r</a:t>
            </a:r>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 </a:t>
            </a:r>
            <a:endParaRPr lang="en-US" dirty="0"/>
          </a:p>
        </p:txBody>
      </p:sp>
      <p:sp>
        <p:nvSpPr>
          <p:cNvPr id="6" name="Slide Number Placeholder 5"/>
          <p:cNvSpPr>
            <a:spLocks noGrp="1"/>
          </p:cNvSpPr>
          <p:nvPr>
            <p:ph type="sldNum" sz="quarter" idx="12"/>
          </p:nvPr>
        </p:nvSpPr>
        <p:spPr/>
        <p:txBody>
          <a:bodyPr/>
          <a:lstStyle/>
          <a:p>
            <a:fld id="{19B12225-5612-419B-A8D5-4B8EEE4C217E}" type="slidenum">
              <a:rPr lang="en-US" smtClean="0"/>
              <a:pPr/>
              <a:t>21</a:t>
            </a:fld>
            <a:endParaRPr lang="en-US" dirty="0"/>
          </a:p>
        </p:txBody>
      </p:sp>
    </p:spTree>
    <p:extLst>
      <p:ext uri="{BB962C8B-B14F-4D97-AF65-F5344CB8AC3E}">
        <p14:creationId xmlns:p14="http://schemas.microsoft.com/office/powerpoint/2010/main" val="164990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defRPr/>
            </a:pPr>
            <a:r>
              <a:rPr lang="en-US" dirty="0"/>
              <a:t>Why It </a:t>
            </a:r>
            <a:r>
              <a:rPr lang="en-US" dirty="0" smtClean="0"/>
              <a:t>Works: More formally</a:t>
            </a:r>
            <a:endParaRPr lang="en-US" dirty="0"/>
          </a:p>
        </p:txBody>
      </p:sp>
      <mc:AlternateContent xmlns:mc="http://schemas.openxmlformats.org/markup-compatibility/2006" xmlns:a14="http://schemas.microsoft.com/office/drawing/2010/main">
        <mc:Choice Requires="a14">
          <p:sp>
            <p:nvSpPr>
              <p:cNvPr id="28676" name="Rectangle 3"/>
              <p:cNvSpPr>
                <a:spLocks noGrp="1" noChangeArrowheads="1"/>
              </p:cNvSpPr>
              <p:nvPr>
                <p:ph idx="1"/>
              </p:nvPr>
            </p:nvSpPr>
            <p:spPr/>
            <p:txBody>
              <a:bodyPr/>
              <a:lstStyle/>
              <a:p>
                <a:r>
                  <a:rPr lang="en-US" b="1" dirty="0" smtClean="0">
                    <a:solidFill>
                      <a:srgbClr val="D60093"/>
                    </a:solidFill>
                  </a:rPr>
                  <a:t>Now we show why </a:t>
                </a:r>
                <a:r>
                  <a:rPr lang="en-US" b="1" dirty="0" err="1" smtClean="0">
                    <a:solidFill>
                      <a:srgbClr val="D60093"/>
                    </a:solidFill>
                  </a:rPr>
                  <a:t>Flajolet</a:t>
                </a:r>
                <a:r>
                  <a:rPr lang="en-US" b="1" dirty="0" smtClean="0">
                    <a:solidFill>
                      <a:srgbClr val="D60093"/>
                    </a:solidFill>
                  </a:rPr>
                  <a:t>-Martin works</a:t>
                </a:r>
                <a:endParaRPr lang="en-US" sz="3600" b="1" baseline="30000" dirty="0">
                  <a:solidFill>
                    <a:srgbClr val="0000FF"/>
                  </a:solidFill>
                </a:endParaRPr>
              </a:p>
              <a:p>
                <a:pPr lvl="8"/>
                <a:endParaRPr lang="en-US" b="1" dirty="0" smtClean="0"/>
              </a:p>
              <a:p>
                <a:r>
                  <a:rPr lang="en-US" b="1" dirty="0" smtClean="0"/>
                  <a:t>Formally, we will show that </a:t>
                </a:r>
                <a:r>
                  <a:rPr lang="en-US" b="1" dirty="0" smtClean="0">
                    <a:solidFill>
                      <a:srgbClr val="0000FF"/>
                    </a:solidFill>
                  </a:rPr>
                  <a:t>probability of finding a tail of </a:t>
                </a:r>
                <a:r>
                  <a:rPr lang="en-US" b="1" i="1" dirty="0" smtClean="0">
                    <a:solidFill>
                      <a:srgbClr val="0000FF"/>
                    </a:solidFill>
                  </a:rPr>
                  <a:t>r</a:t>
                </a:r>
                <a:r>
                  <a:rPr lang="en-US" b="1" dirty="0" smtClean="0">
                    <a:solidFill>
                      <a:srgbClr val="0000FF"/>
                    </a:solidFill>
                  </a:rPr>
                  <a:t> zeros:</a:t>
                </a:r>
              </a:p>
              <a:p>
                <a:pPr lvl="1"/>
                <a:r>
                  <a:rPr lang="en-US" b="1" dirty="0" smtClean="0"/>
                  <a:t>Goes to</a:t>
                </a:r>
                <a:r>
                  <a:rPr lang="en-US" b="1" dirty="0" smtClean="0">
                    <a:solidFill>
                      <a:srgbClr val="D60093"/>
                    </a:solidFill>
                  </a:rPr>
                  <a:t> 1 </a:t>
                </a:r>
                <a:r>
                  <a:rPr lang="en-US" b="1" dirty="0" smtClean="0"/>
                  <a:t>if</a:t>
                </a:r>
                <a:r>
                  <a:rPr lang="en-US" b="1" dirty="0" smtClean="0">
                    <a:solidFill>
                      <a:srgbClr val="D60093"/>
                    </a:solidFill>
                  </a:rPr>
                  <a:t> </a:t>
                </a:r>
                <a14:m>
                  <m:oMath xmlns:m="http://schemas.openxmlformats.org/officeDocument/2006/math">
                    <m:r>
                      <a:rPr lang="en-US" b="1" i="1" smtClean="0">
                        <a:solidFill>
                          <a:srgbClr val="D60093"/>
                        </a:solidFill>
                        <a:latin typeface="Cambria Math"/>
                      </a:rPr>
                      <m:t>𝒎</m:t>
                    </m:r>
                    <m:r>
                      <a:rPr lang="en-US" b="1" i="1" smtClean="0">
                        <a:solidFill>
                          <a:srgbClr val="D60093"/>
                        </a:solidFill>
                        <a:latin typeface="Cambria Math"/>
                      </a:rPr>
                      <m:t>≫</m:t>
                    </m:r>
                    <m:sSup>
                      <m:sSupPr>
                        <m:ctrlPr>
                          <a:rPr lang="en-US" b="1" i="1" smtClean="0">
                            <a:solidFill>
                              <a:srgbClr val="D60093"/>
                            </a:solidFill>
                            <a:latin typeface="Cambria Math"/>
                          </a:rPr>
                        </m:ctrlPr>
                      </m:sSupPr>
                      <m:e>
                        <m:r>
                          <a:rPr lang="en-US" b="1" i="1" smtClean="0">
                            <a:solidFill>
                              <a:srgbClr val="D60093"/>
                            </a:solidFill>
                            <a:latin typeface="Cambria Math"/>
                          </a:rPr>
                          <m:t>𝟐</m:t>
                        </m:r>
                      </m:e>
                      <m:sup>
                        <m:r>
                          <a:rPr lang="en-US" b="1" i="1" smtClean="0">
                            <a:solidFill>
                              <a:srgbClr val="D60093"/>
                            </a:solidFill>
                            <a:latin typeface="Cambria Math"/>
                          </a:rPr>
                          <m:t>𝒓</m:t>
                        </m:r>
                      </m:sup>
                    </m:sSup>
                  </m:oMath>
                </a14:m>
                <a:endParaRPr lang="en-US" b="1" dirty="0" smtClean="0">
                  <a:solidFill>
                    <a:srgbClr val="D60093"/>
                  </a:solidFill>
                </a:endParaRPr>
              </a:p>
              <a:p>
                <a:pPr lvl="1"/>
                <a:r>
                  <a:rPr lang="en-US" b="1" dirty="0" smtClean="0"/>
                  <a:t>Goes to</a:t>
                </a:r>
                <a:r>
                  <a:rPr lang="en-US" b="1" dirty="0" smtClean="0">
                    <a:solidFill>
                      <a:srgbClr val="D60093"/>
                    </a:solidFill>
                  </a:rPr>
                  <a:t> 0 </a:t>
                </a:r>
                <a:r>
                  <a:rPr lang="en-US" b="1" dirty="0" smtClean="0"/>
                  <a:t>if</a:t>
                </a:r>
                <a:r>
                  <a:rPr lang="en-US" b="1" dirty="0" smtClean="0">
                    <a:solidFill>
                      <a:srgbClr val="D60093"/>
                    </a:solidFill>
                  </a:rPr>
                  <a:t> </a:t>
                </a:r>
                <a14:m>
                  <m:oMath xmlns:m="http://schemas.openxmlformats.org/officeDocument/2006/math">
                    <m:r>
                      <a:rPr lang="en-US" b="1" i="1" smtClean="0">
                        <a:solidFill>
                          <a:srgbClr val="D60093"/>
                        </a:solidFill>
                        <a:latin typeface="Cambria Math"/>
                      </a:rPr>
                      <m:t>𝒎</m:t>
                    </m:r>
                    <m:r>
                      <a:rPr lang="en-US" b="1" i="1" smtClean="0">
                        <a:solidFill>
                          <a:srgbClr val="D60093"/>
                        </a:solidFill>
                        <a:latin typeface="Cambria Math"/>
                      </a:rPr>
                      <m:t>≪</m:t>
                    </m:r>
                    <m:sSup>
                      <m:sSupPr>
                        <m:ctrlPr>
                          <a:rPr lang="en-US" b="1" i="1" smtClean="0">
                            <a:solidFill>
                              <a:srgbClr val="D60093"/>
                            </a:solidFill>
                            <a:latin typeface="Cambria Math"/>
                          </a:rPr>
                        </m:ctrlPr>
                      </m:sSupPr>
                      <m:e>
                        <m:r>
                          <a:rPr lang="en-US" b="1" i="1" smtClean="0">
                            <a:solidFill>
                              <a:srgbClr val="D60093"/>
                            </a:solidFill>
                            <a:latin typeface="Cambria Math"/>
                          </a:rPr>
                          <m:t>𝟐</m:t>
                        </m:r>
                      </m:e>
                      <m:sup>
                        <m:r>
                          <a:rPr lang="en-US" b="1" i="1" smtClean="0">
                            <a:solidFill>
                              <a:srgbClr val="D60093"/>
                            </a:solidFill>
                            <a:latin typeface="Cambria Math"/>
                          </a:rPr>
                          <m:t>𝒓</m:t>
                        </m:r>
                      </m:sup>
                    </m:sSup>
                  </m:oMath>
                </a14:m>
                <a:endParaRPr lang="en-US" b="1" dirty="0" smtClean="0">
                  <a:solidFill>
                    <a:srgbClr val="D60093"/>
                  </a:solidFill>
                </a:endParaRPr>
              </a:p>
              <a:p>
                <a:pPr marL="457200" lvl="1" indent="0">
                  <a:buNone/>
                </a:pPr>
                <a:r>
                  <a:rPr lang="en-US" dirty="0" smtClean="0"/>
                  <a:t>where </a:t>
                </a:r>
                <a14:m>
                  <m:oMath xmlns:m="http://schemas.openxmlformats.org/officeDocument/2006/math">
                    <m:r>
                      <a:rPr lang="en-US" b="1" i="1">
                        <a:solidFill>
                          <a:srgbClr val="D60093"/>
                        </a:solidFill>
                        <a:latin typeface="Cambria Math"/>
                      </a:rPr>
                      <m:t>𝒎</m:t>
                    </m:r>
                  </m:oMath>
                </a14:m>
                <a:r>
                  <a:rPr lang="en-US" dirty="0" smtClean="0"/>
                  <a:t> is the number of distinct elements </a:t>
                </a:r>
                <a:br>
                  <a:rPr lang="en-US" dirty="0" smtClean="0"/>
                </a:br>
                <a:r>
                  <a:rPr lang="en-US" dirty="0" smtClean="0"/>
                  <a:t>seen so far in the stream</a:t>
                </a:r>
              </a:p>
              <a:p>
                <a:r>
                  <a:rPr lang="en-US" b="1" dirty="0" smtClean="0">
                    <a:solidFill>
                      <a:srgbClr val="D60093"/>
                    </a:solidFill>
                  </a:rPr>
                  <a:t>Thus</a:t>
                </a:r>
                <a:r>
                  <a:rPr lang="en-US" b="1" dirty="0">
                    <a:solidFill>
                      <a:srgbClr val="D60093"/>
                    </a:solidFill>
                  </a:rPr>
                  <a:t>, 2</a:t>
                </a:r>
                <a:r>
                  <a:rPr lang="en-US" b="1" i="1" baseline="30000" dirty="0">
                    <a:solidFill>
                      <a:srgbClr val="D60093"/>
                    </a:solidFill>
                  </a:rPr>
                  <a:t>R</a:t>
                </a:r>
                <a:r>
                  <a:rPr lang="en-US" b="1" dirty="0">
                    <a:solidFill>
                      <a:srgbClr val="D60093"/>
                    </a:solidFill>
                  </a:rPr>
                  <a:t>  will almost always be around </a:t>
                </a:r>
                <a:r>
                  <a:rPr lang="en-US" b="1" i="1" dirty="0">
                    <a:solidFill>
                      <a:srgbClr val="D60093"/>
                    </a:solidFill>
                  </a:rPr>
                  <a:t>m!</a:t>
                </a:r>
              </a:p>
              <a:p>
                <a:endParaRPr lang="en-US" b="1" dirty="0" smtClean="0">
                  <a:solidFill>
                    <a:srgbClr val="D60093"/>
                  </a:solidFill>
                </a:endParaRPr>
              </a:p>
              <a:p>
                <a:pPr lvl="2"/>
                <a:endParaRPr lang="en-US" b="1" baseline="30000" dirty="0" smtClean="0">
                  <a:solidFill>
                    <a:srgbClr val="D60093"/>
                  </a:solidFill>
                </a:endParaRPr>
              </a:p>
            </p:txBody>
          </p:sp>
        </mc:Choice>
        <mc:Fallback xmlns="">
          <p:sp>
            <p:nvSpPr>
              <p:cNvPr id="28676" name="Rectangle 3"/>
              <p:cNvSpPr>
                <a:spLocks noGrp="1" noRot="1" noChangeAspect="1" noMove="1" noResize="1" noEditPoints="1" noAdjustHandles="1" noChangeArrowheads="1" noChangeShapeType="1" noTextEdit="1"/>
              </p:cNvSpPr>
              <p:nvPr>
                <p:ph idx="1"/>
              </p:nvPr>
            </p:nvSpPr>
            <p:spPr>
              <a:blipFill rotWithShape="1">
                <a:blip r:embed="rId2"/>
                <a:stretch>
                  <a:fillRect t="-696"/>
                </a:stretch>
              </a:blipFill>
            </p:spPr>
            <p:txBody>
              <a:bodyPr/>
              <a:lstStyle/>
              <a:p>
                <a:r>
                  <a:rPr lang="en-US">
                    <a:noFill/>
                  </a:rPr>
                  <a:t> </a:t>
                </a:r>
              </a:p>
            </p:txBody>
          </p:sp>
        </mc:Fallback>
      </mc:AlternateContent>
      <p:sp>
        <p:nvSpPr>
          <p:cNvPr id="28674" name="Slide Number Placeholder 5"/>
          <p:cNvSpPr>
            <a:spLocks noGrp="1"/>
          </p:cNvSpPr>
          <p:nvPr>
            <p:ph type="sldNum" sz="quarter" idx="12"/>
          </p:nvPr>
        </p:nvSpPr>
        <p:spPr bwMode="auto">
          <a:noFill/>
          <a:ln>
            <a:miter lim="800000"/>
            <a:headEnd/>
            <a:tailEnd/>
          </a:ln>
        </p:spPr>
        <p:txBody>
          <a:bodyPr/>
          <a:lstStyle/>
          <a:p>
            <a:fld id="{956DA93A-C5F8-4242-8731-A1FBAD2ABF45}" type="slidenum">
              <a:rPr lang="en-US" smtClean="0">
                <a:latin typeface="Calibri" pitchFamily="34" charset="0"/>
                <a:ea typeface="ＭＳ Ｐゴシック" pitchFamily="34" charset="-128"/>
              </a:rPr>
              <a:pPr/>
              <a:t>22</a:t>
            </a:fld>
            <a:endParaRPr lang="en-US" dirty="0" smtClean="0">
              <a:latin typeface="Calibri" pitchFamily="34" charset="0"/>
              <a:ea typeface="ＭＳ Ｐゴシック" pitchFamily="34" charset="-128"/>
            </a:endParaRPr>
          </a:p>
        </p:txBody>
      </p:sp>
      <p:sp>
        <p:nvSpPr>
          <p:cNvPr id="14" name="Footer Placeholder 13"/>
          <p:cNvSpPr>
            <a:spLocks noGrp="1"/>
          </p:cNvSpPr>
          <p:nvPr>
            <p:ph type="ftr" sz="quarter" idx="11"/>
          </p:nvPr>
        </p:nvSpPr>
        <p:spPr/>
        <p:txBody>
          <a:bodyPr/>
          <a:lstStyle/>
          <a:p>
            <a:r>
              <a:rPr lang="en-US" smtClean="0"/>
              <a:t>J. Leskovec, A. Rajaraman, J. Ullman: Mining of Massive Datasets, http://www.mmds.org </a:t>
            </a:r>
            <a:endParaRPr lang="en-US" dirty="0"/>
          </a:p>
        </p:txBody>
      </p:sp>
    </p:spTree>
    <p:extLst>
      <p:ext uri="{BB962C8B-B14F-4D97-AF65-F5344CB8AC3E}">
        <p14:creationId xmlns:p14="http://schemas.microsoft.com/office/powerpoint/2010/main" val="26019416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defRPr/>
            </a:pPr>
            <a:r>
              <a:rPr lang="en-US" dirty="0"/>
              <a:t>Why It </a:t>
            </a:r>
            <a:r>
              <a:rPr lang="en-US" dirty="0" smtClean="0"/>
              <a:t>Works: More formally</a:t>
            </a:r>
            <a:endParaRPr lang="en-US" dirty="0"/>
          </a:p>
        </p:txBody>
      </p:sp>
      <mc:AlternateContent xmlns:mc="http://schemas.openxmlformats.org/markup-compatibility/2006" xmlns:a14="http://schemas.microsoft.com/office/drawing/2010/main">
        <mc:Choice Requires="a14">
          <p:sp>
            <p:nvSpPr>
              <p:cNvPr id="28676" name="Rectangle 3"/>
              <p:cNvSpPr>
                <a:spLocks noGrp="1" noChangeArrowheads="1"/>
              </p:cNvSpPr>
              <p:nvPr>
                <p:ph idx="1"/>
              </p:nvPr>
            </p:nvSpPr>
            <p:spPr>
              <a:xfrm>
                <a:off x="457200" y="1295400"/>
                <a:ext cx="8229600" cy="4331495"/>
              </a:xfrm>
            </p:spPr>
            <p:txBody>
              <a:bodyPr/>
              <a:lstStyle/>
              <a:p>
                <a:r>
                  <a:rPr lang="en-US" b="1" dirty="0" smtClean="0">
                    <a:solidFill>
                      <a:srgbClr val="0000FF"/>
                    </a:solidFill>
                  </a:rPr>
                  <a:t>What is the probability that a given </a:t>
                </a:r>
                <a:r>
                  <a:rPr lang="en-US" b="1" i="1" dirty="0" smtClean="0">
                    <a:solidFill>
                      <a:srgbClr val="0000FF"/>
                    </a:solidFill>
                  </a:rPr>
                  <a:t>h</a:t>
                </a:r>
                <a:r>
                  <a:rPr lang="en-US" b="1" dirty="0" smtClean="0">
                    <a:solidFill>
                      <a:srgbClr val="0000FF"/>
                    </a:solidFill>
                  </a:rPr>
                  <a:t>(</a:t>
                </a:r>
                <a:r>
                  <a:rPr lang="en-US" b="1" i="1" dirty="0" smtClean="0">
                    <a:solidFill>
                      <a:srgbClr val="0000FF"/>
                    </a:solidFill>
                  </a:rPr>
                  <a:t>a</a:t>
                </a:r>
                <a:r>
                  <a:rPr lang="en-US" b="1" dirty="0" smtClean="0">
                    <a:solidFill>
                      <a:srgbClr val="0000FF"/>
                    </a:solidFill>
                  </a:rPr>
                  <a:t>) ends </a:t>
                </a:r>
                <a:br>
                  <a:rPr lang="en-US" b="1" dirty="0" smtClean="0">
                    <a:solidFill>
                      <a:srgbClr val="0000FF"/>
                    </a:solidFill>
                  </a:rPr>
                </a:br>
                <a:r>
                  <a:rPr lang="en-US" b="1" dirty="0" smtClean="0">
                    <a:solidFill>
                      <a:srgbClr val="0000FF"/>
                    </a:solidFill>
                  </a:rPr>
                  <a:t>in at least </a:t>
                </a:r>
                <a:r>
                  <a:rPr lang="en-US" b="1" i="1" dirty="0" smtClean="0">
                    <a:solidFill>
                      <a:srgbClr val="0000FF"/>
                    </a:solidFill>
                  </a:rPr>
                  <a:t>r </a:t>
                </a:r>
                <a:r>
                  <a:rPr lang="en-US" b="1" dirty="0" smtClean="0">
                    <a:solidFill>
                      <a:srgbClr val="0000FF"/>
                    </a:solidFill>
                  </a:rPr>
                  <a:t>zeros is 2</a:t>
                </a:r>
                <a:r>
                  <a:rPr lang="en-US" b="1" baseline="30000" dirty="0" smtClean="0">
                    <a:solidFill>
                      <a:srgbClr val="0000FF"/>
                    </a:solidFill>
                  </a:rPr>
                  <a:t>-</a:t>
                </a:r>
                <a:r>
                  <a:rPr lang="en-US" b="1" i="1" baseline="30000" dirty="0" smtClean="0">
                    <a:solidFill>
                      <a:srgbClr val="0000FF"/>
                    </a:solidFill>
                  </a:rPr>
                  <a:t>r</a:t>
                </a:r>
              </a:p>
              <a:p>
                <a:pPr lvl="1"/>
                <a:r>
                  <a:rPr lang="en-US" b="1" dirty="0" smtClean="0"/>
                  <a:t>h(a)</a:t>
                </a:r>
                <a:r>
                  <a:rPr lang="en-US" dirty="0" smtClean="0"/>
                  <a:t> hashes elements uniformly at random</a:t>
                </a:r>
              </a:p>
              <a:p>
                <a:pPr lvl="1"/>
                <a:r>
                  <a:rPr lang="en-US" dirty="0" smtClean="0"/>
                  <a:t>Probability that a random number ends </a:t>
                </a:r>
                <a:r>
                  <a:rPr lang="en-US" dirty="0"/>
                  <a:t>in </a:t>
                </a:r>
                <a:r>
                  <a:rPr lang="en-US" dirty="0" smtClean="0"/>
                  <a:t/>
                </a:r>
                <a:br>
                  <a:rPr lang="en-US" dirty="0" smtClean="0"/>
                </a:br>
                <a:r>
                  <a:rPr lang="en-US" dirty="0" smtClean="0"/>
                  <a:t>at </a:t>
                </a:r>
                <a:r>
                  <a:rPr lang="en-US" dirty="0"/>
                  <a:t>least </a:t>
                </a:r>
                <a:r>
                  <a:rPr lang="en-US" b="1" i="1" dirty="0"/>
                  <a:t>r</a:t>
                </a:r>
                <a:r>
                  <a:rPr lang="en-US" i="1" dirty="0"/>
                  <a:t> </a:t>
                </a:r>
                <a:r>
                  <a:rPr lang="en-US" dirty="0" smtClean="0"/>
                  <a:t>zeros </a:t>
                </a:r>
                <a:r>
                  <a:rPr lang="en-US" dirty="0"/>
                  <a:t>is </a:t>
                </a:r>
                <a:r>
                  <a:rPr lang="en-US" b="1" dirty="0" smtClean="0"/>
                  <a:t>2</a:t>
                </a:r>
                <a:r>
                  <a:rPr lang="en-US" b="1" baseline="30000" dirty="0" smtClean="0"/>
                  <a:t>-</a:t>
                </a:r>
                <a:r>
                  <a:rPr lang="en-US" b="1" i="1" baseline="30000" dirty="0" smtClean="0"/>
                  <a:t>r</a:t>
                </a:r>
              </a:p>
              <a:p>
                <a:r>
                  <a:rPr lang="en-US" dirty="0" smtClean="0">
                    <a:solidFill>
                      <a:srgbClr val="D60093"/>
                    </a:solidFill>
                  </a:rPr>
                  <a:t>Then, the probability of </a:t>
                </a:r>
                <a:r>
                  <a:rPr lang="en-US" b="1" dirty="0" smtClean="0">
                    <a:solidFill>
                      <a:srgbClr val="D60093"/>
                    </a:solidFill>
                  </a:rPr>
                  <a:t>NOT</a:t>
                </a:r>
                <a:r>
                  <a:rPr lang="en-US" dirty="0" smtClean="0">
                    <a:solidFill>
                      <a:srgbClr val="D60093"/>
                    </a:solidFill>
                  </a:rPr>
                  <a:t> seeing a tail </a:t>
                </a:r>
                <a:br>
                  <a:rPr lang="en-US" dirty="0" smtClean="0">
                    <a:solidFill>
                      <a:srgbClr val="D60093"/>
                    </a:solidFill>
                  </a:rPr>
                </a:br>
                <a:r>
                  <a:rPr lang="en-US" dirty="0" smtClean="0">
                    <a:solidFill>
                      <a:srgbClr val="D60093"/>
                    </a:solidFill>
                  </a:rPr>
                  <a:t>of length </a:t>
                </a:r>
                <a:r>
                  <a:rPr lang="en-US" b="1" i="1" dirty="0" smtClean="0">
                    <a:solidFill>
                      <a:srgbClr val="D60093"/>
                    </a:solidFill>
                  </a:rPr>
                  <a:t>r</a:t>
                </a:r>
                <a:r>
                  <a:rPr lang="en-US" dirty="0" smtClean="0">
                    <a:solidFill>
                      <a:srgbClr val="D60093"/>
                    </a:solidFill>
                  </a:rPr>
                  <a:t> among </a:t>
                </a:r>
                <a:r>
                  <a:rPr lang="en-US" b="1" i="1" dirty="0" smtClean="0">
                    <a:solidFill>
                      <a:srgbClr val="D60093"/>
                    </a:solidFill>
                  </a:rPr>
                  <a:t>m</a:t>
                </a:r>
                <a:r>
                  <a:rPr lang="en-US" dirty="0" smtClean="0">
                    <a:solidFill>
                      <a:srgbClr val="D60093"/>
                    </a:solidFill>
                  </a:rPr>
                  <a:t> elements: </a:t>
                </a:r>
                <a:endParaRPr lang="en-US" b="0" i="1" dirty="0" smtClean="0">
                  <a:solidFill>
                    <a:srgbClr val="D60093"/>
                  </a:solidFill>
                  <a:latin typeface="Cambria Math"/>
                </a:endParaRPr>
              </a:p>
              <a:p>
                <a:pPr marL="118872" indent="0">
                  <a:buNone/>
                </a:pPr>
                <a14:m>
                  <m:oMathPara xmlns:m="http://schemas.openxmlformats.org/officeDocument/2006/math">
                    <m:oMathParaPr>
                      <m:jc m:val="centerGroup"/>
                    </m:oMathParaPr>
                    <m:oMath xmlns:m="http://schemas.openxmlformats.org/officeDocument/2006/math">
                      <m:sSup>
                        <m:sSupPr>
                          <m:ctrlPr>
                            <a:rPr lang="en-US" sz="3600" b="1" i="1" smtClean="0">
                              <a:solidFill>
                                <a:srgbClr val="0000FF"/>
                              </a:solidFill>
                              <a:latin typeface="Cambria Math"/>
                            </a:rPr>
                          </m:ctrlPr>
                        </m:sSupPr>
                        <m:e>
                          <m:d>
                            <m:dPr>
                              <m:ctrlPr>
                                <a:rPr lang="en-US" sz="3600" b="1" i="1" smtClean="0">
                                  <a:solidFill>
                                    <a:srgbClr val="0000FF"/>
                                  </a:solidFill>
                                  <a:latin typeface="Cambria Math"/>
                                </a:rPr>
                              </m:ctrlPr>
                            </m:dPr>
                            <m:e>
                              <m:r>
                                <a:rPr lang="en-US" sz="3600" b="1" i="1" smtClean="0">
                                  <a:solidFill>
                                    <a:srgbClr val="0000FF"/>
                                  </a:solidFill>
                                  <a:latin typeface="Cambria Math"/>
                                </a:rPr>
                                <m:t>𝟏</m:t>
                              </m:r>
                              <m:r>
                                <a:rPr lang="en-US" sz="3600" b="1" i="1" smtClean="0">
                                  <a:solidFill>
                                    <a:srgbClr val="0000FF"/>
                                  </a:solidFill>
                                  <a:latin typeface="Cambria Math"/>
                                </a:rPr>
                                <m:t>−</m:t>
                              </m:r>
                              <m:sSup>
                                <m:sSupPr>
                                  <m:ctrlPr>
                                    <a:rPr lang="en-US" sz="3600" b="1" i="1" smtClean="0">
                                      <a:solidFill>
                                        <a:srgbClr val="0000FF"/>
                                      </a:solidFill>
                                      <a:latin typeface="Cambria Math"/>
                                    </a:rPr>
                                  </m:ctrlPr>
                                </m:sSupPr>
                                <m:e>
                                  <m:r>
                                    <a:rPr lang="en-US" sz="3600" b="1" i="1" smtClean="0">
                                      <a:solidFill>
                                        <a:srgbClr val="0000FF"/>
                                      </a:solidFill>
                                      <a:latin typeface="Cambria Math"/>
                                    </a:rPr>
                                    <m:t>𝟐</m:t>
                                  </m:r>
                                </m:e>
                                <m:sup>
                                  <m:r>
                                    <a:rPr lang="en-US" sz="3600" b="1" i="1" smtClean="0">
                                      <a:solidFill>
                                        <a:srgbClr val="0000FF"/>
                                      </a:solidFill>
                                      <a:latin typeface="Cambria Math"/>
                                    </a:rPr>
                                    <m:t>−</m:t>
                                  </m:r>
                                  <m:r>
                                    <a:rPr lang="en-US" sz="3600" b="1" i="1" smtClean="0">
                                      <a:solidFill>
                                        <a:srgbClr val="0000FF"/>
                                      </a:solidFill>
                                      <a:latin typeface="Cambria Math"/>
                                    </a:rPr>
                                    <m:t>𝒓</m:t>
                                  </m:r>
                                </m:sup>
                              </m:sSup>
                            </m:e>
                          </m:d>
                        </m:e>
                        <m:sup>
                          <m:r>
                            <a:rPr lang="en-US" sz="3600" b="1" i="1" smtClean="0">
                              <a:solidFill>
                                <a:srgbClr val="0000FF"/>
                              </a:solidFill>
                              <a:latin typeface="Cambria Math"/>
                            </a:rPr>
                            <m:t>𝒎</m:t>
                          </m:r>
                        </m:sup>
                      </m:sSup>
                    </m:oMath>
                  </m:oMathPara>
                </a14:m>
                <a:endParaRPr lang="en-US" sz="3600" b="1" baseline="30000" dirty="0" smtClean="0">
                  <a:solidFill>
                    <a:srgbClr val="0000FF"/>
                  </a:solidFill>
                </a:endParaRPr>
              </a:p>
            </p:txBody>
          </p:sp>
        </mc:Choice>
        <mc:Fallback xmlns="">
          <p:sp>
            <p:nvSpPr>
              <p:cNvPr id="28676" name="Rectangle 3"/>
              <p:cNvSpPr>
                <a:spLocks noGrp="1" noRot="1" noChangeAspect="1" noMove="1" noResize="1" noEditPoints="1" noAdjustHandles="1" noChangeArrowheads="1" noChangeShapeType="1" noTextEdit="1"/>
              </p:cNvSpPr>
              <p:nvPr>
                <p:ph idx="1"/>
              </p:nvPr>
            </p:nvSpPr>
            <p:spPr>
              <a:xfrm>
                <a:off x="457200" y="1295400"/>
                <a:ext cx="8229600" cy="4331495"/>
              </a:xfrm>
              <a:blipFill rotWithShape="1">
                <a:blip r:embed="rId2"/>
                <a:stretch>
                  <a:fillRect t="-845" r="-2593"/>
                </a:stretch>
              </a:blipFill>
            </p:spPr>
            <p:txBody>
              <a:bodyPr/>
              <a:lstStyle/>
              <a:p>
                <a:r>
                  <a:rPr lang="en-US">
                    <a:noFill/>
                  </a:rPr>
                  <a:t> </a:t>
                </a:r>
              </a:p>
            </p:txBody>
          </p:sp>
        </mc:Fallback>
      </mc:AlternateContent>
      <p:sp>
        <p:nvSpPr>
          <p:cNvPr id="28674" name="Slide Number Placeholder 5"/>
          <p:cNvSpPr>
            <a:spLocks noGrp="1"/>
          </p:cNvSpPr>
          <p:nvPr>
            <p:ph type="sldNum" sz="quarter" idx="12"/>
          </p:nvPr>
        </p:nvSpPr>
        <p:spPr bwMode="auto">
          <a:noFill/>
          <a:ln>
            <a:miter lim="800000"/>
            <a:headEnd/>
            <a:tailEnd/>
          </a:ln>
        </p:spPr>
        <p:txBody>
          <a:bodyPr/>
          <a:lstStyle/>
          <a:p>
            <a:fld id="{956DA93A-C5F8-4242-8731-A1FBAD2ABF45}" type="slidenum">
              <a:rPr lang="en-US" smtClean="0">
                <a:latin typeface="Calibri" pitchFamily="34" charset="0"/>
                <a:ea typeface="ＭＳ Ｐゴシック" pitchFamily="34" charset="-128"/>
              </a:rPr>
              <a:pPr/>
              <a:t>23</a:t>
            </a:fld>
            <a:endParaRPr lang="en-US" dirty="0" smtClean="0">
              <a:latin typeface="Calibri" pitchFamily="34" charset="0"/>
              <a:ea typeface="ＭＳ Ｐゴシック" pitchFamily="34" charset="-128"/>
            </a:endParaRPr>
          </a:p>
        </p:txBody>
      </p:sp>
      <p:grpSp>
        <p:nvGrpSpPr>
          <p:cNvPr id="2" name="Group 7"/>
          <p:cNvGrpSpPr>
            <a:grpSpLocks/>
          </p:cNvGrpSpPr>
          <p:nvPr/>
        </p:nvGrpSpPr>
        <p:grpSpPr bwMode="auto">
          <a:xfrm>
            <a:off x="3555941" y="4844401"/>
            <a:ext cx="2920998" cy="1443038"/>
            <a:chOff x="3598" y="2256"/>
            <a:chExt cx="1840" cy="909"/>
          </a:xfrm>
        </p:grpSpPr>
        <p:sp>
          <p:nvSpPr>
            <p:cNvPr id="28682" name="Text Box 4"/>
            <p:cNvSpPr txBox="1">
              <a:spLocks noChangeArrowheads="1"/>
            </p:cNvSpPr>
            <p:nvPr/>
          </p:nvSpPr>
          <p:spPr bwMode="auto">
            <a:xfrm>
              <a:off x="3655" y="2758"/>
              <a:ext cx="1783" cy="407"/>
            </a:xfrm>
            <a:prstGeom prst="rect">
              <a:avLst/>
            </a:prstGeom>
            <a:noFill/>
            <a:ln w="9525">
              <a:noFill/>
              <a:miter lim="800000"/>
              <a:headEnd/>
              <a:tailEnd/>
            </a:ln>
          </p:spPr>
          <p:txBody>
            <a:bodyPr wrap="square">
              <a:spAutoFit/>
            </a:bodyPr>
            <a:lstStyle/>
            <a:p>
              <a:pPr algn="ctr"/>
              <a:r>
                <a:rPr lang="en-US" dirty="0">
                  <a:solidFill>
                    <a:srgbClr val="008000"/>
                  </a:solidFill>
                  <a:latin typeface="Arial" pitchFamily="34" charset="0"/>
                  <a:cs typeface="Arial" pitchFamily="34" charset="0"/>
                </a:rPr>
                <a:t>Prob. </a:t>
              </a:r>
              <a:r>
                <a:rPr lang="en-US" dirty="0" smtClean="0">
                  <a:solidFill>
                    <a:srgbClr val="008000"/>
                  </a:solidFill>
                  <a:latin typeface="Arial" pitchFamily="34" charset="0"/>
                  <a:cs typeface="Arial" pitchFamily="34" charset="0"/>
                </a:rPr>
                <a:t>that </a:t>
              </a:r>
              <a:r>
                <a:rPr lang="en-US" dirty="0">
                  <a:solidFill>
                    <a:srgbClr val="008000"/>
                  </a:solidFill>
                  <a:latin typeface="Arial" pitchFamily="34" charset="0"/>
                  <a:cs typeface="Arial" pitchFamily="34" charset="0"/>
                </a:rPr>
                <a:t>given </a:t>
              </a:r>
              <a:r>
                <a:rPr lang="en-US" b="1" dirty="0" smtClean="0">
                  <a:solidFill>
                    <a:srgbClr val="008000"/>
                  </a:solidFill>
                  <a:latin typeface="Arial" pitchFamily="34" charset="0"/>
                  <a:cs typeface="Arial" pitchFamily="34" charset="0"/>
                </a:rPr>
                <a:t>h(a)</a:t>
              </a:r>
              <a:r>
                <a:rPr lang="en-US" dirty="0" smtClean="0">
                  <a:solidFill>
                    <a:srgbClr val="008000"/>
                  </a:solidFill>
                  <a:latin typeface="Arial" pitchFamily="34" charset="0"/>
                  <a:cs typeface="Arial" pitchFamily="34" charset="0"/>
                </a:rPr>
                <a:t> ends </a:t>
              </a:r>
              <a:r>
                <a:rPr lang="en-US" dirty="0">
                  <a:solidFill>
                    <a:srgbClr val="008000"/>
                  </a:solidFill>
                  <a:latin typeface="Arial" pitchFamily="34" charset="0"/>
                  <a:cs typeface="Arial" pitchFamily="34" charset="0"/>
                </a:rPr>
                <a:t>in fewer </a:t>
              </a:r>
              <a:r>
                <a:rPr lang="en-US" dirty="0" smtClean="0">
                  <a:solidFill>
                    <a:srgbClr val="008000"/>
                  </a:solidFill>
                  <a:latin typeface="Arial" pitchFamily="34" charset="0"/>
                  <a:cs typeface="Arial" pitchFamily="34" charset="0"/>
                </a:rPr>
                <a:t>than</a:t>
              </a:r>
              <a:r>
                <a:rPr lang="en-US" dirty="0">
                  <a:solidFill>
                    <a:srgbClr val="008000"/>
                  </a:solidFill>
                  <a:latin typeface="Arial" pitchFamily="34" charset="0"/>
                  <a:cs typeface="Arial" pitchFamily="34" charset="0"/>
                </a:rPr>
                <a:t> </a:t>
              </a:r>
              <a:r>
                <a:rPr lang="en-US" b="1" i="1" dirty="0" smtClean="0">
                  <a:solidFill>
                    <a:srgbClr val="008000"/>
                  </a:solidFill>
                  <a:latin typeface="Arial" pitchFamily="34" charset="0"/>
                  <a:cs typeface="Arial" pitchFamily="34" charset="0"/>
                </a:rPr>
                <a:t>r</a:t>
              </a:r>
              <a:r>
                <a:rPr lang="en-US" dirty="0" smtClean="0">
                  <a:solidFill>
                    <a:srgbClr val="008000"/>
                  </a:solidFill>
                  <a:latin typeface="Arial" pitchFamily="34" charset="0"/>
                  <a:cs typeface="Arial" pitchFamily="34" charset="0"/>
                </a:rPr>
                <a:t> zeros</a:t>
              </a:r>
              <a:endParaRPr lang="en-US" dirty="0">
                <a:solidFill>
                  <a:srgbClr val="008000"/>
                </a:solidFill>
                <a:latin typeface="Arial" pitchFamily="34" charset="0"/>
                <a:cs typeface="Arial" pitchFamily="34" charset="0"/>
              </a:endParaRPr>
            </a:p>
          </p:txBody>
        </p:sp>
        <p:sp>
          <p:nvSpPr>
            <p:cNvPr id="28683" name="Rectangle 5"/>
            <p:cNvSpPr>
              <a:spLocks noChangeArrowheads="1"/>
            </p:cNvSpPr>
            <p:nvPr/>
          </p:nvSpPr>
          <p:spPr bwMode="auto">
            <a:xfrm>
              <a:off x="3598" y="2256"/>
              <a:ext cx="976" cy="310"/>
            </a:xfrm>
            <a:prstGeom prst="rect">
              <a:avLst/>
            </a:prstGeom>
            <a:noFill/>
            <a:ln w="9525">
              <a:solidFill>
                <a:schemeClr val="tx1"/>
              </a:solidFill>
              <a:miter lim="800000"/>
              <a:headEnd/>
              <a:tailEnd/>
            </a:ln>
          </p:spPr>
          <p:txBody>
            <a:bodyPr wrap="none" anchor="ctr"/>
            <a:lstStyle/>
            <a:p>
              <a:endParaRPr lang="en-US" dirty="0"/>
            </a:p>
          </p:txBody>
        </p:sp>
        <p:sp>
          <p:nvSpPr>
            <p:cNvPr id="28684" name="Line 6"/>
            <p:cNvSpPr>
              <a:spLocks noChangeShapeType="1"/>
            </p:cNvSpPr>
            <p:nvPr/>
          </p:nvSpPr>
          <p:spPr bwMode="auto">
            <a:xfrm flipV="1">
              <a:off x="4151" y="2566"/>
              <a:ext cx="25" cy="215"/>
            </a:xfrm>
            <a:prstGeom prst="line">
              <a:avLst/>
            </a:prstGeom>
            <a:noFill/>
            <a:ln w="9525">
              <a:solidFill>
                <a:schemeClr val="tx1"/>
              </a:solidFill>
              <a:round/>
              <a:headEnd/>
              <a:tailEnd type="triangle" w="med" len="med"/>
            </a:ln>
          </p:spPr>
          <p:txBody>
            <a:bodyPr/>
            <a:lstStyle/>
            <a:p>
              <a:endParaRPr lang="en-US" dirty="0"/>
            </a:p>
          </p:txBody>
        </p:sp>
      </p:grpSp>
      <p:grpSp>
        <p:nvGrpSpPr>
          <p:cNvPr id="3" name="Group 11"/>
          <p:cNvGrpSpPr>
            <a:grpSpLocks/>
          </p:cNvGrpSpPr>
          <p:nvPr/>
        </p:nvGrpSpPr>
        <p:grpSpPr bwMode="auto">
          <a:xfrm>
            <a:off x="1447800" y="4776787"/>
            <a:ext cx="4343400" cy="1547813"/>
            <a:chOff x="2054" y="2190"/>
            <a:chExt cx="2736" cy="975"/>
          </a:xfrm>
        </p:grpSpPr>
        <p:sp>
          <p:nvSpPr>
            <p:cNvPr id="28679" name="Rectangle 8"/>
            <p:cNvSpPr>
              <a:spLocks noChangeArrowheads="1"/>
            </p:cNvSpPr>
            <p:nvPr/>
          </p:nvSpPr>
          <p:spPr bwMode="auto">
            <a:xfrm>
              <a:off x="3254" y="2190"/>
              <a:ext cx="1536" cy="449"/>
            </a:xfrm>
            <a:prstGeom prst="rect">
              <a:avLst/>
            </a:prstGeom>
            <a:noFill/>
            <a:ln w="9525">
              <a:solidFill>
                <a:schemeClr val="tx1"/>
              </a:solidFill>
              <a:miter lim="800000"/>
              <a:headEnd/>
              <a:tailEnd/>
            </a:ln>
          </p:spPr>
          <p:txBody>
            <a:bodyPr wrap="none" anchor="ctr"/>
            <a:lstStyle/>
            <a:p>
              <a:endParaRPr lang="en-US" dirty="0"/>
            </a:p>
          </p:txBody>
        </p:sp>
        <p:sp>
          <p:nvSpPr>
            <p:cNvPr id="28680" name="Text Box 9"/>
            <p:cNvSpPr txBox="1">
              <a:spLocks noChangeArrowheads="1"/>
            </p:cNvSpPr>
            <p:nvPr/>
          </p:nvSpPr>
          <p:spPr bwMode="auto">
            <a:xfrm>
              <a:off x="2054" y="2758"/>
              <a:ext cx="1328" cy="407"/>
            </a:xfrm>
            <a:prstGeom prst="rect">
              <a:avLst/>
            </a:prstGeom>
            <a:noFill/>
            <a:ln w="9525">
              <a:noFill/>
              <a:miter lim="800000"/>
              <a:headEnd/>
              <a:tailEnd/>
            </a:ln>
          </p:spPr>
          <p:txBody>
            <a:bodyPr wrap="none">
              <a:spAutoFit/>
            </a:bodyPr>
            <a:lstStyle/>
            <a:p>
              <a:pPr algn="ctr"/>
              <a:r>
                <a:rPr lang="en-US" dirty="0">
                  <a:solidFill>
                    <a:srgbClr val="008000"/>
                  </a:solidFill>
                  <a:latin typeface="Arial" pitchFamily="34" charset="0"/>
                  <a:cs typeface="Arial" pitchFamily="34" charset="0"/>
                </a:rPr>
                <a:t>Prob. </a:t>
              </a:r>
              <a:r>
                <a:rPr lang="en-US" dirty="0" smtClean="0">
                  <a:solidFill>
                    <a:srgbClr val="008000"/>
                  </a:solidFill>
                  <a:latin typeface="Arial" pitchFamily="34" charset="0"/>
                  <a:cs typeface="Arial" pitchFamily="34" charset="0"/>
                </a:rPr>
                <a:t>all end </a:t>
              </a:r>
              <a:r>
                <a:rPr lang="en-US" dirty="0">
                  <a:solidFill>
                    <a:srgbClr val="008000"/>
                  </a:solidFill>
                  <a:latin typeface="Arial" pitchFamily="34" charset="0"/>
                  <a:cs typeface="Arial" pitchFamily="34" charset="0"/>
                </a:rPr>
                <a:t>in </a:t>
              </a:r>
              <a:r>
                <a:rPr lang="en-US" dirty="0" smtClean="0">
                  <a:solidFill>
                    <a:srgbClr val="008000"/>
                  </a:solidFill>
                  <a:latin typeface="Arial" pitchFamily="34" charset="0"/>
                  <a:cs typeface="Arial" pitchFamily="34" charset="0"/>
                </a:rPr>
                <a:t/>
              </a:r>
              <a:br>
                <a:rPr lang="en-US" dirty="0" smtClean="0">
                  <a:solidFill>
                    <a:srgbClr val="008000"/>
                  </a:solidFill>
                  <a:latin typeface="Arial" pitchFamily="34" charset="0"/>
                  <a:cs typeface="Arial" pitchFamily="34" charset="0"/>
                </a:rPr>
              </a:br>
              <a:r>
                <a:rPr lang="en-US" dirty="0" smtClean="0">
                  <a:solidFill>
                    <a:srgbClr val="008000"/>
                  </a:solidFill>
                  <a:latin typeface="Arial" pitchFamily="34" charset="0"/>
                  <a:cs typeface="Arial" pitchFamily="34" charset="0"/>
                </a:rPr>
                <a:t>fewer than </a:t>
              </a:r>
              <a:r>
                <a:rPr lang="en-US" b="1" i="1" dirty="0" smtClean="0">
                  <a:solidFill>
                    <a:srgbClr val="008000"/>
                  </a:solidFill>
                  <a:latin typeface="Arial" pitchFamily="34" charset="0"/>
                  <a:cs typeface="Arial" pitchFamily="34" charset="0"/>
                </a:rPr>
                <a:t>r</a:t>
              </a:r>
              <a:r>
                <a:rPr lang="en-US" dirty="0" smtClean="0">
                  <a:solidFill>
                    <a:srgbClr val="008000"/>
                  </a:solidFill>
                  <a:latin typeface="Arial" pitchFamily="34" charset="0"/>
                  <a:cs typeface="Arial" pitchFamily="34" charset="0"/>
                </a:rPr>
                <a:t> zeros</a:t>
              </a:r>
              <a:r>
                <a:rPr lang="en-US" dirty="0">
                  <a:solidFill>
                    <a:srgbClr val="008000"/>
                  </a:solidFill>
                  <a:latin typeface="Arial" pitchFamily="34" charset="0"/>
                  <a:cs typeface="Arial" pitchFamily="34" charset="0"/>
                </a:rPr>
                <a:t>.</a:t>
              </a:r>
            </a:p>
          </p:txBody>
        </p:sp>
        <p:sp>
          <p:nvSpPr>
            <p:cNvPr id="28681" name="Line 10"/>
            <p:cNvSpPr>
              <a:spLocks noChangeShapeType="1"/>
            </p:cNvSpPr>
            <p:nvPr/>
          </p:nvSpPr>
          <p:spPr bwMode="auto">
            <a:xfrm flipV="1">
              <a:off x="2583" y="2529"/>
              <a:ext cx="672" cy="289"/>
            </a:xfrm>
            <a:prstGeom prst="line">
              <a:avLst/>
            </a:prstGeom>
            <a:noFill/>
            <a:ln w="9525">
              <a:solidFill>
                <a:schemeClr val="tx1"/>
              </a:solidFill>
              <a:round/>
              <a:headEnd/>
              <a:tailEnd type="triangle" w="med" len="med"/>
            </a:ln>
          </p:spPr>
          <p:txBody>
            <a:bodyPr/>
            <a:lstStyle/>
            <a:p>
              <a:endParaRPr lang="en-US" dirty="0"/>
            </a:p>
          </p:txBody>
        </p:sp>
      </p:grpSp>
      <p:sp>
        <p:nvSpPr>
          <p:cNvPr id="14" name="Footer Placeholder 13"/>
          <p:cNvSpPr>
            <a:spLocks noGrp="1"/>
          </p:cNvSpPr>
          <p:nvPr>
            <p:ph type="ftr" sz="quarter" idx="11"/>
          </p:nvPr>
        </p:nvSpPr>
        <p:spPr/>
        <p:txBody>
          <a:bodyPr/>
          <a:lstStyle/>
          <a:p>
            <a:r>
              <a:rPr lang="en-US" smtClean="0"/>
              <a:t>J. Leskovec, A. Rajaraman, J. Ullman: Mining of Massive Datasets, http://www.mmds.org </a:t>
            </a:r>
            <a:endParaRPr lang="en-US" dirty="0"/>
          </a:p>
        </p:txBody>
      </p:sp>
    </p:spTree>
    <p:extLst>
      <p:ext uri="{BB962C8B-B14F-4D97-AF65-F5344CB8AC3E}">
        <p14:creationId xmlns:p14="http://schemas.microsoft.com/office/powerpoint/2010/main" val="183524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7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867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67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499"/>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defRPr/>
            </a:pPr>
            <a:r>
              <a:rPr lang="en-US" dirty="0"/>
              <a:t>Why It Works: More formally</a:t>
            </a:r>
          </a:p>
        </p:txBody>
      </p:sp>
      <p:sp>
        <p:nvSpPr>
          <p:cNvPr id="1029" name="Rectangle 3"/>
          <p:cNvSpPr>
            <a:spLocks noGrp="1" noChangeArrowheads="1"/>
          </p:cNvSpPr>
          <p:nvPr>
            <p:ph idx="1"/>
          </p:nvPr>
        </p:nvSpPr>
        <p:spPr/>
        <p:txBody>
          <a:bodyPr>
            <a:normAutofit/>
          </a:bodyPr>
          <a:lstStyle/>
          <a:p>
            <a:r>
              <a:rPr lang="en-US" b="1" dirty="0" smtClean="0"/>
              <a:t>Note:</a:t>
            </a:r>
            <a:r>
              <a:rPr lang="en-US" dirty="0" smtClean="0"/>
              <a:t> </a:t>
            </a:r>
          </a:p>
          <a:p>
            <a:r>
              <a:rPr lang="en-US" b="1" dirty="0" smtClean="0">
                <a:solidFill>
                  <a:srgbClr val="D60093"/>
                </a:solidFill>
              </a:rPr>
              <a:t>Prob. of NOT finding a tail of length </a:t>
            </a:r>
            <a:r>
              <a:rPr lang="en-US" b="1" i="1" dirty="0" smtClean="0">
                <a:solidFill>
                  <a:srgbClr val="D60093"/>
                </a:solidFill>
              </a:rPr>
              <a:t>r</a:t>
            </a:r>
            <a:r>
              <a:rPr lang="en-US" b="1" dirty="0" smtClean="0">
                <a:solidFill>
                  <a:srgbClr val="D60093"/>
                </a:solidFill>
              </a:rPr>
              <a:t> is:</a:t>
            </a:r>
          </a:p>
          <a:p>
            <a:pPr lvl="1"/>
            <a:r>
              <a:rPr lang="en-US" dirty="0" smtClean="0">
                <a:solidFill>
                  <a:srgbClr val="0000FF"/>
                </a:solidFill>
              </a:rPr>
              <a:t>If </a:t>
            </a:r>
            <a:r>
              <a:rPr lang="en-US" b="1" i="1" dirty="0" smtClean="0">
                <a:solidFill>
                  <a:srgbClr val="0000FF"/>
                </a:solidFill>
              </a:rPr>
              <a:t>m &lt;&lt; 2</a:t>
            </a:r>
            <a:r>
              <a:rPr lang="en-US" b="1" i="1" baseline="30000" dirty="0" smtClean="0">
                <a:solidFill>
                  <a:srgbClr val="0000FF"/>
                </a:solidFill>
              </a:rPr>
              <a:t>r</a:t>
            </a:r>
            <a:r>
              <a:rPr lang="en-US" dirty="0" smtClean="0">
                <a:solidFill>
                  <a:srgbClr val="0000FF"/>
                </a:solidFill>
              </a:rPr>
              <a:t>, then prob. tends to </a:t>
            </a:r>
            <a:r>
              <a:rPr lang="en-US" b="1" dirty="0" smtClean="0">
                <a:solidFill>
                  <a:srgbClr val="0000FF"/>
                </a:solidFill>
              </a:rPr>
              <a:t>1</a:t>
            </a:r>
          </a:p>
          <a:p>
            <a:pPr lvl="2"/>
            <a:r>
              <a:rPr lang="en-US" dirty="0" smtClean="0"/>
              <a:t>                                                  as  </a:t>
            </a:r>
            <a:r>
              <a:rPr lang="en-US" b="1" dirty="0" smtClean="0"/>
              <a:t>m/2</a:t>
            </a:r>
            <a:r>
              <a:rPr lang="en-US" b="1" baseline="30000" dirty="0" smtClean="0"/>
              <a:t>r</a:t>
            </a:r>
            <a:r>
              <a:rPr lang="en-US" b="1" dirty="0" smtClean="0">
                <a:sym typeface="Symbol"/>
              </a:rPr>
              <a:t> 0</a:t>
            </a:r>
            <a:endParaRPr lang="en-US" b="1" dirty="0" smtClean="0"/>
          </a:p>
          <a:p>
            <a:pPr lvl="2"/>
            <a:r>
              <a:rPr lang="en-US" dirty="0" smtClean="0">
                <a:solidFill>
                  <a:srgbClr val="008000"/>
                </a:solidFill>
              </a:rPr>
              <a:t>So, the probability of finding a tail of length </a:t>
            </a:r>
            <a:r>
              <a:rPr lang="en-US" b="1" i="1" dirty="0" smtClean="0">
                <a:solidFill>
                  <a:srgbClr val="008000"/>
                </a:solidFill>
              </a:rPr>
              <a:t>r</a:t>
            </a:r>
            <a:r>
              <a:rPr lang="en-US" dirty="0" smtClean="0">
                <a:solidFill>
                  <a:srgbClr val="008000"/>
                </a:solidFill>
              </a:rPr>
              <a:t> tends to </a:t>
            </a:r>
            <a:r>
              <a:rPr lang="en-US" b="1" dirty="0" smtClean="0">
                <a:solidFill>
                  <a:srgbClr val="008000"/>
                </a:solidFill>
              </a:rPr>
              <a:t>0</a:t>
            </a:r>
            <a:r>
              <a:rPr lang="en-US" dirty="0" smtClean="0">
                <a:solidFill>
                  <a:srgbClr val="008000"/>
                </a:solidFill>
              </a:rPr>
              <a:t> </a:t>
            </a:r>
          </a:p>
          <a:p>
            <a:pPr lvl="1"/>
            <a:r>
              <a:rPr lang="en-US" dirty="0" smtClean="0">
                <a:solidFill>
                  <a:srgbClr val="0000FF"/>
                </a:solidFill>
              </a:rPr>
              <a:t>If </a:t>
            </a:r>
            <a:r>
              <a:rPr lang="en-US" b="1" i="1" dirty="0" smtClean="0">
                <a:solidFill>
                  <a:srgbClr val="0000FF"/>
                </a:solidFill>
              </a:rPr>
              <a:t>m &gt;&gt; 2</a:t>
            </a:r>
            <a:r>
              <a:rPr lang="en-US" b="1" i="1" baseline="30000" dirty="0" smtClean="0">
                <a:solidFill>
                  <a:srgbClr val="0000FF"/>
                </a:solidFill>
              </a:rPr>
              <a:t>r</a:t>
            </a:r>
            <a:r>
              <a:rPr lang="en-US" dirty="0" smtClean="0">
                <a:solidFill>
                  <a:srgbClr val="0000FF"/>
                </a:solidFill>
              </a:rPr>
              <a:t>, then prob. tends to </a:t>
            </a:r>
            <a:r>
              <a:rPr lang="en-US" b="1" dirty="0" smtClean="0">
                <a:solidFill>
                  <a:srgbClr val="0000FF"/>
                </a:solidFill>
              </a:rPr>
              <a:t>0</a:t>
            </a:r>
            <a:r>
              <a:rPr lang="en-US" dirty="0" smtClean="0">
                <a:solidFill>
                  <a:srgbClr val="0000FF"/>
                </a:solidFill>
              </a:rPr>
              <a:t> </a:t>
            </a:r>
          </a:p>
          <a:p>
            <a:pPr lvl="2"/>
            <a:r>
              <a:rPr lang="en-US" dirty="0" smtClean="0"/>
              <a:t>                                                 as  </a:t>
            </a:r>
            <a:r>
              <a:rPr lang="en-US" b="1" dirty="0" smtClean="0"/>
              <a:t>m/2</a:t>
            </a:r>
            <a:r>
              <a:rPr lang="en-US" b="1" baseline="30000" dirty="0" smtClean="0"/>
              <a:t>r </a:t>
            </a:r>
            <a:r>
              <a:rPr lang="en-US" b="1" dirty="0" smtClean="0">
                <a:sym typeface="Symbol"/>
              </a:rPr>
              <a:t> </a:t>
            </a:r>
            <a:r>
              <a:rPr lang="en-US" b="1" dirty="0" smtClean="0"/>
              <a:t> </a:t>
            </a:r>
            <a:r>
              <a:rPr lang="en-US" dirty="0" smtClean="0"/>
              <a:t> </a:t>
            </a:r>
          </a:p>
          <a:p>
            <a:pPr lvl="2"/>
            <a:r>
              <a:rPr lang="en-US" dirty="0" smtClean="0">
                <a:solidFill>
                  <a:srgbClr val="008000"/>
                </a:solidFill>
              </a:rPr>
              <a:t>So, the probability of finding a tail of length</a:t>
            </a:r>
            <a:r>
              <a:rPr lang="en-US" b="1" dirty="0" smtClean="0">
                <a:solidFill>
                  <a:srgbClr val="008000"/>
                </a:solidFill>
              </a:rPr>
              <a:t> </a:t>
            </a:r>
            <a:r>
              <a:rPr lang="en-US" b="1" i="1" dirty="0" smtClean="0">
                <a:solidFill>
                  <a:srgbClr val="008000"/>
                </a:solidFill>
              </a:rPr>
              <a:t>r</a:t>
            </a:r>
            <a:r>
              <a:rPr lang="en-US" dirty="0" smtClean="0">
                <a:solidFill>
                  <a:srgbClr val="008000"/>
                </a:solidFill>
              </a:rPr>
              <a:t> tends to </a:t>
            </a:r>
            <a:r>
              <a:rPr lang="en-US" b="1" dirty="0" smtClean="0">
                <a:solidFill>
                  <a:srgbClr val="008000"/>
                </a:solidFill>
              </a:rPr>
              <a:t>1</a:t>
            </a:r>
          </a:p>
          <a:p>
            <a:pPr lvl="8"/>
            <a:endParaRPr lang="en-US" b="1" dirty="0" smtClean="0">
              <a:solidFill>
                <a:srgbClr val="D60093"/>
              </a:solidFill>
            </a:endParaRPr>
          </a:p>
          <a:p>
            <a:r>
              <a:rPr lang="en-US" b="1" dirty="0" smtClean="0">
                <a:solidFill>
                  <a:srgbClr val="D60093"/>
                </a:solidFill>
              </a:rPr>
              <a:t>Thus, 2</a:t>
            </a:r>
            <a:r>
              <a:rPr lang="en-US" b="1" i="1" baseline="30000" dirty="0" smtClean="0">
                <a:solidFill>
                  <a:srgbClr val="D60093"/>
                </a:solidFill>
              </a:rPr>
              <a:t>R</a:t>
            </a:r>
            <a:r>
              <a:rPr lang="en-US" b="1" dirty="0" smtClean="0">
                <a:solidFill>
                  <a:srgbClr val="D60093"/>
                </a:solidFill>
              </a:rPr>
              <a:t>  will almost always be around </a:t>
            </a:r>
            <a:r>
              <a:rPr lang="en-US" b="1" i="1" dirty="0" smtClean="0">
                <a:solidFill>
                  <a:srgbClr val="D60093"/>
                </a:solidFill>
              </a:rPr>
              <a:t>m!</a:t>
            </a:r>
          </a:p>
          <a:p>
            <a:pPr lvl="8"/>
            <a:endParaRPr lang="en-US" dirty="0" smtClean="0"/>
          </a:p>
        </p:txBody>
      </p:sp>
      <p:sp>
        <p:nvSpPr>
          <p:cNvPr id="1027" name="Slide Number Placeholder 5"/>
          <p:cNvSpPr>
            <a:spLocks noGrp="1"/>
          </p:cNvSpPr>
          <p:nvPr>
            <p:ph type="sldNum" sz="quarter" idx="12"/>
          </p:nvPr>
        </p:nvSpPr>
        <p:spPr bwMode="auto">
          <a:noFill/>
          <a:ln>
            <a:miter lim="800000"/>
            <a:headEnd/>
            <a:tailEnd/>
          </a:ln>
        </p:spPr>
        <p:txBody>
          <a:bodyPr/>
          <a:lstStyle/>
          <a:p>
            <a:fld id="{A964BAFB-8270-4E9E-9E46-A77819AA9005}" type="slidenum">
              <a:rPr lang="en-US" smtClean="0">
                <a:latin typeface="Calibri" pitchFamily="34" charset="0"/>
                <a:ea typeface="ＭＳ Ｐゴシック" pitchFamily="34" charset="-128"/>
              </a:rPr>
              <a:pPr/>
              <a:t>24</a:t>
            </a:fld>
            <a:endParaRPr lang="en-US" dirty="0" smtClean="0">
              <a:latin typeface="Calibri" pitchFamily="34" charset="0"/>
              <a:ea typeface="ＭＳ Ｐゴシック" pitchFamily="34" charset="-128"/>
            </a:endParaRPr>
          </a:p>
        </p:txBody>
      </p:sp>
      <p:graphicFrame>
        <p:nvGraphicFramePr>
          <p:cNvPr id="1026" name="AutoShape 2"/>
          <p:cNvGraphicFramePr>
            <a:graphicFrameLocks noChangeAspect="1"/>
          </p:cNvGraphicFramePr>
          <p:nvPr/>
        </p:nvGraphicFramePr>
        <p:xfrm>
          <a:off x="-1" y="-1"/>
          <a:ext cx="0" cy="0"/>
        </p:xfrm>
        <a:graphic>
          <a:graphicData uri="http://schemas.openxmlformats.org/presentationml/2006/ole">
            <mc:AlternateContent xmlns:mc="http://schemas.openxmlformats.org/markup-compatibility/2006">
              <mc:Choice xmlns:v="urn:schemas-microsoft-com:vml" Requires="v">
                <p:oleObj spid="_x0000_s3364" name="Equation" r:id="rId3" imgW="2095200" imgH="253800" progId="Equation.3">
                  <p:embed/>
                </p:oleObj>
              </mc:Choice>
              <mc:Fallback>
                <p:oleObj name="Equation" r:id="rId3" imgW="2095200" imgH="253800" progId="Equation.3">
                  <p:embed/>
                  <p:pic>
                    <p:nvPicPr>
                      <p:cNvPr id="0" name=""/>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
                        <a:ext cx="0" cy="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oleObj>
              </mc:Fallback>
            </mc:AlternateContent>
          </a:graphicData>
        </a:graphic>
      </p:graphicFrame>
      <p:sp>
        <p:nvSpPr>
          <p:cNvPr id="12" name="Footer Placeholder 11"/>
          <p:cNvSpPr>
            <a:spLocks noGrp="1"/>
          </p:cNvSpPr>
          <p:nvPr>
            <p:ph type="ftr" sz="quarter" idx="11"/>
          </p:nvPr>
        </p:nvSpPr>
        <p:spPr/>
        <p:txBody>
          <a:bodyPr/>
          <a:lstStyle/>
          <a:p>
            <a:r>
              <a:rPr lang="en-US" smtClean="0"/>
              <a:t>J. Leskovec, A. Rajaraman, J. Ullman: Mining of Massive Datasets, http://www.mmds.org </a:t>
            </a:r>
            <a:endParaRPr lang="en-US" dirty="0"/>
          </a:p>
        </p:txBody>
      </p:sp>
      <p:graphicFrame>
        <p:nvGraphicFramePr>
          <p:cNvPr id="13" name="Object 12"/>
          <p:cNvGraphicFramePr>
            <a:graphicFrameLocks noChangeAspect="1"/>
          </p:cNvGraphicFramePr>
          <p:nvPr>
            <p:extLst>
              <p:ext uri="{D42A27DB-BD31-4B8C-83A1-F6EECF244321}">
                <p14:modId xmlns:p14="http://schemas.microsoft.com/office/powerpoint/2010/main" val="4111367351"/>
              </p:ext>
            </p:extLst>
          </p:nvPr>
        </p:nvGraphicFramePr>
        <p:xfrm>
          <a:off x="1524000" y="2819400"/>
          <a:ext cx="3110941" cy="609600"/>
        </p:xfrm>
        <a:graphic>
          <a:graphicData uri="http://schemas.openxmlformats.org/presentationml/2006/ole">
            <mc:AlternateContent xmlns:mc="http://schemas.openxmlformats.org/markup-compatibility/2006">
              <mc:Choice xmlns:v="urn:schemas-microsoft-com:vml" Requires="v">
                <p:oleObj spid="_x0000_s3365" name="Equation" r:id="rId5" imgW="1295280" imgH="253800" progId="Equation.3">
                  <p:embed/>
                </p:oleObj>
              </mc:Choice>
              <mc:Fallback>
                <p:oleObj name="Equation" r:id="rId5" imgW="1295280" imgH="253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2819400"/>
                        <a:ext cx="3110941"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0" name="Object 6"/>
          <p:cNvGraphicFramePr>
            <a:graphicFrameLocks noChangeAspect="1"/>
          </p:cNvGraphicFramePr>
          <p:nvPr>
            <p:extLst>
              <p:ext uri="{D42A27DB-BD31-4B8C-83A1-F6EECF244321}">
                <p14:modId xmlns:p14="http://schemas.microsoft.com/office/powerpoint/2010/main" val="1941330848"/>
              </p:ext>
            </p:extLst>
          </p:nvPr>
        </p:nvGraphicFramePr>
        <p:xfrm>
          <a:off x="1421638" y="4209288"/>
          <a:ext cx="3201988" cy="609600"/>
        </p:xfrm>
        <a:graphic>
          <a:graphicData uri="http://schemas.openxmlformats.org/presentationml/2006/ole">
            <mc:AlternateContent xmlns:mc="http://schemas.openxmlformats.org/markup-compatibility/2006">
              <mc:Choice xmlns:v="urn:schemas-microsoft-com:vml" Requires="v">
                <p:oleObj spid="_x0000_s3366" name="Equation" r:id="rId7" imgW="1333440" imgH="253800" progId="Equation.3">
                  <p:embed/>
                </p:oleObj>
              </mc:Choice>
              <mc:Fallback>
                <p:oleObj name="Equation" r:id="rId7" imgW="1333440" imgH="253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21638" y="4209288"/>
                        <a:ext cx="3201988"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2" name="Object 8"/>
          <p:cNvGraphicFramePr>
            <a:graphicFrameLocks noChangeAspect="1"/>
          </p:cNvGraphicFramePr>
          <p:nvPr>
            <p:extLst>
              <p:ext uri="{D42A27DB-BD31-4B8C-83A1-F6EECF244321}">
                <p14:modId xmlns:p14="http://schemas.microsoft.com/office/powerpoint/2010/main" val="3867835471"/>
              </p:ext>
            </p:extLst>
          </p:nvPr>
        </p:nvGraphicFramePr>
        <p:xfrm>
          <a:off x="1923288" y="1286256"/>
          <a:ext cx="5243513" cy="635000"/>
        </p:xfrm>
        <a:graphic>
          <a:graphicData uri="http://schemas.openxmlformats.org/presentationml/2006/ole">
            <mc:AlternateContent xmlns:mc="http://schemas.openxmlformats.org/markup-compatibility/2006">
              <mc:Choice xmlns:v="urn:schemas-microsoft-com:vml" Requires="v">
                <p:oleObj spid="_x0000_s3367" name="Equation" r:id="rId9" imgW="2095200" imgH="253800" progId="Equation.3">
                  <p:embed/>
                </p:oleObj>
              </mc:Choice>
              <mc:Fallback>
                <p:oleObj name="Equation" r:id="rId9" imgW="2095200" imgH="253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23288" y="1286256"/>
                        <a:ext cx="5243513" cy="63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AutoShape 2"/>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7483648" y="-2147483648"/>
            <a:ext cx="0" cy="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0610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9">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9">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29">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defRPr/>
            </a:pPr>
            <a:r>
              <a:rPr lang="en-US" dirty="0"/>
              <a:t>Why It Doesn’t Work</a:t>
            </a:r>
          </a:p>
        </p:txBody>
      </p:sp>
      <mc:AlternateContent xmlns:mc="http://schemas.openxmlformats.org/markup-compatibility/2006" xmlns:a14="http://schemas.microsoft.com/office/drawing/2010/main">
        <mc:Choice Requires="a14">
          <p:sp>
            <p:nvSpPr>
              <p:cNvPr id="29700" name="Rectangle 3"/>
              <p:cNvSpPr>
                <a:spLocks noGrp="1" noChangeArrowheads="1"/>
              </p:cNvSpPr>
              <p:nvPr>
                <p:ph idx="1"/>
              </p:nvPr>
            </p:nvSpPr>
            <p:spPr>
              <a:xfrm>
                <a:off x="457200" y="1295400"/>
                <a:ext cx="8686800" cy="5562600"/>
              </a:xfrm>
            </p:spPr>
            <p:txBody>
              <a:bodyPr>
                <a:normAutofit/>
              </a:bodyPr>
              <a:lstStyle/>
              <a:p>
                <a:r>
                  <a:rPr lang="en-US" b="1" dirty="0" smtClean="0">
                    <a:solidFill>
                      <a:srgbClr val="D60093"/>
                    </a:solidFill>
                  </a:rPr>
                  <a:t>E[2</a:t>
                </a:r>
                <a:r>
                  <a:rPr lang="en-US" b="1" i="1" baseline="30000" dirty="0" smtClean="0">
                    <a:solidFill>
                      <a:srgbClr val="D60093"/>
                    </a:solidFill>
                  </a:rPr>
                  <a:t>R</a:t>
                </a:r>
                <a:r>
                  <a:rPr lang="en-US" b="1" dirty="0" smtClean="0">
                    <a:solidFill>
                      <a:srgbClr val="D60093"/>
                    </a:solidFill>
                  </a:rPr>
                  <a:t>] is actually infinite</a:t>
                </a:r>
              </a:p>
              <a:p>
                <a:pPr lvl="1"/>
                <a:r>
                  <a:rPr lang="en-US" dirty="0" smtClean="0">
                    <a:ea typeface="ＭＳ Ｐゴシック" pitchFamily="34" charset="-128"/>
                    <a:cs typeface="ＭＳ Ｐゴシック" pitchFamily="34" charset="-128"/>
                  </a:rPr>
                  <a:t>Probability halves when </a:t>
                </a:r>
                <a:r>
                  <a:rPr lang="en-US" b="1" i="1" dirty="0" smtClean="0">
                    <a:ea typeface="ＭＳ Ｐゴシック" pitchFamily="34" charset="-128"/>
                    <a:cs typeface="ＭＳ Ｐゴシック" pitchFamily="34" charset="-128"/>
                  </a:rPr>
                  <a:t>R</a:t>
                </a:r>
                <a:r>
                  <a:rPr lang="en-US" b="1" dirty="0" smtClean="0">
                    <a:ea typeface="ＭＳ Ｐゴシック" pitchFamily="34" charset="-128"/>
                    <a:cs typeface="ＭＳ Ｐゴシック" pitchFamily="34" charset="-128"/>
                  </a:rPr>
                  <a:t> </a:t>
                </a:r>
                <a:r>
                  <a:rPr lang="en-US" b="1" dirty="0" smtClean="0">
                    <a:ea typeface="ＭＳ Ｐゴシック" pitchFamily="34" charset="-128"/>
                    <a:cs typeface="ＭＳ Ｐゴシック" pitchFamily="34" charset="-128"/>
                    <a:sym typeface="Symbol"/>
                  </a:rPr>
                  <a:t> </a:t>
                </a:r>
                <a:r>
                  <a:rPr lang="en-US" b="1" i="1" dirty="0" smtClean="0">
                    <a:ea typeface="ＭＳ Ｐゴシック" pitchFamily="34" charset="-128"/>
                    <a:cs typeface="ＭＳ Ｐゴシック" pitchFamily="34" charset="-128"/>
                  </a:rPr>
                  <a:t>R+1</a:t>
                </a:r>
                <a:r>
                  <a:rPr lang="en-US" dirty="0" smtClean="0">
                    <a:ea typeface="ＭＳ Ｐゴシック" pitchFamily="34" charset="-128"/>
                    <a:cs typeface="ＭＳ Ｐゴシック" pitchFamily="34" charset="-128"/>
                  </a:rPr>
                  <a:t>, but value doubles </a:t>
                </a:r>
              </a:p>
              <a:p>
                <a:r>
                  <a:rPr lang="en-US" b="1" dirty="0" smtClean="0">
                    <a:solidFill>
                      <a:srgbClr val="008000"/>
                    </a:solidFill>
                  </a:rPr>
                  <a:t>Workaround involves using many hash functions </a:t>
                </a:r>
                <a:r>
                  <a:rPr lang="en-US" b="1" i="1" dirty="0" smtClean="0">
                    <a:solidFill>
                      <a:srgbClr val="008000"/>
                    </a:solidFill>
                  </a:rPr>
                  <a:t>h</a:t>
                </a:r>
                <a:r>
                  <a:rPr lang="en-US" b="1" i="1" baseline="-25000" dirty="0" smtClean="0">
                    <a:solidFill>
                      <a:srgbClr val="008000"/>
                    </a:solidFill>
                  </a:rPr>
                  <a:t>i</a:t>
                </a:r>
                <a:r>
                  <a:rPr lang="en-US" b="1" baseline="-25000" dirty="0" smtClean="0">
                    <a:solidFill>
                      <a:srgbClr val="008000"/>
                    </a:solidFill>
                  </a:rPr>
                  <a:t> </a:t>
                </a:r>
                <a:r>
                  <a:rPr lang="en-US" b="1" dirty="0" smtClean="0">
                    <a:solidFill>
                      <a:srgbClr val="008000"/>
                    </a:solidFill>
                  </a:rPr>
                  <a:t>and getting many samples of </a:t>
                </a:r>
                <a:r>
                  <a:rPr lang="en-US" b="1" i="1" dirty="0" err="1">
                    <a:solidFill>
                      <a:srgbClr val="008000"/>
                    </a:solidFill>
                  </a:rPr>
                  <a:t>R</a:t>
                </a:r>
                <a:r>
                  <a:rPr lang="en-US" b="1" i="1" baseline="-25000" dirty="0" err="1">
                    <a:solidFill>
                      <a:srgbClr val="008000"/>
                    </a:solidFill>
                  </a:rPr>
                  <a:t>i</a:t>
                </a:r>
                <a:endParaRPr lang="en-US" b="1" dirty="0" smtClean="0">
                  <a:solidFill>
                    <a:srgbClr val="008000"/>
                  </a:solidFill>
                </a:endParaRPr>
              </a:p>
              <a:p>
                <a:r>
                  <a:rPr lang="en-US" b="1" dirty="0" smtClean="0">
                    <a:solidFill>
                      <a:srgbClr val="0000FF"/>
                    </a:solidFill>
                  </a:rPr>
                  <a:t>How are samples </a:t>
                </a:r>
                <a:r>
                  <a:rPr lang="en-US" b="1" i="1" dirty="0" err="1" smtClean="0">
                    <a:solidFill>
                      <a:srgbClr val="0000FF"/>
                    </a:solidFill>
                  </a:rPr>
                  <a:t>R</a:t>
                </a:r>
                <a:r>
                  <a:rPr lang="en-US" b="1" i="1" baseline="-25000" dirty="0" err="1" smtClean="0">
                    <a:solidFill>
                      <a:srgbClr val="0000FF"/>
                    </a:solidFill>
                  </a:rPr>
                  <a:t>i</a:t>
                </a:r>
                <a:r>
                  <a:rPr lang="en-US" b="1" dirty="0" smtClean="0">
                    <a:solidFill>
                      <a:srgbClr val="0000FF"/>
                    </a:solidFill>
                  </a:rPr>
                  <a:t> combined?</a:t>
                </a:r>
              </a:p>
              <a:p>
                <a:pPr lvl="1"/>
                <a:r>
                  <a:rPr lang="en-US" b="1" dirty="0" smtClean="0">
                    <a:solidFill>
                      <a:srgbClr val="008000"/>
                    </a:solidFill>
                    <a:ea typeface="ＭＳ Ｐゴシック" pitchFamily="34" charset="-128"/>
                    <a:cs typeface="ＭＳ Ｐゴシック" pitchFamily="34" charset="-128"/>
                  </a:rPr>
                  <a:t>Average?</a:t>
                </a:r>
                <a:r>
                  <a:rPr lang="en-US" dirty="0" smtClean="0">
                    <a:ea typeface="ＭＳ Ｐゴシック" pitchFamily="34" charset="-128"/>
                    <a:cs typeface="ＭＳ Ｐゴシック" pitchFamily="34" charset="-128"/>
                  </a:rPr>
                  <a:t> What if one very large value </a:t>
                </a:r>
                <a14:m>
                  <m:oMath xmlns:m="http://schemas.openxmlformats.org/officeDocument/2006/math">
                    <m:sSup>
                      <m:sSupPr>
                        <m:ctrlPr>
                          <a:rPr lang="en-US" b="1" i="1" smtClean="0">
                            <a:solidFill>
                              <a:srgbClr val="0000FF"/>
                            </a:solidFill>
                            <a:latin typeface="Cambria Math"/>
                            <a:ea typeface="ＭＳ Ｐゴシック" pitchFamily="34" charset="-128"/>
                            <a:cs typeface="ＭＳ Ｐゴシック" pitchFamily="34" charset="-128"/>
                          </a:rPr>
                        </m:ctrlPr>
                      </m:sSupPr>
                      <m:e>
                        <m:r>
                          <a:rPr lang="en-US" b="1" i="1" smtClean="0">
                            <a:solidFill>
                              <a:srgbClr val="0000FF"/>
                            </a:solidFill>
                            <a:latin typeface="Cambria Math"/>
                            <a:ea typeface="ＭＳ Ｐゴシック" pitchFamily="34" charset="-128"/>
                            <a:cs typeface="ＭＳ Ｐゴシック" pitchFamily="34" charset="-128"/>
                          </a:rPr>
                          <m:t>𝟐</m:t>
                        </m:r>
                      </m:e>
                      <m:sup>
                        <m:sSub>
                          <m:sSubPr>
                            <m:ctrlPr>
                              <a:rPr lang="en-US" b="1" i="1" smtClean="0">
                                <a:solidFill>
                                  <a:srgbClr val="0000FF"/>
                                </a:solidFill>
                                <a:latin typeface="Cambria Math"/>
                                <a:ea typeface="ＭＳ Ｐゴシック" pitchFamily="34" charset="-128"/>
                                <a:cs typeface="ＭＳ Ｐゴシック" pitchFamily="34" charset="-128"/>
                              </a:rPr>
                            </m:ctrlPr>
                          </m:sSubPr>
                          <m:e>
                            <m:r>
                              <a:rPr lang="en-US" b="1" i="1" smtClean="0">
                                <a:solidFill>
                                  <a:srgbClr val="0000FF"/>
                                </a:solidFill>
                                <a:latin typeface="Cambria Math"/>
                                <a:ea typeface="ＭＳ Ｐゴシック" pitchFamily="34" charset="-128"/>
                                <a:cs typeface="ＭＳ Ｐゴシック" pitchFamily="34" charset="-128"/>
                              </a:rPr>
                              <m:t>𝑹</m:t>
                            </m:r>
                          </m:e>
                          <m:sub>
                            <m:r>
                              <a:rPr lang="en-US" b="1" i="1" smtClean="0">
                                <a:solidFill>
                                  <a:srgbClr val="0000FF"/>
                                </a:solidFill>
                                <a:latin typeface="Cambria Math"/>
                                <a:ea typeface="ＭＳ Ｐゴシック" pitchFamily="34" charset="-128"/>
                                <a:cs typeface="ＭＳ Ｐゴシック" pitchFamily="34" charset="-128"/>
                              </a:rPr>
                              <m:t>𝒊</m:t>
                            </m:r>
                          </m:sub>
                        </m:sSub>
                      </m:sup>
                    </m:sSup>
                  </m:oMath>
                </a14:m>
                <a:r>
                  <a:rPr lang="en-US" dirty="0" smtClean="0">
                    <a:ea typeface="ＭＳ Ｐゴシック" pitchFamily="34" charset="-128"/>
                    <a:cs typeface="ＭＳ Ｐゴシック" pitchFamily="34" charset="-128"/>
                  </a:rPr>
                  <a:t>?</a:t>
                </a:r>
              </a:p>
              <a:p>
                <a:pPr lvl="1"/>
                <a:r>
                  <a:rPr lang="en-US" b="1" dirty="0" smtClean="0">
                    <a:solidFill>
                      <a:srgbClr val="008000"/>
                    </a:solidFill>
                    <a:ea typeface="ＭＳ Ｐゴシック" pitchFamily="34" charset="-128"/>
                    <a:cs typeface="ＭＳ Ｐゴシック" pitchFamily="34" charset="-128"/>
                  </a:rPr>
                  <a:t>Median?</a:t>
                </a:r>
                <a:r>
                  <a:rPr lang="en-US" dirty="0" smtClean="0">
                    <a:ea typeface="ＭＳ Ｐゴシック" pitchFamily="34" charset="-128"/>
                    <a:cs typeface="ＭＳ Ｐゴシック" pitchFamily="34" charset="-128"/>
                  </a:rPr>
                  <a:t> All estimates are a power of </a:t>
                </a:r>
                <a:r>
                  <a:rPr lang="en-US" b="1" dirty="0" smtClean="0">
                    <a:ea typeface="ＭＳ Ｐゴシック" pitchFamily="34" charset="-128"/>
                    <a:cs typeface="ＭＳ Ｐゴシック" pitchFamily="34" charset="-128"/>
                  </a:rPr>
                  <a:t>2</a:t>
                </a:r>
              </a:p>
              <a:p>
                <a:pPr lvl="1"/>
                <a:r>
                  <a:rPr lang="en-US" b="1" dirty="0" smtClean="0">
                    <a:solidFill>
                      <a:srgbClr val="0000FF"/>
                    </a:solidFill>
                    <a:ea typeface="ＭＳ Ｐゴシック" pitchFamily="34" charset="-128"/>
                    <a:cs typeface="ＭＳ Ｐゴシック" pitchFamily="34" charset="-128"/>
                  </a:rPr>
                  <a:t>Solution:</a:t>
                </a:r>
              </a:p>
              <a:p>
                <a:pPr lvl="2"/>
                <a:r>
                  <a:rPr lang="en-US" dirty="0" smtClean="0"/>
                  <a:t>Partition your samples into small groups</a:t>
                </a:r>
              </a:p>
              <a:p>
                <a:pPr lvl="2"/>
                <a:r>
                  <a:rPr lang="en-US" dirty="0" smtClean="0"/>
                  <a:t>Take the median of groups</a:t>
                </a:r>
              </a:p>
              <a:p>
                <a:pPr lvl="2"/>
                <a:r>
                  <a:rPr lang="en-US" dirty="0" smtClean="0"/>
                  <a:t>Then take the average of the medians</a:t>
                </a:r>
                <a:endParaRPr lang="en-US" dirty="0" smtClean="0">
                  <a:ea typeface="ＭＳ Ｐゴシック" pitchFamily="34" charset="-128"/>
                  <a:cs typeface="ＭＳ Ｐゴシック" pitchFamily="34" charset="-128"/>
                </a:endParaRPr>
              </a:p>
            </p:txBody>
          </p:sp>
        </mc:Choice>
        <mc:Fallback xmlns="">
          <p:sp>
            <p:nvSpPr>
              <p:cNvPr id="29700" name="Rectangle 3"/>
              <p:cNvSpPr>
                <a:spLocks noGrp="1" noRot="1" noChangeAspect="1" noMove="1" noResize="1" noEditPoints="1" noAdjustHandles="1" noChangeArrowheads="1" noChangeShapeType="1" noTextEdit="1"/>
              </p:cNvSpPr>
              <p:nvPr>
                <p:ph idx="1"/>
              </p:nvPr>
            </p:nvSpPr>
            <p:spPr>
              <a:xfrm>
                <a:off x="457200" y="1295400"/>
                <a:ext cx="8686800" cy="5562600"/>
              </a:xfrm>
              <a:blipFill rotWithShape="1">
                <a:blip r:embed="rId2"/>
                <a:stretch>
                  <a:fillRect t="-658" b="-658"/>
                </a:stretch>
              </a:blipFill>
            </p:spPr>
            <p:txBody>
              <a:bodyPr/>
              <a:lstStyle/>
              <a:p>
                <a:r>
                  <a:rPr lang="en-US">
                    <a:noFill/>
                  </a:rPr>
                  <a:t> </a:t>
                </a:r>
              </a:p>
            </p:txBody>
          </p:sp>
        </mc:Fallback>
      </mc:AlternateContent>
      <p:sp>
        <p:nvSpPr>
          <p:cNvPr id="29698" name="Slide Number Placeholder 5"/>
          <p:cNvSpPr>
            <a:spLocks noGrp="1"/>
          </p:cNvSpPr>
          <p:nvPr>
            <p:ph type="sldNum" sz="quarter" idx="12"/>
          </p:nvPr>
        </p:nvSpPr>
        <p:spPr bwMode="auto">
          <a:noFill/>
          <a:ln>
            <a:miter lim="800000"/>
            <a:headEnd/>
            <a:tailEnd/>
          </a:ln>
        </p:spPr>
        <p:txBody>
          <a:bodyPr/>
          <a:lstStyle/>
          <a:p>
            <a:fld id="{4A5112D7-A9CC-4FDA-8933-6C4DDBC81751}" type="slidenum">
              <a:rPr lang="en-US" smtClean="0">
                <a:latin typeface="Calibri" pitchFamily="34" charset="0"/>
                <a:ea typeface="ＭＳ Ｐゴシック" pitchFamily="34" charset="-128"/>
              </a:rPr>
              <a:pPr/>
              <a:t>25</a:t>
            </a:fld>
            <a:endParaRPr lang="en-US" dirty="0" smtClean="0">
              <a:latin typeface="Calibri" pitchFamily="34" charset="0"/>
              <a:ea typeface="ＭＳ Ｐゴシック" pitchFamily="34" charset="-128"/>
            </a:endParaRPr>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 </a:t>
            </a:r>
            <a:endParaRPr lang="en-US" dirty="0"/>
          </a:p>
        </p:txBody>
      </p:sp>
    </p:spTree>
    <p:extLst>
      <p:ext uri="{BB962C8B-B14F-4D97-AF65-F5344CB8AC3E}">
        <p14:creationId xmlns:p14="http://schemas.microsoft.com/office/powerpoint/2010/main" val="1085064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70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700">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700">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700">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700">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700">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700">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70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
            </a:r>
            <a:br>
              <a:rPr lang="en-US" dirty="0" smtClean="0"/>
            </a:br>
            <a:r>
              <a:rPr lang="en-US" dirty="0" smtClean="0"/>
              <a:t>(3) Computing Moments</a:t>
            </a:r>
            <a:endParaRPr lang="en-US" dirty="0"/>
          </a:p>
        </p:txBody>
      </p:sp>
      <p:sp>
        <p:nvSpPr>
          <p:cNvPr id="8" name="Subtitle 7"/>
          <p:cNvSpPr>
            <a:spLocks noGrp="1"/>
          </p:cNvSpPr>
          <p:nvPr>
            <p:ph type="subTitle" idx="1"/>
          </p:nvPr>
        </p:nvSpPr>
        <p:spPr/>
        <p:txBody>
          <a:bodyPr/>
          <a:lstStyle/>
          <a:p>
            <a:endParaRPr lang="en-US"/>
          </a:p>
        </p:txBody>
      </p:sp>
    </p:spTree>
    <p:extLst>
      <p:ext uri="{BB962C8B-B14F-4D97-AF65-F5344CB8AC3E}">
        <p14:creationId xmlns:p14="http://schemas.microsoft.com/office/powerpoint/2010/main" val="4696176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defRPr/>
            </a:pPr>
            <a:r>
              <a:rPr lang="en-US" dirty="0" smtClean="0"/>
              <a:t>Generalization</a:t>
            </a:r>
            <a:r>
              <a:rPr lang="en-US" dirty="0"/>
              <a:t>: Moments</a:t>
            </a:r>
          </a:p>
        </p:txBody>
      </p:sp>
      <p:sp>
        <p:nvSpPr>
          <p:cNvPr id="2053" name="Rectangle 3"/>
          <p:cNvSpPr>
            <a:spLocks noGrp="1" noChangeArrowheads="1"/>
          </p:cNvSpPr>
          <p:nvPr>
            <p:ph idx="1"/>
          </p:nvPr>
        </p:nvSpPr>
        <p:spPr>
          <a:xfrm>
            <a:off x="457200" y="1371601"/>
            <a:ext cx="8229600" cy="4724399"/>
          </a:xfrm>
        </p:spPr>
        <p:txBody>
          <a:bodyPr>
            <a:normAutofit/>
          </a:bodyPr>
          <a:lstStyle/>
          <a:p>
            <a:r>
              <a:rPr lang="en-US" b="1" dirty="0" smtClean="0">
                <a:solidFill>
                  <a:srgbClr val="0000FF"/>
                </a:solidFill>
              </a:rPr>
              <a:t>Suppose a stream has elements chosen </a:t>
            </a:r>
            <a:br>
              <a:rPr lang="en-US" b="1" dirty="0" smtClean="0">
                <a:solidFill>
                  <a:srgbClr val="0000FF"/>
                </a:solidFill>
              </a:rPr>
            </a:br>
            <a:r>
              <a:rPr lang="en-US" b="1" dirty="0" smtClean="0">
                <a:solidFill>
                  <a:srgbClr val="0000FF"/>
                </a:solidFill>
              </a:rPr>
              <a:t>from a set </a:t>
            </a:r>
            <a:r>
              <a:rPr lang="en-US" b="1" i="1" dirty="0" smtClean="0">
                <a:solidFill>
                  <a:srgbClr val="0000FF"/>
                </a:solidFill>
              </a:rPr>
              <a:t>A</a:t>
            </a:r>
            <a:r>
              <a:rPr lang="en-US" b="1" dirty="0" smtClean="0">
                <a:solidFill>
                  <a:srgbClr val="0000FF"/>
                </a:solidFill>
              </a:rPr>
              <a:t> of </a:t>
            </a:r>
            <a:r>
              <a:rPr lang="en-US" b="1" i="1" dirty="0" smtClean="0">
                <a:solidFill>
                  <a:srgbClr val="0000FF"/>
                </a:solidFill>
              </a:rPr>
              <a:t>N</a:t>
            </a:r>
            <a:r>
              <a:rPr lang="en-US" b="1" dirty="0" smtClean="0">
                <a:solidFill>
                  <a:srgbClr val="0000FF"/>
                </a:solidFill>
              </a:rPr>
              <a:t> values</a:t>
            </a:r>
          </a:p>
          <a:p>
            <a:pPr lvl="8"/>
            <a:endParaRPr lang="en-US" b="1" dirty="0" smtClean="0">
              <a:solidFill>
                <a:srgbClr val="D60093"/>
              </a:solidFill>
            </a:endParaRPr>
          </a:p>
          <a:p>
            <a:r>
              <a:rPr lang="en-US" b="1" dirty="0" smtClean="0">
                <a:solidFill>
                  <a:srgbClr val="D60093"/>
                </a:solidFill>
              </a:rPr>
              <a:t>Let </a:t>
            </a:r>
            <a:r>
              <a:rPr lang="en-US" b="1" i="1" dirty="0" smtClean="0">
                <a:solidFill>
                  <a:srgbClr val="D60093"/>
                </a:solidFill>
              </a:rPr>
              <a:t>m</a:t>
            </a:r>
            <a:r>
              <a:rPr lang="en-US" b="1" i="1" baseline="-25000" dirty="0" smtClean="0">
                <a:solidFill>
                  <a:srgbClr val="D60093"/>
                </a:solidFill>
              </a:rPr>
              <a:t>i</a:t>
            </a:r>
            <a:r>
              <a:rPr lang="en-US" b="1" dirty="0" smtClean="0">
                <a:solidFill>
                  <a:srgbClr val="D60093"/>
                </a:solidFill>
              </a:rPr>
              <a:t> be the number of times value </a:t>
            </a:r>
            <a:r>
              <a:rPr lang="en-US" b="1" i="1" dirty="0" err="1" smtClean="0">
                <a:solidFill>
                  <a:srgbClr val="D60093"/>
                </a:solidFill>
              </a:rPr>
              <a:t>i</a:t>
            </a:r>
            <a:r>
              <a:rPr lang="en-US" b="1" dirty="0" smtClean="0">
                <a:solidFill>
                  <a:srgbClr val="D60093"/>
                </a:solidFill>
              </a:rPr>
              <a:t> occurs in the stream</a:t>
            </a:r>
          </a:p>
          <a:p>
            <a:pPr lvl="8"/>
            <a:endParaRPr lang="en-US" dirty="0" smtClean="0"/>
          </a:p>
          <a:p>
            <a:r>
              <a:rPr lang="en-US" b="1" dirty="0" smtClean="0"/>
              <a:t>The </a:t>
            </a:r>
            <a:r>
              <a:rPr lang="en-US" b="1" i="1" dirty="0" smtClean="0"/>
              <a:t>k</a:t>
            </a:r>
            <a:r>
              <a:rPr lang="en-US" b="1" baseline="30000" dirty="0" smtClean="0"/>
              <a:t>th </a:t>
            </a:r>
            <a:r>
              <a:rPr lang="en-US" b="1" i="1" dirty="0" smtClean="0">
                <a:solidFill>
                  <a:srgbClr val="FF0066"/>
                </a:solidFill>
              </a:rPr>
              <a:t>moment</a:t>
            </a:r>
            <a:r>
              <a:rPr lang="en-US" b="1" dirty="0" smtClean="0"/>
              <a:t>  is</a:t>
            </a:r>
          </a:p>
        </p:txBody>
      </p:sp>
      <p:sp>
        <p:nvSpPr>
          <p:cNvPr id="2051" name="Slide Number Placeholder 5"/>
          <p:cNvSpPr>
            <a:spLocks noGrp="1"/>
          </p:cNvSpPr>
          <p:nvPr>
            <p:ph type="sldNum" sz="quarter" idx="12"/>
          </p:nvPr>
        </p:nvSpPr>
        <p:spPr bwMode="auto">
          <a:noFill/>
          <a:ln>
            <a:miter lim="800000"/>
            <a:headEnd/>
            <a:tailEnd/>
          </a:ln>
        </p:spPr>
        <p:txBody>
          <a:bodyPr/>
          <a:lstStyle/>
          <a:p>
            <a:fld id="{272F95E2-BEAE-40FD-BF5D-B3A9FDC8444E}" type="slidenum">
              <a:rPr lang="en-US" smtClean="0">
                <a:latin typeface="Calibri" pitchFamily="34" charset="0"/>
                <a:ea typeface="ＭＳ Ｐゴシック" pitchFamily="34" charset="-128"/>
              </a:rPr>
              <a:pPr/>
              <a:t>27</a:t>
            </a:fld>
            <a:endParaRPr lang="en-US" dirty="0" smtClean="0">
              <a:latin typeface="Calibri" pitchFamily="34" charset="0"/>
              <a:ea typeface="ＭＳ Ｐゴシック" pitchFamily="34" charset="-128"/>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1254549338"/>
              </p:ext>
            </p:extLst>
          </p:nvPr>
        </p:nvGraphicFramePr>
        <p:xfrm>
          <a:off x="3101975" y="4648200"/>
          <a:ext cx="2790825" cy="1066800"/>
        </p:xfrm>
        <a:graphic>
          <a:graphicData uri="http://schemas.openxmlformats.org/presentationml/2006/ole">
            <mc:AlternateContent xmlns:mc="http://schemas.openxmlformats.org/markup-compatibility/2006">
              <mc:Choice xmlns:v="urn:schemas-microsoft-com:vml" Requires="v">
                <p:oleObj spid="_x0000_s4170" name="Equation" r:id="rId3" imgW="698400" imgH="266400" progId="Equation.3">
                  <p:embed/>
                </p:oleObj>
              </mc:Choice>
              <mc:Fallback>
                <p:oleObj name="Equation" r:id="rId3" imgW="698400" imgH="266400" progId="Equation.3">
                  <p:embed/>
                  <p:pic>
                    <p:nvPicPr>
                      <p:cNvPr id="0" name=""/>
                      <p:cNvPicPr>
                        <a:picLocks noChangeAspect="1" noChangeArrowheads="1"/>
                      </p:cNvPicPr>
                      <p:nvPr/>
                    </p:nvPicPr>
                    <p:blipFill>
                      <a:blip r:embed="rId4"/>
                      <a:srcRect/>
                      <a:stretch>
                        <a:fillRect/>
                      </a:stretch>
                    </p:blipFill>
                    <p:spPr bwMode="auto">
                      <a:xfrm>
                        <a:off x="3101975" y="4648200"/>
                        <a:ext cx="2790825" cy="1066800"/>
                      </a:xfrm>
                      <a:prstGeom prst="rect">
                        <a:avLst/>
                      </a:prstGeom>
                      <a:noFill/>
                      <a:extLst/>
                    </p:spPr>
                  </p:pic>
                </p:oleObj>
              </mc:Fallback>
            </mc:AlternateContent>
          </a:graphicData>
        </a:graphic>
      </p:graphicFrame>
      <p:sp>
        <p:nvSpPr>
          <p:cNvPr id="8" name="Footer Placeholder 7"/>
          <p:cNvSpPr>
            <a:spLocks noGrp="1"/>
          </p:cNvSpPr>
          <p:nvPr>
            <p:ph type="ftr" sz="quarter" idx="11"/>
          </p:nvPr>
        </p:nvSpPr>
        <p:spPr/>
        <p:txBody>
          <a:bodyPr/>
          <a:lstStyle/>
          <a:p>
            <a:r>
              <a:rPr lang="en-US" smtClean="0"/>
              <a:t>J. Leskovec, A. Rajaraman, J. Ullman: Mining of Massive Datasets, http://www.mmds.org </a:t>
            </a:r>
            <a:endParaRPr lang="en-US" dirty="0"/>
          </a:p>
        </p:txBody>
      </p:sp>
    </p:spTree>
    <p:extLst>
      <p:ext uri="{BB962C8B-B14F-4D97-AF65-F5344CB8AC3E}">
        <p14:creationId xmlns:p14="http://schemas.microsoft.com/office/powerpoint/2010/main" val="41424416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defRPr/>
            </a:pPr>
            <a:r>
              <a:rPr lang="en-US" dirty="0"/>
              <a:t>Special Cases</a:t>
            </a:r>
          </a:p>
        </p:txBody>
      </p:sp>
      <p:sp>
        <p:nvSpPr>
          <p:cNvPr id="3077" name="Rectangle 3"/>
          <p:cNvSpPr>
            <a:spLocks noGrp="1" noChangeArrowheads="1"/>
          </p:cNvSpPr>
          <p:nvPr>
            <p:ph idx="1"/>
          </p:nvPr>
        </p:nvSpPr>
        <p:spPr>
          <a:xfrm>
            <a:off x="457200" y="2438400"/>
            <a:ext cx="8229600" cy="4114801"/>
          </a:xfrm>
        </p:spPr>
        <p:txBody>
          <a:bodyPr>
            <a:normAutofit/>
          </a:bodyPr>
          <a:lstStyle/>
          <a:p>
            <a:r>
              <a:rPr lang="en-US" b="1" dirty="0" smtClean="0">
                <a:solidFill>
                  <a:srgbClr val="0000FF"/>
                </a:solidFill>
              </a:rPr>
              <a:t>0</a:t>
            </a:r>
            <a:r>
              <a:rPr lang="en-US" b="1" baseline="30000" dirty="0" smtClean="0">
                <a:solidFill>
                  <a:srgbClr val="0000FF"/>
                </a:solidFill>
              </a:rPr>
              <a:t>th</a:t>
            </a:r>
            <a:r>
              <a:rPr lang="en-US" b="1" dirty="0" smtClean="0">
                <a:solidFill>
                  <a:srgbClr val="0000FF"/>
                </a:solidFill>
              </a:rPr>
              <a:t>moment =</a:t>
            </a:r>
            <a:r>
              <a:rPr lang="en-US" dirty="0" smtClean="0">
                <a:solidFill>
                  <a:srgbClr val="0000FF"/>
                </a:solidFill>
              </a:rPr>
              <a:t> </a:t>
            </a:r>
            <a:r>
              <a:rPr lang="en-US" dirty="0" smtClean="0"/>
              <a:t>number of distinct elements</a:t>
            </a:r>
          </a:p>
          <a:p>
            <a:pPr lvl="1"/>
            <a:r>
              <a:rPr lang="en-US" dirty="0" smtClean="0">
                <a:ea typeface="ＭＳ Ｐゴシック" pitchFamily="34" charset="-128"/>
                <a:cs typeface="ＭＳ Ｐゴシック" pitchFamily="34" charset="-128"/>
              </a:rPr>
              <a:t>The problem just considered</a:t>
            </a:r>
          </a:p>
          <a:p>
            <a:r>
              <a:rPr lang="en-US" b="1" dirty="0" smtClean="0">
                <a:solidFill>
                  <a:srgbClr val="0000FF"/>
                </a:solidFill>
              </a:rPr>
              <a:t>1</a:t>
            </a:r>
            <a:r>
              <a:rPr lang="en-US" b="1" baseline="30000" dirty="0" smtClean="0">
                <a:solidFill>
                  <a:srgbClr val="0000FF"/>
                </a:solidFill>
              </a:rPr>
              <a:t>st</a:t>
            </a:r>
            <a:r>
              <a:rPr lang="en-US" b="1" dirty="0" smtClean="0">
                <a:solidFill>
                  <a:srgbClr val="0000FF"/>
                </a:solidFill>
              </a:rPr>
              <a:t> moment =</a:t>
            </a:r>
            <a:r>
              <a:rPr lang="en-US" dirty="0" smtClean="0">
                <a:solidFill>
                  <a:srgbClr val="0000FF"/>
                </a:solidFill>
              </a:rPr>
              <a:t> </a:t>
            </a:r>
            <a:r>
              <a:rPr lang="en-US" dirty="0" smtClean="0"/>
              <a:t>count of the numbers of elements = length of the stream</a:t>
            </a:r>
          </a:p>
          <a:p>
            <a:pPr lvl="1"/>
            <a:r>
              <a:rPr lang="en-US" dirty="0" smtClean="0">
                <a:ea typeface="ＭＳ Ｐゴシック" pitchFamily="34" charset="-128"/>
                <a:cs typeface="ＭＳ Ｐゴシック" pitchFamily="34" charset="-128"/>
              </a:rPr>
              <a:t>Easy to compute</a:t>
            </a:r>
          </a:p>
          <a:p>
            <a:r>
              <a:rPr lang="en-US" b="1" dirty="0" smtClean="0">
                <a:solidFill>
                  <a:srgbClr val="0000FF"/>
                </a:solidFill>
              </a:rPr>
              <a:t>2</a:t>
            </a:r>
            <a:r>
              <a:rPr lang="en-US" b="1" baseline="30000" dirty="0" smtClean="0">
                <a:solidFill>
                  <a:srgbClr val="0000FF"/>
                </a:solidFill>
              </a:rPr>
              <a:t>nd</a:t>
            </a:r>
            <a:r>
              <a:rPr lang="en-US" b="1" dirty="0" smtClean="0">
                <a:solidFill>
                  <a:srgbClr val="0000FF"/>
                </a:solidFill>
              </a:rPr>
              <a:t> moment = </a:t>
            </a:r>
            <a:r>
              <a:rPr lang="en-US" b="1" i="1" dirty="0" smtClean="0">
                <a:solidFill>
                  <a:srgbClr val="FF0066"/>
                </a:solidFill>
              </a:rPr>
              <a:t>surprise number S</a:t>
            </a:r>
            <a:r>
              <a:rPr lang="en-US" b="1" dirty="0" smtClean="0"/>
              <a:t> =</a:t>
            </a:r>
            <a:r>
              <a:rPr lang="en-US" dirty="0" smtClean="0"/>
              <a:t> </a:t>
            </a:r>
            <a:br>
              <a:rPr lang="en-US" dirty="0" smtClean="0"/>
            </a:br>
            <a:r>
              <a:rPr lang="en-US" dirty="0" smtClean="0"/>
              <a:t>a measure of how uneven the distribution is</a:t>
            </a:r>
          </a:p>
        </p:txBody>
      </p:sp>
      <p:sp>
        <p:nvSpPr>
          <p:cNvPr id="3075" name="Slide Number Placeholder 5"/>
          <p:cNvSpPr>
            <a:spLocks noGrp="1"/>
          </p:cNvSpPr>
          <p:nvPr>
            <p:ph type="sldNum" sz="quarter" idx="12"/>
          </p:nvPr>
        </p:nvSpPr>
        <p:spPr bwMode="auto">
          <a:noFill/>
          <a:ln>
            <a:miter lim="800000"/>
            <a:headEnd/>
            <a:tailEnd/>
          </a:ln>
        </p:spPr>
        <p:txBody>
          <a:bodyPr/>
          <a:lstStyle/>
          <a:p>
            <a:fld id="{E622B80A-71C9-487F-A26C-2C5864577013}" type="slidenum">
              <a:rPr lang="en-US" smtClean="0">
                <a:latin typeface="Calibri" pitchFamily="34" charset="0"/>
                <a:ea typeface="ＭＳ Ｐゴシック" pitchFamily="34" charset="-128"/>
              </a:rPr>
              <a:pPr/>
              <a:t>28</a:t>
            </a:fld>
            <a:endParaRPr lang="en-US" dirty="0" smtClean="0">
              <a:latin typeface="Calibri" pitchFamily="34" charset="0"/>
              <a:ea typeface="ＭＳ Ｐゴシック" pitchFamily="34" charset="-128"/>
            </a:endParaRPr>
          </a:p>
        </p:txBody>
      </p:sp>
      <p:sp>
        <p:nvSpPr>
          <p:cNvPr id="7" name="Footer Placeholder 6"/>
          <p:cNvSpPr>
            <a:spLocks noGrp="1"/>
          </p:cNvSpPr>
          <p:nvPr>
            <p:ph type="ftr" sz="quarter" idx="11"/>
          </p:nvPr>
        </p:nvSpPr>
        <p:spPr/>
        <p:txBody>
          <a:bodyPr/>
          <a:lstStyle/>
          <a:p>
            <a:r>
              <a:rPr lang="en-US" smtClean="0"/>
              <a:t>J. Leskovec, A. Rajaraman, J. Ullman: Mining of Massive Datasets, http://www.mmds.org </a:t>
            </a:r>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3821445594"/>
              </p:ext>
            </p:extLst>
          </p:nvPr>
        </p:nvGraphicFramePr>
        <p:xfrm>
          <a:off x="2971800" y="1371600"/>
          <a:ext cx="2740025" cy="1066800"/>
        </p:xfrm>
        <a:graphic>
          <a:graphicData uri="http://schemas.openxmlformats.org/presentationml/2006/ole">
            <mc:AlternateContent xmlns:mc="http://schemas.openxmlformats.org/markup-compatibility/2006">
              <mc:Choice xmlns:v="urn:schemas-microsoft-com:vml" Requires="v">
                <p:oleObj spid="_x0000_s5195" name="Equation" r:id="rId3" imgW="685800" imgH="266400" progId="Equation.3">
                  <p:embed/>
                </p:oleObj>
              </mc:Choice>
              <mc:Fallback>
                <p:oleObj name="Equation" r:id="rId3" imgW="685800" imgH="2664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1371600"/>
                        <a:ext cx="27400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74600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defRPr/>
            </a:pPr>
            <a:r>
              <a:rPr lang="en-US" dirty="0" smtClean="0"/>
              <a:t>Example: Surprise </a:t>
            </a:r>
            <a:r>
              <a:rPr lang="en-US" dirty="0"/>
              <a:t>Number</a:t>
            </a:r>
          </a:p>
        </p:txBody>
      </p:sp>
      <p:sp>
        <p:nvSpPr>
          <p:cNvPr id="31748" name="Rectangle 3"/>
          <p:cNvSpPr>
            <a:spLocks noGrp="1" noChangeArrowheads="1"/>
          </p:cNvSpPr>
          <p:nvPr>
            <p:ph idx="1"/>
          </p:nvPr>
        </p:nvSpPr>
        <p:spPr/>
        <p:txBody>
          <a:bodyPr/>
          <a:lstStyle/>
          <a:p>
            <a:r>
              <a:rPr lang="en-US" b="1" dirty="0" smtClean="0">
                <a:solidFill>
                  <a:srgbClr val="0000FF"/>
                </a:solidFill>
              </a:rPr>
              <a:t>Stream of length 100</a:t>
            </a:r>
          </a:p>
          <a:p>
            <a:r>
              <a:rPr lang="en-US" b="1" dirty="0" smtClean="0">
                <a:solidFill>
                  <a:srgbClr val="0000FF"/>
                </a:solidFill>
              </a:rPr>
              <a:t>11 distinct values</a:t>
            </a:r>
          </a:p>
          <a:p>
            <a:pPr lvl="8"/>
            <a:endParaRPr lang="en-US" dirty="0" smtClean="0"/>
          </a:p>
          <a:p>
            <a:r>
              <a:rPr lang="en-US" dirty="0" smtClean="0"/>
              <a:t>Item counts: </a:t>
            </a:r>
            <a:r>
              <a:rPr lang="en-US" b="1" dirty="0" smtClean="0"/>
              <a:t>10, 9, 9, 9, 9, 9, 9, 9, 9, 9, 9</a:t>
            </a:r>
            <a:r>
              <a:rPr lang="en-US" dirty="0" smtClean="0"/>
              <a:t>  </a:t>
            </a:r>
            <a:r>
              <a:rPr lang="en-US" b="1" dirty="0" smtClean="0">
                <a:solidFill>
                  <a:srgbClr val="D60093"/>
                </a:solidFill>
              </a:rPr>
              <a:t>Surprise </a:t>
            </a:r>
            <a:r>
              <a:rPr lang="en-US" b="1" i="1" dirty="0" smtClean="0">
                <a:solidFill>
                  <a:srgbClr val="D60093"/>
                </a:solidFill>
              </a:rPr>
              <a:t>S</a:t>
            </a:r>
            <a:r>
              <a:rPr lang="en-US" b="1" dirty="0" smtClean="0">
                <a:solidFill>
                  <a:srgbClr val="D60093"/>
                </a:solidFill>
              </a:rPr>
              <a:t> = 910</a:t>
            </a:r>
          </a:p>
          <a:p>
            <a:pPr lvl="8"/>
            <a:endParaRPr lang="en-US" dirty="0" smtClean="0"/>
          </a:p>
          <a:p>
            <a:r>
              <a:rPr lang="en-US" dirty="0" smtClean="0"/>
              <a:t>Item counts: </a:t>
            </a:r>
            <a:r>
              <a:rPr lang="en-US" b="1" dirty="0" smtClean="0"/>
              <a:t>90, 1, 1, 1, 1, 1, 1, 1 ,1, 1, 1  </a:t>
            </a:r>
            <a:r>
              <a:rPr lang="en-US" b="1" dirty="0" smtClean="0">
                <a:solidFill>
                  <a:srgbClr val="D60093"/>
                </a:solidFill>
              </a:rPr>
              <a:t>Surprise </a:t>
            </a:r>
            <a:r>
              <a:rPr lang="en-US" b="1" i="1" dirty="0" smtClean="0">
                <a:solidFill>
                  <a:srgbClr val="D60093"/>
                </a:solidFill>
              </a:rPr>
              <a:t>S</a:t>
            </a:r>
            <a:r>
              <a:rPr lang="en-US" b="1" dirty="0" smtClean="0">
                <a:solidFill>
                  <a:srgbClr val="D60093"/>
                </a:solidFill>
              </a:rPr>
              <a:t> = 8,110</a:t>
            </a:r>
          </a:p>
          <a:p>
            <a:endParaRPr lang="en-US" b="1" dirty="0">
              <a:solidFill>
                <a:srgbClr val="D60093"/>
              </a:solidFill>
            </a:endParaRPr>
          </a:p>
          <a:p>
            <a:endParaRPr lang="en-US" b="1" dirty="0" smtClean="0">
              <a:solidFill>
                <a:schemeClr val="tx1"/>
              </a:solidFill>
            </a:endParaRPr>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 </a:t>
            </a:r>
            <a:endParaRPr lang="en-US" dirty="0"/>
          </a:p>
        </p:txBody>
      </p:sp>
      <p:sp>
        <p:nvSpPr>
          <p:cNvPr id="31746" name="Slide Number Placeholder 5"/>
          <p:cNvSpPr>
            <a:spLocks noGrp="1"/>
          </p:cNvSpPr>
          <p:nvPr>
            <p:ph type="sldNum" sz="quarter" idx="12"/>
          </p:nvPr>
        </p:nvSpPr>
        <p:spPr bwMode="auto">
          <a:noFill/>
          <a:ln>
            <a:miter lim="800000"/>
            <a:headEnd/>
            <a:tailEnd/>
          </a:ln>
        </p:spPr>
        <p:txBody>
          <a:bodyPr/>
          <a:lstStyle/>
          <a:p>
            <a:fld id="{572EC2F2-68E9-44E3-9848-B2DA1DDF7AB4}" type="slidenum">
              <a:rPr lang="en-US" smtClean="0">
                <a:latin typeface="Calibri" pitchFamily="34" charset="0"/>
                <a:ea typeface="ＭＳ Ｐゴシック" pitchFamily="34" charset="-128"/>
              </a:rPr>
              <a:pPr/>
              <a:t>29</a:t>
            </a:fld>
            <a:endParaRPr lang="en-US" dirty="0" smtClean="0">
              <a:latin typeface="Calibri" pitchFamily="34" charset="0"/>
              <a:ea typeface="ＭＳ Ｐゴシック" pitchFamily="34" charset="-128"/>
            </a:endParaRPr>
          </a:p>
        </p:txBody>
      </p:sp>
    </p:spTree>
    <p:extLst>
      <p:ext uri="{BB962C8B-B14F-4D97-AF65-F5344CB8AC3E}">
        <p14:creationId xmlns:p14="http://schemas.microsoft.com/office/powerpoint/2010/main" val="3490487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
            </a:r>
            <a:br>
              <a:rPr lang="en-US" dirty="0" smtClean="0"/>
            </a:br>
            <a:r>
              <a:rPr lang="en-US" dirty="0" smtClean="0"/>
              <a:t>(1) Filtering </a:t>
            </a:r>
            <a:r>
              <a:rPr lang="en-US" dirty="0"/>
              <a:t>Data Streams</a:t>
            </a:r>
          </a:p>
        </p:txBody>
      </p:sp>
      <p:sp>
        <p:nvSpPr>
          <p:cNvPr id="8" name="Subtitle 7"/>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646545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defRPr/>
            </a:pPr>
            <a:r>
              <a:rPr lang="en-US" dirty="0"/>
              <a:t>AMS Method</a:t>
            </a:r>
          </a:p>
        </p:txBody>
      </p:sp>
      <mc:AlternateContent xmlns:mc="http://schemas.openxmlformats.org/markup-compatibility/2006" xmlns:a14="http://schemas.microsoft.com/office/drawing/2010/main">
        <mc:Choice Requires="a14">
          <p:sp>
            <p:nvSpPr>
              <p:cNvPr id="32772" name="Rectangle 3"/>
              <p:cNvSpPr>
                <a:spLocks noGrp="1" noChangeArrowheads="1"/>
              </p:cNvSpPr>
              <p:nvPr>
                <p:ph idx="1"/>
              </p:nvPr>
            </p:nvSpPr>
            <p:spPr>
              <a:xfrm>
                <a:off x="457200" y="1295400"/>
                <a:ext cx="8534400" cy="5410200"/>
              </a:xfrm>
            </p:spPr>
            <p:txBody>
              <a:bodyPr>
                <a:normAutofit/>
              </a:bodyPr>
              <a:lstStyle/>
              <a:p>
                <a:r>
                  <a:rPr lang="en-US" b="1" dirty="0" smtClean="0"/>
                  <a:t>AMS method works for all moments</a:t>
                </a:r>
              </a:p>
              <a:p>
                <a:r>
                  <a:rPr lang="en-US" b="1" dirty="0" smtClean="0">
                    <a:solidFill>
                      <a:srgbClr val="008000"/>
                    </a:solidFill>
                  </a:rPr>
                  <a:t>Gives an unbiased estimate</a:t>
                </a:r>
              </a:p>
              <a:p>
                <a:r>
                  <a:rPr lang="en-US" b="1" dirty="0" smtClean="0">
                    <a:solidFill>
                      <a:srgbClr val="D60093"/>
                    </a:solidFill>
                  </a:rPr>
                  <a:t>We will just concentrate on the 2</a:t>
                </a:r>
                <a:r>
                  <a:rPr lang="en-US" b="1" baseline="30000" dirty="0" smtClean="0">
                    <a:solidFill>
                      <a:srgbClr val="D60093"/>
                    </a:solidFill>
                  </a:rPr>
                  <a:t>nd</a:t>
                </a:r>
                <a:r>
                  <a:rPr lang="en-US" b="1" dirty="0" smtClean="0">
                    <a:solidFill>
                      <a:srgbClr val="D60093"/>
                    </a:solidFill>
                  </a:rPr>
                  <a:t> moment </a:t>
                </a:r>
                <a:r>
                  <a:rPr lang="en-US" b="1" i="1" dirty="0" smtClean="0">
                    <a:solidFill>
                      <a:srgbClr val="D60093"/>
                    </a:solidFill>
                  </a:rPr>
                  <a:t>S</a:t>
                </a:r>
              </a:p>
              <a:p>
                <a:r>
                  <a:rPr lang="en-US" b="1" dirty="0" smtClean="0">
                    <a:solidFill>
                      <a:srgbClr val="0000FF"/>
                    </a:solidFill>
                  </a:rPr>
                  <a:t>We pick and keep track of many variables </a:t>
                </a:r>
                <a:r>
                  <a:rPr lang="en-US" b="1" i="1" dirty="0" smtClean="0">
                    <a:solidFill>
                      <a:srgbClr val="0000FF"/>
                    </a:solidFill>
                  </a:rPr>
                  <a:t>X:</a:t>
                </a:r>
                <a:endParaRPr lang="en-US" b="1" dirty="0" smtClean="0">
                  <a:solidFill>
                    <a:srgbClr val="0000FF"/>
                  </a:solidFill>
                </a:endParaRPr>
              </a:p>
              <a:p>
                <a:pPr lvl="1"/>
                <a:r>
                  <a:rPr lang="en-US" dirty="0" smtClean="0">
                    <a:ea typeface="ＭＳ Ｐゴシック" pitchFamily="34" charset="-128"/>
                    <a:cs typeface="ＭＳ Ｐゴシック" pitchFamily="34" charset="-128"/>
                  </a:rPr>
                  <a:t>For each variable </a:t>
                </a:r>
                <a:r>
                  <a:rPr lang="en-US" b="1" i="1" dirty="0" smtClean="0">
                    <a:ea typeface="ＭＳ Ｐゴシック" pitchFamily="34" charset="-128"/>
                    <a:cs typeface="ＭＳ Ｐゴシック" pitchFamily="34" charset="-128"/>
                  </a:rPr>
                  <a:t>X</a:t>
                </a:r>
                <a:r>
                  <a:rPr lang="en-US" dirty="0" smtClean="0">
                    <a:ea typeface="ＭＳ Ｐゴシック" pitchFamily="34" charset="-128"/>
                    <a:cs typeface="ＭＳ Ｐゴシック" pitchFamily="34" charset="-128"/>
                  </a:rPr>
                  <a:t> we store </a:t>
                </a:r>
                <a:r>
                  <a:rPr lang="en-US" b="1" i="1" dirty="0" smtClean="0">
                    <a:ea typeface="ＭＳ Ｐゴシック" pitchFamily="34" charset="-128"/>
                    <a:cs typeface="ＭＳ Ｐゴシック" pitchFamily="34" charset="-128"/>
                  </a:rPr>
                  <a:t>X.el</a:t>
                </a:r>
                <a:r>
                  <a:rPr lang="en-US" dirty="0" smtClean="0">
                    <a:ea typeface="ＭＳ Ｐゴシック" pitchFamily="34" charset="-128"/>
                    <a:cs typeface="ＭＳ Ｐゴシック" pitchFamily="34" charset="-128"/>
                  </a:rPr>
                  <a:t> and </a:t>
                </a:r>
                <a:r>
                  <a:rPr lang="en-US" b="1" i="1" dirty="0" err="1" smtClean="0">
                    <a:ea typeface="ＭＳ Ｐゴシック" pitchFamily="34" charset="-128"/>
                    <a:cs typeface="ＭＳ Ｐゴシック" pitchFamily="34" charset="-128"/>
                  </a:rPr>
                  <a:t>X.val</a:t>
                </a:r>
                <a:endParaRPr lang="en-US" b="1" i="1" dirty="0" smtClean="0">
                  <a:ea typeface="ＭＳ Ｐゴシック" pitchFamily="34" charset="-128"/>
                  <a:cs typeface="ＭＳ Ｐゴシック" pitchFamily="34" charset="-128"/>
                </a:endParaRPr>
              </a:p>
              <a:p>
                <a:pPr lvl="2"/>
                <a:r>
                  <a:rPr lang="en-US" b="1" i="1" dirty="0" err="1" smtClean="0">
                    <a:ea typeface="ＭＳ Ｐゴシック" pitchFamily="34" charset="-128"/>
                    <a:cs typeface="ＭＳ Ｐゴシック" pitchFamily="34" charset="-128"/>
                  </a:rPr>
                  <a:t>X.el</a:t>
                </a:r>
                <a:r>
                  <a:rPr lang="en-US" b="1" i="1" dirty="0" smtClean="0">
                    <a:ea typeface="ＭＳ Ｐゴシック" pitchFamily="34" charset="-128"/>
                    <a:cs typeface="ＭＳ Ｐゴシック" pitchFamily="34" charset="-128"/>
                  </a:rPr>
                  <a:t> </a:t>
                </a:r>
                <a:r>
                  <a:rPr lang="en-US" dirty="0" smtClean="0">
                    <a:ea typeface="ＭＳ Ｐゴシック" pitchFamily="34" charset="-128"/>
                    <a:cs typeface="ＭＳ Ｐゴシック" pitchFamily="34" charset="-128"/>
                  </a:rPr>
                  <a:t>corresponds to the item </a:t>
                </a:r>
                <a:r>
                  <a:rPr lang="en-US" b="1" i="1" dirty="0" err="1" smtClean="0">
                    <a:ea typeface="ＭＳ Ｐゴシック" pitchFamily="34" charset="-128"/>
                    <a:cs typeface="ＭＳ Ｐゴシック" pitchFamily="34" charset="-128"/>
                  </a:rPr>
                  <a:t>i</a:t>
                </a:r>
                <a:endParaRPr lang="en-US" b="1" i="1" dirty="0" smtClean="0">
                  <a:ea typeface="ＭＳ Ｐゴシック" pitchFamily="34" charset="-128"/>
                  <a:cs typeface="ＭＳ Ｐゴシック" pitchFamily="34" charset="-128"/>
                </a:endParaRPr>
              </a:p>
              <a:p>
                <a:pPr lvl="2"/>
                <a:r>
                  <a:rPr lang="en-US" b="1" i="1" dirty="0" err="1" smtClean="0">
                    <a:ea typeface="ＭＳ Ｐゴシック" pitchFamily="34" charset="-128"/>
                    <a:cs typeface="ＭＳ Ｐゴシック" pitchFamily="34" charset="-128"/>
                  </a:rPr>
                  <a:t>X.val</a:t>
                </a:r>
                <a:r>
                  <a:rPr lang="en-US" b="1" i="1" dirty="0" smtClean="0">
                    <a:ea typeface="ＭＳ Ｐゴシック" pitchFamily="34" charset="-128"/>
                    <a:cs typeface="ＭＳ Ｐゴシック" pitchFamily="34" charset="-128"/>
                  </a:rPr>
                  <a:t> </a:t>
                </a:r>
                <a:r>
                  <a:rPr lang="en-US" dirty="0" smtClean="0">
                    <a:ea typeface="ＭＳ Ｐゴシック" pitchFamily="34" charset="-128"/>
                    <a:cs typeface="ＭＳ Ｐゴシック" pitchFamily="34" charset="-128"/>
                  </a:rPr>
                  <a:t>corresponds to the </a:t>
                </a:r>
                <a:r>
                  <a:rPr lang="en-US" b="1" dirty="0" smtClean="0">
                    <a:ea typeface="ＭＳ Ｐゴシック" pitchFamily="34" charset="-128"/>
                    <a:cs typeface="ＭＳ Ｐゴシック" pitchFamily="34" charset="-128"/>
                  </a:rPr>
                  <a:t>count</a:t>
                </a:r>
                <a:r>
                  <a:rPr lang="en-US" dirty="0" smtClean="0">
                    <a:ea typeface="ＭＳ Ｐゴシック" pitchFamily="34" charset="-128"/>
                    <a:cs typeface="ＭＳ Ｐゴシック" pitchFamily="34" charset="-128"/>
                  </a:rPr>
                  <a:t> of item </a:t>
                </a:r>
                <a:r>
                  <a:rPr lang="en-US" b="1" i="1" dirty="0" err="1" smtClean="0">
                    <a:ea typeface="ＭＳ Ｐゴシック" pitchFamily="34" charset="-128"/>
                    <a:cs typeface="ＭＳ Ｐゴシック" pitchFamily="34" charset="-128"/>
                  </a:rPr>
                  <a:t>i</a:t>
                </a:r>
                <a:r>
                  <a:rPr lang="en-US" dirty="0" smtClean="0">
                    <a:ea typeface="ＭＳ Ｐゴシック" pitchFamily="34" charset="-128"/>
                    <a:cs typeface="ＭＳ Ｐゴシック" pitchFamily="34" charset="-128"/>
                  </a:rPr>
                  <a:t> </a:t>
                </a:r>
              </a:p>
              <a:p>
                <a:pPr lvl="1"/>
                <a:r>
                  <a:rPr lang="en-US" dirty="0" smtClean="0">
                    <a:ea typeface="ＭＳ Ｐゴシック" pitchFamily="34" charset="-128"/>
                    <a:cs typeface="ＭＳ Ｐゴシック" pitchFamily="34" charset="-128"/>
                  </a:rPr>
                  <a:t>Note this requires a count in main memory, </a:t>
                </a:r>
                <a:br>
                  <a:rPr lang="en-US" dirty="0" smtClean="0">
                    <a:ea typeface="ＭＳ Ｐゴシック" pitchFamily="34" charset="-128"/>
                    <a:cs typeface="ＭＳ Ｐゴシック" pitchFamily="34" charset="-128"/>
                  </a:rPr>
                </a:br>
                <a:r>
                  <a:rPr lang="en-US" dirty="0" smtClean="0">
                    <a:ea typeface="ＭＳ Ｐゴシック" pitchFamily="34" charset="-128"/>
                    <a:cs typeface="ＭＳ Ｐゴシック" pitchFamily="34" charset="-128"/>
                  </a:rPr>
                  <a:t>so number of </a:t>
                </a:r>
                <a:r>
                  <a:rPr lang="en-US" b="1" i="1" dirty="0" smtClean="0">
                    <a:ea typeface="ＭＳ Ｐゴシック" pitchFamily="34" charset="-128"/>
                    <a:cs typeface="ＭＳ Ｐゴシック" pitchFamily="34" charset="-128"/>
                  </a:rPr>
                  <a:t>X</a:t>
                </a:r>
                <a:r>
                  <a:rPr lang="en-US" dirty="0" smtClean="0">
                    <a:ea typeface="ＭＳ Ｐゴシック" pitchFamily="34" charset="-128"/>
                    <a:cs typeface="ＭＳ Ｐゴシック" pitchFamily="34" charset="-128"/>
                  </a:rPr>
                  <a:t>s is limited</a:t>
                </a:r>
              </a:p>
              <a:p>
                <a:r>
                  <a:rPr lang="en-US" b="1" dirty="0" smtClean="0">
                    <a:ea typeface="ＭＳ Ｐゴシック" pitchFamily="34" charset="-128"/>
                    <a:cs typeface="ＭＳ Ｐゴシック" pitchFamily="34" charset="-128"/>
                  </a:rPr>
                  <a:t>Our goal is to compute </a:t>
                </a:r>
                <a14:m>
                  <m:oMath xmlns:m="http://schemas.openxmlformats.org/officeDocument/2006/math">
                    <m:r>
                      <a:rPr lang="en-US" b="1" i="1" smtClean="0">
                        <a:solidFill>
                          <a:srgbClr val="008000"/>
                        </a:solidFill>
                        <a:latin typeface="Cambria Math"/>
                        <a:ea typeface="ＭＳ Ｐゴシック" pitchFamily="34" charset="-128"/>
                        <a:cs typeface="ＭＳ Ｐゴシック" pitchFamily="34" charset="-128"/>
                      </a:rPr>
                      <m:t>𝑺</m:t>
                    </m:r>
                    <m:r>
                      <a:rPr lang="en-US" b="1" i="0" smtClean="0">
                        <a:solidFill>
                          <a:srgbClr val="008000"/>
                        </a:solidFill>
                        <a:latin typeface="Cambria Math"/>
                        <a:ea typeface="ＭＳ Ｐゴシック" pitchFamily="34" charset="-128"/>
                        <a:cs typeface="ＭＳ Ｐゴシック" pitchFamily="34" charset="-128"/>
                      </a:rPr>
                      <m:t>=</m:t>
                    </m:r>
                    <m:nary>
                      <m:naryPr>
                        <m:chr m:val="∑"/>
                        <m:supHide m:val="on"/>
                        <m:ctrlPr>
                          <a:rPr lang="en-US" b="1" i="1" smtClean="0">
                            <a:solidFill>
                              <a:srgbClr val="008000"/>
                            </a:solidFill>
                            <a:latin typeface="Cambria Math"/>
                            <a:ea typeface="ＭＳ Ｐゴシック" pitchFamily="34" charset="-128"/>
                            <a:cs typeface="ＭＳ Ｐゴシック" pitchFamily="34" charset="-128"/>
                          </a:rPr>
                        </m:ctrlPr>
                      </m:naryPr>
                      <m:sub>
                        <m:r>
                          <a:rPr lang="en-US" b="1" i="1" smtClean="0">
                            <a:solidFill>
                              <a:srgbClr val="008000"/>
                            </a:solidFill>
                            <a:latin typeface="Cambria Math"/>
                            <a:ea typeface="ＭＳ Ｐゴシック" pitchFamily="34" charset="-128"/>
                            <a:cs typeface="ＭＳ Ｐゴシック" pitchFamily="34" charset="-128"/>
                          </a:rPr>
                          <m:t>𝒊</m:t>
                        </m:r>
                      </m:sub>
                      <m:sup/>
                      <m:e>
                        <m:sSubSup>
                          <m:sSubSupPr>
                            <m:ctrlPr>
                              <a:rPr lang="en-US" b="1" i="1" smtClean="0">
                                <a:solidFill>
                                  <a:srgbClr val="008000"/>
                                </a:solidFill>
                                <a:latin typeface="Cambria Math"/>
                                <a:ea typeface="ＭＳ Ｐゴシック" pitchFamily="34" charset="-128"/>
                                <a:cs typeface="ＭＳ Ｐゴシック" pitchFamily="34" charset="-128"/>
                              </a:rPr>
                            </m:ctrlPr>
                          </m:sSubSupPr>
                          <m:e>
                            <m:r>
                              <a:rPr lang="en-US" b="1" i="1" smtClean="0">
                                <a:solidFill>
                                  <a:srgbClr val="008000"/>
                                </a:solidFill>
                                <a:latin typeface="Cambria Math"/>
                                <a:ea typeface="ＭＳ Ｐゴシック" pitchFamily="34" charset="-128"/>
                                <a:cs typeface="ＭＳ Ｐゴシック" pitchFamily="34" charset="-128"/>
                              </a:rPr>
                              <m:t>𝒎</m:t>
                            </m:r>
                          </m:e>
                          <m:sub>
                            <m:r>
                              <a:rPr lang="en-US" b="1" i="1" smtClean="0">
                                <a:solidFill>
                                  <a:srgbClr val="008000"/>
                                </a:solidFill>
                                <a:latin typeface="Cambria Math"/>
                                <a:ea typeface="ＭＳ Ｐゴシック" pitchFamily="34" charset="-128"/>
                                <a:cs typeface="ＭＳ Ｐゴシック" pitchFamily="34" charset="-128"/>
                              </a:rPr>
                              <m:t>𝒊</m:t>
                            </m:r>
                          </m:sub>
                          <m:sup>
                            <m:r>
                              <a:rPr lang="en-US" b="1" i="1" smtClean="0">
                                <a:solidFill>
                                  <a:srgbClr val="008000"/>
                                </a:solidFill>
                                <a:latin typeface="Cambria Math"/>
                                <a:ea typeface="ＭＳ Ｐゴシック" pitchFamily="34" charset="-128"/>
                                <a:cs typeface="ＭＳ Ｐゴシック" pitchFamily="34" charset="-128"/>
                              </a:rPr>
                              <m:t>𝟐</m:t>
                            </m:r>
                          </m:sup>
                        </m:sSubSup>
                      </m:e>
                    </m:nary>
                  </m:oMath>
                </a14:m>
                <a:endParaRPr lang="en-US" b="1" dirty="0" smtClean="0">
                  <a:solidFill>
                    <a:srgbClr val="008000"/>
                  </a:solidFill>
                  <a:ea typeface="ＭＳ Ｐゴシック" pitchFamily="34" charset="-128"/>
                  <a:cs typeface="ＭＳ Ｐゴシック" pitchFamily="34" charset="-128"/>
                </a:endParaRPr>
              </a:p>
            </p:txBody>
          </p:sp>
        </mc:Choice>
        <mc:Fallback xmlns="">
          <p:sp>
            <p:nvSpPr>
              <p:cNvPr id="32772" name="Rectangle 3"/>
              <p:cNvSpPr>
                <a:spLocks noGrp="1" noRot="1" noChangeAspect="1" noMove="1" noResize="1" noEditPoints="1" noAdjustHandles="1" noChangeArrowheads="1" noChangeShapeType="1" noTextEdit="1"/>
              </p:cNvSpPr>
              <p:nvPr>
                <p:ph idx="1"/>
              </p:nvPr>
            </p:nvSpPr>
            <p:spPr>
              <a:xfrm>
                <a:off x="457200" y="1295400"/>
                <a:ext cx="8534400" cy="5410200"/>
              </a:xfrm>
              <a:blipFill rotWithShape="1">
                <a:blip r:embed="rId2"/>
                <a:stretch>
                  <a:fillRect t="-676"/>
                </a:stretch>
              </a:blipFill>
            </p:spPr>
            <p:txBody>
              <a:bodyPr/>
              <a:lstStyle/>
              <a:p>
                <a:r>
                  <a:rPr lang="en-US">
                    <a:noFill/>
                  </a:rPr>
                  <a:t> </a:t>
                </a:r>
              </a:p>
            </p:txBody>
          </p:sp>
        </mc:Fallback>
      </mc:AlternateContent>
      <p:sp>
        <p:nvSpPr>
          <p:cNvPr id="7" name="Footer Placeholder 6"/>
          <p:cNvSpPr>
            <a:spLocks noGrp="1"/>
          </p:cNvSpPr>
          <p:nvPr>
            <p:ph type="ftr" sz="quarter" idx="11"/>
          </p:nvPr>
        </p:nvSpPr>
        <p:spPr/>
        <p:txBody>
          <a:bodyPr/>
          <a:lstStyle/>
          <a:p>
            <a:r>
              <a:rPr lang="en-US" smtClean="0"/>
              <a:t>J. Leskovec, A. Rajaraman, J. Ullman: Mining of Massive Datasets, http://www.mmds.org </a:t>
            </a:r>
            <a:endParaRPr lang="en-US" dirty="0"/>
          </a:p>
        </p:txBody>
      </p:sp>
      <p:sp>
        <p:nvSpPr>
          <p:cNvPr id="32770" name="Slide Number Placeholder 5"/>
          <p:cNvSpPr>
            <a:spLocks noGrp="1"/>
          </p:cNvSpPr>
          <p:nvPr>
            <p:ph type="sldNum" sz="quarter" idx="12"/>
          </p:nvPr>
        </p:nvSpPr>
        <p:spPr bwMode="auto">
          <a:noFill/>
          <a:ln>
            <a:miter lim="800000"/>
            <a:headEnd/>
            <a:tailEnd/>
          </a:ln>
        </p:spPr>
        <p:txBody>
          <a:bodyPr/>
          <a:lstStyle/>
          <a:p>
            <a:fld id="{C3E5E2AA-B8AE-4BE0-AF8D-D8446CAC8B65}" type="slidenum">
              <a:rPr lang="en-US" smtClean="0">
                <a:latin typeface="Calibri" pitchFamily="34" charset="0"/>
                <a:ea typeface="ＭＳ Ｐゴシック" pitchFamily="34" charset="-128"/>
              </a:rPr>
              <a:pPr/>
              <a:t>30</a:t>
            </a:fld>
            <a:endParaRPr lang="en-US" dirty="0" smtClean="0">
              <a:latin typeface="Calibri" pitchFamily="34" charset="0"/>
              <a:ea typeface="ＭＳ Ｐゴシック" pitchFamily="34" charset="-128"/>
            </a:endParaRPr>
          </a:p>
        </p:txBody>
      </p:sp>
      <p:sp>
        <p:nvSpPr>
          <p:cNvPr id="5" name="Rectangle 4"/>
          <p:cNvSpPr/>
          <p:nvPr/>
        </p:nvSpPr>
        <p:spPr>
          <a:xfrm>
            <a:off x="6324600" y="0"/>
            <a:ext cx="2846420" cy="369332"/>
          </a:xfrm>
          <a:prstGeom prst="rect">
            <a:avLst/>
          </a:prstGeom>
        </p:spPr>
        <p:txBody>
          <a:bodyPr wrap="none">
            <a:spAutoFit/>
          </a:bodyPr>
          <a:lstStyle/>
          <a:p>
            <a:r>
              <a:rPr lang="en-US" dirty="0" smtClean="0">
                <a:solidFill>
                  <a:schemeClr val="bg1"/>
                </a:solidFill>
              </a:rPr>
              <a:t>[Alon, Matias, and Szegedy]</a:t>
            </a:r>
            <a:endParaRPr lang="en-US" dirty="0">
              <a:solidFill>
                <a:schemeClr val="bg1"/>
              </a:solidFill>
            </a:endParaRPr>
          </a:p>
        </p:txBody>
      </p:sp>
    </p:spTree>
    <p:extLst>
      <p:ext uri="{BB962C8B-B14F-4D97-AF65-F5344CB8AC3E}">
        <p14:creationId xmlns:p14="http://schemas.microsoft.com/office/powerpoint/2010/main" val="3334642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7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77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77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77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77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defRPr/>
            </a:pPr>
            <a:r>
              <a:rPr lang="en-US" dirty="0"/>
              <a:t>One Random </a:t>
            </a:r>
            <a:r>
              <a:rPr lang="en-US" dirty="0" smtClean="0"/>
              <a:t>Variable (X)</a:t>
            </a:r>
            <a:endParaRPr lang="en-US" dirty="0"/>
          </a:p>
        </p:txBody>
      </p:sp>
      <mc:AlternateContent xmlns:mc="http://schemas.openxmlformats.org/markup-compatibility/2006" xmlns:a14="http://schemas.microsoft.com/office/drawing/2010/main">
        <mc:Choice Requires="a14">
          <p:sp>
            <p:nvSpPr>
              <p:cNvPr id="33796" name="Rectangle 3"/>
              <p:cNvSpPr>
                <a:spLocks noGrp="1" noChangeArrowheads="1"/>
              </p:cNvSpPr>
              <p:nvPr>
                <p:ph idx="1"/>
              </p:nvPr>
            </p:nvSpPr>
            <p:spPr>
              <a:xfrm>
                <a:off x="457200" y="1295400"/>
                <a:ext cx="8534400" cy="5486400"/>
              </a:xfrm>
            </p:spPr>
            <p:txBody>
              <a:bodyPr>
                <a:normAutofit/>
              </a:bodyPr>
              <a:lstStyle/>
              <a:p>
                <a:r>
                  <a:rPr lang="en-US" b="1" dirty="0" smtClean="0">
                    <a:solidFill>
                      <a:srgbClr val="0000FF"/>
                    </a:solidFill>
                  </a:rPr>
                  <a:t>How to set </a:t>
                </a:r>
                <a:r>
                  <a:rPr lang="en-US" b="1" i="1" dirty="0" smtClean="0">
                    <a:solidFill>
                      <a:srgbClr val="0000FF"/>
                    </a:solidFill>
                  </a:rPr>
                  <a:t>X.val</a:t>
                </a:r>
                <a:r>
                  <a:rPr lang="en-US" b="1" dirty="0" smtClean="0">
                    <a:solidFill>
                      <a:srgbClr val="0000FF"/>
                    </a:solidFill>
                  </a:rPr>
                  <a:t> and </a:t>
                </a:r>
                <a:r>
                  <a:rPr lang="en-US" b="1" i="1" dirty="0" smtClean="0">
                    <a:solidFill>
                      <a:srgbClr val="0000FF"/>
                    </a:solidFill>
                  </a:rPr>
                  <a:t>X.el</a:t>
                </a:r>
                <a:r>
                  <a:rPr lang="en-US" b="1" dirty="0" smtClean="0">
                    <a:solidFill>
                      <a:srgbClr val="0000FF"/>
                    </a:solidFill>
                  </a:rPr>
                  <a:t>?</a:t>
                </a:r>
              </a:p>
              <a:p>
                <a:pPr lvl="1"/>
                <a:r>
                  <a:rPr lang="en-US" dirty="0" smtClean="0">
                    <a:solidFill>
                      <a:srgbClr val="008000"/>
                    </a:solidFill>
                  </a:rPr>
                  <a:t>Assume stream has length </a:t>
                </a:r>
                <a:r>
                  <a:rPr lang="en-US" b="1" i="1" dirty="0" smtClean="0">
                    <a:solidFill>
                      <a:srgbClr val="008000"/>
                    </a:solidFill>
                  </a:rPr>
                  <a:t>n </a:t>
                </a:r>
                <a:r>
                  <a:rPr lang="en-US" dirty="0" smtClean="0">
                    <a:solidFill>
                      <a:srgbClr val="008000"/>
                    </a:solidFill>
                  </a:rPr>
                  <a:t>(we relax this later)</a:t>
                </a:r>
              </a:p>
              <a:p>
                <a:pPr lvl="1"/>
                <a:r>
                  <a:rPr lang="en-US" dirty="0" smtClean="0"/>
                  <a:t>Pick some random time </a:t>
                </a:r>
                <a:r>
                  <a:rPr lang="en-US" b="1" i="1" dirty="0" smtClean="0"/>
                  <a:t>t</a:t>
                </a:r>
                <a:r>
                  <a:rPr lang="en-US" dirty="0" smtClean="0"/>
                  <a:t> (</a:t>
                </a:r>
                <a:r>
                  <a:rPr lang="en-US" b="1" i="1" dirty="0" smtClean="0"/>
                  <a:t>t&lt;n</a:t>
                </a:r>
                <a:r>
                  <a:rPr lang="en-US" dirty="0" smtClean="0"/>
                  <a:t>) to start, </a:t>
                </a:r>
                <a:br>
                  <a:rPr lang="en-US" dirty="0" smtClean="0"/>
                </a:br>
                <a:r>
                  <a:rPr lang="en-US" dirty="0" smtClean="0"/>
                  <a:t>so that any time is equally likely</a:t>
                </a:r>
              </a:p>
              <a:p>
                <a:pPr lvl="1"/>
                <a:r>
                  <a:rPr lang="en-US" dirty="0" smtClean="0"/>
                  <a:t>Let at time </a:t>
                </a:r>
                <a:r>
                  <a:rPr lang="en-US" b="1" i="1" dirty="0" smtClean="0"/>
                  <a:t>t</a:t>
                </a:r>
                <a:r>
                  <a:rPr lang="en-US" dirty="0" smtClean="0"/>
                  <a:t> the stream have item </a:t>
                </a:r>
                <a:r>
                  <a:rPr lang="en-US" b="1" i="1" dirty="0" err="1" smtClean="0">
                    <a:solidFill>
                      <a:srgbClr val="0000FF"/>
                    </a:solidFill>
                  </a:rPr>
                  <a:t>i</a:t>
                </a:r>
                <a:r>
                  <a:rPr lang="en-US" dirty="0"/>
                  <a:t>.</a:t>
                </a:r>
                <a:r>
                  <a:rPr lang="en-US" b="1" i="1" dirty="0" smtClean="0">
                    <a:solidFill>
                      <a:srgbClr val="0000FF"/>
                    </a:solidFill>
                  </a:rPr>
                  <a:t> We set</a:t>
                </a:r>
                <a:r>
                  <a:rPr lang="en-US" i="1" dirty="0" smtClean="0">
                    <a:solidFill>
                      <a:srgbClr val="33CC33"/>
                    </a:solidFill>
                  </a:rPr>
                  <a:t> </a:t>
                </a:r>
                <a:r>
                  <a:rPr lang="en-US" b="1" i="1" dirty="0" err="1" smtClean="0">
                    <a:solidFill>
                      <a:srgbClr val="0000FF"/>
                    </a:solidFill>
                  </a:rPr>
                  <a:t>X.el</a:t>
                </a:r>
                <a:r>
                  <a:rPr lang="en-US" b="1" i="1" dirty="0" smtClean="0">
                    <a:solidFill>
                      <a:srgbClr val="0000FF"/>
                    </a:solidFill>
                  </a:rPr>
                  <a:t> = </a:t>
                </a:r>
                <a:r>
                  <a:rPr lang="en-US" b="1" i="1" dirty="0" err="1" smtClean="0">
                    <a:solidFill>
                      <a:srgbClr val="0000FF"/>
                    </a:solidFill>
                  </a:rPr>
                  <a:t>i</a:t>
                </a:r>
                <a:endParaRPr lang="en-US" dirty="0" smtClean="0"/>
              </a:p>
              <a:p>
                <a:pPr lvl="1"/>
                <a:r>
                  <a:rPr lang="en-US" dirty="0" smtClean="0"/>
                  <a:t>Then we maintain count </a:t>
                </a:r>
                <a:r>
                  <a:rPr lang="en-US" b="1" i="1" dirty="0" smtClean="0"/>
                  <a:t>c</a:t>
                </a:r>
                <a:r>
                  <a:rPr lang="en-US" i="1" dirty="0" smtClean="0"/>
                  <a:t> (</a:t>
                </a:r>
                <a:r>
                  <a:rPr lang="en-US" b="1" i="1" dirty="0" smtClean="0">
                    <a:solidFill>
                      <a:srgbClr val="0000FF"/>
                    </a:solidFill>
                  </a:rPr>
                  <a:t>X.val = c</a:t>
                </a:r>
                <a:r>
                  <a:rPr lang="en-US" dirty="0" smtClean="0"/>
                  <a:t>) of the number of </a:t>
                </a:r>
                <a:r>
                  <a:rPr lang="en-US" b="1" i="1" dirty="0" smtClean="0">
                    <a:solidFill>
                      <a:srgbClr val="0000FF"/>
                    </a:solidFill>
                  </a:rPr>
                  <a:t>i</a:t>
                </a:r>
                <a:r>
                  <a:rPr lang="en-US" i="1" dirty="0" smtClean="0">
                    <a:solidFill>
                      <a:srgbClr val="000000"/>
                    </a:solidFill>
                  </a:rPr>
                  <a:t>s </a:t>
                </a:r>
                <a:r>
                  <a:rPr lang="en-US" dirty="0" smtClean="0">
                    <a:solidFill>
                      <a:srgbClr val="000000"/>
                    </a:solidFill>
                  </a:rPr>
                  <a:t>in the stream starting from the chosen time </a:t>
                </a:r>
                <a:r>
                  <a:rPr lang="en-US" b="1" i="1" dirty="0" smtClean="0">
                    <a:solidFill>
                      <a:srgbClr val="000000"/>
                    </a:solidFill>
                  </a:rPr>
                  <a:t>t</a:t>
                </a:r>
              </a:p>
              <a:p>
                <a:pPr marL="438912" lvl="1" indent="-320040">
                  <a:spcBef>
                    <a:spcPts val="0"/>
                  </a:spcBef>
                  <a:buClr>
                    <a:schemeClr val="accent1"/>
                  </a:buClr>
                  <a:buSzPct val="80000"/>
                  <a:buFont typeface="Wingdings 2"/>
                  <a:buChar char=""/>
                </a:pPr>
                <a:r>
                  <a:rPr lang="en-US" b="1" dirty="0" smtClean="0">
                    <a:solidFill>
                      <a:srgbClr val="D60093"/>
                    </a:solidFill>
                  </a:rPr>
                  <a:t>Then the estimate of the 2</a:t>
                </a:r>
                <a:r>
                  <a:rPr lang="en-US" b="1" baseline="30000" dirty="0" smtClean="0">
                    <a:solidFill>
                      <a:srgbClr val="D60093"/>
                    </a:solidFill>
                  </a:rPr>
                  <a:t>nd</a:t>
                </a:r>
                <a:r>
                  <a:rPr lang="en-US" b="1" dirty="0" smtClean="0">
                    <a:solidFill>
                      <a:srgbClr val="D60093"/>
                    </a:solidFill>
                  </a:rPr>
                  <a:t> moment (</a:t>
                </a:r>
                <a14:m>
                  <m:oMath xmlns:m="http://schemas.openxmlformats.org/officeDocument/2006/math">
                    <m:nary>
                      <m:naryPr>
                        <m:chr m:val="∑"/>
                        <m:supHide m:val="on"/>
                        <m:ctrlPr>
                          <a:rPr lang="en-US" b="1" i="1">
                            <a:latin typeface="Cambria Math"/>
                            <a:ea typeface="ＭＳ Ｐゴシック" pitchFamily="34" charset="-128"/>
                            <a:cs typeface="ＭＳ Ｐゴシック" pitchFamily="34" charset="-128"/>
                          </a:rPr>
                        </m:ctrlPr>
                      </m:naryPr>
                      <m:sub>
                        <m:r>
                          <a:rPr lang="en-US" b="1" i="1">
                            <a:latin typeface="Cambria Math"/>
                            <a:ea typeface="ＭＳ Ｐゴシック" pitchFamily="34" charset="-128"/>
                            <a:cs typeface="ＭＳ Ｐゴシック" pitchFamily="34" charset="-128"/>
                          </a:rPr>
                          <m:t>𝒊</m:t>
                        </m:r>
                      </m:sub>
                      <m:sup/>
                      <m:e>
                        <m:sSubSup>
                          <m:sSubSupPr>
                            <m:ctrlPr>
                              <a:rPr lang="en-US" b="1" i="1">
                                <a:latin typeface="Cambria Math"/>
                                <a:ea typeface="ＭＳ Ｐゴシック" pitchFamily="34" charset="-128"/>
                                <a:cs typeface="ＭＳ Ｐゴシック" pitchFamily="34" charset="-128"/>
                              </a:rPr>
                            </m:ctrlPr>
                          </m:sSubSupPr>
                          <m:e>
                            <m:r>
                              <a:rPr lang="en-US" b="1" i="1">
                                <a:latin typeface="Cambria Math"/>
                                <a:ea typeface="ＭＳ Ｐゴシック" pitchFamily="34" charset="-128"/>
                                <a:cs typeface="ＭＳ Ｐゴシック" pitchFamily="34" charset="-128"/>
                              </a:rPr>
                              <m:t>𝒎</m:t>
                            </m:r>
                          </m:e>
                          <m:sub>
                            <m:r>
                              <a:rPr lang="en-US" b="1" i="1">
                                <a:latin typeface="Cambria Math"/>
                                <a:ea typeface="ＭＳ Ｐゴシック" pitchFamily="34" charset="-128"/>
                                <a:cs typeface="ＭＳ Ｐゴシック" pitchFamily="34" charset="-128"/>
                              </a:rPr>
                              <m:t>𝒊</m:t>
                            </m:r>
                          </m:sub>
                          <m:sup>
                            <m:r>
                              <a:rPr lang="en-US" b="1" i="1">
                                <a:latin typeface="Cambria Math"/>
                                <a:ea typeface="ＭＳ Ｐゴシック" pitchFamily="34" charset="-128"/>
                                <a:cs typeface="ＭＳ Ｐゴシック" pitchFamily="34" charset="-128"/>
                              </a:rPr>
                              <m:t>𝟐</m:t>
                            </m:r>
                          </m:sup>
                        </m:sSubSup>
                      </m:e>
                    </m:nary>
                  </m:oMath>
                </a14:m>
                <a:r>
                  <a:rPr lang="en-US" b="1" dirty="0" smtClean="0">
                    <a:solidFill>
                      <a:srgbClr val="D60093"/>
                    </a:solidFill>
                  </a:rPr>
                  <a:t>) is: </a:t>
                </a:r>
                <a:br>
                  <a:rPr lang="en-US" b="1" dirty="0" smtClean="0">
                    <a:solidFill>
                      <a:srgbClr val="D60093"/>
                    </a:solidFill>
                  </a:rPr>
                </a:br>
                <a14:m>
                  <m:oMath xmlns:m="http://schemas.openxmlformats.org/officeDocument/2006/math">
                    <m:r>
                      <a:rPr lang="en-US" b="1" i="1" dirty="0" smtClean="0">
                        <a:solidFill>
                          <a:srgbClr val="D60093"/>
                        </a:solidFill>
                        <a:latin typeface="Cambria Math"/>
                      </a:rPr>
                      <m:t>𝑺</m:t>
                    </m:r>
                    <m:r>
                      <a:rPr lang="en-US" b="1" i="0" dirty="0" smtClean="0">
                        <a:solidFill>
                          <a:srgbClr val="D60093"/>
                        </a:solidFill>
                        <a:latin typeface="Cambria Math"/>
                      </a:rPr>
                      <m:t>=</m:t>
                    </m:r>
                    <m:r>
                      <a:rPr lang="en-US" b="1" i="1" dirty="0" smtClean="0">
                        <a:solidFill>
                          <a:srgbClr val="D60093"/>
                        </a:solidFill>
                        <a:latin typeface="Cambria Math"/>
                      </a:rPr>
                      <m:t>𝒇</m:t>
                    </m:r>
                    <m:r>
                      <a:rPr lang="en-US" b="1" i="1" dirty="0" smtClean="0">
                        <a:solidFill>
                          <a:srgbClr val="D60093"/>
                        </a:solidFill>
                        <a:latin typeface="Cambria Math"/>
                      </a:rPr>
                      <m:t>(</m:t>
                    </m:r>
                    <m:r>
                      <a:rPr lang="en-US" b="1" i="1" dirty="0" smtClean="0">
                        <a:solidFill>
                          <a:srgbClr val="D60093"/>
                        </a:solidFill>
                        <a:latin typeface="Cambria Math"/>
                      </a:rPr>
                      <m:t>𝑿</m:t>
                    </m:r>
                    <m:r>
                      <a:rPr lang="en-US" b="1" i="1" dirty="0" smtClean="0">
                        <a:solidFill>
                          <a:srgbClr val="D60093"/>
                        </a:solidFill>
                        <a:latin typeface="Cambria Math"/>
                      </a:rPr>
                      <m:t>) = </m:t>
                    </m:r>
                    <m:r>
                      <a:rPr lang="en-US" b="1" i="1" dirty="0" smtClean="0">
                        <a:solidFill>
                          <a:srgbClr val="D60093"/>
                        </a:solidFill>
                        <a:latin typeface="Cambria Math"/>
                      </a:rPr>
                      <m:t>𝒏</m:t>
                    </m:r>
                    <m:r>
                      <a:rPr lang="en-US" b="1" i="1" dirty="0" smtClean="0">
                        <a:solidFill>
                          <a:srgbClr val="D60093"/>
                        </a:solidFill>
                        <a:latin typeface="Cambria Math"/>
                      </a:rPr>
                      <m:t> (</m:t>
                    </m:r>
                    <m:r>
                      <a:rPr lang="en-US" b="1" i="1" dirty="0" smtClean="0">
                        <a:solidFill>
                          <a:srgbClr val="D60093"/>
                        </a:solidFill>
                        <a:latin typeface="Cambria Math"/>
                      </a:rPr>
                      <m:t>𝟐</m:t>
                    </m:r>
                    <m:r>
                      <a:rPr lang="en-US" b="1" i="1" dirty="0" smtClean="0">
                        <a:solidFill>
                          <a:srgbClr val="D60093"/>
                        </a:solidFill>
                        <a:latin typeface="Cambria Math"/>
                      </a:rPr>
                      <m:t>·</m:t>
                    </m:r>
                    <m:r>
                      <a:rPr lang="en-US" b="1" i="1" dirty="0" smtClean="0">
                        <a:solidFill>
                          <a:srgbClr val="D60093"/>
                        </a:solidFill>
                        <a:latin typeface="Cambria Math"/>
                      </a:rPr>
                      <m:t>𝒄</m:t>
                    </m:r>
                    <m:r>
                      <a:rPr lang="en-US" b="1" i="1" dirty="0" smtClean="0">
                        <a:solidFill>
                          <a:srgbClr val="D60093"/>
                        </a:solidFill>
                        <a:latin typeface="Cambria Math"/>
                      </a:rPr>
                      <m:t> – </m:t>
                    </m:r>
                    <m:r>
                      <a:rPr lang="en-US" b="1" i="1" dirty="0" smtClean="0">
                        <a:solidFill>
                          <a:srgbClr val="D60093"/>
                        </a:solidFill>
                        <a:latin typeface="Cambria Math"/>
                      </a:rPr>
                      <m:t>𝟏</m:t>
                    </m:r>
                    <m:r>
                      <a:rPr lang="en-US" b="1" i="1" dirty="0" smtClean="0">
                        <a:solidFill>
                          <a:srgbClr val="D60093"/>
                        </a:solidFill>
                        <a:latin typeface="Cambria Math"/>
                      </a:rPr>
                      <m:t>)</m:t>
                    </m:r>
                  </m:oMath>
                </a14:m>
                <a:endParaRPr lang="en-US" b="1" dirty="0" smtClean="0">
                  <a:solidFill>
                    <a:srgbClr val="D60093"/>
                  </a:solidFill>
                </a:endParaRPr>
              </a:p>
              <a:p>
                <a:pPr lvl="2"/>
                <a:r>
                  <a:rPr lang="en-US" dirty="0" smtClean="0">
                    <a:ea typeface="ＭＳ Ｐゴシック" pitchFamily="34" charset="-128"/>
                    <a:cs typeface="ＭＳ Ｐゴシック" pitchFamily="34" charset="-128"/>
                  </a:rPr>
                  <a:t>Note, we will keep track of multiple </a:t>
                </a:r>
                <a:r>
                  <a:rPr lang="en-US" b="1" dirty="0" err="1" smtClean="0">
                    <a:ea typeface="ＭＳ Ｐゴシック" pitchFamily="34" charset="-128"/>
                    <a:cs typeface="ＭＳ Ｐゴシック" pitchFamily="34" charset="-128"/>
                  </a:rPr>
                  <a:t>X</a:t>
                </a:r>
                <a:r>
                  <a:rPr lang="en-US" dirty="0" err="1" smtClean="0">
                    <a:ea typeface="ＭＳ Ｐゴシック" pitchFamily="34" charset="-128"/>
                    <a:cs typeface="ＭＳ Ｐゴシック" pitchFamily="34" charset="-128"/>
                  </a:rPr>
                  <a:t>s</a:t>
                </a:r>
                <a:r>
                  <a:rPr lang="en-US" dirty="0" smtClean="0">
                    <a:ea typeface="ＭＳ Ｐゴシック" pitchFamily="34" charset="-128"/>
                    <a:cs typeface="ＭＳ Ｐゴシック" pitchFamily="34" charset="-128"/>
                  </a:rPr>
                  <a:t>, (</a:t>
                </a:r>
                <a:r>
                  <a:rPr lang="en-US" b="1" dirty="0" smtClean="0">
                    <a:ea typeface="ＭＳ Ｐゴシック" pitchFamily="34" charset="-128"/>
                    <a:cs typeface="ＭＳ Ｐゴシック" pitchFamily="34" charset="-128"/>
                  </a:rPr>
                  <a:t>X</a:t>
                </a:r>
                <a:r>
                  <a:rPr lang="en-US" b="1" baseline="-25000" dirty="0" smtClean="0">
                    <a:ea typeface="ＭＳ Ｐゴシック" pitchFamily="34" charset="-128"/>
                    <a:cs typeface="ＭＳ Ｐゴシック" pitchFamily="34" charset="-128"/>
                  </a:rPr>
                  <a:t>1</a:t>
                </a:r>
                <a:r>
                  <a:rPr lang="en-US" b="1" dirty="0" smtClean="0">
                    <a:ea typeface="ＭＳ Ｐゴシック" pitchFamily="34" charset="-128"/>
                    <a:cs typeface="ＭＳ Ｐゴシック" pitchFamily="34" charset="-128"/>
                  </a:rPr>
                  <a:t>, X</a:t>
                </a:r>
                <a:r>
                  <a:rPr lang="en-US" b="1" baseline="-25000" dirty="0" smtClean="0">
                    <a:ea typeface="ＭＳ Ｐゴシック" pitchFamily="34" charset="-128"/>
                    <a:cs typeface="ＭＳ Ｐゴシック" pitchFamily="34" charset="-128"/>
                  </a:rPr>
                  <a:t>2</a:t>
                </a:r>
                <a:r>
                  <a:rPr lang="en-US" b="1" dirty="0" smtClean="0">
                    <a:ea typeface="ＭＳ Ｐゴシック" pitchFamily="34" charset="-128"/>
                    <a:cs typeface="ＭＳ Ｐゴシック" pitchFamily="34" charset="-128"/>
                  </a:rPr>
                  <a:t>,… </a:t>
                </a:r>
                <a:r>
                  <a:rPr lang="en-US" b="1" dirty="0" err="1" smtClean="0">
                    <a:ea typeface="ＭＳ Ｐゴシック" pitchFamily="34" charset="-128"/>
                    <a:cs typeface="ＭＳ Ｐゴシック" pitchFamily="34" charset="-128"/>
                  </a:rPr>
                  <a:t>X</a:t>
                </a:r>
                <a:r>
                  <a:rPr lang="en-US" b="1" baseline="-25000" dirty="0" err="1" smtClean="0">
                    <a:ea typeface="ＭＳ Ｐゴシック" pitchFamily="34" charset="-128"/>
                    <a:cs typeface="ＭＳ Ｐゴシック" pitchFamily="34" charset="-128"/>
                  </a:rPr>
                  <a:t>k</a:t>
                </a:r>
                <a:r>
                  <a:rPr lang="en-US" dirty="0" smtClean="0">
                    <a:ea typeface="ＭＳ Ｐゴシック" pitchFamily="34" charset="-128"/>
                    <a:cs typeface="ＭＳ Ｐゴシック" pitchFamily="34" charset="-128"/>
                  </a:rPr>
                  <a:t>)</a:t>
                </a:r>
                <a:br>
                  <a:rPr lang="en-US" dirty="0" smtClean="0">
                    <a:ea typeface="ＭＳ Ｐゴシック" pitchFamily="34" charset="-128"/>
                    <a:cs typeface="ＭＳ Ｐゴシック" pitchFamily="34" charset="-128"/>
                  </a:rPr>
                </a:br>
                <a:r>
                  <a:rPr lang="en-US" dirty="0" smtClean="0">
                    <a:ea typeface="ＭＳ Ｐゴシック" pitchFamily="34" charset="-128"/>
                    <a:cs typeface="ＭＳ Ｐゴシック" pitchFamily="34" charset="-128"/>
                  </a:rPr>
                  <a:t>and our final estimate will be</a:t>
                </a:r>
                <a:r>
                  <a:rPr lang="en-US" b="1" dirty="0" smtClean="0">
                    <a:solidFill>
                      <a:srgbClr val="008000"/>
                    </a:solidFill>
                    <a:ea typeface="ＭＳ Ｐゴシック" pitchFamily="34" charset="-128"/>
                    <a:cs typeface="ＭＳ Ｐゴシック" pitchFamily="34" charset="-128"/>
                  </a:rPr>
                  <a:t> </a:t>
                </a:r>
                <a14:m>
                  <m:oMath xmlns:m="http://schemas.openxmlformats.org/officeDocument/2006/math">
                    <m:r>
                      <a:rPr lang="en-US" b="1" i="1" smtClean="0">
                        <a:solidFill>
                          <a:srgbClr val="008000"/>
                        </a:solidFill>
                        <a:latin typeface="Cambria Math"/>
                        <a:ea typeface="ＭＳ Ｐゴシック" pitchFamily="34" charset="-128"/>
                        <a:cs typeface="ＭＳ Ｐゴシック" pitchFamily="34" charset="-128"/>
                      </a:rPr>
                      <m:t>𝑺</m:t>
                    </m:r>
                    <m:r>
                      <a:rPr lang="en-US" b="1" i="0" smtClean="0">
                        <a:solidFill>
                          <a:srgbClr val="008000"/>
                        </a:solidFill>
                        <a:latin typeface="Cambria Math"/>
                        <a:ea typeface="ＭＳ Ｐゴシック" pitchFamily="34" charset="-128"/>
                        <a:cs typeface="ＭＳ Ｐゴシック" pitchFamily="34" charset="-128"/>
                      </a:rPr>
                      <m:t>=</m:t>
                    </m:r>
                    <m:r>
                      <a:rPr lang="en-US" b="1" i="1" smtClean="0">
                        <a:solidFill>
                          <a:srgbClr val="008000"/>
                        </a:solidFill>
                        <a:latin typeface="Cambria Math"/>
                        <a:ea typeface="ＭＳ Ｐゴシック" pitchFamily="34" charset="-128"/>
                        <a:cs typeface="ＭＳ Ｐゴシック" pitchFamily="34" charset="-128"/>
                      </a:rPr>
                      <m:t>𝟏</m:t>
                    </m:r>
                    <m:r>
                      <a:rPr lang="en-US" b="1" i="1" smtClean="0">
                        <a:solidFill>
                          <a:srgbClr val="008000"/>
                        </a:solidFill>
                        <a:latin typeface="Cambria Math"/>
                        <a:ea typeface="ＭＳ Ｐゴシック" pitchFamily="34" charset="-128"/>
                        <a:cs typeface="ＭＳ Ｐゴシック" pitchFamily="34" charset="-128"/>
                      </a:rPr>
                      <m:t>/</m:t>
                    </m:r>
                    <m:r>
                      <a:rPr lang="en-US" b="1" i="1" smtClean="0">
                        <a:solidFill>
                          <a:srgbClr val="008000"/>
                        </a:solidFill>
                        <a:latin typeface="Cambria Math"/>
                        <a:ea typeface="ＭＳ Ｐゴシック" pitchFamily="34" charset="-128"/>
                        <a:cs typeface="ＭＳ Ｐゴシック" pitchFamily="34" charset="-128"/>
                      </a:rPr>
                      <m:t>𝒌</m:t>
                    </m:r>
                    <m:nary>
                      <m:naryPr>
                        <m:chr m:val="∑"/>
                        <m:ctrlPr>
                          <a:rPr lang="en-US" b="1" i="1" smtClean="0">
                            <a:solidFill>
                              <a:srgbClr val="008000"/>
                            </a:solidFill>
                            <a:latin typeface="Cambria Math"/>
                            <a:ea typeface="ＭＳ Ｐゴシック" pitchFamily="34" charset="-128"/>
                            <a:cs typeface="ＭＳ Ｐゴシック" pitchFamily="34" charset="-128"/>
                          </a:rPr>
                        </m:ctrlPr>
                      </m:naryPr>
                      <m:sub>
                        <m:r>
                          <a:rPr lang="en-US" b="1" i="1" smtClean="0">
                            <a:solidFill>
                              <a:srgbClr val="008000"/>
                            </a:solidFill>
                            <a:latin typeface="Cambria Math"/>
                            <a:ea typeface="ＭＳ Ｐゴシック" pitchFamily="34" charset="-128"/>
                            <a:cs typeface="ＭＳ Ｐゴシック" pitchFamily="34" charset="-128"/>
                          </a:rPr>
                          <m:t>𝒋</m:t>
                        </m:r>
                      </m:sub>
                      <m:sup>
                        <m:r>
                          <a:rPr lang="en-US" b="1" i="1" smtClean="0">
                            <a:solidFill>
                              <a:srgbClr val="008000"/>
                            </a:solidFill>
                            <a:latin typeface="Cambria Math"/>
                            <a:ea typeface="ＭＳ Ｐゴシック" pitchFamily="34" charset="-128"/>
                            <a:cs typeface="ＭＳ Ｐゴシック" pitchFamily="34" charset="-128"/>
                          </a:rPr>
                          <m:t>𝒌</m:t>
                        </m:r>
                      </m:sup>
                      <m:e>
                        <m:r>
                          <a:rPr lang="en-US" b="1" i="1">
                            <a:solidFill>
                              <a:srgbClr val="008000"/>
                            </a:solidFill>
                            <a:latin typeface="Cambria Math"/>
                            <a:ea typeface="ＭＳ Ｐゴシック" pitchFamily="34" charset="-128"/>
                            <a:cs typeface="ＭＳ Ｐゴシック" pitchFamily="34" charset="-128"/>
                          </a:rPr>
                          <m:t>𝒇</m:t>
                        </m:r>
                        <m:r>
                          <a:rPr lang="en-US" b="1" i="1">
                            <a:solidFill>
                              <a:srgbClr val="008000"/>
                            </a:solidFill>
                            <a:latin typeface="Cambria Math"/>
                            <a:ea typeface="ＭＳ Ｐゴシック" pitchFamily="34" charset="-128"/>
                            <a:cs typeface="ＭＳ Ｐゴシック" pitchFamily="34" charset="-128"/>
                          </a:rPr>
                          <m:t>(</m:t>
                        </m:r>
                        <m:sSub>
                          <m:sSubPr>
                            <m:ctrlPr>
                              <a:rPr lang="en-US" b="1" i="1">
                                <a:solidFill>
                                  <a:srgbClr val="008000"/>
                                </a:solidFill>
                                <a:latin typeface="Cambria Math"/>
                                <a:ea typeface="ＭＳ Ｐゴシック" pitchFamily="34" charset="-128"/>
                                <a:cs typeface="ＭＳ Ｐゴシック" pitchFamily="34" charset="-128"/>
                              </a:rPr>
                            </m:ctrlPr>
                          </m:sSubPr>
                          <m:e>
                            <m:r>
                              <a:rPr lang="en-US" b="1" i="1">
                                <a:solidFill>
                                  <a:srgbClr val="008000"/>
                                </a:solidFill>
                                <a:latin typeface="Cambria Math"/>
                                <a:ea typeface="ＭＳ Ｐゴシック" pitchFamily="34" charset="-128"/>
                                <a:cs typeface="ＭＳ Ｐゴシック" pitchFamily="34" charset="-128"/>
                              </a:rPr>
                              <m:t>𝑿</m:t>
                            </m:r>
                          </m:e>
                          <m:sub>
                            <m:r>
                              <a:rPr lang="en-US" b="1" i="1">
                                <a:solidFill>
                                  <a:srgbClr val="008000"/>
                                </a:solidFill>
                                <a:latin typeface="Cambria Math"/>
                                <a:ea typeface="ＭＳ Ｐゴシック" pitchFamily="34" charset="-128"/>
                                <a:cs typeface="ＭＳ Ｐゴシック" pitchFamily="34" charset="-128"/>
                              </a:rPr>
                              <m:t>𝒋</m:t>
                            </m:r>
                          </m:sub>
                        </m:sSub>
                        <m:r>
                          <a:rPr lang="en-US" b="1" i="1">
                            <a:solidFill>
                              <a:srgbClr val="008000"/>
                            </a:solidFill>
                            <a:latin typeface="Cambria Math"/>
                            <a:ea typeface="ＭＳ Ｐゴシック" pitchFamily="34" charset="-128"/>
                            <a:cs typeface="ＭＳ Ｐゴシック" pitchFamily="34" charset="-128"/>
                          </a:rPr>
                          <m:t>)</m:t>
                        </m:r>
                      </m:e>
                    </m:nary>
                  </m:oMath>
                </a14:m>
                <a:endParaRPr lang="en-US" b="1" dirty="0" smtClean="0">
                  <a:solidFill>
                    <a:srgbClr val="008000"/>
                  </a:solidFill>
                  <a:ea typeface="ＭＳ Ｐゴシック" pitchFamily="34" charset="-128"/>
                  <a:cs typeface="ＭＳ Ｐゴシック" pitchFamily="34" charset="-128"/>
                </a:endParaRPr>
              </a:p>
            </p:txBody>
          </p:sp>
        </mc:Choice>
        <mc:Fallback xmlns="">
          <p:sp>
            <p:nvSpPr>
              <p:cNvPr id="33796" name="Rectangle 3"/>
              <p:cNvSpPr>
                <a:spLocks noGrp="1" noRot="1" noChangeAspect="1" noMove="1" noResize="1" noEditPoints="1" noAdjustHandles="1" noChangeArrowheads="1" noChangeShapeType="1" noTextEdit="1"/>
              </p:cNvSpPr>
              <p:nvPr>
                <p:ph idx="1"/>
              </p:nvPr>
            </p:nvSpPr>
            <p:spPr>
              <a:xfrm>
                <a:off x="457200" y="1295400"/>
                <a:ext cx="8534400" cy="5486400"/>
              </a:xfrm>
              <a:blipFill rotWithShape="1">
                <a:blip r:embed="rId2"/>
                <a:stretch>
                  <a:fillRect t="-667"/>
                </a:stretch>
              </a:blipFill>
            </p:spPr>
            <p:txBody>
              <a:bodyPr/>
              <a:lstStyle/>
              <a:p>
                <a:r>
                  <a:rPr lang="en-US">
                    <a:noFill/>
                  </a:rPr>
                  <a:t> </a:t>
                </a:r>
              </a:p>
            </p:txBody>
          </p:sp>
        </mc:Fallback>
      </mc:AlternateContent>
      <p:sp>
        <p:nvSpPr>
          <p:cNvPr id="6" name="Footer Placeholder 5"/>
          <p:cNvSpPr>
            <a:spLocks noGrp="1"/>
          </p:cNvSpPr>
          <p:nvPr>
            <p:ph type="ftr" sz="quarter" idx="11"/>
          </p:nvPr>
        </p:nvSpPr>
        <p:spPr/>
        <p:txBody>
          <a:bodyPr/>
          <a:lstStyle/>
          <a:p>
            <a:r>
              <a:rPr lang="en-US" smtClean="0"/>
              <a:t>J. Leskovec, A. Rajaraman, J. Ullman: Mining of Massive Datasets, http://www.mmds.org </a:t>
            </a:r>
            <a:endParaRPr lang="en-US" dirty="0"/>
          </a:p>
        </p:txBody>
      </p:sp>
      <p:sp>
        <p:nvSpPr>
          <p:cNvPr id="33794" name="Slide Number Placeholder 5"/>
          <p:cNvSpPr>
            <a:spLocks noGrp="1"/>
          </p:cNvSpPr>
          <p:nvPr>
            <p:ph type="sldNum" sz="quarter" idx="12"/>
          </p:nvPr>
        </p:nvSpPr>
        <p:spPr bwMode="auto">
          <a:noFill/>
          <a:ln>
            <a:miter lim="800000"/>
            <a:headEnd/>
            <a:tailEnd/>
          </a:ln>
        </p:spPr>
        <p:txBody>
          <a:bodyPr/>
          <a:lstStyle/>
          <a:p>
            <a:fld id="{4CE27C12-7CCB-4A31-BF27-7697AB6E3189}" type="slidenum">
              <a:rPr lang="en-US" smtClean="0">
                <a:latin typeface="Calibri" pitchFamily="34" charset="0"/>
                <a:ea typeface="ＭＳ Ｐゴシック" pitchFamily="34" charset="-128"/>
              </a:rPr>
              <a:pPr/>
              <a:t>31</a:t>
            </a:fld>
            <a:endParaRPr lang="en-US" dirty="0" smtClean="0">
              <a:latin typeface="Calibri" pitchFamily="34" charset="0"/>
              <a:ea typeface="ＭＳ Ｐゴシック" pitchFamily="34" charset="-128"/>
            </a:endParaRPr>
          </a:p>
        </p:txBody>
      </p:sp>
    </p:spTree>
    <p:extLst>
      <p:ext uri="{BB962C8B-B14F-4D97-AF65-F5344CB8AC3E}">
        <p14:creationId xmlns:p14="http://schemas.microsoft.com/office/powerpoint/2010/main" val="178399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6">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79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Expectation Analysis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2046288"/>
                <a:ext cx="8686800" cy="4506913"/>
              </a:xfrm>
            </p:spPr>
            <p:txBody>
              <a:bodyPr>
                <a:normAutofit/>
              </a:bodyPr>
              <a:lstStyle/>
              <a:p>
                <a:r>
                  <a:rPr lang="en-US" b="1" dirty="0" smtClean="0">
                    <a:solidFill>
                      <a:srgbClr val="0000FF"/>
                    </a:solidFill>
                  </a:rPr>
                  <a:t>2</a:t>
                </a:r>
                <a:r>
                  <a:rPr lang="en-US" b="1" baseline="30000" dirty="0" smtClean="0">
                    <a:solidFill>
                      <a:srgbClr val="0000FF"/>
                    </a:solidFill>
                  </a:rPr>
                  <a:t>nd</a:t>
                </a:r>
                <a:r>
                  <a:rPr lang="en-US" b="1" dirty="0" smtClean="0">
                    <a:solidFill>
                      <a:srgbClr val="0000FF"/>
                    </a:solidFill>
                  </a:rPr>
                  <a:t> moment is </a:t>
                </a:r>
                <a14:m>
                  <m:oMath xmlns:m="http://schemas.openxmlformats.org/officeDocument/2006/math">
                    <m:r>
                      <a:rPr lang="en-US" b="1" i="1" smtClean="0">
                        <a:solidFill>
                          <a:srgbClr val="0000FF"/>
                        </a:solidFill>
                        <a:latin typeface="Cambria Math"/>
                      </a:rPr>
                      <m:t>𝑺</m:t>
                    </m:r>
                    <m:r>
                      <a:rPr lang="en-US" b="1" i="1" smtClean="0">
                        <a:solidFill>
                          <a:srgbClr val="0000FF"/>
                        </a:solidFill>
                        <a:latin typeface="Cambria Math"/>
                      </a:rPr>
                      <m:t>=</m:t>
                    </m:r>
                    <m:nary>
                      <m:naryPr>
                        <m:chr m:val="∑"/>
                        <m:supHide m:val="on"/>
                        <m:ctrlPr>
                          <a:rPr lang="en-US" b="1" i="1" smtClean="0">
                            <a:solidFill>
                              <a:srgbClr val="0000FF"/>
                            </a:solidFill>
                            <a:latin typeface="Cambria Math"/>
                          </a:rPr>
                        </m:ctrlPr>
                      </m:naryPr>
                      <m:sub>
                        <m:r>
                          <a:rPr lang="en-US" b="1" i="1" smtClean="0">
                            <a:solidFill>
                              <a:srgbClr val="0000FF"/>
                            </a:solidFill>
                            <a:latin typeface="Cambria Math"/>
                          </a:rPr>
                          <m:t>𝒊</m:t>
                        </m:r>
                      </m:sub>
                      <m:sup/>
                      <m:e>
                        <m:sSubSup>
                          <m:sSubSupPr>
                            <m:ctrlPr>
                              <a:rPr lang="en-US" b="1" i="1" smtClean="0">
                                <a:solidFill>
                                  <a:srgbClr val="0000FF"/>
                                </a:solidFill>
                                <a:latin typeface="Cambria Math"/>
                              </a:rPr>
                            </m:ctrlPr>
                          </m:sSubSupPr>
                          <m:e>
                            <m:r>
                              <a:rPr lang="en-US" b="1" i="1" smtClean="0">
                                <a:solidFill>
                                  <a:srgbClr val="0000FF"/>
                                </a:solidFill>
                                <a:latin typeface="Cambria Math"/>
                              </a:rPr>
                              <m:t>𝒎</m:t>
                            </m:r>
                          </m:e>
                          <m:sub>
                            <m:r>
                              <a:rPr lang="en-US" b="1" i="1" smtClean="0">
                                <a:solidFill>
                                  <a:srgbClr val="0000FF"/>
                                </a:solidFill>
                                <a:latin typeface="Cambria Math"/>
                              </a:rPr>
                              <m:t>𝒊</m:t>
                            </m:r>
                          </m:sub>
                          <m:sup>
                            <m:r>
                              <a:rPr lang="en-US" b="1" i="1" smtClean="0">
                                <a:solidFill>
                                  <a:srgbClr val="0000FF"/>
                                </a:solidFill>
                                <a:latin typeface="Cambria Math"/>
                              </a:rPr>
                              <m:t>𝟐</m:t>
                            </m:r>
                          </m:sup>
                        </m:sSubSup>
                      </m:e>
                    </m:nary>
                  </m:oMath>
                </a14:m>
                <a:endParaRPr lang="en-US" b="1" baseline="30000" dirty="0" smtClean="0">
                  <a:solidFill>
                    <a:srgbClr val="0000FF"/>
                  </a:solidFill>
                  <a:latin typeface="Times New Roman" pitchFamily="18" charset="0"/>
                  <a:cs typeface="Times New Roman" pitchFamily="18" charset="0"/>
                </a:endParaRPr>
              </a:p>
              <a:p>
                <a:r>
                  <a:rPr lang="en-US" b="1" i="1" dirty="0" smtClean="0">
                    <a:solidFill>
                      <a:srgbClr val="008000"/>
                    </a:solidFill>
                  </a:rPr>
                  <a:t>c</a:t>
                </a:r>
                <a:r>
                  <a:rPr lang="en-US" b="1" i="1" baseline="-25000" dirty="0" smtClean="0">
                    <a:solidFill>
                      <a:srgbClr val="008000"/>
                    </a:solidFill>
                  </a:rPr>
                  <a:t>t</a:t>
                </a:r>
                <a:r>
                  <a:rPr lang="en-US" i="1" baseline="-25000" dirty="0" smtClean="0"/>
                  <a:t> </a:t>
                </a:r>
                <a:r>
                  <a:rPr lang="en-US" dirty="0" smtClean="0"/>
                  <a:t>… number of times item at time </a:t>
                </a:r>
                <a:r>
                  <a:rPr lang="en-US" b="1" i="1" dirty="0" smtClean="0">
                    <a:solidFill>
                      <a:srgbClr val="008000"/>
                    </a:solidFill>
                  </a:rPr>
                  <a:t>t</a:t>
                </a:r>
                <a:r>
                  <a:rPr lang="en-US" dirty="0" smtClean="0"/>
                  <a:t> appears </a:t>
                </a:r>
                <a:br>
                  <a:rPr lang="en-US" dirty="0" smtClean="0"/>
                </a:br>
                <a:r>
                  <a:rPr lang="en-US" dirty="0" smtClean="0"/>
                  <a:t>from time </a:t>
                </a:r>
                <a:r>
                  <a:rPr lang="en-US" b="1" dirty="0" smtClean="0"/>
                  <a:t>t </a:t>
                </a:r>
                <a:r>
                  <a:rPr lang="en-US" dirty="0" smtClean="0"/>
                  <a:t>onwards (</a:t>
                </a:r>
                <a:r>
                  <a:rPr lang="en-US" b="1" i="1" dirty="0" smtClean="0"/>
                  <a:t>c</a:t>
                </a:r>
                <a:r>
                  <a:rPr lang="en-US" b="1" i="1" baseline="-25000" dirty="0" smtClean="0"/>
                  <a:t>1</a:t>
                </a:r>
                <a:r>
                  <a:rPr lang="en-US" b="1" i="1" dirty="0" smtClean="0"/>
                  <a:t>=m</a:t>
                </a:r>
                <a:r>
                  <a:rPr lang="en-US" b="1" i="1" baseline="-25000" dirty="0" smtClean="0"/>
                  <a:t>a </a:t>
                </a:r>
                <a:r>
                  <a:rPr lang="en-US" i="1" dirty="0" smtClean="0"/>
                  <a:t>, </a:t>
                </a:r>
                <a:r>
                  <a:rPr lang="en-US" b="1" i="1" dirty="0" smtClean="0"/>
                  <a:t>c</a:t>
                </a:r>
                <a:r>
                  <a:rPr lang="en-US" b="1" i="1" baseline="-25000" dirty="0" smtClean="0"/>
                  <a:t>2</a:t>
                </a:r>
                <a:r>
                  <a:rPr lang="en-US" b="1" i="1" dirty="0" smtClean="0"/>
                  <a:t>=m</a:t>
                </a:r>
                <a:r>
                  <a:rPr lang="en-US" b="1" i="1" baseline="-25000" dirty="0" smtClean="0"/>
                  <a:t>a</a:t>
                </a:r>
                <a:r>
                  <a:rPr lang="en-US" b="1" i="1" dirty="0" smtClean="0"/>
                  <a:t>-1</a:t>
                </a:r>
                <a:r>
                  <a:rPr lang="en-US" i="1" dirty="0" smtClean="0"/>
                  <a:t>, </a:t>
                </a:r>
                <a:r>
                  <a:rPr lang="en-US" b="1" i="1" dirty="0" smtClean="0"/>
                  <a:t>c</a:t>
                </a:r>
                <a:r>
                  <a:rPr lang="en-US" b="1" i="1" baseline="-25000" dirty="0" smtClean="0"/>
                  <a:t>3</a:t>
                </a:r>
                <a:r>
                  <a:rPr lang="en-US" b="1" i="1" dirty="0" smtClean="0"/>
                  <a:t>=</a:t>
                </a:r>
                <a:r>
                  <a:rPr lang="en-US" b="1" i="1" dirty="0" err="1" smtClean="0"/>
                  <a:t>m</a:t>
                </a:r>
                <a:r>
                  <a:rPr lang="en-US" b="1" i="1" baseline="-25000" dirty="0" err="1" smtClean="0"/>
                  <a:t>b</a:t>
                </a:r>
                <a:r>
                  <a:rPr lang="en-US" dirty="0" smtClean="0"/>
                  <a:t>)</a:t>
                </a:r>
              </a:p>
              <a:p>
                <a14:m>
                  <m:oMath xmlns:m="http://schemas.openxmlformats.org/officeDocument/2006/math">
                    <m:r>
                      <a:rPr lang="en-US" b="1" i="1" smtClean="0">
                        <a:latin typeface="Cambria Math"/>
                        <a:cs typeface="Times New Roman" pitchFamily="18" charset="0"/>
                      </a:rPr>
                      <m:t>𝑬</m:t>
                    </m:r>
                    <m:d>
                      <m:dPr>
                        <m:begChr m:val="["/>
                        <m:endChr m:val="]"/>
                        <m:ctrlPr>
                          <a:rPr lang="en-US" b="1" i="1" smtClean="0">
                            <a:latin typeface="Cambria Math"/>
                            <a:cs typeface="Times New Roman" pitchFamily="18" charset="0"/>
                          </a:rPr>
                        </m:ctrlPr>
                      </m:dPr>
                      <m:e>
                        <m:r>
                          <a:rPr lang="en-US" b="1" i="1" smtClean="0">
                            <a:latin typeface="Cambria Math"/>
                            <a:cs typeface="Times New Roman" pitchFamily="18" charset="0"/>
                          </a:rPr>
                          <m:t>𝒇</m:t>
                        </m:r>
                        <m:r>
                          <a:rPr lang="en-US" b="1" i="1" smtClean="0">
                            <a:latin typeface="Cambria Math"/>
                            <a:cs typeface="Times New Roman" pitchFamily="18" charset="0"/>
                          </a:rPr>
                          <m:t>(</m:t>
                        </m:r>
                        <m:r>
                          <a:rPr lang="en-US" b="1" i="1" smtClean="0">
                            <a:latin typeface="Cambria Math"/>
                            <a:cs typeface="Times New Roman" pitchFamily="18" charset="0"/>
                          </a:rPr>
                          <m:t>𝑿</m:t>
                        </m:r>
                        <m:r>
                          <a:rPr lang="en-US" b="1" i="1" smtClean="0">
                            <a:latin typeface="Cambria Math"/>
                            <a:cs typeface="Times New Roman" pitchFamily="18" charset="0"/>
                          </a:rPr>
                          <m:t>)</m:t>
                        </m:r>
                      </m:e>
                    </m:d>
                    <m:r>
                      <a:rPr lang="en-US" b="1" i="1" smtClean="0">
                        <a:latin typeface="Cambria Math"/>
                        <a:cs typeface="Times New Roman" pitchFamily="18" charset="0"/>
                      </a:rPr>
                      <m:t>=</m:t>
                    </m:r>
                    <m:f>
                      <m:fPr>
                        <m:ctrlPr>
                          <a:rPr lang="en-US" b="1" i="1" smtClean="0">
                            <a:latin typeface="Cambria Math"/>
                            <a:cs typeface="Times New Roman" pitchFamily="18" charset="0"/>
                          </a:rPr>
                        </m:ctrlPr>
                      </m:fPr>
                      <m:num>
                        <m:r>
                          <a:rPr lang="en-US" b="1" i="1" smtClean="0">
                            <a:latin typeface="Cambria Math"/>
                            <a:cs typeface="Times New Roman" pitchFamily="18" charset="0"/>
                          </a:rPr>
                          <m:t>𝟏</m:t>
                        </m:r>
                      </m:num>
                      <m:den>
                        <m:r>
                          <a:rPr lang="en-US" b="1" i="1" smtClean="0">
                            <a:latin typeface="Cambria Math"/>
                            <a:cs typeface="Times New Roman" pitchFamily="18" charset="0"/>
                          </a:rPr>
                          <m:t>𝒏</m:t>
                        </m:r>
                      </m:den>
                    </m:f>
                    <m:nary>
                      <m:naryPr>
                        <m:chr m:val="∑"/>
                        <m:ctrlPr>
                          <a:rPr lang="en-US" b="1" i="1" smtClean="0">
                            <a:latin typeface="Cambria Math"/>
                            <a:cs typeface="Times New Roman" pitchFamily="18" charset="0"/>
                          </a:rPr>
                        </m:ctrlPr>
                      </m:naryPr>
                      <m:sub>
                        <m:r>
                          <m:rPr>
                            <m:brk m:alnAt="23"/>
                          </m:rPr>
                          <a:rPr lang="en-US" b="1" i="1" smtClean="0">
                            <a:latin typeface="Cambria Math"/>
                            <a:cs typeface="Times New Roman" pitchFamily="18" charset="0"/>
                          </a:rPr>
                          <m:t>𝒕</m:t>
                        </m:r>
                        <m:r>
                          <a:rPr lang="en-US" b="1" i="1" smtClean="0">
                            <a:latin typeface="Cambria Math"/>
                            <a:cs typeface="Times New Roman" pitchFamily="18" charset="0"/>
                          </a:rPr>
                          <m:t>=</m:t>
                        </m:r>
                        <m:r>
                          <a:rPr lang="en-US" b="1" i="1" smtClean="0">
                            <a:latin typeface="Cambria Math"/>
                            <a:cs typeface="Times New Roman" pitchFamily="18" charset="0"/>
                          </a:rPr>
                          <m:t>𝟏</m:t>
                        </m:r>
                      </m:sub>
                      <m:sup>
                        <m:r>
                          <a:rPr lang="en-US" b="1" i="1" smtClean="0">
                            <a:latin typeface="Cambria Math"/>
                            <a:cs typeface="Times New Roman" pitchFamily="18" charset="0"/>
                          </a:rPr>
                          <m:t>𝒏</m:t>
                        </m:r>
                      </m:sup>
                      <m:e>
                        <m:r>
                          <a:rPr lang="en-US" b="1" i="1">
                            <a:latin typeface="Cambria Math"/>
                            <a:cs typeface="Times New Roman" pitchFamily="18" charset="0"/>
                          </a:rPr>
                          <m:t>𝒏</m:t>
                        </m:r>
                        <m:r>
                          <a:rPr lang="en-US" b="1" i="1">
                            <a:latin typeface="Cambria Math"/>
                            <a:cs typeface="Times New Roman" pitchFamily="18" charset="0"/>
                          </a:rPr>
                          <m:t>(</m:t>
                        </m:r>
                        <m:r>
                          <a:rPr lang="en-US" b="1" i="1">
                            <a:latin typeface="Cambria Math"/>
                            <a:cs typeface="Times New Roman" pitchFamily="18" charset="0"/>
                          </a:rPr>
                          <m:t>𝟐</m:t>
                        </m:r>
                        <m:sSub>
                          <m:sSubPr>
                            <m:ctrlPr>
                              <a:rPr lang="en-US" b="1" i="1">
                                <a:latin typeface="Cambria Math"/>
                                <a:cs typeface="Times New Roman" pitchFamily="18" charset="0"/>
                              </a:rPr>
                            </m:ctrlPr>
                          </m:sSubPr>
                          <m:e>
                            <m:r>
                              <a:rPr lang="en-US" b="1" i="1">
                                <a:latin typeface="Cambria Math"/>
                                <a:cs typeface="Times New Roman" pitchFamily="18" charset="0"/>
                              </a:rPr>
                              <m:t>𝒄</m:t>
                            </m:r>
                          </m:e>
                          <m:sub>
                            <m:r>
                              <a:rPr lang="en-US" b="1" i="1">
                                <a:latin typeface="Cambria Math"/>
                                <a:cs typeface="Times New Roman" pitchFamily="18" charset="0"/>
                              </a:rPr>
                              <m:t>𝒕</m:t>
                            </m:r>
                          </m:sub>
                        </m:sSub>
                        <m:r>
                          <a:rPr lang="en-US" b="1" i="1">
                            <a:latin typeface="Cambria Math"/>
                            <a:cs typeface="Times New Roman" pitchFamily="18" charset="0"/>
                          </a:rPr>
                          <m:t>−</m:t>
                        </m:r>
                        <m:r>
                          <a:rPr lang="en-US" b="1" i="1">
                            <a:latin typeface="Cambria Math"/>
                            <a:cs typeface="Times New Roman" pitchFamily="18" charset="0"/>
                          </a:rPr>
                          <m:t>𝟏</m:t>
                        </m:r>
                        <m:r>
                          <a:rPr lang="en-US" b="1" i="1">
                            <a:latin typeface="Cambria Math"/>
                            <a:cs typeface="Times New Roman" pitchFamily="18" charset="0"/>
                          </a:rPr>
                          <m:t>)</m:t>
                        </m:r>
                      </m:e>
                    </m:nary>
                  </m:oMath>
                </a14:m>
                <a:endParaRPr lang="en-US" b="1" i="1" dirty="0" smtClean="0">
                  <a:latin typeface="Cambria Math"/>
                  <a:cs typeface="Times New Roman" pitchFamily="18" charset="0"/>
                </a:endParaRPr>
              </a:p>
              <a:p>
                <a:pPr marL="118872" indent="0">
                  <a:buNone/>
                </a:pPr>
                <a:r>
                  <a:rPr lang="en-US" b="1" dirty="0" smtClean="0">
                    <a:solidFill>
                      <a:srgbClr val="0000FF"/>
                    </a:solidFill>
                    <a:cs typeface="Times New Roman" pitchFamily="18" charset="0"/>
                  </a:rPr>
                  <a:t>   </a:t>
                </a:r>
                <a14:m>
                  <m:oMath xmlns:m="http://schemas.openxmlformats.org/officeDocument/2006/math">
                    <m:r>
                      <a:rPr lang="en-US" b="1" i="1" smtClean="0">
                        <a:solidFill>
                          <a:srgbClr val="0000FF"/>
                        </a:solidFill>
                        <a:latin typeface="Cambria Math"/>
                        <a:cs typeface="Times New Roman" pitchFamily="18" charset="0"/>
                      </a:rPr>
                      <m:t>=</m:t>
                    </m:r>
                    <m:f>
                      <m:fPr>
                        <m:ctrlPr>
                          <a:rPr lang="en-US" b="1" i="1">
                            <a:solidFill>
                              <a:srgbClr val="0000FF"/>
                            </a:solidFill>
                            <a:latin typeface="Cambria Math"/>
                            <a:cs typeface="Times New Roman" pitchFamily="18" charset="0"/>
                          </a:rPr>
                        </m:ctrlPr>
                      </m:fPr>
                      <m:num>
                        <m:r>
                          <a:rPr lang="en-US" b="1" i="1">
                            <a:solidFill>
                              <a:srgbClr val="0000FF"/>
                            </a:solidFill>
                            <a:latin typeface="Cambria Math"/>
                            <a:cs typeface="Times New Roman" pitchFamily="18" charset="0"/>
                          </a:rPr>
                          <m:t>𝟏</m:t>
                        </m:r>
                      </m:num>
                      <m:den>
                        <m:r>
                          <a:rPr lang="en-US" b="1" i="1">
                            <a:solidFill>
                              <a:srgbClr val="0000FF"/>
                            </a:solidFill>
                            <a:latin typeface="Cambria Math"/>
                            <a:cs typeface="Times New Roman" pitchFamily="18" charset="0"/>
                          </a:rPr>
                          <m:t>𝒏</m:t>
                        </m:r>
                      </m:den>
                    </m:f>
                    <m:nary>
                      <m:naryPr>
                        <m:chr m:val="∑"/>
                        <m:supHide m:val="on"/>
                        <m:ctrlPr>
                          <a:rPr lang="en-US" b="1" i="1" smtClean="0">
                            <a:solidFill>
                              <a:srgbClr val="0000FF"/>
                            </a:solidFill>
                            <a:latin typeface="Cambria Math"/>
                            <a:cs typeface="Times New Roman" pitchFamily="18" charset="0"/>
                          </a:rPr>
                        </m:ctrlPr>
                      </m:naryPr>
                      <m:sub>
                        <m:r>
                          <a:rPr lang="en-US" b="1" i="1" smtClean="0">
                            <a:solidFill>
                              <a:srgbClr val="0000FF"/>
                            </a:solidFill>
                            <a:latin typeface="Cambria Math"/>
                            <a:cs typeface="Times New Roman" pitchFamily="18" charset="0"/>
                          </a:rPr>
                          <m:t>𝒊</m:t>
                        </m:r>
                      </m:sub>
                      <m:sup/>
                      <m:e>
                        <m:r>
                          <a:rPr lang="en-US" b="1" i="1" smtClean="0">
                            <a:solidFill>
                              <a:srgbClr val="0000FF"/>
                            </a:solidFill>
                            <a:latin typeface="Cambria Math"/>
                            <a:cs typeface="Times New Roman" pitchFamily="18" charset="0"/>
                          </a:rPr>
                          <m:t>𝒏</m:t>
                        </m:r>
                        <m:r>
                          <a:rPr lang="en-US" b="1" i="1" smtClean="0">
                            <a:solidFill>
                              <a:srgbClr val="0000FF"/>
                            </a:solidFill>
                            <a:latin typeface="Cambria Math"/>
                            <a:cs typeface="Times New Roman" pitchFamily="18" charset="0"/>
                          </a:rPr>
                          <m:t> (</m:t>
                        </m:r>
                        <m:r>
                          <a:rPr lang="en-US" b="1" i="1" smtClean="0">
                            <a:solidFill>
                              <a:srgbClr val="0000FF"/>
                            </a:solidFill>
                            <a:latin typeface="Cambria Math"/>
                            <a:cs typeface="Times New Roman" pitchFamily="18" charset="0"/>
                          </a:rPr>
                          <m:t>𝟏</m:t>
                        </m:r>
                        <m:r>
                          <a:rPr lang="en-US" b="1" i="1" smtClean="0">
                            <a:solidFill>
                              <a:srgbClr val="0000FF"/>
                            </a:solidFill>
                            <a:latin typeface="Cambria Math"/>
                            <a:cs typeface="Times New Roman" pitchFamily="18" charset="0"/>
                          </a:rPr>
                          <m:t>+</m:t>
                        </m:r>
                        <m:r>
                          <a:rPr lang="en-US" b="1" i="1" smtClean="0">
                            <a:solidFill>
                              <a:srgbClr val="0000FF"/>
                            </a:solidFill>
                            <a:latin typeface="Cambria Math"/>
                            <a:cs typeface="Times New Roman" pitchFamily="18" charset="0"/>
                          </a:rPr>
                          <m:t>𝟑</m:t>
                        </m:r>
                        <m:r>
                          <a:rPr lang="en-US" b="1" i="1" smtClean="0">
                            <a:solidFill>
                              <a:srgbClr val="0000FF"/>
                            </a:solidFill>
                            <a:latin typeface="Cambria Math"/>
                            <a:cs typeface="Times New Roman" pitchFamily="18" charset="0"/>
                          </a:rPr>
                          <m:t>+</m:t>
                        </m:r>
                        <m:r>
                          <a:rPr lang="en-US" b="1" i="1" smtClean="0">
                            <a:solidFill>
                              <a:srgbClr val="0000FF"/>
                            </a:solidFill>
                            <a:latin typeface="Cambria Math"/>
                            <a:cs typeface="Times New Roman" pitchFamily="18" charset="0"/>
                          </a:rPr>
                          <m:t>𝟓</m:t>
                        </m:r>
                        <m:r>
                          <a:rPr lang="en-US" b="1" i="1" smtClean="0">
                            <a:solidFill>
                              <a:srgbClr val="0000FF"/>
                            </a:solidFill>
                            <a:latin typeface="Cambria Math"/>
                            <a:cs typeface="Times New Roman" pitchFamily="18" charset="0"/>
                          </a:rPr>
                          <m:t>+…+</m:t>
                        </m:r>
                        <m:r>
                          <a:rPr lang="en-US" b="1" i="1" smtClean="0">
                            <a:solidFill>
                              <a:srgbClr val="0000FF"/>
                            </a:solidFill>
                            <a:latin typeface="Cambria Math"/>
                            <a:cs typeface="Times New Roman" pitchFamily="18" charset="0"/>
                          </a:rPr>
                          <m:t>𝟐</m:t>
                        </m:r>
                        <m:sSub>
                          <m:sSubPr>
                            <m:ctrlPr>
                              <a:rPr lang="en-US" b="1" i="1" smtClean="0">
                                <a:solidFill>
                                  <a:srgbClr val="0000FF"/>
                                </a:solidFill>
                                <a:latin typeface="Cambria Math"/>
                                <a:cs typeface="Times New Roman" pitchFamily="18" charset="0"/>
                              </a:rPr>
                            </m:ctrlPr>
                          </m:sSubPr>
                          <m:e>
                            <m:r>
                              <a:rPr lang="en-US" b="1" i="1" smtClean="0">
                                <a:solidFill>
                                  <a:srgbClr val="0000FF"/>
                                </a:solidFill>
                                <a:latin typeface="Cambria Math"/>
                                <a:cs typeface="Times New Roman" pitchFamily="18" charset="0"/>
                              </a:rPr>
                              <m:t>𝒎</m:t>
                            </m:r>
                          </m:e>
                          <m:sub>
                            <m:r>
                              <a:rPr lang="en-US" b="1" i="1" smtClean="0">
                                <a:solidFill>
                                  <a:srgbClr val="0000FF"/>
                                </a:solidFill>
                                <a:latin typeface="Cambria Math"/>
                                <a:cs typeface="Times New Roman" pitchFamily="18" charset="0"/>
                              </a:rPr>
                              <m:t>𝒊</m:t>
                            </m:r>
                          </m:sub>
                        </m:sSub>
                        <m:r>
                          <a:rPr lang="en-US" b="1" i="1" smtClean="0">
                            <a:solidFill>
                              <a:srgbClr val="0000FF"/>
                            </a:solidFill>
                            <a:latin typeface="Cambria Math"/>
                            <a:cs typeface="Times New Roman" pitchFamily="18" charset="0"/>
                          </a:rPr>
                          <m:t>−</m:t>
                        </m:r>
                        <m:r>
                          <a:rPr lang="en-US" b="1" i="1" smtClean="0">
                            <a:solidFill>
                              <a:srgbClr val="0000FF"/>
                            </a:solidFill>
                            <a:latin typeface="Cambria Math"/>
                            <a:cs typeface="Times New Roman" pitchFamily="18" charset="0"/>
                          </a:rPr>
                          <m:t>𝟏</m:t>
                        </m:r>
                        <m:r>
                          <a:rPr lang="en-US" b="1" i="1" smtClean="0">
                            <a:solidFill>
                              <a:srgbClr val="0000FF"/>
                            </a:solidFill>
                            <a:latin typeface="Cambria Math"/>
                            <a:cs typeface="Times New Roman" pitchFamily="18" charset="0"/>
                          </a:rPr>
                          <m:t>)</m:t>
                        </m:r>
                      </m:e>
                    </m:nary>
                  </m:oMath>
                </a14:m>
                <a:endParaRPr lang="en-US" b="1" i="1" dirty="0" smtClean="0">
                  <a:solidFill>
                    <a:srgbClr val="0000FF"/>
                  </a:solidFill>
                  <a:latin typeface="Cambria Math"/>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2046288"/>
                <a:ext cx="8686800" cy="4506913"/>
              </a:xfrm>
              <a:blipFill rotWithShape="1">
                <a:blip r:embed="rId3"/>
                <a:stretch>
                  <a:fillRect/>
                </a:stretch>
              </a:blipFill>
            </p:spPr>
            <p:txBody>
              <a:bodyPr/>
              <a:lstStyle/>
              <a:p>
                <a:r>
                  <a:rPr lang="en-US">
                    <a:noFill/>
                  </a:rPr>
                  <a:t> </a:t>
                </a:r>
              </a:p>
            </p:txBody>
          </p:sp>
        </mc:Fallback>
      </mc:AlternateContent>
      <p:sp>
        <p:nvSpPr>
          <p:cNvPr id="5" name="Footer Placeholder 4"/>
          <p:cNvSpPr>
            <a:spLocks noGrp="1"/>
          </p:cNvSpPr>
          <p:nvPr>
            <p:ph type="ftr" sz="quarter" idx="11"/>
          </p:nvPr>
        </p:nvSpPr>
        <p:spPr/>
        <p:txBody>
          <a:bodyPr/>
          <a:lstStyle/>
          <a:p>
            <a:pPr>
              <a:defRPr/>
            </a:pPr>
            <a:r>
              <a:rPr lang="nn-NO" smtClean="0"/>
              <a:t>J. Leskovec, A. Rajaraman, J. Ullman: Mining of Massive Datasets, http://www.mmds.org </a:t>
            </a:r>
            <a:endParaRPr lang="en-US" dirty="0"/>
          </a:p>
        </p:txBody>
      </p:sp>
      <p:sp>
        <p:nvSpPr>
          <p:cNvPr id="34822" name="Slide Number Placeholder 5"/>
          <p:cNvSpPr>
            <a:spLocks noGrp="1"/>
          </p:cNvSpPr>
          <p:nvPr>
            <p:ph type="sldNum" sz="quarter" idx="12"/>
          </p:nvPr>
        </p:nvSpPr>
        <p:spPr bwMode="auto">
          <a:noFill/>
          <a:ln>
            <a:miter lim="800000"/>
            <a:headEnd/>
            <a:tailEnd/>
          </a:ln>
        </p:spPr>
        <p:txBody>
          <a:bodyPr/>
          <a:lstStyle/>
          <a:p>
            <a:fld id="{72CF9A28-1B06-47DF-8DD0-47055228082E}" type="slidenum">
              <a:rPr lang="en-US" smtClean="0">
                <a:latin typeface="Calibri" pitchFamily="34" charset="0"/>
                <a:ea typeface="ＭＳ Ｐゴシック" pitchFamily="34" charset="-128"/>
              </a:rPr>
              <a:pPr/>
              <a:t>32</a:t>
            </a:fld>
            <a:endParaRPr lang="en-US" dirty="0" smtClean="0">
              <a:latin typeface="Calibri" pitchFamily="34" charset="0"/>
              <a:ea typeface="ＭＳ Ｐゴシック" pitchFamily="34" charset="-128"/>
            </a:endParaRPr>
          </a:p>
        </p:txBody>
      </p:sp>
      <p:grpSp>
        <p:nvGrpSpPr>
          <p:cNvPr id="28" name="Group 10"/>
          <p:cNvGrpSpPr>
            <a:grpSpLocks/>
          </p:cNvGrpSpPr>
          <p:nvPr/>
        </p:nvGrpSpPr>
        <p:grpSpPr bwMode="auto">
          <a:xfrm>
            <a:off x="2514600" y="4902493"/>
            <a:ext cx="1371601" cy="1533526"/>
            <a:chOff x="2160" y="3024"/>
            <a:chExt cx="864" cy="966"/>
          </a:xfrm>
        </p:grpSpPr>
        <p:sp>
          <p:nvSpPr>
            <p:cNvPr id="29" name="Text Box 4"/>
            <p:cNvSpPr txBox="1">
              <a:spLocks noChangeArrowheads="1"/>
            </p:cNvSpPr>
            <p:nvPr/>
          </p:nvSpPr>
          <p:spPr bwMode="auto">
            <a:xfrm>
              <a:off x="2160" y="3408"/>
              <a:ext cx="864" cy="582"/>
            </a:xfrm>
            <a:prstGeom prst="rect">
              <a:avLst/>
            </a:prstGeom>
            <a:noFill/>
            <a:ln w="9525">
              <a:noFill/>
              <a:miter lim="800000"/>
              <a:headEnd/>
              <a:tailEnd/>
            </a:ln>
            <a:effectLst/>
          </p:spPr>
          <p:txBody>
            <a:bodyPr wrap="none">
              <a:spAutoFit/>
            </a:bodyPr>
            <a:lstStyle/>
            <a:p>
              <a:pPr algn="ctr"/>
              <a:r>
                <a:rPr lang="en-US" dirty="0" smtClean="0">
                  <a:solidFill>
                    <a:srgbClr val="008000"/>
                  </a:solidFill>
                </a:rPr>
                <a:t>Time t </a:t>
              </a:r>
              <a:r>
                <a:rPr lang="en-US" dirty="0">
                  <a:solidFill>
                    <a:srgbClr val="008000"/>
                  </a:solidFill>
                </a:rPr>
                <a:t>when</a:t>
              </a:r>
            </a:p>
            <a:p>
              <a:pPr algn="ctr"/>
              <a:r>
                <a:rPr lang="en-US" dirty="0">
                  <a:solidFill>
                    <a:srgbClr val="008000"/>
                  </a:solidFill>
                </a:rPr>
                <a:t>the last </a:t>
              </a:r>
              <a:r>
                <a:rPr lang="en-US" b="1" i="1" dirty="0" err="1" smtClean="0">
                  <a:solidFill>
                    <a:srgbClr val="008000"/>
                  </a:solidFill>
                </a:rPr>
                <a:t>i</a:t>
              </a:r>
              <a:r>
                <a:rPr lang="en-US" b="1" i="1" dirty="0" smtClean="0">
                  <a:solidFill>
                    <a:srgbClr val="008000"/>
                  </a:solidFill>
                </a:rPr>
                <a:t> </a:t>
              </a:r>
              <a:r>
                <a:rPr lang="en-US" dirty="0" smtClean="0">
                  <a:solidFill>
                    <a:srgbClr val="008000"/>
                  </a:solidFill>
                </a:rPr>
                <a:t>is </a:t>
              </a:r>
              <a:br>
                <a:rPr lang="en-US" dirty="0" smtClean="0">
                  <a:solidFill>
                    <a:srgbClr val="008000"/>
                  </a:solidFill>
                </a:rPr>
              </a:br>
              <a:r>
                <a:rPr lang="en-US" dirty="0" smtClean="0">
                  <a:solidFill>
                    <a:srgbClr val="008000"/>
                  </a:solidFill>
                </a:rPr>
                <a:t>seen </a:t>
              </a:r>
              <a:r>
                <a:rPr lang="en-US" b="1" dirty="0" smtClean="0">
                  <a:solidFill>
                    <a:srgbClr val="008000"/>
                  </a:solidFill>
                </a:rPr>
                <a:t>(</a:t>
              </a:r>
              <a:r>
                <a:rPr lang="en-US" b="1" i="1" dirty="0" err="1" smtClean="0">
                  <a:solidFill>
                    <a:srgbClr val="008000"/>
                  </a:solidFill>
                </a:rPr>
                <a:t>c</a:t>
              </a:r>
              <a:r>
                <a:rPr lang="en-US" b="1" i="1" baseline="-25000" dirty="0" err="1" smtClean="0">
                  <a:solidFill>
                    <a:srgbClr val="008000"/>
                  </a:solidFill>
                </a:rPr>
                <a:t>t</a:t>
              </a:r>
              <a:r>
                <a:rPr lang="en-US" b="1" i="1" dirty="0" smtClean="0">
                  <a:solidFill>
                    <a:srgbClr val="008000"/>
                  </a:solidFill>
                </a:rPr>
                <a:t>=1</a:t>
              </a:r>
              <a:r>
                <a:rPr lang="en-US" b="1" dirty="0" smtClean="0">
                  <a:solidFill>
                    <a:srgbClr val="008000"/>
                  </a:solidFill>
                </a:rPr>
                <a:t>)</a:t>
              </a:r>
              <a:endParaRPr lang="en-US" b="1" dirty="0">
                <a:solidFill>
                  <a:srgbClr val="008000"/>
                </a:solidFill>
              </a:endParaRPr>
            </a:p>
          </p:txBody>
        </p:sp>
        <p:sp>
          <p:nvSpPr>
            <p:cNvPr id="30" name="Line 5"/>
            <p:cNvSpPr>
              <a:spLocks noChangeShapeType="1"/>
            </p:cNvSpPr>
            <p:nvPr/>
          </p:nvSpPr>
          <p:spPr bwMode="auto">
            <a:xfrm flipH="1" flipV="1">
              <a:off x="2352" y="3024"/>
              <a:ext cx="192" cy="384"/>
            </a:xfrm>
            <a:prstGeom prst="line">
              <a:avLst/>
            </a:prstGeom>
            <a:noFill/>
            <a:ln w="9525">
              <a:solidFill>
                <a:srgbClr val="008000"/>
              </a:solidFill>
              <a:round/>
              <a:headEnd/>
              <a:tailEnd type="triangle" w="med" len="med"/>
            </a:ln>
            <a:effectLst/>
          </p:spPr>
          <p:txBody>
            <a:bodyPr/>
            <a:lstStyle/>
            <a:p>
              <a:endParaRPr lang="en-US" dirty="0"/>
            </a:p>
          </p:txBody>
        </p:sp>
      </p:grpSp>
      <p:grpSp>
        <p:nvGrpSpPr>
          <p:cNvPr id="31" name="Group 11"/>
          <p:cNvGrpSpPr>
            <a:grpSpLocks/>
          </p:cNvGrpSpPr>
          <p:nvPr/>
        </p:nvGrpSpPr>
        <p:grpSpPr bwMode="auto">
          <a:xfrm>
            <a:off x="3562350" y="4800600"/>
            <a:ext cx="2228850" cy="1449388"/>
            <a:chOff x="2832" y="3072"/>
            <a:chExt cx="1404" cy="913"/>
          </a:xfrm>
        </p:grpSpPr>
        <p:sp>
          <p:nvSpPr>
            <p:cNvPr id="40" name="Text Box 6"/>
            <p:cNvSpPr txBox="1">
              <a:spLocks noChangeArrowheads="1"/>
            </p:cNvSpPr>
            <p:nvPr/>
          </p:nvSpPr>
          <p:spPr bwMode="auto">
            <a:xfrm>
              <a:off x="3120" y="3408"/>
              <a:ext cx="1116" cy="577"/>
            </a:xfrm>
            <a:prstGeom prst="rect">
              <a:avLst/>
            </a:prstGeom>
            <a:noFill/>
            <a:ln w="9525">
              <a:noFill/>
              <a:miter lim="800000"/>
              <a:headEnd/>
              <a:tailEnd/>
            </a:ln>
            <a:effectLst/>
          </p:spPr>
          <p:txBody>
            <a:bodyPr wrap="none">
              <a:spAutoFit/>
            </a:bodyPr>
            <a:lstStyle/>
            <a:p>
              <a:pPr algn="ctr"/>
              <a:r>
                <a:rPr lang="en-US" dirty="0">
                  <a:solidFill>
                    <a:srgbClr val="008000"/>
                  </a:solidFill>
                </a:rPr>
                <a:t>Time </a:t>
              </a:r>
              <a:r>
                <a:rPr lang="en-US" b="1" i="1" dirty="0" smtClean="0">
                  <a:solidFill>
                    <a:srgbClr val="008000"/>
                  </a:solidFill>
                </a:rPr>
                <a:t>t</a:t>
              </a:r>
              <a:r>
                <a:rPr lang="en-US" dirty="0" smtClean="0">
                  <a:solidFill>
                    <a:srgbClr val="008000"/>
                  </a:solidFill>
                </a:rPr>
                <a:t> when</a:t>
              </a:r>
              <a:endParaRPr lang="en-US" dirty="0">
                <a:solidFill>
                  <a:srgbClr val="008000"/>
                </a:solidFill>
              </a:endParaRPr>
            </a:p>
            <a:p>
              <a:pPr algn="ctr"/>
              <a:r>
                <a:rPr lang="en-US" dirty="0">
                  <a:solidFill>
                    <a:srgbClr val="008000"/>
                  </a:solidFill>
                </a:rPr>
                <a:t>the penultimate</a:t>
              </a:r>
            </a:p>
            <a:p>
              <a:pPr algn="ctr"/>
              <a:r>
                <a:rPr lang="en-US" dirty="0">
                  <a:solidFill>
                    <a:srgbClr val="008000"/>
                  </a:solidFill>
                </a:rPr>
                <a:t> </a:t>
              </a:r>
              <a:r>
                <a:rPr lang="en-US" b="1" i="1" dirty="0" err="1">
                  <a:solidFill>
                    <a:srgbClr val="008000"/>
                  </a:solidFill>
                </a:rPr>
                <a:t>i</a:t>
              </a:r>
              <a:r>
                <a:rPr lang="en-US" i="1" dirty="0">
                  <a:solidFill>
                    <a:srgbClr val="008000"/>
                  </a:solidFill>
                </a:rPr>
                <a:t> </a:t>
              </a:r>
              <a:r>
                <a:rPr lang="en-US" dirty="0">
                  <a:solidFill>
                    <a:srgbClr val="008000"/>
                  </a:solidFill>
                </a:rPr>
                <a:t>is </a:t>
              </a:r>
              <a:r>
                <a:rPr lang="en-US" dirty="0" smtClean="0">
                  <a:solidFill>
                    <a:srgbClr val="008000"/>
                  </a:solidFill>
                </a:rPr>
                <a:t>seen (</a:t>
              </a:r>
              <a:r>
                <a:rPr lang="en-US" b="1" i="1" dirty="0" err="1" smtClean="0">
                  <a:solidFill>
                    <a:srgbClr val="008000"/>
                  </a:solidFill>
                </a:rPr>
                <a:t>c</a:t>
              </a:r>
              <a:r>
                <a:rPr lang="en-US" b="1" i="1" baseline="-25000" dirty="0" err="1" smtClean="0">
                  <a:solidFill>
                    <a:srgbClr val="008000"/>
                  </a:solidFill>
                </a:rPr>
                <a:t>t</a:t>
              </a:r>
              <a:r>
                <a:rPr lang="en-US" b="1" i="1" dirty="0" smtClean="0">
                  <a:solidFill>
                    <a:srgbClr val="008000"/>
                  </a:solidFill>
                </a:rPr>
                <a:t>=2</a:t>
              </a:r>
              <a:r>
                <a:rPr lang="en-US" i="1" dirty="0" smtClean="0">
                  <a:solidFill>
                    <a:srgbClr val="008000"/>
                  </a:solidFill>
                </a:rPr>
                <a:t>)</a:t>
              </a:r>
              <a:endParaRPr lang="en-US" dirty="0">
                <a:solidFill>
                  <a:srgbClr val="008000"/>
                </a:solidFill>
              </a:endParaRPr>
            </a:p>
          </p:txBody>
        </p:sp>
        <p:sp>
          <p:nvSpPr>
            <p:cNvPr id="41" name="Line 8"/>
            <p:cNvSpPr>
              <a:spLocks noChangeShapeType="1"/>
            </p:cNvSpPr>
            <p:nvPr/>
          </p:nvSpPr>
          <p:spPr bwMode="auto">
            <a:xfrm flipH="1" flipV="1">
              <a:off x="2832" y="3072"/>
              <a:ext cx="624" cy="336"/>
            </a:xfrm>
            <a:prstGeom prst="line">
              <a:avLst/>
            </a:prstGeom>
            <a:noFill/>
            <a:ln w="9525">
              <a:solidFill>
                <a:srgbClr val="008000"/>
              </a:solidFill>
              <a:round/>
              <a:headEnd/>
              <a:tailEnd type="triangle" w="med" len="med"/>
            </a:ln>
            <a:effectLst/>
          </p:spPr>
          <p:txBody>
            <a:bodyPr/>
            <a:lstStyle/>
            <a:p>
              <a:endParaRPr lang="en-US" dirty="0"/>
            </a:p>
          </p:txBody>
        </p:sp>
      </p:grpSp>
      <p:grpSp>
        <p:nvGrpSpPr>
          <p:cNvPr id="42" name="Group 12"/>
          <p:cNvGrpSpPr>
            <a:grpSpLocks/>
          </p:cNvGrpSpPr>
          <p:nvPr/>
        </p:nvGrpSpPr>
        <p:grpSpPr bwMode="auto">
          <a:xfrm>
            <a:off x="6096000" y="4953000"/>
            <a:ext cx="1535113" cy="1304926"/>
            <a:chOff x="4224" y="3168"/>
            <a:chExt cx="967" cy="822"/>
          </a:xfrm>
        </p:grpSpPr>
        <p:sp>
          <p:nvSpPr>
            <p:cNvPr id="43" name="Text Box 7"/>
            <p:cNvSpPr txBox="1">
              <a:spLocks noChangeArrowheads="1"/>
            </p:cNvSpPr>
            <p:nvPr/>
          </p:nvSpPr>
          <p:spPr bwMode="auto">
            <a:xfrm>
              <a:off x="4323" y="3408"/>
              <a:ext cx="868" cy="582"/>
            </a:xfrm>
            <a:prstGeom prst="rect">
              <a:avLst/>
            </a:prstGeom>
            <a:noFill/>
            <a:ln w="9525">
              <a:noFill/>
              <a:miter lim="800000"/>
              <a:headEnd/>
              <a:tailEnd/>
            </a:ln>
            <a:effectLst/>
          </p:spPr>
          <p:txBody>
            <a:bodyPr wrap="none">
              <a:spAutoFit/>
            </a:bodyPr>
            <a:lstStyle/>
            <a:p>
              <a:pPr algn="ctr"/>
              <a:r>
                <a:rPr lang="en-US" dirty="0">
                  <a:solidFill>
                    <a:srgbClr val="008000"/>
                  </a:solidFill>
                </a:rPr>
                <a:t>Time </a:t>
              </a:r>
              <a:r>
                <a:rPr lang="en-US" b="1" i="1" dirty="0" smtClean="0">
                  <a:solidFill>
                    <a:srgbClr val="008000"/>
                  </a:solidFill>
                </a:rPr>
                <a:t>t</a:t>
              </a:r>
              <a:r>
                <a:rPr lang="en-US" dirty="0" smtClean="0">
                  <a:solidFill>
                    <a:srgbClr val="008000"/>
                  </a:solidFill>
                </a:rPr>
                <a:t> when</a:t>
              </a:r>
              <a:endParaRPr lang="en-US" dirty="0">
                <a:solidFill>
                  <a:srgbClr val="008000"/>
                </a:solidFill>
              </a:endParaRPr>
            </a:p>
            <a:p>
              <a:pPr algn="ctr"/>
              <a:r>
                <a:rPr lang="en-US" dirty="0">
                  <a:solidFill>
                    <a:srgbClr val="008000"/>
                  </a:solidFill>
                </a:rPr>
                <a:t>the first </a:t>
              </a:r>
              <a:r>
                <a:rPr lang="en-US" b="1" i="1" dirty="0" err="1" smtClean="0">
                  <a:solidFill>
                    <a:srgbClr val="008000"/>
                  </a:solidFill>
                </a:rPr>
                <a:t>i</a:t>
              </a:r>
              <a:r>
                <a:rPr lang="en-US" b="1" i="1" dirty="0" smtClean="0">
                  <a:solidFill>
                    <a:srgbClr val="008000"/>
                  </a:solidFill>
                </a:rPr>
                <a:t> </a:t>
              </a:r>
              <a:r>
                <a:rPr lang="en-US" dirty="0" smtClean="0">
                  <a:solidFill>
                    <a:srgbClr val="008000"/>
                  </a:solidFill>
                </a:rPr>
                <a:t>is </a:t>
              </a:r>
              <a:br>
                <a:rPr lang="en-US" dirty="0" smtClean="0">
                  <a:solidFill>
                    <a:srgbClr val="008000"/>
                  </a:solidFill>
                </a:rPr>
              </a:br>
              <a:r>
                <a:rPr lang="en-US" dirty="0" smtClean="0">
                  <a:solidFill>
                    <a:srgbClr val="008000"/>
                  </a:solidFill>
                </a:rPr>
                <a:t>seen (</a:t>
              </a:r>
              <a:r>
                <a:rPr lang="en-US" b="1" i="1" dirty="0" err="1" smtClean="0">
                  <a:solidFill>
                    <a:srgbClr val="008000"/>
                  </a:solidFill>
                </a:rPr>
                <a:t>c</a:t>
              </a:r>
              <a:r>
                <a:rPr lang="en-US" b="1" i="1" baseline="-25000" dirty="0" err="1" smtClean="0">
                  <a:solidFill>
                    <a:srgbClr val="008000"/>
                  </a:solidFill>
                </a:rPr>
                <a:t>t</a:t>
              </a:r>
              <a:r>
                <a:rPr lang="en-US" b="1" i="1" dirty="0" smtClean="0">
                  <a:solidFill>
                    <a:srgbClr val="008000"/>
                  </a:solidFill>
                </a:rPr>
                <a:t>=m</a:t>
              </a:r>
              <a:r>
                <a:rPr lang="en-US" b="1" i="1" baseline="-25000" dirty="0" smtClean="0">
                  <a:solidFill>
                    <a:srgbClr val="008000"/>
                  </a:solidFill>
                </a:rPr>
                <a:t>i</a:t>
              </a:r>
              <a:r>
                <a:rPr lang="en-US" dirty="0" smtClean="0">
                  <a:solidFill>
                    <a:srgbClr val="008000"/>
                  </a:solidFill>
                </a:rPr>
                <a:t>)</a:t>
              </a:r>
              <a:endParaRPr lang="en-US" dirty="0">
                <a:solidFill>
                  <a:srgbClr val="008000"/>
                </a:solidFill>
              </a:endParaRPr>
            </a:p>
          </p:txBody>
        </p:sp>
        <p:sp>
          <p:nvSpPr>
            <p:cNvPr id="44" name="Line 9"/>
            <p:cNvSpPr>
              <a:spLocks noChangeShapeType="1"/>
            </p:cNvSpPr>
            <p:nvPr/>
          </p:nvSpPr>
          <p:spPr bwMode="auto">
            <a:xfrm flipH="1" flipV="1">
              <a:off x="4224" y="3168"/>
              <a:ext cx="336" cy="240"/>
            </a:xfrm>
            <a:prstGeom prst="line">
              <a:avLst/>
            </a:prstGeom>
            <a:noFill/>
            <a:ln w="9525">
              <a:solidFill>
                <a:srgbClr val="008000"/>
              </a:solidFill>
              <a:round/>
              <a:headEnd/>
              <a:tailEnd type="triangle" w="med" len="med"/>
            </a:ln>
            <a:effectLst/>
          </p:spPr>
          <p:txBody>
            <a:bodyPr/>
            <a:lstStyle/>
            <a:p>
              <a:endParaRPr lang="en-US" dirty="0"/>
            </a:p>
          </p:txBody>
        </p:sp>
      </p:grpSp>
      <p:grpSp>
        <p:nvGrpSpPr>
          <p:cNvPr id="45" name="Group 15"/>
          <p:cNvGrpSpPr>
            <a:grpSpLocks/>
          </p:cNvGrpSpPr>
          <p:nvPr/>
        </p:nvGrpSpPr>
        <p:grpSpPr bwMode="auto">
          <a:xfrm>
            <a:off x="304800" y="4952238"/>
            <a:ext cx="1460500" cy="1619251"/>
            <a:chOff x="98" y="3162"/>
            <a:chExt cx="920" cy="1020"/>
          </a:xfrm>
        </p:grpSpPr>
        <p:sp>
          <p:nvSpPr>
            <p:cNvPr id="46" name="Text Box 13"/>
            <p:cNvSpPr txBox="1">
              <a:spLocks noChangeArrowheads="1"/>
            </p:cNvSpPr>
            <p:nvPr/>
          </p:nvSpPr>
          <p:spPr bwMode="auto">
            <a:xfrm>
              <a:off x="98" y="3600"/>
              <a:ext cx="856" cy="582"/>
            </a:xfrm>
            <a:prstGeom prst="rect">
              <a:avLst/>
            </a:prstGeom>
            <a:noFill/>
            <a:ln w="9525">
              <a:noFill/>
              <a:miter lim="800000"/>
              <a:headEnd/>
              <a:tailEnd/>
            </a:ln>
            <a:effectLst/>
          </p:spPr>
          <p:txBody>
            <a:bodyPr wrap="none">
              <a:spAutoFit/>
            </a:bodyPr>
            <a:lstStyle/>
            <a:p>
              <a:r>
                <a:rPr lang="en-US" dirty="0">
                  <a:solidFill>
                    <a:srgbClr val="008000"/>
                  </a:solidFill>
                </a:rPr>
                <a:t>Group times</a:t>
              </a:r>
            </a:p>
            <a:p>
              <a:r>
                <a:rPr lang="en-US" dirty="0">
                  <a:solidFill>
                    <a:srgbClr val="008000"/>
                  </a:solidFill>
                </a:rPr>
                <a:t>by the value</a:t>
              </a:r>
            </a:p>
            <a:p>
              <a:r>
                <a:rPr lang="en-US" dirty="0">
                  <a:solidFill>
                    <a:srgbClr val="008000"/>
                  </a:solidFill>
                </a:rPr>
                <a:t>seen</a:t>
              </a:r>
            </a:p>
          </p:txBody>
        </p:sp>
        <p:sp>
          <p:nvSpPr>
            <p:cNvPr id="47" name="Line 14"/>
            <p:cNvSpPr>
              <a:spLocks noChangeShapeType="1"/>
            </p:cNvSpPr>
            <p:nvPr/>
          </p:nvSpPr>
          <p:spPr bwMode="auto">
            <a:xfrm flipV="1">
              <a:off x="482" y="3162"/>
              <a:ext cx="536" cy="486"/>
            </a:xfrm>
            <a:prstGeom prst="line">
              <a:avLst/>
            </a:prstGeom>
            <a:noFill/>
            <a:ln w="9525">
              <a:solidFill>
                <a:srgbClr val="008000"/>
              </a:solidFill>
              <a:round/>
              <a:headEnd/>
              <a:tailEnd type="triangle" w="med" len="med"/>
            </a:ln>
            <a:effectLst/>
          </p:spPr>
          <p:txBody>
            <a:bodyPr/>
            <a:lstStyle/>
            <a:p>
              <a:endParaRPr lang="en-US" dirty="0"/>
            </a:p>
          </p:txBody>
        </p:sp>
      </p:grpSp>
      <p:grpSp>
        <p:nvGrpSpPr>
          <p:cNvPr id="48" name="Group 47"/>
          <p:cNvGrpSpPr/>
          <p:nvPr/>
        </p:nvGrpSpPr>
        <p:grpSpPr>
          <a:xfrm>
            <a:off x="1447800" y="1143000"/>
            <a:ext cx="6553200" cy="914400"/>
            <a:chOff x="1447800" y="1143000"/>
            <a:chExt cx="6553200" cy="914400"/>
          </a:xfrm>
        </p:grpSpPr>
        <p:cxnSp>
          <p:nvCxnSpPr>
            <p:cNvPr id="49" name="Straight Connector 48"/>
            <p:cNvCxnSpPr/>
            <p:nvPr/>
          </p:nvCxnSpPr>
          <p:spPr>
            <a:xfrm>
              <a:off x="1447800" y="1602051"/>
              <a:ext cx="6553200" cy="1588"/>
            </a:xfrm>
            <a:prstGeom prst="line">
              <a:avLst/>
            </a:prstGeom>
            <a:ln cmpd="sng">
              <a:solidFill>
                <a:schemeClr val="tx1"/>
              </a:solidFill>
              <a:bevel/>
              <a:tailEnd type="arrow" w="med" len="med"/>
            </a:ln>
          </p:spPr>
          <p:style>
            <a:lnRef idx="2">
              <a:schemeClr val="accent1"/>
            </a:lnRef>
            <a:fillRef idx="0">
              <a:schemeClr val="accent1"/>
            </a:fillRef>
            <a:effectRef idx="1">
              <a:schemeClr val="accent1"/>
            </a:effectRef>
            <a:fontRef idx="minor">
              <a:schemeClr val="tx1"/>
            </a:fontRef>
          </p:style>
        </p:cxnSp>
        <p:sp>
          <p:nvSpPr>
            <p:cNvPr id="50" name="Oval 49"/>
            <p:cNvSpPr/>
            <p:nvPr/>
          </p:nvSpPr>
          <p:spPr>
            <a:xfrm>
              <a:off x="1981200" y="1526645"/>
              <a:ext cx="152400" cy="152400"/>
            </a:xfrm>
            <a:prstGeom prst="ellipse">
              <a:avLst/>
            </a:prstGeom>
            <a:solidFill>
              <a:srgbClr val="FF0000"/>
            </a:solidFill>
            <a:ln cmpd="sng">
              <a:solidFill>
                <a:srgbClr val="FF006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pitchFamily="34" charset="0"/>
                <a:cs typeface="Arial" pitchFamily="34" charset="0"/>
              </a:endParaRPr>
            </a:p>
          </p:txBody>
        </p:sp>
        <p:sp>
          <p:nvSpPr>
            <p:cNvPr id="51" name="Oval 50"/>
            <p:cNvSpPr/>
            <p:nvPr/>
          </p:nvSpPr>
          <p:spPr>
            <a:xfrm>
              <a:off x="2362200" y="1526645"/>
              <a:ext cx="152400" cy="152400"/>
            </a:xfrm>
            <a:prstGeom prst="ellipse">
              <a:avLst/>
            </a:prstGeom>
            <a:solidFill>
              <a:srgbClr val="FF0000"/>
            </a:solidFill>
            <a:ln cmpd="sng">
              <a:solidFill>
                <a:srgbClr val="FF006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pitchFamily="34" charset="0"/>
                <a:cs typeface="Arial" pitchFamily="34" charset="0"/>
              </a:endParaRPr>
            </a:p>
          </p:txBody>
        </p:sp>
        <p:sp>
          <p:nvSpPr>
            <p:cNvPr id="52" name="Oval 51"/>
            <p:cNvSpPr/>
            <p:nvPr/>
          </p:nvSpPr>
          <p:spPr>
            <a:xfrm>
              <a:off x="3886200" y="1526645"/>
              <a:ext cx="152400" cy="152400"/>
            </a:xfrm>
            <a:prstGeom prst="ellipse">
              <a:avLst/>
            </a:prstGeom>
            <a:solidFill>
              <a:srgbClr val="FF0000"/>
            </a:solidFill>
            <a:ln cmpd="sng">
              <a:solidFill>
                <a:srgbClr val="FF006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pitchFamily="34" charset="0"/>
                <a:cs typeface="Arial" pitchFamily="34" charset="0"/>
              </a:endParaRPr>
            </a:p>
          </p:txBody>
        </p:sp>
        <p:sp>
          <p:nvSpPr>
            <p:cNvPr id="53" name="Oval 52"/>
            <p:cNvSpPr/>
            <p:nvPr/>
          </p:nvSpPr>
          <p:spPr>
            <a:xfrm>
              <a:off x="7315200" y="1526645"/>
              <a:ext cx="152400" cy="152400"/>
            </a:xfrm>
            <a:prstGeom prst="ellipse">
              <a:avLst/>
            </a:prstGeom>
            <a:solidFill>
              <a:srgbClr val="FF0000"/>
            </a:solidFill>
            <a:ln cmpd="sng">
              <a:solidFill>
                <a:srgbClr val="FF006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pitchFamily="34" charset="0"/>
                <a:cs typeface="Arial" pitchFamily="34" charset="0"/>
              </a:endParaRPr>
            </a:p>
          </p:txBody>
        </p:sp>
        <p:sp>
          <p:nvSpPr>
            <p:cNvPr id="54" name="TextBox 11"/>
            <p:cNvSpPr txBox="1">
              <a:spLocks noChangeArrowheads="1"/>
            </p:cNvSpPr>
            <p:nvPr/>
          </p:nvSpPr>
          <p:spPr bwMode="auto">
            <a:xfrm>
              <a:off x="1905000" y="1687512"/>
              <a:ext cx="312738" cy="369888"/>
            </a:xfrm>
            <a:prstGeom prst="rect">
              <a:avLst/>
            </a:prstGeom>
            <a:noFill/>
            <a:ln w="9525">
              <a:noFill/>
              <a:miter lim="800000"/>
              <a:headEnd/>
              <a:tailEnd/>
            </a:ln>
          </p:spPr>
          <p:txBody>
            <a:bodyPr wrap="none">
              <a:spAutoFit/>
            </a:bodyPr>
            <a:lstStyle/>
            <a:p>
              <a:r>
                <a:rPr lang="en-US" dirty="0">
                  <a:latin typeface="Arial" pitchFamily="34" charset="0"/>
                  <a:cs typeface="Arial" pitchFamily="34" charset="0"/>
                </a:rPr>
                <a:t>a</a:t>
              </a:r>
            </a:p>
          </p:txBody>
        </p:sp>
        <p:sp>
          <p:nvSpPr>
            <p:cNvPr id="55" name="TextBox 12"/>
            <p:cNvSpPr txBox="1">
              <a:spLocks noChangeArrowheads="1"/>
            </p:cNvSpPr>
            <p:nvPr/>
          </p:nvSpPr>
          <p:spPr bwMode="auto">
            <a:xfrm>
              <a:off x="2278063" y="1687512"/>
              <a:ext cx="312737" cy="369888"/>
            </a:xfrm>
            <a:prstGeom prst="rect">
              <a:avLst/>
            </a:prstGeom>
            <a:noFill/>
            <a:ln w="9525">
              <a:noFill/>
              <a:miter lim="800000"/>
              <a:headEnd/>
              <a:tailEnd/>
            </a:ln>
          </p:spPr>
          <p:txBody>
            <a:bodyPr wrap="none">
              <a:spAutoFit/>
            </a:bodyPr>
            <a:lstStyle/>
            <a:p>
              <a:r>
                <a:rPr lang="en-US" dirty="0">
                  <a:latin typeface="Arial" pitchFamily="34" charset="0"/>
                  <a:cs typeface="Arial" pitchFamily="34" charset="0"/>
                </a:rPr>
                <a:t>a</a:t>
              </a:r>
            </a:p>
          </p:txBody>
        </p:sp>
        <p:sp>
          <p:nvSpPr>
            <p:cNvPr id="56" name="TextBox 13"/>
            <p:cNvSpPr txBox="1">
              <a:spLocks noChangeArrowheads="1"/>
            </p:cNvSpPr>
            <p:nvPr/>
          </p:nvSpPr>
          <p:spPr bwMode="auto">
            <a:xfrm>
              <a:off x="3810000" y="1687512"/>
              <a:ext cx="312738" cy="369888"/>
            </a:xfrm>
            <a:prstGeom prst="rect">
              <a:avLst/>
            </a:prstGeom>
            <a:noFill/>
            <a:ln w="9525">
              <a:noFill/>
              <a:miter lim="800000"/>
              <a:headEnd/>
              <a:tailEnd/>
            </a:ln>
          </p:spPr>
          <p:txBody>
            <a:bodyPr wrap="none">
              <a:spAutoFit/>
            </a:bodyPr>
            <a:lstStyle/>
            <a:p>
              <a:r>
                <a:rPr lang="en-US" dirty="0">
                  <a:latin typeface="Arial" pitchFamily="34" charset="0"/>
                  <a:cs typeface="Arial" pitchFamily="34" charset="0"/>
                </a:rPr>
                <a:t>a</a:t>
              </a:r>
            </a:p>
          </p:txBody>
        </p:sp>
        <p:sp>
          <p:nvSpPr>
            <p:cNvPr id="57" name="TextBox 14"/>
            <p:cNvSpPr txBox="1">
              <a:spLocks noChangeArrowheads="1"/>
            </p:cNvSpPr>
            <p:nvPr/>
          </p:nvSpPr>
          <p:spPr bwMode="auto">
            <a:xfrm>
              <a:off x="7239000" y="1687512"/>
              <a:ext cx="312738" cy="369888"/>
            </a:xfrm>
            <a:prstGeom prst="rect">
              <a:avLst/>
            </a:prstGeom>
            <a:noFill/>
            <a:ln w="9525">
              <a:noFill/>
              <a:miter lim="800000"/>
              <a:headEnd/>
              <a:tailEnd/>
            </a:ln>
          </p:spPr>
          <p:txBody>
            <a:bodyPr wrap="none">
              <a:spAutoFit/>
            </a:bodyPr>
            <a:lstStyle/>
            <a:p>
              <a:r>
                <a:rPr lang="en-US" dirty="0">
                  <a:latin typeface="Arial" pitchFamily="34" charset="0"/>
                  <a:cs typeface="Arial" pitchFamily="34" charset="0"/>
                </a:rPr>
                <a:t>a</a:t>
              </a:r>
            </a:p>
          </p:txBody>
        </p:sp>
        <p:sp>
          <p:nvSpPr>
            <p:cNvPr id="58" name="TextBox 15"/>
            <p:cNvSpPr txBox="1">
              <a:spLocks noChangeArrowheads="1"/>
            </p:cNvSpPr>
            <p:nvPr/>
          </p:nvSpPr>
          <p:spPr bwMode="auto">
            <a:xfrm>
              <a:off x="1905000" y="1143000"/>
              <a:ext cx="312738" cy="369888"/>
            </a:xfrm>
            <a:prstGeom prst="rect">
              <a:avLst/>
            </a:prstGeom>
            <a:noFill/>
            <a:ln w="9525">
              <a:noFill/>
              <a:miter lim="800000"/>
              <a:headEnd/>
              <a:tailEnd/>
            </a:ln>
          </p:spPr>
          <p:txBody>
            <a:bodyPr wrap="none">
              <a:spAutoFit/>
            </a:bodyPr>
            <a:lstStyle/>
            <a:p>
              <a:r>
                <a:rPr lang="en-US" dirty="0">
                  <a:solidFill>
                    <a:srgbClr val="008000"/>
                  </a:solidFill>
                  <a:latin typeface="Arial" pitchFamily="34" charset="0"/>
                  <a:cs typeface="Arial" pitchFamily="34" charset="0"/>
                </a:rPr>
                <a:t>1</a:t>
              </a:r>
            </a:p>
          </p:txBody>
        </p:sp>
        <p:sp>
          <p:nvSpPr>
            <p:cNvPr id="59" name="TextBox 16"/>
            <p:cNvSpPr txBox="1">
              <a:spLocks noChangeArrowheads="1"/>
            </p:cNvSpPr>
            <p:nvPr/>
          </p:nvSpPr>
          <p:spPr bwMode="auto">
            <a:xfrm>
              <a:off x="3802063" y="1154113"/>
              <a:ext cx="312737" cy="369887"/>
            </a:xfrm>
            <a:prstGeom prst="rect">
              <a:avLst/>
            </a:prstGeom>
            <a:noFill/>
            <a:ln w="9525">
              <a:noFill/>
              <a:miter lim="800000"/>
              <a:headEnd/>
              <a:tailEnd/>
            </a:ln>
          </p:spPr>
          <p:txBody>
            <a:bodyPr wrap="none">
              <a:spAutoFit/>
            </a:bodyPr>
            <a:lstStyle/>
            <a:p>
              <a:r>
                <a:rPr lang="en-US" dirty="0">
                  <a:solidFill>
                    <a:srgbClr val="008000"/>
                  </a:solidFill>
                  <a:latin typeface="Arial" pitchFamily="34" charset="0"/>
                  <a:cs typeface="Arial" pitchFamily="34" charset="0"/>
                </a:rPr>
                <a:t>3</a:t>
              </a:r>
            </a:p>
          </p:txBody>
        </p:sp>
        <p:sp>
          <p:nvSpPr>
            <p:cNvPr id="60" name="TextBox 17"/>
            <p:cNvSpPr txBox="1">
              <a:spLocks noChangeArrowheads="1"/>
            </p:cNvSpPr>
            <p:nvPr/>
          </p:nvSpPr>
          <p:spPr bwMode="auto">
            <a:xfrm>
              <a:off x="2286000" y="1143000"/>
              <a:ext cx="312738" cy="369888"/>
            </a:xfrm>
            <a:prstGeom prst="rect">
              <a:avLst/>
            </a:prstGeom>
            <a:noFill/>
            <a:ln w="9525">
              <a:noFill/>
              <a:miter lim="800000"/>
              <a:headEnd/>
              <a:tailEnd/>
            </a:ln>
          </p:spPr>
          <p:txBody>
            <a:bodyPr wrap="none">
              <a:spAutoFit/>
            </a:bodyPr>
            <a:lstStyle/>
            <a:p>
              <a:r>
                <a:rPr lang="en-US" dirty="0">
                  <a:solidFill>
                    <a:srgbClr val="008000"/>
                  </a:solidFill>
                  <a:latin typeface="Arial" pitchFamily="34" charset="0"/>
                  <a:cs typeface="Arial" pitchFamily="34" charset="0"/>
                </a:rPr>
                <a:t>2</a:t>
              </a:r>
            </a:p>
          </p:txBody>
        </p:sp>
        <p:sp>
          <p:nvSpPr>
            <p:cNvPr id="61" name="TextBox 18"/>
            <p:cNvSpPr txBox="1">
              <a:spLocks noChangeArrowheads="1"/>
            </p:cNvSpPr>
            <p:nvPr/>
          </p:nvSpPr>
          <p:spPr bwMode="auto">
            <a:xfrm>
              <a:off x="7231063" y="1143000"/>
              <a:ext cx="461962" cy="369888"/>
            </a:xfrm>
            <a:prstGeom prst="rect">
              <a:avLst/>
            </a:prstGeom>
            <a:noFill/>
            <a:ln w="9525">
              <a:noFill/>
              <a:miter lim="800000"/>
              <a:headEnd/>
              <a:tailEnd/>
            </a:ln>
          </p:spPr>
          <p:txBody>
            <a:bodyPr wrap="none">
              <a:spAutoFit/>
            </a:bodyPr>
            <a:lstStyle/>
            <a:p>
              <a:r>
                <a:rPr lang="en-US" dirty="0">
                  <a:solidFill>
                    <a:srgbClr val="008000"/>
                  </a:solidFill>
                  <a:latin typeface="Arial" pitchFamily="34" charset="0"/>
                  <a:cs typeface="Arial" pitchFamily="34" charset="0"/>
                </a:rPr>
                <a:t>m</a:t>
              </a:r>
              <a:r>
                <a:rPr lang="en-US" baseline="-25000" dirty="0">
                  <a:solidFill>
                    <a:srgbClr val="008000"/>
                  </a:solidFill>
                  <a:latin typeface="Arial" pitchFamily="34" charset="0"/>
                  <a:cs typeface="Arial" pitchFamily="34" charset="0"/>
                </a:rPr>
                <a:t>a</a:t>
              </a:r>
              <a:endParaRPr lang="en-US" dirty="0">
                <a:solidFill>
                  <a:srgbClr val="008000"/>
                </a:solidFill>
                <a:latin typeface="Arial" pitchFamily="34" charset="0"/>
                <a:cs typeface="Arial" pitchFamily="34" charset="0"/>
              </a:endParaRPr>
            </a:p>
          </p:txBody>
        </p:sp>
        <p:sp>
          <p:nvSpPr>
            <p:cNvPr id="62" name="Oval 61"/>
            <p:cNvSpPr/>
            <p:nvPr/>
          </p:nvSpPr>
          <p:spPr>
            <a:xfrm>
              <a:off x="2735262" y="1526645"/>
              <a:ext cx="152400" cy="152400"/>
            </a:xfrm>
            <a:prstGeom prst="ellipse">
              <a:avLst/>
            </a:prstGeom>
            <a:solidFill>
              <a:srgbClr val="008000"/>
            </a:solidFill>
            <a:ln cmpd="sng">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pitchFamily="34" charset="0"/>
                <a:cs typeface="Arial" pitchFamily="34" charset="0"/>
              </a:endParaRPr>
            </a:p>
          </p:txBody>
        </p:sp>
        <p:sp>
          <p:nvSpPr>
            <p:cNvPr id="63" name="TextBox 11"/>
            <p:cNvSpPr txBox="1">
              <a:spLocks noChangeArrowheads="1"/>
            </p:cNvSpPr>
            <p:nvPr/>
          </p:nvSpPr>
          <p:spPr bwMode="auto">
            <a:xfrm>
              <a:off x="2659062" y="1687512"/>
              <a:ext cx="312738" cy="369888"/>
            </a:xfrm>
            <a:prstGeom prst="rect">
              <a:avLst/>
            </a:prstGeom>
            <a:noFill/>
            <a:ln w="9525">
              <a:noFill/>
              <a:miter lim="800000"/>
              <a:headEnd/>
              <a:tailEnd/>
            </a:ln>
          </p:spPr>
          <p:txBody>
            <a:bodyPr wrap="none">
              <a:spAutoFit/>
            </a:bodyPr>
            <a:lstStyle/>
            <a:p>
              <a:r>
                <a:rPr lang="en-US" dirty="0" smtClean="0">
                  <a:latin typeface="Arial" pitchFamily="34" charset="0"/>
                  <a:cs typeface="Arial" pitchFamily="34" charset="0"/>
                </a:rPr>
                <a:t>b</a:t>
              </a:r>
              <a:endParaRPr lang="en-US" dirty="0">
                <a:latin typeface="Arial" pitchFamily="34" charset="0"/>
                <a:cs typeface="Arial" pitchFamily="34" charset="0"/>
              </a:endParaRPr>
            </a:p>
          </p:txBody>
        </p:sp>
        <p:sp>
          <p:nvSpPr>
            <p:cNvPr id="64" name="Oval 63"/>
            <p:cNvSpPr/>
            <p:nvPr/>
          </p:nvSpPr>
          <p:spPr>
            <a:xfrm>
              <a:off x="3116262" y="1526645"/>
              <a:ext cx="152400" cy="152400"/>
            </a:xfrm>
            <a:prstGeom prst="ellipse">
              <a:avLst/>
            </a:prstGeom>
            <a:solidFill>
              <a:srgbClr val="008000"/>
            </a:solidFill>
            <a:ln cmpd="sng">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pitchFamily="34" charset="0"/>
                <a:cs typeface="Arial" pitchFamily="34" charset="0"/>
              </a:endParaRPr>
            </a:p>
          </p:txBody>
        </p:sp>
        <p:sp>
          <p:nvSpPr>
            <p:cNvPr id="65" name="TextBox 11"/>
            <p:cNvSpPr txBox="1">
              <a:spLocks noChangeArrowheads="1"/>
            </p:cNvSpPr>
            <p:nvPr/>
          </p:nvSpPr>
          <p:spPr bwMode="auto">
            <a:xfrm>
              <a:off x="3040062" y="1687512"/>
              <a:ext cx="312738" cy="369888"/>
            </a:xfrm>
            <a:prstGeom prst="rect">
              <a:avLst/>
            </a:prstGeom>
            <a:noFill/>
            <a:ln w="9525">
              <a:noFill/>
              <a:miter lim="800000"/>
              <a:headEnd/>
              <a:tailEnd/>
            </a:ln>
          </p:spPr>
          <p:txBody>
            <a:bodyPr wrap="none">
              <a:spAutoFit/>
            </a:bodyPr>
            <a:lstStyle/>
            <a:p>
              <a:r>
                <a:rPr lang="en-US" dirty="0" smtClean="0">
                  <a:latin typeface="Arial" pitchFamily="34" charset="0"/>
                  <a:cs typeface="Arial" pitchFamily="34" charset="0"/>
                </a:rPr>
                <a:t>b</a:t>
              </a:r>
              <a:endParaRPr lang="en-US" dirty="0">
                <a:latin typeface="Arial" pitchFamily="34" charset="0"/>
                <a:cs typeface="Arial" pitchFamily="34" charset="0"/>
              </a:endParaRPr>
            </a:p>
          </p:txBody>
        </p:sp>
        <p:sp>
          <p:nvSpPr>
            <p:cNvPr id="66" name="Oval 65"/>
            <p:cNvSpPr/>
            <p:nvPr/>
          </p:nvSpPr>
          <p:spPr>
            <a:xfrm>
              <a:off x="3497262" y="1526645"/>
              <a:ext cx="152400" cy="152400"/>
            </a:xfrm>
            <a:prstGeom prst="ellipse">
              <a:avLst/>
            </a:prstGeom>
            <a:solidFill>
              <a:srgbClr val="008000"/>
            </a:solidFill>
            <a:ln cmpd="sng">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pitchFamily="34" charset="0"/>
                <a:cs typeface="Arial" pitchFamily="34" charset="0"/>
              </a:endParaRPr>
            </a:p>
          </p:txBody>
        </p:sp>
        <p:sp>
          <p:nvSpPr>
            <p:cNvPr id="67" name="TextBox 11"/>
            <p:cNvSpPr txBox="1">
              <a:spLocks noChangeArrowheads="1"/>
            </p:cNvSpPr>
            <p:nvPr/>
          </p:nvSpPr>
          <p:spPr bwMode="auto">
            <a:xfrm>
              <a:off x="3421062" y="1687512"/>
              <a:ext cx="312738" cy="369888"/>
            </a:xfrm>
            <a:prstGeom prst="rect">
              <a:avLst/>
            </a:prstGeom>
            <a:noFill/>
            <a:ln w="9525">
              <a:noFill/>
              <a:miter lim="800000"/>
              <a:headEnd/>
              <a:tailEnd/>
            </a:ln>
          </p:spPr>
          <p:txBody>
            <a:bodyPr wrap="none">
              <a:spAutoFit/>
            </a:bodyPr>
            <a:lstStyle/>
            <a:p>
              <a:r>
                <a:rPr lang="en-US" dirty="0" smtClean="0">
                  <a:latin typeface="Arial" pitchFamily="34" charset="0"/>
                  <a:cs typeface="Arial" pitchFamily="34" charset="0"/>
                </a:rPr>
                <a:t>b</a:t>
              </a:r>
              <a:endParaRPr lang="en-US" dirty="0">
                <a:latin typeface="Arial" pitchFamily="34" charset="0"/>
                <a:cs typeface="Arial" pitchFamily="34" charset="0"/>
              </a:endParaRPr>
            </a:p>
          </p:txBody>
        </p:sp>
        <p:sp>
          <p:nvSpPr>
            <p:cNvPr id="68" name="Oval 67"/>
            <p:cNvSpPr/>
            <p:nvPr/>
          </p:nvSpPr>
          <p:spPr>
            <a:xfrm>
              <a:off x="4259262" y="1526645"/>
              <a:ext cx="152400" cy="152400"/>
            </a:xfrm>
            <a:prstGeom prst="ellipse">
              <a:avLst/>
            </a:prstGeom>
            <a:solidFill>
              <a:srgbClr val="008000"/>
            </a:solidFill>
            <a:ln cmpd="sng">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pitchFamily="34" charset="0"/>
                <a:cs typeface="Arial" pitchFamily="34" charset="0"/>
              </a:endParaRPr>
            </a:p>
          </p:txBody>
        </p:sp>
        <p:sp>
          <p:nvSpPr>
            <p:cNvPr id="69" name="TextBox 11"/>
            <p:cNvSpPr txBox="1">
              <a:spLocks noChangeArrowheads="1"/>
            </p:cNvSpPr>
            <p:nvPr/>
          </p:nvSpPr>
          <p:spPr bwMode="auto">
            <a:xfrm>
              <a:off x="4183062" y="1687512"/>
              <a:ext cx="312738" cy="369888"/>
            </a:xfrm>
            <a:prstGeom prst="rect">
              <a:avLst/>
            </a:prstGeom>
            <a:noFill/>
            <a:ln w="9525">
              <a:noFill/>
              <a:miter lim="800000"/>
              <a:headEnd/>
              <a:tailEnd/>
            </a:ln>
          </p:spPr>
          <p:txBody>
            <a:bodyPr wrap="none">
              <a:spAutoFit/>
            </a:bodyPr>
            <a:lstStyle/>
            <a:p>
              <a:r>
                <a:rPr lang="en-US" dirty="0" smtClean="0">
                  <a:latin typeface="Arial" pitchFamily="34" charset="0"/>
                  <a:cs typeface="Arial" pitchFamily="34" charset="0"/>
                </a:rPr>
                <a:t>b</a:t>
              </a:r>
              <a:endParaRPr lang="en-US" dirty="0">
                <a:latin typeface="Arial" pitchFamily="34" charset="0"/>
                <a:cs typeface="Arial" pitchFamily="34" charset="0"/>
              </a:endParaRPr>
            </a:p>
          </p:txBody>
        </p:sp>
      </p:grpSp>
      <p:sp>
        <p:nvSpPr>
          <p:cNvPr id="4" name="TextBox 3"/>
          <p:cNvSpPr txBox="1"/>
          <p:nvPr/>
        </p:nvSpPr>
        <p:spPr>
          <a:xfrm>
            <a:off x="609600" y="1219200"/>
            <a:ext cx="928459" cy="369332"/>
          </a:xfrm>
          <a:prstGeom prst="rect">
            <a:avLst/>
          </a:prstGeom>
          <a:noFill/>
        </p:spPr>
        <p:txBody>
          <a:bodyPr wrap="none" rtlCol="0">
            <a:spAutoFit/>
          </a:bodyPr>
          <a:lstStyle/>
          <a:p>
            <a:r>
              <a:rPr lang="en-US" b="1" dirty="0" smtClean="0">
                <a:solidFill>
                  <a:srgbClr val="008000"/>
                </a:solidFill>
                <a:latin typeface="Arial" pitchFamily="34" charset="0"/>
                <a:cs typeface="Arial" pitchFamily="34" charset="0"/>
              </a:rPr>
              <a:t>Count:</a:t>
            </a:r>
          </a:p>
        </p:txBody>
      </p:sp>
      <p:sp>
        <p:nvSpPr>
          <p:cNvPr id="70" name="TextBox 69"/>
          <p:cNvSpPr txBox="1"/>
          <p:nvPr/>
        </p:nvSpPr>
        <p:spPr>
          <a:xfrm>
            <a:off x="575548" y="1676400"/>
            <a:ext cx="1043876" cy="369332"/>
          </a:xfrm>
          <a:prstGeom prst="rect">
            <a:avLst/>
          </a:prstGeom>
          <a:noFill/>
        </p:spPr>
        <p:txBody>
          <a:bodyPr wrap="none" rtlCol="0">
            <a:spAutoFit/>
          </a:bodyPr>
          <a:lstStyle/>
          <a:p>
            <a:r>
              <a:rPr lang="en-US" b="1" dirty="0" smtClean="0">
                <a:solidFill>
                  <a:srgbClr val="008000"/>
                </a:solidFill>
                <a:latin typeface="Arial" pitchFamily="34" charset="0"/>
                <a:cs typeface="Arial" pitchFamily="34" charset="0"/>
              </a:rPr>
              <a:t>Stream:</a:t>
            </a:r>
          </a:p>
        </p:txBody>
      </p:sp>
      <p:cxnSp>
        <p:nvCxnSpPr>
          <p:cNvPr id="7" name="Straight Arrow Connector 6"/>
          <p:cNvCxnSpPr/>
          <p:nvPr/>
        </p:nvCxnSpPr>
        <p:spPr>
          <a:xfrm flipH="1" flipV="1">
            <a:off x="7783514" y="3733800"/>
            <a:ext cx="522286" cy="304800"/>
          </a:xfrm>
          <a:prstGeom prst="straightConnector1">
            <a:avLst/>
          </a:prstGeom>
          <a:ln w="9525">
            <a:solidFill>
              <a:srgbClr val="008000"/>
            </a:solidFill>
            <a:tailEnd type="arrow"/>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7315200" y="3962400"/>
            <a:ext cx="1828800" cy="954107"/>
          </a:xfrm>
          <a:prstGeom prst="rect">
            <a:avLst/>
          </a:prstGeom>
          <a:noFill/>
        </p:spPr>
        <p:txBody>
          <a:bodyPr wrap="square" rtlCol="0">
            <a:spAutoFit/>
          </a:bodyPr>
          <a:lstStyle/>
          <a:p>
            <a:pPr algn="r"/>
            <a:r>
              <a:rPr lang="en-US" sz="1400" b="1" i="1" dirty="0" smtClean="0">
                <a:solidFill>
                  <a:srgbClr val="008000"/>
                </a:solidFill>
                <a:latin typeface="Arial" pitchFamily="34" charset="0"/>
                <a:cs typeface="Arial" pitchFamily="34" charset="0"/>
              </a:rPr>
              <a:t>m</a:t>
            </a:r>
            <a:r>
              <a:rPr lang="en-US" sz="1400" b="1" i="1" baseline="-25000" dirty="0" smtClean="0">
                <a:solidFill>
                  <a:srgbClr val="008000"/>
                </a:solidFill>
                <a:latin typeface="Arial" pitchFamily="34" charset="0"/>
                <a:cs typeface="Arial" pitchFamily="34" charset="0"/>
              </a:rPr>
              <a:t>i</a:t>
            </a:r>
            <a:r>
              <a:rPr lang="en-US" sz="1400" dirty="0" smtClean="0">
                <a:solidFill>
                  <a:srgbClr val="008000"/>
                </a:solidFill>
                <a:latin typeface="Arial" pitchFamily="34" charset="0"/>
                <a:cs typeface="Arial" pitchFamily="34" charset="0"/>
              </a:rPr>
              <a:t> … total count of item </a:t>
            </a:r>
            <a:r>
              <a:rPr lang="en-US" sz="1400" b="1" i="1" dirty="0" err="1" smtClean="0">
                <a:solidFill>
                  <a:srgbClr val="008000"/>
                </a:solidFill>
                <a:latin typeface="Arial" pitchFamily="34" charset="0"/>
                <a:cs typeface="Arial" pitchFamily="34" charset="0"/>
              </a:rPr>
              <a:t>i</a:t>
            </a:r>
            <a:r>
              <a:rPr lang="en-US" sz="1400" dirty="0" smtClean="0">
                <a:solidFill>
                  <a:srgbClr val="008000"/>
                </a:solidFill>
                <a:latin typeface="Arial" pitchFamily="34" charset="0"/>
                <a:cs typeface="Arial" pitchFamily="34" charset="0"/>
              </a:rPr>
              <a:t> in the stream (we are assuming stream has length </a:t>
            </a:r>
            <a:r>
              <a:rPr lang="en-US" sz="1400" b="1" dirty="0" smtClean="0">
                <a:solidFill>
                  <a:srgbClr val="008000"/>
                </a:solidFill>
                <a:latin typeface="Arial" pitchFamily="34" charset="0"/>
                <a:cs typeface="Arial" pitchFamily="34" charset="0"/>
              </a:rPr>
              <a:t>n</a:t>
            </a:r>
            <a:r>
              <a:rPr lang="en-US" sz="1400" dirty="0" smtClean="0">
                <a:solidFill>
                  <a:srgbClr val="008000"/>
                </a:solidFill>
                <a:latin typeface="Arial" pitchFamily="34" charset="0"/>
                <a:cs typeface="Arial" pitchFamily="34" charset="0"/>
              </a:rPr>
              <a:t>)</a:t>
            </a:r>
          </a:p>
        </p:txBody>
      </p:sp>
    </p:spTree>
    <p:extLst>
      <p:ext uri="{BB962C8B-B14F-4D97-AF65-F5344CB8AC3E}">
        <p14:creationId xmlns:p14="http://schemas.microsoft.com/office/powerpoint/2010/main" val="3950741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Expectation Analysis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2046288"/>
                <a:ext cx="8915400" cy="4506913"/>
              </a:xfrm>
            </p:spPr>
            <p:txBody>
              <a:bodyPr>
                <a:normAutofit/>
              </a:bodyPr>
              <a:lstStyle/>
              <a:p>
                <a14:m>
                  <m:oMath xmlns:m="http://schemas.openxmlformats.org/officeDocument/2006/math">
                    <m:r>
                      <a:rPr lang="en-US" b="0" i="1" smtClean="0">
                        <a:solidFill>
                          <a:schemeClr val="tx1"/>
                        </a:solidFill>
                        <a:latin typeface="Cambria Math"/>
                        <a:cs typeface="Times New Roman" pitchFamily="18" charset="0"/>
                      </a:rPr>
                      <m:t>𝐸</m:t>
                    </m:r>
                    <m:d>
                      <m:dPr>
                        <m:begChr m:val="["/>
                        <m:endChr m:val="]"/>
                        <m:ctrlPr>
                          <a:rPr lang="en-US" i="1">
                            <a:solidFill>
                              <a:schemeClr val="tx1"/>
                            </a:solidFill>
                            <a:latin typeface="Cambria Math"/>
                            <a:cs typeface="Times New Roman" pitchFamily="18" charset="0"/>
                          </a:rPr>
                        </m:ctrlPr>
                      </m:dPr>
                      <m:e>
                        <m:r>
                          <a:rPr lang="en-US" b="0" i="1">
                            <a:solidFill>
                              <a:schemeClr val="tx1"/>
                            </a:solidFill>
                            <a:latin typeface="Cambria Math"/>
                            <a:cs typeface="Times New Roman" pitchFamily="18" charset="0"/>
                          </a:rPr>
                          <m:t>𝑓</m:t>
                        </m:r>
                        <m:r>
                          <a:rPr lang="en-US" b="0" i="1">
                            <a:solidFill>
                              <a:schemeClr val="tx1"/>
                            </a:solidFill>
                            <a:latin typeface="Cambria Math"/>
                            <a:cs typeface="Times New Roman" pitchFamily="18" charset="0"/>
                          </a:rPr>
                          <m:t>(</m:t>
                        </m:r>
                        <m:r>
                          <a:rPr lang="en-US" b="0" i="1">
                            <a:solidFill>
                              <a:schemeClr val="tx1"/>
                            </a:solidFill>
                            <a:latin typeface="Cambria Math"/>
                            <a:cs typeface="Times New Roman" pitchFamily="18" charset="0"/>
                          </a:rPr>
                          <m:t>𝑋</m:t>
                        </m:r>
                        <m:r>
                          <a:rPr lang="en-US" b="0" i="1">
                            <a:solidFill>
                              <a:schemeClr val="tx1"/>
                            </a:solidFill>
                            <a:latin typeface="Cambria Math"/>
                            <a:cs typeface="Times New Roman" pitchFamily="18" charset="0"/>
                          </a:rPr>
                          <m:t>)</m:t>
                        </m:r>
                      </m:e>
                    </m:d>
                    <m:r>
                      <a:rPr lang="en-US" b="0" i="1" smtClean="0">
                        <a:solidFill>
                          <a:schemeClr val="tx1"/>
                        </a:solidFill>
                        <a:latin typeface="Cambria Math"/>
                        <a:cs typeface="Times New Roman" pitchFamily="18" charset="0"/>
                      </a:rPr>
                      <m:t>=</m:t>
                    </m:r>
                    <m:f>
                      <m:fPr>
                        <m:ctrlPr>
                          <a:rPr lang="en-US" i="1">
                            <a:solidFill>
                              <a:schemeClr val="tx1"/>
                            </a:solidFill>
                            <a:latin typeface="Cambria Math"/>
                            <a:cs typeface="Times New Roman" pitchFamily="18" charset="0"/>
                          </a:rPr>
                        </m:ctrlPr>
                      </m:fPr>
                      <m:num>
                        <m:r>
                          <a:rPr lang="en-US" b="0" i="1">
                            <a:solidFill>
                              <a:schemeClr val="tx1"/>
                            </a:solidFill>
                            <a:latin typeface="Cambria Math"/>
                            <a:cs typeface="Times New Roman" pitchFamily="18" charset="0"/>
                          </a:rPr>
                          <m:t>1</m:t>
                        </m:r>
                      </m:num>
                      <m:den>
                        <m:r>
                          <a:rPr lang="en-US" b="0" i="1">
                            <a:solidFill>
                              <a:schemeClr val="tx1"/>
                            </a:solidFill>
                            <a:latin typeface="Cambria Math"/>
                            <a:cs typeface="Times New Roman" pitchFamily="18" charset="0"/>
                          </a:rPr>
                          <m:t>𝑛</m:t>
                        </m:r>
                      </m:den>
                    </m:f>
                    <m:nary>
                      <m:naryPr>
                        <m:chr m:val="∑"/>
                        <m:supHide m:val="on"/>
                        <m:ctrlPr>
                          <a:rPr lang="en-US" i="1" smtClean="0">
                            <a:solidFill>
                              <a:schemeClr val="tx1"/>
                            </a:solidFill>
                            <a:latin typeface="Cambria Math"/>
                            <a:cs typeface="Times New Roman" pitchFamily="18" charset="0"/>
                          </a:rPr>
                        </m:ctrlPr>
                      </m:naryPr>
                      <m:sub>
                        <m:r>
                          <a:rPr lang="en-US" b="0" i="1" smtClean="0">
                            <a:solidFill>
                              <a:schemeClr val="tx1"/>
                            </a:solidFill>
                            <a:latin typeface="Cambria Math"/>
                            <a:cs typeface="Times New Roman" pitchFamily="18" charset="0"/>
                          </a:rPr>
                          <m:t>𝑖</m:t>
                        </m:r>
                      </m:sub>
                      <m:sup/>
                      <m:e>
                        <m:r>
                          <a:rPr lang="en-US" b="0" i="1" smtClean="0">
                            <a:solidFill>
                              <a:schemeClr val="tx1"/>
                            </a:solidFill>
                            <a:latin typeface="Cambria Math"/>
                            <a:cs typeface="Times New Roman" pitchFamily="18" charset="0"/>
                          </a:rPr>
                          <m:t>𝑛</m:t>
                        </m:r>
                        <m:r>
                          <a:rPr lang="en-US" b="0" i="1" smtClean="0">
                            <a:solidFill>
                              <a:schemeClr val="tx1"/>
                            </a:solidFill>
                            <a:latin typeface="Cambria Math"/>
                            <a:cs typeface="Times New Roman" pitchFamily="18" charset="0"/>
                          </a:rPr>
                          <m:t> (1+3+5+…+2</m:t>
                        </m:r>
                        <m:sSub>
                          <m:sSubPr>
                            <m:ctrlPr>
                              <a:rPr lang="en-US" i="1" smtClean="0">
                                <a:solidFill>
                                  <a:schemeClr val="tx1"/>
                                </a:solidFill>
                                <a:latin typeface="Cambria Math"/>
                                <a:cs typeface="Times New Roman" pitchFamily="18" charset="0"/>
                              </a:rPr>
                            </m:ctrlPr>
                          </m:sSubPr>
                          <m:e>
                            <m:r>
                              <a:rPr lang="en-US" b="0" i="1" smtClean="0">
                                <a:solidFill>
                                  <a:schemeClr val="tx1"/>
                                </a:solidFill>
                                <a:latin typeface="Cambria Math"/>
                                <a:cs typeface="Times New Roman" pitchFamily="18" charset="0"/>
                              </a:rPr>
                              <m:t>𝑚</m:t>
                            </m:r>
                          </m:e>
                          <m:sub>
                            <m:r>
                              <a:rPr lang="en-US" b="0" i="1" smtClean="0">
                                <a:solidFill>
                                  <a:schemeClr val="tx1"/>
                                </a:solidFill>
                                <a:latin typeface="Cambria Math"/>
                                <a:cs typeface="Times New Roman" pitchFamily="18" charset="0"/>
                              </a:rPr>
                              <m:t>𝑖</m:t>
                            </m:r>
                          </m:sub>
                        </m:sSub>
                        <m:r>
                          <a:rPr lang="en-US" b="0" i="1" smtClean="0">
                            <a:solidFill>
                              <a:schemeClr val="tx1"/>
                            </a:solidFill>
                            <a:latin typeface="Cambria Math"/>
                            <a:cs typeface="Times New Roman" pitchFamily="18" charset="0"/>
                          </a:rPr>
                          <m:t>−1)</m:t>
                        </m:r>
                      </m:e>
                    </m:nary>
                  </m:oMath>
                </a14:m>
                <a:endParaRPr lang="en-US" i="1" dirty="0" smtClean="0">
                  <a:solidFill>
                    <a:schemeClr val="tx1"/>
                  </a:solidFill>
                  <a:latin typeface="Cambria Math"/>
                  <a:cs typeface="Times New Roman" pitchFamily="18" charset="0"/>
                </a:endParaRPr>
              </a:p>
              <a:p>
                <a:pPr lvl="1"/>
                <a:r>
                  <a:rPr lang="en-US" dirty="0" smtClean="0">
                    <a:solidFill>
                      <a:srgbClr val="008000"/>
                    </a:solidFill>
                    <a:cs typeface="Times New Roman" pitchFamily="18" charset="0"/>
                  </a:rPr>
                  <a:t>Little side calculation:</a:t>
                </a:r>
                <a14:m>
                  <m:oMath xmlns:m="http://schemas.openxmlformats.org/officeDocument/2006/math">
                    <m:r>
                      <a:rPr lang="en-US" b="0" i="0" smtClean="0">
                        <a:solidFill>
                          <a:srgbClr val="008000"/>
                        </a:solidFill>
                        <a:latin typeface="Cambria Math"/>
                        <a:cs typeface="Times New Roman" pitchFamily="18" charset="0"/>
                      </a:rPr>
                      <m:t> </m:t>
                    </m:r>
                    <m:d>
                      <m:dPr>
                        <m:ctrlPr>
                          <a:rPr lang="en-US" i="1" smtClean="0">
                            <a:solidFill>
                              <a:schemeClr val="tx1"/>
                            </a:solidFill>
                            <a:latin typeface="Cambria Math"/>
                            <a:cs typeface="Times New Roman" pitchFamily="18" charset="0"/>
                          </a:rPr>
                        </m:ctrlPr>
                      </m:dPr>
                      <m:e>
                        <m:r>
                          <a:rPr lang="en-US" i="1">
                            <a:solidFill>
                              <a:schemeClr val="tx1"/>
                            </a:solidFill>
                            <a:latin typeface="Cambria Math"/>
                            <a:cs typeface="Times New Roman" pitchFamily="18" charset="0"/>
                          </a:rPr>
                          <m:t>1+3+5+…+2</m:t>
                        </m:r>
                        <m:sSub>
                          <m:sSubPr>
                            <m:ctrlPr>
                              <a:rPr lang="en-US" i="1">
                                <a:solidFill>
                                  <a:schemeClr val="tx1"/>
                                </a:solidFill>
                                <a:latin typeface="Cambria Math"/>
                                <a:cs typeface="Times New Roman" pitchFamily="18" charset="0"/>
                              </a:rPr>
                            </m:ctrlPr>
                          </m:sSubPr>
                          <m:e>
                            <m:r>
                              <a:rPr lang="en-US" i="1">
                                <a:solidFill>
                                  <a:schemeClr val="tx1"/>
                                </a:solidFill>
                                <a:latin typeface="Cambria Math"/>
                                <a:cs typeface="Times New Roman" pitchFamily="18" charset="0"/>
                              </a:rPr>
                              <m:t>𝑚</m:t>
                            </m:r>
                          </m:e>
                          <m:sub>
                            <m:r>
                              <a:rPr lang="en-US" b="0" i="1" smtClean="0">
                                <a:solidFill>
                                  <a:schemeClr val="tx1"/>
                                </a:solidFill>
                                <a:latin typeface="Cambria Math"/>
                                <a:cs typeface="Times New Roman" pitchFamily="18" charset="0"/>
                              </a:rPr>
                              <m:t>𝑖</m:t>
                            </m:r>
                          </m:sub>
                        </m:sSub>
                        <m:r>
                          <a:rPr lang="en-US" i="1">
                            <a:solidFill>
                              <a:schemeClr val="tx1"/>
                            </a:solidFill>
                            <a:latin typeface="Cambria Math"/>
                            <a:cs typeface="Times New Roman" pitchFamily="18" charset="0"/>
                          </a:rPr>
                          <m:t>−1</m:t>
                        </m:r>
                      </m:e>
                    </m:d>
                    <m:r>
                      <a:rPr lang="en-US" b="0" i="1" smtClean="0">
                        <a:solidFill>
                          <a:schemeClr val="tx1"/>
                        </a:solidFill>
                        <a:latin typeface="Cambria Math"/>
                        <a:cs typeface="Times New Roman" pitchFamily="18" charset="0"/>
                      </a:rPr>
                      <m:t>=</m:t>
                    </m:r>
                    <m:nary>
                      <m:naryPr>
                        <m:chr m:val="∑"/>
                        <m:ctrlPr>
                          <a:rPr lang="en-US" i="1">
                            <a:solidFill>
                              <a:schemeClr val="tx1"/>
                            </a:solidFill>
                            <a:latin typeface="Cambria Math"/>
                            <a:cs typeface="Times New Roman" pitchFamily="18" charset="0"/>
                          </a:rPr>
                        </m:ctrlPr>
                      </m:naryPr>
                      <m:sub>
                        <m:r>
                          <m:rPr>
                            <m:brk m:alnAt="23"/>
                          </m:rPr>
                          <a:rPr lang="en-US" i="1">
                            <a:solidFill>
                              <a:schemeClr val="tx1"/>
                            </a:solidFill>
                            <a:latin typeface="Cambria Math"/>
                            <a:cs typeface="Times New Roman" pitchFamily="18" charset="0"/>
                          </a:rPr>
                          <m:t>𝑖</m:t>
                        </m:r>
                        <m:r>
                          <a:rPr lang="en-US" i="1">
                            <a:solidFill>
                              <a:schemeClr val="tx1"/>
                            </a:solidFill>
                            <a:latin typeface="Cambria Math"/>
                            <a:cs typeface="Times New Roman" pitchFamily="18" charset="0"/>
                          </a:rPr>
                          <m:t>=1</m:t>
                        </m:r>
                      </m:sub>
                      <m:sup>
                        <m:sSub>
                          <m:sSubPr>
                            <m:ctrlPr>
                              <a:rPr lang="en-US" i="1">
                                <a:solidFill>
                                  <a:schemeClr val="tx1"/>
                                </a:solidFill>
                                <a:latin typeface="Cambria Math"/>
                                <a:cs typeface="Times New Roman" pitchFamily="18" charset="0"/>
                              </a:rPr>
                            </m:ctrlPr>
                          </m:sSubPr>
                          <m:e>
                            <m:r>
                              <a:rPr lang="en-US" i="1">
                                <a:solidFill>
                                  <a:schemeClr val="tx1"/>
                                </a:solidFill>
                                <a:latin typeface="Cambria Math"/>
                                <a:cs typeface="Times New Roman" pitchFamily="18" charset="0"/>
                              </a:rPr>
                              <m:t>𝑚</m:t>
                            </m:r>
                          </m:e>
                          <m:sub>
                            <m:r>
                              <a:rPr lang="en-US" b="0" i="1" smtClean="0">
                                <a:solidFill>
                                  <a:schemeClr val="tx1"/>
                                </a:solidFill>
                                <a:latin typeface="Cambria Math"/>
                                <a:cs typeface="Times New Roman" pitchFamily="18" charset="0"/>
                              </a:rPr>
                              <m:t>𝑖</m:t>
                            </m:r>
                          </m:sub>
                        </m:sSub>
                      </m:sup>
                      <m:e>
                        <m:r>
                          <a:rPr lang="en-US" i="1">
                            <a:solidFill>
                              <a:schemeClr val="tx1"/>
                            </a:solidFill>
                            <a:latin typeface="Cambria Math"/>
                            <a:cs typeface="Times New Roman" pitchFamily="18" charset="0"/>
                          </a:rPr>
                          <m:t>(2</m:t>
                        </m:r>
                        <m:r>
                          <a:rPr lang="en-US" i="1">
                            <a:solidFill>
                              <a:schemeClr val="tx1"/>
                            </a:solidFill>
                            <a:latin typeface="Cambria Math"/>
                            <a:cs typeface="Times New Roman" pitchFamily="18" charset="0"/>
                          </a:rPr>
                          <m:t>𝑖</m:t>
                        </m:r>
                        <m:r>
                          <a:rPr lang="en-US" i="1">
                            <a:solidFill>
                              <a:schemeClr val="tx1"/>
                            </a:solidFill>
                            <a:latin typeface="Cambria Math"/>
                            <a:cs typeface="Times New Roman" pitchFamily="18" charset="0"/>
                          </a:rPr>
                          <m:t>−1)</m:t>
                        </m:r>
                      </m:e>
                    </m:nary>
                    <m:r>
                      <a:rPr lang="en-US" b="0" i="1" smtClean="0">
                        <a:solidFill>
                          <a:schemeClr val="tx1"/>
                        </a:solidFill>
                        <a:latin typeface="Cambria Math"/>
                        <a:cs typeface="Times New Roman" pitchFamily="18" charset="0"/>
                      </a:rPr>
                      <m:t>=2</m:t>
                    </m:r>
                    <m:f>
                      <m:fPr>
                        <m:ctrlPr>
                          <a:rPr lang="en-US" b="0" i="1" smtClean="0">
                            <a:solidFill>
                              <a:schemeClr val="tx1"/>
                            </a:solidFill>
                            <a:latin typeface="Cambria Math"/>
                            <a:cs typeface="Times New Roman" pitchFamily="18" charset="0"/>
                          </a:rPr>
                        </m:ctrlPr>
                      </m:fPr>
                      <m:num>
                        <m:sSub>
                          <m:sSubPr>
                            <m:ctrlPr>
                              <a:rPr lang="en-US" b="0" i="1" smtClean="0">
                                <a:solidFill>
                                  <a:schemeClr val="tx1"/>
                                </a:solidFill>
                                <a:latin typeface="Cambria Math"/>
                                <a:cs typeface="Times New Roman" pitchFamily="18" charset="0"/>
                              </a:rPr>
                            </m:ctrlPr>
                          </m:sSubPr>
                          <m:e>
                            <m:r>
                              <a:rPr lang="en-US" b="0" i="1" smtClean="0">
                                <a:solidFill>
                                  <a:schemeClr val="tx1"/>
                                </a:solidFill>
                                <a:latin typeface="Cambria Math"/>
                                <a:cs typeface="Times New Roman" pitchFamily="18" charset="0"/>
                              </a:rPr>
                              <m:t>𝑚</m:t>
                            </m:r>
                          </m:e>
                          <m:sub>
                            <m:r>
                              <a:rPr lang="en-US" b="0" i="1" smtClean="0">
                                <a:solidFill>
                                  <a:schemeClr val="tx1"/>
                                </a:solidFill>
                                <a:latin typeface="Cambria Math"/>
                                <a:cs typeface="Times New Roman" pitchFamily="18" charset="0"/>
                              </a:rPr>
                              <m:t>𝑖</m:t>
                            </m:r>
                          </m:sub>
                        </m:sSub>
                        <m:d>
                          <m:dPr>
                            <m:ctrlPr>
                              <a:rPr lang="en-US" i="1">
                                <a:solidFill>
                                  <a:schemeClr val="tx1"/>
                                </a:solidFill>
                                <a:latin typeface="Cambria Math"/>
                                <a:cs typeface="Times New Roman" pitchFamily="18" charset="0"/>
                              </a:rPr>
                            </m:ctrlPr>
                          </m:dPr>
                          <m:e>
                            <m:sSub>
                              <m:sSubPr>
                                <m:ctrlPr>
                                  <a:rPr lang="en-US" i="1">
                                    <a:solidFill>
                                      <a:schemeClr val="tx1"/>
                                    </a:solidFill>
                                    <a:latin typeface="Cambria Math"/>
                                    <a:cs typeface="Times New Roman" pitchFamily="18" charset="0"/>
                                  </a:rPr>
                                </m:ctrlPr>
                              </m:sSubPr>
                              <m:e>
                                <m:r>
                                  <a:rPr lang="en-US" i="1">
                                    <a:solidFill>
                                      <a:schemeClr val="tx1"/>
                                    </a:solidFill>
                                    <a:latin typeface="Cambria Math"/>
                                    <a:cs typeface="Times New Roman" pitchFamily="18" charset="0"/>
                                  </a:rPr>
                                  <m:t>𝑚</m:t>
                                </m:r>
                              </m:e>
                              <m:sub>
                                <m:r>
                                  <a:rPr lang="en-US" b="0" i="1" smtClean="0">
                                    <a:solidFill>
                                      <a:schemeClr val="tx1"/>
                                    </a:solidFill>
                                    <a:latin typeface="Cambria Math"/>
                                    <a:cs typeface="Times New Roman" pitchFamily="18" charset="0"/>
                                  </a:rPr>
                                  <m:t>𝑖</m:t>
                                </m:r>
                              </m:sub>
                            </m:sSub>
                            <m:r>
                              <a:rPr lang="en-US" b="0" i="1" smtClean="0">
                                <a:solidFill>
                                  <a:schemeClr val="tx1"/>
                                </a:solidFill>
                                <a:latin typeface="Cambria Math"/>
                                <a:cs typeface="Times New Roman" pitchFamily="18" charset="0"/>
                              </a:rPr>
                              <m:t>+</m:t>
                            </m:r>
                            <m:r>
                              <a:rPr lang="en-US" i="1">
                                <a:solidFill>
                                  <a:schemeClr val="tx1"/>
                                </a:solidFill>
                                <a:latin typeface="Cambria Math"/>
                                <a:cs typeface="Times New Roman" pitchFamily="18" charset="0"/>
                              </a:rPr>
                              <m:t>1</m:t>
                            </m:r>
                          </m:e>
                        </m:d>
                      </m:num>
                      <m:den>
                        <m:r>
                          <a:rPr lang="en-US" b="0" i="1" smtClean="0">
                            <a:solidFill>
                              <a:schemeClr val="tx1"/>
                            </a:solidFill>
                            <a:latin typeface="Cambria Math"/>
                            <a:cs typeface="Times New Roman" pitchFamily="18" charset="0"/>
                          </a:rPr>
                          <m:t>2</m:t>
                        </m:r>
                      </m:den>
                    </m:f>
                    <m:r>
                      <a:rPr lang="en-US" b="0" i="1" smtClean="0">
                        <a:solidFill>
                          <a:schemeClr val="tx1"/>
                        </a:solidFill>
                        <a:latin typeface="Cambria Math"/>
                        <a:cs typeface="Times New Roman" pitchFamily="18" charset="0"/>
                      </a:rPr>
                      <m:t>−</m:t>
                    </m:r>
                    <m:sSub>
                      <m:sSubPr>
                        <m:ctrlPr>
                          <a:rPr lang="en-US" b="0" i="1" smtClean="0">
                            <a:solidFill>
                              <a:schemeClr val="tx1"/>
                            </a:solidFill>
                            <a:latin typeface="Cambria Math"/>
                            <a:cs typeface="Times New Roman" pitchFamily="18" charset="0"/>
                          </a:rPr>
                        </m:ctrlPr>
                      </m:sSubPr>
                      <m:e>
                        <m:r>
                          <a:rPr lang="en-US" b="0" i="1" smtClean="0">
                            <a:solidFill>
                              <a:schemeClr val="tx1"/>
                            </a:solidFill>
                            <a:latin typeface="Cambria Math"/>
                            <a:cs typeface="Times New Roman" pitchFamily="18" charset="0"/>
                          </a:rPr>
                          <m:t>𝑚</m:t>
                        </m:r>
                      </m:e>
                      <m:sub>
                        <m:r>
                          <a:rPr lang="en-US" b="0" i="1" smtClean="0">
                            <a:solidFill>
                              <a:schemeClr val="tx1"/>
                            </a:solidFill>
                            <a:latin typeface="Cambria Math"/>
                            <a:cs typeface="Times New Roman" pitchFamily="18" charset="0"/>
                          </a:rPr>
                          <m:t>𝑖</m:t>
                        </m:r>
                      </m:sub>
                    </m:sSub>
                    <m:r>
                      <a:rPr lang="en-US" b="0" i="1" smtClean="0">
                        <a:solidFill>
                          <a:schemeClr val="tx1"/>
                        </a:solidFill>
                        <a:latin typeface="Cambria Math"/>
                        <a:cs typeface="Times New Roman" pitchFamily="18" charset="0"/>
                      </a:rPr>
                      <m:t>=</m:t>
                    </m:r>
                    <m:sSup>
                      <m:sSupPr>
                        <m:ctrlPr>
                          <a:rPr lang="en-US" b="0" i="1" smtClean="0">
                            <a:solidFill>
                              <a:schemeClr val="tx1"/>
                            </a:solidFill>
                            <a:latin typeface="Cambria Math"/>
                            <a:cs typeface="Times New Roman" pitchFamily="18" charset="0"/>
                          </a:rPr>
                        </m:ctrlPr>
                      </m:sSupPr>
                      <m:e>
                        <m:r>
                          <a:rPr lang="en-US" b="0" i="1" smtClean="0">
                            <a:solidFill>
                              <a:schemeClr val="tx1"/>
                            </a:solidFill>
                            <a:latin typeface="Cambria Math"/>
                            <a:cs typeface="Times New Roman" pitchFamily="18" charset="0"/>
                          </a:rPr>
                          <m:t>(</m:t>
                        </m:r>
                        <m:sSubSup>
                          <m:sSubSupPr>
                            <m:ctrlPr>
                              <a:rPr lang="en-US" b="0" i="1" smtClean="0">
                                <a:solidFill>
                                  <a:schemeClr val="tx1"/>
                                </a:solidFill>
                                <a:latin typeface="Cambria Math"/>
                                <a:cs typeface="Times New Roman" pitchFamily="18" charset="0"/>
                              </a:rPr>
                            </m:ctrlPr>
                          </m:sSubSupPr>
                          <m:e>
                            <m:r>
                              <a:rPr lang="en-US" b="0" i="1" smtClean="0">
                                <a:solidFill>
                                  <a:schemeClr val="tx1"/>
                                </a:solidFill>
                                <a:latin typeface="Cambria Math"/>
                                <a:cs typeface="Times New Roman" pitchFamily="18" charset="0"/>
                              </a:rPr>
                              <m:t>𝑚</m:t>
                            </m:r>
                          </m:e>
                          <m:sub>
                            <m:r>
                              <a:rPr lang="en-US" b="0" i="1" smtClean="0">
                                <a:solidFill>
                                  <a:schemeClr val="tx1"/>
                                </a:solidFill>
                                <a:latin typeface="Cambria Math"/>
                                <a:cs typeface="Times New Roman" pitchFamily="18" charset="0"/>
                              </a:rPr>
                              <m:t>𝑖</m:t>
                            </m:r>
                          </m:sub>
                          <m:sup/>
                        </m:sSubSup>
                        <m:r>
                          <a:rPr lang="en-US" b="0" i="1" smtClean="0">
                            <a:solidFill>
                              <a:schemeClr val="tx1"/>
                            </a:solidFill>
                            <a:latin typeface="Cambria Math"/>
                            <a:cs typeface="Times New Roman" pitchFamily="18" charset="0"/>
                          </a:rPr>
                          <m:t>)</m:t>
                        </m:r>
                      </m:e>
                      <m:sup>
                        <m:r>
                          <a:rPr lang="en-US" b="0" i="1" smtClean="0">
                            <a:solidFill>
                              <a:schemeClr val="tx1"/>
                            </a:solidFill>
                            <a:latin typeface="Cambria Math"/>
                            <a:cs typeface="Times New Roman" pitchFamily="18" charset="0"/>
                          </a:rPr>
                          <m:t>2</m:t>
                        </m:r>
                      </m:sup>
                    </m:sSup>
                    <m:r>
                      <a:rPr lang="en-US" b="0" i="1" smtClean="0">
                        <a:solidFill>
                          <a:srgbClr val="008000"/>
                        </a:solidFill>
                        <a:latin typeface="Cambria Math"/>
                        <a:cs typeface="Times New Roman" pitchFamily="18" charset="0"/>
                      </a:rPr>
                      <m:t>  </m:t>
                    </m:r>
                  </m:oMath>
                </a14:m>
                <a:endParaRPr lang="en-US" b="0" i="1" dirty="0" smtClean="0">
                  <a:solidFill>
                    <a:srgbClr val="008000"/>
                  </a:solidFill>
                  <a:latin typeface="Cambria Math"/>
                  <a:cs typeface="Times New Roman" pitchFamily="18" charset="0"/>
                </a:endParaRPr>
              </a:p>
              <a:p>
                <a:r>
                  <a:rPr lang="en-US" b="1" dirty="0" smtClean="0">
                    <a:cs typeface="Times New Roman" pitchFamily="18" charset="0"/>
                  </a:rPr>
                  <a:t>Then </a:t>
                </a:r>
                <a14:m>
                  <m:oMath xmlns:m="http://schemas.openxmlformats.org/officeDocument/2006/math">
                    <m:r>
                      <a:rPr lang="en-US" b="1" i="1">
                        <a:latin typeface="Cambria Math"/>
                        <a:cs typeface="Times New Roman" pitchFamily="18" charset="0"/>
                      </a:rPr>
                      <m:t>𝑬</m:t>
                    </m:r>
                    <m:d>
                      <m:dPr>
                        <m:begChr m:val="["/>
                        <m:endChr m:val="]"/>
                        <m:ctrlPr>
                          <a:rPr lang="en-US" b="1" i="1">
                            <a:latin typeface="Cambria Math"/>
                            <a:cs typeface="Times New Roman" pitchFamily="18" charset="0"/>
                          </a:rPr>
                        </m:ctrlPr>
                      </m:dPr>
                      <m:e>
                        <m:r>
                          <a:rPr lang="en-US" b="1" i="1">
                            <a:latin typeface="Cambria Math"/>
                            <a:cs typeface="Times New Roman" pitchFamily="18" charset="0"/>
                          </a:rPr>
                          <m:t>𝒇</m:t>
                        </m:r>
                        <m:r>
                          <a:rPr lang="en-US" b="1" i="1">
                            <a:latin typeface="Cambria Math"/>
                            <a:cs typeface="Times New Roman" pitchFamily="18" charset="0"/>
                          </a:rPr>
                          <m:t>(</m:t>
                        </m:r>
                        <m:r>
                          <a:rPr lang="en-US" b="1" i="1">
                            <a:latin typeface="Cambria Math"/>
                            <a:cs typeface="Times New Roman" pitchFamily="18" charset="0"/>
                          </a:rPr>
                          <m:t>𝑿</m:t>
                        </m:r>
                        <m:r>
                          <a:rPr lang="en-US" b="1" i="1">
                            <a:latin typeface="Cambria Math"/>
                            <a:cs typeface="Times New Roman" pitchFamily="18" charset="0"/>
                          </a:rPr>
                          <m:t>)</m:t>
                        </m:r>
                      </m:e>
                    </m:d>
                    <m:r>
                      <a:rPr lang="en-US" b="1" i="1">
                        <a:latin typeface="Cambria Math"/>
                        <a:cs typeface="Times New Roman" pitchFamily="18" charset="0"/>
                      </a:rPr>
                      <m:t>=</m:t>
                    </m:r>
                    <m:f>
                      <m:fPr>
                        <m:ctrlPr>
                          <a:rPr lang="en-US" b="1" i="1" smtClean="0">
                            <a:latin typeface="Cambria Math"/>
                            <a:cs typeface="Times New Roman" pitchFamily="18" charset="0"/>
                          </a:rPr>
                        </m:ctrlPr>
                      </m:fPr>
                      <m:num>
                        <m:r>
                          <a:rPr lang="en-US" b="1" i="1" smtClean="0">
                            <a:latin typeface="Cambria Math"/>
                            <a:cs typeface="Times New Roman" pitchFamily="18" charset="0"/>
                          </a:rPr>
                          <m:t>𝟏</m:t>
                        </m:r>
                      </m:num>
                      <m:den>
                        <m:r>
                          <a:rPr lang="en-US" b="1" i="1" smtClean="0">
                            <a:latin typeface="Cambria Math"/>
                            <a:cs typeface="Times New Roman" pitchFamily="18" charset="0"/>
                          </a:rPr>
                          <m:t>𝒏</m:t>
                        </m:r>
                      </m:den>
                    </m:f>
                    <m:nary>
                      <m:naryPr>
                        <m:chr m:val="∑"/>
                        <m:supHide m:val="on"/>
                        <m:ctrlPr>
                          <a:rPr lang="en-US" b="1" i="1">
                            <a:latin typeface="Cambria Math"/>
                            <a:cs typeface="Times New Roman" pitchFamily="18" charset="0"/>
                          </a:rPr>
                        </m:ctrlPr>
                      </m:naryPr>
                      <m:sub>
                        <m:r>
                          <a:rPr lang="en-US" b="1" i="1" smtClean="0">
                            <a:latin typeface="Cambria Math"/>
                            <a:cs typeface="Times New Roman" pitchFamily="18" charset="0"/>
                          </a:rPr>
                          <m:t>𝒊</m:t>
                        </m:r>
                      </m:sub>
                      <m:sup/>
                      <m:e>
                        <m:r>
                          <a:rPr lang="en-US" b="1" i="1" smtClean="0">
                            <a:latin typeface="Cambria Math"/>
                            <a:cs typeface="Times New Roman" pitchFamily="18" charset="0"/>
                          </a:rPr>
                          <m:t> </m:t>
                        </m:r>
                        <m:r>
                          <a:rPr lang="en-US" b="1" i="1" smtClean="0">
                            <a:latin typeface="Cambria Math"/>
                            <a:cs typeface="Times New Roman" pitchFamily="18" charset="0"/>
                          </a:rPr>
                          <m:t>𝒏</m:t>
                        </m:r>
                        <m:r>
                          <a:rPr lang="en-US" b="1" i="1" smtClean="0">
                            <a:latin typeface="Cambria Math"/>
                            <a:cs typeface="Times New Roman" pitchFamily="18" charset="0"/>
                          </a:rPr>
                          <m:t> </m:t>
                        </m:r>
                        <m:sSup>
                          <m:sSupPr>
                            <m:ctrlPr>
                              <a:rPr lang="en-US" b="1" i="1" smtClean="0">
                                <a:latin typeface="Cambria Math"/>
                                <a:cs typeface="Times New Roman" pitchFamily="18" charset="0"/>
                              </a:rPr>
                            </m:ctrlPr>
                          </m:sSupPr>
                          <m:e>
                            <m:d>
                              <m:dPr>
                                <m:ctrlPr>
                                  <a:rPr lang="en-US" b="1" i="1" smtClean="0">
                                    <a:latin typeface="Cambria Math"/>
                                    <a:cs typeface="Times New Roman" pitchFamily="18" charset="0"/>
                                  </a:rPr>
                                </m:ctrlPr>
                              </m:dPr>
                              <m:e>
                                <m:sSub>
                                  <m:sSubPr>
                                    <m:ctrlPr>
                                      <a:rPr lang="en-US" b="1" i="1" smtClean="0">
                                        <a:latin typeface="Cambria Math"/>
                                        <a:cs typeface="Times New Roman" pitchFamily="18" charset="0"/>
                                      </a:rPr>
                                    </m:ctrlPr>
                                  </m:sSubPr>
                                  <m:e>
                                    <m:r>
                                      <a:rPr lang="en-US" b="1" i="1" smtClean="0">
                                        <a:latin typeface="Cambria Math"/>
                                        <a:cs typeface="Times New Roman" pitchFamily="18" charset="0"/>
                                      </a:rPr>
                                      <m:t>𝒎</m:t>
                                    </m:r>
                                  </m:e>
                                  <m:sub>
                                    <m:r>
                                      <a:rPr lang="en-US" b="1" i="1" smtClean="0">
                                        <a:latin typeface="Cambria Math"/>
                                        <a:cs typeface="Times New Roman" pitchFamily="18" charset="0"/>
                                      </a:rPr>
                                      <m:t>𝒊</m:t>
                                    </m:r>
                                  </m:sub>
                                </m:sSub>
                              </m:e>
                            </m:d>
                          </m:e>
                          <m:sup>
                            <m:r>
                              <a:rPr lang="en-US" b="1" i="1" smtClean="0">
                                <a:latin typeface="Cambria Math"/>
                                <a:cs typeface="Times New Roman" pitchFamily="18" charset="0"/>
                              </a:rPr>
                              <m:t>𝟐</m:t>
                            </m:r>
                          </m:sup>
                        </m:sSup>
                      </m:e>
                    </m:nary>
                  </m:oMath>
                </a14:m>
                <a:endParaRPr lang="en-US" b="1" dirty="0" smtClean="0">
                  <a:latin typeface="Times New Roman" pitchFamily="18" charset="0"/>
                  <a:cs typeface="Times New Roman" pitchFamily="18" charset="0"/>
                </a:endParaRPr>
              </a:p>
              <a:p>
                <a:pPr lvl="8"/>
                <a:endParaRPr lang="en-US" b="1" dirty="0" smtClean="0">
                  <a:solidFill>
                    <a:srgbClr val="0000FF"/>
                  </a:solidFill>
                </a:endParaRPr>
              </a:p>
              <a:p>
                <a:r>
                  <a:rPr lang="en-US" b="1" dirty="0" smtClean="0">
                    <a:solidFill>
                      <a:srgbClr val="0000FF"/>
                    </a:solidFill>
                  </a:rPr>
                  <a:t>So, </a:t>
                </a:r>
                <a14:m>
                  <m:oMath xmlns:m="http://schemas.openxmlformats.org/officeDocument/2006/math">
                    <m:r>
                      <a:rPr lang="en-US" b="1" i="1" dirty="0">
                        <a:solidFill>
                          <a:srgbClr val="0000FF"/>
                        </a:solidFill>
                        <a:latin typeface="Cambria Math"/>
                        <a:cs typeface="Times New Roman" pitchFamily="18" charset="0"/>
                      </a:rPr>
                      <m:t>𝐄</m:t>
                    </m:r>
                    <m:d>
                      <m:dPr>
                        <m:begChr m:val="["/>
                        <m:endChr m:val="]"/>
                        <m:ctrlPr>
                          <a:rPr lang="en-US" b="1" i="1" dirty="0" smtClean="0">
                            <a:solidFill>
                              <a:srgbClr val="0000FF"/>
                            </a:solidFill>
                            <a:latin typeface="Cambria Math"/>
                            <a:cs typeface="Times New Roman" pitchFamily="18" charset="0"/>
                          </a:rPr>
                        </m:ctrlPr>
                      </m:dPr>
                      <m:e>
                        <m:r>
                          <a:rPr lang="en-US" b="1" i="0" dirty="0" smtClean="0">
                            <a:solidFill>
                              <a:srgbClr val="0000FF"/>
                            </a:solidFill>
                            <a:latin typeface="Cambria Math"/>
                            <a:cs typeface="Times New Roman" pitchFamily="18" charset="0"/>
                          </a:rPr>
                          <m:t>𝐟</m:t>
                        </m:r>
                        <m:r>
                          <a:rPr lang="en-US" b="1" i="0" dirty="0" smtClean="0">
                            <a:solidFill>
                              <a:srgbClr val="0000FF"/>
                            </a:solidFill>
                            <a:latin typeface="Cambria Math"/>
                            <a:cs typeface="Times New Roman" pitchFamily="18" charset="0"/>
                          </a:rPr>
                          <m:t>(</m:t>
                        </m:r>
                        <m:r>
                          <a:rPr lang="en-US" b="1" i="0" dirty="0" smtClean="0">
                            <a:solidFill>
                              <a:srgbClr val="0000FF"/>
                            </a:solidFill>
                            <a:latin typeface="Cambria Math"/>
                            <a:cs typeface="Times New Roman" pitchFamily="18" charset="0"/>
                          </a:rPr>
                          <m:t>𝐗</m:t>
                        </m:r>
                        <m:r>
                          <a:rPr lang="en-US" b="1" i="1" dirty="0" smtClean="0">
                            <a:solidFill>
                              <a:srgbClr val="0000FF"/>
                            </a:solidFill>
                            <a:latin typeface="Cambria Math"/>
                            <a:cs typeface="Times New Roman" pitchFamily="18" charset="0"/>
                          </a:rPr>
                          <m:t>)</m:t>
                        </m:r>
                      </m:e>
                    </m:d>
                    <m:r>
                      <a:rPr lang="en-US" b="1" i="1">
                        <a:solidFill>
                          <a:srgbClr val="0000FF"/>
                        </a:solidFill>
                        <a:latin typeface="Cambria Math"/>
                        <a:cs typeface="Times New Roman" pitchFamily="18" charset="0"/>
                      </a:rPr>
                      <m:t>=</m:t>
                    </m:r>
                    <m:nary>
                      <m:naryPr>
                        <m:chr m:val="∑"/>
                        <m:supHide m:val="on"/>
                        <m:ctrlPr>
                          <a:rPr lang="en-US" b="1" i="1">
                            <a:solidFill>
                              <a:srgbClr val="0000FF"/>
                            </a:solidFill>
                            <a:latin typeface="Cambria Math"/>
                            <a:cs typeface="Times New Roman" pitchFamily="18" charset="0"/>
                          </a:rPr>
                        </m:ctrlPr>
                      </m:naryPr>
                      <m:sub>
                        <m:r>
                          <a:rPr lang="en-US" b="1" i="1" smtClean="0">
                            <a:solidFill>
                              <a:srgbClr val="0000FF"/>
                            </a:solidFill>
                            <a:latin typeface="Cambria Math"/>
                            <a:cs typeface="Times New Roman" pitchFamily="18" charset="0"/>
                          </a:rPr>
                          <m:t>𝒊</m:t>
                        </m:r>
                      </m:sub>
                      <m:sup/>
                      <m:e>
                        <m:sSup>
                          <m:sSupPr>
                            <m:ctrlPr>
                              <a:rPr lang="en-US" b="1" i="1">
                                <a:solidFill>
                                  <a:srgbClr val="0000FF"/>
                                </a:solidFill>
                                <a:latin typeface="Cambria Math"/>
                                <a:cs typeface="Times New Roman" pitchFamily="18" charset="0"/>
                              </a:rPr>
                            </m:ctrlPr>
                          </m:sSupPr>
                          <m:e>
                            <m:d>
                              <m:dPr>
                                <m:ctrlPr>
                                  <a:rPr lang="en-US" b="1" i="1">
                                    <a:solidFill>
                                      <a:srgbClr val="0000FF"/>
                                    </a:solidFill>
                                    <a:latin typeface="Cambria Math"/>
                                    <a:cs typeface="Times New Roman" pitchFamily="18" charset="0"/>
                                  </a:rPr>
                                </m:ctrlPr>
                              </m:dPr>
                              <m:e>
                                <m:sSub>
                                  <m:sSubPr>
                                    <m:ctrlPr>
                                      <a:rPr lang="en-US" b="1" i="1">
                                        <a:solidFill>
                                          <a:srgbClr val="0000FF"/>
                                        </a:solidFill>
                                        <a:latin typeface="Cambria Math"/>
                                        <a:cs typeface="Times New Roman" pitchFamily="18" charset="0"/>
                                      </a:rPr>
                                    </m:ctrlPr>
                                  </m:sSubPr>
                                  <m:e>
                                    <m:r>
                                      <a:rPr lang="en-US" b="1" i="1">
                                        <a:solidFill>
                                          <a:srgbClr val="0000FF"/>
                                        </a:solidFill>
                                        <a:latin typeface="Cambria Math"/>
                                        <a:cs typeface="Times New Roman" pitchFamily="18" charset="0"/>
                                      </a:rPr>
                                      <m:t>𝒎</m:t>
                                    </m:r>
                                  </m:e>
                                  <m:sub>
                                    <m:r>
                                      <a:rPr lang="en-US" b="1" i="1" smtClean="0">
                                        <a:solidFill>
                                          <a:srgbClr val="0000FF"/>
                                        </a:solidFill>
                                        <a:latin typeface="Cambria Math"/>
                                        <a:cs typeface="Times New Roman" pitchFamily="18" charset="0"/>
                                      </a:rPr>
                                      <m:t>𝒊</m:t>
                                    </m:r>
                                  </m:sub>
                                </m:sSub>
                              </m:e>
                            </m:d>
                          </m:e>
                          <m:sup>
                            <m:r>
                              <a:rPr lang="en-US" b="1" i="1">
                                <a:solidFill>
                                  <a:srgbClr val="0000FF"/>
                                </a:solidFill>
                                <a:latin typeface="Cambria Math"/>
                                <a:cs typeface="Times New Roman" pitchFamily="18" charset="0"/>
                              </a:rPr>
                              <m:t>𝟐</m:t>
                            </m:r>
                          </m:sup>
                        </m:sSup>
                      </m:e>
                    </m:nary>
                    <m:r>
                      <a:rPr lang="en-US" b="1" i="1" smtClean="0">
                        <a:solidFill>
                          <a:srgbClr val="0000FF"/>
                        </a:solidFill>
                        <a:latin typeface="Cambria Math"/>
                        <a:cs typeface="Times New Roman" pitchFamily="18" charset="0"/>
                      </a:rPr>
                      <m:t>=</m:t>
                    </m:r>
                    <m:r>
                      <a:rPr lang="en-US" b="1" i="1" smtClean="0">
                        <a:solidFill>
                          <a:srgbClr val="0000FF"/>
                        </a:solidFill>
                        <a:latin typeface="Cambria Math"/>
                        <a:cs typeface="Times New Roman" pitchFamily="18" charset="0"/>
                      </a:rPr>
                      <m:t>𝑺</m:t>
                    </m:r>
                  </m:oMath>
                </a14:m>
                <a:endParaRPr lang="en-US" b="1" dirty="0" smtClean="0">
                  <a:solidFill>
                    <a:srgbClr val="0000FF"/>
                  </a:solidFill>
                  <a:cs typeface="Times New Roman" pitchFamily="18" charset="0"/>
                </a:endParaRPr>
              </a:p>
              <a:p>
                <a:r>
                  <a:rPr lang="en-US" b="1" dirty="0">
                    <a:solidFill>
                      <a:srgbClr val="D60093"/>
                    </a:solidFill>
                  </a:rPr>
                  <a:t>We have the second </a:t>
                </a:r>
                <a:r>
                  <a:rPr lang="en-US" b="1" dirty="0" smtClean="0">
                    <a:solidFill>
                      <a:srgbClr val="D60093"/>
                    </a:solidFill>
                  </a:rPr>
                  <a:t>moment (in expectation)!</a:t>
                </a:r>
                <a:endParaRPr lang="en-US" b="1" dirty="0">
                  <a:solidFill>
                    <a:srgbClr val="D60093"/>
                  </a:solidFill>
                </a:endParaRPr>
              </a:p>
              <a:p>
                <a:endParaRPr lang="en-US" dirty="0">
                  <a:latin typeface="Times New Roman" pitchFamily="18" charset="0"/>
                  <a:cs typeface="Times New Roman" pitchFamily="18" charset="0"/>
                </a:endParaRPr>
              </a:p>
              <a:p>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2046288"/>
                <a:ext cx="8915400" cy="4506913"/>
              </a:xfrm>
              <a:blipFill rotWithShape="1">
                <a:blip r:embed="rId3"/>
                <a:stretch>
                  <a:fillRect l="-68"/>
                </a:stretch>
              </a:blipFill>
            </p:spPr>
            <p:txBody>
              <a:bodyPr/>
              <a:lstStyle/>
              <a:p>
                <a:r>
                  <a:rPr lang="en-US">
                    <a:noFill/>
                  </a:rPr>
                  <a:t> </a:t>
                </a:r>
              </a:p>
            </p:txBody>
          </p:sp>
        </mc:Fallback>
      </mc:AlternateContent>
      <p:sp>
        <p:nvSpPr>
          <p:cNvPr id="5" name="Footer Placeholder 4"/>
          <p:cNvSpPr>
            <a:spLocks noGrp="1"/>
          </p:cNvSpPr>
          <p:nvPr>
            <p:ph type="ftr" sz="quarter" idx="11"/>
          </p:nvPr>
        </p:nvSpPr>
        <p:spPr/>
        <p:txBody>
          <a:bodyPr/>
          <a:lstStyle/>
          <a:p>
            <a:pPr>
              <a:defRPr/>
            </a:pPr>
            <a:r>
              <a:rPr lang="nn-NO" smtClean="0"/>
              <a:t>J. Leskovec, A. Rajaraman, J. Ullman: Mining of Massive Datasets, http://www.mmds.org </a:t>
            </a:r>
            <a:endParaRPr lang="en-US" dirty="0"/>
          </a:p>
        </p:txBody>
      </p:sp>
      <p:sp>
        <p:nvSpPr>
          <p:cNvPr id="34822" name="Slide Number Placeholder 5"/>
          <p:cNvSpPr>
            <a:spLocks noGrp="1"/>
          </p:cNvSpPr>
          <p:nvPr>
            <p:ph type="sldNum" sz="quarter" idx="12"/>
          </p:nvPr>
        </p:nvSpPr>
        <p:spPr bwMode="auto">
          <a:noFill/>
          <a:ln>
            <a:miter lim="800000"/>
            <a:headEnd/>
            <a:tailEnd/>
          </a:ln>
        </p:spPr>
        <p:txBody>
          <a:bodyPr/>
          <a:lstStyle/>
          <a:p>
            <a:fld id="{72CF9A28-1B06-47DF-8DD0-47055228082E}" type="slidenum">
              <a:rPr lang="en-US" smtClean="0">
                <a:latin typeface="Calibri" pitchFamily="34" charset="0"/>
                <a:ea typeface="ＭＳ Ｐゴシック" pitchFamily="34" charset="-128"/>
              </a:rPr>
              <a:pPr/>
              <a:t>33</a:t>
            </a:fld>
            <a:endParaRPr lang="en-US" dirty="0" smtClean="0">
              <a:latin typeface="Calibri" pitchFamily="34" charset="0"/>
              <a:ea typeface="ＭＳ Ｐゴシック" pitchFamily="34" charset="-128"/>
            </a:endParaRPr>
          </a:p>
        </p:txBody>
      </p:sp>
      <p:grpSp>
        <p:nvGrpSpPr>
          <p:cNvPr id="4" name="Group 3"/>
          <p:cNvGrpSpPr/>
          <p:nvPr/>
        </p:nvGrpSpPr>
        <p:grpSpPr>
          <a:xfrm>
            <a:off x="1447800" y="1143000"/>
            <a:ext cx="6553200" cy="914400"/>
            <a:chOff x="1447800" y="1143000"/>
            <a:chExt cx="6553200" cy="914400"/>
          </a:xfrm>
        </p:grpSpPr>
        <p:cxnSp>
          <p:nvCxnSpPr>
            <p:cNvPr id="7" name="Straight Connector 6"/>
            <p:cNvCxnSpPr/>
            <p:nvPr/>
          </p:nvCxnSpPr>
          <p:spPr>
            <a:xfrm>
              <a:off x="1447800" y="1602051"/>
              <a:ext cx="6553200" cy="1588"/>
            </a:xfrm>
            <a:prstGeom prst="line">
              <a:avLst/>
            </a:prstGeom>
            <a:ln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8" name="Oval 7"/>
            <p:cNvSpPr/>
            <p:nvPr/>
          </p:nvSpPr>
          <p:spPr>
            <a:xfrm>
              <a:off x="1981200" y="1526645"/>
              <a:ext cx="152400" cy="152400"/>
            </a:xfrm>
            <a:prstGeom prst="ellipse">
              <a:avLst/>
            </a:prstGeom>
            <a:solidFill>
              <a:srgbClr val="FF0000"/>
            </a:solidFill>
            <a:ln cmpd="sng">
              <a:solidFill>
                <a:srgbClr val="FF006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pitchFamily="34" charset="0"/>
                <a:cs typeface="Arial" pitchFamily="34" charset="0"/>
              </a:endParaRPr>
            </a:p>
          </p:txBody>
        </p:sp>
        <p:sp>
          <p:nvSpPr>
            <p:cNvPr id="9" name="Oval 8"/>
            <p:cNvSpPr/>
            <p:nvPr/>
          </p:nvSpPr>
          <p:spPr>
            <a:xfrm>
              <a:off x="2362200" y="1526645"/>
              <a:ext cx="152400" cy="152400"/>
            </a:xfrm>
            <a:prstGeom prst="ellipse">
              <a:avLst/>
            </a:prstGeom>
            <a:solidFill>
              <a:srgbClr val="FF0000"/>
            </a:solidFill>
            <a:ln cmpd="sng">
              <a:solidFill>
                <a:srgbClr val="FF006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pitchFamily="34" charset="0"/>
                <a:cs typeface="Arial" pitchFamily="34" charset="0"/>
              </a:endParaRPr>
            </a:p>
          </p:txBody>
        </p:sp>
        <p:sp>
          <p:nvSpPr>
            <p:cNvPr id="10" name="Oval 9"/>
            <p:cNvSpPr/>
            <p:nvPr/>
          </p:nvSpPr>
          <p:spPr>
            <a:xfrm>
              <a:off x="3886200" y="1526645"/>
              <a:ext cx="152400" cy="152400"/>
            </a:xfrm>
            <a:prstGeom prst="ellipse">
              <a:avLst/>
            </a:prstGeom>
            <a:solidFill>
              <a:srgbClr val="FF0000"/>
            </a:solidFill>
            <a:ln cmpd="sng">
              <a:solidFill>
                <a:srgbClr val="FF006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pitchFamily="34" charset="0"/>
                <a:cs typeface="Arial" pitchFamily="34" charset="0"/>
              </a:endParaRPr>
            </a:p>
          </p:txBody>
        </p:sp>
        <p:sp>
          <p:nvSpPr>
            <p:cNvPr id="11" name="Oval 10"/>
            <p:cNvSpPr/>
            <p:nvPr/>
          </p:nvSpPr>
          <p:spPr>
            <a:xfrm>
              <a:off x="7315200" y="1526645"/>
              <a:ext cx="152400" cy="152400"/>
            </a:xfrm>
            <a:prstGeom prst="ellipse">
              <a:avLst/>
            </a:prstGeom>
            <a:solidFill>
              <a:srgbClr val="FF0000"/>
            </a:solidFill>
            <a:ln cmpd="sng">
              <a:solidFill>
                <a:srgbClr val="FF006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pitchFamily="34" charset="0"/>
                <a:cs typeface="Arial" pitchFamily="34" charset="0"/>
              </a:endParaRPr>
            </a:p>
          </p:txBody>
        </p:sp>
        <p:sp>
          <p:nvSpPr>
            <p:cNvPr id="34828" name="TextBox 11"/>
            <p:cNvSpPr txBox="1">
              <a:spLocks noChangeArrowheads="1"/>
            </p:cNvSpPr>
            <p:nvPr/>
          </p:nvSpPr>
          <p:spPr bwMode="auto">
            <a:xfrm>
              <a:off x="1905000" y="1687512"/>
              <a:ext cx="312738" cy="369888"/>
            </a:xfrm>
            <a:prstGeom prst="rect">
              <a:avLst/>
            </a:prstGeom>
            <a:noFill/>
            <a:ln w="9525">
              <a:noFill/>
              <a:miter lim="800000"/>
              <a:headEnd/>
              <a:tailEnd/>
            </a:ln>
          </p:spPr>
          <p:txBody>
            <a:bodyPr wrap="none">
              <a:spAutoFit/>
            </a:bodyPr>
            <a:lstStyle/>
            <a:p>
              <a:r>
                <a:rPr lang="en-US" dirty="0">
                  <a:latin typeface="Arial" pitchFamily="34" charset="0"/>
                  <a:cs typeface="Arial" pitchFamily="34" charset="0"/>
                </a:rPr>
                <a:t>a</a:t>
              </a:r>
            </a:p>
          </p:txBody>
        </p:sp>
        <p:sp>
          <p:nvSpPr>
            <p:cNvPr id="34829" name="TextBox 12"/>
            <p:cNvSpPr txBox="1">
              <a:spLocks noChangeArrowheads="1"/>
            </p:cNvSpPr>
            <p:nvPr/>
          </p:nvSpPr>
          <p:spPr bwMode="auto">
            <a:xfrm>
              <a:off x="2278063" y="1687512"/>
              <a:ext cx="312737" cy="369888"/>
            </a:xfrm>
            <a:prstGeom prst="rect">
              <a:avLst/>
            </a:prstGeom>
            <a:noFill/>
            <a:ln w="9525">
              <a:noFill/>
              <a:miter lim="800000"/>
              <a:headEnd/>
              <a:tailEnd/>
            </a:ln>
          </p:spPr>
          <p:txBody>
            <a:bodyPr wrap="none">
              <a:spAutoFit/>
            </a:bodyPr>
            <a:lstStyle/>
            <a:p>
              <a:r>
                <a:rPr lang="en-US" dirty="0">
                  <a:latin typeface="Arial" pitchFamily="34" charset="0"/>
                  <a:cs typeface="Arial" pitchFamily="34" charset="0"/>
                </a:rPr>
                <a:t>a</a:t>
              </a:r>
            </a:p>
          </p:txBody>
        </p:sp>
        <p:sp>
          <p:nvSpPr>
            <p:cNvPr id="34830" name="TextBox 13"/>
            <p:cNvSpPr txBox="1">
              <a:spLocks noChangeArrowheads="1"/>
            </p:cNvSpPr>
            <p:nvPr/>
          </p:nvSpPr>
          <p:spPr bwMode="auto">
            <a:xfrm>
              <a:off x="3810000" y="1687512"/>
              <a:ext cx="312738" cy="369888"/>
            </a:xfrm>
            <a:prstGeom prst="rect">
              <a:avLst/>
            </a:prstGeom>
            <a:noFill/>
            <a:ln w="9525">
              <a:noFill/>
              <a:miter lim="800000"/>
              <a:headEnd/>
              <a:tailEnd/>
            </a:ln>
          </p:spPr>
          <p:txBody>
            <a:bodyPr wrap="none">
              <a:spAutoFit/>
            </a:bodyPr>
            <a:lstStyle/>
            <a:p>
              <a:r>
                <a:rPr lang="en-US" dirty="0">
                  <a:latin typeface="Arial" pitchFamily="34" charset="0"/>
                  <a:cs typeface="Arial" pitchFamily="34" charset="0"/>
                </a:rPr>
                <a:t>a</a:t>
              </a:r>
            </a:p>
          </p:txBody>
        </p:sp>
        <p:sp>
          <p:nvSpPr>
            <p:cNvPr id="34831" name="TextBox 14"/>
            <p:cNvSpPr txBox="1">
              <a:spLocks noChangeArrowheads="1"/>
            </p:cNvSpPr>
            <p:nvPr/>
          </p:nvSpPr>
          <p:spPr bwMode="auto">
            <a:xfrm>
              <a:off x="7239000" y="1687512"/>
              <a:ext cx="312738" cy="369888"/>
            </a:xfrm>
            <a:prstGeom prst="rect">
              <a:avLst/>
            </a:prstGeom>
            <a:noFill/>
            <a:ln w="9525">
              <a:noFill/>
              <a:miter lim="800000"/>
              <a:headEnd/>
              <a:tailEnd/>
            </a:ln>
          </p:spPr>
          <p:txBody>
            <a:bodyPr wrap="none">
              <a:spAutoFit/>
            </a:bodyPr>
            <a:lstStyle/>
            <a:p>
              <a:r>
                <a:rPr lang="en-US" dirty="0">
                  <a:latin typeface="Arial" pitchFamily="34" charset="0"/>
                  <a:cs typeface="Arial" pitchFamily="34" charset="0"/>
                </a:rPr>
                <a:t>a</a:t>
              </a:r>
            </a:p>
          </p:txBody>
        </p:sp>
        <p:sp>
          <p:nvSpPr>
            <p:cNvPr id="34832" name="TextBox 15"/>
            <p:cNvSpPr txBox="1">
              <a:spLocks noChangeArrowheads="1"/>
            </p:cNvSpPr>
            <p:nvPr/>
          </p:nvSpPr>
          <p:spPr bwMode="auto">
            <a:xfrm>
              <a:off x="1905000" y="1143000"/>
              <a:ext cx="312738" cy="369888"/>
            </a:xfrm>
            <a:prstGeom prst="rect">
              <a:avLst/>
            </a:prstGeom>
            <a:noFill/>
            <a:ln w="9525">
              <a:noFill/>
              <a:miter lim="800000"/>
              <a:headEnd/>
              <a:tailEnd/>
            </a:ln>
          </p:spPr>
          <p:txBody>
            <a:bodyPr wrap="none">
              <a:spAutoFit/>
            </a:bodyPr>
            <a:lstStyle/>
            <a:p>
              <a:r>
                <a:rPr lang="en-US" dirty="0">
                  <a:latin typeface="Arial" pitchFamily="34" charset="0"/>
                  <a:cs typeface="Arial" pitchFamily="34" charset="0"/>
                </a:rPr>
                <a:t>1</a:t>
              </a:r>
            </a:p>
          </p:txBody>
        </p:sp>
        <p:sp>
          <p:nvSpPr>
            <p:cNvPr id="34833" name="TextBox 16"/>
            <p:cNvSpPr txBox="1">
              <a:spLocks noChangeArrowheads="1"/>
            </p:cNvSpPr>
            <p:nvPr/>
          </p:nvSpPr>
          <p:spPr bwMode="auto">
            <a:xfrm>
              <a:off x="3802063" y="1154113"/>
              <a:ext cx="312737" cy="369887"/>
            </a:xfrm>
            <a:prstGeom prst="rect">
              <a:avLst/>
            </a:prstGeom>
            <a:noFill/>
            <a:ln w="9525">
              <a:noFill/>
              <a:miter lim="800000"/>
              <a:headEnd/>
              <a:tailEnd/>
            </a:ln>
          </p:spPr>
          <p:txBody>
            <a:bodyPr wrap="none">
              <a:spAutoFit/>
            </a:bodyPr>
            <a:lstStyle/>
            <a:p>
              <a:r>
                <a:rPr lang="en-US" dirty="0">
                  <a:latin typeface="Arial" pitchFamily="34" charset="0"/>
                  <a:cs typeface="Arial" pitchFamily="34" charset="0"/>
                </a:rPr>
                <a:t>3</a:t>
              </a:r>
            </a:p>
          </p:txBody>
        </p:sp>
        <p:sp>
          <p:nvSpPr>
            <p:cNvPr id="34834" name="TextBox 17"/>
            <p:cNvSpPr txBox="1">
              <a:spLocks noChangeArrowheads="1"/>
            </p:cNvSpPr>
            <p:nvPr/>
          </p:nvSpPr>
          <p:spPr bwMode="auto">
            <a:xfrm>
              <a:off x="2286000" y="1143000"/>
              <a:ext cx="312738" cy="369888"/>
            </a:xfrm>
            <a:prstGeom prst="rect">
              <a:avLst/>
            </a:prstGeom>
            <a:noFill/>
            <a:ln w="9525">
              <a:noFill/>
              <a:miter lim="800000"/>
              <a:headEnd/>
              <a:tailEnd/>
            </a:ln>
          </p:spPr>
          <p:txBody>
            <a:bodyPr wrap="none">
              <a:spAutoFit/>
            </a:bodyPr>
            <a:lstStyle/>
            <a:p>
              <a:r>
                <a:rPr lang="en-US" dirty="0">
                  <a:latin typeface="Arial" pitchFamily="34" charset="0"/>
                  <a:cs typeface="Arial" pitchFamily="34" charset="0"/>
                </a:rPr>
                <a:t>2</a:t>
              </a:r>
            </a:p>
          </p:txBody>
        </p:sp>
        <p:sp>
          <p:nvSpPr>
            <p:cNvPr id="34835" name="TextBox 18"/>
            <p:cNvSpPr txBox="1">
              <a:spLocks noChangeArrowheads="1"/>
            </p:cNvSpPr>
            <p:nvPr/>
          </p:nvSpPr>
          <p:spPr bwMode="auto">
            <a:xfrm>
              <a:off x="7231063" y="1143000"/>
              <a:ext cx="461962" cy="369888"/>
            </a:xfrm>
            <a:prstGeom prst="rect">
              <a:avLst/>
            </a:prstGeom>
            <a:noFill/>
            <a:ln w="9525">
              <a:noFill/>
              <a:miter lim="800000"/>
              <a:headEnd/>
              <a:tailEnd/>
            </a:ln>
          </p:spPr>
          <p:txBody>
            <a:bodyPr wrap="none">
              <a:spAutoFit/>
            </a:bodyPr>
            <a:lstStyle/>
            <a:p>
              <a:r>
                <a:rPr lang="en-US" dirty="0">
                  <a:latin typeface="Arial" pitchFamily="34" charset="0"/>
                  <a:cs typeface="Arial" pitchFamily="34" charset="0"/>
                </a:rPr>
                <a:t>m</a:t>
              </a:r>
              <a:r>
                <a:rPr lang="en-US" baseline="-25000" dirty="0">
                  <a:latin typeface="Arial" pitchFamily="34" charset="0"/>
                  <a:cs typeface="Arial" pitchFamily="34" charset="0"/>
                </a:rPr>
                <a:t>a</a:t>
              </a:r>
              <a:endParaRPr lang="en-US" dirty="0">
                <a:latin typeface="Arial" pitchFamily="34" charset="0"/>
                <a:cs typeface="Arial" pitchFamily="34" charset="0"/>
              </a:endParaRPr>
            </a:p>
          </p:txBody>
        </p:sp>
        <p:sp>
          <p:nvSpPr>
            <p:cNvPr id="32" name="Oval 31"/>
            <p:cNvSpPr/>
            <p:nvPr/>
          </p:nvSpPr>
          <p:spPr>
            <a:xfrm>
              <a:off x="2735262" y="1526645"/>
              <a:ext cx="152400" cy="152400"/>
            </a:xfrm>
            <a:prstGeom prst="ellipse">
              <a:avLst/>
            </a:prstGeom>
            <a:solidFill>
              <a:srgbClr val="008000"/>
            </a:solidFill>
            <a:ln cmpd="sng">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pitchFamily="34" charset="0"/>
                <a:cs typeface="Arial" pitchFamily="34" charset="0"/>
              </a:endParaRPr>
            </a:p>
          </p:txBody>
        </p:sp>
        <p:sp>
          <p:nvSpPr>
            <p:cNvPr id="33" name="TextBox 11"/>
            <p:cNvSpPr txBox="1">
              <a:spLocks noChangeArrowheads="1"/>
            </p:cNvSpPr>
            <p:nvPr/>
          </p:nvSpPr>
          <p:spPr bwMode="auto">
            <a:xfrm>
              <a:off x="2659062" y="1687512"/>
              <a:ext cx="312738" cy="369888"/>
            </a:xfrm>
            <a:prstGeom prst="rect">
              <a:avLst/>
            </a:prstGeom>
            <a:noFill/>
            <a:ln w="9525">
              <a:noFill/>
              <a:miter lim="800000"/>
              <a:headEnd/>
              <a:tailEnd/>
            </a:ln>
          </p:spPr>
          <p:txBody>
            <a:bodyPr wrap="none">
              <a:spAutoFit/>
            </a:bodyPr>
            <a:lstStyle/>
            <a:p>
              <a:r>
                <a:rPr lang="en-US" dirty="0" smtClean="0">
                  <a:latin typeface="Arial" pitchFamily="34" charset="0"/>
                  <a:cs typeface="Arial" pitchFamily="34" charset="0"/>
                </a:rPr>
                <a:t>b</a:t>
              </a:r>
              <a:endParaRPr lang="en-US" dirty="0">
                <a:latin typeface="Arial" pitchFamily="34" charset="0"/>
                <a:cs typeface="Arial" pitchFamily="34" charset="0"/>
              </a:endParaRPr>
            </a:p>
          </p:txBody>
        </p:sp>
        <p:sp>
          <p:nvSpPr>
            <p:cNvPr id="34" name="Oval 33"/>
            <p:cNvSpPr/>
            <p:nvPr/>
          </p:nvSpPr>
          <p:spPr>
            <a:xfrm>
              <a:off x="3116262" y="1526645"/>
              <a:ext cx="152400" cy="152400"/>
            </a:xfrm>
            <a:prstGeom prst="ellipse">
              <a:avLst/>
            </a:prstGeom>
            <a:solidFill>
              <a:srgbClr val="008000"/>
            </a:solidFill>
            <a:ln cmpd="sng">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pitchFamily="34" charset="0"/>
                <a:cs typeface="Arial" pitchFamily="34" charset="0"/>
              </a:endParaRPr>
            </a:p>
          </p:txBody>
        </p:sp>
        <p:sp>
          <p:nvSpPr>
            <p:cNvPr id="35" name="TextBox 11"/>
            <p:cNvSpPr txBox="1">
              <a:spLocks noChangeArrowheads="1"/>
            </p:cNvSpPr>
            <p:nvPr/>
          </p:nvSpPr>
          <p:spPr bwMode="auto">
            <a:xfrm>
              <a:off x="3040062" y="1687512"/>
              <a:ext cx="312738" cy="369888"/>
            </a:xfrm>
            <a:prstGeom prst="rect">
              <a:avLst/>
            </a:prstGeom>
            <a:noFill/>
            <a:ln w="9525">
              <a:noFill/>
              <a:miter lim="800000"/>
              <a:headEnd/>
              <a:tailEnd/>
            </a:ln>
          </p:spPr>
          <p:txBody>
            <a:bodyPr wrap="none">
              <a:spAutoFit/>
            </a:bodyPr>
            <a:lstStyle/>
            <a:p>
              <a:r>
                <a:rPr lang="en-US" dirty="0" smtClean="0">
                  <a:latin typeface="Arial" pitchFamily="34" charset="0"/>
                  <a:cs typeface="Arial" pitchFamily="34" charset="0"/>
                </a:rPr>
                <a:t>b</a:t>
              </a:r>
              <a:endParaRPr lang="en-US" dirty="0">
                <a:latin typeface="Arial" pitchFamily="34" charset="0"/>
                <a:cs typeface="Arial" pitchFamily="34" charset="0"/>
              </a:endParaRPr>
            </a:p>
          </p:txBody>
        </p:sp>
        <p:sp>
          <p:nvSpPr>
            <p:cNvPr id="36" name="Oval 35"/>
            <p:cNvSpPr/>
            <p:nvPr/>
          </p:nvSpPr>
          <p:spPr>
            <a:xfrm>
              <a:off x="3497262" y="1526645"/>
              <a:ext cx="152400" cy="152400"/>
            </a:xfrm>
            <a:prstGeom prst="ellipse">
              <a:avLst/>
            </a:prstGeom>
            <a:solidFill>
              <a:srgbClr val="008000"/>
            </a:solidFill>
            <a:ln cmpd="sng">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pitchFamily="34" charset="0"/>
                <a:cs typeface="Arial" pitchFamily="34" charset="0"/>
              </a:endParaRPr>
            </a:p>
          </p:txBody>
        </p:sp>
        <p:sp>
          <p:nvSpPr>
            <p:cNvPr id="37" name="TextBox 11"/>
            <p:cNvSpPr txBox="1">
              <a:spLocks noChangeArrowheads="1"/>
            </p:cNvSpPr>
            <p:nvPr/>
          </p:nvSpPr>
          <p:spPr bwMode="auto">
            <a:xfrm>
              <a:off x="3421062" y="1687512"/>
              <a:ext cx="312738" cy="369888"/>
            </a:xfrm>
            <a:prstGeom prst="rect">
              <a:avLst/>
            </a:prstGeom>
            <a:noFill/>
            <a:ln w="9525">
              <a:noFill/>
              <a:miter lim="800000"/>
              <a:headEnd/>
              <a:tailEnd/>
            </a:ln>
          </p:spPr>
          <p:txBody>
            <a:bodyPr wrap="none">
              <a:spAutoFit/>
            </a:bodyPr>
            <a:lstStyle/>
            <a:p>
              <a:r>
                <a:rPr lang="en-US" dirty="0" smtClean="0">
                  <a:latin typeface="Arial" pitchFamily="34" charset="0"/>
                  <a:cs typeface="Arial" pitchFamily="34" charset="0"/>
                </a:rPr>
                <a:t>b</a:t>
              </a:r>
              <a:endParaRPr lang="en-US" dirty="0">
                <a:latin typeface="Arial" pitchFamily="34" charset="0"/>
                <a:cs typeface="Arial" pitchFamily="34" charset="0"/>
              </a:endParaRPr>
            </a:p>
          </p:txBody>
        </p:sp>
        <p:sp>
          <p:nvSpPr>
            <p:cNvPr id="38" name="Oval 37"/>
            <p:cNvSpPr/>
            <p:nvPr/>
          </p:nvSpPr>
          <p:spPr>
            <a:xfrm>
              <a:off x="4259262" y="1526645"/>
              <a:ext cx="152400" cy="152400"/>
            </a:xfrm>
            <a:prstGeom prst="ellipse">
              <a:avLst/>
            </a:prstGeom>
            <a:solidFill>
              <a:srgbClr val="008000"/>
            </a:solidFill>
            <a:ln cmpd="sng">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pitchFamily="34" charset="0"/>
                <a:cs typeface="Arial" pitchFamily="34" charset="0"/>
              </a:endParaRPr>
            </a:p>
          </p:txBody>
        </p:sp>
        <p:sp>
          <p:nvSpPr>
            <p:cNvPr id="39" name="TextBox 11"/>
            <p:cNvSpPr txBox="1">
              <a:spLocks noChangeArrowheads="1"/>
            </p:cNvSpPr>
            <p:nvPr/>
          </p:nvSpPr>
          <p:spPr bwMode="auto">
            <a:xfrm>
              <a:off x="4183062" y="1687512"/>
              <a:ext cx="312738" cy="369888"/>
            </a:xfrm>
            <a:prstGeom prst="rect">
              <a:avLst/>
            </a:prstGeom>
            <a:noFill/>
            <a:ln w="9525">
              <a:noFill/>
              <a:miter lim="800000"/>
              <a:headEnd/>
              <a:tailEnd/>
            </a:ln>
          </p:spPr>
          <p:txBody>
            <a:bodyPr wrap="none">
              <a:spAutoFit/>
            </a:bodyPr>
            <a:lstStyle/>
            <a:p>
              <a:r>
                <a:rPr lang="en-US" dirty="0" smtClean="0">
                  <a:latin typeface="Arial" pitchFamily="34" charset="0"/>
                  <a:cs typeface="Arial" pitchFamily="34" charset="0"/>
                </a:rPr>
                <a:t>b</a:t>
              </a:r>
              <a:endParaRPr lang="en-US" dirty="0">
                <a:latin typeface="Arial" pitchFamily="34" charset="0"/>
                <a:cs typeface="Arial" pitchFamily="34" charset="0"/>
              </a:endParaRPr>
            </a:p>
          </p:txBody>
        </p:sp>
      </p:grpSp>
      <p:sp>
        <p:nvSpPr>
          <p:cNvPr id="30" name="TextBox 29"/>
          <p:cNvSpPr txBox="1"/>
          <p:nvPr/>
        </p:nvSpPr>
        <p:spPr>
          <a:xfrm>
            <a:off x="575548" y="1676400"/>
            <a:ext cx="1043876" cy="369332"/>
          </a:xfrm>
          <a:prstGeom prst="rect">
            <a:avLst/>
          </a:prstGeom>
          <a:noFill/>
        </p:spPr>
        <p:txBody>
          <a:bodyPr wrap="none" rtlCol="0">
            <a:spAutoFit/>
          </a:bodyPr>
          <a:lstStyle/>
          <a:p>
            <a:r>
              <a:rPr lang="en-US" b="1" dirty="0" smtClean="0">
                <a:solidFill>
                  <a:srgbClr val="008000"/>
                </a:solidFill>
                <a:latin typeface="Arial" pitchFamily="34" charset="0"/>
                <a:cs typeface="Arial" pitchFamily="34" charset="0"/>
              </a:rPr>
              <a:t>Stream:</a:t>
            </a:r>
          </a:p>
        </p:txBody>
      </p:sp>
      <p:sp>
        <p:nvSpPr>
          <p:cNvPr id="31" name="TextBox 30"/>
          <p:cNvSpPr txBox="1"/>
          <p:nvPr/>
        </p:nvSpPr>
        <p:spPr>
          <a:xfrm>
            <a:off x="609600" y="1219200"/>
            <a:ext cx="928459" cy="369332"/>
          </a:xfrm>
          <a:prstGeom prst="rect">
            <a:avLst/>
          </a:prstGeom>
          <a:noFill/>
        </p:spPr>
        <p:txBody>
          <a:bodyPr wrap="none" rtlCol="0">
            <a:spAutoFit/>
          </a:bodyPr>
          <a:lstStyle/>
          <a:p>
            <a:r>
              <a:rPr lang="en-US" b="1" dirty="0" smtClean="0">
                <a:solidFill>
                  <a:srgbClr val="008000"/>
                </a:solidFill>
                <a:latin typeface="Arial" pitchFamily="34" charset="0"/>
                <a:cs typeface="Arial" pitchFamily="34" charset="0"/>
              </a:rPr>
              <a:t>Count:</a:t>
            </a:r>
          </a:p>
        </p:txBody>
      </p:sp>
    </p:spTree>
    <p:extLst>
      <p:ext uri="{BB962C8B-B14F-4D97-AF65-F5344CB8AC3E}">
        <p14:creationId xmlns:p14="http://schemas.microsoft.com/office/powerpoint/2010/main" val="128065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Higher-Order Moments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0"/>
                <a:ext cx="8534400" cy="5257801"/>
              </a:xfrm>
            </p:spPr>
            <p:txBody>
              <a:bodyPr>
                <a:normAutofit fontScale="92500"/>
              </a:bodyPr>
              <a:lstStyle/>
              <a:p>
                <a:r>
                  <a:rPr lang="en-US" b="1" dirty="0" smtClean="0">
                    <a:solidFill>
                      <a:srgbClr val="0000FF"/>
                    </a:solidFill>
                  </a:rPr>
                  <a:t>For estimating </a:t>
                </a:r>
                <a:r>
                  <a:rPr lang="en-US" b="1" dirty="0" err="1" smtClean="0">
                    <a:solidFill>
                      <a:srgbClr val="0000FF"/>
                    </a:solidFill>
                  </a:rPr>
                  <a:t>k</a:t>
                </a:r>
                <a:r>
                  <a:rPr lang="en-US" b="1" baseline="30000" dirty="0" err="1" smtClean="0">
                    <a:solidFill>
                      <a:srgbClr val="0000FF"/>
                    </a:solidFill>
                  </a:rPr>
                  <a:t>th</a:t>
                </a:r>
                <a:r>
                  <a:rPr lang="en-US" b="1" dirty="0" smtClean="0">
                    <a:solidFill>
                      <a:srgbClr val="0000FF"/>
                    </a:solidFill>
                  </a:rPr>
                  <a:t> moment we essentially use the same algorithm but change the estimate:</a:t>
                </a:r>
              </a:p>
              <a:p>
                <a:pPr lvl="1"/>
                <a:r>
                  <a:rPr lang="en-US" dirty="0" smtClean="0"/>
                  <a:t>For </a:t>
                </a:r>
                <a:r>
                  <a:rPr lang="en-US" b="1" dirty="0" smtClean="0"/>
                  <a:t>k=2</a:t>
                </a:r>
                <a:r>
                  <a:rPr lang="en-US" dirty="0" smtClean="0"/>
                  <a:t> we used </a:t>
                </a:r>
                <a:r>
                  <a:rPr lang="en-US" b="1" i="1" dirty="0">
                    <a:solidFill>
                      <a:srgbClr val="008000"/>
                    </a:solidFill>
                  </a:rPr>
                  <a:t>n</a:t>
                </a:r>
                <a:r>
                  <a:rPr lang="en-US" b="1" dirty="0">
                    <a:solidFill>
                      <a:srgbClr val="008000"/>
                    </a:solidFill>
                  </a:rPr>
                  <a:t> (2·c – 1)</a:t>
                </a:r>
              </a:p>
              <a:p>
                <a:pPr lvl="1"/>
                <a:r>
                  <a:rPr lang="en-US" dirty="0" smtClean="0"/>
                  <a:t>For </a:t>
                </a:r>
                <a:r>
                  <a:rPr lang="en-US" b="1" dirty="0" smtClean="0"/>
                  <a:t>k=3</a:t>
                </a:r>
                <a:r>
                  <a:rPr lang="en-US" dirty="0" smtClean="0"/>
                  <a:t> we use: </a:t>
                </a:r>
                <a:r>
                  <a:rPr lang="en-US" b="1" i="1" dirty="0">
                    <a:solidFill>
                      <a:srgbClr val="008000"/>
                    </a:solidFill>
                  </a:rPr>
                  <a:t>n</a:t>
                </a:r>
                <a:r>
                  <a:rPr lang="en-US" b="1" dirty="0">
                    <a:solidFill>
                      <a:srgbClr val="008000"/>
                    </a:solidFill>
                  </a:rPr>
                  <a:t> </a:t>
                </a:r>
                <a:r>
                  <a:rPr lang="en-US" b="1" dirty="0" smtClean="0">
                    <a:solidFill>
                      <a:srgbClr val="008000"/>
                    </a:solidFill>
                  </a:rPr>
                  <a:t>(3·c</a:t>
                </a:r>
                <a:r>
                  <a:rPr lang="en-US" b="1" baseline="30000" dirty="0" smtClean="0">
                    <a:solidFill>
                      <a:srgbClr val="008000"/>
                    </a:solidFill>
                  </a:rPr>
                  <a:t>2</a:t>
                </a:r>
                <a:r>
                  <a:rPr lang="en-US" b="1" dirty="0" smtClean="0">
                    <a:solidFill>
                      <a:srgbClr val="008000"/>
                    </a:solidFill>
                  </a:rPr>
                  <a:t> – 3c + </a:t>
                </a:r>
                <a:r>
                  <a:rPr lang="en-US" b="1" dirty="0">
                    <a:solidFill>
                      <a:srgbClr val="008000"/>
                    </a:solidFill>
                  </a:rPr>
                  <a:t>1</a:t>
                </a:r>
                <a:r>
                  <a:rPr lang="en-US" b="1" dirty="0" smtClean="0">
                    <a:solidFill>
                      <a:srgbClr val="008000"/>
                    </a:solidFill>
                  </a:rPr>
                  <a:t>)</a:t>
                </a:r>
                <a:r>
                  <a:rPr lang="en-US" b="1" dirty="0" smtClean="0">
                    <a:solidFill>
                      <a:schemeClr val="accent3"/>
                    </a:solidFill>
                  </a:rPr>
                  <a:t>       </a:t>
                </a:r>
                <a:r>
                  <a:rPr lang="en-US" dirty="0" smtClean="0"/>
                  <a:t>(where</a:t>
                </a:r>
                <a:r>
                  <a:rPr lang="en-US" b="1" dirty="0" smtClean="0"/>
                  <a:t> c=</a:t>
                </a:r>
                <a:r>
                  <a:rPr lang="en-US" b="1" dirty="0" err="1" smtClean="0"/>
                  <a:t>X.val</a:t>
                </a:r>
                <a:r>
                  <a:rPr lang="en-US" dirty="0" smtClean="0"/>
                  <a:t>)</a:t>
                </a:r>
              </a:p>
              <a:p>
                <a:r>
                  <a:rPr lang="en-US" b="1" dirty="0" smtClean="0">
                    <a:solidFill>
                      <a:srgbClr val="D60093"/>
                    </a:solidFill>
                  </a:rPr>
                  <a:t>Why?</a:t>
                </a:r>
              </a:p>
              <a:p>
                <a:pPr lvl="1"/>
                <a:r>
                  <a:rPr lang="en-US" b="1" dirty="0">
                    <a:solidFill>
                      <a:srgbClr val="0000FF"/>
                    </a:solidFill>
                  </a:rPr>
                  <a:t>For </a:t>
                </a:r>
                <a:r>
                  <a:rPr lang="en-US" b="1" dirty="0" smtClean="0">
                    <a:solidFill>
                      <a:srgbClr val="0000FF"/>
                    </a:solidFill>
                  </a:rPr>
                  <a:t>k=2:</a:t>
                </a:r>
                <a:r>
                  <a:rPr lang="en-US" dirty="0" smtClean="0"/>
                  <a:t> Remember we had </a:t>
                </a:r>
                <a14:m>
                  <m:oMath xmlns:m="http://schemas.openxmlformats.org/officeDocument/2006/math">
                    <m:d>
                      <m:dPr>
                        <m:ctrlPr>
                          <a:rPr lang="en-US" i="1">
                            <a:latin typeface="Cambria Math"/>
                            <a:cs typeface="Times New Roman" pitchFamily="18" charset="0"/>
                          </a:rPr>
                        </m:ctrlPr>
                      </m:dPr>
                      <m:e>
                        <m:r>
                          <a:rPr lang="en-US" i="1">
                            <a:latin typeface="Cambria Math"/>
                            <a:cs typeface="Times New Roman" pitchFamily="18" charset="0"/>
                          </a:rPr>
                          <m:t>1+3+5+…+2</m:t>
                        </m:r>
                        <m:sSub>
                          <m:sSubPr>
                            <m:ctrlPr>
                              <a:rPr lang="en-US" i="1">
                                <a:latin typeface="Cambria Math"/>
                                <a:cs typeface="Times New Roman" pitchFamily="18" charset="0"/>
                              </a:rPr>
                            </m:ctrlPr>
                          </m:sSubPr>
                          <m:e>
                            <m:r>
                              <a:rPr lang="en-US" i="1">
                                <a:latin typeface="Cambria Math"/>
                                <a:cs typeface="Times New Roman" pitchFamily="18" charset="0"/>
                              </a:rPr>
                              <m:t>𝑚</m:t>
                            </m:r>
                          </m:e>
                          <m:sub>
                            <m:r>
                              <a:rPr lang="en-US" i="1">
                                <a:latin typeface="Cambria Math"/>
                                <a:cs typeface="Times New Roman" pitchFamily="18" charset="0"/>
                              </a:rPr>
                              <m:t>𝑖</m:t>
                            </m:r>
                          </m:sub>
                        </m:sSub>
                        <m:r>
                          <a:rPr lang="en-US" i="1">
                            <a:latin typeface="Cambria Math"/>
                            <a:cs typeface="Times New Roman" pitchFamily="18" charset="0"/>
                          </a:rPr>
                          <m:t>−1</m:t>
                        </m:r>
                      </m:e>
                    </m:d>
                  </m:oMath>
                </a14:m>
                <a:r>
                  <a:rPr lang="en-US" dirty="0" smtClean="0"/>
                  <a:t> and we showed terms </a:t>
                </a:r>
                <a:r>
                  <a:rPr lang="en-US" b="1" i="1" dirty="0" smtClean="0"/>
                  <a:t>2c-1</a:t>
                </a:r>
                <a:r>
                  <a:rPr lang="en-US" dirty="0" smtClean="0"/>
                  <a:t> (for </a:t>
                </a:r>
                <a:r>
                  <a:rPr lang="en-US" b="1" dirty="0" smtClean="0"/>
                  <a:t>c=1,…,m</a:t>
                </a:r>
                <a:r>
                  <a:rPr lang="en-US" dirty="0" smtClean="0"/>
                  <a:t>) sum to </a:t>
                </a:r>
                <a:r>
                  <a:rPr lang="en-US" b="1" i="1" dirty="0" smtClean="0"/>
                  <a:t>m</a:t>
                </a:r>
                <a:r>
                  <a:rPr lang="en-US" b="1" i="1" baseline="30000" dirty="0" smtClean="0"/>
                  <a:t>2</a:t>
                </a:r>
              </a:p>
              <a:p>
                <a:pPr lvl="2"/>
                <a14:m>
                  <m:oMath xmlns:m="http://schemas.openxmlformats.org/officeDocument/2006/math">
                    <m:nary>
                      <m:naryPr>
                        <m:chr m:val="∑"/>
                        <m:ctrlPr>
                          <a:rPr lang="en-US" b="0" i="1" smtClean="0">
                            <a:latin typeface="Cambria Math"/>
                          </a:rPr>
                        </m:ctrlPr>
                      </m:naryPr>
                      <m:sub>
                        <m:r>
                          <m:rPr>
                            <m:brk m:alnAt="23"/>
                          </m:rPr>
                          <a:rPr lang="en-US" b="0" i="1" smtClean="0">
                            <a:latin typeface="Cambria Math"/>
                          </a:rPr>
                          <m:t>𝑐</m:t>
                        </m:r>
                        <m:r>
                          <a:rPr lang="en-US" b="0" i="1" smtClean="0">
                            <a:latin typeface="Cambria Math"/>
                          </a:rPr>
                          <m:t>=1</m:t>
                        </m:r>
                      </m:sub>
                      <m:sup>
                        <m:r>
                          <a:rPr lang="en-US" b="0" i="1" smtClean="0">
                            <a:latin typeface="Cambria Math"/>
                          </a:rPr>
                          <m:t>𝑚</m:t>
                        </m:r>
                      </m:sup>
                      <m:e>
                        <m:r>
                          <a:rPr lang="en-US" b="0" i="1" smtClean="0">
                            <a:latin typeface="Cambria Math"/>
                          </a:rPr>
                          <m:t>2</m:t>
                        </m:r>
                        <m:r>
                          <a:rPr lang="en-US" b="0" i="1" smtClean="0">
                            <a:latin typeface="Cambria Math"/>
                          </a:rPr>
                          <m:t>𝑐</m:t>
                        </m:r>
                        <m:r>
                          <a:rPr lang="en-US" b="0" i="1" smtClean="0">
                            <a:latin typeface="Cambria Math"/>
                          </a:rPr>
                          <m:t>−1</m:t>
                        </m:r>
                      </m:e>
                    </m:nary>
                    <m:r>
                      <a:rPr lang="en-US" b="0" i="1" smtClean="0">
                        <a:latin typeface="Cambria Math"/>
                      </a:rPr>
                      <m:t>=</m:t>
                    </m:r>
                    <m:nary>
                      <m:naryPr>
                        <m:chr m:val="∑"/>
                        <m:ctrlPr>
                          <a:rPr lang="en-US" i="1">
                            <a:latin typeface="Cambria Math"/>
                          </a:rPr>
                        </m:ctrlPr>
                      </m:naryPr>
                      <m:sub>
                        <m:r>
                          <m:rPr>
                            <m:brk m:alnAt="23"/>
                          </m:rPr>
                          <a:rPr lang="en-US" i="1">
                            <a:latin typeface="Cambria Math"/>
                          </a:rPr>
                          <m:t>𝑐</m:t>
                        </m:r>
                        <m:r>
                          <a:rPr lang="en-US" i="1">
                            <a:latin typeface="Cambria Math"/>
                          </a:rPr>
                          <m:t>=1</m:t>
                        </m:r>
                      </m:sub>
                      <m:sup>
                        <m:r>
                          <a:rPr lang="en-US" i="1">
                            <a:latin typeface="Cambria Math"/>
                          </a:rPr>
                          <m:t>𝑚</m:t>
                        </m:r>
                      </m:sup>
                      <m:e>
                        <m:sSup>
                          <m:sSupPr>
                            <m:ctrlPr>
                              <a:rPr lang="en-US" b="0" i="1" smtClean="0">
                                <a:latin typeface="Cambria Math"/>
                              </a:rPr>
                            </m:ctrlPr>
                          </m:sSupPr>
                          <m:e>
                            <m:r>
                              <a:rPr lang="en-US" b="0" i="1" smtClean="0">
                                <a:latin typeface="Cambria Math"/>
                              </a:rPr>
                              <m:t>𝑐</m:t>
                            </m:r>
                          </m:e>
                          <m:sup>
                            <m:r>
                              <a:rPr lang="en-US" b="0" i="1" smtClean="0">
                                <a:latin typeface="Cambria Math"/>
                              </a:rPr>
                              <m:t>2</m:t>
                            </m:r>
                          </m:sup>
                        </m:sSup>
                      </m:e>
                    </m:nary>
                    <m:r>
                      <a:rPr lang="en-US" b="0" i="1" smtClean="0">
                        <a:latin typeface="Cambria Math"/>
                      </a:rPr>
                      <m:t>−</m:t>
                    </m:r>
                    <m:nary>
                      <m:naryPr>
                        <m:chr m:val="∑"/>
                        <m:ctrlPr>
                          <a:rPr lang="en-US" i="1">
                            <a:latin typeface="Cambria Math"/>
                          </a:rPr>
                        </m:ctrlPr>
                      </m:naryPr>
                      <m:sub>
                        <m:r>
                          <m:rPr>
                            <m:brk m:alnAt="23"/>
                          </m:rPr>
                          <a:rPr lang="en-US" i="1">
                            <a:latin typeface="Cambria Math"/>
                          </a:rPr>
                          <m:t>𝑐</m:t>
                        </m:r>
                        <m:r>
                          <a:rPr lang="en-US" i="1">
                            <a:latin typeface="Cambria Math"/>
                          </a:rPr>
                          <m:t>=1</m:t>
                        </m:r>
                      </m:sub>
                      <m:sup>
                        <m:r>
                          <a:rPr lang="en-US" i="1">
                            <a:latin typeface="Cambria Math"/>
                          </a:rPr>
                          <m:t>𝑚</m:t>
                        </m:r>
                      </m:sup>
                      <m:e>
                        <m:sSup>
                          <m:sSupPr>
                            <m:ctrlPr>
                              <a:rPr lang="en-US" b="0" i="1" smtClean="0">
                                <a:latin typeface="Cambria Math"/>
                              </a:rPr>
                            </m:ctrlPr>
                          </m:sSupPr>
                          <m:e>
                            <m:d>
                              <m:dPr>
                                <m:ctrlPr>
                                  <a:rPr lang="en-US" b="0" i="1" smtClean="0">
                                    <a:latin typeface="Cambria Math"/>
                                  </a:rPr>
                                </m:ctrlPr>
                              </m:dPr>
                              <m:e>
                                <m:r>
                                  <a:rPr lang="en-US" i="1">
                                    <a:latin typeface="Cambria Math"/>
                                  </a:rPr>
                                  <m:t>𝑐</m:t>
                                </m:r>
                                <m:r>
                                  <a:rPr lang="en-US" i="1">
                                    <a:latin typeface="Cambria Math"/>
                                  </a:rPr>
                                  <m:t>−1</m:t>
                                </m:r>
                              </m:e>
                            </m:d>
                          </m:e>
                          <m:sup>
                            <m:r>
                              <a:rPr lang="en-US" b="0" i="1" smtClean="0">
                                <a:latin typeface="Cambria Math"/>
                              </a:rPr>
                              <m:t>2</m:t>
                            </m:r>
                          </m:sup>
                        </m:sSup>
                        <m:r>
                          <a:rPr lang="en-US" b="0" i="1" smtClean="0">
                            <a:latin typeface="Cambria Math"/>
                          </a:rPr>
                          <m:t>=</m:t>
                        </m:r>
                      </m:e>
                    </m:nary>
                    <m:sSup>
                      <m:sSupPr>
                        <m:ctrlPr>
                          <a:rPr lang="en-US" b="0" i="1" smtClean="0">
                            <a:latin typeface="Cambria Math"/>
                          </a:rPr>
                        </m:ctrlPr>
                      </m:sSupPr>
                      <m:e>
                        <m:r>
                          <a:rPr lang="en-US" b="0" i="1" smtClean="0">
                            <a:latin typeface="Cambria Math"/>
                          </a:rPr>
                          <m:t>𝑚</m:t>
                        </m:r>
                      </m:e>
                      <m:sup>
                        <m:r>
                          <a:rPr lang="en-US" b="0" i="1" smtClean="0">
                            <a:latin typeface="Cambria Math"/>
                          </a:rPr>
                          <m:t>2</m:t>
                        </m:r>
                      </m:sup>
                    </m:sSup>
                  </m:oMath>
                </a14:m>
                <a:endParaRPr lang="en-US" b="0" i="1" dirty="0" smtClean="0"/>
              </a:p>
              <a:p>
                <a:pPr lvl="2"/>
                <a:r>
                  <a:rPr lang="en-US" b="1" dirty="0"/>
                  <a:t>So</a:t>
                </a:r>
                <a:r>
                  <a:rPr lang="en-US" b="1" dirty="0" smtClean="0"/>
                  <a:t>:</a:t>
                </a:r>
                <a:r>
                  <a:rPr lang="en-US" dirty="0" smtClean="0"/>
                  <a:t> </a:t>
                </a:r>
                <a14:m>
                  <m:oMath xmlns:m="http://schemas.openxmlformats.org/officeDocument/2006/math">
                    <m:r>
                      <a:rPr lang="en-US" b="1" i="1" smtClean="0">
                        <a:latin typeface="Cambria Math"/>
                      </a:rPr>
                      <m:t>𝟐</m:t>
                    </m:r>
                    <m:r>
                      <a:rPr lang="en-US" b="1" i="1" smtClean="0">
                        <a:latin typeface="Cambria Math"/>
                      </a:rPr>
                      <m:t>𝒄</m:t>
                    </m:r>
                    <m:r>
                      <a:rPr lang="en-US" b="1" i="1" smtClean="0">
                        <a:latin typeface="Cambria Math"/>
                      </a:rPr>
                      <m:t>−</m:t>
                    </m:r>
                    <m:r>
                      <a:rPr lang="en-US" b="1" i="1" smtClean="0">
                        <a:latin typeface="Cambria Math"/>
                      </a:rPr>
                      <m:t>𝟏</m:t>
                    </m:r>
                    <m:r>
                      <a:rPr lang="en-US" b="1" i="1" smtClean="0">
                        <a:latin typeface="Cambria Math"/>
                      </a:rPr>
                      <m:t>=</m:t>
                    </m:r>
                    <m:sSup>
                      <m:sSupPr>
                        <m:ctrlPr>
                          <a:rPr lang="en-US" b="1" i="1" smtClean="0">
                            <a:latin typeface="Cambria Math"/>
                          </a:rPr>
                        </m:ctrlPr>
                      </m:sSupPr>
                      <m:e>
                        <m:r>
                          <a:rPr lang="en-US" b="1" i="1" smtClean="0">
                            <a:latin typeface="Cambria Math"/>
                          </a:rPr>
                          <m:t>𝒄</m:t>
                        </m:r>
                      </m:e>
                      <m:sup>
                        <m:r>
                          <a:rPr lang="en-US" b="1" i="1" smtClean="0">
                            <a:latin typeface="Cambria Math"/>
                          </a:rPr>
                          <m:t>𝟐</m:t>
                        </m:r>
                      </m:sup>
                    </m:sSup>
                    <m:r>
                      <a:rPr lang="en-US" b="1" i="1" smtClean="0">
                        <a:latin typeface="Cambria Math"/>
                      </a:rPr>
                      <m:t>−</m:t>
                    </m:r>
                    <m:sSup>
                      <m:sSupPr>
                        <m:ctrlPr>
                          <a:rPr lang="en-US" b="1" i="1" smtClean="0">
                            <a:latin typeface="Cambria Math"/>
                          </a:rPr>
                        </m:ctrlPr>
                      </m:sSupPr>
                      <m:e>
                        <m:d>
                          <m:dPr>
                            <m:ctrlPr>
                              <a:rPr lang="en-US" b="1" i="1" smtClean="0">
                                <a:latin typeface="Cambria Math"/>
                              </a:rPr>
                            </m:ctrlPr>
                          </m:dPr>
                          <m:e>
                            <m:r>
                              <a:rPr lang="en-US" b="1" i="1" smtClean="0">
                                <a:latin typeface="Cambria Math"/>
                              </a:rPr>
                              <m:t>𝒄</m:t>
                            </m:r>
                            <m:r>
                              <a:rPr lang="en-US" b="1" i="1" smtClean="0">
                                <a:latin typeface="Cambria Math"/>
                              </a:rPr>
                              <m:t>−</m:t>
                            </m:r>
                            <m:r>
                              <a:rPr lang="en-US" b="1" i="1" smtClean="0">
                                <a:latin typeface="Cambria Math"/>
                              </a:rPr>
                              <m:t>𝟏</m:t>
                            </m:r>
                          </m:e>
                        </m:d>
                      </m:e>
                      <m:sup>
                        <m:r>
                          <a:rPr lang="en-US" b="1" i="1" smtClean="0">
                            <a:latin typeface="Cambria Math"/>
                          </a:rPr>
                          <m:t>𝟐</m:t>
                        </m:r>
                      </m:sup>
                    </m:sSup>
                  </m:oMath>
                </a14:m>
                <a:endParaRPr lang="en-US" b="1" dirty="0"/>
              </a:p>
              <a:p>
                <a:pPr lvl="1"/>
                <a:r>
                  <a:rPr lang="en-US" b="1" dirty="0" smtClean="0">
                    <a:solidFill>
                      <a:srgbClr val="0000FF"/>
                    </a:solidFill>
                  </a:rPr>
                  <a:t>For k=3:</a:t>
                </a:r>
                <a:r>
                  <a:rPr lang="en-US" dirty="0" smtClean="0"/>
                  <a:t> </a:t>
                </a:r>
                <a:r>
                  <a:rPr lang="en-US" b="1" dirty="0" smtClean="0"/>
                  <a:t>c</a:t>
                </a:r>
                <a:r>
                  <a:rPr lang="en-US" b="1" baseline="30000" dirty="0" smtClean="0"/>
                  <a:t>3 </a:t>
                </a:r>
                <a:r>
                  <a:rPr lang="en-US" b="1" dirty="0" smtClean="0"/>
                  <a:t>- (c-1)</a:t>
                </a:r>
                <a:r>
                  <a:rPr lang="en-US" b="1" baseline="30000" dirty="0" smtClean="0"/>
                  <a:t>3</a:t>
                </a:r>
                <a:r>
                  <a:rPr lang="en-US" baseline="30000" dirty="0" smtClean="0"/>
                  <a:t> </a:t>
                </a:r>
                <a:r>
                  <a:rPr lang="en-US" dirty="0" smtClean="0"/>
                  <a:t>= </a:t>
                </a:r>
                <a:r>
                  <a:rPr lang="en-US" b="1" dirty="0" smtClean="0"/>
                  <a:t>3c</a:t>
                </a:r>
                <a:r>
                  <a:rPr lang="en-US" b="1" baseline="30000" dirty="0" smtClean="0"/>
                  <a:t>2 </a:t>
                </a:r>
                <a:r>
                  <a:rPr lang="en-US" b="1" dirty="0" smtClean="0"/>
                  <a:t>- 3c + 1</a:t>
                </a:r>
              </a:p>
              <a:p>
                <a:r>
                  <a:rPr lang="en-US" b="1" dirty="0" smtClean="0">
                    <a:solidFill>
                      <a:srgbClr val="008000"/>
                    </a:solidFill>
                  </a:rPr>
                  <a:t>Generally:</a:t>
                </a:r>
                <a:r>
                  <a:rPr lang="en-US" b="1" dirty="0" smtClean="0"/>
                  <a:t> </a:t>
                </a:r>
                <a:r>
                  <a:rPr lang="en-US" dirty="0" smtClean="0"/>
                  <a:t>Estimate </a:t>
                </a:r>
                <a14:m>
                  <m:oMath xmlns:m="http://schemas.openxmlformats.org/officeDocument/2006/math">
                    <m:r>
                      <a:rPr lang="en-US" b="0" i="0" smtClean="0">
                        <a:latin typeface="Cambria Math"/>
                      </a:rPr>
                      <m:t>=</m:t>
                    </m:r>
                    <m:sSup>
                      <m:sSupPr>
                        <m:ctrlPr>
                          <a:rPr lang="en-US" i="1">
                            <a:latin typeface="Cambria Math"/>
                          </a:rPr>
                        </m:ctrlPr>
                      </m:sSupPr>
                      <m:e>
                        <m:r>
                          <a:rPr lang="en-US" b="0" i="1" smtClean="0">
                            <a:latin typeface="Cambria Math"/>
                          </a:rPr>
                          <m:t>𝑛</m:t>
                        </m:r>
                        <m:r>
                          <a:rPr lang="en-US" b="0" i="1" smtClean="0">
                            <a:latin typeface="Cambria Math"/>
                          </a:rPr>
                          <m:t> (</m:t>
                        </m:r>
                        <m:r>
                          <a:rPr lang="en-US" i="1">
                            <a:latin typeface="Cambria Math"/>
                          </a:rPr>
                          <m:t>𝑐</m:t>
                        </m:r>
                      </m:e>
                      <m:sup>
                        <m:r>
                          <a:rPr lang="en-US" b="0" i="1" smtClean="0">
                            <a:latin typeface="Cambria Math"/>
                          </a:rPr>
                          <m:t>𝑘</m:t>
                        </m:r>
                      </m:sup>
                    </m:sSup>
                    <m:r>
                      <a:rPr lang="en-US" i="1">
                        <a:latin typeface="Cambria Math"/>
                      </a:rPr>
                      <m:t>−</m:t>
                    </m:r>
                    <m:sSup>
                      <m:sSupPr>
                        <m:ctrlPr>
                          <a:rPr lang="en-US" i="1">
                            <a:latin typeface="Cambria Math"/>
                          </a:rPr>
                        </m:ctrlPr>
                      </m:sSupPr>
                      <m:e>
                        <m:d>
                          <m:dPr>
                            <m:ctrlPr>
                              <a:rPr lang="en-US" i="1">
                                <a:latin typeface="Cambria Math"/>
                              </a:rPr>
                            </m:ctrlPr>
                          </m:dPr>
                          <m:e>
                            <m:r>
                              <a:rPr lang="en-US" i="1">
                                <a:latin typeface="Cambria Math"/>
                              </a:rPr>
                              <m:t>𝑐</m:t>
                            </m:r>
                            <m:r>
                              <a:rPr lang="en-US" i="1">
                                <a:latin typeface="Cambria Math"/>
                              </a:rPr>
                              <m:t>−1</m:t>
                            </m:r>
                          </m:e>
                        </m:d>
                      </m:e>
                      <m:sup>
                        <m:r>
                          <a:rPr lang="en-US" b="0" i="1" smtClean="0">
                            <a:latin typeface="Cambria Math"/>
                          </a:rPr>
                          <m:t>𝑘</m:t>
                        </m:r>
                      </m:sup>
                    </m:sSup>
                    <m:r>
                      <a:rPr lang="en-US" b="0" i="1" smtClean="0">
                        <a:latin typeface="Cambria Math"/>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0"/>
                <a:ext cx="8534400" cy="5257801"/>
              </a:xfrm>
              <a:blipFill rotWithShape="1">
                <a:blip r:embed="rId2"/>
                <a:stretch>
                  <a:fillRect t="-580" r="-357" b="-464"/>
                </a:stretch>
              </a:blipFill>
            </p:spPr>
            <p:txBody>
              <a:bodyPr/>
              <a:lstStyle/>
              <a:p>
                <a:r>
                  <a:rPr lang="en-US">
                    <a:noFill/>
                  </a:rPr>
                  <a:t> </a:t>
                </a:r>
              </a:p>
            </p:txBody>
          </p:sp>
        </mc:Fallback>
      </mc:AlternateContent>
      <p:sp>
        <p:nvSpPr>
          <p:cNvPr id="5" name="Footer Placeholder 4"/>
          <p:cNvSpPr>
            <a:spLocks noGrp="1"/>
          </p:cNvSpPr>
          <p:nvPr>
            <p:ph type="ftr" sz="quarter" idx="11"/>
          </p:nvPr>
        </p:nvSpPr>
        <p:spPr/>
        <p:txBody>
          <a:bodyPr/>
          <a:lstStyle/>
          <a:p>
            <a:r>
              <a:rPr lang="en-US" smtClean="0"/>
              <a:t>J. Leskovec, A. Rajaraman, J. Ullman: Mining of Massive Datasets, http://www.mmds.org </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34</a:t>
            </a:fld>
            <a:endParaRPr lang="en-US"/>
          </a:p>
        </p:txBody>
      </p:sp>
    </p:spTree>
    <p:extLst>
      <p:ext uri="{BB962C8B-B14F-4D97-AF65-F5344CB8AC3E}">
        <p14:creationId xmlns:p14="http://schemas.microsoft.com/office/powerpoint/2010/main" val="2943440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defRPr/>
            </a:pPr>
            <a:r>
              <a:rPr lang="en-US" dirty="0"/>
              <a:t>Combining Samples</a:t>
            </a:r>
          </a:p>
        </p:txBody>
      </p:sp>
      <mc:AlternateContent xmlns:mc="http://schemas.openxmlformats.org/markup-compatibility/2006" xmlns:a14="http://schemas.microsoft.com/office/drawing/2010/main">
        <mc:Choice Requires="a14">
          <p:sp>
            <p:nvSpPr>
              <p:cNvPr id="35844" name="Rectangle 3"/>
              <p:cNvSpPr>
                <a:spLocks noGrp="1" noChangeArrowheads="1"/>
              </p:cNvSpPr>
              <p:nvPr>
                <p:ph idx="1"/>
              </p:nvPr>
            </p:nvSpPr>
            <p:spPr>
              <a:xfrm>
                <a:off x="457200" y="1295400"/>
                <a:ext cx="7772400" cy="5257801"/>
              </a:xfrm>
            </p:spPr>
            <p:txBody>
              <a:bodyPr>
                <a:normAutofit lnSpcReduction="10000"/>
              </a:bodyPr>
              <a:lstStyle/>
              <a:p>
                <a:r>
                  <a:rPr lang="en-US" b="1" dirty="0" smtClean="0">
                    <a:solidFill>
                      <a:srgbClr val="D60093"/>
                    </a:solidFill>
                  </a:rPr>
                  <a:t>In practice:</a:t>
                </a:r>
              </a:p>
              <a:p>
                <a:pPr lvl="1"/>
                <a:r>
                  <a:rPr lang="en-US" dirty="0" smtClean="0"/>
                  <a:t>Compute </a:t>
                </a:r>
                <a14:m>
                  <m:oMath xmlns:m="http://schemas.openxmlformats.org/officeDocument/2006/math">
                    <m:r>
                      <a:rPr lang="en-US" b="1" i="1" dirty="0" smtClean="0">
                        <a:solidFill>
                          <a:srgbClr val="0000FF"/>
                        </a:solidFill>
                        <a:latin typeface="Cambria Math"/>
                      </a:rPr>
                      <m:t>𝒇</m:t>
                    </m:r>
                    <m:r>
                      <a:rPr lang="en-US" b="1" i="1" dirty="0" smtClean="0">
                        <a:solidFill>
                          <a:srgbClr val="0000FF"/>
                        </a:solidFill>
                        <a:latin typeface="Cambria Math"/>
                      </a:rPr>
                      <m:t>(</m:t>
                    </m:r>
                    <m:r>
                      <a:rPr lang="en-US" b="1" i="1" dirty="0" smtClean="0">
                        <a:solidFill>
                          <a:srgbClr val="0000FF"/>
                        </a:solidFill>
                        <a:latin typeface="Cambria Math"/>
                      </a:rPr>
                      <m:t>𝑿</m:t>
                    </m:r>
                    <m:r>
                      <a:rPr lang="en-US" b="1" i="1" dirty="0" smtClean="0">
                        <a:solidFill>
                          <a:srgbClr val="0000FF"/>
                        </a:solidFill>
                        <a:latin typeface="Cambria Math"/>
                      </a:rPr>
                      <m:t>) = </m:t>
                    </m:r>
                    <m:r>
                      <a:rPr lang="en-US" b="1" i="1" dirty="0" smtClean="0">
                        <a:solidFill>
                          <a:srgbClr val="0000FF"/>
                        </a:solidFill>
                        <a:latin typeface="Cambria Math"/>
                      </a:rPr>
                      <m:t>𝒏</m:t>
                    </m:r>
                    <m:r>
                      <a:rPr lang="en-US" b="1" i="1" dirty="0" smtClean="0">
                        <a:solidFill>
                          <a:srgbClr val="0000FF"/>
                        </a:solidFill>
                        <a:latin typeface="Cambria Math"/>
                      </a:rPr>
                      <m:t>(</m:t>
                    </m:r>
                    <m:r>
                      <a:rPr lang="en-US" b="1" i="1" dirty="0" smtClean="0">
                        <a:solidFill>
                          <a:srgbClr val="0000FF"/>
                        </a:solidFill>
                        <a:latin typeface="Cambria Math"/>
                      </a:rPr>
                      <m:t>𝟐</m:t>
                    </m:r>
                    <m:r>
                      <a:rPr lang="en-US" b="1" i="1" dirty="0" smtClean="0">
                        <a:solidFill>
                          <a:srgbClr val="0000FF"/>
                        </a:solidFill>
                        <a:latin typeface="Cambria Math"/>
                      </a:rPr>
                      <m:t> </m:t>
                    </m:r>
                    <m:r>
                      <a:rPr lang="en-US" b="1" i="1" dirty="0" smtClean="0">
                        <a:solidFill>
                          <a:srgbClr val="0000FF"/>
                        </a:solidFill>
                        <a:latin typeface="Cambria Math"/>
                      </a:rPr>
                      <m:t>𝒄</m:t>
                    </m:r>
                    <m:r>
                      <a:rPr lang="en-US" b="1" i="1" dirty="0" smtClean="0">
                        <a:solidFill>
                          <a:srgbClr val="0000FF"/>
                        </a:solidFill>
                        <a:latin typeface="Cambria Math"/>
                      </a:rPr>
                      <m:t> – </m:t>
                    </m:r>
                    <m:r>
                      <a:rPr lang="en-US" b="1" i="1" dirty="0" smtClean="0">
                        <a:solidFill>
                          <a:srgbClr val="0000FF"/>
                        </a:solidFill>
                        <a:latin typeface="Cambria Math"/>
                      </a:rPr>
                      <m:t>𝟏</m:t>
                    </m:r>
                    <m:r>
                      <a:rPr lang="en-US" b="1" i="1" dirty="0" smtClean="0">
                        <a:solidFill>
                          <a:srgbClr val="0000FF"/>
                        </a:solidFill>
                        <a:latin typeface="Cambria Math"/>
                      </a:rPr>
                      <m:t>)</m:t>
                    </m:r>
                    <m:r>
                      <a:rPr lang="en-US" i="1" dirty="0" smtClean="0">
                        <a:solidFill>
                          <a:srgbClr val="0000FF"/>
                        </a:solidFill>
                        <a:latin typeface="Cambria Math"/>
                      </a:rPr>
                      <m:t> </m:t>
                    </m:r>
                  </m:oMath>
                </a14:m>
                <a:r>
                  <a:rPr lang="en-US" dirty="0" smtClean="0"/>
                  <a:t>for </a:t>
                </a:r>
                <a:br>
                  <a:rPr lang="en-US" dirty="0" smtClean="0"/>
                </a:br>
                <a:r>
                  <a:rPr lang="en-US" dirty="0" smtClean="0"/>
                  <a:t>as many variables </a:t>
                </a:r>
                <a:r>
                  <a:rPr lang="en-US" b="1" i="1" dirty="0" smtClean="0"/>
                  <a:t>X</a:t>
                </a:r>
                <a:r>
                  <a:rPr lang="en-US" dirty="0" smtClean="0"/>
                  <a:t> as you can fit in memory</a:t>
                </a:r>
              </a:p>
              <a:p>
                <a:pPr lvl="1"/>
                <a:r>
                  <a:rPr lang="en-US" dirty="0" smtClean="0"/>
                  <a:t>Average them in groups</a:t>
                </a:r>
              </a:p>
              <a:p>
                <a:pPr lvl="1"/>
                <a:r>
                  <a:rPr lang="en-US" dirty="0" smtClean="0"/>
                  <a:t>Take median of averages</a:t>
                </a:r>
              </a:p>
              <a:p>
                <a:pPr lvl="8"/>
                <a:endParaRPr lang="en-US" dirty="0" smtClean="0"/>
              </a:p>
              <a:p>
                <a:r>
                  <a:rPr lang="en-US" b="1" dirty="0" smtClean="0">
                    <a:solidFill>
                      <a:srgbClr val="0000FF"/>
                    </a:solidFill>
                  </a:rPr>
                  <a:t>Problem: Streams never end</a:t>
                </a:r>
              </a:p>
              <a:p>
                <a:pPr lvl="1"/>
                <a:r>
                  <a:rPr lang="en-US" dirty="0"/>
                  <a:t>We assumed there was a number </a:t>
                </a:r>
                <a:r>
                  <a:rPr lang="en-US" b="1" i="1" dirty="0"/>
                  <a:t>n</a:t>
                </a:r>
                <a:r>
                  <a:rPr lang="en-US" dirty="0"/>
                  <a:t>, </a:t>
                </a:r>
                <a:r>
                  <a:rPr lang="en-US" dirty="0" smtClean="0"/>
                  <a:t/>
                </a:r>
                <a:br>
                  <a:rPr lang="en-US" dirty="0" smtClean="0"/>
                </a:br>
                <a:r>
                  <a:rPr lang="en-US" dirty="0" smtClean="0"/>
                  <a:t>the </a:t>
                </a:r>
                <a:r>
                  <a:rPr lang="en-US" dirty="0"/>
                  <a:t>number of positions in the stream</a:t>
                </a:r>
              </a:p>
              <a:p>
                <a:pPr lvl="1"/>
                <a:r>
                  <a:rPr lang="en-US" dirty="0" smtClean="0"/>
                  <a:t>But </a:t>
                </a:r>
                <a:r>
                  <a:rPr lang="en-US" dirty="0"/>
                  <a:t>real streams go on forever, so </a:t>
                </a:r>
                <a:r>
                  <a:rPr lang="en-US" b="1" i="1" dirty="0" smtClean="0"/>
                  <a:t>n</a:t>
                </a:r>
                <a:r>
                  <a:rPr lang="en-US" dirty="0" smtClean="0"/>
                  <a:t> </a:t>
                </a:r>
                <a:r>
                  <a:rPr lang="en-US" dirty="0"/>
                  <a:t>is </a:t>
                </a:r>
                <a:r>
                  <a:rPr lang="en-US" dirty="0" smtClean="0"/>
                  <a:t/>
                </a:r>
                <a:br>
                  <a:rPr lang="en-US" dirty="0" smtClean="0"/>
                </a:br>
                <a:r>
                  <a:rPr lang="en-US" dirty="0" smtClean="0"/>
                  <a:t>a </a:t>
                </a:r>
                <a:r>
                  <a:rPr lang="en-US" dirty="0"/>
                  <a:t>variable – the number of inputs seen so far</a:t>
                </a:r>
              </a:p>
              <a:p>
                <a:pPr lvl="1"/>
                <a:endParaRPr lang="en-US" dirty="0" smtClean="0"/>
              </a:p>
              <a:p>
                <a:endParaRPr lang="en-US" dirty="0" smtClean="0"/>
              </a:p>
            </p:txBody>
          </p:sp>
        </mc:Choice>
        <mc:Fallback xmlns="">
          <p:sp>
            <p:nvSpPr>
              <p:cNvPr id="35844" name="Rectangle 3"/>
              <p:cNvSpPr>
                <a:spLocks noGrp="1" noRot="1" noChangeAspect="1" noMove="1" noResize="1" noEditPoints="1" noAdjustHandles="1" noChangeArrowheads="1" noChangeShapeType="1" noTextEdit="1"/>
              </p:cNvSpPr>
              <p:nvPr>
                <p:ph idx="1"/>
              </p:nvPr>
            </p:nvSpPr>
            <p:spPr>
              <a:xfrm>
                <a:off x="457200" y="1295400"/>
                <a:ext cx="7772400" cy="5257801"/>
              </a:xfrm>
              <a:blipFill rotWithShape="1">
                <a:blip r:embed="rId2"/>
                <a:stretch>
                  <a:fillRect t="-1624"/>
                </a:stretch>
              </a:blipFill>
            </p:spPr>
            <p:txBody>
              <a:bodyPr/>
              <a:lstStyle/>
              <a:p>
                <a:r>
                  <a:rPr lang="en-US">
                    <a:noFill/>
                  </a:rPr>
                  <a:t> </a:t>
                </a:r>
              </a:p>
            </p:txBody>
          </p:sp>
        </mc:Fallback>
      </mc:AlternateContent>
      <p:sp>
        <p:nvSpPr>
          <p:cNvPr id="35842" name="Slide Number Placeholder 5"/>
          <p:cNvSpPr>
            <a:spLocks noGrp="1"/>
          </p:cNvSpPr>
          <p:nvPr>
            <p:ph type="sldNum" sz="quarter" idx="12"/>
          </p:nvPr>
        </p:nvSpPr>
        <p:spPr bwMode="auto">
          <a:noFill/>
          <a:ln>
            <a:miter lim="800000"/>
            <a:headEnd/>
            <a:tailEnd/>
          </a:ln>
        </p:spPr>
        <p:txBody>
          <a:bodyPr/>
          <a:lstStyle/>
          <a:p>
            <a:fld id="{4092DAE4-2083-4D76-AA80-02789BC1AA5A}" type="slidenum">
              <a:rPr lang="en-US" smtClean="0">
                <a:latin typeface="Calibri" pitchFamily="34" charset="0"/>
                <a:ea typeface="ＭＳ Ｐゴシック" pitchFamily="34" charset="-128"/>
              </a:rPr>
              <a:pPr/>
              <a:t>35</a:t>
            </a:fld>
            <a:endParaRPr lang="en-US" dirty="0" smtClean="0">
              <a:latin typeface="Calibri" pitchFamily="34" charset="0"/>
              <a:ea typeface="ＭＳ Ｐゴシック" pitchFamily="34" charset="-128"/>
            </a:endParaRPr>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 </a:t>
            </a:r>
            <a:endParaRPr lang="en-US" dirty="0"/>
          </a:p>
        </p:txBody>
      </p:sp>
    </p:spTree>
    <p:extLst>
      <p:ext uri="{BB962C8B-B14F-4D97-AF65-F5344CB8AC3E}">
        <p14:creationId xmlns:p14="http://schemas.microsoft.com/office/powerpoint/2010/main" val="2228760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844">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84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defRPr/>
            </a:pPr>
            <a:r>
              <a:rPr lang="en-US" dirty="0" smtClean="0"/>
              <a:t>Streams Never End: Fixups</a:t>
            </a:r>
            <a:endParaRPr lang="en-US" dirty="0"/>
          </a:p>
        </p:txBody>
      </p:sp>
      <p:sp>
        <p:nvSpPr>
          <p:cNvPr id="37892" name="Rectangle 3"/>
          <p:cNvSpPr>
            <a:spLocks noGrp="1" noChangeArrowheads="1"/>
          </p:cNvSpPr>
          <p:nvPr>
            <p:ph idx="1"/>
          </p:nvPr>
        </p:nvSpPr>
        <p:spPr>
          <a:xfrm>
            <a:off x="457200" y="1295400"/>
            <a:ext cx="8229600" cy="5334000"/>
          </a:xfrm>
        </p:spPr>
        <p:txBody>
          <a:bodyPr>
            <a:normAutofit lnSpcReduction="10000"/>
          </a:bodyPr>
          <a:lstStyle/>
          <a:p>
            <a:pPr marL="609600" indent="-609600"/>
            <a:r>
              <a:rPr lang="en-US" b="1" dirty="0" smtClean="0">
                <a:solidFill>
                  <a:srgbClr val="0000FF"/>
                </a:solidFill>
              </a:rPr>
              <a:t>(1)</a:t>
            </a:r>
            <a:r>
              <a:rPr lang="en-US" dirty="0" smtClean="0"/>
              <a:t> The variables</a:t>
            </a:r>
            <a:r>
              <a:rPr lang="en-US" b="1" dirty="0" smtClean="0"/>
              <a:t> </a:t>
            </a:r>
            <a:r>
              <a:rPr lang="en-US" b="1" i="1" dirty="0" smtClean="0"/>
              <a:t>X</a:t>
            </a:r>
            <a:r>
              <a:rPr lang="en-US" dirty="0" smtClean="0"/>
              <a:t> have </a:t>
            </a:r>
            <a:r>
              <a:rPr lang="en-US" b="1" i="1" dirty="0" smtClean="0"/>
              <a:t>n</a:t>
            </a:r>
            <a:r>
              <a:rPr lang="en-US" dirty="0" smtClean="0"/>
              <a:t> as a factor – </a:t>
            </a:r>
            <a:br>
              <a:rPr lang="en-US" dirty="0" smtClean="0"/>
            </a:br>
            <a:r>
              <a:rPr lang="en-US" dirty="0" smtClean="0"/>
              <a:t>keep </a:t>
            </a:r>
            <a:r>
              <a:rPr lang="en-US" b="1" i="1" dirty="0" smtClean="0"/>
              <a:t>n</a:t>
            </a:r>
            <a:r>
              <a:rPr lang="en-US" dirty="0" smtClean="0"/>
              <a:t> separately; just hold the count in </a:t>
            </a:r>
            <a:r>
              <a:rPr lang="en-US" b="1" i="1" dirty="0" smtClean="0"/>
              <a:t>X</a:t>
            </a:r>
            <a:endParaRPr lang="en-US" b="1" dirty="0" smtClean="0"/>
          </a:p>
          <a:p>
            <a:pPr marL="609600" indent="-609600"/>
            <a:r>
              <a:rPr lang="en-US" b="1" dirty="0" smtClean="0">
                <a:solidFill>
                  <a:srgbClr val="0000FF"/>
                </a:solidFill>
              </a:rPr>
              <a:t>(2)</a:t>
            </a:r>
            <a:r>
              <a:rPr lang="en-US" dirty="0" smtClean="0"/>
              <a:t> Suppose we can only store </a:t>
            </a:r>
            <a:r>
              <a:rPr lang="en-US" b="1" i="1" dirty="0" smtClean="0"/>
              <a:t>k</a:t>
            </a:r>
            <a:r>
              <a:rPr lang="en-US" b="1" dirty="0" smtClean="0"/>
              <a:t> </a:t>
            </a:r>
            <a:r>
              <a:rPr lang="en-US" dirty="0" smtClean="0"/>
              <a:t>counts.  </a:t>
            </a:r>
            <a:br>
              <a:rPr lang="en-US" dirty="0" smtClean="0"/>
            </a:br>
            <a:r>
              <a:rPr lang="en-US" dirty="0" smtClean="0"/>
              <a:t>We must throw some </a:t>
            </a:r>
            <a:r>
              <a:rPr lang="en-US" b="1" i="1" dirty="0" smtClean="0"/>
              <a:t>X</a:t>
            </a:r>
            <a:r>
              <a:rPr lang="en-US" dirty="0" smtClean="0"/>
              <a:t>s out as time goes on:</a:t>
            </a:r>
          </a:p>
          <a:p>
            <a:pPr lvl="1"/>
            <a:r>
              <a:rPr lang="en-US" b="1" dirty="0" smtClean="0">
                <a:solidFill>
                  <a:srgbClr val="D60093"/>
                </a:solidFill>
                <a:ea typeface="ＭＳ Ｐゴシック" pitchFamily="34" charset="-128"/>
                <a:cs typeface="ＭＳ Ｐゴシック" pitchFamily="34" charset="-128"/>
              </a:rPr>
              <a:t>Objective:</a:t>
            </a:r>
            <a:r>
              <a:rPr lang="en-US" dirty="0" smtClean="0">
                <a:solidFill>
                  <a:srgbClr val="D60093"/>
                </a:solidFill>
                <a:ea typeface="ＭＳ Ｐゴシック" pitchFamily="34" charset="-128"/>
                <a:cs typeface="ＭＳ Ｐゴシック" pitchFamily="34" charset="-128"/>
              </a:rPr>
              <a:t> </a:t>
            </a:r>
            <a:r>
              <a:rPr lang="en-US" dirty="0" smtClean="0">
                <a:ea typeface="ＭＳ Ｐゴシック" pitchFamily="34" charset="-128"/>
                <a:cs typeface="ＭＳ Ｐゴシック" pitchFamily="34" charset="-128"/>
              </a:rPr>
              <a:t>Each starting time </a:t>
            </a:r>
            <a:r>
              <a:rPr lang="en-US" b="1" i="1" dirty="0" smtClean="0">
                <a:ea typeface="ＭＳ Ｐゴシック" pitchFamily="34" charset="-128"/>
                <a:cs typeface="ＭＳ Ｐゴシック" pitchFamily="34" charset="-128"/>
              </a:rPr>
              <a:t>t</a:t>
            </a:r>
            <a:r>
              <a:rPr lang="en-US" dirty="0" smtClean="0">
                <a:ea typeface="ＭＳ Ｐゴシック" pitchFamily="34" charset="-128"/>
                <a:cs typeface="ＭＳ Ｐゴシック" pitchFamily="34" charset="-128"/>
              </a:rPr>
              <a:t> is selected with probability </a:t>
            </a:r>
            <a:r>
              <a:rPr lang="en-US" b="1" i="1" dirty="0" smtClean="0">
                <a:ea typeface="ＭＳ Ｐゴシック" pitchFamily="34" charset="-128"/>
                <a:cs typeface="ＭＳ Ｐゴシック" pitchFamily="34" charset="-128"/>
              </a:rPr>
              <a:t>k</a:t>
            </a:r>
            <a:r>
              <a:rPr lang="en-US" b="1" dirty="0" smtClean="0">
                <a:ea typeface="ＭＳ Ｐゴシック" pitchFamily="34" charset="-128"/>
                <a:cs typeface="ＭＳ Ｐゴシック" pitchFamily="34" charset="-128"/>
              </a:rPr>
              <a:t>/</a:t>
            </a:r>
            <a:r>
              <a:rPr lang="en-US" b="1" i="1" dirty="0" smtClean="0">
                <a:ea typeface="ＭＳ Ｐゴシック" pitchFamily="34" charset="-128"/>
                <a:cs typeface="ＭＳ Ｐゴシック" pitchFamily="34" charset="-128"/>
              </a:rPr>
              <a:t>n </a:t>
            </a:r>
          </a:p>
          <a:p>
            <a:pPr lvl="1"/>
            <a:r>
              <a:rPr lang="en-US" b="1" dirty="0" smtClean="0">
                <a:solidFill>
                  <a:srgbClr val="D60093"/>
                </a:solidFill>
              </a:rPr>
              <a:t>Solution: (fixed-size sampling!)</a:t>
            </a:r>
          </a:p>
          <a:p>
            <a:pPr lvl="2"/>
            <a:r>
              <a:rPr lang="en-US" dirty="0" smtClean="0"/>
              <a:t>Choose the first </a:t>
            </a:r>
            <a:r>
              <a:rPr lang="en-US" b="1" i="1" dirty="0" smtClean="0"/>
              <a:t>k</a:t>
            </a:r>
            <a:r>
              <a:rPr lang="en-US" dirty="0" smtClean="0"/>
              <a:t> times for </a:t>
            </a:r>
            <a:r>
              <a:rPr lang="en-US" b="1" i="1" dirty="0" smtClean="0"/>
              <a:t>k</a:t>
            </a:r>
            <a:r>
              <a:rPr lang="en-US" dirty="0" smtClean="0"/>
              <a:t> variables</a:t>
            </a:r>
          </a:p>
          <a:p>
            <a:pPr lvl="2"/>
            <a:r>
              <a:rPr lang="en-US" dirty="0" smtClean="0"/>
              <a:t>When the </a:t>
            </a:r>
            <a:r>
              <a:rPr lang="en-US" b="1" i="1" dirty="0" smtClean="0"/>
              <a:t>n</a:t>
            </a:r>
            <a:r>
              <a:rPr lang="en-US" b="1" baseline="30000" dirty="0" smtClean="0"/>
              <a:t>th</a:t>
            </a:r>
            <a:r>
              <a:rPr lang="en-US" dirty="0" smtClean="0"/>
              <a:t> element arrives (</a:t>
            </a:r>
            <a:r>
              <a:rPr lang="en-US" b="1" i="1" dirty="0" smtClean="0"/>
              <a:t>n</a:t>
            </a:r>
            <a:r>
              <a:rPr lang="en-US" b="1" dirty="0" smtClean="0"/>
              <a:t> &gt; </a:t>
            </a:r>
            <a:r>
              <a:rPr lang="en-US" b="1" i="1" dirty="0" smtClean="0"/>
              <a:t>k</a:t>
            </a:r>
            <a:r>
              <a:rPr lang="en-US" dirty="0" smtClean="0"/>
              <a:t>), choose it with probability </a:t>
            </a:r>
            <a:r>
              <a:rPr lang="en-US" b="1" i="1" dirty="0" smtClean="0"/>
              <a:t>k</a:t>
            </a:r>
            <a:r>
              <a:rPr lang="en-US" b="1" dirty="0" smtClean="0"/>
              <a:t>/</a:t>
            </a:r>
            <a:r>
              <a:rPr lang="en-US" b="1" i="1" dirty="0" smtClean="0"/>
              <a:t>n</a:t>
            </a:r>
            <a:endParaRPr lang="en-US" b="1" dirty="0" smtClean="0"/>
          </a:p>
          <a:p>
            <a:pPr lvl="2"/>
            <a:r>
              <a:rPr lang="en-US" dirty="0" smtClean="0"/>
              <a:t>If you choose it, throw one of the previously stored variables</a:t>
            </a:r>
            <a:r>
              <a:rPr lang="en-US" b="1" dirty="0" smtClean="0"/>
              <a:t> X</a:t>
            </a:r>
            <a:r>
              <a:rPr lang="en-US" dirty="0" smtClean="0"/>
              <a:t> out, with equal probability</a:t>
            </a:r>
          </a:p>
          <a:p>
            <a:pPr marL="990600" lvl="1" indent="-533400"/>
            <a:endParaRPr lang="en-US" dirty="0" smtClean="0">
              <a:ea typeface="ＭＳ Ｐゴシック" pitchFamily="34" charset="-128"/>
              <a:cs typeface="ＭＳ Ｐゴシック" pitchFamily="34" charset="-128"/>
            </a:endParaRPr>
          </a:p>
        </p:txBody>
      </p:sp>
      <p:sp>
        <p:nvSpPr>
          <p:cNvPr id="8" name="Footer Placeholder 7"/>
          <p:cNvSpPr>
            <a:spLocks noGrp="1"/>
          </p:cNvSpPr>
          <p:nvPr>
            <p:ph type="ftr" sz="quarter" idx="11"/>
          </p:nvPr>
        </p:nvSpPr>
        <p:spPr/>
        <p:txBody>
          <a:bodyPr/>
          <a:lstStyle/>
          <a:p>
            <a:r>
              <a:rPr lang="en-US" smtClean="0"/>
              <a:t>J. Leskovec, A. Rajaraman, J. Ullman: Mining of Massive Datasets, http://www.mmds.org </a:t>
            </a:r>
            <a:endParaRPr lang="en-US" dirty="0"/>
          </a:p>
        </p:txBody>
      </p:sp>
      <p:sp>
        <p:nvSpPr>
          <p:cNvPr id="37890" name="Slide Number Placeholder 5"/>
          <p:cNvSpPr>
            <a:spLocks noGrp="1"/>
          </p:cNvSpPr>
          <p:nvPr>
            <p:ph type="sldNum" sz="quarter" idx="12"/>
          </p:nvPr>
        </p:nvSpPr>
        <p:spPr bwMode="auto">
          <a:noFill/>
          <a:ln>
            <a:miter lim="800000"/>
            <a:headEnd/>
            <a:tailEnd/>
          </a:ln>
        </p:spPr>
        <p:txBody>
          <a:bodyPr/>
          <a:lstStyle/>
          <a:p>
            <a:fld id="{54E737C9-EA60-4A29-91F5-B31B14334D6D}" type="slidenum">
              <a:rPr lang="en-US" smtClean="0">
                <a:latin typeface="Calibri" pitchFamily="34" charset="0"/>
                <a:ea typeface="ＭＳ Ｐゴシック" pitchFamily="34" charset="-128"/>
              </a:rPr>
              <a:pPr/>
              <a:t>36</a:t>
            </a:fld>
            <a:endParaRPr lang="en-US" dirty="0" smtClean="0">
              <a:latin typeface="Calibri" pitchFamily="34" charset="0"/>
              <a:ea typeface="ＭＳ Ｐゴシック" pitchFamily="34" charset="-128"/>
            </a:endParaRPr>
          </a:p>
        </p:txBody>
      </p:sp>
    </p:spTree>
    <p:extLst>
      <p:ext uri="{BB962C8B-B14F-4D97-AF65-F5344CB8AC3E}">
        <p14:creationId xmlns:p14="http://schemas.microsoft.com/office/powerpoint/2010/main" val="1133450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89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89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89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89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789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
            </a:r>
            <a:br>
              <a:rPr lang="en-US" dirty="0" smtClean="0"/>
            </a:br>
            <a:r>
              <a:rPr lang="en-US" dirty="0"/>
              <a:t>Counting </a:t>
            </a:r>
            <a:r>
              <a:rPr lang="en-US" dirty="0" err="1"/>
              <a:t>Itemsets</a:t>
            </a:r>
            <a:endParaRPr lang="en-US" dirty="0"/>
          </a:p>
        </p:txBody>
      </p:sp>
      <p:sp>
        <p:nvSpPr>
          <p:cNvPr id="8" name="Subtitle 7"/>
          <p:cNvSpPr>
            <a:spLocks noGrp="1"/>
          </p:cNvSpPr>
          <p:nvPr>
            <p:ph type="subTitle" idx="1"/>
          </p:nvPr>
        </p:nvSpPr>
        <p:spPr/>
        <p:txBody>
          <a:bodyPr/>
          <a:lstStyle/>
          <a:p>
            <a:endParaRPr lang="en-US"/>
          </a:p>
        </p:txBody>
      </p:sp>
    </p:spTree>
    <p:extLst>
      <p:ext uri="{BB962C8B-B14F-4D97-AF65-F5344CB8AC3E}">
        <p14:creationId xmlns:p14="http://schemas.microsoft.com/office/powerpoint/2010/main" val="887790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dirty="0" smtClean="0"/>
              <a:t>Counting Itemsets</a:t>
            </a:r>
            <a:endParaRPr lang="en-US" dirty="0"/>
          </a:p>
        </p:txBody>
      </p:sp>
      <p:sp>
        <p:nvSpPr>
          <p:cNvPr id="30723" name="Rectangle 3"/>
          <p:cNvSpPr>
            <a:spLocks noGrp="1" noChangeArrowheads="1"/>
          </p:cNvSpPr>
          <p:nvPr>
            <p:ph idx="1"/>
          </p:nvPr>
        </p:nvSpPr>
        <p:spPr/>
        <p:txBody>
          <a:bodyPr/>
          <a:lstStyle/>
          <a:p>
            <a:r>
              <a:rPr lang="en-US" b="1" u="sng" dirty="0" smtClean="0">
                <a:solidFill>
                  <a:srgbClr val="0000FF"/>
                </a:solidFill>
              </a:rPr>
              <a:t>New Problem:</a:t>
            </a:r>
            <a:r>
              <a:rPr lang="en-US" b="1" dirty="0" smtClean="0">
                <a:solidFill>
                  <a:srgbClr val="0000FF"/>
                </a:solidFill>
              </a:rPr>
              <a:t> </a:t>
            </a:r>
            <a:r>
              <a:rPr lang="en-US" b="1" dirty="0" smtClean="0">
                <a:solidFill>
                  <a:srgbClr val="D60093"/>
                </a:solidFill>
              </a:rPr>
              <a:t>Given a stream, which items appear more than </a:t>
            </a:r>
            <a:r>
              <a:rPr lang="en-US" b="1" i="1" dirty="0" smtClean="0">
                <a:solidFill>
                  <a:srgbClr val="D60093"/>
                </a:solidFill>
              </a:rPr>
              <a:t>s</a:t>
            </a:r>
            <a:r>
              <a:rPr lang="en-US" b="1" dirty="0" smtClean="0">
                <a:solidFill>
                  <a:srgbClr val="D60093"/>
                </a:solidFill>
              </a:rPr>
              <a:t> times in the window?</a:t>
            </a:r>
          </a:p>
          <a:p>
            <a:r>
              <a:rPr lang="en-US" b="1" dirty="0" smtClean="0">
                <a:solidFill>
                  <a:srgbClr val="008000"/>
                </a:solidFill>
              </a:rPr>
              <a:t>Possible solution:</a:t>
            </a:r>
            <a:r>
              <a:rPr lang="en-US" dirty="0" smtClean="0">
                <a:solidFill>
                  <a:srgbClr val="008000"/>
                </a:solidFill>
              </a:rPr>
              <a:t> </a:t>
            </a:r>
            <a:r>
              <a:rPr lang="en-US" dirty="0" smtClean="0"/>
              <a:t>Think of the stream of baskets as one binary stream per item</a:t>
            </a:r>
          </a:p>
          <a:p>
            <a:pPr lvl="1"/>
            <a:r>
              <a:rPr lang="en-US" b="1" dirty="0" smtClean="0"/>
              <a:t>1</a:t>
            </a:r>
            <a:r>
              <a:rPr lang="en-US" dirty="0" smtClean="0"/>
              <a:t> = item present; </a:t>
            </a:r>
            <a:r>
              <a:rPr lang="en-US" b="1" dirty="0" smtClean="0"/>
              <a:t>0 </a:t>
            </a:r>
            <a:r>
              <a:rPr lang="en-US" dirty="0" smtClean="0"/>
              <a:t>= not present</a:t>
            </a:r>
          </a:p>
          <a:p>
            <a:pPr lvl="1"/>
            <a:r>
              <a:rPr lang="en-US" dirty="0" smtClean="0"/>
              <a:t>Use </a:t>
            </a:r>
            <a:r>
              <a:rPr lang="en-US" b="1" dirty="0" smtClean="0"/>
              <a:t>DGIM</a:t>
            </a:r>
            <a:r>
              <a:rPr lang="en-US" dirty="0" smtClean="0"/>
              <a:t> to estimate counts of </a:t>
            </a:r>
            <a:r>
              <a:rPr lang="en-US" b="1" dirty="0" smtClean="0"/>
              <a:t>1</a:t>
            </a:r>
            <a:r>
              <a:rPr lang="en-US" dirty="0" smtClean="0"/>
              <a:t>s for all items</a:t>
            </a:r>
            <a:endParaRPr lang="en-US" dirty="0"/>
          </a:p>
        </p:txBody>
      </p:sp>
      <p:sp>
        <p:nvSpPr>
          <p:cNvPr id="4" name="Slide Number Placeholder 5"/>
          <p:cNvSpPr>
            <a:spLocks noGrp="1"/>
          </p:cNvSpPr>
          <p:nvPr>
            <p:ph type="sldNum" sz="quarter" idx="12"/>
          </p:nvPr>
        </p:nvSpPr>
        <p:spPr/>
        <p:txBody>
          <a:bodyPr/>
          <a:lstStyle/>
          <a:p>
            <a:fld id="{AB89179E-1B2E-4359-8679-654B175D317A}" type="slidenum">
              <a:rPr lang="en-US" smtClean="0"/>
              <a:pPr/>
              <a:t>38</a:t>
            </a:fld>
            <a:endParaRPr lang="en-US" dirty="0"/>
          </a:p>
        </p:txBody>
      </p:sp>
      <p:sp>
        <p:nvSpPr>
          <p:cNvPr id="9" name="Footer Placeholder 8"/>
          <p:cNvSpPr>
            <a:spLocks noGrp="1"/>
          </p:cNvSpPr>
          <p:nvPr>
            <p:ph type="ftr" sz="quarter" idx="11"/>
          </p:nvPr>
        </p:nvSpPr>
        <p:spPr/>
        <p:txBody>
          <a:bodyPr/>
          <a:lstStyle/>
          <a:p>
            <a:r>
              <a:rPr lang="en-US" smtClean="0"/>
              <a:t>J. Leskovec, A. Rajaraman, J. Ullman: Mining of Massive Datasets, http://www.mmds.org </a:t>
            </a:r>
            <a:endParaRPr lang="en-US" dirty="0"/>
          </a:p>
        </p:txBody>
      </p:sp>
      <p:grpSp>
        <p:nvGrpSpPr>
          <p:cNvPr id="7" name="Group 6"/>
          <p:cNvGrpSpPr/>
          <p:nvPr/>
        </p:nvGrpSpPr>
        <p:grpSpPr>
          <a:xfrm>
            <a:off x="96837" y="4529636"/>
            <a:ext cx="8970963" cy="2175964"/>
            <a:chOff x="0" y="4572000"/>
            <a:chExt cx="8970963" cy="2175964"/>
          </a:xfrm>
        </p:grpSpPr>
        <p:sp>
          <p:nvSpPr>
            <p:cNvPr id="10" name="Text Box 3"/>
            <p:cNvSpPr txBox="1">
              <a:spLocks noChangeArrowheads="1"/>
            </p:cNvSpPr>
            <p:nvPr/>
          </p:nvSpPr>
          <p:spPr bwMode="auto">
            <a:xfrm>
              <a:off x="0" y="6096000"/>
              <a:ext cx="8970963" cy="366713"/>
            </a:xfrm>
            <a:prstGeom prst="rect">
              <a:avLst/>
            </a:prstGeom>
            <a:noFill/>
            <a:ln w="9525">
              <a:noFill/>
              <a:miter lim="800000"/>
              <a:headEnd/>
              <a:tailEnd/>
            </a:ln>
            <a:effectLst/>
          </p:spPr>
          <p:txBody>
            <a:bodyPr wrap="none">
              <a:spAutoFit/>
            </a:bodyPr>
            <a:lstStyle/>
            <a:p>
              <a:r>
                <a:rPr lang="en-US" dirty="0">
                  <a:latin typeface="Tahoma" pitchFamily="34" charset="0"/>
                  <a:ea typeface="Tahoma" pitchFamily="34" charset="0"/>
                  <a:cs typeface="Tahoma" pitchFamily="34" charset="0"/>
                </a:rPr>
                <a:t>0 1 0 0 1 1 1 0 0 0 1 0 1 0 0 1 0 0 0 1 0 1 1 0 1 1 0 1 1 1 0 0 1 0 1 0 1 1 0 0 1 1 0 1 0</a:t>
              </a:r>
            </a:p>
          </p:txBody>
        </p:sp>
        <p:sp>
          <p:nvSpPr>
            <p:cNvPr id="11" name="Text Box 16"/>
            <p:cNvSpPr txBox="1">
              <a:spLocks noChangeArrowheads="1"/>
            </p:cNvSpPr>
            <p:nvPr/>
          </p:nvSpPr>
          <p:spPr bwMode="auto">
            <a:xfrm>
              <a:off x="5622925" y="6378632"/>
              <a:ext cx="344966" cy="369332"/>
            </a:xfrm>
            <a:prstGeom prst="rect">
              <a:avLst/>
            </a:prstGeom>
            <a:noFill/>
            <a:ln w="9525">
              <a:noFill/>
              <a:miter lim="800000"/>
              <a:headEnd/>
              <a:tailEnd/>
            </a:ln>
            <a:effectLst/>
          </p:spPr>
          <p:txBody>
            <a:bodyPr wrap="none">
              <a:spAutoFit/>
            </a:bodyPr>
            <a:lstStyle/>
            <a:p>
              <a:r>
                <a:rPr lang="en-US" b="1" i="1" dirty="0">
                  <a:solidFill>
                    <a:srgbClr val="008000"/>
                  </a:solidFill>
                </a:rPr>
                <a:t>N</a:t>
              </a:r>
            </a:p>
          </p:txBody>
        </p:sp>
        <p:sp>
          <p:nvSpPr>
            <p:cNvPr id="12" name="Line 17"/>
            <p:cNvSpPr>
              <a:spLocks noChangeShapeType="1"/>
            </p:cNvSpPr>
            <p:nvPr/>
          </p:nvSpPr>
          <p:spPr bwMode="auto">
            <a:xfrm flipH="1">
              <a:off x="3429000" y="6553200"/>
              <a:ext cx="2209800" cy="0"/>
            </a:xfrm>
            <a:prstGeom prst="line">
              <a:avLst/>
            </a:prstGeom>
            <a:noFill/>
            <a:ln w="9525">
              <a:solidFill>
                <a:srgbClr val="008000"/>
              </a:solidFill>
              <a:round/>
              <a:headEnd/>
              <a:tailEnd type="triangle" w="med" len="med"/>
            </a:ln>
            <a:effectLst/>
          </p:spPr>
          <p:txBody>
            <a:bodyPr/>
            <a:lstStyle/>
            <a:p>
              <a:endParaRPr lang="en-US"/>
            </a:p>
          </p:txBody>
        </p:sp>
        <p:sp>
          <p:nvSpPr>
            <p:cNvPr id="13" name="Line 18"/>
            <p:cNvSpPr>
              <a:spLocks noChangeShapeType="1"/>
            </p:cNvSpPr>
            <p:nvPr/>
          </p:nvSpPr>
          <p:spPr bwMode="auto">
            <a:xfrm>
              <a:off x="6019800" y="6553200"/>
              <a:ext cx="2819400" cy="0"/>
            </a:xfrm>
            <a:prstGeom prst="line">
              <a:avLst/>
            </a:prstGeom>
            <a:noFill/>
            <a:ln w="9525">
              <a:solidFill>
                <a:srgbClr val="008000"/>
              </a:solidFill>
              <a:round/>
              <a:headEnd/>
              <a:tailEnd type="triangle" w="med" len="med"/>
            </a:ln>
            <a:effectLst/>
          </p:spPr>
          <p:txBody>
            <a:bodyPr/>
            <a:lstStyle/>
            <a:p>
              <a:endParaRPr lang="en-US"/>
            </a:p>
          </p:txBody>
        </p:sp>
        <p:grpSp>
          <p:nvGrpSpPr>
            <p:cNvPr id="15" name="Group 14"/>
            <p:cNvGrpSpPr/>
            <p:nvPr/>
          </p:nvGrpSpPr>
          <p:grpSpPr>
            <a:xfrm>
              <a:off x="1295400" y="4572000"/>
              <a:ext cx="7620000" cy="1524000"/>
              <a:chOff x="1295400" y="3487737"/>
              <a:chExt cx="7620000" cy="1524000"/>
            </a:xfrm>
          </p:grpSpPr>
          <p:sp>
            <p:nvSpPr>
              <p:cNvPr id="16" name="Rectangle 15"/>
              <p:cNvSpPr>
                <a:spLocks noChangeArrowheads="1"/>
              </p:cNvSpPr>
              <p:nvPr/>
            </p:nvSpPr>
            <p:spPr bwMode="auto">
              <a:xfrm>
                <a:off x="8763000" y="4706937"/>
                <a:ext cx="152400" cy="304800"/>
              </a:xfrm>
              <a:prstGeom prst="rect">
                <a:avLst/>
              </a:prstGeom>
              <a:solidFill>
                <a:schemeClr val="accent1">
                  <a:alpha val="50000"/>
                </a:schemeClr>
              </a:solidFill>
              <a:ln w="9525">
                <a:solidFill>
                  <a:schemeClr val="tx1"/>
                </a:solidFill>
                <a:miter lim="800000"/>
                <a:headEnd/>
                <a:tailEnd/>
              </a:ln>
              <a:effectLst/>
            </p:spPr>
            <p:txBody>
              <a:bodyPr wrap="none" anchor="ctr"/>
              <a:lstStyle/>
              <a:p>
                <a:pPr algn="ctr"/>
                <a:r>
                  <a:rPr lang="en-US" dirty="0">
                    <a:latin typeface="Arial" pitchFamily="34" charset="0"/>
                    <a:cs typeface="Arial" pitchFamily="34" charset="0"/>
                  </a:rPr>
                  <a:t>0</a:t>
                </a:r>
              </a:p>
            </p:txBody>
          </p:sp>
          <p:sp>
            <p:nvSpPr>
              <p:cNvPr id="17" name="Rectangle 16"/>
              <p:cNvSpPr>
                <a:spLocks noChangeArrowheads="1"/>
              </p:cNvSpPr>
              <p:nvPr/>
            </p:nvSpPr>
            <p:spPr bwMode="auto">
              <a:xfrm>
                <a:off x="8534400" y="4706937"/>
                <a:ext cx="152400" cy="304800"/>
              </a:xfrm>
              <a:prstGeom prst="rect">
                <a:avLst/>
              </a:prstGeom>
              <a:solidFill>
                <a:schemeClr val="accent1">
                  <a:alpha val="50000"/>
                </a:schemeClr>
              </a:solidFill>
              <a:ln w="9525">
                <a:solidFill>
                  <a:schemeClr val="tx1"/>
                </a:solidFill>
                <a:miter lim="800000"/>
                <a:headEnd/>
                <a:tailEnd/>
              </a:ln>
              <a:effectLst/>
            </p:spPr>
            <p:txBody>
              <a:bodyPr wrap="none" anchor="ctr"/>
              <a:lstStyle/>
              <a:p>
                <a:pPr algn="ctr"/>
                <a:r>
                  <a:rPr lang="en-US">
                    <a:latin typeface="Arial" pitchFamily="34" charset="0"/>
                    <a:cs typeface="Arial" pitchFamily="34" charset="0"/>
                  </a:rPr>
                  <a:t>1</a:t>
                </a:r>
              </a:p>
            </p:txBody>
          </p:sp>
          <p:sp>
            <p:nvSpPr>
              <p:cNvPr id="18" name="Rectangle 8"/>
              <p:cNvSpPr>
                <a:spLocks noChangeArrowheads="1"/>
              </p:cNvSpPr>
              <p:nvPr/>
            </p:nvSpPr>
            <p:spPr bwMode="auto">
              <a:xfrm>
                <a:off x="8348634" y="4402137"/>
                <a:ext cx="338166" cy="304800"/>
              </a:xfrm>
              <a:prstGeom prst="rect">
                <a:avLst/>
              </a:prstGeom>
              <a:solidFill>
                <a:srgbClr val="FFFF00">
                  <a:alpha val="50000"/>
                </a:srgbClr>
              </a:solidFill>
              <a:ln w="9525">
                <a:solidFill>
                  <a:schemeClr val="tx1"/>
                </a:solidFill>
                <a:miter lim="800000"/>
                <a:headEnd/>
                <a:tailEnd/>
              </a:ln>
              <a:effectLst/>
            </p:spPr>
            <p:txBody>
              <a:bodyPr wrap="none" anchor="ctr"/>
              <a:lstStyle/>
              <a:p>
                <a:pPr algn="ctr"/>
                <a:r>
                  <a:rPr lang="en-US">
                    <a:latin typeface="Arial" pitchFamily="34" charset="0"/>
                    <a:cs typeface="Arial" pitchFamily="34" charset="0"/>
                  </a:rPr>
                  <a:t>1</a:t>
                </a:r>
              </a:p>
            </p:txBody>
          </p:sp>
          <p:sp>
            <p:nvSpPr>
              <p:cNvPr id="19" name="Rectangle 9"/>
              <p:cNvSpPr>
                <a:spLocks noChangeArrowheads="1"/>
              </p:cNvSpPr>
              <p:nvPr/>
            </p:nvSpPr>
            <p:spPr bwMode="auto">
              <a:xfrm>
                <a:off x="7942834" y="4402137"/>
                <a:ext cx="341322" cy="304800"/>
              </a:xfrm>
              <a:prstGeom prst="rect">
                <a:avLst/>
              </a:prstGeom>
              <a:solidFill>
                <a:srgbClr val="FFFF00">
                  <a:alpha val="50000"/>
                </a:srgbClr>
              </a:solidFill>
              <a:ln w="9525">
                <a:solidFill>
                  <a:schemeClr val="tx1"/>
                </a:solidFill>
                <a:miter lim="800000"/>
                <a:headEnd/>
                <a:tailEnd/>
              </a:ln>
              <a:effectLst/>
            </p:spPr>
            <p:txBody>
              <a:bodyPr wrap="none" anchor="ctr"/>
              <a:lstStyle/>
              <a:p>
                <a:pPr algn="ctr"/>
                <a:r>
                  <a:rPr lang="en-US">
                    <a:latin typeface="Arial" pitchFamily="34" charset="0"/>
                    <a:cs typeface="Arial" pitchFamily="34" charset="0"/>
                  </a:rPr>
                  <a:t>2</a:t>
                </a:r>
              </a:p>
            </p:txBody>
          </p:sp>
          <p:sp>
            <p:nvSpPr>
              <p:cNvPr id="20" name="Rectangle 10"/>
              <p:cNvSpPr>
                <a:spLocks noChangeArrowheads="1"/>
              </p:cNvSpPr>
              <p:nvPr/>
            </p:nvSpPr>
            <p:spPr bwMode="auto">
              <a:xfrm>
                <a:off x="7537034" y="4097337"/>
                <a:ext cx="747121" cy="304800"/>
              </a:xfrm>
              <a:prstGeom prst="rect">
                <a:avLst/>
              </a:prstGeom>
              <a:solidFill>
                <a:srgbClr val="CC99FF">
                  <a:alpha val="50000"/>
                </a:srgbClr>
              </a:solidFill>
              <a:ln w="9525">
                <a:solidFill>
                  <a:schemeClr val="tx1"/>
                </a:solidFill>
                <a:miter lim="800000"/>
                <a:headEnd/>
                <a:tailEnd/>
              </a:ln>
              <a:effectLst/>
            </p:spPr>
            <p:txBody>
              <a:bodyPr wrap="none" anchor="ctr"/>
              <a:lstStyle/>
              <a:p>
                <a:pPr algn="ctr"/>
                <a:r>
                  <a:rPr lang="en-US">
                    <a:latin typeface="Arial" pitchFamily="34" charset="0"/>
                    <a:cs typeface="Arial" pitchFamily="34" charset="0"/>
                  </a:rPr>
                  <a:t>2</a:t>
                </a:r>
              </a:p>
            </p:txBody>
          </p:sp>
          <p:sp>
            <p:nvSpPr>
              <p:cNvPr id="21" name="Rectangle 11"/>
              <p:cNvSpPr>
                <a:spLocks noChangeArrowheads="1"/>
              </p:cNvSpPr>
              <p:nvPr/>
            </p:nvSpPr>
            <p:spPr bwMode="auto">
              <a:xfrm>
                <a:off x="6781800" y="4097337"/>
                <a:ext cx="685800" cy="304800"/>
              </a:xfrm>
              <a:prstGeom prst="rect">
                <a:avLst/>
              </a:prstGeom>
              <a:solidFill>
                <a:srgbClr val="CC99FF">
                  <a:alpha val="50000"/>
                </a:srgbClr>
              </a:solidFill>
              <a:ln w="9525">
                <a:solidFill>
                  <a:schemeClr val="tx1"/>
                </a:solidFill>
                <a:miter lim="800000"/>
                <a:headEnd/>
                <a:tailEnd/>
              </a:ln>
              <a:effectLst/>
            </p:spPr>
            <p:txBody>
              <a:bodyPr wrap="none" anchor="ctr"/>
              <a:lstStyle/>
              <a:p>
                <a:pPr algn="ctr"/>
                <a:r>
                  <a:rPr lang="en-US">
                    <a:latin typeface="Arial" pitchFamily="34" charset="0"/>
                    <a:cs typeface="Arial" pitchFamily="34" charset="0"/>
                  </a:rPr>
                  <a:t>3</a:t>
                </a:r>
              </a:p>
            </p:txBody>
          </p:sp>
          <p:sp>
            <p:nvSpPr>
              <p:cNvPr id="22" name="Rectangle 12"/>
              <p:cNvSpPr>
                <a:spLocks noChangeArrowheads="1"/>
              </p:cNvSpPr>
              <p:nvPr/>
            </p:nvSpPr>
            <p:spPr bwMode="auto">
              <a:xfrm>
                <a:off x="5943600" y="3792537"/>
                <a:ext cx="1524000" cy="304800"/>
              </a:xfrm>
              <a:prstGeom prst="rect">
                <a:avLst/>
              </a:prstGeom>
              <a:solidFill>
                <a:srgbClr val="FF99CC">
                  <a:alpha val="50000"/>
                </a:srgbClr>
              </a:solidFill>
              <a:ln w="9525">
                <a:solidFill>
                  <a:schemeClr val="tx1"/>
                </a:solidFill>
                <a:miter lim="800000"/>
                <a:headEnd/>
                <a:tailEnd/>
              </a:ln>
              <a:effectLst/>
            </p:spPr>
            <p:txBody>
              <a:bodyPr wrap="none" anchor="ctr"/>
              <a:lstStyle/>
              <a:p>
                <a:pPr algn="ctr"/>
                <a:r>
                  <a:rPr lang="en-US">
                    <a:latin typeface="Arial" pitchFamily="34" charset="0"/>
                    <a:cs typeface="Arial" pitchFamily="34" charset="0"/>
                  </a:rPr>
                  <a:t>4</a:t>
                </a:r>
              </a:p>
            </p:txBody>
          </p:sp>
          <p:sp>
            <p:nvSpPr>
              <p:cNvPr id="23" name="Rectangle 15"/>
              <p:cNvSpPr>
                <a:spLocks noChangeArrowheads="1"/>
              </p:cNvSpPr>
              <p:nvPr/>
            </p:nvSpPr>
            <p:spPr bwMode="auto">
              <a:xfrm>
                <a:off x="4419600" y="3487737"/>
                <a:ext cx="3048000" cy="304800"/>
              </a:xfrm>
              <a:prstGeom prst="rect">
                <a:avLst/>
              </a:prstGeom>
              <a:solidFill>
                <a:srgbClr val="FFCC00">
                  <a:alpha val="50000"/>
                </a:srgbClr>
              </a:solidFill>
              <a:ln w="9525">
                <a:solidFill>
                  <a:schemeClr val="tx1"/>
                </a:solidFill>
                <a:miter lim="800000"/>
                <a:headEnd/>
                <a:tailEnd/>
              </a:ln>
              <a:effectLst/>
            </p:spPr>
            <p:txBody>
              <a:bodyPr wrap="none" anchor="ctr"/>
              <a:lstStyle/>
              <a:p>
                <a:pPr algn="ctr"/>
                <a:r>
                  <a:rPr lang="en-US" dirty="0">
                    <a:latin typeface="Arial" pitchFamily="34" charset="0"/>
                    <a:cs typeface="Arial" pitchFamily="34" charset="0"/>
                  </a:rPr>
                  <a:t>10</a:t>
                </a:r>
              </a:p>
            </p:txBody>
          </p:sp>
          <p:sp>
            <p:nvSpPr>
              <p:cNvPr id="24" name="Rectangle 24"/>
              <p:cNvSpPr>
                <a:spLocks noChangeArrowheads="1"/>
              </p:cNvSpPr>
              <p:nvPr/>
            </p:nvSpPr>
            <p:spPr bwMode="auto">
              <a:xfrm>
                <a:off x="1295400" y="3487737"/>
                <a:ext cx="3048000" cy="304800"/>
              </a:xfrm>
              <a:prstGeom prst="rect">
                <a:avLst/>
              </a:prstGeom>
              <a:solidFill>
                <a:srgbClr val="FFCC00">
                  <a:alpha val="50000"/>
                </a:srgbClr>
              </a:solidFill>
              <a:ln w="9525">
                <a:solidFill>
                  <a:schemeClr val="tx1"/>
                </a:solidFill>
                <a:miter lim="800000"/>
                <a:headEnd/>
                <a:tailEnd/>
              </a:ln>
              <a:effectLst/>
            </p:spPr>
            <p:txBody>
              <a:bodyPr wrap="none" anchor="ctr"/>
              <a:lstStyle/>
              <a:p>
                <a:pPr algn="ctr"/>
                <a:r>
                  <a:rPr lang="en-US" dirty="0">
                    <a:latin typeface="Arial" pitchFamily="34" charset="0"/>
                    <a:cs typeface="Arial" pitchFamily="34" charset="0"/>
                  </a:rPr>
                  <a:t>6</a:t>
                </a:r>
              </a:p>
            </p:txBody>
          </p:sp>
        </p:grpSp>
      </p:grpSp>
    </p:spTree>
    <p:extLst>
      <p:ext uri="{BB962C8B-B14F-4D97-AF65-F5344CB8AC3E}">
        <p14:creationId xmlns:p14="http://schemas.microsoft.com/office/powerpoint/2010/main" val="37845220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dirty="0" smtClean="0"/>
              <a:t>Extensions</a:t>
            </a:r>
            <a:endParaRPr lang="en-US" dirty="0"/>
          </a:p>
        </p:txBody>
      </p:sp>
      <p:sp>
        <p:nvSpPr>
          <p:cNvPr id="31747" name="Rectangle 3"/>
          <p:cNvSpPr>
            <a:spLocks noGrp="1" noChangeArrowheads="1"/>
          </p:cNvSpPr>
          <p:nvPr>
            <p:ph idx="1"/>
          </p:nvPr>
        </p:nvSpPr>
        <p:spPr>
          <a:xfrm>
            <a:off x="457200" y="1371600"/>
            <a:ext cx="7848600" cy="5181601"/>
          </a:xfrm>
        </p:spPr>
        <p:txBody>
          <a:bodyPr/>
          <a:lstStyle/>
          <a:p>
            <a:r>
              <a:rPr lang="en-US" b="1" dirty="0" smtClean="0"/>
              <a:t>In principle, you could count frequent pairs or even larger sets the same way</a:t>
            </a:r>
          </a:p>
          <a:p>
            <a:pPr lvl="1"/>
            <a:r>
              <a:rPr lang="en-US" b="1" dirty="0" smtClean="0">
                <a:solidFill>
                  <a:srgbClr val="0000FF"/>
                </a:solidFill>
              </a:rPr>
              <a:t>One stream per itemset</a:t>
            </a:r>
          </a:p>
          <a:p>
            <a:pPr lvl="8"/>
            <a:endParaRPr lang="en-US" dirty="0" smtClean="0"/>
          </a:p>
          <a:p>
            <a:r>
              <a:rPr lang="en-US" b="1" dirty="0" smtClean="0">
                <a:solidFill>
                  <a:srgbClr val="D60093"/>
                </a:solidFill>
              </a:rPr>
              <a:t>Drawbacks:</a:t>
            </a:r>
          </a:p>
          <a:p>
            <a:pPr lvl="1"/>
            <a:r>
              <a:rPr lang="en-US" dirty="0" smtClean="0"/>
              <a:t>Only approximate</a:t>
            </a:r>
          </a:p>
          <a:p>
            <a:pPr lvl="1"/>
            <a:r>
              <a:rPr lang="en-US" b="1" dirty="0" smtClean="0">
                <a:solidFill>
                  <a:srgbClr val="008000"/>
                </a:solidFill>
              </a:rPr>
              <a:t>Number of itemsets is way too big</a:t>
            </a:r>
            <a:endParaRPr lang="en-US" b="1" dirty="0">
              <a:solidFill>
                <a:srgbClr val="008000"/>
              </a:solidFill>
            </a:endParaRPr>
          </a:p>
        </p:txBody>
      </p:sp>
      <p:sp>
        <p:nvSpPr>
          <p:cNvPr id="4" name="Slide Number Placeholder 5"/>
          <p:cNvSpPr>
            <a:spLocks noGrp="1"/>
          </p:cNvSpPr>
          <p:nvPr>
            <p:ph type="sldNum" sz="quarter" idx="12"/>
          </p:nvPr>
        </p:nvSpPr>
        <p:spPr/>
        <p:txBody>
          <a:bodyPr/>
          <a:lstStyle/>
          <a:p>
            <a:fld id="{F3F7587C-0E09-4B26-B5D4-2BE27F09FEFD}" type="slidenum">
              <a:rPr lang="en-US" smtClean="0"/>
              <a:pPr/>
              <a:t>39</a:t>
            </a:fld>
            <a:endParaRPr lang="en-US" dirty="0"/>
          </a:p>
        </p:txBody>
      </p:sp>
      <p:sp>
        <p:nvSpPr>
          <p:cNvPr id="9" name="Footer Placeholder 8"/>
          <p:cNvSpPr>
            <a:spLocks noGrp="1"/>
          </p:cNvSpPr>
          <p:nvPr>
            <p:ph type="ftr" sz="quarter" idx="11"/>
          </p:nvPr>
        </p:nvSpPr>
        <p:spPr/>
        <p:txBody>
          <a:bodyPr/>
          <a:lstStyle/>
          <a:p>
            <a:r>
              <a:rPr lang="en-US" smtClean="0"/>
              <a:t>J. Leskovec, A. Rajaraman, J. Ullman: Mining of Massive Datasets, http://www.mmds.org </a:t>
            </a:r>
            <a:endParaRPr lang="en-US" dirty="0"/>
          </a:p>
        </p:txBody>
      </p:sp>
    </p:spTree>
    <p:extLst>
      <p:ext uri="{BB962C8B-B14F-4D97-AF65-F5344CB8AC3E}">
        <p14:creationId xmlns:p14="http://schemas.microsoft.com/office/powerpoint/2010/main" val="39510793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p:cNvSpPr>
          <p:nvPr>
            <p:ph type="title"/>
          </p:nvPr>
        </p:nvSpPr>
        <p:spPr bwMode="auto"/>
        <p:txBody>
          <a:bodyPr wrap="square" tIns="45720" bIns="45720" numCol="1" anchorCtr="0" compatLnSpc="1">
            <a:prstTxWarp prst="textNoShape">
              <a:avLst/>
            </a:prstTxWarp>
          </a:bodyPr>
          <a:lstStyle/>
          <a:p>
            <a:pPr>
              <a:defRPr/>
            </a:pPr>
            <a:r>
              <a:rPr lang="en-US" dirty="0" smtClean="0"/>
              <a:t>Filtering </a:t>
            </a:r>
            <a:r>
              <a:rPr lang="en-US" dirty="0"/>
              <a:t>Data Streams</a:t>
            </a:r>
          </a:p>
        </p:txBody>
      </p:sp>
      <p:sp>
        <p:nvSpPr>
          <p:cNvPr id="12291" name="Rectangle 3"/>
          <p:cNvSpPr>
            <a:spLocks noGrp="1"/>
          </p:cNvSpPr>
          <p:nvPr>
            <p:ph idx="1"/>
          </p:nvPr>
        </p:nvSpPr>
        <p:spPr>
          <a:xfrm>
            <a:off x="457200" y="1295400"/>
            <a:ext cx="8382000" cy="5257801"/>
          </a:xfrm>
        </p:spPr>
        <p:txBody>
          <a:bodyPr/>
          <a:lstStyle/>
          <a:p>
            <a:r>
              <a:rPr lang="en-US" b="1" dirty="0" smtClean="0"/>
              <a:t>Each element of data stream is a tuple</a:t>
            </a:r>
          </a:p>
          <a:p>
            <a:r>
              <a:rPr lang="en-US" dirty="0" smtClean="0"/>
              <a:t>Given a list of keys</a:t>
            </a:r>
            <a:r>
              <a:rPr lang="en-US" b="1" dirty="0" smtClean="0"/>
              <a:t> S</a:t>
            </a:r>
          </a:p>
          <a:p>
            <a:r>
              <a:rPr lang="en-US" b="1" dirty="0" smtClean="0">
                <a:solidFill>
                  <a:srgbClr val="0000FF"/>
                </a:solidFill>
              </a:rPr>
              <a:t>Determine which tuples of stream are in </a:t>
            </a:r>
            <a:r>
              <a:rPr lang="en-US" b="1" i="1" dirty="0" smtClean="0">
                <a:solidFill>
                  <a:srgbClr val="0000FF"/>
                </a:solidFill>
              </a:rPr>
              <a:t>S</a:t>
            </a:r>
          </a:p>
          <a:p>
            <a:pPr lvl="8"/>
            <a:endParaRPr lang="en-US" b="1" dirty="0" smtClean="0">
              <a:solidFill>
                <a:schemeClr val="accent2"/>
              </a:solidFill>
            </a:endParaRPr>
          </a:p>
          <a:p>
            <a:r>
              <a:rPr lang="en-US" b="1" dirty="0" smtClean="0">
                <a:solidFill>
                  <a:srgbClr val="008000"/>
                </a:solidFill>
              </a:rPr>
              <a:t>Obvious solution:</a:t>
            </a:r>
            <a:r>
              <a:rPr lang="en-US" b="1" dirty="0" smtClean="0"/>
              <a:t> Hash table</a:t>
            </a:r>
          </a:p>
          <a:p>
            <a:pPr lvl="1"/>
            <a:r>
              <a:rPr lang="en-US" dirty="0" smtClean="0">
                <a:ea typeface="ＭＳ Ｐゴシック" pitchFamily="34" charset="-128"/>
                <a:cs typeface="ＭＳ Ｐゴシック" pitchFamily="34" charset="-128"/>
              </a:rPr>
              <a:t>But suppose we </a:t>
            </a:r>
            <a:r>
              <a:rPr lang="en-US" b="1" dirty="0" smtClean="0">
                <a:solidFill>
                  <a:srgbClr val="D60093"/>
                </a:solidFill>
                <a:ea typeface="ＭＳ Ｐゴシック" pitchFamily="34" charset="-128"/>
                <a:cs typeface="ＭＳ Ｐゴシック" pitchFamily="34" charset="-128"/>
              </a:rPr>
              <a:t>do not have enough memory</a:t>
            </a:r>
            <a:r>
              <a:rPr lang="en-US" dirty="0" smtClean="0">
                <a:ea typeface="ＭＳ Ｐゴシック" pitchFamily="34" charset="-128"/>
                <a:cs typeface="ＭＳ Ｐゴシック" pitchFamily="34" charset="-128"/>
              </a:rPr>
              <a:t> to store all of </a:t>
            </a:r>
            <a:r>
              <a:rPr lang="en-US" b="1" i="1" dirty="0" smtClean="0">
                <a:ea typeface="ＭＳ Ｐゴシック" pitchFamily="34" charset="-128"/>
                <a:cs typeface="ＭＳ Ｐゴシック" pitchFamily="34" charset="-128"/>
              </a:rPr>
              <a:t>S</a:t>
            </a:r>
            <a:r>
              <a:rPr lang="en-US" dirty="0" smtClean="0">
                <a:ea typeface="ＭＳ Ｐゴシック" pitchFamily="34" charset="-128"/>
                <a:cs typeface="ＭＳ Ｐゴシック" pitchFamily="34" charset="-128"/>
              </a:rPr>
              <a:t> in a hash table</a:t>
            </a:r>
          </a:p>
          <a:p>
            <a:pPr lvl="2"/>
            <a:r>
              <a:rPr lang="en-US" dirty="0" smtClean="0">
                <a:ea typeface="ＭＳ Ｐゴシック" pitchFamily="34" charset="-128"/>
                <a:cs typeface="ＭＳ Ｐゴシック" pitchFamily="34" charset="-128"/>
              </a:rPr>
              <a:t>E.g., we might be processing millions of filters </a:t>
            </a:r>
            <a:br>
              <a:rPr lang="en-US" dirty="0" smtClean="0">
                <a:ea typeface="ＭＳ Ｐゴシック" pitchFamily="34" charset="-128"/>
                <a:cs typeface="ＭＳ Ｐゴシック" pitchFamily="34" charset="-128"/>
              </a:rPr>
            </a:br>
            <a:r>
              <a:rPr lang="en-US" dirty="0" smtClean="0">
                <a:ea typeface="ＭＳ Ｐゴシック" pitchFamily="34" charset="-128"/>
                <a:cs typeface="ＭＳ Ｐゴシック" pitchFamily="34" charset="-128"/>
              </a:rPr>
              <a:t>on the same stream</a:t>
            </a:r>
          </a:p>
        </p:txBody>
      </p:sp>
      <p:sp>
        <p:nvSpPr>
          <p:cNvPr id="5" name="Slide Number Placeholder 4"/>
          <p:cNvSpPr>
            <a:spLocks noGrp="1"/>
          </p:cNvSpPr>
          <p:nvPr>
            <p:ph type="sldNum" sz="quarter" idx="12"/>
          </p:nvPr>
        </p:nvSpPr>
        <p:spPr/>
        <p:txBody>
          <a:bodyPr/>
          <a:lstStyle/>
          <a:p>
            <a:fld id="{19B12225-5612-419B-A8D5-4B8EEE4C217E}" type="slidenum">
              <a:rPr lang="en-US" smtClean="0"/>
              <a:pPr/>
              <a:t>4</a:t>
            </a:fld>
            <a:endParaRPr lang="en-US" dirty="0"/>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 </a:t>
            </a:r>
            <a:endParaRPr lang="en-US" dirty="0"/>
          </a:p>
        </p:txBody>
      </p:sp>
    </p:spTree>
    <p:extLst>
      <p:ext uri="{BB962C8B-B14F-4D97-AF65-F5344CB8AC3E}">
        <p14:creationId xmlns:p14="http://schemas.microsoft.com/office/powerpoint/2010/main" val="278061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2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76200"/>
            <a:ext cx="8686800" cy="987552"/>
          </a:xfrm>
        </p:spPr>
        <p:txBody>
          <a:bodyPr>
            <a:normAutofit/>
          </a:bodyPr>
          <a:lstStyle/>
          <a:p>
            <a:r>
              <a:rPr lang="en-US" dirty="0" smtClean="0"/>
              <a:t>Exponentially Decaying Windows</a:t>
            </a:r>
            <a:endParaRPr lang="en-US" dirty="0"/>
          </a:p>
        </p:txBody>
      </p:sp>
      <mc:AlternateContent xmlns:mc="http://schemas.openxmlformats.org/markup-compatibility/2006" xmlns:a14="http://schemas.microsoft.com/office/drawing/2010/main">
        <mc:Choice Requires="a14">
          <p:sp>
            <p:nvSpPr>
              <p:cNvPr id="40963" name="Rectangle 3"/>
              <p:cNvSpPr>
                <a:spLocks noGrp="1" noChangeArrowheads="1"/>
              </p:cNvSpPr>
              <p:nvPr>
                <p:ph idx="1"/>
              </p:nvPr>
            </p:nvSpPr>
            <p:spPr>
              <a:xfrm>
                <a:off x="457200" y="1295400"/>
                <a:ext cx="8458200" cy="5486400"/>
              </a:xfrm>
            </p:spPr>
            <p:txBody>
              <a:bodyPr>
                <a:normAutofit/>
              </a:bodyPr>
              <a:lstStyle/>
              <a:p>
                <a:r>
                  <a:rPr lang="en-US" b="1" dirty="0" smtClean="0">
                    <a:solidFill>
                      <a:srgbClr val="0000FF"/>
                    </a:solidFill>
                  </a:rPr>
                  <a:t>Exponentially decaying windows:</a:t>
                </a:r>
                <a:r>
                  <a:rPr lang="en-US" b="1" dirty="0" smtClean="0"/>
                  <a:t> </a:t>
                </a:r>
                <a:r>
                  <a:rPr lang="en-US" b="1" dirty="0" smtClean="0">
                    <a:solidFill>
                      <a:srgbClr val="D60093"/>
                    </a:solidFill>
                  </a:rPr>
                  <a:t>A heuristic for selecting likely frequent item(sets)</a:t>
                </a:r>
              </a:p>
              <a:p>
                <a:pPr lvl="1"/>
                <a:r>
                  <a:rPr lang="en-US" b="1" dirty="0" smtClean="0">
                    <a:solidFill>
                      <a:srgbClr val="008000"/>
                    </a:solidFill>
                  </a:rPr>
                  <a:t>What are “currently” most popular movies?</a:t>
                </a:r>
              </a:p>
              <a:p>
                <a:pPr lvl="2"/>
                <a:r>
                  <a:rPr lang="en-US" dirty="0" smtClean="0"/>
                  <a:t>Instead of computing the raw count in last </a:t>
                </a:r>
                <a:r>
                  <a:rPr lang="en-US" b="1" i="1" dirty="0" smtClean="0"/>
                  <a:t>N</a:t>
                </a:r>
                <a:r>
                  <a:rPr lang="en-US" dirty="0" smtClean="0"/>
                  <a:t> elements</a:t>
                </a:r>
              </a:p>
              <a:p>
                <a:pPr lvl="2"/>
                <a:r>
                  <a:rPr lang="en-US" dirty="0" smtClean="0"/>
                  <a:t>Compute a </a:t>
                </a:r>
                <a:r>
                  <a:rPr lang="en-US" b="1" dirty="0" smtClean="0">
                    <a:solidFill>
                      <a:srgbClr val="008000"/>
                    </a:solidFill>
                  </a:rPr>
                  <a:t>smooth aggregation</a:t>
                </a:r>
                <a:r>
                  <a:rPr lang="en-US" dirty="0" smtClean="0">
                    <a:solidFill>
                      <a:srgbClr val="008000"/>
                    </a:solidFill>
                  </a:rPr>
                  <a:t> </a:t>
                </a:r>
                <a:r>
                  <a:rPr lang="en-US" dirty="0" smtClean="0"/>
                  <a:t>over the whole stream</a:t>
                </a:r>
              </a:p>
              <a:p>
                <a:r>
                  <a:rPr lang="en-US" dirty="0" smtClean="0"/>
                  <a:t>If stream is </a:t>
                </a:r>
                <a:r>
                  <a:rPr lang="en-US" b="1" i="1" dirty="0" smtClean="0"/>
                  <a:t>a</a:t>
                </a:r>
                <a:r>
                  <a:rPr lang="en-US" b="1" i="1" baseline="-25000" dirty="0" smtClean="0"/>
                  <a:t>1</a:t>
                </a:r>
                <a:r>
                  <a:rPr lang="en-US" b="1" i="1" dirty="0" smtClean="0"/>
                  <a:t>, a</a:t>
                </a:r>
                <a:r>
                  <a:rPr lang="en-US" b="1" i="1" baseline="-25000" dirty="0" smtClean="0"/>
                  <a:t>2</a:t>
                </a:r>
                <a:r>
                  <a:rPr lang="en-US" b="1" i="1" dirty="0" smtClean="0"/>
                  <a:t>,…</a:t>
                </a:r>
                <a:r>
                  <a:rPr lang="en-US" dirty="0" smtClean="0"/>
                  <a:t> and we are taking the sum of the stream, take the answer at time </a:t>
                </a:r>
                <a:r>
                  <a:rPr lang="en-US" b="1" i="1" dirty="0" smtClean="0"/>
                  <a:t>t</a:t>
                </a:r>
                <a:r>
                  <a:rPr lang="en-US" dirty="0" smtClean="0"/>
                  <a:t> to be: </a:t>
                </a:r>
                <a14:m>
                  <m:oMath xmlns:m="http://schemas.openxmlformats.org/officeDocument/2006/math">
                    <m:r>
                      <a:rPr lang="en-US" b="1" i="1" dirty="0" smtClean="0">
                        <a:solidFill>
                          <a:srgbClr val="0000FF"/>
                        </a:solidFill>
                        <a:latin typeface="Cambria Math"/>
                      </a:rPr>
                      <m:t>=</m:t>
                    </m:r>
                    <m:nary>
                      <m:naryPr>
                        <m:chr m:val="∑"/>
                        <m:ctrlPr>
                          <a:rPr lang="en-US" b="1" i="1" dirty="0" smtClean="0">
                            <a:solidFill>
                              <a:srgbClr val="0000FF"/>
                            </a:solidFill>
                            <a:latin typeface="Cambria Math"/>
                          </a:rPr>
                        </m:ctrlPr>
                      </m:naryPr>
                      <m:sub>
                        <m:r>
                          <m:rPr>
                            <m:brk m:alnAt="23"/>
                          </m:rPr>
                          <a:rPr lang="en-US" b="1" i="1" dirty="0" smtClean="0">
                            <a:solidFill>
                              <a:srgbClr val="0000FF"/>
                            </a:solidFill>
                            <a:latin typeface="Cambria Math"/>
                          </a:rPr>
                          <m:t>𝒊</m:t>
                        </m:r>
                        <m:r>
                          <a:rPr lang="en-US" b="1" i="1" dirty="0" smtClean="0">
                            <a:solidFill>
                              <a:srgbClr val="0000FF"/>
                            </a:solidFill>
                            <a:latin typeface="Cambria Math"/>
                          </a:rPr>
                          <m:t>=</m:t>
                        </m:r>
                        <m:r>
                          <a:rPr lang="en-US" b="1" i="1" dirty="0" smtClean="0">
                            <a:solidFill>
                              <a:srgbClr val="0000FF"/>
                            </a:solidFill>
                            <a:latin typeface="Cambria Math"/>
                          </a:rPr>
                          <m:t>𝟏</m:t>
                        </m:r>
                      </m:sub>
                      <m:sup>
                        <m:r>
                          <a:rPr lang="en-US" b="1" i="1" dirty="0" smtClean="0">
                            <a:solidFill>
                              <a:srgbClr val="0000FF"/>
                            </a:solidFill>
                            <a:latin typeface="Cambria Math"/>
                          </a:rPr>
                          <m:t>𝒕</m:t>
                        </m:r>
                      </m:sup>
                      <m:e>
                        <m:sSub>
                          <m:sSubPr>
                            <m:ctrlPr>
                              <a:rPr lang="en-US" b="1" i="1" dirty="0" smtClean="0">
                                <a:solidFill>
                                  <a:srgbClr val="0000FF"/>
                                </a:solidFill>
                                <a:latin typeface="Cambria Math"/>
                              </a:rPr>
                            </m:ctrlPr>
                          </m:sSubPr>
                          <m:e>
                            <m:r>
                              <a:rPr lang="en-US" b="1" i="1" dirty="0" smtClean="0">
                                <a:solidFill>
                                  <a:srgbClr val="0000FF"/>
                                </a:solidFill>
                                <a:latin typeface="Cambria Math"/>
                              </a:rPr>
                              <m:t>𝒂</m:t>
                            </m:r>
                          </m:e>
                          <m:sub>
                            <m:r>
                              <a:rPr lang="en-US" b="1" i="1" dirty="0" smtClean="0">
                                <a:solidFill>
                                  <a:srgbClr val="0000FF"/>
                                </a:solidFill>
                                <a:latin typeface="Cambria Math"/>
                              </a:rPr>
                              <m:t>𝒊</m:t>
                            </m:r>
                          </m:sub>
                        </m:sSub>
                        <m:sSup>
                          <m:sSupPr>
                            <m:ctrlPr>
                              <a:rPr lang="en-US" b="1" i="1" dirty="0" smtClean="0">
                                <a:solidFill>
                                  <a:srgbClr val="0000FF"/>
                                </a:solidFill>
                                <a:latin typeface="Cambria Math"/>
                              </a:rPr>
                            </m:ctrlPr>
                          </m:sSupPr>
                          <m:e>
                            <m:d>
                              <m:dPr>
                                <m:ctrlPr>
                                  <a:rPr lang="en-US" b="1" i="1" dirty="0" smtClean="0">
                                    <a:solidFill>
                                      <a:srgbClr val="0000FF"/>
                                    </a:solidFill>
                                    <a:latin typeface="Cambria Math"/>
                                  </a:rPr>
                                </m:ctrlPr>
                              </m:dPr>
                              <m:e>
                                <m:r>
                                  <a:rPr lang="en-US" b="1" i="1" dirty="0" smtClean="0">
                                    <a:solidFill>
                                      <a:srgbClr val="0000FF"/>
                                    </a:solidFill>
                                    <a:latin typeface="Cambria Math"/>
                                  </a:rPr>
                                  <m:t>𝟏</m:t>
                                </m:r>
                                <m:r>
                                  <a:rPr lang="en-US" b="1" i="1" dirty="0" smtClean="0">
                                    <a:solidFill>
                                      <a:srgbClr val="0000FF"/>
                                    </a:solidFill>
                                    <a:latin typeface="Cambria Math"/>
                                  </a:rPr>
                                  <m:t>−</m:t>
                                </m:r>
                                <m:r>
                                  <a:rPr lang="en-US" b="1" i="1" dirty="0" smtClean="0">
                                    <a:solidFill>
                                      <a:srgbClr val="0000FF"/>
                                    </a:solidFill>
                                    <a:latin typeface="Cambria Math"/>
                                  </a:rPr>
                                  <m:t>𝒄</m:t>
                                </m:r>
                              </m:e>
                            </m:d>
                          </m:e>
                          <m:sup>
                            <m:r>
                              <a:rPr lang="en-US" b="1" i="1" dirty="0" smtClean="0">
                                <a:solidFill>
                                  <a:srgbClr val="0000FF"/>
                                </a:solidFill>
                                <a:latin typeface="Cambria Math"/>
                              </a:rPr>
                              <m:t>𝒕</m:t>
                            </m:r>
                            <m:r>
                              <a:rPr lang="en-US" b="1" i="1" dirty="0" smtClean="0">
                                <a:solidFill>
                                  <a:srgbClr val="0000FF"/>
                                </a:solidFill>
                                <a:latin typeface="Cambria Math"/>
                              </a:rPr>
                              <m:t>−</m:t>
                            </m:r>
                            <m:r>
                              <a:rPr lang="en-US" b="1" i="1" dirty="0" smtClean="0">
                                <a:solidFill>
                                  <a:srgbClr val="0000FF"/>
                                </a:solidFill>
                                <a:latin typeface="Cambria Math"/>
                              </a:rPr>
                              <m:t>𝒊</m:t>
                            </m:r>
                          </m:sup>
                        </m:sSup>
                      </m:e>
                    </m:nary>
                  </m:oMath>
                </a14:m>
                <a:endParaRPr lang="en-US" b="1" dirty="0" smtClean="0"/>
              </a:p>
              <a:p>
                <a:pPr lvl="2"/>
                <a:r>
                  <a:rPr lang="en-US" b="1" dirty="0" smtClean="0">
                    <a:solidFill>
                      <a:srgbClr val="0000FF"/>
                    </a:solidFill>
                  </a:rPr>
                  <a:t>c</a:t>
                </a:r>
                <a:r>
                  <a:rPr lang="en-US" dirty="0" smtClean="0"/>
                  <a:t> is a constant, presumably tiny, like </a:t>
                </a:r>
                <a:r>
                  <a:rPr lang="en-US" b="1" dirty="0" smtClean="0"/>
                  <a:t>10</a:t>
                </a:r>
                <a:r>
                  <a:rPr lang="en-US" b="1" baseline="30000" dirty="0" smtClean="0"/>
                  <a:t>-6</a:t>
                </a:r>
                <a:r>
                  <a:rPr lang="en-US" dirty="0" smtClean="0"/>
                  <a:t> or </a:t>
                </a:r>
                <a:r>
                  <a:rPr lang="en-US" b="1" dirty="0" smtClean="0"/>
                  <a:t>10</a:t>
                </a:r>
                <a:r>
                  <a:rPr lang="en-US" b="1" baseline="30000" dirty="0" smtClean="0"/>
                  <a:t>-9</a:t>
                </a:r>
              </a:p>
              <a:p>
                <a:r>
                  <a:rPr lang="en-US" b="1" dirty="0" smtClean="0">
                    <a:solidFill>
                      <a:srgbClr val="008000"/>
                    </a:solidFill>
                  </a:rPr>
                  <a:t>When new a</a:t>
                </a:r>
                <a:r>
                  <a:rPr lang="en-US" b="1" baseline="-25000" dirty="0" smtClean="0">
                    <a:solidFill>
                      <a:srgbClr val="008000"/>
                    </a:solidFill>
                  </a:rPr>
                  <a:t>t+1</a:t>
                </a:r>
                <a:r>
                  <a:rPr lang="en-US" b="1" dirty="0" smtClean="0">
                    <a:solidFill>
                      <a:srgbClr val="008000"/>
                    </a:solidFill>
                  </a:rPr>
                  <a:t> arrives: </a:t>
                </a:r>
                <a:br>
                  <a:rPr lang="en-US" b="1" dirty="0" smtClean="0">
                    <a:solidFill>
                      <a:srgbClr val="008000"/>
                    </a:solidFill>
                  </a:rPr>
                </a:br>
                <a:r>
                  <a:rPr lang="en-US" dirty="0" smtClean="0"/>
                  <a:t>Multiply current sum by </a:t>
                </a:r>
                <a:r>
                  <a:rPr lang="en-US" b="1" dirty="0" smtClean="0"/>
                  <a:t>(1-c)</a:t>
                </a:r>
                <a:r>
                  <a:rPr lang="en-US" dirty="0" smtClean="0"/>
                  <a:t> and add </a:t>
                </a:r>
                <a:r>
                  <a:rPr lang="en-US" b="1" dirty="0"/>
                  <a:t>a</a:t>
                </a:r>
                <a:r>
                  <a:rPr lang="en-US" b="1" baseline="-25000" dirty="0"/>
                  <a:t>t+1</a:t>
                </a:r>
                <a:endParaRPr lang="en-US" b="1" dirty="0"/>
              </a:p>
            </p:txBody>
          </p:sp>
        </mc:Choice>
        <mc:Fallback xmlns="">
          <p:sp>
            <p:nvSpPr>
              <p:cNvPr id="40963" name="Rectangle 3"/>
              <p:cNvSpPr>
                <a:spLocks noGrp="1" noRot="1" noChangeAspect="1" noMove="1" noResize="1" noEditPoints="1" noAdjustHandles="1" noChangeArrowheads="1" noChangeShapeType="1" noTextEdit="1"/>
              </p:cNvSpPr>
              <p:nvPr>
                <p:ph idx="1"/>
              </p:nvPr>
            </p:nvSpPr>
            <p:spPr>
              <a:xfrm>
                <a:off x="457200" y="1295400"/>
                <a:ext cx="8458200" cy="5486400"/>
              </a:xfrm>
              <a:blipFill rotWithShape="1">
                <a:blip r:embed="rId2"/>
                <a:stretch>
                  <a:fillRect t="-667" r="-360" b="-2111"/>
                </a:stretch>
              </a:blipFill>
            </p:spPr>
            <p:txBody>
              <a:bodyPr/>
              <a:lstStyle/>
              <a:p>
                <a:r>
                  <a:rPr lang="en-US">
                    <a:noFill/>
                  </a:rPr>
                  <a:t> </a:t>
                </a:r>
              </a:p>
            </p:txBody>
          </p:sp>
        </mc:Fallback>
      </mc:AlternateContent>
      <p:sp>
        <p:nvSpPr>
          <p:cNvPr id="9" name="Footer Placeholder 8"/>
          <p:cNvSpPr>
            <a:spLocks noGrp="1"/>
          </p:cNvSpPr>
          <p:nvPr>
            <p:ph type="ftr" sz="quarter" idx="11"/>
          </p:nvPr>
        </p:nvSpPr>
        <p:spPr/>
        <p:txBody>
          <a:bodyPr/>
          <a:lstStyle/>
          <a:p>
            <a:r>
              <a:rPr lang="en-US" smtClean="0"/>
              <a:t>J. Leskovec, A. Rajaraman, J. Ullman: Mining of Massive Datasets, http://www.mmds.org </a:t>
            </a:r>
            <a:endParaRPr lang="en-US" dirty="0"/>
          </a:p>
        </p:txBody>
      </p:sp>
      <p:sp>
        <p:nvSpPr>
          <p:cNvPr id="4" name="Slide Number Placeholder 5"/>
          <p:cNvSpPr>
            <a:spLocks noGrp="1"/>
          </p:cNvSpPr>
          <p:nvPr>
            <p:ph type="sldNum" sz="quarter" idx="12"/>
          </p:nvPr>
        </p:nvSpPr>
        <p:spPr/>
        <p:txBody>
          <a:bodyPr/>
          <a:lstStyle/>
          <a:p>
            <a:fld id="{27202DA0-ADC0-4E1D-8A5C-B8B4B9249D87}" type="slidenum">
              <a:rPr lang="en-US" smtClean="0"/>
              <a:pPr/>
              <a:t>40</a:t>
            </a:fld>
            <a:endParaRPr lang="en-US" dirty="0"/>
          </a:p>
        </p:txBody>
      </p:sp>
    </p:spTree>
    <p:extLst>
      <p:ext uri="{BB962C8B-B14F-4D97-AF65-F5344CB8AC3E}">
        <p14:creationId xmlns:p14="http://schemas.microsoft.com/office/powerpoint/2010/main" val="76480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6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6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6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96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09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26"/>
          <p:cNvSpPr>
            <a:spLocks noGrp="1" noChangeArrowheads="1"/>
          </p:cNvSpPr>
          <p:nvPr>
            <p:ph type="title"/>
          </p:nvPr>
        </p:nvSpPr>
        <p:spPr/>
        <p:txBody>
          <a:bodyPr/>
          <a:lstStyle/>
          <a:p>
            <a:r>
              <a:rPr lang="en-US" dirty="0" smtClean="0"/>
              <a:t>Example: Counting Items</a:t>
            </a:r>
            <a:endParaRPr lang="en-US" dirty="0"/>
          </a:p>
        </p:txBody>
      </p:sp>
      <mc:AlternateContent xmlns:mc="http://schemas.openxmlformats.org/markup-compatibility/2006" xmlns:a14="http://schemas.microsoft.com/office/drawing/2010/main">
        <mc:Choice Requires="a14">
          <p:sp>
            <p:nvSpPr>
              <p:cNvPr id="41987" name="Rectangle 1027"/>
              <p:cNvSpPr>
                <a:spLocks noGrp="1" noChangeArrowheads="1"/>
              </p:cNvSpPr>
              <p:nvPr>
                <p:ph idx="1"/>
              </p:nvPr>
            </p:nvSpPr>
            <p:spPr>
              <a:xfrm>
                <a:off x="457200" y="1295400"/>
                <a:ext cx="8458200" cy="5410200"/>
              </a:xfrm>
            </p:spPr>
            <p:txBody>
              <a:bodyPr>
                <a:normAutofit/>
              </a:bodyPr>
              <a:lstStyle/>
              <a:p>
                <a:r>
                  <a:rPr lang="en-US" dirty="0" smtClean="0">
                    <a:solidFill>
                      <a:srgbClr val="0000FF"/>
                    </a:solidFill>
                  </a:rPr>
                  <a:t>If each </a:t>
                </a:r>
                <a:r>
                  <a:rPr lang="en-US" b="1" i="1" dirty="0" smtClean="0">
                    <a:solidFill>
                      <a:srgbClr val="0000FF"/>
                    </a:solidFill>
                  </a:rPr>
                  <a:t>a</a:t>
                </a:r>
                <a:r>
                  <a:rPr lang="en-US" b="1" i="1" baseline="-25000" dirty="0" smtClean="0">
                    <a:solidFill>
                      <a:srgbClr val="0000FF"/>
                    </a:solidFill>
                  </a:rPr>
                  <a:t>i</a:t>
                </a:r>
                <a:r>
                  <a:rPr lang="en-US" dirty="0" smtClean="0">
                    <a:solidFill>
                      <a:srgbClr val="0000FF"/>
                    </a:solidFill>
                  </a:rPr>
                  <a:t> is an “item” we can compute the </a:t>
                </a:r>
                <a:r>
                  <a:rPr lang="en-US" b="1" dirty="0" smtClean="0">
                    <a:solidFill>
                      <a:srgbClr val="D60093"/>
                    </a:solidFill>
                  </a:rPr>
                  <a:t>characteristic function</a:t>
                </a:r>
                <a:r>
                  <a:rPr lang="en-US" dirty="0" smtClean="0">
                    <a:solidFill>
                      <a:srgbClr val="0000FF"/>
                    </a:solidFill>
                  </a:rPr>
                  <a:t> of each possible </a:t>
                </a:r>
                <a:br>
                  <a:rPr lang="en-US" dirty="0" smtClean="0">
                    <a:solidFill>
                      <a:srgbClr val="0000FF"/>
                    </a:solidFill>
                  </a:rPr>
                </a:br>
                <a:r>
                  <a:rPr lang="en-US" dirty="0" smtClean="0">
                    <a:solidFill>
                      <a:srgbClr val="0000FF"/>
                    </a:solidFill>
                  </a:rPr>
                  <a:t>item </a:t>
                </a:r>
                <a:r>
                  <a:rPr lang="en-US" b="1" i="1" dirty="0" smtClean="0">
                    <a:solidFill>
                      <a:srgbClr val="0000FF"/>
                    </a:solidFill>
                  </a:rPr>
                  <a:t>x</a:t>
                </a:r>
                <a:r>
                  <a:rPr lang="en-US" i="1" dirty="0" smtClean="0">
                    <a:solidFill>
                      <a:srgbClr val="0000FF"/>
                    </a:solidFill>
                  </a:rPr>
                  <a:t> </a:t>
                </a:r>
                <a:r>
                  <a:rPr lang="en-US" dirty="0" smtClean="0">
                    <a:solidFill>
                      <a:srgbClr val="0000FF"/>
                    </a:solidFill>
                  </a:rPr>
                  <a:t>as an Exponentially Decaying Window</a:t>
                </a:r>
              </a:p>
              <a:p>
                <a:pPr lvl="1"/>
                <a:r>
                  <a:rPr lang="en-US" dirty="0" smtClean="0"/>
                  <a:t>That is:</a:t>
                </a:r>
                <a:r>
                  <a:rPr lang="en-US" b="1" dirty="0" smtClean="0"/>
                  <a:t> </a:t>
                </a:r>
                <a14:m>
                  <m:oMath xmlns:m="http://schemas.openxmlformats.org/officeDocument/2006/math">
                    <m:nary>
                      <m:naryPr>
                        <m:chr m:val="∑"/>
                        <m:ctrlPr>
                          <a:rPr lang="en-US" b="1" i="1" smtClean="0">
                            <a:latin typeface="Cambria Math"/>
                          </a:rPr>
                        </m:ctrlPr>
                      </m:naryPr>
                      <m:sub>
                        <m:r>
                          <a:rPr lang="en-US" b="1" i="1" smtClean="0">
                            <a:latin typeface="Cambria Math"/>
                          </a:rPr>
                          <m:t>𝒊</m:t>
                        </m:r>
                        <m:r>
                          <a:rPr lang="en-US" b="1" i="1" smtClean="0">
                            <a:latin typeface="Cambria Math"/>
                          </a:rPr>
                          <m:t>=</m:t>
                        </m:r>
                        <m:r>
                          <a:rPr lang="en-US" b="1" i="1" smtClean="0">
                            <a:latin typeface="Cambria Math"/>
                          </a:rPr>
                          <m:t>𝟏</m:t>
                        </m:r>
                      </m:sub>
                      <m:sup>
                        <m:r>
                          <a:rPr lang="en-US" b="1" i="1" smtClean="0">
                            <a:latin typeface="Cambria Math"/>
                          </a:rPr>
                          <m:t>𝒕</m:t>
                        </m:r>
                      </m:sup>
                      <m:e>
                        <m:sSub>
                          <m:sSubPr>
                            <m:ctrlPr>
                              <a:rPr lang="en-US" b="1" i="1" smtClean="0">
                                <a:latin typeface="Cambria Math"/>
                              </a:rPr>
                            </m:ctrlPr>
                          </m:sSubPr>
                          <m:e>
                            <m:r>
                              <a:rPr lang="en-US" b="1" i="1" smtClean="0">
                                <a:latin typeface="Cambria Math"/>
                              </a:rPr>
                              <m:t>𝜹</m:t>
                            </m:r>
                          </m:e>
                          <m:sub>
                            <m:r>
                              <a:rPr lang="en-US" b="1" i="1" smtClean="0">
                                <a:latin typeface="Cambria Math"/>
                              </a:rPr>
                              <m:t>𝒊</m:t>
                            </m:r>
                          </m:sub>
                        </m:sSub>
                        <m:sSup>
                          <m:sSupPr>
                            <m:ctrlPr>
                              <a:rPr lang="en-US" b="1" i="1" smtClean="0">
                                <a:latin typeface="Cambria Math"/>
                              </a:rPr>
                            </m:ctrlPr>
                          </m:sSupPr>
                          <m:e>
                            <m:r>
                              <a:rPr lang="en-US" b="1" i="1" smtClean="0">
                                <a:latin typeface="Cambria Math"/>
                              </a:rPr>
                              <m:t>⋅</m:t>
                            </m:r>
                            <m:d>
                              <m:dPr>
                                <m:ctrlPr>
                                  <a:rPr lang="en-US" b="1" i="1" smtClean="0">
                                    <a:latin typeface="Cambria Math"/>
                                  </a:rPr>
                                </m:ctrlPr>
                              </m:dPr>
                              <m:e>
                                <m:r>
                                  <a:rPr lang="en-US" b="1" i="1" smtClean="0">
                                    <a:latin typeface="Cambria Math"/>
                                  </a:rPr>
                                  <m:t>𝟏</m:t>
                                </m:r>
                                <m:r>
                                  <a:rPr lang="en-US" b="1" i="1" smtClean="0">
                                    <a:latin typeface="Cambria Math"/>
                                  </a:rPr>
                                  <m:t>−</m:t>
                                </m:r>
                                <m:r>
                                  <a:rPr lang="en-US" b="1" i="1" smtClean="0">
                                    <a:latin typeface="Cambria Math"/>
                                  </a:rPr>
                                  <m:t>𝒄</m:t>
                                </m:r>
                              </m:e>
                            </m:d>
                          </m:e>
                          <m:sup>
                            <m:r>
                              <a:rPr lang="en-US" b="1" i="1" smtClean="0">
                                <a:latin typeface="Cambria Math"/>
                              </a:rPr>
                              <m:t>𝒕</m:t>
                            </m:r>
                            <m:r>
                              <a:rPr lang="en-US" b="1" i="1" smtClean="0">
                                <a:latin typeface="Cambria Math"/>
                              </a:rPr>
                              <m:t>−</m:t>
                            </m:r>
                            <m:r>
                              <a:rPr lang="en-US" b="1" i="1" smtClean="0">
                                <a:latin typeface="Cambria Math"/>
                              </a:rPr>
                              <m:t>𝒊</m:t>
                            </m:r>
                          </m:sup>
                        </m:sSup>
                      </m:e>
                    </m:nary>
                  </m:oMath>
                </a14:m>
                <a:r>
                  <a:rPr lang="en-US" b="1" dirty="0" smtClean="0"/>
                  <a:t/>
                </a:r>
                <a:br>
                  <a:rPr lang="en-US" b="1" dirty="0" smtClean="0"/>
                </a:br>
                <a:r>
                  <a:rPr lang="en-US" dirty="0"/>
                  <a:t>where </a:t>
                </a:r>
                <a:r>
                  <a:rPr lang="en-US" b="1" dirty="0" err="1" smtClean="0"/>
                  <a:t>δ</a:t>
                </a:r>
                <a:r>
                  <a:rPr lang="en-US" b="1" baseline="-25000" dirty="0" err="1" smtClean="0"/>
                  <a:t>i</a:t>
                </a:r>
                <a:r>
                  <a:rPr lang="en-US" b="1" dirty="0" smtClean="0"/>
                  <a:t>=1</a:t>
                </a:r>
                <a:r>
                  <a:rPr lang="en-US" dirty="0" smtClean="0"/>
                  <a:t> </a:t>
                </a:r>
                <a:r>
                  <a:rPr lang="en-US" dirty="0"/>
                  <a:t>if </a:t>
                </a:r>
                <a:r>
                  <a:rPr lang="en-US" b="1" dirty="0" err="1" smtClean="0"/>
                  <a:t>a</a:t>
                </a:r>
                <a:r>
                  <a:rPr lang="en-US" b="1" baseline="-25000" dirty="0" err="1" smtClean="0"/>
                  <a:t>i</a:t>
                </a:r>
                <a:r>
                  <a:rPr lang="en-US" b="1" dirty="0" smtClean="0"/>
                  <a:t>=x</a:t>
                </a:r>
                <a:r>
                  <a:rPr lang="en-US" dirty="0"/>
                  <a:t>, and </a:t>
                </a:r>
                <a:r>
                  <a:rPr lang="en-US" b="1" dirty="0"/>
                  <a:t>0</a:t>
                </a:r>
                <a:r>
                  <a:rPr lang="en-US" dirty="0"/>
                  <a:t> otherwise</a:t>
                </a:r>
              </a:p>
              <a:p>
                <a:pPr lvl="1"/>
                <a:r>
                  <a:rPr lang="en-US" dirty="0" smtClean="0"/>
                  <a:t>Imagine that for each item </a:t>
                </a:r>
                <a:r>
                  <a:rPr lang="en-US" b="1" i="1" dirty="0" smtClean="0"/>
                  <a:t>x</a:t>
                </a:r>
                <a:r>
                  <a:rPr lang="en-US" i="1" dirty="0" smtClean="0"/>
                  <a:t> </a:t>
                </a:r>
                <a:r>
                  <a:rPr lang="en-US" dirty="0" smtClean="0"/>
                  <a:t>we have a binary stream (</a:t>
                </a:r>
                <a:r>
                  <a:rPr lang="en-US" b="1" dirty="0" smtClean="0"/>
                  <a:t>1 </a:t>
                </a:r>
                <a:r>
                  <a:rPr lang="en-US" dirty="0" smtClean="0"/>
                  <a:t>if</a:t>
                </a:r>
                <a:r>
                  <a:rPr lang="en-US" b="1" dirty="0" smtClean="0"/>
                  <a:t> </a:t>
                </a:r>
                <a:r>
                  <a:rPr lang="en-US" b="1" i="1" dirty="0" smtClean="0"/>
                  <a:t>x</a:t>
                </a:r>
                <a:r>
                  <a:rPr lang="en-US" dirty="0" smtClean="0"/>
                  <a:t> appears, </a:t>
                </a:r>
                <a:r>
                  <a:rPr lang="en-US" b="1" dirty="0" smtClean="0"/>
                  <a:t>0 </a:t>
                </a:r>
                <a:r>
                  <a:rPr lang="en-US" dirty="0" smtClean="0"/>
                  <a:t>if</a:t>
                </a:r>
                <a:r>
                  <a:rPr lang="en-US" b="1" dirty="0" smtClean="0"/>
                  <a:t> </a:t>
                </a:r>
                <a:r>
                  <a:rPr lang="en-US" b="1" i="1" dirty="0"/>
                  <a:t>x</a:t>
                </a:r>
                <a:r>
                  <a:rPr lang="en-US" dirty="0" smtClean="0"/>
                  <a:t> does not appear)</a:t>
                </a:r>
              </a:p>
              <a:p>
                <a:pPr lvl="1"/>
                <a:r>
                  <a:rPr lang="en-US" dirty="0" smtClean="0">
                    <a:solidFill>
                      <a:srgbClr val="D60093"/>
                    </a:solidFill>
                  </a:rPr>
                  <a:t>New item </a:t>
                </a:r>
                <a:r>
                  <a:rPr lang="en-US" b="1" i="1" dirty="0"/>
                  <a:t>x</a:t>
                </a:r>
                <a:r>
                  <a:rPr lang="en-US" dirty="0" smtClean="0">
                    <a:solidFill>
                      <a:srgbClr val="D60093"/>
                    </a:solidFill>
                  </a:rPr>
                  <a:t> arrives:</a:t>
                </a:r>
              </a:p>
              <a:p>
                <a:pPr lvl="2"/>
                <a:r>
                  <a:rPr lang="en-US" dirty="0" smtClean="0"/>
                  <a:t>Multiply all counts by </a:t>
                </a:r>
                <a:r>
                  <a:rPr lang="en-US" b="1" dirty="0" smtClean="0"/>
                  <a:t>(1-c)</a:t>
                </a:r>
              </a:p>
              <a:p>
                <a:pPr lvl="2"/>
                <a:r>
                  <a:rPr lang="en-US" dirty="0" smtClean="0"/>
                  <a:t>Add </a:t>
                </a:r>
                <a:r>
                  <a:rPr lang="en-US" b="1" dirty="0" smtClean="0"/>
                  <a:t>+1</a:t>
                </a:r>
                <a:r>
                  <a:rPr lang="en-US" dirty="0" smtClean="0"/>
                  <a:t> to count for element </a:t>
                </a:r>
                <a:r>
                  <a:rPr lang="en-US" b="1" i="1" dirty="0"/>
                  <a:t>x</a:t>
                </a:r>
                <a:endParaRPr lang="en-US" b="1" i="1" dirty="0" smtClean="0"/>
              </a:p>
              <a:p>
                <a:r>
                  <a:rPr lang="en-US" b="1" dirty="0" smtClean="0">
                    <a:solidFill>
                      <a:srgbClr val="0000FF"/>
                    </a:solidFill>
                  </a:rPr>
                  <a:t>Call this sum the “weight” of item </a:t>
                </a:r>
                <a:r>
                  <a:rPr lang="en-US" b="1" i="1" dirty="0"/>
                  <a:t>x</a:t>
                </a:r>
                <a:endParaRPr lang="en-US" b="1" i="1" dirty="0">
                  <a:solidFill>
                    <a:srgbClr val="0000FF"/>
                  </a:solidFill>
                </a:endParaRPr>
              </a:p>
            </p:txBody>
          </p:sp>
        </mc:Choice>
        <mc:Fallback xmlns="">
          <p:sp>
            <p:nvSpPr>
              <p:cNvPr id="41987" name="Rectangle 1027"/>
              <p:cNvSpPr>
                <a:spLocks noGrp="1" noRot="1" noChangeAspect="1" noMove="1" noResize="1" noEditPoints="1" noAdjustHandles="1" noChangeArrowheads="1" noChangeShapeType="1" noTextEdit="1"/>
              </p:cNvSpPr>
              <p:nvPr>
                <p:ph idx="1"/>
              </p:nvPr>
            </p:nvSpPr>
            <p:spPr>
              <a:xfrm>
                <a:off x="457200" y="1295400"/>
                <a:ext cx="8458200" cy="5410200"/>
              </a:xfrm>
              <a:blipFill rotWithShape="1">
                <a:blip r:embed="rId2"/>
                <a:stretch>
                  <a:fillRect t="-676" b="-3157"/>
                </a:stretch>
              </a:blipFill>
            </p:spPr>
            <p:txBody>
              <a:bodyPr/>
              <a:lstStyle/>
              <a:p>
                <a:r>
                  <a:rPr lang="en-US">
                    <a:noFill/>
                  </a:rPr>
                  <a:t> </a:t>
                </a:r>
              </a:p>
            </p:txBody>
          </p:sp>
        </mc:Fallback>
      </mc:AlternateContent>
      <p:sp>
        <p:nvSpPr>
          <p:cNvPr id="4" name="Slide Number Placeholder 5"/>
          <p:cNvSpPr>
            <a:spLocks noGrp="1"/>
          </p:cNvSpPr>
          <p:nvPr>
            <p:ph type="sldNum" sz="quarter" idx="12"/>
          </p:nvPr>
        </p:nvSpPr>
        <p:spPr/>
        <p:txBody>
          <a:bodyPr/>
          <a:lstStyle/>
          <a:p>
            <a:fld id="{97DD3368-4E11-42F7-85ED-123A42CA4053}" type="slidenum">
              <a:rPr lang="en-US" smtClean="0"/>
              <a:pPr/>
              <a:t>41</a:t>
            </a:fld>
            <a:endParaRPr lang="en-US" dirty="0"/>
          </a:p>
        </p:txBody>
      </p:sp>
      <p:sp>
        <p:nvSpPr>
          <p:cNvPr id="9" name="Footer Placeholder 8"/>
          <p:cNvSpPr>
            <a:spLocks noGrp="1"/>
          </p:cNvSpPr>
          <p:nvPr>
            <p:ph type="ftr" sz="quarter" idx="11"/>
          </p:nvPr>
        </p:nvSpPr>
        <p:spPr/>
        <p:txBody>
          <a:bodyPr/>
          <a:lstStyle/>
          <a:p>
            <a:r>
              <a:rPr lang="en-US" smtClean="0"/>
              <a:t>J. Leskovec, A. Rajaraman, J. Ullman: Mining of Massive Datasets, http://www.mmds.org </a:t>
            </a:r>
            <a:endParaRPr lang="en-US" dirty="0"/>
          </a:p>
        </p:txBody>
      </p:sp>
    </p:spTree>
    <p:extLst>
      <p:ext uri="{BB962C8B-B14F-4D97-AF65-F5344CB8AC3E}">
        <p14:creationId xmlns:p14="http://schemas.microsoft.com/office/powerpoint/2010/main" val="1602276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98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98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98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9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fontScale="90000"/>
          </a:bodyPr>
          <a:lstStyle/>
          <a:p>
            <a:r>
              <a:rPr lang="en-US" dirty="0" smtClean="0"/>
              <a:t>Sliding Versus Decaying Windows</a:t>
            </a:r>
            <a:endParaRPr lang="en-US" dirty="0"/>
          </a:p>
        </p:txBody>
      </p:sp>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457200" y="4876800"/>
                <a:ext cx="8229600" cy="1676401"/>
              </a:xfrm>
            </p:spPr>
            <p:txBody>
              <a:bodyPr/>
              <a:lstStyle/>
              <a:p>
                <a:r>
                  <a:rPr lang="en-US" b="1" dirty="0">
                    <a:solidFill>
                      <a:srgbClr val="0000FF"/>
                    </a:solidFill>
                  </a:rPr>
                  <a:t>Important property:</a:t>
                </a:r>
                <a:r>
                  <a:rPr lang="en-US" dirty="0"/>
                  <a:t> Sum over all weights </a:t>
                </a:r>
                <a14:m>
                  <m:oMath xmlns:m="http://schemas.openxmlformats.org/officeDocument/2006/math">
                    <m:nary>
                      <m:naryPr>
                        <m:chr m:val="∑"/>
                        <m:supHide m:val="on"/>
                        <m:ctrlPr>
                          <a:rPr lang="en-US" b="1" i="1" smtClean="0">
                            <a:solidFill>
                              <a:srgbClr val="008000"/>
                            </a:solidFill>
                            <a:latin typeface="Cambria Math"/>
                          </a:rPr>
                        </m:ctrlPr>
                      </m:naryPr>
                      <m:sub>
                        <m:r>
                          <a:rPr lang="en-US" b="1" i="1">
                            <a:solidFill>
                              <a:srgbClr val="008000"/>
                            </a:solidFill>
                            <a:latin typeface="Cambria Math"/>
                          </a:rPr>
                          <m:t>𝒕</m:t>
                        </m:r>
                      </m:sub>
                      <m:sup/>
                      <m:e>
                        <m:sSup>
                          <m:sSupPr>
                            <m:ctrlPr>
                              <a:rPr lang="en-US" b="1" i="1">
                                <a:solidFill>
                                  <a:srgbClr val="008000"/>
                                </a:solidFill>
                                <a:latin typeface="Cambria Math"/>
                              </a:rPr>
                            </m:ctrlPr>
                          </m:sSupPr>
                          <m:e>
                            <m:d>
                              <m:dPr>
                                <m:ctrlPr>
                                  <a:rPr lang="en-US" b="1" i="1">
                                    <a:solidFill>
                                      <a:srgbClr val="008000"/>
                                    </a:solidFill>
                                    <a:latin typeface="Cambria Math"/>
                                  </a:rPr>
                                </m:ctrlPr>
                              </m:dPr>
                              <m:e>
                                <m:r>
                                  <a:rPr lang="en-US" b="1" i="1">
                                    <a:solidFill>
                                      <a:srgbClr val="008000"/>
                                    </a:solidFill>
                                    <a:latin typeface="Cambria Math"/>
                                  </a:rPr>
                                  <m:t>𝟏</m:t>
                                </m:r>
                                <m:r>
                                  <a:rPr lang="en-US" b="1" i="1">
                                    <a:solidFill>
                                      <a:srgbClr val="008000"/>
                                    </a:solidFill>
                                    <a:latin typeface="Cambria Math"/>
                                  </a:rPr>
                                  <m:t>−</m:t>
                                </m:r>
                                <m:r>
                                  <a:rPr lang="en-US" b="1" i="1">
                                    <a:solidFill>
                                      <a:srgbClr val="008000"/>
                                    </a:solidFill>
                                    <a:latin typeface="Cambria Math"/>
                                  </a:rPr>
                                  <m:t>𝒄</m:t>
                                </m:r>
                              </m:e>
                            </m:d>
                          </m:e>
                          <m:sup>
                            <m:r>
                              <a:rPr lang="en-US" b="1" i="1">
                                <a:solidFill>
                                  <a:srgbClr val="008000"/>
                                </a:solidFill>
                                <a:latin typeface="Cambria Math"/>
                              </a:rPr>
                              <m:t>𝒕</m:t>
                            </m:r>
                          </m:sup>
                        </m:sSup>
                      </m:e>
                    </m:nary>
                  </m:oMath>
                </a14:m>
                <a:r>
                  <a:rPr lang="en-US" b="1" dirty="0">
                    <a:solidFill>
                      <a:srgbClr val="008000"/>
                    </a:solidFill>
                  </a:rPr>
                  <a:t> is 1/[1 – (1 – c)] = 1/c</a:t>
                </a: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457200" y="4876800"/>
                <a:ext cx="8229600" cy="1676401"/>
              </a:xfrm>
              <a:blipFill rotWithShape="1">
                <a:blip r:embed="rId2"/>
                <a:stretch>
                  <a:fillRect t="-1818"/>
                </a:stretch>
              </a:blipFill>
            </p:spPr>
            <p:txBody>
              <a:bodyPr/>
              <a:lstStyle/>
              <a:p>
                <a:r>
                  <a:rPr lang="en-US">
                    <a:noFill/>
                  </a:rPr>
                  <a:t> </a:t>
                </a:r>
              </a:p>
            </p:txBody>
          </p:sp>
        </mc:Fallback>
      </mc:AlternateContent>
      <p:sp>
        <p:nvSpPr>
          <p:cNvPr id="15" name="Footer Placeholder 14"/>
          <p:cNvSpPr>
            <a:spLocks noGrp="1"/>
          </p:cNvSpPr>
          <p:nvPr>
            <p:ph type="ftr" sz="quarter" idx="11"/>
          </p:nvPr>
        </p:nvSpPr>
        <p:spPr/>
        <p:txBody>
          <a:bodyPr/>
          <a:lstStyle/>
          <a:p>
            <a:r>
              <a:rPr lang="en-US" smtClean="0"/>
              <a:t>J. Leskovec, A. Rajaraman, J. Ullman: Mining of Massive Datasets, http://www.mmds.org </a:t>
            </a:r>
            <a:endParaRPr lang="en-US" dirty="0"/>
          </a:p>
        </p:txBody>
      </p:sp>
      <p:sp>
        <p:nvSpPr>
          <p:cNvPr id="8" name="Slide Number Placeholder 4"/>
          <p:cNvSpPr>
            <a:spLocks noGrp="1"/>
          </p:cNvSpPr>
          <p:nvPr>
            <p:ph type="sldNum" sz="quarter" idx="12"/>
          </p:nvPr>
        </p:nvSpPr>
        <p:spPr/>
        <p:txBody>
          <a:bodyPr/>
          <a:lstStyle/>
          <a:p>
            <a:fld id="{ECA8E401-8531-457C-845A-36E995F9058E}" type="slidenum">
              <a:rPr lang="en-US" smtClean="0"/>
              <a:pPr/>
              <a:t>42</a:t>
            </a:fld>
            <a:endParaRPr lang="en-US" dirty="0"/>
          </a:p>
        </p:txBody>
      </p:sp>
      <p:sp>
        <p:nvSpPr>
          <p:cNvPr id="47110" name="Rectangle 6"/>
          <p:cNvSpPr>
            <a:spLocks noChangeArrowheads="1"/>
          </p:cNvSpPr>
          <p:nvPr/>
        </p:nvSpPr>
        <p:spPr bwMode="auto">
          <a:xfrm>
            <a:off x="4419600" y="1676400"/>
            <a:ext cx="4038600" cy="2438400"/>
          </a:xfrm>
          <a:prstGeom prst="rect">
            <a:avLst/>
          </a:prstGeom>
          <a:solidFill>
            <a:srgbClr val="CC99FF"/>
          </a:solidFill>
          <a:ln w="9525">
            <a:solidFill>
              <a:schemeClr val="tx1"/>
            </a:solidFill>
            <a:miter lim="800000"/>
            <a:headEnd/>
            <a:tailEnd/>
          </a:ln>
          <a:effectLst/>
        </p:spPr>
        <p:txBody>
          <a:bodyPr wrap="none" anchor="ctr"/>
          <a:lstStyle/>
          <a:p>
            <a:endParaRPr lang="en-US" dirty="0"/>
          </a:p>
        </p:txBody>
      </p:sp>
      <p:sp>
        <p:nvSpPr>
          <p:cNvPr id="47108" name="Freeform 4"/>
          <p:cNvSpPr>
            <a:spLocks/>
          </p:cNvSpPr>
          <p:nvPr/>
        </p:nvSpPr>
        <p:spPr bwMode="auto">
          <a:xfrm>
            <a:off x="1066800" y="1676400"/>
            <a:ext cx="7391400" cy="2438400"/>
          </a:xfrm>
          <a:custGeom>
            <a:avLst/>
            <a:gdLst/>
            <a:ahLst/>
            <a:cxnLst>
              <a:cxn ang="0">
                <a:pos x="0" y="1536"/>
              </a:cxn>
              <a:cxn ang="0">
                <a:pos x="0" y="1248"/>
              </a:cxn>
              <a:cxn ang="0">
                <a:pos x="576" y="1200"/>
              </a:cxn>
              <a:cxn ang="0">
                <a:pos x="2064" y="1056"/>
              </a:cxn>
              <a:cxn ang="0">
                <a:pos x="2592" y="960"/>
              </a:cxn>
              <a:cxn ang="0">
                <a:pos x="3264" y="768"/>
              </a:cxn>
              <a:cxn ang="0">
                <a:pos x="3840" y="528"/>
              </a:cxn>
              <a:cxn ang="0">
                <a:pos x="4368" y="240"/>
              </a:cxn>
              <a:cxn ang="0">
                <a:pos x="4656" y="0"/>
              </a:cxn>
              <a:cxn ang="0">
                <a:pos x="4656" y="1536"/>
              </a:cxn>
            </a:cxnLst>
            <a:rect l="0" t="0" r="r" b="b"/>
            <a:pathLst>
              <a:path w="4656" h="1536">
                <a:moveTo>
                  <a:pt x="0" y="1536"/>
                </a:moveTo>
                <a:lnTo>
                  <a:pt x="0" y="1248"/>
                </a:lnTo>
                <a:lnTo>
                  <a:pt x="576" y="1200"/>
                </a:lnTo>
                <a:lnTo>
                  <a:pt x="2064" y="1056"/>
                </a:lnTo>
                <a:lnTo>
                  <a:pt x="2592" y="960"/>
                </a:lnTo>
                <a:lnTo>
                  <a:pt x="3264" y="768"/>
                </a:lnTo>
                <a:lnTo>
                  <a:pt x="3840" y="528"/>
                </a:lnTo>
                <a:lnTo>
                  <a:pt x="4368" y="240"/>
                </a:lnTo>
                <a:lnTo>
                  <a:pt x="4656" y="0"/>
                </a:lnTo>
                <a:lnTo>
                  <a:pt x="4656" y="1536"/>
                </a:lnTo>
              </a:path>
            </a:pathLst>
          </a:custGeom>
          <a:solidFill>
            <a:srgbClr val="FFCC99">
              <a:alpha val="50000"/>
            </a:srgbClr>
          </a:solidFill>
          <a:ln w="9525">
            <a:solidFill>
              <a:schemeClr val="tx1"/>
            </a:solidFill>
            <a:round/>
            <a:headEnd/>
            <a:tailEnd/>
          </a:ln>
          <a:effectLst/>
        </p:spPr>
        <p:txBody>
          <a:bodyPr/>
          <a:lstStyle/>
          <a:p>
            <a:endParaRPr lang="en-US" dirty="0"/>
          </a:p>
        </p:txBody>
      </p:sp>
      <p:sp>
        <p:nvSpPr>
          <p:cNvPr id="47111" name="Text Box 7"/>
          <p:cNvSpPr txBox="1">
            <a:spLocks noChangeArrowheads="1"/>
          </p:cNvSpPr>
          <p:nvPr/>
        </p:nvSpPr>
        <p:spPr bwMode="auto">
          <a:xfrm>
            <a:off x="4098925" y="4375150"/>
            <a:ext cx="684803" cy="523220"/>
          </a:xfrm>
          <a:prstGeom prst="rect">
            <a:avLst/>
          </a:prstGeom>
          <a:noFill/>
          <a:ln w="9525">
            <a:noFill/>
            <a:miter lim="800000"/>
            <a:headEnd/>
            <a:tailEnd/>
          </a:ln>
          <a:effectLst/>
        </p:spPr>
        <p:txBody>
          <a:bodyPr wrap="none">
            <a:spAutoFit/>
          </a:bodyPr>
          <a:lstStyle/>
          <a:p>
            <a:r>
              <a:rPr lang="en-US" sz="2800" b="1" dirty="0">
                <a:solidFill>
                  <a:srgbClr val="008000"/>
                </a:solidFill>
                <a:latin typeface="Arial" pitchFamily="34" charset="0"/>
                <a:cs typeface="Arial" pitchFamily="34" charset="0"/>
              </a:rPr>
              <a:t>1/c</a:t>
            </a:r>
          </a:p>
        </p:txBody>
      </p:sp>
      <p:sp>
        <p:nvSpPr>
          <p:cNvPr id="47112" name="Line 8"/>
          <p:cNvSpPr>
            <a:spLocks noChangeShapeType="1"/>
          </p:cNvSpPr>
          <p:nvPr/>
        </p:nvSpPr>
        <p:spPr bwMode="auto">
          <a:xfrm flipV="1">
            <a:off x="4419600" y="4114800"/>
            <a:ext cx="0" cy="228600"/>
          </a:xfrm>
          <a:prstGeom prst="line">
            <a:avLst/>
          </a:prstGeom>
          <a:noFill/>
          <a:ln w="9525">
            <a:solidFill>
              <a:schemeClr val="tx1"/>
            </a:solidFill>
            <a:round/>
            <a:headEnd/>
            <a:tailEnd type="triangle" w="med" len="med"/>
          </a:ln>
          <a:effectLst/>
        </p:spPr>
        <p:txBody>
          <a:bodyPr/>
          <a:lstStyle/>
          <a:p>
            <a:endParaRPr lang="en-US" sz="2000" b="1" dirty="0">
              <a:latin typeface="Arial" pitchFamily="34" charset="0"/>
              <a:cs typeface="Arial" pitchFamily="34" charset="0"/>
            </a:endParaRPr>
          </a:p>
        </p:txBody>
      </p:sp>
      <p:sp>
        <p:nvSpPr>
          <p:cNvPr id="47113" name="Text Box 9"/>
          <p:cNvSpPr txBox="1">
            <a:spLocks noChangeArrowheads="1"/>
          </p:cNvSpPr>
          <p:nvPr/>
        </p:nvSpPr>
        <p:spPr bwMode="auto">
          <a:xfrm>
            <a:off x="365125" y="3689350"/>
            <a:ext cx="531813" cy="366713"/>
          </a:xfrm>
          <a:prstGeom prst="rect">
            <a:avLst/>
          </a:prstGeom>
          <a:noFill/>
          <a:ln w="9525">
            <a:noFill/>
            <a:miter lim="800000"/>
            <a:headEnd/>
            <a:tailEnd/>
          </a:ln>
          <a:effectLst/>
        </p:spPr>
        <p:txBody>
          <a:bodyPr wrap="none">
            <a:spAutoFit/>
          </a:bodyPr>
          <a:lstStyle/>
          <a:p>
            <a:r>
              <a:rPr lang="en-US" b="1" dirty="0"/>
              <a:t>. . .</a:t>
            </a:r>
          </a:p>
        </p:txBody>
      </p:sp>
    </p:spTree>
    <p:extLst>
      <p:ext uri="{BB962C8B-B14F-4D97-AF65-F5344CB8AC3E}">
        <p14:creationId xmlns:p14="http://schemas.microsoft.com/office/powerpoint/2010/main" val="728197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dirty="0" smtClean="0"/>
              <a:t>Example: Counting Items</a:t>
            </a:r>
            <a:endParaRPr lang="en-US" dirty="0"/>
          </a:p>
        </p:txBody>
      </p:sp>
      <mc:AlternateContent xmlns:mc="http://schemas.openxmlformats.org/markup-compatibility/2006" xmlns:a14="http://schemas.microsoft.com/office/drawing/2010/main">
        <mc:Choice Requires="a14">
          <p:sp>
            <p:nvSpPr>
              <p:cNvPr id="43011" name="Rectangle 3"/>
              <p:cNvSpPr>
                <a:spLocks noGrp="1" noChangeArrowheads="1"/>
              </p:cNvSpPr>
              <p:nvPr>
                <p:ph idx="1"/>
              </p:nvPr>
            </p:nvSpPr>
            <p:spPr>
              <a:xfrm>
                <a:off x="457200" y="1295400"/>
                <a:ext cx="8534400" cy="5257801"/>
              </a:xfrm>
            </p:spPr>
            <p:txBody>
              <a:bodyPr>
                <a:normAutofit/>
              </a:bodyPr>
              <a:lstStyle/>
              <a:p>
                <a:r>
                  <a:rPr lang="en-US" b="1" dirty="0">
                    <a:solidFill>
                      <a:srgbClr val="0000FF"/>
                    </a:solidFill>
                  </a:rPr>
                  <a:t>What are “currently” most popular movies?</a:t>
                </a:r>
              </a:p>
              <a:p>
                <a:r>
                  <a:rPr lang="en-US" b="1" dirty="0" smtClean="0">
                    <a:solidFill>
                      <a:srgbClr val="D60093"/>
                    </a:solidFill>
                  </a:rPr>
                  <a:t>Suppose we want to find movies of weight &gt; ½</a:t>
                </a:r>
              </a:p>
              <a:p>
                <a:pPr lvl="1"/>
                <a:r>
                  <a:rPr lang="en-US" b="1" dirty="0" smtClean="0">
                    <a:solidFill>
                      <a:srgbClr val="008000"/>
                    </a:solidFill>
                  </a:rPr>
                  <a:t>Important property:</a:t>
                </a:r>
                <a:r>
                  <a:rPr lang="en-US" dirty="0" smtClean="0">
                    <a:solidFill>
                      <a:srgbClr val="008000"/>
                    </a:solidFill>
                  </a:rPr>
                  <a:t> </a:t>
                </a:r>
                <a:r>
                  <a:rPr lang="en-US" dirty="0" smtClean="0"/>
                  <a:t>Sum over all weights </a:t>
                </a:r>
                <a14:m>
                  <m:oMath xmlns:m="http://schemas.openxmlformats.org/officeDocument/2006/math">
                    <m:nary>
                      <m:naryPr>
                        <m:chr m:val="∑"/>
                        <m:supHide m:val="on"/>
                        <m:ctrlPr>
                          <a:rPr lang="en-US" b="0" i="1" smtClean="0">
                            <a:latin typeface="Cambria Math"/>
                          </a:rPr>
                        </m:ctrlPr>
                      </m:naryPr>
                      <m:sub>
                        <m:r>
                          <a:rPr lang="en-US" b="0" i="1" smtClean="0">
                            <a:latin typeface="Cambria Math"/>
                          </a:rPr>
                          <m:t>𝑡</m:t>
                        </m:r>
                      </m:sub>
                      <m:sup/>
                      <m:e>
                        <m:sSup>
                          <m:sSupPr>
                            <m:ctrlPr>
                              <a:rPr lang="en-US" b="0" i="1" smtClean="0">
                                <a:latin typeface="Cambria Math"/>
                              </a:rPr>
                            </m:ctrlPr>
                          </m:sSupPr>
                          <m:e>
                            <m:d>
                              <m:dPr>
                                <m:ctrlPr>
                                  <a:rPr lang="en-US" b="0" i="1" smtClean="0">
                                    <a:latin typeface="Cambria Math"/>
                                  </a:rPr>
                                </m:ctrlPr>
                              </m:dPr>
                              <m:e>
                                <m:r>
                                  <a:rPr lang="en-US" b="0" i="1" smtClean="0">
                                    <a:latin typeface="Cambria Math"/>
                                  </a:rPr>
                                  <m:t>1−</m:t>
                                </m:r>
                                <m:r>
                                  <a:rPr lang="en-US" b="0" i="1" smtClean="0">
                                    <a:latin typeface="Cambria Math"/>
                                  </a:rPr>
                                  <m:t>𝑐</m:t>
                                </m:r>
                              </m:e>
                            </m:d>
                          </m:e>
                          <m:sup>
                            <m:r>
                              <a:rPr lang="en-US" b="0" i="1" smtClean="0">
                                <a:latin typeface="Cambria Math"/>
                              </a:rPr>
                              <m:t>𝑡</m:t>
                            </m:r>
                          </m:sup>
                        </m:sSup>
                      </m:e>
                    </m:nary>
                  </m:oMath>
                </a14:m>
                <a:r>
                  <a:rPr lang="en-US" dirty="0" smtClean="0"/>
                  <a:t> is 1/[1 – (1 – c)] </a:t>
                </a:r>
                <a:r>
                  <a:rPr lang="en-US" dirty="0" smtClean="0">
                    <a:solidFill>
                      <a:srgbClr val="008000"/>
                    </a:solidFill>
                  </a:rPr>
                  <a:t>= </a:t>
                </a:r>
                <a:r>
                  <a:rPr lang="en-US" b="1" dirty="0" smtClean="0">
                    <a:solidFill>
                      <a:srgbClr val="008000"/>
                    </a:solidFill>
                  </a:rPr>
                  <a:t>1/c</a:t>
                </a:r>
              </a:p>
              <a:p>
                <a:r>
                  <a:rPr lang="en-US" b="1" dirty="0" smtClean="0">
                    <a:solidFill>
                      <a:srgbClr val="0000FF"/>
                    </a:solidFill>
                  </a:rPr>
                  <a:t>Thus:</a:t>
                </a:r>
                <a:endParaRPr lang="en-US" b="1" dirty="0">
                  <a:solidFill>
                    <a:srgbClr val="0000FF"/>
                  </a:solidFill>
                </a:endParaRPr>
              </a:p>
              <a:p>
                <a:pPr lvl="1"/>
                <a:r>
                  <a:rPr lang="en-US" dirty="0" smtClean="0"/>
                  <a:t>There cannot be more than </a:t>
                </a:r>
                <a:r>
                  <a:rPr lang="en-US" b="1" dirty="0" smtClean="0"/>
                  <a:t>2/c</a:t>
                </a:r>
                <a:r>
                  <a:rPr lang="en-US" dirty="0" smtClean="0"/>
                  <a:t> movies with </a:t>
                </a:r>
                <a:br>
                  <a:rPr lang="en-US" dirty="0" smtClean="0"/>
                </a:br>
                <a:r>
                  <a:rPr lang="en-US" dirty="0" smtClean="0"/>
                  <a:t>weight of </a:t>
                </a:r>
                <a:r>
                  <a:rPr lang="en-US" b="1" dirty="0" smtClean="0"/>
                  <a:t>½</a:t>
                </a:r>
                <a:r>
                  <a:rPr lang="en-US" dirty="0" smtClean="0"/>
                  <a:t> or more</a:t>
                </a:r>
              </a:p>
              <a:p>
                <a:r>
                  <a:rPr lang="en-US" dirty="0" smtClean="0">
                    <a:solidFill>
                      <a:srgbClr val="0000FF"/>
                    </a:solidFill>
                  </a:rPr>
                  <a:t>So, </a:t>
                </a:r>
                <a:r>
                  <a:rPr lang="en-US" b="1" dirty="0">
                    <a:solidFill>
                      <a:srgbClr val="0000FF"/>
                    </a:solidFill>
                  </a:rPr>
                  <a:t>2/c</a:t>
                </a:r>
                <a:r>
                  <a:rPr lang="en-US" dirty="0">
                    <a:solidFill>
                      <a:srgbClr val="0000FF"/>
                    </a:solidFill>
                  </a:rPr>
                  <a:t> is a limit on the number </a:t>
                </a:r>
                <a:r>
                  <a:rPr lang="en-US" dirty="0" smtClean="0">
                    <a:solidFill>
                      <a:srgbClr val="0000FF"/>
                    </a:solidFill>
                  </a:rPr>
                  <a:t>of </a:t>
                </a:r>
                <a:br>
                  <a:rPr lang="en-US" dirty="0" smtClean="0">
                    <a:solidFill>
                      <a:srgbClr val="0000FF"/>
                    </a:solidFill>
                  </a:rPr>
                </a:br>
                <a:r>
                  <a:rPr lang="en-US" dirty="0" smtClean="0">
                    <a:solidFill>
                      <a:srgbClr val="0000FF"/>
                    </a:solidFill>
                  </a:rPr>
                  <a:t>movies being </a:t>
                </a:r>
                <a:r>
                  <a:rPr lang="en-US" dirty="0">
                    <a:solidFill>
                      <a:srgbClr val="0000FF"/>
                    </a:solidFill>
                  </a:rPr>
                  <a:t>counted at any time</a:t>
                </a:r>
              </a:p>
            </p:txBody>
          </p:sp>
        </mc:Choice>
        <mc:Fallback xmlns="">
          <p:sp>
            <p:nvSpPr>
              <p:cNvPr id="43011" name="Rectangle 3"/>
              <p:cNvSpPr>
                <a:spLocks noGrp="1" noRot="1" noChangeAspect="1" noMove="1" noResize="1" noEditPoints="1" noAdjustHandles="1" noChangeArrowheads="1" noChangeShapeType="1" noTextEdit="1"/>
              </p:cNvSpPr>
              <p:nvPr>
                <p:ph idx="1"/>
              </p:nvPr>
            </p:nvSpPr>
            <p:spPr>
              <a:xfrm>
                <a:off x="457200" y="1295400"/>
                <a:ext cx="8534400" cy="5257801"/>
              </a:xfrm>
              <a:blipFill rotWithShape="1">
                <a:blip r:embed="rId2"/>
                <a:stretch>
                  <a:fillRect t="-696" r="-357"/>
                </a:stretch>
              </a:blipFill>
            </p:spPr>
            <p:txBody>
              <a:bodyPr/>
              <a:lstStyle/>
              <a:p>
                <a:r>
                  <a:rPr lang="en-US">
                    <a:noFill/>
                  </a:rPr>
                  <a:t> </a:t>
                </a:r>
              </a:p>
            </p:txBody>
          </p:sp>
        </mc:Fallback>
      </mc:AlternateContent>
      <p:sp>
        <p:nvSpPr>
          <p:cNvPr id="4" name="Slide Number Placeholder 5"/>
          <p:cNvSpPr>
            <a:spLocks noGrp="1"/>
          </p:cNvSpPr>
          <p:nvPr>
            <p:ph type="sldNum" sz="quarter" idx="12"/>
          </p:nvPr>
        </p:nvSpPr>
        <p:spPr/>
        <p:txBody>
          <a:bodyPr/>
          <a:lstStyle/>
          <a:p>
            <a:fld id="{9A263C20-C6B6-4B28-B1DA-9DD4D3761A69}" type="slidenum">
              <a:rPr lang="en-US" smtClean="0"/>
              <a:pPr/>
              <a:t>43</a:t>
            </a:fld>
            <a:endParaRPr lang="en-US" dirty="0"/>
          </a:p>
        </p:txBody>
      </p:sp>
      <p:sp>
        <p:nvSpPr>
          <p:cNvPr id="9" name="Footer Placeholder 8"/>
          <p:cNvSpPr>
            <a:spLocks noGrp="1"/>
          </p:cNvSpPr>
          <p:nvPr>
            <p:ph type="ftr" sz="quarter" idx="11"/>
          </p:nvPr>
        </p:nvSpPr>
        <p:spPr/>
        <p:txBody>
          <a:bodyPr/>
          <a:lstStyle/>
          <a:p>
            <a:r>
              <a:rPr lang="en-US" smtClean="0"/>
              <a:t>J. Leskovec, A. Rajaraman, J. Ullman: Mining of Massive Datasets, http://www.mmds.org </a:t>
            </a:r>
            <a:endParaRPr lang="en-US" dirty="0"/>
          </a:p>
        </p:txBody>
      </p:sp>
    </p:spTree>
    <p:extLst>
      <p:ext uri="{BB962C8B-B14F-4D97-AF65-F5344CB8AC3E}">
        <p14:creationId xmlns:p14="http://schemas.microsoft.com/office/powerpoint/2010/main" val="629084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011">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301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01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30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smtClean="0"/>
              <a:t>Extension to Itemsets</a:t>
            </a:r>
            <a:endParaRPr lang="en-US" dirty="0"/>
          </a:p>
        </p:txBody>
      </p:sp>
      <p:sp>
        <p:nvSpPr>
          <p:cNvPr id="44035" name="Rectangle 3"/>
          <p:cNvSpPr>
            <a:spLocks noGrp="1" noChangeArrowheads="1"/>
          </p:cNvSpPr>
          <p:nvPr>
            <p:ph idx="1"/>
          </p:nvPr>
        </p:nvSpPr>
        <p:spPr>
          <a:xfrm>
            <a:off x="457200" y="1295400"/>
            <a:ext cx="8610600" cy="5486400"/>
          </a:xfrm>
        </p:spPr>
        <p:txBody>
          <a:bodyPr>
            <a:normAutofit/>
          </a:bodyPr>
          <a:lstStyle/>
          <a:p>
            <a:r>
              <a:rPr lang="en-US" b="1" dirty="0" smtClean="0">
                <a:solidFill>
                  <a:srgbClr val="D60093"/>
                </a:solidFill>
              </a:rPr>
              <a:t>Count (some) </a:t>
            </a:r>
            <a:r>
              <a:rPr lang="en-US" b="1" dirty="0" err="1" smtClean="0">
                <a:solidFill>
                  <a:srgbClr val="D60093"/>
                </a:solidFill>
              </a:rPr>
              <a:t>itemsets</a:t>
            </a:r>
            <a:r>
              <a:rPr lang="en-US" b="1" dirty="0" smtClean="0">
                <a:solidFill>
                  <a:srgbClr val="D60093"/>
                </a:solidFill>
              </a:rPr>
              <a:t> in an E.D.W.</a:t>
            </a:r>
          </a:p>
          <a:p>
            <a:pPr lvl="1"/>
            <a:r>
              <a:rPr lang="en-US" b="1" dirty="0" smtClean="0"/>
              <a:t>What are currently “hot” </a:t>
            </a:r>
            <a:r>
              <a:rPr lang="en-US" b="1" dirty="0" err="1" smtClean="0"/>
              <a:t>itemsets</a:t>
            </a:r>
            <a:r>
              <a:rPr lang="en-US" b="1" dirty="0" smtClean="0"/>
              <a:t>?</a:t>
            </a:r>
          </a:p>
          <a:p>
            <a:pPr lvl="2"/>
            <a:r>
              <a:rPr lang="en-US" b="1" dirty="0" smtClean="0">
                <a:solidFill>
                  <a:srgbClr val="0000FF"/>
                </a:solidFill>
              </a:rPr>
              <a:t>Problem:</a:t>
            </a:r>
            <a:r>
              <a:rPr lang="en-US" dirty="0" smtClean="0"/>
              <a:t> Too many </a:t>
            </a:r>
            <a:r>
              <a:rPr lang="en-US" dirty="0" err="1" smtClean="0"/>
              <a:t>itemsets</a:t>
            </a:r>
            <a:r>
              <a:rPr lang="en-US" dirty="0" smtClean="0"/>
              <a:t> to keep counts of </a:t>
            </a:r>
            <a:br>
              <a:rPr lang="en-US" dirty="0" smtClean="0"/>
            </a:br>
            <a:r>
              <a:rPr lang="en-US" dirty="0" smtClean="0"/>
              <a:t>all of them in memory</a:t>
            </a:r>
          </a:p>
          <a:p>
            <a:r>
              <a:rPr lang="en-US" b="1" dirty="0" smtClean="0">
                <a:solidFill>
                  <a:srgbClr val="0000FF"/>
                </a:solidFill>
              </a:rPr>
              <a:t>When a basket B comes in:</a:t>
            </a:r>
          </a:p>
          <a:p>
            <a:pPr lvl="1"/>
            <a:r>
              <a:rPr lang="en-US" dirty="0" smtClean="0"/>
              <a:t>Multiply all counts by </a:t>
            </a:r>
            <a:r>
              <a:rPr lang="en-US" b="1" dirty="0" smtClean="0"/>
              <a:t>(1-c)</a:t>
            </a:r>
          </a:p>
          <a:p>
            <a:pPr lvl="1"/>
            <a:r>
              <a:rPr lang="en-US" dirty="0" smtClean="0"/>
              <a:t>For uncounted items in </a:t>
            </a:r>
            <a:r>
              <a:rPr lang="en-US" b="1" dirty="0" smtClean="0"/>
              <a:t>B</a:t>
            </a:r>
            <a:r>
              <a:rPr lang="en-US" dirty="0" smtClean="0"/>
              <a:t>, create new count</a:t>
            </a:r>
          </a:p>
          <a:p>
            <a:pPr lvl="1"/>
            <a:r>
              <a:rPr lang="en-US" dirty="0" smtClean="0"/>
              <a:t>Add </a:t>
            </a:r>
            <a:r>
              <a:rPr lang="en-US" b="1" dirty="0" smtClean="0"/>
              <a:t>1</a:t>
            </a:r>
            <a:r>
              <a:rPr lang="en-US" dirty="0" smtClean="0"/>
              <a:t> to count of any item in </a:t>
            </a:r>
            <a:r>
              <a:rPr lang="en-US" b="1" dirty="0" smtClean="0"/>
              <a:t>B</a:t>
            </a:r>
            <a:r>
              <a:rPr lang="en-US" dirty="0" smtClean="0"/>
              <a:t> and to any </a:t>
            </a:r>
            <a:r>
              <a:rPr lang="en-US" b="1" dirty="0" err="1" smtClean="0">
                <a:solidFill>
                  <a:srgbClr val="0000FF"/>
                </a:solidFill>
              </a:rPr>
              <a:t>itemset</a:t>
            </a:r>
            <a:r>
              <a:rPr lang="en-US" b="1" dirty="0" smtClean="0">
                <a:solidFill>
                  <a:srgbClr val="0000FF"/>
                </a:solidFill>
              </a:rPr>
              <a:t> </a:t>
            </a:r>
            <a:r>
              <a:rPr lang="en-US" dirty="0" smtClean="0"/>
              <a:t>contained in </a:t>
            </a:r>
            <a:r>
              <a:rPr lang="en-US" b="1" dirty="0" smtClean="0"/>
              <a:t>B</a:t>
            </a:r>
            <a:r>
              <a:rPr lang="en-US" dirty="0" smtClean="0"/>
              <a:t> that is already being counted</a:t>
            </a:r>
          </a:p>
          <a:p>
            <a:pPr lvl="1"/>
            <a:r>
              <a:rPr lang="en-US" b="1" dirty="0" smtClean="0"/>
              <a:t>Drop counts &lt; ½</a:t>
            </a:r>
          </a:p>
          <a:p>
            <a:pPr lvl="1"/>
            <a:r>
              <a:rPr lang="en-US" dirty="0" smtClean="0"/>
              <a:t>Initiate new counts (next slide)</a:t>
            </a:r>
            <a:endParaRPr lang="en-US" dirty="0"/>
          </a:p>
        </p:txBody>
      </p:sp>
      <p:sp>
        <p:nvSpPr>
          <p:cNvPr id="7" name="Footer Placeholder 6"/>
          <p:cNvSpPr>
            <a:spLocks noGrp="1"/>
          </p:cNvSpPr>
          <p:nvPr>
            <p:ph type="ftr" sz="quarter" idx="11"/>
          </p:nvPr>
        </p:nvSpPr>
        <p:spPr/>
        <p:txBody>
          <a:bodyPr/>
          <a:lstStyle/>
          <a:p>
            <a:r>
              <a:rPr lang="en-US" smtClean="0"/>
              <a:t>J. Leskovec, A. Rajaraman, J. Ullman: Mining of Massive Datasets, http://www.mmds.org </a:t>
            </a:r>
            <a:endParaRPr lang="en-US" dirty="0"/>
          </a:p>
        </p:txBody>
      </p:sp>
      <p:sp>
        <p:nvSpPr>
          <p:cNvPr id="5" name="Slide Number Placeholder 5"/>
          <p:cNvSpPr>
            <a:spLocks noGrp="1"/>
          </p:cNvSpPr>
          <p:nvPr>
            <p:ph type="sldNum" sz="quarter" idx="12"/>
          </p:nvPr>
        </p:nvSpPr>
        <p:spPr/>
        <p:txBody>
          <a:bodyPr/>
          <a:lstStyle/>
          <a:p>
            <a:fld id="{411C4BE3-AB25-4739-9869-820F88A3D3C3}" type="slidenum">
              <a:rPr lang="en-US" smtClean="0"/>
              <a:pPr/>
              <a:t>44</a:t>
            </a:fld>
            <a:endParaRPr lang="en-US" dirty="0"/>
          </a:p>
        </p:txBody>
      </p:sp>
    </p:spTree>
    <p:extLst>
      <p:ext uri="{BB962C8B-B14F-4D97-AF65-F5344CB8AC3E}">
        <p14:creationId xmlns:p14="http://schemas.microsoft.com/office/powerpoint/2010/main" val="2380291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03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4035">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4035">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035">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403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dirty="0" smtClean="0"/>
              <a:t>Initiation of New Counts</a:t>
            </a:r>
            <a:endParaRPr lang="en-US" dirty="0"/>
          </a:p>
        </p:txBody>
      </p:sp>
      <p:sp>
        <p:nvSpPr>
          <p:cNvPr id="45059" name="Rectangle 3"/>
          <p:cNvSpPr>
            <a:spLocks noGrp="1" noChangeArrowheads="1"/>
          </p:cNvSpPr>
          <p:nvPr>
            <p:ph idx="1"/>
          </p:nvPr>
        </p:nvSpPr>
        <p:spPr/>
        <p:txBody>
          <a:bodyPr>
            <a:normAutofit lnSpcReduction="10000"/>
          </a:bodyPr>
          <a:lstStyle/>
          <a:p>
            <a:r>
              <a:rPr lang="en-US" dirty="0" smtClean="0"/>
              <a:t>Start a count for an itemset </a:t>
            </a:r>
            <a:r>
              <a:rPr lang="en-US" b="1" i="1" dirty="0" smtClean="0"/>
              <a:t>S ⊆ B</a:t>
            </a:r>
            <a:r>
              <a:rPr lang="en-US" b="1" dirty="0" smtClean="0"/>
              <a:t> </a:t>
            </a:r>
            <a:r>
              <a:rPr lang="en-US" dirty="0" smtClean="0"/>
              <a:t>if every proper subset of </a:t>
            </a:r>
            <a:r>
              <a:rPr lang="en-US" b="1" i="1" dirty="0" smtClean="0"/>
              <a:t>S</a:t>
            </a:r>
            <a:r>
              <a:rPr lang="en-US" b="1" dirty="0" smtClean="0"/>
              <a:t> </a:t>
            </a:r>
            <a:r>
              <a:rPr lang="en-US" dirty="0" smtClean="0"/>
              <a:t>had a count prior to arrival of basket</a:t>
            </a:r>
            <a:r>
              <a:rPr lang="en-US" b="1" dirty="0" smtClean="0"/>
              <a:t> </a:t>
            </a:r>
            <a:r>
              <a:rPr lang="en-US" b="1" i="1" dirty="0" smtClean="0"/>
              <a:t>B</a:t>
            </a:r>
          </a:p>
          <a:p>
            <a:pPr lvl="1"/>
            <a:r>
              <a:rPr lang="en-US" b="1" dirty="0" smtClean="0">
                <a:solidFill>
                  <a:srgbClr val="0000FF"/>
                </a:solidFill>
              </a:rPr>
              <a:t>Intuitively:</a:t>
            </a:r>
            <a:r>
              <a:rPr lang="en-US" dirty="0" smtClean="0"/>
              <a:t> If all subsets of </a:t>
            </a:r>
            <a:r>
              <a:rPr lang="en-US" b="1" dirty="0" smtClean="0"/>
              <a:t>S </a:t>
            </a:r>
            <a:r>
              <a:rPr lang="en-US" dirty="0" smtClean="0"/>
              <a:t>are being counted this means they are “</a:t>
            </a:r>
            <a:r>
              <a:rPr lang="en-US" b="1" dirty="0" smtClean="0"/>
              <a:t>frequent/hot</a:t>
            </a:r>
            <a:r>
              <a:rPr lang="en-US" dirty="0" smtClean="0"/>
              <a:t>” and thus </a:t>
            </a:r>
            <a:r>
              <a:rPr lang="en-US" b="1" i="1" dirty="0" smtClean="0"/>
              <a:t>S</a:t>
            </a:r>
            <a:r>
              <a:rPr lang="en-US" i="1" dirty="0" smtClean="0"/>
              <a:t> </a:t>
            </a:r>
            <a:r>
              <a:rPr lang="en-US" dirty="0" smtClean="0"/>
              <a:t>has a potential to be “</a:t>
            </a:r>
            <a:r>
              <a:rPr lang="en-US" b="1" dirty="0" smtClean="0"/>
              <a:t>hot</a:t>
            </a:r>
            <a:r>
              <a:rPr lang="en-US" dirty="0" smtClean="0"/>
              <a:t>”</a:t>
            </a:r>
            <a:endParaRPr lang="en-US" i="1" dirty="0" smtClean="0"/>
          </a:p>
          <a:p>
            <a:r>
              <a:rPr lang="en-US" b="1" dirty="0" smtClean="0">
                <a:solidFill>
                  <a:srgbClr val="008000"/>
                </a:solidFill>
              </a:rPr>
              <a:t>Example:</a:t>
            </a:r>
            <a:r>
              <a:rPr lang="en-US" dirty="0" smtClean="0">
                <a:solidFill>
                  <a:srgbClr val="008000"/>
                </a:solidFill>
              </a:rPr>
              <a:t> </a:t>
            </a:r>
          </a:p>
          <a:p>
            <a:pPr lvl="1"/>
            <a:r>
              <a:rPr lang="en-US" dirty="0" smtClean="0"/>
              <a:t>Start counting </a:t>
            </a:r>
            <a:r>
              <a:rPr lang="en-US" b="1" i="1" dirty="0" smtClean="0"/>
              <a:t>S=</a:t>
            </a:r>
            <a:r>
              <a:rPr lang="en-US" b="1" dirty="0" smtClean="0"/>
              <a:t>{</a:t>
            </a:r>
            <a:r>
              <a:rPr lang="en-US" b="1" dirty="0" err="1" smtClean="0"/>
              <a:t>i</a:t>
            </a:r>
            <a:r>
              <a:rPr lang="en-US" b="1" dirty="0" smtClean="0"/>
              <a:t>, j}</a:t>
            </a:r>
            <a:r>
              <a:rPr lang="en-US" dirty="0" smtClean="0"/>
              <a:t> iff both</a:t>
            </a:r>
            <a:r>
              <a:rPr lang="en-US" b="1" dirty="0" smtClean="0"/>
              <a:t> </a:t>
            </a:r>
            <a:r>
              <a:rPr lang="en-US" b="1" dirty="0" err="1" smtClean="0"/>
              <a:t>i</a:t>
            </a:r>
            <a:r>
              <a:rPr lang="en-US" dirty="0" smtClean="0"/>
              <a:t> and </a:t>
            </a:r>
            <a:r>
              <a:rPr lang="en-US" b="1" dirty="0" smtClean="0"/>
              <a:t>j</a:t>
            </a:r>
            <a:r>
              <a:rPr lang="en-US" dirty="0" smtClean="0"/>
              <a:t> were counted prior to seeing </a:t>
            </a:r>
            <a:r>
              <a:rPr lang="en-US" b="1" i="1" dirty="0" smtClean="0"/>
              <a:t>B</a:t>
            </a:r>
          </a:p>
          <a:p>
            <a:pPr lvl="1"/>
            <a:r>
              <a:rPr lang="en-US" dirty="0" smtClean="0"/>
              <a:t>Start counting </a:t>
            </a:r>
            <a:r>
              <a:rPr lang="en-US" b="1" i="1" dirty="0" smtClean="0"/>
              <a:t>S=</a:t>
            </a:r>
            <a:r>
              <a:rPr lang="en-US" b="1" dirty="0" smtClean="0"/>
              <a:t>{</a:t>
            </a:r>
            <a:r>
              <a:rPr lang="en-US" b="1" dirty="0" err="1" smtClean="0"/>
              <a:t>i</a:t>
            </a:r>
            <a:r>
              <a:rPr lang="en-US" b="1" dirty="0" smtClean="0"/>
              <a:t>, j, k}</a:t>
            </a:r>
            <a:r>
              <a:rPr lang="en-US" dirty="0" smtClean="0"/>
              <a:t> iff </a:t>
            </a:r>
            <a:r>
              <a:rPr lang="en-US" b="1" dirty="0" smtClean="0"/>
              <a:t>{i, j}</a:t>
            </a:r>
            <a:r>
              <a:rPr lang="en-US" dirty="0" smtClean="0"/>
              <a:t>,</a:t>
            </a:r>
            <a:r>
              <a:rPr lang="en-US" b="1" dirty="0" smtClean="0"/>
              <a:t> {i, k}</a:t>
            </a:r>
            <a:r>
              <a:rPr lang="en-US" dirty="0" smtClean="0"/>
              <a:t>, and </a:t>
            </a:r>
            <a:r>
              <a:rPr lang="en-US" b="1" dirty="0" smtClean="0"/>
              <a:t>{j, k}</a:t>
            </a:r>
            <a:r>
              <a:rPr lang="en-US" dirty="0" smtClean="0"/>
              <a:t> were all counted prior to seeing </a:t>
            </a:r>
            <a:r>
              <a:rPr lang="en-US" b="1" i="1" dirty="0" smtClean="0"/>
              <a:t>B</a:t>
            </a:r>
          </a:p>
          <a:p>
            <a:endParaRPr lang="en-US" dirty="0"/>
          </a:p>
        </p:txBody>
      </p:sp>
      <p:sp>
        <p:nvSpPr>
          <p:cNvPr id="4" name="Slide Number Placeholder 5"/>
          <p:cNvSpPr>
            <a:spLocks noGrp="1"/>
          </p:cNvSpPr>
          <p:nvPr>
            <p:ph type="sldNum" sz="quarter" idx="12"/>
          </p:nvPr>
        </p:nvSpPr>
        <p:spPr/>
        <p:txBody>
          <a:bodyPr/>
          <a:lstStyle/>
          <a:p>
            <a:fld id="{19F3E682-B16F-4C32-8FC3-960E752C1973}" type="slidenum">
              <a:rPr lang="en-US" smtClean="0"/>
              <a:pPr/>
              <a:t>45</a:t>
            </a:fld>
            <a:endParaRPr lang="en-US" dirty="0"/>
          </a:p>
        </p:txBody>
      </p:sp>
      <p:sp>
        <p:nvSpPr>
          <p:cNvPr id="9" name="Footer Placeholder 8"/>
          <p:cNvSpPr>
            <a:spLocks noGrp="1"/>
          </p:cNvSpPr>
          <p:nvPr>
            <p:ph type="ftr" sz="quarter" idx="11"/>
          </p:nvPr>
        </p:nvSpPr>
        <p:spPr/>
        <p:txBody>
          <a:bodyPr/>
          <a:lstStyle/>
          <a:p>
            <a:r>
              <a:rPr lang="en-US" smtClean="0"/>
              <a:t>J. Leskovec, A. Rajaraman, J. Ullman: Mining of Massive Datasets, http://www.mmds.org </a:t>
            </a:r>
            <a:endParaRPr lang="en-US" dirty="0"/>
          </a:p>
        </p:txBody>
      </p:sp>
    </p:spTree>
    <p:extLst>
      <p:ext uri="{BB962C8B-B14F-4D97-AF65-F5344CB8AC3E}">
        <p14:creationId xmlns:p14="http://schemas.microsoft.com/office/powerpoint/2010/main" val="367338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059">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50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dirty="0" smtClean="0"/>
              <a:t>How many counts do we need?</a:t>
            </a:r>
            <a:endParaRPr lang="en-US" dirty="0"/>
          </a:p>
        </p:txBody>
      </p:sp>
      <p:sp>
        <p:nvSpPr>
          <p:cNvPr id="46083" name="Rectangle 3"/>
          <p:cNvSpPr>
            <a:spLocks noGrp="1" noChangeArrowheads="1"/>
          </p:cNvSpPr>
          <p:nvPr>
            <p:ph idx="1"/>
          </p:nvPr>
        </p:nvSpPr>
        <p:spPr>
          <a:xfrm>
            <a:off x="228600" y="1295400"/>
            <a:ext cx="8229600" cy="5257801"/>
          </a:xfrm>
        </p:spPr>
        <p:txBody>
          <a:bodyPr/>
          <a:lstStyle/>
          <a:p>
            <a:r>
              <a:rPr lang="en-US" dirty="0" smtClean="0"/>
              <a:t>Counts for single items </a:t>
            </a:r>
            <a:r>
              <a:rPr lang="en-US" b="1" dirty="0" smtClean="0">
                <a:solidFill>
                  <a:srgbClr val="008000"/>
                </a:solidFill>
              </a:rPr>
              <a:t>&lt;  (2/c)∙(avg. number of items in a basket)</a:t>
            </a:r>
          </a:p>
          <a:p>
            <a:pPr lvl="8"/>
            <a:endParaRPr lang="en-US" dirty="0" smtClean="0"/>
          </a:p>
          <a:p>
            <a:r>
              <a:rPr lang="en-US" b="1" dirty="0" smtClean="0">
                <a:solidFill>
                  <a:srgbClr val="D60093"/>
                </a:solidFill>
              </a:rPr>
              <a:t>Counts for larger itemsets = ??</a:t>
            </a:r>
          </a:p>
          <a:p>
            <a:pPr lvl="8"/>
            <a:endParaRPr lang="en-US" b="1" dirty="0" smtClean="0">
              <a:solidFill>
                <a:srgbClr val="D60093"/>
              </a:solidFill>
            </a:endParaRPr>
          </a:p>
          <a:p>
            <a:r>
              <a:rPr lang="en-US" b="1" dirty="0" smtClean="0">
                <a:solidFill>
                  <a:srgbClr val="0000FF"/>
                </a:solidFill>
              </a:rPr>
              <a:t>But we are conservative about starting </a:t>
            </a:r>
            <a:br>
              <a:rPr lang="en-US" b="1" dirty="0" smtClean="0">
                <a:solidFill>
                  <a:srgbClr val="0000FF"/>
                </a:solidFill>
              </a:rPr>
            </a:br>
            <a:r>
              <a:rPr lang="en-US" b="1" dirty="0" smtClean="0">
                <a:solidFill>
                  <a:srgbClr val="0000FF"/>
                </a:solidFill>
              </a:rPr>
              <a:t>counts of large sets</a:t>
            </a:r>
          </a:p>
          <a:p>
            <a:pPr lvl="1"/>
            <a:r>
              <a:rPr lang="en-US" dirty="0" smtClean="0"/>
              <a:t>If we counted every set we saw, one basket </a:t>
            </a:r>
            <a:br>
              <a:rPr lang="en-US" dirty="0" smtClean="0"/>
            </a:br>
            <a:r>
              <a:rPr lang="en-US" dirty="0" smtClean="0"/>
              <a:t>of </a:t>
            </a:r>
            <a:r>
              <a:rPr lang="en-US" b="1" dirty="0" smtClean="0"/>
              <a:t>20</a:t>
            </a:r>
            <a:r>
              <a:rPr lang="en-US" dirty="0" smtClean="0"/>
              <a:t> items would initiate </a:t>
            </a:r>
            <a:r>
              <a:rPr lang="en-US" b="1" dirty="0" smtClean="0"/>
              <a:t>1M</a:t>
            </a:r>
            <a:r>
              <a:rPr lang="en-US" dirty="0" smtClean="0"/>
              <a:t> counts</a:t>
            </a:r>
            <a:endParaRPr lang="en-US" dirty="0"/>
          </a:p>
        </p:txBody>
      </p:sp>
      <p:sp>
        <p:nvSpPr>
          <p:cNvPr id="4" name="Slide Number Placeholder 5"/>
          <p:cNvSpPr>
            <a:spLocks noGrp="1"/>
          </p:cNvSpPr>
          <p:nvPr>
            <p:ph type="sldNum" sz="quarter" idx="12"/>
          </p:nvPr>
        </p:nvSpPr>
        <p:spPr/>
        <p:txBody>
          <a:bodyPr/>
          <a:lstStyle/>
          <a:p>
            <a:fld id="{C7CA6960-6A09-4F23-ABCD-07BF8EFE81CA}" type="slidenum">
              <a:rPr lang="en-US" smtClean="0"/>
              <a:pPr/>
              <a:t>46</a:t>
            </a:fld>
            <a:endParaRPr lang="en-US" dirty="0"/>
          </a:p>
        </p:txBody>
      </p:sp>
      <p:sp>
        <p:nvSpPr>
          <p:cNvPr id="9" name="Footer Placeholder 8"/>
          <p:cNvSpPr>
            <a:spLocks noGrp="1"/>
          </p:cNvSpPr>
          <p:nvPr>
            <p:ph type="ftr" sz="quarter" idx="11"/>
          </p:nvPr>
        </p:nvSpPr>
        <p:spPr/>
        <p:txBody>
          <a:bodyPr/>
          <a:lstStyle/>
          <a:p>
            <a:r>
              <a:rPr lang="en-US" dirty="0" smtClean="0"/>
              <a:t>J. Leskovec, A. </a:t>
            </a:r>
            <a:r>
              <a:rPr lang="en-US" dirty="0" err="1" smtClean="0"/>
              <a:t>Rajaraman</a:t>
            </a:r>
            <a:r>
              <a:rPr lang="en-US" dirty="0" smtClean="0"/>
              <a:t>, J. Ullman: Mining of Massive Datasets, http</a:t>
            </a:r>
            <a:r>
              <a:rPr lang="en-US" smtClean="0"/>
              <a:t>://www.mmds.org</a:t>
            </a:r>
            <a:r>
              <a:rPr lang="en-US" dirty="0" smtClean="0"/>
              <a:t>  </a:t>
            </a:r>
            <a:endParaRPr lang="en-US" dirty="0"/>
          </a:p>
        </p:txBody>
      </p:sp>
    </p:spTree>
    <p:extLst>
      <p:ext uri="{BB962C8B-B14F-4D97-AF65-F5344CB8AC3E}">
        <p14:creationId xmlns:p14="http://schemas.microsoft.com/office/powerpoint/2010/main" val="2159188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08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60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p:cNvSpPr>
          <p:nvPr>
            <p:ph type="title"/>
          </p:nvPr>
        </p:nvSpPr>
        <p:spPr bwMode="auto"/>
        <p:txBody>
          <a:bodyPr wrap="square" tIns="45720" bIns="45720" numCol="1" anchorCtr="0" compatLnSpc="1">
            <a:prstTxWarp prst="textNoShape">
              <a:avLst/>
            </a:prstTxWarp>
          </a:bodyPr>
          <a:lstStyle/>
          <a:p>
            <a:pPr>
              <a:defRPr/>
            </a:pPr>
            <a:r>
              <a:rPr lang="en-US" dirty="0"/>
              <a:t>Applications</a:t>
            </a:r>
          </a:p>
        </p:txBody>
      </p:sp>
      <p:sp>
        <p:nvSpPr>
          <p:cNvPr id="13315" name="Rectangle 3"/>
          <p:cNvSpPr>
            <a:spLocks noGrp="1"/>
          </p:cNvSpPr>
          <p:nvPr>
            <p:ph idx="1"/>
          </p:nvPr>
        </p:nvSpPr>
        <p:spPr/>
        <p:txBody>
          <a:bodyPr/>
          <a:lstStyle/>
          <a:p>
            <a:r>
              <a:rPr lang="en-US" b="1" dirty="0" smtClean="0">
                <a:solidFill>
                  <a:srgbClr val="0000FF"/>
                </a:solidFill>
              </a:rPr>
              <a:t>Example: </a:t>
            </a:r>
            <a:r>
              <a:rPr lang="en-US" b="1" dirty="0" smtClean="0">
                <a:solidFill>
                  <a:srgbClr val="D60093"/>
                </a:solidFill>
              </a:rPr>
              <a:t>Email spam filtering</a:t>
            </a:r>
          </a:p>
          <a:p>
            <a:pPr lvl="1"/>
            <a:r>
              <a:rPr lang="en-US" dirty="0" smtClean="0">
                <a:ea typeface="ＭＳ Ｐゴシック" pitchFamily="34" charset="-128"/>
                <a:cs typeface="ＭＳ Ｐゴシック" pitchFamily="34" charset="-128"/>
              </a:rPr>
              <a:t>We know 1 billion “good” email addresses</a:t>
            </a:r>
          </a:p>
          <a:p>
            <a:pPr lvl="1"/>
            <a:r>
              <a:rPr lang="en-US" dirty="0" smtClean="0">
                <a:ea typeface="ＭＳ Ｐゴシック" pitchFamily="34" charset="-128"/>
                <a:cs typeface="ＭＳ Ｐゴシック" pitchFamily="34" charset="-128"/>
              </a:rPr>
              <a:t>If an email comes from one of these, it is </a:t>
            </a:r>
            <a:r>
              <a:rPr lang="en-US" b="1" dirty="0" smtClean="0">
                <a:ea typeface="ＭＳ Ｐゴシック" pitchFamily="34" charset="-128"/>
                <a:cs typeface="ＭＳ Ｐゴシック" pitchFamily="34" charset="-128"/>
              </a:rPr>
              <a:t>NOT</a:t>
            </a:r>
            <a:r>
              <a:rPr lang="en-US" dirty="0" smtClean="0">
                <a:ea typeface="ＭＳ Ｐゴシック" pitchFamily="34" charset="-128"/>
                <a:cs typeface="ＭＳ Ｐゴシック" pitchFamily="34" charset="-128"/>
              </a:rPr>
              <a:t> spam</a:t>
            </a:r>
          </a:p>
          <a:p>
            <a:pPr lvl="8"/>
            <a:endParaRPr lang="en-US" dirty="0" smtClean="0">
              <a:solidFill>
                <a:schemeClr val="accent3"/>
              </a:solidFill>
            </a:endParaRPr>
          </a:p>
          <a:p>
            <a:r>
              <a:rPr lang="en-US" b="1" dirty="0" smtClean="0">
                <a:solidFill>
                  <a:srgbClr val="D60093"/>
                </a:solidFill>
              </a:rPr>
              <a:t>Publish-subscribe systems</a:t>
            </a:r>
          </a:p>
          <a:p>
            <a:pPr lvl="1"/>
            <a:r>
              <a:rPr lang="en-US" dirty="0" smtClean="0">
                <a:ea typeface="ＭＳ Ｐゴシック" pitchFamily="34" charset="-128"/>
                <a:cs typeface="ＭＳ Ｐゴシック" pitchFamily="34" charset="-128"/>
              </a:rPr>
              <a:t>You are collecting lots of messages (news articles)</a:t>
            </a:r>
          </a:p>
          <a:p>
            <a:pPr lvl="1"/>
            <a:r>
              <a:rPr lang="en-US" dirty="0" smtClean="0">
                <a:ea typeface="ＭＳ Ｐゴシック" pitchFamily="34" charset="-128"/>
                <a:cs typeface="ＭＳ Ｐゴシック" pitchFamily="34" charset="-128"/>
              </a:rPr>
              <a:t>People express interest in certain sets of keywords</a:t>
            </a:r>
          </a:p>
          <a:p>
            <a:pPr lvl="1"/>
            <a:r>
              <a:rPr lang="en-US" dirty="0" smtClean="0">
                <a:ea typeface="ＭＳ Ｐゴシック" pitchFamily="34" charset="-128"/>
                <a:cs typeface="ＭＳ Ｐゴシック" pitchFamily="34" charset="-128"/>
              </a:rPr>
              <a:t>Determine whether each message matches user’s interest</a:t>
            </a:r>
          </a:p>
        </p:txBody>
      </p:sp>
      <p:sp>
        <p:nvSpPr>
          <p:cNvPr id="6" name="Slide Number Placeholder 5"/>
          <p:cNvSpPr>
            <a:spLocks noGrp="1"/>
          </p:cNvSpPr>
          <p:nvPr>
            <p:ph type="sldNum" sz="quarter" idx="12"/>
          </p:nvPr>
        </p:nvSpPr>
        <p:spPr/>
        <p:txBody>
          <a:bodyPr/>
          <a:lstStyle/>
          <a:p>
            <a:fld id="{19B12225-5612-419B-A8D5-4B8EEE4C217E}" type="slidenum">
              <a:rPr lang="en-US" smtClean="0"/>
              <a:pPr/>
              <a:t>5</a:t>
            </a:fld>
            <a:endParaRPr lang="en-US" dirty="0"/>
          </a:p>
        </p:txBody>
      </p:sp>
      <p:sp>
        <p:nvSpPr>
          <p:cNvPr id="7" name="Footer Placeholder 6"/>
          <p:cNvSpPr>
            <a:spLocks noGrp="1"/>
          </p:cNvSpPr>
          <p:nvPr>
            <p:ph type="ftr" sz="quarter" idx="11"/>
          </p:nvPr>
        </p:nvSpPr>
        <p:spPr/>
        <p:txBody>
          <a:bodyPr/>
          <a:lstStyle/>
          <a:p>
            <a:r>
              <a:rPr lang="en-US" smtClean="0"/>
              <a:t>J. Leskovec, A. Rajaraman, J. Ullman: Mining of Massive Datasets, http://www.mmds.org </a:t>
            </a:r>
            <a:endParaRPr lang="en-US" dirty="0"/>
          </a:p>
        </p:txBody>
      </p:sp>
    </p:spTree>
    <p:extLst>
      <p:ext uri="{BB962C8B-B14F-4D97-AF65-F5344CB8AC3E}">
        <p14:creationId xmlns:p14="http://schemas.microsoft.com/office/powerpoint/2010/main" val="2459990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31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3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defRPr/>
            </a:pPr>
            <a:r>
              <a:rPr lang="en-US" dirty="0" smtClean="0"/>
              <a:t>First Cut Solution (</a:t>
            </a:r>
            <a:r>
              <a:rPr lang="en-US" dirty="0"/>
              <a:t>1)</a:t>
            </a:r>
          </a:p>
        </p:txBody>
      </p:sp>
      <p:sp>
        <p:nvSpPr>
          <p:cNvPr id="48131" name="Rectangle 3"/>
          <p:cNvSpPr>
            <a:spLocks noGrp="1" noChangeArrowheads="1"/>
          </p:cNvSpPr>
          <p:nvPr>
            <p:ph idx="1"/>
          </p:nvPr>
        </p:nvSpPr>
        <p:spPr/>
        <p:txBody>
          <a:bodyPr>
            <a:normAutofit/>
          </a:bodyPr>
          <a:lstStyle/>
          <a:p>
            <a:r>
              <a:rPr lang="en-US" b="1" dirty="0" smtClean="0">
                <a:solidFill>
                  <a:srgbClr val="D60093"/>
                </a:solidFill>
              </a:rPr>
              <a:t>Given a set of keys </a:t>
            </a:r>
            <a:r>
              <a:rPr lang="en-US" b="1" i="1" dirty="0" smtClean="0">
                <a:solidFill>
                  <a:srgbClr val="D60093"/>
                </a:solidFill>
              </a:rPr>
              <a:t>S</a:t>
            </a:r>
            <a:r>
              <a:rPr lang="en-US" b="1" dirty="0" smtClean="0">
                <a:solidFill>
                  <a:srgbClr val="D60093"/>
                </a:solidFill>
              </a:rPr>
              <a:t> that we want to filter</a:t>
            </a:r>
          </a:p>
          <a:p>
            <a:r>
              <a:rPr lang="en-US" dirty="0" smtClean="0"/>
              <a:t>Create a </a:t>
            </a:r>
            <a:r>
              <a:rPr lang="en-US" b="1" dirty="0" smtClean="0">
                <a:solidFill>
                  <a:srgbClr val="0000FF"/>
                </a:solidFill>
              </a:rPr>
              <a:t>bit array </a:t>
            </a:r>
            <a:r>
              <a:rPr lang="en-US" b="1" i="1" dirty="0" smtClean="0">
                <a:solidFill>
                  <a:srgbClr val="0000FF"/>
                </a:solidFill>
              </a:rPr>
              <a:t>B</a:t>
            </a:r>
            <a:r>
              <a:rPr lang="en-US" dirty="0" smtClean="0"/>
              <a:t> of </a:t>
            </a:r>
            <a:r>
              <a:rPr lang="en-US" b="1" i="1" dirty="0" smtClean="0"/>
              <a:t>n</a:t>
            </a:r>
            <a:r>
              <a:rPr lang="en-US" dirty="0" smtClean="0"/>
              <a:t> bits, initially all </a:t>
            </a:r>
            <a:r>
              <a:rPr lang="en-US" b="1" i="1" dirty="0" smtClean="0">
                <a:solidFill>
                  <a:srgbClr val="0000FF"/>
                </a:solidFill>
              </a:rPr>
              <a:t>0</a:t>
            </a:r>
            <a:r>
              <a:rPr lang="en-US" b="1" dirty="0" smtClean="0">
                <a:solidFill>
                  <a:srgbClr val="0000FF"/>
                </a:solidFill>
              </a:rPr>
              <a:t>s</a:t>
            </a:r>
          </a:p>
          <a:p>
            <a:r>
              <a:rPr lang="en-US" dirty="0" smtClean="0"/>
              <a:t>Choose a </a:t>
            </a:r>
            <a:r>
              <a:rPr lang="en-US" b="1" dirty="0" smtClean="0">
                <a:solidFill>
                  <a:srgbClr val="008000"/>
                </a:solidFill>
              </a:rPr>
              <a:t>hash function </a:t>
            </a:r>
            <a:r>
              <a:rPr lang="en-US" b="1" i="1" dirty="0" smtClean="0">
                <a:solidFill>
                  <a:srgbClr val="008000"/>
                </a:solidFill>
              </a:rPr>
              <a:t>h</a:t>
            </a:r>
            <a:r>
              <a:rPr lang="en-US" dirty="0" smtClean="0"/>
              <a:t> with range </a:t>
            </a:r>
            <a:r>
              <a:rPr lang="en-US" b="1" dirty="0" smtClean="0">
                <a:solidFill>
                  <a:srgbClr val="008000"/>
                </a:solidFill>
              </a:rPr>
              <a:t>[</a:t>
            </a:r>
            <a:r>
              <a:rPr lang="en-US" b="1" i="1" dirty="0" smtClean="0">
                <a:solidFill>
                  <a:srgbClr val="008000"/>
                </a:solidFill>
              </a:rPr>
              <a:t>0,n</a:t>
            </a:r>
            <a:r>
              <a:rPr lang="en-US" b="1" dirty="0" smtClean="0">
                <a:solidFill>
                  <a:srgbClr val="008000"/>
                </a:solidFill>
              </a:rPr>
              <a:t>)</a:t>
            </a:r>
            <a:r>
              <a:rPr lang="en-US" dirty="0" smtClean="0">
                <a:solidFill>
                  <a:srgbClr val="008000"/>
                </a:solidFill>
              </a:rPr>
              <a:t> </a:t>
            </a:r>
          </a:p>
          <a:p>
            <a:r>
              <a:rPr lang="en-US" dirty="0" smtClean="0"/>
              <a:t>Hash each member of </a:t>
            </a:r>
            <a:r>
              <a:rPr lang="en-US" b="1" i="1" dirty="0" smtClean="0">
                <a:solidFill>
                  <a:srgbClr val="D60093"/>
                </a:solidFill>
              </a:rPr>
              <a:t>s</a:t>
            </a:r>
            <a:r>
              <a:rPr lang="en-US" b="1" i="1" dirty="0" smtClean="0">
                <a:solidFill>
                  <a:srgbClr val="D60093"/>
                </a:solidFill>
                <a:sym typeface="Symbol"/>
              </a:rPr>
              <a:t> </a:t>
            </a:r>
            <a:r>
              <a:rPr lang="en-US" b="1" i="1" dirty="0" smtClean="0">
                <a:solidFill>
                  <a:srgbClr val="D60093"/>
                </a:solidFill>
              </a:rPr>
              <a:t>S</a:t>
            </a:r>
            <a:r>
              <a:rPr lang="en-US" dirty="0" smtClean="0">
                <a:solidFill>
                  <a:srgbClr val="D60093"/>
                </a:solidFill>
              </a:rPr>
              <a:t> </a:t>
            </a:r>
            <a:r>
              <a:rPr lang="en-US" dirty="0" smtClean="0"/>
              <a:t>to one of </a:t>
            </a:r>
            <a:br>
              <a:rPr lang="en-US" dirty="0" smtClean="0"/>
            </a:br>
            <a:r>
              <a:rPr lang="en-US" b="1" i="1" dirty="0" smtClean="0">
                <a:solidFill>
                  <a:srgbClr val="008000"/>
                </a:solidFill>
              </a:rPr>
              <a:t>n</a:t>
            </a:r>
            <a:r>
              <a:rPr lang="en-US" dirty="0" smtClean="0"/>
              <a:t> buckets, and set that bit to </a:t>
            </a:r>
            <a:r>
              <a:rPr lang="en-US" b="1" dirty="0" smtClean="0">
                <a:solidFill>
                  <a:srgbClr val="0000FF"/>
                </a:solidFill>
              </a:rPr>
              <a:t>1</a:t>
            </a:r>
            <a:r>
              <a:rPr lang="en-US" dirty="0" smtClean="0"/>
              <a:t>, i.e., </a:t>
            </a:r>
            <a:r>
              <a:rPr lang="en-US" b="1" i="1" dirty="0" smtClean="0">
                <a:solidFill>
                  <a:srgbClr val="0000FF"/>
                </a:solidFill>
              </a:rPr>
              <a:t>B[</a:t>
            </a:r>
            <a:r>
              <a:rPr lang="en-US" b="1" i="1" dirty="0" smtClean="0">
                <a:solidFill>
                  <a:srgbClr val="008000"/>
                </a:solidFill>
              </a:rPr>
              <a:t>h(s)</a:t>
            </a:r>
            <a:r>
              <a:rPr lang="en-US" b="1" i="1" dirty="0" smtClean="0">
                <a:solidFill>
                  <a:srgbClr val="0000FF"/>
                </a:solidFill>
              </a:rPr>
              <a:t>]=1</a:t>
            </a:r>
          </a:p>
          <a:p>
            <a:r>
              <a:rPr lang="en-US" dirty="0" smtClean="0"/>
              <a:t>Hash each element </a:t>
            </a:r>
            <a:r>
              <a:rPr lang="en-US" b="1" i="1" dirty="0" smtClean="0">
                <a:solidFill>
                  <a:srgbClr val="008000"/>
                </a:solidFill>
              </a:rPr>
              <a:t>a</a:t>
            </a:r>
            <a:r>
              <a:rPr lang="en-US" dirty="0" smtClean="0"/>
              <a:t> of the stream and output only those that hash to bit that was set to </a:t>
            </a:r>
            <a:r>
              <a:rPr lang="en-US" b="1" dirty="0" smtClean="0">
                <a:solidFill>
                  <a:srgbClr val="008000"/>
                </a:solidFill>
              </a:rPr>
              <a:t>1</a:t>
            </a:r>
          </a:p>
          <a:p>
            <a:pPr lvl="1"/>
            <a:r>
              <a:rPr lang="en-US" b="1" dirty="0" smtClean="0">
                <a:solidFill>
                  <a:srgbClr val="FF0066"/>
                </a:solidFill>
              </a:rPr>
              <a:t>Output </a:t>
            </a:r>
            <a:r>
              <a:rPr lang="en-US" b="1" i="1" dirty="0" smtClean="0"/>
              <a:t>a</a:t>
            </a:r>
            <a:r>
              <a:rPr lang="en-US" b="1" dirty="0" smtClean="0">
                <a:solidFill>
                  <a:srgbClr val="FF0066"/>
                </a:solidFill>
              </a:rPr>
              <a:t> if </a:t>
            </a:r>
            <a:r>
              <a:rPr lang="en-US" b="1" dirty="0" smtClean="0">
                <a:solidFill>
                  <a:srgbClr val="0000FF"/>
                </a:solidFill>
              </a:rPr>
              <a:t>B[</a:t>
            </a:r>
            <a:r>
              <a:rPr lang="en-US" b="1" dirty="0" smtClean="0">
                <a:solidFill>
                  <a:srgbClr val="008000"/>
                </a:solidFill>
              </a:rPr>
              <a:t>h(a)</a:t>
            </a:r>
            <a:r>
              <a:rPr lang="en-US" b="1" dirty="0" smtClean="0">
                <a:solidFill>
                  <a:srgbClr val="0000FF"/>
                </a:solidFill>
              </a:rPr>
              <a:t>] == 1</a:t>
            </a:r>
          </a:p>
          <a:p>
            <a:endParaRPr lang="en-US" dirty="0" smtClean="0"/>
          </a:p>
        </p:txBody>
      </p:sp>
      <p:sp>
        <p:nvSpPr>
          <p:cNvPr id="14338" name="Slide Number Placeholder 5"/>
          <p:cNvSpPr>
            <a:spLocks noGrp="1"/>
          </p:cNvSpPr>
          <p:nvPr>
            <p:ph type="sldNum" sz="quarter" idx="12"/>
          </p:nvPr>
        </p:nvSpPr>
        <p:spPr bwMode="auto">
          <a:noFill/>
          <a:ln>
            <a:miter lim="800000"/>
            <a:headEnd/>
            <a:tailEnd/>
          </a:ln>
        </p:spPr>
        <p:txBody>
          <a:bodyPr/>
          <a:lstStyle/>
          <a:p>
            <a:fld id="{5CCEC2EE-7ACA-405E-9448-954709EA0DFF}" type="slidenum">
              <a:rPr lang="en-US" smtClean="0">
                <a:latin typeface="Calibri" pitchFamily="34" charset="0"/>
                <a:ea typeface="ＭＳ Ｐゴシック" pitchFamily="34" charset="-128"/>
              </a:rPr>
              <a:pPr/>
              <a:t>6</a:t>
            </a:fld>
            <a:endParaRPr lang="en-US" dirty="0" smtClean="0">
              <a:latin typeface="Calibri" pitchFamily="34" charset="0"/>
              <a:ea typeface="ＭＳ Ｐゴシック" pitchFamily="34" charset="-128"/>
            </a:endParaRPr>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 </a:t>
            </a:r>
            <a:endParaRPr lang="en-US" dirty="0"/>
          </a:p>
        </p:txBody>
      </p:sp>
    </p:spTree>
    <p:extLst>
      <p:ext uri="{BB962C8B-B14F-4D97-AF65-F5344CB8AC3E}">
        <p14:creationId xmlns:p14="http://schemas.microsoft.com/office/powerpoint/2010/main" val="4107103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1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1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1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131">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81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a:defRPr/>
            </a:pPr>
            <a:r>
              <a:rPr lang="en-US" dirty="0" smtClean="0"/>
              <a:t>First Cut Solution (</a:t>
            </a:r>
            <a:r>
              <a:rPr lang="en-US" dirty="0"/>
              <a:t>2)</a:t>
            </a:r>
          </a:p>
        </p:txBody>
      </p:sp>
      <p:sp>
        <p:nvSpPr>
          <p:cNvPr id="16" name="Content Placeholder 15"/>
          <p:cNvSpPr>
            <a:spLocks noGrp="1"/>
          </p:cNvSpPr>
          <p:nvPr>
            <p:ph idx="1"/>
          </p:nvPr>
        </p:nvSpPr>
        <p:spPr>
          <a:xfrm>
            <a:off x="511460" y="5115474"/>
            <a:ext cx="8378547" cy="1590126"/>
          </a:xfrm>
        </p:spPr>
        <p:txBody>
          <a:bodyPr>
            <a:normAutofit/>
          </a:bodyPr>
          <a:lstStyle/>
          <a:p>
            <a:r>
              <a:rPr lang="en-US" b="1" dirty="0" smtClean="0">
                <a:solidFill>
                  <a:srgbClr val="0000FF"/>
                </a:solidFill>
              </a:rPr>
              <a:t>Creates false positives but no false negatives</a:t>
            </a:r>
          </a:p>
          <a:p>
            <a:pPr lvl="1"/>
            <a:r>
              <a:rPr lang="en-US" dirty="0" smtClean="0"/>
              <a:t>If the item is in </a:t>
            </a:r>
            <a:r>
              <a:rPr lang="en-US" b="1" i="1" dirty="0" smtClean="0"/>
              <a:t>S</a:t>
            </a:r>
            <a:r>
              <a:rPr lang="en-US" dirty="0" smtClean="0"/>
              <a:t> we surely output it, if not we may still output it</a:t>
            </a:r>
            <a:endParaRPr lang="en-US" dirty="0"/>
          </a:p>
        </p:txBody>
      </p:sp>
      <p:sp>
        <p:nvSpPr>
          <p:cNvPr id="15362" name="Slide Number Placeholder 4"/>
          <p:cNvSpPr>
            <a:spLocks noGrp="1"/>
          </p:cNvSpPr>
          <p:nvPr>
            <p:ph type="sldNum" sz="quarter" idx="12"/>
          </p:nvPr>
        </p:nvSpPr>
        <p:spPr bwMode="auto">
          <a:noFill/>
          <a:ln>
            <a:miter lim="800000"/>
            <a:headEnd/>
            <a:tailEnd/>
          </a:ln>
        </p:spPr>
        <p:txBody>
          <a:bodyPr/>
          <a:lstStyle/>
          <a:p>
            <a:fld id="{5531ADCE-E1D3-474D-A46E-18568BB54279}" type="slidenum">
              <a:rPr lang="en-US" smtClean="0">
                <a:latin typeface="Calibri" pitchFamily="34" charset="0"/>
                <a:ea typeface="ＭＳ Ｐゴシック" pitchFamily="34" charset="-128"/>
              </a:rPr>
              <a:pPr/>
              <a:t>7</a:t>
            </a:fld>
            <a:endParaRPr lang="en-US" dirty="0" smtClean="0">
              <a:latin typeface="Calibri" pitchFamily="34" charset="0"/>
              <a:ea typeface="ＭＳ Ｐゴシック" pitchFamily="34" charset="-128"/>
            </a:endParaRPr>
          </a:p>
        </p:txBody>
      </p:sp>
      <p:sp>
        <p:nvSpPr>
          <p:cNvPr id="15364" name="AutoShape 3"/>
          <p:cNvSpPr>
            <a:spLocks noChangeArrowheads="1"/>
          </p:cNvSpPr>
          <p:nvPr/>
        </p:nvSpPr>
        <p:spPr bwMode="auto">
          <a:xfrm rot="-5403089">
            <a:off x="2019300" y="1638848"/>
            <a:ext cx="1752600" cy="1219200"/>
          </a:xfrm>
          <a:custGeom>
            <a:avLst/>
            <a:gdLst>
              <a:gd name="T0" fmla="*/ 1575555 w 21600"/>
              <a:gd name="T1" fmla="*/ 609600 h 21600"/>
              <a:gd name="T2" fmla="*/ 876300 w 21600"/>
              <a:gd name="T3" fmla="*/ 1219200 h 21600"/>
              <a:gd name="T4" fmla="*/ 177045 w 21600"/>
              <a:gd name="T5" fmla="*/ 609600 h 21600"/>
              <a:gd name="T6" fmla="*/ 876300 w 21600"/>
              <a:gd name="T7" fmla="*/ 0 h 21600"/>
              <a:gd name="T8" fmla="*/ 0 60000 65536"/>
              <a:gd name="T9" fmla="*/ 0 60000 65536"/>
              <a:gd name="T10" fmla="*/ 0 60000 65536"/>
              <a:gd name="T11" fmla="*/ 0 60000 65536"/>
              <a:gd name="T12" fmla="*/ 3982 w 21600"/>
              <a:gd name="T13" fmla="*/ 3982 h 21600"/>
              <a:gd name="T14" fmla="*/ 17618 w 21600"/>
              <a:gd name="T15" fmla="*/ 17618 h 21600"/>
            </a:gdLst>
            <a:ahLst/>
            <a:cxnLst>
              <a:cxn ang="T8">
                <a:pos x="T0" y="T1"/>
              </a:cxn>
              <a:cxn ang="T9">
                <a:pos x="T2" y="T3"/>
              </a:cxn>
              <a:cxn ang="T10">
                <a:pos x="T4" y="T5"/>
              </a:cxn>
              <a:cxn ang="T11">
                <a:pos x="T6" y="T7"/>
              </a:cxn>
            </a:cxnLst>
            <a:rect l="T12" t="T13" r="T14" b="T15"/>
            <a:pathLst>
              <a:path w="21600" h="21600">
                <a:moveTo>
                  <a:pt x="0" y="0"/>
                </a:moveTo>
                <a:lnTo>
                  <a:pt x="4363" y="21600"/>
                </a:lnTo>
                <a:lnTo>
                  <a:pt x="17237" y="21600"/>
                </a:lnTo>
                <a:lnTo>
                  <a:pt x="21600" y="0"/>
                </a:lnTo>
                <a:close/>
              </a:path>
            </a:pathLst>
          </a:custGeom>
          <a:solidFill>
            <a:srgbClr val="FFCC00">
              <a:alpha val="50195"/>
            </a:srgbClr>
          </a:solidFill>
          <a:ln w="9525">
            <a:solidFill>
              <a:schemeClr val="tx1"/>
            </a:solidFill>
            <a:miter lim="800000"/>
            <a:headEnd/>
            <a:tailEnd/>
          </a:ln>
        </p:spPr>
        <p:txBody>
          <a:bodyPr vert="eaVert" wrap="none" anchor="ctr"/>
          <a:lstStyle/>
          <a:p>
            <a:pPr algn="ctr"/>
            <a:r>
              <a:rPr lang="en-US" dirty="0"/>
              <a:t>Filter</a:t>
            </a:r>
          </a:p>
        </p:txBody>
      </p:sp>
      <p:sp>
        <p:nvSpPr>
          <p:cNvPr id="15365" name="Text Box 4"/>
          <p:cNvSpPr txBox="1">
            <a:spLocks noChangeArrowheads="1"/>
          </p:cNvSpPr>
          <p:nvPr/>
        </p:nvSpPr>
        <p:spPr bwMode="auto">
          <a:xfrm>
            <a:off x="1066800" y="2134148"/>
            <a:ext cx="702436" cy="400110"/>
          </a:xfrm>
          <a:prstGeom prst="rect">
            <a:avLst/>
          </a:prstGeom>
          <a:noFill/>
          <a:ln w="9525">
            <a:noFill/>
            <a:miter lim="800000"/>
            <a:headEnd/>
            <a:tailEnd/>
          </a:ln>
        </p:spPr>
        <p:txBody>
          <a:bodyPr wrap="none">
            <a:spAutoFit/>
          </a:bodyPr>
          <a:lstStyle/>
          <a:p>
            <a:r>
              <a:rPr lang="en-US" sz="2000" b="1" dirty="0">
                <a:solidFill>
                  <a:srgbClr val="D60093"/>
                </a:solidFill>
              </a:rPr>
              <a:t>Item</a:t>
            </a:r>
          </a:p>
        </p:txBody>
      </p:sp>
      <p:sp>
        <p:nvSpPr>
          <p:cNvPr id="15366" name="Rectangle 5"/>
          <p:cNvSpPr>
            <a:spLocks noChangeArrowheads="1"/>
          </p:cNvSpPr>
          <p:nvPr/>
        </p:nvSpPr>
        <p:spPr bwMode="auto">
          <a:xfrm>
            <a:off x="1790385" y="3658148"/>
            <a:ext cx="2209800" cy="457200"/>
          </a:xfrm>
          <a:prstGeom prst="rect">
            <a:avLst/>
          </a:prstGeom>
          <a:solidFill>
            <a:srgbClr val="FF99CC">
              <a:alpha val="50195"/>
            </a:srgbClr>
          </a:solidFill>
          <a:ln w="9525">
            <a:solidFill>
              <a:schemeClr val="tx1"/>
            </a:solidFill>
            <a:miter lim="800000"/>
            <a:headEnd/>
            <a:tailEnd/>
          </a:ln>
        </p:spPr>
        <p:txBody>
          <a:bodyPr wrap="none" anchor="ctr"/>
          <a:lstStyle/>
          <a:p>
            <a:pPr algn="ctr"/>
            <a:r>
              <a:rPr lang="en-US" dirty="0">
                <a:latin typeface="Tahoma" pitchFamily="34" charset="0"/>
                <a:ea typeface="Tahoma" pitchFamily="34" charset="0"/>
                <a:cs typeface="Tahoma" pitchFamily="34" charset="0"/>
              </a:rPr>
              <a:t>0010001011000</a:t>
            </a:r>
          </a:p>
        </p:txBody>
      </p:sp>
      <p:grpSp>
        <p:nvGrpSpPr>
          <p:cNvPr id="2" name="Group 12"/>
          <p:cNvGrpSpPr>
            <a:grpSpLocks/>
          </p:cNvGrpSpPr>
          <p:nvPr/>
        </p:nvGrpSpPr>
        <p:grpSpPr bwMode="auto">
          <a:xfrm>
            <a:off x="1676400" y="1372148"/>
            <a:ext cx="7361246" cy="2405061"/>
            <a:chOff x="1056" y="1200"/>
            <a:chExt cx="4637" cy="1515"/>
          </a:xfrm>
        </p:grpSpPr>
        <p:sp>
          <p:nvSpPr>
            <p:cNvPr id="15372" name="Line 6"/>
            <p:cNvSpPr>
              <a:spLocks noChangeShapeType="1"/>
            </p:cNvSpPr>
            <p:nvPr/>
          </p:nvSpPr>
          <p:spPr bwMode="auto">
            <a:xfrm>
              <a:off x="1056" y="1824"/>
              <a:ext cx="995" cy="891"/>
            </a:xfrm>
            <a:prstGeom prst="line">
              <a:avLst/>
            </a:prstGeom>
            <a:noFill/>
            <a:ln w="9525">
              <a:solidFill>
                <a:schemeClr val="tx1"/>
              </a:solidFill>
              <a:round/>
              <a:headEnd/>
              <a:tailEnd type="triangle" w="med" len="med"/>
            </a:ln>
          </p:spPr>
          <p:txBody>
            <a:bodyPr/>
            <a:lstStyle/>
            <a:p>
              <a:endParaRPr lang="en-US" dirty="0"/>
            </a:p>
          </p:txBody>
        </p:sp>
        <p:sp>
          <p:nvSpPr>
            <p:cNvPr id="15373" name="Line 7"/>
            <p:cNvSpPr>
              <a:spLocks noChangeShapeType="1"/>
            </p:cNvSpPr>
            <p:nvPr/>
          </p:nvSpPr>
          <p:spPr bwMode="auto">
            <a:xfrm flipV="1">
              <a:off x="2057" y="1491"/>
              <a:ext cx="1015" cy="1212"/>
            </a:xfrm>
            <a:prstGeom prst="line">
              <a:avLst/>
            </a:prstGeom>
            <a:noFill/>
            <a:ln w="9525">
              <a:solidFill>
                <a:schemeClr val="tx1"/>
              </a:solidFill>
              <a:round/>
              <a:headEnd/>
              <a:tailEnd type="triangle" w="med" len="med"/>
            </a:ln>
          </p:spPr>
          <p:txBody>
            <a:bodyPr/>
            <a:lstStyle/>
            <a:p>
              <a:endParaRPr lang="en-US" dirty="0"/>
            </a:p>
          </p:txBody>
        </p:sp>
        <p:sp>
          <p:nvSpPr>
            <p:cNvPr id="15374" name="Text Box 8"/>
            <p:cNvSpPr txBox="1">
              <a:spLocks noChangeArrowheads="1"/>
            </p:cNvSpPr>
            <p:nvPr/>
          </p:nvSpPr>
          <p:spPr bwMode="auto">
            <a:xfrm>
              <a:off x="3072" y="1200"/>
              <a:ext cx="2621" cy="582"/>
            </a:xfrm>
            <a:prstGeom prst="rect">
              <a:avLst/>
            </a:prstGeom>
            <a:noFill/>
            <a:ln w="9525">
              <a:noFill/>
              <a:miter lim="800000"/>
              <a:headEnd/>
              <a:tailEnd/>
            </a:ln>
          </p:spPr>
          <p:txBody>
            <a:bodyPr wrap="none">
              <a:spAutoFit/>
            </a:bodyPr>
            <a:lstStyle/>
            <a:p>
              <a:r>
                <a:rPr lang="en-US" b="1" dirty="0" smtClean="0">
                  <a:solidFill>
                    <a:srgbClr val="008000"/>
                  </a:solidFill>
                  <a:latin typeface="Arial" pitchFamily="34" charset="0"/>
                  <a:cs typeface="Arial" pitchFamily="34" charset="0"/>
                </a:rPr>
                <a:t>Output the item since it may be in </a:t>
              </a:r>
              <a:r>
                <a:rPr lang="en-US" b="1" i="1" dirty="0" smtClean="0">
                  <a:solidFill>
                    <a:srgbClr val="008000"/>
                  </a:solidFill>
                  <a:latin typeface="Arial" pitchFamily="34" charset="0"/>
                  <a:cs typeface="Arial" pitchFamily="34" charset="0"/>
                </a:rPr>
                <a:t>S</a:t>
              </a:r>
              <a:r>
                <a:rPr lang="en-US" b="1" dirty="0">
                  <a:solidFill>
                    <a:srgbClr val="008000"/>
                  </a:solidFill>
                  <a:latin typeface="Arial" pitchFamily="34" charset="0"/>
                  <a:cs typeface="Arial" pitchFamily="34" charset="0"/>
                </a:rPr>
                <a:t>.</a:t>
              </a:r>
              <a:endParaRPr lang="en-US" b="1" dirty="0" smtClean="0">
                <a:solidFill>
                  <a:srgbClr val="008000"/>
                </a:solidFill>
                <a:latin typeface="Arial" pitchFamily="34" charset="0"/>
                <a:cs typeface="Arial" pitchFamily="34" charset="0"/>
              </a:endParaRPr>
            </a:p>
            <a:p>
              <a:r>
                <a:rPr lang="en-US" dirty="0" smtClean="0">
                  <a:solidFill>
                    <a:srgbClr val="008000"/>
                  </a:solidFill>
                  <a:latin typeface="Arial" pitchFamily="34" charset="0"/>
                  <a:cs typeface="Arial" pitchFamily="34" charset="0"/>
                </a:rPr>
                <a:t>Item hashes to a bucket that at least </a:t>
              </a:r>
              <a:br>
                <a:rPr lang="en-US" dirty="0" smtClean="0">
                  <a:solidFill>
                    <a:srgbClr val="008000"/>
                  </a:solidFill>
                  <a:latin typeface="Arial" pitchFamily="34" charset="0"/>
                  <a:cs typeface="Arial" pitchFamily="34" charset="0"/>
                </a:rPr>
              </a:br>
              <a:r>
                <a:rPr lang="en-US" dirty="0" smtClean="0">
                  <a:solidFill>
                    <a:srgbClr val="008000"/>
                  </a:solidFill>
                  <a:latin typeface="Arial" pitchFamily="34" charset="0"/>
                  <a:cs typeface="Arial" pitchFamily="34" charset="0"/>
                </a:rPr>
                <a:t>one of the items in </a:t>
              </a:r>
              <a:r>
                <a:rPr lang="en-US" b="1" dirty="0" smtClean="0">
                  <a:solidFill>
                    <a:srgbClr val="008000"/>
                  </a:solidFill>
                  <a:latin typeface="Arial" pitchFamily="34" charset="0"/>
                  <a:cs typeface="Arial" pitchFamily="34" charset="0"/>
                </a:rPr>
                <a:t>S</a:t>
              </a:r>
              <a:r>
                <a:rPr lang="en-US" dirty="0" smtClean="0">
                  <a:solidFill>
                    <a:srgbClr val="008000"/>
                  </a:solidFill>
                  <a:latin typeface="Arial" pitchFamily="34" charset="0"/>
                  <a:cs typeface="Arial" pitchFamily="34" charset="0"/>
                </a:rPr>
                <a:t> hashed to.</a:t>
              </a:r>
              <a:endParaRPr lang="en-US" dirty="0">
                <a:solidFill>
                  <a:srgbClr val="008000"/>
                </a:solidFill>
                <a:latin typeface="Arial" pitchFamily="34" charset="0"/>
                <a:cs typeface="Arial" pitchFamily="34" charset="0"/>
              </a:endParaRPr>
            </a:p>
          </p:txBody>
        </p:sp>
      </p:grpSp>
      <p:sp>
        <p:nvSpPr>
          <p:cNvPr id="15368" name="Text Box 10"/>
          <p:cNvSpPr txBox="1">
            <a:spLocks noChangeArrowheads="1"/>
          </p:cNvSpPr>
          <p:nvPr/>
        </p:nvSpPr>
        <p:spPr bwMode="auto">
          <a:xfrm>
            <a:off x="1132042" y="2819948"/>
            <a:ext cx="849158" cy="646331"/>
          </a:xfrm>
          <a:prstGeom prst="rect">
            <a:avLst/>
          </a:prstGeom>
          <a:noFill/>
          <a:ln w="9525">
            <a:noFill/>
            <a:miter lim="800000"/>
            <a:headEnd/>
            <a:tailEnd/>
          </a:ln>
        </p:spPr>
        <p:txBody>
          <a:bodyPr wrap="square">
            <a:spAutoFit/>
          </a:bodyPr>
          <a:lstStyle/>
          <a:p>
            <a:pPr algn="ctr"/>
            <a:r>
              <a:rPr lang="en-US" b="1" dirty="0" smtClean="0"/>
              <a:t>Hash </a:t>
            </a:r>
            <a:br>
              <a:rPr lang="en-US" b="1" dirty="0" smtClean="0"/>
            </a:br>
            <a:r>
              <a:rPr lang="en-US" b="1" dirty="0" smtClean="0"/>
              <a:t>func </a:t>
            </a:r>
            <a:r>
              <a:rPr lang="en-US" b="1" i="1" dirty="0" smtClean="0"/>
              <a:t>h</a:t>
            </a:r>
            <a:endParaRPr lang="en-US" b="1" i="1" dirty="0"/>
          </a:p>
        </p:txBody>
      </p:sp>
      <p:grpSp>
        <p:nvGrpSpPr>
          <p:cNvPr id="3" name="Group 13"/>
          <p:cNvGrpSpPr>
            <a:grpSpLocks/>
          </p:cNvGrpSpPr>
          <p:nvPr/>
        </p:nvGrpSpPr>
        <p:grpSpPr bwMode="auto">
          <a:xfrm>
            <a:off x="1463676" y="2438948"/>
            <a:ext cx="3624269" cy="2676526"/>
            <a:chOff x="922" y="1872"/>
            <a:chExt cx="2283" cy="1686"/>
          </a:xfrm>
        </p:grpSpPr>
        <p:sp>
          <p:nvSpPr>
            <p:cNvPr id="15370" name="Line 9"/>
            <p:cNvSpPr>
              <a:spLocks noChangeShapeType="1"/>
            </p:cNvSpPr>
            <p:nvPr/>
          </p:nvSpPr>
          <p:spPr bwMode="auto">
            <a:xfrm>
              <a:off x="922" y="1872"/>
              <a:ext cx="720" cy="864"/>
            </a:xfrm>
            <a:prstGeom prst="line">
              <a:avLst/>
            </a:prstGeom>
            <a:noFill/>
            <a:ln w="9525">
              <a:solidFill>
                <a:schemeClr val="tx1"/>
              </a:solidFill>
              <a:round/>
              <a:headEnd/>
              <a:tailEnd type="triangle" w="med" len="med"/>
            </a:ln>
          </p:spPr>
          <p:txBody>
            <a:bodyPr/>
            <a:lstStyle/>
            <a:p>
              <a:endParaRPr lang="en-US" dirty="0"/>
            </a:p>
          </p:txBody>
        </p:sp>
        <p:sp>
          <p:nvSpPr>
            <p:cNvPr id="15371" name="Text Box 11"/>
            <p:cNvSpPr txBox="1">
              <a:spLocks noChangeArrowheads="1"/>
            </p:cNvSpPr>
            <p:nvPr/>
          </p:nvSpPr>
          <p:spPr bwMode="auto">
            <a:xfrm>
              <a:off x="1392" y="2976"/>
              <a:ext cx="1813" cy="582"/>
            </a:xfrm>
            <a:prstGeom prst="rect">
              <a:avLst/>
            </a:prstGeom>
            <a:noFill/>
            <a:ln w="9525">
              <a:noFill/>
              <a:miter lim="800000"/>
              <a:headEnd/>
              <a:tailEnd/>
            </a:ln>
          </p:spPr>
          <p:txBody>
            <a:bodyPr wrap="none">
              <a:spAutoFit/>
            </a:bodyPr>
            <a:lstStyle/>
            <a:p>
              <a:r>
                <a:rPr lang="en-US" b="1" dirty="0" smtClean="0">
                  <a:solidFill>
                    <a:srgbClr val="008000"/>
                  </a:solidFill>
                  <a:latin typeface="Arial" pitchFamily="34" charset="0"/>
                  <a:cs typeface="Arial" pitchFamily="34" charset="0"/>
                </a:rPr>
                <a:t>Drop the item</a:t>
              </a:r>
              <a:r>
                <a:rPr lang="en-US" b="1" dirty="0">
                  <a:solidFill>
                    <a:srgbClr val="008000"/>
                  </a:solidFill>
                  <a:latin typeface="Arial" pitchFamily="34" charset="0"/>
                  <a:cs typeface="Arial" pitchFamily="34" charset="0"/>
                </a:rPr>
                <a:t>.</a:t>
              </a:r>
              <a:endParaRPr lang="en-US" b="1" dirty="0" smtClean="0">
                <a:solidFill>
                  <a:srgbClr val="008000"/>
                </a:solidFill>
                <a:latin typeface="Arial" pitchFamily="34" charset="0"/>
                <a:cs typeface="Arial" pitchFamily="34" charset="0"/>
              </a:endParaRPr>
            </a:p>
            <a:p>
              <a:r>
                <a:rPr lang="en-US" dirty="0" smtClean="0">
                  <a:solidFill>
                    <a:srgbClr val="008000"/>
                  </a:solidFill>
                  <a:latin typeface="Arial" pitchFamily="34" charset="0"/>
                  <a:cs typeface="Arial" pitchFamily="34" charset="0"/>
                </a:rPr>
                <a:t>It hashes to a bucket set </a:t>
              </a:r>
              <a:br>
                <a:rPr lang="en-US" dirty="0" smtClean="0">
                  <a:solidFill>
                    <a:srgbClr val="008000"/>
                  </a:solidFill>
                  <a:latin typeface="Arial" pitchFamily="34" charset="0"/>
                  <a:cs typeface="Arial" pitchFamily="34" charset="0"/>
                </a:rPr>
              </a:br>
              <a:r>
                <a:rPr lang="en-US" dirty="0" smtClean="0">
                  <a:solidFill>
                    <a:srgbClr val="008000"/>
                  </a:solidFill>
                  <a:latin typeface="Arial" pitchFamily="34" charset="0"/>
                  <a:cs typeface="Arial" pitchFamily="34" charset="0"/>
                </a:rPr>
                <a:t>to </a:t>
              </a:r>
              <a:r>
                <a:rPr lang="en-US" b="1" dirty="0" smtClean="0">
                  <a:solidFill>
                    <a:srgbClr val="008000"/>
                  </a:solidFill>
                  <a:latin typeface="Arial" pitchFamily="34" charset="0"/>
                  <a:cs typeface="Arial" pitchFamily="34" charset="0"/>
                </a:rPr>
                <a:t>0</a:t>
              </a:r>
              <a:r>
                <a:rPr lang="en-US" dirty="0" smtClean="0">
                  <a:solidFill>
                    <a:srgbClr val="008000"/>
                  </a:solidFill>
                  <a:latin typeface="Arial" pitchFamily="34" charset="0"/>
                  <a:cs typeface="Arial" pitchFamily="34" charset="0"/>
                </a:rPr>
                <a:t> so it is surely not </a:t>
              </a:r>
              <a:r>
                <a:rPr lang="en-US" dirty="0">
                  <a:solidFill>
                    <a:srgbClr val="008000"/>
                  </a:solidFill>
                  <a:latin typeface="Arial" pitchFamily="34" charset="0"/>
                  <a:cs typeface="Arial" pitchFamily="34" charset="0"/>
                </a:rPr>
                <a:t>in</a:t>
              </a:r>
              <a:r>
                <a:rPr lang="en-US" b="1" dirty="0">
                  <a:solidFill>
                    <a:srgbClr val="008000"/>
                  </a:solidFill>
                  <a:latin typeface="Arial" pitchFamily="34" charset="0"/>
                  <a:cs typeface="Arial" pitchFamily="34" charset="0"/>
                </a:rPr>
                <a:t> </a:t>
              </a:r>
              <a:r>
                <a:rPr lang="en-US" b="1" i="1" dirty="0">
                  <a:solidFill>
                    <a:srgbClr val="008000"/>
                  </a:solidFill>
                  <a:latin typeface="Arial" pitchFamily="34" charset="0"/>
                  <a:cs typeface="Arial" pitchFamily="34" charset="0"/>
                </a:rPr>
                <a:t>S</a:t>
              </a:r>
              <a:r>
                <a:rPr lang="en-US" dirty="0">
                  <a:solidFill>
                    <a:srgbClr val="008000"/>
                  </a:solidFill>
                  <a:latin typeface="Arial" pitchFamily="34" charset="0"/>
                  <a:cs typeface="Arial" pitchFamily="34" charset="0"/>
                </a:rPr>
                <a:t>.</a:t>
              </a:r>
            </a:p>
          </p:txBody>
        </p:sp>
      </p:grpSp>
      <p:sp>
        <p:nvSpPr>
          <p:cNvPr id="17" name="TextBox 16"/>
          <p:cNvSpPr txBox="1"/>
          <p:nvPr/>
        </p:nvSpPr>
        <p:spPr>
          <a:xfrm>
            <a:off x="4038600" y="3734348"/>
            <a:ext cx="1231427" cy="369332"/>
          </a:xfrm>
          <a:prstGeom prst="rect">
            <a:avLst/>
          </a:prstGeom>
          <a:noFill/>
        </p:spPr>
        <p:txBody>
          <a:bodyPr wrap="none" rtlCol="0">
            <a:spAutoFit/>
          </a:bodyPr>
          <a:lstStyle/>
          <a:p>
            <a:r>
              <a:rPr lang="en-US" b="1" dirty="0" smtClean="0"/>
              <a:t>Bit array </a:t>
            </a:r>
            <a:r>
              <a:rPr lang="en-US" b="1" dirty="0" smtClean="0">
                <a:solidFill>
                  <a:srgbClr val="0000FF"/>
                </a:solidFill>
              </a:rPr>
              <a:t>B</a:t>
            </a:r>
            <a:endParaRPr lang="en-US" b="1" dirty="0">
              <a:solidFill>
                <a:srgbClr val="0000FF"/>
              </a:solidFill>
            </a:endParaRPr>
          </a:p>
        </p:txBody>
      </p:sp>
      <p:sp>
        <p:nvSpPr>
          <p:cNvPr id="19" name="Footer Placeholder 18"/>
          <p:cNvSpPr>
            <a:spLocks noGrp="1"/>
          </p:cNvSpPr>
          <p:nvPr>
            <p:ph type="ftr" sz="quarter" idx="11"/>
          </p:nvPr>
        </p:nvSpPr>
        <p:spPr/>
        <p:txBody>
          <a:bodyPr/>
          <a:lstStyle/>
          <a:p>
            <a:r>
              <a:rPr lang="en-US" smtClean="0"/>
              <a:t>J. Leskovec, A. Rajaraman, J. Ullman: Mining of Massive Datasets, http://www.mmds.org </a:t>
            </a:r>
            <a:endParaRPr lang="en-US" dirty="0"/>
          </a:p>
        </p:txBody>
      </p:sp>
    </p:spTree>
    <p:extLst>
      <p:ext uri="{BB962C8B-B14F-4D97-AF65-F5344CB8AC3E}">
        <p14:creationId xmlns:p14="http://schemas.microsoft.com/office/powerpoint/2010/main" val="4187624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a:defRPr/>
            </a:pPr>
            <a:r>
              <a:rPr lang="en-US" dirty="0" smtClean="0"/>
              <a:t>First Cut Solution (</a:t>
            </a:r>
            <a:r>
              <a:rPr lang="en-US" dirty="0"/>
              <a:t>3)</a:t>
            </a:r>
          </a:p>
        </p:txBody>
      </p:sp>
      <p:sp>
        <p:nvSpPr>
          <p:cNvPr id="51203" name="Rectangle 3"/>
          <p:cNvSpPr>
            <a:spLocks noGrp="1" noChangeArrowheads="1"/>
          </p:cNvSpPr>
          <p:nvPr>
            <p:ph idx="1"/>
          </p:nvPr>
        </p:nvSpPr>
        <p:spPr/>
        <p:txBody>
          <a:bodyPr>
            <a:normAutofit lnSpcReduction="10000"/>
          </a:bodyPr>
          <a:lstStyle/>
          <a:p>
            <a:pPr>
              <a:buFont typeface="Wingdings 2" pitchFamily="-107" charset="2"/>
              <a:buChar char=""/>
              <a:defRPr/>
            </a:pPr>
            <a:r>
              <a:rPr lang="en-US" b="1" dirty="0" smtClean="0">
                <a:solidFill>
                  <a:srgbClr val="0000FF"/>
                </a:solidFill>
              </a:rPr>
              <a:t>|S| = 1 billion email addresses</a:t>
            </a:r>
            <a:br>
              <a:rPr lang="en-US" b="1" dirty="0" smtClean="0">
                <a:solidFill>
                  <a:srgbClr val="0000FF"/>
                </a:solidFill>
              </a:rPr>
            </a:br>
            <a:r>
              <a:rPr lang="en-US" b="1" dirty="0" smtClean="0">
                <a:solidFill>
                  <a:srgbClr val="0000FF"/>
                </a:solidFill>
              </a:rPr>
              <a:t>|B|= 1GB = 8 billion bits</a:t>
            </a:r>
          </a:p>
          <a:p>
            <a:pPr lvl="8">
              <a:buFont typeface="Wingdings 2" pitchFamily="-107" charset="2"/>
              <a:buChar char=""/>
              <a:defRPr/>
            </a:pPr>
            <a:endParaRPr lang="en-US" dirty="0" smtClean="0"/>
          </a:p>
          <a:p>
            <a:pPr>
              <a:buFont typeface="Wingdings 2" pitchFamily="-107" charset="2"/>
              <a:buChar char=""/>
              <a:defRPr/>
            </a:pPr>
            <a:r>
              <a:rPr lang="en-US" dirty="0" smtClean="0"/>
              <a:t>If the email address is in </a:t>
            </a:r>
            <a:r>
              <a:rPr lang="en-US" b="1" i="1" dirty="0" smtClean="0"/>
              <a:t>S</a:t>
            </a:r>
            <a:r>
              <a:rPr lang="en-US" dirty="0" smtClean="0"/>
              <a:t>, then it surely hashes to a bucket that has the big set to </a:t>
            </a:r>
            <a:r>
              <a:rPr lang="en-US" b="1" dirty="0" smtClean="0"/>
              <a:t>1</a:t>
            </a:r>
            <a:r>
              <a:rPr lang="en-US" dirty="0" smtClean="0"/>
              <a:t>, </a:t>
            </a:r>
            <a:br>
              <a:rPr lang="en-US" dirty="0" smtClean="0"/>
            </a:br>
            <a:r>
              <a:rPr lang="en-US" dirty="0" smtClean="0"/>
              <a:t>so it always gets through (</a:t>
            </a:r>
            <a:r>
              <a:rPr lang="en-US" b="1" i="1" dirty="0" smtClean="0">
                <a:solidFill>
                  <a:srgbClr val="D60093"/>
                </a:solidFill>
              </a:rPr>
              <a:t>no false negatives</a:t>
            </a:r>
            <a:r>
              <a:rPr lang="en-US" dirty="0" smtClean="0"/>
              <a:t>)</a:t>
            </a:r>
          </a:p>
          <a:p>
            <a:pPr lvl="8">
              <a:buFont typeface="Wingdings 2" pitchFamily="-107" charset="2"/>
              <a:buChar char=""/>
              <a:defRPr/>
            </a:pPr>
            <a:endParaRPr lang="en-US" dirty="0" smtClean="0"/>
          </a:p>
          <a:p>
            <a:pPr>
              <a:buFont typeface="Wingdings 2" pitchFamily="-107" charset="2"/>
              <a:buChar char=""/>
              <a:defRPr/>
            </a:pPr>
            <a:r>
              <a:rPr lang="en-US" dirty="0" smtClean="0"/>
              <a:t>Approximately </a:t>
            </a:r>
            <a:r>
              <a:rPr lang="en-US" b="1" dirty="0" smtClean="0"/>
              <a:t>1/8</a:t>
            </a:r>
            <a:r>
              <a:rPr lang="en-US" dirty="0" smtClean="0"/>
              <a:t> </a:t>
            </a:r>
            <a:r>
              <a:rPr lang="en-US" dirty="0"/>
              <a:t>of the </a:t>
            </a:r>
            <a:r>
              <a:rPr lang="en-US" dirty="0" smtClean="0"/>
              <a:t>bits are set to </a:t>
            </a:r>
            <a:r>
              <a:rPr lang="en-US" b="1" dirty="0"/>
              <a:t>1</a:t>
            </a:r>
            <a:r>
              <a:rPr lang="en-US" dirty="0"/>
              <a:t>,</a:t>
            </a:r>
            <a:r>
              <a:rPr lang="en-US" dirty="0" smtClean="0"/>
              <a:t> so about </a:t>
            </a:r>
            <a:r>
              <a:rPr lang="en-US" b="1" dirty="0"/>
              <a:t>1/8</a:t>
            </a:r>
            <a:r>
              <a:rPr lang="en-US" b="1" baseline="30000" dirty="0"/>
              <a:t>th</a:t>
            </a:r>
            <a:r>
              <a:rPr lang="en-US" dirty="0"/>
              <a:t> of the </a:t>
            </a:r>
            <a:r>
              <a:rPr lang="en-US" dirty="0" smtClean="0"/>
              <a:t>addresses </a:t>
            </a:r>
            <a:r>
              <a:rPr lang="en-US" dirty="0"/>
              <a:t>not in </a:t>
            </a:r>
            <a:r>
              <a:rPr lang="en-US" b="1" i="1" dirty="0"/>
              <a:t>S</a:t>
            </a:r>
            <a:r>
              <a:rPr lang="en-US" b="1" dirty="0"/>
              <a:t> </a:t>
            </a:r>
            <a:r>
              <a:rPr lang="en-US" dirty="0" smtClean="0"/>
              <a:t>get </a:t>
            </a:r>
            <a:r>
              <a:rPr lang="en-US" dirty="0"/>
              <a:t>through to the </a:t>
            </a:r>
            <a:r>
              <a:rPr lang="en-US" dirty="0" smtClean="0"/>
              <a:t>output (</a:t>
            </a:r>
            <a:r>
              <a:rPr lang="en-US" b="1" i="1" dirty="0" smtClean="0">
                <a:solidFill>
                  <a:srgbClr val="D60093"/>
                </a:solidFill>
              </a:rPr>
              <a:t>false positives</a:t>
            </a:r>
            <a:r>
              <a:rPr lang="en-US" dirty="0" smtClean="0"/>
              <a:t>)</a:t>
            </a:r>
          </a:p>
          <a:p>
            <a:pPr lvl="1">
              <a:buFont typeface="Wingdings" pitchFamily="-107" charset="2"/>
              <a:buChar char="§"/>
              <a:defRPr/>
            </a:pPr>
            <a:r>
              <a:rPr lang="en-US" dirty="0" smtClean="0"/>
              <a:t>Actually, less than </a:t>
            </a:r>
            <a:r>
              <a:rPr lang="en-US" b="1" dirty="0" smtClean="0"/>
              <a:t>1/8</a:t>
            </a:r>
            <a:r>
              <a:rPr lang="en-US" b="1" baseline="30000" dirty="0" smtClean="0"/>
              <a:t>th</a:t>
            </a:r>
            <a:r>
              <a:rPr lang="en-US" dirty="0" smtClean="0"/>
              <a:t>, because more than one address might hash to the same bit</a:t>
            </a:r>
          </a:p>
        </p:txBody>
      </p:sp>
      <p:sp>
        <p:nvSpPr>
          <p:cNvPr id="16386" name="Slide Number Placeholder 5"/>
          <p:cNvSpPr>
            <a:spLocks noGrp="1"/>
          </p:cNvSpPr>
          <p:nvPr>
            <p:ph type="sldNum" sz="quarter" idx="12"/>
          </p:nvPr>
        </p:nvSpPr>
        <p:spPr bwMode="auto">
          <a:noFill/>
          <a:ln>
            <a:miter lim="800000"/>
            <a:headEnd/>
            <a:tailEnd/>
          </a:ln>
        </p:spPr>
        <p:txBody>
          <a:bodyPr/>
          <a:lstStyle/>
          <a:p>
            <a:fld id="{9C6BFFAB-88D8-4101-BF37-20900759512F}" type="slidenum">
              <a:rPr lang="en-US" smtClean="0">
                <a:latin typeface="Calibri" pitchFamily="34" charset="0"/>
                <a:ea typeface="ＭＳ Ｐゴシック" pitchFamily="34" charset="-128"/>
              </a:rPr>
              <a:pPr/>
              <a:t>8</a:t>
            </a:fld>
            <a:endParaRPr lang="en-US" dirty="0" smtClean="0">
              <a:latin typeface="Calibri" pitchFamily="34" charset="0"/>
              <a:ea typeface="ＭＳ Ｐゴシック" pitchFamily="34" charset="-128"/>
            </a:endParaRPr>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 </a:t>
            </a:r>
            <a:endParaRPr lang="en-US" dirty="0"/>
          </a:p>
        </p:txBody>
      </p:sp>
    </p:spTree>
    <p:extLst>
      <p:ext uri="{BB962C8B-B14F-4D97-AF65-F5344CB8AC3E}">
        <p14:creationId xmlns:p14="http://schemas.microsoft.com/office/powerpoint/2010/main" val="711374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a:defRPr/>
            </a:pPr>
            <a:r>
              <a:rPr lang="en-US" u="sng" dirty="0" smtClean="0"/>
              <a:t>Analysis:</a:t>
            </a:r>
            <a:r>
              <a:rPr lang="en-US" dirty="0" smtClean="0"/>
              <a:t> Throwing Darts (1)</a:t>
            </a:r>
            <a:endParaRPr lang="en-US" dirty="0"/>
          </a:p>
        </p:txBody>
      </p:sp>
      <p:sp>
        <p:nvSpPr>
          <p:cNvPr id="17412" name="Rectangle 3"/>
          <p:cNvSpPr>
            <a:spLocks noGrp="1" noChangeArrowheads="1"/>
          </p:cNvSpPr>
          <p:nvPr>
            <p:ph idx="1"/>
          </p:nvPr>
        </p:nvSpPr>
        <p:spPr/>
        <p:txBody>
          <a:bodyPr/>
          <a:lstStyle/>
          <a:p>
            <a:r>
              <a:rPr lang="en-US" b="1" dirty="0" smtClean="0"/>
              <a:t>More accurate analysis for the number of </a:t>
            </a:r>
            <a:r>
              <a:rPr lang="en-US" b="1" dirty="0" smtClean="0">
                <a:solidFill>
                  <a:srgbClr val="D60093"/>
                </a:solidFill>
              </a:rPr>
              <a:t>false positives </a:t>
            </a:r>
          </a:p>
          <a:p>
            <a:pPr lvl="8"/>
            <a:endParaRPr lang="en-US" dirty="0" smtClean="0"/>
          </a:p>
          <a:p>
            <a:r>
              <a:rPr lang="en-US" b="1" dirty="0" smtClean="0">
                <a:solidFill>
                  <a:srgbClr val="008000"/>
                </a:solidFill>
              </a:rPr>
              <a:t>Consider:</a:t>
            </a:r>
            <a:r>
              <a:rPr lang="en-US" dirty="0" smtClean="0">
                <a:solidFill>
                  <a:schemeClr val="accent2"/>
                </a:solidFill>
              </a:rPr>
              <a:t> </a:t>
            </a:r>
            <a:r>
              <a:rPr lang="en-US" dirty="0" smtClean="0"/>
              <a:t>If we throw </a:t>
            </a:r>
            <a:r>
              <a:rPr lang="en-US" b="1" i="1" dirty="0" smtClean="0"/>
              <a:t>m </a:t>
            </a:r>
            <a:r>
              <a:rPr lang="en-US" dirty="0" smtClean="0"/>
              <a:t>darts into </a:t>
            </a:r>
            <a:r>
              <a:rPr lang="en-US" b="1" i="1" dirty="0" smtClean="0"/>
              <a:t>n</a:t>
            </a:r>
            <a:r>
              <a:rPr lang="en-US" b="1" dirty="0" smtClean="0"/>
              <a:t> </a:t>
            </a:r>
            <a:r>
              <a:rPr lang="en-US" dirty="0" smtClean="0"/>
              <a:t>equally likely targets, </a:t>
            </a:r>
            <a:r>
              <a:rPr lang="en-US" b="1" dirty="0" smtClean="0">
                <a:solidFill>
                  <a:srgbClr val="008000"/>
                </a:solidFill>
              </a:rPr>
              <a:t>what is the probability that </a:t>
            </a:r>
            <a:br>
              <a:rPr lang="en-US" b="1" dirty="0" smtClean="0">
                <a:solidFill>
                  <a:srgbClr val="008000"/>
                </a:solidFill>
              </a:rPr>
            </a:br>
            <a:r>
              <a:rPr lang="en-US" b="1" dirty="0" smtClean="0">
                <a:solidFill>
                  <a:srgbClr val="008000"/>
                </a:solidFill>
              </a:rPr>
              <a:t>a target gets at least one dart?</a:t>
            </a:r>
          </a:p>
          <a:p>
            <a:pPr lvl="8"/>
            <a:endParaRPr lang="en-US" dirty="0" smtClean="0"/>
          </a:p>
          <a:p>
            <a:r>
              <a:rPr lang="en-US" b="1" dirty="0" smtClean="0">
                <a:solidFill>
                  <a:srgbClr val="0000FF"/>
                </a:solidFill>
              </a:rPr>
              <a:t>In our case:</a:t>
            </a:r>
          </a:p>
          <a:p>
            <a:pPr lvl="1"/>
            <a:r>
              <a:rPr lang="en-US" b="1" dirty="0" smtClean="0"/>
              <a:t>Targets</a:t>
            </a:r>
            <a:r>
              <a:rPr lang="en-US" dirty="0" smtClean="0"/>
              <a:t> = bits/buckets</a:t>
            </a:r>
          </a:p>
          <a:p>
            <a:pPr lvl="1"/>
            <a:r>
              <a:rPr lang="en-US" b="1" dirty="0" smtClean="0"/>
              <a:t>Darts</a:t>
            </a:r>
            <a:r>
              <a:rPr lang="en-US" dirty="0" smtClean="0"/>
              <a:t> = hash values of items</a:t>
            </a:r>
          </a:p>
        </p:txBody>
      </p:sp>
      <p:sp>
        <p:nvSpPr>
          <p:cNvPr id="17410" name="Slide Number Placeholder 5"/>
          <p:cNvSpPr>
            <a:spLocks noGrp="1"/>
          </p:cNvSpPr>
          <p:nvPr>
            <p:ph type="sldNum" sz="quarter" idx="12"/>
          </p:nvPr>
        </p:nvSpPr>
        <p:spPr bwMode="auto">
          <a:noFill/>
          <a:ln>
            <a:miter lim="800000"/>
            <a:headEnd/>
            <a:tailEnd/>
          </a:ln>
        </p:spPr>
        <p:txBody>
          <a:bodyPr/>
          <a:lstStyle/>
          <a:p>
            <a:fld id="{BB31364D-2E19-4613-9815-A36C04C8721F}" type="slidenum">
              <a:rPr lang="en-US" smtClean="0">
                <a:latin typeface="Calibri" pitchFamily="34" charset="0"/>
                <a:ea typeface="ＭＳ Ｐゴシック" pitchFamily="34" charset="-128"/>
              </a:rPr>
              <a:pPr/>
              <a:t>9</a:t>
            </a:fld>
            <a:endParaRPr lang="en-US" dirty="0" smtClean="0">
              <a:latin typeface="Calibri" pitchFamily="34" charset="0"/>
              <a:ea typeface="ＭＳ Ｐゴシック" pitchFamily="34" charset="-128"/>
            </a:endParaRPr>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 </a:t>
            </a:r>
            <a:endParaRPr lang="en-US" dirty="0"/>
          </a:p>
        </p:txBody>
      </p:sp>
    </p:spTree>
    <p:extLst>
      <p:ext uri="{BB962C8B-B14F-4D97-AF65-F5344CB8AC3E}">
        <p14:creationId xmlns:p14="http://schemas.microsoft.com/office/powerpoint/2010/main" val="1942228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41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41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ln w="38100">
          <a:solidFill>
            <a:srgbClr val="008000"/>
          </a:solidFill>
        </a:ln>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ln w="28575"/>
      </a:spPr>
      <a:bodyPr/>
      <a:lstStyle/>
      <a:style>
        <a:lnRef idx="1">
          <a:schemeClr val="dk1"/>
        </a:lnRef>
        <a:fillRef idx="0">
          <a:schemeClr val="dk1"/>
        </a:fillRef>
        <a:effectRef idx="0">
          <a:schemeClr val="dk1"/>
        </a:effectRef>
        <a:fontRef idx="minor">
          <a:schemeClr val="tx1"/>
        </a:fontRef>
      </a:style>
    </a:lnDef>
    <a:txDef>
      <a:spPr>
        <a:noFill/>
      </a:spPr>
      <a:bodyPr wrap="none" rtlCol="0">
        <a:spAutoFit/>
      </a:bodyPr>
      <a:lstStyle>
        <a:defPPr>
          <a:defRPr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32955</TotalTime>
  <Words>3251</Words>
  <Application>Microsoft Office PowerPoint</Application>
  <PresentationFormat>On-screen Show (4:3)</PresentationFormat>
  <Paragraphs>486</Paragraphs>
  <Slides>46</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48" baseType="lpstr">
      <vt:lpstr>Module</vt:lpstr>
      <vt:lpstr>Equation</vt:lpstr>
      <vt:lpstr>Mining Data Streams  (Part 2)</vt:lpstr>
      <vt:lpstr>Today’s Lecture</vt:lpstr>
      <vt:lpstr> (1) Filtering Data Streams</vt:lpstr>
      <vt:lpstr>Filtering Data Streams</vt:lpstr>
      <vt:lpstr>Applications</vt:lpstr>
      <vt:lpstr>First Cut Solution (1)</vt:lpstr>
      <vt:lpstr>First Cut Solution (2)</vt:lpstr>
      <vt:lpstr>First Cut Solution (3)</vt:lpstr>
      <vt:lpstr>Analysis: Throwing Darts (1)</vt:lpstr>
      <vt:lpstr>Analysis: Throwing Darts (2)</vt:lpstr>
      <vt:lpstr>Analysis: Throwing Darts (3)</vt:lpstr>
      <vt:lpstr>Bloom Filter</vt:lpstr>
      <vt:lpstr>Bloom Filter -- Analysis</vt:lpstr>
      <vt:lpstr>Bloom Filter – Analysis (2)</vt:lpstr>
      <vt:lpstr>Bloom Filter: Wrap-up</vt:lpstr>
      <vt:lpstr> (2) Counting Distinct Elements</vt:lpstr>
      <vt:lpstr>Counting Distinct Elements</vt:lpstr>
      <vt:lpstr>Applications</vt:lpstr>
      <vt:lpstr>Using Small Storage</vt:lpstr>
      <vt:lpstr>Flajolet-Martin Approach</vt:lpstr>
      <vt:lpstr>Why It Works: Intuition</vt:lpstr>
      <vt:lpstr>Why It Works: More formally</vt:lpstr>
      <vt:lpstr>Why It Works: More formally</vt:lpstr>
      <vt:lpstr>Why It Works: More formally</vt:lpstr>
      <vt:lpstr>Why It Doesn’t Work</vt:lpstr>
      <vt:lpstr> (3) Computing Moments</vt:lpstr>
      <vt:lpstr>Generalization: Moments</vt:lpstr>
      <vt:lpstr>Special Cases</vt:lpstr>
      <vt:lpstr>Example: Surprise Number</vt:lpstr>
      <vt:lpstr>AMS Method</vt:lpstr>
      <vt:lpstr>One Random Variable (X)</vt:lpstr>
      <vt:lpstr>Expectation Analysis</vt:lpstr>
      <vt:lpstr>Expectation Analysis</vt:lpstr>
      <vt:lpstr>Higher-Order Moments</vt:lpstr>
      <vt:lpstr>Combining Samples</vt:lpstr>
      <vt:lpstr>Streams Never End: Fixups</vt:lpstr>
      <vt:lpstr> Counting Itemsets</vt:lpstr>
      <vt:lpstr>Counting Itemsets</vt:lpstr>
      <vt:lpstr>Extensions</vt:lpstr>
      <vt:lpstr>Exponentially Decaying Windows</vt:lpstr>
      <vt:lpstr>Example: Counting Items</vt:lpstr>
      <vt:lpstr>Sliding Versus Decaying Windows</vt:lpstr>
      <vt:lpstr>Example: Counting Items</vt:lpstr>
      <vt:lpstr>Extension to Itemsets</vt:lpstr>
      <vt:lpstr>Initiation of New Counts</vt:lpstr>
      <vt:lpstr>How many counts do we need?</vt:lpstr>
    </vt:vector>
  </TitlesOfParts>
  <Company>Carnegie Mellon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jure</dc:creator>
  <cp:lastModifiedBy>Jure Leskovec</cp:lastModifiedBy>
  <cp:revision>1394</cp:revision>
  <cp:lastPrinted>2011-10-20T04:01:43Z</cp:lastPrinted>
  <dcterms:created xsi:type="dcterms:W3CDTF">2009-06-12T17:14:38Z</dcterms:created>
  <dcterms:modified xsi:type="dcterms:W3CDTF">2014-08-09T04:43:12Z</dcterms:modified>
</cp:coreProperties>
</file>