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2"/>
  </p:notesMasterIdLst>
  <p:handoutMasterIdLst>
    <p:handoutMasterId r:id="rId63"/>
  </p:handoutMasterIdLst>
  <p:sldIdLst>
    <p:sldId id="543" r:id="rId2"/>
    <p:sldId id="479" r:id="rId3"/>
    <p:sldId id="477" r:id="rId4"/>
    <p:sldId id="480" r:id="rId5"/>
    <p:sldId id="482" r:id="rId6"/>
    <p:sldId id="476" r:id="rId7"/>
    <p:sldId id="481" r:id="rId8"/>
    <p:sldId id="483" r:id="rId9"/>
    <p:sldId id="489" r:id="rId10"/>
    <p:sldId id="486" r:id="rId11"/>
    <p:sldId id="490" r:id="rId12"/>
    <p:sldId id="491" r:id="rId13"/>
    <p:sldId id="487" r:id="rId14"/>
    <p:sldId id="396" r:id="rId15"/>
    <p:sldId id="520" r:id="rId16"/>
    <p:sldId id="521" r:id="rId17"/>
    <p:sldId id="522" r:id="rId18"/>
    <p:sldId id="398" r:id="rId19"/>
    <p:sldId id="492" r:id="rId20"/>
    <p:sldId id="400" r:id="rId21"/>
    <p:sldId id="493" r:id="rId22"/>
    <p:sldId id="402" r:id="rId23"/>
    <p:sldId id="403" r:id="rId24"/>
    <p:sldId id="404" r:id="rId25"/>
    <p:sldId id="405" r:id="rId26"/>
    <p:sldId id="517" r:id="rId27"/>
    <p:sldId id="457" r:id="rId28"/>
    <p:sldId id="494" r:id="rId29"/>
    <p:sldId id="495" r:id="rId30"/>
    <p:sldId id="496" r:id="rId31"/>
    <p:sldId id="497" r:id="rId32"/>
    <p:sldId id="523" r:id="rId33"/>
    <p:sldId id="524" r:id="rId34"/>
    <p:sldId id="526" r:id="rId35"/>
    <p:sldId id="525" r:id="rId36"/>
    <p:sldId id="502" r:id="rId37"/>
    <p:sldId id="503" r:id="rId38"/>
    <p:sldId id="504" r:id="rId39"/>
    <p:sldId id="505" r:id="rId40"/>
    <p:sldId id="506" r:id="rId41"/>
    <p:sldId id="507" r:id="rId42"/>
    <p:sldId id="508" r:id="rId43"/>
    <p:sldId id="541" r:id="rId44"/>
    <p:sldId id="473" r:id="rId45"/>
    <p:sldId id="474" r:id="rId46"/>
    <p:sldId id="414" r:id="rId47"/>
    <p:sldId id="510" r:id="rId48"/>
    <p:sldId id="528" r:id="rId49"/>
    <p:sldId id="529" r:id="rId50"/>
    <p:sldId id="530" r:id="rId51"/>
    <p:sldId id="531" r:id="rId52"/>
    <p:sldId id="532" r:id="rId53"/>
    <p:sldId id="533" r:id="rId54"/>
    <p:sldId id="534" r:id="rId55"/>
    <p:sldId id="535" r:id="rId56"/>
    <p:sldId id="536" r:id="rId57"/>
    <p:sldId id="537" r:id="rId58"/>
    <p:sldId id="538" r:id="rId59"/>
    <p:sldId id="539" r:id="rId60"/>
    <p:sldId id="540" r:id="rId6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66"/>
    <a:srgbClr val="D60093"/>
    <a:srgbClr val="33CC33"/>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82863" autoAdjust="0"/>
  </p:normalViewPr>
  <p:slideViewPr>
    <p:cSldViewPr>
      <p:cViewPr varScale="1">
        <p:scale>
          <a:sx n="102" d="100"/>
          <a:sy n="102" d="100"/>
        </p:scale>
        <p:origin x="-666" y="-96"/>
      </p:cViewPr>
      <p:guideLst>
        <p:guide orient="horz" pos="2160"/>
        <p:guide pos="2880"/>
      </p:guideLst>
    </p:cSldViewPr>
  </p:slideViewPr>
  <p:notesTextViewPr>
    <p:cViewPr>
      <p:scale>
        <a:sx n="100" d="100"/>
        <a:sy n="100" d="100"/>
      </p:scale>
      <p:origin x="0" y="0"/>
    </p:cViewPr>
  </p:notesTextViewPr>
  <p:sorterViewPr>
    <p:cViewPr>
      <p:scale>
        <a:sx n="51" d="100"/>
        <a:sy n="51" d="100"/>
      </p:scale>
      <p:origin x="0" y="1614"/>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4A99-25E1-44F9-90C0-EA66CF00B3B6}"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B28448BA-C9A8-43EB-A9DB-A0137196E3B9}">
      <dgm:prSet phldrT="[Text]" custT="1"/>
      <dgm:spPr/>
      <dgm:t>
        <a:bodyPr/>
        <a:lstStyle/>
        <a:p>
          <a:r>
            <a:rPr lang="en-US" sz="2400" b="1" dirty="0" smtClean="0"/>
            <a:t>High dim. data</a:t>
          </a:r>
          <a:endParaRPr lang="en-US" sz="2400" b="1" dirty="0"/>
        </a:p>
      </dgm:t>
    </dgm:pt>
    <dgm:pt modelId="{3A37FA3F-0269-460F-ACCD-01DD513605A2}" type="parTrans" cxnId="{721BA034-D2BB-4F5E-AD28-4CD4B0B4FA35}">
      <dgm:prSet/>
      <dgm:spPr/>
      <dgm:t>
        <a:bodyPr/>
        <a:lstStyle/>
        <a:p>
          <a:endParaRPr lang="en-US"/>
        </a:p>
      </dgm:t>
    </dgm:pt>
    <dgm:pt modelId="{20234B47-CD57-4C94-B27A-16836C4AA9A8}" type="sibTrans" cxnId="{721BA034-D2BB-4F5E-AD28-4CD4B0B4FA35}">
      <dgm:prSet/>
      <dgm:spPr/>
      <dgm:t>
        <a:bodyPr/>
        <a:lstStyle/>
        <a:p>
          <a:endParaRPr lang="en-US"/>
        </a:p>
      </dgm:t>
    </dgm:pt>
    <dgm:pt modelId="{E9F388D8-C9C2-45F4-B532-779E8C2CB5E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Locality sensitive hashing</a:t>
          </a:r>
          <a:endParaRPr lang="en-US" sz="1800" dirty="0">
            <a:latin typeface="Calibri" pitchFamily="34" charset="0"/>
            <a:cs typeface="Calibri" pitchFamily="34" charset="0"/>
          </a:endParaRPr>
        </a:p>
      </dgm:t>
    </dgm:pt>
    <dgm:pt modelId="{F2F7FB25-05F2-4ED0-B376-8372ACCE43FB}" type="parTrans" cxnId="{95C3269C-8E66-454E-90E4-64EBD4DB49A5}">
      <dgm:prSet/>
      <dgm:spPr/>
      <dgm:t>
        <a:bodyPr/>
        <a:lstStyle/>
        <a:p>
          <a:endParaRPr lang="en-US"/>
        </a:p>
      </dgm:t>
    </dgm:pt>
    <dgm:pt modelId="{1AE97BAD-F576-4336-A510-388E6942CDAC}" type="sibTrans" cxnId="{95C3269C-8E66-454E-90E4-64EBD4DB49A5}">
      <dgm:prSet/>
      <dgm:spPr/>
      <dgm:t>
        <a:bodyPr/>
        <a:lstStyle/>
        <a:p>
          <a:endParaRPr lang="en-US"/>
        </a:p>
      </dgm:t>
    </dgm:pt>
    <dgm:pt modelId="{E12CEE09-DEBB-4435-B911-A40A12F7930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Clustering</a:t>
          </a:r>
          <a:endParaRPr lang="en-US" sz="1800" dirty="0">
            <a:latin typeface="Calibri" pitchFamily="34" charset="0"/>
            <a:cs typeface="Calibri" pitchFamily="34" charset="0"/>
          </a:endParaRPr>
        </a:p>
      </dgm:t>
    </dgm:pt>
    <dgm:pt modelId="{A642C0CA-D97F-4EA3-928C-13F990F569A1}" type="parTrans" cxnId="{751DC194-11AC-4068-BA1C-4404C839BDBA}">
      <dgm:prSet/>
      <dgm:spPr/>
      <dgm:t>
        <a:bodyPr/>
        <a:lstStyle/>
        <a:p>
          <a:endParaRPr lang="en-US"/>
        </a:p>
      </dgm:t>
    </dgm:pt>
    <dgm:pt modelId="{CF3DF39F-9248-4761-840A-28F131DA740D}" type="sibTrans" cxnId="{751DC194-11AC-4068-BA1C-4404C839BDBA}">
      <dgm:prSet/>
      <dgm:spPr/>
      <dgm:t>
        <a:bodyPr/>
        <a:lstStyle/>
        <a:p>
          <a:endParaRPr lang="en-US"/>
        </a:p>
      </dgm:t>
    </dgm:pt>
    <dgm:pt modelId="{5FC74589-1769-4EB4-9E51-9D82632D2E02}">
      <dgm:prSet phldrT="[Text]" custT="1"/>
      <dgm:spPr/>
      <dgm:t>
        <a:bodyPr/>
        <a:lstStyle/>
        <a:p>
          <a:r>
            <a:rPr lang="en-US" sz="2400" b="1" dirty="0" smtClean="0"/>
            <a:t>Graph </a:t>
          </a:r>
          <a:br>
            <a:rPr lang="en-US" sz="2400" b="1" dirty="0" smtClean="0"/>
          </a:br>
          <a:r>
            <a:rPr lang="en-US" sz="2400" b="1" dirty="0" smtClean="0"/>
            <a:t>data</a:t>
          </a:r>
          <a:endParaRPr lang="en-US" sz="2400" b="1" dirty="0"/>
        </a:p>
      </dgm:t>
    </dgm:pt>
    <dgm:pt modelId="{4D0CCF7E-4481-42D2-95B3-0CB4029368E1}" type="parTrans" cxnId="{EA2FD3B8-722B-4877-B8F1-EEA7710C1B84}">
      <dgm:prSet/>
      <dgm:spPr/>
      <dgm:t>
        <a:bodyPr/>
        <a:lstStyle/>
        <a:p>
          <a:endParaRPr lang="en-US"/>
        </a:p>
      </dgm:t>
    </dgm:pt>
    <dgm:pt modelId="{8EB806C9-A9BC-450F-B9C3-AC2ED6D3AF68}" type="sibTrans" cxnId="{EA2FD3B8-722B-4877-B8F1-EEA7710C1B84}">
      <dgm:prSet/>
      <dgm:spPr/>
      <dgm:t>
        <a:bodyPr/>
        <a:lstStyle/>
        <a:p>
          <a:endParaRPr lang="en-US"/>
        </a:p>
      </dgm:t>
    </dgm:pt>
    <dgm:pt modelId="{B8FE7A32-1B20-4D46-8242-6C91907A490E}">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b="1" dirty="0" smtClean="0">
              <a:latin typeface="Calibri" pitchFamily="34" charset="0"/>
              <a:cs typeface="Calibri" pitchFamily="34" charset="0"/>
            </a:rPr>
            <a:t>PageRank, </a:t>
          </a:r>
          <a:r>
            <a:rPr lang="en-US" sz="1800" dirty="0" err="1" smtClean="0">
              <a:latin typeface="Calibri" pitchFamily="34" charset="0"/>
              <a:cs typeface="Calibri" pitchFamily="34" charset="0"/>
            </a:rPr>
            <a:t>SimRank</a:t>
          </a:r>
          <a:endParaRPr lang="en-US" sz="1800" dirty="0">
            <a:latin typeface="Calibri" pitchFamily="34" charset="0"/>
            <a:cs typeface="Calibri" pitchFamily="34" charset="0"/>
          </a:endParaRPr>
        </a:p>
      </dgm:t>
    </dgm:pt>
    <dgm:pt modelId="{86CD367E-951E-4F4B-BFC7-6603B931690A}" type="parTrans" cxnId="{35679A9F-A9C0-40B5-BA5C-B5D89AD516EE}">
      <dgm:prSet/>
      <dgm:spPr/>
      <dgm:t>
        <a:bodyPr/>
        <a:lstStyle/>
        <a:p>
          <a:endParaRPr lang="en-US"/>
        </a:p>
      </dgm:t>
    </dgm:pt>
    <dgm:pt modelId="{03DB6E86-A49B-4AF5-9791-CBACA4C5335D}" type="sibTrans" cxnId="{35679A9F-A9C0-40B5-BA5C-B5D89AD516EE}">
      <dgm:prSet/>
      <dgm:spPr/>
      <dgm:t>
        <a:bodyPr/>
        <a:lstStyle/>
        <a:p>
          <a:endParaRPr lang="en-US"/>
        </a:p>
      </dgm:t>
    </dgm:pt>
    <dgm:pt modelId="{EFD7AB2D-81E2-448E-B54E-4F3622AF7EF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Community Detection</a:t>
          </a:r>
          <a:endParaRPr lang="en-US" sz="1800" dirty="0">
            <a:latin typeface="Calibri" pitchFamily="34" charset="0"/>
            <a:cs typeface="Calibri" pitchFamily="34" charset="0"/>
          </a:endParaRPr>
        </a:p>
      </dgm:t>
    </dgm:pt>
    <dgm:pt modelId="{36574C9A-C9D9-41B3-A499-07AB4199CF7F}" type="parTrans" cxnId="{E8E1CBC2-E886-44D5-B930-C0A4D16118C4}">
      <dgm:prSet/>
      <dgm:spPr/>
      <dgm:t>
        <a:bodyPr/>
        <a:lstStyle/>
        <a:p>
          <a:endParaRPr lang="en-US"/>
        </a:p>
      </dgm:t>
    </dgm:pt>
    <dgm:pt modelId="{0FFBD1E1-7F1E-48F7-8092-88463CF1F65B}" type="sibTrans" cxnId="{E8E1CBC2-E886-44D5-B930-C0A4D16118C4}">
      <dgm:prSet/>
      <dgm:spPr/>
      <dgm:t>
        <a:bodyPr/>
        <a:lstStyle/>
        <a:p>
          <a:endParaRPr lang="en-US"/>
        </a:p>
      </dgm:t>
    </dgm:pt>
    <dgm:pt modelId="{A0A9AC20-5EC1-4862-BFC8-870928838544}">
      <dgm:prSet phldrT="[Text]" custT="1"/>
      <dgm:spPr/>
      <dgm:t>
        <a:bodyPr/>
        <a:lstStyle/>
        <a:p>
          <a:r>
            <a:rPr lang="en-US" sz="2400" b="1" dirty="0" smtClean="0"/>
            <a:t>Infinite </a:t>
          </a:r>
          <a:br>
            <a:rPr lang="en-US" sz="2400" b="1" dirty="0" smtClean="0"/>
          </a:br>
          <a:r>
            <a:rPr lang="en-US" sz="2400" b="1" dirty="0" smtClean="0"/>
            <a:t>data</a:t>
          </a:r>
          <a:endParaRPr lang="en-US" sz="2400" b="1" dirty="0"/>
        </a:p>
      </dgm:t>
    </dgm:pt>
    <dgm:pt modelId="{69D52F25-6ACE-45DA-A9E8-1893E3A26C8C}" type="parTrans" cxnId="{E39A2E7D-4B01-443C-A093-8728A9F528A1}">
      <dgm:prSet/>
      <dgm:spPr/>
      <dgm:t>
        <a:bodyPr/>
        <a:lstStyle/>
        <a:p>
          <a:endParaRPr lang="en-US"/>
        </a:p>
      </dgm:t>
    </dgm:pt>
    <dgm:pt modelId="{FF5EAA6B-D3D9-4221-A79F-E9B4930D1CEF}" type="sibTrans" cxnId="{E39A2E7D-4B01-443C-A093-8728A9F528A1}">
      <dgm:prSet/>
      <dgm:spPr/>
      <dgm:t>
        <a:bodyPr/>
        <a:lstStyle/>
        <a:p>
          <a:endParaRPr lang="en-US"/>
        </a:p>
      </dgm:t>
    </dgm:pt>
    <dgm:pt modelId="{6856B0CF-FE68-485F-BF49-CA4A93F4F38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Filtering data streams</a:t>
          </a:r>
          <a:endParaRPr lang="en-US" sz="1800" dirty="0">
            <a:latin typeface="Calibri" pitchFamily="34" charset="0"/>
            <a:cs typeface="Calibri" pitchFamily="34" charset="0"/>
          </a:endParaRPr>
        </a:p>
      </dgm:t>
    </dgm:pt>
    <dgm:pt modelId="{B52856D9-283B-499D-AE83-3A1B0694F8DA}" type="parTrans" cxnId="{1151B3DC-BFA5-46C2-A674-0EE40A938C5A}">
      <dgm:prSet/>
      <dgm:spPr/>
      <dgm:t>
        <a:bodyPr/>
        <a:lstStyle/>
        <a:p>
          <a:endParaRPr lang="en-US"/>
        </a:p>
      </dgm:t>
    </dgm:pt>
    <dgm:pt modelId="{60145AD2-C0A0-4426-8839-F8800D94963F}" type="sibTrans" cxnId="{1151B3DC-BFA5-46C2-A674-0EE40A938C5A}">
      <dgm:prSet/>
      <dgm:spPr/>
      <dgm:t>
        <a:bodyPr/>
        <a:lstStyle/>
        <a:p>
          <a:endParaRPr lang="en-US"/>
        </a:p>
      </dgm:t>
    </dgm:pt>
    <dgm:pt modelId="{5DA147F9-347F-4A9B-99C6-4679CBA742B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Web advertising</a:t>
          </a:r>
          <a:endParaRPr lang="en-US" sz="1800" dirty="0">
            <a:latin typeface="Calibri" pitchFamily="34" charset="0"/>
            <a:cs typeface="Calibri" pitchFamily="34" charset="0"/>
          </a:endParaRPr>
        </a:p>
      </dgm:t>
    </dgm:pt>
    <dgm:pt modelId="{0DD651B9-CD26-4B12-B47E-A345F5C781A5}" type="parTrans" cxnId="{D2E71B6A-2ED0-4063-83D4-B7F1634C0332}">
      <dgm:prSet/>
      <dgm:spPr/>
      <dgm:t>
        <a:bodyPr/>
        <a:lstStyle/>
        <a:p>
          <a:endParaRPr lang="en-US"/>
        </a:p>
      </dgm:t>
    </dgm:pt>
    <dgm:pt modelId="{A279CC5C-DF39-4624-BFA5-ADC04410EA91}" type="sibTrans" cxnId="{D2E71B6A-2ED0-4063-83D4-B7F1634C0332}">
      <dgm:prSet/>
      <dgm:spPr/>
      <dgm:t>
        <a:bodyPr/>
        <a:lstStyle/>
        <a:p>
          <a:endParaRPr lang="en-US"/>
        </a:p>
      </dgm:t>
    </dgm:pt>
    <dgm:pt modelId="{91B14D9B-61DF-4421-AF43-318BB0021BDF}">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Dimensionality reduction</a:t>
          </a:r>
          <a:endParaRPr lang="en-US" sz="1800" dirty="0">
            <a:latin typeface="Calibri" pitchFamily="34" charset="0"/>
            <a:cs typeface="Calibri" pitchFamily="34" charset="0"/>
          </a:endParaRPr>
        </a:p>
      </dgm:t>
    </dgm:pt>
    <dgm:pt modelId="{6B1A9D79-1E1A-438E-9974-41204E573EDC}" type="parTrans" cxnId="{CDF2CC16-ED87-4552-8B18-DAAA2A151437}">
      <dgm:prSet/>
      <dgm:spPr/>
      <dgm:t>
        <a:bodyPr/>
        <a:lstStyle/>
        <a:p>
          <a:endParaRPr lang="en-US"/>
        </a:p>
      </dgm:t>
    </dgm:pt>
    <dgm:pt modelId="{5E874D73-6215-4109-909C-386CFCBBE123}" type="sibTrans" cxnId="{CDF2CC16-ED87-4552-8B18-DAAA2A151437}">
      <dgm:prSet/>
      <dgm:spPr/>
      <dgm:t>
        <a:bodyPr/>
        <a:lstStyle/>
        <a:p>
          <a:endParaRPr lang="en-US"/>
        </a:p>
      </dgm:t>
    </dgm:pt>
    <dgm:pt modelId="{FF0CDCCC-6F78-4064-A419-5EC5C753206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Spam Detection</a:t>
          </a:r>
          <a:endParaRPr lang="en-US" sz="1800" dirty="0">
            <a:latin typeface="Calibri" pitchFamily="34" charset="0"/>
            <a:cs typeface="Calibri" pitchFamily="34" charset="0"/>
          </a:endParaRPr>
        </a:p>
      </dgm:t>
    </dgm:pt>
    <dgm:pt modelId="{C96EA5C7-A653-4A83-8F75-8585A07C9C8F}" type="parTrans" cxnId="{CD174D1A-F576-42A5-8360-9F1F6FB5C8D5}">
      <dgm:prSet/>
      <dgm:spPr/>
      <dgm:t>
        <a:bodyPr/>
        <a:lstStyle/>
        <a:p>
          <a:endParaRPr lang="en-US"/>
        </a:p>
      </dgm:t>
    </dgm:pt>
    <dgm:pt modelId="{8E668476-E60C-485B-B9C7-8F9496C26DF3}" type="sibTrans" cxnId="{CD174D1A-F576-42A5-8360-9F1F6FB5C8D5}">
      <dgm:prSet/>
      <dgm:spPr/>
      <dgm:t>
        <a:bodyPr/>
        <a:lstStyle/>
        <a:p>
          <a:endParaRPr lang="en-US"/>
        </a:p>
      </dgm:t>
    </dgm:pt>
    <dgm:pt modelId="{06D87D35-A66C-427C-B6DB-AF958D65D6B3}">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Queries on streams</a:t>
          </a:r>
          <a:endParaRPr lang="en-US" sz="1800" dirty="0">
            <a:latin typeface="Calibri" pitchFamily="34" charset="0"/>
            <a:cs typeface="Calibri" pitchFamily="34" charset="0"/>
          </a:endParaRPr>
        </a:p>
      </dgm:t>
    </dgm:pt>
    <dgm:pt modelId="{9A4B31E9-014C-4B63-A219-5A63A8ACB829}" type="parTrans" cxnId="{03033C8E-546A-4636-B996-DCA3A7F5D692}">
      <dgm:prSet/>
      <dgm:spPr/>
      <dgm:t>
        <a:bodyPr/>
        <a:lstStyle/>
        <a:p>
          <a:endParaRPr lang="en-US"/>
        </a:p>
      </dgm:t>
    </dgm:pt>
    <dgm:pt modelId="{AC1F3899-4696-4923-97F3-8D3FBB96254A}" type="sibTrans" cxnId="{03033C8E-546A-4636-B996-DCA3A7F5D692}">
      <dgm:prSet/>
      <dgm:spPr/>
      <dgm:t>
        <a:bodyPr/>
        <a:lstStyle/>
        <a:p>
          <a:endParaRPr lang="en-US"/>
        </a:p>
      </dgm:t>
    </dgm:pt>
    <dgm:pt modelId="{EA22DC01-B1C3-4425-86ED-5B66953397A8}">
      <dgm:prSet phldrT="[Text]" custT="1"/>
      <dgm:spPr/>
      <dgm:t>
        <a:bodyPr/>
        <a:lstStyle/>
        <a:p>
          <a:r>
            <a:rPr lang="en-US" sz="2400" b="1" dirty="0" smtClean="0"/>
            <a:t>Machine learning</a:t>
          </a:r>
          <a:endParaRPr lang="en-US" sz="2400" b="1" dirty="0"/>
        </a:p>
      </dgm:t>
    </dgm:pt>
    <dgm:pt modelId="{5D0A80B1-3E50-448A-A64D-AD1355ED3022}" type="parTrans" cxnId="{6DB72DBE-E82A-47EF-ACEA-E04B7B517F26}">
      <dgm:prSet/>
      <dgm:spPr/>
      <dgm:t>
        <a:bodyPr/>
        <a:lstStyle/>
        <a:p>
          <a:endParaRPr lang="en-US"/>
        </a:p>
      </dgm:t>
    </dgm:pt>
    <dgm:pt modelId="{A9D991C7-41FC-48B5-87C1-98EB407695FE}" type="sibTrans" cxnId="{6DB72DBE-E82A-47EF-ACEA-E04B7B517F26}">
      <dgm:prSet/>
      <dgm:spPr/>
      <dgm:t>
        <a:bodyPr/>
        <a:lstStyle/>
        <a:p>
          <a:endParaRPr lang="en-US"/>
        </a:p>
      </dgm:t>
    </dgm:pt>
    <dgm:pt modelId="{BC15291E-510A-4A20-8D69-B0F2ACBA3CC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SVM</a:t>
          </a:r>
          <a:endParaRPr lang="en-US" sz="1800" dirty="0">
            <a:latin typeface="Calibri" pitchFamily="34" charset="0"/>
            <a:cs typeface="Calibri" pitchFamily="34" charset="0"/>
          </a:endParaRPr>
        </a:p>
      </dgm:t>
    </dgm:pt>
    <dgm:pt modelId="{DDAF1636-99A0-4E4C-BF8B-7A50EC838E24}" type="parTrans" cxnId="{53D00FBE-0B8C-44B8-BD7B-FF723D810987}">
      <dgm:prSet/>
      <dgm:spPr/>
      <dgm:t>
        <a:bodyPr/>
        <a:lstStyle/>
        <a:p>
          <a:endParaRPr lang="en-US"/>
        </a:p>
      </dgm:t>
    </dgm:pt>
    <dgm:pt modelId="{25F65FF3-A145-4450-BC4A-2BD6189C0F89}" type="sibTrans" cxnId="{53D00FBE-0B8C-44B8-BD7B-FF723D810987}">
      <dgm:prSet/>
      <dgm:spPr/>
      <dgm:t>
        <a:bodyPr/>
        <a:lstStyle/>
        <a:p>
          <a:endParaRPr lang="en-US"/>
        </a:p>
      </dgm:t>
    </dgm:pt>
    <dgm:pt modelId="{86AB53FA-67D7-4EE7-8555-3EE8EB6FA4C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Decision Trees</a:t>
          </a:r>
          <a:endParaRPr lang="en-US" sz="1800" dirty="0">
            <a:latin typeface="Calibri" pitchFamily="34" charset="0"/>
            <a:cs typeface="Calibri" pitchFamily="34" charset="0"/>
          </a:endParaRPr>
        </a:p>
      </dgm:t>
    </dgm:pt>
    <dgm:pt modelId="{EA03EBDD-B26B-4044-993F-F3F8F5C83B54}" type="parTrans" cxnId="{6723F50B-AA47-4273-81EA-65E1F5EA34FA}">
      <dgm:prSet/>
      <dgm:spPr/>
      <dgm:t>
        <a:bodyPr/>
        <a:lstStyle/>
        <a:p>
          <a:endParaRPr lang="en-US"/>
        </a:p>
      </dgm:t>
    </dgm:pt>
    <dgm:pt modelId="{AD9FF113-925C-46F3-AC17-3E3C7A57FE37}" type="sibTrans" cxnId="{6723F50B-AA47-4273-81EA-65E1F5EA34FA}">
      <dgm:prSet/>
      <dgm:spPr/>
      <dgm:t>
        <a:bodyPr/>
        <a:lstStyle/>
        <a:p>
          <a:endParaRPr lang="en-US"/>
        </a:p>
      </dgm:t>
    </dgm:pt>
    <dgm:pt modelId="{67EC18BA-DB21-4AAD-BE8A-067C85A9B73E}">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Perceptron, </a:t>
          </a:r>
          <a:r>
            <a:rPr lang="en-US" sz="1800" dirty="0" err="1" smtClean="0">
              <a:latin typeface="Calibri" pitchFamily="34" charset="0"/>
              <a:cs typeface="Calibri" pitchFamily="34" charset="0"/>
            </a:rPr>
            <a:t>kNN</a:t>
          </a:r>
          <a:endParaRPr lang="en-US" sz="1800" dirty="0">
            <a:latin typeface="Calibri" pitchFamily="34" charset="0"/>
            <a:cs typeface="Calibri" pitchFamily="34" charset="0"/>
          </a:endParaRPr>
        </a:p>
      </dgm:t>
    </dgm:pt>
    <dgm:pt modelId="{8918E5B2-4513-4EC4-8164-E88158F78E11}" type="parTrans" cxnId="{090367F2-2F9D-429E-8090-D374C3282399}">
      <dgm:prSet/>
      <dgm:spPr/>
      <dgm:t>
        <a:bodyPr/>
        <a:lstStyle/>
        <a:p>
          <a:endParaRPr lang="en-US"/>
        </a:p>
      </dgm:t>
    </dgm:pt>
    <dgm:pt modelId="{FAC02AF5-6F72-4EED-98CA-D68C7F3B5D5A}" type="sibTrans" cxnId="{090367F2-2F9D-429E-8090-D374C3282399}">
      <dgm:prSet/>
      <dgm:spPr/>
      <dgm:t>
        <a:bodyPr/>
        <a:lstStyle/>
        <a:p>
          <a:endParaRPr lang="en-US"/>
        </a:p>
      </dgm:t>
    </dgm:pt>
    <dgm:pt modelId="{7D17D413-1C96-46A5-9E85-72C6636AE3C5}">
      <dgm:prSet phldrT="[Text]" custT="1"/>
      <dgm:spPr/>
      <dgm:t>
        <a:bodyPr/>
        <a:lstStyle/>
        <a:p>
          <a:r>
            <a:rPr lang="en-US" sz="2400" b="1" dirty="0" smtClean="0"/>
            <a:t>Apps</a:t>
          </a:r>
          <a:endParaRPr lang="en-US" sz="2400" b="1" dirty="0"/>
        </a:p>
      </dgm:t>
    </dgm:pt>
    <dgm:pt modelId="{91A59BF2-53A7-4244-ADC4-8913701DE4BA}" type="parTrans" cxnId="{D9E35F5C-9C04-4B00-BAD8-AD36F1DD39DE}">
      <dgm:prSet/>
      <dgm:spPr/>
      <dgm:t>
        <a:bodyPr/>
        <a:lstStyle/>
        <a:p>
          <a:endParaRPr lang="en-US"/>
        </a:p>
      </dgm:t>
    </dgm:pt>
    <dgm:pt modelId="{06AA36B4-E14B-4E14-B273-C8197A0B582E}" type="sibTrans" cxnId="{D9E35F5C-9C04-4B00-BAD8-AD36F1DD39DE}">
      <dgm:prSet/>
      <dgm:spPr/>
      <dgm:t>
        <a:bodyPr/>
        <a:lstStyle/>
        <a:p>
          <a:endParaRPr lang="en-US"/>
        </a:p>
      </dgm:t>
    </dgm:pt>
    <dgm:pt modelId="{A9A35E3D-01EA-46C6-AED8-865E91E9D6C9}">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Recommender systems</a:t>
          </a:r>
          <a:endParaRPr lang="en-US" sz="1800" dirty="0">
            <a:latin typeface="Calibri" pitchFamily="34" charset="0"/>
            <a:cs typeface="Calibri" pitchFamily="34" charset="0"/>
          </a:endParaRPr>
        </a:p>
      </dgm:t>
    </dgm:pt>
    <dgm:pt modelId="{0C34515A-9947-4AC4-8E07-6D77FB8F1E95}" type="parTrans" cxnId="{5018CE96-E6CC-471E-9B9C-30F70F6B8CE7}">
      <dgm:prSet/>
      <dgm:spPr/>
      <dgm:t>
        <a:bodyPr/>
        <a:lstStyle/>
        <a:p>
          <a:endParaRPr lang="en-US"/>
        </a:p>
      </dgm:t>
    </dgm:pt>
    <dgm:pt modelId="{3C0EBF76-BD27-4964-B79F-79CC6413DFD1}" type="sibTrans" cxnId="{5018CE96-E6CC-471E-9B9C-30F70F6B8CE7}">
      <dgm:prSet/>
      <dgm:spPr/>
      <dgm:t>
        <a:bodyPr/>
        <a:lstStyle/>
        <a:p>
          <a:endParaRPr lang="en-US"/>
        </a:p>
      </dgm:t>
    </dgm:pt>
    <dgm:pt modelId="{A5325020-A43F-4DC5-B91A-865612236E1B}">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Association Rules</a:t>
          </a:r>
          <a:endParaRPr lang="en-US" sz="1800" dirty="0">
            <a:latin typeface="Calibri" pitchFamily="34" charset="0"/>
            <a:cs typeface="Calibri" pitchFamily="34" charset="0"/>
          </a:endParaRPr>
        </a:p>
      </dgm:t>
    </dgm:pt>
    <dgm:pt modelId="{B397B1E6-BB15-4DF4-B38A-02A5DF7C7E5D}" type="parTrans" cxnId="{0949B049-F928-4520-A037-C172C962E0C9}">
      <dgm:prSet/>
      <dgm:spPr/>
      <dgm:t>
        <a:bodyPr/>
        <a:lstStyle/>
        <a:p>
          <a:endParaRPr lang="en-US"/>
        </a:p>
      </dgm:t>
    </dgm:pt>
    <dgm:pt modelId="{E5885318-4367-4D45-A1BC-C2768E0C5F2B}" type="sibTrans" cxnId="{0949B049-F928-4520-A037-C172C962E0C9}">
      <dgm:prSet/>
      <dgm:spPr/>
      <dgm:t>
        <a:bodyPr/>
        <a:lstStyle/>
        <a:p>
          <a:endParaRPr lang="en-US"/>
        </a:p>
      </dgm:t>
    </dgm:pt>
    <dgm:pt modelId="{63784350-6FB5-4F39-A0AA-A76D20385A1A}">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Duplicate document detection</a:t>
          </a:r>
          <a:endParaRPr lang="en-US" sz="1800" dirty="0">
            <a:latin typeface="Calibri" pitchFamily="34" charset="0"/>
            <a:cs typeface="Calibri" pitchFamily="34" charset="0"/>
          </a:endParaRPr>
        </a:p>
      </dgm:t>
    </dgm:pt>
    <dgm:pt modelId="{02F99CF5-BE6F-4557-8BB4-68B7181CCBA5}" type="parTrans" cxnId="{CDAE2543-0EE1-4B34-B52E-A8EEEA699492}">
      <dgm:prSet/>
      <dgm:spPr/>
      <dgm:t>
        <a:bodyPr/>
        <a:lstStyle/>
        <a:p>
          <a:endParaRPr lang="en-US"/>
        </a:p>
      </dgm:t>
    </dgm:pt>
    <dgm:pt modelId="{E47CBEBB-6EFF-43F4-952B-B6C93B5E9493}" type="sibTrans" cxnId="{CDAE2543-0EE1-4B34-B52E-A8EEEA699492}">
      <dgm:prSet/>
      <dgm:spPr/>
      <dgm:t>
        <a:bodyPr/>
        <a:lstStyle/>
        <a:p>
          <a:endParaRPr lang="en-US"/>
        </a:p>
      </dgm:t>
    </dgm:pt>
    <dgm:pt modelId="{5473F14B-8F21-412E-B8DE-EADF32D6F521}" type="pres">
      <dgm:prSet presAssocID="{7DAF4A99-25E1-44F9-90C0-EA66CF00B3B6}" presName="theList" presStyleCnt="0">
        <dgm:presLayoutVars>
          <dgm:dir/>
          <dgm:animLvl val="lvl"/>
          <dgm:resizeHandles val="exact"/>
        </dgm:presLayoutVars>
      </dgm:prSet>
      <dgm:spPr/>
      <dgm:t>
        <a:bodyPr/>
        <a:lstStyle/>
        <a:p>
          <a:endParaRPr lang="en-US"/>
        </a:p>
      </dgm:t>
    </dgm:pt>
    <dgm:pt modelId="{C0D74A84-CA9B-4A55-82D3-C4473BCAB74F}" type="pres">
      <dgm:prSet presAssocID="{B28448BA-C9A8-43EB-A9DB-A0137196E3B9}" presName="compNode" presStyleCnt="0"/>
      <dgm:spPr/>
    </dgm:pt>
    <dgm:pt modelId="{F5FB40AB-A8F0-43CC-AED2-A0B6D3491F03}" type="pres">
      <dgm:prSet presAssocID="{B28448BA-C9A8-43EB-A9DB-A0137196E3B9}" presName="aNode" presStyleLbl="bgShp" presStyleIdx="0" presStyleCnt="5"/>
      <dgm:spPr/>
      <dgm:t>
        <a:bodyPr/>
        <a:lstStyle/>
        <a:p>
          <a:endParaRPr lang="en-US"/>
        </a:p>
      </dgm:t>
    </dgm:pt>
    <dgm:pt modelId="{189EA2CD-99B4-4604-BDBC-34AEB91058A9}" type="pres">
      <dgm:prSet presAssocID="{B28448BA-C9A8-43EB-A9DB-A0137196E3B9}" presName="textNode" presStyleLbl="bgShp" presStyleIdx="0" presStyleCnt="5"/>
      <dgm:spPr/>
      <dgm:t>
        <a:bodyPr/>
        <a:lstStyle/>
        <a:p>
          <a:endParaRPr lang="en-US"/>
        </a:p>
      </dgm:t>
    </dgm:pt>
    <dgm:pt modelId="{051CD919-C14E-4FF7-A82B-674D57B30AF8}" type="pres">
      <dgm:prSet presAssocID="{B28448BA-C9A8-43EB-A9DB-A0137196E3B9}" presName="compChildNode" presStyleCnt="0"/>
      <dgm:spPr/>
    </dgm:pt>
    <dgm:pt modelId="{151EFC3A-4B26-48D8-87A4-D28DC0264B02}" type="pres">
      <dgm:prSet presAssocID="{B28448BA-C9A8-43EB-A9DB-A0137196E3B9}" presName="theInnerList" presStyleCnt="0"/>
      <dgm:spPr/>
    </dgm:pt>
    <dgm:pt modelId="{D6B8C86D-B5C5-4707-BB1C-60E6EB9E4EBA}" type="pres">
      <dgm:prSet presAssocID="{E9F388D8-C9C2-45F4-B532-779E8C2CB5E8}" presName="childNode" presStyleLbl="node1" presStyleIdx="0" presStyleCnt="15">
        <dgm:presLayoutVars>
          <dgm:bulletEnabled val="1"/>
        </dgm:presLayoutVars>
      </dgm:prSet>
      <dgm:spPr/>
      <dgm:t>
        <a:bodyPr/>
        <a:lstStyle/>
        <a:p>
          <a:endParaRPr lang="en-US"/>
        </a:p>
      </dgm:t>
    </dgm:pt>
    <dgm:pt modelId="{FEA7308F-F292-4734-BC92-11C7BB5AF5E5}" type="pres">
      <dgm:prSet presAssocID="{E9F388D8-C9C2-45F4-B532-779E8C2CB5E8}" presName="aSpace2" presStyleCnt="0"/>
      <dgm:spPr/>
    </dgm:pt>
    <dgm:pt modelId="{20F65450-B565-4F6E-8CBD-65CD2502E3B0}" type="pres">
      <dgm:prSet presAssocID="{E12CEE09-DEBB-4435-B911-A40A12F7930D}" presName="childNode" presStyleLbl="node1" presStyleIdx="1" presStyleCnt="15">
        <dgm:presLayoutVars>
          <dgm:bulletEnabled val="1"/>
        </dgm:presLayoutVars>
      </dgm:prSet>
      <dgm:spPr/>
      <dgm:t>
        <a:bodyPr/>
        <a:lstStyle/>
        <a:p>
          <a:endParaRPr lang="en-US"/>
        </a:p>
      </dgm:t>
    </dgm:pt>
    <dgm:pt modelId="{1943ED51-E95A-4F6E-A717-80400DEEEE20}" type="pres">
      <dgm:prSet presAssocID="{E12CEE09-DEBB-4435-B911-A40A12F7930D}" presName="aSpace2" presStyleCnt="0"/>
      <dgm:spPr/>
    </dgm:pt>
    <dgm:pt modelId="{80F88CB8-4B64-4172-B897-E8F8383812F7}" type="pres">
      <dgm:prSet presAssocID="{91B14D9B-61DF-4421-AF43-318BB0021BDF}" presName="childNode" presStyleLbl="node1" presStyleIdx="2" presStyleCnt="15">
        <dgm:presLayoutVars>
          <dgm:bulletEnabled val="1"/>
        </dgm:presLayoutVars>
      </dgm:prSet>
      <dgm:spPr/>
      <dgm:t>
        <a:bodyPr/>
        <a:lstStyle/>
        <a:p>
          <a:endParaRPr lang="en-US"/>
        </a:p>
      </dgm:t>
    </dgm:pt>
    <dgm:pt modelId="{DC9EA69A-B885-4DA4-818F-1748672594CF}" type="pres">
      <dgm:prSet presAssocID="{B28448BA-C9A8-43EB-A9DB-A0137196E3B9}" presName="aSpace" presStyleCnt="0"/>
      <dgm:spPr/>
    </dgm:pt>
    <dgm:pt modelId="{3A6F3D38-6FA6-469E-B3C3-234BD62E4CCA}" type="pres">
      <dgm:prSet presAssocID="{5FC74589-1769-4EB4-9E51-9D82632D2E02}" presName="compNode" presStyleCnt="0"/>
      <dgm:spPr/>
    </dgm:pt>
    <dgm:pt modelId="{C1CD2EAA-2E66-4BDA-BB6E-F99B46E1B919}" type="pres">
      <dgm:prSet presAssocID="{5FC74589-1769-4EB4-9E51-9D82632D2E02}" presName="aNode" presStyleLbl="bgShp" presStyleIdx="1" presStyleCnt="5"/>
      <dgm:spPr/>
      <dgm:t>
        <a:bodyPr/>
        <a:lstStyle/>
        <a:p>
          <a:endParaRPr lang="en-US"/>
        </a:p>
      </dgm:t>
    </dgm:pt>
    <dgm:pt modelId="{727186A0-986E-40DF-85B7-ACC6191E0924}" type="pres">
      <dgm:prSet presAssocID="{5FC74589-1769-4EB4-9E51-9D82632D2E02}" presName="textNode" presStyleLbl="bgShp" presStyleIdx="1" presStyleCnt="5"/>
      <dgm:spPr/>
      <dgm:t>
        <a:bodyPr/>
        <a:lstStyle/>
        <a:p>
          <a:endParaRPr lang="en-US"/>
        </a:p>
      </dgm:t>
    </dgm:pt>
    <dgm:pt modelId="{F4329E4E-5431-4760-B147-9E77700EF61A}" type="pres">
      <dgm:prSet presAssocID="{5FC74589-1769-4EB4-9E51-9D82632D2E02}" presName="compChildNode" presStyleCnt="0"/>
      <dgm:spPr/>
    </dgm:pt>
    <dgm:pt modelId="{B5C22EF8-EBFA-4704-BF77-C1B26E178B0D}" type="pres">
      <dgm:prSet presAssocID="{5FC74589-1769-4EB4-9E51-9D82632D2E02}" presName="theInnerList" presStyleCnt="0"/>
      <dgm:spPr/>
    </dgm:pt>
    <dgm:pt modelId="{EFE71110-9F14-440A-945D-9BFF90054013}" type="pres">
      <dgm:prSet presAssocID="{B8FE7A32-1B20-4D46-8242-6C91907A490E}" presName="childNode" presStyleLbl="node1" presStyleIdx="3" presStyleCnt="15">
        <dgm:presLayoutVars>
          <dgm:bulletEnabled val="1"/>
        </dgm:presLayoutVars>
      </dgm:prSet>
      <dgm:spPr/>
      <dgm:t>
        <a:bodyPr/>
        <a:lstStyle/>
        <a:p>
          <a:endParaRPr lang="en-US"/>
        </a:p>
      </dgm:t>
    </dgm:pt>
    <dgm:pt modelId="{35EA0CEB-E637-4D3C-96EF-C8D3B04060F2}" type="pres">
      <dgm:prSet presAssocID="{B8FE7A32-1B20-4D46-8242-6C91907A490E}" presName="aSpace2" presStyleCnt="0"/>
      <dgm:spPr/>
    </dgm:pt>
    <dgm:pt modelId="{9E190C18-AEDE-45E1-8A46-924B1190ACB6}" type="pres">
      <dgm:prSet presAssocID="{EFD7AB2D-81E2-448E-B54E-4F3622AF7EF9}" presName="childNode" presStyleLbl="node1" presStyleIdx="4" presStyleCnt="15">
        <dgm:presLayoutVars>
          <dgm:bulletEnabled val="1"/>
        </dgm:presLayoutVars>
      </dgm:prSet>
      <dgm:spPr/>
      <dgm:t>
        <a:bodyPr/>
        <a:lstStyle/>
        <a:p>
          <a:endParaRPr lang="en-US"/>
        </a:p>
      </dgm:t>
    </dgm:pt>
    <dgm:pt modelId="{1E1AD27B-2438-4D0B-AB02-AF912F764D09}" type="pres">
      <dgm:prSet presAssocID="{EFD7AB2D-81E2-448E-B54E-4F3622AF7EF9}" presName="aSpace2" presStyleCnt="0"/>
      <dgm:spPr/>
    </dgm:pt>
    <dgm:pt modelId="{EB498954-62A4-422D-9DE3-1FA74DD1D37F}" type="pres">
      <dgm:prSet presAssocID="{FF0CDCCC-6F78-4064-A419-5EC5C753206F}" presName="childNode" presStyleLbl="node1" presStyleIdx="5" presStyleCnt="15">
        <dgm:presLayoutVars>
          <dgm:bulletEnabled val="1"/>
        </dgm:presLayoutVars>
      </dgm:prSet>
      <dgm:spPr/>
      <dgm:t>
        <a:bodyPr/>
        <a:lstStyle/>
        <a:p>
          <a:endParaRPr lang="en-US"/>
        </a:p>
      </dgm:t>
    </dgm:pt>
    <dgm:pt modelId="{BB3C6D49-326B-48DE-AC1D-9DC877BB01DD}" type="pres">
      <dgm:prSet presAssocID="{5FC74589-1769-4EB4-9E51-9D82632D2E02}" presName="aSpace" presStyleCnt="0"/>
      <dgm:spPr/>
    </dgm:pt>
    <dgm:pt modelId="{EF090B29-38A2-4F08-90FA-7BB67BE8B3E2}" type="pres">
      <dgm:prSet presAssocID="{A0A9AC20-5EC1-4862-BFC8-870928838544}" presName="compNode" presStyleCnt="0"/>
      <dgm:spPr/>
    </dgm:pt>
    <dgm:pt modelId="{9A6AB0E7-12CE-4F4C-9194-CFD62AA0E26B}" type="pres">
      <dgm:prSet presAssocID="{A0A9AC20-5EC1-4862-BFC8-870928838544}" presName="aNode" presStyleLbl="bgShp" presStyleIdx="2" presStyleCnt="5"/>
      <dgm:spPr/>
      <dgm:t>
        <a:bodyPr/>
        <a:lstStyle/>
        <a:p>
          <a:endParaRPr lang="en-US"/>
        </a:p>
      </dgm:t>
    </dgm:pt>
    <dgm:pt modelId="{4735A497-84C1-49AD-B2D7-A0E2E20F2536}" type="pres">
      <dgm:prSet presAssocID="{A0A9AC20-5EC1-4862-BFC8-870928838544}" presName="textNode" presStyleLbl="bgShp" presStyleIdx="2" presStyleCnt="5"/>
      <dgm:spPr/>
      <dgm:t>
        <a:bodyPr/>
        <a:lstStyle/>
        <a:p>
          <a:endParaRPr lang="en-US"/>
        </a:p>
      </dgm:t>
    </dgm:pt>
    <dgm:pt modelId="{5235814C-D240-476B-A6EA-F820ADA9F290}" type="pres">
      <dgm:prSet presAssocID="{A0A9AC20-5EC1-4862-BFC8-870928838544}" presName="compChildNode" presStyleCnt="0"/>
      <dgm:spPr/>
    </dgm:pt>
    <dgm:pt modelId="{F8C87951-0BEC-442E-BD13-E67FB71AC42B}" type="pres">
      <dgm:prSet presAssocID="{A0A9AC20-5EC1-4862-BFC8-870928838544}" presName="theInnerList" presStyleCnt="0"/>
      <dgm:spPr/>
    </dgm:pt>
    <dgm:pt modelId="{DECF7DEE-4FD4-4CE5-AEDF-10353AC11531}" type="pres">
      <dgm:prSet presAssocID="{6856B0CF-FE68-485F-BF49-CA4A93F4F38C}" presName="childNode" presStyleLbl="node1" presStyleIdx="6" presStyleCnt="15">
        <dgm:presLayoutVars>
          <dgm:bulletEnabled val="1"/>
        </dgm:presLayoutVars>
      </dgm:prSet>
      <dgm:spPr/>
      <dgm:t>
        <a:bodyPr/>
        <a:lstStyle/>
        <a:p>
          <a:endParaRPr lang="en-US"/>
        </a:p>
      </dgm:t>
    </dgm:pt>
    <dgm:pt modelId="{739A0DE6-D28A-493F-A1CB-4B3CCAC72873}" type="pres">
      <dgm:prSet presAssocID="{6856B0CF-FE68-485F-BF49-CA4A93F4F38C}" presName="aSpace2" presStyleCnt="0"/>
      <dgm:spPr/>
    </dgm:pt>
    <dgm:pt modelId="{02FBE83C-F7E3-4AC9-9A61-66BF67D7D8B6}" type="pres">
      <dgm:prSet presAssocID="{5DA147F9-347F-4A9B-99C6-4679CBA742BD}" presName="childNode" presStyleLbl="node1" presStyleIdx="7" presStyleCnt="15">
        <dgm:presLayoutVars>
          <dgm:bulletEnabled val="1"/>
        </dgm:presLayoutVars>
      </dgm:prSet>
      <dgm:spPr/>
      <dgm:t>
        <a:bodyPr/>
        <a:lstStyle/>
        <a:p>
          <a:endParaRPr lang="en-US"/>
        </a:p>
      </dgm:t>
    </dgm:pt>
    <dgm:pt modelId="{87C5B8B3-4388-4867-AA6C-4B2D717EAAF2}" type="pres">
      <dgm:prSet presAssocID="{5DA147F9-347F-4A9B-99C6-4679CBA742BD}" presName="aSpace2" presStyleCnt="0"/>
      <dgm:spPr/>
    </dgm:pt>
    <dgm:pt modelId="{1EC52667-0754-4666-9083-6E56A0F9B67B}" type="pres">
      <dgm:prSet presAssocID="{06D87D35-A66C-427C-B6DB-AF958D65D6B3}" presName="childNode" presStyleLbl="node1" presStyleIdx="8" presStyleCnt="15">
        <dgm:presLayoutVars>
          <dgm:bulletEnabled val="1"/>
        </dgm:presLayoutVars>
      </dgm:prSet>
      <dgm:spPr/>
      <dgm:t>
        <a:bodyPr/>
        <a:lstStyle/>
        <a:p>
          <a:endParaRPr lang="en-US"/>
        </a:p>
      </dgm:t>
    </dgm:pt>
    <dgm:pt modelId="{9C67C073-8031-4FB8-83D0-BB3987979FB7}" type="pres">
      <dgm:prSet presAssocID="{A0A9AC20-5EC1-4862-BFC8-870928838544}" presName="aSpace" presStyleCnt="0"/>
      <dgm:spPr/>
    </dgm:pt>
    <dgm:pt modelId="{3D53649F-3A9D-48AC-B3B4-F9359FF49907}" type="pres">
      <dgm:prSet presAssocID="{EA22DC01-B1C3-4425-86ED-5B66953397A8}" presName="compNode" presStyleCnt="0"/>
      <dgm:spPr/>
    </dgm:pt>
    <dgm:pt modelId="{18B77C7D-672C-4358-9CA6-BD8FA6E2302A}" type="pres">
      <dgm:prSet presAssocID="{EA22DC01-B1C3-4425-86ED-5B66953397A8}" presName="aNode" presStyleLbl="bgShp" presStyleIdx="3" presStyleCnt="5"/>
      <dgm:spPr/>
      <dgm:t>
        <a:bodyPr/>
        <a:lstStyle/>
        <a:p>
          <a:endParaRPr lang="en-US"/>
        </a:p>
      </dgm:t>
    </dgm:pt>
    <dgm:pt modelId="{AB95B1F2-DB60-4BC5-81D3-1FA274FF69C7}" type="pres">
      <dgm:prSet presAssocID="{EA22DC01-B1C3-4425-86ED-5B66953397A8}" presName="textNode" presStyleLbl="bgShp" presStyleIdx="3" presStyleCnt="5"/>
      <dgm:spPr/>
      <dgm:t>
        <a:bodyPr/>
        <a:lstStyle/>
        <a:p>
          <a:endParaRPr lang="en-US"/>
        </a:p>
      </dgm:t>
    </dgm:pt>
    <dgm:pt modelId="{9D4EF955-0664-47BE-890F-75DA470A2A2E}" type="pres">
      <dgm:prSet presAssocID="{EA22DC01-B1C3-4425-86ED-5B66953397A8}" presName="compChildNode" presStyleCnt="0"/>
      <dgm:spPr/>
    </dgm:pt>
    <dgm:pt modelId="{CCD58064-6258-410C-B1E0-023DF3946A43}" type="pres">
      <dgm:prSet presAssocID="{EA22DC01-B1C3-4425-86ED-5B66953397A8}" presName="theInnerList" presStyleCnt="0"/>
      <dgm:spPr/>
    </dgm:pt>
    <dgm:pt modelId="{204F3481-2F4C-45A5-A0A1-C088684F0126}" type="pres">
      <dgm:prSet presAssocID="{BC15291E-510A-4A20-8D69-B0F2ACBA3CC6}" presName="childNode" presStyleLbl="node1" presStyleIdx="9" presStyleCnt="15">
        <dgm:presLayoutVars>
          <dgm:bulletEnabled val="1"/>
        </dgm:presLayoutVars>
      </dgm:prSet>
      <dgm:spPr/>
      <dgm:t>
        <a:bodyPr/>
        <a:lstStyle/>
        <a:p>
          <a:endParaRPr lang="en-US"/>
        </a:p>
      </dgm:t>
    </dgm:pt>
    <dgm:pt modelId="{B768FAA9-E2C4-4A6B-82D8-EF54C53E14D8}" type="pres">
      <dgm:prSet presAssocID="{BC15291E-510A-4A20-8D69-B0F2ACBA3CC6}" presName="aSpace2" presStyleCnt="0"/>
      <dgm:spPr/>
    </dgm:pt>
    <dgm:pt modelId="{0F3CAB81-CF76-498F-9619-BAF8144FA3C3}" type="pres">
      <dgm:prSet presAssocID="{86AB53FA-67D7-4EE7-8555-3EE8EB6FA4C8}" presName="childNode" presStyleLbl="node1" presStyleIdx="10" presStyleCnt="15">
        <dgm:presLayoutVars>
          <dgm:bulletEnabled val="1"/>
        </dgm:presLayoutVars>
      </dgm:prSet>
      <dgm:spPr/>
      <dgm:t>
        <a:bodyPr/>
        <a:lstStyle/>
        <a:p>
          <a:endParaRPr lang="en-US"/>
        </a:p>
      </dgm:t>
    </dgm:pt>
    <dgm:pt modelId="{0E0C811E-F3C5-4F24-A485-437F0C0EAD6A}" type="pres">
      <dgm:prSet presAssocID="{86AB53FA-67D7-4EE7-8555-3EE8EB6FA4C8}" presName="aSpace2" presStyleCnt="0"/>
      <dgm:spPr/>
    </dgm:pt>
    <dgm:pt modelId="{80762C44-FA02-441A-8A8D-FC00E4F372F1}" type="pres">
      <dgm:prSet presAssocID="{67EC18BA-DB21-4AAD-BE8A-067C85A9B73E}" presName="childNode" presStyleLbl="node1" presStyleIdx="11" presStyleCnt="15">
        <dgm:presLayoutVars>
          <dgm:bulletEnabled val="1"/>
        </dgm:presLayoutVars>
      </dgm:prSet>
      <dgm:spPr/>
      <dgm:t>
        <a:bodyPr/>
        <a:lstStyle/>
        <a:p>
          <a:endParaRPr lang="en-US"/>
        </a:p>
      </dgm:t>
    </dgm:pt>
    <dgm:pt modelId="{1EEF13C7-AF43-4380-A8A5-F72A5D476D05}" type="pres">
      <dgm:prSet presAssocID="{EA22DC01-B1C3-4425-86ED-5B66953397A8}" presName="aSpace" presStyleCnt="0"/>
      <dgm:spPr/>
    </dgm:pt>
    <dgm:pt modelId="{0618492F-D453-4601-9C36-8CE6AA153D1B}" type="pres">
      <dgm:prSet presAssocID="{7D17D413-1C96-46A5-9E85-72C6636AE3C5}" presName="compNode" presStyleCnt="0"/>
      <dgm:spPr/>
    </dgm:pt>
    <dgm:pt modelId="{5A591EE2-4B7B-40DB-B051-D75F7BFEDDD6}" type="pres">
      <dgm:prSet presAssocID="{7D17D413-1C96-46A5-9E85-72C6636AE3C5}" presName="aNode" presStyleLbl="bgShp" presStyleIdx="4" presStyleCnt="5"/>
      <dgm:spPr/>
      <dgm:t>
        <a:bodyPr/>
        <a:lstStyle/>
        <a:p>
          <a:endParaRPr lang="en-US"/>
        </a:p>
      </dgm:t>
    </dgm:pt>
    <dgm:pt modelId="{34BAB90F-F3E5-4FFB-A339-2946D1CD0CCB}" type="pres">
      <dgm:prSet presAssocID="{7D17D413-1C96-46A5-9E85-72C6636AE3C5}" presName="textNode" presStyleLbl="bgShp" presStyleIdx="4" presStyleCnt="5"/>
      <dgm:spPr/>
      <dgm:t>
        <a:bodyPr/>
        <a:lstStyle/>
        <a:p>
          <a:endParaRPr lang="en-US"/>
        </a:p>
      </dgm:t>
    </dgm:pt>
    <dgm:pt modelId="{BA794F96-F89B-483A-BF3A-9118CA9CCDA4}" type="pres">
      <dgm:prSet presAssocID="{7D17D413-1C96-46A5-9E85-72C6636AE3C5}" presName="compChildNode" presStyleCnt="0"/>
      <dgm:spPr/>
    </dgm:pt>
    <dgm:pt modelId="{76BCF6F8-619E-4477-AF5E-3CC45345624F}" type="pres">
      <dgm:prSet presAssocID="{7D17D413-1C96-46A5-9E85-72C6636AE3C5}" presName="theInnerList" presStyleCnt="0"/>
      <dgm:spPr/>
    </dgm:pt>
    <dgm:pt modelId="{F0B767F2-4C7E-481B-967C-8FE0CB529397}" type="pres">
      <dgm:prSet presAssocID="{A9A35E3D-01EA-46C6-AED8-865E91E9D6C9}" presName="childNode" presStyleLbl="node1" presStyleIdx="12" presStyleCnt="15">
        <dgm:presLayoutVars>
          <dgm:bulletEnabled val="1"/>
        </dgm:presLayoutVars>
      </dgm:prSet>
      <dgm:spPr/>
      <dgm:t>
        <a:bodyPr/>
        <a:lstStyle/>
        <a:p>
          <a:endParaRPr lang="en-US"/>
        </a:p>
      </dgm:t>
    </dgm:pt>
    <dgm:pt modelId="{B342BD1C-A54C-4F1C-A099-03A03E61088D}" type="pres">
      <dgm:prSet presAssocID="{A9A35E3D-01EA-46C6-AED8-865E91E9D6C9}" presName="aSpace2" presStyleCnt="0"/>
      <dgm:spPr/>
    </dgm:pt>
    <dgm:pt modelId="{6F277C00-29F7-4ECD-8C97-37788C7BA770}" type="pres">
      <dgm:prSet presAssocID="{A5325020-A43F-4DC5-B91A-865612236E1B}" presName="childNode" presStyleLbl="node1" presStyleIdx="13" presStyleCnt="15">
        <dgm:presLayoutVars>
          <dgm:bulletEnabled val="1"/>
        </dgm:presLayoutVars>
      </dgm:prSet>
      <dgm:spPr/>
      <dgm:t>
        <a:bodyPr/>
        <a:lstStyle/>
        <a:p>
          <a:endParaRPr lang="en-US"/>
        </a:p>
      </dgm:t>
    </dgm:pt>
    <dgm:pt modelId="{3945A699-1DD4-41EF-B849-687FF56CB987}" type="pres">
      <dgm:prSet presAssocID="{A5325020-A43F-4DC5-B91A-865612236E1B}" presName="aSpace2" presStyleCnt="0"/>
      <dgm:spPr/>
    </dgm:pt>
    <dgm:pt modelId="{6C9EBB1C-8DC1-467B-832A-DCA29AD54F62}" type="pres">
      <dgm:prSet presAssocID="{63784350-6FB5-4F39-A0AA-A76D20385A1A}" presName="childNode" presStyleLbl="node1" presStyleIdx="14" presStyleCnt="15">
        <dgm:presLayoutVars>
          <dgm:bulletEnabled val="1"/>
        </dgm:presLayoutVars>
      </dgm:prSet>
      <dgm:spPr/>
      <dgm:t>
        <a:bodyPr/>
        <a:lstStyle/>
        <a:p>
          <a:endParaRPr lang="en-US"/>
        </a:p>
      </dgm:t>
    </dgm:pt>
  </dgm:ptLst>
  <dgm:cxnLst>
    <dgm:cxn modelId="{81C02B21-535E-4037-B7B1-466B01788E50}" type="presOf" srcId="{E9F388D8-C9C2-45F4-B532-779E8C2CB5E8}" destId="{D6B8C86D-B5C5-4707-BB1C-60E6EB9E4EBA}" srcOrd="0" destOrd="0" presId="urn:microsoft.com/office/officeart/2005/8/layout/lProcess2"/>
    <dgm:cxn modelId="{E8E1CBC2-E886-44D5-B930-C0A4D16118C4}" srcId="{5FC74589-1769-4EB4-9E51-9D82632D2E02}" destId="{EFD7AB2D-81E2-448E-B54E-4F3622AF7EF9}" srcOrd="1" destOrd="0" parTransId="{36574C9A-C9D9-41B3-A499-07AB4199CF7F}" sibTransId="{0FFBD1E1-7F1E-48F7-8092-88463CF1F65B}"/>
    <dgm:cxn modelId="{A04E9170-2DD8-4F68-85D2-C56EB494E902}" type="presOf" srcId="{B8FE7A32-1B20-4D46-8242-6C91907A490E}" destId="{EFE71110-9F14-440A-945D-9BFF90054013}" srcOrd="0" destOrd="0" presId="urn:microsoft.com/office/officeart/2005/8/layout/lProcess2"/>
    <dgm:cxn modelId="{CD174D1A-F576-42A5-8360-9F1F6FB5C8D5}" srcId="{5FC74589-1769-4EB4-9E51-9D82632D2E02}" destId="{FF0CDCCC-6F78-4064-A419-5EC5C753206F}" srcOrd="2" destOrd="0" parTransId="{C96EA5C7-A653-4A83-8F75-8585A07C9C8F}" sibTransId="{8E668476-E60C-485B-B9C7-8F9496C26DF3}"/>
    <dgm:cxn modelId="{C5C44264-B39F-4FCA-9A42-92193526DC36}" type="presOf" srcId="{86AB53FA-67D7-4EE7-8555-3EE8EB6FA4C8}" destId="{0F3CAB81-CF76-498F-9619-BAF8144FA3C3}" srcOrd="0" destOrd="0" presId="urn:microsoft.com/office/officeart/2005/8/layout/lProcess2"/>
    <dgm:cxn modelId="{C1B2E21F-D8E2-4D5F-9B36-E4CCCEAFCB75}" type="presOf" srcId="{5FC74589-1769-4EB4-9E51-9D82632D2E02}" destId="{C1CD2EAA-2E66-4BDA-BB6E-F99B46E1B919}" srcOrd="0" destOrd="0" presId="urn:microsoft.com/office/officeart/2005/8/layout/lProcess2"/>
    <dgm:cxn modelId="{6723F50B-AA47-4273-81EA-65E1F5EA34FA}" srcId="{EA22DC01-B1C3-4425-86ED-5B66953397A8}" destId="{86AB53FA-67D7-4EE7-8555-3EE8EB6FA4C8}" srcOrd="1" destOrd="0" parTransId="{EA03EBDD-B26B-4044-993F-F3F8F5C83B54}" sibTransId="{AD9FF113-925C-46F3-AC17-3E3C7A57FE37}"/>
    <dgm:cxn modelId="{56DEB443-B31C-48C4-8742-3C423FDE1FFB}" type="presOf" srcId="{BC15291E-510A-4A20-8D69-B0F2ACBA3CC6}" destId="{204F3481-2F4C-45A5-A0A1-C088684F0126}" srcOrd="0" destOrd="0" presId="urn:microsoft.com/office/officeart/2005/8/layout/lProcess2"/>
    <dgm:cxn modelId="{21B4CF8E-69E0-4B5B-8E95-05CD3384938F}" type="presOf" srcId="{FF0CDCCC-6F78-4064-A419-5EC5C753206F}" destId="{EB498954-62A4-422D-9DE3-1FA74DD1D37F}" srcOrd="0" destOrd="0" presId="urn:microsoft.com/office/officeart/2005/8/layout/lProcess2"/>
    <dgm:cxn modelId="{28CBDF77-EFA7-413F-A46E-0E6502D0D22D}" type="presOf" srcId="{EFD7AB2D-81E2-448E-B54E-4F3622AF7EF9}" destId="{9E190C18-AEDE-45E1-8A46-924B1190ACB6}" srcOrd="0" destOrd="0" presId="urn:microsoft.com/office/officeart/2005/8/layout/lProcess2"/>
    <dgm:cxn modelId="{35679A9F-A9C0-40B5-BA5C-B5D89AD516EE}" srcId="{5FC74589-1769-4EB4-9E51-9D82632D2E02}" destId="{B8FE7A32-1B20-4D46-8242-6C91907A490E}" srcOrd="0" destOrd="0" parTransId="{86CD367E-951E-4F4B-BFC7-6603B931690A}" sibTransId="{03DB6E86-A49B-4AF5-9791-CBACA4C5335D}"/>
    <dgm:cxn modelId="{83310C06-E6D8-4A66-8B36-DD8FAC93CA4A}" type="presOf" srcId="{B28448BA-C9A8-43EB-A9DB-A0137196E3B9}" destId="{F5FB40AB-A8F0-43CC-AED2-A0B6D3491F03}" srcOrd="0" destOrd="0" presId="urn:microsoft.com/office/officeart/2005/8/layout/lProcess2"/>
    <dgm:cxn modelId="{95C3269C-8E66-454E-90E4-64EBD4DB49A5}" srcId="{B28448BA-C9A8-43EB-A9DB-A0137196E3B9}" destId="{E9F388D8-C9C2-45F4-B532-779E8C2CB5E8}" srcOrd="0" destOrd="0" parTransId="{F2F7FB25-05F2-4ED0-B376-8372ACCE43FB}" sibTransId="{1AE97BAD-F576-4336-A510-388E6942CDAC}"/>
    <dgm:cxn modelId="{21C1B627-90E6-4002-8BDE-35BEEEA01E04}" type="presOf" srcId="{6856B0CF-FE68-485F-BF49-CA4A93F4F38C}" destId="{DECF7DEE-4FD4-4CE5-AEDF-10353AC11531}" srcOrd="0" destOrd="0" presId="urn:microsoft.com/office/officeart/2005/8/layout/lProcess2"/>
    <dgm:cxn modelId="{36BD44D0-E691-4D93-AF39-5319506E97C7}" type="presOf" srcId="{A0A9AC20-5EC1-4862-BFC8-870928838544}" destId="{9A6AB0E7-12CE-4F4C-9194-CFD62AA0E26B}" srcOrd="0" destOrd="0" presId="urn:microsoft.com/office/officeart/2005/8/layout/lProcess2"/>
    <dgm:cxn modelId="{751DC194-11AC-4068-BA1C-4404C839BDBA}" srcId="{B28448BA-C9A8-43EB-A9DB-A0137196E3B9}" destId="{E12CEE09-DEBB-4435-B911-A40A12F7930D}" srcOrd="1" destOrd="0" parTransId="{A642C0CA-D97F-4EA3-928C-13F990F569A1}" sibTransId="{CF3DF39F-9248-4761-840A-28F131DA740D}"/>
    <dgm:cxn modelId="{CDF2CC16-ED87-4552-8B18-DAAA2A151437}" srcId="{B28448BA-C9A8-43EB-A9DB-A0137196E3B9}" destId="{91B14D9B-61DF-4421-AF43-318BB0021BDF}" srcOrd="2" destOrd="0" parTransId="{6B1A9D79-1E1A-438E-9974-41204E573EDC}" sibTransId="{5E874D73-6215-4109-909C-386CFCBBE123}"/>
    <dgm:cxn modelId="{9900CEC7-B71D-4656-9E91-5E2CB5E789DC}" type="presOf" srcId="{67EC18BA-DB21-4AAD-BE8A-067C85A9B73E}" destId="{80762C44-FA02-441A-8A8D-FC00E4F372F1}" srcOrd="0" destOrd="0" presId="urn:microsoft.com/office/officeart/2005/8/layout/lProcess2"/>
    <dgm:cxn modelId="{0949B049-F928-4520-A037-C172C962E0C9}" srcId="{7D17D413-1C96-46A5-9E85-72C6636AE3C5}" destId="{A5325020-A43F-4DC5-B91A-865612236E1B}" srcOrd="1" destOrd="0" parTransId="{B397B1E6-BB15-4DF4-B38A-02A5DF7C7E5D}" sibTransId="{E5885318-4367-4D45-A1BC-C2768E0C5F2B}"/>
    <dgm:cxn modelId="{AECA2633-7BF9-403A-9A95-5F2BF47F35C1}" type="presOf" srcId="{E12CEE09-DEBB-4435-B911-A40A12F7930D}" destId="{20F65450-B565-4F6E-8CBD-65CD2502E3B0}" srcOrd="0" destOrd="0" presId="urn:microsoft.com/office/officeart/2005/8/layout/lProcess2"/>
    <dgm:cxn modelId="{D33D0A21-2BD2-4BD3-A4B8-772CDA682905}" type="presOf" srcId="{A5325020-A43F-4DC5-B91A-865612236E1B}" destId="{6F277C00-29F7-4ECD-8C97-37788C7BA770}" srcOrd="0" destOrd="0" presId="urn:microsoft.com/office/officeart/2005/8/layout/lProcess2"/>
    <dgm:cxn modelId="{D9E35F5C-9C04-4B00-BAD8-AD36F1DD39DE}" srcId="{7DAF4A99-25E1-44F9-90C0-EA66CF00B3B6}" destId="{7D17D413-1C96-46A5-9E85-72C6636AE3C5}" srcOrd="4" destOrd="0" parTransId="{91A59BF2-53A7-4244-ADC4-8913701DE4BA}" sibTransId="{06AA36B4-E14B-4E14-B273-C8197A0B582E}"/>
    <dgm:cxn modelId="{A3002FA6-7BC3-4B6C-AAF6-FFE2B4E9EA74}" type="presOf" srcId="{5DA147F9-347F-4A9B-99C6-4679CBA742BD}" destId="{02FBE83C-F7E3-4AC9-9A61-66BF67D7D8B6}" srcOrd="0" destOrd="0" presId="urn:microsoft.com/office/officeart/2005/8/layout/lProcess2"/>
    <dgm:cxn modelId="{50776E1B-9797-4EAB-843B-B77C348B2D43}" type="presOf" srcId="{A0A9AC20-5EC1-4862-BFC8-870928838544}" destId="{4735A497-84C1-49AD-B2D7-A0E2E20F2536}" srcOrd="1" destOrd="0" presId="urn:microsoft.com/office/officeart/2005/8/layout/lProcess2"/>
    <dgm:cxn modelId="{721BA034-D2BB-4F5E-AD28-4CD4B0B4FA35}" srcId="{7DAF4A99-25E1-44F9-90C0-EA66CF00B3B6}" destId="{B28448BA-C9A8-43EB-A9DB-A0137196E3B9}" srcOrd="0" destOrd="0" parTransId="{3A37FA3F-0269-460F-ACCD-01DD513605A2}" sibTransId="{20234B47-CD57-4C94-B27A-16836C4AA9A8}"/>
    <dgm:cxn modelId="{8E14DBE1-817D-46F1-A488-3DFEFAA85A93}" type="presOf" srcId="{7DAF4A99-25E1-44F9-90C0-EA66CF00B3B6}" destId="{5473F14B-8F21-412E-B8DE-EADF32D6F521}" srcOrd="0" destOrd="0" presId="urn:microsoft.com/office/officeart/2005/8/layout/lProcess2"/>
    <dgm:cxn modelId="{E39A2E7D-4B01-443C-A093-8728A9F528A1}" srcId="{7DAF4A99-25E1-44F9-90C0-EA66CF00B3B6}" destId="{A0A9AC20-5EC1-4862-BFC8-870928838544}" srcOrd="2" destOrd="0" parTransId="{69D52F25-6ACE-45DA-A9E8-1893E3A26C8C}" sibTransId="{FF5EAA6B-D3D9-4221-A79F-E9B4930D1CEF}"/>
    <dgm:cxn modelId="{EF4FBB0E-CCE3-449A-915D-6AC8B78467F3}" type="presOf" srcId="{B28448BA-C9A8-43EB-A9DB-A0137196E3B9}" destId="{189EA2CD-99B4-4604-BDBC-34AEB91058A9}" srcOrd="1" destOrd="0" presId="urn:microsoft.com/office/officeart/2005/8/layout/lProcess2"/>
    <dgm:cxn modelId="{7F680B89-53B7-4B3A-A0BD-95429C2B7E76}" type="presOf" srcId="{7D17D413-1C96-46A5-9E85-72C6636AE3C5}" destId="{5A591EE2-4B7B-40DB-B051-D75F7BFEDDD6}" srcOrd="0" destOrd="0" presId="urn:microsoft.com/office/officeart/2005/8/layout/lProcess2"/>
    <dgm:cxn modelId="{6DB72DBE-E82A-47EF-ACEA-E04B7B517F26}" srcId="{7DAF4A99-25E1-44F9-90C0-EA66CF00B3B6}" destId="{EA22DC01-B1C3-4425-86ED-5B66953397A8}" srcOrd="3" destOrd="0" parTransId="{5D0A80B1-3E50-448A-A64D-AD1355ED3022}" sibTransId="{A9D991C7-41FC-48B5-87C1-98EB407695FE}"/>
    <dgm:cxn modelId="{CDAE2543-0EE1-4B34-B52E-A8EEEA699492}" srcId="{7D17D413-1C96-46A5-9E85-72C6636AE3C5}" destId="{63784350-6FB5-4F39-A0AA-A76D20385A1A}" srcOrd="2" destOrd="0" parTransId="{02F99CF5-BE6F-4557-8BB4-68B7181CCBA5}" sibTransId="{E47CBEBB-6EFF-43F4-952B-B6C93B5E9493}"/>
    <dgm:cxn modelId="{7DE15143-10B2-4821-99AA-AFFE7A4A1919}" type="presOf" srcId="{7D17D413-1C96-46A5-9E85-72C6636AE3C5}" destId="{34BAB90F-F3E5-4FFB-A339-2946D1CD0CCB}" srcOrd="1" destOrd="0" presId="urn:microsoft.com/office/officeart/2005/8/layout/lProcess2"/>
    <dgm:cxn modelId="{D2E71B6A-2ED0-4063-83D4-B7F1634C0332}" srcId="{A0A9AC20-5EC1-4862-BFC8-870928838544}" destId="{5DA147F9-347F-4A9B-99C6-4679CBA742BD}" srcOrd="1" destOrd="0" parTransId="{0DD651B9-CD26-4B12-B47E-A345F5C781A5}" sibTransId="{A279CC5C-DF39-4624-BFA5-ADC04410EA91}"/>
    <dgm:cxn modelId="{365E3F44-0965-4D03-B829-4DBBC0DF590B}" type="presOf" srcId="{A9A35E3D-01EA-46C6-AED8-865E91E9D6C9}" destId="{F0B767F2-4C7E-481B-967C-8FE0CB529397}" srcOrd="0" destOrd="0" presId="urn:microsoft.com/office/officeart/2005/8/layout/lProcess2"/>
    <dgm:cxn modelId="{B557D0A5-6223-4F11-841E-12CA94FB15C4}" type="presOf" srcId="{06D87D35-A66C-427C-B6DB-AF958D65D6B3}" destId="{1EC52667-0754-4666-9083-6E56A0F9B67B}" srcOrd="0" destOrd="0" presId="urn:microsoft.com/office/officeart/2005/8/layout/lProcess2"/>
    <dgm:cxn modelId="{7E0DC3F3-589D-4DC9-BF1E-F57418A0DCCF}" type="presOf" srcId="{EA22DC01-B1C3-4425-86ED-5B66953397A8}" destId="{AB95B1F2-DB60-4BC5-81D3-1FA274FF69C7}" srcOrd="1" destOrd="0" presId="urn:microsoft.com/office/officeart/2005/8/layout/lProcess2"/>
    <dgm:cxn modelId="{1151B3DC-BFA5-46C2-A674-0EE40A938C5A}" srcId="{A0A9AC20-5EC1-4862-BFC8-870928838544}" destId="{6856B0CF-FE68-485F-BF49-CA4A93F4F38C}" srcOrd="0" destOrd="0" parTransId="{B52856D9-283B-499D-AE83-3A1B0694F8DA}" sibTransId="{60145AD2-C0A0-4426-8839-F8800D94963F}"/>
    <dgm:cxn modelId="{62325270-ECF1-4E81-920E-535D0B28DE0C}" type="presOf" srcId="{91B14D9B-61DF-4421-AF43-318BB0021BDF}" destId="{80F88CB8-4B64-4172-B897-E8F8383812F7}" srcOrd="0" destOrd="0" presId="urn:microsoft.com/office/officeart/2005/8/layout/lProcess2"/>
    <dgm:cxn modelId="{381533A7-3909-4C0E-B2D0-A78DFF042952}" type="presOf" srcId="{63784350-6FB5-4F39-A0AA-A76D20385A1A}" destId="{6C9EBB1C-8DC1-467B-832A-DCA29AD54F62}" srcOrd="0" destOrd="0" presId="urn:microsoft.com/office/officeart/2005/8/layout/lProcess2"/>
    <dgm:cxn modelId="{68912125-24C9-4174-8703-1092A124535E}" type="presOf" srcId="{EA22DC01-B1C3-4425-86ED-5B66953397A8}" destId="{18B77C7D-672C-4358-9CA6-BD8FA6E2302A}" srcOrd="0" destOrd="0" presId="urn:microsoft.com/office/officeart/2005/8/layout/lProcess2"/>
    <dgm:cxn modelId="{090367F2-2F9D-429E-8090-D374C3282399}" srcId="{EA22DC01-B1C3-4425-86ED-5B66953397A8}" destId="{67EC18BA-DB21-4AAD-BE8A-067C85A9B73E}" srcOrd="2" destOrd="0" parTransId="{8918E5B2-4513-4EC4-8164-E88158F78E11}" sibTransId="{FAC02AF5-6F72-4EED-98CA-D68C7F3B5D5A}"/>
    <dgm:cxn modelId="{5018CE96-E6CC-471E-9B9C-30F70F6B8CE7}" srcId="{7D17D413-1C96-46A5-9E85-72C6636AE3C5}" destId="{A9A35E3D-01EA-46C6-AED8-865E91E9D6C9}" srcOrd="0" destOrd="0" parTransId="{0C34515A-9947-4AC4-8E07-6D77FB8F1E95}" sibTransId="{3C0EBF76-BD27-4964-B79F-79CC6413DFD1}"/>
    <dgm:cxn modelId="{53D00FBE-0B8C-44B8-BD7B-FF723D810987}" srcId="{EA22DC01-B1C3-4425-86ED-5B66953397A8}" destId="{BC15291E-510A-4A20-8D69-B0F2ACBA3CC6}" srcOrd="0" destOrd="0" parTransId="{DDAF1636-99A0-4E4C-BF8B-7A50EC838E24}" sibTransId="{25F65FF3-A145-4450-BC4A-2BD6189C0F89}"/>
    <dgm:cxn modelId="{03033C8E-546A-4636-B996-DCA3A7F5D692}" srcId="{A0A9AC20-5EC1-4862-BFC8-870928838544}" destId="{06D87D35-A66C-427C-B6DB-AF958D65D6B3}" srcOrd="2" destOrd="0" parTransId="{9A4B31E9-014C-4B63-A219-5A63A8ACB829}" sibTransId="{AC1F3899-4696-4923-97F3-8D3FBB96254A}"/>
    <dgm:cxn modelId="{2B7D0E6A-2EE8-415F-99F5-8F2DD0F1D336}" type="presOf" srcId="{5FC74589-1769-4EB4-9E51-9D82632D2E02}" destId="{727186A0-986E-40DF-85B7-ACC6191E0924}" srcOrd="1" destOrd="0" presId="urn:microsoft.com/office/officeart/2005/8/layout/lProcess2"/>
    <dgm:cxn modelId="{EA2FD3B8-722B-4877-B8F1-EEA7710C1B84}" srcId="{7DAF4A99-25E1-44F9-90C0-EA66CF00B3B6}" destId="{5FC74589-1769-4EB4-9E51-9D82632D2E02}" srcOrd="1" destOrd="0" parTransId="{4D0CCF7E-4481-42D2-95B3-0CB4029368E1}" sibTransId="{8EB806C9-A9BC-450F-B9C3-AC2ED6D3AF68}"/>
    <dgm:cxn modelId="{D293F6F6-E518-486E-B78E-A614F04FFFC8}" type="presParOf" srcId="{5473F14B-8F21-412E-B8DE-EADF32D6F521}" destId="{C0D74A84-CA9B-4A55-82D3-C4473BCAB74F}" srcOrd="0" destOrd="0" presId="urn:microsoft.com/office/officeart/2005/8/layout/lProcess2"/>
    <dgm:cxn modelId="{F157FF98-D877-453E-9B17-1A471963C853}" type="presParOf" srcId="{C0D74A84-CA9B-4A55-82D3-C4473BCAB74F}" destId="{F5FB40AB-A8F0-43CC-AED2-A0B6D3491F03}" srcOrd="0" destOrd="0" presId="urn:microsoft.com/office/officeart/2005/8/layout/lProcess2"/>
    <dgm:cxn modelId="{28BAF3CB-49F2-4243-931A-20CE55E5328E}" type="presParOf" srcId="{C0D74A84-CA9B-4A55-82D3-C4473BCAB74F}" destId="{189EA2CD-99B4-4604-BDBC-34AEB91058A9}" srcOrd="1" destOrd="0" presId="urn:microsoft.com/office/officeart/2005/8/layout/lProcess2"/>
    <dgm:cxn modelId="{43DCE7FF-AD2C-4A6C-B4EC-F4DBA02F72AF}" type="presParOf" srcId="{C0D74A84-CA9B-4A55-82D3-C4473BCAB74F}" destId="{051CD919-C14E-4FF7-A82B-674D57B30AF8}" srcOrd="2" destOrd="0" presId="urn:microsoft.com/office/officeart/2005/8/layout/lProcess2"/>
    <dgm:cxn modelId="{27C49981-F7A3-4B0A-9BA4-A501B841A1E0}" type="presParOf" srcId="{051CD919-C14E-4FF7-A82B-674D57B30AF8}" destId="{151EFC3A-4B26-48D8-87A4-D28DC0264B02}" srcOrd="0" destOrd="0" presId="urn:microsoft.com/office/officeart/2005/8/layout/lProcess2"/>
    <dgm:cxn modelId="{D540978A-CC68-469A-B1D9-BB04EE7DF03D}" type="presParOf" srcId="{151EFC3A-4B26-48D8-87A4-D28DC0264B02}" destId="{D6B8C86D-B5C5-4707-BB1C-60E6EB9E4EBA}" srcOrd="0" destOrd="0" presId="urn:microsoft.com/office/officeart/2005/8/layout/lProcess2"/>
    <dgm:cxn modelId="{91BF84BD-6A39-4636-86C2-1ABE71D6405D}" type="presParOf" srcId="{151EFC3A-4B26-48D8-87A4-D28DC0264B02}" destId="{FEA7308F-F292-4734-BC92-11C7BB5AF5E5}" srcOrd="1" destOrd="0" presId="urn:microsoft.com/office/officeart/2005/8/layout/lProcess2"/>
    <dgm:cxn modelId="{AEBD1E76-595A-4809-9F67-0EC0D0DCEA34}" type="presParOf" srcId="{151EFC3A-4B26-48D8-87A4-D28DC0264B02}" destId="{20F65450-B565-4F6E-8CBD-65CD2502E3B0}" srcOrd="2" destOrd="0" presId="urn:microsoft.com/office/officeart/2005/8/layout/lProcess2"/>
    <dgm:cxn modelId="{DE269F7C-5F0C-4524-AC62-AB572A82B6B2}" type="presParOf" srcId="{151EFC3A-4B26-48D8-87A4-D28DC0264B02}" destId="{1943ED51-E95A-4F6E-A717-80400DEEEE20}" srcOrd="3" destOrd="0" presId="urn:microsoft.com/office/officeart/2005/8/layout/lProcess2"/>
    <dgm:cxn modelId="{A6C95B9B-896B-467E-BE0C-41202B4AC387}" type="presParOf" srcId="{151EFC3A-4B26-48D8-87A4-D28DC0264B02}" destId="{80F88CB8-4B64-4172-B897-E8F8383812F7}" srcOrd="4" destOrd="0" presId="urn:microsoft.com/office/officeart/2005/8/layout/lProcess2"/>
    <dgm:cxn modelId="{CC2C20F3-13EA-4240-9C28-399375419FD0}" type="presParOf" srcId="{5473F14B-8F21-412E-B8DE-EADF32D6F521}" destId="{DC9EA69A-B885-4DA4-818F-1748672594CF}" srcOrd="1" destOrd="0" presId="urn:microsoft.com/office/officeart/2005/8/layout/lProcess2"/>
    <dgm:cxn modelId="{86ADE167-C71A-4496-80FF-3070377F40DA}" type="presParOf" srcId="{5473F14B-8F21-412E-B8DE-EADF32D6F521}" destId="{3A6F3D38-6FA6-469E-B3C3-234BD62E4CCA}" srcOrd="2" destOrd="0" presId="urn:microsoft.com/office/officeart/2005/8/layout/lProcess2"/>
    <dgm:cxn modelId="{8A75A7C8-1167-4204-9050-20A3B45556AC}" type="presParOf" srcId="{3A6F3D38-6FA6-469E-B3C3-234BD62E4CCA}" destId="{C1CD2EAA-2E66-4BDA-BB6E-F99B46E1B919}" srcOrd="0" destOrd="0" presId="urn:microsoft.com/office/officeart/2005/8/layout/lProcess2"/>
    <dgm:cxn modelId="{A3F9E9D4-DFF3-4533-8DA6-2B73D09CAA01}" type="presParOf" srcId="{3A6F3D38-6FA6-469E-B3C3-234BD62E4CCA}" destId="{727186A0-986E-40DF-85B7-ACC6191E0924}" srcOrd="1" destOrd="0" presId="urn:microsoft.com/office/officeart/2005/8/layout/lProcess2"/>
    <dgm:cxn modelId="{214BA66F-0036-4E3F-82BD-5B07EF087746}" type="presParOf" srcId="{3A6F3D38-6FA6-469E-B3C3-234BD62E4CCA}" destId="{F4329E4E-5431-4760-B147-9E77700EF61A}" srcOrd="2" destOrd="0" presId="urn:microsoft.com/office/officeart/2005/8/layout/lProcess2"/>
    <dgm:cxn modelId="{32B26321-BD59-4D0D-BAEF-0C49082A4504}" type="presParOf" srcId="{F4329E4E-5431-4760-B147-9E77700EF61A}" destId="{B5C22EF8-EBFA-4704-BF77-C1B26E178B0D}" srcOrd="0" destOrd="0" presId="urn:microsoft.com/office/officeart/2005/8/layout/lProcess2"/>
    <dgm:cxn modelId="{3957C533-3EB9-4657-81E2-04B71F29C254}" type="presParOf" srcId="{B5C22EF8-EBFA-4704-BF77-C1B26E178B0D}" destId="{EFE71110-9F14-440A-945D-9BFF90054013}" srcOrd="0" destOrd="0" presId="urn:microsoft.com/office/officeart/2005/8/layout/lProcess2"/>
    <dgm:cxn modelId="{1370EC9B-5835-42E3-9F75-7C56C8FCC379}" type="presParOf" srcId="{B5C22EF8-EBFA-4704-BF77-C1B26E178B0D}" destId="{35EA0CEB-E637-4D3C-96EF-C8D3B04060F2}" srcOrd="1" destOrd="0" presId="urn:microsoft.com/office/officeart/2005/8/layout/lProcess2"/>
    <dgm:cxn modelId="{E6B8B11B-C32E-40CD-93A2-E4A16E3D8889}" type="presParOf" srcId="{B5C22EF8-EBFA-4704-BF77-C1B26E178B0D}" destId="{9E190C18-AEDE-45E1-8A46-924B1190ACB6}" srcOrd="2" destOrd="0" presId="urn:microsoft.com/office/officeart/2005/8/layout/lProcess2"/>
    <dgm:cxn modelId="{527AE496-B373-426F-A793-181C05A4417C}" type="presParOf" srcId="{B5C22EF8-EBFA-4704-BF77-C1B26E178B0D}" destId="{1E1AD27B-2438-4D0B-AB02-AF912F764D09}" srcOrd="3" destOrd="0" presId="urn:microsoft.com/office/officeart/2005/8/layout/lProcess2"/>
    <dgm:cxn modelId="{AEC3AAEC-B35B-40D5-90BF-233AC1D5150D}" type="presParOf" srcId="{B5C22EF8-EBFA-4704-BF77-C1B26E178B0D}" destId="{EB498954-62A4-422D-9DE3-1FA74DD1D37F}" srcOrd="4" destOrd="0" presId="urn:microsoft.com/office/officeart/2005/8/layout/lProcess2"/>
    <dgm:cxn modelId="{13E4ED3A-CA61-440C-A910-31F9E9DE72B6}" type="presParOf" srcId="{5473F14B-8F21-412E-B8DE-EADF32D6F521}" destId="{BB3C6D49-326B-48DE-AC1D-9DC877BB01DD}" srcOrd="3" destOrd="0" presId="urn:microsoft.com/office/officeart/2005/8/layout/lProcess2"/>
    <dgm:cxn modelId="{C07FBC63-1CF3-4D41-AB4F-7AF39B65CAE0}" type="presParOf" srcId="{5473F14B-8F21-412E-B8DE-EADF32D6F521}" destId="{EF090B29-38A2-4F08-90FA-7BB67BE8B3E2}" srcOrd="4" destOrd="0" presId="urn:microsoft.com/office/officeart/2005/8/layout/lProcess2"/>
    <dgm:cxn modelId="{804B8D7C-FCE0-4345-88E6-6DAB4F4DA6FF}" type="presParOf" srcId="{EF090B29-38A2-4F08-90FA-7BB67BE8B3E2}" destId="{9A6AB0E7-12CE-4F4C-9194-CFD62AA0E26B}" srcOrd="0" destOrd="0" presId="urn:microsoft.com/office/officeart/2005/8/layout/lProcess2"/>
    <dgm:cxn modelId="{4C42DB17-D27B-4955-8D73-E0AC78F02FAD}" type="presParOf" srcId="{EF090B29-38A2-4F08-90FA-7BB67BE8B3E2}" destId="{4735A497-84C1-49AD-B2D7-A0E2E20F2536}" srcOrd="1" destOrd="0" presId="urn:microsoft.com/office/officeart/2005/8/layout/lProcess2"/>
    <dgm:cxn modelId="{1666516A-1B93-49AC-B4A8-D26351237343}" type="presParOf" srcId="{EF090B29-38A2-4F08-90FA-7BB67BE8B3E2}" destId="{5235814C-D240-476B-A6EA-F820ADA9F290}" srcOrd="2" destOrd="0" presId="urn:microsoft.com/office/officeart/2005/8/layout/lProcess2"/>
    <dgm:cxn modelId="{4EFB6BFC-2429-4642-9C09-FD7DEA6DB3A5}" type="presParOf" srcId="{5235814C-D240-476B-A6EA-F820ADA9F290}" destId="{F8C87951-0BEC-442E-BD13-E67FB71AC42B}" srcOrd="0" destOrd="0" presId="urn:microsoft.com/office/officeart/2005/8/layout/lProcess2"/>
    <dgm:cxn modelId="{5A732A0D-95EA-419E-A0F5-1A22BB8FC7F2}" type="presParOf" srcId="{F8C87951-0BEC-442E-BD13-E67FB71AC42B}" destId="{DECF7DEE-4FD4-4CE5-AEDF-10353AC11531}" srcOrd="0" destOrd="0" presId="urn:microsoft.com/office/officeart/2005/8/layout/lProcess2"/>
    <dgm:cxn modelId="{32884400-CABE-418E-A90C-DC46770BF642}" type="presParOf" srcId="{F8C87951-0BEC-442E-BD13-E67FB71AC42B}" destId="{739A0DE6-D28A-493F-A1CB-4B3CCAC72873}" srcOrd="1" destOrd="0" presId="urn:microsoft.com/office/officeart/2005/8/layout/lProcess2"/>
    <dgm:cxn modelId="{E4C53968-F3E6-401B-9E3F-055361BD0E54}" type="presParOf" srcId="{F8C87951-0BEC-442E-BD13-E67FB71AC42B}" destId="{02FBE83C-F7E3-4AC9-9A61-66BF67D7D8B6}" srcOrd="2" destOrd="0" presId="urn:microsoft.com/office/officeart/2005/8/layout/lProcess2"/>
    <dgm:cxn modelId="{33EA08D7-A23B-4839-BAAA-F63D3E6DC379}" type="presParOf" srcId="{F8C87951-0BEC-442E-BD13-E67FB71AC42B}" destId="{87C5B8B3-4388-4867-AA6C-4B2D717EAAF2}" srcOrd="3" destOrd="0" presId="urn:microsoft.com/office/officeart/2005/8/layout/lProcess2"/>
    <dgm:cxn modelId="{C63548D9-E715-4F5F-827C-E95414B239DF}" type="presParOf" srcId="{F8C87951-0BEC-442E-BD13-E67FB71AC42B}" destId="{1EC52667-0754-4666-9083-6E56A0F9B67B}" srcOrd="4" destOrd="0" presId="urn:microsoft.com/office/officeart/2005/8/layout/lProcess2"/>
    <dgm:cxn modelId="{C6334623-C531-482C-8682-D0A66A9F335B}" type="presParOf" srcId="{5473F14B-8F21-412E-B8DE-EADF32D6F521}" destId="{9C67C073-8031-4FB8-83D0-BB3987979FB7}" srcOrd="5" destOrd="0" presId="urn:microsoft.com/office/officeart/2005/8/layout/lProcess2"/>
    <dgm:cxn modelId="{C94D84B5-8854-4A80-8BE3-2EE8089F4F6B}" type="presParOf" srcId="{5473F14B-8F21-412E-B8DE-EADF32D6F521}" destId="{3D53649F-3A9D-48AC-B3B4-F9359FF49907}" srcOrd="6" destOrd="0" presId="urn:microsoft.com/office/officeart/2005/8/layout/lProcess2"/>
    <dgm:cxn modelId="{2B99D731-039C-4F4C-A9E7-79D9A27429C9}" type="presParOf" srcId="{3D53649F-3A9D-48AC-B3B4-F9359FF49907}" destId="{18B77C7D-672C-4358-9CA6-BD8FA6E2302A}" srcOrd="0" destOrd="0" presId="urn:microsoft.com/office/officeart/2005/8/layout/lProcess2"/>
    <dgm:cxn modelId="{D6FABC58-E49C-4879-8132-B3B74B0C5E11}" type="presParOf" srcId="{3D53649F-3A9D-48AC-B3B4-F9359FF49907}" destId="{AB95B1F2-DB60-4BC5-81D3-1FA274FF69C7}" srcOrd="1" destOrd="0" presId="urn:microsoft.com/office/officeart/2005/8/layout/lProcess2"/>
    <dgm:cxn modelId="{5E60B56C-E011-46CD-9F7E-857AF27816DB}" type="presParOf" srcId="{3D53649F-3A9D-48AC-B3B4-F9359FF49907}" destId="{9D4EF955-0664-47BE-890F-75DA470A2A2E}" srcOrd="2" destOrd="0" presId="urn:microsoft.com/office/officeart/2005/8/layout/lProcess2"/>
    <dgm:cxn modelId="{52C89378-F94E-431A-9340-C10005A51B3E}" type="presParOf" srcId="{9D4EF955-0664-47BE-890F-75DA470A2A2E}" destId="{CCD58064-6258-410C-B1E0-023DF3946A43}" srcOrd="0" destOrd="0" presId="urn:microsoft.com/office/officeart/2005/8/layout/lProcess2"/>
    <dgm:cxn modelId="{EDE9A244-35E9-4595-974F-2AA0586D3608}" type="presParOf" srcId="{CCD58064-6258-410C-B1E0-023DF3946A43}" destId="{204F3481-2F4C-45A5-A0A1-C088684F0126}" srcOrd="0" destOrd="0" presId="urn:microsoft.com/office/officeart/2005/8/layout/lProcess2"/>
    <dgm:cxn modelId="{27EE1C54-DEB9-4726-A8AB-94539F9D38FE}" type="presParOf" srcId="{CCD58064-6258-410C-B1E0-023DF3946A43}" destId="{B768FAA9-E2C4-4A6B-82D8-EF54C53E14D8}" srcOrd="1" destOrd="0" presId="urn:microsoft.com/office/officeart/2005/8/layout/lProcess2"/>
    <dgm:cxn modelId="{C30D1C51-3134-4D81-A110-F5D0F5950C12}" type="presParOf" srcId="{CCD58064-6258-410C-B1E0-023DF3946A43}" destId="{0F3CAB81-CF76-498F-9619-BAF8144FA3C3}" srcOrd="2" destOrd="0" presId="urn:microsoft.com/office/officeart/2005/8/layout/lProcess2"/>
    <dgm:cxn modelId="{D6CF5EBC-C3E9-45A4-8A99-7D369C585C93}" type="presParOf" srcId="{CCD58064-6258-410C-B1E0-023DF3946A43}" destId="{0E0C811E-F3C5-4F24-A485-437F0C0EAD6A}" srcOrd="3" destOrd="0" presId="urn:microsoft.com/office/officeart/2005/8/layout/lProcess2"/>
    <dgm:cxn modelId="{C4A63CA1-4784-4785-9F66-2214DFD9AFEF}" type="presParOf" srcId="{CCD58064-6258-410C-B1E0-023DF3946A43}" destId="{80762C44-FA02-441A-8A8D-FC00E4F372F1}" srcOrd="4" destOrd="0" presId="urn:microsoft.com/office/officeart/2005/8/layout/lProcess2"/>
    <dgm:cxn modelId="{F2AEF778-2675-4F09-8494-743791DDBA83}" type="presParOf" srcId="{5473F14B-8F21-412E-B8DE-EADF32D6F521}" destId="{1EEF13C7-AF43-4380-A8A5-F72A5D476D05}" srcOrd="7" destOrd="0" presId="urn:microsoft.com/office/officeart/2005/8/layout/lProcess2"/>
    <dgm:cxn modelId="{D893D5C7-3C1A-49C9-B2DE-0EEE787B3356}" type="presParOf" srcId="{5473F14B-8F21-412E-B8DE-EADF32D6F521}" destId="{0618492F-D453-4601-9C36-8CE6AA153D1B}" srcOrd="8" destOrd="0" presId="urn:microsoft.com/office/officeart/2005/8/layout/lProcess2"/>
    <dgm:cxn modelId="{B6178047-0921-49B1-A9DC-442CE3CDE2FF}" type="presParOf" srcId="{0618492F-D453-4601-9C36-8CE6AA153D1B}" destId="{5A591EE2-4B7B-40DB-B051-D75F7BFEDDD6}" srcOrd="0" destOrd="0" presId="urn:microsoft.com/office/officeart/2005/8/layout/lProcess2"/>
    <dgm:cxn modelId="{9DFB9198-8FD3-4366-BC6F-7551E36A2692}" type="presParOf" srcId="{0618492F-D453-4601-9C36-8CE6AA153D1B}" destId="{34BAB90F-F3E5-4FFB-A339-2946D1CD0CCB}" srcOrd="1" destOrd="0" presId="urn:microsoft.com/office/officeart/2005/8/layout/lProcess2"/>
    <dgm:cxn modelId="{34E747F1-1106-42C5-A8D5-1422A0F84112}" type="presParOf" srcId="{0618492F-D453-4601-9C36-8CE6AA153D1B}" destId="{BA794F96-F89B-483A-BF3A-9118CA9CCDA4}" srcOrd="2" destOrd="0" presId="urn:microsoft.com/office/officeart/2005/8/layout/lProcess2"/>
    <dgm:cxn modelId="{15921094-D069-46F1-A140-312EF23A6F63}" type="presParOf" srcId="{BA794F96-F89B-483A-BF3A-9118CA9CCDA4}" destId="{76BCF6F8-619E-4477-AF5E-3CC45345624F}" srcOrd="0" destOrd="0" presId="urn:microsoft.com/office/officeart/2005/8/layout/lProcess2"/>
    <dgm:cxn modelId="{62888C61-111F-4CF4-B03A-8C2D12335415}" type="presParOf" srcId="{76BCF6F8-619E-4477-AF5E-3CC45345624F}" destId="{F0B767F2-4C7E-481B-967C-8FE0CB529397}" srcOrd="0" destOrd="0" presId="urn:microsoft.com/office/officeart/2005/8/layout/lProcess2"/>
    <dgm:cxn modelId="{A5266A0B-1A36-450C-8825-FEF43A044C43}" type="presParOf" srcId="{76BCF6F8-619E-4477-AF5E-3CC45345624F}" destId="{B342BD1C-A54C-4F1C-A099-03A03E61088D}" srcOrd="1" destOrd="0" presId="urn:microsoft.com/office/officeart/2005/8/layout/lProcess2"/>
    <dgm:cxn modelId="{11187347-C90F-46E2-B15C-2251FAD42A85}" type="presParOf" srcId="{76BCF6F8-619E-4477-AF5E-3CC45345624F}" destId="{6F277C00-29F7-4ECD-8C97-37788C7BA770}" srcOrd="2" destOrd="0" presId="urn:microsoft.com/office/officeart/2005/8/layout/lProcess2"/>
    <dgm:cxn modelId="{4E0A9743-586C-450C-85AD-403C5E414E1D}" type="presParOf" srcId="{76BCF6F8-619E-4477-AF5E-3CC45345624F}" destId="{3945A699-1DD4-41EF-B849-687FF56CB987}" srcOrd="3" destOrd="0" presId="urn:microsoft.com/office/officeart/2005/8/layout/lProcess2"/>
    <dgm:cxn modelId="{224B9E07-4D95-40AF-843D-FE0E99FEC563}" type="presParOf" srcId="{76BCF6F8-619E-4477-AF5E-3CC45345624F}" destId="{6C9EBB1C-8DC1-467B-832A-DCA29AD54F6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40AB-A8F0-43CC-AED2-A0B6D3491F03}">
      <dsp:nvSpPr>
        <dsp:cNvPr id="0" name=""/>
        <dsp:cNvSpPr/>
      </dsp:nvSpPr>
      <dsp:spPr>
        <a:xfrm>
          <a:off x="4665"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High dim. data</a:t>
          </a:r>
          <a:endParaRPr lang="en-US" sz="2400" b="1" kern="1200" dirty="0"/>
        </a:p>
      </dsp:txBody>
      <dsp:txXfrm>
        <a:off x="4665" y="0"/>
        <a:ext cx="1637258" cy="1577340"/>
      </dsp:txXfrm>
    </dsp:sp>
    <dsp:sp modelId="{D6B8C86D-B5C5-4707-BB1C-60E6EB9E4EBA}">
      <dsp:nvSpPr>
        <dsp:cNvPr id="0" name=""/>
        <dsp:cNvSpPr/>
      </dsp:nvSpPr>
      <dsp:spPr>
        <a:xfrm>
          <a:off x="168391" y="1577789"/>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Locality sensitive hashing</a:t>
          </a:r>
          <a:endParaRPr lang="en-US" sz="1800" kern="1200" dirty="0">
            <a:latin typeface="Calibri" pitchFamily="34" charset="0"/>
            <a:cs typeface="Calibri" pitchFamily="34" charset="0"/>
          </a:endParaRPr>
        </a:p>
      </dsp:txBody>
      <dsp:txXfrm>
        <a:off x="198645" y="1608043"/>
        <a:ext cx="1249298" cy="972439"/>
      </dsp:txXfrm>
    </dsp:sp>
    <dsp:sp modelId="{20F65450-B565-4F6E-8CBD-65CD2502E3B0}">
      <dsp:nvSpPr>
        <dsp:cNvPr id="0" name=""/>
        <dsp:cNvSpPr/>
      </dsp:nvSpPr>
      <dsp:spPr>
        <a:xfrm>
          <a:off x="168391" y="2769651"/>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Clustering</a:t>
          </a:r>
          <a:endParaRPr lang="en-US" sz="1800" kern="1200" dirty="0">
            <a:latin typeface="Calibri" pitchFamily="34" charset="0"/>
            <a:cs typeface="Calibri" pitchFamily="34" charset="0"/>
          </a:endParaRPr>
        </a:p>
      </dsp:txBody>
      <dsp:txXfrm>
        <a:off x="198645" y="2799905"/>
        <a:ext cx="1249298" cy="972439"/>
      </dsp:txXfrm>
    </dsp:sp>
    <dsp:sp modelId="{80F88CB8-4B64-4172-B897-E8F8383812F7}">
      <dsp:nvSpPr>
        <dsp:cNvPr id="0" name=""/>
        <dsp:cNvSpPr/>
      </dsp:nvSpPr>
      <dsp:spPr>
        <a:xfrm>
          <a:off x="168391" y="3961513"/>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Dimensionality reduction</a:t>
          </a:r>
          <a:endParaRPr lang="en-US" sz="1800" kern="1200" dirty="0">
            <a:latin typeface="Calibri" pitchFamily="34" charset="0"/>
            <a:cs typeface="Calibri" pitchFamily="34" charset="0"/>
          </a:endParaRPr>
        </a:p>
      </dsp:txBody>
      <dsp:txXfrm>
        <a:off x="198645" y="3991767"/>
        <a:ext cx="1249298" cy="972439"/>
      </dsp:txXfrm>
    </dsp:sp>
    <dsp:sp modelId="{C1CD2EAA-2E66-4BDA-BB6E-F99B46E1B919}">
      <dsp:nvSpPr>
        <dsp:cNvPr id="0" name=""/>
        <dsp:cNvSpPr/>
      </dsp:nvSpPr>
      <dsp:spPr>
        <a:xfrm>
          <a:off x="1764718"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Graph </a:t>
          </a:r>
          <a:br>
            <a:rPr lang="en-US" sz="2400" b="1" kern="1200" dirty="0" smtClean="0"/>
          </a:br>
          <a:r>
            <a:rPr lang="en-US" sz="2400" b="1" kern="1200" dirty="0" smtClean="0"/>
            <a:t>data</a:t>
          </a:r>
          <a:endParaRPr lang="en-US" sz="2400" b="1" kern="1200" dirty="0"/>
        </a:p>
      </dsp:txBody>
      <dsp:txXfrm>
        <a:off x="1764718" y="0"/>
        <a:ext cx="1637258" cy="1577340"/>
      </dsp:txXfrm>
    </dsp:sp>
    <dsp:sp modelId="{EFE71110-9F14-440A-945D-9BFF90054013}">
      <dsp:nvSpPr>
        <dsp:cNvPr id="0" name=""/>
        <dsp:cNvSpPr/>
      </dsp:nvSpPr>
      <dsp:spPr>
        <a:xfrm>
          <a:off x="1928444" y="1577789"/>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PageRank, </a:t>
          </a:r>
          <a:r>
            <a:rPr lang="en-US" sz="1800" kern="1200" dirty="0" err="1" smtClean="0">
              <a:latin typeface="Calibri" pitchFamily="34" charset="0"/>
              <a:cs typeface="Calibri" pitchFamily="34" charset="0"/>
            </a:rPr>
            <a:t>SimRank</a:t>
          </a:r>
          <a:endParaRPr lang="en-US" sz="1800" kern="1200" dirty="0">
            <a:latin typeface="Calibri" pitchFamily="34" charset="0"/>
            <a:cs typeface="Calibri" pitchFamily="34" charset="0"/>
          </a:endParaRPr>
        </a:p>
      </dsp:txBody>
      <dsp:txXfrm>
        <a:off x="1958698" y="1608043"/>
        <a:ext cx="1249298" cy="972439"/>
      </dsp:txXfrm>
    </dsp:sp>
    <dsp:sp modelId="{9E190C18-AEDE-45E1-8A46-924B1190ACB6}">
      <dsp:nvSpPr>
        <dsp:cNvPr id="0" name=""/>
        <dsp:cNvSpPr/>
      </dsp:nvSpPr>
      <dsp:spPr>
        <a:xfrm>
          <a:off x="1928444" y="2769651"/>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Community Detection</a:t>
          </a:r>
          <a:endParaRPr lang="en-US" sz="1800" kern="1200" dirty="0">
            <a:latin typeface="Calibri" pitchFamily="34" charset="0"/>
            <a:cs typeface="Calibri" pitchFamily="34" charset="0"/>
          </a:endParaRPr>
        </a:p>
      </dsp:txBody>
      <dsp:txXfrm>
        <a:off x="1958698" y="2799905"/>
        <a:ext cx="1249298" cy="972439"/>
      </dsp:txXfrm>
    </dsp:sp>
    <dsp:sp modelId="{EB498954-62A4-422D-9DE3-1FA74DD1D37F}">
      <dsp:nvSpPr>
        <dsp:cNvPr id="0" name=""/>
        <dsp:cNvSpPr/>
      </dsp:nvSpPr>
      <dsp:spPr>
        <a:xfrm>
          <a:off x="1928444" y="3961513"/>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Spam Detection</a:t>
          </a:r>
          <a:endParaRPr lang="en-US" sz="1800" kern="1200" dirty="0">
            <a:latin typeface="Calibri" pitchFamily="34" charset="0"/>
            <a:cs typeface="Calibri" pitchFamily="34" charset="0"/>
          </a:endParaRPr>
        </a:p>
      </dsp:txBody>
      <dsp:txXfrm>
        <a:off x="1958698" y="3991767"/>
        <a:ext cx="1249298" cy="972439"/>
      </dsp:txXfrm>
    </dsp:sp>
    <dsp:sp modelId="{9A6AB0E7-12CE-4F4C-9194-CFD62AA0E26B}">
      <dsp:nvSpPr>
        <dsp:cNvPr id="0" name=""/>
        <dsp:cNvSpPr/>
      </dsp:nvSpPr>
      <dsp:spPr>
        <a:xfrm>
          <a:off x="3524770"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Infinite </a:t>
          </a:r>
          <a:br>
            <a:rPr lang="en-US" sz="2400" b="1" kern="1200" dirty="0" smtClean="0"/>
          </a:br>
          <a:r>
            <a:rPr lang="en-US" sz="2400" b="1" kern="1200" dirty="0" smtClean="0"/>
            <a:t>data</a:t>
          </a:r>
          <a:endParaRPr lang="en-US" sz="2400" b="1" kern="1200" dirty="0"/>
        </a:p>
      </dsp:txBody>
      <dsp:txXfrm>
        <a:off x="3524770" y="0"/>
        <a:ext cx="1637258" cy="1577340"/>
      </dsp:txXfrm>
    </dsp:sp>
    <dsp:sp modelId="{DECF7DEE-4FD4-4CE5-AEDF-10353AC11531}">
      <dsp:nvSpPr>
        <dsp:cNvPr id="0" name=""/>
        <dsp:cNvSpPr/>
      </dsp:nvSpPr>
      <dsp:spPr>
        <a:xfrm>
          <a:off x="3688496" y="1577789"/>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Filtering data streams</a:t>
          </a:r>
          <a:endParaRPr lang="en-US" sz="1800" kern="1200" dirty="0">
            <a:latin typeface="Calibri" pitchFamily="34" charset="0"/>
            <a:cs typeface="Calibri" pitchFamily="34" charset="0"/>
          </a:endParaRPr>
        </a:p>
      </dsp:txBody>
      <dsp:txXfrm>
        <a:off x="3718750" y="1608043"/>
        <a:ext cx="1249298" cy="972439"/>
      </dsp:txXfrm>
    </dsp:sp>
    <dsp:sp modelId="{02FBE83C-F7E3-4AC9-9A61-66BF67D7D8B6}">
      <dsp:nvSpPr>
        <dsp:cNvPr id="0" name=""/>
        <dsp:cNvSpPr/>
      </dsp:nvSpPr>
      <dsp:spPr>
        <a:xfrm>
          <a:off x="3688496" y="2769651"/>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Web advertising</a:t>
          </a:r>
          <a:endParaRPr lang="en-US" sz="1800" kern="1200" dirty="0">
            <a:latin typeface="Calibri" pitchFamily="34" charset="0"/>
            <a:cs typeface="Calibri" pitchFamily="34" charset="0"/>
          </a:endParaRPr>
        </a:p>
      </dsp:txBody>
      <dsp:txXfrm>
        <a:off x="3718750" y="2799905"/>
        <a:ext cx="1249298" cy="972439"/>
      </dsp:txXfrm>
    </dsp:sp>
    <dsp:sp modelId="{1EC52667-0754-4666-9083-6E56A0F9B67B}">
      <dsp:nvSpPr>
        <dsp:cNvPr id="0" name=""/>
        <dsp:cNvSpPr/>
      </dsp:nvSpPr>
      <dsp:spPr>
        <a:xfrm>
          <a:off x="3688496" y="3961513"/>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Queries on streams</a:t>
          </a:r>
          <a:endParaRPr lang="en-US" sz="1800" kern="1200" dirty="0">
            <a:latin typeface="Calibri" pitchFamily="34" charset="0"/>
            <a:cs typeface="Calibri" pitchFamily="34" charset="0"/>
          </a:endParaRPr>
        </a:p>
      </dsp:txBody>
      <dsp:txXfrm>
        <a:off x="3718750" y="3991767"/>
        <a:ext cx="1249298" cy="972439"/>
      </dsp:txXfrm>
    </dsp:sp>
    <dsp:sp modelId="{18B77C7D-672C-4358-9CA6-BD8FA6E2302A}">
      <dsp:nvSpPr>
        <dsp:cNvPr id="0" name=""/>
        <dsp:cNvSpPr/>
      </dsp:nvSpPr>
      <dsp:spPr>
        <a:xfrm>
          <a:off x="5284823"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Machine learning</a:t>
          </a:r>
          <a:endParaRPr lang="en-US" sz="2400" b="1" kern="1200" dirty="0"/>
        </a:p>
      </dsp:txBody>
      <dsp:txXfrm>
        <a:off x="5284823" y="0"/>
        <a:ext cx="1637258" cy="1577340"/>
      </dsp:txXfrm>
    </dsp:sp>
    <dsp:sp modelId="{204F3481-2F4C-45A5-A0A1-C088684F0126}">
      <dsp:nvSpPr>
        <dsp:cNvPr id="0" name=""/>
        <dsp:cNvSpPr/>
      </dsp:nvSpPr>
      <dsp:spPr>
        <a:xfrm>
          <a:off x="5448549" y="1577789"/>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SVM</a:t>
          </a:r>
          <a:endParaRPr lang="en-US" sz="1800" kern="1200" dirty="0">
            <a:latin typeface="Calibri" pitchFamily="34" charset="0"/>
            <a:cs typeface="Calibri" pitchFamily="34" charset="0"/>
          </a:endParaRPr>
        </a:p>
      </dsp:txBody>
      <dsp:txXfrm>
        <a:off x="5478803" y="1608043"/>
        <a:ext cx="1249298" cy="972439"/>
      </dsp:txXfrm>
    </dsp:sp>
    <dsp:sp modelId="{0F3CAB81-CF76-498F-9619-BAF8144FA3C3}">
      <dsp:nvSpPr>
        <dsp:cNvPr id="0" name=""/>
        <dsp:cNvSpPr/>
      </dsp:nvSpPr>
      <dsp:spPr>
        <a:xfrm>
          <a:off x="5448549" y="2769651"/>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Decision Trees</a:t>
          </a:r>
          <a:endParaRPr lang="en-US" sz="1800" kern="1200" dirty="0">
            <a:latin typeface="Calibri" pitchFamily="34" charset="0"/>
            <a:cs typeface="Calibri" pitchFamily="34" charset="0"/>
          </a:endParaRPr>
        </a:p>
      </dsp:txBody>
      <dsp:txXfrm>
        <a:off x="5478803" y="2799905"/>
        <a:ext cx="1249298" cy="972439"/>
      </dsp:txXfrm>
    </dsp:sp>
    <dsp:sp modelId="{80762C44-FA02-441A-8A8D-FC00E4F372F1}">
      <dsp:nvSpPr>
        <dsp:cNvPr id="0" name=""/>
        <dsp:cNvSpPr/>
      </dsp:nvSpPr>
      <dsp:spPr>
        <a:xfrm>
          <a:off x="5448549" y="3961513"/>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Perceptron, </a:t>
          </a:r>
          <a:r>
            <a:rPr lang="en-US" sz="1800" kern="1200" dirty="0" err="1" smtClean="0">
              <a:latin typeface="Calibri" pitchFamily="34" charset="0"/>
              <a:cs typeface="Calibri" pitchFamily="34" charset="0"/>
            </a:rPr>
            <a:t>kNN</a:t>
          </a:r>
          <a:endParaRPr lang="en-US" sz="1800" kern="1200" dirty="0">
            <a:latin typeface="Calibri" pitchFamily="34" charset="0"/>
            <a:cs typeface="Calibri" pitchFamily="34" charset="0"/>
          </a:endParaRPr>
        </a:p>
      </dsp:txBody>
      <dsp:txXfrm>
        <a:off x="5478803" y="3991767"/>
        <a:ext cx="1249298" cy="972439"/>
      </dsp:txXfrm>
    </dsp:sp>
    <dsp:sp modelId="{5A591EE2-4B7B-40DB-B051-D75F7BFEDDD6}">
      <dsp:nvSpPr>
        <dsp:cNvPr id="0" name=""/>
        <dsp:cNvSpPr/>
      </dsp:nvSpPr>
      <dsp:spPr>
        <a:xfrm>
          <a:off x="7044876"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Apps</a:t>
          </a:r>
          <a:endParaRPr lang="en-US" sz="2400" b="1" kern="1200" dirty="0"/>
        </a:p>
      </dsp:txBody>
      <dsp:txXfrm>
        <a:off x="7044876" y="0"/>
        <a:ext cx="1637258" cy="1577340"/>
      </dsp:txXfrm>
    </dsp:sp>
    <dsp:sp modelId="{F0B767F2-4C7E-481B-967C-8FE0CB529397}">
      <dsp:nvSpPr>
        <dsp:cNvPr id="0" name=""/>
        <dsp:cNvSpPr/>
      </dsp:nvSpPr>
      <dsp:spPr>
        <a:xfrm>
          <a:off x="7208601" y="1577789"/>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Recommender systems</a:t>
          </a:r>
          <a:endParaRPr lang="en-US" sz="1800" kern="1200" dirty="0">
            <a:latin typeface="Calibri" pitchFamily="34" charset="0"/>
            <a:cs typeface="Calibri" pitchFamily="34" charset="0"/>
          </a:endParaRPr>
        </a:p>
      </dsp:txBody>
      <dsp:txXfrm>
        <a:off x="7238855" y="1608043"/>
        <a:ext cx="1249298" cy="972439"/>
      </dsp:txXfrm>
    </dsp:sp>
    <dsp:sp modelId="{6F277C00-29F7-4ECD-8C97-37788C7BA770}">
      <dsp:nvSpPr>
        <dsp:cNvPr id="0" name=""/>
        <dsp:cNvSpPr/>
      </dsp:nvSpPr>
      <dsp:spPr>
        <a:xfrm>
          <a:off x="7208601" y="2769651"/>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Association Rules</a:t>
          </a:r>
          <a:endParaRPr lang="en-US" sz="1800" kern="1200" dirty="0">
            <a:latin typeface="Calibri" pitchFamily="34" charset="0"/>
            <a:cs typeface="Calibri" pitchFamily="34" charset="0"/>
          </a:endParaRPr>
        </a:p>
      </dsp:txBody>
      <dsp:txXfrm>
        <a:off x="7238855" y="2799905"/>
        <a:ext cx="1249298" cy="972439"/>
      </dsp:txXfrm>
    </dsp:sp>
    <dsp:sp modelId="{6C9EBB1C-8DC1-467B-832A-DCA29AD54F62}">
      <dsp:nvSpPr>
        <dsp:cNvPr id="0" name=""/>
        <dsp:cNvSpPr/>
      </dsp:nvSpPr>
      <dsp:spPr>
        <a:xfrm>
          <a:off x="7208601" y="3961513"/>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Duplicate document detection</a:t>
          </a:r>
          <a:endParaRPr lang="en-US" sz="1800" kern="1200" dirty="0">
            <a:latin typeface="Calibri" pitchFamily="34" charset="0"/>
            <a:cs typeface="Calibri" pitchFamily="34" charset="0"/>
          </a:endParaRPr>
        </a:p>
      </dsp:txBody>
      <dsp:txXfrm>
        <a:off x="7238855" y="3991767"/>
        <a:ext cx="1249298" cy="9724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8/8/2014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8/8/2014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D4687-B94B-4783-8252-04640E091341}" type="slidenum">
              <a:rPr lang="en-US"/>
              <a:pPr fontAlgn="base">
                <a:spcBef>
                  <a:spcPct val="0"/>
                </a:spcBef>
                <a:spcAft>
                  <a:spcPct val="0"/>
                </a:spcAft>
              </a:pPr>
              <a:t>25</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26</a:t>
            </a:fld>
            <a:endParaRPr lang="en-US"/>
          </a:p>
        </p:txBody>
      </p:sp>
    </p:spTree>
    <p:extLst>
      <p:ext uri="{BB962C8B-B14F-4D97-AF65-F5344CB8AC3E}">
        <p14:creationId xmlns:p14="http://schemas.microsoft.com/office/powerpoint/2010/main" val="385741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27</a:t>
            </a:fld>
            <a:endParaRPr lang="en-US"/>
          </a:p>
        </p:txBody>
      </p:sp>
    </p:spTree>
    <p:extLst>
      <p:ext uri="{BB962C8B-B14F-4D97-AF65-F5344CB8AC3E}">
        <p14:creationId xmlns:p14="http://schemas.microsoft.com/office/powerpoint/2010/main" val="385741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778E39-CCE0-4D56-B3FA-C3B3C9BC23BD}" type="slidenum">
              <a:rPr lang="en-US"/>
              <a:pPr fontAlgn="base">
                <a:spcBef>
                  <a:spcPct val="0"/>
                </a:spcBef>
                <a:spcAft>
                  <a:spcPct val="0"/>
                </a:spcAft>
              </a:pPr>
              <a:t>31</a:t>
            </a:fld>
            <a:endParaRPr lang="en-US"/>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FD72F5-A40B-4E7E-BE38-13E443326DE6}" type="slidenum">
              <a:rPr lang="en-US"/>
              <a:pPr fontAlgn="base">
                <a:spcBef>
                  <a:spcPct val="0"/>
                </a:spcBef>
                <a:spcAft>
                  <a:spcPct val="0"/>
                </a:spcAft>
              </a:pPr>
              <a:t>32</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83B960-C736-48FB-B1B5-C0804FEA6594}" type="slidenum">
              <a:rPr lang="en-US"/>
              <a:pPr fontAlgn="base">
                <a:spcBef>
                  <a:spcPct val="0"/>
                </a:spcBef>
                <a:spcAft>
                  <a:spcPct val="0"/>
                </a:spcAft>
              </a:pPr>
              <a:t>33</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34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63A3AB-E2B9-4711-B3C3-343C0AB793A3}" type="slidenum">
              <a:rPr lang="en-US"/>
              <a:pPr fontAlgn="base">
                <a:spcBef>
                  <a:spcPct val="0"/>
                </a:spcBef>
                <a:spcAft>
                  <a:spcPct val="0"/>
                </a:spcAft>
              </a:pPr>
              <a:t>40</a:t>
            </a:fld>
            <a:endParaRPr lang="en-US"/>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751E37-BA15-4492-958A-8A62BD977DBC}" type="slidenum">
              <a:rPr lang="en-US"/>
              <a:pPr fontAlgn="base">
                <a:spcBef>
                  <a:spcPct val="0"/>
                </a:spcBef>
                <a:spcAft>
                  <a:spcPct val="0"/>
                </a:spcAft>
              </a:pPr>
              <a:t>46</a:t>
            </a:fld>
            <a:endParaRPr lang="en-US"/>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2DD7F-D438-4442-9395-9B09A843476D}" type="slidenum">
              <a:rPr lang="en-US"/>
              <a:pPr/>
              <a:t>14</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04B42B-3BB2-46E9-BB91-9AC0403C6A5A}" type="slidenum">
              <a:rPr lang="en-US"/>
              <a:pPr fontAlgn="base">
                <a:spcBef>
                  <a:spcPct val="0"/>
                </a:spcBef>
                <a:spcAft>
                  <a:spcPct val="0"/>
                </a:spcAft>
              </a:pPr>
              <a:t>49</a:t>
            </a:fld>
            <a:endParaRPr lang="en-US"/>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Arial" pitchFamily="34" charset="0"/>
                <a:cs typeface="Arial" pitchFamily="34" charset="0"/>
              </a:rPr>
              <a:t>Remember to say that we first initialize </a:t>
            </a:r>
            <a:r>
              <a:rPr lang="en-US" sz="1200" b="0" dirty="0" err="1" smtClean="0">
                <a:solidFill>
                  <a:schemeClr val="bg1"/>
                </a:solidFill>
                <a:latin typeface="Arial" pitchFamily="34" charset="0"/>
                <a:cs typeface="Arial" pitchFamily="34" charset="0"/>
              </a:rPr>
              <a:t>r^new</a:t>
            </a:r>
            <a:r>
              <a:rPr lang="en-US" sz="1200" b="0" dirty="0" smtClean="0">
                <a:solidFill>
                  <a:schemeClr val="bg1"/>
                </a:solidFill>
                <a:latin typeface="Arial" pitchFamily="34" charset="0"/>
                <a:cs typeface="Arial" pitchFamily="34" charset="0"/>
              </a:rPr>
              <a:t> to 1-beta/n</a:t>
            </a:r>
            <a:endParaRPr lang="en-US" sz="1200" b="0" baseline="-25000" dirty="0" smtClean="0">
              <a:solidFill>
                <a:schemeClr val="bg1"/>
              </a:solidFill>
              <a:latin typeface="Arial" pitchFamily="34" charset="0"/>
              <a:cs typeface="Arial" pitchFamily="34" charset="0"/>
            </a:endParaRPr>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xfrm>
            <a:off x="974726" y="4560889"/>
            <a:ext cx="5365750" cy="4319587"/>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15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BC174-4AAD-4789-8155-44EBE776B121}" type="slidenum">
              <a:rPr lang="en-US"/>
              <a:pPr/>
              <a:t>60</a:t>
            </a:fld>
            <a:endParaRPr lang="en-US"/>
          </a:p>
        </p:txBody>
      </p:sp>
      <p:sp>
        <p:nvSpPr>
          <p:cNvPr id="58370" name="Rectangle 2"/>
          <p:cNvSpPr>
            <a:spLocks noGrp="1" noRot="1" noChangeAspect="1" noChangeArrowheads="1" noTextEdit="1"/>
          </p:cNvSpPr>
          <p:nvPr>
            <p:ph type="sldImg"/>
          </p:nvPr>
        </p:nvSpPr>
        <p:spPr>
          <a:xfrm>
            <a:off x="1258888" y="720725"/>
            <a:ext cx="4800600" cy="3600450"/>
          </a:xfrm>
          <a:ln/>
        </p:spPr>
      </p:sp>
      <p:sp>
        <p:nvSpPr>
          <p:cNvPr id="58371"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1C4BD8-5441-4A00-8AFB-05388881054E}" type="slidenum">
              <a:rPr lang="en-US"/>
              <a:pPr fontAlgn="base">
                <a:spcBef>
                  <a:spcPct val="0"/>
                </a:spcBef>
                <a:spcAft>
                  <a:spcPct val="0"/>
                </a:spcAft>
              </a:pPr>
              <a:t>18</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7613DA-2E0B-4D40-AE1F-92ED72F34822}" type="slidenum">
              <a:rPr lang="en-US"/>
              <a:pPr fontAlgn="base">
                <a:spcBef>
                  <a:spcPct val="0"/>
                </a:spcBef>
                <a:spcAft>
                  <a:spcPct val="0"/>
                </a:spcAft>
              </a:pPr>
              <a:t>20</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06D52E-6C3D-4546-8084-3DC92E5CB30B}" type="slidenum">
              <a:rPr lang="en-US"/>
              <a:pPr fontAlgn="base">
                <a:spcBef>
                  <a:spcPct val="0"/>
                </a:spcBef>
                <a:spcAft>
                  <a:spcPct val="0"/>
                </a:spcAft>
              </a:pPr>
              <a:t>21</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991193-837F-405F-BEE8-29089E50772C}" type="slidenum">
              <a:rPr lang="en-US"/>
              <a:pPr fontAlgn="base">
                <a:spcBef>
                  <a:spcPct val="0"/>
                </a:spcBef>
                <a:spcAft>
                  <a:spcPct val="0"/>
                </a:spcAft>
              </a:pPr>
              <a:t>22</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3EF15C-E5FE-498F-BBAF-7912119D7C07}" type="slidenum">
              <a:rPr lang="en-US"/>
              <a:pPr fontAlgn="base">
                <a:spcBef>
                  <a:spcPct val="0"/>
                </a:spcBef>
                <a:spcAft>
                  <a:spcPct val="0"/>
                </a:spcAft>
              </a:pPr>
              <a:t>23</a:t>
            </a:fld>
            <a:endParaRPr lang="en-US"/>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A702E8-A927-4DC3-B7B6-DCE19E1395B9}" type="slidenum">
              <a:rPr lang="en-US"/>
              <a:pPr fontAlgn="base">
                <a:spcBef>
                  <a:spcPct val="0"/>
                </a:spcBef>
                <a:spcAft>
                  <a:spcPct val="0"/>
                </a:spcAft>
              </a:pPr>
              <a:t>24</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A0EC571-FBE1-4574-ACB3-BCEF26F2AE23}"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2F6757-7ABC-4CD2-B39A-963AF38380F5}"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0A7190-665B-4804-BB45-7747B3514B0B}" type="datetime1">
              <a:rPr lang="en-US" smtClean="0"/>
              <a:t>8/8/2014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BA1FCF4D-B336-465A-977F-0869DE469660}" type="datetime1">
              <a:rPr lang="en-US" smtClean="0"/>
              <a:t>8/8/2014</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BFC7501-9CE9-4B62-88F7-501E9673B6FD}" type="datetime1">
              <a:rPr lang="en-US" smtClean="0"/>
              <a:t>8/8/2014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B880CE0A-7975-4D76-93B2-940E4DA74693}"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07501EA7-DC30-4CA6-A58A-202C464235FF}"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176298-53BA-4D4B-95EA-FF43AF18B88E}"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603FC8-A63D-4635-AD46-39DF76F92C8F}" type="datetime1">
              <a:rPr lang="en-US" smtClean="0"/>
              <a:t>8/8/2014</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E28D3C-48F1-4FEC-A9CC-D9DBCC7D3FFD}" type="datetime1">
              <a:rPr lang="en-US" smtClean="0"/>
              <a:t>8/8/2014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83DC9-0B1A-4C5B-A9D7-7A5517496F0A}" type="datetime1">
              <a:rPr lang="en-US" smtClean="0"/>
              <a:t>8/8/2014</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37F779-D676-436D-86BC-3575D2E6086F}"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06341C8-256B-4B49-96F2-13FF10D25ABC}" type="datetime1">
              <a:rPr lang="en-US" smtClean="0"/>
              <a:t>8/8/2014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AE31D5F9-80F4-4F7E-86DE-D14CEF4D91A2}" type="datetime1">
              <a:rPr lang="en-US" smtClean="0"/>
              <a:t>8/8/2014</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joe-schmoe.com/"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stanford.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joe-schmoe.com/" TargetMode="External"/><Relationship Id="rId2" Type="http://schemas.openxmlformats.org/officeDocument/2006/relationships/hyperlink" Target="http://www.stanford.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2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Analysis of Large Graphs:</a:t>
            </a:r>
            <a:br>
              <a:rPr lang="en-US" sz="5400" dirty="0"/>
            </a:br>
            <a:r>
              <a:rPr lang="en-US" sz="5400" dirty="0" smtClean="0"/>
              <a:t>Link </a:t>
            </a:r>
            <a:r>
              <a:rPr lang="en-US" sz="5400" dirty="0"/>
              <a:t>Analysis,  PageRank</a:t>
            </a:r>
            <a:endParaRPr lang="en-US" sz="5400" dirty="0"/>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191092438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as a </a:t>
            </a:r>
            <a:r>
              <a:rPr lang="en-US" dirty="0"/>
              <a:t>D</a:t>
            </a:r>
            <a:r>
              <a:rPr lang="en-US" dirty="0" smtClean="0"/>
              <a:t>irected Graph</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10</a:t>
            </a:fld>
            <a:endParaRPr lang="en-US"/>
          </a:p>
        </p:txBody>
      </p:sp>
      <p:pic>
        <p:nvPicPr>
          <p:cNvPr id="9" name="Picture 2"/>
          <p:cNvPicPr>
            <a:picLocks noChangeAspect="1" noChangeArrowheads="1"/>
          </p:cNvPicPr>
          <p:nvPr/>
        </p:nvPicPr>
        <p:blipFill>
          <a:blip r:embed="rId2" cstate="print"/>
          <a:srcRect/>
          <a:stretch>
            <a:fillRect/>
          </a:stretch>
        </p:blipFill>
        <p:spPr bwMode="auto">
          <a:xfrm>
            <a:off x="1257860" y="1647826"/>
            <a:ext cx="6628280" cy="4829174"/>
          </a:xfrm>
          <a:prstGeom prst="rect">
            <a:avLst/>
          </a:prstGeom>
          <a:noFill/>
          <a:ln w="9525">
            <a:noFill/>
            <a:miter lim="800000"/>
            <a:headEnd/>
            <a:tailEnd/>
          </a:ln>
        </p:spPr>
      </p:pic>
    </p:spTree>
    <p:extLst>
      <p:ext uri="{BB962C8B-B14F-4D97-AF65-F5344CB8AC3E}">
        <p14:creationId xmlns:p14="http://schemas.microsoft.com/office/powerpoint/2010/main" val="468894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Broad Question</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r>
              <a:rPr lang="en-US" sz="3600" b="1" dirty="0" smtClean="0">
                <a:solidFill>
                  <a:srgbClr val="CC0066"/>
                </a:solidFill>
              </a:rPr>
              <a:t>How to organize the Web?</a:t>
            </a:r>
            <a:endParaRPr lang="en-US" b="1" dirty="0" smtClean="0">
              <a:solidFill>
                <a:srgbClr val="CC0066"/>
              </a:solidFill>
            </a:endParaRPr>
          </a:p>
          <a:p>
            <a:r>
              <a:rPr lang="en-US" b="1" dirty="0" smtClean="0"/>
              <a:t>First try:</a:t>
            </a:r>
            <a:r>
              <a:rPr lang="en-US" dirty="0" smtClean="0"/>
              <a:t> Human curated</a:t>
            </a:r>
            <a:br>
              <a:rPr lang="en-US" dirty="0" smtClean="0"/>
            </a:br>
            <a:r>
              <a:rPr lang="en-US" b="1" dirty="0" smtClean="0">
                <a:solidFill>
                  <a:srgbClr val="0000FF"/>
                </a:solidFill>
              </a:rPr>
              <a:t>Web directories</a:t>
            </a:r>
          </a:p>
          <a:p>
            <a:pPr lvl="1"/>
            <a:r>
              <a:rPr lang="en-US" dirty="0" smtClean="0"/>
              <a:t>Yahoo, DMOZ, </a:t>
            </a:r>
            <a:r>
              <a:rPr lang="en-US" dirty="0" err="1" smtClean="0"/>
              <a:t>LookSmart</a:t>
            </a:r>
            <a:endParaRPr lang="en-US" dirty="0" smtClean="0"/>
          </a:p>
          <a:p>
            <a:r>
              <a:rPr lang="en-US" b="1" dirty="0" smtClean="0"/>
              <a:t>Second try:</a:t>
            </a:r>
            <a:r>
              <a:rPr lang="en-US" dirty="0" smtClean="0"/>
              <a:t> </a:t>
            </a:r>
            <a:r>
              <a:rPr lang="en-US" b="1" dirty="0" smtClean="0">
                <a:solidFill>
                  <a:srgbClr val="0000FF"/>
                </a:solidFill>
              </a:rPr>
              <a:t>Web Search</a:t>
            </a:r>
          </a:p>
          <a:p>
            <a:pPr lvl="1"/>
            <a:r>
              <a:rPr lang="en-US" b="1" dirty="0" smtClean="0">
                <a:solidFill>
                  <a:srgbClr val="008000"/>
                </a:solidFill>
              </a:rPr>
              <a:t>Information Retrieval </a:t>
            </a:r>
            <a:r>
              <a:rPr lang="en-US" dirty="0" smtClean="0"/>
              <a:t>investigates:</a:t>
            </a:r>
            <a:br>
              <a:rPr lang="en-US" dirty="0" smtClean="0"/>
            </a:br>
            <a:r>
              <a:rPr lang="en-US" dirty="0" smtClean="0">
                <a:solidFill>
                  <a:srgbClr val="0000FF"/>
                </a:solidFill>
              </a:rPr>
              <a:t>Find </a:t>
            </a:r>
            <a:r>
              <a:rPr lang="en-US" dirty="0">
                <a:solidFill>
                  <a:srgbClr val="0000FF"/>
                </a:solidFill>
              </a:rPr>
              <a:t>relevant docs in a </a:t>
            </a:r>
            <a:r>
              <a:rPr lang="en-US" dirty="0" smtClean="0">
                <a:solidFill>
                  <a:srgbClr val="0000FF"/>
                </a:solidFill>
              </a:rPr>
              <a:t>small </a:t>
            </a:r>
            <a:br>
              <a:rPr lang="en-US" dirty="0" smtClean="0">
                <a:solidFill>
                  <a:srgbClr val="0000FF"/>
                </a:solidFill>
              </a:rPr>
            </a:br>
            <a:r>
              <a:rPr lang="en-US" dirty="0" smtClean="0">
                <a:solidFill>
                  <a:srgbClr val="0000FF"/>
                </a:solidFill>
              </a:rPr>
              <a:t>and trusted </a:t>
            </a:r>
            <a:r>
              <a:rPr lang="en-US" dirty="0">
                <a:solidFill>
                  <a:srgbClr val="0000FF"/>
                </a:solidFill>
              </a:rPr>
              <a:t>set</a:t>
            </a:r>
          </a:p>
          <a:p>
            <a:pPr lvl="2"/>
            <a:r>
              <a:rPr lang="en-US" dirty="0"/>
              <a:t>Newspaper </a:t>
            </a:r>
            <a:r>
              <a:rPr lang="en-US" dirty="0" smtClean="0"/>
              <a:t>articles, Patents</a:t>
            </a:r>
            <a:r>
              <a:rPr lang="en-US" dirty="0"/>
              <a:t>, etc</a:t>
            </a:r>
            <a:r>
              <a:rPr lang="en-US" dirty="0" smtClean="0"/>
              <a:t>.</a:t>
            </a:r>
          </a:p>
          <a:p>
            <a:pPr lvl="1"/>
            <a:r>
              <a:rPr lang="en-US" b="1" u="sng" dirty="0" smtClean="0">
                <a:solidFill>
                  <a:srgbClr val="FF0000"/>
                </a:solidFill>
              </a:rPr>
              <a:t>But:</a:t>
            </a:r>
            <a:r>
              <a:rPr lang="en-US" dirty="0" smtClean="0"/>
              <a:t> Web is </a:t>
            </a:r>
            <a:r>
              <a:rPr lang="en-US" b="1" dirty="0" smtClean="0"/>
              <a:t>huge</a:t>
            </a:r>
            <a:r>
              <a:rPr lang="en-US" dirty="0" smtClean="0"/>
              <a:t>, full of untrusted documents, random things, web spam, etc.</a:t>
            </a:r>
            <a:endParaRPr lang="en-US" dirty="0"/>
          </a:p>
          <a:p>
            <a:pPr lvl="1"/>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0" name="Slide Number Placeholder 9"/>
          <p:cNvSpPr>
            <a:spLocks noGrp="1"/>
          </p:cNvSpPr>
          <p:nvPr>
            <p:ph type="sldNum" sz="quarter" idx="12"/>
          </p:nvPr>
        </p:nvSpPr>
        <p:spPr/>
        <p:txBody>
          <a:bodyPr/>
          <a:lstStyle/>
          <a:p>
            <a:fld id="{19B12225-5612-419B-A8D5-4B8EEE4C217E}" type="slidenum">
              <a:rPr lang="en-US" smtClean="0"/>
              <a:pPr/>
              <a:t>11</a:t>
            </a:fld>
            <a:endParaRPr lang="en-US"/>
          </a:p>
        </p:txBody>
      </p:sp>
      <p:pic>
        <p:nvPicPr>
          <p:cNvPr id="22533" name="Picture 5" descr="http://www.imagstudios.com/images/yahoo-old.jpg"/>
          <p:cNvPicPr>
            <a:picLocks noChangeAspect="1" noChangeArrowheads="1"/>
          </p:cNvPicPr>
          <p:nvPr/>
        </p:nvPicPr>
        <p:blipFill>
          <a:blip r:embed="rId2" cstate="print"/>
          <a:srcRect/>
          <a:stretch>
            <a:fillRect/>
          </a:stretch>
        </p:blipFill>
        <p:spPr bwMode="auto">
          <a:xfrm>
            <a:off x="6096000" y="1143000"/>
            <a:ext cx="2982591" cy="2895600"/>
          </a:xfrm>
          <a:prstGeom prst="rect">
            <a:avLst/>
          </a:prstGeom>
          <a:noFill/>
        </p:spPr>
      </p:pic>
    </p:spTree>
    <p:extLst>
      <p:ext uri="{BB962C8B-B14F-4D97-AF65-F5344CB8AC3E}">
        <p14:creationId xmlns:p14="http://schemas.microsoft.com/office/powerpoint/2010/main" val="341921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Search: 2 Challenges</a:t>
            </a:r>
            <a:endParaRPr lang="en-US" dirty="0"/>
          </a:p>
        </p:txBody>
      </p:sp>
      <p:sp>
        <p:nvSpPr>
          <p:cNvPr id="3" name="Content Placeholder 2"/>
          <p:cNvSpPr>
            <a:spLocks noGrp="1"/>
          </p:cNvSpPr>
          <p:nvPr>
            <p:ph idx="1"/>
          </p:nvPr>
        </p:nvSpPr>
        <p:spPr>
          <a:xfrm>
            <a:off x="457200" y="1295400"/>
            <a:ext cx="8610600" cy="5257801"/>
          </a:xfrm>
        </p:spPr>
        <p:txBody>
          <a:bodyPr>
            <a:normAutofit/>
          </a:bodyPr>
          <a:lstStyle/>
          <a:p>
            <a:pPr marL="118872" indent="0">
              <a:buNone/>
            </a:pPr>
            <a:r>
              <a:rPr lang="en-US" b="1" dirty="0" smtClean="0">
                <a:solidFill>
                  <a:srgbClr val="0000FF"/>
                </a:solidFill>
              </a:rPr>
              <a:t>2 challenges of web search:</a:t>
            </a:r>
          </a:p>
          <a:p>
            <a:r>
              <a:rPr lang="en-US" b="1" dirty="0" smtClean="0">
                <a:solidFill>
                  <a:srgbClr val="D60093"/>
                </a:solidFill>
              </a:rPr>
              <a:t>(1</a:t>
            </a:r>
            <a:r>
              <a:rPr lang="en-US" b="1" dirty="0">
                <a:solidFill>
                  <a:srgbClr val="D60093"/>
                </a:solidFill>
              </a:rPr>
              <a:t>) Web contains many sources of information</a:t>
            </a:r>
            <a:br>
              <a:rPr lang="en-US" b="1" dirty="0">
                <a:solidFill>
                  <a:srgbClr val="D60093"/>
                </a:solidFill>
              </a:rPr>
            </a:br>
            <a:r>
              <a:rPr lang="en-US" b="1" dirty="0">
                <a:solidFill>
                  <a:srgbClr val="333399"/>
                </a:solidFill>
              </a:rPr>
              <a:t>Who to “trust”?</a:t>
            </a:r>
          </a:p>
          <a:p>
            <a:pPr lvl="1"/>
            <a:r>
              <a:rPr lang="en-US" b="1" dirty="0">
                <a:solidFill>
                  <a:srgbClr val="008000"/>
                </a:solidFill>
              </a:rPr>
              <a:t>Trick:</a:t>
            </a:r>
            <a:r>
              <a:rPr lang="en-US" b="1" dirty="0">
                <a:solidFill>
                  <a:schemeClr val="accent2"/>
                </a:solidFill>
              </a:rPr>
              <a:t> </a:t>
            </a:r>
            <a:r>
              <a:rPr lang="en-US" dirty="0"/>
              <a:t>Trustworthy pages may point to each other</a:t>
            </a:r>
            <a:r>
              <a:rPr lang="en-US" dirty="0" smtClean="0"/>
              <a:t>!</a:t>
            </a:r>
          </a:p>
          <a:p>
            <a:pPr lvl="1"/>
            <a:endParaRPr lang="en-US" sz="1000" b="1" dirty="0">
              <a:solidFill>
                <a:schemeClr val="accent2"/>
              </a:solidFill>
            </a:endParaRPr>
          </a:p>
          <a:p>
            <a:r>
              <a:rPr lang="en-US" b="1" dirty="0" smtClean="0">
                <a:solidFill>
                  <a:srgbClr val="D60093"/>
                </a:solidFill>
              </a:rPr>
              <a:t>(2) What is the “best” answer to query “newspaper”?</a:t>
            </a:r>
          </a:p>
          <a:p>
            <a:pPr lvl="1"/>
            <a:r>
              <a:rPr lang="en-US" dirty="0" smtClean="0"/>
              <a:t>No single right answer</a:t>
            </a:r>
          </a:p>
          <a:p>
            <a:pPr lvl="1"/>
            <a:r>
              <a:rPr lang="en-US" b="1" dirty="0" smtClean="0">
                <a:solidFill>
                  <a:srgbClr val="008000"/>
                </a:solidFill>
              </a:rPr>
              <a:t>Trick:</a:t>
            </a:r>
            <a:r>
              <a:rPr lang="en-US" dirty="0" smtClean="0">
                <a:solidFill>
                  <a:schemeClr val="accent2"/>
                </a:solidFill>
              </a:rPr>
              <a:t> </a:t>
            </a:r>
            <a:r>
              <a:rPr lang="en-US" dirty="0" smtClean="0"/>
              <a:t>Pages that actually know about newspapers might all be pointing to many newspapers</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12</a:t>
            </a:fld>
            <a:endParaRPr lang="en-US"/>
          </a:p>
        </p:txBody>
      </p:sp>
    </p:spTree>
    <p:extLst>
      <p:ext uri="{BB962C8B-B14F-4D97-AF65-F5344CB8AC3E}">
        <p14:creationId xmlns:p14="http://schemas.microsoft.com/office/powerpoint/2010/main" val="260544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7"/>
          <p:cNvPicPr>
            <a:picLocks noChangeAspect="1" noChangeArrowheads="1"/>
          </p:cNvPicPr>
          <p:nvPr/>
        </p:nvPicPr>
        <p:blipFill>
          <a:blip r:embed="rId2" cstate="print"/>
          <a:srcRect/>
          <a:stretch>
            <a:fillRect/>
          </a:stretch>
        </p:blipFill>
        <p:spPr bwMode="auto">
          <a:xfrm>
            <a:off x="5132515" y="2947986"/>
            <a:ext cx="4011485" cy="2995614"/>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Ranking Nodes on the Graph</a:t>
            </a:r>
            <a:endParaRPr lang="en-US" dirty="0">
              <a:solidFill>
                <a:schemeClr val="accent1">
                  <a:satMod val="150000"/>
                </a:schemeClr>
              </a:solidFill>
            </a:endParaRPr>
          </a:p>
        </p:txBody>
      </p:sp>
      <p:sp>
        <p:nvSpPr>
          <p:cNvPr id="36866" name="Content Placeholder 2"/>
          <p:cNvSpPr>
            <a:spLocks noGrp="1"/>
          </p:cNvSpPr>
          <p:nvPr>
            <p:ph idx="1"/>
          </p:nvPr>
        </p:nvSpPr>
        <p:spPr/>
        <p:txBody>
          <a:bodyPr/>
          <a:lstStyle/>
          <a:p>
            <a:r>
              <a:rPr lang="en-US" b="1" dirty="0" smtClean="0">
                <a:solidFill>
                  <a:srgbClr val="D60093"/>
                </a:solidFill>
              </a:rPr>
              <a:t>All web pages are not equally “important”</a:t>
            </a:r>
          </a:p>
          <a:p>
            <a:pPr marL="457200" lvl="1" indent="0">
              <a:buNone/>
            </a:pPr>
            <a:r>
              <a:rPr lang="en-US" dirty="0" smtClean="0">
                <a:hlinkClick r:id="rId3"/>
              </a:rPr>
              <a:t>www.joe-schmoe.com</a:t>
            </a:r>
            <a:r>
              <a:rPr lang="en-US" dirty="0" smtClean="0"/>
              <a:t> vs. </a:t>
            </a:r>
            <a:r>
              <a:rPr lang="en-US" dirty="0" smtClean="0">
                <a:hlinkClick r:id="rId4"/>
              </a:rPr>
              <a:t>www.stanford.edu</a:t>
            </a:r>
            <a:r>
              <a:rPr lang="en-US" dirty="0" smtClean="0"/>
              <a:t> </a:t>
            </a:r>
          </a:p>
          <a:p>
            <a:endParaRPr lang="en-US" dirty="0" smtClean="0"/>
          </a:p>
          <a:p>
            <a:r>
              <a:rPr lang="en-US" dirty="0" smtClean="0"/>
              <a:t>There is large diversity </a:t>
            </a:r>
            <a:br>
              <a:rPr lang="en-US" dirty="0" smtClean="0"/>
            </a:br>
            <a:r>
              <a:rPr lang="en-US" dirty="0" smtClean="0"/>
              <a:t>in the web-graph </a:t>
            </a:r>
            <a:br>
              <a:rPr lang="en-US" dirty="0" smtClean="0"/>
            </a:br>
            <a:r>
              <a:rPr lang="en-US" dirty="0" smtClean="0"/>
              <a:t>node connectivity.</a:t>
            </a:r>
            <a:br>
              <a:rPr lang="en-US" dirty="0" smtClean="0"/>
            </a:br>
            <a:r>
              <a:rPr lang="en-US" b="1" dirty="0" smtClean="0">
                <a:solidFill>
                  <a:srgbClr val="0000FF"/>
                </a:solidFill>
              </a:rPr>
              <a:t>Let’s rank the pages by </a:t>
            </a:r>
            <a:br>
              <a:rPr lang="en-US" b="1" dirty="0" smtClean="0">
                <a:solidFill>
                  <a:srgbClr val="0000FF"/>
                </a:solidFill>
              </a:rPr>
            </a:br>
            <a:r>
              <a:rPr lang="en-US" b="1" dirty="0" smtClean="0">
                <a:solidFill>
                  <a:srgbClr val="0000FF"/>
                </a:solidFill>
              </a:rPr>
              <a:t>the link structure!</a:t>
            </a:r>
            <a:endParaRPr lang="en-US" dirty="0" smtClean="0">
              <a:solidFill>
                <a:srgbClr val="0000FF"/>
              </a:solidFill>
            </a:endParaRPr>
          </a:p>
        </p:txBody>
      </p:sp>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pPr>
              <a:defRPr/>
            </a:pPr>
            <a:fld id="{BB18E5CE-EB7F-44C1-BA9D-EB986C4F3572}" type="slidenum">
              <a:rPr lang="en-US"/>
              <a:pPr>
                <a:defRPr/>
              </a:pPr>
              <a:t>13</a:t>
            </a:fld>
            <a:endParaRPr lang="en-US"/>
          </a:p>
        </p:txBody>
      </p:sp>
      <p:sp>
        <p:nvSpPr>
          <p:cNvPr id="8" name="Oval 7"/>
          <p:cNvSpPr/>
          <p:nvPr/>
        </p:nvSpPr>
        <p:spPr>
          <a:xfrm>
            <a:off x="6073662" y="5135477"/>
            <a:ext cx="165947" cy="178288"/>
          </a:xfrm>
          <a:prstGeom prst="ellips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8112920" y="2895600"/>
            <a:ext cx="165947" cy="178288"/>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718016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Link Analysis Algorithms</a:t>
            </a:r>
          </a:p>
        </p:txBody>
      </p:sp>
      <p:sp>
        <p:nvSpPr>
          <p:cNvPr id="64515" name="Rectangle 3"/>
          <p:cNvSpPr>
            <a:spLocks noGrp="1" noChangeArrowheads="1"/>
          </p:cNvSpPr>
          <p:nvPr>
            <p:ph type="body" idx="1"/>
          </p:nvPr>
        </p:nvSpPr>
        <p:spPr/>
        <p:txBody>
          <a:bodyPr/>
          <a:lstStyle/>
          <a:p>
            <a:r>
              <a:rPr lang="en-US" dirty="0" smtClean="0">
                <a:solidFill>
                  <a:srgbClr val="D60093"/>
                </a:solidFill>
              </a:rPr>
              <a:t>We will cover the following</a:t>
            </a:r>
            <a:r>
              <a:rPr lang="en-US" b="1" dirty="0" smtClean="0">
                <a:solidFill>
                  <a:srgbClr val="D60093"/>
                </a:solidFill>
              </a:rPr>
              <a:t> Link Analysis approaches </a:t>
            </a:r>
            <a:r>
              <a:rPr lang="en-US" dirty="0" smtClean="0"/>
              <a:t>for computing </a:t>
            </a:r>
            <a:r>
              <a:rPr lang="en-US" b="1" dirty="0" err="1" smtClean="0">
                <a:solidFill>
                  <a:srgbClr val="0000FF"/>
                </a:solidFill>
              </a:rPr>
              <a:t>importances</a:t>
            </a:r>
            <a:r>
              <a:rPr lang="en-US" dirty="0" smtClean="0">
                <a:solidFill>
                  <a:srgbClr val="0000FF"/>
                </a:solidFill>
              </a:rPr>
              <a:t> </a:t>
            </a:r>
            <a:br>
              <a:rPr lang="en-US" dirty="0" smtClean="0">
                <a:solidFill>
                  <a:srgbClr val="0000FF"/>
                </a:solidFill>
              </a:rPr>
            </a:br>
            <a:r>
              <a:rPr lang="en-US" dirty="0" smtClean="0">
                <a:solidFill>
                  <a:srgbClr val="0000FF"/>
                </a:solidFill>
              </a:rPr>
              <a:t>of nodes in a graph</a:t>
            </a:r>
            <a:r>
              <a:rPr lang="en-US" dirty="0" smtClean="0"/>
              <a:t>:</a:t>
            </a:r>
            <a:endParaRPr lang="en-US" dirty="0" smtClean="0">
              <a:solidFill>
                <a:schemeClr val="accent3"/>
              </a:solidFill>
            </a:endParaRPr>
          </a:p>
          <a:p>
            <a:pPr lvl="1"/>
            <a:r>
              <a:rPr lang="en-US" dirty="0" smtClean="0"/>
              <a:t>Page </a:t>
            </a:r>
            <a:r>
              <a:rPr lang="en-US" dirty="0"/>
              <a:t>Rank</a:t>
            </a:r>
          </a:p>
          <a:p>
            <a:pPr lvl="1"/>
            <a:r>
              <a:rPr lang="en-US" dirty="0" smtClean="0"/>
              <a:t>Topic-Specific (Personalized) </a:t>
            </a:r>
            <a:r>
              <a:rPr lang="en-US" dirty="0"/>
              <a:t>Page </a:t>
            </a:r>
            <a:r>
              <a:rPr lang="en-US" dirty="0" smtClean="0"/>
              <a:t>Rank</a:t>
            </a:r>
          </a:p>
          <a:p>
            <a:pPr lvl="1"/>
            <a:r>
              <a:rPr lang="en-US" dirty="0" smtClean="0"/>
              <a:t>Web Spam </a:t>
            </a:r>
            <a:r>
              <a:rPr lang="en-US" dirty="0"/>
              <a:t>Detection </a:t>
            </a:r>
            <a:r>
              <a:rPr lang="en-US" dirty="0" smtClean="0"/>
              <a:t>Algorithms</a:t>
            </a: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500112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8077200" cy="2590800"/>
          </a:xfrm>
        </p:spPr>
        <p:txBody>
          <a:bodyPr anchor="b">
            <a:normAutofit/>
          </a:bodyPr>
          <a:lstStyle/>
          <a:p>
            <a:r>
              <a:rPr lang="en-US" sz="4800" dirty="0" smtClean="0"/>
              <a:t>PageRank</a:t>
            </a:r>
            <a:r>
              <a:rPr lang="en-US" sz="4800" dirty="0"/>
              <a:t>: </a:t>
            </a:r>
            <a:r>
              <a:rPr lang="en-US" sz="4800" dirty="0" smtClean="0"/>
              <a:t/>
            </a:r>
            <a:br>
              <a:rPr lang="en-US" sz="4800" dirty="0" smtClean="0"/>
            </a:br>
            <a:r>
              <a:rPr lang="en-US" sz="4800" dirty="0" smtClean="0"/>
              <a:t>The “Flow” Formulation</a:t>
            </a:r>
            <a:endParaRPr lang="en-US" sz="4800" dirty="0"/>
          </a:p>
        </p:txBody>
      </p:sp>
    </p:spTree>
    <p:extLst>
      <p:ext uri="{BB962C8B-B14F-4D97-AF65-F5344CB8AC3E}">
        <p14:creationId xmlns:p14="http://schemas.microsoft.com/office/powerpoint/2010/main" val="10883485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Links as Votes</a:t>
            </a:r>
            <a:endParaRPr lang="en-US" dirty="0">
              <a:solidFill>
                <a:schemeClr val="accent1">
                  <a:satMod val="150000"/>
                </a:schemeClr>
              </a:solidFill>
            </a:endParaRPr>
          </a:p>
        </p:txBody>
      </p:sp>
      <p:sp>
        <p:nvSpPr>
          <p:cNvPr id="37890" name="Content Placeholder 2"/>
          <p:cNvSpPr>
            <a:spLocks noGrp="1"/>
          </p:cNvSpPr>
          <p:nvPr>
            <p:ph idx="1"/>
          </p:nvPr>
        </p:nvSpPr>
        <p:spPr/>
        <p:txBody>
          <a:bodyPr/>
          <a:lstStyle/>
          <a:p>
            <a:pPr lvl="8"/>
            <a:endParaRPr lang="en-US" sz="400" dirty="0"/>
          </a:p>
          <a:p>
            <a:r>
              <a:rPr lang="en-US" b="1" dirty="0" smtClean="0">
                <a:solidFill>
                  <a:srgbClr val="0000FF"/>
                </a:solidFill>
              </a:rPr>
              <a:t>Idea:</a:t>
            </a:r>
            <a:r>
              <a:rPr lang="en-US" dirty="0" smtClean="0">
                <a:solidFill>
                  <a:srgbClr val="0000FF"/>
                </a:solidFill>
              </a:rPr>
              <a:t> </a:t>
            </a:r>
            <a:r>
              <a:rPr lang="en-US" b="1" dirty="0">
                <a:solidFill>
                  <a:srgbClr val="0000FF"/>
                </a:solidFill>
              </a:rPr>
              <a:t>Links as votes</a:t>
            </a:r>
          </a:p>
          <a:p>
            <a:pPr lvl="1"/>
            <a:r>
              <a:rPr lang="en-US" b="1" dirty="0"/>
              <a:t>Page is more important if it has more links</a:t>
            </a:r>
          </a:p>
          <a:p>
            <a:pPr lvl="2"/>
            <a:r>
              <a:rPr lang="en-US" dirty="0"/>
              <a:t>In-coming links? Out-going links?</a:t>
            </a:r>
          </a:p>
          <a:p>
            <a:r>
              <a:rPr lang="en-US" b="1" dirty="0" smtClean="0">
                <a:solidFill>
                  <a:srgbClr val="008000"/>
                </a:solidFill>
              </a:rPr>
              <a:t>Think of in-links as votes:</a:t>
            </a:r>
          </a:p>
          <a:p>
            <a:pPr lvl="1"/>
            <a:r>
              <a:rPr lang="en-US" sz="2000" dirty="0" smtClean="0">
                <a:hlinkClick r:id="rId2"/>
              </a:rPr>
              <a:t>www.stanford.edu</a:t>
            </a:r>
            <a:r>
              <a:rPr lang="en-US" sz="2000" dirty="0" smtClean="0"/>
              <a:t> has 23,400 in-links</a:t>
            </a:r>
          </a:p>
          <a:p>
            <a:pPr lvl="1"/>
            <a:r>
              <a:rPr lang="en-US" sz="2000" dirty="0" smtClean="0">
                <a:hlinkClick r:id="rId3"/>
              </a:rPr>
              <a:t>www.joe-schmoe.com</a:t>
            </a:r>
            <a:r>
              <a:rPr lang="en-US" sz="2000" dirty="0" smtClean="0"/>
              <a:t> has 1 in-link</a:t>
            </a:r>
          </a:p>
          <a:p>
            <a:pPr lvl="8"/>
            <a:endParaRPr lang="en-US" sz="1000" dirty="0" smtClean="0"/>
          </a:p>
          <a:p>
            <a:r>
              <a:rPr lang="en-US" b="1" dirty="0" smtClean="0">
                <a:solidFill>
                  <a:srgbClr val="D60093"/>
                </a:solidFill>
              </a:rPr>
              <a:t>Are all in-links are equal?</a:t>
            </a:r>
          </a:p>
          <a:p>
            <a:pPr lvl="1"/>
            <a:r>
              <a:rPr lang="en-US" b="1" dirty="0" smtClean="0"/>
              <a:t>Links from important pages count more</a:t>
            </a:r>
          </a:p>
          <a:p>
            <a:pPr lvl="1"/>
            <a:r>
              <a:rPr lang="en-US" dirty="0" smtClean="0"/>
              <a:t>Recursive question! </a:t>
            </a:r>
          </a:p>
        </p:txBody>
      </p:sp>
      <p:sp>
        <p:nvSpPr>
          <p:cNvPr id="4" name="Slide Number Placeholder 3"/>
          <p:cNvSpPr>
            <a:spLocks noGrp="1"/>
          </p:cNvSpPr>
          <p:nvPr>
            <p:ph type="sldNum" sz="quarter" idx="12"/>
          </p:nvPr>
        </p:nvSpPr>
        <p:spPr/>
        <p:txBody>
          <a:bodyPr/>
          <a:lstStyle/>
          <a:p>
            <a:fld id="{19B12225-5612-419B-A8D5-4B8EEE4C217E}"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456294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PageRank Scores</a:t>
            </a:r>
            <a:endParaRPr lang="en-US" dirty="0"/>
          </a:p>
        </p:txBody>
      </p:sp>
      <p:cxnSp>
        <p:nvCxnSpPr>
          <p:cNvPr id="10" name="Straight Arrow Connector 9"/>
          <p:cNvCxnSpPr/>
          <p:nvPr/>
        </p:nvCxnSpPr>
        <p:spPr>
          <a:xfrm flipV="1">
            <a:off x="4703619" y="2209800"/>
            <a:ext cx="1066800" cy="15240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4731327" y="2819400"/>
            <a:ext cx="990600" cy="7620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3" idx="1"/>
            <a:endCxn id="5" idx="5"/>
          </p:cNvCxnSpPr>
          <p:nvPr/>
        </p:nvCxnSpPr>
        <p:spPr>
          <a:xfrm flipH="1" flipV="1">
            <a:off x="4333827" y="3571827"/>
            <a:ext cx="627466" cy="779866"/>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1837054" y="3578754"/>
            <a:ext cx="597065" cy="739693"/>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flipV="1">
            <a:off x="1127760" y="2731174"/>
            <a:ext cx="243840" cy="1480607"/>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20" idx="0"/>
          </p:cNvCxnSpPr>
          <p:nvPr/>
        </p:nvCxnSpPr>
        <p:spPr>
          <a:xfrm flipV="1">
            <a:off x="2788920" y="3962400"/>
            <a:ext cx="274320" cy="1600258"/>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20" idx="7"/>
          </p:cNvCxnSpPr>
          <p:nvPr/>
        </p:nvCxnSpPr>
        <p:spPr>
          <a:xfrm flipV="1">
            <a:off x="2982894" y="4953000"/>
            <a:ext cx="1817706" cy="690004"/>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flipV="1">
            <a:off x="1999136" y="4602480"/>
            <a:ext cx="2829172" cy="13716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flipV="1">
            <a:off x="3390900" y="3990108"/>
            <a:ext cx="236220" cy="1874578"/>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3800313" y="5134514"/>
            <a:ext cx="1140199" cy="789737"/>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23" idx="7"/>
          </p:cNvCxnSpPr>
          <p:nvPr/>
        </p:nvCxnSpPr>
        <p:spPr>
          <a:xfrm flipV="1">
            <a:off x="4720254" y="5288280"/>
            <a:ext cx="461346" cy="720426"/>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H="1" flipV="1">
            <a:off x="3962400" y="3858489"/>
            <a:ext cx="563880" cy="211836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V="1">
            <a:off x="6749967" y="5195198"/>
            <a:ext cx="299522" cy="730792"/>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25" idx="1"/>
          </p:cNvCxnSpPr>
          <p:nvPr/>
        </p:nvCxnSpPr>
        <p:spPr>
          <a:xfrm flipH="1" flipV="1">
            <a:off x="7315200" y="5182971"/>
            <a:ext cx="369906" cy="688575"/>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16" idx="1"/>
          </p:cNvCxnSpPr>
          <p:nvPr/>
        </p:nvCxnSpPr>
        <p:spPr>
          <a:xfrm flipH="1" flipV="1">
            <a:off x="4647560" y="3200400"/>
            <a:ext cx="2229282" cy="1280131"/>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flipV="1">
            <a:off x="5897880" y="4899689"/>
            <a:ext cx="872868" cy="53311"/>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3008" name="Straight Arrow Connector 43007"/>
          <p:cNvCxnSpPr/>
          <p:nvPr/>
        </p:nvCxnSpPr>
        <p:spPr>
          <a:xfrm>
            <a:off x="5877099" y="4602480"/>
            <a:ext cx="872868" cy="6858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5" name="Oval 4"/>
          <p:cNvSpPr/>
          <p:nvPr/>
        </p:nvSpPr>
        <p:spPr>
          <a:xfrm>
            <a:off x="2057400" y="1295400"/>
            <a:ext cx="2667000" cy="2667000"/>
          </a:xfrm>
          <a:prstGeom prst="ellipse">
            <a:avLst/>
          </a:prstGeom>
          <a:solidFill>
            <a:schemeClr val="accent2"/>
          </a:solidFill>
          <a:ln w="76200">
            <a:solidFill>
              <a:schemeClr val="accent2"/>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B</a:t>
            </a:r>
          </a:p>
          <a:p>
            <a:pPr algn="ctr"/>
            <a:r>
              <a:rPr lang="en-US" sz="2000" b="1" dirty="0" smtClean="0">
                <a:latin typeface="Arial" pitchFamily="34" charset="0"/>
                <a:cs typeface="Arial" pitchFamily="34" charset="0"/>
              </a:rPr>
              <a:t>38.4</a:t>
            </a:r>
          </a:p>
          <a:p>
            <a:pPr algn="ctr"/>
            <a:endParaRPr lang="en-US" sz="2000" b="1" dirty="0">
              <a:latin typeface="Arial" pitchFamily="34" charset="0"/>
              <a:cs typeface="Arial" pitchFamily="34" charset="0"/>
            </a:endParaRPr>
          </a:p>
        </p:txBody>
      </p:sp>
      <p:sp>
        <p:nvSpPr>
          <p:cNvPr id="9" name="Oval 8"/>
          <p:cNvSpPr/>
          <p:nvPr/>
        </p:nvSpPr>
        <p:spPr>
          <a:xfrm>
            <a:off x="5715000" y="1295400"/>
            <a:ext cx="2667000" cy="2667000"/>
          </a:xfrm>
          <a:prstGeom prst="ellipse">
            <a:avLst/>
          </a:prstGeom>
          <a:solidFill>
            <a:schemeClr val="accent1"/>
          </a:solidFill>
          <a:ln w="76200">
            <a:solidFill>
              <a:schemeClr val="accent1"/>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C</a:t>
            </a:r>
          </a:p>
          <a:p>
            <a:pPr algn="ctr"/>
            <a:r>
              <a:rPr lang="en-US" sz="2000" b="1" dirty="0" smtClean="0">
                <a:latin typeface="Arial" pitchFamily="34" charset="0"/>
                <a:cs typeface="Arial" pitchFamily="34" charset="0"/>
              </a:rPr>
              <a:t>34.3</a:t>
            </a:r>
            <a:endParaRPr lang="en-US" sz="2000" b="1" dirty="0">
              <a:latin typeface="Arial" pitchFamily="34" charset="0"/>
              <a:cs typeface="Arial" pitchFamily="34" charset="0"/>
            </a:endParaRPr>
          </a:p>
        </p:txBody>
      </p:sp>
      <p:sp>
        <p:nvSpPr>
          <p:cNvPr id="13" name="Oval 12"/>
          <p:cNvSpPr/>
          <p:nvPr/>
        </p:nvSpPr>
        <p:spPr>
          <a:xfrm>
            <a:off x="4800600" y="4191000"/>
            <a:ext cx="1097280" cy="1097280"/>
          </a:xfrm>
          <a:prstGeom prst="ellipse">
            <a:avLst/>
          </a:prstGeom>
          <a:solidFill>
            <a:schemeClr val="accent4"/>
          </a:solidFill>
          <a:ln w="76200">
            <a:solidFill>
              <a:schemeClr val="accent4"/>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E</a:t>
            </a:r>
          </a:p>
          <a:p>
            <a:pPr algn="ctr"/>
            <a:r>
              <a:rPr lang="en-US" sz="2000" b="1" dirty="0" smtClean="0">
                <a:latin typeface="Arial" pitchFamily="34" charset="0"/>
                <a:cs typeface="Arial" pitchFamily="34" charset="0"/>
              </a:rPr>
              <a:t>8.1</a:t>
            </a:r>
            <a:endParaRPr lang="en-US" sz="2000" b="1" dirty="0">
              <a:latin typeface="Arial" pitchFamily="34" charset="0"/>
              <a:cs typeface="Arial" pitchFamily="34" charset="0"/>
            </a:endParaRPr>
          </a:p>
        </p:txBody>
      </p:sp>
      <p:sp>
        <p:nvSpPr>
          <p:cNvPr id="16" name="Oval 15"/>
          <p:cNvSpPr/>
          <p:nvPr/>
        </p:nvSpPr>
        <p:spPr>
          <a:xfrm>
            <a:off x="6756322" y="4360011"/>
            <a:ext cx="822960" cy="822960"/>
          </a:xfrm>
          <a:prstGeom prst="ellipse">
            <a:avLst/>
          </a:prstGeom>
          <a:solidFill>
            <a:schemeClr val="accent3"/>
          </a:solidFill>
          <a:ln w="76200">
            <a:solidFill>
              <a:schemeClr val="accent3"/>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F</a:t>
            </a:r>
          </a:p>
          <a:p>
            <a:pPr algn="ctr"/>
            <a:r>
              <a:rPr lang="en-US" sz="2000" b="1" dirty="0" smtClean="0">
                <a:latin typeface="Arial" pitchFamily="34" charset="0"/>
                <a:cs typeface="Arial" pitchFamily="34" charset="0"/>
              </a:rPr>
              <a:t>3.9</a:t>
            </a:r>
            <a:endParaRPr lang="en-US" sz="2000" b="1" dirty="0">
              <a:latin typeface="Arial" pitchFamily="34" charset="0"/>
              <a:cs typeface="Arial" pitchFamily="34" charset="0"/>
            </a:endParaRPr>
          </a:p>
        </p:txBody>
      </p:sp>
      <p:sp>
        <p:nvSpPr>
          <p:cNvPr id="18" name="Oval 17"/>
          <p:cNvSpPr/>
          <p:nvPr/>
        </p:nvSpPr>
        <p:spPr>
          <a:xfrm>
            <a:off x="1148468" y="4191000"/>
            <a:ext cx="822960" cy="822960"/>
          </a:xfrm>
          <a:prstGeom prst="ellipse">
            <a:avLst/>
          </a:prstGeom>
          <a:solidFill>
            <a:schemeClr val="accent3"/>
          </a:solidFill>
          <a:ln w="76200">
            <a:solidFill>
              <a:schemeClr val="accent3"/>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D</a:t>
            </a:r>
          </a:p>
          <a:p>
            <a:pPr algn="ctr"/>
            <a:r>
              <a:rPr lang="en-US" sz="2000" b="1" dirty="0" smtClean="0">
                <a:latin typeface="Arial" pitchFamily="34" charset="0"/>
                <a:cs typeface="Arial" pitchFamily="34" charset="0"/>
              </a:rPr>
              <a:t>3.9</a:t>
            </a:r>
            <a:endParaRPr lang="en-US" sz="2000" b="1" dirty="0">
              <a:latin typeface="Arial" pitchFamily="34" charset="0"/>
              <a:cs typeface="Arial" pitchFamily="34" charset="0"/>
            </a:endParaRPr>
          </a:p>
        </p:txBody>
      </p:sp>
      <p:sp>
        <p:nvSpPr>
          <p:cNvPr id="19" name="Oval 18"/>
          <p:cNvSpPr/>
          <p:nvPr/>
        </p:nvSpPr>
        <p:spPr>
          <a:xfrm>
            <a:off x="762000" y="1978873"/>
            <a:ext cx="731520" cy="731520"/>
          </a:xfrm>
          <a:prstGeom prst="ellipse">
            <a:avLst/>
          </a:prstGeom>
          <a:solidFill>
            <a:schemeClr val="accent5"/>
          </a:solidFill>
          <a:ln w="76200">
            <a:solidFill>
              <a:schemeClr val="accent5"/>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A</a:t>
            </a:r>
          </a:p>
          <a:p>
            <a:pPr algn="ctr"/>
            <a:r>
              <a:rPr lang="en-US" sz="2000" b="1" dirty="0" smtClean="0">
                <a:latin typeface="Arial" pitchFamily="34" charset="0"/>
                <a:cs typeface="Arial" pitchFamily="34" charset="0"/>
              </a:rPr>
              <a:t>3.3</a:t>
            </a:r>
            <a:endParaRPr lang="en-US" sz="2000" b="1" dirty="0">
              <a:latin typeface="Arial" pitchFamily="34" charset="0"/>
              <a:cs typeface="Arial" pitchFamily="34" charset="0"/>
            </a:endParaRPr>
          </a:p>
        </p:txBody>
      </p:sp>
      <p:sp>
        <p:nvSpPr>
          <p:cNvPr id="20" name="Oval 19"/>
          <p:cNvSpPr/>
          <p:nvPr/>
        </p:nvSpPr>
        <p:spPr>
          <a:xfrm>
            <a:off x="2514600" y="5562658"/>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2" name="Oval 21"/>
          <p:cNvSpPr/>
          <p:nvPr/>
        </p:nvSpPr>
        <p:spPr>
          <a:xfrm>
            <a:off x="3352800" y="5836978"/>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3" name="Oval 22"/>
          <p:cNvSpPr/>
          <p:nvPr/>
        </p:nvSpPr>
        <p:spPr>
          <a:xfrm>
            <a:off x="4251960" y="5928360"/>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4" name="Oval 23"/>
          <p:cNvSpPr/>
          <p:nvPr/>
        </p:nvSpPr>
        <p:spPr>
          <a:xfrm>
            <a:off x="6385560" y="5879107"/>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5" name="Oval 24"/>
          <p:cNvSpPr/>
          <p:nvPr/>
        </p:nvSpPr>
        <p:spPr>
          <a:xfrm>
            <a:off x="7604760" y="5791200"/>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43009" name="Slide Number Placeholder 43008"/>
          <p:cNvSpPr>
            <a:spLocks noGrp="1"/>
          </p:cNvSpPr>
          <p:nvPr>
            <p:ph type="sldNum" sz="quarter" idx="12"/>
          </p:nvPr>
        </p:nvSpPr>
        <p:spPr/>
        <p:txBody>
          <a:bodyPr/>
          <a:lstStyle/>
          <a:p>
            <a:fld id="{19B12225-5612-419B-A8D5-4B8EEE4C217E}" type="slidenum">
              <a:rPr lang="en-US" smtClean="0"/>
              <a:pPr/>
              <a:t>17</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109282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Simple </a:t>
            </a:r>
            <a:r>
              <a:rPr lang="en-US" dirty="0" smtClean="0">
                <a:solidFill>
                  <a:schemeClr val="accent1">
                    <a:satMod val="150000"/>
                  </a:schemeClr>
                </a:solidFill>
              </a:rPr>
              <a:t>Recursive Formulation</a:t>
            </a:r>
            <a:endParaRPr lang="en-US" dirty="0">
              <a:solidFill>
                <a:schemeClr val="accent1">
                  <a:satMod val="150000"/>
                </a:schemeClr>
              </a:solidFill>
            </a:endParaRPr>
          </a:p>
        </p:txBody>
      </p:sp>
      <p:sp>
        <p:nvSpPr>
          <p:cNvPr id="9219" name="Rectangle 3"/>
          <p:cNvSpPr>
            <a:spLocks noGrp="1" noChangeArrowheads="1"/>
          </p:cNvSpPr>
          <p:nvPr>
            <p:ph type="body" idx="1"/>
          </p:nvPr>
        </p:nvSpPr>
        <p:spPr>
          <a:xfrm>
            <a:off x="457200" y="1295400"/>
            <a:ext cx="8229600" cy="3809999"/>
          </a:xfrm>
        </p:spPr>
        <p:txBody>
          <a:bodyPr/>
          <a:lstStyle/>
          <a:p>
            <a:r>
              <a:rPr lang="en-US" dirty="0" smtClean="0"/>
              <a:t>Each link’s vote is proportional to the </a:t>
            </a:r>
            <a:r>
              <a:rPr lang="en-US" b="1" dirty="0" smtClean="0">
                <a:solidFill>
                  <a:srgbClr val="008000"/>
                </a:solidFill>
              </a:rPr>
              <a:t>importance</a:t>
            </a:r>
            <a:r>
              <a:rPr lang="en-US" dirty="0" smtClean="0">
                <a:solidFill>
                  <a:srgbClr val="008000"/>
                </a:solidFill>
              </a:rPr>
              <a:t> </a:t>
            </a:r>
            <a:r>
              <a:rPr lang="en-US" dirty="0" smtClean="0"/>
              <a:t>of its source page</a:t>
            </a:r>
          </a:p>
          <a:p>
            <a:pPr lvl="8"/>
            <a:endParaRPr lang="en-US" dirty="0" smtClean="0"/>
          </a:p>
          <a:p>
            <a:r>
              <a:rPr lang="en-US" dirty="0" smtClean="0"/>
              <a:t>If page </a:t>
            </a:r>
            <a:r>
              <a:rPr lang="en-US" b="1" i="1" dirty="0" smtClean="0">
                <a:solidFill>
                  <a:srgbClr val="FF0000"/>
                </a:solidFill>
              </a:rPr>
              <a:t>j</a:t>
            </a:r>
            <a:r>
              <a:rPr lang="en-US" dirty="0" smtClean="0"/>
              <a:t> with importance </a:t>
            </a:r>
            <a:r>
              <a:rPr lang="en-US" b="1" i="1" dirty="0" err="1" smtClean="0">
                <a:solidFill>
                  <a:srgbClr val="0000FF"/>
                </a:solidFill>
              </a:rPr>
              <a:t>r</a:t>
            </a:r>
            <a:r>
              <a:rPr lang="en-US" b="1" i="1" baseline="-25000" dirty="0" err="1" smtClean="0">
                <a:solidFill>
                  <a:srgbClr val="0000FF"/>
                </a:solidFill>
              </a:rPr>
              <a:t>j</a:t>
            </a:r>
            <a:r>
              <a:rPr lang="en-US" dirty="0" smtClean="0"/>
              <a:t> has </a:t>
            </a:r>
            <a:r>
              <a:rPr lang="en-US" b="1" i="1" dirty="0" smtClean="0">
                <a:solidFill>
                  <a:srgbClr val="0000FF"/>
                </a:solidFill>
              </a:rPr>
              <a:t>n</a:t>
            </a:r>
            <a:r>
              <a:rPr lang="en-US" dirty="0" smtClean="0"/>
              <a:t> out-links, each link gets </a:t>
            </a:r>
            <a:r>
              <a:rPr lang="en-US" b="1" i="1" dirty="0" err="1" smtClean="0">
                <a:solidFill>
                  <a:srgbClr val="0000FF"/>
                </a:solidFill>
              </a:rPr>
              <a:t>r</a:t>
            </a:r>
            <a:r>
              <a:rPr lang="en-US" b="1" i="1" baseline="-25000" dirty="0" err="1" smtClean="0">
                <a:solidFill>
                  <a:srgbClr val="0000FF"/>
                </a:solidFill>
              </a:rPr>
              <a:t>j</a:t>
            </a:r>
            <a:r>
              <a:rPr lang="en-US" b="1" i="1" baseline="-25000" dirty="0" smtClean="0">
                <a:solidFill>
                  <a:srgbClr val="0000FF"/>
                </a:solidFill>
              </a:rPr>
              <a:t> </a:t>
            </a:r>
            <a:r>
              <a:rPr lang="en-US" b="1" i="1" dirty="0" smtClean="0">
                <a:solidFill>
                  <a:srgbClr val="0000FF"/>
                </a:solidFill>
              </a:rPr>
              <a:t>/ n</a:t>
            </a:r>
            <a:r>
              <a:rPr lang="en-US" dirty="0" smtClean="0"/>
              <a:t> votes</a:t>
            </a:r>
          </a:p>
          <a:p>
            <a:pPr lvl="8"/>
            <a:endParaRPr lang="en-US" dirty="0" smtClean="0"/>
          </a:p>
          <a:p>
            <a:r>
              <a:rPr lang="en-US" dirty="0" smtClean="0"/>
              <a:t>Page </a:t>
            </a:r>
            <a:r>
              <a:rPr lang="en-US" b="1" i="1" dirty="0" smtClean="0">
                <a:solidFill>
                  <a:srgbClr val="FF0000"/>
                </a:solidFill>
              </a:rPr>
              <a:t>j</a:t>
            </a:r>
            <a:r>
              <a:rPr lang="en-US" dirty="0" smtClean="0"/>
              <a:t>’s own importance is the sum of the votes on its in-links</a:t>
            </a:r>
          </a:p>
        </p:txBody>
      </p:sp>
      <p:sp>
        <p:nvSpPr>
          <p:cNvPr id="5" name="Slide Number Placeholder 4"/>
          <p:cNvSpPr>
            <a:spLocks noGrp="1"/>
          </p:cNvSpPr>
          <p:nvPr>
            <p:ph type="sldNum" sz="quarter" idx="12"/>
          </p:nvPr>
        </p:nvSpPr>
        <p:spPr/>
        <p:txBody>
          <a:bodyPr/>
          <a:lstStyle/>
          <a:p>
            <a:pPr>
              <a:defRPr/>
            </a:pPr>
            <a:fld id="{15EE5B40-118D-4084-B443-0CD2840CF31F}" type="slidenum">
              <a:rPr lang="en-US"/>
              <a:pPr>
                <a:defRPr/>
              </a:pPr>
              <a:t>18</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7" name="Line 32"/>
          <p:cNvSpPr>
            <a:spLocks noChangeShapeType="1"/>
          </p:cNvSpPr>
          <p:nvPr/>
        </p:nvSpPr>
        <p:spPr bwMode="auto">
          <a:xfrm rot="5400000">
            <a:off x="5165725" y="5697536"/>
            <a:ext cx="533399" cy="381000"/>
          </a:xfrm>
          <a:prstGeom prst="line">
            <a:avLst/>
          </a:prstGeom>
          <a:ln w="28575">
            <a:headEnd type="none"/>
            <a:tailEnd type="triangl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8" name="Line 5"/>
          <p:cNvSpPr>
            <a:spLocks noChangeShapeType="1"/>
          </p:cNvSpPr>
          <p:nvPr/>
        </p:nvSpPr>
        <p:spPr bwMode="auto">
          <a:xfrm rot="5400000" flipH="1">
            <a:off x="5840412" y="5457824"/>
            <a:ext cx="300038" cy="636587"/>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9" name="Line 6"/>
          <p:cNvSpPr>
            <a:spLocks noChangeShapeType="1"/>
          </p:cNvSpPr>
          <p:nvPr/>
        </p:nvSpPr>
        <p:spPr bwMode="auto">
          <a:xfrm rot="5400000" flipV="1">
            <a:off x="5469733" y="5849142"/>
            <a:ext cx="677864" cy="238126"/>
          </a:xfrm>
          <a:prstGeom prst="line">
            <a:avLst/>
          </a:prstGeom>
          <a:ln w="28575">
            <a:headEnd/>
            <a:tailEnd type="triangl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11" name="Oval 17"/>
          <p:cNvSpPr>
            <a:spLocks noChangeArrowheads="1"/>
          </p:cNvSpPr>
          <p:nvPr/>
        </p:nvSpPr>
        <p:spPr bwMode="auto">
          <a:xfrm rot="5400000">
            <a:off x="5534819" y="5506240"/>
            <a:ext cx="244475" cy="246062"/>
          </a:xfrm>
          <a:prstGeom prst="ellipse">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US" dirty="0"/>
          </a:p>
        </p:txBody>
      </p:sp>
      <p:sp>
        <p:nvSpPr>
          <p:cNvPr id="16" name="Line 5"/>
          <p:cNvSpPr>
            <a:spLocks noChangeShapeType="1"/>
          </p:cNvSpPr>
          <p:nvPr/>
        </p:nvSpPr>
        <p:spPr bwMode="auto">
          <a:xfrm rot="5400000" flipH="1">
            <a:off x="5314667" y="5207090"/>
            <a:ext cx="450533" cy="13882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17" name="Line 5"/>
          <p:cNvSpPr>
            <a:spLocks noChangeShapeType="1"/>
          </p:cNvSpPr>
          <p:nvPr/>
        </p:nvSpPr>
        <p:spPr bwMode="auto">
          <a:xfrm rot="5400000" flipH="1" flipV="1">
            <a:off x="5675319" y="5093853"/>
            <a:ext cx="518672" cy="38936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 name="TextBox 1"/>
          <p:cNvSpPr txBox="1"/>
          <p:nvPr/>
        </p:nvSpPr>
        <p:spPr>
          <a:xfrm>
            <a:off x="5297611" y="5334371"/>
            <a:ext cx="269626" cy="461665"/>
          </a:xfrm>
          <a:prstGeom prst="rect">
            <a:avLst/>
          </a:prstGeom>
          <a:noFill/>
        </p:spPr>
        <p:txBody>
          <a:bodyPr wrap="none" rtlCol="0">
            <a:spAutoFit/>
          </a:bodyPr>
          <a:lstStyle/>
          <a:p>
            <a:r>
              <a:rPr lang="en-US" sz="2400" b="1" i="1" dirty="0" smtClean="0">
                <a:solidFill>
                  <a:srgbClr val="FF0000"/>
                </a:solidFill>
                <a:latin typeface="Arial" pitchFamily="34" charset="0"/>
                <a:cs typeface="Arial" pitchFamily="34" charset="0"/>
              </a:rPr>
              <a:t>j</a:t>
            </a:r>
          </a:p>
        </p:txBody>
      </p:sp>
      <p:sp>
        <p:nvSpPr>
          <p:cNvPr id="20" name="Line 5"/>
          <p:cNvSpPr>
            <a:spLocks noChangeShapeType="1"/>
          </p:cNvSpPr>
          <p:nvPr/>
        </p:nvSpPr>
        <p:spPr bwMode="auto">
          <a:xfrm rot="5400000" flipH="1">
            <a:off x="6271529" y="4854465"/>
            <a:ext cx="364903" cy="503237"/>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1" name="Line 5"/>
          <p:cNvSpPr>
            <a:spLocks noChangeShapeType="1"/>
          </p:cNvSpPr>
          <p:nvPr/>
        </p:nvSpPr>
        <p:spPr bwMode="auto">
          <a:xfrm rot="5400000">
            <a:off x="6392465" y="4610497"/>
            <a:ext cx="123032" cy="503238"/>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2" name="Line 5"/>
          <p:cNvSpPr>
            <a:spLocks noChangeShapeType="1"/>
          </p:cNvSpPr>
          <p:nvPr/>
        </p:nvSpPr>
        <p:spPr bwMode="auto">
          <a:xfrm rot="5400000" flipV="1">
            <a:off x="5912645" y="4663283"/>
            <a:ext cx="304800" cy="27463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b="1" dirty="0"/>
          </a:p>
        </p:txBody>
      </p:sp>
      <p:sp>
        <p:nvSpPr>
          <p:cNvPr id="24" name="Line 5"/>
          <p:cNvSpPr>
            <a:spLocks noChangeShapeType="1"/>
          </p:cNvSpPr>
          <p:nvPr/>
        </p:nvSpPr>
        <p:spPr bwMode="auto">
          <a:xfrm rot="5400000">
            <a:off x="5331221" y="4681141"/>
            <a:ext cx="351632" cy="133350"/>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5" name="Line 5"/>
          <p:cNvSpPr>
            <a:spLocks noChangeShapeType="1"/>
          </p:cNvSpPr>
          <p:nvPr/>
        </p:nvSpPr>
        <p:spPr bwMode="auto">
          <a:xfrm rot="5400000" flipV="1">
            <a:off x="5150645" y="4663283"/>
            <a:ext cx="304800" cy="27463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b="1" dirty="0"/>
          </a:p>
        </p:txBody>
      </p:sp>
      <p:sp>
        <p:nvSpPr>
          <p:cNvPr id="10" name="Oval 15"/>
          <p:cNvSpPr>
            <a:spLocks noChangeArrowheads="1"/>
          </p:cNvSpPr>
          <p:nvPr/>
        </p:nvSpPr>
        <p:spPr bwMode="auto">
          <a:xfrm>
            <a:off x="6079331" y="4800600"/>
            <a:ext cx="246062" cy="244475"/>
          </a:xfrm>
          <a:prstGeom prst="ellipse">
            <a:avLst/>
          </a:prstGeom>
          <a:solidFill>
            <a:srgbClr val="008000"/>
          </a:solidFill>
          <a:ln w="12700">
            <a:noFill/>
            <a:headEnd/>
            <a:tailEnd/>
          </a:ln>
        </p:spPr>
        <p:style>
          <a:lnRef idx="1">
            <a:schemeClr val="dk1"/>
          </a:lnRef>
          <a:fillRef idx="2">
            <a:schemeClr val="dk1"/>
          </a:fillRef>
          <a:effectRef idx="1">
            <a:schemeClr val="dk1"/>
          </a:effectRef>
          <a:fontRef idx="minor">
            <a:schemeClr val="dk1"/>
          </a:fontRef>
        </p:style>
        <p:txBody>
          <a:bodyPr wrap="none" lIns="0" rIns="0" anchor="ctr"/>
          <a:lstStyle/>
          <a:p>
            <a:pPr algn="ctr" fontAlgn="auto">
              <a:spcBef>
                <a:spcPts val="0"/>
              </a:spcBef>
              <a:spcAft>
                <a:spcPts val="0"/>
              </a:spcAft>
              <a:defRPr/>
            </a:pPr>
            <a:r>
              <a:rPr lang="en-US" b="1" i="1" dirty="0" smtClean="0">
                <a:solidFill>
                  <a:schemeClr val="bg1"/>
                </a:solidFill>
              </a:rPr>
              <a:t>k</a:t>
            </a:r>
            <a:endParaRPr lang="en-US" b="1" i="1" dirty="0">
              <a:solidFill>
                <a:schemeClr val="bg1"/>
              </a:solidFill>
            </a:endParaRPr>
          </a:p>
        </p:txBody>
      </p:sp>
      <p:sp>
        <p:nvSpPr>
          <p:cNvPr id="12" name="Oval 19"/>
          <p:cNvSpPr>
            <a:spLocks noChangeArrowheads="1"/>
          </p:cNvSpPr>
          <p:nvPr/>
        </p:nvSpPr>
        <p:spPr bwMode="auto">
          <a:xfrm>
            <a:off x="5317330" y="4801395"/>
            <a:ext cx="246064" cy="244475"/>
          </a:xfrm>
          <a:prstGeom prst="ellipse">
            <a:avLst/>
          </a:prstGeom>
          <a:solidFill>
            <a:srgbClr val="008000"/>
          </a:solidFill>
          <a:ln w="12700">
            <a:noFill/>
            <a:headEnd/>
            <a:tailEnd/>
          </a:ln>
        </p:spPr>
        <p:style>
          <a:lnRef idx="1">
            <a:schemeClr val="dk1"/>
          </a:lnRef>
          <a:fillRef idx="2">
            <a:schemeClr val="dk1"/>
          </a:fillRef>
          <a:effectRef idx="1">
            <a:schemeClr val="dk1"/>
          </a:effectRef>
          <a:fontRef idx="minor">
            <a:schemeClr val="dk1"/>
          </a:fontRef>
        </p:style>
        <p:txBody>
          <a:bodyPr wrap="none" lIns="0" rIns="0" anchor="ctr"/>
          <a:lstStyle/>
          <a:p>
            <a:pPr algn="ctr" fontAlgn="auto">
              <a:spcBef>
                <a:spcPts val="0"/>
              </a:spcBef>
              <a:spcAft>
                <a:spcPts val="0"/>
              </a:spcAft>
              <a:defRPr/>
            </a:pPr>
            <a:r>
              <a:rPr lang="en-US" b="1" i="1" dirty="0" err="1" smtClean="0">
                <a:solidFill>
                  <a:schemeClr val="bg1"/>
                </a:solidFill>
              </a:rPr>
              <a:t>i</a:t>
            </a:r>
            <a:endParaRPr lang="en-US" b="1" i="1" dirty="0">
              <a:solidFill>
                <a:schemeClr val="bg1"/>
              </a:solidFill>
            </a:endParaRPr>
          </a:p>
        </p:txBody>
      </p:sp>
      <p:sp>
        <p:nvSpPr>
          <p:cNvPr id="26" name="Line 5"/>
          <p:cNvSpPr>
            <a:spLocks noChangeShapeType="1"/>
          </p:cNvSpPr>
          <p:nvPr/>
        </p:nvSpPr>
        <p:spPr bwMode="auto">
          <a:xfrm rot="5400000" flipH="1">
            <a:off x="6301979" y="6088679"/>
            <a:ext cx="486568" cy="22860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7" name="Line 5"/>
          <p:cNvSpPr>
            <a:spLocks noChangeShapeType="1"/>
          </p:cNvSpPr>
          <p:nvPr/>
        </p:nvSpPr>
        <p:spPr bwMode="auto">
          <a:xfrm rot="5400000">
            <a:off x="6621065" y="5646561"/>
            <a:ext cx="123032" cy="503238"/>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29" name="Line 5"/>
          <p:cNvSpPr>
            <a:spLocks noChangeShapeType="1"/>
          </p:cNvSpPr>
          <p:nvPr/>
        </p:nvSpPr>
        <p:spPr bwMode="auto">
          <a:xfrm rot="5400000" flipH="1" flipV="1">
            <a:off x="4785629" y="6279466"/>
            <a:ext cx="441104" cy="411163"/>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0" name="Line 5"/>
          <p:cNvSpPr>
            <a:spLocks noChangeShapeType="1"/>
          </p:cNvSpPr>
          <p:nvPr/>
        </p:nvSpPr>
        <p:spPr bwMode="auto">
          <a:xfrm rot="5400000" flipH="1">
            <a:off x="5193396" y="6282862"/>
            <a:ext cx="364904" cy="32817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1" name="Line 5"/>
          <p:cNvSpPr>
            <a:spLocks noChangeShapeType="1"/>
          </p:cNvSpPr>
          <p:nvPr/>
        </p:nvSpPr>
        <p:spPr bwMode="auto">
          <a:xfrm rot="5400000" flipV="1">
            <a:off x="4922045" y="6004147"/>
            <a:ext cx="304800" cy="27463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b="1" dirty="0"/>
          </a:p>
        </p:txBody>
      </p:sp>
      <p:sp>
        <p:nvSpPr>
          <p:cNvPr id="13" name="Oval 20"/>
          <p:cNvSpPr>
            <a:spLocks noChangeArrowheads="1"/>
          </p:cNvSpPr>
          <p:nvPr/>
        </p:nvSpPr>
        <p:spPr bwMode="auto">
          <a:xfrm rot="5400000">
            <a:off x="5088731" y="6155529"/>
            <a:ext cx="246062" cy="244475"/>
          </a:xfrm>
          <a:prstGeom prst="ellipse">
            <a:avLst/>
          </a:prstGeom>
          <a:solidFill>
            <a:srgbClr val="00B0F0"/>
          </a:solidFill>
          <a:ln w="12700">
            <a:noFill/>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dirty="0"/>
          </a:p>
        </p:txBody>
      </p:sp>
      <p:sp>
        <p:nvSpPr>
          <p:cNvPr id="14" name="Oval 15"/>
          <p:cNvSpPr>
            <a:spLocks noChangeArrowheads="1"/>
          </p:cNvSpPr>
          <p:nvPr/>
        </p:nvSpPr>
        <p:spPr bwMode="auto">
          <a:xfrm rot="5400000">
            <a:off x="6307931" y="5850729"/>
            <a:ext cx="246062" cy="244475"/>
          </a:xfrm>
          <a:prstGeom prst="ellipse">
            <a:avLst/>
          </a:prstGeom>
          <a:solidFill>
            <a:srgbClr val="00B0F0"/>
          </a:solidFill>
          <a:ln w="12700">
            <a:noFill/>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dirty="0"/>
          </a:p>
        </p:txBody>
      </p:sp>
      <p:sp>
        <p:nvSpPr>
          <p:cNvPr id="15" name="Oval 19"/>
          <p:cNvSpPr>
            <a:spLocks noChangeArrowheads="1"/>
          </p:cNvSpPr>
          <p:nvPr/>
        </p:nvSpPr>
        <p:spPr bwMode="auto">
          <a:xfrm rot="5400000">
            <a:off x="5850730" y="6307930"/>
            <a:ext cx="246064" cy="244475"/>
          </a:xfrm>
          <a:prstGeom prst="ellipse">
            <a:avLst/>
          </a:prstGeom>
          <a:solidFill>
            <a:srgbClr val="00B0F0"/>
          </a:solidFill>
          <a:ln w="12700">
            <a:noFill/>
            <a:headEnd/>
            <a:tailEnd/>
          </a:ln>
        </p:spPr>
        <p:style>
          <a:lnRef idx="1">
            <a:schemeClr val="dk1"/>
          </a:lnRef>
          <a:fillRef idx="2">
            <a:schemeClr val="dk1"/>
          </a:fillRef>
          <a:effectRef idx="1">
            <a:schemeClr val="dk1"/>
          </a:effectRef>
          <a:fontRef idx="minor">
            <a:schemeClr val="dk1"/>
          </a:fontRef>
        </p:style>
        <p:txBody>
          <a:bodyPr wrap="none" anchor="ctr"/>
          <a:lstStyle/>
          <a:p>
            <a:pPr fontAlgn="auto">
              <a:spcBef>
                <a:spcPts val="0"/>
              </a:spcBef>
              <a:spcAft>
                <a:spcPts val="0"/>
              </a:spcAft>
              <a:defRPr/>
            </a:pPr>
            <a:endParaRPr lang="en-US" dirty="0"/>
          </a:p>
        </p:txBody>
      </p:sp>
      <p:sp>
        <p:nvSpPr>
          <p:cNvPr id="32" name="Line 5"/>
          <p:cNvSpPr>
            <a:spLocks noChangeShapeType="1"/>
          </p:cNvSpPr>
          <p:nvPr/>
        </p:nvSpPr>
        <p:spPr bwMode="auto">
          <a:xfrm rot="5400000" flipH="1" flipV="1">
            <a:off x="6445538" y="5652799"/>
            <a:ext cx="245492" cy="182565"/>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3" name="Line 5"/>
          <p:cNvSpPr>
            <a:spLocks noChangeShapeType="1"/>
          </p:cNvSpPr>
          <p:nvPr/>
        </p:nvSpPr>
        <p:spPr bwMode="auto">
          <a:xfrm rot="5400000" flipH="1" flipV="1">
            <a:off x="6140307" y="4630974"/>
            <a:ext cx="247968" cy="91284"/>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4" name="Line 5"/>
          <p:cNvSpPr>
            <a:spLocks noChangeShapeType="1"/>
          </p:cNvSpPr>
          <p:nvPr/>
        </p:nvSpPr>
        <p:spPr bwMode="auto">
          <a:xfrm rot="5400000" flipH="1" flipV="1">
            <a:off x="6102661" y="6166730"/>
            <a:ext cx="169817" cy="242313"/>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5" name="Line 5"/>
          <p:cNvSpPr>
            <a:spLocks noChangeShapeType="1"/>
          </p:cNvSpPr>
          <p:nvPr/>
        </p:nvSpPr>
        <p:spPr bwMode="auto">
          <a:xfrm rot="5400000">
            <a:off x="4853777" y="6162322"/>
            <a:ext cx="104205" cy="367289"/>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6" name="Line 5"/>
          <p:cNvSpPr>
            <a:spLocks noChangeShapeType="1"/>
          </p:cNvSpPr>
          <p:nvPr/>
        </p:nvSpPr>
        <p:spPr bwMode="auto">
          <a:xfrm rot="5400000">
            <a:off x="5776875" y="6624020"/>
            <a:ext cx="232428" cy="83131"/>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7" name="Line 5"/>
          <p:cNvSpPr>
            <a:spLocks noChangeShapeType="1"/>
          </p:cNvSpPr>
          <p:nvPr/>
        </p:nvSpPr>
        <p:spPr bwMode="auto">
          <a:xfrm rot="5400000">
            <a:off x="5116851" y="4949768"/>
            <a:ext cx="189819" cy="244476"/>
          </a:xfrm>
          <a:prstGeom prst="line">
            <a:avLst/>
          </a:prstGeom>
          <a:ln w="28575">
            <a:headEnd type="triangle"/>
            <a:tailEnd type="none"/>
          </a:ln>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endParaRPr lang="en-US" dirty="0"/>
          </a:p>
        </p:txBody>
      </p:sp>
      <p:sp>
        <p:nvSpPr>
          <p:cNvPr id="3" name="Rectangle 2"/>
          <p:cNvSpPr/>
          <p:nvPr/>
        </p:nvSpPr>
        <p:spPr>
          <a:xfrm>
            <a:off x="5923530" y="5449824"/>
            <a:ext cx="481222" cy="369332"/>
          </a:xfrm>
          <a:prstGeom prst="rect">
            <a:avLst/>
          </a:prstGeom>
        </p:spPr>
        <p:txBody>
          <a:bodyPr wrap="none">
            <a:spAutoFit/>
          </a:bodyPr>
          <a:lstStyle/>
          <a:p>
            <a:r>
              <a:rPr lang="en-US" b="1" i="1" dirty="0" err="1" smtClean="0">
                <a:solidFill>
                  <a:srgbClr val="0000FF"/>
                </a:solidFill>
              </a:rPr>
              <a:t>r</a:t>
            </a:r>
            <a:r>
              <a:rPr lang="en-US" b="1" i="1" baseline="-25000" dirty="0" err="1" smtClean="0">
                <a:solidFill>
                  <a:srgbClr val="0000FF"/>
                </a:solidFill>
              </a:rPr>
              <a:t>j</a:t>
            </a:r>
            <a:r>
              <a:rPr lang="en-US" b="1" i="1" dirty="0">
                <a:solidFill>
                  <a:srgbClr val="0000FF"/>
                </a:solidFill>
              </a:rPr>
              <a:t>/3</a:t>
            </a:r>
            <a:endParaRPr lang="en-US" dirty="0"/>
          </a:p>
        </p:txBody>
      </p:sp>
      <p:sp>
        <p:nvSpPr>
          <p:cNvPr id="38" name="Rectangle 37"/>
          <p:cNvSpPr/>
          <p:nvPr/>
        </p:nvSpPr>
        <p:spPr>
          <a:xfrm>
            <a:off x="5818632" y="5888736"/>
            <a:ext cx="481222" cy="369332"/>
          </a:xfrm>
          <a:prstGeom prst="rect">
            <a:avLst/>
          </a:prstGeom>
        </p:spPr>
        <p:txBody>
          <a:bodyPr wrap="none">
            <a:spAutoFit/>
          </a:bodyPr>
          <a:lstStyle/>
          <a:p>
            <a:r>
              <a:rPr lang="en-US" b="1" i="1" dirty="0" err="1" smtClean="0">
                <a:solidFill>
                  <a:srgbClr val="0000FF"/>
                </a:solidFill>
              </a:rPr>
              <a:t>r</a:t>
            </a:r>
            <a:r>
              <a:rPr lang="en-US" b="1" i="1" baseline="-25000" dirty="0" err="1" smtClean="0">
                <a:solidFill>
                  <a:srgbClr val="0000FF"/>
                </a:solidFill>
              </a:rPr>
              <a:t>j</a:t>
            </a:r>
            <a:r>
              <a:rPr lang="en-US" b="1" i="1" dirty="0">
                <a:solidFill>
                  <a:srgbClr val="0000FF"/>
                </a:solidFill>
              </a:rPr>
              <a:t>/3</a:t>
            </a:r>
            <a:endParaRPr lang="en-US" dirty="0"/>
          </a:p>
        </p:txBody>
      </p:sp>
      <p:sp>
        <p:nvSpPr>
          <p:cNvPr id="39" name="Rectangle 38"/>
          <p:cNvSpPr/>
          <p:nvPr/>
        </p:nvSpPr>
        <p:spPr>
          <a:xfrm>
            <a:off x="5257800" y="5879068"/>
            <a:ext cx="481222" cy="369332"/>
          </a:xfrm>
          <a:prstGeom prst="rect">
            <a:avLst/>
          </a:prstGeom>
        </p:spPr>
        <p:txBody>
          <a:bodyPr wrap="none">
            <a:spAutoFit/>
          </a:bodyPr>
          <a:lstStyle/>
          <a:p>
            <a:r>
              <a:rPr lang="en-US" b="1" i="1" dirty="0" err="1" smtClean="0">
                <a:solidFill>
                  <a:srgbClr val="0000FF"/>
                </a:solidFill>
              </a:rPr>
              <a:t>r</a:t>
            </a:r>
            <a:r>
              <a:rPr lang="en-US" b="1" i="1" baseline="-25000" dirty="0" err="1" smtClean="0">
                <a:solidFill>
                  <a:srgbClr val="0000FF"/>
                </a:solidFill>
              </a:rPr>
              <a:t>j</a:t>
            </a:r>
            <a:r>
              <a:rPr lang="en-US" b="1" i="1" dirty="0">
                <a:solidFill>
                  <a:srgbClr val="0000FF"/>
                </a:solidFill>
              </a:rPr>
              <a:t>/3</a:t>
            </a:r>
            <a:endParaRPr lang="en-US" dirty="0"/>
          </a:p>
        </p:txBody>
      </p:sp>
      <p:sp>
        <p:nvSpPr>
          <p:cNvPr id="41" name="TextBox 40"/>
          <p:cNvSpPr txBox="1"/>
          <p:nvPr/>
        </p:nvSpPr>
        <p:spPr>
          <a:xfrm>
            <a:off x="2667000" y="5558135"/>
            <a:ext cx="1789272" cy="461665"/>
          </a:xfrm>
          <a:prstGeom prst="rect">
            <a:avLst/>
          </a:prstGeom>
          <a:noFill/>
        </p:spPr>
        <p:txBody>
          <a:bodyPr wrap="none" rtlCol="0">
            <a:spAutoFit/>
          </a:bodyPr>
          <a:lstStyle/>
          <a:p>
            <a:r>
              <a:rPr lang="en-US" sz="2400" b="1" i="1" dirty="0" err="1" smtClean="0">
                <a:solidFill>
                  <a:srgbClr val="FF0000"/>
                </a:solidFill>
                <a:latin typeface="Arial" pitchFamily="34" charset="0"/>
                <a:cs typeface="Arial" pitchFamily="34" charset="0"/>
              </a:rPr>
              <a:t>r</a:t>
            </a:r>
            <a:r>
              <a:rPr lang="en-US" sz="2400" b="1" i="1" baseline="-25000" dirty="0" err="1" smtClean="0">
                <a:solidFill>
                  <a:srgbClr val="FF0000"/>
                </a:solidFill>
                <a:latin typeface="Arial" pitchFamily="34" charset="0"/>
                <a:cs typeface="Arial" pitchFamily="34" charset="0"/>
              </a:rPr>
              <a:t>j</a:t>
            </a:r>
            <a:r>
              <a:rPr lang="en-US" sz="2400" b="1" i="1" baseline="-25000" dirty="0" smtClean="0">
                <a:solidFill>
                  <a:srgbClr val="FF0000"/>
                </a:solidFill>
                <a:latin typeface="Arial" pitchFamily="34" charset="0"/>
                <a:cs typeface="Arial" pitchFamily="34" charset="0"/>
              </a:rPr>
              <a:t> </a:t>
            </a:r>
            <a:r>
              <a:rPr lang="en-US" sz="2400" b="1" i="1" dirty="0" smtClean="0">
                <a:solidFill>
                  <a:srgbClr val="FF0000"/>
                </a:solidFill>
                <a:latin typeface="Arial" pitchFamily="34" charset="0"/>
                <a:cs typeface="Arial" pitchFamily="34" charset="0"/>
              </a:rPr>
              <a:t>= </a:t>
            </a:r>
            <a:r>
              <a:rPr lang="en-US" sz="2400" b="1" i="1" dirty="0" err="1" smtClean="0">
                <a:solidFill>
                  <a:srgbClr val="008000"/>
                </a:solidFill>
                <a:latin typeface="Arial" pitchFamily="34" charset="0"/>
                <a:cs typeface="Arial" pitchFamily="34" charset="0"/>
              </a:rPr>
              <a:t>r</a:t>
            </a:r>
            <a:r>
              <a:rPr lang="en-US" sz="2400" b="1" i="1" baseline="-25000" dirty="0" err="1" smtClean="0">
                <a:solidFill>
                  <a:srgbClr val="008000"/>
                </a:solidFill>
                <a:latin typeface="Arial" pitchFamily="34" charset="0"/>
                <a:cs typeface="Arial" pitchFamily="34" charset="0"/>
              </a:rPr>
              <a:t>i</a:t>
            </a:r>
            <a:r>
              <a:rPr lang="en-US" sz="2400" b="1" i="1" dirty="0" smtClean="0">
                <a:solidFill>
                  <a:srgbClr val="008000"/>
                </a:solidFill>
                <a:latin typeface="Arial" pitchFamily="34" charset="0"/>
                <a:cs typeface="Arial" pitchFamily="34" charset="0"/>
              </a:rPr>
              <a:t>/3</a:t>
            </a:r>
            <a:r>
              <a:rPr lang="en-US" sz="2400" b="1" i="1" dirty="0" smtClean="0">
                <a:latin typeface="Arial" pitchFamily="34" charset="0"/>
                <a:cs typeface="Arial" pitchFamily="34" charset="0"/>
              </a:rPr>
              <a:t>+</a:t>
            </a:r>
            <a:r>
              <a:rPr lang="en-US" sz="2400" b="1" i="1" dirty="0" smtClean="0">
                <a:solidFill>
                  <a:srgbClr val="008000"/>
                </a:solidFill>
                <a:latin typeface="Arial" pitchFamily="34" charset="0"/>
                <a:cs typeface="Arial" pitchFamily="34" charset="0"/>
              </a:rPr>
              <a:t>r</a:t>
            </a:r>
            <a:r>
              <a:rPr lang="en-US" sz="2400" b="1" i="1" baseline="-25000" dirty="0" smtClean="0">
                <a:solidFill>
                  <a:srgbClr val="008000"/>
                </a:solidFill>
                <a:latin typeface="Arial" pitchFamily="34" charset="0"/>
                <a:cs typeface="Arial" pitchFamily="34" charset="0"/>
              </a:rPr>
              <a:t>k</a:t>
            </a:r>
            <a:r>
              <a:rPr lang="en-US" sz="2400" b="1" i="1" dirty="0" smtClean="0">
                <a:solidFill>
                  <a:srgbClr val="008000"/>
                </a:solidFill>
                <a:latin typeface="Arial" pitchFamily="34" charset="0"/>
                <a:cs typeface="Arial" pitchFamily="34" charset="0"/>
              </a:rPr>
              <a:t>/4</a:t>
            </a:r>
          </a:p>
        </p:txBody>
      </p:sp>
      <p:sp>
        <p:nvSpPr>
          <p:cNvPr id="18" name="Rectangle 17"/>
          <p:cNvSpPr/>
          <p:nvPr/>
        </p:nvSpPr>
        <p:spPr>
          <a:xfrm>
            <a:off x="5465186" y="4939546"/>
            <a:ext cx="510076" cy="369332"/>
          </a:xfrm>
          <a:prstGeom prst="rect">
            <a:avLst/>
          </a:prstGeom>
        </p:spPr>
        <p:txBody>
          <a:bodyPr wrap="none">
            <a:spAutoFit/>
          </a:bodyPr>
          <a:lstStyle/>
          <a:p>
            <a:r>
              <a:rPr lang="en-US" b="1" i="1" dirty="0" err="1" smtClean="0">
                <a:solidFill>
                  <a:srgbClr val="008000"/>
                </a:solidFill>
                <a:latin typeface="Arial" pitchFamily="34" charset="0"/>
                <a:cs typeface="Arial" pitchFamily="34" charset="0"/>
              </a:rPr>
              <a:t>r</a:t>
            </a:r>
            <a:r>
              <a:rPr lang="en-US" b="1" i="1" baseline="-25000" dirty="0" err="1" smtClean="0">
                <a:solidFill>
                  <a:srgbClr val="008000"/>
                </a:solidFill>
                <a:latin typeface="Arial" pitchFamily="34" charset="0"/>
                <a:cs typeface="Arial" pitchFamily="34" charset="0"/>
              </a:rPr>
              <a:t>i</a:t>
            </a:r>
            <a:r>
              <a:rPr lang="en-US" b="1" i="1" dirty="0" smtClean="0">
                <a:solidFill>
                  <a:srgbClr val="008000"/>
                </a:solidFill>
                <a:latin typeface="Arial" pitchFamily="34" charset="0"/>
                <a:cs typeface="Arial" pitchFamily="34" charset="0"/>
              </a:rPr>
              <a:t>/3</a:t>
            </a:r>
            <a:endParaRPr lang="en-US" b="1" i="1" dirty="0">
              <a:solidFill>
                <a:srgbClr val="008000"/>
              </a:solidFill>
              <a:latin typeface="Arial" pitchFamily="34" charset="0"/>
              <a:cs typeface="Arial" pitchFamily="34" charset="0"/>
            </a:endParaRPr>
          </a:p>
        </p:txBody>
      </p:sp>
      <p:sp>
        <p:nvSpPr>
          <p:cNvPr id="19" name="Rectangle 18"/>
          <p:cNvSpPr/>
          <p:nvPr/>
        </p:nvSpPr>
        <p:spPr>
          <a:xfrm>
            <a:off x="5943600" y="5029200"/>
            <a:ext cx="551754" cy="369332"/>
          </a:xfrm>
          <a:prstGeom prst="rect">
            <a:avLst/>
          </a:prstGeom>
        </p:spPr>
        <p:txBody>
          <a:bodyPr wrap="none">
            <a:spAutoFit/>
          </a:bodyPr>
          <a:lstStyle/>
          <a:p>
            <a:r>
              <a:rPr lang="en-US" b="1" i="1" dirty="0" err="1" smtClean="0">
                <a:solidFill>
                  <a:srgbClr val="008000"/>
                </a:solidFill>
                <a:latin typeface="Arial" pitchFamily="34" charset="0"/>
                <a:cs typeface="Arial" pitchFamily="34" charset="0"/>
              </a:rPr>
              <a:t>r</a:t>
            </a:r>
            <a:r>
              <a:rPr lang="en-US" b="1" i="1" baseline="-25000" dirty="0" err="1" smtClean="0">
                <a:solidFill>
                  <a:srgbClr val="008000"/>
                </a:solidFill>
                <a:latin typeface="Arial" pitchFamily="34" charset="0"/>
                <a:cs typeface="Arial" pitchFamily="34" charset="0"/>
              </a:rPr>
              <a:t>k</a:t>
            </a:r>
            <a:r>
              <a:rPr lang="en-US" b="1" i="1" dirty="0" smtClean="0">
                <a:solidFill>
                  <a:srgbClr val="008000"/>
                </a:solidFill>
                <a:latin typeface="Arial" pitchFamily="34" charset="0"/>
                <a:cs typeface="Arial" pitchFamily="34" charset="0"/>
              </a:rPr>
              <a:t>/4</a:t>
            </a:r>
            <a:endParaRPr lang="en-US" b="1" i="1"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1580216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The “Flow” Model</a:t>
            </a:r>
            <a:endParaRPr lang="en-US" dirty="0"/>
          </a:p>
        </p:txBody>
      </p:sp>
      <p:sp>
        <p:nvSpPr>
          <p:cNvPr id="3" name="Content Placeholder 2"/>
          <p:cNvSpPr>
            <a:spLocks noGrp="1"/>
          </p:cNvSpPr>
          <p:nvPr>
            <p:ph idx="1"/>
          </p:nvPr>
        </p:nvSpPr>
        <p:spPr>
          <a:xfrm>
            <a:off x="457200" y="1295400"/>
            <a:ext cx="5715000" cy="5257801"/>
          </a:xfrm>
        </p:spPr>
        <p:txBody>
          <a:bodyPr/>
          <a:lstStyle/>
          <a:p>
            <a:r>
              <a:rPr lang="en-US" b="1" dirty="0" smtClean="0">
                <a:solidFill>
                  <a:srgbClr val="D60093"/>
                </a:solidFill>
              </a:rPr>
              <a:t>A “vote” from an important page is worth more</a:t>
            </a:r>
          </a:p>
          <a:p>
            <a:r>
              <a:rPr lang="en-US" b="1" dirty="0" smtClean="0">
                <a:solidFill>
                  <a:srgbClr val="0000FF"/>
                </a:solidFill>
              </a:rPr>
              <a:t>A page is important if it is pointed to by other important pages</a:t>
            </a:r>
          </a:p>
          <a:p>
            <a:r>
              <a:rPr lang="en-US" b="1" dirty="0" smtClean="0"/>
              <a:t>Define a “rank” </a:t>
            </a:r>
            <a:r>
              <a:rPr lang="en-US" b="1" i="1" dirty="0" err="1" smtClean="0">
                <a:latin typeface="Times New Roman" pitchFamily="18" charset="0"/>
                <a:cs typeface="Times New Roman" pitchFamily="18" charset="0"/>
              </a:rPr>
              <a:t>r</a:t>
            </a:r>
            <a:r>
              <a:rPr lang="en-US" b="1" i="1" baseline="-25000" dirty="0" err="1" smtClean="0">
                <a:latin typeface="Times New Roman" pitchFamily="18" charset="0"/>
                <a:cs typeface="Times New Roman" pitchFamily="18" charset="0"/>
              </a:rPr>
              <a:t>j</a:t>
            </a:r>
            <a:r>
              <a:rPr lang="en-US" b="1" dirty="0" smtClean="0"/>
              <a:t> for page </a:t>
            </a:r>
            <a:r>
              <a:rPr lang="en-US" b="1" i="1" dirty="0" smtClean="0">
                <a:latin typeface="Times New Roman" pitchFamily="18" charset="0"/>
                <a:cs typeface="Times New Roman" pitchFamily="18" charset="0"/>
              </a:rPr>
              <a:t>j</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19</a:t>
            </a:fld>
            <a:endParaRPr lang="en-US"/>
          </a:p>
        </p:txBody>
      </p:sp>
      <p:graphicFrame>
        <p:nvGraphicFramePr>
          <p:cNvPr id="31746" name="Object 2"/>
          <p:cNvGraphicFramePr>
            <a:graphicFrameLocks noChangeAspect="1"/>
          </p:cNvGraphicFramePr>
          <p:nvPr>
            <p:extLst>
              <p:ext uri="{D42A27DB-BD31-4B8C-83A1-F6EECF244321}">
                <p14:modId xmlns:p14="http://schemas.microsoft.com/office/powerpoint/2010/main" val="1146331050"/>
              </p:ext>
            </p:extLst>
          </p:nvPr>
        </p:nvGraphicFramePr>
        <p:xfrm>
          <a:off x="2154238" y="4484688"/>
          <a:ext cx="2111375" cy="1436687"/>
        </p:xfrm>
        <a:graphic>
          <a:graphicData uri="http://schemas.openxmlformats.org/presentationml/2006/ole">
            <mc:AlternateContent xmlns:mc="http://schemas.openxmlformats.org/markup-compatibility/2006">
              <mc:Choice xmlns:v="urn:schemas-microsoft-com:vml" Requires="v">
                <p:oleObj spid="_x0000_s48176" name="Equation" r:id="rId3" imgW="634680" imgH="431640" progId="Equation.3">
                  <p:embed/>
                </p:oleObj>
              </mc:Choice>
              <mc:Fallback>
                <p:oleObj name="Equation" r:id="rId3" imgW="634680" imgH="431640" progId="Equation.3">
                  <p:embed/>
                  <p:pic>
                    <p:nvPicPr>
                      <p:cNvPr id="0" name=""/>
                      <p:cNvPicPr>
                        <a:picLocks noChangeAspect="1" noChangeArrowheads="1"/>
                      </p:cNvPicPr>
                      <p:nvPr/>
                    </p:nvPicPr>
                    <p:blipFill>
                      <a:blip r:embed="rId4"/>
                      <a:srcRect/>
                      <a:stretch>
                        <a:fillRect/>
                      </a:stretch>
                    </p:blipFill>
                    <p:spPr bwMode="auto">
                      <a:xfrm>
                        <a:off x="2154238" y="4484688"/>
                        <a:ext cx="2111375" cy="1436687"/>
                      </a:xfrm>
                      <a:prstGeom prst="rect">
                        <a:avLst/>
                      </a:prstGeom>
                      <a:noFill/>
                      <a:extLst/>
                    </p:spPr>
                  </p:pic>
                </p:oleObj>
              </mc:Fallback>
            </mc:AlternateContent>
          </a:graphicData>
        </a:graphic>
      </p:graphicFrame>
      <p:grpSp>
        <p:nvGrpSpPr>
          <p:cNvPr id="49" name="Group 48"/>
          <p:cNvGrpSpPr/>
          <p:nvPr/>
        </p:nvGrpSpPr>
        <p:grpSpPr>
          <a:xfrm>
            <a:off x="6572250" y="1905000"/>
            <a:ext cx="2495550" cy="2900065"/>
            <a:chOff x="6572250" y="1905000"/>
            <a:chExt cx="2495550" cy="2900065"/>
          </a:xfrm>
        </p:grpSpPr>
        <p:sp>
          <p:nvSpPr>
            <p:cNvPr id="28" name="Oval 4"/>
            <p:cNvSpPr>
              <a:spLocks noChangeArrowheads="1"/>
            </p:cNvSpPr>
            <p:nvPr/>
          </p:nvSpPr>
          <p:spPr bwMode="auto">
            <a:xfrm>
              <a:off x="7486649" y="2590800"/>
              <a:ext cx="457200" cy="4572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2400" b="1" dirty="0" smtClean="0">
                  <a:solidFill>
                    <a:schemeClr val="bg1"/>
                  </a:solidFill>
                  <a:latin typeface="Times New Roman" pitchFamily="18" charset="0"/>
                  <a:cs typeface="Times New Roman" pitchFamily="18" charset="0"/>
                </a:rPr>
                <a:t>y</a:t>
              </a:r>
              <a:endParaRPr lang="en-US" sz="2400" b="1" dirty="0">
                <a:solidFill>
                  <a:schemeClr val="bg1"/>
                </a:solidFill>
                <a:latin typeface="Times New Roman" pitchFamily="18" charset="0"/>
                <a:cs typeface="Times New Roman" pitchFamily="18" charset="0"/>
              </a:endParaRPr>
            </a:p>
          </p:txBody>
        </p:sp>
        <p:sp>
          <p:nvSpPr>
            <p:cNvPr id="29" name="Oval 5"/>
            <p:cNvSpPr>
              <a:spLocks noChangeArrowheads="1"/>
            </p:cNvSpPr>
            <p:nvPr/>
          </p:nvSpPr>
          <p:spPr bwMode="auto">
            <a:xfrm>
              <a:off x="8610600" y="4114800"/>
              <a:ext cx="457200" cy="4572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2400" b="1" dirty="0" smtClean="0">
                  <a:solidFill>
                    <a:schemeClr val="bg1"/>
                  </a:solidFill>
                  <a:latin typeface="Times New Roman" charset="0"/>
                </a:rPr>
                <a:t>m</a:t>
              </a:r>
              <a:endParaRPr lang="en-US" sz="2400" b="1" dirty="0">
                <a:solidFill>
                  <a:schemeClr val="bg1"/>
                </a:solidFill>
                <a:latin typeface="Times New Roman" charset="0"/>
              </a:endParaRPr>
            </a:p>
          </p:txBody>
        </p:sp>
        <p:sp>
          <p:nvSpPr>
            <p:cNvPr id="30" name="Oval 6"/>
            <p:cNvSpPr>
              <a:spLocks noChangeArrowheads="1"/>
            </p:cNvSpPr>
            <p:nvPr/>
          </p:nvSpPr>
          <p:spPr bwMode="auto">
            <a:xfrm>
              <a:off x="6572250" y="4114800"/>
              <a:ext cx="457200" cy="4572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2400" b="1" dirty="0" smtClean="0">
                  <a:solidFill>
                    <a:schemeClr val="bg1"/>
                  </a:solidFill>
                  <a:latin typeface="Times New Roman" pitchFamily="18" charset="0"/>
                  <a:cs typeface="Times New Roman" pitchFamily="18" charset="0"/>
                </a:rPr>
                <a:t>a</a:t>
              </a:r>
              <a:endParaRPr lang="en-US" sz="2400" b="1" dirty="0">
                <a:solidFill>
                  <a:schemeClr val="bg1"/>
                </a:solidFill>
                <a:latin typeface="Times New Roman" pitchFamily="18" charset="0"/>
                <a:cs typeface="Times New Roman" pitchFamily="18" charset="0"/>
              </a:endParaRPr>
            </a:p>
          </p:txBody>
        </p:sp>
        <p:sp>
          <p:nvSpPr>
            <p:cNvPr id="31" name="Line 7"/>
            <p:cNvSpPr>
              <a:spLocks noChangeShapeType="1"/>
            </p:cNvSpPr>
            <p:nvPr/>
          </p:nvSpPr>
          <p:spPr bwMode="auto">
            <a:xfrm flipV="1">
              <a:off x="6877050" y="2971800"/>
              <a:ext cx="685799" cy="114300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32" name="Line 8"/>
            <p:cNvSpPr>
              <a:spLocks noChangeShapeType="1"/>
            </p:cNvSpPr>
            <p:nvPr/>
          </p:nvSpPr>
          <p:spPr bwMode="auto">
            <a:xfrm flipH="1">
              <a:off x="6953250" y="3048000"/>
              <a:ext cx="685800" cy="114300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33" name="Line 9"/>
            <p:cNvSpPr>
              <a:spLocks noChangeShapeType="1"/>
            </p:cNvSpPr>
            <p:nvPr/>
          </p:nvSpPr>
          <p:spPr bwMode="auto">
            <a:xfrm flipH="1">
              <a:off x="7029450" y="4267200"/>
              <a:ext cx="1600200" cy="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34" name="Line 10"/>
            <p:cNvSpPr>
              <a:spLocks noChangeShapeType="1"/>
            </p:cNvSpPr>
            <p:nvPr/>
          </p:nvSpPr>
          <p:spPr bwMode="auto">
            <a:xfrm>
              <a:off x="7010399" y="4419600"/>
              <a:ext cx="1600200" cy="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cxnSp>
          <p:nvCxnSpPr>
            <p:cNvPr id="35" name="AutoShape 11"/>
            <p:cNvCxnSpPr>
              <a:cxnSpLocks noChangeShapeType="1"/>
              <a:stCxn id="28" idx="6"/>
              <a:endCxn id="28" idx="2"/>
            </p:cNvCxnSpPr>
            <p:nvPr/>
          </p:nvCxnSpPr>
          <p:spPr bwMode="auto">
            <a:xfrm flipH="1">
              <a:off x="7486649" y="2819400"/>
              <a:ext cx="457200" cy="1588"/>
            </a:xfrm>
            <a:prstGeom prst="curvedConnector5">
              <a:avLst>
                <a:gd name="adj1" fmla="val -50000"/>
                <a:gd name="adj2" fmla="val -30501269"/>
                <a:gd name="adj3" fmla="val 150000"/>
              </a:avLst>
            </a:prstGeom>
            <a:noFill/>
            <a:ln w="9525">
              <a:solidFill>
                <a:schemeClr val="tx1"/>
              </a:solidFill>
              <a:round/>
              <a:headEnd/>
              <a:tailEnd type="triangle" w="med" len="med"/>
            </a:ln>
          </p:spPr>
        </p:cxnSp>
        <p:sp>
          <p:nvSpPr>
            <p:cNvPr id="39" name="Text Box 16"/>
            <p:cNvSpPr txBox="1">
              <a:spLocks noChangeArrowheads="1"/>
            </p:cNvSpPr>
            <p:nvPr/>
          </p:nvSpPr>
          <p:spPr bwMode="auto">
            <a:xfrm>
              <a:off x="7165975" y="4343400"/>
              <a:ext cx="559769" cy="461665"/>
            </a:xfrm>
            <a:prstGeom prst="rect">
              <a:avLst/>
            </a:prstGeom>
            <a:noFill/>
            <a:ln w="9525">
              <a:noFill/>
              <a:miter lim="800000"/>
              <a:headEnd/>
              <a:tailEnd/>
            </a:ln>
          </p:spPr>
          <p:txBody>
            <a:bodyPr wrap="none">
              <a:spAutoFit/>
            </a:bodyPr>
            <a:lstStyle/>
            <a:p>
              <a:r>
                <a:rPr lang="en-US" sz="2400" dirty="0" smtClean="0">
                  <a:latin typeface="Times New Roman" pitchFamily="18" charset="0"/>
                  <a:cs typeface="Times New Roman" pitchFamily="18" charset="0"/>
                </a:rPr>
                <a:t>a/2</a:t>
              </a:r>
              <a:endParaRPr lang="en-US" sz="2400" dirty="0">
                <a:latin typeface="Times New Roman" pitchFamily="18" charset="0"/>
                <a:cs typeface="Times New Roman" pitchFamily="18" charset="0"/>
              </a:endParaRPr>
            </a:p>
          </p:txBody>
        </p:sp>
        <p:sp>
          <p:nvSpPr>
            <p:cNvPr id="40" name="Text Box 17"/>
            <p:cNvSpPr txBox="1">
              <a:spLocks noChangeArrowheads="1"/>
            </p:cNvSpPr>
            <p:nvPr/>
          </p:nvSpPr>
          <p:spPr bwMode="auto">
            <a:xfrm>
              <a:off x="7239000" y="3505200"/>
              <a:ext cx="577402"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y/2</a:t>
              </a:r>
            </a:p>
          </p:txBody>
        </p:sp>
        <p:sp>
          <p:nvSpPr>
            <p:cNvPr id="42" name="Text Box 19"/>
            <p:cNvSpPr txBox="1">
              <a:spLocks noChangeArrowheads="1"/>
            </p:cNvSpPr>
            <p:nvPr/>
          </p:nvSpPr>
          <p:spPr bwMode="auto">
            <a:xfrm>
              <a:off x="6705600" y="3200400"/>
              <a:ext cx="577402"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a/2</a:t>
              </a:r>
            </a:p>
          </p:txBody>
        </p:sp>
        <p:sp>
          <p:nvSpPr>
            <p:cNvPr id="43" name="Text Box 20"/>
            <p:cNvSpPr txBox="1">
              <a:spLocks noChangeArrowheads="1"/>
            </p:cNvSpPr>
            <p:nvPr/>
          </p:nvSpPr>
          <p:spPr bwMode="auto">
            <a:xfrm>
              <a:off x="7696200" y="3886200"/>
              <a:ext cx="423514"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m</a:t>
              </a:r>
            </a:p>
          </p:txBody>
        </p:sp>
        <p:sp>
          <p:nvSpPr>
            <p:cNvPr id="45" name="Text Box 17"/>
            <p:cNvSpPr txBox="1">
              <a:spLocks noChangeArrowheads="1"/>
            </p:cNvSpPr>
            <p:nvPr/>
          </p:nvSpPr>
          <p:spPr bwMode="auto">
            <a:xfrm>
              <a:off x="7391400" y="1905000"/>
              <a:ext cx="577402" cy="461665"/>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y/2</a:t>
              </a:r>
            </a:p>
          </p:txBody>
        </p:sp>
      </p:grpSp>
      <p:sp>
        <p:nvSpPr>
          <p:cNvPr id="46" name="Rectangle 45"/>
          <p:cNvSpPr/>
          <p:nvPr/>
        </p:nvSpPr>
        <p:spPr>
          <a:xfrm>
            <a:off x="6987117" y="1447800"/>
            <a:ext cx="183864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marL="438912" indent="-320040" fontAlgn="auto">
              <a:spcBef>
                <a:spcPts val="0"/>
              </a:spcBef>
              <a:spcAft>
                <a:spcPts val="0"/>
              </a:spcAft>
              <a:buFont typeface="Wingdings" pitchFamily="2" charset="2"/>
              <a:buNone/>
              <a:defRPr/>
            </a:pPr>
            <a:r>
              <a:rPr lang="en-US" dirty="0" smtClean="0"/>
              <a:t>The web in 1839</a:t>
            </a:r>
            <a:endParaRPr lang="en-US" dirty="0"/>
          </a:p>
        </p:txBody>
      </p:sp>
      <p:sp>
        <p:nvSpPr>
          <p:cNvPr id="48" name="TextBox 47"/>
          <p:cNvSpPr txBox="1"/>
          <p:nvPr/>
        </p:nvSpPr>
        <p:spPr>
          <a:xfrm>
            <a:off x="6400800" y="4953000"/>
            <a:ext cx="1965603" cy="369332"/>
          </a:xfrm>
          <a:prstGeom prst="rect">
            <a:avLst/>
          </a:prstGeom>
          <a:noFill/>
        </p:spPr>
        <p:txBody>
          <a:bodyPr wrap="none" rtlCol="0">
            <a:spAutoFit/>
          </a:bodyPr>
          <a:lstStyle/>
          <a:p>
            <a:r>
              <a:rPr lang="en-US" b="1" dirty="0" smtClean="0">
                <a:solidFill>
                  <a:srgbClr val="008000"/>
                </a:solidFill>
              </a:rPr>
              <a:t>“Flow” equations:</a:t>
            </a:r>
            <a:endParaRPr lang="en-US" b="1" dirty="0">
              <a:solidFill>
                <a:srgbClr val="008000"/>
              </a:solidFill>
            </a:endParaRPr>
          </a:p>
        </p:txBody>
      </p:sp>
      <p:sp>
        <p:nvSpPr>
          <p:cNvPr id="27" name="Rectangle 26"/>
          <p:cNvSpPr/>
          <p:nvPr/>
        </p:nvSpPr>
        <p:spPr>
          <a:xfrm>
            <a:off x="6324600" y="5257800"/>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endParaRPr lang="en-US" sz="2000" b="1" dirty="0">
              <a:solidFill>
                <a:srgbClr val="008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2057400" y="6248400"/>
                <a:ext cx="3004284" cy="369332"/>
              </a:xfrm>
              <a:prstGeom prst="rect">
                <a:avLst/>
              </a:prstGeom>
              <a:noFill/>
            </p:spPr>
            <p:txBody>
              <a:bodyPr wrap="none" rtlCol="0">
                <a:spAutoFit/>
              </a:bodyPr>
              <a:lstStyle/>
              <a:p>
                <a14:m>
                  <m:oMath xmlns:m="http://schemas.openxmlformats.org/officeDocument/2006/math">
                    <m:sSub>
                      <m:sSubPr>
                        <m:ctrlPr>
                          <a:rPr lang="en-US" b="1" i="1" dirty="0" smtClean="0">
                            <a:solidFill>
                              <a:srgbClr val="008000"/>
                            </a:solidFill>
                            <a:latin typeface="Cambria Math"/>
                            <a:cs typeface="Arial" pitchFamily="34" charset="0"/>
                          </a:rPr>
                        </m:ctrlPr>
                      </m:sSubPr>
                      <m:e>
                        <m:r>
                          <a:rPr lang="en-US" b="1" i="1" dirty="0" smtClean="0">
                            <a:solidFill>
                              <a:srgbClr val="008000"/>
                            </a:solidFill>
                            <a:latin typeface="Cambria Math"/>
                            <a:cs typeface="Arial" pitchFamily="34" charset="0"/>
                          </a:rPr>
                          <m:t>𝒅</m:t>
                        </m:r>
                      </m:e>
                      <m:sub>
                        <m:r>
                          <a:rPr lang="en-US" b="1" i="1" dirty="0" smtClean="0">
                            <a:solidFill>
                              <a:srgbClr val="008000"/>
                            </a:solidFill>
                            <a:latin typeface="Cambria Math"/>
                            <a:cs typeface="Arial" pitchFamily="34" charset="0"/>
                          </a:rPr>
                          <m:t>𝒊</m:t>
                        </m:r>
                      </m:sub>
                    </m:sSub>
                  </m:oMath>
                </a14:m>
                <a:r>
                  <a:rPr lang="en-US" b="1" dirty="0" smtClean="0">
                    <a:solidFill>
                      <a:srgbClr val="008000"/>
                    </a:solidFill>
                    <a:latin typeface="Arial" pitchFamily="34" charset="0"/>
                    <a:cs typeface="Arial" pitchFamily="34" charset="0"/>
                  </a:rPr>
                  <a:t> … out-degree of node </a:t>
                </a:r>
                <a14:m>
                  <m:oMath xmlns:m="http://schemas.openxmlformats.org/officeDocument/2006/math">
                    <m:r>
                      <a:rPr lang="en-US" b="1" i="1" dirty="0" smtClean="0">
                        <a:solidFill>
                          <a:srgbClr val="008000"/>
                        </a:solidFill>
                        <a:latin typeface="Cambria Math"/>
                        <a:cs typeface="Arial" pitchFamily="34" charset="0"/>
                      </a:rPr>
                      <m:t>𝒊</m:t>
                    </m:r>
                  </m:oMath>
                </a14:m>
                <a:endParaRPr lang="en-US" b="1" dirty="0" smtClean="0">
                  <a:solidFill>
                    <a:srgbClr val="008000"/>
                  </a:solidFill>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57400" y="6248400"/>
                <a:ext cx="3004284" cy="369332"/>
              </a:xfrm>
              <a:prstGeom prst="rect">
                <a:avLst/>
              </a:prstGeom>
              <a:blipFill rotWithShape="1">
                <a:blip r:embed="rId5"/>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50732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New Topic: Graph Data!</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35774921"/>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
        <p:nvSpPr>
          <p:cNvPr id="8" name="Rounded Rectangle 7"/>
          <p:cNvSpPr/>
          <p:nvPr/>
        </p:nvSpPr>
        <p:spPr>
          <a:xfrm>
            <a:off x="1981200" y="1295400"/>
            <a:ext cx="1676400" cy="5257800"/>
          </a:xfrm>
          <a:prstGeom prst="roundRect">
            <a:avLst/>
          </a:prstGeom>
          <a:ln w="1270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60381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Solving the </a:t>
            </a:r>
            <a:r>
              <a:rPr lang="en-US" dirty="0" smtClean="0">
                <a:solidFill>
                  <a:schemeClr val="accent1">
                    <a:satMod val="150000"/>
                  </a:schemeClr>
                </a:solidFill>
              </a:rPr>
              <a:t>Flow Equations</a:t>
            </a:r>
            <a:endParaRPr lang="en-US" dirty="0">
              <a:solidFill>
                <a:schemeClr val="accent1">
                  <a:satMod val="150000"/>
                </a:schemeClr>
              </a:solidFill>
            </a:endParaRP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a:xfrm>
                <a:off x="457200" y="1295400"/>
                <a:ext cx="8229600" cy="5410200"/>
              </a:xfrm>
            </p:spPr>
            <p:txBody>
              <a:bodyPr>
                <a:normAutofit lnSpcReduction="10000"/>
              </a:bodyPr>
              <a:lstStyle/>
              <a:p>
                <a:r>
                  <a:rPr lang="en-US" b="1" dirty="0" smtClean="0">
                    <a:solidFill>
                      <a:srgbClr val="0000FF"/>
                    </a:solidFill>
                  </a:rPr>
                  <a:t>3 equations, 3 unknowns, </a:t>
                </a:r>
                <a:br>
                  <a:rPr lang="en-US" b="1" dirty="0" smtClean="0">
                    <a:solidFill>
                      <a:srgbClr val="0000FF"/>
                    </a:solidFill>
                  </a:rPr>
                </a:br>
                <a:r>
                  <a:rPr lang="en-US" b="1" dirty="0" smtClean="0">
                    <a:solidFill>
                      <a:srgbClr val="0000FF"/>
                    </a:solidFill>
                  </a:rPr>
                  <a:t>no constants</a:t>
                </a:r>
              </a:p>
              <a:p>
                <a:pPr lvl="1"/>
                <a:r>
                  <a:rPr lang="en-US" dirty="0" smtClean="0"/>
                  <a:t>No unique solution</a:t>
                </a:r>
              </a:p>
              <a:p>
                <a:pPr lvl="1"/>
                <a:r>
                  <a:rPr lang="en-US" dirty="0" smtClean="0"/>
                  <a:t>All solutions equivalent modulo the scale factor</a:t>
                </a:r>
              </a:p>
              <a:p>
                <a:r>
                  <a:rPr lang="en-US" b="1" dirty="0" smtClean="0">
                    <a:solidFill>
                      <a:srgbClr val="008000"/>
                    </a:solidFill>
                  </a:rPr>
                  <a:t>Additional constraint forces uniqueness:</a:t>
                </a:r>
              </a:p>
              <a:p>
                <a:pPr lvl="1"/>
                <a14:m>
                  <m:oMath xmlns:m="http://schemas.openxmlformats.org/officeDocument/2006/math">
                    <m:sSub>
                      <m:sSubPr>
                        <m:ctrlPr>
                          <a:rPr lang="en-US" b="1" i="1" dirty="0" smtClean="0">
                            <a:latin typeface="Cambria Math"/>
                            <a:cs typeface="Arial" pitchFamily="34" charset="0"/>
                          </a:rPr>
                        </m:ctrlPr>
                      </m:sSubPr>
                      <m:e>
                        <m:r>
                          <a:rPr lang="en-US" b="1" i="1" dirty="0" smtClean="0">
                            <a:latin typeface="Cambria Math"/>
                            <a:cs typeface="Arial" pitchFamily="34" charset="0"/>
                          </a:rPr>
                          <m:t>𝒓</m:t>
                        </m:r>
                      </m:e>
                      <m:sub>
                        <m:r>
                          <a:rPr lang="en-US" b="1" i="1" dirty="0" smtClean="0">
                            <a:latin typeface="Cambria Math"/>
                            <a:cs typeface="Arial" pitchFamily="34" charset="0"/>
                          </a:rPr>
                          <m:t>𝒚</m:t>
                        </m:r>
                      </m:sub>
                    </m:sSub>
                    <m:r>
                      <a:rPr lang="en-US" b="1" i="1" dirty="0" smtClean="0">
                        <a:latin typeface="Cambria Math"/>
                        <a:cs typeface="Arial" pitchFamily="34" charset="0"/>
                      </a:rPr>
                      <m:t> +</m:t>
                    </m:r>
                    <m:sSub>
                      <m:sSubPr>
                        <m:ctrlPr>
                          <a:rPr lang="en-US" b="1" i="1" dirty="0" smtClean="0">
                            <a:latin typeface="Cambria Math"/>
                            <a:cs typeface="Arial" pitchFamily="34" charset="0"/>
                          </a:rPr>
                        </m:ctrlPr>
                      </m:sSubPr>
                      <m:e>
                        <m:r>
                          <a:rPr lang="en-US" b="1" i="1" dirty="0" smtClean="0">
                            <a:latin typeface="Cambria Math"/>
                            <a:cs typeface="Arial" pitchFamily="34" charset="0"/>
                          </a:rPr>
                          <m:t>𝒓</m:t>
                        </m:r>
                      </m:e>
                      <m:sub>
                        <m:r>
                          <a:rPr lang="en-US" b="1" i="1" dirty="0" smtClean="0">
                            <a:latin typeface="Cambria Math"/>
                            <a:cs typeface="Arial" pitchFamily="34" charset="0"/>
                          </a:rPr>
                          <m:t>𝒂</m:t>
                        </m:r>
                      </m:sub>
                    </m:sSub>
                    <m:r>
                      <a:rPr lang="en-US" b="1" i="1" dirty="0" smtClean="0">
                        <a:latin typeface="Cambria Math"/>
                        <a:cs typeface="Arial" pitchFamily="34" charset="0"/>
                      </a:rPr>
                      <m:t>+ </m:t>
                    </m:r>
                    <m:sSub>
                      <m:sSubPr>
                        <m:ctrlPr>
                          <a:rPr lang="en-US" b="1" i="1" dirty="0" smtClean="0">
                            <a:latin typeface="Cambria Math"/>
                            <a:cs typeface="Arial" pitchFamily="34" charset="0"/>
                          </a:rPr>
                        </m:ctrlPr>
                      </m:sSubPr>
                      <m:e>
                        <m:r>
                          <a:rPr lang="en-US" b="1" i="1" dirty="0" err="1" smtClean="0">
                            <a:latin typeface="Cambria Math"/>
                            <a:cs typeface="Arial" pitchFamily="34" charset="0"/>
                          </a:rPr>
                          <m:t>𝒓</m:t>
                        </m:r>
                      </m:e>
                      <m:sub>
                        <m:r>
                          <a:rPr lang="en-US" b="1" i="1" dirty="0" smtClean="0">
                            <a:latin typeface="Cambria Math"/>
                            <a:cs typeface="Arial" pitchFamily="34" charset="0"/>
                          </a:rPr>
                          <m:t>𝒎</m:t>
                        </m:r>
                      </m:sub>
                    </m:sSub>
                    <m:r>
                      <a:rPr lang="en-US" b="1" i="1" dirty="0" smtClean="0">
                        <a:latin typeface="Cambria Math"/>
                        <a:cs typeface="Arial" pitchFamily="34" charset="0"/>
                      </a:rPr>
                      <m:t> = </m:t>
                    </m:r>
                    <m:r>
                      <a:rPr lang="en-US" b="1" i="1" dirty="0" smtClean="0">
                        <a:latin typeface="Cambria Math"/>
                        <a:cs typeface="Arial" pitchFamily="34" charset="0"/>
                      </a:rPr>
                      <m:t>𝟏</m:t>
                    </m:r>
                  </m:oMath>
                </a14:m>
                <a:endParaRPr lang="en-US" b="1" i="1" dirty="0" smtClean="0">
                  <a:latin typeface="Arial" pitchFamily="34" charset="0"/>
                  <a:cs typeface="Arial" pitchFamily="34" charset="0"/>
                </a:endParaRPr>
              </a:p>
              <a:p>
                <a:pPr lvl="1"/>
                <a:r>
                  <a:rPr lang="en-US" b="1" dirty="0">
                    <a:solidFill>
                      <a:srgbClr val="008000"/>
                    </a:solidFill>
                    <a:cs typeface="Arial" pitchFamily="34" charset="0"/>
                  </a:rPr>
                  <a:t>S</a:t>
                </a:r>
                <a:r>
                  <a:rPr lang="en-US" b="1" dirty="0" smtClean="0">
                    <a:solidFill>
                      <a:srgbClr val="008000"/>
                    </a:solidFill>
                    <a:cs typeface="Arial" pitchFamily="34" charset="0"/>
                  </a:rPr>
                  <a:t>olution:</a:t>
                </a:r>
                <a:r>
                  <a:rPr lang="en-US" b="1" dirty="0" smtClean="0">
                    <a:cs typeface="Arial" pitchFamily="34" charset="0"/>
                  </a:rPr>
                  <a:t> </a:t>
                </a:r>
                <a14:m>
                  <m:oMath xmlns:m="http://schemas.openxmlformats.org/officeDocument/2006/math">
                    <m:sSub>
                      <m:sSubPr>
                        <m:ctrlPr>
                          <a:rPr lang="en-US" b="1" i="1" dirty="0" smtClean="0">
                            <a:latin typeface="Cambria Math"/>
                            <a:cs typeface="Arial" pitchFamily="34" charset="0"/>
                          </a:rPr>
                        </m:ctrlPr>
                      </m:sSubPr>
                      <m:e>
                        <m:r>
                          <a:rPr lang="en-US" b="1" i="1" dirty="0" smtClean="0">
                            <a:latin typeface="Cambria Math"/>
                            <a:cs typeface="Arial" pitchFamily="34" charset="0"/>
                          </a:rPr>
                          <m:t>𝒓</m:t>
                        </m:r>
                      </m:e>
                      <m:sub>
                        <m:r>
                          <a:rPr lang="en-US" b="1" i="1" dirty="0" smtClean="0">
                            <a:latin typeface="Cambria Math"/>
                            <a:cs typeface="Arial" pitchFamily="34" charset="0"/>
                          </a:rPr>
                          <m:t>𝒚</m:t>
                        </m:r>
                      </m:sub>
                    </m:sSub>
                    <m:r>
                      <a:rPr lang="en-US" b="1" i="1" dirty="0" smtClean="0">
                        <a:latin typeface="Cambria Math"/>
                        <a:cs typeface="Arial" pitchFamily="34" charset="0"/>
                      </a:rPr>
                      <m:t> =</m:t>
                    </m:r>
                    <m:f>
                      <m:fPr>
                        <m:ctrlPr>
                          <a:rPr lang="en-US" b="1" i="1" dirty="0" smtClean="0">
                            <a:latin typeface="Cambria Math"/>
                            <a:cs typeface="Arial" pitchFamily="34" charset="0"/>
                          </a:rPr>
                        </m:ctrlPr>
                      </m:fPr>
                      <m:num>
                        <m:r>
                          <a:rPr lang="en-US" b="1" i="1" dirty="0" smtClean="0">
                            <a:latin typeface="Cambria Math"/>
                            <a:cs typeface="Arial" pitchFamily="34" charset="0"/>
                          </a:rPr>
                          <m:t>𝟐</m:t>
                        </m:r>
                      </m:num>
                      <m:den>
                        <m:r>
                          <a:rPr lang="en-US" b="1" i="1" dirty="0" smtClean="0">
                            <a:latin typeface="Cambria Math"/>
                            <a:cs typeface="Arial" pitchFamily="34" charset="0"/>
                          </a:rPr>
                          <m:t>𝟓</m:t>
                        </m:r>
                      </m:den>
                    </m:f>
                    <m:r>
                      <a:rPr lang="en-US" b="1" i="1" dirty="0" smtClean="0">
                        <a:latin typeface="Cambria Math"/>
                        <a:cs typeface="Arial" pitchFamily="34" charset="0"/>
                      </a:rPr>
                      <m:t>,  </m:t>
                    </m:r>
                    <m:sSub>
                      <m:sSubPr>
                        <m:ctrlPr>
                          <a:rPr lang="en-US" b="1" i="1" dirty="0" smtClean="0">
                            <a:latin typeface="Cambria Math"/>
                            <a:cs typeface="Arial" pitchFamily="34" charset="0"/>
                          </a:rPr>
                        </m:ctrlPr>
                      </m:sSubPr>
                      <m:e>
                        <m:r>
                          <a:rPr lang="en-US" b="1" i="1" dirty="0" err="1" smtClean="0">
                            <a:latin typeface="Cambria Math"/>
                            <a:cs typeface="Arial" pitchFamily="34" charset="0"/>
                          </a:rPr>
                          <m:t>𝒓</m:t>
                        </m:r>
                      </m:e>
                      <m:sub>
                        <m:r>
                          <a:rPr lang="en-US" b="1" i="1" dirty="0" smtClean="0">
                            <a:latin typeface="Cambria Math"/>
                            <a:cs typeface="Arial" pitchFamily="34" charset="0"/>
                          </a:rPr>
                          <m:t>𝒂</m:t>
                        </m:r>
                      </m:sub>
                    </m:sSub>
                    <m:r>
                      <a:rPr lang="en-US" b="1" i="1" dirty="0" smtClean="0">
                        <a:latin typeface="Cambria Math"/>
                        <a:cs typeface="Arial" pitchFamily="34" charset="0"/>
                      </a:rPr>
                      <m:t> =</m:t>
                    </m:r>
                    <m:f>
                      <m:fPr>
                        <m:ctrlPr>
                          <a:rPr lang="en-US" b="1" i="1" dirty="0" smtClean="0">
                            <a:latin typeface="Cambria Math"/>
                            <a:cs typeface="Arial" pitchFamily="34" charset="0"/>
                          </a:rPr>
                        </m:ctrlPr>
                      </m:fPr>
                      <m:num>
                        <m:r>
                          <a:rPr lang="en-US" b="1" i="1" dirty="0" smtClean="0">
                            <a:latin typeface="Cambria Math"/>
                            <a:cs typeface="Arial" pitchFamily="34" charset="0"/>
                          </a:rPr>
                          <m:t>𝟐</m:t>
                        </m:r>
                      </m:num>
                      <m:den>
                        <m:r>
                          <a:rPr lang="en-US" b="1" i="1" dirty="0" smtClean="0">
                            <a:latin typeface="Cambria Math"/>
                            <a:cs typeface="Arial" pitchFamily="34" charset="0"/>
                          </a:rPr>
                          <m:t>𝟓</m:t>
                        </m:r>
                      </m:den>
                    </m:f>
                    <m:r>
                      <a:rPr lang="en-US" b="1" i="1" dirty="0" smtClean="0">
                        <a:latin typeface="Cambria Math"/>
                        <a:cs typeface="Arial" pitchFamily="34" charset="0"/>
                      </a:rPr>
                      <m:t>,  </m:t>
                    </m:r>
                    <m:sSub>
                      <m:sSubPr>
                        <m:ctrlPr>
                          <a:rPr lang="en-US" b="1" i="1" dirty="0" smtClean="0">
                            <a:latin typeface="Cambria Math"/>
                            <a:cs typeface="Arial" pitchFamily="34" charset="0"/>
                          </a:rPr>
                        </m:ctrlPr>
                      </m:sSubPr>
                      <m:e>
                        <m:r>
                          <a:rPr lang="en-US" b="1" i="1" dirty="0" err="1" smtClean="0">
                            <a:latin typeface="Cambria Math"/>
                            <a:cs typeface="Arial" pitchFamily="34" charset="0"/>
                          </a:rPr>
                          <m:t>𝒓</m:t>
                        </m:r>
                      </m:e>
                      <m:sub>
                        <m:r>
                          <a:rPr lang="en-US" b="1" i="1" dirty="0" smtClean="0">
                            <a:latin typeface="Cambria Math"/>
                            <a:cs typeface="Arial" pitchFamily="34" charset="0"/>
                          </a:rPr>
                          <m:t>𝒎</m:t>
                        </m:r>
                      </m:sub>
                    </m:sSub>
                    <m:r>
                      <a:rPr lang="en-US" b="1" i="1" dirty="0" smtClean="0">
                        <a:latin typeface="Cambria Math"/>
                        <a:cs typeface="Arial" pitchFamily="34" charset="0"/>
                      </a:rPr>
                      <m:t> =</m:t>
                    </m:r>
                    <m:f>
                      <m:fPr>
                        <m:ctrlPr>
                          <a:rPr lang="en-US" b="1" i="1" dirty="0" smtClean="0">
                            <a:latin typeface="Cambria Math"/>
                            <a:cs typeface="Arial" pitchFamily="34" charset="0"/>
                          </a:rPr>
                        </m:ctrlPr>
                      </m:fPr>
                      <m:num>
                        <m:r>
                          <a:rPr lang="en-US" b="1" i="1" dirty="0" smtClean="0">
                            <a:latin typeface="Cambria Math"/>
                            <a:cs typeface="Arial" pitchFamily="34" charset="0"/>
                          </a:rPr>
                          <m:t>𝟏</m:t>
                        </m:r>
                      </m:num>
                      <m:den>
                        <m:r>
                          <a:rPr lang="en-US" b="1" i="1" dirty="0" smtClean="0">
                            <a:latin typeface="Cambria Math"/>
                            <a:cs typeface="Arial" pitchFamily="34" charset="0"/>
                          </a:rPr>
                          <m:t>𝟓</m:t>
                        </m:r>
                      </m:den>
                    </m:f>
                  </m:oMath>
                </a14:m>
                <a:endParaRPr lang="en-US" b="1" dirty="0" smtClean="0">
                  <a:latin typeface="Arial" pitchFamily="34" charset="0"/>
                  <a:cs typeface="Arial" pitchFamily="34" charset="0"/>
                </a:endParaRPr>
              </a:p>
              <a:p>
                <a:r>
                  <a:rPr lang="en-US" b="1" dirty="0" smtClean="0">
                    <a:solidFill>
                      <a:srgbClr val="D60093"/>
                    </a:solidFill>
                  </a:rPr>
                  <a:t>Gaussian elimination method works for </a:t>
                </a:r>
                <a:br>
                  <a:rPr lang="en-US" b="1" dirty="0" smtClean="0">
                    <a:solidFill>
                      <a:srgbClr val="D60093"/>
                    </a:solidFill>
                  </a:rPr>
                </a:br>
                <a:r>
                  <a:rPr lang="en-US" b="1" dirty="0" smtClean="0">
                    <a:solidFill>
                      <a:srgbClr val="D60093"/>
                    </a:solidFill>
                  </a:rPr>
                  <a:t>small examples, but we need a better method for large web-size graphs</a:t>
                </a:r>
              </a:p>
              <a:p>
                <a:r>
                  <a:rPr lang="en-US" b="1" dirty="0" smtClean="0">
                    <a:solidFill>
                      <a:srgbClr val="0000FF"/>
                    </a:solidFill>
                  </a:rPr>
                  <a:t>We need a new formulation!</a:t>
                </a:r>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xfrm>
                <a:off x="457200" y="1295400"/>
                <a:ext cx="8229600" cy="5410200"/>
              </a:xfrm>
              <a:blipFill rotWithShape="1">
                <a:blip r:embed="rId3"/>
                <a:stretch>
                  <a:fillRect t="-1578" b="-326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F320F6BC-1E80-4BCD-AF38-6A3CC78FD118}" type="slidenum">
              <a:rPr lang="en-US"/>
              <a:pPr>
                <a:defRPr/>
              </a:pPr>
              <a:t>20</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7" name="Rectangle 6"/>
          <p:cNvSpPr/>
          <p:nvPr/>
        </p:nvSpPr>
        <p:spPr>
          <a:xfrm>
            <a:off x="6629400" y="1447800"/>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endParaRPr lang="en-US" sz="2000" b="1" dirty="0">
              <a:solidFill>
                <a:srgbClr val="008000"/>
              </a:solidFill>
              <a:latin typeface="Times New Roman" pitchFamily="18" charset="0"/>
              <a:cs typeface="Times New Roman" pitchFamily="18" charset="0"/>
            </a:endParaRPr>
          </a:p>
        </p:txBody>
      </p:sp>
      <p:sp>
        <p:nvSpPr>
          <p:cNvPr id="8" name="TextBox 7"/>
          <p:cNvSpPr txBox="1"/>
          <p:nvPr/>
        </p:nvSpPr>
        <p:spPr>
          <a:xfrm>
            <a:off x="6613567" y="1230868"/>
            <a:ext cx="1768433" cy="369332"/>
          </a:xfrm>
          <a:prstGeom prst="rect">
            <a:avLst/>
          </a:prstGeom>
          <a:noFill/>
        </p:spPr>
        <p:txBody>
          <a:bodyPr wrap="none" rtlCol="0">
            <a:spAutoFit/>
          </a:bodyPr>
          <a:lstStyle/>
          <a:p>
            <a:r>
              <a:rPr lang="en-US" b="1" dirty="0" smtClean="0">
                <a:solidFill>
                  <a:srgbClr val="008000"/>
                </a:solidFill>
              </a:rPr>
              <a:t>Flow equations:</a:t>
            </a:r>
            <a:endParaRPr lang="en-US" b="1" dirty="0">
              <a:solidFill>
                <a:srgbClr val="008000"/>
              </a:solidFill>
            </a:endParaRPr>
          </a:p>
        </p:txBody>
      </p:sp>
    </p:spTree>
    <p:extLst>
      <p:ext uri="{BB962C8B-B14F-4D97-AF65-F5344CB8AC3E}">
        <p14:creationId xmlns:p14="http://schemas.microsoft.com/office/powerpoint/2010/main" val="5372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fontAlgn="auto">
              <a:spcAft>
                <a:spcPts val="0"/>
              </a:spcAft>
              <a:defRPr/>
            </a:pPr>
            <a:r>
              <a:rPr lang="en-US" dirty="0" smtClean="0">
                <a:solidFill>
                  <a:schemeClr val="accent1">
                    <a:satMod val="150000"/>
                  </a:schemeClr>
                </a:solidFill>
              </a:rPr>
              <a:t>PageRank: Matrix Formulation</a:t>
            </a:r>
            <a:endParaRPr lang="en-US" dirty="0">
              <a:solidFill>
                <a:schemeClr val="accent1">
                  <a:satMod val="150000"/>
                </a:schemeClr>
              </a:solidFill>
            </a:endParaRPr>
          </a:p>
        </p:txBody>
      </p:sp>
      <mc:AlternateContent xmlns:mc="http://schemas.openxmlformats.org/markup-compatibility/2006" xmlns:a14="http://schemas.microsoft.com/office/drawing/2010/main">
        <mc:Choice Requires="a14">
          <p:sp>
            <p:nvSpPr>
              <p:cNvPr id="12291" name="Rectangle 3"/>
              <p:cNvSpPr>
                <a:spLocks noGrp="1" noChangeArrowheads="1"/>
              </p:cNvSpPr>
              <p:nvPr>
                <p:ph idx="1"/>
              </p:nvPr>
            </p:nvSpPr>
            <p:spPr/>
            <p:txBody>
              <a:bodyPr>
                <a:normAutofit/>
              </a:bodyPr>
              <a:lstStyle/>
              <a:p>
                <a:pPr>
                  <a:lnSpc>
                    <a:spcPct val="80000"/>
                  </a:lnSpc>
                </a:pPr>
                <a:r>
                  <a:rPr lang="en-US" b="1" dirty="0" smtClean="0">
                    <a:solidFill>
                      <a:srgbClr val="0000FF"/>
                    </a:solidFill>
                  </a:rPr>
                  <a:t>Stochastic adjacency matrix </a:t>
                </a:r>
                <a14:m>
                  <m:oMath xmlns:m="http://schemas.openxmlformats.org/officeDocument/2006/math">
                    <m:r>
                      <a:rPr lang="en-US" b="1" i="1" dirty="0" smtClean="0">
                        <a:solidFill>
                          <a:srgbClr val="0000FF"/>
                        </a:solidFill>
                        <a:latin typeface="Cambria Math"/>
                        <a:cs typeface="Times New Roman" pitchFamily="18" charset="0"/>
                      </a:rPr>
                      <m:t>𝑴</m:t>
                    </m:r>
                  </m:oMath>
                </a14:m>
                <a:endParaRPr lang="en-US" b="1" i="1" dirty="0" smtClean="0">
                  <a:solidFill>
                    <a:srgbClr val="0000FF"/>
                  </a:solidFill>
                  <a:latin typeface="Times New Roman" pitchFamily="18" charset="0"/>
                  <a:cs typeface="Times New Roman" pitchFamily="18" charset="0"/>
                </a:endParaRPr>
              </a:p>
              <a:p>
                <a:pPr lvl="1">
                  <a:lnSpc>
                    <a:spcPct val="80000"/>
                  </a:lnSpc>
                </a:pPr>
                <a:r>
                  <a:rPr lang="en-US" dirty="0" smtClean="0"/>
                  <a:t>Let page </a:t>
                </a:r>
                <a14:m>
                  <m:oMath xmlns:m="http://schemas.openxmlformats.org/officeDocument/2006/math">
                    <m:r>
                      <a:rPr lang="en-US" b="0" i="1" dirty="0" smtClean="0">
                        <a:latin typeface="Cambria Math"/>
                      </a:rPr>
                      <m:t>𝑖</m:t>
                    </m:r>
                  </m:oMath>
                </a14:m>
                <a:r>
                  <a:rPr lang="en-US" dirty="0" smtClean="0"/>
                  <a:t> has </a:t>
                </a:r>
                <a14:m>
                  <m:oMath xmlns:m="http://schemas.openxmlformats.org/officeDocument/2006/math">
                    <m:r>
                      <a:rPr lang="en-US" i="1" dirty="0" smtClean="0">
                        <a:latin typeface="Cambria Math"/>
                        <a:cs typeface="Times New Roman" pitchFamily="18" charset="0"/>
                      </a:rPr>
                      <m:t>𝑑</m:t>
                    </m:r>
                    <m:r>
                      <a:rPr lang="en-US" b="0" i="1" baseline="-25000" dirty="0" smtClean="0">
                        <a:latin typeface="Cambria Math"/>
                        <a:cs typeface="Times New Roman" pitchFamily="18" charset="0"/>
                      </a:rPr>
                      <m:t>𝑖</m:t>
                    </m:r>
                  </m:oMath>
                </a14:m>
                <a:r>
                  <a:rPr lang="en-US" i="1" dirty="0" smtClean="0">
                    <a:latin typeface="Times New Roman" pitchFamily="18" charset="0"/>
                    <a:cs typeface="Times New Roman" pitchFamily="18" charset="0"/>
                  </a:rPr>
                  <a:t> </a:t>
                </a:r>
                <a:r>
                  <a:rPr lang="en-US" dirty="0" smtClean="0"/>
                  <a:t>out-links</a:t>
                </a:r>
              </a:p>
              <a:p>
                <a:pPr lvl="1">
                  <a:lnSpc>
                    <a:spcPct val="80000"/>
                  </a:lnSpc>
                </a:pPr>
                <a:r>
                  <a:rPr lang="en-US" dirty="0" smtClean="0"/>
                  <a:t>If </a:t>
                </a:r>
                <a14:m>
                  <m:oMath xmlns:m="http://schemas.openxmlformats.org/officeDocument/2006/math">
                    <m:r>
                      <a:rPr lang="en-US" b="0" i="1" dirty="0" smtClean="0">
                        <a:latin typeface="Cambria Math"/>
                        <a:cs typeface="Times New Roman" pitchFamily="18" charset="0"/>
                      </a:rPr>
                      <m:t>𝑖</m:t>
                    </m:r>
                    <m:r>
                      <a:rPr lang="en-US" i="1" dirty="0" smtClean="0">
                        <a:latin typeface="Cambria Math"/>
                        <a:cs typeface="Times New Roman" pitchFamily="18" charset="0"/>
                      </a:rPr>
                      <m:t> →</m:t>
                    </m:r>
                    <m:r>
                      <a:rPr lang="en-US" b="0" i="1" dirty="0" smtClean="0">
                        <a:latin typeface="Cambria Math"/>
                        <a:cs typeface="Times New Roman" pitchFamily="18" charset="0"/>
                      </a:rPr>
                      <m:t>𝑗</m:t>
                    </m:r>
                  </m:oMath>
                </a14:m>
                <a:r>
                  <a:rPr lang="en-US" dirty="0" smtClean="0"/>
                  <a:t>, then  </a:t>
                </a:r>
                <a14:m>
                  <m:oMath xmlns:m="http://schemas.openxmlformats.org/officeDocument/2006/math">
                    <m:r>
                      <a:rPr lang="en-US" sz="3200" i="1" dirty="0" smtClean="0">
                        <a:latin typeface="Cambria Math"/>
                        <a:cs typeface="Times New Roman" pitchFamily="18" charset="0"/>
                      </a:rPr>
                      <m:t>𝑀</m:t>
                    </m:r>
                    <m:r>
                      <a:rPr lang="en-US" sz="3200" i="1" baseline="-25000" dirty="0" err="1" smtClean="0">
                        <a:latin typeface="Cambria Math"/>
                        <a:cs typeface="Times New Roman" pitchFamily="18" charset="0"/>
                      </a:rPr>
                      <m:t>𝑗</m:t>
                    </m:r>
                    <m:r>
                      <a:rPr lang="en-US" sz="3200" b="0" i="1" baseline="-25000" dirty="0" smtClean="0">
                        <a:latin typeface="Cambria Math"/>
                        <a:cs typeface="Times New Roman" pitchFamily="18" charset="0"/>
                      </a:rPr>
                      <m:t>𝑖</m:t>
                    </m:r>
                    <m:r>
                      <a:rPr lang="en-US" sz="3200" i="1" dirty="0" smtClean="0">
                        <a:latin typeface="Cambria Math"/>
                      </a:rPr>
                      <m:t> </m:t>
                    </m:r>
                    <m:r>
                      <a:rPr lang="en-US" sz="3200" i="1" dirty="0" smtClean="0">
                        <a:latin typeface="Cambria Math"/>
                        <a:cs typeface="Times New Roman" pitchFamily="18" charset="0"/>
                      </a:rPr>
                      <m:t>=</m:t>
                    </m:r>
                    <m:f>
                      <m:fPr>
                        <m:ctrlPr>
                          <a:rPr lang="en-US" sz="3200" i="1" dirty="0" smtClean="0">
                            <a:latin typeface="Cambria Math"/>
                            <a:cs typeface="Times New Roman" pitchFamily="18" charset="0"/>
                          </a:rPr>
                        </m:ctrlPr>
                      </m:fPr>
                      <m:num>
                        <m:r>
                          <a:rPr lang="en-US" sz="3200" i="1" dirty="0" smtClean="0">
                            <a:latin typeface="Cambria Math"/>
                            <a:cs typeface="Times New Roman" pitchFamily="18" charset="0"/>
                          </a:rPr>
                          <m:t>1</m:t>
                        </m:r>
                      </m:num>
                      <m:den>
                        <m:r>
                          <a:rPr lang="en-US" sz="3200" i="1" dirty="0" err="1" smtClean="0">
                            <a:latin typeface="Cambria Math"/>
                            <a:cs typeface="Times New Roman" pitchFamily="18" charset="0"/>
                          </a:rPr>
                          <m:t>𝑑</m:t>
                        </m:r>
                        <m:r>
                          <a:rPr lang="en-US" sz="3200" b="0" i="1" baseline="-25000" dirty="0" smtClean="0">
                            <a:latin typeface="Cambria Math"/>
                            <a:cs typeface="Times New Roman" pitchFamily="18" charset="0"/>
                          </a:rPr>
                          <m:t>𝑖</m:t>
                        </m:r>
                      </m:den>
                    </m:f>
                  </m:oMath>
                </a14:m>
                <a:r>
                  <a:rPr lang="en-US" i="1" dirty="0" smtClean="0">
                    <a:latin typeface="Times New Roman" pitchFamily="18" charset="0"/>
                    <a:cs typeface="Times New Roman" pitchFamily="18" charset="0"/>
                  </a:rPr>
                  <a:t>    </a:t>
                </a:r>
                <a:r>
                  <a:rPr lang="en-US" dirty="0" smtClean="0"/>
                  <a:t>else   </a:t>
                </a:r>
                <a14:m>
                  <m:oMath xmlns:m="http://schemas.openxmlformats.org/officeDocument/2006/math">
                    <m:r>
                      <a:rPr lang="en-US" sz="3200" i="1" dirty="0" smtClean="0">
                        <a:latin typeface="Cambria Math"/>
                        <a:cs typeface="Times New Roman" pitchFamily="18" charset="0"/>
                      </a:rPr>
                      <m:t>𝑀</m:t>
                    </m:r>
                    <m:r>
                      <a:rPr lang="en-US" sz="3200" i="1" baseline="-25000" dirty="0" err="1" smtClean="0">
                        <a:latin typeface="Cambria Math"/>
                        <a:cs typeface="Times New Roman" pitchFamily="18" charset="0"/>
                      </a:rPr>
                      <m:t>𝑗</m:t>
                    </m:r>
                    <m:r>
                      <a:rPr lang="en-US" sz="3200" b="0" i="1" baseline="-25000" dirty="0" smtClean="0">
                        <a:latin typeface="Cambria Math"/>
                        <a:cs typeface="Times New Roman" pitchFamily="18" charset="0"/>
                      </a:rPr>
                      <m:t>𝑖</m:t>
                    </m:r>
                    <m:r>
                      <a:rPr lang="en-US" sz="3200" i="1" dirty="0" smtClean="0">
                        <a:latin typeface="Cambria Math"/>
                        <a:cs typeface="Times New Roman" pitchFamily="18" charset="0"/>
                      </a:rPr>
                      <m:t> = 0</m:t>
                    </m:r>
                  </m:oMath>
                </a14:m>
                <a:endParaRPr lang="en-US" i="1" dirty="0" smtClean="0">
                  <a:latin typeface="Times New Roman" pitchFamily="18" charset="0"/>
                  <a:cs typeface="Times New Roman" pitchFamily="18" charset="0"/>
                </a:endParaRPr>
              </a:p>
              <a:p>
                <a:pPr lvl="2">
                  <a:lnSpc>
                    <a:spcPct val="80000"/>
                  </a:lnSpc>
                </a:pPr>
                <a14:m>
                  <m:oMath xmlns:m="http://schemas.openxmlformats.org/officeDocument/2006/math">
                    <m:r>
                      <a:rPr lang="en-US" b="1" i="1" dirty="0" smtClean="0">
                        <a:latin typeface="Cambria Math"/>
                      </a:rPr>
                      <m:t>𝑴</m:t>
                    </m:r>
                  </m:oMath>
                </a14:m>
                <a:r>
                  <a:rPr lang="en-US" dirty="0" smtClean="0"/>
                  <a:t> is a </a:t>
                </a:r>
                <a:r>
                  <a:rPr lang="en-US" b="1" dirty="0" smtClean="0"/>
                  <a:t>column stochastic matrix</a:t>
                </a:r>
              </a:p>
              <a:p>
                <a:pPr lvl="3">
                  <a:lnSpc>
                    <a:spcPct val="80000"/>
                  </a:lnSpc>
                </a:pPr>
                <a:r>
                  <a:rPr lang="en-US" dirty="0" smtClean="0"/>
                  <a:t>Columns sum to 1</a:t>
                </a:r>
              </a:p>
              <a:p>
                <a:pPr>
                  <a:lnSpc>
                    <a:spcPct val="80000"/>
                  </a:lnSpc>
                </a:pPr>
                <a:r>
                  <a:rPr lang="en-US" b="1" dirty="0" smtClean="0">
                    <a:solidFill>
                      <a:srgbClr val="008000"/>
                    </a:solidFill>
                  </a:rPr>
                  <a:t>Rank vector </a:t>
                </a:r>
                <a14:m>
                  <m:oMath xmlns:m="http://schemas.openxmlformats.org/officeDocument/2006/math">
                    <m:r>
                      <a:rPr lang="en-US" b="1" i="1" dirty="0" smtClean="0">
                        <a:solidFill>
                          <a:srgbClr val="008000"/>
                        </a:solidFill>
                        <a:latin typeface="Cambria Math"/>
                        <a:cs typeface="Times New Roman" pitchFamily="18" charset="0"/>
                      </a:rPr>
                      <m:t>𝒓</m:t>
                    </m:r>
                  </m:oMath>
                </a14:m>
                <a:r>
                  <a:rPr lang="en-US" b="1" dirty="0" smtClean="0">
                    <a:solidFill>
                      <a:srgbClr val="008000"/>
                    </a:solidFill>
                  </a:rPr>
                  <a:t>:</a:t>
                </a:r>
                <a:r>
                  <a:rPr lang="en-US" dirty="0" smtClean="0">
                    <a:solidFill>
                      <a:srgbClr val="008000"/>
                    </a:solidFill>
                  </a:rPr>
                  <a:t> </a:t>
                </a:r>
                <a:r>
                  <a:rPr lang="en-US" dirty="0" smtClean="0"/>
                  <a:t>vector with an entry per page</a:t>
                </a:r>
              </a:p>
              <a:p>
                <a:pPr lvl="1">
                  <a:lnSpc>
                    <a:spcPct val="80000"/>
                  </a:lnSpc>
                </a:pPr>
                <a14:m>
                  <m:oMath xmlns:m="http://schemas.openxmlformats.org/officeDocument/2006/math">
                    <m:r>
                      <a:rPr lang="en-US" i="1" dirty="0" smtClean="0">
                        <a:latin typeface="Cambria Math"/>
                        <a:cs typeface="Times New Roman" pitchFamily="18" charset="0"/>
                      </a:rPr>
                      <m:t>𝑟</m:t>
                    </m:r>
                    <m:r>
                      <a:rPr lang="en-US" i="1" baseline="-25000" dirty="0" err="1" smtClean="0">
                        <a:latin typeface="Cambria Math"/>
                        <a:cs typeface="Times New Roman" pitchFamily="18" charset="0"/>
                      </a:rPr>
                      <m:t>𝑖</m:t>
                    </m:r>
                  </m:oMath>
                </a14:m>
                <a:r>
                  <a:rPr lang="en-US" dirty="0" smtClean="0"/>
                  <a:t> is the importance score of page </a:t>
                </a:r>
                <a14:m>
                  <m:oMath xmlns:m="http://schemas.openxmlformats.org/officeDocument/2006/math">
                    <m:r>
                      <a:rPr lang="en-US" i="1" dirty="0" smtClean="0">
                        <a:latin typeface="Cambria Math"/>
                        <a:cs typeface="Times New Roman" pitchFamily="18" charset="0"/>
                      </a:rPr>
                      <m:t>𝑖</m:t>
                    </m:r>
                  </m:oMath>
                </a14:m>
                <a:endParaRPr lang="en-US" dirty="0" smtClean="0"/>
              </a:p>
              <a:p>
                <a:pPr lvl="1">
                  <a:lnSpc>
                    <a:spcPct val="80000"/>
                  </a:lnSpc>
                </a:pPr>
                <a14:m>
                  <m:oMath xmlns:m="http://schemas.openxmlformats.org/officeDocument/2006/math">
                    <m:nary>
                      <m:naryPr>
                        <m:chr m:val="∑"/>
                        <m:supHide m:val="on"/>
                        <m:ctrlPr>
                          <a:rPr lang="en-US" b="0" i="1" dirty="0" smtClean="0">
                            <a:latin typeface="Cambria Math"/>
                          </a:rPr>
                        </m:ctrlPr>
                      </m:naryPr>
                      <m:sub>
                        <m:r>
                          <a:rPr lang="en-US" b="0" i="1" dirty="0" smtClean="0">
                            <a:latin typeface="Cambria Math"/>
                          </a:rPr>
                          <m:t>𝑖</m:t>
                        </m:r>
                      </m:sub>
                      <m:sup/>
                      <m:e>
                        <m:sSubSup>
                          <m:sSubSupPr>
                            <m:ctrlPr>
                              <a:rPr lang="en-US" b="0" i="1" dirty="0" smtClean="0">
                                <a:latin typeface="Cambria Math"/>
                              </a:rPr>
                            </m:ctrlPr>
                          </m:sSubSupPr>
                          <m:e>
                            <m:r>
                              <a:rPr lang="en-US" b="0" i="1" dirty="0" smtClean="0">
                                <a:latin typeface="Cambria Math"/>
                              </a:rPr>
                              <m:t>𝑟</m:t>
                            </m:r>
                          </m:e>
                          <m:sub>
                            <m:r>
                              <a:rPr lang="en-US" b="0" i="1" dirty="0" smtClean="0">
                                <a:latin typeface="Cambria Math"/>
                              </a:rPr>
                              <m:t>𝑖</m:t>
                            </m:r>
                          </m:sub>
                          <m:sup/>
                        </m:sSubSup>
                        <m:r>
                          <a:rPr lang="en-US" b="0" i="1" dirty="0" smtClean="0">
                            <a:latin typeface="Cambria Math"/>
                          </a:rPr>
                          <m:t>=1</m:t>
                        </m:r>
                      </m:e>
                    </m:nary>
                  </m:oMath>
                </a14:m>
                <a:endParaRPr lang="en-US" sz="1000" i="1" dirty="0" smtClean="0">
                  <a:latin typeface="Times New Roman" pitchFamily="18" charset="0"/>
                  <a:cs typeface="Times New Roman" pitchFamily="18" charset="0"/>
                </a:endParaRPr>
              </a:p>
              <a:p>
                <a:r>
                  <a:rPr lang="en-US" b="1" dirty="0" smtClean="0">
                    <a:solidFill>
                      <a:srgbClr val="D60093"/>
                    </a:solidFill>
                  </a:rPr>
                  <a:t>The flow equations can be written </a:t>
                </a:r>
                <a:r>
                  <a:rPr lang="en-US" b="1" dirty="0" smtClean="0">
                    <a:solidFill>
                      <a:schemeClr val="accent3"/>
                    </a:solidFill>
                  </a:rPr>
                  <a:t/>
                </a:r>
                <a:br>
                  <a:rPr lang="en-US" b="1" dirty="0" smtClean="0">
                    <a:solidFill>
                      <a:schemeClr val="accent3"/>
                    </a:solidFill>
                  </a:rPr>
                </a:br>
                <a:r>
                  <a:rPr lang="en-US" dirty="0" smtClean="0">
                    <a:solidFill>
                      <a:schemeClr val="accent3"/>
                    </a:solidFill>
                  </a:rPr>
                  <a:t>			</a:t>
                </a:r>
                <a14:m>
                  <m:oMath xmlns:m="http://schemas.openxmlformats.org/officeDocument/2006/math">
                    <m:r>
                      <a:rPr lang="en-US" sz="4000" b="1" i="1" dirty="0" smtClean="0">
                        <a:solidFill>
                          <a:srgbClr val="0000FF"/>
                        </a:solidFill>
                        <a:latin typeface="Cambria Math"/>
                        <a:cs typeface="Times New Roman" pitchFamily="18" charset="0"/>
                      </a:rPr>
                      <m:t>𝒓</m:t>
                    </m:r>
                    <m:r>
                      <a:rPr lang="en-US" sz="4000" b="1" i="1" dirty="0" smtClean="0">
                        <a:solidFill>
                          <a:srgbClr val="0000FF"/>
                        </a:solidFill>
                        <a:latin typeface="Cambria Math"/>
                        <a:cs typeface="Times New Roman" pitchFamily="18" charset="0"/>
                      </a:rPr>
                      <m:t> </m:t>
                    </m:r>
                    <m:r>
                      <a:rPr lang="en-US" sz="4000" i="1" dirty="0" smtClean="0">
                        <a:solidFill>
                          <a:srgbClr val="0000FF"/>
                        </a:solidFill>
                        <a:latin typeface="Cambria Math"/>
                        <a:cs typeface="Times New Roman" pitchFamily="18" charset="0"/>
                      </a:rPr>
                      <m:t>=</m:t>
                    </m:r>
                    <m:r>
                      <a:rPr lang="en-US" sz="4000" b="1" i="1" dirty="0" smtClean="0">
                        <a:solidFill>
                          <a:srgbClr val="0000FF"/>
                        </a:solidFill>
                        <a:latin typeface="Cambria Math"/>
                        <a:cs typeface="Times New Roman" pitchFamily="18" charset="0"/>
                      </a:rPr>
                      <m:t> </m:t>
                    </m:r>
                    <m:r>
                      <a:rPr lang="en-US" sz="4000" b="1" i="1" dirty="0" smtClean="0">
                        <a:solidFill>
                          <a:srgbClr val="0000FF"/>
                        </a:solidFill>
                        <a:latin typeface="Cambria Math"/>
                        <a:cs typeface="Times New Roman" pitchFamily="18" charset="0"/>
                      </a:rPr>
                      <m:t>𝑴</m:t>
                    </m:r>
                    <m:r>
                      <a:rPr lang="en-US" sz="4000" b="1" i="1" dirty="0" smtClean="0">
                        <a:solidFill>
                          <a:srgbClr val="0000FF"/>
                        </a:solidFill>
                        <a:latin typeface="Cambria Math"/>
                        <a:cs typeface="Times New Roman" pitchFamily="18" charset="0"/>
                      </a:rPr>
                      <m:t>⋅ </m:t>
                    </m:r>
                    <m:r>
                      <a:rPr lang="en-US" sz="4000" b="1" i="1" dirty="0" smtClean="0">
                        <a:solidFill>
                          <a:srgbClr val="0000FF"/>
                        </a:solidFill>
                        <a:latin typeface="Cambria Math"/>
                        <a:cs typeface="Times New Roman" pitchFamily="18" charset="0"/>
                      </a:rPr>
                      <m:t>𝒓</m:t>
                    </m:r>
                  </m:oMath>
                </a14:m>
                <a:endParaRPr lang="en-US" sz="4000" b="1" i="1" dirty="0" smtClean="0">
                  <a:solidFill>
                    <a:srgbClr val="0000FF"/>
                  </a:solidFill>
                  <a:latin typeface="Times New Roman" pitchFamily="18" charset="0"/>
                  <a:cs typeface="Times New Roman" pitchFamily="18" charset="0"/>
                </a:endParaRPr>
              </a:p>
              <a:p>
                <a:pPr>
                  <a:lnSpc>
                    <a:spcPct val="80000"/>
                  </a:lnSpc>
                  <a:buNone/>
                </a:pPr>
                <a:endParaRPr lang="en-US" i="1" dirty="0" smtClean="0">
                  <a:latin typeface="Times New Roman" pitchFamily="18" charset="0"/>
                  <a:cs typeface="Times New Roman" pitchFamily="18" charset="0"/>
                </a:endParaRPr>
              </a:p>
              <a:p>
                <a:pPr>
                  <a:lnSpc>
                    <a:spcPct val="80000"/>
                  </a:lnSpc>
                </a:pPr>
                <a:endParaRPr lang="en-US" dirty="0" smtClean="0"/>
              </a:p>
            </p:txBody>
          </p:sp>
        </mc:Choice>
        <mc:Fallback xmlns="">
          <p:sp>
            <p:nvSpPr>
              <p:cNvPr id="12291" name="Rectangle 3"/>
              <p:cNvSpPr>
                <a:spLocks noGrp="1" noRot="1" noChangeAspect="1" noMove="1" noResize="1" noEditPoints="1" noAdjustHandles="1" noChangeArrowheads="1" noChangeShapeType="1" noTextEdit="1"/>
              </p:cNvSpPr>
              <p:nvPr>
                <p:ph idx="1"/>
              </p:nvPr>
            </p:nvSpPr>
            <p:spPr>
              <a:blipFill rotWithShape="1">
                <a:blip r:embed="rId4"/>
                <a:stretch>
                  <a:fillRect t="-2320"/>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pPr>
              <a:defRPr/>
            </a:pPr>
            <a:fld id="{5BE82754-D6A7-4E99-8E05-39BC9FF0DCF3}" type="slidenum">
              <a:rPr lang="en-US"/>
              <a:pPr>
                <a:defRPr/>
              </a:pPr>
              <a:t>21</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540387970"/>
              </p:ext>
            </p:extLst>
          </p:nvPr>
        </p:nvGraphicFramePr>
        <p:xfrm>
          <a:off x="7315200" y="4572000"/>
          <a:ext cx="1791753" cy="1219200"/>
        </p:xfrm>
        <a:graphic>
          <a:graphicData uri="http://schemas.openxmlformats.org/presentationml/2006/ole">
            <mc:AlternateContent xmlns:mc="http://schemas.openxmlformats.org/markup-compatibility/2006">
              <mc:Choice xmlns:v="urn:schemas-microsoft-com:vml" Requires="v">
                <p:oleObj spid="_x0000_s49202" name="Equation" r:id="rId5" imgW="634680" imgH="431640" progId="Equation.3">
                  <p:embed/>
                </p:oleObj>
              </mc:Choice>
              <mc:Fallback>
                <p:oleObj name="Equation" r:id="rId5" imgW="6346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572000"/>
                        <a:ext cx="1791753" cy="1219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3091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Example</a:t>
            </a:r>
          </a:p>
        </p:txBody>
      </p:sp>
      <mc:AlternateContent xmlns:mc="http://schemas.openxmlformats.org/markup-compatibility/2006" xmlns:a14="http://schemas.microsoft.com/office/drawing/2010/main">
        <mc:Choice Requires="a14">
          <p:sp>
            <p:nvSpPr>
              <p:cNvPr id="27" name="Content Placeholder 26"/>
              <p:cNvSpPr>
                <a:spLocks noGrp="1"/>
              </p:cNvSpPr>
              <p:nvPr>
                <p:ph idx="1"/>
              </p:nvPr>
            </p:nvSpPr>
            <p:spPr>
              <a:xfrm>
                <a:off x="457200" y="1295401"/>
                <a:ext cx="8229600" cy="1981200"/>
              </a:xfrm>
            </p:spPr>
            <p:txBody>
              <a:bodyPr>
                <a:normAutofit fontScale="92500" lnSpcReduction="10000"/>
              </a:bodyPr>
              <a:lstStyle/>
              <a:p>
                <a:r>
                  <a:rPr lang="en-US" b="1" dirty="0" smtClean="0"/>
                  <a:t>Remember the flow equation:</a:t>
                </a:r>
              </a:p>
              <a:p>
                <a:r>
                  <a:rPr lang="en-US" b="1" dirty="0" smtClean="0">
                    <a:solidFill>
                      <a:srgbClr val="008000"/>
                    </a:solidFill>
                  </a:rPr>
                  <a:t>Flow equation in the matrix form</a:t>
                </a:r>
              </a:p>
              <a:p>
                <a:pPr marL="118872" indent="0">
                  <a:buNone/>
                </a:pPr>
                <a14:m>
                  <m:oMathPara xmlns:m="http://schemas.openxmlformats.org/officeDocument/2006/math">
                    <m:oMathParaPr>
                      <m:jc m:val="centerGroup"/>
                    </m:oMathParaPr>
                    <m:oMath xmlns:m="http://schemas.openxmlformats.org/officeDocument/2006/math">
                      <m:r>
                        <a:rPr lang="en-US" b="1" i="1" dirty="0">
                          <a:solidFill>
                            <a:srgbClr val="0000FF"/>
                          </a:solidFill>
                          <a:latin typeface="Cambria Math"/>
                          <a:cs typeface="Times New Roman" pitchFamily="18" charset="0"/>
                        </a:rPr>
                        <m:t>𝑴</m:t>
                      </m:r>
                      <m:r>
                        <a:rPr lang="en-US" b="1" i="1" dirty="0">
                          <a:solidFill>
                            <a:srgbClr val="0000FF"/>
                          </a:solidFill>
                          <a:latin typeface="Cambria Math"/>
                          <a:cs typeface="Times New Roman" pitchFamily="18" charset="0"/>
                        </a:rPr>
                        <m:t>⋅ </m:t>
                      </m:r>
                      <m:r>
                        <a:rPr lang="en-US" b="1" i="1" dirty="0">
                          <a:solidFill>
                            <a:srgbClr val="0000FF"/>
                          </a:solidFill>
                          <a:latin typeface="Cambria Math"/>
                          <a:cs typeface="Times New Roman" pitchFamily="18" charset="0"/>
                        </a:rPr>
                        <m:t>𝒓</m:t>
                      </m:r>
                      <m:r>
                        <a:rPr lang="en-US" b="1" i="1" dirty="0" smtClean="0">
                          <a:solidFill>
                            <a:srgbClr val="0000FF"/>
                          </a:solidFill>
                          <a:latin typeface="Cambria Math"/>
                          <a:cs typeface="Times New Roman" pitchFamily="18" charset="0"/>
                        </a:rPr>
                        <m:t>=</m:t>
                      </m:r>
                      <m:r>
                        <a:rPr lang="en-US" b="1" i="1" dirty="0" smtClean="0">
                          <a:solidFill>
                            <a:srgbClr val="0000FF"/>
                          </a:solidFill>
                          <a:latin typeface="Cambria Math"/>
                          <a:cs typeface="Times New Roman" pitchFamily="18" charset="0"/>
                        </a:rPr>
                        <m:t>𝒓</m:t>
                      </m:r>
                    </m:oMath>
                  </m:oMathPara>
                </a14:m>
                <a:endParaRPr lang="en-US" b="1" i="1" dirty="0">
                  <a:solidFill>
                    <a:srgbClr val="0000FF"/>
                  </a:solidFill>
                  <a:latin typeface="Times New Roman" pitchFamily="18" charset="0"/>
                  <a:cs typeface="Times New Roman" pitchFamily="18" charset="0"/>
                </a:endParaRPr>
              </a:p>
              <a:p>
                <a:pPr lvl="1"/>
                <a:r>
                  <a:rPr lang="en-US" b="1" dirty="0" smtClean="0">
                    <a:solidFill>
                      <a:srgbClr val="0000FF"/>
                    </a:solidFill>
                  </a:rPr>
                  <a:t>Suppose </a:t>
                </a:r>
                <a:r>
                  <a:rPr lang="en-US" b="1" dirty="0">
                    <a:solidFill>
                      <a:srgbClr val="0000FF"/>
                    </a:solidFill>
                  </a:rPr>
                  <a:t>page </a:t>
                </a:r>
                <a:r>
                  <a:rPr lang="en-US" b="1" i="1" dirty="0" err="1" smtClean="0">
                    <a:solidFill>
                      <a:srgbClr val="0000FF"/>
                    </a:solidFill>
                  </a:rPr>
                  <a:t>i</a:t>
                </a:r>
                <a:r>
                  <a:rPr lang="en-US" b="1" dirty="0" smtClean="0">
                    <a:solidFill>
                      <a:srgbClr val="0000FF"/>
                    </a:solidFill>
                  </a:rPr>
                  <a:t> </a:t>
                </a:r>
                <a:r>
                  <a:rPr lang="en-US" b="1" dirty="0">
                    <a:solidFill>
                      <a:srgbClr val="0000FF"/>
                    </a:solidFill>
                  </a:rPr>
                  <a:t>links to 3 pages, including </a:t>
                </a:r>
                <a:r>
                  <a:rPr lang="en-US" b="1" i="1" dirty="0" smtClean="0">
                    <a:solidFill>
                      <a:srgbClr val="0000FF"/>
                    </a:solidFill>
                  </a:rPr>
                  <a:t>j</a:t>
                </a:r>
                <a:endParaRPr lang="en-US" b="1" i="1" dirty="0">
                  <a:solidFill>
                    <a:srgbClr val="0000FF"/>
                  </a:solidFill>
                </a:endParaRPr>
              </a:p>
              <a:p>
                <a:pPr marL="118872" indent="0">
                  <a:buNone/>
                </a:pPr>
                <a:endParaRPr lang="en-US" b="1" dirty="0">
                  <a:solidFill>
                    <a:srgbClr val="008000"/>
                  </a:solidFill>
                </a:endParaRPr>
              </a:p>
              <a:p>
                <a:pPr>
                  <a:buNone/>
                </a:pPr>
                <a:endParaRPr lang="en-US" dirty="0"/>
              </a:p>
            </p:txBody>
          </p:sp>
        </mc:Choice>
        <mc:Fallback xmlns="">
          <p:sp>
            <p:nvSpPr>
              <p:cNvPr id="27" name="Content Placeholder 26"/>
              <p:cNvSpPr>
                <a:spLocks noGrp="1" noRot="1" noChangeAspect="1" noMove="1" noResize="1" noEditPoints="1" noAdjustHandles="1" noChangeArrowheads="1" noChangeShapeType="1" noTextEdit="1"/>
              </p:cNvSpPr>
              <p:nvPr>
                <p:ph idx="1"/>
              </p:nvPr>
            </p:nvSpPr>
            <p:spPr>
              <a:xfrm>
                <a:off x="457200" y="1295401"/>
                <a:ext cx="8229600" cy="1981200"/>
              </a:xfrm>
              <a:blipFill rotWithShape="1">
                <a:blip r:embed="rId4"/>
                <a:stretch>
                  <a:fillRect t="-4000" b="-1231"/>
                </a:stretch>
              </a:blipFill>
            </p:spPr>
            <p:txBody>
              <a:bodyPr/>
              <a:lstStyle/>
              <a:p>
                <a:r>
                  <a:rPr lang="en-US">
                    <a:noFill/>
                  </a:rPr>
                  <a:t> </a:t>
                </a:r>
              </a:p>
            </p:txBody>
          </p:sp>
        </mc:Fallback>
      </mc:AlternateContent>
      <p:sp>
        <p:nvSpPr>
          <p:cNvPr id="26" name="Footer Placeholder 2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25" name="Slide Number Placeholder 24"/>
          <p:cNvSpPr>
            <a:spLocks noGrp="1"/>
          </p:cNvSpPr>
          <p:nvPr>
            <p:ph type="sldNum" sz="quarter" idx="12"/>
          </p:nvPr>
        </p:nvSpPr>
        <p:spPr/>
        <p:txBody>
          <a:bodyPr/>
          <a:lstStyle/>
          <a:p>
            <a:pPr>
              <a:defRPr/>
            </a:pPr>
            <a:fld id="{7B356C98-9078-459C-96C5-C05D5164B2ED}" type="slidenum">
              <a:rPr lang="en-US"/>
              <a:pPr>
                <a:defRPr/>
              </a:pPr>
              <a:t>22</a:t>
            </a:fld>
            <a:endParaRPr lang="en-US"/>
          </a:p>
        </p:txBody>
      </p:sp>
      <p:grpSp>
        <p:nvGrpSpPr>
          <p:cNvPr id="2" name="Group 19"/>
          <p:cNvGrpSpPr>
            <a:grpSpLocks/>
          </p:cNvGrpSpPr>
          <p:nvPr/>
        </p:nvGrpSpPr>
        <p:grpSpPr bwMode="auto">
          <a:xfrm>
            <a:off x="1347788" y="3107392"/>
            <a:ext cx="2325688" cy="3330577"/>
            <a:chOff x="1243" y="1152"/>
            <a:chExt cx="1465" cy="2098"/>
          </a:xfrm>
        </p:grpSpPr>
        <p:sp>
          <p:nvSpPr>
            <p:cNvPr id="47124" name="Rectangle 3"/>
            <p:cNvSpPr>
              <a:spLocks noChangeArrowheads="1"/>
            </p:cNvSpPr>
            <p:nvPr/>
          </p:nvSpPr>
          <p:spPr bwMode="auto">
            <a:xfrm>
              <a:off x="1412" y="1462"/>
              <a:ext cx="1296" cy="1248"/>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47125" name="Text Box 4"/>
            <p:cNvSpPr txBox="1">
              <a:spLocks noChangeArrowheads="1"/>
            </p:cNvSpPr>
            <p:nvPr/>
          </p:nvSpPr>
          <p:spPr bwMode="auto">
            <a:xfrm>
              <a:off x="1243" y="1680"/>
              <a:ext cx="169" cy="288"/>
            </a:xfrm>
            <a:prstGeom prst="rect">
              <a:avLst/>
            </a:prstGeom>
            <a:noFill/>
            <a:ln w="9525">
              <a:noFill/>
              <a:miter lim="800000"/>
              <a:headEnd/>
              <a:tailEnd/>
            </a:ln>
          </p:spPr>
          <p:txBody>
            <a:bodyPr wrap="none">
              <a:spAutoFit/>
            </a:bodyPr>
            <a:lstStyle/>
            <a:p>
              <a:r>
                <a:rPr lang="en-US" sz="2400" b="1" i="1" dirty="0" smtClean="0">
                  <a:latin typeface="Times New Roman" pitchFamily="18" charset="0"/>
                </a:rPr>
                <a:t>j</a:t>
              </a:r>
              <a:endParaRPr lang="en-US" sz="2400" b="1" i="1" dirty="0">
                <a:latin typeface="Times New Roman" pitchFamily="18" charset="0"/>
              </a:endParaRPr>
            </a:p>
          </p:txBody>
        </p:sp>
        <p:sp>
          <p:nvSpPr>
            <p:cNvPr id="47126" name="Text Box 5"/>
            <p:cNvSpPr txBox="1">
              <a:spLocks noChangeArrowheads="1"/>
            </p:cNvSpPr>
            <p:nvPr/>
          </p:nvSpPr>
          <p:spPr bwMode="auto">
            <a:xfrm>
              <a:off x="2095" y="1152"/>
              <a:ext cx="169" cy="288"/>
            </a:xfrm>
            <a:prstGeom prst="rect">
              <a:avLst/>
            </a:prstGeom>
            <a:noFill/>
            <a:ln w="9525">
              <a:noFill/>
              <a:miter lim="800000"/>
              <a:headEnd/>
              <a:tailEnd/>
            </a:ln>
          </p:spPr>
          <p:txBody>
            <a:bodyPr wrap="none">
              <a:spAutoFit/>
            </a:bodyPr>
            <a:lstStyle/>
            <a:p>
              <a:r>
                <a:rPr lang="en-US" sz="2400" b="1" i="1" dirty="0" err="1" smtClean="0">
                  <a:latin typeface="Times New Roman" pitchFamily="18" charset="0"/>
                </a:rPr>
                <a:t>i</a:t>
              </a:r>
              <a:endParaRPr lang="en-US" sz="2400" b="1" dirty="0">
                <a:latin typeface="Times New Roman" pitchFamily="18" charset="0"/>
              </a:endParaRPr>
            </a:p>
          </p:txBody>
        </p:sp>
        <p:sp>
          <p:nvSpPr>
            <p:cNvPr id="47127" name="Line 6"/>
            <p:cNvSpPr>
              <a:spLocks noChangeShapeType="1"/>
            </p:cNvSpPr>
            <p:nvPr/>
          </p:nvSpPr>
          <p:spPr bwMode="auto">
            <a:xfrm>
              <a:off x="1412" y="1846"/>
              <a:ext cx="1296" cy="0"/>
            </a:xfrm>
            <a:prstGeom prst="line">
              <a:avLst/>
            </a:prstGeom>
            <a:noFill/>
            <a:ln w="9525">
              <a:solidFill>
                <a:schemeClr val="tx1"/>
              </a:solidFill>
              <a:round/>
              <a:headEnd/>
              <a:tailEnd/>
            </a:ln>
          </p:spPr>
          <p:txBody>
            <a:bodyPr wrap="none" anchor="ctr"/>
            <a:lstStyle/>
            <a:p>
              <a:endParaRPr lang="en-US" b="1" dirty="0"/>
            </a:p>
          </p:txBody>
        </p:sp>
        <p:sp>
          <p:nvSpPr>
            <p:cNvPr id="47128" name="Line 7"/>
            <p:cNvSpPr>
              <a:spLocks noChangeShapeType="1"/>
            </p:cNvSpPr>
            <p:nvPr/>
          </p:nvSpPr>
          <p:spPr bwMode="auto">
            <a:xfrm>
              <a:off x="2180" y="1462"/>
              <a:ext cx="0" cy="1248"/>
            </a:xfrm>
            <a:prstGeom prst="line">
              <a:avLst/>
            </a:prstGeom>
            <a:noFill/>
            <a:ln w="9525">
              <a:solidFill>
                <a:schemeClr val="tx1"/>
              </a:solidFill>
              <a:round/>
              <a:headEnd/>
              <a:tailEnd/>
            </a:ln>
          </p:spPr>
          <p:txBody>
            <a:bodyPr wrap="none" anchor="ctr"/>
            <a:lstStyle/>
            <a:p>
              <a:endParaRPr lang="en-US"/>
            </a:p>
          </p:txBody>
        </p:sp>
        <p:sp>
          <p:nvSpPr>
            <p:cNvPr id="47129" name="Text Box 16"/>
            <p:cNvSpPr txBox="1">
              <a:spLocks noChangeArrowheads="1"/>
            </p:cNvSpPr>
            <p:nvPr/>
          </p:nvSpPr>
          <p:spPr bwMode="auto">
            <a:xfrm>
              <a:off x="1910" y="2843"/>
              <a:ext cx="349" cy="407"/>
            </a:xfrm>
            <a:prstGeom prst="rect">
              <a:avLst/>
            </a:prstGeom>
            <a:noFill/>
            <a:ln w="9525">
              <a:noFill/>
              <a:miter lim="800000"/>
              <a:headEnd/>
              <a:tailEnd/>
            </a:ln>
          </p:spPr>
          <p:txBody>
            <a:bodyPr wrap="none">
              <a:spAutoFit/>
            </a:bodyPr>
            <a:lstStyle/>
            <a:p>
              <a:r>
                <a:rPr lang="en-US" sz="3600" b="1" i="1" dirty="0">
                  <a:solidFill>
                    <a:srgbClr val="008000"/>
                  </a:solidFill>
                  <a:latin typeface="Corbel" pitchFamily="34" charset="0"/>
                </a:rPr>
                <a:t>M</a:t>
              </a:r>
            </a:p>
          </p:txBody>
        </p:sp>
      </p:grpSp>
      <p:grpSp>
        <p:nvGrpSpPr>
          <p:cNvPr id="3" name="Group 20"/>
          <p:cNvGrpSpPr>
            <a:grpSpLocks/>
          </p:cNvGrpSpPr>
          <p:nvPr/>
        </p:nvGrpSpPr>
        <p:grpSpPr bwMode="auto">
          <a:xfrm>
            <a:off x="5073667" y="3564592"/>
            <a:ext cx="349251" cy="2882902"/>
            <a:chOff x="3590" y="1440"/>
            <a:chExt cx="220" cy="1816"/>
          </a:xfrm>
        </p:grpSpPr>
        <p:sp>
          <p:nvSpPr>
            <p:cNvPr id="47122" name="Rectangle 11"/>
            <p:cNvSpPr>
              <a:spLocks noChangeArrowheads="1"/>
            </p:cNvSpPr>
            <p:nvPr/>
          </p:nvSpPr>
          <p:spPr bwMode="auto">
            <a:xfrm>
              <a:off x="3600" y="1440"/>
              <a:ext cx="192" cy="1344"/>
            </a:xfrm>
            <a:prstGeom prst="rect">
              <a:avLst/>
            </a:prstGeom>
            <a:solidFill>
              <a:srgbClr val="00FF00"/>
            </a:solidFill>
            <a:ln w="9525">
              <a:solidFill>
                <a:schemeClr val="tx1"/>
              </a:solidFill>
              <a:miter lim="800000"/>
              <a:headEnd/>
              <a:tailEnd/>
            </a:ln>
          </p:spPr>
          <p:txBody>
            <a:bodyPr wrap="none" anchor="ctr"/>
            <a:lstStyle/>
            <a:p>
              <a:endParaRPr lang="en-US">
                <a:latin typeface="Corbel" pitchFamily="34" charset="0"/>
              </a:endParaRPr>
            </a:p>
          </p:txBody>
        </p:sp>
        <p:sp>
          <p:nvSpPr>
            <p:cNvPr id="47123" name="Text Box 17"/>
            <p:cNvSpPr txBox="1">
              <a:spLocks noChangeArrowheads="1"/>
            </p:cNvSpPr>
            <p:nvPr/>
          </p:nvSpPr>
          <p:spPr bwMode="auto">
            <a:xfrm>
              <a:off x="3590" y="2849"/>
              <a:ext cx="220" cy="407"/>
            </a:xfrm>
            <a:prstGeom prst="rect">
              <a:avLst/>
            </a:prstGeom>
            <a:noFill/>
            <a:ln w="9525">
              <a:noFill/>
              <a:miter lim="800000"/>
              <a:headEnd/>
              <a:tailEnd/>
            </a:ln>
          </p:spPr>
          <p:txBody>
            <a:bodyPr wrap="none">
              <a:spAutoFit/>
            </a:bodyPr>
            <a:lstStyle/>
            <a:p>
              <a:r>
                <a:rPr lang="en-US" sz="3600" b="1" i="1" dirty="0">
                  <a:solidFill>
                    <a:srgbClr val="008000"/>
                  </a:solidFill>
                  <a:latin typeface="Corbel" pitchFamily="34" charset="0"/>
                </a:rPr>
                <a:t>r</a:t>
              </a:r>
            </a:p>
          </p:txBody>
        </p:sp>
      </p:grpSp>
      <p:sp>
        <p:nvSpPr>
          <p:cNvPr id="19474" name="Text Box 18"/>
          <p:cNvSpPr txBox="1">
            <a:spLocks noChangeArrowheads="1"/>
          </p:cNvSpPr>
          <p:nvPr/>
        </p:nvSpPr>
        <p:spPr bwMode="auto">
          <a:xfrm>
            <a:off x="6902450" y="5791200"/>
            <a:ext cx="349776" cy="646331"/>
          </a:xfrm>
          <a:prstGeom prst="rect">
            <a:avLst/>
          </a:prstGeom>
          <a:noFill/>
          <a:ln w="9525">
            <a:noFill/>
            <a:miter lim="800000"/>
            <a:headEnd/>
            <a:tailEnd/>
          </a:ln>
        </p:spPr>
        <p:txBody>
          <a:bodyPr wrap="none">
            <a:spAutoFit/>
          </a:bodyPr>
          <a:lstStyle/>
          <a:p>
            <a:r>
              <a:rPr lang="en-US" sz="3600" b="1" i="1" dirty="0">
                <a:solidFill>
                  <a:srgbClr val="008000"/>
                </a:solidFill>
                <a:latin typeface="Corbel" pitchFamily="34" charset="0"/>
              </a:rPr>
              <a:t>r</a:t>
            </a:r>
          </a:p>
        </p:txBody>
      </p:sp>
      <p:grpSp>
        <p:nvGrpSpPr>
          <p:cNvPr id="4" name="Group 25"/>
          <p:cNvGrpSpPr>
            <a:grpSpLocks/>
          </p:cNvGrpSpPr>
          <p:nvPr/>
        </p:nvGrpSpPr>
        <p:grpSpPr bwMode="auto">
          <a:xfrm>
            <a:off x="5988058" y="3564592"/>
            <a:ext cx="1555752" cy="2133600"/>
            <a:chOff x="4166" y="1440"/>
            <a:chExt cx="980" cy="1344"/>
          </a:xfrm>
        </p:grpSpPr>
        <p:grpSp>
          <p:nvGrpSpPr>
            <p:cNvPr id="5" name="Group 22"/>
            <p:cNvGrpSpPr>
              <a:grpSpLocks/>
            </p:cNvGrpSpPr>
            <p:nvPr/>
          </p:nvGrpSpPr>
          <p:grpSpPr bwMode="auto">
            <a:xfrm>
              <a:off x="4166" y="1440"/>
              <a:ext cx="778" cy="1344"/>
              <a:chOff x="4166" y="1440"/>
              <a:chExt cx="778" cy="1344"/>
            </a:xfrm>
          </p:grpSpPr>
          <p:sp>
            <p:nvSpPr>
              <p:cNvPr id="47120" name="Rectangle 13"/>
              <p:cNvSpPr>
                <a:spLocks noChangeArrowheads="1"/>
              </p:cNvSpPr>
              <p:nvPr/>
            </p:nvSpPr>
            <p:spPr bwMode="auto">
              <a:xfrm>
                <a:off x="4752" y="1440"/>
                <a:ext cx="192" cy="1344"/>
              </a:xfrm>
              <a:prstGeom prst="rect">
                <a:avLst/>
              </a:prstGeom>
              <a:solidFill>
                <a:srgbClr val="00FF00"/>
              </a:solidFill>
              <a:ln w="9525">
                <a:solidFill>
                  <a:schemeClr val="tx1"/>
                </a:solidFill>
                <a:miter lim="800000"/>
                <a:headEnd/>
                <a:tailEnd/>
              </a:ln>
            </p:spPr>
            <p:txBody>
              <a:bodyPr wrap="none" anchor="ctr"/>
              <a:lstStyle/>
              <a:p>
                <a:endParaRPr lang="en-US">
                  <a:latin typeface="Corbel" pitchFamily="34" charset="0"/>
                </a:endParaRPr>
              </a:p>
            </p:txBody>
          </p:sp>
          <p:sp>
            <p:nvSpPr>
              <p:cNvPr id="47121" name="Text Box 15"/>
              <p:cNvSpPr txBox="1">
                <a:spLocks noChangeArrowheads="1"/>
              </p:cNvSpPr>
              <p:nvPr/>
            </p:nvSpPr>
            <p:spPr bwMode="auto">
              <a:xfrm>
                <a:off x="4166" y="1927"/>
                <a:ext cx="270" cy="407"/>
              </a:xfrm>
              <a:prstGeom prst="rect">
                <a:avLst/>
              </a:prstGeom>
              <a:noFill/>
              <a:ln w="9525">
                <a:noFill/>
                <a:miter lim="800000"/>
                <a:headEnd/>
                <a:tailEnd/>
              </a:ln>
            </p:spPr>
            <p:txBody>
              <a:bodyPr wrap="none">
                <a:spAutoFit/>
              </a:bodyPr>
              <a:lstStyle/>
              <a:p>
                <a:r>
                  <a:rPr lang="en-US" sz="3600" b="1" dirty="0">
                    <a:solidFill>
                      <a:srgbClr val="008000"/>
                    </a:solidFill>
                    <a:latin typeface="Corbel" pitchFamily="34" charset="0"/>
                  </a:rPr>
                  <a:t>=</a:t>
                </a:r>
              </a:p>
            </p:txBody>
          </p:sp>
        </p:grpSp>
        <p:sp>
          <p:nvSpPr>
            <p:cNvPr id="47118" name="Line 23"/>
            <p:cNvSpPr>
              <a:spLocks noChangeShapeType="1"/>
            </p:cNvSpPr>
            <p:nvPr/>
          </p:nvSpPr>
          <p:spPr bwMode="auto">
            <a:xfrm>
              <a:off x="4752" y="1835"/>
              <a:ext cx="192" cy="0"/>
            </a:xfrm>
            <a:prstGeom prst="line">
              <a:avLst/>
            </a:prstGeom>
            <a:noFill/>
            <a:ln w="9525">
              <a:solidFill>
                <a:schemeClr val="tx1"/>
              </a:solidFill>
              <a:round/>
              <a:headEnd/>
              <a:tailEnd/>
            </a:ln>
          </p:spPr>
          <p:txBody>
            <a:bodyPr/>
            <a:lstStyle/>
            <a:p>
              <a:endParaRPr lang="en-US"/>
            </a:p>
          </p:txBody>
        </p:sp>
        <p:sp>
          <p:nvSpPr>
            <p:cNvPr id="47119" name="Rectangle 24"/>
            <p:cNvSpPr>
              <a:spLocks noChangeArrowheads="1"/>
            </p:cNvSpPr>
            <p:nvPr/>
          </p:nvSpPr>
          <p:spPr bwMode="auto">
            <a:xfrm>
              <a:off x="4927" y="1688"/>
              <a:ext cx="219" cy="291"/>
            </a:xfrm>
            <a:prstGeom prst="rect">
              <a:avLst/>
            </a:prstGeom>
            <a:noFill/>
            <a:ln w="9525">
              <a:noFill/>
              <a:miter lim="800000"/>
              <a:headEnd/>
              <a:tailEnd/>
            </a:ln>
          </p:spPr>
          <p:txBody>
            <a:bodyPr wrap="none">
              <a:spAutoFit/>
            </a:bodyPr>
            <a:lstStyle/>
            <a:p>
              <a:r>
                <a:rPr lang="en-US" sz="2400" b="1" i="1" dirty="0" err="1" smtClean="0">
                  <a:latin typeface="Corbel" pitchFamily="34" charset="0"/>
                </a:rPr>
                <a:t>r</a:t>
              </a:r>
              <a:r>
                <a:rPr lang="en-US" sz="2400" b="1" i="1" baseline="-25000" dirty="0" err="1" smtClean="0">
                  <a:latin typeface="Corbel" pitchFamily="34" charset="0"/>
                </a:rPr>
                <a:t>j</a:t>
              </a:r>
              <a:endParaRPr lang="en-US" sz="2400" b="1" i="1" baseline="-25000" dirty="0">
                <a:latin typeface="Corbel" pitchFamily="34" charset="0"/>
              </a:endParaRPr>
            </a:p>
          </p:txBody>
        </p:sp>
      </p:grpSp>
      <p:grpSp>
        <p:nvGrpSpPr>
          <p:cNvPr id="6" name="Group 14"/>
          <p:cNvGrpSpPr>
            <a:grpSpLocks/>
          </p:cNvGrpSpPr>
          <p:nvPr/>
        </p:nvGrpSpPr>
        <p:grpSpPr bwMode="auto">
          <a:xfrm>
            <a:off x="820493" y="4286977"/>
            <a:ext cx="1927225" cy="1312863"/>
            <a:chOff x="933" y="1872"/>
            <a:chExt cx="1214" cy="827"/>
          </a:xfrm>
        </p:grpSpPr>
        <p:sp>
          <p:nvSpPr>
            <p:cNvPr id="47115" name="Text Box 9"/>
            <p:cNvSpPr txBox="1">
              <a:spLocks noChangeArrowheads="1"/>
            </p:cNvSpPr>
            <p:nvPr/>
          </p:nvSpPr>
          <p:spPr bwMode="auto">
            <a:xfrm>
              <a:off x="933" y="2411"/>
              <a:ext cx="361" cy="288"/>
            </a:xfrm>
            <a:prstGeom prst="rect">
              <a:avLst/>
            </a:prstGeom>
            <a:noFill/>
            <a:ln w="9525">
              <a:noFill/>
              <a:miter lim="800000"/>
              <a:headEnd/>
              <a:tailEnd/>
            </a:ln>
          </p:spPr>
          <p:txBody>
            <a:bodyPr wrap="none">
              <a:spAutoFit/>
            </a:bodyPr>
            <a:lstStyle/>
            <a:p>
              <a:r>
                <a:rPr lang="en-US" sz="2400" b="1" dirty="0">
                  <a:solidFill>
                    <a:srgbClr val="008000"/>
                  </a:solidFill>
                  <a:latin typeface="Times New Roman" pitchFamily="18" charset="0"/>
                </a:rPr>
                <a:t>1/3</a:t>
              </a:r>
            </a:p>
          </p:txBody>
        </p:sp>
        <p:sp>
          <p:nvSpPr>
            <p:cNvPr id="47116" name="Line 10"/>
            <p:cNvSpPr>
              <a:spLocks noChangeShapeType="1"/>
            </p:cNvSpPr>
            <p:nvPr/>
          </p:nvSpPr>
          <p:spPr bwMode="auto">
            <a:xfrm flipV="1">
              <a:off x="1114" y="1872"/>
              <a:ext cx="1033" cy="550"/>
            </a:xfrm>
            <a:prstGeom prst="line">
              <a:avLst/>
            </a:prstGeom>
            <a:noFill/>
            <a:ln w="9525">
              <a:solidFill>
                <a:schemeClr val="tx1"/>
              </a:solidFill>
              <a:round/>
              <a:headEnd/>
              <a:tailEnd type="triangle" w="med" len="med"/>
            </a:ln>
          </p:spPr>
          <p:txBody>
            <a:bodyPr wrap="none" anchor="ctr"/>
            <a:lstStyle/>
            <a:p>
              <a:endParaRPr lang="en-US"/>
            </a:p>
          </p:txBody>
        </p:sp>
      </p:grpSp>
      <p:graphicFrame>
        <p:nvGraphicFramePr>
          <p:cNvPr id="7" name="Object 6"/>
          <p:cNvGraphicFramePr>
            <a:graphicFrameLocks noChangeAspect="1"/>
          </p:cNvGraphicFramePr>
          <p:nvPr>
            <p:extLst>
              <p:ext uri="{D42A27DB-BD31-4B8C-83A1-F6EECF244321}">
                <p14:modId xmlns:p14="http://schemas.microsoft.com/office/powerpoint/2010/main" val="3334200067"/>
              </p:ext>
            </p:extLst>
          </p:nvPr>
        </p:nvGraphicFramePr>
        <p:xfrm>
          <a:off x="5899348" y="1066800"/>
          <a:ext cx="1568252" cy="1066800"/>
        </p:xfrm>
        <a:graphic>
          <a:graphicData uri="http://schemas.openxmlformats.org/presentationml/2006/ole">
            <mc:AlternateContent xmlns:mc="http://schemas.openxmlformats.org/markup-compatibility/2006">
              <mc:Choice xmlns:v="urn:schemas-microsoft-com:vml" Requires="v">
                <p:oleObj spid="_x0000_s50224" name="Equation" r:id="rId5" imgW="634725" imgH="431613" progId="Equation.3">
                  <p:embed/>
                </p:oleObj>
              </mc:Choice>
              <mc:Fallback>
                <p:oleObj name="Equation" r:id="rId5" imgW="634725" imgH="431613"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348" y="1066800"/>
                        <a:ext cx="1568252" cy="1066800"/>
                      </a:xfrm>
                      <a:prstGeom prst="rect">
                        <a:avLst/>
                      </a:prstGeom>
                      <a:noFill/>
                      <a:ln>
                        <a:noFill/>
                      </a:ln>
                      <a:extLst/>
                    </p:spPr>
                  </p:pic>
                </p:oleObj>
              </mc:Fallback>
            </mc:AlternateContent>
          </a:graphicData>
        </a:graphic>
      </p:graphicFrame>
      <p:sp>
        <p:nvSpPr>
          <p:cNvPr id="28" name="Line 6"/>
          <p:cNvSpPr>
            <a:spLocks noChangeShapeType="1"/>
          </p:cNvSpPr>
          <p:nvPr/>
        </p:nvSpPr>
        <p:spPr bwMode="auto">
          <a:xfrm>
            <a:off x="5089524" y="5029200"/>
            <a:ext cx="296863" cy="0"/>
          </a:xfrm>
          <a:prstGeom prst="line">
            <a:avLst/>
          </a:prstGeom>
          <a:noFill/>
          <a:ln w="9525">
            <a:solidFill>
              <a:schemeClr val="tx1"/>
            </a:solidFill>
            <a:round/>
            <a:headEnd/>
            <a:tailEnd/>
          </a:ln>
        </p:spPr>
        <p:txBody>
          <a:bodyPr wrap="none" anchor="ctr"/>
          <a:lstStyle/>
          <a:p>
            <a:endParaRPr lang="en-US"/>
          </a:p>
        </p:txBody>
      </p:sp>
      <p:sp>
        <p:nvSpPr>
          <p:cNvPr id="29" name="Rectangle 24"/>
          <p:cNvSpPr>
            <a:spLocks noChangeArrowheads="1"/>
          </p:cNvSpPr>
          <p:nvPr/>
        </p:nvSpPr>
        <p:spPr bwMode="auto">
          <a:xfrm>
            <a:off x="5334000" y="4719935"/>
            <a:ext cx="344966" cy="461665"/>
          </a:xfrm>
          <a:prstGeom prst="rect">
            <a:avLst/>
          </a:prstGeom>
          <a:noFill/>
          <a:ln w="9525">
            <a:noFill/>
            <a:miter lim="800000"/>
            <a:headEnd/>
            <a:tailEnd/>
          </a:ln>
        </p:spPr>
        <p:txBody>
          <a:bodyPr wrap="none">
            <a:spAutoFit/>
          </a:bodyPr>
          <a:lstStyle/>
          <a:p>
            <a:r>
              <a:rPr lang="en-US" sz="2400" b="1" i="1" dirty="0" err="1" smtClean="0">
                <a:latin typeface="Corbel" pitchFamily="34" charset="0"/>
              </a:rPr>
              <a:t>r</a:t>
            </a:r>
            <a:r>
              <a:rPr lang="en-US" sz="2400" b="1" i="1" baseline="-25000" dirty="0" err="1" smtClean="0">
                <a:latin typeface="Corbel" pitchFamily="34" charset="0"/>
              </a:rPr>
              <a:t>i</a:t>
            </a:r>
            <a:endParaRPr lang="en-US" sz="2400" b="1" i="1" baseline="-25000" dirty="0">
              <a:latin typeface="Corbel" pitchFamily="34" charset="0"/>
            </a:endParaRPr>
          </a:p>
        </p:txBody>
      </p:sp>
      <p:sp>
        <p:nvSpPr>
          <p:cNvPr id="32" name="Rectangle 3"/>
          <p:cNvSpPr>
            <a:spLocks noChangeArrowheads="1"/>
          </p:cNvSpPr>
          <p:nvPr/>
        </p:nvSpPr>
        <p:spPr bwMode="auto">
          <a:xfrm>
            <a:off x="2762792" y="4134577"/>
            <a:ext cx="152400" cy="152400"/>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33" name="Text Box 16"/>
          <p:cNvSpPr txBox="1">
            <a:spLocks noChangeArrowheads="1"/>
          </p:cNvSpPr>
          <p:nvPr/>
        </p:nvSpPr>
        <p:spPr bwMode="auto">
          <a:xfrm>
            <a:off x="4114800" y="4230469"/>
            <a:ext cx="322524" cy="646331"/>
          </a:xfrm>
          <a:prstGeom prst="rect">
            <a:avLst/>
          </a:prstGeom>
          <a:noFill/>
          <a:ln w="9525">
            <a:noFill/>
            <a:miter lim="800000"/>
            <a:headEnd/>
            <a:tailEnd/>
          </a:ln>
        </p:spPr>
        <p:txBody>
          <a:bodyPr wrap="none">
            <a:spAutoFit/>
          </a:bodyPr>
          <a:lstStyle/>
          <a:p>
            <a:r>
              <a:rPr lang="en-US" sz="3600" b="1" i="1" dirty="0" smtClean="0">
                <a:solidFill>
                  <a:srgbClr val="008000"/>
                </a:solidFill>
                <a:latin typeface="Corbel" pitchFamily="34" charset="0"/>
              </a:rPr>
              <a:t>.</a:t>
            </a:r>
            <a:endParaRPr lang="en-US" sz="3600" b="1" i="1" dirty="0">
              <a:solidFill>
                <a:srgbClr val="008000"/>
              </a:solidFill>
              <a:latin typeface="Corbel" pitchFamily="34" charset="0"/>
            </a:endParaRPr>
          </a:p>
        </p:txBody>
      </p:sp>
      <p:sp>
        <p:nvSpPr>
          <p:cNvPr id="34" name="Text Box 16"/>
          <p:cNvSpPr txBox="1">
            <a:spLocks noChangeArrowheads="1"/>
          </p:cNvSpPr>
          <p:nvPr/>
        </p:nvSpPr>
        <p:spPr bwMode="auto">
          <a:xfrm>
            <a:off x="4191000" y="5715000"/>
            <a:ext cx="322524" cy="646331"/>
          </a:xfrm>
          <a:prstGeom prst="rect">
            <a:avLst/>
          </a:prstGeom>
          <a:noFill/>
          <a:ln w="9525">
            <a:noFill/>
            <a:miter lim="800000"/>
            <a:headEnd/>
            <a:tailEnd/>
          </a:ln>
        </p:spPr>
        <p:txBody>
          <a:bodyPr wrap="none">
            <a:spAutoFit/>
          </a:bodyPr>
          <a:lstStyle/>
          <a:p>
            <a:r>
              <a:rPr lang="en-US" sz="3600" b="1" i="1" dirty="0" smtClean="0">
                <a:solidFill>
                  <a:srgbClr val="008000"/>
                </a:solidFill>
                <a:latin typeface="Corbel" pitchFamily="34" charset="0"/>
              </a:rPr>
              <a:t>.</a:t>
            </a:r>
            <a:endParaRPr lang="en-US" sz="3600" b="1" i="1" dirty="0">
              <a:solidFill>
                <a:srgbClr val="008000"/>
              </a:solidFill>
              <a:latin typeface="Corbel" pitchFamily="34" charset="0"/>
            </a:endParaRPr>
          </a:p>
        </p:txBody>
      </p:sp>
      <p:sp>
        <p:nvSpPr>
          <p:cNvPr id="35" name="Text Box 15"/>
          <p:cNvSpPr txBox="1">
            <a:spLocks noChangeArrowheads="1"/>
          </p:cNvSpPr>
          <p:nvPr/>
        </p:nvSpPr>
        <p:spPr bwMode="auto">
          <a:xfrm>
            <a:off x="6019800" y="5830887"/>
            <a:ext cx="428625" cy="646113"/>
          </a:xfrm>
          <a:prstGeom prst="rect">
            <a:avLst/>
          </a:prstGeom>
          <a:noFill/>
          <a:ln w="9525">
            <a:noFill/>
            <a:miter lim="800000"/>
            <a:headEnd/>
            <a:tailEnd/>
          </a:ln>
        </p:spPr>
        <p:txBody>
          <a:bodyPr wrap="none">
            <a:spAutoFit/>
          </a:bodyPr>
          <a:lstStyle/>
          <a:p>
            <a:r>
              <a:rPr lang="en-US" sz="3600" b="1" dirty="0">
                <a:solidFill>
                  <a:srgbClr val="008000"/>
                </a:solidFill>
                <a:latin typeface="Corbel" pitchFamily="34" charset="0"/>
              </a:rPr>
              <a:t>=</a:t>
            </a:r>
          </a:p>
        </p:txBody>
      </p:sp>
      <p:sp>
        <p:nvSpPr>
          <p:cNvPr id="36" name="Rectangle 3"/>
          <p:cNvSpPr>
            <a:spLocks noChangeArrowheads="1"/>
          </p:cNvSpPr>
          <p:nvPr/>
        </p:nvSpPr>
        <p:spPr bwMode="auto">
          <a:xfrm>
            <a:off x="2763296" y="4648200"/>
            <a:ext cx="152400" cy="152400"/>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37" name="Rectangle 3"/>
          <p:cNvSpPr>
            <a:spLocks noChangeArrowheads="1"/>
          </p:cNvSpPr>
          <p:nvPr/>
        </p:nvSpPr>
        <p:spPr bwMode="auto">
          <a:xfrm>
            <a:off x="2754928" y="5257800"/>
            <a:ext cx="152400" cy="152400"/>
          </a:xfrm>
          <a:prstGeom prst="rect">
            <a:avLst/>
          </a:prstGeom>
          <a:solidFill>
            <a:srgbClr val="CC99FF"/>
          </a:solidFill>
          <a:ln w="9525">
            <a:solidFill>
              <a:schemeClr val="tx1"/>
            </a:solidFill>
            <a:miter lim="800000"/>
            <a:headEnd/>
            <a:tailEnd/>
          </a:ln>
        </p:spPr>
        <p:txBody>
          <a:bodyPr wrap="none" anchor="ctr"/>
          <a:lstStyle/>
          <a:p>
            <a:endParaRPr lang="en-US">
              <a:latin typeface="Corbel" pitchFamily="34" charset="0"/>
            </a:endParaRPr>
          </a:p>
        </p:txBody>
      </p:sp>
      <p:sp>
        <p:nvSpPr>
          <p:cNvPr id="38" name="Line 10"/>
          <p:cNvSpPr>
            <a:spLocks noChangeShapeType="1"/>
          </p:cNvSpPr>
          <p:nvPr/>
        </p:nvSpPr>
        <p:spPr bwMode="auto">
          <a:xfrm flipV="1">
            <a:off x="1320801" y="4724399"/>
            <a:ext cx="1434127" cy="558490"/>
          </a:xfrm>
          <a:prstGeom prst="line">
            <a:avLst/>
          </a:prstGeom>
          <a:noFill/>
          <a:ln w="9525">
            <a:solidFill>
              <a:schemeClr val="tx1"/>
            </a:solidFill>
            <a:round/>
            <a:headEnd/>
            <a:tailEnd type="triangle" w="med" len="med"/>
          </a:ln>
        </p:spPr>
        <p:txBody>
          <a:bodyPr wrap="none" anchor="ctr"/>
          <a:lstStyle/>
          <a:p>
            <a:endParaRPr lang="en-US"/>
          </a:p>
        </p:txBody>
      </p:sp>
      <p:sp>
        <p:nvSpPr>
          <p:cNvPr id="39" name="Line 10"/>
          <p:cNvSpPr>
            <a:spLocks noChangeShapeType="1"/>
          </p:cNvSpPr>
          <p:nvPr/>
        </p:nvSpPr>
        <p:spPr bwMode="auto">
          <a:xfrm flipV="1">
            <a:off x="1347788" y="5333999"/>
            <a:ext cx="1399931" cy="76201"/>
          </a:xfrm>
          <a:prstGeom prst="line">
            <a:avLst/>
          </a:prstGeom>
          <a:noFill/>
          <a:ln w="9525">
            <a:solidFill>
              <a:schemeClr val="tx1"/>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74470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9474"/>
                                        </p:tgtEl>
                                        <p:attrNameLst>
                                          <p:attrName>style.visibility</p:attrName>
                                        </p:attrNameLst>
                                      </p:cBhvr>
                                      <p:to>
                                        <p:strVal val="visible"/>
                                      </p:to>
                                    </p:set>
                                    <p:animEffect transition="in" filter="dissolve">
                                      <p:cBhvr>
                                        <p:cTn id="14"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Eigenvector </a:t>
            </a:r>
            <a:r>
              <a:rPr lang="en-US" dirty="0" smtClean="0">
                <a:solidFill>
                  <a:schemeClr val="accent1">
                    <a:satMod val="150000"/>
                  </a:schemeClr>
                </a:solidFill>
              </a:rPr>
              <a:t>Formulation</a:t>
            </a:r>
            <a:endParaRPr lang="en-US" dirty="0">
              <a:solidFill>
                <a:schemeClr val="accent1">
                  <a:satMod val="150000"/>
                </a:schemeClr>
              </a:solidFill>
            </a:endParaRPr>
          </a:p>
        </p:txBody>
      </p:sp>
      <mc:AlternateContent xmlns:mc="http://schemas.openxmlformats.org/markup-compatibility/2006" xmlns:a14="http://schemas.microsoft.com/office/drawing/2010/main">
        <mc:Choice Requires="a14">
          <p:sp>
            <p:nvSpPr>
              <p:cNvPr id="49154" name="Rectangle 3"/>
              <p:cNvSpPr>
                <a:spLocks noGrp="1" noChangeArrowheads="1"/>
              </p:cNvSpPr>
              <p:nvPr>
                <p:ph type="body" idx="1"/>
              </p:nvPr>
            </p:nvSpPr>
            <p:spPr>
              <a:xfrm>
                <a:off x="457200" y="1295400"/>
                <a:ext cx="8229600" cy="5332749"/>
              </a:xfrm>
            </p:spPr>
            <p:txBody>
              <a:bodyPr>
                <a:normAutofit lnSpcReduction="10000"/>
              </a:bodyPr>
              <a:lstStyle/>
              <a:p>
                <a:r>
                  <a:rPr lang="en-US" b="1" dirty="0" smtClean="0">
                    <a:solidFill>
                      <a:srgbClr val="D60093"/>
                    </a:solidFill>
                  </a:rPr>
                  <a:t>The flow equations can be written</a:t>
                </a:r>
                <a:r>
                  <a:rPr lang="en-US" dirty="0" smtClean="0">
                    <a:solidFill>
                      <a:srgbClr val="D60093"/>
                    </a:solidFill>
                  </a:rPr>
                  <a:t> </a:t>
                </a:r>
                <a:br>
                  <a:rPr lang="en-US" dirty="0" smtClean="0">
                    <a:solidFill>
                      <a:srgbClr val="D60093"/>
                    </a:solidFill>
                  </a:rPr>
                </a:br>
                <a:r>
                  <a:rPr lang="en-US" dirty="0" smtClean="0">
                    <a:solidFill>
                      <a:schemeClr val="accent3"/>
                    </a:solidFill>
                  </a:rPr>
                  <a:t>		</a:t>
                </a:r>
                <a14:m>
                  <m:oMath xmlns:m="http://schemas.openxmlformats.org/officeDocument/2006/math">
                    <m:r>
                      <a:rPr lang="en-US" sz="3600" b="1" i="1" dirty="0" smtClean="0">
                        <a:solidFill>
                          <a:srgbClr val="0000FF"/>
                        </a:solidFill>
                        <a:latin typeface="Cambria Math"/>
                      </a:rPr>
                      <m:t>𝒓</m:t>
                    </m:r>
                    <m:r>
                      <a:rPr lang="en-US" sz="3600" b="1" i="1" dirty="0" smtClean="0">
                        <a:solidFill>
                          <a:srgbClr val="0000FF"/>
                        </a:solidFill>
                        <a:latin typeface="Cambria Math"/>
                      </a:rPr>
                      <m:t> </m:t>
                    </m:r>
                    <m:r>
                      <a:rPr lang="en-US" sz="3600" i="1" dirty="0" smtClean="0">
                        <a:solidFill>
                          <a:srgbClr val="0000FF"/>
                        </a:solidFill>
                        <a:latin typeface="Cambria Math"/>
                      </a:rPr>
                      <m:t>=</m:t>
                    </m:r>
                    <m:r>
                      <a:rPr lang="en-US" sz="3600" b="1" i="1" dirty="0" smtClean="0">
                        <a:solidFill>
                          <a:srgbClr val="0000FF"/>
                        </a:solidFill>
                        <a:latin typeface="Cambria Math"/>
                      </a:rPr>
                      <m:t> </m:t>
                    </m:r>
                    <m:r>
                      <a:rPr lang="en-US" sz="3600" b="1" i="1" dirty="0" smtClean="0">
                        <a:solidFill>
                          <a:srgbClr val="0000FF"/>
                        </a:solidFill>
                        <a:latin typeface="Cambria Math"/>
                      </a:rPr>
                      <m:t>𝑴</m:t>
                    </m:r>
                    <m:r>
                      <a:rPr lang="en-US" sz="3600" b="1" i="1" dirty="0" smtClean="0">
                        <a:solidFill>
                          <a:srgbClr val="0000FF"/>
                        </a:solidFill>
                        <a:latin typeface="Cambria Math"/>
                      </a:rPr>
                      <m:t> </m:t>
                    </m:r>
                    <m:r>
                      <a:rPr lang="en-US" sz="3600" i="1" dirty="0" smtClean="0">
                        <a:solidFill>
                          <a:srgbClr val="0000FF"/>
                        </a:solidFill>
                        <a:latin typeface="Cambria Math"/>
                      </a:rPr>
                      <m:t>∙ </m:t>
                    </m:r>
                    <m:r>
                      <a:rPr lang="en-US" sz="3600" b="1" i="1" dirty="0" smtClean="0">
                        <a:solidFill>
                          <a:srgbClr val="0000FF"/>
                        </a:solidFill>
                        <a:latin typeface="Cambria Math"/>
                      </a:rPr>
                      <m:t>𝒓</m:t>
                    </m:r>
                  </m:oMath>
                </a14:m>
                <a:endParaRPr lang="en-US" sz="3600" b="1" i="1" dirty="0" smtClean="0">
                  <a:solidFill>
                    <a:srgbClr val="0000FF"/>
                  </a:solidFill>
                </a:endParaRPr>
              </a:p>
              <a:p>
                <a:r>
                  <a:rPr lang="en-US" dirty="0" smtClean="0"/>
                  <a:t>So the </a:t>
                </a:r>
                <a:r>
                  <a:rPr lang="en-US" b="1" dirty="0" smtClean="0"/>
                  <a:t>rank vector</a:t>
                </a:r>
                <a:r>
                  <a:rPr lang="en-US" dirty="0" smtClean="0"/>
                  <a:t> </a:t>
                </a:r>
                <a:r>
                  <a:rPr lang="en-US" b="1" i="1" dirty="0" smtClean="0">
                    <a:solidFill>
                      <a:srgbClr val="0000FF"/>
                    </a:solidFill>
                  </a:rPr>
                  <a:t>r</a:t>
                </a:r>
                <a:r>
                  <a:rPr lang="en-US" dirty="0" smtClean="0"/>
                  <a:t> is an </a:t>
                </a:r>
                <a:r>
                  <a:rPr lang="en-US" b="1" dirty="0" smtClean="0"/>
                  <a:t>eigenvector</a:t>
                </a:r>
                <a:r>
                  <a:rPr lang="en-US" dirty="0" smtClean="0"/>
                  <a:t> of the stochastic web matrix </a:t>
                </a:r>
                <a:r>
                  <a:rPr lang="en-US" b="1" i="1" dirty="0" smtClean="0">
                    <a:solidFill>
                      <a:srgbClr val="0000FF"/>
                    </a:solidFill>
                  </a:rPr>
                  <a:t>M</a:t>
                </a:r>
              </a:p>
              <a:p>
                <a:pPr lvl="1"/>
                <a:r>
                  <a:rPr lang="en-US" dirty="0" smtClean="0"/>
                  <a:t>In fact, its first or principal eigenvector, </a:t>
                </a:r>
                <a:br>
                  <a:rPr lang="en-US" dirty="0" smtClean="0"/>
                </a:br>
                <a:r>
                  <a:rPr lang="en-US" dirty="0" smtClean="0"/>
                  <a:t>with corresponding eigenvalue </a:t>
                </a:r>
                <a:r>
                  <a:rPr lang="en-US" b="1" i="1" dirty="0" smtClean="0"/>
                  <a:t>1</a:t>
                </a:r>
              </a:p>
              <a:p>
                <a:pPr lvl="2"/>
                <a:r>
                  <a:rPr lang="en-US" dirty="0" smtClean="0"/>
                  <a:t>Largest eigenvalue of </a:t>
                </a:r>
                <a:r>
                  <a:rPr lang="en-US" b="1" i="1" dirty="0" smtClean="0"/>
                  <a:t>M</a:t>
                </a:r>
                <a:r>
                  <a:rPr lang="en-US" dirty="0" smtClean="0"/>
                  <a:t> is </a:t>
                </a:r>
                <a:r>
                  <a:rPr lang="en-US" b="1" dirty="0" smtClean="0"/>
                  <a:t>1</a:t>
                </a:r>
                <a:r>
                  <a:rPr lang="en-US" dirty="0" smtClean="0"/>
                  <a:t> since </a:t>
                </a:r>
                <a:r>
                  <a:rPr lang="en-US" b="1" i="1" dirty="0" smtClean="0"/>
                  <a:t>M</a:t>
                </a:r>
                <a:r>
                  <a:rPr lang="en-US" dirty="0" smtClean="0"/>
                  <a:t> is</a:t>
                </a:r>
                <a:br>
                  <a:rPr lang="en-US" dirty="0" smtClean="0"/>
                </a:br>
                <a:r>
                  <a:rPr lang="en-US" dirty="0" smtClean="0"/>
                  <a:t>column stochastic (with non-negative entries)</a:t>
                </a:r>
              </a:p>
              <a:p>
                <a:pPr lvl="3"/>
                <a:r>
                  <a:rPr lang="en-US" i="1" dirty="0" smtClean="0"/>
                  <a:t>We know </a:t>
                </a:r>
                <a:r>
                  <a:rPr lang="en-US" b="1" i="1" dirty="0" smtClean="0"/>
                  <a:t>r</a:t>
                </a:r>
                <a:r>
                  <a:rPr lang="en-US" i="1" dirty="0" smtClean="0"/>
                  <a:t> is unit length and each column of </a:t>
                </a:r>
                <a:r>
                  <a:rPr lang="en-US" b="1" i="1" dirty="0" smtClean="0"/>
                  <a:t>M</a:t>
                </a:r>
                <a:r>
                  <a:rPr lang="en-US" i="1" dirty="0" smtClean="0"/>
                  <a:t/>
                </a:r>
                <a:br>
                  <a:rPr lang="en-US" i="1" dirty="0" smtClean="0"/>
                </a:br>
                <a:r>
                  <a:rPr lang="en-US" i="1" dirty="0" smtClean="0"/>
                  <a:t>sums to one, so </a:t>
                </a:r>
                <a14:m>
                  <m:oMath xmlns:m="http://schemas.openxmlformats.org/officeDocument/2006/math">
                    <m:r>
                      <a:rPr lang="en-US" b="1" i="1" dirty="0" smtClean="0">
                        <a:latin typeface="Cambria Math"/>
                      </a:rPr>
                      <m:t>𝑴𝒓</m:t>
                    </m:r>
                    <m:r>
                      <a:rPr lang="en-US" b="1" i="1" dirty="0" smtClean="0">
                        <a:latin typeface="Cambria Math"/>
                      </a:rPr>
                      <m:t>≤</m:t>
                    </m:r>
                    <m:r>
                      <a:rPr lang="en-US" b="1" i="1" dirty="0" smtClean="0">
                        <a:latin typeface="Cambria Math"/>
                      </a:rPr>
                      <m:t>𝟏</m:t>
                    </m:r>
                  </m:oMath>
                </a14:m>
                <a:r>
                  <a:rPr lang="en-US" b="1" i="1" dirty="0" smtClean="0"/>
                  <a:t> </a:t>
                </a:r>
              </a:p>
              <a:p>
                <a:pPr lvl="8"/>
                <a:endParaRPr lang="en-US" b="1" i="1" dirty="0" smtClean="0"/>
              </a:p>
              <a:p>
                <a:r>
                  <a:rPr lang="en-US" b="1" dirty="0" smtClean="0">
                    <a:solidFill>
                      <a:srgbClr val="0000FF"/>
                    </a:solidFill>
                  </a:rPr>
                  <a:t>We can now efficiently solve for </a:t>
                </a:r>
                <a:r>
                  <a:rPr lang="en-US" b="1" i="1" dirty="0" smtClean="0">
                    <a:solidFill>
                      <a:srgbClr val="0000FF"/>
                    </a:solidFill>
                  </a:rPr>
                  <a:t>r</a:t>
                </a:r>
                <a:r>
                  <a:rPr lang="en-US" b="1" dirty="0" smtClean="0">
                    <a:solidFill>
                      <a:srgbClr val="0000FF"/>
                    </a:solidFill>
                  </a:rPr>
                  <a:t>!</a:t>
                </a:r>
                <a:br>
                  <a:rPr lang="en-US" b="1" dirty="0" smtClean="0">
                    <a:solidFill>
                      <a:srgbClr val="0000FF"/>
                    </a:solidFill>
                  </a:rPr>
                </a:br>
                <a:r>
                  <a:rPr lang="en-US" b="1" dirty="0"/>
                  <a:t>The </a:t>
                </a:r>
                <a:r>
                  <a:rPr lang="en-US" b="1" dirty="0" smtClean="0"/>
                  <a:t>method is called Power iteration</a:t>
                </a:r>
                <a:endParaRPr lang="en-US" b="1" dirty="0" smtClean="0">
                  <a:solidFill>
                    <a:srgbClr val="008000"/>
                  </a:solidFill>
                </a:endParaRPr>
              </a:p>
            </p:txBody>
          </p:sp>
        </mc:Choice>
        <mc:Fallback xmlns="">
          <p:sp>
            <p:nvSpPr>
              <p:cNvPr id="49154" name="Rectangle 3"/>
              <p:cNvSpPr>
                <a:spLocks noGrp="1" noRot="1" noChangeAspect="1" noMove="1" noResize="1" noEditPoints="1" noAdjustHandles="1" noChangeArrowheads="1" noChangeShapeType="1" noTextEdit="1"/>
              </p:cNvSpPr>
              <p:nvPr>
                <p:ph type="body" idx="1"/>
              </p:nvPr>
            </p:nvSpPr>
            <p:spPr>
              <a:xfrm>
                <a:off x="457200" y="1295400"/>
                <a:ext cx="8229600" cy="5332749"/>
              </a:xfrm>
              <a:blipFill rotWithShape="1">
                <a:blip r:embed="rId3"/>
                <a:stretch>
                  <a:fillRect t="-1602" b="-366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D3EDE4FB-B398-4150-9D47-B0DE2AF6C811}" type="slidenum">
              <a:rPr lang="en-US"/>
              <a:pPr>
                <a:defRPr/>
              </a:pPr>
              <a:t>23</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mc:AlternateContent xmlns:mc="http://schemas.openxmlformats.org/markup-compatibility/2006" xmlns:a14="http://schemas.microsoft.com/office/drawing/2010/main">
        <mc:Choice Requires="a14">
          <p:sp>
            <p:nvSpPr>
              <p:cNvPr id="2" name="TextBox 1"/>
              <p:cNvSpPr txBox="1"/>
              <p:nvPr/>
            </p:nvSpPr>
            <p:spPr>
              <a:xfrm>
                <a:off x="7467600" y="3614916"/>
                <a:ext cx="1676400" cy="1261884"/>
              </a:xfrm>
              <a:prstGeom prst="rect">
                <a:avLst/>
              </a:prstGeom>
              <a:noFill/>
            </p:spPr>
            <p:txBody>
              <a:bodyPr wrap="square" rtlCol="0">
                <a:spAutoFit/>
              </a:bodyPr>
              <a:lstStyle/>
              <a:p>
                <a:pPr/>
                <a:r>
                  <a:rPr lang="en-US" sz="1400" b="1" dirty="0" smtClean="0">
                    <a:solidFill>
                      <a:srgbClr val="008000"/>
                    </a:solidFill>
                    <a:latin typeface="Arial" pitchFamily="34" charset="0"/>
                    <a:cs typeface="Arial" pitchFamily="34" charset="0"/>
                  </a:rPr>
                  <a:t>NOTE:</a:t>
                </a:r>
                <a:r>
                  <a:rPr lang="en-US" sz="1400" b="1" i="1" dirty="0" smtClean="0">
                    <a:solidFill>
                      <a:srgbClr val="008000"/>
                    </a:solidFill>
                    <a:latin typeface="Arial" pitchFamily="34" charset="0"/>
                    <a:cs typeface="Arial" pitchFamily="34" charset="0"/>
                  </a:rPr>
                  <a:t> x</a:t>
                </a:r>
                <a:r>
                  <a:rPr lang="en-US" sz="1400" dirty="0" smtClean="0">
                    <a:solidFill>
                      <a:srgbClr val="008000"/>
                    </a:solidFill>
                    <a:latin typeface="Arial" pitchFamily="34" charset="0"/>
                    <a:cs typeface="Arial" pitchFamily="34" charset="0"/>
                  </a:rPr>
                  <a:t> is an eigenvector with the corresponding eigenvalue </a:t>
                </a:r>
                <a:r>
                  <a:rPr lang="el-GR" sz="1400" b="1" dirty="0" smtClean="0">
                    <a:solidFill>
                      <a:srgbClr val="008000"/>
                    </a:solidFill>
                    <a:latin typeface="Arial" pitchFamily="34" charset="0"/>
                    <a:cs typeface="Arial" pitchFamily="34" charset="0"/>
                  </a:rPr>
                  <a:t>λ</a:t>
                </a:r>
                <a:r>
                  <a:rPr lang="en-US" sz="1400" dirty="0" smtClean="0">
                    <a:solidFill>
                      <a:srgbClr val="008000"/>
                    </a:solidFill>
                    <a:latin typeface="Arial" pitchFamily="34" charset="0"/>
                    <a:cs typeface="Arial" pitchFamily="34" charset="0"/>
                  </a:rPr>
                  <a:t> if:</a:t>
                </a:r>
                <a:br>
                  <a:rPr lang="en-US" sz="1400" dirty="0" smtClean="0">
                    <a:solidFill>
                      <a:srgbClr val="008000"/>
                    </a:solidFill>
                    <a:latin typeface="Arial" pitchFamily="34" charset="0"/>
                    <a:cs typeface="Arial" pitchFamily="34" charset="0"/>
                  </a:rPr>
                </a:br>
                <a14:m>
                  <m:oMathPara xmlns:m="http://schemas.openxmlformats.org/officeDocument/2006/math">
                    <m:oMathParaPr>
                      <m:jc m:val="centerGroup"/>
                    </m:oMathParaPr>
                    <m:oMath xmlns:m="http://schemas.openxmlformats.org/officeDocument/2006/math">
                      <m:r>
                        <a:rPr lang="en-US" b="1" i="1" smtClean="0">
                          <a:solidFill>
                            <a:srgbClr val="008000"/>
                          </a:solidFill>
                          <a:latin typeface="Cambria Math"/>
                          <a:cs typeface="Arial" pitchFamily="34" charset="0"/>
                        </a:rPr>
                        <m:t>𝑨𝒙</m:t>
                      </m:r>
                      <m:r>
                        <a:rPr lang="en-US" b="1" i="1" smtClean="0">
                          <a:solidFill>
                            <a:srgbClr val="008000"/>
                          </a:solidFill>
                          <a:latin typeface="Cambria Math"/>
                          <a:cs typeface="Arial" pitchFamily="34" charset="0"/>
                        </a:rPr>
                        <m:t>=</m:t>
                      </m:r>
                      <m:r>
                        <a:rPr lang="en-US" b="1" i="1" smtClean="0">
                          <a:solidFill>
                            <a:srgbClr val="008000"/>
                          </a:solidFill>
                          <a:latin typeface="Cambria Math"/>
                          <a:cs typeface="Arial" pitchFamily="34" charset="0"/>
                        </a:rPr>
                        <m:t>𝝀</m:t>
                      </m:r>
                      <m:r>
                        <a:rPr lang="en-US" b="1" i="1" smtClean="0">
                          <a:solidFill>
                            <a:srgbClr val="008000"/>
                          </a:solidFill>
                          <a:latin typeface="Cambria Math"/>
                          <a:cs typeface="Arial" pitchFamily="34" charset="0"/>
                        </a:rPr>
                        <m:t>𝒙</m:t>
                      </m:r>
                    </m:oMath>
                  </m:oMathPara>
                </a14:m>
                <a:endParaRPr lang="en-US" b="1" dirty="0" smtClean="0">
                  <a:solidFill>
                    <a:srgbClr val="008000"/>
                  </a:solidFill>
                  <a:latin typeface="Arial" pitchFamily="34" charset="0"/>
                  <a:cs typeface="Arial"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467600" y="3614916"/>
                <a:ext cx="1676400" cy="1261884"/>
              </a:xfrm>
              <a:prstGeom prst="rect">
                <a:avLst/>
              </a:prstGeom>
              <a:blipFill rotWithShape="1">
                <a:blip r:embed="rId4"/>
                <a:stretch>
                  <a:fillRect l="-727" t="-483"/>
                </a:stretch>
              </a:blipFill>
            </p:spPr>
            <p:txBody>
              <a:bodyPr/>
              <a:lstStyle/>
              <a:p>
                <a:r>
                  <a:rPr lang="en-US">
                    <a:noFill/>
                  </a:rPr>
                  <a:t> </a:t>
                </a:r>
              </a:p>
            </p:txBody>
          </p:sp>
        </mc:Fallback>
      </mc:AlternateContent>
    </p:spTree>
    <p:extLst>
      <p:ext uri="{BB962C8B-B14F-4D97-AF65-F5344CB8AC3E}">
        <p14:creationId xmlns:p14="http://schemas.microsoft.com/office/powerpoint/2010/main" val="2372159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fontAlgn="auto">
              <a:spcAft>
                <a:spcPts val="0"/>
              </a:spcAft>
              <a:defRPr/>
            </a:pPr>
            <a:r>
              <a:rPr lang="en-US" dirty="0" smtClean="0">
                <a:solidFill>
                  <a:schemeClr val="accent1">
                    <a:satMod val="150000"/>
                  </a:schemeClr>
                </a:solidFill>
              </a:rPr>
              <a:t>Example: Flow Equations &amp; M</a:t>
            </a:r>
            <a:endParaRPr lang="en-US" dirty="0">
              <a:solidFill>
                <a:schemeClr val="accent1">
                  <a:satMod val="150000"/>
                </a:schemeClr>
              </a:solidFill>
            </a:endParaRPr>
          </a:p>
        </p:txBody>
      </p:sp>
      <p:grpSp>
        <p:nvGrpSpPr>
          <p:cNvPr id="3" name="Group 26"/>
          <p:cNvGrpSpPr>
            <a:grpSpLocks/>
          </p:cNvGrpSpPr>
          <p:nvPr/>
        </p:nvGrpSpPr>
        <p:grpSpPr bwMode="auto">
          <a:xfrm>
            <a:off x="5759450" y="3581400"/>
            <a:ext cx="2774950" cy="2209800"/>
            <a:chOff x="3628" y="2256"/>
            <a:chExt cx="1748" cy="1392"/>
          </a:xfrm>
        </p:grpSpPr>
        <p:sp>
          <p:nvSpPr>
            <p:cNvPr id="51233" name="Text Box 16"/>
            <p:cNvSpPr txBox="1">
              <a:spLocks noChangeArrowheads="1"/>
            </p:cNvSpPr>
            <p:nvPr/>
          </p:nvSpPr>
          <p:spPr bwMode="auto">
            <a:xfrm>
              <a:off x="4036" y="2256"/>
              <a:ext cx="737" cy="330"/>
            </a:xfrm>
            <a:prstGeom prst="rect">
              <a:avLst/>
            </a:prstGeom>
            <a:noFill/>
            <a:ln w="9525">
              <a:noFill/>
              <a:miter lim="800000"/>
              <a:headEnd/>
              <a:tailEnd/>
            </a:ln>
          </p:spPr>
          <p:txBody>
            <a:bodyPr wrap="none">
              <a:spAutoFit/>
            </a:bodyPr>
            <a:lstStyle/>
            <a:p>
              <a:r>
                <a:rPr lang="en-US" sz="2800" b="1" i="1" dirty="0">
                  <a:solidFill>
                    <a:srgbClr val="008000"/>
                  </a:solidFill>
                  <a:latin typeface="Corbel" pitchFamily="34" charset="0"/>
                </a:rPr>
                <a:t>r = </a:t>
              </a:r>
              <a:r>
                <a:rPr lang="en-US" sz="2800" b="1" i="1" dirty="0" err="1" smtClean="0">
                  <a:solidFill>
                    <a:srgbClr val="008000"/>
                  </a:solidFill>
                  <a:latin typeface="Corbel" pitchFamily="34" charset="0"/>
                </a:rPr>
                <a:t>M∙r</a:t>
              </a:r>
              <a:endParaRPr lang="en-US" sz="2800" b="1" i="1" dirty="0">
                <a:solidFill>
                  <a:srgbClr val="008000"/>
                </a:solidFill>
                <a:latin typeface="Corbel" pitchFamily="34" charset="0"/>
              </a:endParaRPr>
            </a:p>
          </p:txBody>
        </p:sp>
        <p:sp>
          <p:nvSpPr>
            <p:cNvPr id="51234" name="Rectangle 22"/>
            <p:cNvSpPr>
              <a:spLocks noChangeArrowheads="1"/>
            </p:cNvSpPr>
            <p:nvPr/>
          </p:nvSpPr>
          <p:spPr bwMode="auto">
            <a:xfrm>
              <a:off x="4128" y="2854"/>
              <a:ext cx="912" cy="768"/>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1235" name="Text Box 23"/>
            <p:cNvSpPr txBox="1">
              <a:spLocks noChangeArrowheads="1"/>
            </p:cNvSpPr>
            <p:nvPr/>
          </p:nvSpPr>
          <p:spPr bwMode="auto">
            <a:xfrm>
              <a:off x="3628" y="2832"/>
              <a:ext cx="1748" cy="756"/>
            </a:xfrm>
            <a:prstGeom prst="rect">
              <a:avLst/>
            </a:prstGeom>
            <a:noFill/>
            <a:ln w="9525">
              <a:noFill/>
              <a:miter lim="800000"/>
              <a:headEnd/>
              <a:tailEnd/>
            </a:ln>
          </p:spPr>
          <p:txBody>
            <a:bodyPr>
              <a:spAutoFit/>
            </a:bodyPr>
            <a:lstStyle/>
            <a:p>
              <a:r>
                <a:rPr lang="en-US" sz="2400" dirty="0">
                  <a:latin typeface="Times New Roman" pitchFamily="18" charset="0"/>
                </a:rPr>
                <a:t> y       ½    ½    0     y</a:t>
              </a:r>
            </a:p>
            <a:p>
              <a:r>
                <a:rPr lang="en-US" sz="2400" dirty="0">
                  <a:latin typeface="Times New Roman" pitchFamily="18" charset="0"/>
                </a:rPr>
                <a:t> a   =  ½     0    1     a</a:t>
              </a:r>
            </a:p>
            <a:p>
              <a:r>
                <a:rPr lang="en-US" sz="2400" dirty="0">
                  <a:latin typeface="Times New Roman" pitchFamily="18" charset="0"/>
                </a:rPr>
                <a:t> m       0    ½    0    m</a:t>
              </a:r>
            </a:p>
          </p:txBody>
        </p:sp>
        <p:sp>
          <p:nvSpPr>
            <p:cNvPr id="51236" name="Rectangle 24"/>
            <p:cNvSpPr>
              <a:spLocks noChangeArrowheads="1"/>
            </p:cNvSpPr>
            <p:nvPr/>
          </p:nvSpPr>
          <p:spPr bwMode="auto">
            <a:xfrm>
              <a:off x="3648" y="2832"/>
              <a:ext cx="288" cy="768"/>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1237" name="Rectangle 25"/>
            <p:cNvSpPr>
              <a:spLocks noChangeArrowheads="1"/>
            </p:cNvSpPr>
            <p:nvPr/>
          </p:nvSpPr>
          <p:spPr bwMode="auto">
            <a:xfrm>
              <a:off x="5088" y="2832"/>
              <a:ext cx="288" cy="816"/>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grpSp>
      <p:sp>
        <p:nvSpPr>
          <p:cNvPr id="23" name="Slide Number Placeholder 22"/>
          <p:cNvSpPr>
            <a:spLocks noGrp="1"/>
          </p:cNvSpPr>
          <p:nvPr>
            <p:ph type="sldNum" sz="quarter" idx="12"/>
          </p:nvPr>
        </p:nvSpPr>
        <p:spPr/>
        <p:txBody>
          <a:bodyPr/>
          <a:lstStyle/>
          <a:p>
            <a:pPr>
              <a:defRPr/>
            </a:pPr>
            <a:fld id="{B833F12A-5354-4EB8-81C6-823819745DA4}" type="slidenum">
              <a:rPr lang="en-US"/>
              <a:pPr>
                <a:defRPr/>
              </a:pPr>
              <a:t>24</a:t>
            </a:fld>
            <a:endParaRPr lang="en-US"/>
          </a:p>
        </p:txBody>
      </p:sp>
      <p:sp>
        <p:nvSpPr>
          <p:cNvPr id="24" name="Footer Placeholder 23"/>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grpSp>
        <p:nvGrpSpPr>
          <p:cNvPr id="25" name="Group 20"/>
          <p:cNvGrpSpPr/>
          <p:nvPr/>
        </p:nvGrpSpPr>
        <p:grpSpPr>
          <a:xfrm>
            <a:off x="1353127" y="2133600"/>
            <a:ext cx="1752600" cy="1371600"/>
            <a:chOff x="5715000" y="1828800"/>
            <a:chExt cx="1752600" cy="1371600"/>
          </a:xfrm>
        </p:grpSpPr>
        <p:cxnSp>
          <p:nvCxnSpPr>
            <p:cNvPr id="27" name="Straight Arrow Connector 26"/>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6037509" y="2801691"/>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flipV="1">
              <a:off x="6139113" y="2981042"/>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1" name="Curved Connector 30"/>
            <p:cNvCxnSpPr>
              <a:stCxn id="32" idx="6"/>
              <a:endCxn id="32"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32" name="Oval 31"/>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33" name="Oval 32"/>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34" name="Oval 33"/>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35" name="Table 34"/>
          <p:cNvGraphicFramePr>
            <a:graphicFrameLocks noGrp="1"/>
          </p:cNvGraphicFramePr>
          <p:nvPr>
            <p:extLst>
              <p:ext uri="{D42A27DB-BD31-4B8C-83A1-F6EECF244321}">
                <p14:modId xmlns:p14="http://schemas.microsoft.com/office/powerpoint/2010/main" val="3229585220"/>
              </p:ext>
            </p:extLst>
          </p:nvPr>
        </p:nvGraphicFramePr>
        <p:xfrm>
          <a:off x="5334000" y="1600200"/>
          <a:ext cx="2438400" cy="1828800"/>
        </p:xfrm>
        <a:graphic>
          <a:graphicData uri="http://schemas.openxmlformats.org/drawingml/2006/table">
            <a:tbl>
              <a:tblPr firstRow="1" bandRow="1">
                <a:tableStyleId>{2D5ABB26-0587-4C30-8999-92F81FD0307C}</a:tableStyleId>
              </a:tblPr>
              <a:tblGrid>
                <a:gridCol w="609600"/>
                <a:gridCol w="609600"/>
                <a:gridCol w="609600"/>
                <a:gridCol w="609600"/>
              </a:tblGrid>
              <a:tr h="152400">
                <a:tc>
                  <a:txBody>
                    <a:bodyPr/>
                    <a:lstStyle/>
                    <a:p>
                      <a:pPr algn="r"/>
                      <a:endParaRPr lang="en-US" sz="2400" dirty="0">
                        <a:latin typeface="Times New Roman" pitchFamily="18" charset="0"/>
                        <a:cs typeface="Times New Roman" pitchFamily="18" charset="0"/>
                      </a:endParaRPr>
                    </a:p>
                  </a:txBody>
                  <a:tcPr/>
                </a:tc>
                <a:tc>
                  <a:txBody>
                    <a:bodyPr/>
                    <a:lstStyle/>
                    <a:p>
                      <a:pPr algn="ctr"/>
                      <a:r>
                        <a:rPr lang="en-US" sz="2400" b="1" dirty="0" smtClean="0">
                          <a:solidFill>
                            <a:srgbClr val="008000"/>
                          </a:solidFill>
                          <a:latin typeface="Times New Roman" pitchFamily="18" charset="0"/>
                          <a:cs typeface="Times New Roman" pitchFamily="18" charset="0"/>
                        </a:rPr>
                        <a:t>y</a:t>
                      </a:r>
                      <a:endParaRPr lang="en-US" sz="2400" b="1" dirty="0">
                        <a:solidFill>
                          <a:srgbClr val="008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8000"/>
                          </a:solidFill>
                          <a:latin typeface="Times New Roman" pitchFamily="18" charset="0"/>
                          <a:cs typeface="Times New Roman" pitchFamily="18" charset="0"/>
                        </a:rPr>
                        <a:t>a</a:t>
                      </a:r>
                      <a:endParaRPr lang="en-US" sz="2400" b="1" dirty="0">
                        <a:solidFill>
                          <a:srgbClr val="008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8000"/>
                          </a:solidFill>
                          <a:latin typeface="Times New Roman" pitchFamily="18" charset="0"/>
                          <a:cs typeface="Times New Roman" pitchFamily="18" charset="0"/>
                        </a:rPr>
                        <a:t>m</a:t>
                      </a:r>
                      <a:endParaRPr lang="en-US" sz="2400" b="1" dirty="0">
                        <a:solidFill>
                          <a:srgbClr val="008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algn="r"/>
                      <a:r>
                        <a:rPr lang="en-US" sz="2400" b="1" i="0" dirty="0" smtClean="0">
                          <a:solidFill>
                            <a:srgbClr val="008000"/>
                          </a:solidFill>
                          <a:latin typeface="Times New Roman" pitchFamily="18" charset="0"/>
                          <a:cs typeface="Times New Roman" pitchFamily="18" charset="0"/>
                        </a:rPr>
                        <a:t>y</a:t>
                      </a:r>
                      <a:endParaRPr lang="en-US" sz="2400" b="1" i="0" dirty="0">
                        <a:solidFill>
                          <a:srgbClr val="008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latin typeface="Times New Roman" pitchFamily="18" charset="0"/>
                          <a:cs typeface="Times New Roman" pitchFamily="18" charset="0"/>
                        </a:rPr>
                        <a:t>½</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½</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b="1" i="0" dirty="0" smtClean="0">
                          <a:solidFill>
                            <a:srgbClr val="008000"/>
                          </a:solidFill>
                          <a:latin typeface="Times New Roman" pitchFamily="18" charset="0"/>
                          <a:cs typeface="Times New Roman" pitchFamily="18" charset="0"/>
                        </a:rPr>
                        <a:t>a</a:t>
                      </a:r>
                      <a:endParaRPr lang="en-US" sz="2400" b="1" i="0" dirty="0">
                        <a:solidFill>
                          <a:srgbClr val="008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latin typeface="Times New Roman" pitchFamily="18" charset="0"/>
                          <a:cs typeface="Times New Roman" pitchFamily="18" charset="0"/>
                        </a:rPr>
                        <a:t>½</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1</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b="1" i="0" dirty="0" smtClean="0">
                          <a:solidFill>
                            <a:srgbClr val="008000"/>
                          </a:solidFill>
                          <a:latin typeface="Times New Roman" pitchFamily="18" charset="0"/>
                          <a:cs typeface="Times New Roman" pitchFamily="18" charset="0"/>
                        </a:rPr>
                        <a:t>m</a:t>
                      </a:r>
                      <a:endParaRPr lang="en-US" sz="2400" b="1" i="0" dirty="0">
                        <a:solidFill>
                          <a:srgbClr val="008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½</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6" name="Rectangle 35"/>
          <p:cNvSpPr/>
          <p:nvPr/>
        </p:nvSpPr>
        <p:spPr>
          <a:xfrm>
            <a:off x="752764" y="4495800"/>
            <a:ext cx="2828636" cy="1348061"/>
          </a:xfrm>
          <a:prstGeom prst="rect">
            <a:avLst/>
          </a:prstGeom>
          <a:noFill/>
        </p:spPr>
        <p:txBody>
          <a:bodyPr wrap="square">
            <a:spAutoFit/>
          </a:bodyPr>
          <a:lstStyle/>
          <a:p>
            <a:pPr lvl="1">
              <a:spcBef>
                <a:spcPct val="20000"/>
              </a:spcBef>
              <a:buClr>
                <a:srgbClr val="CC00CC"/>
              </a:buClr>
              <a:buFont typeface="Monotype Sorts" pitchFamily="-32" charset="2"/>
              <a:buNone/>
            </a:pP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y</a:t>
            </a:r>
            <a:r>
              <a:rPr lang="en-US" sz="2400" b="1" dirty="0" smtClean="0">
                <a:solidFill>
                  <a:srgbClr val="008000"/>
                </a:solidFill>
                <a:latin typeface="Times New Roman" pitchFamily="18" charset="0"/>
                <a:cs typeface="Times New Roman" pitchFamily="18" charset="0"/>
              </a:rPr>
              <a:t>  = </a:t>
            </a: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y</a:t>
            </a:r>
            <a:r>
              <a:rPr lang="en-US" sz="2400" b="1" baseline="-25000" dirty="0" smtClean="0">
                <a:solidFill>
                  <a:srgbClr val="008000"/>
                </a:solidFill>
                <a:latin typeface="Times New Roman" pitchFamily="18" charset="0"/>
                <a:cs typeface="Times New Roman" pitchFamily="18" charset="0"/>
              </a:rPr>
              <a:t> </a:t>
            </a:r>
            <a:r>
              <a:rPr lang="en-US" sz="2400" b="1" dirty="0" smtClean="0">
                <a:solidFill>
                  <a:srgbClr val="008000"/>
                </a:solidFill>
                <a:latin typeface="Times New Roman" pitchFamily="18" charset="0"/>
                <a:cs typeface="Times New Roman" pitchFamily="18" charset="0"/>
              </a:rPr>
              <a:t>/2 + </a:t>
            </a: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a</a:t>
            </a:r>
            <a:r>
              <a:rPr lang="en-US" sz="24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a</a:t>
            </a:r>
            <a:r>
              <a:rPr lang="en-US" sz="2400" b="1" dirty="0" smtClean="0">
                <a:solidFill>
                  <a:srgbClr val="008000"/>
                </a:solidFill>
                <a:latin typeface="Times New Roman" pitchFamily="18" charset="0"/>
                <a:cs typeface="Times New Roman" pitchFamily="18" charset="0"/>
              </a:rPr>
              <a:t>  = </a:t>
            </a: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y</a:t>
            </a:r>
            <a:r>
              <a:rPr lang="en-US" sz="2400" b="1" baseline="-25000" dirty="0" smtClean="0">
                <a:solidFill>
                  <a:srgbClr val="008000"/>
                </a:solidFill>
                <a:latin typeface="Times New Roman" pitchFamily="18" charset="0"/>
                <a:cs typeface="Times New Roman" pitchFamily="18" charset="0"/>
              </a:rPr>
              <a:t> </a:t>
            </a:r>
            <a:r>
              <a:rPr lang="en-US" sz="2400" b="1" dirty="0" smtClean="0">
                <a:solidFill>
                  <a:srgbClr val="008000"/>
                </a:solidFill>
                <a:latin typeface="Times New Roman" pitchFamily="18" charset="0"/>
                <a:cs typeface="Times New Roman" pitchFamily="18" charset="0"/>
              </a:rPr>
              <a:t>/2 + </a:t>
            </a: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m</a:t>
            </a:r>
            <a:endParaRPr lang="en-US" sz="24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m</a:t>
            </a:r>
            <a:r>
              <a:rPr lang="en-US" sz="2400" b="1" dirty="0" smtClean="0">
                <a:solidFill>
                  <a:srgbClr val="008000"/>
                </a:solidFill>
                <a:latin typeface="Times New Roman" pitchFamily="18" charset="0"/>
                <a:cs typeface="Times New Roman" pitchFamily="18" charset="0"/>
              </a:rPr>
              <a:t> = </a:t>
            </a:r>
            <a:r>
              <a:rPr lang="en-US" sz="2400" b="1" dirty="0" err="1" smtClean="0">
                <a:solidFill>
                  <a:srgbClr val="008000"/>
                </a:solidFill>
                <a:latin typeface="Times New Roman" pitchFamily="18" charset="0"/>
                <a:cs typeface="Times New Roman" pitchFamily="18" charset="0"/>
              </a:rPr>
              <a:t>r</a:t>
            </a:r>
            <a:r>
              <a:rPr lang="en-US" sz="2400" b="1" baseline="-25000" dirty="0" err="1" smtClean="0">
                <a:solidFill>
                  <a:srgbClr val="008000"/>
                </a:solidFill>
                <a:latin typeface="Times New Roman" pitchFamily="18" charset="0"/>
                <a:cs typeface="Times New Roman" pitchFamily="18" charset="0"/>
              </a:rPr>
              <a:t>a</a:t>
            </a:r>
            <a:r>
              <a:rPr lang="en-US" sz="2400" b="1" dirty="0" smtClean="0">
                <a:solidFill>
                  <a:srgbClr val="008000"/>
                </a:solidFill>
                <a:latin typeface="Times New Roman" pitchFamily="18" charset="0"/>
                <a:cs typeface="Times New Roman" pitchFamily="18" charset="0"/>
              </a:rPr>
              <a:t> /2</a:t>
            </a:r>
            <a:endParaRPr lang="en-US" sz="24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64577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Power Iteration </a:t>
            </a:r>
            <a:r>
              <a:rPr lang="en-US" dirty="0" smtClean="0">
                <a:solidFill>
                  <a:schemeClr val="accent1">
                    <a:satMod val="150000"/>
                  </a:schemeClr>
                </a:solidFill>
              </a:rPr>
              <a:t>Method</a:t>
            </a:r>
            <a:endParaRPr lang="en-US" dirty="0">
              <a:solidFill>
                <a:schemeClr val="accent1">
                  <a:satMod val="150000"/>
                </a:schemeClr>
              </a:solidFill>
            </a:endParaRPr>
          </a:p>
        </p:txBody>
      </p:sp>
      <p:sp>
        <p:nvSpPr>
          <p:cNvPr id="21507" name="Rectangle 3"/>
          <p:cNvSpPr>
            <a:spLocks noGrp="1" noChangeArrowheads="1"/>
          </p:cNvSpPr>
          <p:nvPr>
            <p:ph type="body" idx="1"/>
          </p:nvPr>
        </p:nvSpPr>
        <p:spPr/>
        <p:txBody>
          <a:bodyPr/>
          <a:lstStyle/>
          <a:p>
            <a:r>
              <a:rPr lang="en-US" b="1" dirty="0">
                <a:solidFill>
                  <a:srgbClr val="0000FF"/>
                </a:solidFill>
              </a:rPr>
              <a:t>Given a web graph with </a:t>
            </a:r>
            <a:r>
              <a:rPr lang="en-US" b="1" i="1" dirty="0">
                <a:solidFill>
                  <a:srgbClr val="0000FF"/>
                </a:solidFill>
              </a:rPr>
              <a:t>n</a:t>
            </a:r>
            <a:r>
              <a:rPr lang="en-US" b="1" dirty="0">
                <a:solidFill>
                  <a:srgbClr val="0000FF"/>
                </a:solidFill>
              </a:rPr>
              <a:t> nodes, where the nodes are pages and edges are hyperlinks</a:t>
            </a:r>
          </a:p>
          <a:p>
            <a:r>
              <a:rPr lang="en-US" b="1" dirty="0" smtClean="0">
                <a:solidFill>
                  <a:srgbClr val="008000"/>
                </a:solidFill>
              </a:rPr>
              <a:t>Power iteration: </a:t>
            </a:r>
            <a:r>
              <a:rPr lang="en-US" dirty="0"/>
              <a:t>a s</a:t>
            </a:r>
            <a:r>
              <a:rPr lang="en-US" dirty="0" smtClean="0"/>
              <a:t>imple </a:t>
            </a:r>
            <a:r>
              <a:rPr lang="en-US" dirty="0"/>
              <a:t>iterative scheme</a:t>
            </a:r>
          </a:p>
          <a:p>
            <a:pPr lvl="1"/>
            <a:r>
              <a:rPr lang="en-US" dirty="0" smtClean="0"/>
              <a:t>Suppose there are </a:t>
            </a:r>
            <a:r>
              <a:rPr lang="en-US" i="1" dirty="0" smtClean="0"/>
              <a:t>N</a:t>
            </a:r>
            <a:r>
              <a:rPr lang="en-US" dirty="0" smtClean="0"/>
              <a:t> web pages</a:t>
            </a:r>
            <a:endParaRPr lang="en-US" dirty="0" smtClean="0">
              <a:latin typeface="Times New Roman" pitchFamily="18" charset="0"/>
              <a:cs typeface="Times New Roman" pitchFamily="18" charset="0"/>
            </a:endParaRPr>
          </a:p>
          <a:p>
            <a:pPr lvl="1"/>
            <a:r>
              <a:rPr lang="en-US" dirty="0" smtClean="0"/>
              <a:t>Initialize: </a:t>
            </a:r>
            <a:r>
              <a:rPr lang="en-US" b="1" dirty="0" smtClean="0"/>
              <a:t>r</a:t>
            </a:r>
            <a:r>
              <a:rPr lang="en-US" baseline="30000" dirty="0" smtClean="0"/>
              <a:t>(0)</a:t>
            </a:r>
            <a:r>
              <a:rPr lang="en-US" dirty="0" smtClean="0"/>
              <a:t> = [1/N,….,1/N]</a:t>
            </a:r>
            <a:r>
              <a:rPr lang="en-US" baseline="30000" dirty="0" smtClean="0"/>
              <a:t>T</a:t>
            </a:r>
            <a:endParaRPr lang="en-US" dirty="0" smtClean="0"/>
          </a:p>
          <a:p>
            <a:pPr lvl="1"/>
            <a:r>
              <a:rPr lang="en-US" dirty="0" smtClean="0"/>
              <a:t>Iterate: </a:t>
            </a:r>
            <a:r>
              <a:rPr lang="en-US" b="1" dirty="0" smtClean="0"/>
              <a:t>r</a:t>
            </a:r>
            <a:r>
              <a:rPr lang="en-US" baseline="30000" dirty="0" smtClean="0"/>
              <a:t>(t+1)</a:t>
            </a:r>
            <a:r>
              <a:rPr lang="en-US" dirty="0" smtClean="0"/>
              <a:t> = </a:t>
            </a:r>
            <a:r>
              <a:rPr lang="en-US" b="1" dirty="0" smtClean="0"/>
              <a:t>M </a:t>
            </a:r>
            <a:r>
              <a:rPr lang="en-US" dirty="0" smtClean="0"/>
              <a:t>∙ </a:t>
            </a:r>
            <a:r>
              <a:rPr lang="en-US" b="1" dirty="0" smtClean="0"/>
              <a:t>r</a:t>
            </a:r>
            <a:r>
              <a:rPr lang="en-US" baseline="30000" dirty="0" smtClean="0"/>
              <a:t>(t)</a:t>
            </a:r>
          </a:p>
          <a:p>
            <a:pPr lvl="1"/>
            <a:r>
              <a:rPr lang="en-US" dirty="0" smtClean="0"/>
              <a:t>Stop when |</a:t>
            </a:r>
            <a:r>
              <a:rPr lang="en-US" b="1" dirty="0" smtClean="0"/>
              <a:t>r</a:t>
            </a:r>
            <a:r>
              <a:rPr lang="en-US" baseline="30000" dirty="0" smtClean="0"/>
              <a:t>(t+1) </a:t>
            </a:r>
            <a:r>
              <a:rPr lang="en-US" dirty="0" smtClean="0"/>
              <a:t>– </a:t>
            </a:r>
            <a:r>
              <a:rPr lang="en-US" b="1" dirty="0" smtClean="0"/>
              <a:t>r</a:t>
            </a:r>
            <a:r>
              <a:rPr lang="en-US" baseline="30000" dirty="0" smtClean="0"/>
              <a:t>(t)</a:t>
            </a:r>
            <a:r>
              <a:rPr lang="en-US" dirty="0" smtClean="0"/>
              <a:t>|</a:t>
            </a:r>
            <a:r>
              <a:rPr lang="en-US" baseline="-25000" dirty="0" smtClean="0"/>
              <a:t>1</a:t>
            </a:r>
            <a:r>
              <a:rPr lang="en-US" dirty="0" smtClean="0"/>
              <a:t> &lt; </a:t>
            </a:r>
            <a:r>
              <a:rPr lang="en-US" dirty="0" smtClean="0">
                <a:latin typeface="Symbol" pitchFamily="18" charset="2"/>
                <a:sym typeface="Symbol" pitchFamily="18" charset="2"/>
              </a:rPr>
              <a:t></a:t>
            </a:r>
          </a:p>
          <a:p>
            <a:pPr marL="768096" lvl="2" indent="0">
              <a:buNone/>
            </a:pPr>
            <a:endParaRPr lang="en-US" baseline="30000" dirty="0" smtClean="0"/>
          </a:p>
        </p:txBody>
      </p:sp>
      <p:sp>
        <p:nvSpPr>
          <p:cNvPr id="5" name="Slide Number Placeholder 4"/>
          <p:cNvSpPr>
            <a:spLocks noGrp="1"/>
          </p:cNvSpPr>
          <p:nvPr>
            <p:ph type="sldNum" sz="quarter" idx="12"/>
          </p:nvPr>
        </p:nvSpPr>
        <p:spPr/>
        <p:txBody>
          <a:bodyPr/>
          <a:lstStyle/>
          <a:p>
            <a:pPr>
              <a:defRPr/>
            </a:pPr>
            <a:fld id="{F5311F5F-9F01-4FB0-97C4-F008FC58AFD4}" type="slidenum">
              <a:rPr lang="en-US"/>
              <a:pPr>
                <a:defRPr/>
              </a:pPr>
              <a:t>25</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406311052"/>
              </p:ext>
            </p:extLst>
          </p:nvPr>
        </p:nvGraphicFramePr>
        <p:xfrm>
          <a:off x="6934200" y="3200400"/>
          <a:ext cx="1943216" cy="1027412"/>
        </p:xfrm>
        <a:graphic>
          <a:graphicData uri="http://schemas.openxmlformats.org/presentationml/2006/ole">
            <mc:AlternateContent xmlns:mc="http://schemas.openxmlformats.org/markup-compatibility/2006">
              <mc:Choice xmlns:v="urn:schemas-microsoft-com:vml" Requires="v">
                <p:oleObj spid="_x0000_s37968" name="Equation" r:id="rId4" imgW="888840" imgH="469800" progId="Equation.3">
                  <p:embed/>
                </p:oleObj>
              </mc:Choice>
              <mc:Fallback>
                <p:oleObj name="Equation" r:id="rId4" imgW="888840" imgH="469800" progId="Equation.3">
                  <p:embed/>
                  <p:pic>
                    <p:nvPicPr>
                      <p:cNvPr id="0" name=""/>
                      <p:cNvPicPr>
                        <a:picLocks noChangeAspect="1" noChangeArrowheads="1"/>
                      </p:cNvPicPr>
                      <p:nvPr/>
                    </p:nvPicPr>
                    <p:blipFill>
                      <a:blip r:embed="rId5"/>
                      <a:srcRect/>
                      <a:stretch>
                        <a:fillRect/>
                      </a:stretch>
                    </p:blipFill>
                    <p:spPr bwMode="auto">
                      <a:xfrm>
                        <a:off x="6934200" y="3200400"/>
                        <a:ext cx="1943216" cy="1027412"/>
                      </a:xfrm>
                      <a:prstGeom prst="rect">
                        <a:avLst/>
                      </a:prstGeom>
                      <a:noFill/>
                      <a:ln>
                        <a:noFill/>
                      </a:ln>
                    </p:spPr>
                  </p:pic>
                </p:oleObj>
              </mc:Fallback>
            </mc:AlternateContent>
          </a:graphicData>
        </a:graphic>
      </p:graphicFrame>
      <p:sp>
        <p:nvSpPr>
          <p:cNvPr id="8" name="TextBox 7"/>
          <p:cNvSpPr txBox="1"/>
          <p:nvPr/>
        </p:nvSpPr>
        <p:spPr>
          <a:xfrm>
            <a:off x="6309570" y="4191000"/>
            <a:ext cx="2834430"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d</a:t>
            </a:r>
            <a:r>
              <a:rPr lang="en-US" baseline="-25000" dirty="0" smtClean="0">
                <a:solidFill>
                  <a:srgbClr val="008000"/>
                </a:solidFill>
                <a:latin typeface="Arial" pitchFamily="34" charset="0"/>
                <a:cs typeface="Arial" pitchFamily="34" charset="0"/>
              </a:rPr>
              <a:t>i</a:t>
            </a:r>
            <a:r>
              <a:rPr lang="en-US" dirty="0" smtClean="0">
                <a:solidFill>
                  <a:srgbClr val="008000"/>
                </a:solidFill>
                <a:latin typeface="Arial" pitchFamily="34" charset="0"/>
                <a:cs typeface="Arial" pitchFamily="34" charset="0"/>
              </a:rPr>
              <a:t> …. out-degree of node i</a:t>
            </a:r>
          </a:p>
        </p:txBody>
      </p:sp>
      <p:sp>
        <p:nvSpPr>
          <p:cNvPr id="9" name="Rectangle 8"/>
          <p:cNvSpPr/>
          <p:nvPr/>
        </p:nvSpPr>
        <p:spPr>
          <a:xfrm>
            <a:off x="533400" y="4953000"/>
            <a:ext cx="7010400" cy="707886"/>
          </a:xfrm>
          <a:prstGeom prst="rect">
            <a:avLst/>
          </a:prstGeom>
        </p:spPr>
        <p:txBody>
          <a:bodyPr wrap="square">
            <a:spAutoFit/>
          </a:bodyPr>
          <a:lstStyle/>
          <a:p>
            <a:pPr lvl="2"/>
            <a:r>
              <a:rPr lang="en-US" sz="2000" dirty="0">
                <a:solidFill>
                  <a:srgbClr val="008000"/>
                </a:solidFill>
                <a:latin typeface="Arial" pitchFamily="34" charset="0"/>
                <a:cs typeface="Arial" pitchFamily="34" charset="0"/>
              </a:rPr>
              <a:t>|</a:t>
            </a:r>
            <a:r>
              <a:rPr lang="en-US" sz="2000" b="1" dirty="0">
                <a:solidFill>
                  <a:srgbClr val="008000"/>
                </a:solidFill>
                <a:latin typeface="Arial" pitchFamily="34" charset="0"/>
                <a:cs typeface="Arial" pitchFamily="34" charset="0"/>
              </a:rPr>
              <a:t>x</a:t>
            </a:r>
            <a:r>
              <a:rPr lang="en-US" sz="2000" dirty="0">
                <a:solidFill>
                  <a:srgbClr val="008000"/>
                </a:solidFill>
                <a:latin typeface="Arial" pitchFamily="34" charset="0"/>
                <a:cs typeface="Arial" pitchFamily="34" charset="0"/>
              </a:rPr>
              <a:t>|</a:t>
            </a:r>
            <a:r>
              <a:rPr lang="en-US" sz="2000" baseline="-25000" dirty="0">
                <a:solidFill>
                  <a:srgbClr val="008000"/>
                </a:solidFill>
                <a:latin typeface="Arial" pitchFamily="34" charset="0"/>
                <a:cs typeface="Arial" pitchFamily="34" charset="0"/>
              </a:rPr>
              <a:t>1</a:t>
            </a:r>
            <a:r>
              <a:rPr lang="en-US" sz="2000" dirty="0">
                <a:solidFill>
                  <a:srgbClr val="008000"/>
                </a:solidFill>
                <a:latin typeface="Arial" pitchFamily="34" charset="0"/>
                <a:cs typeface="Arial" pitchFamily="34" charset="0"/>
              </a:rPr>
              <a:t> = </a:t>
            </a:r>
            <a:r>
              <a:rPr lang="en-US" sz="2000" dirty="0">
                <a:solidFill>
                  <a:srgbClr val="008000"/>
                </a:solidFill>
                <a:latin typeface="Arial" pitchFamily="34" charset="0"/>
                <a:cs typeface="Arial" pitchFamily="34" charset="0"/>
                <a:sym typeface="Symbol" pitchFamily="18" charset="2"/>
              </a:rPr>
              <a:t></a:t>
            </a:r>
            <a:r>
              <a:rPr lang="en-US" sz="2000" baseline="-25000" dirty="0">
                <a:solidFill>
                  <a:srgbClr val="008000"/>
                </a:solidFill>
                <a:latin typeface="Arial" pitchFamily="34" charset="0"/>
                <a:cs typeface="Arial" pitchFamily="34" charset="0"/>
              </a:rPr>
              <a:t>1≤i≤N</a:t>
            </a:r>
            <a:r>
              <a:rPr lang="en-US" sz="2000" dirty="0">
                <a:solidFill>
                  <a:srgbClr val="008000"/>
                </a:solidFill>
                <a:latin typeface="Arial" pitchFamily="34" charset="0"/>
                <a:cs typeface="Arial" pitchFamily="34" charset="0"/>
              </a:rPr>
              <a:t>|x</a:t>
            </a:r>
            <a:r>
              <a:rPr lang="en-US" sz="2000" baseline="-25000" dirty="0">
                <a:solidFill>
                  <a:srgbClr val="008000"/>
                </a:solidFill>
                <a:latin typeface="Arial" pitchFamily="34" charset="0"/>
                <a:cs typeface="Arial" pitchFamily="34" charset="0"/>
              </a:rPr>
              <a:t>i</a:t>
            </a:r>
            <a:r>
              <a:rPr lang="en-US" sz="2000" dirty="0">
                <a:solidFill>
                  <a:srgbClr val="008000"/>
                </a:solidFill>
                <a:latin typeface="Arial" pitchFamily="34" charset="0"/>
                <a:cs typeface="Arial" pitchFamily="34" charset="0"/>
              </a:rPr>
              <a:t>| is the </a:t>
            </a:r>
            <a:r>
              <a:rPr lang="en-US" sz="2000" b="1" dirty="0">
                <a:solidFill>
                  <a:srgbClr val="008000"/>
                </a:solidFill>
                <a:latin typeface="Arial" pitchFamily="34" charset="0"/>
                <a:cs typeface="Arial" pitchFamily="34" charset="0"/>
              </a:rPr>
              <a:t>L</a:t>
            </a:r>
            <a:r>
              <a:rPr lang="en-US" sz="2000" b="1" baseline="-5000" dirty="0">
                <a:solidFill>
                  <a:srgbClr val="008000"/>
                </a:solidFill>
                <a:latin typeface="Arial" pitchFamily="34" charset="0"/>
                <a:cs typeface="Arial" pitchFamily="34" charset="0"/>
              </a:rPr>
              <a:t>1</a:t>
            </a:r>
            <a:r>
              <a:rPr lang="en-US" sz="2000" dirty="0">
                <a:solidFill>
                  <a:srgbClr val="008000"/>
                </a:solidFill>
                <a:latin typeface="Arial" pitchFamily="34" charset="0"/>
                <a:cs typeface="Arial" pitchFamily="34" charset="0"/>
              </a:rPr>
              <a:t> norm </a:t>
            </a:r>
          </a:p>
          <a:p>
            <a:pPr lvl="2"/>
            <a:r>
              <a:rPr lang="en-US" sz="2000" dirty="0">
                <a:solidFill>
                  <a:srgbClr val="008000"/>
                </a:solidFill>
                <a:latin typeface="Arial" pitchFamily="34" charset="0"/>
                <a:cs typeface="Arial" pitchFamily="34" charset="0"/>
              </a:rPr>
              <a:t>Can use any other vector norm, e.g., Euclidean</a:t>
            </a:r>
          </a:p>
        </p:txBody>
      </p:sp>
    </p:spTree>
    <p:extLst>
      <p:ext uri="{BB962C8B-B14F-4D97-AF65-F5344CB8AC3E}">
        <p14:creationId xmlns:p14="http://schemas.microsoft.com/office/powerpoint/2010/main" val="3962121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How to solve?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solidFill>
                      <a:srgbClr val="008000"/>
                    </a:solidFill>
                  </a:rPr>
                  <a:t>Power Iteration:</a:t>
                </a:r>
              </a:p>
              <a:p>
                <a:pPr lvl="1"/>
                <a:r>
                  <a:rPr lang="en-US" dirty="0" smtClean="0"/>
                  <a:t>Set </a:t>
                </a:r>
                <a14:m>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r>
                      <a:rPr lang="en-US" b="0" i="1" smtClean="0">
                        <a:latin typeface="Cambria Math"/>
                        <a:cs typeface="Times New Roman" pitchFamily="18" charset="0"/>
                      </a:rPr>
                      <m:t>1</m:t>
                    </m:r>
                  </m:oMath>
                </a14:m>
                <a:r>
                  <a:rPr lang="en-US" i="1" dirty="0" smtClean="0">
                    <a:latin typeface="Times New Roman" pitchFamily="18" charset="0"/>
                    <a:cs typeface="Times New Roman" pitchFamily="18" charset="0"/>
                  </a:rPr>
                  <a:t>/N</a:t>
                </a:r>
              </a:p>
              <a:p>
                <a:pPr lvl="1"/>
                <a:r>
                  <a:rPr lang="en-US" b="1" dirty="0" smtClean="0">
                    <a:cs typeface="Times New Roman" pitchFamily="18" charset="0"/>
                  </a:rPr>
                  <a:t>1:</a:t>
                </a:r>
                <a:r>
                  <a:rPr lang="en-US" b="0" dirty="0" smtClean="0">
                    <a:cs typeface="Times New Roman" pitchFamily="18" charset="0"/>
                  </a:rPr>
                  <a:t> </a:t>
                </a:r>
                <a14:m>
                  <m:oMath xmlns:m="http://schemas.openxmlformats.org/officeDocument/2006/math">
                    <m:sSub>
                      <m:sSubPr>
                        <m:ctrlPr>
                          <a:rPr lang="en-US" b="0" i="1" smtClean="0">
                            <a:latin typeface="Cambria Math"/>
                            <a:cs typeface="Times New Roman" pitchFamily="18" charset="0"/>
                          </a:rPr>
                        </m:ctrlPr>
                      </m:sSubPr>
                      <m:e>
                        <m:r>
                          <a:rPr lang="en-US" b="0" i="1" smtClean="0">
                            <a:latin typeface="Cambria Math"/>
                            <a:cs typeface="Times New Roman" pitchFamily="18" charset="0"/>
                          </a:rPr>
                          <m:t>𝑟</m:t>
                        </m:r>
                        <m:r>
                          <a:rPr lang="en-US" b="0" i="1" smtClean="0">
                            <a:latin typeface="Cambria Math"/>
                            <a:cs typeface="Times New Roman" pitchFamily="18" charset="0"/>
                          </a:rPr>
                          <m:t>′</m:t>
                        </m:r>
                      </m:e>
                      <m:sub>
                        <m:r>
                          <a:rPr lang="en-US" b="0" i="1" smtClean="0">
                            <a:latin typeface="Cambria Math"/>
                            <a:cs typeface="Times New Roman" pitchFamily="18" charset="0"/>
                          </a:rPr>
                          <m:t>𝑗</m:t>
                        </m:r>
                      </m:sub>
                    </m:sSub>
                    <m:r>
                      <a:rPr lang="en-US" b="0" i="1" smtClean="0">
                        <a:latin typeface="Cambria Math"/>
                        <a:cs typeface="Times New Roman" pitchFamily="18" charset="0"/>
                      </a:rPr>
                      <m:t>=</m:t>
                    </m:r>
                    <m:nary>
                      <m:naryPr>
                        <m:chr m:val="∑"/>
                        <m:supHide m:val="on"/>
                        <m:ctrlPr>
                          <a:rPr lang="en-US" b="0" i="1" smtClean="0">
                            <a:latin typeface="Cambria Math"/>
                            <a:cs typeface="Times New Roman" pitchFamily="18" charset="0"/>
                          </a:rPr>
                        </m:ctrlPr>
                      </m:naryPr>
                      <m:sub>
                        <m:r>
                          <m:rPr>
                            <m:brk m:alnAt="7"/>
                          </m:rPr>
                          <a:rPr lang="en-US" b="0" i="1" smtClean="0">
                            <a:latin typeface="Cambria Math"/>
                            <a:cs typeface="Times New Roman" pitchFamily="18" charset="0"/>
                          </a:rPr>
                          <m:t>𝑖</m:t>
                        </m:r>
                        <m:r>
                          <a:rPr lang="en-US" b="0" i="1" smtClean="0">
                            <a:latin typeface="Cambria Math"/>
                            <a:cs typeface="Times New Roman" pitchFamily="18" charset="0"/>
                          </a:rPr>
                          <m:t>→</m:t>
                        </m:r>
                        <m:r>
                          <a:rPr lang="en-US" b="0" i="1" smtClean="0">
                            <a:latin typeface="Cambria Math"/>
                            <a:cs typeface="Times New Roman" pitchFamily="18" charset="0"/>
                          </a:rPr>
                          <m:t>𝑗</m:t>
                        </m:r>
                      </m:sub>
                      <m:sup/>
                      <m:e>
                        <m:f>
                          <m:fPr>
                            <m:ctrlPr>
                              <a:rPr lang="en-US" b="0" i="1" smtClean="0">
                                <a:latin typeface="Cambria Math"/>
                                <a:cs typeface="Times New Roman" pitchFamily="18" charset="0"/>
                              </a:rPr>
                            </m:ctrlPr>
                          </m:fPr>
                          <m:num>
                            <m:sSub>
                              <m:sSubPr>
                                <m:ctrlPr>
                                  <a:rPr lang="en-US" b="0" i="1" smtClean="0">
                                    <a:latin typeface="Cambria Math"/>
                                    <a:cs typeface="Times New Roman" pitchFamily="18" charset="0"/>
                                  </a:rPr>
                                </m:ctrlPr>
                              </m:sSubPr>
                              <m:e>
                                <m:r>
                                  <a:rPr lang="en-US" b="0" i="1" smtClean="0">
                                    <a:latin typeface="Cambria Math"/>
                                    <a:cs typeface="Times New Roman" pitchFamily="18" charset="0"/>
                                  </a:rPr>
                                  <m:t>𝑟</m:t>
                                </m:r>
                              </m:e>
                              <m:sub>
                                <m:r>
                                  <a:rPr lang="en-US" b="0" i="1" smtClean="0">
                                    <a:latin typeface="Cambria Math"/>
                                    <a:cs typeface="Times New Roman" pitchFamily="18" charset="0"/>
                                  </a:rPr>
                                  <m:t>𝑖</m:t>
                                </m:r>
                              </m:sub>
                            </m:sSub>
                          </m:num>
                          <m:den>
                            <m:sSub>
                              <m:sSubPr>
                                <m:ctrlPr>
                                  <a:rPr lang="en-US" b="0" i="1" smtClean="0">
                                    <a:latin typeface="Cambria Math"/>
                                    <a:cs typeface="Times New Roman" pitchFamily="18" charset="0"/>
                                  </a:rPr>
                                </m:ctrlPr>
                              </m:sSubPr>
                              <m:e>
                                <m:r>
                                  <a:rPr lang="en-US" b="0" i="1" smtClean="0">
                                    <a:latin typeface="Cambria Math"/>
                                    <a:cs typeface="Times New Roman" pitchFamily="18" charset="0"/>
                                  </a:rPr>
                                  <m:t>𝑑</m:t>
                                </m:r>
                              </m:e>
                              <m:sub>
                                <m:r>
                                  <a:rPr lang="en-US" b="0" i="1" smtClean="0">
                                    <a:latin typeface="Cambria Math"/>
                                    <a:cs typeface="Times New Roman" pitchFamily="18" charset="0"/>
                                  </a:rPr>
                                  <m:t>𝑖</m:t>
                                </m:r>
                              </m:sub>
                            </m:sSub>
                          </m:den>
                        </m:f>
                      </m:e>
                    </m:nary>
                  </m:oMath>
                </a14:m>
                <a:endParaRPr lang="en-US" i="1" dirty="0" smtClean="0">
                  <a:latin typeface="Times New Roman" pitchFamily="18" charset="0"/>
                  <a:cs typeface="Times New Roman" pitchFamily="18" charset="0"/>
                </a:endParaRPr>
              </a:p>
              <a:p>
                <a:pPr lvl="1"/>
                <a:r>
                  <a:rPr lang="en-US" b="1" dirty="0" smtClean="0"/>
                  <a:t>2:</a:t>
                </a:r>
                <a14:m>
                  <m:oMath xmlns:m="http://schemas.openxmlformats.org/officeDocument/2006/math">
                    <m:r>
                      <a:rPr lang="en-US" b="0" i="1" smtClean="0">
                        <a:latin typeface="Cambria Math"/>
                      </a:rPr>
                      <m:t> </m:t>
                    </m:r>
                    <m:r>
                      <a:rPr lang="en-US" b="0" i="1" smtClean="0">
                        <a:latin typeface="Cambria Math"/>
                      </a:rPr>
                      <m:t>𝑟</m:t>
                    </m:r>
                    <m:r>
                      <a:rPr lang="en-US" b="0" i="1" smtClean="0">
                        <a:latin typeface="Cambria Math"/>
                      </a:rPr>
                      <m:t>=</m:t>
                    </m:r>
                    <m:r>
                      <a:rPr lang="en-US" b="0" i="1" smtClean="0">
                        <a:latin typeface="Cambria Math"/>
                      </a:rPr>
                      <m:t>𝑟</m:t>
                    </m:r>
                    <m:r>
                      <a:rPr lang="en-US" b="0" i="1" smtClean="0">
                        <a:latin typeface="Cambria Math"/>
                      </a:rPr>
                      <m:t>′</m:t>
                    </m:r>
                  </m:oMath>
                </a14:m>
                <a:endParaRPr lang="en-US" dirty="0" smtClean="0"/>
              </a:p>
              <a:p>
                <a:pPr lvl="1"/>
                <a:r>
                  <a:rPr lang="en-US" dirty="0" err="1" smtClean="0"/>
                  <a:t>Goto</a:t>
                </a:r>
                <a:r>
                  <a:rPr lang="en-US" dirty="0" smtClean="0"/>
                  <a:t> </a:t>
                </a:r>
                <a:r>
                  <a:rPr lang="en-US" b="1" dirty="0" smtClean="0"/>
                  <a:t>1</a:t>
                </a:r>
              </a:p>
              <a:p>
                <a:r>
                  <a:rPr lang="en-US" b="1" dirty="0" smtClean="0">
                    <a:solidFill>
                      <a:srgbClr val="0000FF"/>
                    </a:solidFill>
                  </a:rPr>
                  <a:t>Example:</a:t>
                </a:r>
              </a:p>
              <a:p>
                <a:pPr>
                  <a:buNone/>
                </a:pPr>
                <a:r>
                  <a:rPr lang="en-US" dirty="0" smtClean="0"/>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1/3	1/3	5/12	9/24		6/15</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	1/3	3/6	1/3	11/24	…	6/15</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1/3	1/6	3/12	1/6		3/15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grpSp>
        <p:nvGrpSpPr>
          <p:cNvPr id="9" name="Group 20"/>
          <p:cNvGrpSpPr/>
          <p:nvPr/>
        </p:nvGrpSpPr>
        <p:grpSpPr>
          <a:xfrm>
            <a:off x="4884680" y="1434834"/>
            <a:ext cx="1752600" cy="1371600"/>
            <a:chOff x="5715000" y="1828800"/>
            <a:chExt cx="1752600" cy="1371600"/>
          </a:xfrm>
        </p:grpSpPr>
        <p:cxnSp>
          <p:nvCxnSpPr>
            <p:cNvPr id="10" name="Straight Arrow Connector 9"/>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037509" y="2801691"/>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6139113" y="2981042"/>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Curved Connector 17"/>
            <p:cNvCxnSpPr>
              <a:stCxn id="6" idx="6"/>
              <a:endCxn id="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6" name="Oval 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7" name="Oval 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8" name="Oval 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20" name="Table 19"/>
          <p:cNvGraphicFramePr>
            <a:graphicFrameLocks noGrp="1"/>
          </p:cNvGraphicFramePr>
          <p:nvPr>
            <p:extLst>
              <p:ext uri="{D42A27DB-BD31-4B8C-83A1-F6EECF244321}">
                <p14:modId xmlns:p14="http://schemas.microsoft.com/office/powerpoint/2010/main" val="1148594121"/>
              </p:ext>
            </p:extLst>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gridCol w="609600"/>
                <a:gridCol w="609600"/>
                <a:gridCol w="609600"/>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Slide Number Placeholder 21"/>
          <p:cNvSpPr>
            <a:spLocks noGrp="1"/>
          </p:cNvSpPr>
          <p:nvPr>
            <p:ph type="sldNum" sz="quarter" idx="12"/>
          </p:nvPr>
        </p:nvSpPr>
        <p:spPr/>
        <p:txBody>
          <a:bodyPr/>
          <a:lstStyle/>
          <a:p>
            <a:fld id="{19B12225-5612-419B-A8D5-4B8EEE4C217E}" type="slidenum">
              <a:rPr lang="en-US" smtClean="0"/>
              <a:pPr/>
              <a:t>26</a:t>
            </a:fld>
            <a:endParaRPr lang="en-US"/>
          </a:p>
        </p:txBody>
      </p:sp>
      <p:sp>
        <p:nvSpPr>
          <p:cNvPr id="11" name="Double Bracket 10"/>
          <p:cNvSpPr/>
          <p:nvPr/>
        </p:nvSpPr>
        <p:spPr>
          <a:xfrm>
            <a:off x="829733" y="4825140"/>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p:cNvSpPr txBox="1"/>
          <p:nvPr/>
        </p:nvSpPr>
        <p:spPr>
          <a:xfrm>
            <a:off x="2286000" y="5976604"/>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sp>
        <p:nvSpPr>
          <p:cNvPr id="23" name="Rectangle 22"/>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endParaRPr lang="en-US" sz="2000" b="1" dirty="0">
              <a:solidFill>
                <a:srgbClr val="008000"/>
              </a:solidFill>
              <a:latin typeface="Times New Roman" pitchFamily="18" charset="0"/>
              <a:cs typeface="Times New Roman" pitchFamily="18" charset="0"/>
            </a:endParaRPr>
          </a:p>
        </p:txBody>
      </p:sp>
      <p:sp>
        <p:nvSpPr>
          <p:cNvPr id="15" name="Rectangle 14"/>
          <p:cNvSpPr/>
          <p:nvPr/>
        </p:nvSpPr>
        <p:spPr>
          <a:xfrm>
            <a:off x="3200400" y="4800600"/>
            <a:ext cx="53340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Rectangle 23"/>
          <p:cNvSpPr/>
          <p:nvPr/>
        </p:nvSpPr>
        <p:spPr>
          <a:xfrm>
            <a:off x="4038600" y="4800600"/>
            <a:ext cx="84608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Rectangle 24"/>
          <p:cNvSpPr/>
          <p:nvPr/>
        </p:nvSpPr>
        <p:spPr>
          <a:xfrm>
            <a:off x="4974400" y="4812870"/>
            <a:ext cx="84608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ectangle 25"/>
          <p:cNvSpPr/>
          <p:nvPr/>
        </p:nvSpPr>
        <p:spPr>
          <a:xfrm>
            <a:off x="6019800" y="4729050"/>
            <a:ext cx="1608080" cy="116754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927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How to solve?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solidFill>
                      <a:srgbClr val="008000"/>
                    </a:solidFill>
                  </a:rPr>
                  <a:t>Power Iteration:</a:t>
                </a:r>
              </a:p>
              <a:p>
                <a:pPr lvl="1"/>
                <a:r>
                  <a:rPr lang="en-US" dirty="0" smtClean="0"/>
                  <a:t>Set </a:t>
                </a:r>
                <a14:m>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r>
                      <a:rPr lang="en-US" b="0" i="1" smtClean="0">
                        <a:latin typeface="Cambria Math"/>
                        <a:cs typeface="Times New Roman" pitchFamily="18" charset="0"/>
                      </a:rPr>
                      <m:t>1</m:t>
                    </m:r>
                  </m:oMath>
                </a14:m>
                <a:r>
                  <a:rPr lang="en-US" i="1" dirty="0" smtClean="0">
                    <a:latin typeface="Times New Roman" pitchFamily="18" charset="0"/>
                    <a:cs typeface="Times New Roman" pitchFamily="18" charset="0"/>
                  </a:rPr>
                  <a:t>/N</a:t>
                </a:r>
              </a:p>
              <a:p>
                <a:pPr lvl="1"/>
                <a:r>
                  <a:rPr lang="en-US" b="1" dirty="0" smtClean="0">
                    <a:cs typeface="Times New Roman" pitchFamily="18" charset="0"/>
                  </a:rPr>
                  <a:t>1:</a:t>
                </a:r>
                <a:r>
                  <a:rPr lang="en-US" b="0" dirty="0" smtClean="0">
                    <a:cs typeface="Times New Roman" pitchFamily="18" charset="0"/>
                  </a:rPr>
                  <a:t> </a:t>
                </a:r>
                <a14:m>
                  <m:oMath xmlns:m="http://schemas.openxmlformats.org/officeDocument/2006/math">
                    <m:sSub>
                      <m:sSubPr>
                        <m:ctrlPr>
                          <a:rPr lang="en-US" b="0" i="1" smtClean="0">
                            <a:latin typeface="Cambria Math"/>
                            <a:cs typeface="Times New Roman" pitchFamily="18" charset="0"/>
                          </a:rPr>
                        </m:ctrlPr>
                      </m:sSubPr>
                      <m:e>
                        <m:r>
                          <a:rPr lang="en-US" b="0" i="1" smtClean="0">
                            <a:latin typeface="Cambria Math"/>
                            <a:cs typeface="Times New Roman" pitchFamily="18" charset="0"/>
                          </a:rPr>
                          <m:t>𝑟</m:t>
                        </m:r>
                        <m:r>
                          <a:rPr lang="en-US" b="0" i="1" smtClean="0">
                            <a:latin typeface="Cambria Math"/>
                            <a:cs typeface="Times New Roman" pitchFamily="18" charset="0"/>
                          </a:rPr>
                          <m:t>′</m:t>
                        </m:r>
                      </m:e>
                      <m:sub>
                        <m:r>
                          <a:rPr lang="en-US" b="0" i="1" smtClean="0">
                            <a:latin typeface="Cambria Math"/>
                            <a:cs typeface="Times New Roman" pitchFamily="18" charset="0"/>
                          </a:rPr>
                          <m:t>𝑗</m:t>
                        </m:r>
                      </m:sub>
                    </m:sSub>
                    <m:r>
                      <a:rPr lang="en-US" b="0" i="1" smtClean="0">
                        <a:latin typeface="Cambria Math"/>
                        <a:cs typeface="Times New Roman" pitchFamily="18" charset="0"/>
                      </a:rPr>
                      <m:t>=</m:t>
                    </m:r>
                    <m:nary>
                      <m:naryPr>
                        <m:chr m:val="∑"/>
                        <m:supHide m:val="on"/>
                        <m:ctrlPr>
                          <a:rPr lang="en-US" b="0" i="1" smtClean="0">
                            <a:latin typeface="Cambria Math"/>
                            <a:cs typeface="Times New Roman" pitchFamily="18" charset="0"/>
                          </a:rPr>
                        </m:ctrlPr>
                      </m:naryPr>
                      <m:sub>
                        <m:r>
                          <m:rPr>
                            <m:brk m:alnAt="7"/>
                          </m:rPr>
                          <a:rPr lang="en-US" b="0" i="1" smtClean="0">
                            <a:latin typeface="Cambria Math"/>
                            <a:cs typeface="Times New Roman" pitchFamily="18" charset="0"/>
                          </a:rPr>
                          <m:t>𝑖</m:t>
                        </m:r>
                        <m:r>
                          <a:rPr lang="en-US" b="0" i="1" smtClean="0">
                            <a:latin typeface="Cambria Math"/>
                            <a:cs typeface="Times New Roman" pitchFamily="18" charset="0"/>
                          </a:rPr>
                          <m:t>→</m:t>
                        </m:r>
                        <m:r>
                          <a:rPr lang="en-US" b="0" i="1" smtClean="0">
                            <a:latin typeface="Cambria Math"/>
                            <a:cs typeface="Times New Roman" pitchFamily="18" charset="0"/>
                          </a:rPr>
                          <m:t>𝑗</m:t>
                        </m:r>
                      </m:sub>
                      <m:sup/>
                      <m:e>
                        <m:f>
                          <m:fPr>
                            <m:ctrlPr>
                              <a:rPr lang="en-US" b="0" i="1" smtClean="0">
                                <a:latin typeface="Cambria Math"/>
                                <a:cs typeface="Times New Roman" pitchFamily="18" charset="0"/>
                              </a:rPr>
                            </m:ctrlPr>
                          </m:fPr>
                          <m:num>
                            <m:sSub>
                              <m:sSubPr>
                                <m:ctrlPr>
                                  <a:rPr lang="en-US" b="0" i="1" smtClean="0">
                                    <a:latin typeface="Cambria Math"/>
                                    <a:cs typeface="Times New Roman" pitchFamily="18" charset="0"/>
                                  </a:rPr>
                                </m:ctrlPr>
                              </m:sSubPr>
                              <m:e>
                                <m:r>
                                  <a:rPr lang="en-US" b="0" i="1" smtClean="0">
                                    <a:latin typeface="Cambria Math"/>
                                    <a:cs typeface="Times New Roman" pitchFamily="18" charset="0"/>
                                  </a:rPr>
                                  <m:t>𝑟</m:t>
                                </m:r>
                              </m:e>
                              <m:sub>
                                <m:r>
                                  <a:rPr lang="en-US" b="0" i="1" smtClean="0">
                                    <a:latin typeface="Cambria Math"/>
                                    <a:cs typeface="Times New Roman" pitchFamily="18" charset="0"/>
                                  </a:rPr>
                                  <m:t>𝑖</m:t>
                                </m:r>
                              </m:sub>
                            </m:sSub>
                          </m:num>
                          <m:den>
                            <m:sSub>
                              <m:sSubPr>
                                <m:ctrlPr>
                                  <a:rPr lang="en-US" b="0" i="1" smtClean="0">
                                    <a:latin typeface="Cambria Math"/>
                                    <a:cs typeface="Times New Roman" pitchFamily="18" charset="0"/>
                                  </a:rPr>
                                </m:ctrlPr>
                              </m:sSubPr>
                              <m:e>
                                <m:r>
                                  <a:rPr lang="en-US" b="0" i="1" smtClean="0">
                                    <a:latin typeface="Cambria Math"/>
                                    <a:cs typeface="Times New Roman" pitchFamily="18" charset="0"/>
                                  </a:rPr>
                                  <m:t>𝑑</m:t>
                                </m:r>
                              </m:e>
                              <m:sub>
                                <m:r>
                                  <a:rPr lang="en-US" b="0" i="1" smtClean="0">
                                    <a:latin typeface="Cambria Math"/>
                                    <a:cs typeface="Times New Roman" pitchFamily="18" charset="0"/>
                                  </a:rPr>
                                  <m:t>𝑖</m:t>
                                </m:r>
                              </m:sub>
                            </m:sSub>
                          </m:den>
                        </m:f>
                      </m:e>
                    </m:nary>
                  </m:oMath>
                </a14:m>
                <a:endParaRPr lang="en-US" i="1" dirty="0" smtClean="0">
                  <a:latin typeface="Times New Roman" pitchFamily="18" charset="0"/>
                  <a:cs typeface="Times New Roman" pitchFamily="18" charset="0"/>
                </a:endParaRPr>
              </a:p>
              <a:p>
                <a:pPr lvl="1"/>
                <a:r>
                  <a:rPr lang="en-US" b="1" dirty="0" smtClean="0"/>
                  <a:t>2:</a:t>
                </a:r>
                <a14:m>
                  <m:oMath xmlns:m="http://schemas.openxmlformats.org/officeDocument/2006/math">
                    <m:r>
                      <a:rPr lang="en-US" b="0" i="1" smtClean="0">
                        <a:latin typeface="Cambria Math"/>
                      </a:rPr>
                      <m:t> </m:t>
                    </m:r>
                    <m:r>
                      <a:rPr lang="en-US" b="0" i="1" smtClean="0">
                        <a:latin typeface="Cambria Math"/>
                      </a:rPr>
                      <m:t>𝑟</m:t>
                    </m:r>
                    <m:r>
                      <a:rPr lang="en-US" b="0" i="1" smtClean="0">
                        <a:latin typeface="Cambria Math"/>
                      </a:rPr>
                      <m:t>=</m:t>
                    </m:r>
                    <m:r>
                      <a:rPr lang="en-US" b="0" i="1" smtClean="0">
                        <a:latin typeface="Cambria Math"/>
                      </a:rPr>
                      <m:t>𝑟</m:t>
                    </m:r>
                    <m:r>
                      <a:rPr lang="en-US" b="0" i="1" smtClean="0">
                        <a:latin typeface="Cambria Math"/>
                      </a:rPr>
                      <m:t>′</m:t>
                    </m:r>
                  </m:oMath>
                </a14:m>
                <a:endParaRPr lang="en-US" dirty="0" smtClean="0"/>
              </a:p>
              <a:p>
                <a:pPr lvl="1"/>
                <a:r>
                  <a:rPr lang="en-US" dirty="0" err="1" smtClean="0"/>
                  <a:t>Goto</a:t>
                </a:r>
                <a:r>
                  <a:rPr lang="en-US" dirty="0" smtClean="0"/>
                  <a:t> </a:t>
                </a:r>
                <a:r>
                  <a:rPr lang="en-US" b="1" dirty="0" smtClean="0"/>
                  <a:t>1</a:t>
                </a:r>
              </a:p>
              <a:p>
                <a:r>
                  <a:rPr lang="en-US" b="1" dirty="0" smtClean="0">
                    <a:solidFill>
                      <a:srgbClr val="0000FF"/>
                    </a:solidFill>
                  </a:rPr>
                  <a:t>Example:</a:t>
                </a:r>
              </a:p>
              <a:p>
                <a:pPr>
                  <a:buNone/>
                </a:pPr>
                <a:r>
                  <a:rPr lang="en-US" dirty="0" smtClean="0"/>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1/3	1/3	5/12	9/24		6/15</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	1/3	3/6	1/3	11/24	…	6/15</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1/3	1/6	3/12	1/6		3/15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grpSp>
        <p:nvGrpSpPr>
          <p:cNvPr id="9" name="Group 20"/>
          <p:cNvGrpSpPr/>
          <p:nvPr/>
        </p:nvGrpSpPr>
        <p:grpSpPr>
          <a:xfrm>
            <a:off x="4884680" y="1434834"/>
            <a:ext cx="1752600" cy="1371600"/>
            <a:chOff x="5715000" y="1828800"/>
            <a:chExt cx="1752600" cy="1371600"/>
          </a:xfrm>
        </p:grpSpPr>
        <p:cxnSp>
          <p:nvCxnSpPr>
            <p:cNvPr id="10" name="Straight Arrow Connector 9"/>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037509" y="2801691"/>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6139113" y="2981042"/>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Curved Connector 17"/>
            <p:cNvCxnSpPr>
              <a:stCxn id="6" idx="6"/>
              <a:endCxn id="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6" name="Oval 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7" name="Oval 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8" name="Oval 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20" name="Table 19"/>
          <p:cNvGraphicFramePr>
            <a:graphicFrameLocks noGrp="1"/>
          </p:cNvGraphicFramePr>
          <p:nvPr>
            <p:extLst>
              <p:ext uri="{D42A27DB-BD31-4B8C-83A1-F6EECF244321}">
                <p14:modId xmlns:p14="http://schemas.microsoft.com/office/powerpoint/2010/main" val="3232368390"/>
              </p:ext>
            </p:extLst>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gridCol w="609600"/>
                <a:gridCol w="609600"/>
                <a:gridCol w="609600"/>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Slide Number Placeholder 21"/>
          <p:cNvSpPr>
            <a:spLocks noGrp="1"/>
          </p:cNvSpPr>
          <p:nvPr>
            <p:ph type="sldNum" sz="quarter" idx="12"/>
          </p:nvPr>
        </p:nvSpPr>
        <p:spPr/>
        <p:txBody>
          <a:bodyPr/>
          <a:lstStyle/>
          <a:p>
            <a:fld id="{19B12225-5612-419B-A8D5-4B8EEE4C217E}" type="slidenum">
              <a:rPr lang="en-US" smtClean="0"/>
              <a:pPr/>
              <a:t>27</a:t>
            </a:fld>
            <a:endParaRPr lang="en-US"/>
          </a:p>
        </p:txBody>
      </p:sp>
      <p:sp>
        <p:nvSpPr>
          <p:cNvPr id="11" name="Double Bracket 10"/>
          <p:cNvSpPr/>
          <p:nvPr/>
        </p:nvSpPr>
        <p:spPr>
          <a:xfrm>
            <a:off x="829733" y="4825140"/>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p:cNvSpPr txBox="1"/>
          <p:nvPr/>
        </p:nvSpPr>
        <p:spPr>
          <a:xfrm>
            <a:off x="2286000" y="5976604"/>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sp>
        <p:nvSpPr>
          <p:cNvPr id="23" name="Rectangle 22"/>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endParaRPr lang="en-US" sz="20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1588808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Power Iteration works?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257801"/>
              </a:xfrm>
            </p:spPr>
            <p:txBody>
              <a:bodyPr/>
              <a:lstStyle/>
              <a:p>
                <a:r>
                  <a:rPr lang="en-US" b="1" dirty="0" smtClean="0">
                    <a:solidFill>
                      <a:srgbClr val="0000FF"/>
                    </a:solidFill>
                  </a:rPr>
                  <a:t>Power iteration: </a:t>
                </a:r>
                <a:br>
                  <a:rPr lang="en-US" b="1" dirty="0" smtClean="0">
                    <a:solidFill>
                      <a:srgbClr val="0000FF"/>
                    </a:solidFill>
                  </a:rPr>
                </a:br>
                <a:r>
                  <a:rPr lang="en-US" dirty="0" smtClean="0"/>
                  <a:t>A method for finding dominant eigenvector (the vector corresponding to the largest eigenvalue)</a:t>
                </a:r>
              </a:p>
              <a:p>
                <a:pPr lvl="1"/>
                <a14:m>
                  <m:oMath xmlns:m="http://schemas.openxmlformats.org/officeDocument/2006/math">
                    <m:sSup>
                      <m:sSupPr>
                        <m:ctrlPr>
                          <a:rPr lang="en-US" b="1" i="1" smtClean="0">
                            <a:latin typeface="Cambria Math"/>
                          </a:rPr>
                        </m:ctrlPr>
                      </m:sSupPr>
                      <m:e>
                        <m:r>
                          <a:rPr lang="en-US" b="1" i="1" smtClean="0">
                            <a:latin typeface="Cambria Math"/>
                          </a:rPr>
                          <m:t>𝒓</m:t>
                        </m:r>
                      </m:e>
                      <m:sup>
                        <m:r>
                          <a:rPr lang="en-US" b="1" i="1" smtClean="0">
                            <a:latin typeface="Cambria Math"/>
                          </a:rPr>
                          <m:t>(</m:t>
                        </m:r>
                        <m:r>
                          <a:rPr lang="en-US" b="1" i="1" smtClean="0">
                            <a:latin typeface="Cambria Math"/>
                          </a:rPr>
                          <m:t>𝟏</m:t>
                        </m:r>
                        <m:r>
                          <a:rPr lang="en-US" b="1" i="1" smtClean="0">
                            <a:latin typeface="Cambria Math"/>
                          </a:rPr>
                          <m:t>)</m:t>
                        </m:r>
                      </m:sup>
                    </m:sSup>
                    <m:r>
                      <a:rPr lang="en-US" b="1" i="1" smtClean="0">
                        <a:latin typeface="Cambria Math"/>
                      </a:rPr>
                      <m:t>=</m:t>
                    </m:r>
                    <m:r>
                      <a:rPr lang="en-US" b="1" i="1" smtClean="0">
                        <a:latin typeface="Cambria Math"/>
                      </a:rPr>
                      <m:t>𝑴</m:t>
                    </m:r>
                    <m:r>
                      <a:rPr lang="en-US" b="1" i="1" smtClean="0">
                        <a:latin typeface="Cambria Math"/>
                      </a:rPr>
                      <m:t>⋅</m:t>
                    </m:r>
                    <m:sSup>
                      <m:sSupPr>
                        <m:ctrlPr>
                          <a:rPr lang="en-US" b="1" i="1" smtClean="0">
                            <a:latin typeface="Cambria Math"/>
                          </a:rPr>
                        </m:ctrlPr>
                      </m:sSupPr>
                      <m:e>
                        <m:r>
                          <a:rPr lang="en-US" b="1" i="1" smtClean="0">
                            <a:latin typeface="Cambria Math"/>
                          </a:rPr>
                          <m:t>𝒓</m:t>
                        </m:r>
                      </m:e>
                      <m:sup>
                        <m:r>
                          <a:rPr lang="en-US" b="1" i="1" smtClean="0">
                            <a:latin typeface="Cambria Math"/>
                          </a:rPr>
                          <m:t>(</m:t>
                        </m:r>
                        <m:r>
                          <a:rPr lang="en-US" b="1" i="1" smtClean="0">
                            <a:latin typeface="Cambria Math"/>
                          </a:rPr>
                          <m:t>𝟎</m:t>
                        </m:r>
                        <m:r>
                          <a:rPr lang="en-US" b="1" i="1" smtClean="0">
                            <a:latin typeface="Cambria Math"/>
                          </a:rPr>
                          <m:t>)</m:t>
                        </m:r>
                      </m:sup>
                    </m:sSup>
                  </m:oMath>
                </a14:m>
                <a:endParaRPr lang="en-US" b="1" dirty="0" smtClean="0"/>
              </a:p>
              <a:p>
                <a:pPr lvl="1"/>
                <a14:m>
                  <m:oMath xmlns:m="http://schemas.openxmlformats.org/officeDocument/2006/math">
                    <m:sSup>
                      <m:sSupPr>
                        <m:ctrlPr>
                          <a:rPr lang="en-US" b="1" i="1">
                            <a:latin typeface="Cambria Math"/>
                          </a:rPr>
                        </m:ctrlPr>
                      </m:sSupPr>
                      <m:e>
                        <m:r>
                          <a:rPr lang="en-US" b="1" i="1">
                            <a:latin typeface="Cambria Math"/>
                          </a:rPr>
                          <m:t>𝒓</m:t>
                        </m:r>
                      </m:e>
                      <m:sup>
                        <m:r>
                          <a:rPr lang="en-US" b="1" i="1">
                            <a:latin typeface="Cambria Math"/>
                          </a:rPr>
                          <m:t>(</m:t>
                        </m:r>
                        <m:r>
                          <a:rPr lang="en-US" b="1" i="1" smtClean="0">
                            <a:latin typeface="Cambria Math"/>
                          </a:rPr>
                          <m:t>𝟐</m:t>
                        </m:r>
                        <m:r>
                          <a:rPr lang="en-US" b="1" i="1">
                            <a:latin typeface="Cambria Math"/>
                          </a:rPr>
                          <m:t>)</m:t>
                        </m:r>
                      </m:sup>
                    </m:sSup>
                    <m:r>
                      <a:rPr lang="en-US" b="1" i="1">
                        <a:latin typeface="Cambria Math"/>
                      </a:rPr>
                      <m:t>=</m:t>
                    </m:r>
                    <m:r>
                      <a:rPr lang="en-US" b="1" i="1">
                        <a:latin typeface="Cambria Math"/>
                      </a:rPr>
                      <m:t>𝑴</m:t>
                    </m:r>
                    <m:r>
                      <a:rPr lang="en-US" b="1" i="1">
                        <a:latin typeface="Cambria Math"/>
                      </a:rPr>
                      <m:t>⋅</m:t>
                    </m:r>
                    <m:sSup>
                      <m:sSupPr>
                        <m:ctrlPr>
                          <a:rPr lang="en-US" b="1" i="1">
                            <a:latin typeface="Cambria Math"/>
                          </a:rPr>
                        </m:ctrlPr>
                      </m:sSupPr>
                      <m:e>
                        <m:r>
                          <a:rPr lang="en-US" b="1" i="1">
                            <a:latin typeface="Cambria Math"/>
                          </a:rPr>
                          <m:t>𝒓</m:t>
                        </m:r>
                      </m:e>
                      <m:sup>
                        <m:d>
                          <m:dPr>
                            <m:ctrlPr>
                              <a:rPr lang="en-US" b="1" i="1" smtClean="0">
                                <a:latin typeface="Cambria Math"/>
                              </a:rPr>
                            </m:ctrlPr>
                          </m:dPr>
                          <m:e>
                            <m:r>
                              <a:rPr lang="en-US" b="1" i="1" smtClean="0">
                                <a:latin typeface="Cambria Math"/>
                              </a:rPr>
                              <m:t>𝟏</m:t>
                            </m:r>
                          </m:e>
                        </m:d>
                      </m:sup>
                    </m:sSup>
                    <m:r>
                      <a:rPr lang="en-US" b="1" i="1" smtClean="0">
                        <a:latin typeface="Cambria Math"/>
                      </a:rPr>
                      <m:t>=</m:t>
                    </m:r>
                    <m:r>
                      <a:rPr lang="en-US" b="1" i="1" smtClean="0">
                        <a:latin typeface="Cambria Math"/>
                      </a:rPr>
                      <m:t>𝑴</m:t>
                    </m:r>
                    <m:d>
                      <m:dPr>
                        <m:ctrlPr>
                          <a:rPr lang="en-US" b="1" i="1" smtClean="0">
                            <a:latin typeface="Cambria Math"/>
                          </a:rPr>
                        </m:ctrlPr>
                      </m:dPr>
                      <m:e>
                        <m:r>
                          <a:rPr lang="en-US" b="1" i="1">
                            <a:latin typeface="Cambria Math"/>
                          </a:rPr>
                          <m:t>𝑴</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a:latin typeface="Cambria Math"/>
                                  </a:rPr>
                                  <m:t>𝟏</m:t>
                                </m:r>
                              </m:e>
                            </m:d>
                          </m:sup>
                        </m:sSup>
                      </m:e>
                    </m:d>
                    <m:r>
                      <a:rPr lang="en-US" b="1" i="1" smtClean="0">
                        <a:latin typeface="Cambria Math"/>
                      </a:rPr>
                      <m:t>=</m:t>
                    </m:r>
                    <m:sSup>
                      <m:sSupPr>
                        <m:ctrlPr>
                          <a:rPr lang="en-US" b="1" i="1" smtClean="0">
                            <a:latin typeface="Cambria Math"/>
                          </a:rPr>
                        </m:ctrlPr>
                      </m:sSupPr>
                      <m:e>
                        <m:r>
                          <a:rPr lang="en-US" b="1" i="1">
                            <a:latin typeface="Cambria Math"/>
                          </a:rPr>
                          <m:t>𝑴</m:t>
                        </m:r>
                      </m:e>
                      <m:sup>
                        <m:r>
                          <a:rPr lang="en-US" b="1" i="1" smtClean="0">
                            <a:latin typeface="Cambria Math"/>
                          </a:rPr>
                          <m:t>𝟐</m:t>
                        </m:r>
                      </m:sup>
                    </m:sSup>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smtClean="0">
                                <a:latin typeface="Cambria Math"/>
                              </a:rPr>
                              <m:t>𝟎</m:t>
                            </m:r>
                          </m:e>
                        </m:d>
                      </m:sup>
                    </m:sSup>
                  </m:oMath>
                </a14:m>
                <a:endParaRPr lang="en-US" b="1" dirty="0" smtClean="0"/>
              </a:p>
              <a:p>
                <a:pPr lvl="1"/>
                <a14:m>
                  <m:oMath xmlns:m="http://schemas.openxmlformats.org/officeDocument/2006/math">
                    <m:sSup>
                      <m:sSupPr>
                        <m:ctrlPr>
                          <a:rPr lang="en-US" b="1" i="1">
                            <a:latin typeface="Cambria Math"/>
                          </a:rPr>
                        </m:ctrlPr>
                      </m:sSupPr>
                      <m:e>
                        <m:r>
                          <a:rPr lang="en-US" b="1" i="1">
                            <a:latin typeface="Cambria Math"/>
                          </a:rPr>
                          <m:t>𝒓</m:t>
                        </m:r>
                      </m:e>
                      <m:sup>
                        <m:r>
                          <a:rPr lang="en-US" b="1" i="1">
                            <a:latin typeface="Cambria Math"/>
                          </a:rPr>
                          <m:t>(</m:t>
                        </m:r>
                        <m:r>
                          <a:rPr lang="en-US" b="1" i="1" smtClean="0">
                            <a:latin typeface="Cambria Math"/>
                          </a:rPr>
                          <m:t>𝟑</m:t>
                        </m:r>
                        <m:r>
                          <a:rPr lang="en-US" b="1" i="1">
                            <a:latin typeface="Cambria Math"/>
                          </a:rPr>
                          <m:t>)</m:t>
                        </m:r>
                      </m:sup>
                    </m:sSup>
                    <m:r>
                      <a:rPr lang="en-US" b="1" i="1">
                        <a:latin typeface="Cambria Math"/>
                      </a:rPr>
                      <m:t>=</m:t>
                    </m:r>
                    <m:r>
                      <a:rPr lang="en-US" b="1" i="1">
                        <a:latin typeface="Cambria Math"/>
                      </a:rPr>
                      <m:t>𝑴</m:t>
                    </m:r>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smtClean="0">
                                <a:latin typeface="Cambria Math"/>
                              </a:rPr>
                              <m:t>𝟐</m:t>
                            </m:r>
                          </m:e>
                        </m:d>
                      </m:sup>
                    </m:sSup>
                    <m:r>
                      <a:rPr lang="en-US" b="1" i="1">
                        <a:latin typeface="Cambria Math"/>
                      </a:rPr>
                      <m:t>=</m:t>
                    </m:r>
                    <m:r>
                      <a:rPr lang="en-US" b="1" i="1">
                        <a:latin typeface="Cambria Math"/>
                      </a:rPr>
                      <m:t>𝑴</m:t>
                    </m:r>
                    <m:d>
                      <m:dPr>
                        <m:ctrlPr>
                          <a:rPr lang="en-US" b="1" i="1">
                            <a:latin typeface="Cambria Math"/>
                          </a:rPr>
                        </m:ctrlPr>
                      </m:dPr>
                      <m:e>
                        <m:sSup>
                          <m:sSupPr>
                            <m:ctrlPr>
                              <a:rPr lang="en-US" b="1" i="1" smtClean="0">
                                <a:latin typeface="Cambria Math"/>
                              </a:rPr>
                            </m:ctrlPr>
                          </m:sSupPr>
                          <m:e>
                            <m:r>
                              <a:rPr lang="en-US" b="1" i="1">
                                <a:latin typeface="Cambria Math"/>
                              </a:rPr>
                              <m:t>𝑴</m:t>
                            </m:r>
                          </m:e>
                          <m:sup>
                            <m:r>
                              <a:rPr lang="en-US" b="1" i="1" smtClean="0">
                                <a:latin typeface="Cambria Math"/>
                              </a:rPr>
                              <m:t>𝟐</m:t>
                            </m:r>
                          </m:sup>
                        </m:sSup>
                        <m:sSup>
                          <m:sSupPr>
                            <m:ctrlPr>
                              <a:rPr lang="en-US" b="1" i="1">
                                <a:latin typeface="Cambria Math"/>
                              </a:rPr>
                            </m:ctrlPr>
                          </m:sSupPr>
                          <m:e>
                            <m:r>
                              <a:rPr lang="en-US" b="1" i="1">
                                <a:latin typeface="Cambria Math"/>
                              </a:rPr>
                              <m:t>𝒓</m:t>
                            </m:r>
                          </m:e>
                          <m:sup>
                            <m:d>
                              <m:dPr>
                                <m:ctrlPr>
                                  <a:rPr lang="en-US" b="1" i="1">
                                    <a:latin typeface="Cambria Math"/>
                                  </a:rPr>
                                </m:ctrlPr>
                              </m:dPr>
                              <m:e>
                                <m:r>
                                  <a:rPr lang="en-US" b="1" i="1" smtClean="0">
                                    <a:latin typeface="Cambria Math"/>
                                  </a:rPr>
                                  <m:t>𝟎</m:t>
                                </m:r>
                              </m:e>
                            </m:d>
                          </m:sup>
                        </m:sSup>
                      </m:e>
                    </m:d>
                    <m:r>
                      <a:rPr lang="en-US" b="1" i="1">
                        <a:latin typeface="Cambria Math"/>
                      </a:rPr>
                      <m:t>=</m:t>
                    </m:r>
                    <m:sSup>
                      <m:sSupPr>
                        <m:ctrlPr>
                          <a:rPr lang="en-US" b="1" i="1">
                            <a:latin typeface="Cambria Math"/>
                          </a:rPr>
                        </m:ctrlPr>
                      </m:sSupPr>
                      <m:e>
                        <m:r>
                          <a:rPr lang="en-US" b="1" i="1">
                            <a:latin typeface="Cambria Math"/>
                          </a:rPr>
                          <m:t>𝑴</m:t>
                        </m:r>
                      </m:e>
                      <m:sup>
                        <m:r>
                          <a:rPr lang="en-US" b="1" i="1" smtClean="0">
                            <a:latin typeface="Cambria Math"/>
                          </a:rPr>
                          <m:t>𝟑</m:t>
                        </m:r>
                      </m:sup>
                    </m:sSup>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smtClean="0">
                                <a:latin typeface="Cambria Math"/>
                              </a:rPr>
                              <m:t>𝟎</m:t>
                            </m:r>
                          </m:e>
                        </m:d>
                      </m:sup>
                    </m:sSup>
                  </m:oMath>
                </a14:m>
                <a:endParaRPr lang="en-US" b="1" dirty="0"/>
              </a:p>
              <a:p>
                <a:r>
                  <a:rPr lang="en-US" b="1" dirty="0" smtClean="0">
                    <a:solidFill>
                      <a:srgbClr val="D60093"/>
                    </a:solidFill>
                  </a:rPr>
                  <a:t>Claim:</a:t>
                </a:r>
                <a:r>
                  <a:rPr lang="en-US" dirty="0" smtClean="0">
                    <a:solidFill>
                      <a:srgbClr val="D60093"/>
                    </a:solidFill>
                  </a:rPr>
                  <a:t> </a:t>
                </a:r>
                <a:br>
                  <a:rPr lang="en-US" dirty="0" smtClean="0">
                    <a:solidFill>
                      <a:srgbClr val="D60093"/>
                    </a:solidFill>
                  </a:rPr>
                </a:br>
                <a:r>
                  <a:rPr lang="en-US" dirty="0" smtClean="0"/>
                  <a:t>Sequence </a:t>
                </a:r>
                <a14:m>
                  <m:oMath xmlns:m="http://schemas.openxmlformats.org/officeDocument/2006/math">
                    <m:r>
                      <a:rPr lang="en-US" b="1" i="1">
                        <a:latin typeface="Cambria Math"/>
                      </a:rPr>
                      <m:t>𝑴</m:t>
                    </m:r>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smtClean="0">
                                <a:latin typeface="Cambria Math"/>
                              </a:rPr>
                              <m:t>𝟎</m:t>
                            </m:r>
                          </m:e>
                        </m:d>
                      </m:sup>
                    </m:sSup>
                    <m:r>
                      <a:rPr lang="en-US" b="1" i="1" smtClean="0">
                        <a:latin typeface="Cambria Math"/>
                      </a:rPr>
                      <m:t>,</m:t>
                    </m:r>
                    <m:sSup>
                      <m:sSupPr>
                        <m:ctrlPr>
                          <a:rPr lang="en-US" b="1" i="1">
                            <a:latin typeface="Cambria Math"/>
                          </a:rPr>
                        </m:ctrlPr>
                      </m:sSupPr>
                      <m:e>
                        <m:r>
                          <a:rPr lang="en-US" b="1" i="1">
                            <a:latin typeface="Cambria Math"/>
                          </a:rPr>
                          <m:t>𝑴</m:t>
                        </m:r>
                      </m:e>
                      <m:sup>
                        <m:r>
                          <a:rPr lang="en-US" b="1" i="1" smtClean="0">
                            <a:latin typeface="Cambria Math"/>
                          </a:rPr>
                          <m:t>𝟐</m:t>
                        </m:r>
                      </m:sup>
                    </m:sSup>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a:latin typeface="Cambria Math"/>
                              </a:rPr>
                              <m:t>𝟎</m:t>
                            </m:r>
                          </m:e>
                        </m:d>
                      </m:sup>
                    </m:sSup>
                    <m:r>
                      <a:rPr lang="en-US" b="1" i="1" smtClean="0">
                        <a:latin typeface="Cambria Math"/>
                      </a:rPr>
                      <m:t>,…</m:t>
                    </m:r>
                    <m:sSup>
                      <m:sSupPr>
                        <m:ctrlPr>
                          <a:rPr lang="en-US" b="1" i="1">
                            <a:latin typeface="Cambria Math"/>
                          </a:rPr>
                        </m:ctrlPr>
                      </m:sSupPr>
                      <m:e>
                        <m:r>
                          <a:rPr lang="en-US" b="1" i="1">
                            <a:latin typeface="Cambria Math"/>
                          </a:rPr>
                          <m:t>𝑴</m:t>
                        </m:r>
                      </m:e>
                      <m:sup>
                        <m:r>
                          <a:rPr lang="en-US" b="1" i="1" smtClean="0">
                            <a:latin typeface="Cambria Math"/>
                          </a:rPr>
                          <m:t>𝒌</m:t>
                        </m:r>
                      </m:sup>
                    </m:sSup>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a:latin typeface="Cambria Math"/>
                              </a:rPr>
                              <m:t>𝟎</m:t>
                            </m:r>
                          </m:e>
                        </m:d>
                      </m:sup>
                    </m:sSup>
                    <m:r>
                      <a:rPr lang="en-US" b="1" i="1" smtClean="0">
                        <a:latin typeface="Cambria Math"/>
                      </a:rPr>
                      <m:t>,…</m:t>
                    </m:r>
                  </m:oMath>
                </a14:m>
                <a:r>
                  <a:rPr lang="en-US" dirty="0" smtClean="0"/>
                  <a:t> approaches the dominant eigenvector of </a:t>
                </a:r>
                <a14:m>
                  <m:oMath xmlns:m="http://schemas.openxmlformats.org/officeDocument/2006/math">
                    <m:r>
                      <a:rPr lang="en-US" b="1" i="1" dirty="0" smtClean="0">
                        <a:latin typeface="Cambria Math"/>
                      </a:rPr>
                      <m:t>𝑴</m:t>
                    </m:r>
                  </m:oMath>
                </a14:m>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257801"/>
              </a:xfrm>
              <a:blipFill rotWithShape="1">
                <a:blip r:embed="rId2"/>
                <a:stretch>
                  <a:fillRect t="-696" r="-772"/>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28</a:t>
            </a:fld>
            <a:endParaRPr lang="en-US"/>
          </a:p>
        </p:txBody>
      </p:sp>
      <p:grpSp>
        <p:nvGrpSpPr>
          <p:cNvPr id="7" name="Group 6"/>
          <p:cNvGrpSpPr/>
          <p:nvPr/>
        </p:nvGrpSpPr>
        <p:grpSpPr>
          <a:xfrm>
            <a:off x="7696200" y="0"/>
            <a:ext cx="1447800" cy="685800"/>
            <a:chOff x="7696200" y="0"/>
            <a:chExt cx="1447800" cy="685800"/>
          </a:xfrm>
        </p:grpSpPr>
        <p:sp>
          <p:nvSpPr>
            <p:cNvPr id="8" name="Teardrop 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9" name="Rectangle 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181785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Power Iteration works</a:t>
            </a:r>
            <a:r>
              <a:rPr lang="en-US" dirty="0" smtClean="0"/>
              <a:t>?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534400" cy="5257801"/>
              </a:xfrm>
            </p:spPr>
            <p:txBody>
              <a:bodyPr>
                <a:normAutofit fontScale="92500" lnSpcReduction="20000"/>
              </a:bodyPr>
              <a:lstStyle/>
              <a:p>
                <a:r>
                  <a:rPr lang="en-US" b="1" dirty="0" smtClean="0">
                    <a:solidFill>
                      <a:srgbClr val="D60093"/>
                    </a:solidFill>
                  </a:rPr>
                  <a:t>Claim:</a:t>
                </a:r>
                <a:r>
                  <a:rPr lang="en-US" dirty="0">
                    <a:solidFill>
                      <a:srgbClr val="D60093"/>
                    </a:solidFill>
                  </a:rPr>
                  <a:t> </a:t>
                </a:r>
                <a:r>
                  <a:rPr lang="en-US" dirty="0" smtClean="0"/>
                  <a:t>Sequence </a:t>
                </a:r>
                <a14:m>
                  <m:oMath xmlns:m="http://schemas.openxmlformats.org/officeDocument/2006/math">
                    <m:r>
                      <a:rPr lang="en-US" b="1" i="1">
                        <a:latin typeface="Cambria Math"/>
                      </a:rPr>
                      <m:t>𝑴</m:t>
                    </m:r>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a:latin typeface="Cambria Math"/>
                              </a:rPr>
                              <m:t>𝟎</m:t>
                            </m:r>
                          </m:e>
                        </m:d>
                      </m:sup>
                    </m:sSup>
                    <m:r>
                      <a:rPr lang="en-US" b="1" i="1">
                        <a:latin typeface="Cambria Math"/>
                      </a:rPr>
                      <m:t>,</m:t>
                    </m:r>
                    <m:sSup>
                      <m:sSupPr>
                        <m:ctrlPr>
                          <a:rPr lang="en-US" b="1" i="1">
                            <a:latin typeface="Cambria Math"/>
                          </a:rPr>
                        </m:ctrlPr>
                      </m:sSupPr>
                      <m:e>
                        <m:r>
                          <a:rPr lang="en-US" b="1" i="1">
                            <a:latin typeface="Cambria Math"/>
                          </a:rPr>
                          <m:t>𝑴</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a:latin typeface="Cambria Math"/>
                              </a:rPr>
                              <m:t>𝟎</m:t>
                            </m:r>
                          </m:e>
                        </m:d>
                      </m:sup>
                    </m:sSup>
                    <m:r>
                      <a:rPr lang="en-US" b="1" i="1">
                        <a:latin typeface="Cambria Math"/>
                      </a:rPr>
                      <m:t>,…</m:t>
                    </m:r>
                    <m:sSup>
                      <m:sSupPr>
                        <m:ctrlPr>
                          <a:rPr lang="en-US" b="1" i="1">
                            <a:latin typeface="Cambria Math"/>
                          </a:rPr>
                        </m:ctrlPr>
                      </m:sSupPr>
                      <m:e>
                        <m:r>
                          <a:rPr lang="en-US" b="1" i="1">
                            <a:latin typeface="Cambria Math"/>
                          </a:rPr>
                          <m:t>𝑴</m:t>
                        </m:r>
                      </m:e>
                      <m:sup>
                        <m:r>
                          <a:rPr lang="en-US" b="1" i="1">
                            <a:latin typeface="Cambria Math"/>
                          </a:rPr>
                          <m:t>𝒌</m:t>
                        </m:r>
                      </m:sup>
                    </m:sSup>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a:latin typeface="Cambria Math"/>
                              </a:rPr>
                              <m:t>𝟎</m:t>
                            </m:r>
                          </m:e>
                        </m:d>
                      </m:sup>
                    </m:sSup>
                    <m:r>
                      <a:rPr lang="en-US" b="1" i="1">
                        <a:latin typeface="Cambria Math"/>
                      </a:rPr>
                      <m:t>,…</m:t>
                    </m:r>
                  </m:oMath>
                </a14:m>
                <a:r>
                  <a:rPr lang="en-US" dirty="0"/>
                  <a:t> approaches the dominant eigenvector of </a:t>
                </a:r>
                <a14:m>
                  <m:oMath xmlns:m="http://schemas.openxmlformats.org/officeDocument/2006/math">
                    <m:r>
                      <a:rPr lang="en-US" b="1" i="1" dirty="0">
                        <a:latin typeface="Cambria Math"/>
                      </a:rPr>
                      <m:t>𝑴</m:t>
                    </m:r>
                  </m:oMath>
                </a14:m>
                <a:endParaRPr lang="en-US" b="1" dirty="0" smtClean="0"/>
              </a:p>
              <a:p>
                <a:r>
                  <a:rPr lang="en-US" b="1" dirty="0" smtClean="0">
                    <a:solidFill>
                      <a:srgbClr val="008000"/>
                    </a:solidFill>
                  </a:rPr>
                  <a:t>Proof:</a:t>
                </a:r>
              </a:p>
              <a:p>
                <a:pPr lvl="1"/>
                <a:r>
                  <a:rPr lang="en-US" dirty="0" smtClean="0"/>
                  <a:t>Assume </a:t>
                </a:r>
                <a:r>
                  <a:rPr lang="en-US" b="1" i="1" dirty="0" smtClean="0"/>
                  <a:t>M</a:t>
                </a:r>
                <a:r>
                  <a:rPr lang="en-US" dirty="0" smtClean="0"/>
                  <a:t> has </a:t>
                </a:r>
                <a:r>
                  <a:rPr lang="en-US" b="1" i="1" dirty="0" smtClean="0"/>
                  <a:t>n</a:t>
                </a:r>
                <a:r>
                  <a:rPr lang="en-US" dirty="0" smtClean="0"/>
                  <a:t> linearly independent eigenvectors, </a:t>
                </a:r>
                <a14:m>
                  <m:oMath xmlns:m="http://schemas.openxmlformats.org/officeDocument/2006/math">
                    <m:sSub>
                      <m:sSubPr>
                        <m:ctrlPr>
                          <a:rPr lang="en-US" i="1" dirty="0" smtClean="0">
                            <a:latin typeface="Cambria Math"/>
                          </a:rPr>
                        </m:ctrlPr>
                      </m:sSubPr>
                      <m:e>
                        <m:r>
                          <a:rPr lang="en-US" b="0" i="1" dirty="0" smtClean="0">
                            <a:latin typeface="Cambria Math"/>
                          </a:rPr>
                          <m:t>𝑥</m:t>
                        </m:r>
                      </m:e>
                      <m:sub>
                        <m:r>
                          <a:rPr lang="en-US" i="1" dirty="0" smtClean="0">
                            <a:latin typeface="Cambria Math"/>
                          </a:rPr>
                          <m:t>1</m:t>
                        </m:r>
                      </m:sub>
                    </m:sSub>
                    <m:r>
                      <a:rPr lang="en-US" i="1" dirty="0" smtClean="0">
                        <a:latin typeface="Cambria Math"/>
                      </a:rPr>
                      <m:t>, </m:t>
                    </m:r>
                    <m:sSub>
                      <m:sSubPr>
                        <m:ctrlPr>
                          <a:rPr lang="en-US" i="1" dirty="0" smtClean="0">
                            <a:latin typeface="Cambria Math"/>
                          </a:rPr>
                        </m:ctrlPr>
                      </m:sSubPr>
                      <m:e>
                        <m:r>
                          <a:rPr lang="en-US" b="0" i="1" dirty="0" smtClean="0">
                            <a:latin typeface="Cambria Math"/>
                          </a:rPr>
                          <m:t>𝑥</m:t>
                        </m:r>
                      </m:e>
                      <m:sub>
                        <m:r>
                          <a:rPr lang="en-US" i="1" dirty="0" smtClean="0">
                            <a:latin typeface="Cambria Math"/>
                          </a:rPr>
                          <m:t>2</m:t>
                        </m:r>
                      </m:sub>
                    </m:sSub>
                    <m:r>
                      <a:rPr lang="en-US" i="1" dirty="0" smtClean="0">
                        <a:latin typeface="Cambria Math"/>
                      </a:rPr>
                      <m:t>, </m:t>
                    </m:r>
                    <m:r>
                      <a:rPr lang="en-US" b="0" i="1" dirty="0" smtClean="0">
                        <a:latin typeface="Cambria Math"/>
                      </a:rPr>
                      <m:t>…, </m:t>
                    </m:r>
                    <m:sSub>
                      <m:sSubPr>
                        <m:ctrlPr>
                          <a:rPr lang="en-US" b="0" i="1" dirty="0" smtClean="0">
                            <a:latin typeface="Cambria Math"/>
                          </a:rPr>
                        </m:ctrlPr>
                      </m:sSubPr>
                      <m:e>
                        <m:r>
                          <a:rPr lang="en-US" b="0" i="1" dirty="0" smtClean="0">
                            <a:latin typeface="Cambria Math"/>
                          </a:rPr>
                          <m:t>𝑥</m:t>
                        </m:r>
                      </m:e>
                      <m:sub>
                        <m:r>
                          <a:rPr lang="en-US" b="0" i="1" dirty="0" smtClean="0">
                            <a:latin typeface="Cambria Math"/>
                          </a:rPr>
                          <m:t>𝑛</m:t>
                        </m:r>
                      </m:sub>
                    </m:sSub>
                  </m:oMath>
                </a14:m>
                <a:r>
                  <a:rPr lang="en-US" dirty="0" smtClean="0"/>
                  <a:t> with corresponding eigenvalues </a:t>
                </a:r>
                <a14:m>
                  <m:oMath xmlns:m="http://schemas.openxmlformats.org/officeDocument/2006/math">
                    <m:sSub>
                      <m:sSubPr>
                        <m:ctrlPr>
                          <a:rPr lang="en-US" b="0" i="1" dirty="0" smtClean="0">
                            <a:latin typeface="Cambria Math"/>
                          </a:rPr>
                        </m:ctrlPr>
                      </m:sSubPr>
                      <m:e>
                        <m:r>
                          <a:rPr lang="en-US" b="0" i="1" dirty="0" smtClean="0">
                            <a:latin typeface="Cambria Math"/>
                          </a:rPr>
                          <m:t>𝜆</m:t>
                        </m:r>
                      </m:e>
                      <m:sub>
                        <m:r>
                          <a:rPr lang="en-US" b="0" i="1" dirty="0" smtClean="0">
                            <a:latin typeface="Cambria Math"/>
                          </a:rPr>
                          <m:t>1</m:t>
                        </m:r>
                      </m:sub>
                    </m:sSub>
                    <m:r>
                      <a:rPr lang="en-US" b="0" i="1" dirty="0" smtClean="0">
                        <a:latin typeface="Cambria Math"/>
                      </a:rPr>
                      <m:t>,</m:t>
                    </m:r>
                    <m:sSub>
                      <m:sSubPr>
                        <m:ctrlPr>
                          <a:rPr lang="en-US" i="1" dirty="0" smtClean="0">
                            <a:latin typeface="Cambria Math"/>
                          </a:rPr>
                        </m:ctrlPr>
                      </m:sSubPr>
                      <m:e>
                        <m:r>
                          <a:rPr lang="en-US" i="1" dirty="0">
                            <a:latin typeface="Cambria Math"/>
                          </a:rPr>
                          <m:t>𝜆</m:t>
                        </m:r>
                      </m:e>
                      <m:sub>
                        <m:r>
                          <a:rPr lang="en-US" b="0" i="1" dirty="0" smtClean="0">
                            <a:latin typeface="Cambria Math"/>
                          </a:rPr>
                          <m:t>2</m:t>
                        </m:r>
                      </m:sub>
                    </m:sSub>
                    <m:r>
                      <a:rPr lang="en-US" i="1" dirty="0">
                        <a:latin typeface="Cambria Math"/>
                      </a:rPr>
                      <m:t>,</m:t>
                    </m:r>
                    <m:r>
                      <a:rPr lang="en-US" b="0" i="1" dirty="0" smtClean="0">
                        <a:latin typeface="Cambria Math"/>
                      </a:rPr>
                      <m:t> …,</m:t>
                    </m:r>
                    <m:sSub>
                      <m:sSubPr>
                        <m:ctrlPr>
                          <a:rPr lang="en-US" b="0" i="1" dirty="0" smtClean="0">
                            <a:latin typeface="Cambria Math"/>
                          </a:rPr>
                        </m:ctrlPr>
                      </m:sSubPr>
                      <m:e>
                        <m:r>
                          <a:rPr lang="en-US" b="0" i="1" dirty="0" smtClean="0">
                            <a:latin typeface="Cambria Math"/>
                          </a:rPr>
                          <m:t>𝜆</m:t>
                        </m:r>
                      </m:e>
                      <m:sub>
                        <m:r>
                          <a:rPr lang="en-US" b="0" i="1" dirty="0" smtClean="0">
                            <a:latin typeface="Cambria Math"/>
                          </a:rPr>
                          <m:t>𝑛</m:t>
                        </m:r>
                      </m:sub>
                    </m:sSub>
                  </m:oMath>
                </a14:m>
                <a:r>
                  <a:rPr lang="en-US" dirty="0" smtClean="0"/>
                  <a:t>, where </a:t>
                </a:r>
                <a14:m>
                  <m:oMath xmlns:m="http://schemas.openxmlformats.org/officeDocument/2006/math">
                    <m:sSub>
                      <m:sSubPr>
                        <m:ctrlPr>
                          <a:rPr lang="en-US" i="1" dirty="0">
                            <a:latin typeface="Cambria Math"/>
                          </a:rPr>
                        </m:ctrlPr>
                      </m:sSubPr>
                      <m:e>
                        <m:r>
                          <a:rPr lang="en-US" i="1" dirty="0">
                            <a:latin typeface="Cambria Math"/>
                          </a:rPr>
                          <m:t>𝜆</m:t>
                        </m:r>
                      </m:e>
                      <m:sub>
                        <m:r>
                          <a:rPr lang="en-US" i="1" dirty="0">
                            <a:latin typeface="Cambria Math"/>
                          </a:rPr>
                          <m:t>1</m:t>
                        </m:r>
                      </m:sub>
                    </m:sSub>
                    <m:r>
                      <a:rPr lang="en-US" b="0" i="1" dirty="0" smtClean="0">
                        <a:latin typeface="Cambria Math"/>
                      </a:rPr>
                      <m:t>&gt;</m:t>
                    </m:r>
                    <m:sSub>
                      <m:sSubPr>
                        <m:ctrlPr>
                          <a:rPr lang="en-US" i="1" dirty="0">
                            <a:latin typeface="Cambria Math"/>
                          </a:rPr>
                        </m:ctrlPr>
                      </m:sSubPr>
                      <m:e>
                        <m:r>
                          <a:rPr lang="en-US" i="1" dirty="0">
                            <a:latin typeface="Cambria Math"/>
                          </a:rPr>
                          <m:t>𝜆</m:t>
                        </m:r>
                      </m:e>
                      <m:sub>
                        <m:r>
                          <a:rPr lang="en-US" i="1" dirty="0">
                            <a:latin typeface="Cambria Math"/>
                          </a:rPr>
                          <m:t>2</m:t>
                        </m:r>
                      </m:sub>
                    </m:sSub>
                    <m:r>
                      <a:rPr lang="en-US" b="0" i="1" dirty="0" smtClean="0">
                        <a:latin typeface="Cambria Math"/>
                      </a:rPr>
                      <m:t>&gt;</m:t>
                    </m:r>
                    <m:r>
                      <a:rPr lang="en-US" i="1" dirty="0">
                        <a:latin typeface="Cambria Math"/>
                      </a:rPr>
                      <m:t>…</m:t>
                    </m:r>
                    <m:r>
                      <a:rPr lang="en-US" b="0" i="1" dirty="0" smtClean="0">
                        <a:latin typeface="Cambria Math"/>
                      </a:rPr>
                      <m:t>&gt;</m:t>
                    </m:r>
                    <m:sSub>
                      <m:sSubPr>
                        <m:ctrlPr>
                          <a:rPr lang="en-US" i="1" dirty="0">
                            <a:latin typeface="Cambria Math"/>
                          </a:rPr>
                        </m:ctrlPr>
                      </m:sSubPr>
                      <m:e>
                        <m:r>
                          <a:rPr lang="en-US" i="1" dirty="0">
                            <a:latin typeface="Cambria Math"/>
                          </a:rPr>
                          <m:t>𝜆</m:t>
                        </m:r>
                      </m:e>
                      <m:sub>
                        <m:r>
                          <a:rPr lang="en-US" i="1" dirty="0">
                            <a:latin typeface="Cambria Math"/>
                          </a:rPr>
                          <m:t>𝑛</m:t>
                        </m:r>
                      </m:sub>
                    </m:sSub>
                  </m:oMath>
                </a14:m>
                <a:endParaRPr lang="en-US" dirty="0" smtClean="0"/>
              </a:p>
              <a:p>
                <a:pPr lvl="1"/>
                <a:r>
                  <a:rPr lang="en-US" dirty="0" smtClean="0"/>
                  <a:t>Vectors </a:t>
                </a:r>
                <a14:m>
                  <m:oMath xmlns:m="http://schemas.openxmlformats.org/officeDocument/2006/math">
                    <m:sSub>
                      <m:sSubPr>
                        <m:ctrlPr>
                          <a:rPr lang="en-US" i="1" dirty="0">
                            <a:latin typeface="Cambria Math"/>
                          </a:rPr>
                        </m:ctrlPr>
                      </m:sSubPr>
                      <m:e>
                        <m:r>
                          <a:rPr lang="en-US" b="0" i="1" dirty="0" smtClean="0">
                            <a:latin typeface="Cambria Math"/>
                          </a:rPr>
                          <m:t>𝑥</m:t>
                        </m:r>
                      </m:e>
                      <m:sub>
                        <m:r>
                          <a:rPr lang="en-US" i="1" dirty="0">
                            <a:latin typeface="Cambria Math"/>
                          </a:rPr>
                          <m:t>1</m:t>
                        </m:r>
                      </m:sub>
                    </m:sSub>
                    <m:r>
                      <a:rPr lang="en-US" i="1" dirty="0">
                        <a:latin typeface="Cambria Math"/>
                      </a:rPr>
                      <m:t>, </m:t>
                    </m:r>
                    <m:sSub>
                      <m:sSubPr>
                        <m:ctrlPr>
                          <a:rPr lang="en-US" i="1" dirty="0">
                            <a:latin typeface="Cambria Math"/>
                          </a:rPr>
                        </m:ctrlPr>
                      </m:sSubPr>
                      <m:e>
                        <m:r>
                          <a:rPr lang="en-US" b="0" i="1" dirty="0" smtClean="0">
                            <a:latin typeface="Cambria Math"/>
                          </a:rPr>
                          <m:t>𝑥</m:t>
                        </m:r>
                      </m:e>
                      <m:sub>
                        <m:r>
                          <a:rPr lang="en-US" i="1" dirty="0">
                            <a:latin typeface="Cambria Math"/>
                          </a:rPr>
                          <m:t>2</m:t>
                        </m:r>
                      </m:sub>
                    </m:sSub>
                    <m:r>
                      <a:rPr lang="en-US" i="1" dirty="0">
                        <a:latin typeface="Cambria Math"/>
                      </a:rPr>
                      <m:t>, …, </m:t>
                    </m:r>
                    <m:sSub>
                      <m:sSubPr>
                        <m:ctrlPr>
                          <a:rPr lang="en-US" i="1" dirty="0">
                            <a:latin typeface="Cambria Math"/>
                          </a:rPr>
                        </m:ctrlPr>
                      </m:sSubPr>
                      <m:e>
                        <m:r>
                          <a:rPr lang="en-US" b="0" i="1" dirty="0" smtClean="0">
                            <a:latin typeface="Cambria Math"/>
                          </a:rPr>
                          <m:t>𝑥</m:t>
                        </m:r>
                      </m:e>
                      <m:sub>
                        <m:r>
                          <a:rPr lang="en-US" i="1" dirty="0">
                            <a:latin typeface="Cambria Math"/>
                          </a:rPr>
                          <m:t>𝑛</m:t>
                        </m:r>
                      </m:sub>
                    </m:sSub>
                  </m:oMath>
                </a14:m>
                <a:r>
                  <a:rPr lang="en-US" dirty="0" smtClean="0"/>
                  <a:t> form a basis and thus we can write: </a:t>
                </a:r>
                <a14:m>
                  <m:oMath xmlns:m="http://schemas.openxmlformats.org/officeDocument/2006/math">
                    <m:sSub>
                      <m:sSubPr>
                        <m:ctrlPr>
                          <a:rPr lang="en-US" i="1" dirty="0">
                            <a:latin typeface="Cambria Math"/>
                          </a:rPr>
                        </m:ctrlPr>
                      </m:sSubPr>
                      <m:e>
                        <m:sSup>
                          <m:sSupPr>
                            <m:ctrlPr>
                              <a:rPr lang="en-US" b="0" i="1" dirty="0" smtClean="0">
                                <a:latin typeface="Cambria Math"/>
                              </a:rPr>
                            </m:ctrlPr>
                          </m:sSupPr>
                          <m:e>
                            <m:r>
                              <a:rPr lang="en-US" b="0" i="1" dirty="0" smtClean="0">
                                <a:latin typeface="Cambria Math"/>
                              </a:rPr>
                              <m:t>𝑟</m:t>
                            </m:r>
                          </m:e>
                          <m:sup>
                            <m:r>
                              <a:rPr lang="en-US" b="0" i="1" dirty="0" smtClean="0">
                                <a:latin typeface="Cambria Math"/>
                              </a:rPr>
                              <m:t>(0)</m:t>
                            </m:r>
                          </m:sup>
                        </m:sSup>
                        <m:r>
                          <a:rPr lang="en-US" b="0" i="1" dirty="0" smtClean="0">
                            <a:latin typeface="Cambria Math"/>
                          </a:rPr>
                          <m:t>=</m:t>
                        </m:r>
                        <m:sSub>
                          <m:sSubPr>
                            <m:ctrlPr>
                              <a:rPr lang="en-US" b="0" i="1" dirty="0" smtClean="0">
                                <a:latin typeface="Cambria Math"/>
                              </a:rPr>
                            </m:ctrlPr>
                          </m:sSubPr>
                          <m:e>
                            <m:r>
                              <a:rPr lang="en-US" b="0" i="1" dirty="0" smtClean="0">
                                <a:latin typeface="Cambria Math"/>
                              </a:rPr>
                              <m:t>𝑐</m:t>
                            </m:r>
                          </m:e>
                          <m:sub>
                            <m:r>
                              <a:rPr lang="en-US" b="0" i="1" dirty="0" smtClean="0">
                                <a:latin typeface="Cambria Math"/>
                              </a:rPr>
                              <m:t>1</m:t>
                            </m:r>
                          </m:sub>
                        </m:sSub>
                        <m:r>
                          <a:rPr lang="en-US" b="0" i="1" dirty="0" smtClean="0">
                            <a:latin typeface="Cambria Math"/>
                          </a:rPr>
                          <m:t> </m:t>
                        </m:r>
                        <m:r>
                          <a:rPr lang="en-US" b="0" i="1" dirty="0" smtClean="0">
                            <a:latin typeface="Cambria Math"/>
                          </a:rPr>
                          <m:t>𝑥</m:t>
                        </m:r>
                      </m:e>
                      <m:sub>
                        <m:r>
                          <a:rPr lang="en-US" i="1" dirty="0">
                            <a:latin typeface="Cambria Math"/>
                          </a:rPr>
                          <m:t>1</m:t>
                        </m:r>
                      </m:sub>
                    </m:sSub>
                    <m:r>
                      <a:rPr lang="en-US" b="0" i="1" dirty="0" smtClean="0">
                        <a:latin typeface="Cambria Math"/>
                      </a:rPr>
                      <m:t>+</m:t>
                    </m:r>
                    <m:sSub>
                      <m:sSubPr>
                        <m:ctrlPr>
                          <a:rPr lang="en-US" b="0" i="1" dirty="0" smtClean="0">
                            <a:latin typeface="Cambria Math"/>
                          </a:rPr>
                        </m:ctrlPr>
                      </m:sSubPr>
                      <m:e>
                        <m:r>
                          <a:rPr lang="en-US" b="0" i="1" dirty="0" smtClean="0">
                            <a:latin typeface="Cambria Math"/>
                          </a:rPr>
                          <m:t>𝑐</m:t>
                        </m:r>
                      </m:e>
                      <m:sub>
                        <m:r>
                          <a:rPr lang="en-US" b="0" i="1" dirty="0" smtClean="0">
                            <a:latin typeface="Cambria Math"/>
                          </a:rPr>
                          <m:t>2</m:t>
                        </m:r>
                      </m:sub>
                    </m:sSub>
                    <m:r>
                      <a:rPr lang="en-US" i="1" dirty="0">
                        <a:latin typeface="Cambria Math"/>
                      </a:rPr>
                      <m:t> </m:t>
                    </m:r>
                    <m:sSub>
                      <m:sSubPr>
                        <m:ctrlPr>
                          <a:rPr lang="en-US" i="1" dirty="0">
                            <a:latin typeface="Cambria Math"/>
                          </a:rPr>
                        </m:ctrlPr>
                      </m:sSubPr>
                      <m:e>
                        <m:r>
                          <a:rPr lang="en-US" b="0" i="1" dirty="0" smtClean="0">
                            <a:latin typeface="Cambria Math"/>
                          </a:rPr>
                          <m:t>𝑥</m:t>
                        </m:r>
                      </m:e>
                      <m:sub>
                        <m:r>
                          <a:rPr lang="en-US" i="1" dirty="0">
                            <a:latin typeface="Cambria Math"/>
                          </a:rPr>
                          <m:t>2</m:t>
                        </m:r>
                      </m:sub>
                    </m:sSub>
                    <m:r>
                      <a:rPr lang="en-US" b="0" i="1" dirty="0" smtClean="0">
                        <a:latin typeface="Cambria Math"/>
                      </a:rPr>
                      <m:t>+</m:t>
                    </m:r>
                    <m:r>
                      <a:rPr lang="en-US" i="1" dirty="0">
                        <a:latin typeface="Cambria Math"/>
                      </a:rPr>
                      <m:t>…</m:t>
                    </m:r>
                    <m:r>
                      <a:rPr lang="en-US" b="0" i="1" dirty="0" smtClean="0">
                        <a:latin typeface="Cambria Math"/>
                      </a:rPr>
                      <m:t>+</m:t>
                    </m:r>
                    <m:sSub>
                      <m:sSubPr>
                        <m:ctrlPr>
                          <a:rPr lang="en-US" b="0" i="1" dirty="0" smtClean="0">
                            <a:latin typeface="Cambria Math"/>
                          </a:rPr>
                        </m:ctrlPr>
                      </m:sSubPr>
                      <m:e>
                        <m:r>
                          <a:rPr lang="en-US" b="0" i="1" dirty="0" smtClean="0">
                            <a:latin typeface="Cambria Math"/>
                          </a:rPr>
                          <m:t>𝑐</m:t>
                        </m:r>
                      </m:e>
                      <m:sub>
                        <m:r>
                          <a:rPr lang="en-US" b="0" i="1" dirty="0" smtClean="0">
                            <a:latin typeface="Cambria Math"/>
                          </a:rPr>
                          <m:t>𝑛</m:t>
                        </m:r>
                      </m:sub>
                    </m:sSub>
                    <m:r>
                      <a:rPr lang="en-US" b="0" i="1" dirty="0" smtClean="0">
                        <a:latin typeface="Cambria Math"/>
                      </a:rPr>
                      <m:t> </m:t>
                    </m:r>
                    <m:sSub>
                      <m:sSubPr>
                        <m:ctrlPr>
                          <a:rPr lang="en-US" i="1" dirty="0">
                            <a:latin typeface="Cambria Math"/>
                          </a:rPr>
                        </m:ctrlPr>
                      </m:sSubPr>
                      <m:e>
                        <m:r>
                          <a:rPr lang="en-US" b="0" i="1" dirty="0" smtClean="0">
                            <a:latin typeface="Cambria Math"/>
                          </a:rPr>
                          <m:t>𝑥</m:t>
                        </m:r>
                      </m:e>
                      <m:sub>
                        <m:r>
                          <a:rPr lang="en-US" i="1" dirty="0">
                            <a:latin typeface="Cambria Math"/>
                          </a:rPr>
                          <m:t>𝑛</m:t>
                        </m:r>
                      </m:sub>
                    </m:sSub>
                  </m:oMath>
                </a14:m>
                <a:endParaRPr lang="en-US" dirty="0"/>
              </a:p>
              <a:p>
                <a:pPr lvl="1"/>
                <a14:m>
                  <m:oMath xmlns:m="http://schemas.openxmlformats.org/officeDocument/2006/math">
                    <m:r>
                      <a:rPr lang="en-US" b="1" i="1" dirty="0" smtClean="0">
                        <a:latin typeface="Cambria Math"/>
                      </a:rPr>
                      <m:t>𝑴</m:t>
                    </m:r>
                    <m:sSup>
                      <m:sSupPr>
                        <m:ctrlPr>
                          <a:rPr lang="en-US" b="1" i="1" dirty="0" smtClean="0">
                            <a:latin typeface="Cambria Math"/>
                          </a:rPr>
                        </m:ctrlPr>
                      </m:sSupPr>
                      <m:e>
                        <m:r>
                          <a:rPr lang="en-US" b="1" i="1" dirty="0" smtClean="0">
                            <a:latin typeface="Cambria Math"/>
                          </a:rPr>
                          <m:t>𝒓</m:t>
                        </m:r>
                      </m:e>
                      <m:sup>
                        <m:r>
                          <a:rPr lang="en-US" b="1" i="1" dirty="0" smtClean="0">
                            <a:latin typeface="Cambria Math"/>
                          </a:rPr>
                          <m:t>(</m:t>
                        </m:r>
                        <m:r>
                          <a:rPr lang="en-US" b="1" i="1" dirty="0" smtClean="0">
                            <a:latin typeface="Cambria Math"/>
                          </a:rPr>
                          <m:t>𝟎</m:t>
                        </m:r>
                        <m:r>
                          <a:rPr lang="en-US" b="1" i="1" dirty="0" smtClean="0">
                            <a:latin typeface="Cambria Math"/>
                          </a:rPr>
                          <m:t>)</m:t>
                        </m:r>
                      </m:sup>
                    </m:sSup>
                    <m:r>
                      <a:rPr lang="en-US" b="1" i="1" dirty="0" smtClean="0">
                        <a:latin typeface="Cambria Math"/>
                      </a:rPr>
                      <m:t>=</m:t>
                    </m:r>
                    <m:r>
                      <a:rPr lang="en-US" b="1" i="1" dirty="0" smtClean="0">
                        <a:latin typeface="Cambria Math"/>
                      </a:rPr>
                      <m:t>𝑴</m:t>
                    </m:r>
                    <m:d>
                      <m:dPr>
                        <m:ctrlPr>
                          <a:rPr lang="en-US" b="1" i="1" dirty="0" smtClean="0">
                            <a:latin typeface="Cambria Math"/>
                          </a:rPr>
                        </m:ctrlPr>
                      </m:dPr>
                      <m:e>
                        <m:sSub>
                          <m:sSubPr>
                            <m:ctrlPr>
                              <a:rPr lang="en-US" b="1" i="1" dirty="0">
                                <a:latin typeface="Cambria Math"/>
                              </a:rPr>
                            </m:ctrlPr>
                          </m:sSubPr>
                          <m:e>
                            <m:r>
                              <a:rPr lang="en-US" b="1" i="1" dirty="0">
                                <a:latin typeface="Cambria Math"/>
                              </a:rPr>
                              <m:t>𝒄</m:t>
                            </m:r>
                          </m:e>
                          <m:sub>
                            <m:r>
                              <a:rPr lang="en-US" b="1" i="1" dirty="0">
                                <a:latin typeface="Cambria Math"/>
                              </a:rPr>
                              <m:t>𝟏</m:t>
                            </m:r>
                          </m:sub>
                        </m:sSub>
                        <m:r>
                          <a:rPr lang="en-US" b="1" i="1" dirty="0">
                            <a:latin typeface="Cambria Math"/>
                          </a:rPr>
                          <m:t> </m:t>
                        </m:r>
                        <m:sSub>
                          <m:sSubPr>
                            <m:ctrlPr>
                              <a:rPr lang="en-US" b="1" i="1" dirty="0" smtClean="0">
                                <a:latin typeface="Cambria Math"/>
                              </a:rPr>
                            </m:ctrlPr>
                          </m:sSubPr>
                          <m:e>
                            <m:r>
                              <a:rPr lang="en-US" b="1" i="1" dirty="0" smtClean="0">
                                <a:latin typeface="Cambria Math"/>
                              </a:rPr>
                              <m:t>𝒙</m:t>
                            </m:r>
                          </m:e>
                          <m:sub>
                            <m:r>
                              <a:rPr lang="en-US" b="1" i="1" dirty="0" smtClean="0">
                                <a:latin typeface="Cambria Math"/>
                              </a:rPr>
                              <m:t>𝟏</m:t>
                            </m:r>
                          </m:sub>
                        </m:sSub>
                        <m:r>
                          <a:rPr lang="en-US" b="1" i="1" dirty="0">
                            <a:latin typeface="Cambria Math"/>
                          </a:rPr>
                          <m:t>+</m:t>
                        </m:r>
                        <m:sSub>
                          <m:sSubPr>
                            <m:ctrlPr>
                              <a:rPr lang="en-US" b="1" i="1" dirty="0">
                                <a:latin typeface="Cambria Math"/>
                              </a:rPr>
                            </m:ctrlPr>
                          </m:sSubPr>
                          <m:e>
                            <m:r>
                              <a:rPr lang="en-US" b="1" i="1" dirty="0">
                                <a:latin typeface="Cambria Math"/>
                              </a:rPr>
                              <m:t>𝒄</m:t>
                            </m:r>
                          </m:e>
                          <m:sub>
                            <m:r>
                              <a:rPr lang="en-US" b="1" i="1" dirty="0">
                                <a:latin typeface="Cambria Math"/>
                              </a:rPr>
                              <m:t>𝟐</m:t>
                            </m:r>
                          </m:sub>
                        </m:sSub>
                        <m:r>
                          <a:rPr lang="en-US" b="1" i="1" dirty="0">
                            <a:latin typeface="Cambria Math"/>
                          </a:rPr>
                          <m:t> </m:t>
                        </m:r>
                        <m:sSub>
                          <m:sSubPr>
                            <m:ctrlPr>
                              <a:rPr lang="en-US" b="1" i="1" dirty="0" smtClean="0">
                                <a:latin typeface="Cambria Math"/>
                              </a:rPr>
                            </m:ctrlPr>
                          </m:sSubPr>
                          <m:e>
                            <m:r>
                              <a:rPr lang="en-US" b="1" i="1" dirty="0" smtClean="0">
                                <a:latin typeface="Cambria Math"/>
                              </a:rPr>
                              <m:t>𝒙</m:t>
                            </m:r>
                          </m:e>
                          <m:sub>
                            <m:r>
                              <a:rPr lang="en-US" b="1" i="1" dirty="0" smtClean="0">
                                <a:latin typeface="Cambria Math"/>
                              </a:rPr>
                              <m:t>𝟐</m:t>
                            </m:r>
                          </m:sub>
                        </m:sSub>
                        <m:r>
                          <a:rPr lang="en-US" b="1" i="1" dirty="0">
                            <a:latin typeface="Cambria Math"/>
                          </a:rPr>
                          <m:t>+…+</m:t>
                        </m:r>
                        <m:sSub>
                          <m:sSubPr>
                            <m:ctrlPr>
                              <a:rPr lang="en-US" b="1" i="1" dirty="0">
                                <a:latin typeface="Cambria Math"/>
                              </a:rPr>
                            </m:ctrlPr>
                          </m:sSubPr>
                          <m:e>
                            <m:r>
                              <a:rPr lang="en-US" b="1" i="1" dirty="0">
                                <a:latin typeface="Cambria Math"/>
                              </a:rPr>
                              <m:t>𝒄</m:t>
                            </m:r>
                          </m:e>
                          <m:sub>
                            <m:r>
                              <a:rPr lang="en-US" b="1" i="1" dirty="0">
                                <a:latin typeface="Cambria Math"/>
                              </a:rPr>
                              <m:t>𝒏</m:t>
                            </m:r>
                          </m:sub>
                        </m:sSub>
                        <m:r>
                          <a:rPr lang="en-US" b="1" i="1" dirty="0">
                            <a:latin typeface="Cambria Math"/>
                          </a:rPr>
                          <m:t> </m:t>
                        </m:r>
                        <m:sSub>
                          <m:sSubPr>
                            <m:ctrlPr>
                              <a:rPr lang="en-US" b="1" i="1" dirty="0">
                                <a:latin typeface="Cambria Math"/>
                              </a:rPr>
                            </m:ctrlPr>
                          </m:sSubPr>
                          <m:e>
                            <m:r>
                              <a:rPr lang="en-US" b="1" i="1" dirty="0" smtClean="0">
                                <a:latin typeface="Cambria Math"/>
                              </a:rPr>
                              <m:t>𝒙</m:t>
                            </m:r>
                          </m:e>
                          <m:sub>
                            <m:r>
                              <a:rPr lang="en-US" b="1" i="1" dirty="0">
                                <a:latin typeface="Cambria Math"/>
                              </a:rPr>
                              <m:t>𝒏</m:t>
                            </m:r>
                          </m:sub>
                        </m:sSub>
                      </m:e>
                    </m:d>
                  </m:oMath>
                </a14:m>
                <a:endParaRPr lang="en-US" b="1" dirty="0" smtClean="0"/>
              </a:p>
              <a:p>
                <a:pPr marL="457200" lvl="1" indent="0">
                  <a:buNone/>
                </a:pPr>
                <a:r>
                  <a:rPr lang="en-US" dirty="0" smtClean="0"/>
                  <a:t>                </a:t>
                </a:r>
                <a14:m>
                  <m:oMath xmlns:m="http://schemas.openxmlformats.org/officeDocument/2006/math">
                    <m:r>
                      <a:rPr lang="en-US" i="1" dirty="0" smtClean="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1</m:t>
                        </m:r>
                      </m:sub>
                    </m:sSub>
                    <m:r>
                      <a:rPr lang="en-US" b="0" i="1" dirty="0" smtClean="0">
                        <a:latin typeface="Cambria Math"/>
                      </a:rPr>
                      <m:t>(</m:t>
                    </m:r>
                    <m:r>
                      <a:rPr lang="en-US" b="0" i="1" dirty="0" smtClean="0">
                        <a:latin typeface="Cambria Math"/>
                      </a:rPr>
                      <m:t>𝑀</m:t>
                    </m:r>
                    <m:sSub>
                      <m:sSubPr>
                        <m:ctrlPr>
                          <a:rPr lang="en-US" i="1" dirty="0">
                            <a:latin typeface="Cambria Math"/>
                          </a:rPr>
                        </m:ctrlPr>
                      </m:sSubPr>
                      <m:e>
                        <m:r>
                          <a:rPr lang="en-US" b="0" i="1" dirty="0" smtClean="0">
                            <a:latin typeface="Cambria Math"/>
                          </a:rPr>
                          <m:t>𝑥</m:t>
                        </m:r>
                      </m:e>
                      <m:sub>
                        <m:r>
                          <a:rPr lang="en-US" i="1" dirty="0">
                            <a:latin typeface="Cambria Math"/>
                          </a:rPr>
                          <m:t>1</m:t>
                        </m:r>
                      </m:sub>
                    </m:sSub>
                    <m:r>
                      <a:rPr lang="en-US" b="0" i="1" dirty="0" smtClean="0">
                        <a:latin typeface="Cambria Math"/>
                      </a:rPr>
                      <m:t>)</m:t>
                    </m:r>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2</m:t>
                        </m:r>
                      </m:sub>
                    </m:sSub>
                    <m:r>
                      <a:rPr lang="en-US" b="0" i="1" dirty="0" smtClean="0">
                        <a:latin typeface="Cambria Math"/>
                      </a:rPr>
                      <m:t>(</m:t>
                    </m:r>
                    <m:r>
                      <a:rPr lang="en-US" b="0" i="1" dirty="0" smtClean="0">
                        <a:latin typeface="Cambria Math"/>
                      </a:rPr>
                      <m:t>𝑀</m:t>
                    </m:r>
                    <m:sSub>
                      <m:sSubPr>
                        <m:ctrlPr>
                          <a:rPr lang="en-US" i="1" dirty="0">
                            <a:latin typeface="Cambria Math"/>
                          </a:rPr>
                        </m:ctrlPr>
                      </m:sSubPr>
                      <m:e>
                        <m:r>
                          <a:rPr lang="en-US" b="0" i="1" dirty="0" smtClean="0">
                            <a:latin typeface="Cambria Math"/>
                          </a:rPr>
                          <m:t>𝑥</m:t>
                        </m:r>
                      </m:e>
                      <m:sub>
                        <m:r>
                          <a:rPr lang="en-US" i="1" dirty="0">
                            <a:latin typeface="Cambria Math"/>
                          </a:rPr>
                          <m:t>2</m:t>
                        </m:r>
                      </m:sub>
                    </m:sSub>
                    <m:r>
                      <a:rPr lang="en-US" b="0" i="1" dirty="0" smtClean="0">
                        <a:latin typeface="Cambria Math"/>
                      </a:rPr>
                      <m:t>)</m:t>
                    </m:r>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𝑛</m:t>
                        </m:r>
                      </m:sub>
                    </m:sSub>
                    <m:r>
                      <a:rPr lang="en-US" b="0" i="1" dirty="0" smtClean="0">
                        <a:latin typeface="Cambria Math"/>
                      </a:rPr>
                      <m:t>(</m:t>
                    </m:r>
                    <m:r>
                      <a:rPr lang="en-US" b="0" i="1" dirty="0" smtClean="0">
                        <a:latin typeface="Cambria Math"/>
                      </a:rPr>
                      <m:t>𝑀</m:t>
                    </m:r>
                    <m:sSub>
                      <m:sSubPr>
                        <m:ctrlPr>
                          <a:rPr lang="en-US" i="1" dirty="0">
                            <a:latin typeface="Cambria Math"/>
                          </a:rPr>
                        </m:ctrlPr>
                      </m:sSubPr>
                      <m:e>
                        <m:r>
                          <a:rPr lang="en-US" b="0" i="1" dirty="0" smtClean="0">
                            <a:latin typeface="Cambria Math"/>
                          </a:rPr>
                          <m:t>𝑥</m:t>
                        </m:r>
                      </m:e>
                      <m:sub>
                        <m:r>
                          <a:rPr lang="en-US" i="1" dirty="0">
                            <a:latin typeface="Cambria Math"/>
                          </a:rPr>
                          <m:t>𝑛</m:t>
                        </m:r>
                      </m:sub>
                    </m:sSub>
                    <m:r>
                      <a:rPr lang="en-US" b="0" i="1" dirty="0" smtClean="0">
                        <a:latin typeface="Cambria Math"/>
                      </a:rPr>
                      <m:t>)</m:t>
                    </m:r>
                  </m:oMath>
                </a14:m>
                <a:endParaRPr lang="en-US" dirty="0" smtClean="0"/>
              </a:p>
              <a:p>
                <a:pPr marL="457200" lvl="1" indent="0">
                  <a:buNone/>
                </a:pPr>
                <a:r>
                  <a:rPr lang="en-US" dirty="0" smtClean="0"/>
                  <a:t>                </a:t>
                </a:r>
                <a14:m>
                  <m:oMath xmlns:m="http://schemas.openxmlformats.org/officeDocument/2006/math">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1</m:t>
                        </m:r>
                      </m:sub>
                    </m:sSub>
                    <m:r>
                      <a:rPr lang="en-US" i="1" dirty="0">
                        <a:latin typeface="Cambria Math"/>
                      </a:rPr>
                      <m:t>(</m:t>
                    </m:r>
                    <m:sSub>
                      <m:sSubPr>
                        <m:ctrlPr>
                          <a:rPr lang="en-US" b="0" i="1" dirty="0" smtClean="0">
                            <a:latin typeface="Cambria Math"/>
                          </a:rPr>
                        </m:ctrlPr>
                      </m:sSubPr>
                      <m:e>
                        <m:r>
                          <a:rPr lang="en-US" b="0" i="1" dirty="0" smtClean="0">
                            <a:latin typeface="Cambria Math"/>
                          </a:rPr>
                          <m:t>𝜆</m:t>
                        </m:r>
                      </m:e>
                      <m:sub>
                        <m:r>
                          <a:rPr lang="en-US" b="0" i="1" dirty="0" smtClean="0">
                            <a:latin typeface="Cambria Math"/>
                          </a:rPr>
                          <m:t>1</m:t>
                        </m:r>
                      </m:sub>
                    </m:sSub>
                    <m:sSub>
                      <m:sSubPr>
                        <m:ctrlPr>
                          <a:rPr lang="en-US" i="1" dirty="0">
                            <a:latin typeface="Cambria Math"/>
                          </a:rPr>
                        </m:ctrlPr>
                      </m:sSubPr>
                      <m:e>
                        <m:r>
                          <a:rPr lang="en-US" b="0" i="1" dirty="0" smtClean="0">
                            <a:latin typeface="Cambria Math"/>
                          </a:rPr>
                          <m:t>𝑥</m:t>
                        </m:r>
                      </m:e>
                      <m:sub>
                        <m:r>
                          <a:rPr lang="en-US" i="1" dirty="0">
                            <a:latin typeface="Cambria Math"/>
                          </a:rPr>
                          <m:t>1</m:t>
                        </m:r>
                      </m:sub>
                    </m:sSub>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2</m:t>
                        </m:r>
                      </m:sub>
                    </m:sSub>
                    <m:r>
                      <a:rPr lang="en-US" i="1" dirty="0">
                        <a:latin typeface="Cambria Math"/>
                      </a:rPr>
                      <m:t>(</m:t>
                    </m:r>
                    <m:sSub>
                      <m:sSubPr>
                        <m:ctrlPr>
                          <a:rPr lang="en-US" i="1" dirty="0">
                            <a:latin typeface="Cambria Math"/>
                          </a:rPr>
                        </m:ctrlPr>
                      </m:sSubPr>
                      <m:e>
                        <m:r>
                          <a:rPr lang="en-US" i="1" dirty="0">
                            <a:latin typeface="Cambria Math"/>
                          </a:rPr>
                          <m:t>𝜆</m:t>
                        </m:r>
                      </m:e>
                      <m:sub>
                        <m:r>
                          <a:rPr lang="en-US" b="0" i="1" dirty="0" smtClean="0">
                            <a:latin typeface="Cambria Math"/>
                          </a:rPr>
                          <m:t>2</m:t>
                        </m:r>
                      </m:sub>
                    </m:sSub>
                    <m:sSub>
                      <m:sSubPr>
                        <m:ctrlPr>
                          <a:rPr lang="en-US" i="1" dirty="0" smtClean="0">
                            <a:latin typeface="Cambria Math"/>
                          </a:rPr>
                        </m:ctrlPr>
                      </m:sSubPr>
                      <m:e>
                        <m:r>
                          <a:rPr lang="en-US" b="0" i="1" dirty="0" smtClean="0">
                            <a:latin typeface="Cambria Math"/>
                          </a:rPr>
                          <m:t>𝑥</m:t>
                        </m:r>
                      </m:e>
                      <m:sub>
                        <m:r>
                          <a:rPr lang="en-US" i="1" dirty="0">
                            <a:latin typeface="Cambria Math"/>
                          </a:rPr>
                          <m:t>2</m:t>
                        </m:r>
                      </m:sub>
                    </m:sSub>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𝑛</m:t>
                        </m:r>
                      </m:sub>
                    </m:sSub>
                    <m:r>
                      <a:rPr lang="en-US" i="1" dirty="0">
                        <a:latin typeface="Cambria Math"/>
                      </a:rPr>
                      <m:t>(</m:t>
                    </m:r>
                    <m:sSub>
                      <m:sSubPr>
                        <m:ctrlPr>
                          <a:rPr lang="en-US" i="1" dirty="0" smtClean="0">
                            <a:latin typeface="Cambria Math"/>
                          </a:rPr>
                        </m:ctrlPr>
                      </m:sSubPr>
                      <m:e>
                        <m:r>
                          <a:rPr lang="en-US" i="1" dirty="0">
                            <a:latin typeface="Cambria Math"/>
                          </a:rPr>
                          <m:t>𝜆</m:t>
                        </m:r>
                      </m:e>
                      <m:sub>
                        <m:r>
                          <a:rPr lang="en-US" b="0" i="1" dirty="0" smtClean="0">
                            <a:latin typeface="Cambria Math"/>
                          </a:rPr>
                          <m:t>𝑛</m:t>
                        </m:r>
                      </m:sub>
                    </m:sSub>
                    <m:sSub>
                      <m:sSubPr>
                        <m:ctrlPr>
                          <a:rPr lang="en-US" i="1" dirty="0">
                            <a:latin typeface="Cambria Math"/>
                          </a:rPr>
                        </m:ctrlPr>
                      </m:sSubPr>
                      <m:e>
                        <m:r>
                          <a:rPr lang="en-US" b="0" i="1" dirty="0" smtClean="0">
                            <a:latin typeface="Cambria Math"/>
                          </a:rPr>
                          <m:t>𝑥</m:t>
                        </m:r>
                      </m:e>
                      <m:sub>
                        <m:r>
                          <a:rPr lang="en-US" i="1" dirty="0">
                            <a:latin typeface="Cambria Math"/>
                          </a:rPr>
                          <m:t>𝑛</m:t>
                        </m:r>
                      </m:sub>
                    </m:sSub>
                    <m:r>
                      <a:rPr lang="en-US" i="1" dirty="0">
                        <a:latin typeface="Cambria Math"/>
                      </a:rPr>
                      <m:t>)</m:t>
                    </m:r>
                  </m:oMath>
                </a14:m>
                <a:endParaRPr lang="en-US" dirty="0" smtClean="0"/>
              </a:p>
              <a:p>
                <a:pPr lvl="1"/>
                <a:r>
                  <a:rPr lang="en-US" b="1" dirty="0" smtClean="0">
                    <a:solidFill>
                      <a:srgbClr val="008000"/>
                    </a:solidFill>
                  </a:rPr>
                  <a:t>Repeated multiplication on both sides produces</a:t>
                </a:r>
              </a:p>
              <a:p>
                <a:pPr marL="457200" lvl="1" indent="0">
                  <a:buNone/>
                </a:pPr>
                <a:r>
                  <a:rPr lang="en-US" b="0" dirty="0" smtClean="0"/>
                  <a:t>    </a:t>
                </a:r>
                <a14:m>
                  <m:oMath xmlns:m="http://schemas.openxmlformats.org/officeDocument/2006/math">
                    <m:sSup>
                      <m:sSupPr>
                        <m:ctrlPr>
                          <a:rPr lang="en-US" b="0" i="1" dirty="0" smtClean="0">
                            <a:latin typeface="Cambria Math"/>
                          </a:rPr>
                        </m:ctrlPr>
                      </m:sSupPr>
                      <m:e>
                        <m:r>
                          <a:rPr lang="en-US" b="0" i="1" dirty="0" smtClean="0">
                            <a:latin typeface="Cambria Math"/>
                          </a:rPr>
                          <m:t>𝑀</m:t>
                        </m:r>
                      </m:e>
                      <m:sup>
                        <m:r>
                          <a:rPr lang="en-US" b="0" i="1" dirty="0" smtClean="0">
                            <a:latin typeface="Cambria Math"/>
                          </a:rPr>
                          <m:t>𝑘</m:t>
                        </m:r>
                      </m:sup>
                    </m:sSup>
                    <m:sSup>
                      <m:sSupPr>
                        <m:ctrlPr>
                          <a:rPr lang="en-US" i="1" dirty="0">
                            <a:latin typeface="Cambria Math"/>
                          </a:rPr>
                        </m:ctrlPr>
                      </m:sSupPr>
                      <m:e>
                        <m:r>
                          <a:rPr lang="en-US" i="1" dirty="0">
                            <a:latin typeface="Cambria Math"/>
                          </a:rPr>
                          <m:t>𝑟</m:t>
                        </m:r>
                      </m:e>
                      <m:sup>
                        <m:r>
                          <a:rPr lang="en-US" i="1" dirty="0">
                            <a:latin typeface="Cambria Math"/>
                          </a:rPr>
                          <m:t>(0)</m:t>
                        </m:r>
                      </m:sup>
                    </m:sSup>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1</m:t>
                        </m:r>
                      </m:sub>
                    </m:sSub>
                    <m:r>
                      <a:rPr lang="en-US" i="1" dirty="0">
                        <a:latin typeface="Cambria Math"/>
                      </a:rPr>
                      <m:t>(</m:t>
                    </m:r>
                    <m:sSubSup>
                      <m:sSubSupPr>
                        <m:ctrlPr>
                          <a:rPr lang="en-US" i="1">
                            <a:latin typeface="Cambria Math"/>
                          </a:rPr>
                        </m:ctrlPr>
                      </m:sSubSupPr>
                      <m:e>
                        <m:r>
                          <a:rPr lang="en-US" i="1">
                            <a:latin typeface="Cambria Math"/>
                          </a:rPr>
                          <m:t>𝜆</m:t>
                        </m:r>
                      </m:e>
                      <m:sub>
                        <m:r>
                          <a:rPr lang="en-US" i="1">
                            <a:latin typeface="Cambria Math"/>
                          </a:rPr>
                          <m:t>1</m:t>
                        </m:r>
                      </m:sub>
                      <m:sup>
                        <m:r>
                          <a:rPr lang="en-US" i="1">
                            <a:latin typeface="Cambria Math"/>
                          </a:rPr>
                          <m:t>𝑘</m:t>
                        </m:r>
                      </m:sup>
                    </m:sSubSup>
                    <m:sSub>
                      <m:sSubPr>
                        <m:ctrlPr>
                          <a:rPr lang="en-US" i="1" dirty="0">
                            <a:latin typeface="Cambria Math"/>
                          </a:rPr>
                        </m:ctrlPr>
                      </m:sSubPr>
                      <m:e>
                        <m:r>
                          <a:rPr lang="en-US" b="0" i="1" dirty="0" smtClean="0">
                            <a:latin typeface="Cambria Math"/>
                          </a:rPr>
                          <m:t>𝑥</m:t>
                        </m:r>
                      </m:e>
                      <m:sub>
                        <m:r>
                          <a:rPr lang="en-US" i="1" dirty="0">
                            <a:latin typeface="Cambria Math"/>
                          </a:rPr>
                          <m:t>1</m:t>
                        </m:r>
                      </m:sub>
                    </m:sSub>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2</m:t>
                        </m:r>
                      </m:sub>
                    </m:sSub>
                    <m:r>
                      <a:rPr lang="en-US" i="1" dirty="0">
                        <a:latin typeface="Cambria Math"/>
                      </a:rPr>
                      <m:t>(</m:t>
                    </m:r>
                    <m:sSubSup>
                      <m:sSubSupPr>
                        <m:ctrlPr>
                          <a:rPr lang="en-US" i="1">
                            <a:latin typeface="Cambria Math"/>
                          </a:rPr>
                        </m:ctrlPr>
                      </m:sSubSupPr>
                      <m:e>
                        <m:r>
                          <a:rPr lang="en-US" i="1">
                            <a:latin typeface="Cambria Math"/>
                          </a:rPr>
                          <m:t>𝜆</m:t>
                        </m:r>
                      </m:e>
                      <m:sub>
                        <m:r>
                          <a:rPr lang="en-US" b="0" i="1" smtClean="0">
                            <a:latin typeface="Cambria Math"/>
                          </a:rPr>
                          <m:t>2</m:t>
                        </m:r>
                      </m:sub>
                      <m:sup>
                        <m:r>
                          <a:rPr lang="en-US" i="1">
                            <a:latin typeface="Cambria Math"/>
                          </a:rPr>
                          <m:t>𝑘</m:t>
                        </m:r>
                      </m:sup>
                    </m:sSubSup>
                    <m:sSub>
                      <m:sSubPr>
                        <m:ctrlPr>
                          <a:rPr lang="en-US" i="1" dirty="0" smtClean="0">
                            <a:latin typeface="Cambria Math"/>
                          </a:rPr>
                        </m:ctrlPr>
                      </m:sSubPr>
                      <m:e>
                        <m:r>
                          <a:rPr lang="en-US" b="0" i="1" dirty="0" smtClean="0">
                            <a:latin typeface="Cambria Math"/>
                          </a:rPr>
                          <m:t>𝑥</m:t>
                        </m:r>
                      </m:e>
                      <m:sub>
                        <m:r>
                          <a:rPr lang="en-US" i="1" dirty="0">
                            <a:latin typeface="Cambria Math"/>
                          </a:rPr>
                          <m:t>2</m:t>
                        </m:r>
                      </m:sub>
                    </m:sSub>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𝑛</m:t>
                        </m:r>
                      </m:sub>
                    </m:sSub>
                    <m:r>
                      <a:rPr lang="en-US" i="1" dirty="0">
                        <a:latin typeface="Cambria Math"/>
                      </a:rPr>
                      <m:t>(</m:t>
                    </m:r>
                    <m:sSubSup>
                      <m:sSubSupPr>
                        <m:ctrlPr>
                          <a:rPr lang="en-US" i="1">
                            <a:latin typeface="Cambria Math"/>
                          </a:rPr>
                        </m:ctrlPr>
                      </m:sSubSupPr>
                      <m:e>
                        <m:r>
                          <a:rPr lang="en-US" i="1">
                            <a:latin typeface="Cambria Math"/>
                          </a:rPr>
                          <m:t>𝜆</m:t>
                        </m:r>
                      </m:e>
                      <m:sub>
                        <m:r>
                          <a:rPr lang="en-US" b="0" i="1" smtClean="0">
                            <a:latin typeface="Cambria Math"/>
                          </a:rPr>
                          <m:t>𝑛</m:t>
                        </m:r>
                      </m:sub>
                      <m:sup>
                        <m:r>
                          <a:rPr lang="en-US" i="1">
                            <a:latin typeface="Cambria Math"/>
                          </a:rPr>
                          <m:t>𝑘</m:t>
                        </m:r>
                      </m:sup>
                    </m:sSubSup>
                    <m:sSub>
                      <m:sSubPr>
                        <m:ctrlPr>
                          <a:rPr lang="en-US" i="1" dirty="0">
                            <a:latin typeface="Cambria Math"/>
                          </a:rPr>
                        </m:ctrlPr>
                      </m:sSubPr>
                      <m:e>
                        <m:r>
                          <a:rPr lang="en-US" b="0" i="1" dirty="0" smtClean="0">
                            <a:latin typeface="Cambria Math"/>
                          </a:rPr>
                          <m:t>𝑥</m:t>
                        </m:r>
                      </m:e>
                      <m:sub>
                        <m:r>
                          <a:rPr lang="en-US" i="1" dirty="0">
                            <a:latin typeface="Cambria Math"/>
                          </a:rPr>
                          <m:t>𝑛</m:t>
                        </m:r>
                      </m:sub>
                    </m:sSub>
                    <m:r>
                      <a:rPr lang="en-US" i="1" dirty="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534400" cy="5257801"/>
              </a:xfrm>
              <a:blipFill rotWithShape="1">
                <a:blip r:embed="rId2"/>
                <a:stretch>
                  <a:fillRect t="-1856" r="-857"/>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29</a:t>
            </a:fld>
            <a:endParaRPr lang="en-US"/>
          </a:p>
        </p:txBody>
      </p:sp>
      <p:grpSp>
        <p:nvGrpSpPr>
          <p:cNvPr id="7" name="Group 6"/>
          <p:cNvGrpSpPr/>
          <p:nvPr/>
        </p:nvGrpSpPr>
        <p:grpSpPr>
          <a:xfrm>
            <a:off x="7696200" y="0"/>
            <a:ext cx="1447800" cy="685800"/>
            <a:chOff x="7696200" y="0"/>
            <a:chExt cx="1447800" cy="685800"/>
          </a:xfrm>
        </p:grpSpPr>
        <p:sp>
          <p:nvSpPr>
            <p:cNvPr id="8" name="Teardrop 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9" name="Rectangle 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240986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Data: Social Networks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a:t>
            </a:fld>
            <a:endParaRPr lang="en-US"/>
          </a:p>
        </p:txBody>
      </p:sp>
      <p:pic>
        <p:nvPicPr>
          <p:cNvPr id="8" name="Picture 2" descr="http://24x7presence.files.wordpress.com/2010/12/white_noise_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45" y="1572520"/>
            <a:ext cx="8517710" cy="42186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6019800"/>
            <a:ext cx="7467600" cy="677108"/>
          </a:xfrm>
          <a:prstGeom prst="rect">
            <a:avLst/>
          </a:prstGeom>
        </p:spPr>
        <p:txBody>
          <a:bodyPr wrap="square">
            <a:spAutoFit/>
          </a:bodyPr>
          <a:lstStyle/>
          <a:p>
            <a:pPr algn="ctr"/>
            <a:r>
              <a:rPr lang="en-US" sz="2000" b="1" dirty="0" smtClean="0"/>
              <a:t>Facebook social graph</a:t>
            </a:r>
            <a:endParaRPr lang="en-US" sz="2000" b="1" dirty="0"/>
          </a:p>
          <a:p>
            <a:pPr algn="ctr"/>
            <a:r>
              <a:rPr lang="en-US" b="1" dirty="0" smtClean="0">
                <a:solidFill>
                  <a:schemeClr val="bg1">
                    <a:lumMod val="50000"/>
                  </a:schemeClr>
                </a:solidFill>
              </a:rPr>
              <a:t>4-degrees of separation [</a:t>
            </a:r>
            <a:r>
              <a:rPr lang="en-US" b="1" dirty="0" err="1" smtClean="0">
                <a:solidFill>
                  <a:schemeClr val="bg1">
                    <a:lumMod val="50000"/>
                  </a:schemeClr>
                </a:solidFill>
              </a:rPr>
              <a:t>Backstrom</a:t>
            </a:r>
            <a:r>
              <a:rPr lang="en-US" b="1" dirty="0">
                <a:solidFill>
                  <a:schemeClr val="bg1">
                    <a:lumMod val="50000"/>
                  </a:schemeClr>
                </a:solidFill>
              </a:rPr>
              <a:t>-</a:t>
            </a:r>
            <a:r>
              <a:rPr lang="en-US" b="1" dirty="0" err="1" smtClean="0">
                <a:solidFill>
                  <a:schemeClr val="bg1">
                    <a:lumMod val="50000"/>
                  </a:schemeClr>
                </a:solidFill>
              </a:rPr>
              <a:t>Boldi</a:t>
            </a:r>
            <a:r>
              <a:rPr lang="en-US" b="1" dirty="0" smtClean="0">
                <a:solidFill>
                  <a:schemeClr val="bg1">
                    <a:lumMod val="50000"/>
                  </a:schemeClr>
                </a:solidFill>
              </a:rPr>
              <a:t>-Rosa-</a:t>
            </a:r>
            <a:r>
              <a:rPr lang="en-US" b="1" dirty="0" err="1" smtClean="0">
                <a:solidFill>
                  <a:schemeClr val="bg1">
                    <a:lumMod val="50000"/>
                  </a:schemeClr>
                </a:solidFill>
              </a:rPr>
              <a:t>Ugander</a:t>
            </a:r>
            <a:r>
              <a:rPr lang="en-US" b="1" dirty="0" smtClean="0">
                <a:solidFill>
                  <a:schemeClr val="bg1">
                    <a:lumMod val="50000"/>
                  </a:schemeClr>
                </a:solidFill>
              </a:rPr>
              <a:t>-</a:t>
            </a:r>
            <a:r>
              <a:rPr lang="en-US" b="1" dirty="0" err="1" smtClean="0">
                <a:solidFill>
                  <a:schemeClr val="bg1">
                    <a:lumMod val="50000"/>
                  </a:schemeClr>
                </a:solidFill>
              </a:rPr>
              <a:t>Vigna</a:t>
            </a:r>
            <a:r>
              <a:rPr lang="en-US" b="1" dirty="0" smtClean="0">
                <a:solidFill>
                  <a:schemeClr val="bg1">
                    <a:lumMod val="50000"/>
                  </a:schemeClr>
                </a:solidFill>
              </a:rPr>
              <a:t>, 2011]</a:t>
            </a:r>
            <a:endParaRPr lang="en-US" b="1" dirty="0">
              <a:solidFill>
                <a:schemeClr val="bg1">
                  <a:lumMod val="50000"/>
                </a:schemeClr>
              </a:solidFill>
            </a:endParaRPr>
          </a:p>
        </p:txBody>
      </p:sp>
    </p:spTree>
    <p:extLst>
      <p:ext uri="{BB962C8B-B14F-4D97-AF65-F5344CB8AC3E}">
        <p14:creationId xmlns:p14="http://schemas.microsoft.com/office/powerpoint/2010/main" val="3722372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Power Iteration works? </a:t>
            </a:r>
            <a:r>
              <a:rPr lang="en-US" dirty="0" smtClean="0"/>
              <a:t>(3)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458200" cy="5410200"/>
              </a:xfrm>
            </p:spPr>
            <p:txBody>
              <a:bodyPr>
                <a:normAutofit fontScale="92500" lnSpcReduction="20000"/>
              </a:bodyPr>
              <a:lstStyle/>
              <a:p>
                <a:r>
                  <a:rPr lang="en-US" b="1" dirty="0" smtClean="0">
                    <a:solidFill>
                      <a:srgbClr val="D60093"/>
                    </a:solidFill>
                  </a:rPr>
                  <a:t>Claim:</a:t>
                </a:r>
                <a:r>
                  <a:rPr lang="en-US" dirty="0">
                    <a:solidFill>
                      <a:srgbClr val="D60093"/>
                    </a:solidFill>
                  </a:rPr>
                  <a:t> </a:t>
                </a:r>
                <a:r>
                  <a:rPr lang="en-US" dirty="0"/>
                  <a:t>Sequence </a:t>
                </a:r>
                <a14:m>
                  <m:oMath xmlns:m="http://schemas.openxmlformats.org/officeDocument/2006/math">
                    <m:r>
                      <a:rPr lang="en-US" b="1" i="1">
                        <a:latin typeface="Cambria Math"/>
                      </a:rPr>
                      <m:t>𝑴</m:t>
                    </m:r>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a:latin typeface="Cambria Math"/>
                              </a:rPr>
                              <m:t>𝟎</m:t>
                            </m:r>
                          </m:e>
                        </m:d>
                      </m:sup>
                    </m:sSup>
                    <m:r>
                      <a:rPr lang="en-US" b="1" i="1">
                        <a:latin typeface="Cambria Math"/>
                      </a:rPr>
                      <m:t>,</m:t>
                    </m:r>
                    <m:sSup>
                      <m:sSupPr>
                        <m:ctrlPr>
                          <a:rPr lang="en-US" b="1" i="1">
                            <a:latin typeface="Cambria Math"/>
                          </a:rPr>
                        </m:ctrlPr>
                      </m:sSupPr>
                      <m:e>
                        <m:r>
                          <a:rPr lang="en-US" b="1" i="1">
                            <a:latin typeface="Cambria Math"/>
                          </a:rPr>
                          <m:t>𝑴</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a:latin typeface="Cambria Math"/>
                              </a:rPr>
                              <m:t>𝟎</m:t>
                            </m:r>
                          </m:e>
                        </m:d>
                      </m:sup>
                    </m:sSup>
                    <m:r>
                      <a:rPr lang="en-US" b="1" i="1">
                        <a:latin typeface="Cambria Math"/>
                      </a:rPr>
                      <m:t>,…</m:t>
                    </m:r>
                    <m:sSup>
                      <m:sSupPr>
                        <m:ctrlPr>
                          <a:rPr lang="en-US" b="1" i="1">
                            <a:latin typeface="Cambria Math"/>
                          </a:rPr>
                        </m:ctrlPr>
                      </m:sSupPr>
                      <m:e>
                        <m:r>
                          <a:rPr lang="en-US" b="1" i="1">
                            <a:latin typeface="Cambria Math"/>
                          </a:rPr>
                          <m:t>𝑴</m:t>
                        </m:r>
                      </m:e>
                      <m:sup>
                        <m:r>
                          <a:rPr lang="en-US" b="1" i="1">
                            <a:latin typeface="Cambria Math"/>
                          </a:rPr>
                          <m:t>𝒌</m:t>
                        </m:r>
                      </m:sup>
                    </m:sSup>
                    <m:r>
                      <a:rPr lang="en-US" b="1" i="1">
                        <a:latin typeface="Cambria Math"/>
                      </a:rPr>
                      <m:t>⋅</m:t>
                    </m:r>
                    <m:sSup>
                      <m:sSupPr>
                        <m:ctrlPr>
                          <a:rPr lang="en-US" b="1" i="1">
                            <a:latin typeface="Cambria Math"/>
                          </a:rPr>
                        </m:ctrlPr>
                      </m:sSupPr>
                      <m:e>
                        <m:r>
                          <a:rPr lang="en-US" b="1" i="1">
                            <a:latin typeface="Cambria Math"/>
                          </a:rPr>
                          <m:t>𝒓</m:t>
                        </m:r>
                      </m:e>
                      <m:sup>
                        <m:d>
                          <m:dPr>
                            <m:ctrlPr>
                              <a:rPr lang="en-US" b="1" i="1">
                                <a:latin typeface="Cambria Math"/>
                              </a:rPr>
                            </m:ctrlPr>
                          </m:dPr>
                          <m:e>
                            <m:r>
                              <a:rPr lang="en-US" b="1" i="1">
                                <a:latin typeface="Cambria Math"/>
                              </a:rPr>
                              <m:t>𝟎</m:t>
                            </m:r>
                          </m:e>
                        </m:d>
                      </m:sup>
                    </m:sSup>
                    <m:r>
                      <a:rPr lang="en-US" b="1" i="1">
                        <a:latin typeface="Cambria Math"/>
                      </a:rPr>
                      <m:t>,…</m:t>
                    </m:r>
                  </m:oMath>
                </a14:m>
                <a:r>
                  <a:rPr lang="en-US" dirty="0"/>
                  <a:t> approaches the dominant eigenvector of </a:t>
                </a:r>
                <a14:m>
                  <m:oMath xmlns:m="http://schemas.openxmlformats.org/officeDocument/2006/math">
                    <m:r>
                      <a:rPr lang="en-US" b="1" i="1" dirty="0">
                        <a:latin typeface="Cambria Math"/>
                      </a:rPr>
                      <m:t>𝑴</m:t>
                    </m:r>
                  </m:oMath>
                </a14:m>
                <a:endParaRPr lang="en-US" b="1" dirty="0"/>
              </a:p>
              <a:p>
                <a:r>
                  <a:rPr lang="en-US" b="1" dirty="0" smtClean="0">
                    <a:solidFill>
                      <a:srgbClr val="008000"/>
                    </a:solidFill>
                  </a:rPr>
                  <a:t>Proof (continued):</a:t>
                </a:r>
              </a:p>
              <a:p>
                <a:pPr lvl="1"/>
                <a:r>
                  <a:rPr lang="en-US" dirty="0" smtClean="0">
                    <a:solidFill>
                      <a:srgbClr val="008000"/>
                    </a:solidFill>
                  </a:rPr>
                  <a:t>Repeated </a:t>
                </a:r>
                <a:r>
                  <a:rPr lang="en-US" dirty="0">
                    <a:solidFill>
                      <a:srgbClr val="008000"/>
                    </a:solidFill>
                  </a:rPr>
                  <a:t>multiplication on both sides produces</a:t>
                </a:r>
              </a:p>
              <a:p>
                <a:pPr marL="457200" lvl="1" indent="0">
                  <a:buNone/>
                </a:pPr>
                <a:r>
                  <a:rPr lang="en-US" dirty="0">
                    <a:solidFill>
                      <a:srgbClr val="008000"/>
                    </a:solidFill>
                  </a:rPr>
                  <a:t>  </a:t>
                </a:r>
                <a:r>
                  <a:rPr lang="en-US" dirty="0"/>
                  <a:t>  </a:t>
                </a:r>
                <a14:m>
                  <m:oMath xmlns:m="http://schemas.openxmlformats.org/officeDocument/2006/math">
                    <m:sSup>
                      <m:sSupPr>
                        <m:ctrlPr>
                          <a:rPr lang="en-US" i="1" dirty="0">
                            <a:latin typeface="Cambria Math"/>
                          </a:rPr>
                        </m:ctrlPr>
                      </m:sSupPr>
                      <m:e>
                        <m:r>
                          <a:rPr lang="en-US" i="1" dirty="0">
                            <a:latin typeface="Cambria Math"/>
                          </a:rPr>
                          <m:t>𝑀</m:t>
                        </m:r>
                      </m:e>
                      <m:sup>
                        <m:r>
                          <a:rPr lang="en-US" i="1" dirty="0">
                            <a:latin typeface="Cambria Math"/>
                          </a:rPr>
                          <m:t>𝑘</m:t>
                        </m:r>
                      </m:sup>
                    </m:sSup>
                    <m:sSup>
                      <m:sSupPr>
                        <m:ctrlPr>
                          <a:rPr lang="en-US" i="1" dirty="0">
                            <a:latin typeface="Cambria Math"/>
                          </a:rPr>
                        </m:ctrlPr>
                      </m:sSupPr>
                      <m:e>
                        <m:r>
                          <a:rPr lang="en-US" i="1" dirty="0">
                            <a:latin typeface="Cambria Math"/>
                          </a:rPr>
                          <m:t>𝑟</m:t>
                        </m:r>
                      </m:e>
                      <m:sup>
                        <m:r>
                          <a:rPr lang="en-US" i="1" dirty="0">
                            <a:latin typeface="Cambria Math"/>
                          </a:rPr>
                          <m:t>(0)</m:t>
                        </m:r>
                      </m:sup>
                    </m:sSup>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1</m:t>
                        </m:r>
                      </m:sub>
                    </m:sSub>
                    <m:r>
                      <a:rPr lang="en-US" i="1" dirty="0">
                        <a:latin typeface="Cambria Math"/>
                      </a:rPr>
                      <m:t>(</m:t>
                    </m:r>
                    <m:sSubSup>
                      <m:sSubSupPr>
                        <m:ctrlPr>
                          <a:rPr lang="en-US" i="1">
                            <a:latin typeface="Cambria Math"/>
                          </a:rPr>
                        </m:ctrlPr>
                      </m:sSubSupPr>
                      <m:e>
                        <m:r>
                          <a:rPr lang="en-US" i="1">
                            <a:latin typeface="Cambria Math"/>
                          </a:rPr>
                          <m:t>𝜆</m:t>
                        </m:r>
                      </m:e>
                      <m:sub>
                        <m:r>
                          <a:rPr lang="en-US" i="1">
                            <a:latin typeface="Cambria Math"/>
                          </a:rPr>
                          <m:t>1</m:t>
                        </m:r>
                      </m:sub>
                      <m:sup>
                        <m:r>
                          <a:rPr lang="en-US" i="1">
                            <a:latin typeface="Cambria Math"/>
                          </a:rPr>
                          <m:t>𝑘</m:t>
                        </m:r>
                      </m:sup>
                    </m:sSubSup>
                    <m:sSub>
                      <m:sSubPr>
                        <m:ctrlPr>
                          <a:rPr lang="en-US" i="1" dirty="0">
                            <a:latin typeface="Cambria Math"/>
                          </a:rPr>
                        </m:ctrlPr>
                      </m:sSubPr>
                      <m:e>
                        <m:r>
                          <a:rPr lang="en-US" b="0" i="1" dirty="0" smtClean="0">
                            <a:latin typeface="Cambria Math"/>
                          </a:rPr>
                          <m:t>𝑥</m:t>
                        </m:r>
                      </m:e>
                      <m:sub>
                        <m:r>
                          <a:rPr lang="en-US" i="1" dirty="0">
                            <a:latin typeface="Cambria Math"/>
                          </a:rPr>
                          <m:t>1</m:t>
                        </m:r>
                      </m:sub>
                    </m:sSub>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2</m:t>
                        </m:r>
                      </m:sub>
                    </m:sSub>
                    <m:r>
                      <a:rPr lang="en-US" i="1" dirty="0">
                        <a:latin typeface="Cambria Math"/>
                      </a:rPr>
                      <m:t>(</m:t>
                    </m:r>
                    <m:sSubSup>
                      <m:sSubSupPr>
                        <m:ctrlPr>
                          <a:rPr lang="en-US" i="1">
                            <a:latin typeface="Cambria Math"/>
                          </a:rPr>
                        </m:ctrlPr>
                      </m:sSubSupPr>
                      <m:e>
                        <m:r>
                          <a:rPr lang="en-US" i="1">
                            <a:latin typeface="Cambria Math"/>
                          </a:rPr>
                          <m:t>𝜆</m:t>
                        </m:r>
                      </m:e>
                      <m:sub>
                        <m:r>
                          <a:rPr lang="en-US" i="1">
                            <a:latin typeface="Cambria Math"/>
                          </a:rPr>
                          <m:t>2</m:t>
                        </m:r>
                      </m:sub>
                      <m:sup>
                        <m:r>
                          <a:rPr lang="en-US" i="1">
                            <a:latin typeface="Cambria Math"/>
                          </a:rPr>
                          <m:t>𝑘</m:t>
                        </m:r>
                      </m:sup>
                    </m:sSubSup>
                    <m:sSub>
                      <m:sSubPr>
                        <m:ctrlPr>
                          <a:rPr lang="en-US" i="1" dirty="0">
                            <a:latin typeface="Cambria Math"/>
                          </a:rPr>
                        </m:ctrlPr>
                      </m:sSubPr>
                      <m:e>
                        <m:r>
                          <a:rPr lang="en-US" b="0" i="1" dirty="0" smtClean="0">
                            <a:latin typeface="Cambria Math"/>
                          </a:rPr>
                          <m:t>𝑥</m:t>
                        </m:r>
                      </m:e>
                      <m:sub>
                        <m:r>
                          <a:rPr lang="en-US" i="1" dirty="0">
                            <a:latin typeface="Cambria Math"/>
                          </a:rPr>
                          <m:t>2</m:t>
                        </m:r>
                      </m:sub>
                    </m:sSub>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𝑛</m:t>
                        </m:r>
                      </m:sub>
                    </m:sSub>
                    <m:r>
                      <a:rPr lang="en-US" i="1" dirty="0">
                        <a:latin typeface="Cambria Math"/>
                      </a:rPr>
                      <m:t>(</m:t>
                    </m:r>
                    <m:sSubSup>
                      <m:sSubSupPr>
                        <m:ctrlPr>
                          <a:rPr lang="en-US" i="1">
                            <a:latin typeface="Cambria Math"/>
                          </a:rPr>
                        </m:ctrlPr>
                      </m:sSubSupPr>
                      <m:e>
                        <m:r>
                          <a:rPr lang="en-US" i="1">
                            <a:latin typeface="Cambria Math"/>
                          </a:rPr>
                          <m:t>𝜆</m:t>
                        </m:r>
                      </m:e>
                      <m:sub>
                        <m:r>
                          <a:rPr lang="en-US" i="1">
                            <a:latin typeface="Cambria Math"/>
                          </a:rPr>
                          <m:t>𝑛</m:t>
                        </m:r>
                      </m:sub>
                      <m:sup>
                        <m:r>
                          <a:rPr lang="en-US" i="1">
                            <a:latin typeface="Cambria Math"/>
                          </a:rPr>
                          <m:t>𝑘</m:t>
                        </m:r>
                      </m:sup>
                    </m:sSubSup>
                    <m:sSub>
                      <m:sSubPr>
                        <m:ctrlPr>
                          <a:rPr lang="en-US" i="1" dirty="0">
                            <a:latin typeface="Cambria Math"/>
                          </a:rPr>
                        </m:ctrlPr>
                      </m:sSubPr>
                      <m:e>
                        <m:r>
                          <a:rPr lang="en-US" b="0" i="1" dirty="0" smtClean="0">
                            <a:latin typeface="Cambria Math"/>
                          </a:rPr>
                          <m:t>𝑥</m:t>
                        </m:r>
                      </m:e>
                      <m:sub>
                        <m:r>
                          <a:rPr lang="en-US" i="1" dirty="0">
                            <a:latin typeface="Cambria Math"/>
                          </a:rPr>
                          <m:t>𝑛</m:t>
                        </m:r>
                      </m:sub>
                    </m:sSub>
                    <m:r>
                      <a:rPr lang="en-US" i="1" dirty="0">
                        <a:latin typeface="Cambria Math"/>
                      </a:rPr>
                      <m:t>)</m:t>
                    </m:r>
                  </m:oMath>
                </a14:m>
                <a:endParaRPr lang="en-US" dirty="0" smtClean="0"/>
              </a:p>
              <a:p>
                <a:pPr lvl="1"/>
                <a14:m>
                  <m:oMath xmlns:m="http://schemas.openxmlformats.org/officeDocument/2006/math">
                    <m:sSup>
                      <m:sSupPr>
                        <m:ctrlPr>
                          <a:rPr lang="en-US" i="1" dirty="0">
                            <a:latin typeface="Cambria Math"/>
                          </a:rPr>
                        </m:ctrlPr>
                      </m:sSupPr>
                      <m:e>
                        <m:r>
                          <a:rPr lang="en-US" i="1" dirty="0">
                            <a:latin typeface="Cambria Math"/>
                          </a:rPr>
                          <m:t>𝑀</m:t>
                        </m:r>
                      </m:e>
                      <m:sup>
                        <m:r>
                          <a:rPr lang="en-US" i="1" dirty="0">
                            <a:latin typeface="Cambria Math"/>
                          </a:rPr>
                          <m:t>𝑘</m:t>
                        </m:r>
                      </m:sup>
                    </m:sSup>
                    <m:sSup>
                      <m:sSupPr>
                        <m:ctrlPr>
                          <a:rPr lang="en-US" i="1" dirty="0">
                            <a:latin typeface="Cambria Math"/>
                          </a:rPr>
                        </m:ctrlPr>
                      </m:sSupPr>
                      <m:e>
                        <m:r>
                          <a:rPr lang="en-US" i="1" dirty="0">
                            <a:latin typeface="Cambria Math"/>
                          </a:rPr>
                          <m:t>𝑟</m:t>
                        </m:r>
                      </m:e>
                      <m:sup>
                        <m:r>
                          <a:rPr lang="en-US" i="1" dirty="0">
                            <a:latin typeface="Cambria Math"/>
                          </a:rPr>
                          <m:t>(0)</m:t>
                        </m:r>
                      </m:sup>
                    </m:sSup>
                    <m:r>
                      <a:rPr lang="en-US" i="1" dirty="0">
                        <a:latin typeface="Cambria Math"/>
                      </a:rPr>
                      <m:t>=</m:t>
                    </m:r>
                    <m:sSubSup>
                      <m:sSubSupPr>
                        <m:ctrlPr>
                          <a:rPr lang="en-US" i="1">
                            <a:latin typeface="Cambria Math"/>
                          </a:rPr>
                        </m:ctrlPr>
                      </m:sSubSupPr>
                      <m:e>
                        <m:r>
                          <a:rPr lang="en-US" i="1">
                            <a:latin typeface="Cambria Math"/>
                          </a:rPr>
                          <m:t>𝜆</m:t>
                        </m:r>
                      </m:e>
                      <m:sub>
                        <m:r>
                          <a:rPr lang="en-US" i="1">
                            <a:latin typeface="Cambria Math"/>
                          </a:rPr>
                          <m:t>1</m:t>
                        </m:r>
                      </m:sub>
                      <m:sup>
                        <m:r>
                          <a:rPr lang="en-US" i="1">
                            <a:latin typeface="Cambria Math"/>
                          </a:rPr>
                          <m:t>𝑘</m:t>
                        </m:r>
                      </m:sup>
                    </m:sSubSup>
                    <m:d>
                      <m:dPr>
                        <m:begChr m:val="["/>
                        <m:endChr m:val="]"/>
                        <m:ctrlPr>
                          <a:rPr lang="en-US" i="1" dirty="0" smtClean="0">
                            <a:latin typeface="Cambria Math"/>
                          </a:rPr>
                        </m:ctrlPr>
                      </m:dPr>
                      <m:e>
                        <m:sSub>
                          <m:sSubPr>
                            <m:ctrlPr>
                              <a:rPr lang="en-US" i="1" dirty="0">
                                <a:latin typeface="Cambria Math"/>
                              </a:rPr>
                            </m:ctrlPr>
                          </m:sSubPr>
                          <m:e>
                            <m:r>
                              <a:rPr lang="en-US" i="1" dirty="0">
                                <a:latin typeface="Cambria Math"/>
                              </a:rPr>
                              <m:t>𝑐</m:t>
                            </m:r>
                          </m:e>
                          <m:sub>
                            <m:r>
                              <a:rPr lang="en-US" i="1" dirty="0">
                                <a:latin typeface="Cambria Math"/>
                              </a:rPr>
                              <m:t>1</m:t>
                            </m:r>
                          </m:sub>
                        </m:sSub>
                        <m:sSub>
                          <m:sSubPr>
                            <m:ctrlPr>
                              <a:rPr lang="en-US" i="1" dirty="0">
                                <a:latin typeface="Cambria Math"/>
                              </a:rPr>
                            </m:ctrlPr>
                          </m:sSubPr>
                          <m:e>
                            <m:r>
                              <a:rPr lang="en-US" b="0" i="1" dirty="0" smtClean="0">
                                <a:latin typeface="Cambria Math"/>
                              </a:rPr>
                              <m:t>𝑥</m:t>
                            </m:r>
                          </m:e>
                          <m:sub>
                            <m:r>
                              <a:rPr lang="en-US" i="1" dirty="0">
                                <a:latin typeface="Cambria Math"/>
                              </a:rPr>
                              <m:t>1</m:t>
                            </m:r>
                          </m:sub>
                        </m:sSub>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2</m:t>
                            </m:r>
                          </m:sub>
                        </m:sSub>
                        <m:sSup>
                          <m:sSupPr>
                            <m:ctrlPr>
                              <a:rPr lang="en-US" b="0" i="1" dirty="0" smtClean="0">
                                <a:latin typeface="Cambria Math"/>
                              </a:rPr>
                            </m:ctrlPr>
                          </m:sSupPr>
                          <m:e>
                            <m:d>
                              <m:dPr>
                                <m:ctrlPr>
                                  <a:rPr lang="en-US" i="1" dirty="0" smtClean="0">
                                    <a:latin typeface="Cambria Math"/>
                                  </a:rPr>
                                </m:ctrlPr>
                              </m:dPr>
                              <m:e>
                                <m:f>
                                  <m:fPr>
                                    <m:ctrlPr>
                                      <a:rPr lang="en-US" i="1" dirty="0">
                                        <a:latin typeface="Cambria Math"/>
                                      </a:rPr>
                                    </m:ctrlPr>
                                  </m:fPr>
                                  <m:num>
                                    <m:sSubSup>
                                      <m:sSubSupPr>
                                        <m:ctrlPr>
                                          <a:rPr lang="en-US" i="1">
                                            <a:latin typeface="Cambria Math"/>
                                          </a:rPr>
                                        </m:ctrlPr>
                                      </m:sSubSupPr>
                                      <m:e>
                                        <m:r>
                                          <a:rPr lang="en-US" i="1">
                                            <a:latin typeface="Cambria Math"/>
                                          </a:rPr>
                                          <m:t>𝜆</m:t>
                                        </m:r>
                                      </m:e>
                                      <m:sub>
                                        <m:r>
                                          <a:rPr lang="en-US" i="1">
                                            <a:latin typeface="Cambria Math"/>
                                          </a:rPr>
                                          <m:t>2</m:t>
                                        </m:r>
                                      </m:sub>
                                      <m:sup/>
                                    </m:sSubSup>
                                  </m:num>
                                  <m:den>
                                    <m:sSubSup>
                                      <m:sSubSupPr>
                                        <m:ctrlPr>
                                          <a:rPr lang="en-US" i="1">
                                            <a:latin typeface="Cambria Math"/>
                                          </a:rPr>
                                        </m:ctrlPr>
                                      </m:sSubSupPr>
                                      <m:e>
                                        <m:r>
                                          <a:rPr lang="en-US" i="1">
                                            <a:latin typeface="Cambria Math"/>
                                          </a:rPr>
                                          <m:t>𝜆</m:t>
                                        </m:r>
                                      </m:e>
                                      <m:sub>
                                        <m:r>
                                          <a:rPr lang="en-US" i="1">
                                            <a:latin typeface="Cambria Math"/>
                                          </a:rPr>
                                          <m:t>1</m:t>
                                        </m:r>
                                      </m:sub>
                                      <m:sup/>
                                    </m:sSubSup>
                                  </m:den>
                                </m:f>
                              </m:e>
                            </m:d>
                          </m:e>
                          <m:sup>
                            <m:r>
                              <a:rPr lang="en-US" b="0" i="1" dirty="0" smtClean="0">
                                <a:latin typeface="Cambria Math"/>
                              </a:rPr>
                              <m:t>𝑘</m:t>
                            </m:r>
                          </m:sup>
                        </m:sSup>
                        <m:sSub>
                          <m:sSubPr>
                            <m:ctrlPr>
                              <a:rPr lang="en-US" i="1" dirty="0">
                                <a:latin typeface="Cambria Math"/>
                              </a:rPr>
                            </m:ctrlPr>
                          </m:sSubPr>
                          <m:e>
                            <m:r>
                              <a:rPr lang="en-US" b="0" i="1" dirty="0" smtClean="0">
                                <a:latin typeface="Cambria Math"/>
                              </a:rPr>
                              <m:t>𝑥</m:t>
                            </m:r>
                          </m:e>
                          <m:sub>
                            <m:r>
                              <a:rPr lang="en-US" i="1" dirty="0">
                                <a:latin typeface="Cambria Math"/>
                              </a:rPr>
                              <m:t>2</m:t>
                            </m:r>
                          </m:sub>
                        </m:sSub>
                        <m:r>
                          <a:rPr lang="en-US" i="1" dirty="0">
                            <a:latin typeface="Cambria Math"/>
                          </a:rPr>
                          <m:t>+…+</m:t>
                        </m:r>
                        <m:sSub>
                          <m:sSubPr>
                            <m:ctrlPr>
                              <a:rPr lang="en-US" i="1" dirty="0">
                                <a:latin typeface="Cambria Math"/>
                              </a:rPr>
                            </m:ctrlPr>
                          </m:sSubPr>
                          <m:e>
                            <m:r>
                              <a:rPr lang="en-US" i="1" dirty="0">
                                <a:latin typeface="Cambria Math"/>
                              </a:rPr>
                              <m:t>𝑐</m:t>
                            </m:r>
                          </m:e>
                          <m:sub>
                            <m:r>
                              <a:rPr lang="en-US" i="1" dirty="0">
                                <a:latin typeface="Cambria Math"/>
                              </a:rPr>
                              <m:t>𝑛</m:t>
                            </m:r>
                          </m:sub>
                        </m:sSub>
                        <m:sSup>
                          <m:sSupPr>
                            <m:ctrlPr>
                              <a:rPr lang="en-US" i="1" dirty="0">
                                <a:latin typeface="Cambria Math"/>
                              </a:rPr>
                            </m:ctrlPr>
                          </m:sSupPr>
                          <m:e>
                            <m:d>
                              <m:dPr>
                                <m:ctrlPr>
                                  <a:rPr lang="en-US" i="1" dirty="0">
                                    <a:latin typeface="Cambria Math"/>
                                  </a:rPr>
                                </m:ctrlPr>
                              </m:dPr>
                              <m:e>
                                <m:f>
                                  <m:fPr>
                                    <m:ctrlPr>
                                      <a:rPr lang="en-US" i="1" dirty="0">
                                        <a:latin typeface="Cambria Math"/>
                                      </a:rPr>
                                    </m:ctrlPr>
                                  </m:fPr>
                                  <m:num>
                                    <m:sSubSup>
                                      <m:sSubSupPr>
                                        <m:ctrlPr>
                                          <a:rPr lang="en-US" i="1">
                                            <a:latin typeface="Cambria Math"/>
                                          </a:rPr>
                                        </m:ctrlPr>
                                      </m:sSubSupPr>
                                      <m:e>
                                        <m:r>
                                          <a:rPr lang="en-US" i="1">
                                            <a:latin typeface="Cambria Math"/>
                                          </a:rPr>
                                          <m:t>𝜆</m:t>
                                        </m:r>
                                      </m:e>
                                      <m:sub>
                                        <m:r>
                                          <a:rPr lang="en-US" i="1">
                                            <a:latin typeface="Cambria Math"/>
                                          </a:rPr>
                                          <m:t>2</m:t>
                                        </m:r>
                                      </m:sub>
                                      <m:sup/>
                                    </m:sSubSup>
                                  </m:num>
                                  <m:den>
                                    <m:sSubSup>
                                      <m:sSubSupPr>
                                        <m:ctrlPr>
                                          <a:rPr lang="en-US" i="1">
                                            <a:latin typeface="Cambria Math"/>
                                          </a:rPr>
                                        </m:ctrlPr>
                                      </m:sSubSupPr>
                                      <m:e>
                                        <m:r>
                                          <a:rPr lang="en-US" i="1">
                                            <a:latin typeface="Cambria Math"/>
                                          </a:rPr>
                                          <m:t>𝜆</m:t>
                                        </m:r>
                                      </m:e>
                                      <m:sub>
                                        <m:r>
                                          <a:rPr lang="en-US" i="1">
                                            <a:latin typeface="Cambria Math"/>
                                          </a:rPr>
                                          <m:t>1</m:t>
                                        </m:r>
                                      </m:sub>
                                      <m:sup/>
                                    </m:sSubSup>
                                  </m:den>
                                </m:f>
                              </m:e>
                            </m:d>
                          </m:e>
                          <m:sup>
                            <m:r>
                              <a:rPr lang="en-US" i="1" dirty="0">
                                <a:latin typeface="Cambria Math"/>
                              </a:rPr>
                              <m:t>𝑘</m:t>
                            </m:r>
                          </m:sup>
                        </m:sSup>
                        <m:sSub>
                          <m:sSubPr>
                            <m:ctrlPr>
                              <a:rPr lang="en-US" i="1" dirty="0">
                                <a:latin typeface="Cambria Math"/>
                              </a:rPr>
                            </m:ctrlPr>
                          </m:sSubPr>
                          <m:e>
                            <m:r>
                              <a:rPr lang="en-US" b="0" i="1" dirty="0" smtClean="0">
                                <a:latin typeface="Cambria Math"/>
                              </a:rPr>
                              <m:t>𝑥</m:t>
                            </m:r>
                          </m:e>
                          <m:sub>
                            <m:r>
                              <a:rPr lang="en-US" i="1" dirty="0">
                                <a:latin typeface="Cambria Math"/>
                              </a:rPr>
                              <m:t>𝑛</m:t>
                            </m:r>
                          </m:sub>
                        </m:sSub>
                      </m:e>
                    </m:d>
                  </m:oMath>
                </a14:m>
                <a:endParaRPr lang="en-US" dirty="0" smtClean="0"/>
              </a:p>
              <a:p>
                <a:pPr lvl="1"/>
                <a:r>
                  <a:rPr lang="en-US" dirty="0" smtClean="0"/>
                  <a:t>Since </a:t>
                </a:r>
                <a14:m>
                  <m:oMath xmlns:m="http://schemas.openxmlformats.org/officeDocument/2006/math">
                    <m:sSubSup>
                      <m:sSubSupPr>
                        <m:ctrlPr>
                          <a:rPr lang="en-US" i="1">
                            <a:latin typeface="Cambria Math"/>
                          </a:rPr>
                        </m:ctrlPr>
                      </m:sSubSupPr>
                      <m:e>
                        <m:r>
                          <a:rPr lang="en-US" i="1">
                            <a:latin typeface="Cambria Math"/>
                          </a:rPr>
                          <m:t>𝜆</m:t>
                        </m:r>
                      </m:e>
                      <m:sub>
                        <m:r>
                          <a:rPr lang="en-US" i="1">
                            <a:latin typeface="Cambria Math"/>
                          </a:rPr>
                          <m:t>1</m:t>
                        </m:r>
                      </m:sub>
                      <m:sup/>
                    </m:sSubSup>
                    <m:r>
                      <a:rPr lang="en-US" b="0" i="1" smtClean="0">
                        <a:latin typeface="Cambria Math"/>
                      </a:rPr>
                      <m:t>&gt;</m:t>
                    </m:r>
                    <m:sSubSup>
                      <m:sSubSupPr>
                        <m:ctrlPr>
                          <a:rPr lang="en-US" i="1">
                            <a:latin typeface="Cambria Math"/>
                          </a:rPr>
                        </m:ctrlPr>
                      </m:sSubSupPr>
                      <m:e>
                        <m:r>
                          <a:rPr lang="en-US" i="1">
                            <a:latin typeface="Cambria Math"/>
                          </a:rPr>
                          <m:t>𝜆</m:t>
                        </m:r>
                      </m:e>
                      <m:sub>
                        <m:r>
                          <a:rPr lang="en-US" b="0" i="1" smtClean="0">
                            <a:latin typeface="Cambria Math"/>
                          </a:rPr>
                          <m:t>2</m:t>
                        </m:r>
                      </m:sub>
                      <m:sup/>
                    </m:sSubSup>
                  </m:oMath>
                </a14:m>
                <a:r>
                  <a:rPr lang="en-US" dirty="0" smtClean="0"/>
                  <a:t> then fractions </a:t>
                </a:r>
                <a14:m>
                  <m:oMath xmlns:m="http://schemas.openxmlformats.org/officeDocument/2006/math">
                    <m:f>
                      <m:fPr>
                        <m:ctrlPr>
                          <a:rPr lang="en-US" i="1" dirty="0">
                            <a:latin typeface="Cambria Math"/>
                          </a:rPr>
                        </m:ctrlPr>
                      </m:fPr>
                      <m:num>
                        <m:sSubSup>
                          <m:sSubSupPr>
                            <m:ctrlPr>
                              <a:rPr lang="en-US" i="1">
                                <a:latin typeface="Cambria Math"/>
                              </a:rPr>
                            </m:ctrlPr>
                          </m:sSubSupPr>
                          <m:e>
                            <m:r>
                              <a:rPr lang="en-US" i="1">
                                <a:latin typeface="Cambria Math"/>
                              </a:rPr>
                              <m:t>𝜆</m:t>
                            </m:r>
                          </m:e>
                          <m:sub>
                            <m:r>
                              <a:rPr lang="en-US" i="1">
                                <a:latin typeface="Cambria Math"/>
                              </a:rPr>
                              <m:t>2</m:t>
                            </m:r>
                          </m:sub>
                          <m:sup/>
                        </m:sSubSup>
                      </m:num>
                      <m:den>
                        <m:sSubSup>
                          <m:sSubSupPr>
                            <m:ctrlPr>
                              <a:rPr lang="en-US" i="1">
                                <a:latin typeface="Cambria Math"/>
                              </a:rPr>
                            </m:ctrlPr>
                          </m:sSubSupPr>
                          <m:e>
                            <m:r>
                              <a:rPr lang="en-US" i="1">
                                <a:latin typeface="Cambria Math"/>
                              </a:rPr>
                              <m:t>𝜆</m:t>
                            </m:r>
                          </m:e>
                          <m:sub>
                            <m:r>
                              <a:rPr lang="en-US" i="1">
                                <a:latin typeface="Cambria Math"/>
                              </a:rPr>
                              <m:t>1</m:t>
                            </m:r>
                          </m:sub>
                          <m:sup/>
                        </m:sSubSup>
                      </m:den>
                    </m:f>
                    <m:r>
                      <a:rPr lang="en-US" b="0" i="1" smtClean="0">
                        <a:latin typeface="Cambria Math"/>
                      </a:rPr>
                      <m:t>,</m:t>
                    </m:r>
                    <m:f>
                      <m:fPr>
                        <m:ctrlPr>
                          <a:rPr lang="en-US" i="1" dirty="0">
                            <a:latin typeface="Cambria Math"/>
                          </a:rPr>
                        </m:ctrlPr>
                      </m:fPr>
                      <m:num>
                        <m:sSubSup>
                          <m:sSubSupPr>
                            <m:ctrlPr>
                              <a:rPr lang="en-US" i="1">
                                <a:latin typeface="Cambria Math"/>
                              </a:rPr>
                            </m:ctrlPr>
                          </m:sSubSupPr>
                          <m:e>
                            <m:r>
                              <a:rPr lang="en-US" i="1">
                                <a:latin typeface="Cambria Math"/>
                              </a:rPr>
                              <m:t>𝜆</m:t>
                            </m:r>
                          </m:e>
                          <m:sub>
                            <m:r>
                              <a:rPr lang="en-US" b="0" i="1" smtClean="0">
                                <a:latin typeface="Cambria Math"/>
                              </a:rPr>
                              <m:t>3</m:t>
                            </m:r>
                          </m:sub>
                          <m:sup/>
                        </m:sSubSup>
                      </m:num>
                      <m:den>
                        <m:sSubSup>
                          <m:sSubSupPr>
                            <m:ctrlPr>
                              <a:rPr lang="en-US" i="1">
                                <a:latin typeface="Cambria Math"/>
                              </a:rPr>
                            </m:ctrlPr>
                          </m:sSubSupPr>
                          <m:e>
                            <m:r>
                              <a:rPr lang="en-US" i="1">
                                <a:latin typeface="Cambria Math"/>
                              </a:rPr>
                              <m:t>𝜆</m:t>
                            </m:r>
                          </m:e>
                          <m:sub>
                            <m:r>
                              <a:rPr lang="en-US" i="1">
                                <a:latin typeface="Cambria Math"/>
                              </a:rPr>
                              <m:t>1</m:t>
                            </m:r>
                          </m:sub>
                          <m:sup/>
                        </m:sSubSup>
                      </m:den>
                    </m:f>
                    <m:r>
                      <a:rPr lang="en-US" b="0" i="1" smtClean="0">
                        <a:latin typeface="Cambria Math"/>
                      </a:rPr>
                      <m:t>…&lt;1</m:t>
                    </m:r>
                  </m:oMath>
                </a14:m>
                <a:r>
                  <a:rPr lang="en-US" dirty="0" smtClean="0"/>
                  <a:t> </a:t>
                </a:r>
                <a:br>
                  <a:rPr lang="en-US" dirty="0" smtClean="0"/>
                </a:br>
                <a:r>
                  <a:rPr lang="en-US" dirty="0" smtClean="0"/>
                  <a:t>and so </a:t>
                </a:r>
                <a14:m>
                  <m:oMath xmlns:m="http://schemas.openxmlformats.org/officeDocument/2006/math">
                    <m:sSup>
                      <m:sSupPr>
                        <m:ctrlPr>
                          <a:rPr lang="en-US" i="1" dirty="0">
                            <a:latin typeface="Cambria Math"/>
                          </a:rPr>
                        </m:ctrlPr>
                      </m:sSupPr>
                      <m:e>
                        <m:d>
                          <m:dPr>
                            <m:ctrlPr>
                              <a:rPr lang="en-US" i="1" dirty="0">
                                <a:latin typeface="Cambria Math"/>
                              </a:rPr>
                            </m:ctrlPr>
                          </m:dPr>
                          <m:e>
                            <m:f>
                              <m:fPr>
                                <m:ctrlPr>
                                  <a:rPr lang="en-US" i="1" dirty="0">
                                    <a:latin typeface="Cambria Math"/>
                                  </a:rPr>
                                </m:ctrlPr>
                              </m:fPr>
                              <m:num>
                                <m:sSubSup>
                                  <m:sSubSupPr>
                                    <m:ctrlPr>
                                      <a:rPr lang="en-US" i="1">
                                        <a:latin typeface="Cambria Math"/>
                                      </a:rPr>
                                    </m:ctrlPr>
                                  </m:sSubSupPr>
                                  <m:e>
                                    <m:r>
                                      <a:rPr lang="en-US" i="1">
                                        <a:latin typeface="Cambria Math"/>
                                      </a:rPr>
                                      <m:t>𝜆</m:t>
                                    </m:r>
                                  </m:e>
                                  <m:sub>
                                    <m:r>
                                      <a:rPr lang="en-US" b="0" i="1" smtClean="0">
                                        <a:latin typeface="Cambria Math"/>
                                      </a:rPr>
                                      <m:t>𝑖</m:t>
                                    </m:r>
                                  </m:sub>
                                  <m:sup/>
                                </m:sSubSup>
                              </m:num>
                              <m:den>
                                <m:sSubSup>
                                  <m:sSubSupPr>
                                    <m:ctrlPr>
                                      <a:rPr lang="en-US" i="1">
                                        <a:latin typeface="Cambria Math"/>
                                      </a:rPr>
                                    </m:ctrlPr>
                                  </m:sSubSupPr>
                                  <m:e>
                                    <m:r>
                                      <a:rPr lang="en-US" i="1">
                                        <a:latin typeface="Cambria Math"/>
                                      </a:rPr>
                                      <m:t>𝜆</m:t>
                                    </m:r>
                                  </m:e>
                                  <m:sub>
                                    <m:r>
                                      <a:rPr lang="en-US" i="1">
                                        <a:latin typeface="Cambria Math"/>
                                      </a:rPr>
                                      <m:t>1</m:t>
                                    </m:r>
                                  </m:sub>
                                  <m:sup/>
                                </m:sSubSup>
                              </m:den>
                            </m:f>
                          </m:e>
                        </m:d>
                      </m:e>
                      <m:sup>
                        <m:r>
                          <a:rPr lang="en-US" i="1" dirty="0">
                            <a:latin typeface="Cambria Math"/>
                          </a:rPr>
                          <m:t>𝑘</m:t>
                        </m:r>
                      </m:sup>
                    </m:sSup>
                    <m:r>
                      <a:rPr lang="en-US" b="0" i="1" dirty="0" smtClean="0">
                        <a:latin typeface="Cambria Math"/>
                      </a:rPr>
                      <m:t>=0</m:t>
                    </m:r>
                  </m:oMath>
                </a14:m>
                <a:r>
                  <a:rPr lang="en-US" dirty="0" smtClean="0"/>
                  <a:t> as </a:t>
                </a:r>
                <a14:m>
                  <m:oMath xmlns:m="http://schemas.openxmlformats.org/officeDocument/2006/math">
                    <m:r>
                      <a:rPr lang="en-US" b="0" i="1" smtClean="0">
                        <a:latin typeface="Cambria Math"/>
                      </a:rPr>
                      <m:t>𝑘</m:t>
                    </m:r>
                    <m:r>
                      <a:rPr lang="en-US" b="0" i="1" smtClean="0">
                        <a:latin typeface="Cambria Math"/>
                      </a:rPr>
                      <m:t>→∞</m:t>
                    </m:r>
                  </m:oMath>
                </a14:m>
                <a:r>
                  <a:rPr lang="en-US" dirty="0" smtClean="0"/>
                  <a:t>  (for all </a:t>
                </a:r>
                <a14:m>
                  <m:oMath xmlns:m="http://schemas.openxmlformats.org/officeDocument/2006/math">
                    <m:r>
                      <a:rPr lang="en-US" i="1" dirty="0" smtClean="0">
                        <a:latin typeface="Cambria Math"/>
                      </a:rPr>
                      <m:t>𝑖</m:t>
                    </m:r>
                    <m:r>
                      <a:rPr lang="en-US" i="1" dirty="0" smtClean="0">
                        <a:latin typeface="Cambria Math"/>
                      </a:rPr>
                      <m:t>=2…</m:t>
                    </m:r>
                    <m:r>
                      <a:rPr lang="en-US" i="1" dirty="0" smtClean="0">
                        <a:latin typeface="Cambria Math"/>
                      </a:rPr>
                      <m:t>𝑛</m:t>
                    </m:r>
                  </m:oMath>
                </a14:m>
                <a:r>
                  <a:rPr lang="en-US" dirty="0" smtClean="0"/>
                  <a:t>).</a:t>
                </a:r>
              </a:p>
              <a:p>
                <a:pPr lvl="1"/>
                <a:r>
                  <a:rPr lang="en-US" sz="3300" b="1" dirty="0" smtClean="0">
                    <a:solidFill>
                      <a:srgbClr val="0000FF"/>
                    </a:solidFill>
                  </a:rPr>
                  <a:t>Thus: </a:t>
                </a:r>
                <a14:m>
                  <m:oMath xmlns:m="http://schemas.openxmlformats.org/officeDocument/2006/math">
                    <m:sSup>
                      <m:sSupPr>
                        <m:ctrlPr>
                          <a:rPr lang="en-US" sz="3300" b="1" i="1" dirty="0">
                            <a:solidFill>
                              <a:srgbClr val="0000FF"/>
                            </a:solidFill>
                            <a:latin typeface="Cambria Math"/>
                          </a:rPr>
                        </m:ctrlPr>
                      </m:sSupPr>
                      <m:e>
                        <m:r>
                          <a:rPr lang="en-US" sz="3300" b="1" i="1" dirty="0">
                            <a:solidFill>
                              <a:srgbClr val="0000FF"/>
                            </a:solidFill>
                            <a:latin typeface="Cambria Math"/>
                          </a:rPr>
                          <m:t>𝑴</m:t>
                        </m:r>
                      </m:e>
                      <m:sup>
                        <m:r>
                          <a:rPr lang="en-US" sz="3300" b="1" i="1" dirty="0">
                            <a:solidFill>
                              <a:srgbClr val="0000FF"/>
                            </a:solidFill>
                            <a:latin typeface="Cambria Math"/>
                          </a:rPr>
                          <m:t>𝒌</m:t>
                        </m:r>
                      </m:sup>
                    </m:sSup>
                    <m:sSup>
                      <m:sSupPr>
                        <m:ctrlPr>
                          <a:rPr lang="en-US" sz="3300" b="1" i="1" dirty="0">
                            <a:solidFill>
                              <a:srgbClr val="0000FF"/>
                            </a:solidFill>
                            <a:latin typeface="Cambria Math"/>
                          </a:rPr>
                        </m:ctrlPr>
                      </m:sSupPr>
                      <m:e>
                        <m:r>
                          <a:rPr lang="en-US" sz="3300" b="1" i="1" dirty="0">
                            <a:solidFill>
                              <a:srgbClr val="0000FF"/>
                            </a:solidFill>
                            <a:latin typeface="Cambria Math"/>
                          </a:rPr>
                          <m:t>𝒓</m:t>
                        </m:r>
                      </m:e>
                      <m:sup>
                        <m:r>
                          <a:rPr lang="en-US" sz="3300" b="1" i="1" dirty="0">
                            <a:solidFill>
                              <a:srgbClr val="0000FF"/>
                            </a:solidFill>
                            <a:latin typeface="Cambria Math"/>
                          </a:rPr>
                          <m:t>(</m:t>
                        </m:r>
                        <m:r>
                          <a:rPr lang="en-US" sz="3300" b="1" i="1" dirty="0">
                            <a:solidFill>
                              <a:srgbClr val="0000FF"/>
                            </a:solidFill>
                            <a:latin typeface="Cambria Math"/>
                          </a:rPr>
                          <m:t>𝟎</m:t>
                        </m:r>
                        <m:r>
                          <a:rPr lang="en-US" sz="3300" b="1" i="1" dirty="0">
                            <a:solidFill>
                              <a:srgbClr val="0000FF"/>
                            </a:solidFill>
                            <a:latin typeface="Cambria Math"/>
                          </a:rPr>
                          <m:t>)</m:t>
                        </m:r>
                      </m:sup>
                    </m:sSup>
                    <m:r>
                      <a:rPr lang="en-US" sz="3300" b="1" i="1" dirty="0" smtClean="0">
                        <a:solidFill>
                          <a:srgbClr val="0000FF"/>
                        </a:solidFill>
                        <a:latin typeface="Cambria Math"/>
                      </a:rPr>
                      <m:t>≈</m:t>
                    </m:r>
                    <m:sSub>
                      <m:sSubPr>
                        <m:ctrlPr>
                          <a:rPr lang="en-US" sz="3300" b="1" i="1" dirty="0">
                            <a:solidFill>
                              <a:srgbClr val="0000FF"/>
                            </a:solidFill>
                            <a:latin typeface="Cambria Math"/>
                          </a:rPr>
                        </m:ctrlPr>
                      </m:sSubPr>
                      <m:e>
                        <m:r>
                          <a:rPr lang="en-US" sz="3300" b="1" i="1" dirty="0">
                            <a:solidFill>
                              <a:srgbClr val="0000FF"/>
                            </a:solidFill>
                            <a:latin typeface="Cambria Math"/>
                          </a:rPr>
                          <m:t>𝒄</m:t>
                        </m:r>
                      </m:e>
                      <m:sub>
                        <m:r>
                          <a:rPr lang="en-US" sz="3300" b="1" i="1" dirty="0">
                            <a:solidFill>
                              <a:srgbClr val="0000FF"/>
                            </a:solidFill>
                            <a:latin typeface="Cambria Math"/>
                          </a:rPr>
                          <m:t>𝟏</m:t>
                        </m:r>
                      </m:sub>
                    </m:sSub>
                    <m:d>
                      <m:dPr>
                        <m:ctrlPr>
                          <a:rPr lang="en-US" sz="3300" b="1" i="1" dirty="0">
                            <a:solidFill>
                              <a:srgbClr val="0000FF"/>
                            </a:solidFill>
                            <a:latin typeface="Cambria Math"/>
                          </a:rPr>
                        </m:ctrlPr>
                      </m:dPr>
                      <m:e>
                        <m:sSubSup>
                          <m:sSubSupPr>
                            <m:ctrlPr>
                              <a:rPr lang="en-US" sz="3300" b="1" i="1">
                                <a:solidFill>
                                  <a:srgbClr val="0000FF"/>
                                </a:solidFill>
                                <a:latin typeface="Cambria Math"/>
                              </a:rPr>
                            </m:ctrlPr>
                          </m:sSubSupPr>
                          <m:e>
                            <m:r>
                              <a:rPr lang="en-US" sz="3300" b="1" i="1">
                                <a:solidFill>
                                  <a:srgbClr val="0000FF"/>
                                </a:solidFill>
                                <a:latin typeface="Cambria Math"/>
                              </a:rPr>
                              <m:t>𝝀</m:t>
                            </m:r>
                          </m:e>
                          <m:sub>
                            <m:r>
                              <a:rPr lang="en-US" sz="3300" b="1" i="1">
                                <a:solidFill>
                                  <a:srgbClr val="0000FF"/>
                                </a:solidFill>
                                <a:latin typeface="Cambria Math"/>
                              </a:rPr>
                              <m:t>𝟏</m:t>
                            </m:r>
                          </m:sub>
                          <m:sup>
                            <m:r>
                              <a:rPr lang="en-US" sz="3300" b="1" i="1">
                                <a:solidFill>
                                  <a:srgbClr val="0000FF"/>
                                </a:solidFill>
                                <a:latin typeface="Cambria Math"/>
                              </a:rPr>
                              <m:t>𝒌</m:t>
                            </m:r>
                          </m:sup>
                        </m:sSubSup>
                        <m:sSub>
                          <m:sSubPr>
                            <m:ctrlPr>
                              <a:rPr lang="en-US" sz="3300" b="1" i="1" dirty="0">
                                <a:solidFill>
                                  <a:srgbClr val="0000FF"/>
                                </a:solidFill>
                                <a:latin typeface="Cambria Math"/>
                              </a:rPr>
                            </m:ctrlPr>
                          </m:sSubPr>
                          <m:e>
                            <m:r>
                              <a:rPr lang="en-US" sz="3300" b="1" i="1" dirty="0" smtClean="0">
                                <a:solidFill>
                                  <a:srgbClr val="0000FF"/>
                                </a:solidFill>
                                <a:latin typeface="Cambria Math"/>
                              </a:rPr>
                              <m:t>𝒙</m:t>
                            </m:r>
                          </m:e>
                          <m:sub>
                            <m:r>
                              <a:rPr lang="en-US" sz="3300" b="1" i="1" dirty="0">
                                <a:solidFill>
                                  <a:srgbClr val="0000FF"/>
                                </a:solidFill>
                                <a:latin typeface="Cambria Math"/>
                              </a:rPr>
                              <m:t>𝟏</m:t>
                            </m:r>
                          </m:sub>
                        </m:sSub>
                      </m:e>
                    </m:d>
                  </m:oMath>
                </a14:m>
                <a:endParaRPr lang="en-US" sz="3300" b="1" dirty="0" smtClean="0">
                  <a:solidFill>
                    <a:srgbClr val="0000FF"/>
                  </a:solidFill>
                </a:endParaRPr>
              </a:p>
              <a:p>
                <a:pPr lvl="2"/>
                <a:r>
                  <a:rPr lang="en-US" dirty="0" smtClean="0"/>
                  <a:t>Note if </a:t>
                </a:r>
                <a14:m>
                  <m:oMath xmlns:m="http://schemas.openxmlformats.org/officeDocument/2006/math">
                    <m:sSub>
                      <m:sSubPr>
                        <m:ctrlPr>
                          <a:rPr lang="en-US" i="1" dirty="0" smtClean="0">
                            <a:latin typeface="Cambria Math"/>
                          </a:rPr>
                        </m:ctrlPr>
                      </m:sSubPr>
                      <m:e>
                        <m:r>
                          <a:rPr lang="en-US" i="1" dirty="0" smtClean="0">
                            <a:latin typeface="Cambria Math"/>
                          </a:rPr>
                          <m:t>𝑐</m:t>
                        </m:r>
                      </m:e>
                      <m:sub>
                        <m:r>
                          <a:rPr lang="en-US" i="1" dirty="0" smtClean="0">
                            <a:latin typeface="Cambria Math"/>
                          </a:rPr>
                          <m:t>1</m:t>
                        </m:r>
                      </m:sub>
                    </m:sSub>
                    <m:r>
                      <a:rPr lang="en-US" i="1" dirty="0" smtClean="0">
                        <a:latin typeface="Cambria Math"/>
                      </a:rPr>
                      <m:t>=0</m:t>
                    </m:r>
                  </m:oMath>
                </a14:m>
                <a:r>
                  <a:rPr lang="en-US" dirty="0" smtClean="0"/>
                  <a:t> then the method won’t converge</a:t>
                </a: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458200" cy="5410200"/>
              </a:xfrm>
              <a:blipFill rotWithShape="1">
                <a:blip r:embed="rId2"/>
                <a:stretch>
                  <a:fillRect t="-1804"/>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30</a:t>
            </a:fld>
            <a:endParaRPr lang="en-US"/>
          </a:p>
        </p:txBody>
      </p:sp>
      <p:grpSp>
        <p:nvGrpSpPr>
          <p:cNvPr id="7" name="Group 6"/>
          <p:cNvGrpSpPr/>
          <p:nvPr/>
        </p:nvGrpSpPr>
        <p:grpSpPr>
          <a:xfrm>
            <a:off x="7696200" y="0"/>
            <a:ext cx="1447800" cy="685800"/>
            <a:chOff x="7696200" y="0"/>
            <a:chExt cx="1447800" cy="685800"/>
          </a:xfrm>
        </p:grpSpPr>
        <p:sp>
          <p:nvSpPr>
            <p:cNvPr id="8" name="Teardrop 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9" name="Rectangle 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600163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6626" name="Rectangle 2"/>
          <p:cNvSpPr>
            <a:spLocks noGrp="1" noChangeArrowheads="1"/>
          </p:cNvSpPr>
          <p:nvPr>
            <p:ph type="title"/>
          </p:nvPr>
        </p:nvSpPr>
        <p:spPr/>
        <p:txBody>
          <a:bodyPr/>
          <a:lstStyle/>
          <a:p>
            <a:pPr fontAlgn="auto">
              <a:spcAft>
                <a:spcPts val="0"/>
              </a:spcAft>
              <a:defRPr/>
            </a:pPr>
            <a:r>
              <a:rPr lang="en-US">
                <a:solidFill>
                  <a:schemeClr val="accent1">
                    <a:satMod val="150000"/>
                  </a:schemeClr>
                </a:solidFill>
              </a:rPr>
              <a:t>Random Walk Interpretation</a:t>
            </a:r>
          </a:p>
        </p:txBody>
      </p:sp>
      <mc:AlternateContent xmlns:mc="http://schemas.openxmlformats.org/markup-compatibility/2006" xmlns:a14="http://schemas.microsoft.com/office/drawing/2010/main">
        <mc:Choice Requires="a14">
          <p:sp>
            <p:nvSpPr>
              <p:cNvPr id="26627" name="Rectangle 3"/>
              <p:cNvSpPr>
                <a:spLocks noGrp="1" noChangeArrowheads="1"/>
              </p:cNvSpPr>
              <p:nvPr>
                <p:ph idx="1"/>
              </p:nvPr>
            </p:nvSpPr>
            <p:spPr/>
            <p:txBody>
              <a:bodyPr rtlCol="0">
                <a:normAutofit/>
              </a:bodyPr>
              <a:lstStyle/>
              <a:p>
                <a:pPr marL="438912" indent="-320040" fontAlgn="auto">
                  <a:spcBef>
                    <a:spcPts val="0"/>
                  </a:spcBef>
                  <a:spcAft>
                    <a:spcPts val="0"/>
                  </a:spcAft>
                  <a:buFont typeface="Wingdings 2"/>
                  <a:buChar char=""/>
                  <a:defRPr/>
                </a:pPr>
                <a:r>
                  <a:rPr lang="en-US" b="1" dirty="0" smtClean="0">
                    <a:solidFill>
                      <a:srgbClr val="0000FF"/>
                    </a:solidFill>
                    <a:ea typeface="+mn-ea"/>
                  </a:rPr>
                  <a:t>Imagine a random web surfer:</a:t>
                </a:r>
                <a:endParaRPr lang="en-US" b="1" dirty="0">
                  <a:solidFill>
                    <a:srgbClr val="0000FF"/>
                  </a:solidFill>
                  <a:ea typeface="+mn-ea"/>
                </a:endParaRPr>
              </a:p>
              <a:p>
                <a:pPr lvl="1">
                  <a:defRPr/>
                </a:pPr>
                <a:r>
                  <a:rPr lang="en-US" dirty="0">
                    <a:ea typeface="+mn-ea"/>
                  </a:rPr>
                  <a:t>At any time </a:t>
                </a:r>
                <a14:m>
                  <m:oMath xmlns:m="http://schemas.openxmlformats.org/officeDocument/2006/math">
                    <m:r>
                      <a:rPr lang="en-US" b="1" i="1" dirty="0" smtClean="0">
                        <a:latin typeface="Cambria Math"/>
                        <a:cs typeface="Times New Roman" pitchFamily="18" charset="0"/>
                      </a:rPr>
                      <m:t>𝒕</m:t>
                    </m:r>
                  </m:oMath>
                </a14:m>
                <a:r>
                  <a:rPr lang="en-US" dirty="0">
                    <a:ea typeface="+mn-ea"/>
                  </a:rPr>
                  <a:t>, surfer is on some page</a:t>
                </a:r>
                <a:r>
                  <a:rPr lang="en-US" b="1" dirty="0"/>
                  <a:t> </a:t>
                </a:r>
                <a14:m>
                  <m:oMath xmlns:m="http://schemas.openxmlformats.org/officeDocument/2006/math">
                    <m:r>
                      <a:rPr lang="en-US" b="1" i="1" dirty="0" smtClean="0">
                        <a:latin typeface="Cambria Math"/>
                        <a:cs typeface="Times New Roman" pitchFamily="18" charset="0"/>
                      </a:rPr>
                      <m:t>𝒊</m:t>
                    </m:r>
                  </m:oMath>
                </a14:m>
                <a:endParaRPr lang="en-US" b="1" dirty="0"/>
              </a:p>
              <a:p>
                <a:pPr lvl="1">
                  <a:defRPr/>
                </a:pPr>
                <a:r>
                  <a:rPr lang="en-US" dirty="0">
                    <a:ea typeface="+mn-ea"/>
                  </a:rPr>
                  <a:t>At time </a:t>
                </a:r>
                <a14:m>
                  <m:oMath xmlns:m="http://schemas.openxmlformats.org/officeDocument/2006/math">
                    <m:r>
                      <a:rPr lang="en-US" b="1" i="1" dirty="0" smtClean="0">
                        <a:latin typeface="Cambria Math"/>
                        <a:cs typeface="Times New Roman" pitchFamily="18" charset="0"/>
                      </a:rPr>
                      <m:t>𝒕</m:t>
                    </m:r>
                    <m:r>
                      <a:rPr lang="en-US" b="1" i="1" dirty="0" smtClean="0">
                        <a:latin typeface="Cambria Math"/>
                        <a:cs typeface="Times New Roman" pitchFamily="18" charset="0"/>
                      </a:rPr>
                      <m:t>+</m:t>
                    </m:r>
                    <m:r>
                      <a:rPr lang="en-US" b="1" i="1" dirty="0" smtClean="0">
                        <a:latin typeface="Cambria Math"/>
                        <a:cs typeface="Times New Roman" pitchFamily="18" charset="0"/>
                      </a:rPr>
                      <m:t>𝟏</m:t>
                    </m:r>
                  </m:oMath>
                </a14:m>
                <a:r>
                  <a:rPr lang="en-US" dirty="0" smtClean="0">
                    <a:ea typeface="+mn-ea"/>
                  </a:rPr>
                  <a:t>, </a:t>
                </a:r>
                <a:r>
                  <a:rPr lang="en-US" dirty="0">
                    <a:ea typeface="+mn-ea"/>
                  </a:rPr>
                  <a:t>the surfer follows an </a:t>
                </a:r>
                <a:r>
                  <a:rPr lang="en-US" dirty="0" smtClean="0">
                    <a:ea typeface="+mn-ea"/>
                  </a:rPr>
                  <a:t/>
                </a:r>
                <a:br>
                  <a:rPr lang="en-US" dirty="0" smtClean="0">
                    <a:ea typeface="+mn-ea"/>
                  </a:rPr>
                </a:br>
                <a:r>
                  <a:rPr lang="en-US" dirty="0" smtClean="0">
                    <a:ea typeface="+mn-ea"/>
                  </a:rPr>
                  <a:t>out-link from </a:t>
                </a:r>
                <a14:m>
                  <m:oMath xmlns:m="http://schemas.openxmlformats.org/officeDocument/2006/math">
                    <m:r>
                      <a:rPr lang="en-US" b="1" i="1" dirty="0" smtClean="0">
                        <a:latin typeface="Cambria Math"/>
                        <a:cs typeface="Times New Roman" pitchFamily="18" charset="0"/>
                      </a:rPr>
                      <m:t>𝒊</m:t>
                    </m:r>
                  </m:oMath>
                </a14:m>
                <a:r>
                  <a:rPr lang="en-US" dirty="0" smtClean="0">
                    <a:ea typeface="+mn-ea"/>
                  </a:rPr>
                  <a:t> </a:t>
                </a:r>
                <a:r>
                  <a:rPr lang="en-US" dirty="0">
                    <a:ea typeface="+mn-ea"/>
                  </a:rPr>
                  <a:t>uniformly at random</a:t>
                </a:r>
              </a:p>
              <a:p>
                <a:pPr lvl="1">
                  <a:defRPr/>
                </a:pPr>
                <a:r>
                  <a:rPr lang="en-US" dirty="0">
                    <a:ea typeface="+mn-ea"/>
                  </a:rPr>
                  <a:t>Ends up on some page </a:t>
                </a:r>
                <a14:m>
                  <m:oMath xmlns:m="http://schemas.openxmlformats.org/officeDocument/2006/math">
                    <m:r>
                      <a:rPr lang="en-US" b="1" i="1" dirty="0" smtClean="0">
                        <a:latin typeface="Cambria Math"/>
                        <a:cs typeface="Times New Roman" pitchFamily="18" charset="0"/>
                      </a:rPr>
                      <m:t>𝒋</m:t>
                    </m:r>
                  </m:oMath>
                </a14:m>
                <a:r>
                  <a:rPr lang="en-US" dirty="0" smtClean="0">
                    <a:ea typeface="+mn-ea"/>
                  </a:rPr>
                  <a:t> </a:t>
                </a:r>
                <a:r>
                  <a:rPr lang="en-US" dirty="0">
                    <a:ea typeface="+mn-ea"/>
                  </a:rPr>
                  <a:t>linked from </a:t>
                </a:r>
                <a14:m>
                  <m:oMath xmlns:m="http://schemas.openxmlformats.org/officeDocument/2006/math">
                    <m:r>
                      <a:rPr lang="en-US" b="1" i="1" dirty="0" smtClean="0">
                        <a:latin typeface="Cambria Math"/>
                        <a:cs typeface="Times New Roman" pitchFamily="18" charset="0"/>
                      </a:rPr>
                      <m:t>𝒊</m:t>
                    </m:r>
                  </m:oMath>
                </a14:m>
                <a:endParaRPr lang="en-US" b="1" dirty="0"/>
              </a:p>
              <a:p>
                <a:pPr marL="731520" lvl="1" indent="-274320" fontAlgn="auto">
                  <a:spcAft>
                    <a:spcPts val="0"/>
                  </a:spcAft>
                  <a:defRPr/>
                </a:pPr>
                <a:r>
                  <a:rPr lang="en-US" dirty="0">
                    <a:ea typeface="+mn-ea"/>
                  </a:rPr>
                  <a:t>Process repeats indefinitely</a:t>
                </a:r>
              </a:p>
              <a:p>
                <a:pPr marL="438912" indent="-320040" fontAlgn="auto">
                  <a:spcBef>
                    <a:spcPts val="0"/>
                  </a:spcBef>
                  <a:spcAft>
                    <a:spcPts val="0"/>
                  </a:spcAft>
                  <a:buFont typeface="Wingdings 2"/>
                  <a:buChar char=""/>
                  <a:defRPr/>
                </a:pPr>
                <a:r>
                  <a:rPr lang="en-US" b="1" dirty="0" smtClean="0">
                    <a:solidFill>
                      <a:srgbClr val="D60093"/>
                    </a:solidFill>
                    <a:ea typeface="+mn-ea"/>
                  </a:rPr>
                  <a:t>Let:</a:t>
                </a:r>
              </a:p>
              <a:p>
                <a:pPr lvl="1" indent="-320040">
                  <a:spcBef>
                    <a:spcPts val="0"/>
                  </a:spcBef>
                  <a:buFont typeface="Wingdings 2"/>
                  <a:buChar char=""/>
                  <a:defRPr/>
                </a:pPr>
                <a14:m>
                  <m:oMath xmlns:m="http://schemas.openxmlformats.org/officeDocument/2006/math">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a:latin typeface="Cambria Math"/>
                        <a:cs typeface="Times New Roman" pitchFamily="18" charset="0"/>
                      </a:rPr>
                      <m:t>)</m:t>
                    </m:r>
                  </m:oMath>
                </a14:m>
                <a:r>
                  <a:rPr lang="en-US" dirty="0">
                    <a:ea typeface="+mn-ea"/>
                  </a:rPr>
                  <a:t> </a:t>
                </a:r>
                <a:r>
                  <a:rPr lang="en-US" dirty="0" smtClean="0">
                    <a:ea typeface="+mn-ea"/>
                  </a:rPr>
                  <a:t>… </a:t>
                </a:r>
                <a:r>
                  <a:rPr lang="en-US" dirty="0">
                    <a:ea typeface="+mn-ea"/>
                  </a:rPr>
                  <a:t>vector whose </a:t>
                </a:r>
                <a14:m>
                  <m:oMath xmlns:m="http://schemas.openxmlformats.org/officeDocument/2006/math">
                    <m:r>
                      <a:rPr lang="en-US" b="1" i="1" dirty="0" smtClean="0">
                        <a:latin typeface="Cambria Math"/>
                        <a:cs typeface="Times New Roman" pitchFamily="18" charset="0"/>
                      </a:rPr>
                      <m:t>𝒊</m:t>
                    </m:r>
                  </m:oMath>
                </a14:m>
                <a:r>
                  <a:rPr lang="en-US" baseline="30000" dirty="0" err="1">
                    <a:ea typeface="+mn-ea"/>
                  </a:rPr>
                  <a:t>th</a:t>
                </a:r>
                <a:r>
                  <a:rPr lang="en-US" dirty="0">
                    <a:ea typeface="+mn-ea"/>
                  </a:rPr>
                  <a:t> </a:t>
                </a:r>
                <a:r>
                  <a:rPr lang="en-US" dirty="0" smtClean="0">
                    <a:ea typeface="+mn-ea"/>
                  </a:rPr>
                  <a:t>coordinate </a:t>
                </a:r>
                <a:r>
                  <a:rPr lang="en-US" dirty="0">
                    <a:ea typeface="+mn-ea"/>
                  </a:rPr>
                  <a:t>is the </a:t>
                </a:r>
                <a:r>
                  <a:rPr lang="en-US" dirty="0" smtClean="0">
                    <a:ea typeface="+mn-ea"/>
                  </a:rPr>
                  <a:t/>
                </a:r>
                <a:br>
                  <a:rPr lang="en-US" dirty="0" smtClean="0">
                    <a:ea typeface="+mn-ea"/>
                  </a:rPr>
                </a:br>
                <a:r>
                  <a:rPr lang="en-US" dirty="0" smtClean="0">
                    <a:ea typeface="+mn-ea"/>
                  </a:rPr>
                  <a:t>prob. </a:t>
                </a:r>
                <a:r>
                  <a:rPr lang="en-US" dirty="0">
                    <a:ea typeface="+mn-ea"/>
                  </a:rPr>
                  <a:t>that the surfer is at page </a:t>
                </a:r>
                <a14:m>
                  <m:oMath xmlns:m="http://schemas.openxmlformats.org/officeDocument/2006/math">
                    <m:r>
                      <a:rPr lang="en-US" b="1" i="1" dirty="0" smtClean="0">
                        <a:latin typeface="Cambria Math"/>
                        <a:cs typeface="Times New Roman" pitchFamily="18" charset="0"/>
                      </a:rPr>
                      <m:t>𝒊</m:t>
                    </m:r>
                  </m:oMath>
                </a14:m>
                <a:r>
                  <a:rPr lang="en-US" dirty="0" smtClean="0">
                    <a:ea typeface="+mn-ea"/>
                  </a:rPr>
                  <a:t> </a:t>
                </a:r>
                <a:r>
                  <a:rPr lang="en-US" dirty="0">
                    <a:ea typeface="+mn-ea"/>
                  </a:rPr>
                  <a:t>at time</a:t>
                </a:r>
                <a:r>
                  <a:rPr lang="en-US" b="1" dirty="0"/>
                  <a:t> </a:t>
                </a:r>
                <a14:m>
                  <m:oMath xmlns:m="http://schemas.openxmlformats.org/officeDocument/2006/math">
                    <m:r>
                      <a:rPr lang="en-US" b="1" i="1" dirty="0" smtClean="0">
                        <a:latin typeface="Cambria Math"/>
                        <a:cs typeface="Times New Roman" pitchFamily="18" charset="0"/>
                      </a:rPr>
                      <m:t>𝒕</m:t>
                    </m:r>
                  </m:oMath>
                </a14:m>
                <a:endParaRPr lang="en-US" b="1" dirty="0"/>
              </a:p>
              <a:p>
                <a:pPr lvl="1">
                  <a:defRPr/>
                </a:pPr>
                <a:r>
                  <a:rPr lang="en-US" dirty="0" smtClean="0">
                    <a:cs typeface="Times New Roman" pitchFamily="18" charset="0"/>
                  </a:rPr>
                  <a:t>So,</a:t>
                </a:r>
                <a:r>
                  <a:rPr lang="en-US" b="1" dirty="0" smtClean="0">
                    <a:cs typeface="Times New Roman" pitchFamily="18" charset="0"/>
                  </a:rPr>
                  <a:t> </a:t>
                </a:r>
                <a14:m>
                  <m:oMath xmlns:m="http://schemas.openxmlformats.org/officeDocument/2006/math">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smtClean="0">
                        <a:latin typeface="Cambria Math"/>
                        <a:cs typeface="Times New Roman" pitchFamily="18" charset="0"/>
                      </a:rPr>
                      <m:t>)</m:t>
                    </m:r>
                  </m:oMath>
                </a14:m>
                <a:r>
                  <a:rPr lang="en-US" dirty="0" smtClean="0">
                    <a:ea typeface="+mn-ea"/>
                  </a:rPr>
                  <a:t> </a:t>
                </a:r>
                <a:r>
                  <a:rPr lang="en-US" dirty="0">
                    <a:ea typeface="+mn-ea"/>
                  </a:rPr>
                  <a:t>is a probability distribution </a:t>
                </a:r>
                <a:r>
                  <a:rPr lang="en-US" dirty="0" smtClean="0">
                    <a:ea typeface="+mn-ea"/>
                  </a:rPr>
                  <a:t>over pages</a:t>
                </a:r>
                <a:endParaRPr lang="en-US" dirty="0">
                  <a:ea typeface="+mn-ea"/>
                </a:endParaRPr>
              </a:p>
            </p:txBody>
          </p:sp>
        </mc:Choice>
        <mc:Fallback xmlns="">
          <p:sp>
            <p:nvSpPr>
              <p:cNvPr id="26627" name="Rectangle 3"/>
              <p:cNvSpPr>
                <a:spLocks noGrp="1" noRot="1" noChangeAspect="1" noMove="1" noResize="1" noEditPoints="1" noAdjustHandles="1" noChangeArrowheads="1" noChangeShapeType="1" noTextEdit="1"/>
              </p:cNvSpPr>
              <p:nvPr>
                <p:ph idx="1"/>
              </p:nvPr>
            </p:nvSpPr>
            <p:spPr>
              <a:blipFill rotWithShape="1">
                <a:blip r:embed="rId4"/>
                <a:stretch>
                  <a:fillRect t="-696"/>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pPr>
              <a:defRPr/>
            </a:pPr>
            <a:fld id="{12AA374B-8330-4BF2-88A5-5A2633069F38}" type="slidenum">
              <a:rPr lang="en-US"/>
              <a:pPr>
                <a:defRPr/>
              </a:pPr>
              <a:t>31</a:t>
            </a:fld>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879687158"/>
              </p:ext>
            </p:extLst>
          </p:nvPr>
        </p:nvGraphicFramePr>
        <p:xfrm>
          <a:off x="7067550" y="2743200"/>
          <a:ext cx="2000250" cy="985962"/>
        </p:xfrm>
        <a:graphic>
          <a:graphicData uri="http://schemas.openxmlformats.org/presentationml/2006/ole">
            <mc:AlternateContent xmlns:mc="http://schemas.openxmlformats.org/markup-compatibility/2006">
              <mc:Choice xmlns:v="urn:schemas-microsoft-com:vml" Requires="v">
                <p:oleObj spid="_x0000_s51242" name="Equation" r:id="rId5" imgW="876240" imgH="431640" progId="Equation.3">
                  <p:embed/>
                </p:oleObj>
              </mc:Choice>
              <mc:Fallback>
                <p:oleObj name="Equation" r:id="rId5" imgW="87624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7550" y="2743200"/>
                        <a:ext cx="2000250" cy="985962"/>
                      </a:xfrm>
                      <a:prstGeom prst="rect">
                        <a:avLst/>
                      </a:prstGeom>
                      <a:noFill/>
                      <a:ln>
                        <a:noFill/>
                      </a:ln>
                    </p:spPr>
                  </p:pic>
                </p:oleObj>
              </mc:Fallback>
            </mc:AlternateContent>
          </a:graphicData>
        </a:graphic>
      </p:graphicFrame>
      <p:sp>
        <p:nvSpPr>
          <p:cNvPr id="17" name="Oval 16"/>
          <p:cNvSpPr/>
          <p:nvPr/>
        </p:nvSpPr>
        <p:spPr>
          <a:xfrm>
            <a:off x="7719096" y="2438225"/>
            <a:ext cx="419358" cy="416891"/>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latin typeface="Arial" pitchFamily="34" charset="0"/>
                <a:cs typeface="Arial" pitchFamily="34" charset="0"/>
              </a:rPr>
              <a:t>j</a:t>
            </a:r>
            <a:endParaRPr lang="en-US" sz="2000" b="1" dirty="0">
              <a:latin typeface="Arial" pitchFamily="34" charset="0"/>
              <a:cs typeface="Arial" pitchFamily="34" charset="0"/>
            </a:endParaRPr>
          </a:p>
        </p:txBody>
      </p:sp>
      <p:cxnSp>
        <p:nvCxnSpPr>
          <p:cNvPr id="19" name="Straight Arrow Connector 18"/>
          <p:cNvCxnSpPr/>
          <p:nvPr/>
        </p:nvCxnSpPr>
        <p:spPr>
          <a:xfrm>
            <a:off x="7435721" y="1503845"/>
            <a:ext cx="410375" cy="9446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7973096" y="1503845"/>
            <a:ext cx="165358" cy="9446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17" idx="7"/>
          </p:cNvCxnSpPr>
          <p:nvPr/>
        </p:nvCxnSpPr>
        <p:spPr>
          <a:xfrm flipH="1">
            <a:off x="8077040" y="1493592"/>
            <a:ext cx="781081" cy="10056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3" name="Oval 22"/>
          <p:cNvSpPr/>
          <p:nvPr/>
        </p:nvSpPr>
        <p:spPr>
          <a:xfrm>
            <a:off x="7226042" y="12954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smtClean="0">
                <a:latin typeface="Arial" pitchFamily="34" charset="0"/>
                <a:cs typeface="Arial" pitchFamily="34" charset="0"/>
              </a:rPr>
              <a:t>1</a:t>
            </a:r>
            <a:endParaRPr lang="en-US" sz="2000" b="1" baseline="-25000" dirty="0">
              <a:latin typeface="Arial" pitchFamily="34" charset="0"/>
              <a:cs typeface="Arial" pitchFamily="34" charset="0"/>
            </a:endParaRPr>
          </a:p>
        </p:txBody>
      </p:sp>
      <p:sp>
        <p:nvSpPr>
          <p:cNvPr id="24" name="Oval 23"/>
          <p:cNvSpPr/>
          <p:nvPr/>
        </p:nvSpPr>
        <p:spPr>
          <a:xfrm>
            <a:off x="7937242" y="12954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a:latin typeface="Arial" pitchFamily="34" charset="0"/>
                <a:cs typeface="Arial" pitchFamily="34" charset="0"/>
              </a:rPr>
              <a:t>2</a:t>
            </a:r>
          </a:p>
        </p:txBody>
      </p:sp>
      <p:sp>
        <p:nvSpPr>
          <p:cNvPr id="25" name="Oval 24"/>
          <p:cNvSpPr/>
          <p:nvPr/>
        </p:nvSpPr>
        <p:spPr>
          <a:xfrm>
            <a:off x="8648442" y="12954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smtClean="0">
                <a:latin typeface="Arial" pitchFamily="34" charset="0"/>
                <a:cs typeface="Arial" pitchFamily="34" charset="0"/>
              </a:rPr>
              <a:t>3</a:t>
            </a:r>
            <a:endParaRPr lang="en-US" sz="2000" b="1" baseline="-25000" dirty="0">
              <a:latin typeface="Arial" pitchFamily="34" charset="0"/>
              <a:cs typeface="Arial" pitchFamily="34" charset="0"/>
            </a:endParaRPr>
          </a:p>
        </p:txBody>
      </p:sp>
    </p:spTree>
    <p:extLst>
      <p:ext uri="{BB962C8B-B14F-4D97-AF65-F5344CB8AC3E}">
        <p14:creationId xmlns:p14="http://schemas.microsoft.com/office/powerpoint/2010/main" val="29390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The </a:t>
            </a:r>
            <a:r>
              <a:rPr lang="en-US" dirty="0" smtClean="0">
                <a:solidFill>
                  <a:schemeClr val="accent1">
                    <a:satMod val="150000"/>
                  </a:schemeClr>
                </a:solidFill>
              </a:rPr>
              <a:t>Stationary Distribution</a:t>
            </a:r>
            <a:endParaRPr lang="en-US" dirty="0">
              <a:solidFill>
                <a:schemeClr val="accent1">
                  <a:satMod val="150000"/>
                </a:schemeClr>
              </a:solidFill>
            </a:endParaRPr>
          </a:p>
        </p:txBody>
      </p:sp>
      <mc:AlternateContent xmlns:mc="http://schemas.openxmlformats.org/markup-compatibility/2006" xmlns:a14="http://schemas.microsoft.com/office/drawing/2010/main">
        <mc:Choice Requires="a14">
          <p:sp>
            <p:nvSpPr>
              <p:cNvPr id="27651" name="Rectangle 3"/>
              <p:cNvSpPr>
                <a:spLocks noGrp="1" noChangeArrowheads="1"/>
              </p:cNvSpPr>
              <p:nvPr>
                <p:ph idx="1"/>
              </p:nvPr>
            </p:nvSpPr>
            <p:spPr>
              <a:xfrm>
                <a:off x="457200" y="1295400"/>
                <a:ext cx="8534400" cy="5257801"/>
              </a:xfrm>
            </p:spPr>
            <p:txBody>
              <a:bodyPr rtlCol="0">
                <a:normAutofit/>
              </a:bodyPr>
              <a:lstStyle/>
              <a:p>
                <a:pPr>
                  <a:defRPr/>
                </a:pPr>
                <a:r>
                  <a:rPr lang="en-US" b="1" dirty="0" smtClean="0">
                    <a:solidFill>
                      <a:srgbClr val="D60093"/>
                    </a:solidFill>
                  </a:rPr>
                  <a:t>Where is the surfer at time </a:t>
                </a:r>
                <a:r>
                  <a:rPr lang="en-US" b="1" i="1" dirty="0" smtClean="0">
                    <a:solidFill>
                      <a:srgbClr val="D60093"/>
                    </a:solidFill>
                    <a:latin typeface="Times New Roman" pitchFamily="18" charset="0"/>
                    <a:cs typeface="Times New Roman" pitchFamily="18" charset="0"/>
                  </a:rPr>
                  <a:t>t+1</a:t>
                </a:r>
                <a:r>
                  <a:rPr lang="en-US" b="1" dirty="0" smtClean="0">
                    <a:solidFill>
                      <a:srgbClr val="D60093"/>
                    </a:solidFill>
                  </a:rPr>
                  <a:t>?</a:t>
                </a:r>
                <a:endParaRPr lang="en-US" b="1" dirty="0">
                  <a:solidFill>
                    <a:srgbClr val="D60093"/>
                  </a:solidFill>
                </a:endParaRPr>
              </a:p>
              <a:p>
                <a:pPr marL="731520" lvl="1" indent="-274320" fontAlgn="auto">
                  <a:spcAft>
                    <a:spcPts val="0"/>
                  </a:spcAft>
                  <a:defRPr/>
                </a:pPr>
                <a:r>
                  <a:rPr lang="en-US" dirty="0">
                    <a:ea typeface="+mn-ea"/>
                  </a:rPr>
                  <a:t>Follows a link uniformly at </a:t>
                </a:r>
                <a:r>
                  <a:rPr lang="en-US" dirty="0" smtClean="0">
                    <a:ea typeface="+mn-ea"/>
                  </a:rPr>
                  <a:t>random</a:t>
                </a:r>
              </a:p>
              <a:p>
                <a:pPr indent="-274320">
                  <a:buNone/>
                  <a:defRPr/>
                </a:pPr>
                <a:r>
                  <a:rPr lang="en-US" b="1" i="1" dirty="0" smtClean="0">
                    <a:latin typeface="Times New Roman" pitchFamily="18" charset="0"/>
                    <a:cs typeface="Times New Roman" pitchFamily="18" charset="0"/>
                  </a:rPr>
                  <a:t>		</a:t>
                </a:r>
                <a14:m>
                  <m:oMath xmlns:m="http://schemas.openxmlformats.org/officeDocument/2006/math">
                    <m:r>
                      <a:rPr lang="en-US" b="1" i="1" dirty="0" smtClean="0">
                        <a:latin typeface="Cambria Math"/>
                        <a:cs typeface="Times New Roman" pitchFamily="18" charset="0"/>
                      </a:rPr>
                      <m:t>𝒑</m:t>
                    </m:r>
                    <m:d>
                      <m:dPr>
                        <m:ctrlPr>
                          <a:rPr lang="en-US" b="1" i="1" dirty="0" smtClean="0">
                            <a:latin typeface="Cambria Math"/>
                            <a:cs typeface="Times New Roman" pitchFamily="18" charset="0"/>
                          </a:rPr>
                        </m:ctrlPr>
                      </m:dPr>
                      <m:e>
                        <m:r>
                          <a:rPr lang="en-US" b="1" i="1" dirty="0" smtClean="0">
                            <a:latin typeface="Cambria Math"/>
                            <a:cs typeface="Times New Roman" pitchFamily="18" charset="0"/>
                          </a:rPr>
                          <m:t>𝒕</m:t>
                        </m:r>
                        <m:r>
                          <a:rPr lang="en-US" b="1" i="1" dirty="0" smtClean="0">
                            <a:latin typeface="Cambria Math"/>
                            <a:cs typeface="Times New Roman" pitchFamily="18" charset="0"/>
                          </a:rPr>
                          <m:t>+</m:t>
                        </m:r>
                        <m:r>
                          <a:rPr lang="en-US" b="1" i="1" dirty="0" smtClean="0">
                            <a:latin typeface="Cambria Math"/>
                            <a:cs typeface="Times New Roman" pitchFamily="18" charset="0"/>
                          </a:rPr>
                          <m:t>𝟏</m:t>
                        </m:r>
                      </m:e>
                    </m:d>
                    <m:r>
                      <a:rPr lang="en-US" b="1" i="1" dirty="0">
                        <a:latin typeface="Cambria Math"/>
                        <a:cs typeface="Times New Roman" pitchFamily="18" charset="0"/>
                      </a:rPr>
                      <m:t>= </m:t>
                    </m:r>
                    <m:r>
                      <a:rPr lang="en-US" b="1" i="1" dirty="0" smtClean="0">
                        <a:latin typeface="Cambria Math"/>
                        <a:cs typeface="Times New Roman" pitchFamily="18" charset="0"/>
                      </a:rPr>
                      <m:t>𝑴</m:t>
                    </m:r>
                    <m:r>
                      <a:rPr lang="en-US" b="1" i="1" dirty="0" smtClean="0">
                        <a:latin typeface="Cambria Math"/>
                        <a:cs typeface="Times New Roman" pitchFamily="18" charset="0"/>
                      </a:rPr>
                      <m:t>⋅</m:t>
                    </m:r>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smtClean="0">
                        <a:latin typeface="Cambria Math"/>
                        <a:cs typeface="Times New Roman" pitchFamily="18" charset="0"/>
                      </a:rPr>
                      <m:t>)</m:t>
                    </m:r>
                  </m:oMath>
                </a14:m>
                <a:endParaRPr lang="en-US" b="1" i="1" dirty="0" smtClean="0">
                  <a:latin typeface="Times New Roman" pitchFamily="18" charset="0"/>
                  <a:cs typeface="Times New Roman" pitchFamily="18" charset="0"/>
                </a:endParaRPr>
              </a:p>
              <a:p>
                <a:pPr marL="731520" lvl="1" indent="-274320" fontAlgn="auto">
                  <a:spcAft>
                    <a:spcPts val="0"/>
                  </a:spcAft>
                  <a:buNone/>
                  <a:defRPr/>
                </a:pPr>
                <a:endParaRPr lang="en-US" sz="500" i="1" dirty="0" smtClean="0">
                  <a:latin typeface="Times New Roman" pitchFamily="18" charset="0"/>
                  <a:cs typeface="Times New Roman" pitchFamily="18" charset="0"/>
                </a:endParaRPr>
              </a:p>
              <a:p>
                <a:pPr marL="438912" indent="-320040" fontAlgn="auto">
                  <a:spcBef>
                    <a:spcPts val="0"/>
                  </a:spcBef>
                  <a:spcAft>
                    <a:spcPts val="0"/>
                  </a:spcAft>
                  <a:buFont typeface="Wingdings 2"/>
                  <a:buChar char=""/>
                  <a:defRPr/>
                </a:pPr>
                <a:r>
                  <a:rPr lang="en-US" dirty="0" smtClean="0">
                    <a:ea typeface="+mn-ea"/>
                  </a:rPr>
                  <a:t>Suppose </a:t>
                </a:r>
                <a:r>
                  <a:rPr lang="en-US" dirty="0">
                    <a:ea typeface="+mn-ea"/>
                  </a:rPr>
                  <a:t>the random walk reaches a state </a:t>
                </a:r>
                <a14:m>
                  <m:oMath xmlns:m="http://schemas.openxmlformats.org/officeDocument/2006/math">
                    <m:r>
                      <a:rPr lang="en-US" b="1" i="1" dirty="0" smtClean="0">
                        <a:latin typeface="Cambria Math"/>
                      </a:rPr>
                      <m:t>	</m:t>
                    </m:r>
                    <m:r>
                      <a:rPr lang="en-US" b="1" i="1" dirty="0" smtClean="0">
                        <a:latin typeface="Cambria Math"/>
                        <a:cs typeface="Times New Roman" pitchFamily="18" charset="0"/>
                      </a:rPr>
                      <m:t>𝒑</m:t>
                    </m:r>
                    <m:d>
                      <m:dPr>
                        <m:ctrlPr>
                          <a:rPr lang="en-US" b="1" i="1" dirty="0" smtClean="0">
                            <a:latin typeface="Cambria Math"/>
                            <a:cs typeface="Times New Roman" pitchFamily="18" charset="0"/>
                          </a:rPr>
                        </m:ctrlPr>
                      </m:dPr>
                      <m:e>
                        <m:r>
                          <a:rPr lang="en-US" b="1" i="1" dirty="0" smtClean="0">
                            <a:latin typeface="Cambria Math"/>
                            <a:cs typeface="Times New Roman" pitchFamily="18" charset="0"/>
                          </a:rPr>
                          <m:t>𝒕</m:t>
                        </m:r>
                        <m:r>
                          <a:rPr lang="en-US" b="1" i="1" dirty="0" smtClean="0">
                            <a:latin typeface="Cambria Math"/>
                            <a:cs typeface="Times New Roman" pitchFamily="18" charset="0"/>
                          </a:rPr>
                          <m:t>+</m:t>
                        </m:r>
                        <m:r>
                          <a:rPr lang="en-US" b="1" i="1" dirty="0" smtClean="0">
                            <a:latin typeface="Cambria Math"/>
                            <a:cs typeface="Times New Roman" pitchFamily="18" charset="0"/>
                          </a:rPr>
                          <m:t>𝟏</m:t>
                        </m:r>
                      </m:e>
                    </m:d>
                    <m:r>
                      <a:rPr lang="en-US" b="1" i="1" dirty="0">
                        <a:latin typeface="Cambria Math"/>
                        <a:cs typeface="Times New Roman" pitchFamily="18" charset="0"/>
                      </a:rPr>
                      <m:t>= </m:t>
                    </m:r>
                    <m:r>
                      <a:rPr lang="en-US" b="1" i="1" dirty="0">
                        <a:latin typeface="Cambria Math"/>
                        <a:cs typeface="Times New Roman" pitchFamily="18" charset="0"/>
                      </a:rPr>
                      <m:t>𝑴</m:t>
                    </m:r>
                    <m:r>
                      <a:rPr lang="en-US" b="1" i="1" dirty="0" smtClean="0">
                        <a:latin typeface="Cambria Math"/>
                        <a:cs typeface="Times New Roman" pitchFamily="18" charset="0"/>
                      </a:rPr>
                      <m:t>⋅</m:t>
                    </m:r>
                    <m:r>
                      <a:rPr lang="en-US" b="1" i="1" dirty="0">
                        <a:latin typeface="Cambria Math"/>
                        <a:cs typeface="Times New Roman" pitchFamily="18" charset="0"/>
                      </a:rPr>
                      <m:t>𝒑</m:t>
                    </m:r>
                    <m:r>
                      <a:rPr lang="en-US" b="1" i="1" dirty="0">
                        <a:latin typeface="Cambria Math"/>
                        <a:cs typeface="Times New Roman" pitchFamily="18" charset="0"/>
                      </a:rPr>
                      <m:t>(</m:t>
                    </m:r>
                    <m:r>
                      <a:rPr lang="en-US" b="1" i="1" dirty="0">
                        <a:latin typeface="Cambria Math"/>
                        <a:cs typeface="Times New Roman" pitchFamily="18" charset="0"/>
                      </a:rPr>
                      <m:t>𝒕</m:t>
                    </m:r>
                    <m:r>
                      <a:rPr lang="en-US" b="1" i="1" dirty="0">
                        <a:latin typeface="Cambria Math"/>
                        <a:cs typeface="Times New Roman" pitchFamily="18" charset="0"/>
                      </a:rPr>
                      <m:t>) = </m:t>
                    </m:r>
                    <m:r>
                      <a:rPr lang="en-US" b="1" i="1" dirty="0">
                        <a:latin typeface="Cambria Math"/>
                        <a:cs typeface="Times New Roman" pitchFamily="18" charset="0"/>
                      </a:rPr>
                      <m:t>𝒑</m:t>
                    </m:r>
                    <m:r>
                      <a:rPr lang="en-US" b="1" i="1" dirty="0">
                        <a:latin typeface="Cambria Math"/>
                        <a:cs typeface="Times New Roman" pitchFamily="18" charset="0"/>
                      </a:rPr>
                      <m:t>(</m:t>
                    </m:r>
                    <m:r>
                      <a:rPr lang="en-US" b="1" i="1" dirty="0">
                        <a:latin typeface="Cambria Math"/>
                        <a:cs typeface="Times New Roman" pitchFamily="18" charset="0"/>
                      </a:rPr>
                      <m:t>𝒕</m:t>
                    </m:r>
                    <m:r>
                      <a:rPr lang="en-US" b="1" i="1" dirty="0">
                        <a:latin typeface="Cambria Math"/>
                        <a:cs typeface="Times New Roman" pitchFamily="18" charset="0"/>
                      </a:rPr>
                      <m:t>)</m:t>
                    </m:r>
                  </m:oMath>
                </a14:m>
                <a:endParaRPr lang="en-US" b="1" i="1" dirty="0">
                  <a:latin typeface="Times New Roman" pitchFamily="18" charset="0"/>
                  <a:cs typeface="Times New Roman" pitchFamily="18" charset="0"/>
                </a:endParaRPr>
              </a:p>
              <a:p>
                <a:pPr marL="457200" lvl="1" indent="0" fontAlgn="auto">
                  <a:spcAft>
                    <a:spcPts val="0"/>
                  </a:spcAft>
                  <a:buNone/>
                  <a:defRPr/>
                </a:pPr>
                <a:r>
                  <a:rPr lang="en-US" dirty="0" smtClean="0">
                    <a:ea typeface="+mn-ea"/>
                  </a:rPr>
                  <a:t>then </a:t>
                </a:r>
                <a14:m>
                  <m:oMath xmlns:m="http://schemas.openxmlformats.org/officeDocument/2006/math">
                    <m:r>
                      <a:rPr lang="en-US" b="1" i="1" dirty="0" smtClean="0">
                        <a:latin typeface="Cambria Math"/>
                        <a:cs typeface="Times New Roman" pitchFamily="18" charset="0"/>
                      </a:rPr>
                      <m:t>𝒑</m:t>
                    </m:r>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a:latin typeface="Cambria Math"/>
                        <a:cs typeface="Times New Roman" pitchFamily="18" charset="0"/>
                      </a:rPr>
                      <m:t>)</m:t>
                    </m:r>
                  </m:oMath>
                </a14:m>
                <a:r>
                  <a:rPr lang="en-US" b="1" dirty="0"/>
                  <a:t> </a:t>
                </a:r>
                <a:r>
                  <a:rPr lang="en-US" dirty="0" smtClean="0"/>
                  <a:t>is </a:t>
                </a:r>
                <a:r>
                  <a:rPr lang="en-US" b="1" dirty="0" smtClean="0">
                    <a:solidFill>
                      <a:srgbClr val="0000FF"/>
                    </a:solidFill>
                    <a:ea typeface="+mn-ea"/>
                  </a:rPr>
                  <a:t>stationary </a:t>
                </a:r>
                <a:r>
                  <a:rPr lang="en-US" b="1" dirty="0">
                    <a:solidFill>
                      <a:srgbClr val="0000FF"/>
                    </a:solidFill>
                    <a:ea typeface="+mn-ea"/>
                  </a:rPr>
                  <a:t>distribution </a:t>
                </a:r>
                <a:r>
                  <a:rPr lang="en-US" dirty="0" smtClean="0">
                    <a:ea typeface="+mn-ea"/>
                  </a:rPr>
                  <a:t>of a random </a:t>
                </a:r>
                <a:r>
                  <a:rPr lang="en-US" dirty="0">
                    <a:ea typeface="+mn-ea"/>
                  </a:rPr>
                  <a:t>walk</a:t>
                </a:r>
              </a:p>
              <a:p>
                <a:pPr marL="438912" indent="-320040" fontAlgn="auto">
                  <a:spcBef>
                    <a:spcPts val="0"/>
                  </a:spcBef>
                  <a:spcAft>
                    <a:spcPts val="0"/>
                  </a:spcAft>
                  <a:buFont typeface="Wingdings 2"/>
                  <a:buChar char=""/>
                  <a:defRPr/>
                </a:pPr>
                <a:r>
                  <a:rPr lang="en-US" b="1" dirty="0">
                    <a:solidFill>
                      <a:srgbClr val="0000FF"/>
                    </a:solidFill>
                    <a:ea typeface="+mn-ea"/>
                  </a:rPr>
                  <a:t>Our </a:t>
                </a:r>
                <a:r>
                  <a:rPr lang="en-US" b="1" dirty="0" smtClean="0">
                    <a:solidFill>
                      <a:srgbClr val="0000FF"/>
                    </a:solidFill>
                    <a:ea typeface="+mn-ea"/>
                  </a:rPr>
                  <a:t>original rank </a:t>
                </a:r>
                <a:r>
                  <a:rPr lang="en-US" b="1" dirty="0">
                    <a:solidFill>
                      <a:srgbClr val="0000FF"/>
                    </a:solidFill>
                    <a:ea typeface="+mn-ea"/>
                  </a:rPr>
                  <a:t>vector</a:t>
                </a:r>
                <a:r>
                  <a:rPr lang="en-US" dirty="0">
                    <a:ea typeface="+mn-ea"/>
                  </a:rPr>
                  <a:t> </a:t>
                </a:r>
                <a14:m>
                  <m:oMath xmlns:m="http://schemas.openxmlformats.org/officeDocument/2006/math">
                    <m:r>
                      <a:rPr lang="en-US" b="1" i="1" dirty="0" smtClean="0">
                        <a:latin typeface="Cambria Math"/>
                        <a:cs typeface="Times New Roman" pitchFamily="18" charset="0"/>
                      </a:rPr>
                      <m:t>𝒓</m:t>
                    </m:r>
                  </m:oMath>
                </a14:m>
                <a:r>
                  <a:rPr lang="en-US" dirty="0">
                    <a:ea typeface="+mn-ea"/>
                  </a:rPr>
                  <a:t> </a:t>
                </a:r>
                <a:r>
                  <a:rPr lang="en-US" dirty="0" smtClean="0">
                    <a:ea typeface="+mn-ea"/>
                  </a:rPr>
                  <a:t>satisfies  </a:t>
                </a:r>
                <a14:m>
                  <m:oMath xmlns:m="http://schemas.openxmlformats.org/officeDocument/2006/math">
                    <m:r>
                      <a:rPr lang="en-US" b="1" i="1" dirty="0" smtClean="0">
                        <a:latin typeface="Cambria Math"/>
                        <a:cs typeface="Times New Roman" pitchFamily="18" charset="0"/>
                      </a:rPr>
                      <m:t>𝒓</m:t>
                    </m:r>
                    <m:r>
                      <a:rPr lang="en-US" b="1" i="1" dirty="0" smtClean="0">
                        <a:latin typeface="Cambria Math"/>
                        <a:cs typeface="Times New Roman" pitchFamily="18" charset="0"/>
                      </a:rPr>
                      <m:t> </m:t>
                    </m:r>
                    <m:r>
                      <a:rPr lang="en-US" i="1" dirty="0" smtClean="0">
                        <a:latin typeface="Cambria Math"/>
                        <a:cs typeface="Times New Roman" pitchFamily="18" charset="0"/>
                      </a:rPr>
                      <m:t>= </m:t>
                    </m:r>
                    <m:r>
                      <a:rPr lang="en-US" b="1" i="1" dirty="0" err="1" smtClean="0">
                        <a:latin typeface="Cambria Math"/>
                        <a:cs typeface="Times New Roman" pitchFamily="18" charset="0"/>
                      </a:rPr>
                      <m:t>𝑴</m:t>
                    </m:r>
                    <m:r>
                      <a:rPr lang="en-US" b="1" i="1" dirty="0" smtClean="0">
                        <a:latin typeface="Cambria Math"/>
                        <a:cs typeface="Times New Roman" pitchFamily="18" charset="0"/>
                      </a:rPr>
                      <m:t>⋅</m:t>
                    </m:r>
                    <m:r>
                      <a:rPr lang="en-US" b="1" i="1" dirty="0" err="1" smtClean="0">
                        <a:latin typeface="Cambria Math"/>
                        <a:cs typeface="Times New Roman" pitchFamily="18" charset="0"/>
                      </a:rPr>
                      <m:t>𝒓</m:t>
                    </m:r>
                  </m:oMath>
                </a14:m>
                <a:endParaRPr lang="en-US" b="1" i="1" dirty="0">
                  <a:latin typeface="Times New Roman" pitchFamily="18" charset="0"/>
                  <a:cs typeface="Times New Roman" pitchFamily="18" charset="0"/>
                </a:endParaRPr>
              </a:p>
              <a:p>
                <a:pPr marL="731520" lvl="1" indent="-274320" fontAlgn="auto">
                  <a:spcAft>
                    <a:spcPts val="0"/>
                  </a:spcAft>
                  <a:defRPr/>
                </a:pPr>
                <a:r>
                  <a:rPr lang="en-US" b="1" dirty="0" smtClean="0">
                    <a:solidFill>
                      <a:srgbClr val="D60093"/>
                    </a:solidFill>
                    <a:ea typeface="+mn-ea"/>
                  </a:rPr>
                  <a:t>So, </a:t>
                </a:r>
                <a14:m>
                  <m:oMath xmlns:m="http://schemas.openxmlformats.org/officeDocument/2006/math">
                    <m:r>
                      <a:rPr lang="en-US" b="1" i="1" dirty="0" smtClean="0">
                        <a:solidFill>
                          <a:srgbClr val="D60093"/>
                        </a:solidFill>
                        <a:latin typeface="Cambria Math"/>
                        <a:ea typeface="+mn-ea"/>
                      </a:rPr>
                      <m:t>𝒓</m:t>
                    </m:r>
                  </m:oMath>
                </a14:m>
                <a:r>
                  <a:rPr lang="en-US" b="1" dirty="0" smtClean="0">
                    <a:solidFill>
                      <a:srgbClr val="D60093"/>
                    </a:solidFill>
                    <a:ea typeface="+mn-ea"/>
                  </a:rPr>
                  <a:t> </a:t>
                </a:r>
                <a:r>
                  <a:rPr lang="en-US" b="1" dirty="0">
                    <a:solidFill>
                      <a:srgbClr val="D60093"/>
                    </a:solidFill>
                    <a:ea typeface="+mn-ea"/>
                  </a:rPr>
                  <a:t>is a stationary distribution for </a:t>
                </a:r>
                <a:r>
                  <a:rPr lang="en-US" b="1" dirty="0" smtClean="0">
                    <a:solidFill>
                      <a:srgbClr val="D60093"/>
                    </a:solidFill>
                    <a:ea typeface="+mn-ea"/>
                  </a:rPr>
                  <a:t/>
                </a:r>
                <a:br>
                  <a:rPr lang="en-US" b="1" dirty="0" smtClean="0">
                    <a:solidFill>
                      <a:srgbClr val="D60093"/>
                    </a:solidFill>
                    <a:ea typeface="+mn-ea"/>
                  </a:rPr>
                </a:br>
                <a:r>
                  <a:rPr lang="en-US" b="1" dirty="0" smtClean="0">
                    <a:solidFill>
                      <a:srgbClr val="D60093"/>
                    </a:solidFill>
                    <a:ea typeface="+mn-ea"/>
                  </a:rPr>
                  <a:t>the </a:t>
                </a:r>
                <a:r>
                  <a:rPr lang="en-US" b="1" dirty="0">
                    <a:solidFill>
                      <a:srgbClr val="D60093"/>
                    </a:solidFill>
                    <a:ea typeface="+mn-ea"/>
                  </a:rPr>
                  <a:t>random </a:t>
                </a:r>
                <a:r>
                  <a:rPr lang="en-US" b="1" dirty="0" smtClean="0">
                    <a:solidFill>
                      <a:srgbClr val="D60093"/>
                    </a:solidFill>
                    <a:ea typeface="+mn-ea"/>
                  </a:rPr>
                  <a:t>walk</a:t>
                </a:r>
                <a:endParaRPr lang="en-US" b="1" dirty="0">
                  <a:solidFill>
                    <a:srgbClr val="D60093"/>
                  </a:solidFill>
                  <a:ea typeface="+mn-ea"/>
                </a:endParaRPr>
              </a:p>
              <a:p>
                <a:pPr marL="438912" indent="-320040" fontAlgn="auto">
                  <a:spcBef>
                    <a:spcPts val="0"/>
                  </a:spcBef>
                  <a:spcAft>
                    <a:spcPts val="0"/>
                  </a:spcAft>
                  <a:buFont typeface="Wingdings" pitchFamily="2" charset="2"/>
                  <a:buNone/>
                  <a:defRPr/>
                </a:pPr>
                <a:endParaRPr lang="en-US" dirty="0">
                  <a:ea typeface="+mn-ea"/>
                </a:endParaRPr>
              </a:p>
              <a:p>
                <a:pPr marL="438912" indent="-320040" fontAlgn="auto">
                  <a:spcBef>
                    <a:spcPts val="0"/>
                  </a:spcBef>
                  <a:spcAft>
                    <a:spcPts val="0"/>
                  </a:spcAft>
                  <a:buFont typeface="Wingdings" pitchFamily="2" charset="2"/>
                  <a:buNone/>
                  <a:defRPr/>
                </a:pPr>
                <a:endParaRPr lang="en-US" dirty="0">
                  <a:ea typeface="+mn-ea"/>
                </a:endParaRPr>
              </a:p>
            </p:txBody>
          </p:sp>
        </mc:Choice>
        <mc:Fallback xmlns="">
          <p:sp>
            <p:nvSpPr>
              <p:cNvPr id="27651" name="Rectangle 3"/>
              <p:cNvSpPr>
                <a:spLocks noGrp="1" noRot="1" noChangeAspect="1" noMove="1" noResize="1" noEditPoints="1" noAdjustHandles="1" noChangeArrowheads="1" noChangeShapeType="1" noTextEdit="1"/>
              </p:cNvSpPr>
              <p:nvPr>
                <p:ph idx="1"/>
              </p:nvPr>
            </p:nvSpPr>
            <p:spPr>
              <a:xfrm>
                <a:off x="457200" y="1295400"/>
                <a:ext cx="8534400" cy="5257801"/>
              </a:xfrm>
              <a:blipFill rotWithShape="1">
                <a:blip r:embed="rId4"/>
                <a:stretch>
                  <a:fillRect t="-928"/>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ext uri="{D42A27DB-BD31-4B8C-83A1-F6EECF244321}">
                <p14:modId xmlns:p14="http://schemas.microsoft.com/office/powerpoint/2010/main" val="3961489597"/>
              </p:ext>
            </p:extLst>
          </p:nvPr>
        </p:nvGraphicFramePr>
        <p:xfrm>
          <a:off x="6809710" y="2584450"/>
          <a:ext cx="2344738" cy="463550"/>
        </p:xfrm>
        <a:graphic>
          <a:graphicData uri="http://schemas.openxmlformats.org/presentationml/2006/ole">
            <mc:AlternateContent xmlns:mc="http://schemas.openxmlformats.org/markup-compatibility/2006">
              <mc:Choice xmlns:v="urn:schemas-microsoft-com:vml" Requires="v">
                <p:oleObj spid="_x0000_s57364" name="Equation" r:id="rId5" imgW="1104840" imgH="203040" progId="Equation.3">
                  <p:embed/>
                </p:oleObj>
              </mc:Choice>
              <mc:Fallback>
                <p:oleObj name="Equation" r:id="rId5" imgW="1104840" imgH="203040" progId="Equation.3">
                  <p:embed/>
                  <p:pic>
                    <p:nvPicPr>
                      <p:cNvPr id="0" name=""/>
                      <p:cNvPicPr>
                        <a:picLocks noChangeAspect="1" noChangeArrowheads="1"/>
                      </p:cNvPicPr>
                      <p:nvPr/>
                    </p:nvPicPr>
                    <p:blipFill>
                      <a:blip r:embed="rId6"/>
                      <a:srcRect/>
                      <a:stretch>
                        <a:fillRect/>
                      </a:stretch>
                    </p:blipFill>
                    <p:spPr bwMode="auto">
                      <a:xfrm>
                        <a:off x="6809710" y="2584450"/>
                        <a:ext cx="2344738" cy="463550"/>
                      </a:xfrm>
                      <a:prstGeom prst="rect">
                        <a:avLst/>
                      </a:prstGeom>
                      <a:noFill/>
                      <a:ln>
                        <a:noFill/>
                      </a:ln>
                    </p:spPr>
                  </p:pic>
                </p:oleObj>
              </mc:Fallback>
            </mc:AlternateContent>
          </a:graphicData>
        </a:graphic>
      </p:graphicFrame>
      <p:sp>
        <p:nvSpPr>
          <p:cNvPr id="27" name="Oval 26"/>
          <p:cNvSpPr/>
          <p:nvPr/>
        </p:nvSpPr>
        <p:spPr>
          <a:xfrm>
            <a:off x="7772400" y="2173909"/>
            <a:ext cx="419358" cy="416891"/>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latin typeface="Arial" pitchFamily="34" charset="0"/>
                <a:cs typeface="Arial" pitchFamily="34" charset="0"/>
              </a:rPr>
              <a:t>j</a:t>
            </a:r>
            <a:endParaRPr lang="en-US" sz="2000" b="1" dirty="0">
              <a:latin typeface="Arial" pitchFamily="34" charset="0"/>
              <a:cs typeface="Arial" pitchFamily="34" charset="0"/>
            </a:endParaRPr>
          </a:p>
        </p:txBody>
      </p:sp>
      <p:cxnSp>
        <p:nvCxnSpPr>
          <p:cNvPr id="28" name="Straight Arrow Connector 27"/>
          <p:cNvCxnSpPr>
            <a:endCxn id="27" idx="1"/>
          </p:cNvCxnSpPr>
          <p:nvPr/>
        </p:nvCxnSpPr>
        <p:spPr>
          <a:xfrm>
            <a:off x="7489025" y="1391754"/>
            <a:ext cx="344789" cy="84320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27" idx="0"/>
          </p:cNvCxnSpPr>
          <p:nvPr/>
        </p:nvCxnSpPr>
        <p:spPr>
          <a:xfrm flipH="1">
            <a:off x="7982079" y="1391754"/>
            <a:ext cx="209679" cy="78215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endCxn id="27" idx="7"/>
          </p:cNvCxnSpPr>
          <p:nvPr/>
        </p:nvCxnSpPr>
        <p:spPr>
          <a:xfrm flipH="1">
            <a:off x="8130344" y="1391754"/>
            <a:ext cx="727777" cy="84320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1" name="Oval 30"/>
          <p:cNvSpPr/>
          <p:nvPr/>
        </p:nvSpPr>
        <p:spPr>
          <a:xfrm>
            <a:off x="7226042" y="12192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smtClean="0">
                <a:latin typeface="Arial" pitchFamily="34" charset="0"/>
                <a:cs typeface="Arial" pitchFamily="34" charset="0"/>
              </a:rPr>
              <a:t>1</a:t>
            </a:r>
            <a:endParaRPr lang="en-US" sz="2000" b="1" baseline="-25000" dirty="0">
              <a:latin typeface="Arial" pitchFamily="34" charset="0"/>
              <a:cs typeface="Arial" pitchFamily="34" charset="0"/>
            </a:endParaRPr>
          </a:p>
        </p:txBody>
      </p:sp>
      <p:sp>
        <p:nvSpPr>
          <p:cNvPr id="32" name="Oval 31"/>
          <p:cNvSpPr/>
          <p:nvPr/>
        </p:nvSpPr>
        <p:spPr>
          <a:xfrm>
            <a:off x="7937242" y="12192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a:latin typeface="Arial" pitchFamily="34" charset="0"/>
                <a:cs typeface="Arial" pitchFamily="34" charset="0"/>
              </a:rPr>
              <a:t>2</a:t>
            </a:r>
          </a:p>
        </p:txBody>
      </p:sp>
      <p:sp>
        <p:nvSpPr>
          <p:cNvPr id="33" name="Oval 32"/>
          <p:cNvSpPr/>
          <p:nvPr/>
        </p:nvSpPr>
        <p:spPr>
          <a:xfrm>
            <a:off x="8648442" y="1219200"/>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i</a:t>
            </a:r>
            <a:r>
              <a:rPr lang="en-US" sz="2000" b="1" baseline="-25000" dirty="0" smtClean="0">
                <a:latin typeface="Arial" pitchFamily="34" charset="0"/>
                <a:cs typeface="Arial" pitchFamily="34" charset="0"/>
              </a:rPr>
              <a:t>3</a:t>
            </a:r>
            <a:endParaRPr lang="en-US" sz="2000" b="1" baseline="-25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9B12225-5612-419B-A8D5-4B8EEE4C217E}" type="slidenum">
              <a:rPr lang="en-US" smtClean="0"/>
              <a:pPr/>
              <a:t>32</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0426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Existence and Uniqueness</a:t>
            </a:r>
            <a:endParaRPr lang="en-US" dirty="0"/>
          </a:p>
        </p:txBody>
      </p:sp>
      <p:sp>
        <p:nvSpPr>
          <p:cNvPr id="61442" name="Rectangle 3"/>
          <p:cNvSpPr>
            <a:spLocks noGrp="1" noChangeArrowheads="1"/>
          </p:cNvSpPr>
          <p:nvPr>
            <p:ph idx="1"/>
          </p:nvPr>
        </p:nvSpPr>
        <p:spPr>
          <a:xfrm>
            <a:off x="457200" y="1295401"/>
            <a:ext cx="8229600" cy="1295400"/>
          </a:xfrm>
        </p:spPr>
        <p:txBody>
          <a:bodyPr/>
          <a:lstStyle/>
          <a:p>
            <a:r>
              <a:rPr lang="en-US" b="1" dirty="0" smtClean="0">
                <a:solidFill>
                  <a:srgbClr val="0000FF"/>
                </a:solidFill>
              </a:rPr>
              <a:t>A central result from the theory of random walks (a.k.a. Markov processes):</a:t>
            </a:r>
          </a:p>
          <a:p>
            <a:endParaRPr lang="en-US" dirty="0" smtClean="0"/>
          </a:p>
        </p:txBody>
      </p:sp>
      <p:sp>
        <p:nvSpPr>
          <p:cNvPr id="10" name="Rounded Rectangle 9"/>
          <p:cNvSpPr/>
          <p:nvPr/>
        </p:nvSpPr>
        <p:spPr>
          <a:xfrm>
            <a:off x="533400" y="2743200"/>
            <a:ext cx="8229600" cy="30480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latin typeface="Calibri" pitchFamily="34" charset="0"/>
              </a:rPr>
              <a:t>For graphs that satisfy </a:t>
            </a:r>
            <a:r>
              <a:rPr lang="en-US" sz="3200" b="1" dirty="0">
                <a:latin typeface="Calibri" pitchFamily="34" charset="0"/>
              </a:rPr>
              <a:t>certain conditions</a:t>
            </a:r>
            <a:r>
              <a:rPr lang="en-US" sz="3200" dirty="0">
                <a:latin typeface="Calibri" pitchFamily="34" charset="0"/>
              </a:rPr>
              <a:t>, </a:t>
            </a: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the </a:t>
            </a:r>
            <a:r>
              <a:rPr lang="en-US" sz="3200" b="1" dirty="0">
                <a:latin typeface="Calibri" pitchFamily="34" charset="0"/>
              </a:rPr>
              <a:t>stationary distribution is unique</a:t>
            </a:r>
            <a:r>
              <a:rPr lang="en-US" sz="3200" dirty="0">
                <a:latin typeface="Calibri" pitchFamily="34" charset="0"/>
              </a:rPr>
              <a:t> and eventually will be reached no matter what the initial probability distribution at time </a:t>
            </a:r>
            <a:r>
              <a:rPr lang="en-US" sz="3200" b="1" dirty="0">
                <a:latin typeface="Calibri" pitchFamily="34" charset="0"/>
              </a:rPr>
              <a:t>t = </a:t>
            </a:r>
            <a:r>
              <a:rPr lang="en-US" sz="3200" b="1" dirty="0" smtClean="0">
                <a:latin typeface="Calibri" pitchFamily="34" charset="0"/>
              </a:rPr>
              <a:t>0</a:t>
            </a:r>
            <a:endParaRPr lang="en-US" sz="3200" b="1" dirty="0">
              <a:latin typeface="Calibri" pitchFamily="34" charset="0"/>
            </a:endParaRPr>
          </a:p>
        </p:txBody>
      </p:sp>
      <p:sp>
        <p:nvSpPr>
          <p:cNvPr id="11" name="Slide Number Placeholder 10"/>
          <p:cNvSpPr>
            <a:spLocks noGrp="1"/>
          </p:cNvSpPr>
          <p:nvPr>
            <p:ph type="sldNum" sz="quarter" idx="12"/>
          </p:nvPr>
        </p:nvSpPr>
        <p:spPr/>
        <p:txBody>
          <a:bodyPr/>
          <a:lstStyle/>
          <a:p>
            <a:fld id="{19B12225-5612-419B-A8D5-4B8EEE4C217E}" type="slidenum">
              <a:rPr lang="en-US" smtClean="0"/>
              <a:pPr/>
              <a:t>33</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712048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8077200" cy="2590800"/>
          </a:xfrm>
        </p:spPr>
        <p:txBody>
          <a:bodyPr anchor="b">
            <a:normAutofit/>
          </a:bodyPr>
          <a:lstStyle/>
          <a:p>
            <a:r>
              <a:rPr lang="en-US" sz="4800" dirty="0" smtClean="0"/>
              <a:t>PageRank</a:t>
            </a:r>
            <a:r>
              <a:rPr lang="en-US" sz="4800" dirty="0"/>
              <a:t>: </a:t>
            </a:r>
            <a:r>
              <a:rPr lang="en-US" sz="4800" dirty="0" smtClean="0"/>
              <a:t/>
            </a:r>
            <a:br>
              <a:rPr lang="en-US" sz="4800" dirty="0" smtClean="0"/>
            </a:br>
            <a:r>
              <a:rPr lang="en-US" sz="4800" dirty="0" smtClean="0"/>
              <a:t>The Google Formulation</a:t>
            </a:r>
            <a:endParaRPr lang="en-US" sz="4800" dirty="0"/>
          </a:p>
        </p:txBody>
      </p:sp>
    </p:spTree>
    <p:extLst>
      <p:ext uri="{BB962C8B-B14F-4D97-AF65-F5344CB8AC3E}">
        <p14:creationId xmlns:p14="http://schemas.microsoft.com/office/powerpoint/2010/main" val="35167764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Three Questions</a:t>
            </a:r>
            <a:endParaRPr lang="en-US" dirty="0"/>
          </a:p>
        </p:txBody>
      </p:sp>
      <p:sp>
        <p:nvSpPr>
          <p:cNvPr id="3" name="Content Placeholder 2"/>
          <p:cNvSpPr>
            <a:spLocks noGrp="1"/>
          </p:cNvSpPr>
          <p:nvPr>
            <p:ph idx="1"/>
          </p:nvPr>
        </p:nvSpPr>
        <p:spPr/>
        <p:txBody>
          <a:bodyPr/>
          <a:lstStyle/>
          <a:p>
            <a:endParaRPr lang="en-US" b="1" dirty="0" smtClean="0"/>
          </a:p>
          <a:p>
            <a:endParaRPr lang="en-US" b="1" dirty="0"/>
          </a:p>
          <a:p>
            <a:endParaRPr lang="en-US" b="1" dirty="0" smtClean="0"/>
          </a:p>
          <a:p>
            <a:endParaRPr lang="en-US" b="1" dirty="0" smtClean="0"/>
          </a:p>
          <a:p>
            <a:r>
              <a:rPr lang="en-US" sz="3600" b="1" dirty="0" smtClean="0">
                <a:solidFill>
                  <a:srgbClr val="D60093"/>
                </a:solidFill>
              </a:rPr>
              <a:t>Does this converge?</a:t>
            </a:r>
          </a:p>
          <a:p>
            <a:pPr lvl="8"/>
            <a:endParaRPr lang="en-US" sz="2000" b="1" dirty="0">
              <a:solidFill>
                <a:srgbClr val="D60093"/>
              </a:solidFill>
            </a:endParaRPr>
          </a:p>
          <a:p>
            <a:r>
              <a:rPr lang="en-US" sz="3600" b="1" dirty="0" smtClean="0">
                <a:solidFill>
                  <a:srgbClr val="D60093"/>
                </a:solidFill>
              </a:rPr>
              <a:t>Does it converge to what we want?</a:t>
            </a:r>
          </a:p>
          <a:p>
            <a:pPr lvl="8"/>
            <a:endParaRPr lang="en-US" sz="2000" b="1" dirty="0">
              <a:solidFill>
                <a:srgbClr val="D60093"/>
              </a:solidFill>
            </a:endParaRPr>
          </a:p>
          <a:p>
            <a:r>
              <a:rPr lang="en-US" sz="3600" b="1" dirty="0" smtClean="0">
                <a:solidFill>
                  <a:srgbClr val="D60093"/>
                </a:solidFill>
              </a:rPr>
              <a:t>Are results reasonable?</a:t>
            </a:r>
            <a:endParaRPr lang="en-US" sz="3600" b="1" dirty="0">
              <a:solidFill>
                <a:srgbClr val="D60093"/>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822117703"/>
              </p:ext>
            </p:extLst>
          </p:nvPr>
        </p:nvGraphicFramePr>
        <p:xfrm>
          <a:off x="762000" y="1371600"/>
          <a:ext cx="3314700" cy="1752600"/>
        </p:xfrm>
        <a:graphic>
          <a:graphicData uri="http://schemas.openxmlformats.org/presentationml/2006/ole">
            <mc:AlternateContent xmlns:mc="http://schemas.openxmlformats.org/markup-compatibility/2006">
              <mc:Choice xmlns:v="urn:schemas-microsoft-com:vml" Requires="v">
                <p:oleObj spid="_x0000_s58406" name="Equation" r:id="rId3" imgW="888840" imgH="469800" progId="Equation.3">
                  <p:embed/>
                </p:oleObj>
              </mc:Choice>
              <mc:Fallback>
                <p:oleObj name="Equation" r:id="rId3" imgW="88884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3314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97845827"/>
              </p:ext>
            </p:extLst>
          </p:nvPr>
        </p:nvGraphicFramePr>
        <p:xfrm>
          <a:off x="6096000" y="1905000"/>
          <a:ext cx="2337749" cy="844550"/>
        </p:xfrm>
        <a:graphic>
          <a:graphicData uri="http://schemas.openxmlformats.org/presentationml/2006/ole">
            <mc:AlternateContent xmlns:mc="http://schemas.openxmlformats.org/markup-compatibility/2006">
              <mc:Choice xmlns:v="urn:schemas-microsoft-com:vml" Requires="v">
                <p:oleObj spid="_x0000_s58407" name="Equation" r:id="rId5" imgW="457200" imgH="164880" progId="Equation.3">
                  <p:embed/>
                </p:oleObj>
              </mc:Choice>
              <mc:Fallback>
                <p:oleObj name="Equation" r:id="rId5" imgW="457200" imgH="164880" progId="Equation.3">
                  <p:embed/>
                  <p:pic>
                    <p:nvPicPr>
                      <p:cNvPr id="0" name=""/>
                      <p:cNvPicPr>
                        <a:picLocks noChangeAspect="1" noChangeArrowheads="1"/>
                      </p:cNvPicPr>
                      <p:nvPr/>
                    </p:nvPicPr>
                    <p:blipFill>
                      <a:blip r:embed="rId6"/>
                      <a:srcRect/>
                      <a:stretch>
                        <a:fillRect/>
                      </a:stretch>
                    </p:blipFill>
                    <p:spPr bwMode="auto">
                      <a:xfrm>
                        <a:off x="6096000" y="1905000"/>
                        <a:ext cx="2337749" cy="844550"/>
                      </a:xfrm>
                      <a:prstGeom prst="rect">
                        <a:avLst/>
                      </a:prstGeom>
                      <a:noFill/>
                      <a:ln>
                        <a:noFill/>
                      </a:ln>
                    </p:spPr>
                  </p:pic>
                </p:oleObj>
              </mc:Fallback>
            </mc:AlternateContent>
          </a:graphicData>
        </a:graphic>
      </p:graphicFrame>
      <p:sp>
        <p:nvSpPr>
          <p:cNvPr id="9" name="TextBox 8"/>
          <p:cNvSpPr txBox="1"/>
          <p:nvPr/>
        </p:nvSpPr>
        <p:spPr>
          <a:xfrm>
            <a:off x="4285692" y="2057400"/>
            <a:ext cx="1582484" cy="646331"/>
          </a:xfrm>
          <a:prstGeom prst="rect">
            <a:avLst/>
          </a:prstGeom>
          <a:noFill/>
        </p:spPr>
        <p:txBody>
          <a:bodyPr wrap="none" rtlCol="0">
            <a:spAutoFit/>
          </a:bodyPr>
          <a:lstStyle/>
          <a:p>
            <a:pPr algn="ctr"/>
            <a:r>
              <a:rPr lang="en-US" b="1" dirty="0">
                <a:solidFill>
                  <a:srgbClr val="008000"/>
                </a:solidFill>
                <a:latin typeface="Arial" pitchFamily="34" charset="0"/>
                <a:cs typeface="Arial" pitchFamily="34" charset="0"/>
              </a:rPr>
              <a:t>o</a:t>
            </a:r>
            <a:r>
              <a:rPr lang="en-US" b="1" dirty="0" smtClean="0">
                <a:solidFill>
                  <a:srgbClr val="008000"/>
                </a:solidFill>
                <a:latin typeface="Arial" pitchFamily="34" charset="0"/>
                <a:cs typeface="Arial" pitchFamily="34" charset="0"/>
              </a:rPr>
              <a:t>r</a:t>
            </a:r>
          </a:p>
          <a:p>
            <a:pPr algn="ctr"/>
            <a:r>
              <a:rPr lang="en-US" b="1" dirty="0" smtClean="0">
                <a:solidFill>
                  <a:srgbClr val="008000"/>
                </a:solidFill>
                <a:latin typeface="Arial" pitchFamily="34" charset="0"/>
                <a:cs typeface="Arial" pitchFamily="34" charset="0"/>
              </a:rPr>
              <a:t> equivalently</a:t>
            </a:r>
          </a:p>
        </p:txBody>
      </p:sp>
      <p:sp>
        <p:nvSpPr>
          <p:cNvPr id="14" name="Slide Number Placeholder 13"/>
          <p:cNvSpPr>
            <a:spLocks noGrp="1"/>
          </p:cNvSpPr>
          <p:nvPr>
            <p:ph type="sldNum" sz="quarter" idx="12"/>
          </p:nvPr>
        </p:nvSpPr>
        <p:spPr/>
        <p:txBody>
          <a:bodyPr/>
          <a:lstStyle/>
          <a:p>
            <a:fld id="{19B12225-5612-419B-A8D5-4B8EEE4C217E}"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549130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Does </a:t>
            </a:r>
            <a:r>
              <a:rPr lang="en-US" dirty="0" smtClean="0"/>
              <a:t>this converge?</a:t>
            </a:r>
            <a:endParaRPr lang="en-US" dirty="0"/>
          </a:p>
        </p:txBody>
      </p:sp>
      <p:sp>
        <p:nvSpPr>
          <p:cNvPr id="3" name="Content Placeholder 2"/>
          <p:cNvSpPr>
            <a:spLocks noGrp="1"/>
          </p:cNvSpPr>
          <p:nvPr>
            <p:ph idx="1"/>
          </p:nvPr>
        </p:nvSpPr>
        <p:spPr/>
        <p:txBody>
          <a:bodyPr/>
          <a:lstStyle/>
          <a:p>
            <a:endParaRPr lang="en-US" b="1" dirty="0" smtClean="0">
              <a:solidFill>
                <a:schemeClr val="accent3"/>
              </a:solidFill>
            </a:endParaRPr>
          </a:p>
          <a:p>
            <a:endParaRPr lang="en-US" b="1" dirty="0">
              <a:solidFill>
                <a:schemeClr val="accent3"/>
              </a:solidFill>
            </a:endParaRPr>
          </a:p>
          <a:p>
            <a:endParaRPr lang="en-US" b="1" dirty="0" smtClean="0">
              <a:solidFill>
                <a:schemeClr val="accent3"/>
              </a:solidFill>
            </a:endParaRPr>
          </a:p>
          <a:p>
            <a:endParaRPr lang="en-US" b="1" dirty="0">
              <a:solidFill>
                <a:schemeClr val="accent3"/>
              </a:solidFill>
            </a:endParaRPr>
          </a:p>
          <a:p>
            <a:r>
              <a:rPr lang="en-US" b="1" dirty="0" smtClean="0">
                <a:solidFill>
                  <a:srgbClr val="D60093"/>
                </a:solidFill>
              </a:rPr>
              <a:t>Example</a:t>
            </a:r>
            <a:r>
              <a:rPr lang="en-US" b="1" dirty="0">
                <a:solidFill>
                  <a:srgbClr val="D60093"/>
                </a:solidFill>
              </a:rPr>
              <a:t>:</a:t>
            </a:r>
          </a:p>
          <a:p>
            <a:pPr>
              <a:buNone/>
            </a:pPr>
            <a:r>
              <a:rPr lang="en-US" dirty="0" smtClean="0"/>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a</a:t>
            </a:r>
            <a:r>
              <a:rPr lang="en-US" dirty="0" smtClean="0">
                <a:latin typeface="Times New Roman" pitchFamily="18" charset="0"/>
                <a:cs typeface="Times New Roman" pitchFamily="18" charset="0"/>
              </a:rPr>
              <a:t>		1	0	1	0	</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b</a:t>
            </a:r>
            <a:r>
              <a:rPr lang="en-US" dirty="0">
                <a:latin typeface="Times New Roman" pitchFamily="18" charset="0"/>
                <a:cs typeface="Times New Roman" pitchFamily="18" charset="0"/>
              </a:rPr>
              <a:t>		0	</a:t>
            </a: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0	1</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36</a:t>
            </a:fld>
            <a:endParaRPr lang="en-US"/>
          </a:p>
        </p:txBody>
      </p:sp>
      <p:sp>
        <p:nvSpPr>
          <p:cNvPr id="8" name="TextBox 7"/>
          <p:cNvSpPr txBox="1"/>
          <p:nvPr/>
        </p:nvSpPr>
        <p:spPr>
          <a:xfrm>
            <a:off x="2133600" y="4038600"/>
            <a:ext cx="394660" cy="523220"/>
          </a:xfrm>
          <a:prstGeom prst="rect">
            <a:avLst/>
          </a:prstGeom>
          <a:noFill/>
        </p:spPr>
        <p:txBody>
          <a:bodyPr wrap="none" rtlCol="0">
            <a:spAutoFit/>
          </a:bodyPr>
          <a:lstStyle/>
          <a:p>
            <a:r>
              <a:rPr lang="en-US" sz="2800" dirty="0" smtClean="0">
                <a:latin typeface="Arial" pitchFamily="34" charset="0"/>
                <a:cs typeface="Arial" pitchFamily="34" charset="0"/>
              </a:rPr>
              <a:t>=</a:t>
            </a:r>
          </a:p>
        </p:txBody>
      </p:sp>
      <p:cxnSp>
        <p:nvCxnSpPr>
          <p:cNvPr id="9" name="Straight Arrow Connector 8"/>
          <p:cNvCxnSpPr/>
          <p:nvPr/>
        </p:nvCxnSpPr>
        <p:spPr>
          <a:xfrm>
            <a:off x="3432387" y="2450037"/>
            <a:ext cx="157092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3584787" y="2678637"/>
            <a:ext cx="157092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Oval 10"/>
          <p:cNvSpPr/>
          <p:nvPr/>
        </p:nvSpPr>
        <p:spPr>
          <a:xfrm>
            <a:off x="4998720"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b</a:t>
            </a:r>
            <a:endParaRPr lang="en-US" sz="3200" b="1" dirty="0">
              <a:solidFill>
                <a:schemeClr val="bg1"/>
              </a:solidFill>
              <a:latin typeface="Arial" pitchFamily="34" charset="0"/>
              <a:cs typeface="Arial" pitchFamily="34" charset="0"/>
            </a:endParaRPr>
          </a:p>
        </p:txBody>
      </p:sp>
      <p:sp>
        <p:nvSpPr>
          <p:cNvPr id="12" name="Oval 11"/>
          <p:cNvSpPr/>
          <p:nvPr/>
        </p:nvSpPr>
        <p:spPr>
          <a:xfrm>
            <a:off x="2975187"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a</a:t>
            </a:r>
            <a:endParaRPr lang="en-US" sz="3200" b="1" dirty="0">
              <a:solidFill>
                <a:schemeClr val="bg1"/>
              </a:solidFill>
              <a:latin typeface="Arial" pitchFamily="34" charset="0"/>
              <a:cs typeface="Arial" pitchFamily="34" charset="0"/>
            </a:endParaRPr>
          </a:p>
        </p:txBody>
      </p:sp>
      <p:sp>
        <p:nvSpPr>
          <p:cNvPr id="17" name="TextBox 16"/>
          <p:cNvSpPr txBox="1"/>
          <p:nvPr/>
        </p:nvSpPr>
        <p:spPr>
          <a:xfrm>
            <a:off x="3124200" y="4800600"/>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graphicFrame>
        <p:nvGraphicFramePr>
          <p:cNvPr id="7" name="Object 6"/>
          <p:cNvGraphicFramePr>
            <a:graphicFrameLocks noChangeAspect="1"/>
          </p:cNvGraphicFramePr>
          <p:nvPr>
            <p:extLst>
              <p:ext uri="{D42A27DB-BD31-4B8C-83A1-F6EECF244321}">
                <p14:modId xmlns:p14="http://schemas.microsoft.com/office/powerpoint/2010/main" val="563052031"/>
              </p:ext>
            </p:extLst>
          </p:nvPr>
        </p:nvGraphicFramePr>
        <p:xfrm>
          <a:off x="6438900" y="1881188"/>
          <a:ext cx="2628900" cy="1389062"/>
        </p:xfrm>
        <a:graphic>
          <a:graphicData uri="http://schemas.openxmlformats.org/presentationml/2006/ole">
            <mc:AlternateContent xmlns:mc="http://schemas.openxmlformats.org/markup-compatibility/2006">
              <mc:Choice xmlns:v="urn:schemas-microsoft-com:vml" Requires="v">
                <p:oleObj spid="_x0000_s55339" name="Equation" r:id="rId3" imgW="888840" imgH="469800" progId="Equation.3">
                  <p:embed/>
                </p:oleObj>
              </mc:Choice>
              <mc:Fallback>
                <p:oleObj name="Equation" r:id="rId3" imgW="88884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881188"/>
                        <a:ext cx="26289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6274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87552"/>
          </a:xfrm>
        </p:spPr>
        <p:txBody>
          <a:bodyPr>
            <a:normAutofit/>
          </a:bodyPr>
          <a:lstStyle/>
          <a:p>
            <a:r>
              <a:rPr lang="en-US" dirty="0"/>
              <a:t>Does </a:t>
            </a:r>
            <a:r>
              <a:rPr lang="en-US" dirty="0" smtClean="0"/>
              <a:t>it converge to what we want?</a:t>
            </a:r>
            <a:endParaRPr lang="en-US" dirty="0"/>
          </a:p>
        </p:txBody>
      </p:sp>
      <p:sp>
        <p:nvSpPr>
          <p:cNvPr id="3" name="Content Placeholder 2"/>
          <p:cNvSpPr>
            <a:spLocks noGrp="1"/>
          </p:cNvSpPr>
          <p:nvPr>
            <p:ph idx="1"/>
          </p:nvPr>
        </p:nvSpPr>
        <p:spPr/>
        <p:txBody>
          <a:bodyPr/>
          <a:lstStyle/>
          <a:p>
            <a:endParaRPr lang="en-US" b="1" dirty="0" smtClean="0">
              <a:solidFill>
                <a:schemeClr val="accent3"/>
              </a:solidFill>
            </a:endParaRPr>
          </a:p>
          <a:p>
            <a:endParaRPr lang="en-US" b="1" dirty="0">
              <a:solidFill>
                <a:schemeClr val="accent3"/>
              </a:solidFill>
            </a:endParaRPr>
          </a:p>
          <a:p>
            <a:endParaRPr lang="en-US" b="1" dirty="0" smtClean="0">
              <a:solidFill>
                <a:schemeClr val="accent3"/>
              </a:solidFill>
            </a:endParaRPr>
          </a:p>
          <a:p>
            <a:endParaRPr lang="en-US" b="1" dirty="0">
              <a:solidFill>
                <a:schemeClr val="accent3"/>
              </a:solidFill>
            </a:endParaRPr>
          </a:p>
          <a:p>
            <a:r>
              <a:rPr lang="en-US" b="1" dirty="0" smtClean="0">
                <a:solidFill>
                  <a:srgbClr val="D60093"/>
                </a:solidFill>
              </a:rPr>
              <a:t>Example</a:t>
            </a:r>
            <a:r>
              <a:rPr lang="en-US" b="1" dirty="0">
                <a:solidFill>
                  <a:srgbClr val="D60093"/>
                </a:solidFill>
              </a:rPr>
              <a:t>:</a:t>
            </a:r>
          </a:p>
          <a:p>
            <a:pPr>
              <a:buNone/>
            </a:pPr>
            <a:r>
              <a:rPr lang="en-US" dirty="0" smtClean="0"/>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a</a:t>
            </a:r>
            <a:r>
              <a:rPr lang="en-US" dirty="0" smtClean="0">
                <a:latin typeface="Times New Roman" pitchFamily="18" charset="0"/>
                <a:cs typeface="Times New Roman" pitchFamily="18" charset="0"/>
              </a:rPr>
              <a:t>		1	0	0	0	</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b</a:t>
            </a:r>
            <a:r>
              <a:rPr lang="en-US" dirty="0">
                <a:latin typeface="Times New Roman" pitchFamily="18" charset="0"/>
                <a:cs typeface="Times New Roman" pitchFamily="18" charset="0"/>
              </a:rPr>
              <a:t>		0	</a:t>
            </a: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0	</a:t>
            </a:r>
            <a:r>
              <a:rPr lang="en-US" dirty="0" smtClean="0">
                <a:latin typeface="Times New Roman" pitchFamily="18" charset="0"/>
                <a:cs typeface="Times New Roman" pitchFamily="18" charset="0"/>
              </a:rPr>
              <a:t>0</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37</a:t>
            </a:fld>
            <a:endParaRPr lang="en-US"/>
          </a:p>
        </p:txBody>
      </p:sp>
      <p:sp>
        <p:nvSpPr>
          <p:cNvPr id="8" name="TextBox 7"/>
          <p:cNvSpPr txBox="1"/>
          <p:nvPr/>
        </p:nvSpPr>
        <p:spPr>
          <a:xfrm>
            <a:off x="2133600" y="4038600"/>
            <a:ext cx="394660" cy="523220"/>
          </a:xfrm>
          <a:prstGeom prst="rect">
            <a:avLst/>
          </a:prstGeom>
          <a:noFill/>
        </p:spPr>
        <p:txBody>
          <a:bodyPr wrap="none" rtlCol="0">
            <a:spAutoFit/>
          </a:bodyPr>
          <a:lstStyle/>
          <a:p>
            <a:r>
              <a:rPr lang="en-US" sz="2800" dirty="0" smtClean="0">
                <a:latin typeface="Arial" pitchFamily="34" charset="0"/>
                <a:cs typeface="Arial" pitchFamily="34" charset="0"/>
              </a:rPr>
              <a:t>=</a:t>
            </a:r>
          </a:p>
        </p:txBody>
      </p:sp>
      <p:cxnSp>
        <p:nvCxnSpPr>
          <p:cNvPr id="9" name="Straight Arrow Connector 8"/>
          <p:cNvCxnSpPr/>
          <p:nvPr/>
        </p:nvCxnSpPr>
        <p:spPr>
          <a:xfrm>
            <a:off x="3432387" y="2612597"/>
            <a:ext cx="157092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Oval 10"/>
          <p:cNvSpPr/>
          <p:nvPr/>
        </p:nvSpPr>
        <p:spPr>
          <a:xfrm>
            <a:off x="4998720"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b</a:t>
            </a:r>
            <a:endParaRPr lang="en-US" sz="3200" b="1" dirty="0">
              <a:solidFill>
                <a:schemeClr val="bg1"/>
              </a:solidFill>
              <a:latin typeface="Arial" pitchFamily="34" charset="0"/>
              <a:cs typeface="Arial" pitchFamily="34" charset="0"/>
            </a:endParaRPr>
          </a:p>
        </p:txBody>
      </p:sp>
      <p:sp>
        <p:nvSpPr>
          <p:cNvPr id="12" name="Oval 11"/>
          <p:cNvSpPr/>
          <p:nvPr/>
        </p:nvSpPr>
        <p:spPr>
          <a:xfrm>
            <a:off x="2975187" y="2255520"/>
            <a:ext cx="640080" cy="64008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chemeClr val="bg1"/>
                </a:solidFill>
                <a:latin typeface="Arial" pitchFamily="34" charset="0"/>
                <a:cs typeface="Arial" pitchFamily="34" charset="0"/>
              </a:rPr>
              <a:t>a</a:t>
            </a:r>
            <a:endParaRPr lang="en-US" sz="3200" b="1" dirty="0">
              <a:solidFill>
                <a:schemeClr val="bg1"/>
              </a:solidFill>
              <a:latin typeface="Arial" pitchFamily="34" charset="0"/>
              <a:cs typeface="Arial" pitchFamily="34" charset="0"/>
            </a:endParaRPr>
          </a:p>
        </p:txBody>
      </p:sp>
      <p:sp>
        <p:nvSpPr>
          <p:cNvPr id="13" name="TextBox 12"/>
          <p:cNvSpPr txBox="1"/>
          <p:nvPr/>
        </p:nvSpPr>
        <p:spPr>
          <a:xfrm>
            <a:off x="3200400" y="4812268"/>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graphicFrame>
        <p:nvGraphicFramePr>
          <p:cNvPr id="10" name="Object 9"/>
          <p:cNvGraphicFramePr>
            <a:graphicFrameLocks noChangeAspect="1"/>
          </p:cNvGraphicFramePr>
          <p:nvPr>
            <p:extLst>
              <p:ext uri="{D42A27DB-BD31-4B8C-83A1-F6EECF244321}">
                <p14:modId xmlns:p14="http://schemas.microsoft.com/office/powerpoint/2010/main" val="2972184890"/>
              </p:ext>
            </p:extLst>
          </p:nvPr>
        </p:nvGraphicFramePr>
        <p:xfrm>
          <a:off x="6438900" y="1881188"/>
          <a:ext cx="2628900" cy="1389062"/>
        </p:xfrm>
        <a:graphic>
          <a:graphicData uri="http://schemas.openxmlformats.org/presentationml/2006/ole">
            <mc:AlternateContent xmlns:mc="http://schemas.openxmlformats.org/markup-compatibility/2006">
              <mc:Choice xmlns:v="urn:schemas-microsoft-com:vml" Requires="v">
                <p:oleObj spid="_x0000_s56363" name="Equation" r:id="rId3" imgW="888840" imgH="469800" progId="Equation.3">
                  <p:embed/>
                </p:oleObj>
              </mc:Choice>
              <mc:Fallback>
                <p:oleObj name="Equation" r:id="rId3" imgW="88884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881188"/>
                        <a:ext cx="26289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72447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PageRank</a:t>
            </a:r>
            <a:r>
              <a:rPr lang="en-US" dirty="0" smtClean="0"/>
              <a:t>: Problems</a:t>
            </a:r>
            <a:endParaRPr lang="en-US" dirty="0"/>
          </a:p>
        </p:txBody>
      </p:sp>
      <p:sp>
        <p:nvSpPr>
          <p:cNvPr id="3" name="Content Placeholder 2"/>
          <p:cNvSpPr>
            <a:spLocks noGrp="1"/>
          </p:cNvSpPr>
          <p:nvPr>
            <p:ph idx="1"/>
          </p:nvPr>
        </p:nvSpPr>
        <p:spPr>
          <a:xfrm>
            <a:off x="457199" y="1295400"/>
            <a:ext cx="8244336" cy="5257801"/>
          </a:xfrm>
        </p:spPr>
        <p:txBody>
          <a:bodyPr>
            <a:normAutofit/>
          </a:bodyPr>
          <a:lstStyle/>
          <a:p>
            <a:pPr marL="118872" indent="0">
              <a:buNone/>
            </a:pPr>
            <a:r>
              <a:rPr lang="en-US" b="1" u="sng" dirty="0" smtClean="0">
                <a:solidFill>
                  <a:srgbClr val="D60093"/>
                </a:solidFill>
              </a:rPr>
              <a:t>2 problems:</a:t>
            </a:r>
          </a:p>
          <a:p>
            <a:r>
              <a:rPr lang="en-US" b="1" dirty="0" smtClean="0"/>
              <a:t>(1)</a:t>
            </a:r>
            <a:r>
              <a:rPr lang="en-US" dirty="0" smtClean="0"/>
              <a:t> Some pages are </a:t>
            </a:r>
            <a:br>
              <a:rPr lang="en-US" dirty="0" smtClean="0"/>
            </a:br>
            <a:r>
              <a:rPr lang="en-US" b="1" dirty="0" smtClean="0">
                <a:solidFill>
                  <a:srgbClr val="0000FF"/>
                </a:solidFill>
              </a:rPr>
              <a:t>dead ends</a:t>
            </a:r>
            <a:r>
              <a:rPr lang="en-US" dirty="0"/>
              <a:t> </a:t>
            </a:r>
            <a:r>
              <a:rPr lang="en-US" dirty="0" smtClean="0"/>
              <a:t>(have no out-links)</a:t>
            </a:r>
          </a:p>
          <a:p>
            <a:pPr lvl="1"/>
            <a:r>
              <a:rPr lang="en-US" dirty="0" smtClean="0"/>
              <a:t>Random walk has “nowhere” to go to</a:t>
            </a:r>
          </a:p>
          <a:p>
            <a:pPr lvl="1"/>
            <a:r>
              <a:rPr lang="en-US" dirty="0" smtClean="0"/>
              <a:t>Such pages cause importance to “leak out”</a:t>
            </a:r>
          </a:p>
          <a:p>
            <a:endParaRPr lang="en-US" dirty="0" smtClean="0"/>
          </a:p>
          <a:p>
            <a:r>
              <a:rPr lang="en-US" b="1" dirty="0"/>
              <a:t>(2)</a:t>
            </a:r>
            <a:r>
              <a:rPr lang="en-US" b="1" dirty="0" smtClean="0">
                <a:solidFill>
                  <a:srgbClr val="0000FF"/>
                </a:solidFill>
              </a:rPr>
              <a:t> </a:t>
            </a:r>
            <a:r>
              <a:rPr lang="en-US" b="1" dirty="0" smtClean="0">
                <a:solidFill>
                  <a:srgbClr val="008000"/>
                </a:solidFill>
              </a:rPr>
              <a:t>Spider traps:</a:t>
            </a:r>
            <a:r>
              <a:rPr lang="en-US" dirty="0" smtClean="0">
                <a:solidFill>
                  <a:srgbClr val="008000"/>
                </a:solidFill>
              </a:rPr>
              <a:t> </a:t>
            </a:r>
            <a:br>
              <a:rPr lang="en-US" dirty="0" smtClean="0">
                <a:solidFill>
                  <a:srgbClr val="008000"/>
                </a:solidFill>
              </a:rPr>
            </a:br>
            <a:r>
              <a:rPr lang="en-US" dirty="0" smtClean="0"/>
              <a:t>(all out-links are within the group)</a:t>
            </a:r>
          </a:p>
          <a:p>
            <a:pPr lvl="1"/>
            <a:r>
              <a:rPr lang="en-US" dirty="0" smtClean="0"/>
              <a:t>Random walked gets “stuck” in a trap</a:t>
            </a:r>
          </a:p>
          <a:p>
            <a:pPr lvl="1"/>
            <a:r>
              <a:rPr lang="en-US" dirty="0" smtClean="0"/>
              <a:t>And eventually spider traps absorb all importance</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38</a:t>
            </a:fld>
            <a:endParaRPr lang="en-US"/>
          </a:p>
        </p:txBody>
      </p:sp>
      <p:cxnSp>
        <p:nvCxnSpPr>
          <p:cNvPr id="9" name="Straight Arrow Connector 8"/>
          <p:cNvCxnSpPr>
            <a:endCxn id="24" idx="1"/>
          </p:cNvCxnSpPr>
          <p:nvPr/>
        </p:nvCxnSpPr>
        <p:spPr>
          <a:xfrm flipH="1">
            <a:off x="7091842" y="1679845"/>
            <a:ext cx="156098" cy="33206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7246210" y="1737857"/>
            <a:ext cx="754657" cy="33206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6" idx="4"/>
            <a:endCxn id="27" idx="0"/>
          </p:cNvCxnSpPr>
          <p:nvPr/>
        </p:nvCxnSpPr>
        <p:spPr>
          <a:xfrm flipH="1">
            <a:off x="8065774" y="1771285"/>
            <a:ext cx="1481" cy="4952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27" idx="2"/>
            <a:endCxn id="24" idx="5"/>
          </p:cNvCxnSpPr>
          <p:nvPr/>
        </p:nvCxnSpPr>
        <p:spPr>
          <a:xfrm flipH="1" flipV="1">
            <a:off x="7221158" y="2141230"/>
            <a:ext cx="753176" cy="21678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26" idx="6"/>
            <a:endCxn id="29" idx="2"/>
          </p:cNvCxnSpPr>
          <p:nvPr/>
        </p:nvCxnSpPr>
        <p:spPr>
          <a:xfrm flipV="1">
            <a:off x="8158695" y="1508760"/>
            <a:ext cx="481880" cy="1710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4" name="Oval 23"/>
          <p:cNvSpPr/>
          <p:nvPr/>
        </p:nvSpPr>
        <p:spPr>
          <a:xfrm>
            <a:off x="7065060" y="1985132"/>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5" name="Oval 24"/>
          <p:cNvSpPr/>
          <p:nvPr/>
        </p:nvSpPr>
        <p:spPr>
          <a:xfrm>
            <a:off x="7156500" y="1483097"/>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6" name="Oval 25"/>
          <p:cNvSpPr/>
          <p:nvPr/>
        </p:nvSpPr>
        <p:spPr>
          <a:xfrm>
            <a:off x="7975815" y="1588405"/>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7" name="Oval 26"/>
          <p:cNvSpPr/>
          <p:nvPr/>
        </p:nvSpPr>
        <p:spPr>
          <a:xfrm>
            <a:off x="7974334" y="226657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29" name="Oval 28"/>
          <p:cNvSpPr/>
          <p:nvPr/>
        </p:nvSpPr>
        <p:spPr>
          <a:xfrm>
            <a:off x="8640575" y="1417320"/>
            <a:ext cx="182880" cy="182880"/>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31" name="Straight Arrow Connector 30"/>
          <p:cNvCxnSpPr>
            <a:stCxn id="27" idx="4"/>
            <a:endCxn id="32" idx="0"/>
          </p:cNvCxnSpPr>
          <p:nvPr/>
        </p:nvCxnSpPr>
        <p:spPr>
          <a:xfrm>
            <a:off x="8065774" y="2449453"/>
            <a:ext cx="209041" cy="49186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2" name="Oval 31"/>
          <p:cNvSpPr/>
          <p:nvPr/>
        </p:nvSpPr>
        <p:spPr>
          <a:xfrm>
            <a:off x="8183375" y="2941320"/>
            <a:ext cx="182880" cy="18288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33" name="Straight Arrow Connector 32"/>
          <p:cNvCxnSpPr>
            <a:stCxn id="26" idx="1"/>
            <a:endCxn id="25" idx="7"/>
          </p:cNvCxnSpPr>
          <p:nvPr/>
        </p:nvCxnSpPr>
        <p:spPr>
          <a:xfrm flipH="1" flipV="1">
            <a:off x="7312598" y="1509879"/>
            <a:ext cx="689999" cy="10530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4" name="Oval 33"/>
          <p:cNvSpPr/>
          <p:nvPr/>
        </p:nvSpPr>
        <p:spPr>
          <a:xfrm>
            <a:off x="7884375" y="3352800"/>
            <a:ext cx="182880" cy="18288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45" name="Straight Arrow Connector 44"/>
          <p:cNvCxnSpPr>
            <a:stCxn id="34" idx="6"/>
          </p:cNvCxnSpPr>
          <p:nvPr/>
        </p:nvCxnSpPr>
        <p:spPr>
          <a:xfrm>
            <a:off x="8067255" y="3444240"/>
            <a:ext cx="484780" cy="9144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32" idx="3"/>
            <a:endCxn id="34" idx="7"/>
          </p:cNvCxnSpPr>
          <p:nvPr/>
        </p:nvCxnSpPr>
        <p:spPr>
          <a:xfrm flipH="1">
            <a:off x="8040473" y="3097418"/>
            <a:ext cx="169684" cy="2821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51" name="Oval 50"/>
          <p:cNvSpPr/>
          <p:nvPr/>
        </p:nvSpPr>
        <p:spPr>
          <a:xfrm>
            <a:off x="8518655" y="3474720"/>
            <a:ext cx="182880" cy="182880"/>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52" name="Straight Arrow Connector 51"/>
          <p:cNvCxnSpPr>
            <a:stCxn id="51" idx="0"/>
            <a:endCxn id="32" idx="5"/>
          </p:cNvCxnSpPr>
          <p:nvPr/>
        </p:nvCxnSpPr>
        <p:spPr>
          <a:xfrm flipH="1" flipV="1">
            <a:off x="8339473" y="3097418"/>
            <a:ext cx="270622" cy="37730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7924800" y="1130224"/>
            <a:ext cx="1184940" cy="369332"/>
          </a:xfrm>
          <a:prstGeom prst="rect">
            <a:avLst/>
          </a:prstGeom>
          <a:noFill/>
        </p:spPr>
        <p:txBody>
          <a:bodyPr wrap="none" rtlCol="0">
            <a:spAutoFit/>
          </a:bodyPr>
          <a:lstStyle/>
          <a:p>
            <a:r>
              <a:rPr lang="en-US" dirty="0" smtClean="0">
                <a:solidFill>
                  <a:srgbClr val="0000FF"/>
                </a:solidFill>
                <a:latin typeface="Arial" pitchFamily="34" charset="0"/>
                <a:cs typeface="Arial" pitchFamily="34" charset="0"/>
              </a:rPr>
              <a:t>Dead end</a:t>
            </a:r>
          </a:p>
        </p:txBody>
      </p:sp>
      <p:sp>
        <p:nvSpPr>
          <p:cNvPr id="7" name="TextBox 6"/>
          <p:cNvSpPr txBox="1"/>
          <p:nvPr/>
        </p:nvSpPr>
        <p:spPr>
          <a:xfrm rot="622290">
            <a:off x="7636816" y="3523230"/>
            <a:ext cx="1313180"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Spider trap</a:t>
            </a:r>
          </a:p>
        </p:txBody>
      </p:sp>
    </p:spTree>
    <p:extLst>
      <p:ext uri="{BB962C8B-B14F-4D97-AF65-F5344CB8AC3E}">
        <p14:creationId xmlns:p14="http://schemas.microsoft.com/office/powerpoint/2010/main" val="174697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r>
              <a:rPr lang="en-US" dirty="0"/>
              <a:t>Spider </a:t>
            </a:r>
            <a:r>
              <a:rPr lang="en-US" dirty="0" smtClean="0"/>
              <a:t>Traps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solidFill>
                      <a:srgbClr val="008000"/>
                    </a:solidFill>
                  </a:rPr>
                  <a:t>Power Iteration:</a:t>
                </a:r>
              </a:p>
              <a:p>
                <a:pPr lvl="1"/>
                <a:r>
                  <a:rPr lang="en-US" dirty="0"/>
                  <a:t>Set </a:t>
                </a:r>
                <a14:m>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=1</m:t>
                    </m:r>
                  </m:oMath>
                </a14:m>
                <a:endParaRPr lang="en-US" i="1" dirty="0">
                  <a:latin typeface="Times New Roman" pitchFamily="18" charset="0"/>
                  <a:cs typeface="Times New Roman" pitchFamily="18" charset="0"/>
                </a:endParaRPr>
              </a:p>
              <a:p>
                <a:pPr lvl="1"/>
                <a14:m>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nary>
                      <m:naryPr>
                        <m:chr m:val="∑"/>
                        <m:supHide m:val="on"/>
                        <m:ctrlPr>
                          <a:rPr lang="en-US" i="1">
                            <a:latin typeface="Cambria Math"/>
                            <a:cs typeface="Times New Roman" pitchFamily="18" charset="0"/>
                          </a:rPr>
                        </m:ctrlPr>
                      </m:naryPr>
                      <m:sub>
                        <m:r>
                          <m:rPr>
                            <m:brk m:alnAt="7"/>
                          </m:rPr>
                          <a:rPr lang="en-US" i="1">
                            <a:latin typeface="Cambria Math"/>
                            <a:cs typeface="Times New Roman" pitchFamily="18" charset="0"/>
                          </a:rPr>
                          <m:t>𝑖</m:t>
                        </m:r>
                        <m:r>
                          <a:rPr lang="en-US" i="1">
                            <a:latin typeface="Cambria Math"/>
                            <a:cs typeface="Times New Roman" pitchFamily="18" charset="0"/>
                          </a:rPr>
                          <m:t>→</m:t>
                        </m:r>
                        <m:r>
                          <a:rPr lang="en-US" i="1">
                            <a:latin typeface="Cambria Math"/>
                            <a:cs typeface="Times New Roman" pitchFamily="18" charset="0"/>
                          </a:rPr>
                          <m:t>𝑗</m:t>
                        </m:r>
                      </m:sub>
                      <m:sup/>
                      <m:e>
                        <m:f>
                          <m:fPr>
                            <m:ctrlPr>
                              <a:rPr lang="en-US" i="1">
                                <a:latin typeface="Cambria Math"/>
                                <a:cs typeface="Times New Roman" pitchFamily="18" charset="0"/>
                              </a:rPr>
                            </m:ctrlPr>
                          </m:fPr>
                          <m:num>
                            <m:sSub>
                              <m:sSubPr>
                                <m:ctrlPr>
                                  <a:rPr lang="en-US" i="1">
                                    <a:latin typeface="Cambria Math"/>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𝑖</m:t>
                                </m:r>
                              </m:sub>
                            </m:sSub>
                          </m:num>
                          <m:den>
                            <m:sSub>
                              <m:sSubPr>
                                <m:ctrlPr>
                                  <a:rPr lang="en-US" i="1">
                                    <a:latin typeface="Cambria Math"/>
                                    <a:cs typeface="Times New Roman" pitchFamily="18" charset="0"/>
                                  </a:rPr>
                                </m:ctrlPr>
                              </m:sSubPr>
                              <m:e>
                                <m:r>
                                  <a:rPr lang="en-US" i="1">
                                    <a:latin typeface="Cambria Math"/>
                                    <a:cs typeface="Times New Roman" pitchFamily="18" charset="0"/>
                                  </a:rPr>
                                  <m:t>𝑑</m:t>
                                </m:r>
                              </m:e>
                              <m:sub>
                                <m:r>
                                  <a:rPr lang="en-US" i="1">
                                    <a:latin typeface="Cambria Math"/>
                                    <a:cs typeface="Times New Roman" pitchFamily="18" charset="0"/>
                                  </a:rPr>
                                  <m:t>𝑖</m:t>
                                </m:r>
                              </m:sub>
                            </m:sSub>
                          </m:den>
                        </m:f>
                      </m:e>
                    </m:nary>
                  </m:oMath>
                </a14:m>
                <a:endParaRPr lang="en-US" i="1" dirty="0">
                  <a:latin typeface="Times New Roman" pitchFamily="18" charset="0"/>
                  <a:cs typeface="Times New Roman" pitchFamily="18" charset="0"/>
                </a:endParaRPr>
              </a:p>
              <a:p>
                <a:pPr lvl="2"/>
                <a:r>
                  <a:rPr lang="en-US" dirty="0"/>
                  <a:t>And iterate</a:t>
                </a:r>
              </a:p>
              <a:p>
                <a:endParaRPr lang="en-US" dirty="0" smtClean="0"/>
              </a:p>
              <a:p>
                <a:r>
                  <a:rPr lang="en-US" b="1" dirty="0" smtClean="0">
                    <a:solidFill>
                      <a:srgbClr val="D60093"/>
                    </a:solidFill>
                  </a:rPr>
                  <a:t>Example:</a:t>
                </a:r>
              </a:p>
              <a:p>
                <a:pPr>
                  <a:buNone/>
                </a:pPr>
                <a:r>
                  <a:rPr lang="en-US" dirty="0" smtClean="0"/>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1/3	2/6	</a:t>
                </a:r>
                <a:r>
                  <a:rPr lang="en-US" sz="2400" dirty="0">
                    <a:latin typeface="Times New Roman" pitchFamily="18" charset="0"/>
                    <a:cs typeface="Times New Roman" pitchFamily="18" charset="0"/>
                  </a:rPr>
                  <a:t>3</a:t>
                </a:r>
                <a:r>
                  <a:rPr lang="en-US" sz="2400" dirty="0" smtClean="0">
                    <a:latin typeface="Times New Roman" pitchFamily="18" charset="0"/>
                    <a:cs typeface="Times New Roman" pitchFamily="18" charset="0"/>
                  </a:rPr>
                  <a:t>/12	5/24		0</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	1/3	1/6	</a:t>
                </a:r>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/12	3/24	…	0</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1/3	</a:t>
                </a:r>
                <a:r>
                  <a:rPr lang="en-US" sz="2400" dirty="0">
                    <a:latin typeface="Times New Roman" pitchFamily="18" charset="0"/>
                    <a:cs typeface="Times New Roman" pitchFamily="18" charset="0"/>
                  </a:rPr>
                  <a:t>3</a:t>
                </a:r>
                <a:r>
                  <a:rPr lang="en-US" sz="2400" dirty="0" smtClean="0">
                    <a:latin typeface="Times New Roman" pitchFamily="18" charset="0"/>
                    <a:cs typeface="Times New Roman" pitchFamily="18" charset="0"/>
                  </a:rPr>
                  <a:t>/6	7/12	16/24		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39</a:t>
            </a:fld>
            <a:endParaRPr lang="en-US"/>
          </a:p>
        </p:txBody>
      </p:sp>
      <p:sp>
        <p:nvSpPr>
          <p:cNvPr id="28" name="Double Bracket 27"/>
          <p:cNvSpPr/>
          <p:nvPr/>
        </p:nvSpPr>
        <p:spPr>
          <a:xfrm>
            <a:off x="829733" y="4715936"/>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TextBox 28"/>
          <p:cNvSpPr txBox="1"/>
          <p:nvPr/>
        </p:nvSpPr>
        <p:spPr>
          <a:xfrm>
            <a:off x="2286000" y="5867400"/>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grpSp>
        <p:nvGrpSpPr>
          <p:cNvPr id="30" name="Group 20"/>
          <p:cNvGrpSpPr/>
          <p:nvPr/>
        </p:nvGrpSpPr>
        <p:grpSpPr>
          <a:xfrm>
            <a:off x="4884680" y="1434834"/>
            <a:ext cx="1752600" cy="1371600"/>
            <a:chOff x="5715000" y="1828800"/>
            <a:chExt cx="1752600" cy="1371600"/>
          </a:xfrm>
        </p:grpSpPr>
        <p:cxnSp>
          <p:nvCxnSpPr>
            <p:cNvPr id="31" name="Straight Arrow Connector 30"/>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5" name="Curved Connector 34"/>
            <p:cNvCxnSpPr>
              <a:stCxn id="36" idx="6"/>
              <a:endCxn id="3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36" name="Oval 3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37" name="Oval 3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38" name="Oval 3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39" name="Table 38"/>
          <p:cNvGraphicFramePr>
            <a:graphicFrameLocks noGrp="1"/>
          </p:cNvGraphicFramePr>
          <p:nvPr>
            <p:extLst>
              <p:ext uri="{D42A27DB-BD31-4B8C-83A1-F6EECF244321}">
                <p14:modId xmlns:p14="http://schemas.microsoft.com/office/powerpoint/2010/main" val="2779869642"/>
              </p:ext>
            </p:extLst>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gridCol w="609600"/>
                <a:gridCol w="609600"/>
                <a:gridCol w="609600"/>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0" name="Rectangle 39"/>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endParaRPr lang="en-US" sz="2000" b="1" baseline="-25000" dirty="0">
              <a:solidFill>
                <a:srgbClr val="008000"/>
              </a:solidFill>
              <a:latin typeface="Times New Roman" pitchFamily="18" charset="0"/>
              <a:cs typeface="Times New Roman" pitchFamily="18" charset="0"/>
            </a:endParaRPr>
          </a:p>
        </p:txBody>
      </p:sp>
      <p:cxnSp>
        <p:nvCxnSpPr>
          <p:cNvPr id="19" name="Curved Connector 18"/>
          <p:cNvCxnSpPr/>
          <p:nvPr/>
        </p:nvCxnSpPr>
        <p:spPr>
          <a:xfrm flipH="1" flipV="1">
            <a:off x="6408680" y="2349234"/>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827419" y="2983468"/>
            <a:ext cx="1954381" cy="369332"/>
          </a:xfrm>
          <a:prstGeom prst="rect">
            <a:avLst/>
          </a:prstGeom>
          <a:noFill/>
        </p:spPr>
        <p:txBody>
          <a:bodyPr wrap="none" rtlCol="0">
            <a:spAutoFit/>
          </a:bodyPr>
          <a:lstStyle/>
          <a:p>
            <a:r>
              <a:rPr lang="en-US" dirty="0" smtClean="0">
                <a:latin typeface="Arial" pitchFamily="34" charset="0"/>
                <a:cs typeface="Arial" pitchFamily="34" charset="0"/>
              </a:rPr>
              <a:t>m is a spider trap</a:t>
            </a:r>
          </a:p>
        </p:txBody>
      </p:sp>
      <p:sp>
        <p:nvSpPr>
          <p:cNvPr id="9" name="Rectangle 8"/>
          <p:cNvSpPr/>
          <p:nvPr/>
        </p:nvSpPr>
        <p:spPr>
          <a:xfrm>
            <a:off x="762000" y="6272977"/>
            <a:ext cx="5638800" cy="400110"/>
          </a:xfrm>
          <a:prstGeom prst="rect">
            <a:avLst/>
          </a:prstGeom>
        </p:spPr>
        <p:txBody>
          <a:bodyPr wrap="square">
            <a:spAutoFit/>
          </a:bodyPr>
          <a:lstStyle/>
          <a:p>
            <a:r>
              <a:rPr lang="en-US" sz="2000" dirty="0" smtClean="0"/>
              <a:t>All the PageRank score gets “trapped” in node m.</a:t>
            </a:r>
            <a:endParaRPr lang="en-US" sz="2000" dirty="0"/>
          </a:p>
        </p:txBody>
      </p:sp>
    </p:spTree>
    <p:extLst>
      <p:ext uri="{BB962C8B-B14F-4D97-AF65-F5344CB8AC3E}">
        <p14:creationId xmlns:p14="http://schemas.microsoft.com/office/powerpoint/2010/main" val="7668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Data: Media Networks</a:t>
            </a:r>
            <a:endParaRPr lang="en-US" dirty="0"/>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970" y="1219200"/>
            <a:ext cx="6410060" cy="480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05603" y="6019800"/>
            <a:ext cx="5132798" cy="677108"/>
          </a:xfrm>
          <a:prstGeom prst="rect">
            <a:avLst/>
          </a:prstGeom>
          <a:noFill/>
        </p:spPr>
        <p:txBody>
          <a:bodyPr wrap="none" rtlCol="0">
            <a:spAutoFit/>
          </a:bodyPr>
          <a:lstStyle/>
          <a:p>
            <a:pPr algn="ctr"/>
            <a:r>
              <a:rPr lang="en-US" sz="2000" b="1" dirty="0" smtClean="0"/>
              <a:t>Connections between political blogs</a:t>
            </a:r>
          </a:p>
          <a:p>
            <a:pPr algn="ctr"/>
            <a:r>
              <a:rPr lang="en-US" b="1" dirty="0" smtClean="0">
                <a:solidFill>
                  <a:srgbClr val="7F7F7F"/>
                </a:solidFill>
              </a:rPr>
              <a:t>Polarization of the network [</a:t>
            </a:r>
            <a:r>
              <a:rPr lang="en-US" b="1" dirty="0" err="1" smtClean="0">
                <a:solidFill>
                  <a:srgbClr val="7F7F7F"/>
                </a:solidFill>
              </a:rPr>
              <a:t>Adamic</a:t>
            </a:r>
            <a:r>
              <a:rPr lang="en-US" b="1" dirty="0" smtClean="0">
                <a:solidFill>
                  <a:srgbClr val="7F7F7F"/>
                </a:solidFill>
              </a:rPr>
              <a:t>-Glance, 2005]</a:t>
            </a:r>
          </a:p>
        </p:txBody>
      </p:sp>
    </p:spTree>
    <p:extLst>
      <p:ext uri="{BB962C8B-B14F-4D97-AF65-F5344CB8AC3E}">
        <p14:creationId xmlns:p14="http://schemas.microsoft.com/office/powerpoint/2010/main" val="2985474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fontAlgn="auto">
              <a:spcAft>
                <a:spcPts val="0"/>
              </a:spcAft>
              <a:defRPr/>
            </a:pPr>
            <a:r>
              <a:rPr lang="en-US" dirty="0" smtClean="0">
                <a:solidFill>
                  <a:schemeClr val="accent1">
                    <a:satMod val="150000"/>
                  </a:schemeClr>
                </a:solidFill>
              </a:rPr>
              <a:t>Solution: Teleports!</a:t>
            </a:r>
            <a:endParaRPr lang="en-US" dirty="0">
              <a:solidFill>
                <a:schemeClr val="accent1">
                  <a:satMod val="150000"/>
                </a:schemeClr>
              </a:solidFill>
            </a:endParaRPr>
          </a:p>
        </p:txBody>
      </p:sp>
      <p:sp>
        <p:nvSpPr>
          <p:cNvPr id="33795" name="Rectangle 3"/>
          <p:cNvSpPr>
            <a:spLocks noGrp="1" noChangeArrowheads="1"/>
          </p:cNvSpPr>
          <p:nvPr>
            <p:ph type="body" idx="1"/>
          </p:nvPr>
        </p:nvSpPr>
        <p:spPr>
          <a:xfrm>
            <a:off x="457200" y="1295400"/>
            <a:ext cx="8534400" cy="5257801"/>
          </a:xfrm>
        </p:spPr>
        <p:txBody>
          <a:bodyPr>
            <a:normAutofit/>
          </a:bodyPr>
          <a:lstStyle/>
          <a:p>
            <a:r>
              <a:rPr lang="en-US" b="1" dirty="0" smtClean="0"/>
              <a:t>The Google solution for spider traps: </a:t>
            </a:r>
            <a:r>
              <a:rPr lang="en-US" b="1" dirty="0" smtClean="0">
                <a:solidFill>
                  <a:srgbClr val="D60093"/>
                </a:solidFill>
              </a:rPr>
              <a:t>At each time step, the random surfer has two options</a:t>
            </a:r>
          </a:p>
          <a:p>
            <a:pPr lvl="1"/>
            <a:r>
              <a:rPr lang="en-US" dirty="0" smtClean="0"/>
              <a:t>With prob. </a:t>
            </a:r>
            <a:r>
              <a:rPr lang="en-US" b="1" i="1" dirty="0" smtClean="0">
                <a:latin typeface="Symbol" pitchFamily="18" charset="2"/>
                <a:sym typeface="Symbol" pitchFamily="18" charset="2"/>
              </a:rPr>
              <a:t></a:t>
            </a:r>
            <a:r>
              <a:rPr lang="en-US" dirty="0" smtClean="0"/>
              <a:t>, follow a link at random</a:t>
            </a:r>
          </a:p>
          <a:p>
            <a:pPr lvl="1"/>
            <a:r>
              <a:rPr lang="en-US" dirty="0" smtClean="0"/>
              <a:t>With prob. </a:t>
            </a:r>
            <a:r>
              <a:rPr lang="en-US" b="1" dirty="0" smtClean="0"/>
              <a:t>1-</a:t>
            </a:r>
            <a:r>
              <a:rPr lang="en-US" b="1" i="1" dirty="0" smtClean="0">
                <a:latin typeface="Symbol" pitchFamily="18" charset="2"/>
                <a:sym typeface="Symbol" pitchFamily="18" charset="2"/>
              </a:rPr>
              <a:t></a:t>
            </a:r>
            <a:r>
              <a:rPr lang="en-US" dirty="0" smtClean="0"/>
              <a:t>, jump to some random page</a:t>
            </a:r>
          </a:p>
          <a:p>
            <a:pPr lvl="1"/>
            <a:r>
              <a:rPr lang="en-US" dirty="0" smtClean="0"/>
              <a:t>Common values for </a:t>
            </a:r>
            <a:r>
              <a:rPr lang="en-US" b="1" i="1" dirty="0" smtClean="0">
                <a:latin typeface="Symbol" pitchFamily="18" charset="2"/>
                <a:sym typeface="Symbol" pitchFamily="18" charset="2"/>
              </a:rPr>
              <a:t></a:t>
            </a:r>
            <a:r>
              <a:rPr lang="en-US" dirty="0" smtClean="0"/>
              <a:t>  are in the range 0.8 to 0.9</a:t>
            </a:r>
          </a:p>
          <a:p>
            <a:r>
              <a:rPr lang="en-US" b="1" dirty="0" smtClean="0">
                <a:solidFill>
                  <a:srgbClr val="0000FF"/>
                </a:solidFill>
              </a:rPr>
              <a:t>Surfer will teleport out of spider trap </a:t>
            </a:r>
            <a:br>
              <a:rPr lang="en-US" b="1" dirty="0" smtClean="0">
                <a:solidFill>
                  <a:srgbClr val="0000FF"/>
                </a:solidFill>
              </a:rPr>
            </a:br>
            <a:r>
              <a:rPr lang="en-US" b="1" dirty="0" smtClean="0">
                <a:solidFill>
                  <a:srgbClr val="0000FF"/>
                </a:solidFill>
              </a:rPr>
              <a:t>within a few time steps</a:t>
            </a:r>
          </a:p>
        </p:txBody>
      </p:sp>
      <p:sp>
        <p:nvSpPr>
          <p:cNvPr id="5" name="Slide Number Placeholder 4"/>
          <p:cNvSpPr>
            <a:spLocks noGrp="1"/>
          </p:cNvSpPr>
          <p:nvPr>
            <p:ph type="sldNum" sz="quarter" idx="12"/>
          </p:nvPr>
        </p:nvSpPr>
        <p:spPr/>
        <p:txBody>
          <a:bodyPr/>
          <a:lstStyle/>
          <a:p>
            <a:pPr>
              <a:defRPr/>
            </a:pPr>
            <a:fld id="{F5BD8557-800F-4A45-9A18-B90D31CEA0D6}" type="slidenum">
              <a:rPr lang="en-US"/>
              <a:pPr>
                <a:defRPr/>
              </a:pPr>
              <a:t>40</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grpSp>
        <p:nvGrpSpPr>
          <p:cNvPr id="15" name="Group 20"/>
          <p:cNvGrpSpPr/>
          <p:nvPr/>
        </p:nvGrpSpPr>
        <p:grpSpPr>
          <a:xfrm>
            <a:off x="3729182" y="5181600"/>
            <a:ext cx="1752600" cy="1371600"/>
            <a:chOff x="5715000" y="1828800"/>
            <a:chExt cx="1752600" cy="1371600"/>
          </a:xfrm>
        </p:grpSpPr>
        <p:cxnSp>
          <p:nvCxnSpPr>
            <p:cNvPr id="16" name="Straight Arrow Connector 15"/>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Curved Connector 18"/>
            <p:cNvCxnSpPr>
              <a:stCxn id="20" idx="6"/>
              <a:endCxn id="20"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0" name="Oval 19"/>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21" name="Oval 20"/>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22" name="Oval 21"/>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cxnSp>
        <p:nvCxnSpPr>
          <p:cNvPr id="23" name="Curved Connector 22"/>
          <p:cNvCxnSpPr/>
          <p:nvPr/>
        </p:nvCxnSpPr>
        <p:spPr>
          <a:xfrm flipH="1" flipV="1">
            <a:off x="5253182" y="60960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Curved Connector 31"/>
          <p:cNvCxnSpPr/>
          <p:nvPr/>
        </p:nvCxnSpPr>
        <p:spPr>
          <a:xfrm flipH="1" flipV="1">
            <a:off x="8610600" y="60960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 name="Right Arrow 1"/>
          <p:cNvSpPr/>
          <p:nvPr/>
        </p:nvSpPr>
        <p:spPr>
          <a:xfrm>
            <a:off x="6027680" y="5638800"/>
            <a:ext cx="762000" cy="608828"/>
          </a:xfrm>
          <a:prstGeom prst="rightArrow">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Freeform 36"/>
          <p:cNvSpPr/>
          <p:nvPr/>
        </p:nvSpPr>
        <p:spPr>
          <a:xfrm rot="1803983">
            <a:off x="8319653" y="5794828"/>
            <a:ext cx="314036" cy="360219"/>
          </a:xfrm>
          <a:custGeom>
            <a:avLst/>
            <a:gdLst>
              <a:gd name="connsiteX0" fmla="*/ 314036 w 314036"/>
              <a:gd name="connsiteY0" fmla="*/ 360219 h 360219"/>
              <a:gd name="connsiteX1" fmla="*/ 101600 w 314036"/>
              <a:gd name="connsiteY1" fmla="*/ 295564 h 360219"/>
              <a:gd name="connsiteX2" fmla="*/ 110836 w 314036"/>
              <a:gd name="connsiteY2" fmla="*/ 92364 h 360219"/>
              <a:gd name="connsiteX3" fmla="*/ 0 w 314036"/>
              <a:gd name="connsiteY3" fmla="*/ 0 h 360219"/>
            </a:gdLst>
            <a:ahLst/>
            <a:cxnLst>
              <a:cxn ang="0">
                <a:pos x="connsiteX0" y="connsiteY0"/>
              </a:cxn>
              <a:cxn ang="0">
                <a:pos x="connsiteX1" y="connsiteY1"/>
              </a:cxn>
              <a:cxn ang="0">
                <a:pos x="connsiteX2" y="connsiteY2"/>
              </a:cxn>
              <a:cxn ang="0">
                <a:pos x="connsiteX3" y="connsiteY3"/>
              </a:cxn>
            </a:cxnLst>
            <a:rect l="l" t="t" r="r" b="b"/>
            <a:pathLst>
              <a:path w="314036" h="360219">
                <a:moveTo>
                  <a:pt x="314036" y="360219"/>
                </a:moveTo>
                <a:cubicBezTo>
                  <a:pt x="224751" y="350212"/>
                  <a:pt x="135467" y="340206"/>
                  <a:pt x="101600" y="295564"/>
                </a:cubicBezTo>
                <a:cubicBezTo>
                  <a:pt x="67733" y="250922"/>
                  <a:pt x="127769" y="141625"/>
                  <a:pt x="110836" y="92364"/>
                </a:cubicBezTo>
                <a:cubicBezTo>
                  <a:pt x="93903" y="43103"/>
                  <a:pt x="46951" y="21551"/>
                  <a:pt x="0" y="0"/>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Freeform 34"/>
          <p:cNvSpPr/>
          <p:nvPr/>
        </p:nvSpPr>
        <p:spPr>
          <a:xfrm>
            <a:off x="7696204" y="5548299"/>
            <a:ext cx="288636" cy="307325"/>
          </a:xfrm>
          <a:custGeom>
            <a:avLst/>
            <a:gdLst>
              <a:gd name="connsiteX0" fmla="*/ 0 w 221672"/>
              <a:gd name="connsiteY0" fmla="*/ 2756 h 224429"/>
              <a:gd name="connsiteX1" fmla="*/ 138545 w 221672"/>
              <a:gd name="connsiteY1" fmla="*/ 21229 h 224429"/>
              <a:gd name="connsiteX2" fmla="*/ 120072 w 221672"/>
              <a:gd name="connsiteY2" fmla="*/ 159774 h 224429"/>
              <a:gd name="connsiteX3" fmla="*/ 221672 w 221672"/>
              <a:gd name="connsiteY3" fmla="*/ 224429 h 224429"/>
            </a:gdLst>
            <a:ahLst/>
            <a:cxnLst>
              <a:cxn ang="0">
                <a:pos x="connsiteX0" y="connsiteY0"/>
              </a:cxn>
              <a:cxn ang="0">
                <a:pos x="connsiteX1" y="connsiteY1"/>
              </a:cxn>
              <a:cxn ang="0">
                <a:pos x="connsiteX2" y="connsiteY2"/>
              </a:cxn>
              <a:cxn ang="0">
                <a:pos x="connsiteX3" y="connsiteY3"/>
              </a:cxn>
            </a:cxnLst>
            <a:rect l="l" t="t" r="r" b="b"/>
            <a:pathLst>
              <a:path w="221672" h="224429">
                <a:moveTo>
                  <a:pt x="0" y="2756"/>
                </a:moveTo>
                <a:cubicBezTo>
                  <a:pt x="59266" y="-1093"/>
                  <a:pt x="118533" y="-4941"/>
                  <a:pt x="138545" y="21229"/>
                </a:cubicBezTo>
                <a:cubicBezTo>
                  <a:pt x="158557" y="47399"/>
                  <a:pt x="106218" y="125907"/>
                  <a:pt x="120072" y="159774"/>
                </a:cubicBezTo>
                <a:cubicBezTo>
                  <a:pt x="133926" y="193641"/>
                  <a:pt x="177799" y="209035"/>
                  <a:pt x="221672" y="224429"/>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9" name="Freeform 38"/>
          <p:cNvSpPr/>
          <p:nvPr/>
        </p:nvSpPr>
        <p:spPr>
          <a:xfrm rot="15957252">
            <a:off x="7476168" y="6036992"/>
            <a:ext cx="288636" cy="307325"/>
          </a:xfrm>
          <a:custGeom>
            <a:avLst/>
            <a:gdLst>
              <a:gd name="connsiteX0" fmla="*/ 0 w 221672"/>
              <a:gd name="connsiteY0" fmla="*/ 2756 h 224429"/>
              <a:gd name="connsiteX1" fmla="*/ 138545 w 221672"/>
              <a:gd name="connsiteY1" fmla="*/ 21229 h 224429"/>
              <a:gd name="connsiteX2" fmla="*/ 120072 w 221672"/>
              <a:gd name="connsiteY2" fmla="*/ 159774 h 224429"/>
              <a:gd name="connsiteX3" fmla="*/ 221672 w 221672"/>
              <a:gd name="connsiteY3" fmla="*/ 224429 h 224429"/>
            </a:gdLst>
            <a:ahLst/>
            <a:cxnLst>
              <a:cxn ang="0">
                <a:pos x="connsiteX0" y="connsiteY0"/>
              </a:cxn>
              <a:cxn ang="0">
                <a:pos x="connsiteX1" y="connsiteY1"/>
              </a:cxn>
              <a:cxn ang="0">
                <a:pos x="connsiteX2" y="connsiteY2"/>
              </a:cxn>
              <a:cxn ang="0">
                <a:pos x="connsiteX3" y="connsiteY3"/>
              </a:cxn>
            </a:cxnLst>
            <a:rect l="l" t="t" r="r" b="b"/>
            <a:pathLst>
              <a:path w="221672" h="224429">
                <a:moveTo>
                  <a:pt x="0" y="2756"/>
                </a:moveTo>
                <a:cubicBezTo>
                  <a:pt x="59266" y="-1093"/>
                  <a:pt x="118533" y="-4941"/>
                  <a:pt x="138545" y="21229"/>
                </a:cubicBezTo>
                <a:cubicBezTo>
                  <a:pt x="158557" y="47399"/>
                  <a:pt x="106218" y="125907"/>
                  <a:pt x="120072" y="159774"/>
                </a:cubicBezTo>
                <a:cubicBezTo>
                  <a:pt x="133926" y="193641"/>
                  <a:pt x="177799" y="209035"/>
                  <a:pt x="221672" y="224429"/>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24" name="Group 20"/>
          <p:cNvGrpSpPr/>
          <p:nvPr/>
        </p:nvGrpSpPr>
        <p:grpSpPr>
          <a:xfrm>
            <a:off x="7086600" y="5181600"/>
            <a:ext cx="1752600" cy="1371600"/>
            <a:chOff x="5715000" y="1828800"/>
            <a:chExt cx="1752600" cy="1371600"/>
          </a:xfrm>
        </p:grpSpPr>
        <p:cxnSp>
          <p:nvCxnSpPr>
            <p:cNvPr id="25" name="Straight Arrow Connector 24"/>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8" name="Curved Connector 27"/>
            <p:cNvCxnSpPr>
              <a:stCxn id="29" idx="6"/>
              <a:endCxn id="29"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9" name="Oval 28"/>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30" name="Oval 29"/>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31" name="Oval 30"/>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788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Dead Ends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solidFill>
                      <a:srgbClr val="008000"/>
                    </a:solidFill>
                  </a:rPr>
                  <a:t>Power Iteration:</a:t>
                </a:r>
              </a:p>
              <a:p>
                <a:pPr lvl="1"/>
                <a:r>
                  <a:rPr lang="en-US" dirty="0"/>
                  <a:t>Set </a:t>
                </a:r>
                <a14:m>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=1</m:t>
                    </m:r>
                  </m:oMath>
                </a14:m>
                <a:endParaRPr lang="en-US" i="1" dirty="0">
                  <a:latin typeface="Times New Roman" pitchFamily="18" charset="0"/>
                  <a:cs typeface="Times New Roman" pitchFamily="18" charset="0"/>
                </a:endParaRPr>
              </a:p>
              <a:p>
                <a:pPr lvl="1"/>
                <a14:m>
                  <m:oMath xmlns:m="http://schemas.openxmlformats.org/officeDocument/2006/math">
                    <m:sSub>
                      <m:sSubPr>
                        <m:ctrlPr>
                          <a:rPr lang="en-US" i="1">
                            <a:latin typeface="Cambria Math"/>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𝑗</m:t>
                        </m:r>
                      </m:sub>
                    </m:sSub>
                    <m:r>
                      <a:rPr lang="en-US" i="1">
                        <a:latin typeface="Cambria Math"/>
                        <a:cs typeface="Times New Roman" pitchFamily="18" charset="0"/>
                      </a:rPr>
                      <m:t>=</m:t>
                    </m:r>
                    <m:nary>
                      <m:naryPr>
                        <m:chr m:val="∑"/>
                        <m:supHide m:val="on"/>
                        <m:ctrlPr>
                          <a:rPr lang="en-US" i="1">
                            <a:latin typeface="Cambria Math"/>
                            <a:cs typeface="Times New Roman" pitchFamily="18" charset="0"/>
                          </a:rPr>
                        </m:ctrlPr>
                      </m:naryPr>
                      <m:sub>
                        <m:r>
                          <m:rPr>
                            <m:brk m:alnAt="7"/>
                          </m:rPr>
                          <a:rPr lang="en-US" i="1">
                            <a:latin typeface="Cambria Math"/>
                            <a:cs typeface="Times New Roman" pitchFamily="18" charset="0"/>
                          </a:rPr>
                          <m:t>𝑖</m:t>
                        </m:r>
                        <m:r>
                          <a:rPr lang="en-US" i="1">
                            <a:latin typeface="Cambria Math"/>
                            <a:cs typeface="Times New Roman" pitchFamily="18" charset="0"/>
                          </a:rPr>
                          <m:t>→</m:t>
                        </m:r>
                        <m:r>
                          <a:rPr lang="en-US" i="1">
                            <a:latin typeface="Cambria Math"/>
                            <a:cs typeface="Times New Roman" pitchFamily="18" charset="0"/>
                          </a:rPr>
                          <m:t>𝑗</m:t>
                        </m:r>
                      </m:sub>
                      <m:sup/>
                      <m:e>
                        <m:f>
                          <m:fPr>
                            <m:ctrlPr>
                              <a:rPr lang="en-US" i="1">
                                <a:latin typeface="Cambria Math"/>
                                <a:cs typeface="Times New Roman" pitchFamily="18" charset="0"/>
                              </a:rPr>
                            </m:ctrlPr>
                          </m:fPr>
                          <m:num>
                            <m:sSub>
                              <m:sSubPr>
                                <m:ctrlPr>
                                  <a:rPr lang="en-US" i="1">
                                    <a:latin typeface="Cambria Math"/>
                                    <a:cs typeface="Times New Roman" pitchFamily="18" charset="0"/>
                                  </a:rPr>
                                </m:ctrlPr>
                              </m:sSubPr>
                              <m:e>
                                <m:r>
                                  <a:rPr lang="en-US" i="1">
                                    <a:latin typeface="Cambria Math"/>
                                    <a:cs typeface="Times New Roman" pitchFamily="18" charset="0"/>
                                  </a:rPr>
                                  <m:t>𝑟</m:t>
                                </m:r>
                              </m:e>
                              <m:sub>
                                <m:r>
                                  <a:rPr lang="en-US" i="1">
                                    <a:latin typeface="Cambria Math"/>
                                    <a:cs typeface="Times New Roman" pitchFamily="18" charset="0"/>
                                  </a:rPr>
                                  <m:t>𝑖</m:t>
                                </m:r>
                              </m:sub>
                            </m:sSub>
                          </m:num>
                          <m:den>
                            <m:sSub>
                              <m:sSubPr>
                                <m:ctrlPr>
                                  <a:rPr lang="en-US" i="1">
                                    <a:latin typeface="Cambria Math"/>
                                    <a:cs typeface="Times New Roman" pitchFamily="18" charset="0"/>
                                  </a:rPr>
                                </m:ctrlPr>
                              </m:sSubPr>
                              <m:e>
                                <m:r>
                                  <a:rPr lang="en-US" i="1">
                                    <a:latin typeface="Cambria Math"/>
                                    <a:cs typeface="Times New Roman" pitchFamily="18" charset="0"/>
                                  </a:rPr>
                                  <m:t>𝑑</m:t>
                                </m:r>
                              </m:e>
                              <m:sub>
                                <m:r>
                                  <a:rPr lang="en-US" i="1">
                                    <a:latin typeface="Cambria Math"/>
                                    <a:cs typeface="Times New Roman" pitchFamily="18" charset="0"/>
                                  </a:rPr>
                                  <m:t>𝑖</m:t>
                                </m:r>
                              </m:sub>
                            </m:sSub>
                          </m:den>
                        </m:f>
                      </m:e>
                    </m:nary>
                  </m:oMath>
                </a14:m>
                <a:endParaRPr lang="en-US" i="1" dirty="0">
                  <a:latin typeface="Times New Roman" pitchFamily="18" charset="0"/>
                  <a:cs typeface="Times New Roman" pitchFamily="18" charset="0"/>
                </a:endParaRPr>
              </a:p>
              <a:p>
                <a:pPr lvl="2"/>
                <a:r>
                  <a:rPr lang="en-US" dirty="0"/>
                  <a:t>And iterate</a:t>
                </a:r>
              </a:p>
              <a:p>
                <a:endParaRPr lang="en-US" dirty="0" smtClean="0"/>
              </a:p>
              <a:p>
                <a:r>
                  <a:rPr lang="en-US" b="1" dirty="0" smtClean="0">
                    <a:solidFill>
                      <a:srgbClr val="D60093"/>
                    </a:solidFill>
                  </a:rPr>
                  <a:t>Example:</a:t>
                </a:r>
              </a:p>
              <a:p>
                <a:pPr>
                  <a:buNone/>
                </a:pPr>
                <a:r>
                  <a:rPr lang="en-US" dirty="0" smtClean="0"/>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1/3	2/6	</a:t>
                </a:r>
                <a:r>
                  <a:rPr lang="en-US" sz="2400" dirty="0">
                    <a:latin typeface="Times New Roman" pitchFamily="18" charset="0"/>
                    <a:cs typeface="Times New Roman" pitchFamily="18" charset="0"/>
                  </a:rPr>
                  <a:t>3</a:t>
                </a:r>
                <a:r>
                  <a:rPr lang="en-US" sz="2400" dirty="0" smtClean="0">
                    <a:latin typeface="Times New Roman" pitchFamily="18" charset="0"/>
                    <a:cs typeface="Times New Roman" pitchFamily="18" charset="0"/>
                  </a:rPr>
                  <a:t>/12	5/24		0</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	1/3	1/6	</a:t>
                </a:r>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/12	3/24	…	0</a:t>
                </a: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t>
                </a:r>
                <a:r>
                  <a:rPr lang="en-US" sz="2400" baseline="-25000" dirty="0" err="1"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1/3	1/6	1/12	2/24		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7" name="Slide Number Placeholder 16"/>
          <p:cNvSpPr>
            <a:spLocks noGrp="1"/>
          </p:cNvSpPr>
          <p:nvPr>
            <p:ph type="sldNum" sz="quarter" idx="12"/>
          </p:nvPr>
        </p:nvSpPr>
        <p:spPr/>
        <p:txBody>
          <a:bodyPr/>
          <a:lstStyle/>
          <a:p>
            <a:fld id="{19B12225-5612-419B-A8D5-4B8EEE4C217E}" type="slidenum">
              <a:rPr lang="en-US" smtClean="0"/>
              <a:pPr/>
              <a:t>41</a:t>
            </a:fld>
            <a:endParaRPr lang="en-US"/>
          </a:p>
        </p:txBody>
      </p:sp>
      <p:sp>
        <p:nvSpPr>
          <p:cNvPr id="28" name="Double Bracket 27"/>
          <p:cNvSpPr/>
          <p:nvPr/>
        </p:nvSpPr>
        <p:spPr>
          <a:xfrm>
            <a:off x="829733" y="4715936"/>
            <a:ext cx="457200" cy="1143000"/>
          </a:xfrm>
          <a:prstGeom prst="bracketPair">
            <a:avLst>
              <a:gd name="adj" fmla="val 166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TextBox 28"/>
          <p:cNvSpPr txBox="1"/>
          <p:nvPr/>
        </p:nvSpPr>
        <p:spPr>
          <a:xfrm>
            <a:off x="2286000" y="5867400"/>
            <a:ext cx="2082621"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Iteration 0, 1, 2, …</a:t>
            </a:r>
          </a:p>
        </p:txBody>
      </p:sp>
      <p:grpSp>
        <p:nvGrpSpPr>
          <p:cNvPr id="30" name="Group 20"/>
          <p:cNvGrpSpPr/>
          <p:nvPr/>
        </p:nvGrpSpPr>
        <p:grpSpPr>
          <a:xfrm>
            <a:off x="4884680" y="1434834"/>
            <a:ext cx="1752600" cy="1371600"/>
            <a:chOff x="5715000" y="1828800"/>
            <a:chExt cx="1752600" cy="1371600"/>
          </a:xfrm>
        </p:grpSpPr>
        <p:cxnSp>
          <p:nvCxnSpPr>
            <p:cNvPr id="31" name="Straight Arrow Connector 30"/>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5" name="Curved Connector 34"/>
            <p:cNvCxnSpPr>
              <a:stCxn id="36" idx="6"/>
              <a:endCxn id="36"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36" name="Oval 35"/>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37" name="Oval 36"/>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38" name="Oval 37"/>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39" name="Table 38"/>
          <p:cNvGraphicFramePr>
            <a:graphicFrameLocks noGrp="1"/>
          </p:cNvGraphicFramePr>
          <p:nvPr>
            <p:extLst>
              <p:ext uri="{D42A27DB-BD31-4B8C-83A1-F6EECF244321}">
                <p14:modId xmlns:p14="http://schemas.microsoft.com/office/powerpoint/2010/main" val="2948996396"/>
              </p:ext>
            </p:extLst>
          </p:nvPr>
        </p:nvGraphicFramePr>
        <p:xfrm>
          <a:off x="6632961" y="1304305"/>
          <a:ext cx="2438400" cy="1478280"/>
        </p:xfrm>
        <a:graphic>
          <a:graphicData uri="http://schemas.openxmlformats.org/drawingml/2006/table">
            <a:tbl>
              <a:tblPr firstRow="1" bandRow="1">
                <a:tableStyleId>{2D5ABB26-0587-4C30-8999-92F81FD0307C}</a:tableStyleId>
              </a:tblPr>
              <a:tblGrid>
                <a:gridCol w="609600"/>
                <a:gridCol w="609600"/>
                <a:gridCol w="609600"/>
                <a:gridCol w="609600"/>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0" name="Rectangle 39"/>
          <p:cNvSpPr/>
          <p:nvPr/>
        </p:nvSpPr>
        <p:spPr>
          <a:xfrm>
            <a:off x="6553200" y="3052227"/>
            <a:ext cx="2514600" cy="1138773"/>
          </a:xfrm>
          <a:prstGeom prst="rect">
            <a:avLst/>
          </a:prstGeom>
          <a:noFill/>
        </p:spPr>
        <p:txBody>
          <a:bodyPr wrap="square">
            <a:spAutoFit/>
          </a:bodyPr>
          <a:lstStyle/>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y</a:t>
            </a:r>
            <a:r>
              <a:rPr lang="en-US" sz="2000" b="1" baseline="-25000" dirty="0" smtClean="0">
                <a:solidFill>
                  <a:srgbClr val="008000"/>
                </a:solidFill>
                <a:latin typeface="Times New Roman" pitchFamily="18" charset="0"/>
                <a:cs typeface="Times New Roman" pitchFamily="18" charset="0"/>
              </a:rPr>
              <a:t> </a:t>
            </a:r>
            <a:r>
              <a:rPr lang="en-US" sz="2000" b="1" dirty="0" smtClean="0">
                <a:solidFill>
                  <a:srgbClr val="008000"/>
                </a:solidFill>
                <a:latin typeface="Times New Roman" pitchFamily="18" charset="0"/>
                <a:cs typeface="Times New Roman" pitchFamily="18" charset="0"/>
              </a:rPr>
              <a:t>/2</a:t>
            </a:r>
            <a:endParaRPr lang="en-US" sz="2000" b="1" baseline="-25000" dirty="0" smtClean="0">
              <a:solidFill>
                <a:srgbClr val="008000"/>
              </a:solidFill>
              <a:latin typeface="Times New Roman" pitchFamily="18" charset="0"/>
              <a:cs typeface="Times New Roman" pitchFamily="18" charset="0"/>
            </a:endParaRPr>
          </a:p>
          <a:p>
            <a:pPr lvl="1">
              <a:spcBef>
                <a:spcPct val="20000"/>
              </a:spcBef>
              <a:buClr>
                <a:srgbClr val="CC00CC"/>
              </a:buClr>
              <a:buFont typeface="Monotype Sorts" pitchFamily="-32" charset="2"/>
              <a:buNone/>
            </a:pP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m</a:t>
            </a:r>
            <a:r>
              <a:rPr lang="en-US" sz="2000" b="1" dirty="0" smtClean="0">
                <a:solidFill>
                  <a:srgbClr val="008000"/>
                </a:solidFill>
                <a:latin typeface="Times New Roman" pitchFamily="18" charset="0"/>
                <a:cs typeface="Times New Roman" pitchFamily="18" charset="0"/>
              </a:rPr>
              <a:t> = </a:t>
            </a:r>
            <a:r>
              <a:rPr lang="en-US" sz="2000" b="1" dirty="0" err="1" smtClean="0">
                <a:solidFill>
                  <a:srgbClr val="008000"/>
                </a:solidFill>
                <a:latin typeface="Times New Roman" pitchFamily="18" charset="0"/>
                <a:cs typeface="Times New Roman" pitchFamily="18" charset="0"/>
              </a:rPr>
              <a:t>r</a:t>
            </a:r>
            <a:r>
              <a:rPr lang="en-US" sz="2000" b="1" baseline="-25000" dirty="0" err="1" smtClean="0">
                <a:solidFill>
                  <a:srgbClr val="008000"/>
                </a:solidFill>
                <a:latin typeface="Times New Roman" pitchFamily="18" charset="0"/>
                <a:cs typeface="Times New Roman" pitchFamily="18" charset="0"/>
              </a:rPr>
              <a:t>a</a:t>
            </a:r>
            <a:r>
              <a:rPr lang="en-US" sz="2000" b="1" dirty="0" smtClean="0">
                <a:solidFill>
                  <a:srgbClr val="008000"/>
                </a:solidFill>
                <a:latin typeface="Times New Roman" pitchFamily="18" charset="0"/>
                <a:cs typeface="Times New Roman" pitchFamily="18" charset="0"/>
              </a:rPr>
              <a:t> /2</a:t>
            </a:r>
            <a:endParaRPr lang="en-US" sz="2000" b="1" dirty="0">
              <a:solidFill>
                <a:srgbClr val="008000"/>
              </a:solidFill>
              <a:latin typeface="Times New Roman" pitchFamily="18" charset="0"/>
              <a:cs typeface="Times New Roman" pitchFamily="18" charset="0"/>
            </a:endParaRPr>
          </a:p>
        </p:txBody>
      </p:sp>
      <p:sp>
        <p:nvSpPr>
          <p:cNvPr id="7" name="Rectangle 6"/>
          <p:cNvSpPr/>
          <p:nvPr/>
        </p:nvSpPr>
        <p:spPr>
          <a:xfrm>
            <a:off x="707200" y="6305490"/>
            <a:ext cx="7370000" cy="400110"/>
          </a:xfrm>
          <a:prstGeom prst="rect">
            <a:avLst/>
          </a:prstGeom>
        </p:spPr>
        <p:txBody>
          <a:bodyPr wrap="square">
            <a:spAutoFit/>
          </a:bodyPr>
          <a:lstStyle/>
          <a:p>
            <a:r>
              <a:rPr lang="en-US" sz="2000" dirty="0" smtClean="0"/>
              <a:t>Here the PageRank “leaks” out since the matrix is not stochastic.</a:t>
            </a:r>
            <a:endParaRPr lang="en-US" sz="2000" dirty="0"/>
          </a:p>
        </p:txBody>
      </p:sp>
    </p:spTree>
    <p:extLst>
      <p:ext uri="{BB962C8B-B14F-4D97-AF65-F5344CB8AC3E}">
        <p14:creationId xmlns:p14="http://schemas.microsoft.com/office/powerpoint/2010/main" val="265592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Solution: Always Teleport!</a:t>
            </a:r>
          </a:p>
        </p:txBody>
      </p:sp>
      <p:sp>
        <p:nvSpPr>
          <p:cNvPr id="86019" name="Rectangle 3"/>
          <p:cNvSpPr>
            <a:spLocks noGrp="1"/>
          </p:cNvSpPr>
          <p:nvPr>
            <p:ph idx="1"/>
          </p:nvPr>
        </p:nvSpPr>
        <p:spPr>
          <a:xfrm>
            <a:off x="457200" y="1295400"/>
            <a:ext cx="8229600" cy="2514600"/>
          </a:xfrm>
        </p:spPr>
        <p:txBody>
          <a:bodyPr/>
          <a:lstStyle/>
          <a:p>
            <a:r>
              <a:rPr lang="en-US" b="1" dirty="0" smtClean="0">
                <a:solidFill>
                  <a:srgbClr val="D60093"/>
                </a:solidFill>
              </a:rPr>
              <a:t>Teleports:</a:t>
            </a:r>
            <a:r>
              <a:rPr lang="en-US" b="1" dirty="0">
                <a:solidFill>
                  <a:srgbClr val="D60093"/>
                </a:solidFill>
              </a:rPr>
              <a:t> </a:t>
            </a:r>
            <a:r>
              <a:rPr lang="en-US" dirty="0" smtClean="0"/>
              <a:t>Follow random teleport links with probability 1.0 from dead-ends</a:t>
            </a:r>
          </a:p>
          <a:p>
            <a:pPr lvl="1"/>
            <a:r>
              <a:rPr lang="en-US" dirty="0" smtClean="0"/>
              <a:t>Adjust matrix accordingly</a:t>
            </a:r>
          </a:p>
          <a:p>
            <a:pPr>
              <a:buFont typeface="Wingdings 2" pitchFamily="18" charset="2"/>
              <a:buNone/>
            </a:pPr>
            <a:endParaRPr lang="en-US" dirty="0" smtClean="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42</a:t>
            </a:fld>
            <a:endParaRPr lang="en-US"/>
          </a:p>
        </p:txBody>
      </p:sp>
      <p:grpSp>
        <p:nvGrpSpPr>
          <p:cNvPr id="7" name="Group 20"/>
          <p:cNvGrpSpPr/>
          <p:nvPr/>
        </p:nvGrpSpPr>
        <p:grpSpPr>
          <a:xfrm>
            <a:off x="1676400" y="3321086"/>
            <a:ext cx="1752600" cy="1371600"/>
            <a:chOff x="5715000" y="1828800"/>
            <a:chExt cx="1752600" cy="1371600"/>
          </a:xfrm>
        </p:grpSpPr>
        <p:cxnSp>
          <p:nvCxnSpPr>
            <p:cNvPr id="8" name="Straight Arrow Connector 7"/>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Curved Connector 10"/>
            <p:cNvCxnSpPr>
              <a:stCxn id="12" idx="6"/>
              <a:endCxn id="12"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12" name="Oval 11"/>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13" name="Oval 12"/>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14" name="Oval 13"/>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graphicFrame>
        <p:nvGraphicFramePr>
          <p:cNvPr id="15" name="Table 14"/>
          <p:cNvGraphicFramePr>
            <a:graphicFrameLocks noGrp="1"/>
          </p:cNvGraphicFramePr>
          <p:nvPr>
            <p:extLst>
              <p:ext uri="{D42A27DB-BD31-4B8C-83A1-F6EECF244321}">
                <p14:modId xmlns:p14="http://schemas.microsoft.com/office/powerpoint/2010/main" val="493275776"/>
              </p:ext>
            </p:extLst>
          </p:nvPr>
        </p:nvGraphicFramePr>
        <p:xfrm>
          <a:off x="4953000" y="4814606"/>
          <a:ext cx="2438400" cy="1478280"/>
        </p:xfrm>
        <a:graphic>
          <a:graphicData uri="http://schemas.openxmlformats.org/drawingml/2006/table">
            <a:tbl>
              <a:tblPr firstRow="1" bandRow="1">
                <a:tableStyleId>{2D5ABB26-0587-4C30-8999-92F81FD0307C}</a:tableStyleId>
              </a:tblPr>
              <a:tblGrid>
                <a:gridCol w="609600"/>
                <a:gridCol w="609600"/>
                <a:gridCol w="609600"/>
                <a:gridCol w="609600"/>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Times New Roman" pitchFamily="18" charset="0"/>
                          <a:cs typeface="Times New Roman" pitchFamily="18" charset="0"/>
                        </a:rPr>
                        <a:t>⅓</a:t>
                      </a:r>
                      <a:endParaRPr lang="en-US"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Times New Roman" pitchFamily="18" charset="0"/>
                          <a:cs typeface="Times New Roman" pitchFamily="18" charset="0"/>
                        </a:rPr>
                        <a:t>⅓</a:t>
                      </a:r>
                      <a:endParaRPr lang="en-US"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Times New Roman" pitchFamily="18" charset="0"/>
                          <a:cs typeface="Times New Roman" pitchFamily="18" charset="0"/>
                        </a:rPr>
                        <a:t>⅓</a:t>
                      </a:r>
                      <a:endParaRPr lang="en-US"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70876360"/>
              </p:ext>
            </p:extLst>
          </p:nvPr>
        </p:nvGraphicFramePr>
        <p:xfrm>
          <a:off x="914400" y="4814606"/>
          <a:ext cx="2438400" cy="1478280"/>
        </p:xfrm>
        <a:graphic>
          <a:graphicData uri="http://schemas.openxmlformats.org/drawingml/2006/table">
            <a:tbl>
              <a:tblPr firstRow="1" bandRow="1">
                <a:tableStyleId>{2D5ABB26-0587-4C30-8999-92F81FD0307C}</a:tableStyleId>
              </a:tblPr>
              <a:tblGrid>
                <a:gridCol w="609600"/>
                <a:gridCol w="609600"/>
                <a:gridCol w="609600"/>
                <a:gridCol w="609600"/>
              </a:tblGrid>
              <a:tr h="152400">
                <a:tc>
                  <a:txBody>
                    <a:bodyPr/>
                    <a:lstStyle/>
                    <a:p>
                      <a:pPr algn="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y</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½</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ight Arrow 1"/>
          <p:cNvSpPr/>
          <p:nvPr/>
        </p:nvSpPr>
        <p:spPr>
          <a:xfrm>
            <a:off x="3810000" y="3464790"/>
            <a:ext cx="1373906" cy="869914"/>
          </a:xfrm>
          <a:prstGeom prst="rightArrow">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Freeform 28"/>
          <p:cNvSpPr/>
          <p:nvPr/>
        </p:nvSpPr>
        <p:spPr>
          <a:xfrm rot="1803983">
            <a:off x="6774708" y="3887146"/>
            <a:ext cx="314036" cy="360219"/>
          </a:xfrm>
          <a:custGeom>
            <a:avLst/>
            <a:gdLst>
              <a:gd name="connsiteX0" fmla="*/ 314036 w 314036"/>
              <a:gd name="connsiteY0" fmla="*/ 360219 h 360219"/>
              <a:gd name="connsiteX1" fmla="*/ 101600 w 314036"/>
              <a:gd name="connsiteY1" fmla="*/ 295564 h 360219"/>
              <a:gd name="connsiteX2" fmla="*/ 110836 w 314036"/>
              <a:gd name="connsiteY2" fmla="*/ 92364 h 360219"/>
              <a:gd name="connsiteX3" fmla="*/ 0 w 314036"/>
              <a:gd name="connsiteY3" fmla="*/ 0 h 360219"/>
            </a:gdLst>
            <a:ahLst/>
            <a:cxnLst>
              <a:cxn ang="0">
                <a:pos x="connsiteX0" y="connsiteY0"/>
              </a:cxn>
              <a:cxn ang="0">
                <a:pos x="connsiteX1" y="connsiteY1"/>
              </a:cxn>
              <a:cxn ang="0">
                <a:pos x="connsiteX2" y="connsiteY2"/>
              </a:cxn>
              <a:cxn ang="0">
                <a:pos x="connsiteX3" y="connsiteY3"/>
              </a:cxn>
            </a:cxnLst>
            <a:rect l="l" t="t" r="r" b="b"/>
            <a:pathLst>
              <a:path w="314036" h="360219">
                <a:moveTo>
                  <a:pt x="314036" y="360219"/>
                </a:moveTo>
                <a:cubicBezTo>
                  <a:pt x="224751" y="350212"/>
                  <a:pt x="135467" y="340206"/>
                  <a:pt x="101600" y="295564"/>
                </a:cubicBezTo>
                <a:cubicBezTo>
                  <a:pt x="67733" y="250922"/>
                  <a:pt x="127769" y="141625"/>
                  <a:pt x="110836" y="92364"/>
                </a:cubicBezTo>
                <a:cubicBezTo>
                  <a:pt x="93903" y="43103"/>
                  <a:pt x="46951" y="21551"/>
                  <a:pt x="0" y="0"/>
                </a:cubicBezTo>
              </a:path>
            </a:pathLst>
          </a:custGeom>
          <a:noFill/>
          <a:ln w="38100">
            <a:solidFill>
              <a:srgbClr val="008000"/>
            </a:solidFill>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8" name="Group 20"/>
          <p:cNvGrpSpPr/>
          <p:nvPr/>
        </p:nvGrpSpPr>
        <p:grpSpPr>
          <a:xfrm>
            <a:off x="5486400" y="3276600"/>
            <a:ext cx="1752600" cy="1371600"/>
            <a:chOff x="5715000" y="1828800"/>
            <a:chExt cx="1752600" cy="1371600"/>
          </a:xfrm>
        </p:grpSpPr>
        <p:cxnSp>
          <p:nvCxnSpPr>
            <p:cNvPr id="19" name="Straight Arrow Connector 18"/>
            <p:cNvCxnSpPr/>
            <p:nvPr/>
          </p:nvCxnSpPr>
          <p:spPr>
            <a:xfrm flipV="1">
              <a:off x="5804720" y="2254605"/>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6057900" y="2194492"/>
              <a:ext cx="304800" cy="5149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6037509" y="2894828"/>
              <a:ext cx="972110"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2" name="Curved Connector 21"/>
            <p:cNvCxnSpPr>
              <a:stCxn id="23" idx="6"/>
              <a:endCxn id="23" idx="0"/>
            </p:cNvCxnSpPr>
            <p:nvPr/>
          </p:nvCxnSpPr>
          <p:spPr>
            <a:xfrm flipH="1" flipV="1">
              <a:off x="6248400" y="1828800"/>
              <a:ext cx="228600" cy="228600"/>
            </a:xfrm>
            <a:prstGeom prst="curvedConnector4">
              <a:avLst>
                <a:gd name="adj1" fmla="val -100000"/>
                <a:gd name="adj2" fmla="val 200000"/>
              </a:avLst>
            </a:prstGeom>
            <a:ln w="28575">
              <a:tailEnd type="arrow"/>
            </a:ln>
          </p:spPr>
          <p:style>
            <a:lnRef idx="1">
              <a:schemeClr val="dk1"/>
            </a:lnRef>
            <a:fillRef idx="0">
              <a:schemeClr val="dk1"/>
            </a:fillRef>
            <a:effectRef idx="0">
              <a:schemeClr val="dk1"/>
            </a:effectRef>
            <a:fontRef idx="minor">
              <a:schemeClr val="tx1"/>
            </a:fontRef>
          </p:style>
        </p:cxnSp>
        <p:sp>
          <p:nvSpPr>
            <p:cNvPr id="23" name="Oval 22"/>
            <p:cNvSpPr/>
            <p:nvPr/>
          </p:nvSpPr>
          <p:spPr>
            <a:xfrm>
              <a:off x="6019800" y="18288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y</a:t>
              </a:r>
              <a:endParaRPr lang="en-US" sz="2400" b="1" dirty="0">
                <a:solidFill>
                  <a:schemeClr val="bg1"/>
                </a:solidFill>
                <a:latin typeface="Arial" pitchFamily="34" charset="0"/>
                <a:cs typeface="Arial" pitchFamily="34" charset="0"/>
              </a:endParaRPr>
            </a:p>
          </p:txBody>
        </p:sp>
        <p:sp>
          <p:nvSpPr>
            <p:cNvPr id="24" name="Oval 23"/>
            <p:cNvSpPr/>
            <p:nvPr/>
          </p:nvSpPr>
          <p:spPr>
            <a:xfrm>
              <a:off x="5715000" y="26670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a</a:t>
              </a:r>
              <a:endParaRPr lang="en-US" sz="2400" b="1" dirty="0">
                <a:solidFill>
                  <a:schemeClr val="bg1"/>
                </a:solidFill>
                <a:latin typeface="Arial" pitchFamily="34" charset="0"/>
                <a:cs typeface="Arial" pitchFamily="34" charset="0"/>
              </a:endParaRPr>
            </a:p>
          </p:txBody>
        </p:sp>
        <p:sp>
          <p:nvSpPr>
            <p:cNvPr id="25" name="Oval 24"/>
            <p:cNvSpPr/>
            <p:nvPr/>
          </p:nvSpPr>
          <p:spPr>
            <a:xfrm>
              <a:off x="7010400" y="2743200"/>
              <a:ext cx="457200" cy="45720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Arial" pitchFamily="34" charset="0"/>
                  <a:cs typeface="Arial" pitchFamily="34" charset="0"/>
                </a:rPr>
                <a:t>m</a:t>
              </a:r>
              <a:endParaRPr lang="en-US" sz="24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3438121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987552"/>
          </a:xfrm>
        </p:spPr>
        <p:txBody>
          <a:bodyPr>
            <a:normAutofit/>
          </a:bodyPr>
          <a:lstStyle/>
          <a:p>
            <a:r>
              <a:rPr lang="en-US" dirty="0"/>
              <a:t>Why Teleports Solve the Problem?</a:t>
            </a:r>
          </a:p>
        </p:txBody>
      </p:sp>
      <p:sp>
        <p:nvSpPr>
          <p:cNvPr id="3" name="Content Placeholder 2"/>
          <p:cNvSpPr>
            <a:spLocks noGrp="1"/>
          </p:cNvSpPr>
          <p:nvPr>
            <p:ph idx="1"/>
          </p:nvPr>
        </p:nvSpPr>
        <p:spPr>
          <a:xfrm>
            <a:off x="457200" y="1295400"/>
            <a:ext cx="8686800" cy="5562600"/>
          </a:xfrm>
        </p:spPr>
        <p:txBody>
          <a:bodyPr>
            <a:normAutofit/>
          </a:bodyPr>
          <a:lstStyle/>
          <a:p>
            <a:pPr marL="118872" indent="0">
              <a:buNone/>
            </a:pPr>
            <a:r>
              <a:rPr lang="en-US" b="1" dirty="0">
                <a:solidFill>
                  <a:srgbClr val="0000FF"/>
                </a:solidFill>
              </a:rPr>
              <a:t>Why are dead-ends and spider traps a </a:t>
            </a:r>
            <a:r>
              <a:rPr lang="en-US" b="1" dirty="0" smtClean="0">
                <a:solidFill>
                  <a:srgbClr val="0000FF"/>
                </a:solidFill>
              </a:rPr>
              <a:t>problem </a:t>
            </a:r>
            <a:br>
              <a:rPr lang="en-US" b="1" dirty="0" smtClean="0">
                <a:solidFill>
                  <a:srgbClr val="0000FF"/>
                </a:solidFill>
              </a:rPr>
            </a:br>
            <a:r>
              <a:rPr lang="en-US" b="1" dirty="0"/>
              <a:t>and </a:t>
            </a:r>
            <a:r>
              <a:rPr lang="en-US" b="1" dirty="0" smtClean="0">
                <a:solidFill>
                  <a:srgbClr val="FF0066"/>
                </a:solidFill>
              </a:rPr>
              <a:t>why do teleports solve </a:t>
            </a:r>
            <a:r>
              <a:rPr lang="en-US" b="1" dirty="0">
                <a:solidFill>
                  <a:srgbClr val="FF0066"/>
                </a:solidFill>
              </a:rPr>
              <a:t>the p</a:t>
            </a:r>
            <a:r>
              <a:rPr lang="en-US" b="1" dirty="0" smtClean="0">
                <a:solidFill>
                  <a:srgbClr val="FF0066"/>
                </a:solidFill>
              </a:rPr>
              <a:t>roblem</a:t>
            </a:r>
            <a:r>
              <a:rPr lang="en-US" b="1" dirty="0">
                <a:solidFill>
                  <a:srgbClr val="FF0066"/>
                </a:solidFill>
              </a:rPr>
              <a:t>?</a:t>
            </a:r>
            <a:endParaRPr lang="en-US" b="1" dirty="0" smtClean="0">
              <a:solidFill>
                <a:srgbClr val="FF0066"/>
              </a:solidFill>
            </a:endParaRPr>
          </a:p>
          <a:p>
            <a:r>
              <a:rPr lang="en-US" b="1" dirty="0" smtClean="0">
                <a:solidFill>
                  <a:srgbClr val="0000FF"/>
                </a:solidFill>
              </a:rPr>
              <a:t>Spider-traps</a:t>
            </a:r>
            <a:r>
              <a:rPr lang="en-US" dirty="0" smtClean="0">
                <a:solidFill>
                  <a:srgbClr val="0000FF"/>
                </a:solidFill>
              </a:rPr>
              <a:t> </a:t>
            </a:r>
            <a:r>
              <a:rPr lang="en-US" dirty="0" smtClean="0"/>
              <a:t>are not a problem, but with traps PageRank scores are </a:t>
            </a:r>
            <a:r>
              <a:rPr lang="en-US" b="1" dirty="0" smtClean="0"/>
              <a:t>not</a:t>
            </a:r>
            <a:r>
              <a:rPr lang="en-US" dirty="0" smtClean="0"/>
              <a:t> what we want</a:t>
            </a:r>
          </a:p>
          <a:p>
            <a:pPr lvl="1"/>
            <a:r>
              <a:rPr lang="en-US" b="1" dirty="0" smtClean="0">
                <a:solidFill>
                  <a:srgbClr val="FF0066"/>
                </a:solidFill>
              </a:rPr>
              <a:t>Solution:</a:t>
            </a:r>
            <a:r>
              <a:rPr lang="en-US" dirty="0" smtClean="0"/>
              <a:t> Never get stuck in a spider trap by </a:t>
            </a:r>
            <a:br>
              <a:rPr lang="en-US" dirty="0" smtClean="0"/>
            </a:br>
            <a:r>
              <a:rPr lang="en-US" dirty="0" smtClean="0"/>
              <a:t>teleporting out of it in a finite number of steps</a:t>
            </a:r>
            <a:endParaRPr lang="en-US" b="1" dirty="0" smtClean="0"/>
          </a:p>
          <a:p>
            <a:r>
              <a:rPr lang="en-US" b="1" dirty="0" smtClean="0">
                <a:solidFill>
                  <a:srgbClr val="0000FF"/>
                </a:solidFill>
              </a:rPr>
              <a:t>Dead-ends</a:t>
            </a:r>
            <a:r>
              <a:rPr lang="en-US" dirty="0" smtClean="0"/>
              <a:t> </a:t>
            </a:r>
            <a:r>
              <a:rPr lang="en-US" dirty="0"/>
              <a:t>are a </a:t>
            </a:r>
            <a:r>
              <a:rPr lang="en-US" dirty="0" smtClean="0"/>
              <a:t>problem</a:t>
            </a:r>
            <a:endParaRPr lang="en-US" dirty="0"/>
          </a:p>
          <a:p>
            <a:pPr lvl="1"/>
            <a:r>
              <a:rPr lang="en-US" dirty="0"/>
              <a:t>The matrix is not column stochastic </a:t>
            </a:r>
            <a:r>
              <a:rPr lang="en-US" dirty="0" smtClean="0"/>
              <a:t>so </a:t>
            </a:r>
            <a:r>
              <a:rPr lang="en-US" dirty="0"/>
              <a:t>our initial </a:t>
            </a:r>
            <a:r>
              <a:rPr lang="en-US" dirty="0" smtClean="0"/>
              <a:t>assumptions are </a:t>
            </a:r>
            <a:r>
              <a:rPr lang="en-US" dirty="0"/>
              <a:t>not </a:t>
            </a:r>
            <a:r>
              <a:rPr lang="en-US" dirty="0" smtClean="0"/>
              <a:t>met</a:t>
            </a:r>
          </a:p>
          <a:p>
            <a:pPr lvl="1"/>
            <a:r>
              <a:rPr lang="en-US" b="1" dirty="0" smtClean="0">
                <a:solidFill>
                  <a:srgbClr val="FF0066"/>
                </a:solidFill>
              </a:rPr>
              <a:t>Solution:</a:t>
            </a:r>
            <a:r>
              <a:rPr lang="en-US" dirty="0" smtClean="0"/>
              <a:t> Make matrix column stochastic by always teleporting when there is nowhere else to go</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43</a:t>
            </a:fld>
            <a:endParaRPr lang="en-US"/>
          </a:p>
        </p:txBody>
      </p:sp>
    </p:spTree>
    <p:extLst>
      <p:ext uri="{BB962C8B-B14F-4D97-AF65-F5344CB8AC3E}">
        <p14:creationId xmlns:p14="http://schemas.microsoft.com/office/powerpoint/2010/main" val="7074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Solution: Random Teleports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u="sng" dirty="0" smtClean="0">
                    <a:solidFill>
                      <a:srgbClr val="D60093"/>
                    </a:solidFill>
                  </a:rPr>
                  <a:t>Google’s solution that does it all:</a:t>
                </a:r>
                <a:br>
                  <a:rPr lang="en-US" b="1" u="sng" dirty="0" smtClean="0">
                    <a:solidFill>
                      <a:srgbClr val="D60093"/>
                    </a:solidFill>
                  </a:rPr>
                </a:br>
                <a:r>
                  <a:rPr lang="en-US" dirty="0" smtClean="0">
                    <a:solidFill>
                      <a:srgbClr val="0000FF"/>
                    </a:solidFill>
                  </a:rPr>
                  <a:t>At each step, random surfer has two options:</a:t>
                </a:r>
              </a:p>
              <a:p>
                <a:pPr lvl="1"/>
                <a:r>
                  <a:rPr lang="en-US" dirty="0" smtClean="0"/>
                  <a:t>With probability </a:t>
                </a:r>
                <a:r>
                  <a:rPr lang="en-US" b="1" i="1" dirty="0" smtClean="0">
                    <a:latin typeface="Times New Roman" pitchFamily="18" charset="0"/>
                    <a:cs typeface="Times New Roman" pitchFamily="18" charset="0"/>
                    <a:sym typeface="Symbol" pitchFamily="18" charset="2"/>
                  </a:rPr>
                  <a:t></a:t>
                </a:r>
                <a:r>
                  <a:rPr lang="en-US" dirty="0" smtClean="0"/>
                  <a:t>,  follow a link at random</a:t>
                </a:r>
              </a:p>
              <a:p>
                <a:pPr lvl="1"/>
                <a:r>
                  <a:rPr lang="en-US" dirty="0" smtClean="0"/>
                  <a:t>With probability </a:t>
                </a:r>
                <a:r>
                  <a:rPr lang="en-US" b="1" i="1" dirty="0" smtClean="0">
                    <a:latin typeface="Times New Roman" pitchFamily="18" charset="0"/>
                    <a:cs typeface="Times New Roman" pitchFamily="18" charset="0"/>
                  </a:rPr>
                  <a:t>1-</a:t>
                </a:r>
                <a:r>
                  <a:rPr lang="en-US" b="1" i="1" dirty="0" smtClean="0">
                    <a:latin typeface="Times New Roman" pitchFamily="18" charset="0"/>
                    <a:cs typeface="Times New Roman" pitchFamily="18" charset="0"/>
                    <a:sym typeface="Symbol" pitchFamily="18" charset="2"/>
                  </a:rPr>
                  <a:t></a:t>
                </a:r>
                <a:r>
                  <a:rPr lang="en-US" dirty="0" smtClean="0"/>
                  <a:t>, jump to some random page</a:t>
                </a:r>
              </a:p>
              <a:p>
                <a:pPr lvl="8"/>
                <a:endParaRPr lang="en-US" b="1" dirty="0" smtClean="0">
                  <a:solidFill>
                    <a:srgbClr val="0000FF"/>
                  </a:solidFill>
                </a:endParaRPr>
              </a:p>
              <a:p>
                <a:r>
                  <a:rPr lang="en-US" b="1" dirty="0" smtClean="0">
                    <a:solidFill>
                      <a:srgbClr val="0000FF"/>
                    </a:solidFill>
                  </a:rPr>
                  <a:t>PageRank equation </a:t>
                </a:r>
                <a:r>
                  <a:rPr lang="en-US" dirty="0" smtClean="0">
                    <a:solidFill>
                      <a:schemeClr val="bg1">
                        <a:lumMod val="50000"/>
                      </a:schemeClr>
                    </a:solidFill>
                  </a:rPr>
                  <a:t>[</a:t>
                </a:r>
                <a:r>
                  <a:rPr lang="en-US" dirty="0" err="1" smtClean="0">
                    <a:solidFill>
                      <a:schemeClr val="bg1">
                        <a:lumMod val="50000"/>
                      </a:schemeClr>
                    </a:solidFill>
                  </a:rPr>
                  <a:t>Brin</a:t>
                </a:r>
                <a:r>
                  <a:rPr lang="en-US" dirty="0" smtClean="0">
                    <a:solidFill>
                      <a:schemeClr val="bg1">
                        <a:lumMod val="50000"/>
                      </a:schemeClr>
                    </a:solidFill>
                  </a:rPr>
                  <a:t>-Page, 98]</a:t>
                </a:r>
                <a:r>
                  <a:rPr lang="en-US" dirty="0" smtClean="0"/>
                  <a:t/>
                </a:r>
                <a:br>
                  <a:rPr lang="en-US" dirty="0" smtClean="0"/>
                </a:br>
                <a14:m>
                  <m:oMath xmlns:m="http://schemas.openxmlformats.org/officeDocument/2006/math">
                    <m:sSub>
                      <m:sSubPr>
                        <m:ctrlPr>
                          <a:rPr lang="en-US" sz="4000" b="0" i="1" dirty="0" smtClean="0">
                            <a:latin typeface="Cambria Math"/>
                            <a:cs typeface="Times New Roman" pitchFamily="18" charset="0"/>
                          </a:rPr>
                        </m:ctrlPr>
                      </m:sSubPr>
                      <m:e>
                        <m:r>
                          <a:rPr lang="en-US" sz="4000" b="0" i="1" dirty="0" smtClean="0">
                            <a:latin typeface="Cambria Math"/>
                            <a:cs typeface="Times New Roman" pitchFamily="18" charset="0"/>
                          </a:rPr>
                          <m:t>𝑟</m:t>
                        </m:r>
                      </m:e>
                      <m:sub>
                        <m:r>
                          <a:rPr lang="en-US" sz="4000" b="0" i="1" dirty="0" smtClean="0">
                            <a:latin typeface="Cambria Math"/>
                            <a:cs typeface="Times New Roman" pitchFamily="18" charset="0"/>
                          </a:rPr>
                          <m:t>𝑗</m:t>
                        </m:r>
                      </m:sub>
                    </m:sSub>
                    <m:r>
                      <a:rPr lang="en-US" sz="4000" b="0" i="1" dirty="0" smtClean="0">
                        <a:latin typeface="Cambria Math"/>
                        <a:cs typeface="Times New Roman" pitchFamily="18" charset="0"/>
                      </a:rPr>
                      <m:t>=</m:t>
                    </m:r>
                    <m:nary>
                      <m:naryPr>
                        <m:chr m:val="∑"/>
                        <m:supHide m:val="on"/>
                        <m:ctrlPr>
                          <a:rPr lang="en-US" sz="4000" i="1" dirty="0" smtClean="0">
                            <a:latin typeface="Cambria Math"/>
                            <a:cs typeface="Times New Roman" pitchFamily="18" charset="0"/>
                          </a:rPr>
                        </m:ctrlPr>
                      </m:naryPr>
                      <m:sub>
                        <m:r>
                          <m:rPr>
                            <m:brk m:alnAt="7"/>
                          </m:rPr>
                          <a:rPr lang="en-US" sz="4000" b="0" i="1" dirty="0" smtClean="0">
                            <a:latin typeface="Cambria Math"/>
                            <a:cs typeface="Times New Roman" pitchFamily="18" charset="0"/>
                          </a:rPr>
                          <m:t>𝑖</m:t>
                        </m:r>
                        <m:r>
                          <a:rPr lang="en-US" sz="4000" b="0" i="1" dirty="0" smtClean="0">
                            <a:latin typeface="Cambria Math"/>
                            <a:cs typeface="Times New Roman" pitchFamily="18" charset="0"/>
                          </a:rPr>
                          <m:t>→</m:t>
                        </m:r>
                        <m:r>
                          <a:rPr lang="en-US" sz="4000" b="0" i="1" dirty="0" smtClean="0">
                            <a:latin typeface="Cambria Math"/>
                            <a:cs typeface="Times New Roman" pitchFamily="18" charset="0"/>
                          </a:rPr>
                          <m:t>𝑗</m:t>
                        </m:r>
                      </m:sub>
                      <m:sup/>
                      <m:e>
                        <m:r>
                          <a:rPr lang="en-US" sz="4000" b="0" i="1" dirty="0" smtClean="0">
                            <a:latin typeface="Cambria Math"/>
                            <a:cs typeface="Times New Roman" pitchFamily="18" charset="0"/>
                          </a:rPr>
                          <m:t>𝛽</m:t>
                        </m:r>
                        <m:r>
                          <a:rPr lang="en-US" sz="4000" b="0" i="1" dirty="0" smtClean="0">
                            <a:latin typeface="Cambria Math"/>
                            <a:cs typeface="Times New Roman" pitchFamily="18" charset="0"/>
                          </a:rPr>
                          <m:t> </m:t>
                        </m:r>
                        <m:f>
                          <m:fPr>
                            <m:ctrlPr>
                              <a:rPr lang="en-US" sz="4000" b="0" i="1" dirty="0" smtClean="0">
                                <a:latin typeface="Cambria Math"/>
                                <a:cs typeface="Times New Roman" pitchFamily="18" charset="0"/>
                              </a:rPr>
                            </m:ctrlPr>
                          </m:fPr>
                          <m:num>
                            <m:sSub>
                              <m:sSubPr>
                                <m:ctrlPr>
                                  <a:rPr lang="en-US" sz="4000" b="0" i="1" dirty="0" smtClean="0">
                                    <a:latin typeface="Cambria Math"/>
                                    <a:cs typeface="Times New Roman" pitchFamily="18" charset="0"/>
                                  </a:rPr>
                                </m:ctrlPr>
                              </m:sSubPr>
                              <m:e>
                                <m:r>
                                  <a:rPr lang="en-US" sz="4000" b="0" i="1" dirty="0" smtClean="0">
                                    <a:latin typeface="Cambria Math"/>
                                    <a:cs typeface="Times New Roman" pitchFamily="18" charset="0"/>
                                  </a:rPr>
                                  <m:t>𝑟</m:t>
                                </m:r>
                              </m:e>
                              <m:sub>
                                <m:r>
                                  <a:rPr lang="en-US" sz="4000" b="0" i="1" dirty="0" smtClean="0">
                                    <a:latin typeface="Cambria Math"/>
                                    <a:cs typeface="Times New Roman" pitchFamily="18" charset="0"/>
                                  </a:rPr>
                                  <m:t>𝑖</m:t>
                                </m:r>
                              </m:sub>
                            </m:sSub>
                          </m:num>
                          <m:den>
                            <m:sSub>
                              <m:sSubPr>
                                <m:ctrlPr>
                                  <a:rPr lang="en-US" sz="4000" b="0" i="1" dirty="0" smtClean="0">
                                    <a:latin typeface="Cambria Math"/>
                                    <a:cs typeface="Times New Roman" pitchFamily="18" charset="0"/>
                                  </a:rPr>
                                </m:ctrlPr>
                              </m:sSubPr>
                              <m:e>
                                <m:r>
                                  <a:rPr lang="en-US" sz="4000" b="0" i="1" dirty="0" smtClean="0">
                                    <a:latin typeface="Cambria Math"/>
                                    <a:cs typeface="Times New Roman" pitchFamily="18" charset="0"/>
                                  </a:rPr>
                                  <m:t>𝑑</m:t>
                                </m:r>
                              </m:e>
                              <m:sub>
                                <m:r>
                                  <a:rPr lang="en-US" sz="4000" b="0" i="1" dirty="0" smtClean="0">
                                    <a:latin typeface="Cambria Math"/>
                                    <a:cs typeface="Times New Roman" pitchFamily="18" charset="0"/>
                                  </a:rPr>
                                  <m:t>𝑖</m:t>
                                </m:r>
                              </m:sub>
                            </m:sSub>
                          </m:den>
                        </m:f>
                      </m:e>
                    </m:nary>
                    <m:r>
                      <a:rPr lang="en-US" sz="4000" b="0" i="1" dirty="0" smtClean="0">
                        <a:latin typeface="Cambria Math"/>
                        <a:cs typeface="Times New Roman" pitchFamily="18" charset="0"/>
                      </a:rPr>
                      <m:t>+(1−</m:t>
                    </m:r>
                    <m:r>
                      <a:rPr lang="en-US" sz="4000" i="1" dirty="0">
                        <a:latin typeface="Cambria Math"/>
                        <a:cs typeface="Times New Roman" pitchFamily="18" charset="0"/>
                      </a:rPr>
                      <m:t>𝛽</m:t>
                    </m:r>
                    <m:r>
                      <a:rPr lang="en-US" sz="4000" b="0" i="1" dirty="0" smtClean="0">
                        <a:latin typeface="Cambria Math"/>
                        <a:cs typeface="Times New Roman" pitchFamily="18" charset="0"/>
                      </a:rPr>
                      <m:t>)</m:t>
                    </m:r>
                    <m:f>
                      <m:fPr>
                        <m:ctrlPr>
                          <a:rPr lang="en-US" sz="4000" b="0" i="1" dirty="0" smtClean="0">
                            <a:latin typeface="Cambria Math"/>
                            <a:cs typeface="Times New Roman" pitchFamily="18" charset="0"/>
                          </a:rPr>
                        </m:ctrlPr>
                      </m:fPr>
                      <m:num>
                        <m:r>
                          <a:rPr lang="en-US" sz="4000" b="0" i="1" dirty="0" smtClean="0">
                            <a:latin typeface="Cambria Math"/>
                            <a:cs typeface="Times New Roman" pitchFamily="18" charset="0"/>
                          </a:rPr>
                          <m:t>1</m:t>
                        </m:r>
                      </m:num>
                      <m:den>
                        <m:r>
                          <a:rPr lang="en-US" sz="4000" b="0" i="1" dirty="0" smtClean="0">
                            <a:latin typeface="Cambria Math"/>
                            <a:cs typeface="Times New Roman" pitchFamily="18" charset="0"/>
                          </a:rPr>
                          <m:t>𝑁</m:t>
                        </m:r>
                      </m:den>
                    </m:f>
                  </m:oMath>
                </a14:m>
                <a:endParaRPr lang="en-US" sz="4000" i="1" dirty="0" smtClean="0">
                  <a:latin typeface="Times New Roman" pitchFamily="18" charset="0"/>
                  <a:cs typeface="Times New Roman" pitchFamily="18" charset="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44</a:t>
            </a:fld>
            <a:endParaRPr lang="en-US"/>
          </a:p>
        </p:txBody>
      </p:sp>
      <p:sp>
        <p:nvSpPr>
          <p:cNvPr id="8" name="TextBox 7"/>
          <p:cNvSpPr txBox="1"/>
          <p:nvPr/>
        </p:nvSpPr>
        <p:spPr>
          <a:xfrm>
            <a:off x="6620933" y="4343400"/>
            <a:ext cx="2514600" cy="646331"/>
          </a:xfrm>
          <a:prstGeom prst="rect">
            <a:avLst/>
          </a:prstGeom>
          <a:noFill/>
        </p:spPr>
        <p:txBody>
          <a:bodyPr wrap="square" rtlCol="0">
            <a:spAutoFit/>
          </a:bodyPr>
          <a:lstStyle/>
          <a:p>
            <a:pPr algn="r"/>
            <a:r>
              <a:rPr lang="en-US" dirty="0" smtClean="0">
                <a:solidFill>
                  <a:srgbClr val="008000"/>
                </a:solidFill>
              </a:rPr>
              <a:t>d</a:t>
            </a:r>
            <a:r>
              <a:rPr lang="en-US" baseline="-25000" dirty="0" smtClean="0">
                <a:solidFill>
                  <a:srgbClr val="008000"/>
                </a:solidFill>
              </a:rPr>
              <a:t>i</a:t>
            </a:r>
            <a:r>
              <a:rPr lang="en-US" dirty="0" smtClean="0">
                <a:solidFill>
                  <a:srgbClr val="008000"/>
                </a:solidFill>
              </a:rPr>
              <a:t> … out-degree </a:t>
            </a:r>
            <a:br>
              <a:rPr lang="en-US" dirty="0" smtClean="0">
                <a:solidFill>
                  <a:srgbClr val="008000"/>
                </a:solidFill>
              </a:rPr>
            </a:br>
            <a:r>
              <a:rPr lang="en-US" dirty="0" smtClean="0">
                <a:solidFill>
                  <a:srgbClr val="008000"/>
                </a:solidFill>
              </a:rPr>
              <a:t>of node i</a:t>
            </a:r>
            <a:endParaRPr lang="en-US" dirty="0">
              <a:solidFill>
                <a:srgbClr val="008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219200" y="5875100"/>
                <a:ext cx="6781800" cy="830997"/>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This formulation assumes that </a:t>
                </a:r>
                <a14:m>
                  <m:oMath xmlns:m="http://schemas.openxmlformats.org/officeDocument/2006/math">
                    <m:r>
                      <a:rPr lang="en-US" sz="1600" b="1" i="1" dirty="0" smtClean="0">
                        <a:solidFill>
                          <a:srgbClr val="008000"/>
                        </a:solidFill>
                        <a:latin typeface="Cambria Math"/>
                        <a:cs typeface="Arial" pitchFamily="34" charset="0"/>
                      </a:rPr>
                      <m:t>𝑴</m:t>
                    </m:r>
                  </m:oMath>
                </a14:m>
                <a:r>
                  <a:rPr lang="en-US" sz="1600" dirty="0" smtClean="0">
                    <a:solidFill>
                      <a:srgbClr val="008000"/>
                    </a:solidFill>
                    <a:latin typeface="Arial" pitchFamily="34" charset="0"/>
                    <a:cs typeface="Arial" pitchFamily="34" charset="0"/>
                  </a:rPr>
                  <a:t> has no dead ends. </a:t>
                </a:r>
                <a:r>
                  <a:rPr lang="en-US" sz="1600" dirty="0">
                    <a:solidFill>
                      <a:srgbClr val="008000"/>
                    </a:solidFill>
                    <a:latin typeface="Arial" pitchFamily="34" charset="0"/>
                    <a:cs typeface="Arial" pitchFamily="34" charset="0"/>
                  </a:rPr>
                  <a:t> </a:t>
                </a:r>
                <a:r>
                  <a:rPr lang="en-US" sz="1600" dirty="0" smtClean="0">
                    <a:solidFill>
                      <a:srgbClr val="008000"/>
                    </a:solidFill>
                    <a:latin typeface="Arial" pitchFamily="34" charset="0"/>
                    <a:cs typeface="Arial" pitchFamily="34" charset="0"/>
                  </a:rPr>
                  <a:t>We can either preprocess matrix </a:t>
                </a:r>
                <a14:m>
                  <m:oMath xmlns:m="http://schemas.openxmlformats.org/officeDocument/2006/math">
                    <m:r>
                      <a:rPr lang="en-US" sz="1600" b="1" i="1" dirty="0" smtClean="0">
                        <a:solidFill>
                          <a:srgbClr val="008000"/>
                        </a:solidFill>
                        <a:latin typeface="Cambria Math"/>
                        <a:cs typeface="Arial" pitchFamily="34" charset="0"/>
                      </a:rPr>
                      <m:t>𝑴</m:t>
                    </m:r>
                  </m:oMath>
                </a14:m>
                <a:r>
                  <a:rPr lang="en-US" sz="1600" dirty="0" smtClean="0">
                    <a:solidFill>
                      <a:srgbClr val="008000"/>
                    </a:solidFill>
                    <a:latin typeface="Arial" pitchFamily="34" charset="0"/>
                    <a:cs typeface="Arial" pitchFamily="34" charset="0"/>
                  </a:rPr>
                  <a:t> to remove all dead ends or explicitly follow random </a:t>
                </a:r>
                <a:r>
                  <a:rPr lang="en-US" sz="1600" dirty="0">
                    <a:solidFill>
                      <a:srgbClr val="008000"/>
                    </a:solidFill>
                    <a:latin typeface="Arial" pitchFamily="34" charset="0"/>
                    <a:cs typeface="Arial" pitchFamily="34" charset="0"/>
                  </a:rPr>
                  <a:t>teleport links </a:t>
                </a:r>
                <a:r>
                  <a:rPr lang="en-US" sz="1600" dirty="0" smtClean="0">
                    <a:solidFill>
                      <a:srgbClr val="008000"/>
                    </a:solidFill>
                    <a:latin typeface="Arial" pitchFamily="34" charset="0"/>
                    <a:cs typeface="Arial" pitchFamily="34" charset="0"/>
                  </a:rPr>
                  <a:t>with probability 1.0 </a:t>
                </a:r>
                <a:r>
                  <a:rPr lang="en-US" sz="1600" dirty="0">
                    <a:solidFill>
                      <a:srgbClr val="008000"/>
                    </a:solidFill>
                    <a:latin typeface="Arial" pitchFamily="34" charset="0"/>
                    <a:cs typeface="Arial" pitchFamily="34" charset="0"/>
                  </a:rPr>
                  <a:t>from </a:t>
                </a:r>
                <a:r>
                  <a:rPr lang="en-US" sz="1600" dirty="0" smtClean="0">
                    <a:solidFill>
                      <a:srgbClr val="008000"/>
                    </a:solidFill>
                    <a:latin typeface="Arial" pitchFamily="34" charset="0"/>
                    <a:cs typeface="Arial" pitchFamily="34" charset="0"/>
                  </a:rPr>
                  <a:t>dead-ends.</a:t>
                </a:r>
              </a:p>
            </p:txBody>
          </p:sp>
        </mc:Choice>
        <mc:Fallback xmlns="">
          <p:sp>
            <p:nvSpPr>
              <p:cNvPr id="11" name="TextBox 10"/>
              <p:cNvSpPr txBox="1">
                <a:spLocks noRot="1" noChangeAspect="1" noMove="1" noResize="1" noEditPoints="1" noAdjustHandles="1" noChangeArrowheads="1" noChangeShapeType="1" noTextEdit="1"/>
              </p:cNvSpPr>
              <p:nvPr/>
            </p:nvSpPr>
            <p:spPr>
              <a:xfrm>
                <a:off x="1219200" y="5875100"/>
                <a:ext cx="6781800" cy="830997"/>
              </a:xfrm>
              <a:prstGeom prst="rect">
                <a:avLst/>
              </a:prstGeom>
              <a:blipFill rotWithShape="1">
                <a:blip r:embed="rId3"/>
                <a:stretch>
                  <a:fillRect t="-2206" r="-539" b="-8824"/>
                </a:stretch>
              </a:blipFill>
            </p:spPr>
            <p:txBody>
              <a:bodyPr/>
              <a:lstStyle/>
              <a:p>
                <a:r>
                  <a:rPr lang="en-US">
                    <a:noFill/>
                  </a:rPr>
                  <a:t> </a:t>
                </a:r>
              </a:p>
            </p:txBody>
          </p:sp>
        </mc:Fallback>
      </mc:AlternateContent>
    </p:spTree>
    <p:extLst>
      <p:ext uri="{BB962C8B-B14F-4D97-AF65-F5344CB8AC3E}">
        <p14:creationId xmlns:p14="http://schemas.microsoft.com/office/powerpoint/2010/main" val="234802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The Google Matrix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458200" cy="5486400"/>
              </a:xfrm>
            </p:spPr>
            <p:txBody>
              <a:bodyPr>
                <a:normAutofit/>
              </a:bodyPr>
              <a:lstStyle/>
              <a:p>
                <a:r>
                  <a:rPr lang="en-US" b="1" dirty="0" smtClean="0">
                    <a:solidFill>
                      <a:srgbClr val="0000FF"/>
                    </a:solidFill>
                  </a:rPr>
                  <a:t>PageRank equation</a:t>
                </a:r>
                <a:r>
                  <a:rPr lang="en-US" b="1" dirty="0" smtClean="0">
                    <a:solidFill>
                      <a:schemeClr val="accent3"/>
                    </a:solidFill>
                  </a:rPr>
                  <a:t> </a:t>
                </a:r>
                <a:r>
                  <a:rPr lang="en-US" dirty="0">
                    <a:solidFill>
                      <a:schemeClr val="bg1">
                        <a:lumMod val="50000"/>
                      </a:schemeClr>
                    </a:solidFill>
                  </a:rPr>
                  <a:t>[</a:t>
                </a:r>
                <a:r>
                  <a:rPr lang="en-US" dirty="0" err="1">
                    <a:solidFill>
                      <a:schemeClr val="bg1">
                        <a:lumMod val="50000"/>
                      </a:schemeClr>
                    </a:solidFill>
                  </a:rPr>
                  <a:t>Brin</a:t>
                </a:r>
                <a:r>
                  <a:rPr lang="en-US" dirty="0">
                    <a:solidFill>
                      <a:schemeClr val="bg1">
                        <a:lumMod val="50000"/>
                      </a:schemeClr>
                    </a:solidFill>
                  </a:rPr>
                  <a:t>-Page, </a:t>
                </a:r>
                <a:r>
                  <a:rPr lang="en-US" dirty="0" smtClean="0">
                    <a:solidFill>
                      <a:schemeClr val="bg1">
                        <a:lumMod val="50000"/>
                      </a:schemeClr>
                    </a:solidFill>
                  </a:rPr>
                  <a:t>‘98</a:t>
                </a:r>
                <a:r>
                  <a:rPr lang="en-US" dirty="0">
                    <a:solidFill>
                      <a:schemeClr val="bg1">
                        <a:lumMod val="50000"/>
                      </a:schemeClr>
                    </a:solidFill>
                  </a:rPr>
                  <a:t>]</a:t>
                </a:r>
                <a:r>
                  <a:rPr lang="en-US" dirty="0"/>
                  <a:t/>
                </a:r>
                <a:br>
                  <a:rPr lang="en-US" dirty="0"/>
                </a:br>
                <a14:m>
                  <m:oMath xmlns:m="http://schemas.openxmlformats.org/officeDocument/2006/math">
                    <m:sSub>
                      <m:sSubPr>
                        <m:ctrlPr>
                          <a:rPr lang="en-US" i="1" dirty="0">
                            <a:latin typeface="Cambria Math"/>
                            <a:cs typeface="Times New Roman" pitchFamily="18" charset="0"/>
                          </a:rPr>
                        </m:ctrlPr>
                      </m:sSubPr>
                      <m:e>
                        <m:r>
                          <a:rPr lang="en-US" i="1" dirty="0">
                            <a:latin typeface="Cambria Math"/>
                            <a:cs typeface="Times New Roman" pitchFamily="18" charset="0"/>
                          </a:rPr>
                          <m:t>𝑟</m:t>
                        </m:r>
                      </m:e>
                      <m:sub>
                        <m:r>
                          <a:rPr lang="en-US" i="1" dirty="0">
                            <a:latin typeface="Cambria Math"/>
                            <a:cs typeface="Times New Roman" pitchFamily="18" charset="0"/>
                          </a:rPr>
                          <m:t>𝑗</m:t>
                        </m:r>
                      </m:sub>
                    </m:sSub>
                    <m:r>
                      <a:rPr lang="en-US" i="1" dirty="0">
                        <a:latin typeface="Cambria Math"/>
                        <a:cs typeface="Times New Roman" pitchFamily="18" charset="0"/>
                      </a:rPr>
                      <m:t>=</m:t>
                    </m:r>
                    <m:nary>
                      <m:naryPr>
                        <m:chr m:val="∑"/>
                        <m:supHide m:val="on"/>
                        <m:ctrlPr>
                          <a:rPr lang="en-US" i="1" dirty="0">
                            <a:latin typeface="Cambria Math"/>
                            <a:cs typeface="Times New Roman" pitchFamily="18" charset="0"/>
                          </a:rPr>
                        </m:ctrlPr>
                      </m:naryPr>
                      <m:sub>
                        <m:r>
                          <m:rPr>
                            <m:brk m:alnAt="7"/>
                          </m:rPr>
                          <a:rPr lang="en-US" i="1" dirty="0">
                            <a:latin typeface="Cambria Math"/>
                            <a:cs typeface="Times New Roman" pitchFamily="18" charset="0"/>
                          </a:rPr>
                          <m:t>𝑖</m:t>
                        </m:r>
                        <m:r>
                          <a:rPr lang="en-US" i="1" dirty="0">
                            <a:latin typeface="Cambria Math"/>
                            <a:cs typeface="Times New Roman" pitchFamily="18" charset="0"/>
                          </a:rPr>
                          <m:t>→</m:t>
                        </m:r>
                        <m:r>
                          <a:rPr lang="en-US" i="1" dirty="0">
                            <a:latin typeface="Cambria Math"/>
                            <a:cs typeface="Times New Roman" pitchFamily="18" charset="0"/>
                          </a:rPr>
                          <m:t>𝑗</m:t>
                        </m:r>
                      </m:sub>
                      <m:sup/>
                      <m:e>
                        <m:r>
                          <a:rPr lang="en-US" i="1" dirty="0">
                            <a:latin typeface="Cambria Math"/>
                            <a:cs typeface="Times New Roman" pitchFamily="18" charset="0"/>
                          </a:rPr>
                          <m:t>𝛽</m:t>
                        </m:r>
                        <m:f>
                          <m:fPr>
                            <m:ctrlPr>
                              <a:rPr lang="en-US" i="1" dirty="0">
                                <a:latin typeface="Cambria Math"/>
                                <a:cs typeface="Times New Roman" pitchFamily="18" charset="0"/>
                              </a:rPr>
                            </m:ctrlPr>
                          </m:fPr>
                          <m:num>
                            <m:sSub>
                              <m:sSubPr>
                                <m:ctrlPr>
                                  <a:rPr lang="en-US" i="1" dirty="0">
                                    <a:latin typeface="Cambria Math"/>
                                    <a:cs typeface="Times New Roman" pitchFamily="18" charset="0"/>
                                  </a:rPr>
                                </m:ctrlPr>
                              </m:sSubPr>
                              <m:e>
                                <m:r>
                                  <a:rPr lang="en-US" i="1" dirty="0">
                                    <a:latin typeface="Cambria Math"/>
                                    <a:cs typeface="Times New Roman" pitchFamily="18" charset="0"/>
                                  </a:rPr>
                                  <m:t>𝑟</m:t>
                                </m:r>
                              </m:e>
                              <m:sub>
                                <m:r>
                                  <a:rPr lang="en-US" i="1" dirty="0">
                                    <a:latin typeface="Cambria Math"/>
                                    <a:cs typeface="Times New Roman" pitchFamily="18" charset="0"/>
                                  </a:rPr>
                                  <m:t>𝑖</m:t>
                                </m:r>
                              </m:sub>
                            </m:sSub>
                          </m:num>
                          <m:den>
                            <m:sSub>
                              <m:sSubPr>
                                <m:ctrlPr>
                                  <a:rPr lang="en-US" i="1" dirty="0">
                                    <a:latin typeface="Cambria Math"/>
                                    <a:cs typeface="Times New Roman" pitchFamily="18" charset="0"/>
                                  </a:rPr>
                                </m:ctrlPr>
                              </m:sSubPr>
                              <m:e>
                                <m:r>
                                  <a:rPr lang="en-US" i="1" dirty="0">
                                    <a:latin typeface="Cambria Math"/>
                                    <a:cs typeface="Times New Roman" pitchFamily="18" charset="0"/>
                                  </a:rPr>
                                  <m:t>𝑑</m:t>
                                </m:r>
                              </m:e>
                              <m:sub>
                                <m:r>
                                  <a:rPr lang="en-US" i="1" dirty="0">
                                    <a:latin typeface="Cambria Math"/>
                                    <a:cs typeface="Times New Roman" pitchFamily="18" charset="0"/>
                                  </a:rPr>
                                  <m:t>𝑖</m:t>
                                </m:r>
                              </m:sub>
                            </m:sSub>
                          </m:den>
                        </m:f>
                      </m:e>
                    </m:nary>
                    <m:r>
                      <a:rPr lang="en-US" i="1" dirty="0">
                        <a:latin typeface="Cambria Math"/>
                        <a:cs typeface="Times New Roman" pitchFamily="18" charset="0"/>
                      </a:rPr>
                      <m:t>+</m:t>
                    </m:r>
                    <m:r>
                      <a:rPr lang="en-US" b="0" i="1" dirty="0" smtClean="0">
                        <a:latin typeface="Cambria Math"/>
                        <a:cs typeface="Times New Roman" pitchFamily="18" charset="0"/>
                      </a:rPr>
                      <m:t>(1−</m:t>
                    </m:r>
                    <m:r>
                      <a:rPr lang="en-US" i="1" dirty="0">
                        <a:latin typeface="Cambria Math"/>
                        <a:cs typeface="Times New Roman" pitchFamily="18" charset="0"/>
                      </a:rPr>
                      <m:t>𝛽</m:t>
                    </m:r>
                    <m:r>
                      <a:rPr lang="en-US" b="0" i="1" dirty="0" smtClean="0">
                        <a:latin typeface="Cambria Math"/>
                        <a:cs typeface="Times New Roman" pitchFamily="18" charset="0"/>
                      </a:rPr>
                      <m:t>)</m:t>
                    </m:r>
                    <m:f>
                      <m:fPr>
                        <m:ctrlPr>
                          <a:rPr lang="en-US" i="1" dirty="0">
                            <a:latin typeface="Cambria Math"/>
                            <a:cs typeface="Times New Roman" pitchFamily="18" charset="0"/>
                          </a:rPr>
                        </m:ctrlPr>
                      </m:fPr>
                      <m:num>
                        <m:r>
                          <a:rPr lang="en-US" i="1" dirty="0">
                            <a:latin typeface="Cambria Math"/>
                            <a:cs typeface="Times New Roman" pitchFamily="18" charset="0"/>
                          </a:rPr>
                          <m:t>1</m:t>
                        </m:r>
                      </m:num>
                      <m:den>
                        <m:r>
                          <a:rPr lang="en-US" b="0" i="1" dirty="0" smtClean="0">
                            <a:latin typeface="Cambria Math"/>
                            <a:cs typeface="Times New Roman" pitchFamily="18" charset="0"/>
                          </a:rPr>
                          <m:t>𝑁</m:t>
                        </m:r>
                      </m:den>
                    </m:f>
                  </m:oMath>
                </a14:m>
                <a:endParaRPr lang="en-US" b="1" dirty="0" smtClean="0">
                  <a:solidFill>
                    <a:schemeClr val="accent3"/>
                  </a:solidFill>
                </a:endParaRPr>
              </a:p>
              <a:p>
                <a:r>
                  <a:rPr lang="en-US" b="1" dirty="0" smtClean="0">
                    <a:solidFill>
                      <a:srgbClr val="008000"/>
                    </a:solidFill>
                  </a:rPr>
                  <a:t>The Google Matrix </a:t>
                </a:r>
                <a:r>
                  <a:rPr lang="en-US" b="1" i="1" dirty="0" smtClean="0">
                    <a:solidFill>
                      <a:srgbClr val="008000"/>
                    </a:solidFill>
                  </a:rPr>
                  <a:t>A</a:t>
                </a:r>
                <a:r>
                  <a:rPr lang="en-US" b="1" dirty="0" smtClean="0">
                    <a:solidFill>
                      <a:srgbClr val="008000"/>
                    </a:solidFill>
                  </a:rPr>
                  <a:t>:</a:t>
                </a:r>
              </a:p>
              <a:p>
                <a:pPr marL="118872"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𝛽</m:t>
                      </m:r>
                      <m:r>
                        <a:rPr lang="en-US" b="0" i="1" smtClean="0">
                          <a:latin typeface="Cambria Math"/>
                        </a:rPr>
                        <m:t> </m:t>
                      </m:r>
                      <m:r>
                        <a:rPr lang="en-US" b="0" i="1" smtClean="0">
                          <a:latin typeface="Cambria Math"/>
                        </a:rPr>
                        <m:t>𝑀</m:t>
                      </m:r>
                      <m:r>
                        <a:rPr lang="en-US" b="0" i="1" smtClean="0">
                          <a:latin typeface="Cambria Math"/>
                        </a:rPr>
                        <m:t>+</m:t>
                      </m:r>
                      <m:d>
                        <m:dPr>
                          <m:ctrlPr>
                            <a:rPr lang="en-US" b="0" i="1" smtClean="0">
                              <a:latin typeface="Cambria Math"/>
                            </a:rPr>
                          </m:ctrlPr>
                        </m:dPr>
                        <m:e>
                          <m:r>
                            <a:rPr lang="en-US" b="0" i="1" smtClean="0">
                              <a:latin typeface="Cambria Math"/>
                            </a:rPr>
                            <m:t>1−</m:t>
                          </m:r>
                          <m:r>
                            <a:rPr lang="en-US" b="0" i="1" smtClean="0">
                              <a:latin typeface="Cambria Math"/>
                            </a:rPr>
                            <m:t>𝛽</m:t>
                          </m:r>
                        </m:e>
                      </m:d>
                      <m:sSub>
                        <m:sSubPr>
                          <m:ctrlPr>
                            <a:rPr lang="en-US" b="0" i="1" smtClean="0">
                              <a:latin typeface="Cambria Math"/>
                            </a:rPr>
                          </m:ctrlPr>
                        </m:sSubPr>
                        <m:e>
                          <m:d>
                            <m:dPr>
                              <m:begChr m:val="["/>
                              <m:endChr m:val="]"/>
                              <m:ctrlPr>
                                <a:rPr lang="en-US" b="0" i="1" smtClean="0">
                                  <a:latin typeface="Cambria Math"/>
                                </a:rPr>
                              </m:ctrlPr>
                            </m:dPr>
                            <m:e>
                              <m:f>
                                <m:fPr>
                                  <m:ctrlPr>
                                    <a:rPr lang="en-US" i="1">
                                      <a:latin typeface="Cambria Math"/>
                                    </a:rPr>
                                  </m:ctrlPr>
                                </m:fPr>
                                <m:num>
                                  <m:r>
                                    <a:rPr lang="en-US" i="1">
                                      <a:latin typeface="Cambria Math"/>
                                    </a:rPr>
                                    <m:t>1</m:t>
                                  </m:r>
                                </m:num>
                                <m:den>
                                  <m:r>
                                    <a:rPr lang="en-US" b="0" i="1" smtClean="0">
                                      <a:latin typeface="Cambria Math"/>
                                    </a:rPr>
                                    <m:t>𝑁</m:t>
                                  </m:r>
                                </m:den>
                              </m:f>
                            </m:e>
                          </m:d>
                        </m:e>
                        <m:sub>
                          <m:r>
                            <a:rPr lang="en-US" b="0" i="1" smtClean="0">
                              <a:latin typeface="Cambria Math"/>
                            </a:rPr>
                            <m:t>𝑁</m:t>
                          </m:r>
                          <m:r>
                            <a:rPr lang="en-US" b="0" i="1" smtClean="0">
                              <a:latin typeface="Cambria Math"/>
                            </a:rPr>
                            <m:t>×</m:t>
                          </m:r>
                          <m:r>
                            <a:rPr lang="en-US" b="0" i="1" smtClean="0">
                              <a:latin typeface="Cambria Math"/>
                            </a:rPr>
                            <m:t>𝑁</m:t>
                          </m:r>
                        </m:sub>
                      </m:sSub>
                    </m:oMath>
                  </m:oMathPara>
                </a14:m>
                <a:endParaRPr lang="en-US" dirty="0"/>
              </a:p>
              <a:p>
                <a:r>
                  <a:rPr lang="en-US" b="1" dirty="0" smtClean="0">
                    <a:solidFill>
                      <a:srgbClr val="D60093"/>
                    </a:solidFill>
                  </a:rPr>
                  <a:t>We have a recursive problem: </a:t>
                </a:r>
                <a14:m>
                  <m:oMath xmlns:m="http://schemas.openxmlformats.org/officeDocument/2006/math">
                    <m:r>
                      <a:rPr lang="en-US" b="1" i="1" smtClean="0">
                        <a:solidFill>
                          <a:srgbClr val="008000"/>
                        </a:solidFill>
                        <a:latin typeface="Cambria Math"/>
                      </a:rPr>
                      <m:t>𝒓</m:t>
                    </m:r>
                    <m:r>
                      <a:rPr lang="en-US" b="1" i="1">
                        <a:solidFill>
                          <a:srgbClr val="008000"/>
                        </a:solidFill>
                        <a:latin typeface="Cambria Math"/>
                      </a:rPr>
                      <m:t>=</m:t>
                    </m:r>
                    <m:r>
                      <a:rPr lang="en-US" b="1" i="1">
                        <a:solidFill>
                          <a:srgbClr val="008000"/>
                        </a:solidFill>
                        <a:latin typeface="Cambria Math"/>
                      </a:rPr>
                      <m:t>𝑨</m:t>
                    </m:r>
                    <m:r>
                      <a:rPr lang="en-US" b="1" i="1">
                        <a:solidFill>
                          <a:srgbClr val="008000"/>
                        </a:solidFill>
                        <a:latin typeface="Cambria Math"/>
                      </a:rPr>
                      <m:t>⋅</m:t>
                    </m:r>
                    <m:r>
                      <a:rPr lang="en-US" b="1" i="1" smtClean="0">
                        <a:solidFill>
                          <a:srgbClr val="008000"/>
                        </a:solidFill>
                        <a:latin typeface="Cambria Math"/>
                      </a:rPr>
                      <m:t>𝒓</m:t>
                    </m:r>
                  </m:oMath>
                </a14:m>
                <a:r>
                  <a:rPr lang="en-US" b="1" dirty="0" smtClean="0">
                    <a:solidFill>
                      <a:srgbClr val="D60093"/>
                    </a:solidFill>
                  </a:rPr>
                  <a:t> </a:t>
                </a:r>
                <a:br>
                  <a:rPr lang="en-US" b="1" dirty="0" smtClean="0">
                    <a:solidFill>
                      <a:srgbClr val="D60093"/>
                    </a:solidFill>
                  </a:rPr>
                </a:br>
                <a:r>
                  <a:rPr lang="en-US" b="1" dirty="0"/>
                  <a:t>And </a:t>
                </a:r>
                <a:r>
                  <a:rPr lang="en-US" b="1" dirty="0" smtClean="0"/>
                  <a:t>the Power </a:t>
                </a:r>
                <a:r>
                  <a:rPr lang="en-US" b="1" dirty="0"/>
                  <a:t>method </a:t>
                </a:r>
                <a:r>
                  <a:rPr lang="en-US" b="1" dirty="0" smtClean="0"/>
                  <a:t>still works</a:t>
                </a:r>
                <a:r>
                  <a:rPr lang="en-US" b="1" dirty="0"/>
                  <a:t>!</a:t>
                </a:r>
                <a:endParaRPr lang="en-US" sz="2800" b="1" baseline="30000" dirty="0" smtClean="0"/>
              </a:p>
              <a:p>
                <a:r>
                  <a:rPr lang="en-US" b="1" dirty="0">
                    <a:solidFill>
                      <a:srgbClr val="0000FF"/>
                    </a:solidFill>
                    <a:sym typeface="Symbol"/>
                  </a:rPr>
                  <a:t>What is </a:t>
                </a:r>
                <a:r>
                  <a:rPr lang="en-US" b="1" i="1" dirty="0" smtClean="0">
                    <a:solidFill>
                      <a:srgbClr val="0000FF"/>
                    </a:solidFill>
                    <a:latin typeface="Times New Roman" pitchFamily="18" charset="0"/>
                    <a:cs typeface="Times New Roman" pitchFamily="18" charset="0"/>
                    <a:sym typeface="Symbol" pitchFamily="18" charset="2"/>
                  </a:rPr>
                  <a:t> </a:t>
                </a:r>
                <a:r>
                  <a:rPr lang="en-US" b="1" dirty="0" smtClean="0">
                    <a:solidFill>
                      <a:srgbClr val="0000FF"/>
                    </a:solidFill>
                    <a:sym typeface="Symbol"/>
                  </a:rPr>
                  <a:t>?</a:t>
                </a:r>
                <a:endParaRPr lang="en-US" b="1" dirty="0">
                  <a:solidFill>
                    <a:srgbClr val="0000FF"/>
                  </a:solidFill>
                  <a:sym typeface="Symbol"/>
                </a:endParaRPr>
              </a:p>
              <a:p>
                <a:pPr lvl="1"/>
                <a:r>
                  <a:rPr lang="en-US" dirty="0">
                    <a:sym typeface="Symbol"/>
                  </a:rPr>
                  <a:t>In practice </a:t>
                </a:r>
                <a:r>
                  <a:rPr lang="en-US" i="1" dirty="0">
                    <a:latin typeface="Times New Roman" pitchFamily="18" charset="0"/>
                    <a:cs typeface="Times New Roman" pitchFamily="18" charset="0"/>
                    <a:sym typeface="Symbol" pitchFamily="18" charset="2"/>
                  </a:rPr>
                  <a:t> </a:t>
                </a:r>
                <a:r>
                  <a:rPr lang="en-US" i="1" dirty="0" smtClean="0">
                    <a:latin typeface="Times New Roman" pitchFamily="18" charset="0"/>
                    <a:cs typeface="Times New Roman" pitchFamily="18" charset="0"/>
                    <a:sym typeface="Symbol"/>
                  </a:rPr>
                  <a:t>=0.8,0.9 </a:t>
                </a:r>
                <a:r>
                  <a:rPr lang="en-US" dirty="0" smtClean="0">
                    <a:sym typeface="Symbol"/>
                  </a:rPr>
                  <a:t>(make </a:t>
                </a:r>
                <a:r>
                  <a:rPr lang="en-US" i="1" dirty="0" smtClean="0">
                    <a:latin typeface="Times New Roman" pitchFamily="18" charset="0"/>
                    <a:cs typeface="Times New Roman" pitchFamily="18" charset="0"/>
                    <a:sym typeface="Symbol"/>
                  </a:rPr>
                  <a:t>5</a:t>
                </a:r>
                <a:r>
                  <a:rPr lang="en-US" dirty="0" smtClean="0">
                    <a:sym typeface="Symbol"/>
                  </a:rPr>
                  <a:t> steps on avg., jump</a:t>
                </a:r>
                <a:r>
                  <a:rPr lang="en-US" dirty="0">
                    <a:sym typeface="Symbol"/>
                  </a:rPr>
                  <a:t>)</a:t>
                </a:r>
              </a:p>
              <a:p>
                <a:endParaRPr lang="en-US" b="1" baseline="30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458200" cy="5486400"/>
              </a:xfrm>
              <a:blipFill rotWithShape="1">
                <a:blip r:embed="rId2"/>
                <a:stretch>
                  <a:fillRect t="-667" b="-111"/>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45</a:t>
            </a:fld>
            <a:endParaRPr lang="en-US"/>
          </a:p>
        </p:txBody>
      </p:sp>
      <p:sp>
        <p:nvSpPr>
          <p:cNvPr id="7" name="Rectangle 6"/>
          <p:cNvSpPr/>
          <p:nvPr/>
        </p:nvSpPr>
        <p:spPr>
          <a:xfrm>
            <a:off x="6735968" y="3124200"/>
            <a:ext cx="2408032" cy="584775"/>
          </a:xfrm>
          <a:prstGeom prst="rect">
            <a:avLst/>
          </a:prstGeom>
        </p:spPr>
        <p:txBody>
          <a:bodyPr wrap="none">
            <a:spAutoFit/>
          </a:bodyPr>
          <a:lstStyle/>
          <a:p>
            <a:r>
              <a:rPr lang="en-US" sz="1600" dirty="0" smtClean="0">
                <a:solidFill>
                  <a:srgbClr val="008000"/>
                </a:solidFill>
                <a:latin typeface="Arial" pitchFamily="34" charset="0"/>
                <a:cs typeface="Arial" pitchFamily="34" charset="0"/>
              </a:rPr>
              <a:t>[1/N]</a:t>
            </a:r>
            <a:r>
              <a:rPr lang="en-US" sz="1600" baseline="-25000" dirty="0" err="1" smtClean="0">
                <a:solidFill>
                  <a:srgbClr val="008000"/>
                </a:solidFill>
                <a:latin typeface="Arial" pitchFamily="34" charset="0"/>
                <a:cs typeface="Arial" pitchFamily="34" charset="0"/>
              </a:rPr>
              <a:t>NxN</a:t>
            </a:r>
            <a:r>
              <a:rPr lang="en-US" sz="1600" dirty="0" smtClean="0">
                <a:solidFill>
                  <a:srgbClr val="008000"/>
                </a:solidFill>
                <a:latin typeface="Arial" pitchFamily="34" charset="0"/>
                <a:cs typeface="Arial" pitchFamily="34" charset="0"/>
              </a:rPr>
              <a:t>…N by N matrix</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where all entries are 1/N</a:t>
            </a:r>
            <a:endParaRPr lang="en-US" sz="1600"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25476749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Random </a:t>
            </a:r>
            <a:r>
              <a:rPr lang="en-US" dirty="0" smtClean="0">
                <a:solidFill>
                  <a:schemeClr val="accent1">
                    <a:satMod val="150000"/>
                  </a:schemeClr>
                </a:solidFill>
              </a:rPr>
              <a:t>Teleports </a:t>
            </a:r>
            <a:r>
              <a:rPr lang="en-US" dirty="0">
                <a:solidFill>
                  <a:schemeClr val="accent1">
                    <a:satMod val="150000"/>
                  </a:schemeClr>
                </a:solidFill>
              </a:rPr>
              <a:t>(</a:t>
            </a:r>
            <a:r>
              <a:rPr lang="en-US" dirty="0">
                <a:solidFill>
                  <a:schemeClr val="accent1">
                    <a:satMod val="150000"/>
                  </a:schemeClr>
                </a:solidFill>
                <a:latin typeface="Symbol" pitchFamily="18" charset="2"/>
                <a:sym typeface="Symbol" pitchFamily="18" charset="2"/>
              </a:rPr>
              <a:t> = 0.8</a:t>
            </a:r>
            <a:r>
              <a:rPr lang="en-US" dirty="0">
                <a:solidFill>
                  <a:schemeClr val="accent1">
                    <a:satMod val="150000"/>
                  </a:schemeClr>
                </a:solidFill>
                <a:sym typeface="Symbol" pitchFamily="18" charset="2"/>
              </a:rPr>
              <a:t>)</a:t>
            </a:r>
          </a:p>
        </p:txBody>
      </p:sp>
      <p:sp>
        <p:nvSpPr>
          <p:cNvPr id="72722" name="Text Box 29"/>
          <p:cNvSpPr txBox="1">
            <a:spLocks noChangeArrowheads="1"/>
          </p:cNvSpPr>
          <p:nvPr/>
        </p:nvSpPr>
        <p:spPr bwMode="auto">
          <a:xfrm>
            <a:off x="990600" y="5089346"/>
            <a:ext cx="796925" cy="1187450"/>
          </a:xfrm>
          <a:prstGeom prst="rect">
            <a:avLst/>
          </a:prstGeom>
          <a:noFill/>
          <a:ln w="9525">
            <a:noFill/>
            <a:miter lim="800000"/>
            <a:headEnd/>
            <a:tailEnd/>
          </a:ln>
        </p:spPr>
        <p:txBody>
          <a:bodyPr wrap="none">
            <a:spAutoFit/>
          </a:bodyPr>
          <a:lstStyle/>
          <a:p>
            <a:r>
              <a:rPr lang="en-US" sz="2400">
                <a:latin typeface="Times New Roman" pitchFamily="18" charset="0"/>
              </a:rPr>
              <a:t>y</a:t>
            </a:r>
          </a:p>
          <a:p>
            <a:r>
              <a:rPr lang="en-US" sz="2400">
                <a:latin typeface="Times New Roman" pitchFamily="18" charset="0"/>
              </a:rPr>
              <a:t>a    =</a:t>
            </a:r>
          </a:p>
          <a:p>
            <a:r>
              <a:rPr lang="en-US" sz="2400">
                <a:latin typeface="Times New Roman" pitchFamily="18" charset="0"/>
              </a:rPr>
              <a:t>m</a:t>
            </a:r>
          </a:p>
        </p:txBody>
      </p:sp>
      <p:sp>
        <p:nvSpPr>
          <p:cNvPr id="72723" name="Text Box 30"/>
          <p:cNvSpPr txBox="1">
            <a:spLocks noChangeArrowheads="1"/>
          </p:cNvSpPr>
          <p:nvPr/>
        </p:nvSpPr>
        <p:spPr bwMode="auto">
          <a:xfrm>
            <a:off x="2378075" y="5124271"/>
            <a:ext cx="577402"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1/3</a:t>
            </a:r>
            <a:endParaRPr lang="en-US" sz="2400" dirty="0">
              <a:latin typeface="Times New Roman" pitchFamily="18" charset="0"/>
            </a:endParaRPr>
          </a:p>
          <a:p>
            <a:r>
              <a:rPr lang="en-US" sz="2400" dirty="0" smtClean="0">
                <a:latin typeface="Times New Roman" pitchFamily="18" charset="0"/>
              </a:rPr>
              <a:t>1/3</a:t>
            </a:r>
            <a:endParaRPr lang="en-US" sz="2400" dirty="0">
              <a:latin typeface="Times New Roman" pitchFamily="18" charset="0"/>
            </a:endParaRPr>
          </a:p>
          <a:p>
            <a:r>
              <a:rPr lang="en-US" sz="2400" dirty="0" smtClean="0">
                <a:latin typeface="Times New Roman" pitchFamily="18" charset="0"/>
              </a:rPr>
              <a:t>1/3</a:t>
            </a:r>
            <a:endParaRPr lang="en-US" sz="2400" dirty="0">
              <a:latin typeface="Times New Roman" pitchFamily="18" charset="0"/>
            </a:endParaRPr>
          </a:p>
        </p:txBody>
      </p:sp>
      <p:sp>
        <p:nvSpPr>
          <p:cNvPr id="37919" name="Text Box 31"/>
          <p:cNvSpPr txBox="1">
            <a:spLocks noChangeArrowheads="1"/>
          </p:cNvSpPr>
          <p:nvPr/>
        </p:nvSpPr>
        <p:spPr bwMode="auto">
          <a:xfrm>
            <a:off x="3140075" y="5124271"/>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0.33</a:t>
            </a:r>
            <a:endParaRPr lang="en-US" sz="2400" dirty="0">
              <a:latin typeface="Times New Roman" pitchFamily="18" charset="0"/>
            </a:endParaRPr>
          </a:p>
          <a:p>
            <a:r>
              <a:rPr lang="en-US" sz="2400" dirty="0" smtClean="0">
                <a:latin typeface="Times New Roman" pitchFamily="18" charset="0"/>
              </a:rPr>
              <a:t>0.20</a:t>
            </a:r>
            <a:endParaRPr lang="en-US" sz="2400" dirty="0">
              <a:latin typeface="Times New Roman" pitchFamily="18" charset="0"/>
            </a:endParaRPr>
          </a:p>
          <a:p>
            <a:r>
              <a:rPr lang="en-US" sz="2400" dirty="0" smtClean="0">
                <a:latin typeface="Times New Roman" pitchFamily="18" charset="0"/>
              </a:rPr>
              <a:t>0.46</a:t>
            </a:r>
            <a:endParaRPr lang="en-US" sz="2400" dirty="0">
              <a:latin typeface="Times New Roman" pitchFamily="18" charset="0"/>
            </a:endParaRPr>
          </a:p>
        </p:txBody>
      </p:sp>
      <p:sp>
        <p:nvSpPr>
          <p:cNvPr id="37920" name="Text Box 32"/>
          <p:cNvSpPr txBox="1">
            <a:spLocks noChangeArrowheads="1"/>
          </p:cNvSpPr>
          <p:nvPr/>
        </p:nvSpPr>
        <p:spPr bwMode="auto">
          <a:xfrm>
            <a:off x="3978275" y="5124271"/>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0.24</a:t>
            </a:r>
            <a:endParaRPr lang="en-US" sz="2400" dirty="0">
              <a:latin typeface="Times New Roman" pitchFamily="18" charset="0"/>
            </a:endParaRPr>
          </a:p>
          <a:p>
            <a:r>
              <a:rPr lang="en-US" sz="2400" dirty="0" smtClean="0">
                <a:latin typeface="Times New Roman" pitchFamily="18" charset="0"/>
              </a:rPr>
              <a:t>0.20</a:t>
            </a:r>
            <a:endParaRPr lang="en-US" sz="2400" dirty="0">
              <a:latin typeface="Times New Roman" pitchFamily="18" charset="0"/>
            </a:endParaRPr>
          </a:p>
          <a:p>
            <a:r>
              <a:rPr lang="en-US" sz="2400" dirty="0" smtClean="0">
                <a:latin typeface="Times New Roman" pitchFamily="18" charset="0"/>
              </a:rPr>
              <a:t>0.52</a:t>
            </a:r>
            <a:endParaRPr lang="en-US" sz="2400" dirty="0">
              <a:latin typeface="Times New Roman" pitchFamily="18" charset="0"/>
            </a:endParaRPr>
          </a:p>
        </p:txBody>
      </p:sp>
      <p:sp>
        <p:nvSpPr>
          <p:cNvPr id="37921" name="Text Box 33"/>
          <p:cNvSpPr txBox="1">
            <a:spLocks noChangeArrowheads="1"/>
          </p:cNvSpPr>
          <p:nvPr/>
        </p:nvSpPr>
        <p:spPr bwMode="auto">
          <a:xfrm>
            <a:off x="4892675" y="5124271"/>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0.26</a:t>
            </a:r>
            <a:endParaRPr lang="en-US" sz="2400" dirty="0">
              <a:latin typeface="Times New Roman" pitchFamily="18" charset="0"/>
            </a:endParaRPr>
          </a:p>
          <a:p>
            <a:r>
              <a:rPr lang="en-US" sz="2400" dirty="0" smtClean="0">
                <a:latin typeface="Times New Roman" pitchFamily="18" charset="0"/>
              </a:rPr>
              <a:t>0.18</a:t>
            </a:r>
            <a:endParaRPr lang="en-US" sz="2400" dirty="0">
              <a:latin typeface="Times New Roman" pitchFamily="18" charset="0"/>
            </a:endParaRPr>
          </a:p>
          <a:p>
            <a:r>
              <a:rPr lang="en-US" sz="2400" dirty="0" smtClean="0">
                <a:latin typeface="Times New Roman" pitchFamily="18" charset="0"/>
              </a:rPr>
              <a:t>0.56</a:t>
            </a:r>
            <a:endParaRPr lang="en-US" sz="2400" dirty="0">
              <a:latin typeface="Times New Roman" pitchFamily="18" charset="0"/>
            </a:endParaRPr>
          </a:p>
        </p:txBody>
      </p:sp>
      <p:sp>
        <p:nvSpPr>
          <p:cNvPr id="37922" name="Text Box 34"/>
          <p:cNvSpPr txBox="1">
            <a:spLocks noChangeArrowheads="1"/>
          </p:cNvSpPr>
          <p:nvPr/>
        </p:nvSpPr>
        <p:spPr bwMode="auto">
          <a:xfrm>
            <a:off x="6797675" y="5124271"/>
            <a:ext cx="885179" cy="1200329"/>
          </a:xfrm>
          <a:prstGeom prst="rect">
            <a:avLst/>
          </a:prstGeom>
          <a:noFill/>
          <a:ln w="9525">
            <a:noFill/>
            <a:miter lim="800000"/>
            <a:headEnd/>
            <a:tailEnd/>
          </a:ln>
        </p:spPr>
        <p:txBody>
          <a:bodyPr wrap="none">
            <a:spAutoFit/>
          </a:bodyPr>
          <a:lstStyle/>
          <a:p>
            <a:r>
              <a:rPr lang="en-US" sz="2400" dirty="0">
                <a:latin typeface="Times New Roman" pitchFamily="18" charset="0"/>
              </a:rPr>
              <a:t>  </a:t>
            </a:r>
            <a:r>
              <a:rPr lang="en-US" sz="2400" dirty="0" smtClean="0">
                <a:latin typeface="Times New Roman" pitchFamily="18" charset="0"/>
              </a:rPr>
              <a:t>7/33</a:t>
            </a:r>
            <a:endParaRPr lang="en-US" sz="2400" dirty="0">
              <a:latin typeface="Times New Roman" pitchFamily="18" charset="0"/>
            </a:endParaRPr>
          </a:p>
          <a:p>
            <a:r>
              <a:rPr lang="en-US" sz="2400" dirty="0">
                <a:latin typeface="Times New Roman" pitchFamily="18" charset="0"/>
              </a:rPr>
              <a:t>  </a:t>
            </a:r>
            <a:r>
              <a:rPr lang="en-US" sz="2400" dirty="0" smtClean="0">
                <a:latin typeface="Times New Roman" pitchFamily="18" charset="0"/>
              </a:rPr>
              <a:t>5/33</a:t>
            </a:r>
            <a:endParaRPr lang="en-US" sz="2400" dirty="0">
              <a:latin typeface="Times New Roman" pitchFamily="18" charset="0"/>
            </a:endParaRPr>
          </a:p>
          <a:p>
            <a:r>
              <a:rPr lang="en-US" sz="2400" dirty="0" smtClean="0">
                <a:latin typeface="Times New Roman" pitchFamily="18" charset="0"/>
              </a:rPr>
              <a:t>21/33</a:t>
            </a:r>
            <a:endParaRPr lang="en-US" sz="2400" dirty="0">
              <a:latin typeface="Times New Roman" pitchFamily="18" charset="0"/>
            </a:endParaRPr>
          </a:p>
        </p:txBody>
      </p:sp>
      <p:sp>
        <p:nvSpPr>
          <p:cNvPr id="37923" name="Text Box 35"/>
          <p:cNvSpPr txBox="1">
            <a:spLocks noChangeArrowheads="1"/>
          </p:cNvSpPr>
          <p:nvPr/>
        </p:nvSpPr>
        <p:spPr bwMode="auto">
          <a:xfrm>
            <a:off x="5867400" y="5470346"/>
            <a:ext cx="565150" cy="457200"/>
          </a:xfrm>
          <a:prstGeom prst="rect">
            <a:avLst/>
          </a:prstGeom>
          <a:noFill/>
          <a:ln w="9525">
            <a:noFill/>
            <a:miter lim="800000"/>
            <a:headEnd/>
            <a:tailEnd/>
          </a:ln>
        </p:spPr>
        <p:txBody>
          <a:bodyPr wrap="none">
            <a:spAutoFit/>
          </a:bodyPr>
          <a:lstStyle/>
          <a:p>
            <a:r>
              <a:rPr lang="en-US" sz="2400">
                <a:latin typeface="Times New Roman" pitchFamily="18" charset="0"/>
              </a:rPr>
              <a:t>. . .</a:t>
            </a:r>
          </a:p>
        </p:txBody>
      </p:sp>
      <p:sp>
        <p:nvSpPr>
          <p:cNvPr id="27" name="Slide Number Placeholder 26"/>
          <p:cNvSpPr>
            <a:spLocks noGrp="1"/>
          </p:cNvSpPr>
          <p:nvPr>
            <p:ph type="sldNum" sz="quarter" idx="12"/>
          </p:nvPr>
        </p:nvSpPr>
        <p:spPr/>
        <p:txBody>
          <a:bodyPr/>
          <a:lstStyle/>
          <a:p>
            <a:pPr>
              <a:defRPr/>
            </a:pPr>
            <a:fld id="{2F1ED495-67E5-48E0-A15B-A1339E69207C}" type="slidenum">
              <a:rPr lang="en-US"/>
              <a:pPr>
                <a:defRPr/>
              </a:pPr>
              <a:t>46</a:t>
            </a:fld>
            <a:endParaRPr lang="en-US"/>
          </a:p>
        </p:txBody>
      </p:sp>
      <p:sp>
        <p:nvSpPr>
          <p:cNvPr id="28" name="Footer Placeholder 27"/>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cxnSp>
        <p:nvCxnSpPr>
          <p:cNvPr id="30" name="Straight Arrow Connector 29"/>
          <p:cNvCxnSpPr>
            <a:stCxn id="51" idx="3"/>
            <a:endCxn id="50" idx="5"/>
          </p:cNvCxnSpPr>
          <p:nvPr/>
        </p:nvCxnSpPr>
        <p:spPr>
          <a:xfrm flipH="1" flipV="1">
            <a:off x="1017996" y="4058641"/>
            <a:ext cx="2461200" cy="185333"/>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49" idx="4"/>
            <a:endCxn id="50" idx="7"/>
          </p:cNvCxnSpPr>
          <p:nvPr/>
        </p:nvCxnSpPr>
        <p:spPr>
          <a:xfrm flipH="1">
            <a:off x="1017997" y="2099876"/>
            <a:ext cx="979205" cy="15729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51" idx="0"/>
            <a:endCxn id="49" idx="5"/>
          </p:cNvCxnSpPr>
          <p:nvPr/>
        </p:nvCxnSpPr>
        <p:spPr>
          <a:xfrm flipH="1" flipV="1">
            <a:off x="2191176" y="2019973"/>
            <a:ext cx="1481994" cy="1758294"/>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50" idx="6"/>
            <a:endCxn id="51" idx="2"/>
          </p:cNvCxnSpPr>
          <p:nvPr/>
        </p:nvCxnSpPr>
        <p:spPr>
          <a:xfrm>
            <a:off x="1098342" y="3865739"/>
            <a:ext cx="2300508" cy="1853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8" name="Curved Connector 47"/>
          <p:cNvCxnSpPr>
            <a:stCxn id="49" idx="6"/>
            <a:endCxn id="49" idx="0"/>
          </p:cNvCxnSpPr>
          <p:nvPr/>
        </p:nvCxnSpPr>
        <p:spPr>
          <a:xfrm flipH="1" flipV="1">
            <a:off x="1997202" y="1554266"/>
            <a:ext cx="274320" cy="272805"/>
          </a:xfrm>
          <a:prstGeom prst="curvedConnector4">
            <a:avLst>
              <a:gd name="adj1" fmla="val -83333"/>
              <a:gd name="adj2" fmla="val 183796"/>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9" name="Oval 48"/>
          <p:cNvSpPr/>
          <p:nvPr/>
        </p:nvSpPr>
        <p:spPr>
          <a:xfrm>
            <a:off x="1722882" y="1554266"/>
            <a:ext cx="548640" cy="54561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y</a:t>
            </a:r>
            <a:endParaRPr lang="en-US" sz="2800" b="1" dirty="0">
              <a:solidFill>
                <a:schemeClr val="bg1"/>
              </a:solidFill>
              <a:latin typeface="Arial" pitchFamily="34" charset="0"/>
              <a:cs typeface="Arial" pitchFamily="34" charset="0"/>
            </a:endParaRPr>
          </a:p>
        </p:txBody>
      </p:sp>
      <p:sp>
        <p:nvSpPr>
          <p:cNvPr id="50" name="Oval 49"/>
          <p:cNvSpPr/>
          <p:nvPr/>
        </p:nvSpPr>
        <p:spPr>
          <a:xfrm>
            <a:off x="549702" y="3592934"/>
            <a:ext cx="548640" cy="54561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a</a:t>
            </a:r>
            <a:endParaRPr lang="en-US" sz="2800" b="1" dirty="0">
              <a:solidFill>
                <a:schemeClr val="bg1"/>
              </a:solidFill>
              <a:latin typeface="Arial" pitchFamily="34" charset="0"/>
              <a:cs typeface="Arial" pitchFamily="34" charset="0"/>
            </a:endParaRPr>
          </a:p>
        </p:txBody>
      </p:sp>
      <p:sp>
        <p:nvSpPr>
          <p:cNvPr id="51" name="Oval 50"/>
          <p:cNvSpPr/>
          <p:nvPr/>
        </p:nvSpPr>
        <p:spPr>
          <a:xfrm>
            <a:off x="3398850" y="3778267"/>
            <a:ext cx="548640" cy="545610"/>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m</a:t>
            </a:r>
            <a:endParaRPr lang="en-US" sz="2800" b="1" dirty="0">
              <a:solidFill>
                <a:schemeClr val="bg1"/>
              </a:solidFill>
              <a:latin typeface="Arial" pitchFamily="34" charset="0"/>
              <a:cs typeface="Arial" pitchFamily="34" charset="0"/>
            </a:endParaRPr>
          </a:p>
        </p:txBody>
      </p:sp>
      <p:cxnSp>
        <p:nvCxnSpPr>
          <p:cNvPr id="32" name="Curved Connector 31"/>
          <p:cNvCxnSpPr/>
          <p:nvPr/>
        </p:nvCxnSpPr>
        <p:spPr>
          <a:xfrm flipH="1" flipV="1">
            <a:off x="3718864" y="3821793"/>
            <a:ext cx="228600" cy="228600"/>
          </a:xfrm>
          <a:prstGeom prst="curvedConnector4">
            <a:avLst>
              <a:gd name="adj1" fmla="val -100000"/>
              <a:gd name="adj2" fmla="val 200000"/>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49" idx="4"/>
            <a:endCxn id="51" idx="1"/>
          </p:cNvCxnSpPr>
          <p:nvPr/>
        </p:nvCxnSpPr>
        <p:spPr>
          <a:xfrm>
            <a:off x="1997202" y="2099876"/>
            <a:ext cx="1481994" cy="1758294"/>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50" idx="0"/>
            <a:endCxn id="49" idx="3"/>
          </p:cNvCxnSpPr>
          <p:nvPr/>
        </p:nvCxnSpPr>
        <p:spPr>
          <a:xfrm flipV="1">
            <a:off x="824022" y="2019973"/>
            <a:ext cx="979206" cy="1572961"/>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rot="18135060">
            <a:off x="782111" y="2682915"/>
            <a:ext cx="583814" cy="338554"/>
          </a:xfrm>
          <a:prstGeom prst="rect">
            <a:avLst/>
          </a:prstGeom>
          <a:noFill/>
        </p:spPr>
        <p:txBody>
          <a:bodyPr wrap="none" rtlCol="0">
            <a:spAutoFit/>
          </a:bodyPr>
          <a:lstStyle/>
          <a:p>
            <a:r>
              <a:rPr lang="en-US" sz="1600" dirty="0" smtClean="0">
                <a:latin typeface="Arial" pitchFamily="34" charset="0"/>
                <a:cs typeface="Arial" pitchFamily="34" charset="0"/>
              </a:rPr>
              <a:t>7/15</a:t>
            </a:r>
          </a:p>
        </p:txBody>
      </p:sp>
      <p:sp>
        <p:nvSpPr>
          <p:cNvPr id="36" name="TextBox 35"/>
          <p:cNvSpPr txBox="1"/>
          <p:nvPr/>
        </p:nvSpPr>
        <p:spPr>
          <a:xfrm rot="318447">
            <a:off x="1769928" y="3636410"/>
            <a:ext cx="583814" cy="338554"/>
          </a:xfrm>
          <a:prstGeom prst="rect">
            <a:avLst/>
          </a:prstGeom>
          <a:noFill/>
        </p:spPr>
        <p:txBody>
          <a:bodyPr wrap="none" rtlCol="0">
            <a:spAutoFit/>
          </a:bodyPr>
          <a:lstStyle/>
          <a:p>
            <a:r>
              <a:rPr lang="en-US" sz="1600" dirty="0" smtClean="0">
                <a:latin typeface="Arial" pitchFamily="34" charset="0"/>
                <a:cs typeface="Arial" pitchFamily="34" charset="0"/>
              </a:rPr>
              <a:t>7/15</a:t>
            </a:r>
            <a:endParaRPr lang="en-US" sz="1600" dirty="0">
              <a:latin typeface="Arial" pitchFamily="34" charset="0"/>
              <a:cs typeface="Arial" pitchFamily="34" charset="0"/>
            </a:endParaRPr>
          </a:p>
        </p:txBody>
      </p:sp>
      <p:sp>
        <p:nvSpPr>
          <p:cNvPr id="37" name="TextBox 36"/>
          <p:cNvSpPr txBox="1"/>
          <p:nvPr/>
        </p:nvSpPr>
        <p:spPr>
          <a:xfrm rot="419834">
            <a:off x="1727306" y="4094361"/>
            <a:ext cx="633507" cy="369332"/>
          </a:xfrm>
          <a:prstGeom prst="rect">
            <a:avLst/>
          </a:prstGeom>
          <a:noFill/>
        </p:spPr>
        <p:txBody>
          <a:bodyPr wrap="none" rtlCol="0">
            <a:spAutoFit/>
          </a:bodyPr>
          <a:lstStyle/>
          <a:p>
            <a:r>
              <a:rPr lang="en-US" dirty="0" smtClean="0">
                <a:latin typeface="Arial" pitchFamily="34" charset="0"/>
                <a:cs typeface="Arial" pitchFamily="34" charset="0"/>
              </a:rPr>
              <a:t>1/15</a:t>
            </a:r>
          </a:p>
        </p:txBody>
      </p:sp>
      <p:sp>
        <p:nvSpPr>
          <p:cNvPr id="38" name="TextBox 37"/>
          <p:cNvSpPr txBox="1"/>
          <p:nvPr/>
        </p:nvSpPr>
        <p:spPr>
          <a:xfrm>
            <a:off x="3753833" y="3275894"/>
            <a:ext cx="697627" cy="338554"/>
          </a:xfrm>
          <a:prstGeom prst="rect">
            <a:avLst/>
          </a:prstGeom>
          <a:noFill/>
        </p:spPr>
        <p:txBody>
          <a:bodyPr wrap="none" rtlCol="0">
            <a:spAutoFit/>
          </a:bodyPr>
          <a:lstStyle/>
          <a:p>
            <a:r>
              <a:rPr lang="en-US" sz="1600" dirty="0" smtClean="0">
                <a:latin typeface="Arial" pitchFamily="34" charset="0"/>
                <a:cs typeface="Arial" pitchFamily="34" charset="0"/>
              </a:rPr>
              <a:t>13/15</a:t>
            </a:r>
          </a:p>
        </p:txBody>
      </p:sp>
      <p:sp>
        <p:nvSpPr>
          <p:cNvPr id="39" name="TextBox 38"/>
          <p:cNvSpPr txBox="1"/>
          <p:nvPr/>
        </p:nvSpPr>
        <p:spPr>
          <a:xfrm rot="2896627">
            <a:off x="2776945" y="2631195"/>
            <a:ext cx="583814" cy="338554"/>
          </a:xfrm>
          <a:prstGeom prst="rect">
            <a:avLst/>
          </a:prstGeom>
          <a:noFill/>
        </p:spPr>
        <p:txBody>
          <a:bodyPr wrap="none" rtlCol="0">
            <a:spAutoFit/>
          </a:bodyPr>
          <a:lstStyle/>
          <a:p>
            <a:r>
              <a:rPr lang="en-US" sz="1600" dirty="0" smtClean="0">
                <a:latin typeface="Arial" pitchFamily="34" charset="0"/>
                <a:cs typeface="Arial" pitchFamily="34" charset="0"/>
              </a:rPr>
              <a:t>1/15</a:t>
            </a:r>
          </a:p>
        </p:txBody>
      </p:sp>
      <p:sp>
        <p:nvSpPr>
          <p:cNvPr id="40" name="TextBox 39"/>
          <p:cNvSpPr txBox="1"/>
          <p:nvPr/>
        </p:nvSpPr>
        <p:spPr>
          <a:xfrm rot="2760934">
            <a:off x="2308959" y="2877238"/>
            <a:ext cx="583814" cy="338554"/>
          </a:xfrm>
          <a:prstGeom prst="rect">
            <a:avLst/>
          </a:prstGeom>
          <a:noFill/>
        </p:spPr>
        <p:txBody>
          <a:bodyPr wrap="none" rtlCol="0">
            <a:spAutoFit/>
          </a:bodyPr>
          <a:lstStyle/>
          <a:p>
            <a:r>
              <a:rPr lang="en-US" sz="1600" dirty="0" smtClean="0">
                <a:latin typeface="Arial" pitchFamily="34" charset="0"/>
                <a:cs typeface="Arial" pitchFamily="34" charset="0"/>
              </a:rPr>
              <a:t>1/15</a:t>
            </a:r>
          </a:p>
        </p:txBody>
      </p:sp>
      <p:sp>
        <p:nvSpPr>
          <p:cNvPr id="41" name="TextBox 40"/>
          <p:cNvSpPr txBox="1"/>
          <p:nvPr/>
        </p:nvSpPr>
        <p:spPr>
          <a:xfrm rot="2424277">
            <a:off x="134652" y="4355068"/>
            <a:ext cx="633507" cy="369332"/>
          </a:xfrm>
          <a:prstGeom prst="rect">
            <a:avLst/>
          </a:prstGeom>
          <a:noFill/>
        </p:spPr>
        <p:txBody>
          <a:bodyPr wrap="none" rtlCol="0">
            <a:spAutoFit/>
          </a:bodyPr>
          <a:lstStyle/>
          <a:p>
            <a:r>
              <a:rPr lang="en-US" dirty="0" smtClean="0">
                <a:latin typeface="Arial" pitchFamily="34" charset="0"/>
                <a:cs typeface="Arial" pitchFamily="34" charset="0"/>
              </a:rPr>
              <a:t>1/15</a:t>
            </a:r>
          </a:p>
        </p:txBody>
      </p:sp>
      <p:cxnSp>
        <p:nvCxnSpPr>
          <p:cNvPr id="42" name="Curved Connector 41"/>
          <p:cNvCxnSpPr>
            <a:stCxn id="50" idx="4"/>
            <a:endCxn id="50" idx="2"/>
          </p:cNvCxnSpPr>
          <p:nvPr/>
        </p:nvCxnSpPr>
        <p:spPr>
          <a:xfrm rot="5400000" flipH="1">
            <a:off x="550459" y="3864982"/>
            <a:ext cx="272805" cy="274320"/>
          </a:xfrm>
          <a:prstGeom prst="curvedConnector4">
            <a:avLst>
              <a:gd name="adj1" fmla="val -83796"/>
              <a:gd name="adj2" fmla="val 183333"/>
            </a:avLst>
          </a:prstGeom>
          <a:ln w="28575">
            <a:solidFill>
              <a:srgbClr val="008000"/>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472114" y="1321352"/>
            <a:ext cx="583814" cy="338554"/>
          </a:xfrm>
          <a:prstGeom prst="rect">
            <a:avLst/>
          </a:prstGeom>
          <a:noFill/>
        </p:spPr>
        <p:txBody>
          <a:bodyPr wrap="none" rtlCol="0">
            <a:spAutoFit/>
          </a:bodyPr>
          <a:lstStyle/>
          <a:p>
            <a:r>
              <a:rPr lang="en-US" sz="1600" dirty="0" smtClean="0">
                <a:latin typeface="Arial" pitchFamily="34" charset="0"/>
                <a:cs typeface="Arial" pitchFamily="34" charset="0"/>
              </a:rPr>
              <a:t>7/15</a:t>
            </a:r>
          </a:p>
        </p:txBody>
      </p:sp>
      <p:sp>
        <p:nvSpPr>
          <p:cNvPr id="44" name="TextBox 43"/>
          <p:cNvSpPr txBox="1"/>
          <p:nvPr/>
        </p:nvSpPr>
        <p:spPr>
          <a:xfrm rot="18135060">
            <a:off x="1306275" y="2798371"/>
            <a:ext cx="583814" cy="338554"/>
          </a:xfrm>
          <a:prstGeom prst="rect">
            <a:avLst/>
          </a:prstGeom>
          <a:noFill/>
        </p:spPr>
        <p:txBody>
          <a:bodyPr wrap="none" rtlCol="0">
            <a:spAutoFit/>
          </a:bodyPr>
          <a:lstStyle/>
          <a:p>
            <a:r>
              <a:rPr lang="en-US" sz="1600" dirty="0" smtClean="0">
                <a:latin typeface="Arial" pitchFamily="34" charset="0"/>
                <a:cs typeface="Arial" pitchFamily="34" charset="0"/>
              </a:rPr>
              <a:t>7/15</a:t>
            </a:r>
          </a:p>
        </p:txBody>
      </p:sp>
      <p:sp>
        <p:nvSpPr>
          <p:cNvPr id="52" name="Rectangle 43"/>
          <p:cNvSpPr>
            <a:spLocks noChangeArrowheads="1"/>
          </p:cNvSpPr>
          <p:nvPr/>
        </p:nvSpPr>
        <p:spPr bwMode="auto">
          <a:xfrm>
            <a:off x="4987502" y="1630660"/>
            <a:ext cx="1371600" cy="1219200"/>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3" name="Text Box 44"/>
          <p:cNvSpPr txBox="1">
            <a:spLocks noChangeArrowheads="1"/>
          </p:cNvSpPr>
          <p:nvPr/>
        </p:nvSpPr>
        <p:spPr bwMode="auto">
          <a:xfrm>
            <a:off x="4584277" y="1595735"/>
            <a:ext cx="1816523" cy="1200329"/>
          </a:xfrm>
          <a:prstGeom prst="rect">
            <a:avLst/>
          </a:prstGeom>
          <a:noFill/>
          <a:ln w="9525">
            <a:noFill/>
            <a:miter lim="800000"/>
            <a:headEnd/>
            <a:tailEnd/>
          </a:ln>
        </p:spPr>
        <p:txBody>
          <a:bodyPr wrap="none">
            <a:spAutoFit/>
          </a:bodyPr>
          <a:lstStyle/>
          <a:p>
            <a:r>
              <a:rPr lang="en-US" sz="2400" dirty="0">
                <a:latin typeface="Times New Roman" pitchFamily="18" charset="0"/>
              </a:rPr>
              <a:t>     1/2 1/2   </a:t>
            </a:r>
            <a:r>
              <a:rPr lang="en-US" sz="2400" dirty="0" smtClean="0">
                <a:latin typeface="Times New Roman" pitchFamily="18" charset="0"/>
              </a:rPr>
              <a:t>0</a:t>
            </a:r>
            <a:endParaRPr lang="en-US" sz="2400" dirty="0">
              <a:latin typeface="Times New Roman" pitchFamily="18" charset="0"/>
            </a:endParaRPr>
          </a:p>
          <a:p>
            <a:r>
              <a:rPr lang="en-US" sz="2400" dirty="0">
                <a:latin typeface="Times New Roman" pitchFamily="18" charset="0"/>
              </a:rPr>
              <a:t>     1/2   0    </a:t>
            </a:r>
            <a:r>
              <a:rPr lang="en-US" sz="2400" dirty="0" smtClean="0">
                <a:latin typeface="Times New Roman" pitchFamily="18" charset="0"/>
              </a:rPr>
              <a:t>0</a:t>
            </a:r>
            <a:endParaRPr lang="en-US" sz="2400" dirty="0">
              <a:latin typeface="Times New Roman" pitchFamily="18" charset="0"/>
            </a:endParaRPr>
          </a:p>
          <a:p>
            <a:r>
              <a:rPr lang="en-US" sz="2400" dirty="0">
                <a:latin typeface="Times New Roman" pitchFamily="18" charset="0"/>
              </a:rPr>
              <a:t>      0   1/2   </a:t>
            </a:r>
            <a:r>
              <a:rPr lang="en-US" sz="2400" dirty="0" smtClean="0">
                <a:latin typeface="Times New Roman" pitchFamily="18" charset="0"/>
              </a:rPr>
              <a:t>1</a:t>
            </a:r>
            <a:endParaRPr lang="en-US" sz="2400" dirty="0">
              <a:latin typeface="Times New Roman" pitchFamily="18" charset="0"/>
            </a:endParaRPr>
          </a:p>
        </p:txBody>
      </p:sp>
      <p:sp>
        <p:nvSpPr>
          <p:cNvPr id="54" name="Rectangle 45"/>
          <p:cNvSpPr>
            <a:spLocks noChangeArrowheads="1"/>
          </p:cNvSpPr>
          <p:nvPr/>
        </p:nvSpPr>
        <p:spPr bwMode="auto">
          <a:xfrm>
            <a:off x="7543800" y="1630660"/>
            <a:ext cx="1447800" cy="1219200"/>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5" name="Text Box 46"/>
          <p:cNvSpPr txBox="1">
            <a:spLocks noChangeArrowheads="1"/>
          </p:cNvSpPr>
          <p:nvPr/>
        </p:nvSpPr>
        <p:spPr bwMode="auto">
          <a:xfrm>
            <a:off x="7251700" y="1595735"/>
            <a:ext cx="1733550" cy="1187450"/>
          </a:xfrm>
          <a:prstGeom prst="rect">
            <a:avLst/>
          </a:prstGeom>
          <a:noFill/>
          <a:ln w="9525">
            <a:noFill/>
            <a:miter lim="800000"/>
            <a:headEnd/>
            <a:tailEnd/>
          </a:ln>
        </p:spPr>
        <p:txBody>
          <a:bodyPr wrap="none">
            <a:spAutoFit/>
          </a:bodyPr>
          <a:lstStyle/>
          <a:p>
            <a:r>
              <a:rPr lang="en-US" sz="2400" dirty="0">
                <a:latin typeface="Times New Roman" pitchFamily="18" charset="0"/>
              </a:rPr>
              <a:t>   1/3 1/3 1/3</a:t>
            </a:r>
          </a:p>
          <a:p>
            <a:r>
              <a:rPr lang="en-US" sz="2400" dirty="0">
                <a:latin typeface="Times New Roman" pitchFamily="18" charset="0"/>
              </a:rPr>
              <a:t>   1/3 1/3 1/3</a:t>
            </a:r>
          </a:p>
          <a:p>
            <a:r>
              <a:rPr lang="en-US" sz="2400" dirty="0">
                <a:latin typeface="Times New Roman" pitchFamily="18" charset="0"/>
              </a:rPr>
              <a:t>   1/3 1/3 1/3</a:t>
            </a:r>
          </a:p>
        </p:txBody>
      </p:sp>
      <p:sp>
        <p:nvSpPr>
          <p:cNvPr id="56" name="Rectangle 47"/>
          <p:cNvSpPr>
            <a:spLocks noChangeArrowheads="1"/>
          </p:cNvSpPr>
          <p:nvPr/>
        </p:nvSpPr>
        <p:spPr bwMode="auto">
          <a:xfrm>
            <a:off x="5791200" y="2971800"/>
            <a:ext cx="2216150" cy="1260475"/>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7" name="Text Box 48"/>
          <p:cNvSpPr txBox="1">
            <a:spLocks noChangeArrowheads="1"/>
          </p:cNvSpPr>
          <p:nvPr/>
        </p:nvSpPr>
        <p:spPr bwMode="auto">
          <a:xfrm>
            <a:off x="5387975" y="2971800"/>
            <a:ext cx="2755883" cy="1200329"/>
          </a:xfrm>
          <a:prstGeom prst="rect">
            <a:avLst/>
          </a:prstGeom>
          <a:noFill/>
          <a:ln w="9525">
            <a:noFill/>
            <a:miter lim="800000"/>
            <a:headEnd/>
            <a:tailEnd/>
          </a:ln>
        </p:spPr>
        <p:txBody>
          <a:bodyPr wrap="none">
            <a:spAutoFit/>
          </a:bodyPr>
          <a:lstStyle/>
          <a:p>
            <a:r>
              <a:rPr lang="en-US" sz="2400" dirty="0">
                <a:latin typeface="Times New Roman" pitchFamily="18" charset="0"/>
              </a:rPr>
              <a:t>y   7/15  7/15   1</a:t>
            </a:r>
            <a:r>
              <a:rPr lang="en-US" sz="2400" dirty="0" smtClean="0">
                <a:latin typeface="Times New Roman" pitchFamily="18" charset="0"/>
              </a:rPr>
              <a:t>/15</a:t>
            </a:r>
            <a:endParaRPr lang="en-US" sz="2400" dirty="0">
              <a:latin typeface="Times New Roman" pitchFamily="18" charset="0"/>
            </a:endParaRPr>
          </a:p>
          <a:p>
            <a:r>
              <a:rPr lang="en-US" sz="2400" dirty="0">
                <a:latin typeface="Times New Roman" pitchFamily="18" charset="0"/>
              </a:rPr>
              <a:t>a   7/15  1/15   </a:t>
            </a:r>
            <a:r>
              <a:rPr lang="en-US" sz="2400" dirty="0" smtClean="0">
                <a:latin typeface="Times New Roman" pitchFamily="18" charset="0"/>
              </a:rPr>
              <a:t>1/15</a:t>
            </a:r>
            <a:endParaRPr lang="en-US" sz="2400" dirty="0">
              <a:latin typeface="Times New Roman" pitchFamily="18" charset="0"/>
            </a:endParaRPr>
          </a:p>
          <a:p>
            <a:r>
              <a:rPr lang="en-US" sz="2400" dirty="0">
                <a:latin typeface="Times New Roman" pitchFamily="18" charset="0"/>
              </a:rPr>
              <a:t>m  1/15  7/15  </a:t>
            </a:r>
            <a:r>
              <a:rPr lang="en-US" sz="2400" dirty="0" smtClean="0">
                <a:latin typeface="Times New Roman" pitchFamily="18" charset="0"/>
              </a:rPr>
              <a:t>13/15</a:t>
            </a:r>
            <a:endParaRPr lang="en-US" sz="2400" dirty="0">
              <a:latin typeface="Times New Roman" pitchFamily="18" charset="0"/>
            </a:endParaRPr>
          </a:p>
        </p:txBody>
      </p:sp>
      <p:sp>
        <p:nvSpPr>
          <p:cNvPr id="58" name="Text Box 49"/>
          <p:cNvSpPr txBox="1">
            <a:spLocks noChangeArrowheads="1"/>
          </p:cNvSpPr>
          <p:nvPr/>
        </p:nvSpPr>
        <p:spPr bwMode="auto">
          <a:xfrm>
            <a:off x="4431877" y="1935460"/>
            <a:ext cx="608013" cy="457200"/>
          </a:xfrm>
          <a:prstGeom prst="rect">
            <a:avLst/>
          </a:prstGeom>
          <a:noFill/>
          <a:ln w="9525">
            <a:noFill/>
            <a:miter lim="800000"/>
            <a:headEnd/>
            <a:tailEnd/>
          </a:ln>
        </p:spPr>
        <p:txBody>
          <a:bodyPr wrap="none">
            <a:spAutoFit/>
          </a:bodyPr>
          <a:lstStyle/>
          <a:p>
            <a:r>
              <a:rPr lang="en-US" sz="2400" dirty="0">
                <a:latin typeface="Corbel" pitchFamily="34" charset="0"/>
              </a:rPr>
              <a:t>0.8</a:t>
            </a:r>
          </a:p>
        </p:txBody>
      </p:sp>
      <p:sp>
        <p:nvSpPr>
          <p:cNvPr id="59" name="Text Box 50"/>
          <p:cNvSpPr txBox="1">
            <a:spLocks noChangeArrowheads="1"/>
          </p:cNvSpPr>
          <p:nvPr/>
        </p:nvSpPr>
        <p:spPr bwMode="auto">
          <a:xfrm>
            <a:off x="6689725" y="1898948"/>
            <a:ext cx="869950" cy="457200"/>
          </a:xfrm>
          <a:prstGeom prst="rect">
            <a:avLst/>
          </a:prstGeom>
          <a:noFill/>
          <a:ln w="9525">
            <a:noFill/>
            <a:miter lim="800000"/>
            <a:headEnd/>
            <a:tailEnd/>
          </a:ln>
        </p:spPr>
        <p:txBody>
          <a:bodyPr wrap="none">
            <a:spAutoFit/>
          </a:bodyPr>
          <a:lstStyle/>
          <a:p>
            <a:r>
              <a:rPr lang="en-US" sz="2400" dirty="0">
                <a:latin typeface="Corbel" pitchFamily="34" charset="0"/>
              </a:rPr>
              <a:t>+ 0.2</a:t>
            </a:r>
          </a:p>
        </p:txBody>
      </p:sp>
      <p:sp>
        <p:nvSpPr>
          <p:cNvPr id="60" name="TextBox 59"/>
          <p:cNvSpPr txBox="1"/>
          <p:nvPr/>
        </p:nvSpPr>
        <p:spPr>
          <a:xfrm>
            <a:off x="5449707" y="1101308"/>
            <a:ext cx="441146" cy="461665"/>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M</a:t>
            </a:r>
          </a:p>
        </p:txBody>
      </p:sp>
      <p:sp>
        <p:nvSpPr>
          <p:cNvPr id="61" name="TextBox 60"/>
          <p:cNvSpPr txBox="1"/>
          <p:nvPr/>
        </p:nvSpPr>
        <p:spPr>
          <a:xfrm>
            <a:off x="7239000" y="1050943"/>
            <a:ext cx="1739579" cy="461665"/>
          </a:xfrm>
          <a:prstGeom prst="rect">
            <a:avLst/>
          </a:prstGeom>
          <a:noFill/>
        </p:spPr>
        <p:txBody>
          <a:bodyPr wrap="none" rtlCol="0">
            <a:spAutoFit/>
          </a:bodyPr>
          <a:lstStyle/>
          <a:p>
            <a:pPr lvl="1"/>
            <a:r>
              <a:rPr lang="en-US" sz="2400" b="1" dirty="0">
                <a:solidFill>
                  <a:srgbClr val="008000"/>
                </a:solidFill>
                <a:latin typeface="Arial" pitchFamily="34" charset="0"/>
                <a:cs typeface="Arial" pitchFamily="34" charset="0"/>
              </a:rPr>
              <a:t>[</a:t>
            </a:r>
            <a:r>
              <a:rPr lang="en-US" sz="2400" b="1" dirty="0" smtClean="0">
                <a:solidFill>
                  <a:srgbClr val="008000"/>
                </a:solidFill>
                <a:latin typeface="Arial" pitchFamily="34" charset="0"/>
                <a:cs typeface="Arial" pitchFamily="34" charset="0"/>
              </a:rPr>
              <a:t>1/N]</a:t>
            </a:r>
            <a:r>
              <a:rPr lang="en-US" sz="2400" b="1" baseline="-25000" dirty="0" err="1" smtClean="0">
                <a:solidFill>
                  <a:srgbClr val="008000"/>
                </a:solidFill>
                <a:latin typeface="Arial" pitchFamily="34" charset="0"/>
                <a:cs typeface="Arial" pitchFamily="34" charset="0"/>
              </a:rPr>
              <a:t>NxN</a:t>
            </a:r>
            <a:endParaRPr lang="en-US" sz="2400" b="1" baseline="-25000" dirty="0">
              <a:solidFill>
                <a:srgbClr val="008000"/>
              </a:solidFill>
              <a:latin typeface="Arial" pitchFamily="34" charset="0"/>
              <a:cs typeface="Arial" pitchFamily="34" charset="0"/>
            </a:endParaRPr>
          </a:p>
        </p:txBody>
      </p:sp>
      <p:sp>
        <p:nvSpPr>
          <p:cNvPr id="62" name="TextBox 61"/>
          <p:cNvSpPr txBox="1"/>
          <p:nvPr/>
        </p:nvSpPr>
        <p:spPr>
          <a:xfrm>
            <a:off x="6836316" y="4308475"/>
            <a:ext cx="407484" cy="461665"/>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A</a:t>
            </a:r>
          </a:p>
        </p:txBody>
      </p:sp>
    </p:spTree>
    <p:extLst>
      <p:ext uri="{BB962C8B-B14F-4D97-AF65-F5344CB8AC3E}">
        <p14:creationId xmlns:p14="http://schemas.microsoft.com/office/powerpoint/2010/main" val="32600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dissolve">
                                      <p:cBhvr>
                                        <p:cTn id="25" dur="500"/>
                                        <p:tgtEl>
                                          <p:spTgt spid="5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dissolve">
                                      <p:cBhvr>
                                        <p:cTn id="28" dur="500"/>
                                        <p:tgtEl>
                                          <p:spTgt spid="5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dissolve">
                                      <p:cBhvr>
                                        <p:cTn id="31" dur="500"/>
                                        <p:tgtEl>
                                          <p:spTgt spid="5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dissolve">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dissolve">
                                      <p:cBhvr>
                                        <p:cTn id="39" dur="500"/>
                                        <p:tgtEl>
                                          <p:spTgt spid="5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dissolve">
                                      <p:cBhvr>
                                        <p:cTn id="42" dur="500"/>
                                        <p:tgtEl>
                                          <p:spTgt spid="57"/>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9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79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92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79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7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utoUpdateAnimBg="0"/>
      <p:bldP spid="37920" grpId="0" autoUpdateAnimBg="0"/>
      <p:bldP spid="37921" grpId="0" autoUpdateAnimBg="0"/>
      <p:bldP spid="37922" grpId="0" autoUpdateAnimBg="0"/>
      <p:bldP spid="37923" grpId="0" autoUpdateAnimBg="0"/>
      <p:bldP spid="35" grpId="0"/>
      <p:bldP spid="36" grpId="0"/>
      <p:bldP spid="37" grpId="0"/>
      <p:bldP spid="38" grpId="0"/>
      <p:bldP spid="39" grpId="0"/>
      <p:bldP spid="40" grpId="0"/>
      <p:bldP spid="41" grpId="0"/>
      <p:bldP spid="43" grpId="0"/>
      <p:bldP spid="44" grpId="0"/>
      <p:bldP spid="52" grpId="0" animBg="1"/>
      <p:bldP spid="53" grpId="0"/>
      <p:bldP spid="54" grpId="0" animBg="1"/>
      <p:bldP spid="55" grpId="0"/>
      <p:bldP spid="56" grpId="0" animBg="1"/>
      <p:bldP spid="57" grpId="0"/>
      <p:bldP spid="58" grpId="0"/>
      <p:bldP spid="59" grpId="0"/>
      <p:bldP spid="6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How do we actually compute the PageRank?</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96870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Computing Page Rank</a:t>
            </a:r>
          </a:p>
        </p:txBody>
      </p:sp>
      <p:sp>
        <p:nvSpPr>
          <p:cNvPr id="88067" name="Rectangle 3"/>
          <p:cNvSpPr>
            <a:spLocks noGrp="1"/>
          </p:cNvSpPr>
          <p:nvPr>
            <p:ph idx="1"/>
          </p:nvPr>
        </p:nvSpPr>
        <p:spPr>
          <a:xfrm>
            <a:off x="457200" y="1295400"/>
            <a:ext cx="7983870" cy="5334001"/>
          </a:xfrm>
        </p:spPr>
        <p:txBody>
          <a:bodyPr>
            <a:normAutofit lnSpcReduction="10000"/>
          </a:bodyPr>
          <a:lstStyle/>
          <a:p>
            <a:r>
              <a:rPr lang="en-US" b="1" dirty="0" smtClean="0">
                <a:solidFill>
                  <a:srgbClr val="0000FF"/>
                </a:solidFill>
              </a:rPr>
              <a:t>Key step is matrix-vector multiplication</a:t>
            </a:r>
          </a:p>
          <a:p>
            <a:pPr lvl="1"/>
            <a:r>
              <a:rPr lang="en-US" b="1" i="1" dirty="0" err="1" smtClean="0"/>
              <a:t>r</a:t>
            </a:r>
            <a:r>
              <a:rPr lang="en-US" baseline="30000" dirty="0" err="1" smtClean="0"/>
              <a:t>new</a:t>
            </a:r>
            <a:r>
              <a:rPr lang="en-US" dirty="0" smtClean="0"/>
              <a:t> = </a:t>
            </a:r>
            <a:r>
              <a:rPr lang="en-US" b="1" i="1" dirty="0" smtClean="0"/>
              <a:t>A </a:t>
            </a:r>
            <a:r>
              <a:rPr lang="en-US" b="1" dirty="0" smtClean="0"/>
              <a:t>∙ </a:t>
            </a:r>
            <a:r>
              <a:rPr lang="en-US" b="1" i="1" dirty="0" err="1" smtClean="0"/>
              <a:t>r</a:t>
            </a:r>
            <a:r>
              <a:rPr lang="en-US" baseline="30000" dirty="0" err="1" smtClean="0"/>
              <a:t>old</a:t>
            </a:r>
            <a:endParaRPr lang="en-US" baseline="30000" dirty="0" smtClean="0"/>
          </a:p>
          <a:p>
            <a:r>
              <a:rPr lang="en-US" dirty="0" smtClean="0"/>
              <a:t>Easy if we have enough main memory to hold </a:t>
            </a:r>
            <a:r>
              <a:rPr lang="en-US" b="1" dirty="0" smtClean="0"/>
              <a:t>A</a:t>
            </a:r>
            <a:r>
              <a:rPr lang="en-US" dirty="0" smtClean="0"/>
              <a:t>, </a:t>
            </a:r>
            <a:r>
              <a:rPr lang="en-US" b="1" dirty="0" err="1" smtClean="0"/>
              <a:t>r</a:t>
            </a:r>
            <a:r>
              <a:rPr lang="en-US" baseline="30000" dirty="0" err="1" smtClean="0"/>
              <a:t>old</a:t>
            </a:r>
            <a:r>
              <a:rPr lang="en-US" dirty="0" smtClean="0"/>
              <a:t>, </a:t>
            </a:r>
            <a:r>
              <a:rPr lang="en-US" b="1" dirty="0" err="1" smtClean="0"/>
              <a:t>r</a:t>
            </a:r>
            <a:r>
              <a:rPr lang="en-US" baseline="30000" dirty="0" err="1" smtClean="0"/>
              <a:t>new</a:t>
            </a:r>
            <a:endParaRPr lang="en-US" dirty="0" smtClean="0"/>
          </a:p>
          <a:p>
            <a:r>
              <a:rPr lang="en-US" b="1" dirty="0" smtClean="0">
                <a:solidFill>
                  <a:srgbClr val="D60093"/>
                </a:solidFill>
              </a:rPr>
              <a:t>Say N = 1 billion pages</a:t>
            </a:r>
          </a:p>
          <a:p>
            <a:pPr lvl="1"/>
            <a:r>
              <a:rPr lang="en-US" dirty="0" smtClean="0"/>
              <a:t>We need 4 bytes for </a:t>
            </a:r>
            <a:br>
              <a:rPr lang="en-US" dirty="0" smtClean="0"/>
            </a:br>
            <a:r>
              <a:rPr lang="en-US" dirty="0" smtClean="0"/>
              <a:t>each entry (say)</a:t>
            </a:r>
          </a:p>
          <a:p>
            <a:pPr lvl="1"/>
            <a:r>
              <a:rPr lang="en-US" dirty="0" smtClean="0"/>
              <a:t>2 billion entries for </a:t>
            </a:r>
            <a:br>
              <a:rPr lang="en-US" dirty="0" smtClean="0"/>
            </a:br>
            <a:r>
              <a:rPr lang="en-US" dirty="0" smtClean="0"/>
              <a:t>vectors, approx 8GB</a:t>
            </a:r>
          </a:p>
          <a:p>
            <a:pPr lvl="1"/>
            <a:r>
              <a:rPr lang="en-US" dirty="0" smtClean="0">
                <a:solidFill>
                  <a:srgbClr val="D60093"/>
                </a:solidFill>
              </a:rPr>
              <a:t>Matrix </a:t>
            </a:r>
            <a:r>
              <a:rPr lang="en-US" b="1" dirty="0" smtClean="0">
                <a:solidFill>
                  <a:srgbClr val="D60093"/>
                </a:solidFill>
              </a:rPr>
              <a:t>A</a:t>
            </a:r>
            <a:r>
              <a:rPr lang="en-US" dirty="0" smtClean="0">
                <a:solidFill>
                  <a:srgbClr val="D60093"/>
                </a:solidFill>
              </a:rPr>
              <a:t> has N</a:t>
            </a:r>
            <a:r>
              <a:rPr lang="en-US" baseline="30000" dirty="0" smtClean="0">
                <a:solidFill>
                  <a:srgbClr val="D60093"/>
                </a:solidFill>
              </a:rPr>
              <a:t>2</a:t>
            </a:r>
            <a:r>
              <a:rPr lang="en-US" dirty="0" smtClean="0">
                <a:solidFill>
                  <a:srgbClr val="D60093"/>
                </a:solidFill>
              </a:rPr>
              <a:t> entries</a:t>
            </a:r>
          </a:p>
          <a:p>
            <a:pPr lvl="2"/>
            <a:r>
              <a:rPr lang="en-US" dirty="0" smtClean="0"/>
              <a:t>10</a:t>
            </a:r>
            <a:r>
              <a:rPr lang="en-US" baseline="30000" dirty="0" smtClean="0"/>
              <a:t>18</a:t>
            </a:r>
            <a:r>
              <a:rPr lang="en-US" dirty="0" smtClean="0"/>
              <a:t> is a large number!</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48</a:t>
            </a:fld>
            <a:endParaRPr lang="en-US"/>
          </a:p>
        </p:txBody>
      </p:sp>
      <p:sp>
        <p:nvSpPr>
          <p:cNvPr id="8" name="Text Box 12"/>
          <p:cNvSpPr txBox="1">
            <a:spLocks noChangeArrowheads="1"/>
          </p:cNvSpPr>
          <p:nvPr/>
        </p:nvSpPr>
        <p:spPr bwMode="auto">
          <a:xfrm>
            <a:off x="6248400" y="4114800"/>
            <a:ext cx="992579" cy="923330"/>
          </a:xfrm>
          <a:prstGeom prst="rect">
            <a:avLst/>
          </a:prstGeom>
          <a:noFill/>
          <a:ln w="9525">
            <a:solidFill>
              <a:schemeClr val="tx1"/>
            </a:solidFill>
            <a:miter lim="800000"/>
            <a:headEnd/>
            <a:tailEnd/>
          </a:ln>
        </p:spPr>
        <p:txBody>
          <a:bodyPr wrap="none">
            <a:spAutoFit/>
          </a:bodyPr>
          <a:lstStyle/>
          <a:p>
            <a:r>
              <a:rPr lang="en-US" dirty="0" smtClean="0">
                <a:latin typeface="Times New Roman" pitchFamily="18" charset="0"/>
              </a:rPr>
              <a:t>½   ½   </a:t>
            </a:r>
            <a:r>
              <a:rPr lang="en-US" dirty="0">
                <a:latin typeface="Times New Roman" pitchFamily="18" charset="0"/>
              </a:rPr>
              <a:t>0</a:t>
            </a:r>
          </a:p>
          <a:p>
            <a:r>
              <a:rPr lang="en-US" dirty="0">
                <a:latin typeface="Times New Roman" pitchFamily="18" charset="0"/>
              </a:rPr>
              <a:t> </a:t>
            </a:r>
            <a:r>
              <a:rPr lang="en-US" dirty="0" smtClean="0">
                <a:latin typeface="Times New Roman" pitchFamily="18" charset="0"/>
              </a:rPr>
              <a:t>½   </a:t>
            </a:r>
            <a:r>
              <a:rPr lang="en-US" dirty="0">
                <a:latin typeface="Times New Roman" pitchFamily="18" charset="0"/>
              </a:rPr>
              <a:t>0   </a:t>
            </a:r>
            <a:r>
              <a:rPr lang="en-US" dirty="0" smtClean="0">
                <a:latin typeface="Times New Roman" pitchFamily="18" charset="0"/>
              </a:rPr>
              <a:t>0</a:t>
            </a:r>
            <a:endParaRPr lang="en-US" dirty="0">
              <a:latin typeface="Times New Roman" pitchFamily="18" charset="0"/>
            </a:endParaRPr>
          </a:p>
          <a:p>
            <a:r>
              <a:rPr lang="en-US" dirty="0" smtClean="0">
                <a:latin typeface="Times New Roman" pitchFamily="18" charset="0"/>
              </a:rPr>
              <a:t>0    ½   </a:t>
            </a:r>
            <a:r>
              <a:rPr lang="en-US" dirty="0">
                <a:latin typeface="Times New Roman" pitchFamily="18" charset="0"/>
              </a:rPr>
              <a:t>1</a:t>
            </a:r>
          </a:p>
        </p:txBody>
      </p:sp>
      <p:sp>
        <p:nvSpPr>
          <p:cNvPr id="10" name="Text Box 22"/>
          <p:cNvSpPr txBox="1">
            <a:spLocks noChangeArrowheads="1"/>
          </p:cNvSpPr>
          <p:nvPr/>
        </p:nvSpPr>
        <p:spPr bwMode="auto">
          <a:xfrm>
            <a:off x="7848600" y="4114800"/>
            <a:ext cx="1184940" cy="923330"/>
          </a:xfrm>
          <a:prstGeom prst="rect">
            <a:avLst/>
          </a:prstGeom>
          <a:noFill/>
          <a:ln w="9525">
            <a:solidFill>
              <a:schemeClr val="tx1"/>
            </a:solidFill>
            <a:miter lim="800000"/>
            <a:headEnd/>
            <a:tailEnd/>
          </a:ln>
        </p:spPr>
        <p:txBody>
          <a:bodyPr wrap="none">
            <a:spAutoFit/>
          </a:bodyPr>
          <a:lstStyle/>
          <a:p>
            <a:pPr algn="ctr"/>
            <a:r>
              <a:rPr lang="en-US" dirty="0" smtClean="0">
                <a:latin typeface="Times New Roman" pitchFamily="18" charset="0"/>
              </a:rPr>
              <a:t>1/3 </a:t>
            </a:r>
            <a:r>
              <a:rPr lang="en-US" dirty="0">
                <a:latin typeface="Times New Roman" pitchFamily="18" charset="0"/>
              </a:rPr>
              <a:t>1/3 1/3</a:t>
            </a:r>
          </a:p>
          <a:p>
            <a:pPr algn="ctr"/>
            <a:r>
              <a:rPr lang="en-US" dirty="0" smtClean="0">
                <a:latin typeface="Times New Roman" pitchFamily="18" charset="0"/>
              </a:rPr>
              <a:t>1/3 </a:t>
            </a:r>
            <a:r>
              <a:rPr lang="en-US" dirty="0">
                <a:latin typeface="Times New Roman" pitchFamily="18" charset="0"/>
              </a:rPr>
              <a:t>1/3 1/3</a:t>
            </a:r>
          </a:p>
          <a:p>
            <a:pPr algn="ctr"/>
            <a:r>
              <a:rPr lang="en-US" dirty="0" smtClean="0">
                <a:latin typeface="Times New Roman" pitchFamily="18" charset="0"/>
              </a:rPr>
              <a:t>1/3 </a:t>
            </a:r>
            <a:r>
              <a:rPr lang="en-US" dirty="0">
                <a:latin typeface="Times New Roman" pitchFamily="18" charset="0"/>
              </a:rPr>
              <a:t>1/3 1/3</a:t>
            </a:r>
          </a:p>
        </p:txBody>
      </p:sp>
      <p:sp>
        <p:nvSpPr>
          <p:cNvPr id="11" name="Rectangle 24"/>
          <p:cNvSpPr>
            <a:spLocks noChangeArrowheads="1"/>
          </p:cNvSpPr>
          <p:nvPr/>
        </p:nvSpPr>
        <p:spPr bwMode="auto">
          <a:xfrm>
            <a:off x="6815137" y="5410201"/>
            <a:ext cx="2216150" cy="1219200"/>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12" name="Text Box 25"/>
          <p:cNvSpPr txBox="1">
            <a:spLocks noChangeArrowheads="1"/>
          </p:cNvSpPr>
          <p:nvPr/>
        </p:nvSpPr>
        <p:spPr bwMode="auto">
          <a:xfrm>
            <a:off x="6411912" y="5410200"/>
            <a:ext cx="2678938"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     </a:t>
            </a:r>
            <a:r>
              <a:rPr lang="en-US" sz="2400" dirty="0">
                <a:latin typeface="Times New Roman" pitchFamily="18" charset="0"/>
              </a:rPr>
              <a:t>7/15  7/15   1/15</a:t>
            </a:r>
          </a:p>
          <a:p>
            <a:r>
              <a:rPr lang="en-US" sz="2400" dirty="0">
                <a:latin typeface="Times New Roman" pitchFamily="18" charset="0"/>
              </a:rPr>
              <a:t> </a:t>
            </a:r>
            <a:r>
              <a:rPr lang="en-US" sz="2400" dirty="0" smtClean="0">
                <a:latin typeface="Times New Roman" pitchFamily="18" charset="0"/>
              </a:rPr>
              <a:t>    </a:t>
            </a:r>
            <a:r>
              <a:rPr lang="en-US" sz="2400" dirty="0">
                <a:latin typeface="Times New Roman" pitchFamily="18" charset="0"/>
              </a:rPr>
              <a:t>7/15  1/15   1/15</a:t>
            </a:r>
          </a:p>
          <a:p>
            <a:r>
              <a:rPr lang="en-US" sz="2400" dirty="0">
                <a:latin typeface="Times New Roman" pitchFamily="18" charset="0"/>
              </a:rPr>
              <a:t> </a:t>
            </a:r>
            <a:r>
              <a:rPr lang="en-US" sz="2400" dirty="0" smtClean="0">
                <a:latin typeface="Times New Roman" pitchFamily="18" charset="0"/>
              </a:rPr>
              <a:t>    </a:t>
            </a:r>
            <a:r>
              <a:rPr lang="en-US" sz="2400" dirty="0">
                <a:latin typeface="Times New Roman" pitchFamily="18" charset="0"/>
              </a:rPr>
              <a:t>1/15  7/15  13/15</a:t>
            </a:r>
          </a:p>
        </p:txBody>
      </p:sp>
      <p:sp>
        <p:nvSpPr>
          <p:cNvPr id="13" name="Text Box 27"/>
          <p:cNvSpPr txBox="1">
            <a:spLocks noChangeArrowheads="1"/>
          </p:cNvSpPr>
          <p:nvPr/>
        </p:nvSpPr>
        <p:spPr bwMode="auto">
          <a:xfrm>
            <a:off x="5715000" y="4343400"/>
            <a:ext cx="608013" cy="457200"/>
          </a:xfrm>
          <a:prstGeom prst="rect">
            <a:avLst/>
          </a:prstGeom>
          <a:noFill/>
          <a:ln w="9525">
            <a:noFill/>
            <a:miter lim="800000"/>
            <a:headEnd/>
            <a:tailEnd/>
          </a:ln>
        </p:spPr>
        <p:txBody>
          <a:bodyPr wrap="none">
            <a:spAutoFit/>
          </a:bodyPr>
          <a:lstStyle/>
          <a:p>
            <a:r>
              <a:rPr lang="en-US" sz="2400" dirty="0">
                <a:latin typeface="Corbel" pitchFamily="34" charset="0"/>
              </a:rPr>
              <a:t>0.8</a:t>
            </a:r>
          </a:p>
        </p:txBody>
      </p:sp>
      <p:sp>
        <p:nvSpPr>
          <p:cNvPr id="14" name="Text Box 28"/>
          <p:cNvSpPr txBox="1">
            <a:spLocks noChangeArrowheads="1"/>
          </p:cNvSpPr>
          <p:nvPr/>
        </p:nvSpPr>
        <p:spPr bwMode="auto">
          <a:xfrm>
            <a:off x="7173494" y="4343400"/>
            <a:ext cx="739305" cy="461665"/>
          </a:xfrm>
          <a:prstGeom prst="rect">
            <a:avLst/>
          </a:prstGeom>
          <a:noFill/>
          <a:ln w="9525">
            <a:noFill/>
            <a:miter lim="800000"/>
            <a:headEnd/>
            <a:tailEnd/>
          </a:ln>
        </p:spPr>
        <p:txBody>
          <a:bodyPr wrap="none">
            <a:spAutoFit/>
          </a:bodyPr>
          <a:lstStyle/>
          <a:p>
            <a:r>
              <a:rPr lang="en-US" sz="2400" dirty="0" smtClean="0">
                <a:latin typeface="Corbel" pitchFamily="34" charset="0"/>
              </a:rPr>
              <a:t>+0.2</a:t>
            </a:r>
            <a:endParaRPr lang="en-US" sz="2400" dirty="0">
              <a:latin typeface="Corbel" pitchFamily="34" charset="0"/>
            </a:endParaRPr>
          </a:p>
        </p:txBody>
      </p:sp>
      <p:sp>
        <p:nvSpPr>
          <p:cNvPr id="15" name="Rectangle 14"/>
          <p:cNvSpPr/>
          <p:nvPr/>
        </p:nvSpPr>
        <p:spPr>
          <a:xfrm>
            <a:off x="5612378" y="3505200"/>
            <a:ext cx="3684022" cy="461665"/>
          </a:xfrm>
          <a:prstGeom prst="rect">
            <a:avLst/>
          </a:prstGeom>
        </p:spPr>
        <p:txBody>
          <a:bodyPr wrap="none">
            <a:spAutoFit/>
          </a:bodyPr>
          <a:lstStyle/>
          <a:p>
            <a:pPr lvl="1"/>
            <a:r>
              <a:rPr lang="en-US" sz="2400" b="1" dirty="0" smtClean="0"/>
              <a:t>A</a:t>
            </a:r>
            <a:r>
              <a:rPr lang="en-US" sz="2400" dirty="0" smtClean="0"/>
              <a:t> = </a:t>
            </a:r>
            <a:r>
              <a:rPr lang="en-US" sz="2400" dirty="0" smtClean="0">
                <a:latin typeface="Symbol" pitchFamily="18" charset="2"/>
                <a:sym typeface="Symbol" pitchFamily="18" charset="2"/>
              </a:rPr>
              <a:t></a:t>
            </a:r>
            <a:r>
              <a:rPr lang="en-US" sz="2400" b="1" dirty="0" smtClean="0"/>
              <a:t>∙M</a:t>
            </a:r>
            <a:r>
              <a:rPr lang="en-US" sz="2400" dirty="0" smtClean="0"/>
              <a:t> + (1-</a:t>
            </a:r>
            <a:r>
              <a:rPr lang="en-US" sz="2400" dirty="0" smtClean="0">
                <a:latin typeface="Symbol" pitchFamily="18" charset="2"/>
                <a:sym typeface="Symbol" pitchFamily="18" charset="2"/>
              </a:rPr>
              <a:t></a:t>
            </a:r>
            <a:r>
              <a:rPr lang="en-US" sz="2400" dirty="0" smtClean="0"/>
              <a:t>) [1/N]</a:t>
            </a:r>
            <a:r>
              <a:rPr lang="en-US" sz="2400" baseline="-25000" dirty="0" err="1" smtClean="0"/>
              <a:t>NxN</a:t>
            </a:r>
            <a:endParaRPr lang="en-US" sz="2400" baseline="-25000" dirty="0" smtClean="0"/>
          </a:p>
        </p:txBody>
      </p:sp>
      <p:sp>
        <p:nvSpPr>
          <p:cNvPr id="16" name="Rectangle 15"/>
          <p:cNvSpPr/>
          <p:nvPr/>
        </p:nvSpPr>
        <p:spPr>
          <a:xfrm>
            <a:off x="6264454" y="5801380"/>
            <a:ext cx="441146" cy="523220"/>
          </a:xfrm>
          <a:prstGeom prst="rect">
            <a:avLst/>
          </a:prstGeom>
        </p:spPr>
        <p:txBody>
          <a:bodyPr wrap="none">
            <a:spAutoFit/>
          </a:bodyPr>
          <a:lstStyle/>
          <a:p>
            <a:r>
              <a:rPr lang="en-US" sz="2800" dirty="0" smtClean="0"/>
              <a:t> =</a:t>
            </a:r>
            <a:endParaRPr lang="en-US" sz="2800" dirty="0"/>
          </a:p>
        </p:txBody>
      </p:sp>
      <p:sp>
        <p:nvSpPr>
          <p:cNvPr id="17" name="Rectangle 16"/>
          <p:cNvSpPr/>
          <p:nvPr/>
        </p:nvSpPr>
        <p:spPr>
          <a:xfrm>
            <a:off x="5132135" y="4332192"/>
            <a:ext cx="676788" cy="523220"/>
          </a:xfrm>
          <a:prstGeom prst="rect">
            <a:avLst/>
          </a:prstGeom>
        </p:spPr>
        <p:txBody>
          <a:bodyPr wrap="none">
            <a:spAutoFit/>
          </a:bodyPr>
          <a:lstStyle/>
          <a:p>
            <a:r>
              <a:rPr lang="en-US" sz="2800" b="1" i="1" dirty="0" smtClean="0">
                <a:solidFill>
                  <a:srgbClr val="008000"/>
                </a:solidFill>
              </a:rPr>
              <a:t>A</a:t>
            </a:r>
            <a:r>
              <a:rPr lang="en-US" sz="2800" dirty="0" smtClean="0"/>
              <a:t> =</a:t>
            </a:r>
            <a:endParaRPr lang="en-US" sz="2800" dirty="0"/>
          </a:p>
        </p:txBody>
      </p:sp>
    </p:spTree>
    <p:extLst>
      <p:ext uri="{BB962C8B-B14F-4D97-AF65-F5344CB8AC3E}">
        <p14:creationId xmlns:p14="http://schemas.microsoft.com/office/powerpoint/2010/main" val="2167544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Matrix </a:t>
            </a:r>
            <a:r>
              <a:rPr lang="en-US" dirty="0" smtClean="0">
                <a:solidFill>
                  <a:schemeClr val="accent1">
                    <a:satMod val="150000"/>
                  </a:schemeClr>
                </a:solidFill>
              </a:rPr>
              <a:t>Formulation</a:t>
            </a:r>
            <a:endParaRPr lang="en-US" dirty="0">
              <a:solidFill>
                <a:schemeClr val="accent1">
                  <a:satMod val="150000"/>
                </a:schemeClr>
              </a:solidFill>
            </a:endParaRPr>
          </a:p>
        </p:txBody>
      </p:sp>
      <p:sp>
        <p:nvSpPr>
          <p:cNvPr id="34819" name="Rectangle 3"/>
          <p:cNvSpPr>
            <a:spLocks noGrp="1" noChangeArrowheads="1"/>
          </p:cNvSpPr>
          <p:nvPr>
            <p:ph type="body" idx="1"/>
          </p:nvPr>
        </p:nvSpPr>
        <p:spPr/>
        <p:txBody>
          <a:bodyPr>
            <a:normAutofit/>
          </a:bodyPr>
          <a:lstStyle/>
          <a:p>
            <a:pPr>
              <a:lnSpc>
                <a:spcPct val="90000"/>
              </a:lnSpc>
            </a:pPr>
            <a:r>
              <a:rPr lang="en-US" dirty="0" smtClean="0"/>
              <a:t>Suppose there are </a:t>
            </a:r>
            <a:r>
              <a:rPr lang="en-US" b="1" i="1" dirty="0" smtClean="0"/>
              <a:t>N</a:t>
            </a:r>
            <a:r>
              <a:rPr lang="en-US" dirty="0" smtClean="0"/>
              <a:t> pages</a:t>
            </a:r>
          </a:p>
          <a:p>
            <a:pPr>
              <a:lnSpc>
                <a:spcPct val="90000"/>
              </a:lnSpc>
            </a:pPr>
            <a:r>
              <a:rPr lang="en-US" dirty="0" smtClean="0"/>
              <a:t>Consider page </a:t>
            </a:r>
            <a:r>
              <a:rPr lang="en-US" b="1" i="1" dirty="0" err="1" smtClean="0"/>
              <a:t>i</a:t>
            </a:r>
            <a:r>
              <a:rPr lang="en-US" dirty="0" smtClean="0"/>
              <a:t>, with </a:t>
            </a:r>
            <a:r>
              <a:rPr lang="en-US" b="1" dirty="0" smtClean="0"/>
              <a:t>d</a:t>
            </a:r>
            <a:r>
              <a:rPr lang="en-US" b="1" i="1" baseline="-25000" dirty="0" smtClean="0"/>
              <a:t>i</a:t>
            </a:r>
            <a:r>
              <a:rPr lang="en-US" dirty="0" smtClean="0"/>
              <a:t> out-links</a:t>
            </a:r>
            <a:endParaRPr lang="en-US" b="1" i="1" baseline="-25000" dirty="0" smtClean="0"/>
          </a:p>
          <a:p>
            <a:pPr>
              <a:lnSpc>
                <a:spcPct val="90000"/>
              </a:lnSpc>
            </a:pPr>
            <a:r>
              <a:rPr lang="en-US" dirty="0" smtClean="0"/>
              <a:t>We have </a:t>
            </a:r>
            <a:r>
              <a:rPr lang="en-US" b="1" i="1" dirty="0" err="1" smtClean="0"/>
              <a:t>M</a:t>
            </a:r>
            <a:r>
              <a:rPr lang="en-US" i="1" baseline="-25000" dirty="0" err="1" smtClean="0"/>
              <a:t>ji</a:t>
            </a:r>
            <a:r>
              <a:rPr lang="en-US" dirty="0" smtClean="0"/>
              <a:t> </a:t>
            </a:r>
            <a:r>
              <a:rPr lang="en-US" b="1" dirty="0" smtClean="0"/>
              <a:t>= </a:t>
            </a:r>
            <a:r>
              <a:rPr lang="en-US" b="1" i="1" dirty="0" smtClean="0"/>
              <a:t>1/|d</a:t>
            </a:r>
            <a:r>
              <a:rPr lang="en-US" b="1" i="1" baseline="-25000" dirty="0" smtClean="0"/>
              <a:t>i</a:t>
            </a:r>
            <a:r>
              <a:rPr lang="en-US" b="1" i="1" dirty="0" smtClean="0"/>
              <a:t>|</a:t>
            </a:r>
            <a:r>
              <a:rPr lang="en-US" b="1" dirty="0" smtClean="0"/>
              <a:t> </a:t>
            </a:r>
            <a:r>
              <a:rPr lang="en-US" dirty="0" smtClean="0"/>
              <a:t>when </a:t>
            </a:r>
            <a:r>
              <a:rPr lang="en-US" b="1" i="1" dirty="0" err="1" smtClean="0"/>
              <a:t>i</a:t>
            </a:r>
            <a:r>
              <a:rPr lang="en-US" b="1" i="1" dirty="0" smtClean="0"/>
              <a:t> </a:t>
            </a:r>
            <a:r>
              <a:rPr lang="en-US" b="1" i="1" dirty="0" smtClean="0">
                <a:latin typeface="cmsy10" pitchFamily="34" charset="0"/>
              </a:rPr>
              <a:t>→</a:t>
            </a:r>
            <a:r>
              <a:rPr lang="en-US" b="1" i="1" dirty="0" smtClean="0"/>
              <a:t> j</a:t>
            </a:r>
            <a:r>
              <a:rPr lang="en-US" b="1" dirty="0" smtClean="0"/>
              <a:t/>
            </a:r>
            <a:br>
              <a:rPr lang="en-US" b="1" dirty="0" smtClean="0"/>
            </a:br>
            <a:r>
              <a:rPr lang="en-US" dirty="0" smtClean="0"/>
              <a:t>	   and </a:t>
            </a:r>
            <a:r>
              <a:rPr lang="en-US" b="1" i="1" dirty="0" err="1" smtClean="0"/>
              <a:t>M</a:t>
            </a:r>
            <a:r>
              <a:rPr lang="en-US" i="1" baseline="-25000" dirty="0" err="1" smtClean="0"/>
              <a:t>ji</a:t>
            </a:r>
            <a:r>
              <a:rPr lang="en-US" i="1" dirty="0" smtClean="0"/>
              <a:t> </a:t>
            </a:r>
            <a:r>
              <a:rPr lang="en-US" b="1" i="1" dirty="0" smtClean="0"/>
              <a:t>= 0</a:t>
            </a:r>
            <a:r>
              <a:rPr lang="en-US" b="1" dirty="0" smtClean="0"/>
              <a:t> </a:t>
            </a:r>
            <a:r>
              <a:rPr lang="en-US" dirty="0" smtClean="0"/>
              <a:t>otherwise</a:t>
            </a:r>
          </a:p>
          <a:p>
            <a:pPr>
              <a:lnSpc>
                <a:spcPct val="90000"/>
              </a:lnSpc>
            </a:pPr>
            <a:r>
              <a:rPr lang="en-US" b="1" dirty="0" smtClean="0">
                <a:solidFill>
                  <a:srgbClr val="0000FF"/>
                </a:solidFill>
              </a:rPr>
              <a:t>The random teleport is equivalent to:</a:t>
            </a:r>
          </a:p>
          <a:p>
            <a:pPr lvl="1">
              <a:lnSpc>
                <a:spcPct val="90000"/>
              </a:lnSpc>
            </a:pPr>
            <a:r>
              <a:rPr lang="en-US" dirty="0" smtClean="0"/>
              <a:t>Adding a </a:t>
            </a:r>
            <a:r>
              <a:rPr lang="en-US" b="1" dirty="0" smtClean="0">
                <a:solidFill>
                  <a:srgbClr val="D60093"/>
                </a:solidFill>
              </a:rPr>
              <a:t>teleport link </a:t>
            </a:r>
            <a:r>
              <a:rPr lang="en-US" dirty="0" smtClean="0"/>
              <a:t>from </a:t>
            </a:r>
            <a:r>
              <a:rPr lang="en-US" b="1" i="1" dirty="0" err="1" smtClean="0"/>
              <a:t>i</a:t>
            </a:r>
            <a:r>
              <a:rPr lang="en-US" dirty="0" smtClean="0"/>
              <a:t> to every other page and setting transition probability to </a:t>
            </a:r>
            <a:r>
              <a:rPr lang="en-US" b="1" i="1" dirty="0" smtClean="0"/>
              <a:t>(1-</a:t>
            </a:r>
            <a:r>
              <a:rPr lang="en-US" b="1" i="1" dirty="0" smtClean="0">
                <a:latin typeface="Symbol" pitchFamily="18" charset="2"/>
                <a:sym typeface="Symbol" pitchFamily="18" charset="2"/>
              </a:rPr>
              <a:t></a:t>
            </a:r>
            <a:r>
              <a:rPr lang="en-US" b="1" i="1" dirty="0" smtClean="0"/>
              <a:t>)/N</a:t>
            </a:r>
          </a:p>
          <a:p>
            <a:pPr lvl="1">
              <a:lnSpc>
                <a:spcPct val="90000"/>
              </a:lnSpc>
            </a:pPr>
            <a:r>
              <a:rPr lang="en-US" dirty="0" smtClean="0"/>
              <a:t>Reducing the probability of following each </a:t>
            </a:r>
            <a:br>
              <a:rPr lang="en-US" dirty="0" smtClean="0"/>
            </a:br>
            <a:r>
              <a:rPr lang="en-US" dirty="0" smtClean="0"/>
              <a:t>out-link from </a:t>
            </a:r>
            <a:r>
              <a:rPr lang="en-US" b="1" i="1" dirty="0" smtClean="0"/>
              <a:t>1/|d</a:t>
            </a:r>
            <a:r>
              <a:rPr lang="en-US" b="1" i="1" baseline="-25000" dirty="0" smtClean="0"/>
              <a:t>i</a:t>
            </a:r>
            <a:r>
              <a:rPr lang="en-US" b="1" i="1" dirty="0" smtClean="0"/>
              <a:t>|</a:t>
            </a:r>
            <a:r>
              <a:rPr lang="en-US" dirty="0" smtClean="0"/>
              <a:t> to </a:t>
            </a:r>
            <a:r>
              <a:rPr lang="en-US" b="1" i="1" dirty="0" smtClean="0">
                <a:latin typeface="Symbol" pitchFamily="18" charset="2"/>
                <a:sym typeface="Symbol" pitchFamily="18" charset="2"/>
              </a:rPr>
              <a:t></a:t>
            </a:r>
            <a:r>
              <a:rPr lang="en-US" b="1" i="1" dirty="0" smtClean="0"/>
              <a:t>/|d</a:t>
            </a:r>
            <a:r>
              <a:rPr lang="en-US" b="1" i="1" baseline="-25000" dirty="0" smtClean="0"/>
              <a:t>i</a:t>
            </a:r>
            <a:r>
              <a:rPr lang="en-US" b="1" i="1" dirty="0" smtClean="0"/>
              <a:t>|</a:t>
            </a:r>
          </a:p>
          <a:p>
            <a:pPr lvl="1">
              <a:lnSpc>
                <a:spcPct val="90000"/>
              </a:lnSpc>
            </a:pPr>
            <a:r>
              <a:rPr lang="en-US" b="1" dirty="0" smtClean="0">
                <a:solidFill>
                  <a:srgbClr val="008000"/>
                </a:solidFill>
              </a:rPr>
              <a:t>Equivalent:</a:t>
            </a:r>
            <a:r>
              <a:rPr lang="en-US" dirty="0" smtClean="0"/>
              <a:t> Tax each page a fraction </a:t>
            </a:r>
            <a:r>
              <a:rPr lang="en-US" b="1" i="1" dirty="0" smtClean="0"/>
              <a:t>(1-</a:t>
            </a:r>
            <a:r>
              <a:rPr lang="en-US" b="1" i="1" dirty="0" smtClean="0">
                <a:latin typeface="Symbol" pitchFamily="18" charset="2"/>
                <a:sym typeface="Symbol" pitchFamily="18" charset="2"/>
              </a:rPr>
              <a:t></a:t>
            </a:r>
            <a:r>
              <a:rPr lang="en-US" b="1" i="1" dirty="0" smtClean="0"/>
              <a:t>)</a:t>
            </a:r>
            <a:r>
              <a:rPr lang="en-US" dirty="0" smtClean="0"/>
              <a:t> of its score and redistribute evenly </a:t>
            </a:r>
          </a:p>
        </p:txBody>
      </p:sp>
      <p:sp>
        <p:nvSpPr>
          <p:cNvPr id="5" name="Slide Number Placeholder 4"/>
          <p:cNvSpPr>
            <a:spLocks noGrp="1"/>
          </p:cNvSpPr>
          <p:nvPr>
            <p:ph type="sldNum" sz="quarter" idx="12"/>
          </p:nvPr>
        </p:nvSpPr>
        <p:spPr/>
        <p:txBody>
          <a:bodyPr/>
          <a:lstStyle/>
          <a:p>
            <a:pPr>
              <a:defRPr/>
            </a:pPr>
            <a:fld id="{0583AECA-BB32-4921-98F7-227BEF586A67}" type="slidenum">
              <a:rPr lang="en-US"/>
              <a:pPr>
                <a:defRPr/>
              </a:pPr>
              <a:t>49</a:t>
            </a:fld>
            <a:endParaRPr lang="en-US"/>
          </a:p>
        </p:txBody>
      </p:sp>
      <p:sp>
        <p:nvSpPr>
          <p:cNvPr id="6" name="Footer Placeholder 5"/>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Tree>
    <p:extLst>
      <p:ext uri="{BB962C8B-B14F-4D97-AF65-F5344CB8AC3E}">
        <p14:creationId xmlns:p14="http://schemas.microsoft.com/office/powerpoint/2010/main" val="3838684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t="26159"/>
          <a:stretch/>
        </p:blipFill>
        <p:spPr>
          <a:xfrm>
            <a:off x="228601" y="1676400"/>
            <a:ext cx="8686800" cy="4810800"/>
          </a:xfrm>
          <a:prstGeom prst="rect">
            <a:avLst/>
          </a:prstGeom>
        </p:spPr>
      </p:pic>
      <p:sp>
        <p:nvSpPr>
          <p:cNvPr id="2" name="Title 1"/>
          <p:cNvSpPr>
            <a:spLocks noGrp="1"/>
          </p:cNvSpPr>
          <p:nvPr>
            <p:ph type="title"/>
          </p:nvPr>
        </p:nvSpPr>
        <p:spPr/>
        <p:txBody>
          <a:bodyPr/>
          <a:lstStyle/>
          <a:p>
            <a:r>
              <a:rPr lang="en-US" dirty="0" smtClean="0"/>
              <a:t>Graph Data: Information Nets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a:t>
            </a:fld>
            <a:endParaRPr lang="en-US"/>
          </a:p>
        </p:txBody>
      </p:sp>
      <p:sp>
        <p:nvSpPr>
          <p:cNvPr id="12" name="TextBox 11"/>
          <p:cNvSpPr txBox="1"/>
          <p:nvPr/>
        </p:nvSpPr>
        <p:spPr>
          <a:xfrm>
            <a:off x="2364970" y="5943600"/>
            <a:ext cx="4414089" cy="677108"/>
          </a:xfrm>
          <a:prstGeom prst="rect">
            <a:avLst/>
          </a:prstGeom>
          <a:noFill/>
        </p:spPr>
        <p:txBody>
          <a:bodyPr wrap="none" rtlCol="0">
            <a:spAutoFit/>
          </a:bodyPr>
          <a:lstStyle/>
          <a:p>
            <a:pPr algn="ctr"/>
            <a:r>
              <a:rPr lang="en-US" sz="2000" b="1" dirty="0" smtClean="0"/>
              <a:t>Citation networks and Maps of science</a:t>
            </a:r>
          </a:p>
          <a:p>
            <a:pPr algn="ctr"/>
            <a:r>
              <a:rPr lang="en-US" b="1" dirty="0" smtClean="0">
                <a:solidFill>
                  <a:srgbClr val="7F7F7F"/>
                </a:solidFill>
              </a:rPr>
              <a:t>[</a:t>
            </a:r>
            <a:r>
              <a:rPr lang="en-US" b="1" dirty="0" err="1" smtClean="0">
                <a:solidFill>
                  <a:srgbClr val="7F7F7F"/>
                </a:solidFill>
              </a:rPr>
              <a:t>Börner</a:t>
            </a:r>
            <a:r>
              <a:rPr lang="en-US" b="1" dirty="0" smtClean="0">
                <a:solidFill>
                  <a:srgbClr val="7F7F7F"/>
                </a:solidFill>
              </a:rPr>
              <a:t> et al., 2012]</a:t>
            </a:r>
          </a:p>
        </p:txBody>
      </p:sp>
    </p:spTree>
    <p:extLst>
      <p:ext uri="{BB962C8B-B14F-4D97-AF65-F5344CB8AC3E}">
        <p14:creationId xmlns:p14="http://schemas.microsoft.com/office/powerpoint/2010/main" val="4254829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lstStyle/>
          <a:p>
            <a:r>
              <a:rPr lang="en-US" smtClean="0"/>
              <a:t>Rearranging the Equation</a:t>
            </a:r>
            <a:endParaRPr lang="en-US" dirty="0" smtClean="0"/>
          </a:p>
        </p:txBody>
      </p:sp>
      <mc:AlternateContent xmlns:mc="http://schemas.openxmlformats.org/markup-compatibility/2006" xmlns:a14="http://schemas.microsoft.com/office/drawing/2010/main">
        <mc:Choice Requires="a14">
          <p:sp>
            <p:nvSpPr>
              <p:cNvPr id="90115" name="Rectangle 3"/>
              <p:cNvSpPr>
                <a:spLocks noGrp="1"/>
              </p:cNvSpPr>
              <p:nvPr>
                <p:ph idx="1"/>
              </p:nvPr>
            </p:nvSpPr>
            <p:spPr/>
            <p:txBody>
              <a:bodyPr>
                <a:normAutofit/>
              </a:bodyPr>
              <a:lstStyle/>
              <a:p>
                <a14:m>
                  <m:oMath xmlns:m="http://schemas.openxmlformats.org/officeDocument/2006/math">
                    <m:r>
                      <a:rPr lang="en-US" b="1" i="1" smtClean="0">
                        <a:latin typeface="Cambria Math"/>
                      </a:rPr>
                      <m:t>𝒓</m:t>
                    </m:r>
                    <m:r>
                      <a:rPr lang="en-US" b="1" i="0" smtClean="0">
                        <a:latin typeface="Cambria Math"/>
                      </a:rPr>
                      <m:t>  </m:t>
                    </m:r>
                    <m:r>
                      <a:rPr lang="en-US" b="1" smtClean="0">
                        <a:latin typeface="Cambria Math"/>
                      </a:rPr>
                      <m:t>=</m:t>
                    </m:r>
                    <m:r>
                      <a:rPr lang="en-US" b="1" i="1" smtClean="0">
                        <a:latin typeface="Cambria Math"/>
                      </a:rPr>
                      <m:t>𝑨</m:t>
                    </m:r>
                    <m:r>
                      <a:rPr lang="en-US" b="1" smtClean="0">
                        <a:latin typeface="Cambria Math"/>
                      </a:rPr>
                      <m:t>⋅</m:t>
                    </m:r>
                    <m:r>
                      <a:rPr lang="en-US" b="1" i="1" smtClean="0">
                        <a:latin typeface="Cambria Math"/>
                      </a:rPr>
                      <m:t>𝒓</m:t>
                    </m:r>
                  </m:oMath>
                </a14:m>
                <a:r>
                  <a:rPr lang="en-US" b="1" dirty="0"/>
                  <a:t>, </a:t>
                </a:r>
                <a:r>
                  <a:rPr lang="en-US" b="1" dirty="0" smtClean="0"/>
                  <a:t>  where </a:t>
                </a:r>
                <a14:m>
                  <m:oMath xmlns:m="http://schemas.openxmlformats.org/officeDocument/2006/math">
                    <m:sSub>
                      <m:sSubPr>
                        <m:ctrlPr>
                          <a:rPr lang="en-US" b="1" i="1">
                            <a:latin typeface="Cambria Math"/>
                          </a:rPr>
                        </m:ctrlPr>
                      </m:sSubPr>
                      <m:e>
                        <m:r>
                          <a:rPr lang="en-US" b="1" i="1">
                            <a:latin typeface="Cambria Math"/>
                          </a:rPr>
                          <m:t>𝑨</m:t>
                        </m:r>
                      </m:e>
                      <m:sub>
                        <m:r>
                          <a:rPr lang="en-US" b="1" i="1" smtClean="0">
                            <a:latin typeface="Cambria Math"/>
                          </a:rPr>
                          <m:t>𝒋𝒊</m:t>
                        </m:r>
                      </m:sub>
                    </m:sSub>
                    <m:r>
                      <a:rPr lang="en-US" b="1">
                        <a:latin typeface="Cambria Math"/>
                      </a:rPr>
                      <m:t>=</m:t>
                    </m:r>
                    <m:r>
                      <a:rPr lang="en-US" b="1" i="1">
                        <a:latin typeface="Cambria Math"/>
                      </a:rPr>
                      <m:t>𝜷</m:t>
                    </m:r>
                    <m:sSub>
                      <m:sSubPr>
                        <m:ctrlPr>
                          <a:rPr lang="en-US" b="1" i="1">
                            <a:latin typeface="Cambria Math"/>
                          </a:rPr>
                        </m:ctrlPr>
                      </m:sSubPr>
                      <m:e>
                        <m:r>
                          <a:rPr lang="en-US" b="1" i="0" smtClean="0">
                            <a:latin typeface="Cambria Math"/>
                          </a:rPr>
                          <m:t> </m:t>
                        </m:r>
                        <m:r>
                          <a:rPr lang="en-US" b="1" i="1">
                            <a:latin typeface="Cambria Math"/>
                          </a:rPr>
                          <m:t>𝑴</m:t>
                        </m:r>
                      </m:e>
                      <m:sub>
                        <m:r>
                          <a:rPr lang="en-US" b="1" i="1" smtClean="0">
                            <a:latin typeface="Cambria Math"/>
                          </a:rPr>
                          <m:t>𝒋𝒊</m:t>
                        </m:r>
                      </m:sub>
                    </m:sSub>
                    <m:r>
                      <a:rPr lang="en-US" b="1">
                        <a:latin typeface="Cambria Math"/>
                      </a:rPr>
                      <m:t>+</m:t>
                    </m:r>
                    <m:f>
                      <m:fPr>
                        <m:ctrlPr>
                          <a:rPr lang="en-US" b="1" i="1">
                            <a:latin typeface="Cambria Math"/>
                          </a:rPr>
                        </m:ctrlPr>
                      </m:fPr>
                      <m:num>
                        <m:r>
                          <a:rPr lang="en-US" b="1" i="1">
                            <a:latin typeface="Cambria Math"/>
                          </a:rPr>
                          <m:t>𝟏</m:t>
                        </m:r>
                        <m:r>
                          <a:rPr lang="en-US" b="1">
                            <a:latin typeface="Cambria Math"/>
                          </a:rPr>
                          <m:t>−</m:t>
                        </m:r>
                        <m:r>
                          <a:rPr lang="en-US" b="1" i="1">
                            <a:latin typeface="Cambria Math"/>
                          </a:rPr>
                          <m:t>𝜷</m:t>
                        </m:r>
                      </m:num>
                      <m:den>
                        <m:r>
                          <a:rPr lang="en-US" b="1" i="1">
                            <a:latin typeface="Cambria Math"/>
                          </a:rPr>
                          <m:t>𝑵</m:t>
                        </m:r>
                      </m:den>
                    </m:f>
                  </m:oMath>
                </a14:m>
                <a:endParaRPr lang="en-US" b="1" dirty="0"/>
              </a:p>
              <a:p>
                <a14:m>
                  <m:oMath xmlns:m="http://schemas.openxmlformats.org/officeDocument/2006/math">
                    <m:sSub>
                      <m:sSubPr>
                        <m:ctrlPr>
                          <a:rPr lang="en-US" i="1">
                            <a:latin typeface="Cambria Math"/>
                          </a:rPr>
                        </m:ctrlPr>
                      </m:sSubPr>
                      <m:e>
                        <m:r>
                          <a:rPr lang="en-US" b="0" i="1">
                            <a:latin typeface="Cambria Math"/>
                          </a:rPr>
                          <m:t>𝑟</m:t>
                        </m:r>
                      </m:e>
                      <m:sub>
                        <m:r>
                          <a:rPr lang="en-US" b="0" i="1" smtClean="0">
                            <a:latin typeface="Cambria Math"/>
                          </a:rPr>
                          <m:t>𝑗</m:t>
                        </m:r>
                      </m:sub>
                    </m:sSub>
                    <m:r>
                      <a:rPr lang="en-US" b="0" i="0" smtClean="0">
                        <a:latin typeface="Cambria Math"/>
                      </a:rPr>
                      <m:t> </m:t>
                    </m:r>
                    <m:r>
                      <a:rPr lang="en-US" b="0">
                        <a:latin typeface="Cambria Math"/>
                      </a:rPr>
                      <m:t>=</m:t>
                    </m:r>
                    <m:nary>
                      <m:naryPr>
                        <m:chr m:val="∑"/>
                        <m:ctrlPr>
                          <a:rPr lang="en-US" i="1">
                            <a:latin typeface="Cambria Math"/>
                          </a:rPr>
                        </m:ctrlPr>
                      </m:naryPr>
                      <m:sub>
                        <m:r>
                          <m:rPr>
                            <m:sty m:val="p"/>
                          </m:rPr>
                          <a:rPr lang="en-US" b="0" i="0" smtClean="0">
                            <a:latin typeface="Cambria Math"/>
                          </a:rPr>
                          <m:t>i</m:t>
                        </m:r>
                        <m:r>
                          <m:rPr>
                            <m:brk m:alnAt="23"/>
                          </m:rPr>
                          <a:rPr lang="en-US" b="0">
                            <a:latin typeface="Cambria Math"/>
                          </a:rPr>
                          <m:t>=</m:t>
                        </m:r>
                        <m:r>
                          <m:rPr>
                            <m:brk m:alnAt="23"/>
                          </m:rPr>
                          <a:rPr lang="en-US" b="0" i="1">
                            <a:latin typeface="Cambria Math"/>
                          </a:rPr>
                          <m:t>1</m:t>
                        </m:r>
                      </m:sub>
                      <m:sup>
                        <m:r>
                          <a:rPr lang="en-US" b="0" i="1">
                            <a:latin typeface="Cambria Math"/>
                          </a:rPr>
                          <m:t>𝑁</m:t>
                        </m:r>
                      </m:sup>
                      <m:e>
                        <m:sSub>
                          <m:sSubPr>
                            <m:ctrlPr>
                              <a:rPr lang="en-US" i="1">
                                <a:latin typeface="Cambria Math"/>
                              </a:rPr>
                            </m:ctrlPr>
                          </m:sSubPr>
                          <m:e>
                            <m:r>
                              <a:rPr lang="en-US" b="0" i="1">
                                <a:latin typeface="Cambria Math"/>
                              </a:rPr>
                              <m:t>𝐴</m:t>
                            </m:r>
                          </m:e>
                          <m:sub>
                            <m:r>
                              <a:rPr lang="en-US" b="0" i="1">
                                <a:latin typeface="Cambria Math"/>
                              </a:rPr>
                              <m:t>𝑗</m:t>
                            </m:r>
                            <m:r>
                              <a:rPr lang="en-US" b="0" i="1" smtClean="0">
                                <a:latin typeface="Cambria Math"/>
                              </a:rPr>
                              <m:t>𝑖</m:t>
                            </m:r>
                          </m:sub>
                        </m:sSub>
                        <m:r>
                          <a:rPr lang="en-US" b="0">
                            <a:latin typeface="Cambria Math"/>
                          </a:rPr>
                          <m:t>⋅</m:t>
                        </m:r>
                        <m:sSub>
                          <m:sSubPr>
                            <m:ctrlPr>
                              <a:rPr lang="en-US" i="1">
                                <a:latin typeface="Cambria Math"/>
                              </a:rPr>
                            </m:ctrlPr>
                          </m:sSubPr>
                          <m:e>
                            <m:r>
                              <a:rPr lang="en-US" b="0" i="1">
                                <a:latin typeface="Cambria Math"/>
                              </a:rPr>
                              <m:t>𝑟</m:t>
                            </m:r>
                          </m:e>
                          <m:sub>
                            <m:r>
                              <a:rPr lang="en-US" b="0" i="1" smtClean="0">
                                <a:latin typeface="Cambria Math"/>
                              </a:rPr>
                              <m:t>𝑖</m:t>
                            </m:r>
                          </m:sub>
                        </m:sSub>
                      </m:e>
                    </m:nary>
                  </m:oMath>
                </a14:m>
                <a:endParaRPr lang="en-US" dirty="0"/>
              </a:p>
              <a:p>
                <a14:m>
                  <m:oMath xmlns:m="http://schemas.openxmlformats.org/officeDocument/2006/math">
                    <m:sSub>
                      <m:sSubPr>
                        <m:ctrlPr>
                          <a:rPr lang="en-US" i="1">
                            <a:latin typeface="Cambria Math"/>
                          </a:rPr>
                        </m:ctrlPr>
                      </m:sSubPr>
                      <m:e>
                        <m:r>
                          <a:rPr lang="en-US" b="0" i="1">
                            <a:latin typeface="Cambria Math"/>
                          </a:rPr>
                          <m:t>𝑟</m:t>
                        </m:r>
                      </m:e>
                      <m:sub>
                        <m:r>
                          <a:rPr lang="en-US" b="0" i="1" smtClean="0">
                            <a:latin typeface="Cambria Math"/>
                          </a:rPr>
                          <m:t>𝑗</m:t>
                        </m:r>
                      </m:sub>
                    </m:sSub>
                    <m:r>
                      <a:rPr lang="en-US" b="0" i="0" smtClean="0">
                        <a:latin typeface="Cambria Math"/>
                      </a:rPr>
                      <m:t> </m:t>
                    </m:r>
                    <m:r>
                      <a:rPr lang="en-US" b="0">
                        <a:latin typeface="Cambria Math"/>
                      </a:rPr>
                      <m:t>=</m:t>
                    </m:r>
                    <m:nary>
                      <m:naryPr>
                        <m:chr m:val="∑"/>
                        <m:ctrlPr>
                          <a:rPr lang="en-US" i="1">
                            <a:latin typeface="Cambria Math"/>
                          </a:rPr>
                        </m:ctrlPr>
                      </m:naryPr>
                      <m:sub>
                        <m:r>
                          <m:rPr>
                            <m:brk m:alnAt="23"/>
                          </m:rPr>
                          <a:rPr lang="en-US" b="0" i="1" smtClean="0">
                            <a:latin typeface="Cambria Math"/>
                          </a:rPr>
                          <m:t>𝑖</m:t>
                        </m:r>
                        <m:r>
                          <a:rPr lang="en-US" b="0">
                            <a:latin typeface="Cambria Math"/>
                          </a:rPr>
                          <m:t>=</m:t>
                        </m:r>
                        <m:r>
                          <a:rPr lang="en-US" b="0" i="1">
                            <a:latin typeface="Cambria Math"/>
                          </a:rPr>
                          <m:t>1</m:t>
                        </m:r>
                      </m:sub>
                      <m:sup>
                        <m:r>
                          <a:rPr lang="en-US" b="0" i="1">
                            <a:latin typeface="Cambria Math"/>
                          </a:rPr>
                          <m:t>𝑁</m:t>
                        </m:r>
                      </m:sup>
                      <m:e>
                        <m:d>
                          <m:dPr>
                            <m:begChr m:val="["/>
                            <m:endChr m:val="]"/>
                            <m:ctrlPr>
                              <a:rPr lang="en-US" i="1">
                                <a:latin typeface="Cambria Math"/>
                              </a:rPr>
                            </m:ctrlPr>
                          </m:dPr>
                          <m:e>
                            <m:r>
                              <a:rPr lang="en-US" b="0" i="1">
                                <a:latin typeface="Cambria Math"/>
                              </a:rPr>
                              <m:t>𝛽</m:t>
                            </m:r>
                            <m:sSub>
                              <m:sSubPr>
                                <m:ctrlPr>
                                  <a:rPr lang="en-US" i="1">
                                    <a:latin typeface="Cambria Math"/>
                                  </a:rPr>
                                </m:ctrlPr>
                              </m:sSubPr>
                              <m:e>
                                <m:r>
                                  <a:rPr lang="en-US" b="0" i="0" smtClean="0">
                                    <a:latin typeface="Cambria Math"/>
                                  </a:rPr>
                                  <m:t> </m:t>
                                </m:r>
                                <m:r>
                                  <a:rPr lang="en-US" b="0" i="1">
                                    <a:latin typeface="Cambria Math"/>
                                  </a:rPr>
                                  <m:t>𝑀</m:t>
                                </m:r>
                              </m:e>
                              <m:sub>
                                <m:r>
                                  <a:rPr lang="en-US" b="0" i="1" smtClean="0">
                                    <a:latin typeface="Cambria Math"/>
                                  </a:rPr>
                                  <m:t>𝑗𝑖</m:t>
                                </m:r>
                              </m:sub>
                            </m:sSub>
                            <m:r>
                              <a:rPr lang="en-US" b="0">
                                <a:latin typeface="Cambria Math"/>
                              </a:rPr>
                              <m:t>+</m:t>
                            </m:r>
                            <m:f>
                              <m:fPr>
                                <m:ctrlPr>
                                  <a:rPr lang="en-US" i="1">
                                    <a:latin typeface="Cambria Math"/>
                                  </a:rPr>
                                </m:ctrlPr>
                              </m:fPr>
                              <m:num>
                                <m:r>
                                  <a:rPr lang="en-US" b="0" i="1">
                                    <a:latin typeface="Cambria Math"/>
                                  </a:rPr>
                                  <m:t>1</m:t>
                                </m:r>
                                <m:r>
                                  <a:rPr lang="en-US" b="0">
                                    <a:latin typeface="Cambria Math"/>
                                  </a:rPr>
                                  <m:t>−</m:t>
                                </m:r>
                                <m:r>
                                  <a:rPr lang="en-US" b="0" i="1">
                                    <a:latin typeface="Cambria Math"/>
                                  </a:rPr>
                                  <m:t>𝛽</m:t>
                                </m:r>
                              </m:num>
                              <m:den>
                                <m:r>
                                  <a:rPr lang="en-US" b="0" i="1">
                                    <a:latin typeface="Cambria Math"/>
                                  </a:rPr>
                                  <m:t>𝑁</m:t>
                                </m:r>
                              </m:den>
                            </m:f>
                          </m:e>
                        </m:d>
                        <m:r>
                          <a:rPr lang="en-US" b="0">
                            <a:latin typeface="Cambria Math"/>
                          </a:rPr>
                          <m:t>⋅</m:t>
                        </m:r>
                        <m:sSub>
                          <m:sSubPr>
                            <m:ctrlPr>
                              <a:rPr lang="en-US" i="1">
                                <a:latin typeface="Cambria Math"/>
                              </a:rPr>
                            </m:ctrlPr>
                          </m:sSubPr>
                          <m:e>
                            <m:r>
                              <a:rPr lang="en-US" b="0" i="1">
                                <a:latin typeface="Cambria Math"/>
                              </a:rPr>
                              <m:t>𝑟</m:t>
                            </m:r>
                          </m:e>
                          <m:sub>
                            <m:r>
                              <a:rPr lang="en-US" b="0" i="1" smtClean="0">
                                <a:latin typeface="Cambria Math"/>
                              </a:rPr>
                              <m:t>𝑖</m:t>
                            </m:r>
                          </m:sub>
                        </m:sSub>
                      </m:e>
                    </m:nary>
                  </m:oMath>
                </a14:m>
                <a:endParaRPr lang="en-US" dirty="0"/>
              </a:p>
              <a:p>
                <a:pPr marL="118872" indent="0">
                  <a:buNone/>
                </a:pPr>
                <a:r>
                  <a:rPr lang="en-US" dirty="0" smtClean="0"/>
                  <a:t>	 </a:t>
                </a:r>
                <a14:m>
                  <m:oMath xmlns:m="http://schemas.openxmlformats.org/officeDocument/2006/math">
                    <m:r>
                      <a:rPr lang="en-US" b="0">
                        <a:latin typeface="Cambria Math"/>
                      </a:rPr>
                      <m:t>=</m:t>
                    </m:r>
                    <m:nary>
                      <m:naryPr>
                        <m:chr m:val="∑"/>
                        <m:ctrlPr>
                          <a:rPr lang="en-US" i="1">
                            <a:latin typeface="Cambria Math"/>
                          </a:rPr>
                        </m:ctrlPr>
                      </m:naryPr>
                      <m:sub>
                        <m:r>
                          <m:rPr>
                            <m:sty m:val="p"/>
                          </m:rPr>
                          <a:rPr lang="en-US" b="0" i="0" smtClean="0">
                            <a:latin typeface="Cambria Math"/>
                          </a:rPr>
                          <m:t>i</m:t>
                        </m:r>
                        <m:r>
                          <a:rPr lang="en-US" b="0">
                            <a:latin typeface="Cambria Math"/>
                          </a:rPr>
                          <m:t>=</m:t>
                        </m:r>
                        <m:r>
                          <a:rPr lang="en-US" b="0" i="1">
                            <a:latin typeface="Cambria Math"/>
                          </a:rPr>
                          <m:t>1</m:t>
                        </m:r>
                      </m:sub>
                      <m:sup>
                        <m:r>
                          <a:rPr lang="en-US" b="0" i="1">
                            <a:latin typeface="Cambria Math"/>
                          </a:rPr>
                          <m:t>𝑁</m:t>
                        </m:r>
                      </m:sup>
                      <m:e>
                        <m:r>
                          <a:rPr lang="en-US" b="0" i="1">
                            <a:latin typeface="Cambria Math"/>
                          </a:rPr>
                          <m:t>𝛽</m:t>
                        </m:r>
                        <m:sSub>
                          <m:sSubPr>
                            <m:ctrlPr>
                              <a:rPr lang="en-US" i="1">
                                <a:latin typeface="Cambria Math"/>
                              </a:rPr>
                            </m:ctrlPr>
                          </m:sSubPr>
                          <m:e>
                            <m:r>
                              <a:rPr lang="en-US" b="0" i="0" smtClean="0">
                                <a:latin typeface="Cambria Math"/>
                              </a:rPr>
                              <m:t> </m:t>
                            </m:r>
                            <m:r>
                              <a:rPr lang="en-US" b="0" i="1">
                                <a:latin typeface="Cambria Math"/>
                              </a:rPr>
                              <m:t>𝑀</m:t>
                            </m:r>
                          </m:e>
                          <m:sub>
                            <m:r>
                              <a:rPr lang="en-US" b="0" i="1" smtClean="0">
                                <a:latin typeface="Cambria Math"/>
                              </a:rPr>
                              <m:t>𝑗𝑖</m:t>
                            </m:r>
                          </m:sub>
                        </m:sSub>
                        <m:r>
                          <a:rPr lang="en-US" b="0">
                            <a:latin typeface="Cambria Math"/>
                          </a:rPr>
                          <m:t>⋅</m:t>
                        </m:r>
                        <m:sSub>
                          <m:sSubPr>
                            <m:ctrlPr>
                              <a:rPr lang="en-US" i="1">
                                <a:latin typeface="Cambria Math"/>
                              </a:rPr>
                            </m:ctrlPr>
                          </m:sSubPr>
                          <m:e>
                            <m:r>
                              <a:rPr lang="en-US" b="0" i="1">
                                <a:latin typeface="Cambria Math"/>
                              </a:rPr>
                              <m:t>𝑟</m:t>
                            </m:r>
                          </m:e>
                          <m:sub>
                            <m:r>
                              <a:rPr lang="en-US" b="0" i="1" smtClean="0">
                                <a:latin typeface="Cambria Math"/>
                              </a:rPr>
                              <m:t>𝑖</m:t>
                            </m:r>
                          </m:sub>
                        </m:sSub>
                        <m:r>
                          <a:rPr lang="en-US" b="0">
                            <a:latin typeface="Cambria Math"/>
                          </a:rPr>
                          <m:t>+</m:t>
                        </m:r>
                        <m:f>
                          <m:fPr>
                            <m:ctrlPr>
                              <a:rPr lang="en-US" i="1">
                                <a:latin typeface="Cambria Math"/>
                              </a:rPr>
                            </m:ctrlPr>
                          </m:fPr>
                          <m:num>
                            <m:r>
                              <a:rPr lang="en-US" b="0" i="1">
                                <a:latin typeface="Cambria Math"/>
                              </a:rPr>
                              <m:t>1</m:t>
                            </m:r>
                            <m:r>
                              <a:rPr lang="en-US" b="0">
                                <a:latin typeface="Cambria Math"/>
                              </a:rPr>
                              <m:t>−</m:t>
                            </m:r>
                            <m:r>
                              <a:rPr lang="en-US" b="0" i="1">
                                <a:latin typeface="Cambria Math"/>
                              </a:rPr>
                              <m:t>𝛽</m:t>
                            </m:r>
                          </m:num>
                          <m:den>
                            <m:r>
                              <a:rPr lang="en-US" b="0" i="1">
                                <a:latin typeface="Cambria Math"/>
                              </a:rPr>
                              <m:t>𝑁</m:t>
                            </m:r>
                          </m:den>
                        </m:f>
                      </m:e>
                    </m:nary>
                    <m:nary>
                      <m:naryPr>
                        <m:chr m:val="∑"/>
                        <m:ctrlPr>
                          <a:rPr lang="en-US" i="1">
                            <a:latin typeface="Cambria Math"/>
                          </a:rPr>
                        </m:ctrlPr>
                      </m:naryPr>
                      <m:sub>
                        <m:r>
                          <m:rPr>
                            <m:sty m:val="p"/>
                          </m:rPr>
                          <a:rPr lang="en-US" b="0" i="0" smtClean="0">
                            <a:latin typeface="Cambria Math"/>
                          </a:rPr>
                          <m:t>i</m:t>
                        </m:r>
                        <m:r>
                          <a:rPr lang="en-US" b="0">
                            <a:latin typeface="Cambria Math"/>
                          </a:rPr>
                          <m:t>=</m:t>
                        </m:r>
                        <m:r>
                          <a:rPr lang="en-US" b="0" i="1">
                            <a:latin typeface="Cambria Math"/>
                          </a:rPr>
                          <m:t>1</m:t>
                        </m:r>
                      </m:sub>
                      <m:sup>
                        <m:r>
                          <a:rPr lang="en-US" b="0" i="1">
                            <a:latin typeface="Cambria Math"/>
                          </a:rPr>
                          <m:t>𝑁</m:t>
                        </m:r>
                      </m:sup>
                      <m:e>
                        <m:sSub>
                          <m:sSubPr>
                            <m:ctrlPr>
                              <a:rPr lang="en-US" i="1" smtClean="0">
                                <a:latin typeface="Cambria Math"/>
                              </a:rPr>
                            </m:ctrlPr>
                          </m:sSubPr>
                          <m:e>
                            <m:r>
                              <a:rPr lang="en-US" b="0" i="1">
                                <a:latin typeface="Cambria Math"/>
                              </a:rPr>
                              <m:t>𝑟</m:t>
                            </m:r>
                          </m:e>
                          <m:sub>
                            <m:r>
                              <a:rPr lang="en-US" b="0" i="1" smtClean="0">
                                <a:latin typeface="Cambria Math"/>
                              </a:rPr>
                              <m:t>𝑖</m:t>
                            </m:r>
                          </m:sub>
                        </m:sSub>
                      </m:e>
                    </m:nary>
                  </m:oMath>
                </a14:m>
                <a:endParaRPr lang="en-US" dirty="0"/>
              </a:p>
              <a:p>
                <a:pPr marL="118872" indent="0">
                  <a:buNone/>
                </a:pPr>
                <a:r>
                  <a:rPr lang="en-US" dirty="0" smtClean="0"/>
                  <a:t>	 </a:t>
                </a:r>
                <a14:m>
                  <m:oMath xmlns:m="http://schemas.openxmlformats.org/officeDocument/2006/math">
                    <m:r>
                      <a:rPr lang="en-US" b="0">
                        <a:latin typeface="Cambria Math"/>
                      </a:rPr>
                      <m:t>=</m:t>
                    </m:r>
                    <m:nary>
                      <m:naryPr>
                        <m:chr m:val="∑"/>
                        <m:ctrlPr>
                          <a:rPr lang="en-US" i="1">
                            <a:latin typeface="Cambria Math"/>
                          </a:rPr>
                        </m:ctrlPr>
                      </m:naryPr>
                      <m:sub>
                        <m:r>
                          <m:rPr>
                            <m:sty m:val="p"/>
                          </m:rPr>
                          <a:rPr lang="en-US" b="0" i="0" smtClean="0">
                            <a:latin typeface="Cambria Math"/>
                          </a:rPr>
                          <m:t>i</m:t>
                        </m:r>
                        <m:r>
                          <a:rPr lang="en-US" b="0">
                            <a:latin typeface="Cambria Math"/>
                          </a:rPr>
                          <m:t>=</m:t>
                        </m:r>
                        <m:r>
                          <a:rPr lang="en-US" b="0" i="1">
                            <a:latin typeface="Cambria Math"/>
                          </a:rPr>
                          <m:t>1</m:t>
                        </m:r>
                      </m:sub>
                      <m:sup>
                        <m:r>
                          <a:rPr lang="en-US" b="0" i="1">
                            <a:latin typeface="Cambria Math"/>
                          </a:rPr>
                          <m:t>𝑁</m:t>
                        </m:r>
                      </m:sup>
                      <m:e>
                        <m:r>
                          <a:rPr lang="en-US" b="0" i="1">
                            <a:latin typeface="Cambria Math"/>
                          </a:rPr>
                          <m:t>𝛽</m:t>
                        </m:r>
                        <m:sSub>
                          <m:sSubPr>
                            <m:ctrlPr>
                              <a:rPr lang="en-US" i="1">
                                <a:latin typeface="Cambria Math"/>
                              </a:rPr>
                            </m:ctrlPr>
                          </m:sSubPr>
                          <m:e>
                            <m:r>
                              <a:rPr lang="en-US" b="0" i="0" smtClean="0">
                                <a:latin typeface="Cambria Math"/>
                              </a:rPr>
                              <m:t> </m:t>
                            </m:r>
                            <m:r>
                              <a:rPr lang="en-US" b="0" i="1">
                                <a:latin typeface="Cambria Math"/>
                              </a:rPr>
                              <m:t>𝑀</m:t>
                            </m:r>
                          </m:e>
                          <m:sub>
                            <m:r>
                              <a:rPr lang="en-US" b="0" i="1">
                                <a:latin typeface="Cambria Math"/>
                              </a:rPr>
                              <m:t>𝑗</m:t>
                            </m:r>
                            <m:r>
                              <a:rPr lang="en-US" b="0" i="1" smtClean="0">
                                <a:latin typeface="Cambria Math"/>
                              </a:rPr>
                              <m:t>𝑖</m:t>
                            </m:r>
                          </m:sub>
                        </m:sSub>
                        <m:r>
                          <a:rPr lang="en-US" b="0">
                            <a:latin typeface="Cambria Math"/>
                          </a:rPr>
                          <m:t>⋅</m:t>
                        </m:r>
                        <m:sSub>
                          <m:sSubPr>
                            <m:ctrlPr>
                              <a:rPr lang="en-US" i="1">
                                <a:latin typeface="Cambria Math"/>
                              </a:rPr>
                            </m:ctrlPr>
                          </m:sSubPr>
                          <m:e>
                            <m:r>
                              <a:rPr lang="en-US" b="0" i="1">
                                <a:latin typeface="Cambria Math"/>
                              </a:rPr>
                              <m:t>𝑟</m:t>
                            </m:r>
                          </m:e>
                          <m:sub>
                            <m:r>
                              <a:rPr lang="en-US" b="0" i="1" smtClean="0">
                                <a:latin typeface="Cambria Math"/>
                              </a:rPr>
                              <m:t>𝑖</m:t>
                            </m:r>
                          </m:sub>
                        </m:sSub>
                        <m:r>
                          <a:rPr lang="en-US" b="0">
                            <a:latin typeface="Cambria Math"/>
                          </a:rPr>
                          <m:t>+</m:t>
                        </m:r>
                        <m:f>
                          <m:fPr>
                            <m:ctrlPr>
                              <a:rPr lang="en-US" i="1">
                                <a:latin typeface="Cambria Math"/>
                              </a:rPr>
                            </m:ctrlPr>
                          </m:fPr>
                          <m:num>
                            <m:r>
                              <a:rPr lang="en-US" b="0" i="1">
                                <a:latin typeface="Cambria Math"/>
                              </a:rPr>
                              <m:t>1</m:t>
                            </m:r>
                            <m:r>
                              <a:rPr lang="en-US" b="0">
                                <a:latin typeface="Cambria Math"/>
                              </a:rPr>
                              <m:t>−</m:t>
                            </m:r>
                            <m:r>
                              <a:rPr lang="en-US" b="0" i="1">
                                <a:latin typeface="Cambria Math"/>
                              </a:rPr>
                              <m:t>𝛽</m:t>
                            </m:r>
                          </m:num>
                          <m:den>
                            <m:r>
                              <a:rPr lang="en-US" b="0" i="1">
                                <a:latin typeface="Cambria Math"/>
                              </a:rPr>
                              <m:t>𝑁</m:t>
                            </m:r>
                          </m:den>
                        </m:f>
                      </m:e>
                    </m:nary>
                  </m:oMath>
                </a14:m>
                <a:r>
                  <a:rPr lang="en-US" dirty="0"/>
                  <a:t> </a:t>
                </a:r>
                <a:r>
                  <a:rPr lang="en-US" dirty="0" smtClean="0"/>
                  <a:t>           </a:t>
                </a:r>
                <a:r>
                  <a:rPr lang="en-US" sz="2800" dirty="0" smtClean="0">
                    <a:solidFill>
                      <a:srgbClr val="008000"/>
                    </a:solidFill>
                  </a:rPr>
                  <a:t>since </a:t>
                </a:r>
                <a14:m>
                  <m:oMath xmlns:m="http://schemas.openxmlformats.org/officeDocument/2006/math">
                    <m:r>
                      <a:rPr lang="en-US" sz="2800" b="0">
                        <a:solidFill>
                          <a:srgbClr val="008000"/>
                        </a:solidFill>
                        <a:latin typeface="Cambria Math"/>
                      </a:rPr>
                      <m:t>∑</m:t>
                    </m:r>
                    <m:sSub>
                      <m:sSubPr>
                        <m:ctrlPr>
                          <a:rPr lang="en-US" sz="2800" i="1">
                            <a:solidFill>
                              <a:srgbClr val="008000"/>
                            </a:solidFill>
                            <a:latin typeface="Cambria Math"/>
                          </a:rPr>
                        </m:ctrlPr>
                      </m:sSubPr>
                      <m:e>
                        <m:r>
                          <a:rPr lang="en-US" sz="2800" b="0" i="1">
                            <a:solidFill>
                              <a:srgbClr val="008000"/>
                            </a:solidFill>
                            <a:latin typeface="Cambria Math"/>
                          </a:rPr>
                          <m:t>𝑟</m:t>
                        </m:r>
                      </m:e>
                      <m:sub>
                        <m:r>
                          <a:rPr lang="en-US" sz="2800" b="0" i="1" smtClean="0">
                            <a:solidFill>
                              <a:srgbClr val="008000"/>
                            </a:solidFill>
                            <a:latin typeface="Cambria Math"/>
                          </a:rPr>
                          <m:t>𝑖</m:t>
                        </m:r>
                      </m:sub>
                    </m:sSub>
                    <m:r>
                      <a:rPr lang="en-US" sz="2800" b="0">
                        <a:solidFill>
                          <a:srgbClr val="008000"/>
                        </a:solidFill>
                        <a:latin typeface="Cambria Math"/>
                      </a:rPr>
                      <m:t>=</m:t>
                    </m:r>
                    <m:r>
                      <a:rPr lang="en-US" sz="2800" b="0" i="1">
                        <a:solidFill>
                          <a:srgbClr val="008000"/>
                        </a:solidFill>
                        <a:latin typeface="Cambria Math"/>
                      </a:rPr>
                      <m:t>1</m:t>
                    </m:r>
                  </m:oMath>
                </a14:m>
                <a:endParaRPr lang="en-US" sz="2800" dirty="0">
                  <a:solidFill>
                    <a:srgbClr val="008000"/>
                  </a:solidFill>
                </a:endParaRPr>
              </a:p>
              <a:p>
                <a:r>
                  <a:rPr lang="en-US" b="1" dirty="0" smtClean="0">
                    <a:solidFill>
                      <a:srgbClr val="0000FF"/>
                    </a:solidFill>
                  </a:rPr>
                  <a:t>So we get: </a:t>
                </a:r>
                <a14:m>
                  <m:oMath xmlns:m="http://schemas.openxmlformats.org/officeDocument/2006/math">
                    <m:r>
                      <a:rPr lang="en-US" b="1" i="1">
                        <a:solidFill>
                          <a:srgbClr val="0000FF"/>
                        </a:solidFill>
                        <a:latin typeface="Cambria Math"/>
                      </a:rPr>
                      <m:t>𝒓</m:t>
                    </m:r>
                    <m:r>
                      <a:rPr lang="en-US" b="1">
                        <a:solidFill>
                          <a:srgbClr val="0000FF"/>
                        </a:solidFill>
                        <a:latin typeface="Cambria Math"/>
                      </a:rPr>
                      <m:t>=</m:t>
                    </m:r>
                    <m:r>
                      <a:rPr lang="en-US" b="1" i="1">
                        <a:solidFill>
                          <a:srgbClr val="0000FF"/>
                        </a:solidFill>
                        <a:latin typeface="Cambria Math"/>
                      </a:rPr>
                      <m:t>𝜷</m:t>
                    </m:r>
                    <m:r>
                      <a:rPr lang="en-US" b="1" i="0" smtClean="0">
                        <a:solidFill>
                          <a:srgbClr val="0000FF"/>
                        </a:solidFill>
                        <a:latin typeface="Cambria Math"/>
                      </a:rPr>
                      <m:t> </m:t>
                    </m:r>
                    <m:r>
                      <a:rPr lang="en-US" b="1" i="1">
                        <a:solidFill>
                          <a:srgbClr val="0000FF"/>
                        </a:solidFill>
                        <a:latin typeface="Cambria Math"/>
                      </a:rPr>
                      <m:t>𝑴</m:t>
                    </m:r>
                    <m:r>
                      <a:rPr lang="en-US" b="1">
                        <a:solidFill>
                          <a:srgbClr val="0000FF"/>
                        </a:solidFill>
                        <a:latin typeface="Cambria Math"/>
                      </a:rPr>
                      <m:t>⋅</m:t>
                    </m:r>
                    <m:r>
                      <a:rPr lang="en-US" b="1" i="1">
                        <a:solidFill>
                          <a:srgbClr val="0000FF"/>
                        </a:solidFill>
                        <a:latin typeface="Cambria Math"/>
                      </a:rPr>
                      <m:t>𝒓</m:t>
                    </m:r>
                    <m:r>
                      <a:rPr lang="en-US" b="1">
                        <a:solidFill>
                          <a:srgbClr val="0000FF"/>
                        </a:solidFill>
                        <a:latin typeface="Cambria Math"/>
                      </a:rPr>
                      <m:t>+</m:t>
                    </m:r>
                    <m:sSub>
                      <m:sSubPr>
                        <m:ctrlPr>
                          <a:rPr lang="en-US" b="1" i="1">
                            <a:solidFill>
                              <a:srgbClr val="0000FF"/>
                            </a:solidFill>
                            <a:latin typeface="Cambria Math"/>
                          </a:rPr>
                        </m:ctrlPr>
                      </m:sSubPr>
                      <m:e>
                        <m:d>
                          <m:dPr>
                            <m:begChr m:val="["/>
                            <m:endChr m:val="]"/>
                            <m:ctrlPr>
                              <a:rPr lang="en-US" b="1" i="1">
                                <a:solidFill>
                                  <a:srgbClr val="0000FF"/>
                                </a:solidFill>
                                <a:latin typeface="Cambria Math"/>
                              </a:rPr>
                            </m:ctrlPr>
                          </m:dPr>
                          <m:e>
                            <m:f>
                              <m:fPr>
                                <m:ctrlPr>
                                  <a:rPr lang="en-US" b="1" i="1">
                                    <a:solidFill>
                                      <a:srgbClr val="0000FF"/>
                                    </a:solidFill>
                                    <a:latin typeface="Cambria Math"/>
                                  </a:rPr>
                                </m:ctrlPr>
                              </m:fPr>
                              <m:num>
                                <m:r>
                                  <a:rPr lang="en-US" b="1" i="1">
                                    <a:solidFill>
                                      <a:srgbClr val="0000FF"/>
                                    </a:solidFill>
                                    <a:latin typeface="Cambria Math"/>
                                  </a:rPr>
                                  <m:t>𝟏</m:t>
                                </m:r>
                                <m:r>
                                  <a:rPr lang="en-US" b="1">
                                    <a:solidFill>
                                      <a:srgbClr val="0000FF"/>
                                    </a:solidFill>
                                    <a:latin typeface="Cambria Math"/>
                                  </a:rPr>
                                  <m:t>−</m:t>
                                </m:r>
                                <m:r>
                                  <a:rPr lang="en-US" b="1" i="1">
                                    <a:solidFill>
                                      <a:srgbClr val="0000FF"/>
                                    </a:solidFill>
                                    <a:latin typeface="Cambria Math"/>
                                  </a:rPr>
                                  <m:t>𝜷</m:t>
                                </m:r>
                              </m:num>
                              <m:den>
                                <m:r>
                                  <a:rPr lang="en-US" b="1" i="1">
                                    <a:solidFill>
                                      <a:srgbClr val="0000FF"/>
                                    </a:solidFill>
                                    <a:latin typeface="Cambria Math"/>
                                  </a:rPr>
                                  <m:t>𝑵</m:t>
                                </m:r>
                              </m:den>
                            </m:f>
                          </m:e>
                        </m:d>
                      </m:e>
                      <m:sub>
                        <m:r>
                          <a:rPr lang="en-US" b="1" i="1">
                            <a:solidFill>
                              <a:srgbClr val="0000FF"/>
                            </a:solidFill>
                            <a:latin typeface="Cambria Math"/>
                          </a:rPr>
                          <m:t>𝑵</m:t>
                        </m:r>
                      </m:sub>
                    </m:sSub>
                  </m:oMath>
                </a14:m>
                <a:endParaRPr lang="en-US" b="1" dirty="0">
                  <a:solidFill>
                    <a:srgbClr val="0000FF"/>
                  </a:solidFill>
                </a:endParaRPr>
              </a:p>
            </p:txBody>
          </p:sp>
        </mc:Choice>
        <mc:Fallback xmlns="">
          <p:sp>
            <p:nvSpPr>
              <p:cNvPr id="90115" name="Rectangle 3"/>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50</a:t>
            </a:fld>
            <a:endParaRPr lang="en-US"/>
          </a:p>
        </p:txBody>
      </p:sp>
      <p:sp>
        <p:nvSpPr>
          <p:cNvPr id="10" name="TextBox 9"/>
          <p:cNvSpPr txBox="1"/>
          <p:nvPr/>
        </p:nvSpPr>
        <p:spPr>
          <a:xfrm>
            <a:off x="4495800" y="6160532"/>
            <a:ext cx="4322017" cy="369332"/>
          </a:xfrm>
          <a:prstGeom prst="rect">
            <a:avLst/>
          </a:prstGeom>
          <a:noFill/>
        </p:spPr>
        <p:txBody>
          <a:bodyPr wrap="none" rtlCol="0">
            <a:spAutoFit/>
          </a:bodyPr>
          <a:lstStyle/>
          <a:p>
            <a:r>
              <a:rPr lang="en-US" i="1" dirty="0" smtClean="0">
                <a:solidFill>
                  <a:srgbClr val="008000"/>
                </a:solidFill>
              </a:rPr>
              <a:t>[</a:t>
            </a:r>
            <a:r>
              <a:rPr lang="en-US" i="1" dirty="0">
                <a:solidFill>
                  <a:srgbClr val="008000"/>
                </a:solidFill>
              </a:rPr>
              <a:t>x]</a:t>
            </a:r>
            <a:r>
              <a:rPr lang="en-US" i="1" baseline="-25000" dirty="0">
                <a:solidFill>
                  <a:srgbClr val="008000"/>
                </a:solidFill>
              </a:rPr>
              <a:t>N</a:t>
            </a:r>
            <a:r>
              <a:rPr lang="en-US" dirty="0">
                <a:solidFill>
                  <a:srgbClr val="008000"/>
                </a:solidFill>
              </a:rPr>
              <a:t> </a:t>
            </a:r>
            <a:r>
              <a:rPr lang="en-US" dirty="0" smtClean="0">
                <a:solidFill>
                  <a:srgbClr val="008000"/>
                </a:solidFill>
              </a:rPr>
              <a:t>… a vector  of length </a:t>
            </a:r>
            <a:r>
              <a:rPr lang="en-US" i="1" dirty="0" smtClean="0">
                <a:solidFill>
                  <a:srgbClr val="008000"/>
                </a:solidFill>
              </a:rPr>
              <a:t>N</a:t>
            </a:r>
            <a:r>
              <a:rPr lang="en-US" dirty="0" smtClean="0">
                <a:solidFill>
                  <a:srgbClr val="008000"/>
                </a:solidFill>
              </a:rPr>
              <a:t> with </a:t>
            </a:r>
            <a:r>
              <a:rPr lang="en-US" dirty="0">
                <a:solidFill>
                  <a:srgbClr val="008000"/>
                </a:solidFill>
              </a:rPr>
              <a:t>all entries </a:t>
            </a:r>
            <a:r>
              <a:rPr lang="en-US" i="1" dirty="0" smtClean="0">
                <a:solidFill>
                  <a:srgbClr val="008000"/>
                </a:solidFill>
              </a:rPr>
              <a:t>x</a:t>
            </a:r>
            <a:endParaRPr lang="en-US" i="1" dirty="0">
              <a:solidFill>
                <a:srgbClr val="008000"/>
              </a:solidFill>
            </a:endParaRPr>
          </a:p>
        </p:txBody>
      </p:sp>
      <p:sp>
        <p:nvSpPr>
          <p:cNvPr id="9" name="TextBox 8"/>
          <p:cNvSpPr txBox="1"/>
          <p:nvPr/>
        </p:nvSpPr>
        <p:spPr>
          <a:xfrm>
            <a:off x="76200" y="6052810"/>
            <a:ext cx="2788920" cy="584775"/>
          </a:xfrm>
          <a:prstGeom prst="rect">
            <a:avLst/>
          </a:prstGeom>
          <a:noFill/>
        </p:spPr>
        <p:txBody>
          <a:bodyPr wrap="square" rtlCol="0">
            <a:spAutoFit/>
          </a:bodyPr>
          <a:lstStyle/>
          <a:p>
            <a:r>
              <a:rPr lang="en-US" sz="1600" b="1" dirty="0" smtClean="0">
                <a:solidFill>
                  <a:srgbClr val="008000"/>
                </a:solidFill>
                <a:latin typeface="Arial" pitchFamily="34" charset="0"/>
                <a:cs typeface="Arial" pitchFamily="34" charset="0"/>
              </a:rPr>
              <a:t>Note:</a:t>
            </a:r>
            <a:r>
              <a:rPr lang="en-US" sz="1600" dirty="0" smtClean="0">
                <a:solidFill>
                  <a:srgbClr val="008000"/>
                </a:solidFill>
                <a:latin typeface="Arial" pitchFamily="34" charset="0"/>
                <a:cs typeface="Arial" pitchFamily="34" charset="0"/>
              </a:rPr>
              <a:t> Here we assumed </a:t>
            </a:r>
            <a:r>
              <a:rPr lang="en-US" sz="1600" b="1" dirty="0" smtClean="0">
                <a:solidFill>
                  <a:srgbClr val="008000"/>
                </a:solidFill>
                <a:latin typeface="Arial" pitchFamily="34" charset="0"/>
                <a:cs typeface="Arial" pitchFamily="34" charset="0"/>
              </a:rPr>
              <a:t>M</a:t>
            </a:r>
            <a:r>
              <a:rPr lang="en-US" sz="1600" dirty="0">
                <a:solidFill>
                  <a:srgbClr val="008000"/>
                </a:solidFill>
                <a:latin typeface="Arial" pitchFamily="34" charset="0"/>
                <a:cs typeface="Arial" pitchFamily="34" charset="0"/>
              </a:rPr>
              <a:t> </a:t>
            </a:r>
            <a:r>
              <a:rPr lang="en-US" sz="1600" dirty="0" smtClean="0">
                <a:solidFill>
                  <a:srgbClr val="008000"/>
                </a:solidFill>
                <a:latin typeface="Arial" pitchFamily="34" charset="0"/>
                <a:cs typeface="Arial" pitchFamily="34" charset="0"/>
              </a:rPr>
              <a:t>has no dead-ends</a:t>
            </a:r>
          </a:p>
        </p:txBody>
      </p:sp>
    </p:spTree>
    <p:extLst>
      <p:ext uri="{BB962C8B-B14F-4D97-AF65-F5344CB8AC3E}">
        <p14:creationId xmlns:p14="http://schemas.microsoft.com/office/powerpoint/2010/main" val="232511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Sparse Matrix Formulation</a:t>
            </a:r>
          </a:p>
        </p:txBody>
      </p:sp>
      <mc:AlternateContent xmlns:mc="http://schemas.openxmlformats.org/markup-compatibility/2006" xmlns:a14="http://schemas.microsoft.com/office/drawing/2010/main">
        <mc:Choice Requires="a14">
          <p:sp>
            <p:nvSpPr>
              <p:cNvPr id="91139" name="Rectangle 3"/>
              <p:cNvSpPr>
                <a:spLocks noGrp="1"/>
              </p:cNvSpPr>
              <p:nvPr>
                <p:ph idx="1"/>
              </p:nvPr>
            </p:nvSpPr>
            <p:spPr>
              <a:xfrm>
                <a:off x="457200" y="1295400"/>
                <a:ext cx="8229600" cy="5410200"/>
              </a:xfrm>
            </p:spPr>
            <p:txBody>
              <a:bodyPr>
                <a:normAutofit fontScale="92500" lnSpcReduction="10000"/>
              </a:bodyPr>
              <a:lstStyle/>
              <a:p>
                <a:r>
                  <a:rPr lang="en-US" dirty="0" smtClean="0"/>
                  <a:t>We just rearranged the </a:t>
                </a:r>
                <a:r>
                  <a:rPr lang="en-US" b="1" dirty="0" smtClean="0">
                    <a:solidFill>
                      <a:srgbClr val="0000FF"/>
                    </a:solidFill>
                  </a:rPr>
                  <a:t>PageRank equation</a:t>
                </a:r>
                <a:endParaRPr lang="en-US" dirty="0">
                  <a:solidFill>
                    <a:srgbClr val="0000FF"/>
                  </a:solidFill>
                </a:endParaRPr>
              </a:p>
              <a:p>
                <a:pPr marL="118872" indent="0">
                  <a:buNone/>
                </a:pPr>
                <a14:m>
                  <m:oMathPara xmlns:m="http://schemas.openxmlformats.org/officeDocument/2006/math">
                    <m:oMathParaPr>
                      <m:jc m:val="centerGroup"/>
                    </m:oMathParaPr>
                    <m:oMath xmlns:m="http://schemas.openxmlformats.org/officeDocument/2006/math">
                      <m:r>
                        <a:rPr lang="en-US">
                          <a:latin typeface="Cambria Math"/>
                        </a:rPr>
                        <m:t>𝒓</m:t>
                      </m:r>
                      <m:r>
                        <a:rPr lang="en-US">
                          <a:latin typeface="Cambria Math"/>
                        </a:rPr>
                        <m:t>=</m:t>
                      </m:r>
                      <m:r>
                        <a:rPr lang="en-US">
                          <a:latin typeface="Cambria Math"/>
                        </a:rPr>
                        <m:t>𝜷</m:t>
                      </m:r>
                      <m:r>
                        <a:rPr lang="en-US">
                          <a:latin typeface="Cambria Math"/>
                        </a:rPr>
                        <m:t>𝑴</m:t>
                      </m:r>
                      <m:r>
                        <a:rPr lang="en-US">
                          <a:latin typeface="Cambria Math"/>
                        </a:rPr>
                        <m:t>⋅</m:t>
                      </m:r>
                      <m:r>
                        <a:rPr lang="en-US">
                          <a:latin typeface="Cambria Math"/>
                        </a:rPr>
                        <m:t>𝒓</m:t>
                      </m:r>
                      <m:r>
                        <a:rPr lang="en-US">
                          <a:latin typeface="Cambria Math"/>
                        </a:rPr>
                        <m:t>+</m:t>
                      </m:r>
                      <m:sSub>
                        <m:sSubPr>
                          <m:ctrlPr>
                            <a:rPr lang="en-US" i="1">
                              <a:latin typeface="Cambria Math"/>
                            </a:rPr>
                          </m:ctrlPr>
                        </m:sSubPr>
                        <m:e>
                          <m:d>
                            <m:dPr>
                              <m:begChr m:val="["/>
                              <m:endChr m:val="]"/>
                              <m:ctrlPr>
                                <a:rPr lang="en-US" i="1">
                                  <a:latin typeface="Cambria Math"/>
                                </a:rPr>
                              </m:ctrlPr>
                            </m:dPr>
                            <m:e>
                              <m:f>
                                <m:fPr>
                                  <m:ctrlPr>
                                    <a:rPr lang="en-US" i="1">
                                      <a:latin typeface="Cambria Math"/>
                                    </a:rPr>
                                  </m:ctrlPr>
                                </m:fPr>
                                <m:num>
                                  <m:r>
                                    <a:rPr lang="en-US">
                                      <a:latin typeface="Cambria Math"/>
                                    </a:rPr>
                                    <m:t>𝟏</m:t>
                                  </m:r>
                                  <m:r>
                                    <a:rPr lang="en-US">
                                      <a:latin typeface="Cambria Math"/>
                                    </a:rPr>
                                    <m:t>−</m:t>
                                  </m:r>
                                  <m:r>
                                    <a:rPr lang="en-US">
                                      <a:latin typeface="Cambria Math"/>
                                    </a:rPr>
                                    <m:t>𝜷</m:t>
                                  </m:r>
                                </m:num>
                                <m:den>
                                  <m:r>
                                    <a:rPr lang="en-US">
                                      <a:latin typeface="Cambria Math"/>
                                    </a:rPr>
                                    <m:t>𝑵</m:t>
                                  </m:r>
                                </m:den>
                              </m:f>
                            </m:e>
                          </m:d>
                        </m:e>
                        <m:sub>
                          <m:r>
                            <a:rPr lang="en-US">
                              <a:latin typeface="Cambria Math"/>
                            </a:rPr>
                            <m:t>𝑵</m:t>
                          </m:r>
                        </m:sub>
                      </m:sSub>
                    </m:oMath>
                  </m:oMathPara>
                </a14:m>
                <a:endParaRPr lang="en-US" baseline="-25000" dirty="0" smtClean="0"/>
              </a:p>
              <a:p>
                <a:pPr lvl="2"/>
                <a:r>
                  <a:rPr lang="en-US" dirty="0" smtClean="0"/>
                  <a:t>where </a:t>
                </a:r>
                <a:r>
                  <a:rPr lang="en-US" b="1" dirty="0" smtClean="0"/>
                  <a:t>[(1-</a:t>
                </a:r>
                <a:r>
                  <a:rPr lang="en-US" b="1" dirty="0" smtClean="0">
                    <a:sym typeface="Symbol" pitchFamily="18" charset="2"/>
                  </a:rPr>
                  <a:t></a:t>
                </a:r>
                <a:r>
                  <a:rPr lang="en-US" b="1" dirty="0" smtClean="0"/>
                  <a:t>)/N]</a:t>
                </a:r>
                <a:r>
                  <a:rPr lang="en-US" b="1" baseline="-25000" dirty="0" smtClean="0"/>
                  <a:t>N</a:t>
                </a:r>
                <a:r>
                  <a:rPr lang="en-US" dirty="0" smtClean="0"/>
                  <a:t> is a vector with all </a:t>
                </a:r>
                <a:r>
                  <a:rPr lang="en-US" b="1" i="1" dirty="0" smtClean="0"/>
                  <a:t>N</a:t>
                </a:r>
                <a:r>
                  <a:rPr lang="en-US" dirty="0" smtClean="0"/>
                  <a:t> entries </a:t>
                </a:r>
                <a:r>
                  <a:rPr lang="en-US" b="1" dirty="0" smtClean="0"/>
                  <a:t>(1-</a:t>
                </a:r>
                <a:r>
                  <a:rPr lang="en-US" b="1" dirty="0" smtClean="0">
                    <a:sym typeface="Symbol" pitchFamily="18" charset="2"/>
                  </a:rPr>
                  <a:t></a:t>
                </a:r>
                <a:r>
                  <a:rPr lang="en-US" b="1" dirty="0" smtClean="0"/>
                  <a:t>)/N</a:t>
                </a:r>
              </a:p>
              <a:p>
                <a:pPr marL="2048256" lvl="8" indent="0">
                  <a:buNone/>
                </a:pPr>
                <a:endParaRPr lang="en-US" dirty="0" smtClean="0"/>
              </a:p>
              <a:p>
                <a:r>
                  <a:rPr lang="en-US" b="1" i="1" dirty="0" smtClean="0"/>
                  <a:t>M</a:t>
                </a:r>
                <a:r>
                  <a:rPr lang="en-US" dirty="0" smtClean="0"/>
                  <a:t> is a </a:t>
                </a:r>
                <a:r>
                  <a:rPr lang="en-US" b="1" dirty="0" smtClean="0">
                    <a:solidFill>
                      <a:srgbClr val="D60093"/>
                    </a:solidFill>
                  </a:rPr>
                  <a:t>sparse matrix! </a:t>
                </a:r>
                <a:r>
                  <a:rPr lang="en-US" sz="2400" dirty="0" smtClean="0"/>
                  <a:t>(with no dead-ends)</a:t>
                </a:r>
                <a:endParaRPr lang="en-US" dirty="0" smtClean="0">
                  <a:solidFill>
                    <a:srgbClr val="D60093"/>
                  </a:solidFill>
                </a:endParaRPr>
              </a:p>
              <a:p>
                <a:pPr lvl="1"/>
                <a:r>
                  <a:rPr lang="en-US" dirty="0" smtClean="0"/>
                  <a:t>10 links per node, approx 10N entries</a:t>
                </a:r>
              </a:p>
              <a:p>
                <a:r>
                  <a:rPr lang="en-US" dirty="0" smtClean="0"/>
                  <a:t>So in each iteration, we need to:</a:t>
                </a:r>
              </a:p>
              <a:p>
                <a:pPr lvl="1"/>
                <a:r>
                  <a:rPr lang="en-US" dirty="0" smtClean="0">
                    <a:solidFill>
                      <a:srgbClr val="0000FF"/>
                    </a:solidFill>
                  </a:rPr>
                  <a:t>Compute </a:t>
                </a:r>
                <a:r>
                  <a:rPr lang="en-US" b="1" i="1" dirty="0" err="1" smtClean="0">
                    <a:solidFill>
                      <a:srgbClr val="0000FF"/>
                    </a:solidFill>
                  </a:rPr>
                  <a:t>r</a:t>
                </a:r>
                <a:r>
                  <a:rPr lang="en-US" baseline="30000" dirty="0" err="1" smtClean="0">
                    <a:solidFill>
                      <a:srgbClr val="0000FF"/>
                    </a:solidFill>
                  </a:rPr>
                  <a:t>new</a:t>
                </a:r>
                <a:r>
                  <a:rPr lang="en-US" dirty="0" smtClean="0">
                    <a:solidFill>
                      <a:srgbClr val="0000FF"/>
                    </a:solidFill>
                  </a:rPr>
                  <a:t> = </a:t>
                </a:r>
                <a:r>
                  <a:rPr lang="en-US" i="1" dirty="0" smtClean="0">
                    <a:solidFill>
                      <a:srgbClr val="0000FF"/>
                    </a:solidFill>
                    <a:sym typeface="Symbol" pitchFamily="18" charset="2"/>
                  </a:rPr>
                  <a:t></a:t>
                </a:r>
                <a:r>
                  <a:rPr lang="en-US" dirty="0" smtClean="0">
                    <a:solidFill>
                      <a:srgbClr val="0000FF"/>
                    </a:solidFill>
                    <a:sym typeface="Symbol" pitchFamily="18" charset="2"/>
                  </a:rPr>
                  <a:t> </a:t>
                </a:r>
                <a:r>
                  <a:rPr lang="en-US" b="1" i="1" dirty="0" smtClean="0">
                    <a:solidFill>
                      <a:srgbClr val="0000FF"/>
                    </a:solidFill>
                  </a:rPr>
                  <a:t>M </a:t>
                </a:r>
                <a:r>
                  <a:rPr lang="en-US" dirty="0" smtClean="0">
                    <a:solidFill>
                      <a:srgbClr val="0000FF"/>
                    </a:solidFill>
                  </a:rPr>
                  <a:t>∙ </a:t>
                </a:r>
                <a:r>
                  <a:rPr lang="en-US" b="1" i="1" dirty="0" err="1" smtClean="0">
                    <a:solidFill>
                      <a:srgbClr val="0000FF"/>
                    </a:solidFill>
                  </a:rPr>
                  <a:t>r</a:t>
                </a:r>
                <a:r>
                  <a:rPr lang="en-US" baseline="30000" dirty="0" err="1" smtClean="0">
                    <a:solidFill>
                      <a:srgbClr val="0000FF"/>
                    </a:solidFill>
                  </a:rPr>
                  <a:t>old</a:t>
                </a:r>
                <a:endParaRPr lang="en-US" baseline="30000" dirty="0" smtClean="0">
                  <a:solidFill>
                    <a:srgbClr val="0000FF"/>
                  </a:solidFill>
                </a:endParaRPr>
              </a:p>
              <a:p>
                <a:pPr lvl="1"/>
                <a:r>
                  <a:rPr lang="en-US" dirty="0" smtClean="0"/>
                  <a:t>Add a constant value </a:t>
                </a:r>
                <a:r>
                  <a:rPr lang="en-US" b="1" dirty="0" smtClean="0"/>
                  <a:t>(1-</a:t>
                </a:r>
                <a:r>
                  <a:rPr lang="en-US" b="1" dirty="0" smtClean="0">
                    <a:sym typeface="Symbol" pitchFamily="18" charset="2"/>
                  </a:rPr>
                  <a:t></a:t>
                </a:r>
                <a:r>
                  <a:rPr lang="en-US" b="1" dirty="0" smtClean="0"/>
                  <a:t>)/N </a:t>
                </a:r>
                <a:r>
                  <a:rPr lang="en-US" dirty="0" smtClean="0"/>
                  <a:t>to each entry in </a:t>
                </a:r>
                <a:r>
                  <a:rPr lang="en-US" b="1" i="1" dirty="0" err="1" smtClean="0"/>
                  <a:t>r</a:t>
                </a:r>
                <a:r>
                  <a:rPr lang="en-US" baseline="30000" dirty="0" err="1" smtClean="0"/>
                  <a:t>new</a:t>
                </a:r>
                <a:endParaRPr lang="en-US" baseline="30000" dirty="0" smtClean="0"/>
              </a:p>
              <a:p>
                <a:pPr lvl="2"/>
                <a:r>
                  <a:rPr lang="en-US" b="1" dirty="0" smtClean="0">
                    <a:solidFill>
                      <a:srgbClr val="008000"/>
                    </a:solidFill>
                  </a:rPr>
                  <a:t>Note if M contains dead-ends then </a:t>
                </a:r>
                <a14:m>
                  <m:oMath xmlns:m="http://schemas.openxmlformats.org/officeDocument/2006/math">
                    <m:nary>
                      <m:naryPr>
                        <m:chr m:val="∑"/>
                        <m:supHide m:val="on"/>
                        <m:ctrlPr>
                          <a:rPr lang="en-US" b="1" i="1" smtClean="0">
                            <a:solidFill>
                              <a:srgbClr val="008000"/>
                            </a:solidFill>
                            <a:latin typeface="Cambria Math"/>
                          </a:rPr>
                        </m:ctrlPr>
                      </m:naryPr>
                      <m:sub>
                        <m:r>
                          <a:rPr lang="en-US" b="1" i="1" smtClean="0">
                            <a:solidFill>
                              <a:srgbClr val="008000"/>
                            </a:solidFill>
                            <a:latin typeface="Cambria Math"/>
                          </a:rPr>
                          <m:t>𝒋</m:t>
                        </m:r>
                      </m:sub>
                      <m:sup/>
                      <m:e>
                        <m:sSubSup>
                          <m:sSubSupPr>
                            <m:ctrlPr>
                              <a:rPr lang="en-US" b="1" i="1" smtClean="0">
                                <a:solidFill>
                                  <a:srgbClr val="008000"/>
                                </a:solidFill>
                                <a:latin typeface="Cambria Math"/>
                              </a:rPr>
                            </m:ctrlPr>
                          </m:sSubSupPr>
                          <m:e>
                            <m:r>
                              <a:rPr lang="en-US" b="1" i="1" smtClean="0">
                                <a:solidFill>
                                  <a:srgbClr val="008000"/>
                                </a:solidFill>
                                <a:latin typeface="Cambria Math"/>
                              </a:rPr>
                              <m:t>𝒓</m:t>
                            </m:r>
                          </m:e>
                          <m:sub>
                            <m:r>
                              <a:rPr lang="en-US" b="1" i="1" smtClean="0">
                                <a:solidFill>
                                  <a:srgbClr val="008000"/>
                                </a:solidFill>
                                <a:latin typeface="Cambria Math"/>
                              </a:rPr>
                              <m:t>𝒋</m:t>
                            </m:r>
                          </m:sub>
                          <m:sup>
                            <m:r>
                              <a:rPr lang="en-US" b="1" i="1" smtClean="0">
                                <a:solidFill>
                                  <a:srgbClr val="008000"/>
                                </a:solidFill>
                                <a:latin typeface="Cambria Math"/>
                              </a:rPr>
                              <m:t>𝒏𝒆𝒘</m:t>
                            </m:r>
                          </m:sup>
                        </m:sSubSup>
                      </m:e>
                    </m:nary>
                    <m:r>
                      <a:rPr lang="en-US" b="1" i="1" smtClean="0">
                        <a:solidFill>
                          <a:srgbClr val="008000"/>
                        </a:solidFill>
                        <a:latin typeface="Cambria Math"/>
                      </a:rPr>
                      <m:t>&lt;</m:t>
                    </m:r>
                    <m:r>
                      <a:rPr lang="en-US" b="1" i="1" smtClean="0">
                        <a:solidFill>
                          <a:srgbClr val="008000"/>
                        </a:solidFill>
                        <a:latin typeface="Cambria Math"/>
                      </a:rPr>
                      <m:t>𝟏</m:t>
                    </m:r>
                  </m:oMath>
                </a14:m>
                <a:r>
                  <a:rPr lang="en-US" b="1" dirty="0" smtClean="0">
                    <a:solidFill>
                      <a:srgbClr val="008000"/>
                    </a:solidFill>
                  </a:rPr>
                  <a:t> and </a:t>
                </a:r>
                <a:br>
                  <a:rPr lang="en-US" b="1" dirty="0" smtClean="0">
                    <a:solidFill>
                      <a:srgbClr val="008000"/>
                    </a:solidFill>
                  </a:rPr>
                </a:br>
                <a:r>
                  <a:rPr lang="en-US" b="1" dirty="0" smtClean="0">
                    <a:solidFill>
                      <a:srgbClr val="008000"/>
                    </a:solidFill>
                  </a:rPr>
                  <a:t>we also have to renormalize </a:t>
                </a:r>
                <a:r>
                  <a:rPr lang="en-US" b="1" i="1" dirty="0" err="1">
                    <a:solidFill>
                      <a:srgbClr val="008000"/>
                    </a:solidFill>
                  </a:rPr>
                  <a:t>r</a:t>
                </a:r>
                <a:r>
                  <a:rPr lang="en-US" b="1" baseline="30000" dirty="0" err="1">
                    <a:solidFill>
                      <a:srgbClr val="008000"/>
                    </a:solidFill>
                  </a:rPr>
                  <a:t>new</a:t>
                </a:r>
                <a:r>
                  <a:rPr lang="en-US" b="1" dirty="0" smtClean="0">
                    <a:solidFill>
                      <a:srgbClr val="008000"/>
                    </a:solidFill>
                  </a:rPr>
                  <a:t> so that it sums to 1</a:t>
                </a:r>
                <a:endParaRPr lang="en-US" b="1" dirty="0">
                  <a:solidFill>
                    <a:srgbClr val="008000"/>
                  </a:solidFill>
                </a:endParaRPr>
              </a:p>
            </p:txBody>
          </p:sp>
        </mc:Choice>
        <mc:Fallback xmlns="">
          <p:sp>
            <p:nvSpPr>
              <p:cNvPr id="91139" name="Rectangle 3"/>
              <p:cNvSpPr>
                <a:spLocks noGrp="1" noRot="1" noChangeAspect="1" noMove="1" noResize="1" noEditPoints="1" noAdjustHandles="1" noChangeArrowheads="1" noChangeShapeType="1" noTextEdit="1"/>
              </p:cNvSpPr>
              <p:nvPr>
                <p:ph idx="1"/>
              </p:nvPr>
            </p:nvSpPr>
            <p:spPr>
              <a:xfrm>
                <a:off x="457200" y="1295400"/>
                <a:ext cx="8229600" cy="5410200"/>
              </a:xfrm>
              <a:blipFill rotWithShape="1">
                <a:blip r:embed="rId3"/>
                <a:stretch>
                  <a:fillRect t="-1466" b="-3833"/>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51</a:t>
            </a:fld>
            <a:endParaRPr lang="en-US"/>
          </a:p>
        </p:txBody>
      </p:sp>
    </p:spTree>
    <p:extLst>
      <p:ext uri="{BB962C8B-B14F-4D97-AF65-F5344CB8AC3E}">
        <p14:creationId xmlns:p14="http://schemas.microsoft.com/office/powerpoint/2010/main" val="22261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13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 y="2895600"/>
            <a:ext cx="7239000" cy="3352800"/>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457200" y="76200"/>
            <a:ext cx="8686800" cy="987552"/>
          </a:xfrm>
        </p:spPr>
        <p:txBody>
          <a:bodyPr>
            <a:normAutofit fontScale="90000"/>
          </a:bodyPr>
          <a:lstStyle/>
          <a:p>
            <a:r>
              <a:rPr lang="en-US" dirty="0" smtClean="0"/>
              <a:t>PageRank: The Complete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10600" cy="5334000"/>
              </a:xfrm>
            </p:spPr>
            <p:txBody>
              <a:bodyPr>
                <a:normAutofit fontScale="92500" lnSpcReduction="20000"/>
              </a:bodyPr>
              <a:lstStyle/>
              <a:p>
                <a:r>
                  <a:rPr lang="en-US" b="1" u="sng" dirty="0" smtClean="0">
                    <a:solidFill>
                      <a:srgbClr val="0000FF"/>
                    </a:solidFill>
                  </a:rPr>
                  <a:t>Input:</a:t>
                </a:r>
                <a:r>
                  <a:rPr lang="en-US" b="1" dirty="0" smtClean="0">
                    <a:solidFill>
                      <a:srgbClr val="0000FF"/>
                    </a:solidFill>
                  </a:rPr>
                  <a:t> Graph </a:t>
                </a:r>
                <a14:m>
                  <m:oMath xmlns:m="http://schemas.openxmlformats.org/officeDocument/2006/math">
                    <m:r>
                      <a:rPr lang="en-US" b="1" i="1" dirty="0" smtClean="0">
                        <a:solidFill>
                          <a:srgbClr val="0000FF"/>
                        </a:solidFill>
                        <a:latin typeface="Cambria Math"/>
                      </a:rPr>
                      <m:t>𝑮</m:t>
                    </m:r>
                  </m:oMath>
                </a14:m>
                <a:r>
                  <a:rPr lang="en-US" b="1" dirty="0" smtClean="0">
                    <a:solidFill>
                      <a:srgbClr val="0000FF"/>
                    </a:solidFill>
                  </a:rPr>
                  <a:t> and parameter </a:t>
                </a:r>
                <a14:m>
                  <m:oMath xmlns:m="http://schemas.openxmlformats.org/officeDocument/2006/math">
                    <m:r>
                      <a:rPr lang="en-US" b="1" i="1" dirty="0" smtClean="0">
                        <a:solidFill>
                          <a:srgbClr val="0000FF"/>
                        </a:solidFill>
                        <a:latin typeface="Cambria Math"/>
                      </a:rPr>
                      <m:t>𝜷</m:t>
                    </m:r>
                  </m:oMath>
                </a14:m>
                <a:endParaRPr lang="en-US" b="1" dirty="0" smtClean="0">
                  <a:solidFill>
                    <a:srgbClr val="0000FF"/>
                  </a:solidFill>
                </a:endParaRPr>
              </a:p>
              <a:p>
                <a:pPr lvl="1"/>
                <a:r>
                  <a:rPr lang="en-US" dirty="0" smtClean="0"/>
                  <a:t>Directed graph </a:t>
                </a:r>
                <a14:m>
                  <m:oMath xmlns:m="http://schemas.openxmlformats.org/officeDocument/2006/math">
                    <m:r>
                      <a:rPr lang="en-US" b="1" i="1" dirty="0">
                        <a:latin typeface="Cambria Math"/>
                      </a:rPr>
                      <m:t>𝑮</m:t>
                    </m:r>
                  </m:oMath>
                </a14:m>
                <a:r>
                  <a:rPr lang="en-US" dirty="0" smtClean="0"/>
                  <a:t> (can have </a:t>
                </a:r>
                <a:r>
                  <a:rPr lang="en-US" b="1" dirty="0" smtClean="0"/>
                  <a:t>spider traps </a:t>
                </a:r>
                <a:r>
                  <a:rPr lang="en-US" dirty="0" smtClean="0"/>
                  <a:t>and</a:t>
                </a:r>
                <a:r>
                  <a:rPr lang="en-US" b="1" dirty="0" smtClean="0"/>
                  <a:t> dead ends</a:t>
                </a:r>
                <a:r>
                  <a:rPr lang="en-US" dirty="0" smtClean="0"/>
                  <a:t>)</a:t>
                </a:r>
              </a:p>
              <a:p>
                <a:pPr lvl="1"/>
                <a:r>
                  <a:rPr lang="en-US" dirty="0" smtClean="0"/>
                  <a:t>Parameter </a:t>
                </a:r>
                <a14:m>
                  <m:oMath xmlns:m="http://schemas.openxmlformats.org/officeDocument/2006/math">
                    <m:r>
                      <a:rPr lang="en-US" b="1" i="1" dirty="0">
                        <a:latin typeface="Cambria Math"/>
                      </a:rPr>
                      <m:t>𝜷</m:t>
                    </m:r>
                  </m:oMath>
                </a14:m>
                <a:endParaRPr lang="en-US" b="1" dirty="0">
                  <a:solidFill>
                    <a:srgbClr val="0000FF"/>
                  </a:solidFill>
                </a:endParaRPr>
              </a:p>
              <a:p>
                <a:r>
                  <a:rPr lang="en-US" b="1" u="sng" dirty="0" smtClean="0">
                    <a:solidFill>
                      <a:srgbClr val="D60093"/>
                    </a:solidFill>
                  </a:rPr>
                  <a:t>Output:</a:t>
                </a:r>
                <a:r>
                  <a:rPr lang="en-US" b="1" dirty="0" smtClean="0">
                    <a:solidFill>
                      <a:srgbClr val="D60093"/>
                    </a:solidFill>
                  </a:rPr>
                  <a:t> PageRank vector </a:t>
                </a:r>
                <a14:m>
                  <m:oMath xmlns:m="http://schemas.openxmlformats.org/officeDocument/2006/math">
                    <m:sSup>
                      <m:sSupPr>
                        <m:ctrlPr>
                          <a:rPr lang="en-US" b="1" i="1" dirty="0" smtClean="0">
                            <a:solidFill>
                              <a:srgbClr val="D60093"/>
                            </a:solidFill>
                            <a:latin typeface="Cambria Math"/>
                          </a:rPr>
                        </m:ctrlPr>
                      </m:sSupPr>
                      <m:e>
                        <m:r>
                          <a:rPr lang="en-US" b="1" i="1" dirty="0" smtClean="0">
                            <a:solidFill>
                              <a:srgbClr val="D60093"/>
                            </a:solidFill>
                            <a:latin typeface="Cambria Math"/>
                          </a:rPr>
                          <m:t>𝒓</m:t>
                        </m:r>
                      </m:e>
                      <m:sup>
                        <m:r>
                          <a:rPr lang="en-US" b="1" i="1" dirty="0" smtClean="0">
                            <a:solidFill>
                              <a:srgbClr val="D60093"/>
                            </a:solidFill>
                            <a:latin typeface="Cambria Math"/>
                          </a:rPr>
                          <m:t>𝒏𝒆𝒘</m:t>
                        </m:r>
                      </m:sup>
                    </m:sSup>
                  </m:oMath>
                </a14:m>
                <a:endParaRPr lang="en-US" b="1" dirty="0" smtClean="0">
                  <a:solidFill>
                    <a:srgbClr val="D60093"/>
                  </a:solidFill>
                </a:endParaRPr>
              </a:p>
              <a:p>
                <a:pPr lvl="1"/>
                <a:r>
                  <a:rPr lang="en-US" b="1" dirty="0" smtClean="0"/>
                  <a:t>Set:</a:t>
                </a:r>
                <a:r>
                  <a:rPr lang="en-US" dirty="0" smtClean="0"/>
                  <a:t> </a:t>
                </a:r>
                <a14:m>
                  <m:oMath xmlns:m="http://schemas.openxmlformats.org/officeDocument/2006/math">
                    <m:sSubSup>
                      <m:sSubSupPr>
                        <m:ctrlPr>
                          <a:rPr lang="en-US" b="0" i="1" dirty="0" smtClean="0">
                            <a:latin typeface="Cambria Math"/>
                          </a:rPr>
                        </m:ctrlPr>
                      </m:sSubSupPr>
                      <m:e>
                        <m:r>
                          <a:rPr lang="en-US" i="1" dirty="0" smtClean="0">
                            <a:latin typeface="Cambria Math"/>
                          </a:rPr>
                          <m:t>𝑟</m:t>
                        </m:r>
                      </m:e>
                      <m:sub>
                        <m:r>
                          <a:rPr lang="en-US" b="0" i="1" dirty="0" smtClean="0">
                            <a:latin typeface="Cambria Math"/>
                          </a:rPr>
                          <m:t>𝑗</m:t>
                        </m:r>
                      </m:sub>
                      <m:sup>
                        <m:r>
                          <a:rPr lang="en-US" b="0" i="1" dirty="0" smtClean="0">
                            <a:latin typeface="Cambria Math"/>
                          </a:rPr>
                          <m:t>𝑜𝑙𝑑</m:t>
                        </m:r>
                      </m:sup>
                    </m:sSubSup>
                    <m:r>
                      <a:rPr lang="en-US" i="1" dirty="0" smtClean="0">
                        <a:latin typeface="Cambria Math"/>
                      </a:rPr>
                      <m:t> =</m:t>
                    </m:r>
                    <m:f>
                      <m:fPr>
                        <m:ctrlPr>
                          <a:rPr lang="en-US" b="0" i="1" dirty="0" smtClean="0">
                            <a:latin typeface="Cambria Math"/>
                          </a:rPr>
                        </m:ctrlPr>
                      </m:fPr>
                      <m:num>
                        <m:r>
                          <a:rPr lang="en-US" b="0" i="1" dirty="0" smtClean="0">
                            <a:latin typeface="Cambria Math"/>
                          </a:rPr>
                          <m:t>1</m:t>
                        </m:r>
                      </m:num>
                      <m:den>
                        <m:r>
                          <a:rPr lang="en-US" b="0" i="1" dirty="0" smtClean="0">
                            <a:latin typeface="Cambria Math"/>
                          </a:rPr>
                          <m:t>𝑁</m:t>
                        </m:r>
                      </m:den>
                    </m:f>
                  </m:oMath>
                </a14:m>
                <a:endParaRPr lang="en-US" dirty="0" smtClean="0"/>
              </a:p>
              <a:p>
                <a:pPr lvl="1"/>
                <a:r>
                  <a:rPr lang="en-US" b="1" dirty="0" smtClean="0">
                    <a:solidFill>
                      <a:srgbClr val="008000"/>
                    </a:solidFill>
                  </a:rPr>
                  <a:t>repeat until convergence: </a:t>
                </a:r>
                <a14:m>
                  <m:oMath xmlns:m="http://schemas.openxmlformats.org/officeDocument/2006/math">
                    <m:nary>
                      <m:naryPr>
                        <m:chr m:val="∑"/>
                        <m:supHide m:val="on"/>
                        <m:ctrlPr>
                          <a:rPr lang="en-US" i="1">
                            <a:latin typeface="Cambria Math"/>
                          </a:rPr>
                        </m:ctrlPr>
                      </m:naryPr>
                      <m:sub>
                        <m:r>
                          <a:rPr lang="en-US" i="1">
                            <a:latin typeface="Cambria Math"/>
                          </a:rPr>
                          <m:t>𝑗</m:t>
                        </m:r>
                      </m:sub>
                      <m:sup/>
                      <m:e>
                        <m:d>
                          <m:dPr>
                            <m:begChr m:val="|"/>
                            <m:endChr m:val="|"/>
                            <m:ctrlPr>
                              <a:rPr lang="en-US" i="1">
                                <a:latin typeface="Cambria Math"/>
                              </a:rPr>
                            </m:ctrlPr>
                          </m:dPr>
                          <m:e>
                            <m:sSubSup>
                              <m:sSubSupPr>
                                <m:ctrlPr>
                                  <a:rPr lang="en-US" i="1">
                                    <a:latin typeface="Cambria Math"/>
                                  </a:rPr>
                                </m:ctrlPr>
                              </m:sSubSupPr>
                              <m:e>
                                <m:r>
                                  <a:rPr lang="en-US" i="1">
                                    <a:latin typeface="Cambria Math"/>
                                  </a:rPr>
                                  <m:t>𝑟</m:t>
                                </m:r>
                              </m:e>
                              <m:sub>
                                <m:r>
                                  <a:rPr lang="en-US" i="1">
                                    <a:latin typeface="Cambria Math"/>
                                  </a:rPr>
                                  <m:t>𝑗</m:t>
                                </m:r>
                              </m:sub>
                              <m:sup>
                                <m:r>
                                  <a:rPr lang="en-US" i="1">
                                    <a:latin typeface="Cambria Math"/>
                                  </a:rPr>
                                  <m:t>𝑛𝑒𝑤</m:t>
                                </m:r>
                              </m:sup>
                            </m:sSubSup>
                            <m:r>
                              <a:rPr lang="en-US" i="1">
                                <a:latin typeface="Cambria Math"/>
                              </a:rPr>
                              <m:t>−</m:t>
                            </m:r>
                            <m:sSubSup>
                              <m:sSubSupPr>
                                <m:ctrlPr>
                                  <a:rPr lang="en-US" i="1">
                                    <a:latin typeface="Cambria Math"/>
                                  </a:rPr>
                                </m:ctrlPr>
                              </m:sSubSupPr>
                              <m:e>
                                <m:r>
                                  <a:rPr lang="en-US" i="1">
                                    <a:latin typeface="Cambria Math"/>
                                  </a:rPr>
                                  <m:t>𝑟</m:t>
                                </m:r>
                              </m:e>
                              <m:sub>
                                <m:r>
                                  <a:rPr lang="en-US" i="1">
                                    <a:latin typeface="Cambria Math"/>
                                  </a:rPr>
                                  <m:t>𝑗</m:t>
                                </m:r>
                              </m:sub>
                              <m:sup>
                                <m:r>
                                  <a:rPr lang="en-US" i="1">
                                    <a:latin typeface="Cambria Math"/>
                                  </a:rPr>
                                  <m:t>𝑜𝑙𝑑</m:t>
                                </m:r>
                              </m:sup>
                            </m:sSubSup>
                          </m:e>
                        </m:d>
                        <m:r>
                          <a:rPr lang="en-US" i="1">
                            <a:latin typeface="Cambria Math"/>
                          </a:rPr>
                          <m:t>&gt;</m:t>
                        </m:r>
                        <m:r>
                          <a:rPr lang="en-US" i="1">
                            <a:latin typeface="Cambria Math"/>
                          </a:rPr>
                          <m:t>𝜀</m:t>
                        </m:r>
                      </m:e>
                    </m:nary>
                  </m:oMath>
                </a14:m>
                <a:endParaRPr lang="en-US" dirty="0" smtClean="0"/>
              </a:p>
              <a:p>
                <a:pPr lvl="2"/>
                <a14:m>
                  <m:oMath xmlns:m="http://schemas.openxmlformats.org/officeDocument/2006/math">
                    <m:r>
                      <a:rPr lang="en-US" b="0" i="1" dirty="0" smtClean="0">
                        <a:latin typeface="Cambria Math"/>
                        <a:ea typeface="Cambria Math"/>
                        <a:cs typeface="Times New Roman" pitchFamily="18" charset="0"/>
                      </a:rPr>
                      <m:t>∀</m:t>
                    </m:r>
                    <m:r>
                      <a:rPr lang="en-US" b="0" i="1" dirty="0" smtClean="0">
                        <a:latin typeface="Cambria Math"/>
                        <a:ea typeface="Cambria Math"/>
                        <a:cs typeface="Times New Roman" pitchFamily="18" charset="0"/>
                      </a:rPr>
                      <m:t>𝑗</m:t>
                    </m:r>
                    <m:r>
                      <a:rPr lang="en-US" b="0" i="1" dirty="0" smtClean="0">
                        <a:latin typeface="Cambria Math"/>
                        <a:ea typeface="Cambria Math"/>
                        <a:cs typeface="Times New Roman" pitchFamily="18" charset="0"/>
                      </a:rPr>
                      <m:t>: </m:t>
                    </m:r>
                    <m:sSubSup>
                      <m:sSubSupPr>
                        <m:ctrlPr>
                          <a:rPr lang="en-US" b="1" i="1" dirty="0" smtClean="0">
                            <a:latin typeface="Cambria Math"/>
                            <a:cs typeface="Times New Roman" pitchFamily="18" charset="0"/>
                          </a:rPr>
                        </m:ctrlPr>
                      </m:sSubSupPr>
                      <m:e>
                        <m:r>
                          <a:rPr lang="en-US" b="1" i="1" dirty="0">
                            <a:latin typeface="Cambria Math"/>
                            <a:cs typeface="Times New Roman" pitchFamily="18" charset="0"/>
                          </a:rPr>
                          <m:t>𝒓</m:t>
                        </m:r>
                        <m:r>
                          <a:rPr lang="en-US" b="1" i="1" dirty="0" smtClean="0">
                            <a:latin typeface="Cambria Math"/>
                            <a:cs typeface="Times New Roman" pitchFamily="18" charset="0"/>
                          </a:rPr>
                          <m:t>′</m:t>
                        </m:r>
                      </m:e>
                      <m:sub>
                        <m:r>
                          <a:rPr lang="en-US" b="1" i="1" dirty="0">
                            <a:latin typeface="Cambria Math"/>
                            <a:cs typeface="Times New Roman" pitchFamily="18" charset="0"/>
                          </a:rPr>
                          <m:t>𝒋</m:t>
                        </m:r>
                      </m:sub>
                      <m:sup>
                        <m:r>
                          <a:rPr lang="en-US" b="1" i="1" dirty="0" smtClean="0">
                            <a:latin typeface="Cambria Math"/>
                            <a:cs typeface="Times New Roman" pitchFamily="18" charset="0"/>
                          </a:rPr>
                          <m:t>𝒏𝒆𝒘</m:t>
                        </m:r>
                      </m:sup>
                    </m:sSubSup>
                    <m:r>
                      <a:rPr lang="en-US" b="1" i="1" dirty="0">
                        <a:latin typeface="Cambria Math"/>
                        <a:cs typeface="Times New Roman" pitchFamily="18" charset="0"/>
                      </a:rPr>
                      <m:t>=</m:t>
                    </m:r>
                    <m:nary>
                      <m:naryPr>
                        <m:chr m:val="∑"/>
                        <m:supHide m:val="on"/>
                        <m:ctrlPr>
                          <a:rPr lang="en-US" b="1" i="1" dirty="0">
                            <a:latin typeface="Cambria Math"/>
                            <a:cs typeface="Times New Roman" pitchFamily="18" charset="0"/>
                          </a:rPr>
                        </m:ctrlPr>
                      </m:naryPr>
                      <m:sub>
                        <m:r>
                          <m:rPr>
                            <m:brk m:alnAt="7"/>
                          </m:rPr>
                          <a:rPr lang="en-US" b="1" i="1" dirty="0">
                            <a:latin typeface="Cambria Math"/>
                            <a:cs typeface="Times New Roman" pitchFamily="18" charset="0"/>
                          </a:rPr>
                          <m:t>𝒊</m:t>
                        </m:r>
                        <m:r>
                          <a:rPr lang="en-US" b="1" i="1" dirty="0">
                            <a:latin typeface="Cambria Math"/>
                            <a:cs typeface="Times New Roman" pitchFamily="18" charset="0"/>
                          </a:rPr>
                          <m:t>→</m:t>
                        </m:r>
                        <m:r>
                          <a:rPr lang="en-US" b="1" i="1" dirty="0">
                            <a:latin typeface="Cambria Math"/>
                            <a:cs typeface="Times New Roman" pitchFamily="18" charset="0"/>
                          </a:rPr>
                          <m:t>𝒋</m:t>
                        </m:r>
                      </m:sub>
                      <m:sup/>
                      <m:e>
                        <m:r>
                          <a:rPr lang="en-US" b="1" i="1" dirty="0">
                            <a:latin typeface="Cambria Math"/>
                            <a:cs typeface="Times New Roman" pitchFamily="18" charset="0"/>
                          </a:rPr>
                          <m:t>𝜷</m:t>
                        </m:r>
                        <m:r>
                          <a:rPr lang="en-US" b="1" i="1" dirty="0">
                            <a:latin typeface="Cambria Math"/>
                            <a:cs typeface="Times New Roman" pitchFamily="18" charset="0"/>
                          </a:rPr>
                          <m:t> </m:t>
                        </m:r>
                        <m:f>
                          <m:fPr>
                            <m:ctrlPr>
                              <a:rPr lang="en-US" b="1" i="1" dirty="0">
                                <a:latin typeface="Cambria Math"/>
                                <a:cs typeface="Times New Roman" pitchFamily="18" charset="0"/>
                              </a:rPr>
                            </m:ctrlPr>
                          </m:fPr>
                          <m:num>
                            <m:sSubSup>
                              <m:sSubSupPr>
                                <m:ctrlPr>
                                  <a:rPr lang="en-US" b="1" i="1" dirty="0" smtClean="0">
                                    <a:latin typeface="Cambria Math"/>
                                    <a:cs typeface="Times New Roman" pitchFamily="18" charset="0"/>
                                  </a:rPr>
                                </m:ctrlPr>
                              </m:sSubSupPr>
                              <m:e>
                                <m:r>
                                  <a:rPr lang="en-US" b="1" i="1" dirty="0">
                                    <a:latin typeface="Cambria Math"/>
                                    <a:cs typeface="Times New Roman" pitchFamily="18" charset="0"/>
                                  </a:rPr>
                                  <m:t>𝒓</m:t>
                                </m:r>
                              </m:e>
                              <m:sub>
                                <m:r>
                                  <a:rPr lang="en-US" b="1" i="1" dirty="0">
                                    <a:latin typeface="Cambria Math"/>
                                    <a:cs typeface="Times New Roman" pitchFamily="18" charset="0"/>
                                  </a:rPr>
                                  <m:t>𝒊</m:t>
                                </m:r>
                              </m:sub>
                              <m:sup>
                                <m:r>
                                  <a:rPr lang="en-US" b="1" i="1" dirty="0" smtClean="0">
                                    <a:latin typeface="Cambria Math"/>
                                    <a:cs typeface="Times New Roman" pitchFamily="18" charset="0"/>
                                  </a:rPr>
                                  <m:t>𝒐𝒍𝒅</m:t>
                                </m:r>
                              </m:sup>
                            </m:sSubSup>
                          </m:num>
                          <m:den>
                            <m:sSub>
                              <m:sSubPr>
                                <m:ctrlPr>
                                  <a:rPr lang="en-US" b="1" i="1" dirty="0">
                                    <a:latin typeface="Cambria Math"/>
                                    <a:cs typeface="Times New Roman" pitchFamily="18" charset="0"/>
                                  </a:rPr>
                                </m:ctrlPr>
                              </m:sSubPr>
                              <m:e>
                                <m:r>
                                  <a:rPr lang="en-US" b="1" i="1" dirty="0">
                                    <a:latin typeface="Cambria Math"/>
                                    <a:cs typeface="Times New Roman" pitchFamily="18" charset="0"/>
                                  </a:rPr>
                                  <m:t>𝒅</m:t>
                                </m:r>
                              </m:e>
                              <m:sub>
                                <m:r>
                                  <a:rPr lang="en-US" b="1" i="1" dirty="0">
                                    <a:latin typeface="Cambria Math"/>
                                    <a:cs typeface="Times New Roman" pitchFamily="18" charset="0"/>
                                  </a:rPr>
                                  <m:t>𝒊</m:t>
                                </m:r>
                              </m:sub>
                            </m:sSub>
                          </m:den>
                        </m:f>
                      </m:e>
                    </m:nary>
                  </m:oMath>
                </a14:m>
                <a:r>
                  <a:rPr lang="en-US" dirty="0" smtClean="0"/>
                  <a:t> </a:t>
                </a:r>
              </a:p>
              <a:p>
                <a:pPr marL="768096" lvl="2" indent="0">
                  <a:buNone/>
                </a:pPr>
                <a:r>
                  <a:rPr lang="en-US" dirty="0" smtClean="0"/>
                  <a:t>           </a:t>
                </a:r>
                <a14:m>
                  <m:oMath xmlns:m="http://schemas.openxmlformats.org/officeDocument/2006/math">
                    <m:sSubSup>
                      <m:sSubSupPr>
                        <m:ctrlPr>
                          <a:rPr lang="en-US" b="1" i="1" dirty="0">
                            <a:latin typeface="Cambria Math"/>
                            <a:cs typeface="Times New Roman" pitchFamily="18" charset="0"/>
                          </a:rPr>
                        </m:ctrlPr>
                      </m:sSubSupPr>
                      <m:e>
                        <m:r>
                          <a:rPr lang="en-US" b="1" i="1" dirty="0">
                            <a:latin typeface="Cambria Math"/>
                            <a:cs typeface="Times New Roman" pitchFamily="18" charset="0"/>
                          </a:rPr>
                          <m:t>𝒓</m:t>
                        </m:r>
                        <m:r>
                          <a:rPr lang="en-US" b="1" i="1" dirty="0" smtClean="0">
                            <a:latin typeface="Cambria Math"/>
                            <a:cs typeface="Times New Roman" pitchFamily="18" charset="0"/>
                          </a:rPr>
                          <m:t>′</m:t>
                        </m:r>
                      </m:e>
                      <m:sub>
                        <m:r>
                          <a:rPr lang="en-US" b="1" i="1" dirty="0">
                            <a:latin typeface="Cambria Math"/>
                            <a:cs typeface="Times New Roman" pitchFamily="18" charset="0"/>
                          </a:rPr>
                          <m:t>𝒋</m:t>
                        </m:r>
                      </m:sub>
                      <m:sup>
                        <m:r>
                          <a:rPr lang="en-US" b="1" i="1" dirty="0" smtClean="0">
                            <a:latin typeface="Cambria Math"/>
                            <a:cs typeface="Times New Roman" pitchFamily="18" charset="0"/>
                          </a:rPr>
                          <m:t>𝒏𝒆𝒘</m:t>
                        </m:r>
                      </m:sup>
                    </m:sSubSup>
                    <m:r>
                      <a:rPr lang="en-US" b="1" i="1" dirty="0" smtClean="0">
                        <a:latin typeface="Cambria Math"/>
                      </a:rPr>
                      <m:t>=</m:t>
                    </m:r>
                    <m:r>
                      <a:rPr lang="en-US" b="1" i="1" dirty="0" smtClean="0">
                        <a:latin typeface="Cambria Math"/>
                      </a:rPr>
                      <m:t>𝟎</m:t>
                    </m:r>
                  </m:oMath>
                </a14:m>
                <a:r>
                  <a:rPr lang="en-US" dirty="0" smtClean="0"/>
                  <a:t>  if in-degree </a:t>
                </a:r>
                <a:r>
                  <a:rPr lang="en-US" dirty="0"/>
                  <a:t>of </a:t>
                </a:r>
                <a14:m>
                  <m:oMath xmlns:m="http://schemas.openxmlformats.org/officeDocument/2006/math">
                    <m:r>
                      <a:rPr lang="en-US" b="1" i="1" dirty="0">
                        <a:latin typeface="Cambria Math"/>
                      </a:rPr>
                      <m:t>𝒋</m:t>
                    </m:r>
                  </m:oMath>
                </a14:m>
                <a:r>
                  <a:rPr lang="en-US" dirty="0"/>
                  <a:t> is </a:t>
                </a:r>
                <a:r>
                  <a:rPr lang="en-US" b="1" dirty="0" smtClean="0"/>
                  <a:t>0</a:t>
                </a:r>
                <a:endParaRPr lang="en-US" b="1" dirty="0"/>
              </a:p>
              <a:p>
                <a:pPr lvl="2"/>
                <a:r>
                  <a:rPr lang="en-US" b="1" dirty="0" smtClean="0">
                    <a:solidFill>
                      <a:srgbClr val="008000"/>
                    </a:solidFill>
                  </a:rPr>
                  <a:t>Now re-insert the leaked PageRank:</a:t>
                </a:r>
              </a:p>
              <a:p>
                <a:pPr marL="768096" lvl="2" indent="0">
                  <a:buNone/>
                </a:pPr>
                <a:r>
                  <a:rPr lang="en-US" dirty="0" smtClean="0">
                    <a:ea typeface="Cambria Math"/>
                    <a:cs typeface="Times New Roman" pitchFamily="18" charset="0"/>
                  </a:rPr>
                  <a:t>    </a:t>
                </a:r>
                <a14:m>
                  <m:oMath xmlns:m="http://schemas.openxmlformats.org/officeDocument/2006/math">
                    <m:r>
                      <a:rPr lang="en-US" b="1" i="1" dirty="0">
                        <a:latin typeface="Cambria Math"/>
                        <a:ea typeface="Cambria Math"/>
                        <a:cs typeface="Times New Roman" pitchFamily="18" charset="0"/>
                      </a:rPr>
                      <m:t>∀</m:t>
                    </m:r>
                    <m:r>
                      <a:rPr lang="en-US" b="1" i="1" dirty="0">
                        <a:latin typeface="Cambria Math"/>
                        <a:ea typeface="Cambria Math"/>
                        <a:cs typeface="Times New Roman" pitchFamily="18" charset="0"/>
                      </a:rPr>
                      <m:t>𝒋</m:t>
                    </m:r>
                    <m:r>
                      <a:rPr lang="en-US" b="1" i="1" dirty="0">
                        <a:latin typeface="Cambria Math"/>
                        <a:ea typeface="Cambria Math"/>
                        <a:cs typeface="Times New Roman" pitchFamily="18" charset="0"/>
                      </a:rPr>
                      <m:t>: </m:t>
                    </m:r>
                    <m:sSubSup>
                      <m:sSubSupPr>
                        <m:ctrlPr>
                          <a:rPr lang="en-US" b="1" i="1" dirty="0" smtClean="0">
                            <a:latin typeface="Cambria Math"/>
                          </a:rPr>
                        </m:ctrlPr>
                      </m:sSubSupPr>
                      <m:e>
                        <m:r>
                          <a:rPr lang="en-US" b="1" i="1" dirty="0" smtClean="0">
                            <a:latin typeface="Cambria Math"/>
                          </a:rPr>
                          <m:t>𝒓</m:t>
                        </m:r>
                      </m:e>
                      <m:sub>
                        <m:r>
                          <a:rPr lang="en-US" b="1" i="1" dirty="0" smtClean="0">
                            <a:latin typeface="Cambria Math"/>
                          </a:rPr>
                          <m:t>𝒋</m:t>
                        </m:r>
                      </m:sub>
                      <m:sup>
                        <m:r>
                          <a:rPr lang="en-US" b="1" i="1" dirty="0" smtClean="0">
                            <a:latin typeface="Cambria Math"/>
                          </a:rPr>
                          <m:t>𝒏𝒆𝒘</m:t>
                        </m:r>
                      </m:sup>
                    </m:sSubSup>
                    <m:r>
                      <a:rPr lang="en-US" b="1" i="1" dirty="0" smtClean="0">
                        <a:latin typeface="Cambria Math"/>
                      </a:rPr>
                      <m:t>=</m:t>
                    </m:r>
                    <m:sSubSup>
                      <m:sSubSupPr>
                        <m:ctrlPr>
                          <a:rPr lang="en-US" b="1" i="1">
                            <a:latin typeface="Cambria Math"/>
                          </a:rPr>
                        </m:ctrlPr>
                      </m:sSubSupPr>
                      <m:e>
                        <m:sSup>
                          <m:sSupPr>
                            <m:ctrlPr>
                              <a:rPr lang="en-US" b="1" i="1">
                                <a:latin typeface="Cambria Math"/>
                              </a:rPr>
                            </m:ctrlPr>
                          </m:sSupPr>
                          <m:e>
                            <m:r>
                              <a:rPr lang="en-US" b="1" i="1">
                                <a:latin typeface="Cambria Math"/>
                              </a:rPr>
                              <m:t>𝒓</m:t>
                            </m:r>
                          </m:e>
                          <m:sup>
                            <m:r>
                              <a:rPr lang="en-US" b="1" i="1">
                                <a:latin typeface="Cambria Math"/>
                              </a:rPr>
                              <m:t>′</m:t>
                            </m:r>
                          </m:sup>
                        </m:sSup>
                      </m:e>
                      <m:sub>
                        <m:r>
                          <a:rPr lang="en-US" b="1" i="1" smtClean="0">
                            <a:latin typeface="Cambria Math"/>
                          </a:rPr>
                          <m:t>𝒋</m:t>
                        </m:r>
                      </m:sub>
                      <m:sup>
                        <m:r>
                          <a:rPr lang="en-US" b="1" i="1" smtClean="0">
                            <a:latin typeface="Cambria Math"/>
                          </a:rPr>
                          <m:t>𝒏𝒆𝒘</m:t>
                        </m:r>
                      </m:sup>
                    </m:sSubSup>
                    <m:r>
                      <a:rPr lang="en-US" b="1" i="1" smtClean="0">
                        <a:latin typeface="Cambria Math"/>
                      </a:rPr>
                      <m:t>+</m:t>
                    </m:r>
                    <m:f>
                      <m:fPr>
                        <m:ctrlPr>
                          <a:rPr lang="en-US" b="1" i="1" smtClean="0">
                            <a:latin typeface="Cambria Math"/>
                          </a:rPr>
                        </m:ctrlPr>
                      </m:fPr>
                      <m:num>
                        <m:r>
                          <a:rPr lang="en-US" b="1" i="1" smtClean="0">
                            <a:latin typeface="Cambria Math"/>
                          </a:rPr>
                          <m:t>𝟏</m:t>
                        </m:r>
                        <m:r>
                          <a:rPr lang="en-US" b="1" i="1" smtClean="0">
                            <a:latin typeface="Cambria Math"/>
                          </a:rPr>
                          <m:t>−</m:t>
                        </m:r>
                        <m:r>
                          <a:rPr lang="en-US" b="1" i="1" smtClean="0">
                            <a:latin typeface="Cambria Math"/>
                          </a:rPr>
                          <m:t>𝑺</m:t>
                        </m:r>
                      </m:num>
                      <m:den>
                        <m:r>
                          <a:rPr lang="en-US" b="1" i="1" smtClean="0">
                            <a:latin typeface="Cambria Math"/>
                          </a:rPr>
                          <m:t>𝑵</m:t>
                        </m:r>
                      </m:den>
                    </m:f>
                  </m:oMath>
                </a14:m>
                <a:endParaRPr lang="en-US" b="1" dirty="0" smtClean="0"/>
              </a:p>
              <a:p>
                <a:pPr lvl="2"/>
                <a14:m>
                  <m:oMath xmlns:m="http://schemas.openxmlformats.org/officeDocument/2006/math">
                    <m:sSup>
                      <m:sSupPr>
                        <m:ctrlPr>
                          <a:rPr lang="en-US" b="1" i="1" smtClean="0">
                            <a:latin typeface="Cambria Math"/>
                          </a:rPr>
                        </m:ctrlPr>
                      </m:sSupPr>
                      <m:e>
                        <m:r>
                          <a:rPr lang="en-US" b="1" i="1" smtClean="0">
                            <a:latin typeface="Cambria Math"/>
                          </a:rPr>
                          <m:t>𝒓</m:t>
                        </m:r>
                      </m:e>
                      <m:sup>
                        <m:r>
                          <a:rPr lang="en-US" b="1" i="1" smtClean="0">
                            <a:latin typeface="Cambria Math"/>
                          </a:rPr>
                          <m:t>𝒐𝒍𝒅</m:t>
                        </m:r>
                      </m:sup>
                    </m:sSup>
                    <m:r>
                      <a:rPr lang="en-US" b="1" i="1" smtClean="0">
                        <a:latin typeface="Cambria Math"/>
                      </a:rPr>
                      <m:t>=</m:t>
                    </m:r>
                    <m:sSup>
                      <m:sSupPr>
                        <m:ctrlPr>
                          <a:rPr lang="en-US" b="1" i="1" smtClean="0">
                            <a:latin typeface="Cambria Math"/>
                          </a:rPr>
                        </m:ctrlPr>
                      </m:sSupPr>
                      <m:e>
                        <m:r>
                          <a:rPr lang="en-US" b="1" i="1" smtClean="0">
                            <a:latin typeface="Cambria Math"/>
                          </a:rPr>
                          <m:t>𝒓</m:t>
                        </m:r>
                      </m:e>
                      <m:sup>
                        <m:r>
                          <a:rPr lang="en-US" b="1" i="1" smtClean="0">
                            <a:latin typeface="Cambria Math"/>
                          </a:rPr>
                          <m:t>𝒏𝒆𝒘</m:t>
                        </m:r>
                      </m:sup>
                    </m:sSup>
                  </m:oMath>
                </a14:m>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10600" cy="5334000"/>
              </a:xfrm>
              <a:blipFill rotWithShape="1">
                <a:blip r:embed="rId2"/>
                <a:stretch>
                  <a:fillRect t="-2171"/>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52</a:t>
            </a:fld>
            <a:endParaRPr lang="en-US"/>
          </a:p>
        </p:txBody>
      </p:sp>
      <mc:AlternateContent xmlns:mc="http://schemas.openxmlformats.org/markup-compatibility/2006" xmlns:a14="http://schemas.microsoft.com/office/drawing/2010/main">
        <mc:Choice Requires="a14">
          <p:sp>
            <p:nvSpPr>
              <p:cNvPr id="7" name="Rectangle 6"/>
              <p:cNvSpPr/>
              <p:nvPr/>
            </p:nvSpPr>
            <p:spPr>
              <a:xfrm>
                <a:off x="3505199" y="5334000"/>
                <a:ext cx="3276601" cy="435889"/>
              </a:xfrm>
              <a:prstGeom prst="rect">
                <a:avLst/>
              </a:prstGeom>
            </p:spPr>
            <p:txBody>
              <a:bodyPr wrap="square">
                <a:spAutoFit/>
              </a:bodyPr>
              <a:lstStyle/>
              <a:p>
                <a:pPr lvl="2"/>
                <a:r>
                  <a:rPr lang="en-US" sz="2000" b="1" dirty="0" smtClean="0">
                    <a:solidFill>
                      <a:srgbClr val="008000"/>
                    </a:solidFill>
                  </a:rPr>
                  <a:t>where: </a:t>
                </a:r>
                <a14:m>
                  <m:oMath xmlns:m="http://schemas.openxmlformats.org/officeDocument/2006/math">
                    <m:r>
                      <a:rPr lang="en-US" sz="2000" i="1">
                        <a:latin typeface="Cambria Math"/>
                      </a:rPr>
                      <m:t>𝑆</m:t>
                    </m:r>
                    <m:r>
                      <a:rPr lang="en-US" sz="2000" i="1">
                        <a:latin typeface="Cambria Math"/>
                      </a:rPr>
                      <m:t>=</m:t>
                    </m:r>
                    <m:nary>
                      <m:naryPr>
                        <m:chr m:val="∑"/>
                        <m:supHide m:val="on"/>
                        <m:ctrlPr>
                          <a:rPr lang="en-US" sz="2000" i="1">
                            <a:latin typeface="Cambria Math"/>
                          </a:rPr>
                        </m:ctrlPr>
                      </m:naryPr>
                      <m:sub>
                        <m:r>
                          <a:rPr lang="en-US" sz="2000" i="1">
                            <a:latin typeface="Cambria Math"/>
                          </a:rPr>
                          <m:t>𝑗</m:t>
                        </m:r>
                      </m:sub>
                      <m:sup/>
                      <m:e>
                        <m:sSubSup>
                          <m:sSubSupPr>
                            <m:ctrlPr>
                              <a:rPr lang="en-US" sz="2000" i="1">
                                <a:latin typeface="Cambria Math"/>
                              </a:rPr>
                            </m:ctrlPr>
                          </m:sSubSupPr>
                          <m:e>
                            <m:r>
                              <a:rPr lang="en-US" sz="2000" i="1">
                                <a:latin typeface="Cambria Math"/>
                              </a:rPr>
                              <m:t>𝑟</m:t>
                            </m:r>
                            <m:r>
                              <a:rPr lang="en-US" sz="2000" i="1">
                                <a:latin typeface="Cambria Math"/>
                              </a:rPr>
                              <m:t>′</m:t>
                            </m:r>
                          </m:e>
                          <m:sub>
                            <m:r>
                              <a:rPr lang="en-US" sz="2000" i="1">
                                <a:latin typeface="Cambria Math"/>
                              </a:rPr>
                              <m:t>𝑗</m:t>
                            </m:r>
                          </m:sub>
                          <m:sup>
                            <m:r>
                              <a:rPr lang="en-US" sz="2000" b="0" i="1" smtClean="0">
                                <a:latin typeface="Cambria Math"/>
                              </a:rPr>
                              <m:t>𝑛𝑒𝑤</m:t>
                            </m:r>
                          </m:sup>
                        </m:sSubSup>
                      </m:e>
                    </m:nary>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505199" y="5334000"/>
                <a:ext cx="3276601" cy="435889"/>
              </a:xfrm>
              <a:prstGeom prst="rect">
                <a:avLst/>
              </a:prstGeom>
              <a:blipFill rotWithShape="1">
                <a:blip r:embed="rId3"/>
                <a:stretch>
                  <a:fillRect t="-111111" r="-3903" b="-159722"/>
                </a:stretch>
              </a:blipFill>
            </p:spPr>
            <p:txBody>
              <a:bodyPr/>
              <a:lstStyle/>
              <a:p>
                <a:r>
                  <a:rPr lang="en-US">
                    <a:noFill/>
                  </a:rPr>
                  <a:t> </a:t>
                </a:r>
              </a:p>
            </p:txBody>
          </p:sp>
        </mc:Fallback>
      </mc:AlternateContent>
      <p:sp>
        <p:nvSpPr>
          <p:cNvPr id="4" name="TextBox 3"/>
          <p:cNvSpPr txBox="1"/>
          <p:nvPr/>
        </p:nvSpPr>
        <p:spPr>
          <a:xfrm>
            <a:off x="533400" y="6248400"/>
            <a:ext cx="8610600" cy="523220"/>
          </a:xfrm>
          <a:prstGeom prst="rect">
            <a:avLst/>
          </a:prstGeom>
          <a:noFill/>
        </p:spPr>
        <p:txBody>
          <a:bodyPr wrap="square" rtlCol="0">
            <a:spAutoFit/>
          </a:bodyPr>
          <a:lstStyle/>
          <a:p>
            <a:r>
              <a:rPr lang="en-US" sz="1400" dirty="0" smtClean="0">
                <a:solidFill>
                  <a:srgbClr val="008000"/>
                </a:solidFill>
                <a:latin typeface="Arial" pitchFamily="34" charset="0"/>
                <a:cs typeface="Arial" pitchFamily="34" charset="0"/>
              </a:rPr>
              <a:t>If the graph has no dead-ends then the amount of leaked PageRank is </a:t>
            </a:r>
            <a:r>
              <a:rPr lang="en-US" sz="1400" b="1" dirty="0" smtClean="0">
                <a:solidFill>
                  <a:srgbClr val="008000"/>
                </a:solidFill>
                <a:latin typeface="Arial" pitchFamily="34" charset="0"/>
                <a:cs typeface="Arial" pitchFamily="34" charset="0"/>
              </a:rPr>
              <a:t>1-</a:t>
            </a:r>
            <a:r>
              <a:rPr lang="el-GR" sz="1400" b="1" dirty="0" smtClean="0">
                <a:solidFill>
                  <a:srgbClr val="008000"/>
                </a:solidFill>
                <a:latin typeface="Arial" pitchFamily="34" charset="0"/>
                <a:cs typeface="Arial" pitchFamily="34" charset="0"/>
              </a:rPr>
              <a:t>β</a:t>
            </a:r>
            <a:r>
              <a:rPr lang="en-US" sz="1400" dirty="0">
                <a:solidFill>
                  <a:srgbClr val="008000"/>
                </a:solidFill>
                <a:latin typeface="Arial" pitchFamily="34" charset="0"/>
                <a:cs typeface="Arial" pitchFamily="34" charset="0"/>
              </a:rPr>
              <a:t>.</a:t>
            </a:r>
            <a:r>
              <a:rPr lang="en-US" sz="1400" dirty="0" smtClean="0">
                <a:solidFill>
                  <a:srgbClr val="008000"/>
                </a:solidFill>
                <a:latin typeface="Arial" pitchFamily="34" charset="0"/>
                <a:cs typeface="Arial" pitchFamily="34" charset="0"/>
              </a:rPr>
              <a:t> But since we have dead-ends the amount of leaked PageRank may be larger. We have to explicitly account for it by computing </a:t>
            </a:r>
            <a:r>
              <a:rPr lang="en-US" sz="1400" b="1" dirty="0" smtClean="0">
                <a:solidFill>
                  <a:srgbClr val="008000"/>
                </a:solidFill>
                <a:latin typeface="Arial" pitchFamily="34" charset="0"/>
                <a:cs typeface="Arial" pitchFamily="34" charset="0"/>
              </a:rPr>
              <a:t>S</a:t>
            </a:r>
            <a:r>
              <a:rPr lang="en-US" sz="1400" dirty="0" smtClean="0">
                <a:solidFill>
                  <a:srgbClr val="008000"/>
                </a:solidFill>
                <a:latin typeface="Arial" pitchFamily="34" charset="0"/>
                <a:cs typeface="Arial" pitchFamily="34" charset="0"/>
              </a:rPr>
              <a:t>.</a:t>
            </a:r>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6117147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Sparse Matrix Encoding</a:t>
            </a:r>
          </a:p>
        </p:txBody>
      </p:sp>
      <p:sp>
        <p:nvSpPr>
          <p:cNvPr id="93187" name="Rectangle 3"/>
          <p:cNvSpPr>
            <a:spLocks noGrp="1"/>
          </p:cNvSpPr>
          <p:nvPr>
            <p:ph idx="1"/>
          </p:nvPr>
        </p:nvSpPr>
        <p:spPr/>
        <p:txBody>
          <a:bodyPr/>
          <a:lstStyle/>
          <a:p>
            <a:r>
              <a:rPr lang="en-US" b="1" dirty="0" smtClean="0">
                <a:solidFill>
                  <a:srgbClr val="D60093"/>
                </a:solidFill>
              </a:rPr>
              <a:t>Encode sparse matrix using only nonzero entries</a:t>
            </a:r>
          </a:p>
          <a:p>
            <a:pPr lvl="1"/>
            <a:r>
              <a:rPr lang="en-US" dirty="0" smtClean="0"/>
              <a:t>Space proportional roughly to number of links</a:t>
            </a:r>
          </a:p>
          <a:p>
            <a:pPr lvl="1"/>
            <a:r>
              <a:rPr lang="en-US" dirty="0"/>
              <a:t>S</a:t>
            </a:r>
            <a:r>
              <a:rPr lang="en-US" dirty="0" smtClean="0"/>
              <a:t>ay 10N, or 4*10*1 billion = 40GB</a:t>
            </a:r>
          </a:p>
          <a:p>
            <a:pPr lvl="1"/>
            <a:r>
              <a:rPr lang="en-US" b="1" dirty="0"/>
              <a:t>S</a:t>
            </a:r>
            <a:r>
              <a:rPr lang="en-US" b="1" dirty="0" smtClean="0"/>
              <a:t>till won’t fit in memory, but will fit on disk</a:t>
            </a:r>
          </a:p>
        </p:txBody>
      </p:sp>
      <p:sp>
        <p:nvSpPr>
          <p:cNvPr id="10" name="Footer Placeholder 9"/>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53</a:t>
            </a:fld>
            <a:endParaRPr lang="en-US"/>
          </a:p>
        </p:txBody>
      </p:sp>
      <p:graphicFrame>
        <p:nvGraphicFramePr>
          <p:cNvPr id="93211" name="Group 27"/>
          <p:cNvGraphicFramePr>
            <a:graphicFrameLocks noGrp="1"/>
          </p:cNvGraphicFramePr>
          <p:nvPr>
            <p:extLst>
              <p:ext uri="{D42A27DB-BD31-4B8C-83A1-F6EECF244321}">
                <p14:modId xmlns:p14="http://schemas.microsoft.com/office/powerpoint/2010/main" val="1012715888"/>
              </p:ext>
            </p:extLst>
          </p:nvPr>
        </p:nvGraphicFramePr>
        <p:xfrm>
          <a:off x="2057400" y="4648200"/>
          <a:ext cx="5410200" cy="1447801"/>
        </p:xfrm>
        <a:graphic>
          <a:graphicData uri="http://schemas.openxmlformats.org/drawingml/2006/table">
            <a:tbl>
              <a:tblPr/>
              <a:tblGrid>
                <a:gridCol w="1117600"/>
                <a:gridCol w="1114425"/>
                <a:gridCol w="3178175"/>
              </a:tblGrid>
              <a:tr h="46831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1, 5, 7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17, 64, 113, 117, 245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13, 23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206" name="Text Box 22"/>
          <p:cNvSpPr txBox="1">
            <a:spLocks noChangeArrowheads="1"/>
          </p:cNvSpPr>
          <p:nvPr/>
        </p:nvSpPr>
        <p:spPr bwMode="auto">
          <a:xfrm>
            <a:off x="2101850" y="3985781"/>
            <a:ext cx="1026243" cy="707886"/>
          </a:xfrm>
          <a:prstGeom prst="rect">
            <a:avLst/>
          </a:prstGeom>
          <a:noFill/>
          <a:ln w="9525">
            <a:noFill/>
            <a:miter lim="800000"/>
            <a:headEnd/>
            <a:tailEnd/>
          </a:ln>
          <a:effectLst/>
        </p:spPr>
        <p:txBody>
          <a:bodyPr wrap="none">
            <a:spAutoFit/>
          </a:bodyPr>
          <a:lstStyle/>
          <a:p>
            <a:pPr eaLnBrk="0" hangingPunct="0"/>
            <a:r>
              <a:rPr lang="en-US" sz="2000" b="1" dirty="0">
                <a:solidFill>
                  <a:srgbClr val="008000"/>
                </a:solidFill>
                <a:latin typeface="Arial" pitchFamily="34" charset="0"/>
                <a:ea typeface="ＭＳ Ｐゴシック" pitchFamily="-32" charset="-128"/>
                <a:cs typeface="Arial" pitchFamily="34" charset="0"/>
              </a:rPr>
              <a:t>source</a:t>
            </a:r>
          </a:p>
          <a:p>
            <a:pPr eaLnBrk="0" hangingPunct="0"/>
            <a:r>
              <a:rPr lang="en-US" sz="2000" b="1" dirty="0">
                <a:solidFill>
                  <a:srgbClr val="008000"/>
                </a:solidFill>
                <a:latin typeface="Arial" pitchFamily="34" charset="0"/>
                <a:ea typeface="ＭＳ Ｐゴシック" pitchFamily="-32" charset="-128"/>
                <a:cs typeface="Arial" pitchFamily="34" charset="0"/>
              </a:rPr>
              <a:t>node</a:t>
            </a:r>
          </a:p>
        </p:txBody>
      </p:sp>
      <p:sp>
        <p:nvSpPr>
          <p:cNvPr id="93207" name="Text Box 23"/>
          <p:cNvSpPr txBox="1">
            <a:spLocks noChangeArrowheads="1"/>
          </p:cNvSpPr>
          <p:nvPr/>
        </p:nvSpPr>
        <p:spPr bwMode="auto">
          <a:xfrm>
            <a:off x="3149311" y="4202833"/>
            <a:ext cx="1026243" cy="400110"/>
          </a:xfrm>
          <a:prstGeom prst="rect">
            <a:avLst/>
          </a:prstGeom>
          <a:noFill/>
          <a:ln w="9525">
            <a:noFill/>
            <a:miter lim="800000"/>
            <a:headEnd/>
            <a:tailEnd/>
          </a:ln>
          <a:effectLst/>
        </p:spPr>
        <p:txBody>
          <a:bodyPr wrap="none">
            <a:spAutoFit/>
          </a:bodyPr>
          <a:lstStyle/>
          <a:p>
            <a:pPr eaLnBrk="0" hangingPunct="0"/>
            <a:r>
              <a:rPr lang="en-US" sz="2000" b="1" dirty="0">
                <a:solidFill>
                  <a:srgbClr val="008000"/>
                </a:solidFill>
                <a:latin typeface="Arial" pitchFamily="34" charset="0"/>
                <a:ea typeface="ＭＳ Ｐゴシック" pitchFamily="-32" charset="-128"/>
                <a:cs typeface="Arial" pitchFamily="34" charset="0"/>
              </a:rPr>
              <a:t>degree</a:t>
            </a:r>
          </a:p>
        </p:txBody>
      </p:sp>
      <p:sp>
        <p:nvSpPr>
          <p:cNvPr id="93208" name="Text Box 24"/>
          <p:cNvSpPr txBox="1">
            <a:spLocks noChangeArrowheads="1"/>
          </p:cNvSpPr>
          <p:nvPr/>
        </p:nvSpPr>
        <p:spPr bwMode="auto">
          <a:xfrm>
            <a:off x="4343400" y="4209472"/>
            <a:ext cx="2379177" cy="400110"/>
          </a:xfrm>
          <a:prstGeom prst="rect">
            <a:avLst/>
          </a:prstGeom>
          <a:noFill/>
          <a:ln w="9525">
            <a:noFill/>
            <a:miter lim="800000"/>
            <a:headEnd/>
            <a:tailEnd/>
          </a:ln>
          <a:effectLst/>
        </p:spPr>
        <p:txBody>
          <a:bodyPr wrap="none">
            <a:spAutoFit/>
          </a:bodyPr>
          <a:lstStyle/>
          <a:p>
            <a:pPr eaLnBrk="0" hangingPunct="0"/>
            <a:r>
              <a:rPr lang="en-US" sz="2000" b="1" dirty="0">
                <a:solidFill>
                  <a:srgbClr val="008000"/>
                </a:solidFill>
                <a:latin typeface="Arial" pitchFamily="34" charset="0"/>
                <a:ea typeface="ＭＳ Ｐゴシック" pitchFamily="-32" charset="-128"/>
                <a:cs typeface="Arial" pitchFamily="34" charset="0"/>
              </a:rPr>
              <a:t>destination nodes</a:t>
            </a:r>
          </a:p>
        </p:txBody>
      </p:sp>
    </p:spTree>
    <p:extLst>
      <p:ext uri="{BB962C8B-B14F-4D97-AF65-F5344CB8AC3E}">
        <p14:creationId xmlns:p14="http://schemas.microsoft.com/office/powerpoint/2010/main" val="35119629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832802" y="2642616"/>
            <a:ext cx="6939598" cy="1905000"/>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7282" name="Rectangle 2"/>
          <p:cNvSpPr>
            <a:spLocks noGrp="1"/>
          </p:cNvSpPr>
          <p:nvPr>
            <p:ph type="title"/>
          </p:nvPr>
        </p:nvSpPr>
        <p:spPr/>
        <p:txBody>
          <a:bodyPr/>
          <a:lstStyle/>
          <a:p>
            <a:r>
              <a:rPr lang="en-US" dirty="0" smtClean="0"/>
              <a:t>Basic Algorithm: Update Step</a:t>
            </a:r>
          </a:p>
        </p:txBody>
      </p:sp>
      <p:sp>
        <p:nvSpPr>
          <p:cNvPr id="44" name="Content Placeholder 43"/>
          <p:cNvSpPr>
            <a:spLocks noGrp="1"/>
          </p:cNvSpPr>
          <p:nvPr>
            <p:ph idx="1"/>
          </p:nvPr>
        </p:nvSpPr>
        <p:spPr>
          <a:xfrm>
            <a:off x="457200" y="1295400"/>
            <a:ext cx="8229600" cy="1447800"/>
          </a:xfrm>
        </p:spPr>
        <p:txBody>
          <a:bodyPr>
            <a:normAutofit fontScale="92500" lnSpcReduction="10000"/>
          </a:bodyPr>
          <a:lstStyle/>
          <a:p>
            <a:r>
              <a:rPr lang="en-US" b="1" dirty="0" smtClean="0">
                <a:solidFill>
                  <a:srgbClr val="D60093"/>
                </a:solidFill>
              </a:rPr>
              <a:t>Assume enough RAM to fit </a:t>
            </a:r>
            <a:r>
              <a:rPr lang="en-US" b="1" i="1" dirty="0" err="1" smtClean="0">
                <a:solidFill>
                  <a:srgbClr val="D60093"/>
                </a:solidFill>
              </a:rPr>
              <a:t>r</a:t>
            </a:r>
            <a:r>
              <a:rPr lang="en-US" b="1" i="1" baseline="30000" dirty="0" err="1" smtClean="0">
                <a:solidFill>
                  <a:srgbClr val="D60093"/>
                </a:solidFill>
              </a:rPr>
              <a:t>new</a:t>
            </a:r>
            <a:r>
              <a:rPr lang="en-US" b="1" dirty="0" smtClean="0">
                <a:solidFill>
                  <a:srgbClr val="D60093"/>
                </a:solidFill>
              </a:rPr>
              <a:t> into memory</a:t>
            </a:r>
          </a:p>
          <a:p>
            <a:pPr lvl="1"/>
            <a:r>
              <a:rPr lang="en-US" dirty="0" smtClean="0"/>
              <a:t>Store </a:t>
            </a:r>
            <a:r>
              <a:rPr lang="en-US" b="1" i="1" dirty="0" err="1" smtClean="0"/>
              <a:t>r</a:t>
            </a:r>
            <a:r>
              <a:rPr lang="en-US" i="1" baseline="30000" dirty="0" err="1" smtClean="0"/>
              <a:t>old</a:t>
            </a:r>
            <a:r>
              <a:rPr lang="en-US" dirty="0" smtClean="0"/>
              <a:t> and matrix </a:t>
            </a:r>
            <a:r>
              <a:rPr lang="en-US" b="1" dirty="0" smtClean="0"/>
              <a:t>M</a:t>
            </a:r>
            <a:r>
              <a:rPr lang="en-US" dirty="0" smtClean="0"/>
              <a:t> on disk</a:t>
            </a:r>
          </a:p>
          <a:p>
            <a:r>
              <a:rPr lang="en-US" b="1" dirty="0" smtClean="0">
                <a:solidFill>
                  <a:srgbClr val="0000FF"/>
                </a:solidFill>
              </a:rPr>
              <a:t>1 step of power-iteration is:</a:t>
            </a:r>
          </a:p>
        </p:txBody>
      </p:sp>
      <p:sp>
        <p:nvSpPr>
          <p:cNvPr id="43" name="Footer Placeholder 4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2" name="Slide Number Placeholder 41"/>
          <p:cNvSpPr>
            <a:spLocks noGrp="1"/>
          </p:cNvSpPr>
          <p:nvPr>
            <p:ph type="sldNum" sz="quarter" idx="12"/>
          </p:nvPr>
        </p:nvSpPr>
        <p:spPr/>
        <p:txBody>
          <a:bodyPr/>
          <a:lstStyle/>
          <a:p>
            <a:fld id="{19B12225-5612-419B-A8D5-4B8EEE4C217E}" type="slidenum">
              <a:rPr lang="en-US" smtClean="0"/>
              <a:pPr/>
              <a:t>54</a:t>
            </a:fld>
            <a:endParaRPr lang="en-US"/>
          </a:p>
        </p:txBody>
      </p:sp>
      <p:sp>
        <p:nvSpPr>
          <p:cNvPr id="97283" name="Rectangle 3"/>
          <p:cNvSpPr>
            <a:spLocks noChangeArrowheads="1"/>
          </p:cNvSpPr>
          <p:nvPr/>
        </p:nvSpPr>
        <p:spPr bwMode="auto">
          <a:xfrm>
            <a:off x="2590800" y="4995862"/>
            <a:ext cx="4114800" cy="381000"/>
          </a:xfrm>
          <a:prstGeom prst="rect">
            <a:avLst/>
          </a:prstGeom>
          <a:solidFill>
            <a:srgbClr val="00FF00"/>
          </a:solidFill>
          <a:ln w="9525">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1371600" y="4648200"/>
            <a:ext cx="457200" cy="2133600"/>
            <a:chOff x="1008" y="1968"/>
            <a:chExt cx="192" cy="1344"/>
          </a:xfrm>
        </p:grpSpPr>
        <p:sp>
          <p:nvSpPr>
            <p:cNvPr id="97285" name="Rectangle 5"/>
            <p:cNvSpPr>
              <a:spLocks noChangeArrowheads="1"/>
            </p:cNvSpPr>
            <p:nvPr/>
          </p:nvSpPr>
          <p:spPr bwMode="auto">
            <a:xfrm>
              <a:off x="1008" y="19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97286" name="Rectangle 6"/>
            <p:cNvSpPr>
              <a:spLocks noChangeArrowheads="1"/>
            </p:cNvSpPr>
            <p:nvPr/>
          </p:nvSpPr>
          <p:spPr bwMode="auto">
            <a:xfrm>
              <a:off x="1008" y="2160"/>
              <a:ext cx="192" cy="192"/>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97287" name="Rectangle 7"/>
            <p:cNvSpPr>
              <a:spLocks noChangeArrowheads="1"/>
            </p:cNvSpPr>
            <p:nvPr/>
          </p:nvSpPr>
          <p:spPr bwMode="auto">
            <a:xfrm>
              <a:off x="1008" y="235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97288" name="Rectangle 8"/>
            <p:cNvSpPr>
              <a:spLocks noChangeArrowheads="1"/>
            </p:cNvSpPr>
            <p:nvPr/>
          </p:nvSpPr>
          <p:spPr bwMode="auto">
            <a:xfrm>
              <a:off x="1008" y="254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97289" name="Rectangle 9"/>
            <p:cNvSpPr>
              <a:spLocks noChangeArrowheads="1"/>
            </p:cNvSpPr>
            <p:nvPr/>
          </p:nvSpPr>
          <p:spPr bwMode="auto">
            <a:xfrm>
              <a:off x="1008" y="273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97290" name="Rectangle 10"/>
            <p:cNvSpPr>
              <a:spLocks noChangeArrowheads="1"/>
            </p:cNvSpPr>
            <p:nvPr/>
          </p:nvSpPr>
          <p:spPr bwMode="auto">
            <a:xfrm>
              <a:off x="1008" y="2928"/>
              <a:ext cx="192" cy="192"/>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97291" name="Rectangle 11"/>
            <p:cNvSpPr>
              <a:spLocks noChangeArrowheads="1"/>
            </p:cNvSpPr>
            <p:nvPr/>
          </p:nvSpPr>
          <p:spPr bwMode="auto">
            <a:xfrm>
              <a:off x="1008" y="3120"/>
              <a:ext cx="192" cy="192"/>
            </a:xfrm>
            <a:prstGeom prst="rect">
              <a:avLst/>
            </a:prstGeom>
            <a:solidFill>
              <a:srgbClr val="00FF00"/>
            </a:solidFill>
            <a:ln w="9525">
              <a:solidFill>
                <a:schemeClr val="tx1"/>
              </a:solidFill>
              <a:miter lim="800000"/>
              <a:headEnd/>
              <a:tailEnd/>
            </a:ln>
            <a:effectLst/>
          </p:spPr>
          <p:txBody>
            <a:bodyPr wrap="none" anchor="ctr"/>
            <a:lstStyle/>
            <a:p>
              <a:endParaRPr lang="en-US"/>
            </a:p>
          </p:txBody>
        </p:sp>
      </p:grpSp>
      <p:sp>
        <p:nvSpPr>
          <p:cNvPr id="97292" name="Rectangle 12"/>
          <p:cNvSpPr>
            <a:spLocks noChangeArrowheads="1"/>
          </p:cNvSpPr>
          <p:nvPr/>
        </p:nvSpPr>
        <p:spPr bwMode="auto">
          <a:xfrm>
            <a:off x="7543800" y="4648200"/>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97293" name="Rectangle 13"/>
          <p:cNvSpPr>
            <a:spLocks noChangeArrowheads="1"/>
          </p:cNvSpPr>
          <p:nvPr/>
        </p:nvSpPr>
        <p:spPr bwMode="auto">
          <a:xfrm>
            <a:off x="7543800" y="49530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97294" name="Rectangle 14"/>
          <p:cNvSpPr>
            <a:spLocks noChangeArrowheads="1"/>
          </p:cNvSpPr>
          <p:nvPr/>
        </p:nvSpPr>
        <p:spPr bwMode="auto">
          <a:xfrm>
            <a:off x="7543800" y="52578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97295" name="Rectangle 15"/>
          <p:cNvSpPr>
            <a:spLocks noChangeArrowheads="1"/>
          </p:cNvSpPr>
          <p:nvPr/>
        </p:nvSpPr>
        <p:spPr bwMode="auto">
          <a:xfrm>
            <a:off x="7543800" y="55626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97296" name="Rectangle 16"/>
          <p:cNvSpPr>
            <a:spLocks noChangeArrowheads="1"/>
          </p:cNvSpPr>
          <p:nvPr/>
        </p:nvSpPr>
        <p:spPr bwMode="auto">
          <a:xfrm>
            <a:off x="7543800" y="58674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97297" name="Rectangle 17"/>
          <p:cNvSpPr>
            <a:spLocks noChangeArrowheads="1"/>
          </p:cNvSpPr>
          <p:nvPr/>
        </p:nvSpPr>
        <p:spPr bwMode="auto">
          <a:xfrm>
            <a:off x="7543800" y="61722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97298" name="Rectangle 18"/>
          <p:cNvSpPr>
            <a:spLocks noChangeArrowheads="1"/>
          </p:cNvSpPr>
          <p:nvPr/>
        </p:nvSpPr>
        <p:spPr bwMode="auto">
          <a:xfrm>
            <a:off x="7543800" y="6477000"/>
            <a:ext cx="457200" cy="304800"/>
          </a:xfrm>
          <a:prstGeom prst="rect">
            <a:avLst/>
          </a:prstGeom>
          <a:noFill/>
          <a:ln w="9525">
            <a:solidFill>
              <a:schemeClr val="tx1"/>
            </a:solidFill>
            <a:miter lim="800000"/>
            <a:headEnd/>
            <a:tailEnd/>
          </a:ln>
          <a:effectLst/>
        </p:spPr>
        <p:txBody>
          <a:bodyPr wrap="none" anchor="ctr"/>
          <a:lstStyle/>
          <a:p>
            <a:endParaRPr lang="en-US"/>
          </a:p>
        </p:txBody>
      </p:sp>
      <p:graphicFrame>
        <p:nvGraphicFramePr>
          <p:cNvPr id="97343" name="Group 63"/>
          <p:cNvGraphicFramePr>
            <a:graphicFrameLocks noGrp="1"/>
          </p:cNvGraphicFramePr>
          <p:nvPr>
            <p:extLst>
              <p:ext uri="{D42A27DB-BD31-4B8C-83A1-F6EECF244321}">
                <p14:modId xmlns:p14="http://schemas.microsoft.com/office/powerpoint/2010/main" val="1407358126"/>
              </p:ext>
            </p:extLst>
          </p:nvPr>
        </p:nvGraphicFramePr>
        <p:xfrm>
          <a:off x="2590800" y="4953000"/>
          <a:ext cx="4343400" cy="1371600"/>
        </p:xfrm>
        <a:graphic>
          <a:graphicData uri="http://schemas.openxmlformats.org/drawingml/2006/table">
            <a:tbl>
              <a:tblPr/>
              <a:tblGrid>
                <a:gridCol w="1139825"/>
                <a:gridCol w="755650"/>
                <a:gridCol w="2447925"/>
              </a:tblGrid>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1, 5, 6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17, 64, 113, 117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13, 23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7317" name="Text Box 37"/>
          <p:cNvSpPr txBox="1">
            <a:spLocks noChangeArrowheads="1"/>
          </p:cNvSpPr>
          <p:nvPr/>
        </p:nvSpPr>
        <p:spPr bwMode="auto">
          <a:xfrm>
            <a:off x="2667000" y="4598987"/>
            <a:ext cx="1026243" cy="400110"/>
          </a:xfrm>
          <a:prstGeom prst="rect">
            <a:avLst/>
          </a:prstGeom>
          <a:noFill/>
          <a:ln w="9525">
            <a:noFill/>
            <a:miter lim="800000"/>
            <a:headEnd/>
            <a:tailEnd/>
          </a:ln>
          <a:effectLst/>
        </p:spPr>
        <p:txBody>
          <a:bodyPr wrap="none">
            <a:spAutoFit/>
          </a:bodyPr>
          <a:lstStyle/>
          <a:p>
            <a:pPr eaLnBrk="0" hangingPunct="0"/>
            <a:r>
              <a:rPr lang="en-US" sz="2000" b="1" dirty="0" smtClean="0">
                <a:solidFill>
                  <a:srgbClr val="008000"/>
                </a:solidFill>
                <a:latin typeface="Arial" pitchFamily="34" charset="0"/>
                <a:ea typeface="ＭＳ Ｐゴシック" pitchFamily="-32" charset="-128"/>
                <a:cs typeface="Arial" pitchFamily="34" charset="0"/>
              </a:rPr>
              <a:t>source</a:t>
            </a:r>
            <a:endParaRPr lang="en-US" sz="2000" b="1" dirty="0">
              <a:solidFill>
                <a:srgbClr val="008000"/>
              </a:solidFill>
              <a:latin typeface="Arial" pitchFamily="34" charset="0"/>
              <a:ea typeface="ＭＳ Ｐゴシック" pitchFamily="-32" charset="-128"/>
              <a:cs typeface="Arial" pitchFamily="34" charset="0"/>
            </a:endParaRPr>
          </a:p>
        </p:txBody>
      </p:sp>
      <p:sp>
        <p:nvSpPr>
          <p:cNvPr id="97318" name="Text Box 38"/>
          <p:cNvSpPr txBox="1">
            <a:spLocks noChangeArrowheads="1"/>
          </p:cNvSpPr>
          <p:nvPr/>
        </p:nvSpPr>
        <p:spPr bwMode="auto">
          <a:xfrm>
            <a:off x="3621957" y="4598987"/>
            <a:ext cx="1026243" cy="400110"/>
          </a:xfrm>
          <a:prstGeom prst="rect">
            <a:avLst/>
          </a:prstGeom>
          <a:noFill/>
          <a:ln w="9525">
            <a:noFill/>
            <a:miter lim="800000"/>
            <a:headEnd/>
            <a:tailEnd/>
          </a:ln>
          <a:effectLst/>
        </p:spPr>
        <p:txBody>
          <a:bodyPr wrap="none">
            <a:spAutoFit/>
          </a:bodyPr>
          <a:lstStyle/>
          <a:p>
            <a:pPr eaLnBrk="0" hangingPunct="0"/>
            <a:r>
              <a:rPr lang="en-US" sz="2000" b="1" dirty="0">
                <a:solidFill>
                  <a:srgbClr val="008000"/>
                </a:solidFill>
                <a:latin typeface="Arial" pitchFamily="34" charset="0"/>
                <a:ea typeface="ＭＳ Ｐゴシック" pitchFamily="-32" charset="-128"/>
                <a:cs typeface="Arial" pitchFamily="34" charset="0"/>
              </a:rPr>
              <a:t>degree</a:t>
            </a:r>
          </a:p>
        </p:txBody>
      </p:sp>
      <p:sp>
        <p:nvSpPr>
          <p:cNvPr id="97319" name="Text Box 39"/>
          <p:cNvSpPr txBox="1">
            <a:spLocks noChangeArrowheads="1"/>
          </p:cNvSpPr>
          <p:nvPr/>
        </p:nvSpPr>
        <p:spPr bwMode="auto">
          <a:xfrm>
            <a:off x="4696372" y="4598987"/>
            <a:ext cx="1552028" cy="400110"/>
          </a:xfrm>
          <a:prstGeom prst="rect">
            <a:avLst/>
          </a:prstGeom>
          <a:noFill/>
          <a:ln w="9525">
            <a:noFill/>
            <a:miter lim="800000"/>
            <a:headEnd/>
            <a:tailEnd/>
          </a:ln>
          <a:effectLst/>
        </p:spPr>
        <p:txBody>
          <a:bodyPr wrap="none">
            <a:spAutoFit/>
          </a:bodyPr>
          <a:lstStyle/>
          <a:p>
            <a:pPr eaLnBrk="0" hangingPunct="0"/>
            <a:r>
              <a:rPr lang="en-US" sz="2000" b="1" dirty="0">
                <a:solidFill>
                  <a:srgbClr val="008000"/>
                </a:solidFill>
                <a:latin typeface="Arial" pitchFamily="34" charset="0"/>
                <a:ea typeface="ＭＳ Ｐゴシック" pitchFamily="-32" charset="-128"/>
                <a:cs typeface="Arial" pitchFamily="34" charset="0"/>
              </a:rPr>
              <a:t>destination</a:t>
            </a:r>
          </a:p>
        </p:txBody>
      </p:sp>
      <p:sp>
        <p:nvSpPr>
          <p:cNvPr id="97320" name="Text Box 40"/>
          <p:cNvSpPr txBox="1">
            <a:spLocks noChangeArrowheads="1"/>
          </p:cNvSpPr>
          <p:nvPr/>
        </p:nvSpPr>
        <p:spPr bwMode="auto">
          <a:xfrm>
            <a:off x="1066800" y="4620768"/>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97321" name="Text Box 41"/>
          <p:cNvSpPr txBox="1">
            <a:spLocks noChangeArrowheads="1"/>
          </p:cNvSpPr>
          <p:nvPr/>
        </p:nvSpPr>
        <p:spPr bwMode="auto">
          <a:xfrm>
            <a:off x="1066800" y="4909693"/>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97322" name="Text Box 42"/>
          <p:cNvSpPr txBox="1">
            <a:spLocks noChangeArrowheads="1"/>
          </p:cNvSpPr>
          <p:nvPr/>
        </p:nvSpPr>
        <p:spPr bwMode="auto">
          <a:xfrm>
            <a:off x="1066800" y="5214493"/>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97323" name="Text Box 43"/>
          <p:cNvSpPr txBox="1">
            <a:spLocks noChangeArrowheads="1"/>
          </p:cNvSpPr>
          <p:nvPr/>
        </p:nvSpPr>
        <p:spPr bwMode="auto">
          <a:xfrm>
            <a:off x="1066800" y="5535168"/>
            <a:ext cx="325438" cy="396875"/>
          </a:xfrm>
          <a:prstGeom prst="rect">
            <a:avLst/>
          </a:prstGeom>
          <a:noFill/>
          <a:ln w="9525">
            <a:noFill/>
            <a:miter lim="800000"/>
            <a:headEnd/>
            <a:tailEnd/>
          </a:ln>
          <a:effectLst/>
        </p:spPr>
        <p:txBody>
          <a:bodyPr wrap="none">
            <a:spAutoFit/>
          </a:bodyPr>
          <a:lstStyle/>
          <a:p>
            <a:pPr eaLnBrk="0" hangingPunct="0"/>
            <a:r>
              <a:rPr lang="en-US" sz="2000" dirty="0">
                <a:ea typeface="ＭＳ Ｐゴシック" pitchFamily="-32" charset="-128"/>
              </a:rPr>
              <a:t>3</a:t>
            </a:r>
          </a:p>
        </p:txBody>
      </p:sp>
      <p:sp>
        <p:nvSpPr>
          <p:cNvPr id="97324" name="Text Box 44"/>
          <p:cNvSpPr txBox="1">
            <a:spLocks noChangeArrowheads="1"/>
          </p:cNvSpPr>
          <p:nvPr/>
        </p:nvSpPr>
        <p:spPr bwMode="auto">
          <a:xfrm>
            <a:off x="1066800" y="5824093"/>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97325" name="Text Box 45"/>
          <p:cNvSpPr txBox="1">
            <a:spLocks noChangeArrowheads="1"/>
          </p:cNvSpPr>
          <p:nvPr/>
        </p:nvSpPr>
        <p:spPr bwMode="auto">
          <a:xfrm>
            <a:off x="1066800" y="6128893"/>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97326" name="Text Box 46"/>
          <p:cNvSpPr txBox="1">
            <a:spLocks noChangeArrowheads="1"/>
          </p:cNvSpPr>
          <p:nvPr/>
        </p:nvSpPr>
        <p:spPr bwMode="auto">
          <a:xfrm>
            <a:off x="1046163" y="6433693"/>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6</a:t>
            </a:r>
          </a:p>
        </p:txBody>
      </p:sp>
      <p:sp>
        <p:nvSpPr>
          <p:cNvPr id="97327" name="Text Box 47"/>
          <p:cNvSpPr txBox="1">
            <a:spLocks noChangeArrowheads="1"/>
          </p:cNvSpPr>
          <p:nvPr/>
        </p:nvSpPr>
        <p:spPr bwMode="auto">
          <a:xfrm>
            <a:off x="7945438" y="45720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97328" name="Text Box 48"/>
          <p:cNvSpPr txBox="1">
            <a:spLocks noChangeArrowheads="1"/>
          </p:cNvSpPr>
          <p:nvPr/>
        </p:nvSpPr>
        <p:spPr bwMode="auto">
          <a:xfrm>
            <a:off x="7945438" y="486092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97329" name="Text Box 49"/>
          <p:cNvSpPr txBox="1">
            <a:spLocks noChangeArrowheads="1"/>
          </p:cNvSpPr>
          <p:nvPr/>
        </p:nvSpPr>
        <p:spPr bwMode="auto">
          <a:xfrm>
            <a:off x="7945438" y="516572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97330" name="Text Box 50"/>
          <p:cNvSpPr txBox="1">
            <a:spLocks noChangeArrowheads="1"/>
          </p:cNvSpPr>
          <p:nvPr/>
        </p:nvSpPr>
        <p:spPr bwMode="auto">
          <a:xfrm>
            <a:off x="7945438" y="54864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3</a:t>
            </a:r>
          </a:p>
        </p:txBody>
      </p:sp>
      <p:sp>
        <p:nvSpPr>
          <p:cNvPr id="97331" name="Text Box 51"/>
          <p:cNvSpPr txBox="1">
            <a:spLocks noChangeArrowheads="1"/>
          </p:cNvSpPr>
          <p:nvPr/>
        </p:nvSpPr>
        <p:spPr bwMode="auto">
          <a:xfrm>
            <a:off x="7945438" y="577532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97332" name="Text Box 52"/>
          <p:cNvSpPr txBox="1">
            <a:spLocks noChangeArrowheads="1"/>
          </p:cNvSpPr>
          <p:nvPr/>
        </p:nvSpPr>
        <p:spPr bwMode="auto">
          <a:xfrm>
            <a:off x="7945438" y="608012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97333" name="Text Box 53"/>
          <p:cNvSpPr txBox="1">
            <a:spLocks noChangeArrowheads="1"/>
          </p:cNvSpPr>
          <p:nvPr/>
        </p:nvSpPr>
        <p:spPr bwMode="auto">
          <a:xfrm>
            <a:off x="7924800" y="63849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6</a:t>
            </a:r>
          </a:p>
        </p:txBody>
      </p:sp>
      <p:sp>
        <p:nvSpPr>
          <p:cNvPr id="97334" name="Text Box 54"/>
          <p:cNvSpPr txBox="1">
            <a:spLocks noChangeArrowheads="1"/>
          </p:cNvSpPr>
          <p:nvPr/>
        </p:nvSpPr>
        <p:spPr bwMode="auto">
          <a:xfrm>
            <a:off x="1508125" y="4162425"/>
            <a:ext cx="184150" cy="457200"/>
          </a:xfrm>
          <a:prstGeom prst="rect">
            <a:avLst/>
          </a:prstGeom>
          <a:noFill/>
          <a:ln w="9525">
            <a:noFill/>
            <a:miter lim="800000"/>
            <a:headEnd/>
            <a:tailEnd/>
          </a:ln>
          <a:effectLst/>
        </p:spPr>
        <p:txBody>
          <a:bodyPr wrap="none">
            <a:spAutoFit/>
          </a:bodyPr>
          <a:lstStyle/>
          <a:p>
            <a:pPr eaLnBrk="0" hangingPunct="0"/>
            <a:endParaRPr lang="en-US" sz="2400">
              <a:ea typeface="ＭＳ Ｐゴシック" pitchFamily="-32" charset="-128"/>
            </a:endParaRPr>
          </a:p>
        </p:txBody>
      </p:sp>
      <p:sp>
        <p:nvSpPr>
          <p:cNvPr id="97335" name="Text Box 55"/>
          <p:cNvSpPr txBox="1">
            <a:spLocks noChangeArrowheads="1"/>
          </p:cNvSpPr>
          <p:nvPr/>
        </p:nvSpPr>
        <p:spPr bwMode="auto">
          <a:xfrm>
            <a:off x="1828800" y="4579874"/>
            <a:ext cx="615874" cy="400110"/>
          </a:xfrm>
          <a:prstGeom prst="rect">
            <a:avLst/>
          </a:prstGeom>
          <a:noFill/>
          <a:ln w="9525">
            <a:noFill/>
            <a:miter lim="800000"/>
            <a:headEnd/>
            <a:tailEnd/>
          </a:ln>
          <a:effectLst/>
        </p:spPr>
        <p:txBody>
          <a:bodyPr wrap="none">
            <a:spAutoFit/>
          </a:bodyPr>
          <a:lstStyle/>
          <a:p>
            <a:pPr eaLnBrk="0" hangingPunct="0"/>
            <a:r>
              <a:rPr lang="en-US" sz="2000" b="1" dirty="0" err="1">
                <a:solidFill>
                  <a:srgbClr val="008000"/>
                </a:solidFill>
                <a:latin typeface="Arial" pitchFamily="34" charset="0"/>
                <a:ea typeface="ＭＳ Ｐゴシック" pitchFamily="-32" charset="-128"/>
                <a:cs typeface="Arial" pitchFamily="34" charset="0"/>
              </a:rPr>
              <a:t>r</a:t>
            </a:r>
            <a:r>
              <a:rPr lang="en-US" sz="2000" b="1" baseline="30000" dirty="0" err="1">
                <a:solidFill>
                  <a:srgbClr val="008000"/>
                </a:solidFill>
                <a:latin typeface="Arial" pitchFamily="34" charset="0"/>
                <a:ea typeface="ＭＳ Ｐゴシック" pitchFamily="-32" charset="-128"/>
                <a:cs typeface="Arial" pitchFamily="34" charset="0"/>
              </a:rPr>
              <a:t>new</a:t>
            </a:r>
            <a:endParaRPr lang="en-US" sz="2000" b="1" baseline="30000" dirty="0">
              <a:solidFill>
                <a:srgbClr val="008000"/>
              </a:solidFill>
              <a:latin typeface="Arial" pitchFamily="34" charset="0"/>
              <a:ea typeface="ＭＳ Ｐゴシック" pitchFamily="-32" charset="-128"/>
              <a:cs typeface="Arial" pitchFamily="34" charset="0"/>
            </a:endParaRPr>
          </a:p>
        </p:txBody>
      </p:sp>
      <p:sp>
        <p:nvSpPr>
          <p:cNvPr id="97336" name="Text Box 56"/>
          <p:cNvSpPr txBox="1">
            <a:spLocks noChangeArrowheads="1"/>
          </p:cNvSpPr>
          <p:nvPr/>
        </p:nvSpPr>
        <p:spPr bwMode="auto">
          <a:xfrm>
            <a:off x="7067275" y="4572000"/>
            <a:ext cx="540533" cy="400110"/>
          </a:xfrm>
          <a:prstGeom prst="rect">
            <a:avLst/>
          </a:prstGeom>
          <a:noFill/>
          <a:ln w="9525">
            <a:noFill/>
            <a:miter lim="800000"/>
            <a:headEnd/>
            <a:tailEnd/>
          </a:ln>
          <a:effectLst/>
        </p:spPr>
        <p:txBody>
          <a:bodyPr wrap="none">
            <a:spAutoFit/>
          </a:bodyPr>
          <a:lstStyle/>
          <a:p>
            <a:pPr eaLnBrk="0" hangingPunct="0"/>
            <a:r>
              <a:rPr lang="en-US" sz="2000" b="1" dirty="0" err="1">
                <a:solidFill>
                  <a:srgbClr val="008000"/>
                </a:solidFill>
                <a:latin typeface="Arial" pitchFamily="34" charset="0"/>
                <a:ea typeface="ＭＳ Ｐゴシック" pitchFamily="-32" charset="-128"/>
                <a:cs typeface="Arial" pitchFamily="34" charset="0"/>
              </a:rPr>
              <a:t>r</a:t>
            </a:r>
            <a:r>
              <a:rPr lang="en-US" sz="2000" b="1" baseline="30000" dirty="0" err="1">
                <a:solidFill>
                  <a:srgbClr val="008000"/>
                </a:solidFill>
                <a:latin typeface="Arial" pitchFamily="34" charset="0"/>
                <a:ea typeface="ＭＳ Ｐゴシック" pitchFamily="-32" charset="-128"/>
                <a:cs typeface="Arial" pitchFamily="34" charset="0"/>
              </a:rPr>
              <a:t>old</a:t>
            </a:r>
            <a:endParaRPr lang="en-US" sz="2000" b="1" baseline="30000" dirty="0">
              <a:solidFill>
                <a:srgbClr val="008000"/>
              </a:solidFill>
              <a:latin typeface="Arial" pitchFamily="34" charset="0"/>
              <a:ea typeface="ＭＳ Ｐゴシック" pitchFamily="-32" charset="-128"/>
              <a:cs typeface="Arial" pitchFamily="34" charset="0"/>
            </a:endParaRPr>
          </a:p>
        </p:txBody>
      </p:sp>
      <p:sp>
        <p:nvSpPr>
          <p:cNvPr id="97337" name="Text Box 57"/>
          <p:cNvSpPr txBox="1">
            <a:spLocks noChangeArrowheads="1"/>
          </p:cNvSpPr>
          <p:nvPr/>
        </p:nvSpPr>
        <p:spPr bwMode="auto">
          <a:xfrm>
            <a:off x="838200" y="2590800"/>
            <a:ext cx="7772400" cy="1938992"/>
          </a:xfrm>
          <a:prstGeom prst="rect">
            <a:avLst/>
          </a:prstGeom>
          <a:noFill/>
          <a:ln w="28575">
            <a:noFill/>
            <a:miter lim="800000"/>
            <a:headEnd/>
            <a:tailEnd/>
          </a:ln>
          <a:effectLst/>
        </p:spPr>
        <p:txBody>
          <a:bodyPr wrap="square">
            <a:spAutoFit/>
          </a:bodyPr>
          <a:lstStyle/>
          <a:p>
            <a:pPr eaLnBrk="0" hangingPunct="0"/>
            <a:r>
              <a:rPr lang="en-US" sz="2400" b="1" dirty="0">
                <a:solidFill>
                  <a:srgbClr val="008000"/>
                </a:solidFill>
                <a:latin typeface="Arial" pitchFamily="34" charset="0"/>
                <a:ea typeface="ＭＳ Ｐゴシック" pitchFamily="-32" charset="-128"/>
                <a:cs typeface="Arial" pitchFamily="34" charset="0"/>
              </a:rPr>
              <a:t>Initialize</a:t>
            </a:r>
            <a:r>
              <a:rPr lang="en-US" sz="2400" dirty="0">
                <a:solidFill>
                  <a:srgbClr val="008000"/>
                </a:solidFill>
                <a:latin typeface="Arial" pitchFamily="34" charset="0"/>
                <a:ea typeface="ＭＳ Ｐゴシック" pitchFamily="-32" charset="-128"/>
                <a:cs typeface="Arial" pitchFamily="34" charset="0"/>
              </a:rPr>
              <a:t> all entries of</a:t>
            </a:r>
            <a:r>
              <a:rPr lang="en-US" sz="2400" dirty="0">
                <a:latin typeface="Arial" pitchFamily="34" charset="0"/>
                <a:ea typeface="ＭＳ Ｐゴシック" pitchFamily="-32" charset="-128"/>
                <a:cs typeface="Arial" pitchFamily="34" charset="0"/>
              </a:rPr>
              <a:t> </a:t>
            </a:r>
            <a:r>
              <a:rPr lang="en-US" sz="2400" b="1" dirty="0" err="1" smtClean="0">
                <a:latin typeface="Arial" pitchFamily="34" charset="0"/>
                <a:ea typeface="ＭＳ Ｐゴシック" pitchFamily="-32" charset="-128"/>
                <a:cs typeface="Arial" pitchFamily="34" charset="0"/>
              </a:rPr>
              <a:t>r</a:t>
            </a:r>
            <a:r>
              <a:rPr lang="en-US" sz="2400" b="1" baseline="30000" dirty="0" err="1" smtClean="0">
                <a:latin typeface="Arial" pitchFamily="34" charset="0"/>
                <a:ea typeface="ＭＳ Ｐゴシック" pitchFamily="-32" charset="-128"/>
                <a:cs typeface="Arial" pitchFamily="34" charset="0"/>
              </a:rPr>
              <a:t>new</a:t>
            </a:r>
            <a:r>
              <a:rPr lang="en-US" sz="2400" b="1" baseline="30000" dirty="0" smtClean="0">
                <a:latin typeface="Arial" pitchFamily="34" charset="0"/>
                <a:ea typeface="ＭＳ Ｐゴシック" pitchFamily="-32" charset="-128"/>
                <a:cs typeface="Arial" pitchFamily="34" charset="0"/>
              </a:rPr>
              <a:t> </a:t>
            </a:r>
            <a:r>
              <a:rPr lang="en-US" sz="2400" dirty="0" smtClean="0">
                <a:latin typeface="Arial" pitchFamily="34" charset="0"/>
                <a:ea typeface="ＭＳ Ｐゴシック" pitchFamily="-32" charset="-128"/>
                <a:cs typeface="Arial" pitchFamily="34" charset="0"/>
              </a:rPr>
              <a:t>= </a:t>
            </a:r>
            <a:r>
              <a:rPr lang="en-US" sz="2400" b="1" dirty="0" smtClean="0">
                <a:latin typeface="Arial" pitchFamily="34" charset="0"/>
                <a:ea typeface="ＭＳ Ｐゴシック" pitchFamily="-32" charset="-128"/>
                <a:cs typeface="Arial" pitchFamily="34" charset="0"/>
              </a:rPr>
              <a:t>(</a:t>
            </a:r>
            <a:r>
              <a:rPr lang="en-US" sz="2400" b="1" dirty="0">
                <a:latin typeface="Arial" pitchFamily="34" charset="0"/>
                <a:ea typeface="ＭＳ Ｐゴシック" pitchFamily="-32" charset="-128"/>
                <a:cs typeface="Arial" pitchFamily="34" charset="0"/>
              </a:rPr>
              <a:t>1-</a:t>
            </a:r>
            <a:r>
              <a:rPr lang="en-US" sz="2400" b="1" dirty="0">
                <a:latin typeface="Arial" pitchFamily="34" charset="0"/>
                <a:ea typeface="ＭＳ Ｐゴシック" pitchFamily="-32" charset="-128"/>
                <a:cs typeface="Arial" pitchFamily="34" charset="0"/>
                <a:sym typeface="Symbol" pitchFamily="18" charset="2"/>
              </a:rPr>
              <a:t></a:t>
            </a:r>
            <a:r>
              <a:rPr lang="en-US" sz="2400" b="1" dirty="0" smtClean="0">
                <a:latin typeface="Arial" pitchFamily="34" charset="0"/>
                <a:ea typeface="ＭＳ Ｐゴシック" pitchFamily="-32" charset="-128"/>
                <a:cs typeface="Arial" pitchFamily="34" charset="0"/>
              </a:rPr>
              <a:t>) / N</a:t>
            </a:r>
            <a:endParaRPr lang="en-US" sz="2400" b="1" dirty="0">
              <a:latin typeface="Arial" pitchFamily="34" charset="0"/>
              <a:ea typeface="ＭＳ Ｐゴシック" pitchFamily="-32" charset="-128"/>
              <a:cs typeface="Arial" pitchFamily="34" charset="0"/>
            </a:endParaRPr>
          </a:p>
          <a:p>
            <a:pPr eaLnBrk="0" hangingPunct="0"/>
            <a:r>
              <a:rPr lang="en-US" sz="2400" dirty="0">
                <a:solidFill>
                  <a:srgbClr val="008000"/>
                </a:solidFill>
                <a:latin typeface="Arial" pitchFamily="34" charset="0"/>
                <a:ea typeface="ＭＳ Ｐゴシック" pitchFamily="-32" charset="-128"/>
                <a:cs typeface="Arial" pitchFamily="34" charset="0"/>
              </a:rPr>
              <a:t>For each page</a:t>
            </a:r>
            <a:r>
              <a:rPr lang="en-US" sz="2400" dirty="0">
                <a:latin typeface="Arial" pitchFamily="34" charset="0"/>
                <a:ea typeface="ＭＳ Ｐゴシック" pitchFamily="-32" charset="-128"/>
                <a:cs typeface="Arial" pitchFamily="34" charset="0"/>
              </a:rPr>
              <a:t> </a:t>
            </a:r>
            <a:r>
              <a:rPr lang="en-US" sz="2400" b="1" i="1" dirty="0" err="1" smtClean="0">
                <a:latin typeface="Arial" pitchFamily="34" charset="0"/>
                <a:ea typeface="ＭＳ Ｐゴシック" pitchFamily="-32" charset="-128"/>
                <a:cs typeface="Arial" pitchFamily="34" charset="0"/>
              </a:rPr>
              <a:t>i</a:t>
            </a:r>
            <a:r>
              <a:rPr lang="en-US" sz="2400" dirty="0" smtClean="0">
                <a:latin typeface="Arial" pitchFamily="34" charset="0"/>
                <a:ea typeface="ＭＳ Ｐゴシック" pitchFamily="-32" charset="-128"/>
                <a:cs typeface="Arial" pitchFamily="34" charset="0"/>
              </a:rPr>
              <a:t> (of out-degree </a:t>
            </a:r>
            <a:r>
              <a:rPr lang="en-US" sz="2400" b="1" i="1" dirty="0" smtClean="0">
                <a:latin typeface="Arial" pitchFamily="34" charset="0"/>
                <a:ea typeface="ＭＳ Ｐゴシック" pitchFamily="-32" charset="-128"/>
                <a:cs typeface="Arial" pitchFamily="34" charset="0"/>
              </a:rPr>
              <a:t>d</a:t>
            </a:r>
            <a:r>
              <a:rPr lang="en-US" sz="2400" b="1" i="1" baseline="-25000" dirty="0" smtClean="0">
                <a:latin typeface="Arial" pitchFamily="34" charset="0"/>
                <a:ea typeface="ＭＳ Ｐゴシック" pitchFamily="-32" charset="-128"/>
                <a:cs typeface="Arial" pitchFamily="34" charset="0"/>
              </a:rPr>
              <a:t>i</a:t>
            </a:r>
            <a:r>
              <a:rPr lang="en-US" sz="2400" dirty="0" smtClean="0">
                <a:latin typeface="Arial" pitchFamily="34" charset="0"/>
                <a:ea typeface="ＭＳ Ｐゴシック" pitchFamily="-32" charset="-128"/>
                <a:cs typeface="Arial" pitchFamily="34" charset="0"/>
              </a:rPr>
              <a:t>):</a:t>
            </a:r>
            <a:endParaRPr lang="en-US" sz="2400" dirty="0">
              <a:latin typeface="Arial" pitchFamily="34" charset="0"/>
              <a:ea typeface="ＭＳ Ｐゴシック" pitchFamily="-32" charset="-128"/>
              <a:cs typeface="Arial" pitchFamily="34" charset="0"/>
            </a:endParaRPr>
          </a:p>
          <a:p>
            <a:pPr eaLnBrk="0" hangingPunct="0"/>
            <a:r>
              <a:rPr lang="en-US" sz="2400" dirty="0">
                <a:solidFill>
                  <a:srgbClr val="008000"/>
                </a:solidFill>
                <a:latin typeface="Arial" pitchFamily="34" charset="0"/>
                <a:ea typeface="ＭＳ Ｐゴシック" pitchFamily="-32" charset="-128"/>
                <a:cs typeface="Arial" pitchFamily="34" charset="0"/>
              </a:rPr>
              <a:t> </a:t>
            </a:r>
            <a:r>
              <a:rPr lang="en-US" sz="2400" dirty="0" smtClean="0">
                <a:solidFill>
                  <a:srgbClr val="008000"/>
                </a:solidFill>
                <a:latin typeface="Arial" pitchFamily="34" charset="0"/>
                <a:ea typeface="ＭＳ Ｐゴシック" pitchFamily="-32" charset="-128"/>
                <a:cs typeface="Arial" pitchFamily="34" charset="0"/>
              </a:rPr>
              <a:t> Read </a:t>
            </a:r>
            <a:r>
              <a:rPr lang="en-US" sz="2400" dirty="0">
                <a:solidFill>
                  <a:srgbClr val="008000"/>
                </a:solidFill>
                <a:latin typeface="Arial" pitchFamily="34" charset="0"/>
                <a:ea typeface="ＭＳ Ｐゴシック" pitchFamily="-32" charset="-128"/>
                <a:cs typeface="Arial" pitchFamily="34" charset="0"/>
              </a:rPr>
              <a:t>into memory:</a:t>
            </a:r>
            <a:r>
              <a:rPr lang="en-US" sz="2400" dirty="0">
                <a:latin typeface="Arial" pitchFamily="34" charset="0"/>
                <a:ea typeface="ＭＳ Ｐゴシック" pitchFamily="-32" charset="-128"/>
                <a:cs typeface="Arial" pitchFamily="34" charset="0"/>
              </a:rPr>
              <a:t> </a:t>
            </a:r>
            <a:r>
              <a:rPr lang="en-US" sz="2400" b="1" i="1" dirty="0" err="1" smtClean="0">
                <a:latin typeface="Arial" pitchFamily="34" charset="0"/>
                <a:ea typeface="ＭＳ Ｐゴシック" pitchFamily="-32" charset="-128"/>
                <a:cs typeface="Arial" pitchFamily="34" charset="0"/>
              </a:rPr>
              <a:t>i</a:t>
            </a:r>
            <a:r>
              <a:rPr lang="en-US" sz="2400" dirty="0" smtClean="0">
                <a:latin typeface="Arial" pitchFamily="34" charset="0"/>
                <a:ea typeface="ＭＳ Ｐゴシック" pitchFamily="-32" charset="-128"/>
                <a:cs typeface="Arial" pitchFamily="34" charset="0"/>
              </a:rPr>
              <a:t>, </a:t>
            </a:r>
            <a:r>
              <a:rPr lang="en-US" sz="2400" b="1" i="1" dirty="0" smtClean="0">
                <a:latin typeface="Arial" pitchFamily="34" charset="0"/>
                <a:ea typeface="ＭＳ Ｐゴシック" pitchFamily="-32" charset="-128"/>
                <a:cs typeface="Arial" pitchFamily="34" charset="0"/>
              </a:rPr>
              <a:t>d</a:t>
            </a:r>
            <a:r>
              <a:rPr lang="en-US" sz="2400" b="1" i="1" baseline="-25000" dirty="0" smtClean="0">
                <a:latin typeface="Arial" pitchFamily="34" charset="0"/>
                <a:ea typeface="ＭＳ Ｐゴシック" pitchFamily="-32" charset="-128"/>
                <a:cs typeface="Arial" pitchFamily="34" charset="0"/>
              </a:rPr>
              <a:t>i</a:t>
            </a:r>
            <a:r>
              <a:rPr lang="en-US" sz="2400" dirty="0" smtClean="0">
                <a:latin typeface="Arial" pitchFamily="34" charset="0"/>
                <a:ea typeface="ＭＳ Ｐゴシック" pitchFamily="-32" charset="-128"/>
                <a:cs typeface="Arial" pitchFamily="34" charset="0"/>
              </a:rPr>
              <a:t>, </a:t>
            </a:r>
            <a:r>
              <a:rPr lang="en-US" sz="2400" b="1" i="1" dirty="0">
                <a:latin typeface="Arial" pitchFamily="34" charset="0"/>
                <a:ea typeface="ＭＳ Ｐゴシック" pitchFamily="-32" charset="-128"/>
                <a:cs typeface="Arial" pitchFamily="34" charset="0"/>
              </a:rPr>
              <a:t>dest</a:t>
            </a:r>
            <a:r>
              <a:rPr lang="en-US" sz="2400" b="1" i="1" baseline="-25000" dirty="0">
                <a:latin typeface="Arial" pitchFamily="34" charset="0"/>
                <a:ea typeface="ＭＳ Ｐゴシック" pitchFamily="-32" charset="-128"/>
                <a:cs typeface="Arial" pitchFamily="34" charset="0"/>
              </a:rPr>
              <a:t>1</a:t>
            </a:r>
            <a:r>
              <a:rPr lang="en-US" sz="2400" b="1" i="1" dirty="0" smtClean="0">
                <a:latin typeface="Arial" pitchFamily="34" charset="0"/>
                <a:ea typeface="ＭＳ Ｐゴシック" pitchFamily="-32" charset="-128"/>
                <a:cs typeface="Arial" pitchFamily="34" charset="0"/>
              </a:rPr>
              <a:t>, …, </a:t>
            </a:r>
            <a:r>
              <a:rPr lang="en-US" sz="2400" b="1" i="1" dirty="0" err="1" smtClean="0">
                <a:latin typeface="Arial" pitchFamily="34" charset="0"/>
                <a:ea typeface="ＭＳ Ｐゴシック" pitchFamily="-32" charset="-128"/>
                <a:cs typeface="Arial" pitchFamily="34" charset="0"/>
              </a:rPr>
              <a:t>dest</a:t>
            </a:r>
            <a:r>
              <a:rPr lang="en-US" sz="2400" b="1" i="1" baseline="-25000" dirty="0" err="1" smtClean="0">
                <a:latin typeface="Arial" pitchFamily="34" charset="0"/>
                <a:ea typeface="ＭＳ Ｐゴシック" pitchFamily="-32" charset="-128"/>
                <a:cs typeface="Arial" pitchFamily="34" charset="0"/>
              </a:rPr>
              <a:t>d</a:t>
            </a:r>
            <a:r>
              <a:rPr lang="en-US" sz="1600" b="1" i="1" baseline="-25000" dirty="0" err="1" smtClean="0">
                <a:latin typeface="Arial" pitchFamily="34" charset="0"/>
                <a:ea typeface="ＭＳ Ｐゴシック" pitchFamily="-32" charset="-128"/>
                <a:cs typeface="Arial" pitchFamily="34" charset="0"/>
              </a:rPr>
              <a:t>i</a:t>
            </a:r>
            <a:r>
              <a:rPr lang="en-US" sz="2400" dirty="0" smtClean="0">
                <a:latin typeface="Arial" pitchFamily="34" charset="0"/>
                <a:ea typeface="ＭＳ Ｐゴシック" pitchFamily="-32" charset="-128"/>
                <a:cs typeface="Arial" pitchFamily="34" charset="0"/>
              </a:rPr>
              <a:t>, </a:t>
            </a:r>
            <a:r>
              <a:rPr lang="en-US" sz="2400" b="1" i="1" dirty="0" err="1" smtClean="0">
                <a:latin typeface="Arial" pitchFamily="34" charset="0"/>
                <a:ea typeface="ＭＳ Ｐゴシック" pitchFamily="-32" charset="-128"/>
                <a:cs typeface="Arial" pitchFamily="34" charset="0"/>
              </a:rPr>
              <a:t>r</a:t>
            </a:r>
            <a:r>
              <a:rPr lang="en-US" sz="2400" b="1" i="1" baseline="30000" dirty="0" err="1" smtClean="0">
                <a:latin typeface="Arial" pitchFamily="34" charset="0"/>
                <a:ea typeface="ＭＳ Ｐゴシック" pitchFamily="-32" charset="-128"/>
                <a:cs typeface="Arial" pitchFamily="34" charset="0"/>
              </a:rPr>
              <a:t>old</a:t>
            </a:r>
            <a:r>
              <a:rPr lang="en-US" sz="2400" b="1" i="1" dirty="0" smtClean="0">
                <a:latin typeface="Arial" pitchFamily="34" charset="0"/>
                <a:ea typeface="ＭＳ Ｐゴシック" pitchFamily="-32" charset="-128"/>
                <a:cs typeface="Arial" pitchFamily="34" charset="0"/>
              </a:rPr>
              <a:t>(</a:t>
            </a:r>
            <a:r>
              <a:rPr lang="en-US" sz="2400" b="1" i="1" dirty="0" err="1" smtClean="0">
                <a:latin typeface="Arial" pitchFamily="34" charset="0"/>
                <a:ea typeface="ＭＳ Ｐゴシック" pitchFamily="-32" charset="-128"/>
                <a:cs typeface="Arial" pitchFamily="34" charset="0"/>
              </a:rPr>
              <a:t>i</a:t>
            </a:r>
            <a:r>
              <a:rPr lang="en-US" sz="2400" b="1" i="1" dirty="0" smtClean="0">
                <a:latin typeface="Arial" pitchFamily="34" charset="0"/>
                <a:ea typeface="ＭＳ Ｐゴシック" pitchFamily="-32" charset="-128"/>
                <a:cs typeface="Arial" pitchFamily="34" charset="0"/>
              </a:rPr>
              <a:t>)</a:t>
            </a:r>
            <a:endParaRPr lang="en-US" sz="2400" b="1" i="1" dirty="0">
              <a:latin typeface="Arial" pitchFamily="34" charset="0"/>
              <a:ea typeface="ＭＳ Ｐゴシック" pitchFamily="-32" charset="-128"/>
              <a:cs typeface="Arial" pitchFamily="34" charset="0"/>
            </a:endParaRPr>
          </a:p>
          <a:p>
            <a:pPr eaLnBrk="0" hangingPunct="0"/>
            <a:r>
              <a:rPr lang="en-US" sz="2400" dirty="0" smtClean="0">
                <a:latin typeface="Arial" pitchFamily="34" charset="0"/>
                <a:ea typeface="ＭＳ Ｐゴシック" pitchFamily="-32" charset="-128"/>
                <a:cs typeface="Arial" pitchFamily="34" charset="0"/>
              </a:rPr>
              <a:t>  </a:t>
            </a:r>
            <a:r>
              <a:rPr lang="en-US" sz="2400" dirty="0" smtClean="0">
                <a:solidFill>
                  <a:srgbClr val="008000"/>
                </a:solidFill>
                <a:latin typeface="Arial" pitchFamily="34" charset="0"/>
                <a:ea typeface="ＭＳ Ｐゴシック" pitchFamily="-32" charset="-128"/>
                <a:cs typeface="Arial" pitchFamily="34" charset="0"/>
              </a:rPr>
              <a:t>For</a:t>
            </a:r>
            <a:r>
              <a:rPr lang="en-US" sz="2400" dirty="0" smtClean="0">
                <a:latin typeface="Arial" pitchFamily="34" charset="0"/>
                <a:ea typeface="ＭＳ Ｐゴシック" pitchFamily="-32" charset="-128"/>
                <a:cs typeface="Arial" pitchFamily="34" charset="0"/>
              </a:rPr>
              <a:t> </a:t>
            </a:r>
            <a:r>
              <a:rPr lang="en-US" sz="2400" b="1" dirty="0">
                <a:latin typeface="Arial" pitchFamily="34" charset="0"/>
                <a:ea typeface="ＭＳ Ｐゴシック" pitchFamily="-32" charset="-128"/>
                <a:cs typeface="Arial" pitchFamily="34" charset="0"/>
              </a:rPr>
              <a:t>j</a:t>
            </a:r>
            <a:r>
              <a:rPr lang="en-US" sz="2400" dirty="0">
                <a:latin typeface="Arial" pitchFamily="34" charset="0"/>
                <a:ea typeface="ＭＳ Ｐゴシック" pitchFamily="-32" charset="-128"/>
                <a:cs typeface="Arial" pitchFamily="34" charset="0"/>
              </a:rPr>
              <a:t> = </a:t>
            </a:r>
            <a:r>
              <a:rPr lang="en-US" sz="2400" b="1" dirty="0" smtClean="0">
                <a:latin typeface="Arial" pitchFamily="34" charset="0"/>
                <a:ea typeface="ＭＳ Ｐゴシック" pitchFamily="-32" charset="-128"/>
                <a:cs typeface="Arial" pitchFamily="34" charset="0"/>
              </a:rPr>
              <a:t>1…d</a:t>
            </a:r>
            <a:r>
              <a:rPr lang="en-US" sz="2400" b="1" baseline="-25000" dirty="0" smtClean="0">
                <a:latin typeface="Arial" pitchFamily="34" charset="0"/>
                <a:ea typeface="ＭＳ Ｐゴシック" pitchFamily="-32" charset="-128"/>
                <a:cs typeface="Arial" pitchFamily="34" charset="0"/>
              </a:rPr>
              <a:t>i</a:t>
            </a:r>
            <a:endParaRPr lang="en-US" sz="2400" dirty="0" smtClean="0">
              <a:latin typeface="Arial" pitchFamily="34" charset="0"/>
              <a:ea typeface="ＭＳ Ｐゴシック" pitchFamily="-32" charset="-128"/>
              <a:cs typeface="Arial" pitchFamily="34" charset="0"/>
            </a:endParaRPr>
          </a:p>
          <a:p>
            <a:pPr eaLnBrk="0" hangingPunct="0"/>
            <a:r>
              <a:rPr lang="en-US" sz="2400" b="1" dirty="0">
                <a:latin typeface="Arial" pitchFamily="34" charset="0"/>
                <a:ea typeface="ＭＳ Ｐゴシック" pitchFamily="-32" charset="-128"/>
                <a:cs typeface="Arial" pitchFamily="34" charset="0"/>
              </a:rPr>
              <a:t> </a:t>
            </a:r>
            <a:r>
              <a:rPr lang="en-US" sz="2400" b="1" dirty="0" smtClean="0">
                <a:latin typeface="Arial" pitchFamily="34" charset="0"/>
                <a:ea typeface="ＭＳ Ｐゴシック" pitchFamily="-32" charset="-128"/>
                <a:cs typeface="Arial" pitchFamily="34" charset="0"/>
              </a:rPr>
              <a:t>     </a:t>
            </a:r>
            <a:r>
              <a:rPr lang="en-US" sz="2400" b="1" dirty="0" err="1" smtClean="0">
                <a:latin typeface="Arial" pitchFamily="34" charset="0"/>
                <a:ea typeface="ＭＳ Ｐゴシック" pitchFamily="-32" charset="-128"/>
                <a:cs typeface="Arial" pitchFamily="34" charset="0"/>
              </a:rPr>
              <a:t>r</a:t>
            </a:r>
            <a:r>
              <a:rPr lang="en-US" sz="2400" b="1" baseline="30000" dirty="0" err="1" smtClean="0">
                <a:latin typeface="Arial" pitchFamily="34" charset="0"/>
                <a:ea typeface="ＭＳ Ｐゴシック" pitchFamily="-32" charset="-128"/>
                <a:cs typeface="Arial" pitchFamily="34" charset="0"/>
              </a:rPr>
              <a:t>new</a:t>
            </a:r>
            <a:r>
              <a:rPr lang="en-US" sz="2400" b="1" dirty="0" smtClean="0">
                <a:latin typeface="Arial" pitchFamily="34" charset="0"/>
                <a:ea typeface="ＭＳ Ｐゴシック" pitchFamily="-32" charset="-128"/>
                <a:cs typeface="Arial" pitchFamily="34" charset="0"/>
              </a:rPr>
              <a:t>(</a:t>
            </a:r>
            <a:r>
              <a:rPr lang="en-US" sz="2400" b="1" dirty="0" err="1" smtClean="0">
                <a:latin typeface="Arial" pitchFamily="34" charset="0"/>
                <a:ea typeface="ＭＳ Ｐゴシック" pitchFamily="-32" charset="-128"/>
                <a:cs typeface="Arial" pitchFamily="34" charset="0"/>
              </a:rPr>
              <a:t>dest</a:t>
            </a:r>
            <a:r>
              <a:rPr lang="en-US" sz="2400" b="1" baseline="-25000" dirty="0" err="1" smtClean="0">
                <a:latin typeface="Arial" pitchFamily="34" charset="0"/>
                <a:ea typeface="ＭＳ Ｐゴシック" pitchFamily="-32" charset="-128"/>
                <a:cs typeface="Arial" pitchFamily="34" charset="0"/>
              </a:rPr>
              <a:t>j</a:t>
            </a:r>
            <a:r>
              <a:rPr lang="en-US" sz="2400" b="1" dirty="0">
                <a:latin typeface="Arial" pitchFamily="34" charset="0"/>
                <a:ea typeface="ＭＳ Ｐゴシック" pitchFamily="-32" charset="-128"/>
                <a:cs typeface="Arial" pitchFamily="34" charset="0"/>
              </a:rPr>
              <a:t>) += </a:t>
            </a:r>
            <a:r>
              <a:rPr lang="en-US" sz="2400" b="1" dirty="0" smtClean="0">
                <a:latin typeface="Arial" pitchFamily="34" charset="0"/>
                <a:ea typeface="ＭＳ Ｐゴシック" pitchFamily="-32" charset="-128"/>
                <a:cs typeface="Arial" pitchFamily="34" charset="0"/>
                <a:sym typeface="Symbol" pitchFamily="18" charset="2"/>
              </a:rPr>
              <a:t></a:t>
            </a:r>
            <a:r>
              <a:rPr lang="en-US" sz="2400" b="1" dirty="0">
                <a:latin typeface="Arial" pitchFamily="34" charset="0"/>
                <a:ea typeface="ＭＳ Ｐゴシック" pitchFamily="-32" charset="-128"/>
                <a:cs typeface="Arial" pitchFamily="34" charset="0"/>
                <a:sym typeface="Symbol" pitchFamily="18" charset="2"/>
              </a:rPr>
              <a:t> </a:t>
            </a:r>
            <a:r>
              <a:rPr lang="en-US" sz="2400" b="1" dirty="0" err="1" smtClean="0">
                <a:latin typeface="Arial" pitchFamily="34" charset="0"/>
                <a:ea typeface="ＭＳ Ｐゴシック" pitchFamily="-32" charset="-128"/>
                <a:cs typeface="Arial" pitchFamily="34" charset="0"/>
              </a:rPr>
              <a:t>r</a:t>
            </a:r>
            <a:r>
              <a:rPr lang="en-US" sz="2400" b="1" baseline="30000" dirty="0" err="1" smtClean="0">
                <a:latin typeface="Arial" pitchFamily="34" charset="0"/>
                <a:ea typeface="ＭＳ Ｐゴシック" pitchFamily="-32" charset="-128"/>
                <a:cs typeface="Arial" pitchFamily="34" charset="0"/>
              </a:rPr>
              <a:t>old</a:t>
            </a:r>
            <a:r>
              <a:rPr lang="en-US" sz="2400" b="1" dirty="0" smtClean="0">
                <a:latin typeface="Arial" pitchFamily="34" charset="0"/>
                <a:ea typeface="ＭＳ Ｐゴシック" pitchFamily="-32" charset="-128"/>
                <a:cs typeface="Arial" pitchFamily="34" charset="0"/>
              </a:rPr>
              <a:t>(</a:t>
            </a:r>
            <a:r>
              <a:rPr lang="en-US" sz="2400" b="1" dirty="0" err="1" smtClean="0">
                <a:latin typeface="Arial" pitchFamily="34" charset="0"/>
                <a:ea typeface="ＭＳ Ｐゴシック" pitchFamily="-32" charset="-128"/>
                <a:cs typeface="Arial" pitchFamily="34" charset="0"/>
              </a:rPr>
              <a:t>i</a:t>
            </a:r>
            <a:r>
              <a:rPr lang="en-US" sz="2400" b="1" dirty="0" smtClean="0">
                <a:latin typeface="Arial" pitchFamily="34" charset="0"/>
                <a:ea typeface="ＭＳ Ｐゴシック" pitchFamily="-32" charset="-128"/>
                <a:cs typeface="Arial" pitchFamily="34" charset="0"/>
              </a:rPr>
              <a:t>) / </a:t>
            </a:r>
            <a:r>
              <a:rPr lang="en-US" sz="2400" b="1" i="1" dirty="0" smtClean="0">
                <a:latin typeface="Arial" pitchFamily="34" charset="0"/>
                <a:ea typeface="ＭＳ Ｐゴシック" pitchFamily="-32" charset="-128"/>
                <a:cs typeface="Arial" pitchFamily="34" charset="0"/>
              </a:rPr>
              <a:t>d</a:t>
            </a:r>
            <a:r>
              <a:rPr lang="en-US" sz="2400" b="1" i="1" baseline="-25000" dirty="0" smtClean="0">
                <a:latin typeface="Arial" pitchFamily="34" charset="0"/>
                <a:ea typeface="ＭＳ Ｐゴシック" pitchFamily="-32" charset="-128"/>
                <a:cs typeface="Arial" pitchFamily="34" charset="0"/>
              </a:rPr>
              <a:t>i</a:t>
            </a:r>
            <a:endParaRPr lang="en-US" sz="2400" b="1" i="1" baseline="-25000" dirty="0">
              <a:latin typeface="Arial" pitchFamily="34" charset="0"/>
              <a:ea typeface="ＭＳ Ｐゴシック" pitchFamily="-32" charset="-128"/>
              <a:cs typeface="Arial" pitchFamily="34" charset="0"/>
            </a:endParaRPr>
          </a:p>
        </p:txBody>
      </p:sp>
    </p:spTree>
    <p:extLst>
      <p:ext uri="{BB962C8B-B14F-4D97-AF65-F5344CB8AC3E}">
        <p14:creationId xmlns:p14="http://schemas.microsoft.com/office/powerpoint/2010/main" val="3239095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2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2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2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73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3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3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3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3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3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3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3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73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73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73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73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73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73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73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73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73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73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7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P spid="97292" grpId="0" animBg="1"/>
      <p:bldP spid="97293" grpId="0" animBg="1"/>
      <p:bldP spid="97294" grpId="0" animBg="1"/>
      <p:bldP spid="97295" grpId="0" animBg="1"/>
      <p:bldP spid="97296" grpId="0" animBg="1"/>
      <p:bldP spid="97297" grpId="0" animBg="1"/>
      <p:bldP spid="97298" grpId="0" animBg="1"/>
      <p:bldP spid="97317" grpId="0"/>
      <p:bldP spid="97318" grpId="0"/>
      <p:bldP spid="97319" grpId="0"/>
      <p:bldP spid="97320" grpId="0"/>
      <p:bldP spid="97321" grpId="0"/>
      <p:bldP spid="97322" grpId="0"/>
      <p:bldP spid="97323" grpId="0"/>
      <p:bldP spid="97324" grpId="0"/>
      <p:bldP spid="97325" grpId="0"/>
      <p:bldP spid="97327" grpId="0"/>
      <p:bldP spid="97328" grpId="0"/>
      <p:bldP spid="97329" grpId="0"/>
      <p:bldP spid="97330" grpId="0"/>
      <p:bldP spid="97331" grpId="0"/>
      <p:bldP spid="97332" grpId="0"/>
      <p:bldP spid="97333" grpId="0"/>
      <p:bldP spid="97335" grpId="0"/>
      <p:bldP spid="9733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Analysis</a:t>
            </a:r>
          </a:p>
        </p:txBody>
      </p:sp>
      <p:sp>
        <p:nvSpPr>
          <p:cNvPr id="99331" name="Rectangle 3"/>
          <p:cNvSpPr>
            <a:spLocks noGrp="1"/>
          </p:cNvSpPr>
          <p:nvPr>
            <p:ph idx="1"/>
          </p:nvPr>
        </p:nvSpPr>
        <p:spPr/>
        <p:txBody>
          <a:bodyPr/>
          <a:lstStyle/>
          <a:p>
            <a:r>
              <a:rPr lang="en-US" b="1" dirty="0">
                <a:solidFill>
                  <a:srgbClr val="D60093"/>
                </a:solidFill>
              </a:rPr>
              <a:t>Assume enough RAM to fit </a:t>
            </a:r>
            <a:r>
              <a:rPr lang="en-US" b="1" i="1" dirty="0" err="1">
                <a:solidFill>
                  <a:srgbClr val="D60093"/>
                </a:solidFill>
              </a:rPr>
              <a:t>r</a:t>
            </a:r>
            <a:r>
              <a:rPr lang="en-US" b="1" i="1" baseline="30000" dirty="0" err="1">
                <a:solidFill>
                  <a:srgbClr val="D60093"/>
                </a:solidFill>
              </a:rPr>
              <a:t>new</a:t>
            </a:r>
            <a:r>
              <a:rPr lang="en-US" b="1" dirty="0">
                <a:solidFill>
                  <a:srgbClr val="D60093"/>
                </a:solidFill>
              </a:rPr>
              <a:t> into memory</a:t>
            </a:r>
          </a:p>
          <a:p>
            <a:pPr lvl="1"/>
            <a:r>
              <a:rPr lang="en-US" dirty="0"/>
              <a:t>Store </a:t>
            </a:r>
            <a:r>
              <a:rPr lang="en-US" b="1" i="1" dirty="0" err="1"/>
              <a:t>r</a:t>
            </a:r>
            <a:r>
              <a:rPr lang="en-US" i="1" baseline="30000" dirty="0" err="1"/>
              <a:t>old</a:t>
            </a:r>
            <a:r>
              <a:rPr lang="en-US" dirty="0"/>
              <a:t> and matrix </a:t>
            </a:r>
            <a:r>
              <a:rPr lang="en-US" b="1" i="1" dirty="0"/>
              <a:t>M</a:t>
            </a:r>
            <a:r>
              <a:rPr lang="en-US" dirty="0"/>
              <a:t> on disk</a:t>
            </a:r>
          </a:p>
          <a:p>
            <a:r>
              <a:rPr lang="en-US" b="1" dirty="0" smtClean="0">
                <a:solidFill>
                  <a:srgbClr val="0000FF"/>
                </a:solidFill>
              </a:rPr>
              <a:t>In each iteration, we have to:</a:t>
            </a:r>
          </a:p>
          <a:p>
            <a:pPr lvl="1"/>
            <a:r>
              <a:rPr lang="en-US" dirty="0" smtClean="0"/>
              <a:t>Read </a:t>
            </a:r>
            <a:r>
              <a:rPr lang="en-US" b="1" i="1" dirty="0" err="1" smtClean="0"/>
              <a:t>r</a:t>
            </a:r>
            <a:r>
              <a:rPr lang="en-US" i="1" baseline="30000" dirty="0" err="1" smtClean="0"/>
              <a:t>old</a:t>
            </a:r>
            <a:r>
              <a:rPr lang="en-US" dirty="0" smtClean="0"/>
              <a:t> and </a:t>
            </a:r>
            <a:r>
              <a:rPr lang="en-US" b="1" i="1" dirty="0" smtClean="0"/>
              <a:t>M</a:t>
            </a:r>
          </a:p>
          <a:p>
            <a:pPr lvl="1"/>
            <a:r>
              <a:rPr lang="en-US" dirty="0" smtClean="0"/>
              <a:t>Write </a:t>
            </a:r>
            <a:r>
              <a:rPr lang="en-US" b="1" i="1" dirty="0" err="1" smtClean="0"/>
              <a:t>r</a:t>
            </a:r>
            <a:r>
              <a:rPr lang="en-US" i="1" baseline="30000" dirty="0" err="1" smtClean="0"/>
              <a:t>new</a:t>
            </a:r>
            <a:r>
              <a:rPr lang="en-US" dirty="0" smtClean="0"/>
              <a:t> back to disk</a:t>
            </a:r>
          </a:p>
          <a:p>
            <a:pPr lvl="1"/>
            <a:r>
              <a:rPr lang="en-US" b="1" dirty="0">
                <a:solidFill>
                  <a:srgbClr val="008000"/>
                </a:solidFill>
              </a:rPr>
              <a:t>Cost per iteration of Power method:</a:t>
            </a:r>
            <a:br>
              <a:rPr lang="en-US" b="1" dirty="0">
                <a:solidFill>
                  <a:srgbClr val="008000"/>
                </a:solidFill>
              </a:rPr>
            </a:br>
            <a:r>
              <a:rPr lang="en-US" b="1" dirty="0" smtClean="0">
                <a:solidFill>
                  <a:srgbClr val="008000"/>
                </a:solidFill>
              </a:rPr>
              <a:t>=</a:t>
            </a:r>
            <a:r>
              <a:rPr lang="en-US" dirty="0" smtClean="0">
                <a:solidFill>
                  <a:srgbClr val="008000"/>
                </a:solidFill>
              </a:rPr>
              <a:t> 2|</a:t>
            </a:r>
            <a:r>
              <a:rPr lang="en-US" b="1" i="1" dirty="0" smtClean="0">
                <a:solidFill>
                  <a:srgbClr val="008000"/>
                </a:solidFill>
              </a:rPr>
              <a:t>r</a:t>
            </a:r>
            <a:r>
              <a:rPr lang="en-US" dirty="0" smtClean="0">
                <a:solidFill>
                  <a:srgbClr val="008000"/>
                </a:solidFill>
              </a:rPr>
              <a:t>| + |</a:t>
            </a:r>
            <a:r>
              <a:rPr lang="en-US" b="1" i="1" dirty="0" smtClean="0">
                <a:solidFill>
                  <a:srgbClr val="008000"/>
                </a:solidFill>
              </a:rPr>
              <a:t>M</a:t>
            </a:r>
            <a:r>
              <a:rPr lang="en-US" dirty="0" smtClean="0">
                <a:solidFill>
                  <a:srgbClr val="008000"/>
                </a:solidFill>
              </a:rPr>
              <a:t>|</a:t>
            </a:r>
          </a:p>
          <a:p>
            <a:pPr lvl="8"/>
            <a:endParaRPr lang="en-US" dirty="0" smtClean="0"/>
          </a:p>
          <a:p>
            <a:r>
              <a:rPr lang="en-US" b="1" dirty="0" smtClean="0">
                <a:solidFill>
                  <a:srgbClr val="D60093"/>
                </a:solidFill>
              </a:rPr>
              <a:t>Question:</a:t>
            </a:r>
          </a:p>
          <a:p>
            <a:pPr lvl="1"/>
            <a:r>
              <a:rPr lang="en-US" dirty="0" smtClean="0"/>
              <a:t>What if we could not even fit </a:t>
            </a:r>
            <a:r>
              <a:rPr lang="en-US" b="1" i="1" dirty="0" err="1" smtClean="0"/>
              <a:t>r</a:t>
            </a:r>
            <a:r>
              <a:rPr lang="en-US" i="1" baseline="30000" dirty="0" err="1" smtClean="0"/>
              <a:t>new</a:t>
            </a:r>
            <a:r>
              <a:rPr lang="en-US" dirty="0" smtClean="0"/>
              <a:t> in memory?</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55</a:t>
            </a:fld>
            <a:endParaRPr lang="en-US"/>
          </a:p>
        </p:txBody>
      </p:sp>
    </p:spTree>
    <p:extLst>
      <p:ext uri="{BB962C8B-B14F-4D97-AF65-F5344CB8AC3E}">
        <p14:creationId xmlns:p14="http://schemas.microsoft.com/office/powerpoint/2010/main" val="148855141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Block-based Update Algorithm</a:t>
            </a:r>
          </a:p>
        </p:txBody>
      </p:sp>
      <p:sp>
        <p:nvSpPr>
          <p:cNvPr id="3" name="Content Placeholder 2"/>
          <p:cNvSpPr>
            <a:spLocks noGrp="1"/>
          </p:cNvSpPr>
          <p:nvPr>
            <p:ph idx="1"/>
          </p:nvPr>
        </p:nvSpPr>
        <p:spPr>
          <a:xfrm>
            <a:off x="457200" y="5257800"/>
            <a:ext cx="8229600" cy="1295401"/>
          </a:xfrm>
        </p:spPr>
        <p:txBody>
          <a:bodyPr/>
          <a:lstStyle/>
          <a:p>
            <a:pPr lvl="1"/>
            <a:r>
              <a:rPr lang="en-US" dirty="0"/>
              <a:t>Break </a:t>
            </a:r>
            <a:r>
              <a:rPr lang="en-US" b="1" i="1" dirty="0" err="1"/>
              <a:t>r</a:t>
            </a:r>
            <a:r>
              <a:rPr lang="en-US" baseline="30000" dirty="0" err="1"/>
              <a:t>new</a:t>
            </a:r>
            <a:r>
              <a:rPr lang="en-US" dirty="0"/>
              <a:t> into </a:t>
            </a:r>
            <a:r>
              <a:rPr lang="en-US" b="1" i="1" dirty="0"/>
              <a:t>k</a:t>
            </a:r>
            <a:r>
              <a:rPr lang="en-US" dirty="0"/>
              <a:t> blocks that fit in memory</a:t>
            </a:r>
          </a:p>
          <a:p>
            <a:pPr lvl="1"/>
            <a:r>
              <a:rPr lang="en-US" dirty="0"/>
              <a:t>Scan </a:t>
            </a:r>
            <a:r>
              <a:rPr lang="en-US" b="1" i="1" dirty="0"/>
              <a:t>M</a:t>
            </a:r>
            <a:r>
              <a:rPr lang="en-US" dirty="0"/>
              <a:t> and </a:t>
            </a:r>
            <a:r>
              <a:rPr lang="en-US" b="1" i="1" dirty="0" err="1"/>
              <a:t>r</a:t>
            </a:r>
            <a:r>
              <a:rPr lang="en-US" baseline="30000" dirty="0" err="1"/>
              <a:t>old</a:t>
            </a:r>
            <a:r>
              <a:rPr lang="en-US" dirty="0"/>
              <a:t> once for each block</a:t>
            </a:r>
          </a:p>
        </p:txBody>
      </p:sp>
      <p:sp>
        <p:nvSpPr>
          <p:cNvPr id="37" name="Footer Placeholder 3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36" name="Slide Number Placeholder 35"/>
          <p:cNvSpPr>
            <a:spLocks noGrp="1"/>
          </p:cNvSpPr>
          <p:nvPr>
            <p:ph type="sldNum" sz="quarter" idx="12"/>
          </p:nvPr>
        </p:nvSpPr>
        <p:spPr/>
        <p:txBody>
          <a:bodyPr/>
          <a:lstStyle/>
          <a:p>
            <a:fld id="{19B12225-5612-419B-A8D5-4B8EEE4C217E}" type="slidenum">
              <a:rPr lang="en-US" smtClean="0"/>
              <a:pPr/>
              <a:t>56</a:t>
            </a:fld>
            <a:endParaRPr lang="en-US"/>
          </a:p>
        </p:txBody>
      </p:sp>
      <p:sp>
        <p:nvSpPr>
          <p:cNvPr id="101379" name="Rectangle 3"/>
          <p:cNvSpPr>
            <a:spLocks noChangeArrowheads="1"/>
          </p:cNvSpPr>
          <p:nvPr/>
        </p:nvSpPr>
        <p:spPr bwMode="auto">
          <a:xfrm>
            <a:off x="2590800" y="2543175"/>
            <a:ext cx="4114800" cy="3810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1380" name="Rectangle 4"/>
          <p:cNvSpPr>
            <a:spLocks noChangeArrowheads="1"/>
          </p:cNvSpPr>
          <p:nvPr/>
        </p:nvSpPr>
        <p:spPr bwMode="auto">
          <a:xfrm>
            <a:off x="1371600" y="2466975"/>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1381" name="Rectangle 5"/>
          <p:cNvSpPr>
            <a:spLocks noChangeArrowheads="1"/>
          </p:cNvSpPr>
          <p:nvPr/>
        </p:nvSpPr>
        <p:spPr bwMode="auto">
          <a:xfrm>
            <a:off x="1371600" y="2771775"/>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1382" name="Rectangle 6"/>
          <p:cNvSpPr>
            <a:spLocks noChangeArrowheads="1"/>
          </p:cNvSpPr>
          <p:nvPr/>
        </p:nvSpPr>
        <p:spPr bwMode="auto">
          <a:xfrm>
            <a:off x="1371600" y="34290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3" name="Rectangle 7"/>
          <p:cNvSpPr>
            <a:spLocks noChangeArrowheads="1"/>
          </p:cNvSpPr>
          <p:nvPr/>
        </p:nvSpPr>
        <p:spPr bwMode="auto">
          <a:xfrm>
            <a:off x="1371600" y="37338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4" name="Rectangle 8"/>
          <p:cNvSpPr>
            <a:spLocks noChangeArrowheads="1"/>
          </p:cNvSpPr>
          <p:nvPr/>
        </p:nvSpPr>
        <p:spPr bwMode="auto">
          <a:xfrm>
            <a:off x="1371600" y="43434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5" name="Rectangle 9"/>
          <p:cNvSpPr>
            <a:spLocks noChangeArrowheads="1"/>
          </p:cNvSpPr>
          <p:nvPr/>
        </p:nvSpPr>
        <p:spPr bwMode="auto">
          <a:xfrm>
            <a:off x="1371600" y="46482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6" name="Rectangle 10"/>
          <p:cNvSpPr>
            <a:spLocks noChangeArrowheads="1"/>
          </p:cNvSpPr>
          <p:nvPr/>
        </p:nvSpPr>
        <p:spPr bwMode="auto">
          <a:xfrm>
            <a:off x="7543800" y="2466975"/>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1387" name="Rectangle 11"/>
          <p:cNvSpPr>
            <a:spLocks noChangeArrowheads="1"/>
          </p:cNvSpPr>
          <p:nvPr/>
        </p:nvSpPr>
        <p:spPr bwMode="auto">
          <a:xfrm>
            <a:off x="7543800" y="27717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8" name="Rectangle 12"/>
          <p:cNvSpPr>
            <a:spLocks noChangeArrowheads="1"/>
          </p:cNvSpPr>
          <p:nvPr/>
        </p:nvSpPr>
        <p:spPr bwMode="auto">
          <a:xfrm>
            <a:off x="7543800" y="30765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89" name="Rectangle 13"/>
          <p:cNvSpPr>
            <a:spLocks noChangeArrowheads="1"/>
          </p:cNvSpPr>
          <p:nvPr/>
        </p:nvSpPr>
        <p:spPr bwMode="auto">
          <a:xfrm>
            <a:off x="7543800" y="33813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90" name="Rectangle 14"/>
          <p:cNvSpPr>
            <a:spLocks noChangeArrowheads="1"/>
          </p:cNvSpPr>
          <p:nvPr/>
        </p:nvSpPr>
        <p:spPr bwMode="auto">
          <a:xfrm>
            <a:off x="7543800" y="36861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1391" name="Rectangle 15"/>
          <p:cNvSpPr>
            <a:spLocks noChangeArrowheads="1"/>
          </p:cNvSpPr>
          <p:nvPr/>
        </p:nvSpPr>
        <p:spPr bwMode="auto">
          <a:xfrm>
            <a:off x="7543800" y="3990975"/>
            <a:ext cx="457200" cy="304800"/>
          </a:xfrm>
          <a:prstGeom prst="rect">
            <a:avLst/>
          </a:prstGeom>
          <a:noFill/>
          <a:ln w="9525">
            <a:solidFill>
              <a:schemeClr val="tx1"/>
            </a:solidFill>
            <a:miter lim="800000"/>
            <a:headEnd/>
            <a:tailEnd/>
          </a:ln>
          <a:effectLst/>
        </p:spPr>
        <p:txBody>
          <a:bodyPr wrap="none" anchor="ctr"/>
          <a:lstStyle/>
          <a:p>
            <a:endParaRPr lang="en-US"/>
          </a:p>
        </p:txBody>
      </p:sp>
      <p:graphicFrame>
        <p:nvGraphicFramePr>
          <p:cNvPr id="101392" name="Group 16"/>
          <p:cNvGraphicFramePr>
            <a:graphicFrameLocks noGrp="1"/>
          </p:cNvGraphicFramePr>
          <p:nvPr/>
        </p:nvGraphicFramePr>
        <p:xfrm>
          <a:off x="2590800" y="2500313"/>
          <a:ext cx="4114800" cy="1371600"/>
        </p:xfrm>
        <a:graphic>
          <a:graphicData uri="http://schemas.openxmlformats.org/drawingml/2006/table">
            <a:tbl>
              <a:tblPr/>
              <a:tblGrid>
                <a:gridCol w="957263"/>
                <a:gridCol w="960437"/>
                <a:gridCol w="2197100"/>
              </a:tblGrid>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0, 1, 3, 5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0, 5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3, 4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10" name="Text Box 34"/>
          <p:cNvSpPr txBox="1">
            <a:spLocks noChangeArrowheads="1"/>
          </p:cNvSpPr>
          <p:nvPr/>
        </p:nvSpPr>
        <p:spPr bwMode="auto">
          <a:xfrm>
            <a:off x="2667000" y="2146300"/>
            <a:ext cx="497252" cy="400110"/>
          </a:xfrm>
          <a:prstGeom prst="rect">
            <a:avLst/>
          </a:prstGeom>
          <a:noFill/>
          <a:ln w="9525">
            <a:noFill/>
            <a:miter lim="800000"/>
            <a:headEnd/>
            <a:tailEnd/>
          </a:ln>
          <a:effectLst/>
        </p:spPr>
        <p:txBody>
          <a:bodyPr wrap="none">
            <a:spAutoFit/>
          </a:bodyPr>
          <a:lstStyle/>
          <a:p>
            <a:pPr eaLnBrk="0" hangingPunct="0"/>
            <a:r>
              <a:rPr lang="en-US" sz="2000" b="1" dirty="0" err="1">
                <a:solidFill>
                  <a:srgbClr val="008000"/>
                </a:solidFill>
                <a:ea typeface="ＭＳ Ｐゴシック" pitchFamily="-32" charset="-128"/>
              </a:rPr>
              <a:t>src</a:t>
            </a:r>
            <a:endParaRPr lang="en-US" sz="2000" b="1" dirty="0">
              <a:solidFill>
                <a:srgbClr val="008000"/>
              </a:solidFill>
              <a:ea typeface="ＭＳ Ｐゴシック" pitchFamily="-32" charset="-128"/>
            </a:endParaRPr>
          </a:p>
        </p:txBody>
      </p:sp>
      <p:sp>
        <p:nvSpPr>
          <p:cNvPr id="101411" name="Text Box 35"/>
          <p:cNvSpPr txBox="1">
            <a:spLocks noChangeArrowheads="1"/>
          </p:cNvSpPr>
          <p:nvPr/>
        </p:nvSpPr>
        <p:spPr bwMode="auto">
          <a:xfrm>
            <a:off x="3429000" y="2146300"/>
            <a:ext cx="952505" cy="400110"/>
          </a:xfrm>
          <a:prstGeom prst="rect">
            <a:avLst/>
          </a:prstGeom>
          <a:noFill/>
          <a:ln w="9525">
            <a:noFill/>
            <a:miter lim="800000"/>
            <a:headEnd/>
            <a:tailEnd/>
          </a:ln>
          <a:effectLst/>
        </p:spPr>
        <p:txBody>
          <a:bodyPr wrap="none">
            <a:spAutoFit/>
          </a:bodyPr>
          <a:lstStyle/>
          <a:p>
            <a:pPr eaLnBrk="0" hangingPunct="0"/>
            <a:r>
              <a:rPr lang="en-US" sz="2000" b="1">
                <a:solidFill>
                  <a:srgbClr val="008000"/>
                </a:solidFill>
                <a:ea typeface="ＭＳ Ｐゴシック" pitchFamily="-32" charset="-128"/>
              </a:rPr>
              <a:t>degree</a:t>
            </a:r>
          </a:p>
        </p:txBody>
      </p:sp>
      <p:sp>
        <p:nvSpPr>
          <p:cNvPr id="101412" name="Text Box 36"/>
          <p:cNvSpPr txBox="1">
            <a:spLocks noChangeArrowheads="1"/>
          </p:cNvSpPr>
          <p:nvPr/>
        </p:nvSpPr>
        <p:spPr bwMode="auto">
          <a:xfrm>
            <a:off x="4495800" y="2146300"/>
            <a:ext cx="1451038" cy="400110"/>
          </a:xfrm>
          <a:prstGeom prst="rect">
            <a:avLst/>
          </a:prstGeom>
          <a:noFill/>
          <a:ln w="9525">
            <a:noFill/>
            <a:miter lim="800000"/>
            <a:headEnd/>
            <a:tailEnd/>
          </a:ln>
          <a:effectLst/>
        </p:spPr>
        <p:txBody>
          <a:bodyPr wrap="none">
            <a:spAutoFit/>
          </a:bodyPr>
          <a:lstStyle/>
          <a:p>
            <a:pPr eaLnBrk="0" hangingPunct="0"/>
            <a:r>
              <a:rPr lang="en-US" sz="2000" b="1">
                <a:solidFill>
                  <a:srgbClr val="008000"/>
                </a:solidFill>
                <a:ea typeface="ＭＳ Ｐゴシック" pitchFamily="-32" charset="-128"/>
              </a:rPr>
              <a:t>destination</a:t>
            </a:r>
          </a:p>
        </p:txBody>
      </p:sp>
      <p:sp>
        <p:nvSpPr>
          <p:cNvPr id="101413" name="Text Box 37"/>
          <p:cNvSpPr txBox="1">
            <a:spLocks noChangeArrowheads="1"/>
          </p:cNvSpPr>
          <p:nvPr/>
        </p:nvSpPr>
        <p:spPr bwMode="auto">
          <a:xfrm>
            <a:off x="1066800" y="246697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101414" name="Text Box 38"/>
          <p:cNvSpPr txBox="1">
            <a:spLocks noChangeArrowheads="1"/>
          </p:cNvSpPr>
          <p:nvPr/>
        </p:nvSpPr>
        <p:spPr bwMode="auto">
          <a:xfrm>
            <a:off x="1066800" y="2755900"/>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101415" name="Text Box 39"/>
          <p:cNvSpPr txBox="1">
            <a:spLocks noChangeArrowheads="1"/>
          </p:cNvSpPr>
          <p:nvPr/>
        </p:nvSpPr>
        <p:spPr bwMode="auto">
          <a:xfrm>
            <a:off x="1066800" y="34131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101416" name="Text Box 40"/>
          <p:cNvSpPr txBox="1">
            <a:spLocks noChangeArrowheads="1"/>
          </p:cNvSpPr>
          <p:nvPr/>
        </p:nvSpPr>
        <p:spPr bwMode="auto">
          <a:xfrm>
            <a:off x="1066800" y="3733800"/>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3</a:t>
            </a:r>
          </a:p>
        </p:txBody>
      </p:sp>
      <p:sp>
        <p:nvSpPr>
          <p:cNvPr id="101417" name="Text Box 41"/>
          <p:cNvSpPr txBox="1">
            <a:spLocks noChangeArrowheads="1"/>
          </p:cNvSpPr>
          <p:nvPr/>
        </p:nvSpPr>
        <p:spPr bwMode="auto">
          <a:xfrm>
            <a:off x="1066800" y="43275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101418" name="Text Box 42"/>
          <p:cNvSpPr txBox="1">
            <a:spLocks noChangeArrowheads="1"/>
          </p:cNvSpPr>
          <p:nvPr/>
        </p:nvSpPr>
        <p:spPr bwMode="auto">
          <a:xfrm>
            <a:off x="1066800" y="46323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101419" name="Text Box 43"/>
          <p:cNvSpPr txBox="1">
            <a:spLocks noChangeArrowheads="1"/>
          </p:cNvSpPr>
          <p:nvPr/>
        </p:nvSpPr>
        <p:spPr bwMode="auto">
          <a:xfrm>
            <a:off x="7945438" y="239077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101420" name="Text Box 44"/>
          <p:cNvSpPr txBox="1">
            <a:spLocks noChangeArrowheads="1"/>
          </p:cNvSpPr>
          <p:nvPr/>
        </p:nvSpPr>
        <p:spPr bwMode="auto">
          <a:xfrm>
            <a:off x="7945438" y="26797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101421" name="Text Box 45"/>
          <p:cNvSpPr txBox="1">
            <a:spLocks noChangeArrowheads="1"/>
          </p:cNvSpPr>
          <p:nvPr/>
        </p:nvSpPr>
        <p:spPr bwMode="auto">
          <a:xfrm>
            <a:off x="7945438" y="29845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101422" name="Text Box 46"/>
          <p:cNvSpPr txBox="1">
            <a:spLocks noChangeArrowheads="1"/>
          </p:cNvSpPr>
          <p:nvPr/>
        </p:nvSpPr>
        <p:spPr bwMode="auto">
          <a:xfrm>
            <a:off x="7945438" y="330517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3</a:t>
            </a:r>
          </a:p>
        </p:txBody>
      </p:sp>
      <p:sp>
        <p:nvSpPr>
          <p:cNvPr id="101423" name="Text Box 47"/>
          <p:cNvSpPr txBox="1">
            <a:spLocks noChangeArrowheads="1"/>
          </p:cNvSpPr>
          <p:nvPr/>
        </p:nvSpPr>
        <p:spPr bwMode="auto">
          <a:xfrm>
            <a:off x="7945438" y="35941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101424" name="Text Box 48"/>
          <p:cNvSpPr txBox="1">
            <a:spLocks noChangeArrowheads="1"/>
          </p:cNvSpPr>
          <p:nvPr/>
        </p:nvSpPr>
        <p:spPr bwMode="auto">
          <a:xfrm>
            <a:off x="7945438" y="38989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101425" name="Text Box 49"/>
          <p:cNvSpPr txBox="1">
            <a:spLocks noChangeArrowheads="1"/>
          </p:cNvSpPr>
          <p:nvPr/>
        </p:nvSpPr>
        <p:spPr bwMode="auto">
          <a:xfrm>
            <a:off x="1508125" y="1981200"/>
            <a:ext cx="184150" cy="457200"/>
          </a:xfrm>
          <a:prstGeom prst="rect">
            <a:avLst/>
          </a:prstGeom>
          <a:noFill/>
          <a:ln w="9525">
            <a:noFill/>
            <a:miter lim="800000"/>
            <a:headEnd/>
            <a:tailEnd/>
          </a:ln>
          <a:effectLst/>
        </p:spPr>
        <p:txBody>
          <a:bodyPr wrap="none">
            <a:spAutoFit/>
          </a:bodyPr>
          <a:lstStyle/>
          <a:p>
            <a:pPr eaLnBrk="0" hangingPunct="0"/>
            <a:endParaRPr lang="en-US" sz="2400">
              <a:ea typeface="ＭＳ Ｐゴシック" pitchFamily="-32" charset="-128"/>
            </a:endParaRPr>
          </a:p>
        </p:txBody>
      </p:sp>
      <p:sp>
        <p:nvSpPr>
          <p:cNvPr id="101426" name="Text Box 50"/>
          <p:cNvSpPr txBox="1">
            <a:spLocks noChangeArrowheads="1"/>
          </p:cNvSpPr>
          <p:nvPr/>
        </p:nvSpPr>
        <p:spPr bwMode="auto">
          <a:xfrm>
            <a:off x="1295400" y="2105025"/>
            <a:ext cx="585417" cy="400110"/>
          </a:xfrm>
          <a:prstGeom prst="rect">
            <a:avLst/>
          </a:prstGeom>
          <a:noFill/>
          <a:ln w="9525">
            <a:noFill/>
            <a:miter lim="800000"/>
            <a:headEnd/>
            <a:tailEnd/>
          </a:ln>
          <a:effectLst/>
        </p:spPr>
        <p:txBody>
          <a:bodyPr wrap="none">
            <a:spAutoFit/>
          </a:bodyPr>
          <a:lstStyle/>
          <a:p>
            <a:pPr eaLnBrk="0" hangingPunct="0"/>
            <a:r>
              <a:rPr lang="en-US" sz="2000" b="1" dirty="0" err="1">
                <a:solidFill>
                  <a:srgbClr val="008000"/>
                </a:solidFill>
                <a:ea typeface="ＭＳ Ｐゴシック" pitchFamily="-32" charset="-128"/>
              </a:rPr>
              <a:t>r</a:t>
            </a:r>
            <a:r>
              <a:rPr lang="en-US" sz="2000" b="1" baseline="30000" dirty="0" err="1">
                <a:solidFill>
                  <a:srgbClr val="008000"/>
                </a:solidFill>
                <a:ea typeface="ＭＳ Ｐゴシック" pitchFamily="-32" charset="-128"/>
              </a:rPr>
              <a:t>new</a:t>
            </a:r>
            <a:endParaRPr lang="en-US" sz="2000" b="1" baseline="30000" dirty="0">
              <a:solidFill>
                <a:srgbClr val="008000"/>
              </a:solidFill>
              <a:latin typeface="Verdana" pitchFamily="34" charset="0"/>
              <a:ea typeface="ＭＳ Ｐゴシック" pitchFamily="-32" charset="-128"/>
            </a:endParaRPr>
          </a:p>
        </p:txBody>
      </p:sp>
      <p:sp>
        <p:nvSpPr>
          <p:cNvPr id="101427" name="Text Box 51"/>
          <p:cNvSpPr txBox="1">
            <a:spLocks noChangeArrowheads="1"/>
          </p:cNvSpPr>
          <p:nvPr/>
        </p:nvSpPr>
        <p:spPr bwMode="auto">
          <a:xfrm>
            <a:off x="7505700" y="2085975"/>
            <a:ext cx="506870" cy="400110"/>
          </a:xfrm>
          <a:prstGeom prst="rect">
            <a:avLst/>
          </a:prstGeom>
          <a:noFill/>
          <a:ln w="9525">
            <a:noFill/>
            <a:miter lim="800000"/>
            <a:headEnd/>
            <a:tailEnd/>
          </a:ln>
          <a:effectLst/>
        </p:spPr>
        <p:txBody>
          <a:bodyPr wrap="none">
            <a:spAutoFit/>
          </a:bodyPr>
          <a:lstStyle/>
          <a:p>
            <a:pPr eaLnBrk="0" hangingPunct="0"/>
            <a:r>
              <a:rPr lang="en-US" sz="2000" b="1">
                <a:solidFill>
                  <a:srgbClr val="008000"/>
                </a:solidFill>
                <a:ea typeface="ＭＳ Ｐゴシック" pitchFamily="-32" charset="-128"/>
              </a:rPr>
              <a:t>r</a:t>
            </a:r>
            <a:r>
              <a:rPr lang="en-US" sz="2000" b="1" baseline="30000">
                <a:solidFill>
                  <a:srgbClr val="008000"/>
                </a:solidFill>
                <a:ea typeface="ＭＳ Ｐゴシック" pitchFamily="-32" charset="-128"/>
              </a:rPr>
              <a:t>old</a:t>
            </a:r>
            <a:endParaRPr lang="en-US" sz="2000" b="1" baseline="30000">
              <a:solidFill>
                <a:srgbClr val="008000"/>
              </a:solidFill>
              <a:latin typeface="Verdana" pitchFamily="34" charset="0"/>
              <a:ea typeface="ＭＳ Ｐゴシック" pitchFamily="-32" charset="-128"/>
            </a:endParaRPr>
          </a:p>
        </p:txBody>
      </p:sp>
      <p:sp>
        <p:nvSpPr>
          <p:cNvPr id="2" name="TextBox 1"/>
          <p:cNvSpPr txBox="1"/>
          <p:nvPr/>
        </p:nvSpPr>
        <p:spPr>
          <a:xfrm>
            <a:off x="3969694" y="3810000"/>
            <a:ext cx="484428" cy="523220"/>
          </a:xfrm>
          <a:prstGeom prst="rect">
            <a:avLst/>
          </a:prstGeom>
          <a:noFill/>
        </p:spPr>
        <p:txBody>
          <a:bodyPr wrap="none" rtlCol="0">
            <a:spAutoFit/>
          </a:bodyPr>
          <a:lstStyle/>
          <a:p>
            <a:r>
              <a:rPr lang="en-US" sz="2800" b="1" i="1" dirty="0" smtClean="0">
                <a:solidFill>
                  <a:srgbClr val="008000"/>
                </a:solidFill>
                <a:latin typeface="Arial" pitchFamily="34" charset="0"/>
                <a:cs typeface="Arial" pitchFamily="34" charset="0"/>
              </a:rPr>
              <a:t>M</a:t>
            </a:r>
            <a:endParaRPr lang="en-US" sz="1600" b="1" i="1" dirty="0" smtClean="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143717751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smtClean="0"/>
              <a:t>Analysis of Block Update</a:t>
            </a:r>
          </a:p>
        </p:txBody>
      </p:sp>
      <p:sp>
        <p:nvSpPr>
          <p:cNvPr id="103427" name="Rectangle 3"/>
          <p:cNvSpPr>
            <a:spLocks noGrp="1"/>
          </p:cNvSpPr>
          <p:nvPr>
            <p:ph idx="1"/>
          </p:nvPr>
        </p:nvSpPr>
        <p:spPr/>
        <p:txBody>
          <a:bodyPr>
            <a:normAutofit/>
          </a:bodyPr>
          <a:lstStyle/>
          <a:p>
            <a:r>
              <a:rPr lang="en-US" b="1" dirty="0" smtClean="0">
                <a:solidFill>
                  <a:srgbClr val="0000FF"/>
                </a:solidFill>
              </a:rPr>
              <a:t>Similar to nested-loop join in databases</a:t>
            </a:r>
          </a:p>
          <a:p>
            <a:pPr lvl="1"/>
            <a:r>
              <a:rPr lang="en-US" dirty="0" smtClean="0"/>
              <a:t>Break </a:t>
            </a:r>
            <a:r>
              <a:rPr lang="en-US" b="1" i="1" dirty="0" err="1" smtClean="0"/>
              <a:t>r</a:t>
            </a:r>
            <a:r>
              <a:rPr lang="en-US" baseline="30000" dirty="0" err="1" smtClean="0"/>
              <a:t>new</a:t>
            </a:r>
            <a:r>
              <a:rPr lang="en-US" dirty="0" smtClean="0"/>
              <a:t> into </a:t>
            </a:r>
            <a:r>
              <a:rPr lang="en-US" b="1" i="1" dirty="0" smtClean="0"/>
              <a:t>k</a:t>
            </a:r>
            <a:r>
              <a:rPr lang="en-US" dirty="0" smtClean="0"/>
              <a:t> blocks that fit in memory</a:t>
            </a:r>
          </a:p>
          <a:p>
            <a:pPr lvl="1"/>
            <a:r>
              <a:rPr lang="en-US" dirty="0" smtClean="0"/>
              <a:t>Scan </a:t>
            </a:r>
            <a:r>
              <a:rPr lang="en-US" b="1" i="1" dirty="0" smtClean="0"/>
              <a:t>M</a:t>
            </a:r>
            <a:r>
              <a:rPr lang="en-US" dirty="0" smtClean="0"/>
              <a:t> and </a:t>
            </a:r>
            <a:r>
              <a:rPr lang="en-US" b="1" i="1" dirty="0" err="1" smtClean="0"/>
              <a:t>r</a:t>
            </a:r>
            <a:r>
              <a:rPr lang="en-US" baseline="30000" dirty="0" err="1" smtClean="0"/>
              <a:t>old</a:t>
            </a:r>
            <a:r>
              <a:rPr lang="en-US" dirty="0" smtClean="0"/>
              <a:t> once for each block</a:t>
            </a:r>
          </a:p>
          <a:p>
            <a:r>
              <a:rPr lang="en-US" b="1" dirty="0" smtClean="0">
                <a:solidFill>
                  <a:srgbClr val="FF0066"/>
                </a:solidFill>
              </a:rPr>
              <a:t>Total cost:</a:t>
            </a:r>
          </a:p>
          <a:p>
            <a:pPr lvl="1"/>
            <a:r>
              <a:rPr lang="en-US" b="1" i="1" dirty="0" smtClean="0"/>
              <a:t>k</a:t>
            </a:r>
            <a:r>
              <a:rPr lang="en-US" dirty="0" smtClean="0"/>
              <a:t> scans of </a:t>
            </a:r>
            <a:r>
              <a:rPr lang="en-US" b="1" i="1" dirty="0" smtClean="0"/>
              <a:t>M</a:t>
            </a:r>
            <a:r>
              <a:rPr lang="en-US" dirty="0" smtClean="0"/>
              <a:t> and </a:t>
            </a:r>
            <a:r>
              <a:rPr lang="en-US" b="1" i="1" dirty="0" err="1" smtClean="0"/>
              <a:t>r</a:t>
            </a:r>
            <a:r>
              <a:rPr lang="en-US" baseline="30000" dirty="0" err="1" smtClean="0"/>
              <a:t>old</a:t>
            </a:r>
            <a:endParaRPr lang="en-US" dirty="0" smtClean="0"/>
          </a:p>
          <a:p>
            <a:pPr lvl="1"/>
            <a:r>
              <a:rPr lang="en-US" b="1" dirty="0" smtClean="0">
                <a:solidFill>
                  <a:srgbClr val="008000"/>
                </a:solidFill>
              </a:rPr>
              <a:t>Cost per iteration of Power method:</a:t>
            </a:r>
            <a:r>
              <a:rPr lang="en-US" b="1" dirty="0">
                <a:solidFill>
                  <a:srgbClr val="008000"/>
                </a:solidFill>
              </a:rPr>
              <a:t/>
            </a:r>
            <a:br>
              <a:rPr lang="en-US" b="1" dirty="0">
                <a:solidFill>
                  <a:srgbClr val="008000"/>
                </a:solidFill>
              </a:rPr>
            </a:br>
            <a:r>
              <a:rPr lang="en-US" i="1" dirty="0" smtClean="0"/>
              <a:t>k</a:t>
            </a:r>
            <a:r>
              <a:rPr lang="en-US" dirty="0" smtClean="0"/>
              <a:t>(|</a:t>
            </a:r>
            <a:r>
              <a:rPr lang="en-US" b="1" i="1" dirty="0" smtClean="0"/>
              <a:t>M</a:t>
            </a:r>
            <a:r>
              <a:rPr lang="en-US" dirty="0" smtClean="0"/>
              <a:t>| + |</a:t>
            </a:r>
            <a:r>
              <a:rPr lang="en-US" b="1" i="1" dirty="0" smtClean="0"/>
              <a:t>r</a:t>
            </a:r>
            <a:r>
              <a:rPr lang="en-US" dirty="0" smtClean="0"/>
              <a:t>|) + |</a:t>
            </a:r>
            <a:r>
              <a:rPr lang="en-US" b="1" i="1" dirty="0" smtClean="0"/>
              <a:t>r</a:t>
            </a:r>
            <a:r>
              <a:rPr lang="en-US" dirty="0" smtClean="0"/>
              <a:t>| = </a:t>
            </a:r>
            <a:r>
              <a:rPr lang="en-US" b="1" i="1" dirty="0" err="1" smtClean="0">
                <a:solidFill>
                  <a:srgbClr val="008000"/>
                </a:solidFill>
              </a:rPr>
              <a:t>k</a:t>
            </a:r>
            <a:r>
              <a:rPr lang="en-US" b="1" dirty="0" err="1" smtClean="0">
                <a:solidFill>
                  <a:srgbClr val="008000"/>
                </a:solidFill>
              </a:rPr>
              <a:t>|</a:t>
            </a:r>
            <a:r>
              <a:rPr lang="en-US" b="1" i="1" dirty="0" err="1" smtClean="0">
                <a:solidFill>
                  <a:srgbClr val="008000"/>
                </a:solidFill>
              </a:rPr>
              <a:t>M</a:t>
            </a:r>
            <a:r>
              <a:rPr lang="en-US" b="1" dirty="0" smtClean="0">
                <a:solidFill>
                  <a:srgbClr val="008000"/>
                </a:solidFill>
              </a:rPr>
              <a:t>| + (</a:t>
            </a:r>
            <a:r>
              <a:rPr lang="en-US" b="1" i="1" dirty="0" smtClean="0">
                <a:solidFill>
                  <a:srgbClr val="008000"/>
                </a:solidFill>
              </a:rPr>
              <a:t>k</a:t>
            </a:r>
            <a:r>
              <a:rPr lang="en-US" b="1" dirty="0" smtClean="0">
                <a:solidFill>
                  <a:srgbClr val="008000"/>
                </a:solidFill>
              </a:rPr>
              <a:t>+1)|</a:t>
            </a:r>
            <a:r>
              <a:rPr lang="en-US" b="1" i="1" dirty="0" smtClean="0">
                <a:solidFill>
                  <a:srgbClr val="008000"/>
                </a:solidFill>
              </a:rPr>
              <a:t>r</a:t>
            </a:r>
            <a:r>
              <a:rPr lang="en-US" b="1" dirty="0" smtClean="0">
                <a:solidFill>
                  <a:srgbClr val="008000"/>
                </a:solidFill>
              </a:rPr>
              <a:t>|</a:t>
            </a:r>
          </a:p>
          <a:p>
            <a:r>
              <a:rPr lang="en-US" b="1" dirty="0" smtClean="0">
                <a:solidFill>
                  <a:srgbClr val="D60093"/>
                </a:solidFill>
              </a:rPr>
              <a:t>Can we do better?</a:t>
            </a:r>
          </a:p>
          <a:p>
            <a:pPr lvl="1"/>
            <a:r>
              <a:rPr lang="en-US" b="1" dirty="0" smtClean="0"/>
              <a:t>Hint:</a:t>
            </a:r>
            <a:r>
              <a:rPr lang="en-US" dirty="0" smtClean="0"/>
              <a:t> </a:t>
            </a:r>
            <a:r>
              <a:rPr lang="en-US" b="1" i="1" dirty="0" smtClean="0"/>
              <a:t>M</a:t>
            </a:r>
            <a:r>
              <a:rPr lang="en-US" dirty="0" smtClean="0"/>
              <a:t> is much bigger than </a:t>
            </a:r>
            <a:r>
              <a:rPr lang="en-US" b="1" i="1" dirty="0" smtClean="0"/>
              <a:t>r</a:t>
            </a:r>
            <a:r>
              <a:rPr lang="en-US" dirty="0" smtClean="0"/>
              <a:t> (</a:t>
            </a:r>
            <a:r>
              <a:rPr lang="en-US" dirty="0" err="1" smtClean="0"/>
              <a:t>approx</a:t>
            </a:r>
            <a:r>
              <a:rPr lang="en-US" dirty="0" smtClean="0"/>
              <a:t> 10-20x), so we must avoid reading it </a:t>
            </a:r>
            <a:r>
              <a:rPr lang="en-US" b="1" i="1" dirty="0" smtClean="0"/>
              <a:t>k</a:t>
            </a:r>
            <a:r>
              <a:rPr lang="en-US" dirty="0" smtClean="0"/>
              <a:t> times per iteration</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57</a:t>
            </a:fld>
            <a:endParaRPr lang="en-US"/>
          </a:p>
        </p:txBody>
      </p:sp>
    </p:spTree>
    <p:extLst>
      <p:ext uri="{BB962C8B-B14F-4D97-AF65-F5344CB8AC3E}">
        <p14:creationId xmlns:p14="http://schemas.microsoft.com/office/powerpoint/2010/main" val="211755346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Block-Stripe Update Algorithm</a:t>
            </a:r>
          </a:p>
        </p:txBody>
      </p:sp>
      <p:sp>
        <p:nvSpPr>
          <p:cNvPr id="39" name="Footer Placeholder 38"/>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38" name="Slide Number Placeholder 37"/>
          <p:cNvSpPr>
            <a:spLocks noGrp="1"/>
          </p:cNvSpPr>
          <p:nvPr>
            <p:ph type="sldNum" sz="quarter" idx="12"/>
          </p:nvPr>
        </p:nvSpPr>
        <p:spPr/>
        <p:txBody>
          <a:bodyPr/>
          <a:lstStyle/>
          <a:p>
            <a:fld id="{19B12225-5612-419B-A8D5-4B8EEE4C217E}" type="slidenum">
              <a:rPr lang="en-US" smtClean="0"/>
              <a:pPr/>
              <a:t>58</a:t>
            </a:fld>
            <a:endParaRPr lang="en-US"/>
          </a:p>
        </p:txBody>
      </p:sp>
      <p:sp>
        <p:nvSpPr>
          <p:cNvPr id="105475" name="Rectangle 3"/>
          <p:cNvSpPr>
            <a:spLocks noChangeArrowheads="1"/>
          </p:cNvSpPr>
          <p:nvPr/>
        </p:nvSpPr>
        <p:spPr bwMode="auto">
          <a:xfrm>
            <a:off x="2590800" y="1692275"/>
            <a:ext cx="3276600" cy="3810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5476" name="Rectangle 4"/>
          <p:cNvSpPr>
            <a:spLocks noChangeArrowheads="1"/>
          </p:cNvSpPr>
          <p:nvPr/>
        </p:nvSpPr>
        <p:spPr bwMode="auto">
          <a:xfrm>
            <a:off x="1371600" y="1905000"/>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5477" name="Rectangle 5"/>
          <p:cNvSpPr>
            <a:spLocks noChangeArrowheads="1"/>
          </p:cNvSpPr>
          <p:nvPr/>
        </p:nvSpPr>
        <p:spPr bwMode="auto">
          <a:xfrm>
            <a:off x="1371600" y="2209800"/>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5478" name="Rectangle 6"/>
          <p:cNvSpPr>
            <a:spLocks noChangeArrowheads="1"/>
          </p:cNvSpPr>
          <p:nvPr/>
        </p:nvSpPr>
        <p:spPr bwMode="auto">
          <a:xfrm>
            <a:off x="1371600" y="34290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79" name="Rectangle 7"/>
          <p:cNvSpPr>
            <a:spLocks noChangeArrowheads="1"/>
          </p:cNvSpPr>
          <p:nvPr/>
        </p:nvSpPr>
        <p:spPr bwMode="auto">
          <a:xfrm>
            <a:off x="1371600" y="37338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0" name="Rectangle 8"/>
          <p:cNvSpPr>
            <a:spLocks noChangeArrowheads="1"/>
          </p:cNvSpPr>
          <p:nvPr/>
        </p:nvSpPr>
        <p:spPr bwMode="auto">
          <a:xfrm>
            <a:off x="1371600" y="49530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1" name="Rectangle 9"/>
          <p:cNvSpPr>
            <a:spLocks noChangeArrowheads="1"/>
          </p:cNvSpPr>
          <p:nvPr/>
        </p:nvSpPr>
        <p:spPr bwMode="auto">
          <a:xfrm>
            <a:off x="1371600" y="5257800"/>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2" name="Rectangle 10"/>
          <p:cNvSpPr>
            <a:spLocks noChangeArrowheads="1"/>
          </p:cNvSpPr>
          <p:nvPr/>
        </p:nvSpPr>
        <p:spPr bwMode="auto">
          <a:xfrm>
            <a:off x="7543800" y="2466975"/>
            <a:ext cx="457200" cy="304800"/>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05483" name="Rectangle 11"/>
          <p:cNvSpPr>
            <a:spLocks noChangeArrowheads="1"/>
          </p:cNvSpPr>
          <p:nvPr/>
        </p:nvSpPr>
        <p:spPr bwMode="auto">
          <a:xfrm>
            <a:off x="7543800" y="27717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4" name="Rectangle 12"/>
          <p:cNvSpPr>
            <a:spLocks noChangeArrowheads="1"/>
          </p:cNvSpPr>
          <p:nvPr/>
        </p:nvSpPr>
        <p:spPr bwMode="auto">
          <a:xfrm>
            <a:off x="7543800" y="30765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5" name="Rectangle 13"/>
          <p:cNvSpPr>
            <a:spLocks noChangeArrowheads="1"/>
          </p:cNvSpPr>
          <p:nvPr/>
        </p:nvSpPr>
        <p:spPr bwMode="auto">
          <a:xfrm>
            <a:off x="7543800" y="33813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6" name="Rectangle 14"/>
          <p:cNvSpPr>
            <a:spLocks noChangeArrowheads="1"/>
          </p:cNvSpPr>
          <p:nvPr/>
        </p:nvSpPr>
        <p:spPr bwMode="auto">
          <a:xfrm>
            <a:off x="7543800" y="3686175"/>
            <a:ext cx="457200" cy="304800"/>
          </a:xfrm>
          <a:prstGeom prst="rect">
            <a:avLst/>
          </a:prstGeom>
          <a:noFill/>
          <a:ln w="9525">
            <a:solidFill>
              <a:schemeClr val="tx1"/>
            </a:solidFill>
            <a:miter lim="800000"/>
            <a:headEnd/>
            <a:tailEnd/>
          </a:ln>
          <a:effectLst/>
        </p:spPr>
        <p:txBody>
          <a:bodyPr wrap="none" anchor="ctr"/>
          <a:lstStyle/>
          <a:p>
            <a:endParaRPr lang="en-US"/>
          </a:p>
        </p:txBody>
      </p:sp>
      <p:sp>
        <p:nvSpPr>
          <p:cNvPr id="105487" name="Rectangle 15"/>
          <p:cNvSpPr>
            <a:spLocks noChangeArrowheads="1"/>
          </p:cNvSpPr>
          <p:nvPr/>
        </p:nvSpPr>
        <p:spPr bwMode="auto">
          <a:xfrm>
            <a:off x="7543800" y="3990975"/>
            <a:ext cx="457200" cy="304800"/>
          </a:xfrm>
          <a:prstGeom prst="rect">
            <a:avLst/>
          </a:prstGeom>
          <a:noFill/>
          <a:ln w="9525">
            <a:solidFill>
              <a:schemeClr val="tx1"/>
            </a:solidFill>
            <a:miter lim="800000"/>
            <a:headEnd/>
            <a:tailEnd/>
          </a:ln>
          <a:effectLst/>
        </p:spPr>
        <p:txBody>
          <a:bodyPr wrap="none" anchor="ctr"/>
          <a:lstStyle/>
          <a:p>
            <a:endParaRPr lang="en-US"/>
          </a:p>
        </p:txBody>
      </p:sp>
      <p:graphicFrame>
        <p:nvGraphicFramePr>
          <p:cNvPr id="105488" name="Group 16"/>
          <p:cNvGraphicFramePr>
            <a:graphicFrameLocks noGrp="1"/>
          </p:cNvGraphicFramePr>
          <p:nvPr/>
        </p:nvGraphicFramePr>
        <p:xfrm>
          <a:off x="2590800" y="1649413"/>
          <a:ext cx="3276600" cy="1371600"/>
        </p:xfrm>
        <a:graphic>
          <a:graphicData uri="http://schemas.openxmlformats.org/drawingml/2006/table">
            <a:tbl>
              <a:tblPr/>
              <a:tblGrid>
                <a:gridCol w="957263"/>
                <a:gridCol w="960437"/>
                <a:gridCol w="1358900"/>
              </a:tblGrid>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0, 1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Arial" charset="0"/>
                          <a:ea typeface="ＭＳ Ｐゴシック" pitchFamily="-32"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506" name="Text Box 34"/>
          <p:cNvSpPr txBox="1">
            <a:spLocks noChangeArrowheads="1"/>
          </p:cNvSpPr>
          <p:nvPr/>
        </p:nvSpPr>
        <p:spPr bwMode="auto">
          <a:xfrm>
            <a:off x="2667000" y="1295400"/>
            <a:ext cx="52228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src</a:t>
            </a:r>
          </a:p>
        </p:txBody>
      </p:sp>
      <p:sp>
        <p:nvSpPr>
          <p:cNvPr id="105507" name="Text Box 35"/>
          <p:cNvSpPr txBox="1">
            <a:spLocks noChangeArrowheads="1"/>
          </p:cNvSpPr>
          <p:nvPr/>
        </p:nvSpPr>
        <p:spPr bwMode="auto">
          <a:xfrm>
            <a:off x="3429000" y="1295400"/>
            <a:ext cx="974725"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degree</a:t>
            </a:r>
          </a:p>
        </p:txBody>
      </p:sp>
      <p:sp>
        <p:nvSpPr>
          <p:cNvPr id="105508" name="Text Box 36"/>
          <p:cNvSpPr txBox="1">
            <a:spLocks noChangeArrowheads="1"/>
          </p:cNvSpPr>
          <p:nvPr/>
        </p:nvSpPr>
        <p:spPr bwMode="auto">
          <a:xfrm>
            <a:off x="4495800" y="1295400"/>
            <a:ext cx="1412875"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destination</a:t>
            </a:r>
          </a:p>
        </p:txBody>
      </p:sp>
      <p:sp>
        <p:nvSpPr>
          <p:cNvPr id="105509" name="Text Box 37"/>
          <p:cNvSpPr txBox="1">
            <a:spLocks noChangeArrowheads="1"/>
          </p:cNvSpPr>
          <p:nvPr/>
        </p:nvSpPr>
        <p:spPr bwMode="auto">
          <a:xfrm>
            <a:off x="1066800" y="1905000"/>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105510" name="Text Box 38"/>
          <p:cNvSpPr txBox="1">
            <a:spLocks noChangeArrowheads="1"/>
          </p:cNvSpPr>
          <p:nvPr/>
        </p:nvSpPr>
        <p:spPr bwMode="auto">
          <a:xfrm>
            <a:off x="1066800" y="21939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105511" name="Text Box 39"/>
          <p:cNvSpPr txBox="1">
            <a:spLocks noChangeArrowheads="1"/>
          </p:cNvSpPr>
          <p:nvPr/>
        </p:nvSpPr>
        <p:spPr bwMode="auto">
          <a:xfrm>
            <a:off x="1066800" y="34131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105512" name="Text Box 40"/>
          <p:cNvSpPr txBox="1">
            <a:spLocks noChangeArrowheads="1"/>
          </p:cNvSpPr>
          <p:nvPr/>
        </p:nvSpPr>
        <p:spPr bwMode="auto">
          <a:xfrm>
            <a:off x="1066800" y="3733800"/>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3</a:t>
            </a:r>
          </a:p>
        </p:txBody>
      </p:sp>
      <p:sp>
        <p:nvSpPr>
          <p:cNvPr id="105513" name="Text Box 41"/>
          <p:cNvSpPr txBox="1">
            <a:spLocks noChangeArrowheads="1"/>
          </p:cNvSpPr>
          <p:nvPr/>
        </p:nvSpPr>
        <p:spPr bwMode="auto">
          <a:xfrm>
            <a:off x="1066800" y="49371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105514" name="Text Box 42"/>
          <p:cNvSpPr txBox="1">
            <a:spLocks noChangeArrowheads="1"/>
          </p:cNvSpPr>
          <p:nvPr/>
        </p:nvSpPr>
        <p:spPr bwMode="auto">
          <a:xfrm>
            <a:off x="1066800" y="5241925"/>
            <a:ext cx="325438"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105515" name="Text Box 43"/>
          <p:cNvSpPr txBox="1">
            <a:spLocks noChangeArrowheads="1"/>
          </p:cNvSpPr>
          <p:nvPr/>
        </p:nvSpPr>
        <p:spPr bwMode="auto">
          <a:xfrm>
            <a:off x="7945438" y="239077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0</a:t>
            </a:r>
          </a:p>
        </p:txBody>
      </p:sp>
      <p:sp>
        <p:nvSpPr>
          <p:cNvPr id="105516" name="Text Box 44"/>
          <p:cNvSpPr txBox="1">
            <a:spLocks noChangeArrowheads="1"/>
          </p:cNvSpPr>
          <p:nvPr/>
        </p:nvSpPr>
        <p:spPr bwMode="auto">
          <a:xfrm>
            <a:off x="7945438" y="26797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1</a:t>
            </a:r>
          </a:p>
        </p:txBody>
      </p:sp>
      <p:sp>
        <p:nvSpPr>
          <p:cNvPr id="105517" name="Text Box 45"/>
          <p:cNvSpPr txBox="1">
            <a:spLocks noChangeArrowheads="1"/>
          </p:cNvSpPr>
          <p:nvPr/>
        </p:nvSpPr>
        <p:spPr bwMode="auto">
          <a:xfrm>
            <a:off x="7945438" y="29845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2</a:t>
            </a:r>
          </a:p>
        </p:txBody>
      </p:sp>
      <p:sp>
        <p:nvSpPr>
          <p:cNvPr id="105518" name="Text Box 46"/>
          <p:cNvSpPr txBox="1">
            <a:spLocks noChangeArrowheads="1"/>
          </p:cNvSpPr>
          <p:nvPr/>
        </p:nvSpPr>
        <p:spPr bwMode="auto">
          <a:xfrm>
            <a:off x="7945438" y="3305175"/>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3</a:t>
            </a:r>
          </a:p>
        </p:txBody>
      </p:sp>
      <p:sp>
        <p:nvSpPr>
          <p:cNvPr id="105519" name="Text Box 47"/>
          <p:cNvSpPr txBox="1">
            <a:spLocks noChangeArrowheads="1"/>
          </p:cNvSpPr>
          <p:nvPr/>
        </p:nvSpPr>
        <p:spPr bwMode="auto">
          <a:xfrm>
            <a:off x="7945438" y="35941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4</a:t>
            </a:r>
          </a:p>
        </p:txBody>
      </p:sp>
      <p:sp>
        <p:nvSpPr>
          <p:cNvPr id="105520" name="Text Box 48"/>
          <p:cNvSpPr txBox="1">
            <a:spLocks noChangeArrowheads="1"/>
          </p:cNvSpPr>
          <p:nvPr/>
        </p:nvSpPr>
        <p:spPr bwMode="auto">
          <a:xfrm>
            <a:off x="7945438" y="3898900"/>
            <a:ext cx="325437"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5</a:t>
            </a:r>
          </a:p>
        </p:txBody>
      </p:sp>
      <p:sp>
        <p:nvSpPr>
          <p:cNvPr id="105521" name="Text Box 49"/>
          <p:cNvSpPr txBox="1">
            <a:spLocks noChangeArrowheads="1"/>
          </p:cNvSpPr>
          <p:nvPr/>
        </p:nvSpPr>
        <p:spPr bwMode="auto">
          <a:xfrm>
            <a:off x="1508125" y="1981200"/>
            <a:ext cx="184150" cy="457200"/>
          </a:xfrm>
          <a:prstGeom prst="rect">
            <a:avLst/>
          </a:prstGeom>
          <a:noFill/>
          <a:ln w="9525">
            <a:noFill/>
            <a:miter lim="800000"/>
            <a:headEnd/>
            <a:tailEnd/>
          </a:ln>
          <a:effectLst/>
        </p:spPr>
        <p:txBody>
          <a:bodyPr wrap="none">
            <a:spAutoFit/>
          </a:bodyPr>
          <a:lstStyle/>
          <a:p>
            <a:pPr eaLnBrk="0" hangingPunct="0"/>
            <a:endParaRPr lang="en-US" sz="2400">
              <a:ea typeface="ＭＳ Ｐゴシック" pitchFamily="-32" charset="-128"/>
            </a:endParaRPr>
          </a:p>
        </p:txBody>
      </p:sp>
      <p:sp>
        <p:nvSpPr>
          <p:cNvPr id="105522" name="Text Box 50"/>
          <p:cNvSpPr txBox="1">
            <a:spLocks noChangeArrowheads="1"/>
          </p:cNvSpPr>
          <p:nvPr/>
        </p:nvSpPr>
        <p:spPr bwMode="auto">
          <a:xfrm>
            <a:off x="1295400" y="1543050"/>
            <a:ext cx="571500"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r</a:t>
            </a:r>
            <a:r>
              <a:rPr lang="en-US" sz="2000" baseline="30000">
                <a:ea typeface="ＭＳ Ｐゴシック" pitchFamily="-32" charset="-128"/>
              </a:rPr>
              <a:t>new</a:t>
            </a:r>
            <a:endParaRPr lang="en-US" sz="2000" baseline="30000">
              <a:latin typeface="Verdana" pitchFamily="34" charset="0"/>
              <a:ea typeface="ＭＳ Ｐゴシック" pitchFamily="-32" charset="-128"/>
            </a:endParaRPr>
          </a:p>
        </p:txBody>
      </p:sp>
      <p:sp>
        <p:nvSpPr>
          <p:cNvPr id="105523" name="Text Box 51"/>
          <p:cNvSpPr txBox="1">
            <a:spLocks noChangeArrowheads="1"/>
          </p:cNvSpPr>
          <p:nvPr/>
        </p:nvSpPr>
        <p:spPr bwMode="auto">
          <a:xfrm>
            <a:off x="7505700" y="2085975"/>
            <a:ext cx="488950" cy="396875"/>
          </a:xfrm>
          <a:prstGeom prst="rect">
            <a:avLst/>
          </a:prstGeom>
          <a:noFill/>
          <a:ln w="9525">
            <a:noFill/>
            <a:miter lim="800000"/>
            <a:headEnd/>
            <a:tailEnd/>
          </a:ln>
          <a:effectLst/>
        </p:spPr>
        <p:txBody>
          <a:bodyPr wrap="none">
            <a:spAutoFit/>
          </a:bodyPr>
          <a:lstStyle/>
          <a:p>
            <a:pPr eaLnBrk="0" hangingPunct="0"/>
            <a:r>
              <a:rPr lang="en-US" sz="2000">
                <a:ea typeface="ＭＳ Ｐゴシック" pitchFamily="-32" charset="-128"/>
              </a:rPr>
              <a:t>r</a:t>
            </a:r>
            <a:r>
              <a:rPr lang="en-US" sz="2000" baseline="30000">
                <a:ea typeface="ＭＳ Ｐゴシック" pitchFamily="-32" charset="-128"/>
              </a:rPr>
              <a:t>old</a:t>
            </a:r>
            <a:endParaRPr lang="en-US" sz="2000" baseline="30000">
              <a:latin typeface="Verdana" pitchFamily="34" charset="0"/>
              <a:ea typeface="ＭＳ Ｐゴシック" pitchFamily="-32" charset="-128"/>
            </a:endParaRPr>
          </a:p>
        </p:txBody>
      </p:sp>
      <p:graphicFrame>
        <p:nvGraphicFramePr>
          <p:cNvPr id="105524" name="Group 52"/>
          <p:cNvGraphicFramePr>
            <a:graphicFrameLocks noGrp="1"/>
          </p:cNvGraphicFramePr>
          <p:nvPr/>
        </p:nvGraphicFramePr>
        <p:xfrm>
          <a:off x="2590800" y="4605338"/>
          <a:ext cx="3276600" cy="1371600"/>
        </p:xfrm>
        <a:graphic>
          <a:graphicData uri="http://schemas.openxmlformats.org/drawingml/2006/table">
            <a:tbl>
              <a:tblPr/>
              <a:tblGrid>
                <a:gridCol w="957263"/>
                <a:gridCol w="960437"/>
                <a:gridCol w="1358900"/>
              </a:tblGrid>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ea typeface="ＭＳ Ｐゴシック" pitchFamily="-32"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ea typeface="ＭＳ Ｐゴシック" pitchFamily="-32"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ea typeface="ＭＳ Ｐゴシック" pitchFamily="-32"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5542" name="Group 70"/>
          <p:cNvGraphicFramePr>
            <a:graphicFrameLocks noGrp="1"/>
          </p:cNvGraphicFramePr>
          <p:nvPr/>
        </p:nvGraphicFramePr>
        <p:xfrm>
          <a:off x="2590800" y="3359150"/>
          <a:ext cx="3276600" cy="914400"/>
        </p:xfrm>
        <a:graphic>
          <a:graphicData uri="http://schemas.openxmlformats.org/drawingml/2006/table">
            <a:tbl>
              <a:tblPr/>
              <a:tblGrid>
                <a:gridCol w="957263"/>
                <a:gridCol w="960437"/>
                <a:gridCol w="1358900"/>
              </a:tblGrid>
              <a:tr h="40798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ea typeface="ＭＳ Ｐゴシック" pitchFamily="-32"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ea typeface="ＭＳ Ｐゴシック" pitchFamily="-32"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1143000" y="6059269"/>
            <a:ext cx="6660356" cy="707886"/>
          </a:xfrm>
          <a:prstGeom prst="rect">
            <a:avLst/>
          </a:prstGeom>
        </p:spPr>
        <p:txBody>
          <a:bodyPr wrap="square">
            <a:spAutoFit/>
          </a:bodyPr>
          <a:lstStyle/>
          <a:p>
            <a:pPr algn="ctr"/>
            <a:r>
              <a:rPr lang="en-US" sz="2000" b="1" dirty="0">
                <a:solidFill>
                  <a:srgbClr val="D60093"/>
                </a:solidFill>
                <a:latin typeface="Arial" pitchFamily="34" charset="0"/>
                <a:cs typeface="Arial" pitchFamily="34" charset="0"/>
              </a:rPr>
              <a:t>Break </a:t>
            </a:r>
            <a:r>
              <a:rPr lang="en-US" sz="2000" b="1" i="1" dirty="0">
                <a:solidFill>
                  <a:srgbClr val="D60093"/>
                </a:solidFill>
                <a:latin typeface="Arial" pitchFamily="34" charset="0"/>
                <a:cs typeface="Arial" pitchFamily="34" charset="0"/>
              </a:rPr>
              <a:t>M</a:t>
            </a:r>
            <a:r>
              <a:rPr lang="en-US" sz="2000" b="1" dirty="0">
                <a:solidFill>
                  <a:srgbClr val="D60093"/>
                </a:solidFill>
                <a:latin typeface="Arial" pitchFamily="34" charset="0"/>
                <a:cs typeface="Arial" pitchFamily="34" charset="0"/>
              </a:rPr>
              <a:t> into </a:t>
            </a:r>
            <a:r>
              <a:rPr lang="en-US" sz="2000" b="1" dirty="0" smtClean="0">
                <a:solidFill>
                  <a:srgbClr val="D60093"/>
                </a:solidFill>
                <a:latin typeface="Arial" pitchFamily="34" charset="0"/>
                <a:cs typeface="Arial" pitchFamily="34" charset="0"/>
              </a:rPr>
              <a:t>stripes! </a:t>
            </a:r>
            <a:r>
              <a:rPr lang="en-US" sz="2000" dirty="0" smtClean="0">
                <a:latin typeface="Arial" pitchFamily="34" charset="0"/>
                <a:cs typeface="Arial" pitchFamily="34" charset="0"/>
              </a:rPr>
              <a:t>Each </a:t>
            </a:r>
            <a:r>
              <a:rPr lang="en-US" sz="2000" dirty="0">
                <a:latin typeface="Arial" pitchFamily="34" charset="0"/>
                <a:cs typeface="Arial" pitchFamily="34" charset="0"/>
              </a:rPr>
              <a:t>stripe contains only destination nodes </a:t>
            </a:r>
            <a:r>
              <a:rPr lang="en-US" sz="2000" dirty="0" smtClean="0">
                <a:latin typeface="Arial" pitchFamily="34" charset="0"/>
                <a:cs typeface="Arial" pitchFamily="34" charset="0"/>
              </a:rPr>
              <a:t>in </a:t>
            </a:r>
            <a:r>
              <a:rPr lang="en-US" sz="2000" dirty="0">
                <a:latin typeface="Arial" pitchFamily="34" charset="0"/>
                <a:cs typeface="Arial" pitchFamily="34" charset="0"/>
              </a:rPr>
              <a:t>the corresponding block of </a:t>
            </a:r>
            <a:r>
              <a:rPr lang="en-US" sz="2000" b="1" i="1" dirty="0" err="1">
                <a:latin typeface="Arial" pitchFamily="34" charset="0"/>
                <a:cs typeface="Arial" pitchFamily="34" charset="0"/>
              </a:rPr>
              <a:t>r</a:t>
            </a:r>
            <a:r>
              <a:rPr lang="en-US" sz="2000" baseline="30000" dirty="0" err="1">
                <a:latin typeface="Arial" pitchFamily="34" charset="0"/>
                <a:cs typeface="Arial" pitchFamily="34" charset="0"/>
              </a:rPr>
              <a:t>new</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00651513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Block-Stripe Analysis</a:t>
            </a:r>
          </a:p>
        </p:txBody>
      </p:sp>
      <p:sp>
        <p:nvSpPr>
          <p:cNvPr id="107523" name="Rectangle 3"/>
          <p:cNvSpPr>
            <a:spLocks noGrp="1"/>
          </p:cNvSpPr>
          <p:nvPr>
            <p:ph idx="1"/>
          </p:nvPr>
        </p:nvSpPr>
        <p:spPr/>
        <p:txBody>
          <a:bodyPr/>
          <a:lstStyle/>
          <a:p>
            <a:r>
              <a:rPr lang="en-US" dirty="0" smtClean="0">
                <a:solidFill>
                  <a:srgbClr val="D60093"/>
                </a:solidFill>
              </a:rPr>
              <a:t>Break </a:t>
            </a:r>
            <a:r>
              <a:rPr lang="en-US" b="1" i="1" dirty="0" smtClean="0">
                <a:solidFill>
                  <a:srgbClr val="D60093"/>
                </a:solidFill>
              </a:rPr>
              <a:t>M</a:t>
            </a:r>
            <a:r>
              <a:rPr lang="en-US" dirty="0" smtClean="0">
                <a:solidFill>
                  <a:srgbClr val="D60093"/>
                </a:solidFill>
              </a:rPr>
              <a:t> into stripes</a:t>
            </a:r>
          </a:p>
          <a:p>
            <a:pPr lvl="1"/>
            <a:r>
              <a:rPr lang="en-US" dirty="0" smtClean="0"/>
              <a:t>Each stripe contains only destination nodes </a:t>
            </a:r>
            <a:br>
              <a:rPr lang="en-US" dirty="0" smtClean="0"/>
            </a:br>
            <a:r>
              <a:rPr lang="en-US" dirty="0" smtClean="0"/>
              <a:t>in the corresponding block of </a:t>
            </a:r>
            <a:r>
              <a:rPr lang="en-US" b="1" i="1" dirty="0" err="1" smtClean="0"/>
              <a:t>r</a:t>
            </a:r>
            <a:r>
              <a:rPr lang="en-US" baseline="30000" dirty="0" err="1" smtClean="0"/>
              <a:t>new</a:t>
            </a:r>
            <a:endParaRPr lang="en-US" dirty="0" smtClean="0"/>
          </a:p>
          <a:p>
            <a:r>
              <a:rPr lang="en-US" dirty="0" smtClean="0"/>
              <a:t>Some additional overhead per stripe</a:t>
            </a:r>
          </a:p>
          <a:p>
            <a:pPr lvl="1"/>
            <a:r>
              <a:rPr lang="en-US" dirty="0" smtClean="0"/>
              <a:t>But it is usually worth it</a:t>
            </a:r>
          </a:p>
          <a:p>
            <a:r>
              <a:rPr lang="en-US" b="1" dirty="0">
                <a:solidFill>
                  <a:srgbClr val="008000"/>
                </a:solidFill>
              </a:rPr>
              <a:t>Cost per iteration of Power method:</a:t>
            </a:r>
            <a:br>
              <a:rPr lang="en-US" b="1" dirty="0">
                <a:solidFill>
                  <a:srgbClr val="008000"/>
                </a:solidFill>
              </a:rPr>
            </a:br>
            <a:r>
              <a:rPr lang="en-US" b="1" dirty="0">
                <a:solidFill>
                  <a:srgbClr val="008000"/>
                </a:solidFill>
              </a:rPr>
              <a:t>=|</a:t>
            </a:r>
            <a:r>
              <a:rPr lang="en-US" b="1" i="1" dirty="0" smtClean="0">
                <a:solidFill>
                  <a:srgbClr val="008000"/>
                </a:solidFill>
              </a:rPr>
              <a:t>M</a:t>
            </a:r>
            <a:r>
              <a:rPr lang="en-US" b="1" dirty="0" smtClean="0">
                <a:solidFill>
                  <a:srgbClr val="008000"/>
                </a:solidFill>
              </a:rPr>
              <a:t>|(1+</a:t>
            </a:r>
            <a:r>
              <a:rPr lang="en-US" b="1" dirty="0" smtClean="0">
                <a:solidFill>
                  <a:srgbClr val="008000"/>
                </a:solidFill>
                <a:latin typeface="Symbol" pitchFamily="18" charset="2"/>
                <a:sym typeface="Symbol" pitchFamily="18" charset="2"/>
              </a:rPr>
              <a:t></a:t>
            </a:r>
            <a:r>
              <a:rPr lang="en-US" b="1" dirty="0" smtClean="0">
                <a:solidFill>
                  <a:srgbClr val="008000"/>
                </a:solidFill>
              </a:rPr>
              <a:t>) + (</a:t>
            </a:r>
            <a:r>
              <a:rPr lang="en-US" b="1" i="1" dirty="0" smtClean="0">
                <a:solidFill>
                  <a:srgbClr val="008000"/>
                </a:solidFill>
              </a:rPr>
              <a:t>k</a:t>
            </a:r>
            <a:r>
              <a:rPr lang="en-US" b="1" dirty="0" smtClean="0">
                <a:solidFill>
                  <a:srgbClr val="008000"/>
                </a:solidFill>
              </a:rPr>
              <a:t>+1)|</a:t>
            </a:r>
            <a:r>
              <a:rPr lang="en-US" b="1" i="1" dirty="0" smtClean="0">
                <a:solidFill>
                  <a:srgbClr val="008000"/>
                </a:solidFill>
              </a:rPr>
              <a:t>r</a:t>
            </a:r>
            <a:r>
              <a:rPr lang="en-US" b="1" dirty="0" smtClean="0">
                <a:solidFill>
                  <a:srgbClr val="008000"/>
                </a:solidFill>
              </a:rPr>
              <a:t>|</a:t>
            </a: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59</a:t>
            </a:fld>
            <a:endParaRPr lang="en-US"/>
          </a:p>
        </p:txBody>
      </p:sp>
    </p:spTree>
    <p:extLst>
      <p:ext uri="{BB962C8B-B14F-4D97-AF65-F5344CB8AC3E}">
        <p14:creationId xmlns:p14="http://schemas.microsoft.com/office/powerpoint/2010/main" val="20363951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7800" y="1295400"/>
            <a:ext cx="6211222" cy="4675094"/>
            <a:chOff x="76200" y="1454889"/>
            <a:chExt cx="4080945" cy="2850411"/>
          </a:xfrm>
        </p:grpSpPr>
        <p:sp>
          <p:nvSpPr>
            <p:cNvPr id="3" name="Oval 2"/>
            <p:cNvSpPr/>
            <p:nvPr/>
          </p:nvSpPr>
          <p:spPr>
            <a:xfrm>
              <a:off x="2580797" y="2003676"/>
              <a:ext cx="1529839" cy="1187845"/>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848464" y="2003677"/>
              <a:ext cx="1138725" cy="907828"/>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 name="Oval 4"/>
            <p:cNvSpPr/>
            <p:nvPr/>
          </p:nvSpPr>
          <p:spPr>
            <a:xfrm>
              <a:off x="713731" y="3243368"/>
              <a:ext cx="1604399" cy="1061932"/>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nvGrpSpPr>
            <p:cNvPr id="6" name="Group 46"/>
            <p:cNvGrpSpPr>
              <a:grpSpLocks/>
            </p:cNvGrpSpPr>
            <p:nvPr/>
          </p:nvGrpSpPr>
          <p:grpSpPr bwMode="auto">
            <a:xfrm>
              <a:off x="553190" y="1598101"/>
              <a:ext cx="481371" cy="421199"/>
              <a:chOff x="1056" y="1920"/>
              <a:chExt cx="384" cy="336"/>
            </a:xfrm>
          </p:grpSpPr>
          <p:sp>
            <p:nvSpPr>
              <p:cNvPr id="134"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35"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36"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7"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8"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9"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7" name="Group 46"/>
            <p:cNvGrpSpPr>
              <a:grpSpLocks/>
            </p:cNvGrpSpPr>
            <p:nvPr/>
          </p:nvGrpSpPr>
          <p:grpSpPr bwMode="auto">
            <a:xfrm>
              <a:off x="83723" y="2131501"/>
              <a:ext cx="481371" cy="421199"/>
              <a:chOff x="1056" y="1920"/>
              <a:chExt cx="384" cy="336"/>
            </a:xfrm>
          </p:grpSpPr>
          <p:sp>
            <p:nvSpPr>
              <p:cNvPr id="128"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29"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30"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1"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2"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3"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8" name="Group 46"/>
            <p:cNvGrpSpPr>
              <a:grpSpLocks/>
            </p:cNvGrpSpPr>
            <p:nvPr/>
          </p:nvGrpSpPr>
          <p:grpSpPr bwMode="auto">
            <a:xfrm>
              <a:off x="248390" y="2628900"/>
              <a:ext cx="481371" cy="421199"/>
              <a:chOff x="1056" y="1920"/>
              <a:chExt cx="384" cy="336"/>
            </a:xfrm>
          </p:grpSpPr>
          <p:sp>
            <p:nvSpPr>
              <p:cNvPr id="122"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23"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24"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5"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6"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7"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9" name="Group 46"/>
            <p:cNvGrpSpPr>
              <a:grpSpLocks/>
            </p:cNvGrpSpPr>
            <p:nvPr/>
          </p:nvGrpSpPr>
          <p:grpSpPr bwMode="auto">
            <a:xfrm>
              <a:off x="1415561" y="1511300"/>
              <a:ext cx="481371" cy="421199"/>
              <a:chOff x="1056" y="1920"/>
              <a:chExt cx="384" cy="336"/>
            </a:xfrm>
          </p:grpSpPr>
          <p:sp>
            <p:nvSpPr>
              <p:cNvPr id="116"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17"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18"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19"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0"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1"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0" name="Group 46"/>
            <p:cNvGrpSpPr>
              <a:grpSpLocks/>
            </p:cNvGrpSpPr>
            <p:nvPr/>
          </p:nvGrpSpPr>
          <p:grpSpPr bwMode="auto">
            <a:xfrm>
              <a:off x="2939561" y="1454889"/>
              <a:ext cx="481371" cy="421199"/>
              <a:chOff x="1056" y="1920"/>
              <a:chExt cx="384" cy="336"/>
            </a:xfrm>
          </p:grpSpPr>
          <p:sp>
            <p:nvSpPr>
              <p:cNvPr id="110"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11"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12"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13"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14"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15"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1" name="Group 46"/>
            <p:cNvGrpSpPr>
              <a:grpSpLocks/>
            </p:cNvGrpSpPr>
            <p:nvPr/>
          </p:nvGrpSpPr>
          <p:grpSpPr bwMode="auto">
            <a:xfrm>
              <a:off x="76200" y="3787125"/>
              <a:ext cx="481371" cy="421199"/>
              <a:chOff x="1056" y="1920"/>
              <a:chExt cx="384" cy="336"/>
            </a:xfrm>
          </p:grpSpPr>
          <p:sp>
            <p:nvSpPr>
              <p:cNvPr id="104"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05"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06"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7"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8"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9"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2" name="Group 46"/>
            <p:cNvGrpSpPr>
              <a:grpSpLocks/>
            </p:cNvGrpSpPr>
            <p:nvPr/>
          </p:nvGrpSpPr>
          <p:grpSpPr bwMode="auto">
            <a:xfrm>
              <a:off x="2305790" y="3866100"/>
              <a:ext cx="481371" cy="421199"/>
              <a:chOff x="1056" y="1920"/>
              <a:chExt cx="384" cy="336"/>
            </a:xfrm>
          </p:grpSpPr>
          <p:sp>
            <p:nvSpPr>
              <p:cNvPr id="98"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99"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00"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1"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2"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03"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3" name="Group 46"/>
            <p:cNvGrpSpPr>
              <a:grpSpLocks/>
            </p:cNvGrpSpPr>
            <p:nvPr/>
          </p:nvGrpSpPr>
          <p:grpSpPr bwMode="auto">
            <a:xfrm>
              <a:off x="1896932" y="2685739"/>
              <a:ext cx="481371" cy="421199"/>
              <a:chOff x="1056" y="1920"/>
              <a:chExt cx="384" cy="336"/>
            </a:xfrm>
          </p:grpSpPr>
          <p:sp>
            <p:nvSpPr>
              <p:cNvPr id="92"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93"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94"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5"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6"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7"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4" name="Group 46"/>
            <p:cNvGrpSpPr>
              <a:grpSpLocks/>
            </p:cNvGrpSpPr>
            <p:nvPr/>
          </p:nvGrpSpPr>
          <p:grpSpPr bwMode="auto">
            <a:xfrm>
              <a:off x="3420932" y="3289300"/>
              <a:ext cx="481371" cy="421199"/>
              <a:chOff x="1056" y="1920"/>
              <a:chExt cx="384" cy="336"/>
            </a:xfrm>
          </p:grpSpPr>
          <p:sp>
            <p:nvSpPr>
              <p:cNvPr id="86"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87"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88"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9"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0"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91"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5" name="Group 46"/>
            <p:cNvGrpSpPr>
              <a:grpSpLocks/>
            </p:cNvGrpSpPr>
            <p:nvPr/>
          </p:nvGrpSpPr>
          <p:grpSpPr bwMode="auto">
            <a:xfrm>
              <a:off x="3675774" y="1519126"/>
              <a:ext cx="481371" cy="421199"/>
              <a:chOff x="1056" y="1920"/>
              <a:chExt cx="384" cy="336"/>
            </a:xfrm>
          </p:grpSpPr>
          <p:sp>
            <p:nvSpPr>
              <p:cNvPr id="80" name="AutoShape 47"/>
              <p:cNvSpPr>
                <a:spLocks noChangeArrowheads="1"/>
              </p:cNvSpPr>
              <p:nvPr/>
            </p:nvSpPr>
            <p:spPr bwMode="auto">
              <a:xfrm>
                <a:off x="1056" y="2160"/>
                <a:ext cx="384" cy="96"/>
              </a:xfrm>
              <a:prstGeom prst="parallelogram">
                <a:avLst>
                  <a:gd name="adj" fmla="val 100000"/>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81" name="Rectangle 48"/>
              <p:cNvSpPr>
                <a:spLocks noChangeArrowheads="1"/>
              </p:cNvSpPr>
              <p:nvPr/>
            </p:nvSpPr>
            <p:spPr bwMode="auto">
              <a:xfrm>
                <a:off x="1152" y="1920"/>
                <a:ext cx="288" cy="24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82" name="Line 49"/>
              <p:cNvSpPr>
                <a:spLocks noChangeShapeType="1"/>
              </p:cNvSpPr>
              <p:nvPr/>
            </p:nvSpPr>
            <p:spPr bwMode="auto">
              <a:xfrm>
                <a:off x="1158" y="2178"/>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 name="Line 50"/>
              <p:cNvSpPr>
                <a:spLocks noChangeShapeType="1"/>
              </p:cNvSpPr>
              <p:nvPr/>
            </p:nvSpPr>
            <p:spPr bwMode="auto">
              <a:xfrm>
                <a:off x="1146" y="2193"/>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4" name="Line 51"/>
              <p:cNvSpPr>
                <a:spLocks noChangeShapeType="1"/>
              </p:cNvSpPr>
              <p:nvPr/>
            </p:nvSpPr>
            <p:spPr bwMode="auto">
              <a:xfrm>
                <a:off x="1128" y="2211"/>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5" name="Line 52"/>
              <p:cNvSpPr>
                <a:spLocks noChangeShapeType="1"/>
              </p:cNvSpPr>
              <p:nvPr/>
            </p:nvSpPr>
            <p:spPr bwMode="auto">
              <a:xfrm>
                <a:off x="1107" y="2229"/>
                <a:ext cx="234"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6" name="Group 20"/>
            <p:cNvGrpSpPr>
              <a:grpSpLocks/>
            </p:cNvGrpSpPr>
            <p:nvPr/>
          </p:nvGrpSpPr>
          <p:grpSpPr bwMode="auto">
            <a:xfrm>
              <a:off x="2643036" y="2320362"/>
              <a:ext cx="270227" cy="365377"/>
              <a:chOff x="1776" y="1020"/>
              <a:chExt cx="204" cy="276"/>
            </a:xfrm>
          </p:grpSpPr>
          <p:sp>
            <p:nvSpPr>
              <p:cNvPr id="78"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79"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7" name="Group 20"/>
            <p:cNvGrpSpPr>
              <a:grpSpLocks/>
            </p:cNvGrpSpPr>
            <p:nvPr/>
          </p:nvGrpSpPr>
          <p:grpSpPr bwMode="auto">
            <a:xfrm>
              <a:off x="900067" y="2212665"/>
              <a:ext cx="270227" cy="365377"/>
              <a:chOff x="1776" y="1020"/>
              <a:chExt cx="204" cy="276"/>
            </a:xfrm>
          </p:grpSpPr>
          <p:sp>
            <p:nvSpPr>
              <p:cNvPr id="76"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77"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8" name="Group 20"/>
            <p:cNvGrpSpPr>
              <a:grpSpLocks/>
            </p:cNvGrpSpPr>
            <p:nvPr/>
          </p:nvGrpSpPr>
          <p:grpSpPr bwMode="auto">
            <a:xfrm>
              <a:off x="1566533" y="2247900"/>
              <a:ext cx="270227" cy="365377"/>
              <a:chOff x="1776" y="1020"/>
              <a:chExt cx="204" cy="276"/>
            </a:xfrm>
          </p:grpSpPr>
          <p:sp>
            <p:nvSpPr>
              <p:cNvPr id="74"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75"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19" name="Group 20"/>
            <p:cNvGrpSpPr>
              <a:grpSpLocks/>
            </p:cNvGrpSpPr>
            <p:nvPr/>
          </p:nvGrpSpPr>
          <p:grpSpPr bwMode="auto">
            <a:xfrm>
              <a:off x="1186961" y="2476500"/>
              <a:ext cx="270227" cy="365377"/>
              <a:chOff x="1776" y="1020"/>
              <a:chExt cx="204" cy="276"/>
            </a:xfrm>
          </p:grpSpPr>
          <p:sp>
            <p:nvSpPr>
              <p:cNvPr id="72"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73"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0" name="Group 20"/>
            <p:cNvGrpSpPr>
              <a:grpSpLocks/>
            </p:cNvGrpSpPr>
            <p:nvPr/>
          </p:nvGrpSpPr>
          <p:grpSpPr bwMode="auto">
            <a:xfrm>
              <a:off x="1095356" y="3766923"/>
              <a:ext cx="270227" cy="365377"/>
              <a:chOff x="1776" y="1020"/>
              <a:chExt cx="204" cy="276"/>
            </a:xfrm>
          </p:grpSpPr>
          <p:sp>
            <p:nvSpPr>
              <p:cNvPr id="70"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71"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1" name="Group 20"/>
            <p:cNvGrpSpPr>
              <a:grpSpLocks/>
            </p:cNvGrpSpPr>
            <p:nvPr/>
          </p:nvGrpSpPr>
          <p:grpSpPr bwMode="auto">
            <a:xfrm>
              <a:off x="885024" y="3345122"/>
              <a:ext cx="270227" cy="365377"/>
              <a:chOff x="1776" y="1020"/>
              <a:chExt cx="204" cy="276"/>
            </a:xfrm>
          </p:grpSpPr>
          <p:sp>
            <p:nvSpPr>
              <p:cNvPr id="68"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69"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2" name="Group 20"/>
            <p:cNvGrpSpPr>
              <a:grpSpLocks/>
            </p:cNvGrpSpPr>
            <p:nvPr/>
          </p:nvGrpSpPr>
          <p:grpSpPr bwMode="auto">
            <a:xfrm>
              <a:off x="1450134" y="3266147"/>
              <a:ext cx="270227" cy="365377"/>
              <a:chOff x="1776" y="1020"/>
              <a:chExt cx="204" cy="276"/>
            </a:xfrm>
          </p:grpSpPr>
          <p:sp>
            <p:nvSpPr>
              <p:cNvPr id="66"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67"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3" name="Group 20"/>
            <p:cNvGrpSpPr>
              <a:grpSpLocks/>
            </p:cNvGrpSpPr>
            <p:nvPr/>
          </p:nvGrpSpPr>
          <p:grpSpPr bwMode="auto">
            <a:xfrm>
              <a:off x="1907334" y="3619500"/>
              <a:ext cx="270227" cy="365377"/>
              <a:chOff x="1776" y="1020"/>
              <a:chExt cx="204" cy="276"/>
            </a:xfrm>
          </p:grpSpPr>
          <p:sp>
            <p:nvSpPr>
              <p:cNvPr id="64"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65"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4" name="Group 20"/>
            <p:cNvGrpSpPr>
              <a:grpSpLocks/>
            </p:cNvGrpSpPr>
            <p:nvPr/>
          </p:nvGrpSpPr>
          <p:grpSpPr bwMode="auto">
            <a:xfrm>
              <a:off x="1284207" y="2003677"/>
              <a:ext cx="270227" cy="365377"/>
              <a:chOff x="1776" y="1020"/>
              <a:chExt cx="204" cy="276"/>
            </a:xfrm>
          </p:grpSpPr>
          <p:sp>
            <p:nvSpPr>
              <p:cNvPr id="62"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63"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5" name="Group 20"/>
            <p:cNvGrpSpPr>
              <a:grpSpLocks/>
            </p:cNvGrpSpPr>
            <p:nvPr/>
          </p:nvGrpSpPr>
          <p:grpSpPr bwMode="auto">
            <a:xfrm>
              <a:off x="3210603" y="2029977"/>
              <a:ext cx="270227" cy="365377"/>
              <a:chOff x="1776" y="1020"/>
              <a:chExt cx="204" cy="276"/>
            </a:xfrm>
          </p:grpSpPr>
          <p:sp>
            <p:nvSpPr>
              <p:cNvPr id="60"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61"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6" name="Group 20"/>
            <p:cNvGrpSpPr>
              <a:grpSpLocks/>
            </p:cNvGrpSpPr>
            <p:nvPr/>
          </p:nvGrpSpPr>
          <p:grpSpPr bwMode="auto">
            <a:xfrm>
              <a:off x="3548796" y="2640021"/>
              <a:ext cx="270227" cy="365377"/>
              <a:chOff x="1776" y="1020"/>
              <a:chExt cx="204" cy="276"/>
            </a:xfrm>
          </p:grpSpPr>
          <p:sp>
            <p:nvSpPr>
              <p:cNvPr id="58"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59"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27" name="Group 20"/>
            <p:cNvGrpSpPr>
              <a:grpSpLocks/>
            </p:cNvGrpSpPr>
            <p:nvPr/>
          </p:nvGrpSpPr>
          <p:grpSpPr bwMode="auto">
            <a:xfrm>
              <a:off x="2946445" y="2600828"/>
              <a:ext cx="270227" cy="365377"/>
              <a:chOff x="1776" y="1020"/>
              <a:chExt cx="204" cy="276"/>
            </a:xfrm>
          </p:grpSpPr>
          <p:sp>
            <p:nvSpPr>
              <p:cNvPr id="56" name="Rectangle 21"/>
              <p:cNvSpPr>
                <a:spLocks noChangeArrowheads="1"/>
              </p:cNvSpPr>
              <p:nvPr/>
            </p:nvSpPr>
            <p:spPr bwMode="auto">
              <a:xfrm>
                <a:off x="1776" y="1200"/>
                <a:ext cx="192" cy="96"/>
              </a:xfrm>
              <a:prstGeom prst="rect">
                <a:avLst/>
              </a:prstGeom>
              <a:noFill/>
              <a:ln w="9525">
                <a:solidFill>
                  <a:schemeClr val="tx1"/>
                </a:solidFill>
                <a:miter lim="800000"/>
                <a:headEnd/>
                <a:tailEnd/>
              </a:ln>
              <a:effectLst/>
              <a:scene3d>
                <a:camera prst="legacyObliqueTopRight"/>
                <a:lightRig rig="legacyFlat3" dir="b"/>
              </a:scene3d>
              <a:sp3d extrusionH="100000" prstMaterial="legacyWireframe">
                <a:bevelT w="13500" h="13500" prst="angle"/>
                <a:bevelB w="13500" h="13500" prst="angle"/>
                <a:extrusionClr>
                  <a:schemeClr val="tx1"/>
                </a:extrusionClr>
              </a:sp3d>
            </p:spPr>
            <p:txBody>
              <a:bodyPr wrap="none" anchor="ctr">
                <a:prstTxWarp prst="textNoShape">
                  <a:avLst/>
                </a:prstTxWarp>
                <a:flatTx/>
              </a:bodyPr>
              <a:lstStyle/>
              <a:p>
                <a:endParaRPr lang="en-US"/>
              </a:p>
            </p:txBody>
          </p:sp>
          <p:sp>
            <p:nvSpPr>
              <p:cNvPr id="57" name="Line 22"/>
              <p:cNvSpPr>
                <a:spLocks noChangeShapeType="1"/>
              </p:cNvSpPr>
              <p:nvPr/>
            </p:nvSpPr>
            <p:spPr bwMode="auto">
              <a:xfrm flipV="1">
                <a:off x="1980" y="1020"/>
                <a:ext cx="0" cy="192"/>
              </a:xfrm>
              <a:prstGeom prst="line">
                <a:avLst/>
              </a:prstGeom>
              <a:noFill/>
              <a:ln w="9525">
                <a:solidFill>
                  <a:schemeClr val="tx1"/>
                </a:solidFill>
                <a:round/>
                <a:headEnd/>
                <a:tailEnd/>
              </a:ln>
              <a:effectLst/>
            </p:spPr>
            <p:txBody>
              <a:bodyPr>
                <a:prstTxWarp prst="textNoShape">
                  <a:avLst/>
                </a:prstTxWarp>
              </a:bodyPr>
              <a:lstStyle/>
              <a:p>
                <a:endParaRPr lang="en-US"/>
              </a:p>
            </p:txBody>
          </p:sp>
        </p:grpSp>
        <p:cxnSp>
          <p:nvCxnSpPr>
            <p:cNvPr id="28" name="Straight Connector 27"/>
            <p:cNvCxnSpPr>
              <a:stCxn id="77" idx="1"/>
            </p:cNvCxnSpPr>
            <p:nvPr/>
          </p:nvCxnSpPr>
          <p:spPr>
            <a:xfrm rot="5400000">
              <a:off x="751895" y="2013960"/>
              <a:ext cx="219694" cy="617104"/>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77" idx="1"/>
            </p:cNvCxnSpPr>
            <p:nvPr/>
          </p:nvCxnSpPr>
          <p:spPr>
            <a:xfrm rot="5400000" flipH="1">
              <a:off x="945574" y="1987945"/>
              <a:ext cx="313708" cy="135733"/>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73" idx="1"/>
              <a:endCxn id="77" idx="1"/>
            </p:cNvCxnSpPr>
            <p:nvPr/>
          </p:nvCxnSpPr>
          <p:spPr>
            <a:xfrm rot="5400000" flipH="1">
              <a:off x="1181823" y="2201136"/>
              <a:ext cx="263835" cy="286894"/>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75" idx="1"/>
              <a:endCxn id="73" idx="1"/>
            </p:cNvCxnSpPr>
            <p:nvPr/>
          </p:nvCxnSpPr>
          <p:spPr>
            <a:xfrm rot="5400000">
              <a:off x="1532674" y="2172414"/>
              <a:ext cx="228600" cy="379572"/>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75" idx="1"/>
              <a:endCxn id="63" idx="1"/>
            </p:cNvCxnSpPr>
            <p:nvPr/>
          </p:nvCxnSpPr>
          <p:spPr>
            <a:xfrm rot="5400000" flipH="1">
              <a:off x="1573485" y="1984626"/>
              <a:ext cx="244223" cy="282326"/>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16" idx="3"/>
              <a:endCxn id="63" idx="1"/>
            </p:cNvCxnSpPr>
            <p:nvPr/>
          </p:nvCxnSpPr>
          <p:spPr>
            <a:xfrm rot="5400000">
              <a:off x="1539666" y="1947268"/>
              <a:ext cx="71178" cy="41641"/>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73" idx="1"/>
            </p:cNvCxnSpPr>
            <p:nvPr/>
          </p:nvCxnSpPr>
          <p:spPr>
            <a:xfrm rot="5400000">
              <a:off x="866847" y="2339415"/>
              <a:ext cx="453256" cy="727427"/>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73" idx="1"/>
              <a:endCxn id="69" idx="1"/>
            </p:cNvCxnSpPr>
            <p:nvPr/>
          </p:nvCxnSpPr>
          <p:spPr>
            <a:xfrm rot="5400000">
              <a:off x="871909" y="2759843"/>
              <a:ext cx="868622" cy="301937"/>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67" idx="1"/>
              <a:endCxn id="71" idx="1"/>
            </p:cNvCxnSpPr>
            <p:nvPr/>
          </p:nvCxnSpPr>
          <p:spPr>
            <a:xfrm rot="5400000">
              <a:off x="1292584" y="3339146"/>
              <a:ext cx="500776" cy="354778"/>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67" idx="1"/>
              <a:endCxn id="65" idx="1"/>
            </p:cNvCxnSpPr>
            <p:nvPr/>
          </p:nvCxnSpPr>
          <p:spPr>
            <a:xfrm rot="16200000" flipH="1">
              <a:off x="1772285" y="3214223"/>
              <a:ext cx="353353" cy="457200"/>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67" idx="1"/>
              <a:endCxn id="69" idx="1"/>
            </p:cNvCxnSpPr>
            <p:nvPr/>
          </p:nvCxnSpPr>
          <p:spPr>
            <a:xfrm rot="5400000">
              <a:off x="1398319" y="3023079"/>
              <a:ext cx="78975" cy="565110"/>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69" idx="1"/>
              <a:endCxn id="71" idx="1"/>
            </p:cNvCxnSpPr>
            <p:nvPr/>
          </p:nvCxnSpPr>
          <p:spPr>
            <a:xfrm rot="16200000" flipH="1">
              <a:off x="1049517" y="3450856"/>
              <a:ext cx="421801" cy="210332"/>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1" idx="1"/>
            </p:cNvCxnSpPr>
            <p:nvPr/>
          </p:nvCxnSpPr>
          <p:spPr>
            <a:xfrm rot="5400000">
              <a:off x="801048" y="3523446"/>
              <a:ext cx="321058" cy="808012"/>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65" idx="1"/>
            </p:cNvCxnSpPr>
            <p:nvPr/>
          </p:nvCxnSpPr>
          <p:spPr>
            <a:xfrm rot="16200000" flipH="1">
              <a:off x="2024356" y="3772704"/>
              <a:ext cx="547458" cy="241049"/>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57" idx="1"/>
            </p:cNvCxnSpPr>
            <p:nvPr/>
          </p:nvCxnSpPr>
          <p:spPr>
            <a:xfrm flipV="1">
              <a:off x="2378306" y="2600828"/>
              <a:ext cx="838366" cy="385772"/>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57" idx="1"/>
              <a:endCxn id="79" idx="1"/>
            </p:cNvCxnSpPr>
            <p:nvPr/>
          </p:nvCxnSpPr>
          <p:spPr>
            <a:xfrm rot="5400000" flipH="1">
              <a:off x="2924735" y="2308891"/>
              <a:ext cx="280466" cy="303409"/>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75" idx="1"/>
              <a:endCxn id="79" idx="1"/>
            </p:cNvCxnSpPr>
            <p:nvPr/>
          </p:nvCxnSpPr>
          <p:spPr>
            <a:xfrm rot="16200000" flipH="1">
              <a:off x="2338780" y="1745879"/>
              <a:ext cx="72462" cy="1076503"/>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75" idx="1"/>
              <a:endCxn id="61" idx="1"/>
            </p:cNvCxnSpPr>
            <p:nvPr/>
          </p:nvCxnSpPr>
          <p:spPr>
            <a:xfrm rot="5400000" flipH="1" flipV="1">
              <a:off x="2549833" y="1316904"/>
              <a:ext cx="217923" cy="1644070"/>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59" idx="1"/>
              <a:endCxn id="61" idx="1"/>
            </p:cNvCxnSpPr>
            <p:nvPr/>
          </p:nvCxnSpPr>
          <p:spPr>
            <a:xfrm rot="5400000" flipH="1">
              <a:off x="3344905" y="2165903"/>
              <a:ext cx="610044" cy="338193"/>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61" idx="1"/>
            </p:cNvCxnSpPr>
            <p:nvPr/>
          </p:nvCxnSpPr>
          <p:spPr>
            <a:xfrm rot="16200000" flipH="1">
              <a:off x="3313765" y="1862912"/>
              <a:ext cx="274232" cy="59898"/>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59" idx="1"/>
              <a:endCxn id="79" idx="1"/>
            </p:cNvCxnSpPr>
            <p:nvPr/>
          </p:nvCxnSpPr>
          <p:spPr>
            <a:xfrm rot="5400000" flipH="1">
              <a:off x="3206313" y="2027312"/>
              <a:ext cx="319659" cy="905760"/>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80" idx="2"/>
              <a:endCxn id="59" idx="1"/>
            </p:cNvCxnSpPr>
            <p:nvPr/>
          </p:nvCxnSpPr>
          <p:spPr>
            <a:xfrm flipH="1">
              <a:off x="3819023" y="1880154"/>
              <a:ext cx="277951" cy="759867"/>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endCxn id="59" idx="1"/>
            </p:cNvCxnSpPr>
            <p:nvPr/>
          </p:nvCxnSpPr>
          <p:spPr>
            <a:xfrm rot="16200000" flipV="1">
              <a:off x="3385596" y="3073448"/>
              <a:ext cx="950136" cy="83281"/>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65" idx="1"/>
              <a:endCxn id="59" idx="1"/>
            </p:cNvCxnSpPr>
            <p:nvPr/>
          </p:nvCxnSpPr>
          <p:spPr>
            <a:xfrm rot="5400000" flipH="1" flipV="1">
              <a:off x="2508552" y="2309030"/>
              <a:ext cx="979479" cy="1641462"/>
            </a:xfrm>
            <a:prstGeom prst="line">
              <a:avLst/>
            </a:prstGeom>
            <a:ln w="127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 Box 8"/>
            <p:cNvSpPr txBox="1">
              <a:spLocks noChangeArrowheads="1"/>
            </p:cNvSpPr>
            <p:nvPr/>
          </p:nvSpPr>
          <p:spPr bwMode="auto">
            <a:xfrm>
              <a:off x="1720361" y="1943100"/>
              <a:ext cx="690762" cy="215444"/>
            </a:xfrm>
            <a:prstGeom prst="rect">
              <a:avLst/>
            </a:prstGeom>
            <a:noFill/>
            <a:ln w="9525">
              <a:noFill/>
              <a:miter lim="800000"/>
              <a:headEnd/>
              <a:tailEnd/>
            </a:ln>
          </p:spPr>
          <p:txBody>
            <a:bodyPr wrap="square">
              <a:prstTxWarp prst="textNoShape">
                <a:avLst/>
              </a:prstTxWarp>
              <a:spAutoFit/>
            </a:bodyPr>
            <a:lstStyle/>
            <a:p>
              <a:r>
                <a:rPr lang="de-DE" sz="800" i="1" dirty="0" smtClean="0">
                  <a:latin typeface="Helvetica"/>
                  <a:ea typeface="Arial" charset="0"/>
                  <a:cs typeface="Helvetica"/>
                </a:rPr>
                <a:t>domain2</a:t>
              </a:r>
              <a:endParaRPr lang="de-DE" sz="800" i="1" dirty="0">
                <a:latin typeface="Helvetica"/>
                <a:ea typeface="Arial" charset="0"/>
                <a:cs typeface="Helvetica"/>
              </a:endParaRPr>
            </a:p>
          </p:txBody>
        </p:sp>
        <p:sp>
          <p:nvSpPr>
            <p:cNvPr id="53" name="Text Box 8"/>
            <p:cNvSpPr txBox="1">
              <a:spLocks noChangeArrowheads="1"/>
            </p:cNvSpPr>
            <p:nvPr/>
          </p:nvSpPr>
          <p:spPr bwMode="auto">
            <a:xfrm>
              <a:off x="3165808" y="2565856"/>
              <a:ext cx="690762" cy="215444"/>
            </a:xfrm>
            <a:prstGeom prst="rect">
              <a:avLst/>
            </a:prstGeom>
            <a:noFill/>
            <a:ln w="9525">
              <a:noFill/>
              <a:miter lim="800000"/>
              <a:headEnd/>
              <a:tailEnd/>
            </a:ln>
          </p:spPr>
          <p:txBody>
            <a:bodyPr wrap="square">
              <a:prstTxWarp prst="textNoShape">
                <a:avLst/>
              </a:prstTxWarp>
              <a:spAutoFit/>
            </a:bodyPr>
            <a:lstStyle/>
            <a:p>
              <a:r>
                <a:rPr lang="de-DE" sz="800" i="1" dirty="0" smtClean="0">
                  <a:latin typeface="Helvetica"/>
                  <a:ea typeface="Arial" charset="0"/>
                  <a:cs typeface="Helvetica"/>
                </a:rPr>
                <a:t>domain1</a:t>
              </a:r>
              <a:endParaRPr lang="de-DE" sz="800" i="1" dirty="0">
                <a:latin typeface="Helvetica"/>
                <a:ea typeface="Arial" charset="0"/>
                <a:cs typeface="Helvetica"/>
              </a:endParaRPr>
            </a:p>
          </p:txBody>
        </p:sp>
        <p:sp>
          <p:nvSpPr>
            <p:cNvPr id="54" name="Text Box 8"/>
            <p:cNvSpPr txBox="1">
              <a:spLocks noChangeArrowheads="1"/>
            </p:cNvSpPr>
            <p:nvPr/>
          </p:nvSpPr>
          <p:spPr bwMode="auto">
            <a:xfrm>
              <a:off x="1442838" y="4000500"/>
              <a:ext cx="690762" cy="215444"/>
            </a:xfrm>
            <a:prstGeom prst="rect">
              <a:avLst/>
            </a:prstGeom>
            <a:noFill/>
            <a:ln w="9525">
              <a:noFill/>
              <a:miter lim="800000"/>
              <a:headEnd/>
              <a:tailEnd/>
            </a:ln>
          </p:spPr>
          <p:txBody>
            <a:bodyPr wrap="square">
              <a:prstTxWarp prst="textNoShape">
                <a:avLst/>
              </a:prstTxWarp>
              <a:spAutoFit/>
            </a:bodyPr>
            <a:lstStyle/>
            <a:p>
              <a:r>
                <a:rPr lang="de-DE" sz="800" i="1" dirty="0" smtClean="0">
                  <a:latin typeface="Helvetica"/>
                  <a:ea typeface="Arial" charset="0"/>
                  <a:cs typeface="Helvetica"/>
                </a:rPr>
                <a:t>domain3</a:t>
              </a:r>
              <a:endParaRPr lang="de-DE" sz="800" i="1" dirty="0">
                <a:latin typeface="Helvetica"/>
                <a:ea typeface="Arial" charset="0"/>
                <a:cs typeface="Helvetica"/>
              </a:endParaRPr>
            </a:p>
          </p:txBody>
        </p:sp>
        <p:sp>
          <p:nvSpPr>
            <p:cNvPr id="55" name="Text Box 8"/>
            <p:cNvSpPr txBox="1">
              <a:spLocks noChangeArrowheads="1"/>
            </p:cNvSpPr>
            <p:nvPr/>
          </p:nvSpPr>
          <p:spPr bwMode="auto">
            <a:xfrm>
              <a:off x="1371600" y="3602777"/>
              <a:ext cx="538362" cy="215444"/>
            </a:xfrm>
            <a:prstGeom prst="rect">
              <a:avLst/>
            </a:prstGeom>
            <a:noFill/>
            <a:ln w="9525">
              <a:noFill/>
              <a:miter lim="800000"/>
              <a:headEnd/>
              <a:tailEnd/>
            </a:ln>
          </p:spPr>
          <p:txBody>
            <a:bodyPr wrap="square">
              <a:prstTxWarp prst="textNoShape">
                <a:avLst/>
              </a:prstTxWarp>
              <a:spAutoFit/>
            </a:bodyPr>
            <a:lstStyle/>
            <a:p>
              <a:r>
                <a:rPr lang="de-DE" sz="800" i="1" dirty="0" smtClean="0">
                  <a:latin typeface="Helvetica"/>
                  <a:ea typeface="Arial" charset="0"/>
                  <a:cs typeface="Helvetica"/>
                </a:rPr>
                <a:t>router</a:t>
              </a:r>
              <a:endParaRPr lang="de-DE" sz="800" i="1" dirty="0">
                <a:latin typeface="Helvetica"/>
                <a:ea typeface="Arial" charset="0"/>
                <a:cs typeface="Helvetica"/>
              </a:endParaRPr>
            </a:p>
          </p:txBody>
        </p:sp>
      </p:grpSp>
      <p:sp>
        <p:nvSpPr>
          <p:cNvPr id="140" name="TextBox 139"/>
          <p:cNvSpPr txBox="1"/>
          <p:nvPr/>
        </p:nvSpPr>
        <p:spPr>
          <a:xfrm>
            <a:off x="1409700" y="5832886"/>
            <a:ext cx="6324600" cy="923330"/>
          </a:xfrm>
          <a:prstGeom prst="rect">
            <a:avLst/>
          </a:prstGeom>
          <a:noFill/>
        </p:spPr>
        <p:txBody>
          <a:bodyPr wrap="square" rtlCol="0">
            <a:spAutoFit/>
          </a:bodyPr>
          <a:lstStyle/>
          <a:p>
            <a:pPr algn="ctr"/>
            <a:r>
              <a:rPr lang="en-US" sz="5400" b="1" dirty="0" smtClean="0"/>
              <a:t>Internet</a:t>
            </a:r>
            <a:endParaRPr lang="en-US" sz="5400" b="1" dirty="0"/>
          </a:p>
        </p:txBody>
      </p:sp>
      <p:sp>
        <p:nvSpPr>
          <p:cNvPr id="144" name="Title 143"/>
          <p:cNvSpPr>
            <a:spLocks noGrp="1"/>
          </p:cNvSpPr>
          <p:nvPr>
            <p:ph type="title"/>
          </p:nvPr>
        </p:nvSpPr>
        <p:spPr>
          <a:xfrm>
            <a:off x="457200" y="76200"/>
            <a:ext cx="8686800" cy="987552"/>
          </a:xfrm>
        </p:spPr>
        <p:txBody>
          <a:bodyPr>
            <a:normAutofit/>
          </a:bodyPr>
          <a:lstStyle/>
          <a:p>
            <a:r>
              <a:rPr lang="en-US" dirty="0" smtClean="0"/>
              <a:t>Graph Data: Communication Nets</a:t>
            </a:r>
            <a:endParaRPr lang="en-US" dirty="0"/>
          </a:p>
        </p:txBody>
      </p:sp>
      <p:sp>
        <p:nvSpPr>
          <p:cNvPr id="142" name="Footer Placeholder 141"/>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43" name="Slide Number Placeholder 142"/>
          <p:cNvSpPr>
            <a:spLocks noGrp="1"/>
          </p:cNvSpPr>
          <p:nvPr>
            <p:ph type="sldNum" sz="quarter" idx="12"/>
          </p:nvPr>
        </p:nvSpPr>
        <p:spPr/>
        <p:txBody>
          <a:bodyPr/>
          <a:lstStyle/>
          <a:p>
            <a:fld id="{19B12225-5612-419B-A8D5-4B8EEE4C217E}" type="slidenum">
              <a:rPr lang="en-US" smtClean="0"/>
              <a:pPr/>
              <a:t>6</a:t>
            </a:fld>
            <a:endParaRPr lang="en-US"/>
          </a:p>
        </p:txBody>
      </p:sp>
    </p:spTree>
    <p:extLst>
      <p:ext uri="{BB962C8B-B14F-4D97-AF65-F5344CB8AC3E}">
        <p14:creationId xmlns:p14="http://schemas.microsoft.com/office/powerpoint/2010/main" val="15188263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Some </a:t>
            </a:r>
            <a:r>
              <a:rPr lang="en-US" dirty="0" smtClean="0"/>
              <a:t>Problems </a:t>
            </a:r>
            <a:r>
              <a:rPr lang="en-US" dirty="0"/>
              <a:t>with </a:t>
            </a:r>
            <a:r>
              <a:rPr lang="en-US" dirty="0" smtClean="0"/>
              <a:t>Page Rank</a:t>
            </a:r>
            <a:endParaRPr lang="en-US" dirty="0"/>
          </a:p>
        </p:txBody>
      </p:sp>
      <p:sp>
        <p:nvSpPr>
          <p:cNvPr id="56323" name="Rectangle 3"/>
          <p:cNvSpPr>
            <a:spLocks noGrp="1" noChangeArrowheads="1"/>
          </p:cNvSpPr>
          <p:nvPr>
            <p:ph idx="1"/>
          </p:nvPr>
        </p:nvSpPr>
        <p:spPr/>
        <p:txBody>
          <a:bodyPr>
            <a:normAutofit/>
          </a:bodyPr>
          <a:lstStyle/>
          <a:p>
            <a:r>
              <a:rPr lang="en-US" b="1" dirty="0">
                <a:solidFill>
                  <a:srgbClr val="D60093"/>
                </a:solidFill>
              </a:rPr>
              <a:t>Measures generic popularity of a page</a:t>
            </a:r>
          </a:p>
          <a:p>
            <a:pPr lvl="1"/>
            <a:r>
              <a:rPr lang="en-US" dirty="0"/>
              <a:t>Biased against topic-specific </a:t>
            </a:r>
            <a:r>
              <a:rPr lang="en-US" dirty="0" smtClean="0"/>
              <a:t>authorities</a:t>
            </a:r>
          </a:p>
          <a:p>
            <a:pPr lvl="1"/>
            <a:r>
              <a:rPr lang="en-US" b="1" dirty="0" smtClean="0">
                <a:solidFill>
                  <a:srgbClr val="008000"/>
                </a:solidFill>
              </a:rPr>
              <a:t>Solution:</a:t>
            </a:r>
            <a:r>
              <a:rPr lang="en-US" dirty="0" smtClean="0"/>
              <a:t> Topic-Specific PageRank (</a:t>
            </a:r>
            <a:r>
              <a:rPr lang="en-US" b="1" dirty="0" smtClean="0"/>
              <a:t>next</a:t>
            </a:r>
            <a:r>
              <a:rPr lang="en-US" dirty="0" smtClean="0"/>
              <a:t>)</a:t>
            </a:r>
            <a:endParaRPr lang="en-US" dirty="0"/>
          </a:p>
          <a:p>
            <a:r>
              <a:rPr lang="en-US" b="1" dirty="0" smtClean="0">
                <a:solidFill>
                  <a:srgbClr val="D60093"/>
                </a:solidFill>
              </a:rPr>
              <a:t>Uses </a:t>
            </a:r>
            <a:r>
              <a:rPr lang="en-US" b="1" dirty="0">
                <a:solidFill>
                  <a:srgbClr val="D60093"/>
                </a:solidFill>
              </a:rPr>
              <a:t>a single measure of importance</a:t>
            </a:r>
          </a:p>
          <a:p>
            <a:pPr lvl="1"/>
            <a:r>
              <a:rPr lang="en-US" dirty="0"/>
              <a:t>Other </a:t>
            </a:r>
            <a:r>
              <a:rPr lang="en-US" dirty="0" smtClean="0"/>
              <a:t>models</a:t>
            </a:r>
            <a:r>
              <a:rPr lang="en-US" dirty="0"/>
              <a:t> </a:t>
            </a:r>
            <a:r>
              <a:rPr lang="en-US" dirty="0" smtClean="0"/>
              <a:t>of importance</a:t>
            </a:r>
            <a:endParaRPr lang="en-US" b="1" dirty="0" smtClean="0">
              <a:solidFill>
                <a:srgbClr val="0000FF"/>
              </a:solidFill>
            </a:endParaRPr>
          </a:p>
          <a:p>
            <a:pPr lvl="1"/>
            <a:r>
              <a:rPr lang="en-US" b="1" dirty="0" smtClean="0">
                <a:solidFill>
                  <a:srgbClr val="008000"/>
                </a:solidFill>
              </a:rPr>
              <a:t>Solution:</a:t>
            </a:r>
            <a:r>
              <a:rPr lang="en-US" dirty="0" smtClean="0">
                <a:solidFill>
                  <a:srgbClr val="008000"/>
                </a:solidFill>
              </a:rPr>
              <a:t> </a:t>
            </a:r>
            <a:r>
              <a:rPr lang="en-US" dirty="0" smtClean="0"/>
              <a:t>Hubs-and-Authorities</a:t>
            </a:r>
          </a:p>
          <a:p>
            <a:r>
              <a:rPr lang="en-US" b="1" dirty="0" smtClean="0">
                <a:solidFill>
                  <a:srgbClr val="D60093"/>
                </a:solidFill>
              </a:rPr>
              <a:t>Susceptible </a:t>
            </a:r>
            <a:r>
              <a:rPr lang="en-US" b="1" dirty="0">
                <a:solidFill>
                  <a:srgbClr val="D60093"/>
                </a:solidFill>
              </a:rPr>
              <a:t>to Link spam</a:t>
            </a:r>
          </a:p>
          <a:p>
            <a:pPr lvl="1"/>
            <a:r>
              <a:rPr lang="en-US" dirty="0"/>
              <a:t>Artificial link topographies created in order to boost page </a:t>
            </a:r>
            <a:r>
              <a:rPr lang="en-US" dirty="0" smtClean="0"/>
              <a:t>rank</a:t>
            </a:r>
          </a:p>
          <a:p>
            <a:pPr lvl="1"/>
            <a:r>
              <a:rPr lang="en-US" b="1" dirty="0" smtClean="0">
                <a:solidFill>
                  <a:srgbClr val="008000"/>
                </a:solidFill>
              </a:rPr>
              <a:t>Solution:</a:t>
            </a:r>
            <a:r>
              <a:rPr lang="en-US" dirty="0" smtClean="0">
                <a:solidFill>
                  <a:srgbClr val="008000"/>
                </a:solidFill>
              </a:rPr>
              <a:t> </a:t>
            </a:r>
            <a:r>
              <a:rPr lang="en-US" dirty="0" err="1" smtClean="0"/>
              <a:t>TrustRank</a:t>
            </a:r>
            <a:endParaRPr lang="en-US" dirty="0" smtClean="0"/>
          </a:p>
          <a:p>
            <a:pPr lvl="1"/>
            <a:endParaRPr lang="en-US" dirty="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60</a:t>
            </a:fld>
            <a:endParaRPr lang="en-US"/>
          </a:p>
        </p:txBody>
      </p:sp>
    </p:spTree>
    <p:extLst>
      <p:ext uri="{BB962C8B-B14F-4D97-AF65-F5344CB8AC3E}">
        <p14:creationId xmlns:p14="http://schemas.microsoft.com/office/powerpoint/2010/main" val="1851518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87552"/>
          </a:xfrm>
        </p:spPr>
        <p:txBody>
          <a:bodyPr>
            <a:normAutofit/>
          </a:bodyPr>
          <a:lstStyle/>
          <a:p>
            <a:r>
              <a:rPr lang="en-US" dirty="0" smtClean="0"/>
              <a:t>Graph Data: Technological Networks</a:t>
            </a:r>
            <a:endParaRPr lang="en-US" dirty="0"/>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7</a:t>
            </a:fld>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386" y="1371600"/>
            <a:ext cx="493122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54423" y="5292804"/>
            <a:ext cx="3635154" cy="1107996"/>
          </a:xfrm>
          <a:prstGeom prst="rect">
            <a:avLst/>
          </a:prstGeom>
          <a:noFill/>
        </p:spPr>
        <p:txBody>
          <a:bodyPr wrap="square" rtlCol="0">
            <a:spAutoFit/>
          </a:bodyPr>
          <a:lstStyle/>
          <a:p>
            <a:pPr algn="ctr"/>
            <a:r>
              <a:rPr lang="en-US" sz="2000" b="1" dirty="0"/>
              <a:t>Seven Bridges of </a:t>
            </a:r>
            <a:r>
              <a:rPr lang="en-US" sz="2000" b="1" dirty="0" err="1" smtClean="0"/>
              <a:t>Königsberg</a:t>
            </a:r>
            <a:r>
              <a:rPr lang="en-US" sz="2000" b="1" dirty="0"/>
              <a:t/>
            </a:r>
            <a:br>
              <a:rPr lang="en-US" sz="2000" b="1" dirty="0"/>
            </a:br>
            <a:r>
              <a:rPr lang="en-US" b="1" dirty="0" smtClean="0">
                <a:solidFill>
                  <a:schemeClr val="bg1">
                    <a:lumMod val="50000"/>
                  </a:schemeClr>
                </a:solidFill>
              </a:rPr>
              <a:t>[Euler, 1735]</a:t>
            </a:r>
          </a:p>
          <a:p>
            <a:pPr algn="ctr"/>
            <a:r>
              <a:rPr lang="en-US" sz="1400" dirty="0" smtClean="0"/>
              <a:t>Return </a:t>
            </a:r>
            <a:r>
              <a:rPr lang="en-US" sz="1400" dirty="0"/>
              <a:t>to the starting point by traveling each link of the graph once and only once</a:t>
            </a:r>
            <a:r>
              <a:rPr lang="en-US" sz="1400" dirty="0" smtClean="0"/>
              <a:t>.</a:t>
            </a:r>
            <a:endParaRPr lang="en-US" sz="1400" dirty="0"/>
          </a:p>
        </p:txBody>
      </p:sp>
      <p:pic>
        <p:nvPicPr>
          <p:cNvPr id="11" name="Picture 10"/>
          <p:cNvPicPr>
            <a:picLocks noChangeAspect="1"/>
          </p:cNvPicPr>
          <p:nvPr/>
        </p:nvPicPr>
        <p:blipFill>
          <a:blip r:embed="rId3"/>
          <a:stretch>
            <a:fillRect/>
          </a:stretch>
        </p:blipFill>
        <p:spPr>
          <a:xfrm>
            <a:off x="7239000" y="5232400"/>
            <a:ext cx="1752600" cy="1168400"/>
          </a:xfrm>
          <a:prstGeom prst="rect">
            <a:avLst/>
          </a:prstGeom>
        </p:spPr>
      </p:pic>
    </p:spTree>
    <p:extLst>
      <p:ext uri="{BB962C8B-B14F-4D97-AF65-F5344CB8AC3E}">
        <p14:creationId xmlns:p14="http://schemas.microsoft.com/office/powerpoint/2010/main" val="244654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Web as a Graph</a:t>
            </a:r>
            <a:endParaRPr lang="en-US" dirty="0">
              <a:solidFill>
                <a:schemeClr val="accent1">
                  <a:satMod val="150000"/>
                </a:schemeClr>
              </a:solidFill>
            </a:endParaRPr>
          </a:p>
        </p:txBody>
      </p:sp>
      <p:sp>
        <p:nvSpPr>
          <p:cNvPr id="36866" name="Content Placeholder 2"/>
          <p:cNvSpPr>
            <a:spLocks noGrp="1"/>
          </p:cNvSpPr>
          <p:nvPr>
            <p:ph idx="1"/>
          </p:nvPr>
        </p:nvSpPr>
        <p:spPr/>
        <p:txBody>
          <a:bodyPr/>
          <a:lstStyle/>
          <a:p>
            <a:r>
              <a:rPr lang="en-US" b="1" dirty="0" smtClean="0">
                <a:solidFill>
                  <a:srgbClr val="D60093"/>
                </a:solidFill>
              </a:rPr>
              <a:t>Web as a directed graph:</a:t>
            </a:r>
          </a:p>
          <a:p>
            <a:pPr lvl="1"/>
            <a:r>
              <a:rPr lang="en-US" b="1" dirty="0" smtClean="0">
                <a:solidFill>
                  <a:srgbClr val="0000FF"/>
                </a:solidFill>
              </a:rPr>
              <a:t>Nodes: Webpages</a:t>
            </a:r>
          </a:p>
          <a:p>
            <a:pPr lvl="1"/>
            <a:r>
              <a:rPr lang="en-US" b="1" dirty="0" smtClean="0">
                <a:solidFill>
                  <a:srgbClr val="0000FF"/>
                </a:solidFill>
              </a:rPr>
              <a:t>Edges: Hyperlinks</a:t>
            </a:r>
            <a:endParaRPr lang="en-US" dirty="0" smtClean="0">
              <a:solidFill>
                <a:srgbClr val="0000FF"/>
              </a:solidFill>
            </a:endParaRPr>
          </a:p>
        </p:txBody>
      </p:sp>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pPr>
              <a:defRPr/>
            </a:pPr>
            <a:fld id="{BB18E5CE-EB7F-44C1-BA9D-EB986C4F3572}" type="slidenum">
              <a:rPr lang="en-US"/>
              <a:pPr>
                <a:defRPr/>
              </a:pPr>
              <a:t>8</a:t>
            </a:fld>
            <a:endParaRPr lang="en-US"/>
          </a:p>
        </p:txBody>
      </p:sp>
      <p:sp>
        <p:nvSpPr>
          <p:cNvPr id="18" name="Flowchart: Document 17"/>
          <p:cNvSpPr/>
          <p:nvPr/>
        </p:nvSpPr>
        <p:spPr>
          <a:xfrm>
            <a:off x="1066800" y="2967162"/>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solidFill>
                  <a:schemeClr val="tx1"/>
                </a:solidFill>
              </a:rPr>
              <a:t>I teach a class on Networks.</a:t>
            </a:r>
            <a:endParaRPr lang="en-US" sz="1600" dirty="0">
              <a:solidFill>
                <a:schemeClr val="tx1"/>
              </a:solidFill>
            </a:endParaRPr>
          </a:p>
        </p:txBody>
      </p:sp>
      <p:sp>
        <p:nvSpPr>
          <p:cNvPr id="19" name="Flowchart: Document 18"/>
          <p:cNvSpPr/>
          <p:nvPr/>
        </p:nvSpPr>
        <p:spPr>
          <a:xfrm>
            <a:off x="3098800" y="3576762"/>
            <a:ext cx="1219200" cy="185729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solidFill>
                  <a:schemeClr val="tx1"/>
                </a:solidFill>
              </a:rPr>
              <a:t>CS224W: Classes are in the </a:t>
            </a:r>
            <a:br>
              <a:rPr lang="en-US" sz="1600" dirty="0" smtClean="0">
                <a:solidFill>
                  <a:schemeClr val="tx1"/>
                </a:solidFill>
              </a:rPr>
            </a:br>
            <a:r>
              <a:rPr lang="en-US" sz="1600" dirty="0" smtClean="0">
                <a:solidFill>
                  <a:schemeClr val="tx1"/>
                </a:solidFill>
              </a:rPr>
              <a:t>Gates building</a:t>
            </a:r>
            <a:endParaRPr lang="en-US" sz="1600" b="1" dirty="0">
              <a:solidFill>
                <a:schemeClr val="tx1"/>
              </a:solidFill>
            </a:endParaRPr>
          </a:p>
        </p:txBody>
      </p:sp>
      <p:sp>
        <p:nvSpPr>
          <p:cNvPr id="20" name="Flowchart: Document 19"/>
          <p:cNvSpPr/>
          <p:nvPr/>
        </p:nvSpPr>
        <p:spPr>
          <a:xfrm>
            <a:off x="5130800" y="4443454"/>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solidFill>
                  <a:schemeClr val="tx1"/>
                </a:solidFill>
              </a:rPr>
              <a:t>Computer  Science Department at Stanford</a:t>
            </a:r>
          </a:p>
        </p:txBody>
      </p:sp>
      <p:sp>
        <p:nvSpPr>
          <p:cNvPr id="21" name="Flowchart: Document 20"/>
          <p:cNvSpPr/>
          <p:nvPr/>
        </p:nvSpPr>
        <p:spPr>
          <a:xfrm>
            <a:off x="7162800" y="5181600"/>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Stanford University</a:t>
            </a:r>
            <a:endParaRPr lang="en-US" sz="1600" dirty="0"/>
          </a:p>
        </p:txBody>
      </p:sp>
    </p:spTree>
    <p:extLst>
      <p:ext uri="{BB962C8B-B14F-4D97-AF65-F5344CB8AC3E}">
        <p14:creationId xmlns:p14="http://schemas.microsoft.com/office/powerpoint/2010/main" val="70302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Web as a Graph</a:t>
            </a:r>
            <a:endParaRPr lang="en-US" dirty="0">
              <a:solidFill>
                <a:schemeClr val="accent1">
                  <a:satMod val="150000"/>
                </a:schemeClr>
              </a:solidFill>
            </a:endParaRPr>
          </a:p>
        </p:txBody>
      </p:sp>
      <p:sp>
        <p:nvSpPr>
          <p:cNvPr id="36866" name="Content Placeholder 2"/>
          <p:cNvSpPr>
            <a:spLocks noGrp="1"/>
          </p:cNvSpPr>
          <p:nvPr>
            <p:ph idx="1"/>
          </p:nvPr>
        </p:nvSpPr>
        <p:spPr/>
        <p:txBody>
          <a:bodyPr/>
          <a:lstStyle/>
          <a:p>
            <a:r>
              <a:rPr lang="en-US" b="1" dirty="0" smtClean="0">
                <a:solidFill>
                  <a:srgbClr val="D60093"/>
                </a:solidFill>
              </a:rPr>
              <a:t>Web as a directed graph:</a:t>
            </a:r>
          </a:p>
          <a:p>
            <a:pPr lvl="1"/>
            <a:r>
              <a:rPr lang="en-US" b="1" dirty="0" smtClean="0">
                <a:solidFill>
                  <a:srgbClr val="0000FF"/>
                </a:solidFill>
              </a:rPr>
              <a:t>Nodes: Webpages</a:t>
            </a:r>
          </a:p>
          <a:p>
            <a:pPr lvl="1"/>
            <a:r>
              <a:rPr lang="en-US" b="1" dirty="0" smtClean="0">
                <a:solidFill>
                  <a:srgbClr val="0000FF"/>
                </a:solidFill>
              </a:rPr>
              <a:t>Edges: Hyperlinks</a:t>
            </a:r>
            <a:endParaRPr lang="en-US" dirty="0" smtClean="0">
              <a:solidFill>
                <a:srgbClr val="0000FF"/>
              </a:solidFill>
            </a:endParaRPr>
          </a:p>
        </p:txBody>
      </p:sp>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pPr>
              <a:defRPr/>
            </a:pPr>
            <a:fld id="{BB18E5CE-EB7F-44C1-BA9D-EB986C4F3572}" type="slidenum">
              <a:rPr lang="en-US"/>
              <a:pPr>
                <a:defRPr/>
              </a:pPr>
              <a:t>9</a:t>
            </a:fld>
            <a:endParaRPr lang="en-US"/>
          </a:p>
        </p:txBody>
      </p:sp>
      <p:sp>
        <p:nvSpPr>
          <p:cNvPr id="24" name="Flowchart: Document 23"/>
          <p:cNvSpPr/>
          <p:nvPr/>
        </p:nvSpPr>
        <p:spPr>
          <a:xfrm>
            <a:off x="1066800" y="2967162"/>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I teach a class on </a:t>
            </a:r>
            <a:r>
              <a:rPr lang="en-US" sz="1600" u="sng" dirty="0" smtClean="0">
                <a:solidFill>
                  <a:srgbClr val="0000FF"/>
                </a:solidFill>
              </a:rPr>
              <a:t>Networks</a:t>
            </a:r>
            <a:r>
              <a:rPr lang="en-US" sz="1600" dirty="0" smtClean="0"/>
              <a:t>.</a:t>
            </a:r>
            <a:endParaRPr lang="en-US" sz="1600" dirty="0"/>
          </a:p>
        </p:txBody>
      </p:sp>
      <p:sp>
        <p:nvSpPr>
          <p:cNvPr id="25" name="Flowchart: Document 24"/>
          <p:cNvSpPr/>
          <p:nvPr/>
        </p:nvSpPr>
        <p:spPr>
          <a:xfrm>
            <a:off x="3098800" y="3576762"/>
            <a:ext cx="1219200" cy="185729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CS224W: Classes are in the </a:t>
            </a:r>
            <a:br>
              <a:rPr lang="en-US" sz="1600" dirty="0" smtClean="0"/>
            </a:br>
            <a:r>
              <a:rPr lang="en-US" sz="1600" u="sng" dirty="0" smtClean="0">
                <a:solidFill>
                  <a:srgbClr val="0000FF"/>
                </a:solidFill>
              </a:rPr>
              <a:t>Gates</a:t>
            </a:r>
            <a:r>
              <a:rPr lang="en-US" sz="1600" dirty="0" smtClean="0"/>
              <a:t> building</a:t>
            </a:r>
            <a:endParaRPr lang="en-US" sz="1600" b="1" u="sng" dirty="0">
              <a:solidFill>
                <a:srgbClr val="0000FF"/>
              </a:solidFill>
            </a:endParaRPr>
          </a:p>
        </p:txBody>
      </p:sp>
      <p:sp>
        <p:nvSpPr>
          <p:cNvPr id="26" name="Flowchart: Document 25"/>
          <p:cNvSpPr/>
          <p:nvPr/>
        </p:nvSpPr>
        <p:spPr>
          <a:xfrm>
            <a:off x="5130800" y="4443454"/>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Computer  Science Department at </a:t>
            </a:r>
            <a:r>
              <a:rPr lang="en-US" sz="1600" u="sng" dirty="0" smtClean="0">
                <a:solidFill>
                  <a:srgbClr val="0000FF"/>
                </a:solidFill>
              </a:rPr>
              <a:t>Stanford</a:t>
            </a:r>
          </a:p>
        </p:txBody>
      </p:sp>
      <p:sp>
        <p:nvSpPr>
          <p:cNvPr id="27" name="Flowchart: Document 26"/>
          <p:cNvSpPr/>
          <p:nvPr/>
        </p:nvSpPr>
        <p:spPr>
          <a:xfrm>
            <a:off x="7162800" y="5181600"/>
            <a:ext cx="1219200" cy="1600200"/>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Stanford University</a:t>
            </a:r>
            <a:endParaRPr lang="en-US" sz="1600" dirty="0"/>
          </a:p>
        </p:txBody>
      </p:sp>
      <p:cxnSp>
        <p:nvCxnSpPr>
          <p:cNvPr id="28" name="Straight Arrow Connector 27"/>
          <p:cNvCxnSpPr>
            <a:endCxn id="25" idx="1"/>
          </p:cNvCxnSpPr>
          <p:nvPr/>
        </p:nvCxnSpPr>
        <p:spPr>
          <a:xfrm>
            <a:off x="1676400" y="3957762"/>
            <a:ext cx="1422400" cy="54764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26" idx="1"/>
          </p:cNvCxnSpPr>
          <p:nvPr/>
        </p:nvCxnSpPr>
        <p:spPr>
          <a:xfrm>
            <a:off x="3886200" y="4719762"/>
            <a:ext cx="1244600" cy="52379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endCxn id="27" idx="1"/>
          </p:cNvCxnSpPr>
          <p:nvPr/>
        </p:nvCxnSpPr>
        <p:spPr>
          <a:xfrm>
            <a:off x="5740400" y="5557962"/>
            <a:ext cx="1422400" cy="42373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105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30857</TotalTime>
  <Words>4450</Words>
  <Application>Microsoft Office PowerPoint</Application>
  <PresentationFormat>On-screen Show (4:3)</PresentationFormat>
  <Paragraphs>954</Paragraphs>
  <Slides>60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Module</vt:lpstr>
      <vt:lpstr>Equation</vt:lpstr>
      <vt:lpstr>Analysis of Large Graphs: Link Analysis,  PageRank</vt:lpstr>
      <vt:lpstr>New Topic: Graph Data!</vt:lpstr>
      <vt:lpstr>Graph Data: Social Networks</vt:lpstr>
      <vt:lpstr>Graph Data: Media Networks</vt:lpstr>
      <vt:lpstr>Graph Data: Information Nets</vt:lpstr>
      <vt:lpstr>Graph Data: Communication Nets</vt:lpstr>
      <vt:lpstr>Graph Data: Technological Networks</vt:lpstr>
      <vt:lpstr>Web as a Graph</vt:lpstr>
      <vt:lpstr>Web as a Graph</vt:lpstr>
      <vt:lpstr>Web as a Directed Graph</vt:lpstr>
      <vt:lpstr>Broad Question</vt:lpstr>
      <vt:lpstr>Web Search: 2 Challenges</vt:lpstr>
      <vt:lpstr>Ranking Nodes on the Graph</vt:lpstr>
      <vt:lpstr>Link Analysis Algorithms</vt:lpstr>
      <vt:lpstr>PageRank:  The “Flow” Formulation</vt:lpstr>
      <vt:lpstr>Links as Votes</vt:lpstr>
      <vt:lpstr>Example: PageRank Scores</vt:lpstr>
      <vt:lpstr>Simple Recursive Formulation</vt:lpstr>
      <vt:lpstr>PageRank: The “Flow” Model</vt:lpstr>
      <vt:lpstr>Solving the Flow Equations</vt:lpstr>
      <vt:lpstr>PageRank: Matrix Formulation</vt:lpstr>
      <vt:lpstr>Example</vt:lpstr>
      <vt:lpstr>Eigenvector Formulation</vt:lpstr>
      <vt:lpstr>Example: Flow Equations &amp; M</vt:lpstr>
      <vt:lpstr>Power Iteration Method</vt:lpstr>
      <vt:lpstr>PageRank: How to solve?</vt:lpstr>
      <vt:lpstr>PageRank: How to solve?</vt:lpstr>
      <vt:lpstr>Why Power Iteration works? (1)</vt:lpstr>
      <vt:lpstr>Why Power Iteration works? (2)</vt:lpstr>
      <vt:lpstr>Why Power Iteration works? (3)</vt:lpstr>
      <vt:lpstr>Random Walk Interpretation</vt:lpstr>
      <vt:lpstr>The Stationary Distribution</vt:lpstr>
      <vt:lpstr>Existence and Uniqueness</vt:lpstr>
      <vt:lpstr>PageRank:  The Google Formulation</vt:lpstr>
      <vt:lpstr>PageRank: Three Questions</vt:lpstr>
      <vt:lpstr>Does this converge?</vt:lpstr>
      <vt:lpstr>Does it converge to what we want?</vt:lpstr>
      <vt:lpstr>PageRank: Problems</vt:lpstr>
      <vt:lpstr>Problem: Spider Traps</vt:lpstr>
      <vt:lpstr>Solution: Teleports!</vt:lpstr>
      <vt:lpstr>Problem: Dead Ends</vt:lpstr>
      <vt:lpstr>Solution: Always Teleport!</vt:lpstr>
      <vt:lpstr>Why Teleports Solve the Problem?</vt:lpstr>
      <vt:lpstr>Solution: Random Teleports</vt:lpstr>
      <vt:lpstr>The Google Matrix</vt:lpstr>
      <vt:lpstr>Random Teleports ( = 0.8)</vt:lpstr>
      <vt:lpstr>How do we actually compute the PageRank?</vt:lpstr>
      <vt:lpstr>Computing Page Rank</vt:lpstr>
      <vt:lpstr>Matrix Formulation</vt:lpstr>
      <vt:lpstr>Rearranging the Equation</vt:lpstr>
      <vt:lpstr>Sparse Matrix Formulation</vt:lpstr>
      <vt:lpstr>PageRank: The Complete Algorithm</vt:lpstr>
      <vt:lpstr>Sparse Matrix Encoding</vt:lpstr>
      <vt:lpstr>Basic Algorithm: Update Step</vt:lpstr>
      <vt:lpstr>Analysis</vt:lpstr>
      <vt:lpstr>Block-based Update Algorithm</vt:lpstr>
      <vt:lpstr>Analysis of Block Update</vt:lpstr>
      <vt:lpstr>Block-Stripe Update Algorithm</vt:lpstr>
      <vt:lpstr>Block-Stripe Analysis</vt:lpstr>
      <vt:lpstr>Some Problems with Page Rank</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1553</cp:revision>
  <cp:lastPrinted>2012-01-25T16:54:23Z</cp:lastPrinted>
  <dcterms:created xsi:type="dcterms:W3CDTF">2009-06-12T17:14:38Z</dcterms:created>
  <dcterms:modified xsi:type="dcterms:W3CDTF">2014-08-09T04:46:15Z</dcterms:modified>
</cp:coreProperties>
</file>