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2"/>
  </p:notesMasterIdLst>
  <p:handoutMasterIdLst>
    <p:handoutMasterId r:id="rId63"/>
  </p:handoutMasterIdLst>
  <p:sldIdLst>
    <p:sldId id="624" r:id="rId2"/>
    <p:sldId id="591" r:id="rId3"/>
    <p:sldId id="565" r:id="rId4"/>
    <p:sldId id="592" r:id="rId5"/>
    <p:sldId id="581" r:id="rId6"/>
    <p:sldId id="584" r:id="rId7"/>
    <p:sldId id="459" r:id="rId8"/>
    <p:sldId id="507" r:id="rId9"/>
    <p:sldId id="593" r:id="rId10"/>
    <p:sldId id="594" r:id="rId11"/>
    <p:sldId id="595" r:id="rId12"/>
    <p:sldId id="585" r:id="rId13"/>
    <p:sldId id="596" r:id="rId14"/>
    <p:sldId id="597" r:id="rId15"/>
    <p:sldId id="598" r:id="rId16"/>
    <p:sldId id="599" r:id="rId17"/>
    <p:sldId id="600" r:id="rId18"/>
    <p:sldId id="601" r:id="rId19"/>
    <p:sldId id="602" r:id="rId20"/>
    <p:sldId id="622" r:id="rId21"/>
    <p:sldId id="544" r:id="rId22"/>
    <p:sldId id="511" r:id="rId23"/>
    <p:sldId id="532" r:id="rId24"/>
    <p:sldId id="533" r:id="rId25"/>
    <p:sldId id="534" r:id="rId26"/>
    <p:sldId id="535" r:id="rId27"/>
    <p:sldId id="536" r:id="rId28"/>
    <p:sldId id="603" r:id="rId29"/>
    <p:sldId id="589" r:id="rId30"/>
    <p:sldId id="540" r:id="rId31"/>
    <p:sldId id="541" r:id="rId32"/>
    <p:sldId id="516" r:id="rId33"/>
    <p:sldId id="517" r:id="rId34"/>
    <p:sldId id="518" r:id="rId35"/>
    <p:sldId id="542" r:id="rId36"/>
    <p:sldId id="543" r:id="rId37"/>
    <p:sldId id="548" r:id="rId38"/>
    <p:sldId id="604" r:id="rId39"/>
    <p:sldId id="605" r:id="rId40"/>
    <p:sldId id="524" r:id="rId41"/>
    <p:sldId id="523" r:id="rId42"/>
    <p:sldId id="525" r:id="rId43"/>
    <p:sldId id="526" r:id="rId44"/>
    <p:sldId id="606" r:id="rId45"/>
    <p:sldId id="607" r:id="rId46"/>
    <p:sldId id="557" r:id="rId47"/>
    <p:sldId id="608" r:id="rId48"/>
    <p:sldId id="609" r:id="rId49"/>
    <p:sldId id="610" r:id="rId50"/>
    <p:sldId id="611" r:id="rId51"/>
    <p:sldId id="612" r:id="rId52"/>
    <p:sldId id="613" r:id="rId53"/>
    <p:sldId id="614" r:id="rId54"/>
    <p:sldId id="615" r:id="rId55"/>
    <p:sldId id="616" r:id="rId56"/>
    <p:sldId id="617" r:id="rId57"/>
    <p:sldId id="618" r:id="rId58"/>
    <p:sldId id="478" r:id="rId59"/>
    <p:sldId id="620" r:id="rId60"/>
    <p:sldId id="621" r:id="rId6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8000"/>
    <a:srgbClr val="0000FF"/>
    <a:srgbClr val="D60093"/>
    <a:srgbClr val="33CC33"/>
    <a:srgbClr val="00FF00"/>
    <a:srgbClr val="FF0000"/>
    <a:srgbClr val="CC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9" autoAdjust="0"/>
    <p:restoredTop sz="90132" autoAdjust="0"/>
  </p:normalViewPr>
  <p:slideViewPr>
    <p:cSldViewPr>
      <p:cViewPr varScale="1">
        <p:scale>
          <a:sx n="111" d="100"/>
          <a:sy n="111" d="100"/>
        </p:scale>
        <p:origin x="-396" y="-84"/>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22170"/>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8/8/2014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8/8/2014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endParaRPr lang="en-US" smtClean="0"/>
          </a:p>
        </p:txBody>
      </p:sp>
      <p:sp>
        <p:nvSpPr>
          <p:cNvPr id="49156" name="Slide Number Placeholder 3"/>
          <p:cNvSpPr>
            <a:spLocks noGrp="1"/>
          </p:cNvSpPr>
          <p:nvPr>
            <p:ph type="sldNum" sz="quarter" idx="5"/>
          </p:nvPr>
        </p:nvSpPr>
        <p:spPr bwMode="auto">
          <a:noFill/>
          <a:ln>
            <a:miter lim="800000"/>
            <a:headEnd/>
            <a:tailEnd/>
          </a:ln>
        </p:spPr>
        <p:txBody>
          <a:bodyPr/>
          <a:lstStyle/>
          <a:p>
            <a:fld id="{3A2A1499-E8DD-4172-A271-B1B0267E9E53}" type="slidenum">
              <a:rPr lang="en-US"/>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forget to tell the joke "I used to do this when I was young" when talking about point (1) :D</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25</a:t>
            </a:fld>
            <a:endParaRPr lang="en-US"/>
          </a:p>
        </p:txBody>
      </p:sp>
    </p:spTree>
    <p:extLst>
      <p:ext uri="{BB962C8B-B14F-4D97-AF65-F5344CB8AC3E}">
        <p14:creationId xmlns:p14="http://schemas.microsoft.com/office/powerpoint/2010/main" val="3642383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751E37-BA15-4492-958A-8A62BD977DBC}" type="slidenum">
              <a:rPr lang="en-US"/>
              <a:pPr fontAlgn="base">
                <a:spcBef>
                  <a:spcPct val="0"/>
                </a:spcBef>
                <a:spcAft>
                  <a:spcPct val="0"/>
                </a:spcAft>
              </a:pPr>
              <a:t>3</a:t>
            </a:fld>
            <a:endParaRPr lang="en-US"/>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BC174-4AAD-4789-8155-44EBE776B121}" type="slidenum">
              <a:rPr lang="en-US"/>
              <a:pPr/>
              <a:t>5</a:t>
            </a:fld>
            <a:endParaRPr lang="en-US"/>
          </a:p>
        </p:txBody>
      </p:sp>
      <p:sp>
        <p:nvSpPr>
          <p:cNvPr id="58370" name="Rectangle 2"/>
          <p:cNvSpPr>
            <a:spLocks noGrp="1" noRot="1" noChangeAspect="1" noChangeArrowheads="1" noTextEdit="1"/>
          </p:cNvSpPr>
          <p:nvPr>
            <p:ph type="sldImg"/>
          </p:nvPr>
        </p:nvSpPr>
        <p:spPr>
          <a:xfrm>
            <a:off x="1258888" y="720725"/>
            <a:ext cx="4800600" cy="3600450"/>
          </a:xfrm>
          <a:ln/>
        </p:spPr>
      </p:sp>
      <p:sp>
        <p:nvSpPr>
          <p:cNvPr id="58371"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6B97CF-CFE2-414C-B9A5-428D37FC7F54}" type="slidenum">
              <a:rPr lang="en-US"/>
              <a:pPr/>
              <a:t>7</a:t>
            </a:fld>
            <a:endParaRPr lang="en-US"/>
          </a:p>
        </p:txBody>
      </p:sp>
      <p:sp>
        <p:nvSpPr>
          <p:cNvPr id="60418" name="Rectangle 2"/>
          <p:cNvSpPr>
            <a:spLocks noGrp="1" noRot="1" noChangeAspect="1" noChangeArrowheads="1" noTextEdit="1"/>
          </p:cNvSpPr>
          <p:nvPr>
            <p:ph type="sldImg"/>
          </p:nvPr>
        </p:nvSpPr>
        <p:spPr>
          <a:xfrm>
            <a:off x="1258888" y="720725"/>
            <a:ext cx="4800600" cy="3600450"/>
          </a:xfrm>
          <a:ln/>
        </p:spPr>
      </p:sp>
      <p:sp>
        <p:nvSpPr>
          <p:cNvPr id="60419"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6B97CF-CFE2-414C-B9A5-428D37FC7F54}" type="slidenum">
              <a:rPr lang="en-US"/>
              <a:pPr/>
              <a:t>8</a:t>
            </a:fld>
            <a:endParaRPr lang="en-US"/>
          </a:p>
        </p:txBody>
      </p:sp>
      <p:sp>
        <p:nvSpPr>
          <p:cNvPr id="60418" name="Rectangle 2"/>
          <p:cNvSpPr>
            <a:spLocks noGrp="1" noRot="1" noChangeAspect="1" noChangeArrowheads="1" noTextEdit="1"/>
          </p:cNvSpPr>
          <p:nvPr>
            <p:ph type="sldImg"/>
          </p:nvPr>
        </p:nvSpPr>
        <p:spPr>
          <a:xfrm>
            <a:off x="1258888" y="720725"/>
            <a:ext cx="4800600" cy="3600450"/>
          </a:xfrm>
          <a:ln/>
        </p:spPr>
      </p:sp>
      <p:sp>
        <p:nvSpPr>
          <p:cNvPr id="60419"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3B1B33-3DB5-487A-9A94-EB0FF87D1B81}" type="slidenum">
              <a:rPr lang="en-US"/>
              <a:pPr/>
              <a:t>9</a:t>
            </a:fld>
            <a:endParaRPr lang="en-US"/>
          </a:p>
        </p:txBody>
      </p:sp>
      <p:sp>
        <p:nvSpPr>
          <p:cNvPr id="62466" name="Rectangle 2"/>
          <p:cNvSpPr>
            <a:spLocks noGrp="1" noRot="1" noChangeAspect="1" noChangeArrowheads="1" noTextEdit="1"/>
          </p:cNvSpPr>
          <p:nvPr>
            <p:ph type="sldImg"/>
          </p:nvPr>
        </p:nvSpPr>
        <p:spPr>
          <a:xfrm>
            <a:off x="1258888" y="720725"/>
            <a:ext cx="4800600" cy="3600450"/>
          </a:xfrm>
          <a:ln/>
        </p:spPr>
      </p:sp>
      <p:sp>
        <p:nvSpPr>
          <p:cNvPr id="62467"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E15090-2406-4EE3-B214-9C83997244EF}" type="slidenum">
              <a:rPr lang="en-US"/>
              <a:pPr/>
              <a:t>10</a:t>
            </a:fld>
            <a:endParaRPr lang="en-US"/>
          </a:p>
        </p:txBody>
      </p:sp>
      <p:sp>
        <p:nvSpPr>
          <p:cNvPr id="64514" name="Rectangle 2"/>
          <p:cNvSpPr>
            <a:spLocks noGrp="1" noRot="1" noChangeAspect="1" noChangeArrowheads="1" noTextEdit="1"/>
          </p:cNvSpPr>
          <p:nvPr>
            <p:ph type="sldImg"/>
          </p:nvPr>
        </p:nvSpPr>
        <p:spPr>
          <a:xfrm>
            <a:off x="1258888" y="720725"/>
            <a:ext cx="4800600" cy="3600450"/>
          </a:xfrm>
          <a:ln/>
        </p:spPr>
      </p:sp>
      <p:sp>
        <p:nvSpPr>
          <p:cNvPr id="64515" name="Rectangle 3"/>
          <p:cNvSpPr>
            <a:spLocks noGrp="1" noChangeArrowheads="1"/>
          </p:cNvSpPr>
          <p:nvPr>
            <p:ph type="body" idx="1"/>
          </p:nvPr>
        </p:nvSpPr>
        <p:spPr>
          <a:xfrm>
            <a:off x="975360" y="4560570"/>
            <a:ext cx="5364480" cy="4320540"/>
          </a:xfrm>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C6B95D-3323-4703-8C13-16AE68503BE8}" type="slidenum">
              <a:rPr lang="en-US"/>
              <a:pPr/>
              <a:t>11</a:t>
            </a:fld>
            <a:endParaRPr lang="en-US"/>
          </a:p>
        </p:txBody>
      </p:sp>
      <p:sp>
        <p:nvSpPr>
          <p:cNvPr id="66562" name="Rectangle 2"/>
          <p:cNvSpPr>
            <a:spLocks noGrp="1" noRot="1" noChangeAspect="1" noChangeArrowheads="1" noTextEdit="1"/>
          </p:cNvSpPr>
          <p:nvPr>
            <p:ph type="sldImg"/>
          </p:nvPr>
        </p:nvSpPr>
        <p:spPr>
          <a:xfrm>
            <a:off x="1258888" y="720725"/>
            <a:ext cx="4800600" cy="3600450"/>
          </a:xfrm>
          <a:ln/>
        </p:spPr>
      </p:sp>
      <p:sp>
        <p:nvSpPr>
          <p:cNvPr id="66563"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endParaRPr lang="en-US" smtClean="0"/>
          </a:p>
        </p:txBody>
      </p:sp>
      <p:sp>
        <p:nvSpPr>
          <p:cNvPr id="48132" name="Slide Number Placeholder 3"/>
          <p:cNvSpPr>
            <a:spLocks noGrp="1"/>
          </p:cNvSpPr>
          <p:nvPr>
            <p:ph type="sldNum" sz="quarter" idx="5"/>
          </p:nvPr>
        </p:nvSpPr>
        <p:spPr bwMode="auto">
          <a:noFill/>
          <a:ln>
            <a:miter lim="800000"/>
            <a:headEnd/>
            <a:tailEnd/>
          </a:ln>
        </p:spPr>
        <p:txBody>
          <a:bodyPr/>
          <a:lstStyle/>
          <a:p>
            <a:fld id="{D060CBE6-CCA9-4596-89B8-207E9B85B2D0}" type="slidenum">
              <a:rPr lang="en-US"/>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C3BE7AE-DD51-4FF4-9FEA-AE59ACA28CEF}"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FF724D-03F6-48ED-B23D-3DF4E11415ED}"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FC5DCF-0067-405A-ACEC-C8A9B8E21D89}" type="datetime1">
              <a:rPr lang="en-US" smtClean="0"/>
              <a:t>8/8/2014</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8226720" cy="1143480"/>
          </a:xfrm>
        </p:spPr>
        <p:txBody>
          <a:bodyPr tIns="41473" bIns="41473"/>
          <a:lstStyle/>
          <a:p>
            <a:r>
              <a:rPr lang="en-US" smtClean="0"/>
              <a:t>Click to edit Master title style</a:t>
            </a:r>
            <a:endParaRPr lang="en-US"/>
          </a:p>
        </p:txBody>
      </p:sp>
      <p:sp>
        <p:nvSpPr>
          <p:cNvPr id="3" name="Text Placeholder 2"/>
          <p:cNvSpPr>
            <a:spLocks noGrp="1"/>
          </p:cNvSpPr>
          <p:nvPr>
            <p:ph type="body" sz="half" idx="1"/>
          </p:nvPr>
        </p:nvSpPr>
        <p:spPr>
          <a:xfrm>
            <a:off x="457920" y="1604329"/>
            <a:ext cx="4043520" cy="4524955"/>
          </a:xfrm>
        </p:spPr>
        <p:txBody>
          <a:bodyPr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680" y="1604329"/>
            <a:ext cx="4044960" cy="4524955"/>
          </a:xfrm>
        </p:spPr>
        <p:txBody>
          <a:bodyPr rIns="82945" bIns="41473"/>
          <a:lstStyle/>
          <a:p>
            <a:endParaRPr lang="en-US"/>
          </a:p>
        </p:txBody>
      </p:sp>
      <p:sp>
        <p:nvSpPr>
          <p:cNvPr id="5" name="Date Placeholder 4"/>
          <p:cNvSpPr>
            <a:spLocks noGrp="1"/>
          </p:cNvSpPr>
          <p:nvPr>
            <p:ph type="dt" idx="10"/>
          </p:nvPr>
        </p:nvSpPr>
        <p:spPr>
          <a:xfrm>
            <a:off x="457920" y="6247376"/>
            <a:ext cx="2126880" cy="472370"/>
          </a:xfrm>
        </p:spPr>
        <p:txBody>
          <a:bodyPr tIns="41473"/>
          <a:lstStyle>
            <a:lvl1pPr>
              <a:defRPr/>
            </a:lvl1pPr>
          </a:lstStyle>
          <a:p>
            <a:fld id="{B7437D91-C054-4D62-860A-B6082E2041B8}" type="datetime1">
              <a:rPr lang="en-US" smtClean="0"/>
              <a:t>8/8/2014</a:t>
            </a:fld>
            <a:endParaRPr lang="en-GB"/>
          </a:p>
        </p:txBody>
      </p:sp>
      <p:sp>
        <p:nvSpPr>
          <p:cNvPr id="6" name="Footer Placeholder 5"/>
          <p:cNvSpPr>
            <a:spLocks noGrp="1"/>
          </p:cNvSpPr>
          <p:nvPr>
            <p:ph type="ftr" idx="11"/>
          </p:nvPr>
        </p:nvSpPr>
        <p:spPr>
          <a:xfrm>
            <a:off x="3126240" y="6247376"/>
            <a:ext cx="2897280" cy="472370"/>
          </a:xfrm>
        </p:spPr>
        <p:txBody>
          <a:bodyPr tIns="41473"/>
          <a:lstStyle>
            <a:lvl1pPr>
              <a:defRPr/>
            </a:lvl1pPr>
          </a:lstStyle>
          <a:p>
            <a:r>
              <a:rPr lang="en-US" smtClean="0"/>
              <a:t>J. Leskovec, A. Rajaraman, J. Ullman: Mining of Massive Datasets, http://www.mmds.org</a:t>
            </a:r>
            <a:endParaRPr lang="en-GB"/>
          </a:p>
        </p:txBody>
      </p:sp>
      <p:sp>
        <p:nvSpPr>
          <p:cNvPr id="7" name="Slide Number Placeholder 6"/>
          <p:cNvSpPr>
            <a:spLocks noGrp="1"/>
          </p:cNvSpPr>
          <p:nvPr>
            <p:ph type="sldNum" idx="12"/>
          </p:nvPr>
        </p:nvSpPr>
        <p:spPr>
          <a:xfrm>
            <a:off x="6554880" y="6247376"/>
            <a:ext cx="2128320" cy="472370"/>
          </a:xfrm>
        </p:spPr>
        <p:txBody>
          <a:bodyPr lIns="82945" tIns="41473" rIns="82945"/>
          <a:lstStyle>
            <a:lvl1pPr>
              <a:defRPr/>
            </a:lvl1pPr>
          </a:lstStyle>
          <a:p>
            <a:fld id="{10066599-523B-4641-9CCC-17D83CD935E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F2753548-80CE-4DE4-A73F-A28A7C997E88}" type="datetime1">
              <a:rPr lang="en-US" smtClean="0"/>
              <a:t>8/8/2014</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826768-8FCE-4417-A22B-1D26CD2A846A}" type="slidenum">
              <a:rPr lang="en-US"/>
              <a:pPr/>
              <a:t>‹#›</a:t>
            </a:fld>
            <a:endParaRPr lang="en-US"/>
          </a:p>
        </p:txBody>
      </p:sp>
    </p:spTree>
    <p:extLst>
      <p:ext uri="{BB962C8B-B14F-4D97-AF65-F5344CB8AC3E}">
        <p14:creationId xmlns:p14="http://schemas.microsoft.com/office/powerpoint/2010/main" val="14209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87552"/>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632D2879-DC55-4F98-99A2-3E7E689A4264}"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914400"/>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2743200"/>
            <a:ext cx="8022336" cy="685800"/>
          </a:xfrm>
        </p:spPr>
        <p:txBody>
          <a:bodyPr lIns="146304" tIns="0" rIns="45720" bIns="0" anchor="t">
            <a:normAutofit/>
          </a:bodyPr>
          <a:lstStyle>
            <a:lvl1pPr marL="0" indent="0">
              <a:buNone/>
              <a:defRPr sz="4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3A983FDD-814D-4623-B1A3-77DA50628F86}"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95400"/>
            <a:ext cx="4038600" cy="5504688"/>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95400"/>
            <a:ext cx="4038600" cy="550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0E625C-B8D7-4B5D-BF9E-5BCBA394D29E}" type="datetime1">
              <a:rPr lang="en-US" smtClean="0"/>
              <a:t>8/8/2014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954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023338"/>
            <a:ext cx="4040188"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2954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023338"/>
            <a:ext cx="4041775"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1405DD2-ECDC-44EC-8593-2D6CEBF30A99}" type="datetime1">
              <a:rPr lang="en-US" smtClean="0"/>
              <a:t>8/8/2014</a:t>
            </a:fld>
            <a:endParaRPr lang="en-US"/>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8F234CD-A05C-401C-8942-8EABB6C90ED9}" type="datetime1">
              <a:rPr lang="en-US" smtClean="0"/>
              <a:t>8/8/2014</a:t>
            </a:fld>
            <a:endParaRPr lang="en-US"/>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ADCEE4-EB02-4B03-A8DC-82F0631DACAF}" type="datetime1">
              <a:rPr lang="en-US" smtClean="0"/>
              <a:t>8/8/2014</a:t>
            </a:fld>
            <a:endParaRPr 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C8F5E0-2FB6-4152-AE9F-2A1837CDB6CF}" type="datetime1">
              <a:rPr lang="en-US" smtClean="0"/>
              <a:t>8/8/2014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1E835C2-A70F-4E48-BFFC-E5994226AABE}" type="datetime1">
              <a:rPr lang="en-US" smtClean="0"/>
              <a:t>8/8/2014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9B12225-5612-419B-A8D5-4B8EEE4C21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21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1"/>
            <a:ext cx="9143999" cy="102107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295400"/>
            <a:ext cx="8229600" cy="5257801"/>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583680"/>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fld id="{246AAE16-6429-4021-9255-E182F3DD715A}" type="datetime1">
              <a:rPr lang="en-US" smtClean="0"/>
              <a:t>8/8/2014</a:t>
            </a:fld>
            <a:endParaRPr lang="en-US"/>
          </a:p>
        </p:txBody>
      </p:sp>
      <p:sp>
        <p:nvSpPr>
          <p:cNvPr id="5" name="Footer Placeholder 4"/>
          <p:cNvSpPr>
            <a:spLocks noGrp="1"/>
          </p:cNvSpPr>
          <p:nvPr>
            <p:ph type="ftr" sz="quarter" idx="3"/>
          </p:nvPr>
        </p:nvSpPr>
        <p:spPr>
          <a:xfrm>
            <a:off x="2640596" y="6583680"/>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4"/>
          </p:nvPr>
        </p:nvSpPr>
        <p:spPr>
          <a:xfrm>
            <a:off x="8204396" y="6583680"/>
            <a:ext cx="733864" cy="274320"/>
          </a:xfrm>
          <a:prstGeom prst="rect">
            <a:avLst/>
          </a:prstGeom>
        </p:spPr>
        <p:txBody>
          <a:bodyPr vert="horz" bIns="0" rtlCol="0" anchor="b"/>
          <a:lstStyle>
            <a:lvl1pPr algn="r" eaLnBrk="1" latinLnBrk="0" hangingPunct="1">
              <a:defRPr kumimoji="0" sz="900">
                <a:solidFill>
                  <a:schemeClr val="tx1">
                    <a:tint val="95000"/>
                  </a:schemeClr>
                </a:solidFill>
                <a:latin typeface="Calibri" pitchFamily="34" charset="0"/>
                <a:cs typeface="Calibri" pitchFamily="34" charset="0"/>
              </a:defRPr>
            </a:lvl1pPr>
            <a:extLst/>
          </a:lstStyle>
          <a:p>
            <a:fld id="{19B12225-5612-419B-A8D5-4B8EEE4C2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7" r:id="rId13"/>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mds.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22.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160.png"/><Relationship Id="rId4" Type="http://schemas.openxmlformats.org/officeDocument/2006/relationships/image" Target="../media/image13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610600" cy="3581400"/>
          </a:xfrm>
        </p:spPr>
        <p:txBody>
          <a:bodyPr anchor="b">
            <a:normAutofit/>
          </a:bodyPr>
          <a:lstStyle/>
          <a:p>
            <a:r>
              <a:rPr lang="en-US" sz="5400" dirty="0"/>
              <a:t>Analysis of Large Graphs:</a:t>
            </a:r>
            <a:br>
              <a:rPr lang="en-US" sz="5400" dirty="0"/>
            </a:br>
            <a:r>
              <a:rPr lang="en-US" sz="5400" dirty="0" err="1"/>
              <a:t>TrustRank</a:t>
            </a:r>
            <a:r>
              <a:rPr lang="en-US" sz="5400" dirty="0"/>
              <a:t> and </a:t>
            </a:r>
            <a:r>
              <a:rPr lang="en-US" sz="5400" dirty="0" err="1"/>
              <a:t>WebSpam</a:t>
            </a:r>
            <a:endParaRPr lang="en-US" sz="5400" dirty="0"/>
          </a:p>
        </p:txBody>
      </p:sp>
      <p:sp>
        <p:nvSpPr>
          <p:cNvPr id="7" name="TextBox 6"/>
          <p:cNvSpPr txBox="1"/>
          <p:nvPr/>
        </p:nvSpPr>
        <p:spPr>
          <a:xfrm>
            <a:off x="762000" y="5257800"/>
            <a:ext cx="6705600" cy="1692771"/>
          </a:xfrm>
          <a:prstGeom prst="rect">
            <a:avLst/>
          </a:prstGeom>
          <a:noFill/>
        </p:spPr>
        <p:txBody>
          <a:bodyPr wrap="square" rtlCol="0">
            <a:spAutoFit/>
          </a:bodyPr>
          <a:lstStyle/>
          <a:p>
            <a:r>
              <a:rPr lang="en-US" sz="2400" dirty="0" smtClean="0"/>
              <a:t>Mining of Massive Datasets</a:t>
            </a:r>
          </a:p>
          <a:p>
            <a:r>
              <a:rPr lang="en-US" sz="2400" dirty="0" smtClean="0"/>
              <a:t>Jure Leskovec, </a:t>
            </a:r>
            <a:r>
              <a:rPr lang="en-US" sz="2400" dirty="0" err="1" smtClean="0"/>
              <a:t>Anand</a:t>
            </a:r>
            <a:r>
              <a:rPr lang="en-US" sz="2400" dirty="0" smtClean="0"/>
              <a:t> </a:t>
            </a:r>
            <a:r>
              <a:rPr lang="en-US" sz="2400" dirty="0" err="1" smtClean="0"/>
              <a:t>Rajaraman</a:t>
            </a:r>
            <a:r>
              <a:rPr lang="en-US" sz="2400" dirty="0" smtClean="0"/>
              <a:t>, Jeff Ullman </a:t>
            </a:r>
            <a:r>
              <a:rPr lang="en-US" sz="2000" dirty="0" smtClean="0"/>
              <a:t>Stanford University</a:t>
            </a:r>
          </a:p>
          <a:p>
            <a:r>
              <a:rPr lang="en-US" sz="3200" dirty="0" smtClean="0"/>
              <a:t>http://www.mmds.org </a:t>
            </a:r>
          </a:p>
        </p:txBody>
      </p:sp>
      <p:pic>
        <p:nvPicPr>
          <p:cNvPr id="5" name="Picture 6" descr="http://asia.stanford.edu/images/StanfordSealSmall.jpg"/>
          <p:cNvPicPr>
            <a:picLocks noChangeAspect="1" noChangeArrowheads="1"/>
          </p:cNvPicPr>
          <p:nvPr/>
        </p:nvPicPr>
        <p:blipFill>
          <a:blip r:embed="rId3" cstate="print"/>
          <a:srcRect/>
          <a:stretch>
            <a:fillRect/>
          </a:stretch>
        </p:blipFill>
        <p:spPr bwMode="auto">
          <a:xfrm>
            <a:off x="7452360" y="5166360"/>
            <a:ext cx="1691640" cy="1691640"/>
          </a:xfrm>
          <a:prstGeom prst="rect">
            <a:avLst/>
          </a:prstGeom>
          <a:noFill/>
        </p:spPr>
      </p:pic>
      <p:sp>
        <p:nvSpPr>
          <p:cNvPr id="3" name="TextBox 2"/>
          <p:cNvSpPr txBox="1"/>
          <p:nvPr/>
        </p:nvSpPr>
        <p:spPr>
          <a:xfrm>
            <a:off x="2438400" y="44824"/>
            <a:ext cx="6705600" cy="830997"/>
          </a:xfrm>
          <a:prstGeom prst="rect">
            <a:avLst/>
          </a:prstGeom>
          <a:noFill/>
        </p:spPr>
        <p:txBody>
          <a:bodyPr wrap="square" rtlCol="0">
            <a:spAutoFit/>
          </a:bodyPr>
          <a:lstStyle/>
          <a:p>
            <a:r>
              <a:rPr lang="en-US" sz="1200" b="1" dirty="0">
                <a:latin typeface="Arial" pitchFamily="34" charset="0"/>
                <a:cs typeface="Arial" pitchFamily="34" charset="0"/>
              </a:rPr>
              <a:t>Note to other teachers and users of these </a:t>
            </a:r>
            <a:r>
              <a:rPr lang="en-US" sz="1200" b="1" dirty="0" smtClean="0">
                <a:latin typeface="Arial" pitchFamily="34" charset="0"/>
                <a:cs typeface="Arial" pitchFamily="34" charset="0"/>
              </a:rPr>
              <a:t>slides:</a:t>
            </a:r>
            <a:r>
              <a:rPr lang="en-US" sz="1200" dirty="0" smtClean="0">
                <a:latin typeface="Arial" pitchFamily="34" charset="0"/>
                <a:cs typeface="Arial" pitchFamily="34" charset="0"/>
              </a:rPr>
              <a:t> We </a:t>
            </a:r>
            <a:r>
              <a:rPr lang="en-US" sz="1200" dirty="0">
                <a:latin typeface="Arial" pitchFamily="34" charset="0"/>
                <a:cs typeface="Arial" pitchFamily="34" charset="0"/>
              </a:rPr>
              <a:t>would be delighted if you found this our material useful in giving your own lectures. Feel free to use these slides verbatim, or to modify them to fit your own needs</a:t>
            </a:r>
            <a:r>
              <a:rPr lang="en-US" sz="1200" dirty="0" smtClean="0">
                <a:latin typeface="Arial" pitchFamily="34" charset="0"/>
                <a:cs typeface="Arial" pitchFamily="34" charset="0"/>
              </a:rPr>
              <a:t>. If </a:t>
            </a:r>
            <a:r>
              <a:rPr lang="en-US" sz="1200" dirty="0">
                <a:latin typeface="Arial" pitchFamily="34" charset="0"/>
                <a:cs typeface="Arial" pitchFamily="34" charset="0"/>
              </a:rPr>
              <a:t>you make use of a significant portion of these slides in your own lecture, please include this message, or a link to our web site: </a:t>
            </a:r>
            <a:r>
              <a:rPr lang="en-US" sz="1200" dirty="0">
                <a:latin typeface="Arial" pitchFamily="34" charset="0"/>
                <a:cs typeface="Arial" pitchFamily="34" charset="0"/>
                <a:hlinkClick r:id="rId4"/>
              </a:rPr>
              <a:t>http://</a:t>
            </a:r>
            <a:r>
              <a:rPr lang="en-US" sz="1200" dirty="0" smtClean="0">
                <a:latin typeface="Arial" pitchFamily="34" charset="0"/>
                <a:cs typeface="Arial" pitchFamily="34" charset="0"/>
                <a:hlinkClick r:id="rId4"/>
              </a:rPr>
              <a:t>www.mmds.org</a:t>
            </a:r>
            <a:r>
              <a:rPr lang="en-US" sz="1200" dirty="0" smtClean="0">
                <a:latin typeface="Arial" pitchFamily="34" charset="0"/>
                <a:cs typeface="Arial" pitchFamily="34" charset="0"/>
              </a:rPr>
              <a:t> </a:t>
            </a:r>
          </a:p>
        </p:txBody>
      </p:sp>
    </p:spTree>
    <p:extLst>
      <p:ext uri="{BB962C8B-B14F-4D97-AF65-F5344CB8AC3E}">
        <p14:creationId xmlns:p14="http://schemas.microsoft.com/office/powerpoint/2010/main" val="106979457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63490" name="Rectangle 2"/>
          <p:cNvSpPr>
            <a:spLocks noGrp="1" noChangeArrowheads="1"/>
          </p:cNvSpPr>
          <p:nvPr>
            <p:ph type="title"/>
          </p:nvPr>
        </p:nvSpPr>
        <p:spPr>
          <a:xfrm>
            <a:off x="457200" y="76200"/>
            <a:ext cx="8686800" cy="987552"/>
          </a:xfrm>
        </p:spPr>
        <p:txBody>
          <a:bodyPr>
            <a:normAutofit/>
          </a:bodyPr>
          <a:lstStyle/>
          <a:p>
            <a:r>
              <a:rPr lang="en-US" dirty="0" smtClean="0"/>
              <a:t>Example</a:t>
            </a:r>
            <a:r>
              <a:rPr lang="en-US" dirty="0"/>
              <a:t>: Topic-Specific PageRank</a:t>
            </a:r>
          </a:p>
        </p:txBody>
      </p:sp>
      <p:sp>
        <p:nvSpPr>
          <p:cNvPr id="63491" name="Oval 3"/>
          <p:cNvSpPr>
            <a:spLocks noChangeArrowheads="1"/>
          </p:cNvSpPr>
          <p:nvPr/>
        </p:nvSpPr>
        <p:spPr bwMode="auto">
          <a:xfrm>
            <a:off x="1774274" y="2133599"/>
            <a:ext cx="435526" cy="445521"/>
          </a:xfrm>
          <a:prstGeom prst="ellipse">
            <a:avLst/>
          </a:prstGeom>
          <a:solidFill>
            <a:srgbClr val="FF0000"/>
          </a:solidFill>
          <a:ln w="9525">
            <a:noFill/>
            <a:round/>
            <a:headEnd/>
            <a:tailEnd/>
          </a:ln>
          <a:effectLst/>
        </p:spPr>
        <p:txBody>
          <a:bodyPr wrap="none" anchor="ctr"/>
          <a:lstStyle/>
          <a:p>
            <a:pPr algn="ctr"/>
            <a:r>
              <a:rPr lang="en-US" sz="2400" b="1">
                <a:solidFill>
                  <a:schemeClr val="bg1"/>
                </a:solidFill>
                <a:latin typeface="Arial" pitchFamily="34" charset="0"/>
                <a:cs typeface="Arial" pitchFamily="34" charset="0"/>
              </a:rPr>
              <a:t>1</a:t>
            </a:r>
          </a:p>
        </p:txBody>
      </p:sp>
      <p:sp>
        <p:nvSpPr>
          <p:cNvPr id="63492" name="Oval 4"/>
          <p:cNvSpPr>
            <a:spLocks noChangeArrowheads="1"/>
          </p:cNvSpPr>
          <p:nvPr/>
        </p:nvSpPr>
        <p:spPr bwMode="auto">
          <a:xfrm>
            <a:off x="936074" y="2971799"/>
            <a:ext cx="435526" cy="445521"/>
          </a:xfrm>
          <a:prstGeom prst="ellipse">
            <a:avLst/>
          </a:prstGeom>
          <a:solidFill>
            <a:srgbClr val="FF0000"/>
          </a:solidFill>
          <a:ln w="9525">
            <a:noFill/>
            <a:round/>
            <a:headEnd/>
            <a:tailEnd/>
          </a:ln>
          <a:effectLst/>
        </p:spPr>
        <p:txBody>
          <a:bodyPr wrap="none" anchor="ctr"/>
          <a:lstStyle/>
          <a:p>
            <a:pPr algn="ctr"/>
            <a:r>
              <a:rPr lang="en-US" sz="2400" b="1" dirty="0">
                <a:solidFill>
                  <a:schemeClr val="bg1"/>
                </a:solidFill>
                <a:latin typeface="Arial" pitchFamily="34" charset="0"/>
                <a:cs typeface="Arial" pitchFamily="34" charset="0"/>
              </a:rPr>
              <a:t>2</a:t>
            </a:r>
          </a:p>
        </p:txBody>
      </p:sp>
      <p:sp>
        <p:nvSpPr>
          <p:cNvPr id="63493" name="Oval 5"/>
          <p:cNvSpPr>
            <a:spLocks noChangeArrowheads="1"/>
          </p:cNvSpPr>
          <p:nvPr/>
        </p:nvSpPr>
        <p:spPr bwMode="auto">
          <a:xfrm>
            <a:off x="2612474" y="2971799"/>
            <a:ext cx="435526" cy="445521"/>
          </a:xfrm>
          <a:prstGeom prst="ellipse">
            <a:avLst/>
          </a:prstGeom>
          <a:solidFill>
            <a:srgbClr val="FF0000"/>
          </a:solidFill>
          <a:ln w="9525">
            <a:noFill/>
            <a:round/>
            <a:headEnd/>
            <a:tailEnd/>
          </a:ln>
          <a:effectLst/>
        </p:spPr>
        <p:txBody>
          <a:bodyPr wrap="none" anchor="ctr"/>
          <a:lstStyle/>
          <a:p>
            <a:pPr algn="ctr"/>
            <a:r>
              <a:rPr lang="en-US" sz="2400" b="1">
                <a:solidFill>
                  <a:schemeClr val="bg1"/>
                </a:solidFill>
                <a:latin typeface="Arial" pitchFamily="34" charset="0"/>
                <a:cs typeface="Arial" pitchFamily="34" charset="0"/>
              </a:rPr>
              <a:t>3</a:t>
            </a:r>
          </a:p>
        </p:txBody>
      </p:sp>
      <p:sp>
        <p:nvSpPr>
          <p:cNvPr id="63494" name="Oval 6"/>
          <p:cNvSpPr>
            <a:spLocks noChangeArrowheads="1"/>
          </p:cNvSpPr>
          <p:nvPr/>
        </p:nvSpPr>
        <p:spPr bwMode="auto">
          <a:xfrm>
            <a:off x="2612474" y="4114799"/>
            <a:ext cx="435526" cy="445521"/>
          </a:xfrm>
          <a:prstGeom prst="ellipse">
            <a:avLst/>
          </a:prstGeom>
          <a:solidFill>
            <a:srgbClr val="FF0000"/>
          </a:solidFill>
          <a:ln w="9525">
            <a:noFill/>
            <a:round/>
            <a:headEnd/>
            <a:tailEnd/>
          </a:ln>
          <a:effectLst/>
        </p:spPr>
        <p:txBody>
          <a:bodyPr wrap="none" anchor="ctr"/>
          <a:lstStyle/>
          <a:p>
            <a:pPr algn="ctr"/>
            <a:r>
              <a:rPr lang="en-US" sz="2400" b="1">
                <a:solidFill>
                  <a:schemeClr val="bg1"/>
                </a:solidFill>
                <a:latin typeface="Arial" pitchFamily="34" charset="0"/>
                <a:cs typeface="Arial" pitchFamily="34" charset="0"/>
              </a:rPr>
              <a:t>4</a:t>
            </a:r>
          </a:p>
        </p:txBody>
      </p:sp>
      <p:cxnSp>
        <p:nvCxnSpPr>
          <p:cNvPr id="63495" name="AutoShape 7"/>
          <p:cNvCxnSpPr>
            <a:cxnSpLocks noChangeShapeType="1"/>
            <a:stCxn id="63491" idx="2"/>
            <a:endCxn id="63492" idx="1"/>
          </p:cNvCxnSpPr>
          <p:nvPr/>
        </p:nvCxnSpPr>
        <p:spPr bwMode="auto">
          <a:xfrm rot="10800000" flipV="1">
            <a:off x="999856" y="2356360"/>
            <a:ext cx="774419" cy="680684"/>
          </a:xfrm>
          <a:prstGeom prst="curvedConnector2">
            <a:avLst/>
          </a:prstGeom>
          <a:noFill/>
          <a:ln w="28575">
            <a:solidFill>
              <a:schemeClr val="tx1"/>
            </a:solidFill>
            <a:round/>
            <a:headEnd/>
            <a:tailEnd type="triangle" w="med" len="med"/>
          </a:ln>
          <a:effectLst/>
        </p:spPr>
      </p:cxnSp>
      <p:cxnSp>
        <p:nvCxnSpPr>
          <p:cNvPr id="63496" name="AutoShape 8"/>
          <p:cNvCxnSpPr>
            <a:cxnSpLocks noChangeShapeType="1"/>
            <a:stCxn id="63492" idx="6"/>
            <a:endCxn id="63491" idx="3"/>
          </p:cNvCxnSpPr>
          <p:nvPr/>
        </p:nvCxnSpPr>
        <p:spPr bwMode="auto">
          <a:xfrm flipV="1">
            <a:off x="1371600" y="2513875"/>
            <a:ext cx="466455" cy="680685"/>
          </a:xfrm>
          <a:prstGeom prst="curvedConnector2">
            <a:avLst/>
          </a:prstGeom>
          <a:noFill/>
          <a:ln w="28575">
            <a:solidFill>
              <a:schemeClr val="tx1"/>
            </a:solidFill>
            <a:round/>
            <a:headEnd/>
            <a:tailEnd type="triangle" w="med" len="med"/>
          </a:ln>
          <a:effectLst/>
        </p:spPr>
      </p:cxnSp>
      <p:cxnSp>
        <p:nvCxnSpPr>
          <p:cNvPr id="63497" name="AutoShape 9"/>
          <p:cNvCxnSpPr>
            <a:cxnSpLocks noChangeShapeType="1"/>
            <a:stCxn id="63491" idx="5"/>
            <a:endCxn id="63493" idx="1"/>
          </p:cNvCxnSpPr>
          <p:nvPr/>
        </p:nvCxnSpPr>
        <p:spPr bwMode="auto">
          <a:xfrm>
            <a:off x="2146019" y="2513875"/>
            <a:ext cx="530236" cy="523169"/>
          </a:xfrm>
          <a:prstGeom prst="straightConnector1">
            <a:avLst/>
          </a:prstGeom>
          <a:noFill/>
          <a:ln w="28575">
            <a:solidFill>
              <a:schemeClr val="tx1"/>
            </a:solidFill>
            <a:round/>
            <a:headEnd/>
            <a:tailEnd type="triangle" w="med" len="med"/>
          </a:ln>
          <a:effectLst/>
        </p:spPr>
      </p:cxnSp>
      <p:cxnSp>
        <p:nvCxnSpPr>
          <p:cNvPr id="63498" name="AutoShape 10"/>
          <p:cNvCxnSpPr>
            <a:cxnSpLocks noChangeShapeType="1"/>
          </p:cNvCxnSpPr>
          <p:nvPr/>
        </p:nvCxnSpPr>
        <p:spPr bwMode="auto">
          <a:xfrm>
            <a:off x="2703805" y="3387267"/>
            <a:ext cx="0" cy="783096"/>
          </a:xfrm>
          <a:prstGeom prst="straightConnector1">
            <a:avLst/>
          </a:prstGeom>
          <a:noFill/>
          <a:ln w="28575">
            <a:solidFill>
              <a:schemeClr val="tx1"/>
            </a:solidFill>
            <a:round/>
            <a:headEnd/>
            <a:tailEnd type="triangle" w="med" len="med"/>
          </a:ln>
          <a:effectLst/>
        </p:spPr>
      </p:cxnSp>
      <p:cxnSp>
        <p:nvCxnSpPr>
          <p:cNvPr id="63499" name="AutoShape 11"/>
          <p:cNvCxnSpPr>
            <a:cxnSpLocks noChangeShapeType="1"/>
            <a:stCxn id="63494" idx="7"/>
            <a:endCxn id="63493" idx="5"/>
          </p:cNvCxnSpPr>
          <p:nvPr/>
        </p:nvCxnSpPr>
        <p:spPr bwMode="auto">
          <a:xfrm flipV="1">
            <a:off x="2984219" y="3352075"/>
            <a:ext cx="0" cy="827969"/>
          </a:xfrm>
          <a:prstGeom prst="straightConnector1">
            <a:avLst/>
          </a:prstGeom>
          <a:noFill/>
          <a:ln w="28575">
            <a:solidFill>
              <a:schemeClr val="tx1"/>
            </a:solidFill>
            <a:round/>
            <a:headEnd/>
            <a:tailEnd type="triangle" w="med" len="med"/>
          </a:ln>
          <a:effectLst/>
        </p:spPr>
      </p:cxnSp>
      <p:sp>
        <p:nvSpPr>
          <p:cNvPr id="63500" name="Text Box 12"/>
          <p:cNvSpPr txBox="1">
            <a:spLocks noChangeArrowheads="1"/>
          </p:cNvSpPr>
          <p:nvPr/>
        </p:nvSpPr>
        <p:spPr bwMode="auto">
          <a:xfrm>
            <a:off x="4022725" y="1557338"/>
            <a:ext cx="4078361" cy="584775"/>
          </a:xfrm>
          <a:prstGeom prst="rect">
            <a:avLst/>
          </a:prstGeom>
          <a:noFill/>
          <a:ln w="9525">
            <a:noFill/>
            <a:miter lim="800000"/>
            <a:headEnd/>
            <a:tailEnd/>
          </a:ln>
          <a:effectLst/>
        </p:spPr>
        <p:txBody>
          <a:bodyPr wrap="none">
            <a:spAutoFit/>
          </a:bodyPr>
          <a:lstStyle/>
          <a:p>
            <a:r>
              <a:rPr lang="en-US" sz="3200" dirty="0">
                <a:latin typeface="Calibri" pitchFamily="34" charset="0"/>
                <a:cs typeface="Calibri" pitchFamily="34" charset="0"/>
              </a:rPr>
              <a:t>Suppose </a:t>
            </a:r>
            <a:r>
              <a:rPr lang="en-US" sz="3200" b="1" i="1" dirty="0">
                <a:solidFill>
                  <a:srgbClr val="FF0066"/>
                </a:solidFill>
                <a:latin typeface="Calibri" pitchFamily="34" charset="0"/>
                <a:cs typeface="Calibri" pitchFamily="34" charset="0"/>
              </a:rPr>
              <a:t>S</a:t>
            </a:r>
            <a:r>
              <a:rPr lang="en-US" sz="3200" b="1" dirty="0">
                <a:solidFill>
                  <a:srgbClr val="FF0066"/>
                </a:solidFill>
                <a:latin typeface="Calibri" pitchFamily="34" charset="0"/>
                <a:cs typeface="Calibri" pitchFamily="34" charset="0"/>
              </a:rPr>
              <a:t> = {1}</a:t>
            </a:r>
            <a:r>
              <a:rPr lang="en-US" sz="3200" dirty="0">
                <a:latin typeface="Calibri" pitchFamily="34" charset="0"/>
                <a:cs typeface="Calibri" pitchFamily="34" charset="0"/>
              </a:rPr>
              <a:t>, </a:t>
            </a:r>
            <a:r>
              <a:rPr lang="en-US" sz="3200" b="1" i="1" dirty="0" smtClean="0">
                <a:solidFill>
                  <a:srgbClr val="0000FF"/>
                </a:solidFill>
                <a:latin typeface="Calibri" pitchFamily="34" charset="0"/>
                <a:cs typeface="Calibri" pitchFamily="34" charset="0"/>
                <a:sym typeface="Symbol" pitchFamily="18" charset="2"/>
              </a:rPr>
              <a:t></a:t>
            </a:r>
            <a:r>
              <a:rPr lang="en-US" sz="3200" b="1" dirty="0" smtClean="0">
                <a:solidFill>
                  <a:srgbClr val="0000FF"/>
                </a:solidFill>
                <a:latin typeface="Calibri" pitchFamily="34" charset="0"/>
                <a:cs typeface="Calibri" pitchFamily="34" charset="0"/>
              </a:rPr>
              <a:t> </a:t>
            </a:r>
            <a:r>
              <a:rPr lang="en-US" sz="3200" b="1" dirty="0">
                <a:solidFill>
                  <a:srgbClr val="0000FF"/>
                </a:solidFill>
                <a:latin typeface="Calibri" pitchFamily="34" charset="0"/>
                <a:cs typeface="Calibri" pitchFamily="34" charset="0"/>
              </a:rPr>
              <a:t>= 0.8</a:t>
            </a:r>
          </a:p>
        </p:txBody>
      </p:sp>
      <p:grpSp>
        <p:nvGrpSpPr>
          <p:cNvPr id="2" name="Group 13"/>
          <p:cNvGrpSpPr>
            <a:grpSpLocks/>
          </p:cNvGrpSpPr>
          <p:nvPr/>
        </p:nvGrpSpPr>
        <p:grpSpPr bwMode="auto">
          <a:xfrm>
            <a:off x="3946525" y="2209800"/>
            <a:ext cx="4664075" cy="1828800"/>
            <a:chOff x="2630" y="1392"/>
            <a:chExt cx="2938" cy="1152"/>
          </a:xfrm>
        </p:grpSpPr>
        <p:sp>
          <p:nvSpPr>
            <p:cNvPr id="63502" name="Text Box 14"/>
            <p:cNvSpPr txBox="1">
              <a:spLocks noChangeArrowheads="1"/>
            </p:cNvSpPr>
            <p:nvPr/>
          </p:nvSpPr>
          <p:spPr bwMode="auto">
            <a:xfrm>
              <a:off x="2630" y="1412"/>
              <a:ext cx="2854" cy="1096"/>
            </a:xfrm>
            <a:prstGeom prst="rect">
              <a:avLst/>
            </a:prstGeom>
            <a:noFill/>
            <a:ln w="9525">
              <a:noFill/>
              <a:miter lim="800000"/>
              <a:headEnd/>
              <a:tailEnd/>
            </a:ln>
            <a:effectLst/>
          </p:spPr>
          <p:txBody>
            <a:bodyPr wrap="none">
              <a:spAutoFit/>
            </a:bodyPr>
            <a:lstStyle/>
            <a:p>
              <a:r>
                <a:rPr lang="en-US" sz="1800" b="1" dirty="0">
                  <a:solidFill>
                    <a:srgbClr val="0000FF"/>
                  </a:solidFill>
                  <a:latin typeface="Arial" pitchFamily="34" charset="0"/>
                  <a:cs typeface="Arial" pitchFamily="34" charset="0"/>
                </a:rPr>
                <a:t>Node	Iteration</a:t>
              </a:r>
            </a:p>
            <a:p>
              <a:r>
                <a:rPr lang="en-US" sz="1800" dirty="0">
                  <a:latin typeface="Arial" pitchFamily="34" charset="0"/>
                  <a:cs typeface="Arial" pitchFamily="34" charset="0"/>
                </a:rPr>
                <a:t>	</a:t>
              </a:r>
              <a:r>
                <a:rPr lang="en-US" sz="1800" b="1" dirty="0">
                  <a:latin typeface="Arial" pitchFamily="34" charset="0"/>
                  <a:cs typeface="Arial" pitchFamily="34" charset="0"/>
                </a:rPr>
                <a:t>0	1	</a:t>
              </a:r>
              <a:r>
                <a:rPr lang="en-US" sz="1800" b="1" dirty="0" smtClean="0">
                  <a:latin typeface="Arial" pitchFamily="34" charset="0"/>
                  <a:cs typeface="Arial" pitchFamily="34" charset="0"/>
                </a:rPr>
                <a:t>2     …</a:t>
              </a:r>
              <a:r>
                <a:rPr lang="en-US" sz="1800" b="1" dirty="0">
                  <a:latin typeface="Arial" pitchFamily="34" charset="0"/>
                  <a:cs typeface="Arial" pitchFamily="34" charset="0"/>
                </a:rPr>
                <a:t>	stable</a:t>
              </a:r>
            </a:p>
            <a:p>
              <a:r>
                <a:rPr lang="en-US" sz="1800" dirty="0">
                  <a:latin typeface="Arial" pitchFamily="34" charset="0"/>
                  <a:cs typeface="Arial" pitchFamily="34" charset="0"/>
                </a:rPr>
                <a:t>1	</a:t>
              </a:r>
              <a:r>
                <a:rPr lang="en-US" sz="1800" dirty="0" smtClean="0">
                  <a:latin typeface="Arial" pitchFamily="34" charset="0"/>
                  <a:cs typeface="Arial" pitchFamily="34" charset="0"/>
                </a:rPr>
                <a:t>0.25</a:t>
              </a:r>
              <a:r>
                <a:rPr lang="en-US" sz="1800" dirty="0">
                  <a:latin typeface="Arial" pitchFamily="34" charset="0"/>
                  <a:cs typeface="Arial" pitchFamily="34" charset="0"/>
                </a:rPr>
                <a:t>	</a:t>
              </a:r>
              <a:r>
                <a:rPr lang="en-US" sz="1800" dirty="0" smtClean="0">
                  <a:latin typeface="Arial" pitchFamily="34" charset="0"/>
                  <a:cs typeface="Arial" pitchFamily="34" charset="0"/>
                </a:rPr>
                <a:t>0.4</a:t>
              </a:r>
              <a:r>
                <a:rPr lang="en-US" sz="1800" dirty="0">
                  <a:latin typeface="Arial" pitchFamily="34" charset="0"/>
                  <a:cs typeface="Arial" pitchFamily="34" charset="0"/>
                </a:rPr>
                <a:t>	</a:t>
              </a:r>
              <a:r>
                <a:rPr lang="en-US" sz="1800" dirty="0" smtClean="0">
                  <a:latin typeface="Arial" pitchFamily="34" charset="0"/>
                  <a:cs typeface="Arial" pitchFamily="34" charset="0"/>
                </a:rPr>
                <a:t>0.28</a:t>
              </a:r>
              <a:r>
                <a:rPr lang="en-US" sz="1800" dirty="0">
                  <a:latin typeface="Arial" pitchFamily="34" charset="0"/>
                  <a:cs typeface="Arial" pitchFamily="34" charset="0"/>
                </a:rPr>
                <a:t>	0.294</a:t>
              </a:r>
            </a:p>
            <a:p>
              <a:r>
                <a:rPr lang="en-US" sz="1800" dirty="0">
                  <a:latin typeface="Arial" pitchFamily="34" charset="0"/>
                  <a:cs typeface="Arial" pitchFamily="34" charset="0"/>
                </a:rPr>
                <a:t>2	</a:t>
              </a:r>
              <a:r>
                <a:rPr lang="en-US" sz="1800" dirty="0" smtClean="0">
                  <a:latin typeface="Arial" pitchFamily="34" charset="0"/>
                  <a:cs typeface="Arial" pitchFamily="34" charset="0"/>
                </a:rPr>
                <a:t>0.25</a:t>
              </a:r>
              <a:r>
                <a:rPr lang="en-US" sz="1800" dirty="0">
                  <a:latin typeface="Arial" pitchFamily="34" charset="0"/>
                  <a:cs typeface="Arial" pitchFamily="34" charset="0"/>
                </a:rPr>
                <a:t>	</a:t>
              </a:r>
              <a:r>
                <a:rPr lang="en-US" sz="1800" dirty="0" smtClean="0">
                  <a:latin typeface="Arial" pitchFamily="34" charset="0"/>
                  <a:cs typeface="Arial" pitchFamily="34" charset="0"/>
                </a:rPr>
                <a:t>0.1</a:t>
              </a:r>
              <a:r>
                <a:rPr lang="en-US" sz="1800" dirty="0">
                  <a:latin typeface="Arial" pitchFamily="34" charset="0"/>
                  <a:cs typeface="Arial" pitchFamily="34" charset="0"/>
                </a:rPr>
                <a:t>	</a:t>
              </a:r>
              <a:r>
                <a:rPr lang="en-US" sz="1800" dirty="0" smtClean="0">
                  <a:latin typeface="Arial" pitchFamily="34" charset="0"/>
                  <a:cs typeface="Arial" pitchFamily="34" charset="0"/>
                </a:rPr>
                <a:t>0.16</a:t>
              </a:r>
              <a:r>
                <a:rPr lang="en-US" sz="1800" dirty="0">
                  <a:latin typeface="Arial" pitchFamily="34" charset="0"/>
                  <a:cs typeface="Arial" pitchFamily="34" charset="0"/>
                </a:rPr>
                <a:t>	0.118</a:t>
              </a:r>
            </a:p>
            <a:p>
              <a:r>
                <a:rPr lang="en-US" sz="1800" dirty="0">
                  <a:latin typeface="Arial" pitchFamily="34" charset="0"/>
                  <a:cs typeface="Arial" pitchFamily="34" charset="0"/>
                </a:rPr>
                <a:t>3	</a:t>
              </a:r>
              <a:r>
                <a:rPr lang="en-US" sz="1800" dirty="0" smtClean="0">
                  <a:latin typeface="Arial" pitchFamily="34" charset="0"/>
                  <a:cs typeface="Arial" pitchFamily="34" charset="0"/>
                </a:rPr>
                <a:t>0.25</a:t>
              </a:r>
              <a:r>
                <a:rPr lang="en-US" sz="1800" dirty="0">
                  <a:latin typeface="Arial" pitchFamily="34" charset="0"/>
                  <a:cs typeface="Arial" pitchFamily="34" charset="0"/>
                </a:rPr>
                <a:t>	</a:t>
              </a:r>
              <a:r>
                <a:rPr lang="en-US" sz="1800" dirty="0" smtClean="0">
                  <a:latin typeface="Arial" pitchFamily="34" charset="0"/>
                  <a:cs typeface="Arial" pitchFamily="34" charset="0"/>
                </a:rPr>
                <a:t>0.3</a:t>
              </a:r>
              <a:r>
                <a:rPr lang="en-US" sz="1800" dirty="0">
                  <a:latin typeface="Arial" pitchFamily="34" charset="0"/>
                  <a:cs typeface="Arial" pitchFamily="34" charset="0"/>
                </a:rPr>
                <a:t>	</a:t>
              </a:r>
              <a:r>
                <a:rPr lang="en-US" sz="1800" dirty="0" smtClean="0">
                  <a:latin typeface="Arial" pitchFamily="34" charset="0"/>
                  <a:cs typeface="Arial" pitchFamily="34" charset="0"/>
                </a:rPr>
                <a:t>0.32</a:t>
              </a:r>
              <a:r>
                <a:rPr lang="en-US" sz="1800" dirty="0">
                  <a:latin typeface="Arial" pitchFamily="34" charset="0"/>
                  <a:cs typeface="Arial" pitchFamily="34" charset="0"/>
                </a:rPr>
                <a:t>	0.327</a:t>
              </a:r>
            </a:p>
            <a:p>
              <a:r>
                <a:rPr lang="en-US" sz="1800" dirty="0">
                  <a:latin typeface="Arial" pitchFamily="34" charset="0"/>
                  <a:cs typeface="Arial" pitchFamily="34" charset="0"/>
                </a:rPr>
                <a:t>4	</a:t>
              </a:r>
              <a:r>
                <a:rPr lang="en-US" sz="1800" dirty="0" smtClean="0">
                  <a:latin typeface="Arial" pitchFamily="34" charset="0"/>
                  <a:cs typeface="Arial" pitchFamily="34" charset="0"/>
                </a:rPr>
                <a:t>0.25</a:t>
              </a:r>
              <a:r>
                <a:rPr lang="en-US" sz="1800" dirty="0">
                  <a:latin typeface="Arial" pitchFamily="34" charset="0"/>
                  <a:cs typeface="Arial" pitchFamily="34" charset="0"/>
                </a:rPr>
                <a:t>	</a:t>
              </a:r>
              <a:r>
                <a:rPr lang="en-US" dirty="0" smtClean="0">
                  <a:latin typeface="Arial" pitchFamily="34" charset="0"/>
                  <a:cs typeface="Arial" pitchFamily="34" charset="0"/>
                </a:rPr>
                <a:t>0.2</a:t>
              </a:r>
              <a:r>
                <a:rPr lang="en-US" sz="1800" dirty="0">
                  <a:latin typeface="Arial" pitchFamily="34" charset="0"/>
                  <a:cs typeface="Arial" pitchFamily="34" charset="0"/>
                </a:rPr>
                <a:t>	</a:t>
              </a:r>
              <a:r>
                <a:rPr lang="en-US" sz="1800" dirty="0" smtClean="0">
                  <a:latin typeface="Arial" pitchFamily="34" charset="0"/>
                  <a:cs typeface="Arial" pitchFamily="34" charset="0"/>
                </a:rPr>
                <a:t>0.24</a:t>
              </a:r>
              <a:r>
                <a:rPr lang="en-US" sz="1800" dirty="0">
                  <a:latin typeface="Arial" pitchFamily="34" charset="0"/>
                  <a:cs typeface="Arial" pitchFamily="34" charset="0"/>
                </a:rPr>
                <a:t>	0.261</a:t>
              </a:r>
            </a:p>
          </p:txBody>
        </p:sp>
        <p:sp>
          <p:nvSpPr>
            <p:cNvPr id="63503" name="Line 15"/>
            <p:cNvSpPr>
              <a:spLocks noChangeShapeType="1"/>
            </p:cNvSpPr>
            <p:nvPr/>
          </p:nvSpPr>
          <p:spPr bwMode="auto">
            <a:xfrm>
              <a:off x="2640" y="1776"/>
              <a:ext cx="2928" cy="0"/>
            </a:xfrm>
            <a:prstGeom prst="line">
              <a:avLst/>
            </a:prstGeom>
            <a:noFill/>
            <a:ln w="9525">
              <a:solidFill>
                <a:schemeClr val="tx1"/>
              </a:solidFill>
              <a:round/>
              <a:headEnd/>
              <a:tailEnd/>
            </a:ln>
            <a:effectLst/>
          </p:spPr>
          <p:txBody>
            <a:bodyPr/>
            <a:lstStyle/>
            <a:p>
              <a:endParaRPr lang="en-US">
                <a:latin typeface="Arial" pitchFamily="34" charset="0"/>
                <a:cs typeface="Arial" pitchFamily="34" charset="0"/>
              </a:endParaRPr>
            </a:p>
          </p:txBody>
        </p:sp>
        <p:sp>
          <p:nvSpPr>
            <p:cNvPr id="63504" name="Line 16"/>
            <p:cNvSpPr>
              <a:spLocks noChangeShapeType="1"/>
            </p:cNvSpPr>
            <p:nvPr/>
          </p:nvSpPr>
          <p:spPr bwMode="auto">
            <a:xfrm>
              <a:off x="3168" y="1392"/>
              <a:ext cx="0" cy="1152"/>
            </a:xfrm>
            <a:prstGeom prst="line">
              <a:avLst/>
            </a:prstGeom>
            <a:noFill/>
            <a:ln w="9525">
              <a:solidFill>
                <a:schemeClr val="tx1"/>
              </a:solidFill>
              <a:round/>
              <a:headEnd/>
              <a:tailEnd/>
            </a:ln>
            <a:effectLst/>
          </p:spPr>
          <p:txBody>
            <a:bodyPr/>
            <a:lstStyle/>
            <a:p>
              <a:endParaRPr lang="en-US">
                <a:latin typeface="Arial" pitchFamily="34" charset="0"/>
                <a:cs typeface="Arial" pitchFamily="34" charset="0"/>
              </a:endParaRPr>
            </a:p>
          </p:txBody>
        </p:sp>
      </p:grpSp>
      <p:grpSp>
        <p:nvGrpSpPr>
          <p:cNvPr id="3" name="Group 18"/>
          <p:cNvGrpSpPr>
            <a:grpSpLocks/>
          </p:cNvGrpSpPr>
          <p:nvPr/>
        </p:nvGrpSpPr>
        <p:grpSpPr bwMode="auto">
          <a:xfrm>
            <a:off x="1877899" y="1728323"/>
            <a:ext cx="604293" cy="445521"/>
            <a:chOff x="1200" y="864"/>
            <a:chExt cx="333" cy="240"/>
          </a:xfrm>
        </p:grpSpPr>
        <p:sp>
          <p:nvSpPr>
            <p:cNvPr id="63507" name="AutoShape 19"/>
            <p:cNvSpPr>
              <a:spLocks noChangeArrowheads="1"/>
            </p:cNvSpPr>
            <p:nvPr/>
          </p:nvSpPr>
          <p:spPr bwMode="auto">
            <a:xfrm>
              <a:off x="1200" y="864"/>
              <a:ext cx="96" cy="240"/>
            </a:xfrm>
            <a:prstGeom prst="downArrow">
              <a:avLst>
                <a:gd name="adj1" fmla="val 50000"/>
                <a:gd name="adj2" fmla="val 62500"/>
              </a:avLst>
            </a:prstGeom>
            <a:solidFill>
              <a:srgbClr val="0000FF"/>
            </a:solidFill>
            <a:ln w="9525">
              <a:noFill/>
              <a:miter lim="800000"/>
              <a:headEnd/>
              <a:tailEnd/>
            </a:ln>
            <a:effectLst/>
          </p:spPr>
          <p:txBody>
            <a:bodyPr vert="eaVert" wrap="none" anchor="ctr"/>
            <a:lstStyle/>
            <a:p>
              <a:endParaRPr lang="en-US" sz="2000">
                <a:latin typeface="Arial" pitchFamily="34" charset="0"/>
                <a:cs typeface="Arial" pitchFamily="34" charset="0"/>
              </a:endParaRPr>
            </a:p>
          </p:txBody>
        </p:sp>
        <p:sp>
          <p:nvSpPr>
            <p:cNvPr id="63508" name="Text Box 20"/>
            <p:cNvSpPr txBox="1">
              <a:spLocks noChangeArrowheads="1"/>
            </p:cNvSpPr>
            <p:nvPr/>
          </p:nvSpPr>
          <p:spPr bwMode="auto">
            <a:xfrm>
              <a:off x="1237" y="864"/>
              <a:ext cx="296" cy="213"/>
            </a:xfrm>
            <a:prstGeom prst="rect">
              <a:avLst/>
            </a:prstGeom>
            <a:noFill/>
            <a:ln w="9525">
              <a:noFill/>
              <a:miter lim="800000"/>
              <a:headEnd/>
              <a:tailEnd/>
            </a:ln>
            <a:effectLst/>
          </p:spPr>
          <p:txBody>
            <a:bodyPr wrap="none">
              <a:spAutoFit/>
            </a:bodyPr>
            <a:lstStyle/>
            <a:p>
              <a:r>
                <a:rPr lang="en-US" sz="1600" dirty="0">
                  <a:solidFill>
                    <a:srgbClr val="0000FF"/>
                  </a:solidFill>
                  <a:latin typeface="Arial" pitchFamily="34" charset="0"/>
                  <a:cs typeface="Arial" pitchFamily="34" charset="0"/>
                </a:rPr>
                <a:t>0.2</a:t>
              </a:r>
            </a:p>
          </p:txBody>
        </p:sp>
      </p:grpSp>
      <p:grpSp>
        <p:nvGrpSpPr>
          <p:cNvPr id="4" name="Group 21"/>
          <p:cNvGrpSpPr>
            <a:grpSpLocks/>
          </p:cNvGrpSpPr>
          <p:nvPr/>
        </p:nvGrpSpPr>
        <p:grpSpPr bwMode="auto">
          <a:xfrm>
            <a:off x="910034" y="2209892"/>
            <a:ext cx="2399021" cy="1633578"/>
            <a:chOff x="754" y="1159"/>
            <a:chExt cx="1322" cy="880"/>
          </a:xfrm>
        </p:grpSpPr>
        <p:sp>
          <p:nvSpPr>
            <p:cNvPr id="63510" name="Text Box 22"/>
            <p:cNvSpPr txBox="1">
              <a:spLocks noChangeArrowheads="1"/>
            </p:cNvSpPr>
            <p:nvPr/>
          </p:nvSpPr>
          <p:spPr bwMode="auto">
            <a:xfrm>
              <a:off x="1468" y="1248"/>
              <a:ext cx="259" cy="182"/>
            </a:xfrm>
            <a:prstGeom prst="rect">
              <a:avLst/>
            </a:prstGeom>
            <a:noFill/>
            <a:ln w="9525">
              <a:noFill/>
              <a:miter lim="800000"/>
              <a:headEnd/>
              <a:tailEnd/>
            </a:ln>
            <a:effectLst/>
          </p:spPr>
          <p:txBody>
            <a:bodyPr wrap="none">
              <a:spAutoFit/>
            </a:bodyPr>
            <a:lstStyle/>
            <a:p>
              <a:r>
                <a:rPr lang="en-US" sz="1600" dirty="0">
                  <a:latin typeface="Arial" pitchFamily="34" charset="0"/>
                  <a:cs typeface="Arial" pitchFamily="34" charset="0"/>
                </a:rPr>
                <a:t>0.5</a:t>
              </a:r>
            </a:p>
          </p:txBody>
        </p:sp>
        <p:sp>
          <p:nvSpPr>
            <p:cNvPr id="63511" name="Text Box 23"/>
            <p:cNvSpPr txBox="1">
              <a:spLocks noChangeArrowheads="1"/>
            </p:cNvSpPr>
            <p:nvPr/>
          </p:nvSpPr>
          <p:spPr bwMode="auto">
            <a:xfrm>
              <a:off x="754" y="1159"/>
              <a:ext cx="259" cy="182"/>
            </a:xfrm>
            <a:prstGeom prst="rect">
              <a:avLst/>
            </a:prstGeom>
            <a:noFill/>
            <a:ln w="9525">
              <a:noFill/>
              <a:miter lim="800000"/>
              <a:headEnd/>
              <a:tailEnd/>
            </a:ln>
            <a:effectLst/>
          </p:spPr>
          <p:txBody>
            <a:bodyPr wrap="none">
              <a:spAutoFit/>
            </a:bodyPr>
            <a:lstStyle/>
            <a:p>
              <a:r>
                <a:rPr lang="en-US" sz="1600">
                  <a:latin typeface="Arial" pitchFamily="34" charset="0"/>
                  <a:cs typeface="Arial" pitchFamily="34" charset="0"/>
                </a:rPr>
                <a:t>0.5</a:t>
              </a:r>
            </a:p>
          </p:txBody>
        </p:sp>
        <p:sp>
          <p:nvSpPr>
            <p:cNvPr id="63512" name="Text Box 24"/>
            <p:cNvSpPr txBox="1">
              <a:spLocks noChangeArrowheads="1"/>
            </p:cNvSpPr>
            <p:nvPr/>
          </p:nvSpPr>
          <p:spPr bwMode="auto">
            <a:xfrm>
              <a:off x="1198" y="1488"/>
              <a:ext cx="164" cy="182"/>
            </a:xfrm>
            <a:prstGeom prst="rect">
              <a:avLst/>
            </a:prstGeom>
            <a:noFill/>
            <a:ln w="9525">
              <a:noFill/>
              <a:miter lim="800000"/>
              <a:headEnd/>
              <a:tailEnd/>
            </a:ln>
            <a:effectLst/>
          </p:spPr>
          <p:txBody>
            <a:bodyPr wrap="none">
              <a:spAutoFit/>
            </a:bodyPr>
            <a:lstStyle/>
            <a:p>
              <a:r>
                <a:rPr lang="en-US" sz="1600" dirty="0">
                  <a:latin typeface="Arial" pitchFamily="34" charset="0"/>
                  <a:cs typeface="Arial" pitchFamily="34" charset="0"/>
                </a:rPr>
                <a:t>1</a:t>
              </a:r>
            </a:p>
          </p:txBody>
        </p:sp>
        <p:sp>
          <p:nvSpPr>
            <p:cNvPr id="63513" name="Text Box 25"/>
            <p:cNvSpPr txBox="1">
              <a:spLocks noChangeArrowheads="1"/>
            </p:cNvSpPr>
            <p:nvPr/>
          </p:nvSpPr>
          <p:spPr bwMode="auto">
            <a:xfrm>
              <a:off x="1589" y="1816"/>
              <a:ext cx="164" cy="182"/>
            </a:xfrm>
            <a:prstGeom prst="rect">
              <a:avLst/>
            </a:prstGeom>
            <a:noFill/>
            <a:ln w="9525">
              <a:noFill/>
              <a:miter lim="800000"/>
              <a:headEnd/>
              <a:tailEnd/>
            </a:ln>
            <a:effectLst/>
          </p:spPr>
          <p:txBody>
            <a:bodyPr wrap="none">
              <a:spAutoFit/>
            </a:bodyPr>
            <a:lstStyle/>
            <a:p>
              <a:r>
                <a:rPr lang="en-US" sz="1600" dirty="0">
                  <a:latin typeface="Arial" pitchFamily="34" charset="0"/>
                  <a:cs typeface="Arial" pitchFamily="34" charset="0"/>
                </a:rPr>
                <a:t>1</a:t>
              </a:r>
            </a:p>
          </p:txBody>
        </p:sp>
        <p:sp>
          <p:nvSpPr>
            <p:cNvPr id="63514" name="Text Box 26"/>
            <p:cNvSpPr txBox="1">
              <a:spLocks noChangeArrowheads="1"/>
            </p:cNvSpPr>
            <p:nvPr/>
          </p:nvSpPr>
          <p:spPr bwMode="auto">
            <a:xfrm>
              <a:off x="1912" y="1857"/>
              <a:ext cx="164" cy="182"/>
            </a:xfrm>
            <a:prstGeom prst="rect">
              <a:avLst/>
            </a:prstGeom>
            <a:noFill/>
            <a:ln w="9525">
              <a:noFill/>
              <a:miter lim="800000"/>
              <a:headEnd/>
              <a:tailEnd/>
            </a:ln>
            <a:effectLst/>
          </p:spPr>
          <p:txBody>
            <a:bodyPr wrap="none">
              <a:spAutoFit/>
            </a:bodyPr>
            <a:lstStyle/>
            <a:p>
              <a:r>
                <a:rPr lang="en-US" sz="1600" dirty="0">
                  <a:latin typeface="Arial" pitchFamily="34" charset="0"/>
                  <a:cs typeface="Arial" pitchFamily="34" charset="0"/>
                </a:rPr>
                <a:t>1</a:t>
              </a:r>
            </a:p>
          </p:txBody>
        </p:sp>
      </p:grpSp>
      <p:grpSp>
        <p:nvGrpSpPr>
          <p:cNvPr id="5" name="Group 27"/>
          <p:cNvGrpSpPr>
            <a:grpSpLocks/>
          </p:cNvGrpSpPr>
          <p:nvPr/>
        </p:nvGrpSpPr>
        <p:grpSpPr bwMode="auto">
          <a:xfrm>
            <a:off x="682239" y="2499660"/>
            <a:ext cx="2756516" cy="1613158"/>
            <a:chOff x="646" y="1329"/>
            <a:chExt cx="1519" cy="869"/>
          </a:xfrm>
        </p:grpSpPr>
        <p:sp>
          <p:nvSpPr>
            <p:cNvPr id="63516" name="Text Box 28"/>
            <p:cNvSpPr txBox="1">
              <a:spLocks noChangeArrowheads="1"/>
            </p:cNvSpPr>
            <p:nvPr/>
          </p:nvSpPr>
          <p:spPr bwMode="auto">
            <a:xfrm>
              <a:off x="646" y="1329"/>
              <a:ext cx="259" cy="182"/>
            </a:xfrm>
            <a:prstGeom prst="rect">
              <a:avLst/>
            </a:prstGeom>
            <a:noFill/>
            <a:ln w="9525">
              <a:noFill/>
              <a:miter lim="800000"/>
              <a:headEnd/>
              <a:tailEnd/>
            </a:ln>
            <a:effectLst/>
          </p:spPr>
          <p:txBody>
            <a:bodyPr wrap="none">
              <a:spAutoFit/>
            </a:bodyPr>
            <a:lstStyle/>
            <a:p>
              <a:r>
                <a:rPr lang="en-US" sz="1600" dirty="0">
                  <a:solidFill>
                    <a:srgbClr val="0000FF"/>
                  </a:solidFill>
                  <a:latin typeface="Arial" pitchFamily="34" charset="0"/>
                  <a:cs typeface="Arial" pitchFamily="34" charset="0"/>
                </a:rPr>
                <a:t>0.4</a:t>
              </a:r>
            </a:p>
          </p:txBody>
        </p:sp>
        <p:sp>
          <p:nvSpPr>
            <p:cNvPr id="63517" name="Text Box 29"/>
            <p:cNvSpPr txBox="1">
              <a:spLocks noChangeArrowheads="1"/>
            </p:cNvSpPr>
            <p:nvPr/>
          </p:nvSpPr>
          <p:spPr bwMode="auto">
            <a:xfrm>
              <a:off x="1612" y="1378"/>
              <a:ext cx="259" cy="182"/>
            </a:xfrm>
            <a:prstGeom prst="rect">
              <a:avLst/>
            </a:prstGeom>
            <a:noFill/>
            <a:ln w="9525">
              <a:noFill/>
              <a:miter lim="800000"/>
              <a:headEnd/>
              <a:tailEnd/>
            </a:ln>
            <a:effectLst/>
          </p:spPr>
          <p:txBody>
            <a:bodyPr wrap="none">
              <a:spAutoFit/>
            </a:bodyPr>
            <a:lstStyle/>
            <a:p>
              <a:r>
                <a:rPr lang="en-US" sz="1600" dirty="0">
                  <a:solidFill>
                    <a:srgbClr val="0000FF"/>
                  </a:solidFill>
                  <a:latin typeface="Arial" pitchFamily="34" charset="0"/>
                  <a:cs typeface="Arial" pitchFamily="34" charset="0"/>
                </a:rPr>
                <a:t>0.4</a:t>
              </a:r>
            </a:p>
          </p:txBody>
        </p:sp>
        <p:sp>
          <p:nvSpPr>
            <p:cNvPr id="63518" name="Text Box 30"/>
            <p:cNvSpPr txBox="1">
              <a:spLocks noChangeArrowheads="1"/>
            </p:cNvSpPr>
            <p:nvPr/>
          </p:nvSpPr>
          <p:spPr bwMode="auto">
            <a:xfrm>
              <a:off x="1008" y="1699"/>
              <a:ext cx="259" cy="182"/>
            </a:xfrm>
            <a:prstGeom prst="rect">
              <a:avLst/>
            </a:prstGeom>
            <a:noFill/>
            <a:ln w="9525">
              <a:noFill/>
              <a:miter lim="800000"/>
              <a:headEnd/>
              <a:tailEnd/>
            </a:ln>
            <a:effectLst/>
          </p:spPr>
          <p:txBody>
            <a:bodyPr wrap="none">
              <a:spAutoFit/>
            </a:bodyPr>
            <a:lstStyle/>
            <a:p>
              <a:r>
                <a:rPr lang="en-US" sz="1600" dirty="0">
                  <a:solidFill>
                    <a:srgbClr val="0000FF"/>
                  </a:solidFill>
                  <a:latin typeface="Arial" pitchFamily="34" charset="0"/>
                  <a:cs typeface="Arial" pitchFamily="34" charset="0"/>
                </a:rPr>
                <a:t>0.8</a:t>
              </a:r>
            </a:p>
          </p:txBody>
        </p:sp>
        <p:sp>
          <p:nvSpPr>
            <p:cNvPr id="63519" name="Text Box 31"/>
            <p:cNvSpPr txBox="1">
              <a:spLocks noChangeArrowheads="1"/>
            </p:cNvSpPr>
            <p:nvPr/>
          </p:nvSpPr>
          <p:spPr bwMode="auto">
            <a:xfrm>
              <a:off x="1528" y="2016"/>
              <a:ext cx="259" cy="182"/>
            </a:xfrm>
            <a:prstGeom prst="rect">
              <a:avLst/>
            </a:prstGeom>
            <a:noFill/>
            <a:ln w="9525">
              <a:noFill/>
              <a:miter lim="800000"/>
              <a:headEnd/>
              <a:tailEnd/>
            </a:ln>
            <a:effectLst/>
          </p:spPr>
          <p:txBody>
            <a:bodyPr wrap="none">
              <a:spAutoFit/>
            </a:bodyPr>
            <a:lstStyle/>
            <a:p>
              <a:r>
                <a:rPr lang="en-US" sz="1600" dirty="0">
                  <a:solidFill>
                    <a:srgbClr val="0000FF"/>
                  </a:solidFill>
                  <a:latin typeface="Arial" pitchFamily="34" charset="0"/>
                  <a:cs typeface="Arial" pitchFamily="34" charset="0"/>
                </a:rPr>
                <a:t>0.8</a:t>
              </a:r>
            </a:p>
          </p:txBody>
        </p:sp>
        <p:sp>
          <p:nvSpPr>
            <p:cNvPr id="63520" name="Text Box 32"/>
            <p:cNvSpPr txBox="1">
              <a:spLocks noChangeArrowheads="1"/>
            </p:cNvSpPr>
            <p:nvPr/>
          </p:nvSpPr>
          <p:spPr bwMode="auto">
            <a:xfrm>
              <a:off x="1906" y="2016"/>
              <a:ext cx="259" cy="182"/>
            </a:xfrm>
            <a:prstGeom prst="rect">
              <a:avLst/>
            </a:prstGeom>
            <a:noFill/>
            <a:ln w="9525">
              <a:noFill/>
              <a:miter lim="800000"/>
              <a:headEnd/>
              <a:tailEnd/>
            </a:ln>
            <a:effectLst/>
          </p:spPr>
          <p:txBody>
            <a:bodyPr wrap="none">
              <a:spAutoFit/>
            </a:bodyPr>
            <a:lstStyle/>
            <a:p>
              <a:r>
                <a:rPr lang="en-US" sz="1600" dirty="0">
                  <a:solidFill>
                    <a:srgbClr val="0000FF"/>
                  </a:solidFill>
                  <a:latin typeface="Arial" pitchFamily="34" charset="0"/>
                  <a:cs typeface="Arial" pitchFamily="34" charset="0"/>
                </a:rPr>
                <a:t>0.8</a:t>
              </a:r>
            </a:p>
          </p:txBody>
        </p:sp>
      </p:grpSp>
      <p:sp>
        <p:nvSpPr>
          <p:cNvPr id="34" name="Slide Number Placeholder 33"/>
          <p:cNvSpPr>
            <a:spLocks noGrp="1"/>
          </p:cNvSpPr>
          <p:nvPr>
            <p:ph type="sldNum" sz="quarter" idx="12"/>
          </p:nvPr>
        </p:nvSpPr>
        <p:spPr/>
        <p:txBody>
          <a:bodyPr/>
          <a:lstStyle/>
          <a:p>
            <a:fld id="{19B12225-5612-419B-A8D5-4B8EEE4C217E}" type="slidenum">
              <a:rPr lang="en-US" smtClean="0"/>
              <a:pPr/>
              <a:t>10</a:t>
            </a:fld>
            <a:endParaRPr lang="en-US"/>
          </a:p>
        </p:txBody>
      </p:sp>
      <p:sp>
        <p:nvSpPr>
          <p:cNvPr id="35" name="Footer Placeholder 3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TextBox 5"/>
          <p:cNvSpPr txBox="1"/>
          <p:nvPr/>
        </p:nvSpPr>
        <p:spPr>
          <a:xfrm>
            <a:off x="6061905" y="4157008"/>
            <a:ext cx="2991525" cy="2554545"/>
          </a:xfrm>
          <a:prstGeom prst="rect">
            <a:avLst/>
          </a:prstGeom>
          <a:noFill/>
        </p:spPr>
        <p:txBody>
          <a:bodyPr wrap="none" rtlCol="0">
            <a:spAutoFit/>
          </a:bodyPr>
          <a:lstStyle/>
          <a:p>
            <a:r>
              <a:rPr lang="en-US" sz="2000" b="1" dirty="0">
                <a:solidFill>
                  <a:srgbClr val="008000"/>
                </a:solidFill>
                <a:latin typeface="Arial" pitchFamily="34" charset="0"/>
                <a:cs typeface="Arial" pitchFamily="34" charset="0"/>
              </a:rPr>
              <a:t>S={1,2,3,4}, </a:t>
            </a:r>
            <a:r>
              <a:rPr lang="en-US" sz="2000" b="1" dirty="0" smtClean="0">
                <a:solidFill>
                  <a:srgbClr val="008000"/>
                </a:solidFill>
                <a:latin typeface="Arial" pitchFamily="34" charset="0"/>
                <a:cs typeface="Arial" pitchFamily="34" charset="0"/>
              </a:rPr>
              <a:t> </a:t>
            </a:r>
            <a:r>
              <a:rPr lang="el-GR" sz="2000" b="1" dirty="0" smtClean="0">
                <a:solidFill>
                  <a:srgbClr val="008000"/>
                </a:solidFill>
                <a:latin typeface="Arial" pitchFamily="34" charset="0"/>
                <a:cs typeface="Arial" pitchFamily="34" charset="0"/>
              </a:rPr>
              <a:t>β</a:t>
            </a:r>
            <a:r>
              <a:rPr lang="en-US" sz="2000" b="1" dirty="0" smtClean="0">
                <a:solidFill>
                  <a:srgbClr val="008000"/>
                </a:solidFill>
                <a:latin typeface="Arial" pitchFamily="34" charset="0"/>
                <a:cs typeface="Arial" pitchFamily="34" charset="0"/>
              </a:rPr>
              <a:t>=0.8:</a:t>
            </a:r>
          </a:p>
          <a:p>
            <a:r>
              <a:rPr lang="en-US" sz="2000" b="1" dirty="0" smtClean="0">
                <a:solidFill>
                  <a:srgbClr val="008000"/>
                </a:solidFill>
                <a:latin typeface="Arial" pitchFamily="34" charset="0"/>
                <a:cs typeface="Arial" pitchFamily="34" charset="0"/>
              </a:rPr>
              <a:t>r</a:t>
            </a:r>
            <a:r>
              <a:rPr lang="en-US" sz="2000" dirty="0" smtClean="0">
                <a:solidFill>
                  <a:srgbClr val="008000"/>
                </a:solidFill>
                <a:latin typeface="Arial" pitchFamily="34" charset="0"/>
                <a:cs typeface="Arial" pitchFamily="34" charset="0"/>
              </a:rPr>
              <a:t>=[0.13, 0.10, 0.39, 0.36]</a:t>
            </a:r>
          </a:p>
          <a:p>
            <a:r>
              <a:rPr lang="en-US" sz="2000" b="1" dirty="0" smtClean="0">
                <a:solidFill>
                  <a:srgbClr val="008000"/>
                </a:solidFill>
                <a:latin typeface="Arial" pitchFamily="34" charset="0"/>
                <a:cs typeface="Arial" pitchFamily="34" charset="0"/>
              </a:rPr>
              <a:t>S={1,2,3}</a:t>
            </a:r>
            <a:r>
              <a:rPr lang="en-US" sz="2000" b="1" dirty="0">
                <a:solidFill>
                  <a:srgbClr val="008000"/>
                </a:solidFill>
                <a:latin typeface="Arial" pitchFamily="34" charset="0"/>
                <a:cs typeface="Arial" pitchFamily="34" charset="0"/>
              </a:rPr>
              <a:t> ,  </a:t>
            </a:r>
            <a:r>
              <a:rPr lang="el-GR" sz="2000" b="1" dirty="0">
                <a:solidFill>
                  <a:srgbClr val="008000"/>
                </a:solidFill>
                <a:latin typeface="Arial" pitchFamily="34" charset="0"/>
                <a:cs typeface="Arial" pitchFamily="34" charset="0"/>
              </a:rPr>
              <a:t>β</a:t>
            </a:r>
            <a:r>
              <a:rPr lang="en-US" sz="2000" b="1" dirty="0">
                <a:solidFill>
                  <a:srgbClr val="008000"/>
                </a:solidFill>
                <a:latin typeface="Arial" pitchFamily="34" charset="0"/>
                <a:cs typeface="Arial" pitchFamily="34" charset="0"/>
              </a:rPr>
              <a:t>=0.8:</a:t>
            </a:r>
          </a:p>
          <a:p>
            <a:r>
              <a:rPr lang="en-US" sz="2000" b="1" dirty="0" smtClean="0">
                <a:solidFill>
                  <a:srgbClr val="008000"/>
                </a:solidFill>
                <a:latin typeface="Arial" pitchFamily="34" charset="0"/>
                <a:cs typeface="Arial" pitchFamily="34" charset="0"/>
              </a:rPr>
              <a:t>r</a:t>
            </a:r>
            <a:r>
              <a:rPr lang="en-US" sz="2000" dirty="0" smtClean="0">
                <a:solidFill>
                  <a:srgbClr val="008000"/>
                </a:solidFill>
                <a:latin typeface="Arial" pitchFamily="34" charset="0"/>
                <a:cs typeface="Arial" pitchFamily="34" charset="0"/>
              </a:rPr>
              <a:t>=[0.17, 0.13, 0.38, 0.30]</a:t>
            </a:r>
          </a:p>
          <a:p>
            <a:r>
              <a:rPr lang="en-US" sz="2000" b="1" dirty="0" smtClean="0">
                <a:solidFill>
                  <a:srgbClr val="008000"/>
                </a:solidFill>
                <a:latin typeface="Arial" pitchFamily="34" charset="0"/>
                <a:cs typeface="Arial" pitchFamily="34" charset="0"/>
              </a:rPr>
              <a:t>S={</a:t>
            </a:r>
            <a:r>
              <a:rPr lang="en-US" sz="2000" b="1" dirty="0">
                <a:solidFill>
                  <a:srgbClr val="008000"/>
                </a:solidFill>
                <a:latin typeface="Arial" pitchFamily="34" charset="0"/>
                <a:cs typeface="Arial" pitchFamily="34" charset="0"/>
              </a:rPr>
              <a:t>1,2} ,  </a:t>
            </a:r>
            <a:r>
              <a:rPr lang="el-GR" sz="2000" b="1" dirty="0">
                <a:solidFill>
                  <a:srgbClr val="008000"/>
                </a:solidFill>
                <a:latin typeface="Arial" pitchFamily="34" charset="0"/>
                <a:cs typeface="Arial" pitchFamily="34" charset="0"/>
              </a:rPr>
              <a:t>β</a:t>
            </a:r>
            <a:r>
              <a:rPr lang="en-US" sz="2000" b="1" dirty="0">
                <a:solidFill>
                  <a:srgbClr val="008000"/>
                </a:solidFill>
                <a:latin typeface="Arial" pitchFamily="34" charset="0"/>
                <a:cs typeface="Arial" pitchFamily="34" charset="0"/>
              </a:rPr>
              <a:t>=0.8</a:t>
            </a:r>
            <a:r>
              <a:rPr lang="en-US" sz="2000" b="1" dirty="0" smtClean="0">
                <a:solidFill>
                  <a:srgbClr val="008000"/>
                </a:solidFill>
                <a:latin typeface="Arial" pitchFamily="34" charset="0"/>
                <a:cs typeface="Arial" pitchFamily="34" charset="0"/>
              </a:rPr>
              <a:t>:</a:t>
            </a:r>
          </a:p>
          <a:p>
            <a:r>
              <a:rPr lang="en-US" sz="2000" b="1" dirty="0" smtClean="0">
                <a:solidFill>
                  <a:srgbClr val="008000"/>
                </a:solidFill>
                <a:latin typeface="Arial" pitchFamily="34" charset="0"/>
                <a:cs typeface="Arial" pitchFamily="34" charset="0"/>
              </a:rPr>
              <a:t>r</a:t>
            </a:r>
            <a:r>
              <a:rPr lang="en-US" sz="2000" dirty="0" smtClean="0">
                <a:solidFill>
                  <a:srgbClr val="008000"/>
                </a:solidFill>
                <a:latin typeface="Arial" pitchFamily="34" charset="0"/>
                <a:cs typeface="Arial" pitchFamily="34" charset="0"/>
              </a:rPr>
              <a:t>=[0.26, 0.20, 0.29, 0.23]</a:t>
            </a:r>
          </a:p>
          <a:p>
            <a:r>
              <a:rPr lang="en-US" sz="2000" b="1" dirty="0" smtClean="0">
                <a:solidFill>
                  <a:srgbClr val="008000"/>
                </a:solidFill>
                <a:latin typeface="Arial" pitchFamily="34" charset="0"/>
                <a:cs typeface="Arial" pitchFamily="34" charset="0"/>
              </a:rPr>
              <a:t>S={</a:t>
            </a:r>
            <a:r>
              <a:rPr lang="en-US" sz="2000" b="1" dirty="0">
                <a:solidFill>
                  <a:srgbClr val="008000"/>
                </a:solidFill>
                <a:latin typeface="Arial" pitchFamily="34" charset="0"/>
                <a:cs typeface="Arial" pitchFamily="34" charset="0"/>
              </a:rPr>
              <a:t>1} ,  </a:t>
            </a:r>
            <a:r>
              <a:rPr lang="el-GR" sz="2000" b="1" dirty="0">
                <a:solidFill>
                  <a:srgbClr val="008000"/>
                </a:solidFill>
                <a:latin typeface="Arial" pitchFamily="34" charset="0"/>
                <a:cs typeface="Arial" pitchFamily="34" charset="0"/>
              </a:rPr>
              <a:t>β</a:t>
            </a:r>
            <a:r>
              <a:rPr lang="en-US" sz="2000" b="1" dirty="0">
                <a:solidFill>
                  <a:srgbClr val="008000"/>
                </a:solidFill>
                <a:latin typeface="Arial" pitchFamily="34" charset="0"/>
                <a:cs typeface="Arial" pitchFamily="34" charset="0"/>
              </a:rPr>
              <a:t>=0.8</a:t>
            </a:r>
            <a:r>
              <a:rPr lang="en-US" sz="2000" b="1" dirty="0" smtClean="0">
                <a:solidFill>
                  <a:srgbClr val="008000"/>
                </a:solidFill>
                <a:latin typeface="Arial" pitchFamily="34" charset="0"/>
                <a:cs typeface="Arial" pitchFamily="34" charset="0"/>
              </a:rPr>
              <a:t>:</a:t>
            </a:r>
          </a:p>
          <a:p>
            <a:r>
              <a:rPr lang="en-US" sz="2000" b="1" dirty="0" smtClean="0">
                <a:solidFill>
                  <a:srgbClr val="008000"/>
                </a:solidFill>
                <a:latin typeface="Arial" pitchFamily="34" charset="0"/>
                <a:cs typeface="Arial" pitchFamily="34" charset="0"/>
              </a:rPr>
              <a:t>r</a:t>
            </a:r>
            <a:r>
              <a:rPr lang="en-US" sz="2000" dirty="0" smtClean="0">
                <a:solidFill>
                  <a:srgbClr val="008000"/>
                </a:solidFill>
                <a:latin typeface="Arial" pitchFamily="34" charset="0"/>
                <a:cs typeface="Arial" pitchFamily="34" charset="0"/>
              </a:rPr>
              <a:t>=[0.29, 0.11, 0.32, 0.26]</a:t>
            </a:r>
          </a:p>
        </p:txBody>
      </p:sp>
      <p:sp>
        <p:nvSpPr>
          <p:cNvPr id="38" name="TextBox 37"/>
          <p:cNvSpPr txBox="1"/>
          <p:nvPr/>
        </p:nvSpPr>
        <p:spPr>
          <a:xfrm>
            <a:off x="2988700" y="4724400"/>
            <a:ext cx="2991525" cy="1938992"/>
          </a:xfrm>
          <a:prstGeom prst="rect">
            <a:avLst/>
          </a:prstGeom>
          <a:noFill/>
        </p:spPr>
        <p:txBody>
          <a:bodyPr wrap="none" rtlCol="0">
            <a:spAutoFit/>
          </a:bodyPr>
          <a:lstStyle/>
          <a:p>
            <a:r>
              <a:rPr lang="en-US" sz="2000" b="1" dirty="0" smtClean="0">
                <a:solidFill>
                  <a:srgbClr val="008000"/>
                </a:solidFill>
                <a:latin typeface="Arial" pitchFamily="34" charset="0"/>
                <a:cs typeface="Arial" pitchFamily="34" charset="0"/>
              </a:rPr>
              <a:t>S</a:t>
            </a:r>
            <a:r>
              <a:rPr lang="en-US" sz="2000" b="1" dirty="0">
                <a:solidFill>
                  <a:srgbClr val="008000"/>
                </a:solidFill>
                <a:latin typeface="Arial" pitchFamily="34" charset="0"/>
                <a:cs typeface="Arial" pitchFamily="34" charset="0"/>
              </a:rPr>
              <a:t>={1},  </a:t>
            </a:r>
            <a:r>
              <a:rPr lang="el-GR" sz="2000" b="1" dirty="0">
                <a:solidFill>
                  <a:srgbClr val="008000"/>
                </a:solidFill>
                <a:latin typeface="Arial" pitchFamily="34" charset="0"/>
                <a:cs typeface="Arial" pitchFamily="34" charset="0"/>
              </a:rPr>
              <a:t>β</a:t>
            </a:r>
            <a:r>
              <a:rPr lang="en-US" sz="2000" b="1" dirty="0" smtClean="0">
                <a:solidFill>
                  <a:srgbClr val="008000"/>
                </a:solidFill>
                <a:latin typeface="Arial" pitchFamily="34" charset="0"/>
                <a:cs typeface="Arial" pitchFamily="34" charset="0"/>
              </a:rPr>
              <a:t>=0.90:</a:t>
            </a:r>
            <a:endParaRPr lang="en-US" sz="2000" b="1" dirty="0">
              <a:solidFill>
                <a:srgbClr val="008000"/>
              </a:solidFill>
              <a:latin typeface="Arial" pitchFamily="34" charset="0"/>
              <a:cs typeface="Arial" pitchFamily="34" charset="0"/>
            </a:endParaRPr>
          </a:p>
          <a:p>
            <a:r>
              <a:rPr lang="en-US" sz="2000" b="1" dirty="0" smtClean="0">
                <a:solidFill>
                  <a:srgbClr val="008000"/>
                </a:solidFill>
                <a:latin typeface="Arial" pitchFamily="34" charset="0"/>
                <a:cs typeface="Arial" pitchFamily="34" charset="0"/>
              </a:rPr>
              <a:t>r</a:t>
            </a:r>
            <a:r>
              <a:rPr lang="en-US" sz="2000" dirty="0" smtClean="0">
                <a:solidFill>
                  <a:srgbClr val="008000"/>
                </a:solidFill>
                <a:latin typeface="Arial" pitchFamily="34" charset="0"/>
                <a:cs typeface="Arial" pitchFamily="34" charset="0"/>
              </a:rPr>
              <a:t>=[0.17, 0.07, 0.40, 0.36]</a:t>
            </a:r>
          </a:p>
          <a:p>
            <a:r>
              <a:rPr lang="en-US" sz="2000" b="1" dirty="0">
                <a:solidFill>
                  <a:srgbClr val="008000"/>
                </a:solidFill>
                <a:latin typeface="Arial" pitchFamily="34" charset="0"/>
                <a:cs typeface="Arial" pitchFamily="34" charset="0"/>
              </a:rPr>
              <a:t>S={1} ,  </a:t>
            </a:r>
            <a:r>
              <a:rPr lang="el-GR" sz="2000" b="1" dirty="0">
                <a:solidFill>
                  <a:srgbClr val="008000"/>
                </a:solidFill>
                <a:latin typeface="Arial" pitchFamily="34" charset="0"/>
                <a:cs typeface="Arial" pitchFamily="34" charset="0"/>
              </a:rPr>
              <a:t>β</a:t>
            </a:r>
            <a:r>
              <a:rPr lang="en-US" sz="2000" b="1" dirty="0">
                <a:solidFill>
                  <a:srgbClr val="008000"/>
                </a:solidFill>
                <a:latin typeface="Arial" pitchFamily="34" charset="0"/>
                <a:cs typeface="Arial" pitchFamily="34" charset="0"/>
              </a:rPr>
              <a:t>=0.8:</a:t>
            </a:r>
          </a:p>
          <a:p>
            <a:r>
              <a:rPr lang="en-US" sz="2000" b="1" dirty="0">
                <a:solidFill>
                  <a:srgbClr val="008000"/>
                </a:solidFill>
                <a:latin typeface="Arial" pitchFamily="34" charset="0"/>
                <a:cs typeface="Arial" pitchFamily="34" charset="0"/>
              </a:rPr>
              <a:t>r</a:t>
            </a:r>
            <a:r>
              <a:rPr lang="en-US" sz="2000" dirty="0">
                <a:solidFill>
                  <a:srgbClr val="008000"/>
                </a:solidFill>
                <a:latin typeface="Arial" pitchFamily="34" charset="0"/>
                <a:cs typeface="Arial" pitchFamily="34" charset="0"/>
              </a:rPr>
              <a:t>=[0.29, 0.11, 0.32, 0.26]</a:t>
            </a:r>
          </a:p>
          <a:p>
            <a:r>
              <a:rPr lang="en-US" sz="2000" b="1" dirty="0" smtClean="0">
                <a:solidFill>
                  <a:srgbClr val="008000"/>
                </a:solidFill>
                <a:latin typeface="Arial" pitchFamily="34" charset="0"/>
                <a:cs typeface="Arial" pitchFamily="34" charset="0"/>
              </a:rPr>
              <a:t>S</a:t>
            </a:r>
            <a:r>
              <a:rPr lang="en-US" sz="2000" b="1" dirty="0">
                <a:solidFill>
                  <a:srgbClr val="008000"/>
                </a:solidFill>
                <a:latin typeface="Arial" pitchFamily="34" charset="0"/>
                <a:cs typeface="Arial" pitchFamily="34" charset="0"/>
              </a:rPr>
              <a:t>={1},  </a:t>
            </a:r>
            <a:r>
              <a:rPr lang="el-GR" sz="2000" b="1" dirty="0">
                <a:solidFill>
                  <a:srgbClr val="008000"/>
                </a:solidFill>
                <a:latin typeface="Arial" pitchFamily="34" charset="0"/>
                <a:cs typeface="Arial" pitchFamily="34" charset="0"/>
              </a:rPr>
              <a:t>β</a:t>
            </a:r>
            <a:r>
              <a:rPr lang="en-US" sz="2000" b="1" dirty="0" smtClean="0">
                <a:solidFill>
                  <a:srgbClr val="008000"/>
                </a:solidFill>
                <a:latin typeface="Arial" pitchFamily="34" charset="0"/>
                <a:cs typeface="Arial" pitchFamily="34" charset="0"/>
              </a:rPr>
              <a:t>=0.70:</a:t>
            </a:r>
            <a:endParaRPr lang="en-US" sz="2000" b="1" dirty="0">
              <a:solidFill>
                <a:srgbClr val="008000"/>
              </a:solidFill>
              <a:latin typeface="Arial" pitchFamily="34" charset="0"/>
              <a:cs typeface="Arial" pitchFamily="34" charset="0"/>
            </a:endParaRPr>
          </a:p>
          <a:p>
            <a:r>
              <a:rPr lang="en-US" sz="2000" b="1" dirty="0" smtClean="0">
                <a:solidFill>
                  <a:srgbClr val="008000"/>
                </a:solidFill>
                <a:latin typeface="Arial" pitchFamily="34" charset="0"/>
                <a:cs typeface="Arial" pitchFamily="34" charset="0"/>
              </a:rPr>
              <a:t>r</a:t>
            </a:r>
            <a:r>
              <a:rPr lang="en-US" sz="2000" dirty="0" smtClean="0">
                <a:solidFill>
                  <a:srgbClr val="008000"/>
                </a:solidFill>
                <a:latin typeface="Arial" pitchFamily="34" charset="0"/>
                <a:cs typeface="Arial" pitchFamily="34" charset="0"/>
              </a:rPr>
              <a:t>=[0.39, 0.14, 0.27, 0.19]</a:t>
            </a:r>
          </a:p>
        </p:txBody>
      </p:sp>
    </p:spTree>
    <p:extLst>
      <p:ext uri="{BB962C8B-B14F-4D97-AF65-F5344CB8AC3E}">
        <p14:creationId xmlns:p14="http://schemas.microsoft.com/office/powerpoint/2010/main" val="38611462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5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0"/>
      <p:bldP spid="6"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65538" name="Rectangle 2"/>
          <p:cNvSpPr>
            <a:spLocks noGrp="1" noChangeArrowheads="1"/>
          </p:cNvSpPr>
          <p:nvPr>
            <p:ph type="title"/>
          </p:nvPr>
        </p:nvSpPr>
        <p:spPr/>
        <p:txBody>
          <a:bodyPr/>
          <a:lstStyle/>
          <a:p>
            <a:r>
              <a:rPr lang="en-US" dirty="0"/>
              <a:t>Discovering the </a:t>
            </a:r>
            <a:r>
              <a:rPr lang="en-US" dirty="0" smtClean="0"/>
              <a:t>Topic Vector S</a:t>
            </a:r>
            <a:endParaRPr lang="en-US" dirty="0"/>
          </a:p>
        </p:txBody>
      </p:sp>
      <p:sp>
        <p:nvSpPr>
          <p:cNvPr id="65539" name="Rectangle 3"/>
          <p:cNvSpPr>
            <a:spLocks noGrp="1" noChangeArrowheads="1"/>
          </p:cNvSpPr>
          <p:nvPr>
            <p:ph type="body" idx="1"/>
          </p:nvPr>
        </p:nvSpPr>
        <p:spPr>
          <a:xfrm>
            <a:off x="457200" y="1295400"/>
            <a:ext cx="8534400" cy="5257801"/>
          </a:xfrm>
        </p:spPr>
        <p:txBody>
          <a:bodyPr>
            <a:normAutofit/>
          </a:bodyPr>
          <a:lstStyle/>
          <a:p>
            <a:r>
              <a:rPr lang="en-US" b="1" dirty="0">
                <a:solidFill>
                  <a:srgbClr val="0000FF"/>
                </a:solidFill>
              </a:rPr>
              <a:t>Create different </a:t>
            </a:r>
            <a:r>
              <a:rPr lang="en-US" b="1" dirty="0" err="1">
                <a:solidFill>
                  <a:srgbClr val="0000FF"/>
                </a:solidFill>
              </a:rPr>
              <a:t>PageRanks</a:t>
            </a:r>
            <a:r>
              <a:rPr lang="en-US" b="1" dirty="0">
                <a:solidFill>
                  <a:srgbClr val="0000FF"/>
                </a:solidFill>
              </a:rPr>
              <a:t> for </a:t>
            </a:r>
            <a:r>
              <a:rPr lang="en-US" b="1" dirty="0" smtClean="0">
                <a:solidFill>
                  <a:srgbClr val="0000FF"/>
                </a:solidFill>
              </a:rPr>
              <a:t>different topics</a:t>
            </a:r>
            <a:endParaRPr lang="en-US" b="1" dirty="0">
              <a:solidFill>
                <a:srgbClr val="0000FF"/>
              </a:solidFill>
            </a:endParaRPr>
          </a:p>
          <a:p>
            <a:pPr lvl="1">
              <a:lnSpc>
                <a:spcPct val="90000"/>
              </a:lnSpc>
            </a:pPr>
            <a:r>
              <a:rPr lang="en-US" dirty="0" smtClean="0"/>
              <a:t>The </a:t>
            </a:r>
            <a:r>
              <a:rPr lang="en-US" dirty="0"/>
              <a:t>16 DMOZ top-level </a:t>
            </a:r>
            <a:r>
              <a:rPr lang="en-US" dirty="0" smtClean="0"/>
              <a:t>categories:</a:t>
            </a:r>
          </a:p>
          <a:p>
            <a:pPr lvl="2">
              <a:lnSpc>
                <a:spcPct val="90000"/>
              </a:lnSpc>
            </a:pPr>
            <a:r>
              <a:rPr lang="en-US" dirty="0" smtClean="0"/>
              <a:t>arts</a:t>
            </a:r>
            <a:r>
              <a:rPr lang="en-US" dirty="0"/>
              <a:t>, business, sports</a:t>
            </a:r>
            <a:r>
              <a:rPr lang="en-US" dirty="0" smtClean="0"/>
              <a:t>,…</a:t>
            </a:r>
          </a:p>
          <a:p>
            <a:pPr>
              <a:lnSpc>
                <a:spcPct val="90000"/>
              </a:lnSpc>
            </a:pPr>
            <a:r>
              <a:rPr lang="en-US" b="1" dirty="0">
                <a:solidFill>
                  <a:srgbClr val="D60093"/>
                </a:solidFill>
              </a:rPr>
              <a:t>Which </a:t>
            </a:r>
            <a:r>
              <a:rPr lang="en-US" b="1" dirty="0" smtClean="0">
                <a:solidFill>
                  <a:srgbClr val="D60093"/>
                </a:solidFill>
              </a:rPr>
              <a:t>topic ranking </a:t>
            </a:r>
            <a:r>
              <a:rPr lang="en-US" b="1" dirty="0">
                <a:solidFill>
                  <a:srgbClr val="D60093"/>
                </a:solidFill>
              </a:rPr>
              <a:t>to </a:t>
            </a:r>
            <a:r>
              <a:rPr lang="en-US" b="1" dirty="0" smtClean="0">
                <a:solidFill>
                  <a:srgbClr val="D60093"/>
                </a:solidFill>
              </a:rPr>
              <a:t>use</a:t>
            </a:r>
            <a:r>
              <a:rPr lang="en-US" b="1" dirty="0">
                <a:solidFill>
                  <a:srgbClr val="D60093"/>
                </a:solidFill>
              </a:rPr>
              <a:t>?</a:t>
            </a:r>
          </a:p>
          <a:p>
            <a:pPr lvl="1"/>
            <a:r>
              <a:rPr lang="en-US" dirty="0"/>
              <a:t>User can pick from a menu</a:t>
            </a:r>
          </a:p>
          <a:p>
            <a:pPr lvl="1"/>
            <a:r>
              <a:rPr lang="en-US" dirty="0" smtClean="0"/>
              <a:t>Classify </a:t>
            </a:r>
            <a:r>
              <a:rPr lang="en-US" dirty="0"/>
              <a:t>query into a topic</a:t>
            </a:r>
          </a:p>
          <a:p>
            <a:pPr lvl="1"/>
            <a:r>
              <a:rPr lang="en-US" dirty="0"/>
              <a:t>Can use the </a:t>
            </a:r>
            <a:r>
              <a:rPr lang="en-US" b="1" dirty="0">
                <a:solidFill>
                  <a:srgbClr val="0000FF"/>
                </a:solidFill>
              </a:rPr>
              <a:t>context</a:t>
            </a:r>
            <a:r>
              <a:rPr lang="en-US" dirty="0">
                <a:solidFill>
                  <a:srgbClr val="0000FF"/>
                </a:solidFill>
              </a:rPr>
              <a:t> </a:t>
            </a:r>
            <a:r>
              <a:rPr lang="en-US" dirty="0"/>
              <a:t>of the query</a:t>
            </a:r>
          </a:p>
          <a:p>
            <a:pPr lvl="2"/>
            <a:r>
              <a:rPr lang="en-US" dirty="0"/>
              <a:t>E.g., query is launched from a web page talking about a known topic</a:t>
            </a:r>
          </a:p>
          <a:p>
            <a:pPr lvl="2"/>
            <a:r>
              <a:rPr lang="en-US" dirty="0"/>
              <a:t>History of queries e.g., “basketball” followed by “Jordan”</a:t>
            </a:r>
          </a:p>
          <a:p>
            <a:pPr lvl="1"/>
            <a:r>
              <a:rPr lang="en-US" dirty="0"/>
              <a:t>User </a:t>
            </a:r>
            <a:r>
              <a:rPr lang="en-US" dirty="0" smtClean="0"/>
              <a:t>context, </a:t>
            </a:r>
            <a:r>
              <a:rPr lang="en-US" dirty="0"/>
              <a:t>e.g., user’s </a:t>
            </a:r>
            <a:r>
              <a:rPr lang="en-US" dirty="0" smtClean="0"/>
              <a:t>bookmarks</a:t>
            </a:r>
            <a:r>
              <a:rPr lang="en-US" dirty="0"/>
              <a:t>, …</a:t>
            </a:r>
          </a:p>
          <a:p>
            <a:pPr>
              <a:lnSpc>
                <a:spcPct val="90000"/>
              </a:lnSpc>
            </a:pPr>
            <a:endParaRPr lang="en-US" dirty="0"/>
          </a:p>
          <a:p>
            <a:pPr>
              <a:lnSpc>
                <a:spcPct val="90000"/>
              </a:lnSpc>
            </a:pPr>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11</a:t>
            </a:fld>
            <a:endParaRPr lang="en-US"/>
          </a:p>
        </p:txBody>
      </p:sp>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Tree>
    <p:extLst>
      <p:ext uri="{BB962C8B-B14F-4D97-AF65-F5344CB8AC3E}">
        <p14:creationId xmlns:p14="http://schemas.microsoft.com/office/powerpoint/2010/main" val="3243007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53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53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3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3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5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7" name="Title 6"/>
          <p:cNvSpPr>
            <a:spLocks noGrp="1"/>
          </p:cNvSpPr>
          <p:nvPr>
            <p:ph type="ctrTitle"/>
          </p:nvPr>
        </p:nvSpPr>
        <p:spPr/>
        <p:txBody>
          <a:bodyPr>
            <a:normAutofit/>
          </a:bodyPr>
          <a:lstStyle/>
          <a:p>
            <a:r>
              <a:rPr lang="en-US" sz="4400" dirty="0"/>
              <a:t>Application to Measuring Proximity in Graphs</a:t>
            </a:r>
            <a:endParaRPr lang="en-US" dirty="0"/>
          </a:p>
        </p:txBody>
      </p:sp>
      <p:sp>
        <p:nvSpPr>
          <p:cNvPr id="8" name="Subtitle 7"/>
          <p:cNvSpPr>
            <a:spLocks noGrp="1"/>
          </p:cNvSpPr>
          <p:nvPr>
            <p:ph type="subTitle" idx="1"/>
          </p:nvPr>
        </p:nvSpPr>
        <p:spPr>
          <a:xfrm>
            <a:off x="685800" y="4672584"/>
            <a:ext cx="8077200" cy="1499616"/>
          </a:xfrm>
        </p:spPr>
        <p:txBody>
          <a:bodyPr>
            <a:normAutofit/>
          </a:bodyPr>
          <a:lstStyle/>
          <a:p>
            <a:r>
              <a:rPr lang="en-US" sz="2800" b="1" dirty="0"/>
              <a:t>Random Walk with </a:t>
            </a:r>
            <a:r>
              <a:rPr lang="en-US" sz="2800" b="1" dirty="0" smtClean="0"/>
              <a:t>Restarts: </a:t>
            </a:r>
            <a:r>
              <a:rPr lang="en-US" sz="2800" b="1" dirty="0"/>
              <a:t>S is a single element</a:t>
            </a:r>
          </a:p>
          <a:p>
            <a:endParaRPr lang="en-US" sz="2800" dirty="0"/>
          </a:p>
        </p:txBody>
      </p:sp>
    </p:spTree>
    <p:extLst>
      <p:ext uri="{BB962C8B-B14F-4D97-AF65-F5344CB8AC3E}">
        <p14:creationId xmlns:p14="http://schemas.microsoft.com/office/powerpoint/2010/main" val="1621814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1027" name="Rectangle 2"/>
          <p:cNvSpPr>
            <a:spLocks noGrp="1" noChangeArrowheads="1"/>
          </p:cNvSpPr>
          <p:nvPr>
            <p:ph type="title"/>
          </p:nvPr>
        </p:nvSpPr>
        <p:spPr/>
        <p:txBody>
          <a:bodyPr/>
          <a:lstStyle/>
          <a:p>
            <a:pPr eaLnBrk="1" hangingPunct="1"/>
            <a:r>
              <a:rPr lang="en-US" altLang="zh-CN" dirty="0" smtClean="0"/>
              <a:t>Proximity on Graphs</a:t>
            </a:r>
            <a:endParaRPr lang="en-US" dirty="0" smtClean="0"/>
          </a:p>
        </p:txBody>
      </p:sp>
      <p:graphicFrame>
        <p:nvGraphicFramePr>
          <p:cNvPr id="1026" name="Object 4"/>
          <p:cNvGraphicFramePr>
            <a:graphicFrameLocks noGrp="1" noChangeAspect="1"/>
          </p:cNvGraphicFramePr>
          <p:nvPr>
            <p:ph idx="1"/>
          </p:nvPr>
        </p:nvGraphicFramePr>
        <p:xfrm>
          <a:off x="1979613" y="1676400"/>
          <a:ext cx="5183187" cy="4208463"/>
        </p:xfrm>
        <a:graphic>
          <a:graphicData uri="http://schemas.openxmlformats.org/presentationml/2006/ole">
            <mc:AlternateContent xmlns:mc="http://schemas.openxmlformats.org/markup-compatibility/2006">
              <mc:Choice xmlns:v="urn:schemas-microsoft-com:vml" Requires="v">
                <p:oleObj spid="_x0000_s55317" name="Visio" r:id="rId4" imgW="5183124" imgH="4207764" progId="">
                  <p:embed/>
                </p:oleObj>
              </mc:Choice>
              <mc:Fallback>
                <p:oleObj name="Visio" r:id="rId4" imgW="5183124" imgH="420776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1676400"/>
                        <a:ext cx="5183187" cy="42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6"/>
          <p:cNvSpPr txBox="1">
            <a:spLocks noChangeArrowheads="1"/>
          </p:cNvSpPr>
          <p:nvPr/>
        </p:nvSpPr>
        <p:spPr bwMode="auto">
          <a:xfrm>
            <a:off x="746125" y="5968425"/>
            <a:ext cx="7628627" cy="584775"/>
          </a:xfrm>
          <a:prstGeom prst="rect">
            <a:avLst/>
          </a:prstGeom>
          <a:noFill/>
          <a:ln w="9525">
            <a:noFill/>
            <a:miter lim="800000"/>
            <a:headEnd/>
            <a:tailEnd/>
          </a:ln>
        </p:spPr>
        <p:txBody>
          <a:bodyPr wrap="none">
            <a:spAutoFit/>
          </a:bodyPr>
          <a:lstStyle/>
          <a:p>
            <a:r>
              <a:rPr lang="en-US" altLang="zh-CN" sz="3200" b="1" dirty="0" smtClean="0">
                <a:solidFill>
                  <a:srgbClr val="FF0066"/>
                </a:solidFill>
              </a:rPr>
              <a:t>a.k.a.: </a:t>
            </a:r>
            <a:r>
              <a:rPr lang="en-US" altLang="zh-CN" sz="3200" b="1" dirty="0">
                <a:solidFill>
                  <a:srgbClr val="FF0066"/>
                </a:solidFill>
              </a:rPr>
              <a:t>Relevance, Closeness, ‘Similarity’…</a:t>
            </a:r>
            <a:endParaRPr lang="en-US" sz="3200" b="1" dirty="0">
              <a:solidFill>
                <a:srgbClr val="FF0066"/>
              </a:solidFill>
            </a:endParaRPr>
          </a:p>
        </p:txBody>
      </p:sp>
      <p:sp>
        <p:nvSpPr>
          <p:cNvPr id="6" name="TextBox 7"/>
          <p:cNvSpPr txBox="1">
            <a:spLocks noChangeArrowheads="1"/>
          </p:cNvSpPr>
          <p:nvPr/>
        </p:nvSpPr>
        <p:spPr bwMode="auto">
          <a:xfrm>
            <a:off x="6934200" y="11113"/>
            <a:ext cx="2202591" cy="369332"/>
          </a:xfrm>
          <a:prstGeom prst="rect">
            <a:avLst/>
          </a:prstGeom>
          <a:noFill/>
          <a:ln w="9525">
            <a:noFill/>
            <a:miter lim="800000"/>
            <a:headEnd/>
            <a:tailEnd/>
          </a:ln>
        </p:spPr>
        <p:txBody>
          <a:bodyPr wrap="none">
            <a:spAutoFit/>
          </a:bodyPr>
          <a:lstStyle/>
          <a:p>
            <a:r>
              <a:rPr lang="en-US" dirty="0" smtClean="0">
                <a:solidFill>
                  <a:schemeClr val="bg1"/>
                </a:solidFill>
                <a:latin typeface="Corbel" pitchFamily="34" charset="0"/>
              </a:rPr>
              <a:t>[Tong-</a:t>
            </a:r>
            <a:r>
              <a:rPr lang="en-US" dirty="0" err="1" smtClean="0">
                <a:solidFill>
                  <a:schemeClr val="bg1"/>
                </a:solidFill>
                <a:latin typeface="Corbel" pitchFamily="34" charset="0"/>
              </a:rPr>
              <a:t>Faloutsos</a:t>
            </a:r>
            <a:r>
              <a:rPr lang="en-US" dirty="0" smtClean="0">
                <a:solidFill>
                  <a:schemeClr val="bg1"/>
                </a:solidFill>
                <a:latin typeface="Corbel" pitchFamily="34" charset="0"/>
              </a:rPr>
              <a:t>, </a:t>
            </a:r>
            <a:r>
              <a:rPr lang="en-US" dirty="0">
                <a:solidFill>
                  <a:schemeClr val="bg1"/>
                </a:solidFill>
                <a:latin typeface="Corbel" pitchFamily="34" charset="0"/>
              </a:rPr>
              <a:t>‘</a:t>
            </a:r>
            <a:r>
              <a:rPr lang="en-US" dirty="0" smtClean="0">
                <a:solidFill>
                  <a:schemeClr val="bg1"/>
                </a:solidFill>
                <a:latin typeface="Corbel" pitchFamily="34" charset="0"/>
              </a:rPr>
              <a:t>06]</a:t>
            </a:r>
            <a:endParaRPr lang="en-US" dirty="0">
              <a:solidFill>
                <a:schemeClr val="bg1"/>
              </a:solidFill>
              <a:latin typeface="Corbel" pitchFamily="34" charset="0"/>
            </a:endParaRPr>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13</a:t>
            </a:fld>
            <a:endParaRPr lang="en-US"/>
          </a:p>
        </p:txBody>
      </p:sp>
    </p:spTree>
    <p:extLst>
      <p:ext uri="{BB962C8B-B14F-4D97-AF65-F5344CB8AC3E}">
        <p14:creationId xmlns:p14="http://schemas.microsoft.com/office/powerpoint/2010/main" val="1619995855"/>
      </p:ext>
    </p:extLst>
  </p:cSld>
  <p:clrMapOvr>
    <a:masterClrMapping/>
  </p:clrMapOvr>
  <p:transition advTm="11921"/>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normAutofit/>
          </a:bodyPr>
          <a:lstStyle/>
          <a:p>
            <a:r>
              <a:rPr lang="en-US" dirty="0" smtClean="0"/>
              <a:t>Good proximity measure?</a:t>
            </a:r>
            <a:endParaRPr lang="en-US" dirty="0"/>
          </a:p>
        </p:txBody>
      </p:sp>
      <p:sp>
        <p:nvSpPr>
          <p:cNvPr id="3" name="Content Placeholder 2"/>
          <p:cNvSpPr>
            <a:spLocks noGrp="1"/>
          </p:cNvSpPr>
          <p:nvPr>
            <p:ph idx="1"/>
          </p:nvPr>
        </p:nvSpPr>
        <p:spPr/>
        <p:txBody>
          <a:bodyPr>
            <a:normAutofit/>
          </a:bodyPr>
          <a:lstStyle/>
          <a:p>
            <a:r>
              <a:rPr lang="en-US" b="1" dirty="0" smtClean="0">
                <a:solidFill>
                  <a:srgbClr val="0000FF"/>
                </a:solidFill>
              </a:rPr>
              <a:t>Shortest path is not good:</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b="1" dirty="0" smtClean="0"/>
              <a:t>No effect of degree-1 nodes (E, F, G)!</a:t>
            </a:r>
          </a:p>
          <a:p>
            <a:r>
              <a:rPr lang="en-US" dirty="0" smtClean="0"/>
              <a:t>Multi-faceted relationships</a:t>
            </a:r>
          </a:p>
          <a:p>
            <a:endParaRPr lang="en-US" altLang="zh-CN" dirty="0" smtClean="0"/>
          </a:p>
          <a:p>
            <a:endParaRPr lang="en-US" dirty="0"/>
          </a:p>
        </p:txBody>
      </p:sp>
      <p:pic>
        <p:nvPicPr>
          <p:cNvPr id="65539" name="Picture 3"/>
          <p:cNvPicPr>
            <a:picLocks noChangeAspect="1" noChangeArrowheads="1"/>
          </p:cNvPicPr>
          <p:nvPr/>
        </p:nvPicPr>
        <p:blipFill>
          <a:blip r:embed="rId2" cstate="print"/>
          <a:srcRect/>
          <a:stretch>
            <a:fillRect/>
          </a:stretch>
        </p:blipFill>
        <p:spPr bwMode="auto">
          <a:xfrm>
            <a:off x="1143000" y="2140510"/>
            <a:ext cx="3657600" cy="2736290"/>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5549552" y="2140510"/>
            <a:ext cx="3289648" cy="2514600"/>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0" name="Slide Number Placeholder 9"/>
          <p:cNvSpPr>
            <a:spLocks noGrp="1"/>
          </p:cNvSpPr>
          <p:nvPr>
            <p:ph type="sldNum" sz="quarter" idx="12"/>
          </p:nvPr>
        </p:nvSpPr>
        <p:spPr/>
        <p:txBody>
          <a:bodyPr/>
          <a:lstStyle/>
          <a:p>
            <a:fld id="{19B12225-5612-419B-A8D5-4B8EEE4C217E}" type="slidenum">
              <a:rPr lang="en-US" smtClean="0"/>
              <a:pPr/>
              <a:t>14</a:t>
            </a:fld>
            <a:endParaRPr lang="en-US"/>
          </a:p>
        </p:txBody>
      </p:sp>
    </p:spTree>
    <p:extLst>
      <p:ext uri="{BB962C8B-B14F-4D97-AF65-F5344CB8AC3E}">
        <p14:creationId xmlns:p14="http://schemas.microsoft.com/office/powerpoint/2010/main" val="3539892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Good proximity measure?</a:t>
            </a:r>
            <a:endParaRPr lang="en-US" dirty="0"/>
          </a:p>
        </p:txBody>
      </p:sp>
      <p:sp>
        <p:nvSpPr>
          <p:cNvPr id="3" name="Content Placeholder 2"/>
          <p:cNvSpPr>
            <a:spLocks noGrp="1"/>
          </p:cNvSpPr>
          <p:nvPr>
            <p:ph idx="1"/>
          </p:nvPr>
        </p:nvSpPr>
        <p:spPr/>
        <p:txBody>
          <a:bodyPr/>
          <a:lstStyle/>
          <a:p>
            <a:r>
              <a:rPr lang="en-US" b="1" dirty="0" smtClean="0">
                <a:solidFill>
                  <a:srgbClr val="0000FF"/>
                </a:solidFill>
              </a:rPr>
              <a:t>Network flow is not good:</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b="1" dirty="0" smtClean="0">
                <a:solidFill>
                  <a:srgbClr val="FF0066"/>
                </a:solidFill>
              </a:rPr>
              <a:t>Does not punish long paths</a:t>
            </a:r>
            <a:endParaRPr lang="en-US" b="1" dirty="0">
              <a:solidFill>
                <a:srgbClr val="FF0066"/>
              </a:solidFill>
            </a:endParaRPr>
          </a:p>
        </p:txBody>
      </p:sp>
      <p:pic>
        <p:nvPicPr>
          <p:cNvPr id="66564" name="Picture 4"/>
          <p:cNvPicPr>
            <a:picLocks noChangeAspect="1" noChangeArrowheads="1"/>
          </p:cNvPicPr>
          <p:nvPr/>
        </p:nvPicPr>
        <p:blipFill>
          <a:blip r:embed="rId2" cstate="print"/>
          <a:srcRect/>
          <a:stretch>
            <a:fillRect/>
          </a:stretch>
        </p:blipFill>
        <p:spPr bwMode="auto">
          <a:xfrm>
            <a:off x="1962150" y="2286000"/>
            <a:ext cx="5219700" cy="2428875"/>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15</a:t>
            </a:fld>
            <a:endParaRPr lang="en-US"/>
          </a:p>
        </p:txBody>
      </p:sp>
    </p:spTree>
    <p:extLst>
      <p:ext uri="{BB962C8B-B14F-4D97-AF65-F5344CB8AC3E}">
        <p14:creationId xmlns:p14="http://schemas.microsoft.com/office/powerpoint/2010/main" val="899749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051" name="Rectangle 2"/>
          <p:cNvSpPr>
            <a:spLocks noGrp="1" noChangeArrowheads="1"/>
          </p:cNvSpPr>
          <p:nvPr>
            <p:ph type="title"/>
          </p:nvPr>
        </p:nvSpPr>
        <p:spPr/>
        <p:txBody>
          <a:bodyPr>
            <a:normAutofit fontScale="90000"/>
          </a:bodyPr>
          <a:lstStyle/>
          <a:p>
            <a:pPr eaLnBrk="1" hangingPunct="1"/>
            <a:r>
              <a:rPr lang="en-US" altLang="zh-CN" dirty="0" smtClean="0"/>
              <a:t>What is good notion of proximity?</a:t>
            </a:r>
            <a:endParaRPr lang="en-US" dirty="0" smtClean="0"/>
          </a:p>
        </p:txBody>
      </p:sp>
      <p:graphicFrame>
        <p:nvGraphicFramePr>
          <p:cNvPr id="2050" name="Object 3"/>
          <p:cNvGraphicFramePr>
            <a:graphicFrameLocks noGrp="1" noChangeAspect="1"/>
          </p:cNvGraphicFramePr>
          <p:nvPr>
            <p:ph idx="1"/>
          </p:nvPr>
        </p:nvGraphicFramePr>
        <p:xfrm>
          <a:off x="303213" y="1735137"/>
          <a:ext cx="5183187" cy="4208463"/>
        </p:xfrm>
        <a:graphic>
          <a:graphicData uri="http://schemas.openxmlformats.org/presentationml/2006/ole">
            <mc:AlternateContent xmlns:mc="http://schemas.openxmlformats.org/markup-compatibility/2006">
              <mc:Choice xmlns:v="urn:schemas-microsoft-com:vml" Requires="v">
                <p:oleObj spid="_x0000_s56341" name="Visio" r:id="rId5" imgW="5183124" imgH="4207764" progId="">
                  <p:embed/>
                </p:oleObj>
              </mc:Choice>
              <mc:Fallback>
                <p:oleObj name="Visio" r:id="rId5" imgW="5183124" imgH="420776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213" y="1735137"/>
                        <a:ext cx="5183187" cy="42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4"/>
          <p:cNvSpPr txBox="1">
            <a:spLocks noChangeArrowheads="1"/>
          </p:cNvSpPr>
          <p:nvPr/>
        </p:nvSpPr>
        <p:spPr bwMode="auto">
          <a:xfrm>
            <a:off x="5562600" y="3352800"/>
            <a:ext cx="3581400" cy="3416320"/>
          </a:xfrm>
          <a:prstGeom prst="rect">
            <a:avLst/>
          </a:prstGeom>
          <a:noFill/>
          <a:ln w="9525">
            <a:noFill/>
            <a:miter lim="800000"/>
            <a:headEnd/>
            <a:tailEnd/>
          </a:ln>
        </p:spPr>
        <p:txBody>
          <a:bodyPr wrap="square">
            <a:spAutoFit/>
          </a:bodyPr>
          <a:lstStyle/>
          <a:p>
            <a:pPr>
              <a:lnSpc>
                <a:spcPct val="150000"/>
              </a:lnSpc>
              <a:buFontTx/>
              <a:buChar char="•"/>
            </a:pPr>
            <a:r>
              <a:rPr lang="en-US" altLang="zh-CN" sz="2400" b="1" dirty="0">
                <a:solidFill>
                  <a:srgbClr val="0000FF"/>
                </a:solidFill>
              </a:rPr>
              <a:t> Multiple </a:t>
            </a:r>
            <a:r>
              <a:rPr lang="en-US" altLang="zh-CN" sz="2400" b="1" dirty="0" smtClean="0">
                <a:solidFill>
                  <a:srgbClr val="0000FF"/>
                </a:solidFill>
              </a:rPr>
              <a:t>connections</a:t>
            </a:r>
            <a:endParaRPr lang="en-US" altLang="zh-CN" sz="2400" b="1" dirty="0">
              <a:solidFill>
                <a:srgbClr val="0000FF"/>
              </a:solidFill>
            </a:endParaRPr>
          </a:p>
          <a:p>
            <a:pPr>
              <a:lnSpc>
                <a:spcPct val="150000"/>
              </a:lnSpc>
              <a:buFontTx/>
              <a:buChar char="•"/>
            </a:pPr>
            <a:r>
              <a:rPr lang="en-US" altLang="zh-CN" sz="2400" b="1" dirty="0">
                <a:solidFill>
                  <a:srgbClr val="0000FF"/>
                </a:solidFill>
              </a:rPr>
              <a:t>  Quality of connection</a:t>
            </a:r>
          </a:p>
          <a:p>
            <a:pPr lvl="1">
              <a:lnSpc>
                <a:spcPct val="150000"/>
              </a:lnSpc>
              <a:buFontTx/>
              <a:buChar char="•"/>
            </a:pPr>
            <a:r>
              <a:rPr lang="en-US" altLang="zh-CN" sz="2400" b="1" dirty="0" smtClean="0">
                <a:solidFill>
                  <a:srgbClr val="0000FF"/>
                </a:solidFill>
              </a:rPr>
              <a:t> Direct </a:t>
            </a:r>
            <a:r>
              <a:rPr lang="en-US" altLang="zh-CN" sz="2400" b="1" dirty="0">
                <a:solidFill>
                  <a:srgbClr val="0000FF"/>
                </a:solidFill>
              </a:rPr>
              <a:t>&amp; </a:t>
            </a:r>
            <a:r>
              <a:rPr lang="en-US" altLang="zh-CN" sz="2400" b="1" dirty="0" smtClean="0">
                <a:solidFill>
                  <a:srgbClr val="0000FF"/>
                </a:solidFill>
              </a:rPr>
              <a:t>Indirect connections</a:t>
            </a:r>
            <a:endParaRPr lang="en-US" altLang="zh-CN" sz="2400" b="1" dirty="0">
              <a:solidFill>
                <a:srgbClr val="0000FF"/>
              </a:solidFill>
            </a:endParaRPr>
          </a:p>
          <a:p>
            <a:pPr lvl="1">
              <a:lnSpc>
                <a:spcPct val="150000"/>
              </a:lnSpc>
              <a:buFontTx/>
              <a:buChar char="•"/>
            </a:pPr>
            <a:r>
              <a:rPr lang="en-US" altLang="zh-CN" sz="2400" b="1" dirty="0" smtClean="0">
                <a:solidFill>
                  <a:srgbClr val="0000FF"/>
                </a:solidFill>
              </a:rPr>
              <a:t> Length</a:t>
            </a:r>
            <a:r>
              <a:rPr lang="en-US" altLang="zh-CN" sz="2400" b="1" dirty="0">
                <a:solidFill>
                  <a:srgbClr val="0000FF"/>
                </a:solidFill>
              </a:rPr>
              <a:t>, Degree, Weight…</a:t>
            </a:r>
            <a:endParaRPr lang="en-US" sz="2400" b="1" dirty="0">
              <a:solidFill>
                <a:srgbClr val="0000FF"/>
              </a:solidFill>
              <a:ea typeface="宋体" pitchFamily="27" charset="-122"/>
            </a:endParaRPr>
          </a:p>
        </p:txBody>
      </p:sp>
      <p:sp>
        <p:nvSpPr>
          <p:cNvPr id="7174" name="Freeform 6"/>
          <p:cNvSpPr>
            <a:spLocks/>
          </p:cNvSpPr>
          <p:nvPr/>
        </p:nvSpPr>
        <p:spPr bwMode="auto">
          <a:xfrm>
            <a:off x="1066800" y="2870200"/>
            <a:ext cx="3886200" cy="622300"/>
          </a:xfrm>
          <a:custGeom>
            <a:avLst/>
            <a:gdLst>
              <a:gd name="T0" fmla="*/ 0 w 2448"/>
              <a:gd name="T1" fmla="*/ 2147483647 h 392"/>
              <a:gd name="T2" fmla="*/ 2147483647 w 2448"/>
              <a:gd name="T3" fmla="*/ 2147483647 h 392"/>
              <a:gd name="T4" fmla="*/ 2147483647 w 2448"/>
              <a:gd name="T5" fmla="*/ 2147483647 h 392"/>
              <a:gd name="T6" fmla="*/ 2147483647 w 2448"/>
              <a:gd name="T7" fmla="*/ 2147483647 h 392"/>
              <a:gd name="T8" fmla="*/ 0 60000 65536"/>
              <a:gd name="T9" fmla="*/ 0 60000 65536"/>
              <a:gd name="T10" fmla="*/ 0 60000 65536"/>
              <a:gd name="T11" fmla="*/ 0 60000 65536"/>
              <a:gd name="T12" fmla="*/ 0 w 2448"/>
              <a:gd name="T13" fmla="*/ 0 h 392"/>
              <a:gd name="T14" fmla="*/ 2448 w 2448"/>
              <a:gd name="T15" fmla="*/ 392 h 392"/>
            </a:gdLst>
            <a:ahLst/>
            <a:cxnLst>
              <a:cxn ang="T8">
                <a:pos x="T0" y="T1"/>
              </a:cxn>
              <a:cxn ang="T9">
                <a:pos x="T2" y="T3"/>
              </a:cxn>
              <a:cxn ang="T10">
                <a:pos x="T4" y="T5"/>
              </a:cxn>
              <a:cxn ang="T11">
                <a:pos x="T6" y="T7"/>
              </a:cxn>
            </a:cxnLst>
            <a:rect l="T12" t="T13" r="T14" b="T15"/>
            <a:pathLst>
              <a:path w="2448" h="392">
                <a:moveTo>
                  <a:pt x="0" y="256"/>
                </a:moveTo>
                <a:cubicBezTo>
                  <a:pt x="112" y="324"/>
                  <a:pt x="224" y="392"/>
                  <a:pt x="480" y="352"/>
                </a:cubicBezTo>
                <a:cubicBezTo>
                  <a:pt x="736" y="312"/>
                  <a:pt x="1208" y="32"/>
                  <a:pt x="1536" y="16"/>
                </a:cubicBezTo>
                <a:cubicBezTo>
                  <a:pt x="1864" y="0"/>
                  <a:pt x="2156" y="128"/>
                  <a:pt x="2448" y="256"/>
                </a:cubicBezTo>
              </a:path>
            </a:pathLst>
          </a:custGeom>
          <a:noFill/>
          <a:ln w="38100">
            <a:solidFill>
              <a:srgbClr val="FF0000"/>
            </a:solidFill>
            <a:round/>
            <a:headEnd/>
            <a:tailEnd/>
          </a:ln>
        </p:spPr>
        <p:txBody>
          <a:bodyPr/>
          <a:lstStyle/>
          <a:p>
            <a:endParaRPr lang="en-US"/>
          </a:p>
        </p:txBody>
      </p:sp>
      <p:sp>
        <p:nvSpPr>
          <p:cNvPr id="7175" name="Freeform 7"/>
          <p:cNvSpPr>
            <a:spLocks/>
          </p:cNvSpPr>
          <p:nvPr/>
        </p:nvSpPr>
        <p:spPr bwMode="auto">
          <a:xfrm>
            <a:off x="990600" y="1879600"/>
            <a:ext cx="3962400" cy="1092200"/>
          </a:xfrm>
          <a:custGeom>
            <a:avLst/>
            <a:gdLst>
              <a:gd name="T0" fmla="*/ 0 w 2496"/>
              <a:gd name="T1" fmla="*/ 2147483647 h 688"/>
              <a:gd name="T2" fmla="*/ 2147483647 w 2496"/>
              <a:gd name="T3" fmla="*/ 2147483647 h 688"/>
              <a:gd name="T4" fmla="*/ 2147483647 w 2496"/>
              <a:gd name="T5" fmla="*/ 2147483647 h 688"/>
              <a:gd name="T6" fmla="*/ 2147483647 w 2496"/>
              <a:gd name="T7" fmla="*/ 2147483647 h 688"/>
              <a:gd name="T8" fmla="*/ 2147483647 w 2496"/>
              <a:gd name="T9" fmla="*/ 2147483647 h 688"/>
              <a:gd name="T10" fmla="*/ 0 60000 65536"/>
              <a:gd name="T11" fmla="*/ 0 60000 65536"/>
              <a:gd name="T12" fmla="*/ 0 60000 65536"/>
              <a:gd name="T13" fmla="*/ 0 60000 65536"/>
              <a:gd name="T14" fmla="*/ 0 60000 65536"/>
              <a:gd name="T15" fmla="*/ 0 w 2496"/>
              <a:gd name="T16" fmla="*/ 0 h 688"/>
              <a:gd name="T17" fmla="*/ 2496 w 2496"/>
              <a:gd name="T18" fmla="*/ 688 h 688"/>
            </a:gdLst>
            <a:ahLst/>
            <a:cxnLst>
              <a:cxn ang="T10">
                <a:pos x="T0" y="T1"/>
              </a:cxn>
              <a:cxn ang="T11">
                <a:pos x="T2" y="T3"/>
              </a:cxn>
              <a:cxn ang="T12">
                <a:pos x="T4" y="T5"/>
              </a:cxn>
              <a:cxn ang="T13">
                <a:pos x="T6" y="T7"/>
              </a:cxn>
              <a:cxn ang="T14">
                <a:pos x="T8" y="T9"/>
              </a:cxn>
            </a:cxnLst>
            <a:rect l="T15" t="T16" r="T17" b="T18"/>
            <a:pathLst>
              <a:path w="2496" h="688">
                <a:moveTo>
                  <a:pt x="0" y="688"/>
                </a:moveTo>
                <a:cubicBezTo>
                  <a:pt x="176" y="436"/>
                  <a:pt x="352" y="184"/>
                  <a:pt x="576" y="112"/>
                </a:cubicBezTo>
                <a:cubicBezTo>
                  <a:pt x="800" y="40"/>
                  <a:pt x="1160" y="264"/>
                  <a:pt x="1344" y="256"/>
                </a:cubicBezTo>
                <a:cubicBezTo>
                  <a:pt x="1528" y="248"/>
                  <a:pt x="1488" y="0"/>
                  <a:pt x="1680" y="64"/>
                </a:cubicBezTo>
                <a:cubicBezTo>
                  <a:pt x="1872" y="128"/>
                  <a:pt x="2360" y="544"/>
                  <a:pt x="2496" y="640"/>
                </a:cubicBezTo>
              </a:path>
            </a:pathLst>
          </a:custGeom>
          <a:noFill/>
          <a:ln w="38100">
            <a:solidFill>
              <a:srgbClr val="FF0000"/>
            </a:solidFill>
            <a:round/>
            <a:headEnd/>
            <a:tailEnd/>
          </a:ln>
        </p:spPr>
        <p:txBody>
          <a:bodyPr/>
          <a:lstStyle/>
          <a:p>
            <a:endParaRPr lang="en-US"/>
          </a:p>
        </p:txBody>
      </p:sp>
      <p:sp>
        <p:nvSpPr>
          <p:cNvPr id="7176" name="Freeform 8"/>
          <p:cNvSpPr>
            <a:spLocks/>
          </p:cNvSpPr>
          <p:nvPr/>
        </p:nvSpPr>
        <p:spPr bwMode="auto">
          <a:xfrm>
            <a:off x="914400" y="3581400"/>
            <a:ext cx="3886200" cy="723900"/>
          </a:xfrm>
          <a:custGeom>
            <a:avLst/>
            <a:gdLst>
              <a:gd name="T0" fmla="*/ 0 w 2448"/>
              <a:gd name="T1" fmla="*/ 0 h 456"/>
              <a:gd name="T2" fmla="*/ 2147483647 w 2448"/>
              <a:gd name="T3" fmla="*/ 2147483647 h 456"/>
              <a:gd name="T4" fmla="*/ 2147483647 w 2448"/>
              <a:gd name="T5" fmla="*/ 2147483647 h 456"/>
              <a:gd name="T6" fmla="*/ 2147483647 w 2448"/>
              <a:gd name="T7" fmla="*/ 2147483647 h 456"/>
              <a:gd name="T8" fmla="*/ 2147483647 w 2448"/>
              <a:gd name="T9" fmla="*/ 0 h 456"/>
              <a:gd name="T10" fmla="*/ 0 60000 65536"/>
              <a:gd name="T11" fmla="*/ 0 60000 65536"/>
              <a:gd name="T12" fmla="*/ 0 60000 65536"/>
              <a:gd name="T13" fmla="*/ 0 60000 65536"/>
              <a:gd name="T14" fmla="*/ 0 60000 65536"/>
              <a:gd name="T15" fmla="*/ 0 w 2448"/>
              <a:gd name="T16" fmla="*/ 0 h 456"/>
              <a:gd name="T17" fmla="*/ 2448 w 2448"/>
              <a:gd name="T18" fmla="*/ 456 h 456"/>
            </a:gdLst>
            <a:ahLst/>
            <a:cxnLst>
              <a:cxn ang="T10">
                <a:pos x="T0" y="T1"/>
              </a:cxn>
              <a:cxn ang="T11">
                <a:pos x="T2" y="T3"/>
              </a:cxn>
              <a:cxn ang="T12">
                <a:pos x="T4" y="T5"/>
              </a:cxn>
              <a:cxn ang="T13">
                <a:pos x="T6" y="T7"/>
              </a:cxn>
              <a:cxn ang="T14">
                <a:pos x="T8" y="T9"/>
              </a:cxn>
            </a:cxnLst>
            <a:rect l="T15" t="T16" r="T17" b="T18"/>
            <a:pathLst>
              <a:path w="2448" h="456">
                <a:moveTo>
                  <a:pt x="0" y="0"/>
                </a:moveTo>
                <a:cubicBezTo>
                  <a:pt x="168" y="132"/>
                  <a:pt x="336" y="264"/>
                  <a:pt x="528" y="336"/>
                </a:cubicBezTo>
                <a:cubicBezTo>
                  <a:pt x="720" y="408"/>
                  <a:pt x="960" y="424"/>
                  <a:pt x="1152" y="432"/>
                </a:cubicBezTo>
                <a:cubicBezTo>
                  <a:pt x="1344" y="440"/>
                  <a:pt x="1464" y="456"/>
                  <a:pt x="1680" y="384"/>
                </a:cubicBezTo>
                <a:cubicBezTo>
                  <a:pt x="1896" y="312"/>
                  <a:pt x="2172" y="156"/>
                  <a:pt x="2448" y="0"/>
                </a:cubicBezTo>
              </a:path>
            </a:pathLst>
          </a:custGeom>
          <a:noFill/>
          <a:ln w="38100">
            <a:solidFill>
              <a:srgbClr val="FF0000"/>
            </a:solidFill>
            <a:round/>
            <a:headEnd/>
            <a:tailEnd/>
          </a:ln>
        </p:spPr>
        <p:txBody>
          <a:bodyPr/>
          <a:lstStyle/>
          <a:p>
            <a:endParaRPr lang="en-US"/>
          </a:p>
        </p:txBody>
      </p:sp>
      <p:sp>
        <p:nvSpPr>
          <p:cNvPr id="7177" name="Freeform 9"/>
          <p:cNvSpPr>
            <a:spLocks/>
          </p:cNvSpPr>
          <p:nvPr/>
        </p:nvSpPr>
        <p:spPr bwMode="auto">
          <a:xfrm>
            <a:off x="1066800" y="2882900"/>
            <a:ext cx="3505200" cy="469900"/>
          </a:xfrm>
          <a:custGeom>
            <a:avLst/>
            <a:gdLst>
              <a:gd name="T0" fmla="*/ 0 w 2448"/>
              <a:gd name="T1" fmla="*/ 2147483647 h 392"/>
              <a:gd name="T2" fmla="*/ 2147483647 w 2448"/>
              <a:gd name="T3" fmla="*/ 2147483647 h 392"/>
              <a:gd name="T4" fmla="*/ 2147483647 w 2448"/>
              <a:gd name="T5" fmla="*/ 2147483647 h 392"/>
              <a:gd name="T6" fmla="*/ 2147483647 w 2448"/>
              <a:gd name="T7" fmla="*/ 2147483647 h 392"/>
              <a:gd name="T8" fmla="*/ 0 60000 65536"/>
              <a:gd name="T9" fmla="*/ 0 60000 65536"/>
              <a:gd name="T10" fmla="*/ 0 60000 65536"/>
              <a:gd name="T11" fmla="*/ 0 60000 65536"/>
              <a:gd name="T12" fmla="*/ 0 w 2448"/>
              <a:gd name="T13" fmla="*/ 0 h 392"/>
              <a:gd name="T14" fmla="*/ 2448 w 2448"/>
              <a:gd name="T15" fmla="*/ 392 h 392"/>
            </a:gdLst>
            <a:ahLst/>
            <a:cxnLst>
              <a:cxn ang="T8">
                <a:pos x="T0" y="T1"/>
              </a:cxn>
              <a:cxn ang="T9">
                <a:pos x="T2" y="T3"/>
              </a:cxn>
              <a:cxn ang="T10">
                <a:pos x="T4" y="T5"/>
              </a:cxn>
              <a:cxn ang="T11">
                <a:pos x="T6" y="T7"/>
              </a:cxn>
            </a:cxnLst>
            <a:rect l="T12" t="T13" r="T14" b="T15"/>
            <a:pathLst>
              <a:path w="2448" h="392">
                <a:moveTo>
                  <a:pt x="0" y="256"/>
                </a:moveTo>
                <a:cubicBezTo>
                  <a:pt x="112" y="324"/>
                  <a:pt x="224" y="392"/>
                  <a:pt x="480" y="352"/>
                </a:cubicBezTo>
                <a:cubicBezTo>
                  <a:pt x="736" y="312"/>
                  <a:pt x="1208" y="32"/>
                  <a:pt x="1536" y="16"/>
                </a:cubicBezTo>
                <a:cubicBezTo>
                  <a:pt x="1864" y="0"/>
                  <a:pt x="2156" y="128"/>
                  <a:pt x="2448" y="256"/>
                </a:cubicBezTo>
              </a:path>
            </a:pathLst>
          </a:custGeom>
          <a:noFill/>
          <a:ln w="190500">
            <a:solidFill>
              <a:srgbClr val="FF0000"/>
            </a:solidFill>
            <a:round/>
            <a:headEnd/>
            <a:tailEnd/>
          </a:ln>
        </p:spPr>
        <p:txBody>
          <a:bodyPr/>
          <a:lstStyle/>
          <a:p>
            <a:endParaRPr lang="en-US"/>
          </a:p>
        </p:txBody>
      </p:sp>
      <p:sp>
        <p:nvSpPr>
          <p:cNvPr id="2057" name="Text Box 10"/>
          <p:cNvSpPr txBox="1">
            <a:spLocks noChangeArrowheads="1"/>
          </p:cNvSpPr>
          <p:nvPr/>
        </p:nvSpPr>
        <p:spPr bwMode="auto">
          <a:xfrm>
            <a:off x="762000" y="4495800"/>
            <a:ext cx="184150" cy="366713"/>
          </a:xfrm>
          <a:prstGeom prst="rect">
            <a:avLst/>
          </a:prstGeom>
          <a:noFill/>
          <a:ln w="9525">
            <a:noFill/>
            <a:miter lim="800000"/>
            <a:headEnd/>
            <a:tailEnd/>
          </a:ln>
        </p:spPr>
        <p:txBody>
          <a:bodyPr wrap="none">
            <a:spAutoFit/>
          </a:bodyPr>
          <a:lstStyle/>
          <a:p>
            <a:endParaRPr lang="en-US"/>
          </a:p>
        </p:txBody>
      </p:sp>
      <p:sp>
        <p:nvSpPr>
          <p:cNvPr id="7179" name="Text Box 11"/>
          <p:cNvSpPr txBox="1">
            <a:spLocks noChangeArrowheads="1"/>
          </p:cNvSpPr>
          <p:nvPr/>
        </p:nvSpPr>
        <p:spPr bwMode="auto">
          <a:xfrm>
            <a:off x="3276600" y="4267200"/>
            <a:ext cx="590550" cy="579438"/>
          </a:xfrm>
          <a:prstGeom prst="rect">
            <a:avLst/>
          </a:prstGeom>
          <a:noFill/>
          <a:ln w="9525">
            <a:noFill/>
            <a:miter lim="800000"/>
            <a:headEnd/>
            <a:tailEnd/>
          </a:ln>
        </p:spPr>
        <p:txBody>
          <a:bodyPr wrap="none">
            <a:spAutoFit/>
          </a:bodyPr>
          <a:lstStyle/>
          <a:p>
            <a:r>
              <a:rPr lang="en-US" altLang="zh-CN" sz="3200" b="1">
                <a:solidFill>
                  <a:srgbClr val="FF3300"/>
                </a:solidFill>
              </a:rPr>
              <a:t>…</a:t>
            </a:r>
            <a:endParaRPr lang="en-US" sz="3200" b="1">
              <a:solidFill>
                <a:srgbClr val="FF3300"/>
              </a:solidFill>
            </a:endParaRPr>
          </a:p>
        </p:txBody>
      </p:sp>
      <p:sp>
        <p:nvSpPr>
          <p:cNvPr id="7183" name="Freeform 15"/>
          <p:cNvSpPr>
            <a:spLocks/>
          </p:cNvSpPr>
          <p:nvPr/>
        </p:nvSpPr>
        <p:spPr bwMode="auto">
          <a:xfrm>
            <a:off x="914400" y="3581400"/>
            <a:ext cx="3886200" cy="1828800"/>
          </a:xfrm>
          <a:custGeom>
            <a:avLst/>
            <a:gdLst>
              <a:gd name="T0" fmla="*/ 0 w 2448"/>
              <a:gd name="T1" fmla="*/ 0 h 1152"/>
              <a:gd name="T2" fmla="*/ 2147483647 w 2448"/>
              <a:gd name="T3" fmla="*/ 2147483647 h 1152"/>
              <a:gd name="T4" fmla="*/ 2147483647 w 2448"/>
              <a:gd name="T5" fmla="*/ 2147483647 h 1152"/>
              <a:gd name="T6" fmla="*/ 2147483647 w 2448"/>
              <a:gd name="T7" fmla="*/ 2147483647 h 1152"/>
              <a:gd name="T8" fmla="*/ 2147483647 w 2448"/>
              <a:gd name="T9" fmla="*/ 2147483647 h 1152"/>
              <a:gd name="T10" fmla="*/ 2147483647 w 2448"/>
              <a:gd name="T11" fmla="*/ 2147483647 h 1152"/>
              <a:gd name="T12" fmla="*/ 2147483647 w 2448"/>
              <a:gd name="T13" fmla="*/ 2147483647 h 1152"/>
              <a:gd name="T14" fmla="*/ 2147483647 w 2448"/>
              <a:gd name="T15" fmla="*/ 2147483647 h 1152"/>
              <a:gd name="T16" fmla="*/ 2147483647 w 2448"/>
              <a:gd name="T17" fmla="*/ 2147483647 h 1152"/>
              <a:gd name="T18" fmla="*/ 2147483647 w 2448"/>
              <a:gd name="T19" fmla="*/ 2147483647 h 1152"/>
              <a:gd name="T20" fmla="*/ 2147483647 w 2448"/>
              <a:gd name="T21" fmla="*/ 2147483647 h 1152"/>
              <a:gd name="T22" fmla="*/ 2147483647 w 2448"/>
              <a:gd name="T23" fmla="*/ 2147483647 h 1152"/>
              <a:gd name="T24" fmla="*/ 2147483647 w 2448"/>
              <a:gd name="T25" fmla="*/ 2147483647 h 1152"/>
              <a:gd name="T26" fmla="*/ 2147483647 w 2448"/>
              <a:gd name="T27" fmla="*/ 0 h 1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8"/>
              <a:gd name="T43" fmla="*/ 0 h 1152"/>
              <a:gd name="T44" fmla="*/ 2448 w 2448"/>
              <a:gd name="T45" fmla="*/ 1152 h 1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8" h="1152">
                <a:moveTo>
                  <a:pt x="0" y="0"/>
                </a:moveTo>
                <a:cubicBezTo>
                  <a:pt x="60" y="152"/>
                  <a:pt x="120" y="304"/>
                  <a:pt x="240" y="384"/>
                </a:cubicBezTo>
                <a:cubicBezTo>
                  <a:pt x="360" y="464"/>
                  <a:pt x="600" y="464"/>
                  <a:pt x="720" y="480"/>
                </a:cubicBezTo>
                <a:cubicBezTo>
                  <a:pt x="840" y="496"/>
                  <a:pt x="896" y="480"/>
                  <a:pt x="960" y="480"/>
                </a:cubicBezTo>
                <a:cubicBezTo>
                  <a:pt x="1024" y="480"/>
                  <a:pt x="1080" y="456"/>
                  <a:pt x="1104" y="480"/>
                </a:cubicBezTo>
                <a:cubicBezTo>
                  <a:pt x="1128" y="504"/>
                  <a:pt x="1160" y="568"/>
                  <a:pt x="1104" y="624"/>
                </a:cubicBezTo>
                <a:cubicBezTo>
                  <a:pt x="1048" y="680"/>
                  <a:pt x="872" y="760"/>
                  <a:pt x="768" y="816"/>
                </a:cubicBezTo>
                <a:cubicBezTo>
                  <a:pt x="664" y="872"/>
                  <a:pt x="512" y="904"/>
                  <a:pt x="480" y="960"/>
                </a:cubicBezTo>
                <a:cubicBezTo>
                  <a:pt x="448" y="1016"/>
                  <a:pt x="504" y="1152"/>
                  <a:pt x="576" y="1152"/>
                </a:cubicBezTo>
                <a:cubicBezTo>
                  <a:pt x="648" y="1152"/>
                  <a:pt x="808" y="1040"/>
                  <a:pt x="912" y="960"/>
                </a:cubicBezTo>
                <a:cubicBezTo>
                  <a:pt x="1016" y="880"/>
                  <a:pt x="1136" y="736"/>
                  <a:pt x="1200" y="672"/>
                </a:cubicBezTo>
                <a:cubicBezTo>
                  <a:pt x="1264" y="608"/>
                  <a:pt x="1192" y="608"/>
                  <a:pt x="1296" y="576"/>
                </a:cubicBezTo>
                <a:cubicBezTo>
                  <a:pt x="1400" y="544"/>
                  <a:pt x="1632" y="576"/>
                  <a:pt x="1824" y="480"/>
                </a:cubicBezTo>
                <a:cubicBezTo>
                  <a:pt x="2016" y="384"/>
                  <a:pt x="2232" y="192"/>
                  <a:pt x="2448" y="0"/>
                </a:cubicBezTo>
              </a:path>
            </a:pathLst>
          </a:custGeom>
          <a:noFill/>
          <a:ln w="38100">
            <a:solidFill>
              <a:srgbClr val="FF0000"/>
            </a:solidFill>
            <a:round/>
            <a:headEnd/>
            <a:tailEnd/>
          </a:ln>
        </p:spPr>
        <p:txBody>
          <a:bodyPr/>
          <a:lstStyle/>
          <a:p>
            <a:endParaRPr lang="en-US"/>
          </a:p>
        </p:txBody>
      </p:sp>
      <p:sp>
        <p:nvSpPr>
          <p:cNvPr id="13" name="Freeform 12"/>
          <p:cNvSpPr/>
          <p:nvPr/>
        </p:nvSpPr>
        <p:spPr>
          <a:xfrm>
            <a:off x="842963" y="3505200"/>
            <a:ext cx="3987800" cy="1914525"/>
          </a:xfrm>
          <a:custGeom>
            <a:avLst/>
            <a:gdLst>
              <a:gd name="connsiteX0" fmla="*/ 71120 w 3987800"/>
              <a:gd name="connsiteY0" fmla="*/ 58420 h 1915160"/>
              <a:gd name="connsiteX1" fmla="*/ 71120 w 3987800"/>
              <a:gd name="connsiteY1" fmla="*/ 119380 h 1915160"/>
              <a:gd name="connsiteX2" fmla="*/ 497840 w 3987800"/>
              <a:gd name="connsiteY2" fmla="*/ 774700 h 1915160"/>
              <a:gd name="connsiteX3" fmla="*/ 1762760 w 3987800"/>
              <a:gd name="connsiteY3" fmla="*/ 789940 h 1915160"/>
              <a:gd name="connsiteX4" fmla="*/ 1762760 w 3987800"/>
              <a:gd name="connsiteY4" fmla="*/ 1125220 h 1915160"/>
              <a:gd name="connsiteX5" fmla="*/ 909320 w 3987800"/>
              <a:gd name="connsiteY5" fmla="*/ 1536700 h 1915160"/>
              <a:gd name="connsiteX6" fmla="*/ 924560 w 3987800"/>
              <a:gd name="connsiteY6" fmla="*/ 1841500 h 1915160"/>
              <a:gd name="connsiteX7" fmla="*/ 1076960 w 3987800"/>
              <a:gd name="connsiteY7" fmla="*/ 1871980 h 1915160"/>
              <a:gd name="connsiteX8" fmla="*/ 1503680 w 3987800"/>
              <a:gd name="connsiteY8" fmla="*/ 1582420 h 1915160"/>
              <a:gd name="connsiteX9" fmla="*/ 2067560 w 3987800"/>
              <a:gd name="connsiteY9" fmla="*/ 988060 h 1915160"/>
              <a:gd name="connsiteX10" fmla="*/ 2463800 w 3987800"/>
              <a:gd name="connsiteY10" fmla="*/ 942340 h 1915160"/>
              <a:gd name="connsiteX11" fmla="*/ 2829560 w 3987800"/>
              <a:gd name="connsiteY11" fmla="*/ 881380 h 1915160"/>
              <a:gd name="connsiteX12" fmla="*/ 3103880 w 3987800"/>
              <a:gd name="connsiteY12" fmla="*/ 744220 h 1915160"/>
              <a:gd name="connsiteX13" fmla="*/ 3302000 w 3987800"/>
              <a:gd name="connsiteY13" fmla="*/ 607060 h 1915160"/>
              <a:gd name="connsiteX14" fmla="*/ 3591560 w 3987800"/>
              <a:gd name="connsiteY14" fmla="*/ 363220 h 1915160"/>
              <a:gd name="connsiteX15" fmla="*/ 3835400 w 3987800"/>
              <a:gd name="connsiteY15" fmla="*/ 134620 h 1915160"/>
              <a:gd name="connsiteX16" fmla="*/ 3987800 w 3987800"/>
              <a:gd name="connsiteY16" fmla="*/ 12700 h 19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7800" h="1915160">
                <a:moveTo>
                  <a:pt x="71120" y="58420"/>
                </a:moveTo>
                <a:cubicBezTo>
                  <a:pt x="35560" y="29210"/>
                  <a:pt x="0" y="0"/>
                  <a:pt x="71120" y="119380"/>
                </a:cubicBezTo>
                <a:cubicBezTo>
                  <a:pt x="142240" y="238760"/>
                  <a:pt x="215900" y="662940"/>
                  <a:pt x="497840" y="774700"/>
                </a:cubicBezTo>
                <a:cubicBezTo>
                  <a:pt x="779780" y="886460"/>
                  <a:pt x="1551940" y="731520"/>
                  <a:pt x="1762760" y="789940"/>
                </a:cubicBezTo>
                <a:cubicBezTo>
                  <a:pt x="1973580" y="848360"/>
                  <a:pt x="1905000" y="1000760"/>
                  <a:pt x="1762760" y="1125220"/>
                </a:cubicBezTo>
                <a:cubicBezTo>
                  <a:pt x="1620520" y="1249680"/>
                  <a:pt x="1049020" y="1417320"/>
                  <a:pt x="909320" y="1536700"/>
                </a:cubicBezTo>
                <a:cubicBezTo>
                  <a:pt x="769620" y="1656080"/>
                  <a:pt x="896620" y="1785620"/>
                  <a:pt x="924560" y="1841500"/>
                </a:cubicBezTo>
                <a:cubicBezTo>
                  <a:pt x="952500" y="1897380"/>
                  <a:pt x="980440" y="1915160"/>
                  <a:pt x="1076960" y="1871980"/>
                </a:cubicBezTo>
                <a:cubicBezTo>
                  <a:pt x="1173480" y="1828800"/>
                  <a:pt x="1338580" y="1729740"/>
                  <a:pt x="1503680" y="1582420"/>
                </a:cubicBezTo>
                <a:cubicBezTo>
                  <a:pt x="1668780" y="1435100"/>
                  <a:pt x="1907540" y="1094740"/>
                  <a:pt x="2067560" y="988060"/>
                </a:cubicBezTo>
                <a:cubicBezTo>
                  <a:pt x="2227580" y="881380"/>
                  <a:pt x="2336800" y="960120"/>
                  <a:pt x="2463800" y="942340"/>
                </a:cubicBezTo>
                <a:cubicBezTo>
                  <a:pt x="2590800" y="924560"/>
                  <a:pt x="2722880" y="914400"/>
                  <a:pt x="2829560" y="881380"/>
                </a:cubicBezTo>
                <a:cubicBezTo>
                  <a:pt x="2936240" y="848360"/>
                  <a:pt x="3025140" y="789940"/>
                  <a:pt x="3103880" y="744220"/>
                </a:cubicBezTo>
                <a:cubicBezTo>
                  <a:pt x="3182620" y="698500"/>
                  <a:pt x="3220720" y="670560"/>
                  <a:pt x="3302000" y="607060"/>
                </a:cubicBezTo>
                <a:cubicBezTo>
                  <a:pt x="3383280" y="543560"/>
                  <a:pt x="3502660" y="441960"/>
                  <a:pt x="3591560" y="363220"/>
                </a:cubicBezTo>
                <a:cubicBezTo>
                  <a:pt x="3680460" y="284480"/>
                  <a:pt x="3769360" y="193040"/>
                  <a:pt x="3835400" y="134620"/>
                </a:cubicBezTo>
                <a:cubicBezTo>
                  <a:pt x="3901440" y="76200"/>
                  <a:pt x="3944620" y="44450"/>
                  <a:pt x="3987800" y="1270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endParaRPr lang="en-US">
              <a:cs typeface="Arial" charset="0"/>
            </a:endParaRPr>
          </a:p>
        </p:txBody>
      </p:sp>
      <p:sp>
        <p:nvSpPr>
          <p:cNvPr id="14" name="TextBox 7"/>
          <p:cNvSpPr txBox="1">
            <a:spLocks noChangeArrowheads="1"/>
          </p:cNvSpPr>
          <p:nvPr/>
        </p:nvSpPr>
        <p:spPr bwMode="auto">
          <a:xfrm>
            <a:off x="6934200" y="11113"/>
            <a:ext cx="2202591" cy="369332"/>
          </a:xfrm>
          <a:prstGeom prst="rect">
            <a:avLst/>
          </a:prstGeom>
          <a:noFill/>
          <a:ln w="9525">
            <a:noFill/>
            <a:miter lim="800000"/>
            <a:headEnd/>
            <a:tailEnd/>
          </a:ln>
        </p:spPr>
        <p:txBody>
          <a:bodyPr wrap="none">
            <a:spAutoFit/>
          </a:bodyPr>
          <a:lstStyle/>
          <a:p>
            <a:r>
              <a:rPr lang="en-US" dirty="0" smtClean="0">
                <a:solidFill>
                  <a:schemeClr val="bg1"/>
                </a:solidFill>
                <a:latin typeface="Corbel" pitchFamily="34" charset="0"/>
              </a:rPr>
              <a:t>[Tong-</a:t>
            </a:r>
            <a:r>
              <a:rPr lang="en-US" dirty="0" err="1" smtClean="0">
                <a:solidFill>
                  <a:schemeClr val="bg1"/>
                </a:solidFill>
                <a:latin typeface="Corbel" pitchFamily="34" charset="0"/>
              </a:rPr>
              <a:t>Faloutsos</a:t>
            </a:r>
            <a:r>
              <a:rPr lang="en-US" dirty="0" smtClean="0">
                <a:solidFill>
                  <a:schemeClr val="bg1"/>
                </a:solidFill>
                <a:latin typeface="Corbel" pitchFamily="34" charset="0"/>
              </a:rPr>
              <a:t>, </a:t>
            </a:r>
            <a:r>
              <a:rPr lang="en-US" dirty="0">
                <a:solidFill>
                  <a:schemeClr val="bg1"/>
                </a:solidFill>
                <a:latin typeface="Corbel" pitchFamily="34" charset="0"/>
              </a:rPr>
              <a:t>‘</a:t>
            </a:r>
            <a:r>
              <a:rPr lang="en-US" dirty="0" smtClean="0">
                <a:solidFill>
                  <a:schemeClr val="bg1"/>
                </a:solidFill>
                <a:latin typeface="Corbel" pitchFamily="34" charset="0"/>
              </a:rPr>
              <a:t>06]</a:t>
            </a:r>
            <a:endParaRPr lang="en-US" dirty="0">
              <a:solidFill>
                <a:schemeClr val="bg1"/>
              </a:solidFill>
              <a:latin typeface="Corbel" pitchFamily="34" charset="0"/>
            </a:endParaRPr>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16</a:t>
            </a:fld>
            <a:endParaRPr lang="en-US"/>
          </a:p>
        </p:txBody>
      </p:sp>
    </p:spTree>
    <p:custDataLst>
      <p:tags r:id="rId2"/>
    </p:custDataLst>
    <p:extLst>
      <p:ext uri="{BB962C8B-B14F-4D97-AF65-F5344CB8AC3E}">
        <p14:creationId xmlns:p14="http://schemas.microsoft.com/office/powerpoint/2010/main" val="666998290"/>
      </p:ext>
    </p:extLst>
  </p:cSld>
  <p:clrMapOvr>
    <a:masterClrMapping/>
  </p:clrMapOvr>
  <p:transition advTm="2765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176"/>
                                        </p:tgtEl>
                                        <p:attrNameLst>
                                          <p:attrName>style.visibility</p:attrName>
                                        </p:attrNameLst>
                                      </p:cBhvr>
                                      <p:to>
                                        <p:strVal val="visible"/>
                                      </p:to>
                                    </p:set>
                                    <p:animEffect transition="in" filter="checkerboard(across)">
                                      <p:cBhvr>
                                        <p:cTn id="11" dur="500"/>
                                        <p:tgtEl>
                                          <p:spTgt spid="7176"/>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7174"/>
                                        </p:tgtEl>
                                        <p:attrNameLst>
                                          <p:attrName>style.visibility</p:attrName>
                                        </p:attrNameLst>
                                      </p:cBhvr>
                                      <p:to>
                                        <p:strVal val="visible"/>
                                      </p:to>
                                    </p:set>
                                    <p:animEffect transition="in" filter="checkerboard(across)">
                                      <p:cBhvr>
                                        <p:cTn id="14" dur="500"/>
                                        <p:tgtEl>
                                          <p:spTgt spid="7174"/>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7175"/>
                                        </p:tgtEl>
                                        <p:attrNameLst>
                                          <p:attrName>style.visibility</p:attrName>
                                        </p:attrNameLst>
                                      </p:cBhvr>
                                      <p:to>
                                        <p:strVal val="visible"/>
                                      </p:to>
                                    </p:set>
                                    <p:animEffect transition="in" filter="checkerboard(across)">
                                      <p:cBhvr>
                                        <p:cTn id="17" dur="500"/>
                                        <p:tgtEl>
                                          <p:spTgt spid="7175"/>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7183"/>
                                        </p:tgtEl>
                                        <p:attrNameLst>
                                          <p:attrName>style.visibility</p:attrName>
                                        </p:attrNameLst>
                                      </p:cBhvr>
                                      <p:to>
                                        <p:strVal val="visible"/>
                                      </p:to>
                                    </p:set>
                                    <p:animEffect transition="in" filter="checkerboard(across)">
                                      <p:cBhvr>
                                        <p:cTn id="20" dur="500"/>
                                        <p:tgtEl>
                                          <p:spTgt spid="7183"/>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7179"/>
                                        </p:tgtEl>
                                        <p:attrNameLst>
                                          <p:attrName>style.visibility</p:attrName>
                                        </p:attrNameLst>
                                      </p:cBhvr>
                                      <p:to>
                                        <p:strVal val="visible"/>
                                      </p:to>
                                    </p:set>
                                    <p:animEffect transition="in" filter="checkerboard(across)">
                                      <p:cBhvr>
                                        <p:cTn id="23" dur="500"/>
                                        <p:tgtEl>
                                          <p:spTgt spid="7179"/>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checkerboard(across)">
                                      <p:cBhvr>
                                        <p:cTn id="28" dur="500"/>
                                        <p:tgtEl>
                                          <p:spTgt spid="2">
                                            <p:txEl>
                                              <p:pRg st="1" end="1"/>
                                            </p:txEl>
                                          </p:spTgt>
                                        </p:tgtEl>
                                      </p:cBhvr>
                                    </p:animEffect>
                                  </p:childTnLst>
                                </p:cTn>
                              </p:par>
                              <p:par>
                                <p:cTn id="29" presetID="10" presetClass="exit" presetSubtype="0" fill="hold" grpId="1" nodeType="withEffect">
                                  <p:stCondLst>
                                    <p:cond delay="0"/>
                                  </p:stCondLst>
                                  <p:childTnLst>
                                    <p:animEffect transition="out" filter="fade">
                                      <p:cBhvr>
                                        <p:cTn id="30" dur="2000"/>
                                        <p:tgtEl>
                                          <p:spTgt spid="7183"/>
                                        </p:tgtEl>
                                      </p:cBhvr>
                                    </p:animEffect>
                                    <p:set>
                                      <p:cBhvr>
                                        <p:cTn id="31" dur="1" fill="hold">
                                          <p:stCondLst>
                                            <p:cond delay="1999"/>
                                          </p:stCondLst>
                                        </p:cTn>
                                        <p:tgtEl>
                                          <p:spTgt spid="7183"/>
                                        </p:tgtEl>
                                        <p:attrNameLst>
                                          <p:attrName>style.visibility</p:attrName>
                                        </p:attrNameLst>
                                      </p:cBhvr>
                                      <p:to>
                                        <p:strVal val="hidden"/>
                                      </p:to>
                                    </p:set>
                                  </p:childTnLst>
                                </p:cTn>
                              </p:par>
                              <p:par>
                                <p:cTn id="32" presetID="5"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heckerboard(across)">
                                      <p:cBhvr>
                                        <p:cTn id="34" dur="500"/>
                                        <p:tgtEl>
                                          <p:spTgt spid="13"/>
                                        </p:tgtEl>
                                      </p:cBhvr>
                                    </p:animEffect>
                                  </p:childTnLst>
                                </p:cTn>
                              </p:par>
                              <p:par>
                                <p:cTn id="35" presetID="5" presetClass="entr" presetSubtype="10" fill="hold" nodeType="with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checkerboard(across)">
                                      <p:cBhvr>
                                        <p:cTn id="37" dur="500"/>
                                        <p:tgtEl>
                                          <p:spTgt spid="2">
                                            <p:txEl>
                                              <p:pRg st="2" end="2"/>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checkerboard(across)">
                                      <p:cBhvr>
                                        <p:cTn id="40" dur="500"/>
                                        <p:tgtEl>
                                          <p:spTgt spid="2">
                                            <p:txEl>
                                              <p:pRg st="3" end="3"/>
                                            </p:txEl>
                                          </p:spTgt>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7177"/>
                                        </p:tgtEl>
                                        <p:attrNameLst>
                                          <p:attrName>style.visibility</p:attrName>
                                        </p:attrNameLst>
                                      </p:cBhvr>
                                      <p:to>
                                        <p:strVal val="visible"/>
                                      </p:to>
                                    </p:set>
                                    <p:animEffect transition="in" filter="checkerboard(across)">
                                      <p:cBhvr>
                                        <p:cTn id="43"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7175" grpId="0" animBg="1"/>
      <p:bldP spid="7176" grpId="0" animBg="1"/>
      <p:bldP spid="7177" grpId="0" animBg="1"/>
      <p:bldP spid="7179" grpId="0"/>
      <p:bldP spid="7183" grpId="0" animBg="1"/>
      <p:bldP spid="7183" grpId="1"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err="1" smtClean="0"/>
              <a:t>SimRank</a:t>
            </a:r>
            <a:r>
              <a:rPr lang="en-US" dirty="0" smtClean="0"/>
              <a:t>: Idea</a:t>
            </a:r>
            <a:endParaRPr lang="en-US" dirty="0"/>
          </a:p>
        </p:txBody>
      </p:sp>
      <p:sp>
        <p:nvSpPr>
          <p:cNvPr id="3" name="Content Placeholder 2"/>
          <p:cNvSpPr>
            <a:spLocks noGrp="1"/>
          </p:cNvSpPr>
          <p:nvPr>
            <p:ph idx="1"/>
          </p:nvPr>
        </p:nvSpPr>
        <p:spPr>
          <a:xfrm>
            <a:off x="457200" y="1295400"/>
            <a:ext cx="8534400" cy="5562600"/>
          </a:xfrm>
        </p:spPr>
        <p:txBody>
          <a:bodyPr>
            <a:normAutofit lnSpcReduction="10000"/>
          </a:bodyPr>
          <a:lstStyle/>
          <a:p>
            <a:r>
              <a:rPr lang="en-US" b="1" dirty="0" err="1" smtClean="0">
                <a:solidFill>
                  <a:srgbClr val="D60093"/>
                </a:solidFill>
              </a:rPr>
              <a:t>SimRank</a:t>
            </a:r>
            <a:r>
              <a:rPr lang="en-US" b="1" dirty="0" smtClean="0">
                <a:solidFill>
                  <a:srgbClr val="D60093"/>
                </a:solidFill>
              </a:rPr>
              <a:t>:</a:t>
            </a:r>
            <a:r>
              <a:rPr lang="en-US" dirty="0" smtClean="0"/>
              <a:t> </a:t>
            </a:r>
            <a:r>
              <a:rPr lang="en-US" dirty="0"/>
              <a:t>Random </a:t>
            </a:r>
            <a:r>
              <a:rPr lang="en-US" dirty="0" smtClean="0"/>
              <a:t>walks </a:t>
            </a:r>
            <a:r>
              <a:rPr lang="en-US" dirty="0"/>
              <a:t>from a </a:t>
            </a:r>
            <a:r>
              <a:rPr lang="en-US" b="1" dirty="0" smtClean="0"/>
              <a:t>fixed node</a:t>
            </a:r>
            <a:r>
              <a:rPr lang="en-US" dirty="0"/>
              <a:t> </a:t>
            </a:r>
            <a:r>
              <a:rPr lang="en-US" dirty="0" smtClean="0"/>
              <a:t>on </a:t>
            </a:r>
            <a:r>
              <a:rPr lang="en-US" b="1" i="1" dirty="0" smtClean="0"/>
              <a:t>k</a:t>
            </a:r>
            <a:r>
              <a:rPr lang="en-US" dirty="0" smtClean="0"/>
              <a:t>-partite graphs</a:t>
            </a:r>
          </a:p>
          <a:p>
            <a:r>
              <a:rPr lang="en-US" b="1" dirty="0" smtClean="0">
                <a:solidFill>
                  <a:srgbClr val="0000FF"/>
                </a:solidFill>
              </a:rPr>
              <a:t>Setting</a:t>
            </a:r>
            <a:r>
              <a:rPr lang="en-US" b="1" dirty="0">
                <a:solidFill>
                  <a:srgbClr val="0000FF"/>
                </a:solidFill>
              </a:rPr>
              <a:t>:</a:t>
            </a:r>
            <a:r>
              <a:rPr lang="en-US" dirty="0"/>
              <a:t> </a:t>
            </a:r>
            <a:r>
              <a:rPr lang="en-US" b="1" i="1" dirty="0" smtClean="0"/>
              <a:t>k</a:t>
            </a:r>
            <a:r>
              <a:rPr lang="en-US" dirty="0" smtClean="0"/>
              <a:t>-partite </a:t>
            </a:r>
            <a:r>
              <a:rPr lang="en-US" dirty="0"/>
              <a:t>graph </a:t>
            </a:r>
            <a:r>
              <a:rPr lang="en-US" dirty="0" smtClean="0"/>
              <a:t/>
            </a:r>
            <a:br>
              <a:rPr lang="en-US" dirty="0" smtClean="0"/>
            </a:br>
            <a:r>
              <a:rPr lang="en-US" dirty="0" smtClean="0"/>
              <a:t>with </a:t>
            </a:r>
            <a:r>
              <a:rPr lang="en-US" b="1" i="1" dirty="0" smtClean="0"/>
              <a:t>k</a:t>
            </a:r>
            <a:r>
              <a:rPr lang="en-US" dirty="0" smtClean="0"/>
              <a:t> types of nodes</a:t>
            </a:r>
            <a:endParaRPr lang="en-US" dirty="0"/>
          </a:p>
          <a:p>
            <a:pPr lvl="1"/>
            <a:r>
              <a:rPr lang="en-US" dirty="0" smtClean="0"/>
              <a:t>E.g.: Authors, Conferences, Tags</a:t>
            </a:r>
            <a:endParaRPr lang="en-US" dirty="0"/>
          </a:p>
          <a:p>
            <a:r>
              <a:rPr lang="en-US" b="1" dirty="0" smtClean="0">
                <a:solidFill>
                  <a:srgbClr val="0000FF"/>
                </a:solidFill>
              </a:rPr>
              <a:t>Topic Specific PageRank</a:t>
            </a:r>
            <a:r>
              <a:rPr lang="en-US" dirty="0" smtClean="0">
                <a:solidFill>
                  <a:srgbClr val="0000FF"/>
                </a:solidFill>
              </a:rPr>
              <a:t> </a:t>
            </a:r>
            <a:r>
              <a:rPr lang="en-US" dirty="0">
                <a:solidFill>
                  <a:srgbClr val="0000FF"/>
                </a:solidFill>
              </a:rPr>
              <a:t/>
            </a:r>
            <a:br>
              <a:rPr lang="en-US" dirty="0">
                <a:solidFill>
                  <a:srgbClr val="0000FF"/>
                </a:solidFill>
              </a:rPr>
            </a:br>
            <a:r>
              <a:rPr lang="en-US" dirty="0" smtClean="0">
                <a:solidFill>
                  <a:srgbClr val="0000FF"/>
                </a:solidFill>
              </a:rPr>
              <a:t>from node </a:t>
            </a:r>
            <a:r>
              <a:rPr lang="en-US" b="1" i="1" dirty="0" smtClean="0">
                <a:solidFill>
                  <a:srgbClr val="0000FF"/>
                </a:solidFill>
              </a:rPr>
              <a:t>u</a:t>
            </a:r>
            <a:r>
              <a:rPr lang="en-US" dirty="0" smtClean="0"/>
              <a:t>: </a:t>
            </a:r>
            <a:r>
              <a:rPr lang="en-US" b="1" dirty="0" smtClean="0"/>
              <a:t>teleport set </a:t>
            </a:r>
            <a:r>
              <a:rPr lang="en-US" b="1" i="1" dirty="0" smtClean="0"/>
              <a:t>S</a:t>
            </a:r>
            <a:r>
              <a:rPr lang="en-US" b="1" dirty="0" smtClean="0"/>
              <a:t> = {</a:t>
            </a:r>
            <a:r>
              <a:rPr lang="en-US" b="1" i="1" dirty="0" smtClean="0"/>
              <a:t>u</a:t>
            </a:r>
            <a:r>
              <a:rPr lang="en-US" b="1" dirty="0" smtClean="0"/>
              <a:t>}</a:t>
            </a:r>
          </a:p>
          <a:p>
            <a:r>
              <a:rPr lang="en-US" dirty="0" smtClean="0">
                <a:solidFill>
                  <a:srgbClr val="D60093"/>
                </a:solidFill>
              </a:rPr>
              <a:t>Resulting scores measures similarity </a:t>
            </a:r>
            <a:r>
              <a:rPr lang="en-US" dirty="0">
                <a:solidFill>
                  <a:srgbClr val="D60093"/>
                </a:solidFill>
              </a:rPr>
              <a:t>to </a:t>
            </a:r>
            <a:r>
              <a:rPr lang="en-US" dirty="0" smtClean="0">
                <a:solidFill>
                  <a:srgbClr val="D60093"/>
                </a:solidFill>
              </a:rPr>
              <a:t>node </a:t>
            </a:r>
            <a:r>
              <a:rPr lang="en-US" b="1" i="1" dirty="0" smtClean="0">
                <a:solidFill>
                  <a:srgbClr val="D60093"/>
                </a:solidFill>
              </a:rPr>
              <a:t>u</a:t>
            </a:r>
          </a:p>
          <a:p>
            <a:r>
              <a:rPr lang="en-US" b="1" dirty="0">
                <a:solidFill>
                  <a:srgbClr val="008000"/>
                </a:solidFill>
              </a:rPr>
              <a:t>Problem:</a:t>
            </a:r>
            <a:r>
              <a:rPr lang="en-US" dirty="0">
                <a:solidFill>
                  <a:schemeClr val="accent4"/>
                </a:solidFill>
              </a:rPr>
              <a:t> </a:t>
            </a:r>
            <a:endParaRPr lang="en-US" dirty="0" smtClean="0">
              <a:solidFill>
                <a:schemeClr val="accent4"/>
              </a:solidFill>
            </a:endParaRPr>
          </a:p>
          <a:p>
            <a:pPr lvl="1"/>
            <a:r>
              <a:rPr lang="en-US" dirty="0" smtClean="0"/>
              <a:t>Must </a:t>
            </a:r>
            <a:r>
              <a:rPr lang="en-US" dirty="0"/>
              <a:t>be done once for each node </a:t>
            </a:r>
            <a:r>
              <a:rPr lang="en-US" b="1" i="1" dirty="0" smtClean="0"/>
              <a:t>u</a:t>
            </a:r>
          </a:p>
          <a:p>
            <a:pPr lvl="1"/>
            <a:r>
              <a:rPr lang="en-US" dirty="0" smtClean="0"/>
              <a:t>Suitable </a:t>
            </a:r>
            <a:r>
              <a:rPr lang="en-US" dirty="0"/>
              <a:t>for sub-Web-scale applications</a:t>
            </a:r>
          </a:p>
          <a:p>
            <a:endParaRPr lang="en-US" i="1"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17</a:t>
            </a:fld>
            <a:endParaRPr lang="en-US"/>
          </a:p>
        </p:txBody>
      </p:sp>
      <p:pic>
        <p:nvPicPr>
          <p:cNvPr id="59394" name="Picture 2" descr="http://karussell.files.wordpress.com/2010/02/treematch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425" y="2286097"/>
            <a:ext cx="2847975" cy="167630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257800" y="2013466"/>
            <a:ext cx="1069524"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Authors</a:t>
            </a:r>
          </a:p>
        </p:txBody>
      </p:sp>
      <p:sp>
        <p:nvSpPr>
          <p:cNvPr id="11" name="TextBox 10"/>
          <p:cNvSpPr txBox="1"/>
          <p:nvPr/>
        </p:nvSpPr>
        <p:spPr>
          <a:xfrm>
            <a:off x="6501266" y="1905000"/>
            <a:ext cx="1582484"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Conferences</a:t>
            </a:r>
          </a:p>
        </p:txBody>
      </p:sp>
      <p:sp>
        <p:nvSpPr>
          <p:cNvPr id="12" name="TextBox 11"/>
          <p:cNvSpPr txBox="1"/>
          <p:nvPr/>
        </p:nvSpPr>
        <p:spPr>
          <a:xfrm>
            <a:off x="8444772" y="1909838"/>
            <a:ext cx="706155"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Tags</a:t>
            </a:r>
          </a:p>
        </p:txBody>
      </p:sp>
    </p:spTree>
    <p:extLst>
      <p:ext uri="{BB962C8B-B14F-4D97-AF65-F5344CB8AC3E}">
        <p14:creationId xmlns:p14="http://schemas.microsoft.com/office/powerpoint/2010/main" val="315203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15" name="Slide Number Placeholder 5"/>
          <p:cNvSpPr>
            <a:spLocks noGrp="1"/>
          </p:cNvSpPr>
          <p:nvPr>
            <p:ph type="sldNum" sz="quarter" idx="12"/>
          </p:nvPr>
        </p:nvSpPr>
        <p:spPr/>
        <p:txBody>
          <a:bodyPr/>
          <a:lstStyle/>
          <a:p>
            <a:fld id="{7BC464C2-BC4A-4117-98E6-4C89B7349193}" type="slidenum">
              <a:rPr lang="en-US"/>
              <a:pPr/>
              <a:t>18</a:t>
            </a:fld>
            <a:endParaRPr lang="en-US"/>
          </a:p>
        </p:txBody>
      </p:sp>
      <p:sp>
        <p:nvSpPr>
          <p:cNvPr id="392200" name="Rectangle 8"/>
          <p:cNvSpPr>
            <a:spLocks noGrp="1" noChangeArrowheads="1"/>
          </p:cNvSpPr>
          <p:nvPr>
            <p:ph type="title"/>
          </p:nvPr>
        </p:nvSpPr>
        <p:spPr/>
        <p:txBody>
          <a:bodyPr/>
          <a:lstStyle/>
          <a:p>
            <a:pPr algn="l"/>
            <a:r>
              <a:rPr lang="en-US" dirty="0" err="1" smtClean="0"/>
              <a:t>SimRank</a:t>
            </a:r>
            <a:r>
              <a:rPr lang="en-US" dirty="0" smtClean="0"/>
              <a:t>: Example</a:t>
            </a:r>
            <a:endParaRPr lang="en-US" dirty="0"/>
          </a:p>
        </p:txBody>
      </p:sp>
      <p:graphicFrame>
        <p:nvGraphicFramePr>
          <p:cNvPr id="392202" name="Object 10"/>
          <p:cNvGraphicFramePr>
            <a:graphicFrameLocks noGrp="1" noChangeAspect="1"/>
          </p:cNvGraphicFramePr>
          <p:nvPr>
            <p:ph idx="1"/>
          </p:nvPr>
        </p:nvGraphicFramePr>
        <p:xfrm>
          <a:off x="1308100" y="2200275"/>
          <a:ext cx="3035300" cy="3232150"/>
        </p:xfrm>
        <a:graphic>
          <a:graphicData uri="http://schemas.openxmlformats.org/presentationml/2006/ole">
            <mc:AlternateContent xmlns:mc="http://schemas.openxmlformats.org/markup-compatibility/2006">
              <mc:Choice xmlns:v="urn:schemas-microsoft-com:vml" Requires="v">
                <p:oleObj spid="_x0000_s57366" name="Visio" r:id="rId3" imgW="6046927" imgH="6439510" progId="">
                  <p:embed/>
                </p:oleObj>
              </mc:Choice>
              <mc:Fallback>
                <p:oleObj name="Visio" r:id="rId3" imgW="6046927" imgH="64395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8100" y="2200275"/>
                        <a:ext cx="3035300" cy="323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2203" name="AutoShape 11"/>
          <p:cNvSpPr>
            <a:spLocks noChangeArrowheads="1"/>
          </p:cNvSpPr>
          <p:nvPr/>
        </p:nvSpPr>
        <p:spPr bwMode="auto">
          <a:xfrm>
            <a:off x="304800" y="3352800"/>
            <a:ext cx="914400" cy="381000"/>
          </a:xfrm>
          <a:prstGeom prst="rightArrow">
            <a:avLst>
              <a:gd name="adj1" fmla="val 50000"/>
              <a:gd name="adj2" fmla="val 60000"/>
            </a:avLst>
          </a:prstGeom>
          <a:solidFill>
            <a:schemeClr val="accent1"/>
          </a:solidFill>
          <a:ln w="9525">
            <a:solidFill>
              <a:schemeClr val="tx1"/>
            </a:solidFill>
            <a:miter lim="800000"/>
            <a:headEnd/>
            <a:tailEnd/>
          </a:ln>
          <a:effectLst/>
        </p:spPr>
        <p:txBody>
          <a:bodyPr wrap="none" anchor="ctr"/>
          <a:lstStyle/>
          <a:p>
            <a:endParaRPr lang="en-US"/>
          </a:p>
        </p:txBody>
      </p:sp>
      <p:sp>
        <p:nvSpPr>
          <p:cNvPr id="392205" name="Text Box 13"/>
          <p:cNvSpPr txBox="1">
            <a:spLocks noChangeArrowheads="1"/>
          </p:cNvSpPr>
          <p:nvPr/>
        </p:nvSpPr>
        <p:spPr bwMode="auto">
          <a:xfrm>
            <a:off x="1487488" y="5476875"/>
            <a:ext cx="793750" cy="600075"/>
          </a:xfrm>
          <a:prstGeom prst="rect">
            <a:avLst/>
          </a:prstGeom>
          <a:noFill/>
          <a:ln w="9525">
            <a:noFill/>
            <a:miter lim="800000"/>
            <a:headEnd/>
            <a:tailEnd/>
          </a:ln>
          <a:effectLst/>
        </p:spPr>
        <p:txBody>
          <a:bodyPr vert="eaVert" wrap="none">
            <a:spAutoFit/>
          </a:bodyPr>
          <a:lstStyle/>
          <a:p>
            <a:r>
              <a:rPr lang="en-US" sz="4000"/>
              <a:t>…</a:t>
            </a:r>
          </a:p>
        </p:txBody>
      </p:sp>
      <p:sp>
        <p:nvSpPr>
          <p:cNvPr id="392206" name="Text Box 14"/>
          <p:cNvSpPr txBox="1">
            <a:spLocks noChangeArrowheads="1"/>
          </p:cNvSpPr>
          <p:nvPr/>
        </p:nvSpPr>
        <p:spPr bwMode="auto">
          <a:xfrm>
            <a:off x="3473450" y="4867275"/>
            <a:ext cx="793750" cy="600075"/>
          </a:xfrm>
          <a:prstGeom prst="rect">
            <a:avLst/>
          </a:prstGeom>
          <a:noFill/>
          <a:ln w="9525">
            <a:noFill/>
            <a:miter lim="800000"/>
            <a:headEnd/>
            <a:tailEnd/>
          </a:ln>
          <a:effectLst/>
        </p:spPr>
        <p:txBody>
          <a:bodyPr vert="eaVert" wrap="none">
            <a:spAutoFit/>
          </a:bodyPr>
          <a:lstStyle/>
          <a:p>
            <a:r>
              <a:rPr lang="en-US" sz="4000"/>
              <a:t>…</a:t>
            </a:r>
          </a:p>
        </p:txBody>
      </p:sp>
      <p:sp>
        <p:nvSpPr>
          <p:cNvPr id="392207" name="Text Box 15"/>
          <p:cNvSpPr txBox="1">
            <a:spLocks noChangeArrowheads="1"/>
          </p:cNvSpPr>
          <p:nvPr/>
        </p:nvSpPr>
        <p:spPr bwMode="auto">
          <a:xfrm>
            <a:off x="1492250" y="1514475"/>
            <a:ext cx="793750" cy="600075"/>
          </a:xfrm>
          <a:prstGeom prst="rect">
            <a:avLst/>
          </a:prstGeom>
          <a:noFill/>
          <a:ln w="9525">
            <a:noFill/>
            <a:miter lim="800000"/>
            <a:headEnd/>
            <a:tailEnd/>
          </a:ln>
          <a:effectLst/>
        </p:spPr>
        <p:txBody>
          <a:bodyPr vert="eaVert" wrap="none">
            <a:spAutoFit/>
          </a:bodyPr>
          <a:lstStyle/>
          <a:p>
            <a:r>
              <a:rPr lang="en-US" sz="4000"/>
              <a:t>…</a:t>
            </a:r>
          </a:p>
        </p:txBody>
      </p:sp>
      <p:sp>
        <p:nvSpPr>
          <p:cNvPr id="392208" name="Text Box 16"/>
          <p:cNvSpPr txBox="1">
            <a:spLocks noChangeArrowheads="1"/>
          </p:cNvSpPr>
          <p:nvPr/>
        </p:nvSpPr>
        <p:spPr bwMode="auto">
          <a:xfrm>
            <a:off x="3473450" y="1447800"/>
            <a:ext cx="793750" cy="600075"/>
          </a:xfrm>
          <a:prstGeom prst="rect">
            <a:avLst/>
          </a:prstGeom>
          <a:noFill/>
          <a:ln w="9525">
            <a:noFill/>
            <a:miter lim="800000"/>
            <a:headEnd/>
            <a:tailEnd/>
          </a:ln>
          <a:effectLst/>
        </p:spPr>
        <p:txBody>
          <a:bodyPr vert="eaVert" wrap="none">
            <a:spAutoFit/>
          </a:bodyPr>
          <a:lstStyle/>
          <a:p>
            <a:r>
              <a:rPr lang="en-US" sz="4000"/>
              <a:t>…</a:t>
            </a:r>
          </a:p>
        </p:txBody>
      </p:sp>
      <p:sp>
        <p:nvSpPr>
          <p:cNvPr id="392209" name="Text Box 17"/>
          <p:cNvSpPr txBox="1">
            <a:spLocks noChangeArrowheads="1"/>
          </p:cNvSpPr>
          <p:nvPr/>
        </p:nvSpPr>
        <p:spPr bwMode="auto">
          <a:xfrm>
            <a:off x="838200" y="5975350"/>
            <a:ext cx="1596912" cy="400110"/>
          </a:xfrm>
          <a:prstGeom prst="rect">
            <a:avLst/>
          </a:prstGeom>
          <a:noFill/>
          <a:ln w="9525">
            <a:noFill/>
            <a:miter lim="800000"/>
            <a:headEnd/>
            <a:tailEnd/>
          </a:ln>
          <a:effectLst/>
        </p:spPr>
        <p:txBody>
          <a:bodyPr wrap="none">
            <a:spAutoFit/>
          </a:bodyPr>
          <a:lstStyle/>
          <a:p>
            <a:r>
              <a:rPr lang="en-US" sz="2000" b="1" dirty="0">
                <a:solidFill>
                  <a:srgbClr val="008000"/>
                </a:solidFill>
                <a:latin typeface="Arial" pitchFamily="34" charset="0"/>
                <a:cs typeface="Arial" pitchFamily="34" charset="0"/>
              </a:rPr>
              <a:t>Conference</a:t>
            </a:r>
          </a:p>
        </p:txBody>
      </p:sp>
      <p:sp>
        <p:nvSpPr>
          <p:cNvPr id="392210" name="Text Box 18"/>
          <p:cNvSpPr txBox="1">
            <a:spLocks noChangeArrowheads="1"/>
          </p:cNvSpPr>
          <p:nvPr/>
        </p:nvSpPr>
        <p:spPr bwMode="auto">
          <a:xfrm>
            <a:off x="3276600" y="5975350"/>
            <a:ext cx="1026243" cy="400110"/>
          </a:xfrm>
          <a:prstGeom prst="rect">
            <a:avLst/>
          </a:prstGeom>
          <a:noFill/>
          <a:ln w="9525">
            <a:noFill/>
            <a:miter lim="800000"/>
            <a:headEnd/>
            <a:tailEnd/>
          </a:ln>
          <a:effectLst/>
        </p:spPr>
        <p:txBody>
          <a:bodyPr wrap="none">
            <a:spAutoFit/>
          </a:bodyPr>
          <a:lstStyle/>
          <a:p>
            <a:r>
              <a:rPr lang="en-US" sz="2000" b="1" dirty="0">
                <a:solidFill>
                  <a:srgbClr val="008000"/>
                </a:solidFill>
                <a:latin typeface="Arial" pitchFamily="34" charset="0"/>
                <a:cs typeface="Arial" pitchFamily="34" charset="0"/>
              </a:rPr>
              <a:t>Author</a:t>
            </a:r>
          </a:p>
        </p:txBody>
      </p:sp>
      <p:sp>
        <p:nvSpPr>
          <p:cNvPr id="392216" name="Text Box 24"/>
          <p:cNvSpPr txBox="1">
            <a:spLocks noChangeArrowheads="1"/>
          </p:cNvSpPr>
          <p:nvPr/>
        </p:nvSpPr>
        <p:spPr bwMode="auto">
          <a:xfrm>
            <a:off x="4843463" y="2209800"/>
            <a:ext cx="4141327" cy="1077218"/>
          </a:xfrm>
          <a:prstGeom prst="rect">
            <a:avLst/>
          </a:prstGeom>
          <a:noFill/>
          <a:ln w="9525">
            <a:noFill/>
            <a:miter lim="800000"/>
            <a:headEnd/>
            <a:tailEnd/>
          </a:ln>
          <a:effectLst/>
        </p:spPr>
        <p:txBody>
          <a:bodyPr wrap="none">
            <a:spAutoFit/>
          </a:bodyPr>
          <a:lstStyle/>
          <a:p>
            <a:r>
              <a:rPr lang="en-US" sz="3200" b="1" dirty="0">
                <a:solidFill>
                  <a:srgbClr val="D60093"/>
                </a:solidFill>
                <a:latin typeface="Calibri" pitchFamily="34" charset="0"/>
                <a:cs typeface="Calibri" pitchFamily="34" charset="0"/>
              </a:rPr>
              <a:t>Q:</a:t>
            </a:r>
            <a:r>
              <a:rPr lang="en-US" sz="3200" dirty="0">
                <a:solidFill>
                  <a:schemeClr val="accent3"/>
                </a:solidFill>
                <a:latin typeface="Calibri" pitchFamily="34" charset="0"/>
                <a:cs typeface="Calibri" pitchFamily="34" charset="0"/>
              </a:rPr>
              <a:t> </a:t>
            </a:r>
            <a:r>
              <a:rPr lang="en-US" sz="3200" dirty="0" smtClean="0">
                <a:latin typeface="Calibri" pitchFamily="34" charset="0"/>
                <a:cs typeface="Calibri" pitchFamily="34" charset="0"/>
              </a:rPr>
              <a:t>What </a:t>
            </a:r>
            <a:r>
              <a:rPr lang="en-US" sz="3200" dirty="0">
                <a:latin typeface="Calibri" pitchFamily="34" charset="0"/>
                <a:cs typeface="Calibri" pitchFamily="34" charset="0"/>
              </a:rPr>
              <a:t>is most related</a:t>
            </a:r>
          </a:p>
          <a:p>
            <a:r>
              <a:rPr lang="en-US" sz="3200" dirty="0">
                <a:latin typeface="Calibri" pitchFamily="34" charset="0"/>
                <a:cs typeface="Calibri" pitchFamily="34" charset="0"/>
              </a:rPr>
              <a:t> conference to </a:t>
            </a:r>
            <a:r>
              <a:rPr lang="en-US" sz="3200" b="1" dirty="0" smtClean="0">
                <a:latin typeface="Calibri" pitchFamily="34" charset="0"/>
                <a:cs typeface="Calibri" pitchFamily="34" charset="0"/>
              </a:rPr>
              <a:t>ICDM</a:t>
            </a:r>
            <a:r>
              <a:rPr lang="en-US" sz="3200" dirty="0" smtClean="0">
                <a:latin typeface="Calibri" pitchFamily="34" charset="0"/>
                <a:cs typeface="Calibri" pitchFamily="34" charset="0"/>
              </a:rPr>
              <a:t>?</a:t>
            </a:r>
            <a:endParaRPr lang="en-US" sz="3200" dirty="0">
              <a:latin typeface="Calibri" pitchFamily="34" charset="0"/>
              <a:cs typeface="Calibri" pitchFamily="34" charset="0"/>
            </a:endParaRPr>
          </a:p>
        </p:txBody>
      </p:sp>
      <p:sp>
        <p:nvSpPr>
          <p:cNvPr id="17" name="Footer Placeholder 16"/>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18" name="Text Box 23"/>
          <p:cNvSpPr txBox="1">
            <a:spLocks noChangeArrowheads="1"/>
          </p:cNvSpPr>
          <p:nvPr/>
        </p:nvSpPr>
        <p:spPr bwMode="auto">
          <a:xfrm>
            <a:off x="4876800" y="3688140"/>
            <a:ext cx="3962400" cy="1569660"/>
          </a:xfrm>
          <a:prstGeom prst="rect">
            <a:avLst/>
          </a:prstGeom>
          <a:noFill/>
          <a:ln w="9525">
            <a:noFill/>
            <a:miter lim="800000"/>
            <a:headEnd/>
            <a:tailEnd/>
          </a:ln>
          <a:effectLst/>
        </p:spPr>
        <p:txBody>
          <a:bodyPr wrap="square">
            <a:spAutoFit/>
          </a:bodyPr>
          <a:lstStyle/>
          <a:p>
            <a:r>
              <a:rPr lang="en-US" altLang="zh-CN" sz="3200" b="1" dirty="0">
                <a:solidFill>
                  <a:srgbClr val="FF0066"/>
                </a:solidFill>
                <a:latin typeface="Calibri" pitchFamily="34" charset="0"/>
                <a:ea typeface="宋体" pitchFamily="27" charset="-122"/>
              </a:rPr>
              <a:t>A:</a:t>
            </a:r>
            <a:r>
              <a:rPr lang="en-US" altLang="zh-CN" sz="3200" dirty="0">
                <a:solidFill>
                  <a:srgbClr val="FF0066"/>
                </a:solidFill>
                <a:latin typeface="Calibri" pitchFamily="34" charset="0"/>
                <a:ea typeface="宋体" pitchFamily="27" charset="-122"/>
              </a:rPr>
              <a:t> </a:t>
            </a:r>
            <a:r>
              <a:rPr lang="en-US" altLang="zh-CN" sz="3200" b="1" dirty="0" smtClean="0">
                <a:solidFill>
                  <a:srgbClr val="FF0066"/>
                </a:solidFill>
                <a:latin typeface="Calibri" pitchFamily="34" charset="0"/>
                <a:ea typeface="宋体" pitchFamily="27" charset="-122"/>
              </a:rPr>
              <a:t>Topic-Specific PageRank </a:t>
            </a:r>
            <a:r>
              <a:rPr lang="en-US" altLang="zh-CN" sz="3200" dirty="0" smtClean="0">
                <a:solidFill>
                  <a:srgbClr val="FF0066"/>
                </a:solidFill>
                <a:latin typeface="Calibri" pitchFamily="34" charset="0"/>
                <a:ea typeface="宋体" pitchFamily="27" charset="-122"/>
              </a:rPr>
              <a:t>with teleport set </a:t>
            </a:r>
            <a:r>
              <a:rPr lang="en-US" altLang="zh-CN" sz="3200" dirty="0" smtClean="0">
                <a:solidFill>
                  <a:srgbClr val="0000FF"/>
                </a:solidFill>
                <a:latin typeface="Calibri" pitchFamily="34" charset="0"/>
                <a:ea typeface="宋体" pitchFamily="27" charset="-122"/>
              </a:rPr>
              <a:t>S={ICDM}</a:t>
            </a:r>
            <a:endParaRPr lang="en-US" altLang="zh-CN" sz="3200" dirty="0">
              <a:solidFill>
                <a:srgbClr val="0000FF"/>
              </a:solidFill>
              <a:latin typeface="Calibri" pitchFamily="34" charset="0"/>
              <a:ea typeface="宋体" pitchFamily="27" charset="-122"/>
            </a:endParaRPr>
          </a:p>
        </p:txBody>
      </p:sp>
    </p:spTree>
    <p:extLst>
      <p:ext uri="{BB962C8B-B14F-4D97-AF65-F5344CB8AC3E}">
        <p14:creationId xmlns:p14="http://schemas.microsoft.com/office/powerpoint/2010/main" val="2807398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396296" name="Rectangle 8"/>
          <p:cNvSpPr>
            <a:spLocks noGrp="1" noChangeArrowheads="1"/>
          </p:cNvSpPr>
          <p:nvPr>
            <p:ph type="title"/>
          </p:nvPr>
        </p:nvSpPr>
        <p:spPr/>
        <p:txBody>
          <a:bodyPr/>
          <a:lstStyle/>
          <a:p>
            <a:r>
              <a:rPr lang="en-US" dirty="0" err="1"/>
              <a:t>SimRank</a:t>
            </a:r>
            <a:r>
              <a:rPr lang="en-US" dirty="0"/>
              <a:t>: </a:t>
            </a:r>
            <a:r>
              <a:rPr lang="en-US" dirty="0" smtClean="0"/>
              <a:t>Example</a:t>
            </a:r>
            <a:endParaRPr lang="en-US" dirty="0"/>
          </a:p>
        </p:txBody>
      </p:sp>
      <p:graphicFrame>
        <p:nvGraphicFramePr>
          <p:cNvPr id="396308" name="Object 20"/>
          <p:cNvGraphicFramePr>
            <a:graphicFrameLocks noGrp="1" noChangeAspect="1"/>
          </p:cNvGraphicFramePr>
          <p:nvPr>
            <p:ph idx="1"/>
            <p:extLst>
              <p:ext uri="{D42A27DB-BD31-4B8C-83A1-F6EECF244321}">
                <p14:modId xmlns:p14="http://schemas.microsoft.com/office/powerpoint/2010/main" val="348671250"/>
              </p:ext>
            </p:extLst>
          </p:nvPr>
        </p:nvGraphicFramePr>
        <p:xfrm>
          <a:off x="1790700" y="1447800"/>
          <a:ext cx="5562600" cy="4953000"/>
        </p:xfrm>
        <a:graphic>
          <a:graphicData uri="http://schemas.openxmlformats.org/presentationml/2006/ole">
            <mc:AlternateContent xmlns:mc="http://schemas.openxmlformats.org/markup-compatibility/2006">
              <mc:Choice xmlns:v="urn:schemas-microsoft-com:vml" Requires="v">
                <p:oleObj spid="_x0000_s58389" name="Visio" r:id="rId3" imgW="6626352" imgH="5899709" progId="">
                  <p:embed/>
                </p:oleObj>
              </mc:Choice>
              <mc:Fallback>
                <p:oleObj name="Visio" r:id="rId3" imgW="6626352" imgH="589970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1447800"/>
                        <a:ext cx="5562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5"/>
          <p:cNvSpPr>
            <a:spLocks noGrp="1"/>
          </p:cNvSpPr>
          <p:nvPr>
            <p:ph type="sldNum" sz="quarter" idx="12"/>
          </p:nvPr>
        </p:nvSpPr>
        <p:spPr/>
        <p:txBody>
          <a:bodyPr/>
          <a:lstStyle/>
          <a:p>
            <a:fld id="{7DC08958-F324-419A-93FE-A33AC4EDD9FB}" type="slidenum">
              <a:rPr lang="en-US"/>
              <a:pPr/>
              <a:t>19</a:t>
            </a:fld>
            <a:endParaRPr lang="en-US"/>
          </a:p>
        </p:txBody>
      </p:sp>
      <p:sp>
        <p:nvSpPr>
          <p:cNvPr id="7" name="Footer Placeholder 6"/>
          <p:cNvSpPr>
            <a:spLocks noGrp="1"/>
          </p:cNvSpPr>
          <p:nvPr>
            <p:ph type="ftr" sz="quarter" idx="11"/>
          </p:nvPr>
        </p:nvSpPr>
        <p:spPr/>
        <p:txBody>
          <a:bodyPr/>
          <a:lstStyle/>
          <a:p>
            <a:r>
              <a:rPr lang="nn-NO" smtClean="0"/>
              <a:t>J. Leskovec, A. Rajaraman, J. Ullman: Mining of Massive Datasets, http://www.mmds.org</a:t>
            </a:r>
            <a:endParaRPr lang="en-US"/>
          </a:p>
        </p:txBody>
      </p:sp>
    </p:spTree>
    <p:extLst>
      <p:ext uri="{BB962C8B-B14F-4D97-AF65-F5344CB8AC3E}">
        <p14:creationId xmlns:p14="http://schemas.microsoft.com/office/powerpoint/2010/main" val="3803029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PageRank Scores</a:t>
            </a:r>
            <a:endParaRPr lang="en-US" dirty="0"/>
          </a:p>
        </p:txBody>
      </p:sp>
      <p:cxnSp>
        <p:nvCxnSpPr>
          <p:cNvPr id="10" name="Straight Arrow Connector 9"/>
          <p:cNvCxnSpPr/>
          <p:nvPr/>
        </p:nvCxnSpPr>
        <p:spPr>
          <a:xfrm flipV="1">
            <a:off x="4703619" y="2209800"/>
            <a:ext cx="1066800" cy="152400"/>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4731327" y="2819400"/>
            <a:ext cx="990600" cy="76200"/>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13" idx="1"/>
            <a:endCxn id="5" idx="5"/>
          </p:cNvCxnSpPr>
          <p:nvPr/>
        </p:nvCxnSpPr>
        <p:spPr>
          <a:xfrm flipH="1" flipV="1">
            <a:off x="4333827" y="3571827"/>
            <a:ext cx="627466" cy="779866"/>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V="1">
            <a:off x="1837054" y="3578754"/>
            <a:ext cx="597065" cy="739693"/>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H="1" flipV="1">
            <a:off x="1127760" y="2731174"/>
            <a:ext cx="243840" cy="1480607"/>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20" idx="0"/>
          </p:cNvCxnSpPr>
          <p:nvPr/>
        </p:nvCxnSpPr>
        <p:spPr>
          <a:xfrm flipV="1">
            <a:off x="2788920" y="3962400"/>
            <a:ext cx="274320" cy="1600258"/>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20" idx="7"/>
          </p:cNvCxnSpPr>
          <p:nvPr/>
        </p:nvCxnSpPr>
        <p:spPr>
          <a:xfrm flipV="1">
            <a:off x="2982894" y="4953000"/>
            <a:ext cx="1817706" cy="690004"/>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H="1" flipV="1">
            <a:off x="1999136" y="4602480"/>
            <a:ext cx="2829172" cy="137160"/>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flipV="1">
            <a:off x="3390900" y="3990108"/>
            <a:ext cx="236220" cy="1874578"/>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V="1">
            <a:off x="3800313" y="5134514"/>
            <a:ext cx="1140199" cy="789737"/>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23" idx="7"/>
          </p:cNvCxnSpPr>
          <p:nvPr/>
        </p:nvCxnSpPr>
        <p:spPr>
          <a:xfrm flipV="1">
            <a:off x="4720254" y="5288280"/>
            <a:ext cx="461346" cy="720426"/>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flipH="1" flipV="1">
            <a:off x="3962400" y="3858489"/>
            <a:ext cx="563880" cy="2118360"/>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flipV="1">
            <a:off x="6749967" y="5195198"/>
            <a:ext cx="299522" cy="730792"/>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p:cNvCxnSpPr>
            <a:stCxn id="25" idx="1"/>
          </p:cNvCxnSpPr>
          <p:nvPr/>
        </p:nvCxnSpPr>
        <p:spPr>
          <a:xfrm flipH="1" flipV="1">
            <a:off x="7315200" y="5182971"/>
            <a:ext cx="369906" cy="688575"/>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a:stCxn id="16" idx="1"/>
          </p:cNvCxnSpPr>
          <p:nvPr/>
        </p:nvCxnSpPr>
        <p:spPr>
          <a:xfrm flipH="1" flipV="1">
            <a:off x="4647560" y="3200400"/>
            <a:ext cx="2229282" cy="1280131"/>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flipH="1" flipV="1">
            <a:off x="5897880" y="4899689"/>
            <a:ext cx="872868" cy="53311"/>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3008" name="Straight Arrow Connector 43007"/>
          <p:cNvCxnSpPr/>
          <p:nvPr/>
        </p:nvCxnSpPr>
        <p:spPr>
          <a:xfrm>
            <a:off x="5877099" y="4602480"/>
            <a:ext cx="872868" cy="68580"/>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5" name="Oval 4"/>
          <p:cNvSpPr/>
          <p:nvPr/>
        </p:nvSpPr>
        <p:spPr>
          <a:xfrm>
            <a:off x="2057400" y="1295400"/>
            <a:ext cx="2667000" cy="2667000"/>
          </a:xfrm>
          <a:prstGeom prst="ellipse">
            <a:avLst/>
          </a:prstGeom>
          <a:solidFill>
            <a:schemeClr val="accent2"/>
          </a:solidFill>
          <a:ln w="76200">
            <a:solidFill>
              <a:schemeClr val="accent2"/>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B</a:t>
            </a:r>
          </a:p>
          <a:p>
            <a:pPr algn="ctr"/>
            <a:r>
              <a:rPr lang="en-US" sz="2000" b="1" dirty="0" smtClean="0">
                <a:latin typeface="Arial" pitchFamily="34" charset="0"/>
                <a:cs typeface="Arial" pitchFamily="34" charset="0"/>
              </a:rPr>
              <a:t>38.4</a:t>
            </a:r>
          </a:p>
          <a:p>
            <a:pPr algn="ctr"/>
            <a:endParaRPr lang="en-US" sz="2000" b="1" dirty="0">
              <a:latin typeface="Arial" pitchFamily="34" charset="0"/>
              <a:cs typeface="Arial" pitchFamily="34" charset="0"/>
            </a:endParaRPr>
          </a:p>
        </p:txBody>
      </p:sp>
      <p:sp>
        <p:nvSpPr>
          <p:cNvPr id="9" name="Oval 8"/>
          <p:cNvSpPr/>
          <p:nvPr/>
        </p:nvSpPr>
        <p:spPr>
          <a:xfrm>
            <a:off x="5715000" y="1295400"/>
            <a:ext cx="2667000" cy="2667000"/>
          </a:xfrm>
          <a:prstGeom prst="ellipse">
            <a:avLst/>
          </a:prstGeom>
          <a:solidFill>
            <a:schemeClr val="accent1"/>
          </a:solidFill>
          <a:ln w="76200">
            <a:solidFill>
              <a:schemeClr val="accent1"/>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C</a:t>
            </a:r>
          </a:p>
          <a:p>
            <a:pPr algn="ctr"/>
            <a:r>
              <a:rPr lang="en-US" sz="2000" b="1" dirty="0" smtClean="0">
                <a:latin typeface="Arial" pitchFamily="34" charset="0"/>
                <a:cs typeface="Arial" pitchFamily="34" charset="0"/>
              </a:rPr>
              <a:t>34.3</a:t>
            </a:r>
            <a:endParaRPr lang="en-US" sz="2000" b="1" dirty="0">
              <a:latin typeface="Arial" pitchFamily="34" charset="0"/>
              <a:cs typeface="Arial" pitchFamily="34" charset="0"/>
            </a:endParaRPr>
          </a:p>
        </p:txBody>
      </p:sp>
      <p:sp>
        <p:nvSpPr>
          <p:cNvPr id="13" name="Oval 12"/>
          <p:cNvSpPr/>
          <p:nvPr/>
        </p:nvSpPr>
        <p:spPr>
          <a:xfrm>
            <a:off x="4800600" y="4191000"/>
            <a:ext cx="1097280" cy="1097280"/>
          </a:xfrm>
          <a:prstGeom prst="ellipse">
            <a:avLst/>
          </a:prstGeom>
          <a:solidFill>
            <a:schemeClr val="accent4"/>
          </a:solidFill>
          <a:ln w="76200">
            <a:solidFill>
              <a:schemeClr val="accent4"/>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E</a:t>
            </a:r>
          </a:p>
          <a:p>
            <a:pPr algn="ctr"/>
            <a:r>
              <a:rPr lang="en-US" sz="2000" b="1" dirty="0" smtClean="0">
                <a:latin typeface="Arial" pitchFamily="34" charset="0"/>
                <a:cs typeface="Arial" pitchFamily="34" charset="0"/>
              </a:rPr>
              <a:t>8.1</a:t>
            </a:r>
            <a:endParaRPr lang="en-US" sz="2000" b="1" dirty="0">
              <a:latin typeface="Arial" pitchFamily="34" charset="0"/>
              <a:cs typeface="Arial" pitchFamily="34" charset="0"/>
            </a:endParaRPr>
          </a:p>
        </p:txBody>
      </p:sp>
      <p:sp>
        <p:nvSpPr>
          <p:cNvPr id="16" name="Oval 15"/>
          <p:cNvSpPr/>
          <p:nvPr/>
        </p:nvSpPr>
        <p:spPr>
          <a:xfrm>
            <a:off x="6756322" y="4360011"/>
            <a:ext cx="822960" cy="822960"/>
          </a:xfrm>
          <a:prstGeom prst="ellipse">
            <a:avLst/>
          </a:prstGeom>
          <a:solidFill>
            <a:schemeClr val="accent3"/>
          </a:solidFill>
          <a:ln w="76200">
            <a:solidFill>
              <a:schemeClr val="accent3"/>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F</a:t>
            </a:r>
          </a:p>
          <a:p>
            <a:pPr algn="ctr"/>
            <a:r>
              <a:rPr lang="en-US" sz="2000" b="1" dirty="0" smtClean="0">
                <a:latin typeface="Arial" pitchFamily="34" charset="0"/>
                <a:cs typeface="Arial" pitchFamily="34" charset="0"/>
              </a:rPr>
              <a:t>3.9</a:t>
            </a:r>
            <a:endParaRPr lang="en-US" sz="2000" b="1" dirty="0">
              <a:latin typeface="Arial" pitchFamily="34" charset="0"/>
              <a:cs typeface="Arial" pitchFamily="34" charset="0"/>
            </a:endParaRPr>
          </a:p>
        </p:txBody>
      </p:sp>
      <p:sp>
        <p:nvSpPr>
          <p:cNvPr id="18" name="Oval 17"/>
          <p:cNvSpPr/>
          <p:nvPr/>
        </p:nvSpPr>
        <p:spPr>
          <a:xfrm>
            <a:off x="1148468" y="4191000"/>
            <a:ext cx="822960" cy="822960"/>
          </a:xfrm>
          <a:prstGeom prst="ellipse">
            <a:avLst/>
          </a:prstGeom>
          <a:solidFill>
            <a:schemeClr val="accent3"/>
          </a:solidFill>
          <a:ln w="76200">
            <a:solidFill>
              <a:schemeClr val="accent3"/>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D</a:t>
            </a:r>
          </a:p>
          <a:p>
            <a:pPr algn="ctr"/>
            <a:r>
              <a:rPr lang="en-US" sz="2000" b="1" dirty="0" smtClean="0">
                <a:latin typeface="Arial" pitchFamily="34" charset="0"/>
                <a:cs typeface="Arial" pitchFamily="34" charset="0"/>
              </a:rPr>
              <a:t>3.9</a:t>
            </a:r>
            <a:endParaRPr lang="en-US" sz="2000" b="1" dirty="0">
              <a:latin typeface="Arial" pitchFamily="34" charset="0"/>
              <a:cs typeface="Arial" pitchFamily="34" charset="0"/>
            </a:endParaRPr>
          </a:p>
        </p:txBody>
      </p:sp>
      <p:sp>
        <p:nvSpPr>
          <p:cNvPr id="19" name="Oval 18"/>
          <p:cNvSpPr/>
          <p:nvPr/>
        </p:nvSpPr>
        <p:spPr>
          <a:xfrm>
            <a:off x="762000" y="1978873"/>
            <a:ext cx="731520" cy="731520"/>
          </a:xfrm>
          <a:prstGeom prst="ellipse">
            <a:avLst/>
          </a:prstGeom>
          <a:solidFill>
            <a:schemeClr val="accent5"/>
          </a:solidFill>
          <a:ln w="76200">
            <a:solidFill>
              <a:schemeClr val="accent5"/>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A</a:t>
            </a:r>
          </a:p>
          <a:p>
            <a:pPr algn="ctr"/>
            <a:r>
              <a:rPr lang="en-US" sz="2000" b="1" dirty="0" smtClean="0">
                <a:latin typeface="Arial" pitchFamily="34" charset="0"/>
                <a:cs typeface="Arial" pitchFamily="34" charset="0"/>
              </a:rPr>
              <a:t>3.3</a:t>
            </a:r>
            <a:endParaRPr lang="en-US" sz="2000" b="1" dirty="0">
              <a:latin typeface="Arial" pitchFamily="34" charset="0"/>
              <a:cs typeface="Arial" pitchFamily="34" charset="0"/>
            </a:endParaRPr>
          </a:p>
        </p:txBody>
      </p:sp>
      <p:sp>
        <p:nvSpPr>
          <p:cNvPr id="20" name="Oval 19"/>
          <p:cNvSpPr/>
          <p:nvPr/>
        </p:nvSpPr>
        <p:spPr>
          <a:xfrm>
            <a:off x="2514600" y="5562658"/>
            <a:ext cx="548640" cy="548640"/>
          </a:xfrm>
          <a:prstGeom prst="ellipse">
            <a:avLst/>
          </a:prstGeom>
          <a:solidFill>
            <a:schemeClr val="accent6"/>
          </a:solidFill>
          <a:ln w="76200">
            <a:solidFill>
              <a:schemeClr val="accent6"/>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1.6</a:t>
            </a:r>
            <a:endParaRPr lang="en-US" sz="2000" b="1" dirty="0">
              <a:latin typeface="Arial" pitchFamily="34" charset="0"/>
              <a:cs typeface="Arial" pitchFamily="34" charset="0"/>
            </a:endParaRPr>
          </a:p>
        </p:txBody>
      </p:sp>
      <p:sp>
        <p:nvSpPr>
          <p:cNvPr id="22" name="Oval 21"/>
          <p:cNvSpPr/>
          <p:nvPr/>
        </p:nvSpPr>
        <p:spPr>
          <a:xfrm>
            <a:off x="3352800" y="5836978"/>
            <a:ext cx="548640" cy="548640"/>
          </a:xfrm>
          <a:prstGeom prst="ellipse">
            <a:avLst/>
          </a:prstGeom>
          <a:solidFill>
            <a:schemeClr val="accent6"/>
          </a:solidFill>
          <a:ln w="76200">
            <a:solidFill>
              <a:schemeClr val="accent6"/>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1.6</a:t>
            </a:r>
            <a:endParaRPr lang="en-US" sz="2000" b="1" dirty="0">
              <a:latin typeface="Arial" pitchFamily="34" charset="0"/>
              <a:cs typeface="Arial" pitchFamily="34" charset="0"/>
            </a:endParaRPr>
          </a:p>
        </p:txBody>
      </p:sp>
      <p:sp>
        <p:nvSpPr>
          <p:cNvPr id="23" name="Oval 22"/>
          <p:cNvSpPr/>
          <p:nvPr/>
        </p:nvSpPr>
        <p:spPr>
          <a:xfrm>
            <a:off x="4251960" y="5928360"/>
            <a:ext cx="548640" cy="548640"/>
          </a:xfrm>
          <a:prstGeom prst="ellipse">
            <a:avLst/>
          </a:prstGeom>
          <a:solidFill>
            <a:schemeClr val="accent6"/>
          </a:solidFill>
          <a:ln w="76200">
            <a:solidFill>
              <a:schemeClr val="accent6"/>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1.6</a:t>
            </a:r>
            <a:endParaRPr lang="en-US" sz="2000" b="1" dirty="0">
              <a:latin typeface="Arial" pitchFamily="34" charset="0"/>
              <a:cs typeface="Arial" pitchFamily="34" charset="0"/>
            </a:endParaRPr>
          </a:p>
        </p:txBody>
      </p:sp>
      <p:sp>
        <p:nvSpPr>
          <p:cNvPr id="24" name="Oval 23"/>
          <p:cNvSpPr/>
          <p:nvPr/>
        </p:nvSpPr>
        <p:spPr>
          <a:xfrm>
            <a:off x="6385560" y="5879107"/>
            <a:ext cx="548640" cy="548640"/>
          </a:xfrm>
          <a:prstGeom prst="ellipse">
            <a:avLst/>
          </a:prstGeom>
          <a:solidFill>
            <a:schemeClr val="accent6"/>
          </a:solidFill>
          <a:ln w="76200">
            <a:solidFill>
              <a:schemeClr val="accent6"/>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1.6</a:t>
            </a:r>
            <a:endParaRPr lang="en-US" sz="2000" b="1" dirty="0">
              <a:latin typeface="Arial" pitchFamily="34" charset="0"/>
              <a:cs typeface="Arial" pitchFamily="34" charset="0"/>
            </a:endParaRPr>
          </a:p>
        </p:txBody>
      </p:sp>
      <p:sp>
        <p:nvSpPr>
          <p:cNvPr id="25" name="Oval 24"/>
          <p:cNvSpPr/>
          <p:nvPr/>
        </p:nvSpPr>
        <p:spPr>
          <a:xfrm>
            <a:off x="7604760" y="5791200"/>
            <a:ext cx="548640" cy="548640"/>
          </a:xfrm>
          <a:prstGeom prst="ellipse">
            <a:avLst/>
          </a:prstGeom>
          <a:solidFill>
            <a:schemeClr val="accent6"/>
          </a:solidFill>
          <a:ln w="76200">
            <a:solidFill>
              <a:schemeClr val="accent6"/>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1.6</a:t>
            </a:r>
            <a:endParaRPr lang="en-US" sz="2000" b="1" dirty="0">
              <a:latin typeface="Arial" pitchFamily="34" charset="0"/>
              <a:cs typeface="Arial" pitchFamily="34" charset="0"/>
            </a:endParaRPr>
          </a:p>
        </p:txBody>
      </p:sp>
      <p:sp>
        <p:nvSpPr>
          <p:cNvPr id="43009" name="Slide Number Placeholder 43008"/>
          <p:cNvSpPr>
            <a:spLocks noGrp="1"/>
          </p:cNvSpPr>
          <p:nvPr>
            <p:ph type="sldNum" sz="quarter" idx="12"/>
          </p:nvPr>
        </p:nvSpPr>
        <p:spPr/>
        <p:txBody>
          <a:bodyPr/>
          <a:lstStyle/>
          <a:p>
            <a:fld id="{19B12225-5612-419B-A8D5-4B8EEE4C217E}" type="slidenum">
              <a:rPr lang="en-US" smtClean="0"/>
              <a:pPr/>
              <a:t>2</a:t>
            </a:fld>
            <a:endParaRPr lang="en-US"/>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4032091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PageRank: Summary</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solidFill>
                  <a:srgbClr val="FF0066"/>
                </a:solidFill>
              </a:rPr>
              <a:t>“Normal” PageRank:</a:t>
            </a:r>
          </a:p>
          <a:p>
            <a:pPr lvl="1"/>
            <a:r>
              <a:rPr lang="en-US" dirty="0" smtClean="0"/>
              <a:t>Teleports uniformly at random to any node</a:t>
            </a:r>
          </a:p>
          <a:p>
            <a:pPr lvl="1"/>
            <a:r>
              <a:rPr lang="en-US" dirty="0" smtClean="0"/>
              <a:t>All nodes have the same probability </a:t>
            </a:r>
            <a:r>
              <a:rPr lang="en-US" dirty="0"/>
              <a:t>of surfer landing there: </a:t>
            </a:r>
            <a:r>
              <a:rPr lang="en-US" b="1" dirty="0"/>
              <a:t>S =</a:t>
            </a:r>
            <a:r>
              <a:rPr lang="en-US" dirty="0"/>
              <a:t> [0.1, </a:t>
            </a:r>
            <a:r>
              <a:rPr lang="en-US" dirty="0" smtClean="0"/>
              <a:t>0.1, 0.1, 0.1, 0.1, 0.1, 0.1, 0.1, 0.1, 0.1]</a:t>
            </a:r>
            <a:endParaRPr lang="en-US" dirty="0"/>
          </a:p>
          <a:p>
            <a:r>
              <a:rPr lang="en-US" b="1" dirty="0" smtClean="0">
                <a:solidFill>
                  <a:srgbClr val="FF0066"/>
                </a:solidFill>
              </a:rPr>
              <a:t>Topic-Specific PageRank</a:t>
            </a:r>
            <a:r>
              <a:rPr lang="en-US" dirty="0" smtClean="0">
                <a:solidFill>
                  <a:srgbClr val="FF0066"/>
                </a:solidFill>
              </a:rPr>
              <a:t> also known as </a:t>
            </a:r>
            <a:r>
              <a:rPr lang="en-US" b="1" dirty="0" smtClean="0">
                <a:solidFill>
                  <a:srgbClr val="FF0066"/>
                </a:solidFill>
              </a:rPr>
              <a:t>Personalized PageRank:</a:t>
            </a:r>
          </a:p>
          <a:p>
            <a:pPr lvl="1"/>
            <a:r>
              <a:rPr lang="en-US" dirty="0" smtClean="0"/>
              <a:t>Teleports to a topic specific set of pages</a:t>
            </a:r>
          </a:p>
          <a:p>
            <a:pPr lvl="1"/>
            <a:r>
              <a:rPr lang="en-US" dirty="0" smtClean="0"/>
              <a:t>Nodes can have different probabilities of surfer landing there: </a:t>
            </a:r>
            <a:r>
              <a:rPr lang="en-US" b="1" dirty="0" smtClean="0"/>
              <a:t>S =</a:t>
            </a:r>
            <a:r>
              <a:rPr lang="en-US" dirty="0" smtClean="0"/>
              <a:t> [0.1, 0, 0, 0.2, 0, 0, 0.5, 0, 0, 0.2]</a:t>
            </a:r>
          </a:p>
          <a:p>
            <a:r>
              <a:rPr lang="en-US" b="1" dirty="0" smtClean="0">
                <a:solidFill>
                  <a:srgbClr val="FF0066"/>
                </a:solidFill>
              </a:rPr>
              <a:t>Random Walk with Restarts:</a:t>
            </a:r>
            <a:endParaRPr lang="en-US" dirty="0">
              <a:solidFill>
                <a:srgbClr val="FF0066"/>
              </a:solidFill>
            </a:endParaRPr>
          </a:p>
          <a:p>
            <a:pPr lvl="1"/>
            <a:r>
              <a:rPr lang="en-US" dirty="0" smtClean="0"/>
              <a:t>Topic-Specific PageRank where teleport is always to the same node. S=[0, 0, 0, 0, </a:t>
            </a:r>
            <a:r>
              <a:rPr lang="en-US" b="1" dirty="0" smtClean="0"/>
              <a:t>1</a:t>
            </a:r>
            <a:r>
              <a:rPr lang="en-US" dirty="0" smtClean="0"/>
              <a:t>, 0, 0, 0, 0, 0, 0]</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20</a:t>
            </a:fld>
            <a:endParaRPr lang="en-US"/>
          </a:p>
        </p:txBody>
      </p:sp>
    </p:spTree>
    <p:extLst>
      <p:ext uri="{BB962C8B-B14F-4D97-AF65-F5344CB8AC3E}">
        <p14:creationId xmlns:p14="http://schemas.microsoft.com/office/powerpoint/2010/main" val="1540904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dirty="0" err="1" smtClean="0"/>
              <a:t>TrustRank</a:t>
            </a:r>
            <a:r>
              <a:rPr lang="en-US" dirty="0" smtClean="0"/>
              <a:t>: </a:t>
            </a:r>
            <a:br>
              <a:rPr lang="en-US" dirty="0" smtClean="0"/>
            </a:br>
            <a:r>
              <a:rPr lang="en-US" dirty="0" smtClean="0"/>
              <a:t>Combating the Web Spam</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52165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30722" name="Rectangle 2"/>
          <p:cNvSpPr>
            <a:spLocks noGrp="1" noChangeArrowheads="1"/>
          </p:cNvSpPr>
          <p:nvPr>
            <p:ph type="title"/>
          </p:nvPr>
        </p:nvSpPr>
        <p:spPr/>
        <p:txBody>
          <a:bodyPr/>
          <a:lstStyle/>
          <a:p>
            <a:r>
              <a:rPr lang="en-US" dirty="0"/>
              <a:t>What is </a:t>
            </a:r>
            <a:r>
              <a:rPr lang="en-US" dirty="0" smtClean="0"/>
              <a:t>Web Spam</a:t>
            </a:r>
            <a:r>
              <a:rPr lang="en-US" dirty="0"/>
              <a:t>?</a:t>
            </a:r>
          </a:p>
        </p:txBody>
      </p:sp>
      <p:sp>
        <p:nvSpPr>
          <p:cNvPr id="30723" name="Rectangle 3"/>
          <p:cNvSpPr>
            <a:spLocks noGrp="1" noChangeArrowheads="1"/>
          </p:cNvSpPr>
          <p:nvPr>
            <p:ph type="body" idx="1"/>
          </p:nvPr>
        </p:nvSpPr>
        <p:spPr/>
        <p:txBody>
          <a:bodyPr>
            <a:normAutofit/>
          </a:bodyPr>
          <a:lstStyle/>
          <a:p>
            <a:pPr>
              <a:lnSpc>
                <a:spcPct val="90000"/>
              </a:lnSpc>
            </a:pPr>
            <a:r>
              <a:rPr lang="en-US" b="1" dirty="0" smtClean="0">
                <a:solidFill>
                  <a:srgbClr val="0066FF"/>
                </a:solidFill>
              </a:rPr>
              <a:t>Spamming:</a:t>
            </a:r>
            <a:r>
              <a:rPr lang="en-US" b="1" dirty="0" smtClean="0"/>
              <a:t> </a:t>
            </a:r>
          </a:p>
          <a:p>
            <a:pPr lvl="1">
              <a:lnSpc>
                <a:spcPct val="90000"/>
              </a:lnSpc>
            </a:pPr>
            <a:r>
              <a:rPr lang="en-US" dirty="0" smtClean="0"/>
              <a:t>Any </a:t>
            </a:r>
            <a:r>
              <a:rPr lang="en-US" dirty="0"/>
              <a:t>deliberate action </a:t>
            </a:r>
            <a:r>
              <a:rPr lang="en-US" dirty="0" smtClean="0"/>
              <a:t>to </a:t>
            </a:r>
            <a:r>
              <a:rPr lang="en-US" dirty="0"/>
              <a:t>boost a web </a:t>
            </a:r>
            <a:r>
              <a:rPr lang="en-US" dirty="0" smtClean="0"/>
              <a:t/>
            </a:r>
            <a:br>
              <a:rPr lang="en-US" dirty="0" smtClean="0"/>
            </a:br>
            <a:r>
              <a:rPr lang="en-US" dirty="0" smtClean="0"/>
              <a:t>page’s </a:t>
            </a:r>
            <a:r>
              <a:rPr lang="en-US" dirty="0"/>
              <a:t>position in search engine results, </a:t>
            </a:r>
            <a:r>
              <a:rPr lang="en-US" dirty="0" smtClean="0"/>
              <a:t>incommensurate </a:t>
            </a:r>
            <a:r>
              <a:rPr lang="en-US" dirty="0"/>
              <a:t>with page’s real value</a:t>
            </a:r>
          </a:p>
          <a:p>
            <a:pPr>
              <a:lnSpc>
                <a:spcPct val="90000"/>
              </a:lnSpc>
            </a:pPr>
            <a:r>
              <a:rPr lang="en-US" b="1" dirty="0" smtClean="0">
                <a:solidFill>
                  <a:srgbClr val="D60093"/>
                </a:solidFill>
              </a:rPr>
              <a:t>Spam:</a:t>
            </a:r>
            <a:r>
              <a:rPr lang="en-US" dirty="0" smtClean="0"/>
              <a:t> </a:t>
            </a:r>
          </a:p>
          <a:p>
            <a:pPr lvl="1">
              <a:lnSpc>
                <a:spcPct val="90000"/>
              </a:lnSpc>
            </a:pPr>
            <a:r>
              <a:rPr lang="en-US" dirty="0" smtClean="0"/>
              <a:t>Web </a:t>
            </a:r>
            <a:r>
              <a:rPr lang="en-US" dirty="0"/>
              <a:t>pages that are the result </a:t>
            </a:r>
            <a:r>
              <a:rPr lang="en-US" dirty="0" smtClean="0"/>
              <a:t>of spamming</a:t>
            </a:r>
          </a:p>
          <a:p>
            <a:pPr>
              <a:lnSpc>
                <a:spcPct val="90000"/>
              </a:lnSpc>
            </a:pPr>
            <a:r>
              <a:rPr lang="en-US" dirty="0" smtClean="0"/>
              <a:t>This </a:t>
            </a:r>
            <a:r>
              <a:rPr lang="en-US" dirty="0"/>
              <a:t>is a very broad </a:t>
            </a:r>
            <a:r>
              <a:rPr lang="en-US" dirty="0" smtClean="0"/>
              <a:t>definition</a:t>
            </a:r>
            <a:endParaRPr lang="en-US" dirty="0"/>
          </a:p>
          <a:p>
            <a:pPr lvl="1">
              <a:lnSpc>
                <a:spcPct val="90000"/>
              </a:lnSpc>
            </a:pPr>
            <a:r>
              <a:rPr lang="en-US" b="1" dirty="0"/>
              <a:t>SEO</a:t>
            </a:r>
            <a:r>
              <a:rPr lang="en-US" dirty="0"/>
              <a:t> industry might disagree!</a:t>
            </a:r>
          </a:p>
          <a:p>
            <a:pPr lvl="1">
              <a:lnSpc>
                <a:spcPct val="90000"/>
              </a:lnSpc>
            </a:pPr>
            <a:r>
              <a:rPr lang="en-US" dirty="0"/>
              <a:t>SEO = search engine </a:t>
            </a:r>
            <a:r>
              <a:rPr lang="en-US" dirty="0" smtClean="0"/>
              <a:t>optimization</a:t>
            </a:r>
          </a:p>
          <a:p>
            <a:pPr lvl="8">
              <a:lnSpc>
                <a:spcPct val="90000"/>
              </a:lnSpc>
            </a:pPr>
            <a:endParaRPr lang="en-US" dirty="0"/>
          </a:p>
          <a:p>
            <a:pPr>
              <a:lnSpc>
                <a:spcPct val="90000"/>
              </a:lnSpc>
            </a:pPr>
            <a:r>
              <a:rPr lang="en-US" dirty="0"/>
              <a:t>Approximately </a:t>
            </a:r>
            <a:r>
              <a:rPr lang="en-US" b="1" dirty="0">
                <a:solidFill>
                  <a:srgbClr val="008000"/>
                </a:solidFill>
              </a:rPr>
              <a:t>10-15% </a:t>
            </a:r>
            <a:r>
              <a:rPr lang="en-US" dirty="0"/>
              <a:t>of web pages are spam</a:t>
            </a:r>
          </a:p>
          <a:p>
            <a:pPr>
              <a:lnSpc>
                <a:spcPct val="90000"/>
              </a:lnSpc>
            </a:pPr>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22</a:t>
            </a:fld>
            <a:endParaRPr lang="en-US"/>
          </a:p>
        </p:txBody>
      </p:sp>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Tree>
    <p:extLst>
      <p:ext uri="{BB962C8B-B14F-4D97-AF65-F5344CB8AC3E}">
        <p14:creationId xmlns:p14="http://schemas.microsoft.com/office/powerpoint/2010/main" val="412105680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Web Search</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D60093"/>
                </a:solidFill>
              </a:rPr>
              <a:t>Early search engines:</a:t>
            </a:r>
          </a:p>
          <a:p>
            <a:pPr lvl="1"/>
            <a:r>
              <a:rPr lang="en-US" dirty="0" smtClean="0"/>
              <a:t>Crawl the Web</a:t>
            </a:r>
          </a:p>
          <a:p>
            <a:pPr lvl="1"/>
            <a:r>
              <a:rPr lang="en-US" dirty="0" smtClean="0"/>
              <a:t>Index pages by the words they contained</a:t>
            </a:r>
          </a:p>
          <a:p>
            <a:pPr lvl="1"/>
            <a:r>
              <a:rPr lang="en-US" dirty="0"/>
              <a:t>Respond to </a:t>
            </a:r>
            <a:r>
              <a:rPr lang="en-US" sz="2900" dirty="0"/>
              <a:t>search queries </a:t>
            </a:r>
            <a:r>
              <a:rPr lang="en-US" dirty="0"/>
              <a:t>(lists </a:t>
            </a:r>
            <a:r>
              <a:rPr lang="en-US" dirty="0" smtClean="0"/>
              <a:t>of words</a:t>
            </a:r>
            <a:r>
              <a:rPr lang="en-US" dirty="0"/>
              <a:t>) with the pages </a:t>
            </a:r>
            <a:r>
              <a:rPr lang="en-US" dirty="0" smtClean="0"/>
              <a:t>containing those words</a:t>
            </a:r>
          </a:p>
          <a:p>
            <a:r>
              <a:rPr lang="en-US" b="1" dirty="0">
                <a:solidFill>
                  <a:srgbClr val="0000FF"/>
                </a:solidFill>
              </a:rPr>
              <a:t>Early p</a:t>
            </a:r>
            <a:r>
              <a:rPr lang="en-US" b="1" dirty="0" smtClean="0">
                <a:solidFill>
                  <a:srgbClr val="0000FF"/>
                </a:solidFill>
              </a:rPr>
              <a:t>age </a:t>
            </a:r>
            <a:r>
              <a:rPr lang="en-US" b="1" dirty="0">
                <a:solidFill>
                  <a:srgbClr val="0000FF"/>
                </a:solidFill>
              </a:rPr>
              <a:t>r</a:t>
            </a:r>
            <a:r>
              <a:rPr lang="en-US" b="1" dirty="0" smtClean="0">
                <a:solidFill>
                  <a:srgbClr val="0000FF"/>
                </a:solidFill>
              </a:rPr>
              <a:t>anking:</a:t>
            </a:r>
          </a:p>
          <a:p>
            <a:pPr lvl="1"/>
            <a:r>
              <a:rPr lang="en-US" dirty="0"/>
              <a:t>Attempt to order pages matching </a:t>
            </a:r>
            <a:r>
              <a:rPr lang="en-US" dirty="0" smtClean="0"/>
              <a:t>a search </a:t>
            </a:r>
            <a:r>
              <a:rPr lang="en-US" dirty="0"/>
              <a:t>query by “</a:t>
            </a:r>
            <a:r>
              <a:rPr lang="en-US" dirty="0" smtClean="0"/>
              <a:t>importance”</a:t>
            </a:r>
            <a:endParaRPr lang="en-US" dirty="0"/>
          </a:p>
          <a:p>
            <a:pPr lvl="1"/>
            <a:r>
              <a:rPr lang="en-US" b="1" dirty="0" smtClean="0">
                <a:solidFill>
                  <a:srgbClr val="008000"/>
                </a:solidFill>
              </a:rPr>
              <a:t>First </a:t>
            </a:r>
            <a:r>
              <a:rPr lang="en-US" b="1" dirty="0">
                <a:solidFill>
                  <a:srgbClr val="008000"/>
                </a:solidFill>
              </a:rPr>
              <a:t>search engines considered:</a:t>
            </a:r>
          </a:p>
          <a:p>
            <a:pPr lvl="2"/>
            <a:r>
              <a:rPr lang="en-US" b="1" dirty="0" smtClean="0"/>
              <a:t>(1)</a:t>
            </a:r>
            <a:r>
              <a:rPr lang="en-US" dirty="0" smtClean="0"/>
              <a:t> </a:t>
            </a:r>
            <a:r>
              <a:rPr lang="en-US" dirty="0"/>
              <a:t>Number of times query words </a:t>
            </a:r>
            <a:r>
              <a:rPr lang="en-US" dirty="0" smtClean="0"/>
              <a:t>appeared</a:t>
            </a:r>
            <a:endParaRPr lang="en-US" dirty="0"/>
          </a:p>
          <a:p>
            <a:pPr lvl="2"/>
            <a:r>
              <a:rPr lang="en-US" b="1" dirty="0" smtClean="0"/>
              <a:t>(2)</a:t>
            </a:r>
            <a:r>
              <a:rPr lang="en-US" dirty="0" smtClean="0"/>
              <a:t> </a:t>
            </a:r>
            <a:r>
              <a:rPr lang="en-US" dirty="0"/>
              <a:t>Prominence of word position, e.g. </a:t>
            </a:r>
            <a:r>
              <a:rPr lang="en-US" dirty="0" smtClean="0"/>
              <a:t>title, header</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23</a:t>
            </a:fld>
            <a:endParaRPr lang="en-US"/>
          </a:p>
        </p:txBody>
      </p:sp>
    </p:spTree>
    <p:extLst>
      <p:ext uri="{BB962C8B-B14F-4D97-AF65-F5344CB8AC3E}">
        <p14:creationId xmlns:p14="http://schemas.microsoft.com/office/powerpoint/2010/main" val="3853787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First Spammers</a:t>
            </a:r>
            <a:endParaRPr lang="en-US" dirty="0"/>
          </a:p>
        </p:txBody>
      </p:sp>
      <p:sp>
        <p:nvSpPr>
          <p:cNvPr id="3" name="Content Placeholder 2"/>
          <p:cNvSpPr>
            <a:spLocks noGrp="1"/>
          </p:cNvSpPr>
          <p:nvPr>
            <p:ph idx="1"/>
          </p:nvPr>
        </p:nvSpPr>
        <p:spPr/>
        <p:txBody>
          <a:bodyPr>
            <a:normAutofit/>
          </a:bodyPr>
          <a:lstStyle/>
          <a:p>
            <a:r>
              <a:rPr lang="en-US" dirty="0"/>
              <a:t>As people began to use search </a:t>
            </a:r>
            <a:r>
              <a:rPr lang="en-US" dirty="0" smtClean="0"/>
              <a:t>engines to </a:t>
            </a:r>
            <a:r>
              <a:rPr lang="en-US" dirty="0"/>
              <a:t>find things on the Web, those </a:t>
            </a:r>
            <a:r>
              <a:rPr lang="en-US" dirty="0" smtClean="0"/>
              <a:t>with commercial </a:t>
            </a:r>
            <a:r>
              <a:rPr lang="en-US" dirty="0"/>
              <a:t>interests tried to </a:t>
            </a:r>
            <a:r>
              <a:rPr lang="en-US" b="1" dirty="0" smtClean="0"/>
              <a:t>exploit search </a:t>
            </a:r>
            <a:r>
              <a:rPr lang="en-US" b="1" dirty="0"/>
              <a:t>engines</a:t>
            </a:r>
            <a:r>
              <a:rPr lang="en-US" dirty="0"/>
              <a:t> to bring people to </a:t>
            </a:r>
            <a:r>
              <a:rPr lang="en-US" dirty="0" smtClean="0"/>
              <a:t>their own </a:t>
            </a:r>
            <a:r>
              <a:rPr lang="en-US" dirty="0"/>
              <a:t>site – whether they wanted to </a:t>
            </a:r>
            <a:r>
              <a:rPr lang="en-US" dirty="0" smtClean="0"/>
              <a:t>be there </a:t>
            </a:r>
            <a:r>
              <a:rPr lang="en-US" dirty="0"/>
              <a:t>or </a:t>
            </a:r>
            <a:r>
              <a:rPr lang="en-US" dirty="0" smtClean="0"/>
              <a:t>not</a:t>
            </a:r>
          </a:p>
          <a:p>
            <a:r>
              <a:rPr lang="en-US" b="1" dirty="0" smtClean="0">
                <a:solidFill>
                  <a:srgbClr val="008000"/>
                </a:solidFill>
              </a:rPr>
              <a:t>Example:</a:t>
            </a:r>
            <a:r>
              <a:rPr lang="en-US" dirty="0" smtClean="0">
                <a:solidFill>
                  <a:schemeClr val="accent2"/>
                </a:solidFill>
              </a:rPr>
              <a:t> </a:t>
            </a:r>
          </a:p>
          <a:p>
            <a:pPr lvl="1"/>
            <a:r>
              <a:rPr lang="en-US" dirty="0" smtClean="0"/>
              <a:t>Shirt-seller </a:t>
            </a:r>
            <a:r>
              <a:rPr lang="en-US" dirty="0"/>
              <a:t>might pretend </a:t>
            </a:r>
            <a:r>
              <a:rPr lang="en-US" dirty="0" smtClean="0"/>
              <a:t>to be </a:t>
            </a:r>
            <a:r>
              <a:rPr lang="en-US" dirty="0"/>
              <a:t>about “</a:t>
            </a:r>
            <a:r>
              <a:rPr lang="en-US" dirty="0" smtClean="0"/>
              <a:t>movies”</a:t>
            </a:r>
          </a:p>
          <a:p>
            <a:r>
              <a:rPr lang="en-US" b="1" dirty="0" smtClean="0">
                <a:solidFill>
                  <a:srgbClr val="0000FF"/>
                </a:solidFill>
              </a:rPr>
              <a:t>Techniques </a:t>
            </a:r>
            <a:r>
              <a:rPr lang="en-US" b="1" dirty="0">
                <a:solidFill>
                  <a:srgbClr val="0000FF"/>
                </a:solidFill>
              </a:rPr>
              <a:t>for achieving high relevance/importance for a web page</a:t>
            </a:r>
          </a:p>
          <a:p>
            <a:endParaRPr lang="en-US" dirty="0" smtClean="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24</a:t>
            </a:fld>
            <a:endParaRPr lang="en-US"/>
          </a:p>
        </p:txBody>
      </p:sp>
    </p:spTree>
    <p:extLst>
      <p:ext uri="{BB962C8B-B14F-4D97-AF65-F5344CB8AC3E}">
        <p14:creationId xmlns:p14="http://schemas.microsoft.com/office/powerpoint/2010/main" val="4217252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a:t>First </a:t>
            </a:r>
            <a:r>
              <a:rPr lang="en-US" dirty="0" smtClean="0"/>
              <a:t>Spammers: Term Spam</a:t>
            </a:r>
            <a:endParaRPr lang="en-US" dirty="0"/>
          </a:p>
        </p:txBody>
      </p:sp>
      <p:sp>
        <p:nvSpPr>
          <p:cNvPr id="3" name="Content Placeholder 2"/>
          <p:cNvSpPr>
            <a:spLocks noGrp="1"/>
          </p:cNvSpPr>
          <p:nvPr>
            <p:ph idx="1"/>
          </p:nvPr>
        </p:nvSpPr>
        <p:spPr/>
        <p:txBody>
          <a:bodyPr>
            <a:normAutofit/>
          </a:bodyPr>
          <a:lstStyle/>
          <a:p>
            <a:r>
              <a:rPr lang="en-US" b="1" dirty="0">
                <a:solidFill>
                  <a:srgbClr val="0000FF"/>
                </a:solidFill>
              </a:rPr>
              <a:t>How do you make your page appear to be about movies?</a:t>
            </a:r>
            <a:endParaRPr lang="en-US" dirty="0">
              <a:solidFill>
                <a:srgbClr val="0000FF"/>
              </a:solidFill>
            </a:endParaRPr>
          </a:p>
          <a:p>
            <a:pPr lvl="1"/>
            <a:r>
              <a:rPr lang="en-US" b="1" dirty="0" smtClean="0">
                <a:solidFill>
                  <a:srgbClr val="008000"/>
                </a:solidFill>
              </a:rPr>
              <a:t>(1)</a:t>
            </a:r>
            <a:r>
              <a:rPr lang="en-US" dirty="0" smtClean="0">
                <a:solidFill>
                  <a:schemeClr val="accent3"/>
                </a:solidFill>
              </a:rPr>
              <a:t> </a:t>
            </a:r>
            <a:r>
              <a:rPr lang="en-US" dirty="0" smtClean="0"/>
              <a:t>Add </a:t>
            </a:r>
            <a:r>
              <a:rPr lang="en-US" dirty="0"/>
              <a:t>the word movie </a:t>
            </a:r>
            <a:r>
              <a:rPr lang="en-US" dirty="0" smtClean="0"/>
              <a:t>1,000 </a:t>
            </a:r>
            <a:r>
              <a:rPr lang="en-US" dirty="0"/>
              <a:t>times to your </a:t>
            </a:r>
            <a:r>
              <a:rPr lang="en-US" dirty="0" smtClean="0"/>
              <a:t>page</a:t>
            </a:r>
          </a:p>
          <a:p>
            <a:pPr lvl="1"/>
            <a:r>
              <a:rPr lang="en-US" dirty="0" smtClean="0"/>
              <a:t>Set </a:t>
            </a:r>
            <a:r>
              <a:rPr lang="en-US" dirty="0"/>
              <a:t>text color to the background color, so only search engines would see </a:t>
            </a:r>
            <a:r>
              <a:rPr lang="en-US" dirty="0" smtClean="0"/>
              <a:t>it</a:t>
            </a:r>
          </a:p>
          <a:p>
            <a:pPr lvl="1"/>
            <a:r>
              <a:rPr lang="en-US" b="1" dirty="0" smtClean="0">
                <a:solidFill>
                  <a:srgbClr val="008000"/>
                </a:solidFill>
              </a:rPr>
              <a:t>(2)</a:t>
            </a:r>
            <a:r>
              <a:rPr lang="en-US" dirty="0" smtClean="0">
                <a:solidFill>
                  <a:schemeClr val="accent3"/>
                </a:solidFill>
              </a:rPr>
              <a:t> </a:t>
            </a:r>
            <a:r>
              <a:rPr lang="en-US" dirty="0" smtClean="0"/>
              <a:t>Or</a:t>
            </a:r>
            <a:r>
              <a:rPr lang="en-US" dirty="0"/>
              <a:t>, run the query </a:t>
            </a:r>
            <a:r>
              <a:rPr lang="en-US" dirty="0" smtClean="0"/>
              <a:t>“movie” on your </a:t>
            </a:r>
            <a:br>
              <a:rPr lang="en-US" dirty="0" smtClean="0"/>
            </a:br>
            <a:r>
              <a:rPr lang="en-US" dirty="0" smtClean="0"/>
              <a:t>target search engine</a:t>
            </a:r>
          </a:p>
          <a:p>
            <a:pPr lvl="1"/>
            <a:r>
              <a:rPr lang="en-US" dirty="0" smtClean="0"/>
              <a:t>See </a:t>
            </a:r>
            <a:r>
              <a:rPr lang="en-US" dirty="0"/>
              <a:t>what page came first in the </a:t>
            </a:r>
            <a:r>
              <a:rPr lang="en-US" dirty="0" smtClean="0"/>
              <a:t>listings</a:t>
            </a:r>
          </a:p>
          <a:p>
            <a:pPr lvl="1"/>
            <a:r>
              <a:rPr lang="en-US" dirty="0" smtClean="0"/>
              <a:t>Copy </a:t>
            </a:r>
            <a:r>
              <a:rPr lang="en-US" dirty="0"/>
              <a:t>it into your page, </a:t>
            </a:r>
            <a:r>
              <a:rPr lang="en-US" dirty="0" smtClean="0"/>
              <a:t>make it “invisible”</a:t>
            </a:r>
          </a:p>
          <a:p>
            <a:r>
              <a:rPr lang="en-US" b="1" dirty="0" smtClean="0">
                <a:solidFill>
                  <a:srgbClr val="D60093"/>
                </a:solidFill>
              </a:rPr>
              <a:t>These </a:t>
            </a:r>
            <a:r>
              <a:rPr lang="en-US" b="1" dirty="0">
                <a:solidFill>
                  <a:srgbClr val="D60093"/>
                </a:solidFill>
              </a:rPr>
              <a:t>and similar techniques are term </a:t>
            </a:r>
            <a:r>
              <a:rPr lang="en-US" b="1" dirty="0" smtClean="0">
                <a:solidFill>
                  <a:srgbClr val="D60093"/>
                </a:solidFill>
              </a:rPr>
              <a:t>spam</a:t>
            </a:r>
            <a:endParaRPr lang="en-US" b="1" dirty="0">
              <a:solidFill>
                <a:srgbClr val="D60093"/>
              </a:solidFill>
            </a:endParaRPr>
          </a:p>
          <a:p>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25</a:t>
            </a:fld>
            <a:endParaRPr lang="en-US"/>
          </a:p>
        </p:txBody>
      </p:sp>
    </p:spTree>
    <p:extLst>
      <p:ext uri="{BB962C8B-B14F-4D97-AF65-F5344CB8AC3E}">
        <p14:creationId xmlns:p14="http://schemas.microsoft.com/office/powerpoint/2010/main" val="903205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Google’s Solution to Term Spam</a:t>
            </a:r>
            <a:endParaRPr lang="en-US" dirty="0"/>
          </a:p>
        </p:txBody>
      </p:sp>
      <p:sp>
        <p:nvSpPr>
          <p:cNvPr id="3" name="Content Placeholder 2"/>
          <p:cNvSpPr>
            <a:spLocks noGrp="1"/>
          </p:cNvSpPr>
          <p:nvPr>
            <p:ph idx="1"/>
          </p:nvPr>
        </p:nvSpPr>
        <p:spPr/>
        <p:txBody>
          <a:bodyPr>
            <a:normAutofit/>
          </a:bodyPr>
          <a:lstStyle/>
          <a:p>
            <a:r>
              <a:rPr lang="en-US" b="1" dirty="0">
                <a:solidFill>
                  <a:srgbClr val="D60093"/>
                </a:solidFill>
              </a:rPr>
              <a:t>Believe what people say about </a:t>
            </a:r>
            <a:r>
              <a:rPr lang="en-US" b="1" dirty="0" smtClean="0">
                <a:solidFill>
                  <a:srgbClr val="D60093"/>
                </a:solidFill>
              </a:rPr>
              <a:t>you, rather </a:t>
            </a:r>
            <a:r>
              <a:rPr lang="en-US" b="1" dirty="0">
                <a:solidFill>
                  <a:srgbClr val="D60093"/>
                </a:solidFill>
              </a:rPr>
              <a:t>than what you say </a:t>
            </a:r>
            <a:r>
              <a:rPr lang="en-US" b="1" dirty="0" smtClean="0">
                <a:solidFill>
                  <a:srgbClr val="D60093"/>
                </a:solidFill>
              </a:rPr>
              <a:t>about yourself</a:t>
            </a:r>
            <a:endParaRPr lang="en-US" b="1" dirty="0">
              <a:solidFill>
                <a:srgbClr val="D60093"/>
              </a:solidFill>
            </a:endParaRPr>
          </a:p>
          <a:p>
            <a:pPr lvl="1"/>
            <a:r>
              <a:rPr lang="en-US" dirty="0" smtClean="0"/>
              <a:t>Use words </a:t>
            </a:r>
            <a:r>
              <a:rPr lang="en-US" dirty="0"/>
              <a:t>in the anchor text (</a:t>
            </a:r>
            <a:r>
              <a:rPr lang="en-US" dirty="0" smtClean="0"/>
              <a:t>words that </a:t>
            </a:r>
            <a:r>
              <a:rPr lang="en-US" dirty="0"/>
              <a:t>appear underlined to represent </a:t>
            </a:r>
            <a:r>
              <a:rPr lang="en-US" dirty="0" smtClean="0"/>
              <a:t>the link</a:t>
            </a:r>
            <a:r>
              <a:rPr lang="en-US" dirty="0"/>
              <a:t>) and its surrounding </a:t>
            </a:r>
            <a:r>
              <a:rPr lang="en-US" dirty="0" smtClean="0"/>
              <a:t>text</a:t>
            </a:r>
          </a:p>
          <a:p>
            <a:pPr lvl="8"/>
            <a:endParaRPr lang="en-US" dirty="0"/>
          </a:p>
          <a:p>
            <a:r>
              <a:rPr lang="en-US" dirty="0" smtClean="0">
                <a:solidFill>
                  <a:srgbClr val="0000FF"/>
                </a:solidFill>
              </a:rPr>
              <a:t>PageRank </a:t>
            </a:r>
            <a:r>
              <a:rPr lang="en-US" dirty="0">
                <a:solidFill>
                  <a:srgbClr val="0000FF"/>
                </a:solidFill>
              </a:rPr>
              <a:t>as a tool to  </a:t>
            </a:r>
            <a:r>
              <a:rPr lang="en-US" dirty="0" smtClean="0">
                <a:solidFill>
                  <a:srgbClr val="0000FF"/>
                </a:solidFill>
              </a:rPr>
              <a:t>measure the “importance</a:t>
            </a:r>
            <a:r>
              <a:rPr lang="en-US" dirty="0">
                <a:solidFill>
                  <a:srgbClr val="0000FF"/>
                </a:solidFill>
              </a:rPr>
              <a:t>” </a:t>
            </a:r>
            <a:r>
              <a:rPr lang="en-US" dirty="0" smtClean="0">
                <a:solidFill>
                  <a:srgbClr val="0000FF"/>
                </a:solidFill>
              </a:rPr>
              <a:t>of </a:t>
            </a:r>
            <a:r>
              <a:rPr lang="en-US" dirty="0">
                <a:solidFill>
                  <a:srgbClr val="0000FF"/>
                </a:solidFill>
              </a:rPr>
              <a:t>Web </a:t>
            </a:r>
            <a:r>
              <a:rPr lang="en-US" dirty="0" smtClean="0">
                <a:solidFill>
                  <a:srgbClr val="0000FF"/>
                </a:solidFill>
              </a:rPr>
              <a:t>pages</a:t>
            </a:r>
            <a:endParaRPr lang="en-US" dirty="0">
              <a:solidFill>
                <a:srgbClr val="0000FF"/>
              </a:solidFill>
            </a:endParaRP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26</a:t>
            </a:fld>
            <a:endParaRPr lang="en-US"/>
          </a:p>
        </p:txBody>
      </p:sp>
    </p:spTree>
    <p:extLst>
      <p:ext uri="{BB962C8B-B14F-4D97-AF65-F5344CB8AC3E}">
        <p14:creationId xmlns:p14="http://schemas.microsoft.com/office/powerpoint/2010/main" val="10172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Why It Works?</a:t>
            </a:r>
            <a:endParaRPr lang="en-US" dirty="0"/>
          </a:p>
        </p:txBody>
      </p:sp>
      <p:sp>
        <p:nvSpPr>
          <p:cNvPr id="3" name="Content Placeholder 2"/>
          <p:cNvSpPr>
            <a:spLocks noGrp="1"/>
          </p:cNvSpPr>
          <p:nvPr>
            <p:ph idx="1"/>
          </p:nvPr>
        </p:nvSpPr>
        <p:spPr>
          <a:xfrm>
            <a:off x="457200" y="1295400"/>
            <a:ext cx="8610600" cy="5257801"/>
          </a:xfrm>
        </p:spPr>
        <p:txBody>
          <a:bodyPr>
            <a:normAutofit fontScale="92500"/>
          </a:bodyPr>
          <a:lstStyle/>
          <a:p>
            <a:r>
              <a:rPr lang="en-US" b="1" dirty="0">
                <a:solidFill>
                  <a:srgbClr val="0000FF"/>
                </a:solidFill>
              </a:rPr>
              <a:t>Our hypothetical shirt-seller </a:t>
            </a:r>
            <a:r>
              <a:rPr lang="en-US" b="1" dirty="0" smtClean="0">
                <a:solidFill>
                  <a:srgbClr val="0000FF"/>
                </a:solidFill>
              </a:rPr>
              <a:t>looses</a:t>
            </a:r>
          </a:p>
          <a:p>
            <a:pPr lvl="1"/>
            <a:r>
              <a:rPr lang="en-US" dirty="0"/>
              <a:t>Saying he is about movies doesn’t help, because </a:t>
            </a:r>
            <a:r>
              <a:rPr lang="en-US" dirty="0" smtClean="0"/>
              <a:t/>
            </a:r>
            <a:br>
              <a:rPr lang="en-US" dirty="0" smtClean="0"/>
            </a:br>
            <a:r>
              <a:rPr lang="en-US" dirty="0" smtClean="0"/>
              <a:t>others </a:t>
            </a:r>
            <a:r>
              <a:rPr lang="en-US" dirty="0"/>
              <a:t>don’t say he is about movies</a:t>
            </a:r>
          </a:p>
          <a:p>
            <a:pPr lvl="1"/>
            <a:r>
              <a:rPr lang="en-US" dirty="0" smtClean="0"/>
              <a:t>His </a:t>
            </a:r>
            <a:r>
              <a:rPr lang="en-US" dirty="0"/>
              <a:t>page isn’t very important, so it won’t be ranked </a:t>
            </a:r>
            <a:r>
              <a:rPr lang="en-US" dirty="0" smtClean="0"/>
              <a:t/>
            </a:r>
            <a:br>
              <a:rPr lang="en-US" dirty="0" smtClean="0"/>
            </a:br>
            <a:r>
              <a:rPr lang="en-US" dirty="0" smtClean="0"/>
              <a:t>high </a:t>
            </a:r>
            <a:r>
              <a:rPr lang="en-US" dirty="0"/>
              <a:t>for shirts or </a:t>
            </a:r>
            <a:r>
              <a:rPr lang="en-US" dirty="0" smtClean="0"/>
              <a:t>movies</a:t>
            </a:r>
            <a:endParaRPr lang="en-US" dirty="0"/>
          </a:p>
          <a:p>
            <a:r>
              <a:rPr lang="en-US" b="1" dirty="0" smtClean="0">
                <a:solidFill>
                  <a:srgbClr val="D60093"/>
                </a:solidFill>
              </a:rPr>
              <a:t>Example</a:t>
            </a:r>
            <a:r>
              <a:rPr lang="en-US" b="1" dirty="0">
                <a:solidFill>
                  <a:srgbClr val="D60093"/>
                </a:solidFill>
              </a:rPr>
              <a:t>:</a:t>
            </a:r>
            <a:r>
              <a:rPr lang="en-US" dirty="0">
                <a:solidFill>
                  <a:srgbClr val="D60093"/>
                </a:solidFill>
              </a:rPr>
              <a:t> </a:t>
            </a:r>
            <a:endParaRPr lang="en-US" dirty="0" smtClean="0">
              <a:solidFill>
                <a:srgbClr val="D60093"/>
              </a:solidFill>
            </a:endParaRPr>
          </a:p>
          <a:p>
            <a:pPr lvl="1"/>
            <a:r>
              <a:rPr lang="en-US" dirty="0" smtClean="0"/>
              <a:t>Shirt-seller </a:t>
            </a:r>
            <a:r>
              <a:rPr lang="en-US" dirty="0"/>
              <a:t>creates </a:t>
            </a:r>
            <a:r>
              <a:rPr lang="en-US" dirty="0" smtClean="0"/>
              <a:t>1,000 pages</a:t>
            </a:r>
            <a:r>
              <a:rPr lang="en-US" dirty="0"/>
              <a:t>, each </a:t>
            </a:r>
            <a:r>
              <a:rPr lang="en-US" dirty="0" smtClean="0"/>
              <a:t>links </a:t>
            </a:r>
            <a:r>
              <a:rPr lang="en-US" dirty="0"/>
              <a:t>to his </a:t>
            </a:r>
            <a:r>
              <a:rPr lang="en-US" dirty="0" smtClean="0"/>
              <a:t>with “movie” </a:t>
            </a:r>
            <a:r>
              <a:rPr lang="en-US" dirty="0"/>
              <a:t>in the anchor </a:t>
            </a:r>
            <a:r>
              <a:rPr lang="en-US" dirty="0" smtClean="0"/>
              <a:t>text</a:t>
            </a:r>
            <a:endParaRPr lang="en-US" dirty="0"/>
          </a:p>
          <a:p>
            <a:pPr lvl="1"/>
            <a:r>
              <a:rPr lang="en-US" dirty="0" smtClean="0"/>
              <a:t>These </a:t>
            </a:r>
            <a:r>
              <a:rPr lang="en-US" dirty="0"/>
              <a:t>pages have no links in, so </a:t>
            </a:r>
            <a:r>
              <a:rPr lang="en-US" dirty="0" smtClean="0"/>
              <a:t>they get </a:t>
            </a:r>
            <a:r>
              <a:rPr lang="en-US" dirty="0"/>
              <a:t>little </a:t>
            </a:r>
            <a:r>
              <a:rPr lang="en-US" dirty="0" smtClean="0"/>
              <a:t>PageRank</a:t>
            </a:r>
            <a:endParaRPr lang="en-US" dirty="0"/>
          </a:p>
          <a:p>
            <a:pPr lvl="1"/>
            <a:r>
              <a:rPr lang="en-US" dirty="0" smtClean="0"/>
              <a:t>So </a:t>
            </a:r>
            <a:r>
              <a:rPr lang="en-US" dirty="0"/>
              <a:t>the shirt-seller can’t beat </a:t>
            </a:r>
            <a:r>
              <a:rPr lang="en-US" dirty="0" smtClean="0"/>
              <a:t>truly </a:t>
            </a:r>
            <a:r>
              <a:rPr lang="fr-FR" dirty="0" smtClean="0"/>
              <a:t>important </a:t>
            </a:r>
            <a:r>
              <a:rPr lang="fr-FR" dirty="0" err="1" smtClean="0"/>
              <a:t>movie</a:t>
            </a:r>
            <a:r>
              <a:rPr lang="fr-FR" dirty="0" smtClean="0"/>
              <a:t> </a:t>
            </a:r>
            <a:br>
              <a:rPr lang="fr-FR" dirty="0" smtClean="0"/>
            </a:br>
            <a:r>
              <a:rPr lang="fr-FR" dirty="0" smtClean="0"/>
              <a:t>pages, </a:t>
            </a:r>
            <a:r>
              <a:rPr lang="fr-FR" dirty="0" err="1" smtClean="0"/>
              <a:t>like</a:t>
            </a:r>
            <a:r>
              <a:rPr lang="fr-FR" dirty="0" smtClean="0"/>
              <a:t> IMDB</a:t>
            </a:r>
            <a:endParaRPr lang="en-US" dirty="0"/>
          </a:p>
          <a:p>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27</a:t>
            </a:fld>
            <a:endParaRPr lang="en-US"/>
          </a:p>
        </p:txBody>
      </p:sp>
    </p:spTree>
    <p:extLst>
      <p:ext uri="{BB962C8B-B14F-4D97-AF65-F5344CB8AC3E}">
        <p14:creationId xmlns:p14="http://schemas.microsoft.com/office/powerpoint/2010/main" val="1462710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normAutofit/>
          </a:bodyPr>
          <a:lstStyle/>
          <a:p>
            <a:r>
              <a:rPr lang="en-US" dirty="0" smtClean="0"/>
              <a:t>Why it does not work?</a:t>
            </a:r>
            <a:endParaRPr lang="en-US" dirty="0"/>
          </a:p>
        </p:txBody>
      </p:sp>
      <p:sp>
        <p:nvSpPr>
          <p:cNvPr id="3" name="Content Placeholder 2"/>
          <p:cNvSpPr>
            <a:spLocks noGrp="1"/>
          </p:cNvSpPr>
          <p:nvPr>
            <p:ph idx="1"/>
          </p:nvPr>
        </p:nvSpPr>
        <p:spPr/>
        <p:txBody>
          <a:bodyPr/>
          <a:lstStyle/>
          <a:p>
            <a:endParaRPr lang="en-US"/>
          </a:p>
        </p:txBody>
      </p:sp>
      <p:pic>
        <p:nvPicPr>
          <p:cNvPr id="4" name="Picture 2" descr="http://www.thisismyurl.com/wp-content/uploads/2008/10/google_bomb_miserable_failure.png"/>
          <p:cNvPicPr>
            <a:picLocks noChangeAspect="1" noChangeArrowheads="1"/>
          </p:cNvPicPr>
          <p:nvPr/>
        </p:nvPicPr>
        <p:blipFill>
          <a:blip r:embed="rId2" cstate="print"/>
          <a:srcRect/>
          <a:stretch>
            <a:fillRect/>
          </a:stretch>
        </p:blipFill>
        <p:spPr bwMode="auto">
          <a:xfrm>
            <a:off x="1066800" y="1295400"/>
            <a:ext cx="7376871" cy="5105400"/>
          </a:xfrm>
          <a:prstGeom prst="rect">
            <a:avLst/>
          </a:prstGeom>
          <a:noFill/>
        </p:spPr>
      </p:pic>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28</a:t>
            </a:fld>
            <a:endParaRPr lang="en-US"/>
          </a:p>
        </p:txBody>
      </p:sp>
    </p:spTree>
    <p:extLst>
      <p:ext uri="{BB962C8B-B14F-4D97-AF65-F5344CB8AC3E}">
        <p14:creationId xmlns:p14="http://schemas.microsoft.com/office/powerpoint/2010/main" val="4094128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29</a:t>
            </a:fld>
            <a:endParaRPr lang="en-US"/>
          </a:p>
        </p:txBody>
      </p:sp>
      <p:pic>
        <p:nvPicPr>
          <p:cNvPr id="56324" name="Picture 4" descr="http://upload.wikimedia.org/wikipedia/commons/c/c3/Farm_in_frederick_maryland.jpg"/>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a:fillRect/>
          </a:stretch>
        </p:blipFill>
        <p:spPr bwMode="auto">
          <a:xfrm>
            <a:off x="0" y="0"/>
            <a:ext cx="10312780" cy="6858000"/>
          </a:xfrm>
          <a:prstGeom prst="rect">
            <a:avLst/>
          </a:prstGeom>
          <a:noFill/>
          <a:effectLst>
            <a:outerShdw dist="508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66618" y="4343400"/>
            <a:ext cx="7010765" cy="1323439"/>
          </a:xfrm>
          <a:prstGeom prst="rect">
            <a:avLst/>
          </a:prstGeom>
          <a:noFill/>
        </p:spPr>
        <p:txBody>
          <a:bodyPr wrap="none" rtlCol="0">
            <a:spAutoFit/>
          </a:bodyPr>
          <a:lstStyle/>
          <a:p>
            <a:r>
              <a:rPr lang="en-US" sz="8000" b="1" dirty="0" smtClean="0">
                <a:solidFill>
                  <a:schemeClr val="accent1">
                    <a:lumMod val="60000"/>
                    <a:lumOff val="40000"/>
                  </a:schemeClr>
                </a:solidFill>
                <a:latin typeface="Calibri" pitchFamily="34" charset="0"/>
                <a:cs typeface="Arial" pitchFamily="34" charset="0"/>
              </a:rPr>
              <a:t>SPAM FARMING</a:t>
            </a:r>
          </a:p>
        </p:txBody>
      </p:sp>
    </p:spTree>
    <p:extLst>
      <p:ext uri="{BB962C8B-B14F-4D97-AF65-F5344CB8AC3E}">
        <p14:creationId xmlns:p14="http://schemas.microsoft.com/office/powerpoint/2010/main" val="2971114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Random </a:t>
            </a:r>
            <a:r>
              <a:rPr lang="en-US" dirty="0" smtClean="0">
                <a:solidFill>
                  <a:schemeClr val="accent1">
                    <a:satMod val="150000"/>
                  </a:schemeClr>
                </a:solidFill>
              </a:rPr>
              <a:t>Teleports </a:t>
            </a:r>
            <a:r>
              <a:rPr lang="en-US" dirty="0">
                <a:solidFill>
                  <a:schemeClr val="accent1">
                    <a:satMod val="150000"/>
                  </a:schemeClr>
                </a:solidFill>
              </a:rPr>
              <a:t>(</a:t>
            </a:r>
            <a:r>
              <a:rPr lang="en-US" dirty="0">
                <a:solidFill>
                  <a:schemeClr val="accent1">
                    <a:satMod val="150000"/>
                  </a:schemeClr>
                </a:solidFill>
                <a:latin typeface="Symbol" pitchFamily="18" charset="2"/>
                <a:sym typeface="Symbol" pitchFamily="18" charset="2"/>
              </a:rPr>
              <a:t> = 0.8</a:t>
            </a:r>
            <a:r>
              <a:rPr lang="en-US" dirty="0">
                <a:solidFill>
                  <a:schemeClr val="accent1">
                    <a:satMod val="150000"/>
                  </a:schemeClr>
                </a:solidFill>
                <a:sym typeface="Symbol" pitchFamily="18" charset="2"/>
              </a:rPr>
              <a:t>)</a:t>
            </a:r>
          </a:p>
        </p:txBody>
      </p:sp>
      <p:sp>
        <p:nvSpPr>
          <p:cNvPr id="72722" name="Text Box 29"/>
          <p:cNvSpPr txBox="1">
            <a:spLocks noChangeArrowheads="1"/>
          </p:cNvSpPr>
          <p:nvPr/>
        </p:nvSpPr>
        <p:spPr bwMode="auto">
          <a:xfrm>
            <a:off x="990600" y="4724400"/>
            <a:ext cx="796925" cy="1187450"/>
          </a:xfrm>
          <a:prstGeom prst="rect">
            <a:avLst/>
          </a:prstGeom>
          <a:noFill/>
          <a:ln w="9525">
            <a:noFill/>
            <a:miter lim="800000"/>
            <a:headEnd/>
            <a:tailEnd/>
          </a:ln>
        </p:spPr>
        <p:txBody>
          <a:bodyPr wrap="none">
            <a:spAutoFit/>
          </a:bodyPr>
          <a:lstStyle/>
          <a:p>
            <a:r>
              <a:rPr lang="en-US" sz="2400">
                <a:latin typeface="Times New Roman" pitchFamily="18" charset="0"/>
              </a:rPr>
              <a:t>y</a:t>
            </a:r>
          </a:p>
          <a:p>
            <a:r>
              <a:rPr lang="en-US" sz="2400">
                <a:latin typeface="Times New Roman" pitchFamily="18" charset="0"/>
              </a:rPr>
              <a:t>a    =</a:t>
            </a:r>
          </a:p>
          <a:p>
            <a:r>
              <a:rPr lang="en-US" sz="2400">
                <a:latin typeface="Times New Roman" pitchFamily="18" charset="0"/>
              </a:rPr>
              <a:t>m</a:t>
            </a:r>
          </a:p>
        </p:txBody>
      </p:sp>
      <p:sp>
        <p:nvSpPr>
          <p:cNvPr id="72723" name="Text Box 30"/>
          <p:cNvSpPr txBox="1">
            <a:spLocks noChangeArrowheads="1"/>
          </p:cNvSpPr>
          <p:nvPr/>
        </p:nvSpPr>
        <p:spPr bwMode="auto">
          <a:xfrm>
            <a:off x="2378075" y="4759325"/>
            <a:ext cx="577402" cy="1200329"/>
          </a:xfrm>
          <a:prstGeom prst="rect">
            <a:avLst/>
          </a:prstGeom>
          <a:noFill/>
          <a:ln w="9525">
            <a:noFill/>
            <a:miter lim="800000"/>
            <a:headEnd/>
            <a:tailEnd/>
          </a:ln>
        </p:spPr>
        <p:txBody>
          <a:bodyPr wrap="none">
            <a:spAutoFit/>
          </a:bodyPr>
          <a:lstStyle/>
          <a:p>
            <a:r>
              <a:rPr lang="en-US" sz="2400" dirty="0" smtClean="0">
                <a:latin typeface="Times New Roman" pitchFamily="18" charset="0"/>
              </a:rPr>
              <a:t>1/3</a:t>
            </a:r>
            <a:endParaRPr lang="en-US" sz="2400" dirty="0">
              <a:latin typeface="Times New Roman" pitchFamily="18" charset="0"/>
            </a:endParaRPr>
          </a:p>
          <a:p>
            <a:r>
              <a:rPr lang="en-US" sz="2400" dirty="0" smtClean="0">
                <a:latin typeface="Times New Roman" pitchFamily="18" charset="0"/>
              </a:rPr>
              <a:t>1/3</a:t>
            </a:r>
            <a:endParaRPr lang="en-US" sz="2400" dirty="0">
              <a:latin typeface="Times New Roman" pitchFamily="18" charset="0"/>
            </a:endParaRPr>
          </a:p>
          <a:p>
            <a:r>
              <a:rPr lang="en-US" sz="2400" dirty="0" smtClean="0">
                <a:latin typeface="Times New Roman" pitchFamily="18" charset="0"/>
              </a:rPr>
              <a:t>1/3</a:t>
            </a:r>
            <a:endParaRPr lang="en-US" sz="2400" dirty="0">
              <a:latin typeface="Times New Roman" pitchFamily="18" charset="0"/>
            </a:endParaRPr>
          </a:p>
        </p:txBody>
      </p:sp>
      <p:sp>
        <p:nvSpPr>
          <p:cNvPr id="37919" name="Text Box 31"/>
          <p:cNvSpPr txBox="1">
            <a:spLocks noChangeArrowheads="1"/>
          </p:cNvSpPr>
          <p:nvPr/>
        </p:nvSpPr>
        <p:spPr bwMode="auto">
          <a:xfrm>
            <a:off x="3140075" y="4759325"/>
            <a:ext cx="723275" cy="1200329"/>
          </a:xfrm>
          <a:prstGeom prst="rect">
            <a:avLst/>
          </a:prstGeom>
          <a:noFill/>
          <a:ln w="9525">
            <a:noFill/>
            <a:miter lim="800000"/>
            <a:headEnd/>
            <a:tailEnd/>
          </a:ln>
        </p:spPr>
        <p:txBody>
          <a:bodyPr wrap="none">
            <a:spAutoFit/>
          </a:bodyPr>
          <a:lstStyle/>
          <a:p>
            <a:r>
              <a:rPr lang="en-US" sz="2400" dirty="0" smtClean="0">
                <a:latin typeface="Times New Roman" pitchFamily="18" charset="0"/>
              </a:rPr>
              <a:t>0.33</a:t>
            </a:r>
            <a:endParaRPr lang="en-US" sz="2400" dirty="0">
              <a:latin typeface="Times New Roman" pitchFamily="18" charset="0"/>
            </a:endParaRPr>
          </a:p>
          <a:p>
            <a:r>
              <a:rPr lang="en-US" sz="2400" dirty="0" smtClean="0">
                <a:latin typeface="Times New Roman" pitchFamily="18" charset="0"/>
              </a:rPr>
              <a:t>0.20</a:t>
            </a:r>
            <a:endParaRPr lang="en-US" sz="2400" dirty="0">
              <a:latin typeface="Times New Roman" pitchFamily="18" charset="0"/>
            </a:endParaRPr>
          </a:p>
          <a:p>
            <a:r>
              <a:rPr lang="en-US" sz="2400" dirty="0" smtClean="0">
                <a:latin typeface="Times New Roman" pitchFamily="18" charset="0"/>
              </a:rPr>
              <a:t>0.46</a:t>
            </a:r>
            <a:endParaRPr lang="en-US" sz="2400" dirty="0">
              <a:latin typeface="Times New Roman" pitchFamily="18" charset="0"/>
            </a:endParaRPr>
          </a:p>
        </p:txBody>
      </p:sp>
      <p:sp>
        <p:nvSpPr>
          <p:cNvPr id="37920" name="Text Box 32"/>
          <p:cNvSpPr txBox="1">
            <a:spLocks noChangeArrowheads="1"/>
          </p:cNvSpPr>
          <p:nvPr/>
        </p:nvSpPr>
        <p:spPr bwMode="auto">
          <a:xfrm>
            <a:off x="3978275" y="4759325"/>
            <a:ext cx="723275" cy="1200329"/>
          </a:xfrm>
          <a:prstGeom prst="rect">
            <a:avLst/>
          </a:prstGeom>
          <a:noFill/>
          <a:ln w="9525">
            <a:noFill/>
            <a:miter lim="800000"/>
            <a:headEnd/>
            <a:tailEnd/>
          </a:ln>
        </p:spPr>
        <p:txBody>
          <a:bodyPr wrap="none">
            <a:spAutoFit/>
          </a:bodyPr>
          <a:lstStyle/>
          <a:p>
            <a:r>
              <a:rPr lang="en-US" sz="2400" dirty="0" smtClean="0">
                <a:latin typeface="Times New Roman" pitchFamily="18" charset="0"/>
              </a:rPr>
              <a:t>0.24</a:t>
            </a:r>
            <a:endParaRPr lang="en-US" sz="2400" dirty="0">
              <a:latin typeface="Times New Roman" pitchFamily="18" charset="0"/>
            </a:endParaRPr>
          </a:p>
          <a:p>
            <a:r>
              <a:rPr lang="en-US" sz="2400" dirty="0" smtClean="0">
                <a:latin typeface="Times New Roman" pitchFamily="18" charset="0"/>
              </a:rPr>
              <a:t>0.20</a:t>
            </a:r>
            <a:endParaRPr lang="en-US" sz="2400" dirty="0">
              <a:latin typeface="Times New Roman" pitchFamily="18" charset="0"/>
            </a:endParaRPr>
          </a:p>
          <a:p>
            <a:r>
              <a:rPr lang="en-US" sz="2400" dirty="0" smtClean="0">
                <a:latin typeface="Times New Roman" pitchFamily="18" charset="0"/>
              </a:rPr>
              <a:t>0.52</a:t>
            </a:r>
            <a:endParaRPr lang="en-US" sz="2400" dirty="0">
              <a:latin typeface="Times New Roman" pitchFamily="18" charset="0"/>
            </a:endParaRPr>
          </a:p>
        </p:txBody>
      </p:sp>
      <p:sp>
        <p:nvSpPr>
          <p:cNvPr id="37921" name="Text Box 33"/>
          <p:cNvSpPr txBox="1">
            <a:spLocks noChangeArrowheads="1"/>
          </p:cNvSpPr>
          <p:nvPr/>
        </p:nvSpPr>
        <p:spPr bwMode="auto">
          <a:xfrm>
            <a:off x="4892675" y="4759325"/>
            <a:ext cx="723275" cy="1200329"/>
          </a:xfrm>
          <a:prstGeom prst="rect">
            <a:avLst/>
          </a:prstGeom>
          <a:noFill/>
          <a:ln w="9525">
            <a:noFill/>
            <a:miter lim="800000"/>
            <a:headEnd/>
            <a:tailEnd/>
          </a:ln>
        </p:spPr>
        <p:txBody>
          <a:bodyPr wrap="none">
            <a:spAutoFit/>
          </a:bodyPr>
          <a:lstStyle/>
          <a:p>
            <a:r>
              <a:rPr lang="en-US" sz="2400" dirty="0" smtClean="0">
                <a:latin typeface="Times New Roman" pitchFamily="18" charset="0"/>
              </a:rPr>
              <a:t>0.26</a:t>
            </a:r>
            <a:endParaRPr lang="en-US" sz="2400" dirty="0">
              <a:latin typeface="Times New Roman" pitchFamily="18" charset="0"/>
            </a:endParaRPr>
          </a:p>
          <a:p>
            <a:r>
              <a:rPr lang="en-US" sz="2400" dirty="0" smtClean="0">
                <a:latin typeface="Times New Roman" pitchFamily="18" charset="0"/>
              </a:rPr>
              <a:t>0.18</a:t>
            </a:r>
            <a:endParaRPr lang="en-US" sz="2400" dirty="0">
              <a:latin typeface="Times New Roman" pitchFamily="18" charset="0"/>
            </a:endParaRPr>
          </a:p>
          <a:p>
            <a:r>
              <a:rPr lang="en-US" sz="2400" dirty="0" smtClean="0">
                <a:latin typeface="Times New Roman" pitchFamily="18" charset="0"/>
              </a:rPr>
              <a:t>0.56</a:t>
            </a:r>
            <a:endParaRPr lang="en-US" sz="2400" dirty="0">
              <a:latin typeface="Times New Roman" pitchFamily="18" charset="0"/>
            </a:endParaRPr>
          </a:p>
        </p:txBody>
      </p:sp>
      <p:sp>
        <p:nvSpPr>
          <p:cNvPr id="37922" name="Text Box 34"/>
          <p:cNvSpPr txBox="1">
            <a:spLocks noChangeArrowheads="1"/>
          </p:cNvSpPr>
          <p:nvPr/>
        </p:nvSpPr>
        <p:spPr bwMode="auto">
          <a:xfrm>
            <a:off x="6797675" y="4759325"/>
            <a:ext cx="885179" cy="1200329"/>
          </a:xfrm>
          <a:prstGeom prst="rect">
            <a:avLst/>
          </a:prstGeom>
          <a:noFill/>
          <a:ln w="9525">
            <a:noFill/>
            <a:miter lim="800000"/>
            <a:headEnd/>
            <a:tailEnd/>
          </a:ln>
        </p:spPr>
        <p:txBody>
          <a:bodyPr wrap="none">
            <a:spAutoFit/>
          </a:bodyPr>
          <a:lstStyle/>
          <a:p>
            <a:r>
              <a:rPr lang="en-US" sz="2400" dirty="0">
                <a:latin typeface="Times New Roman" pitchFamily="18" charset="0"/>
              </a:rPr>
              <a:t>  </a:t>
            </a:r>
            <a:r>
              <a:rPr lang="en-US" sz="2400" dirty="0" smtClean="0">
                <a:latin typeface="Times New Roman" pitchFamily="18" charset="0"/>
              </a:rPr>
              <a:t>7/33</a:t>
            </a:r>
            <a:endParaRPr lang="en-US" sz="2400" dirty="0">
              <a:latin typeface="Times New Roman" pitchFamily="18" charset="0"/>
            </a:endParaRPr>
          </a:p>
          <a:p>
            <a:r>
              <a:rPr lang="en-US" sz="2400" dirty="0">
                <a:latin typeface="Times New Roman" pitchFamily="18" charset="0"/>
              </a:rPr>
              <a:t>  </a:t>
            </a:r>
            <a:r>
              <a:rPr lang="en-US" sz="2400" dirty="0" smtClean="0">
                <a:latin typeface="Times New Roman" pitchFamily="18" charset="0"/>
              </a:rPr>
              <a:t>5/33</a:t>
            </a:r>
            <a:endParaRPr lang="en-US" sz="2400" dirty="0">
              <a:latin typeface="Times New Roman" pitchFamily="18" charset="0"/>
            </a:endParaRPr>
          </a:p>
          <a:p>
            <a:r>
              <a:rPr lang="en-US" sz="2400" dirty="0" smtClean="0">
                <a:latin typeface="Times New Roman" pitchFamily="18" charset="0"/>
              </a:rPr>
              <a:t>21/33</a:t>
            </a:r>
            <a:endParaRPr lang="en-US" sz="2400" dirty="0">
              <a:latin typeface="Times New Roman" pitchFamily="18" charset="0"/>
            </a:endParaRPr>
          </a:p>
        </p:txBody>
      </p:sp>
      <p:sp>
        <p:nvSpPr>
          <p:cNvPr id="37923" name="Text Box 35"/>
          <p:cNvSpPr txBox="1">
            <a:spLocks noChangeArrowheads="1"/>
          </p:cNvSpPr>
          <p:nvPr/>
        </p:nvSpPr>
        <p:spPr bwMode="auto">
          <a:xfrm>
            <a:off x="5867400" y="5105400"/>
            <a:ext cx="565150" cy="457200"/>
          </a:xfrm>
          <a:prstGeom prst="rect">
            <a:avLst/>
          </a:prstGeom>
          <a:noFill/>
          <a:ln w="9525">
            <a:noFill/>
            <a:miter lim="800000"/>
            <a:headEnd/>
            <a:tailEnd/>
          </a:ln>
        </p:spPr>
        <p:txBody>
          <a:bodyPr wrap="none">
            <a:spAutoFit/>
          </a:bodyPr>
          <a:lstStyle/>
          <a:p>
            <a:r>
              <a:rPr lang="en-US" sz="2400">
                <a:latin typeface="Times New Roman" pitchFamily="18" charset="0"/>
              </a:rPr>
              <a:t>. . .</a:t>
            </a:r>
          </a:p>
        </p:txBody>
      </p:sp>
      <p:sp>
        <p:nvSpPr>
          <p:cNvPr id="27" name="Slide Number Placeholder 26"/>
          <p:cNvSpPr>
            <a:spLocks noGrp="1"/>
          </p:cNvSpPr>
          <p:nvPr>
            <p:ph type="sldNum" sz="quarter" idx="12"/>
          </p:nvPr>
        </p:nvSpPr>
        <p:spPr/>
        <p:txBody>
          <a:bodyPr/>
          <a:lstStyle/>
          <a:p>
            <a:pPr>
              <a:defRPr/>
            </a:pPr>
            <a:fld id="{2F1ED495-67E5-48E0-A15B-A1339E69207C}" type="slidenum">
              <a:rPr lang="en-US"/>
              <a:pPr>
                <a:defRPr/>
              </a:pPr>
              <a:t>3</a:t>
            </a:fld>
            <a:endParaRPr lang="en-US"/>
          </a:p>
        </p:txBody>
      </p:sp>
      <p:sp>
        <p:nvSpPr>
          <p:cNvPr id="28" name="Footer Placeholder 27"/>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grpSp>
        <p:nvGrpSpPr>
          <p:cNvPr id="29" name="Group 28"/>
          <p:cNvGrpSpPr/>
          <p:nvPr/>
        </p:nvGrpSpPr>
        <p:grpSpPr>
          <a:xfrm>
            <a:off x="0" y="1321352"/>
            <a:ext cx="4985260" cy="3403048"/>
            <a:chOff x="-44008" y="1251831"/>
            <a:chExt cx="4985260" cy="3403048"/>
          </a:xfrm>
        </p:grpSpPr>
        <p:cxnSp>
          <p:nvCxnSpPr>
            <p:cNvPr id="30" name="Straight Arrow Connector 29"/>
            <p:cNvCxnSpPr>
              <a:stCxn id="51" idx="3"/>
              <a:endCxn id="50" idx="5"/>
            </p:cNvCxnSpPr>
            <p:nvPr/>
          </p:nvCxnSpPr>
          <p:spPr>
            <a:xfrm flipH="1" flipV="1">
              <a:off x="973988" y="3989120"/>
              <a:ext cx="2461200" cy="185333"/>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grpSp>
          <p:nvGrpSpPr>
            <p:cNvPr id="31" name="Group 20"/>
            <p:cNvGrpSpPr/>
            <p:nvPr/>
          </p:nvGrpSpPr>
          <p:grpSpPr>
            <a:xfrm>
              <a:off x="505694" y="1484745"/>
              <a:ext cx="3397788" cy="2769611"/>
              <a:chOff x="5714999" y="1828800"/>
              <a:chExt cx="1544847" cy="1138728"/>
            </a:xfrm>
          </p:grpSpPr>
          <p:cxnSp>
            <p:nvCxnSpPr>
              <p:cNvPr id="45" name="Straight Arrow Connector 44"/>
              <p:cNvCxnSpPr>
                <a:stCxn id="49" idx="4"/>
                <a:endCxn id="50" idx="7"/>
              </p:cNvCxnSpPr>
              <p:nvPr/>
            </p:nvCxnSpPr>
            <p:spPr>
              <a:xfrm flipH="1">
                <a:off x="5927915" y="2053128"/>
                <a:ext cx="445208" cy="64672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p:cNvCxnSpPr>
                <a:stCxn id="51" idx="0"/>
                <a:endCxn id="49" idx="5"/>
              </p:cNvCxnSpPr>
              <p:nvPr/>
            </p:nvCxnSpPr>
            <p:spPr>
              <a:xfrm flipH="1" flipV="1">
                <a:off x="6461316" y="2020276"/>
                <a:ext cx="673807" cy="722924"/>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a:stCxn id="50" idx="6"/>
                <a:endCxn id="51" idx="2"/>
              </p:cNvCxnSpPr>
              <p:nvPr/>
            </p:nvCxnSpPr>
            <p:spPr>
              <a:xfrm>
                <a:off x="5964445" y="2779164"/>
                <a:ext cx="1045955"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8" name="Curved Connector 47"/>
              <p:cNvCxnSpPr>
                <a:stCxn id="49" idx="6"/>
                <a:endCxn id="49" idx="0"/>
              </p:cNvCxnSpPr>
              <p:nvPr/>
            </p:nvCxnSpPr>
            <p:spPr>
              <a:xfrm flipH="1" flipV="1">
                <a:off x="6373123" y="1828800"/>
                <a:ext cx="124723" cy="112164"/>
              </a:xfrm>
              <a:prstGeom prst="curvedConnector4">
                <a:avLst>
                  <a:gd name="adj1" fmla="val -83333"/>
                  <a:gd name="adj2" fmla="val 183796"/>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49" name="Oval 48"/>
              <p:cNvSpPr/>
              <p:nvPr/>
            </p:nvSpPr>
            <p:spPr>
              <a:xfrm>
                <a:off x="6248400" y="1828800"/>
                <a:ext cx="249446" cy="224328"/>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solidFill>
                      <a:schemeClr val="bg1"/>
                    </a:solidFill>
                    <a:latin typeface="Arial" pitchFamily="34" charset="0"/>
                    <a:cs typeface="Arial" pitchFamily="34" charset="0"/>
                  </a:rPr>
                  <a:t>y</a:t>
                </a:r>
                <a:endParaRPr lang="en-US" sz="2800" b="1" dirty="0">
                  <a:solidFill>
                    <a:schemeClr val="bg1"/>
                  </a:solidFill>
                  <a:latin typeface="Arial" pitchFamily="34" charset="0"/>
                  <a:cs typeface="Arial" pitchFamily="34" charset="0"/>
                </a:endParaRPr>
              </a:p>
            </p:txBody>
          </p:sp>
          <p:sp>
            <p:nvSpPr>
              <p:cNvPr id="50" name="Oval 49"/>
              <p:cNvSpPr/>
              <p:nvPr/>
            </p:nvSpPr>
            <p:spPr>
              <a:xfrm>
                <a:off x="5714999" y="2667000"/>
                <a:ext cx="249446" cy="224328"/>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solidFill>
                      <a:schemeClr val="bg1"/>
                    </a:solidFill>
                    <a:latin typeface="Arial" pitchFamily="34" charset="0"/>
                    <a:cs typeface="Arial" pitchFamily="34" charset="0"/>
                  </a:rPr>
                  <a:t>a</a:t>
                </a:r>
                <a:endParaRPr lang="en-US" sz="2800" b="1" dirty="0">
                  <a:solidFill>
                    <a:schemeClr val="bg1"/>
                  </a:solidFill>
                  <a:latin typeface="Arial" pitchFamily="34" charset="0"/>
                  <a:cs typeface="Arial" pitchFamily="34" charset="0"/>
                </a:endParaRPr>
              </a:p>
            </p:txBody>
          </p:sp>
          <p:sp>
            <p:nvSpPr>
              <p:cNvPr id="51" name="Oval 50"/>
              <p:cNvSpPr/>
              <p:nvPr/>
            </p:nvSpPr>
            <p:spPr>
              <a:xfrm>
                <a:off x="7010400" y="2743200"/>
                <a:ext cx="249446" cy="224328"/>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solidFill>
                      <a:schemeClr val="bg1"/>
                    </a:solidFill>
                    <a:latin typeface="Arial" pitchFamily="34" charset="0"/>
                    <a:cs typeface="Arial" pitchFamily="34" charset="0"/>
                  </a:rPr>
                  <a:t>m</a:t>
                </a:r>
                <a:endParaRPr lang="en-US" sz="2800" b="1" dirty="0">
                  <a:solidFill>
                    <a:schemeClr val="bg1"/>
                  </a:solidFill>
                  <a:latin typeface="Arial" pitchFamily="34" charset="0"/>
                  <a:cs typeface="Arial" pitchFamily="34" charset="0"/>
                </a:endParaRPr>
              </a:p>
            </p:txBody>
          </p:sp>
        </p:grpSp>
        <p:cxnSp>
          <p:nvCxnSpPr>
            <p:cNvPr id="32" name="Curved Connector 31"/>
            <p:cNvCxnSpPr/>
            <p:nvPr/>
          </p:nvCxnSpPr>
          <p:spPr>
            <a:xfrm flipH="1" flipV="1">
              <a:off x="3674856" y="3752272"/>
              <a:ext cx="228600" cy="228600"/>
            </a:xfrm>
            <a:prstGeom prst="curvedConnector4">
              <a:avLst>
                <a:gd name="adj1" fmla="val -100000"/>
                <a:gd name="adj2" fmla="val 200000"/>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49" idx="4"/>
              <a:endCxn id="51" idx="1"/>
            </p:cNvCxnSpPr>
            <p:nvPr/>
          </p:nvCxnSpPr>
          <p:spPr>
            <a:xfrm>
              <a:off x="1953194" y="2030355"/>
              <a:ext cx="1481994" cy="1758294"/>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50" idx="0"/>
              <a:endCxn id="49" idx="3"/>
            </p:cNvCxnSpPr>
            <p:nvPr/>
          </p:nvCxnSpPr>
          <p:spPr>
            <a:xfrm flipV="1">
              <a:off x="780014" y="1950452"/>
              <a:ext cx="979206" cy="1572961"/>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rot="18135060">
              <a:off x="322925" y="2613394"/>
              <a:ext cx="1414170" cy="338554"/>
            </a:xfrm>
            <a:prstGeom prst="rect">
              <a:avLst/>
            </a:prstGeom>
            <a:noFill/>
          </p:spPr>
          <p:txBody>
            <a:bodyPr wrap="none" rtlCol="0">
              <a:spAutoFit/>
            </a:bodyPr>
            <a:lstStyle/>
            <a:p>
              <a:r>
                <a:rPr lang="en-US" sz="1600" dirty="0" smtClean="0">
                  <a:latin typeface="Arial" pitchFamily="34" charset="0"/>
                  <a:cs typeface="Arial" pitchFamily="34" charset="0"/>
                </a:rPr>
                <a:t>0.8·½+0.2·⅓ </a:t>
              </a:r>
            </a:p>
          </p:txBody>
        </p:sp>
        <p:sp>
          <p:nvSpPr>
            <p:cNvPr id="36" name="TextBox 35"/>
            <p:cNvSpPr txBox="1"/>
            <p:nvPr/>
          </p:nvSpPr>
          <p:spPr>
            <a:xfrm rot="318447">
              <a:off x="1310742" y="3566889"/>
              <a:ext cx="1414170" cy="338554"/>
            </a:xfrm>
            <a:prstGeom prst="rect">
              <a:avLst/>
            </a:prstGeom>
            <a:noFill/>
          </p:spPr>
          <p:txBody>
            <a:bodyPr wrap="none" rtlCol="0">
              <a:spAutoFit/>
            </a:bodyPr>
            <a:lstStyle/>
            <a:p>
              <a:r>
                <a:rPr lang="en-US" sz="1600" dirty="0">
                  <a:latin typeface="Arial" pitchFamily="34" charset="0"/>
                  <a:cs typeface="Arial" pitchFamily="34" charset="0"/>
                </a:rPr>
                <a:t>0.8·½+0.2·⅓ </a:t>
              </a:r>
            </a:p>
          </p:txBody>
        </p:sp>
        <p:sp>
          <p:nvSpPr>
            <p:cNvPr id="37" name="TextBox 36"/>
            <p:cNvSpPr txBox="1"/>
            <p:nvPr/>
          </p:nvSpPr>
          <p:spPr>
            <a:xfrm rot="419834">
              <a:off x="1548646" y="4024840"/>
              <a:ext cx="902811" cy="369332"/>
            </a:xfrm>
            <a:prstGeom prst="rect">
              <a:avLst/>
            </a:prstGeom>
            <a:noFill/>
          </p:spPr>
          <p:txBody>
            <a:bodyPr wrap="none" rtlCol="0">
              <a:spAutoFit/>
            </a:bodyPr>
            <a:lstStyle/>
            <a:p>
              <a:r>
                <a:rPr lang="en-US" dirty="0" smtClean="0">
                  <a:latin typeface="Arial" pitchFamily="34" charset="0"/>
                  <a:cs typeface="Arial" pitchFamily="34" charset="0"/>
                </a:rPr>
                <a:t>0.2</a:t>
              </a:r>
              <a:r>
                <a:rPr lang="en-US" dirty="0">
                  <a:latin typeface="Arial" pitchFamily="34" charset="0"/>
                  <a:cs typeface="Arial" pitchFamily="34" charset="0"/>
                </a:rPr>
                <a:t>·⅓ </a:t>
              </a:r>
              <a:r>
                <a:rPr lang="en-US" dirty="0" smtClean="0">
                  <a:latin typeface="Arial" pitchFamily="34" charset="0"/>
                  <a:cs typeface="Arial" pitchFamily="34" charset="0"/>
                </a:rPr>
                <a:t> </a:t>
              </a:r>
            </a:p>
          </p:txBody>
        </p:sp>
        <p:sp>
          <p:nvSpPr>
            <p:cNvPr id="38" name="TextBox 37"/>
            <p:cNvSpPr txBox="1"/>
            <p:nvPr/>
          </p:nvSpPr>
          <p:spPr>
            <a:xfrm>
              <a:off x="3709825" y="3206373"/>
              <a:ext cx="1231427" cy="338554"/>
            </a:xfrm>
            <a:prstGeom prst="rect">
              <a:avLst/>
            </a:prstGeom>
            <a:noFill/>
          </p:spPr>
          <p:txBody>
            <a:bodyPr wrap="none" rtlCol="0">
              <a:spAutoFit/>
            </a:bodyPr>
            <a:lstStyle/>
            <a:p>
              <a:r>
                <a:rPr lang="en-US" sz="1600" dirty="0" smtClean="0">
                  <a:latin typeface="Arial" pitchFamily="34" charset="0"/>
                  <a:cs typeface="Arial" pitchFamily="34" charset="0"/>
                </a:rPr>
                <a:t>0.8</a:t>
              </a:r>
              <a:r>
                <a:rPr lang="en-US" sz="1600" dirty="0">
                  <a:latin typeface="Arial" pitchFamily="34" charset="0"/>
                  <a:cs typeface="Arial" pitchFamily="34" charset="0"/>
                </a:rPr>
                <a:t>+0.2·⅓ </a:t>
              </a:r>
              <a:r>
                <a:rPr lang="en-US" sz="1600" dirty="0" smtClean="0">
                  <a:latin typeface="Arial" pitchFamily="34" charset="0"/>
                  <a:cs typeface="Arial" pitchFamily="34" charset="0"/>
                </a:rPr>
                <a:t> </a:t>
              </a:r>
            </a:p>
          </p:txBody>
        </p:sp>
        <p:sp>
          <p:nvSpPr>
            <p:cNvPr id="39" name="TextBox 38"/>
            <p:cNvSpPr txBox="1"/>
            <p:nvPr/>
          </p:nvSpPr>
          <p:spPr>
            <a:xfrm rot="2896627">
              <a:off x="2611911" y="2561674"/>
              <a:ext cx="825867" cy="338554"/>
            </a:xfrm>
            <a:prstGeom prst="rect">
              <a:avLst/>
            </a:prstGeom>
            <a:noFill/>
          </p:spPr>
          <p:txBody>
            <a:bodyPr wrap="none" rtlCol="0">
              <a:spAutoFit/>
            </a:bodyPr>
            <a:lstStyle/>
            <a:p>
              <a:r>
                <a:rPr lang="en-US" sz="1600" dirty="0" smtClean="0">
                  <a:latin typeface="Arial" pitchFamily="34" charset="0"/>
                  <a:cs typeface="Arial" pitchFamily="34" charset="0"/>
                </a:rPr>
                <a:t>0.2</a:t>
              </a:r>
              <a:r>
                <a:rPr lang="en-US" sz="1600" dirty="0">
                  <a:latin typeface="Arial" pitchFamily="34" charset="0"/>
                  <a:cs typeface="Arial" pitchFamily="34" charset="0"/>
                </a:rPr>
                <a:t>·⅓ </a:t>
              </a:r>
              <a:r>
                <a:rPr lang="en-US" sz="1600" dirty="0" smtClean="0">
                  <a:latin typeface="Arial" pitchFamily="34" charset="0"/>
                  <a:cs typeface="Arial" pitchFamily="34" charset="0"/>
                </a:rPr>
                <a:t> </a:t>
              </a:r>
            </a:p>
          </p:txBody>
        </p:sp>
        <p:sp>
          <p:nvSpPr>
            <p:cNvPr id="40" name="TextBox 39"/>
            <p:cNvSpPr txBox="1"/>
            <p:nvPr/>
          </p:nvSpPr>
          <p:spPr>
            <a:xfrm rot="2760934">
              <a:off x="2143925" y="2807717"/>
              <a:ext cx="825867" cy="338554"/>
            </a:xfrm>
            <a:prstGeom prst="rect">
              <a:avLst/>
            </a:prstGeom>
            <a:noFill/>
          </p:spPr>
          <p:txBody>
            <a:bodyPr wrap="none" rtlCol="0">
              <a:spAutoFit/>
            </a:bodyPr>
            <a:lstStyle/>
            <a:p>
              <a:r>
                <a:rPr lang="en-US" sz="1600" dirty="0">
                  <a:latin typeface="Arial" pitchFamily="34" charset="0"/>
                  <a:cs typeface="Arial" pitchFamily="34" charset="0"/>
                </a:rPr>
                <a:t>0.2· ⅓ </a:t>
              </a:r>
              <a:endParaRPr lang="en-US" sz="1600" dirty="0" smtClean="0">
                <a:latin typeface="Arial" pitchFamily="34" charset="0"/>
                <a:cs typeface="Arial" pitchFamily="34" charset="0"/>
              </a:endParaRPr>
            </a:p>
          </p:txBody>
        </p:sp>
        <p:sp>
          <p:nvSpPr>
            <p:cNvPr id="41" name="TextBox 40"/>
            <p:cNvSpPr txBox="1"/>
            <p:nvPr/>
          </p:nvSpPr>
          <p:spPr>
            <a:xfrm rot="2424277">
              <a:off x="-44008" y="4285547"/>
              <a:ext cx="902811" cy="369332"/>
            </a:xfrm>
            <a:prstGeom prst="rect">
              <a:avLst/>
            </a:prstGeom>
            <a:noFill/>
          </p:spPr>
          <p:txBody>
            <a:bodyPr wrap="none" rtlCol="0">
              <a:spAutoFit/>
            </a:bodyPr>
            <a:lstStyle/>
            <a:p>
              <a:r>
                <a:rPr lang="en-US" dirty="0">
                  <a:latin typeface="Arial" pitchFamily="34" charset="0"/>
                  <a:cs typeface="Arial" pitchFamily="34" charset="0"/>
                </a:rPr>
                <a:t>0.2· ⅓ </a:t>
              </a:r>
              <a:endParaRPr lang="en-US" dirty="0" smtClean="0">
                <a:latin typeface="Arial" pitchFamily="34" charset="0"/>
                <a:cs typeface="Arial" pitchFamily="34" charset="0"/>
              </a:endParaRPr>
            </a:p>
          </p:txBody>
        </p:sp>
        <p:cxnSp>
          <p:nvCxnSpPr>
            <p:cNvPr id="42" name="Curved Connector 41"/>
            <p:cNvCxnSpPr>
              <a:stCxn id="50" idx="4"/>
              <a:endCxn id="50" idx="2"/>
            </p:cNvCxnSpPr>
            <p:nvPr/>
          </p:nvCxnSpPr>
          <p:spPr>
            <a:xfrm rot="5400000" flipH="1">
              <a:off x="506451" y="3795461"/>
              <a:ext cx="272805" cy="274320"/>
            </a:xfrm>
            <a:prstGeom prst="curvedConnector4">
              <a:avLst>
                <a:gd name="adj1" fmla="val -83796"/>
                <a:gd name="adj2" fmla="val 183333"/>
              </a:avLst>
            </a:prstGeom>
            <a:ln w="28575">
              <a:solidFill>
                <a:srgbClr val="008000"/>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2428106" y="1251831"/>
              <a:ext cx="1414170" cy="338554"/>
            </a:xfrm>
            <a:prstGeom prst="rect">
              <a:avLst/>
            </a:prstGeom>
            <a:noFill/>
          </p:spPr>
          <p:txBody>
            <a:bodyPr wrap="none" rtlCol="0">
              <a:spAutoFit/>
            </a:bodyPr>
            <a:lstStyle/>
            <a:p>
              <a:r>
                <a:rPr lang="en-US" sz="1600" dirty="0" smtClean="0">
                  <a:latin typeface="Arial" pitchFamily="34" charset="0"/>
                  <a:cs typeface="Arial" pitchFamily="34" charset="0"/>
                </a:rPr>
                <a:t>0.8·½+0.2·⅓ </a:t>
              </a:r>
            </a:p>
          </p:txBody>
        </p:sp>
        <p:sp>
          <p:nvSpPr>
            <p:cNvPr id="44" name="TextBox 43"/>
            <p:cNvSpPr txBox="1"/>
            <p:nvPr/>
          </p:nvSpPr>
          <p:spPr>
            <a:xfrm rot="18135060">
              <a:off x="847089" y="2728850"/>
              <a:ext cx="1414170" cy="338554"/>
            </a:xfrm>
            <a:prstGeom prst="rect">
              <a:avLst/>
            </a:prstGeom>
            <a:noFill/>
          </p:spPr>
          <p:txBody>
            <a:bodyPr wrap="none" rtlCol="0">
              <a:spAutoFit/>
            </a:bodyPr>
            <a:lstStyle/>
            <a:p>
              <a:r>
                <a:rPr lang="en-US" sz="1600" dirty="0" smtClean="0">
                  <a:latin typeface="Arial" pitchFamily="34" charset="0"/>
                  <a:cs typeface="Arial" pitchFamily="34" charset="0"/>
                </a:rPr>
                <a:t>0.8·½+0.2·⅓ </a:t>
              </a:r>
            </a:p>
          </p:txBody>
        </p:sp>
      </p:grpSp>
      <p:sp>
        <p:nvSpPr>
          <p:cNvPr id="52" name="Rectangle 43"/>
          <p:cNvSpPr>
            <a:spLocks noChangeArrowheads="1"/>
          </p:cNvSpPr>
          <p:nvPr/>
        </p:nvSpPr>
        <p:spPr bwMode="auto">
          <a:xfrm>
            <a:off x="4987502" y="1630660"/>
            <a:ext cx="1371600" cy="1219200"/>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sp>
        <p:nvSpPr>
          <p:cNvPr id="53" name="Text Box 44"/>
          <p:cNvSpPr txBox="1">
            <a:spLocks noChangeArrowheads="1"/>
          </p:cNvSpPr>
          <p:nvPr/>
        </p:nvSpPr>
        <p:spPr bwMode="auto">
          <a:xfrm>
            <a:off x="4584277" y="1595735"/>
            <a:ext cx="1816523" cy="1200329"/>
          </a:xfrm>
          <a:prstGeom prst="rect">
            <a:avLst/>
          </a:prstGeom>
          <a:noFill/>
          <a:ln w="9525">
            <a:noFill/>
            <a:miter lim="800000"/>
            <a:headEnd/>
            <a:tailEnd/>
          </a:ln>
        </p:spPr>
        <p:txBody>
          <a:bodyPr wrap="none">
            <a:spAutoFit/>
          </a:bodyPr>
          <a:lstStyle/>
          <a:p>
            <a:r>
              <a:rPr lang="en-US" sz="2400" dirty="0">
                <a:latin typeface="Times New Roman" pitchFamily="18" charset="0"/>
              </a:rPr>
              <a:t>     1/2 1/2   </a:t>
            </a:r>
            <a:r>
              <a:rPr lang="en-US" sz="2400" dirty="0" smtClean="0">
                <a:latin typeface="Times New Roman" pitchFamily="18" charset="0"/>
              </a:rPr>
              <a:t>0</a:t>
            </a:r>
            <a:endParaRPr lang="en-US" sz="2400" dirty="0">
              <a:latin typeface="Times New Roman" pitchFamily="18" charset="0"/>
            </a:endParaRPr>
          </a:p>
          <a:p>
            <a:r>
              <a:rPr lang="en-US" sz="2400" dirty="0">
                <a:latin typeface="Times New Roman" pitchFamily="18" charset="0"/>
              </a:rPr>
              <a:t>     1/2   0    </a:t>
            </a:r>
            <a:r>
              <a:rPr lang="en-US" sz="2400" dirty="0" smtClean="0">
                <a:latin typeface="Times New Roman" pitchFamily="18" charset="0"/>
              </a:rPr>
              <a:t>0</a:t>
            </a:r>
            <a:endParaRPr lang="en-US" sz="2400" dirty="0">
              <a:latin typeface="Times New Roman" pitchFamily="18" charset="0"/>
            </a:endParaRPr>
          </a:p>
          <a:p>
            <a:r>
              <a:rPr lang="en-US" sz="2400" dirty="0">
                <a:latin typeface="Times New Roman" pitchFamily="18" charset="0"/>
              </a:rPr>
              <a:t>      0   1/2   </a:t>
            </a:r>
            <a:r>
              <a:rPr lang="en-US" sz="2400" dirty="0" smtClean="0">
                <a:latin typeface="Times New Roman" pitchFamily="18" charset="0"/>
              </a:rPr>
              <a:t>1</a:t>
            </a:r>
            <a:endParaRPr lang="en-US" sz="2400" dirty="0">
              <a:latin typeface="Times New Roman" pitchFamily="18" charset="0"/>
            </a:endParaRPr>
          </a:p>
        </p:txBody>
      </p:sp>
      <p:sp>
        <p:nvSpPr>
          <p:cNvPr id="54" name="Rectangle 45"/>
          <p:cNvSpPr>
            <a:spLocks noChangeArrowheads="1"/>
          </p:cNvSpPr>
          <p:nvPr/>
        </p:nvSpPr>
        <p:spPr bwMode="auto">
          <a:xfrm>
            <a:off x="7543800" y="1630660"/>
            <a:ext cx="1447800" cy="1219200"/>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sp>
        <p:nvSpPr>
          <p:cNvPr id="55" name="Text Box 46"/>
          <p:cNvSpPr txBox="1">
            <a:spLocks noChangeArrowheads="1"/>
          </p:cNvSpPr>
          <p:nvPr/>
        </p:nvSpPr>
        <p:spPr bwMode="auto">
          <a:xfrm>
            <a:off x="7251700" y="1595735"/>
            <a:ext cx="1733550" cy="1187450"/>
          </a:xfrm>
          <a:prstGeom prst="rect">
            <a:avLst/>
          </a:prstGeom>
          <a:noFill/>
          <a:ln w="9525">
            <a:noFill/>
            <a:miter lim="800000"/>
            <a:headEnd/>
            <a:tailEnd/>
          </a:ln>
        </p:spPr>
        <p:txBody>
          <a:bodyPr wrap="none">
            <a:spAutoFit/>
          </a:bodyPr>
          <a:lstStyle/>
          <a:p>
            <a:r>
              <a:rPr lang="en-US" sz="2400">
                <a:latin typeface="Times New Roman" pitchFamily="18" charset="0"/>
              </a:rPr>
              <a:t>   1/3 1/3 1/3</a:t>
            </a:r>
          </a:p>
          <a:p>
            <a:r>
              <a:rPr lang="en-US" sz="2400">
                <a:latin typeface="Times New Roman" pitchFamily="18" charset="0"/>
              </a:rPr>
              <a:t>   1/3 1/3 1/3</a:t>
            </a:r>
          </a:p>
          <a:p>
            <a:r>
              <a:rPr lang="en-US" sz="2400">
                <a:latin typeface="Times New Roman" pitchFamily="18" charset="0"/>
              </a:rPr>
              <a:t>   1/3 1/3 1/3</a:t>
            </a:r>
          </a:p>
        </p:txBody>
      </p:sp>
      <p:sp>
        <p:nvSpPr>
          <p:cNvPr id="56" name="Rectangle 47"/>
          <p:cNvSpPr>
            <a:spLocks noChangeArrowheads="1"/>
          </p:cNvSpPr>
          <p:nvPr/>
        </p:nvSpPr>
        <p:spPr bwMode="auto">
          <a:xfrm>
            <a:off x="5791200" y="2971800"/>
            <a:ext cx="2216150" cy="1260475"/>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sp>
        <p:nvSpPr>
          <p:cNvPr id="57" name="Text Box 48"/>
          <p:cNvSpPr txBox="1">
            <a:spLocks noChangeArrowheads="1"/>
          </p:cNvSpPr>
          <p:nvPr/>
        </p:nvSpPr>
        <p:spPr bwMode="auto">
          <a:xfrm>
            <a:off x="5387975" y="2971800"/>
            <a:ext cx="2755883" cy="1200329"/>
          </a:xfrm>
          <a:prstGeom prst="rect">
            <a:avLst/>
          </a:prstGeom>
          <a:noFill/>
          <a:ln w="9525">
            <a:noFill/>
            <a:miter lim="800000"/>
            <a:headEnd/>
            <a:tailEnd/>
          </a:ln>
        </p:spPr>
        <p:txBody>
          <a:bodyPr wrap="none">
            <a:spAutoFit/>
          </a:bodyPr>
          <a:lstStyle/>
          <a:p>
            <a:r>
              <a:rPr lang="en-US" sz="2400" dirty="0">
                <a:latin typeface="Times New Roman" pitchFamily="18" charset="0"/>
              </a:rPr>
              <a:t>y   7/15  7/15   1</a:t>
            </a:r>
            <a:r>
              <a:rPr lang="en-US" sz="2400" dirty="0" smtClean="0">
                <a:latin typeface="Times New Roman" pitchFamily="18" charset="0"/>
              </a:rPr>
              <a:t>/15</a:t>
            </a:r>
            <a:endParaRPr lang="en-US" sz="2400" dirty="0">
              <a:latin typeface="Times New Roman" pitchFamily="18" charset="0"/>
            </a:endParaRPr>
          </a:p>
          <a:p>
            <a:r>
              <a:rPr lang="en-US" sz="2400" dirty="0">
                <a:latin typeface="Times New Roman" pitchFamily="18" charset="0"/>
              </a:rPr>
              <a:t>a   7/15  1/15   </a:t>
            </a:r>
            <a:r>
              <a:rPr lang="en-US" sz="2400" dirty="0" smtClean="0">
                <a:latin typeface="Times New Roman" pitchFamily="18" charset="0"/>
              </a:rPr>
              <a:t>1/15</a:t>
            </a:r>
            <a:endParaRPr lang="en-US" sz="2400" dirty="0">
              <a:latin typeface="Times New Roman" pitchFamily="18" charset="0"/>
            </a:endParaRPr>
          </a:p>
          <a:p>
            <a:r>
              <a:rPr lang="en-US" sz="2400" dirty="0">
                <a:latin typeface="Times New Roman" pitchFamily="18" charset="0"/>
              </a:rPr>
              <a:t>m  1/15  7/15  </a:t>
            </a:r>
            <a:r>
              <a:rPr lang="en-US" sz="2400" dirty="0" smtClean="0">
                <a:latin typeface="Times New Roman" pitchFamily="18" charset="0"/>
              </a:rPr>
              <a:t>13/15</a:t>
            </a:r>
            <a:endParaRPr lang="en-US" sz="2400" dirty="0">
              <a:latin typeface="Times New Roman" pitchFamily="18" charset="0"/>
            </a:endParaRPr>
          </a:p>
        </p:txBody>
      </p:sp>
      <p:sp>
        <p:nvSpPr>
          <p:cNvPr id="58" name="Text Box 49"/>
          <p:cNvSpPr txBox="1">
            <a:spLocks noChangeArrowheads="1"/>
          </p:cNvSpPr>
          <p:nvPr/>
        </p:nvSpPr>
        <p:spPr bwMode="auto">
          <a:xfrm>
            <a:off x="4431877" y="1935460"/>
            <a:ext cx="608013" cy="457200"/>
          </a:xfrm>
          <a:prstGeom prst="rect">
            <a:avLst/>
          </a:prstGeom>
          <a:noFill/>
          <a:ln w="9525">
            <a:noFill/>
            <a:miter lim="800000"/>
            <a:headEnd/>
            <a:tailEnd/>
          </a:ln>
        </p:spPr>
        <p:txBody>
          <a:bodyPr wrap="none">
            <a:spAutoFit/>
          </a:bodyPr>
          <a:lstStyle/>
          <a:p>
            <a:r>
              <a:rPr lang="en-US" sz="2400" dirty="0">
                <a:latin typeface="Corbel" pitchFamily="34" charset="0"/>
              </a:rPr>
              <a:t>0.8</a:t>
            </a:r>
          </a:p>
        </p:txBody>
      </p:sp>
      <p:sp>
        <p:nvSpPr>
          <p:cNvPr id="59" name="Text Box 50"/>
          <p:cNvSpPr txBox="1">
            <a:spLocks noChangeArrowheads="1"/>
          </p:cNvSpPr>
          <p:nvPr/>
        </p:nvSpPr>
        <p:spPr bwMode="auto">
          <a:xfrm>
            <a:off x="6689725" y="1898948"/>
            <a:ext cx="869950" cy="457200"/>
          </a:xfrm>
          <a:prstGeom prst="rect">
            <a:avLst/>
          </a:prstGeom>
          <a:noFill/>
          <a:ln w="9525">
            <a:noFill/>
            <a:miter lim="800000"/>
            <a:headEnd/>
            <a:tailEnd/>
          </a:ln>
        </p:spPr>
        <p:txBody>
          <a:bodyPr wrap="none">
            <a:spAutoFit/>
          </a:bodyPr>
          <a:lstStyle/>
          <a:p>
            <a:r>
              <a:rPr lang="en-US" sz="2400">
                <a:latin typeface="Corbel" pitchFamily="34" charset="0"/>
              </a:rPr>
              <a:t>+ 0.2</a:t>
            </a:r>
          </a:p>
        </p:txBody>
      </p:sp>
      <p:sp>
        <p:nvSpPr>
          <p:cNvPr id="60" name="TextBox 59"/>
          <p:cNvSpPr txBox="1"/>
          <p:nvPr/>
        </p:nvSpPr>
        <p:spPr>
          <a:xfrm>
            <a:off x="5449707" y="1101308"/>
            <a:ext cx="441146" cy="461665"/>
          </a:xfrm>
          <a:prstGeom prst="rect">
            <a:avLst/>
          </a:prstGeom>
          <a:noFill/>
        </p:spPr>
        <p:txBody>
          <a:bodyPr wrap="none" rtlCol="0">
            <a:spAutoFit/>
          </a:bodyPr>
          <a:lstStyle/>
          <a:p>
            <a:r>
              <a:rPr lang="en-US" sz="2400" b="1" dirty="0" smtClean="0">
                <a:solidFill>
                  <a:srgbClr val="008000"/>
                </a:solidFill>
                <a:latin typeface="Arial" pitchFamily="34" charset="0"/>
                <a:cs typeface="Arial" pitchFamily="34" charset="0"/>
              </a:rPr>
              <a:t>M</a:t>
            </a:r>
          </a:p>
        </p:txBody>
      </p:sp>
      <p:sp>
        <p:nvSpPr>
          <p:cNvPr id="61" name="TextBox 60"/>
          <p:cNvSpPr txBox="1"/>
          <p:nvPr/>
        </p:nvSpPr>
        <p:spPr>
          <a:xfrm>
            <a:off x="7620000" y="1062335"/>
            <a:ext cx="1277914" cy="461665"/>
          </a:xfrm>
          <a:prstGeom prst="rect">
            <a:avLst/>
          </a:prstGeom>
          <a:noFill/>
        </p:spPr>
        <p:txBody>
          <a:bodyPr wrap="none" rtlCol="0">
            <a:spAutoFit/>
          </a:bodyPr>
          <a:lstStyle/>
          <a:p>
            <a:r>
              <a:rPr lang="en-US" sz="2400" b="1" dirty="0" smtClean="0">
                <a:solidFill>
                  <a:srgbClr val="008000"/>
                </a:solidFill>
                <a:latin typeface="Arial" pitchFamily="34" charset="0"/>
                <a:cs typeface="Arial" pitchFamily="34" charset="0"/>
              </a:rPr>
              <a:t>[1/N]</a:t>
            </a:r>
            <a:r>
              <a:rPr lang="en-US" sz="2400" b="1" baseline="-25000" dirty="0" err="1" smtClean="0">
                <a:solidFill>
                  <a:srgbClr val="008000"/>
                </a:solidFill>
                <a:latin typeface="Arial" pitchFamily="34" charset="0"/>
                <a:cs typeface="Arial" pitchFamily="34" charset="0"/>
              </a:rPr>
              <a:t>NxN</a:t>
            </a:r>
            <a:endParaRPr lang="en-US" sz="2400" b="1" baseline="-25000" dirty="0" smtClean="0">
              <a:solidFill>
                <a:srgbClr val="008000"/>
              </a:solidFill>
              <a:latin typeface="Arial" pitchFamily="34" charset="0"/>
              <a:cs typeface="Arial" pitchFamily="34" charset="0"/>
            </a:endParaRPr>
          </a:p>
        </p:txBody>
      </p:sp>
      <p:sp>
        <p:nvSpPr>
          <p:cNvPr id="62" name="TextBox 61"/>
          <p:cNvSpPr txBox="1"/>
          <p:nvPr/>
        </p:nvSpPr>
        <p:spPr>
          <a:xfrm>
            <a:off x="6836316" y="4308475"/>
            <a:ext cx="407484" cy="461665"/>
          </a:xfrm>
          <a:prstGeom prst="rect">
            <a:avLst/>
          </a:prstGeom>
          <a:noFill/>
        </p:spPr>
        <p:txBody>
          <a:bodyPr wrap="none" rtlCol="0">
            <a:spAutoFit/>
          </a:bodyPr>
          <a:lstStyle/>
          <a:p>
            <a:r>
              <a:rPr lang="en-US" sz="2400" b="1" dirty="0" smtClean="0">
                <a:solidFill>
                  <a:srgbClr val="008000"/>
                </a:solidFill>
                <a:latin typeface="Arial" pitchFamily="34" charset="0"/>
                <a:cs typeface="Arial" pitchFamily="34" charset="0"/>
              </a:rPr>
              <a:t>A</a:t>
            </a:r>
          </a:p>
        </p:txBody>
      </p:sp>
      <p:sp>
        <p:nvSpPr>
          <p:cNvPr id="2" name="TextBox 1"/>
          <p:cNvSpPr txBox="1"/>
          <p:nvPr/>
        </p:nvSpPr>
        <p:spPr>
          <a:xfrm>
            <a:off x="1043122" y="5962702"/>
            <a:ext cx="1898533" cy="400110"/>
          </a:xfrm>
          <a:prstGeom prst="rect">
            <a:avLst/>
          </a:prstGeom>
          <a:noFill/>
        </p:spPr>
        <p:txBody>
          <a:bodyPr wrap="none" rtlCol="0">
            <a:spAutoFit/>
          </a:bodyPr>
          <a:lstStyle/>
          <a:p>
            <a:r>
              <a:rPr lang="en-US" sz="2000" b="1" dirty="0" smtClean="0">
                <a:solidFill>
                  <a:srgbClr val="008000"/>
                </a:solidFill>
                <a:latin typeface="Arial" pitchFamily="34" charset="0"/>
                <a:cs typeface="Arial" pitchFamily="34" charset="0"/>
              </a:rPr>
              <a:t>r   =             A r</a:t>
            </a:r>
          </a:p>
        </p:txBody>
      </p:sp>
      <mc:AlternateContent xmlns:mc="http://schemas.openxmlformats.org/markup-compatibility/2006" xmlns:a14="http://schemas.microsoft.com/office/drawing/2010/main">
        <mc:Choice Requires="a14">
          <p:sp>
            <p:nvSpPr>
              <p:cNvPr id="4" name="Rectangle 3"/>
              <p:cNvSpPr/>
              <p:nvPr/>
            </p:nvSpPr>
            <p:spPr>
              <a:xfrm>
                <a:off x="3810000" y="6015155"/>
                <a:ext cx="4876800" cy="690445"/>
              </a:xfrm>
              <a:prstGeom prst="rect">
                <a:avLst/>
              </a:prstGeom>
            </p:spPr>
            <p:txBody>
              <a:bodyPr wrap="square">
                <a:spAutoFit/>
              </a:bodyPr>
              <a:lstStyle/>
              <a:p>
                <a:r>
                  <a:rPr lang="en-US" sz="2400" b="1" dirty="0" smtClean="0">
                    <a:solidFill>
                      <a:srgbClr val="0000FF"/>
                    </a:solidFill>
                  </a:rPr>
                  <a:t>Equivalently: </a:t>
                </a:r>
                <a14:m>
                  <m:oMath xmlns:m="http://schemas.openxmlformats.org/officeDocument/2006/math">
                    <m:r>
                      <a:rPr lang="en-US" sz="2400" b="1" i="1">
                        <a:solidFill>
                          <a:srgbClr val="0000FF"/>
                        </a:solidFill>
                        <a:latin typeface="Cambria Math"/>
                      </a:rPr>
                      <m:t>𝒓</m:t>
                    </m:r>
                    <m:r>
                      <a:rPr lang="en-US" sz="2400" b="1">
                        <a:solidFill>
                          <a:srgbClr val="0000FF"/>
                        </a:solidFill>
                        <a:latin typeface="Cambria Math"/>
                      </a:rPr>
                      <m:t>=</m:t>
                    </m:r>
                    <m:r>
                      <a:rPr lang="en-US" sz="2400" b="1" i="1">
                        <a:solidFill>
                          <a:srgbClr val="0000FF"/>
                        </a:solidFill>
                        <a:latin typeface="Cambria Math"/>
                      </a:rPr>
                      <m:t>𝜷</m:t>
                    </m:r>
                    <m:r>
                      <a:rPr lang="en-US" sz="2400" b="1">
                        <a:solidFill>
                          <a:srgbClr val="0000FF"/>
                        </a:solidFill>
                        <a:latin typeface="Cambria Math"/>
                      </a:rPr>
                      <m:t> </m:t>
                    </m:r>
                    <m:r>
                      <a:rPr lang="en-US" sz="2400" b="1" i="1">
                        <a:solidFill>
                          <a:srgbClr val="0000FF"/>
                        </a:solidFill>
                        <a:latin typeface="Cambria Math"/>
                      </a:rPr>
                      <m:t>𝑴</m:t>
                    </m:r>
                    <m:r>
                      <a:rPr lang="en-US" sz="2400" b="1">
                        <a:solidFill>
                          <a:srgbClr val="0000FF"/>
                        </a:solidFill>
                        <a:latin typeface="Cambria Math"/>
                      </a:rPr>
                      <m:t>⋅</m:t>
                    </m:r>
                    <m:r>
                      <a:rPr lang="en-US" sz="2400" b="1" i="1">
                        <a:solidFill>
                          <a:srgbClr val="0000FF"/>
                        </a:solidFill>
                        <a:latin typeface="Cambria Math"/>
                      </a:rPr>
                      <m:t>𝒓</m:t>
                    </m:r>
                    <m:r>
                      <a:rPr lang="en-US" sz="2400" b="1">
                        <a:solidFill>
                          <a:srgbClr val="0000FF"/>
                        </a:solidFill>
                        <a:latin typeface="Cambria Math"/>
                      </a:rPr>
                      <m:t>+</m:t>
                    </m:r>
                    <m:sSub>
                      <m:sSubPr>
                        <m:ctrlPr>
                          <a:rPr lang="en-US" sz="2400" b="1" i="1">
                            <a:solidFill>
                              <a:srgbClr val="0000FF"/>
                            </a:solidFill>
                            <a:latin typeface="Cambria Math"/>
                          </a:rPr>
                        </m:ctrlPr>
                      </m:sSubPr>
                      <m:e>
                        <m:d>
                          <m:dPr>
                            <m:begChr m:val="["/>
                            <m:endChr m:val="]"/>
                            <m:ctrlPr>
                              <a:rPr lang="en-US" sz="2400" b="1" i="1">
                                <a:solidFill>
                                  <a:srgbClr val="0000FF"/>
                                </a:solidFill>
                                <a:latin typeface="Cambria Math"/>
                              </a:rPr>
                            </m:ctrlPr>
                          </m:dPr>
                          <m:e>
                            <m:f>
                              <m:fPr>
                                <m:ctrlPr>
                                  <a:rPr lang="en-US" sz="2400" b="1" i="1">
                                    <a:solidFill>
                                      <a:srgbClr val="0000FF"/>
                                    </a:solidFill>
                                    <a:latin typeface="Cambria Math"/>
                                  </a:rPr>
                                </m:ctrlPr>
                              </m:fPr>
                              <m:num>
                                <m:r>
                                  <a:rPr lang="en-US" sz="2400" b="1" i="1">
                                    <a:solidFill>
                                      <a:srgbClr val="0000FF"/>
                                    </a:solidFill>
                                    <a:latin typeface="Cambria Math"/>
                                  </a:rPr>
                                  <m:t>𝟏</m:t>
                                </m:r>
                                <m:r>
                                  <a:rPr lang="en-US" sz="2400" b="1">
                                    <a:solidFill>
                                      <a:srgbClr val="0000FF"/>
                                    </a:solidFill>
                                    <a:latin typeface="Cambria Math"/>
                                  </a:rPr>
                                  <m:t>−</m:t>
                                </m:r>
                                <m:r>
                                  <a:rPr lang="en-US" sz="2400" b="1" i="1">
                                    <a:solidFill>
                                      <a:srgbClr val="0000FF"/>
                                    </a:solidFill>
                                    <a:latin typeface="Cambria Math"/>
                                  </a:rPr>
                                  <m:t>𝜷</m:t>
                                </m:r>
                              </m:num>
                              <m:den>
                                <m:r>
                                  <a:rPr lang="en-US" sz="2400" b="1" i="1">
                                    <a:solidFill>
                                      <a:srgbClr val="0000FF"/>
                                    </a:solidFill>
                                    <a:latin typeface="Cambria Math"/>
                                  </a:rPr>
                                  <m:t>𝑵</m:t>
                                </m:r>
                              </m:den>
                            </m:f>
                          </m:e>
                        </m:d>
                      </m:e>
                      <m:sub>
                        <m:r>
                          <a:rPr lang="en-US" sz="2400" b="1" i="1">
                            <a:solidFill>
                              <a:srgbClr val="0000FF"/>
                            </a:solidFill>
                            <a:latin typeface="Cambria Math"/>
                          </a:rPr>
                          <m:t>𝑵</m:t>
                        </m:r>
                      </m:sub>
                    </m:sSub>
                  </m:oMath>
                </a14:m>
                <a:endParaRPr lang="en-US" sz="2400" b="1" dirty="0">
                  <a:solidFill>
                    <a:srgbClr val="0000FF"/>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810000" y="6015155"/>
                <a:ext cx="4876800" cy="690445"/>
              </a:xfrm>
              <a:prstGeom prst="rect">
                <a:avLst/>
              </a:prstGeom>
              <a:blipFill rotWithShape="1">
                <a:blip r:embed="rId3"/>
                <a:stretch>
                  <a:fillRect l="-1875" b="-885"/>
                </a:stretch>
              </a:blipFill>
            </p:spPr>
            <p:txBody>
              <a:bodyPr/>
              <a:lstStyle/>
              <a:p>
                <a:r>
                  <a:rPr lang="en-US">
                    <a:noFill/>
                  </a:rPr>
                  <a:t> </a:t>
                </a:r>
              </a:p>
            </p:txBody>
          </p:sp>
        </mc:Fallback>
      </mc:AlternateContent>
    </p:spTree>
    <p:extLst>
      <p:ext uri="{BB962C8B-B14F-4D97-AF65-F5344CB8AC3E}">
        <p14:creationId xmlns:p14="http://schemas.microsoft.com/office/powerpoint/2010/main" val="240649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dissolve">
                                      <p:cBhvr>
                                        <p:cTn id="10" dur="500"/>
                                        <p:tgtEl>
                                          <p:spTgt spid="5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dissolve">
                                      <p:cBhvr>
                                        <p:cTn id="13" dur="500"/>
                                        <p:tgtEl>
                                          <p:spTgt spid="5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dissolve">
                                      <p:cBhvr>
                                        <p:cTn id="16" dur="500"/>
                                        <p:tgtEl>
                                          <p:spTgt spid="5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dissolve">
                                      <p:cBhvr>
                                        <p:cTn id="19" dur="500"/>
                                        <p:tgtEl>
                                          <p:spTgt spid="5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dissolve">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dissolve">
                                      <p:cBhvr>
                                        <p:cTn id="27" dur="500"/>
                                        <p:tgtEl>
                                          <p:spTgt spid="5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dissolve">
                                      <p:cBhvr>
                                        <p:cTn id="30" dur="500"/>
                                        <p:tgtEl>
                                          <p:spTgt spid="57"/>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9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9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9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9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7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9" grpId="0" autoUpdateAnimBg="0"/>
      <p:bldP spid="37920" grpId="0" autoUpdateAnimBg="0"/>
      <p:bldP spid="37921" grpId="0" autoUpdateAnimBg="0"/>
      <p:bldP spid="37922" grpId="0" autoUpdateAnimBg="0"/>
      <p:bldP spid="37923" grpId="0" autoUpdateAnimBg="0"/>
      <p:bldP spid="52" grpId="0" animBg="1"/>
      <p:bldP spid="53" grpId="0"/>
      <p:bldP spid="54" grpId="0" animBg="1"/>
      <p:bldP spid="55" grpId="0"/>
      <p:bldP spid="56" grpId="0" animBg="1"/>
      <p:bldP spid="57" grpId="0"/>
      <p:bldP spid="58" grpId="0"/>
      <p:bldP spid="59" grpId="0"/>
      <p:bldP spid="6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Google vs. Spammers: Round 2!</a:t>
            </a:r>
            <a:endParaRPr lang="en-US" dirty="0"/>
          </a:p>
        </p:txBody>
      </p:sp>
      <p:sp>
        <p:nvSpPr>
          <p:cNvPr id="3" name="Content Placeholder 2"/>
          <p:cNvSpPr>
            <a:spLocks noGrp="1"/>
          </p:cNvSpPr>
          <p:nvPr>
            <p:ph idx="1"/>
          </p:nvPr>
        </p:nvSpPr>
        <p:spPr/>
        <p:txBody>
          <a:bodyPr>
            <a:normAutofit/>
          </a:bodyPr>
          <a:lstStyle/>
          <a:p>
            <a:r>
              <a:rPr lang="en-US" dirty="0" smtClean="0"/>
              <a:t>Once </a:t>
            </a:r>
            <a:r>
              <a:rPr lang="en-US" dirty="0"/>
              <a:t>Google became the </a:t>
            </a:r>
            <a:r>
              <a:rPr lang="en-US" dirty="0" smtClean="0"/>
              <a:t>dominant search </a:t>
            </a:r>
            <a:r>
              <a:rPr lang="en-US" dirty="0"/>
              <a:t>engine, spammers began </a:t>
            </a:r>
            <a:r>
              <a:rPr lang="en-US" dirty="0" smtClean="0"/>
              <a:t>to work </a:t>
            </a:r>
            <a:r>
              <a:rPr lang="en-US" dirty="0"/>
              <a:t>out ways to fool </a:t>
            </a:r>
            <a:r>
              <a:rPr lang="en-US" dirty="0" smtClean="0"/>
              <a:t>Google</a:t>
            </a:r>
          </a:p>
          <a:p>
            <a:pPr lvl="8"/>
            <a:endParaRPr lang="en-US" dirty="0"/>
          </a:p>
          <a:p>
            <a:r>
              <a:rPr lang="en-US" b="1" dirty="0" smtClean="0">
                <a:solidFill>
                  <a:srgbClr val="D60093"/>
                </a:solidFill>
              </a:rPr>
              <a:t>Spam </a:t>
            </a:r>
            <a:r>
              <a:rPr lang="en-US" b="1" dirty="0">
                <a:solidFill>
                  <a:srgbClr val="D60093"/>
                </a:solidFill>
              </a:rPr>
              <a:t>farms</a:t>
            </a:r>
            <a:r>
              <a:rPr lang="en-US" dirty="0">
                <a:solidFill>
                  <a:srgbClr val="D60093"/>
                </a:solidFill>
              </a:rPr>
              <a:t> </a:t>
            </a:r>
            <a:r>
              <a:rPr lang="en-US" dirty="0"/>
              <a:t>were developed </a:t>
            </a:r>
            <a:r>
              <a:rPr lang="en-US" dirty="0" smtClean="0"/>
              <a:t>to concentrate </a:t>
            </a:r>
            <a:r>
              <a:rPr lang="en-US" dirty="0"/>
              <a:t>PageRank on a </a:t>
            </a:r>
            <a:r>
              <a:rPr lang="en-US" dirty="0" smtClean="0"/>
              <a:t>single page</a:t>
            </a:r>
          </a:p>
          <a:p>
            <a:pPr lvl="8"/>
            <a:endParaRPr lang="en-US" b="1" dirty="0" smtClean="0">
              <a:solidFill>
                <a:srgbClr val="0000FF"/>
              </a:solidFill>
            </a:endParaRPr>
          </a:p>
          <a:p>
            <a:r>
              <a:rPr lang="en-US" b="1" dirty="0" smtClean="0">
                <a:solidFill>
                  <a:srgbClr val="0000FF"/>
                </a:solidFill>
              </a:rPr>
              <a:t>Link spam:</a:t>
            </a:r>
          </a:p>
          <a:p>
            <a:pPr lvl="1"/>
            <a:r>
              <a:rPr lang="en-US" dirty="0"/>
              <a:t>Creating link structures that </a:t>
            </a:r>
            <a:r>
              <a:rPr lang="en-US" dirty="0" smtClean="0"/>
              <a:t> </a:t>
            </a:r>
            <a:br>
              <a:rPr lang="en-US" dirty="0" smtClean="0"/>
            </a:br>
            <a:r>
              <a:rPr lang="en-US" dirty="0" smtClean="0"/>
              <a:t>boost PageRank of a particular </a:t>
            </a:r>
            <a:br>
              <a:rPr lang="en-US" dirty="0" smtClean="0"/>
            </a:br>
            <a:r>
              <a:rPr lang="en-US" dirty="0" smtClean="0"/>
              <a:t>page</a:t>
            </a:r>
            <a:endParaRPr lang="en-US" dirty="0"/>
          </a:p>
          <a:p>
            <a:pPr lvl="1"/>
            <a:endParaRPr lang="en-US" b="1" dirty="0">
              <a:solidFill>
                <a:schemeClr val="accent3"/>
              </a:solidFill>
            </a:endParaRPr>
          </a:p>
          <a:p>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30</a:t>
            </a:fld>
            <a:endParaRPr lang="en-US"/>
          </a:p>
        </p:txBody>
      </p:sp>
      <p:pic>
        <p:nvPicPr>
          <p:cNvPr id="7" name="Picture 3"/>
          <p:cNvPicPr>
            <a:picLocks noChangeAspect="1" noChangeArrowheads="1"/>
          </p:cNvPicPr>
          <p:nvPr/>
        </p:nvPicPr>
        <p:blipFill>
          <a:blip r:embed="rId2" cstate="print"/>
          <a:srcRect/>
          <a:stretch>
            <a:fillRect/>
          </a:stretch>
        </p:blipFill>
        <p:spPr bwMode="auto">
          <a:xfrm>
            <a:off x="6248400" y="4378352"/>
            <a:ext cx="2743200" cy="2174848"/>
          </a:xfrm>
          <a:prstGeom prst="rect">
            <a:avLst/>
          </a:prstGeom>
          <a:noFill/>
          <a:ln w="9525">
            <a:noFill/>
            <a:miter lim="800000"/>
            <a:headEnd/>
            <a:tailEnd/>
          </a:ln>
        </p:spPr>
      </p:pic>
    </p:spTree>
    <p:extLst>
      <p:ext uri="{BB962C8B-B14F-4D97-AF65-F5344CB8AC3E}">
        <p14:creationId xmlns:p14="http://schemas.microsoft.com/office/powerpoint/2010/main" val="528859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35842" name="Rectangle 2"/>
          <p:cNvSpPr>
            <a:spLocks noGrp="1" noChangeArrowheads="1"/>
          </p:cNvSpPr>
          <p:nvPr>
            <p:ph type="title"/>
          </p:nvPr>
        </p:nvSpPr>
        <p:spPr/>
        <p:txBody>
          <a:bodyPr/>
          <a:lstStyle/>
          <a:p>
            <a:r>
              <a:rPr lang="en-US" dirty="0" smtClean="0"/>
              <a:t>Link Spamming</a:t>
            </a:r>
            <a:endParaRPr lang="en-US" dirty="0"/>
          </a:p>
        </p:txBody>
      </p:sp>
      <p:sp>
        <p:nvSpPr>
          <p:cNvPr id="35843" name="Rectangle 3"/>
          <p:cNvSpPr>
            <a:spLocks noGrp="1" noChangeArrowheads="1"/>
          </p:cNvSpPr>
          <p:nvPr>
            <p:ph type="body" idx="1"/>
          </p:nvPr>
        </p:nvSpPr>
        <p:spPr/>
        <p:txBody>
          <a:bodyPr/>
          <a:lstStyle/>
          <a:p>
            <a:r>
              <a:rPr lang="en-US" b="1" dirty="0">
                <a:solidFill>
                  <a:srgbClr val="008000"/>
                </a:solidFill>
              </a:rPr>
              <a:t>Three kinds of web pages from a </a:t>
            </a:r>
            <a:br>
              <a:rPr lang="en-US" b="1" dirty="0">
                <a:solidFill>
                  <a:srgbClr val="008000"/>
                </a:solidFill>
              </a:rPr>
            </a:br>
            <a:r>
              <a:rPr lang="en-US" b="1" dirty="0" smtClean="0">
                <a:solidFill>
                  <a:srgbClr val="008000"/>
                </a:solidFill>
              </a:rPr>
              <a:t>spammer’s </a:t>
            </a:r>
            <a:r>
              <a:rPr lang="en-US" b="1" dirty="0">
                <a:solidFill>
                  <a:srgbClr val="008000"/>
                </a:solidFill>
              </a:rPr>
              <a:t>point of </a:t>
            </a:r>
            <a:r>
              <a:rPr lang="en-US" b="1" dirty="0" smtClean="0">
                <a:solidFill>
                  <a:srgbClr val="008000"/>
                </a:solidFill>
              </a:rPr>
              <a:t>view</a:t>
            </a:r>
            <a:endParaRPr lang="en-US" b="1" dirty="0">
              <a:solidFill>
                <a:srgbClr val="008000"/>
              </a:solidFill>
            </a:endParaRPr>
          </a:p>
          <a:p>
            <a:pPr lvl="1"/>
            <a:r>
              <a:rPr lang="en-US" b="1" dirty="0">
                <a:solidFill>
                  <a:srgbClr val="0000FF"/>
                </a:solidFill>
              </a:rPr>
              <a:t>Inaccessible pages</a:t>
            </a:r>
          </a:p>
          <a:p>
            <a:pPr lvl="1"/>
            <a:r>
              <a:rPr lang="en-US" b="1" dirty="0">
                <a:solidFill>
                  <a:srgbClr val="D60093"/>
                </a:solidFill>
              </a:rPr>
              <a:t>Accessible </a:t>
            </a:r>
            <a:r>
              <a:rPr lang="en-US" b="1" dirty="0" smtClean="0">
                <a:solidFill>
                  <a:srgbClr val="D60093"/>
                </a:solidFill>
              </a:rPr>
              <a:t>pages</a:t>
            </a:r>
            <a:endParaRPr lang="en-US" b="1" dirty="0">
              <a:solidFill>
                <a:srgbClr val="D60093"/>
              </a:solidFill>
            </a:endParaRPr>
          </a:p>
          <a:p>
            <a:pPr lvl="2"/>
            <a:r>
              <a:rPr lang="en-US" dirty="0"/>
              <a:t>e.g., blog comments pages</a:t>
            </a:r>
          </a:p>
          <a:p>
            <a:pPr lvl="2"/>
            <a:r>
              <a:rPr lang="en-US" dirty="0"/>
              <a:t>spammer can post links to his pages</a:t>
            </a:r>
          </a:p>
          <a:p>
            <a:pPr lvl="1"/>
            <a:r>
              <a:rPr lang="en-US" b="1" dirty="0" smtClean="0">
                <a:solidFill>
                  <a:srgbClr val="0000FF"/>
                </a:solidFill>
              </a:rPr>
              <a:t>Owned pages</a:t>
            </a:r>
            <a:endParaRPr lang="en-US" b="1" dirty="0">
              <a:solidFill>
                <a:srgbClr val="0000FF"/>
              </a:solidFill>
            </a:endParaRPr>
          </a:p>
          <a:p>
            <a:pPr lvl="2"/>
            <a:r>
              <a:rPr lang="en-US" dirty="0"/>
              <a:t>Completely controlled by spammer</a:t>
            </a:r>
          </a:p>
          <a:p>
            <a:pPr lvl="2"/>
            <a:r>
              <a:rPr lang="en-US" dirty="0"/>
              <a:t>May span multiple domain names</a:t>
            </a:r>
          </a:p>
        </p:txBody>
      </p:sp>
      <p:sp>
        <p:nvSpPr>
          <p:cNvPr id="5" name="Slide Number Placeholder 4"/>
          <p:cNvSpPr>
            <a:spLocks noGrp="1"/>
          </p:cNvSpPr>
          <p:nvPr>
            <p:ph type="sldNum" sz="quarter" idx="12"/>
          </p:nvPr>
        </p:nvSpPr>
        <p:spPr/>
        <p:txBody>
          <a:bodyPr/>
          <a:lstStyle/>
          <a:p>
            <a:fld id="{19B12225-5612-419B-A8D5-4B8EEE4C217E}" type="slidenum">
              <a:rPr lang="en-US" smtClean="0"/>
              <a:pPr/>
              <a:t>31</a:t>
            </a:fld>
            <a:endParaRPr lang="en-US"/>
          </a:p>
        </p:txBody>
      </p:sp>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Tree>
    <p:extLst>
      <p:ext uri="{BB962C8B-B14F-4D97-AF65-F5344CB8AC3E}">
        <p14:creationId xmlns:p14="http://schemas.microsoft.com/office/powerpoint/2010/main" val="296550537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36866" name="Rectangle 2"/>
          <p:cNvSpPr>
            <a:spLocks noGrp="1" noChangeArrowheads="1"/>
          </p:cNvSpPr>
          <p:nvPr>
            <p:ph type="title"/>
          </p:nvPr>
        </p:nvSpPr>
        <p:spPr/>
        <p:txBody>
          <a:bodyPr/>
          <a:lstStyle/>
          <a:p>
            <a:r>
              <a:rPr lang="en-US"/>
              <a:t>Link Farms</a:t>
            </a:r>
          </a:p>
        </p:txBody>
      </p:sp>
      <p:sp>
        <p:nvSpPr>
          <p:cNvPr id="36867" name="Rectangle 3"/>
          <p:cNvSpPr>
            <a:spLocks noGrp="1" noChangeArrowheads="1"/>
          </p:cNvSpPr>
          <p:nvPr>
            <p:ph type="body" idx="1"/>
          </p:nvPr>
        </p:nvSpPr>
        <p:spPr/>
        <p:txBody>
          <a:bodyPr/>
          <a:lstStyle/>
          <a:p>
            <a:r>
              <a:rPr lang="en-US" b="1" dirty="0">
                <a:solidFill>
                  <a:srgbClr val="0000FF"/>
                </a:solidFill>
              </a:rPr>
              <a:t>Spammer’s </a:t>
            </a:r>
            <a:r>
              <a:rPr lang="en-US" b="1" dirty="0" smtClean="0">
                <a:solidFill>
                  <a:srgbClr val="0000FF"/>
                </a:solidFill>
              </a:rPr>
              <a:t>goal:</a:t>
            </a:r>
            <a:endParaRPr lang="en-US" b="1" dirty="0">
              <a:solidFill>
                <a:srgbClr val="0000FF"/>
              </a:solidFill>
            </a:endParaRPr>
          </a:p>
          <a:p>
            <a:pPr lvl="1"/>
            <a:r>
              <a:rPr lang="en-US" dirty="0"/>
              <a:t>Maximize the </a:t>
            </a:r>
            <a:r>
              <a:rPr lang="en-US" dirty="0" err="1" smtClean="0"/>
              <a:t>PageRank</a:t>
            </a:r>
            <a:r>
              <a:rPr lang="en-US" dirty="0" smtClean="0"/>
              <a:t> </a:t>
            </a:r>
            <a:r>
              <a:rPr lang="en-US" dirty="0"/>
              <a:t>of target page </a:t>
            </a:r>
            <a:r>
              <a:rPr lang="en-US" b="1" i="1" dirty="0" smtClean="0"/>
              <a:t>t</a:t>
            </a:r>
          </a:p>
          <a:p>
            <a:pPr lvl="5"/>
            <a:endParaRPr lang="en-US" dirty="0"/>
          </a:p>
          <a:p>
            <a:r>
              <a:rPr lang="en-US" b="1" dirty="0" smtClean="0">
                <a:solidFill>
                  <a:srgbClr val="D60093"/>
                </a:solidFill>
              </a:rPr>
              <a:t>Technique:</a:t>
            </a:r>
            <a:endParaRPr lang="en-US" b="1" dirty="0">
              <a:solidFill>
                <a:srgbClr val="D60093"/>
              </a:solidFill>
            </a:endParaRPr>
          </a:p>
          <a:p>
            <a:pPr lvl="1"/>
            <a:r>
              <a:rPr lang="en-US" dirty="0"/>
              <a:t>Get as many links from accessible pages as possible to target page </a:t>
            </a:r>
            <a:r>
              <a:rPr lang="en-US" b="1" i="1" dirty="0"/>
              <a:t>t</a:t>
            </a:r>
          </a:p>
          <a:p>
            <a:pPr lvl="1"/>
            <a:r>
              <a:rPr lang="en-US" dirty="0"/>
              <a:t>Construct “link farm” to get </a:t>
            </a:r>
            <a:r>
              <a:rPr lang="en-US" dirty="0" smtClean="0"/>
              <a:t>PageRank </a:t>
            </a:r>
            <a:br>
              <a:rPr lang="en-US" dirty="0" smtClean="0"/>
            </a:br>
            <a:r>
              <a:rPr lang="en-US" dirty="0" smtClean="0"/>
              <a:t>multiplier </a:t>
            </a:r>
            <a:r>
              <a:rPr lang="en-US" dirty="0"/>
              <a:t>effect</a:t>
            </a:r>
          </a:p>
          <a:p>
            <a:pPr lvl="1"/>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32</a:t>
            </a:fld>
            <a:endParaRPr lang="en-US"/>
          </a:p>
        </p:txBody>
      </p:sp>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Tree>
    <p:extLst>
      <p:ext uri="{BB962C8B-B14F-4D97-AF65-F5344CB8AC3E}">
        <p14:creationId xmlns:p14="http://schemas.microsoft.com/office/powerpoint/2010/main" val="100343087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37890" name="Rectangle 2"/>
          <p:cNvSpPr>
            <a:spLocks noGrp="1" noChangeArrowheads="1"/>
          </p:cNvSpPr>
          <p:nvPr>
            <p:ph type="title"/>
          </p:nvPr>
        </p:nvSpPr>
        <p:spPr/>
        <p:txBody>
          <a:bodyPr/>
          <a:lstStyle/>
          <a:p>
            <a:r>
              <a:rPr lang="en-US"/>
              <a:t>Link Farms</a:t>
            </a:r>
          </a:p>
        </p:txBody>
      </p:sp>
      <p:grpSp>
        <p:nvGrpSpPr>
          <p:cNvPr id="4" name="Group 3"/>
          <p:cNvGrpSpPr/>
          <p:nvPr/>
        </p:nvGrpSpPr>
        <p:grpSpPr>
          <a:xfrm>
            <a:off x="631825" y="1454150"/>
            <a:ext cx="7064375" cy="3575050"/>
            <a:chOff x="631825" y="1454150"/>
            <a:chExt cx="7064375" cy="3575050"/>
          </a:xfrm>
        </p:grpSpPr>
        <p:sp>
          <p:nvSpPr>
            <p:cNvPr id="37892" name="Cloud"/>
            <p:cNvSpPr>
              <a:spLocks noChangeAspect="1" noEditPoints="1" noChangeArrowheads="1"/>
            </p:cNvSpPr>
            <p:nvPr/>
          </p:nvSpPr>
          <p:spPr bwMode="auto">
            <a:xfrm>
              <a:off x="631825" y="1809750"/>
              <a:ext cx="2438400" cy="12763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B0F0"/>
            </a:solidFill>
            <a:ln w="9525">
              <a:solidFill>
                <a:srgbClr val="000000"/>
              </a:solidFill>
              <a:miter lim="800000"/>
              <a:headEnd/>
              <a:tailEnd/>
            </a:ln>
            <a:effectLst>
              <a:outerShdw dist="107763" dir="2700000" algn="ctr" rotWithShape="0">
                <a:srgbClr val="808080"/>
              </a:outerShdw>
            </a:effectLst>
          </p:spPr>
          <p:txBody>
            <a:bodyPr/>
            <a:lstStyle/>
            <a:p>
              <a:endParaRPr lang="en-US" sz="1800" dirty="0" smtClean="0">
                <a:solidFill>
                  <a:schemeClr val="bg1"/>
                </a:solidFill>
                <a:latin typeface="Verdana" pitchFamily="34" charset="0"/>
              </a:endParaRPr>
            </a:p>
            <a:p>
              <a:r>
                <a:rPr lang="en-US" sz="1800" dirty="0" smtClean="0">
                  <a:solidFill>
                    <a:schemeClr val="bg1"/>
                  </a:solidFill>
                  <a:latin typeface="Verdana" pitchFamily="34" charset="0"/>
                </a:rPr>
                <a:t>Inaccessible</a:t>
              </a:r>
              <a:endParaRPr lang="en-US" sz="1800" dirty="0">
                <a:solidFill>
                  <a:schemeClr val="bg1"/>
                </a:solidFill>
                <a:latin typeface="Verdana" pitchFamily="34" charset="0"/>
              </a:endParaRPr>
            </a:p>
          </p:txBody>
        </p:sp>
        <p:sp>
          <p:nvSpPr>
            <p:cNvPr id="37893" name="Oval 5"/>
            <p:cNvSpPr>
              <a:spLocks noChangeArrowheads="1"/>
            </p:cNvSpPr>
            <p:nvPr/>
          </p:nvSpPr>
          <p:spPr bwMode="auto">
            <a:xfrm>
              <a:off x="3962400" y="1828800"/>
              <a:ext cx="1143000" cy="3200400"/>
            </a:xfrm>
            <a:prstGeom prst="ellipse">
              <a:avLst/>
            </a:prstGeom>
            <a:noFill/>
            <a:ln w="9525">
              <a:solidFill>
                <a:srgbClr val="008000"/>
              </a:solidFill>
              <a:round/>
              <a:headEnd/>
              <a:tailEnd/>
            </a:ln>
            <a:effectLst/>
          </p:spPr>
          <p:txBody>
            <a:bodyPr wrap="none" anchor="ctr"/>
            <a:lstStyle/>
            <a:p>
              <a:endParaRPr lang="en-US"/>
            </a:p>
          </p:txBody>
        </p:sp>
        <p:sp>
          <p:nvSpPr>
            <p:cNvPr id="37899" name="Oval 11"/>
            <p:cNvSpPr>
              <a:spLocks noChangeArrowheads="1"/>
            </p:cNvSpPr>
            <p:nvPr/>
          </p:nvSpPr>
          <p:spPr bwMode="auto">
            <a:xfrm>
              <a:off x="5724556" y="3241360"/>
              <a:ext cx="274320" cy="274320"/>
            </a:xfrm>
            <a:prstGeom prst="ellipse">
              <a:avLst/>
            </a:prstGeom>
            <a:solidFill>
              <a:srgbClr val="008000"/>
            </a:solidFill>
            <a:ln w="9525">
              <a:noFill/>
              <a:round/>
              <a:headEnd/>
              <a:tailEnd/>
            </a:ln>
            <a:effectLst/>
          </p:spPr>
          <p:txBody>
            <a:bodyPr wrap="none" anchor="ctr"/>
            <a:lstStyle/>
            <a:p>
              <a:endParaRPr lang="en-US"/>
            </a:p>
          </p:txBody>
        </p:sp>
        <p:sp>
          <p:nvSpPr>
            <p:cNvPr id="37900" name="Oval 12"/>
            <p:cNvSpPr>
              <a:spLocks noChangeArrowheads="1"/>
            </p:cNvSpPr>
            <p:nvPr/>
          </p:nvSpPr>
          <p:spPr bwMode="auto">
            <a:xfrm>
              <a:off x="6877685" y="241617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37901" name="Oval 13"/>
            <p:cNvSpPr>
              <a:spLocks noChangeArrowheads="1"/>
            </p:cNvSpPr>
            <p:nvPr/>
          </p:nvSpPr>
          <p:spPr bwMode="auto">
            <a:xfrm>
              <a:off x="6877685" y="291147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37902" name="Oval 14"/>
            <p:cNvSpPr>
              <a:spLocks noChangeArrowheads="1"/>
            </p:cNvSpPr>
            <p:nvPr/>
          </p:nvSpPr>
          <p:spPr bwMode="auto">
            <a:xfrm>
              <a:off x="6877685" y="340677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37903" name="Oval 15"/>
            <p:cNvSpPr>
              <a:spLocks noChangeArrowheads="1"/>
            </p:cNvSpPr>
            <p:nvPr/>
          </p:nvSpPr>
          <p:spPr bwMode="auto">
            <a:xfrm>
              <a:off x="6877685" y="390207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37904" name="Oval 16"/>
            <p:cNvSpPr>
              <a:spLocks noChangeArrowheads="1"/>
            </p:cNvSpPr>
            <p:nvPr/>
          </p:nvSpPr>
          <p:spPr bwMode="auto">
            <a:xfrm>
              <a:off x="6877685" y="439737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37905" name="Oval 17"/>
            <p:cNvSpPr>
              <a:spLocks noChangeArrowheads="1"/>
            </p:cNvSpPr>
            <p:nvPr/>
          </p:nvSpPr>
          <p:spPr bwMode="auto">
            <a:xfrm>
              <a:off x="5486400" y="1981200"/>
              <a:ext cx="2209800" cy="2895600"/>
            </a:xfrm>
            <a:prstGeom prst="ellipse">
              <a:avLst/>
            </a:prstGeom>
            <a:noFill/>
            <a:ln w="9525">
              <a:solidFill>
                <a:srgbClr val="008000"/>
              </a:solidFill>
              <a:round/>
              <a:headEnd/>
              <a:tailEnd/>
            </a:ln>
            <a:effectLst/>
          </p:spPr>
          <p:txBody>
            <a:bodyPr wrap="none" anchor="ctr"/>
            <a:lstStyle/>
            <a:p>
              <a:endParaRPr lang="en-US"/>
            </a:p>
          </p:txBody>
        </p:sp>
        <p:sp>
          <p:nvSpPr>
            <p:cNvPr id="37906" name="Line 18"/>
            <p:cNvSpPr>
              <a:spLocks noChangeShapeType="1"/>
            </p:cNvSpPr>
            <p:nvPr/>
          </p:nvSpPr>
          <p:spPr bwMode="auto">
            <a:xfrm>
              <a:off x="4500563" y="2224088"/>
              <a:ext cx="1214438" cy="1052513"/>
            </a:xfrm>
            <a:prstGeom prst="line">
              <a:avLst/>
            </a:prstGeom>
            <a:noFill/>
            <a:ln w="19050" cmpd="sng">
              <a:solidFill>
                <a:schemeClr val="tx1"/>
              </a:solidFill>
              <a:round/>
              <a:headEnd/>
              <a:tailEnd type="triangle" w="med" len="med"/>
            </a:ln>
            <a:effectLst/>
          </p:spPr>
          <p:txBody>
            <a:bodyPr/>
            <a:lstStyle/>
            <a:p>
              <a:endParaRPr lang="en-US"/>
            </a:p>
          </p:txBody>
        </p:sp>
        <p:sp>
          <p:nvSpPr>
            <p:cNvPr id="37907" name="Line 19"/>
            <p:cNvSpPr>
              <a:spLocks noChangeShapeType="1"/>
            </p:cNvSpPr>
            <p:nvPr/>
          </p:nvSpPr>
          <p:spPr bwMode="auto">
            <a:xfrm>
              <a:off x="4572000" y="2819400"/>
              <a:ext cx="1066800" cy="533400"/>
            </a:xfrm>
            <a:prstGeom prst="line">
              <a:avLst/>
            </a:prstGeom>
            <a:noFill/>
            <a:ln w="19050" cmpd="sng">
              <a:solidFill>
                <a:schemeClr val="tx1"/>
              </a:solidFill>
              <a:round/>
              <a:headEnd/>
              <a:tailEnd type="triangle" w="med" len="med"/>
            </a:ln>
            <a:effectLst/>
          </p:spPr>
          <p:txBody>
            <a:bodyPr/>
            <a:lstStyle/>
            <a:p>
              <a:endParaRPr lang="en-US"/>
            </a:p>
          </p:txBody>
        </p:sp>
        <p:sp>
          <p:nvSpPr>
            <p:cNvPr id="37908" name="Line 20"/>
            <p:cNvSpPr>
              <a:spLocks noChangeShapeType="1"/>
            </p:cNvSpPr>
            <p:nvPr/>
          </p:nvSpPr>
          <p:spPr bwMode="auto">
            <a:xfrm flipV="1">
              <a:off x="4572000" y="3505200"/>
              <a:ext cx="1143000" cy="457200"/>
            </a:xfrm>
            <a:prstGeom prst="line">
              <a:avLst/>
            </a:prstGeom>
            <a:noFill/>
            <a:ln w="19050" cmpd="sng">
              <a:solidFill>
                <a:schemeClr val="tx1"/>
              </a:solidFill>
              <a:round/>
              <a:headEnd/>
              <a:tailEnd type="triangle" w="med" len="med"/>
            </a:ln>
            <a:effectLst/>
          </p:spPr>
          <p:txBody>
            <a:bodyPr/>
            <a:lstStyle/>
            <a:p>
              <a:endParaRPr lang="en-US"/>
            </a:p>
          </p:txBody>
        </p:sp>
        <p:sp>
          <p:nvSpPr>
            <p:cNvPr id="37909" name="Line 21"/>
            <p:cNvSpPr>
              <a:spLocks noChangeShapeType="1"/>
            </p:cNvSpPr>
            <p:nvPr/>
          </p:nvSpPr>
          <p:spPr bwMode="auto">
            <a:xfrm flipV="1">
              <a:off x="4572000" y="3589654"/>
              <a:ext cx="1193006" cy="906145"/>
            </a:xfrm>
            <a:prstGeom prst="line">
              <a:avLst/>
            </a:prstGeom>
            <a:noFill/>
            <a:ln w="19050" cmpd="sng">
              <a:solidFill>
                <a:schemeClr val="tx1"/>
              </a:solidFill>
              <a:round/>
              <a:headEnd/>
              <a:tailEnd type="triangle" w="med" len="med"/>
            </a:ln>
            <a:effectLst/>
          </p:spPr>
          <p:txBody>
            <a:bodyPr/>
            <a:lstStyle/>
            <a:p>
              <a:endParaRPr lang="en-US"/>
            </a:p>
          </p:txBody>
        </p:sp>
        <p:sp>
          <p:nvSpPr>
            <p:cNvPr id="37910" name="Line 22"/>
            <p:cNvSpPr>
              <a:spLocks noChangeShapeType="1"/>
            </p:cNvSpPr>
            <p:nvPr/>
          </p:nvSpPr>
          <p:spPr bwMode="auto">
            <a:xfrm flipV="1">
              <a:off x="4572000" y="3429000"/>
              <a:ext cx="1066800" cy="76200"/>
            </a:xfrm>
            <a:prstGeom prst="line">
              <a:avLst/>
            </a:prstGeom>
            <a:noFill/>
            <a:ln w="19050" cmpd="sng">
              <a:solidFill>
                <a:schemeClr val="tx1"/>
              </a:solidFill>
              <a:round/>
              <a:headEnd/>
              <a:tailEnd type="triangle" w="med" len="med"/>
            </a:ln>
            <a:effectLst/>
          </p:spPr>
          <p:txBody>
            <a:bodyPr/>
            <a:lstStyle/>
            <a:p>
              <a:endParaRPr lang="en-US"/>
            </a:p>
          </p:txBody>
        </p:sp>
        <p:sp>
          <p:nvSpPr>
            <p:cNvPr id="37911" name="Line 23"/>
            <p:cNvSpPr>
              <a:spLocks noChangeShapeType="1"/>
            </p:cNvSpPr>
            <p:nvPr/>
          </p:nvSpPr>
          <p:spPr bwMode="auto">
            <a:xfrm flipV="1">
              <a:off x="5998875" y="2507615"/>
              <a:ext cx="878809" cy="733744"/>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37912" name="Line 24"/>
            <p:cNvSpPr>
              <a:spLocks noChangeShapeType="1"/>
            </p:cNvSpPr>
            <p:nvPr/>
          </p:nvSpPr>
          <p:spPr bwMode="auto">
            <a:xfrm>
              <a:off x="6070599" y="3444875"/>
              <a:ext cx="807085" cy="53340"/>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37913" name="Line 25"/>
            <p:cNvSpPr>
              <a:spLocks noChangeShapeType="1"/>
            </p:cNvSpPr>
            <p:nvPr/>
          </p:nvSpPr>
          <p:spPr bwMode="auto">
            <a:xfrm flipV="1">
              <a:off x="6070599" y="3002915"/>
              <a:ext cx="807085" cy="349885"/>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37914" name="Line 26"/>
            <p:cNvSpPr>
              <a:spLocks noChangeShapeType="1"/>
            </p:cNvSpPr>
            <p:nvPr/>
          </p:nvSpPr>
          <p:spPr bwMode="auto">
            <a:xfrm>
              <a:off x="6070600" y="3521075"/>
              <a:ext cx="807085" cy="419727"/>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37915" name="Line 27"/>
            <p:cNvSpPr>
              <a:spLocks noChangeShapeType="1"/>
            </p:cNvSpPr>
            <p:nvPr/>
          </p:nvSpPr>
          <p:spPr bwMode="auto">
            <a:xfrm>
              <a:off x="5998876" y="3589654"/>
              <a:ext cx="900400" cy="860108"/>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37916" name="Text Box 28"/>
            <p:cNvSpPr txBox="1">
              <a:spLocks noChangeArrowheads="1"/>
            </p:cNvSpPr>
            <p:nvPr/>
          </p:nvSpPr>
          <p:spPr bwMode="auto">
            <a:xfrm>
              <a:off x="5719634" y="2834481"/>
              <a:ext cx="290464" cy="369332"/>
            </a:xfrm>
            <a:prstGeom prst="rect">
              <a:avLst/>
            </a:prstGeom>
            <a:noFill/>
            <a:ln w="9525">
              <a:noFill/>
              <a:miter lim="800000"/>
              <a:headEnd/>
              <a:tailEnd/>
            </a:ln>
            <a:effectLst/>
          </p:spPr>
          <p:txBody>
            <a:bodyPr wrap="none">
              <a:spAutoFit/>
            </a:bodyPr>
            <a:lstStyle/>
            <a:p>
              <a:r>
                <a:rPr lang="en-US" b="1" dirty="0">
                  <a:solidFill>
                    <a:srgbClr val="008000"/>
                  </a:solidFill>
                  <a:latin typeface="Verdana" pitchFamily="34" charset="0"/>
                </a:rPr>
                <a:t>t</a:t>
              </a:r>
            </a:p>
          </p:txBody>
        </p:sp>
        <p:sp>
          <p:nvSpPr>
            <p:cNvPr id="37917" name="Line 29"/>
            <p:cNvSpPr>
              <a:spLocks noChangeShapeType="1"/>
            </p:cNvSpPr>
            <p:nvPr/>
          </p:nvSpPr>
          <p:spPr bwMode="auto">
            <a:xfrm>
              <a:off x="3048000" y="2338388"/>
              <a:ext cx="990600" cy="252413"/>
            </a:xfrm>
            <a:prstGeom prst="line">
              <a:avLst/>
            </a:prstGeom>
            <a:noFill/>
            <a:ln w="76200" cap="sq" cmpd="dbl">
              <a:solidFill>
                <a:schemeClr val="tx1"/>
              </a:solidFill>
              <a:miter lim="800000"/>
              <a:headEnd type="arrow" w="sm" len="sm"/>
              <a:tailEnd type="arrow" w="sm" len="sm"/>
            </a:ln>
            <a:effectLst/>
          </p:spPr>
          <p:txBody>
            <a:bodyPr/>
            <a:lstStyle/>
            <a:p>
              <a:endParaRPr lang="en-US"/>
            </a:p>
          </p:txBody>
        </p:sp>
        <p:sp>
          <p:nvSpPr>
            <p:cNvPr id="37918" name="Text Box 30"/>
            <p:cNvSpPr txBox="1">
              <a:spLocks noChangeArrowheads="1"/>
            </p:cNvSpPr>
            <p:nvPr/>
          </p:nvSpPr>
          <p:spPr bwMode="auto">
            <a:xfrm>
              <a:off x="3810000" y="1454150"/>
              <a:ext cx="1371600" cy="369888"/>
            </a:xfrm>
            <a:prstGeom prst="rect">
              <a:avLst/>
            </a:prstGeom>
            <a:noFill/>
            <a:ln w="9525">
              <a:noFill/>
              <a:miter lim="800000"/>
              <a:headEnd/>
              <a:tailEnd/>
            </a:ln>
            <a:effectLst/>
          </p:spPr>
          <p:txBody>
            <a:bodyPr wrap="none">
              <a:spAutoFit/>
            </a:bodyPr>
            <a:lstStyle/>
            <a:p>
              <a:r>
                <a:rPr lang="en-US" dirty="0">
                  <a:solidFill>
                    <a:srgbClr val="008000"/>
                  </a:solidFill>
                  <a:latin typeface="Verdana" pitchFamily="34" charset="0"/>
                </a:rPr>
                <a:t>Accessible</a:t>
              </a:r>
            </a:p>
          </p:txBody>
        </p:sp>
        <p:sp>
          <p:nvSpPr>
            <p:cNvPr id="37919" name="Text Box 31"/>
            <p:cNvSpPr txBox="1">
              <a:spLocks noChangeArrowheads="1"/>
            </p:cNvSpPr>
            <p:nvPr/>
          </p:nvSpPr>
          <p:spPr bwMode="auto">
            <a:xfrm>
              <a:off x="6199188" y="1460500"/>
              <a:ext cx="982961" cy="369332"/>
            </a:xfrm>
            <a:prstGeom prst="rect">
              <a:avLst/>
            </a:prstGeom>
            <a:noFill/>
            <a:ln w="9525">
              <a:noFill/>
              <a:miter lim="800000"/>
              <a:headEnd/>
              <a:tailEnd/>
            </a:ln>
            <a:effectLst/>
          </p:spPr>
          <p:txBody>
            <a:bodyPr wrap="none">
              <a:spAutoFit/>
            </a:bodyPr>
            <a:lstStyle/>
            <a:p>
              <a:r>
                <a:rPr lang="en-US" dirty="0" smtClean="0">
                  <a:solidFill>
                    <a:srgbClr val="008000"/>
                  </a:solidFill>
                  <a:latin typeface="Verdana" pitchFamily="34" charset="0"/>
                </a:rPr>
                <a:t>Owned</a:t>
              </a:r>
              <a:endParaRPr lang="en-US" dirty="0">
                <a:solidFill>
                  <a:srgbClr val="008000"/>
                </a:solidFill>
                <a:latin typeface="Verdana" pitchFamily="34" charset="0"/>
              </a:endParaRPr>
            </a:p>
          </p:txBody>
        </p:sp>
        <p:sp>
          <p:nvSpPr>
            <p:cNvPr id="37920" name="Text Box 32"/>
            <p:cNvSpPr txBox="1">
              <a:spLocks noChangeArrowheads="1"/>
            </p:cNvSpPr>
            <p:nvPr/>
          </p:nvSpPr>
          <p:spPr bwMode="auto">
            <a:xfrm>
              <a:off x="6995318" y="2211255"/>
              <a:ext cx="346075" cy="396875"/>
            </a:xfrm>
            <a:prstGeom prst="rect">
              <a:avLst/>
            </a:prstGeom>
            <a:noFill/>
            <a:ln w="9525">
              <a:noFill/>
              <a:miter lim="800000"/>
              <a:headEnd/>
              <a:tailEnd/>
            </a:ln>
            <a:effectLst/>
          </p:spPr>
          <p:txBody>
            <a:bodyPr wrap="none">
              <a:spAutoFit/>
            </a:bodyPr>
            <a:lstStyle/>
            <a:p>
              <a:r>
                <a:rPr lang="en-US" dirty="0">
                  <a:latin typeface="Verdana" pitchFamily="34" charset="0"/>
                </a:rPr>
                <a:t>1</a:t>
              </a:r>
            </a:p>
          </p:txBody>
        </p:sp>
        <p:sp>
          <p:nvSpPr>
            <p:cNvPr id="37921" name="Text Box 33"/>
            <p:cNvSpPr txBox="1">
              <a:spLocks noChangeArrowheads="1"/>
            </p:cNvSpPr>
            <p:nvPr/>
          </p:nvSpPr>
          <p:spPr bwMode="auto">
            <a:xfrm>
              <a:off x="7010400" y="2703926"/>
              <a:ext cx="346075" cy="396875"/>
            </a:xfrm>
            <a:prstGeom prst="rect">
              <a:avLst/>
            </a:prstGeom>
            <a:noFill/>
            <a:ln w="9525">
              <a:noFill/>
              <a:miter lim="800000"/>
              <a:headEnd/>
              <a:tailEnd/>
            </a:ln>
            <a:effectLst/>
          </p:spPr>
          <p:txBody>
            <a:bodyPr wrap="none">
              <a:spAutoFit/>
            </a:bodyPr>
            <a:lstStyle/>
            <a:p>
              <a:r>
                <a:rPr lang="en-US" dirty="0">
                  <a:latin typeface="Verdana" pitchFamily="34" charset="0"/>
                </a:rPr>
                <a:t>2</a:t>
              </a:r>
            </a:p>
          </p:txBody>
        </p:sp>
        <p:sp>
          <p:nvSpPr>
            <p:cNvPr id="37922" name="Text Box 34"/>
            <p:cNvSpPr txBox="1">
              <a:spLocks noChangeArrowheads="1"/>
            </p:cNvSpPr>
            <p:nvPr/>
          </p:nvSpPr>
          <p:spPr bwMode="auto">
            <a:xfrm>
              <a:off x="6969125" y="4191000"/>
              <a:ext cx="398463" cy="396875"/>
            </a:xfrm>
            <a:prstGeom prst="rect">
              <a:avLst/>
            </a:prstGeom>
            <a:noFill/>
            <a:ln w="9525">
              <a:noFill/>
              <a:miter lim="800000"/>
              <a:headEnd/>
              <a:tailEnd/>
            </a:ln>
            <a:effectLst/>
          </p:spPr>
          <p:txBody>
            <a:bodyPr wrap="none">
              <a:spAutoFit/>
            </a:bodyPr>
            <a:lstStyle/>
            <a:p>
              <a:r>
                <a:rPr lang="en-US" dirty="0">
                  <a:latin typeface="Verdana" pitchFamily="34" charset="0"/>
                </a:rPr>
                <a:t>M</a:t>
              </a:r>
            </a:p>
          </p:txBody>
        </p:sp>
        <p:sp>
          <p:nvSpPr>
            <p:cNvPr id="37894" name="Oval 6"/>
            <p:cNvSpPr>
              <a:spLocks noChangeArrowheads="1"/>
            </p:cNvSpPr>
            <p:nvPr/>
          </p:nvSpPr>
          <p:spPr bwMode="auto">
            <a:xfrm>
              <a:off x="4408488" y="213360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37895" name="Oval 7"/>
            <p:cNvSpPr>
              <a:spLocks noChangeArrowheads="1"/>
            </p:cNvSpPr>
            <p:nvPr/>
          </p:nvSpPr>
          <p:spPr bwMode="auto">
            <a:xfrm>
              <a:off x="4408488" y="274320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37896" name="Oval 8"/>
            <p:cNvSpPr>
              <a:spLocks noChangeArrowheads="1"/>
            </p:cNvSpPr>
            <p:nvPr/>
          </p:nvSpPr>
          <p:spPr bwMode="auto">
            <a:xfrm>
              <a:off x="4408488" y="342900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37897" name="Oval 9"/>
            <p:cNvSpPr>
              <a:spLocks noChangeArrowheads="1"/>
            </p:cNvSpPr>
            <p:nvPr/>
          </p:nvSpPr>
          <p:spPr bwMode="auto">
            <a:xfrm>
              <a:off x="4408488" y="388620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37898" name="Oval 10"/>
            <p:cNvSpPr>
              <a:spLocks noChangeArrowheads="1"/>
            </p:cNvSpPr>
            <p:nvPr/>
          </p:nvSpPr>
          <p:spPr bwMode="auto">
            <a:xfrm>
              <a:off x="4408488" y="4419600"/>
              <a:ext cx="182563" cy="182563"/>
            </a:xfrm>
            <a:prstGeom prst="ellipse">
              <a:avLst/>
            </a:prstGeom>
            <a:solidFill>
              <a:srgbClr val="0000FF"/>
            </a:solidFill>
            <a:ln w="9525">
              <a:noFill/>
              <a:round/>
              <a:headEnd/>
              <a:tailEnd/>
            </a:ln>
            <a:effectLst/>
          </p:spPr>
          <p:txBody>
            <a:bodyPr wrap="none" anchor="ctr"/>
            <a:lstStyle/>
            <a:p>
              <a:endParaRPr lang="en-US"/>
            </a:p>
          </p:txBody>
        </p:sp>
      </p:grpSp>
      <p:sp>
        <p:nvSpPr>
          <p:cNvPr id="37923" name="Text Box 35"/>
          <p:cNvSpPr txBox="1">
            <a:spLocks noChangeArrowheads="1"/>
          </p:cNvSpPr>
          <p:nvPr/>
        </p:nvSpPr>
        <p:spPr bwMode="auto">
          <a:xfrm>
            <a:off x="1106853" y="5569803"/>
            <a:ext cx="6930295" cy="1077218"/>
          </a:xfrm>
          <a:prstGeom prst="rect">
            <a:avLst/>
          </a:prstGeom>
          <a:noFill/>
          <a:ln w="9525">
            <a:noFill/>
            <a:miter lim="800000"/>
            <a:headEnd/>
            <a:tailEnd/>
          </a:ln>
          <a:effectLst/>
        </p:spPr>
        <p:txBody>
          <a:bodyPr wrap="none">
            <a:spAutoFit/>
          </a:bodyPr>
          <a:lstStyle/>
          <a:p>
            <a:pPr algn="ctr"/>
            <a:r>
              <a:rPr lang="en-US" sz="3200" b="1" dirty="0">
                <a:solidFill>
                  <a:srgbClr val="D60093"/>
                </a:solidFill>
                <a:latin typeface="Calibri" pitchFamily="34" charset="0"/>
                <a:cs typeface="Calibri" pitchFamily="34" charset="0"/>
              </a:rPr>
              <a:t>One of the most common and effective </a:t>
            </a:r>
            <a:r>
              <a:rPr lang="en-US" sz="3200" b="1" dirty="0" smtClean="0">
                <a:solidFill>
                  <a:srgbClr val="D60093"/>
                </a:solidFill>
                <a:latin typeface="Calibri" pitchFamily="34" charset="0"/>
                <a:cs typeface="Calibri" pitchFamily="34" charset="0"/>
              </a:rPr>
              <a:t/>
            </a:r>
            <a:br>
              <a:rPr lang="en-US" sz="3200" b="1" dirty="0" smtClean="0">
                <a:solidFill>
                  <a:srgbClr val="D60093"/>
                </a:solidFill>
                <a:latin typeface="Calibri" pitchFamily="34" charset="0"/>
                <a:cs typeface="Calibri" pitchFamily="34" charset="0"/>
              </a:rPr>
            </a:br>
            <a:r>
              <a:rPr lang="en-US" sz="3200" b="1" dirty="0" smtClean="0">
                <a:solidFill>
                  <a:srgbClr val="D60093"/>
                </a:solidFill>
                <a:latin typeface="Calibri" pitchFamily="34" charset="0"/>
                <a:cs typeface="Calibri" pitchFamily="34" charset="0"/>
              </a:rPr>
              <a:t>organizations </a:t>
            </a:r>
            <a:r>
              <a:rPr lang="en-US" sz="3200" b="1" dirty="0">
                <a:solidFill>
                  <a:srgbClr val="D60093"/>
                </a:solidFill>
                <a:latin typeface="Calibri" pitchFamily="34" charset="0"/>
                <a:cs typeface="Calibri" pitchFamily="34" charset="0"/>
              </a:rPr>
              <a:t>for a link farm</a:t>
            </a:r>
          </a:p>
        </p:txBody>
      </p:sp>
      <p:sp>
        <p:nvSpPr>
          <p:cNvPr id="37" name="Slide Number Placeholder 36"/>
          <p:cNvSpPr>
            <a:spLocks noGrp="1"/>
          </p:cNvSpPr>
          <p:nvPr>
            <p:ph type="sldNum" sz="quarter" idx="12"/>
          </p:nvPr>
        </p:nvSpPr>
        <p:spPr/>
        <p:txBody>
          <a:bodyPr/>
          <a:lstStyle/>
          <a:p>
            <a:fld id="{19B12225-5612-419B-A8D5-4B8EEE4C217E}" type="slidenum">
              <a:rPr lang="en-US" smtClean="0"/>
              <a:pPr/>
              <a:t>33</a:t>
            </a:fld>
            <a:endParaRPr lang="en-US"/>
          </a:p>
        </p:txBody>
      </p:sp>
      <p:sp>
        <p:nvSpPr>
          <p:cNvPr id="38" name="Footer Placeholder 37"/>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 name="TextBox 2"/>
          <p:cNvSpPr txBox="1"/>
          <p:nvPr/>
        </p:nvSpPr>
        <p:spPr>
          <a:xfrm>
            <a:off x="6895494" y="4724400"/>
            <a:ext cx="1415772" cy="646331"/>
          </a:xfrm>
          <a:prstGeom prst="rect">
            <a:avLst/>
          </a:prstGeom>
          <a:noFill/>
        </p:spPr>
        <p:txBody>
          <a:bodyPr wrap="none" rtlCol="0">
            <a:spAutoFit/>
          </a:bodyPr>
          <a:lstStyle/>
          <a:p>
            <a:r>
              <a:rPr lang="en-US" dirty="0" smtClean="0">
                <a:latin typeface="Arial" pitchFamily="34" charset="0"/>
                <a:cs typeface="Arial" pitchFamily="34" charset="0"/>
              </a:rPr>
              <a:t>Millions of </a:t>
            </a:r>
            <a:br>
              <a:rPr lang="en-US" dirty="0" smtClean="0">
                <a:latin typeface="Arial" pitchFamily="34" charset="0"/>
                <a:cs typeface="Arial" pitchFamily="34" charset="0"/>
              </a:rPr>
            </a:br>
            <a:r>
              <a:rPr lang="en-US" b="1" i="1" dirty="0" smtClean="0">
                <a:solidFill>
                  <a:srgbClr val="FF0066"/>
                </a:solidFill>
                <a:latin typeface="Arial" pitchFamily="34" charset="0"/>
                <a:cs typeface="Arial" pitchFamily="34" charset="0"/>
              </a:rPr>
              <a:t>farm pages</a:t>
            </a:r>
          </a:p>
        </p:txBody>
      </p:sp>
    </p:spTree>
    <p:extLst>
      <p:ext uri="{BB962C8B-B14F-4D97-AF65-F5344CB8AC3E}">
        <p14:creationId xmlns:p14="http://schemas.microsoft.com/office/powerpoint/2010/main" val="318671932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38914" name="Rectangle 2"/>
          <p:cNvSpPr>
            <a:spLocks noGrp="1" noChangeArrowheads="1"/>
          </p:cNvSpPr>
          <p:nvPr>
            <p:ph type="title"/>
          </p:nvPr>
        </p:nvSpPr>
        <p:spPr/>
        <p:txBody>
          <a:bodyPr/>
          <a:lstStyle/>
          <a:p>
            <a:r>
              <a:rPr lang="en-US"/>
              <a:t>Analysis</a:t>
            </a:r>
          </a:p>
        </p:txBody>
      </p:sp>
      <mc:AlternateContent xmlns:mc="http://schemas.openxmlformats.org/markup-compatibility/2006" xmlns:a14="http://schemas.microsoft.com/office/drawing/2010/main">
        <mc:Choice Requires="a14">
          <p:sp>
            <p:nvSpPr>
              <p:cNvPr id="38915" name="Rectangle 3"/>
              <p:cNvSpPr>
                <a:spLocks noGrp="1" noChangeArrowheads="1"/>
              </p:cNvSpPr>
              <p:nvPr>
                <p:ph type="body" idx="1"/>
              </p:nvPr>
            </p:nvSpPr>
            <p:spPr>
              <a:xfrm>
                <a:off x="566738" y="3177539"/>
                <a:ext cx="8272462" cy="3756661"/>
              </a:xfrm>
            </p:spPr>
            <p:txBody>
              <a:bodyPr>
                <a:normAutofit fontScale="92500" lnSpcReduction="10000"/>
              </a:bodyPr>
              <a:lstStyle/>
              <a:p>
                <a:r>
                  <a:rPr lang="en-US" b="1" dirty="0" smtClean="0">
                    <a:solidFill>
                      <a:srgbClr val="0000FF"/>
                    </a:solidFill>
                  </a:rPr>
                  <a:t>x</a:t>
                </a:r>
                <a:r>
                  <a:rPr lang="en-US" dirty="0" smtClean="0"/>
                  <a:t>: PageRank contributed by accessible pages</a:t>
                </a:r>
                <a:endParaRPr lang="en-US" dirty="0"/>
              </a:p>
              <a:p>
                <a:r>
                  <a:rPr lang="en-US" b="1" dirty="0" smtClean="0">
                    <a:solidFill>
                      <a:srgbClr val="008000"/>
                    </a:solidFill>
                  </a:rPr>
                  <a:t>y</a:t>
                </a:r>
                <a:r>
                  <a:rPr lang="en-US" dirty="0" smtClean="0"/>
                  <a:t>: PageRank </a:t>
                </a:r>
                <a:r>
                  <a:rPr lang="en-US" dirty="0"/>
                  <a:t>of target </a:t>
                </a:r>
                <a:r>
                  <a:rPr lang="en-US" dirty="0" smtClean="0"/>
                  <a:t>page </a:t>
                </a:r>
                <a:r>
                  <a:rPr lang="en-US" b="1" i="1" dirty="0" smtClean="0"/>
                  <a:t>t</a:t>
                </a:r>
                <a:endParaRPr lang="en-US" b="1" i="1" dirty="0"/>
              </a:p>
              <a:p>
                <a:r>
                  <a:rPr lang="en-US" dirty="0"/>
                  <a:t>Rank of each “farm” page </a:t>
                </a:r>
                <a14:m>
                  <m:oMath xmlns:m="http://schemas.openxmlformats.org/officeDocument/2006/math">
                    <m:r>
                      <a:rPr lang="en-US" i="1">
                        <a:latin typeface="Cambria Math"/>
                      </a:rPr>
                      <m:t>=</m:t>
                    </m:r>
                    <m:f>
                      <m:fPr>
                        <m:ctrlPr>
                          <a:rPr lang="en-US" i="1">
                            <a:latin typeface="Cambria Math"/>
                          </a:rPr>
                        </m:ctrlPr>
                      </m:fPr>
                      <m:num>
                        <m:r>
                          <a:rPr lang="en-US" i="1">
                            <a:latin typeface="Cambria Math"/>
                          </a:rPr>
                          <m:t>𝛽</m:t>
                        </m:r>
                        <m:r>
                          <a:rPr lang="en-US" b="1" i="1" smtClean="0">
                            <a:solidFill>
                              <a:srgbClr val="008000"/>
                            </a:solidFill>
                            <a:latin typeface="Cambria Math"/>
                          </a:rPr>
                          <m:t>𝒚</m:t>
                        </m:r>
                      </m:num>
                      <m:den>
                        <m:r>
                          <a:rPr lang="en-US" i="1">
                            <a:latin typeface="Cambria Math"/>
                          </a:rPr>
                          <m:t>𝑀</m:t>
                        </m:r>
                      </m:den>
                    </m:f>
                    <m:r>
                      <a:rPr lang="en-US" i="1">
                        <a:latin typeface="Cambria Math"/>
                      </a:rPr>
                      <m:t>+</m:t>
                    </m:r>
                    <m:f>
                      <m:fPr>
                        <m:ctrlPr>
                          <a:rPr lang="en-US" i="1">
                            <a:latin typeface="Cambria Math"/>
                          </a:rPr>
                        </m:ctrlPr>
                      </m:fPr>
                      <m:num>
                        <m:r>
                          <a:rPr lang="en-US" i="1">
                            <a:latin typeface="Cambria Math"/>
                          </a:rPr>
                          <m:t>1−</m:t>
                        </m:r>
                        <m:r>
                          <a:rPr lang="en-US" i="1">
                            <a:latin typeface="Cambria Math"/>
                          </a:rPr>
                          <m:t>𝛽</m:t>
                        </m:r>
                      </m:num>
                      <m:den>
                        <m:r>
                          <a:rPr lang="en-US" i="1">
                            <a:latin typeface="Cambria Math"/>
                          </a:rPr>
                          <m:t>𝑁</m:t>
                        </m:r>
                      </m:den>
                    </m:f>
                  </m:oMath>
                </a14:m>
                <a:endParaRPr lang="en-US" dirty="0"/>
              </a:p>
              <a:p>
                <a14:m>
                  <m:oMath xmlns:m="http://schemas.openxmlformats.org/officeDocument/2006/math">
                    <m:r>
                      <a:rPr lang="en-US" b="1" i="1" smtClean="0">
                        <a:solidFill>
                          <a:srgbClr val="008000"/>
                        </a:solidFill>
                        <a:latin typeface="Cambria Math"/>
                      </a:rPr>
                      <m:t>𝒚</m:t>
                    </m:r>
                    <m:r>
                      <a:rPr lang="en-US" i="1">
                        <a:latin typeface="Cambria Math"/>
                      </a:rPr>
                      <m:t>=</m:t>
                    </m:r>
                    <m:r>
                      <a:rPr lang="en-US" i="1" smtClean="0">
                        <a:solidFill>
                          <a:srgbClr val="0000FF"/>
                        </a:solidFill>
                        <a:latin typeface="Cambria Math"/>
                      </a:rPr>
                      <m:t>𝑥</m:t>
                    </m:r>
                    <m:r>
                      <a:rPr lang="en-US" i="1">
                        <a:latin typeface="Cambria Math"/>
                      </a:rPr>
                      <m:t>+</m:t>
                    </m:r>
                    <m:r>
                      <a:rPr lang="en-US" i="1">
                        <a:latin typeface="Cambria Math"/>
                      </a:rPr>
                      <m:t>𝛽</m:t>
                    </m:r>
                    <m:r>
                      <a:rPr lang="en-US" i="1">
                        <a:latin typeface="Cambria Math"/>
                      </a:rPr>
                      <m:t>𝑀</m:t>
                    </m:r>
                    <m:d>
                      <m:dPr>
                        <m:begChr m:val="["/>
                        <m:endChr m:val="]"/>
                        <m:ctrlPr>
                          <a:rPr lang="en-US" i="1">
                            <a:latin typeface="Cambria Math"/>
                          </a:rPr>
                        </m:ctrlPr>
                      </m:dPr>
                      <m:e>
                        <m:f>
                          <m:fPr>
                            <m:ctrlPr>
                              <a:rPr lang="en-US" i="1">
                                <a:latin typeface="Cambria Math"/>
                              </a:rPr>
                            </m:ctrlPr>
                          </m:fPr>
                          <m:num>
                            <m:r>
                              <a:rPr lang="en-US" i="1">
                                <a:latin typeface="Cambria Math"/>
                              </a:rPr>
                              <m:t>𝛽</m:t>
                            </m:r>
                            <m:r>
                              <a:rPr lang="en-US" i="1" smtClean="0">
                                <a:solidFill>
                                  <a:srgbClr val="008000"/>
                                </a:solidFill>
                                <a:latin typeface="Cambria Math"/>
                              </a:rPr>
                              <m:t>𝑦</m:t>
                            </m:r>
                          </m:num>
                          <m:den>
                            <m:r>
                              <a:rPr lang="en-US" i="1">
                                <a:latin typeface="Cambria Math"/>
                              </a:rPr>
                              <m:t>𝑀</m:t>
                            </m:r>
                          </m:den>
                        </m:f>
                        <m:r>
                          <a:rPr lang="en-US" i="1">
                            <a:latin typeface="Cambria Math"/>
                          </a:rPr>
                          <m:t>+</m:t>
                        </m:r>
                        <m:f>
                          <m:fPr>
                            <m:ctrlPr>
                              <a:rPr lang="en-US" i="1">
                                <a:latin typeface="Cambria Math"/>
                              </a:rPr>
                            </m:ctrlPr>
                          </m:fPr>
                          <m:num>
                            <m:r>
                              <a:rPr lang="en-US" i="1">
                                <a:latin typeface="Cambria Math"/>
                              </a:rPr>
                              <m:t>1−</m:t>
                            </m:r>
                            <m:r>
                              <a:rPr lang="en-US" i="1">
                                <a:latin typeface="Cambria Math"/>
                              </a:rPr>
                              <m:t>𝛽</m:t>
                            </m:r>
                          </m:num>
                          <m:den>
                            <m:r>
                              <a:rPr lang="en-US" i="1">
                                <a:latin typeface="Cambria Math"/>
                              </a:rPr>
                              <m:t>𝑁</m:t>
                            </m:r>
                          </m:den>
                        </m:f>
                      </m:e>
                    </m:d>
                    <m:r>
                      <a:rPr lang="en-US" i="1">
                        <a:latin typeface="Cambria Math"/>
                      </a:rPr>
                      <m:t>+</m:t>
                    </m:r>
                    <m:f>
                      <m:fPr>
                        <m:ctrlPr>
                          <a:rPr lang="en-US" i="1">
                            <a:latin typeface="Cambria Math"/>
                          </a:rPr>
                        </m:ctrlPr>
                      </m:fPr>
                      <m:num>
                        <m:r>
                          <a:rPr lang="en-US" i="1">
                            <a:latin typeface="Cambria Math"/>
                          </a:rPr>
                          <m:t>1−</m:t>
                        </m:r>
                        <m:r>
                          <a:rPr lang="en-US" i="1">
                            <a:latin typeface="Cambria Math"/>
                          </a:rPr>
                          <m:t>𝛽</m:t>
                        </m:r>
                      </m:num>
                      <m:den>
                        <m:r>
                          <a:rPr lang="en-US" i="1">
                            <a:latin typeface="Cambria Math"/>
                          </a:rPr>
                          <m:t>𝑁</m:t>
                        </m:r>
                      </m:den>
                    </m:f>
                  </m:oMath>
                </a14:m>
                <a:endParaRPr lang="en-US" dirty="0"/>
              </a:p>
              <a:p>
                <a:pPr marL="118872" indent="0">
                  <a:buNone/>
                </a:pPr>
                <a:r>
                  <a:rPr lang="en-US" dirty="0" smtClean="0"/>
                  <a:t>       </a:t>
                </a:r>
                <a14:m>
                  <m:oMath xmlns:m="http://schemas.openxmlformats.org/officeDocument/2006/math">
                    <m:r>
                      <a:rPr lang="en-US" b="0" i="0" smtClean="0">
                        <a:latin typeface="Cambria Math"/>
                      </a:rPr>
                      <m:t>=</m:t>
                    </m:r>
                    <m:r>
                      <a:rPr lang="en-US" i="1" smtClean="0">
                        <a:solidFill>
                          <a:srgbClr val="0000FF"/>
                        </a:solidFill>
                        <a:latin typeface="Cambria Math"/>
                      </a:rPr>
                      <m:t>𝑥</m:t>
                    </m:r>
                    <m:r>
                      <a:rPr lang="en-US" i="1">
                        <a:latin typeface="Cambria Math"/>
                      </a:rPr>
                      <m:t>+</m:t>
                    </m:r>
                    <m:sSup>
                      <m:sSupPr>
                        <m:ctrlPr>
                          <a:rPr lang="en-US" i="1">
                            <a:latin typeface="Cambria Math"/>
                          </a:rPr>
                        </m:ctrlPr>
                      </m:sSupPr>
                      <m:e>
                        <m:r>
                          <a:rPr lang="en-US" i="1">
                            <a:latin typeface="Cambria Math"/>
                          </a:rPr>
                          <m:t>𝛽</m:t>
                        </m:r>
                      </m:e>
                      <m:sup>
                        <m:r>
                          <a:rPr lang="en-US" i="1">
                            <a:latin typeface="Cambria Math"/>
                          </a:rPr>
                          <m:t>2</m:t>
                        </m:r>
                      </m:sup>
                    </m:sSup>
                    <m:r>
                      <a:rPr lang="en-US" b="0" i="1" smtClean="0">
                        <a:solidFill>
                          <a:srgbClr val="008000"/>
                        </a:solidFill>
                        <a:latin typeface="Cambria Math"/>
                      </a:rPr>
                      <m:t>𝑦</m:t>
                    </m:r>
                    <m:r>
                      <a:rPr lang="en-US" b="0" i="1" smtClean="0">
                        <a:latin typeface="Cambria Math"/>
                      </a:rPr>
                      <m:t>+</m:t>
                    </m:r>
                    <m:f>
                      <m:fPr>
                        <m:ctrlPr>
                          <a:rPr lang="en-US" i="1">
                            <a:latin typeface="Cambria Math"/>
                          </a:rPr>
                        </m:ctrlPr>
                      </m:fPr>
                      <m:num>
                        <m:r>
                          <a:rPr lang="en-US" i="1">
                            <a:latin typeface="Cambria Math"/>
                          </a:rPr>
                          <m:t>𝛽</m:t>
                        </m:r>
                        <m:d>
                          <m:dPr>
                            <m:ctrlPr>
                              <a:rPr lang="en-US" i="1">
                                <a:latin typeface="Cambria Math"/>
                              </a:rPr>
                            </m:ctrlPr>
                          </m:dPr>
                          <m:e>
                            <m:r>
                              <a:rPr lang="en-US" i="1">
                                <a:latin typeface="Cambria Math"/>
                              </a:rPr>
                              <m:t>1−</m:t>
                            </m:r>
                            <m:r>
                              <a:rPr lang="en-US" i="1">
                                <a:latin typeface="Cambria Math"/>
                              </a:rPr>
                              <m:t>𝛽</m:t>
                            </m:r>
                          </m:e>
                        </m:d>
                        <m:r>
                          <a:rPr lang="en-US" i="1">
                            <a:latin typeface="Cambria Math"/>
                          </a:rPr>
                          <m:t>𝑀</m:t>
                        </m:r>
                      </m:num>
                      <m:den>
                        <m:r>
                          <a:rPr lang="en-US" i="1">
                            <a:latin typeface="Cambria Math"/>
                          </a:rPr>
                          <m:t>𝑁</m:t>
                        </m:r>
                      </m:den>
                    </m:f>
                    <m:r>
                      <a:rPr lang="en-US" i="1">
                        <a:latin typeface="Cambria Math"/>
                      </a:rPr>
                      <m:t>+</m:t>
                    </m:r>
                    <m:f>
                      <m:fPr>
                        <m:ctrlPr>
                          <a:rPr lang="en-US" i="1">
                            <a:latin typeface="Cambria Math"/>
                          </a:rPr>
                        </m:ctrlPr>
                      </m:fPr>
                      <m:num>
                        <m:r>
                          <a:rPr lang="en-US" i="1">
                            <a:latin typeface="Cambria Math"/>
                          </a:rPr>
                          <m:t>1−</m:t>
                        </m:r>
                        <m:r>
                          <a:rPr lang="en-US" i="1">
                            <a:latin typeface="Cambria Math"/>
                          </a:rPr>
                          <m:t>𝛽</m:t>
                        </m:r>
                      </m:num>
                      <m:den>
                        <m:r>
                          <a:rPr lang="en-US" i="1">
                            <a:latin typeface="Cambria Math"/>
                          </a:rPr>
                          <m:t>𝑁</m:t>
                        </m:r>
                      </m:den>
                    </m:f>
                  </m:oMath>
                </a14:m>
                <a:endParaRPr lang="en-US" dirty="0"/>
              </a:p>
              <a:p>
                <a14:m>
                  <m:oMath xmlns:m="http://schemas.openxmlformats.org/officeDocument/2006/math">
                    <m:r>
                      <a:rPr lang="en-US" b="1" i="1" smtClean="0">
                        <a:solidFill>
                          <a:srgbClr val="008000"/>
                        </a:solidFill>
                        <a:latin typeface="Cambria Math"/>
                      </a:rPr>
                      <m:t>𝒚</m:t>
                    </m:r>
                    <m:r>
                      <a:rPr lang="en-US" b="1" i="1" smtClean="0">
                        <a:solidFill>
                          <a:srgbClr val="008000"/>
                        </a:solidFill>
                        <a:latin typeface="Cambria Math"/>
                      </a:rPr>
                      <m:t>=</m:t>
                    </m:r>
                    <m:f>
                      <m:fPr>
                        <m:ctrlPr>
                          <a:rPr lang="en-US" b="1" i="1" smtClean="0">
                            <a:solidFill>
                              <a:srgbClr val="008000"/>
                            </a:solidFill>
                            <a:latin typeface="Cambria Math"/>
                          </a:rPr>
                        </m:ctrlPr>
                      </m:fPr>
                      <m:num>
                        <m:r>
                          <a:rPr lang="en-US" b="1" i="1" smtClean="0">
                            <a:solidFill>
                              <a:srgbClr val="0000FF"/>
                            </a:solidFill>
                            <a:latin typeface="Cambria Math"/>
                          </a:rPr>
                          <m:t>𝒙</m:t>
                        </m:r>
                      </m:num>
                      <m:den>
                        <m:r>
                          <a:rPr lang="en-US" b="1" i="1" smtClean="0">
                            <a:solidFill>
                              <a:srgbClr val="008000"/>
                            </a:solidFill>
                            <a:latin typeface="Cambria Math"/>
                          </a:rPr>
                          <m:t>𝟏</m:t>
                        </m:r>
                        <m:r>
                          <a:rPr lang="en-US" b="1" i="1" smtClean="0">
                            <a:solidFill>
                              <a:srgbClr val="008000"/>
                            </a:solidFill>
                            <a:latin typeface="Cambria Math"/>
                          </a:rPr>
                          <m:t>−</m:t>
                        </m:r>
                        <m:sSup>
                          <m:sSupPr>
                            <m:ctrlPr>
                              <a:rPr lang="en-US" b="1" i="1" smtClean="0">
                                <a:solidFill>
                                  <a:srgbClr val="008000"/>
                                </a:solidFill>
                                <a:latin typeface="Cambria Math"/>
                              </a:rPr>
                            </m:ctrlPr>
                          </m:sSupPr>
                          <m:e>
                            <m:r>
                              <a:rPr lang="en-US" b="1" i="1" smtClean="0">
                                <a:solidFill>
                                  <a:srgbClr val="008000"/>
                                </a:solidFill>
                                <a:latin typeface="Cambria Math"/>
                              </a:rPr>
                              <m:t>𝜷</m:t>
                            </m:r>
                          </m:e>
                          <m:sup>
                            <m:r>
                              <a:rPr lang="en-US" b="1" i="1" smtClean="0">
                                <a:solidFill>
                                  <a:srgbClr val="008000"/>
                                </a:solidFill>
                                <a:latin typeface="Cambria Math"/>
                              </a:rPr>
                              <m:t>𝟐</m:t>
                            </m:r>
                          </m:sup>
                        </m:sSup>
                      </m:den>
                    </m:f>
                    <m:r>
                      <a:rPr lang="en-US" b="1" i="1">
                        <a:solidFill>
                          <a:srgbClr val="008000"/>
                        </a:solidFill>
                        <a:latin typeface="Cambria Math"/>
                      </a:rPr>
                      <m:t>+</m:t>
                    </m:r>
                    <m:r>
                      <a:rPr lang="en-US" b="1" i="1" smtClean="0">
                        <a:solidFill>
                          <a:srgbClr val="008000"/>
                        </a:solidFill>
                        <a:latin typeface="Cambria Math"/>
                      </a:rPr>
                      <m:t>𝒄</m:t>
                    </m:r>
                    <m:f>
                      <m:fPr>
                        <m:ctrlPr>
                          <a:rPr lang="en-US" b="1" i="1" smtClean="0">
                            <a:solidFill>
                              <a:srgbClr val="008000"/>
                            </a:solidFill>
                            <a:latin typeface="Cambria Math"/>
                          </a:rPr>
                        </m:ctrlPr>
                      </m:fPr>
                      <m:num>
                        <m:r>
                          <a:rPr lang="en-US" b="1" i="1">
                            <a:solidFill>
                              <a:srgbClr val="008000"/>
                            </a:solidFill>
                            <a:latin typeface="Cambria Math"/>
                          </a:rPr>
                          <m:t>𝑴</m:t>
                        </m:r>
                      </m:num>
                      <m:den>
                        <m:r>
                          <a:rPr lang="en-US" b="1" i="1" smtClean="0">
                            <a:solidFill>
                              <a:srgbClr val="008000"/>
                            </a:solidFill>
                            <a:latin typeface="Cambria Math"/>
                          </a:rPr>
                          <m:t>𝑵</m:t>
                        </m:r>
                      </m:den>
                    </m:f>
                  </m:oMath>
                </a14:m>
                <a:r>
                  <a:rPr lang="en-US" dirty="0" smtClean="0"/>
                  <a:t>     </a:t>
                </a:r>
                <a:r>
                  <a:rPr lang="en-US" dirty="0" smtClean="0">
                    <a:solidFill>
                      <a:srgbClr val="008000"/>
                    </a:solidFill>
                  </a:rPr>
                  <a:t>where</a:t>
                </a:r>
                <a:r>
                  <a:rPr lang="en-US" dirty="0" smtClean="0"/>
                  <a:t> </a:t>
                </a:r>
                <a14:m>
                  <m:oMath xmlns:m="http://schemas.openxmlformats.org/officeDocument/2006/math">
                    <m:r>
                      <a:rPr lang="en-US" i="1">
                        <a:latin typeface="Cambria Math"/>
                      </a:rPr>
                      <m:t>𝑐</m:t>
                    </m:r>
                    <m:r>
                      <a:rPr lang="en-US" b="0" i="1" smtClean="0">
                        <a:latin typeface="Cambria Math"/>
                      </a:rPr>
                      <m:t>=</m:t>
                    </m:r>
                    <m:f>
                      <m:fPr>
                        <m:ctrlPr>
                          <a:rPr lang="en-US" b="0" i="1" smtClean="0">
                            <a:latin typeface="Cambria Math"/>
                          </a:rPr>
                        </m:ctrlPr>
                      </m:fPr>
                      <m:num>
                        <m:r>
                          <a:rPr lang="en-US" b="0" i="1" smtClean="0">
                            <a:latin typeface="Cambria Math"/>
                          </a:rPr>
                          <m:t>𝛽</m:t>
                        </m:r>
                      </m:num>
                      <m:den>
                        <m:r>
                          <a:rPr lang="en-US" b="0" i="1" smtClean="0">
                            <a:latin typeface="Cambria Math"/>
                          </a:rPr>
                          <m:t>1+</m:t>
                        </m:r>
                        <m:r>
                          <a:rPr lang="en-US" b="0" i="1" smtClean="0">
                            <a:latin typeface="Cambria Math"/>
                          </a:rPr>
                          <m:t>𝛽</m:t>
                        </m:r>
                      </m:den>
                    </m:f>
                  </m:oMath>
                </a14:m>
                <a:endParaRPr lang="en-US" dirty="0"/>
              </a:p>
            </p:txBody>
          </p:sp>
        </mc:Choice>
        <mc:Fallback xmlns="">
          <p:sp>
            <p:nvSpPr>
              <p:cNvPr id="38915" name="Rectangle 3"/>
              <p:cNvSpPr>
                <a:spLocks noGrp="1" noRot="1" noChangeAspect="1" noMove="1" noResize="1" noEditPoints="1" noAdjustHandles="1" noChangeArrowheads="1" noChangeShapeType="1" noTextEdit="1"/>
              </p:cNvSpPr>
              <p:nvPr>
                <p:ph type="body" idx="1"/>
              </p:nvPr>
            </p:nvSpPr>
            <p:spPr>
              <a:xfrm>
                <a:off x="566738" y="3177539"/>
                <a:ext cx="8272462" cy="3756661"/>
              </a:xfrm>
              <a:blipFill rotWithShape="1">
                <a:blip r:embed="rId2"/>
                <a:stretch>
                  <a:fillRect t="-1945"/>
                </a:stretch>
              </a:blipFill>
            </p:spPr>
            <p:txBody>
              <a:bodyPr/>
              <a:lstStyle/>
              <a:p>
                <a:r>
                  <a:rPr lang="en-US">
                    <a:noFill/>
                  </a:rPr>
                  <a:t> </a:t>
                </a:r>
              </a:p>
            </p:txBody>
          </p:sp>
        </mc:Fallback>
      </mc:AlternateContent>
      <p:grpSp>
        <p:nvGrpSpPr>
          <p:cNvPr id="3" name="Group 36"/>
          <p:cNvGrpSpPr>
            <a:grpSpLocks/>
          </p:cNvGrpSpPr>
          <p:nvPr/>
        </p:nvGrpSpPr>
        <p:grpSpPr bwMode="auto">
          <a:xfrm>
            <a:off x="5179858" y="5375836"/>
            <a:ext cx="3295650" cy="685800"/>
            <a:chOff x="3076" y="3369"/>
            <a:chExt cx="2076" cy="432"/>
          </a:xfrm>
        </p:grpSpPr>
        <p:sp>
          <p:nvSpPr>
            <p:cNvPr id="38949" name="Rectangle 37"/>
            <p:cNvSpPr>
              <a:spLocks noChangeArrowheads="1"/>
            </p:cNvSpPr>
            <p:nvPr/>
          </p:nvSpPr>
          <p:spPr bwMode="auto">
            <a:xfrm>
              <a:off x="3076" y="3369"/>
              <a:ext cx="374" cy="432"/>
            </a:xfrm>
            <a:prstGeom prst="rect">
              <a:avLst/>
            </a:prstGeom>
            <a:noFill/>
            <a:ln w="12700">
              <a:solidFill>
                <a:srgbClr val="008000"/>
              </a:solidFill>
              <a:miter lim="800000"/>
              <a:headEnd/>
              <a:tailEnd/>
            </a:ln>
            <a:effectLst/>
          </p:spPr>
          <p:txBody>
            <a:bodyPr wrap="none" anchor="ctr"/>
            <a:lstStyle/>
            <a:p>
              <a:endParaRPr lang="en-US">
                <a:solidFill>
                  <a:srgbClr val="008000"/>
                </a:solidFill>
                <a:latin typeface="Arial" pitchFamily="34" charset="0"/>
                <a:cs typeface="Arial" pitchFamily="34" charset="0"/>
              </a:endParaRPr>
            </a:p>
          </p:txBody>
        </p:sp>
        <p:sp>
          <p:nvSpPr>
            <p:cNvPr id="38950" name="Text Box 38"/>
            <p:cNvSpPr txBox="1">
              <a:spLocks noChangeArrowheads="1"/>
            </p:cNvSpPr>
            <p:nvPr/>
          </p:nvSpPr>
          <p:spPr bwMode="auto">
            <a:xfrm>
              <a:off x="3816" y="3391"/>
              <a:ext cx="1336" cy="407"/>
            </a:xfrm>
            <a:prstGeom prst="rect">
              <a:avLst/>
            </a:prstGeom>
            <a:noFill/>
            <a:ln w="9525">
              <a:noFill/>
              <a:miter lim="800000"/>
              <a:headEnd/>
              <a:tailEnd/>
            </a:ln>
            <a:effectLst/>
          </p:spPr>
          <p:txBody>
            <a:bodyPr wrap="none">
              <a:spAutoFit/>
            </a:bodyPr>
            <a:lstStyle/>
            <a:p>
              <a:r>
                <a:rPr lang="en-US" dirty="0">
                  <a:solidFill>
                    <a:srgbClr val="008000"/>
                  </a:solidFill>
                  <a:latin typeface="Arial" pitchFamily="34" charset="0"/>
                  <a:cs typeface="Arial" pitchFamily="34" charset="0"/>
                </a:rPr>
                <a:t>Very small; </a:t>
              </a:r>
              <a:r>
                <a:rPr lang="en-US" dirty="0" smtClean="0">
                  <a:solidFill>
                    <a:srgbClr val="008000"/>
                  </a:solidFill>
                  <a:latin typeface="Arial" pitchFamily="34" charset="0"/>
                  <a:cs typeface="Arial" pitchFamily="34" charset="0"/>
                </a:rPr>
                <a:t>ignore</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Now we solve for </a:t>
              </a:r>
              <a:r>
                <a:rPr lang="en-US" b="1" i="1" dirty="0" smtClean="0">
                  <a:solidFill>
                    <a:srgbClr val="008000"/>
                  </a:solidFill>
                  <a:latin typeface="Arial" pitchFamily="34" charset="0"/>
                  <a:cs typeface="Arial" pitchFamily="34" charset="0"/>
                </a:rPr>
                <a:t>y</a:t>
              </a:r>
              <a:endParaRPr lang="en-US" b="1" i="1" dirty="0">
                <a:solidFill>
                  <a:srgbClr val="008000"/>
                </a:solidFill>
                <a:latin typeface="Arial" pitchFamily="34" charset="0"/>
                <a:cs typeface="Arial" pitchFamily="34" charset="0"/>
              </a:endParaRPr>
            </a:p>
          </p:txBody>
        </p:sp>
      </p:grpSp>
      <p:sp>
        <p:nvSpPr>
          <p:cNvPr id="40" name="Slide Number Placeholder 39"/>
          <p:cNvSpPr>
            <a:spLocks noGrp="1"/>
          </p:cNvSpPr>
          <p:nvPr>
            <p:ph type="sldNum" sz="quarter" idx="12"/>
          </p:nvPr>
        </p:nvSpPr>
        <p:spPr/>
        <p:txBody>
          <a:bodyPr/>
          <a:lstStyle/>
          <a:p>
            <a:fld id="{19B12225-5612-419B-A8D5-4B8EEE4C217E}" type="slidenum">
              <a:rPr lang="en-US" smtClean="0"/>
              <a:pPr/>
              <a:t>34</a:t>
            </a:fld>
            <a:endParaRPr lang="en-US"/>
          </a:p>
        </p:txBody>
      </p:sp>
      <p:sp>
        <p:nvSpPr>
          <p:cNvPr id="41" name="Footer Placeholder 40"/>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42" name="TextBox 41"/>
          <p:cNvSpPr txBox="1"/>
          <p:nvPr/>
        </p:nvSpPr>
        <p:spPr>
          <a:xfrm>
            <a:off x="6629400" y="2365886"/>
            <a:ext cx="2438400" cy="830997"/>
          </a:xfrm>
          <a:prstGeom prst="rect">
            <a:avLst/>
          </a:prstGeom>
          <a:noFill/>
        </p:spPr>
        <p:txBody>
          <a:bodyPr wrap="square" rtlCol="0">
            <a:spAutoFit/>
          </a:bodyPr>
          <a:lstStyle/>
          <a:p>
            <a:r>
              <a:rPr lang="en-US" sz="1600" dirty="0" smtClean="0">
                <a:solidFill>
                  <a:srgbClr val="008000"/>
                </a:solidFill>
                <a:latin typeface="Arial" pitchFamily="34" charset="0"/>
                <a:cs typeface="Arial" pitchFamily="34" charset="0"/>
              </a:rPr>
              <a:t>N…# pages on the web</a:t>
            </a:r>
          </a:p>
          <a:p>
            <a:r>
              <a:rPr lang="en-US" sz="1600" dirty="0" smtClean="0">
                <a:solidFill>
                  <a:srgbClr val="008000"/>
                </a:solidFill>
                <a:latin typeface="Arial" pitchFamily="34" charset="0"/>
                <a:cs typeface="Arial" pitchFamily="34" charset="0"/>
              </a:rPr>
              <a:t>M…# of pages spammer owns</a:t>
            </a:r>
            <a:endParaRPr lang="en-US" sz="1600" dirty="0">
              <a:solidFill>
                <a:srgbClr val="008000"/>
              </a:solidFill>
              <a:latin typeface="Arial" pitchFamily="34" charset="0"/>
              <a:cs typeface="Arial" pitchFamily="34" charset="0"/>
            </a:endParaRPr>
          </a:p>
        </p:txBody>
      </p:sp>
      <p:grpSp>
        <p:nvGrpSpPr>
          <p:cNvPr id="4" name="Group 3"/>
          <p:cNvGrpSpPr>
            <a:grpSpLocks noChangeAspect="1"/>
          </p:cNvGrpSpPr>
          <p:nvPr/>
        </p:nvGrpSpPr>
        <p:grpSpPr>
          <a:xfrm>
            <a:off x="1290796" y="1066800"/>
            <a:ext cx="4945063" cy="2286000"/>
            <a:chOff x="631825" y="1376136"/>
            <a:chExt cx="7064375" cy="3265714"/>
          </a:xfrm>
        </p:grpSpPr>
        <p:sp>
          <p:nvSpPr>
            <p:cNvPr id="43" name="Cloud"/>
            <p:cNvSpPr>
              <a:spLocks noChangeAspect="1" noEditPoints="1" noChangeArrowheads="1"/>
            </p:cNvSpPr>
            <p:nvPr/>
          </p:nvSpPr>
          <p:spPr bwMode="auto">
            <a:xfrm>
              <a:off x="631825" y="1574800"/>
              <a:ext cx="2438400" cy="12763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B0F0"/>
            </a:solidFill>
            <a:ln w="9525">
              <a:solidFill>
                <a:srgbClr val="000000"/>
              </a:solidFill>
              <a:miter lim="800000"/>
              <a:headEnd/>
              <a:tailEnd/>
            </a:ln>
            <a:effectLst>
              <a:outerShdw dist="107763" dir="2700000" algn="ctr" rotWithShape="0">
                <a:srgbClr val="808080"/>
              </a:outerShdw>
            </a:effectLst>
          </p:spPr>
          <p:txBody>
            <a:bodyPr/>
            <a:lstStyle/>
            <a:p>
              <a:endParaRPr lang="en-US" sz="1200" dirty="0" smtClean="0">
                <a:solidFill>
                  <a:schemeClr val="bg1"/>
                </a:solidFill>
                <a:latin typeface="Verdana" pitchFamily="34" charset="0"/>
              </a:endParaRPr>
            </a:p>
            <a:p>
              <a:r>
                <a:rPr lang="en-US" sz="1200" dirty="0" smtClean="0">
                  <a:solidFill>
                    <a:schemeClr val="bg1"/>
                  </a:solidFill>
                  <a:latin typeface="Verdana" pitchFamily="34" charset="0"/>
                </a:rPr>
                <a:t>Inaccessible</a:t>
              </a:r>
              <a:endParaRPr lang="en-US" sz="1200" dirty="0">
                <a:solidFill>
                  <a:schemeClr val="bg1"/>
                </a:solidFill>
                <a:latin typeface="Verdana" pitchFamily="34" charset="0"/>
              </a:endParaRPr>
            </a:p>
          </p:txBody>
        </p:sp>
        <p:sp>
          <p:nvSpPr>
            <p:cNvPr id="44" name="Oval 5"/>
            <p:cNvSpPr>
              <a:spLocks noChangeArrowheads="1"/>
            </p:cNvSpPr>
            <p:nvPr/>
          </p:nvSpPr>
          <p:spPr bwMode="auto">
            <a:xfrm>
              <a:off x="3962400" y="1785711"/>
              <a:ext cx="1143000" cy="2747281"/>
            </a:xfrm>
            <a:prstGeom prst="ellipse">
              <a:avLst/>
            </a:prstGeom>
            <a:noFill/>
            <a:ln w="9525">
              <a:solidFill>
                <a:srgbClr val="008000"/>
              </a:solidFill>
              <a:round/>
              <a:headEnd/>
              <a:tailEnd/>
            </a:ln>
            <a:effectLst/>
          </p:spPr>
          <p:txBody>
            <a:bodyPr wrap="none" anchor="ctr"/>
            <a:lstStyle/>
            <a:p>
              <a:endParaRPr lang="en-US"/>
            </a:p>
          </p:txBody>
        </p:sp>
        <p:sp>
          <p:nvSpPr>
            <p:cNvPr id="45" name="Oval 11"/>
            <p:cNvSpPr>
              <a:spLocks noChangeArrowheads="1"/>
            </p:cNvSpPr>
            <p:nvPr/>
          </p:nvSpPr>
          <p:spPr bwMode="auto">
            <a:xfrm>
              <a:off x="5724556" y="3006410"/>
              <a:ext cx="274320" cy="274320"/>
            </a:xfrm>
            <a:prstGeom prst="ellipse">
              <a:avLst/>
            </a:prstGeom>
            <a:solidFill>
              <a:srgbClr val="008000"/>
            </a:solidFill>
            <a:ln w="9525">
              <a:noFill/>
              <a:round/>
              <a:headEnd/>
              <a:tailEnd/>
            </a:ln>
            <a:effectLst/>
          </p:spPr>
          <p:txBody>
            <a:bodyPr wrap="none" anchor="ctr"/>
            <a:lstStyle/>
            <a:p>
              <a:endParaRPr lang="en-US"/>
            </a:p>
          </p:txBody>
        </p:sp>
        <p:sp>
          <p:nvSpPr>
            <p:cNvPr id="46" name="Oval 12"/>
            <p:cNvSpPr>
              <a:spLocks noChangeArrowheads="1"/>
            </p:cNvSpPr>
            <p:nvPr/>
          </p:nvSpPr>
          <p:spPr bwMode="auto">
            <a:xfrm>
              <a:off x="6877685" y="218122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47" name="Oval 13"/>
            <p:cNvSpPr>
              <a:spLocks noChangeArrowheads="1"/>
            </p:cNvSpPr>
            <p:nvPr/>
          </p:nvSpPr>
          <p:spPr bwMode="auto">
            <a:xfrm>
              <a:off x="6877685" y="267652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48" name="Oval 14"/>
            <p:cNvSpPr>
              <a:spLocks noChangeArrowheads="1"/>
            </p:cNvSpPr>
            <p:nvPr/>
          </p:nvSpPr>
          <p:spPr bwMode="auto">
            <a:xfrm>
              <a:off x="6877685" y="317182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49" name="Oval 15"/>
            <p:cNvSpPr>
              <a:spLocks noChangeArrowheads="1"/>
            </p:cNvSpPr>
            <p:nvPr/>
          </p:nvSpPr>
          <p:spPr bwMode="auto">
            <a:xfrm>
              <a:off x="6877685" y="366712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50" name="Oval 16"/>
            <p:cNvSpPr>
              <a:spLocks noChangeArrowheads="1"/>
            </p:cNvSpPr>
            <p:nvPr/>
          </p:nvSpPr>
          <p:spPr bwMode="auto">
            <a:xfrm>
              <a:off x="6877685" y="416242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51" name="Oval 17"/>
            <p:cNvSpPr>
              <a:spLocks noChangeArrowheads="1"/>
            </p:cNvSpPr>
            <p:nvPr/>
          </p:nvSpPr>
          <p:spPr bwMode="auto">
            <a:xfrm>
              <a:off x="5486400" y="1859784"/>
              <a:ext cx="2209800" cy="2782066"/>
            </a:xfrm>
            <a:prstGeom prst="ellipse">
              <a:avLst/>
            </a:prstGeom>
            <a:noFill/>
            <a:ln w="9525">
              <a:solidFill>
                <a:srgbClr val="008000"/>
              </a:solidFill>
              <a:round/>
              <a:headEnd/>
              <a:tailEnd/>
            </a:ln>
            <a:effectLst/>
          </p:spPr>
          <p:txBody>
            <a:bodyPr wrap="none" anchor="ctr"/>
            <a:lstStyle/>
            <a:p>
              <a:endParaRPr lang="en-US"/>
            </a:p>
          </p:txBody>
        </p:sp>
        <p:sp>
          <p:nvSpPr>
            <p:cNvPr id="52" name="Line 18"/>
            <p:cNvSpPr>
              <a:spLocks noChangeShapeType="1"/>
            </p:cNvSpPr>
            <p:nvPr/>
          </p:nvSpPr>
          <p:spPr bwMode="auto">
            <a:xfrm>
              <a:off x="4500563" y="1989138"/>
              <a:ext cx="1214438" cy="1052513"/>
            </a:xfrm>
            <a:prstGeom prst="line">
              <a:avLst/>
            </a:prstGeom>
            <a:noFill/>
            <a:ln w="19050" cmpd="sng">
              <a:solidFill>
                <a:schemeClr val="tx1"/>
              </a:solidFill>
              <a:round/>
              <a:headEnd/>
              <a:tailEnd type="triangle" w="med" len="med"/>
            </a:ln>
            <a:effectLst/>
          </p:spPr>
          <p:txBody>
            <a:bodyPr/>
            <a:lstStyle/>
            <a:p>
              <a:endParaRPr lang="en-US"/>
            </a:p>
          </p:txBody>
        </p:sp>
        <p:sp>
          <p:nvSpPr>
            <p:cNvPr id="53" name="Line 19"/>
            <p:cNvSpPr>
              <a:spLocks noChangeShapeType="1"/>
            </p:cNvSpPr>
            <p:nvPr/>
          </p:nvSpPr>
          <p:spPr bwMode="auto">
            <a:xfrm>
              <a:off x="4572000" y="2584450"/>
              <a:ext cx="1066800" cy="533400"/>
            </a:xfrm>
            <a:prstGeom prst="line">
              <a:avLst/>
            </a:prstGeom>
            <a:noFill/>
            <a:ln w="19050" cmpd="sng">
              <a:solidFill>
                <a:schemeClr val="tx1"/>
              </a:solidFill>
              <a:round/>
              <a:headEnd/>
              <a:tailEnd type="triangle" w="med" len="med"/>
            </a:ln>
            <a:effectLst/>
          </p:spPr>
          <p:txBody>
            <a:bodyPr/>
            <a:lstStyle/>
            <a:p>
              <a:endParaRPr lang="en-US"/>
            </a:p>
          </p:txBody>
        </p:sp>
        <p:sp>
          <p:nvSpPr>
            <p:cNvPr id="54" name="Line 20"/>
            <p:cNvSpPr>
              <a:spLocks noChangeShapeType="1"/>
            </p:cNvSpPr>
            <p:nvPr/>
          </p:nvSpPr>
          <p:spPr bwMode="auto">
            <a:xfrm flipV="1">
              <a:off x="4572000" y="3270250"/>
              <a:ext cx="1143000" cy="457200"/>
            </a:xfrm>
            <a:prstGeom prst="line">
              <a:avLst/>
            </a:prstGeom>
            <a:noFill/>
            <a:ln w="19050" cmpd="sng">
              <a:solidFill>
                <a:schemeClr val="tx1"/>
              </a:solidFill>
              <a:round/>
              <a:headEnd/>
              <a:tailEnd type="triangle" w="med" len="med"/>
            </a:ln>
            <a:effectLst/>
          </p:spPr>
          <p:txBody>
            <a:bodyPr/>
            <a:lstStyle/>
            <a:p>
              <a:endParaRPr lang="en-US"/>
            </a:p>
          </p:txBody>
        </p:sp>
        <p:sp>
          <p:nvSpPr>
            <p:cNvPr id="55" name="Line 21"/>
            <p:cNvSpPr>
              <a:spLocks noChangeShapeType="1"/>
            </p:cNvSpPr>
            <p:nvPr/>
          </p:nvSpPr>
          <p:spPr bwMode="auto">
            <a:xfrm flipV="1">
              <a:off x="4572000" y="3354704"/>
              <a:ext cx="1193006" cy="906145"/>
            </a:xfrm>
            <a:prstGeom prst="line">
              <a:avLst/>
            </a:prstGeom>
            <a:noFill/>
            <a:ln w="19050" cmpd="sng">
              <a:solidFill>
                <a:schemeClr val="tx1"/>
              </a:solidFill>
              <a:round/>
              <a:headEnd/>
              <a:tailEnd type="triangle" w="med" len="med"/>
            </a:ln>
            <a:effectLst/>
          </p:spPr>
          <p:txBody>
            <a:bodyPr/>
            <a:lstStyle/>
            <a:p>
              <a:endParaRPr lang="en-US"/>
            </a:p>
          </p:txBody>
        </p:sp>
        <p:sp>
          <p:nvSpPr>
            <p:cNvPr id="56" name="Line 22"/>
            <p:cNvSpPr>
              <a:spLocks noChangeShapeType="1"/>
            </p:cNvSpPr>
            <p:nvPr/>
          </p:nvSpPr>
          <p:spPr bwMode="auto">
            <a:xfrm flipV="1">
              <a:off x="4572000" y="3194050"/>
              <a:ext cx="1066800" cy="76200"/>
            </a:xfrm>
            <a:prstGeom prst="line">
              <a:avLst/>
            </a:prstGeom>
            <a:noFill/>
            <a:ln w="19050" cmpd="sng">
              <a:solidFill>
                <a:schemeClr val="tx1"/>
              </a:solidFill>
              <a:round/>
              <a:headEnd/>
              <a:tailEnd type="triangle" w="med" len="med"/>
            </a:ln>
            <a:effectLst/>
          </p:spPr>
          <p:txBody>
            <a:bodyPr/>
            <a:lstStyle/>
            <a:p>
              <a:endParaRPr lang="en-US"/>
            </a:p>
          </p:txBody>
        </p:sp>
        <p:sp>
          <p:nvSpPr>
            <p:cNvPr id="57" name="Line 23"/>
            <p:cNvSpPr>
              <a:spLocks noChangeShapeType="1"/>
            </p:cNvSpPr>
            <p:nvPr/>
          </p:nvSpPr>
          <p:spPr bwMode="auto">
            <a:xfrm flipV="1">
              <a:off x="5998875" y="2272665"/>
              <a:ext cx="878809" cy="733744"/>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58" name="Line 24"/>
            <p:cNvSpPr>
              <a:spLocks noChangeShapeType="1"/>
            </p:cNvSpPr>
            <p:nvPr/>
          </p:nvSpPr>
          <p:spPr bwMode="auto">
            <a:xfrm>
              <a:off x="6070599" y="3209925"/>
              <a:ext cx="807085" cy="53340"/>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59" name="Line 25"/>
            <p:cNvSpPr>
              <a:spLocks noChangeShapeType="1"/>
            </p:cNvSpPr>
            <p:nvPr/>
          </p:nvSpPr>
          <p:spPr bwMode="auto">
            <a:xfrm flipV="1">
              <a:off x="6070599" y="2767965"/>
              <a:ext cx="807085" cy="349885"/>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60" name="Line 26"/>
            <p:cNvSpPr>
              <a:spLocks noChangeShapeType="1"/>
            </p:cNvSpPr>
            <p:nvPr/>
          </p:nvSpPr>
          <p:spPr bwMode="auto">
            <a:xfrm>
              <a:off x="6070600" y="3286125"/>
              <a:ext cx="807085" cy="419727"/>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61" name="Line 27"/>
            <p:cNvSpPr>
              <a:spLocks noChangeShapeType="1"/>
            </p:cNvSpPr>
            <p:nvPr/>
          </p:nvSpPr>
          <p:spPr bwMode="auto">
            <a:xfrm>
              <a:off x="5998876" y="3354704"/>
              <a:ext cx="900400" cy="860108"/>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62" name="Text Box 28"/>
            <p:cNvSpPr txBox="1">
              <a:spLocks noChangeArrowheads="1"/>
            </p:cNvSpPr>
            <p:nvPr/>
          </p:nvSpPr>
          <p:spPr bwMode="auto">
            <a:xfrm>
              <a:off x="5622925" y="2514600"/>
              <a:ext cx="284163" cy="396875"/>
            </a:xfrm>
            <a:prstGeom prst="rect">
              <a:avLst/>
            </a:prstGeom>
            <a:noFill/>
            <a:ln w="9525">
              <a:noFill/>
              <a:miter lim="800000"/>
              <a:headEnd/>
              <a:tailEnd/>
            </a:ln>
            <a:effectLst/>
          </p:spPr>
          <p:txBody>
            <a:bodyPr wrap="none">
              <a:spAutoFit/>
            </a:bodyPr>
            <a:lstStyle/>
            <a:p>
              <a:r>
                <a:rPr lang="en-US">
                  <a:latin typeface="Verdana" pitchFamily="34" charset="0"/>
                </a:rPr>
                <a:t>t</a:t>
              </a:r>
            </a:p>
          </p:txBody>
        </p:sp>
        <p:sp>
          <p:nvSpPr>
            <p:cNvPr id="63" name="Line 29"/>
            <p:cNvSpPr>
              <a:spLocks noChangeShapeType="1"/>
            </p:cNvSpPr>
            <p:nvPr/>
          </p:nvSpPr>
          <p:spPr bwMode="auto">
            <a:xfrm>
              <a:off x="3048000" y="2103438"/>
              <a:ext cx="990600" cy="252413"/>
            </a:xfrm>
            <a:prstGeom prst="line">
              <a:avLst/>
            </a:prstGeom>
            <a:noFill/>
            <a:ln w="76200" cap="sq" cmpd="dbl">
              <a:solidFill>
                <a:schemeClr val="tx1"/>
              </a:solidFill>
              <a:miter lim="800000"/>
              <a:headEnd type="arrow" w="sm" len="sm"/>
              <a:tailEnd type="arrow" w="sm" len="sm"/>
            </a:ln>
            <a:effectLst/>
          </p:spPr>
          <p:txBody>
            <a:bodyPr/>
            <a:lstStyle/>
            <a:p>
              <a:endParaRPr lang="en-US"/>
            </a:p>
          </p:txBody>
        </p:sp>
        <p:sp>
          <p:nvSpPr>
            <p:cNvPr id="64" name="Text Box 30"/>
            <p:cNvSpPr txBox="1">
              <a:spLocks noChangeArrowheads="1"/>
            </p:cNvSpPr>
            <p:nvPr/>
          </p:nvSpPr>
          <p:spPr bwMode="auto">
            <a:xfrm>
              <a:off x="3810000" y="1376136"/>
              <a:ext cx="1770631" cy="483649"/>
            </a:xfrm>
            <a:prstGeom prst="rect">
              <a:avLst/>
            </a:prstGeom>
            <a:noFill/>
            <a:ln w="9525">
              <a:noFill/>
              <a:miter lim="800000"/>
              <a:headEnd/>
              <a:tailEnd/>
            </a:ln>
            <a:effectLst/>
          </p:spPr>
          <p:txBody>
            <a:bodyPr wrap="none">
              <a:spAutoFit/>
            </a:bodyPr>
            <a:lstStyle/>
            <a:p>
              <a:r>
                <a:rPr lang="en-US" sz="1600" dirty="0">
                  <a:solidFill>
                    <a:srgbClr val="008000"/>
                  </a:solidFill>
                  <a:latin typeface="Verdana" pitchFamily="34" charset="0"/>
                </a:rPr>
                <a:t>Accessible</a:t>
              </a:r>
            </a:p>
          </p:txBody>
        </p:sp>
        <p:sp>
          <p:nvSpPr>
            <p:cNvPr id="65" name="Text Box 31"/>
            <p:cNvSpPr txBox="1">
              <a:spLocks noChangeArrowheads="1"/>
            </p:cNvSpPr>
            <p:nvPr/>
          </p:nvSpPr>
          <p:spPr bwMode="auto">
            <a:xfrm>
              <a:off x="6199187" y="1376136"/>
              <a:ext cx="1278281" cy="483649"/>
            </a:xfrm>
            <a:prstGeom prst="rect">
              <a:avLst/>
            </a:prstGeom>
            <a:noFill/>
            <a:ln w="9525">
              <a:noFill/>
              <a:miter lim="800000"/>
              <a:headEnd/>
              <a:tailEnd/>
            </a:ln>
            <a:effectLst/>
          </p:spPr>
          <p:txBody>
            <a:bodyPr wrap="none">
              <a:spAutoFit/>
            </a:bodyPr>
            <a:lstStyle/>
            <a:p>
              <a:r>
                <a:rPr lang="en-US" sz="1600" dirty="0" smtClean="0">
                  <a:solidFill>
                    <a:srgbClr val="008000"/>
                  </a:solidFill>
                  <a:latin typeface="Verdana" pitchFamily="34" charset="0"/>
                </a:rPr>
                <a:t>Owned</a:t>
              </a:r>
              <a:endParaRPr lang="en-US" sz="1600" dirty="0">
                <a:solidFill>
                  <a:srgbClr val="008000"/>
                </a:solidFill>
                <a:latin typeface="Verdana" pitchFamily="34" charset="0"/>
              </a:endParaRPr>
            </a:p>
          </p:txBody>
        </p:sp>
        <p:sp>
          <p:nvSpPr>
            <p:cNvPr id="66" name="Text Box 32"/>
            <p:cNvSpPr txBox="1">
              <a:spLocks noChangeArrowheads="1"/>
            </p:cNvSpPr>
            <p:nvPr/>
          </p:nvSpPr>
          <p:spPr bwMode="auto">
            <a:xfrm>
              <a:off x="6995318" y="1976305"/>
              <a:ext cx="346075" cy="396875"/>
            </a:xfrm>
            <a:prstGeom prst="rect">
              <a:avLst/>
            </a:prstGeom>
            <a:noFill/>
            <a:ln w="9525">
              <a:noFill/>
              <a:miter lim="800000"/>
              <a:headEnd/>
              <a:tailEnd/>
            </a:ln>
            <a:effectLst/>
          </p:spPr>
          <p:txBody>
            <a:bodyPr wrap="none">
              <a:spAutoFit/>
            </a:bodyPr>
            <a:lstStyle/>
            <a:p>
              <a:r>
                <a:rPr lang="en-US" dirty="0">
                  <a:latin typeface="Verdana" pitchFamily="34" charset="0"/>
                </a:rPr>
                <a:t>1</a:t>
              </a:r>
            </a:p>
          </p:txBody>
        </p:sp>
        <p:sp>
          <p:nvSpPr>
            <p:cNvPr id="67" name="Text Box 33"/>
            <p:cNvSpPr txBox="1">
              <a:spLocks noChangeArrowheads="1"/>
            </p:cNvSpPr>
            <p:nvPr/>
          </p:nvSpPr>
          <p:spPr bwMode="auto">
            <a:xfrm>
              <a:off x="7010400" y="2468976"/>
              <a:ext cx="346075" cy="396875"/>
            </a:xfrm>
            <a:prstGeom prst="rect">
              <a:avLst/>
            </a:prstGeom>
            <a:noFill/>
            <a:ln w="9525">
              <a:noFill/>
              <a:miter lim="800000"/>
              <a:headEnd/>
              <a:tailEnd/>
            </a:ln>
            <a:effectLst/>
          </p:spPr>
          <p:txBody>
            <a:bodyPr wrap="none">
              <a:spAutoFit/>
            </a:bodyPr>
            <a:lstStyle/>
            <a:p>
              <a:r>
                <a:rPr lang="en-US" dirty="0">
                  <a:latin typeface="Verdana" pitchFamily="34" charset="0"/>
                </a:rPr>
                <a:t>2</a:t>
              </a:r>
            </a:p>
          </p:txBody>
        </p:sp>
        <p:sp>
          <p:nvSpPr>
            <p:cNvPr id="68" name="Text Box 34"/>
            <p:cNvSpPr txBox="1">
              <a:spLocks noChangeArrowheads="1"/>
            </p:cNvSpPr>
            <p:nvPr/>
          </p:nvSpPr>
          <p:spPr bwMode="auto">
            <a:xfrm>
              <a:off x="6969125" y="3956050"/>
              <a:ext cx="398463" cy="396875"/>
            </a:xfrm>
            <a:prstGeom prst="rect">
              <a:avLst/>
            </a:prstGeom>
            <a:noFill/>
            <a:ln w="9525">
              <a:noFill/>
              <a:miter lim="800000"/>
              <a:headEnd/>
              <a:tailEnd/>
            </a:ln>
            <a:effectLst/>
          </p:spPr>
          <p:txBody>
            <a:bodyPr wrap="none">
              <a:spAutoFit/>
            </a:bodyPr>
            <a:lstStyle/>
            <a:p>
              <a:r>
                <a:rPr lang="en-US" dirty="0">
                  <a:latin typeface="Verdana" pitchFamily="34" charset="0"/>
                </a:rPr>
                <a:t>M</a:t>
              </a:r>
            </a:p>
          </p:txBody>
        </p:sp>
        <p:sp>
          <p:nvSpPr>
            <p:cNvPr id="69" name="Oval 6"/>
            <p:cNvSpPr>
              <a:spLocks noChangeArrowheads="1"/>
            </p:cNvSpPr>
            <p:nvPr/>
          </p:nvSpPr>
          <p:spPr bwMode="auto">
            <a:xfrm>
              <a:off x="4408488" y="189865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70" name="Oval 7"/>
            <p:cNvSpPr>
              <a:spLocks noChangeArrowheads="1"/>
            </p:cNvSpPr>
            <p:nvPr/>
          </p:nvSpPr>
          <p:spPr bwMode="auto">
            <a:xfrm>
              <a:off x="4408488" y="250825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71" name="Oval 8"/>
            <p:cNvSpPr>
              <a:spLocks noChangeArrowheads="1"/>
            </p:cNvSpPr>
            <p:nvPr/>
          </p:nvSpPr>
          <p:spPr bwMode="auto">
            <a:xfrm>
              <a:off x="4408488" y="319405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72" name="Oval 9"/>
            <p:cNvSpPr>
              <a:spLocks noChangeArrowheads="1"/>
            </p:cNvSpPr>
            <p:nvPr/>
          </p:nvSpPr>
          <p:spPr bwMode="auto">
            <a:xfrm>
              <a:off x="4408488" y="365125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73" name="Oval 10"/>
            <p:cNvSpPr>
              <a:spLocks noChangeArrowheads="1"/>
            </p:cNvSpPr>
            <p:nvPr/>
          </p:nvSpPr>
          <p:spPr bwMode="auto">
            <a:xfrm>
              <a:off x="4408488" y="4184650"/>
              <a:ext cx="182563" cy="182563"/>
            </a:xfrm>
            <a:prstGeom prst="ellipse">
              <a:avLst/>
            </a:prstGeom>
            <a:solidFill>
              <a:srgbClr val="0000FF"/>
            </a:solidFill>
            <a:ln w="9525">
              <a:noFill/>
              <a:round/>
              <a:headEnd/>
              <a:tailEnd/>
            </a:ln>
            <a:effectLst/>
          </p:spPr>
          <p:txBody>
            <a:bodyPr wrap="none" anchor="ctr"/>
            <a:lstStyle/>
            <a:p>
              <a:endParaRPr lang="en-US"/>
            </a:p>
          </p:txBody>
        </p:sp>
      </p:grpSp>
    </p:spTree>
    <p:extLst>
      <p:ext uri="{BB962C8B-B14F-4D97-AF65-F5344CB8AC3E}">
        <p14:creationId xmlns:p14="http://schemas.microsoft.com/office/powerpoint/2010/main" val="23579978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38914" name="Rectangle 2"/>
          <p:cNvSpPr>
            <a:spLocks noGrp="1" noChangeArrowheads="1"/>
          </p:cNvSpPr>
          <p:nvPr>
            <p:ph type="title"/>
          </p:nvPr>
        </p:nvSpPr>
        <p:spPr/>
        <p:txBody>
          <a:bodyPr/>
          <a:lstStyle/>
          <a:p>
            <a:r>
              <a:rPr lang="en-US"/>
              <a:t>Analysis</a:t>
            </a:r>
          </a:p>
        </p:txBody>
      </p:sp>
      <mc:AlternateContent xmlns:mc="http://schemas.openxmlformats.org/markup-compatibility/2006" xmlns:a14="http://schemas.microsoft.com/office/drawing/2010/main">
        <mc:Choice Requires="a14">
          <p:sp>
            <p:nvSpPr>
              <p:cNvPr id="38915" name="Rectangle 3"/>
              <p:cNvSpPr>
                <a:spLocks noGrp="1" noChangeArrowheads="1"/>
              </p:cNvSpPr>
              <p:nvPr>
                <p:ph type="body" idx="1"/>
              </p:nvPr>
            </p:nvSpPr>
            <p:spPr>
              <a:xfrm>
                <a:off x="566738" y="3429000"/>
                <a:ext cx="8272462" cy="3505200"/>
              </a:xfrm>
            </p:spPr>
            <p:txBody>
              <a:bodyPr>
                <a:normAutofit/>
              </a:bodyPr>
              <a:lstStyle/>
              <a:p>
                <a14:m>
                  <m:oMath xmlns:m="http://schemas.openxmlformats.org/officeDocument/2006/math">
                    <m:r>
                      <a:rPr lang="en-US" b="1" i="1" smtClean="0">
                        <a:solidFill>
                          <a:srgbClr val="008000"/>
                        </a:solidFill>
                        <a:latin typeface="Cambria Math"/>
                      </a:rPr>
                      <m:t>𝒚</m:t>
                    </m:r>
                    <m:r>
                      <a:rPr lang="en-US" b="1" i="1" smtClean="0">
                        <a:solidFill>
                          <a:srgbClr val="008000"/>
                        </a:solidFill>
                        <a:latin typeface="Cambria Math"/>
                      </a:rPr>
                      <m:t>=</m:t>
                    </m:r>
                    <m:f>
                      <m:fPr>
                        <m:ctrlPr>
                          <a:rPr lang="en-US" b="1" i="1">
                            <a:solidFill>
                              <a:srgbClr val="008000"/>
                            </a:solidFill>
                            <a:latin typeface="Cambria Math"/>
                          </a:rPr>
                        </m:ctrlPr>
                      </m:fPr>
                      <m:num>
                        <m:r>
                          <a:rPr lang="en-US" b="1" i="1" smtClean="0">
                            <a:solidFill>
                              <a:srgbClr val="0000FF"/>
                            </a:solidFill>
                            <a:latin typeface="Cambria Math"/>
                          </a:rPr>
                          <m:t>𝒙</m:t>
                        </m:r>
                      </m:num>
                      <m:den>
                        <m:r>
                          <a:rPr lang="en-US" b="1" i="1">
                            <a:solidFill>
                              <a:srgbClr val="008000"/>
                            </a:solidFill>
                            <a:latin typeface="Cambria Math"/>
                          </a:rPr>
                          <m:t>𝟏</m:t>
                        </m:r>
                        <m:r>
                          <a:rPr lang="en-US" b="1" i="1">
                            <a:solidFill>
                              <a:srgbClr val="008000"/>
                            </a:solidFill>
                            <a:latin typeface="Cambria Math"/>
                          </a:rPr>
                          <m:t>−</m:t>
                        </m:r>
                        <m:sSup>
                          <m:sSupPr>
                            <m:ctrlPr>
                              <a:rPr lang="en-US" b="1" i="1">
                                <a:solidFill>
                                  <a:srgbClr val="008000"/>
                                </a:solidFill>
                                <a:latin typeface="Cambria Math"/>
                              </a:rPr>
                            </m:ctrlPr>
                          </m:sSupPr>
                          <m:e>
                            <m:r>
                              <a:rPr lang="en-US" b="1" i="1">
                                <a:solidFill>
                                  <a:srgbClr val="008000"/>
                                </a:solidFill>
                                <a:latin typeface="Cambria Math"/>
                              </a:rPr>
                              <m:t>𝜷</m:t>
                            </m:r>
                          </m:e>
                          <m:sup>
                            <m:r>
                              <a:rPr lang="en-US" b="1" i="1">
                                <a:solidFill>
                                  <a:srgbClr val="008000"/>
                                </a:solidFill>
                                <a:latin typeface="Cambria Math"/>
                              </a:rPr>
                              <m:t>𝟐</m:t>
                            </m:r>
                          </m:sup>
                        </m:sSup>
                      </m:den>
                    </m:f>
                    <m:r>
                      <a:rPr lang="en-US" b="1" i="1">
                        <a:solidFill>
                          <a:srgbClr val="008000"/>
                        </a:solidFill>
                        <a:latin typeface="Cambria Math"/>
                      </a:rPr>
                      <m:t>+</m:t>
                    </m:r>
                    <m:r>
                      <a:rPr lang="en-US" b="1" i="1">
                        <a:solidFill>
                          <a:srgbClr val="008000"/>
                        </a:solidFill>
                        <a:latin typeface="Cambria Math"/>
                      </a:rPr>
                      <m:t>𝒄</m:t>
                    </m:r>
                    <m:f>
                      <m:fPr>
                        <m:ctrlPr>
                          <a:rPr lang="en-US" b="1" i="1">
                            <a:solidFill>
                              <a:srgbClr val="008000"/>
                            </a:solidFill>
                            <a:latin typeface="Cambria Math"/>
                          </a:rPr>
                        </m:ctrlPr>
                      </m:fPr>
                      <m:num>
                        <m:r>
                          <a:rPr lang="en-US" b="1" i="1">
                            <a:solidFill>
                              <a:srgbClr val="008000"/>
                            </a:solidFill>
                            <a:latin typeface="Cambria Math"/>
                          </a:rPr>
                          <m:t>𝑴</m:t>
                        </m:r>
                      </m:num>
                      <m:den>
                        <m:r>
                          <a:rPr lang="en-US" b="1" i="1">
                            <a:solidFill>
                              <a:srgbClr val="008000"/>
                            </a:solidFill>
                            <a:latin typeface="Cambria Math"/>
                          </a:rPr>
                          <m:t>𝑵</m:t>
                        </m:r>
                      </m:den>
                    </m:f>
                  </m:oMath>
                </a14:m>
                <a:r>
                  <a:rPr lang="en-US" dirty="0">
                    <a:solidFill>
                      <a:srgbClr val="008000"/>
                    </a:solidFill>
                  </a:rPr>
                  <a:t>   </a:t>
                </a:r>
                <a:r>
                  <a:rPr lang="en-US" dirty="0" smtClean="0">
                    <a:solidFill>
                      <a:srgbClr val="008000"/>
                    </a:solidFill>
                  </a:rPr>
                  <a:t>  where</a:t>
                </a:r>
                <a:r>
                  <a:rPr lang="en-US" dirty="0" smtClean="0"/>
                  <a:t> </a:t>
                </a:r>
                <a14:m>
                  <m:oMath xmlns:m="http://schemas.openxmlformats.org/officeDocument/2006/math">
                    <m:r>
                      <a:rPr lang="en-US" i="1">
                        <a:latin typeface="Cambria Math"/>
                      </a:rPr>
                      <m:t>𝑐</m:t>
                    </m:r>
                    <m:r>
                      <a:rPr lang="en-US" i="1">
                        <a:latin typeface="Cambria Math"/>
                      </a:rPr>
                      <m:t>=</m:t>
                    </m:r>
                    <m:f>
                      <m:fPr>
                        <m:ctrlPr>
                          <a:rPr lang="en-US" i="1">
                            <a:latin typeface="Cambria Math"/>
                          </a:rPr>
                        </m:ctrlPr>
                      </m:fPr>
                      <m:num>
                        <m:r>
                          <a:rPr lang="en-US" i="1">
                            <a:latin typeface="Cambria Math"/>
                          </a:rPr>
                          <m:t>𝛽</m:t>
                        </m:r>
                      </m:num>
                      <m:den>
                        <m:r>
                          <a:rPr lang="en-US" i="1">
                            <a:latin typeface="Cambria Math"/>
                          </a:rPr>
                          <m:t>1</m:t>
                        </m:r>
                        <m:r>
                          <a:rPr lang="en-US" b="0" i="1" smtClean="0">
                            <a:latin typeface="Cambria Math"/>
                          </a:rPr>
                          <m:t>+</m:t>
                        </m:r>
                        <m:r>
                          <a:rPr lang="en-US" i="1">
                            <a:latin typeface="Cambria Math"/>
                          </a:rPr>
                          <m:t>𝛽</m:t>
                        </m:r>
                      </m:den>
                    </m:f>
                  </m:oMath>
                </a14:m>
                <a:endParaRPr lang="en-US" dirty="0"/>
              </a:p>
              <a:p>
                <a:r>
                  <a:rPr lang="en-US" dirty="0"/>
                  <a:t>For </a:t>
                </a:r>
                <a:r>
                  <a:rPr lang="en-US" b="1" dirty="0">
                    <a:latin typeface="Symbol" pitchFamily="18" charset="2"/>
                  </a:rPr>
                  <a:t>b</a:t>
                </a:r>
                <a:r>
                  <a:rPr lang="en-US" dirty="0"/>
                  <a:t> = 0.85, 1/(1-</a:t>
                </a:r>
                <a:r>
                  <a:rPr lang="en-US" dirty="0">
                    <a:latin typeface="Symbol" pitchFamily="18" charset="2"/>
                  </a:rPr>
                  <a:t>b</a:t>
                </a:r>
                <a:r>
                  <a:rPr lang="en-US" baseline="30000" dirty="0"/>
                  <a:t>2</a:t>
                </a:r>
                <a:r>
                  <a:rPr lang="en-US" dirty="0"/>
                  <a:t>)= 3.6</a:t>
                </a:r>
              </a:p>
              <a:p>
                <a:pPr lvl="8"/>
                <a:endParaRPr lang="en-US" dirty="0" smtClean="0"/>
              </a:p>
              <a:p>
                <a:r>
                  <a:rPr lang="en-US" dirty="0" smtClean="0">
                    <a:solidFill>
                      <a:srgbClr val="0000FF"/>
                    </a:solidFill>
                  </a:rPr>
                  <a:t>Multiplier </a:t>
                </a:r>
                <a:r>
                  <a:rPr lang="en-US" dirty="0">
                    <a:solidFill>
                      <a:srgbClr val="0000FF"/>
                    </a:solidFill>
                  </a:rPr>
                  <a:t>effect for </a:t>
                </a:r>
                <a:r>
                  <a:rPr lang="en-US" dirty="0" smtClean="0">
                    <a:solidFill>
                      <a:srgbClr val="0000FF"/>
                    </a:solidFill>
                  </a:rPr>
                  <a:t>acquired </a:t>
                </a:r>
                <a:r>
                  <a:rPr lang="en-US" dirty="0">
                    <a:solidFill>
                      <a:srgbClr val="0000FF"/>
                    </a:solidFill>
                  </a:rPr>
                  <a:t>PageRank</a:t>
                </a:r>
              </a:p>
              <a:p>
                <a:r>
                  <a:rPr lang="en-US" dirty="0"/>
                  <a:t>By making </a:t>
                </a:r>
                <a:r>
                  <a:rPr lang="en-US" b="1" i="1" dirty="0"/>
                  <a:t>M</a:t>
                </a:r>
                <a:r>
                  <a:rPr lang="en-US" dirty="0"/>
                  <a:t> large, we can make </a:t>
                </a:r>
                <a:r>
                  <a:rPr lang="en-US" b="1" i="1" dirty="0">
                    <a:solidFill>
                      <a:srgbClr val="D60093"/>
                    </a:solidFill>
                  </a:rPr>
                  <a:t>y</a:t>
                </a:r>
                <a:r>
                  <a:rPr lang="en-US" dirty="0"/>
                  <a:t> as </a:t>
                </a:r>
                <a:br>
                  <a:rPr lang="en-US" dirty="0"/>
                </a:br>
                <a:r>
                  <a:rPr lang="en-US" b="1" dirty="0">
                    <a:solidFill>
                      <a:srgbClr val="D60093"/>
                    </a:solidFill>
                  </a:rPr>
                  <a:t>large as we want</a:t>
                </a:r>
              </a:p>
              <a:p>
                <a:endParaRPr lang="en-US" sz="2400" dirty="0"/>
              </a:p>
            </p:txBody>
          </p:sp>
        </mc:Choice>
        <mc:Fallback xmlns="">
          <p:sp>
            <p:nvSpPr>
              <p:cNvPr id="38915" name="Rectangle 3"/>
              <p:cNvSpPr>
                <a:spLocks noGrp="1" noRot="1" noChangeAspect="1" noMove="1" noResize="1" noEditPoints="1" noAdjustHandles="1" noChangeArrowheads="1" noChangeShapeType="1" noTextEdit="1"/>
              </p:cNvSpPr>
              <p:nvPr>
                <p:ph type="body" idx="1"/>
              </p:nvPr>
            </p:nvSpPr>
            <p:spPr>
              <a:xfrm>
                <a:off x="566738" y="3429000"/>
                <a:ext cx="8272462" cy="3505200"/>
              </a:xfrm>
              <a:blipFill rotWithShape="1">
                <a:blip r:embed="rId2"/>
                <a:stretch>
                  <a:fillRect l="-74"/>
                </a:stretch>
              </a:blipFill>
            </p:spPr>
            <p:txBody>
              <a:bodyPr/>
              <a:lstStyle/>
              <a:p>
                <a:r>
                  <a:rPr lang="en-US">
                    <a:noFill/>
                  </a:rPr>
                  <a:t> </a:t>
                </a:r>
              </a:p>
            </p:txBody>
          </p:sp>
        </mc:Fallback>
      </mc:AlternateContent>
      <p:sp>
        <p:nvSpPr>
          <p:cNvPr id="40" name="Slide Number Placeholder 39"/>
          <p:cNvSpPr>
            <a:spLocks noGrp="1"/>
          </p:cNvSpPr>
          <p:nvPr>
            <p:ph type="sldNum" sz="quarter" idx="12"/>
          </p:nvPr>
        </p:nvSpPr>
        <p:spPr/>
        <p:txBody>
          <a:bodyPr/>
          <a:lstStyle/>
          <a:p>
            <a:fld id="{19B12225-5612-419B-A8D5-4B8EEE4C217E}" type="slidenum">
              <a:rPr lang="en-US" smtClean="0"/>
              <a:pPr/>
              <a:t>35</a:t>
            </a:fld>
            <a:endParaRPr lang="en-US"/>
          </a:p>
        </p:txBody>
      </p:sp>
      <p:sp>
        <p:nvSpPr>
          <p:cNvPr id="41" name="Footer Placeholder 40"/>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42" name="TextBox 41"/>
          <p:cNvSpPr txBox="1"/>
          <p:nvPr/>
        </p:nvSpPr>
        <p:spPr>
          <a:xfrm>
            <a:off x="6629400" y="2365886"/>
            <a:ext cx="2438400" cy="830997"/>
          </a:xfrm>
          <a:prstGeom prst="rect">
            <a:avLst/>
          </a:prstGeom>
          <a:noFill/>
        </p:spPr>
        <p:txBody>
          <a:bodyPr wrap="square" rtlCol="0">
            <a:spAutoFit/>
          </a:bodyPr>
          <a:lstStyle/>
          <a:p>
            <a:r>
              <a:rPr lang="en-US" sz="1600" dirty="0" smtClean="0">
                <a:solidFill>
                  <a:srgbClr val="008000"/>
                </a:solidFill>
                <a:latin typeface="Arial" pitchFamily="34" charset="0"/>
                <a:cs typeface="Arial" pitchFamily="34" charset="0"/>
              </a:rPr>
              <a:t>N…# pages on the web</a:t>
            </a:r>
          </a:p>
          <a:p>
            <a:r>
              <a:rPr lang="en-US" sz="1600" dirty="0" smtClean="0">
                <a:solidFill>
                  <a:srgbClr val="008000"/>
                </a:solidFill>
                <a:latin typeface="Arial" pitchFamily="34" charset="0"/>
                <a:cs typeface="Arial" pitchFamily="34" charset="0"/>
              </a:rPr>
              <a:t>M…# of pages spammer owns</a:t>
            </a:r>
            <a:endParaRPr lang="en-US" sz="1600" dirty="0">
              <a:solidFill>
                <a:srgbClr val="008000"/>
              </a:solidFill>
              <a:latin typeface="Arial" pitchFamily="34" charset="0"/>
              <a:cs typeface="Arial" pitchFamily="34" charset="0"/>
            </a:endParaRPr>
          </a:p>
        </p:txBody>
      </p:sp>
      <p:grpSp>
        <p:nvGrpSpPr>
          <p:cNvPr id="4" name="Group 3"/>
          <p:cNvGrpSpPr>
            <a:grpSpLocks noChangeAspect="1"/>
          </p:cNvGrpSpPr>
          <p:nvPr/>
        </p:nvGrpSpPr>
        <p:grpSpPr>
          <a:xfrm>
            <a:off x="1290796" y="1066800"/>
            <a:ext cx="4945063" cy="2286000"/>
            <a:chOff x="631825" y="1376136"/>
            <a:chExt cx="7064375" cy="3265714"/>
          </a:xfrm>
        </p:grpSpPr>
        <p:sp>
          <p:nvSpPr>
            <p:cNvPr id="43" name="Cloud"/>
            <p:cNvSpPr>
              <a:spLocks noChangeAspect="1" noEditPoints="1" noChangeArrowheads="1"/>
            </p:cNvSpPr>
            <p:nvPr/>
          </p:nvSpPr>
          <p:spPr bwMode="auto">
            <a:xfrm>
              <a:off x="631825" y="1574800"/>
              <a:ext cx="2438400" cy="12763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B0F0"/>
            </a:solidFill>
            <a:ln w="9525">
              <a:solidFill>
                <a:srgbClr val="000000"/>
              </a:solidFill>
              <a:miter lim="800000"/>
              <a:headEnd/>
              <a:tailEnd/>
            </a:ln>
            <a:effectLst>
              <a:outerShdw dist="107763" dir="2700000" algn="ctr" rotWithShape="0">
                <a:srgbClr val="808080"/>
              </a:outerShdw>
            </a:effectLst>
          </p:spPr>
          <p:txBody>
            <a:bodyPr/>
            <a:lstStyle/>
            <a:p>
              <a:endParaRPr lang="en-US" sz="1200" dirty="0" smtClean="0">
                <a:solidFill>
                  <a:schemeClr val="bg1"/>
                </a:solidFill>
                <a:latin typeface="Verdana" pitchFamily="34" charset="0"/>
              </a:endParaRPr>
            </a:p>
            <a:p>
              <a:r>
                <a:rPr lang="en-US" sz="1200" dirty="0" smtClean="0">
                  <a:solidFill>
                    <a:schemeClr val="bg1"/>
                  </a:solidFill>
                  <a:latin typeface="Verdana" pitchFamily="34" charset="0"/>
                </a:rPr>
                <a:t>Inaccessible</a:t>
              </a:r>
              <a:endParaRPr lang="en-US" sz="1200" dirty="0">
                <a:solidFill>
                  <a:schemeClr val="bg1"/>
                </a:solidFill>
                <a:latin typeface="Verdana" pitchFamily="34" charset="0"/>
              </a:endParaRPr>
            </a:p>
          </p:txBody>
        </p:sp>
        <p:sp>
          <p:nvSpPr>
            <p:cNvPr id="44" name="Oval 5"/>
            <p:cNvSpPr>
              <a:spLocks noChangeArrowheads="1"/>
            </p:cNvSpPr>
            <p:nvPr/>
          </p:nvSpPr>
          <p:spPr bwMode="auto">
            <a:xfrm>
              <a:off x="3962400" y="1785711"/>
              <a:ext cx="1143000" cy="2747281"/>
            </a:xfrm>
            <a:prstGeom prst="ellipse">
              <a:avLst/>
            </a:prstGeom>
            <a:noFill/>
            <a:ln w="9525">
              <a:solidFill>
                <a:srgbClr val="008000"/>
              </a:solidFill>
              <a:round/>
              <a:headEnd/>
              <a:tailEnd/>
            </a:ln>
            <a:effectLst/>
          </p:spPr>
          <p:txBody>
            <a:bodyPr wrap="none" anchor="ctr"/>
            <a:lstStyle/>
            <a:p>
              <a:endParaRPr lang="en-US"/>
            </a:p>
          </p:txBody>
        </p:sp>
        <p:sp>
          <p:nvSpPr>
            <p:cNvPr id="45" name="Oval 11"/>
            <p:cNvSpPr>
              <a:spLocks noChangeArrowheads="1"/>
            </p:cNvSpPr>
            <p:nvPr/>
          </p:nvSpPr>
          <p:spPr bwMode="auto">
            <a:xfrm>
              <a:off x="5724556" y="3006410"/>
              <a:ext cx="274320" cy="274320"/>
            </a:xfrm>
            <a:prstGeom prst="ellipse">
              <a:avLst/>
            </a:prstGeom>
            <a:solidFill>
              <a:srgbClr val="008000"/>
            </a:solidFill>
            <a:ln w="9525">
              <a:noFill/>
              <a:round/>
              <a:headEnd/>
              <a:tailEnd/>
            </a:ln>
            <a:effectLst/>
          </p:spPr>
          <p:txBody>
            <a:bodyPr wrap="none" anchor="ctr"/>
            <a:lstStyle/>
            <a:p>
              <a:endParaRPr lang="en-US"/>
            </a:p>
          </p:txBody>
        </p:sp>
        <p:sp>
          <p:nvSpPr>
            <p:cNvPr id="46" name="Oval 12"/>
            <p:cNvSpPr>
              <a:spLocks noChangeArrowheads="1"/>
            </p:cNvSpPr>
            <p:nvPr/>
          </p:nvSpPr>
          <p:spPr bwMode="auto">
            <a:xfrm>
              <a:off x="6877685" y="218122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47" name="Oval 13"/>
            <p:cNvSpPr>
              <a:spLocks noChangeArrowheads="1"/>
            </p:cNvSpPr>
            <p:nvPr/>
          </p:nvSpPr>
          <p:spPr bwMode="auto">
            <a:xfrm>
              <a:off x="6877685" y="267652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48" name="Oval 14"/>
            <p:cNvSpPr>
              <a:spLocks noChangeArrowheads="1"/>
            </p:cNvSpPr>
            <p:nvPr/>
          </p:nvSpPr>
          <p:spPr bwMode="auto">
            <a:xfrm>
              <a:off x="6877685" y="317182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49" name="Oval 15"/>
            <p:cNvSpPr>
              <a:spLocks noChangeArrowheads="1"/>
            </p:cNvSpPr>
            <p:nvPr/>
          </p:nvSpPr>
          <p:spPr bwMode="auto">
            <a:xfrm>
              <a:off x="6877685" y="366712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50" name="Oval 16"/>
            <p:cNvSpPr>
              <a:spLocks noChangeArrowheads="1"/>
            </p:cNvSpPr>
            <p:nvPr/>
          </p:nvSpPr>
          <p:spPr bwMode="auto">
            <a:xfrm>
              <a:off x="6877685" y="416242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51" name="Oval 17"/>
            <p:cNvSpPr>
              <a:spLocks noChangeArrowheads="1"/>
            </p:cNvSpPr>
            <p:nvPr/>
          </p:nvSpPr>
          <p:spPr bwMode="auto">
            <a:xfrm>
              <a:off x="5486400" y="1859784"/>
              <a:ext cx="2209800" cy="2782066"/>
            </a:xfrm>
            <a:prstGeom prst="ellipse">
              <a:avLst/>
            </a:prstGeom>
            <a:noFill/>
            <a:ln w="9525">
              <a:solidFill>
                <a:srgbClr val="008000"/>
              </a:solidFill>
              <a:round/>
              <a:headEnd/>
              <a:tailEnd/>
            </a:ln>
            <a:effectLst/>
          </p:spPr>
          <p:txBody>
            <a:bodyPr wrap="none" anchor="ctr"/>
            <a:lstStyle/>
            <a:p>
              <a:endParaRPr lang="en-US"/>
            </a:p>
          </p:txBody>
        </p:sp>
        <p:sp>
          <p:nvSpPr>
            <p:cNvPr id="52" name="Line 18"/>
            <p:cNvSpPr>
              <a:spLocks noChangeShapeType="1"/>
            </p:cNvSpPr>
            <p:nvPr/>
          </p:nvSpPr>
          <p:spPr bwMode="auto">
            <a:xfrm>
              <a:off x="4500563" y="1989138"/>
              <a:ext cx="1214438" cy="1052513"/>
            </a:xfrm>
            <a:prstGeom prst="line">
              <a:avLst/>
            </a:prstGeom>
            <a:noFill/>
            <a:ln w="19050" cmpd="sng">
              <a:solidFill>
                <a:schemeClr val="tx1"/>
              </a:solidFill>
              <a:round/>
              <a:headEnd/>
              <a:tailEnd type="triangle" w="med" len="med"/>
            </a:ln>
            <a:effectLst/>
          </p:spPr>
          <p:txBody>
            <a:bodyPr/>
            <a:lstStyle/>
            <a:p>
              <a:endParaRPr lang="en-US"/>
            </a:p>
          </p:txBody>
        </p:sp>
        <p:sp>
          <p:nvSpPr>
            <p:cNvPr id="53" name="Line 19"/>
            <p:cNvSpPr>
              <a:spLocks noChangeShapeType="1"/>
            </p:cNvSpPr>
            <p:nvPr/>
          </p:nvSpPr>
          <p:spPr bwMode="auto">
            <a:xfrm>
              <a:off x="4572000" y="2584450"/>
              <a:ext cx="1066800" cy="533400"/>
            </a:xfrm>
            <a:prstGeom prst="line">
              <a:avLst/>
            </a:prstGeom>
            <a:noFill/>
            <a:ln w="19050" cmpd="sng">
              <a:solidFill>
                <a:schemeClr val="tx1"/>
              </a:solidFill>
              <a:round/>
              <a:headEnd/>
              <a:tailEnd type="triangle" w="med" len="med"/>
            </a:ln>
            <a:effectLst/>
          </p:spPr>
          <p:txBody>
            <a:bodyPr/>
            <a:lstStyle/>
            <a:p>
              <a:endParaRPr lang="en-US"/>
            </a:p>
          </p:txBody>
        </p:sp>
        <p:sp>
          <p:nvSpPr>
            <p:cNvPr id="54" name="Line 20"/>
            <p:cNvSpPr>
              <a:spLocks noChangeShapeType="1"/>
            </p:cNvSpPr>
            <p:nvPr/>
          </p:nvSpPr>
          <p:spPr bwMode="auto">
            <a:xfrm flipV="1">
              <a:off x="4572000" y="3270250"/>
              <a:ext cx="1143000" cy="457200"/>
            </a:xfrm>
            <a:prstGeom prst="line">
              <a:avLst/>
            </a:prstGeom>
            <a:noFill/>
            <a:ln w="19050" cmpd="sng">
              <a:solidFill>
                <a:schemeClr val="tx1"/>
              </a:solidFill>
              <a:round/>
              <a:headEnd/>
              <a:tailEnd type="triangle" w="med" len="med"/>
            </a:ln>
            <a:effectLst/>
          </p:spPr>
          <p:txBody>
            <a:bodyPr/>
            <a:lstStyle/>
            <a:p>
              <a:endParaRPr lang="en-US"/>
            </a:p>
          </p:txBody>
        </p:sp>
        <p:sp>
          <p:nvSpPr>
            <p:cNvPr id="55" name="Line 21"/>
            <p:cNvSpPr>
              <a:spLocks noChangeShapeType="1"/>
            </p:cNvSpPr>
            <p:nvPr/>
          </p:nvSpPr>
          <p:spPr bwMode="auto">
            <a:xfrm flipV="1">
              <a:off x="4572000" y="3354704"/>
              <a:ext cx="1193006" cy="906145"/>
            </a:xfrm>
            <a:prstGeom prst="line">
              <a:avLst/>
            </a:prstGeom>
            <a:noFill/>
            <a:ln w="19050" cmpd="sng">
              <a:solidFill>
                <a:schemeClr val="tx1"/>
              </a:solidFill>
              <a:round/>
              <a:headEnd/>
              <a:tailEnd type="triangle" w="med" len="med"/>
            </a:ln>
            <a:effectLst/>
          </p:spPr>
          <p:txBody>
            <a:bodyPr/>
            <a:lstStyle/>
            <a:p>
              <a:endParaRPr lang="en-US"/>
            </a:p>
          </p:txBody>
        </p:sp>
        <p:sp>
          <p:nvSpPr>
            <p:cNvPr id="56" name="Line 22"/>
            <p:cNvSpPr>
              <a:spLocks noChangeShapeType="1"/>
            </p:cNvSpPr>
            <p:nvPr/>
          </p:nvSpPr>
          <p:spPr bwMode="auto">
            <a:xfrm flipV="1">
              <a:off x="4572000" y="3194050"/>
              <a:ext cx="1066800" cy="76200"/>
            </a:xfrm>
            <a:prstGeom prst="line">
              <a:avLst/>
            </a:prstGeom>
            <a:noFill/>
            <a:ln w="19050" cmpd="sng">
              <a:solidFill>
                <a:schemeClr val="tx1"/>
              </a:solidFill>
              <a:round/>
              <a:headEnd/>
              <a:tailEnd type="triangle" w="med" len="med"/>
            </a:ln>
            <a:effectLst/>
          </p:spPr>
          <p:txBody>
            <a:bodyPr/>
            <a:lstStyle/>
            <a:p>
              <a:endParaRPr lang="en-US"/>
            </a:p>
          </p:txBody>
        </p:sp>
        <p:sp>
          <p:nvSpPr>
            <p:cNvPr id="57" name="Line 23"/>
            <p:cNvSpPr>
              <a:spLocks noChangeShapeType="1"/>
            </p:cNvSpPr>
            <p:nvPr/>
          </p:nvSpPr>
          <p:spPr bwMode="auto">
            <a:xfrm flipV="1">
              <a:off x="5998875" y="2272665"/>
              <a:ext cx="878809" cy="733744"/>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58" name="Line 24"/>
            <p:cNvSpPr>
              <a:spLocks noChangeShapeType="1"/>
            </p:cNvSpPr>
            <p:nvPr/>
          </p:nvSpPr>
          <p:spPr bwMode="auto">
            <a:xfrm>
              <a:off x="6070599" y="3209925"/>
              <a:ext cx="807085" cy="53340"/>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59" name="Line 25"/>
            <p:cNvSpPr>
              <a:spLocks noChangeShapeType="1"/>
            </p:cNvSpPr>
            <p:nvPr/>
          </p:nvSpPr>
          <p:spPr bwMode="auto">
            <a:xfrm flipV="1">
              <a:off x="6070599" y="2767965"/>
              <a:ext cx="807085" cy="349885"/>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60" name="Line 26"/>
            <p:cNvSpPr>
              <a:spLocks noChangeShapeType="1"/>
            </p:cNvSpPr>
            <p:nvPr/>
          </p:nvSpPr>
          <p:spPr bwMode="auto">
            <a:xfrm>
              <a:off x="6070600" y="3286125"/>
              <a:ext cx="807085" cy="419727"/>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61" name="Line 27"/>
            <p:cNvSpPr>
              <a:spLocks noChangeShapeType="1"/>
            </p:cNvSpPr>
            <p:nvPr/>
          </p:nvSpPr>
          <p:spPr bwMode="auto">
            <a:xfrm>
              <a:off x="5998876" y="3354704"/>
              <a:ext cx="900400" cy="860108"/>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62" name="Text Box 28"/>
            <p:cNvSpPr txBox="1">
              <a:spLocks noChangeArrowheads="1"/>
            </p:cNvSpPr>
            <p:nvPr/>
          </p:nvSpPr>
          <p:spPr bwMode="auto">
            <a:xfrm>
              <a:off x="5622924" y="2514600"/>
              <a:ext cx="414949" cy="527617"/>
            </a:xfrm>
            <a:prstGeom prst="rect">
              <a:avLst/>
            </a:prstGeom>
            <a:noFill/>
            <a:ln w="9525">
              <a:noFill/>
              <a:miter lim="800000"/>
              <a:headEnd/>
              <a:tailEnd/>
            </a:ln>
            <a:effectLst/>
          </p:spPr>
          <p:txBody>
            <a:bodyPr wrap="none">
              <a:spAutoFit/>
            </a:bodyPr>
            <a:lstStyle/>
            <a:p>
              <a:r>
                <a:rPr lang="en-US" b="1" dirty="0">
                  <a:solidFill>
                    <a:srgbClr val="008000"/>
                  </a:solidFill>
                  <a:latin typeface="Verdana" pitchFamily="34" charset="0"/>
                </a:rPr>
                <a:t>t</a:t>
              </a:r>
            </a:p>
          </p:txBody>
        </p:sp>
        <p:sp>
          <p:nvSpPr>
            <p:cNvPr id="63" name="Line 29"/>
            <p:cNvSpPr>
              <a:spLocks noChangeShapeType="1"/>
            </p:cNvSpPr>
            <p:nvPr/>
          </p:nvSpPr>
          <p:spPr bwMode="auto">
            <a:xfrm>
              <a:off x="3048000" y="2103438"/>
              <a:ext cx="990600" cy="252413"/>
            </a:xfrm>
            <a:prstGeom prst="line">
              <a:avLst/>
            </a:prstGeom>
            <a:noFill/>
            <a:ln w="76200" cap="sq" cmpd="dbl">
              <a:solidFill>
                <a:schemeClr val="tx1"/>
              </a:solidFill>
              <a:miter lim="800000"/>
              <a:headEnd type="arrow" w="sm" len="sm"/>
              <a:tailEnd type="arrow" w="sm" len="sm"/>
            </a:ln>
            <a:effectLst/>
          </p:spPr>
          <p:txBody>
            <a:bodyPr/>
            <a:lstStyle/>
            <a:p>
              <a:endParaRPr lang="en-US"/>
            </a:p>
          </p:txBody>
        </p:sp>
        <p:sp>
          <p:nvSpPr>
            <p:cNvPr id="64" name="Text Box 30"/>
            <p:cNvSpPr txBox="1">
              <a:spLocks noChangeArrowheads="1"/>
            </p:cNvSpPr>
            <p:nvPr/>
          </p:nvSpPr>
          <p:spPr bwMode="auto">
            <a:xfrm>
              <a:off x="3810000" y="1376136"/>
              <a:ext cx="1770631" cy="483649"/>
            </a:xfrm>
            <a:prstGeom prst="rect">
              <a:avLst/>
            </a:prstGeom>
            <a:noFill/>
            <a:ln w="9525">
              <a:noFill/>
              <a:miter lim="800000"/>
              <a:headEnd/>
              <a:tailEnd/>
            </a:ln>
            <a:effectLst/>
          </p:spPr>
          <p:txBody>
            <a:bodyPr wrap="none">
              <a:spAutoFit/>
            </a:bodyPr>
            <a:lstStyle/>
            <a:p>
              <a:r>
                <a:rPr lang="en-US" sz="1600" dirty="0">
                  <a:solidFill>
                    <a:srgbClr val="008000"/>
                  </a:solidFill>
                  <a:latin typeface="Verdana" pitchFamily="34" charset="0"/>
                </a:rPr>
                <a:t>Accessible</a:t>
              </a:r>
            </a:p>
          </p:txBody>
        </p:sp>
        <p:sp>
          <p:nvSpPr>
            <p:cNvPr id="65" name="Text Box 31"/>
            <p:cNvSpPr txBox="1">
              <a:spLocks noChangeArrowheads="1"/>
            </p:cNvSpPr>
            <p:nvPr/>
          </p:nvSpPr>
          <p:spPr bwMode="auto">
            <a:xfrm>
              <a:off x="6199187" y="1376136"/>
              <a:ext cx="1278281" cy="483649"/>
            </a:xfrm>
            <a:prstGeom prst="rect">
              <a:avLst/>
            </a:prstGeom>
            <a:noFill/>
            <a:ln w="9525">
              <a:noFill/>
              <a:miter lim="800000"/>
              <a:headEnd/>
              <a:tailEnd/>
            </a:ln>
            <a:effectLst/>
          </p:spPr>
          <p:txBody>
            <a:bodyPr wrap="none">
              <a:spAutoFit/>
            </a:bodyPr>
            <a:lstStyle/>
            <a:p>
              <a:r>
                <a:rPr lang="en-US" sz="1600" dirty="0" smtClean="0">
                  <a:solidFill>
                    <a:srgbClr val="008000"/>
                  </a:solidFill>
                  <a:latin typeface="Verdana" pitchFamily="34" charset="0"/>
                </a:rPr>
                <a:t>Owned</a:t>
              </a:r>
              <a:endParaRPr lang="en-US" sz="1600" dirty="0">
                <a:solidFill>
                  <a:srgbClr val="008000"/>
                </a:solidFill>
                <a:latin typeface="Verdana" pitchFamily="34" charset="0"/>
              </a:endParaRPr>
            </a:p>
          </p:txBody>
        </p:sp>
        <p:sp>
          <p:nvSpPr>
            <p:cNvPr id="66" name="Text Box 32"/>
            <p:cNvSpPr txBox="1">
              <a:spLocks noChangeArrowheads="1"/>
            </p:cNvSpPr>
            <p:nvPr/>
          </p:nvSpPr>
          <p:spPr bwMode="auto">
            <a:xfrm>
              <a:off x="6995318" y="1976305"/>
              <a:ext cx="346075" cy="396875"/>
            </a:xfrm>
            <a:prstGeom prst="rect">
              <a:avLst/>
            </a:prstGeom>
            <a:noFill/>
            <a:ln w="9525">
              <a:noFill/>
              <a:miter lim="800000"/>
              <a:headEnd/>
              <a:tailEnd/>
            </a:ln>
            <a:effectLst/>
          </p:spPr>
          <p:txBody>
            <a:bodyPr wrap="none">
              <a:spAutoFit/>
            </a:bodyPr>
            <a:lstStyle/>
            <a:p>
              <a:r>
                <a:rPr lang="en-US" dirty="0">
                  <a:latin typeface="Verdana" pitchFamily="34" charset="0"/>
                </a:rPr>
                <a:t>1</a:t>
              </a:r>
            </a:p>
          </p:txBody>
        </p:sp>
        <p:sp>
          <p:nvSpPr>
            <p:cNvPr id="67" name="Text Box 33"/>
            <p:cNvSpPr txBox="1">
              <a:spLocks noChangeArrowheads="1"/>
            </p:cNvSpPr>
            <p:nvPr/>
          </p:nvSpPr>
          <p:spPr bwMode="auto">
            <a:xfrm>
              <a:off x="7010400" y="2468976"/>
              <a:ext cx="346075" cy="396875"/>
            </a:xfrm>
            <a:prstGeom prst="rect">
              <a:avLst/>
            </a:prstGeom>
            <a:noFill/>
            <a:ln w="9525">
              <a:noFill/>
              <a:miter lim="800000"/>
              <a:headEnd/>
              <a:tailEnd/>
            </a:ln>
            <a:effectLst/>
          </p:spPr>
          <p:txBody>
            <a:bodyPr wrap="none">
              <a:spAutoFit/>
            </a:bodyPr>
            <a:lstStyle/>
            <a:p>
              <a:r>
                <a:rPr lang="en-US" dirty="0">
                  <a:latin typeface="Verdana" pitchFamily="34" charset="0"/>
                </a:rPr>
                <a:t>2</a:t>
              </a:r>
            </a:p>
          </p:txBody>
        </p:sp>
        <p:sp>
          <p:nvSpPr>
            <p:cNvPr id="68" name="Text Box 34"/>
            <p:cNvSpPr txBox="1">
              <a:spLocks noChangeArrowheads="1"/>
            </p:cNvSpPr>
            <p:nvPr/>
          </p:nvSpPr>
          <p:spPr bwMode="auto">
            <a:xfrm>
              <a:off x="6969124" y="3956050"/>
              <a:ext cx="575249" cy="527617"/>
            </a:xfrm>
            <a:prstGeom prst="rect">
              <a:avLst/>
            </a:prstGeom>
            <a:noFill/>
            <a:ln w="9525">
              <a:noFill/>
              <a:miter lim="800000"/>
              <a:headEnd/>
              <a:tailEnd/>
            </a:ln>
            <a:effectLst/>
          </p:spPr>
          <p:txBody>
            <a:bodyPr wrap="none">
              <a:spAutoFit/>
            </a:bodyPr>
            <a:lstStyle/>
            <a:p>
              <a:r>
                <a:rPr lang="en-US" b="1" dirty="0" smtClean="0">
                  <a:latin typeface="Verdana" pitchFamily="34" charset="0"/>
                </a:rPr>
                <a:t>M</a:t>
              </a:r>
              <a:endParaRPr lang="en-US" b="1" dirty="0">
                <a:latin typeface="Verdana" pitchFamily="34" charset="0"/>
              </a:endParaRPr>
            </a:p>
          </p:txBody>
        </p:sp>
        <p:sp>
          <p:nvSpPr>
            <p:cNvPr id="69" name="Oval 6"/>
            <p:cNvSpPr>
              <a:spLocks noChangeArrowheads="1"/>
            </p:cNvSpPr>
            <p:nvPr/>
          </p:nvSpPr>
          <p:spPr bwMode="auto">
            <a:xfrm>
              <a:off x="4408488" y="189865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70" name="Oval 7"/>
            <p:cNvSpPr>
              <a:spLocks noChangeArrowheads="1"/>
            </p:cNvSpPr>
            <p:nvPr/>
          </p:nvSpPr>
          <p:spPr bwMode="auto">
            <a:xfrm>
              <a:off x="4408488" y="250825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71" name="Oval 8"/>
            <p:cNvSpPr>
              <a:spLocks noChangeArrowheads="1"/>
            </p:cNvSpPr>
            <p:nvPr/>
          </p:nvSpPr>
          <p:spPr bwMode="auto">
            <a:xfrm>
              <a:off x="4408488" y="319405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72" name="Oval 9"/>
            <p:cNvSpPr>
              <a:spLocks noChangeArrowheads="1"/>
            </p:cNvSpPr>
            <p:nvPr/>
          </p:nvSpPr>
          <p:spPr bwMode="auto">
            <a:xfrm>
              <a:off x="4408488" y="365125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73" name="Oval 10"/>
            <p:cNvSpPr>
              <a:spLocks noChangeArrowheads="1"/>
            </p:cNvSpPr>
            <p:nvPr/>
          </p:nvSpPr>
          <p:spPr bwMode="auto">
            <a:xfrm>
              <a:off x="4408488" y="4184650"/>
              <a:ext cx="182563" cy="182563"/>
            </a:xfrm>
            <a:prstGeom prst="ellipse">
              <a:avLst/>
            </a:prstGeom>
            <a:solidFill>
              <a:srgbClr val="0000FF"/>
            </a:solidFill>
            <a:ln w="9525">
              <a:noFill/>
              <a:round/>
              <a:headEnd/>
              <a:tailEnd/>
            </a:ln>
            <a:effectLst/>
          </p:spPr>
          <p:txBody>
            <a:bodyPr wrap="none" anchor="ctr"/>
            <a:lstStyle/>
            <a:p>
              <a:endParaRPr lang="en-US"/>
            </a:p>
          </p:txBody>
        </p:sp>
      </p:grpSp>
    </p:spTree>
    <p:extLst>
      <p:ext uri="{BB962C8B-B14F-4D97-AF65-F5344CB8AC3E}">
        <p14:creationId xmlns:p14="http://schemas.microsoft.com/office/powerpoint/2010/main" val="192672172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7" name="Title 6"/>
          <p:cNvSpPr>
            <a:spLocks noGrp="1"/>
          </p:cNvSpPr>
          <p:nvPr>
            <p:ph type="ctrTitle"/>
          </p:nvPr>
        </p:nvSpPr>
        <p:spPr/>
        <p:txBody>
          <a:bodyPr>
            <a:normAutofit/>
          </a:bodyPr>
          <a:lstStyle/>
          <a:p>
            <a:r>
              <a:rPr lang="en-US" dirty="0" err="1" smtClean="0"/>
              <a:t>TrustRank</a:t>
            </a:r>
            <a:r>
              <a:rPr lang="en-US" dirty="0" smtClean="0"/>
              <a:t>: </a:t>
            </a:r>
            <a:br>
              <a:rPr lang="en-US" dirty="0" smtClean="0"/>
            </a:br>
            <a:r>
              <a:rPr lang="en-US" dirty="0" smtClean="0"/>
              <a:t>Combating the Web Spam</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844089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smtClean="0"/>
              <a:t>Combating Spam</a:t>
            </a:r>
            <a:endParaRPr lang="en-US" dirty="0"/>
          </a:p>
        </p:txBody>
      </p:sp>
      <p:sp>
        <p:nvSpPr>
          <p:cNvPr id="3" name="Content Placeholder 2"/>
          <p:cNvSpPr>
            <a:spLocks noGrp="1"/>
          </p:cNvSpPr>
          <p:nvPr>
            <p:ph idx="1"/>
          </p:nvPr>
        </p:nvSpPr>
        <p:spPr/>
        <p:txBody>
          <a:bodyPr>
            <a:normAutofit fontScale="92500"/>
          </a:bodyPr>
          <a:lstStyle/>
          <a:p>
            <a:r>
              <a:rPr lang="en-US" b="1" dirty="0" smtClean="0">
                <a:solidFill>
                  <a:srgbClr val="D60093"/>
                </a:solidFill>
              </a:rPr>
              <a:t>Combating term spam</a:t>
            </a:r>
          </a:p>
          <a:p>
            <a:pPr lvl="1"/>
            <a:r>
              <a:rPr lang="en-US" dirty="0" smtClean="0"/>
              <a:t>Analyze text using statistical methods</a:t>
            </a:r>
          </a:p>
          <a:p>
            <a:pPr lvl="1"/>
            <a:r>
              <a:rPr lang="en-US" dirty="0" smtClean="0"/>
              <a:t>Similar to email spam filtering</a:t>
            </a:r>
          </a:p>
          <a:p>
            <a:pPr lvl="1"/>
            <a:r>
              <a:rPr lang="en-US" dirty="0" smtClean="0"/>
              <a:t>Also useful: Detecting approximate duplicate pages</a:t>
            </a:r>
          </a:p>
          <a:p>
            <a:r>
              <a:rPr lang="en-US" b="1" dirty="0" smtClean="0">
                <a:solidFill>
                  <a:srgbClr val="D60093"/>
                </a:solidFill>
              </a:rPr>
              <a:t>Combating link spam</a:t>
            </a:r>
          </a:p>
          <a:p>
            <a:pPr lvl="1"/>
            <a:r>
              <a:rPr lang="en-US" b="1" dirty="0" smtClean="0"/>
              <a:t>Detection and blacklisting of structures that look like spam farms</a:t>
            </a:r>
          </a:p>
          <a:p>
            <a:pPr lvl="2"/>
            <a:r>
              <a:rPr lang="en-US" dirty="0" smtClean="0"/>
              <a:t>Leads to another war – hiding and detecting spam farms</a:t>
            </a:r>
          </a:p>
          <a:p>
            <a:pPr lvl="1"/>
            <a:r>
              <a:rPr lang="en-US" b="1" dirty="0" err="1" smtClean="0">
                <a:solidFill>
                  <a:srgbClr val="0000FF"/>
                </a:solidFill>
              </a:rPr>
              <a:t>TrustRank</a:t>
            </a:r>
            <a:r>
              <a:rPr lang="en-US" dirty="0" smtClean="0">
                <a:solidFill>
                  <a:srgbClr val="0000FF"/>
                </a:solidFill>
              </a:rPr>
              <a:t> </a:t>
            </a:r>
            <a:r>
              <a:rPr lang="en-US" dirty="0" smtClean="0"/>
              <a:t>= topic-specific PageRank with a teleport set of </a:t>
            </a:r>
            <a:r>
              <a:rPr lang="en-US" b="1" dirty="0" smtClean="0"/>
              <a:t>trusted pages</a:t>
            </a:r>
          </a:p>
          <a:p>
            <a:pPr lvl="2"/>
            <a:r>
              <a:rPr lang="en-US" dirty="0">
                <a:solidFill>
                  <a:srgbClr val="008000"/>
                </a:solidFill>
              </a:rPr>
              <a:t>Example:</a:t>
            </a:r>
            <a:r>
              <a:rPr lang="en-US" dirty="0"/>
              <a:t> .</a:t>
            </a:r>
            <a:r>
              <a:rPr lang="en-US" dirty="0" err="1"/>
              <a:t>edu</a:t>
            </a:r>
            <a:r>
              <a:rPr lang="en-US" dirty="0"/>
              <a:t> </a:t>
            </a:r>
            <a:r>
              <a:rPr lang="en-US" dirty="0" smtClean="0"/>
              <a:t>domains, similar </a:t>
            </a:r>
            <a:r>
              <a:rPr lang="en-US" dirty="0"/>
              <a:t>domains for non-US </a:t>
            </a:r>
            <a:r>
              <a:rPr lang="en-US" dirty="0" smtClean="0"/>
              <a:t>schools</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37</a:t>
            </a:fld>
            <a:endParaRPr lang="en-US"/>
          </a:p>
        </p:txBody>
      </p:sp>
    </p:spTree>
    <p:extLst>
      <p:ext uri="{BB962C8B-B14F-4D97-AF65-F5344CB8AC3E}">
        <p14:creationId xmlns:p14="http://schemas.microsoft.com/office/powerpoint/2010/main" val="6767182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43010" name="Rectangle 2"/>
          <p:cNvSpPr>
            <a:spLocks noGrp="1" noChangeArrowheads="1"/>
          </p:cNvSpPr>
          <p:nvPr>
            <p:ph type="title"/>
          </p:nvPr>
        </p:nvSpPr>
        <p:spPr/>
        <p:txBody>
          <a:bodyPr/>
          <a:lstStyle/>
          <a:p>
            <a:r>
              <a:rPr lang="en-US" dirty="0" err="1" smtClean="0"/>
              <a:t>TrustRank</a:t>
            </a:r>
            <a:r>
              <a:rPr lang="en-US" dirty="0" smtClean="0"/>
              <a:t>: Idea</a:t>
            </a:r>
            <a:endParaRPr lang="en-US" dirty="0"/>
          </a:p>
        </p:txBody>
      </p:sp>
      <p:sp>
        <p:nvSpPr>
          <p:cNvPr id="43011" name="Rectangle 3"/>
          <p:cNvSpPr>
            <a:spLocks noGrp="1" noChangeArrowheads="1"/>
          </p:cNvSpPr>
          <p:nvPr>
            <p:ph type="body" idx="1"/>
          </p:nvPr>
        </p:nvSpPr>
        <p:spPr/>
        <p:txBody>
          <a:bodyPr/>
          <a:lstStyle/>
          <a:p>
            <a:r>
              <a:rPr lang="en-US" b="1" dirty="0"/>
              <a:t>Basic principle: </a:t>
            </a:r>
            <a:r>
              <a:rPr lang="en-US" b="1" dirty="0" smtClean="0">
                <a:solidFill>
                  <a:srgbClr val="0000FF"/>
                </a:solidFill>
              </a:rPr>
              <a:t>Approximate </a:t>
            </a:r>
            <a:r>
              <a:rPr lang="en-US" b="1" dirty="0">
                <a:solidFill>
                  <a:srgbClr val="0000FF"/>
                </a:solidFill>
              </a:rPr>
              <a:t>isolation</a:t>
            </a:r>
          </a:p>
          <a:p>
            <a:pPr lvl="1"/>
            <a:r>
              <a:rPr lang="en-US" dirty="0"/>
              <a:t>It is rare for a “good” page to point to a “bad” (spam) </a:t>
            </a:r>
            <a:r>
              <a:rPr lang="en-US" dirty="0" smtClean="0"/>
              <a:t>page</a:t>
            </a:r>
          </a:p>
          <a:p>
            <a:pPr lvl="8"/>
            <a:endParaRPr lang="en-US" dirty="0" smtClean="0"/>
          </a:p>
          <a:p>
            <a:r>
              <a:rPr lang="en-US" dirty="0" smtClean="0"/>
              <a:t>Sample </a:t>
            </a:r>
            <a:r>
              <a:rPr lang="en-US" dirty="0"/>
              <a:t>a set of </a:t>
            </a:r>
            <a:r>
              <a:rPr lang="en-US" b="1" dirty="0" smtClean="0">
                <a:solidFill>
                  <a:srgbClr val="D60093"/>
                </a:solidFill>
              </a:rPr>
              <a:t>seed pages</a:t>
            </a:r>
            <a:r>
              <a:rPr lang="en-US" dirty="0" smtClean="0"/>
              <a:t> </a:t>
            </a:r>
            <a:r>
              <a:rPr lang="en-US" dirty="0"/>
              <a:t>from the </a:t>
            </a:r>
            <a:r>
              <a:rPr lang="en-US" dirty="0" smtClean="0"/>
              <a:t>web</a:t>
            </a:r>
          </a:p>
          <a:p>
            <a:pPr lvl="8"/>
            <a:endParaRPr lang="en-US" dirty="0" smtClean="0"/>
          </a:p>
          <a:p>
            <a:r>
              <a:rPr lang="en-US" dirty="0" smtClean="0"/>
              <a:t>Have </a:t>
            </a:r>
            <a:r>
              <a:rPr lang="en-US" dirty="0"/>
              <a:t>an </a:t>
            </a:r>
            <a:r>
              <a:rPr lang="en-US" b="1" dirty="0">
                <a:solidFill>
                  <a:srgbClr val="0000FF"/>
                </a:solidFill>
              </a:rPr>
              <a:t>oracle</a:t>
            </a:r>
            <a:r>
              <a:rPr lang="en-US" dirty="0">
                <a:solidFill>
                  <a:srgbClr val="0000FF"/>
                </a:solidFill>
              </a:rPr>
              <a:t> </a:t>
            </a:r>
            <a:r>
              <a:rPr lang="en-US" dirty="0"/>
              <a:t>(</a:t>
            </a:r>
            <a:r>
              <a:rPr lang="en-US" b="1" dirty="0">
                <a:solidFill>
                  <a:srgbClr val="0000FF"/>
                </a:solidFill>
              </a:rPr>
              <a:t>human</a:t>
            </a:r>
            <a:r>
              <a:rPr lang="en-US" dirty="0"/>
              <a:t>) </a:t>
            </a:r>
            <a:r>
              <a:rPr lang="en-US" dirty="0" smtClean="0"/>
              <a:t>to identify </a:t>
            </a:r>
            <a:r>
              <a:rPr lang="en-US" dirty="0"/>
              <a:t>the good pages and the spam pages in the seed set</a:t>
            </a:r>
          </a:p>
          <a:p>
            <a:pPr lvl="1"/>
            <a:r>
              <a:rPr lang="en-US" b="1" dirty="0">
                <a:solidFill>
                  <a:srgbClr val="D60093"/>
                </a:solidFill>
              </a:rPr>
              <a:t>Expensive </a:t>
            </a:r>
            <a:r>
              <a:rPr lang="en-US" b="1" dirty="0" smtClean="0">
                <a:solidFill>
                  <a:srgbClr val="D60093"/>
                </a:solidFill>
              </a:rPr>
              <a:t>task</a:t>
            </a:r>
            <a:r>
              <a:rPr lang="en-US" dirty="0" smtClean="0">
                <a:solidFill>
                  <a:srgbClr val="D60093"/>
                </a:solidFill>
              </a:rPr>
              <a:t>, </a:t>
            </a:r>
            <a:r>
              <a:rPr lang="en-US" dirty="0" smtClean="0"/>
              <a:t>so we must </a:t>
            </a:r>
            <a:r>
              <a:rPr lang="en-US" dirty="0"/>
              <a:t>make seed set as </a:t>
            </a:r>
            <a:r>
              <a:rPr lang="en-US" dirty="0" smtClean="0"/>
              <a:t/>
            </a:r>
            <a:br>
              <a:rPr lang="en-US" dirty="0" smtClean="0"/>
            </a:br>
            <a:r>
              <a:rPr lang="en-US" dirty="0" smtClean="0"/>
              <a:t>small </a:t>
            </a:r>
            <a:r>
              <a:rPr lang="en-US" dirty="0"/>
              <a:t>as possible</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8" name="Slide Number Placeholder 7"/>
          <p:cNvSpPr>
            <a:spLocks noGrp="1"/>
          </p:cNvSpPr>
          <p:nvPr>
            <p:ph type="sldNum" sz="quarter" idx="12"/>
          </p:nvPr>
        </p:nvSpPr>
        <p:spPr/>
        <p:txBody>
          <a:bodyPr/>
          <a:lstStyle/>
          <a:p>
            <a:fld id="{19B12225-5612-419B-A8D5-4B8EEE4C217E}" type="slidenum">
              <a:rPr lang="en-US" smtClean="0"/>
              <a:pPr/>
              <a:t>38</a:t>
            </a:fld>
            <a:endParaRPr lang="en-US"/>
          </a:p>
        </p:txBody>
      </p:sp>
    </p:spTree>
    <p:extLst>
      <p:ext uri="{BB962C8B-B14F-4D97-AF65-F5344CB8AC3E}">
        <p14:creationId xmlns:p14="http://schemas.microsoft.com/office/powerpoint/2010/main" val="83588109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44034" name="Rectangle 2"/>
          <p:cNvSpPr>
            <a:spLocks noGrp="1" noChangeArrowheads="1"/>
          </p:cNvSpPr>
          <p:nvPr>
            <p:ph type="title"/>
          </p:nvPr>
        </p:nvSpPr>
        <p:spPr/>
        <p:txBody>
          <a:bodyPr/>
          <a:lstStyle/>
          <a:p>
            <a:r>
              <a:rPr lang="en-US"/>
              <a:t>Trust Propagation</a:t>
            </a:r>
          </a:p>
        </p:txBody>
      </p:sp>
      <p:sp>
        <p:nvSpPr>
          <p:cNvPr id="44035" name="Rectangle 3"/>
          <p:cNvSpPr>
            <a:spLocks noGrp="1" noChangeArrowheads="1"/>
          </p:cNvSpPr>
          <p:nvPr>
            <p:ph type="body" idx="1"/>
          </p:nvPr>
        </p:nvSpPr>
        <p:spPr/>
        <p:txBody>
          <a:bodyPr>
            <a:normAutofit/>
          </a:bodyPr>
          <a:lstStyle/>
          <a:p>
            <a:r>
              <a:rPr lang="en-US" dirty="0"/>
              <a:t>Call the subset of seed pages that are identified as </a:t>
            </a:r>
            <a:r>
              <a:rPr lang="en-US" b="1" dirty="0" smtClean="0">
                <a:solidFill>
                  <a:srgbClr val="D60093"/>
                </a:solidFill>
              </a:rPr>
              <a:t>good</a:t>
            </a:r>
            <a:r>
              <a:rPr lang="en-US" dirty="0" smtClean="0">
                <a:solidFill>
                  <a:srgbClr val="D60093"/>
                </a:solidFill>
              </a:rPr>
              <a:t> </a:t>
            </a:r>
            <a:r>
              <a:rPr lang="en-US" dirty="0"/>
              <a:t>the </a:t>
            </a:r>
            <a:r>
              <a:rPr lang="en-US" b="1" dirty="0" smtClean="0">
                <a:solidFill>
                  <a:srgbClr val="D60093"/>
                </a:solidFill>
              </a:rPr>
              <a:t>trusted pages</a:t>
            </a:r>
            <a:endParaRPr lang="en-US" b="1" dirty="0">
              <a:solidFill>
                <a:srgbClr val="D60093"/>
              </a:solidFill>
            </a:endParaRPr>
          </a:p>
          <a:p>
            <a:pPr lvl="8"/>
            <a:endParaRPr lang="en-US" dirty="0" smtClean="0"/>
          </a:p>
          <a:p>
            <a:r>
              <a:rPr lang="en-US" dirty="0"/>
              <a:t>Perform a topic-sensitive PageRank </a:t>
            </a:r>
            <a:r>
              <a:rPr lang="en-US" dirty="0" smtClean="0"/>
              <a:t>with </a:t>
            </a:r>
            <a:r>
              <a:rPr lang="en-US" b="1" dirty="0" smtClean="0">
                <a:solidFill>
                  <a:srgbClr val="008000"/>
                </a:solidFill>
              </a:rPr>
              <a:t>teleport </a:t>
            </a:r>
            <a:r>
              <a:rPr lang="en-US" b="1" dirty="0">
                <a:solidFill>
                  <a:srgbClr val="008000"/>
                </a:solidFill>
              </a:rPr>
              <a:t>set = trusted </a:t>
            </a:r>
            <a:r>
              <a:rPr lang="en-US" b="1" dirty="0" smtClean="0">
                <a:solidFill>
                  <a:srgbClr val="008000"/>
                </a:solidFill>
              </a:rPr>
              <a:t>pages</a:t>
            </a:r>
            <a:endParaRPr lang="en-US" b="1" dirty="0" smtClean="0"/>
          </a:p>
          <a:p>
            <a:pPr lvl="1"/>
            <a:r>
              <a:rPr lang="en-US" b="1" dirty="0" smtClean="0">
                <a:solidFill>
                  <a:srgbClr val="0000FF"/>
                </a:solidFill>
              </a:rPr>
              <a:t>Propagate </a:t>
            </a:r>
            <a:r>
              <a:rPr lang="en-US" b="1" dirty="0">
                <a:solidFill>
                  <a:srgbClr val="0000FF"/>
                </a:solidFill>
              </a:rPr>
              <a:t>trust through </a:t>
            </a:r>
            <a:r>
              <a:rPr lang="en-US" b="1" dirty="0" smtClean="0">
                <a:solidFill>
                  <a:srgbClr val="0000FF"/>
                </a:solidFill>
              </a:rPr>
              <a:t>links:</a:t>
            </a:r>
            <a:endParaRPr lang="en-US" b="1" dirty="0">
              <a:solidFill>
                <a:srgbClr val="0000FF"/>
              </a:solidFill>
            </a:endParaRPr>
          </a:p>
          <a:p>
            <a:pPr lvl="2"/>
            <a:r>
              <a:rPr lang="en-US" dirty="0"/>
              <a:t>Each page gets a trust value between </a:t>
            </a:r>
            <a:r>
              <a:rPr lang="en-US" b="1" dirty="0"/>
              <a:t>0</a:t>
            </a:r>
            <a:r>
              <a:rPr lang="en-US" dirty="0"/>
              <a:t> and </a:t>
            </a:r>
            <a:r>
              <a:rPr lang="en-US" b="1" dirty="0" smtClean="0"/>
              <a:t>1</a:t>
            </a:r>
          </a:p>
          <a:p>
            <a:pPr lvl="8"/>
            <a:endParaRPr lang="en-US" dirty="0"/>
          </a:p>
          <a:p>
            <a:r>
              <a:rPr lang="en-US" b="1" u="sng" dirty="0">
                <a:solidFill>
                  <a:srgbClr val="D60093"/>
                </a:solidFill>
              </a:rPr>
              <a:t>Solution 1:</a:t>
            </a:r>
            <a:r>
              <a:rPr lang="en-US" b="1" dirty="0"/>
              <a:t> Use a threshold value and mark all pages below the trust threshold as </a:t>
            </a:r>
            <a:r>
              <a:rPr lang="en-US" b="1" dirty="0" smtClean="0"/>
              <a:t>spam</a:t>
            </a:r>
            <a:endParaRPr lang="en-US" b="1" dirty="0"/>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8" name="Slide Number Placeholder 7"/>
          <p:cNvSpPr>
            <a:spLocks noGrp="1"/>
          </p:cNvSpPr>
          <p:nvPr>
            <p:ph type="sldNum" sz="quarter" idx="12"/>
          </p:nvPr>
        </p:nvSpPr>
        <p:spPr/>
        <p:txBody>
          <a:bodyPr/>
          <a:lstStyle/>
          <a:p>
            <a:fld id="{19B12225-5612-419B-A8D5-4B8EEE4C217E}" type="slidenum">
              <a:rPr lang="en-US" smtClean="0"/>
              <a:pPr/>
              <a:t>39</a:t>
            </a:fld>
            <a:endParaRPr lang="en-US"/>
          </a:p>
        </p:txBody>
      </p:sp>
    </p:spTree>
    <p:extLst>
      <p:ext uri="{BB962C8B-B14F-4D97-AF65-F5344CB8AC3E}">
        <p14:creationId xmlns:p14="http://schemas.microsoft.com/office/powerpoint/2010/main" val="1718262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10" name="Rectangle 9"/>
          <p:cNvSpPr/>
          <p:nvPr/>
        </p:nvSpPr>
        <p:spPr>
          <a:xfrm>
            <a:off x="533400" y="2407227"/>
            <a:ext cx="5943600" cy="4069773"/>
          </a:xfrm>
          <a:prstGeom prst="rect">
            <a:avLst/>
          </a:prstGeom>
          <a:solidFill>
            <a:schemeClr val="accent1">
              <a:lumMod val="20000"/>
              <a:lumOff val="80000"/>
            </a:schemeClr>
          </a:solidFill>
          <a:ln w="38100">
            <a:solidFill>
              <a:srgbClr val="FFC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457200" y="76200"/>
            <a:ext cx="8686800" cy="987552"/>
          </a:xfrm>
        </p:spPr>
        <p:txBody>
          <a:bodyPr>
            <a:normAutofit fontScale="90000"/>
          </a:bodyPr>
          <a:lstStyle/>
          <a:p>
            <a:r>
              <a:rPr lang="en-US" dirty="0" smtClean="0"/>
              <a:t>PageRank: The Complete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10600" cy="5486400"/>
              </a:xfrm>
            </p:spPr>
            <p:txBody>
              <a:bodyPr>
                <a:normAutofit fontScale="85000" lnSpcReduction="20000"/>
              </a:bodyPr>
              <a:lstStyle/>
              <a:p>
                <a:r>
                  <a:rPr lang="en-US" b="1" u="sng" dirty="0" smtClean="0">
                    <a:solidFill>
                      <a:srgbClr val="0000FF"/>
                    </a:solidFill>
                  </a:rPr>
                  <a:t>Input:</a:t>
                </a:r>
                <a:r>
                  <a:rPr lang="en-US" b="1" dirty="0" smtClean="0">
                    <a:solidFill>
                      <a:srgbClr val="0000FF"/>
                    </a:solidFill>
                  </a:rPr>
                  <a:t> Graph </a:t>
                </a:r>
                <a14:m>
                  <m:oMath xmlns:m="http://schemas.openxmlformats.org/officeDocument/2006/math">
                    <m:r>
                      <a:rPr lang="en-US" b="1" i="1" dirty="0" smtClean="0">
                        <a:solidFill>
                          <a:srgbClr val="0000FF"/>
                        </a:solidFill>
                        <a:latin typeface="Cambria Math"/>
                      </a:rPr>
                      <m:t>𝑮</m:t>
                    </m:r>
                  </m:oMath>
                </a14:m>
                <a:r>
                  <a:rPr lang="en-US" b="1" dirty="0" smtClean="0">
                    <a:solidFill>
                      <a:srgbClr val="0000FF"/>
                    </a:solidFill>
                  </a:rPr>
                  <a:t> and parameter </a:t>
                </a:r>
                <a14:m>
                  <m:oMath xmlns:m="http://schemas.openxmlformats.org/officeDocument/2006/math">
                    <m:r>
                      <a:rPr lang="en-US" b="1" i="1" dirty="0" smtClean="0">
                        <a:solidFill>
                          <a:srgbClr val="0000FF"/>
                        </a:solidFill>
                        <a:latin typeface="Cambria Math"/>
                      </a:rPr>
                      <m:t>𝜷</m:t>
                    </m:r>
                  </m:oMath>
                </a14:m>
                <a:endParaRPr lang="en-US" b="1" dirty="0" smtClean="0">
                  <a:solidFill>
                    <a:srgbClr val="0000FF"/>
                  </a:solidFill>
                </a:endParaRPr>
              </a:p>
              <a:p>
                <a:pPr lvl="1"/>
                <a:r>
                  <a:rPr lang="en-US" dirty="0" smtClean="0"/>
                  <a:t>Directed graph </a:t>
                </a:r>
                <a14:m>
                  <m:oMath xmlns:m="http://schemas.openxmlformats.org/officeDocument/2006/math">
                    <m:r>
                      <a:rPr lang="en-US" b="1" i="1" dirty="0">
                        <a:latin typeface="Cambria Math"/>
                      </a:rPr>
                      <m:t>𝑮</m:t>
                    </m:r>
                  </m:oMath>
                </a14:m>
                <a:r>
                  <a:rPr lang="en-US" dirty="0" smtClean="0"/>
                  <a:t> with </a:t>
                </a:r>
                <a:r>
                  <a:rPr lang="en-US" b="1" dirty="0" smtClean="0"/>
                  <a:t>spider traps </a:t>
                </a:r>
                <a:r>
                  <a:rPr lang="en-US" dirty="0" smtClean="0"/>
                  <a:t>and</a:t>
                </a:r>
                <a:r>
                  <a:rPr lang="en-US" b="1" dirty="0" smtClean="0"/>
                  <a:t> dead ends</a:t>
                </a:r>
              </a:p>
              <a:p>
                <a:pPr lvl="1"/>
                <a:r>
                  <a:rPr lang="en-US" dirty="0" smtClean="0"/>
                  <a:t>Parameter </a:t>
                </a:r>
                <a14:m>
                  <m:oMath xmlns:m="http://schemas.openxmlformats.org/officeDocument/2006/math">
                    <m:r>
                      <a:rPr lang="en-US" i="1" dirty="0">
                        <a:latin typeface="Cambria Math"/>
                      </a:rPr>
                      <m:t>𝛽</m:t>
                    </m:r>
                  </m:oMath>
                </a14:m>
                <a:endParaRPr lang="en-US" b="1" dirty="0">
                  <a:solidFill>
                    <a:srgbClr val="0000FF"/>
                  </a:solidFill>
                </a:endParaRPr>
              </a:p>
              <a:p>
                <a:r>
                  <a:rPr lang="en-US" b="1" u="sng" dirty="0" smtClean="0">
                    <a:solidFill>
                      <a:srgbClr val="D60093"/>
                    </a:solidFill>
                  </a:rPr>
                  <a:t>Output:</a:t>
                </a:r>
                <a:r>
                  <a:rPr lang="en-US" b="1" dirty="0" smtClean="0">
                    <a:solidFill>
                      <a:srgbClr val="D60093"/>
                    </a:solidFill>
                  </a:rPr>
                  <a:t> PageRank vector </a:t>
                </a:r>
                <a14:m>
                  <m:oMath xmlns:m="http://schemas.openxmlformats.org/officeDocument/2006/math">
                    <m:r>
                      <a:rPr lang="en-US" b="1" i="1" dirty="0" smtClean="0">
                        <a:solidFill>
                          <a:srgbClr val="D60093"/>
                        </a:solidFill>
                        <a:latin typeface="Cambria Math"/>
                      </a:rPr>
                      <m:t>𝒓</m:t>
                    </m:r>
                  </m:oMath>
                </a14:m>
                <a:endParaRPr lang="en-US" b="1" dirty="0" smtClean="0">
                  <a:solidFill>
                    <a:srgbClr val="D60093"/>
                  </a:solidFill>
                </a:endParaRPr>
              </a:p>
              <a:p>
                <a:pPr lvl="1"/>
                <a:r>
                  <a:rPr lang="en-US" b="1" dirty="0" smtClean="0"/>
                  <a:t>Set:</a:t>
                </a:r>
                <a:r>
                  <a:rPr lang="en-US" dirty="0" smtClean="0"/>
                  <a:t> </a:t>
                </a:r>
                <a14:m>
                  <m:oMath xmlns:m="http://schemas.openxmlformats.org/officeDocument/2006/math">
                    <m:sSubSup>
                      <m:sSubSupPr>
                        <m:ctrlPr>
                          <a:rPr lang="en-US" b="0" i="1" dirty="0" smtClean="0">
                            <a:latin typeface="Cambria Math"/>
                          </a:rPr>
                        </m:ctrlPr>
                      </m:sSubSupPr>
                      <m:e>
                        <m:r>
                          <a:rPr lang="en-US" i="1" dirty="0" smtClean="0">
                            <a:latin typeface="Cambria Math"/>
                          </a:rPr>
                          <m:t>𝑟</m:t>
                        </m:r>
                      </m:e>
                      <m:sub>
                        <m:r>
                          <a:rPr lang="en-US" b="0" i="1" dirty="0" smtClean="0">
                            <a:latin typeface="Cambria Math"/>
                          </a:rPr>
                          <m:t>𝑗</m:t>
                        </m:r>
                      </m:sub>
                      <m:sup>
                        <m:d>
                          <m:dPr>
                            <m:ctrlPr>
                              <a:rPr lang="en-US" b="0" i="1" dirty="0" smtClean="0">
                                <a:latin typeface="Cambria Math"/>
                              </a:rPr>
                            </m:ctrlPr>
                          </m:dPr>
                          <m:e>
                            <m:r>
                              <a:rPr lang="en-US" b="0" i="1" dirty="0" smtClean="0">
                                <a:latin typeface="Cambria Math"/>
                              </a:rPr>
                              <m:t>0</m:t>
                            </m:r>
                          </m:e>
                        </m:d>
                      </m:sup>
                    </m:sSubSup>
                    <m:r>
                      <a:rPr lang="en-US" i="1" dirty="0" smtClean="0">
                        <a:latin typeface="Cambria Math"/>
                      </a:rPr>
                      <m:t> =</m:t>
                    </m:r>
                    <m:f>
                      <m:fPr>
                        <m:ctrlPr>
                          <a:rPr lang="en-US" b="0" i="1" dirty="0" smtClean="0">
                            <a:latin typeface="Cambria Math"/>
                          </a:rPr>
                        </m:ctrlPr>
                      </m:fPr>
                      <m:num>
                        <m:r>
                          <a:rPr lang="en-US" b="0" i="1" dirty="0" smtClean="0">
                            <a:latin typeface="Cambria Math"/>
                          </a:rPr>
                          <m:t>1</m:t>
                        </m:r>
                      </m:num>
                      <m:den>
                        <m:r>
                          <a:rPr lang="en-US" b="0" i="1" dirty="0" smtClean="0">
                            <a:latin typeface="Cambria Math"/>
                          </a:rPr>
                          <m:t>𝑁</m:t>
                        </m:r>
                      </m:den>
                    </m:f>
                    <m:r>
                      <a:rPr lang="en-US" b="0" i="1" dirty="0" smtClean="0">
                        <a:latin typeface="Cambria Math"/>
                      </a:rPr>
                      <m:t>,   </m:t>
                    </m:r>
                    <m:r>
                      <a:rPr lang="en-US" b="0" i="1" dirty="0" smtClean="0">
                        <a:latin typeface="Cambria Math"/>
                      </a:rPr>
                      <m:t>𝑡</m:t>
                    </m:r>
                    <m:r>
                      <a:rPr lang="en-US" b="0" i="1" dirty="0" smtClean="0">
                        <a:latin typeface="Cambria Math"/>
                      </a:rPr>
                      <m:t>=1</m:t>
                    </m:r>
                  </m:oMath>
                </a14:m>
                <a:endParaRPr lang="en-US" dirty="0" smtClean="0"/>
              </a:p>
              <a:p>
                <a:pPr lvl="1"/>
                <a:r>
                  <a:rPr lang="en-US" b="1" dirty="0" smtClean="0">
                    <a:solidFill>
                      <a:srgbClr val="008000"/>
                    </a:solidFill>
                  </a:rPr>
                  <a:t>do:</a:t>
                </a:r>
                <a:endParaRPr lang="en-US" dirty="0" smtClean="0"/>
              </a:p>
              <a:p>
                <a:pPr lvl="2"/>
                <a14:m>
                  <m:oMath xmlns:m="http://schemas.openxmlformats.org/officeDocument/2006/math">
                    <m:r>
                      <a:rPr lang="en-US" b="0" i="1" dirty="0" smtClean="0">
                        <a:latin typeface="Cambria Math"/>
                        <a:ea typeface="Cambria Math"/>
                        <a:cs typeface="Times New Roman" pitchFamily="18" charset="0"/>
                      </a:rPr>
                      <m:t>∀</m:t>
                    </m:r>
                    <m:r>
                      <a:rPr lang="en-US" b="0" i="1" dirty="0" smtClean="0">
                        <a:latin typeface="Cambria Math"/>
                        <a:ea typeface="Cambria Math"/>
                        <a:cs typeface="Times New Roman" pitchFamily="18" charset="0"/>
                      </a:rPr>
                      <m:t>𝑗</m:t>
                    </m:r>
                    <m:r>
                      <a:rPr lang="en-US" b="0" i="1" dirty="0" smtClean="0">
                        <a:latin typeface="Cambria Math"/>
                        <a:ea typeface="Cambria Math"/>
                        <a:cs typeface="Times New Roman" pitchFamily="18" charset="0"/>
                      </a:rPr>
                      <m:t>: </m:t>
                    </m:r>
                    <m:sSubSup>
                      <m:sSubSupPr>
                        <m:ctrlPr>
                          <a:rPr lang="en-US" b="1" i="1" dirty="0" smtClean="0">
                            <a:latin typeface="Cambria Math"/>
                            <a:cs typeface="Times New Roman" pitchFamily="18" charset="0"/>
                          </a:rPr>
                        </m:ctrlPr>
                      </m:sSubSupPr>
                      <m:e>
                        <m:r>
                          <a:rPr lang="en-US" b="1" i="1" dirty="0">
                            <a:latin typeface="Cambria Math"/>
                            <a:cs typeface="Times New Roman" pitchFamily="18" charset="0"/>
                          </a:rPr>
                          <m:t>𝒓</m:t>
                        </m:r>
                        <m:r>
                          <a:rPr lang="en-US" b="1" i="1" dirty="0" smtClean="0">
                            <a:latin typeface="Cambria Math"/>
                            <a:cs typeface="Times New Roman" pitchFamily="18" charset="0"/>
                          </a:rPr>
                          <m:t>′</m:t>
                        </m:r>
                      </m:e>
                      <m:sub>
                        <m:r>
                          <a:rPr lang="en-US" b="1" i="1" dirty="0">
                            <a:latin typeface="Cambria Math"/>
                            <a:cs typeface="Times New Roman" pitchFamily="18" charset="0"/>
                          </a:rPr>
                          <m:t>𝒋</m:t>
                        </m:r>
                      </m:sub>
                      <m:sup>
                        <m:r>
                          <a:rPr lang="en-US" b="1" i="1" dirty="0" smtClean="0">
                            <a:latin typeface="Cambria Math"/>
                            <a:cs typeface="Times New Roman" pitchFamily="18" charset="0"/>
                          </a:rPr>
                          <m:t>(</m:t>
                        </m:r>
                        <m:r>
                          <a:rPr lang="en-US" b="1" i="1" dirty="0" smtClean="0">
                            <a:latin typeface="Cambria Math"/>
                            <a:cs typeface="Times New Roman" pitchFamily="18" charset="0"/>
                          </a:rPr>
                          <m:t>𝒕</m:t>
                        </m:r>
                        <m:r>
                          <a:rPr lang="en-US" b="1" i="1" dirty="0" smtClean="0">
                            <a:latin typeface="Cambria Math"/>
                            <a:cs typeface="Times New Roman" pitchFamily="18" charset="0"/>
                          </a:rPr>
                          <m:t>)</m:t>
                        </m:r>
                      </m:sup>
                    </m:sSubSup>
                    <m:r>
                      <a:rPr lang="en-US" b="1" i="1" dirty="0">
                        <a:latin typeface="Cambria Math"/>
                        <a:cs typeface="Times New Roman" pitchFamily="18" charset="0"/>
                      </a:rPr>
                      <m:t>=</m:t>
                    </m:r>
                    <m:nary>
                      <m:naryPr>
                        <m:chr m:val="∑"/>
                        <m:supHide m:val="on"/>
                        <m:ctrlPr>
                          <a:rPr lang="en-US" b="1" i="1" dirty="0">
                            <a:latin typeface="Cambria Math"/>
                            <a:cs typeface="Times New Roman" pitchFamily="18" charset="0"/>
                          </a:rPr>
                        </m:ctrlPr>
                      </m:naryPr>
                      <m:sub>
                        <m:r>
                          <m:rPr>
                            <m:brk m:alnAt="7"/>
                          </m:rPr>
                          <a:rPr lang="en-US" b="1" i="1" dirty="0">
                            <a:latin typeface="Cambria Math"/>
                            <a:cs typeface="Times New Roman" pitchFamily="18" charset="0"/>
                          </a:rPr>
                          <m:t>𝒊</m:t>
                        </m:r>
                        <m:r>
                          <a:rPr lang="en-US" b="1" i="1" dirty="0">
                            <a:latin typeface="Cambria Math"/>
                            <a:cs typeface="Times New Roman" pitchFamily="18" charset="0"/>
                          </a:rPr>
                          <m:t>→</m:t>
                        </m:r>
                        <m:r>
                          <a:rPr lang="en-US" b="1" i="1" dirty="0">
                            <a:latin typeface="Cambria Math"/>
                            <a:cs typeface="Times New Roman" pitchFamily="18" charset="0"/>
                          </a:rPr>
                          <m:t>𝒋</m:t>
                        </m:r>
                      </m:sub>
                      <m:sup/>
                      <m:e>
                        <m:r>
                          <a:rPr lang="en-US" b="1" i="1" dirty="0">
                            <a:latin typeface="Cambria Math"/>
                            <a:cs typeface="Times New Roman" pitchFamily="18" charset="0"/>
                          </a:rPr>
                          <m:t>𝜷</m:t>
                        </m:r>
                        <m:r>
                          <a:rPr lang="en-US" b="1" i="1" dirty="0">
                            <a:latin typeface="Cambria Math"/>
                            <a:cs typeface="Times New Roman" pitchFamily="18" charset="0"/>
                          </a:rPr>
                          <m:t> </m:t>
                        </m:r>
                        <m:f>
                          <m:fPr>
                            <m:ctrlPr>
                              <a:rPr lang="en-US" b="1" i="1" dirty="0">
                                <a:latin typeface="Cambria Math"/>
                                <a:cs typeface="Times New Roman" pitchFamily="18" charset="0"/>
                              </a:rPr>
                            </m:ctrlPr>
                          </m:fPr>
                          <m:num>
                            <m:sSubSup>
                              <m:sSubSupPr>
                                <m:ctrlPr>
                                  <a:rPr lang="en-US" b="1" i="1" dirty="0" smtClean="0">
                                    <a:latin typeface="Cambria Math"/>
                                    <a:cs typeface="Times New Roman" pitchFamily="18" charset="0"/>
                                  </a:rPr>
                                </m:ctrlPr>
                              </m:sSubSupPr>
                              <m:e>
                                <m:r>
                                  <a:rPr lang="en-US" b="1" i="1" dirty="0">
                                    <a:latin typeface="Cambria Math"/>
                                    <a:cs typeface="Times New Roman" pitchFamily="18" charset="0"/>
                                  </a:rPr>
                                  <m:t>𝒓</m:t>
                                </m:r>
                              </m:e>
                              <m:sub>
                                <m:r>
                                  <a:rPr lang="en-US" b="1" i="1" dirty="0">
                                    <a:latin typeface="Cambria Math"/>
                                    <a:cs typeface="Times New Roman" pitchFamily="18" charset="0"/>
                                  </a:rPr>
                                  <m:t>𝒊</m:t>
                                </m:r>
                              </m:sub>
                              <m:sup>
                                <m:r>
                                  <a:rPr lang="en-US" b="1" i="1" dirty="0" smtClean="0">
                                    <a:latin typeface="Cambria Math"/>
                                    <a:cs typeface="Times New Roman" pitchFamily="18" charset="0"/>
                                  </a:rPr>
                                  <m:t>(</m:t>
                                </m:r>
                                <m:r>
                                  <a:rPr lang="en-US" b="1" i="1" dirty="0" smtClean="0">
                                    <a:latin typeface="Cambria Math"/>
                                    <a:cs typeface="Times New Roman" pitchFamily="18" charset="0"/>
                                  </a:rPr>
                                  <m:t>𝒕</m:t>
                                </m:r>
                                <m:r>
                                  <a:rPr lang="en-US" b="1" i="1" dirty="0" smtClean="0">
                                    <a:latin typeface="Cambria Math"/>
                                    <a:cs typeface="Times New Roman" pitchFamily="18" charset="0"/>
                                  </a:rPr>
                                  <m:t>−</m:t>
                                </m:r>
                                <m:r>
                                  <a:rPr lang="en-US" b="1" i="1" dirty="0" smtClean="0">
                                    <a:latin typeface="Cambria Math"/>
                                    <a:cs typeface="Times New Roman" pitchFamily="18" charset="0"/>
                                  </a:rPr>
                                  <m:t>𝟏</m:t>
                                </m:r>
                                <m:r>
                                  <a:rPr lang="en-US" b="1" i="1" dirty="0" smtClean="0">
                                    <a:latin typeface="Cambria Math"/>
                                    <a:cs typeface="Times New Roman" pitchFamily="18" charset="0"/>
                                  </a:rPr>
                                  <m:t>)</m:t>
                                </m:r>
                              </m:sup>
                            </m:sSubSup>
                          </m:num>
                          <m:den>
                            <m:sSub>
                              <m:sSubPr>
                                <m:ctrlPr>
                                  <a:rPr lang="en-US" b="1" i="1" dirty="0">
                                    <a:latin typeface="Cambria Math"/>
                                    <a:cs typeface="Times New Roman" pitchFamily="18" charset="0"/>
                                  </a:rPr>
                                </m:ctrlPr>
                              </m:sSubPr>
                              <m:e>
                                <m:r>
                                  <a:rPr lang="en-US" b="1" i="1" dirty="0">
                                    <a:latin typeface="Cambria Math"/>
                                    <a:cs typeface="Times New Roman" pitchFamily="18" charset="0"/>
                                  </a:rPr>
                                  <m:t>𝒅</m:t>
                                </m:r>
                              </m:e>
                              <m:sub>
                                <m:r>
                                  <a:rPr lang="en-US" b="1" i="1" dirty="0">
                                    <a:latin typeface="Cambria Math"/>
                                    <a:cs typeface="Times New Roman" pitchFamily="18" charset="0"/>
                                  </a:rPr>
                                  <m:t>𝒊</m:t>
                                </m:r>
                              </m:sub>
                            </m:sSub>
                          </m:den>
                        </m:f>
                      </m:e>
                    </m:nary>
                  </m:oMath>
                </a14:m>
                <a:r>
                  <a:rPr lang="en-US" dirty="0" smtClean="0"/>
                  <a:t> </a:t>
                </a:r>
              </a:p>
              <a:p>
                <a:pPr marL="768096" lvl="2" indent="0">
                  <a:buNone/>
                </a:pPr>
                <a:r>
                  <a:rPr lang="en-US" dirty="0" smtClean="0"/>
                  <a:t>           </a:t>
                </a:r>
                <a14:m>
                  <m:oMath xmlns:m="http://schemas.openxmlformats.org/officeDocument/2006/math">
                    <m:sSubSup>
                      <m:sSubSupPr>
                        <m:ctrlPr>
                          <a:rPr lang="en-US" b="1" i="1" dirty="0">
                            <a:latin typeface="Cambria Math"/>
                            <a:cs typeface="Times New Roman" pitchFamily="18" charset="0"/>
                          </a:rPr>
                        </m:ctrlPr>
                      </m:sSubSupPr>
                      <m:e>
                        <m:r>
                          <a:rPr lang="en-US" b="1" i="1" dirty="0">
                            <a:latin typeface="Cambria Math"/>
                            <a:cs typeface="Times New Roman" pitchFamily="18" charset="0"/>
                          </a:rPr>
                          <m:t>𝒓</m:t>
                        </m:r>
                        <m:r>
                          <a:rPr lang="en-US" b="1" i="1" dirty="0" smtClean="0">
                            <a:latin typeface="Cambria Math"/>
                            <a:cs typeface="Times New Roman" pitchFamily="18" charset="0"/>
                          </a:rPr>
                          <m:t>′</m:t>
                        </m:r>
                      </m:e>
                      <m:sub>
                        <m:r>
                          <a:rPr lang="en-US" b="1" i="1" dirty="0">
                            <a:latin typeface="Cambria Math"/>
                            <a:cs typeface="Times New Roman" pitchFamily="18" charset="0"/>
                          </a:rPr>
                          <m:t>𝒋</m:t>
                        </m:r>
                      </m:sub>
                      <m:sup>
                        <m:r>
                          <a:rPr lang="en-US" b="1" i="1" dirty="0">
                            <a:latin typeface="Cambria Math"/>
                            <a:cs typeface="Times New Roman" pitchFamily="18" charset="0"/>
                          </a:rPr>
                          <m:t>(</m:t>
                        </m:r>
                        <m:r>
                          <a:rPr lang="en-US" b="1" i="1" dirty="0">
                            <a:latin typeface="Cambria Math"/>
                            <a:cs typeface="Times New Roman" pitchFamily="18" charset="0"/>
                          </a:rPr>
                          <m:t>𝒕</m:t>
                        </m:r>
                        <m:r>
                          <a:rPr lang="en-US" b="1" i="1" dirty="0">
                            <a:latin typeface="Cambria Math"/>
                            <a:cs typeface="Times New Roman" pitchFamily="18" charset="0"/>
                          </a:rPr>
                          <m:t>)</m:t>
                        </m:r>
                      </m:sup>
                    </m:sSubSup>
                    <m:r>
                      <a:rPr lang="en-US" b="1" i="1" dirty="0" smtClean="0">
                        <a:latin typeface="Cambria Math"/>
                      </a:rPr>
                      <m:t>=</m:t>
                    </m:r>
                    <m:r>
                      <a:rPr lang="en-US" b="1" i="1" dirty="0" smtClean="0">
                        <a:latin typeface="Cambria Math"/>
                      </a:rPr>
                      <m:t>𝟎</m:t>
                    </m:r>
                  </m:oMath>
                </a14:m>
                <a:r>
                  <a:rPr lang="en-US" dirty="0" smtClean="0"/>
                  <a:t>  if in-degree </a:t>
                </a:r>
                <a:r>
                  <a:rPr lang="en-US" dirty="0"/>
                  <a:t>of </a:t>
                </a:r>
                <a14:m>
                  <m:oMath xmlns:m="http://schemas.openxmlformats.org/officeDocument/2006/math">
                    <m:r>
                      <a:rPr lang="en-US" b="1" i="1" dirty="0">
                        <a:latin typeface="Cambria Math"/>
                      </a:rPr>
                      <m:t>𝒋</m:t>
                    </m:r>
                  </m:oMath>
                </a14:m>
                <a:r>
                  <a:rPr lang="en-US" dirty="0"/>
                  <a:t> is </a:t>
                </a:r>
                <a:r>
                  <a:rPr lang="en-US" b="1" dirty="0" smtClean="0"/>
                  <a:t>0</a:t>
                </a:r>
                <a:endParaRPr lang="en-US" b="1" dirty="0"/>
              </a:p>
              <a:p>
                <a:pPr lvl="2"/>
                <a:r>
                  <a:rPr lang="en-US" b="1" dirty="0" smtClean="0">
                    <a:solidFill>
                      <a:srgbClr val="008000"/>
                    </a:solidFill>
                  </a:rPr>
                  <a:t>Now re-insert the leaked PageRank:</a:t>
                </a:r>
              </a:p>
              <a:p>
                <a:pPr marL="768096" lvl="2" indent="0">
                  <a:buNone/>
                </a:pPr>
                <a:r>
                  <a:rPr lang="en-US" dirty="0" smtClean="0">
                    <a:ea typeface="Cambria Math"/>
                    <a:cs typeface="Times New Roman" pitchFamily="18" charset="0"/>
                  </a:rPr>
                  <a:t>    </a:t>
                </a:r>
                <a14:m>
                  <m:oMath xmlns:m="http://schemas.openxmlformats.org/officeDocument/2006/math">
                    <m:r>
                      <a:rPr lang="en-US" b="1" i="1" dirty="0">
                        <a:latin typeface="Cambria Math"/>
                        <a:ea typeface="Cambria Math"/>
                        <a:cs typeface="Times New Roman" pitchFamily="18" charset="0"/>
                      </a:rPr>
                      <m:t>∀</m:t>
                    </m:r>
                    <m:r>
                      <a:rPr lang="en-US" b="1" i="1" dirty="0">
                        <a:latin typeface="Cambria Math"/>
                        <a:ea typeface="Cambria Math"/>
                        <a:cs typeface="Times New Roman" pitchFamily="18" charset="0"/>
                      </a:rPr>
                      <m:t>𝒋</m:t>
                    </m:r>
                    <m:r>
                      <a:rPr lang="en-US" b="1" i="1" dirty="0">
                        <a:latin typeface="Cambria Math"/>
                        <a:ea typeface="Cambria Math"/>
                        <a:cs typeface="Times New Roman" pitchFamily="18" charset="0"/>
                      </a:rPr>
                      <m:t>: </m:t>
                    </m:r>
                    <m:sSubSup>
                      <m:sSubSupPr>
                        <m:ctrlPr>
                          <a:rPr lang="en-US" b="1" i="1" dirty="0" smtClean="0">
                            <a:latin typeface="Cambria Math"/>
                          </a:rPr>
                        </m:ctrlPr>
                      </m:sSubSupPr>
                      <m:e>
                        <m:r>
                          <a:rPr lang="en-US" b="1" i="1" dirty="0" smtClean="0">
                            <a:latin typeface="Cambria Math"/>
                          </a:rPr>
                          <m:t>𝒓</m:t>
                        </m:r>
                      </m:e>
                      <m:sub>
                        <m:r>
                          <a:rPr lang="en-US" b="1" i="1" dirty="0" smtClean="0">
                            <a:latin typeface="Cambria Math"/>
                          </a:rPr>
                          <m:t>𝒋</m:t>
                        </m:r>
                      </m:sub>
                      <m:sup>
                        <m:d>
                          <m:dPr>
                            <m:ctrlPr>
                              <a:rPr lang="en-US" b="1" i="1" dirty="0" smtClean="0">
                                <a:latin typeface="Cambria Math"/>
                              </a:rPr>
                            </m:ctrlPr>
                          </m:dPr>
                          <m:e>
                            <m:r>
                              <a:rPr lang="en-US" b="1" i="1" dirty="0" smtClean="0">
                                <a:latin typeface="Cambria Math"/>
                              </a:rPr>
                              <m:t>𝒕</m:t>
                            </m:r>
                          </m:e>
                        </m:d>
                      </m:sup>
                    </m:sSubSup>
                    <m:r>
                      <a:rPr lang="en-US" b="1" i="1" dirty="0" smtClean="0">
                        <a:latin typeface="Cambria Math"/>
                      </a:rPr>
                      <m:t>=</m:t>
                    </m:r>
                    <m:sSubSup>
                      <m:sSubSupPr>
                        <m:ctrlPr>
                          <a:rPr lang="en-US" b="1" i="1">
                            <a:latin typeface="Cambria Math"/>
                          </a:rPr>
                        </m:ctrlPr>
                      </m:sSubSupPr>
                      <m:e>
                        <m:sSup>
                          <m:sSupPr>
                            <m:ctrlPr>
                              <a:rPr lang="en-US" b="1" i="1">
                                <a:latin typeface="Cambria Math"/>
                              </a:rPr>
                            </m:ctrlPr>
                          </m:sSupPr>
                          <m:e>
                            <m:r>
                              <a:rPr lang="en-US" b="1" i="1">
                                <a:latin typeface="Cambria Math"/>
                              </a:rPr>
                              <m:t>𝒓</m:t>
                            </m:r>
                          </m:e>
                          <m:sup>
                            <m:r>
                              <a:rPr lang="en-US" b="1" i="1">
                                <a:latin typeface="Cambria Math"/>
                              </a:rPr>
                              <m:t>′</m:t>
                            </m:r>
                          </m:sup>
                        </m:sSup>
                      </m:e>
                      <m:sub>
                        <m:r>
                          <a:rPr lang="en-US" b="1" i="1" smtClean="0">
                            <a:latin typeface="Cambria Math"/>
                          </a:rPr>
                          <m:t>𝒋</m:t>
                        </m:r>
                      </m:sub>
                      <m:sup>
                        <m:d>
                          <m:dPr>
                            <m:ctrlPr>
                              <a:rPr lang="en-US" b="1" i="1">
                                <a:latin typeface="Cambria Math"/>
                              </a:rPr>
                            </m:ctrlPr>
                          </m:dPr>
                          <m:e>
                            <m:r>
                              <a:rPr lang="en-US" b="1" i="1">
                                <a:latin typeface="Cambria Math"/>
                              </a:rPr>
                              <m:t>𝒕</m:t>
                            </m:r>
                          </m:e>
                        </m:d>
                      </m:sup>
                    </m:sSubSup>
                    <m:r>
                      <a:rPr lang="en-US" b="1" i="1" smtClean="0">
                        <a:latin typeface="Cambria Math"/>
                      </a:rPr>
                      <m:t>+</m:t>
                    </m:r>
                    <m:f>
                      <m:fPr>
                        <m:ctrlPr>
                          <a:rPr lang="en-US" b="1" i="1" smtClean="0">
                            <a:latin typeface="Cambria Math"/>
                          </a:rPr>
                        </m:ctrlPr>
                      </m:fPr>
                      <m:num>
                        <m:r>
                          <a:rPr lang="en-US" b="1" i="1" smtClean="0">
                            <a:latin typeface="Cambria Math"/>
                          </a:rPr>
                          <m:t>𝟏</m:t>
                        </m:r>
                        <m:r>
                          <a:rPr lang="en-US" b="1" i="1" smtClean="0">
                            <a:latin typeface="Cambria Math"/>
                          </a:rPr>
                          <m:t>−</m:t>
                        </m:r>
                        <m:r>
                          <a:rPr lang="en-US" b="1" i="1" smtClean="0">
                            <a:latin typeface="Cambria Math"/>
                          </a:rPr>
                          <m:t>𝑺</m:t>
                        </m:r>
                      </m:num>
                      <m:den>
                        <m:r>
                          <a:rPr lang="en-US" b="1" i="1" smtClean="0">
                            <a:latin typeface="Cambria Math"/>
                          </a:rPr>
                          <m:t>𝑵</m:t>
                        </m:r>
                      </m:den>
                    </m:f>
                  </m:oMath>
                </a14:m>
                <a:endParaRPr lang="en-US" b="1" dirty="0" smtClean="0"/>
              </a:p>
              <a:p>
                <a:pPr lvl="2"/>
                <a14:m>
                  <m:oMath xmlns:m="http://schemas.openxmlformats.org/officeDocument/2006/math">
                    <m:r>
                      <a:rPr lang="en-US" b="1" i="1" dirty="0" smtClean="0">
                        <a:latin typeface="Cambria Math"/>
                      </a:rPr>
                      <m:t>𝒕</m:t>
                    </m:r>
                    <m:r>
                      <a:rPr lang="en-US" b="1" i="1" dirty="0" smtClean="0">
                        <a:latin typeface="Cambria Math"/>
                      </a:rPr>
                      <m:t>=</m:t>
                    </m:r>
                    <m:r>
                      <a:rPr lang="en-US" b="1" i="1" dirty="0" smtClean="0">
                        <a:latin typeface="Cambria Math"/>
                      </a:rPr>
                      <m:t>𝒕</m:t>
                    </m:r>
                    <m:r>
                      <a:rPr lang="en-US" b="1" i="1" dirty="0" smtClean="0">
                        <a:latin typeface="Cambria Math"/>
                      </a:rPr>
                      <m:t>+</m:t>
                    </m:r>
                    <m:r>
                      <a:rPr lang="en-US" b="1" i="1" dirty="0" smtClean="0">
                        <a:latin typeface="Cambria Math"/>
                      </a:rPr>
                      <m:t>𝟏</m:t>
                    </m:r>
                  </m:oMath>
                </a14:m>
                <a:endParaRPr lang="en-US" b="1" dirty="0" smtClean="0"/>
              </a:p>
              <a:p>
                <a:pPr lvl="1"/>
                <a:r>
                  <a:rPr lang="en-US" b="1" dirty="0" smtClean="0">
                    <a:solidFill>
                      <a:srgbClr val="008000"/>
                    </a:solidFill>
                  </a:rPr>
                  <a:t>while</a:t>
                </a:r>
                <a:r>
                  <a:rPr lang="en-US" dirty="0" smtClean="0">
                    <a:solidFill>
                      <a:srgbClr val="008000"/>
                    </a:solidFill>
                  </a:rPr>
                  <a:t> </a:t>
                </a:r>
                <a14:m>
                  <m:oMath xmlns:m="http://schemas.openxmlformats.org/officeDocument/2006/math">
                    <m:nary>
                      <m:naryPr>
                        <m:chr m:val="∑"/>
                        <m:supHide m:val="on"/>
                        <m:ctrlPr>
                          <a:rPr lang="en-US" i="1">
                            <a:latin typeface="Cambria Math"/>
                          </a:rPr>
                        </m:ctrlPr>
                      </m:naryPr>
                      <m:sub>
                        <m:r>
                          <a:rPr lang="en-US" i="1">
                            <a:latin typeface="Cambria Math"/>
                          </a:rPr>
                          <m:t>𝑗</m:t>
                        </m:r>
                      </m:sub>
                      <m:sup/>
                      <m:e>
                        <m:d>
                          <m:dPr>
                            <m:begChr m:val="|"/>
                            <m:endChr m:val="|"/>
                            <m:ctrlPr>
                              <a:rPr lang="en-US" i="1">
                                <a:latin typeface="Cambria Math"/>
                              </a:rPr>
                            </m:ctrlPr>
                          </m:dPr>
                          <m:e>
                            <m:sSubSup>
                              <m:sSubSupPr>
                                <m:ctrlPr>
                                  <a:rPr lang="en-US" i="1">
                                    <a:latin typeface="Cambria Math"/>
                                  </a:rPr>
                                </m:ctrlPr>
                              </m:sSubSupPr>
                              <m:e>
                                <m:r>
                                  <a:rPr lang="en-US" i="1">
                                    <a:latin typeface="Cambria Math"/>
                                  </a:rPr>
                                  <m:t>𝑟</m:t>
                                </m:r>
                              </m:e>
                              <m:sub>
                                <m:r>
                                  <a:rPr lang="en-US" i="1">
                                    <a:latin typeface="Cambria Math"/>
                                  </a:rPr>
                                  <m:t>𝑗</m:t>
                                </m:r>
                              </m:sub>
                              <m:sup>
                                <m:r>
                                  <a:rPr lang="en-US" i="1">
                                    <a:latin typeface="Cambria Math"/>
                                  </a:rPr>
                                  <m:t>(</m:t>
                                </m:r>
                                <m:r>
                                  <a:rPr lang="en-US" i="1">
                                    <a:latin typeface="Cambria Math"/>
                                  </a:rPr>
                                  <m:t>𝑡</m:t>
                                </m:r>
                                <m:r>
                                  <a:rPr lang="en-US" i="1">
                                    <a:latin typeface="Cambria Math"/>
                                  </a:rPr>
                                  <m:t>)</m:t>
                                </m:r>
                              </m:sup>
                            </m:sSubSup>
                            <m:r>
                              <a:rPr lang="en-US" i="1">
                                <a:latin typeface="Cambria Math"/>
                              </a:rPr>
                              <m:t>−</m:t>
                            </m:r>
                            <m:sSubSup>
                              <m:sSubSupPr>
                                <m:ctrlPr>
                                  <a:rPr lang="en-US" i="1">
                                    <a:latin typeface="Cambria Math"/>
                                  </a:rPr>
                                </m:ctrlPr>
                              </m:sSubSupPr>
                              <m:e>
                                <m:r>
                                  <a:rPr lang="en-US" i="1">
                                    <a:latin typeface="Cambria Math"/>
                                  </a:rPr>
                                  <m:t>𝑟</m:t>
                                </m:r>
                              </m:e>
                              <m:sub>
                                <m:r>
                                  <a:rPr lang="en-US" i="1">
                                    <a:latin typeface="Cambria Math"/>
                                  </a:rPr>
                                  <m:t>𝑗</m:t>
                                </m:r>
                              </m:sub>
                              <m:sup>
                                <m:r>
                                  <a:rPr lang="en-US" i="1">
                                    <a:latin typeface="Cambria Math"/>
                                  </a:rPr>
                                  <m:t>(</m:t>
                                </m:r>
                                <m:r>
                                  <a:rPr lang="en-US" i="1">
                                    <a:latin typeface="Cambria Math"/>
                                  </a:rPr>
                                  <m:t>𝑡</m:t>
                                </m:r>
                                <m:r>
                                  <a:rPr lang="en-US" i="1">
                                    <a:latin typeface="Cambria Math"/>
                                  </a:rPr>
                                  <m:t>−1)</m:t>
                                </m:r>
                              </m:sup>
                            </m:sSubSup>
                          </m:e>
                        </m:d>
                        <m:r>
                          <a:rPr lang="en-US" b="0" i="1" smtClean="0">
                            <a:latin typeface="Cambria Math"/>
                          </a:rPr>
                          <m:t>&gt;</m:t>
                        </m:r>
                        <m:r>
                          <a:rPr lang="en-US" i="1">
                            <a:latin typeface="Cambria Math"/>
                          </a:rPr>
                          <m:t>𝜀</m:t>
                        </m:r>
                      </m:e>
                    </m:nary>
                  </m:oMath>
                </a14:m>
                <a:endParaRPr lang="en-US" b="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10600" cy="5486400"/>
              </a:xfrm>
              <a:blipFill rotWithShape="1">
                <a:blip r:embed="rId2"/>
                <a:stretch>
                  <a:fillRect t="-1444"/>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4</a:t>
            </a:fld>
            <a:endParaRPr lang="en-US"/>
          </a:p>
        </p:txBody>
      </p:sp>
      <mc:AlternateContent xmlns:mc="http://schemas.openxmlformats.org/markup-compatibility/2006" xmlns:a14="http://schemas.microsoft.com/office/drawing/2010/main">
        <mc:Choice Requires="a14">
          <p:sp>
            <p:nvSpPr>
              <p:cNvPr id="7" name="Rectangle 6"/>
              <p:cNvSpPr/>
              <p:nvPr/>
            </p:nvSpPr>
            <p:spPr>
              <a:xfrm>
                <a:off x="3352799" y="5348232"/>
                <a:ext cx="3276601" cy="518925"/>
              </a:xfrm>
              <a:prstGeom prst="rect">
                <a:avLst/>
              </a:prstGeom>
            </p:spPr>
            <p:txBody>
              <a:bodyPr wrap="square">
                <a:spAutoFit/>
              </a:bodyPr>
              <a:lstStyle/>
              <a:p>
                <a:pPr lvl="2"/>
                <a:r>
                  <a:rPr lang="en-US" sz="2000" b="1" dirty="0" smtClean="0">
                    <a:solidFill>
                      <a:srgbClr val="008000"/>
                    </a:solidFill>
                  </a:rPr>
                  <a:t>where: </a:t>
                </a:r>
                <a14:m>
                  <m:oMath xmlns:m="http://schemas.openxmlformats.org/officeDocument/2006/math">
                    <m:r>
                      <a:rPr lang="en-US" sz="2000" i="1">
                        <a:latin typeface="Cambria Math"/>
                      </a:rPr>
                      <m:t>𝑆</m:t>
                    </m:r>
                    <m:r>
                      <a:rPr lang="en-US" sz="2000" i="1">
                        <a:latin typeface="Cambria Math"/>
                      </a:rPr>
                      <m:t>=</m:t>
                    </m:r>
                    <m:nary>
                      <m:naryPr>
                        <m:chr m:val="∑"/>
                        <m:supHide m:val="on"/>
                        <m:ctrlPr>
                          <a:rPr lang="en-US" sz="2000" i="1">
                            <a:latin typeface="Cambria Math"/>
                          </a:rPr>
                        </m:ctrlPr>
                      </m:naryPr>
                      <m:sub>
                        <m:r>
                          <a:rPr lang="en-US" sz="2000" i="1">
                            <a:latin typeface="Cambria Math"/>
                          </a:rPr>
                          <m:t>𝑗</m:t>
                        </m:r>
                      </m:sub>
                      <m:sup/>
                      <m:e>
                        <m:sSubSup>
                          <m:sSubSupPr>
                            <m:ctrlPr>
                              <a:rPr lang="en-US" sz="2000" i="1">
                                <a:latin typeface="Cambria Math"/>
                              </a:rPr>
                            </m:ctrlPr>
                          </m:sSubSupPr>
                          <m:e>
                            <m:r>
                              <a:rPr lang="en-US" sz="2000" i="1">
                                <a:latin typeface="Cambria Math"/>
                              </a:rPr>
                              <m:t>𝑟</m:t>
                            </m:r>
                            <m:r>
                              <a:rPr lang="en-US" sz="2000" i="1">
                                <a:latin typeface="Cambria Math"/>
                              </a:rPr>
                              <m:t>′</m:t>
                            </m:r>
                          </m:e>
                          <m:sub>
                            <m:r>
                              <a:rPr lang="en-US" sz="2000" i="1">
                                <a:latin typeface="Cambria Math"/>
                              </a:rPr>
                              <m:t>𝑗</m:t>
                            </m:r>
                          </m:sub>
                          <m:sup>
                            <m:r>
                              <a:rPr lang="en-US" sz="2000" i="1">
                                <a:latin typeface="Cambria Math"/>
                              </a:rPr>
                              <m:t>(</m:t>
                            </m:r>
                            <m:r>
                              <a:rPr lang="en-US" sz="2000" i="1">
                                <a:latin typeface="Cambria Math"/>
                              </a:rPr>
                              <m:t>𝑡</m:t>
                            </m:r>
                            <m:r>
                              <a:rPr lang="en-US" sz="2000" i="1">
                                <a:latin typeface="Cambria Math"/>
                              </a:rPr>
                              <m:t>)</m:t>
                            </m:r>
                          </m:sup>
                        </m:sSubSup>
                      </m:e>
                    </m:nary>
                  </m:oMath>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3352799" y="5348232"/>
                <a:ext cx="3276601" cy="518925"/>
              </a:xfrm>
              <a:prstGeom prst="rect">
                <a:avLst/>
              </a:prstGeom>
              <a:blipFill rotWithShape="1">
                <a:blip r:embed="rId3"/>
                <a:stretch>
                  <a:fillRect b="-10588"/>
                </a:stretch>
              </a:blipFill>
            </p:spPr>
            <p:txBody>
              <a:bodyPr/>
              <a:lstStyle/>
              <a:p>
                <a:r>
                  <a:rPr lang="en-US">
                    <a:noFill/>
                  </a:rPr>
                  <a:t> </a:t>
                </a:r>
              </a:p>
            </p:txBody>
          </p:sp>
        </mc:Fallback>
      </mc:AlternateContent>
      <p:sp>
        <p:nvSpPr>
          <p:cNvPr id="4" name="TextBox 3"/>
          <p:cNvSpPr txBox="1"/>
          <p:nvPr/>
        </p:nvSpPr>
        <p:spPr>
          <a:xfrm>
            <a:off x="6629400" y="4965918"/>
            <a:ext cx="2514600" cy="1815882"/>
          </a:xfrm>
          <a:prstGeom prst="rect">
            <a:avLst/>
          </a:prstGeom>
          <a:noFill/>
        </p:spPr>
        <p:txBody>
          <a:bodyPr wrap="square" rtlCol="0">
            <a:spAutoFit/>
          </a:bodyPr>
          <a:lstStyle/>
          <a:p>
            <a:r>
              <a:rPr lang="en-US" sz="1400" dirty="0" smtClean="0">
                <a:solidFill>
                  <a:srgbClr val="008000"/>
                </a:solidFill>
                <a:latin typeface="Arial" pitchFamily="34" charset="0"/>
                <a:cs typeface="Arial" pitchFamily="34" charset="0"/>
              </a:rPr>
              <a:t>If the graph has no dead-ends then the amount of leaked PageRank is </a:t>
            </a:r>
            <a:r>
              <a:rPr lang="en-US" sz="1400" b="1" dirty="0" smtClean="0">
                <a:solidFill>
                  <a:srgbClr val="008000"/>
                </a:solidFill>
                <a:latin typeface="Arial" pitchFamily="34" charset="0"/>
                <a:cs typeface="Arial" pitchFamily="34" charset="0"/>
              </a:rPr>
              <a:t>1-</a:t>
            </a:r>
            <a:r>
              <a:rPr lang="el-GR" sz="1400" b="1" dirty="0" smtClean="0">
                <a:solidFill>
                  <a:srgbClr val="008000"/>
                </a:solidFill>
                <a:latin typeface="Arial" pitchFamily="34" charset="0"/>
                <a:cs typeface="Arial" pitchFamily="34" charset="0"/>
              </a:rPr>
              <a:t>β</a:t>
            </a:r>
            <a:r>
              <a:rPr lang="en-US" sz="1400" dirty="0">
                <a:solidFill>
                  <a:srgbClr val="008000"/>
                </a:solidFill>
                <a:latin typeface="Arial" pitchFamily="34" charset="0"/>
                <a:cs typeface="Arial" pitchFamily="34" charset="0"/>
              </a:rPr>
              <a:t>.</a:t>
            </a:r>
            <a:r>
              <a:rPr lang="en-US" sz="1400" dirty="0" smtClean="0">
                <a:solidFill>
                  <a:srgbClr val="008000"/>
                </a:solidFill>
                <a:latin typeface="Arial" pitchFamily="34" charset="0"/>
                <a:cs typeface="Arial" pitchFamily="34" charset="0"/>
              </a:rPr>
              <a:t> But since we have dead-ends the amount of leaked PageRank may be larger. We have to explicitly account for it by computing </a:t>
            </a:r>
            <a:r>
              <a:rPr lang="en-US" sz="1400" b="1" dirty="0" smtClean="0">
                <a:solidFill>
                  <a:srgbClr val="008000"/>
                </a:solidFill>
                <a:latin typeface="Arial" pitchFamily="34" charset="0"/>
                <a:cs typeface="Arial" pitchFamily="34" charset="0"/>
              </a:rPr>
              <a:t>S</a:t>
            </a:r>
            <a:r>
              <a:rPr lang="en-US" sz="1400" dirty="0" smtClean="0">
                <a:solidFill>
                  <a:srgbClr val="008000"/>
                </a:solidFill>
                <a:latin typeface="Arial" pitchFamily="34" charset="0"/>
                <a:cs typeface="Arial" pitchFamily="34" charset="0"/>
              </a:rPr>
              <a:t>.</a:t>
            </a:r>
          </a:p>
        </p:txBody>
      </p:sp>
      <p:sp>
        <p:nvSpPr>
          <p:cNvPr id="13" name="Footer Placeholder 12"/>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288979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47106" name="Rectangle 2"/>
          <p:cNvSpPr>
            <a:spLocks noGrp="1" noChangeArrowheads="1"/>
          </p:cNvSpPr>
          <p:nvPr>
            <p:ph type="title"/>
          </p:nvPr>
        </p:nvSpPr>
        <p:spPr/>
        <p:txBody>
          <a:bodyPr/>
          <a:lstStyle/>
          <a:p>
            <a:r>
              <a:rPr lang="en-US" dirty="0"/>
              <a:t>Simple </a:t>
            </a:r>
            <a:r>
              <a:rPr lang="en-US" dirty="0" smtClean="0"/>
              <a:t>Model: Trust Propagation</a:t>
            </a:r>
            <a:endParaRPr lang="en-US" dirty="0"/>
          </a:p>
        </p:txBody>
      </p:sp>
      <p:sp>
        <p:nvSpPr>
          <p:cNvPr id="47107" name="Rectangle 3"/>
          <p:cNvSpPr>
            <a:spLocks noGrp="1" noChangeArrowheads="1"/>
          </p:cNvSpPr>
          <p:nvPr>
            <p:ph type="body" idx="1"/>
          </p:nvPr>
        </p:nvSpPr>
        <p:spPr>
          <a:xfrm>
            <a:off x="457200" y="1295400"/>
            <a:ext cx="8229600" cy="5410200"/>
          </a:xfrm>
        </p:spPr>
        <p:txBody>
          <a:bodyPr>
            <a:normAutofit/>
          </a:bodyPr>
          <a:lstStyle/>
          <a:p>
            <a:pPr>
              <a:lnSpc>
                <a:spcPct val="90000"/>
              </a:lnSpc>
            </a:pPr>
            <a:r>
              <a:rPr lang="en-US" b="1" dirty="0">
                <a:solidFill>
                  <a:srgbClr val="FF0066"/>
                </a:solidFill>
              </a:rPr>
              <a:t>Set trust of each trusted page to 1</a:t>
            </a:r>
          </a:p>
          <a:p>
            <a:pPr>
              <a:lnSpc>
                <a:spcPct val="90000"/>
              </a:lnSpc>
            </a:pPr>
            <a:r>
              <a:rPr lang="en-US" dirty="0" smtClean="0"/>
              <a:t>Suppose trust of page </a:t>
            </a:r>
            <a:r>
              <a:rPr lang="en-US" b="1" i="1" dirty="0" smtClean="0"/>
              <a:t>p</a:t>
            </a:r>
            <a:r>
              <a:rPr lang="en-US" dirty="0" smtClean="0"/>
              <a:t> is </a:t>
            </a:r>
            <a:r>
              <a:rPr lang="en-US" b="1" i="1" dirty="0" err="1" smtClean="0"/>
              <a:t>t</a:t>
            </a:r>
            <a:r>
              <a:rPr lang="en-US" b="1" i="1" baseline="-25000" dirty="0" err="1" smtClean="0"/>
              <a:t>p</a:t>
            </a:r>
            <a:endParaRPr lang="en-US" b="1" i="1" baseline="-25000" dirty="0" smtClean="0"/>
          </a:p>
          <a:p>
            <a:pPr lvl="1">
              <a:lnSpc>
                <a:spcPct val="90000"/>
              </a:lnSpc>
            </a:pPr>
            <a:r>
              <a:rPr lang="en-US" dirty="0" smtClean="0"/>
              <a:t>Page </a:t>
            </a:r>
            <a:r>
              <a:rPr lang="en-US" b="1" i="1" dirty="0"/>
              <a:t>p </a:t>
            </a:r>
            <a:r>
              <a:rPr lang="en-US" dirty="0" smtClean="0"/>
              <a:t>has a set </a:t>
            </a:r>
            <a:r>
              <a:rPr lang="en-US" dirty="0"/>
              <a:t>of </a:t>
            </a:r>
            <a:r>
              <a:rPr lang="en-US" dirty="0" smtClean="0"/>
              <a:t>out-links </a:t>
            </a:r>
            <a:r>
              <a:rPr lang="en-US" b="1" i="1" dirty="0" smtClean="0"/>
              <a:t>o</a:t>
            </a:r>
            <a:r>
              <a:rPr lang="en-US" b="1" i="1" baseline="-25000" dirty="0" smtClean="0"/>
              <a:t>p</a:t>
            </a:r>
            <a:endParaRPr lang="en-US" b="1" i="1" dirty="0" smtClean="0"/>
          </a:p>
          <a:p>
            <a:pPr>
              <a:lnSpc>
                <a:spcPct val="90000"/>
              </a:lnSpc>
            </a:pPr>
            <a:r>
              <a:rPr lang="en-US" dirty="0" smtClean="0"/>
              <a:t>For each </a:t>
            </a:r>
            <a:r>
              <a:rPr lang="en-US" b="1" i="1" dirty="0" err="1" smtClean="0"/>
              <a:t>q</a:t>
            </a:r>
            <a:r>
              <a:rPr lang="en-US" b="1" i="1" dirty="0" err="1" smtClean="0">
                <a:latin typeface="cmsy10" pitchFamily="34" charset="0"/>
                <a:sym typeface="Symbol"/>
              </a:rPr>
              <a:t></a:t>
            </a:r>
            <a:r>
              <a:rPr lang="en-US" b="1" i="1" dirty="0" err="1" smtClean="0">
                <a:sym typeface="Symbol"/>
              </a:rPr>
              <a:t>o</a:t>
            </a:r>
            <a:r>
              <a:rPr lang="en-US" b="1" i="1" baseline="-25000" dirty="0" err="1" smtClean="0">
                <a:sym typeface="Symbol"/>
              </a:rPr>
              <a:t>p</a:t>
            </a:r>
            <a:r>
              <a:rPr lang="en-US" dirty="0" smtClean="0"/>
              <a:t>, </a:t>
            </a:r>
            <a:r>
              <a:rPr lang="en-US" b="1" i="1" dirty="0" smtClean="0"/>
              <a:t>p</a:t>
            </a:r>
            <a:r>
              <a:rPr lang="en-US" dirty="0" smtClean="0"/>
              <a:t> </a:t>
            </a:r>
            <a:r>
              <a:rPr lang="en-US" b="1" dirty="0" smtClean="0">
                <a:solidFill>
                  <a:srgbClr val="FF0066"/>
                </a:solidFill>
              </a:rPr>
              <a:t>confers the trust</a:t>
            </a:r>
            <a:r>
              <a:rPr lang="en-US" dirty="0" smtClean="0"/>
              <a:t> to </a:t>
            </a:r>
            <a:r>
              <a:rPr lang="en-US" b="1" i="1" dirty="0" smtClean="0"/>
              <a:t>q</a:t>
            </a:r>
          </a:p>
          <a:p>
            <a:pPr lvl="1">
              <a:lnSpc>
                <a:spcPct val="90000"/>
              </a:lnSpc>
            </a:pPr>
            <a:r>
              <a:rPr lang="en-US" dirty="0" smtClean="0"/>
              <a:t> </a:t>
            </a:r>
            <a:r>
              <a:rPr lang="en-US" b="1" i="1" dirty="0" smtClean="0">
                <a:latin typeface="Symbol" pitchFamily="18" charset="2"/>
              </a:rPr>
              <a:t>b </a:t>
            </a:r>
            <a:r>
              <a:rPr lang="en-US" b="1" i="1" dirty="0" err="1" smtClean="0"/>
              <a:t>t</a:t>
            </a:r>
            <a:r>
              <a:rPr lang="en-US" b="1" i="1" baseline="-25000" dirty="0" err="1" smtClean="0"/>
              <a:t>p</a:t>
            </a:r>
            <a:r>
              <a:rPr lang="en-US" b="1" i="1" baseline="-25000" dirty="0" smtClean="0"/>
              <a:t> </a:t>
            </a:r>
            <a:r>
              <a:rPr lang="en-US" b="1" i="1" dirty="0" smtClean="0"/>
              <a:t>/|o</a:t>
            </a:r>
            <a:r>
              <a:rPr lang="en-US" b="1" i="1" baseline="-25000" dirty="0" smtClean="0"/>
              <a:t>p</a:t>
            </a:r>
            <a:r>
              <a:rPr lang="en-US" b="1" i="1" dirty="0" smtClean="0"/>
              <a:t>|</a:t>
            </a:r>
            <a:r>
              <a:rPr lang="en-US" dirty="0" smtClean="0"/>
              <a:t>    for  0 &lt;</a:t>
            </a:r>
            <a:r>
              <a:rPr lang="en-US" i="1" dirty="0" smtClean="0">
                <a:latin typeface="Symbol" pitchFamily="18" charset="2"/>
              </a:rPr>
              <a:t>b </a:t>
            </a:r>
            <a:r>
              <a:rPr lang="en-US" dirty="0" smtClean="0"/>
              <a:t>&lt; 1</a:t>
            </a:r>
          </a:p>
          <a:p>
            <a:pPr>
              <a:lnSpc>
                <a:spcPct val="90000"/>
              </a:lnSpc>
            </a:pPr>
            <a:r>
              <a:rPr lang="en-US" b="1" dirty="0" smtClean="0">
                <a:solidFill>
                  <a:srgbClr val="008000"/>
                </a:solidFill>
              </a:rPr>
              <a:t>Trust </a:t>
            </a:r>
            <a:r>
              <a:rPr lang="en-US" b="1" dirty="0">
                <a:solidFill>
                  <a:srgbClr val="008000"/>
                </a:solidFill>
              </a:rPr>
              <a:t>is additive </a:t>
            </a:r>
          </a:p>
          <a:p>
            <a:pPr lvl="1">
              <a:lnSpc>
                <a:spcPct val="90000"/>
              </a:lnSpc>
            </a:pPr>
            <a:r>
              <a:rPr lang="en-US" dirty="0"/>
              <a:t>Trust of </a:t>
            </a:r>
            <a:r>
              <a:rPr lang="en-US" b="1" i="1" dirty="0"/>
              <a:t>p</a:t>
            </a:r>
            <a:r>
              <a:rPr lang="en-US" dirty="0"/>
              <a:t> is the sum of the trust conferred </a:t>
            </a:r>
            <a:r>
              <a:rPr lang="en-US" dirty="0" smtClean="0"/>
              <a:t/>
            </a:r>
            <a:br>
              <a:rPr lang="en-US" dirty="0" smtClean="0"/>
            </a:br>
            <a:r>
              <a:rPr lang="en-US" dirty="0" smtClean="0"/>
              <a:t>on </a:t>
            </a:r>
            <a:r>
              <a:rPr lang="en-US" b="1" i="1" dirty="0"/>
              <a:t>p</a:t>
            </a:r>
            <a:r>
              <a:rPr lang="en-US" dirty="0"/>
              <a:t> by all its </a:t>
            </a:r>
            <a:r>
              <a:rPr lang="en-US" dirty="0" smtClean="0"/>
              <a:t>in-linked pages</a:t>
            </a:r>
          </a:p>
          <a:p>
            <a:pPr>
              <a:lnSpc>
                <a:spcPct val="90000"/>
              </a:lnSpc>
            </a:pPr>
            <a:r>
              <a:rPr lang="en-US" b="1" dirty="0" smtClean="0">
                <a:solidFill>
                  <a:srgbClr val="0000FF"/>
                </a:solidFill>
              </a:rPr>
              <a:t>Note </a:t>
            </a:r>
            <a:r>
              <a:rPr lang="en-US" b="1" dirty="0">
                <a:solidFill>
                  <a:srgbClr val="0000FF"/>
                </a:solidFill>
              </a:rPr>
              <a:t>similarity to Topic-Specific </a:t>
            </a:r>
            <a:r>
              <a:rPr lang="en-US" b="1" dirty="0" smtClean="0">
                <a:solidFill>
                  <a:srgbClr val="0000FF"/>
                </a:solidFill>
              </a:rPr>
              <a:t>PageRank</a:t>
            </a:r>
            <a:endParaRPr lang="en-US" b="1" dirty="0">
              <a:solidFill>
                <a:srgbClr val="0000FF"/>
              </a:solidFill>
            </a:endParaRPr>
          </a:p>
          <a:p>
            <a:pPr lvl="1">
              <a:lnSpc>
                <a:spcPct val="90000"/>
              </a:lnSpc>
            </a:pPr>
            <a:r>
              <a:rPr lang="en-US" dirty="0"/>
              <a:t>Within a scaling factor</a:t>
            </a:r>
            <a:r>
              <a:rPr lang="en-US" dirty="0">
                <a:solidFill>
                  <a:srgbClr val="FF0066"/>
                </a:solidFill>
              </a:rPr>
              <a:t>, </a:t>
            </a:r>
            <a:r>
              <a:rPr lang="en-US" b="1" dirty="0" err="1" smtClean="0">
                <a:solidFill>
                  <a:srgbClr val="FF0066"/>
                </a:solidFill>
              </a:rPr>
              <a:t>TrustRank</a:t>
            </a:r>
            <a:r>
              <a:rPr lang="en-US" b="1" dirty="0" smtClean="0">
                <a:solidFill>
                  <a:srgbClr val="FF0066"/>
                </a:solidFill>
              </a:rPr>
              <a:t> </a:t>
            </a:r>
            <a:r>
              <a:rPr lang="en-US" b="1" dirty="0">
                <a:solidFill>
                  <a:srgbClr val="FF0066"/>
                </a:solidFill>
              </a:rPr>
              <a:t>= </a:t>
            </a:r>
            <a:r>
              <a:rPr lang="en-US" b="1" dirty="0" err="1" smtClean="0">
                <a:solidFill>
                  <a:srgbClr val="FF0066"/>
                </a:solidFill>
              </a:rPr>
              <a:t>PageRank</a:t>
            </a:r>
            <a:r>
              <a:rPr lang="en-US" dirty="0" smtClean="0">
                <a:solidFill>
                  <a:srgbClr val="FF0066"/>
                </a:solidFill>
              </a:rPr>
              <a:t> </a:t>
            </a:r>
            <a:r>
              <a:rPr lang="en-US" dirty="0"/>
              <a:t>with trusted pages as teleport set</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40</a:t>
            </a:fld>
            <a:endParaRPr lang="en-US"/>
          </a:p>
        </p:txBody>
      </p:sp>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Tree>
    <p:extLst>
      <p:ext uri="{BB962C8B-B14F-4D97-AF65-F5344CB8AC3E}">
        <p14:creationId xmlns:p14="http://schemas.microsoft.com/office/powerpoint/2010/main" val="6832455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1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46082" name="Rectangle 2"/>
          <p:cNvSpPr>
            <a:spLocks noGrp="1" noChangeArrowheads="1"/>
          </p:cNvSpPr>
          <p:nvPr>
            <p:ph type="title"/>
          </p:nvPr>
        </p:nvSpPr>
        <p:spPr/>
        <p:txBody>
          <a:bodyPr/>
          <a:lstStyle/>
          <a:p>
            <a:r>
              <a:rPr lang="en-US" dirty="0" smtClean="0"/>
              <a:t>Why is it a good idea?</a:t>
            </a:r>
            <a:endParaRPr lang="en-US" dirty="0"/>
          </a:p>
        </p:txBody>
      </p:sp>
      <p:sp>
        <p:nvSpPr>
          <p:cNvPr id="46083" name="Rectangle 3"/>
          <p:cNvSpPr>
            <a:spLocks noGrp="1" noChangeArrowheads="1"/>
          </p:cNvSpPr>
          <p:nvPr>
            <p:ph idx="1"/>
          </p:nvPr>
        </p:nvSpPr>
        <p:spPr/>
        <p:txBody>
          <a:bodyPr/>
          <a:lstStyle/>
          <a:p>
            <a:r>
              <a:rPr lang="en-US" b="1" dirty="0">
                <a:solidFill>
                  <a:srgbClr val="0066FF"/>
                </a:solidFill>
              </a:rPr>
              <a:t>Trust </a:t>
            </a:r>
            <a:r>
              <a:rPr lang="en-US" b="1" dirty="0" smtClean="0">
                <a:solidFill>
                  <a:srgbClr val="0066FF"/>
                </a:solidFill>
              </a:rPr>
              <a:t>attenuation:</a:t>
            </a:r>
            <a:endParaRPr lang="en-US" b="1" dirty="0">
              <a:solidFill>
                <a:srgbClr val="0066FF"/>
              </a:solidFill>
            </a:endParaRPr>
          </a:p>
          <a:p>
            <a:pPr lvl="1"/>
            <a:r>
              <a:rPr lang="en-US" dirty="0"/>
              <a:t>The degree of trust conferred by a trusted page decreases with </a:t>
            </a:r>
            <a:r>
              <a:rPr lang="en-US" dirty="0" smtClean="0"/>
              <a:t>the distance in the graph</a:t>
            </a:r>
          </a:p>
          <a:p>
            <a:pPr lvl="8"/>
            <a:endParaRPr lang="en-US" dirty="0"/>
          </a:p>
          <a:p>
            <a:r>
              <a:rPr lang="en-US" b="1" dirty="0">
                <a:solidFill>
                  <a:srgbClr val="0066FF"/>
                </a:solidFill>
              </a:rPr>
              <a:t>Trust </a:t>
            </a:r>
            <a:r>
              <a:rPr lang="en-US" b="1" dirty="0" smtClean="0">
                <a:solidFill>
                  <a:srgbClr val="0066FF"/>
                </a:solidFill>
              </a:rPr>
              <a:t>splitting:</a:t>
            </a:r>
            <a:endParaRPr lang="en-US" b="1" dirty="0">
              <a:solidFill>
                <a:srgbClr val="0066FF"/>
              </a:solidFill>
            </a:endParaRPr>
          </a:p>
          <a:p>
            <a:pPr lvl="1"/>
            <a:r>
              <a:rPr lang="en-US" dirty="0"/>
              <a:t>The larger the number of </a:t>
            </a:r>
            <a:r>
              <a:rPr lang="en-US" dirty="0" smtClean="0"/>
              <a:t>out-links </a:t>
            </a:r>
            <a:r>
              <a:rPr lang="en-US" dirty="0"/>
              <a:t>from a page, the less scrutiny the page author gives each </a:t>
            </a:r>
            <a:r>
              <a:rPr lang="en-US" dirty="0" smtClean="0"/>
              <a:t>out-link</a:t>
            </a:r>
            <a:endParaRPr lang="en-US" dirty="0"/>
          </a:p>
          <a:p>
            <a:pPr lvl="1"/>
            <a:r>
              <a:rPr lang="en-US" dirty="0"/>
              <a:t>Trust is </a:t>
            </a:r>
            <a:r>
              <a:rPr lang="en-US" b="1" dirty="0" smtClean="0">
                <a:solidFill>
                  <a:srgbClr val="008000"/>
                </a:solidFill>
              </a:rPr>
              <a:t>split</a:t>
            </a:r>
            <a:r>
              <a:rPr lang="en-US" dirty="0" smtClean="0"/>
              <a:t> </a:t>
            </a:r>
            <a:r>
              <a:rPr lang="en-US" dirty="0"/>
              <a:t>across </a:t>
            </a:r>
            <a:r>
              <a:rPr lang="en-US" dirty="0" smtClean="0"/>
              <a:t>out-links</a:t>
            </a:r>
            <a:endParaRPr lang="en-US" dirty="0"/>
          </a:p>
        </p:txBody>
      </p:sp>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41</a:t>
            </a:fld>
            <a:endParaRPr lang="en-US"/>
          </a:p>
        </p:txBody>
      </p:sp>
    </p:spTree>
    <p:extLst>
      <p:ext uri="{BB962C8B-B14F-4D97-AF65-F5344CB8AC3E}">
        <p14:creationId xmlns:p14="http://schemas.microsoft.com/office/powerpoint/2010/main" val="243909293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48130" name="Rectangle 2"/>
          <p:cNvSpPr>
            <a:spLocks noGrp="1" noChangeArrowheads="1"/>
          </p:cNvSpPr>
          <p:nvPr>
            <p:ph type="title"/>
          </p:nvPr>
        </p:nvSpPr>
        <p:spPr/>
        <p:txBody>
          <a:bodyPr/>
          <a:lstStyle/>
          <a:p>
            <a:r>
              <a:rPr lang="en-US" dirty="0"/>
              <a:t>Picking the </a:t>
            </a:r>
            <a:r>
              <a:rPr lang="en-US" dirty="0" smtClean="0"/>
              <a:t>Seed Set</a:t>
            </a:r>
            <a:endParaRPr lang="en-US" dirty="0"/>
          </a:p>
        </p:txBody>
      </p:sp>
      <p:sp>
        <p:nvSpPr>
          <p:cNvPr id="48131" name="Rectangle 3"/>
          <p:cNvSpPr>
            <a:spLocks noGrp="1" noChangeArrowheads="1"/>
          </p:cNvSpPr>
          <p:nvPr>
            <p:ph type="body" idx="1"/>
          </p:nvPr>
        </p:nvSpPr>
        <p:spPr>
          <a:xfrm>
            <a:off x="457200" y="1600201"/>
            <a:ext cx="7315200" cy="4953000"/>
          </a:xfrm>
        </p:spPr>
        <p:txBody>
          <a:bodyPr/>
          <a:lstStyle/>
          <a:p>
            <a:r>
              <a:rPr lang="en-US" b="1" dirty="0">
                <a:solidFill>
                  <a:srgbClr val="008000"/>
                </a:solidFill>
              </a:rPr>
              <a:t>Two conflicting </a:t>
            </a:r>
            <a:r>
              <a:rPr lang="en-US" b="1" dirty="0" smtClean="0">
                <a:solidFill>
                  <a:srgbClr val="008000"/>
                </a:solidFill>
              </a:rPr>
              <a:t>considerations:</a:t>
            </a:r>
            <a:endParaRPr lang="en-US" b="1" dirty="0">
              <a:solidFill>
                <a:srgbClr val="008000"/>
              </a:solidFill>
            </a:endParaRPr>
          </a:p>
          <a:p>
            <a:pPr lvl="1"/>
            <a:r>
              <a:rPr lang="en-US" dirty="0"/>
              <a:t>Human has to inspect each seed page, so seed set must be as small as </a:t>
            </a:r>
            <a:r>
              <a:rPr lang="en-US" dirty="0" smtClean="0"/>
              <a:t>possible</a:t>
            </a:r>
          </a:p>
          <a:p>
            <a:pPr lvl="8"/>
            <a:endParaRPr lang="en-US" dirty="0"/>
          </a:p>
          <a:p>
            <a:pPr lvl="1"/>
            <a:r>
              <a:rPr lang="en-US" dirty="0"/>
              <a:t>Must ensure every </a:t>
            </a:r>
            <a:r>
              <a:rPr lang="en-US" b="1" dirty="0" smtClean="0">
                <a:solidFill>
                  <a:srgbClr val="FF0066"/>
                </a:solidFill>
              </a:rPr>
              <a:t>good page</a:t>
            </a:r>
            <a:r>
              <a:rPr lang="en-US" dirty="0" smtClean="0">
                <a:solidFill>
                  <a:srgbClr val="FF0066"/>
                </a:solidFill>
              </a:rPr>
              <a:t> </a:t>
            </a:r>
            <a:r>
              <a:rPr lang="en-US" dirty="0"/>
              <a:t>gets adequate trust rank, so need make all good pages reachable from seed set by short paths</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42</a:t>
            </a:fld>
            <a:endParaRPr lang="en-US"/>
          </a:p>
        </p:txBody>
      </p:sp>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Tree>
    <p:extLst>
      <p:ext uri="{BB962C8B-B14F-4D97-AF65-F5344CB8AC3E}">
        <p14:creationId xmlns:p14="http://schemas.microsoft.com/office/powerpoint/2010/main" val="399970833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49154" name="Rectangle 2"/>
          <p:cNvSpPr>
            <a:spLocks noGrp="1" noChangeArrowheads="1"/>
          </p:cNvSpPr>
          <p:nvPr>
            <p:ph type="title"/>
          </p:nvPr>
        </p:nvSpPr>
        <p:spPr/>
        <p:txBody>
          <a:bodyPr/>
          <a:lstStyle/>
          <a:p>
            <a:r>
              <a:rPr lang="en-US" dirty="0"/>
              <a:t>Approaches to </a:t>
            </a:r>
            <a:r>
              <a:rPr lang="en-US" dirty="0" smtClean="0"/>
              <a:t>Picking Seed Set</a:t>
            </a:r>
            <a:endParaRPr lang="en-US" dirty="0"/>
          </a:p>
        </p:txBody>
      </p:sp>
      <p:sp>
        <p:nvSpPr>
          <p:cNvPr id="49155" name="Rectangle 3"/>
          <p:cNvSpPr>
            <a:spLocks noGrp="1" noChangeArrowheads="1"/>
          </p:cNvSpPr>
          <p:nvPr>
            <p:ph idx="1"/>
          </p:nvPr>
        </p:nvSpPr>
        <p:spPr/>
        <p:txBody>
          <a:bodyPr/>
          <a:lstStyle/>
          <a:p>
            <a:r>
              <a:rPr lang="en-US" dirty="0"/>
              <a:t>Suppose we want to pick a seed set of </a:t>
            </a:r>
            <a:r>
              <a:rPr lang="en-US" b="1" i="1" dirty="0"/>
              <a:t>k</a:t>
            </a:r>
            <a:r>
              <a:rPr lang="en-US" dirty="0"/>
              <a:t> </a:t>
            </a:r>
            <a:r>
              <a:rPr lang="en-US" dirty="0" smtClean="0"/>
              <a:t>pages</a:t>
            </a:r>
          </a:p>
          <a:p>
            <a:r>
              <a:rPr lang="en-US" b="1" dirty="0" smtClean="0"/>
              <a:t>How to do that?</a:t>
            </a:r>
          </a:p>
          <a:p>
            <a:r>
              <a:rPr lang="en-US" b="1" dirty="0" smtClean="0">
                <a:solidFill>
                  <a:srgbClr val="0000FF"/>
                </a:solidFill>
              </a:rPr>
              <a:t>(1) PageRank:</a:t>
            </a:r>
            <a:endParaRPr lang="en-US" b="1" dirty="0">
              <a:solidFill>
                <a:srgbClr val="0000FF"/>
              </a:solidFill>
            </a:endParaRPr>
          </a:p>
          <a:p>
            <a:pPr lvl="1"/>
            <a:r>
              <a:rPr lang="en-US" dirty="0" smtClean="0"/>
              <a:t>Pick </a:t>
            </a:r>
            <a:r>
              <a:rPr lang="en-US" dirty="0"/>
              <a:t>the top </a:t>
            </a:r>
            <a:r>
              <a:rPr lang="en-US" b="1" i="1" dirty="0"/>
              <a:t>k</a:t>
            </a:r>
            <a:r>
              <a:rPr lang="en-US" dirty="0"/>
              <a:t> pages by </a:t>
            </a:r>
            <a:r>
              <a:rPr lang="en-US" dirty="0" smtClean="0"/>
              <a:t>PageRank</a:t>
            </a:r>
          </a:p>
          <a:p>
            <a:pPr lvl="1"/>
            <a:r>
              <a:rPr lang="en-US" dirty="0"/>
              <a:t>Theory is that you can’t get a bad page’s rank really </a:t>
            </a:r>
            <a:r>
              <a:rPr lang="en-US" dirty="0" smtClean="0"/>
              <a:t>high</a:t>
            </a:r>
          </a:p>
          <a:p>
            <a:r>
              <a:rPr lang="en-US" b="1" dirty="0" smtClean="0">
                <a:solidFill>
                  <a:srgbClr val="0000FF"/>
                </a:solidFill>
              </a:rPr>
              <a:t>(2) Use trusted domains</a:t>
            </a:r>
            <a:r>
              <a:rPr lang="en-US" dirty="0" smtClean="0"/>
              <a:t> </a:t>
            </a:r>
            <a:r>
              <a:rPr lang="en-US" dirty="0"/>
              <a:t>whose membership </a:t>
            </a:r>
            <a:r>
              <a:rPr lang="en-US" dirty="0" smtClean="0"/>
              <a:t>is controlled</a:t>
            </a:r>
            <a:r>
              <a:rPr lang="en-US" dirty="0"/>
              <a:t>, like .</a:t>
            </a:r>
            <a:r>
              <a:rPr lang="en-US" dirty="0" err="1"/>
              <a:t>edu</a:t>
            </a:r>
            <a:r>
              <a:rPr lang="en-US" dirty="0"/>
              <a:t>, .mil, .</a:t>
            </a:r>
            <a:r>
              <a:rPr lang="en-US" dirty="0" err="1"/>
              <a:t>gov</a:t>
            </a:r>
            <a:endParaRPr lang="en-US" dirty="0"/>
          </a:p>
          <a:p>
            <a:pPr>
              <a:buFont typeface="Wingdings" pitchFamily="2" charset="2"/>
              <a:buNone/>
            </a:pPr>
            <a:endParaRPr lang="en-US" dirty="0"/>
          </a:p>
        </p:txBody>
      </p:sp>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43</a:t>
            </a:fld>
            <a:endParaRPr lang="en-US"/>
          </a:p>
        </p:txBody>
      </p:sp>
    </p:spTree>
    <p:extLst>
      <p:ext uri="{BB962C8B-B14F-4D97-AF65-F5344CB8AC3E}">
        <p14:creationId xmlns:p14="http://schemas.microsoft.com/office/powerpoint/2010/main" val="356827372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51202" name="Rectangle 2"/>
          <p:cNvSpPr>
            <a:spLocks noGrp="1" noChangeArrowheads="1"/>
          </p:cNvSpPr>
          <p:nvPr>
            <p:ph type="title"/>
          </p:nvPr>
        </p:nvSpPr>
        <p:spPr/>
        <p:txBody>
          <a:bodyPr/>
          <a:lstStyle/>
          <a:p>
            <a:r>
              <a:rPr lang="en-US"/>
              <a:t>Spam Mass</a:t>
            </a:r>
          </a:p>
        </p:txBody>
      </p:sp>
      <p:sp>
        <p:nvSpPr>
          <p:cNvPr id="51203" name="Rectangle 3"/>
          <p:cNvSpPr>
            <a:spLocks noGrp="1" noChangeArrowheads="1"/>
          </p:cNvSpPr>
          <p:nvPr>
            <p:ph type="body" idx="1"/>
          </p:nvPr>
        </p:nvSpPr>
        <p:spPr/>
        <p:txBody>
          <a:bodyPr/>
          <a:lstStyle/>
          <a:p>
            <a:r>
              <a:rPr lang="en-US" dirty="0"/>
              <a:t>In the </a:t>
            </a:r>
            <a:r>
              <a:rPr lang="en-US" b="1" dirty="0" err="1"/>
              <a:t>TrustRank</a:t>
            </a:r>
            <a:r>
              <a:rPr lang="en-US" dirty="0"/>
              <a:t> model, we start with good pages and propagate </a:t>
            </a:r>
            <a:r>
              <a:rPr lang="en-US" dirty="0" smtClean="0"/>
              <a:t>trust</a:t>
            </a:r>
          </a:p>
          <a:p>
            <a:pPr lvl="8"/>
            <a:endParaRPr lang="en-US" dirty="0"/>
          </a:p>
          <a:p>
            <a:r>
              <a:rPr lang="en-US" b="1" dirty="0">
                <a:solidFill>
                  <a:srgbClr val="0000FF"/>
                </a:solidFill>
              </a:rPr>
              <a:t>Complementary </a:t>
            </a:r>
            <a:r>
              <a:rPr lang="en-US" b="1" dirty="0" smtClean="0">
                <a:solidFill>
                  <a:srgbClr val="0000FF"/>
                </a:solidFill>
              </a:rPr>
              <a:t>view: </a:t>
            </a:r>
          </a:p>
          <a:p>
            <a:pPr>
              <a:buNone/>
            </a:pPr>
            <a:r>
              <a:rPr lang="en-US" dirty="0" smtClean="0"/>
              <a:t>	</a:t>
            </a:r>
            <a:r>
              <a:rPr lang="en-US" dirty="0" smtClean="0">
                <a:solidFill>
                  <a:srgbClr val="D60093"/>
                </a:solidFill>
              </a:rPr>
              <a:t>What </a:t>
            </a:r>
            <a:r>
              <a:rPr lang="en-US" dirty="0">
                <a:solidFill>
                  <a:srgbClr val="D60093"/>
                </a:solidFill>
              </a:rPr>
              <a:t>fraction of a page’s </a:t>
            </a:r>
            <a:r>
              <a:rPr lang="en-US" dirty="0" smtClean="0">
                <a:solidFill>
                  <a:srgbClr val="D60093"/>
                </a:solidFill>
              </a:rPr>
              <a:t>PageRank </a:t>
            </a:r>
            <a:r>
              <a:rPr lang="en-US" dirty="0">
                <a:solidFill>
                  <a:srgbClr val="D60093"/>
                </a:solidFill>
              </a:rPr>
              <a:t>comes from </a:t>
            </a:r>
            <a:r>
              <a:rPr lang="en-US" b="1" dirty="0" smtClean="0">
                <a:solidFill>
                  <a:srgbClr val="D60093"/>
                </a:solidFill>
              </a:rPr>
              <a:t>spam</a:t>
            </a:r>
            <a:r>
              <a:rPr lang="en-US" dirty="0" smtClean="0">
                <a:solidFill>
                  <a:srgbClr val="D60093"/>
                </a:solidFill>
              </a:rPr>
              <a:t> </a:t>
            </a:r>
            <a:r>
              <a:rPr lang="en-US" dirty="0">
                <a:solidFill>
                  <a:srgbClr val="D60093"/>
                </a:solidFill>
              </a:rPr>
              <a:t>pages</a:t>
            </a:r>
            <a:r>
              <a:rPr lang="en-US" dirty="0" smtClean="0">
                <a:solidFill>
                  <a:srgbClr val="D60093"/>
                </a:solidFill>
              </a:rPr>
              <a:t>?</a:t>
            </a:r>
          </a:p>
          <a:p>
            <a:pPr lvl="8"/>
            <a:endParaRPr lang="en-US" dirty="0"/>
          </a:p>
          <a:p>
            <a:r>
              <a:rPr lang="en-US" dirty="0"/>
              <a:t>In practice, we don’t know all </a:t>
            </a:r>
            <a:r>
              <a:rPr lang="en-US" dirty="0" smtClean="0"/>
              <a:t/>
            </a:r>
            <a:br>
              <a:rPr lang="en-US" dirty="0" smtClean="0"/>
            </a:br>
            <a:r>
              <a:rPr lang="en-US" dirty="0" smtClean="0"/>
              <a:t>the </a:t>
            </a:r>
            <a:r>
              <a:rPr lang="en-US" dirty="0"/>
              <a:t>spam pages, so we need </a:t>
            </a:r>
            <a:r>
              <a:rPr lang="en-US" dirty="0" smtClean="0"/>
              <a:t/>
            </a:r>
            <a:br>
              <a:rPr lang="en-US" dirty="0" smtClean="0"/>
            </a:br>
            <a:r>
              <a:rPr lang="en-US" dirty="0" smtClean="0"/>
              <a:t>to estimate</a:t>
            </a:r>
            <a:endParaRPr lang="en-US" dirty="0"/>
          </a:p>
        </p:txBody>
      </p:sp>
      <p:sp>
        <p:nvSpPr>
          <p:cNvPr id="7" name="Cloud 6"/>
          <p:cNvSpPr/>
          <p:nvPr/>
        </p:nvSpPr>
        <p:spPr>
          <a:xfrm>
            <a:off x="5898382" y="4114800"/>
            <a:ext cx="3276600" cy="25908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TextBox 7"/>
          <p:cNvSpPr txBox="1"/>
          <p:nvPr/>
        </p:nvSpPr>
        <p:spPr>
          <a:xfrm>
            <a:off x="7315200" y="6324600"/>
            <a:ext cx="667812" cy="369332"/>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Web</a:t>
            </a:r>
          </a:p>
        </p:txBody>
      </p:sp>
      <p:sp>
        <p:nvSpPr>
          <p:cNvPr id="9" name="Oval 8"/>
          <p:cNvSpPr/>
          <p:nvPr/>
        </p:nvSpPr>
        <p:spPr>
          <a:xfrm>
            <a:off x="7467600" y="4572000"/>
            <a:ext cx="1371600" cy="838200"/>
          </a:xfrm>
          <a:prstGeom prst="ellipse">
            <a:avLst/>
          </a:prstGeom>
          <a:solidFill>
            <a:srgbClr val="33CC33"/>
          </a:solid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b="1" dirty="0" smtClean="0">
                <a:solidFill>
                  <a:schemeClr val="bg1"/>
                </a:solidFill>
              </a:rPr>
              <a:t>Trusted set</a:t>
            </a:r>
            <a:endParaRPr lang="en-US" b="1" dirty="0">
              <a:solidFill>
                <a:schemeClr val="bg1"/>
              </a:solidFill>
            </a:endParaRPr>
          </a:p>
        </p:txBody>
      </p:sp>
      <p:sp>
        <p:nvSpPr>
          <p:cNvPr id="10" name="Oval 9"/>
          <p:cNvSpPr/>
          <p:nvPr/>
        </p:nvSpPr>
        <p:spPr>
          <a:xfrm>
            <a:off x="6418385" y="5562600"/>
            <a:ext cx="152400" cy="15240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Footer Placeholder 10"/>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 name="Slide Number Placeholder 11"/>
          <p:cNvSpPr>
            <a:spLocks noGrp="1"/>
          </p:cNvSpPr>
          <p:nvPr>
            <p:ph type="sldNum" sz="quarter" idx="12"/>
          </p:nvPr>
        </p:nvSpPr>
        <p:spPr/>
        <p:txBody>
          <a:bodyPr/>
          <a:lstStyle/>
          <a:p>
            <a:fld id="{19B12225-5612-419B-A8D5-4B8EEE4C217E}" type="slidenum">
              <a:rPr lang="en-US" smtClean="0"/>
              <a:pPr/>
              <a:t>44</a:t>
            </a:fld>
            <a:endParaRPr lang="en-US"/>
          </a:p>
        </p:txBody>
      </p:sp>
    </p:spTree>
    <p:extLst>
      <p:ext uri="{BB962C8B-B14F-4D97-AF65-F5344CB8AC3E}">
        <p14:creationId xmlns:p14="http://schemas.microsoft.com/office/powerpoint/2010/main" val="312628379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52226" name="Rectangle 2"/>
          <p:cNvSpPr>
            <a:spLocks noGrp="1" noChangeArrowheads="1"/>
          </p:cNvSpPr>
          <p:nvPr>
            <p:ph type="title"/>
          </p:nvPr>
        </p:nvSpPr>
        <p:spPr/>
        <p:txBody>
          <a:bodyPr/>
          <a:lstStyle/>
          <a:p>
            <a:r>
              <a:rPr lang="en-US" dirty="0"/>
              <a:t>Spam </a:t>
            </a:r>
            <a:r>
              <a:rPr lang="en-US" dirty="0" smtClean="0"/>
              <a:t>Mass Estimation</a:t>
            </a:r>
            <a:endParaRPr lang="en-US" dirty="0"/>
          </a:p>
        </p:txBody>
      </p:sp>
      <mc:AlternateContent xmlns:mc="http://schemas.openxmlformats.org/markup-compatibility/2006" xmlns:a14="http://schemas.microsoft.com/office/drawing/2010/main">
        <mc:Choice Requires="a14">
          <p:sp>
            <p:nvSpPr>
              <p:cNvPr id="52227" name="Rectangle 3"/>
              <p:cNvSpPr>
                <a:spLocks noGrp="1" noChangeArrowheads="1"/>
              </p:cNvSpPr>
              <p:nvPr>
                <p:ph idx="1"/>
              </p:nvPr>
            </p:nvSpPr>
            <p:spPr>
              <a:xfrm>
                <a:off x="457200" y="1295400"/>
                <a:ext cx="8229600" cy="5562600"/>
              </a:xfrm>
            </p:spPr>
            <p:txBody>
              <a:bodyPr>
                <a:normAutofit fontScale="92500" lnSpcReduction="10000"/>
              </a:bodyPr>
              <a:lstStyle/>
              <a:p>
                <a:pPr marL="118872" indent="0">
                  <a:buNone/>
                </a:pPr>
                <a:r>
                  <a:rPr lang="en-US" b="1" u="sng" dirty="0">
                    <a:solidFill>
                      <a:srgbClr val="0000FF"/>
                    </a:solidFill>
                  </a:rPr>
                  <a:t>Solution 2</a:t>
                </a:r>
                <a:r>
                  <a:rPr lang="en-US" b="1" dirty="0"/>
                  <a:t>:</a:t>
                </a:r>
                <a:endParaRPr lang="en-US" b="1" i="1" dirty="0" smtClean="0">
                  <a:latin typeface="Cambria Math"/>
                </a:endParaRPr>
              </a:p>
              <a:p>
                <a14:m>
                  <m:oMath xmlns:m="http://schemas.openxmlformats.org/officeDocument/2006/math">
                    <m:sSub>
                      <m:sSubPr>
                        <m:ctrlPr>
                          <a:rPr lang="en-US" b="1" i="1" dirty="0" smtClean="0">
                            <a:latin typeface="Cambria Math"/>
                          </a:rPr>
                        </m:ctrlPr>
                      </m:sSubPr>
                      <m:e>
                        <m:r>
                          <a:rPr lang="en-US" b="1" i="1" dirty="0" smtClean="0">
                            <a:latin typeface="Cambria Math"/>
                          </a:rPr>
                          <m:t>𝒓</m:t>
                        </m:r>
                      </m:e>
                      <m:sub>
                        <m:r>
                          <a:rPr lang="en-US" b="1" i="1" dirty="0" smtClean="0">
                            <a:latin typeface="Cambria Math"/>
                          </a:rPr>
                          <m:t>𝒑</m:t>
                        </m:r>
                      </m:sub>
                    </m:sSub>
                  </m:oMath>
                </a14:m>
                <a:r>
                  <a:rPr lang="en-US" b="1" dirty="0" smtClean="0"/>
                  <a:t> </a:t>
                </a:r>
                <a:r>
                  <a:rPr lang="en-US" b="1" dirty="0"/>
                  <a:t>=</a:t>
                </a:r>
                <a:r>
                  <a:rPr lang="en-US" dirty="0"/>
                  <a:t> </a:t>
                </a:r>
                <a:r>
                  <a:rPr lang="en-US" dirty="0" smtClean="0"/>
                  <a:t>PageRank </a:t>
                </a:r>
                <a:r>
                  <a:rPr lang="en-US" dirty="0"/>
                  <a:t>of page </a:t>
                </a:r>
                <a:r>
                  <a:rPr lang="en-US" b="1" i="1" dirty="0"/>
                  <a:t>p</a:t>
                </a:r>
              </a:p>
              <a:p>
                <a14:m>
                  <m:oMath xmlns:m="http://schemas.openxmlformats.org/officeDocument/2006/math">
                    <m:sSubSup>
                      <m:sSubSupPr>
                        <m:ctrlPr>
                          <a:rPr lang="en-US" b="1" i="1" dirty="0" smtClean="0">
                            <a:latin typeface="Cambria Math"/>
                          </a:rPr>
                        </m:ctrlPr>
                      </m:sSubSupPr>
                      <m:e>
                        <m:r>
                          <a:rPr lang="en-US" b="1" i="1" dirty="0" smtClean="0">
                            <a:latin typeface="Cambria Math"/>
                          </a:rPr>
                          <m:t>𝒓</m:t>
                        </m:r>
                      </m:e>
                      <m:sub>
                        <m:r>
                          <a:rPr lang="en-US" b="1" i="1" dirty="0" smtClean="0">
                            <a:latin typeface="Cambria Math"/>
                          </a:rPr>
                          <m:t>𝒑</m:t>
                        </m:r>
                      </m:sub>
                      <m:sup>
                        <m:r>
                          <a:rPr lang="en-US" b="1" i="1" dirty="0" smtClean="0">
                            <a:latin typeface="Cambria Math"/>
                          </a:rPr>
                          <m:t>+</m:t>
                        </m:r>
                      </m:sup>
                    </m:sSubSup>
                  </m:oMath>
                </a14:m>
                <a:r>
                  <a:rPr lang="en-US" dirty="0" smtClean="0"/>
                  <a:t> </a:t>
                </a:r>
                <a:r>
                  <a:rPr lang="en-US" dirty="0"/>
                  <a:t>= </a:t>
                </a:r>
                <a:r>
                  <a:rPr lang="en-US" dirty="0" smtClean="0"/>
                  <a:t>PageRank </a:t>
                </a:r>
                <a:r>
                  <a:rPr lang="en-US" dirty="0"/>
                  <a:t>of </a:t>
                </a:r>
                <a:r>
                  <a:rPr lang="en-US" b="1" i="1" dirty="0"/>
                  <a:t>p</a:t>
                </a:r>
                <a:r>
                  <a:rPr lang="en-US" dirty="0"/>
                  <a:t> with teleport into </a:t>
                </a:r>
                <a:r>
                  <a:rPr lang="en-US" dirty="0" smtClean="0"/>
                  <a:t/>
                </a:r>
                <a:br>
                  <a:rPr lang="en-US" dirty="0" smtClean="0"/>
                </a:br>
                <a:r>
                  <a:rPr lang="en-US" b="1" dirty="0" smtClean="0">
                    <a:solidFill>
                      <a:srgbClr val="008000"/>
                    </a:solidFill>
                  </a:rPr>
                  <a:t>trusted</a:t>
                </a:r>
                <a:r>
                  <a:rPr lang="en-US" dirty="0" smtClean="0">
                    <a:solidFill>
                      <a:srgbClr val="008000"/>
                    </a:solidFill>
                  </a:rPr>
                  <a:t> </a:t>
                </a:r>
                <a:r>
                  <a:rPr lang="en-US" dirty="0"/>
                  <a:t>pages only</a:t>
                </a:r>
              </a:p>
              <a:p>
                <a:pPr lvl="8"/>
                <a:endParaRPr lang="en-US" dirty="0" smtClean="0"/>
              </a:p>
              <a:p>
                <a:r>
                  <a:rPr lang="en-US" b="1" dirty="0" smtClean="0"/>
                  <a:t>Then: </a:t>
                </a:r>
                <a:r>
                  <a:rPr lang="en-US" dirty="0">
                    <a:solidFill>
                      <a:srgbClr val="D60093"/>
                    </a:solidFill>
                  </a:rPr>
                  <a:t>What fraction of a page’s PageRank comes from </a:t>
                </a:r>
                <a:r>
                  <a:rPr lang="en-US" b="1" dirty="0">
                    <a:solidFill>
                      <a:srgbClr val="D60093"/>
                    </a:solidFill>
                  </a:rPr>
                  <a:t>spam</a:t>
                </a:r>
                <a:r>
                  <a:rPr lang="en-US" dirty="0">
                    <a:solidFill>
                      <a:srgbClr val="D60093"/>
                    </a:solidFill>
                  </a:rPr>
                  <a:t> pages?</a:t>
                </a:r>
              </a:p>
              <a:p>
                <a:pPr>
                  <a:buNone/>
                </a:pPr>
                <a:r>
                  <a:rPr lang="en-US" sz="4000" b="1" i="1" dirty="0" smtClean="0">
                    <a:solidFill>
                      <a:srgbClr val="D60093"/>
                    </a:solidFill>
                  </a:rPr>
                  <a:t>		</a:t>
                </a:r>
                <a14:m>
                  <m:oMath xmlns:m="http://schemas.openxmlformats.org/officeDocument/2006/math">
                    <m:sSubSup>
                      <m:sSubSupPr>
                        <m:ctrlPr>
                          <a:rPr lang="en-US" sz="4000" b="1" i="1" dirty="0" smtClean="0">
                            <a:solidFill>
                              <a:srgbClr val="D60093"/>
                            </a:solidFill>
                            <a:latin typeface="Cambria Math"/>
                          </a:rPr>
                        </m:ctrlPr>
                      </m:sSubSupPr>
                      <m:e>
                        <m:r>
                          <a:rPr lang="en-US" sz="4000" b="1" i="1" dirty="0" smtClean="0">
                            <a:solidFill>
                              <a:srgbClr val="D60093"/>
                            </a:solidFill>
                            <a:latin typeface="Cambria Math"/>
                          </a:rPr>
                          <m:t>𝒓</m:t>
                        </m:r>
                      </m:e>
                      <m:sub>
                        <m:r>
                          <a:rPr lang="en-US" sz="4000" b="1" i="1" dirty="0" smtClean="0">
                            <a:solidFill>
                              <a:srgbClr val="D60093"/>
                            </a:solidFill>
                            <a:latin typeface="Cambria Math"/>
                          </a:rPr>
                          <m:t>𝒑</m:t>
                        </m:r>
                      </m:sub>
                      <m:sup>
                        <m:r>
                          <a:rPr lang="en-US" sz="4000" b="1" i="1" dirty="0" smtClean="0">
                            <a:solidFill>
                              <a:srgbClr val="D60093"/>
                            </a:solidFill>
                            <a:latin typeface="Cambria Math"/>
                          </a:rPr>
                          <m:t>−</m:t>
                        </m:r>
                      </m:sup>
                    </m:sSubSup>
                    <m:r>
                      <a:rPr lang="en-US" sz="4000" b="1" i="1" dirty="0" smtClean="0">
                        <a:solidFill>
                          <a:srgbClr val="D60093"/>
                        </a:solidFill>
                        <a:latin typeface="Cambria Math"/>
                      </a:rPr>
                      <m:t>=</m:t>
                    </m:r>
                    <m:sSub>
                      <m:sSubPr>
                        <m:ctrlPr>
                          <a:rPr lang="en-US" sz="4000" b="1" i="1" dirty="0" smtClean="0">
                            <a:solidFill>
                              <a:srgbClr val="D60093"/>
                            </a:solidFill>
                            <a:latin typeface="Cambria Math"/>
                          </a:rPr>
                        </m:ctrlPr>
                      </m:sSubPr>
                      <m:e>
                        <m:r>
                          <a:rPr lang="en-US" sz="4000" b="1" i="1" dirty="0" smtClean="0">
                            <a:solidFill>
                              <a:srgbClr val="D60093"/>
                            </a:solidFill>
                            <a:latin typeface="Cambria Math"/>
                          </a:rPr>
                          <m:t>𝒓</m:t>
                        </m:r>
                      </m:e>
                      <m:sub>
                        <m:r>
                          <a:rPr lang="en-US" sz="4000" b="1" i="1" dirty="0" smtClean="0">
                            <a:solidFill>
                              <a:srgbClr val="D60093"/>
                            </a:solidFill>
                            <a:latin typeface="Cambria Math"/>
                          </a:rPr>
                          <m:t>𝒑</m:t>
                        </m:r>
                      </m:sub>
                    </m:sSub>
                    <m:r>
                      <a:rPr lang="en-US" sz="4000" b="1" i="1" dirty="0" smtClean="0">
                        <a:solidFill>
                          <a:srgbClr val="D60093"/>
                        </a:solidFill>
                        <a:latin typeface="Cambria Math"/>
                      </a:rPr>
                      <m:t>−</m:t>
                    </m:r>
                    <m:sSubSup>
                      <m:sSubSupPr>
                        <m:ctrlPr>
                          <a:rPr lang="en-US" sz="4000" b="1" i="1" dirty="0" smtClean="0">
                            <a:solidFill>
                              <a:srgbClr val="D60093"/>
                            </a:solidFill>
                            <a:latin typeface="Cambria Math"/>
                          </a:rPr>
                        </m:ctrlPr>
                      </m:sSubSupPr>
                      <m:e>
                        <m:r>
                          <a:rPr lang="en-US" sz="4000" b="1" i="1" dirty="0" smtClean="0">
                            <a:solidFill>
                              <a:srgbClr val="D60093"/>
                            </a:solidFill>
                            <a:latin typeface="Cambria Math"/>
                          </a:rPr>
                          <m:t>𝒓</m:t>
                        </m:r>
                      </m:e>
                      <m:sub>
                        <m:r>
                          <a:rPr lang="en-US" sz="4000" b="1" i="1" dirty="0" smtClean="0">
                            <a:solidFill>
                              <a:srgbClr val="D60093"/>
                            </a:solidFill>
                            <a:latin typeface="Cambria Math"/>
                          </a:rPr>
                          <m:t>𝒑</m:t>
                        </m:r>
                      </m:sub>
                      <m:sup>
                        <m:r>
                          <a:rPr lang="en-US" sz="4000" b="1" i="1" dirty="0" smtClean="0">
                            <a:solidFill>
                              <a:srgbClr val="D60093"/>
                            </a:solidFill>
                            <a:latin typeface="Cambria Math"/>
                          </a:rPr>
                          <m:t>+</m:t>
                        </m:r>
                      </m:sup>
                    </m:sSubSup>
                  </m:oMath>
                </a14:m>
                <a:endParaRPr lang="en-US" sz="4000" b="1" i="1" dirty="0">
                  <a:solidFill>
                    <a:srgbClr val="D60093"/>
                  </a:solidFill>
                </a:endParaRPr>
              </a:p>
              <a:p>
                <a:pPr lvl="8"/>
                <a:endParaRPr lang="en-US" dirty="0" smtClean="0"/>
              </a:p>
              <a:p>
                <a:r>
                  <a:rPr lang="en-US" sz="3600" b="1" dirty="0" smtClean="0">
                    <a:solidFill>
                      <a:srgbClr val="0000FF"/>
                    </a:solidFill>
                  </a:rPr>
                  <a:t>Spam </a:t>
                </a:r>
                <a:r>
                  <a:rPr lang="en-US" sz="3600" b="1" dirty="0">
                    <a:solidFill>
                      <a:srgbClr val="0000FF"/>
                    </a:solidFill>
                  </a:rPr>
                  <a:t>mass of </a:t>
                </a:r>
                <a:r>
                  <a:rPr lang="en-US" sz="3600" b="1" i="1" dirty="0">
                    <a:solidFill>
                      <a:srgbClr val="0000FF"/>
                    </a:solidFill>
                  </a:rPr>
                  <a:t>p </a:t>
                </a:r>
                <a:r>
                  <a:rPr lang="en-US" sz="3600" b="1" i="1" dirty="0" smtClean="0">
                    <a:solidFill>
                      <a:srgbClr val="0000FF"/>
                    </a:solidFill>
                  </a:rPr>
                  <a:t>= </a:t>
                </a:r>
                <a14:m>
                  <m:oMath xmlns:m="http://schemas.openxmlformats.org/officeDocument/2006/math">
                    <m:f>
                      <m:fPr>
                        <m:ctrlPr>
                          <a:rPr lang="en-US" sz="3600" b="1" i="1" dirty="0" smtClean="0">
                            <a:solidFill>
                              <a:srgbClr val="0000FF"/>
                            </a:solidFill>
                            <a:latin typeface="Cambria Math"/>
                          </a:rPr>
                        </m:ctrlPr>
                      </m:fPr>
                      <m:num>
                        <m:sSubSup>
                          <m:sSubSupPr>
                            <m:ctrlPr>
                              <a:rPr lang="en-US" sz="3600" b="1" i="1" dirty="0" smtClean="0">
                                <a:solidFill>
                                  <a:srgbClr val="0000FF"/>
                                </a:solidFill>
                                <a:latin typeface="Cambria Math"/>
                              </a:rPr>
                            </m:ctrlPr>
                          </m:sSubSupPr>
                          <m:e>
                            <m:r>
                              <a:rPr lang="en-US" sz="3600" b="1" i="1" dirty="0" smtClean="0">
                                <a:solidFill>
                                  <a:srgbClr val="0000FF"/>
                                </a:solidFill>
                                <a:latin typeface="Cambria Math"/>
                              </a:rPr>
                              <m:t>𝒓</m:t>
                            </m:r>
                          </m:e>
                          <m:sub>
                            <m:r>
                              <a:rPr lang="en-US" sz="3600" b="1" i="1" dirty="0" smtClean="0">
                                <a:solidFill>
                                  <a:srgbClr val="0000FF"/>
                                </a:solidFill>
                                <a:latin typeface="Cambria Math"/>
                              </a:rPr>
                              <m:t>𝒑</m:t>
                            </m:r>
                          </m:sub>
                          <m:sup>
                            <m:r>
                              <a:rPr lang="en-US" sz="3600" b="1" i="1" dirty="0" smtClean="0">
                                <a:solidFill>
                                  <a:srgbClr val="0000FF"/>
                                </a:solidFill>
                                <a:latin typeface="Cambria Math"/>
                              </a:rPr>
                              <m:t>−</m:t>
                            </m:r>
                          </m:sup>
                        </m:sSubSup>
                      </m:num>
                      <m:den>
                        <m:sSub>
                          <m:sSubPr>
                            <m:ctrlPr>
                              <a:rPr lang="en-US" sz="3600" b="1" i="1" dirty="0" smtClean="0">
                                <a:solidFill>
                                  <a:srgbClr val="0000FF"/>
                                </a:solidFill>
                                <a:latin typeface="Cambria Math"/>
                              </a:rPr>
                            </m:ctrlPr>
                          </m:sSubPr>
                          <m:e>
                            <m:r>
                              <a:rPr lang="en-US" sz="3600" b="1" i="1" dirty="0" smtClean="0">
                                <a:solidFill>
                                  <a:srgbClr val="0000FF"/>
                                </a:solidFill>
                                <a:latin typeface="Cambria Math"/>
                              </a:rPr>
                              <m:t>𝒓</m:t>
                            </m:r>
                          </m:e>
                          <m:sub>
                            <m:r>
                              <a:rPr lang="en-US" sz="3600" b="1" i="1" dirty="0" smtClean="0">
                                <a:solidFill>
                                  <a:srgbClr val="0000FF"/>
                                </a:solidFill>
                                <a:latin typeface="Cambria Math"/>
                              </a:rPr>
                              <m:t>𝒑</m:t>
                            </m:r>
                          </m:sub>
                        </m:sSub>
                      </m:den>
                    </m:f>
                  </m:oMath>
                </a14:m>
                <a:endParaRPr lang="en-US" sz="3600" b="1" i="1" dirty="0" smtClean="0">
                  <a:solidFill>
                    <a:srgbClr val="0000FF"/>
                  </a:solidFill>
                </a:endParaRPr>
              </a:p>
              <a:p>
                <a:pPr lvl="1"/>
                <a:r>
                  <a:rPr lang="en-US" dirty="0" smtClean="0"/>
                  <a:t>Pages with high spam mass</a:t>
                </a:r>
                <a:br>
                  <a:rPr lang="en-US" dirty="0" smtClean="0"/>
                </a:br>
                <a:r>
                  <a:rPr lang="en-US" dirty="0" smtClean="0"/>
                  <a:t>are spam.</a:t>
                </a:r>
                <a:endParaRPr lang="en-US" dirty="0"/>
              </a:p>
            </p:txBody>
          </p:sp>
        </mc:Choice>
        <mc:Fallback xmlns="">
          <p:sp>
            <p:nvSpPr>
              <p:cNvPr id="52227" name="Rectangle 3"/>
              <p:cNvSpPr>
                <a:spLocks noGrp="1" noRot="1" noChangeAspect="1" noMove="1" noResize="1" noEditPoints="1" noAdjustHandles="1" noChangeArrowheads="1" noChangeShapeType="1" noTextEdit="1"/>
              </p:cNvSpPr>
              <p:nvPr>
                <p:ph idx="1"/>
              </p:nvPr>
            </p:nvSpPr>
            <p:spPr>
              <a:xfrm>
                <a:off x="457200" y="1295400"/>
                <a:ext cx="8229600" cy="5562600"/>
              </a:xfrm>
              <a:blipFill rotWithShape="1">
                <a:blip r:embed="rId2"/>
                <a:stretch>
                  <a:fillRect l="-741" t="-1425" r="-1111"/>
                </a:stretch>
              </a:blipFill>
            </p:spPr>
            <p:txBody>
              <a:bodyPr/>
              <a:lstStyle/>
              <a:p>
                <a:r>
                  <a:rPr lang="en-US">
                    <a:noFill/>
                  </a:rPr>
                  <a:t> </a:t>
                </a:r>
              </a:p>
            </p:txBody>
          </p:sp>
        </mc:Fallback>
      </mc:AlternateContent>
      <p:sp>
        <p:nvSpPr>
          <p:cNvPr id="9" name="Cloud 8"/>
          <p:cNvSpPr/>
          <p:nvPr/>
        </p:nvSpPr>
        <p:spPr>
          <a:xfrm>
            <a:off x="5822182" y="4114800"/>
            <a:ext cx="3276600" cy="25908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Oval 10"/>
          <p:cNvSpPr/>
          <p:nvPr/>
        </p:nvSpPr>
        <p:spPr>
          <a:xfrm>
            <a:off x="7391400" y="4572000"/>
            <a:ext cx="1371600" cy="838200"/>
          </a:xfrm>
          <a:prstGeom prst="ellipse">
            <a:avLst/>
          </a:prstGeom>
          <a:solidFill>
            <a:srgbClr val="33CC33"/>
          </a:solid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b="1" dirty="0" smtClean="0">
                <a:solidFill>
                  <a:schemeClr val="bg1"/>
                </a:solidFill>
              </a:rPr>
              <a:t>Trusted set</a:t>
            </a:r>
            <a:endParaRPr lang="en-US" b="1" dirty="0">
              <a:solidFill>
                <a:schemeClr val="bg1"/>
              </a:solidFill>
            </a:endParaRPr>
          </a:p>
        </p:txBody>
      </p:sp>
      <p:sp>
        <p:nvSpPr>
          <p:cNvPr id="12" name="Oval 11"/>
          <p:cNvSpPr/>
          <p:nvPr/>
        </p:nvSpPr>
        <p:spPr>
          <a:xfrm>
            <a:off x="6342185" y="5562600"/>
            <a:ext cx="152400" cy="15240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Oval 12"/>
          <p:cNvSpPr/>
          <p:nvPr/>
        </p:nvSpPr>
        <p:spPr>
          <a:xfrm>
            <a:off x="6858000" y="5029200"/>
            <a:ext cx="152400" cy="152400"/>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8" name="Straight Arrow Connector 7"/>
          <p:cNvCxnSpPr/>
          <p:nvPr/>
        </p:nvCxnSpPr>
        <p:spPr>
          <a:xfrm flipH="1" flipV="1">
            <a:off x="6418385" y="5715000"/>
            <a:ext cx="76200" cy="3048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flipV="1">
            <a:off x="6523892" y="5662246"/>
            <a:ext cx="76200" cy="3048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6324601" y="5715000"/>
            <a:ext cx="58211" cy="3048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162800" y="6324600"/>
            <a:ext cx="667812" cy="369332"/>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Web</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0" name="Slide Number Placeholder 9"/>
          <p:cNvSpPr>
            <a:spLocks noGrp="1"/>
          </p:cNvSpPr>
          <p:nvPr>
            <p:ph type="sldNum" sz="quarter" idx="12"/>
          </p:nvPr>
        </p:nvSpPr>
        <p:spPr/>
        <p:txBody>
          <a:bodyPr/>
          <a:lstStyle/>
          <a:p>
            <a:fld id="{19B12225-5612-419B-A8D5-4B8EEE4C217E}" type="slidenum">
              <a:rPr lang="en-US" smtClean="0"/>
              <a:pPr/>
              <a:t>45</a:t>
            </a:fld>
            <a:endParaRPr lang="en-US"/>
          </a:p>
        </p:txBody>
      </p:sp>
    </p:spTree>
    <p:extLst>
      <p:ext uri="{BB962C8B-B14F-4D97-AF65-F5344CB8AC3E}">
        <p14:creationId xmlns:p14="http://schemas.microsoft.com/office/powerpoint/2010/main" val="247853370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7" name="Title 6"/>
          <p:cNvSpPr>
            <a:spLocks noGrp="1"/>
          </p:cNvSpPr>
          <p:nvPr>
            <p:ph type="ctrTitle"/>
          </p:nvPr>
        </p:nvSpPr>
        <p:spPr/>
        <p:txBody>
          <a:bodyPr/>
          <a:lstStyle/>
          <a:p>
            <a:r>
              <a:rPr lang="en-US" dirty="0" smtClean="0"/>
              <a:t/>
            </a:r>
            <a:br>
              <a:rPr lang="en-US" dirty="0" smtClean="0"/>
            </a:br>
            <a:r>
              <a:rPr lang="en-US" dirty="0" smtClean="0"/>
              <a:t>HITS: Hubs and Authorities</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35313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Hubs and Authorities</a:t>
            </a:r>
            <a:endParaRPr lang="en-US" dirty="0"/>
          </a:p>
        </p:txBody>
      </p:sp>
      <p:sp>
        <p:nvSpPr>
          <p:cNvPr id="3" name="Content Placeholder 2"/>
          <p:cNvSpPr>
            <a:spLocks noGrp="1"/>
          </p:cNvSpPr>
          <p:nvPr>
            <p:ph idx="1"/>
          </p:nvPr>
        </p:nvSpPr>
        <p:spPr>
          <a:xfrm>
            <a:off x="457200" y="1295400"/>
            <a:ext cx="8458200" cy="5410200"/>
          </a:xfrm>
        </p:spPr>
        <p:txBody>
          <a:bodyPr>
            <a:normAutofit/>
          </a:bodyPr>
          <a:lstStyle/>
          <a:p>
            <a:r>
              <a:rPr lang="en-US" b="1" dirty="0">
                <a:solidFill>
                  <a:srgbClr val="D60093"/>
                </a:solidFill>
              </a:rPr>
              <a:t>HITS</a:t>
            </a:r>
            <a:r>
              <a:rPr lang="en-US" dirty="0">
                <a:solidFill>
                  <a:srgbClr val="D60093"/>
                </a:solidFill>
              </a:rPr>
              <a:t> </a:t>
            </a:r>
            <a:r>
              <a:rPr lang="en-US" b="1" dirty="0">
                <a:solidFill>
                  <a:srgbClr val="0000FF"/>
                </a:solidFill>
              </a:rPr>
              <a:t>(Hypertext-Induced </a:t>
            </a:r>
            <a:r>
              <a:rPr lang="en-US" b="1" dirty="0" smtClean="0">
                <a:solidFill>
                  <a:srgbClr val="0000FF"/>
                </a:solidFill>
              </a:rPr>
              <a:t>Topic Selection)</a:t>
            </a:r>
            <a:r>
              <a:rPr lang="en-US" dirty="0" smtClean="0"/>
              <a:t> </a:t>
            </a:r>
          </a:p>
          <a:p>
            <a:pPr lvl="1"/>
            <a:r>
              <a:rPr lang="en-US" b="1" dirty="0" smtClean="0"/>
              <a:t>Is </a:t>
            </a:r>
            <a:r>
              <a:rPr lang="en-US" b="1" dirty="0"/>
              <a:t>a measure of </a:t>
            </a:r>
            <a:r>
              <a:rPr lang="en-US" b="1" dirty="0" smtClean="0"/>
              <a:t>importance of </a:t>
            </a:r>
            <a:r>
              <a:rPr lang="en-US" b="1" dirty="0"/>
              <a:t>pages or documents, similar </a:t>
            </a:r>
            <a:r>
              <a:rPr lang="en-US" b="1" dirty="0" smtClean="0"/>
              <a:t>to PageRank</a:t>
            </a:r>
            <a:endParaRPr lang="en-US" b="1" dirty="0"/>
          </a:p>
          <a:p>
            <a:pPr lvl="1"/>
            <a:r>
              <a:rPr lang="en-US" dirty="0" smtClean="0"/>
              <a:t>Proposed </a:t>
            </a:r>
            <a:r>
              <a:rPr lang="en-US" dirty="0"/>
              <a:t>at </a:t>
            </a:r>
            <a:r>
              <a:rPr lang="en-US" dirty="0" smtClean="0"/>
              <a:t>around </a:t>
            </a:r>
            <a:r>
              <a:rPr lang="en-US" dirty="0"/>
              <a:t>same </a:t>
            </a:r>
            <a:r>
              <a:rPr lang="en-US" dirty="0" smtClean="0"/>
              <a:t>time as PageRank (‘98)</a:t>
            </a:r>
          </a:p>
          <a:p>
            <a:r>
              <a:rPr lang="en-US" b="1" dirty="0" smtClean="0">
                <a:solidFill>
                  <a:srgbClr val="0000FF"/>
                </a:solidFill>
              </a:rPr>
              <a:t>Goal</a:t>
            </a:r>
            <a:r>
              <a:rPr lang="en-US" dirty="0" smtClean="0"/>
              <a:t>: Say we want to find good newspapers</a:t>
            </a:r>
            <a:endParaRPr lang="en-US" dirty="0">
              <a:solidFill>
                <a:schemeClr val="accent2"/>
              </a:solidFill>
            </a:endParaRPr>
          </a:p>
          <a:p>
            <a:pPr lvl="1"/>
            <a:r>
              <a:rPr lang="en-US" dirty="0"/>
              <a:t>Don’t just find </a:t>
            </a:r>
            <a:r>
              <a:rPr lang="en-US" dirty="0" smtClean="0"/>
              <a:t>newspapers. Find </a:t>
            </a:r>
            <a:r>
              <a:rPr lang="en-US" dirty="0"/>
              <a:t>“experts” – people who link in a coordinated way to good newspapers</a:t>
            </a:r>
          </a:p>
          <a:p>
            <a:r>
              <a:rPr lang="en-US" b="1" dirty="0" smtClean="0">
                <a:solidFill>
                  <a:srgbClr val="008000"/>
                </a:solidFill>
              </a:rPr>
              <a:t>Idea</a:t>
            </a:r>
            <a:r>
              <a:rPr lang="en-US" b="1" dirty="0">
                <a:solidFill>
                  <a:srgbClr val="008000"/>
                </a:solidFill>
              </a:rPr>
              <a:t>:</a:t>
            </a:r>
            <a:r>
              <a:rPr lang="en-US" dirty="0"/>
              <a:t> </a:t>
            </a:r>
            <a:r>
              <a:rPr lang="en-US" b="1" dirty="0">
                <a:solidFill>
                  <a:srgbClr val="D60093"/>
                </a:solidFill>
              </a:rPr>
              <a:t>Links as votes</a:t>
            </a:r>
          </a:p>
          <a:p>
            <a:pPr lvl="1"/>
            <a:r>
              <a:rPr lang="en-US" b="1" dirty="0" smtClean="0"/>
              <a:t>Page </a:t>
            </a:r>
            <a:r>
              <a:rPr lang="en-US" b="1" dirty="0"/>
              <a:t>is more important if it has more links</a:t>
            </a:r>
          </a:p>
          <a:p>
            <a:pPr lvl="2"/>
            <a:r>
              <a:rPr lang="en-US" dirty="0"/>
              <a:t>In-coming links? Out-going links?</a:t>
            </a:r>
          </a:p>
          <a:p>
            <a:endParaRPr lang="en-US" dirty="0" smtClean="0"/>
          </a:p>
        </p:txBody>
      </p:sp>
      <p:sp>
        <p:nvSpPr>
          <p:cNvPr id="6" name="Slide Number Placeholder 5"/>
          <p:cNvSpPr>
            <a:spLocks noGrp="1"/>
          </p:cNvSpPr>
          <p:nvPr>
            <p:ph type="sldNum" sz="quarter" idx="12"/>
          </p:nvPr>
        </p:nvSpPr>
        <p:spPr/>
        <p:txBody>
          <a:bodyPr/>
          <a:lstStyle/>
          <a:p>
            <a:fld id="{19B12225-5612-419B-A8D5-4B8EEE4C217E}" type="slidenum">
              <a:rPr lang="en-US" smtClean="0"/>
              <a:pPr/>
              <a:t>47</a:t>
            </a:fld>
            <a:endParaRPr lang="en-US"/>
          </a:p>
        </p:txBody>
      </p:sp>
      <p:sp>
        <p:nvSpPr>
          <p:cNvPr id="10" name="Footer Placeholder 9"/>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9152598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Finding newspapers</a:t>
            </a:r>
            <a:endParaRPr lang="en-US" dirty="0"/>
          </a:p>
        </p:txBody>
      </p:sp>
      <p:sp>
        <p:nvSpPr>
          <p:cNvPr id="3" name="Content Placeholder 2"/>
          <p:cNvSpPr>
            <a:spLocks noGrp="1"/>
          </p:cNvSpPr>
          <p:nvPr>
            <p:ph idx="1"/>
          </p:nvPr>
        </p:nvSpPr>
        <p:spPr/>
        <p:txBody>
          <a:bodyPr/>
          <a:lstStyle/>
          <a:p>
            <a:r>
              <a:rPr lang="en-US" b="1" dirty="0">
                <a:solidFill>
                  <a:srgbClr val="0000FF"/>
                </a:solidFill>
              </a:rPr>
              <a:t>Hubs</a:t>
            </a:r>
            <a:r>
              <a:rPr lang="en-US" b="1" dirty="0">
                <a:solidFill>
                  <a:srgbClr val="D60093"/>
                </a:solidFill>
              </a:rPr>
              <a:t> and </a:t>
            </a:r>
            <a:r>
              <a:rPr lang="en-US" b="1" dirty="0">
                <a:solidFill>
                  <a:srgbClr val="008000"/>
                </a:solidFill>
              </a:rPr>
              <a:t>Authorities</a:t>
            </a:r>
            <a:r>
              <a:rPr lang="en-US" b="1" dirty="0">
                <a:solidFill>
                  <a:srgbClr val="D60093"/>
                </a:solidFill>
              </a:rPr>
              <a:t/>
            </a:r>
            <a:br>
              <a:rPr lang="en-US" b="1" dirty="0">
                <a:solidFill>
                  <a:srgbClr val="D60093"/>
                </a:solidFill>
              </a:rPr>
            </a:br>
            <a:r>
              <a:rPr lang="en-US" dirty="0"/>
              <a:t>Each page has 2 scores:</a:t>
            </a:r>
            <a:endParaRPr lang="en-US" dirty="0">
              <a:solidFill>
                <a:schemeClr val="accent2"/>
              </a:solidFill>
            </a:endParaRPr>
          </a:p>
          <a:p>
            <a:pPr lvl="1"/>
            <a:r>
              <a:rPr lang="en-US" b="1" dirty="0"/>
              <a:t>Quality as an expert (</a:t>
            </a:r>
            <a:r>
              <a:rPr lang="en-US" b="1" dirty="0">
                <a:solidFill>
                  <a:srgbClr val="0000FF"/>
                </a:solidFill>
              </a:rPr>
              <a:t>hub</a:t>
            </a:r>
            <a:r>
              <a:rPr lang="en-US" b="1" dirty="0"/>
              <a:t>):</a:t>
            </a:r>
          </a:p>
          <a:p>
            <a:pPr lvl="2"/>
            <a:r>
              <a:rPr lang="en-US" dirty="0"/>
              <a:t>Total sum of votes of </a:t>
            </a:r>
            <a:r>
              <a:rPr lang="en-US" dirty="0" smtClean="0"/>
              <a:t>authorities </a:t>
            </a:r>
            <a:r>
              <a:rPr lang="en-US" dirty="0"/>
              <a:t>pointed to</a:t>
            </a:r>
          </a:p>
          <a:p>
            <a:pPr lvl="1"/>
            <a:r>
              <a:rPr lang="en-US" b="1" dirty="0"/>
              <a:t>Quality as </a:t>
            </a:r>
            <a:r>
              <a:rPr lang="en-US" b="1" dirty="0" smtClean="0"/>
              <a:t>a </a:t>
            </a:r>
            <a:r>
              <a:rPr lang="en-US" b="1" dirty="0"/>
              <a:t>content (</a:t>
            </a:r>
            <a:r>
              <a:rPr lang="en-US" b="1" dirty="0">
                <a:solidFill>
                  <a:srgbClr val="008000"/>
                </a:solidFill>
              </a:rPr>
              <a:t>authority</a:t>
            </a:r>
            <a:r>
              <a:rPr lang="en-US" b="1" dirty="0"/>
              <a:t>):</a:t>
            </a:r>
          </a:p>
          <a:p>
            <a:pPr lvl="2"/>
            <a:r>
              <a:rPr lang="en-US" dirty="0"/>
              <a:t>Total sum of votes </a:t>
            </a:r>
            <a:r>
              <a:rPr lang="en-US" dirty="0" smtClean="0"/>
              <a:t>coming from experts</a:t>
            </a:r>
          </a:p>
          <a:p>
            <a:pPr lvl="2"/>
            <a:endParaRPr lang="en-US" dirty="0"/>
          </a:p>
          <a:p>
            <a:r>
              <a:rPr lang="en-US" b="1" dirty="0" smtClean="0"/>
              <a:t>Principle </a:t>
            </a:r>
            <a:r>
              <a:rPr lang="en-US" b="1" dirty="0"/>
              <a:t>of repeated improvement</a:t>
            </a:r>
          </a:p>
        </p:txBody>
      </p:sp>
      <p:sp>
        <p:nvSpPr>
          <p:cNvPr id="32" name="Slide Number Placeholder 31"/>
          <p:cNvSpPr>
            <a:spLocks noGrp="1"/>
          </p:cNvSpPr>
          <p:nvPr>
            <p:ph type="sldNum" sz="quarter" idx="12"/>
          </p:nvPr>
        </p:nvSpPr>
        <p:spPr/>
        <p:txBody>
          <a:bodyPr/>
          <a:lstStyle/>
          <a:p>
            <a:fld id="{19B12225-5612-419B-A8D5-4B8EEE4C217E}" type="slidenum">
              <a:rPr lang="en-US" smtClean="0"/>
              <a:pPr/>
              <a:t>48</a:t>
            </a:fld>
            <a:endParaRPr lang="en-US"/>
          </a:p>
        </p:txBody>
      </p:sp>
      <p:sp>
        <p:nvSpPr>
          <p:cNvPr id="23" name="TextBox 22"/>
          <p:cNvSpPr txBox="1"/>
          <p:nvPr/>
        </p:nvSpPr>
        <p:spPr>
          <a:xfrm>
            <a:off x="7912946" y="1600200"/>
            <a:ext cx="1146532" cy="2585323"/>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NYT: 10</a:t>
            </a:r>
          </a:p>
          <a:p>
            <a:endParaRPr lang="en-US" b="1" dirty="0" smtClean="0">
              <a:solidFill>
                <a:srgbClr val="008000"/>
              </a:solidFill>
              <a:latin typeface="Arial" pitchFamily="34" charset="0"/>
              <a:cs typeface="Arial" pitchFamily="34" charset="0"/>
            </a:endParaRPr>
          </a:p>
          <a:p>
            <a:r>
              <a:rPr lang="en-US" b="1" dirty="0" err="1" smtClean="0">
                <a:solidFill>
                  <a:srgbClr val="008000"/>
                </a:solidFill>
                <a:latin typeface="Arial" pitchFamily="34" charset="0"/>
                <a:cs typeface="Arial" pitchFamily="34" charset="0"/>
              </a:rPr>
              <a:t>Ebay</a:t>
            </a:r>
            <a:r>
              <a:rPr lang="en-US" b="1" dirty="0" smtClean="0">
                <a:solidFill>
                  <a:srgbClr val="008000"/>
                </a:solidFill>
                <a:latin typeface="Arial" pitchFamily="34" charset="0"/>
                <a:cs typeface="Arial" pitchFamily="34" charset="0"/>
              </a:rPr>
              <a:t>: 3</a:t>
            </a:r>
          </a:p>
          <a:p>
            <a:endParaRPr lang="en-US" b="1" dirty="0" smtClean="0">
              <a:solidFill>
                <a:srgbClr val="008000"/>
              </a:solidFill>
              <a:latin typeface="Arial" pitchFamily="34" charset="0"/>
              <a:cs typeface="Arial" pitchFamily="34" charset="0"/>
            </a:endParaRPr>
          </a:p>
          <a:p>
            <a:r>
              <a:rPr lang="en-US" b="1" dirty="0" smtClean="0">
                <a:solidFill>
                  <a:srgbClr val="008000"/>
                </a:solidFill>
                <a:latin typeface="Arial" pitchFamily="34" charset="0"/>
                <a:cs typeface="Arial" pitchFamily="34" charset="0"/>
              </a:rPr>
              <a:t>Yahoo: 3</a:t>
            </a:r>
          </a:p>
          <a:p>
            <a:endParaRPr lang="en-US" b="1" dirty="0" smtClean="0">
              <a:solidFill>
                <a:srgbClr val="008000"/>
              </a:solidFill>
              <a:latin typeface="Arial" pitchFamily="34" charset="0"/>
              <a:cs typeface="Arial" pitchFamily="34" charset="0"/>
            </a:endParaRPr>
          </a:p>
          <a:p>
            <a:r>
              <a:rPr lang="en-US" b="1" dirty="0" smtClean="0">
                <a:solidFill>
                  <a:srgbClr val="008000"/>
                </a:solidFill>
                <a:latin typeface="Arial" pitchFamily="34" charset="0"/>
                <a:cs typeface="Arial" pitchFamily="34" charset="0"/>
              </a:rPr>
              <a:t>CNN: 8</a:t>
            </a:r>
          </a:p>
          <a:p>
            <a:endParaRPr lang="en-US" b="1" dirty="0" smtClean="0">
              <a:solidFill>
                <a:srgbClr val="008000"/>
              </a:solidFill>
              <a:latin typeface="Arial" pitchFamily="34" charset="0"/>
              <a:cs typeface="Arial" pitchFamily="34" charset="0"/>
            </a:endParaRPr>
          </a:p>
          <a:p>
            <a:r>
              <a:rPr lang="en-US" b="1" dirty="0" smtClean="0">
                <a:solidFill>
                  <a:srgbClr val="008000"/>
                </a:solidFill>
                <a:latin typeface="Arial" pitchFamily="34" charset="0"/>
                <a:cs typeface="Arial" pitchFamily="34" charset="0"/>
              </a:rPr>
              <a:t>WSJ: 9</a:t>
            </a:r>
            <a:endParaRPr lang="en-US" b="1" dirty="0">
              <a:solidFill>
                <a:srgbClr val="008000"/>
              </a:solidFill>
              <a:latin typeface="Arial" pitchFamily="34" charset="0"/>
              <a:cs typeface="Arial" pitchFamily="34" charset="0"/>
            </a:endParaRPr>
          </a:p>
        </p:txBody>
      </p:sp>
      <p:sp>
        <p:nvSpPr>
          <p:cNvPr id="27" name="Oval 26"/>
          <p:cNvSpPr/>
          <p:nvPr/>
        </p:nvSpPr>
        <p:spPr>
          <a:xfrm>
            <a:off x="7086600" y="2198320"/>
            <a:ext cx="228600" cy="228600"/>
          </a:xfrm>
          <a:prstGeom prst="ellipse">
            <a:avLst/>
          </a:prstGeom>
          <a:solidFill>
            <a:srgbClr val="0000FF"/>
          </a:solid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 name="Oval 33"/>
          <p:cNvSpPr/>
          <p:nvPr/>
        </p:nvSpPr>
        <p:spPr>
          <a:xfrm>
            <a:off x="7086600" y="2685048"/>
            <a:ext cx="228600" cy="228600"/>
          </a:xfrm>
          <a:prstGeom prst="ellipse">
            <a:avLst/>
          </a:prstGeom>
          <a:solidFill>
            <a:srgbClr val="0000FF"/>
          </a:solid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 name="Oval 34"/>
          <p:cNvSpPr/>
          <p:nvPr/>
        </p:nvSpPr>
        <p:spPr>
          <a:xfrm>
            <a:off x="7086600" y="3447048"/>
            <a:ext cx="228600" cy="228600"/>
          </a:xfrm>
          <a:prstGeom prst="ellipse">
            <a:avLst/>
          </a:prstGeom>
          <a:solidFill>
            <a:srgbClr val="0000FF"/>
          </a:solid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36" name="Straight Arrow Connector 35"/>
          <p:cNvCxnSpPr>
            <a:stCxn id="27" idx="6"/>
          </p:cNvCxnSpPr>
          <p:nvPr/>
        </p:nvCxnSpPr>
        <p:spPr>
          <a:xfrm flipV="1">
            <a:off x="7315200" y="1846848"/>
            <a:ext cx="609600" cy="465772"/>
          </a:xfrm>
          <a:prstGeom prst="straightConnector1">
            <a:avLst/>
          </a:prstGeom>
          <a:ln w="19050">
            <a:tailEnd type="arrow"/>
          </a:ln>
        </p:spPr>
        <p:style>
          <a:lnRef idx="1">
            <a:schemeClr val="dk1"/>
          </a:lnRef>
          <a:fillRef idx="2">
            <a:schemeClr val="dk1"/>
          </a:fillRef>
          <a:effectRef idx="1">
            <a:schemeClr val="dk1"/>
          </a:effectRef>
          <a:fontRef idx="minor">
            <a:schemeClr val="dk1"/>
          </a:fontRef>
        </p:style>
      </p:cxnSp>
      <p:cxnSp>
        <p:nvCxnSpPr>
          <p:cNvPr id="37" name="Straight Arrow Connector 36"/>
          <p:cNvCxnSpPr/>
          <p:nvPr/>
        </p:nvCxnSpPr>
        <p:spPr>
          <a:xfrm>
            <a:off x="7315200" y="2332672"/>
            <a:ext cx="685800" cy="466676"/>
          </a:xfrm>
          <a:prstGeom prst="straightConnector1">
            <a:avLst/>
          </a:prstGeom>
          <a:ln w="19050">
            <a:tailEnd type="arrow"/>
          </a:ln>
        </p:spPr>
        <p:style>
          <a:lnRef idx="1">
            <a:schemeClr val="dk1"/>
          </a:lnRef>
          <a:fillRef idx="2">
            <a:schemeClr val="dk1"/>
          </a:fillRef>
          <a:effectRef idx="1">
            <a:schemeClr val="dk1"/>
          </a:effectRef>
          <a:fontRef idx="minor">
            <a:schemeClr val="dk1"/>
          </a:fontRef>
        </p:style>
      </p:cxnSp>
      <p:cxnSp>
        <p:nvCxnSpPr>
          <p:cNvPr id="38" name="Straight Arrow Connector 37"/>
          <p:cNvCxnSpPr>
            <a:stCxn id="34" idx="6"/>
          </p:cNvCxnSpPr>
          <p:nvPr/>
        </p:nvCxnSpPr>
        <p:spPr>
          <a:xfrm flipV="1">
            <a:off x="7315200" y="2333576"/>
            <a:ext cx="685800" cy="465772"/>
          </a:xfrm>
          <a:prstGeom prst="straightConnector1">
            <a:avLst/>
          </a:prstGeom>
          <a:ln w="19050">
            <a:tailEnd type="arrow"/>
          </a:ln>
        </p:spPr>
        <p:style>
          <a:lnRef idx="1">
            <a:schemeClr val="dk1"/>
          </a:lnRef>
          <a:fillRef idx="2">
            <a:schemeClr val="dk1"/>
          </a:fillRef>
          <a:effectRef idx="1">
            <a:schemeClr val="dk1"/>
          </a:effectRef>
          <a:fontRef idx="minor">
            <a:schemeClr val="dk1"/>
          </a:fontRef>
        </p:style>
      </p:cxnSp>
      <p:cxnSp>
        <p:nvCxnSpPr>
          <p:cNvPr id="39" name="Straight Arrow Connector 38"/>
          <p:cNvCxnSpPr>
            <a:stCxn id="35" idx="6"/>
          </p:cNvCxnSpPr>
          <p:nvPr/>
        </p:nvCxnSpPr>
        <p:spPr>
          <a:xfrm flipV="1">
            <a:off x="7315200" y="3447048"/>
            <a:ext cx="685800" cy="114300"/>
          </a:xfrm>
          <a:prstGeom prst="straightConnector1">
            <a:avLst/>
          </a:prstGeom>
          <a:ln w="19050">
            <a:tailEnd type="arrow"/>
          </a:ln>
        </p:spPr>
        <p:style>
          <a:lnRef idx="1">
            <a:schemeClr val="dk1"/>
          </a:lnRef>
          <a:fillRef idx="2">
            <a:schemeClr val="dk1"/>
          </a:fillRef>
          <a:effectRef idx="1">
            <a:schemeClr val="dk1"/>
          </a:effectRef>
          <a:fontRef idx="minor">
            <a:schemeClr val="dk1"/>
          </a:fontRef>
        </p:style>
      </p:cxnSp>
      <p:cxnSp>
        <p:nvCxnSpPr>
          <p:cNvPr id="40" name="Straight Arrow Connector 39"/>
          <p:cNvCxnSpPr>
            <a:stCxn id="35" idx="5"/>
          </p:cNvCxnSpPr>
          <p:nvPr/>
        </p:nvCxnSpPr>
        <p:spPr>
          <a:xfrm rot="16200000" flipH="1">
            <a:off x="7434122" y="3489770"/>
            <a:ext cx="338278" cy="643078"/>
          </a:xfrm>
          <a:prstGeom prst="straightConnector1">
            <a:avLst/>
          </a:prstGeom>
          <a:ln w="19050">
            <a:tailEnd type="arrow"/>
          </a:ln>
        </p:spPr>
        <p:style>
          <a:lnRef idx="1">
            <a:schemeClr val="dk1"/>
          </a:lnRef>
          <a:fillRef idx="2">
            <a:schemeClr val="dk1"/>
          </a:fillRef>
          <a:effectRef idx="1">
            <a:schemeClr val="dk1"/>
          </a:effectRef>
          <a:fontRef idx="minor">
            <a:schemeClr val="dk1"/>
          </a:fontRef>
        </p:style>
      </p:cxnSp>
      <p:cxnSp>
        <p:nvCxnSpPr>
          <p:cNvPr id="41" name="Straight Arrow Connector 40"/>
          <p:cNvCxnSpPr>
            <a:stCxn id="27" idx="5"/>
          </p:cNvCxnSpPr>
          <p:nvPr/>
        </p:nvCxnSpPr>
        <p:spPr>
          <a:xfrm rot="16200000" flipH="1">
            <a:off x="7114558" y="2560606"/>
            <a:ext cx="977406" cy="643078"/>
          </a:xfrm>
          <a:prstGeom prst="straightConnector1">
            <a:avLst/>
          </a:prstGeom>
          <a:ln w="19050">
            <a:tailEnd type="arrow"/>
          </a:ln>
        </p:spPr>
        <p:style>
          <a:lnRef idx="1">
            <a:schemeClr val="dk1"/>
          </a:lnRef>
          <a:fillRef idx="2">
            <a:schemeClr val="dk1"/>
          </a:fillRef>
          <a:effectRef idx="1">
            <a:schemeClr val="dk1"/>
          </a:effectRef>
          <a:fontRef idx="minor">
            <a:schemeClr val="dk1"/>
          </a:fontRef>
        </p:style>
      </p:cxnSp>
      <p:sp>
        <p:nvSpPr>
          <p:cNvPr id="42" name="Oval 41"/>
          <p:cNvSpPr/>
          <p:nvPr/>
        </p:nvSpPr>
        <p:spPr>
          <a:xfrm>
            <a:off x="7086600" y="3066048"/>
            <a:ext cx="228600" cy="228600"/>
          </a:xfrm>
          <a:prstGeom prst="ellipse">
            <a:avLst/>
          </a:prstGeom>
          <a:solidFill>
            <a:srgbClr val="0000FF"/>
          </a:solid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43" name="Straight Arrow Connector 42"/>
          <p:cNvCxnSpPr>
            <a:stCxn id="42" idx="5"/>
          </p:cNvCxnSpPr>
          <p:nvPr/>
        </p:nvCxnSpPr>
        <p:spPr>
          <a:xfrm>
            <a:off x="7281722" y="3261170"/>
            <a:ext cx="643079" cy="566878"/>
          </a:xfrm>
          <a:prstGeom prst="straightConnector1">
            <a:avLst/>
          </a:prstGeom>
          <a:ln w="19050">
            <a:tailEnd type="arrow"/>
          </a:ln>
        </p:spPr>
        <p:style>
          <a:lnRef idx="1">
            <a:schemeClr val="dk1"/>
          </a:lnRef>
          <a:fillRef idx="2">
            <a:schemeClr val="dk1"/>
          </a:fillRef>
          <a:effectRef idx="1">
            <a:schemeClr val="dk1"/>
          </a:effectRef>
          <a:fontRef idx="minor">
            <a:schemeClr val="dk1"/>
          </a:fontRef>
        </p:style>
      </p:cxnSp>
      <p:cxnSp>
        <p:nvCxnSpPr>
          <p:cNvPr id="44" name="Straight Arrow Connector 43"/>
          <p:cNvCxnSpPr>
            <a:stCxn id="42" idx="6"/>
          </p:cNvCxnSpPr>
          <p:nvPr/>
        </p:nvCxnSpPr>
        <p:spPr>
          <a:xfrm flipV="1">
            <a:off x="7315200" y="2989848"/>
            <a:ext cx="685800" cy="190500"/>
          </a:xfrm>
          <a:prstGeom prst="straightConnector1">
            <a:avLst/>
          </a:prstGeom>
          <a:ln w="19050">
            <a:tailEnd type="arrow"/>
          </a:ln>
        </p:spPr>
        <p:style>
          <a:lnRef idx="1">
            <a:schemeClr val="dk1"/>
          </a:lnRef>
          <a:fillRef idx="2">
            <a:schemeClr val="dk1"/>
          </a:fillRef>
          <a:effectRef idx="1">
            <a:schemeClr val="dk1"/>
          </a:effectRef>
          <a:fontRef idx="minor">
            <a:schemeClr val="dk1"/>
          </a:fontRef>
        </p:style>
      </p:cxn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46944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animBg="1"/>
      <p:bldP spid="34" grpId="0" animBg="1"/>
      <p:bldP spid="35" grpId="0" animBg="1"/>
      <p:bldP spid="4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pic>
        <p:nvPicPr>
          <p:cNvPr id="17" name="Picture 8" descr="Hubs and Authorities Diagram"/>
          <p:cNvPicPr>
            <a:picLocks noChangeAspect="1" noChangeArrowheads="1"/>
          </p:cNvPicPr>
          <p:nvPr/>
        </p:nvPicPr>
        <p:blipFill>
          <a:blip r:embed="rId2" cstate="print"/>
          <a:srcRect/>
          <a:stretch>
            <a:fillRect/>
          </a:stretch>
        </p:blipFill>
        <p:spPr bwMode="auto">
          <a:xfrm>
            <a:off x="5832901" y="4800600"/>
            <a:ext cx="3291840" cy="2057400"/>
          </a:xfrm>
          <a:prstGeom prst="rect">
            <a:avLst/>
          </a:prstGeom>
          <a:noFill/>
        </p:spPr>
      </p:pic>
      <p:sp>
        <p:nvSpPr>
          <p:cNvPr id="8194" name="Rectangle 2"/>
          <p:cNvSpPr>
            <a:spLocks noGrp="1" noChangeArrowheads="1"/>
          </p:cNvSpPr>
          <p:nvPr>
            <p:ph type="title"/>
          </p:nvPr>
        </p:nvSpPr>
        <p:spPr/>
        <p:txBody>
          <a:bodyPr/>
          <a:lstStyle/>
          <a:p>
            <a:r>
              <a:rPr lang="en-US" dirty="0" smtClean="0"/>
              <a:t>Hubs and Authorities</a:t>
            </a:r>
            <a:endParaRPr lang="en-US" dirty="0"/>
          </a:p>
        </p:txBody>
      </p:sp>
      <p:sp>
        <p:nvSpPr>
          <p:cNvPr id="8195" name="Rectangle 3"/>
          <p:cNvSpPr>
            <a:spLocks noGrp="1" noChangeArrowheads="1"/>
          </p:cNvSpPr>
          <p:nvPr>
            <p:ph idx="1"/>
          </p:nvPr>
        </p:nvSpPr>
        <p:spPr/>
        <p:txBody>
          <a:bodyPr>
            <a:normAutofit lnSpcReduction="10000"/>
          </a:bodyPr>
          <a:lstStyle/>
          <a:p>
            <a:pPr marL="533400" indent="-533400">
              <a:buNone/>
            </a:pPr>
            <a:r>
              <a:rPr lang="en-US" b="1" dirty="0">
                <a:solidFill>
                  <a:srgbClr val="D60093"/>
                </a:solidFill>
              </a:rPr>
              <a:t>Interesting </a:t>
            </a:r>
            <a:r>
              <a:rPr lang="en-US" b="1" dirty="0" smtClean="0">
                <a:solidFill>
                  <a:srgbClr val="D60093"/>
                </a:solidFill>
              </a:rPr>
              <a:t>pages fall </a:t>
            </a:r>
            <a:r>
              <a:rPr lang="en-US" b="1" dirty="0">
                <a:solidFill>
                  <a:srgbClr val="D60093"/>
                </a:solidFill>
              </a:rPr>
              <a:t>into two </a:t>
            </a:r>
            <a:r>
              <a:rPr lang="en-US" b="1" dirty="0" smtClean="0">
                <a:solidFill>
                  <a:srgbClr val="D60093"/>
                </a:solidFill>
              </a:rPr>
              <a:t>classes:</a:t>
            </a:r>
            <a:endParaRPr lang="en-US" b="1" dirty="0">
              <a:solidFill>
                <a:srgbClr val="D60093"/>
              </a:solidFill>
            </a:endParaRPr>
          </a:p>
          <a:p>
            <a:pPr marL="533400" indent="-533400">
              <a:buFont typeface="Wingdings" pitchFamily="2" charset="2"/>
              <a:buAutoNum type="arabicPeriod"/>
            </a:pPr>
            <a:r>
              <a:rPr lang="en-US" b="1" dirty="0">
                <a:solidFill>
                  <a:srgbClr val="008000"/>
                </a:solidFill>
              </a:rPr>
              <a:t>Authorities</a:t>
            </a:r>
            <a:r>
              <a:rPr lang="en-US" dirty="0">
                <a:solidFill>
                  <a:srgbClr val="008000"/>
                </a:solidFill>
              </a:rPr>
              <a:t> </a:t>
            </a:r>
            <a:r>
              <a:rPr lang="en-US" dirty="0"/>
              <a:t>are pages containing </a:t>
            </a:r>
            <a:r>
              <a:rPr lang="en-US" dirty="0" smtClean="0"/>
              <a:t/>
            </a:r>
            <a:br>
              <a:rPr lang="en-US" dirty="0" smtClean="0"/>
            </a:br>
            <a:r>
              <a:rPr lang="en-US" dirty="0" smtClean="0"/>
              <a:t>useful </a:t>
            </a:r>
            <a:r>
              <a:rPr lang="en-US" dirty="0"/>
              <a:t>information</a:t>
            </a:r>
          </a:p>
          <a:p>
            <a:pPr marL="928688" lvl="1" indent="-457200"/>
            <a:r>
              <a:rPr lang="en-US" dirty="0" smtClean="0"/>
              <a:t>Newspaper home pages</a:t>
            </a:r>
          </a:p>
          <a:p>
            <a:pPr marL="928688" lvl="1" indent="-457200"/>
            <a:r>
              <a:rPr lang="en-US" dirty="0" smtClean="0"/>
              <a:t>Course </a:t>
            </a:r>
            <a:r>
              <a:rPr lang="en-US" dirty="0"/>
              <a:t>home pages</a:t>
            </a:r>
          </a:p>
          <a:p>
            <a:pPr marL="928688" lvl="1" indent="-457200"/>
            <a:r>
              <a:rPr lang="en-US" dirty="0" smtClean="0"/>
              <a:t>Home </a:t>
            </a:r>
            <a:r>
              <a:rPr lang="en-US" dirty="0"/>
              <a:t>pages of auto </a:t>
            </a:r>
            <a:r>
              <a:rPr lang="en-US" dirty="0" smtClean="0"/>
              <a:t>manufacturers</a:t>
            </a:r>
          </a:p>
          <a:p>
            <a:pPr marL="2025968" lvl="6" indent="-457200"/>
            <a:endParaRPr lang="en-US" dirty="0"/>
          </a:p>
          <a:p>
            <a:pPr marL="533400" indent="-533400">
              <a:buFont typeface="Wingdings" pitchFamily="2" charset="2"/>
              <a:buAutoNum type="arabicPeriod"/>
            </a:pPr>
            <a:r>
              <a:rPr lang="en-US" b="1" dirty="0">
                <a:solidFill>
                  <a:srgbClr val="0000FF"/>
                </a:solidFill>
              </a:rPr>
              <a:t>Hubs</a:t>
            </a:r>
            <a:r>
              <a:rPr lang="en-US" dirty="0">
                <a:solidFill>
                  <a:srgbClr val="0000FF"/>
                </a:solidFill>
              </a:rPr>
              <a:t> </a:t>
            </a:r>
            <a:r>
              <a:rPr lang="en-US" dirty="0"/>
              <a:t>are pages that link to authorities</a:t>
            </a:r>
          </a:p>
          <a:p>
            <a:pPr marL="928688" lvl="1" indent="-457200"/>
            <a:r>
              <a:rPr lang="en-US" dirty="0" smtClean="0"/>
              <a:t>List of newspapers</a:t>
            </a:r>
          </a:p>
          <a:p>
            <a:pPr marL="928688" lvl="1" indent="-457200"/>
            <a:r>
              <a:rPr lang="en-US" dirty="0" smtClean="0"/>
              <a:t>Course </a:t>
            </a:r>
            <a:r>
              <a:rPr lang="en-US" dirty="0"/>
              <a:t>bulletin</a:t>
            </a:r>
          </a:p>
          <a:p>
            <a:pPr marL="928688" lvl="1" indent="-457200"/>
            <a:r>
              <a:rPr lang="en-US" dirty="0" smtClean="0"/>
              <a:t>List </a:t>
            </a:r>
            <a:r>
              <a:rPr lang="en-US" dirty="0"/>
              <a:t>of US auto manufacturers</a:t>
            </a:r>
          </a:p>
          <a:p>
            <a:pPr marL="533400" indent="-533400"/>
            <a:endParaRPr lang="en-US" dirty="0"/>
          </a:p>
        </p:txBody>
      </p:sp>
      <p:sp>
        <p:nvSpPr>
          <p:cNvPr id="15" name="Slide Number Placeholder 14"/>
          <p:cNvSpPr>
            <a:spLocks noGrp="1"/>
          </p:cNvSpPr>
          <p:nvPr>
            <p:ph type="sldNum" sz="quarter" idx="12"/>
          </p:nvPr>
        </p:nvSpPr>
        <p:spPr/>
        <p:txBody>
          <a:bodyPr/>
          <a:lstStyle/>
          <a:p>
            <a:fld id="{19B12225-5612-419B-A8D5-4B8EEE4C217E}" type="slidenum">
              <a:rPr lang="en-US" smtClean="0"/>
              <a:pPr/>
              <a:t>49</a:t>
            </a:fld>
            <a:endParaRPr lang="en-US"/>
          </a:p>
        </p:txBody>
      </p:sp>
      <p:sp>
        <p:nvSpPr>
          <p:cNvPr id="4" name="Oval 3"/>
          <p:cNvSpPr/>
          <p:nvPr/>
        </p:nvSpPr>
        <p:spPr>
          <a:xfrm>
            <a:off x="6934200" y="5590650"/>
            <a:ext cx="304800" cy="304800"/>
          </a:xfrm>
          <a:prstGeom prst="ellipse">
            <a:avLst/>
          </a:prstGeom>
          <a:solidFill>
            <a:srgbClr val="008000"/>
          </a:solid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Oval 10"/>
          <p:cNvSpPr/>
          <p:nvPr/>
        </p:nvSpPr>
        <p:spPr>
          <a:xfrm>
            <a:off x="8062708" y="5249386"/>
            <a:ext cx="304800" cy="304800"/>
          </a:xfrm>
          <a:prstGeom prst="ellipse">
            <a:avLst/>
          </a:prstGeom>
          <a:solidFill>
            <a:srgbClr val="008000"/>
          </a:solid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Oval 4"/>
          <p:cNvSpPr/>
          <p:nvPr/>
        </p:nvSpPr>
        <p:spPr>
          <a:xfrm>
            <a:off x="7281541" y="5148410"/>
            <a:ext cx="152400" cy="152400"/>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Oval 12"/>
          <p:cNvSpPr/>
          <p:nvPr/>
        </p:nvSpPr>
        <p:spPr>
          <a:xfrm>
            <a:off x="6427446" y="6442875"/>
            <a:ext cx="76200" cy="76200"/>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Oval 17"/>
          <p:cNvSpPr/>
          <p:nvPr/>
        </p:nvSpPr>
        <p:spPr>
          <a:xfrm>
            <a:off x="6293746" y="5175992"/>
            <a:ext cx="76200" cy="76200"/>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Oval 18"/>
          <p:cNvSpPr/>
          <p:nvPr/>
        </p:nvSpPr>
        <p:spPr>
          <a:xfrm>
            <a:off x="6411552" y="5793071"/>
            <a:ext cx="76200" cy="76200"/>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0" name="Oval 19"/>
          <p:cNvSpPr/>
          <p:nvPr/>
        </p:nvSpPr>
        <p:spPr>
          <a:xfrm>
            <a:off x="8039334" y="6584990"/>
            <a:ext cx="109728" cy="109728"/>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Oval 20"/>
          <p:cNvSpPr/>
          <p:nvPr/>
        </p:nvSpPr>
        <p:spPr>
          <a:xfrm>
            <a:off x="7677267" y="5739312"/>
            <a:ext cx="109728" cy="109728"/>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 name="Oval 21"/>
          <p:cNvSpPr/>
          <p:nvPr/>
        </p:nvSpPr>
        <p:spPr>
          <a:xfrm>
            <a:off x="8794555" y="5768296"/>
            <a:ext cx="109728" cy="109728"/>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Oval 22"/>
          <p:cNvSpPr/>
          <p:nvPr/>
        </p:nvSpPr>
        <p:spPr>
          <a:xfrm>
            <a:off x="7883194" y="6226897"/>
            <a:ext cx="109728" cy="109728"/>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4081622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t>Some </a:t>
            </a:r>
            <a:r>
              <a:rPr lang="en-US" dirty="0" smtClean="0"/>
              <a:t>Problems </a:t>
            </a:r>
            <a:r>
              <a:rPr lang="en-US" dirty="0"/>
              <a:t>with </a:t>
            </a:r>
            <a:r>
              <a:rPr lang="en-US" dirty="0" smtClean="0"/>
              <a:t>PageRank</a:t>
            </a:r>
            <a:endParaRPr lang="en-US" dirty="0"/>
          </a:p>
        </p:txBody>
      </p:sp>
      <p:sp>
        <p:nvSpPr>
          <p:cNvPr id="56323" name="Rectangle 3"/>
          <p:cNvSpPr>
            <a:spLocks noGrp="1" noChangeArrowheads="1"/>
          </p:cNvSpPr>
          <p:nvPr>
            <p:ph idx="1"/>
          </p:nvPr>
        </p:nvSpPr>
        <p:spPr/>
        <p:txBody>
          <a:bodyPr>
            <a:normAutofit/>
          </a:bodyPr>
          <a:lstStyle/>
          <a:p>
            <a:r>
              <a:rPr lang="en-US" b="1" dirty="0">
                <a:solidFill>
                  <a:srgbClr val="D60093"/>
                </a:solidFill>
              </a:rPr>
              <a:t>Measures generic popularity of a page</a:t>
            </a:r>
          </a:p>
          <a:p>
            <a:pPr lvl="1"/>
            <a:r>
              <a:rPr lang="en-US" dirty="0" smtClean="0"/>
              <a:t>Will </a:t>
            </a:r>
            <a:r>
              <a:rPr lang="en-US" dirty="0"/>
              <a:t>ignore/miss </a:t>
            </a:r>
            <a:r>
              <a:rPr lang="en-US" dirty="0" smtClean="0"/>
              <a:t>topic-specific </a:t>
            </a:r>
            <a:r>
              <a:rPr lang="en-US" dirty="0"/>
              <a:t>authorities</a:t>
            </a:r>
            <a:endParaRPr lang="en-US" dirty="0" smtClean="0"/>
          </a:p>
          <a:p>
            <a:pPr lvl="1"/>
            <a:r>
              <a:rPr lang="en-US" b="1" dirty="0" smtClean="0">
                <a:solidFill>
                  <a:srgbClr val="008000"/>
                </a:solidFill>
              </a:rPr>
              <a:t>Solution:</a:t>
            </a:r>
            <a:r>
              <a:rPr lang="en-US" dirty="0" smtClean="0"/>
              <a:t> Topic-Specific PageRank (</a:t>
            </a:r>
            <a:r>
              <a:rPr lang="en-US" b="1" dirty="0" smtClean="0"/>
              <a:t>next</a:t>
            </a:r>
            <a:r>
              <a:rPr lang="en-US" dirty="0" smtClean="0"/>
              <a:t>)</a:t>
            </a:r>
            <a:endParaRPr lang="en-US" dirty="0"/>
          </a:p>
          <a:p>
            <a:r>
              <a:rPr lang="en-US" b="1" dirty="0" smtClean="0">
                <a:solidFill>
                  <a:srgbClr val="D60093"/>
                </a:solidFill>
              </a:rPr>
              <a:t>Uses </a:t>
            </a:r>
            <a:r>
              <a:rPr lang="en-US" b="1" dirty="0">
                <a:solidFill>
                  <a:srgbClr val="D60093"/>
                </a:solidFill>
              </a:rPr>
              <a:t>a single measure of importance</a:t>
            </a:r>
          </a:p>
          <a:p>
            <a:pPr lvl="1"/>
            <a:r>
              <a:rPr lang="en-US" dirty="0"/>
              <a:t>Other </a:t>
            </a:r>
            <a:r>
              <a:rPr lang="en-US" dirty="0" smtClean="0"/>
              <a:t>models</a:t>
            </a:r>
            <a:r>
              <a:rPr lang="en-US" dirty="0"/>
              <a:t> </a:t>
            </a:r>
            <a:r>
              <a:rPr lang="en-US" dirty="0" smtClean="0"/>
              <a:t>of importance</a:t>
            </a:r>
            <a:endParaRPr lang="en-US" b="1" dirty="0" smtClean="0">
              <a:solidFill>
                <a:srgbClr val="0000FF"/>
              </a:solidFill>
            </a:endParaRPr>
          </a:p>
          <a:p>
            <a:pPr lvl="1"/>
            <a:r>
              <a:rPr lang="en-US" b="1" dirty="0" smtClean="0">
                <a:solidFill>
                  <a:srgbClr val="008000"/>
                </a:solidFill>
              </a:rPr>
              <a:t>Solution:</a:t>
            </a:r>
            <a:r>
              <a:rPr lang="en-US" dirty="0" smtClean="0">
                <a:solidFill>
                  <a:srgbClr val="008000"/>
                </a:solidFill>
              </a:rPr>
              <a:t> </a:t>
            </a:r>
            <a:r>
              <a:rPr lang="en-US" dirty="0" smtClean="0"/>
              <a:t>Hubs-and-Authorities</a:t>
            </a:r>
          </a:p>
          <a:p>
            <a:r>
              <a:rPr lang="en-US" b="1" dirty="0" smtClean="0">
                <a:solidFill>
                  <a:srgbClr val="D60093"/>
                </a:solidFill>
              </a:rPr>
              <a:t>Susceptible </a:t>
            </a:r>
            <a:r>
              <a:rPr lang="en-US" b="1" dirty="0">
                <a:solidFill>
                  <a:srgbClr val="D60093"/>
                </a:solidFill>
              </a:rPr>
              <a:t>to Link spam</a:t>
            </a:r>
          </a:p>
          <a:p>
            <a:pPr lvl="1"/>
            <a:r>
              <a:rPr lang="en-US" dirty="0"/>
              <a:t>Artificial link topographies created in order to boost page </a:t>
            </a:r>
            <a:r>
              <a:rPr lang="en-US" dirty="0" smtClean="0"/>
              <a:t>rank</a:t>
            </a:r>
          </a:p>
          <a:p>
            <a:pPr lvl="1"/>
            <a:r>
              <a:rPr lang="en-US" b="1" dirty="0" smtClean="0">
                <a:solidFill>
                  <a:srgbClr val="008000"/>
                </a:solidFill>
              </a:rPr>
              <a:t>Solution:</a:t>
            </a:r>
            <a:r>
              <a:rPr lang="en-US" dirty="0" smtClean="0">
                <a:solidFill>
                  <a:srgbClr val="008000"/>
                </a:solidFill>
              </a:rPr>
              <a:t> </a:t>
            </a:r>
            <a:r>
              <a:rPr lang="en-US" dirty="0" err="1" smtClean="0"/>
              <a:t>TrustRank</a:t>
            </a:r>
            <a:endParaRPr lang="en-US" dirty="0" smtClean="0"/>
          </a:p>
          <a:p>
            <a:pPr lvl="1"/>
            <a:endParaRPr lang="en-US" dirty="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a:t>
            </a:fld>
            <a:endParaRPr lang="en-US"/>
          </a:p>
        </p:txBody>
      </p:sp>
    </p:spTree>
    <p:extLst>
      <p:ext uri="{BB962C8B-B14F-4D97-AF65-F5344CB8AC3E}">
        <p14:creationId xmlns:p14="http://schemas.microsoft.com/office/powerpoint/2010/main" val="49191089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Counting in-links: Authority</a:t>
            </a:r>
            <a:endParaRPr lang="en-US" dirty="0"/>
          </a:p>
        </p:txBody>
      </p:sp>
      <p:sp>
        <p:nvSpPr>
          <p:cNvPr id="7" name="Slide Number Placeholder 6"/>
          <p:cNvSpPr>
            <a:spLocks noGrp="1"/>
          </p:cNvSpPr>
          <p:nvPr>
            <p:ph type="sldNum" sz="quarter" idx="12"/>
          </p:nvPr>
        </p:nvSpPr>
        <p:spPr/>
        <p:txBody>
          <a:bodyPr/>
          <a:lstStyle/>
          <a:p>
            <a:fld id="{19B12225-5612-419B-A8D5-4B8EEE4C217E}" type="slidenum">
              <a:rPr lang="en-US" smtClean="0"/>
              <a:pPr/>
              <a:t>50</a:t>
            </a:fld>
            <a:endParaRPr lang="en-US"/>
          </a:p>
        </p:txBody>
      </p:sp>
      <p:pic>
        <p:nvPicPr>
          <p:cNvPr id="23554" name="Picture 2"/>
          <p:cNvPicPr>
            <a:picLocks noChangeAspect="1" noChangeArrowheads="1"/>
          </p:cNvPicPr>
          <p:nvPr/>
        </p:nvPicPr>
        <p:blipFill>
          <a:blip r:embed="rId2" cstate="print"/>
          <a:srcRect/>
          <a:stretch>
            <a:fillRect/>
          </a:stretch>
        </p:blipFill>
        <p:spPr bwMode="auto">
          <a:xfrm>
            <a:off x="1676400" y="1143000"/>
            <a:ext cx="5867400" cy="4707370"/>
          </a:xfrm>
          <a:prstGeom prst="rect">
            <a:avLst/>
          </a:prstGeom>
          <a:noFill/>
          <a:ln w="9525">
            <a:noFill/>
            <a:miter lim="800000"/>
            <a:headEnd/>
            <a:tailEnd/>
          </a:ln>
        </p:spPr>
      </p:pic>
      <p:sp>
        <p:nvSpPr>
          <p:cNvPr id="8" name="Rectangle 7"/>
          <p:cNvSpPr/>
          <p:nvPr/>
        </p:nvSpPr>
        <p:spPr>
          <a:xfrm>
            <a:off x="6781800" y="1295400"/>
            <a:ext cx="609600" cy="3810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Rectangle 9"/>
          <p:cNvSpPr/>
          <p:nvPr/>
        </p:nvSpPr>
        <p:spPr>
          <a:xfrm>
            <a:off x="6934200" y="1981200"/>
            <a:ext cx="609600" cy="3810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ectangle 10"/>
          <p:cNvSpPr/>
          <p:nvPr/>
        </p:nvSpPr>
        <p:spPr>
          <a:xfrm>
            <a:off x="6629400" y="2971800"/>
            <a:ext cx="609600" cy="3810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Rectangle 11"/>
          <p:cNvSpPr/>
          <p:nvPr/>
        </p:nvSpPr>
        <p:spPr>
          <a:xfrm>
            <a:off x="6248400" y="3733800"/>
            <a:ext cx="609600" cy="3810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Rectangle 12"/>
          <p:cNvSpPr/>
          <p:nvPr/>
        </p:nvSpPr>
        <p:spPr>
          <a:xfrm>
            <a:off x="5486400" y="4419600"/>
            <a:ext cx="609600" cy="3810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Rectangle 13"/>
          <p:cNvSpPr/>
          <p:nvPr/>
        </p:nvSpPr>
        <p:spPr>
          <a:xfrm>
            <a:off x="4595265" y="5029200"/>
            <a:ext cx="609600" cy="3810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Rectangle 14"/>
          <p:cNvSpPr/>
          <p:nvPr/>
        </p:nvSpPr>
        <p:spPr>
          <a:xfrm>
            <a:off x="3505200" y="5542865"/>
            <a:ext cx="609600" cy="3810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TextBox 15"/>
          <p:cNvSpPr txBox="1"/>
          <p:nvPr/>
        </p:nvSpPr>
        <p:spPr>
          <a:xfrm>
            <a:off x="1371601" y="6096000"/>
            <a:ext cx="6400800" cy="584775"/>
          </a:xfrm>
          <a:prstGeom prst="rect">
            <a:avLst/>
          </a:prstGeom>
          <a:noFill/>
        </p:spPr>
        <p:txBody>
          <a:bodyPr wrap="square" rtlCol="0">
            <a:spAutoFit/>
          </a:bodyPr>
          <a:lstStyle/>
          <a:p>
            <a:pPr algn="ctr"/>
            <a:r>
              <a:rPr lang="en-US" sz="1600" dirty="0" smtClean="0">
                <a:solidFill>
                  <a:srgbClr val="008000"/>
                </a:solidFill>
                <a:latin typeface="Arial" pitchFamily="34" charset="0"/>
                <a:cs typeface="Arial" pitchFamily="34" charset="0"/>
              </a:rPr>
              <a:t>(Note this is idealized example. In reality graph is not bipartite and each page has both the hub and authority score)</a:t>
            </a:r>
          </a:p>
        </p:txBody>
      </p:sp>
      <p:sp>
        <p:nvSpPr>
          <p:cNvPr id="6" name="TextBox 5"/>
          <p:cNvSpPr txBox="1"/>
          <p:nvPr/>
        </p:nvSpPr>
        <p:spPr>
          <a:xfrm>
            <a:off x="5562600" y="4953000"/>
            <a:ext cx="3581400" cy="1077218"/>
          </a:xfrm>
          <a:prstGeom prst="rect">
            <a:avLst/>
          </a:prstGeom>
          <a:noFill/>
        </p:spPr>
        <p:txBody>
          <a:bodyPr wrap="square" rtlCol="0">
            <a:spAutoFit/>
          </a:bodyPr>
          <a:lstStyle/>
          <a:p>
            <a:pPr algn="ctr"/>
            <a:r>
              <a:rPr lang="en-US" sz="2000" dirty="0" smtClean="0">
                <a:solidFill>
                  <a:srgbClr val="D60093"/>
                </a:solidFill>
                <a:latin typeface="Arial" pitchFamily="34" charset="0"/>
                <a:cs typeface="Arial" pitchFamily="34" charset="0"/>
              </a:rPr>
              <a:t>Each page starts </a:t>
            </a:r>
            <a:r>
              <a:rPr lang="en-US" sz="2400" dirty="0" smtClean="0">
                <a:solidFill>
                  <a:srgbClr val="D60093"/>
                </a:solidFill>
                <a:latin typeface="Arial" pitchFamily="34" charset="0"/>
                <a:cs typeface="Arial" pitchFamily="34" charset="0"/>
              </a:rPr>
              <a:t>with</a:t>
            </a:r>
            <a:r>
              <a:rPr lang="en-US" sz="2000" dirty="0" smtClean="0">
                <a:solidFill>
                  <a:srgbClr val="D60093"/>
                </a:solidFill>
                <a:latin typeface="Arial" pitchFamily="34" charset="0"/>
                <a:cs typeface="Arial" pitchFamily="34" charset="0"/>
              </a:rPr>
              <a:t> </a:t>
            </a:r>
            <a:r>
              <a:rPr lang="en-US" sz="2000" b="1" dirty="0" smtClean="0">
                <a:solidFill>
                  <a:srgbClr val="0000FF"/>
                </a:solidFill>
                <a:latin typeface="Arial" pitchFamily="34" charset="0"/>
                <a:cs typeface="Arial" pitchFamily="34" charset="0"/>
              </a:rPr>
              <a:t>hub</a:t>
            </a:r>
            <a:r>
              <a:rPr lang="en-US" sz="2000" dirty="0" smtClean="0">
                <a:solidFill>
                  <a:srgbClr val="0000FF"/>
                </a:solidFill>
                <a:latin typeface="Arial" pitchFamily="34" charset="0"/>
                <a:cs typeface="Arial" pitchFamily="34" charset="0"/>
              </a:rPr>
              <a:t> </a:t>
            </a:r>
            <a:r>
              <a:rPr lang="en-US" sz="2000" dirty="0" smtClean="0">
                <a:solidFill>
                  <a:srgbClr val="D60093"/>
                </a:solidFill>
                <a:latin typeface="Arial" pitchFamily="34" charset="0"/>
                <a:cs typeface="Arial" pitchFamily="34" charset="0"/>
              </a:rPr>
              <a:t>score 1. </a:t>
            </a:r>
            <a:r>
              <a:rPr lang="en-US" sz="2000" b="1" dirty="0" smtClean="0">
                <a:solidFill>
                  <a:srgbClr val="008000"/>
                </a:solidFill>
                <a:latin typeface="Arial" pitchFamily="34" charset="0"/>
                <a:cs typeface="Arial" pitchFamily="34" charset="0"/>
              </a:rPr>
              <a:t>Authorities</a:t>
            </a:r>
            <a:r>
              <a:rPr lang="en-US" sz="2000" dirty="0" smtClean="0">
                <a:solidFill>
                  <a:srgbClr val="008000"/>
                </a:solidFill>
                <a:latin typeface="Arial" pitchFamily="34" charset="0"/>
                <a:cs typeface="Arial" pitchFamily="34" charset="0"/>
              </a:rPr>
              <a:t> </a:t>
            </a:r>
            <a:r>
              <a:rPr lang="en-US" sz="2000" dirty="0" smtClean="0">
                <a:solidFill>
                  <a:srgbClr val="D60093"/>
                </a:solidFill>
                <a:latin typeface="Arial" pitchFamily="34" charset="0"/>
                <a:cs typeface="Arial" pitchFamily="34" charset="0"/>
              </a:rPr>
              <a:t>collect their votes</a:t>
            </a:r>
          </a:p>
        </p:txBody>
      </p:sp>
      <p:sp>
        <p:nvSpPr>
          <p:cNvPr id="18" name="Footer Placeholder 17"/>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4120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Counting in-links: Authority</a:t>
            </a:r>
            <a:endParaRPr lang="en-US" dirty="0"/>
          </a:p>
        </p:txBody>
      </p:sp>
      <p:sp>
        <p:nvSpPr>
          <p:cNvPr id="7" name="Slide Number Placeholder 6"/>
          <p:cNvSpPr>
            <a:spLocks noGrp="1"/>
          </p:cNvSpPr>
          <p:nvPr>
            <p:ph type="sldNum" sz="quarter" idx="12"/>
          </p:nvPr>
        </p:nvSpPr>
        <p:spPr/>
        <p:txBody>
          <a:bodyPr/>
          <a:lstStyle/>
          <a:p>
            <a:fld id="{19B12225-5612-419B-A8D5-4B8EEE4C217E}" type="slidenum">
              <a:rPr lang="en-US" smtClean="0"/>
              <a:pPr/>
              <a:t>51</a:t>
            </a:fld>
            <a:endParaRPr lang="en-US"/>
          </a:p>
        </p:txBody>
      </p:sp>
      <p:pic>
        <p:nvPicPr>
          <p:cNvPr id="23554" name="Picture 2"/>
          <p:cNvPicPr>
            <a:picLocks noChangeAspect="1" noChangeArrowheads="1"/>
          </p:cNvPicPr>
          <p:nvPr/>
        </p:nvPicPr>
        <p:blipFill>
          <a:blip r:embed="rId2" cstate="print"/>
          <a:srcRect/>
          <a:stretch>
            <a:fillRect/>
          </a:stretch>
        </p:blipFill>
        <p:spPr bwMode="auto">
          <a:xfrm>
            <a:off x="1676400" y="1143000"/>
            <a:ext cx="5867400" cy="4707370"/>
          </a:xfrm>
          <a:prstGeom prst="rect">
            <a:avLst/>
          </a:prstGeom>
          <a:noFill/>
          <a:ln w="9525">
            <a:noFill/>
            <a:miter lim="800000"/>
            <a:headEnd/>
            <a:tailEnd/>
          </a:ln>
        </p:spPr>
      </p:pic>
      <p:sp>
        <p:nvSpPr>
          <p:cNvPr id="16" name="TextBox 15"/>
          <p:cNvSpPr txBox="1"/>
          <p:nvPr/>
        </p:nvSpPr>
        <p:spPr>
          <a:xfrm>
            <a:off x="1371601" y="6096000"/>
            <a:ext cx="6400800" cy="584775"/>
          </a:xfrm>
          <a:prstGeom prst="rect">
            <a:avLst/>
          </a:prstGeom>
          <a:noFill/>
        </p:spPr>
        <p:txBody>
          <a:bodyPr wrap="square" rtlCol="0">
            <a:spAutoFit/>
          </a:bodyPr>
          <a:lstStyle/>
          <a:p>
            <a:pPr algn="ctr"/>
            <a:r>
              <a:rPr lang="en-US" sz="1600" dirty="0" smtClean="0">
                <a:solidFill>
                  <a:srgbClr val="008000"/>
                </a:solidFill>
                <a:latin typeface="Arial" pitchFamily="34" charset="0"/>
                <a:cs typeface="Arial" pitchFamily="34" charset="0"/>
              </a:rPr>
              <a:t>(Note this is idealized example. In reality graph is not bipartite and each page has both the hub and authority score)</a:t>
            </a:r>
          </a:p>
        </p:txBody>
      </p:sp>
      <p:sp>
        <p:nvSpPr>
          <p:cNvPr id="18" name="TextBox 17"/>
          <p:cNvSpPr txBox="1"/>
          <p:nvPr/>
        </p:nvSpPr>
        <p:spPr>
          <a:xfrm>
            <a:off x="7086600" y="3276600"/>
            <a:ext cx="1981200" cy="923330"/>
          </a:xfrm>
          <a:prstGeom prst="rect">
            <a:avLst/>
          </a:prstGeom>
          <a:noFill/>
        </p:spPr>
        <p:txBody>
          <a:bodyPr wrap="square" rtlCol="0">
            <a:spAutoFit/>
          </a:bodyPr>
          <a:lstStyle/>
          <a:p>
            <a:pPr algn="ctr"/>
            <a:r>
              <a:rPr lang="en-US" dirty="0" smtClean="0">
                <a:solidFill>
                  <a:srgbClr val="008000"/>
                </a:solidFill>
                <a:latin typeface="Arial" pitchFamily="34" charset="0"/>
                <a:cs typeface="Arial" pitchFamily="34" charset="0"/>
              </a:rPr>
              <a:t>Sum of </a:t>
            </a:r>
            <a:r>
              <a:rPr lang="en-US" b="1" dirty="0" smtClean="0">
                <a:solidFill>
                  <a:srgbClr val="0000FF"/>
                </a:solidFill>
                <a:latin typeface="Arial" pitchFamily="34" charset="0"/>
                <a:cs typeface="Arial" pitchFamily="34" charset="0"/>
              </a:rPr>
              <a:t>hub</a:t>
            </a:r>
            <a:r>
              <a:rPr lang="en-US" dirty="0" smtClean="0">
                <a:solidFill>
                  <a:srgbClr val="0000FF"/>
                </a:solidFill>
                <a:latin typeface="Arial" pitchFamily="34" charset="0"/>
                <a:cs typeface="Arial" pitchFamily="34" charset="0"/>
              </a:rPr>
              <a:t> </a:t>
            </a:r>
            <a:r>
              <a:rPr lang="en-US" dirty="0" smtClean="0">
                <a:solidFill>
                  <a:srgbClr val="008000"/>
                </a:solidFill>
                <a:latin typeface="Arial" pitchFamily="34" charset="0"/>
                <a:cs typeface="Arial" pitchFamily="34" charset="0"/>
              </a:rPr>
              <a:t>scores of nodes pointing to NYT.</a:t>
            </a:r>
          </a:p>
        </p:txBody>
      </p:sp>
      <p:cxnSp>
        <p:nvCxnSpPr>
          <p:cNvPr id="19" name="Straight Arrow Connector 18"/>
          <p:cNvCxnSpPr/>
          <p:nvPr/>
        </p:nvCxnSpPr>
        <p:spPr>
          <a:xfrm flipH="1" flipV="1">
            <a:off x="7042674" y="3193226"/>
            <a:ext cx="353790" cy="372484"/>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5562600" y="4953000"/>
            <a:ext cx="3581400" cy="1077218"/>
          </a:xfrm>
          <a:prstGeom prst="rect">
            <a:avLst/>
          </a:prstGeom>
          <a:noFill/>
        </p:spPr>
        <p:txBody>
          <a:bodyPr wrap="square" rtlCol="0">
            <a:spAutoFit/>
          </a:bodyPr>
          <a:lstStyle/>
          <a:p>
            <a:pPr algn="ctr"/>
            <a:r>
              <a:rPr lang="en-US" sz="2000" dirty="0" smtClean="0">
                <a:solidFill>
                  <a:srgbClr val="D60093"/>
                </a:solidFill>
                <a:latin typeface="Arial" pitchFamily="34" charset="0"/>
                <a:cs typeface="Arial" pitchFamily="34" charset="0"/>
              </a:rPr>
              <a:t>Each page starts </a:t>
            </a:r>
            <a:r>
              <a:rPr lang="en-US" sz="2400" dirty="0" smtClean="0">
                <a:solidFill>
                  <a:srgbClr val="D60093"/>
                </a:solidFill>
                <a:latin typeface="Arial" pitchFamily="34" charset="0"/>
                <a:cs typeface="Arial" pitchFamily="34" charset="0"/>
              </a:rPr>
              <a:t>with</a:t>
            </a:r>
            <a:r>
              <a:rPr lang="en-US" sz="2000" dirty="0" smtClean="0">
                <a:solidFill>
                  <a:srgbClr val="D60093"/>
                </a:solidFill>
                <a:latin typeface="Arial" pitchFamily="34" charset="0"/>
                <a:cs typeface="Arial" pitchFamily="34" charset="0"/>
              </a:rPr>
              <a:t> </a:t>
            </a:r>
            <a:r>
              <a:rPr lang="en-US" sz="2000" b="1" dirty="0" smtClean="0">
                <a:solidFill>
                  <a:srgbClr val="0000FF"/>
                </a:solidFill>
                <a:latin typeface="Arial" pitchFamily="34" charset="0"/>
                <a:cs typeface="Arial" pitchFamily="34" charset="0"/>
              </a:rPr>
              <a:t>hub</a:t>
            </a:r>
            <a:r>
              <a:rPr lang="en-US" sz="2000" dirty="0" smtClean="0">
                <a:solidFill>
                  <a:srgbClr val="0000FF"/>
                </a:solidFill>
                <a:latin typeface="Arial" pitchFamily="34" charset="0"/>
                <a:cs typeface="Arial" pitchFamily="34" charset="0"/>
              </a:rPr>
              <a:t> </a:t>
            </a:r>
            <a:r>
              <a:rPr lang="en-US" sz="2000" dirty="0" smtClean="0">
                <a:solidFill>
                  <a:srgbClr val="D60093"/>
                </a:solidFill>
                <a:latin typeface="Arial" pitchFamily="34" charset="0"/>
                <a:cs typeface="Arial" pitchFamily="34" charset="0"/>
              </a:rPr>
              <a:t>score 1. </a:t>
            </a:r>
            <a:r>
              <a:rPr lang="en-US" sz="2000" b="1" dirty="0" smtClean="0">
                <a:solidFill>
                  <a:srgbClr val="008000"/>
                </a:solidFill>
                <a:latin typeface="Arial" pitchFamily="34" charset="0"/>
                <a:cs typeface="Arial" pitchFamily="34" charset="0"/>
              </a:rPr>
              <a:t>Authorities</a:t>
            </a:r>
            <a:r>
              <a:rPr lang="en-US" sz="2000" dirty="0" smtClean="0">
                <a:solidFill>
                  <a:srgbClr val="008000"/>
                </a:solidFill>
                <a:latin typeface="Arial" pitchFamily="34" charset="0"/>
                <a:cs typeface="Arial" pitchFamily="34" charset="0"/>
              </a:rPr>
              <a:t> </a:t>
            </a:r>
            <a:r>
              <a:rPr lang="en-US" sz="2000" dirty="0" smtClean="0">
                <a:solidFill>
                  <a:srgbClr val="D60093"/>
                </a:solidFill>
                <a:latin typeface="Arial" pitchFamily="34" charset="0"/>
                <a:cs typeface="Arial" pitchFamily="34" charset="0"/>
              </a:rPr>
              <a:t>collect their votes</a:t>
            </a:r>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3491231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Expert Quality: Hub</a:t>
            </a:r>
            <a:endParaRPr lang="en-US" dirty="0"/>
          </a:p>
        </p:txBody>
      </p:sp>
      <p:sp>
        <p:nvSpPr>
          <p:cNvPr id="7" name="Slide Number Placeholder 6"/>
          <p:cNvSpPr>
            <a:spLocks noGrp="1"/>
          </p:cNvSpPr>
          <p:nvPr>
            <p:ph type="sldNum" sz="quarter" idx="12"/>
          </p:nvPr>
        </p:nvSpPr>
        <p:spPr/>
        <p:txBody>
          <a:bodyPr/>
          <a:lstStyle/>
          <a:p>
            <a:fld id="{19B12225-5612-419B-A8D5-4B8EEE4C217E}" type="slidenum">
              <a:rPr lang="en-US" smtClean="0"/>
              <a:pPr/>
              <a:t>52</a:t>
            </a:fld>
            <a:endParaRPr lang="en-US"/>
          </a:p>
        </p:txBody>
      </p:sp>
      <p:pic>
        <p:nvPicPr>
          <p:cNvPr id="24578" name="Picture 2"/>
          <p:cNvPicPr>
            <a:picLocks noChangeAspect="1" noChangeArrowheads="1"/>
          </p:cNvPicPr>
          <p:nvPr/>
        </p:nvPicPr>
        <p:blipFill>
          <a:blip r:embed="rId2" cstate="print"/>
          <a:srcRect/>
          <a:stretch>
            <a:fillRect/>
          </a:stretch>
        </p:blipFill>
        <p:spPr bwMode="auto">
          <a:xfrm>
            <a:off x="1524000" y="1143000"/>
            <a:ext cx="6129338" cy="4862091"/>
          </a:xfrm>
          <a:prstGeom prst="rect">
            <a:avLst/>
          </a:prstGeom>
          <a:noFill/>
          <a:ln w="9525">
            <a:noFill/>
            <a:miter lim="800000"/>
            <a:headEnd/>
            <a:tailEnd/>
          </a:ln>
        </p:spPr>
      </p:pic>
      <p:sp>
        <p:nvSpPr>
          <p:cNvPr id="9" name="TextBox 8"/>
          <p:cNvSpPr txBox="1"/>
          <p:nvPr/>
        </p:nvSpPr>
        <p:spPr>
          <a:xfrm>
            <a:off x="5562600" y="5181600"/>
            <a:ext cx="3504486" cy="400110"/>
          </a:xfrm>
          <a:prstGeom prst="rect">
            <a:avLst/>
          </a:prstGeom>
          <a:noFill/>
        </p:spPr>
        <p:txBody>
          <a:bodyPr wrap="none" rtlCol="0">
            <a:spAutoFit/>
          </a:bodyPr>
          <a:lstStyle/>
          <a:p>
            <a:r>
              <a:rPr lang="en-US" sz="2000" b="1" dirty="0" smtClean="0">
                <a:solidFill>
                  <a:srgbClr val="0000FF"/>
                </a:solidFill>
                <a:latin typeface="Arial" pitchFamily="34" charset="0"/>
                <a:cs typeface="Arial" pitchFamily="34" charset="0"/>
              </a:rPr>
              <a:t>Hubs</a:t>
            </a:r>
            <a:r>
              <a:rPr lang="en-US" sz="2000" dirty="0" smtClean="0">
                <a:solidFill>
                  <a:srgbClr val="0000FF"/>
                </a:solidFill>
                <a:latin typeface="Arial" pitchFamily="34" charset="0"/>
                <a:cs typeface="Arial" pitchFamily="34" charset="0"/>
              </a:rPr>
              <a:t> </a:t>
            </a:r>
            <a:r>
              <a:rPr lang="en-US" sz="2000" dirty="0" smtClean="0">
                <a:solidFill>
                  <a:srgbClr val="D60093"/>
                </a:solidFill>
                <a:latin typeface="Arial" pitchFamily="34" charset="0"/>
                <a:cs typeface="Arial" pitchFamily="34" charset="0"/>
              </a:rPr>
              <a:t>collect authority scores</a:t>
            </a:r>
          </a:p>
        </p:txBody>
      </p:sp>
      <p:sp>
        <p:nvSpPr>
          <p:cNvPr id="10" name="TextBox 9"/>
          <p:cNvSpPr txBox="1"/>
          <p:nvPr/>
        </p:nvSpPr>
        <p:spPr>
          <a:xfrm>
            <a:off x="1371601" y="6096000"/>
            <a:ext cx="6400800" cy="584775"/>
          </a:xfrm>
          <a:prstGeom prst="rect">
            <a:avLst/>
          </a:prstGeom>
          <a:noFill/>
        </p:spPr>
        <p:txBody>
          <a:bodyPr wrap="square" rtlCol="0">
            <a:spAutoFit/>
          </a:bodyPr>
          <a:lstStyle/>
          <a:p>
            <a:pPr algn="ctr"/>
            <a:r>
              <a:rPr lang="en-US" sz="1600" dirty="0" smtClean="0">
                <a:solidFill>
                  <a:srgbClr val="008000"/>
                </a:solidFill>
                <a:latin typeface="Arial" pitchFamily="34" charset="0"/>
                <a:cs typeface="Arial" pitchFamily="34" charset="0"/>
              </a:rPr>
              <a:t>(Note this is idealized example. In reality graph is not bipartite and each page has both the hub and authority score)</a:t>
            </a:r>
          </a:p>
        </p:txBody>
      </p:sp>
      <p:sp>
        <p:nvSpPr>
          <p:cNvPr id="11" name="TextBox 10"/>
          <p:cNvSpPr txBox="1"/>
          <p:nvPr/>
        </p:nvSpPr>
        <p:spPr>
          <a:xfrm>
            <a:off x="304799" y="1230822"/>
            <a:ext cx="2362201" cy="923330"/>
          </a:xfrm>
          <a:prstGeom prst="rect">
            <a:avLst/>
          </a:prstGeom>
          <a:noFill/>
        </p:spPr>
        <p:txBody>
          <a:bodyPr wrap="square" rtlCol="0">
            <a:spAutoFit/>
          </a:bodyPr>
          <a:lstStyle/>
          <a:p>
            <a:pPr algn="ctr"/>
            <a:r>
              <a:rPr lang="en-US" dirty="0" smtClean="0">
                <a:solidFill>
                  <a:srgbClr val="008000"/>
                </a:solidFill>
                <a:latin typeface="Arial" pitchFamily="34" charset="0"/>
                <a:cs typeface="Arial" pitchFamily="34" charset="0"/>
              </a:rPr>
              <a:t>Sum of authority scores of nodes that the node points to.</a:t>
            </a:r>
          </a:p>
        </p:txBody>
      </p:sp>
      <p:cxnSp>
        <p:nvCxnSpPr>
          <p:cNvPr id="12" name="Straight Arrow Connector 11"/>
          <p:cNvCxnSpPr/>
          <p:nvPr/>
        </p:nvCxnSpPr>
        <p:spPr>
          <a:xfrm>
            <a:off x="2438400" y="1905000"/>
            <a:ext cx="1143000" cy="457200"/>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sp>
        <p:nvSpPr>
          <p:cNvPr id="13" name="Footer Placeholder 12"/>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0199246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Reweighting</a:t>
            </a:r>
            <a:endParaRPr lang="en-US" dirty="0"/>
          </a:p>
        </p:txBody>
      </p:sp>
      <p:sp>
        <p:nvSpPr>
          <p:cNvPr id="7" name="Slide Number Placeholder 6"/>
          <p:cNvSpPr>
            <a:spLocks noGrp="1"/>
          </p:cNvSpPr>
          <p:nvPr>
            <p:ph type="sldNum" sz="quarter" idx="12"/>
          </p:nvPr>
        </p:nvSpPr>
        <p:spPr/>
        <p:txBody>
          <a:bodyPr/>
          <a:lstStyle/>
          <a:p>
            <a:fld id="{19B12225-5612-419B-A8D5-4B8EEE4C217E}" type="slidenum">
              <a:rPr lang="en-US" smtClean="0"/>
              <a:pPr/>
              <a:t>53</a:t>
            </a:fld>
            <a:endParaRPr lang="en-US"/>
          </a:p>
        </p:txBody>
      </p:sp>
      <p:pic>
        <p:nvPicPr>
          <p:cNvPr id="25602" name="Picture 2"/>
          <p:cNvPicPr>
            <a:picLocks noChangeAspect="1" noChangeArrowheads="1"/>
          </p:cNvPicPr>
          <p:nvPr/>
        </p:nvPicPr>
        <p:blipFill>
          <a:blip r:embed="rId2" cstate="print"/>
          <a:srcRect/>
          <a:stretch>
            <a:fillRect/>
          </a:stretch>
        </p:blipFill>
        <p:spPr bwMode="auto">
          <a:xfrm>
            <a:off x="1524000" y="1137367"/>
            <a:ext cx="6386513" cy="5111033"/>
          </a:xfrm>
          <a:prstGeom prst="rect">
            <a:avLst/>
          </a:prstGeom>
          <a:noFill/>
          <a:ln w="9525">
            <a:noFill/>
            <a:miter lim="800000"/>
            <a:headEnd/>
            <a:tailEnd/>
          </a:ln>
        </p:spPr>
      </p:pic>
      <p:sp>
        <p:nvSpPr>
          <p:cNvPr id="8" name="TextBox 7"/>
          <p:cNvSpPr txBox="1"/>
          <p:nvPr/>
        </p:nvSpPr>
        <p:spPr>
          <a:xfrm>
            <a:off x="5873927" y="5092667"/>
            <a:ext cx="3105337" cy="707886"/>
          </a:xfrm>
          <a:prstGeom prst="rect">
            <a:avLst/>
          </a:prstGeom>
          <a:noFill/>
        </p:spPr>
        <p:txBody>
          <a:bodyPr wrap="none" rtlCol="0">
            <a:spAutoFit/>
          </a:bodyPr>
          <a:lstStyle/>
          <a:p>
            <a:pPr algn="ctr"/>
            <a:r>
              <a:rPr lang="en-US" sz="2000" b="1" dirty="0" smtClean="0">
                <a:solidFill>
                  <a:srgbClr val="008000"/>
                </a:solidFill>
                <a:latin typeface="Arial" pitchFamily="34" charset="0"/>
                <a:cs typeface="Arial" pitchFamily="34" charset="0"/>
              </a:rPr>
              <a:t>Authorities</a:t>
            </a:r>
            <a:r>
              <a:rPr lang="en-US" sz="2000" dirty="0" smtClean="0">
                <a:solidFill>
                  <a:srgbClr val="008000"/>
                </a:solidFill>
                <a:latin typeface="Arial" pitchFamily="34" charset="0"/>
                <a:cs typeface="Arial" pitchFamily="34" charset="0"/>
              </a:rPr>
              <a:t> </a:t>
            </a:r>
            <a:r>
              <a:rPr lang="en-US" sz="2000" dirty="0" smtClean="0">
                <a:solidFill>
                  <a:srgbClr val="D60093"/>
                </a:solidFill>
                <a:latin typeface="Arial" pitchFamily="34" charset="0"/>
                <a:cs typeface="Arial" pitchFamily="34" charset="0"/>
              </a:rPr>
              <a:t>again collect </a:t>
            </a:r>
            <a:br>
              <a:rPr lang="en-US" sz="2000" dirty="0" smtClean="0">
                <a:solidFill>
                  <a:srgbClr val="D60093"/>
                </a:solidFill>
                <a:latin typeface="Arial" pitchFamily="34" charset="0"/>
                <a:cs typeface="Arial" pitchFamily="34" charset="0"/>
              </a:rPr>
            </a:br>
            <a:r>
              <a:rPr lang="en-US" sz="2000" dirty="0" smtClean="0">
                <a:solidFill>
                  <a:srgbClr val="D60093"/>
                </a:solidFill>
                <a:latin typeface="Arial" pitchFamily="34" charset="0"/>
                <a:cs typeface="Arial" pitchFamily="34" charset="0"/>
              </a:rPr>
              <a:t>the </a:t>
            </a:r>
            <a:r>
              <a:rPr lang="en-US" sz="2000" b="1" dirty="0" smtClean="0">
                <a:solidFill>
                  <a:srgbClr val="0000FF"/>
                </a:solidFill>
                <a:latin typeface="Arial" pitchFamily="34" charset="0"/>
                <a:cs typeface="Arial" pitchFamily="34" charset="0"/>
              </a:rPr>
              <a:t>hub</a:t>
            </a:r>
            <a:r>
              <a:rPr lang="en-US" sz="2000" dirty="0" smtClean="0">
                <a:solidFill>
                  <a:srgbClr val="0000FF"/>
                </a:solidFill>
                <a:latin typeface="Arial" pitchFamily="34" charset="0"/>
                <a:cs typeface="Arial" pitchFamily="34" charset="0"/>
              </a:rPr>
              <a:t> </a:t>
            </a:r>
            <a:r>
              <a:rPr lang="en-US" sz="2000" dirty="0" smtClean="0">
                <a:solidFill>
                  <a:srgbClr val="D60093"/>
                </a:solidFill>
                <a:latin typeface="Arial" pitchFamily="34" charset="0"/>
                <a:cs typeface="Arial" pitchFamily="34" charset="0"/>
              </a:rPr>
              <a:t>scores</a:t>
            </a:r>
          </a:p>
        </p:txBody>
      </p:sp>
      <p:sp>
        <p:nvSpPr>
          <p:cNvPr id="9" name="TextBox 8"/>
          <p:cNvSpPr txBox="1"/>
          <p:nvPr/>
        </p:nvSpPr>
        <p:spPr>
          <a:xfrm>
            <a:off x="1371601" y="6096000"/>
            <a:ext cx="6400800" cy="584775"/>
          </a:xfrm>
          <a:prstGeom prst="rect">
            <a:avLst/>
          </a:prstGeom>
          <a:noFill/>
        </p:spPr>
        <p:txBody>
          <a:bodyPr wrap="square" rtlCol="0">
            <a:spAutoFit/>
          </a:bodyPr>
          <a:lstStyle/>
          <a:p>
            <a:pPr algn="ctr"/>
            <a:r>
              <a:rPr lang="en-US" sz="1600" dirty="0" smtClean="0">
                <a:solidFill>
                  <a:srgbClr val="008000"/>
                </a:solidFill>
                <a:latin typeface="Arial" pitchFamily="34" charset="0"/>
                <a:cs typeface="Arial" pitchFamily="34" charset="0"/>
              </a:rPr>
              <a:t>(Note this is idealized example. In reality graph is not bipartite and each page has both the hub and authority score)</a:t>
            </a:r>
          </a:p>
        </p:txBody>
      </p:sp>
      <p:sp>
        <p:nvSpPr>
          <p:cNvPr id="11" name="Footer Placeholder 10"/>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5484244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10242" name="Rectangle 2"/>
          <p:cNvSpPr>
            <a:spLocks noGrp="1" noChangeArrowheads="1"/>
          </p:cNvSpPr>
          <p:nvPr>
            <p:ph type="title"/>
          </p:nvPr>
        </p:nvSpPr>
        <p:spPr/>
        <p:txBody>
          <a:bodyPr/>
          <a:lstStyle/>
          <a:p>
            <a:r>
              <a:rPr lang="en-US" dirty="0"/>
              <a:t>Mutually </a:t>
            </a:r>
            <a:r>
              <a:rPr lang="en-US" dirty="0" smtClean="0"/>
              <a:t>Recursive Definition</a:t>
            </a:r>
            <a:endParaRPr lang="en-US" dirty="0"/>
          </a:p>
        </p:txBody>
      </p:sp>
      <mc:AlternateContent xmlns:mc="http://schemas.openxmlformats.org/markup-compatibility/2006" xmlns:a14="http://schemas.microsoft.com/office/drawing/2010/main">
        <mc:Choice Requires="a14">
          <p:sp>
            <p:nvSpPr>
              <p:cNvPr id="10243" name="Rectangle 3"/>
              <p:cNvSpPr>
                <a:spLocks noGrp="1" noChangeArrowheads="1"/>
              </p:cNvSpPr>
              <p:nvPr>
                <p:ph idx="1"/>
              </p:nvPr>
            </p:nvSpPr>
            <p:spPr>
              <a:xfrm>
                <a:off x="457200" y="1295400"/>
                <a:ext cx="8153400" cy="5257801"/>
              </a:xfrm>
            </p:spPr>
            <p:txBody>
              <a:bodyPr/>
              <a:lstStyle/>
              <a:p>
                <a:r>
                  <a:rPr lang="en-US" b="1" dirty="0">
                    <a:solidFill>
                      <a:srgbClr val="0000FF"/>
                    </a:solidFill>
                  </a:rPr>
                  <a:t>A good hub links to many good authorities</a:t>
                </a:r>
              </a:p>
              <a:p>
                <a:pPr lvl="8"/>
                <a:endParaRPr lang="en-US" dirty="0" smtClean="0">
                  <a:solidFill>
                    <a:schemeClr val="accent4"/>
                  </a:solidFill>
                </a:endParaRPr>
              </a:p>
              <a:p>
                <a:r>
                  <a:rPr lang="en-US" b="1" dirty="0" smtClean="0">
                    <a:solidFill>
                      <a:srgbClr val="008000"/>
                    </a:solidFill>
                  </a:rPr>
                  <a:t>A </a:t>
                </a:r>
                <a:r>
                  <a:rPr lang="en-US" b="1" dirty="0">
                    <a:solidFill>
                      <a:srgbClr val="008000"/>
                    </a:solidFill>
                  </a:rPr>
                  <a:t>good authority is linked from many good hubs</a:t>
                </a:r>
              </a:p>
              <a:p>
                <a:pPr lvl="8"/>
                <a:endParaRPr lang="en-US" dirty="0" smtClean="0"/>
              </a:p>
              <a:p>
                <a:r>
                  <a:rPr lang="en-US" b="1" dirty="0" smtClean="0">
                    <a:solidFill>
                      <a:srgbClr val="D60093"/>
                    </a:solidFill>
                  </a:rPr>
                  <a:t>Model </a:t>
                </a:r>
                <a:r>
                  <a:rPr lang="en-US" b="1" dirty="0">
                    <a:solidFill>
                      <a:srgbClr val="D60093"/>
                    </a:solidFill>
                  </a:rPr>
                  <a:t>using two scores for each </a:t>
                </a:r>
                <a:r>
                  <a:rPr lang="en-US" b="1" dirty="0" smtClean="0">
                    <a:solidFill>
                      <a:srgbClr val="D60093"/>
                    </a:solidFill>
                  </a:rPr>
                  <a:t>node:</a:t>
                </a:r>
                <a:endParaRPr lang="en-US" b="1" dirty="0">
                  <a:solidFill>
                    <a:srgbClr val="D60093"/>
                  </a:solidFill>
                </a:endParaRPr>
              </a:p>
              <a:p>
                <a:pPr lvl="1"/>
                <a:r>
                  <a:rPr lang="en-US" b="1" dirty="0"/>
                  <a:t>Hub</a:t>
                </a:r>
                <a:r>
                  <a:rPr lang="en-US" dirty="0"/>
                  <a:t> score and </a:t>
                </a:r>
                <a:r>
                  <a:rPr lang="en-US" b="1" dirty="0"/>
                  <a:t>Authority</a:t>
                </a:r>
                <a:r>
                  <a:rPr lang="en-US" dirty="0"/>
                  <a:t> score</a:t>
                </a:r>
              </a:p>
              <a:p>
                <a:pPr lvl="1"/>
                <a:r>
                  <a:rPr lang="en-US" dirty="0"/>
                  <a:t>Represented as vectors </a:t>
                </a:r>
                <a14:m>
                  <m:oMath xmlns:m="http://schemas.openxmlformats.org/officeDocument/2006/math">
                    <m:r>
                      <a:rPr lang="en-US" b="1" i="1" dirty="0" smtClean="0">
                        <a:latin typeface="Cambria Math"/>
                      </a:rPr>
                      <m:t>𝒉</m:t>
                    </m:r>
                  </m:oMath>
                </a14:m>
                <a:r>
                  <a:rPr lang="en-US" dirty="0"/>
                  <a:t> and </a:t>
                </a:r>
                <a14:m>
                  <m:oMath xmlns:m="http://schemas.openxmlformats.org/officeDocument/2006/math">
                    <m:r>
                      <a:rPr lang="en-US" b="1" i="1" dirty="0" smtClean="0">
                        <a:latin typeface="Cambria Math"/>
                      </a:rPr>
                      <m:t>𝒂</m:t>
                    </m:r>
                  </m:oMath>
                </a14:m>
                <a:endParaRPr lang="en-US" b="1" i="1" dirty="0" smtClean="0"/>
              </a:p>
              <a:p>
                <a:pPr lvl="1"/>
                <a:endParaRPr lang="en-US" dirty="0"/>
              </a:p>
            </p:txBody>
          </p:sp>
        </mc:Choice>
        <mc:Fallback xmlns="">
          <p:sp>
            <p:nvSpPr>
              <p:cNvPr id="10243" name="Rectangle 3"/>
              <p:cNvSpPr>
                <a:spLocks noGrp="1" noRot="1" noChangeAspect="1" noMove="1" noResize="1" noEditPoints="1" noAdjustHandles="1" noChangeArrowheads="1" noChangeShapeType="1" noTextEdit="1"/>
              </p:cNvSpPr>
              <p:nvPr>
                <p:ph idx="1"/>
              </p:nvPr>
            </p:nvSpPr>
            <p:spPr>
              <a:xfrm>
                <a:off x="457200" y="1295400"/>
                <a:ext cx="8153400" cy="5257801"/>
              </a:xfrm>
              <a:blipFill rotWithShape="1">
                <a:blip r:embed="rId2"/>
                <a:stretch>
                  <a:fillRect t="-696"/>
                </a:stretch>
              </a:blipFill>
            </p:spPr>
            <p:txBody>
              <a:bodyPr/>
              <a:lstStyle/>
              <a:p>
                <a:r>
                  <a:rPr lang="en-US">
                    <a:noFill/>
                  </a:rPr>
                  <a:t> </a:t>
                </a:r>
              </a:p>
            </p:txBody>
          </p:sp>
        </mc:Fallback>
      </mc:AlternateContent>
      <p:sp>
        <p:nvSpPr>
          <p:cNvPr id="9" name="Slide Number Placeholder 8"/>
          <p:cNvSpPr>
            <a:spLocks noGrp="1"/>
          </p:cNvSpPr>
          <p:nvPr>
            <p:ph type="sldNum" sz="quarter" idx="12"/>
          </p:nvPr>
        </p:nvSpPr>
        <p:spPr/>
        <p:txBody>
          <a:bodyPr/>
          <a:lstStyle/>
          <a:p>
            <a:fld id="{19B12225-5612-419B-A8D5-4B8EEE4C217E}" type="slidenum">
              <a:rPr lang="en-US" smtClean="0"/>
              <a:pPr/>
              <a:t>54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82770404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smtClean="0"/>
              <a:t>Hubs and Authorities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295400"/>
                <a:ext cx="7337223" cy="5486400"/>
              </a:xfrm>
            </p:spPr>
            <p:txBody>
              <a:bodyPr>
                <a:normAutofit lnSpcReduction="10000"/>
              </a:bodyPr>
              <a:lstStyle/>
              <a:p>
                <a:r>
                  <a:rPr lang="en-US" b="1" dirty="0" smtClean="0">
                    <a:solidFill>
                      <a:srgbClr val="D60093"/>
                    </a:solidFill>
                  </a:rPr>
                  <a:t>Each page </a:t>
                </a:r>
                <a14:m>
                  <m:oMath xmlns:m="http://schemas.openxmlformats.org/officeDocument/2006/math">
                    <m:r>
                      <a:rPr lang="en-US" b="1" i="1" dirty="0" smtClean="0">
                        <a:solidFill>
                          <a:srgbClr val="D60093"/>
                        </a:solidFill>
                        <a:latin typeface="Cambria Math"/>
                      </a:rPr>
                      <m:t>𝒊</m:t>
                    </m:r>
                  </m:oMath>
                </a14:m>
                <a:r>
                  <a:rPr lang="en-US" b="1" dirty="0">
                    <a:solidFill>
                      <a:srgbClr val="D60093"/>
                    </a:solidFill>
                  </a:rPr>
                  <a:t> has 2 </a:t>
                </a:r>
                <a:r>
                  <a:rPr lang="en-US" b="1" dirty="0" smtClean="0">
                    <a:solidFill>
                      <a:srgbClr val="D60093"/>
                    </a:solidFill>
                  </a:rPr>
                  <a:t>scores</a:t>
                </a:r>
                <a:r>
                  <a:rPr lang="en-US" b="1" dirty="0">
                    <a:solidFill>
                      <a:srgbClr val="D60093"/>
                    </a:solidFill>
                  </a:rPr>
                  <a:t>:</a:t>
                </a:r>
              </a:p>
              <a:p>
                <a:pPr lvl="1"/>
                <a:r>
                  <a:rPr lang="en-US" dirty="0"/>
                  <a:t>Authority score: </a:t>
                </a:r>
                <a14:m>
                  <m:oMath xmlns:m="http://schemas.openxmlformats.org/officeDocument/2006/math">
                    <m:sSub>
                      <m:sSubPr>
                        <m:ctrlPr>
                          <a:rPr lang="en-US" b="1" i="1">
                            <a:latin typeface="Cambria Math"/>
                          </a:rPr>
                        </m:ctrlPr>
                      </m:sSubPr>
                      <m:e>
                        <m:r>
                          <a:rPr lang="en-US" b="1" i="1">
                            <a:latin typeface="Cambria Math"/>
                          </a:rPr>
                          <m:t>𝒂</m:t>
                        </m:r>
                      </m:e>
                      <m:sub>
                        <m:r>
                          <a:rPr lang="en-US" b="1" i="1" smtClean="0">
                            <a:latin typeface="Cambria Math"/>
                          </a:rPr>
                          <m:t>𝒊</m:t>
                        </m:r>
                      </m:sub>
                    </m:sSub>
                  </m:oMath>
                </a14:m>
                <a:endParaRPr lang="en-US" b="1" dirty="0"/>
              </a:p>
              <a:p>
                <a:pPr lvl="1"/>
                <a:r>
                  <a:rPr lang="en-US" dirty="0" smtClean="0"/>
                  <a:t>Hub score: </a:t>
                </a:r>
                <a14:m>
                  <m:oMath xmlns:m="http://schemas.openxmlformats.org/officeDocument/2006/math">
                    <m:sSub>
                      <m:sSubPr>
                        <m:ctrlPr>
                          <a:rPr lang="en-US" b="1" i="1" smtClean="0">
                            <a:latin typeface="Cambria Math"/>
                          </a:rPr>
                        </m:ctrlPr>
                      </m:sSubPr>
                      <m:e>
                        <m:r>
                          <a:rPr lang="en-US" b="1" i="1" smtClean="0">
                            <a:latin typeface="Cambria Math"/>
                          </a:rPr>
                          <m:t>𝒉</m:t>
                        </m:r>
                      </m:e>
                      <m:sub>
                        <m:r>
                          <a:rPr lang="en-US" b="1" i="1" smtClean="0">
                            <a:latin typeface="Cambria Math"/>
                          </a:rPr>
                          <m:t>𝒊</m:t>
                        </m:r>
                      </m:sub>
                    </m:sSub>
                  </m:oMath>
                </a14:m>
                <a:endParaRPr lang="en-US" b="1" dirty="0" smtClean="0"/>
              </a:p>
              <a:p>
                <a:pPr marL="118872" indent="0">
                  <a:buNone/>
                </a:pPr>
                <a:r>
                  <a:rPr lang="en-US" b="1" u="sng" dirty="0" smtClean="0">
                    <a:solidFill>
                      <a:srgbClr val="0000FF"/>
                    </a:solidFill>
                  </a:rPr>
                  <a:t>HITS </a:t>
                </a:r>
                <a:r>
                  <a:rPr lang="en-US" b="1" u="sng" dirty="0">
                    <a:solidFill>
                      <a:srgbClr val="0000FF"/>
                    </a:solidFill>
                  </a:rPr>
                  <a:t>algorithm:</a:t>
                </a:r>
              </a:p>
              <a:p>
                <a:r>
                  <a:rPr lang="en-US" dirty="0"/>
                  <a:t>Initialize: </a:t>
                </a:r>
                <a14:m>
                  <m:oMath xmlns:m="http://schemas.openxmlformats.org/officeDocument/2006/math">
                    <m:sSubSup>
                      <m:sSubSupPr>
                        <m:ctrlPr>
                          <a:rPr lang="en-US" b="0" i="1" smtClean="0">
                            <a:latin typeface="Cambria Math"/>
                          </a:rPr>
                        </m:ctrlPr>
                      </m:sSubSupPr>
                      <m:e>
                        <m:r>
                          <a:rPr lang="en-US" b="0" i="1" smtClean="0">
                            <a:latin typeface="Cambria Math"/>
                          </a:rPr>
                          <m:t>𝑎</m:t>
                        </m:r>
                      </m:e>
                      <m:sub>
                        <m:r>
                          <a:rPr lang="en-US" b="0" i="1" smtClean="0">
                            <a:latin typeface="Cambria Math"/>
                          </a:rPr>
                          <m:t>𝑗</m:t>
                        </m:r>
                      </m:sub>
                      <m:sup>
                        <m:r>
                          <a:rPr lang="en-US" b="0" i="1" smtClean="0">
                            <a:latin typeface="Cambria Math"/>
                          </a:rPr>
                          <m:t>(0)</m:t>
                        </m:r>
                      </m:sup>
                    </m:sSubSup>
                    <m:r>
                      <a:rPr lang="en-US">
                        <a:latin typeface="Cambria Math"/>
                      </a:rPr>
                      <m:t>=1</m:t>
                    </m:r>
                    <m:r>
                      <a:rPr lang="en-US" b="0" i="0" smtClean="0">
                        <a:latin typeface="Cambria Math"/>
                      </a:rPr>
                      <m:t>/</m:t>
                    </m:r>
                    <m:rad>
                      <m:radPr>
                        <m:degHide m:val="on"/>
                        <m:ctrlPr>
                          <a:rPr lang="en-US" b="0" i="1" smtClean="0">
                            <a:latin typeface="Cambria Math"/>
                          </a:rPr>
                        </m:ctrlPr>
                      </m:radPr>
                      <m:deg/>
                      <m:e>
                        <m:r>
                          <m:rPr>
                            <m:sty m:val="p"/>
                          </m:rPr>
                          <a:rPr lang="en-US" b="0" i="0" smtClean="0">
                            <a:latin typeface="Cambria Math"/>
                          </a:rPr>
                          <m:t>N</m:t>
                        </m:r>
                      </m:e>
                    </m:rad>
                    <m:r>
                      <a:rPr lang="en-US">
                        <a:latin typeface="Cambria Math"/>
                      </a:rPr>
                      <m:t>, </m:t>
                    </m:r>
                    <m:r>
                      <a:rPr lang="en-US" b="0" i="0" smtClean="0">
                        <a:latin typeface="Cambria Math"/>
                      </a:rPr>
                      <m:t> </m:t>
                    </m:r>
                    <m:sSubSup>
                      <m:sSubSupPr>
                        <m:ctrlPr>
                          <a:rPr lang="en-US" b="0" i="1" smtClean="0">
                            <a:latin typeface="Cambria Math"/>
                          </a:rPr>
                        </m:ctrlPr>
                      </m:sSubSupPr>
                      <m:e>
                        <m:r>
                          <m:rPr>
                            <m:sty m:val="p"/>
                          </m:rPr>
                          <a:rPr lang="en-US" b="0" i="0" smtClean="0">
                            <a:latin typeface="Cambria Math"/>
                          </a:rPr>
                          <m:t>h</m:t>
                        </m:r>
                      </m:e>
                      <m:sub>
                        <m:r>
                          <m:rPr>
                            <m:sty m:val="p"/>
                          </m:rPr>
                          <a:rPr lang="en-US" b="0" i="0" smtClean="0">
                            <a:latin typeface="Cambria Math"/>
                          </a:rPr>
                          <m:t>j</m:t>
                        </m:r>
                      </m:sub>
                      <m:sup>
                        <m:r>
                          <a:rPr lang="en-US" b="0" i="0" smtClean="0">
                            <a:latin typeface="Cambria Math"/>
                          </a:rPr>
                          <m:t>(0)</m:t>
                        </m:r>
                      </m:sup>
                    </m:sSubSup>
                    <m:r>
                      <a:rPr lang="en-US">
                        <a:latin typeface="Cambria Math"/>
                      </a:rPr>
                      <m:t>=1/</m:t>
                    </m:r>
                    <m:rad>
                      <m:radPr>
                        <m:degHide m:val="on"/>
                        <m:ctrlPr>
                          <a:rPr lang="en-US" i="1">
                            <a:latin typeface="Cambria Math"/>
                          </a:rPr>
                        </m:ctrlPr>
                      </m:radPr>
                      <m:deg/>
                      <m:e>
                        <m:r>
                          <m:rPr>
                            <m:sty m:val="p"/>
                          </m:rPr>
                          <a:rPr lang="en-US" b="0" i="0" smtClean="0">
                            <a:latin typeface="Cambria Math"/>
                          </a:rPr>
                          <m:t>N</m:t>
                        </m:r>
                      </m:e>
                    </m:rad>
                  </m:oMath>
                </a14:m>
                <a:endParaRPr lang="en-US" dirty="0"/>
              </a:p>
              <a:p>
                <a:r>
                  <a:rPr lang="en-US" dirty="0">
                    <a:solidFill>
                      <a:srgbClr val="008000"/>
                    </a:solidFill>
                  </a:rPr>
                  <a:t>Then keep </a:t>
                </a:r>
                <a:r>
                  <a:rPr lang="en-US" dirty="0" smtClean="0">
                    <a:solidFill>
                      <a:srgbClr val="008000"/>
                    </a:solidFill>
                  </a:rPr>
                  <a:t>iterating until </a:t>
                </a:r>
                <a:r>
                  <a:rPr lang="en-US" b="1" dirty="0" smtClean="0">
                    <a:solidFill>
                      <a:srgbClr val="008000"/>
                    </a:solidFill>
                  </a:rPr>
                  <a:t>convergence</a:t>
                </a:r>
                <a:r>
                  <a:rPr lang="en-US" dirty="0" smtClean="0">
                    <a:solidFill>
                      <a:srgbClr val="008000"/>
                    </a:solidFill>
                  </a:rPr>
                  <a:t>:</a:t>
                </a:r>
                <a:endParaRPr lang="en-US" dirty="0">
                  <a:solidFill>
                    <a:srgbClr val="008000"/>
                  </a:solidFill>
                </a:endParaRPr>
              </a:p>
              <a:p>
                <a:pPr lvl="1"/>
                <a14:m>
                  <m:oMath xmlns:m="http://schemas.openxmlformats.org/officeDocument/2006/math">
                    <m:r>
                      <a:rPr lang="en-US" b="1" i="1" smtClean="0">
                        <a:latin typeface="Cambria Math"/>
                        <a:ea typeface="Cambria Math"/>
                      </a:rPr>
                      <m:t>∀</m:t>
                    </m:r>
                    <m:r>
                      <a:rPr lang="en-US" b="1" i="1" smtClean="0">
                        <a:latin typeface="Cambria Math"/>
                        <a:ea typeface="Cambria Math"/>
                      </a:rPr>
                      <m:t>𝒊</m:t>
                    </m:r>
                    <m:r>
                      <a:rPr lang="en-US" b="0" i="1" smtClean="0">
                        <a:latin typeface="Cambria Math"/>
                        <a:ea typeface="Cambria Math"/>
                      </a:rPr>
                      <m:t>: </m:t>
                    </m:r>
                  </m:oMath>
                </a14:m>
                <a:r>
                  <a:rPr lang="en-US" dirty="0" smtClean="0"/>
                  <a:t>Authority</a:t>
                </a:r>
                <a:r>
                  <a:rPr lang="en-US" dirty="0"/>
                  <a:t>: </a:t>
                </a:r>
                <a14:m>
                  <m:oMath xmlns:m="http://schemas.openxmlformats.org/officeDocument/2006/math">
                    <m:sSubSup>
                      <m:sSubSupPr>
                        <m:ctrlPr>
                          <a:rPr lang="en-US" b="0" i="1" smtClean="0">
                            <a:latin typeface="Cambria Math"/>
                          </a:rPr>
                        </m:ctrlPr>
                      </m:sSubSupPr>
                      <m:e>
                        <m:r>
                          <a:rPr lang="en-US" b="0" i="1" smtClean="0">
                            <a:latin typeface="Cambria Math"/>
                          </a:rPr>
                          <m:t>𝑎</m:t>
                        </m:r>
                      </m:e>
                      <m:sub>
                        <m:r>
                          <a:rPr lang="en-US" b="0" i="1" smtClean="0">
                            <a:latin typeface="Cambria Math"/>
                          </a:rPr>
                          <m:t>𝑖</m:t>
                        </m:r>
                      </m:sub>
                      <m:sup>
                        <m:r>
                          <a:rPr lang="en-US" b="0" i="1" smtClean="0">
                            <a:latin typeface="Cambria Math"/>
                          </a:rPr>
                          <m:t>(</m:t>
                        </m:r>
                        <m:r>
                          <a:rPr lang="en-US" b="0" i="1" smtClean="0">
                            <a:latin typeface="Cambria Math"/>
                          </a:rPr>
                          <m:t>𝑡</m:t>
                        </m:r>
                        <m:r>
                          <a:rPr lang="en-US" b="0" i="1" smtClean="0">
                            <a:latin typeface="Cambria Math"/>
                          </a:rPr>
                          <m:t>+1)</m:t>
                        </m:r>
                      </m:sup>
                    </m:sSubSup>
                    <m:r>
                      <a:rPr lang="en-US">
                        <a:latin typeface="Cambria Math"/>
                      </a:rPr>
                      <m:t>=</m:t>
                    </m:r>
                    <m:nary>
                      <m:naryPr>
                        <m:chr m:val="∑"/>
                        <m:supHide m:val="on"/>
                        <m:ctrlPr>
                          <a:rPr lang="en-US" i="1">
                            <a:latin typeface="Cambria Math"/>
                          </a:rPr>
                        </m:ctrlPr>
                      </m:naryPr>
                      <m:sub>
                        <m:r>
                          <m:rPr>
                            <m:brk m:alnAt="7"/>
                          </m:rPr>
                          <a:rPr lang="en-US" b="1" i="1" smtClean="0">
                            <a:latin typeface="Cambria Math"/>
                          </a:rPr>
                          <m:t>𝒋</m:t>
                        </m:r>
                        <m:r>
                          <a:rPr lang="en-US" b="1" i="1">
                            <a:latin typeface="Cambria Math"/>
                          </a:rPr>
                          <m:t>→</m:t>
                        </m:r>
                        <m:r>
                          <a:rPr lang="en-US" b="1" i="1" smtClean="0">
                            <a:latin typeface="Cambria Math"/>
                          </a:rPr>
                          <m:t>𝒊</m:t>
                        </m:r>
                      </m:sub>
                      <m:sup/>
                      <m:e>
                        <m:sSubSup>
                          <m:sSubSupPr>
                            <m:ctrlPr>
                              <a:rPr lang="en-US" b="0" i="1" smtClean="0">
                                <a:latin typeface="Cambria Math"/>
                              </a:rPr>
                            </m:ctrlPr>
                          </m:sSubSupPr>
                          <m:e>
                            <m:r>
                              <a:rPr lang="en-US" i="1" smtClean="0">
                                <a:latin typeface="Cambria Math"/>
                              </a:rPr>
                              <m:t>h</m:t>
                            </m:r>
                          </m:e>
                          <m:sub>
                            <m:r>
                              <a:rPr lang="en-US" b="0" i="1" smtClean="0">
                                <a:latin typeface="Cambria Math"/>
                              </a:rPr>
                              <m:t>𝑗</m:t>
                            </m:r>
                          </m:sub>
                          <m:sup>
                            <m:r>
                              <a:rPr lang="en-US" b="0" i="1" smtClean="0">
                                <a:latin typeface="Cambria Math"/>
                              </a:rPr>
                              <m:t>(</m:t>
                            </m:r>
                            <m:r>
                              <a:rPr lang="en-US" b="0" i="1" smtClean="0">
                                <a:latin typeface="Cambria Math"/>
                              </a:rPr>
                              <m:t>𝑡</m:t>
                            </m:r>
                            <m:r>
                              <a:rPr lang="en-US" b="0" i="1" smtClean="0">
                                <a:latin typeface="Cambria Math"/>
                              </a:rPr>
                              <m:t>)</m:t>
                            </m:r>
                          </m:sup>
                        </m:sSubSup>
                      </m:e>
                    </m:nary>
                  </m:oMath>
                </a14:m>
                <a:endParaRPr lang="en-US" dirty="0"/>
              </a:p>
              <a:p>
                <a:pPr lvl="1"/>
                <a14:m>
                  <m:oMath xmlns:m="http://schemas.openxmlformats.org/officeDocument/2006/math">
                    <m:r>
                      <a:rPr lang="en-US" b="1" i="1">
                        <a:latin typeface="Cambria Math"/>
                        <a:ea typeface="Cambria Math"/>
                      </a:rPr>
                      <m:t>∀</m:t>
                    </m:r>
                    <m:r>
                      <a:rPr lang="en-US" b="1" i="1">
                        <a:latin typeface="Cambria Math"/>
                        <a:ea typeface="Cambria Math"/>
                      </a:rPr>
                      <m:t>𝒊</m:t>
                    </m:r>
                    <m:r>
                      <a:rPr lang="en-US" i="1">
                        <a:latin typeface="Cambria Math"/>
                        <a:ea typeface="Cambria Math"/>
                      </a:rPr>
                      <m:t>: </m:t>
                    </m:r>
                  </m:oMath>
                </a14:m>
                <a:r>
                  <a:rPr lang="en-US" dirty="0"/>
                  <a:t>Hub: </a:t>
                </a:r>
                <a14:m>
                  <m:oMath xmlns:m="http://schemas.openxmlformats.org/officeDocument/2006/math">
                    <m:sSubSup>
                      <m:sSubSupPr>
                        <m:ctrlPr>
                          <a:rPr lang="en-US" b="0" i="1" smtClean="0">
                            <a:latin typeface="Cambria Math"/>
                          </a:rPr>
                        </m:ctrlPr>
                      </m:sSubSupPr>
                      <m:e>
                        <m:r>
                          <a:rPr lang="en-US" b="0" i="1" smtClean="0">
                            <a:latin typeface="Cambria Math"/>
                          </a:rPr>
                          <m:t>h</m:t>
                        </m:r>
                      </m:e>
                      <m:sub>
                        <m:r>
                          <a:rPr lang="en-US" b="0" i="1" smtClean="0">
                            <a:latin typeface="Cambria Math"/>
                          </a:rPr>
                          <m:t>𝑖</m:t>
                        </m:r>
                      </m:sub>
                      <m:sup>
                        <m:r>
                          <a:rPr lang="en-US" b="0" i="1" smtClean="0">
                            <a:latin typeface="Cambria Math"/>
                          </a:rPr>
                          <m:t>(</m:t>
                        </m:r>
                        <m:r>
                          <a:rPr lang="en-US" b="0" i="1" smtClean="0">
                            <a:latin typeface="Cambria Math"/>
                          </a:rPr>
                          <m:t>𝑡</m:t>
                        </m:r>
                        <m:r>
                          <a:rPr lang="en-US" b="0" i="1" smtClean="0">
                            <a:latin typeface="Cambria Math"/>
                          </a:rPr>
                          <m:t>+1)</m:t>
                        </m:r>
                      </m:sup>
                    </m:sSubSup>
                    <m:r>
                      <a:rPr lang="en-US">
                        <a:latin typeface="Cambria Math"/>
                      </a:rPr>
                      <m:t>=</m:t>
                    </m:r>
                    <m:nary>
                      <m:naryPr>
                        <m:chr m:val="∑"/>
                        <m:supHide m:val="on"/>
                        <m:ctrlPr>
                          <a:rPr lang="en-US" i="1">
                            <a:latin typeface="Cambria Math"/>
                          </a:rPr>
                        </m:ctrlPr>
                      </m:naryPr>
                      <m:sub>
                        <m:r>
                          <m:rPr>
                            <m:brk m:alnAt="7"/>
                          </m:rPr>
                          <a:rPr lang="en-US" b="1" i="1">
                            <a:latin typeface="Cambria Math"/>
                          </a:rPr>
                          <m:t>𝒊</m:t>
                        </m:r>
                        <m:r>
                          <a:rPr lang="en-US" b="1" i="1">
                            <a:latin typeface="Cambria Math"/>
                          </a:rPr>
                          <m:t>→</m:t>
                        </m:r>
                        <m:r>
                          <a:rPr lang="en-US" b="1" i="1">
                            <a:latin typeface="Cambria Math"/>
                          </a:rPr>
                          <m:t>𝒋</m:t>
                        </m:r>
                      </m:sub>
                      <m:sup/>
                      <m:e>
                        <m:sSubSup>
                          <m:sSubSupPr>
                            <m:ctrlPr>
                              <a:rPr lang="en-US" b="0" i="1" smtClean="0">
                                <a:latin typeface="Cambria Math"/>
                              </a:rPr>
                            </m:ctrlPr>
                          </m:sSubSupPr>
                          <m:e>
                            <m:r>
                              <a:rPr lang="en-US" b="0" i="1" smtClean="0">
                                <a:latin typeface="Cambria Math"/>
                              </a:rPr>
                              <m:t>𝑎</m:t>
                            </m:r>
                          </m:e>
                          <m:sub>
                            <m:r>
                              <a:rPr lang="en-US" b="0" i="1" smtClean="0">
                                <a:latin typeface="Cambria Math"/>
                              </a:rPr>
                              <m:t>𝑗</m:t>
                            </m:r>
                          </m:sub>
                          <m:sup>
                            <m:r>
                              <a:rPr lang="en-US" b="0" i="1" smtClean="0">
                                <a:latin typeface="Cambria Math"/>
                              </a:rPr>
                              <m:t>(</m:t>
                            </m:r>
                            <m:r>
                              <a:rPr lang="en-US" b="0" i="1" smtClean="0">
                                <a:latin typeface="Cambria Math"/>
                              </a:rPr>
                              <m:t>𝑡</m:t>
                            </m:r>
                            <m:r>
                              <a:rPr lang="en-US" b="0" i="1" smtClean="0">
                                <a:latin typeface="Cambria Math"/>
                              </a:rPr>
                              <m:t>)</m:t>
                            </m:r>
                          </m:sup>
                        </m:sSubSup>
                      </m:e>
                    </m:nary>
                  </m:oMath>
                </a14:m>
                <a:endParaRPr lang="en-US" i="1" dirty="0"/>
              </a:p>
              <a:p>
                <a:pPr lvl="1"/>
                <a14:m>
                  <m:oMath xmlns:m="http://schemas.openxmlformats.org/officeDocument/2006/math">
                    <m:r>
                      <a:rPr lang="en-US" b="1" i="1">
                        <a:latin typeface="Cambria Math"/>
                        <a:ea typeface="Cambria Math"/>
                      </a:rPr>
                      <m:t>∀</m:t>
                    </m:r>
                    <m:r>
                      <a:rPr lang="en-US" b="1" i="1">
                        <a:latin typeface="Cambria Math"/>
                        <a:ea typeface="Cambria Math"/>
                      </a:rPr>
                      <m:t>𝒊</m:t>
                    </m:r>
                    <m:r>
                      <a:rPr lang="en-US" b="1" i="1">
                        <a:latin typeface="Cambria Math"/>
                        <a:ea typeface="Cambria Math"/>
                      </a:rPr>
                      <m:t>:</m:t>
                    </m:r>
                  </m:oMath>
                </a14:m>
                <a:r>
                  <a:rPr lang="en-US" dirty="0" smtClean="0"/>
                  <a:t> Normalize:</a:t>
                </a:r>
                <a:br>
                  <a:rPr lang="en-US" dirty="0" smtClean="0"/>
                </a:br>
                <a:r>
                  <a:rPr lang="en-US" dirty="0" smtClean="0"/>
                  <a:t> </a:t>
                </a:r>
                <a14:m>
                  <m:oMath xmlns:m="http://schemas.openxmlformats.org/officeDocument/2006/math">
                    <m:nary>
                      <m:naryPr>
                        <m:chr m:val="∑"/>
                        <m:supHide m:val="on"/>
                        <m:ctrlPr>
                          <a:rPr lang="en-US" i="1">
                            <a:latin typeface="Cambria Math"/>
                          </a:rPr>
                        </m:ctrlPr>
                      </m:naryPr>
                      <m:sub>
                        <m:r>
                          <a:rPr lang="en-US" i="1">
                            <a:latin typeface="Cambria Math"/>
                          </a:rPr>
                          <m:t>𝑖</m:t>
                        </m:r>
                      </m:sub>
                      <m:sup/>
                      <m:e>
                        <m:sSup>
                          <m:sSupPr>
                            <m:ctrlPr>
                              <a:rPr lang="en-US" b="0" i="1" smtClean="0">
                                <a:latin typeface="Cambria Math"/>
                              </a:rPr>
                            </m:ctrlPr>
                          </m:sSupPr>
                          <m:e>
                            <m:d>
                              <m:dPr>
                                <m:ctrlPr>
                                  <a:rPr lang="en-US" b="0" i="1" smtClean="0">
                                    <a:latin typeface="Cambria Math"/>
                                  </a:rPr>
                                </m:ctrlPr>
                              </m:dPr>
                              <m:e>
                                <m:sSubSup>
                                  <m:sSubSupPr>
                                    <m:ctrlPr>
                                      <a:rPr lang="en-US" b="0" i="1" smtClean="0">
                                        <a:latin typeface="Cambria Math"/>
                                      </a:rPr>
                                    </m:ctrlPr>
                                  </m:sSubSupPr>
                                  <m:e>
                                    <m:r>
                                      <a:rPr lang="en-US" b="0" i="1" smtClean="0">
                                        <a:latin typeface="Cambria Math"/>
                                      </a:rPr>
                                      <m:t>𝑎</m:t>
                                    </m:r>
                                  </m:e>
                                  <m:sub>
                                    <m:r>
                                      <a:rPr lang="en-US" b="0" i="1" smtClean="0">
                                        <a:latin typeface="Cambria Math"/>
                                      </a:rPr>
                                      <m:t>𝑖</m:t>
                                    </m:r>
                                  </m:sub>
                                  <m:sup>
                                    <m:d>
                                      <m:dPr>
                                        <m:ctrlPr>
                                          <a:rPr lang="en-US" b="0" i="1" smtClean="0">
                                            <a:latin typeface="Cambria Math"/>
                                          </a:rPr>
                                        </m:ctrlPr>
                                      </m:dPr>
                                      <m:e>
                                        <m:r>
                                          <a:rPr lang="en-US" b="0" i="1" smtClean="0">
                                            <a:latin typeface="Cambria Math"/>
                                          </a:rPr>
                                          <m:t>𝑡</m:t>
                                        </m:r>
                                        <m:r>
                                          <a:rPr lang="en-US" b="0" i="1" smtClean="0">
                                            <a:latin typeface="Cambria Math"/>
                                          </a:rPr>
                                          <m:t>+1</m:t>
                                        </m:r>
                                      </m:e>
                                    </m:d>
                                  </m:sup>
                                </m:sSubSup>
                              </m:e>
                            </m:d>
                          </m:e>
                          <m:sup>
                            <m:r>
                              <a:rPr lang="en-US" b="0" i="1" smtClean="0">
                                <a:latin typeface="Cambria Math"/>
                              </a:rPr>
                              <m:t>2</m:t>
                            </m:r>
                          </m:sup>
                        </m:sSup>
                      </m:e>
                    </m:nary>
                    <m:r>
                      <a:rPr lang="en-US" i="1">
                        <a:latin typeface="Cambria Math"/>
                      </a:rPr>
                      <m:t>=1</m:t>
                    </m:r>
                  </m:oMath>
                </a14:m>
                <a:r>
                  <a:rPr lang="en-US" dirty="0"/>
                  <a:t>,</a:t>
                </a:r>
                <a:r>
                  <a:rPr lang="en-US" dirty="0" smtClean="0"/>
                  <a:t> </a:t>
                </a:r>
                <a14:m>
                  <m:oMath xmlns:m="http://schemas.openxmlformats.org/officeDocument/2006/math">
                    <m:nary>
                      <m:naryPr>
                        <m:chr m:val="∑"/>
                        <m:supHide m:val="on"/>
                        <m:ctrlPr>
                          <a:rPr lang="en-US" i="1">
                            <a:latin typeface="Cambria Math"/>
                          </a:rPr>
                        </m:ctrlPr>
                      </m:naryPr>
                      <m:sub>
                        <m:r>
                          <a:rPr lang="en-US" i="1">
                            <a:latin typeface="Cambria Math"/>
                          </a:rPr>
                          <m:t>𝑗</m:t>
                        </m:r>
                      </m:sub>
                      <m:sup/>
                      <m:e>
                        <m:sSup>
                          <m:sSupPr>
                            <m:ctrlPr>
                              <a:rPr lang="en-US" i="1">
                                <a:latin typeface="Cambria Math"/>
                              </a:rPr>
                            </m:ctrlPr>
                          </m:sSupPr>
                          <m:e>
                            <m:d>
                              <m:dPr>
                                <m:ctrlPr>
                                  <a:rPr lang="en-US" i="1">
                                    <a:latin typeface="Cambria Math"/>
                                  </a:rPr>
                                </m:ctrlPr>
                              </m:dPr>
                              <m:e>
                                <m:sSubSup>
                                  <m:sSubSupPr>
                                    <m:ctrlPr>
                                      <a:rPr lang="en-US" i="1">
                                        <a:latin typeface="Cambria Math"/>
                                      </a:rPr>
                                    </m:ctrlPr>
                                  </m:sSubSupPr>
                                  <m:e>
                                    <m:r>
                                      <a:rPr lang="en-US" b="0" i="1" smtClean="0">
                                        <a:latin typeface="Cambria Math"/>
                                      </a:rPr>
                                      <m:t>h</m:t>
                                    </m:r>
                                  </m:e>
                                  <m:sub>
                                    <m:r>
                                      <a:rPr lang="en-US" b="0" i="1" smtClean="0">
                                        <a:latin typeface="Cambria Math"/>
                                      </a:rPr>
                                      <m:t>𝑗</m:t>
                                    </m:r>
                                  </m:sub>
                                  <m:sup>
                                    <m:d>
                                      <m:dPr>
                                        <m:ctrlPr>
                                          <a:rPr lang="en-US" i="1">
                                            <a:latin typeface="Cambria Math"/>
                                          </a:rPr>
                                        </m:ctrlPr>
                                      </m:dPr>
                                      <m:e>
                                        <m:r>
                                          <a:rPr lang="en-US" i="1">
                                            <a:latin typeface="Cambria Math"/>
                                          </a:rPr>
                                          <m:t>𝑡</m:t>
                                        </m:r>
                                        <m:r>
                                          <a:rPr lang="en-US" i="1">
                                            <a:latin typeface="Cambria Math"/>
                                          </a:rPr>
                                          <m:t>+1</m:t>
                                        </m:r>
                                      </m:e>
                                    </m:d>
                                  </m:sup>
                                </m:sSubSup>
                              </m:e>
                            </m:d>
                          </m:e>
                          <m:sup>
                            <m:r>
                              <a:rPr lang="en-US" i="1">
                                <a:latin typeface="Cambria Math"/>
                              </a:rPr>
                              <m:t>2</m:t>
                            </m:r>
                          </m:sup>
                        </m:sSup>
                      </m:e>
                    </m:nary>
                    <m:r>
                      <a:rPr lang="en-US" b="1" i="1">
                        <a:latin typeface="Cambria Math"/>
                      </a:rPr>
                      <m:t>=</m:t>
                    </m:r>
                    <m:r>
                      <a:rPr lang="en-US" i="1">
                        <a:latin typeface="Cambria Math"/>
                      </a:rPr>
                      <m:t>1</m:t>
                    </m:r>
                  </m:oMath>
                </a14:m>
                <a:endParaRPr lang="en-US" dirty="0"/>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295400"/>
                <a:ext cx="7337223" cy="5486400"/>
              </a:xfrm>
              <a:blipFill rotWithShape="1">
                <a:blip r:embed="rId2"/>
                <a:stretch>
                  <a:fillRect l="-997" t="-1444" b="-556"/>
                </a:stretch>
              </a:blipFill>
            </p:spPr>
            <p:txBody>
              <a:bodyPr/>
              <a:lstStyle/>
              <a:p>
                <a:r>
                  <a:rPr lang="en-US">
                    <a:noFill/>
                  </a:rPr>
                  <a:t> </a:t>
                </a:r>
              </a:p>
            </p:txBody>
          </p:sp>
        </mc:Fallback>
      </mc:AlternateContent>
      <p:sp>
        <p:nvSpPr>
          <p:cNvPr id="10" name="TextBox 9"/>
          <p:cNvSpPr txBox="1"/>
          <p:nvPr/>
        </p:nvSpPr>
        <p:spPr>
          <a:xfrm>
            <a:off x="7709037" y="0"/>
            <a:ext cx="1435008" cy="338554"/>
          </a:xfrm>
          <a:prstGeom prst="rect">
            <a:avLst/>
          </a:prstGeom>
          <a:noFill/>
        </p:spPr>
        <p:txBody>
          <a:bodyPr wrap="none" rtlCol="0">
            <a:spAutoFit/>
          </a:bodyPr>
          <a:lstStyle/>
          <a:p>
            <a:pPr algn="r"/>
            <a:r>
              <a:rPr lang="en-US" sz="1600" dirty="0" smtClean="0">
                <a:solidFill>
                  <a:schemeClr val="bg1"/>
                </a:solidFill>
              </a:rPr>
              <a:t>[Kleinberg ‘98]</a:t>
            </a:r>
            <a:endParaRPr lang="en-US" sz="1600" dirty="0">
              <a:solidFill>
                <a:schemeClr val="bg1"/>
              </a:solidFill>
            </a:endParaRPr>
          </a:p>
        </p:txBody>
      </p:sp>
      <p:sp>
        <p:nvSpPr>
          <p:cNvPr id="9" name="Slide Number Placeholder 8"/>
          <p:cNvSpPr>
            <a:spLocks noGrp="1"/>
          </p:cNvSpPr>
          <p:nvPr>
            <p:ph type="sldNum" sz="quarter" idx="12"/>
          </p:nvPr>
        </p:nvSpPr>
        <p:spPr/>
        <p:txBody>
          <a:bodyPr/>
          <a:lstStyle/>
          <a:p>
            <a:fld id="{19B12225-5612-419B-A8D5-4B8EEE4C217E}" type="slidenum">
              <a:rPr lang="en-US" smtClean="0"/>
              <a:pPr/>
              <a:t>55</a:t>
            </a:fld>
            <a:endParaRPr lang="en-US"/>
          </a:p>
        </p:txBody>
      </p:sp>
      <p:sp>
        <p:nvSpPr>
          <p:cNvPr id="11" name="Oval 10"/>
          <p:cNvSpPr/>
          <p:nvPr/>
        </p:nvSpPr>
        <p:spPr>
          <a:xfrm>
            <a:off x="7642896" y="2419271"/>
            <a:ext cx="419358" cy="416891"/>
          </a:xfrm>
          <a:prstGeom prst="ellipse">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smtClean="0">
                <a:latin typeface="Arial" pitchFamily="34" charset="0"/>
                <a:cs typeface="Arial" pitchFamily="34" charset="0"/>
              </a:rPr>
              <a:t>i</a:t>
            </a:r>
            <a:endParaRPr lang="en-US" sz="2000" b="1" dirty="0">
              <a:latin typeface="Arial" pitchFamily="34" charset="0"/>
              <a:cs typeface="Arial" pitchFamily="34" charset="0"/>
            </a:endParaRPr>
          </a:p>
        </p:txBody>
      </p:sp>
      <p:cxnSp>
        <p:nvCxnSpPr>
          <p:cNvPr id="12" name="Straight Arrow Connector 11"/>
          <p:cNvCxnSpPr>
            <a:endCxn id="11" idx="1"/>
          </p:cNvCxnSpPr>
          <p:nvPr/>
        </p:nvCxnSpPr>
        <p:spPr>
          <a:xfrm>
            <a:off x="6648321" y="1474638"/>
            <a:ext cx="1055989" cy="100568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7359521" y="1484891"/>
            <a:ext cx="410375" cy="94463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7896896" y="1484891"/>
            <a:ext cx="165358" cy="94463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endCxn id="11" idx="7"/>
          </p:cNvCxnSpPr>
          <p:nvPr/>
        </p:nvCxnSpPr>
        <p:spPr>
          <a:xfrm flipH="1">
            <a:off x="8000840" y="1474638"/>
            <a:ext cx="781081" cy="100568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6" name="Oval 15"/>
          <p:cNvSpPr/>
          <p:nvPr/>
        </p:nvSpPr>
        <p:spPr>
          <a:xfrm>
            <a:off x="6438642" y="1276446"/>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smtClean="0">
                <a:latin typeface="Arial" pitchFamily="34" charset="0"/>
                <a:cs typeface="Arial" pitchFamily="34" charset="0"/>
              </a:rPr>
              <a:t>j</a:t>
            </a:r>
            <a:r>
              <a:rPr lang="en-US" sz="2000" b="1" baseline="-25000" dirty="0" smtClean="0">
                <a:latin typeface="Arial" pitchFamily="34" charset="0"/>
                <a:cs typeface="Arial" pitchFamily="34" charset="0"/>
              </a:rPr>
              <a:t>1</a:t>
            </a:r>
            <a:endParaRPr lang="en-US" sz="2000" b="1" baseline="-25000" dirty="0">
              <a:latin typeface="Arial" pitchFamily="34" charset="0"/>
              <a:cs typeface="Arial" pitchFamily="34" charset="0"/>
            </a:endParaRPr>
          </a:p>
        </p:txBody>
      </p:sp>
      <p:sp>
        <p:nvSpPr>
          <p:cNvPr id="17" name="Oval 16"/>
          <p:cNvSpPr/>
          <p:nvPr/>
        </p:nvSpPr>
        <p:spPr>
          <a:xfrm>
            <a:off x="7149842" y="1276446"/>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a:latin typeface="Arial" pitchFamily="34" charset="0"/>
                <a:cs typeface="Arial" pitchFamily="34" charset="0"/>
              </a:rPr>
              <a:t>j</a:t>
            </a:r>
            <a:r>
              <a:rPr lang="en-US" sz="2000" b="1" baseline="-25000" dirty="0" smtClean="0">
                <a:latin typeface="Arial" pitchFamily="34" charset="0"/>
                <a:cs typeface="Arial" pitchFamily="34" charset="0"/>
              </a:rPr>
              <a:t>2</a:t>
            </a:r>
            <a:endParaRPr lang="en-US" sz="2000" b="1" baseline="-25000" dirty="0">
              <a:latin typeface="Arial" pitchFamily="34" charset="0"/>
              <a:cs typeface="Arial" pitchFamily="34" charset="0"/>
            </a:endParaRPr>
          </a:p>
        </p:txBody>
      </p:sp>
      <p:sp>
        <p:nvSpPr>
          <p:cNvPr id="18" name="Oval 17"/>
          <p:cNvSpPr/>
          <p:nvPr/>
        </p:nvSpPr>
        <p:spPr>
          <a:xfrm>
            <a:off x="7861042" y="1276446"/>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smtClean="0">
                <a:latin typeface="Arial" pitchFamily="34" charset="0"/>
                <a:cs typeface="Arial" pitchFamily="34" charset="0"/>
              </a:rPr>
              <a:t>j</a:t>
            </a:r>
            <a:r>
              <a:rPr lang="en-US" sz="2000" b="1" baseline="-25000" dirty="0" smtClean="0">
                <a:latin typeface="Arial" pitchFamily="34" charset="0"/>
                <a:cs typeface="Arial" pitchFamily="34" charset="0"/>
              </a:rPr>
              <a:t>3</a:t>
            </a:r>
            <a:endParaRPr lang="en-US" sz="2000" b="1" baseline="-25000" dirty="0">
              <a:latin typeface="Arial" pitchFamily="34" charset="0"/>
              <a:cs typeface="Arial" pitchFamily="34" charset="0"/>
            </a:endParaRPr>
          </a:p>
        </p:txBody>
      </p:sp>
      <p:sp>
        <p:nvSpPr>
          <p:cNvPr id="19" name="Oval 18"/>
          <p:cNvSpPr/>
          <p:nvPr/>
        </p:nvSpPr>
        <p:spPr>
          <a:xfrm>
            <a:off x="8572242" y="1276446"/>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smtClean="0">
                <a:latin typeface="Arial" pitchFamily="34" charset="0"/>
                <a:cs typeface="Arial" pitchFamily="34" charset="0"/>
              </a:rPr>
              <a:t>j</a:t>
            </a:r>
            <a:r>
              <a:rPr lang="en-US" sz="2000" b="1" baseline="-25000" dirty="0" smtClean="0">
                <a:latin typeface="Arial" pitchFamily="34" charset="0"/>
                <a:cs typeface="Arial" pitchFamily="34" charset="0"/>
              </a:rPr>
              <a:t>4</a:t>
            </a:r>
            <a:endParaRPr lang="en-US" sz="2000" b="1" baseline="-250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7261626" y="2753278"/>
                <a:ext cx="1314462" cy="7998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8000"/>
                              </a:solidFill>
                              <a:latin typeface="Cambria Math"/>
                            </a:rPr>
                          </m:ctrlPr>
                        </m:sSubPr>
                        <m:e>
                          <m:r>
                            <a:rPr lang="en-US" b="1" i="1">
                              <a:solidFill>
                                <a:srgbClr val="008000"/>
                              </a:solidFill>
                              <a:latin typeface="Cambria Math"/>
                            </a:rPr>
                            <m:t>𝒂</m:t>
                          </m:r>
                        </m:e>
                        <m:sub>
                          <m:r>
                            <a:rPr lang="en-US" b="1" i="1">
                              <a:solidFill>
                                <a:srgbClr val="008000"/>
                              </a:solidFill>
                              <a:latin typeface="Cambria Math"/>
                            </a:rPr>
                            <m:t>𝒊</m:t>
                          </m:r>
                        </m:sub>
                      </m:sSub>
                      <m:r>
                        <a:rPr lang="en-US" b="1">
                          <a:solidFill>
                            <a:srgbClr val="008000"/>
                          </a:solidFill>
                          <a:latin typeface="Cambria Math"/>
                        </a:rPr>
                        <m:t>=</m:t>
                      </m:r>
                      <m:nary>
                        <m:naryPr>
                          <m:chr m:val="∑"/>
                          <m:supHide m:val="on"/>
                          <m:ctrlPr>
                            <a:rPr lang="en-US" b="1" i="1">
                              <a:solidFill>
                                <a:srgbClr val="008000"/>
                              </a:solidFill>
                              <a:latin typeface="Cambria Math"/>
                            </a:rPr>
                          </m:ctrlPr>
                        </m:naryPr>
                        <m:sub>
                          <m:r>
                            <m:rPr>
                              <m:brk m:alnAt="7"/>
                            </m:rPr>
                            <a:rPr lang="en-US" b="1" i="1">
                              <a:solidFill>
                                <a:srgbClr val="008000"/>
                              </a:solidFill>
                              <a:latin typeface="Cambria Math"/>
                            </a:rPr>
                            <m:t>𝒋</m:t>
                          </m:r>
                          <m:r>
                            <a:rPr lang="en-US" b="1" i="1">
                              <a:solidFill>
                                <a:srgbClr val="008000"/>
                              </a:solidFill>
                              <a:latin typeface="Cambria Math"/>
                            </a:rPr>
                            <m:t>→</m:t>
                          </m:r>
                          <m:r>
                            <a:rPr lang="en-US" b="1" i="1">
                              <a:solidFill>
                                <a:srgbClr val="008000"/>
                              </a:solidFill>
                              <a:latin typeface="Cambria Math"/>
                            </a:rPr>
                            <m:t>𝒊</m:t>
                          </m:r>
                        </m:sub>
                        <m:sup/>
                        <m:e>
                          <m:sSub>
                            <m:sSubPr>
                              <m:ctrlPr>
                                <a:rPr lang="en-US" b="1" i="1">
                                  <a:solidFill>
                                    <a:srgbClr val="008000"/>
                                  </a:solidFill>
                                  <a:latin typeface="Cambria Math"/>
                                </a:rPr>
                              </m:ctrlPr>
                            </m:sSubPr>
                            <m:e>
                              <m:r>
                                <a:rPr lang="en-US" b="1" i="1">
                                  <a:solidFill>
                                    <a:srgbClr val="008000"/>
                                  </a:solidFill>
                                  <a:latin typeface="Cambria Math"/>
                                </a:rPr>
                                <m:t>𝒉</m:t>
                              </m:r>
                            </m:e>
                            <m:sub>
                              <m:r>
                                <a:rPr lang="en-US" b="1" i="1">
                                  <a:solidFill>
                                    <a:srgbClr val="008000"/>
                                  </a:solidFill>
                                  <a:latin typeface="Cambria Math"/>
                                </a:rPr>
                                <m:t>𝒋</m:t>
                              </m:r>
                            </m:sub>
                          </m:sSub>
                        </m:e>
                      </m:nary>
                    </m:oMath>
                  </m:oMathPara>
                </a14:m>
                <a:endParaRPr lang="en-US" b="1" dirty="0">
                  <a:solidFill>
                    <a:srgbClr val="008000"/>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7261626" y="2753278"/>
                <a:ext cx="1314462" cy="799834"/>
              </a:xfrm>
              <a:prstGeom prst="rect">
                <a:avLst/>
              </a:prstGeom>
              <a:blipFill rotWithShape="1">
                <a:blip r:embed="rId3"/>
                <a:stretch>
                  <a:fillRect/>
                </a:stretch>
              </a:blipFill>
            </p:spPr>
            <p:txBody>
              <a:bodyPr/>
              <a:lstStyle/>
              <a:p>
                <a:r>
                  <a:rPr lang="en-US">
                    <a:noFill/>
                  </a:rPr>
                  <a:t> </a:t>
                </a:r>
              </a:p>
            </p:txBody>
          </p:sp>
        </mc:Fallback>
      </mc:AlternateContent>
      <p:cxnSp>
        <p:nvCxnSpPr>
          <p:cNvPr id="21" name="Straight Arrow Connector 20"/>
          <p:cNvCxnSpPr>
            <a:stCxn id="25" idx="7"/>
            <a:endCxn id="31" idx="3"/>
          </p:cNvCxnSpPr>
          <p:nvPr/>
        </p:nvCxnSpPr>
        <p:spPr>
          <a:xfrm flipV="1">
            <a:off x="7024312" y="4362176"/>
            <a:ext cx="831524" cy="954644"/>
          </a:xfrm>
          <a:prstGeom prst="straightConnector1">
            <a:avLst/>
          </a:prstGeom>
          <a:ln w="28575">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V="1">
            <a:off x="7602192" y="4423230"/>
            <a:ext cx="319230" cy="832538"/>
          </a:xfrm>
          <a:prstGeom prst="straightConnector1">
            <a:avLst/>
          </a:prstGeom>
          <a:ln w="28575">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27" idx="0"/>
          </p:cNvCxnSpPr>
          <p:nvPr/>
        </p:nvCxnSpPr>
        <p:spPr>
          <a:xfrm flipH="1" flipV="1">
            <a:off x="8054664" y="4423229"/>
            <a:ext cx="167583" cy="832539"/>
          </a:xfrm>
          <a:prstGeom prst="straightConnector1">
            <a:avLst/>
          </a:prstGeom>
          <a:ln w="28575">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28" idx="1"/>
            <a:endCxn id="31" idx="5"/>
          </p:cNvCxnSpPr>
          <p:nvPr/>
        </p:nvCxnSpPr>
        <p:spPr>
          <a:xfrm flipH="1" flipV="1">
            <a:off x="8152366" y="4362176"/>
            <a:ext cx="594974" cy="954644"/>
          </a:xfrm>
          <a:prstGeom prst="straightConnector1">
            <a:avLst/>
          </a:prstGeom>
          <a:ln w="28575">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5" name="Oval 24"/>
          <p:cNvSpPr/>
          <p:nvPr/>
        </p:nvSpPr>
        <p:spPr>
          <a:xfrm>
            <a:off x="6666368" y="5255768"/>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latin typeface="Arial" pitchFamily="34" charset="0"/>
                <a:cs typeface="Arial" pitchFamily="34" charset="0"/>
              </a:rPr>
              <a:t>j</a:t>
            </a:r>
            <a:r>
              <a:rPr lang="en-US" sz="2000" b="1" baseline="-25000" dirty="0" smtClean="0">
                <a:latin typeface="Arial" pitchFamily="34" charset="0"/>
                <a:cs typeface="Arial" pitchFamily="34" charset="0"/>
              </a:rPr>
              <a:t>1</a:t>
            </a:r>
            <a:endParaRPr lang="en-US" sz="2000" b="1" baseline="-25000" dirty="0">
              <a:latin typeface="Arial" pitchFamily="34" charset="0"/>
              <a:cs typeface="Arial" pitchFamily="34" charset="0"/>
            </a:endParaRPr>
          </a:p>
        </p:txBody>
      </p:sp>
      <p:sp>
        <p:nvSpPr>
          <p:cNvPr id="26" name="Oval 25"/>
          <p:cNvSpPr/>
          <p:nvPr/>
        </p:nvSpPr>
        <p:spPr>
          <a:xfrm>
            <a:off x="7301368" y="5255768"/>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latin typeface="Arial" pitchFamily="34" charset="0"/>
                <a:cs typeface="Arial" pitchFamily="34" charset="0"/>
              </a:rPr>
              <a:t>j</a:t>
            </a:r>
            <a:r>
              <a:rPr lang="en-US" sz="2000" b="1" baseline="-25000" dirty="0" smtClean="0">
                <a:latin typeface="Arial" pitchFamily="34" charset="0"/>
                <a:cs typeface="Arial" pitchFamily="34" charset="0"/>
              </a:rPr>
              <a:t>2</a:t>
            </a:r>
            <a:endParaRPr lang="en-US" sz="2000" b="1" baseline="-25000" dirty="0">
              <a:latin typeface="Arial" pitchFamily="34" charset="0"/>
              <a:cs typeface="Arial" pitchFamily="34" charset="0"/>
            </a:endParaRPr>
          </a:p>
        </p:txBody>
      </p:sp>
      <p:sp>
        <p:nvSpPr>
          <p:cNvPr id="27" name="Oval 26"/>
          <p:cNvSpPr/>
          <p:nvPr/>
        </p:nvSpPr>
        <p:spPr>
          <a:xfrm>
            <a:off x="8012568" y="5255768"/>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latin typeface="Arial" pitchFamily="34" charset="0"/>
                <a:cs typeface="Arial" pitchFamily="34" charset="0"/>
              </a:rPr>
              <a:t>j</a:t>
            </a:r>
            <a:r>
              <a:rPr lang="en-US" sz="2000" b="1" baseline="-25000" dirty="0" smtClean="0">
                <a:latin typeface="Arial" pitchFamily="34" charset="0"/>
                <a:cs typeface="Arial" pitchFamily="34" charset="0"/>
              </a:rPr>
              <a:t>3</a:t>
            </a:r>
            <a:endParaRPr lang="en-US" sz="2000" b="1" baseline="-25000" dirty="0">
              <a:latin typeface="Arial" pitchFamily="34" charset="0"/>
              <a:cs typeface="Arial" pitchFamily="34" charset="0"/>
            </a:endParaRPr>
          </a:p>
        </p:txBody>
      </p:sp>
      <p:sp>
        <p:nvSpPr>
          <p:cNvPr id="28" name="Oval 27"/>
          <p:cNvSpPr/>
          <p:nvPr/>
        </p:nvSpPr>
        <p:spPr>
          <a:xfrm>
            <a:off x="8685926" y="5255768"/>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latin typeface="Arial" pitchFamily="34" charset="0"/>
                <a:cs typeface="Arial" pitchFamily="34" charset="0"/>
              </a:rPr>
              <a:t>j</a:t>
            </a:r>
            <a:r>
              <a:rPr lang="en-US" sz="2000" b="1" baseline="-25000" dirty="0" smtClean="0">
                <a:latin typeface="Arial" pitchFamily="34" charset="0"/>
                <a:cs typeface="Arial" pitchFamily="34" charset="0"/>
              </a:rPr>
              <a:t>4</a:t>
            </a:r>
            <a:endParaRPr lang="en-US" sz="2000" b="1" baseline="-250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9" name="Rectangle 28"/>
              <p:cNvSpPr/>
              <p:nvPr/>
            </p:nvSpPr>
            <p:spPr>
              <a:xfrm>
                <a:off x="7325230" y="5715000"/>
                <a:ext cx="1314462" cy="79983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00FF"/>
                              </a:solidFill>
                              <a:latin typeface="Cambria Math"/>
                            </a:rPr>
                          </m:ctrlPr>
                        </m:sSubPr>
                        <m:e>
                          <m:r>
                            <a:rPr lang="en-US" b="1" i="1" smtClean="0">
                              <a:solidFill>
                                <a:srgbClr val="0000FF"/>
                              </a:solidFill>
                              <a:latin typeface="Cambria Math"/>
                            </a:rPr>
                            <m:t>𝒉</m:t>
                          </m:r>
                        </m:e>
                        <m:sub>
                          <m:r>
                            <a:rPr lang="en-US" b="1" i="1">
                              <a:solidFill>
                                <a:srgbClr val="0000FF"/>
                              </a:solidFill>
                              <a:latin typeface="Cambria Math"/>
                            </a:rPr>
                            <m:t>𝒊</m:t>
                          </m:r>
                        </m:sub>
                      </m:sSub>
                      <m:r>
                        <a:rPr lang="en-US" b="1">
                          <a:solidFill>
                            <a:srgbClr val="0000FF"/>
                          </a:solidFill>
                          <a:latin typeface="Cambria Math"/>
                        </a:rPr>
                        <m:t>=</m:t>
                      </m:r>
                      <m:nary>
                        <m:naryPr>
                          <m:chr m:val="∑"/>
                          <m:supHide m:val="on"/>
                          <m:ctrlPr>
                            <a:rPr lang="en-US" b="1" i="1">
                              <a:solidFill>
                                <a:srgbClr val="0000FF"/>
                              </a:solidFill>
                              <a:latin typeface="Cambria Math"/>
                            </a:rPr>
                          </m:ctrlPr>
                        </m:naryPr>
                        <m:sub>
                          <m:r>
                            <m:rPr>
                              <m:brk m:alnAt="7"/>
                            </m:rPr>
                            <a:rPr lang="en-US" b="1" i="1" smtClean="0">
                              <a:solidFill>
                                <a:srgbClr val="0000FF"/>
                              </a:solidFill>
                              <a:latin typeface="Cambria Math"/>
                            </a:rPr>
                            <m:t>𝒊</m:t>
                          </m:r>
                          <m:r>
                            <a:rPr lang="en-US" b="1" i="1">
                              <a:solidFill>
                                <a:srgbClr val="0000FF"/>
                              </a:solidFill>
                              <a:latin typeface="Cambria Math"/>
                            </a:rPr>
                            <m:t>→</m:t>
                          </m:r>
                          <m:r>
                            <a:rPr lang="en-US" b="1" i="1" smtClean="0">
                              <a:solidFill>
                                <a:srgbClr val="0000FF"/>
                              </a:solidFill>
                              <a:latin typeface="Cambria Math"/>
                            </a:rPr>
                            <m:t>𝒋</m:t>
                          </m:r>
                        </m:sub>
                        <m:sup/>
                        <m:e>
                          <m:sSub>
                            <m:sSubPr>
                              <m:ctrlPr>
                                <a:rPr lang="en-US" b="1" i="1">
                                  <a:solidFill>
                                    <a:srgbClr val="0000FF"/>
                                  </a:solidFill>
                                  <a:latin typeface="Cambria Math"/>
                                </a:rPr>
                              </m:ctrlPr>
                            </m:sSubPr>
                            <m:e>
                              <m:r>
                                <a:rPr lang="en-US" b="1" i="1" smtClean="0">
                                  <a:solidFill>
                                    <a:srgbClr val="0000FF"/>
                                  </a:solidFill>
                                  <a:latin typeface="Cambria Math"/>
                                </a:rPr>
                                <m:t>𝒂</m:t>
                              </m:r>
                            </m:e>
                            <m:sub>
                              <m:r>
                                <a:rPr lang="en-US" b="1" i="1">
                                  <a:solidFill>
                                    <a:srgbClr val="0000FF"/>
                                  </a:solidFill>
                                  <a:latin typeface="Cambria Math"/>
                                </a:rPr>
                                <m:t>𝒋</m:t>
                              </m:r>
                            </m:sub>
                          </m:sSub>
                        </m:e>
                      </m:nary>
                    </m:oMath>
                  </m:oMathPara>
                </a14:m>
                <a:endParaRPr lang="en-US" b="1" dirty="0">
                  <a:solidFill>
                    <a:srgbClr val="0000FF"/>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7325230" y="5715000"/>
                <a:ext cx="1314462" cy="799834"/>
              </a:xfrm>
              <a:prstGeom prst="rect">
                <a:avLst/>
              </a:prstGeom>
              <a:blipFill rotWithShape="1">
                <a:blip r:embed="rId4"/>
                <a:stretch>
                  <a:fillRect/>
                </a:stretch>
              </a:blipFill>
            </p:spPr>
            <p:txBody>
              <a:bodyPr/>
              <a:lstStyle/>
              <a:p>
                <a:r>
                  <a:rPr lang="en-US">
                    <a:noFill/>
                  </a:rPr>
                  <a:t> </a:t>
                </a:r>
              </a:p>
            </p:txBody>
          </p:sp>
        </mc:Fallback>
      </mc:AlternateContent>
      <p:sp>
        <p:nvSpPr>
          <p:cNvPr id="31" name="Oval 30"/>
          <p:cNvSpPr/>
          <p:nvPr/>
        </p:nvSpPr>
        <p:spPr>
          <a:xfrm>
            <a:off x="7794422" y="4006337"/>
            <a:ext cx="419358" cy="416891"/>
          </a:xfrm>
          <a:prstGeom prst="ellipse">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latin typeface="Arial" pitchFamily="34" charset="0"/>
                <a:cs typeface="Arial" pitchFamily="34" charset="0"/>
              </a:rPr>
              <a:t>i</a:t>
            </a:r>
            <a:endParaRPr lang="en-US" sz="2000" b="1" dirty="0">
              <a:latin typeface="Arial" pitchFamily="34" charset="0"/>
              <a:cs typeface="Arial" pitchFamily="34" charset="0"/>
            </a:endParaRP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8379646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Hubs and Authorities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991600" cy="5257801"/>
              </a:xfrm>
            </p:spPr>
            <p:txBody>
              <a:bodyPr>
                <a:normAutofit/>
              </a:bodyPr>
              <a:lstStyle/>
              <a:p>
                <a:r>
                  <a:rPr lang="en-US" b="1" dirty="0" smtClean="0">
                    <a:solidFill>
                      <a:srgbClr val="D60093"/>
                    </a:solidFill>
                  </a:rPr>
                  <a:t>HITS converges to a single stable point</a:t>
                </a:r>
              </a:p>
              <a:p>
                <a:r>
                  <a:rPr lang="en-US" b="1" dirty="0" smtClean="0"/>
                  <a:t>Notation:</a:t>
                </a:r>
              </a:p>
              <a:p>
                <a:pPr lvl="1"/>
                <a:r>
                  <a:rPr lang="en-US" dirty="0" smtClean="0"/>
                  <a:t>Vector </a:t>
                </a:r>
                <a14:m>
                  <m:oMath xmlns:m="http://schemas.openxmlformats.org/officeDocument/2006/math">
                    <m:r>
                      <a:rPr lang="en-US" b="1" i="1" dirty="0" smtClean="0">
                        <a:latin typeface="Cambria Math"/>
                        <a:cs typeface="Times New Roman" pitchFamily="18" charset="0"/>
                      </a:rPr>
                      <m:t>𝒂</m:t>
                    </m:r>
                    <m:r>
                      <a:rPr lang="en-US" i="1" dirty="0" smtClean="0">
                        <a:latin typeface="Cambria Math"/>
                        <a:cs typeface="Times New Roman" pitchFamily="18" charset="0"/>
                      </a:rPr>
                      <m:t> = (</m:t>
                    </m:r>
                    <m:r>
                      <a:rPr lang="en-US" i="1" dirty="0" smtClean="0">
                        <a:latin typeface="Cambria Math"/>
                        <a:cs typeface="Times New Roman" pitchFamily="18" charset="0"/>
                      </a:rPr>
                      <m:t>𝑎</m:t>
                    </m:r>
                    <m:r>
                      <a:rPr lang="en-US" i="1" baseline="-25000" dirty="0" smtClean="0">
                        <a:latin typeface="Cambria Math"/>
                        <a:cs typeface="Times New Roman" pitchFamily="18" charset="0"/>
                      </a:rPr>
                      <m:t>1</m:t>
                    </m:r>
                    <m:r>
                      <a:rPr lang="en-US" i="1" dirty="0" smtClean="0">
                        <a:latin typeface="Cambria Math"/>
                        <a:cs typeface="Times New Roman" pitchFamily="18" charset="0"/>
                      </a:rPr>
                      <m:t>…,</m:t>
                    </m:r>
                    <m:sSub>
                      <m:sSubPr>
                        <m:ctrlPr>
                          <a:rPr lang="en-US" b="0" i="1" dirty="0" smtClean="0">
                            <a:latin typeface="Cambria Math"/>
                            <a:cs typeface="Times New Roman" pitchFamily="18" charset="0"/>
                          </a:rPr>
                        </m:ctrlPr>
                      </m:sSubPr>
                      <m:e>
                        <m:r>
                          <a:rPr lang="en-US" i="1" dirty="0" smtClean="0">
                            <a:latin typeface="Cambria Math"/>
                            <a:cs typeface="Times New Roman" pitchFamily="18" charset="0"/>
                          </a:rPr>
                          <m:t>𝑎</m:t>
                        </m:r>
                      </m:e>
                      <m:sub>
                        <m:r>
                          <a:rPr lang="en-US" i="1" dirty="0" smtClean="0">
                            <a:latin typeface="Cambria Math"/>
                            <a:cs typeface="Times New Roman" pitchFamily="18" charset="0"/>
                          </a:rPr>
                          <m:t>𝑛</m:t>
                        </m:r>
                      </m:sub>
                    </m:sSub>
                    <m:r>
                      <a:rPr lang="en-US" i="1" dirty="0" smtClean="0">
                        <a:latin typeface="Cambria Math"/>
                        <a:cs typeface="Times New Roman" pitchFamily="18" charset="0"/>
                      </a:rPr>
                      <m:t>),    </m:t>
                    </m:r>
                    <m:r>
                      <a:rPr lang="en-US" b="1" i="1" dirty="0" smtClean="0">
                        <a:latin typeface="Cambria Math"/>
                        <a:cs typeface="Times New Roman" pitchFamily="18" charset="0"/>
                      </a:rPr>
                      <m:t>𝒉</m:t>
                    </m:r>
                    <m:r>
                      <a:rPr lang="en-US" i="1" dirty="0" smtClean="0">
                        <a:latin typeface="Cambria Math"/>
                        <a:cs typeface="Times New Roman" pitchFamily="18" charset="0"/>
                      </a:rPr>
                      <m:t> = (</m:t>
                    </m:r>
                    <m:r>
                      <a:rPr lang="en-US" i="1" dirty="0" smtClean="0">
                        <a:latin typeface="Cambria Math"/>
                        <a:cs typeface="Times New Roman" pitchFamily="18" charset="0"/>
                      </a:rPr>
                      <m:t>h</m:t>
                    </m:r>
                    <m:r>
                      <a:rPr lang="en-US" i="1" baseline="-25000" dirty="0" smtClean="0">
                        <a:latin typeface="Cambria Math"/>
                        <a:cs typeface="Times New Roman" pitchFamily="18" charset="0"/>
                      </a:rPr>
                      <m:t>1</m:t>
                    </m:r>
                    <m:r>
                      <a:rPr lang="en-US" i="1" dirty="0" smtClean="0">
                        <a:latin typeface="Cambria Math"/>
                        <a:cs typeface="Times New Roman" pitchFamily="18" charset="0"/>
                      </a:rPr>
                      <m:t>…,</m:t>
                    </m:r>
                    <m:sSub>
                      <m:sSubPr>
                        <m:ctrlPr>
                          <a:rPr lang="en-US" b="0" i="1" dirty="0" smtClean="0">
                            <a:latin typeface="Cambria Math"/>
                            <a:cs typeface="Times New Roman" pitchFamily="18" charset="0"/>
                          </a:rPr>
                        </m:ctrlPr>
                      </m:sSubPr>
                      <m:e>
                        <m:r>
                          <a:rPr lang="en-US" i="1" dirty="0" err="1" smtClean="0">
                            <a:latin typeface="Cambria Math"/>
                            <a:cs typeface="Times New Roman" pitchFamily="18" charset="0"/>
                          </a:rPr>
                          <m:t>h</m:t>
                        </m:r>
                      </m:e>
                      <m:sub>
                        <m:r>
                          <a:rPr lang="en-US" b="0" i="1" dirty="0" smtClean="0">
                            <a:latin typeface="Cambria Math"/>
                            <a:cs typeface="Times New Roman" pitchFamily="18" charset="0"/>
                          </a:rPr>
                          <m:t>𝑛</m:t>
                        </m:r>
                      </m:sub>
                    </m:sSub>
                    <m:r>
                      <a:rPr lang="en-US" i="1" dirty="0" smtClean="0">
                        <a:latin typeface="Cambria Math"/>
                        <a:cs typeface="Times New Roman" pitchFamily="18" charset="0"/>
                      </a:rPr>
                      <m:t>)</m:t>
                    </m:r>
                  </m:oMath>
                </a14:m>
                <a:endParaRPr lang="en-US" i="1" dirty="0" smtClean="0">
                  <a:latin typeface="Times New Roman" pitchFamily="18" charset="0"/>
                  <a:cs typeface="Times New Roman" pitchFamily="18" charset="0"/>
                </a:endParaRPr>
              </a:p>
              <a:p>
                <a:pPr lvl="1"/>
                <a:r>
                  <a:rPr lang="en-US" dirty="0" smtClean="0"/>
                  <a:t>Adjacency matrix </a:t>
                </a:r>
                <a14:m>
                  <m:oMath xmlns:m="http://schemas.openxmlformats.org/officeDocument/2006/math">
                    <m:r>
                      <a:rPr lang="en-US" b="1" i="1" dirty="0" smtClean="0">
                        <a:latin typeface="Cambria Math"/>
                      </a:rPr>
                      <m:t>𝑨</m:t>
                    </m:r>
                  </m:oMath>
                </a14:m>
                <a:r>
                  <a:rPr lang="en-US" dirty="0" smtClean="0"/>
                  <a:t> (</a:t>
                </a:r>
                <a:r>
                  <a:rPr lang="en-US" i="1" dirty="0" err="1" smtClean="0">
                    <a:latin typeface="Times New Roman" pitchFamily="18" charset="0"/>
                    <a:cs typeface="Times New Roman" pitchFamily="18" charset="0"/>
                  </a:rPr>
                  <a:t>N</a:t>
                </a:r>
                <a:r>
                  <a:rPr lang="en-US" dirty="0" err="1" smtClean="0"/>
                  <a:t>x</a:t>
                </a:r>
                <a:r>
                  <a:rPr lang="en-US" i="1" dirty="0" err="1" smtClean="0">
                    <a:latin typeface="Times New Roman" pitchFamily="18" charset="0"/>
                    <a:cs typeface="Times New Roman" pitchFamily="18" charset="0"/>
                  </a:rPr>
                  <a:t>N</a:t>
                </a:r>
                <a:r>
                  <a:rPr lang="en-US" dirty="0" smtClean="0"/>
                  <a:t>): </a:t>
                </a:r>
                <a14:m>
                  <m:oMath xmlns:m="http://schemas.openxmlformats.org/officeDocument/2006/math">
                    <m:r>
                      <a:rPr lang="en-US" b="1" i="1" dirty="0" smtClean="0">
                        <a:latin typeface="Cambria Math"/>
                        <a:cs typeface="Times New Roman" pitchFamily="18" charset="0"/>
                      </a:rPr>
                      <m:t>𝑨</m:t>
                    </m:r>
                    <m:r>
                      <a:rPr lang="en-US" b="1" i="1" baseline="-25000" dirty="0" err="1" smtClean="0">
                        <a:latin typeface="Cambria Math"/>
                        <a:cs typeface="Times New Roman" pitchFamily="18" charset="0"/>
                      </a:rPr>
                      <m:t>𝒊𝒋</m:t>
                    </m:r>
                    <m:r>
                      <a:rPr lang="en-US" i="1" dirty="0" smtClean="0">
                        <a:latin typeface="Cambria Math"/>
                        <a:cs typeface="Times New Roman" pitchFamily="18" charset="0"/>
                      </a:rPr>
                      <m:t>=1</m:t>
                    </m:r>
                  </m:oMath>
                </a14:m>
                <a:r>
                  <a:rPr lang="en-US" dirty="0" smtClean="0"/>
                  <a:t> if </a:t>
                </a:r>
                <a14:m>
                  <m:oMath xmlns:m="http://schemas.openxmlformats.org/officeDocument/2006/math">
                    <m:r>
                      <a:rPr lang="en-US" i="1" dirty="0" smtClean="0">
                        <a:latin typeface="Cambria Math"/>
                        <a:cs typeface="Times New Roman" pitchFamily="18" charset="0"/>
                      </a:rPr>
                      <m:t>𝑖</m:t>
                    </m:r>
                    <m:r>
                      <a:rPr lang="en-US" i="1" dirty="0" err="1" smtClean="0">
                        <a:latin typeface="Cambria Math"/>
                        <a:cs typeface="Times New Roman" pitchFamily="18" charset="0"/>
                        <a:sym typeface="Wingdings 3"/>
                      </a:rPr>
                      <m:t></m:t>
                    </m:r>
                    <m:r>
                      <a:rPr lang="en-US" i="1" dirty="0" err="1" smtClean="0">
                        <a:latin typeface="Cambria Math"/>
                        <a:cs typeface="Times New Roman" pitchFamily="18" charset="0"/>
                        <a:sym typeface="Wingdings 3"/>
                      </a:rPr>
                      <m:t>𝑗</m:t>
                    </m:r>
                  </m:oMath>
                </a14:m>
                <a:r>
                  <a:rPr lang="en-US" dirty="0" smtClean="0">
                    <a:sym typeface="Wingdings 3"/>
                  </a:rPr>
                  <a:t>, 0 otherwise</a:t>
                </a:r>
                <a:endParaRPr lang="en-US" i="1" dirty="0" smtClean="0">
                  <a:latin typeface="Times New Roman" pitchFamily="18" charset="0"/>
                  <a:cs typeface="Times New Roman" pitchFamily="18" charset="0"/>
                  <a:sym typeface="Wingdings 3"/>
                </a:endParaRPr>
              </a:p>
              <a:p>
                <a:r>
                  <a:rPr lang="en-US" b="1" dirty="0" smtClean="0">
                    <a:solidFill>
                      <a:srgbClr val="0000FF"/>
                    </a:solidFill>
                    <a:sym typeface="Wingdings 3"/>
                  </a:rPr>
                  <a:t>Then</a:t>
                </a:r>
                <a:r>
                  <a:rPr lang="en-US" b="1" dirty="0" smtClean="0">
                    <a:sym typeface="Wingdings 3"/>
                  </a:rPr>
                  <a:t> </a:t>
                </a:r>
                <a14:m>
                  <m:oMath xmlns:m="http://schemas.openxmlformats.org/officeDocument/2006/math">
                    <m:sSub>
                      <m:sSubPr>
                        <m:ctrlPr>
                          <a:rPr lang="en-US" b="1" i="1" smtClean="0">
                            <a:solidFill>
                              <a:srgbClr val="008000"/>
                            </a:solidFill>
                            <a:latin typeface="Cambria Math"/>
                            <a:sym typeface="Wingdings 3"/>
                          </a:rPr>
                        </m:ctrlPr>
                      </m:sSubPr>
                      <m:e>
                        <m:r>
                          <a:rPr lang="en-US" b="1" i="1" smtClean="0">
                            <a:solidFill>
                              <a:srgbClr val="008000"/>
                            </a:solidFill>
                            <a:latin typeface="Cambria Math"/>
                            <a:sym typeface="Wingdings 3"/>
                          </a:rPr>
                          <m:t>𝒉</m:t>
                        </m:r>
                      </m:e>
                      <m:sub>
                        <m:r>
                          <a:rPr lang="en-US" b="1" i="1" smtClean="0">
                            <a:solidFill>
                              <a:srgbClr val="008000"/>
                            </a:solidFill>
                            <a:latin typeface="Cambria Math"/>
                            <a:sym typeface="Wingdings 3"/>
                          </a:rPr>
                          <m:t>𝒊</m:t>
                        </m:r>
                      </m:sub>
                    </m:sSub>
                    <m:r>
                      <a:rPr lang="en-US" b="1" i="1" smtClean="0">
                        <a:solidFill>
                          <a:srgbClr val="008000"/>
                        </a:solidFill>
                        <a:latin typeface="Cambria Math"/>
                        <a:sym typeface="Wingdings 3"/>
                      </a:rPr>
                      <m:t>=</m:t>
                    </m:r>
                    <m:nary>
                      <m:naryPr>
                        <m:chr m:val="∑"/>
                        <m:supHide m:val="on"/>
                        <m:ctrlPr>
                          <a:rPr lang="en-US" b="1" i="1" smtClean="0">
                            <a:solidFill>
                              <a:srgbClr val="008000"/>
                            </a:solidFill>
                            <a:latin typeface="Cambria Math"/>
                            <a:sym typeface="Wingdings 3"/>
                          </a:rPr>
                        </m:ctrlPr>
                      </m:naryPr>
                      <m:sub>
                        <m:r>
                          <a:rPr lang="en-US" b="1" i="1" smtClean="0">
                            <a:solidFill>
                              <a:srgbClr val="008000"/>
                            </a:solidFill>
                            <a:latin typeface="Cambria Math"/>
                            <a:sym typeface="Wingdings 3"/>
                          </a:rPr>
                          <m:t>𝒊</m:t>
                        </m:r>
                        <m:r>
                          <a:rPr lang="en-US" b="1" i="1" smtClean="0">
                            <a:solidFill>
                              <a:srgbClr val="008000"/>
                            </a:solidFill>
                            <a:latin typeface="Cambria Math"/>
                            <a:ea typeface="Cambria Math"/>
                            <a:sym typeface="Wingdings 3"/>
                          </a:rPr>
                          <m:t>→</m:t>
                        </m:r>
                        <m:r>
                          <a:rPr lang="en-US" b="1" i="1" smtClean="0">
                            <a:solidFill>
                              <a:srgbClr val="008000"/>
                            </a:solidFill>
                            <a:latin typeface="Cambria Math"/>
                            <a:ea typeface="Cambria Math"/>
                            <a:sym typeface="Wingdings 3"/>
                          </a:rPr>
                          <m:t>𝒋</m:t>
                        </m:r>
                      </m:sub>
                      <m:sup/>
                      <m:e>
                        <m:sSub>
                          <m:sSubPr>
                            <m:ctrlPr>
                              <a:rPr lang="en-US" b="1" i="1" smtClean="0">
                                <a:solidFill>
                                  <a:srgbClr val="008000"/>
                                </a:solidFill>
                                <a:latin typeface="Cambria Math"/>
                                <a:sym typeface="Wingdings 3"/>
                              </a:rPr>
                            </m:ctrlPr>
                          </m:sSubPr>
                          <m:e>
                            <m:r>
                              <a:rPr lang="en-US" b="1" i="1" smtClean="0">
                                <a:solidFill>
                                  <a:srgbClr val="008000"/>
                                </a:solidFill>
                                <a:latin typeface="Cambria Math"/>
                                <a:sym typeface="Wingdings 3"/>
                              </a:rPr>
                              <m:t>𝒂</m:t>
                            </m:r>
                          </m:e>
                          <m:sub>
                            <m:r>
                              <a:rPr lang="en-US" b="1" i="1" smtClean="0">
                                <a:solidFill>
                                  <a:srgbClr val="008000"/>
                                </a:solidFill>
                                <a:latin typeface="Cambria Math"/>
                                <a:sym typeface="Wingdings 3"/>
                              </a:rPr>
                              <m:t>𝒋</m:t>
                            </m:r>
                          </m:sub>
                        </m:sSub>
                      </m:e>
                    </m:nary>
                  </m:oMath>
                </a14:m>
                <a:r>
                  <a:rPr lang="en-US" b="1" dirty="0" smtClean="0">
                    <a:solidFill>
                      <a:srgbClr val="008000"/>
                    </a:solidFill>
                    <a:sym typeface="Wingdings 3"/>
                  </a:rPr>
                  <a:t>  </a:t>
                </a:r>
                <a:br>
                  <a:rPr lang="en-US" b="1" dirty="0" smtClean="0">
                    <a:solidFill>
                      <a:srgbClr val="008000"/>
                    </a:solidFill>
                    <a:sym typeface="Wingdings 3"/>
                  </a:rPr>
                </a:br>
                <a:r>
                  <a:rPr lang="en-US" b="1" dirty="0" smtClean="0">
                    <a:solidFill>
                      <a:srgbClr val="0000FF"/>
                    </a:solidFill>
                    <a:sym typeface="Wingdings 3"/>
                  </a:rPr>
                  <a:t>can be rewritten as</a:t>
                </a:r>
                <a:r>
                  <a:rPr lang="en-US" dirty="0" smtClean="0">
                    <a:sym typeface="Wingdings 3"/>
                  </a:rPr>
                  <a:t> </a:t>
                </a:r>
                <a14:m>
                  <m:oMath xmlns:m="http://schemas.openxmlformats.org/officeDocument/2006/math">
                    <m:sSub>
                      <m:sSubPr>
                        <m:ctrlPr>
                          <a:rPr lang="en-US" b="1" i="1" smtClean="0">
                            <a:solidFill>
                              <a:srgbClr val="008000"/>
                            </a:solidFill>
                            <a:latin typeface="Cambria Math"/>
                            <a:sym typeface="Wingdings 3"/>
                          </a:rPr>
                        </m:ctrlPr>
                      </m:sSubPr>
                      <m:e>
                        <m:r>
                          <a:rPr lang="en-US" b="1" i="1" smtClean="0">
                            <a:solidFill>
                              <a:srgbClr val="008000"/>
                            </a:solidFill>
                            <a:latin typeface="Cambria Math"/>
                            <a:sym typeface="Wingdings 3"/>
                          </a:rPr>
                          <m:t>𝒉</m:t>
                        </m:r>
                      </m:e>
                      <m:sub>
                        <m:r>
                          <a:rPr lang="en-US" b="1" i="1" smtClean="0">
                            <a:solidFill>
                              <a:srgbClr val="008000"/>
                            </a:solidFill>
                            <a:latin typeface="Cambria Math"/>
                            <a:sym typeface="Wingdings 3"/>
                          </a:rPr>
                          <m:t>𝒊</m:t>
                        </m:r>
                      </m:sub>
                    </m:sSub>
                    <m:r>
                      <a:rPr lang="en-US" b="1" i="1" smtClean="0">
                        <a:solidFill>
                          <a:srgbClr val="008000"/>
                        </a:solidFill>
                        <a:latin typeface="Cambria Math"/>
                        <a:sym typeface="Wingdings 3"/>
                      </a:rPr>
                      <m:t>=</m:t>
                    </m:r>
                    <m:nary>
                      <m:naryPr>
                        <m:chr m:val="∑"/>
                        <m:supHide m:val="on"/>
                        <m:ctrlPr>
                          <a:rPr lang="en-US" b="1" i="1" smtClean="0">
                            <a:solidFill>
                              <a:srgbClr val="008000"/>
                            </a:solidFill>
                            <a:latin typeface="Cambria Math"/>
                            <a:sym typeface="Wingdings 3"/>
                          </a:rPr>
                        </m:ctrlPr>
                      </m:naryPr>
                      <m:sub>
                        <m:r>
                          <a:rPr lang="en-US" b="1" i="1" smtClean="0">
                            <a:solidFill>
                              <a:srgbClr val="008000"/>
                            </a:solidFill>
                            <a:latin typeface="Cambria Math"/>
                            <a:sym typeface="Wingdings 3"/>
                          </a:rPr>
                          <m:t>𝒋</m:t>
                        </m:r>
                      </m:sub>
                      <m:sup/>
                      <m:e>
                        <m:sSub>
                          <m:sSubPr>
                            <m:ctrlPr>
                              <a:rPr lang="en-US" b="1" i="1" smtClean="0">
                                <a:solidFill>
                                  <a:srgbClr val="008000"/>
                                </a:solidFill>
                                <a:latin typeface="Cambria Math"/>
                                <a:sym typeface="Wingdings 3"/>
                              </a:rPr>
                            </m:ctrlPr>
                          </m:sSubPr>
                          <m:e>
                            <m:r>
                              <a:rPr lang="en-US" b="1" i="1" smtClean="0">
                                <a:solidFill>
                                  <a:srgbClr val="008000"/>
                                </a:solidFill>
                                <a:latin typeface="Cambria Math"/>
                                <a:sym typeface="Wingdings 3"/>
                              </a:rPr>
                              <m:t>𝑨</m:t>
                            </m:r>
                          </m:e>
                          <m:sub>
                            <m:r>
                              <a:rPr lang="en-US" b="1" i="1" smtClean="0">
                                <a:solidFill>
                                  <a:srgbClr val="008000"/>
                                </a:solidFill>
                                <a:latin typeface="Cambria Math"/>
                                <a:sym typeface="Wingdings 3"/>
                              </a:rPr>
                              <m:t>𝒊𝒋</m:t>
                            </m:r>
                          </m:sub>
                        </m:sSub>
                        <m:r>
                          <a:rPr lang="en-US" b="1" i="1" smtClean="0">
                            <a:solidFill>
                              <a:srgbClr val="008000"/>
                            </a:solidFill>
                            <a:latin typeface="Cambria Math"/>
                            <a:sym typeface="Wingdings 3"/>
                          </a:rPr>
                          <m:t>⋅</m:t>
                        </m:r>
                        <m:sSub>
                          <m:sSubPr>
                            <m:ctrlPr>
                              <a:rPr lang="en-US" b="1" i="1" smtClean="0">
                                <a:solidFill>
                                  <a:srgbClr val="008000"/>
                                </a:solidFill>
                                <a:latin typeface="Cambria Math"/>
                                <a:sym typeface="Wingdings 3"/>
                              </a:rPr>
                            </m:ctrlPr>
                          </m:sSubPr>
                          <m:e>
                            <m:r>
                              <a:rPr lang="en-US" b="1" i="1" smtClean="0">
                                <a:solidFill>
                                  <a:srgbClr val="008000"/>
                                </a:solidFill>
                                <a:latin typeface="Cambria Math"/>
                                <a:sym typeface="Wingdings 3"/>
                              </a:rPr>
                              <m:t>𝒂</m:t>
                            </m:r>
                          </m:e>
                          <m:sub>
                            <m:r>
                              <a:rPr lang="en-US" b="1" i="1" smtClean="0">
                                <a:solidFill>
                                  <a:srgbClr val="008000"/>
                                </a:solidFill>
                                <a:latin typeface="Cambria Math"/>
                                <a:sym typeface="Wingdings 3"/>
                              </a:rPr>
                              <m:t>𝒋</m:t>
                            </m:r>
                          </m:sub>
                        </m:sSub>
                      </m:e>
                    </m:nary>
                  </m:oMath>
                </a14:m>
                <a:r>
                  <a:rPr lang="en-US" b="1" dirty="0" smtClean="0">
                    <a:solidFill>
                      <a:srgbClr val="008000"/>
                    </a:solidFill>
                    <a:sym typeface="Wingdings 3"/>
                  </a:rPr>
                  <a:t/>
                </a:r>
                <a:br>
                  <a:rPr lang="en-US" b="1" dirty="0" smtClean="0">
                    <a:solidFill>
                      <a:srgbClr val="008000"/>
                    </a:solidFill>
                    <a:sym typeface="Wingdings 3"/>
                  </a:rPr>
                </a:br>
                <a:r>
                  <a:rPr lang="en-US" b="1" dirty="0" smtClean="0">
                    <a:sym typeface="Wingdings 3"/>
                  </a:rPr>
                  <a:t>So: </a:t>
                </a:r>
                <a14:m>
                  <m:oMath xmlns:m="http://schemas.openxmlformats.org/officeDocument/2006/math">
                    <m:r>
                      <a:rPr lang="en-US" b="1" i="1" smtClean="0">
                        <a:latin typeface="Cambria Math"/>
                        <a:sym typeface="Wingdings 3"/>
                      </a:rPr>
                      <m:t>𝒉</m:t>
                    </m:r>
                    <m:r>
                      <a:rPr lang="en-US" b="1" i="1" smtClean="0">
                        <a:latin typeface="Cambria Math"/>
                        <a:sym typeface="Wingdings 3"/>
                      </a:rPr>
                      <m:t>=</m:t>
                    </m:r>
                    <m:r>
                      <a:rPr lang="en-US" b="1" i="1" smtClean="0">
                        <a:latin typeface="Cambria Math"/>
                        <a:sym typeface="Wingdings 3"/>
                      </a:rPr>
                      <m:t>𝑨</m:t>
                    </m:r>
                    <m:r>
                      <a:rPr lang="en-US" b="1" i="1" smtClean="0">
                        <a:latin typeface="Cambria Math"/>
                        <a:sym typeface="Wingdings 3"/>
                      </a:rPr>
                      <m:t>⋅</m:t>
                    </m:r>
                    <m:r>
                      <a:rPr lang="en-US" b="1" i="1" smtClean="0">
                        <a:latin typeface="Cambria Math"/>
                        <a:sym typeface="Wingdings 3"/>
                      </a:rPr>
                      <m:t>𝒂</m:t>
                    </m:r>
                  </m:oMath>
                </a14:m>
                <a:endParaRPr lang="en-US" b="1" dirty="0" smtClean="0">
                  <a:sym typeface="Wingdings 3"/>
                </a:endParaRPr>
              </a:p>
              <a:p>
                <a:r>
                  <a:rPr lang="en-US" b="1" dirty="0" smtClean="0">
                    <a:solidFill>
                      <a:srgbClr val="D60093"/>
                    </a:solidFill>
                    <a:sym typeface="Wingdings 3"/>
                  </a:rPr>
                  <a:t>Similarly,</a:t>
                </a:r>
                <a:r>
                  <a:rPr lang="en-US" b="1" dirty="0" smtClean="0">
                    <a:sym typeface="Wingdings 3"/>
                  </a:rPr>
                  <a:t> </a:t>
                </a:r>
                <a14:m>
                  <m:oMath xmlns:m="http://schemas.openxmlformats.org/officeDocument/2006/math">
                    <m:sSub>
                      <m:sSubPr>
                        <m:ctrlPr>
                          <a:rPr lang="en-US" b="1" i="1" smtClean="0">
                            <a:solidFill>
                              <a:srgbClr val="008000"/>
                            </a:solidFill>
                            <a:latin typeface="Cambria Math"/>
                            <a:sym typeface="Wingdings 3"/>
                          </a:rPr>
                        </m:ctrlPr>
                      </m:sSubPr>
                      <m:e>
                        <m:r>
                          <a:rPr lang="en-US" b="1" i="1" smtClean="0">
                            <a:solidFill>
                              <a:srgbClr val="008000"/>
                            </a:solidFill>
                            <a:latin typeface="Cambria Math"/>
                            <a:sym typeface="Wingdings 3"/>
                          </a:rPr>
                          <m:t>𝒂</m:t>
                        </m:r>
                      </m:e>
                      <m:sub>
                        <m:r>
                          <a:rPr lang="en-US" b="1" i="1" smtClean="0">
                            <a:solidFill>
                              <a:srgbClr val="008000"/>
                            </a:solidFill>
                            <a:latin typeface="Cambria Math"/>
                            <a:sym typeface="Wingdings 3"/>
                          </a:rPr>
                          <m:t>𝒊</m:t>
                        </m:r>
                      </m:sub>
                    </m:sSub>
                    <m:r>
                      <a:rPr lang="en-US" b="1" i="1">
                        <a:solidFill>
                          <a:srgbClr val="008000"/>
                        </a:solidFill>
                        <a:latin typeface="Cambria Math"/>
                        <a:sym typeface="Wingdings 3"/>
                      </a:rPr>
                      <m:t>=</m:t>
                    </m:r>
                    <m:nary>
                      <m:naryPr>
                        <m:chr m:val="∑"/>
                        <m:supHide m:val="on"/>
                        <m:ctrlPr>
                          <a:rPr lang="en-US" b="1" i="1">
                            <a:solidFill>
                              <a:srgbClr val="008000"/>
                            </a:solidFill>
                            <a:latin typeface="Cambria Math"/>
                            <a:sym typeface="Wingdings 3"/>
                          </a:rPr>
                        </m:ctrlPr>
                      </m:naryPr>
                      <m:sub>
                        <m:r>
                          <a:rPr lang="en-US" b="1" i="1" smtClean="0">
                            <a:solidFill>
                              <a:srgbClr val="008000"/>
                            </a:solidFill>
                            <a:latin typeface="Cambria Math"/>
                            <a:sym typeface="Wingdings 3"/>
                          </a:rPr>
                          <m:t>𝒋</m:t>
                        </m:r>
                        <m:r>
                          <a:rPr lang="en-US" b="1" i="1">
                            <a:solidFill>
                              <a:srgbClr val="008000"/>
                            </a:solidFill>
                            <a:latin typeface="Cambria Math"/>
                            <a:ea typeface="Cambria Math"/>
                            <a:sym typeface="Wingdings 3"/>
                          </a:rPr>
                          <m:t>→</m:t>
                        </m:r>
                        <m:r>
                          <a:rPr lang="en-US" b="1" i="1" smtClean="0">
                            <a:solidFill>
                              <a:srgbClr val="008000"/>
                            </a:solidFill>
                            <a:latin typeface="Cambria Math"/>
                            <a:ea typeface="Cambria Math"/>
                            <a:sym typeface="Wingdings 3"/>
                          </a:rPr>
                          <m:t>𝒊</m:t>
                        </m:r>
                      </m:sub>
                      <m:sup/>
                      <m:e>
                        <m:sSub>
                          <m:sSubPr>
                            <m:ctrlPr>
                              <a:rPr lang="en-US" b="1" i="1">
                                <a:solidFill>
                                  <a:srgbClr val="008000"/>
                                </a:solidFill>
                                <a:latin typeface="Cambria Math"/>
                                <a:sym typeface="Wingdings 3"/>
                              </a:rPr>
                            </m:ctrlPr>
                          </m:sSubPr>
                          <m:e>
                            <m:r>
                              <a:rPr lang="en-US" b="1" i="1" smtClean="0">
                                <a:solidFill>
                                  <a:srgbClr val="008000"/>
                                </a:solidFill>
                                <a:latin typeface="Cambria Math"/>
                                <a:sym typeface="Wingdings 3"/>
                              </a:rPr>
                              <m:t>𝒉</m:t>
                            </m:r>
                          </m:e>
                          <m:sub>
                            <m:r>
                              <a:rPr lang="en-US" b="1" i="1" smtClean="0">
                                <a:solidFill>
                                  <a:srgbClr val="008000"/>
                                </a:solidFill>
                                <a:latin typeface="Cambria Math"/>
                                <a:sym typeface="Wingdings 3"/>
                              </a:rPr>
                              <m:t>𝒋</m:t>
                            </m:r>
                          </m:sub>
                        </m:sSub>
                      </m:e>
                    </m:nary>
                  </m:oMath>
                </a14:m>
                <a:r>
                  <a:rPr lang="en-US" b="1" dirty="0">
                    <a:solidFill>
                      <a:srgbClr val="008000"/>
                    </a:solidFill>
                    <a:sym typeface="Wingdings 3"/>
                  </a:rPr>
                  <a:t>  </a:t>
                </a:r>
                <a:br>
                  <a:rPr lang="en-US" b="1" dirty="0">
                    <a:solidFill>
                      <a:srgbClr val="008000"/>
                    </a:solidFill>
                    <a:sym typeface="Wingdings 3"/>
                  </a:rPr>
                </a:br>
                <a:r>
                  <a:rPr lang="en-US" b="1" dirty="0">
                    <a:solidFill>
                      <a:srgbClr val="D60093"/>
                    </a:solidFill>
                    <a:sym typeface="Wingdings 3"/>
                  </a:rPr>
                  <a:t>can be </a:t>
                </a:r>
                <a:r>
                  <a:rPr lang="en-US" b="1" dirty="0" smtClean="0">
                    <a:solidFill>
                      <a:srgbClr val="D60093"/>
                    </a:solidFill>
                    <a:sym typeface="Wingdings 3"/>
                  </a:rPr>
                  <a:t>rewritten </a:t>
                </a:r>
                <a:r>
                  <a:rPr lang="en-US" b="1" dirty="0">
                    <a:solidFill>
                      <a:srgbClr val="D60093"/>
                    </a:solidFill>
                    <a:sym typeface="Wingdings 3"/>
                  </a:rPr>
                  <a:t>as</a:t>
                </a:r>
                <a:r>
                  <a:rPr lang="en-US" dirty="0">
                    <a:sym typeface="Wingdings 3"/>
                  </a:rPr>
                  <a:t> </a:t>
                </a:r>
                <a14:m>
                  <m:oMath xmlns:m="http://schemas.openxmlformats.org/officeDocument/2006/math">
                    <m:sSub>
                      <m:sSubPr>
                        <m:ctrlPr>
                          <a:rPr lang="en-US" b="1" i="1">
                            <a:solidFill>
                              <a:srgbClr val="008000"/>
                            </a:solidFill>
                            <a:latin typeface="Cambria Math"/>
                            <a:sym typeface="Wingdings 3"/>
                          </a:rPr>
                        </m:ctrlPr>
                      </m:sSubPr>
                      <m:e>
                        <m:r>
                          <a:rPr lang="en-US" b="1" i="1" smtClean="0">
                            <a:solidFill>
                              <a:srgbClr val="008000"/>
                            </a:solidFill>
                            <a:latin typeface="Cambria Math"/>
                            <a:sym typeface="Wingdings 3"/>
                          </a:rPr>
                          <m:t>𝒂</m:t>
                        </m:r>
                      </m:e>
                      <m:sub>
                        <m:r>
                          <a:rPr lang="en-US" b="1" i="1">
                            <a:solidFill>
                              <a:srgbClr val="008000"/>
                            </a:solidFill>
                            <a:latin typeface="Cambria Math"/>
                            <a:sym typeface="Wingdings 3"/>
                          </a:rPr>
                          <m:t>𝒊</m:t>
                        </m:r>
                      </m:sub>
                    </m:sSub>
                    <m:r>
                      <a:rPr lang="en-US" b="1" i="1">
                        <a:solidFill>
                          <a:srgbClr val="008000"/>
                        </a:solidFill>
                        <a:latin typeface="Cambria Math"/>
                        <a:sym typeface="Wingdings 3"/>
                      </a:rPr>
                      <m:t>=</m:t>
                    </m:r>
                    <m:nary>
                      <m:naryPr>
                        <m:chr m:val="∑"/>
                        <m:supHide m:val="on"/>
                        <m:ctrlPr>
                          <a:rPr lang="en-US" b="1" i="1">
                            <a:solidFill>
                              <a:srgbClr val="008000"/>
                            </a:solidFill>
                            <a:latin typeface="Cambria Math"/>
                            <a:sym typeface="Wingdings 3"/>
                          </a:rPr>
                        </m:ctrlPr>
                      </m:naryPr>
                      <m:sub>
                        <m:r>
                          <a:rPr lang="en-US" b="1" i="1">
                            <a:solidFill>
                              <a:srgbClr val="008000"/>
                            </a:solidFill>
                            <a:latin typeface="Cambria Math"/>
                            <a:sym typeface="Wingdings 3"/>
                          </a:rPr>
                          <m:t>𝒋</m:t>
                        </m:r>
                      </m:sub>
                      <m:sup/>
                      <m:e>
                        <m:sSub>
                          <m:sSubPr>
                            <m:ctrlPr>
                              <a:rPr lang="en-US" b="1" i="1">
                                <a:solidFill>
                                  <a:srgbClr val="008000"/>
                                </a:solidFill>
                                <a:latin typeface="Cambria Math"/>
                                <a:sym typeface="Wingdings 3"/>
                              </a:rPr>
                            </m:ctrlPr>
                          </m:sSubPr>
                          <m:e>
                            <m:r>
                              <a:rPr lang="en-US" b="1" i="1">
                                <a:solidFill>
                                  <a:srgbClr val="008000"/>
                                </a:solidFill>
                                <a:latin typeface="Cambria Math"/>
                                <a:sym typeface="Wingdings 3"/>
                              </a:rPr>
                              <m:t>𝑨</m:t>
                            </m:r>
                          </m:e>
                          <m:sub>
                            <m:r>
                              <a:rPr lang="en-US" b="1" i="1">
                                <a:solidFill>
                                  <a:srgbClr val="008000"/>
                                </a:solidFill>
                                <a:latin typeface="Cambria Math"/>
                                <a:sym typeface="Wingdings 3"/>
                              </a:rPr>
                              <m:t>𝒋</m:t>
                            </m:r>
                            <m:r>
                              <a:rPr lang="en-US" b="1" i="1" smtClean="0">
                                <a:solidFill>
                                  <a:srgbClr val="008000"/>
                                </a:solidFill>
                                <a:latin typeface="Cambria Math"/>
                                <a:sym typeface="Wingdings 3"/>
                              </a:rPr>
                              <m:t>𝒊</m:t>
                            </m:r>
                          </m:sub>
                        </m:sSub>
                        <m:r>
                          <a:rPr lang="en-US" b="1" i="1">
                            <a:solidFill>
                              <a:srgbClr val="008000"/>
                            </a:solidFill>
                            <a:latin typeface="Cambria Math"/>
                            <a:sym typeface="Wingdings 3"/>
                          </a:rPr>
                          <m:t>⋅</m:t>
                        </m:r>
                        <m:sSub>
                          <m:sSubPr>
                            <m:ctrlPr>
                              <a:rPr lang="en-US" b="1" i="1">
                                <a:solidFill>
                                  <a:srgbClr val="008000"/>
                                </a:solidFill>
                                <a:latin typeface="Cambria Math"/>
                                <a:sym typeface="Wingdings 3"/>
                              </a:rPr>
                            </m:ctrlPr>
                          </m:sSubPr>
                          <m:e>
                            <m:r>
                              <a:rPr lang="en-US" b="1" i="1" smtClean="0">
                                <a:solidFill>
                                  <a:srgbClr val="008000"/>
                                </a:solidFill>
                                <a:latin typeface="Cambria Math"/>
                                <a:sym typeface="Wingdings 3"/>
                              </a:rPr>
                              <m:t>𝒉</m:t>
                            </m:r>
                          </m:e>
                          <m:sub>
                            <m:r>
                              <a:rPr lang="en-US" b="1" i="1" smtClean="0">
                                <a:solidFill>
                                  <a:srgbClr val="008000"/>
                                </a:solidFill>
                                <a:latin typeface="Cambria Math"/>
                                <a:sym typeface="Wingdings 3"/>
                              </a:rPr>
                              <m:t>𝒋</m:t>
                            </m:r>
                          </m:sub>
                        </m:sSub>
                      </m:e>
                    </m:nary>
                    <m:r>
                      <a:rPr lang="en-US" b="1" i="1" smtClean="0">
                        <a:latin typeface="Cambria Math"/>
                        <a:sym typeface="Wingdings 3"/>
                      </a:rPr>
                      <m:t>=</m:t>
                    </m:r>
                    <m:sSup>
                      <m:sSupPr>
                        <m:ctrlPr>
                          <a:rPr lang="en-US" b="1" i="1" smtClean="0">
                            <a:latin typeface="Cambria Math"/>
                            <a:sym typeface="Wingdings 3"/>
                          </a:rPr>
                        </m:ctrlPr>
                      </m:sSupPr>
                      <m:e>
                        <m:r>
                          <a:rPr lang="en-US" b="1" i="1" smtClean="0">
                            <a:latin typeface="Cambria Math"/>
                            <a:sym typeface="Wingdings 3"/>
                          </a:rPr>
                          <m:t>𝑨</m:t>
                        </m:r>
                      </m:e>
                      <m:sup>
                        <m:r>
                          <a:rPr lang="en-US" b="1" i="1" smtClean="0">
                            <a:latin typeface="Cambria Math"/>
                            <a:sym typeface="Wingdings 3"/>
                          </a:rPr>
                          <m:t>𝑻</m:t>
                        </m:r>
                      </m:sup>
                    </m:sSup>
                    <m:r>
                      <a:rPr lang="en-US" b="1" i="1" smtClean="0">
                        <a:latin typeface="Cambria Math"/>
                        <a:sym typeface="Wingdings 3"/>
                      </a:rPr>
                      <m:t>⋅</m:t>
                    </m:r>
                    <m:r>
                      <a:rPr lang="en-US" b="1" i="1" smtClean="0">
                        <a:latin typeface="Cambria Math"/>
                        <a:sym typeface="Wingdings 3"/>
                      </a:rPr>
                      <m:t>𝒉</m:t>
                    </m:r>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991600" cy="5257801"/>
              </a:xfrm>
              <a:blipFill rotWithShape="1">
                <a:blip r:embed="rId2"/>
                <a:stretch>
                  <a:fillRect t="-696"/>
                </a:stretch>
              </a:blipFill>
            </p:spPr>
            <p:txBody>
              <a:bodyPr/>
              <a:lstStyle/>
              <a:p>
                <a:r>
                  <a:rPr lang="en-US">
                    <a:noFill/>
                  </a:rPr>
                  <a:t> </a:t>
                </a:r>
              </a:p>
            </p:txBody>
          </p:sp>
        </mc:Fallback>
      </mc:AlternateContent>
      <p:sp>
        <p:nvSpPr>
          <p:cNvPr id="10" name="Slide Number Placeholder 9"/>
          <p:cNvSpPr>
            <a:spLocks noGrp="1"/>
          </p:cNvSpPr>
          <p:nvPr>
            <p:ph type="sldNum" sz="quarter" idx="12"/>
          </p:nvPr>
        </p:nvSpPr>
        <p:spPr/>
        <p:txBody>
          <a:bodyPr/>
          <a:lstStyle/>
          <a:p>
            <a:fld id="{19B12225-5612-419B-A8D5-4B8EEE4C217E}" type="slidenum">
              <a:rPr lang="en-US" smtClean="0"/>
              <a:pPr/>
              <a:t>56</a:t>
            </a:fld>
            <a:endParaRPr lang="en-US"/>
          </a:p>
        </p:txBody>
      </p:sp>
      <p:sp>
        <p:nvSpPr>
          <p:cNvPr id="11" name="TextBox 10"/>
          <p:cNvSpPr txBox="1"/>
          <p:nvPr/>
        </p:nvSpPr>
        <p:spPr>
          <a:xfrm>
            <a:off x="7709037" y="0"/>
            <a:ext cx="1435008" cy="338554"/>
          </a:xfrm>
          <a:prstGeom prst="rect">
            <a:avLst/>
          </a:prstGeom>
          <a:noFill/>
        </p:spPr>
        <p:txBody>
          <a:bodyPr wrap="none" rtlCol="0">
            <a:spAutoFit/>
          </a:bodyPr>
          <a:lstStyle/>
          <a:p>
            <a:pPr algn="r"/>
            <a:r>
              <a:rPr lang="en-US" sz="1600" dirty="0" smtClean="0">
                <a:solidFill>
                  <a:schemeClr val="bg1"/>
                </a:solidFill>
              </a:rPr>
              <a:t>[Kleinberg ‘98]</a:t>
            </a:r>
            <a:endParaRPr lang="en-US" sz="1600" dirty="0">
              <a:solidFill>
                <a:schemeClr val="bg1"/>
              </a:solidFill>
            </a:endParaRP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8226761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Hubs and Authorities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410200"/>
              </a:xfrm>
            </p:spPr>
            <p:txBody>
              <a:bodyPr>
                <a:normAutofit/>
              </a:bodyPr>
              <a:lstStyle/>
              <a:p>
                <a:r>
                  <a:rPr lang="en-US" b="1" dirty="0" smtClean="0">
                    <a:solidFill>
                      <a:srgbClr val="0000FF"/>
                    </a:solidFill>
                  </a:rPr>
                  <a:t>HITS algorithm in vector notation:</a:t>
                </a:r>
              </a:p>
              <a:p>
                <a:pPr lvl="1"/>
                <a:r>
                  <a:rPr lang="en-US" dirty="0" smtClean="0"/>
                  <a:t>Set: </a:t>
                </a:r>
                <a14:m>
                  <m:oMath xmlns:m="http://schemas.openxmlformats.org/officeDocument/2006/math">
                    <m:sSub>
                      <m:sSubPr>
                        <m:ctrlPr>
                          <a:rPr lang="en-US" b="1" i="1" dirty="0" smtClean="0">
                            <a:latin typeface="Cambria Math"/>
                            <a:cs typeface="Times New Roman" pitchFamily="18" charset="0"/>
                          </a:rPr>
                        </m:ctrlPr>
                      </m:sSubPr>
                      <m:e>
                        <m:r>
                          <a:rPr lang="en-US" b="1" i="1" dirty="0" smtClean="0">
                            <a:latin typeface="Cambria Math"/>
                            <a:cs typeface="Times New Roman" pitchFamily="18" charset="0"/>
                          </a:rPr>
                          <m:t>𝒂</m:t>
                        </m:r>
                      </m:e>
                      <m:sub>
                        <m:r>
                          <a:rPr lang="en-US" b="1" i="1" dirty="0" smtClean="0">
                            <a:latin typeface="Cambria Math"/>
                            <a:cs typeface="Times New Roman" pitchFamily="18" charset="0"/>
                          </a:rPr>
                          <m:t>𝒊</m:t>
                        </m:r>
                      </m:sub>
                    </m:sSub>
                    <m:r>
                      <a:rPr lang="en-US" b="1" i="1" dirty="0" smtClean="0">
                        <a:latin typeface="Cambria Math"/>
                        <a:cs typeface="Times New Roman" pitchFamily="18" charset="0"/>
                      </a:rPr>
                      <m:t> = </m:t>
                    </m:r>
                    <m:sSub>
                      <m:sSubPr>
                        <m:ctrlPr>
                          <a:rPr lang="en-US" b="1" i="1" dirty="0" smtClean="0">
                            <a:latin typeface="Cambria Math"/>
                            <a:cs typeface="Times New Roman" pitchFamily="18" charset="0"/>
                          </a:rPr>
                        </m:ctrlPr>
                      </m:sSubPr>
                      <m:e>
                        <m:r>
                          <a:rPr lang="en-US" b="1" i="1" dirty="0" smtClean="0">
                            <a:latin typeface="Cambria Math"/>
                            <a:cs typeface="Times New Roman" pitchFamily="18" charset="0"/>
                          </a:rPr>
                          <m:t>𝒉</m:t>
                        </m:r>
                      </m:e>
                      <m:sub>
                        <m:r>
                          <a:rPr lang="en-US" b="1" i="1" dirty="0" smtClean="0">
                            <a:latin typeface="Cambria Math"/>
                            <a:cs typeface="Times New Roman" pitchFamily="18" charset="0"/>
                          </a:rPr>
                          <m:t>𝒊</m:t>
                        </m:r>
                      </m:sub>
                    </m:sSub>
                    <m:r>
                      <a:rPr lang="en-US" b="1" i="1" dirty="0" smtClean="0">
                        <a:latin typeface="Cambria Math"/>
                        <a:cs typeface="Times New Roman" pitchFamily="18" charset="0"/>
                      </a:rPr>
                      <m:t> =</m:t>
                    </m:r>
                    <m:f>
                      <m:fPr>
                        <m:ctrlPr>
                          <a:rPr lang="en-US" b="1" i="1" dirty="0" smtClean="0">
                            <a:latin typeface="Cambria Math"/>
                            <a:cs typeface="Times New Roman" pitchFamily="18" charset="0"/>
                          </a:rPr>
                        </m:ctrlPr>
                      </m:fPr>
                      <m:num>
                        <m:r>
                          <a:rPr lang="en-US" b="1" i="1" dirty="0" smtClean="0">
                            <a:latin typeface="Cambria Math"/>
                            <a:cs typeface="Times New Roman" pitchFamily="18" charset="0"/>
                          </a:rPr>
                          <m:t>𝟏</m:t>
                        </m:r>
                      </m:num>
                      <m:den>
                        <m:rad>
                          <m:radPr>
                            <m:degHide m:val="on"/>
                            <m:ctrlPr>
                              <a:rPr lang="en-US" b="1" i="1" dirty="0" smtClean="0">
                                <a:latin typeface="Cambria Math"/>
                                <a:cs typeface="Times New Roman" pitchFamily="18" charset="0"/>
                              </a:rPr>
                            </m:ctrlPr>
                          </m:radPr>
                          <m:deg/>
                          <m:e>
                            <m:r>
                              <a:rPr lang="en-US" b="1" i="1" dirty="0" smtClean="0">
                                <a:latin typeface="Cambria Math"/>
                                <a:cs typeface="Times New Roman" pitchFamily="18" charset="0"/>
                              </a:rPr>
                              <m:t>𝒏</m:t>
                            </m:r>
                          </m:e>
                        </m:rad>
                      </m:den>
                    </m:f>
                    <m:r>
                      <a:rPr lang="en-US" i="1" dirty="0" smtClean="0">
                        <a:latin typeface="Cambria Math"/>
                        <a:cs typeface="Times New Roman" pitchFamily="18" charset="0"/>
                      </a:rPr>
                      <m:t> </m:t>
                    </m:r>
                  </m:oMath>
                </a14:m>
                <a:endParaRPr lang="en-US" i="1" baseline="30000" dirty="0" smtClean="0">
                  <a:latin typeface="Times New Roman" pitchFamily="18" charset="0"/>
                  <a:cs typeface="Times New Roman" pitchFamily="18" charset="0"/>
                </a:endParaRPr>
              </a:p>
              <a:p>
                <a:pPr marL="457200" lvl="1" indent="0">
                  <a:buNone/>
                </a:pPr>
                <a:r>
                  <a:rPr lang="en-US" b="1" dirty="0" smtClean="0"/>
                  <a:t>Repeat until convergence</a:t>
                </a:r>
                <a:r>
                  <a:rPr lang="en-US" dirty="0" smtClean="0"/>
                  <a:t>:</a:t>
                </a:r>
              </a:p>
              <a:p>
                <a:pPr lvl="1"/>
                <a14:m>
                  <m:oMath xmlns:m="http://schemas.openxmlformats.org/officeDocument/2006/math">
                    <m:r>
                      <a:rPr lang="en-US" b="1" i="1" dirty="0" smtClean="0">
                        <a:latin typeface="Cambria Math"/>
                        <a:cs typeface="Times New Roman" pitchFamily="18" charset="0"/>
                      </a:rPr>
                      <m:t>𝒉</m:t>
                    </m:r>
                    <m:r>
                      <a:rPr lang="en-US" b="1" i="1" dirty="0" smtClean="0">
                        <a:latin typeface="Cambria Math"/>
                        <a:cs typeface="Times New Roman" pitchFamily="18" charset="0"/>
                      </a:rPr>
                      <m:t>=</m:t>
                    </m:r>
                    <m:r>
                      <a:rPr lang="en-US" b="1" i="1" dirty="0" smtClean="0">
                        <a:latin typeface="Cambria Math"/>
                        <a:cs typeface="Times New Roman" pitchFamily="18" charset="0"/>
                      </a:rPr>
                      <m:t>𝑨</m:t>
                    </m:r>
                    <m:r>
                      <a:rPr lang="en-US" b="1" i="1" dirty="0" smtClean="0">
                        <a:latin typeface="Cambria Math"/>
                        <a:cs typeface="Times New Roman" pitchFamily="18" charset="0"/>
                      </a:rPr>
                      <m:t>⋅</m:t>
                    </m:r>
                    <m:r>
                      <a:rPr lang="en-US" b="1" i="1" dirty="0" smtClean="0">
                        <a:latin typeface="Cambria Math"/>
                        <a:cs typeface="Times New Roman" pitchFamily="18" charset="0"/>
                      </a:rPr>
                      <m:t>𝒂</m:t>
                    </m:r>
                  </m:oMath>
                </a14:m>
                <a:endParaRPr lang="en-US" b="1" i="1" dirty="0" smtClean="0">
                  <a:latin typeface="Cambria Math"/>
                  <a:cs typeface="Times New Roman" pitchFamily="18" charset="0"/>
                </a:endParaRPr>
              </a:p>
              <a:p>
                <a:pPr lvl="1"/>
                <a14:m>
                  <m:oMath xmlns:m="http://schemas.openxmlformats.org/officeDocument/2006/math">
                    <m:r>
                      <a:rPr lang="en-US" b="1" i="1" dirty="0" smtClean="0">
                        <a:latin typeface="Cambria Math"/>
                        <a:cs typeface="Times New Roman" pitchFamily="18" charset="0"/>
                      </a:rPr>
                      <m:t>𝒂</m:t>
                    </m:r>
                    <m:r>
                      <a:rPr lang="en-US" b="1" i="1" dirty="0" smtClean="0">
                        <a:latin typeface="Cambria Math"/>
                        <a:cs typeface="Times New Roman" pitchFamily="18" charset="0"/>
                      </a:rPr>
                      <m:t>=</m:t>
                    </m:r>
                    <m:sSup>
                      <m:sSupPr>
                        <m:ctrlPr>
                          <a:rPr lang="en-US" b="1" i="1" dirty="0" smtClean="0">
                            <a:latin typeface="Cambria Math"/>
                            <a:cs typeface="Times New Roman" pitchFamily="18" charset="0"/>
                          </a:rPr>
                        </m:ctrlPr>
                      </m:sSupPr>
                      <m:e>
                        <m:r>
                          <a:rPr lang="en-US" b="1" i="1" dirty="0" smtClean="0">
                            <a:latin typeface="Cambria Math"/>
                            <a:cs typeface="Times New Roman" pitchFamily="18" charset="0"/>
                          </a:rPr>
                          <m:t>𝑨</m:t>
                        </m:r>
                      </m:e>
                      <m:sup>
                        <m:r>
                          <a:rPr lang="en-US" b="1" i="1" dirty="0" smtClean="0">
                            <a:latin typeface="Cambria Math"/>
                            <a:cs typeface="Times New Roman" pitchFamily="18" charset="0"/>
                          </a:rPr>
                          <m:t>𝑻</m:t>
                        </m:r>
                      </m:sup>
                    </m:sSup>
                    <m:r>
                      <a:rPr lang="en-US" b="1" i="1" dirty="0" smtClean="0">
                        <a:latin typeface="Cambria Math"/>
                        <a:cs typeface="Times New Roman" pitchFamily="18" charset="0"/>
                      </a:rPr>
                      <m:t>⋅</m:t>
                    </m:r>
                    <m:r>
                      <a:rPr lang="en-US" b="1" i="1" dirty="0" smtClean="0">
                        <a:latin typeface="Cambria Math"/>
                        <a:cs typeface="Times New Roman" pitchFamily="18" charset="0"/>
                      </a:rPr>
                      <m:t>𝒉</m:t>
                    </m:r>
                  </m:oMath>
                </a14:m>
                <a:endParaRPr lang="en-US" b="1" i="1" dirty="0" smtClean="0">
                  <a:latin typeface="Times New Roman" pitchFamily="18" charset="0"/>
                  <a:cs typeface="Times New Roman" pitchFamily="18" charset="0"/>
                </a:endParaRPr>
              </a:p>
              <a:p>
                <a:pPr lvl="1"/>
                <a:r>
                  <a:rPr lang="en-US" dirty="0" smtClean="0"/>
                  <a:t>Normalize </a:t>
                </a:r>
                <a14:m>
                  <m:oMath xmlns:m="http://schemas.openxmlformats.org/officeDocument/2006/math">
                    <m:r>
                      <a:rPr lang="en-US" b="1" i="1" dirty="0" smtClean="0">
                        <a:latin typeface="Cambria Math"/>
                      </a:rPr>
                      <m:t>𝒂</m:t>
                    </m:r>
                  </m:oMath>
                </a14:m>
                <a:r>
                  <a:rPr lang="en-US" dirty="0" smtClean="0"/>
                  <a:t> and </a:t>
                </a:r>
                <a14:m>
                  <m:oMath xmlns:m="http://schemas.openxmlformats.org/officeDocument/2006/math">
                    <m:r>
                      <a:rPr lang="en-US" b="1" i="1" dirty="0" smtClean="0">
                        <a:latin typeface="Cambria Math"/>
                      </a:rPr>
                      <m:t>𝒉</m:t>
                    </m:r>
                  </m:oMath>
                </a14:m>
                <a:endParaRPr lang="en-US" b="1" dirty="0" smtClean="0"/>
              </a:p>
              <a:p>
                <a:r>
                  <a:rPr lang="en-US" b="1" dirty="0" smtClean="0">
                    <a:solidFill>
                      <a:srgbClr val="D60093"/>
                    </a:solidFill>
                  </a:rPr>
                  <a:t>Then:</a:t>
                </a:r>
                <a:r>
                  <a:rPr lang="en-US" b="1" dirty="0" smtClean="0"/>
                  <a:t>  </a:t>
                </a:r>
                <a14:m>
                  <m:oMath xmlns:m="http://schemas.openxmlformats.org/officeDocument/2006/math">
                    <m:r>
                      <a:rPr lang="en-US" b="1" i="1" dirty="0" smtClean="0">
                        <a:latin typeface="Cambria Math"/>
                        <a:cs typeface="Times New Roman" pitchFamily="18" charset="0"/>
                      </a:rPr>
                      <m:t>𝒂</m:t>
                    </m:r>
                    <m:r>
                      <a:rPr lang="en-US" b="1" i="1" dirty="0" smtClean="0">
                        <a:latin typeface="Cambria Math"/>
                        <a:cs typeface="Times New Roman" pitchFamily="18" charset="0"/>
                      </a:rPr>
                      <m:t>=</m:t>
                    </m:r>
                    <m:sSup>
                      <m:sSupPr>
                        <m:ctrlPr>
                          <a:rPr lang="en-US" b="1" i="1" dirty="0" smtClean="0">
                            <a:latin typeface="Cambria Math"/>
                            <a:cs typeface="Times New Roman" pitchFamily="18" charset="0"/>
                          </a:rPr>
                        </m:ctrlPr>
                      </m:sSupPr>
                      <m:e>
                        <m:r>
                          <a:rPr lang="en-US" b="1" i="1" dirty="0" smtClean="0">
                            <a:latin typeface="Cambria Math"/>
                            <a:cs typeface="Times New Roman" pitchFamily="18" charset="0"/>
                          </a:rPr>
                          <m:t>𝑨</m:t>
                        </m:r>
                      </m:e>
                      <m:sup>
                        <m:r>
                          <a:rPr lang="en-US" b="1" i="1" dirty="0" smtClean="0">
                            <a:latin typeface="Cambria Math"/>
                            <a:cs typeface="Times New Roman" pitchFamily="18" charset="0"/>
                          </a:rPr>
                          <m:t>𝑻</m:t>
                        </m:r>
                      </m:sup>
                    </m:sSup>
                    <m:r>
                      <a:rPr lang="en-US" b="1" i="1" dirty="0" smtClean="0">
                        <a:latin typeface="Cambria Math"/>
                        <a:cs typeface="Times New Roman" pitchFamily="18" charset="0"/>
                      </a:rPr>
                      <m:t>⋅(</m:t>
                    </m:r>
                    <m:r>
                      <a:rPr lang="en-US" b="1" i="1" dirty="0" smtClean="0">
                        <a:latin typeface="Cambria Math"/>
                        <a:cs typeface="Times New Roman" pitchFamily="18" charset="0"/>
                      </a:rPr>
                      <m:t>𝑨</m:t>
                    </m:r>
                    <m:r>
                      <a:rPr lang="en-US" b="1" i="1" dirty="0" smtClean="0">
                        <a:latin typeface="Cambria Math"/>
                        <a:cs typeface="Times New Roman" pitchFamily="18" charset="0"/>
                      </a:rPr>
                      <m:t>⋅</m:t>
                    </m:r>
                    <m:r>
                      <a:rPr lang="en-US" b="1" i="1" dirty="0" smtClean="0">
                        <a:latin typeface="Cambria Math"/>
                        <a:cs typeface="Times New Roman" pitchFamily="18" charset="0"/>
                      </a:rPr>
                      <m:t>𝒂</m:t>
                    </m:r>
                    <m:r>
                      <a:rPr lang="en-US" b="1" i="1" dirty="0" smtClean="0">
                        <a:latin typeface="Cambria Math"/>
                        <a:cs typeface="Times New Roman" pitchFamily="18" charset="0"/>
                      </a:rPr>
                      <m:t>)</m:t>
                    </m:r>
                  </m:oMath>
                </a14:m>
                <a:endParaRPr lang="en-US" b="1" i="1" dirty="0" smtClean="0">
                  <a:latin typeface="Times New Roman" pitchFamily="18" charset="0"/>
                  <a:cs typeface="Times New Roman" pitchFamily="18" charset="0"/>
                </a:endParaRPr>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410200"/>
              </a:xfrm>
              <a:blipFill rotWithShape="1">
                <a:blip r:embed="rId2"/>
                <a:stretch>
                  <a:fillRect t="-676"/>
                </a:stretch>
              </a:blipFill>
            </p:spPr>
            <p:txBody>
              <a:bodyPr/>
              <a:lstStyle/>
              <a:p>
                <a:r>
                  <a:rPr lang="en-US">
                    <a:noFill/>
                  </a:rPr>
                  <a:t> </a:t>
                </a:r>
              </a:p>
            </p:txBody>
          </p:sp>
        </mc:Fallback>
      </mc:AlternateContent>
      <p:sp>
        <p:nvSpPr>
          <p:cNvPr id="6" name="Right Brace 5"/>
          <p:cNvSpPr/>
          <p:nvPr/>
        </p:nvSpPr>
        <p:spPr>
          <a:xfrm rot="5400000">
            <a:off x="4035495" y="4773606"/>
            <a:ext cx="162583" cy="838201"/>
          </a:xfrm>
          <a:prstGeom prst="rightBrace">
            <a:avLst>
              <a:gd name="adj1" fmla="val 34258"/>
              <a:gd name="adj2" fmla="val 50000"/>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3759343" y="5123083"/>
                <a:ext cx="798617" cy="369332"/>
              </a:xfrm>
              <a:prstGeom prst="rect">
                <a:avLst/>
              </a:prstGeom>
              <a:noFill/>
            </p:spPr>
            <p:txBody>
              <a:bodyPr wrap="none" rtlCol="0">
                <a:spAutoFit/>
              </a:bodyPr>
              <a:lstStyle/>
              <a:p>
                <a:r>
                  <a:rPr lang="en-US" b="1" dirty="0" smtClean="0">
                    <a:solidFill>
                      <a:srgbClr val="FF0000"/>
                    </a:solidFill>
                  </a:rPr>
                  <a:t>new </a:t>
                </a:r>
                <a14:m>
                  <m:oMath xmlns:m="http://schemas.openxmlformats.org/officeDocument/2006/math">
                    <m:r>
                      <a:rPr lang="en-US" b="1" i="1" dirty="0" smtClean="0">
                        <a:solidFill>
                          <a:srgbClr val="FF0000"/>
                        </a:solidFill>
                        <a:latin typeface="Cambria Math"/>
                      </a:rPr>
                      <m:t>𝒉</m:t>
                    </m:r>
                  </m:oMath>
                </a14:m>
                <a:endParaRPr lang="en-US" b="1" dirty="0">
                  <a:solidFill>
                    <a:srgbClr val="FF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759343" y="5123083"/>
                <a:ext cx="798617" cy="369332"/>
              </a:xfrm>
              <a:prstGeom prst="rect">
                <a:avLst/>
              </a:prstGeom>
              <a:blipFill rotWithShape="1">
                <a:blip r:embed="rId3"/>
                <a:stretch>
                  <a:fillRect l="-6870"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59475" y="5498068"/>
                <a:ext cx="795411" cy="369332"/>
              </a:xfrm>
              <a:prstGeom prst="rect">
                <a:avLst/>
              </a:prstGeom>
              <a:noFill/>
            </p:spPr>
            <p:txBody>
              <a:bodyPr wrap="none" rtlCol="0">
                <a:spAutoFit/>
              </a:bodyPr>
              <a:lstStyle/>
              <a:p>
                <a:r>
                  <a:rPr lang="en-US" b="1" dirty="0" smtClean="0">
                    <a:solidFill>
                      <a:srgbClr val="0000FF"/>
                    </a:solidFill>
                  </a:rPr>
                  <a:t>new </a:t>
                </a:r>
                <a14:m>
                  <m:oMath xmlns:m="http://schemas.openxmlformats.org/officeDocument/2006/math">
                    <m:r>
                      <a:rPr lang="en-US" b="1" i="1" dirty="0" smtClean="0">
                        <a:solidFill>
                          <a:srgbClr val="0000FF"/>
                        </a:solidFill>
                        <a:latin typeface="Cambria Math"/>
                      </a:rPr>
                      <m:t>𝒂</m:t>
                    </m:r>
                  </m:oMath>
                </a14:m>
                <a:endParaRPr lang="en-US" b="1" dirty="0">
                  <a:solidFill>
                    <a:srgbClr val="0000FF"/>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359475" y="5498068"/>
                <a:ext cx="795411" cy="369332"/>
              </a:xfrm>
              <a:prstGeom prst="rect">
                <a:avLst/>
              </a:prstGeom>
              <a:blipFill rotWithShape="1">
                <a:blip r:embed="rId4"/>
                <a:stretch>
                  <a:fillRect l="-6107"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181600" y="4267200"/>
                <a:ext cx="3962175" cy="1815882"/>
              </a:xfrm>
              <a:prstGeom prst="rect">
                <a:avLst/>
              </a:prstGeom>
              <a:noFill/>
            </p:spPr>
            <p:txBody>
              <a:bodyPr wrap="none" rtlCol="0">
                <a:spAutoFit/>
              </a:bodyPr>
              <a:lstStyle/>
              <a:p>
                <a14:m>
                  <m:oMath xmlns:m="http://schemas.openxmlformats.org/officeDocument/2006/math">
                    <m:r>
                      <a:rPr lang="en-US" sz="2800" b="1" i="1" dirty="0" smtClean="0">
                        <a:solidFill>
                          <a:srgbClr val="008000"/>
                        </a:solidFill>
                        <a:latin typeface="Cambria Math"/>
                        <a:cs typeface="Times New Roman" pitchFamily="18" charset="0"/>
                      </a:rPr>
                      <m:t>𝒂</m:t>
                    </m:r>
                  </m:oMath>
                </a14:m>
                <a:r>
                  <a:rPr lang="en-US" sz="2800" b="1" dirty="0" smtClean="0">
                    <a:solidFill>
                      <a:srgbClr val="008000"/>
                    </a:solidFill>
                    <a:latin typeface="Calibri" pitchFamily="34" charset="0"/>
                    <a:cs typeface="Calibri" pitchFamily="34" charset="0"/>
                  </a:rPr>
                  <a:t> is updated (in 2 steps):</a:t>
                </a:r>
              </a:p>
              <a:p>
                <a:r>
                  <a:rPr lang="en-US" sz="2800" dirty="0" smtClean="0">
                    <a:latin typeface="Calibri" pitchFamily="34" charset="0"/>
                    <a:cs typeface="Calibri" pitchFamily="34" charset="0"/>
                  </a:rPr>
                  <a:t>  </a:t>
                </a:r>
                <a14:m>
                  <m:oMath xmlns:m="http://schemas.openxmlformats.org/officeDocument/2006/math">
                    <m:r>
                      <a:rPr lang="en-US" sz="2800" b="0" i="1" dirty="0" smtClean="0">
                        <a:latin typeface="Cambria Math"/>
                        <a:cs typeface="Times New Roman" pitchFamily="18" charset="0"/>
                      </a:rPr>
                      <m:t>𝑎</m:t>
                    </m:r>
                    <m:r>
                      <a:rPr lang="en-US" sz="2800" b="0" i="0" dirty="0" smtClean="0">
                        <a:latin typeface="Cambria Math"/>
                        <a:cs typeface="Times New Roman" pitchFamily="18" charset="0"/>
                      </a:rPr>
                      <m:t>=</m:t>
                    </m:r>
                    <m:sSup>
                      <m:sSupPr>
                        <m:ctrlPr>
                          <a:rPr lang="en-US" sz="2800" b="0" i="1" dirty="0" smtClean="0">
                            <a:latin typeface="Cambria Math"/>
                            <a:cs typeface="Times New Roman" pitchFamily="18" charset="0"/>
                          </a:rPr>
                        </m:ctrlPr>
                      </m:sSupPr>
                      <m:e>
                        <m:r>
                          <a:rPr lang="en-US" sz="2800" b="0" i="1" dirty="0" smtClean="0">
                            <a:latin typeface="Cambria Math"/>
                            <a:cs typeface="Times New Roman" pitchFamily="18" charset="0"/>
                          </a:rPr>
                          <m:t>𝐴</m:t>
                        </m:r>
                      </m:e>
                      <m:sup>
                        <m:r>
                          <a:rPr lang="en-US" sz="2800" b="0" i="1" dirty="0" smtClean="0">
                            <a:latin typeface="Cambria Math"/>
                            <a:cs typeface="Times New Roman" pitchFamily="18" charset="0"/>
                          </a:rPr>
                          <m:t>𝑇</m:t>
                        </m:r>
                      </m:sup>
                    </m:sSup>
                    <m:r>
                      <a:rPr lang="en-US" sz="2800" i="1" dirty="0" smtClean="0">
                        <a:latin typeface="Cambria Math"/>
                        <a:cs typeface="Times New Roman" pitchFamily="18" charset="0"/>
                      </a:rPr>
                      <m:t>(</m:t>
                    </m:r>
                    <m:r>
                      <a:rPr lang="en-US" sz="2800" b="0" i="1" dirty="0" smtClean="0">
                        <a:latin typeface="Cambria Math"/>
                        <a:cs typeface="Times New Roman" pitchFamily="18" charset="0"/>
                      </a:rPr>
                      <m:t>𝐴</m:t>
                    </m:r>
                    <m:r>
                      <a:rPr lang="en-US" sz="2800" i="1" dirty="0" smtClean="0">
                        <a:latin typeface="Cambria Math"/>
                        <a:cs typeface="Times New Roman" pitchFamily="18" charset="0"/>
                      </a:rPr>
                      <m:t> </m:t>
                    </m:r>
                    <m:r>
                      <a:rPr lang="en-US" sz="2800" i="1" dirty="0" smtClean="0">
                        <a:latin typeface="Cambria Math"/>
                        <a:cs typeface="Times New Roman" pitchFamily="18" charset="0"/>
                      </a:rPr>
                      <m:t>𝑎</m:t>
                    </m:r>
                    <m:r>
                      <a:rPr lang="en-US" sz="2800" i="1" dirty="0" smtClean="0">
                        <a:latin typeface="Cambria Math"/>
                        <a:cs typeface="Times New Roman" pitchFamily="18" charset="0"/>
                      </a:rPr>
                      <m:t>)=(</m:t>
                    </m:r>
                    <m:sSup>
                      <m:sSupPr>
                        <m:ctrlPr>
                          <a:rPr lang="en-US" sz="2800" b="0" i="1" dirty="0" smtClean="0">
                            <a:latin typeface="Cambria Math"/>
                            <a:cs typeface="Times New Roman" pitchFamily="18" charset="0"/>
                          </a:rPr>
                        </m:ctrlPr>
                      </m:sSupPr>
                      <m:e>
                        <m:r>
                          <a:rPr lang="en-US" sz="2800" b="0" i="1" dirty="0" smtClean="0">
                            <a:latin typeface="Cambria Math"/>
                            <a:cs typeface="Times New Roman" pitchFamily="18" charset="0"/>
                          </a:rPr>
                          <m:t>𝐴</m:t>
                        </m:r>
                      </m:e>
                      <m:sup>
                        <m:r>
                          <a:rPr lang="en-US" sz="2800" b="0" i="1" dirty="0" smtClean="0">
                            <a:latin typeface="Cambria Math"/>
                            <a:cs typeface="Times New Roman" pitchFamily="18" charset="0"/>
                          </a:rPr>
                          <m:t>𝑇</m:t>
                        </m:r>
                      </m:sup>
                    </m:sSup>
                    <m:r>
                      <a:rPr lang="en-US" sz="2800" b="0" i="1" dirty="0" smtClean="0">
                        <a:latin typeface="Cambria Math"/>
                        <a:cs typeface="Times New Roman" pitchFamily="18" charset="0"/>
                      </a:rPr>
                      <m:t>𝐴</m:t>
                    </m:r>
                    <m:r>
                      <a:rPr lang="en-US" sz="2800" i="1" dirty="0" smtClean="0">
                        <a:latin typeface="Cambria Math"/>
                        <a:cs typeface="Times New Roman" pitchFamily="18" charset="0"/>
                      </a:rPr>
                      <m:t>) </m:t>
                    </m:r>
                    <m:r>
                      <a:rPr lang="en-US" sz="2800" i="1" dirty="0" smtClean="0">
                        <a:latin typeface="Cambria Math"/>
                        <a:cs typeface="Times New Roman" pitchFamily="18" charset="0"/>
                      </a:rPr>
                      <m:t>𝑎</m:t>
                    </m:r>
                  </m:oMath>
                </a14:m>
                <a:endParaRPr lang="en-US" sz="2800" i="1" dirty="0" smtClean="0">
                  <a:latin typeface="Times New Roman" pitchFamily="18" charset="0"/>
                  <a:cs typeface="Times New Roman" pitchFamily="18" charset="0"/>
                </a:endParaRPr>
              </a:p>
              <a:p>
                <a:r>
                  <a:rPr lang="en-US" sz="2800" b="1" i="1" dirty="0" smtClean="0">
                    <a:solidFill>
                      <a:srgbClr val="0000FF"/>
                    </a:solidFill>
                    <a:latin typeface="Times New Roman" pitchFamily="18" charset="0"/>
                    <a:cs typeface="Times New Roman" pitchFamily="18" charset="0"/>
                  </a:rPr>
                  <a:t>h</a:t>
                </a:r>
                <a:r>
                  <a:rPr lang="en-US" sz="2800" b="1" dirty="0" smtClean="0">
                    <a:solidFill>
                      <a:srgbClr val="0000FF"/>
                    </a:solidFill>
                    <a:latin typeface="Calibri" pitchFamily="34" charset="0"/>
                    <a:cs typeface="Calibri" pitchFamily="34" charset="0"/>
                  </a:rPr>
                  <a:t> is updated (in 2 steps):</a:t>
                </a:r>
              </a:p>
              <a:p>
                <a:pPr/>
                <a14:m>
                  <m:oMathPara xmlns:m="http://schemas.openxmlformats.org/officeDocument/2006/math">
                    <m:oMathParaPr>
                      <m:jc m:val="centerGroup"/>
                    </m:oMathParaPr>
                    <m:oMath xmlns:m="http://schemas.openxmlformats.org/officeDocument/2006/math">
                      <m:r>
                        <a:rPr lang="en-US" sz="2800" b="0" i="1" dirty="0" smtClean="0">
                          <a:latin typeface="Cambria Math"/>
                          <a:cs typeface="Times New Roman" pitchFamily="18" charset="0"/>
                        </a:rPr>
                        <m:t>h</m:t>
                      </m:r>
                      <m:r>
                        <a:rPr lang="en-US" sz="2800" b="0" i="1" dirty="0" smtClean="0">
                          <a:latin typeface="Cambria Math"/>
                          <a:cs typeface="Times New Roman" pitchFamily="18" charset="0"/>
                        </a:rPr>
                        <m:t>=</m:t>
                      </m:r>
                      <m:r>
                        <a:rPr lang="en-US" sz="2800" b="0" i="1" dirty="0" smtClean="0">
                          <a:latin typeface="Cambria Math"/>
                          <a:cs typeface="Times New Roman" pitchFamily="18" charset="0"/>
                        </a:rPr>
                        <m:t>𝐴</m:t>
                      </m:r>
                      <m:r>
                        <a:rPr lang="en-US" sz="2800" i="1" baseline="30000" dirty="0" smtClean="0">
                          <a:latin typeface="Cambria Math"/>
                          <a:cs typeface="Times New Roman" pitchFamily="18" charset="0"/>
                        </a:rPr>
                        <m:t> </m:t>
                      </m:r>
                      <m:r>
                        <a:rPr lang="en-US" sz="2800" i="1" dirty="0" smtClean="0">
                          <a:latin typeface="Cambria Math"/>
                          <a:cs typeface="Times New Roman" pitchFamily="18" charset="0"/>
                        </a:rPr>
                        <m:t>(</m:t>
                      </m:r>
                      <m:sSup>
                        <m:sSupPr>
                          <m:ctrlPr>
                            <a:rPr lang="en-US" sz="2800" b="0" i="1" dirty="0" smtClean="0">
                              <a:latin typeface="Cambria Math"/>
                              <a:cs typeface="Times New Roman" pitchFamily="18" charset="0"/>
                            </a:rPr>
                          </m:ctrlPr>
                        </m:sSupPr>
                        <m:e>
                          <m:r>
                            <a:rPr lang="en-US" sz="2800" b="0" i="1" dirty="0" smtClean="0">
                              <a:latin typeface="Cambria Math"/>
                              <a:cs typeface="Times New Roman" pitchFamily="18" charset="0"/>
                            </a:rPr>
                            <m:t>𝐴</m:t>
                          </m:r>
                        </m:e>
                        <m:sup>
                          <m:r>
                            <a:rPr lang="en-US" sz="2800" b="0" i="1" dirty="0" smtClean="0">
                              <a:latin typeface="Cambria Math"/>
                              <a:cs typeface="Times New Roman" pitchFamily="18" charset="0"/>
                            </a:rPr>
                            <m:t>𝑇</m:t>
                          </m:r>
                        </m:sup>
                      </m:sSup>
                      <m:r>
                        <a:rPr lang="en-US" sz="2800" i="1" dirty="0" smtClean="0">
                          <a:latin typeface="Cambria Math"/>
                          <a:cs typeface="Times New Roman" pitchFamily="18" charset="0"/>
                        </a:rPr>
                        <m:t>h</m:t>
                      </m:r>
                      <m:r>
                        <a:rPr lang="en-US" sz="2800" i="1" dirty="0" smtClean="0">
                          <a:latin typeface="Cambria Math"/>
                          <a:cs typeface="Times New Roman" pitchFamily="18" charset="0"/>
                        </a:rPr>
                        <m:t>)=(</m:t>
                      </m:r>
                      <m:r>
                        <a:rPr lang="en-US" sz="2800" b="0" i="1" dirty="0" smtClean="0">
                          <a:latin typeface="Cambria Math"/>
                          <a:cs typeface="Times New Roman" pitchFamily="18" charset="0"/>
                        </a:rPr>
                        <m:t>𝐴</m:t>
                      </m:r>
                      <m:sSup>
                        <m:sSupPr>
                          <m:ctrlPr>
                            <a:rPr lang="en-US" sz="2800" b="0" i="1" dirty="0" smtClean="0">
                              <a:latin typeface="Cambria Math"/>
                              <a:cs typeface="Times New Roman" pitchFamily="18" charset="0"/>
                            </a:rPr>
                          </m:ctrlPr>
                        </m:sSupPr>
                        <m:e>
                          <m:r>
                            <a:rPr lang="en-US" sz="2800" b="0" i="1" dirty="0" smtClean="0">
                              <a:latin typeface="Cambria Math"/>
                              <a:cs typeface="Times New Roman" pitchFamily="18" charset="0"/>
                            </a:rPr>
                            <m:t> </m:t>
                          </m:r>
                          <m:r>
                            <a:rPr lang="en-US" sz="2800" b="0" i="1" dirty="0" smtClean="0">
                              <a:latin typeface="Cambria Math"/>
                              <a:cs typeface="Times New Roman" pitchFamily="18" charset="0"/>
                            </a:rPr>
                            <m:t>𝐴</m:t>
                          </m:r>
                        </m:e>
                        <m:sup>
                          <m:r>
                            <a:rPr lang="en-US" sz="2800" b="0" i="1" dirty="0" smtClean="0">
                              <a:latin typeface="Cambria Math"/>
                              <a:cs typeface="Times New Roman" pitchFamily="18" charset="0"/>
                            </a:rPr>
                            <m:t>𝑇</m:t>
                          </m:r>
                        </m:sup>
                      </m:sSup>
                      <m:r>
                        <a:rPr lang="en-US" sz="2800" i="1" dirty="0" smtClean="0">
                          <a:latin typeface="Cambria Math"/>
                          <a:cs typeface="Times New Roman" pitchFamily="18" charset="0"/>
                        </a:rPr>
                        <m:t>) </m:t>
                      </m:r>
                      <m:r>
                        <a:rPr lang="en-US" sz="2800" i="1" dirty="0" smtClean="0">
                          <a:latin typeface="Cambria Math"/>
                          <a:cs typeface="Times New Roman" pitchFamily="18" charset="0"/>
                        </a:rPr>
                        <m:t>h</m:t>
                      </m:r>
                    </m:oMath>
                  </m:oMathPara>
                </a14:m>
                <a:endParaRPr lang="en-US" sz="2800" dirty="0">
                  <a:latin typeface="Calibri" pitchFamily="34" charset="0"/>
                  <a:cs typeface="Calibri"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181600" y="4267200"/>
                <a:ext cx="3962175" cy="1815882"/>
              </a:xfrm>
              <a:prstGeom prst="rect">
                <a:avLst/>
              </a:prstGeom>
              <a:blipFill rotWithShape="1">
                <a:blip r:embed="rId5"/>
                <a:stretch>
                  <a:fillRect l="-3077" t="-3020"/>
                </a:stretch>
              </a:blipFill>
            </p:spPr>
            <p:txBody>
              <a:bodyPr/>
              <a:lstStyle/>
              <a:p>
                <a:r>
                  <a:rPr lang="en-US">
                    <a:noFill/>
                  </a:rPr>
                  <a:t> </a:t>
                </a:r>
              </a:p>
            </p:txBody>
          </p:sp>
        </mc:Fallback>
      </mc:AlternateContent>
      <p:sp>
        <p:nvSpPr>
          <p:cNvPr id="11" name="TextBox 10"/>
          <p:cNvSpPr txBox="1"/>
          <p:nvPr/>
        </p:nvSpPr>
        <p:spPr>
          <a:xfrm>
            <a:off x="5026141" y="6096000"/>
            <a:ext cx="411785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800" dirty="0" smtClean="0"/>
              <a:t>Repeated matrix powering</a:t>
            </a:r>
            <a:endParaRPr lang="en-US" sz="2800" dirty="0"/>
          </a:p>
        </p:txBody>
      </p:sp>
      <p:sp>
        <p:nvSpPr>
          <p:cNvPr id="12" name="Slide Number Placeholder 11"/>
          <p:cNvSpPr>
            <a:spLocks noGrp="1"/>
          </p:cNvSpPr>
          <p:nvPr>
            <p:ph type="sldNum" sz="quarter" idx="12"/>
          </p:nvPr>
        </p:nvSpPr>
        <p:spPr/>
        <p:txBody>
          <a:bodyPr/>
          <a:lstStyle/>
          <a:p>
            <a:fld id="{19B12225-5612-419B-A8D5-4B8EEE4C217E}" type="slidenum">
              <a:rPr lang="en-US" smtClean="0"/>
              <a:pPr/>
              <a:t>57</a:t>
            </a:fld>
            <a:endParaRPr lang="en-US"/>
          </a:p>
        </p:txBody>
      </p:sp>
      <p:sp>
        <p:nvSpPr>
          <p:cNvPr id="32" name="Right Brace 31"/>
          <p:cNvSpPr/>
          <p:nvPr/>
        </p:nvSpPr>
        <p:spPr>
          <a:xfrm rot="5400000">
            <a:off x="3726512" y="4582396"/>
            <a:ext cx="179518" cy="1816258"/>
          </a:xfrm>
          <a:prstGeom prst="rightBrace">
            <a:avLst>
              <a:gd name="adj1" fmla="val 34258"/>
              <a:gd name="adj2" fmla="val 50000"/>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7" name="Rectangle 6"/>
              <p:cNvSpPr/>
              <p:nvPr/>
            </p:nvSpPr>
            <p:spPr>
              <a:xfrm>
                <a:off x="6577500" y="2133600"/>
                <a:ext cx="2538900" cy="764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a:rPr>
                          </m:ctrlPr>
                        </m:naryPr>
                        <m:sub>
                          <m:r>
                            <a:rPr lang="en-US" b="0" i="1" smtClean="0">
                              <a:latin typeface="Cambria Math"/>
                            </a:rPr>
                            <m:t>𝑖</m:t>
                          </m:r>
                        </m:sub>
                        <m:sup/>
                        <m:e>
                          <m:sSup>
                            <m:sSupPr>
                              <m:ctrlPr>
                                <a:rPr lang="en-US" b="0" i="1" smtClean="0">
                                  <a:latin typeface="Cambria Math"/>
                                </a:rPr>
                              </m:ctrlPr>
                            </m:sSupPr>
                            <m:e>
                              <m:d>
                                <m:dPr>
                                  <m:ctrlPr>
                                    <a:rPr lang="en-US" b="0" i="1" smtClean="0">
                                      <a:latin typeface="Cambria Math"/>
                                    </a:rPr>
                                  </m:ctrlPr>
                                </m:dPr>
                                <m:e>
                                  <m:sSubSup>
                                    <m:sSubSupPr>
                                      <m:ctrlPr>
                                        <a:rPr lang="en-US" b="0" i="1" smtClean="0">
                                          <a:latin typeface="Cambria Math"/>
                                        </a:rPr>
                                      </m:ctrlPr>
                                    </m:sSubSupPr>
                                    <m:e>
                                      <m:r>
                                        <a:rPr lang="en-US" i="1">
                                          <a:latin typeface="Cambria Math"/>
                                        </a:rPr>
                                        <m:t>h</m:t>
                                      </m:r>
                                    </m:e>
                                    <m:sub>
                                      <m:r>
                                        <a:rPr lang="en-US" b="0" i="1" smtClean="0">
                                          <a:latin typeface="Cambria Math"/>
                                        </a:rPr>
                                        <m:t>𝑖</m:t>
                                      </m:r>
                                    </m:sub>
                                    <m:sup>
                                      <m:d>
                                        <m:dPr>
                                          <m:ctrlPr>
                                            <a:rPr lang="en-US" i="1">
                                              <a:latin typeface="Cambria Math"/>
                                            </a:rPr>
                                          </m:ctrlPr>
                                        </m:dPr>
                                        <m:e>
                                          <m:r>
                                            <a:rPr lang="en-US" i="1">
                                              <a:latin typeface="Cambria Math"/>
                                            </a:rPr>
                                            <m:t>𝑡</m:t>
                                          </m:r>
                                        </m:e>
                                      </m:d>
                                    </m:sup>
                                  </m:sSubSup>
                                  <m:r>
                                    <a:rPr lang="en-US" i="1">
                                      <a:latin typeface="Cambria Math"/>
                                    </a:rPr>
                                    <m:t>−</m:t>
                                  </m:r>
                                  <m:sSubSup>
                                    <m:sSubSupPr>
                                      <m:ctrlPr>
                                        <a:rPr lang="en-US" b="0" i="1" smtClean="0">
                                          <a:latin typeface="Cambria Math"/>
                                        </a:rPr>
                                      </m:ctrlPr>
                                    </m:sSubSupPr>
                                    <m:e>
                                      <m:r>
                                        <a:rPr lang="en-US" i="1">
                                          <a:latin typeface="Cambria Math"/>
                                        </a:rPr>
                                        <m:t>h</m:t>
                                      </m:r>
                                    </m:e>
                                    <m:sub>
                                      <m:r>
                                        <a:rPr lang="en-US" b="0" i="1" smtClean="0">
                                          <a:latin typeface="Cambria Math"/>
                                        </a:rPr>
                                        <m:t>𝑖</m:t>
                                      </m:r>
                                    </m:sub>
                                    <m:sup>
                                      <m:d>
                                        <m:dPr>
                                          <m:ctrlPr>
                                            <a:rPr lang="en-US" i="1">
                                              <a:latin typeface="Cambria Math"/>
                                            </a:rPr>
                                          </m:ctrlPr>
                                        </m:dPr>
                                        <m:e>
                                          <m:r>
                                            <a:rPr lang="en-US" i="1">
                                              <a:latin typeface="Cambria Math"/>
                                            </a:rPr>
                                            <m:t>𝑡</m:t>
                                          </m:r>
                                          <m:r>
                                            <a:rPr lang="en-US" b="0" i="1" smtClean="0">
                                              <a:latin typeface="Cambria Math"/>
                                            </a:rPr>
                                            <m:t>−1</m:t>
                                          </m:r>
                                        </m:e>
                                      </m:d>
                                    </m:sup>
                                  </m:sSubSup>
                                </m:e>
                              </m:d>
                            </m:e>
                            <m:sup>
                              <m:r>
                                <a:rPr lang="en-US" b="0" i="1" smtClean="0">
                                  <a:latin typeface="Cambria Math"/>
                                </a:rPr>
                                <m:t>2</m:t>
                              </m:r>
                            </m:sup>
                          </m:sSup>
                        </m:e>
                      </m:nary>
                      <m:r>
                        <a:rPr lang="en-US" i="1">
                          <a:latin typeface="Cambria Math"/>
                        </a:rPr>
                        <m:t>&lt;</m:t>
                      </m:r>
                      <m:r>
                        <a:rPr lang="en-US" i="1">
                          <a:latin typeface="Cambria Math"/>
                        </a:rPr>
                        <m:t>𝜀</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6577500" y="2133600"/>
                <a:ext cx="2538900" cy="76456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553200" y="2816832"/>
                <a:ext cx="2542234" cy="764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a:rPr>
                          </m:ctrlPr>
                        </m:naryPr>
                        <m:sub>
                          <m:r>
                            <a:rPr lang="en-US" b="0" i="1" smtClean="0">
                              <a:latin typeface="Cambria Math"/>
                            </a:rPr>
                            <m:t>𝑖</m:t>
                          </m:r>
                        </m:sub>
                        <m:sup/>
                        <m:e>
                          <m:sSup>
                            <m:sSupPr>
                              <m:ctrlPr>
                                <a:rPr lang="en-US" b="0" i="1" smtClean="0">
                                  <a:latin typeface="Cambria Math"/>
                                </a:rPr>
                              </m:ctrlPr>
                            </m:sSupPr>
                            <m:e>
                              <m:d>
                                <m:dPr>
                                  <m:ctrlPr>
                                    <a:rPr lang="en-US" b="0" i="1" smtClean="0">
                                      <a:latin typeface="Cambria Math"/>
                                    </a:rPr>
                                  </m:ctrlPr>
                                </m:dPr>
                                <m:e>
                                  <m:sSubSup>
                                    <m:sSubSupPr>
                                      <m:ctrlPr>
                                        <a:rPr lang="en-US" b="0" i="1" smtClean="0">
                                          <a:latin typeface="Cambria Math"/>
                                        </a:rPr>
                                      </m:ctrlPr>
                                    </m:sSubSupPr>
                                    <m:e>
                                      <m:r>
                                        <a:rPr lang="en-US" b="0" i="1" smtClean="0">
                                          <a:latin typeface="Cambria Math"/>
                                        </a:rPr>
                                        <m:t>𝑎</m:t>
                                      </m:r>
                                    </m:e>
                                    <m:sub>
                                      <m:r>
                                        <a:rPr lang="en-US" b="0" i="1" smtClean="0">
                                          <a:latin typeface="Cambria Math"/>
                                        </a:rPr>
                                        <m:t>𝑖</m:t>
                                      </m:r>
                                    </m:sub>
                                    <m:sup>
                                      <m:d>
                                        <m:dPr>
                                          <m:ctrlPr>
                                            <a:rPr lang="en-US" i="1">
                                              <a:latin typeface="Cambria Math"/>
                                            </a:rPr>
                                          </m:ctrlPr>
                                        </m:dPr>
                                        <m:e>
                                          <m:r>
                                            <a:rPr lang="en-US" i="1">
                                              <a:latin typeface="Cambria Math"/>
                                            </a:rPr>
                                            <m:t>𝑡</m:t>
                                          </m:r>
                                        </m:e>
                                      </m:d>
                                    </m:sup>
                                  </m:sSubSup>
                                  <m:r>
                                    <a:rPr lang="en-US" i="1">
                                      <a:latin typeface="Cambria Math"/>
                                    </a:rPr>
                                    <m:t>−</m:t>
                                  </m:r>
                                  <m:sSubSup>
                                    <m:sSubSupPr>
                                      <m:ctrlPr>
                                        <a:rPr lang="en-US" b="0" i="1" smtClean="0">
                                          <a:latin typeface="Cambria Math"/>
                                        </a:rPr>
                                      </m:ctrlPr>
                                    </m:sSubSupPr>
                                    <m:e>
                                      <m:r>
                                        <a:rPr lang="en-US" b="0" i="1" smtClean="0">
                                          <a:latin typeface="Cambria Math"/>
                                        </a:rPr>
                                        <m:t>𝑎</m:t>
                                      </m:r>
                                    </m:e>
                                    <m:sub>
                                      <m:r>
                                        <a:rPr lang="en-US" b="0" i="1" smtClean="0">
                                          <a:latin typeface="Cambria Math"/>
                                        </a:rPr>
                                        <m:t>𝑖</m:t>
                                      </m:r>
                                    </m:sub>
                                    <m:sup>
                                      <m:d>
                                        <m:dPr>
                                          <m:ctrlPr>
                                            <a:rPr lang="en-US" i="1">
                                              <a:latin typeface="Cambria Math"/>
                                            </a:rPr>
                                          </m:ctrlPr>
                                        </m:dPr>
                                        <m:e>
                                          <m:r>
                                            <a:rPr lang="en-US" i="1">
                                              <a:latin typeface="Cambria Math"/>
                                            </a:rPr>
                                            <m:t>𝑡</m:t>
                                          </m:r>
                                          <m:r>
                                            <a:rPr lang="en-US" b="0" i="1" smtClean="0">
                                              <a:latin typeface="Cambria Math"/>
                                            </a:rPr>
                                            <m:t>−1</m:t>
                                          </m:r>
                                        </m:e>
                                      </m:d>
                                    </m:sup>
                                  </m:sSubSup>
                                </m:e>
                              </m:d>
                            </m:e>
                            <m:sup>
                              <m:r>
                                <a:rPr lang="en-US" b="0" i="1" smtClean="0">
                                  <a:latin typeface="Cambria Math"/>
                                </a:rPr>
                                <m:t>2</m:t>
                              </m:r>
                            </m:sup>
                          </m:sSup>
                        </m:e>
                      </m:nary>
                      <m:r>
                        <a:rPr lang="en-US" i="1">
                          <a:latin typeface="Cambria Math"/>
                        </a:rPr>
                        <m:t>&lt;</m:t>
                      </m:r>
                      <m:r>
                        <a:rPr lang="en-US" i="1">
                          <a:latin typeface="Cambria Math"/>
                        </a:rPr>
                        <m:t>𝜀</m:t>
                      </m:r>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6553200" y="2816832"/>
                <a:ext cx="2542234" cy="764568"/>
              </a:xfrm>
              <a:prstGeom prst="rect">
                <a:avLst/>
              </a:prstGeom>
              <a:blipFill rotWithShape="1">
                <a:blip r:embed="rId7"/>
                <a:stretch>
                  <a:fillRect/>
                </a:stretch>
              </a:blipFill>
            </p:spPr>
            <p:txBody>
              <a:bodyPr/>
              <a:lstStyle/>
              <a:p>
                <a:r>
                  <a:rPr lang="en-US">
                    <a:noFill/>
                  </a:rPr>
                  <a:t> </a:t>
                </a:r>
              </a:p>
            </p:txBody>
          </p:sp>
        </mc:Fallback>
      </mc:AlternateContent>
      <p:sp>
        <p:nvSpPr>
          <p:cNvPr id="15" name="TextBox 14"/>
          <p:cNvSpPr txBox="1"/>
          <p:nvPr/>
        </p:nvSpPr>
        <p:spPr>
          <a:xfrm>
            <a:off x="6356801" y="1905000"/>
            <a:ext cx="2710999"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Convergence criterion:</a:t>
            </a:r>
          </a:p>
        </p:txBody>
      </p:sp>
      <p:sp>
        <p:nvSpPr>
          <p:cNvPr id="18" name="Footer Placeholder 17"/>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82548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1" grpId="0" animBg="1"/>
      <p:bldP spid="32" grpId="0" animBg="1"/>
      <p:bldP spid="7" grpId="0"/>
      <p:bldP spid="16" grpId="0"/>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16386" name="Rectangle 2"/>
          <p:cNvSpPr>
            <a:spLocks noGrp="1" noChangeArrowheads="1"/>
          </p:cNvSpPr>
          <p:nvPr>
            <p:ph type="title"/>
          </p:nvPr>
        </p:nvSpPr>
        <p:spPr/>
        <p:txBody>
          <a:bodyPr/>
          <a:lstStyle/>
          <a:p>
            <a:r>
              <a:rPr lang="en-US"/>
              <a:t>Existence and Uniqueness</a:t>
            </a:r>
          </a:p>
        </p:txBody>
      </p:sp>
      <p:sp>
        <p:nvSpPr>
          <p:cNvPr id="16387" name="Rectangle 3"/>
          <p:cNvSpPr>
            <a:spLocks noGrp="1" noChangeArrowheads="1"/>
          </p:cNvSpPr>
          <p:nvPr>
            <p:ph idx="1"/>
          </p:nvPr>
        </p:nvSpPr>
        <p:spPr/>
        <p:txBody>
          <a:bodyPr>
            <a:normAutofit/>
          </a:bodyPr>
          <a:lstStyle/>
          <a:p>
            <a:r>
              <a:rPr lang="en-US" b="1" i="1" dirty="0"/>
              <a:t>h = </a:t>
            </a:r>
            <a:r>
              <a:rPr lang="en-US" b="1" i="1" dirty="0" smtClean="0"/>
              <a:t>λ A </a:t>
            </a:r>
            <a:r>
              <a:rPr lang="en-US" b="1" i="1" dirty="0" err="1" smtClean="0"/>
              <a:t>a</a:t>
            </a:r>
            <a:endParaRPr lang="en-US" b="1" i="1" dirty="0"/>
          </a:p>
          <a:p>
            <a:r>
              <a:rPr lang="en-US" b="1" i="1" dirty="0"/>
              <a:t>a = </a:t>
            </a:r>
            <a:r>
              <a:rPr lang="en-US" b="1" i="1" dirty="0" smtClean="0"/>
              <a:t>μ A</a:t>
            </a:r>
            <a:r>
              <a:rPr lang="en-US" b="1" i="1" baseline="30000" dirty="0" smtClean="0"/>
              <a:t>T</a:t>
            </a:r>
            <a:r>
              <a:rPr lang="en-US" b="1" i="1" dirty="0" smtClean="0"/>
              <a:t> </a:t>
            </a:r>
            <a:r>
              <a:rPr lang="en-US" b="1" i="1" dirty="0"/>
              <a:t>h</a:t>
            </a:r>
          </a:p>
          <a:p>
            <a:r>
              <a:rPr lang="en-US" b="1" i="1" dirty="0"/>
              <a:t>h = </a:t>
            </a:r>
            <a:r>
              <a:rPr lang="en-US" b="1" i="1" dirty="0" smtClean="0"/>
              <a:t>λ μ A A</a:t>
            </a:r>
            <a:r>
              <a:rPr lang="en-US" b="1" i="1" baseline="30000" dirty="0" smtClean="0"/>
              <a:t>T</a:t>
            </a:r>
            <a:r>
              <a:rPr lang="en-US" b="1" i="1" dirty="0" smtClean="0"/>
              <a:t> </a:t>
            </a:r>
            <a:r>
              <a:rPr lang="en-US" b="1" i="1" dirty="0"/>
              <a:t>h</a:t>
            </a:r>
          </a:p>
          <a:p>
            <a:r>
              <a:rPr lang="en-US" b="1" i="1" dirty="0"/>
              <a:t>a = </a:t>
            </a:r>
            <a:r>
              <a:rPr lang="en-US" b="1" i="1" dirty="0" smtClean="0"/>
              <a:t>λ μ A</a:t>
            </a:r>
            <a:r>
              <a:rPr lang="en-US" b="1" i="1" baseline="30000" dirty="0" smtClean="0"/>
              <a:t>T </a:t>
            </a:r>
            <a:r>
              <a:rPr lang="en-US" b="1" i="1" dirty="0" smtClean="0"/>
              <a:t>A a</a:t>
            </a:r>
          </a:p>
          <a:p>
            <a:pPr lvl="8"/>
            <a:endParaRPr lang="en-US" dirty="0" smtClean="0"/>
          </a:p>
          <a:p>
            <a:r>
              <a:rPr lang="en-US" dirty="0" smtClean="0"/>
              <a:t>Under </a:t>
            </a:r>
            <a:r>
              <a:rPr lang="en-US" dirty="0"/>
              <a:t>reasonable assumptions about </a:t>
            </a:r>
            <a:r>
              <a:rPr lang="en-US" b="1" dirty="0"/>
              <a:t>A</a:t>
            </a:r>
            <a:r>
              <a:rPr lang="en-US" dirty="0"/>
              <a:t>, </a:t>
            </a:r>
            <a:br>
              <a:rPr lang="en-US" dirty="0"/>
            </a:br>
            <a:r>
              <a:rPr lang="en-US" dirty="0"/>
              <a:t>HITS </a:t>
            </a:r>
            <a:r>
              <a:rPr lang="en-US" b="1" dirty="0">
                <a:solidFill>
                  <a:srgbClr val="0000FF"/>
                </a:solidFill>
              </a:rPr>
              <a:t>converges to vectors </a:t>
            </a:r>
            <a:r>
              <a:rPr lang="en-US" b="1" i="1" dirty="0">
                <a:solidFill>
                  <a:srgbClr val="0000FF"/>
                </a:solidFill>
              </a:rPr>
              <a:t>h</a:t>
            </a:r>
            <a:r>
              <a:rPr lang="en-US" b="1" i="1" baseline="30000" dirty="0">
                <a:solidFill>
                  <a:srgbClr val="0000FF"/>
                </a:solidFill>
              </a:rPr>
              <a:t>*</a:t>
            </a:r>
            <a:r>
              <a:rPr lang="en-US" b="1" dirty="0">
                <a:solidFill>
                  <a:srgbClr val="0000FF"/>
                </a:solidFill>
              </a:rPr>
              <a:t> and </a:t>
            </a:r>
            <a:r>
              <a:rPr lang="en-US" b="1" i="1" dirty="0">
                <a:solidFill>
                  <a:srgbClr val="0000FF"/>
                </a:solidFill>
              </a:rPr>
              <a:t>a</a:t>
            </a:r>
            <a:r>
              <a:rPr lang="en-US" b="1" i="1" baseline="30000" dirty="0">
                <a:solidFill>
                  <a:srgbClr val="0000FF"/>
                </a:solidFill>
              </a:rPr>
              <a:t>*</a:t>
            </a:r>
            <a:r>
              <a:rPr lang="en-US" dirty="0"/>
              <a:t>:</a:t>
            </a:r>
          </a:p>
          <a:p>
            <a:pPr lvl="1"/>
            <a:r>
              <a:rPr lang="en-US" b="1" i="1" dirty="0"/>
              <a:t>h</a:t>
            </a:r>
            <a:r>
              <a:rPr lang="en-US" b="1" i="1" baseline="30000" dirty="0"/>
              <a:t>*</a:t>
            </a:r>
            <a:r>
              <a:rPr lang="en-US" dirty="0"/>
              <a:t> is the </a:t>
            </a:r>
            <a:r>
              <a:rPr lang="en-US" b="1" dirty="0">
                <a:solidFill>
                  <a:srgbClr val="D60093"/>
                </a:solidFill>
              </a:rPr>
              <a:t>principal eigenvector</a:t>
            </a:r>
            <a:r>
              <a:rPr lang="en-US" dirty="0"/>
              <a:t> of matrix </a:t>
            </a:r>
            <a:r>
              <a:rPr lang="en-US" b="1" i="1" dirty="0"/>
              <a:t>A A</a:t>
            </a:r>
            <a:r>
              <a:rPr lang="en-US" b="1" i="1" baseline="30000" dirty="0"/>
              <a:t>T</a:t>
            </a:r>
          </a:p>
          <a:p>
            <a:pPr lvl="1"/>
            <a:r>
              <a:rPr lang="en-US" b="1" i="1" dirty="0"/>
              <a:t>a</a:t>
            </a:r>
            <a:r>
              <a:rPr lang="en-US" b="1" i="1" baseline="30000" dirty="0"/>
              <a:t>*</a:t>
            </a:r>
            <a:r>
              <a:rPr lang="en-US" dirty="0"/>
              <a:t> is the </a:t>
            </a:r>
            <a:r>
              <a:rPr lang="en-US" b="1" dirty="0">
                <a:solidFill>
                  <a:srgbClr val="D60093"/>
                </a:solidFill>
              </a:rPr>
              <a:t>principal eigenvector</a:t>
            </a:r>
            <a:r>
              <a:rPr lang="en-US" dirty="0"/>
              <a:t> of matrix </a:t>
            </a:r>
            <a:r>
              <a:rPr lang="en-US" b="1" i="1" dirty="0"/>
              <a:t>A</a:t>
            </a:r>
            <a:r>
              <a:rPr lang="en-US" b="1" i="1" baseline="30000" dirty="0"/>
              <a:t>T </a:t>
            </a:r>
            <a:r>
              <a:rPr lang="en-US" b="1" i="1" dirty="0"/>
              <a:t>A</a:t>
            </a:r>
          </a:p>
        </p:txBody>
      </p:sp>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58</a:t>
            </a:fld>
            <a:endParaRPr lang="en-US"/>
          </a:p>
        </p:txBody>
      </p:sp>
      <p:sp>
        <p:nvSpPr>
          <p:cNvPr id="2" name="Rectangle 1"/>
          <p:cNvSpPr/>
          <p:nvPr/>
        </p:nvSpPr>
        <p:spPr>
          <a:xfrm>
            <a:off x="5486400" y="1364454"/>
            <a:ext cx="1944763" cy="830997"/>
          </a:xfrm>
          <a:prstGeom prst="rect">
            <a:avLst/>
          </a:prstGeom>
        </p:spPr>
        <p:txBody>
          <a:bodyPr wrap="none">
            <a:spAutoFit/>
          </a:bodyPr>
          <a:lstStyle/>
          <a:p>
            <a:pPr lvl="1"/>
            <a:r>
              <a:rPr lang="en-US" sz="2400" dirty="0" smtClean="0">
                <a:latin typeface="Calibri" pitchFamily="34" charset="0"/>
              </a:rPr>
              <a:t>λ = 1 / </a:t>
            </a:r>
            <a:r>
              <a:rPr lang="en-US" sz="2400" dirty="0" smtClean="0">
                <a:latin typeface="Calibri" pitchFamily="34" charset="0"/>
                <a:sym typeface="Symbol"/>
              </a:rPr>
              <a:t></a:t>
            </a:r>
            <a:r>
              <a:rPr lang="en-US" sz="2400" i="1" dirty="0">
                <a:latin typeface="Calibri" pitchFamily="34" charset="0"/>
                <a:sym typeface="Symbol"/>
              </a:rPr>
              <a:t>h</a:t>
            </a:r>
            <a:r>
              <a:rPr lang="en-US" sz="2400" i="1" baseline="-25000" dirty="0">
                <a:latin typeface="Calibri" pitchFamily="34" charset="0"/>
                <a:sym typeface="Symbol"/>
              </a:rPr>
              <a:t>i</a:t>
            </a:r>
            <a:endParaRPr lang="en-US" sz="2400" i="1" baseline="-25000" dirty="0">
              <a:latin typeface="Calibri" pitchFamily="34" charset="0"/>
            </a:endParaRPr>
          </a:p>
          <a:p>
            <a:pPr lvl="1"/>
            <a:r>
              <a:rPr lang="en-US" sz="2400" dirty="0" smtClean="0">
                <a:latin typeface="Calibri" pitchFamily="34" charset="0"/>
                <a:cs typeface="Calibri" pitchFamily="34" charset="0"/>
              </a:rPr>
              <a:t>μ = 1 / </a:t>
            </a:r>
            <a:r>
              <a:rPr lang="en-US" sz="2400" dirty="0" smtClean="0">
                <a:latin typeface="Calibri" pitchFamily="34" charset="0"/>
                <a:cs typeface="Calibri" pitchFamily="34" charset="0"/>
                <a:sym typeface="Symbol"/>
              </a:rPr>
              <a:t></a:t>
            </a:r>
            <a:r>
              <a:rPr lang="en-US" sz="2400" i="1" dirty="0" err="1">
                <a:latin typeface="Calibri" pitchFamily="34" charset="0"/>
                <a:cs typeface="Calibri" pitchFamily="34" charset="0"/>
                <a:sym typeface="Symbol"/>
              </a:rPr>
              <a:t>a</a:t>
            </a:r>
            <a:r>
              <a:rPr lang="en-US" sz="2400" i="1" baseline="-25000" dirty="0" err="1">
                <a:latin typeface="Calibri" pitchFamily="34" charset="0"/>
                <a:cs typeface="Calibri" pitchFamily="34" charset="0"/>
                <a:sym typeface="Symbol"/>
              </a:rPr>
              <a:t>i</a:t>
            </a:r>
            <a:endParaRPr lang="en-US" sz="2400" i="1" dirty="0">
              <a:latin typeface="Calibri" pitchFamily="34" charset="0"/>
              <a:cs typeface="Calibri" pitchFamily="34" charset="0"/>
            </a:endParaRPr>
          </a:p>
        </p:txBody>
      </p:sp>
    </p:spTree>
    <p:extLst>
      <p:ext uri="{BB962C8B-B14F-4D97-AF65-F5344CB8AC3E}">
        <p14:creationId xmlns:p14="http://schemas.microsoft.com/office/powerpoint/2010/main" val="1407470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18434" name="Rectangle 2"/>
          <p:cNvSpPr>
            <a:spLocks noGrp="1" noChangeArrowheads="1"/>
          </p:cNvSpPr>
          <p:nvPr>
            <p:ph type="title"/>
          </p:nvPr>
        </p:nvSpPr>
        <p:spPr/>
        <p:txBody>
          <a:bodyPr/>
          <a:lstStyle/>
          <a:p>
            <a:r>
              <a:rPr lang="en-US" dirty="0" smtClean="0"/>
              <a:t>Example of HITS</a:t>
            </a:r>
            <a:endParaRPr lang="en-US" dirty="0"/>
          </a:p>
        </p:txBody>
      </p:sp>
      <p:sp>
        <p:nvSpPr>
          <p:cNvPr id="18436" name="Text Box 4"/>
          <p:cNvSpPr txBox="1">
            <a:spLocks noChangeArrowheads="1"/>
          </p:cNvSpPr>
          <p:nvPr/>
        </p:nvSpPr>
        <p:spPr bwMode="auto">
          <a:xfrm>
            <a:off x="838200" y="1447800"/>
            <a:ext cx="1414463" cy="1187450"/>
          </a:xfrm>
          <a:prstGeom prst="rect">
            <a:avLst/>
          </a:prstGeom>
          <a:noFill/>
          <a:ln w="9525">
            <a:noFill/>
            <a:miter lim="800000"/>
            <a:headEnd/>
            <a:tailEnd/>
          </a:ln>
          <a:effectLst/>
        </p:spPr>
        <p:txBody>
          <a:bodyPr wrap="none">
            <a:spAutoFit/>
          </a:bodyPr>
          <a:lstStyle/>
          <a:p>
            <a:r>
              <a:rPr lang="en-US" sz="2400">
                <a:latin typeface="Times New Roman" charset="0"/>
              </a:rPr>
              <a:t>        1 1 1</a:t>
            </a:r>
          </a:p>
          <a:p>
            <a:r>
              <a:rPr lang="en-US" sz="2400">
                <a:latin typeface="Times New Roman" charset="0"/>
              </a:rPr>
              <a:t>A =  1 0 1</a:t>
            </a:r>
          </a:p>
          <a:p>
            <a:r>
              <a:rPr lang="en-US" sz="2400">
                <a:latin typeface="Times New Roman" charset="0"/>
              </a:rPr>
              <a:t>        0 1 0</a:t>
            </a:r>
          </a:p>
        </p:txBody>
      </p:sp>
      <p:sp>
        <p:nvSpPr>
          <p:cNvPr id="18437" name="Text Box 5"/>
          <p:cNvSpPr txBox="1">
            <a:spLocks noChangeArrowheads="1"/>
          </p:cNvSpPr>
          <p:nvPr/>
        </p:nvSpPr>
        <p:spPr bwMode="auto">
          <a:xfrm>
            <a:off x="2667000" y="1447800"/>
            <a:ext cx="1462088" cy="1187450"/>
          </a:xfrm>
          <a:prstGeom prst="rect">
            <a:avLst/>
          </a:prstGeom>
          <a:noFill/>
          <a:ln w="9525">
            <a:noFill/>
            <a:miter lim="800000"/>
            <a:headEnd/>
            <a:tailEnd/>
          </a:ln>
          <a:effectLst/>
        </p:spPr>
        <p:txBody>
          <a:bodyPr wrap="none">
            <a:spAutoFit/>
          </a:bodyPr>
          <a:lstStyle/>
          <a:p>
            <a:r>
              <a:rPr lang="en-US" sz="2400">
                <a:latin typeface="Times New Roman" charset="0"/>
              </a:rPr>
              <a:t>        1 1 0</a:t>
            </a:r>
          </a:p>
          <a:p>
            <a:r>
              <a:rPr lang="en-US" sz="2400">
                <a:latin typeface="Times New Roman" charset="0"/>
              </a:rPr>
              <a:t>A</a:t>
            </a:r>
            <a:r>
              <a:rPr lang="en-US" sz="2400" baseline="30000">
                <a:latin typeface="Times New Roman" charset="0"/>
              </a:rPr>
              <a:t>T</a:t>
            </a:r>
            <a:r>
              <a:rPr lang="en-US" sz="2400">
                <a:latin typeface="Times New Roman" charset="0"/>
              </a:rPr>
              <a:t> = 1 0 1</a:t>
            </a:r>
          </a:p>
          <a:p>
            <a:r>
              <a:rPr lang="en-US" sz="2400">
                <a:latin typeface="Times New Roman" charset="0"/>
              </a:rPr>
              <a:t>        1 1 0</a:t>
            </a:r>
          </a:p>
        </p:txBody>
      </p:sp>
      <p:sp>
        <p:nvSpPr>
          <p:cNvPr id="18438" name="Rectangle 6"/>
          <p:cNvSpPr>
            <a:spLocks noChangeArrowheads="1"/>
          </p:cNvSpPr>
          <p:nvPr/>
        </p:nvSpPr>
        <p:spPr bwMode="auto">
          <a:xfrm>
            <a:off x="1524000" y="1492250"/>
            <a:ext cx="685800" cy="1143000"/>
          </a:xfrm>
          <a:prstGeom prst="rect">
            <a:avLst/>
          </a:prstGeom>
          <a:noFill/>
          <a:ln w="9525">
            <a:solidFill>
              <a:schemeClr val="tx1"/>
            </a:solidFill>
            <a:miter lim="800000"/>
            <a:headEnd/>
            <a:tailEnd/>
          </a:ln>
          <a:effectLst/>
        </p:spPr>
        <p:txBody>
          <a:bodyPr wrap="none" anchor="ctr"/>
          <a:lstStyle/>
          <a:p>
            <a:endParaRPr lang="en-US"/>
          </a:p>
        </p:txBody>
      </p:sp>
      <p:sp>
        <p:nvSpPr>
          <p:cNvPr id="18439" name="Rectangle 7"/>
          <p:cNvSpPr>
            <a:spLocks noChangeArrowheads="1"/>
          </p:cNvSpPr>
          <p:nvPr/>
        </p:nvSpPr>
        <p:spPr bwMode="auto">
          <a:xfrm>
            <a:off x="3352800" y="1492250"/>
            <a:ext cx="762000" cy="1143000"/>
          </a:xfrm>
          <a:prstGeom prst="rect">
            <a:avLst/>
          </a:prstGeom>
          <a:noFill/>
          <a:ln w="9525">
            <a:solidFill>
              <a:schemeClr val="tx1"/>
            </a:solidFill>
            <a:miter lim="800000"/>
            <a:headEnd/>
            <a:tailEnd/>
          </a:ln>
          <a:effectLst/>
        </p:spPr>
        <p:txBody>
          <a:bodyPr wrap="none" anchor="ctr"/>
          <a:lstStyle/>
          <a:p>
            <a:endParaRPr lang="en-US"/>
          </a:p>
        </p:txBody>
      </p:sp>
      <p:sp>
        <p:nvSpPr>
          <p:cNvPr id="18440" name="Text Box 8"/>
          <p:cNvSpPr txBox="1">
            <a:spLocks noChangeArrowheads="1"/>
          </p:cNvSpPr>
          <p:nvPr/>
        </p:nvSpPr>
        <p:spPr bwMode="auto">
          <a:xfrm>
            <a:off x="1111250" y="3654425"/>
            <a:ext cx="1499128" cy="1200329"/>
          </a:xfrm>
          <a:prstGeom prst="rect">
            <a:avLst/>
          </a:prstGeom>
          <a:noFill/>
          <a:ln w="9525">
            <a:noFill/>
            <a:miter lim="800000"/>
            <a:headEnd/>
            <a:tailEnd/>
          </a:ln>
          <a:effectLst/>
        </p:spPr>
        <p:txBody>
          <a:bodyPr wrap="none">
            <a:spAutoFit/>
          </a:bodyPr>
          <a:lstStyle/>
          <a:p>
            <a:r>
              <a:rPr lang="en-US" sz="2400" dirty="0">
                <a:latin typeface="Times New Roman" charset="0"/>
              </a:rPr>
              <a:t>h</a:t>
            </a:r>
            <a:r>
              <a:rPr lang="en-US" sz="2400" dirty="0" smtClean="0">
                <a:latin typeface="Times New Roman" charset="0"/>
              </a:rPr>
              <a:t>(yahoo</a:t>
            </a:r>
            <a:r>
              <a:rPr lang="en-US" sz="2400" dirty="0">
                <a:latin typeface="Times New Roman" charset="0"/>
              </a:rPr>
              <a:t>)</a:t>
            </a:r>
          </a:p>
          <a:p>
            <a:r>
              <a:rPr lang="en-US" sz="2400" dirty="0">
                <a:latin typeface="Times New Roman" charset="0"/>
              </a:rPr>
              <a:t>h</a:t>
            </a:r>
            <a:r>
              <a:rPr lang="en-US" sz="2400" dirty="0" smtClean="0">
                <a:latin typeface="Times New Roman" charset="0"/>
              </a:rPr>
              <a:t>(amazon</a:t>
            </a:r>
            <a:r>
              <a:rPr lang="en-US" sz="2400" dirty="0">
                <a:latin typeface="Times New Roman" charset="0"/>
              </a:rPr>
              <a:t>)</a:t>
            </a:r>
          </a:p>
          <a:p>
            <a:r>
              <a:rPr lang="en-US" sz="2400" dirty="0">
                <a:latin typeface="Times New Roman" charset="0"/>
              </a:rPr>
              <a:t>h</a:t>
            </a:r>
            <a:r>
              <a:rPr lang="en-US" sz="2400" dirty="0" smtClean="0">
                <a:latin typeface="Times New Roman" charset="0"/>
              </a:rPr>
              <a:t>(</a:t>
            </a:r>
            <a:r>
              <a:rPr lang="en-US" sz="2400" dirty="0" err="1" smtClean="0">
                <a:latin typeface="Times New Roman" charset="0"/>
              </a:rPr>
              <a:t>m’soft</a:t>
            </a:r>
            <a:r>
              <a:rPr lang="en-US" sz="2400" dirty="0">
                <a:latin typeface="Times New Roman" charset="0"/>
              </a:rPr>
              <a:t>)</a:t>
            </a:r>
          </a:p>
        </p:txBody>
      </p:sp>
      <p:sp>
        <p:nvSpPr>
          <p:cNvPr id="18441" name="Text Box 9"/>
          <p:cNvSpPr txBox="1">
            <a:spLocks noChangeArrowheads="1"/>
          </p:cNvSpPr>
          <p:nvPr/>
        </p:nvSpPr>
        <p:spPr bwMode="auto">
          <a:xfrm>
            <a:off x="2651125" y="3613150"/>
            <a:ext cx="355600" cy="1187450"/>
          </a:xfrm>
          <a:prstGeom prst="rect">
            <a:avLst/>
          </a:prstGeom>
          <a:noFill/>
          <a:ln w="9525">
            <a:noFill/>
            <a:miter lim="800000"/>
            <a:headEnd/>
            <a:tailEnd/>
          </a:ln>
          <a:effectLst/>
        </p:spPr>
        <p:txBody>
          <a:bodyPr wrap="none">
            <a:spAutoFit/>
          </a:bodyPr>
          <a:lstStyle/>
          <a:p>
            <a:r>
              <a:rPr lang="en-US" sz="2400">
                <a:latin typeface="Times New Roman" charset="0"/>
              </a:rPr>
              <a:t>=</a:t>
            </a:r>
          </a:p>
          <a:p>
            <a:r>
              <a:rPr lang="en-US" sz="2400">
                <a:latin typeface="Times New Roman" charset="0"/>
              </a:rPr>
              <a:t>=</a:t>
            </a:r>
          </a:p>
          <a:p>
            <a:r>
              <a:rPr lang="en-US" sz="2400">
                <a:latin typeface="Times New Roman" charset="0"/>
              </a:rPr>
              <a:t>=</a:t>
            </a:r>
          </a:p>
        </p:txBody>
      </p:sp>
      <p:sp>
        <p:nvSpPr>
          <p:cNvPr id="18442" name="Text Box 10"/>
          <p:cNvSpPr txBox="1">
            <a:spLocks noChangeArrowheads="1"/>
          </p:cNvSpPr>
          <p:nvPr/>
        </p:nvSpPr>
        <p:spPr bwMode="auto">
          <a:xfrm>
            <a:off x="3336925" y="3613150"/>
            <a:ext cx="569387" cy="1200329"/>
          </a:xfrm>
          <a:prstGeom prst="rect">
            <a:avLst/>
          </a:prstGeom>
          <a:noFill/>
          <a:ln w="9525">
            <a:noFill/>
            <a:miter lim="800000"/>
            <a:headEnd/>
            <a:tailEnd/>
          </a:ln>
          <a:effectLst/>
        </p:spPr>
        <p:txBody>
          <a:bodyPr wrap="none">
            <a:spAutoFit/>
          </a:bodyPr>
          <a:lstStyle/>
          <a:p>
            <a:r>
              <a:rPr lang="en-US" sz="2400" dirty="0" smtClean="0">
                <a:latin typeface="Times New Roman" charset="0"/>
              </a:rPr>
              <a:t>.58</a:t>
            </a:r>
            <a:endParaRPr lang="en-US" sz="2400" dirty="0">
              <a:latin typeface="Times New Roman" charset="0"/>
            </a:endParaRPr>
          </a:p>
          <a:p>
            <a:r>
              <a:rPr lang="en-US" sz="2400" dirty="0" smtClean="0">
                <a:latin typeface="Times New Roman" charset="0"/>
              </a:rPr>
              <a:t>.58</a:t>
            </a:r>
            <a:endParaRPr lang="en-US" sz="2400" dirty="0">
              <a:latin typeface="Times New Roman" charset="0"/>
            </a:endParaRPr>
          </a:p>
          <a:p>
            <a:r>
              <a:rPr lang="en-US" sz="2400" dirty="0" smtClean="0">
                <a:latin typeface="Times New Roman" charset="0"/>
              </a:rPr>
              <a:t>.58</a:t>
            </a:r>
            <a:endParaRPr lang="en-US" sz="2400" dirty="0">
              <a:latin typeface="Times New Roman" charset="0"/>
            </a:endParaRPr>
          </a:p>
        </p:txBody>
      </p:sp>
      <p:sp>
        <p:nvSpPr>
          <p:cNvPr id="18443" name="Text Box 11"/>
          <p:cNvSpPr txBox="1">
            <a:spLocks noChangeArrowheads="1"/>
          </p:cNvSpPr>
          <p:nvPr/>
        </p:nvSpPr>
        <p:spPr bwMode="auto">
          <a:xfrm>
            <a:off x="3946525" y="3613150"/>
            <a:ext cx="569387" cy="1200329"/>
          </a:xfrm>
          <a:prstGeom prst="rect">
            <a:avLst/>
          </a:prstGeom>
          <a:noFill/>
          <a:ln w="9525">
            <a:noFill/>
            <a:miter lim="800000"/>
            <a:headEnd/>
            <a:tailEnd/>
          </a:ln>
          <a:effectLst/>
        </p:spPr>
        <p:txBody>
          <a:bodyPr wrap="none">
            <a:spAutoFit/>
          </a:bodyPr>
          <a:lstStyle/>
          <a:p>
            <a:r>
              <a:rPr lang="en-US" sz="2400" dirty="0" smtClean="0">
                <a:latin typeface="Times New Roman" charset="0"/>
              </a:rPr>
              <a:t>.80</a:t>
            </a:r>
            <a:endParaRPr lang="en-US" sz="2400" dirty="0">
              <a:latin typeface="Times New Roman" charset="0"/>
            </a:endParaRPr>
          </a:p>
          <a:p>
            <a:r>
              <a:rPr lang="en-US" sz="2400" dirty="0" smtClean="0">
                <a:latin typeface="Times New Roman" charset="0"/>
              </a:rPr>
              <a:t>.53</a:t>
            </a:r>
            <a:endParaRPr lang="en-US" sz="2400" dirty="0">
              <a:latin typeface="Times New Roman" charset="0"/>
            </a:endParaRPr>
          </a:p>
          <a:p>
            <a:r>
              <a:rPr lang="en-US" sz="2400" dirty="0" smtClean="0">
                <a:latin typeface="Times New Roman" charset="0"/>
              </a:rPr>
              <a:t>.27</a:t>
            </a:r>
            <a:endParaRPr lang="en-US" sz="2400" dirty="0">
              <a:latin typeface="Times New Roman" charset="0"/>
            </a:endParaRPr>
          </a:p>
        </p:txBody>
      </p:sp>
      <p:sp>
        <p:nvSpPr>
          <p:cNvPr id="18444" name="Text Box 12"/>
          <p:cNvSpPr txBox="1">
            <a:spLocks noChangeArrowheads="1"/>
          </p:cNvSpPr>
          <p:nvPr/>
        </p:nvSpPr>
        <p:spPr bwMode="auto">
          <a:xfrm>
            <a:off x="4556125" y="3613150"/>
            <a:ext cx="577402" cy="1200329"/>
          </a:xfrm>
          <a:prstGeom prst="rect">
            <a:avLst/>
          </a:prstGeom>
          <a:noFill/>
          <a:ln w="9525">
            <a:noFill/>
            <a:miter lim="800000"/>
            <a:headEnd/>
            <a:tailEnd/>
          </a:ln>
          <a:effectLst/>
        </p:spPr>
        <p:txBody>
          <a:bodyPr wrap="none">
            <a:spAutoFit/>
          </a:bodyPr>
          <a:lstStyle/>
          <a:p>
            <a:r>
              <a:rPr lang="en-US" sz="2400" dirty="0" smtClean="0">
                <a:latin typeface="Times New Roman" charset="0"/>
              </a:rPr>
              <a:t>.80</a:t>
            </a:r>
            <a:endParaRPr lang="en-US" sz="2400" dirty="0">
              <a:latin typeface="Times New Roman" charset="0"/>
            </a:endParaRPr>
          </a:p>
          <a:p>
            <a:r>
              <a:rPr lang="en-US" sz="2400" dirty="0" smtClean="0">
                <a:latin typeface="Times New Roman" charset="0"/>
              </a:rPr>
              <a:t>.53</a:t>
            </a:r>
            <a:endParaRPr lang="en-US" sz="2400" dirty="0">
              <a:latin typeface="Times New Roman" charset="0"/>
            </a:endParaRPr>
          </a:p>
          <a:p>
            <a:r>
              <a:rPr lang="en-US" sz="2400" dirty="0" smtClean="0">
                <a:latin typeface="Times New Roman" charset="0"/>
              </a:rPr>
              <a:t>.27</a:t>
            </a:r>
            <a:endParaRPr lang="en-US" sz="2400" dirty="0">
              <a:latin typeface="Times New Roman" charset="0"/>
            </a:endParaRPr>
          </a:p>
        </p:txBody>
      </p:sp>
      <p:sp>
        <p:nvSpPr>
          <p:cNvPr id="18445" name="Text Box 13"/>
          <p:cNvSpPr txBox="1">
            <a:spLocks noChangeArrowheads="1"/>
          </p:cNvSpPr>
          <p:nvPr/>
        </p:nvSpPr>
        <p:spPr bwMode="auto">
          <a:xfrm>
            <a:off x="5241925" y="3613150"/>
            <a:ext cx="646331" cy="1200329"/>
          </a:xfrm>
          <a:prstGeom prst="rect">
            <a:avLst/>
          </a:prstGeom>
          <a:noFill/>
          <a:ln w="9525">
            <a:noFill/>
            <a:miter lim="800000"/>
            <a:headEnd/>
            <a:tailEnd/>
          </a:ln>
          <a:effectLst/>
        </p:spPr>
        <p:txBody>
          <a:bodyPr wrap="none">
            <a:spAutoFit/>
          </a:bodyPr>
          <a:lstStyle/>
          <a:p>
            <a:r>
              <a:rPr lang="en-US" sz="2400" dirty="0">
                <a:latin typeface="Times New Roman" charset="0"/>
              </a:rPr>
              <a:t> </a:t>
            </a:r>
            <a:r>
              <a:rPr lang="en-US" sz="2400" dirty="0" smtClean="0">
                <a:latin typeface="Times New Roman" charset="0"/>
              </a:rPr>
              <a:t>.79</a:t>
            </a:r>
            <a:endParaRPr lang="en-US" sz="2400" dirty="0">
              <a:latin typeface="Times New Roman" charset="0"/>
            </a:endParaRPr>
          </a:p>
          <a:p>
            <a:r>
              <a:rPr lang="en-US" sz="2400" dirty="0">
                <a:latin typeface="Times New Roman" charset="0"/>
              </a:rPr>
              <a:t> </a:t>
            </a:r>
            <a:r>
              <a:rPr lang="en-US" sz="2400" dirty="0" smtClean="0">
                <a:latin typeface="Times New Roman" charset="0"/>
              </a:rPr>
              <a:t>.57</a:t>
            </a:r>
            <a:endParaRPr lang="en-US" sz="2400" dirty="0">
              <a:latin typeface="Times New Roman" charset="0"/>
            </a:endParaRPr>
          </a:p>
          <a:p>
            <a:r>
              <a:rPr lang="en-US" sz="2400" dirty="0">
                <a:latin typeface="Times New Roman" charset="0"/>
              </a:rPr>
              <a:t> </a:t>
            </a:r>
            <a:r>
              <a:rPr lang="en-US" sz="2400" dirty="0" smtClean="0">
                <a:latin typeface="Times New Roman" charset="0"/>
              </a:rPr>
              <a:t>.23</a:t>
            </a:r>
            <a:endParaRPr lang="en-US" sz="2400" dirty="0">
              <a:latin typeface="Times New Roman" charset="0"/>
            </a:endParaRPr>
          </a:p>
        </p:txBody>
      </p:sp>
      <p:sp>
        <p:nvSpPr>
          <p:cNvPr id="18446" name="Text Box 14"/>
          <p:cNvSpPr txBox="1">
            <a:spLocks noChangeArrowheads="1"/>
          </p:cNvSpPr>
          <p:nvPr/>
        </p:nvSpPr>
        <p:spPr bwMode="auto">
          <a:xfrm>
            <a:off x="6003925" y="3536950"/>
            <a:ext cx="565150" cy="1187450"/>
          </a:xfrm>
          <a:prstGeom prst="rect">
            <a:avLst/>
          </a:prstGeom>
          <a:noFill/>
          <a:ln w="9525">
            <a:noFill/>
            <a:miter lim="800000"/>
            <a:headEnd/>
            <a:tailEnd/>
          </a:ln>
          <a:effectLst/>
        </p:spPr>
        <p:txBody>
          <a:bodyPr wrap="none">
            <a:spAutoFit/>
          </a:bodyPr>
          <a:lstStyle/>
          <a:p>
            <a:r>
              <a:rPr lang="en-US" sz="2400">
                <a:latin typeface="Times New Roman" charset="0"/>
              </a:rPr>
              <a:t>. . .</a:t>
            </a:r>
          </a:p>
          <a:p>
            <a:r>
              <a:rPr lang="en-US" sz="2400">
                <a:latin typeface="Times New Roman" charset="0"/>
              </a:rPr>
              <a:t>. . .</a:t>
            </a:r>
          </a:p>
          <a:p>
            <a:r>
              <a:rPr lang="en-US" sz="2400">
                <a:latin typeface="Times New Roman" charset="0"/>
              </a:rPr>
              <a:t>. . .</a:t>
            </a:r>
          </a:p>
        </p:txBody>
      </p:sp>
      <p:sp>
        <p:nvSpPr>
          <p:cNvPr id="18447" name="Text Box 15"/>
          <p:cNvSpPr txBox="1">
            <a:spLocks noChangeArrowheads="1"/>
          </p:cNvSpPr>
          <p:nvPr/>
        </p:nvSpPr>
        <p:spPr bwMode="auto">
          <a:xfrm>
            <a:off x="7131050" y="3578225"/>
            <a:ext cx="723275" cy="1200329"/>
          </a:xfrm>
          <a:prstGeom prst="rect">
            <a:avLst/>
          </a:prstGeom>
          <a:noFill/>
          <a:ln w="9525">
            <a:noFill/>
            <a:miter lim="800000"/>
            <a:headEnd/>
            <a:tailEnd/>
          </a:ln>
          <a:effectLst/>
        </p:spPr>
        <p:txBody>
          <a:bodyPr wrap="none">
            <a:spAutoFit/>
          </a:bodyPr>
          <a:lstStyle/>
          <a:p>
            <a:r>
              <a:rPr lang="en-US" sz="2400" dirty="0" smtClean="0">
                <a:latin typeface="Times New Roman" charset="0"/>
              </a:rPr>
              <a:t>.788</a:t>
            </a:r>
            <a:endParaRPr lang="en-US" sz="2400" dirty="0">
              <a:latin typeface="Times New Roman" charset="0"/>
            </a:endParaRPr>
          </a:p>
          <a:p>
            <a:r>
              <a:rPr lang="en-US" sz="2400" dirty="0" smtClean="0">
                <a:latin typeface="Times New Roman" charset="0"/>
              </a:rPr>
              <a:t>.577</a:t>
            </a:r>
            <a:endParaRPr lang="en-US" sz="2400" dirty="0">
              <a:latin typeface="Times New Roman" charset="0"/>
            </a:endParaRPr>
          </a:p>
          <a:p>
            <a:r>
              <a:rPr lang="en-US" sz="2400" dirty="0" smtClean="0">
                <a:latin typeface="Times New Roman" charset="0"/>
              </a:rPr>
              <a:t>.211</a:t>
            </a:r>
            <a:endParaRPr lang="en-US" sz="2400" dirty="0">
              <a:latin typeface="Times New Roman" charset="0"/>
            </a:endParaRPr>
          </a:p>
        </p:txBody>
      </p:sp>
      <p:sp>
        <p:nvSpPr>
          <p:cNvPr id="18448" name="Text Box 16"/>
          <p:cNvSpPr txBox="1">
            <a:spLocks noChangeArrowheads="1"/>
          </p:cNvSpPr>
          <p:nvPr/>
        </p:nvSpPr>
        <p:spPr bwMode="auto">
          <a:xfrm>
            <a:off x="1111250" y="5026025"/>
            <a:ext cx="2853666" cy="1200329"/>
          </a:xfrm>
          <a:prstGeom prst="rect">
            <a:avLst/>
          </a:prstGeom>
          <a:noFill/>
          <a:ln w="9525">
            <a:noFill/>
            <a:miter lim="800000"/>
            <a:headEnd/>
            <a:tailEnd/>
          </a:ln>
          <a:effectLst/>
        </p:spPr>
        <p:txBody>
          <a:bodyPr wrap="none">
            <a:spAutoFit/>
          </a:bodyPr>
          <a:lstStyle/>
          <a:p>
            <a:r>
              <a:rPr lang="en-US" sz="2400" dirty="0">
                <a:latin typeface="Times New Roman" charset="0"/>
              </a:rPr>
              <a:t>a</a:t>
            </a:r>
            <a:r>
              <a:rPr lang="en-US" sz="2400" dirty="0" smtClean="0">
                <a:latin typeface="Times New Roman" charset="0"/>
              </a:rPr>
              <a:t>(yahoo)      =       .58</a:t>
            </a:r>
          </a:p>
          <a:p>
            <a:r>
              <a:rPr lang="en-US" sz="2400" dirty="0">
                <a:latin typeface="Times New Roman" charset="0"/>
              </a:rPr>
              <a:t>a</a:t>
            </a:r>
            <a:r>
              <a:rPr lang="en-US" sz="2400" dirty="0" smtClean="0">
                <a:latin typeface="Times New Roman" charset="0"/>
              </a:rPr>
              <a:t>(amazon)   =       .58</a:t>
            </a:r>
          </a:p>
          <a:p>
            <a:r>
              <a:rPr lang="en-US" sz="2400" dirty="0">
                <a:latin typeface="Times New Roman" charset="0"/>
              </a:rPr>
              <a:t>a</a:t>
            </a:r>
            <a:r>
              <a:rPr lang="en-US" sz="2400" dirty="0" smtClean="0">
                <a:latin typeface="Times New Roman" charset="0"/>
              </a:rPr>
              <a:t>(</a:t>
            </a:r>
            <a:r>
              <a:rPr lang="en-US" sz="2400" dirty="0" err="1" smtClean="0">
                <a:latin typeface="Times New Roman" charset="0"/>
              </a:rPr>
              <a:t>m’soft</a:t>
            </a:r>
            <a:r>
              <a:rPr lang="en-US" sz="2400" dirty="0">
                <a:latin typeface="Times New Roman" charset="0"/>
              </a:rPr>
              <a:t>)     =       </a:t>
            </a:r>
            <a:r>
              <a:rPr lang="en-US" sz="2400" dirty="0" smtClean="0">
                <a:latin typeface="Times New Roman" charset="0"/>
              </a:rPr>
              <a:t>.58</a:t>
            </a:r>
            <a:endParaRPr lang="en-US" sz="2400" dirty="0">
              <a:latin typeface="Times New Roman" charset="0"/>
            </a:endParaRPr>
          </a:p>
        </p:txBody>
      </p:sp>
      <p:sp>
        <p:nvSpPr>
          <p:cNvPr id="18449" name="Text Box 17"/>
          <p:cNvSpPr txBox="1">
            <a:spLocks noChangeArrowheads="1"/>
          </p:cNvSpPr>
          <p:nvPr/>
        </p:nvSpPr>
        <p:spPr bwMode="auto">
          <a:xfrm>
            <a:off x="3930650" y="5026025"/>
            <a:ext cx="577402" cy="1200329"/>
          </a:xfrm>
          <a:prstGeom prst="rect">
            <a:avLst/>
          </a:prstGeom>
          <a:noFill/>
          <a:ln w="9525">
            <a:noFill/>
            <a:miter lim="800000"/>
            <a:headEnd/>
            <a:tailEnd/>
          </a:ln>
          <a:effectLst/>
        </p:spPr>
        <p:txBody>
          <a:bodyPr wrap="none">
            <a:spAutoFit/>
          </a:bodyPr>
          <a:lstStyle/>
          <a:p>
            <a:r>
              <a:rPr lang="en-US" sz="2400" dirty="0" smtClean="0">
                <a:latin typeface="Times New Roman" charset="0"/>
              </a:rPr>
              <a:t>.58</a:t>
            </a:r>
            <a:endParaRPr lang="en-US" sz="2400" dirty="0">
              <a:latin typeface="Times New Roman" charset="0"/>
            </a:endParaRPr>
          </a:p>
          <a:p>
            <a:r>
              <a:rPr lang="en-US" sz="2400" dirty="0" smtClean="0">
                <a:latin typeface="Times New Roman" charset="0"/>
              </a:rPr>
              <a:t>.58</a:t>
            </a:r>
            <a:endParaRPr lang="en-US" sz="2400" dirty="0">
              <a:latin typeface="Times New Roman" charset="0"/>
            </a:endParaRPr>
          </a:p>
          <a:p>
            <a:r>
              <a:rPr lang="en-US" sz="2400" dirty="0" smtClean="0">
                <a:latin typeface="Times New Roman" charset="0"/>
              </a:rPr>
              <a:t>.58</a:t>
            </a:r>
            <a:endParaRPr lang="en-US" sz="2400" dirty="0">
              <a:latin typeface="Times New Roman" charset="0"/>
            </a:endParaRPr>
          </a:p>
        </p:txBody>
      </p:sp>
      <p:sp>
        <p:nvSpPr>
          <p:cNvPr id="18450" name="Text Box 18"/>
          <p:cNvSpPr txBox="1">
            <a:spLocks noChangeArrowheads="1"/>
          </p:cNvSpPr>
          <p:nvPr/>
        </p:nvSpPr>
        <p:spPr bwMode="auto">
          <a:xfrm>
            <a:off x="5302250" y="5026025"/>
            <a:ext cx="646331" cy="1200329"/>
          </a:xfrm>
          <a:prstGeom prst="rect">
            <a:avLst/>
          </a:prstGeom>
          <a:noFill/>
          <a:ln w="9525">
            <a:noFill/>
            <a:miter lim="800000"/>
            <a:headEnd/>
            <a:tailEnd/>
          </a:ln>
          <a:effectLst/>
        </p:spPr>
        <p:txBody>
          <a:bodyPr wrap="none">
            <a:spAutoFit/>
          </a:bodyPr>
          <a:lstStyle/>
          <a:p>
            <a:r>
              <a:rPr lang="en-US" sz="2400" dirty="0">
                <a:latin typeface="Times New Roman" charset="0"/>
              </a:rPr>
              <a:t> </a:t>
            </a:r>
            <a:r>
              <a:rPr lang="en-US" sz="2400" dirty="0" smtClean="0">
                <a:latin typeface="Times New Roman" charset="0"/>
              </a:rPr>
              <a:t>.62</a:t>
            </a:r>
            <a:endParaRPr lang="en-US" sz="2400" dirty="0">
              <a:latin typeface="Times New Roman" charset="0"/>
            </a:endParaRPr>
          </a:p>
          <a:p>
            <a:r>
              <a:rPr lang="en-US" sz="2400" dirty="0">
                <a:latin typeface="Times New Roman" charset="0"/>
              </a:rPr>
              <a:t> </a:t>
            </a:r>
            <a:r>
              <a:rPr lang="en-US" sz="2400" dirty="0" smtClean="0">
                <a:latin typeface="Times New Roman" charset="0"/>
              </a:rPr>
              <a:t>.49</a:t>
            </a:r>
            <a:endParaRPr lang="en-US" sz="2400" dirty="0">
              <a:latin typeface="Times New Roman" charset="0"/>
            </a:endParaRPr>
          </a:p>
          <a:p>
            <a:r>
              <a:rPr lang="en-US" sz="2400" dirty="0" smtClean="0">
                <a:latin typeface="Times New Roman" charset="0"/>
              </a:rPr>
              <a:t> .62</a:t>
            </a:r>
            <a:endParaRPr lang="en-US" sz="2400" dirty="0">
              <a:latin typeface="Times New Roman" charset="0"/>
            </a:endParaRPr>
          </a:p>
        </p:txBody>
      </p:sp>
      <p:sp>
        <p:nvSpPr>
          <p:cNvPr id="18451" name="Text Box 19"/>
          <p:cNvSpPr txBox="1">
            <a:spLocks noChangeArrowheads="1"/>
          </p:cNvSpPr>
          <p:nvPr/>
        </p:nvSpPr>
        <p:spPr bwMode="auto">
          <a:xfrm>
            <a:off x="6080125" y="4984750"/>
            <a:ext cx="565150" cy="1187450"/>
          </a:xfrm>
          <a:prstGeom prst="rect">
            <a:avLst/>
          </a:prstGeom>
          <a:noFill/>
          <a:ln w="9525">
            <a:noFill/>
            <a:miter lim="800000"/>
            <a:headEnd/>
            <a:tailEnd/>
          </a:ln>
          <a:effectLst/>
        </p:spPr>
        <p:txBody>
          <a:bodyPr wrap="none">
            <a:spAutoFit/>
          </a:bodyPr>
          <a:lstStyle/>
          <a:p>
            <a:r>
              <a:rPr lang="en-US" sz="2400">
                <a:latin typeface="Times New Roman" charset="0"/>
              </a:rPr>
              <a:t>. . .</a:t>
            </a:r>
          </a:p>
          <a:p>
            <a:r>
              <a:rPr lang="en-US" sz="2400">
                <a:latin typeface="Times New Roman" charset="0"/>
              </a:rPr>
              <a:t>. . .</a:t>
            </a:r>
          </a:p>
          <a:p>
            <a:r>
              <a:rPr lang="en-US" sz="2400">
                <a:latin typeface="Times New Roman" charset="0"/>
              </a:rPr>
              <a:t>. . .</a:t>
            </a:r>
          </a:p>
        </p:txBody>
      </p:sp>
      <p:sp>
        <p:nvSpPr>
          <p:cNvPr id="18452" name="Text Box 20"/>
          <p:cNvSpPr txBox="1">
            <a:spLocks noChangeArrowheads="1"/>
          </p:cNvSpPr>
          <p:nvPr/>
        </p:nvSpPr>
        <p:spPr bwMode="auto">
          <a:xfrm>
            <a:off x="7131050" y="5026025"/>
            <a:ext cx="723275" cy="1200329"/>
          </a:xfrm>
          <a:prstGeom prst="rect">
            <a:avLst/>
          </a:prstGeom>
          <a:noFill/>
          <a:ln w="9525">
            <a:noFill/>
            <a:miter lim="800000"/>
            <a:headEnd/>
            <a:tailEnd/>
          </a:ln>
          <a:effectLst/>
        </p:spPr>
        <p:txBody>
          <a:bodyPr wrap="none">
            <a:spAutoFit/>
          </a:bodyPr>
          <a:lstStyle/>
          <a:p>
            <a:r>
              <a:rPr lang="en-US" sz="2400" dirty="0" smtClean="0">
                <a:latin typeface="Times New Roman" charset="0"/>
              </a:rPr>
              <a:t>.628</a:t>
            </a:r>
          </a:p>
          <a:p>
            <a:r>
              <a:rPr lang="en-US" sz="2400" dirty="0" smtClean="0">
                <a:latin typeface="Times New Roman" charset="0"/>
              </a:rPr>
              <a:t>.459</a:t>
            </a:r>
          </a:p>
          <a:p>
            <a:r>
              <a:rPr lang="en-US" sz="2400" dirty="0" smtClean="0">
                <a:latin typeface="Times New Roman" charset="0"/>
              </a:rPr>
              <a:t>.628</a:t>
            </a:r>
            <a:endParaRPr lang="en-US" sz="2400" dirty="0">
              <a:latin typeface="Times New Roman" charset="0"/>
            </a:endParaRPr>
          </a:p>
        </p:txBody>
      </p:sp>
      <p:sp>
        <p:nvSpPr>
          <p:cNvPr id="18453" name="Text Box 21"/>
          <p:cNvSpPr txBox="1">
            <a:spLocks noChangeArrowheads="1"/>
          </p:cNvSpPr>
          <p:nvPr/>
        </p:nvSpPr>
        <p:spPr bwMode="auto">
          <a:xfrm>
            <a:off x="4556125" y="5060950"/>
            <a:ext cx="569387" cy="1200329"/>
          </a:xfrm>
          <a:prstGeom prst="rect">
            <a:avLst/>
          </a:prstGeom>
          <a:noFill/>
          <a:ln w="9525">
            <a:noFill/>
            <a:miter lim="800000"/>
            <a:headEnd/>
            <a:tailEnd/>
          </a:ln>
          <a:effectLst/>
        </p:spPr>
        <p:txBody>
          <a:bodyPr wrap="none">
            <a:spAutoFit/>
          </a:bodyPr>
          <a:lstStyle/>
          <a:p>
            <a:r>
              <a:rPr lang="en-US" sz="2400" dirty="0" smtClean="0">
                <a:latin typeface="Times New Roman" charset="0"/>
              </a:rPr>
              <a:t>.62</a:t>
            </a:r>
            <a:endParaRPr lang="en-US" sz="2400" dirty="0">
              <a:latin typeface="Times New Roman" charset="0"/>
            </a:endParaRPr>
          </a:p>
          <a:p>
            <a:r>
              <a:rPr lang="en-US" sz="2400" dirty="0" smtClean="0">
                <a:latin typeface="Times New Roman" charset="0"/>
              </a:rPr>
              <a:t>.49</a:t>
            </a:r>
            <a:endParaRPr lang="en-US" sz="2400" dirty="0">
              <a:latin typeface="Times New Roman" charset="0"/>
            </a:endParaRPr>
          </a:p>
          <a:p>
            <a:r>
              <a:rPr lang="en-US" sz="2400" dirty="0" smtClean="0">
                <a:latin typeface="Times New Roman" charset="0"/>
              </a:rPr>
              <a:t>.62</a:t>
            </a:r>
            <a:endParaRPr lang="en-US" sz="2400" dirty="0">
              <a:latin typeface="Times New Roman" charset="0"/>
            </a:endParaRPr>
          </a:p>
        </p:txBody>
      </p:sp>
      <p:sp>
        <p:nvSpPr>
          <p:cNvPr id="22" name="Slide Number Placeholder 21"/>
          <p:cNvSpPr>
            <a:spLocks noGrp="1"/>
          </p:cNvSpPr>
          <p:nvPr>
            <p:ph type="sldNum" sz="quarter" idx="12"/>
          </p:nvPr>
        </p:nvSpPr>
        <p:spPr/>
        <p:txBody>
          <a:bodyPr/>
          <a:lstStyle/>
          <a:p>
            <a:fld id="{19B12225-5612-419B-A8D5-4B8EEE4C217E}" type="slidenum">
              <a:rPr lang="en-US" smtClean="0"/>
              <a:pPr/>
              <a:t>59</a:t>
            </a:fld>
            <a:endParaRPr lang="en-US"/>
          </a:p>
        </p:txBody>
      </p:sp>
      <p:grpSp>
        <p:nvGrpSpPr>
          <p:cNvPr id="33" name="Group 32"/>
          <p:cNvGrpSpPr/>
          <p:nvPr/>
        </p:nvGrpSpPr>
        <p:grpSpPr>
          <a:xfrm>
            <a:off x="5867400" y="1477537"/>
            <a:ext cx="2133600" cy="1676400"/>
            <a:chOff x="1524000" y="1981200"/>
            <a:chExt cx="4038600" cy="3124200"/>
          </a:xfrm>
        </p:grpSpPr>
        <p:sp>
          <p:nvSpPr>
            <p:cNvPr id="24" name="Oval 3"/>
            <p:cNvSpPr>
              <a:spLocks noChangeArrowheads="1"/>
            </p:cNvSpPr>
            <p:nvPr/>
          </p:nvSpPr>
          <p:spPr bwMode="auto">
            <a:xfrm>
              <a:off x="2971800" y="1981200"/>
              <a:ext cx="1219200" cy="762000"/>
            </a:xfrm>
            <a:prstGeom prst="ellipse">
              <a:avLst/>
            </a:prstGeom>
            <a:solidFill>
              <a:srgbClr val="FF0000"/>
            </a:solidFill>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sz="1200">
                  <a:solidFill>
                    <a:schemeClr val="bg1"/>
                  </a:solidFill>
                  <a:latin typeface="Arial" pitchFamily="34" charset="0"/>
                  <a:cs typeface="Arial" pitchFamily="34" charset="0"/>
                </a:rPr>
                <a:t>Yahoo</a:t>
              </a:r>
            </a:p>
          </p:txBody>
        </p:sp>
        <p:sp>
          <p:nvSpPr>
            <p:cNvPr id="25" name="Oval 4"/>
            <p:cNvSpPr>
              <a:spLocks noChangeArrowheads="1"/>
            </p:cNvSpPr>
            <p:nvPr/>
          </p:nvSpPr>
          <p:spPr bwMode="auto">
            <a:xfrm>
              <a:off x="4343400" y="4343400"/>
              <a:ext cx="1219200" cy="762000"/>
            </a:xfrm>
            <a:prstGeom prst="ellipse">
              <a:avLst/>
            </a:prstGeom>
            <a:solidFill>
              <a:srgbClr val="FF0000"/>
            </a:solidFill>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sz="1200" dirty="0" err="1">
                  <a:solidFill>
                    <a:schemeClr val="bg1"/>
                  </a:solidFill>
                  <a:latin typeface="Arial" pitchFamily="34" charset="0"/>
                  <a:cs typeface="Arial" pitchFamily="34" charset="0"/>
                </a:rPr>
                <a:t>M’soft</a:t>
              </a:r>
              <a:endParaRPr lang="en-US" sz="1200" dirty="0">
                <a:solidFill>
                  <a:schemeClr val="bg1"/>
                </a:solidFill>
                <a:latin typeface="Arial" pitchFamily="34" charset="0"/>
                <a:cs typeface="Arial" pitchFamily="34" charset="0"/>
              </a:endParaRPr>
            </a:p>
          </p:txBody>
        </p:sp>
        <p:sp>
          <p:nvSpPr>
            <p:cNvPr id="26" name="Oval 5"/>
            <p:cNvSpPr>
              <a:spLocks noChangeArrowheads="1"/>
            </p:cNvSpPr>
            <p:nvPr/>
          </p:nvSpPr>
          <p:spPr bwMode="auto">
            <a:xfrm>
              <a:off x="1524000" y="4343400"/>
              <a:ext cx="1219200" cy="762000"/>
            </a:xfrm>
            <a:prstGeom prst="ellipse">
              <a:avLst/>
            </a:prstGeom>
            <a:solidFill>
              <a:srgbClr val="FF0000"/>
            </a:solidFill>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sz="1200">
                  <a:solidFill>
                    <a:schemeClr val="bg1"/>
                  </a:solidFill>
                  <a:latin typeface="Arial" pitchFamily="34" charset="0"/>
                  <a:cs typeface="Arial" pitchFamily="34" charset="0"/>
                </a:rPr>
                <a:t>Amazon</a:t>
              </a:r>
            </a:p>
          </p:txBody>
        </p:sp>
        <p:sp>
          <p:nvSpPr>
            <p:cNvPr id="27" name="Line 6"/>
            <p:cNvSpPr>
              <a:spLocks noChangeShapeType="1"/>
            </p:cNvSpPr>
            <p:nvPr/>
          </p:nvSpPr>
          <p:spPr bwMode="auto">
            <a:xfrm flipV="1">
              <a:off x="1981200" y="2590800"/>
              <a:ext cx="1066800" cy="1752600"/>
            </a:xfrm>
            <a:prstGeom prst="line">
              <a:avLst/>
            </a:prstGeom>
            <a:noFill/>
            <a:ln w="28575">
              <a:solidFill>
                <a:schemeClr val="tx1"/>
              </a:solidFill>
              <a:round/>
              <a:headEnd/>
              <a:tailEnd type="triangle" w="med" len="med"/>
            </a:ln>
            <a:effectLst/>
          </p:spPr>
          <p:txBody>
            <a:bodyPr wrap="none" anchor="ctr"/>
            <a:lstStyle/>
            <a:p>
              <a:endParaRPr lang="en-US" sz="1050"/>
            </a:p>
          </p:txBody>
        </p:sp>
        <p:sp>
          <p:nvSpPr>
            <p:cNvPr id="28" name="Line 7"/>
            <p:cNvSpPr>
              <a:spLocks noChangeShapeType="1"/>
            </p:cNvSpPr>
            <p:nvPr/>
          </p:nvSpPr>
          <p:spPr bwMode="auto">
            <a:xfrm flipH="1">
              <a:off x="2590800" y="2743200"/>
              <a:ext cx="990600" cy="1676400"/>
            </a:xfrm>
            <a:prstGeom prst="line">
              <a:avLst/>
            </a:prstGeom>
            <a:noFill/>
            <a:ln w="28575">
              <a:solidFill>
                <a:schemeClr val="tx1"/>
              </a:solidFill>
              <a:round/>
              <a:headEnd/>
              <a:tailEnd type="triangle" w="med" len="med"/>
            </a:ln>
            <a:effectLst/>
          </p:spPr>
          <p:txBody>
            <a:bodyPr wrap="none" anchor="ctr"/>
            <a:lstStyle/>
            <a:p>
              <a:endParaRPr lang="en-US" sz="1050"/>
            </a:p>
          </p:txBody>
        </p:sp>
        <p:sp>
          <p:nvSpPr>
            <p:cNvPr id="29" name="Line 8"/>
            <p:cNvSpPr>
              <a:spLocks noChangeShapeType="1"/>
            </p:cNvSpPr>
            <p:nvPr/>
          </p:nvSpPr>
          <p:spPr bwMode="auto">
            <a:xfrm flipH="1">
              <a:off x="2743200" y="4572000"/>
              <a:ext cx="1600200" cy="0"/>
            </a:xfrm>
            <a:prstGeom prst="line">
              <a:avLst/>
            </a:prstGeom>
            <a:noFill/>
            <a:ln w="28575">
              <a:solidFill>
                <a:schemeClr val="tx1"/>
              </a:solidFill>
              <a:round/>
              <a:headEnd/>
              <a:tailEnd type="triangle" w="med" len="med"/>
            </a:ln>
            <a:effectLst/>
          </p:spPr>
          <p:txBody>
            <a:bodyPr wrap="none" anchor="ctr"/>
            <a:lstStyle/>
            <a:p>
              <a:endParaRPr lang="en-US" sz="1050"/>
            </a:p>
          </p:txBody>
        </p:sp>
        <p:sp>
          <p:nvSpPr>
            <p:cNvPr id="30" name="Line 9"/>
            <p:cNvSpPr>
              <a:spLocks noChangeShapeType="1"/>
            </p:cNvSpPr>
            <p:nvPr/>
          </p:nvSpPr>
          <p:spPr bwMode="auto">
            <a:xfrm>
              <a:off x="2743200" y="4876800"/>
              <a:ext cx="1600200" cy="0"/>
            </a:xfrm>
            <a:prstGeom prst="line">
              <a:avLst/>
            </a:prstGeom>
            <a:noFill/>
            <a:ln w="28575">
              <a:solidFill>
                <a:schemeClr val="tx1"/>
              </a:solidFill>
              <a:round/>
              <a:headEnd/>
              <a:tailEnd type="triangle" w="med" len="med"/>
            </a:ln>
            <a:effectLst/>
          </p:spPr>
          <p:txBody>
            <a:bodyPr wrap="none" anchor="ctr"/>
            <a:lstStyle/>
            <a:p>
              <a:endParaRPr lang="en-US" sz="1050"/>
            </a:p>
          </p:txBody>
        </p:sp>
        <p:cxnSp>
          <p:nvCxnSpPr>
            <p:cNvPr id="31" name="AutoShape 10"/>
            <p:cNvCxnSpPr>
              <a:cxnSpLocks noChangeShapeType="1"/>
              <a:stCxn id="24" idx="6"/>
              <a:endCxn id="24" idx="2"/>
            </p:cNvCxnSpPr>
            <p:nvPr/>
          </p:nvCxnSpPr>
          <p:spPr bwMode="auto">
            <a:xfrm flipH="1">
              <a:off x="2971800" y="2362200"/>
              <a:ext cx="1219200" cy="1588"/>
            </a:xfrm>
            <a:prstGeom prst="curvedConnector5">
              <a:avLst>
                <a:gd name="adj1" fmla="val -18750"/>
                <a:gd name="adj2" fmla="val -38400000"/>
                <a:gd name="adj3" fmla="val 118750"/>
              </a:avLst>
            </a:prstGeom>
            <a:noFill/>
            <a:ln w="28575">
              <a:solidFill>
                <a:schemeClr val="tx1"/>
              </a:solidFill>
              <a:round/>
              <a:headEnd/>
              <a:tailEnd type="triangle" w="med" len="med"/>
            </a:ln>
            <a:effectLst/>
          </p:spPr>
        </p:cxnSp>
        <p:sp>
          <p:nvSpPr>
            <p:cNvPr id="32" name="Line 14"/>
            <p:cNvSpPr>
              <a:spLocks noChangeShapeType="1"/>
            </p:cNvSpPr>
            <p:nvPr/>
          </p:nvSpPr>
          <p:spPr bwMode="auto">
            <a:xfrm>
              <a:off x="4038600" y="2667000"/>
              <a:ext cx="838200" cy="1676400"/>
            </a:xfrm>
            <a:prstGeom prst="line">
              <a:avLst/>
            </a:prstGeom>
            <a:noFill/>
            <a:ln w="28575">
              <a:solidFill>
                <a:schemeClr val="tx1"/>
              </a:solidFill>
              <a:round/>
              <a:headEnd/>
              <a:tailEnd type="triangle" w="med" len="med"/>
            </a:ln>
            <a:effectLst/>
          </p:spPr>
          <p:txBody>
            <a:bodyPr wrap="none" anchor="ctr"/>
            <a:lstStyle/>
            <a:p>
              <a:endParaRPr lang="en-US" sz="1050"/>
            </a:p>
          </p:txBody>
        </p:sp>
      </p:gr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862010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4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autoUpdateAnimBg="0"/>
      <p:bldP spid="18444" grpId="0" autoUpdateAnimBg="0"/>
      <p:bldP spid="18445" grpId="0" autoUpdateAnimBg="0"/>
      <p:bldP spid="18446" grpId="0" autoUpdateAnimBg="0"/>
      <p:bldP spid="18447" grpId="0" autoUpdateAnimBg="0"/>
      <p:bldP spid="18449" grpId="0" autoUpdateAnimBg="0"/>
      <p:bldP spid="18450" grpId="0" autoUpdateAnimBg="0"/>
      <p:bldP spid="18451" grpId="0" autoUpdateAnimBg="0"/>
      <p:bldP spid="18452" grpId="0" autoUpdateAnimBg="0"/>
      <p:bldP spid="1845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7" name="Title 6"/>
          <p:cNvSpPr>
            <a:spLocks noGrp="1"/>
          </p:cNvSpPr>
          <p:nvPr>
            <p:ph type="ctrTitle"/>
          </p:nvPr>
        </p:nvSpPr>
        <p:spPr/>
        <p:txBody>
          <a:bodyPr/>
          <a:lstStyle/>
          <a:p>
            <a:r>
              <a:rPr lang="en-US" dirty="0" smtClean="0"/>
              <a:t/>
            </a:r>
            <a:br>
              <a:rPr lang="en-US" dirty="0" smtClean="0"/>
            </a:br>
            <a:r>
              <a:rPr lang="en-US" dirty="0" smtClean="0"/>
              <a:t>Topic-Specific PageRank</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00715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11266" name="Rectangle 2"/>
          <p:cNvSpPr>
            <a:spLocks noGrp="1" noChangeArrowheads="1"/>
          </p:cNvSpPr>
          <p:nvPr>
            <p:ph type="title"/>
          </p:nvPr>
        </p:nvSpPr>
        <p:spPr/>
        <p:txBody>
          <a:bodyPr/>
          <a:lstStyle/>
          <a:p>
            <a:r>
              <a:rPr lang="en-US" dirty="0" err="1" smtClean="0"/>
              <a:t>PageRank</a:t>
            </a:r>
            <a:r>
              <a:rPr lang="en-US" dirty="0" smtClean="0"/>
              <a:t> </a:t>
            </a:r>
            <a:r>
              <a:rPr lang="en-US" dirty="0"/>
              <a:t>and HITS</a:t>
            </a:r>
          </a:p>
        </p:txBody>
      </p:sp>
      <p:sp>
        <p:nvSpPr>
          <p:cNvPr id="11267" name="Rectangle 3"/>
          <p:cNvSpPr>
            <a:spLocks noGrp="1" noChangeArrowheads="1"/>
          </p:cNvSpPr>
          <p:nvPr>
            <p:ph type="body" idx="1"/>
          </p:nvPr>
        </p:nvSpPr>
        <p:spPr/>
        <p:txBody>
          <a:bodyPr>
            <a:normAutofit/>
          </a:bodyPr>
          <a:lstStyle/>
          <a:p>
            <a:r>
              <a:rPr lang="en-US" b="1" dirty="0" err="1" smtClean="0"/>
              <a:t>PageRank</a:t>
            </a:r>
            <a:r>
              <a:rPr lang="en-US" b="1" dirty="0" smtClean="0"/>
              <a:t> </a:t>
            </a:r>
            <a:r>
              <a:rPr lang="en-US" b="1" dirty="0"/>
              <a:t>and HITS are two solutions to the same </a:t>
            </a:r>
            <a:r>
              <a:rPr lang="en-US" b="1" dirty="0" smtClean="0"/>
              <a:t>problem:</a:t>
            </a:r>
            <a:endParaRPr lang="en-US" b="1" dirty="0"/>
          </a:p>
          <a:p>
            <a:pPr lvl="1"/>
            <a:r>
              <a:rPr lang="en-US" b="1" dirty="0">
                <a:solidFill>
                  <a:srgbClr val="D60093"/>
                </a:solidFill>
              </a:rPr>
              <a:t>What is the value of an </a:t>
            </a:r>
            <a:r>
              <a:rPr lang="en-US" b="1" dirty="0" smtClean="0">
                <a:solidFill>
                  <a:srgbClr val="D60093"/>
                </a:solidFill>
              </a:rPr>
              <a:t>in-link </a:t>
            </a:r>
            <a:r>
              <a:rPr lang="en-US" b="1" dirty="0">
                <a:solidFill>
                  <a:srgbClr val="D60093"/>
                </a:solidFill>
              </a:rPr>
              <a:t>from </a:t>
            </a:r>
            <a:r>
              <a:rPr lang="en-US" b="1" i="1" dirty="0" smtClean="0">
                <a:solidFill>
                  <a:srgbClr val="D60093"/>
                </a:solidFill>
              </a:rPr>
              <a:t>u</a:t>
            </a:r>
            <a:r>
              <a:rPr lang="en-US" b="1" dirty="0" smtClean="0">
                <a:solidFill>
                  <a:srgbClr val="D60093"/>
                </a:solidFill>
              </a:rPr>
              <a:t> </a:t>
            </a:r>
            <a:r>
              <a:rPr lang="en-US" b="1" dirty="0">
                <a:solidFill>
                  <a:srgbClr val="D60093"/>
                </a:solidFill>
              </a:rPr>
              <a:t>to </a:t>
            </a:r>
            <a:r>
              <a:rPr lang="en-US" b="1" i="1" dirty="0" smtClean="0">
                <a:solidFill>
                  <a:srgbClr val="D60093"/>
                </a:solidFill>
              </a:rPr>
              <a:t>v</a:t>
            </a:r>
            <a:r>
              <a:rPr lang="en-US" b="1" dirty="0" smtClean="0">
                <a:solidFill>
                  <a:srgbClr val="D60093"/>
                </a:solidFill>
              </a:rPr>
              <a:t>?</a:t>
            </a:r>
            <a:endParaRPr lang="en-US" b="1" dirty="0">
              <a:solidFill>
                <a:srgbClr val="D60093"/>
              </a:solidFill>
            </a:endParaRPr>
          </a:p>
          <a:p>
            <a:pPr lvl="1"/>
            <a:r>
              <a:rPr lang="en-US" dirty="0"/>
              <a:t>In the </a:t>
            </a:r>
            <a:r>
              <a:rPr lang="en-US" dirty="0" err="1" smtClean="0"/>
              <a:t>PageRank</a:t>
            </a:r>
            <a:r>
              <a:rPr lang="en-US" dirty="0" smtClean="0"/>
              <a:t> </a:t>
            </a:r>
            <a:r>
              <a:rPr lang="en-US" dirty="0"/>
              <a:t>model, the value of the link depends on the </a:t>
            </a:r>
            <a:r>
              <a:rPr lang="en-US" dirty="0">
                <a:solidFill>
                  <a:srgbClr val="0000FF"/>
                </a:solidFill>
              </a:rPr>
              <a:t>links </a:t>
            </a:r>
            <a:r>
              <a:rPr lang="en-US" b="1" dirty="0">
                <a:solidFill>
                  <a:srgbClr val="0000FF"/>
                </a:solidFill>
              </a:rPr>
              <a:t>into</a:t>
            </a:r>
            <a:r>
              <a:rPr lang="en-US" dirty="0">
                <a:solidFill>
                  <a:srgbClr val="0000FF"/>
                </a:solidFill>
              </a:rPr>
              <a:t> </a:t>
            </a:r>
            <a:r>
              <a:rPr lang="en-US" i="1" dirty="0" smtClean="0">
                <a:solidFill>
                  <a:srgbClr val="0000FF"/>
                </a:solidFill>
              </a:rPr>
              <a:t>u</a:t>
            </a:r>
            <a:endParaRPr lang="en-US" i="1" dirty="0">
              <a:solidFill>
                <a:srgbClr val="0000FF"/>
              </a:solidFill>
            </a:endParaRPr>
          </a:p>
          <a:p>
            <a:pPr lvl="1"/>
            <a:r>
              <a:rPr lang="en-US" dirty="0"/>
              <a:t>In the HITS model, it depends on the value of the other </a:t>
            </a:r>
            <a:r>
              <a:rPr lang="en-US" dirty="0">
                <a:solidFill>
                  <a:srgbClr val="008000"/>
                </a:solidFill>
              </a:rPr>
              <a:t>links</a:t>
            </a:r>
            <a:r>
              <a:rPr lang="en-US" dirty="0"/>
              <a:t> </a:t>
            </a:r>
            <a:r>
              <a:rPr lang="en-US" b="1" dirty="0">
                <a:solidFill>
                  <a:srgbClr val="008000"/>
                </a:solidFill>
              </a:rPr>
              <a:t>out of</a:t>
            </a:r>
            <a:r>
              <a:rPr lang="en-US" dirty="0">
                <a:solidFill>
                  <a:srgbClr val="008000"/>
                </a:solidFill>
              </a:rPr>
              <a:t> </a:t>
            </a:r>
            <a:r>
              <a:rPr lang="en-US" i="1" dirty="0" smtClean="0">
                <a:solidFill>
                  <a:srgbClr val="008000"/>
                </a:solidFill>
              </a:rPr>
              <a:t>u</a:t>
            </a:r>
          </a:p>
          <a:p>
            <a:pPr lvl="8"/>
            <a:endParaRPr lang="en-US" dirty="0"/>
          </a:p>
          <a:p>
            <a:r>
              <a:rPr lang="en-US" b="1" dirty="0"/>
              <a:t>The destinies of </a:t>
            </a:r>
            <a:r>
              <a:rPr lang="en-US" b="1" dirty="0" smtClean="0"/>
              <a:t>PageRank </a:t>
            </a:r>
            <a:r>
              <a:rPr lang="en-US" b="1" dirty="0"/>
              <a:t>and HITS </a:t>
            </a:r>
            <a:r>
              <a:rPr lang="en-US" b="1" dirty="0" smtClean="0"/>
              <a:t/>
            </a:r>
            <a:br>
              <a:rPr lang="en-US" b="1" dirty="0" smtClean="0"/>
            </a:br>
            <a:r>
              <a:rPr lang="en-US" b="1" dirty="0" smtClean="0"/>
              <a:t>post-1998 </a:t>
            </a:r>
            <a:r>
              <a:rPr lang="en-US" b="1" dirty="0"/>
              <a:t>were very </a:t>
            </a:r>
            <a:r>
              <a:rPr lang="en-US" b="1" dirty="0" smtClean="0"/>
              <a:t>different</a:t>
            </a:r>
            <a:endParaRPr lang="en-US" b="1"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60</a:t>
            </a:fld>
            <a:endParaRPr lang="en-US"/>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10526430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59394" name="Rectangle 2"/>
          <p:cNvSpPr>
            <a:spLocks noGrp="1" noChangeArrowheads="1"/>
          </p:cNvSpPr>
          <p:nvPr>
            <p:ph type="title"/>
          </p:nvPr>
        </p:nvSpPr>
        <p:spPr/>
        <p:txBody>
          <a:bodyPr/>
          <a:lstStyle/>
          <a:p>
            <a:r>
              <a:rPr lang="en-US" dirty="0"/>
              <a:t>Topic-Specific </a:t>
            </a:r>
            <a:r>
              <a:rPr lang="en-US" dirty="0" err="1" smtClean="0"/>
              <a:t>PageRank</a:t>
            </a:r>
            <a:endParaRPr lang="en-US" dirty="0"/>
          </a:p>
        </p:txBody>
      </p:sp>
      <p:sp>
        <p:nvSpPr>
          <p:cNvPr id="59395" name="Rectangle 3"/>
          <p:cNvSpPr>
            <a:spLocks noGrp="1" noChangeArrowheads="1"/>
          </p:cNvSpPr>
          <p:nvPr>
            <p:ph type="body" idx="1"/>
          </p:nvPr>
        </p:nvSpPr>
        <p:spPr/>
        <p:txBody>
          <a:bodyPr>
            <a:normAutofit/>
          </a:bodyPr>
          <a:lstStyle/>
          <a:p>
            <a:r>
              <a:rPr lang="en-US" b="1" dirty="0">
                <a:solidFill>
                  <a:srgbClr val="D60093"/>
                </a:solidFill>
              </a:rPr>
              <a:t>Instead of generic popularity, can we measure popularity within a topic?</a:t>
            </a:r>
          </a:p>
          <a:p>
            <a:r>
              <a:rPr lang="en-US" b="1" dirty="0" smtClean="0">
                <a:solidFill>
                  <a:srgbClr val="008000"/>
                </a:solidFill>
              </a:rPr>
              <a:t>Goal</a:t>
            </a:r>
            <a:r>
              <a:rPr lang="en-US" b="1" dirty="0">
                <a:solidFill>
                  <a:srgbClr val="008000"/>
                </a:solidFill>
              </a:rPr>
              <a:t>:</a:t>
            </a:r>
            <a:r>
              <a:rPr lang="en-US" dirty="0"/>
              <a:t> Evaluate Web pages not </a:t>
            </a:r>
            <a:r>
              <a:rPr lang="en-US" dirty="0" smtClean="0"/>
              <a:t>just according </a:t>
            </a:r>
            <a:r>
              <a:rPr lang="en-US" dirty="0"/>
              <a:t>to their popularity, but by </a:t>
            </a:r>
            <a:r>
              <a:rPr lang="en-US" dirty="0" smtClean="0"/>
              <a:t>how close </a:t>
            </a:r>
            <a:r>
              <a:rPr lang="en-US" dirty="0"/>
              <a:t>they are to a particular topic, e.g</a:t>
            </a:r>
            <a:r>
              <a:rPr lang="en-US" dirty="0" smtClean="0"/>
              <a:t>. “</a:t>
            </a:r>
            <a:r>
              <a:rPr lang="en-US" dirty="0"/>
              <a:t>sports” or “</a:t>
            </a:r>
            <a:r>
              <a:rPr lang="en-US" dirty="0" smtClean="0"/>
              <a:t>history”</a:t>
            </a:r>
            <a:endParaRPr lang="en-US" dirty="0"/>
          </a:p>
          <a:p>
            <a:r>
              <a:rPr lang="en-US" b="1" dirty="0" smtClean="0">
                <a:solidFill>
                  <a:srgbClr val="0000FF"/>
                </a:solidFill>
              </a:rPr>
              <a:t>Allows </a:t>
            </a:r>
            <a:r>
              <a:rPr lang="en-US" b="1" dirty="0">
                <a:solidFill>
                  <a:srgbClr val="0000FF"/>
                </a:solidFill>
              </a:rPr>
              <a:t>search queries to be </a:t>
            </a:r>
            <a:r>
              <a:rPr lang="en-US" b="1" dirty="0" smtClean="0">
                <a:solidFill>
                  <a:srgbClr val="0000FF"/>
                </a:solidFill>
              </a:rPr>
              <a:t>answered based </a:t>
            </a:r>
            <a:r>
              <a:rPr lang="en-US" b="1" dirty="0">
                <a:solidFill>
                  <a:srgbClr val="0000FF"/>
                </a:solidFill>
              </a:rPr>
              <a:t>on interests of the </a:t>
            </a:r>
            <a:r>
              <a:rPr lang="en-US" b="1" dirty="0" smtClean="0">
                <a:solidFill>
                  <a:srgbClr val="0000FF"/>
                </a:solidFill>
              </a:rPr>
              <a:t>user</a:t>
            </a:r>
            <a:endParaRPr lang="en-US" b="1" dirty="0">
              <a:solidFill>
                <a:srgbClr val="0000FF"/>
              </a:solidFill>
            </a:endParaRPr>
          </a:p>
          <a:p>
            <a:pPr lvl="1"/>
            <a:r>
              <a:rPr lang="en-US" b="1" dirty="0" smtClean="0">
                <a:solidFill>
                  <a:srgbClr val="D60093"/>
                </a:solidFill>
              </a:rPr>
              <a:t>Example</a:t>
            </a:r>
            <a:r>
              <a:rPr lang="en-US" b="1" dirty="0">
                <a:solidFill>
                  <a:srgbClr val="D60093"/>
                </a:solidFill>
              </a:rPr>
              <a:t>:</a:t>
            </a:r>
            <a:r>
              <a:rPr lang="en-US" dirty="0"/>
              <a:t> Query </a:t>
            </a:r>
            <a:r>
              <a:rPr lang="en-US" dirty="0" smtClean="0"/>
              <a:t>“Trojan” </a:t>
            </a:r>
            <a:r>
              <a:rPr lang="en-US" dirty="0"/>
              <a:t>wants </a:t>
            </a:r>
            <a:r>
              <a:rPr lang="en-US" dirty="0" smtClean="0"/>
              <a:t>different pages </a:t>
            </a:r>
            <a:r>
              <a:rPr lang="en-US" dirty="0"/>
              <a:t>depending on whether you </a:t>
            </a:r>
            <a:r>
              <a:rPr lang="en-US" dirty="0" smtClean="0"/>
              <a:t>are interested </a:t>
            </a:r>
            <a:r>
              <a:rPr lang="en-US" dirty="0"/>
              <a:t>in </a:t>
            </a:r>
            <a:r>
              <a:rPr lang="en-US" dirty="0" smtClean="0"/>
              <a:t>sports, history and computer security</a:t>
            </a:r>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7</a:t>
            </a:fld>
            <a:endParaRPr lang="en-US"/>
          </a:p>
        </p:txBody>
      </p:sp>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Tree>
    <p:extLst>
      <p:ext uri="{BB962C8B-B14F-4D97-AF65-F5344CB8AC3E}">
        <p14:creationId xmlns:p14="http://schemas.microsoft.com/office/powerpoint/2010/main" val="23968395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59394" name="Rectangle 2"/>
          <p:cNvSpPr>
            <a:spLocks noGrp="1" noChangeArrowheads="1"/>
          </p:cNvSpPr>
          <p:nvPr>
            <p:ph type="title"/>
          </p:nvPr>
        </p:nvSpPr>
        <p:spPr/>
        <p:txBody>
          <a:bodyPr/>
          <a:lstStyle/>
          <a:p>
            <a:r>
              <a:rPr lang="en-US" dirty="0"/>
              <a:t>Topic-Specific </a:t>
            </a:r>
            <a:r>
              <a:rPr lang="en-US" dirty="0" err="1" smtClean="0"/>
              <a:t>PageRank</a:t>
            </a:r>
            <a:endParaRPr lang="en-US" dirty="0"/>
          </a:p>
        </p:txBody>
      </p:sp>
      <p:sp>
        <p:nvSpPr>
          <p:cNvPr id="59395" name="Rectangle 3"/>
          <p:cNvSpPr>
            <a:spLocks noGrp="1" noChangeArrowheads="1"/>
          </p:cNvSpPr>
          <p:nvPr>
            <p:ph type="body" idx="1"/>
          </p:nvPr>
        </p:nvSpPr>
        <p:spPr>
          <a:xfrm>
            <a:off x="457200" y="1295400"/>
            <a:ext cx="8534400" cy="5410200"/>
          </a:xfrm>
        </p:spPr>
        <p:txBody>
          <a:bodyPr>
            <a:normAutofit fontScale="92500" lnSpcReduction="10000"/>
          </a:bodyPr>
          <a:lstStyle/>
          <a:p>
            <a:r>
              <a:rPr lang="en-US" dirty="0" smtClean="0"/>
              <a:t>Random walker </a:t>
            </a:r>
            <a:r>
              <a:rPr lang="en-US" dirty="0"/>
              <a:t>has a </a:t>
            </a:r>
            <a:r>
              <a:rPr lang="en-US" dirty="0" smtClean="0"/>
              <a:t>small probability </a:t>
            </a:r>
            <a:r>
              <a:rPr lang="en-US" dirty="0"/>
              <a:t>of </a:t>
            </a:r>
            <a:r>
              <a:rPr lang="en-US" dirty="0" smtClean="0"/>
              <a:t>teleporting </a:t>
            </a:r>
            <a:r>
              <a:rPr lang="en-US" dirty="0"/>
              <a:t>at any </a:t>
            </a:r>
            <a:r>
              <a:rPr lang="en-US" dirty="0" smtClean="0"/>
              <a:t>step</a:t>
            </a:r>
            <a:endParaRPr lang="en-US" dirty="0"/>
          </a:p>
          <a:p>
            <a:r>
              <a:rPr lang="en-US" b="1" dirty="0" smtClean="0">
                <a:solidFill>
                  <a:srgbClr val="FF0066"/>
                </a:solidFill>
              </a:rPr>
              <a:t>Teleport </a:t>
            </a:r>
            <a:r>
              <a:rPr lang="en-US" b="1" dirty="0">
                <a:solidFill>
                  <a:srgbClr val="FF0066"/>
                </a:solidFill>
              </a:rPr>
              <a:t>can go to:</a:t>
            </a:r>
          </a:p>
          <a:p>
            <a:pPr lvl="1"/>
            <a:r>
              <a:rPr lang="en-US" b="1" dirty="0" smtClean="0">
                <a:solidFill>
                  <a:srgbClr val="0000FF"/>
                </a:solidFill>
              </a:rPr>
              <a:t>Standard PageRank: </a:t>
            </a:r>
            <a:r>
              <a:rPr lang="en-US" b="1" dirty="0" smtClean="0"/>
              <a:t>Any </a:t>
            </a:r>
            <a:r>
              <a:rPr lang="en-US" b="1" dirty="0"/>
              <a:t>page with equal </a:t>
            </a:r>
            <a:r>
              <a:rPr lang="en-US" b="1" dirty="0" smtClean="0"/>
              <a:t>probability</a:t>
            </a:r>
          </a:p>
          <a:p>
            <a:pPr lvl="2"/>
            <a:r>
              <a:rPr lang="en-US" dirty="0" smtClean="0"/>
              <a:t>To </a:t>
            </a:r>
            <a:r>
              <a:rPr lang="en-US" dirty="0"/>
              <a:t>avoid dead-end and spider-trap </a:t>
            </a:r>
            <a:r>
              <a:rPr lang="en-US" dirty="0" smtClean="0"/>
              <a:t>problems</a:t>
            </a:r>
            <a:endParaRPr lang="en-US" dirty="0"/>
          </a:p>
          <a:p>
            <a:pPr lvl="1"/>
            <a:r>
              <a:rPr lang="en-US" b="1" dirty="0" smtClean="0">
                <a:solidFill>
                  <a:srgbClr val="0000FF"/>
                </a:solidFill>
              </a:rPr>
              <a:t>Topic Specific PageRank: </a:t>
            </a:r>
            <a:r>
              <a:rPr lang="en-US" b="1" dirty="0" smtClean="0"/>
              <a:t>A </a:t>
            </a:r>
            <a:r>
              <a:rPr lang="en-US" b="1" dirty="0"/>
              <a:t>topic-specific set of “relevant” </a:t>
            </a:r>
            <a:r>
              <a:rPr lang="en-US" b="1" dirty="0" smtClean="0"/>
              <a:t>pages (</a:t>
            </a:r>
            <a:r>
              <a:rPr lang="en-US" b="1" dirty="0" smtClean="0">
                <a:solidFill>
                  <a:srgbClr val="008000"/>
                </a:solidFill>
              </a:rPr>
              <a:t>teleport set</a:t>
            </a:r>
            <a:r>
              <a:rPr lang="en-US" b="1" dirty="0" smtClean="0"/>
              <a:t>)</a:t>
            </a:r>
            <a:endParaRPr lang="en-US" b="1" dirty="0"/>
          </a:p>
          <a:p>
            <a:r>
              <a:rPr lang="en-US" b="1" dirty="0" smtClean="0">
                <a:solidFill>
                  <a:srgbClr val="D60093"/>
                </a:solidFill>
              </a:rPr>
              <a:t>Idea: Bias </a:t>
            </a:r>
            <a:r>
              <a:rPr lang="en-US" b="1" dirty="0">
                <a:solidFill>
                  <a:srgbClr val="D60093"/>
                </a:solidFill>
              </a:rPr>
              <a:t>the random walk</a:t>
            </a:r>
          </a:p>
          <a:p>
            <a:pPr lvl="1"/>
            <a:r>
              <a:rPr lang="en-US" dirty="0"/>
              <a:t>When </a:t>
            </a:r>
            <a:r>
              <a:rPr lang="en-US" dirty="0" smtClean="0"/>
              <a:t>walker teleports, she pick </a:t>
            </a:r>
            <a:r>
              <a:rPr lang="en-US" dirty="0"/>
              <a:t>a page from a set </a:t>
            </a:r>
            <a:r>
              <a:rPr lang="en-US" b="1" i="1" dirty="0" smtClean="0"/>
              <a:t>S</a:t>
            </a:r>
            <a:endParaRPr lang="en-US" b="1" dirty="0"/>
          </a:p>
          <a:p>
            <a:pPr lvl="1"/>
            <a:r>
              <a:rPr lang="en-US" b="1" i="1" dirty="0"/>
              <a:t>S</a:t>
            </a:r>
            <a:r>
              <a:rPr lang="en-US" dirty="0"/>
              <a:t> contains only pages that are relevant to the topic</a:t>
            </a:r>
          </a:p>
          <a:p>
            <a:pPr lvl="2"/>
            <a:r>
              <a:rPr lang="en-US" dirty="0"/>
              <a:t>E.g., Open Directory (DMOZ) pages for a given </a:t>
            </a:r>
            <a:r>
              <a:rPr lang="en-US" dirty="0" smtClean="0"/>
              <a:t>topic/query</a:t>
            </a:r>
            <a:endParaRPr lang="en-US" dirty="0"/>
          </a:p>
          <a:p>
            <a:pPr lvl="1"/>
            <a:r>
              <a:rPr lang="en-US" dirty="0"/>
              <a:t>For each teleport set </a:t>
            </a:r>
            <a:r>
              <a:rPr lang="en-US" b="1" i="1" dirty="0"/>
              <a:t>S</a:t>
            </a:r>
            <a:r>
              <a:rPr lang="en-US" dirty="0"/>
              <a:t>, we get a </a:t>
            </a:r>
            <a:r>
              <a:rPr lang="en-US" dirty="0" smtClean="0"/>
              <a:t>different vector </a:t>
            </a:r>
            <a:r>
              <a:rPr lang="en-US" b="1" i="1" dirty="0" err="1" smtClean="0"/>
              <a:t>r</a:t>
            </a:r>
            <a:r>
              <a:rPr lang="en-US" b="1" i="1" baseline="-25000" dirty="0" err="1" smtClean="0"/>
              <a:t>S</a:t>
            </a:r>
            <a:endParaRPr lang="en-US" b="1" i="1" baseline="-25000"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8</a:t>
            </a:fld>
            <a:endParaRPr lang="en-US"/>
          </a:p>
        </p:txBody>
      </p:sp>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Tree>
    <p:extLst>
      <p:ext uri="{BB962C8B-B14F-4D97-AF65-F5344CB8AC3E}">
        <p14:creationId xmlns:p14="http://schemas.microsoft.com/office/powerpoint/2010/main" val="29940066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39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39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39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39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39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3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61442" name="Rectangle 2"/>
          <p:cNvSpPr>
            <a:spLocks noGrp="1" noChangeArrowheads="1"/>
          </p:cNvSpPr>
          <p:nvPr>
            <p:ph type="title"/>
          </p:nvPr>
        </p:nvSpPr>
        <p:spPr/>
        <p:txBody>
          <a:bodyPr/>
          <a:lstStyle/>
          <a:p>
            <a:r>
              <a:rPr lang="en-US" dirty="0"/>
              <a:t>Matrix </a:t>
            </a:r>
            <a:r>
              <a:rPr lang="en-US" dirty="0" smtClean="0"/>
              <a:t>Formulation</a:t>
            </a:r>
            <a:endParaRPr lang="en-US" dirty="0"/>
          </a:p>
        </p:txBody>
      </p:sp>
      <mc:AlternateContent xmlns:mc="http://schemas.openxmlformats.org/markup-compatibility/2006" xmlns:a14="http://schemas.microsoft.com/office/drawing/2010/main">
        <mc:Choice Requires="a14">
          <p:sp>
            <p:nvSpPr>
              <p:cNvPr id="61443" name="Rectangle 3"/>
              <p:cNvSpPr>
                <a:spLocks noGrp="1" noChangeArrowheads="1"/>
              </p:cNvSpPr>
              <p:nvPr>
                <p:ph idx="1"/>
              </p:nvPr>
            </p:nvSpPr>
            <p:spPr>
              <a:xfrm>
                <a:off x="457200" y="1295400"/>
                <a:ext cx="8534400" cy="5410200"/>
              </a:xfrm>
            </p:spPr>
            <p:txBody>
              <a:bodyPr>
                <a:normAutofit fontScale="92500"/>
              </a:bodyPr>
              <a:lstStyle/>
              <a:p>
                <a:r>
                  <a:rPr lang="en-US" b="1" dirty="0" smtClean="0">
                    <a:solidFill>
                      <a:srgbClr val="008000"/>
                    </a:solidFill>
                  </a:rPr>
                  <a:t>To make this work all we need is to update the teleportation part of the PageRank formulation: </a:t>
                </a:r>
              </a:p>
              <a:p>
                <a:pPr lvl="2">
                  <a:buNone/>
                </a:pPr>
                <a14:m>
                  <m:oMath xmlns:m="http://schemas.openxmlformats.org/officeDocument/2006/math">
                    <m:r>
                      <a:rPr lang="en-US" sz="3200" b="1" i="1" dirty="0" smtClean="0">
                        <a:latin typeface="Cambria Math"/>
                        <a:cs typeface="Times New Roman" pitchFamily="18" charset="0"/>
                        <a:sym typeface="Symbol"/>
                      </a:rPr>
                      <m:t>𝑨</m:t>
                    </m:r>
                    <m:r>
                      <a:rPr lang="en-US" sz="3200" b="1" i="1" baseline="-25000" dirty="0" err="1">
                        <a:latin typeface="Cambria Math"/>
                        <a:cs typeface="Times New Roman" pitchFamily="18" charset="0"/>
                        <a:sym typeface="Symbol"/>
                      </a:rPr>
                      <m:t>𝒊𝒋</m:t>
                    </m:r>
                    <m:r>
                      <a:rPr lang="en-US" sz="3200" b="1" i="1" dirty="0">
                        <a:latin typeface="Cambria Math"/>
                        <a:cs typeface="Times New Roman" pitchFamily="18" charset="0"/>
                        <a:sym typeface="Symbol"/>
                      </a:rPr>
                      <m:t> =</m:t>
                    </m:r>
                    <m:r>
                      <a:rPr lang="en-US" sz="3200" b="1" i="1" dirty="0" smtClean="0">
                        <a:latin typeface="Cambria Math"/>
                        <a:cs typeface="Times New Roman" pitchFamily="18" charset="0"/>
                        <a:sym typeface="Symbol"/>
                      </a:rPr>
                      <m:t>     </m:t>
                    </m:r>
                    <m:r>
                      <a:rPr lang="en-US" sz="3200" b="1" i="1" dirty="0" smtClean="0">
                        <a:latin typeface="Cambria Math"/>
                        <a:cs typeface="Times New Roman" pitchFamily="18" charset="0"/>
                        <a:sym typeface="Symbol"/>
                      </a:rPr>
                      <m:t>𝜷</m:t>
                    </m:r>
                    <m:r>
                      <a:rPr lang="en-US" sz="3200" b="1" i="1" dirty="0">
                        <a:latin typeface="Cambria Math"/>
                        <a:cs typeface="Times New Roman" pitchFamily="18" charset="0"/>
                        <a:sym typeface="Symbol"/>
                      </a:rPr>
                      <m:t> </m:t>
                    </m:r>
                    <m:sSub>
                      <m:sSubPr>
                        <m:ctrlPr>
                          <a:rPr lang="en-US" sz="3200" b="1" i="1" dirty="0" smtClean="0">
                            <a:latin typeface="Cambria Math"/>
                            <a:cs typeface="Times New Roman" pitchFamily="18" charset="0"/>
                          </a:rPr>
                        </m:ctrlPr>
                      </m:sSubPr>
                      <m:e>
                        <m:r>
                          <a:rPr lang="en-US" sz="3200" b="1" i="1" dirty="0" smtClean="0">
                            <a:latin typeface="Cambria Math"/>
                            <a:cs typeface="Times New Roman" pitchFamily="18" charset="0"/>
                          </a:rPr>
                          <m:t>𝑴</m:t>
                        </m:r>
                      </m:e>
                      <m:sub>
                        <m:r>
                          <a:rPr lang="en-US" sz="3200" b="1" i="1" dirty="0" smtClean="0">
                            <a:latin typeface="Cambria Math"/>
                            <a:cs typeface="Times New Roman" pitchFamily="18" charset="0"/>
                          </a:rPr>
                          <m:t>𝒊𝒋</m:t>
                        </m:r>
                      </m:sub>
                    </m:sSub>
                    <m:r>
                      <a:rPr lang="en-US" sz="3200" b="1" i="1" dirty="0">
                        <a:latin typeface="Cambria Math"/>
                        <a:cs typeface="Times New Roman" pitchFamily="18" charset="0"/>
                      </a:rPr>
                      <m:t>+</m:t>
                    </m:r>
                    <m:r>
                      <a:rPr lang="en-US" sz="3200" b="1" i="1" dirty="0" smtClean="0">
                        <a:solidFill>
                          <a:srgbClr val="0000FF"/>
                        </a:solidFill>
                        <a:latin typeface="Cambria Math"/>
                        <a:cs typeface="Times New Roman" pitchFamily="18" charset="0"/>
                      </a:rPr>
                      <m:t>(</m:t>
                    </m:r>
                    <m:r>
                      <a:rPr lang="en-US" sz="3200" b="1" i="1" dirty="0" smtClean="0">
                        <a:solidFill>
                          <a:srgbClr val="0000FF"/>
                        </a:solidFill>
                        <a:latin typeface="Cambria Math"/>
                        <a:cs typeface="Times New Roman" pitchFamily="18" charset="0"/>
                      </a:rPr>
                      <m:t>𝟏</m:t>
                    </m:r>
                    <m:r>
                      <a:rPr lang="en-US" sz="3200" b="1" i="1" dirty="0" smtClean="0">
                        <a:solidFill>
                          <a:srgbClr val="0000FF"/>
                        </a:solidFill>
                        <a:latin typeface="Cambria Math"/>
                        <a:cs typeface="Times New Roman" pitchFamily="18" charset="0"/>
                      </a:rPr>
                      <m:t>−</m:t>
                    </m:r>
                    <m:r>
                      <a:rPr lang="en-US" sz="3200" b="1" i="1" dirty="0" smtClean="0">
                        <a:solidFill>
                          <a:srgbClr val="0000FF"/>
                        </a:solidFill>
                        <a:latin typeface="Cambria Math"/>
                        <a:cs typeface="Times New Roman" pitchFamily="18" charset="0"/>
                      </a:rPr>
                      <m:t>𝜷</m:t>
                    </m:r>
                    <m:r>
                      <a:rPr lang="en-US" sz="3200" b="1" i="1" dirty="0" smtClean="0">
                        <a:solidFill>
                          <a:srgbClr val="0000FF"/>
                        </a:solidFill>
                        <a:latin typeface="Cambria Math"/>
                        <a:cs typeface="Times New Roman" pitchFamily="18" charset="0"/>
                      </a:rPr>
                      <m:t>)/|</m:t>
                    </m:r>
                    <m:r>
                      <a:rPr lang="en-US" sz="3200" b="1" i="1" dirty="0">
                        <a:solidFill>
                          <a:srgbClr val="0000FF"/>
                        </a:solidFill>
                        <a:latin typeface="Cambria Math"/>
                        <a:cs typeface="Times New Roman" pitchFamily="18" charset="0"/>
                        <a:sym typeface="Symbol"/>
                      </a:rPr>
                      <m:t>𝑺</m:t>
                    </m:r>
                    <m:r>
                      <a:rPr lang="en-US" sz="3200" b="1" i="1" dirty="0">
                        <a:solidFill>
                          <a:srgbClr val="0000FF"/>
                        </a:solidFill>
                        <a:latin typeface="Cambria Math"/>
                        <a:cs typeface="Times New Roman" pitchFamily="18" charset="0"/>
                        <a:sym typeface="Symbol"/>
                      </a:rPr>
                      <m:t>|</m:t>
                    </m:r>
                  </m:oMath>
                </a14:m>
                <a:r>
                  <a:rPr lang="en-US" b="1" dirty="0">
                    <a:solidFill>
                      <a:srgbClr val="0000FF"/>
                    </a:solidFill>
                    <a:sym typeface="Symbol"/>
                  </a:rPr>
                  <a:t>     </a:t>
                </a:r>
                <a:r>
                  <a:rPr lang="en-US" sz="3200" b="1" dirty="0">
                    <a:sym typeface="Symbol"/>
                  </a:rPr>
                  <a:t>if </a:t>
                </a:r>
                <a14:m>
                  <m:oMath xmlns:m="http://schemas.openxmlformats.org/officeDocument/2006/math">
                    <m:r>
                      <a:rPr lang="en-US" sz="3200" b="1" i="1" dirty="0">
                        <a:latin typeface="Cambria Math"/>
                        <a:sym typeface="Symbol"/>
                      </a:rPr>
                      <m:t>𝒊</m:t>
                    </m:r>
                    <m:r>
                      <a:rPr lang="en-US" sz="3200" b="1" i="1" dirty="0">
                        <a:latin typeface="Cambria Math"/>
                        <a:sym typeface="Symbol"/>
                      </a:rPr>
                      <m:t>∈ </m:t>
                    </m:r>
                    <m:r>
                      <a:rPr lang="en-US" sz="3200" b="1" i="1" dirty="0">
                        <a:latin typeface="Cambria Math"/>
                        <a:sym typeface="Symbol"/>
                      </a:rPr>
                      <m:t>𝑺</m:t>
                    </m:r>
                  </m:oMath>
                </a14:m>
                <a:endParaRPr lang="en-US" sz="3200" b="1" dirty="0">
                  <a:sym typeface="Symbol"/>
                </a:endParaRPr>
              </a:p>
              <a:p>
                <a:pPr lvl="2">
                  <a:buNone/>
                </a:pPr>
                <a:r>
                  <a:rPr lang="en-US" sz="3200" b="1" i="1" dirty="0">
                    <a:latin typeface="Times New Roman" pitchFamily="18" charset="0"/>
                    <a:cs typeface="Times New Roman" pitchFamily="18" charset="0"/>
                  </a:rPr>
                  <a:t>	      </a:t>
                </a:r>
                <a14:m>
                  <m:oMath xmlns:m="http://schemas.openxmlformats.org/officeDocument/2006/math">
                    <m:r>
                      <a:rPr lang="en-US" sz="3200" b="1" i="1" dirty="0" smtClean="0">
                        <a:latin typeface="Cambria Math"/>
                        <a:cs typeface="Times New Roman" pitchFamily="18" charset="0"/>
                      </a:rPr>
                      <m:t>        </m:t>
                    </m:r>
                    <m:r>
                      <a:rPr lang="en-US" sz="3200" b="1" i="1" dirty="0">
                        <a:latin typeface="Cambria Math"/>
                        <a:cs typeface="Times New Roman" pitchFamily="18" charset="0"/>
                      </a:rPr>
                      <m:t>𝜷</m:t>
                    </m:r>
                    <m:r>
                      <a:rPr lang="en-US" sz="3200" b="1" i="1" dirty="0">
                        <a:latin typeface="Cambria Math"/>
                        <a:cs typeface="Times New Roman" pitchFamily="18" charset="0"/>
                      </a:rPr>
                      <m:t> </m:t>
                    </m:r>
                    <m:sSub>
                      <m:sSubPr>
                        <m:ctrlPr>
                          <a:rPr lang="en-US" sz="3200" b="1" i="1" dirty="0" smtClean="0">
                            <a:latin typeface="Cambria Math"/>
                            <a:cs typeface="Times New Roman" pitchFamily="18" charset="0"/>
                          </a:rPr>
                        </m:ctrlPr>
                      </m:sSubPr>
                      <m:e>
                        <m:r>
                          <a:rPr lang="en-US" sz="3200" b="1" i="1" dirty="0" smtClean="0">
                            <a:latin typeface="Cambria Math"/>
                            <a:cs typeface="Times New Roman" pitchFamily="18" charset="0"/>
                          </a:rPr>
                          <m:t>𝑴</m:t>
                        </m:r>
                      </m:e>
                      <m:sub>
                        <m:r>
                          <a:rPr lang="en-US" sz="3200" b="1" i="1" dirty="0" smtClean="0">
                            <a:latin typeface="Cambria Math"/>
                            <a:cs typeface="Times New Roman" pitchFamily="18" charset="0"/>
                          </a:rPr>
                          <m:t>𝒊𝒋</m:t>
                        </m:r>
                      </m:sub>
                    </m:sSub>
                    <m:r>
                      <a:rPr lang="en-US" sz="3200" b="1" i="1" dirty="0" smtClean="0">
                        <a:latin typeface="Cambria Math"/>
                        <a:cs typeface="Times New Roman" pitchFamily="18" charset="0"/>
                      </a:rPr>
                      <m:t>+</m:t>
                    </m:r>
                    <m:r>
                      <a:rPr lang="en-US" sz="3200" b="1" i="1" dirty="0" smtClean="0">
                        <a:latin typeface="Cambria Math"/>
                        <a:cs typeface="Times New Roman" pitchFamily="18" charset="0"/>
                      </a:rPr>
                      <m:t>𝟎</m:t>
                    </m:r>
                  </m:oMath>
                </a14:m>
                <a:r>
                  <a:rPr lang="en-US" sz="3200" b="1" i="1" baseline="-25000" dirty="0" smtClean="0">
                    <a:latin typeface="Times New Roman" pitchFamily="18" charset="0"/>
                    <a:cs typeface="Times New Roman" pitchFamily="18" charset="0"/>
                  </a:rPr>
                  <a:t>                              </a:t>
                </a:r>
                <a:r>
                  <a:rPr lang="en-US" sz="3200" b="1" dirty="0">
                    <a:sym typeface="Symbol"/>
                  </a:rPr>
                  <a:t>otherwise</a:t>
                </a:r>
              </a:p>
              <a:p>
                <a:pPr lvl="1"/>
                <a:r>
                  <a:rPr lang="en-US" b="1" i="1" dirty="0"/>
                  <a:t>A</a:t>
                </a:r>
                <a:r>
                  <a:rPr lang="en-US" dirty="0"/>
                  <a:t> is stochastic!</a:t>
                </a:r>
              </a:p>
              <a:p>
                <a:r>
                  <a:rPr lang="en-US" dirty="0" smtClean="0"/>
                  <a:t>We weighted </a:t>
                </a:r>
                <a:r>
                  <a:rPr lang="en-US" dirty="0"/>
                  <a:t>all pages in the </a:t>
                </a:r>
                <a:r>
                  <a:rPr lang="en-US" dirty="0" smtClean="0"/>
                  <a:t>teleport </a:t>
                </a:r>
                <a:r>
                  <a:rPr lang="en-US" dirty="0"/>
                  <a:t>set </a:t>
                </a:r>
                <a:r>
                  <a:rPr lang="en-US" b="1" i="1" dirty="0">
                    <a:solidFill>
                      <a:srgbClr val="0000FF"/>
                    </a:solidFill>
                  </a:rPr>
                  <a:t>S</a:t>
                </a:r>
                <a:r>
                  <a:rPr lang="en-US" dirty="0"/>
                  <a:t> equally</a:t>
                </a:r>
              </a:p>
              <a:p>
                <a:pPr lvl="1"/>
                <a:r>
                  <a:rPr lang="en-US" b="1" dirty="0">
                    <a:solidFill>
                      <a:srgbClr val="D60093"/>
                    </a:solidFill>
                  </a:rPr>
                  <a:t>Could also assign different weights to </a:t>
                </a:r>
                <a:r>
                  <a:rPr lang="en-US" b="1" dirty="0" smtClean="0">
                    <a:solidFill>
                      <a:srgbClr val="D60093"/>
                    </a:solidFill>
                  </a:rPr>
                  <a:t>pages!</a:t>
                </a:r>
              </a:p>
              <a:p>
                <a:r>
                  <a:rPr lang="pt-BR" b="1" dirty="0" smtClean="0">
                    <a:solidFill>
                      <a:srgbClr val="D60093"/>
                    </a:solidFill>
                  </a:rPr>
                  <a:t>Compute </a:t>
                </a:r>
                <a:r>
                  <a:rPr lang="pt-BR" b="1" dirty="0">
                    <a:solidFill>
                      <a:srgbClr val="D60093"/>
                    </a:solidFill>
                  </a:rPr>
                  <a:t>as for regular </a:t>
                </a:r>
                <a:r>
                  <a:rPr lang="pt-BR" b="1" dirty="0" smtClean="0">
                    <a:solidFill>
                      <a:srgbClr val="D60093"/>
                    </a:solidFill>
                  </a:rPr>
                  <a:t>PageRank:</a:t>
                </a:r>
              </a:p>
              <a:p>
                <a:pPr lvl="1"/>
                <a:r>
                  <a:rPr lang="en-US" dirty="0" smtClean="0"/>
                  <a:t>Multiply </a:t>
                </a:r>
                <a:r>
                  <a:rPr lang="en-US" dirty="0"/>
                  <a:t>by </a:t>
                </a:r>
                <a:r>
                  <a:rPr lang="en-US" b="1" i="1" dirty="0" smtClean="0"/>
                  <a:t>M</a:t>
                </a:r>
                <a:r>
                  <a:rPr lang="en-US" dirty="0" smtClean="0"/>
                  <a:t>, </a:t>
                </a:r>
                <a:r>
                  <a:rPr lang="en-US" dirty="0"/>
                  <a:t>then add a </a:t>
                </a:r>
                <a:r>
                  <a:rPr lang="en-US" dirty="0" smtClean="0"/>
                  <a:t>vector</a:t>
                </a:r>
                <a:endParaRPr lang="en-US" dirty="0"/>
              </a:p>
              <a:p>
                <a:pPr lvl="1"/>
                <a:r>
                  <a:rPr lang="en-US" dirty="0" smtClean="0"/>
                  <a:t>Maintains sparseness</a:t>
                </a:r>
                <a:endParaRPr lang="en-US" dirty="0">
                  <a:solidFill>
                    <a:schemeClr val="accent3"/>
                  </a:solidFill>
                </a:endParaRPr>
              </a:p>
            </p:txBody>
          </p:sp>
        </mc:Choice>
        <mc:Fallback xmlns="">
          <p:sp>
            <p:nvSpPr>
              <p:cNvPr id="61443" name="Rectangle 3"/>
              <p:cNvSpPr>
                <a:spLocks noGrp="1" noRot="1" noChangeAspect="1" noMove="1" noResize="1" noEditPoints="1" noAdjustHandles="1" noChangeArrowheads="1" noChangeShapeType="1" noTextEdit="1"/>
              </p:cNvSpPr>
              <p:nvPr>
                <p:ph idx="1"/>
              </p:nvPr>
            </p:nvSpPr>
            <p:spPr>
              <a:xfrm>
                <a:off x="457200" y="1295400"/>
                <a:ext cx="8534400" cy="5410200"/>
              </a:xfrm>
              <a:blipFill rotWithShape="1">
                <a:blip r:embed="rId3"/>
                <a:stretch>
                  <a:fillRect t="-564"/>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9</a:t>
            </a:fld>
            <a:endParaRPr lang="en-US"/>
          </a:p>
        </p:txBody>
      </p:sp>
      <p:sp>
        <p:nvSpPr>
          <p:cNvPr id="7" name="Left Brace 6"/>
          <p:cNvSpPr/>
          <p:nvPr/>
        </p:nvSpPr>
        <p:spPr>
          <a:xfrm>
            <a:off x="2428879" y="2514600"/>
            <a:ext cx="200025" cy="914400"/>
          </a:xfrm>
          <a:prstGeom prst="leftBrace">
            <a:avLst>
              <a:gd name="adj1" fmla="val 60747"/>
              <a:gd name="adj2" fmla="val 31926"/>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6609784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6|5.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38100">
          <a:solidFill>
            <a:srgbClr val="008000"/>
          </a:solidFill>
        </a:ln>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ln w="28575"/>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31972</TotalTime>
  <Words>4441</Words>
  <Application>Microsoft Office PowerPoint</Application>
  <PresentationFormat>On-screen Show (4:3)</PresentationFormat>
  <Paragraphs>728</Paragraphs>
  <Slides>60</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Module</vt:lpstr>
      <vt:lpstr>Visio</vt:lpstr>
      <vt:lpstr>Analysis of Large Graphs: TrustRank and WebSpam</vt:lpstr>
      <vt:lpstr>Example: PageRank Scores</vt:lpstr>
      <vt:lpstr>Random Teleports ( = 0.8)</vt:lpstr>
      <vt:lpstr>PageRank: The Complete Algorithm</vt:lpstr>
      <vt:lpstr>Some Problems with PageRank</vt:lpstr>
      <vt:lpstr> Topic-Specific PageRank</vt:lpstr>
      <vt:lpstr>Topic-Specific PageRank</vt:lpstr>
      <vt:lpstr>Topic-Specific PageRank</vt:lpstr>
      <vt:lpstr>Matrix Formulation</vt:lpstr>
      <vt:lpstr>Example: Topic-Specific PageRank</vt:lpstr>
      <vt:lpstr>Discovering the Topic Vector S</vt:lpstr>
      <vt:lpstr>Application to Measuring Proximity in Graphs</vt:lpstr>
      <vt:lpstr>Proximity on Graphs</vt:lpstr>
      <vt:lpstr>Good proximity measure?</vt:lpstr>
      <vt:lpstr>Good proximity measure?</vt:lpstr>
      <vt:lpstr>What is good notion of proximity?</vt:lpstr>
      <vt:lpstr>SimRank: Idea</vt:lpstr>
      <vt:lpstr>SimRank: Example</vt:lpstr>
      <vt:lpstr>SimRank: Example</vt:lpstr>
      <vt:lpstr>PageRank: Summary</vt:lpstr>
      <vt:lpstr>TrustRank:  Combating the Web Spam</vt:lpstr>
      <vt:lpstr>What is Web Spam?</vt:lpstr>
      <vt:lpstr>Web Search</vt:lpstr>
      <vt:lpstr>First Spammers</vt:lpstr>
      <vt:lpstr>First Spammers: Term Spam</vt:lpstr>
      <vt:lpstr>Google’s Solution to Term Spam</vt:lpstr>
      <vt:lpstr>Why It Works?</vt:lpstr>
      <vt:lpstr>Why it does not work?</vt:lpstr>
      <vt:lpstr>PowerPoint Presentation</vt:lpstr>
      <vt:lpstr>Google vs. Spammers: Round 2!</vt:lpstr>
      <vt:lpstr>Link Spamming</vt:lpstr>
      <vt:lpstr>Link Farms</vt:lpstr>
      <vt:lpstr>Link Farms</vt:lpstr>
      <vt:lpstr>Analysis</vt:lpstr>
      <vt:lpstr>Analysis</vt:lpstr>
      <vt:lpstr>TrustRank:  Combating the Web Spam</vt:lpstr>
      <vt:lpstr>Combating Spam</vt:lpstr>
      <vt:lpstr>TrustRank: Idea</vt:lpstr>
      <vt:lpstr>Trust Propagation</vt:lpstr>
      <vt:lpstr>Simple Model: Trust Propagation</vt:lpstr>
      <vt:lpstr>Why is it a good idea?</vt:lpstr>
      <vt:lpstr>Picking the Seed Set</vt:lpstr>
      <vt:lpstr>Approaches to Picking Seed Set</vt:lpstr>
      <vt:lpstr>Spam Mass</vt:lpstr>
      <vt:lpstr>Spam Mass Estimation</vt:lpstr>
      <vt:lpstr> HITS: Hubs and Authorities</vt:lpstr>
      <vt:lpstr>Hubs and Authorities</vt:lpstr>
      <vt:lpstr>Finding newspapers</vt:lpstr>
      <vt:lpstr>Hubs and Authorities</vt:lpstr>
      <vt:lpstr>Counting in-links: Authority</vt:lpstr>
      <vt:lpstr>Counting in-links: Authority</vt:lpstr>
      <vt:lpstr>Expert Quality: Hub</vt:lpstr>
      <vt:lpstr>Reweighting</vt:lpstr>
      <vt:lpstr>Mutually Recursive Definition</vt:lpstr>
      <vt:lpstr>Hubs and Authorities</vt:lpstr>
      <vt:lpstr>Hubs and Authorities</vt:lpstr>
      <vt:lpstr>Hubs and Authorities</vt:lpstr>
      <vt:lpstr>Existence and Uniqueness</vt:lpstr>
      <vt:lpstr>Example of HITS</vt:lpstr>
      <vt:lpstr>PageRank and HITS</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Jure Leskovec</cp:lastModifiedBy>
  <cp:revision>1618</cp:revision>
  <cp:lastPrinted>2014-02-06T17:04:52Z</cp:lastPrinted>
  <dcterms:created xsi:type="dcterms:W3CDTF">2009-06-12T17:14:38Z</dcterms:created>
  <dcterms:modified xsi:type="dcterms:W3CDTF">2014-08-09T04:48:03Z</dcterms:modified>
</cp:coreProperties>
</file>