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8"/>
  </p:notesMasterIdLst>
  <p:handoutMasterIdLst>
    <p:handoutMasterId r:id="rId59"/>
  </p:handoutMasterIdLst>
  <p:sldIdLst>
    <p:sldId id="401" r:id="rId2"/>
    <p:sldId id="390" r:id="rId3"/>
    <p:sldId id="389" r:id="rId4"/>
    <p:sldId id="339" r:id="rId5"/>
    <p:sldId id="340" r:id="rId6"/>
    <p:sldId id="391" r:id="rId7"/>
    <p:sldId id="382" r:id="rId8"/>
    <p:sldId id="341" r:id="rId9"/>
    <p:sldId id="342" r:id="rId10"/>
    <p:sldId id="385" r:id="rId11"/>
    <p:sldId id="386" r:id="rId12"/>
    <p:sldId id="343" r:id="rId13"/>
    <p:sldId id="344" r:id="rId14"/>
    <p:sldId id="345" r:id="rId15"/>
    <p:sldId id="346" r:id="rId16"/>
    <p:sldId id="347" r:id="rId17"/>
    <p:sldId id="348" r:id="rId18"/>
    <p:sldId id="349" r:id="rId19"/>
    <p:sldId id="350" r:id="rId20"/>
    <p:sldId id="351" r:id="rId21"/>
    <p:sldId id="352" r:id="rId22"/>
    <p:sldId id="387" r:id="rId23"/>
    <p:sldId id="353" r:id="rId24"/>
    <p:sldId id="354" r:id="rId25"/>
    <p:sldId id="355" r:id="rId26"/>
    <p:sldId id="394" r:id="rId27"/>
    <p:sldId id="395" r:id="rId28"/>
    <p:sldId id="356" r:id="rId29"/>
    <p:sldId id="357" r:id="rId30"/>
    <p:sldId id="358" r:id="rId31"/>
    <p:sldId id="359" r:id="rId32"/>
    <p:sldId id="398" r:id="rId33"/>
    <p:sldId id="360" r:id="rId34"/>
    <p:sldId id="361" r:id="rId35"/>
    <p:sldId id="363" r:id="rId36"/>
    <p:sldId id="364" r:id="rId37"/>
    <p:sldId id="365" r:id="rId38"/>
    <p:sldId id="366" r:id="rId39"/>
    <p:sldId id="367" r:id="rId40"/>
    <p:sldId id="368" r:id="rId41"/>
    <p:sldId id="400" r:id="rId42"/>
    <p:sldId id="369" r:id="rId43"/>
    <p:sldId id="370" r:id="rId44"/>
    <p:sldId id="371" r:id="rId45"/>
    <p:sldId id="372" r:id="rId46"/>
    <p:sldId id="396" r:id="rId47"/>
    <p:sldId id="374" r:id="rId48"/>
    <p:sldId id="399" r:id="rId49"/>
    <p:sldId id="375" r:id="rId50"/>
    <p:sldId id="376" r:id="rId51"/>
    <p:sldId id="377" r:id="rId52"/>
    <p:sldId id="378" r:id="rId53"/>
    <p:sldId id="379" r:id="rId54"/>
    <p:sldId id="380" r:id="rId55"/>
    <p:sldId id="381" r:id="rId56"/>
    <p:sldId id="388" r:id="rId5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D60093"/>
    <a:srgbClr val="0000FF"/>
    <a:srgbClr val="FF0066"/>
    <a:srgbClr val="33CC33"/>
    <a:srgbClr val="FF0000"/>
    <a:srgbClr val="CC0066"/>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19" autoAdjust="0"/>
    <p:restoredTop sz="91829" autoAdjust="0"/>
  </p:normalViewPr>
  <p:slideViewPr>
    <p:cSldViewPr>
      <p:cViewPr varScale="1">
        <p:scale>
          <a:sx n="114" d="100"/>
          <a:sy n="114" d="100"/>
        </p:scale>
        <p:origin x="-336" y="-96"/>
      </p:cViewPr>
      <p:guideLst>
        <p:guide orient="horz" pos="2160"/>
        <p:guide pos="2880"/>
      </p:guideLst>
    </p:cSldViewPr>
  </p:slideViewPr>
  <p:notesTextViewPr>
    <p:cViewPr>
      <p:scale>
        <a:sx n="100" d="100"/>
        <a:sy n="100" d="100"/>
      </p:scale>
      <p:origin x="0" y="0"/>
    </p:cViewPr>
  </p:notesTextViewPr>
  <p:sorterViewPr>
    <p:cViewPr>
      <p:scale>
        <a:sx n="51" d="100"/>
        <a:sy n="51" d="100"/>
      </p:scale>
      <p:origin x="0" y="0"/>
    </p:cViewPr>
  </p:sorterViewPr>
  <p:notesViewPr>
    <p:cSldViewPr>
      <p:cViewPr varScale="1">
        <p:scale>
          <a:sx n="53" d="100"/>
          <a:sy n="53" d="100"/>
        </p:scale>
        <p:origin x="-1836" y="-84"/>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AF4A99-25E1-44F9-90C0-EA66CF00B3B6}" type="doc">
      <dgm:prSet loTypeId="urn:microsoft.com/office/officeart/2005/8/layout/lProcess2" loCatId="list" qsTypeId="urn:microsoft.com/office/officeart/2005/8/quickstyle/simple5" qsCatId="simple" csTypeId="urn:microsoft.com/office/officeart/2005/8/colors/colorful1" csCatId="colorful" phldr="1"/>
      <dgm:spPr/>
      <dgm:t>
        <a:bodyPr/>
        <a:lstStyle/>
        <a:p>
          <a:endParaRPr lang="en-US"/>
        </a:p>
      </dgm:t>
    </dgm:pt>
    <dgm:pt modelId="{B28448BA-C9A8-43EB-A9DB-A0137196E3B9}">
      <dgm:prSet phldrT="[Text]" custT="1"/>
      <dgm:spPr/>
      <dgm:t>
        <a:bodyPr/>
        <a:lstStyle/>
        <a:p>
          <a:r>
            <a:rPr lang="en-US" sz="2400" b="1" dirty="0" smtClean="0"/>
            <a:t>High dim. data</a:t>
          </a:r>
          <a:endParaRPr lang="en-US" sz="2400" b="1" dirty="0"/>
        </a:p>
      </dgm:t>
    </dgm:pt>
    <dgm:pt modelId="{3A37FA3F-0269-460F-ACCD-01DD513605A2}" type="parTrans" cxnId="{721BA034-D2BB-4F5E-AD28-4CD4B0B4FA35}">
      <dgm:prSet/>
      <dgm:spPr/>
      <dgm:t>
        <a:bodyPr/>
        <a:lstStyle/>
        <a:p>
          <a:endParaRPr lang="en-US"/>
        </a:p>
      </dgm:t>
    </dgm:pt>
    <dgm:pt modelId="{20234B47-CD57-4C94-B27A-16836C4AA9A8}" type="sibTrans" cxnId="{721BA034-D2BB-4F5E-AD28-4CD4B0B4FA35}">
      <dgm:prSet/>
      <dgm:spPr/>
      <dgm:t>
        <a:bodyPr/>
        <a:lstStyle/>
        <a:p>
          <a:endParaRPr lang="en-US"/>
        </a:p>
      </dgm:t>
    </dgm:pt>
    <dgm:pt modelId="{E9F388D8-C9C2-45F4-B532-779E8C2CB5E8}">
      <dgm:prSet phldrT="[Text]" custT="1">
        <dgm:style>
          <a:lnRef idx="0">
            <a:schemeClr val="accent3"/>
          </a:lnRef>
          <a:fillRef idx="3">
            <a:schemeClr val="accent3"/>
          </a:fillRef>
          <a:effectRef idx="3">
            <a:schemeClr val="accent3"/>
          </a:effectRef>
          <a:fontRef idx="minor">
            <a:schemeClr val="lt1"/>
          </a:fontRef>
        </dgm:style>
      </dgm:prSet>
      <dgm:spPr/>
      <dgm:t>
        <a:bodyPr/>
        <a:lstStyle/>
        <a:p>
          <a:r>
            <a:rPr lang="en-US" sz="1800" dirty="0" smtClean="0">
              <a:latin typeface="Calibri" pitchFamily="34" charset="0"/>
              <a:cs typeface="Calibri" pitchFamily="34" charset="0"/>
            </a:rPr>
            <a:t>Locality sensitive hashing</a:t>
          </a:r>
          <a:endParaRPr lang="en-US" sz="1800" dirty="0">
            <a:latin typeface="Calibri" pitchFamily="34" charset="0"/>
            <a:cs typeface="Calibri" pitchFamily="34" charset="0"/>
          </a:endParaRPr>
        </a:p>
      </dgm:t>
    </dgm:pt>
    <dgm:pt modelId="{F2F7FB25-05F2-4ED0-B376-8372ACCE43FB}" type="parTrans" cxnId="{95C3269C-8E66-454E-90E4-64EBD4DB49A5}">
      <dgm:prSet/>
      <dgm:spPr/>
      <dgm:t>
        <a:bodyPr/>
        <a:lstStyle/>
        <a:p>
          <a:endParaRPr lang="en-US"/>
        </a:p>
      </dgm:t>
    </dgm:pt>
    <dgm:pt modelId="{1AE97BAD-F576-4336-A510-388E6942CDAC}" type="sibTrans" cxnId="{95C3269C-8E66-454E-90E4-64EBD4DB49A5}">
      <dgm:prSet/>
      <dgm:spPr/>
      <dgm:t>
        <a:bodyPr/>
        <a:lstStyle/>
        <a:p>
          <a:endParaRPr lang="en-US"/>
        </a:p>
      </dgm:t>
    </dgm:pt>
    <dgm:pt modelId="{E12CEE09-DEBB-4435-B911-A40A12F7930D}">
      <dgm:prSet phldrT="[Text]" custT="1">
        <dgm:style>
          <a:lnRef idx="0">
            <a:schemeClr val="accent3"/>
          </a:lnRef>
          <a:fillRef idx="3">
            <a:schemeClr val="accent3"/>
          </a:fillRef>
          <a:effectRef idx="3">
            <a:schemeClr val="accent3"/>
          </a:effectRef>
          <a:fontRef idx="minor">
            <a:schemeClr val="lt1"/>
          </a:fontRef>
        </dgm:style>
      </dgm:prSet>
      <dgm:spPr>
        <a:solidFill>
          <a:srgbClr val="008000"/>
        </a:solidFill>
        <a:ln>
          <a:solidFill>
            <a:srgbClr val="008000"/>
          </a:solidFill>
        </a:ln>
      </dgm:spPr>
      <dgm:t>
        <a:bodyPr/>
        <a:lstStyle/>
        <a:p>
          <a:r>
            <a:rPr lang="en-US" sz="1800" dirty="0" smtClean="0">
              <a:latin typeface="Calibri" pitchFamily="34" charset="0"/>
              <a:cs typeface="Calibri" pitchFamily="34" charset="0"/>
            </a:rPr>
            <a:t>Clustering</a:t>
          </a:r>
          <a:endParaRPr lang="en-US" sz="1800" dirty="0">
            <a:latin typeface="Calibri" pitchFamily="34" charset="0"/>
            <a:cs typeface="Calibri" pitchFamily="34" charset="0"/>
          </a:endParaRPr>
        </a:p>
      </dgm:t>
    </dgm:pt>
    <dgm:pt modelId="{A642C0CA-D97F-4EA3-928C-13F990F569A1}" type="parTrans" cxnId="{751DC194-11AC-4068-BA1C-4404C839BDBA}">
      <dgm:prSet/>
      <dgm:spPr/>
      <dgm:t>
        <a:bodyPr/>
        <a:lstStyle/>
        <a:p>
          <a:endParaRPr lang="en-US"/>
        </a:p>
      </dgm:t>
    </dgm:pt>
    <dgm:pt modelId="{CF3DF39F-9248-4761-840A-28F131DA740D}" type="sibTrans" cxnId="{751DC194-11AC-4068-BA1C-4404C839BDBA}">
      <dgm:prSet/>
      <dgm:spPr/>
      <dgm:t>
        <a:bodyPr/>
        <a:lstStyle/>
        <a:p>
          <a:endParaRPr lang="en-US"/>
        </a:p>
      </dgm:t>
    </dgm:pt>
    <dgm:pt modelId="{5FC74589-1769-4EB4-9E51-9D82632D2E02}">
      <dgm:prSet phldrT="[Text]" custT="1"/>
      <dgm:spPr/>
      <dgm:t>
        <a:bodyPr/>
        <a:lstStyle/>
        <a:p>
          <a:r>
            <a:rPr lang="en-US" sz="2400" b="1" dirty="0" smtClean="0"/>
            <a:t>Graph </a:t>
          </a:r>
          <a:br>
            <a:rPr lang="en-US" sz="2400" b="1" dirty="0" smtClean="0"/>
          </a:br>
          <a:r>
            <a:rPr lang="en-US" sz="2400" b="1" dirty="0" smtClean="0"/>
            <a:t>data</a:t>
          </a:r>
          <a:endParaRPr lang="en-US" sz="2400" b="1" dirty="0"/>
        </a:p>
      </dgm:t>
    </dgm:pt>
    <dgm:pt modelId="{4D0CCF7E-4481-42D2-95B3-0CB4029368E1}" type="parTrans" cxnId="{EA2FD3B8-722B-4877-B8F1-EEA7710C1B84}">
      <dgm:prSet/>
      <dgm:spPr/>
      <dgm:t>
        <a:bodyPr/>
        <a:lstStyle/>
        <a:p>
          <a:endParaRPr lang="en-US"/>
        </a:p>
      </dgm:t>
    </dgm:pt>
    <dgm:pt modelId="{8EB806C9-A9BC-450F-B9C3-AC2ED6D3AF68}" type="sibTrans" cxnId="{EA2FD3B8-722B-4877-B8F1-EEA7710C1B84}">
      <dgm:prSet/>
      <dgm:spPr/>
      <dgm:t>
        <a:bodyPr/>
        <a:lstStyle/>
        <a:p>
          <a:endParaRPr lang="en-US"/>
        </a:p>
      </dgm:t>
    </dgm:pt>
    <dgm:pt modelId="{B8FE7A32-1B20-4D46-8242-6C91907A490E}">
      <dgm:prSet phldrT="[Text]" custT="1">
        <dgm:style>
          <a:lnRef idx="0">
            <a:schemeClr val="accent2"/>
          </a:lnRef>
          <a:fillRef idx="3">
            <a:schemeClr val="accent2"/>
          </a:fillRef>
          <a:effectRef idx="3">
            <a:schemeClr val="accent2"/>
          </a:effectRef>
          <a:fontRef idx="minor">
            <a:schemeClr val="lt1"/>
          </a:fontRef>
        </dgm:style>
      </dgm:prSet>
      <dgm:spPr/>
      <dgm:t>
        <a:bodyPr/>
        <a:lstStyle/>
        <a:p>
          <a:r>
            <a:rPr lang="en-US" sz="1800" dirty="0" smtClean="0">
              <a:latin typeface="Calibri" pitchFamily="34" charset="0"/>
              <a:cs typeface="Calibri" pitchFamily="34" charset="0"/>
            </a:rPr>
            <a:t>PageRank, </a:t>
          </a:r>
          <a:r>
            <a:rPr lang="en-US" sz="1800" dirty="0" err="1" smtClean="0">
              <a:latin typeface="Calibri" pitchFamily="34" charset="0"/>
              <a:cs typeface="Calibri" pitchFamily="34" charset="0"/>
            </a:rPr>
            <a:t>SimRank</a:t>
          </a:r>
          <a:endParaRPr lang="en-US" sz="1800" dirty="0">
            <a:latin typeface="Calibri" pitchFamily="34" charset="0"/>
            <a:cs typeface="Calibri" pitchFamily="34" charset="0"/>
          </a:endParaRPr>
        </a:p>
      </dgm:t>
    </dgm:pt>
    <dgm:pt modelId="{86CD367E-951E-4F4B-BFC7-6603B931690A}" type="parTrans" cxnId="{35679A9F-A9C0-40B5-BA5C-B5D89AD516EE}">
      <dgm:prSet/>
      <dgm:spPr/>
      <dgm:t>
        <a:bodyPr/>
        <a:lstStyle/>
        <a:p>
          <a:endParaRPr lang="en-US"/>
        </a:p>
      </dgm:t>
    </dgm:pt>
    <dgm:pt modelId="{03DB6E86-A49B-4AF5-9791-CBACA4C5335D}" type="sibTrans" cxnId="{35679A9F-A9C0-40B5-BA5C-B5D89AD516EE}">
      <dgm:prSet/>
      <dgm:spPr/>
      <dgm:t>
        <a:bodyPr/>
        <a:lstStyle/>
        <a:p>
          <a:endParaRPr lang="en-US"/>
        </a:p>
      </dgm:t>
    </dgm:pt>
    <dgm:pt modelId="{EFD7AB2D-81E2-448E-B54E-4F3622AF7EF9}">
      <dgm:prSet phldrT="[Text]" custT="1">
        <dgm:style>
          <a:lnRef idx="0">
            <a:schemeClr val="accent2"/>
          </a:lnRef>
          <a:fillRef idx="3">
            <a:schemeClr val="accent2"/>
          </a:fillRef>
          <a:effectRef idx="3">
            <a:schemeClr val="accent2"/>
          </a:effectRef>
          <a:fontRef idx="minor">
            <a:schemeClr val="lt1"/>
          </a:fontRef>
        </dgm:style>
      </dgm:prSet>
      <dgm:spPr/>
      <dgm:t>
        <a:bodyPr/>
        <a:lstStyle/>
        <a:p>
          <a:r>
            <a:rPr lang="en-US" sz="1800" dirty="0" smtClean="0">
              <a:latin typeface="Calibri" pitchFamily="34" charset="0"/>
              <a:cs typeface="Calibri" pitchFamily="34" charset="0"/>
            </a:rPr>
            <a:t>Community Detection</a:t>
          </a:r>
          <a:endParaRPr lang="en-US" sz="1800" dirty="0">
            <a:latin typeface="Calibri" pitchFamily="34" charset="0"/>
            <a:cs typeface="Calibri" pitchFamily="34" charset="0"/>
          </a:endParaRPr>
        </a:p>
      </dgm:t>
    </dgm:pt>
    <dgm:pt modelId="{36574C9A-C9D9-41B3-A499-07AB4199CF7F}" type="parTrans" cxnId="{E8E1CBC2-E886-44D5-B930-C0A4D16118C4}">
      <dgm:prSet/>
      <dgm:spPr/>
      <dgm:t>
        <a:bodyPr/>
        <a:lstStyle/>
        <a:p>
          <a:endParaRPr lang="en-US"/>
        </a:p>
      </dgm:t>
    </dgm:pt>
    <dgm:pt modelId="{0FFBD1E1-7F1E-48F7-8092-88463CF1F65B}" type="sibTrans" cxnId="{E8E1CBC2-E886-44D5-B930-C0A4D16118C4}">
      <dgm:prSet/>
      <dgm:spPr/>
      <dgm:t>
        <a:bodyPr/>
        <a:lstStyle/>
        <a:p>
          <a:endParaRPr lang="en-US"/>
        </a:p>
      </dgm:t>
    </dgm:pt>
    <dgm:pt modelId="{A0A9AC20-5EC1-4862-BFC8-870928838544}">
      <dgm:prSet phldrT="[Text]" custT="1"/>
      <dgm:spPr/>
      <dgm:t>
        <a:bodyPr/>
        <a:lstStyle/>
        <a:p>
          <a:r>
            <a:rPr lang="en-US" sz="2400" b="1" dirty="0" smtClean="0"/>
            <a:t>Infinite </a:t>
          </a:r>
          <a:br>
            <a:rPr lang="en-US" sz="2400" b="1" dirty="0" smtClean="0"/>
          </a:br>
          <a:r>
            <a:rPr lang="en-US" sz="2400" b="1" dirty="0" smtClean="0"/>
            <a:t>data</a:t>
          </a:r>
          <a:endParaRPr lang="en-US" sz="2400" b="1" dirty="0"/>
        </a:p>
      </dgm:t>
    </dgm:pt>
    <dgm:pt modelId="{69D52F25-6ACE-45DA-A9E8-1893E3A26C8C}" type="parTrans" cxnId="{E39A2E7D-4B01-443C-A093-8728A9F528A1}">
      <dgm:prSet/>
      <dgm:spPr/>
      <dgm:t>
        <a:bodyPr/>
        <a:lstStyle/>
        <a:p>
          <a:endParaRPr lang="en-US"/>
        </a:p>
      </dgm:t>
    </dgm:pt>
    <dgm:pt modelId="{FF5EAA6B-D3D9-4221-A79F-E9B4930D1CEF}" type="sibTrans" cxnId="{E39A2E7D-4B01-443C-A093-8728A9F528A1}">
      <dgm:prSet/>
      <dgm:spPr/>
      <dgm:t>
        <a:bodyPr/>
        <a:lstStyle/>
        <a:p>
          <a:endParaRPr lang="en-US"/>
        </a:p>
      </dgm:t>
    </dgm:pt>
    <dgm:pt modelId="{6856B0CF-FE68-485F-BF49-CA4A93F4F38C}">
      <dgm:prSet phldrT="[Text]" custT="1">
        <dgm:style>
          <a:lnRef idx="0">
            <a:schemeClr val="accent4"/>
          </a:lnRef>
          <a:fillRef idx="3">
            <a:schemeClr val="accent4"/>
          </a:fillRef>
          <a:effectRef idx="3">
            <a:schemeClr val="accent4"/>
          </a:effectRef>
          <a:fontRef idx="minor">
            <a:schemeClr val="lt1"/>
          </a:fontRef>
        </dgm:style>
      </dgm:prSet>
      <dgm:spPr/>
      <dgm:t>
        <a:bodyPr/>
        <a:lstStyle/>
        <a:p>
          <a:r>
            <a:rPr lang="en-US" sz="1800" dirty="0" smtClean="0">
              <a:latin typeface="Calibri" pitchFamily="34" charset="0"/>
              <a:cs typeface="Calibri" pitchFamily="34" charset="0"/>
            </a:rPr>
            <a:t>Filtering data streams</a:t>
          </a:r>
          <a:endParaRPr lang="en-US" sz="1800" dirty="0">
            <a:latin typeface="Calibri" pitchFamily="34" charset="0"/>
            <a:cs typeface="Calibri" pitchFamily="34" charset="0"/>
          </a:endParaRPr>
        </a:p>
      </dgm:t>
    </dgm:pt>
    <dgm:pt modelId="{B52856D9-283B-499D-AE83-3A1B0694F8DA}" type="parTrans" cxnId="{1151B3DC-BFA5-46C2-A674-0EE40A938C5A}">
      <dgm:prSet/>
      <dgm:spPr/>
      <dgm:t>
        <a:bodyPr/>
        <a:lstStyle/>
        <a:p>
          <a:endParaRPr lang="en-US"/>
        </a:p>
      </dgm:t>
    </dgm:pt>
    <dgm:pt modelId="{60145AD2-C0A0-4426-8839-F8800D94963F}" type="sibTrans" cxnId="{1151B3DC-BFA5-46C2-A674-0EE40A938C5A}">
      <dgm:prSet/>
      <dgm:spPr/>
      <dgm:t>
        <a:bodyPr/>
        <a:lstStyle/>
        <a:p>
          <a:endParaRPr lang="en-US"/>
        </a:p>
      </dgm:t>
    </dgm:pt>
    <dgm:pt modelId="{5DA147F9-347F-4A9B-99C6-4679CBA742BD}">
      <dgm:prSet phldrT="[Text]" custT="1">
        <dgm:style>
          <a:lnRef idx="0">
            <a:schemeClr val="accent4"/>
          </a:lnRef>
          <a:fillRef idx="3">
            <a:schemeClr val="accent4"/>
          </a:fillRef>
          <a:effectRef idx="3">
            <a:schemeClr val="accent4"/>
          </a:effectRef>
          <a:fontRef idx="minor">
            <a:schemeClr val="lt1"/>
          </a:fontRef>
        </dgm:style>
      </dgm:prSet>
      <dgm:spPr/>
      <dgm:t>
        <a:bodyPr/>
        <a:lstStyle/>
        <a:p>
          <a:r>
            <a:rPr lang="en-US" sz="1800" dirty="0" smtClean="0">
              <a:latin typeface="Calibri" pitchFamily="34" charset="0"/>
              <a:cs typeface="Calibri" pitchFamily="34" charset="0"/>
            </a:rPr>
            <a:t>Web advertising</a:t>
          </a:r>
          <a:endParaRPr lang="en-US" sz="1800" dirty="0">
            <a:latin typeface="Calibri" pitchFamily="34" charset="0"/>
            <a:cs typeface="Calibri" pitchFamily="34" charset="0"/>
          </a:endParaRPr>
        </a:p>
      </dgm:t>
    </dgm:pt>
    <dgm:pt modelId="{0DD651B9-CD26-4B12-B47E-A345F5C781A5}" type="parTrans" cxnId="{D2E71B6A-2ED0-4063-83D4-B7F1634C0332}">
      <dgm:prSet/>
      <dgm:spPr/>
      <dgm:t>
        <a:bodyPr/>
        <a:lstStyle/>
        <a:p>
          <a:endParaRPr lang="en-US"/>
        </a:p>
      </dgm:t>
    </dgm:pt>
    <dgm:pt modelId="{A279CC5C-DF39-4624-BFA5-ADC04410EA91}" type="sibTrans" cxnId="{D2E71B6A-2ED0-4063-83D4-B7F1634C0332}">
      <dgm:prSet/>
      <dgm:spPr/>
      <dgm:t>
        <a:bodyPr/>
        <a:lstStyle/>
        <a:p>
          <a:endParaRPr lang="en-US"/>
        </a:p>
      </dgm:t>
    </dgm:pt>
    <dgm:pt modelId="{91B14D9B-61DF-4421-AF43-318BB0021BDF}">
      <dgm:prSet phldrT="[Text]" custT="1">
        <dgm:style>
          <a:lnRef idx="0">
            <a:schemeClr val="accent3"/>
          </a:lnRef>
          <a:fillRef idx="3">
            <a:schemeClr val="accent3"/>
          </a:fillRef>
          <a:effectRef idx="3">
            <a:schemeClr val="accent3"/>
          </a:effectRef>
          <a:fontRef idx="minor">
            <a:schemeClr val="lt1"/>
          </a:fontRef>
        </dgm:style>
      </dgm:prSet>
      <dgm:spPr>
        <a:solidFill>
          <a:srgbClr val="008000"/>
        </a:solidFill>
        <a:ln>
          <a:solidFill>
            <a:srgbClr val="008000"/>
          </a:solidFill>
        </a:ln>
      </dgm:spPr>
      <dgm:t>
        <a:bodyPr/>
        <a:lstStyle/>
        <a:p>
          <a:r>
            <a:rPr lang="en-US" sz="1800" dirty="0" smtClean="0">
              <a:latin typeface="Calibri" pitchFamily="34" charset="0"/>
              <a:cs typeface="Calibri" pitchFamily="34" charset="0"/>
            </a:rPr>
            <a:t>Dimensionality reduction</a:t>
          </a:r>
          <a:endParaRPr lang="en-US" sz="1800" dirty="0">
            <a:latin typeface="Calibri" pitchFamily="34" charset="0"/>
            <a:cs typeface="Calibri" pitchFamily="34" charset="0"/>
          </a:endParaRPr>
        </a:p>
      </dgm:t>
    </dgm:pt>
    <dgm:pt modelId="{6B1A9D79-1E1A-438E-9974-41204E573EDC}" type="parTrans" cxnId="{CDF2CC16-ED87-4552-8B18-DAAA2A151437}">
      <dgm:prSet/>
      <dgm:spPr/>
      <dgm:t>
        <a:bodyPr/>
        <a:lstStyle/>
        <a:p>
          <a:endParaRPr lang="en-US"/>
        </a:p>
      </dgm:t>
    </dgm:pt>
    <dgm:pt modelId="{5E874D73-6215-4109-909C-386CFCBBE123}" type="sibTrans" cxnId="{CDF2CC16-ED87-4552-8B18-DAAA2A151437}">
      <dgm:prSet/>
      <dgm:spPr/>
      <dgm:t>
        <a:bodyPr/>
        <a:lstStyle/>
        <a:p>
          <a:endParaRPr lang="en-US"/>
        </a:p>
      </dgm:t>
    </dgm:pt>
    <dgm:pt modelId="{FF0CDCCC-6F78-4064-A419-5EC5C753206F}">
      <dgm:prSet phldrT="[Text]" custT="1">
        <dgm:style>
          <a:lnRef idx="0">
            <a:schemeClr val="accent2"/>
          </a:lnRef>
          <a:fillRef idx="3">
            <a:schemeClr val="accent2"/>
          </a:fillRef>
          <a:effectRef idx="3">
            <a:schemeClr val="accent2"/>
          </a:effectRef>
          <a:fontRef idx="minor">
            <a:schemeClr val="lt1"/>
          </a:fontRef>
        </dgm:style>
      </dgm:prSet>
      <dgm:spPr/>
      <dgm:t>
        <a:bodyPr/>
        <a:lstStyle/>
        <a:p>
          <a:r>
            <a:rPr lang="en-US" sz="1800" dirty="0" smtClean="0">
              <a:latin typeface="Calibri" pitchFamily="34" charset="0"/>
              <a:cs typeface="Calibri" pitchFamily="34" charset="0"/>
            </a:rPr>
            <a:t>Spam Detection</a:t>
          </a:r>
          <a:endParaRPr lang="en-US" sz="1800" dirty="0">
            <a:latin typeface="Calibri" pitchFamily="34" charset="0"/>
            <a:cs typeface="Calibri" pitchFamily="34" charset="0"/>
          </a:endParaRPr>
        </a:p>
      </dgm:t>
    </dgm:pt>
    <dgm:pt modelId="{C96EA5C7-A653-4A83-8F75-8585A07C9C8F}" type="parTrans" cxnId="{CD174D1A-F576-42A5-8360-9F1F6FB5C8D5}">
      <dgm:prSet/>
      <dgm:spPr/>
      <dgm:t>
        <a:bodyPr/>
        <a:lstStyle/>
        <a:p>
          <a:endParaRPr lang="en-US"/>
        </a:p>
      </dgm:t>
    </dgm:pt>
    <dgm:pt modelId="{8E668476-E60C-485B-B9C7-8F9496C26DF3}" type="sibTrans" cxnId="{CD174D1A-F576-42A5-8360-9F1F6FB5C8D5}">
      <dgm:prSet/>
      <dgm:spPr/>
      <dgm:t>
        <a:bodyPr/>
        <a:lstStyle/>
        <a:p>
          <a:endParaRPr lang="en-US"/>
        </a:p>
      </dgm:t>
    </dgm:pt>
    <dgm:pt modelId="{06D87D35-A66C-427C-B6DB-AF958D65D6B3}">
      <dgm:prSet phldrT="[Text]" custT="1">
        <dgm:style>
          <a:lnRef idx="0">
            <a:schemeClr val="accent4"/>
          </a:lnRef>
          <a:fillRef idx="3">
            <a:schemeClr val="accent4"/>
          </a:fillRef>
          <a:effectRef idx="3">
            <a:schemeClr val="accent4"/>
          </a:effectRef>
          <a:fontRef idx="minor">
            <a:schemeClr val="lt1"/>
          </a:fontRef>
        </dgm:style>
      </dgm:prSet>
      <dgm:spPr/>
      <dgm:t>
        <a:bodyPr/>
        <a:lstStyle/>
        <a:p>
          <a:r>
            <a:rPr lang="en-US" sz="1800" dirty="0" smtClean="0">
              <a:latin typeface="Calibri" pitchFamily="34" charset="0"/>
              <a:cs typeface="Calibri" pitchFamily="34" charset="0"/>
            </a:rPr>
            <a:t>Queries on streams</a:t>
          </a:r>
          <a:endParaRPr lang="en-US" sz="1800" dirty="0">
            <a:latin typeface="Calibri" pitchFamily="34" charset="0"/>
            <a:cs typeface="Calibri" pitchFamily="34" charset="0"/>
          </a:endParaRPr>
        </a:p>
      </dgm:t>
    </dgm:pt>
    <dgm:pt modelId="{9A4B31E9-014C-4B63-A219-5A63A8ACB829}" type="parTrans" cxnId="{03033C8E-546A-4636-B996-DCA3A7F5D692}">
      <dgm:prSet/>
      <dgm:spPr/>
      <dgm:t>
        <a:bodyPr/>
        <a:lstStyle/>
        <a:p>
          <a:endParaRPr lang="en-US"/>
        </a:p>
      </dgm:t>
    </dgm:pt>
    <dgm:pt modelId="{AC1F3899-4696-4923-97F3-8D3FBB96254A}" type="sibTrans" cxnId="{03033C8E-546A-4636-B996-DCA3A7F5D692}">
      <dgm:prSet/>
      <dgm:spPr/>
      <dgm:t>
        <a:bodyPr/>
        <a:lstStyle/>
        <a:p>
          <a:endParaRPr lang="en-US"/>
        </a:p>
      </dgm:t>
    </dgm:pt>
    <dgm:pt modelId="{EA22DC01-B1C3-4425-86ED-5B66953397A8}">
      <dgm:prSet phldrT="[Text]" custT="1"/>
      <dgm:spPr/>
      <dgm:t>
        <a:bodyPr/>
        <a:lstStyle/>
        <a:p>
          <a:r>
            <a:rPr lang="en-US" sz="2400" b="1" dirty="0" smtClean="0"/>
            <a:t>Machine learning</a:t>
          </a:r>
          <a:endParaRPr lang="en-US" sz="2400" b="1" dirty="0"/>
        </a:p>
      </dgm:t>
    </dgm:pt>
    <dgm:pt modelId="{5D0A80B1-3E50-448A-A64D-AD1355ED3022}" type="parTrans" cxnId="{6DB72DBE-E82A-47EF-ACEA-E04B7B517F26}">
      <dgm:prSet/>
      <dgm:spPr/>
      <dgm:t>
        <a:bodyPr/>
        <a:lstStyle/>
        <a:p>
          <a:endParaRPr lang="en-US"/>
        </a:p>
      </dgm:t>
    </dgm:pt>
    <dgm:pt modelId="{A9D991C7-41FC-48B5-87C1-98EB407695FE}" type="sibTrans" cxnId="{6DB72DBE-E82A-47EF-ACEA-E04B7B517F26}">
      <dgm:prSet/>
      <dgm:spPr/>
      <dgm:t>
        <a:bodyPr/>
        <a:lstStyle/>
        <a:p>
          <a:endParaRPr lang="en-US"/>
        </a:p>
      </dgm:t>
    </dgm:pt>
    <dgm:pt modelId="{BC15291E-510A-4A20-8D69-B0F2ACBA3CC6}">
      <dgm:prSet phldrT="[Text]" custT="1">
        <dgm:style>
          <a:lnRef idx="0">
            <a:schemeClr val="accent5"/>
          </a:lnRef>
          <a:fillRef idx="3">
            <a:schemeClr val="accent5"/>
          </a:fillRef>
          <a:effectRef idx="3">
            <a:schemeClr val="accent5"/>
          </a:effectRef>
          <a:fontRef idx="minor">
            <a:schemeClr val="lt1"/>
          </a:fontRef>
        </dgm:style>
      </dgm:prSet>
      <dgm:spPr/>
      <dgm:t>
        <a:bodyPr/>
        <a:lstStyle/>
        <a:p>
          <a:r>
            <a:rPr lang="en-US" sz="1800" dirty="0" smtClean="0">
              <a:latin typeface="Calibri" pitchFamily="34" charset="0"/>
              <a:cs typeface="Calibri" pitchFamily="34" charset="0"/>
            </a:rPr>
            <a:t>SVM</a:t>
          </a:r>
          <a:endParaRPr lang="en-US" sz="1800" dirty="0">
            <a:latin typeface="Calibri" pitchFamily="34" charset="0"/>
            <a:cs typeface="Calibri" pitchFamily="34" charset="0"/>
          </a:endParaRPr>
        </a:p>
      </dgm:t>
    </dgm:pt>
    <dgm:pt modelId="{DDAF1636-99A0-4E4C-BF8B-7A50EC838E24}" type="parTrans" cxnId="{53D00FBE-0B8C-44B8-BD7B-FF723D810987}">
      <dgm:prSet/>
      <dgm:spPr/>
      <dgm:t>
        <a:bodyPr/>
        <a:lstStyle/>
        <a:p>
          <a:endParaRPr lang="en-US"/>
        </a:p>
      </dgm:t>
    </dgm:pt>
    <dgm:pt modelId="{25F65FF3-A145-4450-BC4A-2BD6189C0F89}" type="sibTrans" cxnId="{53D00FBE-0B8C-44B8-BD7B-FF723D810987}">
      <dgm:prSet/>
      <dgm:spPr/>
      <dgm:t>
        <a:bodyPr/>
        <a:lstStyle/>
        <a:p>
          <a:endParaRPr lang="en-US"/>
        </a:p>
      </dgm:t>
    </dgm:pt>
    <dgm:pt modelId="{86AB53FA-67D7-4EE7-8555-3EE8EB6FA4C8}">
      <dgm:prSet phldrT="[Text]" custT="1">
        <dgm:style>
          <a:lnRef idx="0">
            <a:schemeClr val="accent5"/>
          </a:lnRef>
          <a:fillRef idx="3">
            <a:schemeClr val="accent5"/>
          </a:fillRef>
          <a:effectRef idx="3">
            <a:schemeClr val="accent5"/>
          </a:effectRef>
          <a:fontRef idx="minor">
            <a:schemeClr val="lt1"/>
          </a:fontRef>
        </dgm:style>
      </dgm:prSet>
      <dgm:spPr/>
      <dgm:t>
        <a:bodyPr/>
        <a:lstStyle/>
        <a:p>
          <a:r>
            <a:rPr lang="en-US" sz="1800" dirty="0" smtClean="0">
              <a:latin typeface="Calibri" pitchFamily="34" charset="0"/>
              <a:cs typeface="Calibri" pitchFamily="34" charset="0"/>
            </a:rPr>
            <a:t>Decision Trees</a:t>
          </a:r>
          <a:endParaRPr lang="en-US" sz="1800" dirty="0">
            <a:latin typeface="Calibri" pitchFamily="34" charset="0"/>
            <a:cs typeface="Calibri" pitchFamily="34" charset="0"/>
          </a:endParaRPr>
        </a:p>
      </dgm:t>
    </dgm:pt>
    <dgm:pt modelId="{EA03EBDD-B26B-4044-993F-F3F8F5C83B54}" type="parTrans" cxnId="{6723F50B-AA47-4273-81EA-65E1F5EA34FA}">
      <dgm:prSet/>
      <dgm:spPr/>
      <dgm:t>
        <a:bodyPr/>
        <a:lstStyle/>
        <a:p>
          <a:endParaRPr lang="en-US"/>
        </a:p>
      </dgm:t>
    </dgm:pt>
    <dgm:pt modelId="{AD9FF113-925C-46F3-AC17-3E3C7A57FE37}" type="sibTrans" cxnId="{6723F50B-AA47-4273-81EA-65E1F5EA34FA}">
      <dgm:prSet/>
      <dgm:spPr/>
      <dgm:t>
        <a:bodyPr/>
        <a:lstStyle/>
        <a:p>
          <a:endParaRPr lang="en-US"/>
        </a:p>
      </dgm:t>
    </dgm:pt>
    <dgm:pt modelId="{67EC18BA-DB21-4AAD-BE8A-067C85A9B73E}">
      <dgm:prSet phldrT="[Text]" custT="1">
        <dgm:style>
          <a:lnRef idx="0">
            <a:schemeClr val="accent5"/>
          </a:lnRef>
          <a:fillRef idx="3">
            <a:schemeClr val="accent5"/>
          </a:fillRef>
          <a:effectRef idx="3">
            <a:schemeClr val="accent5"/>
          </a:effectRef>
          <a:fontRef idx="minor">
            <a:schemeClr val="lt1"/>
          </a:fontRef>
        </dgm:style>
      </dgm:prSet>
      <dgm:spPr/>
      <dgm:t>
        <a:bodyPr/>
        <a:lstStyle/>
        <a:p>
          <a:r>
            <a:rPr lang="en-US" sz="1800" dirty="0" smtClean="0">
              <a:latin typeface="Calibri" pitchFamily="34" charset="0"/>
              <a:cs typeface="Calibri" pitchFamily="34" charset="0"/>
            </a:rPr>
            <a:t>Perceptron, </a:t>
          </a:r>
          <a:r>
            <a:rPr lang="en-US" sz="1800" dirty="0" err="1" smtClean="0">
              <a:latin typeface="Calibri" pitchFamily="34" charset="0"/>
              <a:cs typeface="Calibri" pitchFamily="34" charset="0"/>
            </a:rPr>
            <a:t>kNN</a:t>
          </a:r>
          <a:endParaRPr lang="en-US" sz="1800" dirty="0">
            <a:latin typeface="Calibri" pitchFamily="34" charset="0"/>
            <a:cs typeface="Calibri" pitchFamily="34" charset="0"/>
          </a:endParaRPr>
        </a:p>
      </dgm:t>
    </dgm:pt>
    <dgm:pt modelId="{8918E5B2-4513-4EC4-8164-E88158F78E11}" type="parTrans" cxnId="{090367F2-2F9D-429E-8090-D374C3282399}">
      <dgm:prSet/>
      <dgm:spPr/>
      <dgm:t>
        <a:bodyPr/>
        <a:lstStyle/>
        <a:p>
          <a:endParaRPr lang="en-US"/>
        </a:p>
      </dgm:t>
    </dgm:pt>
    <dgm:pt modelId="{FAC02AF5-6F72-4EED-98CA-D68C7F3B5D5A}" type="sibTrans" cxnId="{090367F2-2F9D-429E-8090-D374C3282399}">
      <dgm:prSet/>
      <dgm:spPr/>
      <dgm:t>
        <a:bodyPr/>
        <a:lstStyle/>
        <a:p>
          <a:endParaRPr lang="en-US"/>
        </a:p>
      </dgm:t>
    </dgm:pt>
    <dgm:pt modelId="{7D17D413-1C96-46A5-9E85-72C6636AE3C5}">
      <dgm:prSet phldrT="[Text]" custT="1"/>
      <dgm:spPr/>
      <dgm:t>
        <a:bodyPr/>
        <a:lstStyle/>
        <a:p>
          <a:r>
            <a:rPr lang="en-US" sz="2400" b="1" dirty="0" smtClean="0"/>
            <a:t>Apps</a:t>
          </a:r>
          <a:endParaRPr lang="en-US" sz="2400" b="1" dirty="0"/>
        </a:p>
      </dgm:t>
    </dgm:pt>
    <dgm:pt modelId="{91A59BF2-53A7-4244-ADC4-8913701DE4BA}" type="parTrans" cxnId="{D9E35F5C-9C04-4B00-BAD8-AD36F1DD39DE}">
      <dgm:prSet/>
      <dgm:spPr/>
      <dgm:t>
        <a:bodyPr/>
        <a:lstStyle/>
        <a:p>
          <a:endParaRPr lang="en-US"/>
        </a:p>
      </dgm:t>
    </dgm:pt>
    <dgm:pt modelId="{06AA36B4-E14B-4E14-B273-C8197A0B582E}" type="sibTrans" cxnId="{D9E35F5C-9C04-4B00-BAD8-AD36F1DD39DE}">
      <dgm:prSet/>
      <dgm:spPr/>
      <dgm:t>
        <a:bodyPr/>
        <a:lstStyle/>
        <a:p>
          <a:endParaRPr lang="en-US"/>
        </a:p>
      </dgm:t>
    </dgm:pt>
    <dgm:pt modelId="{A9A35E3D-01EA-46C6-AED8-865E91E9D6C9}">
      <dgm:prSet phldrT="[Text]" custT="1">
        <dgm:style>
          <a:lnRef idx="0">
            <a:schemeClr val="accent6"/>
          </a:lnRef>
          <a:fillRef idx="3">
            <a:schemeClr val="accent6"/>
          </a:fillRef>
          <a:effectRef idx="3">
            <a:schemeClr val="accent6"/>
          </a:effectRef>
          <a:fontRef idx="minor">
            <a:schemeClr val="lt1"/>
          </a:fontRef>
        </dgm:style>
      </dgm:prSet>
      <dgm:spPr>
        <a:solidFill>
          <a:srgbClr val="008000"/>
        </a:solidFill>
        <a:ln>
          <a:solidFill>
            <a:srgbClr val="008000"/>
          </a:solidFill>
        </a:ln>
      </dgm:spPr>
      <dgm:t>
        <a:bodyPr/>
        <a:lstStyle/>
        <a:p>
          <a:r>
            <a:rPr lang="en-US" sz="1800" dirty="0" smtClean="0">
              <a:latin typeface="Calibri" pitchFamily="34" charset="0"/>
              <a:cs typeface="Calibri" pitchFamily="34" charset="0"/>
            </a:rPr>
            <a:t>Recommender systems</a:t>
          </a:r>
          <a:endParaRPr lang="en-US" sz="1800" dirty="0">
            <a:latin typeface="Calibri" pitchFamily="34" charset="0"/>
            <a:cs typeface="Calibri" pitchFamily="34" charset="0"/>
          </a:endParaRPr>
        </a:p>
      </dgm:t>
    </dgm:pt>
    <dgm:pt modelId="{0C34515A-9947-4AC4-8E07-6D77FB8F1E95}" type="parTrans" cxnId="{5018CE96-E6CC-471E-9B9C-30F70F6B8CE7}">
      <dgm:prSet/>
      <dgm:spPr/>
      <dgm:t>
        <a:bodyPr/>
        <a:lstStyle/>
        <a:p>
          <a:endParaRPr lang="en-US"/>
        </a:p>
      </dgm:t>
    </dgm:pt>
    <dgm:pt modelId="{3C0EBF76-BD27-4964-B79F-79CC6413DFD1}" type="sibTrans" cxnId="{5018CE96-E6CC-471E-9B9C-30F70F6B8CE7}">
      <dgm:prSet/>
      <dgm:spPr/>
      <dgm:t>
        <a:bodyPr/>
        <a:lstStyle/>
        <a:p>
          <a:endParaRPr lang="en-US"/>
        </a:p>
      </dgm:t>
    </dgm:pt>
    <dgm:pt modelId="{A5325020-A43F-4DC5-B91A-865612236E1B}">
      <dgm:prSet phldrT="[Text]" custT="1">
        <dgm:style>
          <a:lnRef idx="0">
            <a:schemeClr val="accent6"/>
          </a:lnRef>
          <a:fillRef idx="3">
            <a:schemeClr val="accent6"/>
          </a:fillRef>
          <a:effectRef idx="3">
            <a:schemeClr val="accent6"/>
          </a:effectRef>
          <a:fontRef idx="minor">
            <a:schemeClr val="lt1"/>
          </a:fontRef>
        </dgm:style>
      </dgm:prSet>
      <dgm:spPr>
        <a:solidFill>
          <a:srgbClr val="333399"/>
        </a:solidFill>
      </dgm:spPr>
      <dgm:t>
        <a:bodyPr/>
        <a:lstStyle/>
        <a:p>
          <a:r>
            <a:rPr lang="en-US" sz="1800" dirty="0" smtClean="0">
              <a:latin typeface="Calibri" pitchFamily="34" charset="0"/>
              <a:cs typeface="Calibri" pitchFamily="34" charset="0"/>
            </a:rPr>
            <a:t>Association Rules</a:t>
          </a:r>
          <a:endParaRPr lang="en-US" sz="1800" dirty="0">
            <a:latin typeface="Calibri" pitchFamily="34" charset="0"/>
            <a:cs typeface="Calibri" pitchFamily="34" charset="0"/>
          </a:endParaRPr>
        </a:p>
      </dgm:t>
    </dgm:pt>
    <dgm:pt modelId="{B397B1E6-BB15-4DF4-B38A-02A5DF7C7E5D}" type="parTrans" cxnId="{0949B049-F928-4520-A037-C172C962E0C9}">
      <dgm:prSet/>
      <dgm:spPr/>
      <dgm:t>
        <a:bodyPr/>
        <a:lstStyle/>
        <a:p>
          <a:endParaRPr lang="en-US"/>
        </a:p>
      </dgm:t>
    </dgm:pt>
    <dgm:pt modelId="{E5885318-4367-4D45-A1BC-C2768E0C5F2B}" type="sibTrans" cxnId="{0949B049-F928-4520-A037-C172C962E0C9}">
      <dgm:prSet/>
      <dgm:spPr/>
      <dgm:t>
        <a:bodyPr/>
        <a:lstStyle/>
        <a:p>
          <a:endParaRPr lang="en-US"/>
        </a:p>
      </dgm:t>
    </dgm:pt>
    <dgm:pt modelId="{63784350-6FB5-4F39-A0AA-A76D20385A1A}">
      <dgm:prSet phldrT="[Text]" custT="1">
        <dgm:style>
          <a:lnRef idx="0">
            <a:schemeClr val="accent6"/>
          </a:lnRef>
          <a:fillRef idx="3">
            <a:schemeClr val="accent6"/>
          </a:fillRef>
          <a:effectRef idx="3">
            <a:schemeClr val="accent6"/>
          </a:effectRef>
          <a:fontRef idx="minor">
            <a:schemeClr val="lt1"/>
          </a:fontRef>
        </dgm:style>
      </dgm:prSet>
      <dgm:spPr>
        <a:solidFill>
          <a:srgbClr val="333399"/>
        </a:solidFill>
      </dgm:spPr>
      <dgm:t>
        <a:bodyPr/>
        <a:lstStyle/>
        <a:p>
          <a:r>
            <a:rPr lang="en-US" sz="1800" dirty="0" smtClean="0">
              <a:latin typeface="Calibri" pitchFamily="34" charset="0"/>
              <a:cs typeface="Calibri" pitchFamily="34" charset="0"/>
            </a:rPr>
            <a:t>Duplicate document detection</a:t>
          </a:r>
          <a:endParaRPr lang="en-US" sz="1800" dirty="0">
            <a:latin typeface="Calibri" pitchFamily="34" charset="0"/>
            <a:cs typeface="Calibri" pitchFamily="34" charset="0"/>
          </a:endParaRPr>
        </a:p>
      </dgm:t>
    </dgm:pt>
    <dgm:pt modelId="{02F99CF5-BE6F-4557-8BB4-68B7181CCBA5}" type="parTrans" cxnId="{CDAE2543-0EE1-4B34-B52E-A8EEEA699492}">
      <dgm:prSet/>
      <dgm:spPr/>
      <dgm:t>
        <a:bodyPr/>
        <a:lstStyle/>
        <a:p>
          <a:endParaRPr lang="en-US"/>
        </a:p>
      </dgm:t>
    </dgm:pt>
    <dgm:pt modelId="{E47CBEBB-6EFF-43F4-952B-B6C93B5E9493}" type="sibTrans" cxnId="{CDAE2543-0EE1-4B34-B52E-A8EEEA699492}">
      <dgm:prSet/>
      <dgm:spPr/>
      <dgm:t>
        <a:bodyPr/>
        <a:lstStyle/>
        <a:p>
          <a:endParaRPr lang="en-US"/>
        </a:p>
      </dgm:t>
    </dgm:pt>
    <dgm:pt modelId="{5473F14B-8F21-412E-B8DE-EADF32D6F521}" type="pres">
      <dgm:prSet presAssocID="{7DAF4A99-25E1-44F9-90C0-EA66CF00B3B6}" presName="theList" presStyleCnt="0">
        <dgm:presLayoutVars>
          <dgm:dir/>
          <dgm:animLvl val="lvl"/>
          <dgm:resizeHandles val="exact"/>
        </dgm:presLayoutVars>
      </dgm:prSet>
      <dgm:spPr/>
      <dgm:t>
        <a:bodyPr/>
        <a:lstStyle/>
        <a:p>
          <a:endParaRPr lang="en-US"/>
        </a:p>
      </dgm:t>
    </dgm:pt>
    <dgm:pt modelId="{C0D74A84-CA9B-4A55-82D3-C4473BCAB74F}" type="pres">
      <dgm:prSet presAssocID="{B28448BA-C9A8-43EB-A9DB-A0137196E3B9}" presName="compNode" presStyleCnt="0"/>
      <dgm:spPr/>
    </dgm:pt>
    <dgm:pt modelId="{F5FB40AB-A8F0-43CC-AED2-A0B6D3491F03}" type="pres">
      <dgm:prSet presAssocID="{B28448BA-C9A8-43EB-A9DB-A0137196E3B9}" presName="aNode" presStyleLbl="bgShp" presStyleIdx="0" presStyleCnt="5"/>
      <dgm:spPr/>
      <dgm:t>
        <a:bodyPr/>
        <a:lstStyle/>
        <a:p>
          <a:endParaRPr lang="en-US"/>
        </a:p>
      </dgm:t>
    </dgm:pt>
    <dgm:pt modelId="{189EA2CD-99B4-4604-BDBC-34AEB91058A9}" type="pres">
      <dgm:prSet presAssocID="{B28448BA-C9A8-43EB-A9DB-A0137196E3B9}" presName="textNode" presStyleLbl="bgShp" presStyleIdx="0" presStyleCnt="5"/>
      <dgm:spPr/>
      <dgm:t>
        <a:bodyPr/>
        <a:lstStyle/>
        <a:p>
          <a:endParaRPr lang="en-US"/>
        </a:p>
      </dgm:t>
    </dgm:pt>
    <dgm:pt modelId="{051CD919-C14E-4FF7-A82B-674D57B30AF8}" type="pres">
      <dgm:prSet presAssocID="{B28448BA-C9A8-43EB-A9DB-A0137196E3B9}" presName="compChildNode" presStyleCnt="0"/>
      <dgm:spPr/>
    </dgm:pt>
    <dgm:pt modelId="{151EFC3A-4B26-48D8-87A4-D28DC0264B02}" type="pres">
      <dgm:prSet presAssocID="{B28448BA-C9A8-43EB-A9DB-A0137196E3B9}" presName="theInnerList" presStyleCnt="0"/>
      <dgm:spPr/>
    </dgm:pt>
    <dgm:pt modelId="{D6B8C86D-B5C5-4707-BB1C-60E6EB9E4EBA}" type="pres">
      <dgm:prSet presAssocID="{E9F388D8-C9C2-45F4-B532-779E8C2CB5E8}" presName="childNode" presStyleLbl="node1" presStyleIdx="0" presStyleCnt="15">
        <dgm:presLayoutVars>
          <dgm:bulletEnabled val="1"/>
        </dgm:presLayoutVars>
      </dgm:prSet>
      <dgm:spPr/>
      <dgm:t>
        <a:bodyPr/>
        <a:lstStyle/>
        <a:p>
          <a:endParaRPr lang="en-US"/>
        </a:p>
      </dgm:t>
    </dgm:pt>
    <dgm:pt modelId="{FEA7308F-F292-4734-BC92-11C7BB5AF5E5}" type="pres">
      <dgm:prSet presAssocID="{E9F388D8-C9C2-45F4-B532-779E8C2CB5E8}" presName="aSpace2" presStyleCnt="0"/>
      <dgm:spPr/>
    </dgm:pt>
    <dgm:pt modelId="{20F65450-B565-4F6E-8CBD-65CD2502E3B0}" type="pres">
      <dgm:prSet presAssocID="{E12CEE09-DEBB-4435-B911-A40A12F7930D}" presName="childNode" presStyleLbl="node1" presStyleIdx="1" presStyleCnt="15">
        <dgm:presLayoutVars>
          <dgm:bulletEnabled val="1"/>
        </dgm:presLayoutVars>
      </dgm:prSet>
      <dgm:spPr/>
      <dgm:t>
        <a:bodyPr/>
        <a:lstStyle/>
        <a:p>
          <a:endParaRPr lang="en-US"/>
        </a:p>
      </dgm:t>
    </dgm:pt>
    <dgm:pt modelId="{1943ED51-E95A-4F6E-A717-80400DEEEE20}" type="pres">
      <dgm:prSet presAssocID="{E12CEE09-DEBB-4435-B911-A40A12F7930D}" presName="aSpace2" presStyleCnt="0"/>
      <dgm:spPr/>
    </dgm:pt>
    <dgm:pt modelId="{80F88CB8-4B64-4172-B897-E8F8383812F7}" type="pres">
      <dgm:prSet presAssocID="{91B14D9B-61DF-4421-AF43-318BB0021BDF}" presName="childNode" presStyleLbl="node1" presStyleIdx="2" presStyleCnt="15">
        <dgm:presLayoutVars>
          <dgm:bulletEnabled val="1"/>
        </dgm:presLayoutVars>
      </dgm:prSet>
      <dgm:spPr/>
      <dgm:t>
        <a:bodyPr/>
        <a:lstStyle/>
        <a:p>
          <a:endParaRPr lang="en-US"/>
        </a:p>
      </dgm:t>
    </dgm:pt>
    <dgm:pt modelId="{DC9EA69A-B885-4DA4-818F-1748672594CF}" type="pres">
      <dgm:prSet presAssocID="{B28448BA-C9A8-43EB-A9DB-A0137196E3B9}" presName="aSpace" presStyleCnt="0"/>
      <dgm:spPr/>
    </dgm:pt>
    <dgm:pt modelId="{3A6F3D38-6FA6-469E-B3C3-234BD62E4CCA}" type="pres">
      <dgm:prSet presAssocID="{5FC74589-1769-4EB4-9E51-9D82632D2E02}" presName="compNode" presStyleCnt="0"/>
      <dgm:spPr/>
    </dgm:pt>
    <dgm:pt modelId="{C1CD2EAA-2E66-4BDA-BB6E-F99B46E1B919}" type="pres">
      <dgm:prSet presAssocID="{5FC74589-1769-4EB4-9E51-9D82632D2E02}" presName="aNode" presStyleLbl="bgShp" presStyleIdx="1" presStyleCnt="5"/>
      <dgm:spPr/>
      <dgm:t>
        <a:bodyPr/>
        <a:lstStyle/>
        <a:p>
          <a:endParaRPr lang="en-US"/>
        </a:p>
      </dgm:t>
    </dgm:pt>
    <dgm:pt modelId="{727186A0-986E-40DF-85B7-ACC6191E0924}" type="pres">
      <dgm:prSet presAssocID="{5FC74589-1769-4EB4-9E51-9D82632D2E02}" presName="textNode" presStyleLbl="bgShp" presStyleIdx="1" presStyleCnt="5"/>
      <dgm:spPr/>
      <dgm:t>
        <a:bodyPr/>
        <a:lstStyle/>
        <a:p>
          <a:endParaRPr lang="en-US"/>
        </a:p>
      </dgm:t>
    </dgm:pt>
    <dgm:pt modelId="{F4329E4E-5431-4760-B147-9E77700EF61A}" type="pres">
      <dgm:prSet presAssocID="{5FC74589-1769-4EB4-9E51-9D82632D2E02}" presName="compChildNode" presStyleCnt="0"/>
      <dgm:spPr/>
    </dgm:pt>
    <dgm:pt modelId="{B5C22EF8-EBFA-4704-BF77-C1B26E178B0D}" type="pres">
      <dgm:prSet presAssocID="{5FC74589-1769-4EB4-9E51-9D82632D2E02}" presName="theInnerList" presStyleCnt="0"/>
      <dgm:spPr/>
    </dgm:pt>
    <dgm:pt modelId="{EFE71110-9F14-440A-945D-9BFF90054013}" type="pres">
      <dgm:prSet presAssocID="{B8FE7A32-1B20-4D46-8242-6C91907A490E}" presName="childNode" presStyleLbl="node1" presStyleIdx="3" presStyleCnt="15">
        <dgm:presLayoutVars>
          <dgm:bulletEnabled val="1"/>
        </dgm:presLayoutVars>
      </dgm:prSet>
      <dgm:spPr/>
      <dgm:t>
        <a:bodyPr/>
        <a:lstStyle/>
        <a:p>
          <a:endParaRPr lang="en-US"/>
        </a:p>
      </dgm:t>
    </dgm:pt>
    <dgm:pt modelId="{35EA0CEB-E637-4D3C-96EF-C8D3B04060F2}" type="pres">
      <dgm:prSet presAssocID="{B8FE7A32-1B20-4D46-8242-6C91907A490E}" presName="aSpace2" presStyleCnt="0"/>
      <dgm:spPr/>
    </dgm:pt>
    <dgm:pt modelId="{9E190C18-AEDE-45E1-8A46-924B1190ACB6}" type="pres">
      <dgm:prSet presAssocID="{EFD7AB2D-81E2-448E-B54E-4F3622AF7EF9}" presName="childNode" presStyleLbl="node1" presStyleIdx="4" presStyleCnt="15">
        <dgm:presLayoutVars>
          <dgm:bulletEnabled val="1"/>
        </dgm:presLayoutVars>
      </dgm:prSet>
      <dgm:spPr/>
      <dgm:t>
        <a:bodyPr/>
        <a:lstStyle/>
        <a:p>
          <a:endParaRPr lang="en-US"/>
        </a:p>
      </dgm:t>
    </dgm:pt>
    <dgm:pt modelId="{1E1AD27B-2438-4D0B-AB02-AF912F764D09}" type="pres">
      <dgm:prSet presAssocID="{EFD7AB2D-81E2-448E-B54E-4F3622AF7EF9}" presName="aSpace2" presStyleCnt="0"/>
      <dgm:spPr/>
    </dgm:pt>
    <dgm:pt modelId="{EB498954-62A4-422D-9DE3-1FA74DD1D37F}" type="pres">
      <dgm:prSet presAssocID="{FF0CDCCC-6F78-4064-A419-5EC5C753206F}" presName="childNode" presStyleLbl="node1" presStyleIdx="5" presStyleCnt="15">
        <dgm:presLayoutVars>
          <dgm:bulletEnabled val="1"/>
        </dgm:presLayoutVars>
      </dgm:prSet>
      <dgm:spPr/>
      <dgm:t>
        <a:bodyPr/>
        <a:lstStyle/>
        <a:p>
          <a:endParaRPr lang="en-US"/>
        </a:p>
      </dgm:t>
    </dgm:pt>
    <dgm:pt modelId="{BB3C6D49-326B-48DE-AC1D-9DC877BB01DD}" type="pres">
      <dgm:prSet presAssocID="{5FC74589-1769-4EB4-9E51-9D82632D2E02}" presName="aSpace" presStyleCnt="0"/>
      <dgm:spPr/>
    </dgm:pt>
    <dgm:pt modelId="{EF090B29-38A2-4F08-90FA-7BB67BE8B3E2}" type="pres">
      <dgm:prSet presAssocID="{A0A9AC20-5EC1-4862-BFC8-870928838544}" presName="compNode" presStyleCnt="0"/>
      <dgm:spPr/>
    </dgm:pt>
    <dgm:pt modelId="{9A6AB0E7-12CE-4F4C-9194-CFD62AA0E26B}" type="pres">
      <dgm:prSet presAssocID="{A0A9AC20-5EC1-4862-BFC8-870928838544}" presName="aNode" presStyleLbl="bgShp" presStyleIdx="2" presStyleCnt="5"/>
      <dgm:spPr/>
      <dgm:t>
        <a:bodyPr/>
        <a:lstStyle/>
        <a:p>
          <a:endParaRPr lang="en-US"/>
        </a:p>
      </dgm:t>
    </dgm:pt>
    <dgm:pt modelId="{4735A497-84C1-49AD-B2D7-A0E2E20F2536}" type="pres">
      <dgm:prSet presAssocID="{A0A9AC20-5EC1-4862-BFC8-870928838544}" presName="textNode" presStyleLbl="bgShp" presStyleIdx="2" presStyleCnt="5"/>
      <dgm:spPr/>
      <dgm:t>
        <a:bodyPr/>
        <a:lstStyle/>
        <a:p>
          <a:endParaRPr lang="en-US"/>
        </a:p>
      </dgm:t>
    </dgm:pt>
    <dgm:pt modelId="{5235814C-D240-476B-A6EA-F820ADA9F290}" type="pres">
      <dgm:prSet presAssocID="{A0A9AC20-5EC1-4862-BFC8-870928838544}" presName="compChildNode" presStyleCnt="0"/>
      <dgm:spPr/>
    </dgm:pt>
    <dgm:pt modelId="{F8C87951-0BEC-442E-BD13-E67FB71AC42B}" type="pres">
      <dgm:prSet presAssocID="{A0A9AC20-5EC1-4862-BFC8-870928838544}" presName="theInnerList" presStyleCnt="0"/>
      <dgm:spPr/>
    </dgm:pt>
    <dgm:pt modelId="{DECF7DEE-4FD4-4CE5-AEDF-10353AC11531}" type="pres">
      <dgm:prSet presAssocID="{6856B0CF-FE68-485F-BF49-CA4A93F4F38C}" presName="childNode" presStyleLbl="node1" presStyleIdx="6" presStyleCnt="15">
        <dgm:presLayoutVars>
          <dgm:bulletEnabled val="1"/>
        </dgm:presLayoutVars>
      </dgm:prSet>
      <dgm:spPr/>
      <dgm:t>
        <a:bodyPr/>
        <a:lstStyle/>
        <a:p>
          <a:endParaRPr lang="en-US"/>
        </a:p>
      </dgm:t>
    </dgm:pt>
    <dgm:pt modelId="{739A0DE6-D28A-493F-A1CB-4B3CCAC72873}" type="pres">
      <dgm:prSet presAssocID="{6856B0CF-FE68-485F-BF49-CA4A93F4F38C}" presName="aSpace2" presStyleCnt="0"/>
      <dgm:spPr/>
    </dgm:pt>
    <dgm:pt modelId="{02FBE83C-F7E3-4AC9-9A61-66BF67D7D8B6}" type="pres">
      <dgm:prSet presAssocID="{5DA147F9-347F-4A9B-99C6-4679CBA742BD}" presName="childNode" presStyleLbl="node1" presStyleIdx="7" presStyleCnt="15">
        <dgm:presLayoutVars>
          <dgm:bulletEnabled val="1"/>
        </dgm:presLayoutVars>
      </dgm:prSet>
      <dgm:spPr/>
      <dgm:t>
        <a:bodyPr/>
        <a:lstStyle/>
        <a:p>
          <a:endParaRPr lang="en-US"/>
        </a:p>
      </dgm:t>
    </dgm:pt>
    <dgm:pt modelId="{87C5B8B3-4388-4867-AA6C-4B2D717EAAF2}" type="pres">
      <dgm:prSet presAssocID="{5DA147F9-347F-4A9B-99C6-4679CBA742BD}" presName="aSpace2" presStyleCnt="0"/>
      <dgm:spPr/>
    </dgm:pt>
    <dgm:pt modelId="{1EC52667-0754-4666-9083-6E56A0F9B67B}" type="pres">
      <dgm:prSet presAssocID="{06D87D35-A66C-427C-B6DB-AF958D65D6B3}" presName="childNode" presStyleLbl="node1" presStyleIdx="8" presStyleCnt="15">
        <dgm:presLayoutVars>
          <dgm:bulletEnabled val="1"/>
        </dgm:presLayoutVars>
      </dgm:prSet>
      <dgm:spPr/>
      <dgm:t>
        <a:bodyPr/>
        <a:lstStyle/>
        <a:p>
          <a:endParaRPr lang="en-US"/>
        </a:p>
      </dgm:t>
    </dgm:pt>
    <dgm:pt modelId="{9C67C073-8031-4FB8-83D0-BB3987979FB7}" type="pres">
      <dgm:prSet presAssocID="{A0A9AC20-5EC1-4862-BFC8-870928838544}" presName="aSpace" presStyleCnt="0"/>
      <dgm:spPr/>
    </dgm:pt>
    <dgm:pt modelId="{3D53649F-3A9D-48AC-B3B4-F9359FF49907}" type="pres">
      <dgm:prSet presAssocID="{EA22DC01-B1C3-4425-86ED-5B66953397A8}" presName="compNode" presStyleCnt="0"/>
      <dgm:spPr/>
    </dgm:pt>
    <dgm:pt modelId="{18B77C7D-672C-4358-9CA6-BD8FA6E2302A}" type="pres">
      <dgm:prSet presAssocID="{EA22DC01-B1C3-4425-86ED-5B66953397A8}" presName="aNode" presStyleLbl="bgShp" presStyleIdx="3" presStyleCnt="5"/>
      <dgm:spPr/>
      <dgm:t>
        <a:bodyPr/>
        <a:lstStyle/>
        <a:p>
          <a:endParaRPr lang="en-US"/>
        </a:p>
      </dgm:t>
    </dgm:pt>
    <dgm:pt modelId="{AB95B1F2-DB60-4BC5-81D3-1FA274FF69C7}" type="pres">
      <dgm:prSet presAssocID="{EA22DC01-B1C3-4425-86ED-5B66953397A8}" presName="textNode" presStyleLbl="bgShp" presStyleIdx="3" presStyleCnt="5"/>
      <dgm:spPr/>
      <dgm:t>
        <a:bodyPr/>
        <a:lstStyle/>
        <a:p>
          <a:endParaRPr lang="en-US"/>
        </a:p>
      </dgm:t>
    </dgm:pt>
    <dgm:pt modelId="{9D4EF955-0664-47BE-890F-75DA470A2A2E}" type="pres">
      <dgm:prSet presAssocID="{EA22DC01-B1C3-4425-86ED-5B66953397A8}" presName="compChildNode" presStyleCnt="0"/>
      <dgm:spPr/>
    </dgm:pt>
    <dgm:pt modelId="{CCD58064-6258-410C-B1E0-023DF3946A43}" type="pres">
      <dgm:prSet presAssocID="{EA22DC01-B1C3-4425-86ED-5B66953397A8}" presName="theInnerList" presStyleCnt="0"/>
      <dgm:spPr/>
    </dgm:pt>
    <dgm:pt modelId="{204F3481-2F4C-45A5-A0A1-C088684F0126}" type="pres">
      <dgm:prSet presAssocID="{BC15291E-510A-4A20-8D69-B0F2ACBA3CC6}" presName="childNode" presStyleLbl="node1" presStyleIdx="9" presStyleCnt="15">
        <dgm:presLayoutVars>
          <dgm:bulletEnabled val="1"/>
        </dgm:presLayoutVars>
      </dgm:prSet>
      <dgm:spPr/>
      <dgm:t>
        <a:bodyPr/>
        <a:lstStyle/>
        <a:p>
          <a:endParaRPr lang="en-US"/>
        </a:p>
      </dgm:t>
    </dgm:pt>
    <dgm:pt modelId="{B768FAA9-E2C4-4A6B-82D8-EF54C53E14D8}" type="pres">
      <dgm:prSet presAssocID="{BC15291E-510A-4A20-8D69-B0F2ACBA3CC6}" presName="aSpace2" presStyleCnt="0"/>
      <dgm:spPr/>
    </dgm:pt>
    <dgm:pt modelId="{0F3CAB81-CF76-498F-9619-BAF8144FA3C3}" type="pres">
      <dgm:prSet presAssocID="{86AB53FA-67D7-4EE7-8555-3EE8EB6FA4C8}" presName="childNode" presStyleLbl="node1" presStyleIdx="10" presStyleCnt="15">
        <dgm:presLayoutVars>
          <dgm:bulletEnabled val="1"/>
        </dgm:presLayoutVars>
      </dgm:prSet>
      <dgm:spPr/>
      <dgm:t>
        <a:bodyPr/>
        <a:lstStyle/>
        <a:p>
          <a:endParaRPr lang="en-US"/>
        </a:p>
      </dgm:t>
    </dgm:pt>
    <dgm:pt modelId="{0E0C811E-F3C5-4F24-A485-437F0C0EAD6A}" type="pres">
      <dgm:prSet presAssocID="{86AB53FA-67D7-4EE7-8555-3EE8EB6FA4C8}" presName="aSpace2" presStyleCnt="0"/>
      <dgm:spPr/>
    </dgm:pt>
    <dgm:pt modelId="{80762C44-FA02-441A-8A8D-FC00E4F372F1}" type="pres">
      <dgm:prSet presAssocID="{67EC18BA-DB21-4AAD-BE8A-067C85A9B73E}" presName="childNode" presStyleLbl="node1" presStyleIdx="11" presStyleCnt="15">
        <dgm:presLayoutVars>
          <dgm:bulletEnabled val="1"/>
        </dgm:presLayoutVars>
      </dgm:prSet>
      <dgm:spPr/>
      <dgm:t>
        <a:bodyPr/>
        <a:lstStyle/>
        <a:p>
          <a:endParaRPr lang="en-US"/>
        </a:p>
      </dgm:t>
    </dgm:pt>
    <dgm:pt modelId="{1EEF13C7-AF43-4380-A8A5-F72A5D476D05}" type="pres">
      <dgm:prSet presAssocID="{EA22DC01-B1C3-4425-86ED-5B66953397A8}" presName="aSpace" presStyleCnt="0"/>
      <dgm:spPr/>
    </dgm:pt>
    <dgm:pt modelId="{0618492F-D453-4601-9C36-8CE6AA153D1B}" type="pres">
      <dgm:prSet presAssocID="{7D17D413-1C96-46A5-9E85-72C6636AE3C5}" presName="compNode" presStyleCnt="0"/>
      <dgm:spPr/>
    </dgm:pt>
    <dgm:pt modelId="{5A591EE2-4B7B-40DB-B051-D75F7BFEDDD6}" type="pres">
      <dgm:prSet presAssocID="{7D17D413-1C96-46A5-9E85-72C6636AE3C5}" presName="aNode" presStyleLbl="bgShp" presStyleIdx="4" presStyleCnt="5"/>
      <dgm:spPr/>
      <dgm:t>
        <a:bodyPr/>
        <a:lstStyle/>
        <a:p>
          <a:endParaRPr lang="en-US"/>
        </a:p>
      </dgm:t>
    </dgm:pt>
    <dgm:pt modelId="{34BAB90F-F3E5-4FFB-A339-2946D1CD0CCB}" type="pres">
      <dgm:prSet presAssocID="{7D17D413-1C96-46A5-9E85-72C6636AE3C5}" presName="textNode" presStyleLbl="bgShp" presStyleIdx="4" presStyleCnt="5"/>
      <dgm:spPr/>
      <dgm:t>
        <a:bodyPr/>
        <a:lstStyle/>
        <a:p>
          <a:endParaRPr lang="en-US"/>
        </a:p>
      </dgm:t>
    </dgm:pt>
    <dgm:pt modelId="{BA794F96-F89B-483A-BF3A-9118CA9CCDA4}" type="pres">
      <dgm:prSet presAssocID="{7D17D413-1C96-46A5-9E85-72C6636AE3C5}" presName="compChildNode" presStyleCnt="0"/>
      <dgm:spPr/>
    </dgm:pt>
    <dgm:pt modelId="{76BCF6F8-619E-4477-AF5E-3CC45345624F}" type="pres">
      <dgm:prSet presAssocID="{7D17D413-1C96-46A5-9E85-72C6636AE3C5}" presName="theInnerList" presStyleCnt="0"/>
      <dgm:spPr/>
    </dgm:pt>
    <dgm:pt modelId="{F0B767F2-4C7E-481B-967C-8FE0CB529397}" type="pres">
      <dgm:prSet presAssocID="{A9A35E3D-01EA-46C6-AED8-865E91E9D6C9}" presName="childNode" presStyleLbl="node1" presStyleIdx="12" presStyleCnt="15">
        <dgm:presLayoutVars>
          <dgm:bulletEnabled val="1"/>
        </dgm:presLayoutVars>
      </dgm:prSet>
      <dgm:spPr/>
      <dgm:t>
        <a:bodyPr/>
        <a:lstStyle/>
        <a:p>
          <a:endParaRPr lang="en-US"/>
        </a:p>
      </dgm:t>
    </dgm:pt>
    <dgm:pt modelId="{B342BD1C-A54C-4F1C-A099-03A03E61088D}" type="pres">
      <dgm:prSet presAssocID="{A9A35E3D-01EA-46C6-AED8-865E91E9D6C9}" presName="aSpace2" presStyleCnt="0"/>
      <dgm:spPr/>
    </dgm:pt>
    <dgm:pt modelId="{6F277C00-29F7-4ECD-8C97-37788C7BA770}" type="pres">
      <dgm:prSet presAssocID="{A5325020-A43F-4DC5-B91A-865612236E1B}" presName="childNode" presStyleLbl="node1" presStyleIdx="13" presStyleCnt="15">
        <dgm:presLayoutVars>
          <dgm:bulletEnabled val="1"/>
        </dgm:presLayoutVars>
      </dgm:prSet>
      <dgm:spPr/>
      <dgm:t>
        <a:bodyPr/>
        <a:lstStyle/>
        <a:p>
          <a:endParaRPr lang="en-US"/>
        </a:p>
      </dgm:t>
    </dgm:pt>
    <dgm:pt modelId="{3945A699-1DD4-41EF-B849-687FF56CB987}" type="pres">
      <dgm:prSet presAssocID="{A5325020-A43F-4DC5-B91A-865612236E1B}" presName="aSpace2" presStyleCnt="0"/>
      <dgm:spPr/>
    </dgm:pt>
    <dgm:pt modelId="{6C9EBB1C-8DC1-467B-832A-DCA29AD54F62}" type="pres">
      <dgm:prSet presAssocID="{63784350-6FB5-4F39-A0AA-A76D20385A1A}" presName="childNode" presStyleLbl="node1" presStyleIdx="14" presStyleCnt="15">
        <dgm:presLayoutVars>
          <dgm:bulletEnabled val="1"/>
        </dgm:presLayoutVars>
      </dgm:prSet>
      <dgm:spPr/>
      <dgm:t>
        <a:bodyPr/>
        <a:lstStyle/>
        <a:p>
          <a:endParaRPr lang="en-US"/>
        </a:p>
      </dgm:t>
    </dgm:pt>
  </dgm:ptLst>
  <dgm:cxnLst>
    <dgm:cxn modelId="{D0EDD8D7-7D4A-4FAA-975C-AED96AD5403C}" type="presOf" srcId="{B8FE7A32-1B20-4D46-8242-6C91907A490E}" destId="{EFE71110-9F14-440A-945D-9BFF90054013}" srcOrd="0" destOrd="0" presId="urn:microsoft.com/office/officeart/2005/8/layout/lProcess2"/>
    <dgm:cxn modelId="{263C1A32-6D3F-431E-9566-AFCD8C978EF7}" type="presOf" srcId="{91B14D9B-61DF-4421-AF43-318BB0021BDF}" destId="{80F88CB8-4B64-4172-B897-E8F8383812F7}" srcOrd="0" destOrd="0" presId="urn:microsoft.com/office/officeart/2005/8/layout/lProcess2"/>
    <dgm:cxn modelId="{E8E1CBC2-E886-44D5-B930-C0A4D16118C4}" srcId="{5FC74589-1769-4EB4-9E51-9D82632D2E02}" destId="{EFD7AB2D-81E2-448E-B54E-4F3622AF7EF9}" srcOrd="1" destOrd="0" parTransId="{36574C9A-C9D9-41B3-A499-07AB4199CF7F}" sibTransId="{0FFBD1E1-7F1E-48F7-8092-88463CF1F65B}"/>
    <dgm:cxn modelId="{CD174D1A-F576-42A5-8360-9F1F6FB5C8D5}" srcId="{5FC74589-1769-4EB4-9E51-9D82632D2E02}" destId="{FF0CDCCC-6F78-4064-A419-5EC5C753206F}" srcOrd="2" destOrd="0" parTransId="{C96EA5C7-A653-4A83-8F75-8585A07C9C8F}" sibTransId="{8E668476-E60C-485B-B9C7-8F9496C26DF3}"/>
    <dgm:cxn modelId="{6723F50B-AA47-4273-81EA-65E1F5EA34FA}" srcId="{EA22DC01-B1C3-4425-86ED-5B66953397A8}" destId="{86AB53FA-67D7-4EE7-8555-3EE8EB6FA4C8}" srcOrd="1" destOrd="0" parTransId="{EA03EBDD-B26B-4044-993F-F3F8F5C83B54}" sibTransId="{AD9FF113-925C-46F3-AC17-3E3C7A57FE37}"/>
    <dgm:cxn modelId="{35679A9F-A9C0-40B5-BA5C-B5D89AD516EE}" srcId="{5FC74589-1769-4EB4-9E51-9D82632D2E02}" destId="{B8FE7A32-1B20-4D46-8242-6C91907A490E}" srcOrd="0" destOrd="0" parTransId="{86CD367E-951E-4F4B-BFC7-6603B931690A}" sibTransId="{03DB6E86-A49B-4AF5-9791-CBACA4C5335D}"/>
    <dgm:cxn modelId="{30318792-CDF4-40E4-A0B9-CF02F759946D}" type="presOf" srcId="{63784350-6FB5-4F39-A0AA-A76D20385A1A}" destId="{6C9EBB1C-8DC1-467B-832A-DCA29AD54F62}" srcOrd="0" destOrd="0" presId="urn:microsoft.com/office/officeart/2005/8/layout/lProcess2"/>
    <dgm:cxn modelId="{FC8742A7-5167-4071-86B5-BB2734891340}" type="presOf" srcId="{7DAF4A99-25E1-44F9-90C0-EA66CF00B3B6}" destId="{5473F14B-8F21-412E-B8DE-EADF32D6F521}" srcOrd="0" destOrd="0" presId="urn:microsoft.com/office/officeart/2005/8/layout/lProcess2"/>
    <dgm:cxn modelId="{95C3269C-8E66-454E-90E4-64EBD4DB49A5}" srcId="{B28448BA-C9A8-43EB-A9DB-A0137196E3B9}" destId="{E9F388D8-C9C2-45F4-B532-779E8C2CB5E8}" srcOrd="0" destOrd="0" parTransId="{F2F7FB25-05F2-4ED0-B376-8372ACCE43FB}" sibTransId="{1AE97BAD-F576-4336-A510-388E6942CDAC}"/>
    <dgm:cxn modelId="{55E31D84-6E7E-4EE0-9F25-85C42AA70236}" type="presOf" srcId="{E12CEE09-DEBB-4435-B911-A40A12F7930D}" destId="{20F65450-B565-4F6E-8CBD-65CD2502E3B0}" srcOrd="0" destOrd="0" presId="urn:microsoft.com/office/officeart/2005/8/layout/lProcess2"/>
    <dgm:cxn modelId="{B27E1707-091A-4690-A038-27ED4B3AE2B2}" type="presOf" srcId="{B28448BA-C9A8-43EB-A9DB-A0137196E3B9}" destId="{F5FB40AB-A8F0-43CC-AED2-A0B6D3491F03}" srcOrd="0" destOrd="0" presId="urn:microsoft.com/office/officeart/2005/8/layout/lProcess2"/>
    <dgm:cxn modelId="{751DC194-11AC-4068-BA1C-4404C839BDBA}" srcId="{B28448BA-C9A8-43EB-A9DB-A0137196E3B9}" destId="{E12CEE09-DEBB-4435-B911-A40A12F7930D}" srcOrd="1" destOrd="0" parTransId="{A642C0CA-D97F-4EA3-928C-13F990F569A1}" sibTransId="{CF3DF39F-9248-4761-840A-28F131DA740D}"/>
    <dgm:cxn modelId="{CDF2CC16-ED87-4552-8B18-DAAA2A151437}" srcId="{B28448BA-C9A8-43EB-A9DB-A0137196E3B9}" destId="{91B14D9B-61DF-4421-AF43-318BB0021BDF}" srcOrd="2" destOrd="0" parTransId="{6B1A9D79-1E1A-438E-9974-41204E573EDC}" sibTransId="{5E874D73-6215-4109-909C-386CFCBBE123}"/>
    <dgm:cxn modelId="{CAA4E7F1-0C48-4F97-92B0-87315835D83D}" type="presOf" srcId="{7D17D413-1C96-46A5-9E85-72C6636AE3C5}" destId="{34BAB90F-F3E5-4FFB-A339-2946D1CD0CCB}" srcOrd="1" destOrd="0" presId="urn:microsoft.com/office/officeart/2005/8/layout/lProcess2"/>
    <dgm:cxn modelId="{FD165AF2-21FF-4AC2-81A7-CC1EF164B40C}" type="presOf" srcId="{A0A9AC20-5EC1-4862-BFC8-870928838544}" destId="{9A6AB0E7-12CE-4F4C-9194-CFD62AA0E26B}" srcOrd="0" destOrd="0" presId="urn:microsoft.com/office/officeart/2005/8/layout/lProcess2"/>
    <dgm:cxn modelId="{0949B049-F928-4520-A037-C172C962E0C9}" srcId="{7D17D413-1C96-46A5-9E85-72C6636AE3C5}" destId="{A5325020-A43F-4DC5-B91A-865612236E1B}" srcOrd="1" destOrd="0" parTransId="{B397B1E6-BB15-4DF4-B38A-02A5DF7C7E5D}" sibTransId="{E5885318-4367-4D45-A1BC-C2768E0C5F2B}"/>
    <dgm:cxn modelId="{6A0C34FB-E178-48A0-AA7A-B0D87A9713D6}" type="presOf" srcId="{A0A9AC20-5EC1-4862-BFC8-870928838544}" destId="{4735A497-84C1-49AD-B2D7-A0E2E20F2536}" srcOrd="1" destOrd="0" presId="urn:microsoft.com/office/officeart/2005/8/layout/lProcess2"/>
    <dgm:cxn modelId="{C64D979E-E2CF-48B7-9EDE-317EC519A1DC}" type="presOf" srcId="{BC15291E-510A-4A20-8D69-B0F2ACBA3CC6}" destId="{204F3481-2F4C-45A5-A0A1-C088684F0126}" srcOrd="0" destOrd="0" presId="urn:microsoft.com/office/officeart/2005/8/layout/lProcess2"/>
    <dgm:cxn modelId="{15E3F0CD-B57A-453E-B2C3-A8D867457055}" type="presOf" srcId="{FF0CDCCC-6F78-4064-A419-5EC5C753206F}" destId="{EB498954-62A4-422D-9DE3-1FA74DD1D37F}" srcOrd="0" destOrd="0" presId="urn:microsoft.com/office/officeart/2005/8/layout/lProcess2"/>
    <dgm:cxn modelId="{55834001-D265-448E-B934-5DFD1C177963}" type="presOf" srcId="{EA22DC01-B1C3-4425-86ED-5B66953397A8}" destId="{18B77C7D-672C-4358-9CA6-BD8FA6E2302A}" srcOrd="0" destOrd="0" presId="urn:microsoft.com/office/officeart/2005/8/layout/lProcess2"/>
    <dgm:cxn modelId="{D9E35F5C-9C04-4B00-BAD8-AD36F1DD39DE}" srcId="{7DAF4A99-25E1-44F9-90C0-EA66CF00B3B6}" destId="{7D17D413-1C96-46A5-9E85-72C6636AE3C5}" srcOrd="4" destOrd="0" parTransId="{91A59BF2-53A7-4244-ADC4-8913701DE4BA}" sibTransId="{06AA36B4-E14B-4E14-B273-C8197A0B582E}"/>
    <dgm:cxn modelId="{721BA034-D2BB-4F5E-AD28-4CD4B0B4FA35}" srcId="{7DAF4A99-25E1-44F9-90C0-EA66CF00B3B6}" destId="{B28448BA-C9A8-43EB-A9DB-A0137196E3B9}" srcOrd="0" destOrd="0" parTransId="{3A37FA3F-0269-460F-ACCD-01DD513605A2}" sibTransId="{20234B47-CD57-4C94-B27A-16836C4AA9A8}"/>
    <dgm:cxn modelId="{88334C83-E355-4D2A-9AB8-441F7FEEF71A}" type="presOf" srcId="{E9F388D8-C9C2-45F4-B532-779E8C2CB5E8}" destId="{D6B8C86D-B5C5-4707-BB1C-60E6EB9E4EBA}" srcOrd="0" destOrd="0" presId="urn:microsoft.com/office/officeart/2005/8/layout/lProcess2"/>
    <dgm:cxn modelId="{E39A2E7D-4B01-443C-A093-8728A9F528A1}" srcId="{7DAF4A99-25E1-44F9-90C0-EA66CF00B3B6}" destId="{A0A9AC20-5EC1-4862-BFC8-870928838544}" srcOrd="2" destOrd="0" parTransId="{69D52F25-6ACE-45DA-A9E8-1893E3A26C8C}" sibTransId="{FF5EAA6B-D3D9-4221-A79F-E9B4930D1CEF}"/>
    <dgm:cxn modelId="{EC7F4ED7-AD44-4F65-8C6C-75B66AC32B0D}" type="presOf" srcId="{B28448BA-C9A8-43EB-A9DB-A0137196E3B9}" destId="{189EA2CD-99B4-4604-BDBC-34AEB91058A9}" srcOrd="1" destOrd="0" presId="urn:microsoft.com/office/officeart/2005/8/layout/lProcess2"/>
    <dgm:cxn modelId="{6DB72DBE-E82A-47EF-ACEA-E04B7B517F26}" srcId="{7DAF4A99-25E1-44F9-90C0-EA66CF00B3B6}" destId="{EA22DC01-B1C3-4425-86ED-5B66953397A8}" srcOrd="3" destOrd="0" parTransId="{5D0A80B1-3E50-448A-A64D-AD1355ED3022}" sibTransId="{A9D991C7-41FC-48B5-87C1-98EB407695FE}"/>
    <dgm:cxn modelId="{ED670B90-1B11-41DC-815A-72EECE1D8C98}" type="presOf" srcId="{67EC18BA-DB21-4AAD-BE8A-067C85A9B73E}" destId="{80762C44-FA02-441A-8A8D-FC00E4F372F1}" srcOrd="0" destOrd="0" presId="urn:microsoft.com/office/officeart/2005/8/layout/lProcess2"/>
    <dgm:cxn modelId="{CDAE2543-0EE1-4B34-B52E-A8EEEA699492}" srcId="{7D17D413-1C96-46A5-9E85-72C6636AE3C5}" destId="{63784350-6FB5-4F39-A0AA-A76D20385A1A}" srcOrd="2" destOrd="0" parTransId="{02F99CF5-BE6F-4557-8BB4-68B7181CCBA5}" sibTransId="{E47CBEBB-6EFF-43F4-952B-B6C93B5E9493}"/>
    <dgm:cxn modelId="{EBEC439F-9102-467C-83D2-E332996B4167}" type="presOf" srcId="{7D17D413-1C96-46A5-9E85-72C6636AE3C5}" destId="{5A591EE2-4B7B-40DB-B051-D75F7BFEDDD6}" srcOrd="0" destOrd="0" presId="urn:microsoft.com/office/officeart/2005/8/layout/lProcess2"/>
    <dgm:cxn modelId="{D2E71B6A-2ED0-4063-83D4-B7F1634C0332}" srcId="{A0A9AC20-5EC1-4862-BFC8-870928838544}" destId="{5DA147F9-347F-4A9B-99C6-4679CBA742BD}" srcOrd="1" destOrd="0" parTransId="{0DD651B9-CD26-4B12-B47E-A345F5C781A5}" sibTransId="{A279CC5C-DF39-4624-BFA5-ADC04410EA91}"/>
    <dgm:cxn modelId="{1151B3DC-BFA5-46C2-A674-0EE40A938C5A}" srcId="{A0A9AC20-5EC1-4862-BFC8-870928838544}" destId="{6856B0CF-FE68-485F-BF49-CA4A93F4F38C}" srcOrd="0" destOrd="0" parTransId="{B52856D9-283B-499D-AE83-3A1B0694F8DA}" sibTransId="{60145AD2-C0A0-4426-8839-F8800D94963F}"/>
    <dgm:cxn modelId="{E939D318-3737-4614-ADE5-63229A434F6D}" type="presOf" srcId="{06D87D35-A66C-427C-B6DB-AF958D65D6B3}" destId="{1EC52667-0754-4666-9083-6E56A0F9B67B}" srcOrd="0" destOrd="0" presId="urn:microsoft.com/office/officeart/2005/8/layout/lProcess2"/>
    <dgm:cxn modelId="{CEC2AE62-D7A2-46B6-A826-776A3431C7F7}" type="presOf" srcId="{5DA147F9-347F-4A9B-99C6-4679CBA742BD}" destId="{02FBE83C-F7E3-4AC9-9A61-66BF67D7D8B6}" srcOrd="0" destOrd="0" presId="urn:microsoft.com/office/officeart/2005/8/layout/lProcess2"/>
    <dgm:cxn modelId="{28DF31A2-0467-4254-9701-9B185EC70C9E}" type="presOf" srcId="{A5325020-A43F-4DC5-B91A-865612236E1B}" destId="{6F277C00-29F7-4ECD-8C97-37788C7BA770}" srcOrd="0" destOrd="0" presId="urn:microsoft.com/office/officeart/2005/8/layout/lProcess2"/>
    <dgm:cxn modelId="{05A2F3FB-A9BB-464A-9207-BB73263A2D72}" type="presOf" srcId="{5FC74589-1769-4EB4-9E51-9D82632D2E02}" destId="{C1CD2EAA-2E66-4BDA-BB6E-F99B46E1B919}" srcOrd="0" destOrd="0" presId="urn:microsoft.com/office/officeart/2005/8/layout/lProcess2"/>
    <dgm:cxn modelId="{090367F2-2F9D-429E-8090-D374C3282399}" srcId="{EA22DC01-B1C3-4425-86ED-5B66953397A8}" destId="{67EC18BA-DB21-4AAD-BE8A-067C85A9B73E}" srcOrd="2" destOrd="0" parTransId="{8918E5B2-4513-4EC4-8164-E88158F78E11}" sibTransId="{FAC02AF5-6F72-4EED-98CA-D68C7F3B5D5A}"/>
    <dgm:cxn modelId="{5018CE96-E6CC-471E-9B9C-30F70F6B8CE7}" srcId="{7D17D413-1C96-46A5-9E85-72C6636AE3C5}" destId="{A9A35E3D-01EA-46C6-AED8-865E91E9D6C9}" srcOrd="0" destOrd="0" parTransId="{0C34515A-9947-4AC4-8E07-6D77FB8F1E95}" sibTransId="{3C0EBF76-BD27-4964-B79F-79CC6413DFD1}"/>
    <dgm:cxn modelId="{EE63C263-E387-4078-9232-F38184224799}" type="presOf" srcId="{86AB53FA-67D7-4EE7-8555-3EE8EB6FA4C8}" destId="{0F3CAB81-CF76-498F-9619-BAF8144FA3C3}" srcOrd="0" destOrd="0" presId="urn:microsoft.com/office/officeart/2005/8/layout/lProcess2"/>
    <dgm:cxn modelId="{37BB0BBD-6481-4F6B-BA1E-E6982DE9D87A}" type="presOf" srcId="{6856B0CF-FE68-485F-BF49-CA4A93F4F38C}" destId="{DECF7DEE-4FD4-4CE5-AEDF-10353AC11531}" srcOrd="0" destOrd="0" presId="urn:microsoft.com/office/officeart/2005/8/layout/lProcess2"/>
    <dgm:cxn modelId="{03033C8E-546A-4636-B996-DCA3A7F5D692}" srcId="{A0A9AC20-5EC1-4862-BFC8-870928838544}" destId="{06D87D35-A66C-427C-B6DB-AF958D65D6B3}" srcOrd="2" destOrd="0" parTransId="{9A4B31E9-014C-4B63-A219-5A63A8ACB829}" sibTransId="{AC1F3899-4696-4923-97F3-8D3FBB96254A}"/>
    <dgm:cxn modelId="{53D00FBE-0B8C-44B8-BD7B-FF723D810987}" srcId="{EA22DC01-B1C3-4425-86ED-5B66953397A8}" destId="{BC15291E-510A-4A20-8D69-B0F2ACBA3CC6}" srcOrd="0" destOrd="0" parTransId="{DDAF1636-99A0-4E4C-BF8B-7A50EC838E24}" sibTransId="{25F65FF3-A145-4450-BC4A-2BD6189C0F89}"/>
    <dgm:cxn modelId="{14707E92-4476-4BF9-89CC-034453D70BB1}" type="presOf" srcId="{A9A35E3D-01EA-46C6-AED8-865E91E9D6C9}" destId="{F0B767F2-4C7E-481B-967C-8FE0CB529397}" srcOrd="0" destOrd="0" presId="urn:microsoft.com/office/officeart/2005/8/layout/lProcess2"/>
    <dgm:cxn modelId="{C34B3875-C594-47A6-BA95-F064E8D89A7F}" type="presOf" srcId="{EFD7AB2D-81E2-448E-B54E-4F3622AF7EF9}" destId="{9E190C18-AEDE-45E1-8A46-924B1190ACB6}" srcOrd="0" destOrd="0" presId="urn:microsoft.com/office/officeart/2005/8/layout/lProcess2"/>
    <dgm:cxn modelId="{26023814-A4D4-4835-9287-460656EE8CA6}" type="presOf" srcId="{EA22DC01-B1C3-4425-86ED-5B66953397A8}" destId="{AB95B1F2-DB60-4BC5-81D3-1FA274FF69C7}" srcOrd="1" destOrd="0" presId="urn:microsoft.com/office/officeart/2005/8/layout/lProcess2"/>
    <dgm:cxn modelId="{4BDDFA88-00C4-4DA2-B1C9-ACB5E9E0A6C8}" type="presOf" srcId="{5FC74589-1769-4EB4-9E51-9D82632D2E02}" destId="{727186A0-986E-40DF-85B7-ACC6191E0924}" srcOrd="1" destOrd="0" presId="urn:microsoft.com/office/officeart/2005/8/layout/lProcess2"/>
    <dgm:cxn modelId="{EA2FD3B8-722B-4877-B8F1-EEA7710C1B84}" srcId="{7DAF4A99-25E1-44F9-90C0-EA66CF00B3B6}" destId="{5FC74589-1769-4EB4-9E51-9D82632D2E02}" srcOrd="1" destOrd="0" parTransId="{4D0CCF7E-4481-42D2-95B3-0CB4029368E1}" sibTransId="{8EB806C9-A9BC-450F-B9C3-AC2ED6D3AF68}"/>
    <dgm:cxn modelId="{4BB6DF3F-9097-4984-A23D-595524C9A4F6}" type="presParOf" srcId="{5473F14B-8F21-412E-B8DE-EADF32D6F521}" destId="{C0D74A84-CA9B-4A55-82D3-C4473BCAB74F}" srcOrd="0" destOrd="0" presId="urn:microsoft.com/office/officeart/2005/8/layout/lProcess2"/>
    <dgm:cxn modelId="{9A866305-8961-49D2-86F8-49F84F3AA245}" type="presParOf" srcId="{C0D74A84-CA9B-4A55-82D3-C4473BCAB74F}" destId="{F5FB40AB-A8F0-43CC-AED2-A0B6D3491F03}" srcOrd="0" destOrd="0" presId="urn:microsoft.com/office/officeart/2005/8/layout/lProcess2"/>
    <dgm:cxn modelId="{E056AFA7-BEA2-4E2C-92E6-E45DB1E2BCC3}" type="presParOf" srcId="{C0D74A84-CA9B-4A55-82D3-C4473BCAB74F}" destId="{189EA2CD-99B4-4604-BDBC-34AEB91058A9}" srcOrd="1" destOrd="0" presId="urn:microsoft.com/office/officeart/2005/8/layout/lProcess2"/>
    <dgm:cxn modelId="{E5509A63-398F-4B12-9EF4-9494010AD03F}" type="presParOf" srcId="{C0D74A84-CA9B-4A55-82D3-C4473BCAB74F}" destId="{051CD919-C14E-4FF7-A82B-674D57B30AF8}" srcOrd="2" destOrd="0" presId="urn:microsoft.com/office/officeart/2005/8/layout/lProcess2"/>
    <dgm:cxn modelId="{68C6A7E3-6CBC-436C-BEB7-2F9302996EBA}" type="presParOf" srcId="{051CD919-C14E-4FF7-A82B-674D57B30AF8}" destId="{151EFC3A-4B26-48D8-87A4-D28DC0264B02}" srcOrd="0" destOrd="0" presId="urn:microsoft.com/office/officeart/2005/8/layout/lProcess2"/>
    <dgm:cxn modelId="{56CFBF6F-6DA7-4556-AAD9-13E1BEA6C336}" type="presParOf" srcId="{151EFC3A-4B26-48D8-87A4-D28DC0264B02}" destId="{D6B8C86D-B5C5-4707-BB1C-60E6EB9E4EBA}" srcOrd="0" destOrd="0" presId="urn:microsoft.com/office/officeart/2005/8/layout/lProcess2"/>
    <dgm:cxn modelId="{A8EFC5DF-818E-4015-8FF0-805C4BF3F51C}" type="presParOf" srcId="{151EFC3A-4B26-48D8-87A4-D28DC0264B02}" destId="{FEA7308F-F292-4734-BC92-11C7BB5AF5E5}" srcOrd="1" destOrd="0" presId="urn:microsoft.com/office/officeart/2005/8/layout/lProcess2"/>
    <dgm:cxn modelId="{DA66F453-5388-4D95-8781-3704EC272C4B}" type="presParOf" srcId="{151EFC3A-4B26-48D8-87A4-D28DC0264B02}" destId="{20F65450-B565-4F6E-8CBD-65CD2502E3B0}" srcOrd="2" destOrd="0" presId="urn:microsoft.com/office/officeart/2005/8/layout/lProcess2"/>
    <dgm:cxn modelId="{235C7F69-F8FA-44E9-B97D-FA9AE0446DC0}" type="presParOf" srcId="{151EFC3A-4B26-48D8-87A4-D28DC0264B02}" destId="{1943ED51-E95A-4F6E-A717-80400DEEEE20}" srcOrd="3" destOrd="0" presId="urn:microsoft.com/office/officeart/2005/8/layout/lProcess2"/>
    <dgm:cxn modelId="{720D7CA6-9093-4CC0-8748-97120A4A1FE1}" type="presParOf" srcId="{151EFC3A-4B26-48D8-87A4-D28DC0264B02}" destId="{80F88CB8-4B64-4172-B897-E8F8383812F7}" srcOrd="4" destOrd="0" presId="urn:microsoft.com/office/officeart/2005/8/layout/lProcess2"/>
    <dgm:cxn modelId="{4BD7905C-B95E-4552-8192-E5E0BB2ADA27}" type="presParOf" srcId="{5473F14B-8F21-412E-B8DE-EADF32D6F521}" destId="{DC9EA69A-B885-4DA4-818F-1748672594CF}" srcOrd="1" destOrd="0" presId="urn:microsoft.com/office/officeart/2005/8/layout/lProcess2"/>
    <dgm:cxn modelId="{F6D02F35-B039-4694-9713-1481D3E67734}" type="presParOf" srcId="{5473F14B-8F21-412E-B8DE-EADF32D6F521}" destId="{3A6F3D38-6FA6-469E-B3C3-234BD62E4CCA}" srcOrd="2" destOrd="0" presId="urn:microsoft.com/office/officeart/2005/8/layout/lProcess2"/>
    <dgm:cxn modelId="{A7399413-1627-4B23-8E93-03CFF7C909C9}" type="presParOf" srcId="{3A6F3D38-6FA6-469E-B3C3-234BD62E4CCA}" destId="{C1CD2EAA-2E66-4BDA-BB6E-F99B46E1B919}" srcOrd="0" destOrd="0" presId="urn:microsoft.com/office/officeart/2005/8/layout/lProcess2"/>
    <dgm:cxn modelId="{2F927AC2-3814-482F-819A-0360FEBC6762}" type="presParOf" srcId="{3A6F3D38-6FA6-469E-B3C3-234BD62E4CCA}" destId="{727186A0-986E-40DF-85B7-ACC6191E0924}" srcOrd="1" destOrd="0" presId="urn:microsoft.com/office/officeart/2005/8/layout/lProcess2"/>
    <dgm:cxn modelId="{EFD5FD0C-0896-48E2-9704-5FD3653BE40F}" type="presParOf" srcId="{3A6F3D38-6FA6-469E-B3C3-234BD62E4CCA}" destId="{F4329E4E-5431-4760-B147-9E77700EF61A}" srcOrd="2" destOrd="0" presId="urn:microsoft.com/office/officeart/2005/8/layout/lProcess2"/>
    <dgm:cxn modelId="{EC5DDAE3-2E2A-4FC4-AA92-9C683B08B2A5}" type="presParOf" srcId="{F4329E4E-5431-4760-B147-9E77700EF61A}" destId="{B5C22EF8-EBFA-4704-BF77-C1B26E178B0D}" srcOrd="0" destOrd="0" presId="urn:microsoft.com/office/officeart/2005/8/layout/lProcess2"/>
    <dgm:cxn modelId="{A3651CD1-3C28-4B46-BC90-5E2FAE761FA8}" type="presParOf" srcId="{B5C22EF8-EBFA-4704-BF77-C1B26E178B0D}" destId="{EFE71110-9F14-440A-945D-9BFF90054013}" srcOrd="0" destOrd="0" presId="urn:microsoft.com/office/officeart/2005/8/layout/lProcess2"/>
    <dgm:cxn modelId="{170BFB5E-F8A7-4512-90C8-FB46A0F421BC}" type="presParOf" srcId="{B5C22EF8-EBFA-4704-BF77-C1B26E178B0D}" destId="{35EA0CEB-E637-4D3C-96EF-C8D3B04060F2}" srcOrd="1" destOrd="0" presId="urn:microsoft.com/office/officeart/2005/8/layout/lProcess2"/>
    <dgm:cxn modelId="{5297980C-5C3C-4E77-B850-9E7A0394F277}" type="presParOf" srcId="{B5C22EF8-EBFA-4704-BF77-C1B26E178B0D}" destId="{9E190C18-AEDE-45E1-8A46-924B1190ACB6}" srcOrd="2" destOrd="0" presId="urn:microsoft.com/office/officeart/2005/8/layout/lProcess2"/>
    <dgm:cxn modelId="{FE19A6CD-9CDE-47C5-8C7B-F86FEBB1C37C}" type="presParOf" srcId="{B5C22EF8-EBFA-4704-BF77-C1B26E178B0D}" destId="{1E1AD27B-2438-4D0B-AB02-AF912F764D09}" srcOrd="3" destOrd="0" presId="urn:microsoft.com/office/officeart/2005/8/layout/lProcess2"/>
    <dgm:cxn modelId="{F82F72A7-CBA4-4F42-B301-0DA19293D6F5}" type="presParOf" srcId="{B5C22EF8-EBFA-4704-BF77-C1B26E178B0D}" destId="{EB498954-62A4-422D-9DE3-1FA74DD1D37F}" srcOrd="4" destOrd="0" presId="urn:microsoft.com/office/officeart/2005/8/layout/lProcess2"/>
    <dgm:cxn modelId="{45B06968-9121-4A3F-9AAF-21B420D29588}" type="presParOf" srcId="{5473F14B-8F21-412E-B8DE-EADF32D6F521}" destId="{BB3C6D49-326B-48DE-AC1D-9DC877BB01DD}" srcOrd="3" destOrd="0" presId="urn:microsoft.com/office/officeart/2005/8/layout/lProcess2"/>
    <dgm:cxn modelId="{20621FE4-47DD-46D2-9636-FF2C5FA5A2D6}" type="presParOf" srcId="{5473F14B-8F21-412E-B8DE-EADF32D6F521}" destId="{EF090B29-38A2-4F08-90FA-7BB67BE8B3E2}" srcOrd="4" destOrd="0" presId="urn:microsoft.com/office/officeart/2005/8/layout/lProcess2"/>
    <dgm:cxn modelId="{C1C5023A-1E00-4959-849F-7D6C71AC3A3C}" type="presParOf" srcId="{EF090B29-38A2-4F08-90FA-7BB67BE8B3E2}" destId="{9A6AB0E7-12CE-4F4C-9194-CFD62AA0E26B}" srcOrd="0" destOrd="0" presId="urn:microsoft.com/office/officeart/2005/8/layout/lProcess2"/>
    <dgm:cxn modelId="{FC5CA30C-9813-4743-82B8-9F4A809E1BB7}" type="presParOf" srcId="{EF090B29-38A2-4F08-90FA-7BB67BE8B3E2}" destId="{4735A497-84C1-49AD-B2D7-A0E2E20F2536}" srcOrd="1" destOrd="0" presId="urn:microsoft.com/office/officeart/2005/8/layout/lProcess2"/>
    <dgm:cxn modelId="{EBF3EAF6-1D16-421D-A853-42AE6694F0ED}" type="presParOf" srcId="{EF090B29-38A2-4F08-90FA-7BB67BE8B3E2}" destId="{5235814C-D240-476B-A6EA-F820ADA9F290}" srcOrd="2" destOrd="0" presId="urn:microsoft.com/office/officeart/2005/8/layout/lProcess2"/>
    <dgm:cxn modelId="{FC3BD0B6-340D-46A0-8F0B-02F586FBE34B}" type="presParOf" srcId="{5235814C-D240-476B-A6EA-F820ADA9F290}" destId="{F8C87951-0BEC-442E-BD13-E67FB71AC42B}" srcOrd="0" destOrd="0" presId="urn:microsoft.com/office/officeart/2005/8/layout/lProcess2"/>
    <dgm:cxn modelId="{D7E89603-A81D-4C20-9AB3-A6951EA60520}" type="presParOf" srcId="{F8C87951-0BEC-442E-BD13-E67FB71AC42B}" destId="{DECF7DEE-4FD4-4CE5-AEDF-10353AC11531}" srcOrd="0" destOrd="0" presId="urn:microsoft.com/office/officeart/2005/8/layout/lProcess2"/>
    <dgm:cxn modelId="{311407CE-501E-46B7-A302-BA9A6524194C}" type="presParOf" srcId="{F8C87951-0BEC-442E-BD13-E67FB71AC42B}" destId="{739A0DE6-D28A-493F-A1CB-4B3CCAC72873}" srcOrd="1" destOrd="0" presId="urn:microsoft.com/office/officeart/2005/8/layout/lProcess2"/>
    <dgm:cxn modelId="{DCD00D95-3B10-4B12-AAF8-ECB242AAD517}" type="presParOf" srcId="{F8C87951-0BEC-442E-BD13-E67FB71AC42B}" destId="{02FBE83C-F7E3-4AC9-9A61-66BF67D7D8B6}" srcOrd="2" destOrd="0" presId="urn:microsoft.com/office/officeart/2005/8/layout/lProcess2"/>
    <dgm:cxn modelId="{BDE5480E-C6FF-4C44-8986-F2C89E76D94A}" type="presParOf" srcId="{F8C87951-0BEC-442E-BD13-E67FB71AC42B}" destId="{87C5B8B3-4388-4867-AA6C-4B2D717EAAF2}" srcOrd="3" destOrd="0" presId="urn:microsoft.com/office/officeart/2005/8/layout/lProcess2"/>
    <dgm:cxn modelId="{24C1AC3E-3AAB-48D3-9E13-D556B05F2AEA}" type="presParOf" srcId="{F8C87951-0BEC-442E-BD13-E67FB71AC42B}" destId="{1EC52667-0754-4666-9083-6E56A0F9B67B}" srcOrd="4" destOrd="0" presId="urn:microsoft.com/office/officeart/2005/8/layout/lProcess2"/>
    <dgm:cxn modelId="{B6E12AB7-8B04-466A-9A07-BF7CEBE92790}" type="presParOf" srcId="{5473F14B-8F21-412E-B8DE-EADF32D6F521}" destId="{9C67C073-8031-4FB8-83D0-BB3987979FB7}" srcOrd="5" destOrd="0" presId="urn:microsoft.com/office/officeart/2005/8/layout/lProcess2"/>
    <dgm:cxn modelId="{9015AA69-CCA0-4207-8E6A-48D48844D28A}" type="presParOf" srcId="{5473F14B-8F21-412E-B8DE-EADF32D6F521}" destId="{3D53649F-3A9D-48AC-B3B4-F9359FF49907}" srcOrd="6" destOrd="0" presId="urn:microsoft.com/office/officeart/2005/8/layout/lProcess2"/>
    <dgm:cxn modelId="{CF05C51B-8386-4FCA-BD21-BB69141BEC67}" type="presParOf" srcId="{3D53649F-3A9D-48AC-B3B4-F9359FF49907}" destId="{18B77C7D-672C-4358-9CA6-BD8FA6E2302A}" srcOrd="0" destOrd="0" presId="urn:microsoft.com/office/officeart/2005/8/layout/lProcess2"/>
    <dgm:cxn modelId="{1A62120A-99CD-4A06-8981-A40FB82E14DD}" type="presParOf" srcId="{3D53649F-3A9D-48AC-B3B4-F9359FF49907}" destId="{AB95B1F2-DB60-4BC5-81D3-1FA274FF69C7}" srcOrd="1" destOrd="0" presId="urn:microsoft.com/office/officeart/2005/8/layout/lProcess2"/>
    <dgm:cxn modelId="{C94DC37B-D9CB-4BE2-A9B7-AAC5E927795A}" type="presParOf" srcId="{3D53649F-3A9D-48AC-B3B4-F9359FF49907}" destId="{9D4EF955-0664-47BE-890F-75DA470A2A2E}" srcOrd="2" destOrd="0" presId="urn:microsoft.com/office/officeart/2005/8/layout/lProcess2"/>
    <dgm:cxn modelId="{36A0D145-DB1A-4074-924B-6EE9981E7573}" type="presParOf" srcId="{9D4EF955-0664-47BE-890F-75DA470A2A2E}" destId="{CCD58064-6258-410C-B1E0-023DF3946A43}" srcOrd="0" destOrd="0" presId="urn:microsoft.com/office/officeart/2005/8/layout/lProcess2"/>
    <dgm:cxn modelId="{F3DA2506-08CB-4DDA-8034-8C95D6CB15D3}" type="presParOf" srcId="{CCD58064-6258-410C-B1E0-023DF3946A43}" destId="{204F3481-2F4C-45A5-A0A1-C088684F0126}" srcOrd="0" destOrd="0" presId="urn:microsoft.com/office/officeart/2005/8/layout/lProcess2"/>
    <dgm:cxn modelId="{C4047D94-6673-4F11-8E1C-211151D60D49}" type="presParOf" srcId="{CCD58064-6258-410C-B1E0-023DF3946A43}" destId="{B768FAA9-E2C4-4A6B-82D8-EF54C53E14D8}" srcOrd="1" destOrd="0" presId="urn:microsoft.com/office/officeart/2005/8/layout/lProcess2"/>
    <dgm:cxn modelId="{A4EF87AD-3735-440D-B82F-F6DE3AA5A90E}" type="presParOf" srcId="{CCD58064-6258-410C-B1E0-023DF3946A43}" destId="{0F3CAB81-CF76-498F-9619-BAF8144FA3C3}" srcOrd="2" destOrd="0" presId="urn:microsoft.com/office/officeart/2005/8/layout/lProcess2"/>
    <dgm:cxn modelId="{DA57D0FC-84B8-4F22-8F89-10B2EC35EB90}" type="presParOf" srcId="{CCD58064-6258-410C-B1E0-023DF3946A43}" destId="{0E0C811E-F3C5-4F24-A485-437F0C0EAD6A}" srcOrd="3" destOrd="0" presId="urn:microsoft.com/office/officeart/2005/8/layout/lProcess2"/>
    <dgm:cxn modelId="{A10FD3FB-E1A2-4AE0-8ADA-46B114774F9F}" type="presParOf" srcId="{CCD58064-6258-410C-B1E0-023DF3946A43}" destId="{80762C44-FA02-441A-8A8D-FC00E4F372F1}" srcOrd="4" destOrd="0" presId="urn:microsoft.com/office/officeart/2005/8/layout/lProcess2"/>
    <dgm:cxn modelId="{E5913FA6-F735-42DF-A893-048374716A41}" type="presParOf" srcId="{5473F14B-8F21-412E-B8DE-EADF32D6F521}" destId="{1EEF13C7-AF43-4380-A8A5-F72A5D476D05}" srcOrd="7" destOrd="0" presId="urn:microsoft.com/office/officeart/2005/8/layout/lProcess2"/>
    <dgm:cxn modelId="{6556A502-6422-4078-9A39-6F6BA7CC87FF}" type="presParOf" srcId="{5473F14B-8F21-412E-B8DE-EADF32D6F521}" destId="{0618492F-D453-4601-9C36-8CE6AA153D1B}" srcOrd="8" destOrd="0" presId="urn:microsoft.com/office/officeart/2005/8/layout/lProcess2"/>
    <dgm:cxn modelId="{C0AB2DBA-585E-4EF2-995E-6C8F838C7BC8}" type="presParOf" srcId="{0618492F-D453-4601-9C36-8CE6AA153D1B}" destId="{5A591EE2-4B7B-40DB-B051-D75F7BFEDDD6}" srcOrd="0" destOrd="0" presId="urn:microsoft.com/office/officeart/2005/8/layout/lProcess2"/>
    <dgm:cxn modelId="{09F75881-DBCE-4C72-969B-5142C0AA1255}" type="presParOf" srcId="{0618492F-D453-4601-9C36-8CE6AA153D1B}" destId="{34BAB90F-F3E5-4FFB-A339-2946D1CD0CCB}" srcOrd="1" destOrd="0" presId="urn:microsoft.com/office/officeart/2005/8/layout/lProcess2"/>
    <dgm:cxn modelId="{71493963-A454-4EE2-ABC0-CFDB482B0F6D}" type="presParOf" srcId="{0618492F-D453-4601-9C36-8CE6AA153D1B}" destId="{BA794F96-F89B-483A-BF3A-9118CA9CCDA4}" srcOrd="2" destOrd="0" presId="urn:microsoft.com/office/officeart/2005/8/layout/lProcess2"/>
    <dgm:cxn modelId="{6024BD9A-4CBC-491A-AF1B-0E7D77916C2F}" type="presParOf" srcId="{BA794F96-F89B-483A-BF3A-9118CA9CCDA4}" destId="{76BCF6F8-619E-4477-AF5E-3CC45345624F}" srcOrd="0" destOrd="0" presId="urn:microsoft.com/office/officeart/2005/8/layout/lProcess2"/>
    <dgm:cxn modelId="{0CC5852B-CDEB-4E39-B51D-54B4BD2EA46D}" type="presParOf" srcId="{76BCF6F8-619E-4477-AF5E-3CC45345624F}" destId="{F0B767F2-4C7E-481B-967C-8FE0CB529397}" srcOrd="0" destOrd="0" presId="urn:microsoft.com/office/officeart/2005/8/layout/lProcess2"/>
    <dgm:cxn modelId="{8E1FDA5E-3C79-4FD3-860A-5BE6811BCA33}" type="presParOf" srcId="{76BCF6F8-619E-4477-AF5E-3CC45345624F}" destId="{B342BD1C-A54C-4F1C-A099-03A03E61088D}" srcOrd="1" destOrd="0" presId="urn:microsoft.com/office/officeart/2005/8/layout/lProcess2"/>
    <dgm:cxn modelId="{A1E7F1D7-BE40-42E6-9BCF-FFF3B22C120C}" type="presParOf" srcId="{76BCF6F8-619E-4477-AF5E-3CC45345624F}" destId="{6F277C00-29F7-4ECD-8C97-37788C7BA770}" srcOrd="2" destOrd="0" presId="urn:microsoft.com/office/officeart/2005/8/layout/lProcess2"/>
    <dgm:cxn modelId="{381DCAB2-89BC-4C18-B24F-D7F040C2A67A}" type="presParOf" srcId="{76BCF6F8-619E-4477-AF5E-3CC45345624F}" destId="{3945A699-1DD4-41EF-B849-687FF56CB987}" srcOrd="3" destOrd="0" presId="urn:microsoft.com/office/officeart/2005/8/layout/lProcess2"/>
    <dgm:cxn modelId="{C7BCCE6E-FC2F-413F-BC50-5C47594A9512}" type="presParOf" srcId="{76BCF6F8-619E-4477-AF5E-3CC45345624F}" destId="{6C9EBB1C-8DC1-467B-832A-DCA29AD54F62}" srcOrd="4"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FB40AB-A8F0-43CC-AED2-A0B6D3491F03}">
      <dsp:nvSpPr>
        <dsp:cNvPr id="0" name=""/>
        <dsp:cNvSpPr/>
      </dsp:nvSpPr>
      <dsp:spPr>
        <a:xfrm>
          <a:off x="4665" y="0"/>
          <a:ext cx="1637258" cy="5257800"/>
        </a:xfrm>
        <a:prstGeom prst="roundRect">
          <a:avLst>
            <a:gd name="adj" fmla="val 10000"/>
          </a:avLst>
        </a:prstGeom>
        <a:solidFill>
          <a:schemeClr val="accent2">
            <a:tint val="40000"/>
            <a:hueOff val="0"/>
            <a:satOff val="0"/>
            <a:lumOff val="0"/>
            <a:alphaOff val="0"/>
          </a:schemeClr>
        </a:solidFill>
        <a:ln>
          <a:noFill/>
        </a:ln>
        <a:effectLst>
          <a:outerShdw blurRad="39000" dist="25400" dir="5400000" rotWithShape="0">
            <a:srgbClr val="000000">
              <a:alpha val="38000"/>
            </a:srgbClr>
          </a:outerShdw>
        </a:effectLst>
      </dsp:spPr>
      <dsp:style>
        <a:lnRef idx="0">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High dim. data</a:t>
          </a:r>
          <a:endParaRPr lang="en-US" sz="2400" b="1" kern="1200" dirty="0"/>
        </a:p>
      </dsp:txBody>
      <dsp:txXfrm>
        <a:off x="4665" y="0"/>
        <a:ext cx="1637258" cy="1577340"/>
      </dsp:txXfrm>
    </dsp:sp>
    <dsp:sp modelId="{D6B8C86D-B5C5-4707-BB1C-60E6EB9E4EBA}">
      <dsp:nvSpPr>
        <dsp:cNvPr id="0" name=""/>
        <dsp:cNvSpPr/>
      </dsp:nvSpPr>
      <dsp:spPr>
        <a:xfrm>
          <a:off x="168391" y="1577789"/>
          <a:ext cx="1309806" cy="1032947"/>
        </a:xfrm>
        <a:prstGeom prst="roundRect">
          <a:avLst>
            <a:gd name="adj" fmla="val 10000"/>
          </a:avLst>
        </a:prstGeom>
        <a:gradFill rotWithShape="1">
          <a:gsLst>
            <a:gs pos="0">
              <a:schemeClr val="accent3">
                <a:shade val="47500"/>
                <a:satMod val="137000"/>
              </a:schemeClr>
            </a:gs>
            <a:gs pos="55000">
              <a:schemeClr val="accent3">
                <a:shade val="69000"/>
                <a:satMod val="137000"/>
              </a:schemeClr>
            </a:gs>
            <a:gs pos="100000">
              <a:schemeClr val="accent3">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3"/>
        </a:lnRef>
        <a:fillRef idx="3">
          <a:schemeClr val="accent3"/>
        </a:fillRef>
        <a:effectRef idx="3">
          <a:schemeClr val="accent3"/>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Locality sensitive hashing</a:t>
          </a:r>
          <a:endParaRPr lang="en-US" sz="1800" kern="1200" dirty="0">
            <a:latin typeface="Calibri" pitchFamily="34" charset="0"/>
            <a:cs typeface="Calibri" pitchFamily="34" charset="0"/>
          </a:endParaRPr>
        </a:p>
      </dsp:txBody>
      <dsp:txXfrm>
        <a:off x="198645" y="1608043"/>
        <a:ext cx="1249298" cy="972439"/>
      </dsp:txXfrm>
    </dsp:sp>
    <dsp:sp modelId="{20F65450-B565-4F6E-8CBD-65CD2502E3B0}">
      <dsp:nvSpPr>
        <dsp:cNvPr id="0" name=""/>
        <dsp:cNvSpPr/>
      </dsp:nvSpPr>
      <dsp:spPr>
        <a:xfrm>
          <a:off x="168391" y="2769651"/>
          <a:ext cx="1309806" cy="1032947"/>
        </a:xfrm>
        <a:prstGeom prst="roundRect">
          <a:avLst>
            <a:gd name="adj" fmla="val 10000"/>
          </a:avLst>
        </a:prstGeom>
        <a:solidFill>
          <a:srgbClr val="008000"/>
        </a:solidFill>
        <a:ln>
          <a:solidFill>
            <a:srgbClr val="008000"/>
          </a:solid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3"/>
        </a:lnRef>
        <a:fillRef idx="3">
          <a:schemeClr val="accent3"/>
        </a:fillRef>
        <a:effectRef idx="3">
          <a:schemeClr val="accent3"/>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Clustering</a:t>
          </a:r>
          <a:endParaRPr lang="en-US" sz="1800" kern="1200" dirty="0">
            <a:latin typeface="Calibri" pitchFamily="34" charset="0"/>
            <a:cs typeface="Calibri" pitchFamily="34" charset="0"/>
          </a:endParaRPr>
        </a:p>
      </dsp:txBody>
      <dsp:txXfrm>
        <a:off x="198645" y="2799905"/>
        <a:ext cx="1249298" cy="972439"/>
      </dsp:txXfrm>
    </dsp:sp>
    <dsp:sp modelId="{80F88CB8-4B64-4172-B897-E8F8383812F7}">
      <dsp:nvSpPr>
        <dsp:cNvPr id="0" name=""/>
        <dsp:cNvSpPr/>
      </dsp:nvSpPr>
      <dsp:spPr>
        <a:xfrm>
          <a:off x="168391" y="3961513"/>
          <a:ext cx="1309806" cy="1032947"/>
        </a:xfrm>
        <a:prstGeom prst="roundRect">
          <a:avLst>
            <a:gd name="adj" fmla="val 10000"/>
          </a:avLst>
        </a:prstGeom>
        <a:solidFill>
          <a:srgbClr val="008000"/>
        </a:solidFill>
        <a:ln>
          <a:solidFill>
            <a:srgbClr val="008000"/>
          </a:solid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3"/>
        </a:lnRef>
        <a:fillRef idx="3">
          <a:schemeClr val="accent3"/>
        </a:fillRef>
        <a:effectRef idx="3">
          <a:schemeClr val="accent3"/>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Dimensionality reduction</a:t>
          </a:r>
          <a:endParaRPr lang="en-US" sz="1800" kern="1200" dirty="0">
            <a:latin typeface="Calibri" pitchFamily="34" charset="0"/>
            <a:cs typeface="Calibri" pitchFamily="34" charset="0"/>
          </a:endParaRPr>
        </a:p>
      </dsp:txBody>
      <dsp:txXfrm>
        <a:off x="198645" y="3991767"/>
        <a:ext cx="1249298" cy="972439"/>
      </dsp:txXfrm>
    </dsp:sp>
    <dsp:sp modelId="{C1CD2EAA-2E66-4BDA-BB6E-F99B46E1B919}">
      <dsp:nvSpPr>
        <dsp:cNvPr id="0" name=""/>
        <dsp:cNvSpPr/>
      </dsp:nvSpPr>
      <dsp:spPr>
        <a:xfrm>
          <a:off x="1764718" y="0"/>
          <a:ext cx="1637258" cy="5257800"/>
        </a:xfrm>
        <a:prstGeom prst="roundRect">
          <a:avLst>
            <a:gd name="adj" fmla="val 10000"/>
          </a:avLst>
        </a:prstGeom>
        <a:solidFill>
          <a:schemeClr val="accent2">
            <a:tint val="40000"/>
            <a:hueOff val="0"/>
            <a:satOff val="0"/>
            <a:lumOff val="0"/>
            <a:alphaOff val="0"/>
          </a:schemeClr>
        </a:solidFill>
        <a:ln>
          <a:noFill/>
        </a:ln>
        <a:effectLst>
          <a:outerShdw blurRad="39000" dist="25400" dir="5400000" rotWithShape="0">
            <a:srgbClr val="000000">
              <a:alpha val="38000"/>
            </a:srgbClr>
          </a:outerShdw>
        </a:effectLst>
      </dsp:spPr>
      <dsp:style>
        <a:lnRef idx="0">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Graph </a:t>
          </a:r>
          <a:br>
            <a:rPr lang="en-US" sz="2400" b="1" kern="1200" dirty="0" smtClean="0"/>
          </a:br>
          <a:r>
            <a:rPr lang="en-US" sz="2400" b="1" kern="1200" dirty="0" smtClean="0"/>
            <a:t>data</a:t>
          </a:r>
          <a:endParaRPr lang="en-US" sz="2400" b="1" kern="1200" dirty="0"/>
        </a:p>
      </dsp:txBody>
      <dsp:txXfrm>
        <a:off x="1764718" y="0"/>
        <a:ext cx="1637258" cy="1577340"/>
      </dsp:txXfrm>
    </dsp:sp>
    <dsp:sp modelId="{EFE71110-9F14-440A-945D-9BFF90054013}">
      <dsp:nvSpPr>
        <dsp:cNvPr id="0" name=""/>
        <dsp:cNvSpPr/>
      </dsp:nvSpPr>
      <dsp:spPr>
        <a:xfrm>
          <a:off x="1928444" y="1577789"/>
          <a:ext cx="1309806" cy="1032947"/>
        </a:xfrm>
        <a:prstGeom prst="roundRect">
          <a:avLst>
            <a:gd name="adj" fmla="val 10000"/>
          </a:avLst>
        </a:prstGeom>
        <a:gradFill rotWithShape="1">
          <a:gsLst>
            <a:gs pos="0">
              <a:schemeClr val="accent2">
                <a:shade val="47500"/>
                <a:satMod val="137000"/>
              </a:schemeClr>
            </a:gs>
            <a:gs pos="55000">
              <a:schemeClr val="accent2">
                <a:shade val="69000"/>
                <a:satMod val="137000"/>
              </a:schemeClr>
            </a:gs>
            <a:gs pos="100000">
              <a:schemeClr val="accent2">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2"/>
        </a:lnRef>
        <a:fillRef idx="3">
          <a:schemeClr val="accent2"/>
        </a:fillRef>
        <a:effectRef idx="3">
          <a:schemeClr val="accent2"/>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PageRank, </a:t>
          </a:r>
          <a:r>
            <a:rPr lang="en-US" sz="1800" kern="1200" dirty="0" err="1" smtClean="0">
              <a:latin typeface="Calibri" pitchFamily="34" charset="0"/>
              <a:cs typeface="Calibri" pitchFamily="34" charset="0"/>
            </a:rPr>
            <a:t>SimRank</a:t>
          </a:r>
          <a:endParaRPr lang="en-US" sz="1800" kern="1200" dirty="0">
            <a:latin typeface="Calibri" pitchFamily="34" charset="0"/>
            <a:cs typeface="Calibri" pitchFamily="34" charset="0"/>
          </a:endParaRPr>
        </a:p>
      </dsp:txBody>
      <dsp:txXfrm>
        <a:off x="1958698" y="1608043"/>
        <a:ext cx="1249298" cy="972439"/>
      </dsp:txXfrm>
    </dsp:sp>
    <dsp:sp modelId="{9E190C18-AEDE-45E1-8A46-924B1190ACB6}">
      <dsp:nvSpPr>
        <dsp:cNvPr id="0" name=""/>
        <dsp:cNvSpPr/>
      </dsp:nvSpPr>
      <dsp:spPr>
        <a:xfrm>
          <a:off x="1928444" y="2769651"/>
          <a:ext cx="1309806" cy="1032947"/>
        </a:xfrm>
        <a:prstGeom prst="roundRect">
          <a:avLst>
            <a:gd name="adj" fmla="val 10000"/>
          </a:avLst>
        </a:prstGeom>
        <a:gradFill rotWithShape="1">
          <a:gsLst>
            <a:gs pos="0">
              <a:schemeClr val="accent2">
                <a:shade val="47500"/>
                <a:satMod val="137000"/>
              </a:schemeClr>
            </a:gs>
            <a:gs pos="55000">
              <a:schemeClr val="accent2">
                <a:shade val="69000"/>
                <a:satMod val="137000"/>
              </a:schemeClr>
            </a:gs>
            <a:gs pos="100000">
              <a:schemeClr val="accent2">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2"/>
        </a:lnRef>
        <a:fillRef idx="3">
          <a:schemeClr val="accent2"/>
        </a:fillRef>
        <a:effectRef idx="3">
          <a:schemeClr val="accent2"/>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Community Detection</a:t>
          </a:r>
          <a:endParaRPr lang="en-US" sz="1800" kern="1200" dirty="0">
            <a:latin typeface="Calibri" pitchFamily="34" charset="0"/>
            <a:cs typeface="Calibri" pitchFamily="34" charset="0"/>
          </a:endParaRPr>
        </a:p>
      </dsp:txBody>
      <dsp:txXfrm>
        <a:off x="1958698" y="2799905"/>
        <a:ext cx="1249298" cy="972439"/>
      </dsp:txXfrm>
    </dsp:sp>
    <dsp:sp modelId="{EB498954-62A4-422D-9DE3-1FA74DD1D37F}">
      <dsp:nvSpPr>
        <dsp:cNvPr id="0" name=""/>
        <dsp:cNvSpPr/>
      </dsp:nvSpPr>
      <dsp:spPr>
        <a:xfrm>
          <a:off x="1928444" y="3961513"/>
          <a:ext cx="1309806" cy="1032947"/>
        </a:xfrm>
        <a:prstGeom prst="roundRect">
          <a:avLst>
            <a:gd name="adj" fmla="val 10000"/>
          </a:avLst>
        </a:prstGeom>
        <a:gradFill rotWithShape="1">
          <a:gsLst>
            <a:gs pos="0">
              <a:schemeClr val="accent2">
                <a:shade val="47500"/>
                <a:satMod val="137000"/>
              </a:schemeClr>
            </a:gs>
            <a:gs pos="55000">
              <a:schemeClr val="accent2">
                <a:shade val="69000"/>
                <a:satMod val="137000"/>
              </a:schemeClr>
            </a:gs>
            <a:gs pos="100000">
              <a:schemeClr val="accent2">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2"/>
        </a:lnRef>
        <a:fillRef idx="3">
          <a:schemeClr val="accent2"/>
        </a:fillRef>
        <a:effectRef idx="3">
          <a:schemeClr val="accent2"/>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Spam Detection</a:t>
          </a:r>
          <a:endParaRPr lang="en-US" sz="1800" kern="1200" dirty="0">
            <a:latin typeface="Calibri" pitchFamily="34" charset="0"/>
            <a:cs typeface="Calibri" pitchFamily="34" charset="0"/>
          </a:endParaRPr>
        </a:p>
      </dsp:txBody>
      <dsp:txXfrm>
        <a:off x="1958698" y="3991767"/>
        <a:ext cx="1249298" cy="972439"/>
      </dsp:txXfrm>
    </dsp:sp>
    <dsp:sp modelId="{9A6AB0E7-12CE-4F4C-9194-CFD62AA0E26B}">
      <dsp:nvSpPr>
        <dsp:cNvPr id="0" name=""/>
        <dsp:cNvSpPr/>
      </dsp:nvSpPr>
      <dsp:spPr>
        <a:xfrm>
          <a:off x="3524770" y="0"/>
          <a:ext cx="1637258" cy="5257800"/>
        </a:xfrm>
        <a:prstGeom prst="roundRect">
          <a:avLst>
            <a:gd name="adj" fmla="val 10000"/>
          </a:avLst>
        </a:prstGeom>
        <a:solidFill>
          <a:schemeClr val="accent2">
            <a:tint val="40000"/>
            <a:hueOff val="0"/>
            <a:satOff val="0"/>
            <a:lumOff val="0"/>
            <a:alphaOff val="0"/>
          </a:schemeClr>
        </a:solidFill>
        <a:ln>
          <a:noFill/>
        </a:ln>
        <a:effectLst>
          <a:outerShdw blurRad="39000" dist="25400" dir="5400000" rotWithShape="0">
            <a:srgbClr val="000000">
              <a:alpha val="38000"/>
            </a:srgbClr>
          </a:outerShdw>
        </a:effectLst>
      </dsp:spPr>
      <dsp:style>
        <a:lnRef idx="0">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Infinite </a:t>
          </a:r>
          <a:br>
            <a:rPr lang="en-US" sz="2400" b="1" kern="1200" dirty="0" smtClean="0"/>
          </a:br>
          <a:r>
            <a:rPr lang="en-US" sz="2400" b="1" kern="1200" dirty="0" smtClean="0"/>
            <a:t>data</a:t>
          </a:r>
          <a:endParaRPr lang="en-US" sz="2400" b="1" kern="1200" dirty="0"/>
        </a:p>
      </dsp:txBody>
      <dsp:txXfrm>
        <a:off x="3524770" y="0"/>
        <a:ext cx="1637258" cy="1577340"/>
      </dsp:txXfrm>
    </dsp:sp>
    <dsp:sp modelId="{DECF7DEE-4FD4-4CE5-AEDF-10353AC11531}">
      <dsp:nvSpPr>
        <dsp:cNvPr id="0" name=""/>
        <dsp:cNvSpPr/>
      </dsp:nvSpPr>
      <dsp:spPr>
        <a:xfrm>
          <a:off x="3688496" y="1577789"/>
          <a:ext cx="1309806" cy="1032947"/>
        </a:xfrm>
        <a:prstGeom prst="roundRect">
          <a:avLst>
            <a:gd name="adj" fmla="val 10000"/>
          </a:avLst>
        </a:prstGeom>
        <a:gradFill rotWithShape="1">
          <a:gsLst>
            <a:gs pos="0">
              <a:schemeClr val="accent4">
                <a:shade val="47500"/>
                <a:satMod val="137000"/>
              </a:schemeClr>
            </a:gs>
            <a:gs pos="55000">
              <a:schemeClr val="accent4">
                <a:shade val="69000"/>
                <a:satMod val="137000"/>
              </a:schemeClr>
            </a:gs>
            <a:gs pos="100000">
              <a:schemeClr val="accent4">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4"/>
        </a:lnRef>
        <a:fillRef idx="3">
          <a:schemeClr val="accent4"/>
        </a:fillRef>
        <a:effectRef idx="3">
          <a:schemeClr val="accent4"/>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Filtering data streams</a:t>
          </a:r>
          <a:endParaRPr lang="en-US" sz="1800" kern="1200" dirty="0">
            <a:latin typeface="Calibri" pitchFamily="34" charset="0"/>
            <a:cs typeface="Calibri" pitchFamily="34" charset="0"/>
          </a:endParaRPr>
        </a:p>
      </dsp:txBody>
      <dsp:txXfrm>
        <a:off x="3718750" y="1608043"/>
        <a:ext cx="1249298" cy="972439"/>
      </dsp:txXfrm>
    </dsp:sp>
    <dsp:sp modelId="{02FBE83C-F7E3-4AC9-9A61-66BF67D7D8B6}">
      <dsp:nvSpPr>
        <dsp:cNvPr id="0" name=""/>
        <dsp:cNvSpPr/>
      </dsp:nvSpPr>
      <dsp:spPr>
        <a:xfrm>
          <a:off x="3688496" y="2769651"/>
          <a:ext cx="1309806" cy="1032947"/>
        </a:xfrm>
        <a:prstGeom prst="roundRect">
          <a:avLst>
            <a:gd name="adj" fmla="val 10000"/>
          </a:avLst>
        </a:prstGeom>
        <a:gradFill rotWithShape="1">
          <a:gsLst>
            <a:gs pos="0">
              <a:schemeClr val="accent4">
                <a:shade val="47500"/>
                <a:satMod val="137000"/>
              </a:schemeClr>
            </a:gs>
            <a:gs pos="55000">
              <a:schemeClr val="accent4">
                <a:shade val="69000"/>
                <a:satMod val="137000"/>
              </a:schemeClr>
            </a:gs>
            <a:gs pos="100000">
              <a:schemeClr val="accent4">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4"/>
        </a:lnRef>
        <a:fillRef idx="3">
          <a:schemeClr val="accent4"/>
        </a:fillRef>
        <a:effectRef idx="3">
          <a:schemeClr val="accent4"/>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Web advertising</a:t>
          </a:r>
          <a:endParaRPr lang="en-US" sz="1800" kern="1200" dirty="0">
            <a:latin typeface="Calibri" pitchFamily="34" charset="0"/>
            <a:cs typeface="Calibri" pitchFamily="34" charset="0"/>
          </a:endParaRPr>
        </a:p>
      </dsp:txBody>
      <dsp:txXfrm>
        <a:off x="3718750" y="2799905"/>
        <a:ext cx="1249298" cy="972439"/>
      </dsp:txXfrm>
    </dsp:sp>
    <dsp:sp modelId="{1EC52667-0754-4666-9083-6E56A0F9B67B}">
      <dsp:nvSpPr>
        <dsp:cNvPr id="0" name=""/>
        <dsp:cNvSpPr/>
      </dsp:nvSpPr>
      <dsp:spPr>
        <a:xfrm>
          <a:off x="3688496" y="3961513"/>
          <a:ext cx="1309806" cy="1032947"/>
        </a:xfrm>
        <a:prstGeom prst="roundRect">
          <a:avLst>
            <a:gd name="adj" fmla="val 10000"/>
          </a:avLst>
        </a:prstGeom>
        <a:gradFill rotWithShape="1">
          <a:gsLst>
            <a:gs pos="0">
              <a:schemeClr val="accent4">
                <a:shade val="47500"/>
                <a:satMod val="137000"/>
              </a:schemeClr>
            </a:gs>
            <a:gs pos="55000">
              <a:schemeClr val="accent4">
                <a:shade val="69000"/>
                <a:satMod val="137000"/>
              </a:schemeClr>
            </a:gs>
            <a:gs pos="100000">
              <a:schemeClr val="accent4">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4"/>
        </a:lnRef>
        <a:fillRef idx="3">
          <a:schemeClr val="accent4"/>
        </a:fillRef>
        <a:effectRef idx="3">
          <a:schemeClr val="accent4"/>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Queries on streams</a:t>
          </a:r>
          <a:endParaRPr lang="en-US" sz="1800" kern="1200" dirty="0">
            <a:latin typeface="Calibri" pitchFamily="34" charset="0"/>
            <a:cs typeface="Calibri" pitchFamily="34" charset="0"/>
          </a:endParaRPr>
        </a:p>
      </dsp:txBody>
      <dsp:txXfrm>
        <a:off x="3718750" y="3991767"/>
        <a:ext cx="1249298" cy="972439"/>
      </dsp:txXfrm>
    </dsp:sp>
    <dsp:sp modelId="{18B77C7D-672C-4358-9CA6-BD8FA6E2302A}">
      <dsp:nvSpPr>
        <dsp:cNvPr id="0" name=""/>
        <dsp:cNvSpPr/>
      </dsp:nvSpPr>
      <dsp:spPr>
        <a:xfrm>
          <a:off x="5284823" y="0"/>
          <a:ext cx="1637258" cy="5257800"/>
        </a:xfrm>
        <a:prstGeom prst="roundRect">
          <a:avLst>
            <a:gd name="adj" fmla="val 10000"/>
          </a:avLst>
        </a:prstGeom>
        <a:solidFill>
          <a:schemeClr val="accent2">
            <a:tint val="40000"/>
            <a:hueOff val="0"/>
            <a:satOff val="0"/>
            <a:lumOff val="0"/>
            <a:alphaOff val="0"/>
          </a:schemeClr>
        </a:solidFill>
        <a:ln>
          <a:noFill/>
        </a:ln>
        <a:effectLst>
          <a:outerShdw blurRad="39000" dist="25400" dir="5400000" rotWithShape="0">
            <a:srgbClr val="000000">
              <a:alpha val="38000"/>
            </a:srgbClr>
          </a:outerShdw>
        </a:effectLst>
      </dsp:spPr>
      <dsp:style>
        <a:lnRef idx="0">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Machine learning</a:t>
          </a:r>
          <a:endParaRPr lang="en-US" sz="2400" b="1" kern="1200" dirty="0"/>
        </a:p>
      </dsp:txBody>
      <dsp:txXfrm>
        <a:off x="5284823" y="0"/>
        <a:ext cx="1637258" cy="1577340"/>
      </dsp:txXfrm>
    </dsp:sp>
    <dsp:sp modelId="{204F3481-2F4C-45A5-A0A1-C088684F0126}">
      <dsp:nvSpPr>
        <dsp:cNvPr id="0" name=""/>
        <dsp:cNvSpPr/>
      </dsp:nvSpPr>
      <dsp:spPr>
        <a:xfrm>
          <a:off x="5448549" y="1577789"/>
          <a:ext cx="1309806" cy="1032947"/>
        </a:xfrm>
        <a:prstGeom prst="roundRect">
          <a:avLst>
            <a:gd name="adj" fmla="val 10000"/>
          </a:avLst>
        </a:prstGeom>
        <a:gradFill rotWithShape="1">
          <a:gsLst>
            <a:gs pos="0">
              <a:schemeClr val="accent5">
                <a:shade val="47500"/>
                <a:satMod val="137000"/>
              </a:schemeClr>
            </a:gs>
            <a:gs pos="55000">
              <a:schemeClr val="accent5">
                <a:shade val="69000"/>
                <a:satMod val="137000"/>
              </a:schemeClr>
            </a:gs>
            <a:gs pos="100000">
              <a:schemeClr val="accent5">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5"/>
        </a:lnRef>
        <a:fillRef idx="3">
          <a:schemeClr val="accent5"/>
        </a:fillRef>
        <a:effectRef idx="3">
          <a:schemeClr val="accent5"/>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SVM</a:t>
          </a:r>
          <a:endParaRPr lang="en-US" sz="1800" kern="1200" dirty="0">
            <a:latin typeface="Calibri" pitchFamily="34" charset="0"/>
            <a:cs typeface="Calibri" pitchFamily="34" charset="0"/>
          </a:endParaRPr>
        </a:p>
      </dsp:txBody>
      <dsp:txXfrm>
        <a:off x="5478803" y="1608043"/>
        <a:ext cx="1249298" cy="972439"/>
      </dsp:txXfrm>
    </dsp:sp>
    <dsp:sp modelId="{0F3CAB81-CF76-498F-9619-BAF8144FA3C3}">
      <dsp:nvSpPr>
        <dsp:cNvPr id="0" name=""/>
        <dsp:cNvSpPr/>
      </dsp:nvSpPr>
      <dsp:spPr>
        <a:xfrm>
          <a:off x="5448549" y="2769651"/>
          <a:ext cx="1309806" cy="1032947"/>
        </a:xfrm>
        <a:prstGeom prst="roundRect">
          <a:avLst>
            <a:gd name="adj" fmla="val 10000"/>
          </a:avLst>
        </a:prstGeom>
        <a:gradFill rotWithShape="1">
          <a:gsLst>
            <a:gs pos="0">
              <a:schemeClr val="accent5">
                <a:shade val="47500"/>
                <a:satMod val="137000"/>
              </a:schemeClr>
            </a:gs>
            <a:gs pos="55000">
              <a:schemeClr val="accent5">
                <a:shade val="69000"/>
                <a:satMod val="137000"/>
              </a:schemeClr>
            </a:gs>
            <a:gs pos="100000">
              <a:schemeClr val="accent5">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5"/>
        </a:lnRef>
        <a:fillRef idx="3">
          <a:schemeClr val="accent5"/>
        </a:fillRef>
        <a:effectRef idx="3">
          <a:schemeClr val="accent5"/>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Decision Trees</a:t>
          </a:r>
          <a:endParaRPr lang="en-US" sz="1800" kern="1200" dirty="0">
            <a:latin typeface="Calibri" pitchFamily="34" charset="0"/>
            <a:cs typeface="Calibri" pitchFamily="34" charset="0"/>
          </a:endParaRPr>
        </a:p>
      </dsp:txBody>
      <dsp:txXfrm>
        <a:off x="5478803" y="2799905"/>
        <a:ext cx="1249298" cy="972439"/>
      </dsp:txXfrm>
    </dsp:sp>
    <dsp:sp modelId="{80762C44-FA02-441A-8A8D-FC00E4F372F1}">
      <dsp:nvSpPr>
        <dsp:cNvPr id="0" name=""/>
        <dsp:cNvSpPr/>
      </dsp:nvSpPr>
      <dsp:spPr>
        <a:xfrm>
          <a:off x="5448549" y="3961513"/>
          <a:ext cx="1309806" cy="1032947"/>
        </a:xfrm>
        <a:prstGeom prst="roundRect">
          <a:avLst>
            <a:gd name="adj" fmla="val 10000"/>
          </a:avLst>
        </a:prstGeom>
        <a:gradFill rotWithShape="1">
          <a:gsLst>
            <a:gs pos="0">
              <a:schemeClr val="accent5">
                <a:shade val="47500"/>
                <a:satMod val="137000"/>
              </a:schemeClr>
            </a:gs>
            <a:gs pos="55000">
              <a:schemeClr val="accent5">
                <a:shade val="69000"/>
                <a:satMod val="137000"/>
              </a:schemeClr>
            </a:gs>
            <a:gs pos="100000">
              <a:schemeClr val="accent5">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5"/>
        </a:lnRef>
        <a:fillRef idx="3">
          <a:schemeClr val="accent5"/>
        </a:fillRef>
        <a:effectRef idx="3">
          <a:schemeClr val="accent5"/>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Perceptron, </a:t>
          </a:r>
          <a:r>
            <a:rPr lang="en-US" sz="1800" kern="1200" dirty="0" err="1" smtClean="0">
              <a:latin typeface="Calibri" pitchFamily="34" charset="0"/>
              <a:cs typeface="Calibri" pitchFamily="34" charset="0"/>
            </a:rPr>
            <a:t>kNN</a:t>
          </a:r>
          <a:endParaRPr lang="en-US" sz="1800" kern="1200" dirty="0">
            <a:latin typeface="Calibri" pitchFamily="34" charset="0"/>
            <a:cs typeface="Calibri" pitchFamily="34" charset="0"/>
          </a:endParaRPr>
        </a:p>
      </dsp:txBody>
      <dsp:txXfrm>
        <a:off x="5478803" y="3991767"/>
        <a:ext cx="1249298" cy="972439"/>
      </dsp:txXfrm>
    </dsp:sp>
    <dsp:sp modelId="{5A591EE2-4B7B-40DB-B051-D75F7BFEDDD6}">
      <dsp:nvSpPr>
        <dsp:cNvPr id="0" name=""/>
        <dsp:cNvSpPr/>
      </dsp:nvSpPr>
      <dsp:spPr>
        <a:xfrm>
          <a:off x="7044876" y="0"/>
          <a:ext cx="1637258" cy="5257800"/>
        </a:xfrm>
        <a:prstGeom prst="roundRect">
          <a:avLst>
            <a:gd name="adj" fmla="val 10000"/>
          </a:avLst>
        </a:prstGeom>
        <a:solidFill>
          <a:schemeClr val="accent2">
            <a:tint val="40000"/>
            <a:hueOff val="0"/>
            <a:satOff val="0"/>
            <a:lumOff val="0"/>
            <a:alphaOff val="0"/>
          </a:schemeClr>
        </a:solidFill>
        <a:ln>
          <a:noFill/>
        </a:ln>
        <a:effectLst>
          <a:outerShdw blurRad="39000" dist="25400" dir="5400000" rotWithShape="0">
            <a:srgbClr val="000000">
              <a:alpha val="38000"/>
            </a:srgbClr>
          </a:outerShdw>
        </a:effectLst>
      </dsp:spPr>
      <dsp:style>
        <a:lnRef idx="0">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Apps</a:t>
          </a:r>
          <a:endParaRPr lang="en-US" sz="2400" b="1" kern="1200" dirty="0"/>
        </a:p>
      </dsp:txBody>
      <dsp:txXfrm>
        <a:off x="7044876" y="0"/>
        <a:ext cx="1637258" cy="1577340"/>
      </dsp:txXfrm>
    </dsp:sp>
    <dsp:sp modelId="{F0B767F2-4C7E-481B-967C-8FE0CB529397}">
      <dsp:nvSpPr>
        <dsp:cNvPr id="0" name=""/>
        <dsp:cNvSpPr/>
      </dsp:nvSpPr>
      <dsp:spPr>
        <a:xfrm>
          <a:off x="7208601" y="1577789"/>
          <a:ext cx="1309806" cy="1032947"/>
        </a:xfrm>
        <a:prstGeom prst="roundRect">
          <a:avLst>
            <a:gd name="adj" fmla="val 10000"/>
          </a:avLst>
        </a:prstGeom>
        <a:solidFill>
          <a:srgbClr val="008000"/>
        </a:solidFill>
        <a:ln>
          <a:solidFill>
            <a:srgbClr val="008000"/>
          </a:solid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6"/>
        </a:lnRef>
        <a:fillRef idx="3">
          <a:schemeClr val="accent6"/>
        </a:fillRef>
        <a:effectRef idx="3">
          <a:schemeClr val="accent6"/>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Recommender systems</a:t>
          </a:r>
          <a:endParaRPr lang="en-US" sz="1800" kern="1200" dirty="0">
            <a:latin typeface="Calibri" pitchFamily="34" charset="0"/>
            <a:cs typeface="Calibri" pitchFamily="34" charset="0"/>
          </a:endParaRPr>
        </a:p>
      </dsp:txBody>
      <dsp:txXfrm>
        <a:off x="7238855" y="1608043"/>
        <a:ext cx="1249298" cy="972439"/>
      </dsp:txXfrm>
    </dsp:sp>
    <dsp:sp modelId="{6F277C00-29F7-4ECD-8C97-37788C7BA770}">
      <dsp:nvSpPr>
        <dsp:cNvPr id="0" name=""/>
        <dsp:cNvSpPr/>
      </dsp:nvSpPr>
      <dsp:spPr>
        <a:xfrm>
          <a:off x="7208601" y="2769651"/>
          <a:ext cx="1309806" cy="1032947"/>
        </a:xfrm>
        <a:prstGeom prst="roundRect">
          <a:avLst>
            <a:gd name="adj" fmla="val 10000"/>
          </a:avLst>
        </a:prstGeom>
        <a:solidFill>
          <a:srgbClr val="333399"/>
        </a:soli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6"/>
        </a:lnRef>
        <a:fillRef idx="3">
          <a:schemeClr val="accent6"/>
        </a:fillRef>
        <a:effectRef idx="3">
          <a:schemeClr val="accent6"/>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Association Rules</a:t>
          </a:r>
          <a:endParaRPr lang="en-US" sz="1800" kern="1200" dirty="0">
            <a:latin typeface="Calibri" pitchFamily="34" charset="0"/>
            <a:cs typeface="Calibri" pitchFamily="34" charset="0"/>
          </a:endParaRPr>
        </a:p>
      </dsp:txBody>
      <dsp:txXfrm>
        <a:off x="7238855" y="2799905"/>
        <a:ext cx="1249298" cy="972439"/>
      </dsp:txXfrm>
    </dsp:sp>
    <dsp:sp modelId="{6C9EBB1C-8DC1-467B-832A-DCA29AD54F62}">
      <dsp:nvSpPr>
        <dsp:cNvPr id="0" name=""/>
        <dsp:cNvSpPr/>
      </dsp:nvSpPr>
      <dsp:spPr>
        <a:xfrm>
          <a:off x="7208601" y="3961513"/>
          <a:ext cx="1309806" cy="1032947"/>
        </a:xfrm>
        <a:prstGeom prst="roundRect">
          <a:avLst>
            <a:gd name="adj" fmla="val 10000"/>
          </a:avLst>
        </a:prstGeom>
        <a:solidFill>
          <a:srgbClr val="333399"/>
        </a:soli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6"/>
        </a:lnRef>
        <a:fillRef idx="3">
          <a:schemeClr val="accent6"/>
        </a:fillRef>
        <a:effectRef idx="3">
          <a:schemeClr val="accent6"/>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Duplicate document detection</a:t>
          </a:r>
          <a:endParaRPr lang="en-US" sz="1800" kern="1200" dirty="0">
            <a:latin typeface="Calibri" pitchFamily="34" charset="0"/>
            <a:cs typeface="Calibri" pitchFamily="34" charset="0"/>
          </a:endParaRPr>
        </a:p>
      </dsp:txBody>
      <dsp:txXfrm>
        <a:off x="7238855" y="3991767"/>
        <a:ext cx="1249298" cy="972439"/>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30" tIns="45715" rIns="91430" bIns="45715"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30" tIns="45715" rIns="91430" bIns="45715" rtlCol="0"/>
          <a:lstStyle>
            <a:lvl1pPr algn="r">
              <a:defRPr sz="1200"/>
            </a:lvl1pPr>
          </a:lstStyle>
          <a:p>
            <a:fld id="{D3E28C4F-4FE9-4D22-93D8-487A4D01D983}" type="datetimeFigureOut">
              <a:rPr lang="en-US" smtClean="0"/>
              <a:pPr/>
              <a:t>8/8/2014</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30" tIns="45715" rIns="91430" bIns="45715"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30" tIns="45715" rIns="91430" bIns="45715" rtlCol="0" anchor="b"/>
          <a:lstStyle>
            <a:lvl1pPr algn="r">
              <a:defRPr sz="1200"/>
            </a:lvl1pPr>
          </a:lstStyle>
          <a:p>
            <a:fld id="{BD5F390F-F66B-4732-9C46-6C80D0575FA0}" type="slidenum">
              <a:rPr lang="en-US" smtClean="0"/>
              <a:pPr/>
              <a:t>‹#›</a:t>
            </a:fld>
            <a:endParaRPr lang="en-US"/>
          </a:p>
        </p:txBody>
      </p:sp>
    </p:spTree>
    <p:extLst>
      <p:ext uri="{BB962C8B-B14F-4D97-AF65-F5344CB8AC3E}">
        <p14:creationId xmlns:p14="http://schemas.microsoft.com/office/powerpoint/2010/main" val="7064960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1" tIns="48326" rIns="96651" bIns="48326" rtlCol="0"/>
          <a:lstStyle>
            <a:lvl1pPr algn="l">
              <a:defRPr sz="1300"/>
            </a:lvl1pPr>
          </a:lstStyle>
          <a:p>
            <a:endParaRPr lang="en-US"/>
          </a:p>
        </p:txBody>
      </p:sp>
      <p:sp>
        <p:nvSpPr>
          <p:cNvPr id="3" name="Date Placeholder 2"/>
          <p:cNvSpPr>
            <a:spLocks noGrp="1"/>
          </p:cNvSpPr>
          <p:nvPr>
            <p:ph type="dt" idx="1"/>
          </p:nvPr>
        </p:nvSpPr>
        <p:spPr>
          <a:xfrm>
            <a:off x="4143587" y="1"/>
            <a:ext cx="3169920" cy="480060"/>
          </a:xfrm>
          <a:prstGeom prst="rect">
            <a:avLst/>
          </a:prstGeom>
        </p:spPr>
        <p:txBody>
          <a:bodyPr vert="horz" lIns="96651" tIns="48326" rIns="96651" bIns="48326" rtlCol="0"/>
          <a:lstStyle>
            <a:lvl1pPr algn="r">
              <a:defRPr sz="1300"/>
            </a:lvl1pPr>
          </a:lstStyle>
          <a:p>
            <a:fld id="{EE18CB36-612C-4E4A-AC83-E89476AEC2BF}" type="datetimeFigureOut">
              <a:rPr lang="en-US" smtClean="0"/>
              <a:pPr/>
              <a:t>8/8/2014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51" tIns="48326" rIns="96651" bIns="48326"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51" tIns="48326" rIns="96651" bIns="4832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5"/>
            <a:ext cx="3169920" cy="480060"/>
          </a:xfrm>
          <a:prstGeom prst="rect">
            <a:avLst/>
          </a:prstGeom>
        </p:spPr>
        <p:txBody>
          <a:bodyPr vert="horz" lIns="96651" tIns="48326" rIns="96651" bIns="48326"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6651" tIns="48326" rIns="96651" bIns="48326" rtlCol="0" anchor="b"/>
          <a:lstStyle>
            <a:lvl1pPr algn="r">
              <a:defRPr sz="1300"/>
            </a:lvl1pPr>
          </a:lstStyle>
          <a:p>
            <a:fld id="{EE707532-839C-41A2-9E71-D5288AEAE66A}" type="slidenum">
              <a:rPr lang="en-US" smtClean="0"/>
              <a:pPr/>
              <a:t>‹#›</a:t>
            </a:fld>
            <a:endParaRPr lang="en-US"/>
          </a:p>
        </p:txBody>
      </p:sp>
    </p:spTree>
    <p:extLst>
      <p:ext uri="{BB962C8B-B14F-4D97-AF65-F5344CB8AC3E}">
        <p14:creationId xmlns:p14="http://schemas.microsoft.com/office/powerpoint/2010/main" val="2786649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707532-839C-41A2-9E71-D5288AEAE66A}"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BFC522A8-3B61-4F35-9883-D76A67E55D13}" type="datetime1">
              <a:rPr lang="en-US" smtClean="0"/>
              <a:t>8/8/2014</a:t>
            </a:fld>
            <a:endParaRPr lang="en-US"/>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dirty="0"/>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EF7A4D-2E34-40E4-899E-18D43609B456}" type="datetime1">
              <a:rPr lang="en-US" smtClean="0"/>
              <a:t>8/8/2014</a:t>
            </a:fld>
            <a:endParaRPr lang="en-US"/>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5B215C-E023-4D12-BA1D-E4C0530F7691}" type="datetime1">
              <a:rPr lang="en-US" smtClean="0"/>
              <a:t>8/8/2014</a:t>
            </a:fld>
            <a:endParaRPr lang="en-US"/>
          </a:p>
        </p:txBody>
      </p:sp>
      <p:sp>
        <p:nvSpPr>
          <p:cNvPr id="5" name="Footer Placeholder 4"/>
          <p:cNvSpPr>
            <a:spLocks noGrp="1"/>
          </p:cNvSpPr>
          <p:nvPr>
            <p:ph type="ftr" sz="quarter" idx="11"/>
          </p:nvPr>
        </p:nvSpPr>
        <p:spPr>
          <a:xfrm>
            <a:off x="2640597" y="6377459"/>
            <a:ext cx="3836404" cy="365125"/>
          </a:xfrm>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920" y="273629"/>
            <a:ext cx="8226720" cy="1143480"/>
          </a:xfrm>
        </p:spPr>
        <p:txBody>
          <a:bodyPr tIns="41473" bIns="41473"/>
          <a:lstStyle/>
          <a:p>
            <a:r>
              <a:rPr lang="en-US" smtClean="0"/>
              <a:t>Click to edit Master title style</a:t>
            </a:r>
            <a:endParaRPr lang="en-US"/>
          </a:p>
        </p:txBody>
      </p:sp>
      <p:sp>
        <p:nvSpPr>
          <p:cNvPr id="3" name="Text Placeholder 2"/>
          <p:cNvSpPr>
            <a:spLocks noGrp="1"/>
          </p:cNvSpPr>
          <p:nvPr>
            <p:ph type="body" sz="half" idx="1"/>
          </p:nvPr>
        </p:nvSpPr>
        <p:spPr>
          <a:xfrm>
            <a:off x="457920" y="1604329"/>
            <a:ext cx="4043520" cy="4524955"/>
          </a:xfrm>
        </p:spPr>
        <p:txBody>
          <a:bodyPr rIns="82945" bIns="41473"/>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39680" y="1604329"/>
            <a:ext cx="4044960" cy="4524955"/>
          </a:xfrm>
        </p:spPr>
        <p:txBody>
          <a:bodyPr rIns="82945" bIns="41473"/>
          <a:lstStyle/>
          <a:p>
            <a:endParaRPr lang="en-US"/>
          </a:p>
        </p:txBody>
      </p:sp>
      <p:sp>
        <p:nvSpPr>
          <p:cNvPr id="5" name="Date Placeholder 4"/>
          <p:cNvSpPr>
            <a:spLocks noGrp="1"/>
          </p:cNvSpPr>
          <p:nvPr>
            <p:ph type="dt" idx="10"/>
          </p:nvPr>
        </p:nvSpPr>
        <p:spPr>
          <a:xfrm>
            <a:off x="457920" y="6247376"/>
            <a:ext cx="2126880" cy="472370"/>
          </a:xfrm>
        </p:spPr>
        <p:txBody>
          <a:bodyPr tIns="41473"/>
          <a:lstStyle>
            <a:lvl1pPr>
              <a:defRPr/>
            </a:lvl1pPr>
          </a:lstStyle>
          <a:p>
            <a:fld id="{AD5A4A11-037A-400A-9873-F88BE8032DFA}" type="datetime1">
              <a:rPr lang="en-US" smtClean="0"/>
              <a:t>8/8/2014</a:t>
            </a:fld>
            <a:endParaRPr lang="en-GB"/>
          </a:p>
        </p:txBody>
      </p:sp>
      <p:sp>
        <p:nvSpPr>
          <p:cNvPr id="6" name="Footer Placeholder 5"/>
          <p:cNvSpPr>
            <a:spLocks noGrp="1"/>
          </p:cNvSpPr>
          <p:nvPr>
            <p:ph type="ftr" idx="11"/>
          </p:nvPr>
        </p:nvSpPr>
        <p:spPr>
          <a:xfrm>
            <a:off x="3126240" y="6247376"/>
            <a:ext cx="2897280" cy="472370"/>
          </a:xfrm>
        </p:spPr>
        <p:txBody>
          <a:bodyPr tIns="41473"/>
          <a:lstStyle>
            <a:lvl1pPr>
              <a:defRPr/>
            </a:lvl1pPr>
          </a:lstStyle>
          <a:p>
            <a:r>
              <a:rPr lang="en-US" smtClean="0"/>
              <a:t>J. Leskovec, A. Rajaraman, J. Ullman: Mining of Massive Datasets, http://www.mmds.org</a:t>
            </a:r>
            <a:endParaRPr lang="en-GB"/>
          </a:p>
        </p:txBody>
      </p:sp>
      <p:sp>
        <p:nvSpPr>
          <p:cNvPr id="7" name="Slide Number Placeholder 6"/>
          <p:cNvSpPr>
            <a:spLocks noGrp="1"/>
          </p:cNvSpPr>
          <p:nvPr>
            <p:ph type="sldNum" idx="12"/>
          </p:nvPr>
        </p:nvSpPr>
        <p:spPr>
          <a:xfrm>
            <a:off x="6554880" y="6247376"/>
            <a:ext cx="2128320" cy="472370"/>
          </a:xfrm>
        </p:spPr>
        <p:txBody>
          <a:bodyPr lIns="82945" tIns="41473" rIns="82945"/>
          <a:lstStyle>
            <a:lvl1pPr>
              <a:defRPr/>
            </a:lvl1pPr>
          </a:lstStyle>
          <a:p>
            <a:fld id="{10066599-523B-4641-9CCC-17D83CD935ED}" type="slidenum">
              <a:rPr lang="en-GB"/>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fld id="{D3CDE660-6CC4-40BF-8627-48442EE38211}" type="datetime1">
              <a:rPr lang="en-US" smtClean="0"/>
              <a:t>8/8/2014</a:t>
            </a:fld>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39826768-8FCE-4417-A22B-1D26CD2A846A}" type="slidenum">
              <a:rPr lang="en-US"/>
              <a:pPr/>
              <a:t>‹#›</a:t>
            </a:fld>
            <a:endParaRPr lang="en-US"/>
          </a:p>
        </p:txBody>
      </p:sp>
    </p:spTree>
    <p:extLst>
      <p:ext uri="{BB962C8B-B14F-4D97-AF65-F5344CB8AC3E}">
        <p14:creationId xmlns:p14="http://schemas.microsoft.com/office/powerpoint/2010/main" val="1420975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87552"/>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0DAE0ECA-AC6D-4B57-A8CE-0D40A92A373D}" type="datetime1">
              <a:rPr lang="en-US" smtClean="0"/>
              <a:t>8/8/2014</a:t>
            </a:fld>
            <a:endParaRPr lang="en-US"/>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914400"/>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740664" y="2743200"/>
            <a:ext cx="8022336" cy="685800"/>
          </a:xfrm>
        </p:spPr>
        <p:txBody>
          <a:bodyPr lIns="146304" tIns="0" rIns="45720" bIns="0" anchor="t">
            <a:normAutofit/>
          </a:bodyPr>
          <a:lstStyle>
            <a:lvl1pPr marL="0" indent="0">
              <a:buNone/>
              <a:defRPr sz="4000" b="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dirty="0" smtClean="0"/>
              <a:t>Click to edit Master text styles</a:t>
            </a:r>
          </a:p>
        </p:txBody>
      </p:sp>
      <p:sp>
        <p:nvSpPr>
          <p:cNvPr id="4" name="Date Placeholder 3"/>
          <p:cNvSpPr>
            <a:spLocks noGrp="1"/>
          </p:cNvSpPr>
          <p:nvPr>
            <p:ph type="dt" sz="half" idx="10"/>
          </p:nvPr>
        </p:nvSpPr>
        <p:spPr/>
        <p:txBody>
          <a:bodyPr/>
          <a:lstStyle/>
          <a:p>
            <a:fld id="{BDDF21BB-293F-405C-8578-683E54877F20}" type="datetime1">
              <a:rPr lang="en-US" smtClean="0"/>
              <a:t>8/8/2014</a:t>
            </a:fld>
            <a:endParaRPr lang="en-US"/>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295400"/>
            <a:ext cx="4038600" cy="5504688"/>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295400"/>
            <a:ext cx="4038600" cy="5504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6348752-9CC5-48A9-BEC9-1F3C1CF413E4}" type="datetime1">
              <a:rPr lang="en-US" smtClean="0"/>
              <a:t>8/8/2014</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95400"/>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023338"/>
            <a:ext cx="4040188" cy="43774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295400"/>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023338"/>
            <a:ext cx="4041775" cy="43774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4B29D67-6E56-4CF6-8222-9DC2D0BC8CC0}" type="datetime1">
              <a:rPr lang="en-US" smtClean="0"/>
              <a:t>8/8/2014</a:t>
            </a:fld>
            <a:endParaRPr lang="en-US"/>
          </a:p>
        </p:txBody>
      </p:sp>
      <p:sp>
        <p:nvSpPr>
          <p:cNvPr id="8" name="Footer Placeholder 7"/>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9" name="Slide Number Placeholder 8"/>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9BFBA5A-BB70-4790-9738-9C58ACFAB389}" type="datetime1">
              <a:rPr lang="en-US" smtClean="0"/>
              <a:t>8/8/2014</a:t>
            </a:fld>
            <a:endParaRPr lang="en-US"/>
          </a:p>
        </p:txBody>
      </p:sp>
      <p:sp>
        <p:nvSpPr>
          <p:cNvPr id="4" name="Footer Placeholder 3"/>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5" name="Slide Number Placeholder 4"/>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6F2447-3D18-42DF-AB4F-3B92F0EA35E8}" type="datetime1">
              <a:rPr lang="en-US" smtClean="0"/>
              <a:t>8/8/2014</a:t>
            </a:fld>
            <a:endParaRPr lang="en-US"/>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C5121C4-3FEF-4658-8EF0-2187CCB9761B}" type="datetime1">
              <a:rPr lang="en-US" smtClean="0"/>
              <a:t>8/8/2014</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p:txBody>
          <a:bodyPr/>
          <a:lstStyle/>
          <a:p>
            <a:fld id="{19B12225-5612-419B-A8D5-4B8EEE4C217E}"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982D7FB6-AB3E-4073-8B70-8B08061EA4C6}" type="datetime1">
              <a:rPr lang="en-US" smtClean="0"/>
              <a:t>8/8/2014</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19B12225-5612-419B-A8D5-4B8EEE4C217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02108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1"/>
            <a:ext cx="9143999" cy="1021079"/>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83820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457200" y="1295400"/>
            <a:ext cx="8229600" cy="5257801"/>
          </a:xfrm>
          <a:prstGeom prst="rect">
            <a:avLst/>
          </a:prstGeom>
        </p:spPr>
        <p:txBody>
          <a:bodyPr vert="horz" lIns="54864" tIns="91440" rtlCol="0">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4" name="Date Placeholder 3"/>
          <p:cNvSpPr>
            <a:spLocks noGrp="1"/>
          </p:cNvSpPr>
          <p:nvPr>
            <p:ph type="dt" sz="half" idx="2"/>
          </p:nvPr>
        </p:nvSpPr>
        <p:spPr>
          <a:xfrm>
            <a:off x="457200" y="6583680"/>
            <a:ext cx="2133600" cy="274320"/>
          </a:xfrm>
          <a:prstGeom prst="rect">
            <a:avLst/>
          </a:prstGeom>
        </p:spPr>
        <p:txBody>
          <a:bodyPr vert="horz" lIns="109728" rIns="45720" bIns="0" rtlCol="0" anchor="b"/>
          <a:lstStyle>
            <a:lvl1pPr algn="l" eaLnBrk="1" latinLnBrk="0" hangingPunct="1">
              <a:defRPr kumimoji="0" sz="900">
                <a:solidFill>
                  <a:schemeClr val="tx1">
                    <a:tint val="95000"/>
                  </a:schemeClr>
                </a:solidFill>
                <a:latin typeface="Calibri" pitchFamily="34" charset="0"/>
                <a:cs typeface="Calibri" pitchFamily="34" charset="0"/>
              </a:defRPr>
            </a:lvl1pPr>
            <a:extLst/>
          </a:lstStyle>
          <a:p>
            <a:fld id="{C0CC2D87-19F2-4B49-95D3-FBDE96F43229}" type="datetime1">
              <a:rPr lang="en-US" smtClean="0"/>
              <a:t>8/8/2014</a:t>
            </a:fld>
            <a:endParaRPr lang="en-US"/>
          </a:p>
        </p:txBody>
      </p:sp>
      <p:sp>
        <p:nvSpPr>
          <p:cNvPr id="5" name="Footer Placeholder 4"/>
          <p:cNvSpPr>
            <a:spLocks noGrp="1"/>
          </p:cNvSpPr>
          <p:nvPr>
            <p:ph type="ftr" sz="quarter" idx="3"/>
          </p:nvPr>
        </p:nvSpPr>
        <p:spPr>
          <a:xfrm>
            <a:off x="2640596" y="6583680"/>
            <a:ext cx="5507719" cy="274320"/>
          </a:xfrm>
          <a:prstGeom prst="rect">
            <a:avLst/>
          </a:prstGeom>
        </p:spPr>
        <p:txBody>
          <a:bodyPr vert="horz" lIns="45720" rIns="45720" bIns="0" rtlCol="0" anchor="b"/>
          <a:lstStyle>
            <a:lvl1pPr algn="l" eaLnBrk="1" latinLnBrk="0" hangingPunct="1">
              <a:defRPr kumimoji="0" sz="900">
                <a:solidFill>
                  <a:schemeClr val="tx1">
                    <a:tint val="95000"/>
                  </a:schemeClr>
                </a:solidFill>
                <a:latin typeface="Calibri" pitchFamily="34" charset="0"/>
                <a:cs typeface="Calibri" pitchFamily="34" charset="0"/>
              </a:defRPr>
            </a:lvl1pPr>
            <a:extLst/>
          </a:lstStyle>
          <a:p>
            <a:r>
              <a:rPr lang="en-US" smtClean="0"/>
              <a:t>J. Leskovec, A. Rajaraman, J. Ullman: Mining of Massive Datasets, http://www.mmds.org</a:t>
            </a:r>
            <a:endParaRPr lang="en-US" dirty="0"/>
          </a:p>
        </p:txBody>
      </p:sp>
      <p:sp>
        <p:nvSpPr>
          <p:cNvPr id="6" name="Slide Number Placeholder 5"/>
          <p:cNvSpPr>
            <a:spLocks noGrp="1"/>
          </p:cNvSpPr>
          <p:nvPr>
            <p:ph type="sldNum" sz="quarter" idx="4"/>
          </p:nvPr>
        </p:nvSpPr>
        <p:spPr>
          <a:xfrm>
            <a:off x="8204396" y="6583680"/>
            <a:ext cx="733864" cy="274320"/>
          </a:xfrm>
          <a:prstGeom prst="rect">
            <a:avLst/>
          </a:prstGeom>
        </p:spPr>
        <p:txBody>
          <a:bodyPr vert="horz" bIns="0" rtlCol="0" anchor="b"/>
          <a:lstStyle>
            <a:lvl1pPr algn="r" eaLnBrk="1" latinLnBrk="0" hangingPunct="1">
              <a:defRPr kumimoji="0" sz="900">
                <a:solidFill>
                  <a:schemeClr val="tx1">
                    <a:tint val="95000"/>
                  </a:schemeClr>
                </a:solidFill>
                <a:latin typeface="Calibri" pitchFamily="34" charset="0"/>
                <a:cs typeface="Calibri" pitchFamily="34" charset="0"/>
              </a:defRPr>
            </a:lvl1pPr>
            <a:extLst/>
          </a:lstStyle>
          <a:p>
            <a:fld id="{19B12225-5612-419B-A8D5-4B8EEE4C217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5" r:id="rId12"/>
    <p:sldLayoutId id="2147483677" r:id="rId13"/>
  </p:sldLayoutIdLst>
  <p:hf hd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Calibri" pitchFamily="34" charset="0"/>
          <a:ea typeface="+mn-ea"/>
          <a:cs typeface="Calibri" pitchFamily="34" charset="0"/>
        </a:defRPr>
      </a:lvl1pPr>
      <a:lvl2pPr marL="731520" indent="-274320" algn="l" rtl="0" eaLnBrk="1" latinLnBrk="0" hangingPunct="1">
        <a:spcBef>
          <a:spcPct val="20000"/>
        </a:spcBef>
        <a:buClr>
          <a:schemeClr val="accent2"/>
        </a:buClr>
        <a:buSzPct val="100000"/>
        <a:buFont typeface="Wingdings" pitchFamily="2" charset="2"/>
        <a:buChar char="§"/>
        <a:defRPr kumimoji="0" sz="2800" kern="1200">
          <a:solidFill>
            <a:schemeClr val="tx1"/>
          </a:solidFill>
          <a:latin typeface="Calibri" pitchFamily="34" charset="0"/>
          <a:ea typeface="+mn-ea"/>
          <a:cs typeface="Calibri" pitchFamily="34" charset="0"/>
        </a:defRPr>
      </a:lvl2pPr>
      <a:lvl3pPr marL="996696" indent="-228600" algn="l" rtl="0" eaLnBrk="1" latinLnBrk="0" hangingPunct="1">
        <a:spcBef>
          <a:spcPct val="20000"/>
        </a:spcBef>
        <a:buClr>
          <a:schemeClr val="accent3"/>
        </a:buClr>
        <a:buSzPct val="100000"/>
        <a:buFont typeface="Wingdings" pitchFamily="2" charset="2"/>
        <a:buChar char="§"/>
        <a:defRPr kumimoji="0" sz="2400" kern="1200">
          <a:solidFill>
            <a:schemeClr val="tx1"/>
          </a:solidFill>
          <a:latin typeface="Calibri" pitchFamily="34" charset="0"/>
          <a:ea typeface="+mn-ea"/>
          <a:cs typeface="Calibri" pitchFamily="34" charset="0"/>
        </a:defRPr>
      </a:lvl3pPr>
      <a:lvl4pPr marL="1216152" indent="-182880" algn="l" rtl="0" eaLnBrk="1" latinLnBrk="0" hangingPunct="1">
        <a:spcBef>
          <a:spcPct val="20000"/>
        </a:spcBef>
        <a:buClr>
          <a:schemeClr val="accent4"/>
        </a:buClr>
        <a:buSzPct val="100000"/>
        <a:buFont typeface="Wingdings" pitchFamily="2" charset="2"/>
        <a:buChar char="§"/>
        <a:defRPr kumimoji="0" sz="2000" kern="1200">
          <a:solidFill>
            <a:schemeClr val="tx1"/>
          </a:solidFill>
          <a:latin typeface="Calibri" pitchFamily="34" charset="0"/>
          <a:ea typeface="+mn-ea"/>
          <a:cs typeface="Calibri" pitchFamily="34" charset="0"/>
        </a:defRPr>
      </a:lvl4pPr>
      <a:lvl5pPr marL="1426464" indent="-182880" algn="l" rtl="0" eaLnBrk="1" latinLnBrk="0" hangingPunct="1">
        <a:spcBef>
          <a:spcPct val="20000"/>
        </a:spcBef>
        <a:buClr>
          <a:schemeClr val="accent5"/>
        </a:buClr>
        <a:buSzPct val="100000"/>
        <a:buFont typeface="Wingdings" pitchFamily="2" charset="2"/>
        <a:buChar char="§"/>
        <a:defRPr kumimoji="0" lang="en-US" sz="2000" kern="1200" smtClean="0">
          <a:solidFill>
            <a:schemeClr val="tx1"/>
          </a:solidFill>
          <a:latin typeface="Calibri" pitchFamily="34" charset="0"/>
          <a:ea typeface="+mn-ea"/>
          <a:cs typeface="Calibri" pitchFamily="34" charset="0"/>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mmds.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8.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100.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447800"/>
            <a:ext cx="8610600" cy="3352800"/>
          </a:xfrm>
        </p:spPr>
        <p:txBody>
          <a:bodyPr anchor="b">
            <a:normAutofit/>
          </a:bodyPr>
          <a:lstStyle/>
          <a:p>
            <a:r>
              <a:rPr lang="en-US" sz="6000" dirty="0" smtClean="0"/>
              <a:t>Clustering</a:t>
            </a:r>
            <a:endParaRPr lang="en-US" sz="6000" dirty="0"/>
          </a:p>
        </p:txBody>
      </p:sp>
      <p:sp>
        <p:nvSpPr>
          <p:cNvPr id="7" name="TextBox 6"/>
          <p:cNvSpPr txBox="1"/>
          <p:nvPr/>
        </p:nvSpPr>
        <p:spPr>
          <a:xfrm>
            <a:off x="762000" y="5257800"/>
            <a:ext cx="6705600" cy="1692771"/>
          </a:xfrm>
          <a:prstGeom prst="rect">
            <a:avLst/>
          </a:prstGeom>
          <a:noFill/>
        </p:spPr>
        <p:txBody>
          <a:bodyPr wrap="square" rtlCol="0">
            <a:spAutoFit/>
          </a:bodyPr>
          <a:lstStyle/>
          <a:p>
            <a:r>
              <a:rPr lang="en-US" sz="2400" dirty="0" smtClean="0"/>
              <a:t>Mining of Massive Datasets</a:t>
            </a:r>
          </a:p>
          <a:p>
            <a:r>
              <a:rPr lang="en-US" sz="2400" dirty="0" smtClean="0"/>
              <a:t>Jure Leskovec, </a:t>
            </a:r>
            <a:r>
              <a:rPr lang="en-US" sz="2400" dirty="0" err="1" smtClean="0"/>
              <a:t>Anand</a:t>
            </a:r>
            <a:r>
              <a:rPr lang="en-US" sz="2400" dirty="0" smtClean="0"/>
              <a:t> </a:t>
            </a:r>
            <a:r>
              <a:rPr lang="en-US" sz="2400" dirty="0" err="1" smtClean="0"/>
              <a:t>Rajaraman</a:t>
            </a:r>
            <a:r>
              <a:rPr lang="en-US" sz="2400" dirty="0" smtClean="0"/>
              <a:t>, Jeff Ullman </a:t>
            </a:r>
            <a:r>
              <a:rPr lang="en-US" sz="2000" dirty="0" smtClean="0"/>
              <a:t>Stanford University</a:t>
            </a:r>
          </a:p>
          <a:p>
            <a:r>
              <a:rPr lang="en-US" sz="3200" dirty="0" smtClean="0"/>
              <a:t>http://www.mmds.org </a:t>
            </a:r>
          </a:p>
        </p:txBody>
      </p:sp>
      <p:pic>
        <p:nvPicPr>
          <p:cNvPr id="5" name="Picture 6" descr="http://asia.stanford.edu/images/StanfordSealSmall.jpg"/>
          <p:cNvPicPr>
            <a:picLocks noChangeAspect="1" noChangeArrowheads="1"/>
          </p:cNvPicPr>
          <p:nvPr/>
        </p:nvPicPr>
        <p:blipFill>
          <a:blip r:embed="rId3" cstate="print"/>
          <a:srcRect/>
          <a:stretch>
            <a:fillRect/>
          </a:stretch>
        </p:blipFill>
        <p:spPr bwMode="auto">
          <a:xfrm>
            <a:off x="7452360" y="5166360"/>
            <a:ext cx="1691640" cy="1691640"/>
          </a:xfrm>
          <a:prstGeom prst="rect">
            <a:avLst/>
          </a:prstGeom>
          <a:noFill/>
        </p:spPr>
      </p:pic>
      <p:sp>
        <p:nvSpPr>
          <p:cNvPr id="3" name="TextBox 2"/>
          <p:cNvSpPr txBox="1"/>
          <p:nvPr/>
        </p:nvSpPr>
        <p:spPr>
          <a:xfrm>
            <a:off x="2438400" y="44824"/>
            <a:ext cx="6705600" cy="830997"/>
          </a:xfrm>
          <a:prstGeom prst="rect">
            <a:avLst/>
          </a:prstGeom>
          <a:noFill/>
        </p:spPr>
        <p:txBody>
          <a:bodyPr wrap="square" rtlCol="0">
            <a:spAutoFit/>
          </a:bodyPr>
          <a:lstStyle/>
          <a:p>
            <a:r>
              <a:rPr lang="en-US" sz="1200" b="1" dirty="0">
                <a:latin typeface="Arial" pitchFamily="34" charset="0"/>
                <a:cs typeface="Arial" pitchFamily="34" charset="0"/>
              </a:rPr>
              <a:t>Note to other teachers and users of these </a:t>
            </a:r>
            <a:r>
              <a:rPr lang="en-US" sz="1200" b="1" dirty="0" smtClean="0">
                <a:latin typeface="Arial" pitchFamily="34" charset="0"/>
                <a:cs typeface="Arial" pitchFamily="34" charset="0"/>
              </a:rPr>
              <a:t>slides:</a:t>
            </a:r>
            <a:r>
              <a:rPr lang="en-US" sz="1200" dirty="0" smtClean="0">
                <a:latin typeface="Arial" pitchFamily="34" charset="0"/>
                <a:cs typeface="Arial" pitchFamily="34" charset="0"/>
              </a:rPr>
              <a:t> We </a:t>
            </a:r>
            <a:r>
              <a:rPr lang="en-US" sz="1200" dirty="0">
                <a:latin typeface="Arial" pitchFamily="34" charset="0"/>
                <a:cs typeface="Arial" pitchFamily="34" charset="0"/>
              </a:rPr>
              <a:t>would be delighted if you found this our material useful in giving your own lectures. Feel free to use these slides verbatim, or to modify them to fit your own needs</a:t>
            </a:r>
            <a:r>
              <a:rPr lang="en-US" sz="1200" dirty="0" smtClean="0">
                <a:latin typeface="Arial" pitchFamily="34" charset="0"/>
                <a:cs typeface="Arial" pitchFamily="34" charset="0"/>
              </a:rPr>
              <a:t>. If </a:t>
            </a:r>
            <a:r>
              <a:rPr lang="en-US" sz="1200" dirty="0">
                <a:latin typeface="Arial" pitchFamily="34" charset="0"/>
                <a:cs typeface="Arial" pitchFamily="34" charset="0"/>
              </a:rPr>
              <a:t>you make use of a significant portion of these slides in your own lecture, please include this message, or a link to our web site: </a:t>
            </a:r>
            <a:r>
              <a:rPr lang="en-US" sz="1200" dirty="0">
                <a:latin typeface="Arial" pitchFamily="34" charset="0"/>
                <a:cs typeface="Arial" pitchFamily="34" charset="0"/>
                <a:hlinkClick r:id="rId4"/>
              </a:rPr>
              <a:t>http://</a:t>
            </a:r>
            <a:r>
              <a:rPr lang="en-US" sz="1200" dirty="0" smtClean="0">
                <a:latin typeface="Arial" pitchFamily="34" charset="0"/>
                <a:cs typeface="Arial" pitchFamily="34" charset="0"/>
                <a:hlinkClick r:id="rId4"/>
              </a:rPr>
              <a:t>www.mmds.org</a:t>
            </a:r>
            <a:r>
              <a:rPr lang="en-US" sz="1200" dirty="0" smtClean="0">
                <a:latin typeface="Arial" pitchFamily="34" charset="0"/>
                <a:cs typeface="Arial" pitchFamily="34" charset="0"/>
              </a:rPr>
              <a:t> </a:t>
            </a:r>
          </a:p>
        </p:txBody>
      </p:sp>
    </p:spTree>
    <p:extLst>
      <p:ext uri="{BB962C8B-B14F-4D97-AF65-F5344CB8AC3E}">
        <p14:creationId xmlns:p14="http://schemas.microsoft.com/office/powerpoint/2010/main" val="266228485"/>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Clustering Problem: Music CDs</a:t>
            </a:r>
          </a:p>
        </p:txBody>
      </p:sp>
      <p:sp>
        <p:nvSpPr>
          <p:cNvPr id="3" name="Content Placeholder 2"/>
          <p:cNvSpPr>
            <a:spLocks noGrp="1"/>
          </p:cNvSpPr>
          <p:nvPr>
            <p:ph idx="1"/>
          </p:nvPr>
        </p:nvSpPr>
        <p:spPr>
          <a:xfrm>
            <a:off x="457200" y="1295400"/>
            <a:ext cx="8534400" cy="5562600"/>
          </a:xfrm>
        </p:spPr>
        <p:txBody>
          <a:bodyPr>
            <a:normAutofit/>
          </a:bodyPr>
          <a:lstStyle/>
          <a:p>
            <a:pPr marL="118872" indent="0">
              <a:buNone/>
            </a:pPr>
            <a:r>
              <a:rPr lang="en-US" b="1" dirty="0">
                <a:solidFill>
                  <a:srgbClr val="0000FF"/>
                </a:solidFill>
              </a:rPr>
              <a:t>Space of all CDs:</a:t>
            </a:r>
          </a:p>
          <a:p>
            <a:r>
              <a:rPr lang="en-US" dirty="0"/>
              <a:t>Think of a space with one </a:t>
            </a:r>
            <a:r>
              <a:rPr lang="en-US" dirty="0" smtClean="0"/>
              <a:t>dim. for </a:t>
            </a:r>
            <a:r>
              <a:rPr lang="en-US" dirty="0"/>
              <a:t>each customer</a:t>
            </a:r>
          </a:p>
          <a:p>
            <a:pPr lvl="1"/>
            <a:r>
              <a:rPr lang="en-US" dirty="0"/>
              <a:t>Values in a dimension may be 0 or 1 only</a:t>
            </a:r>
          </a:p>
          <a:p>
            <a:pPr lvl="1"/>
            <a:r>
              <a:rPr lang="en-US" dirty="0"/>
              <a:t>A </a:t>
            </a:r>
            <a:r>
              <a:rPr lang="en-US" dirty="0" smtClean="0"/>
              <a:t>CD </a:t>
            </a:r>
            <a:r>
              <a:rPr lang="en-US" dirty="0"/>
              <a:t>is a point in this </a:t>
            </a:r>
            <a:r>
              <a:rPr lang="en-US" dirty="0" smtClean="0"/>
              <a:t>space </a:t>
            </a:r>
            <a:r>
              <a:rPr lang="en-US" dirty="0"/>
              <a:t>(</a:t>
            </a:r>
            <a:r>
              <a:rPr lang="en-US" i="1" dirty="0"/>
              <a:t>x</a:t>
            </a:r>
            <a:r>
              <a:rPr lang="en-US" baseline="-25000" dirty="0"/>
              <a:t>1</a:t>
            </a:r>
            <a:r>
              <a:rPr lang="en-US" dirty="0"/>
              <a:t>, </a:t>
            </a:r>
            <a:r>
              <a:rPr lang="en-US" i="1" dirty="0"/>
              <a:t>x</a:t>
            </a:r>
            <a:r>
              <a:rPr lang="en-US" baseline="-25000" dirty="0"/>
              <a:t>2</a:t>
            </a:r>
            <a:r>
              <a:rPr lang="en-US" dirty="0"/>
              <a:t>,…, </a:t>
            </a:r>
            <a:r>
              <a:rPr lang="en-US" i="1" dirty="0" err="1"/>
              <a:t>x</a:t>
            </a:r>
            <a:r>
              <a:rPr lang="en-US" i="1" baseline="-25000" dirty="0" err="1"/>
              <a:t>k</a:t>
            </a:r>
            <a:r>
              <a:rPr lang="en-US" dirty="0"/>
              <a:t>), </a:t>
            </a:r>
            <a:br>
              <a:rPr lang="en-US" dirty="0"/>
            </a:br>
            <a:r>
              <a:rPr lang="en-US" dirty="0"/>
              <a:t>where </a:t>
            </a:r>
            <a:r>
              <a:rPr lang="en-US" i="1" dirty="0"/>
              <a:t>x</a:t>
            </a:r>
            <a:r>
              <a:rPr lang="en-US" i="1" baseline="-25000" dirty="0"/>
              <a:t>i</a:t>
            </a:r>
            <a:r>
              <a:rPr lang="en-US" dirty="0"/>
              <a:t> = 1 </a:t>
            </a:r>
            <a:r>
              <a:rPr lang="en-US" dirty="0" err="1"/>
              <a:t>iff</a:t>
            </a:r>
            <a:r>
              <a:rPr lang="en-US" dirty="0"/>
              <a:t> the </a:t>
            </a:r>
            <a:r>
              <a:rPr lang="en-US" i="1" dirty="0" err="1"/>
              <a:t>i</a:t>
            </a:r>
            <a:r>
              <a:rPr lang="en-US" i="1" dirty="0"/>
              <a:t> </a:t>
            </a:r>
            <a:r>
              <a:rPr lang="en-US" baseline="30000" dirty="0" err="1"/>
              <a:t>th</a:t>
            </a:r>
            <a:r>
              <a:rPr lang="en-US" dirty="0"/>
              <a:t> customer bought the CD</a:t>
            </a:r>
          </a:p>
          <a:p>
            <a:pPr lvl="8"/>
            <a:endParaRPr lang="en-US" dirty="0" smtClean="0"/>
          </a:p>
          <a:p>
            <a:r>
              <a:rPr lang="en-US" dirty="0" smtClean="0"/>
              <a:t>For </a:t>
            </a:r>
            <a:r>
              <a:rPr lang="en-US" dirty="0"/>
              <a:t>Amazon, the dimension </a:t>
            </a:r>
            <a:r>
              <a:rPr lang="en-US" dirty="0" smtClean="0"/>
              <a:t>is </a:t>
            </a:r>
            <a:r>
              <a:rPr lang="en-US" dirty="0"/>
              <a:t>tens of </a:t>
            </a:r>
            <a:r>
              <a:rPr lang="en-US" dirty="0" smtClean="0"/>
              <a:t>millions</a:t>
            </a:r>
          </a:p>
          <a:p>
            <a:pPr lvl="8"/>
            <a:endParaRPr lang="en-US" dirty="0" smtClean="0"/>
          </a:p>
          <a:p>
            <a:r>
              <a:rPr lang="en-US" b="1" dirty="0" smtClean="0"/>
              <a:t>Task:</a:t>
            </a:r>
            <a:r>
              <a:rPr lang="en-US" dirty="0" smtClean="0"/>
              <a:t> Find clusters of similar CDs</a:t>
            </a:r>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10</a:t>
            </a:fld>
            <a:endParaRPr lang="en-US"/>
          </a:p>
        </p:txBody>
      </p:sp>
    </p:spTree>
    <p:extLst>
      <p:ext uri="{BB962C8B-B14F-4D97-AF65-F5344CB8AC3E}">
        <p14:creationId xmlns:p14="http://schemas.microsoft.com/office/powerpoint/2010/main" val="1337659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457200" y="76200"/>
            <a:ext cx="8534400" cy="987552"/>
          </a:xfrm>
        </p:spPr>
        <p:txBody>
          <a:bodyPr/>
          <a:lstStyle/>
          <a:p>
            <a:r>
              <a:rPr lang="en-US" dirty="0"/>
              <a:t>Clustering Problem: </a:t>
            </a:r>
            <a:r>
              <a:rPr lang="en-US" dirty="0" smtClean="0"/>
              <a:t>Documents</a:t>
            </a:r>
            <a:endParaRPr lang="en-US" dirty="0"/>
          </a:p>
        </p:txBody>
      </p:sp>
      <p:sp>
        <p:nvSpPr>
          <p:cNvPr id="99331" name="Rectangle 3"/>
          <p:cNvSpPr>
            <a:spLocks noGrp="1" noChangeArrowheads="1"/>
          </p:cNvSpPr>
          <p:nvPr>
            <p:ph idx="1"/>
          </p:nvPr>
        </p:nvSpPr>
        <p:spPr/>
        <p:txBody>
          <a:bodyPr/>
          <a:lstStyle/>
          <a:p>
            <a:pPr marL="118872" indent="0">
              <a:buNone/>
            </a:pPr>
            <a:r>
              <a:rPr lang="en-US" b="1" dirty="0" smtClean="0">
                <a:solidFill>
                  <a:srgbClr val="D60093"/>
                </a:solidFill>
              </a:rPr>
              <a:t>Finding topics:</a:t>
            </a:r>
          </a:p>
          <a:p>
            <a:r>
              <a:rPr lang="en-US" dirty="0" smtClean="0"/>
              <a:t>Represent </a:t>
            </a:r>
            <a:r>
              <a:rPr lang="en-US" dirty="0"/>
              <a:t>a document by a vector  </a:t>
            </a:r>
            <a:r>
              <a:rPr lang="en-US" dirty="0" smtClean="0"/>
              <a:t/>
            </a:r>
            <a:br>
              <a:rPr lang="en-US" dirty="0" smtClean="0"/>
            </a:br>
            <a:r>
              <a:rPr lang="en-US" dirty="0" smtClean="0"/>
              <a:t>(</a:t>
            </a:r>
            <a:r>
              <a:rPr lang="en-US" i="1" dirty="0"/>
              <a:t>x</a:t>
            </a:r>
            <a:r>
              <a:rPr lang="en-US" baseline="-25000" dirty="0"/>
              <a:t>1</a:t>
            </a:r>
            <a:r>
              <a:rPr lang="en-US" dirty="0"/>
              <a:t>, </a:t>
            </a:r>
            <a:r>
              <a:rPr lang="en-US" i="1" dirty="0"/>
              <a:t>x</a:t>
            </a:r>
            <a:r>
              <a:rPr lang="en-US" baseline="-25000" dirty="0"/>
              <a:t>2</a:t>
            </a:r>
            <a:r>
              <a:rPr lang="en-US" dirty="0"/>
              <a:t>,…, </a:t>
            </a:r>
            <a:r>
              <a:rPr lang="en-US" i="1" dirty="0" err="1"/>
              <a:t>x</a:t>
            </a:r>
            <a:r>
              <a:rPr lang="en-US" i="1" baseline="-25000" dirty="0" err="1"/>
              <a:t>k</a:t>
            </a:r>
            <a:r>
              <a:rPr lang="en-US" dirty="0"/>
              <a:t>), where </a:t>
            </a:r>
            <a:r>
              <a:rPr lang="en-US" i="1" dirty="0"/>
              <a:t>x</a:t>
            </a:r>
            <a:r>
              <a:rPr lang="en-US" i="1" baseline="-25000" dirty="0"/>
              <a:t>i</a:t>
            </a:r>
            <a:r>
              <a:rPr lang="en-US" dirty="0"/>
              <a:t> = 1 </a:t>
            </a:r>
            <a:r>
              <a:rPr lang="en-US" dirty="0" err="1"/>
              <a:t>iff</a:t>
            </a:r>
            <a:r>
              <a:rPr lang="en-US" dirty="0"/>
              <a:t> the </a:t>
            </a:r>
            <a:r>
              <a:rPr lang="en-US" i="1" dirty="0" err="1"/>
              <a:t>i</a:t>
            </a:r>
            <a:r>
              <a:rPr lang="en-US" i="1" dirty="0"/>
              <a:t> </a:t>
            </a:r>
            <a:r>
              <a:rPr lang="en-US" baseline="30000" dirty="0" err="1"/>
              <a:t>th</a:t>
            </a:r>
            <a:r>
              <a:rPr lang="en-US" dirty="0"/>
              <a:t> word </a:t>
            </a:r>
            <a:r>
              <a:rPr lang="en-US" dirty="0" smtClean="0"/>
              <a:t/>
            </a:r>
            <a:br>
              <a:rPr lang="en-US" dirty="0" smtClean="0"/>
            </a:br>
            <a:r>
              <a:rPr lang="en-US" dirty="0" smtClean="0"/>
              <a:t>(</a:t>
            </a:r>
            <a:r>
              <a:rPr lang="en-US" dirty="0"/>
              <a:t>in some order) appears in the </a:t>
            </a:r>
            <a:r>
              <a:rPr lang="en-US" dirty="0" smtClean="0"/>
              <a:t>document</a:t>
            </a:r>
            <a:endParaRPr lang="en-US" dirty="0"/>
          </a:p>
          <a:p>
            <a:pPr lvl="1"/>
            <a:r>
              <a:rPr lang="en-US" dirty="0"/>
              <a:t>It actually doesn’t matter if </a:t>
            </a:r>
            <a:r>
              <a:rPr lang="en-US" i="1" dirty="0" smtClean="0"/>
              <a:t>k</a:t>
            </a:r>
            <a:r>
              <a:rPr lang="en-US" dirty="0" smtClean="0"/>
              <a:t> </a:t>
            </a:r>
            <a:r>
              <a:rPr lang="en-US" dirty="0"/>
              <a:t>is infinite; i.e., we don’t limit the set of </a:t>
            </a:r>
            <a:r>
              <a:rPr lang="en-US" dirty="0" smtClean="0"/>
              <a:t>words</a:t>
            </a:r>
          </a:p>
          <a:p>
            <a:pPr lvl="8"/>
            <a:endParaRPr lang="en-US" dirty="0"/>
          </a:p>
          <a:p>
            <a:r>
              <a:rPr lang="en-US" b="1" dirty="0"/>
              <a:t>Documents with similar sets of words </a:t>
            </a:r>
            <a:r>
              <a:rPr lang="en-US" b="1" dirty="0" smtClean="0"/>
              <a:t/>
            </a:r>
            <a:br>
              <a:rPr lang="en-US" b="1" dirty="0" smtClean="0"/>
            </a:br>
            <a:r>
              <a:rPr lang="en-US" b="1" dirty="0" smtClean="0"/>
              <a:t>may </a:t>
            </a:r>
            <a:r>
              <a:rPr lang="en-US" b="1" dirty="0"/>
              <a:t>be about the same </a:t>
            </a:r>
            <a:r>
              <a:rPr lang="en-US" b="1" dirty="0" smtClean="0"/>
              <a:t>topic</a:t>
            </a:r>
            <a:endParaRPr lang="en-US" b="1" dirty="0"/>
          </a:p>
        </p:txBody>
      </p:sp>
      <p:sp>
        <p:nvSpPr>
          <p:cNvPr id="4" name="Slide Number Placeholder 5"/>
          <p:cNvSpPr>
            <a:spLocks noGrp="1"/>
          </p:cNvSpPr>
          <p:nvPr>
            <p:ph type="sldNum" sz="quarter" idx="12"/>
          </p:nvPr>
        </p:nvSpPr>
        <p:spPr/>
        <p:txBody>
          <a:bodyPr/>
          <a:lstStyle/>
          <a:p>
            <a:fld id="{CB49C86E-4822-48E1-9B47-441AC4B3CE7F}" type="slidenum">
              <a:rPr lang="en-US"/>
              <a:pPr/>
              <a:t>11</a:t>
            </a:fld>
            <a:endParaRPr lang="en-US"/>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11998413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smtClean="0"/>
              <a:t>Cosine, Jaccard, and Euclidean</a:t>
            </a:r>
            <a:endParaRPr lang="en-US" dirty="0"/>
          </a:p>
        </p:txBody>
      </p:sp>
      <p:sp>
        <p:nvSpPr>
          <p:cNvPr id="100355" name="Rectangle 3"/>
          <p:cNvSpPr>
            <a:spLocks noGrp="1" noChangeArrowheads="1"/>
          </p:cNvSpPr>
          <p:nvPr>
            <p:ph idx="1"/>
          </p:nvPr>
        </p:nvSpPr>
        <p:spPr>
          <a:xfrm>
            <a:off x="457200" y="1295400"/>
            <a:ext cx="7543800" cy="5257801"/>
          </a:xfrm>
        </p:spPr>
        <p:txBody>
          <a:bodyPr/>
          <a:lstStyle/>
          <a:p>
            <a:r>
              <a:rPr lang="en-US" b="1" dirty="0" smtClean="0">
                <a:solidFill>
                  <a:srgbClr val="0000FF"/>
                </a:solidFill>
              </a:rPr>
              <a:t>As with CDs we have a choice when we think of documents as sets of words or shingles:</a:t>
            </a:r>
          </a:p>
          <a:p>
            <a:pPr lvl="1"/>
            <a:r>
              <a:rPr lang="en-US" b="1" dirty="0" smtClean="0">
                <a:solidFill>
                  <a:srgbClr val="D60093"/>
                </a:solidFill>
              </a:rPr>
              <a:t>Sets as vectors:</a:t>
            </a:r>
            <a:r>
              <a:rPr lang="en-US" dirty="0" smtClean="0"/>
              <a:t> Measure similarity by the </a:t>
            </a:r>
            <a:r>
              <a:rPr lang="en-US" b="1" dirty="0" smtClean="0"/>
              <a:t>cosine distance</a:t>
            </a:r>
          </a:p>
          <a:p>
            <a:pPr lvl="1"/>
            <a:r>
              <a:rPr lang="en-US" b="1" dirty="0" smtClean="0">
                <a:solidFill>
                  <a:srgbClr val="D60093"/>
                </a:solidFill>
              </a:rPr>
              <a:t>Sets as sets:</a:t>
            </a:r>
            <a:r>
              <a:rPr lang="en-US" dirty="0" smtClean="0"/>
              <a:t> Measure similarity by the </a:t>
            </a:r>
            <a:r>
              <a:rPr lang="en-US" b="1" dirty="0" err="1" smtClean="0"/>
              <a:t>Jaccard</a:t>
            </a:r>
            <a:r>
              <a:rPr lang="en-US" b="1" dirty="0" smtClean="0"/>
              <a:t> distance</a:t>
            </a:r>
          </a:p>
          <a:p>
            <a:pPr lvl="1"/>
            <a:r>
              <a:rPr lang="en-US" b="1" dirty="0" smtClean="0">
                <a:solidFill>
                  <a:srgbClr val="D60093"/>
                </a:solidFill>
              </a:rPr>
              <a:t>Sets as points:</a:t>
            </a:r>
            <a:r>
              <a:rPr lang="en-US" dirty="0" smtClean="0"/>
              <a:t> Measure similarity by </a:t>
            </a:r>
            <a:r>
              <a:rPr lang="en-US" b="1" dirty="0" smtClean="0"/>
              <a:t>Euclidean distance</a:t>
            </a:r>
            <a:endParaRPr lang="en-US" b="1" dirty="0"/>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09898B26-AFA4-4808-9879-1DED8198AB92}" type="slidenum">
              <a:rPr lang="en-US" smtClean="0"/>
              <a:pPr/>
              <a:t>12</a:t>
            </a:fld>
            <a:endParaRPr lang="en-US"/>
          </a:p>
        </p:txBody>
      </p:sp>
    </p:spTree>
    <p:extLst>
      <p:ext uri="{BB962C8B-B14F-4D97-AF65-F5344CB8AC3E}">
        <p14:creationId xmlns:p14="http://schemas.microsoft.com/office/powerpoint/2010/main" val="33072619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8729C3C-B3FC-4FA1-B456-3550CB5835C0}" type="slidenum">
              <a:rPr lang="en-US"/>
              <a:pPr/>
              <a:t>13</a:t>
            </a:fld>
            <a:endParaRPr lang="en-US"/>
          </a:p>
        </p:txBody>
      </p:sp>
      <p:sp>
        <p:nvSpPr>
          <p:cNvPr id="18434" name="Rectangle 2"/>
          <p:cNvSpPr>
            <a:spLocks noGrp="1" noChangeArrowheads="1"/>
          </p:cNvSpPr>
          <p:nvPr>
            <p:ph type="title"/>
          </p:nvPr>
        </p:nvSpPr>
        <p:spPr/>
        <p:txBody>
          <a:bodyPr/>
          <a:lstStyle/>
          <a:p>
            <a:r>
              <a:rPr lang="en-US" dirty="0" smtClean="0"/>
              <a:t>Overview: Methods </a:t>
            </a:r>
            <a:r>
              <a:rPr lang="en-US" dirty="0"/>
              <a:t>of Clustering</a:t>
            </a:r>
          </a:p>
        </p:txBody>
      </p:sp>
      <p:sp>
        <p:nvSpPr>
          <p:cNvPr id="18435" name="Rectangle 3"/>
          <p:cNvSpPr>
            <a:spLocks noGrp="1" noChangeArrowheads="1"/>
          </p:cNvSpPr>
          <p:nvPr>
            <p:ph type="body" idx="1"/>
          </p:nvPr>
        </p:nvSpPr>
        <p:spPr/>
        <p:txBody>
          <a:bodyPr>
            <a:normAutofit/>
          </a:bodyPr>
          <a:lstStyle/>
          <a:p>
            <a:r>
              <a:rPr lang="en-US" b="1" dirty="0" smtClean="0">
                <a:solidFill>
                  <a:srgbClr val="0000FF"/>
                </a:solidFill>
              </a:rPr>
              <a:t>Hierarchical:</a:t>
            </a:r>
          </a:p>
          <a:p>
            <a:pPr lvl="1"/>
            <a:r>
              <a:rPr lang="en-US" b="1" dirty="0" smtClean="0">
                <a:solidFill>
                  <a:srgbClr val="D60093"/>
                </a:solidFill>
              </a:rPr>
              <a:t>Agglomerative</a:t>
            </a:r>
            <a:r>
              <a:rPr lang="en-US" dirty="0" smtClean="0">
                <a:solidFill>
                  <a:srgbClr val="D60093"/>
                </a:solidFill>
              </a:rPr>
              <a:t> </a:t>
            </a:r>
            <a:r>
              <a:rPr lang="en-US" dirty="0" smtClean="0"/>
              <a:t>(bottom up):</a:t>
            </a:r>
            <a:endParaRPr lang="en-US" dirty="0"/>
          </a:p>
          <a:p>
            <a:pPr lvl="2"/>
            <a:r>
              <a:rPr lang="en-US" dirty="0"/>
              <a:t>Initially, each point </a:t>
            </a:r>
            <a:r>
              <a:rPr lang="en-US" dirty="0" smtClean="0"/>
              <a:t>is a cluster</a:t>
            </a:r>
            <a:endParaRPr lang="en-US" dirty="0"/>
          </a:p>
          <a:p>
            <a:pPr lvl="2"/>
            <a:r>
              <a:rPr lang="en-US" dirty="0"/>
              <a:t>Repeatedly combine the two </a:t>
            </a:r>
            <a:r>
              <a:rPr lang="en-US" dirty="0" smtClean="0"/>
              <a:t/>
            </a:r>
            <a:br>
              <a:rPr lang="en-US" dirty="0" smtClean="0"/>
            </a:br>
            <a:r>
              <a:rPr lang="en-US" dirty="0" smtClean="0"/>
              <a:t>“</a:t>
            </a:r>
            <a:r>
              <a:rPr lang="en-US" dirty="0"/>
              <a:t>nearest” </a:t>
            </a:r>
            <a:r>
              <a:rPr lang="en-US" dirty="0" smtClean="0"/>
              <a:t>clusters </a:t>
            </a:r>
            <a:r>
              <a:rPr lang="en-US" dirty="0"/>
              <a:t>into </a:t>
            </a:r>
            <a:r>
              <a:rPr lang="en-US" dirty="0" smtClean="0"/>
              <a:t>one</a:t>
            </a:r>
          </a:p>
          <a:p>
            <a:pPr lvl="1"/>
            <a:r>
              <a:rPr lang="en-US" b="1" dirty="0" smtClean="0">
                <a:solidFill>
                  <a:srgbClr val="D60093"/>
                </a:solidFill>
              </a:rPr>
              <a:t>Divisive</a:t>
            </a:r>
            <a:r>
              <a:rPr lang="en-US" dirty="0" smtClean="0">
                <a:solidFill>
                  <a:srgbClr val="D60093"/>
                </a:solidFill>
              </a:rPr>
              <a:t> </a:t>
            </a:r>
            <a:r>
              <a:rPr lang="en-US" dirty="0" smtClean="0"/>
              <a:t>(top down):</a:t>
            </a:r>
          </a:p>
          <a:p>
            <a:pPr lvl="2"/>
            <a:r>
              <a:rPr lang="en-US" dirty="0" smtClean="0"/>
              <a:t>Start with one cluster and recursively split it</a:t>
            </a:r>
          </a:p>
          <a:p>
            <a:pPr lvl="8"/>
            <a:endParaRPr lang="en-US" dirty="0"/>
          </a:p>
          <a:p>
            <a:r>
              <a:rPr lang="en-US" b="1" dirty="0">
                <a:solidFill>
                  <a:srgbClr val="008000"/>
                </a:solidFill>
              </a:rPr>
              <a:t>Point </a:t>
            </a:r>
            <a:r>
              <a:rPr lang="en-US" b="1" dirty="0" smtClean="0">
                <a:solidFill>
                  <a:srgbClr val="008000"/>
                </a:solidFill>
              </a:rPr>
              <a:t>assignment:</a:t>
            </a:r>
            <a:endParaRPr lang="en-US" b="1" dirty="0">
              <a:solidFill>
                <a:srgbClr val="008000"/>
              </a:solidFill>
            </a:endParaRPr>
          </a:p>
          <a:p>
            <a:pPr lvl="1"/>
            <a:r>
              <a:rPr lang="en-US" dirty="0"/>
              <a:t>Maintain a set of </a:t>
            </a:r>
            <a:r>
              <a:rPr lang="en-US" dirty="0" smtClean="0"/>
              <a:t>clusters</a:t>
            </a:r>
            <a:endParaRPr lang="en-US" dirty="0"/>
          </a:p>
          <a:p>
            <a:pPr lvl="1"/>
            <a:r>
              <a:rPr lang="en-US" dirty="0" smtClean="0"/>
              <a:t>Points belong to </a:t>
            </a:r>
            <a:r>
              <a:rPr lang="en-US" dirty="0"/>
              <a:t>“nearest” </a:t>
            </a:r>
            <a:r>
              <a:rPr lang="en-US" dirty="0" smtClean="0"/>
              <a:t>cluster</a:t>
            </a:r>
            <a:endParaRPr lang="en-US" dirty="0"/>
          </a:p>
        </p:txBody>
      </p:sp>
      <p:pic>
        <p:nvPicPr>
          <p:cNvPr id="40964" name="Picture 4" descr="http://www.mathworks.com/help/toolbox/stats/dendrogram.gif"/>
          <p:cNvPicPr>
            <a:picLocks noChangeAspect="1" noChangeArrowheads="1"/>
          </p:cNvPicPr>
          <p:nvPr/>
        </p:nvPicPr>
        <p:blipFill>
          <a:blip r:embed="rId2" cstate="print"/>
          <a:srcRect/>
          <a:stretch>
            <a:fillRect/>
          </a:stretch>
        </p:blipFill>
        <p:spPr bwMode="auto">
          <a:xfrm>
            <a:off x="5386924" y="1752600"/>
            <a:ext cx="3680876" cy="2209800"/>
          </a:xfrm>
          <a:prstGeom prst="rect">
            <a:avLst/>
          </a:prstGeom>
          <a:noFill/>
        </p:spPr>
      </p:pic>
      <p:pic>
        <p:nvPicPr>
          <p:cNvPr id="40966" name="Picture 6" descr="http://www.ima.umn.edu/~iwen/REU/2Ddata.jpg"/>
          <p:cNvPicPr>
            <a:picLocks noChangeAspect="1" noChangeArrowheads="1"/>
          </p:cNvPicPr>
          <p:nvPr/>
        </p:nvPicPr>
        <p:blipFill>
          <a:blip r:embed="rId3" cstate="print"/>
          <a:srcRect/>
          <a:stretch>
            <a:fillRect/>
          </a:stretch>
        </p:blipFill>
        <p:spPr bwMode="auto">
          <a:xfrm>
            <a:off x="6781800" y="4827709"/>
            <a:ext cx="2325008" cy="1877891"/>
          </a:xfrm>
          <a:prstGeom prst="rect">
            <a:avLst/>
          </a:prstGeom>
          <a:noFill/>
        </p:spPr>
      </p:pic>
      <p:sp>
        <p:nvSpPr>
          <p:cNvPr id="10" name="Footer Placeholder 9"/>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42904855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smtClean="0"/>
              <a:t>Hierarchical Clustering</a:t>
            </a:r>
            <a:endParaRPr lang="en-US"/>
          </a:p>
        </p:txBody>
      </p:sp>
      <p:sp>
        <p:nvSpPr>
          <p:cNvPr id="82947" name="Rectangle 3"/>
          <p:cNvSpPr>
            <a:spLocks noGrp="1" noChangeArrowheads="1"/>
          </p:cNvSpPr>
          <p:nvPr>
            <p:ph type="body" idx="1"/>
          </p:nvPr>
        </p:nvSpPr>
        <p:spPr/>
        <p:txBody>
          <a:bodyPr/>
          <a:lstStyle/>
          <a:p>
            <a:r>
              <a:rPr lang="en-US" b="1" dirty="0" smtClean="0">
                <a:solidFill>
                  <a:srgbClr val="D60093"/>
                </a:solidFill>
              </a:rPr>
              <a:t>Key operation: </a:t>
            </a:r>
            <a:r>
              <a:rPr lang="en-US" b="1" dirty="0" smtClean="0">
                <a:solidFill>
                  <a:schemeClr val="accent3"/>
                </a:solidFill>
              </a:rPr>
              <a:t/>
            </a:r>
            <a:br>
              <a:rPr lang="en-US" b="1" dirty="0" smtClean="0">
                <a:solidFill>
                  <a:schemeClr val="accent3"/>
                </a:solidFill>
              </a:rPr>
            </a:br>
            <a:r>
              <a:rPr lang="en-US" b="1" dirty="0" smtClean="0"/>
              <a:t>Repeatedly combine </a:t>
            </a:r>
            <a:br>
              <a:rPr lang="en-US" b="1" dirty="0" smtClean="0"/>
            </a:br>
            <a:r>
              <a:rPr lang="en-US" b="1" dirty="0" smtClean="0"/>
              <a:t>two nearest clusters</a:t>
            </a:r>
          </a:p>
          <a:p>
            <a:pPr lvl="2"/>
            <a:endParaRPr lang="en-US" dirty="0" smtClean="0"/>
          </a:p>
          <a:p>
            <a:r>
              <a:rPr lang="en-US" b="1" dirty="0" smtClean="0">
                <a:solidFill>
                  <a:srgbClr val="0000FF"/>
                </a:solidFill>
              </a:rPr>
              <a:t>Three important questions:</a:t>
            </a:r>
          </a:p>
          <a:p>
            <a:pPr lvl="1"/>
            <a:r>
              <a:rPr lang="en-US" b="1" dirty="0" smtClean="0"/>
              <a:t>1)</a:t>
            </a:r>
            <a:r>
              <a:rPr lang="en-US" dirty="0" smtClean="0"/>
              <a:t> How do you represent a cluster of more </a:t>
            </a:r>
            <a:br>
              <a:rPr lang="en-US" dirty="0" smtClean="0"/>
            </a:br>
            <a:r>
              <a:rPr lang="en-US" dirty="0" smtClean="0"/>
              <a:t>than one point?</a:t>
            </a:r>
          </a:p>
          <a:p>
            <a:pPr lvl="1"/>
            <a:r>
              <a:rPr lang="en-US" b="1" dirty="0" smtClean="0"/>
              <a:t>2)</a:t>
            </a:r>
            <a:r>
              <a:rPr lang="en-US" dirty="0" smtClean="0"/>
              <a:t> How do you determine the “nearness” of clusters?</a:t>
            </a:r>
          </a:p>
          <a:p>
            <a:pPr lvl="1"/>
            <a:r>
              <a:rPr lang="en-US" b="1" dirty="0" smtClean="0"/>
              <a:t>3)</a:t>
            </a:r>
            <a:r>
              <a:rPr lang="en-US" dirty="0" smtClean="0"/>
              <a:t> When to stop combining clusters?</a:t>
            </a:r>
            <a:endParaRPr lang="en-US" dirty="0"/>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5B35AAD7-AE9A-4B67-BF02-47A6EAD9A973}" type="slidenum">
              <a:rPr lang="en-US" smtClean="0"/>
              <a:pPr/>
              <a:t>14</a:t>
            </a:fld>
            <a:endParaRPr lang="en-US"/>
          </a:p>
        </p:txBody>
      </p:sp>
      <p:pic>
        <p:nvPicPr>
          <p:cNvPr id="12" name="Picture 4" descr="http://www.mathworks.com/help/toolbox/stats/dendrogram.gif"/>
          <p:cNvPicPr>
            <a:picLocks noChangeAspect="1" noChangeArrowheads="1"/>
          </p:cNvPicPr>
          <p:nvPr/>
        </p:nvPicPr>
        <p:blipFill>
          <a:blip r:embed="rId2" cstate="print"/>
          <a:srcRect/>
          <a:stretch>
            <a:fillRect/>
          </a:stretch>
        </p:blipFill>
        <p:spPr bwMode="auto">
          <a:xfrm>
            <a:off x="5715000" y="1218145"/>
            <a:ext cx="3048000" cy="1829855"/>
          </a:xfrm>
          <a:prstGeom prst="rect">
            <a:avLst/>
          </a:prstGeom>
          <a:noFill/>
        </p:spPr>
      </p:pic>
    </p:spTree>
    <p:extLst>
      <p:ext uri="{BB962C8B-B14F-4D97-AF65-F5344CB8AC3E}">
        <p14:creationId xmlns:p14="http://schemas.microsoft.com/office/powerpoint/2010/main" val="16752754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dirty="0"/>
              <a:t>Hierarchical </a:t>
            </a:r>
            <a:r>
              <a:rPr lang="en-US" dirty="0" smtClean="0"/>
              <a:t>Clustering</a:t>
            </a:r>
            <a:endParaRPr lang="en-US" dirty="0"/>
          </a:p>
        </p:txBody>
      </p:sp>
      <p:sp>
        <p:nvSpPr>
          <p:cNvPr id="19459" name="Rectangle 3"/>
          <p:cNvSpPr>
            <a:spLocks noGrp="1" noChangeArrowheads="1"/>
          </p:cNvSpPr>
          <p:nvPr>
            <p:ph idx="1"/>
          </p:nvPr>
        </p:nvSpPr>
        <p:spPr>
          <a:xfrm>
            <a:off x="457200" y="1295400"/>
            <a:ext cx="8686800" cy="5410200"/>
          </a:xfrm>
        </p:spPr>
        <p:txBody>
          <a:bodyPr>
            <a:normAutofit/>
          </a:bodyPr>
          <a:lstStyle/>
          <a:p>
            <a:r>
              <a:rPr lang="en-US" b="1" dirty="0">
                <a:solidFill>
                  <a:srgbClr val="D60093"/>
                </a:solidFill>
              </a:rPr>
              <a:t>Key operation: </a:t>
            </a:r>
            <a:r>
              <a:rPr lang="en-US" b="1" dirty="0" smtClean="0"/>
              <a:t>Repeatedly </a:t>
            </a:r>
            <a:r>
              <a:rPr lang="en-US" b="1" dirty="0"/>
              <a:t>combine </a:t>
            </a:r>
            <a:r>
              <a:rPr lang="en-US" b="1" dirty="0" smtClean="0"/>
              <a:t>two </a:t>
            </a:r>
            <a:r>
              <a:rPr lang="en-US" b="1" dirty="0"/>
              <a:t>nearest </a:t>
            </a:r>
            <a:r>
              <a:rPr lang="en-US" b="1" dirty="0" smtClean="0"/>
              <a:t>clusters</a:t>
            </a:r>
          </a:p>
          <a:p>
            <a:r>
              <a:rPr lang="en-US" b="1" dirty="0" smtClean="0">
                <a:solidFill>
                  <a:srgbClr val="0000FF"/>
                </a:solidFill>
              </a:rPr>
              <a:t>(1</a:t>
            </a:r>
            <a:r>
              <a:rPr lang="en-US" b="1" dirty="0">
                <a:solidFill>
                  <a:srgbClr val="0000FF"/>
                </a:solidFill>
              </a:rPr>
              <a:t>) How </a:t>
            </a:r>
            <a:r>
              <a:rPr lang="en-US" b="1" dirty="0" smtClean="0">
                <a:solidFill>
                  <a:srgbClr val="0000FF"/>
                </a:solidFill>
              </a:rPr>
              <a:t>to </a:t>
            </a:r>
            <a:r>
              <a:rPr lang="en-US" b="1" dirty="0">
                <a:solidFill>
                  <a:srgbClr val="0000FF"/>
                </a:solidFill>
              </a:rPr>
              <a:t>represent a cluster of </a:t>
            </a:r>
            <a:r>
              <a:rPr lang="en-US" b="1" dirty="0" smtClean="0">
                <a:solidFill>
                  <a:srgbClr val="0000FF"/>
                </a:solidFill>
              </a:rPr>
              <a:t>many points?</a:t>
            </a:r>
            <a:endParaRPr lang="en-US" b="1" dirty="0">
              <a:solidFill>
                <a:srgbClr val="0000FF"/>
              </a:solidFill>
            </a:endParaRPr>
          </a:p>
          <a:p>
            <a:pPr lvl="1"/>
            <a:r>
              <a:rPr lang="en-US" b="1" dirty="0" smtClean="0">
                <a:solidFill>
                  <a:srgbClr val="008000"/>
                </a:solidFill>
              </a:rPr>
              <a:t>Key problem:</a:t>
            </a:r>
            <a:r>
              <a:rPr lang="en-US" dirty="0" smtClean="0">
                <a:solidFill>
                  <a:srgbClr val="008000"/>
                </a:solidFill>
              </a:rPr>
              <a:t> </a:t>
            </a:r>
            <a:r>
              <a:rPr lang="en-US" dirty="0" smtClean="0"/>
              <a:t>As you merge clusters, how do you represent the “location” of each cluster, to tell which pair of clusters is closest?</a:t>
            </a:r>
          </a:p>
          <a:p>
            <a:r>
              <a:rPr lang="en-US" b="1" dirty="0" smtClean="0">
                <a:solidFill>
                  <a:srgbClr val="008000"/>
                </a:solidFill>
              </a:rPr>
              <a:t>Euclidean case:</a:t>
            </a:r>
            <a:r>
              <a:rPr lang="en-US" dirty="0" smtClean="0">
                <a:solidFill>
                  <a:srgbClr val="0000FF"/>
                </a:solidFill>
              </a:rPr>
              <a:t> </a:t>
            </a:r>
            <a:r>
              <a:rPr lang="en-US" dirty="0"/>
              <a:t>each cluster has </a:t>
            </a:r>
            <a:r>
              <a:rPr lang="en-US" dirty="0" smtClean="0"/>
              <a:t>a </a:t>
            </a:r>
            <a:br>
              <a:rPr lang="en-US" dirty="0" smtClean="0"/>
            </a:br>
            <a:r>
              <a:rPr lang="en-US" b="1" i="1" dirty="0" smtClean="0">
                <a:solidFill>
                  <a:srgbClr val="FF0066"/>
                </a:solidFill>
              </a:rPr>
              <a:t>centroid</a:t>
            </a:r>
            <a:r>
              <a:rPr lang="en-US" dirty="0" smtClean="0">
                <a:solidFill>
                  <a:srgbClr val="FF0066"/>
                </a:solidFill>
              </a:rPr>
              <a:t> </a:t>
            </a:r>
            <a:r>
              <a:rPr lang="en-US" dirty="0"/>
              <a:t>= average of its </a:t>
            </a:r>
            <a:r>
              <a:rPr lang="en-US" dirty="0" smtClean="0"/>
              <a:t>(data)points</a:t>
            </a:r>
          </a:p>
          <a:p>
            <a:r>
              <a:rPr lang="en-US" b="1" dirty="0">
                <a:solidFill>
                  <a:srgbClr val="0000FF"/>
                </a:solidFill>
              </a:rPr>
              <a:t>(</a:t>
            </a:r>
            <a:r>
              <a:rPr lang="en-US" b="1" dirty="0" smtClean="0">
                <a:solidFill>
                  <a:srgbClr val="0000FF"/>
                </a:solidFill>
              </a:rPr>
              <a:t>2</a:t>
            </a:r>
            <a:r>
              <a:rPr lang="en-US" b="1" dirty="0">
                <a:solidFill>
                  <a:srgbClr val="0000FF"/>
                </a:solidFill>
              </a:rPr>
              <a:t>) How </a:t>
            </a:r>
            <a:r>
              <a:rPr lang="en-US" b="1" dirty="0" smtClean="0">
                <a:solidFill>
                  <a:srgbClr val="0000FF"/>
                </a:solidFill>
              </a:rPr>
              <a:t>to determine “</a:t>
            </a:r>
            <a:r>
              <a:rPr lang="en-US" b="1" dirty="0">
                <a:solidFill>
                  <a:srgbClr val="0000FF"/>
                </a:solidFill>
              </a:rPr>
              <a:t>nearness” of clusters?</a:t>
            </a:r>
          </a:p>
          <a:p>
            <a:pPr lvl="1"/>
            <a:r>
              <a:rPr lang="en-US" dirty="0" smtClean="0"/>
              <a:t>Measure cluster </a:t>
            </a:r>
            <a:r>
              <a:rPr lang="en-US" dirty="0"/>
              <a:t>distances by distances of </a:t>
            </a:r>
            <a:r>
              <a:rPr lang="en-US" dirty="0" smtClean="0"/>
              <a:t>centroids</a:t>
            </a:r>
          </a:p>
        </p:txBody>
      </p:sp>
      <p:sp>
        <p:nvSpPr>
          <p:cNvPr id="7" name="Footer Placeholder 6"/>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B3B40D71-7600-4E70-9746-66CD11735245}" type="slidenum">
              <a:rPr lang="en-US"/>
              <a:pPr/>
              <a:t>15</a:t>
            </a:fld>
            <a:endParaRPr lang="en-US"/>
          </a:p>
        </p:txBody>
      </p:sp>
    </p:spTree>
    <p:extLst>
      <p:ext uri="{BB962C8B-B14F-4D97-AF65-F5344CB8AC3E}">
        <p14:creationId xmlns:p14="http://schemas.microsoft.com/office/powerpoint/2010/main" val="37192442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4"/>
          <p:cNvSpPr>
            <a:spLocks noGrp="1"/>
          </p:cNvSpPr>
          <p:nvPr>
            <p:ph type="sldNum" sz="quarter" idx="12"/>
          </p:nvPr>
        </p:nvSpPr>
        <p:spPr/>
        <p:txBody>
          <a:bodyPr/>
          <a:lstStyle/>
          <a:p>
            <a:fld id="{99DB44CA-D531-47DB-9E33-B16569C64FBD}" type="slidenum">
              <a:rPr lang="en-US"/>
              <a:pPr/>
              <a:t>16</a:t>
            </a:fld>
            <a:endParaRPr lang="en-US"/>
          </a:p>
        </p:txBody>
      </p:sp>
      <p:sp>
        <p:nvSpPr>
          <p:cNvPr id="20482" name="Rectangle 2"/>
          <p:cNvSpPr>
            <a:spLocks noGrp="1" noChangeArrowheads="1"/>
          </p:cNvSpPr>
          <p:nvPr>
            <p:ph type="title"/>
          </p:nvPr>
        </p:nvSpPr>
        <p:spPr/>
        <p:txBody>
          <a:bodyPr/>
          <a:lstStyle/>
          <a:p>
            <a:r>
              <a:rPr lang="en-US" dirty="0" smtClean="0"/>
              <a:t>Example: Hierarchical clustering</a:t>
            </a:r>
            <a:endParaRPr lang="en-US" dirty="0"/>
          </a:p>
        </p:txBody>
      </p:sp>
      <p:sp>
        <p:nvSpPr>
          <p:cNvPr id="20483" name="Text Box 3"/>
          <p:cNvSpPr txBox="1">
            <a:spLocks noChangeArrowheads="1"/>
          </p:cNvSpPr>
          <p:nvPr/>
        </p:nvSpPr>
        <p:spPr bwMode="auto">
          <a:xfrm>
            <a:off x="593725" y="1787525"/>
            <a:ext cx="5416868" cy="2585323"/>
          </a:xfrm>
          <a:prstGeom prst="rect">
            <a:avLst/>
          </a:prstGeom>
          <a:noFill/>
          <a:ln w="9525">
            <a:noFill/>
            <a:miter lim="800000"/>
            <a:headEnd/>
            <a:tailEnd/>
          </a:ln>
          <a:effectLst/>
        </p:spPr>
        <p:txBody>
          <a:bodyPr wrap="none">
            <a:spAutoFit/>
          </a:bodyPr>
          <a:lstStyle/>
          <a:p>
            <a:r>
              <a:rPr lang="en-US" dirty="0"/>
              <a:t>					</a:t>
            </a:r>
            <a:r>
              <a:rPr lang="en-US" dirty="0">
                <a:solidFill>
                  <a:schemeClr val="accent3">
                    <a:lumMod val="75000"/>
                  </a:schemeClr>
                </a:solidFill>
              </a:rPr>
              <a:t>  </a:t>
            </a:r>
            <a:r>
              <a:rPr lang="en-US" dirty="0">
                <a:solidFill>
                  <a:schemeClr val="accent3">
                    <a:lumMod val="75000"/>
                  </a:schemeClr>
                </a:solidFill>
                <a:latin typeface="Times New Roman" charset="0"/>
              </a:rPr>
              <a:t>(5,3)</a:t>
            </a:r>
          </a:p>
          <a:p>
            <a:r>
              <a:rPr lang="en-US" dirty="0">
                <a:solidFill>
                  <a:schemeClr val="accent3">
                    <a:lumMod val="75000"/>
                  </a:schemeClr>
                </a:solidFill>
                <a:latin typeface="Times New Roman" charset="0"/>
              </a:rPr>
              <a:t>					o</a:t>
            </a:r>
          </a:p>
          <a:p>
            <a:r>
              <a:rPr lang="en-US" dirty="0">
                <a:latin typeface="Times New Roman" charset="0"/>
              </a:rPr>
              <a:t>	 </a:t>
            </a:r>
            <a:r>
              <a:rPr lang="en-US" dirty="0">
                <a:solidFill>
                  <a:srgbClr val="0070C0"/>
                </a:solidFill>
                <a:latin typeface="Times New Roman" charset="0"/>
              </a:rPr>
              <a:t> (1,2)</a:t>
            </a:r>
          </a:p>
          <a:p>
            <a:r>
              <a:rPr lang="en-US" dirty="0">
                <a:solidFill>
                  <a:srgbClr val="0070C0"/>
                </a:solidFill>
                <a:latin typeface="Times New Roman" charset="0"/>
              </a:rPr>
              <a:t>	o</a:t>
            </a:r>
          </a:p>
          <a:p>
            <a:endParaRPr lang="en-US" dirty="0">
              <a:latin typeface="Times New Roman" charset="0"/>
            </a:endParaRPr>
          </a:p>
          <a:p>
            <a:r>
              <a:rPr lang="en-US" dirty="0">
                <a:latin typeface="Times New Roman" charset="0"/>
              </a:rPr>
              <a:t>		</a:t>
            </a:r>
            <a:r>
              <a:rPr lang="en-US" dirty="0">
                <a:solidFill>
                  <a:srgbClr val="0070C0"/>
                </a:solidFill>
                <a:latin typeface="Times New Roman" charset="0"/>
              </a:rPr>
              <a:t>o  (2,1)	</a:t>
            </a:r>
            <a:r>
              <a:rPr lang="en-US" dirty="0">
                <a:latin typeface="Times New Roman" charset="0"/>
              </a:rPr>
              <a:t>	</a:t>
            </a:r>
            <a:r>
              <a:rPr lang="en-US" dirty="0">
                <a:solidFill>
                  <a:srgbClr val="00B050"/>
                </a:solidFill>
                <a:latin typeface="Times New Roman" charset="0"/>
              </a:rPr>
              <a:t>o  (4,1)</a:t>
            </a:r>
          </a:p>
          <a:p>
            <a:endParaRPr lang="en-US" dirty="0"/>
          </a:p>
          <a:p>
            <a:r>
              <a:rPr lang="en-US" dirty="0" smtClean="0">
                <a:solidFill>
                  <a:srgbClr val="C00000"/>
                </a:solidFill>
                <a:latin typeface="Times New Roman" charset="0"/>
              </a:rPr>
              <a:t>       o  </a:t>
            </a:r>
            <a:r>
              <a:rPr lang="en-US" dirty="0">
                <a:solidFill>
                  <a:srgbClr val="C00000"/>
                </a:solidFill>
                <a:latin typeface="Times New Roman" charset="0"/>
              </a:rPr>
              <a:t>(0,0</a:t>
            </a:r>
            <a:r>
              <a:rPr lang="en-US" dirty="0" smtClean="0">
                <a:solidFill>
                  <a:srgbClr val="C00000"/>
                </a:solidFill>
                <a:latin typeface="Times New Roman" charset="0"/>
              </a:rPr>
              <a:t>)</a:t>
            </a:r>
            <a:r>
              <a:rPr lang="en-US" dirty="0">
                <a:latin typeface="Times New Roman" charset="0"/>
              </a:rPr>
              <a:t>				</a:t>
            </a:r>
            <a:r>
              <a:rPr lang="en-US" dirty="0">
                <a:solidFill>
                  <a:srgbClr val="00B050"/>
                </a:solidFill>
                <a:latin typeface="Times New Roman" charset="0"/>
              </a:rPr>
              <a:t>o (5,0)</a:t>
            </a:r>
          </a:p>
          <a:p>
            <a:r>
              <a:rPr lang="en-US" dirty="0">
                <a:solidFill>
                  <a:srgbClr val="00B050"/>
                </a:solidFill>
                <a:latin typeface="Times New Roman" charset="0"/>
              </a:rPr>
              <a:t>			</a:t>
            </a:r>
            <a:r>
              <a:rPr lang="en-US" dirty="0" smtClean="0">
                <a:solidFill>
                  <a:srgbClr val="00B050"/>
                </a:solidFill>
                <a:latin typeface="Times New Roman" charset="0"/>
              </a:rPr>
              <a:t>		</a:t>
            </a:r>
            <a:endParaRPr lang="en-US" dirty="0">
              <a:solidFill>
                <a:srgbClr val="00B050"/>
              </a:solidFill>
            </a:endParaRPr>
          </a:p>
        </p:txBody>
      </p:sp>
      <p:sp>
        <p:nvSpPr>
          <p:cNvPr id="20489" name="Oval 9"/>
          <p:cNvSpPr>
            <a:spLocks noChangeArrowheads="1"/>
          </p:cNvSpPr>
          <p:nvPr/>
        </p:nvSpPr>
        <p:spPr bwMode="auto">
          <a:xfrm>
            <a:off x="1316515" y="2263966"/>
            <a:ext cx="1676400" cy="1676400"/>
          </a:xfrm>
          <a:prstGeom prst="ellipse">
            <a:avLst/>
          </a:prstGeom>
          <a:noFill/>
          <a:ln w="9525">
            <a:solidFill>
              <a:srgbClr val="0070C0"/>
            </a:solidFill>
            <a:round/>
            <a:headEnd/>
            <a:tailEnd/>
          </a:ln>
          <a:effectLst/>
        </p:spPr>
        <p:txBody>
          <a:bodyPr wrap="none" anchor="ctr"/>
          <a:lstStyle/>
          <a:p>
            <a:pPr algn="ctr"/>
            <a:endParaRPr lang="en-US">
              <a:latin typeface="Times New Roman" charset="0"/>
            </a:endParaRPr>
          </a:p>
        </p:txBody>
      </p:sp>
      <p:sp>
        <p:nvSpPr>
          <p:cNvPr id="20491" name="Text Box 11"/>
          <p:cNvSpPr txBox="1">
            <a:spLocks noChangeArrowheads="1"/>
          </p:cNvSpPr>
          <p:nvPr/>
        </p:nvSpPr>
        <p:spPr bwMode="auto">
          <a:xfrm>
            <a:off x="1944882" y="2863468"/>
            <a:ext cx="1146468" cy="369332"/>
          </a:xfrm>
          <a:prstGeom prst="rect">
            <a:avLst/>
          </a:prstGeom>
          <a:noFill/>
          <a:ln w="9525">
            <a:noFill/>
            <a:miter lim="800000"/>
            <a:headEnd/>
            <a:tailEnd/>
          </a:ln>
          <a:effectLst/>
        </p:spPr>
        <p:txBody>
          <a:bodyPr wrap="none">
            <a:spAutoFit/>
          </a:bodyPr>
          <a:lstStyle/>
          <a:p>
            <a:r>
              <a:rPr lang="en-US" b="1" dirty="0">
                <a:solidFill>
                  <a:srgbClr val="0070C0"/>
                </a:solidFill>
                <a:latin typeface="Times New Roman" charset="0"/>
              </a:rPr>
              <a:t>x</a:t>
            </a:r>
            <a:r>
              <a:rPr lang="en-US" dirty="0">
                <a:solidFill>
                  <a:srgbClr val="0070C0"/>
                </a:solidFill>
                <a:latin typeface="Times New Roman" charset="0"/>
              </a:rPr>
              <a:t> (1.5,1.5)</a:t>
            </a:r>
          </a:p>
        </p:txBody>
      </p:sp>
      <p:sp>
        <p:nvSpPr>
          <p:cNvPr id="20492" name="Oval 12"/>
          <p:cNvSpPr>
            <a:spLocks noChangeArrowheads="1"/>
          </p:cNvSpPr>
          <p:nvPr/>
        </p:nvSpPr>
        <p:spPr bwMode="auto">
          <a:xfrm>
            <a:off x="4114800" y="2971800"/>
            <a:ext cx="1676400" cy="1676400"/>
          </a:xfrm>
          <a:prstGeom prst="ellipse">
            <a:avLst/>
          </a:prstGeom>
          <a:noFill/>
          <a:ln w="9525">
            <a:solidFill>
              <a:srgbClr val="00B050"/>
            </a:solidFill>
            <a:round/>
            <a:headEnd/>
            <a:tailEnd/>
          </a:ln>
          <a:effectLst/>
        </p:spPr>
        <p:txBody>
          <a:bodyPr wrap="none" anchor="ctr"/>
          <a:lstStyle/>
          <a:p>
            <a:endParaRPr lang="en-US"/>
          </a:p>
        </p:txBody>
      </p:sp>
      <p:sp>
        <p:nvSpPr>
          <p:cNvPr id="20493" name="Text Box 13"/>
          <p:cNvSpPr txBox="1">
            <a:spLocks noChangeArrowheads="1"/>
          </p:cNvSpPr>
          <p:nvPr/>
        </p:nvSpPr>
        <p:spPr bwMode="auto">
          <a:xfrm>
            <a:off x="4762315" y="3471169"/>
            <a:ext cx="1146468" cy="369332"/>
          </a:xfrm>
          <a:prstGeom prst="rect">
            <a:avLst/>
          </a:prstGeom>
          <a:noFill/>
          <a:ln w="9525">
            <a:noFill/>
            <a:miter lim="800000"/>
            <a:headEnd/>
            <a:tailEnd/>
          </a:ln>
          <a:effectLst/>
        </p:spPr>
        <p:txBody>
          <a:bodyPr wrap="none">
            <a:spAutoFit/>
          </a:bodyPr>
          <a:lstStyle/>
          <a:p>
            <a:r>
              <a:rPr lang="en-US" b="1" dirty="0">
                <a:solidFill>
                  <a:srgbClr val="00B050"/>
                </a:solidFill>
                <a:latin typeface="Times New Roman" charset="0"/>
              </a:rPr>
              <a:t>x</a:t>
            </a:r>
            <a:r>
              <a:rPr lang="en-US" dirty="0">
                <a:solidFill>
                  <a:srgbClr val="00B050"/>
                </a:solidFill>
                <a:latin typeface="Times New Roman" charset="0"/>
              </a:rPr>
              <a:t> (4.5,0.5)</a:t>
            </a:r>
          </a:p>
        </p:txBody>
      </p:sp>
      <p:sp>
        <p:nvSpPr>
          <p:cNvPr id="20494" name="Oval 14"/>
          <p:cNvSpPr>
            <a:spLocks noChangeArrowheads="1"/>
          </p:cNvSpPr>
          <p:nvPr/>
        </p:nvSpPr>
        <p:spPr bwMode="auto">
          <a:xfrm>
            <a:off x="457200" y="2133600"/>
            <a:ext cx="3048000" cy="2743200"/>
          </a:xfrm>
          <a:prstGeom prst="ellipse">
            <a:avLst/>
          </a:prstGeom>
          <a:noFill/>
          <a:ln w="9525">
            <a:solidFill>
              <a:srgbClr val="C00000"/>
            </a:solidFill>
            <a:round/>
            <a:headEnd/>
            <a:tailEnd/>
          </a:ln>
          <a:effectLst/>
        </p:spPr>
        <p:txBody>
          <a:bodyPr wrap="none" anchor="ctr"/>
          <a:lstStyle/>
          <a:p>
            <a:endParaRPr lang="en-US"/>
          </a:p>
        </p:txBody>
      </p:sp>
      <p:sp>
        <p:nvSpPr>
          <p:cNvPr id="20496" name="Text Box 16"/>
          <p:cNvSpPr txBox="1">
            <a:spLocks noChangeArrowheads="1"/>
          </p:cNvSpPr>
          <p:nvPr/>
        </p:nvSpPr>
        <p:spPr bwMode="auto">
          <a:xfrm>
            <a:off x="1600200" y="3200400"/>
            <a:ext cx="800219" cy="369332"/>
          </a:xfrm>
          <a:prstGeom prst="rect">
            <a:avLst/>
          </a:prstGeom>
          <a:noFill/>
          <a:ln w="9525">
            <a:noFill/>
            <a:miter lim="800000"/>
            <a:headEnd/>
            <a:tailEnd/>
          </a:ln>
          <a:effectLst/>
        </p:spPr>
        <p:txBody>
          <a:bodyPr wrap="none">
            <a:spAutoFit/>
          </a:bodyPr>
          <a:lstStyle/>
          <a:p>
            <a:r>
              <a:rPr lang="en-US" dirty="0">
                <a:solidFill>
                  <a:srgbClr val="C00000"/>
                </a:solidFill>
                <a:latin typeface="Times New Roman" charset="0"/>
              </a:rPr>
              <a:t>x (1,1)</a:t>
            </a:r>
          </a:p>
        </p:txBody>
      </p:sp>
      <p:sp>
        <p:nvSpPr>
          <p:cNvPr id="20497" name="Oval 17"/>
          <p:cNvSpPr>
            <a:spLocks noChangeArrowheads="1"/>
          </p:cNvSpPr>
          <p:nvPr/>
        </p:nvSpPr>
        <p:spPr bwMode="auto">
          <a:xfrm>
            <a:off x="4038600" y="1447800"/>
            <a:ext cx="2286000" cy="3581400"/>
          </a:xfrm>
          <a:prstGeom prst="ellipse">
            <a:avLst/>
          </a:prstGeom>
          <a:noFill/>
          <a:ln w="9525">
            <a:solidFill>
              <a:schemeClr val="accent3">
                <a:lumMod val="75000"/>
              </a:schemeClr>
            </a:solidFill>
            <a:round/>
            <a:headEnd/>
            <a:tailEnd/>
          </a:ln>
          <a:effectLst/>
        </p:spPr>
        <p:txBody>
          <a:bodyPr wrap="none" anchor="ctr"/>
          <a:lstStyle/>
          <a:p>
            <a:endParaRPr lang="en-US"/>
          </a:p>
        </p:txBody>
      </p:sp>
      <p:sp>
        <p:nvSpPr>
          <p:cNvPr id="20498" name="Text Box 18"/>
          <p:cNvSpPr txBox="1">
            <a:spLocks noChangeArrowheads="1"/>
          </p:cNvSpPr>
          <p:nvPr/>
        </p:nvSpPr>
        <p:spPr bwMode="auto">
          <a:xfrm>
            <a:off x="4998353" y="2917567"/>
            <a:ext cx="1146468" cy="369332"/>
          </a:xfrm>
          <a:prstGeom prst="rect">
            <a:avLst/>
          </a:prstGeom>
          <a:noFill/>
          <a:ln w="9525">
            <a:noFill/>
            <a:miter lim="800000"/>
            <a:headEnd/>
            <a:tailEnd/>
          </a:ln>
          <a:effectLst/>
        </p:spPr>
        <p:txBody>
          <a:bodyPr wrap="none">
            <a:spAutoFit/>
          </a:bodyPr>
          <a:lstStyle/>
          <a:p>
            <a:r>
              <a:rPr lang="en-US" b="1" dirty="0">
                <a:solidFill>
                  <a:schemeClr val="accent3">
                    <a:lumMod val="75000"/>
                  </a:schemeClr>
                </a:solidFill>
                <a:latin typeface="Times New Roman" charset="0"/>
              </a:rPr>
              <a:t>x</a:t>
            </a:r>
            <a:r>
              <a:rPr lang="en-US" dirty="0">
                <a:solidFill>
                  <a:schemeClr val="accent3">
                    <a:lumMod val="75000"/>
                  </a:schemeClr>
                </a:solidFill>
                <a:latin typeface="Times New Roman" charset="0"/>
              </a:rPr>
              <a:t> (4.7,1.3)</a:t>
            </a:r>
          </a:p>
        </p:txBody>
      </p:sp>
      <p:sp>
        <p:nvSpPr>
          <p:cNvPr id="13" name="Oval 12"/>
          <p:cNvSpPr/>
          <p:nvPr/>
        </p:nvSpPr>
        <p:spPr>
          <a:xfrm>
            <a:off x="6781800" y="6019801"/>
            <a:ext cx="152400" cy="152400"/>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7216966" y="6019801"/>
            <a:ext cx="152400" cy="152400"/>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6400800" y="6019801"/>
            <a:ext cx="152400" cy="1524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8099234" y="6019801"/>
            <a:ext cx="152400"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8534400" y="6019801"/>
            <a:ext cx="152400" cy="152400"/>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7718234" y="6019801"/>
            <a:ext cx="152400"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Elbow Connector 25"/>
          <p:cNvCxnSpPr>
            <a:stCxn id="15" idx="0"/>
          </p:cNvCxnSpPr>
          <p:nvPr/>
        </p:nvCxnSpPr>
        <p:spPr>
          <a:xfrm rot="5400000" flipH="1" flipV="1">
            <a:off x="6324600" y="5334001"/>
            <a:ext cx="838200" cy="533400"/>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Elbow Connector 27"/>
          <p:cNvCxnSpPr>
            <a:stCxn id="13" idx="0"/>
          </p:cNvCxnSpPr>
          <p:nvPr/>
        </p:nvCxnSpPr>
        <p:spPr>
          <a:xfrm rot="5400000" flipH="1" flipV="1">
            <a:off x="6705600" y="5715001"/>
            <a:ext cx="457200" cy="152400"/>
          </a:xfrm>
          <a:prstGeom prst="bentConnector3">
            <a:avLst>
              <a:gd name="adj1" fmla="val 42771"/>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Elbow Connector 29"/>
          <p:cNvCxnSpPr>
            <a:stCxn id="14" idx="0"/>
          </p:cNvCxnSpPr>
          <p:nvPr/>
        </p:nvCxnSpPr>
        <p:spPr>
          <a:xfrm rot="16200000" flipV="1">
            <a:off x="6961283" y="5687918"/>
            <a:ext cx="381000" cy="282766"/>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Elbow Connector 32"/>
          <p:cNvCxnSpPr>
            <a:stCxn id="18" idx="0"/>
          </p:cNvCxnSpPr>
          <p:nvPr/>
        </p:nvCxnSpPr>
        <p:spPr>
          <a:xfrm rot="5400000" flipH="1" flipV="1">
            <a:off x="7669117" y="5764118"/>
            <a:ext cx="381000" cy="130366"/>
          </a:xfrm>
          <a:prstGeom prst="bentConnector3">
            <a:avLst>
              <a:gd name="adj1" fmla="val 76024"/>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Elbow Connector 34"/>
          <p:cNvCxnSpPr>
            <a:stCxn id="16" idx="0"/>
          </p:cNvCxnSpPr>
          <p:nvPr/>
        </p:nvCxnSpPr>
        <p:spPr>
          <a:xfrm rot="16200000" flipV="1">
            <a:off x="7745317" y="5589684"/>
            <a:ext cx="609600" cy="250634"/>
          </a:xfrm>
          <a:prstGeom prst="bentConnector3">
            <a:avLst>
              <a:gd name="adj1" fmla="val 48193"/>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Elbow Connector 36"/>
          <p:cNvCxnSpPr>
            <a:stCxn id="17" idx="0"/>
          </p:cNvCxnSpPr>
          <p:nvPr/>
        </p:nvCxnSpPr>
        <p:spPr>
          <a:xfrm rot="16200000" flipV="1">
            <a:off x="7810500" y="5219701"/>
            <a:ext cx="914400" cy="685800"/>
          </a:xfrm>
          <a:prstGeom prst="bentConnector3">
            <a:avLst>
              <a:gd name="adj1" fmla="val 63253"/>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Elbow Connector 44"/>
          <p:cNvCxnSpPr/>
          <p:nvPr/>
        </p:nvCxnSpPr>
        <p:spPr>
          <a:xfrm rot="5400000" flipH="1" flipV="1">
            <a:off x="6858000" y="4876801"/>
            <a:ext cx="762000" cy="457200"/>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Elbow Connector 46"/>
          <p:cNvCxnSpPr/>
          <p:nvPr/>
        </p:nvCxnSpPr>
        <p:spPr>
          <a:xfrm rot="16200000" flipV="1">
            <a:off x="7391400" y="4800601"/>
            <a:ext cx="609600" cy="457200"/>
          </a:xfrm>
          <a:prstGeom prst="bentConnector3">
            <a:avLst>
              <a:gd name="adj1" fmla="val 37349"/>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2154692" y="5562600"/>
            <a:ext cx="1835759" cy="1015663"/>
          </a:xfrm>
          <a:prstGeom prst="rect">
            <a:avLst/>
          </a:prstGeom>
          <a:noFill/>
        </p:spPr>
        <p:txBody>
          <a:bodyPr wrap="none" rtlCol="0">
            <a:spAutoFit/>
          </a:bodyPr>
          <a:lstStyle/>
          <a:p>
            <a:r>
              <a:rPr lang="en-US" sz="2000" b="1" dirty="0" smtClean="0">
                <a:solidFill>
                  <a:srgbClr val="008000"/>
                </a:solidFill>
                <a:latin typeface="Arial" pitchFamily="34" charset="0"/>
                <a:cs typeface="Arial" pitchFamily="34" charset="0"/>
              </a:rPr>
              <a:t>Data:</a:t>
            </a:r>
          </a:p>
          <a:p>
            <a:r>
              <a:rPr lang="en-US" sz="2000" dirty="0">
                <a:solidFill>
                  <a:srgbClr val="008000"/>
                </a:solidFill>
                <a:latin typeface="Times New Roman" pitchFamily="18" charset="0"/>
                <a:cs typeface="Times New Roman" pitchFamily="18" charset="0"/>
              </a:rPr>
              <a:t>o</a:t>
            </a:r>
            <a:r>
              <a:rPr lang="en-US" sz="2000" dirty="0" smtClean="0">
                <a:solidFill>
                  <a:srgbClr val="008000"/>
                </a:solidFill>
                <a:latin typeface="Arial" pitchFamily="34" charset="0"/>
                <a:cs typeface="Arial" pitchFamily="34" charset="0"/>
              </a:rPr>
              <a:t> … data point</a:t>
            </a:r>
          </a:p>
          <a:p>
            <a:r>
              <a:rPr lang="en-US" sz="2000" dirty="0" smtClean="0">
                <a:solidFill>
                  <a:srgbClr val="008000"/>
                </a:solidFill>
                <a:latin typeface="Times New Roman" pitchFamily="18" charset="0"/>
                <a:cs typeface="Times New Roman" pitchFamily="18" charset="0"/>
              </a:rPr>
              <a:t>x</a:t>
            </a:r>
            <a:r>
              <a:rPr lang="en-US" sz="2000" dirty="0" smtClean="0">
                <a:solidFill>
                  <a:srgbClr val="008000"/>
                </a:solidFill>
                <a:latin typeface="Arial" pitchFamily="34" charset="0"/>
                <a:cs typeface="Arial" pitchFamily="34" charset="0"/>
              </a:rPr>
              <a:t> … centroid</a:t>
            </a:r>
            <a:endParaRPr lang="en-US" sz="2000" dirty="0">
              <a:solidFill>
                <a:srgbClr val="008000"/>
              </a:solidFill>
              <a:latin typeface="Arial" pitchFamily="34" charset="0"/>
              <a:cs typeface="Arial" pitchFamily="34" charset="0"/>
            </a:endParaRPr>
          </a:p>
        </p:txBody>
      </p:sp>
      <p:sp>
        <p:nvSpPr>
          <p:cNvPr id="50" name="TextBox 49"/>
          <p:cNvSpPr txBox="1"/>
          <p:nvPr/>
        </p:nvSpPr>
        <p:spPr>
          <a:xfrm>
            <a:off x="6685872" y="6303994"/>
            <a:ext cx="1710725" cy="400110"/>
          </a:xfrm>
          <a:prstGeom prst="rect">
            <a:avLst/>
          </a:prstGeom>
          <a:noFill/>
        </p:spPr>
        <p:txBody>
          <a:bodyPr wrap="none" rtlCol="0">
            <a:spAutoFit/>
          </a:bodyPr>
          <a:lstStyle/>
          <a:p>
            <a:r>
              <a:rPr lang="en-US" sz="2000" b="1" dirty="0" err="1" smtClean="0">
                <a:solidFill>
                  <a:srgbClr val="008000"/>
                </a:solidFill>
                <a:latin typeface="Arial" pitchFamily="34" charset="0"/>
                <a:cs typeface="Arial" pitchFamily="34" charset="0"/>
              </a:rPr>
              <a:t>Dendrogram</a:t>
            </a:r>
            <a:endParaRPr lang="en-US" sz="2000" b="1" dirty="0">
              <a:solidFill>
                <a:srgbClr val="008000"/>
              </a:solidFill>
              <a:latin typeface="Arial" pitchFamily="34" charset="0"/>
              <a:cs typeface="Arial" pitchFamily="34" charset="0"/>
            </a:endParaRPr>
          </a:p>
        </p:txBody>
      </p:sp>
      <p:sp>
        <p:nvSpPr>
          <p:cNvPr id="52" name="Footer Placeholder 51"/>
          <p:cNvSpPr>
            <a:spLocks noGrp="1"/>
          </p:cNvSpPr>
          <p:nvPr>
            <p:ph type="ftr" sz="quarter" idx="11"/>
          </p:nvPr>
        </p:nvSpPr>
        <p:spPr/>
        <p:txBody>
          <a:bodyPr/>
          <a:lstStyle/>
          <a:p>
            <a:r>
              <a:rPr lang="en-US" smtClean="0"/>
              <a:t>J. Leskovec, A. Rajaraman, J. Ullman: Mining of Massive Datasets, http://www.mmds.org</a:t>
            </a:r>
            <a:endParaRPr lang="en-US"/>
          </a:p>
        </p:txBody>
      </p:sp>
      <p:cxnSp>
        <p:nvCxnSpPr>
          <p:cNvPr id="3" name="Straight Connector 2"/>
          <p:cNvCxnSpPr/>
          <p:nvPr/>
        </p:nvCxnSpPr>
        <p:spPr>
          <a:xfrm>
            <a:off x="1676400" y="2819400"/>
            <a:ext cx="914400" cy="565666"/>
          </a:xfrm>
          <a:prstGeom prst="line">
            <a:avLst/>
          </a:prstGeom>
          <a:ln w="12700">
            <a:solidFill>
              <a:srgbClr val="0070C0"/>
            </a:solidFill>
            <a:prstDash val="dash"/>
          </a:ln>
        </p:spPr>
        <p:style>
          <a:lnRef idx="1">
            <a:schemeClr val="dk1"/>
          </a:lnRef>
          <a:fillRef idx="0">
            <a:schemeClr val="dk1"/>
          </a:fillRef>
          <a:effectRef idx="0">
            <a:schemeClr val="dk1"/>
          </a:effectRef>
          <a:fontRef idx="minor">
            <a:schemeClr val="tx1"/>
          </a:fontRef>
        </p:style>
      </p:cxnSp>
      <p:cxnSp>
        <p:nvCxnSpPr>
          <p:cNvPr id="36" name="Straight Connector 35"/>
          <p:cNvCxnSpPr/>
          <p:nvPr/>
        </p:nvCxnSpPr>
        <p:spPr>
          <a:xfrm>
            <a:off x="4434838" y="3392758"/>
            <a:ext cx="822962" cy="493442"/>
          </a:xfrm>
          <a:prstGeom prst="line">
            <a:avLst/>
          </a:prstGeom>
          <a:ln w="12700">
            <a:solidFill>
              <a:srgbClr val="00B050"/>
            </a:solidFill>
            <a:prstDash val="dash"/>
          </a:ln>
        </p:spPr>
        <p:style>
          <a:lnRef idx="1">
            <a:schemeClr val="dk1"/>
          </a:lnRef>
          <a:fillRef idx="0">
            <a:schemeClr val="dk1"/>
          </a:fillRef>
          <a:effectRef idx="0">
            <a:schemeClr val="dk1"/>
          </a:effectRef>
          <a:fontRef idx="minor">
            <a:schemeClr val="tx1"/>
          </a:fontRef>
        </p:style>
      </p:cxnSp>
      <p:cxnSp>
        <p:nvCxnSpPr>
          <p:cNvPr id="38" name="Straight Connector 37"/>
          <p:cNvCxnSpPr/>
          <p:nvPr/>
        </p:nvCxnSpPr>
        <p:spPr>
          <a:xfrm>
            <a:off x="1676400" y="2863468"/>
            <a:ext cx="76200" cy="529290"/>
          </a:xfrm>
          <a:prstGeom prst="line">
            <a:avLst/>
          </a:prstGeom>
          <a:ln w="12700">
            <a:solidFill>
              <a:srgbClr val="C00000"/>
            </a:solidFill>
            <a:prstDash val="dash"/>
          </a:ln>
        </p:spPr>
        <p:style>
          <a:lnRef idx="1">
            <a:schemeClr val="dk1"/>
          </a:lnRef>
          <a:fillRef idx="0">
            <a:schemeClr val="dk1"/>
          </a:fillRef>
          <a:effectRef idx="0">
            <a:schemeClr val="dk1"/>
          </a:effectRef>
          <a:fontRef idx="minor">
            <a:schemeClr val="tx1"/>
          </a:fontRef>
        </p:style>
      </p:cxnSp>
      <p:cxnSp>
        <p:nvCxnSpPr>
          <p:cNvPr id="40" name="Straight Connector 39"/>
          <p:cNvCxnSpPr/>
          <p:nvPr/>
        </p:nvCxnSpPr>
        <p:spPr>
          <a:xfrm flipH="1">
            <a:off x="1752600" y="3392758"/>
            <a:ext cx="765516" cy="0"/>
          </a:xfrm>
          <a:prstGeom prst="line">
            <a:avLst/>
          </a:prstGeom>
          <a:ln w="12700">
            <a:solidFill>
              <a:srgbClr val="C00000"/>
            </a:solidFill>
            <a:prstDash val="dash"/>
          </a:ln>
        </p:spPr>
        <p:style>
          <a:lnRef idx="1">
            <a:schemeClr val="dk1"/>
          </a:lnRef>
          <a:fillRef idx="0">
            <a:schemeClr val="dk1"/>
          </a:fillRef>
          <a:effectRef idx="0">
            <a:schemeClr val="dk1"/>
          </a:effectRef>
          <a:fontRef idx="minor">
            <a:schemeClr val="tx1"/>
          </a:fontRef>
        </p:style>
      </p:cxnSp>
      <p:cxnSp>
        <p:nvCxnSpPr>
          <p:cNvPr id="43" name="Straight Connector 42"/>
          <p:cNvCxnSpPr/>
          <p:nvPr/>
        </p:nvCxnSpPr>
        <p:spPr>
          <a:xfrm flipH="1">
            <a:off x="1143000" y="3392758"/>
            <a:ext cx="609600" cy="493442"/>
          </a:xfrm>
          <a:prstGeom prst="line">
            <a:avLst/>
          </a:prstGeom>
          <a:ln w="12700">
            <a:solidFill>
              <a:srgbClr val="C00000"/>
            </a:solidFill>
            <a:prstDash val="dash"/>
          </a:ln>
        </p:spPr>
        <p:style>
          <a:lnRef idx="1">
            <a:schemeClr val="dk1"/>
          </a:lnRef>
          <a:fillRef idx="0">
            <a:schemeClr val="dk1"/>
          </a:fillRef>
          <a:effectRef idx="0">
            <a:schemeClr val="dk1"/>
          </a:effectRef>
          <a:fontRef idx="minor">
            <a:schemeClr val="tx1"/>
          </a:fontRef>
        </p:style>
      </p:cxnSp>
      <p:cxnSp>
        <p:nvCxnSpPr>
          <p:cNvPr id="53" name="Straight Connector 52"/>
          <p:cNvCxnSpPr/>
          <p:nvPr/>
        </p:nvCxnSpPr>
        <p:spPr>
          <a:xfrm flipH="1">
            <a:off x="5152398" y="2329739"/>
            <a:ext cx="150755" cy="780316"/>
          </a:xfrm>
          <a:prstGeom prst="line">
            <a:avLst/>
          </a:prstGeom>
          <a:ln w="12700">
            <a:solidFill>
              <a:srgbClr val="C00000"/>
            </a:solidFill>
            <a:prstDash val="dash"/>
          </a:ln>
        </p:spPr>
        <p:style>
          <a:lnRef idx="1">
            <a:schemeClr val="dk1"/>
          </a:lnRef>
          <a:fillRef idx="0">
            <a:schemeClr val="dk1"/>
          </a:fillRef>
          <a:effectRef idx="0">
            <a:schemeClr val="dk1"/>
          </a:effectRef>
          <a:fontRef idx="minor">
            <a:schemeClr val="tx1"/>
          </a:fontRef>
        </p:style>
      </p:cxnSp>
      <p:cxnSp>
        <p:nvCxnSpPr>
          <p:cNvPr id="54" name="Straight Connector 53"/>
          <p:cNvCxnSpPr/>
          <p:nvPr/>
        </p:nvCxnSpPr>
        <p:spPr>
          <a:xfrm flipV="1">
            <a:off x="4434838" y="3128113"/>
            <a:ext cx="717560" cy="224688"/>
          </a:xfrm>
          <a:prstGeom prst="line">
            <a:avLst/>
          </a:prstGeom>
          <a:ln w="12700">
            <a:solidFill>
              <a:srgbClr val="C00000"/>
            </a:solidFill>
            <a:prstDash val="dash"/>
          </a:ln>
        </p:spPr>
        <p:style>
          <a:lnRef idx="1">
            <a:schemeClr val="dk1"/>
          </a:lnRef>
          <a:fillRef idx="0">
            <a:schemeClr val="dk1"/>
          </a:fillRef>
          <a:effectRef idx="0">
            <a:schemeClr val="dk1"/>
          </a:effectRef>
          <a:fontRef idx="minor">
            <a:schemeClr val="tx1"/>
          </a:fontRef>
        </p:style>
      </p:cxnSp>
      <p:cxnSp>
        <p:nvCxnSpPr>
          <p:cNvPr id="55" name="Straight Connector 54"/>
          <p:cNvCxnSpPr/>
          <p:nvPr/>
        </p:nvCxnSpPr>
        <p:spPr>
          <a:xfrm flipH="1" flipV="1">
            <a:off x="5152398" y="3128113"/>
            <a:ext cx="183151" cy="712388"/>
          </a:xfrm>
          <a:prstGeom prst="line">
            <a:avLst/>
          </a:prstGeom>
          <a:ln w="12700">
            <a:solidFill>
              <a:srgbClr val="C00000"/>
            </a:solidFill>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64700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489"/>
                                        </p:tgtEl>
                                        <p:attrNameLst>
                                          <p:attrName>style.visibility</p:attrName>
                                        </p:attrNameLst>
                                      </p:cBhvr>
                                      <p:to>
                                        <p:strVal val="visible"/>
                                      </p:to>
                                    </p:set>
                                    <p:anim calcmode="lin" valueType="num">
                                      <p:cBhvr additive="base">
                                        <p:cTn id="7" dur="500" fill="hold"/>
                                        <p:tgtEl>
                                          <p:spTgt spid="20489"/>
                                        </p:tgtEl>
                                        <p:attrNameLst>
                                          <p:attrName>ppt_x</p:attrName>
                                        </p:attrNameLst>
                                      </p:cBhvr>
                                      <p:tavLst>
                                        <p:tav tm="0">
                                          <p:val>
                                            <p:strVal val="#ppt_x"/>
                                          </p:val>
                                        </p:tav>
                                        <p:tav tm="100000">
                                          <p:val>
                                            <p:strVal val="#ppt_x"/>
                                          </p:val>
                                        </p:tav>
                                      </p:tavLst>
                                    </p:anim>
                                    <p:anim calcmode="lin" valueType="num">
                                      <p:cBhvr additive="base">
                                        <p:cTn id="8" dur="500" fill="hold"/>
                                        <p:tgtEl>
                                          <p:spTgt spid="20489"/>
                                        </p:tgtEl>
                                        <p:attrNameLst>
                                          <p:attrName>ppt_y</p:attrName>
                                        </p:attrNameLst>
                                      </p:cBhvr>
                                      <p:tavLst>
                                        <p:tav tm="0">
                                          <p:val>
                                            <p:strVal val="1+#ppt_h/2"/>
                                          </p:val>
                                        </p:tav>
                                        <p:tav tm="100000">
                                          <p:val>
                                            <p:strVal val="#ppt_y"/>
                                          </p:val>
                                        </p:tav>
                                      </p:tavLst>
                                    </p:anim>
                                  </p:childTnLst>
                                </p:cTn>
                              </p:par>
                              <p:par>
                                <p:cTn id="9" presetID="1" presetClass="entr" presetSubtype="0" fill="hold" nodeType="with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20491"/>
                                        </p:tgtEl>
                                        <p:attrNameLst>
                                          <p:attrName>style.visibility</p:attrName>
                                        </p:attrNameLst>
                                      </p:cBhvr>
                                      <p:to>
                                        <p:strVal val="visible"/>
                                      </p:to>
                                    </p:set>
                                    <p:anim calcmode="lin" valueType="num">
                                      <p:cBhvr additive="base">
                                        <p:cTn id="17" dur="500" fill="hold"/>
                                        <p:tgtEl>
                                          <p:spTgt spid="20491"/>
                                        </p:tgtEl>
                                        <p:attrNameLst>
                                          <p:attrName>ppt_x</p:attrName>
                                        </p:attrNameLst>
                                      </p:cBhvr>
                                      <p:tavLst>
                                        <p:tav tm="0">
                                          <p:val>
                                            <p:strVal val="1+#ppt_w/2"/>
                                          </p:val>
                                        </p:tav>
                                        <p:tav tm="100000">
                                          <p:val>
                                            <p:strVal val="#ppt_x"/>
                                          </p:val>
                                        </p:tav>
                                      </p:tavLst>
                                    </p:anim>
                                    <p:anim calcmode="lin" valueType="num">
                                      <p:cBhvr additive="base">
                                        <p:cTn id="18" dur="500" fill="hold"/>
                                        <p:tgtEl>
                                          <p:spTgt spid="20491"/>
                                        </p:tgtEl>
                                        <p:attrNameLst>
                                          <p:attrName>ppt_y</p:attrName>
                                        </p:attrNameLst>
                                      </p:cBhvr>
                                      <p:tavLst>
                                        <p:tav tm="0">
                                          <p:val>
                                            <p:strVal val="#ppt_y"/>
                                          </p:val>
                                        </p:tav>
                                        <p:tav tm="100000">
                                          <p:val>
                                            <p:strVal val="#ppt_y"/>
                                          </p:val>
                                        </p:tav>
                                      </p:tavLst>
                                    </p:anim>
                                  </p:childTnLst>
                                </p:cTn>
                              </p:par>
                              <p:par>
                                <p:cTn id="19" presetID="1" presetClass="entr" presetSubtype="0" fill="hold"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0492"/>
                                        </p:tgtEl>
                                        <p:attrNameLst>
                                          <p:attrName>style.visibility</p:attrName>
                                        </p:attrNameLst>
                                      </p:cBhvr>
                                      <p:to>
                                        <p:strVal val="visible"/>
                                      </p:to>
                                    </p:set>
                                    <p:anim calcmode="lin" valueType="num">
                                      <p:cBhvr additive="base">
                                        <p:cTn id="25" dur="500" fill="hold"/>
                                        <p:tgtEl>
                                          <p:spTgt spid="20492"/>
                                        </p:tgtEl>
                                        <p:attrNameLst>
                                          <p:attrName>ppt_x</p:attrName>
                                        </p:attrNameLst>
                                      </p:cBhvr>
                                      <p:tavLst>
                                        <p:tav tm="0">
                                          <p:val>
                                            <p:strVal val="#ppt_x"/>
                                          </p:val>
                                        </p:tav>
                                        <p:tav tm="100000">
                                          <p:val>
                                            <p:strVal val="#ppt_x"/>
                                          </p:val>
                                        </p:tav>
                                      </p:tavLst>
                                    </p:anim>
                                    <p:anim calcmode="lin" valueType="num">
                                      <p:cBhvr additive="base">
                                        <p:cTn id="26" dur="500" fill="hold"/>
                                        <p:tgtEl>
                                          <p:spTgt spid="20492"/>
                                        </p:tgtEl>
                                        <p:attrNameLst>
                                          <p:attrName>ppt_y</p:attrName>
                                        </p:attrNameLst>
                                      </p:cBhvr>
                                      <p:tavLst>
                                        <p:tav tm="0">
                                          <p:val>
                                            <p:strVal val="1+#ppt_h/2"/>
                                          </p:val>
                                        </p:tav>
                                        <p:tav tm="100000">
                                          <p:val>
                                            <p:strVal val="#ppt_y"/>
                                          </p:val>
                                        </p:tav>
                                      </p:tavLst>
                                    </p:anim>
                                  </p:childTnLst>
                                </p:cTn>
                              </p:par>
                              <p:par>
                                <p:cTn id="27" presetID="1" presetClass="entr" presetSubtype="0" fill="hold" nodeType="withEffect">
                                  <p:stCondLst>
                                    <p:cond delay="0"/>
                                  </p:stCondLst>
                                  <p:childTnLst>
                                    <p:set>
                                      <p:cBhvr>
                                        <p:cTn id="28" dur="1" fill="hold">
                                          <p:stCondLst>
                                            <p:cond delay="0"/>
                                          </p:stCondLst>
                                        </p:cTn>
                                        <p:tgtEl>
                                          <p:spTgt spid="3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20493"/>
                                        </p:tgtEl>
                                        <p:attrNameLst>
                                          <p:attrName>style.visibility</p:attrName>
                                        </p:attrNameLst>
                                      </p:cBhvr>
                                      <p:to>
                                        <p:strVal val="visible"/>
                                      </p:to>
                                    </p:set>
                                    <p:anim calcmode="lin" valueType="num">
                                      <p:cBhvr additive="base">
                                        <p:cTn id="35" dur="500" fill="hold"/>
                                        <p:tgtEl>
                                          <p:spTgt spid="20493"/>
                                        </p:tgtEl>
                                        <p:attrNameLst>
                                          <p:attrName>ppt_x</p:attrName>
                                        </p:attrNameLst>
                                      </p:cBhvr>
                                      <p:tavLst>
                                        <p:tav tm="0">
                                          <p:val>
                                            <p:strVal val="1+#ppt_w/2"/>
                                          </p:val>
                                        </p:tav>
                                        <p:tav tm="100000">
                                          <p:val>
                                            <p:strVal val="#ppt_x"/>
                                          </p:val>
                                        </p:tav>
                                      </p:tavLst>
                                    </p:anim>
                                    <p:anim calcmode="lin" valueType="num">
                                      <p:cBhvr additive="base">
                                        <p:cTn id="36" dur="500" fill="hold"/>
                                        <p:tgtEl>
                                          <p:spTgt spid="20493"/>
                                        </p:tgtEl>
                                        <p:attrNameLst>
                                          <p:attrName>ppt_y</p:attrName>
                                        </p:attrNameLst>
                                      </p:cBhvr>
                                      <p:tavLst>
                                        <p:tav tm="0">
                                          <p:val>
                                            <p:strVal val="#ppt_y"/>
                                          </p:val>
                                        </p:tav>
                                        <p:tav tm="100000">
                                          <p:val>
                                            <p:strVal val="#ppt_y"/>
                                          </p:val>
                                        </p:tav>
                                      </p:tavLst>
                                    </p:anim>
                                  </p:childTnLst>
                                </p:cTn>
                              </p:par>
                              <p:par>
                                <p:cTn id="37" presetID="1" presetClass="entr" presetSubtype="0" fill="hold" nodeType="withEffect">
                                  <p:stCondLst>
                                    <p:cond delay="0"/>
                                  </p:stCondLst>
                                  <p:childTnLst>
                                    <p:set>
                                      <p:cBhvr>
                                        <p:cTn id="38" dur="1" fill="hold">
                                          <p:stCondLst>
                                            <p:cond delay="0"/>
                                          </p:stCondLst>
                                        </p:cTn>
                                        <p:tgtEl>
                                          <p:spTgt spid="3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0494"/>
                                        </p:tgtEl>
                                        <p:attrNameLst>
                                          <p:attrName>style.visibility</p:attrName>
                                        </p:attrNameLst>
                                      </p:cBhvr>
                                      <p:to>
                                        <p:strVal val="visible"/>
                                      </p:to>
                                    </p:set>
                                    <p:anim calcmode="lin" valueType="num">
                                      <p:cBhvr additive="base">
                                        <p:cTn id="43" dur="500" fill="hold"/>
                                        <p:tgtEl>
                                          <p:spTgt spid="20494"/>
                                        </p:tgtEl>
                                        <p:attrNameLst>
                                          <p:attrName>ppt_x</p:attrName>
                                        </p:attrNameLst>
                                      </p:cBhvr>
                                      <p:tavLst>
                                        <p:tav tm="0">
                                          <p:val>
                                            <p:strVal val="#ppt_x"/>
                                          </p:val>
                                        </p:tav>
                                        <p:tav tm="100000">
                                          <p:val>
                                            <p:strVal val="#ppt_x"/>
                                          </p:val>
                                        </p:tav>
                                      </p:tavLst>
                                    </p:anim>
                                    <p:anim calcmode="lin" valueType="num">
                                      <p:cBhvr additive="base">
                                        <p:cTn id="44" dur="500" fill="hold"/>
                                        <p:tgtEl>
                                          <p:spTgt spid="20494"/>
                                        </p:tgtEl>
                                        <p:attrNameLst>
                                          <p:attrName>ppt_y</p:attrName>
                                        </p:attrNameLst>
                                      </p:cBhvr>
                                      <p:tavLst>
                                        <p:tav tm="0">
                                          <p:val>
                                            <p:strVal val="1+#ppt_h/2"/>
                                          </p:val>
                                        </p:tav>
                                        <p:tav tm="100000">
                                          <p:val>
                                            <p:strVal val="#ppt_y"/>
                                          </p:val>
                                        </p:tav>
                                      </p:tavLst>
                                    </p:anim>
                                  </p:childTnLst>
                                </p:cTn>
                              </p:par>
                              <p:par>
                                <p:cTn id="45" presetID="1" presetClass="entr" presetSubtype="0" fill="hold" nodeType="with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2" presetClass="entr" presetSubtype="2" fill="hold" grpId="0" nodeType="clickEffect">
                                  <p:stCondLst>
                                    <p:cond delay="0"/>
                                  </p:stCondLst>
                                  <p:childTnLst>
                                    <p:set>
                                      <p:cBhvr>
                                        <p:cTn id="50" dur="1" fill="hold">
                                          <p:stCondLst>
                                            <p:cond delay="0"/>
                                          </p:stCondLst>
                                        </p:cTn>
                                        <p:tgtEl>
                                          <p:spTgt spid="20496"/>
                                        </p:tgtEl>
                                        <p:attrNameLst>
                                          <p:attrName>style.visibility</p:attrName>
                                        </p:attrNameLst>
                                      </p:cBhvr>
                                      <p:to>
                                        <p:strVal val="visible"/>
                                      </p:to>
                                    </p:set>
                                    <p:anim calcmode="lin" valueType="num">
                                      <p:cBhvr additive="base">
                                        <p:cTn id="51" dur="500" fill="hold"/>
                                        <p:tgtEl>
                                          <p:spTgt spid="20496"/>
                                        </p:tgtEl>
                                        <p:attrNameLst>
                                          <p:attrName>ppt_x</p:attrName>
                                        </p:attrNameLst>
                                      </p:cBhvr>
                                      <p:tavLst>
                                        <p:tav tm="0">
                                          <p:val>
                                            <p:strVal val="1+#ppt_w/2"/>
                                          </p:val>
                                        </p:tav>
                                        <p:tav tm="100000">
                                          <p:val>
                                            <p:strVal val="#ppt_x"/>
                                          </p:val>
                                        </p:tav>
                                      </p:tavLst>
                                    </p:anim>
                                    <p:anim calcmode="lin" valueType="num">
                                      <p:cBhvr additive="base">
                                        <p:cTn id="52" dur="500" fill="hold"/>
                                        <p:tgtEl>
                                          <p:spTgt spid="20496"/>
                                        </p:tgtEl>
                                        <p:attrNameLst>
                                          <p:attrName>ppt_y</p:attrName>
                                        </p:attrNameLst>
                                      </p:cBhvr>
                                      <p:tavLst>
                                        <p:tav tm="0">
                                          <p:val>
                                            <p:strVal val="#ppt_y"/>
                                          </p:val>
                                        </p:tav>
                                        <p:tav tm="100000">
                                          <p:val>
                                            <p:strVal val="#ppt_y"/>
                                          </p:val>
                                        </p:tav>
                                      </p:tavLst>
                                    </p:anim>
                                  </p:childTnLst>
                                </p:cTn>
                              </p:par>
                              <p:par>
                                <p:cTn id="53" presetID="1" presetClass="entr" presetSubtype="0" fill="hold" nodeType="withEffect">
                                  <p:stCondLst>
                                    <p:cond delay="0"/>
                                  </p:stCondLst>
                                  <p:childTnLst>
                                    <p:set>
                                      <p:cBhvr>
                                        <p:cTn id="54" dur="1" fill="hold">
                                          <p:stCondLst>
                                            <p:cond delay="0"/>
                                          </p:stCondLst>
                                        </p:cTn>
                                        <p:tgtEl>
                                          <p:spTgt spid="38"/>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40"/>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4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20497"/>
                                        </p:tgtEl>
                                        <p:attrNameLst>
                                          <p:attrName>style.visibility</p:attrName>
                                        </p:attrNameLst>
                                      </p:cBhvr>
                                      <p:to>
                                        <p:strVal val="visible"/>
                                      </p:to>
                                    </p:set>
                                    <p:anim calcmode="lin" valueType="num">
                                      <p:cBhvr additive="base">
                                        <p:cTn id="63" dur="500" fill="hold"/>
                                        <p:tgtEl>
                                          <p:spTgt spid="20497"/>
                                        </p:tgtEl>
                                        <p:attrNameLst>
                                          <p:attrName>ppt_x</p:attrName>
                                        </p:attrNameLst>
                                      </p:cBhvr>
                                      <p:tavLst>
                                        <p:tav tm="0">
                                          <p:val>
                                            <p:strVal val="#ppt_x"/>
                                          </p:val>
                                        </p:tav>
                                        <p:tav tm="100000">
                                          <p:val>
                                            <p:strVal val="#ppt_x"/>
                                          </p:val>
                                        </p:tav>
                                      </p:tavLst>
                                    </p:anim>
                                    <p:anim calcmode="lin" valueType="num">
                                      <p:cBhvr additive="base">
                                        <p:cTn id="64" dur="500" fill="hold"/>
                                        <p:tgtEl>
                                          <p:spTgt spid="20497"/>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2" fill="hold" grpId="0" nodeType="clickEffect">
                                  <p:stCondLst>
                                    <p:cond delay="0"/>
                                  </p:stCondLst>
                                  <p:childTnLst>
                                    <p:set>
                                      <p:cBhvr>
                                        <p:cTn id="68" dur="1" fill="hold">
                                          <p:stCondLst>
                                            <p:cond delay="0"/>
                                          </p:stCondLst>
                                        </p:cTn>
                                        <p:tgtEl>
                                          <p:spTgt spid="20498"/>
                                        </p:tgtEl>
                                        <p:attrNameLst>
                                          <p:attrName>style.visibility</p:attrName>
                                        </p:attrNameLst>
                                      </p:cBhvr>
                                      <p:to>
                                        <p:strVal val="visible"/>
                                      </p:to>
                                    </p:set>
                                    <p:anim calcmode="lin" valueType="num">
                                      <p:cBhvr additive="base">
                                        <p:cTn id="69" dur="500" fill="hold"/>
                                        <p:tgtEl>
                                          <p:spTgt spid="20498"/>
                                        </p:tgtEl>
                                        <p:attrNameLst>
                                          <p:attrName>ppt_x</p:attrName>
                                        </p:attrNameLst>
                                      </p:cBhvr>
                                      <p:tavLst>
                                        <p:tav tm="0">
                                          <p:val>
                                            <p:strVal val="1+#ppt_w/2"/>
                                          </p:val>
                                        </p:tav>
                                        <p:tav tm="100000">
                                          <p:val>
                                            <p:strVal val="#ppt_x"/>
                                          </p:val>
                                        </p:tav>
                                      </p:tavLst>
                                    </p:anim>
                                    <p:anim calcmode="lin" valueType="num">
                                      <p:cBhvr additive="base">
                                        <p:cTn id="70" dur="500" fill="hold"/>
                                        <p:tgtEl>
                                          <p:spTgt spid="20498"/>
                                        </p:tgtEl>
                                        <p:attrNameLst>
                                          <p:attrName>ppt_y</p:attrName>
                                        </p:attrNameLst>
                                      </p:cBhvr>
                                      <p:tavLst>
                                        <p:tav tm="0">
                                          <p:val>
                                            <p:strVal val="#ppt_y"/>
                                          </p:val>
                                        </p:tav>
                                        <p:tav tm="100000">
                                          <p:val>
                                            <p:strVal val="#ppt_y"/>
                                          </p:val>
                                        </p:tav>
                                      </p:tavLst>
                                    </p:anim>
                                  </p:childTnLst>
                                </p:cTn>
                              </p:par>
                              <p:par>
                                <p:cTn id="71" presetID="1" presetClass="entr" presetSubtype="0" fill="hold" nodeType="withEffect">
                                  <p:stCondLst>
                                    <p:cond delay="0"/>
                                  </p:stCondLst>
                                  <p:childTnLst>
                                    <p:set>
                                      <p:cBhvr>
                                        <p:cTn id="72" dur="1" fill="hold">
                                          <p:stCondLst>
                                            <p:cond delay="0"/>
                                          </p:stCondLst>
                                        </p:cTn>
                                        <p:tgtEl>
                                          <p:spTgt spid="37"/>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53"/>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54"/>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55"/>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47"/>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9" grpId="0" animBg="1" autoUpdateAnimBg="0"/>
      <p:bldP spid="20491" grpId="0" autoUpdateAnimBg="0"/>
      <p:bldP spid="20492" grpId="0" animBg="1"/>
      <p:bldP spid="20493" grpId="0" autoUpdateAnimBg="0"/>
      <p:bldP spid="20494" grpId="0" animBg="1"/>
      <p:bldP spid="20496" grpId="0" autoUpdateAnimBg="0"/>
      <p:bldP spid="20497" grpId="0" animBg="1"/>
      <p:bldP spid="20498"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dirty="0"/>
              <a:t>And in the Non-Euclidean Case?</a:t>
            </a:r>
          </a:p>
        </p:txBody>
      </p:sp>
      <p:sp>
        <p:nvSpPr>
          <p:cNvPr id="21507" name="Rectangle 3"/>
          <p:cNvSpPr>
            <a:spLocks noGrp="1" noChangeArrowheads="1"/>
          </p:cNvSpPr>
          <p:nvPr>
            <p:ph idx="1"/>
          </p:nvPr>
        </p:nvSpPr>
        <p:spPr>
          <a:xfrm>
            <a:off x="457200" y="1295400"/>
            <a:ext cx="8458200" cy="5257801"/>
          </a:xfrm>
        </p:spPr>
        <p:txBody>
          <a:bodyPr>
            <a:normAutofit/>
          </a:bodyPr>
          <a:lstStyle/>
          <a:p>
            <a:pPr marL="118872" indent="0">
              <a:buNone/>
            </a:pPr>
            <a:r>
              <a:rPr lang="en-US" b="1" dirty="0" smtClean="0">
                <a:solidFill>
                  <a:srgbClr val="0000FF"/>
                </a:solidFill>
              </a:rPr>
              <a:t>What about the Non-Euclidean case?</a:t>
            </a:r>
          </a:p>
          <a:p>
            <a:r>
              <a:rPr lang="en-US" dirty="0" smtClean="0"/>
              <a:t>The </a:t>
            </a:r>
            <a:r>
              <a:rPr lang="en-US" dirty="0"/>
              <a:t>only “locations” we can talk about are the points </a:t>
            </a:r>
            <a:r>
              <a:rPr lang="en-US" dirty="0" smtClean="0"/>
              <a:t>themselves</a:t>
            </a:r>
            <a:endParaRPr lang="en-US" dirty="0"/>
          </a:p>
          <a:p>
            <a:pPr lvl="1"/>
            <a:r>
              <a:rPr lang="en-US" dirty="0" smtClean="0"/>
              <a:t>i.e</a:t>
            </a:r>
            <a:r>
              <a:rPr lang="en-US" dirty="0"/>
              <a:t>., there is no “average” of two </a:t>
            </a:r>
            <a:r>
              <a:rPr lang="en-US" dirty="0" smtClean="0"/>
              <a:t>points</a:t>
            </a:r>
          </a:p>
          <a:p>
            <a:pPr lvl="8"/>
            <a:endParaRPr lang="en-US" dirty="0" smtClean="0"/>
          </a:p>
          <a:p>
            <a:r>
              <a:rPr lang="en-US" b="1" dirty="0" smtClean="0">
                <a:solidFill>
                  <a:srgbClr val="008000"/>
                </a:solidFill>
              </a:rPr>
              <a:t>Approach 1:</a:t>
            </a:r>
          </a:p>
          <a:p>
            <a:pPr lvl="1"/>
            <a:r>
              <a:rPr lang="en-US" b="1" dirty="0">
                <a:solidFill>
                  <a:srgbClr val="0000FF"/>
                </a:solidFill>
              </a:rPr>
              <a:t>(1) How to represent a cluster of many </a:t>
            </a:r>
            <a:r>
              <a:rPr lang="en-US" b="1" dirty="0" smtClean="0">
                <a:solidFill>
                  <a:srgbClr val="0000FF"/>
                </a:solidFill>
              </a:rPr>
              <a:t>points?</a:t>
            </a:r>
            <a:br>
              <a:rPr lang="en-US" b="1" dirty="0" smtClean="0">
                <a:solidFill>
                  <a:srgbClr val="0000FF"/>
                </a:solidFill>
              </a:rPr>
            </a:br>
            <a:r>
              <a:rPr lang="en-US" b="1" i="1" dirty="0" err="1" smtClean="0">
                <a:solidFill>
                  <a:srgbClr val="FF0066"/>
                </a:solidFill>
              </a:rPr>
              <a:t>clustroid</a:t>
            </a:r>
            <a:r>
              <a:rPr lang="en-US" dirty="0" smtClean="0"/>
              <a:t>  </a:t>
            </a:r>
            <a:r>
              <a:rPr lang="en-US" dirty="0"/>
              <a:t>= </a:t>
            </a:r>
            <a:r>
              <a:rPr lang="en-US" dirty="0" smtClean="0"/>
              <a:t>(data)point </a:t>
            </a:r>
            <a:r>
              <a:rPr lang="en-US" dirty="0"/>
              <a:t>“</a:t>
            </a:r>
            <a:r>
              <a:rPr lang="en-US" b="1" i="1" u="sng" dirty="0"/>
              <a:t>closest</a:t>
            </a:r>
            <a:r>
              <a:rPr lang="en-US" dirty="0"/>
              <a:t>” to other </a:t>
            </a:r>
            <a:r>
              <a:rPr lang="en-US" dirty="0" smtClean="0"/>
              <a:t>points</a:t>
            </a:r>
            <a:endParaRPr lang="en-US" dirty="0"/>
          </a:p>
          <a:p>
            <a:pPr lvl="1"/>
            <a:r>
              <a:rPr lang="en-US" b="1" dirty="0" smtClean="0">
                <a:solidFill>
                  <a:srgbClr val="0000FF"/>
                </a:solidFill>
              </a:rPr>
              <a:t>(2</a:t>
            </a:r>
            <a:r>
              <a:rPr lang="en-US" b="1" dirty="0">
                <a:solidFill>
                  <a:srgbClr val="0000FF"/>
                </a:solidFill>
              </a:rPr>
              <a:t>) How do you determine the “nearness” of </a:t>
            </a:r>
            <a:r>
              <a:rPr lang="en-US" b="1" dirty="0" smtClean="0">
                <a:solidFill>
                  <a:srgbClr val="0000FF"/>
                </a:solidFill>
              </a:rPr>
              <a:t>clusters? </a:t>
            </a:r>
            <a:r>
              <a:rPr lang="en-US" dirty="0" smtClean="0"/>
              <a:t>Treat </a:t>
            </a:r>
            <a:r>
              <a:rPr lang="en-US" dirty="0" err="1"/>
              <a:t>clustroid</a:t>
            </a:r>
            <a:r>
              <a:rPr lang="en-US" dirty="0"/>
              <a:t> as if it were centroid, when computing </a:t>
            </a:r>
            <a:r>
              <a:rPr lang="en-US" dirty="0" smtClean="0"/>
              <a:t>inter-cluster distances</a:t>
            </a:r>
            <a:endParaRPr lang="en-US" dirty="0"/>
          </a:p>
        </p:txBody>
      </p:sp>
      <p:sp>
        <p:nvSpPr>
          <p:cNvPr id="4" name="Slide Number Placeholder 5"/>
          <p:cNvSpPr>
            <a:spLocks noGrp="1"/>
          </p:cNvSpPr>
          <p:nvPr>
            <p:ph type="sldNum" sz="quarter" idx="12"/>
          </p:nvPr>
        </p:nvSpPr>
        <p:spPr/>
        <p:txBody>
          <a:bodyPr/>
          <a:lstStyle/>
          <a:p>
            <a:fld id="{E1932BFC-E37F-4B2E-9EB5-847D7F457039}" type="slidenum">
              <a:rPr lang="en-US"/>
              <a:pPr/>
              <a:t>17</a:t>
            </a:fld>
            <a:endParaRPr lang="en-US"/>
          </a:p>
        </p:txBody>
      </p:sp>
      <p:sp>
        <p:nvSpPr>
          <p:cNvPr id="8" name="Footer Placeholder 7"/>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13155104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smtClean="0"/>
              <a:t>“Closest” Point?</a:t>
            </a:r>
            <a:endParaRPr lang="en-US"/>
          </a:p>
        </p:txBody>
      </p:sp>
      <p:sp>
        <p:nvSpPr>
          <p:cNvPr id="71683" name="Rectangle 3"/>
          <p:cNvSpPr>
            <a:spLocks noGrp="1" noChangeArrowheads="1"/>
          </p:cNvSpPr>
          <p:nvPr>
            <p:ph type="body" idx="1"/>
          </p:nvPr>
        </p:nvSpPr>
        <p:spPr>
          <a:xfrm>
            <a:off x="457200" y="1295401"/>
            <a:ext cx="8458200" cy="3886200"/>
          </a:xfrm>
        </p:spPr>
        <p:txBody>
          <a:bodyPr/>
          <a:lstStyle/>
          <a:p>
            <a:r>
              <a:rPr lang="en-US" b="1" dirty="0">
                <a:solidFill>
                  <a:srgbClr val="0000FF"/>
                </a:solidFill>
              </a:rPr>
              <a:t>(1) How to represent a cluster of many points?</a:t>
            </a:r>
            <a:br>
              <a:rPr lang="en-US" b="1" dirty="0">
                <a:solidFill>
                  <a:srgbClr val="0000FF"/>
                </a:solidFill>
              </a:rPr>
            </a:br>
            <a:r>
              <a:rPr lang="en-US" b="1" i="1" dirty="0" err="1" smtClean="0">
                <a:solidFill>
                  <a:srgbClr val="FF0066"/>
                </a:solidFill>
              </a:rPr>
              <a:t>clustroid</a:t>
            </a:r>
            <a:r>
              <a:rPr lang="en-US" dirty="0" smtClean="0"/>
              <a:t>  </a:t>
            </a:r>
            <a:r>
              <a:rPr lang="en-US" dirty="0"/>
              <a:t>= point “</a:t>
            </a:r>
            <a:r>
              <a:rPr lang="en-US" b="1" i="1" u="sng" dirty="0"/>
              <a:t>closest</a:t>
            </a:r>
            <a:r>
              <a:rPr lang="en-US" dirty="0"/>
              <a:t>” to other </a:t>
            </a:r>
            <a:r>
              <a:rPr lang="en-US" dirty="0" smtClean="0"/>
              <a:t>points</a:t>
            </a:r>
          </a:p>
          <a:p>
            <a:r>
              <a:rPr lang="en-US" b="1" dirty="0" smtClean="0">
                <a:solidFill>
                  <a:srgbClr val="008000"/>
                </a:solidFill>
              </a:rPr>
              <a:t>Possible meanings of “closest”:</a:t>
            </a:r>
          </a:p>
          <a:p>
            <a:pPr lvl="1"/>
            <a:r>
              <a:rPr lang="en-US" dirty="0" smtClean="0"/>
              <a:t>Smallest maximum distance to other points</a:t>
            </a:r>
          </a:p>
          <a:p>
            <a:pPr lvl="1"/>
            <a:r>
              <a:rPr lang="en-US" dirty="0" smtClean="0"/>
              <a:t>Smallest average distance to other points</a:t>
            </a:r>
          </a:p>
          <a:p>
            <a:pPr lvl="1"/>
            <a:r>
              <a:rPr lang="en-US" dirty="0" smtClean="0"/>
              <a:t>Smallest sum of squares of distances to other points</a:t>
            </a:r>
          </a:p>
          <a:p>
            <a:pPr lvl="2"/>
            <a:r>
              <a:rPr lang="en-US" dirty="0" smtClean="0"/>
              <a:t>For distance metric </a:t>
            </a:r>
            <a:r>
              <a:rPr lang="en-US" b="1" i="1" dirty="0" smtClean="0"/>
              <a:t>d</a:t>
            </a:r>
            <a:r>
              <a:rPr lang="en-US" dirty="0" smtClean="0"/>
              <a:t> </a:t>
            </a:r>
            <a:r>
              <a:rPr lang="en-US" dirty="0" err="1" smtClean="0"/>
              <a:t>clustroid</a:t>
            </a:r>
            <a:r>
              <a:rPr lang="en-US" dirty="0" smtClean="0"/>
              <a:t> </a:t>
            </a:r>
            <a:r>
              <a:rPr lang="en-US" b="1" i="1" dirty="0" smtClean="0"/>
              <a:t>c</a:t>
            </a:r>
            <a:r>
              <a:rPr lang="en-US" dirty="0" smtClean="0"/>
              <a:t> of cluster </a:t>
            </a:r>
            <a:r>
              <a:rPr lang="en-US" b="1" i="1" dirty="0" smtClean="0"/>
              <a:t>C</a:t>
            </a:r>
            <a:r>
              <a:rPr lang="en-US" dirty="0" smtClean="0"/>
              <a:t> is:</a:t>
            </a:r>
          </a:p>
          <a:p>
            <a:pPr lvl="1"/>
            <a:endParaRPr lang="en-US" dirty="0"/>
          </a:p>
        </p:txBody>
      </p:sp>
      <p:sp>
        <p:nvSpPr>
          <p:cNvPr id="8" name="Footer Placeholder 7"/>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51895926-0DFA-4D2E-9C2E-D507C4436771}" type="slidenum">
              <a:rPr lang="en-US" smtClean="0"/>
              <a:pPr/>
              <a:t>18</a:t>
            </a:fld>
            <a:endParaRPr lang="en-US"/>
          </a:p>
        </p:txBody>
      </p:sp>
      <p:graphicFrame>
        <p:nvGraphicFramePr>
          <p:cNvPr id="3075" name="Object 3"/>
          <p:cNvGraphicFramePr>
            <a:graphicFrameLocks noChangeAspect="1"/>
          </p:cNvGraphicFramePr>
          <p:nvPr>
            <p:extLst>
              <p:ext uri="{D42A27DB-BD31-4B8C-83A1-F6EECF244321}">
                <p14:modId xmlns:p14="http://schemas.microsoft.com/office/powerpoint/2010/main" val="2652265136"/>
              </p:ext>
            </p:extLst>
          </p:nvPr>
        </p:nvGraphicFramePr>
        <p:xfrm>
          <a:off x="7239000" y="4407520"/>
          <a:ext cx="1785492" cy="642998"/>
        </p:xfrm>
        <a:graphic>
          <a:graphicData uri="http://schemas.openxmlformats.org/presentationml/2006/ole">
            <mc:AlternateContent xmlns:mc="http://schemas.openxmlformats.org/markup-compatibility/2006">
              <mc:Choice xmlns:v="urn:schemas-microsoft-com:vml" Requires="v">
                <p:oleObj spid="_x0000_s27789" name="Equation" r:id="rId3" imgW="952200" imgH="342720" progId="Equation.3">
                  <p:embed/>
                </p:oleObj>
              </mc:Choice>
              <mc:Fallback>
                <p:oleObj name="Equation" r:id="rId3" imgW="952200" imgH="34272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9000" y="4407520"/>
                        <a:ext cx="1785492" cy="642998"/>
                      </a:xfrm>
                      <a:prstGeom prst="rect">
                        <a:avLst/>
                      </a:prstGeom>
                      <a:noFill/>
                      <a:extLst/>
                    </p:spPr>
                  </p:pic>
                </p:oleObj>
              </mc:Fallback>
            </mc:AlternateContent>
          </a:graphicData>
        </a:graphic>
      </p:graphicFrame>
      <p:sp>
        <p:nvSpPr>
          <p:cNvPr id="2" name="TextBox 1"/>
          <p:cNvSpPr txBox="1"/>
          <p:nvPr/>
        </p:nvSpPr>
        <p:spPr>
          <a:xfrm>
            <a:off x="5486400" y="5334000"/>
            <a:ext cx="3657600" cy="1569660"/>
          </a:xfrm>
          <a:prstGeom prst="rect">
            <a:avLst/>
          </a:prstGeom>
          <a:noFill/>
        </p:spPr>
        <p:txBody>
          <a:bodyPr wrap="square" rtlCol="0">
            <a:spAutoFit/>
          </a:bodyPr>
          <a:lstStyle/>
          <a:p>
            <a:r>
              <a:rPr lang="en-US" sz="1600" b="1" dirty="0" smtClean="0">
                <a:solidFill>
                  <a:srgbClr val="008000"/>
                </a:solidFill>
                <a:latin typeface="Arial" pitchFamily="34" charset="0"/>
                <a:cs typeface="Arial" pitchFamily="34" charset="0"/>
              </a:rPr>
              <a:t>Centroid</a:t>
            </a:r>
            <a:r>
              <a:rPr lang="en-US" sz="1600" dirty="0" smtClean="0">
                <a:solidFill>
                  <a:srgbClr val="008000"/>
                </a:solidFill>
                <a:latin typeface="Arial" pitchFamily="34" charset="0"/>
                <a:cs typeface="Arial" pitchFamily="34" charset="0"/>
              </a:rPr>
              <a:t> is the avg. of all (data)points in the cluster. This means centroid is an “artificial” point.</a:t>
            </a:r>
          </a:p>
          <a:p>
            <a:r>
              <a:rPr lang="en-US" sz="1600" b="1" dirty="0" err="1" smtClean="0">
                <a:solidFill>
                  <a:srgbClr val="008000"/>
                </a:solidFill>
                <a:latin typeface="Arial" pitchFamily="34" charset="0"/>
                <a:cs typeface="Arial" pitchFamily="34" charset="0"/>
              </a:rPr>
              <a:t>Clustroid</a:t>
            </a:r>
            <a:r>
              <a:rPr lang="en-US" sz="1600" dirty="0" smtClean="0">
                <a:solidFill>
                  <a:srgbClr val="008000"/>
                </a:solidFill>
                <a:latin typeface="Arial" pitchFamily="34" charset="0"/>
                <a:cs typeface="Arial" pitchFamily="34" charset="0"/>
              </a:rPr>
              <a:t> is an </a:t>
            </a:r>
            <a:r>
              <a:rPr lang="en-US" sz="1600" b="1" dirty="0" smtClean="0">
                <a:solidFill>
                  <a:srgbClr val="008000"/>
                </a:solidFill>
                <a:latin typeface="Arial" pitchFamily="34" charset="0"/>
                <a:cs typeface="Arial" pitchFamily="34" charset="0"/>
              </a:rPr>
              <a:t>existing</a:t>
            </a:r>
            <a:r>
              <a:rPr lang="en-US" sz="1600" dirty="0" smtClean="0">
                <a:solidFill>
                  <a:srgbClr val="008000"/>
                </a:solidFill>
                <a:latin typeface="Arial" pitchFamily="34" charset="0"/>
                <a:cs typeface="Arial" pitchFamily="34" charset="0"/>
              </a:rPr>
              <a:t> (data)point that is “closest” to all other points in the cluster.</a:t>
            </a:r>
          </a:p>
        </p:txBody>
      </p:sp>
      <p:sp>
        <p:nvSpPr>
          <p:cNvPr id="9" name="Oval 8"/>
          <p:cNvSpPr/>
          <p:nvPr/>
        </p:nvSpPr>
        <p:spPr>
          <a:xfrm>
            <a:off x="1524000" y="5246132"/>
            <a:ext cx="1447800" cy="685800"/>
          </a:xfrm>
          <a:prstGeom prst="ellipse">
            <a:avLst/>
          </a:prstGeom>
          <a:solidFill>
            <a:srgbClr val="D60093">
              <a:alpha val="40000"/>
            </a:srgbClr>
          </a:solidFill>
          <a:ln w="38100">
            <a:solidFill>
              <a:srgbClr val="D60093"/>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1" name="Oval 10"/>
          <p:cNvSpPr/>
          <p:nvPr/>
        </p:nvSpPr>
        <p:spPr>
          <a:xfrm>
            <a:off x="2590800" y="5550932"/>
            <a:ext cx="76200" cy="76200"/>
          </a:xfrm>
          <a:prstGeom prst="ellipse">
            <a:avLst/>
          </a:prstGeom>
          <a:solidFill>
            <a:schemeClr val="bg1">
              <a:lumMod val="50000"/>
            </a:schemeClr>
          </a:solidFill>
          <a:ln w="38100">
            <a:solidFill>
              <a:schemeClr val="bg1">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6" name="Oval 15"/>
          <p:cNvSpPr/>
          <p:nvPr/>
        </p:nvSpPr>
        <p:spPr>
          <a:xfrm>
            <a:off x="1981200" y="5627132"/>
            <a:ext cx="76200" cy="76200"/>
          </a:xfrm>
          <a:prstGeom prst="ellipse">
            <a:avLst/>
          </a:prstGeom>
          <a:solidFill>
            <a:schemeClr val="bg1">
              <a:lumMod val="50000"/>
            </a:schemeClr>
          </a:solidFill>
          <a:ln w="38100">
            <a:solidFill>
              <a:schemeClr val="bg1">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8" name="Oval 17"/>
          <p:cNvSpPr/>
          <p:nvPr/>
        </p:nvSpPr>
        <p:spPr>
          <a:xfrm>
            <a:off x="1752600" y="5550932"/>
            <a:ext cx="76200" cy="76200"/>
          </a:xfrm>
          <a:prstGeom prst="ellipse">
            <a:avLst/>
          </a:prstGeom>
          <a:solidFill>
            <a:schemeClr val="bg1">
              <a:lumMod val="50000"/>
            </a:schemeClr>
          </a:solidFill>
          <a:ln w="38100">
            <a:solidFill>
              <a:schemeClr val="bg1">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 name="TextBox 2"/>
          <p:cNvSpPr txBox="1"/>
          <p:nvPr/>
        </p:nvSpPr>
        <p:spPr>
          <a:xfrm>
            <a:off x="2074942" y="5438001"/>
            <a:ext cx="287258" cy="276999"/>
          </a:xfrm>
          <a:prstGeom prst="rect">
            <a:avLst/>
          </a:prstGeom>
          <a:noFill/>
        </p:spPr>
        <p:txBody>
          <a:bodyPr wrap="none" rtlCol="0">
            <a:spAutoFit/>
          </a:bodyPr>
          <a:lstStyle/>
          <a:p>
            <a:r>
              <a:rPr lang="en-US" sz="1200" b="1" dirty="0" smtClean="0">
                <a:solidFill>
                  <a:srgbClr val="0000FF"/>
                </a:solidFill>
                <a:latin typeface="Arial" pitchFamily="34" charset="0"/>
                <a:cs typeface="Arial" pitchFamily="34" charset="0"/>
              </a:rPr>
              <a:t>X</a:t>
            </a:r>
          </a:p>
        </p:txBody>
      </p:sp>
      <p:sp>
        <p:nvSpPr>
          <p:cNvPr id="5" name="TextBox 4"/>
          <p:cNvSpPr txBox="1"/>
          <p:nvPr/>
        </p:nvSpPr>
        <p:spPr>
          <a:xfrm>
            <a:off x="1467118" y="6019800"/>
            <a:ext cx="1580882" cy="707886"/>
          </a:xfrm>
          <a:prstGeom prst="rect">
            <a:avLst/>
          </a:prstGeom>
          <a:noFill/>
        </p:spPr>
        <p:txBody>
          <a:bodyPr wrap="none" rtlCol="0">
            <a:spAutoFit/>
          </a:bodyPr>
          <a:lstStyle/>
          <a:p>
            <a:pPr algn="ctr"/>
            <a:r>
              <a:rPr lang="en-US" sz="2000" dirty="0" smtClean="0">
                <a:latin typeface="Arial" pitchFamily="34" charset="0"/>
                <a:cs typeface="Arial" pitchFamily="34" charset="0"/>
              </a:rPr>
              <a:t>Cluster on</a:t>
            </a:r>
            <a:br>
              <a:rPr lang="en-US" sz="2000" dirty="0" smtClean="0">
                <a:latin typeface="Arial" pitchFamily="34" charset="0"/>
                <a:cs typeface="Arial" pitchFamily="34" charset="0"/>
              </a:rPr>
            </a:br>
            <a:r>
              <a:rPr lang="en-US" sz="2000" dirty="0" smtClean="0">
                <a:latin typeface="Arial" pitchFamily="34" charset="0"/>
                <a:cs typeface="Arial" pitchFamily="34" charset="0"/>
              </a:rPr>
              <a:t>3 </a:t>
            </a:r>
            <a:r>
              <a:rPr lang="en-US" sz="2000" dirty="0" err="1" smtClean="0">
                <a:latin typeface="Arial" pitchFamily="34" charset="0"/>
                <a:cs typeface="Arial" pitchFamily="34" charset="0"/>
              </a:rPr>
              <a:t>datapoints</a:t>
            </a:r>
            <a:endParaRPr lang="en-US" sz="2000" dirty="0" smtClean="0">
              <a:latin typeface="Arial" pitchFamily="34" charset="0"/>
              <a:cs typeface="Arial" pitchFamily="34" charset="0"/>
            </a:endParaRPr>
          </a:p>
        </p:txBody>
      </p:sp>
      <p:sp>
        <p:nvSpPr>
          <p:cNvPr id="44" name="TextBox 43"/>
          <p:cNvSpPr txBox="1"/>
          <p:nvPr/>
        </p:nvSpPr>
        <p:spPr>
          <a:xfrm>
            <a:off x="3124200" y="4876800"/>
            <a:ext cx="1133644" cy="369332"/>
          </a:xfrm>
          <a:prstGeom prst="rect">
            <a:avLst/>
          </a:prstGeom>
          <a:noFill/>
        </p:spPr>
        <p:txBody>
          <a:bodyPr wrap="none" rtlCol="0">
            <a:spAutoFit/>
          </a:bodyPr>
          <a:lstStyle/>
          <a:p>
            <a:r>
              <a:rPr lang="en-US" b="1" dirty="0" smtClean="0">
                <a:solidFill>
                  <a:srgbClr val="0000FF"/>
                </a:solidFill>
                <a:latin typeface="Arial" pitchFamily="34" charset="0"/>
                <a:cs typeface="Arial" pitchFamily="34" charset="0"/>
              </a:rPr>
              <a:t>Centroid</a:t>
            </a:r>
          </a:p>
        </p:txBody>
      </p:sp>
      <p:sp>
        <p:nvSpPr>
          <p:cNvPr id="45" name="TextBox 44"/>
          <p:cNvSpPr txBox="1"/>
          <p:nvPr/>
        </p:nvSpPr>
        <p:spPr>
          <a:xfrm>
            <a:off x="2943428" y="5779532"/>
            <a:ext cx="1197764" cy="369332"/>
          </a:xfrm>
          <a:prstGeom prst="rect">
            <a:avLst/>
          </a:prstGeom>
          <a:noFill/>
        </p:spPr>
        <p:txBody>
          <a:bodyPr wrap="none" rtlCol="0">
            <a:spAutoFit/>
          </a:bodyPr>
          <a:lstStyle/>
          <a:p>
            <a:r>
              <a:rPr lang="en-US" b="1" dirty="0" err="1" smtClean="0">
                <a:solidFill>
                  <a:srgbClr val="008000"/>
                </a:solidFill>
                <a:latin typeface="Arial" pitchFamily="34" charset="0"/>
                <a:cs typeface="Arial" pitchFamily="34" charset="0"/>
              </a:rPr>
              <a:t>Clustroid</a:t>
            </a:r>
            <a:endParaRPr lang="en-US" b="1" dirty="0" smtClean="0">
              <a:solidFill>
                <a:srgbClr val="008000"/>
              </a:solidFill>
              <a:latin typeface="Arial" pitchFamily="34" charset="0"/>
              <a:cs typeface="Arial" pitchFamily="34" charset="0"/>
            </a:endParaRPr>
          </a:p>
        </p:txBody>
      </p:sp>
      <p:sp>
        <p:nvSpPr>
          <p:cNvPr id="46" name="TextBox 45"/>
          <p:cNvSpPr txBox="1"/>
          <p:nvPr/>
        </p:nvSpPr>
        <p:spPr>
          <a:xfrm>
            <a:off x="351884" y="4953000"/>
            <a:ext cx="1172116" cy="369332"/>
          </a:xfrm>
          <a:prstGeom prst="rect">
            <a:avLst/>
          </a:prstGeom>
          <a:noFill/>
        </p:spPr>
        <p:txBody>
          <a:bodyPr wrap="none" rtlCol="0">
            <a:spAutoFit/>
          </a:bodyPr>
          <a:lstStyle/>
          <a:p>
            <a:r>
              <a:rPr lang="en-US" dirty="0" err="1" smtClean="0">
                <a:latin typeface="Arial" pitchFamily="34" charset="0"/>
                <a:cs typeface="Arial" pitchFamily="34" charset="0"/>
              </a:rPr>
              <a:t>Datapoint</a:t>
            </a:r>
            <a:endParaRPr lang="en-US" dirty="0" smtClean="0">
              <a:latin typeface="Arial" pitchFamily="34" charset="0"/>
              <a:cs typeface="Arial" pitchFamily="34" charset="0"/>
            </a:endParaRPr>
          </a:p>
        </p:txBody>
      </p:sp>
      <p:cxnSp>
        <p:nvCxnSpPr>
          <p:cNvPr id="20" name="Straight Arrow Connector 19"/>
          <p:cNvCxnSpPr/>
          <p:nvPr/>
        </p:nvCxnSpPr>
        <p:spPr>
          <a:xfrm>
            <a:off x="1143000" y="5246132"/>
            <a:ext cx="609600" cy="290899"/>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cxnSp>
        <p:nvCxnSpPr>
          <p:cNvPr id="47" name="Straight Arrow Connector 46"/>
          <p:cNvCxnSpPr/>
          <p:nvPr/>
        </p:nvCxnSpPr>
        <p:spPr>
          <a:xfrm flipH="1">
            <a:off x="2257720" y="5109385"/>
            <a:ext cx="901044" cy="424934"/>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cxnSp>
        <p:nvCxnSpPr>
          <p:cNvPr id="51" name="Straight Arrow Connector 50"/>
          <p:cNvCxnSpPr/>
          <p:nvPr/>
        </p:nvCxnSpPr>
        <p:spPr>
          <a:xfrm flipH="1" flipV="1">
            <a:off x="2074942" y="5703332"/>
            <a:ext cx="925139" cy="260867"/>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6411856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a:bodyPr>
          <a:lstStyle/>
          <a:p>
            <a:r>
              <a:rPr lang="en-US" dirty="0" smtClean="0"/>
              <a:t>Defining </a:t>
            </a:r>
            <a:r>
              <a:rPr lang="en-US" dirty="0"/>
              <a:t>“Nearness” of Clusters</a:t>
            </a:r>
          </a:p>
        </p:txBody>
      </p:sp>
      <p:sp>
        <p:nvSpPr>
          <p:cNvPr id="23555" name="Rectangle 3"/>
          <p:cNvSpPr>
            <a:spLocks noGrp="1" noChangeArrowheads="1"/>
          </p:cNvSpPr>
          <p:nvPr>
            <p:ph idx="1"/>
          </p:nvPr>
        </p:nvSpPr>
        <p:spPr/>
        <p:txBody>
          <a:bodyPr>
            <a:normAutofit/>
          </a:bodyPr>
          <a:lstStyle/>
          <a:p>
            <a:r>
              <a:rPr lang="en-US" b="1" dirty="0">
                <a:solidFill>
                  <a:srgbClr val="0000FF"/>
                </a:solidFill>
              </a:rPr>
              <a:t>(2) How do you determine the “nearness” of clusters? </a:t>
            </a:r>
            <a:endParaRPr lang="en-US" b="1" dirty="0" smtClean="0">
              <a:solidFill>
                <a:srgbClr val="0000FF"/>
              </a:solidFill>
            </a:endParaRPr>
          </a:p>
          <a:p>
            <a:pPr lvl="1"/>
            <a:r>
              <a:rPr lang="en-US" b="1" dirty="0" smtClean="0">
                <a:solidFill>
                  <a:srgbClr val="D60093"/>
                </a:solidFill>
              </a:rPr>
              <a:t>Approach 2:</a:t>
            </a:r>
            <a:r>
              <a:rPr lang="en-US" dirty="0" smtClean="0">
                <a:solidFill>
                  <a:srgbClr val="D60093"/>
                </a:solidFill>
              </a:rPr>
              <a:t> </a:t>
            </a:r>
            <a:br>
              <a:rPr lang="en-US" dirty="0" smtClean="0">
                <a:solidFill>
                  <a:srgbClr val="D60093"/>
                </a:solidFill>
              </a:rPr>
            </a:br>
            <a:r>
              <a:rPr lang="en-US" b="1" dirty="0" err="1" smtClean="0"/>
              <a:t>Intercluster</a:t>
            </a:r>
            <a:r>
              <a:rPr lang="en-US" b="1" dirty="0" smtClean="0"/>
              <a:t> </a:t>
            </a:r>
            <a:r>
              <a:rPr lang="en-US" b="1" dirty="0"/>
              <a:t>distance </a:t>
            </a:r>
            <a:r>
              <a:rPr lang="en-US" dirty="0"/>
              <a:t>= minimum of the distances between any two points, one from each </a:t>
            </a:r>
            <a:r>
              <a:rPr lang="en-US" dirty="0" smtClean="0"/>
              <a:t>cluster</a:t>
            </a:r>
          </a:p>
          <a:p>
            <a:pPr lvl="1"/>
            <a:r>
              <a:rPr lang="en-US" b="1" dirty="0" smtClean="0">
                <a:solidFill>
                  <a:srgbClr val="D60093"/>
                </a:solidFill>
              </a:rPr>
              <a:t>Approach 3:</a:t>
            </a:r>
            <a:r>
              <a:rPr lang="en-US" b="1" dirty="0" smtClean="0">
                <a:solidFill>
                  <a:srgbClr val="33CC33"/>
                </a:solidFill>
              </a:rPr>
              <a:t/>
            </a:r>
            <a:br>
              <a:rPr lang="en-US" b="1" dirty="0" smtClean="0">
                <a:solidFill>
                  <a:srgbClr val="33CC33"/>
                </a:solidFill>
              </a:rPr>
            </a:br>
            <a:r>
              <a:rPr lang="en-US" dirty="0" smtClean="0"/>
              <a:t>Pick </a:t>
            </a:r>
            <a:r>
              <a:rPr lang="en-US" dirty="0"/>
              <a:t>a notion of “</a:t>
            </a:r>
            <a:r>
              <a:rPr lang="en-US" b="1" dirty="0">
                <a:solidFill>
                  <a:srgbClr val="008000"/>
                </a:solidFill>
              </a:rPr>
              <a:t>cohesion</a:t>
            </a:r>
            <a:r>
              <a:rPr lang="en-US" dirty="0"/>
              <a:t>” of clusters, </a:t>
            </a:r>
            <a:r>
              <a:rPr lang="en-US" i="1" dirty="0"/>
              <a:t>e.g.</a:t>
            </a:r>
            <a:r>
              <a:rPr lang="en-US" dirty="0"/>
              <a:t>, maximum distance from the </a:t>
            </a:r>
            <a:r>
              <a:rPr lang="en-US" dirty="0" err="1" smtClean="0"/>
              <a:t>clustroid</a:t>
            </a:r>
            <a:endParaRPr lang="en-US" dirty="0"/>
          </a:p>
          <a:p>
            <a:pPr lvl="2"/>
            <a:r>
              <a:rPr lang="en-US" dirty="0"/>
              <a:t>Merge clusters whose </a:t>
            </a:r>
            <a:r>
              <a:rPr lang="en-US" i="1" dirty="0" smtClean="0">
                <a:solidFill>
                  <a:srgbClr val="008000"/>
                </a:solidFill>
              </a:rPr>
              <a:t>union</a:t>
            </a:r>
            <a:r>
              <a:rPr lang="en-US" dirty="0" smtClean="0">
                <a:solidFill>
                  <a:srgbClr val="008000"/>
                </a:solidFill>
              </a:rPr>
              <a:t> </a:t>
            </a:r>
            <a:r>
              <a:rPr lang="en-US" dirty="0"/>
              <a:t>is most </a:t>
            </a:r>
            <a:r>
              <a:rPr lang="en-US" dirty="0" smtClean="0"/>
              <a:t>cohesive</a:t>
            </a:r>
            <a:endParaRPr lang="en-US" dirty="0"/>
          </a:p>
        </p:txBody>
      </p:sp>
      <p:sp>
        <p:nvSpPr>
          <p:cNvPr id="4" name="Slide Number Placeholder 5"/>
          <p:cNvSpPr>
            <a:spLocks noGrp="1"/>
          </p:cNvSpPr>
          <p:nvPr>
            <p:ph type="sldNum" sz="quarter" idx="12"/>
          </p:nvPr>
        </p:nvSpPr>
        <p:spPr/>
        <p:txBody>
          <a:bodyPr/>
          <a:lstStyle/>
          <a:p>
            <a:fld id="{D8A9DFEF-512E-4E3B-A034-6FA75E73CC6B}" type="slidenum">
              <a:rPr lang="en-US"/>
              <a:pPr/>
              <a:t>19</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21857877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High Dimensional Data</a:t>
            </a:r>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88349116"/>
              </p:ext>
            </p:extLst>
          </p:nvPr>
        </p:nvGraphicFramePr>
        <p:xfrm>
          <a:off x="228600" y="1295400"/>
          <a:ext cx="86868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2</a:t>
            </a:fld>
            <a:endParaRPr lang="en-US"/>
          </a:p>
        </p:txBody>
      </p:sp>
      <p:sp>
        <p:nvSpPr>
          <p:cNvPr id="2" name="Rounded Rectangle 1"/>
          <p:cNvSpPr/>
          <p:nvPr/>
        </p:nvSpPr>
        <p:spPr>
          <a:xfrm>
            <a:off x="228600" y="1295400"/>
            <a:ext cx="1676400" cy="5257800"/>
          </a:xfrm>
          <a:prstGeom prst="roundRect">
            <a:avLst/>
          </a:prstGeom>
          <a:ln w="127000">
            <a:solidFill>
              <a:srgbClr val="0080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3181618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US" smtClean="0"/>
              <a:t>Cohesion</a:t>
            </a:r>
            <a:endParaRPr lang="en-US" dirty="0"/>
          </a:p>
        </p:txBody>
      </p:sp>
      <p:sp>
        <p:nvSpPr>
          <p:cNvPr id="87043" name="Rectangle 3"/>
          <p:cNvSpPr>
            <a:spLocks noGrp="1" noChangeArrowheads="1"/>
          </p:cNvSpPr>
          <p:nvPr>
            <p:ph idx="1"/>
          </p:nvPr>
        </p:nvSpPr>
        <p:spPr/>
        <p:txBody>
          <a:bodyPr/>
          <a:lstStyle/>
          <a:p>
            <a:r>
              <a:rPr lang="en-US" b="1" dirty="0" smtClean="0">
                <a:solidFill>
                  <a:srgbClr val="D60093"/>
                </a:solidFill>
              </a:rPr>
              <a:t>Approach 3.1:</a:t>
            </a:r>
            <a:r>
              <a:rPr lang="en-US" dirty="0" smtClean="0"/>
              <a:t> Use the </a:t>
            </a:r>
            <a:r>
              <a:rPr lang="en-US" b="1" dirty="0" smtClean="0">
                <a:solidFill>
                  <a:srgbClr val="008000"/>
                </a:solidFill>
              </a:rPr>
              <a:t>diameter</a:t>
            </a:r>
            <a:r>
              <a:rPr lang="en-US" dirty="0" smtClean="0">
                <a:solidFill>
                  <a:srgbClr val="008000"/>
                </a:solidFill>
              </a:rPr>
              <a:t> </a:t>
            </a:r>
            <a:r>
              <a:rPr lang="en-US" dirty="0" smtClean="0"/>
              <a:t>of the merged cluster = maximum distance between points in the cluster</a:t>
            </a:r>
          </a:p>
          <a:p>
            <a:r>
              <a:rPr lang="en-US" b="1" dirty="0" smtClean="0">
                <a:solidFill>
                  <a:srgbClr val="D60093"/>
                </a:solidFill>
              </a:rPr>
              <a:t>Approach 3.2:</a:t>
            </a:r>
            <a:r>
              <a:rPr lang="en-US" dirty="0" smtClean="0"/>
              <a:t> Use the </a:t>
            </a:r>
            <a:r>
              <a:rPr lang="en-US" b="1" dirty="0" smtClean="0">
                <a:solidFill>
                  <a:srgbClr val="008000"/>
                </a:solidFill>
              </a:rPr>
              <a:t>average distance</a:t>
            </a:r>
            <a:r>
              <a:rPr lang="en-US" b="1" dirty="0" smtClean="0"/>
              <a:t> </a:t>
            </a:r>
            <a:r>
              <a:rPr lang="en-US" dirty="0" smtClean="0"/>
              <a:t>between points in the cluster</a:t>
            </a:r>
          </a:p>
          <a:p>
            <a:r>
              <a:rPr lang="en-US" b="1" dirty="0" smtClean="0">
                <a:solidFill>
                  <a:srgbClr val="D60093"/>
                </a:solidFill>
              </a:rPr>
              <a:t>Approach 3.3:</a:t>
            </a:r>
            <a:r>
              <a:rPr lang="en-US" dirty="0" smtClean="0"/>
              <a:t> Use </a:t>
            </a:r>
            <a:r>
              <a:rPr lang="en-US" dirty="0"/>
              <a:t>a</a:t>
            </a:r>
            <a:r>
              <a:rPr lang="en-US" b="1" dirty="0" smtClean="0">
                <a:solidFill>
                  <a:srgbClr val="008000"/>
                </a:solidFill>
              </a:rPr>
              <a:t> density-based approach</a:t>
            </a:r>
          </a:p>
          <a:p>
            <a:pPr lvl="1"/>
            <a:r>
              <a:rPr lang="en-US" dirty="0" smtClean="0"/>
              <a:t>Take the diameter or avg. distance, e.g., and divide by the number of points in the cluster</a:t>
            </a:r>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254EFAC3-25EC-439B-94C5-007CA8F70EE0}" type="slidenum">
              <a:rPr lang="en-US" smtClean="0"/>
              <a:pPr/>
              <a:t>20</a:t>
            </a:fld>
            <a:endParaRPr lang="en-US"/>
          </a:p>
        </p:txBody>
      </p:sp>
    </p:spTree>
    <p:extLst>
      <p:ext uri="{BB962C8B-B14F-4D97-AF65-F5344CB8AC3E}">
        <p14:creationId xmlns:p14="http://schemas.microsoft.com/office/powerpoint/2010/main" val="13394518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Implementation</a:t>
            </a:r>
            <a:endParaRPr lang="en-US" dirty="0"/>
          </a:p>
        </p:txBody>
      </p:sp>
      <p:sp>
        <p:nvSpPr>
          <p:cNvPr id="3" name="Content Placeholder 2"/>
          <p:cNvSpPr>
            <a:spLocks noGrp="1"/>
          </p:cNvSpPr>
          <p:nvPr>
            <p:ph idx="1"/>
          </p:nvPr>
        </p:nvSpPr>
        <p:spPr/>
        <p:txBody>
          <a:bodyPr/>
          <a:lstStyle/>
          <a:p>
            <a:r>
              <a:rPr lang="en-US" b="1" dirty="0" smtClean="0">
                <a:solidFill>
                  <a:srgbClr val="D60093"/>
                </a:solidFill>
              </a:rPr>
              <a:t>Naïve implementation of hierarchical clustering:</a:t>
            </a:r>
          </a:p>
          <a:p>
            <a:pPr lvl="1"/>
            <a:r>
              <a:rPr lang="en-US" dirty="0" smtClean="0"/>
              <a:t>At each step, compute pairwise distances </a:t>
            </a:r>
            <a:br>
              <a:rPr lang="en-US" dirty="0" smtClean="0"/>
            </a:br>
            <a:r>
              <a:rPr lang="en-US" dirty="0" smtClean="0"/>
              <a:t>between all pairs of clusters, then merge</a:t>
            </a:r>
          </a:p>
          <a:p>
            <a:pPr lvl="1"/>
            <a:r>
              <a:rPr lang="en-US" dirty="0" smtClean="0"/>
              <a:t>O(</a:t>
            </a:r>
            <a:r>
              <a:rPr lang="en-US" i="1" dirty="0" smtClean="0"/>
              <a:t>N</a:t>
            </a:r>
            <a:r>
              <a:rPr lang="en-US" baseline="30000" dirty="0" smtClean="0"/>
              <a:t>3</a:t>
            </a:r>
            <a:r>
              <a:rPr lang="en-US" dirty="0" smtClean="0"/>
              <a:t>)</a:t>
            </a:r>
          </a:p>
          <a:p>
            <a:pPr lvl="8"/>
            <a:endParaRPr lang="en-US" dirty="0" smtClean="0"/>
          </a:p>
          <a:p>
            <a:r>
              <a:rPr lang="en-US" dirty="0" smtClean="0"/>
              <a:t>Careful implementation using priority queue can reduce time to O(</a:t>
            </a:r>
            <a:r>
              <a:rPr lang="en-US" i="1" dirty="0" smtClean="0"/>
              <a:t>N</a:t>
            </a:r>
            <a:r>
              <a:rPr lang="en-US" baseline="30000" dirty="0" smtClean="0"/>
              <a:t>2</a:t>
            </a:r>
            <a:r>
              <a:rPr lang="en-US" dirty="0" smtClean="0"/>
              <a:t> log </a:t>
            </a:r>
            <a:r>
              <a:rPr lang="en-US" i="1" dirty="0" smtClean="0"/>
              <a:t>N</a:t>
            </a:r>
            <a:r>
              <a:rPr lang="en-US" dirty="0" smtClean="0"/>
              <a:t>)</a:t>
            </a:r>
          </a:p>
          <a:p>
            <a:pPr lvl="1"/>
            <a:r>
              <a:rPr lang="en-US" b="1" dirty="0" smtClean="0">
                <a:solidFill>
                  <a:srgbClr val="0000FF"/>
                </a:solidFill>
              </a:rPr>
              <a:t>Still too expensive for really big datasets </a:t>
            </a:r>
            <a:br>
              <a:rPr lang="en-US" b="1" dirty="0" smtClean="0">
                <a:solidFill>
                  <a:srgbClr val="0000FF"/>
                </a:solidFill>
              </a:rPr>
            </a:br>
            <a:r>
              <a:rPr lang="en-US" b="1" dirty="0" smtClean="0">
                <a:solidFill>
                  <a:srgbClr val="0000FF"/>
                </a:solidFill>
              </a:rPr>
              <a:t>that do not fit in memory</a:t>
            </a:r>
            <a:endParaRPr lang="en-US" b="1" dirty="0">
              <a:solidFill>
                <a:srgbClr val="0000FF"/>
              </a:solidFill>
            </a:endParaRPr>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21</a:t>
            </a:fld>
            <a:endParaRPr lang="en-US"/>
          </a:p>
        </p:txBody>
      </p:sp>
    </p:spTree>
    <p:extLst>
      <p:ext uri="{BB962C8B-B14F-4D97-AF65-F5344CB8AC3E}">
        <p14:creationId xmlns:p14="http://schemas.microsoft.com/office/powerpoint/2010/main" val="37492161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
            </a:r>
            <a:br>
              <a:rPr lang="en-US" dirty="0" smtClean="0"/>
            </a:br>
            <a:r>
              <a:rPr lang="en-US" i="1" dirty="0" smtClean="0"/>
              <a:t>k</a:t>
            </a:r>
            <a:r>
              <a:rPr lang="en-US" dirty="0" smtClean="0"/>
              <a:t>-means clustering</a:t>
            </a:r>
            <a:endParaRPr lang="en-US" dirty="0"/>
          </a:p>
        </p:txBody>
      </p:sp>
      <p:sp>
        <p:nvSpPr>
          <p:cNvPr id="8" name="Subtitle 7"/>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91219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i="1" dirty="0" smtClean="0"/>
              <a:t>k</a:t>
            </a:r>
            <a:r>
              <a:rPr lang="en-US" dirty="0" smtClean="0"/>
              <a:t>–means </a:t>
            </a:r>
            <a:r>
              <a:rPr lang="en-US" dirty="0"/>
              <a:t>Algorithm(s)</a:t>
            </a:r>
          </a:p>
        </p:txBody>
      </p:sp>
      <p:sp>
        <p:nvSpPr>
          <p:cNvPr id="24579" name="Rectangle 3"/>
          <p:cNvSpPr>
            <a:spLocks noGrp="1" noChangeArrowheads="1"/>
          </p:cNvSpPr>
          <p:nvPr>
            <p:ph idx="1"/>
          </p:nvPr>
        </p:nvSpPr>
        <p:spPr/>
        <p:txBody>
          <a:bodyPr/>
          <a:lstStyle/>
          <a:p>
            <a:r>
              <a:rPr lang="en-US" dirty="0"/>
              <a:t>Assumes Euclidean </a:t>
            </a:r>
            <a:r>
              <a:rPr lang="en-US" dirty="0" smtClean="0"/>
              <a:t>space/distance</a:t>
            </a:r>
          </a:p>
          <a:p>
            <a:pPr lvl="8"/>
            <a:endParaRPr lang="en-US" dirty="0"/>
          </a:p>
          <a:p>
            <a:r>
              <a:rPr lang="en-US" dirty="0"/>
              <a:t>Start by picking </a:t>
            </a:r>
            <a:r>
              <a:rPr lang="en-US" b="1" i="1" dirty="0"/>
              <a:t>k</a:t>
            </a:r>
            <a:r>
              <a:rPr lang="en-US" dirty="0"/>
              <a:t>, the number of </a:t>
            </a:r>
            <a:r>
              <a:rPr lang="en-US" dirty="0" smtClean="0"/>
              <a:t>clusters</a:t>
            </a:r>
          </a:p>
          <a:p>
            <a:pPr lvl="8"/>
            <a:endParaRPr lang="en-US" dirty="0"/>
          </a:p>
          <a:p>
            <a:r>
              <a:rPr lang="en-US" dirty="0"/>
              <a:t>Initialize clusters by picking one point per </a:t>
            </a:r>
            <a:r>
              <a:rPr lang="en-US" dirty="0" smtClean="0"/>
              <a:t>cluster</a:t>
            </a:r>
          </a:p>
          <a:p>
            <a:pPr lvl="1"/>
            <a:r>
              <a:rPr lang="en-US" b="1" dirty="0" smtClean="0">
                <a:solidFill>
                  <a:srgbClr val="008000"/>
                </a:solidFill>
              </a:rPr>
              <a:t>Example:</a:t>
            </a:r>
            <a:r>
              <a:rPr lang="en-US" dirty="0" smtClean="0"/>
              <a:t> Pick </a:t>
            </a:r>
            <a:r>
              <a:rPr lang="en-US" dirty="0"/>
              <a:t>one point at random, then  </a:t>
            </a:r>
            <a:r>
              <a:rPr lang="en-US" b="1" i="1" dirty="0" smtClean="0"/>
              <a:t>k</a:t>
            </a:r>
            <a:r>
              <a:rPr lang="en-US" b="1" dirty="0" smtClean="0"/>
              <a:t>-1 </a:t>
            </a:r>
            <a:r>
              <a:rPr lang="en-US" dirty="0"/>
              <a:t>other points, each as far away as possible from </a:t>
            </a:r>
            <a:r>
              <a:rPr lang="en-US" dirty="0" smtClean="0"/>
              <a:t/>
            </a:r>
            <a:br>
              <a:rPr lang="en-US" dirty="0" smtClean="0"/>
            </a:br>
            <a:r>
              <a:rPr lang="en-US" dirty="0" smtClean="0"/>
              <a:t>the </a:t>
            </a:r>
            <a:r>
              <a:rPr lang="en-US" dirty="0"/>
              <a:t>previous </a:t>
            </a:r>
            <a:r>
              <a:rPr lang="en-US" dirty="0" smtClean="0"/>
              <a:t>points</a:t>
            </a:r>
            <a:endParaRPr lang="en-US" dirty="0"/>
          </a:p>
        </p:txBody>
      </p:sp>
      <p:sp>
        <p:nvSpPr>
          <p:cNvPr id="4" name="Slide Number Placeholder 5"/>
          <p:cNvSpPr>
            <a:spLocks noGrp="1"/>
          </p:cNvSpPr>
          <p:nvPr>
            <p:ph type="sldNum" sz="quarter" idx="12"/>
          </p:nvPr>
        </p:nvSpPr>
        <p:spPr/>
        <p:txBody>
          <a:bodyPr/>
          <a:lstStyle/>
          <a:p>
            <a:fld id="{401B10C8-B221-4207-9C35-A8E660857709}" type="slidenum">
              <a:rPr lang="en-US"/>
              <a:pPr/>
              <a:t>23</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5726762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smtClean="0"/>
              <a:t>Populating Clusters</a:t>
            </a:r>
            <a:endParaRPr lang="en-US"/>
          </a:p>
        </p:txBody>
      </p:sp>
      <p:sp>
        <p:nvSpPr>
          <p:cNvPr id="25603" name="Rectangle 3"/>
          <p:cNvSpPr>
            <a:spLocks noGrp="1" noChangeArrowheads="1"/>
          </p:cNvSpPr>
          <p:nvPr>
            <p:ph idx="1"/>
          </p:nvPr>
        </p:nvSpPr>
        <p:spPr>
          <a:xfrm>
            <a:off x="457200" y="1295400"/>
            <a:ext cx="8458200" cy="5486400"/>
          </a:xfrm>
        </p:spPr>
        <p:txBody>
          <a:bodyPr>
            <a:normAutofit lnSpcReduction="10000"/>
          </a:bodyPr>
          <a:lstStyle/>
          <a:p>
            <a:r>
              <a:rPr lang="en-US" b="1" dirty="0" smtClean="0"/>
              <a:t>1) </a:t>
            </a:r>
            <a:r>
              <a:rPr lang="en-US" dirty="0" smtClean="0"/>
              <a:t>For each point, place it in the cluster whose current centroid it is nearest</a:t>
            </a:r>
          </a:p>
          <a:p>
            <a:pPr lvl="8"/>
            <a:endParaRPr lang="en-US" dirty="0" smtClean="0"/>
          </a:p>
          <a:p>
            <a:r>
              <a:rPr lang="en-US" b="1" dirty="0" smtClean="0"/>
              <a:t>2)</a:t>
            </a:r>
            <a:r>
              <a:rPr lang="en-US" dirty="0" smtClean="0"/>
              <a:t> After all points are assigned, update the locations of centroids of the </a:t>
            </a:r>
            <a:r>
              <a:rPr lang="en-US" b="1" i="1" dirty="0" smtClean="0"/>
              <a:t>k</a:t>
            </a:r>
            <a:r>
              <a:rPr lang="en-US" dirty="0" smtClean="0"/>
              <a:t> clusters</a:t>
            </a:r>
          </a:p>
          <a:p>
            <a:pPr lvl="8"/>
            <a:endParaRPr lang="en-US" dirty="0" smtClean="0"/>
          </a:p>
          <a:p>
            <a:r>
              <a:rPr lang="en-US" b="1" dirty="0" smtClean="0"/>
              <a:t>3) </a:t>
            </a:r>
            <a:r>
              <a:rPr lang="en-US" dirty="0" smtClean="0"/>
              <a:t>Reassign all points to their closest centroid</a:t>
            </a:r>
          </a:p>
          <a:p>
            <a:pPr lvl="1"/>
            <a:r>
              <a:rPr lang="en-US" dirty="0" smtClean="0"/>
              <a:t>Sometimes moves points between clusters</a:t>
            </a:r>
          </a:p>
          <a:p>
            <a:pPr lvl="8"/>
            <a:endParaRPr lang="en-US" dirty="0"/>
          </a:p>
          <a:p>
            <a:r>
              <a:rPr lang="en-US" b="1" dirty="0" smtClean="0">
                <a:solidFill>
                  <a:srgbClr val="008000"/>
                </a:solidFill>
              </a:rPr>
              <a:t>Repeat 2 and 3 until convergence</a:t>
            </a:r>
          </a:p>
          <a:p>
            <a:pPr lvl="1"/>
            <a:r>
              <a:rPr lang="en-US" b="1" dirty="0"/>
              <a:t>Convergence:</a:t>
            </a:r>
            <a:r>
              <a:rPr lang="en-US" dirty="0"/>
              <a:t> Points don’t move </a:t>
            </a:r>
            <a:r>
              <a:rPr lang="en-US" dirty="0" smtClean="0"/>
              <a:t>between clusters and centroids stabilize</a:t>
            </a:r>
            <a:endParaRPr lang="en-US" dirty="0"/>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A9141F37-5C2B-4D68-82CE-50CE5D0EBF35}" type="slidenum">
              <a:rPr lang="en-US" smtClean="0"/>
              <a:pPr/>
              <a:t>24</a:t>
            </a:fld>
            <a:endParaRPr lang="en-US"/>
          </a:p>
        </p:txBody>
      </p:sp>
    </p:spTree>
    <p:extLst>
      <p:ext uri="{BB962C8B-B14F-4D97-AF65-F5344CB8AC3E}">
        <p14:creationId xmlns:p14="http://schemas.microsoft.com/office/powerpoint/2010/main" val="34450796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1371600" y="4068207"/>
            <a:ext cx="2258279" cy="808593"/>
          </a:xfrm>
          <a:prstGeom prst="ellipse">
            <a:avLst/>
          </a:prstGeom>
          <a:solidFill>
            <a:srgbClr val="D60093">
              <a:alpha val="30000"/>
            </a:srgbClr>
          </a:solidFill>
          <a:ln w="38100">
            <a:no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6" name="Oval 5"/>
          <p:cNvSpPr/>
          <p:nvPr/>
        </p:nvSpPr>
        <p:spPr>
          <a:xfrm rot="2616022">
            <a:off x="4341333" y="1890140"/>
            <a:ext cx="1324078" cy="3376820"/>
          </a:xfrm>
          <a:prstGeom prst="ellipse">
            <a:avLst/>
          </a:prstGeom>
          <a:solidFill>
            <a:srgbClr val="00B0F0">
              <a:alpha val="30000"/>
            </a:srgbClr>
          </a:solidFill>
          <a:ln w="38100">
            <a:no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6626" name="Rectangle 2"/>
          <p:cNvSpPr>
            <a:spLocks noGrp="1" noChangeArrowheads="1"/>
          </p:cNvSpPr>
          <p:nvPr>
            <p:ph type="title"/>
          </p:nvPr>
        </p:nvSpPr>
        <p:spPr/>
        <p:txBody>
          <a:bodyPr/>
          <a:lstStyle/>
          <a:p>
            <a:r>
              <a:rPr lang="en-US" dirty="0"/>
              <a:t>Example: Assigning Clusters</a:t>
            </a:r>
          </a:p>
        </p:txBody>
      </p:sp>
      <p:sp>
        <p:nvSpPr>
          <p:cNvPr id="24" name="Footer Placeholder 23"/>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21" name="Slide Number Placeholder 4"/>
          <p:cNvSpPr>
            <a:spLocks noGrp="1"/>
          </p:cNvSpPr>
          <p:nvPr>
            <p:ph type="sldNum" sz="quarter" idx="12"/>
          </p:nvPr>
        </p:nvSpPr>
        <p:spPr/>
        <p:txBody>
          <a:bodyPr/>
          <a:lstStyle/>
          <a:p>
            <a:fld id="{3DAC6CFC-3C83-4539-BD47-568CDB1B385E}" type="slidenum">
              <a:rPr lang="en-US"/>
              <a:pPr/>
              <a:t>25</a:t>
            </a:fld>
            <a:endParaRPr lang="en-US"/>
          </a:p>
        </p:txBody>
      </p:sp>
      <p:sp>
        <p:nvSpPr>
          <p:cNvPr id="26627" name="Text Box 3"/>
          <p:cNvSpPr txBox="1">
            <a:spLocks noChangeArrowheads="1"/>
          </p:cNvSpPr>
          <p:nvPr/>
        </p:nvSpPr>
        <p:spPr bwMode="auto">
          <a:xfrm>
            <a:off x="3733800" y="4320143"/>
            <a:ext cx="300082" cy="369332"/>
          </a:xfrm>
          <a:prstGeom prst="rect">
            <a:avLst/>
          </a:prstGeom>
          <a:noFill/>
          <a:ln w="9525">
            <a:noFill/>
            <a:miter lim="800000"/>
            <a:headEnd/>
            <a:tailEnd/>
          </a:ln>
          <a:effectLst/>
        </p:spPr>
        <p:txBody>
          <a:bodyPr wrap="none">
            <a:spAutoFit/>
          </a:bodyPr>
          <a:lstStyle/>
          <a:p>
            <a:r>
              <a:rPr lang="en-US" dirty="0" smtClean="0">
                <a:latin typeface="Times New Roman" charset="0"/>
              </a:rPr>
              <a:t>x</a:t>
            </a:r>
            <a:endParaRPr lang="en-US" dirty="0">
              <a:latin typeface="Times New Roman" charset="0"/>
            </a:endParaRPr>
          </a:p>
        </p:txBody>
      </p:sp>
      <p:sp>
        <p:nvSpPr>
          <p:cNvPr id="26628" name="Text Box 4"/>
          <p:cNvSpPr txBox="1">
            <a:spLocks noChangeArrowheads="1"/>
          </p:cNvSpPr>
          <p:nvPr/>
        </p:nvSpPr>
        <p:spPr bwMode="auto">
          <a:xfrm>
            <a:off x="5851525" y="2403475"/>
            <a:ext cx="300082" cy="369332"/>
          </a:xfrm>
          <a:prstGeom prst="rect">
            <a:avLst/>
          </a:prstGeom>
          <a:noFill/>
          <a:ln w="9525">
            <a:noFill/>
            <a:miter lim="800000"/>
            <a:headEnd/>
            <a:tailEnd/>
          </a:ln>
          <a:effectLst/>
        </p:spPr>
        <p:txBody>
          <a:bodyPr wrap="none">
            <a:spAutoFit/>
          </a:bodyPr>
          <a:lstStyle/>
          <a:p>
            <a:r>
              <a:rPr lang="en-US" dirty="0" smtClean="0">
                <a:latin typeface="Times New Roman" charset="0"/>
              </a:rPr>
              <a:t>x</a:t>
            </a:r>
            <a:endParaRPr lang="en-US" dirty="0">
              <a:latin typeface="Times New Roman" charset="0"/>
            </a:endParaRPr>
          </a:p>
        </p:txBody>
      </p:sp>
      <p:sp>
        <p:nvSpPr>
          <p:cNvPr id="26629" name="Text Box 5"/>
          <p:cNvSpPr txBox="1">
            <a:spLocks noChangeArrowheads="1"/>
          </p:cNvSpPr>
          <p:nvPr/>
        </p:nvSpPr>
        <p:spPr bwMode="auto">
          <a:xfrm>
            <a:off x="3136895" y="4305308"/>
            <a:ext cx="300082" cy="369332"/>
          </a:xfrm>
          <a:prstGeom prst="rect">
            <a:avLst/>
          </a:prstGeom>
          <a:noFill/>
          <a:ln w="9525">
            <a:noFill/>
            <a:miter lim="800000"/>
            <a:headEnd/>
            <a:tailEnd/>
          </a:ln>
          <a:effectLst/>
        </p:spPr>
        <p:txBody>
          <a:bodyPr wrap="none">
            <a:spAutoFit/>
          </a:bodyPr>
          <a:lstStyle/>
          <a:p>
            <a:r>
              <a:rPr lang="en-US" dirty="0" smtClean="0">
                <a:latin typeface="Times New Roman" charset="0"/>
              </a:rPr>
              <a:t>x</a:t>
            </a:r>
            <a:endParaRPr lang="en-US" dirty="0">
              <a:latin typeface="Times New Roman" charset="0"/>
            </a:endParaRPr>
          </a:p>
        </p:txBody>
      </p:sp>
      <p:sp>
        <p:nvSpPr>
          <p:cNvPr id="26630" name="Text Box 6"/>
          <p:cNvSpPr txBox="1">
            <a:spLocks noChangeArrowheads="1"/>
          </p:cNvSpPr>
          <p:nvPr/>
        </p:nvSpPr>
        <p:spPr bwMode="auto">
          <a:xfrm>
            <a:off x="5318125" y="3089275"/>
            <a:ext cx="300082" cy="369332"/>
          </a:xfrm>
          <a:prstGeom prst="rect">
            <a:avLst/>
          </a:prstGeom>
          <a:noFill/>
          <a:ln w="9525">
            <a:noFill/>
            <a:miter lim="800000"/>
            <a:headEnd/>
            <a:tailEnd/>
          </a:ln>
          <a:effectLst/>
        </p:spPr>
        <p:txBody>
          <a:bodyPr wrap="none">
            <a:spAutoFit/>
          </a:bodyPr>
          <a:lstStyle/>
          <a:p>
            <a:r>
              <a:rPr lang="en-US" dirty="0" smtClean="0">
                <a:latin typeface="Times New Roman" charset="0"/>
              </a:rPr>
              <a:t>x</a:t>
            </a:r>
            <a:endParaRPr lang="en-US" dirty="0">
              <a:latin typeface="Times New Roman" charset="0"/>
            </a:endParaRPr>
          </a:p>
        </p:txBody>
      </p:sp>
      <p:sp>
        <p:nvSpPr>
          <p:cNvPr id="26631" name="Text Box 7"/>
          <p:cNvSpPr txBox="1">
            <a:spLocks noChangeArrowheads="1"/>
          </p:cNvSpPr>
          <p:nvPr/>
        </p:nvSpPr>
        <p:spPr bwMode="auto">
          <a:xfrm>
            <a:off x="2671718" y="4267200"/>
            <a:ext cx="300082" cy="369332"/>
          </a:xfrm>
          <a:prstGeom prst="rect">
            <a:avLst/>
          </a:prstGeom>
          <a:noFill/>
          <a:ln w="9525">
            <a:noFill/>
            <a:miter lim="800000"/>
            <a:headEnd/>
            <a:tailEnd/>
          </a:ln>
          <a:effectLst/>
        </p:spPr>
        <p:txBody>
          <a:bodyPr wrap="none">
            <a:spAutoFit/>
          </a:bodyPr>
          <a:lstStyle/>
          <a:p>
            <a:r>
              <a:rPr lang="en-US" dirty="0">
                <a:latin typeface="Times New Roman" charset="0"/>
              </a:rPr>
              <a:t>x</a:t>
            </a:r>
          </a:p>
        </p:txBody>
      </p:sp>
      <p:sp>
        <p:nvSpPr>
          <p:cNvPr id="26632" name="Text Box 8"/>
          <p:cNvSpPr txBox="1">
            <a:spLocks noChangeArrowheads="1"/>
          </p:cNvSpPr>
          <p:nvPr/>
        </p:nvSpPr>
        <p:spPr bwMode="auto">
          <a:xfrm>
            <a:off x="4784725" y="3775075"/>
            <a:ext cx="300082" cy="369332"/>
          </a:xfrm>
          <a:prstGeom prst="rect">
            <a:avLst/>
          </a:prstGeom>
          <a:noFill/>
          <a:ln w="9525">
            <a:noFill/>
            <a:miter lim="800000"/>
            <a:headEnd/>
            <a:tailEnd/>
          </a:ln>
          <a:effectLst/>
        </p:spPr>
        <p:txBody>
          <a:bodyPr wrap="none">
            <a:spAutoFit/>
          </a:bodyPr>
          <a:lstStyle/>
          <a:p>
            <a:r>
              <a:rPr lang="en-US" dirty="0">
                <a:latin typeface="Times New Roman" charset="0"/>
              </a:rPr>
              <a:t>x</a:t>
            </a:r>
          </a:p>
        </p:txBody>
      </p:sp>
      <p:sp>
        <p:nvSpPr>
          <p:cNvPr id="26633" name="Text Box 9"/>
          <p:cNvSpPr txBox="1">
            <a:spLocks noChangeArrowheads="1"/>
          </p:cNvSpPr>
          <p:nvPr/>
        </p:nvSpPr>
        <p:spPr bwMode="auto">
          <a:xfrm>
            <a:off x="1757318" y="4267200"/>
            <a:ext cx="300082" cy="369332"/>
          </a:xfrm>
          <a:prstGeom prst="rect">
            <a:avLst/>
          </a:prstGeom>
          <a:noFill/>
          <a:ln w="9525">
            <a:noFill/>
            <a:miter lim="800000"/>
            <a:headEnd/>
            <a:tailEnd/>
          </a:ln>
          <a:effectLst/>
        </p:spPr>
        <p:txBody>
          <a:bodyPr wrap="none">
            <a:spAutoFit/>
          </a:bodyPr>
          <a:lstStyle/>
          <a:p>
            <a:r>
              <a:rPr lang="en-US" dirty="0" smtClean="0">
                <a:latin typeface="Times New Roman" charset="0"/>
              </a:rPr>
              <a:t>x</a:t>
            </a:r>
            <a:endParaRPr lang="en-US" dirty="0">
              <a:latin typeface="Times New Roman" charset="0"/>
            </a:endParaRPr>
          </a:p>
        </p:txBody>
      </p:sp>
      <p:sp>
        <p:nvSpPr>
          <p:cNvPr id="26634" name="Text Box 10"/>
          <p:cNvSpPr txBox="1">
            <a:spLocks noChangeArrowheads="1"/>
          </p:cNvSpPr>
          <p:nvPr/>
        </p:nvSpPr>
        <p:spPr bwMode="auto">
          <a:xfrm>
            <a:off x="4479925" y="4308475"/>
            <a:ext cx="300082" cy="369332"/>
          </a:xfrm>
          <a:prstGeom prst="rect">
            <a:avLst/>
          </a:prstGeom>
          <a:noFill/>
          <a:ln w="9525">
            <a:noFill/>
            <a:miter lim="800000"/>
            <a:headEnd/>
            <a:tailEnd/>
          </a:ln>
          <a:effectLst/>
        </p:spPr>
        <p:txBody>
          <a:bodyPr wrap="none">
            <a:spAutoFit/>
          </a:bodyPr>
          <a:lstStyle/>
          <a:p>
            <a:r>
              <a:rPr lang="en-US" dirty="0" smtClean="0">
                <a:latin typeface="Times New Roman" charset="0"/>
              </a:rPr>
              <a:t>x</a:t>
            </a:r>
            <a:endParaRPr lang="en-US" dirty="0">
              <a:latin typeface="Times New Roman" charset="0"/>
            </a:endParaRPr>
          </a:p>
        </p:txBody>
      </p:sp>
      <p:sp>
        <p:nvSpPr>
          <p:cNvPr id="26636" name="Text Box 12"/>
          <p:cNvSpPr txBox="1">
            <a:spLocks noChangeArrowheads="1"/>
          </p:cNvSpPr>
          <p:nvPr/>
        </p:nvSpPr>
        <p:spPr bwMode="auto">
          <a:xfrm>
            <a:off x="588843" y="5715000"/>
            <a:ext cx="1620957" cy="646331"/>
          </a:xfrm>
          <a:prstGeom prst="rect">
            <a:avLst/>
          </a:prstGeom>
          <a:noFill/>
          <a:ln w="9525">
            <a:noFill/>
            <a:miter lim="800000"/>
            <a:headEnd/>
            <a:tailEnd/>
          </a:ln>
          <a:effectLst/>
        </p:spPr>
        <p:txBody>
          <a:bodyPr wrap="none">
            <a:spAutoFit/>
          </a:bodyPr>
          <a:lstStyle/>
          <a:p>
            <a:r>
              <a:rPr lang="en-US" dirty="0">
                <a:solidFill>
                  <a:srgbClr val="008000"/>
                </a:solidFill>
                <a:latin typeface="Times New Roman" charset="0"/>
              </a:rPr>
              <a:t>x  … data point</a:t>
            </a:r>
          </a:p>
          <a:p>
            <a:r>
              <a:rPr lang="en-US" b="1" dirty="0">
                <a:solidFill>
                  <a:srgbClr val="008000"/>
                </a:solidFill>
                <a:latin typeface="Times New Roman" charset="0"/>
              </a:rPr>
              <a:t> </a:t>
            </a:r>
            <a:r>
              <a:rPr lang="en-US" b="1" dirty="0" smtClean="0">
                <a:solidFill>
                  <a:srgbClr val="008000"/>
                </a:solidFill>
                <a:latin typeface="Times New Roman" charset="0"/>
              </a:rPr>
              <a:t> </a:t>
            </a:r>
            <a:r>
              <a:rPr lang="en-US" dirty="0" smtClean="0">
                <a:solidFill>
                  <a:srgbClr val="008000"/>
                </a:solidFill>
                <a:latin typeface="Times New Roman" charset="0"/>
              </a:rPr>
              <a:t>  … centroid</a:t>
            </a:r>
          </a:p>
        </p:txBody>
      </p:sp>
      <p:sp>
        <p:nvSpPr>
          <p:cNvPr id="26" name="Text Box 4"/>
          <p:cNvSpPr txBox="1">
            <a:spLocks noChangeArrowheads="1"/>
          </p:cNvSpPr>
          <p:nvPr/>
        </p:nvSpPr>
        <p:spPr bwMode="auto">
          <a:xfrm>
            <a:off x="5102340" y="3454497"/>
            <a:ext cx="300082" cy="369332"/>
          </a:xfrm>
          <a:prstGeom prst="rect">
            <a:avLst/>
          </a:prstGeom>
          <a:noFill/>
          <a:ln w="9525">
            <a:noFill/>
            <a:miter lim="800000"/>
            <a:headEnd/>
            <a:tailEnd/>
          </a:ln>
          <a:effectLst/>
        </p:spPr>
        <p:txBody>
          <a:bodyPr wrap="none">
            <a:spAutoFit/>
          </a:bodyPr>
          <a:lstStyle/>
          <a:p>
            <a:r>
              <a:rPr lang="en-US" dirty="0" smtClean="0">
                <a:latin typeface="Times New Roman" charset="0"/>
              </a:rPr>
              <a:t>x</a:t>
            </a:r>
            <a:endParaRPr lang="en-US" dirty="0">
              <a:latin typeface="Times New Roman" charset="0"/>
            </a:endParaRPr>
          </a:p>
        </p:txBody>
      </p:sp>
      <p:sp>
        <p:nvSpPr>
          <p:cNvPr id="27" name="Text Box 4"/>
          <p:cNvSpPr txBox="1">
            <a:spLocks noChangeArrowheads="1"/>
          </p:cNvSpPr>
          <p:nvPr/>
        </p:nvSpPr>
        <p:spPr bwMode="auto">
          <a:xfrm>
            <a:off x="5608065" y="2772807"/>
            <a:ext cx="300082" cy="369332"/>
          </a:xfrm>
          <a:prstGeom prst="rect">
            <a:avLst/>
          </a:prstGeom>
          <a:noFill/>
          <a:ln w="9525">
            <a:noFill/>
            <a:miter lim="800000"/>
            <a:headEnd/>
            <a:tailEnd/>
          </a:ln>
          <a:effectLst/>
        </p:spPr>
        <p:txBody>
          <a:bodyPr wrap="none">
            <a:spAutoFit/>
          </a:bodyPr>
          <a:lstStyle/>
          <a:p>
            <a:r>
              <a:rPr lang="en-US" dirty="0" smtClean="0">
                <a:latin typeface="Times New Roman" charset="0"/>
              </a:rPr>
              <a:t>x</a:t>
            </a:r>
            <a:endParaRPr lang="en-US" dirty="0">
              <a:latin typeface="Times New Roman" charset="0"/>
            </a:endParaRPr>
          </a:p>
        </p:txBody>
      </p:sp>
      <p:sp>
        <p:nvSpPr>
          <p:cNvPr id="5" name="Rectangle 4"/>
          <p:cNvSpPr/>
          <p:nvPr/>
        </p:nvSpPr>
        <p:spPr>
          <a:xfrm>
            <a:off x="609600" y="6096000"/>
            <a:ext cx="228600" cy="228600"/>
          </a:xfrm>
          <a:prstGeom prst="rect">
            <a:avLst/>
          </a:prstGeom>
          <a:ln w="38100">
            <a:solidFill>
              <a:srgbClr val="0080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9" name="Rectangle 28"/>
          <p:cNvSpPr/>
          <p:nvPr/>
        </p:nvSpPr>
        <p:spPr>
          <a:xfrm>
            <a:off x="4820466" y="3845441"/>
            <a:ext cx="228600" cy="228600"/>
          </a:xfrm>
          <a:prstGeom prst="rect">
            <a:avLst/>
          </a:prstGeom>
          <a:ln w="38100">
            <a:solidFill>
              <a:srgbClr val="0000FF"/>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0" name="Rectangle 29"/>
          <p:cNvSpPr/>
          <p:nvPr/>
        </p:nvSpPr>
        <p:spPr>
          <a:xfrm>
            <a:off x="1793059" y="4337566"/>
            <a:ext cx="228600" cy="228600"/>
          </a:xfrm>
          <a:prstGeom prst="rect">
            <a:avLst/>
          </a:prstGeom>
          <a:ln w="38100">
            <a:solidFill>
              <a:srgbClr val="D60093"/>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3" name="Text Box 3"/>
          <p:cNvSpPr txBox="1">
            <a:spLocks noChangeArrowheads="1"/>
          </p:cNvSpPr>
          <p:nvPr/>
        </p:nvSpPr>
        <p:spPr bwMode="auto">
          <a:xfrm>
            <a:off x="4119518" y="4343400"/>
            <a:ext cx="300082" cy="369332"/>
          </a:xfrm>
          <a:prstGeom prst="rect">
            <a:avLst/>
          </a:prstGeom>
          <a:noFill/>
          <a:ln w="9525">
            <a:noFill/>
            <a:miter lim="800000"/>
            <a:headEnd/>
            <a:tailEnd/>
          </a:ln>
          <a:effectLst/>
        </p:spPr>
        <p:txBody>
          <a:bodyPr wrap="none">
            <a:spAutoFit/>
          </a:bodyPr>
          <a:lstStyle/>
          <a:p>
            <a:r>
              <a:rPr lang="en-US" dirty="0" smtClean="0">
                <a:latin typeface="Times New Roman" charset="0"/>
              </a:rPr>
              <a:t>x</a:t>
            </a:r>
            <a:endParaRPr lang="en-US" dirty="0">
              <a:latin typeface="Times New Roman" charset="0"/>
            </a:endParaRPr>
          </a:p>
        </p:txBody>
      </p:sp>
      <p:sp>
        <p:nvSpPr>
          <p:cNvPr id="8" name="TextBox 7"/>
          <p:cNvSpPr txBox="1"/>
          <p:nvPr/>
        </p:nvSpPr>
        <p:spPr>
          <a:xfrm>
            <a:off x="5562600" y="6096000"/>
            <a:ext cx="2582758" cy="369332"/>
          </a:xfrm>
          <a:prstGeom prst="rect">
            <a:avLst/>
          </a:prstGeom>
          <a:noFill/>
        </p:spPr>
        <p:txBody>
          <a:bodyPr wrap="none" rtlCol="0">
            <a:spAutoFit/>
          </a:bodyPr>
          <a:lstStyle/>
          <a:p>
            <a:r>
              <a:rPr lang="en-US" b="1" dirty="0" smtClean="0">
                <a:solidFill>
                  <a:srgbClr val="008000"/>
                </a:solidFill>
                <a:latin typeface="Arial" pitchFamily="34" charset="0"/>
                <a:cs typeface="Arial" pitchFamily="34" charset="0"/>
              </a:rPr>
              <a:t>Clusters after round 1</a:t>
            </a:r>
          </a:p>
        </p:txBody>
      </p:sp>
    </p:spTree>
    <p:extLst>
      <p:ext uri="{BB962C8B-B14F-4D97-AF65-F5344CB8AC3E}">
        <p14:creationId xmlns:p14="http://schemas.microsoft.com/office/powerpoint/2010/main" val="2163114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animBg="1"/>
      <p:bldP spid="29" grpId="0" animBg="1"/>
      <p:bldP spid="3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rot="2616022">
            <a:off x="4341333" y="1890140"/>
            <a:ext cx="1324078" cy="3376820"/>
          </a:xfrm>
          <a:prstGeom prst="ellipse">
            <a:avLst/>
          </a:prstGeom>
          <a:solidFill>
            <a:srgbClr val="00B0F0">
              <a:alpha val="30000"/>
            </a:srgbClr>
          </a:solidFill>
          <a:ln w="38100">
            <a:no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6626" name="Rectangle 2"/>
          <p:cNvSpPr>
            <a:spLocks noGrp="1" noChangeArrowheads="1"/>
          </p:cNvSpPr>
          <p:nvPr>
            <p:ph type="title"/>
          </p:nvPr>
        </p:nvSpPr>
        <p:spPr/>
        <p:txBody>
          <a:bodyPr/>
          <a:lstStyle/>
          <a:p>
            <a:r>
              <a:rPr lang="en-US" dirty="0"/>
              <a:t>Example: Assigning Clusters</a:t>
            </a:r>
          </a:p>
        </p:txBody>
      </p:sp>
      <p:sp>
        <p:nvSpPr>
          <p:cNvPr id="24" name="Footer Placeholder 23"/>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21" name="Slide Number Placeholder 4"/>
          <p:cNvSpPr>
            <a:spLocks noGrp="1"/>
          </p:cNvSpPr>
          <p:nvPr>
            <p:ph type="sldNum" sz="quarter" idx="12"/>
          </p:nvPr>
        </p:nvSpPr>
        <p:spPr/>
        <p:txBody>
          <a:bodyPr/>
          <a:lstStyle/>
          <a:p>
            <a:fld id="{3DAC6CFC-3C83-4539-BD47-568CDB1B385E}" type="slidenum">
              <a:rPr lang="en-US"/>
              <a:pPr/>
              <a:t>26</a:t>
            </a:fld>
            <a:endParaRPr lang="en-US"/>
          </a:p>
        </p:txBody>
      </p:sp>
      <p:sp>
        <p:nvSpPr>
          <p:cNvPr id="26627" name="Text Box 3"/>
          <p:cNvSpPr txBox="1">
            <a:spLocks noChangeArrowheads="1"/>
          </p:cNvSpPr>
          <p:nvPr/>
        </p:nvSpPr>
        <p:spPr bwMode="auto">
          <a:xfrm>
            <a:off x="3733800" y="4320143"/>
            <a:ext cx="300082" cy="369332"/>
          </a:xfrm>
          <a:prstGeom prst="rect">
            <a:avLst/>
          </a:prstGeom>
          <a:noFill/>
          <a:ln w="9525">
            <a:noFill/>
            <a:miter lim="800000"/>
            <a:headEnd/>
            <a:tailEnd/>
          </a:ln>
          <a:effectLst/>
        </p:spPr>
        <p:txBody>
          <a:bodyPr wrap="none">
            <a:spAutoFit/>
          </a:bodyPr>
          <a:lstStyle/>
          <a:p>
            <a:r>
              <a:rPr lang="en-US" dirty="0" smtClean="0">
                <a:latin typeface="Times New Roman" charset="0"/>
              </a:rPr>
              <a:t>x</a:t>
            </a:r>
            <a:endParaRPr lang="en-US" dirty="0">
              <a:latin typeface="Times New Roman" charset="0"/>
            </a:endParaRPr>
          </a:p>
        </p:txBody>
      </p:sp>
      <p:sp>
        <p:nvSpPr>
          <p:cNvPr id="26628" name="Text Box 4"/>
          <p:cNvSpPr txBox="1">
            <a:spLocks noChangeArrowheads="1"/>
          </p:cNvSpPr>
          <p:nvPr/>
        </p:nvSpPr>
        <p:spPr bwMode="auto">
          <a:xfrm>
            <a:off x="5851525" y="2403475"/>
            <a:ext cx="300082" cy="369332"/>
          </a:xfrm>
          <a:prstGeom prst="rect">
            <a:avLst/>
          </a:prstGeom>
          <a:noFill/>
          <a:ln w="9525">
            <a:noFill/>
            <a:miter lim="800000"/>
            <a:headEnd/>
            <a:tailEnd/>
          </a:ln>
          <a:effectLst/>
        </p:spPr>
        <p:txBody>
          <a:bodyPr wrap="none">
            <a:spAutoFit/>
          </a:bodyPr>
          <a:lstStyle/>
          <a:p>
            <a:r>
              <a:rPr lang="en-US" dirty="0" smtClean="0">
                <a:latin typeface="Times New Roman" charset="0"/>
              </a:rPr>
              <a:t>x</a:t>
            </a:r>
            <a:endParaRPr lang="en-US" dirty="0">
              <a:latin typeface="Times New Roman" charset="0"/>
            </a:endParaRPr>
          </a:p>
        </p:txBody>
      </p:sp>
      <p:sp>
        <p:nvSpPr>
          <p:cNvPr id="26629" name="Text Box 5"/>
          <p:cNvSpPr txBox="1">
            <a:spLocks noChangeArrowheads="1"/>
          </p:cNvSpPr>
          <p:nvPr/>
        </p:nvSpPr>
        <p:spPr bwMode="auto">
          <a:xfrm>
            <a:off x="3136895" y="4305308"/>
            <a:ext cx="300082" cy="369332"/>
          </a:xfrm>
          <a:prstGeom prst="rect">
            <a:avLst/>
          </a:prstGeom>
          <a:noFill/>
          <a:ln w="9525">
            <a:noFill/>
            <a:miter lim="800000"/>
            <a:headEnd/>
            <a:tailEnd/>
          </a:ln>
          <a:effectLst/>
        </p:spPr>
        <p:txBody>
          <a:bodyPr wrap="none">
            <a:spAutoFit/>
          </a:bodyPr>
          <a:lstStyle/>
          <a:p>
            <a:r>
              <a:rPr lang="en-US" dirty="0" smtClean="0">
                <a:latin typeface="Times New Roman" charset="0"/>
              </a:rPr>
              <a:t>x</a:t>
            </a:r>
            <a:endParaRPr lang="en-US" dirty="0">
              <a:latin typeface="Times New Roman" charset="0"/>
            </a:endParaRPr>
          </a:p>
        </p:txBody>
      </p:sp>
      <p:sp>
        <p:nvSpPr>
          <p:cNvPr id="26630" name="Text Box 6"/>
          <p:cNvSpPr txBox="1">
            <a:spLocks noChangeArrowheads="1"/>
          </p:cNvSpPr>
          <p:nvPr/>
        </p:nvSpPr>
        <p:spPr bwMode="auto">
          <a:xfrm>
            <a:off x="5318125" y="3089275"/>
            <a:ext cx="300082" cy="369332"/>
          </a:xfrm>
          <a:prstGeom prst="rect">
            <a:avLst/>
          </a:prstGeom>
          <a:noFill/>
          <a:ln w="9525">
            <a:noFill/>
            <a:miter lim="800000"/>
            <a:headEnd/>
            <a:tailEnd/>
          </a:ln>
          <a:effectLst/>
        </p:spPr>
        <p:txBody>
          <a:bodyPr wrap="none">
            <a:spAutoFit/>
          </a:bodyPr>
          <a:lstStyle/>
          <a:p>
            <a:r>
              <a:rPr lang="en-US" dirty="0" smtClean="0">
                <a:latin typeface="Times New Roman" charset="0"/>
              </a:rPr>
              <a:t>x</a:t>
            </a:r>
            <a:endParaRPr lang="en-US" dirty="0">
              <a:latin typeface="Times New Roman" charset="0"/>
            </a:endParaRPr>
          </a:p>
        </p:txBody>
      </p:sp>
      <p:sp>
        <p:nvSpPr>
          <p:cNvPr id="26631" name="Text Box 7"/>
          <p:cNvSpPr txBox="1">
            <a:spLocks noChangeArrowheads="1"/>
          </p:cNvSpPr>
          <p:nvPr/>
        </p:nvSpPr>
        <p:spPr bwMode="auto">
          <a:xfrm>
            <a:off x="2671718" y="4267200"/>
            <a:ext cx="300082" cy="369332"/>
          </a:xfrm>
          <a:prstGeom prst="rect">
            <a:avLst/>
          </a:prstGeom>
          <a:noFill/>
          <a:ln w="9525">
            <a:noFill/>
            <a:miter lim="800000"/>
            <a:headEnd/>
            <a:tailEnd/>
          </a:ln>
          <a:effectLst/>
        </p:spPr>
        <p:txBody>
          <a:bodyPr wrap="none">
            <a:spAutoFit/>
          </a:bodyPr>
          <a:lstStyle/>
          <a:p>
            <a:r>
              <a:rPr lang="en-US" dirty="0">
                <a:latin typeface="Times New Roman" charset="0"/>
              </a:rPr>
              <a:t>x</a:t>
            </a:r>
          </a:p>
        </p:txBody>
      </p:sp>
      <p:sp>
        <p:nvSpPr>
          <p:cNvPr id="26632" name="Text Box 8"/>
          <p:cNvSpPr txBox="1">
            <a:spLocks noChangeArrowheads="1"/>
          </p:cNvSpPr>
          <p:nvPr/>
        </p:nvSpPr>
        <p:spPr bwMode="auto">
          <a:xfrm>
            <a:off x="4784725" y="3775075"/>
            <a:ext cx="300082" cy="369332"/>
          </a:xfrm>
          <a:prstGeom prst="rect">
            <a:avLst/>
          </a:prstGeom>
          <a:noFill/>
          <a:ln w="9525">
            <a:noFill/>
            <a:miter lim="800000"/>
            <a:headEnd/>
            <a:tailEnd/>
          </a:ln>
          <a:effectLst/>
        </p:spPr>
        <p:txBody>
          <a:bodyPr wrap="none">
            <a:spAutoFit/>
          </a:bodyPr>
          <a:lstStyle/>
          <a:p>
            <a:r>
              <a:rPr lang="en-US" dirty="0">
                <a:latin typeface="Times New Roman" charset="0"/>
              </a:rPr>
              <a:t>x</a:t>
            </a:r>
          </a:p>
        </p:txBody>
      </p:sp>
      <p:sp>
        <p:nvSpPr>
          <p:cNvPr id="26633" name="Text Box 9"/>
          <p:cNvSpPr txBox="1">
            <a:spLocks noChangeArrowheads="1"/>
          </p:cNvSpPr>
          <p:nvPr/>
        </p:nvSpPr>
        <p:spPr bwMode="auto">
          <a:xfrm>
            <a:off x="1757318" y="4267200"/>
            <a:ext cx="300082" cy="369332"/>
          </a:xfrm>
          <a:prstGeom prst="rect">
            <a:avLst/>
          </a:prstGeom>
          <a:noFill/>
          <a:ln w="9525">
            <a:noFill/>
            <a:miter lim="800000"/>
            <a:headEnd/>
            <a:tailEnd/>
          </a:ln>
          <a:effectLst/>
        </p:spPr>
        <p:txBody>
          <a:bodyPr wrap="none">
            <a:spAutoFit/>
          </a:bodyPr>
          <a:lstStyle/>
          <a:p>
            <a:r>
              <a:rPr lang="en-US" dirty="0" smtClean="0">
                <a:latin typeface="Times New Roman" charset="0"/>
              </a:rPr>
              <a:t>x</a:t>
            </a:r>
            <a:endParaRPr lang="en-US" dirty="0">
              <a:latin typeface="Times New Roman" charset="0"/>
            </a:endParaRPr>
          </a:p>
        </p:txBody>
      </p:sp>
      <p:sp>
        <p:nvSpPr>
          <p:cNvPr id="26634" name="Text Box 10"/>
          <p:cNvSpPr txBox="1">
            <a:spLocks noChangeArrowheads="1"/>
          </p:cNvSpPr>
          <p:nvPr/>
        </p:nvSpPr>
        <p:spPr bwMode="auto">
          <a:xfrm>
            <a:off x="4479925" y="4308475"/>
            <a:ext cx="300082" cy="369332"/>
          </a:xfrm>
          <a:prstGeom prst="rect">
            <a:avLst/>
          </a:prstGeom>
          <a:noFill/>
          <a:ln w="9525">
            <a:noFill/>
            <a:miter lim="800000"/>
            <a:headEnd/>
            <a:tailEnd/>
          </a:ln>
          <a:effectLst/>
        </p:spPr>
        <p:txBody>
          <a:bodyPr wrap="none">
            <a:spAutoFit/>
          </a:bodyPr>
          <a:lstStyle/>
          <a:p>
            <a:r>
              <a:rPr lang="en-US" dirty="0" smtClean="0">
                <a:latin typeface="Times New Roman" charset="0"/>
              </a:rPr>
              <a:t>x</a:t>
            </a:r>
            <a:endParaRPr lang="en-US" dirty="0">
              <a:latin typeface="Times New Roman" charset="0"/>
            </a:endParaRPr>
          </a:p>
        </p:txBody>
      </p:sp>
      <p:sp>
        <p:nvSpPr>
          <p:cNvPr id="26636" name="Text Box 12"/>
          <p:cNvSpPr txBox="1">
            <a:spLocks noChangeArrowheads="1"/>
          </p:cNvSpPr>
          <p:nvPr/>
        </p:nvSpPr>
        <p:spPr bwMode="auto">
          <a:xfrm>
            <a:off x="588843" y="5715000"/>
            <a:ext cx="1620957" cy="646331"/>
          </a:xfrm>
          <a:prstGeom prst="rect">
            <a:avLst/>
          </a:prstGeom>
          <a:noFill/>
          <a:ln w="9525">
            <a:noFill/>
            <a:miter lim="800000"/>
            <a:headEnd/>
            <a:tailEnd/>
          </a:ln>
          <a:effectLst/>
        </p:spPr>
        <p:txBody>
          <a:bodyPr wrap="none">
            <a:spAutoFit/>
          </a:bodyPr>
          <a:lstStyle/>
          <a:p>
            <a:r>
              <a:rPr lang="en-US" dirty="0">
                <a:solidFill>
                  <a:srgbClr val="008000"/>
                </a:solidFill>
                <a:latin typeface="Times New Roman" charset="0"/>
              </a:rPr>
              <a:t>x  … data point</a:t>
            </a:r>
          </a:p>
          <a:p>
            <a:r>
              <a:rPr lang="en-US" b="1" dirty="0">
                <a:solidFill>
                  <a:srgbClr val="008000"/>
                </a:solidFill>
                <a:latin typeface="Times New Roman" charset="0"/>
              </a:rPr>
              <a:t> </a:t>
            </a:r>
            <a:r>
              <a:rPr lang="en-US" b="1" dirty="0" smtClean="0">
                <a:solidFill>
                  <a:srgbClr val="008000"/>
                </a:solidFill>
                <a:latin typeface="Times New Roman" charset="0"/>
              </a:rPr>
              <a:t> </a:t>
            </a:r>
            <a:r>
              <a:rPr lang="en-US" dirty="0" smtClean="0">
                <a:solidFill>
                  <a:srgbClr val="008000"/>
                </a:solidFill>
                <a:latin typeface="Times New Roman" charset="0"/>
              </a:rPr>
              <a:t>  … centroid</a:t>
            </a:r>
          </a:p>
        </p:txBody>
      </p:sp>
      <p:sp>
        <p:nvSpPr>
          <p:cNvPr id="26" name="Text Box 4"/>
          <p:cNvSpPr txBox="1">
            <a:spLocks noChangeArrowheads="1"/>
          </p:cNvSpPr>
          <p:nvPr/>
        </p:nvSpPr>
        <p:spPr bwMode="auto">
          <a:xfrm>
            <a:off x="5102340" y="3454497"/>
            <a:ext cx="300082" cy="369332"/>
          </a:xfrm>
          <a:prstGeom prst="rect">
            <a:avLst/>
          </a:prstGeom>
          <a:noFill/>
          <a:ln w="9525">
            <a:noFill/>
            <a:miter lim="800000"/>
            <a:headEnd/>
            <a:tailEnd/>
          </a:ln>
          <a:effectLst/>
        </p:spPr>
        <p:txBody>
          <a:bodyPr wrap="none">
            <a:spAutoFit/>
          </a:bodyPr>
          <a:lstStyle/>
          <a:p>
            <a:r>
              <a:rPr lang="en-US" dirty="0" smtClean="0">
                <a:latin typeface="Times New Roman" charset="0"/>
              </a:rPr>
              <a:t>x</a:t>
            </a:r>
            <a:endParaRPr lang="en-US" dirty="0">
              <a:latin typeface="Times New Roman" charset="0"/>
            </a:endParaRPr>
          </a:p>
        </p:txBody>
      </p:sp>
      <p:sp>
        <p:nvSpPr>
          <p:cNvPr id="27" name="Text Box 4"/>
          <p:cNvSpPr txBox="1">
            <a:spLocks noChangeArrowheads="1"/>
          </p:cNvSpPr>
          <p:nvPr/>
        </p:nvSpPr>
        <p:spPr bwMode="auto">
          <a:xfrm>
            <a:off x="5608065" y="2772807"/>
            <a:ext cx="300082" cy="369332"/>
          </a:xfrm>
          <a:prstGeom prst="rect">
            <a:avLst/>
          </a:prstGeom>
          <a:noFill/>
          <a:ln w="9525">
            <a:noFill/>
            <a:miter lim="800000"/>
            <a:headEnd/>
            <a:tailEnd/>
          </a:ln>
          <a:effectLst/>
        </p:spPr>
        <p:txBody>
          <a:bodyPr wrap="none">
            <a:spAutoFit/>
          </a:bodyPr>
          <a:lstStyle/>
          <a:p>
            <a:r>
              <a:rPr lang="en-US" dirty="0" smtClean="0">
                <a:latin typeface="Times New Roman" charset="0"/>
              </a:rPr>
              <a:t>x</a:t>
            </a:r>
            <a:endParaRPr lang="en-US" dirty="0">
              <a:latin typeface="Times New Roman" charset="0"/>
            </a:endParaRPr>
          </a:p>
        </p:txBody>
      </p:sp>
      <p:sp>
        <p:nvSpPr>
          <p:cNvPr id="5" name="Rectangle 4"/>
          <p:cNvSpPr/>
          <p:nvPr/>
        </p:nvSpPr>
        <p:spPr>
          <a:xfrm>
            <a:off x="609600" y="6096000"/>
            <a:ext cx="228600" cy="228600"/>
          </a:xfrm>
          <a:prstGeom prst="rect">
            <a:avLst/>
          </a:prstGeom>
          <a:ln w="38100">
            <a:solidFill>
              <a:srgbClr val="0080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9" name="Rectangle 28"/>
          <p:cNvSpPr/>
          <p:nvPr/>
        </p:nvSpPr>
        <p:spPr>
          <a:xfrm>
            <a:off x="5105400" y="3352800"/>
            <a:ext cx="228600" cy="228600"/>
          </a:xfrm>
          <a:prstGeom prst="rect">
            <a:avLst/>
          </a:prstGeom>
          <a:ln w="38100">
            <a:solidFill>
              <a:srgbClr val="0000FF"/>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0" name="Rectangle 29"/>
          <p:cNvSpPr/>
          <p:nvPr/>
        </p:nvSpPr>
        <p:spPr>
          <a:xfrm>
            <a:off x="2593159" y="4358203"/>
            <a:ext cx="228600" cy="228600"/>
          </a:xfrm>
          <a:prstGeom prst="rect">
            <a:avLst/>
          </a:prstGeom>
          <a:ln w="38100">
            <a:solidFill>
              <a:srgbClr val="D60093"/>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3" name="Text Box 3"/>
          <p:cNvSpPr txBox="1">
            <a:spLocks noChangeArrowheads="1"/>
          </p:cNvSpPr>
          <p:nvPr/>
        </p:nvSpPr>
        <p:spPr bwMode="auto">
          <a:xfrm>
            <a:off x="4119518" y="4343400"/>
            <a:ext cx="300082" cy="369332"/>
          </a:xfrm>
          <a:prstGeom prst="rect">
            <a:avLst/>
          </a:prstGeom>
          <a:noFill/>
          <a:ln w="9525">
            <a:noFill/>
            <a:miter lim="800000"/>
            <a:headEnd/>
            <a:tailEnd/>
          </a:ln>
          <a:effectLst/>
        </p:spPr>
        <p:txBody>
          <a:bodyPr wrap="none">
            <a:spAutoFit/>
          </a:bodyPr>
          <a:lstStyle/>
          <a:p>
            <a:r>
              <a:rPr lang="en-US" dirty="0" smtClean="0">
                <a:latin typeface="Times New Roman" charset="0"/>
              </a:rPr>
              <a:t>x</a:t>
            </a:r>
            <a:endParaRPr lang="en-US" dirty="0">
              <a:latin typeface="Times New Roman" charset="0"/>
            </a:endParaRPr>
          </a:p>
        </p:txBody>
      </p:sp>
      <p:sp>
        <p:nvSpPr>
          <p:cNvPr id="25" name="Oval 24"/>
          <p:cNvSpPr/>
          <p:nvPr/>
        </p:nvSpPr>
        <p:spPr>
          <a:xfrm>
            <a:off x="1371600" y="4068207"/>
            <a:ext cx="2258279" cy="808593"/>
          </a:xfrm>
          <a:prstGeom prst="ellipse">
            <a:avLst/>
          </a:prstGeom>
          <a:solidFill>
            <a:srgbClr val="D60093">
              <a:alpha val="30000"/>
            </a:srgbClr>
          </a:solidFill>
          <a:ln w="38100">
            <a:no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1" name="Oval 30"/>
          <p:cNvSpPr/>
          <p:nvPr/>
        </p:nvSpPr>
        <p:spPr>
          <a:xfrm>
            <a:off x="1676401" y="4123769"/>
            <a:ext cx="2357482" cy="808593"/>
          </a:xfrm>
          <a:prstGeom prst="ellipse">
            <a:avLst/>
          </a:prstGeom>
          <a:solidFill>
            <a:srgbClr val="D60093">
              <a:alpha val="30000"/>
            </a:srgbClr>
          </a:solidFill>
          <a:ln w="38100">
            <a:no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2" name="Oval 31"/>
          <p:cNvSpPr/>
          <p:nvPr/>
        </p:nvSpPr>
        <p:spPr>
          <a:xfrm rot="2616022">
            <a:off x="4462074" y="1946844"/>
            <a:ext cx="1324078" cy="3007002"/>
          </a:xfrm>
          <a:prstGeom prst="ellipse">
            <a:avLst/>
          </a:prstGeom>
          <a:solidFill>
            <a:srgbClr val="00B0F0">
              <a:alpha val="30000"/>
            </a:srgbClr>
          </a:solidFill>
          <a:ln w="38100">
            <a:no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4" name="TextBox 33"/>
          <p:cNvSpPr txBox="1"/>
          <p:nvPr/>
        </p:nvSpPr>
        <p:spPr>
          <a:xfrm>
            <a:off x="5562600" y="6096000"/>
            <a:ext cx="2582758" cy="369332"/>
          </a:xfrm>
          <a:prstGeom prst="rect">
            <a:avLst/>
          </a:prstGeom>
          <a:noFill/>
        </p:spPr>
        <p:txBody>
          <a:bodyPr wrap="none" rtlCol="0">
            <a:spAutoFit/>
          </a:bodyPr>
          <a:lstStyle/>
          <a:p>
            <a:r>
              <a:rPr lang="en-US" b="1" dirty="0" smtClean="0">
                <a:solidFill>
                  <a:srgbClr val="008000"/>
                </a:solidFill>
                <a:latin typeface="Arial" pitchFamily="34" charset="0"/>
                <a:cs typeface="Arial" pitchFamily="34" charset="0"/>
              </a:rPr>
              <a:t>Clusters after round 2</a:t>
            </a:r>
          </a:p>
        </p:txBody>
      </p:sp>
    </p:spTree>
    <p:extLst>
      <p:ext uri="{BB962C8B-B14F-4D97-AF65-F5344CB8AC3E}">
        <p14:creationId xmlns:p14="http://schemas.microsoft.com/office/powerpoint/2010/main" val="3513410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grpId="0" nodeType="clickEffect">
                                  <p:stCondLst>
                                    <p:cond delay="0"/>
                                  </p:stCondLst>
                                  <p:childTnLst>
                                    <p:animEffect transition="out" filter="randombar(horizontal)">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par>
                                <p:cTn id="8" presetID="14" presetClass="entr" presetSubtype="10" fill="hold" grpId="0"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randombar(horizontal)">
                                      <p:cBhvr>
                                        <p:cTn id="10" dur="500"/>
                                        <p:tgtEl>
                                          <p:spTgt spid="32"/>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xit" presetSubtype="10" fill="hold" grpId="0" nodeType="clickEffect">
                                  <p:stCondLst>
                                    <p:cond delay="0"/>
                                  </p:stCondLst>
                                  <p:childTnLst>
                                    <p:animEffect transition="out" filter="randombar(horizontal)">
                                      <p:cBhvr>
                                        <p:cTn id="14" dur="500"/>
                                        <p:tgtEl>
                                          <p:spTgt spid="25"/>
                                        </p:tgtEl>
                                      </p:cBhvr>
                                    </p:animEffect>
                                    <p:set>
                                      <p:cBhvr>
                                        <p:cTn id="15" dur="1" fill="hold">
                                          <p:stCondLst>
                                            <p:cond delay="499"/>
                                          </p:stCondLst>
                                        </p:cTn>
                                        <p:tgtEl>
                                          <p:spTgt spid="25"/>
                                        </p:tgtEl>
                                        <p:attrNameLst>
                                          <p:attrName>style.visibility</p:attrName>
                                        </p:attrNameLst>
                                      </p:cBhvr>
                                      <p:to>
                                        <p:strVal val="hidden"/>
                                      </p:to>
                                    </p:set>
                                  </p:childTnLst>
                                </p:cTn>
                              </p:par>
                              <p:par>
                                <p:cTn id="16" presetID="14" presetClass="entr" presetSubtype="10" fill="hold" grpId="0" nodeType="withEffect">
                                  <p:stCondLst>
                                    <p:cond delay="0"/>
                                  </p:stCondLst>
                                  <p:childTnLst>
                                    <p:set>
                                      <p:cBhvr>
                                        <p:cTn id="17" dur="1" fill="hold">
                                          <p:stCondLst>
                                            <p:cond delay="0"/>
                                          </p:stCondLst>
                                        </p:cTn>
                                        <p:tgtEl>
                                          <p:spTgt spid="31"/>
                                        </p:tgtEl>
                                        <p:attrNameLst>
                                          <p:attrName>style.visibility</p:attrName>
                                        </p:attrNameLst>
                                      </p:cBhvr>
                                      <p:to>
                                        <p:strVal val="visible"/>
                                      </p:to>
                                    </p:set>
                                    <p:animEffect transition="in" filter="randombar(horizontal)">
                                      <p:cBhvr>
                                        <p:cTn id="18"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5" grpId="0" animBg="1"/>
      <p:bldP spid="31" grpId="0" animBg="1"/>
      <p:bldP spid="3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rot="2616022">
            <a:off x="4461582" y="1938236"/>
            <a:ext cx="1324078" cy="3028081"/>
          </a:xfrm>
          <a:prstGeom prst="ellipse">
            <a:avLst/>
          </a:prstGeom>
          <a:solidFill>
            <a:srgbClr val="00B0F0">
              <a:alpha val="30000"/>
            </a:srgbClr>
          </a:solidFill>
          <a:ln w="38100">
            <a:no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6626" name="Rectangle 2"/>
          <p:cNvSpPr>
            <a:spLocks noGrp="1" noChangeArrowheads="1"/>
          </p:cNvSpPr>
          <p:nvPr>
            <p:ph type="title"/>
          </p:nvPr>
        </p:nvSpPr>
        <p:spPr/>
        <p:txBody>
          <a:bodyPr/>
          <a:lstStyle/>
          <a:p>
            <a:r>
              <a:rPr lang="en-US" dirty="0"/>
              <a:t>Example: Assigning Clusters</a:t>
            </a:r>
          </a:p>
        </p:txBody>
      </p:sp>
      <p:sp>
        <p:nvSpPr>
          <p:cNvPr id="24" name="Footer Placeholder 23"/>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21" name="Slide Number Placeholder 4"/>
          <p:cNvSpPr>
            <a:spLocks noGrp="1"/>
          </p:cNvSpPr>
          <p:nvPr>
            <p:ph type="sldNum" sz="quarter" idx="12"/>
          </p:nvPr>
        </p:nvSpPr>
        <p:spPr/>
        <p:txBody>
          <a:bodyPr/>
          <a:lstStyle/>
          <a:p>
            <a:fld id="{3DAC6CFC-3C83-4539-BD47-568CDB1B385E}" type="slidenum">
              <a:rPr lang="en-US"/>
              <a:pPr/>
              <a:t>27</a:t>
            </a:fld>
            <a:endParaRPr lang="en-US"/>
          </a:p>
        </p:txBody>
      </p:sp>
      <p:sp>
        <p:nvSpPr>
          <p:cNvPr id="26627" name="Text Box 3"/>
          <p:cNvSpPr txBox="1">
            <a:spLocks noChangeArrowheads="1"/>
          </p:cNvSpPr>
          <p:nvPr/>
        </p:nvSpPr>
        <p:spPr bwMode="auto">
          <a:xfrm>
            <a:off x="3733800" y="4320143"/>
            <a:ext cx="300082" cy="369332"/>
          </a:xfrm>
          <a:prstGeom prst="rect">
            <a:avLst/>
          </a:prstGeom>
          <a:noFill/>
          <a:ln w="9525">
            <a:noFill/>
            <a:miter lim="800000"/>
            <a:headEnd/>
            <a:tailEnd/>
          </a:ln>
          <a:effectLst/>
        </p:spPr>
        <p:txBody>
          <a:bodyPr wrap="none">
            <a:spAutoFit/>
          </a:bodyPr>
          <a:lstStyle/>
          <a:p>
            <a:r>
              <a:rPr lang="en-US" dirty="0" smtClean="0">
                <a:latin typeface="Times New Roman" charset="0"/>
              </a:rPr>
              <a:t>x</a:t>
            </a:r>
            <a:endParaRPr lang="en-US" dirty="0">
              <a:latin typeface="Times New Roman" charset="0"/>
            </a:endParaRPr>
          </a:p>
        </p:txBody>
      </p:sp>
      <p:sp>
        <p:nvSpPr>
          <p:cNvPr id="26628" name="Text Box 4"/>
          <p:cNvSpPr txBox="1">
            <a:spLocks noChangeArrowheads="1"/>
          </p:cNvSpPr>
          <p:nvPr/>
        </p:nvSpPr>
        <p:spPr bwMode="auto">
          <a:xfrm>
            <a:off x="5851525" y="2403475"/>
            <a:ext cx="300082" cy="369332"/>
          </a:xfrm>
          <a:prstGeom prst="rect">
            <a:avLst/>
          </a:prstGeom>
          <a:noFill/>
          <a:ln w="9525">
            <a:noFill/>
            <a:miter lim="800000"/>
            <a:headEnd/>
            <a:tailEnd/>
          </a:ln>
          <a:effectLst/>
        </p:spPr>
        <p:txBody>
          <a:bodyPr wrap="none">
            <a:spAutoFit/>
          </a:bodyPr>
          <a:lstStyle/>
          <a:p>
            <a:r>
              <a:rPr lang="en-US" dirty="0" smtClean="0">
                <a:latin typeface="Times New Roman" charset="0"/>
              </a:rPr>
              <a:t>x</a:t>
            </a:r>
            <a:endParaRPr lang="en-US" dirty="0">
              <a:latin typeface="Times New Roman" charset="0"/>
            </a:endParaRPr>
          </a:p>
        </p:txBody>
      </p:sp>
      <p:sp>
        <p:nvSpPr>
          <p:cNvPr id="26629" name="Text Box 5"/>
          <p:cNvSpPr txBox="1">
            <a:spLocks noChangeArrowheads="1"/>
          </p:cNvSpPr>
          <p:nvPr/>
        </p:nvSpPr>
        <p:spPr bwMode="auto">
          <a:xfrm>
            <a:off x="3136895" y="4305308"/>
            <a:ext cx="300082" cy="369332"/>
          </a:xfrm>
          <a:prstGeom prst="rect">
            <a:avLst/>
          </a:prstGeom>
          <a:noFill/>
          <a:ln w="9525">
            <a:noFill/>
            <a:miter lim="800000"/>
            <a:headEnd/>
            <a:tailEnd/>
          </a:ln>
          <a:effectLst/>
        </p:spPr>
        <p:txBody>
          <a:bodyPr wrap="none">
            <a:spAutoFit/>
          </a:bodyPr>
          <a:lstStyle/>
          <a:p>
            <a:r>
              <a:rPr lang="en-US" dirty="0" smtClean="0">
                <a:latin typeface="Times New Roman" charset="0"/>
              </a:rPr>
              <a:t>x</a:t>
            </a:r>
            <a:endParaRPr lang="en-US" dirty="0">
              <a:latin typeface="Times New Roman" charset="0"/>
            </a:endParaRPr>
          </a:p>
        </p:txBody>
      </p:sp>
      <p:sp>
        <p:nvSpPr>
          <p:cNvPr id="26630" name="Text Box 6"/>
          <p:cNvSpPr txBox="1">
            <a:spLocks noChangeArrowheads="1"/>
          </p:cNvSpPr>
          <p:nvPr/>
        </p:nvSpPr>
        <p:spPr bwMode="auto">
          <a:xfrm>
            <a:off x="5318125" y="3089275"/>
            <a:ext cx="300082" cy="369332"/>
          </a:xfrm>
          <a:prstGeom prst="rect">
            <a:avLst/>
          </a:prstGeom>
          <a:noFill/>
          <a:ln w="9525">
            <a:noFill/>
            <a:miter lim="800000"/>
            <a:headEnd/>
            <a:tailEnd/>
          </a:ln>
          <a:effectLst/>
        </p:spPr>
        <p:txBody>
          <a:bodyPr wrap="none">
            <a:spAutoFit/>
          </a:bodyPr>
          <a:lstStyle/>
          <a:p>
            <a:r>
              <a:rPr lang="en-US" dirty="0" smtClean="0">
                <a:latin typeface="Times New Roman" charset="0"/>
              </a:rPr>
              <a:t>x</a:t>
            </a:r>
            <a:endParaRPr lang="en-US" dirty="0">
              <a:latin typeface="Times New Roman" charset="0"/>
            </a:endParaRPr>
          </a:p>
        </p:txBody>
      </p:sp>
      <p:sp>
        <p:nvSpPr>
          <p:cNvPr id="26631" name="Text Box 7"/>
          <p:cNvSpPr txBox="1">
            <a:spLocks noChangeArrowheads="1"/>
          </p:cNvSpPr>
          <p:nvPr/>
        </p:nvSpPr>
        <p:spPr bwMode="auto">
          <a:xfrm>
            <a:off x="2671718" y="4267200"/>
            <a:ext cx="300082" cy="369332"/>
          </a:xfrm>
          <a:prstGeom prst="rect">
            <a:avLst/>
          </a:prstGeom>
          <a:noFill/>
          <a:ln w="9525">
            <a:noFill/>
            <a:miter lim="800000"/>
            <a:headEnd/>
            <a:tailEnd/>
          </a:ln>
          <a:effectLst/>
        </p:spPr>
        <p:txBody>
          <a:bodyPr wrap="none">
            <a:spAutoFit/>
          </a:bodyPr>
          <a:lstStyle/>
          <a:p>
            <a:r>
              <a:rPr lang="en-US" dirty="0">
                <a:latin typeface="Times New Roman" charset="0"/>
              </a:rPr>
              <a:t>x</a:t>
            </a:r>
          </a:p>
        </p:txBody>
      </p:sp>
      <p:sp>
        <p:nvSpPr>
          <p:cNvPr id="26632" name="Text Box 8"/>
          <p:cNvSpPr txBox="1">
            <a:spLocks noChangeArrowheads="1"/>
          </p:cNvSpPr>
          <p:nvPr/>
        </p:nvSpPr>
        <p:spPr bwMode="auto">
          <a:xfrm>
            <a:off x="4784725" y="3775075"/>
            <a:ext cx="300082" cy="369332"/>
          </a:xfrm>
          <a:prstGeom prst="rect">
            <a:avLst/>
          </a:prstGeom>
          <a:noFill/>
          <a:ln w="9525">
            <a:noFill/>
            <a:miter lim="800000"/>
            <a:headEnd/>
            <a:tailEnd/>
          </a:ln>
          <a:effectLst/>
        </p:spPr>
        <p:txBody>
          <a:bodyPr wrap="none">
            <a:spAutoFit/>
          </a:bodyPr>
          <a:lstStyle/>
          <a:p>
            <a:r>
              <a:rPr lang="en-US" dirty="0">
                <a:latin typeface="Times New Roman" charset="0"/>
              </a:rPr>
              <a:t>x</a:t>
            </a:r>
          </a:p>
        </p:txBody>
      </p:sp>
      <p:sp>
        <p:nvSpPr>
          <p:cNvPr id="26633" name="Text Box 9"/>
          <p:cNvSpPr txBox="1">
            <a:spLocks noChangeArrowheads="1"/>
          </p:cNvSpPr>
          <p:nvPr/>
        </p:nvSpPr>
        <p:spPr bwMode="auto">
          <a:xfrm>
            <a:off x="1757318" y="4267200"/>
            <a:ext cx="300082" cy="369332"/>
          </a:xfrm>
          <a:prstGeom prst="rect">
            <a:avLst/>
          </a:prstGeom>
          <a:noFill/>
          <a:ln w="9525">
            <a:noFill/>
            <a:miter lim="800000"/>
            <a:headEnd/>
            <a:tailEnd/>
          </a:ln>
          <a:effectLst/>
        </p:spPr>
        <p:txBody>
          <a:bodyPr wrap="none">
            <a:spAutoFit/>
          </a:bodyPr>
          <a:lstStyle/>
          <a:p>
            <a:r>
              <a:rPr lang="en-US" dirty="0" smtClean="0">
                <a:latin typeface="Times New Roman" charset="0"/>
              </a:rPr>
              <a:t>x</a:t>
            </a:r>
            <a:endParaRPr lang="en-US" dirty="0">
              <a:latin typeface="Times New Roman" charset="0"/>
            </a:endParaRPr>
          </a:p>
        </p:txBody>
      </p:sp>
      <p:sp>
        <p:nvSpPr>
          <p:cNvPr id="26634" name="Text Box 10"/>
          <p:cNvSpPr txBox="1">
            <a:spLocks noChangeArrowheads="1"/>
          </p:cNvSpPr>
          <p:nvPr/>
        </p:nvSpPr>
        <p:spPr bwMode="auto">
          <a:xfrm>
            <a:off x="4479925" y="4308475"/>
            <a:ext cx="300082" cy="369332"/>
          </a:xfrm>
          <a:prstGeom prst="rect">
            <a:avLst/>
          </a:prstGeom>
          <a:noFill/>
          <a:ln w="9525">
            <a:noFill/>
            <a:miter lim="800000"/>
            <a:headEnd/>
            <a:tailEnd/>
          </a:ln>
          <a:effectLst/>
        </p:spPr>
        <p:txBody>
          <a:bodyPr wrap="none">
            <a:spAutoFit/>
          </a:bodyPr>
          <a:lstStyle/>
          <a:p>
            <a:r>
              <a:rPr lang="en-US" dirty="0" smtClean="0">
                <a:latin typeface="Times New Roman" charset="0"/>
              </a:rPr>
              <a:t>x</a:t>
            </a:r>
            <a:endParaRPr lang="en-US" dirty="0">
              <a:latin typeface="Times New Roman" charset="0"/>
            </a:endParaRPr>
          </a:p>
        </p:txBody>
      </p:sp>
      <p:sp>
        <p:nvSpPr>
          <p:cNvPr id="26636" name="Text Box 12"/>
          <p:cNvSpPr txBox="1">
            <a:spLocks noChangeArrowheads="1"/>
          </p:cNvSpPr>
          <p:nvPr/>
        </p:nvSpPr>
        <p:spPr bwMode="auto">
          <a:xfrm>
            <a:off x="588843" y="5715000"/>
            <a:ext cx="1620957" cy="646331"/>
          </a:xfrm>
          <a:prstGeom prst="rect">
            <a:avLst/>
          </a:prstGeom>
          <a:noFill/>
          <a:ln w="9525">
            <a:noFill/>
            <a:miter lim="800000"/>
            <a:headEnd/>
            <a:tailEnd/>
          </a:ln>
          <a:effectLst/>
        </p:spPr>
        <p:txBody>
          <a:bodyPr wrap="none">
            <a:spAutoFit/>
          </a:bodyPr>
          <a:lstStyle/>
          <a:p>
            <a:r>
              <a:rPr lang="en-US" dirty="0">
                <a:solidFill>
                  <a:srgbClr val="008000"/>
                </a:solidFill>
                <a:latin typeface="Times New Roman" charset="0"/>
              </a:rPr>
              <a:t>x  … data point</a:t>
            </a:r>
          </a:p>
          <a:p>
            <a:r>
              <a:rPr lang="en-US" b="1" dirty="0">
                <a:solidFill>
                  <a:srgbClr val="008000"/>
                </a:solidFill>
                <a:latin typeface="Times New Roman" charset="0"/>
              </a:rPr>
              <a:t> </a:t>
            </a:r>
            <a:r>
              <a:rPr lang="en-US" b="1" dirty="0" smtClean="0">
                <a:solidFill>
                  <a:srgbClr val="008000"/>
                </a:solidFill>
                <a:latin typeface="Times New Roman" charset="0"/>
              </a:rPr>
              <a:t> </a:t>
            </a:r>
            <a:r>
              <a:rPr lang="en-US" dirty="0" smtClean="0">
                <a:solidFill>
                  <a:srgbClr val="008000"/>
                </a:solidFill>
                <a:latin typeface="Times New Roman" charset="0"/>
              </a:rPr>
              <a:t>  … centroid</a:t>
            </a:r>
          </a:p>
        </p:txBody>
      </p:sp>
      <p:sp>
        <p:nvSpPr>
          <p:cNvPr id="26" name="Text Box 4"/>
          <p:cNvSpPr txBox="1">
            <a:spLocks noChangeArrowheads="1"/>
          </p:cNvSpPr>
          <p:nvPr/>
        </p:nvSpPr>
        <p:spPr bwMode="auto">
          <a:xfrm>
            <a:off x="5102340" y="3454497"/>
            <a:ext cx="300082" cy="369332"/>
          </a:xfrm>
          <a:prstGeom prst="rect">
            <a:avLst/>
          </a:prstGeom>
          <a:noFill/>
          <a:ln w="9525">
            <a:noFill/>
            <a:miter lim="800000"/>
            <a:headEnd/>
            <a:tailEnd/>
          </a:ln>
          <a:effectLst/>
        </p:spPr>
        <p:txBody>
          <a:bodyPr wrap="none">
            <a:spAutoFit/>
          </a:bodyPr>
          <a:lstStyle/>
          <a:p>
            <a:r>
              <a:rPr lang="en-US" dirty="0" smtClean="0">
                <a:latin typeface="Times New Roman" charset="0"/>
              </a:rPr>
              <a:t>x</a:t>
            </a:r>
            <a:endParaRPr lang="en-US" dirty="0">
              <a:latin typeface="Times New Roman" charset="0"/>
            </a:endParaRPr>
          </a:p>
        </p:txBody>
      </p:sp>
      <p:sp>
        <p:nvSpPr>
          <p:cNvPr id="27" name="Text Box 4"/>
          <p:cNvSpPr txBox="1">
            <a:spLocks noChangeArrowheads="1"/>
          </p:cNvSpPr>
          <p:nvPr/>
        </p:nvSpPr>
        <p:spPr bwMode="auto">
          <a:xfrm>
            <a:off x="5608065" y="2772807"/>
            <a:ext cx="300082" cy="369332"/>
          </a:xfrm>
          <a:prstGeom prst="rect">
            <a:avLst/>
          </a:prstGeom>
          <a:noFill/>
          <a:ln w="9525">
            <a:noFill/>
            <a:miter lim="800000"/>
            <a:headEnd/>
            <a:tailEnd/>
          </a:ln>
          <a:effectLst/>
        </p:spPr>
        <p:txBody>
          <a:bodyPr wrap="none">
            <a:spAutoFit/>
          </a:bodyPr>
          <a:lstStyle/>
          <a:p>
            <a:r>
              <a:rPr lang="en-US" dirty="0" smtClean="0">
                <a:latin typeface="Times New Roman" charset="0"/>
              </a:rPr>
              <a:t>x</a:t>
            </a:r>
            <a:endParaRPr lang="en-US" dirty="0">
              <a:latin typeface="Times New Roman" charset="0"/>
            </a:endParaRPr>
          </a:p>
        </p:txBody>
      </p:sp>
      <p:sp>
        <p:nvSpPr>
          <p:cNvPr id="5" name="Rectangle 4"/>
          <p:cNvSpPr/>
          <p:nvPr/>
        </p:nvSpPr>
        <p:spPr>
          <a:xfrm>
            <a:off x="609600" y="6096000"/>
            <a:ext cx="228600" cy="228600"/>
          </a:xfrm>
          <a:prstGeom prst="rect">
            <a:avLst/>
          </a:prstGeom>
          <a:ln w="38100">
            <a:solidFill>
              <a:srgbClr val="0080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9" name="Rectangle 28"/>
          <p:cNvSpPr/>
          <p:nvPr/>
        </p:nvSpPr>
        <p:spPr>
          <a:xfrm>
            <a:off x="5318125" y="3045341"/>
            <a:ext cx="228600" cy="228600"/>
          </a:xfrm>
          <a:prstGeom prst="rect">
            <a:avLst/>
          </a:prstGeom>
          <a:ln w="38100">
            <a:solidFill>
              <a:srgbClr val="0000FF"/>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0" name="Rectangle 29"/>
          <p:cNvSpPr/>
          <p:nvPr/>
        </p:nvSpPr>
        <p:spPr>
          <a:xfrm>
            <a:off x="3116261" y="4378841"/>
            <a:ext cx="228600" cy="228600"/>
          </a:xfrm>
          <a:prstGeom prst="rect">
            <a:avLst/>
          </a:prstGeom>
          <a:ln w="38100">
            <a:solidFill>
              <a:srgbClr val="D60093"/>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3" name="Text Box 3"/>
          <p:cNvSpPr txBox="1">
            <a:spLocks noChangeArrowheads="1"/>
          </p:cNvSpPr>
          <p:nvPr/>
        </p:nvSpPr>
        <p:spPr bwMode="auto">
          <a:xfrm>
            <a:off x="4119518" y="4343400"/>
            <a:ext cx="300082" cy="369332"/>
          </a:xfrm>
          <a:prstGeom prst="rect">
            <a:avLst/>
          </a:prstGeom>
          <a:noFill/>
          <a:ln w="9525">
            <a:noFill/>
            <a:miter lim="800000"/>
            <a:headEnd/>
            <a:tailEnd/>
          </a:ln>
          <a:effectLst/>
        </p:spPr>
        <p:txBody>
          <a:bodyPr wrap="none">
            <a:spAutoFit/>
          </a:bodyPr>
          <a:lstStyle/>
          <a:p>
            <a:r>
              <a:rPr lang="en-US" dirty="0" smtClean="0">
                <a:latin typeface="Times New Roman" charset="0"/>
              </a:rPr>
              <a:t>x</a:t>
            </a:r>
            <a:endParaRPr lang="en-US" dirty="0">
              <a:latin typeface="Times New Roman" charset="0"/>
            </a:endParaRPr>
          </a:p>
        </p:txBody>
      </p:sp>
      <p:sp>
        <p:nvSpPr>
          <p:cNvPr id="25" name="Oval 24"/>
          <p:cNvSpPr/>
          <p:nvPr/>
        </p:nvSpPr>
        <p:spPr>
          <a:xfrm>
            <a:off x="1676400" y="4144407"/>
            <a:ext cx="2357483" cy="808593"/>
          </a:xfrm>
          <a:prstGeom prst="ellipse">
            <a:avLst/>
          </a:prstGeom>
          <a:solidFill>
            <a:srgbClr val="D60093">
              <a:alpha val="30000"/>
            </a:srgbClr>
          </a:solidFill>
          <a:ln w="38100">
            <a:no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1" name="Oval 30"/>
          <p:cNvSpPr/>
          <p:nvPr/>
        </p:nvSpPr>
        <p:spPr>
          <a:xfrm>
            <a:off x="1676399" y="4123769"/>
            <a:ext cx="3108325" cy="808593"/>
          </a:xfrm>
          <a:prstGeom prst="ellipse">
            <a:avLst/>
          </a:prstGeom>
          <a:solidFill>
            <a:srgbClr val="D60093">
              <a:alpha val="30000"/>
            </a:srgbClr>
          </a:solidFill>
          <a:ln w="38100">
            <a:no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2" name="Oval 31"/>
          <p:cNvSpPr/>
          <p:nvPr/>
        </p:nvSpPr>
        <p:spPr>
          <a:xfrm rot="2616022">
            <a:off x="4731170" y="2054476"/>
            <a:ext cx="1324078" cy="2226588"/>
          </a:xfrm>
          <a:prstGeom prst="ellipse">
            <a:avLst/>
          </a:prstGeom>
          <a:solidFill>
            <a:srgbClr val="00B0F0">
              <a:alpha val="30000"/>
            </a:srgbClr>
          </a:solidFill>
          <a:ln w="38100">
            <a:no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8" name="TextBox 27"/>
          <p:cNvSpPr txBox="1"/>
          <p:nvPr/>
        </p:nvSpPr>
        <p:spPr>
          <a:xfrm>
            <a:off x="5562600" y="6096000"/>
            <a:ext cx="2262158" cy="369332"/>
          </a:xfrm>
          <a:prstGeom prst="rect">
            <a:avLst/>
          </a:prstGeom>
          <a:noFill/>
        </p:spPr>
        <p:txBody>
          <a:bodyPr wrap="none" rtlCol="0">
            <a:spAutoFit/>
          </a:bodyPr>
          <a:lstStyle/>
          <a:p>
            <a:r>
              <a:rPr lang="en-US" b="1" dirty="0" smtClean="0">
                <a:solidFill>
                  <a:srgbClr val="008000"/>
                </a:solidFill>
                <a:latin typeface="Arial" pitchFamily="34" charset="0"/>
                <a:cs typeface="Arial" pitchFamily="34" charset="0"/>
              </a:rPr>
              <a:t>Clusters at the end</a:t>
            </a:r>
          </a:p>
        </p:txBody>
      </p:sp>
    </p:spTree>
    <p:extLst>
      <p:ext uri="{BB962C8B-B14F-4D97-AF65-F5344CB8AC3E}">
        <p14:creationId xmlns:p14="http://schemas.microsoft.com/office/powerpoint/2010/main" val="3642618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grpId="0" nodeType="clickEffect">
                                  <p:stCondLst>
                                    <p:cond delay="0"/>
                                  </p:stCondLst>
                                  <p:childTnLst>
                                    <p:animEffect transition="out" filter="randombar(horizontal)">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par>
                                <p:cTn id="8" presetID="14" presetClass="entr" presetSubtype="10" fill="hold" grpId="0"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randombar(horizontal)">
                                      <p:cBhvr>
                                        <p:cTn id="10" dur="500"/>
                                        <p:tgtEl>
                                          <p:spTgt spid="32"/>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xit" presetSubtype="10" fill="hold" grpId="0" nodeType="clickEffect">
                                  <p:stCondLst>
                                    <p:cond delay="0"/>
                                  </p:stCondLst>
                                  <p:childTnLst>
                                    <p:animEffect transition="out" filter="randombar(horizontal)">
                                      <p:cBhvr>
                                        <p:cTn id="14" dur="500"/>
                                        <p:tgtEl>
                                          <p:spTgt spid="25"/>
                                        </p:tgtEl>
                                      </p:cBhvr>
                                    </p:animEffect>
                                    <p:set>
                                      <p:cBhvr>
                                        <p:cTn id="15" dur="1" fill="hold">
                                          <p:stCondLst>
                                            <p:cond delay="499"/>
                                          </p:stCondLst>
                                        </p:cTn>
                                        <p:tgtEl>
                                          <p:spTgt spid="25"/>
                                        </p:tgtEl>
                                        <p:attrNameLst>
                                          <p:attrName>style.visibility</p:attrName>
                                        </p:attrNameLst>
                                      </p:cBhvr>
                                      <p:to>
                                        <p:strVal val="hidden"/>
                                      </p:to>
                                    </p:set>
                                  </p:childTnLst>
                                </p:cTn>
                              </p:par>
                              <p:par>
                                <p:cTn id="16" presetID="14" presetClass="entr" presetSubtype="10" fill="hold" grpId="0" nodeType="withEffect">
                                  <p:stCondLst>
                                    <p:cond delay="0"/>
                                  </p:stCondLst>
                                  <p:childTnLst>
                                    <p:set>
                                      <p:cBhvr>
                                        <p:cTn id="17" dur="1" fill="hold">
                                          <p:stCondLst>
                                            <p:cond delay="0"/>
                                          </p:stCondLst>
                                        </p:cTn>
                                        <p:tgtEl>
                                          <p:spTgt spid="31"/>
                                        </p:tgtEl>
                                        <p:attrNameLst>
                                          <p:attrName>style.visibility</p:attrName>
                                        </p:attrNameLst>
                                      </p:cBhvr>
                                      <p:to>
                                        <p:strVal val="visible"/>
                                      </p:to>
                                    </p:set>
                                    <p:animEffect transition="in" filter="randombar(horizontal)">
                                      <p:cBhvr>
                                        <p:cTn id="18"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5" grpId="0" animBg="1"/>
      <p:bldP spid="31" grpId="0" animBg="1"/>
      <p:bldP spid="3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dirty="0"/>
              <a:t>Getting </a:t>
            </a:r>
            <a:r>
              <a:rPr lang="en-US" dirty="0" smtClean="0"/>
              <a:t>the </a:t>
            </a:r>
            <a:r>
              <a:rPr lang="en-US" i="1" dirty="0" smtClean="0"/>
              <a:t>k</a:t>
            </a:r>
            <a:r>
              <a:rPr lang="en-US" dirty="0" smtClean="0"/>
              <a:t> right</a:t>
            </a:r>
            <a:endParaRPr lang="en-US" dirty="0"/>
          </a:p>
        </p:txBody>
      </p:sp>
      <p:sp>
        <p:nvSpPr>
          <p:cNvPr id="43011" name="Rectangle 3"/>
          <p:cNvSpPr>
            <a:spLocks noGrp="1" noChangeArrowheads="1"/>
          </p:cNvSpPr>
          <p:nvPr>
            <p:ph idx="1"/>
          </p:nvPr>
        </p:nvSpPr>
        <p:spPr/>
        <p:txBody>
          <a:bodyPr/>
          <a:lstStyle/>
          <a:p>
            <a:pPr marL="118872" indent="0">
              <a:buNone/>
            </a:pPr>
            <a:r>
              <a:rPr lang="en-US" b="1" dirty="0" smtClean="0">
                <a:solidFill>
                  <a:srgbClr val="0000FF"/>
                </a:solidFill>
              </a:rPr>
              <a:t>How to select </a:t>
            </a:r>
            <a:r>
              <a:rPr lang="en-US" b="1" i="1" dirty="0" smtClean="0">
                <a:solidFill>
                  <a:srgbClr val="0000FF"/>
                </a:solidFill>
              </a:rPr>
              <a:t>k</a:t>
            </a:r>
            <a:r>
              <a:rPr lang="en-US" b="1" dirty="0" smtClean="0">
                <a:solidFill>
                  <a:srgbClr val="0000FF"/>
                </a:solidFill>
              </a:rPr>
              <a:t>?</a:t>
            </a:r>
          </a:p>
          <a:p>
            <a:r>
              <a:rPr lang="en-US" dirty="0" smtClean="0"/>
              <a:t>Try </a:t>
            </a:r>
            <a:r>
              <a:rPr lang="en-US" dirty="0"/>
              <a:t>different </a:t>
            </a:r>
            <a:r>
              <a:rPr lang="en-US" b="1" dirty="0"/>
              <a:t>k</a:t>
            </a:r>
            <a:r>
              <a:rPr lang="en-US" dirty="0"/>
              <a:t>, looking at the change in the average distance to </a:t>
            </a:r>
            <a:r>
              <a:rPr lang="en-US" dirty="0" smtClean="0"/>
              <a:t>centroid </a:t>
            </a:r>
            <a:r>
              <a:rPr lang="en-US" dirty="0"/>
              <a:t>as </a:t>
            </a:r>
            <a:r>
              <a:rPr lang="en-US" b="1" dirty="0" smtClean="0"/>
              <a:t>k</a:t>
            </a:r>
            <a:r>
              <a:rPr lang="en-US" dirty="0" smtClean="0"/>
              <a:t> increases</a:t>
            </a:r>
          </a:p>
          <a:p>
            <a:r>
              <a:rPr lang="en-US" dirty="0" smtClean="0"/>
              <a:t>Average </a:t>
            </a:r>
            <a:r>
              <a:rPr lang="en-US" dirty="0"/>
              <a:t>falls rapidly until right </a:t>
            </a:r>
            <a:r>
              <a:rPr lang="en-US" b="1" dirty="0"/>
              <a:t>k</a:t>
            </a:r>
            <a:r>
              <a:rPr lang="en-US" dirty="0"/>
              <a:t>, then changes </a:t>
            </a:r>
            <a:r>
              <a:rPr lang="en-US" dirty="0" smtClean="0"/>
              <a:t>little</a:t>
            </a:r>
            <a:endParaRPr lang="en-US" dirty="0"/>
          </a:p>
        </p:txBody>
      </p:sp>
      <p:sp>
        <p:nvSpPr>
          <p:cNvPr id="18" name="Slide Number Placeholder 5"/>
          <p:cNvSpPr>
            <a:spLocks noGrp="1"/>
          </p:cNvSpPr>
          <p:nvPr>
            <p:ph type="sldNum" sz="quarter" idx="12"/>
          </p:nvPr>
        </p:nvSpPr>
        <p:spPr/>
        <p:txBody>
          <a:bodyPr/>
          <a:lstStyle/>
          <a:p>
            <a:fld id="{49EEE50B-4A6F-417A-9DBF-423D8456220C}" type="slidenum">
              <a:rPr lang="en-US"/>
              <a:pPr/>
              <a:t>28</a:t>
            </a:fld>
            <a:endParaRPr lang="en-US"/>
          </a:p>
        </p:txBody>
      </p:sp>
      <p:grpSp>
        <p:nvGrpSpPr>
          <p:cNvPr id="4" name="Group 14"/>
          <p:cNvGrpSpPr>
            <a:grpSpLocks/>
          </p:cNvGrpSpPr>
          <p:nvPr/>
        </p:nvGrpSpPr>
        <p:grpSpPr bwMode="auto">
          <a:xfrm>
            <a:off x="3124200" y="4222749"/>
            <a:ext cx="3475038" cy="1720851"/>
            <a:chOff x="518" y="2962"/>
            <a:chExt cx="2189" cy="1084"/>
          </a:xfrm>
        </p:grpSpPr>
        <p:sp>
          <p:nvSpPr>
            <p:cNvPr id="43016" name="Text Box 8"/>
            <p:cNvSpPr txBox="1">
              <a:spLocks noChangeArrowheads="1"/>
            </p:cNvSpPr>
            <p:nvPr/>
          </p:nvSpPr>
          <p:spPr bwMode="auto">
            <a:xfrm>
              <a:off x="1814" y="3813"/>
              <a:ext cx="189" cy="233"/>
            </a:xfrm>
            <a:prstGeom prst="rect">
              <a:avLst/>
            </a:prstGeom>
            <a:noFill/>
            <a:ln w="9525">
              <a:noFill/>
              <a:miter lim="800000"/>
              <a:headEnd/>
              <a:tailEnd/>
            </a:ln>
            <a:effectLst/>
          </p:spPr>
          <p:txBody>
            <a:bodyPr wrap="none">
              <a:spAutoFit/>
            </a:bodyPr>
            <a:lstStyle/>
            <a:p>
              <a:r>
                <a:rPr lang="en-US" i="1">
                  <a:latin typeface="Arial" pitchFamily="34" charset="0"/>
                  <a:cs typeface="Arial" pitchFamily="34" charset="0"/>
                </a:rPr>
                <a:t>k</a:t>
              </a:r>
            </a:p>
          </p:txBody>
        </p:sp>
        <p:sp>
          <p:nvSpPr>
            <p:cNvPr id="43017" name="Text Box 9"/>
            <p:cNvSpPr txBox="1">
              <a:spLocks noChangeArrowheads="1"/>
            </p:cNvSpPr>
            <p:nvPr/>
          </p:nvSpPr>
          <p:spPr bwMode="auto">
            <a:xfrm>
              <a:off x="518" y="3408"/>
              <a:ext cx="819" cy="582"/>
            </a:xfrm>
            <a:prstGeom prst="rect">
              <a:avLst/>
            </a:prstGeom>
            <a:noFill/>
            <a:ln w="9525">
              <a:noFill/>
              <a:miter lim="800000"/>
              <a:headEnd/>
              <a:tailEnd/>
            </a:ln>
            <a:effectLst/>
          </p:spPr>
          <p:txBody>
            <a:bodyPr wrap="none">
              <a:spAutoFit/>
            </a:bodyPr>
            <a:lstStyle/>
            <a:p>
              <a:pPr algn="ctr"/>
              <a:r>
                <a:rPr lang="en-US" dirty="0">
                  <a:latin typeface="Arial" pitchFamily="34" charset="0"/>
                  <a:cs typeface="Arial" pitchFamily="34" charset="0"/>
                </a:rPr>
                <a:t>Average</a:t>
              </a:r>
            </a:p>
            <a:p>
              <a:pPr algn="ctr"/>
              <a:r>
                <a:rPr lang="en-US" dirty="0">
                  <a:latin typeface="Arial" pitchFamily="34" charset="0"/>
                  <a:cs typeface="Arial" pitchFamily="34" charset="0"/>
                </a:rPr>
                <a:t>distance to</a:t>
              </a:r>
            </a:p>
            <a:p>
              <a:pPr algn="ctr"/>
              <a:r>
                <a:rPr lang="en-US" dirty="0">
                  <a:latin typeface="Arial" pitchFamily="34" charset="0"/>
                  <a:cs typeface="Arial" pitchFamily="34" charset="0"/>
                </a:rPr>
                <a:t>centroid</a:t>
              </a:r>
            </a:p>
          </p:txBody>
        </p:sp>
        <p:sp>
          <p:nvSpPr>
            <p:cNvPr id="43018" name="Line 10"/>
            <p:cNvSpPr>
              <a:spLocks noChangeShapeType="1"/>
            </p:cNvSpPr>
            <p:nvPr/>
          </p:nvSpPr>
          <p:spPr bwMode="auto">
            <a:xfrm flipV="1">
              <a:off x="912" y="2962"/>
              <a:ext cx="0" cy="504"/>
            </a:xfrm>
            <a:prstGeom prst="line">
              <a:avLst/>
            </a:prstGeom>
            <a:noFill/>
            <a:ln w="9525">
              <a:solidFill>
                <a:schemeClr val="tx1"/>
              </a:solidFill>
              <a:round/>
              <a:headEnd/>
              <a:tailEnd type="triangle" w="med" len="med"/>
            </a:ln>
            <a:effectLst/>
          </p:spPr>
          <p:txBody>
            <a:bodyPr/>
            <a:lstStyle/>
            <a:p>
              <a:endParaRPr lang="en-US">
                <a:latin typeface="Arial" pitchFamily="34" charset="0"/>
                <a:cs typeface="Arial" pitchFamily="34" charset="0"/>
              </a:endParaRPr>
            </a:p>
          </p:txBody>
        </p:sp>
        <p:sp>
          <p:nvSpPr>
            <p:cNvPr id="43019" name="Line 11"/>
            <p:cNvSpPr>
              <a:spLocks noChangeShapeType="1"/>
            </p:cNvSpPr>
            <p:nvPr/>
          </p:nvSpPr>
          <p:spPr bwMode="auto">
            <a:xfrm>
              <a:off x="2064" y="3936"/>
              <a:ext cx="643" cy="0"/>
            </a:xfrm>
            <a:prstGeom prst="line">
              <a:avLst/>
            </a:prstGeom>
            <a:noFill/>
            <a:ln w="9525">
              <a:solidFill>
                <a:schemeClr val="tx1"/>
              </a:solidFill>
              <a:round/>
              <a:headEnd/>
              <a:tailEnd type="triangle" w="med" len="med"/>
            </a:ln>
            <a:effectLst/>
          </p:spPr>
          <p:txBody>
            <a:bodyPr/>
            <a:lstStyle/>
            <a:p>
              <a:endParaRPr lang="en-US">
                <a:latin typeface="Arial" pitchFamily="34" charset="0"/>
                <a:cs typeface="Arial" pitchFamily="34" charset="0"/>
              </a:endParaRPr>
            </a:p>
          </p:txBody>
        </p:sp>
      </p:grpSp>
      <p:grpSp>
        <p:nvGrpSpPr>
          <p:cNvPr id="5" name="Group 16"/>
          <p:cNvGrpSpPr>
            <a:grpSpLocks/>
          </p:cNvGrpSpPr>
          <p:nvPr/>
        </p:nvGrpSpPr>
        <p:grpSpPr bwMode="auto">
          <a:xfrm>
            <a:off x="5285112" y="4306013"/>
            <a:ext cx="1398588" cy="1109662"/>
            <a:chOff x="2544" y="2997"/>
            <a:chExt cx="881" cy="699"/>
          </a:xfrm>
        </p:grpSpPr>
        <p:sp>
          <p:nvSpPr>
            <p:cNvPr id="43020" name="Text Box 12"/>
            <p:cNvSpPr txBox="1">
              <a:spLocks noChangeArrowheads="1"/>
            </p:cNvSpPr>
            <p:nvPr/>
          </p:nvSpPr>
          <p:spPr bwMode="auto">
            <a:xfrm>
              <a:off x="2582" y="2997"/>
              <a:ext cx="843" cy="407"/>
            </a:xfrm>
            <a:prstGeom prst="rect">
              <a:avLst/>
            </a:prstGeom>
            <a:noFill/>
            <a:ln w="9525">
              <a:noFill/>
              <a:miter lim="800000"/>
              <a:headEnd/>
              <a:tailEnd/>
            </a:ln>
            <a:effectLst/>
          </p:spPr>
          <p:txBody>
            <a:bodyPr wrap="none">
              <a:spAutoFit/>
            </a:bodyPr>
            <a:lstStyle/>
            <a:p>
              <a:r>
                <a:rPr lang="en-US" b="1" dirty="0">
                  <a:solidFill>
                    <a:srgbClr val="008000"/>
                  </a:solidFill>
                  <a:latin typeface="Arial" pitchFamily="34" charset="0"/>
                  <a:cs typeface="Arial" pitchFamily="34" charset="0"/>
                </a:rPr>
                <a:t>Best value</a:t>
              </a:r>
            </a:p>
            <a:p>
              <a:r>
                <a:rPr lang="en-US" b="1" dirty="0">
                  <a:solidFill>
                    <a:srgbClr val="008000"/>
                  </a:solidFill>
                  <a:latin typeface="Arial" pitchFamily="34" charset="0"/>
                  <a:cs typeface="Arial" pitchFamily="34" charset="0"/>
                </a:rPr>
                <a:t>of </a:t>
              </a:r>
              <a:r>
                <a:rPr lang="en-US" b="1" i="1" dirty="0">
                  <a:solidFill>
                    <a:srgbClr val="008000"/>
                  </a:solidFill>
                  <a:latin typeface="Arial" pitchFamily="34" charset="0"/>
                  <a:cs typeface="Arial" pitchFamily="34" charset="0"/>
                </a:rPr>
                <a:t>k</a:t>
              </a:r>
            </a:p>
          </p:txBody>
        </p:sp>
        <p:sp>
          <p:nvSpPr>
            <p:cNvPr id="43021" name="Line 13"/>
            <p:cNvSpPr>
              <a:spLocks noChangeShapeType="1"/>
            </p:cNvSpPr>
            <p:nvPr/>
          </p:nvSpPr>
          <p:spPr bwMode="auto">
            <a:xfrm>
              <a:off x="2544" y="3360"/>
              <a:ext cx="0" cy="336"/>
            </a:xfrm>
            <a:prstGeom prst="line">
              <a:avLst/>
            </a:prstGeom>
            <a:noFill/>
            <a:ln w="9525">
              <a:solidFill>
                <a:schemeClr val="tx1"/>
              </a:solidFill>
              <a:round/>
              <a:headEnd/>
              <a:tailEnd type="triangle" w="med" len="med"/>
            </a:ln>
            <a:effectLst/>
          </p:spPr>
          <p:txBody>
            <a:bodyPr/>
            <a:lstStyle/>
            <a:p>
              <a:endParaRPr lang="en-US">
                <a:latin typeface="Arial" pitchFamily="34" charset="0"/>
                <a:cs typeface="Arial" pitchFamily="34" charset="0"/>
              </a:endParaRPr>
            </a:p>
          </p:txBody>
        </p:sp>
      </p:grpSp>
      <p:sp>
        <p:nvSpPr>
          <p:cNvPr id="20" name="Footer Placeholder 19"/>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8" name="Freeform 7"/>
          <p:cNvSpPr/>
          <p:nvPr/>
        </p:nvSpPr>
        <p:spPr>
          <a:xfrm>
            <a:off x="4418687" y="4123013"/>
            <a:ext cx="2080671" cy="1401715"/>
          </a:xfrm>
          <a:custGeom>
            <a:avLst/>
            <a:gdLst>
              <a:gd name="connsiteX0" fmla="*/ 0 w 2080671"/>
              <a:gd name="connsiteY0" fmla="*/ 0 h 1401715"/>
              <a:gd name="connsiteX1" fmla="*/ 186166 w 2080671"/>
              <a:gd name="connsiteY1" fmla="*/ 865121 h 1401715"/>
              <a:gd name="connsiteX2" fmla="*/ 427085 w 2080671"/>
              <a:gd name="connsiteY2" fmla="*/ 1144369 h 1401715"/>
              <a:gd name="connsiteX3" fmla="*/ 848695 w 2080671"/>
              <a:gd name="connsiteY3" fmla="*/ 1357912 h 1401715"/>
              <a:gd name="connsiteX4" fmla="*/ 1226501 w 2080671"/>
              <a:gd name="connsiteY4" fmla="*/ 1401715 h 1401715"/>
              <a:gd name="connsiteX5" fmla="*/ 1768570 w 2080671"/>
              <a:gd name="connsiteY5" fmla="*/ 1401715 h 1401715"/>
              <a:gd name="connsiteX6" fmla="*/ 2080671 w 2080671"/>
              <a:gd name="connsiteY6" fmla="*/ 1401715 h 1401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80671" h="1401715">
                <a:moveTo>
                  <a:pt x="0" y="0"/>
                </a:moveTo>
                <a:lnTo>
                  <a:pt x="186166" y="865121"/>
                </a:lnTo>
                <a:lnTo>
                  <a:pt x="427085" y="1144369"/>
                </a:lnTo>
                <a:lnTo>
                  <a:pt x="848695" y="1357912"/>
                </a:lnTo>
                <a:lnTo>
                  <a:pt x="1226501" y="1401715"/>
                </a:lnTo>
                <a:lnTo>
                  <a:pt x="1768570" y="1401715"/>
                </a:lnTo>
                <a:lnTo>
                  <a:pt x="2080671" y="1401715"/>
                </a:lnTo>
              </a:path>
            </a:pathLst>
          </a:custGeom>
          <a:noFill/>
          <a:ln w="38100">
            <a:solidFill>
              <a:srgbClr val="0080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8688505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dirty="0"/>
              <a:t>Example: Picking </a:t>
            </a:r>
            <a:r>
              <a:rPr lang="en-US" i="1" dirty="0"/>
              <a:t>k</a:t>
            </a:r>
          </a:p>
        </p:txBody>
      </p:sp>
      <p:sp>
        <p:nvSpPr>
          <p:cNvPr id="20" name="Footer Placeholder 19"/>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17" name="Slide Number Placeholder 4"/>
          <p:cNvSpPr>
            <a:spLocks noGrp="1"/>
          </p:cNvSpPr>
          <p:nvPr>
            <p:ph type="sldNum" sz="quarter" idx="12"/>
          </p:nvPr>
        </p:nvSpPr>
        <p:spPr/>
        <p:txBody>
          <a:bodyPr/>
          <a:lstStyle/>
          <a:p>
            <a:fld id="{7611FEFE-B5EF-4A0A-BC90-B389A674A5A2}" type="slidenum">
              <a:rPr lang="en-US"/>
              <a:pPr/>
              <a:t>29</a:t>
            </a:fld>
            <a:endParaRPr lang="en-US"/>
          </a:p>
        </p:txBody>
      </p:sp>
      <p:sp>
        <p:nvSpPr>
          <p:cNvPr id="44035" name="Oval 3"/>
          <p:cNvSpPr>
            <a:spLocks noChangeArrowheads="1"/>
          </p:cNvSpPr>
          <p:nvPr/>
        </p:nvSpPr>
        <p:spPr bwMode="auto">
          <a:xfrm>
            <a:off x="2743200" y="2286000"/>
            <a:ext cx="1828800" cy="2286000"/>
          </a:xfrm>
          <a:prstGeom prst="ellipse">
            <a:avLst/>
          </a:prstGeom>
          <a:noFill/>
          <a:ln w="9525">
            <a:noFill/>
            <a:round/>
            <a:headEnd/>
            <a:tailEnd/>
          </a:ln>
          <a:effectLst/>
        </p:spPr>
        <p:txBody>
          <a:bodyPr wrap="none" anchor="ctr"/>
          <a:lstStyle/>
          <a:p>
            <a:pPr algn="ctr"/>
            <a:r>
              <a:rPr lang="en-US">
                <a:latin typeface="Times New Roman" charset="0"/>
              </a:rPr>
              <a:t>x        x</a:t>
            </a:r>
          </a:p>
          <a:p>
            <a:pPr algn="ctr"/>
            <a:r>
              <a:rPr lang="en-US">
                <a:latin typeface="Times New Roman" charset="0"/>
              </a:rPr>
              <a:t>x  x      x  x</a:t>
            </a:r>
          </a:p>
          <a:p>
            <a:pPr algn="ctr"/>
            <a:r>
              <a:rPr lang="en-US">
                <a:latin typeface="Times New Roman" charset="0"/>
              </a:rPr>
              <a:t>x   x x  x     </a:t>
            </a:r>
          </a:p>
          <a:p>
            <a:pPr algn="ctr"/>
            <a:r>
              <a:rPr lang="en-US">
                <a:latin typeface="Times New Roman" charset="0"/>
              </a:rPr>
              <a:t>x     x  x</a:t>
            </a:r>
          </a:p>
          <a:p>
            <a:pPr algn="ctr"/>
            <a:r>
              <a:rPr lang="en-US">
                <a:latin typeface="Times New Roman" charset="0"/>
              </a:rPr>
              <a:t>x   x</a:t>
            </a:r>
          </a:p>
        </p:txBody>
      </p:sp>
      <p:sp>
        <p:nvSpPr>
          <p:cNvPr id="44036" name="Oval 4"/>
          <p:cNvSpPr>
            <a:spLocks noChangeArrowheads="1"/>
          </p:cNvSpPr>
          <p:nvPr/>
        </p:nvSpPr>
        <p:spPr bwMode="auto">
          <a:xfrm>
            <a:off x="5486400" y="1524000"/>
            <a:ext cx="1752600" cy="2819400"/>
          </a:xfrm>
          <a:prstGeom prst="ellipse">
            <a:avLst/>
          </a:prstGeom>
          <a:noFill/>
          <a:ln w="9525">
            <a:noFill/>
            <a:round/>
            <a:headEnd/>
            <a:tailEnd/>
          </a:ln>
          <a:effectLst/>
        </p:spPr>
        <p:txBody>
          <a:bodyPr wrap="none" anchor="ctr"/>
          <a:lstStyle/>
          <a:p>
            <a:pPr algn="ctr"/>
            <a:r>
              <a:rPr lang="en-US">
                <a:latin typeface="Times New Roman" charset="0"/>
              </a:rPr>
              <a:t>x</a:t>
            </a:r>
          </a:p>
          <a:p>
            <a:pPr algn="ctr"/>
            <a:r>
              <a:rPr lang="en-US">
                <a:latin typeface="Times New Roman" charset="0"/>
              </a:rPr>
              <a:t>xx    x</a:t>
            </a:r>
          </a:p>
          <a:p>
            <a:pPr algn="ctr"/>
            <a:r>
              <a:rPr lang="en-US">
                <a:latin typeface="Times New Roman" charset="0"/>
              </a:rPr>
              <a:t>x  x        </a:t>
            </a:r>
          </a:p>
          <a:p>
            <a:pPr algn="ctr"/>
            <a:r>
              <a:rPr lang="en-US">
                <a:latin typeface="Times New Roman" charset="0"/>
              </a:rPr>
              <a:t>x    x  x   </a:t>
            </a:r>
          </a:p>
          <a:p>
            <a:pPr algn="ctr"/>
            <a:r>
              <a:rPr lang="en-US">
                <a:latin typeface="Times New Roman" charset="0"/>
              </a:rPr>
              <a:t>x</a:t>
            </a:r>
          </a:p>
          <a:p>
            <a:pPr algn="ctr"/>
            <a:r>
              <a:rPr lang="en-US">
                <a:latin typeface="Times New Roman" charset="0"/>
              </a:rPr>
              <a:t>x x   x</a:t>
            </a:r>
          </a:p>
          <a:p>
            <a:pPr algn="ctr"/>
            <a:r>
              <a:rPr lang="en-US">
                <a:latin typeface="Times New Roman" charset="0"/>
              </a:rPr>
              <a:t>x</a:t>
            </a:r>
          </a:p>
        </p:txBody>
      </p:sp>
      <p:sp>
        <p:nvSpPr>
          <p:cNvPr id="44037" name="Oval 5"/>
          <p:cNvSpPr>
            <a:spLocks noChangeArrowheads="1"/>
          </p:cNvSpPr>
          <p:nvPr/>
        </p:nvSpPr>
        <p:spPr bwMode="auto">
          <a:xfrm>
            <a:off x="4572000" y="4648200"/>
            <a:ext cx="1905000" cy="1600200"/>
          </a:xfrm>
          <a:prstGeom prst="ellipse">
            <a:avLst/>
          </a:prstGeom>
          <a:noFill/>
          <a:ln w="9525">
            <a:noFill/>
            <a:round/>
            <a:headEnd/>
            <a:tailEnd/>
          </a:ln>
          <a:effectLst/>
        </p:spPr>
        <p:txBody>
          <a:bodyPr wrap="none" anchor="ctr"/>
          <a:lstStyle/>
          <a:p>
            <a:pPr algn="ctr"/>
            <a:r>
              <a:rPr lang="en-US">
                <a:latin typeface="Times New Roman" charset="0"/>
              </a:rPr>
              <a:t>     x   x</a:t>
            </a:r>
          </a:p>
          <a:p>
            <a:pPr algn="ctr"/>
            <a:r>
              <a:rPr lang="en-US">
                <a:latin typeface="Times New Roman" charset="0"/>
              </a:rPr>
              <a:t>x  x    x    x</a:t>
            </a:r>
          </a:p>
          <a:p>
            <a:pPr algn="ctr"/>
            <a:r>
              <a:rPr lang="en-US">
                <a:latin typeface="Times New Roman" charset="0"/>
              </a:rPr>
              <a:t>  x    x     x</a:t>
            </a:r>
          </a:p>
          <a:p>
            <a:pPr algn="ctr"/>
            <a:r>
              <a:rPr lang="en-US">
                <a:latin typeface="Times New Roman" charset="0"/>
              </a:rPr>
              <a:t>x  </a:t>
            </a:r>
          </a:p>
        </p:txBody>
      </p:sp>
      <p:sp>
        <p:nvSpPr>
          <p:cNvPr id="44038" name="Text Box 6"/>
          <p:cNvSpPr txBox="1">
            <a:spLocks noChangeArrowheads="1"/>
          </p:cNvSpPr>
          <p:nvPr/>
        </p:nvSpPr>
        <p:spPr bwMode="auto">
          <a:xfrm>
            <a:off x="5013325" y="1717675"/>
            <a:ext cx="336550" cy="457200"/>
          </a:xfrm>
          <a:prstGeom prst="rect">
            <a:avLst/>
          </a:prstGeom>
          <a:noFill/>
          <a:ln w="9525">
            <a:noFill/>
            <a:miter lim="800000"/>
            <a:headEnd/>
            <a:tailEnd/>
          </a:ln>
          <a:effectLst/>
        </p:spPr>
        <p:txBody>
          <a:bodyPr wrap="none">
            <a:spAutoFit/>
          </a:bodyPr>
          <a:lstStyle/>
          <a:p>
            <a:r>
              <a:rPr lang="en-US">
                <a:latin typeface="Times New Roman" charset="0"/>
              </a:rPr>
              <a:t>x</a:t>
            </a:r>
          </a:p>
        </p:txBody>
      </p:sp>
      <p:sp>
        <p:nvSpPr>
          <p:cNvPr id="44039" name="Text Box 7"/>
          <p:cNvSpPr txBox="1">
            <a:spLocks noChangeArrowheads="1"/>
          </p:cNvSpPr>
          <p:nvPr/>
        </p:nvSpPr>
        <p:spPr bwMode="auto">
          <a:xfrm>
            <a:off x="3641725" y="4918075"/>
            <a:ext cx="336550" cy="457200"/>
          </a:xfrm>
          <a:prstGeom prst="rect">
            <a:avLst/>
          </a:prstGeom>
          <a:noFill/>
          <a:ln w="9525">
            <a:noFill/>
            <a:miter lim="800000"/>
            <a:headEnd/>
            <a:tailEnd/>
          </a:ln>
          <a:effectLst/>
        </p:spPr>
        <p:txBody>
          <a:bodyPr wrap="none">
            <a:spAutoFit/>
          </a:bodyPr>
          <a:lstStyle/>
          <a:p>
            <a:r>
              <a:rPr lang="en-US">
                <a:latin typeface="Times New Roman" charset="0"/>
              </a:rPr>
              <a:t>x</a:t>
            </a:r>
          </a:p>
        </p:txBody>
      </p:sp>
      <p:sp>
        <p:nvSpPr>
          <p:cNvPr id="44040" name="Oval 8"/>
          <p:cNvSpPr>
            <a:spLocks noChangeArrowheads="1"/>
          </p:cNvSpPr>
          <p:nvPr/>
        </p:nvSpPr>
        <p:spPr bwMode="auto">
          <a:xfrm>
            <a:off x="2438400" y="1600200"/>
            <a:ext cx="5334000" cy="3048000"/>
          </a:xfrm>
          <a:prstGeom prst="ellipse">
            <a:avLst/>
          </a:prstGeom>
          <a:solidFill>
            <a:srgbClr val="CCFFCC">
              <a:alpha val="50000"/>
            </a:srgbClr>
          </a:solidFill>
          <a:ln w="9525">
            <a:solidFill>
              <a:schemeClr val="tx1"/>
            </a:solidFill>
            <a:round/>
            <a:headEnd/>
            <a:tailEnd/>
          </a:ln>
          <a:effectLst/>
        </p:spPr>
        <p:txBody>
          <a:bodyPr wrap="none" anchor="ctr"/>
          <a:lstStyle/>
          <a:p>
            <a:endParaRPr lang="en-US"/>
          </a:p>
        </p:txBody>
      </p:sp>
      <p:sp>
        <p:nvSpPr>
          <p:cNvPr id="44041" name="Oval 9"/>
          <p:cNvSpPr>
            <a:spLocks noChangeArrowheads="1"/>
          </p:cNvSpPr>
          <p:nvPr/>
        </p:nvSpPr>
        <p:spPr bwMode="auto">
          <a:xfrm>
            <a:off x="3505200" y="4724400"/>
            <a:ext cx="3581400" cy="1676400"/>
          </a:xfrm>
          <a:prstGeom prst="ellipse">
            <a:avLst/>
          </a:prstGeom>
          <a:solidFill>
            <a:srgbClr val="FFFF99">
              <a:alpha val="50000"/>
            </a:srgbClr>
          </a:solidFill>
          <a:ln w="9525">
            <a:solidFill>
              <a:schemeClr val="tx1"/>
            </a:solidFill>
            <a:round/>
            <a:headEnd/>
            <a:tailEnd/>
          </a:ln>
          <a:effectLst/>
        </p:spPr>
        <p:txBody>
          <a:bodyPr wrap="none" anchor="ctr"/>
          <a:lstStyle/>
          <a:p>
            <a:endParaRPr lang="en-US"/>
          </a:p>
        </p:txBody>
      </p:sp>
      <p:grpSp>
        <p:nvGrpSpPr>
          <p:cNvPr id="2" name="Group 16"/>
          <p:cNvGrpSpPr>
            <a:grpSpLocks/>
          </p:cNvGrpSpPr>
          <p:nvPr/>
        </p:nvGrpSpPr>
        <p:grpSpPr bwMode="auto">
          <a:xfrm>
            <a:off x="441325" y="1709738"/>
            <a:ext cx="5959475" cy="2328862"/>
            <a:chOff x="278" y="1077"/>
            <a:chExt cx="3754" cy="1467"/>
          </a:xfrm>
        </p:grpSpPr>
        <p:sp>
          <p:nvSpPr>
            <p:cNvPr id="44042" name="Line 10"/>
            <p:cNvSpPr>
              <a:spLocks noChangeShapeType="1"/>
            </p:cNvSpPr>
            <p:nvPr/>
          </p:nvSpPr>
          <p:spPr bwMode="auto">
            <a:xfrm flipH="1" flipV="1">
              <a:off x="2112" y="1728"/>
              <a:ext cx="1056" cy="288"/>
            </a:xfrm>
            <a:prstGeom prst="line">
              <a:avLst/>
            </a:prstGeom>
            <a:noFill/>
            <a:ln w="9525">
              <a:solidFill>
                <a:schemeClr val="tx1"/>
              </a:solidFill>
              <a:round/>
              <a:headEnd/>
              <a:tailEnd/>
            </a:ln>
            <a:effectLst/>
          </p:spPr>
          <p:txBody>
            <a:bodyPr/>
            <a:lstStyle/>
            <a:p>
              <a:endParaRPr lang="en-US"/>
            </a:p>
          </p:txBody>
        </p:sp>
        <p:sp>
          <p:nvSpPr>
            <p:cNvPr id="44043" name="Line 11"/>
            <p:cNvSpPr>
              <a:spLocks noChangeShapeType="1"/>
            </p:cNvSpPr>
            <p:nvPr/>
          </p:nvSpPr>
          <p:spPr bwMode="auto">
            <a:xfrm flipH="1">
              <a:off x="2112" y="2016"/>
              <a:ext cx="1056" cy="384"/>
            </a:xfrm>
            <a:prstGeom prst="line">
              <a:avLst/>
            </a:prstGeom>
            <a:noFill/>
            <a:ln w="9525">
              <a:solidFill>
                <a:schemeClr val="tx1"/>
              </a:solidFill>
              <a:round/>
              <a:headEnd/>
              <a:tailEnd/>
            </a:ln>
            <a:effectLst/>
          </p:spPr>
          <p:txBody>
            <a:bodyPr/>
            <a:lstStyle/>
            <a:p>
              <a:endParaRPr lang="en-US"/>
            </a:p>
          </p:txBody>
        </p:sp>
        <p:sp>
          <p:nvSpPr>
            <p:cNvPr id="44044" name="Line 12"/>
            <p:cNvSpPr>
              <a:spLocks noChangeShapeType="1"/>
            </p:cNvSpPr>
            <p:nvPr/>
          </p:nvSpPr>
          <p:spPr bwMode="auto">
            <a:xfrm>
              <a:off x="3168" y="2016"/>
              <a:ext cx="864" cy="528"/>
            </a:xfrm>
            <a:prstGeom prst="line">
              <a:avLst/>
            </a:prstGeom>
            <a:noFill/>
            <a:ln w="9525">
              <a:solidFill>
                <a:schemeClr val="tx1"/>
              </a:solidFill>
              <a:round/>
              <a:headEnd/>
              <a:tailEnd/>
            </a:ln>
            <a:effectLst/>
          </p:spPr>
          <p:txBody>
            <a:bodyPr/>
            <a:lstStyle/>
            <a:p>
              <a:endParaRPr lang="en-US"/>
            </a:p>
          </p:txBody>
        </p:sp>
        <p:sp>
          <p:nvSpPr>
            <p:cNvPr id="44045" name="Line 13"/>
            <p:cNvSpPr>
              <a:spLocks noChangeShapeType="1"/>
            </p:cNvSpPr>
            <p:nvPr/>
          </p:nvSpPr>
          <p:spPr bwMode="auto">
            <a:xfrm flipV="1">
              <a:off x="3168" y="1680"/>
              <a:ext cx="720" cy="336"/>
            </a:xfrm>
            <a:prstGeom prst="line">
              <a:avLst/>
            </a:prstGeom>
            <a:noFill/>
            <a:ln w="9525">
              <a:solidFill>
                <a:schemeClr val="tx1"/>
              </a:solidFill>
              <a:round/>
              <a:headEnd/>
              <a:tailEnd/>
            </a:ln>
            <a:effectLst/>
          </p:spPr>
          <p:txBody>
            <a:bodyPr/>
            <a:lstStyle/>
            <a:p>
              <a:endParaRPr lang="en-US"/>
            </a:p>
          </p:txBody>
        </p:sp>
        <p:sp>
          <p:nvSpPr>
            <p:cNvPr id="44046" name="Line 14"/>
            <p:cNvSpPr>
              <a:spLocks noChangeShapeType="1"/>
            </p:cNvSpPr>
            <p:nvPr/>
          </p:nvSpPr>
          <p:spPr bwMode="auto">
            <a:xfrm flipV="1">
              <a:off x="3168" y="1200"/>
              <a:ext cx="816" cy="816"/>
            </a:xfrm>
            <a:prstGeom prst="line">
              <a:avLst/>
            </a:prstGeom>
            <a:noFill/>
            <a:ln w="9525">
              <a:solidFill>
                <a:schemeClr val="tx1"/>
              </a:solidFill>
              <a:round/>
              <a:headEnd/>
              <a:tailEnd/>
            </a:ln>
            <a:effectLst/>
          </p:spPr>
          <p:txBody>
            <a:bodyPr/>
            <a:lstStyle/>
            <a:p>
              <a:endParaRPr lang="en-US"/>
            </a:p>
          </p:txBody>
        </p:sp>
        <p:sp>
          <p:nvSpPr>
            <p:cNvPr id="44047" name="Text Box 15"/>
            <p:cNvSpPr txBox="1">
              <a:spLocks noChangeArrowheads="1"/>
            </p:cNvSpPr>
            <p:nvPr/>
          </p:nvSpPr>
          <p:spPr bwMode="auto">
            <a:xfrm>
              <a:off x="278" y="1077"/>
              <a:ext cx="914" cy="834"/>
            </a:xfrm>
            <a:prstGeom prst="rect">
              <a:avLst/>
            </a:prstGeom>
            <a:noFill/>
            <a:ln w="9525">
              <a:noFill/>
              <a:miter lim="800000"/>
              <a:headEnd/>
              <a:tailEnd/>
            </a:ln>
            <a:effectLst/>
          </p:spPr>
          <p:txBody>
            <a:bodyPr wrap="none">
              <a:spAutoFit/>
            </a:bodyPr>
            <a:lstStyle/>
            <a:p>
              <a:r>
                <a:rPr lang="en-US" sz="2000" b="1" dirty="0">
                  <a:solidFill>
                    <a:srgbClr val="008000"/>
                  </a:solidFill>
                  <a:latin typeface="Arial" pitchFamily="34" charset="0"/>
                  <a:cs typeface="Arial" pitchFamily="34" charset="0"/>
                </a:rPr>
                <a:t>Too few;</a:t>
              </a:r>
            </a:p>
            <a:p>
              <a:r>
                <a:rPr lang="en-US" sz="2000" dirty="0">
                  <a:solidFill>
                    <a:srgbClr val="008000"/>
                  </a:solidFill>
                  <a:latin typeface="Arial" pitchFamily="34" charset="0"/>
                  <a:cs typeface="Arial" pitchFamily="34" charset="0"/>
                </a:rPr>
                <a:t>many long</a:t>
              </a:r>
            </a:p>
            <a:p>
              <a:r>
                <a:rPr lang="en-US" sz="2000" dirty="0">
                  <a:solidFill>
                    <a:srgbClr val="008000"/>
                  </a:solidFill>
                  <a:latin typeface="Arial" pitchFamily="34" charset="0"/>
                  <a:cs typeface="Arial" pitchFamily="34" charset="0"/>
                </a:rPr>
                <a:t>distances</a:t>
              </a:r>
            </a:p>
            <a:p>
              <a:r>
                <a:rPr lang="en-US" sz="2000" dirty="0">
                  <a:solidFill>
                    <a:srgbClr val="008000"/>
                  </a:solidFill>
                  <a:latin typeface="Arial" pitchFamily="34" charset="0"/>
                  <a:cs typeface="Arial" pitchFamily="34" charset="0"/>
                </a:rPr>
                <a:t>to </a:t>
              </a:r>
              <a:r>
                <a:rPr lang="en-US" sz="2000" dirty="0" err="1">
                  <a:solidFill>
                    <a:srgbClr val="008000"/>
                  </a:solidFill>
                  <a:latin typeface="Arial" pitchFamily="34" charset="0"/>
                  <a:cs typeface="Arial" pitchFamily="34" charset="0"/>
                </a:rPr>
                <a:t>centroid</a:t>
              </a:r>
              <a:r>
                <a:rPr lang="en-US" sz="2000" dirty="0">
                  <a:solidFill>
                    <a:srgbClr val="008000"/>
                  </a:solidFill>
                  <a:latin typeface="Arial" pitchFamily="34" charset="0"/>
                  <a:cs typeface="Arial" pitchFamily="34" charset="0"/>
                </a:rPr>
                <a:t>.</a:t>
              </a:r>
            </a:p>
          </p:txBody>
        </p:sp>
      </p:grpSp>
    </p:spTree>
    <p:extLst>
      <p:ext uri="{BB962C8B-B14F-4D97-AF65-F5344CB8AC3E}">
        <p14:creationId xmlns:p14="http://schemas.microsoft.com/office/powerpoint/2010/main" val="2777306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 Dimensional Data</a:t>
            </a:r>
            <a:endParaRPr lang="en-US" dirty="0"/>
          </a:p>
        </p:txBody>
      </p:sp>
      <p:sp>
        <p:nvSpPr>
          <p:cNvPr id="3" name="Content Placeholder 2"/>
          <p:cNvSpPr>
            <a:spLocks noGrp="1"/>
          </p:cNvSpPr>
          <p:nvPr>
            <p:ph idx="1"/>
          </p:nvPr>
        </p:nvSpPr>
        <p:spPr/>
        <p:txBody>
          <a:bodyPr/>
          <a:lstStyle/>
          <a:p>
            <a:r>
              <a:rPr lang="en-US" b="1" dirty="0" smtClean="0">
                <a:solidFill>
                  <a:srgbClr val="FF0066"/>
                </a:solidFill>
              </a:rPr>
              <a:t>Given a cloud of data points we want to understand its structure</a:t>
            </a:r>
            <a:endParaRPr lang="en-US" b="1" dirty="0">
              <a:solidFill>
                <a:srgbClr val="FF0066"/>
              </a:solidFill>
            </a:endParaRPr>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3</a:t>
            </a:fld>
            <a:endParaRPr lang="en-US"/>
          </a:p>
        </p:txBody>
      </p:sp>
      <p:pic>
        <p:nvPicPr>
          <p:cNvPr id="28674" name="Picture 2" descr="http://www.cs.toronto.edu/~laurens/drtoronto/Dimensionality_Reduction_@_Toronto_files/shapeimage_2.png"/>
          <p:cNvPicPr>
            <a:picLocks noChangeAspect="1" noChangeArrowheads="1"/>
          </p:cNvPicPr>
          <p:nvPr/>
        </p:nvPicPr>
        <p:blipFill rotWithShape="1">
          <a:blip r:embed="rId2">
            <a:extLst>
              <a:ext uri="{28A0092B-C50C-407E-A947-70E740481C1C}">
                <a14:useLocalDpi xmlns:a14="http://schemas.microsoft.com/office/drawing/2010/main" val="0"/>
              </a:ext>
            </a:extLst>
          </a:blip>
          <a:srcRect l="7047" r="9698"/>
          <a:stretch/>
        </p:blipFill>
        <p:spPr bwMode="auto">
          <a:xfrm>
            <a:off x="533400" y="2361269"/>
            <a:ext cx="8077200" cy="44967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270265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dirty="0" smtClean="0"/>
              <a:t>Example: Picking </a:t>
            </a:r>
            <a:r>
              <a:rPr lang="en-US" i="1" dirty="0" smtClean="0"/>
              <a:t>k</a:t>
            </a:r>
            <a:endParaRPr lang="en-US" i="1" dirty="0"/>
          </a:p>
        </p:txBody>
      </p:sp>
      <p:sp>
        <p:nvSpPr>
          <p:cNvPr id="28" name="Footer Placeholder 27"/>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22" name="Slide Number Placeholder 4"/>
          <p:cNvSpPr>
            <a:spLocks noGrp="1"/>
          </p:cNvSpPr>
          <p:nvPr>
            <p:ph type="sldNum" sz="quarter" idx="12"/>
          </p:nvPr>
        </p:nvSpPr>
        <p:spPr/>
        <p:txBody>
          <a:bodyPr/>
          <a:lstStyle/>
          <a:p>
            <a:fld id="{BBC48728-C218-458F-B62F-E7308ADF4A87}" type="slidenum">
              <a:rPr lang="en-US" smtClean="0"/>
              <a:pPr/>
              <a:t>30</a:t>
            </a:fld>
            <a:endParaRPr lang="en-US"/>
          </a:p>
        </p:txBody>
      </p:sp>
      <p:sp>
        <p:nvSpPr>
          <p:cNvPr id="47107" name="Oval 3"/>
          <p:cNvSpPr>
            <a:spLocks noChangeArrowheads="1"/>
          </p:cNvSpPr>
          <p:nvPr/>
        </p:nvSpPr>
        <p:spPr bwMode="auto">
          <a:xfrm>
            <a:off x="2743200" y="2286000"/>
            <a:ext cx="1828800" cy="2286000"/>
          </a:xfrm>
          <a:prstGeom prst="ellipse">
            <a:avLst/>
          </a:prstGeom>
          <a:noFill/>
          <a:ln w="9525">
            <a:noFill/>
            <a:round/>
            <a:headEnd/>
            <a:tailEnd/>
          </a:ln>
          <a:effectLst/>
        </p:spPr>
        <p:txBody>
          <a:bodyPr wrap="none" anchor="ctr"/>
          <a:lstStyle/>
          <a:p>
            <a:pPr algn="ctr"/>
            <a:r>
              <a:rPr lang="en-US">
                <a:latin typeface="Times New Roman" charset="0"/>
              </a:rPr>
              <a:t>x        x</a:t>
            </a:r>
          </a:p>
          <a:p>
            <a:pPr algn="ctr"/>
            <a:r>
              <a:rPr lang="en-US">
                <a:latin typeface="Times New Roman" charset="0"/>
              </a:rPr>
              <a:t>x  x      x  x</a:t>
            </a:r>
          </a:p>
          <a:p>
            <a:pPr algn="ctr"/>
            <a:r>
              <a:rPr lang="en-US">
                <a:latin typeface="Times New Roman" charset="0"/>
              </a:rPr>
              <a:t>x   x x  x     </a:t>
            </a:r>
          </a:p>
          <a:p>
            <a:pPr algn="ctr"/>
            <a:r>
              <a:rPr lang="en-US">
                <a:latin typeface="Times New Roman" charset="0"/>
              </a:rPr>
              <a:t>x     x  x</a:t>
            </a:r>
          </a:p>
          <a:p>
            <a:pPr algn="ctr"/>
            <a:r>
              <a:rPr lang="en-US">
                <a:latin typeface="Times New Roman" charset="0"/>
              </a:rPr>
              <a:t>x   x</a:t>
            </a:r>
          </a:p>
        </p:txBody>
      </p:sp>
      <p:sp>
        <p:nvSpPr>
          <p:cNvPr id="47108" name="Oval 4"/>
          <p:cNvSpPr>
            <a:spLocks noChangeArrowheads="1"/>
          </p:cNvSpPr>
          <p:nvPr/>
        </p:nvSpPr>
        <p:spPr bwMode="auto">
          <a:xfrm>
            <a:off x="5486400" y="1524000"/>
            <a:ext cx="1752600" cy="2819400"/>
          </a:xfrm>
          <a:prstGeom prst="ellipse">
            <a:avLst/>
          </a:prstGeom>
          <a:noFill/>
          <a:ln w="9525">
            <a:noFill/>
            <a:round/>
            <a:headEnd/>
            <a:tailEnd/>
          </a:ln>
          <a:effectLst/>
        </p:spPr>
        <p:txBody>
          <a:bodyPr wrap="none" anchor="ctr"/>
          <a:lstStyle/>
          <a:p>
            <a:pPr algn="ctr"/>
            <a:r>
              <a:rPr lang="en-US">
                <a:latin typeface="Times New Roman" charset="0"/>
              </a:rPr>
              <a:t>x</a:t>
            </a:r>
          </a:p>
          <a:p>
            <a:pPr algn="ctr"/>
            <a:r>
              <a:rPr lang="en-US">
                <a:latin typeface="Times New Roman" charset="0"/>
              </a:rPr>
              <a:t>xx    x</a:t>
            </a:r>
          </a:p>
          <a:p>
            <a:pPr algn="ctr"/>
            <a:r>
              <a:rPr lang="en-US">
                <a:latin typeface="Times New Roman" charset="0"/>
              </a:rPr>
              <a:t>x  x        </a:t>
            </a:r>
          </a:p>
          <a:p>
            <a:pPr algn="ctr"/>
            <a:r>
              <a:rPr lang="en-US">
                <a:latin typeface="Times New Roman" charset="0"/>
              </a:rPr>
              <a:t>x    x  x   </a:t>
            </a:r>
          </a:p>
          <a:p>
            <a:pPr algn="ctr"/>
            <a:r>
              <a:rPr lang="en-US">
                <a:latin typeface="Times New Roman" charset="0"/>
              </a:rPr>
              <a:t>x</a:t>
            </a:r>
          </a:p>
          <a:p>
            <a:pPr algn="ctr"/>
            <a:r>
              <a:rPr lang="en-US">
                <a:latin typeface="Times New Roman" charset="0"/>
              </a:rPr>
              <a:t>x x   x</a:t>
            </a:r>
          </a:p>
          <a:p>
            <a:pPr algn="ctr"/>
            <a:r>
              <a:rPr lang="en-US">
                <a:latin typeface="Times New Roman" charset="0"/>
              </a:rPr>
              <a:t>x</a:t>
            </a:r>
          </a:p>
        </p:txBody>
      </p:sp>
      <p:sp>
        <p:nvSpPr>
          <p:cNvPr id="47109" name="Oval 5"/>
          <p:cNvSpPr>
            <a:spLocks noChangeArrowheads="1"/>
          </p:cNvSpPr>
          <p:nvPr/>
        </p:nvSpPr>
        <p:spPr bwMode="auto">
          <a:xfrm>
            <a:off x="4572000" y="4648200"/>
            <a:ext cx="1905000" cy="1600200"/>
          </a:xfrm>
          <a:prstGeom prst="ellipse">
            <a:avLst/>
          </a:prstGeom>
          <a:noFill/>
          <a:ln w="9525">
            <a:noFill/>
            <a:round/>
            <a:headEnd/>
            <a:tailEnd/>
          </a:ln>
          <a:effectLst/>
        </p:spPr>
        <p:txBody>
          <a:bodyPr wrap="none" anchor="ctr"/>
          <a:lstStyle/>
          <a:p>
            <a:pPr algn="ctr"/>
            <a:r>
              <a:rPr lang="en-US">
                <a:latin typeface="Times New Roman" charset="0"/>
              </a:rPr>
              <a:t>     x   x</a:t>
            </a:r>
          </a:p>
          <a:p>
            <a:pPr algn="ctr"/>
            <a:r>
              <a:rPr lang="en-US">
                <a:latin typeface="Times New Roman" charset="0"/>
              </a:rPr>
              <a:t>x  x    x    x</a:t>
            </a:r>
          </a:p>
          <a:p>
            <a:pPr algn="ctr"/>
            <a:r>
              <a:rPr lang="en-US">
                <a:latin typeface="Times New Roman" charset="0"/>
              </a:rPr>
              <a:t>  x    x     x</a:t>
            </a:r>
          </a:p>
          <a:p>
            <a:pPr algn="ctr"/>
            <a:r>
              <a:rPr lang="en-US">
                <a:latin typeface="Times New Roman" charset="0"/>
              </a:rPr>
              <a:t>x  </a:t>
            </a:r>
          </a:p>
        </p:txBody>
      </p:sp>
      <p:sp>
        <p:nvSpPr>
          <p:cNvPr id="47110" name="Text Box 6"/>
          <p:cNvSpPr txBox="1">
            <a:spLocks noChangeArrowheads="1"/>
          </p:cNvSpPr>
          <p:nvPr/>
        </p:nvSpPr>
        <p:spPr bwMode="auto">
          <a:xfrm>
            <a:off x="5013325" y="1717675"/>
            <a:ext cx="336550" cy="457200"/>
          </a:xfrm>
          <a:prstGeom prst="rect">
            <a:avLst/>
          </a:prstGeom>
          <a:noFill/>
          <a:ln w="9525">
            <a:noFill/>
            <a:miter lim="800000"/>
            <a:headEnd/>
            <a:tailEnd/>
          </a:ln>
          <a:effectLst/>
        </p:spPr>
        <p:txBody>
          <a:bodyPr wrap="none">
            <a:spAutoFit/>
          </a:bodyPr>
          <a:lstStyle/>
          <a:p>
            <a:r>
              <a:rPr lang="en-US">
                <a:latin typeface="Times New Roman" charset="0"/>
              </a:rPr>
              <a:t>x</a:t>
            </a:r>
          </a:p>
        </p:txBody>
      </p:sp>
      <p:sp>
        <p:nvSpPr>
          <p:cNvPr id="47111" name="Text Box 7"/>
          <p:cNvSpPr txBox="1">
            <a:spLocks noChangeArrowheads="1"/>
          </p:cNvSpPr>
          <p:nvPr/>
        </p:nvSpPr>
        <p:spPr bwMode="auto">
          <a:xfrm>
            <a:off x="3641725" y="4918075"/>
            <a:ext cx="336550" cy="457200"/>
          </a:xfrm>
          <a:prstGeom prst="rect">
            <a:avLst/>
          </a:prstGeom>
          <a:noFill/>
          <a:ln w="9525">
            <a:noFill/>
            <a:miter lim="800000"/>
            <a:headEnd/>
            <a:tailEnd/>
          </a:ln>
          <a:effectLst/>
        </p:spPr>
        <p:txBody>
          <a:bodyPr wrap="none">
            <a:spAutoFit/>
          </a:bodyPr>
          <a:lstStyle/>
          <a:p>
            <a:r>
              <a:rPr lang="en-US">
                <a:latin typeface="Times New Roman" charset="0"/>
              </a:rPr>
              <a:t>x</a:t>
            </a:r>
          </a:p>
        </p:txBody>
      </p:sp>
      <p:sp>
        <p:nvSpPr>
          <p:cNvPr id="47113" name="Oval 9"/>
          <p:cNvSpPr>
            <a:spLocks noChangeArrowheads="1"/>
          </p:cNvSpPr>
          <p:nvPr/>
        </p:nvSpPr>
        <p:spPr bwMode="auto">
          <a:xfrm>
            <a:off x="3505200" y="4724400"/>
            <a:ext cx="3581400" cy="1676400"/>
          </a:xfrm>
          <a:prstGeom prst="ellipse">
            <a:avLst/>
          </a:prstGeom>
          <a:solidFill>
            <a:srgbClr val="FFFF99">
              <a:alpha val="50000"/>
            </a:srgbClr>
          </a:solidFill>
          <a:ln w="9525">
            <a:solidFill>
              <a:schemeClr val="tx1"/>
            </a:solidFill>
            <a:round/>
            <a:headEnd/>
            <a:tailEnd/>
          </a:ln>
          <a:effectLst/>
        </p:spPr>
        <p:txBody>
          <a:bodyPr wrap="none" anchor="ctr"/>
          <a:lstStyle/>
          <a:p>
            <a:endParaRPr lang="en-US"/>
          </a:p>
        </p:txBody>
      </p:sp>
      <p:sp>
        <p:nvSpPr>
          <p:cNvPr id="47121" name="Oval 17"/>
          <p:cNvSpPr>
            <a:spLocks noChangeArrowheads="1"/>
          </p:cNvSpPr>
          <p:nvPr/>
        </p:nvSpPr>
        <p:spPr bwMode="auto">
          <a:xfrm>
            <a:off x="2743200" y="2514600"/>
            <a:ext cx="1905000" cy="1905000"/>
          </a:xfrm>
          <a:prstGeom prst="ellipse">
            <a:avLst/>
          </a:prstGeom>
          <a:solidFill>
            <a:srgbClr val="CCFFFF">
              <a:alpha val="50000"/>
            </a:srgbClr>
          </a:solidFill>
          <a:ln w="9525">
            <a:solidFill>
              <a:schemeClr val="tx1"/>
            </a:solidFill>
            <a:round/>
            <a:headEnd/>
            <a:tailEnd/>
          </a:ln>
          <a:effectLst/>
        </p:spPr>
        <p:txBody>
          <a:bodyPr wrap="none" anchor="ctr"/>
          <a:lstStyle/>
          <a:p>
            <a:endParaRPr lang="en-US"/>
          </a:p>
        </p:txBody>
      </p:sp>
      <p:sp>
        <p:nvSpPr>
          <p:cNvPr id="47122" name="Oval 18"/>
          <p:cNvSpPr>
            <a:spLocks noChangeArrowheads="1"/>
          </p:cNvSpPr>
          <p:nvPr/>
        </p:nvSpPr>
        <p:spPr bwMode="auto">
          <a:xfrm>
            <a:off x="4648200" y="1447800"/>
            <a:ext cx="2819400" cy="2895600"/>
          </a:xfrm>
          <a:prstGeom prst="ellipse">
            <a:avLst/>
          </a:prstGeom>
          <a:solidFill>
            <a:srgbClr val="FF99CC">
              <a:alpha val="50000"/>
            </a:srgbClr>
          </a:solidFill>
          <a:ln w="9525">
            <a:solidFill>
              <a:schemeClr val="tx1"/>
            </a:solidFill>
            <a:round/>
            <a:headEnd/>
            <a:tailEnd/>
          </a:ln>
          <a:effectLst/>
        </p:spPr>
        <p:txBody>
          <a:bodyPr wrap="none" anchor="ctr"/>
          <a:lstStyle/>
          <a:p>
            <a:endParaRPr lang="en-US"/>
          </a:p>
        </p:txBody>
      </p:sp>
      <p:grpSp>
        <p:nvGrpSpPr>
          <p:cNvPr id="2" name="Group 29"/>
          <p:cNvGrpSpPr>
            <a:grpSpLocks/>
          </p:cNvGrpSpPr>
          <p:nvPr/>
        </p:nvGrpSpPr>
        <p:grpSpPr bwMode="auto">
          <a:xfrm>
            <a:off x="669925" y="1862138"/>
            <a:ext cx="5807075" cy="4081462"/>
            <a:chOff x="422" y="1173"/>
            <a:chExt cx="3658" cy="2571"/>
          </a:xfrm>
        </p:grpSpPr>
        <p:sp>
          <p:nvSpPr>
            <p:cNvPr id="47123" name="Line 19"/>
            <p:cNvSpPr>
              <a:spLocks noChangeShapeType="1"/>
            </p:cNvSpPr>
            <p:nvPr/>
          </p:nvSpPr>
          <p:spPr bwMode="auto">
            <a:xfrm flipH="1" flipV="1">
              <a:off x="2112" y="1968"/>
              <a:ext cx="192" cy="192"/>
            </a:xfrm>
            <a:prstGeom prst="line">
              <a:avLst/>
            </a:prstGeom>
            <a:noFill/>
            <a:ln w="9525">
              <a:solidFill>
                <a:schemeClr val="tx1"/>
              </a:solidFill>
              <a:round/>
              <a:headEnd/>
              <a:tailEnd/>
            </a:ln>
            <a:effectLst/>
          </p:spPr>
          <p:txBody>
            <a:bodyPr/>
            <a:lstStyle/>
            <a:p>
              <a:endParaRPr lang="en-US"/>
            </a:p>
          </p:txBody>
        </p:sp>
        <p:sp>
          <p:nvSpPr>
            <p:cNvPr id="47124" name="Line 20"/>
            <p:cNvSpPr>
              <a:spLocks noChangeShapeType="1"/>
            </p:cNvSpPr>
            <p:nvPr/>
          </p:nvSpPr>
          <p:spPr bwMode="auto">
            <a:xfrm flipV="1">
              <a:off x="2304" y="1968"/>
              <a:ext cx="336" cy="192"/>
            </a:xfrm>
            <a:prstGeom prst="line">
              <a:avLst/>
            </a:prstGeom>
            <a:noFill/>
            <a:ln w="9525">
              <a:solidFill>
                <a:schemeClr val="tx1"/>
              </a:solidFill>
              <a:round/>
              <a:headEnd/>
              <a:tailEnd/>
            </a:ln>
            <a:effectLst/>
          </p:spPr>
          <p:txBody>
            <a:bodyPr/>
            <a:lstStyle/>
            <a:p>
              <a:endParaRPr lang="en-US"/>
            </a:p>
          </p:txBody>
        </p:sp>
        <p:sp>
          <p:nvSpPr>
            <p:cNvPr id="47125" name="Line 21"/>
            <p:cNvSpPr>
              <a:spLocks noChangeShapeType="1"/>
            </p:cNvSpPr>
            <p:nvPr/>
          </p:nvSpPr>
          <p:spPr bwMode="auto">
            <a:xfrm flipH="1">
              <a:off x="2208" y="2160"/>
              <a:ext cx="96" cy="384"/>
            </a:xfrm>
            <a:prstGeom prst="line">
              <a:avLst/>
            </a:prstGeom>
            <a:noFill/>
            <a:ln w="9525">
              <a:solidFill>
                <a:schemeClr val="tx1"/>
              </a:solidFill>
              <a:round/>
              <a:headEnd/>
              <a:tailEnd/>
            </a:ln>
            <a:effectLst/>
          </p:spPr>
          <p:txBody>
            <a:bodyPr/>
            <a:lstStyle/>
            <a:p>
              <a:endParaRPr lang="en-US"/>
            </a:p>
          </p:txBody>
        </p:sp>
        <p:sp>
          <p:nvSpPr>
            <p:cNvPr id="47126" name="Line 22"/>
            <p:cNvSpPr>
              <a:spLocks noChangeShapeType="1"/>
            </p:cNvSpPr>
            <p:nvPr/>
          </p:nvSpPr>
          <p:spPr bwMode="auto">
            <a:xfrm flipH="1" flipV="1">
              <a:off x="3120" y="3408"/>
              <a:ext cx="192" cy="48"/>
            </a:xfrm>
            <a:prstGeom prst="line">
              <a:avLst/>
            </a:prstGeom>
            <a:noFill/>
            <a:ln w="9525">
              <a:solidFill>
                <a:schemeClr val="tx1"/>
              </a:solidFill>
              <a:round/>
              <a:headEnd/>
              <a:tailEnd/>
            </a:ln>
            <a:effectLst/>
          </p:spPr>
          <p:txBody>
            <a:bodyPr/>
            <a:lstStyle/>
            <a:p>
              <a:endParaRPr lang="en-US"/>
            </a:p>
          </p:txBody>
        </p:sp>
        <p:sp>
          <p:nvSpPr>
            <p:cNvPr id="47127" name="Line 23"/>
            <p:cNvSpPr>
              <a:spLocks noChangeShapeType="1"/>
            </p:cNvSpPr>
            <p:nvPr/>
          </p:nvSpPr>
          <p:spPr bwMode="auto">
            <a:xfrm flipV="1">
              <a:off x="3312" y="3168"/>
              <a:ext cx="336" cy="288"/>
            </a:xfrm>
            <a:prstGeom prst="line">
              <a:avLst/>
            </a:prstGeom>
            <a:noFill/>
            <a:ln w="9525">
              <a:solidFill>
                <a:schemeClr val="tx1"/>
              </a:solidFill>
              <a:round/>
              <a:headEnd/>
              <a:tailEnd/>
            </a:ln>
            <a:effectLst/>
          </p:spPr>
          <p:txBody>
            <a:bodyPr/>
            <a:lstStyle/>
            <a:p>
              <a:endParaRPr lang="en-US"/>
            </a:p>
          </p:txBody>
        </p:sp>
        <p:sp>
          <p:nvSpPr>
            <p:cNvPr id="47128" name="Line 24"/>
            <p:cNvSpPr>
              <a:spLocks noChangeShapeType="1"/>
            </p:cNvSpPr>
            <p:nvPr/>
          </p:nvSpPr>
          <p:spPr bwMode="auto">
            <a:xfrm>
              <a:off x="3312" y="3456"/>
              <a:ext cx="96" cy="288"/>
            </a:xfrm>
            <a:prstGeom prst="line">
              <a:avLst/>
            </a:prstGeom>
            <a:noFill/>
            <a:ln w="9525">
              <a:solidFill>
                <a:schemeClr val="tx1"/>
              </a:solidFill>
              <a:round/>
              <a:headEnd/>
              <a:tailEnd/>
            </a:ln>
            <a:effectLst/>
          </p:spPr>
          <p:txBody>
            <a:bodyPr/>
            <a:lstStyle/>
            <a:p>
              <a:endParaRPr lang="en-US"/>
            </a:p>
          </p:txBody>
        </p:sp>
        <p:sp>
          <p:nvSpPr>
            <p:cNvPr id="47129" name="Line 25"/>
            <p:cNvSpPr>
              <a:spLocks noChangeShapeType="1"/>
            </p:cNvSpPr>
            <p:nvPr/>
          </p:nvSpPr>
          <p:spPr bwMode="auto">
            <a:xfrm flipH="1" flipV="1">
              <a:off x="3312" y="1296"/>
              <a:ext cx="480" cy="528"/>
            </a:xfrm>
            <a:prstGeom prst="line">
              <a:avLst/>
            </a:prstGeom>
            <a:noFill/>
            <a:ln w="9525">
              <a:solidFill>
                <a:schemeClr val="tx1"/>
              </a:solidFill>
              <a:round/>
              <a:headEnd/>
              <a:tailEnd/>
            </a:ln>
            <a:effectLst/>
          </p:spPr>
          <p:txBody>
            <a:bodyPr/>
            <a:lstStyle/>
            <a:p>
              <a:endParaRPr lang="en-US"/>
            </a:p>
          </p:txBody>
        </p:sp>
        <p:sp>
          <p:nvSpPr>
            <p:cNvPr id="47130" name="Line 26"/>
            <p:cNvSpPr>
              <a:spLocks noChangeShapeType="1"/>
            </p:cNvSpPr>
            <p:nvPr/>
          </p:nvSpPr>
          <p:spPr bwMode="auto">
            <a:xfrm>
              <a:off x="3792" y="1824"/>
              <a:ext cx="288" cy="0"/>
            </a:xfrm>
            <a:prstGeom prst="line">
              <a:avLst/>
            </a:prstGeom>
            <a:noFill/>
            <a:ln w="9525">
              <a:solidFill>
                <a:schemeClr val="tx1"/>
              </a:solidFill>
              <a:round/>
              <a:headEnd/>
              <a:tailEnd/>
            </a:ln>
            <a:effectLst/>
          </p:spPr>
          <p:txBody>
            <a:bodyPr/>
            <a:lstStyle/>
            <a:p>
              <a:endParaRPr lang="en-US"/>
            </a:p>
          </p:txBody>
        </p:sp>
        <p:sp>
          <p:nvSpPr>
            <p:cNvPr id="47131" name="Line 27"/>
            <p:cNvSpPr>
              <a:spLocks noChangeShapeType="1"/>
            </p:cNvSpPr>
            <p:nvPr/>
          </p:nvSpPr>
          <p:spPr bwMode="auto">
            <a:xfrm>
              <a:off x="3792" y="1824"/>
              <a:ext cx="144" cy="384"/>
            </a:xfrm>
            <a:prstGeom prst="line">
              <a:avLst/>
            </a:prstGeom>
            <a:noFill/>
            <a:ln w="9525">
              <a:solidFill>
                <a:schemeClr val="tx1"/>
              </a:solidFill>
              <a:round/>
              <a:headEnd/>
              <a:tailEnd/>
            </a:ln>
            <a:effectLst/>
          </p:spPr>
          <p:txBody>
            <a:bodyPr/>
            <a:lstStyle/>
            <a:p>
              <a:endParaRPr lang="en-US"/>
            </a:p>
          </p:txBody>
        </p:sp>
        <p:sp>
          <p:nvSpPr>
            <p:cNvPr id="47132" name="Text Box 28"/>
            <p:cNvSpPr txBox="1">
              <a:spLocks noChangeArrowheads="1"/>
            </p:cNvSpPr>
            <p:nvPr/>
          </p:nvSpPr>
          <p:spPr bwMode="auto">
            <a:xfrm>
              <a:off x="422" y="1173"/>
              <a:ext cx="985" cy="640"/>
            </a:xfrm>
            <a:prstGeom prst="rect">
              <a:avLst/>
            </a:prstGeom>
            <a:noFill/>
            <a:ln w="9525">
              <a:noFill/>
              <a:miter lim="800000"/>
              <a:headEnd/>
              <a:tailEnd/>
            </a:ln>
            <a:effectLst/>
          </p:spPr>
          <p:txBody>
            <a:bodyPr wrap="none">
              <a:spAutoFit/>
            </a:bodyPr>
            <a:lstStyle/>
            <a:p>
              <a:r>
                <a:rPr lang="en-US" sz="2000" b="1" dirty="0">
                  <a:solidFill>
                    <a:srgbClr val="008000"/>
                  </a:solidFill>
                  <a:latin typeface="Arial" pitchFamily="34" charset="0"/>
                  <a:cs typeface="Arial" pitchFamily="34" charset="0"/>
                </a:rPr>
                <a:t>Just right;</a:t>
              </a:r>
            </a:p>
            <a:p>
              <a:r>
                <a:rPr lang="en-US" sz="2000" dirty="0">
                  <a:solidFill>
                    <a:srgbClr val="008000"/>
                  </a:solidFill>
                  <a:latin typeface="Arial" pitchFamily="34" charset="0"/>
                  <a:cs typeface="Arial" pitchFamily="34" charset="0"/>
                </a:rPr>
                <a:t>distances</a:t>
              </a:r>
            </a:p>
            <a:p>
              <a:r>
                <a:rPr lang="en-US" sz="2000" dirty="0">
                  <a:solidFill>
                    <a:srgbClr val="008000"/>
                  </a:solidFill>
                  <a:latin typeface="Arial" pitchFamily="34" charset="0"/>
                  <a:cs typeface="Arial" pitchFamily="34" charset="0"/>
                </a:rPr>
                <a:t>rather short.</a:t>
              </a:r>
            </a:p>
          </p:txBody>
        </p:sp>
      </p:grpSp>
    </p:spTree>
    <p:extLst>
      <p:ext uri="{BB962C8B-B14F-4D97-AF65-F5344CB8AC3E}">
        <p14:creationId xmlns:p14="http://schemas.microsoft.com/office/powerpoint/2010/main" val="37338036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dirty="0"/>
              <a:t>Example: Picking </a:t>
            </a:r>
            <a:r>
              <a:rPr lang="en-US" i="1" dirty="0"/>
              <a:t>k</a:t>
            </a:r>
          </a:p>
        </p:txBody>
      </p:sp>
      <p:sp>
        <p:nvSpPr>
          <p:cNvPr id="23" name="Footer Placeholder 2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20" name="Slide Number Placeholder 4"/>
          <p:cNvSpPr>
            <a:spLocks noGrp="1"/>
          </p:cNvSpPr>
          <p:nvPr>
            <p:ph type="sldNum" sz="quarter" idx="12"/>
          </p:nvPr>
        </p:nvSpPr>
        <p:spPr/>
        <p:txBody>
          <a:bodyPr/>
          <a:lstStyle/>
          <a:p>
            <a:fld id="{F2AE27D7-CC6A-4EDE-AD37-64C22A802CBE}" type="slidenum">
              <a:rPr lang="en-US"/>
              <a:pPr/>
              <a:t>31</a:t>
            </a:fld>
            <a:endParaRPr lang="en-US"/>
          </a:p>
        </p:txBody>
      </p:sp>
      <p:sp>
        <p:nvSpPr>
          <p:cNvPr id="48131" name="Oval 3"/>
          <p:cNvSpPr>
            <a:spLocks noChangeArrowheads="1"/>
          </p:cNvSpPr>
          <p:nvPr/>
        </p:nvSpPr>
        <p:spPr bwMode="auto">
          <a:xfrm>
            <a:off x="2743200" y="2286000"/>
            <a:ext cx="1828800" cy="2286000"/>
          </a:xfrm>
          <a:prstGeom prst="ellipse">
            <a:avLst/>
          </a:prstGeom>
          <a:noFill/>
          <a:ln w="9525">
            <a:noFill/>
            <a:round/>
            <a:headEnd/>
            <a:tailEnd/>
          </a:ln>
          <a:effectLst/>
        </p:spPr>
        <p:txBody>
          <a:bodyPr wrap="none" anchor="ctr"/>
          <a:lstStyle/>
          <a:p>
            <a:pPr algn="ctr"/>
            <a:r>
              <a:rPr lang="en-US">
                <a:latin typeface="Times New Roman" charset="0"/>
              </a:rPr>
              <a:t>x        x</a:t>
            </a:r>
          </a:p>
          <a:p>
            <a:pPr algn="ctr"/>
            <a:r>
              <a:rPr lang="en-US">
                <a:latin typeface="Times New Roman" charset="0"/>
              </a:rPr>
              <a:t>x  x      x  x</a:t>
            </a:r>
          </a:p>
          <a:p>
            <a:pPr algn="ctr"/>
            <a:r>
              <a:rPr lang="en-US">
                <a:latin typeface="Times New Roman" charset="0"/>
              </a:rPr>
              <a:t>x   x x  x     </a:t>
            </a:r>
          </a:p>
          <a:p>
            <a:pPr algn="ctr"/>
            <a:r>
              <a:rPr lang="en-US">
                <a:latin typeface="Times New Roman" charset="0"/>
              </a:rPr>
              <a:t>x     x  x</a:t>
            </a:r>
          </a:p>
          <a:p>
            <a:pPr algn="ctr"/>
            <a:r>
              <a:rPr lang="en-US">
                <a:latin typeface="Times New Roman" charset="0"/>
              </a:rPr>
              <a:t>x   x</a:t>
            </a:r>
          </a:p>
        </p:txBody>
      </p:sp>
      <p:sp>
        <p:nvSpPr>
          <p:cNvPr id="48132" name="Oval 4"/>
          <p:cNvSpPr>
            <a:spLocks noChangeArrowheads="1"/>
          </p:cNvSpPr>
          <p:nvPr/>
        </p:nvSpPr>
        <p:spPr bwMode="auto">
          <a:xfrm>
            <a:off x="5486400" y="1524000"/>
            <a:ext cx="1752600" cy="2819400"/>
          </a:xfrm>
          <a:prstGeom prst="ellipse">
            <a:avLst/>
          </a:prstGeom>
          <a:noFill/>
          <a:ln w="9525">
            <a:noFill/>
            <a:round/>
            <a:headEnd/>
            <a:tailEnd/>
          </a:ln>
          <a:effectLst/>
        </p:spPr>
        <p:txBody>
          <a:bodyPr wrap="none" anchor="ctr"/>
          <a:lstStyle/>
          <a:p>
            <a:pPr algn="ctr"/>
            <a:r>
              <a:rPr lang="en-US">
                <a:latin typeface="Times New Roman" charset="0"/>
              </a:rPr>
              <a:t>x</a:t>
            </a:r>
          </a:p>
          <a:p>
            <a:pPr algn="ctr"/>
            <a:r>
              <a:rPr lang="en-US">
                <a:latin typeface="Times New Roman" charset="0"/>
              </a:rPr>
              <a:t>xx    x</a:t>
            </a:r>
          </a:p>
          <a:p>
            <a:pPr algn="ctr"/>
            <a:r>
              <a:rPr lang="en-US">
                <a:latin typeface="Times New Roman" charset="0"/>
              </a:rPr>
              <a:t>x  x        </a:t>
            </a:r>
          </a:p>
          <a:p>
            <a:pPr algn="ctr"/>
            <a:r>
              <a:rPr lang="en-US">
                <a:latin typeface="Times New Roman" charset="0"/>
              </a:rPr>
              <a:t>x    x  x   </a:t>
            </a:r>
          </a:p>
          <a:p>
            <a:pPr algn="ctr"/>
            <a:r>
              <a:rPr lang="en-US">
                <a:latin typeface="Times New Roman" charset="0"/>
              </a:rPr>
              <a:t>x</a:t>
            </a:r>
          </a:p>
          <a:p>
            <a:pPr algn="ctr"/>
            <a:r>
              <a:rPr lang="en-US">
                <a:latin typeface="Times New Roman" charset="0"/>
              </a:rPr>
              <a:t>x x   x</a:t>
            </a:r>
          </a:p>
          <a:p>
            <a:pPr algn="ctr"/>
            <a:r>
              <a:rPr lang="en-US">
                <a:latin typeface="Times New Roman" charset="0"/>
              </a:rPr>
              <a:t>x</a:t>
            </a:r>
          </a:p>
        </p:txBody>
      </p:sp>
      <p:sp>
        <p:nvSpPr>
          <p:cNvPr id="48133" name="Oval 5"/>
          <p:cNvSpPr>
            <a:spLocks noChangeArrowheads="1"/>
          </p:cNvSpPr>
          <p:nvPr/>
        </p:nvSpPr>
        <p:spPr bwMode="auto">
          <a:xfrm>
            <a:off x="4572000" y="4648200"/>
            <a:ext cx="1905000" cy="1600200"/>
          </a:xfrm>
          <a:prstGeom prst="ellipse">
            <a:avLst/>
          </a:prstGeom>
          <a:noFill/>
          <a:ln w="9525">
            <a:noFill/>
            <a:round/>
            <a:headEnd/>
            <a:tailEnd/>
          </a:ln>
          <a:effectLst/>
        </p:spPr>
        <p:txBody>
          <a:bodyPr wrap="none" anchor="ctr"/>
          <a:lstStyle/>
          <a:p>
            <a:pPr algn="ctr"/>
            <a:r>
              <a:rPr lang="en-US">
                <a:latin typeface="Times New Roman" charset="0"/>
              </a:rPr>
              <a:t>     x   x</a:t>
            </a:r>
          </a:p>
          <a:p>
            <a:pPr algn="ctr"/>
            <a:r>
              <a:rPr lang="en-US">
                <a:latin typeface="Times New Roman" charset="0"/>
              </a:rPr>
              <a:t>x  x    x    x</a:t>
            </a:r>
          </a:p>
          <a:p>
            <a:pPr algn="ctr"/>
            <a:r>
              <a:rPr lang="en-US">
                <a:latin typeface="Times New Roman" charset="0"/>
              </a:rPr>
              <a:t>  x    x     x</a:t>
            </a:r>
          </a:p>
          <a:p>
            <a:pPr algn="ctr"/>
            <a:r>
              <a:rPr lang="en-US">
                <a:latin typeface="Times New Roman" charset="0"/>
              </a:rPr>
              <a:t>x  </a:t>
            </a:r>
          </a:p>
        </p:txBody>
      </p:sp>
      <p:sp>
        <p:nvSpPr>
          <p:cNvPr id="48134" name="Text Box 6"/>
          <p:cNvSpPr txBox="1">
            <a:spLocks noChangeArrowheads="1"/>
          </p:cNvSpPr>
          <p:nvPr/>
        </p:nvSpPr>
        <p:spPr bwMode="auto">
          <a:xfrm>
            <a:off x="5013325" y="1717675"/>
            <a:ext cx="336550" cy="457200"/>
          </a:xfrm>
          <a:prstGeom prst="rect">
            <a:avLst/>
          </a:prstGeom>
          <a:noFill/>
          <a:ln w="9525">
            <a:noFill/>
            <a:miter lim="800000"/>
            <a:headEnd/>
            <a:tailEnd/>
          </a:ln>
          <a:effectLst/>
        </p:spPr>
        <p:txBody>
          <a:bodyPr wrap="none">
            <a:spAutoFit/>
          </a:bodyPr>
          <a:lstStyle/>
          <a:p>
            <a:r>
              <a:rPr lang="en-US">
                <a:latin typeface="Times New Roman" charset="0"/>
              </a:rPr>
              <a:t>x</a:t>
            </a:r>
          </a:p>
        </p:txBody>
      </p:sp>
      <p:sp>
        <p:nvSpPr>
          <p:cNvPr id="48135" name="Text Box 7"/>
          <p:cNvSpPr txBox="1">
            <a:spLocks noChangeArrowheads="1"/>
          </p:cNvSpPr>
          <p:nvPr/>
        </p:nvSpPr>
        <p:spPr bwMode="auto">
          <a:xfrm>
            <a:off x="3641725" y="4918075"/>
            <a:ext cx="336550" cy="457200"/>
          </a:xfrm>
          <a:prstGeom prst="rect">
            <a:avLst/>
          </a:prstGeom>
          <a:noFill/>
          <a:ln w="9525">
            <a:noFill/>
            <a:miter lim="800000"/>
            <a:headEnd/>
            <a:tailEnd/>
          </a:ln>
          <a:effectLst/>
        </p:spPr>
        <p:txBody>
          <a:bodyPr wrap="none">
            <a:spAutoFit/>
          </a:bodyPr>
          <a:lstStyle/>
          <a:p>
            <a:r>
              <a:rPr lang="en-US">
                <a:latin typeface="Times New Roman" charset="0"/>
              </a:rPr>
              <a:t>x</a:t>
            </a:r>
          </a:p>
        </p:txBody>
      </p:sp>
      <p:sp>
        <p:nvSpPr>
          <p:cNvPr id="48137" name="Oval 9"/>
          <p:cNvSpPr>
            <a:spLocks noChangeArrowheads="1"/>
          </p:cNvSpPr>
          <p:nvPr/>
        </p:nvSpPr>
        <p:spPr bwMode="auto">
          <a:xfrm>
            <a:off x="3505200" y="4724400"/>
            <a:ext cx="3581400" cy="1676400"/>
          </a:xfrm>
          <a:prstGeom prst="ellipse">
            <a:avLst/>
          </a:prstGeom>
          <a:solidFill>
            <a:srgbClr val="FFFF99">
              <a:alpha val="50000"/>
            </a:srgbClr>
          </a:solidFill>
          <a:ln w="9525">
            <a:solidFill>
              <a:schemeClr val="tx1"/>
            </a:solidFill>
            <a:round/>
            <a:headEnd/>
            <a:tailEnd/>
          </a:ln>
          <a:effectLst/>
        </p:spPr>
        <p:txBody>
          <a:bodyPr wrap="none" anchor="ctr"/>
          <a:lstStyle/>
          <a:p>
            <a:endParaRPr lang="en-US"/>
          </a:p>
        </p:txBody>
      </p:sp>
      <p:sp>
        <p:nvSpPr>
          <p:cNvPr id="48145" name="Oval 17"/>
          <p:cNvSpPr>
            <a:spLocks noChangeArrowheads="1"/>
          </p:cNvSpPr>
          <p:nvPr/>
        </p:nvSpPr>
        <p:spPr bwMode="auto">
          <a:xfrm>
            <a:off x="2819400" y="2514600"/>
            <a:ext cx="1752600" cy="1905000"/>
          </a:xfrm>
          <a:prstGeom prst="ellipse">
            <a:avLst/>
          </a:prstGeom>
          <a:solidFill>
            <a:srgbClr val="CCFFCC">
              <a:alpha val="50000"/>
            </a:srgbClr>
          </a:solidFill>
          <a:ln w="9525">
            <a:solidFill>
              <a:schemeClr val="tx1"/>
            </a:solidFill>
            <a:round/>
            <a:headEnd/>
            <a:tailEnd/>
          </a:ln>
          <a:effectLst/>
        </p:spPr>
        <p:txBody>
          <a:bodyPr wrap="none" anchor="ctr"/>
          <a:lstStyle/>
          <a:p>
            <a:endParaRPr lang="en-US"/>
          </a:p>
        </p:txBody>
      </p:sp>
      <p:sp>
        <p:nvSpPr>
          <p:cNvPr id="48146" name="Oval 18"/>
          <p:cNvSpPr>
            <a:spLocks noChangeArrowheads="1"/>
          </p:cNvSpPr>
          <p:nvPr/>
        </p:nvSpPr>
        <p:spPr bwMode="auto">
          <a:xfrm>
            <a:off x="5029200" y="1524000"/>
            <a:ext cx="2133600" cy="1600200"/>
          </a:xfrm>
          <a:prstGeom prst="ellipse">
            <a:avLst/>
          </a:prstGeom>
          <a:solidFill>
            <a:srgbClr val="CC99FF">
              <a:alpha val="50000"/>
            </a:srgbClr>
          </a:solidFill>
          <a:ln w="9525">
            <a:solidFill>
              <a:schemeClr val="tx1"/>
            </a:solidFill>
            <a:round/>
            <a:headEnd/>
            <a:tailEnd/>
          </a:ln>
          <a:effectLst/>
        </p:spPr>
        <p:txBody>
          <a:bodyPr wrap="none" anchor="ctr"/>
          <a:lstStyle/>
          <a:p>
            <a:endParaRPr lang="en-US"/>
          </a:p>
        </p:txBody>
      </p:sp>
      <p:sp>
        <p:nvSpPr>
          <p:cNvPr id="48147" name="Oval 19"/>
          <p:cNvSpPr>
            <a:spLocks noChangeArrowheads="1"/>
          </p:cNvSpPr>
          <p:nvPr/>
        </p:nvSpPr>
        <p:spPr bwMode="auto">
          <a:xfrm>
            <a:off x="5867400" y="3200400"/>
            <a:ext cx="990600" cy="1066800"/>
          </a:xfrm>
          <a:prstGeom prst="ellipse">
            <a:avLst/>
          </a:prstGeom>
          <a:solidFill>
            <a:srgbClr val="99CCFF">
              <a:alpha val="50000"/>
            </a:srgbClr>
          </a:solidFill>
          <a:ln w="9525">
            <a:solidFill>
              <a:schemeClr val="tx1"/>
            </a:solidFill>
            <a:round/>
            <a:headEnd/>
            <a:tailEnd/>
          </a:ln>
          <a:effectLst/>
        </p:spPr>
        <p:txBody>
          <a:bodyPr wrap="none" anchor="ctr"/>
          <a:lstStyle/>
          <a:p>
            <a:endParaRPr lang="en-US"/>
          </a:p>
        </p:txBody>
      </p:sp>
      <p:grpSp>
        <p:nvGrpSpPr>
          <p:cNvPr id="2" name="Group 28"/>
          <p:cNvGrpSpPr>
            <a:grpSpLocks/>
          </p:cNvGrpSpPr>
          <p:nvPr/>
        </p:nvGrpSpPr>
        <p:grpSpPr bwMode="auto">
          <a:xfrm>
            <a:off x="593725" y="1633538"/>
            <a:ext cx="5959475" cy="2328862"/>
            <a:chOff x="374" y="1029"/>
            <a:chExt cx="3754" cy="1467"/>
          </a:xfrm>
        </p:grpSpPr>
        <p:sp>
          <p:nvSpPr>
            <p:cNvPr id="48148" name="Line 20"/>
            <p:cNvSpPr>
              <a:spLocks noChangeShapeType="1"/>
            </p:cNvSpPr>
            <p:nvPr/>
          </p:nvSpPr>
          <p:spPr bwMode="auto">
            <a:xfrm flipH="1" flipV="1">
              <a:off x="3360" y="1296"/>
              <a:ext cx="432" cy="192"/>
            </a:xfrm>
            <a:prstGeom prst="line">
              <a:avLst/>
            </a:prstGeom>
            <a:noFill/>
            <a:ln w="9525">
              <a:solidFill>
                <a:schemeClr val="tx1"/>
              </a:solidFill>
              <a:round/>
              <a:headEnd/>
              <a:tailEnd/>
            </a:ln>
            <a:effectLst/>
          </p:spPr>
          <p:txBody>
            <a:bodyPr/>
            <a:lstStyle/>
            <a:p>
              <a:endParaRPr lang="en-US"/>
            </a:p>
          </p:txBody>
        </p:sp>
        <p:sp>
          <p:nvSpPr>
            <p:cNvPr id="48149" name="Line 21"/>
            <p:cNvSpPr>
              <a:spLocks noChangeShapeType="1"/>
            </p:cNvSpPr>
            <p:nvPr/>
          </p:nvSpPr>
          <p:spPr bwMode="auto">
            <a:xfrm flipV="1">
              <a:off x="3792" y="1440"/>
              <a:ext cx="336" cy="48"/>
            </a:xfrm>
            <a:prstGeom prst="line">
              <a:avLst/>
            </a:prstGeom>
            <a:noFill/>
            <a:ln w="9525">
              <a:solidFill>
                <a:schemeClr val="tx1"/>
              </a:solidFill>
              <a:round/>
              <a:headEnd/>
              <a:tailEnd/>
            </a:ln>
            <a:effectLst/>
          </p:spPr>
          <p:txBody>
            <a:bodyPr/>
            <a:lstStyle/>
            <a:p>
              <a:endParaRPr lang="en-US"/>
            </a:p>
          </p:txBody>
        </p:sp>
        <p:sp>
          <p:nvSpPr>
            <p:cNvPr id="48150" name="Line 22"/>
            <p:cNvSpPr>
              <a:spLocks noChangeShapeType="1"/>
            </p:cNvSpPr>
            <p:nvPr/>
          </p:nvSpPr>
          <p:spPr bwMode="auto">
            <a:xfrm>
              <a:off x="3792" y="1488"/>
              <a:ext cx="96" cy="96"/>
            </a:xfrm>
            <a:prstGeom prst="line">
              <a:avLst/>
            </a:prstGeom>
            <a:noFill/>
            <a:ln w="9525">
              <a:solidFill>
                <a:schemeClr val="tx1"/>
              </a:solidFill>
              <a:round/>
              <a:headEnd/>
              <a:tailEnd/>
            </a:ln>
            <a:effectLst/>
          </p:spPr>
          <p:txBody>
            <a:bodyPr/>
            <a:lstStyle/>
            <a:p>
              <a:endParaRPr lang="en-US"/>
            </a:p>
          </p:txBody>
        </p:sp>
        <p:sp>
          <p:nvSpPr>
            <p:cNvPr id="48152" name="Line 24"/>
            <p:cNvSpPr>
              <a:spLocks noChangeShapeType="1"/>
            </p:cNvSpPr>
            <p:nvPr/>
          </p:nvSpPr>
          <p:spPr bwMode="auto">
            <a:xfrm flipV="1">
              <a:off x="3984" y="2160"/>
              <a:ext cx="0" cy="192"/>
            </a:xfrm>
            <a:prstGeom prst="line">
              <a:avLst/>
            </a:prstGeom>
            <a:noFill/>
            <a:ln w="9525">
              <a:solidFill>
                <a:schemeClr val="tx1"/>
              </a:solidFill>
              <a:round/>
              <a:headEnd/>
              <a:tailEnd/>
            </a:ln>
            <a:effectLst/>
          </p:spPr>
          <p:txBody>
            <a:bodyPr/>
            <a:lstStyle/>
            <a:p>
              <a:endParaRPr lang="en-US"/>
            </a:p>
          </p:txBody>
        </p:sp>
        <p:sp>
          <p:nvSpPr>
            <p:cNvPr id="48153" name="Line 25"/>
            <p:cNvSpPr>
              <a:spLocks noChangeShapeType="1"/>
            </p:cNvSpPr>
            <p:nvPr/>
          </p:nvSpPr>
          <p:spPr bwMode="auto">
            <a:xfrm>
              <a:off x="3984" y="2352"/>
              <a:ext cx="144" cy="0"/>
            </a:xfrm>
            <a:prstGeom prst="line">
              <a:avLst/>
            </a:prstGeom>
            <a:noFill/>
            <a:ln w="9525">
              <a:solidFill>
                <a:schemeClr val="tx1"/>
              </a:solidFill>
              <a:round/>
              <a:headEnd/>
              <a:tailEnd/>
            </a:ln>
            <a:effectLst/>
          </p:spPr>
          <p:txBody>
            <a:bodyPr/>
            <a:lstStyle/>
            <a:p>
              <a:endParaRPr lang="en-US"/>
            </a:p>
          </p:txBody>
        </p:sp>
        <p:sp>
          <p:nvSpPr>
            <p:cNvPr id="48154" name="Line 26"/>
            <p:cNvSpPr>
              <a:spLocks noChangeShapeType="1"/>
            </p:cNvSpPr>
            <p:nvPr/>
          </p:nvSpPr>
          <p:spPr bwMode="auto">
            <a:xfrm flipH="1">
              <a:off x="3936" y="2352"/>
              <a:ext cx="48" cy="144"/>
            </a:xfrm>
            <a:prstGeom prst="line">
              <a:avLst/>
            </a:prstGeom>
            <a:noFill/>
            <a:ln w="9525">
              <a:solidFill>
                <a:schemeClr val="tx1"/>
              </a:solidFill>
              <a:round/>
              <a:headEnd/>
              <a:tailEnd/>
            </a:ln>
            <a:effectLst/>
          </p:spPr>
          <p:txBody>
            <a:bodyPr/>
            <a:lstStyle/>
            <a:p>
              <a:endParaRPr lang="en-US"/>
            </a:p>
          </p:txBody>
        </p:sp>
        <p:sp>
          <p:nvSpPr>
            <p:cNvPr id="48155" name="Text Box 27"/>
            <p:cNvSpPr txBox="1">
              <a:spLocks noChangeArrowheads="1"/>
            </p:cNvSpPr>
            <p:nvPr/>
          </p:nvSpPr>
          <p:spPr bwMode="auto">
            <a:xfrm>
              <a:off x="374" y="1029"/>
              <a:ext cx="1382" cy="834"/>
            </a:xfrm>
            <a:prstGeom prst="rect">
              <a:avLst/>
            </a:prstGeom>
            <a:noFill/>
            <a:ln w="9525">
              <a:noFill/>
              <a:miter lim="800000"/>
              <a:headEnd/>
              <a:tailEnd/>
            </a:ln>
            <a:effectLst/>
          </p:spPr>
          <p:txBody>
            <a:bodyPr wrap="none">
              <a:spAutoFit/>
            </a:bodyPr>
            <a:lstStyle/>
            <a:p>
              <a:r>
                <a:rPr lang="en-US" sz="2000" b="1" dirty="0">
                  <a:solidFill>
                    <a:srgbClr val="008000"/>
                  </a:solidFill>
                  <a:latin typeface="Arial" pitchFamily="34" charset="0"/>
                  <a:cs typeface="Arial" pitchFamily="34" charset="0"/>
                </a:rPr>
                <a:t>Too many;</a:t>
              </a:r>
            </a:p>
            <a:p>
              <a:r>
                <a:rPr lang="en-US" sz="2000" dirty="0">
                  <a:solidFill>
                    <a:srgbClr val="008000"/>
                  </a:solidFill>
                  <a:latin typeface="Arial" pitchFamily="34" charset="0"/>
                  <a:cs typeface="Arial" pitchFamily="34" charset="0"/>
                </a:rPr>
                <a:t>little improvement</a:t>
              </a:r>
            </a:p>
            <a:p>
              <a:r>
                <a:rPr lang="en-US" sz="2000" dirty="0">
                  <a:solidFill>
                    <a:srgbClr val="008000"/>
                  </a:solidFill>
                  <a:latin typeface="Arial" pitchFamily="34" charset="0"/>
                  <a:cs typeface="Arial" pitchFamily="34" charset="0"/>
                </a:rPr>
                <a:t>in average</a:t>
              </a:r>
            </a:p>
            <a:p>
              <a:r>
                <a:rPr lang="en-US" sz="2000" dirty="0">
                  <a:solidFill>
                    <a:srgbClr val="008000"/>
                  </a:solidFill>
                  <a:latin typeface="Arial" pitchFamily="34" charset="0"/>
                  <a:cs typeface="Arial" pitchFamily="34" charset="0"/>
                </a:rPr>
                <a:t>distance.</a:t>
              </a:r>
            </a:p>
          </p:txBody>
        </p:sp>
      </p:grpSp>
    </p:spTree>
    <p:extLst>
      <p:ext uri="{BB962C8B-B14F-4D97-AF65-F5344CB8AC3E}">
        <p14:creationId xmlns:p14="http://schemas.microsoft.com/office/powerpoint/2010/main" val="42554133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normAutofit/>
          </a:bodyPr>
          <a:lstStyle/>
          <a:p>
            <a:r>
              <a:rPr lang="en-US" dirty="0" smtClean="0"/>
              <a:t/>
            </a:r>
            <a:br>
              <a:rPr lang="en-US" dirty="0" smtClean="0"/>
            </a:br>
            <a:r>
              <a:rPr lang="en-US" dirty="0" smtClean="0"/>
              <a:t>The BFR Algorithm</a:t>
            </a:r>
            <a:endParaRPr lang="en-US" b="0" dirty="0"/>
          </a:p>
        </p:txBody>
      </p:sp>
      <p:sp>
        <p:nvSpPr>
          <p:cNvPr id="7" name="Subtitle 6"/>
          <p:cNvSpPr>
            <a:spLocks noGrp="1"/>
          </p:cNvSpPr>
          <p:nvPr>
            <p:ph type="subTitle" idx="1"/>
          </p:nvPr>
        </p:nvSpPr>
        <p:spPr/>
        <p:txBody>
          <a:bodyPr/>
          <a:lstStyle/>
          <a:p>
            <a:endParaRPr lang="en-US"/>
          </a:p>
        </p:txBody>
      </p:sp>
      <p:sp>
        <p:nvSpPr>
          <p:cNvPr id="8" name="Rectangle 7"/>
          <p:cNvSpPr/>
          <p:nvPr/>
        </p:nvSpPr>
        <p:spPr>
          <a:xfrm>
            <a:off x="796498" y="5181600"/>
            <a:ext cx="7890302" cy="707886"/>
          </a:xfrm>
          <a:prstGeom prst="rect">
            <a:avLst/>
          </a:prstGeom>
        </p:spPr>
        <p:txBody>
          <a:bodyPr wrap="none">
            <a:spAutoFit/>
          </a:bodyPr>
          <a:lstStyle/>
          <a:p>
            <a:r>
              <a:rPr lang="en-US" sz="4000" b="1" dirty="0"/>
              <a:t>E</a:t>
            </a:r>
            <a:r>
              <a:rPr lang="en-US" sz="4000" b="1" dirty="0" smtClean="0"/>
              <a:t>xtension </a:t>
            </a:r>
            <a:r>
              <a:rPr lang="en-US" sz="4000" b="1" dirty="0"/>
              <a:t>of </a:t>
            </a:r>
            <a:r>
              <a:rPr lang="en-US" sz="4000" b="1" i="1" dirty="0"/>
              <a:t>k</a:t>
            </a:r>
            <a:r>
              <a:rPr lang="en-US" sz="4000" b="1" dirty="0"/>
              <a:t>-means to large data</a:t>
            </a:r>
          </a:p>
        </p:txBody>
      </p:sp>
    </p:spTree>
    <p:extLst>
      <p:ext uri="{BB962C8B-B14F-4D97-AF65-F5344CB8AC3E}">
        <p14:creationId xmlns:p14="http://schemas.microsoft.com/office/powerpoint/2010/main" val="10447942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6324600" y="0"/>
            <a:ext cx="2822772" cy="1219200"/>
          </a:xfrm>
          <a:prstGeom prst="rect">
            <a:avLst/>
          </a:prstGeom>
          <a:solidFill>
            <a:schemeClr val="bg1"/>
          </a:solidFill>
          <a:ln w="38100">
            <a:no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49154" name="Rectangle 2"/>
          <p:cNvSpPr>
            <a:spLocks noGrp="1" noChangeArrowheads="1"/>
          </p:cNvSpPr>
          <p:nvPr>
            <p:ph type="title"/>
          </p:nvPr>
        </p:nvSpPr>
        <p:spPr/>
        <p:txBody>
          <a:bodyPr/>
          <a:lstStyle/>
          <a:p>
            <a:r>
              <a:rPr lang="en-US" dirty="0"/>
              <a:t>BFR Algorithm</a:t>
            </a:r>
          </a:p>
        </p:txBody>
      </p:sp>
      <p:sp>
        <p:nvSpPr>
          <p:cNvPr id="49155" name="Rectangle 3"/>
          <p:cNvSpPr>
            <a:spLocks noGrp="1" noChangeArrowheads="1"/>
          </p:cNvSpPr>
          <p:nvPr>
            <p:ph idx="1"/>
          </p:nvPr>
        </p:nvSpPr>
        <p:spPr>
          <a:xfrm>
            <a:off x="457200" y="1295400"/>
            <a:ext cx="8610600" cy="5410200"/>
          </a:xfrm>
        </p:spPr>
        <p:txBody>
          <a:bodyPr>
            <a:normAutofit/>
          </a:bodyPr>
          <a:lstStyle/>
          <a:p>
            <a:r>
              <a:rPr lang="en-US" b="1" dirty="0">
                <a:solidFill>
                  <a:srgbClr val="D60093"/>
                </a:solidFill>
              </a:rPr>
              <a:t>BFR</a:t>
            </a:r>
            <a:r>
              <a:rPr lang="en-US" dirty="0">
                <a:solidFill>
                  <a:srgbClr val="D60093"/>
                </a:solidFill>
              </a:rPr>
              <a:t> </a:t>
            </a:r>
            <a:r>
              <a:rPr lang="en-US" dirty="0" smtClean="0">
                <a:solidFill>
                  <a:schemeClr val="bg1">
                    <a:lumMod val="50000"/>
                  </a:schemeClr>
                </a:solidFill>
              </a:rPr>
              <a:t>[Bradley-Fayyad-Reina]</a:t>
            </a:r>
            <a:r>
              <a:rPr lang="en-US" dirty="0" smtClean="0"/>
              <a:t> </a:t>
            </a:r>
            <a:r>
              <a:rPr lang="en-US" dirty="0"/>
              <a:t>is a </a:t>
            </a:r>
            <a:r>
              <a:rPr lang="en-US" dirty="0" smtClean="0"/>
              <a:t/>
            </a:r>
            <a:br>
              <a:rPr lang="en-US" dirty="0" smtClean="0"/>
            </a:br>
            <a:r>
              <a:rPr lang="en-US" dirty="0" smtClean="0"/>
              <a:t>variant </a:t>
            </a:r>
            <a:r>
              <a:rPr lang="en-US" dirty="0"/>
              <a:t>of </a:t>
            </a:r>
            <a:r>
              <a:rPr lang="en-US" i="1" dirty="0" smtClean="0"/>
              <a:t>k</a:t>
            </a:r>
            <a:r>
              <a:rPr lang="en-US" dirty="0" smtClean="0"/>
              <a:t>-means </a:t>
            </a:r>
            <a:r>
              <a:rPr lang="en-US" dirty="0"/>
              <a:t>designed to </a:t>
            </a:r>
            <a:r>
              <a:rPr lang="en-US" dirty="0" smtClean="0"/>
              <a:t/>
            </a:r>
            <a:br>
              <a:rPr lang="en-US" dirty="0" smtClean="0"/>
            </a:br>
            <a:r>
              <a:rPr lang="en-US" dirty="0" smtClean="0"/>
              <a:t>handle </a:t>
            </a:r>
            <a:r>
              <a:rPr lang="en-US" b="1" dirty="0"/>
              <a:t>very large</a:t>
            </a:r>
            <a:r>
              <a:rPr lang="en-US" dirty="0"/>
              <a:t> </a:t>
            </a:r>
            <a:r>
              <a:rPr lang="en-US" dirty="0" smtClean="0"/>
              <a:t>(</a:t>
            </a:r>
            <a:r>
              <a:rPr lang="en-US" dirty="0"/>
              <a:t>disk-resident) data </a:t>
            </a:r>
            <a:r>
              <a:rPr lang="en-US" dirty="0" smtClean="0"/>
              <a:t>sets</a:t>
            </a:r>
          </a:p>
          <a:p>
            <a:pPr lvl="8"/>
            <a:endParaRPr lang="en-US" dirty="0"/>
          </a:p>
          <a:p>
            <a:r>
              <a:rPr lang="en-US" b="1" dirty="0" smtClean="0"/>
              <a:t>Assumes</a:t>
            </a:r>
            <a:r>
              <a:rPr lang="en-US" dirty="0" smtClean="0"/>
              <a:t> </a:t>
            </a:r>
            <a:r>
              <a:rPr lang="en-US" dirty="0"/>
              <a:t>that clusters are </a:t>
            </a:r>
            <a:r>
              <a:rPr lang="en-US" dirty="0" smtClean="0"/>
              <a:t>normally distributed </a:t>
            </a:r>
            <a:r>
              <a:rPr lang="en-US" dirty="0"/>
              <a:t>around a centroid in a </a:t>
            </a:r>
            <a:r>
              <a:rPr lang="en-US" dirty="0" smtClean="0"/>
              <a:t>Euclidean space</a:t>
            </a:r>
            <a:endParaRPr lang="en-US" dirty="0"/>
          </a:p>
          <a:p>
            <a:pPr lvl="1"/>
            <a:r>
              <a:rPr lang="en-US" dirty="0"/>
              <a:t>Standard deviations in different </a:t>
            </a:r>
            <a:r>
              <a:rPr lang="en-US" dirty="0" smtClean="0"/>
              <a:t/>
            </a:r>
            <a:br>
              <a:rPr lang="en-US" dirty="0" smtClean="0"/>
            </a:br>
            <a:r>
              <a:rPr lang="en-US" dirty="0" smtClean="0"/>
              <a:t>dimensions may vary</a:t>
            </a:r>
          </a:p>
          <a:p>
            <a:pPr lvl="2"/>
            <a:r>
              <a:rPr lang="en-US" dirty="0" smtClean="0"/>
              <a:t>Clusters </a:t>
            </a:r>
            <a:r>
              <a:rPr lang="en-US" dirty="0"/>
              <a:t>are </a:t>
            </a:r>
            <a:r>
              <a:rPr lang="en-US" dirty="0" smtClean="0"/>
              <a:t>axis-aligned ellipses</a:t>
            </a:r>
          </a:p>
          <a:p>
            <a:r>
              <a:rPr lang="en-US" b="1" dirty="0" smtClean="0">
                <a:solidFill>
                  <a:srgbClr val="008000"/>
                </a:solidFill>
              </a:rPr>
              <a:t>Efficient way to summarize clusters </a:t>
            </a:r>
            <a:br>
              <a:rPr lang="en-US" b="1" dirty="0" smtClean="0">
                <a:solidFill>
                  <a:srgbClr val="008000"/>
                </a:solidFill>
              </a:rPr>
            </a:br>
            <a:r>
              <a:rPr lang="en-US" sz="2800" dirty="0" smtClean="0"/>
              <a:t>(want memory </a:t>
            </a:r>
            <a:r>
              <a:rPr lang="en-US" sz="2800" dirty="0"/>
              <a:t>required O(clusters) and </a:t>
            </a:r>
            <a:r>
              <a:rPr lang="en-US" sz="2800" dirty="0" smtClean="0"/>
              <a:t>not </a:t>
            </a:r>
            <a:r>
              <a:rPr lang="en-US" sz="2800" dirty="0"/>
              <a:t>O(data</a:t>
            </a:r>
            <a:r>
              <a:rPr lang="en-US" sz="2800" dirty="0" smtClean="0"/>
              <a:t>))</a:t>
            </a:r>
            <a:endParaRPr lang="en-US" sz="2800" dirty="0"/>
          </a:p>
        </p:txBody>
      </p:sp>
      <p:sp>
        <p:nvSpPr>
          <p:cNvPr id="4" name="Slide Number Placeholder 5"/>
          <p:cNvSpPr>
            <a:spLocks noGrp="1"/>
          </p:cNvSpPr>
          <p:nvPr>
            <p:ph type="sldNum" sz="quarter" idx="12"/>
          </p:nvPr>
        </p:nvSpPr>
        <p:spPr/>
        <p:txBody>
          <a:bodyPr/>
          <a:lstStyle/>
          <a:p>
            <a:fld id="{05C37D1A-5988-4BBD-8E00-B571C08F4079}" type="slidenum">
              <a:rPr lang="en-US"/>
              <a:pPr/>
              <a:t>33</a:t>
            </a:fld>
            <a:endParaRPr lang="en-US" dirty="0"/>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2" name="Oval 1"/>
          <p:cNvSpPr/>
          <p:nvPr/>
        </p:nvSpPr>
        <p:spPr>
          <a:xfrm>
            <a:off x="8229600" y="3657600"/>
            <a:ext cx="838200" cy="1905000"/>
          </a:xfrm>
          <a:prstGeom prst="ellipse">
            <a:avLst/>
          </a:prstGeom>
          <a:solidFill>
            <a:srgbClr val="008000">
              <a:alpha val="40000"/>
            </a:srgbClr>
          </a:solidFill>
          <a:ln w="38100">
            <a:solidFill>
              <a:srgbClr val="0080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 name="Oval 2"/>
          <p:cNvSpPr/>
          <p:nvPr/>
        </p:nvSpPr>
        <p:spPr>
          <a:xfrm>
            <a:off x="6858000" y="5029200"/>
            <a:ext cx="1447800" cy="685800"/>
          </a:xfrm>
          <a:prstGeom prst="ellipse">
            <a:avLst/>
          </a:prstGeom>
          <a:solidFill>
            <a:srgbClr val="D60093">
              <a:alpha val="40000"/>
            </a:srgbClr>
          </a:solidFill>
          <a:ln w="38100">
            <a:solidFill>
              <a:srgbClr val="D60093"/>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0" name="Oval 9"/>
          <p:cNvSpPr/>
          <p:nvPr/>
        </p:nvSpPr>
        <p:spPr>
          <a:xfrm>
            <a:off x="7200900" y="4191000"/>
            <a:ext cx="723900" cy="685800"/>
          </a:xfrm>
          <a:prstGeom prst="ellipse">
            <a:avLst/>
          </a:prstGeom>
          <a:solidFill>
            <a:srgbClr val="0000FF">
              <a:alpha val="40000"/>
            </a:srgbClr>
          </a:solidFill>
          <a:ln w="38100">
            <a:solidFill>
              <a:srgbClr val="0000FF"/>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8" name="Oval 7"/>
          <p:cNvSpPr/>
          <p:nvPr/>
        </p:nvSpPr>
        <p:spPr>
          <a:xfrm>
            <a:off x="7581900" y="4299568"/>
            <a:ext cx="76200" cy="76200"/>
          </a:xfrm>
          <a:prstGeom prst="ellipse">
            <a:avLst/>
          </a:prstGeom>
          <a:solidFill>
            <a:schemeClr val="bg1">
              <a:lumMod val="50000"/>
            </a:schemeClr>
          </a:solidFill>
          <a:ln w="38100">
            <a:solidFill>
              <a:schemeClr val="bg1">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2" name="Oval 11"/>
          <p:cNvSpPr/>
          <p:nvPr/>
        </p:nvSpPr>
        <p:spPr>
          <a:xfrm>
            <a:off x="7658100" y="4451968"/>
            <a:ext cx="76200" cy="76200"/>
          </a:xfrm>
          <a:prstGeom prst="ellipse">
            <a:avLst/>
          </a:prstGeom>
          <a:solidFill>
            <a:schemeClr val="bg1">
              <a:lumMod val="50000"/>
            </a:schemeClr>
          </a:solidFill>
          <a:ln w="38100">
            <a:solidFill>
              <a:schemeClr val="bg1">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3" name="Oval 12"/>
          <p:cNvSpPr/>
          <p:nvPr/>
        </p:nvSpPr>
        <p:spPr>
          <a:xfrm>
            <a:off x="7505700" y="4528168"/>
            <a:ext cx="76200" cy="76200"/>
          </a:xfrm>
          <a:prstGeom prst="ellipse">
            <a:avLst/>
          </a:prstGeom>
          <a:solidFill>
            <a:schemeClr val="bg1">
              <a:lumMod val="50000"/>
            </a:schemeClr>
          </a:solidFill>
          <a:ln w="38100">
            <a:solidFill>
              <a:schemeClr val="bg1">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4" name="Oval 13"/>
          <p:cNvSpPr/>
          <p:nvPr/>
        </p:nvSpPr>
        <p:spPr>
          <a:xfrm>
            <a:off x="7353300" y="4375768"/>
            <a:ext cx="76200" cy="76200"/>
          </a:xfrm>
          <a:prstGeom prst="ellipse">
            <a:avLst/>
          </a:prstGeom>
          <a:solidFill>
            <a:schemeClr val="bg1">
              <a:lumMod val="50000"/>
            </a:schemeClr>
          </a:solidFill>
          <a:ln w="38100">
            <a:solidFill>
              <a:schemeClr val="bg1">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5" name="Oval 14"/>
          <p:cNvSpPr/>
          <p:nvPr/>
        </p:nvSpPr>
        <p:spPr>
          <a:xfrm>
            <a:off x="7429500" y="4680568"/>
            <a:ext cx="76200" cy="76200"/>
          </a:xfrm>
          <a:prstGeom prst="ellipse">
            <a:avLst/>
          </a:prstGeom>
          <a:solidFill>
            <a:schemeClr val="bg1">
              <a:lumMod val="50000"/>
            </a:schemeClr>
          </a:solidFill>
          <a:ln w="38100">
            <a:solidFill>
              <a:schemeClr val="bg1">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6" name="Oval 15"/>
          <p:cNvSpPr/>
          <p:nvPr/>
        </p:nvSpPr>
        <p:spPr>
          <a:xfrm>
            <a:off x="8686800" y="3962400"/>
            <a:ext cx="76200" cy="76200"/>
          </a:xfrm>
          <a:prstGeom prst="ellipse">
            <a:avLst/>
          </a:prstGeom>
          <a:solidFill>
            <a:schemeClr val="bg1">
              <a:lumMod val="50000"/>
            </a:schemeClr>
          </a:solidFill>
          <a:ln w="38100">
            <a:solidFill>
              <a:schemeClr val="bg1">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7" name="Oval 16"/>
          <p:cNvSpPr/>
          <p:nvPr/>
        </p:nvSpPr>
        <p:spPr>
          <a:xfrm>
            <a:off x="8763000" y="4114800"/>
            <a:ext cx="76200" cy="76200"/>
          </a:xfrm>
          <a:prstGeom prst="ellipse">
            <a:avLst/>
          </a:prstGeom>
          <a:solidFill>
            <a:schemeClr val="bg1">
              <a:lumMod val="50000"/>
            </a:schemeClr>
          </a:solidFill>
          <a:ln w="38100">
            <a:solidFill>
              <a:schemeClr val="bg1">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8" name="Oval 17"/>
          <p:cNvSpPr/>
          <p:nvPr/>
        </p:nvSpPr>
        <p:spPr>
          <a:xfrm>
            <a:off x="8610600" y="4191000"/>
            <a:ext cx="76200" cy="76200"/>
          </a:xfrm>
          <a:prstGeom prst="ellipse">
            <a:avLst/>
          </a:prstGeom>
          <a:solidFill>
            <a:schemeClr val="bg1">
              <a:lumMod val="50000"/>
            </a:schemeClr>
          </a:solidFill>
          <a:ln w="38100">
            <a:solidFill>
              <a:schemeClr val="bg1">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9" name="Oval 18"/>
          <p:cNvSpPr/>
          <p:nvPr/>
        </p:nvSpPr>
        <p:spPr>
          <a:xfrm>
            <a:off x="8458200" y="4038600"/>
            <a:ext cx="76200" cy="76200"/>
          </a:xfrm>
          <a:prstGeom prst="ellipse">
            <a:avLst/>
          </a:prstGeom>
          <a:solidFill>
            <a:schemeClr val="bg1">
              <a:lumMod val="50000"/>
            </a:schemeClr>
          </a:solidFill>
          <a:ln w="38100">
            <a:solidFill>
              <a:schemeClr val="bg1">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0" name="Oval 19"/>
          <p:cNvSpPr/>
          <p:nvPr/>
        </p:nvSpPr>
        <p:spPr>
          <a:xfrm>
            <a:off x="8534400" y="4343400"/>
            <a:ext cx="76200" cy="76200"/>
          </a:xfrm>
          <a:prstGeom prst="ellipse">
            <a:avLst/>
          </a:prstGeom>
          <a:solidFill>
            <a:schemeClr val="bg1">
              <a:lumMod val="50000"/>
            </a:schemeClr>
          </a:solidFill>
          <a:ln w="38100">
            <a:solidFill>
              <a:schemeClr val="bg1">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1" name="Oval 20"/>
          <p:cNvSpPr/>
          <p:nvPr/>
        </p:nvSpPr>
        <p:spPr>
          <a:xfrm>
            <a:off x="8686800" y="4876800"/>
            <a:ext cx="76200" cy="76200"/>
          </a:xfrm>
          <a:prstGeom prst="ellipse">
            <a:avLst/>
          </a:prstGeom>
          <a:solidFill>
            <a:schemeClr val="bg1">
              <a:lumMod val="50000"/>
            </a:schemeClr>
          </a:solidFill>
          <a:ln w="38100">
            <a:solidFill>
              <a:schemeClr val="bg1">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2" name="Oval 21"/>
          <p:cNvSpPr/>
          <p:nvPr/>
        </p:nvSpPr>
        <p:spPr>
          <a:xfrm>
            <a:off x="8763000" y="5029200"/>
            <a:ext cx="76200" cy="76200"/>
          </a:xfrm>
          <a:prstGeom prst="ellipse">
            <a:avLst/>
          </a:prstGeom>
          <a:solidFill>
            <a:schemeClr val="bg1">
              <a:lumMod val="50000"/>
            </a:schemeClr>
          </a:solidFill>
          <a:ln w="38100">
            <a:solidFill>
              <a:schemeClr val="bg1">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3" name="Oval 22"/>
          <p:cNvSpPr/>
          <p:nvPr/>
        </p:nvSpPr>
        <p:spPr>
          <a:xfrm>
            <a:off x="8610600" y="5105400"/>
            <a:ext cx="76200" cy="76200"/>
          </a:xfrm>
          <a:prstGeom prst="ellipse">
            <a:avLst/>
          </a:prstGeom>
          <a:solidFill>
            <a:schemeClr val="bg1">
              <a:lumMod val="50000"/>
            </a:schemeClr>
          </a:solidFill>
          <a:ln w="38100">
            <a:solidFill>
              <a:schemeClr val="bg1">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4" name="Oval 23"/>
          <p:cNvSpPr/>
          <p:nvPr/>
        </p:nvSpPr>
        <p:spPr>
          <a:xfrm>
            <a:off x="8458200" y="4953000"/>
            <a:ext cx="76200" cy="76200"/>
          </a:xfrm>
          <a:prstGeom prst="ellipse">
            <a:avLst/>
          </a:prstGeom>
          <a:solidFill>
            <a:schemeClr val="bg1">
              <a:lumMod val="50000"/>
            </a:schemeClr>
          </a:solidFill>
          <a:ln w="38100">
            <a:solidFill>
              <a:schemeClr val="bg1">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5" name="Oval 24"/>
          <p:cNvSpPr/>
          <p:nvPr/>
        </p:nvSpPr>
        <p:spPr>
          <a:xfrm>
            <a:off x="8534400" y="5257800"/>
            <a:ext cx="76200" cy="76200"/>
          </a:xfrm>
          <a:prstGeom prst="ellipse">
            <a:avLst/>
          </a:prstGeom>
          <a:solidFill>
            <a:schemeClr val="bg1">
              <a:lumMod val="50000"/>
            </a:schemeClr>
          </a:solidFill>
          <a:ln w="38100">
            <a:solidFill>
              <a:schemeClr val="bg1">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6" name="Oval 25"/>
          <p:cNvSpPr/>
          <p:nvPr/>
        </p:nvSpPr>
        <p:spPr>
          <a:xfrm>
            <a:off x="8763000" y="4343400"/>
            <a:ext cx="76200" cy="76200"/>
          </a:xfrm>
          <a:prstGeom prst="ellipse">
            <a:avLst/>
          </a:prstGeom>
          <a:solidFill>
            <a:schemeClr val="bg1">
              <a:lumMod val="50000"/>
            </a:schemeClr>
          </a:solidFill>
          <a:ln w="38100">
            <a:solidFill>
              <a:schemeClr val="bg1">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7" name="Oval 26"/>
          <p:cNvSpPr/>
          <p:nvPr/>
        </p:nvSpPr>
        <p:spPr>
          <a:xfrm>
            <a:off x="8839200" y="4495800"/>
            <a:ext cx="76200" cy="76200"/>
          </a:xfrm>
          <a:prstGeom prst="ellipse">
            <a:avLst/>
          </a:prstGeom>
          <a:solidFill>
            <a:schemeClr val="bg1">
              <a:lumMod val="50000"/>
            </a:schemeClr>
          </a:solidFill>
          <a:ln w="38100">
            <a:solidFill>
              <a:schemeClr val="bg1">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8" name="Oval 27"/>
          <p:cNvSpPr/>
          <p:nvPr/>
        </p:nvSpPr>
        <p:spPr>
          <a:xfrm>
            <a:off x="8686800" y="4572000"/>
            <a:ext cx="76200" cy="76200"/>
          </a:xfrm>
          <a:prstGeom prst="ellipse">
            <a:avLst/>
          </a:prstGeom>
          <a:solidFill>
            <a:schemeClr val="bg1">
              <a:lumMod val="50000"/>
            </a:schemeClr>
          </a:solidFill>
          <a:ln w="38100">
            <a:solidFill>
              <a:schemeClr val="bg1">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9" name="Oval 28"/>
          <p:cNvSpPr/>
          <p:nvPr/>
        </p:nvSpPr>
        <p:spPr>
          <a:xfrm>
            <a:off x="8382000" y="4572000"/>
            <a:ext cx="76200" cy="76200"/>
          </a:xfrm>
          <a:prstGeom prst="ellipse">
            <a:avLst/>
          </a:prstGeom>
          <a:solidFill>
            <a:schemeClr val="bg1">
              <a:lumMod val="50000"/>
            </a:schemeClr>
          </a:solidFill>
          <a:ln w="38100">
            <a:solidFill>
              <a:schemeClr val="bg1">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0" name="Oval 29"/>
          <p:cNvSpPr/>
          <p:nvPr/>
        </p:nvSpPr>
        <p:spPr>
          <a:xfrm>
            <a:off x="8534400" y="4724400"/>
            <a:ext cx="76200" cy="76200"/>
          </a:xfrm>
          <a:prstGeom prst="ellipse">
            <a:avLst/>
          </a:prstGeom>
          <a:solidFill>
            <a:schemeClr val="bg1">
              <a:lumMod val="50000"/>
            </a:schemeClr>
          </a:solidFill>
          <a:ln w="38100">
            <a:solidFill>
              <a:schemeClr val="bg1">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1" name="Oval 30"/>
          <p:cNvSpPr/>
          <p:nvPr/>
        </p:nvSpPr>
        <p:spPr>
          <a:xfrm>
            <a:off x="7848600" y="5181600"/>
            <a:ext cx="76200" cy="76200"/>
          </a:xfrm>
          <a:prstGeom prst="ellipse">
            <a:avLst/>
          </a:prstGeom>
          <a:solidFill>
            <a:schemeClr val="bg1">
              <a:lumMod val="50000"/>
            </a:schemeClr>
          </a:solidFill>
          <a:ln w="38100">
            <a:solidFill>
              <a:schemeClr val="bg1">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2" name="Oval 31"/>
          <p:cNvSpPr/>
          <p:nvPr/>
        </p:nvSpPr>
        <p:spPr>
          <a:xfrm>
            <a:off x="7924800" y="5334000"/>
            <a:ext cx="76200" cy="76200"/>
          </a:xfrm>
          <a:prstGeom prst="ellipse">
            <a:avLst/>
          </a:prstGeom>
          <a:solidFill>
            <a:schemeClr val="bg1">
              <a:lumMod val="50000"/>
            </a:schemeClr>
          </a:solidFill>
          <a:ln w="38100">
            <a:solidFill>
              <a:schemeClr val="bg1">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3" name="Oval 32"/>
          <p:cNvSpPr/>
          <p:nvPr/>
        </p:nvSpPr>
        <p:spPr>
          <a:xfrm>
            <a:off x="7772400" y="5410200"/>
            <a:ext cx="76200" cy="76200"/>
          </a:xfrm>
          <a:prstGeom prst="ellipse">
            <a:avLst/>
          </a:prstGeom>
          <a:solidFill>
            <a:schemeClr val="bg1">
              <a:lumMod val="50000"/>
            </a:schemeClr>
          </a:solidFill>
          <a:ln w="38100">
            <a:solidFill>
              <a:schemeClr val="bg1">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4" name="Oval 33"/>
          <p:cNvSpPr/>
          <p:nvPr/>
        </p:nvSpPr>
        <p:spPr>
          <a:xfrm>
            <a:off x="7620000" y="5257800"/>
            <a:ext cx="76200" cy="76200"/>
          </a:xfrm>
          <a:prstGeom prst="ellipse">
            <a:avLst/>
          </a:prstGeom>
          <a:solidFill>
            <a:schemeClr val="bg1">
              <a:lumMod val="50000"/>
            </a:schemeClr>
          </a:solidFill>
          <a:ln w="38100">
            <a:solidFill>
              <a:schemeClr val="bg1">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5" name="Oval 34"/>
          <p:cNvSpPr/>
          <p:nvPr/>
        </p:nvSpPr>
        <p:spPr>
          <a:xfrm>
            <a:off x="7543800" y="5486400"/>
            <a:ext cx="76200" cy="76200"/>
          </a:xfrm>
          <a:prstGeom prst="ellipse">
            <a:avLst/>
          </a:prstGeom>
          <a:solidFill>
            <a:schemeClr val="bg1">
              <a:lumMod val="50000"/>
            </a:schemeClr>
          </a:solidFill>
          <a:ln w="38100">
            <a:solidFill>
              <a:schemeClr val="bg1">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6" name="Oval 35"/>
          <p:cNvSpPr/>
          <p:nvPr/>
        </p:nvSpPr>
        <p:spPr>
          <a:xfrm>
            <a:off x="7315200" y="5257800"/>
            <a:ext cx="76200" cy="76200"/>
          </a:xfrm>
          <a:prstGeom prst="ellipse">
            <a:avLst/>
          </a:prstGeom>
          <a:solidFill>
            <a:schemeClr val="bg1">
              <a:lumMod val="50000"/>
            </a:schemeClr>
          </a:solidFill>
          <a:ln w="38100">
            <a:solidFill>
              <a:schemeClr val="bg1">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7" name="Oval 36"/>
          <p:cNvSpPr/>
          <p:nvPr/>
        </p:nvSpPr>
        <p:spPr>
          <a:xfrm>
            <a:off x="7391400" y="5410200"/>
            <a:ext cx="76200" cy="76200"/>
          </a:xfrm>
          <a:prstGeom prst="ellipse">
            <a:avLst/>
          </a:prstGeom>
          <a:solidFill>
            <a:schemeClr val="bg1">
              <a:lumMod val="50000"/>
            </a:schemeClr>
          </a:solidFill>
          <a:ln w="38100">
            <a:solidFill>
              <a:schemeClr val="bg1">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8" name="Oval 37"/>
          <p:cNvSpPr/>
          <p:nvPr/>
        </p:nvSpPr>
        <p:spPr>
          <a:xfrm>
            <a:off x="7239000" y="5486400"/>
            <a:ext cx="76200" cy="76200"/>
          </a:xfrm>
          <a:prstGeom prst="ellipse">
            <a:avLst/>
          </a:prstGeom>
          <a:solidFill>
            <a:schemeClr val="bg1">
              <a:lumMod val="50000"/>
            </a:schemeClr>
          </a:solidFill>
          <a:ln w="38100">
            <a:solidFill>
              <a:schemeClr val="bg1">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9" name="Oval 38"/>
          <p:cNvSpPr/>
          <p:nvPr/>
        </p:nvSpPr>
        <p:spPr>
          <a:xfrm>
            <a:off x="7086600" y="5334000"/>
            <a:ext cx="76200" cy="76200"/>
          </a:xfrm>
          <a:prstGeom prst="ellipse">
            <a:avLst/>
          </a:prstGeom>
          <a:solidFill>
            <a:schemeClr val="bg1">
              <a:lumMod val="50000"/>
            </a:schemeClr>
          </a:solidFill>
          <a:ln w="38100">
            <a:solidFill>
              <a:schemeClr val="bg1">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40" name="Oval 39"/>
          <p:cNvSpPr/>
          <p:nvPr/>
        </p:nvSpPr>
        <p:spPr>
          <a:xfrm>
            <a:off x="7086600" y="5486400"/>
            <a:ext cx="76200" cy="76200"/>
          </a:xfrm>
          <a:prstGeom prst="ellipse">
            <a:avLst/>
          </a:prstGeom>
          <a:solidFill>
            <a:schemeClr val="bg1">
              <a:lumMod val="50000"/>
            </a:schemeClr>
          </a:solidFill>
          <a:ln w="38100">
            <a:solidFill>
              <a:schemeClr val="bg1">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pic>
        <p:nvPicPr>
          <p:cNvPr id="30722" name="Picture 2" descr="http://hyperphysics.phy-astr.gsu.edu/hbase/math/immath/gauds.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27478"/>
            <a:ext cx="2738480" cy="17251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378346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dirty="0"/>
              <a:t>BFR </a:t>
            </a:r>
            <a:r>
              <a:rPr lang="en-US" dirty="0" smtClean="0"/>
              <a:t>Algorithm</a:t>
            </a:r>
            <a:endParaRPr lang="en-US" dirty="0"/>
          </a:p>
        </p:txBody>
      </p:sp>
      <p:sp>
        <p:nvSpPr>
          <p:cNvPr id="50179" name="Rectangle 3"/>
          <p:cNvSpPr>
            <a:spLocks noGrp="1" noChangeArrowheads="1"/>
          </p:cNvSpPr>
          <p:nvPr>
            <p:ph idx="1"/>
          </p:nvPr>
        </p:nvSpPr>
        <p:spPr>
          <a:xfrm>
            <a:off x="457200" y="1295400"/>
            <a:ext cx="8229600" cy="5562600"/>
          </a:xfrm>
        </p:spPr>
        <p:txBody>
          <a:bodyPr>
            <a:normAutofit/>
          </a:bodyPr>
          <a:lstStyle/>
          <a:p>
            <a:r>
              <a:rPr lang="en-US" dirty="0" smtClean="0">
                <a:solidFill>
                  <a:srgbClr val="008000"/>
                </a:solidFill>
              </a:rPr>
              <a:t>Points are read from disk one main-memory-full at a time</a:t>
            </a:r>
          </a:p>
          <a:p>
            <a:r>
              <a:rPr lang="en-US" b="1" dirty="0" smtClean="0"/>
              <a:t>Most points from previous memory loads are summarized by </a:t>
            </a:r>
            <a:r>
              <a:rPr lang="en-US" b="1" dirty="0" smtClean="0">
                <a:solidFill>
                  <a:srgbClr val="D60093"/>
                </a:solidFill>
              </a:rPr>
              <a:t>simple statistics</a:t>
            </a:r>
          </a:p>
          <a:p>
            <a:r>
              <a:rPr lang="en-US" dirty="0" smtClean="0">
                <a:solidFill>
                  <a:srgbClr val="0000FF"/>
                </a:solidFill>
              </a:rPr>
              <a:t>To begin, from the initial load we select the initial </a:t>
            </a:r>
            <a:r>
              <a:rPr lang="en-US" b="1" i="1" dirty="0" smtClean="0">
                <a:solidFill>
                  <a:srgbClr val="0000FF"/>
                </a:solidFill>
              </a:rPr>
              <a:t>k</a:t>
            </a:r>
            <a:r>
              <a:rPr lang="en-US" dirty="0" smtClean="0">
                <a:solidFill>
                  <a:srgbClr val="0000FF"/>
                </a:solidFill>
              </a:rPr>
              <a:t> centroids by some sensible approach:</a:t>
            </a:r>
          </a:p>
          <a:p>
            <a:pPr lvl="1"/>
            <a:r>
              <a:rPr lang="en-US" dirty="0"/>
              <a:t>Take </a:t>
            </a:r>
            <a:r>
              <a:rPr lang="en-US" b="1" i="1" dirty="0"/>
              <a:t>k</a:t>
            </a:r>
            <a:r>
              <a:rPr lang="en-US" dirty="0"/>
              <a:t> random points</a:t>
            </a:r>
          </a:p>
          <a:p>
            <a:pPr lvl="1"/>
            <a:r>
              <a:rPr lang="en-US" dirty="0" smtClean="0"/>
              <a:t>Take a small random sample and cluster optimally</a:t>
            </a:r>
          </a:p>
          <a:p>
            <a:pPr lvl="1"/>
            <a:r>
              <a:rPr lang="en-US" dirty="0" smtClean="0"/>
              <a:t>Take a sample; pick a random point, and then </a:t>
            </a:r>
            <a:br>
              <a:rPr lang="en-US" dirty="0" smtClean="0"/>
            </a:br>
            <a:r>
              <a:rPr lang="en-US" b="1" i="1" dirty="0" smtClean="0"/>
              <a:t>k–1</a:t>
            </a:r>
            <a:r>
              <a:rPr lang="en-US" dirty="0" smtClean="0"/>
              <a:t> more points, each as far from the previously selected points as possible</a:t>
            </a:r>
          </a:p>
        </p:txBody>
      </p:sp>
      <p:sp>
        <p:nvSpPr>
          <p:cNvPr id="4" name="Slide Number Placeholder 5"/>
          <p:cNvSpPr>
            <a:spLocks noGrp="1"/>
          </p:cNvSpPr>
          <p:nvPr>
            <p:ph type="sldNum" sz="quarter" idx="12"/>
          </p:nvPr>
        </p:nvSpPr>
        <p:spPr/>
        <p:txBody>
          <a:bodyPr/>
          <a:lstStyle/>
          <a:p>
            <a:fld id="{19069EA8-A58E-4C3C-977B-FCF679BACE73}" type="slidenum">
              <a:rPr lang="en-US"/>
              <a:pPr/>
              <a:t>34</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377946267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smtClean="0"/>
              <a:t>Three Classes of Points</a:t>
            </a:r>
            <a:endParaRPr lang="en-US"/>
          </a:p>
        </p:txBody>
      </p:sp>
      <p:sp>
        <p:nvSpPr>
          <p:cNvPr id="51203" name="Rectangle 3"/>
          <p:cNvSpPr>
            <a:spLocks noGrp="1" noChangeArrowheads="1"/>
          </p:cNvSpPr>
          <p:nvPr>
            <p:ph idx="1"/>
          </p:nvPr>
        </p:nvSpPr>
        <p:spPr>
          <a:xfrm>
            <a:off x="457200" y="1295400"/>
            <a:ext cx="7543800" cy="5486400"/>
          </a:xfrm>
        </p:spPr>
        <p:txBody>
          <a:bodyPr>
            <a:normAutofit lnSpcReduction="10000"/>
          </a:bodyPr>
          <a:lstStyle/>
          <a:p>
            <a:pPr marL="118872" indent="0">
              <a:buNone/>
            </a:pPr>
            <a:r>
              <a:rPr lang="en-US" b="1" dirty="0" smtClean="0">
                <a:solidFill>
                  <a:srgbClr val="0000FF"/>
                </a:solidFill>
              </a:rPr>
              <a:t>3 sets of points which we keep track of:</a:t>
            </a:r>
          </a:p>
          <a:p>
            <a:r>
              <a:rPr lang="en-US" b="1" dirty="0" smtClean="0">
                <a:solidFill>
                  <a:srgbClr val="FF0066"/>
                </a:solidFill>
              </a:rPr>
              <a:t>Discard set (DS):</a:t>
            </a:r>
            <a:r>
              <a:rPr lang="en-US" dirty="0" smtClean="0"/>
              <a:t> </a:t>
            </a:r>
          </a:p>
          <a:p>
            <a:pPr lvl="1"/>
            <a:r>
              <a:rPr lang="en-US" dirty="0" smtClean="0"/>
              <a:t>Points close enough to a centroid to be summarized</a:t>
            </a:r>
          </a:p>
          <a:p>
            <a:r>
              <a:rPr lang="en-US" b="1" dirty="0" smtClean="0">
                <a:solidFill>
                  <a:srgbClr val="FF0066"/>
                </a:solidFill>
              </a:rPr>
              <a:t>Compression set (CS): </a:t>
            </a:r>
          </a:p>
          <a:p>
            <a:pPr lvl="1"/>
            <a:r>
              <a:rPr lang="en-US" dirty="0" smtClean="0"/>
              <a:t>Groups of points that are close together but not close to any existing centroid</a:t>
            </a:r>
          </a:p>
          <a:p>
            <a:pPr lvl="1"/>
            <a:r>
              <a:rPr lang="en-US" dirty="0" smtClean="0"/>
              <a:t>These points are summarized, but not assigned to a cluster</a:t>
            </a:r>
          </a:p>
          <a:p>
            <a:r>
              <a:rPr lang="en-US" b="1" dirty="0" smtClean="0">
                <a:solidFill>
                  <a:srgbClr val="FF0066"/>
                </a:solidFill>
              </a:rPr>
              <a:t>Retained set (RS):</a:t>
            </a:r>
            <a:r>
              <a:rPr lang="en-US" dirty="0" smtClean="0"/>
              <a:t> </a:t>
            </a:r>
          </a:p>
          <a:p>
            <a:pPr lvl="1"/>
            <a:r>
              <a:rPr lang="en-US" dirty="0" smtClean="0"/>
              <a:t>Isolated points waiting to be assigned to a compression set</a:t>
            </a:r>
            <a:endParaRPr lang="en-US" dirty="0"/>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E373E3C4-1204-4FDC-A915-93A28FEEFBB1}" type="slidenum">
              <a:rPr lang="en-US" smtClean="0"/>
              <a:pPr/>
              <a:t>35</a:t>
            </a:fld>
            <a:endParaRPr lang="en-US"/>
          </a:p>
        </p:txBody>
      </p:sp>
    </p:spTree>
    <p:extLst>
      <p:ext uri="{BB962C8B-B14F-4D97-AF65-F5344CB8AC3E}">
        <p14:creationId xmlns:p14="http://schemas.microsoft.com/office/powerpoint/2010/main" val="356396658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dirty="0" smtClean="0"/>
              <a:t>BFR: “Galaxies</a:t>
            </a:r>
            <a:r>
              <a:rPr lang="en-US" dirty="0"/>
              <a:t>” Picture</a:t>
            </a:r>
          </a:p>
        </p:txBody>
      </p:sp>
      <p:sp>
        <p:nvSpPr>
          <p:cNvPr id="39" name="Footer Placeholder 38"/>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36" name="Slide Number Placeholder 4"/>
          <p:cNvSpPr>
            <a:spLocks noGrp="1"/>
          </p:cNvSpPr>
          <p:nvPr>
            <p:ph type="sldNum" sz="quarter" idx="12"/>
          </p:nvPr>
        </p:nvSpPr>
        <p:spPr/>
        <p:txBody>
          <a:bodyPr/>
          <a:lstStyle/>
          <a:p>
            <a:fld id="{74A0C195-7118-4349-B1EC-DC26B1FB8D04}" type="slidenum">
              <a:rPr lang="en-US"/>
              <a:pPr/>
              <a:t>36</a:t>
            </a:fld>
            <a:endParaRPr lang="en-US"/>
          </a:p>
        </p:txBody>
      </p:sp>
      <p:grpSp>
        <p:nvGrpSpPr>
          <p:cNvPr id="2" name="Group 44"/>
          <p:cNvGrpSpPr>
            <a:grpSpLocks/>
          </p:cNvGrpSpPr>
          <p:nvPr/>
        </p:nvGrpSpPr>
        <p:grpSpPr bwMode="auto">
          <a:xfrm>
            <a:off x="533400" y="3852863"/>
            <a:ext cx="5489575" cy="1712913"/>
            <a:chOff x="336" y="2736"/>
            <a:chExt cx="3458" cy="1079"/>
          </a:xfrm>
        </p:grpSpPr>
        <p:sp>
          <p:nvSpPr>
            <p:cNvPr id="57347" name="Oval 3"/>
            <p:cNvSpPr>
              <a:spLocks noChangeArrowheads="1"/>
            </p:cNvSpPr>
            <p:nvPr/>
          </p:nvSpPr>
          <p:spPr bwMode="auto">
            <a:xfrm>
              <a:off x="1680" y="2736"/>
              <a:ext cx="1680" cy="624"/>
            </a:xfrm>
            <a:prstGeom prst="ellipse">
              <a:avLst/>
            </a:prstGeom>
            <a:solidFill>
              <a:srgbClr val="CCFFFF"/>
            </a:solidFill>
            <a:ln w="9525">
              <a:solidFill>
                <a:schemeClr val="tx1"/>
              </a:solidFill>
              <a:round/>
              <a:headEnd/>
              <a:tailEnd/>
            </a:ln>
            <a:effectLst/>
          </p:spPr>
          <p:txBody>
            <a:bodyPr wrap="none" anchor="ctr"/>
            <a:lstStyle/>
            <a:p>
              <a:endParaRPr lang="en-US">
                <a:solidFill>
                  <a:srgbClr val="008000"/>
                </a:solidFill>
                <a:latin typeface="Arial" pitchFamily="34" charset="0"/>
                <a:cs typeface="Arial" pitchFamily="34" charset="0"/>
              </a:endParaRPr>
            </a:p>
          </p:txBody>
        </p:sp>
        <p:sp>
          <p:nvSpPr>
            <p:cNvPr id="57348" name="Text Box 4"/>
            <p:cNvSpPr txBox="1">
              <a:spLocks noChangeArrowheads="1"/>
            </p:cNvSpPr>
            <p:nvPr/>
          </p:nvSpPr>
          <p:spPr bwMode="auto">
            <a:xfrm>
              <a:off x="336" y="3408"/>
              <a:ext cx="1369" cy="407"/>
            </a:xfrm>
            <a:prstGeom prst="rect">
              <a:avLst/>
            </a:prstGeom>
            <a:noFill/>
            <a:ln w="9525">
              <a:noFill/>
              <a:miter lim="800000"/>
              <a:headEnd/>
              <a:tailEnd/>
            </a:ln>
            <a:effectLst/>
          </p:spPr>
          <p:txBody>
            <a:bodyPr wrap="none">
              <a:spAutoFit/>
            </a:bodyPr>
            <a:lstStyle/>
            <a:p>
              <a:r>
                <a:rPr lang="en-US" dirty="0">
                  <a:solidFill>
                    <a:srgbClr val="008000"/>
                  </a:solidFill>
                  <a:latin typeface="Arial" pitchFamily="34" charset="0"/>
                  <a:cs typeface="Arial" pitchFamily="34" charset="0"/>
                </a:rPr>
                <a:t>A cluster.  Its points</a:t>
              </a:r>
            </a:p>
            <a:p>
              <a:r>
                <a:rPr lang="en-US" dirty="0">
                  <a:solidFill>
                    <a:srgbClr val="008000"/>
                  </a:solidFill>
                  <a:latin typeface="Arial" pitchFamily="34" charset="0"/>
                  <a:cs typeface="Arial" pitchFamily="34" charset="0"/>
                </a:rPr>
                <a:t>are in the </a:t>
              </a:r>
              <a:r>
                <a:rPr lang="en-US" b="1" dirty="0">
                  <a:solidFill>
                    <a:srgbClr val="008000"/>
                  </a:solidFill>
                  <a:latin typeface="Arial" pitchFamily="34" charset="0"/>
                  <a:cs typeface="Arial" pitchFamily="34" charset="0"/>
                </a:rPr>
                <a:t>DS</a:t>
              </a:r>
              <a:r>
                <a:rPr lang="en-US" dirty="0">
                  <a:solidFill>
                    <a:srgbClr val="008000"/>
                  </a:solidFill>
                  <a:latin typeface="Arial" pitchFamily="34" charset="0"/>
                  <a:cs typeface="Arial" pitchFamily="34" charset="0"/>
                </a:rPr>
                <a:t>.</a:t>
              </a:r>
            </a:p>
          </p:txBody>
        </p:sp>
        <p:grpSp>
          <p:nvGrpSpPr>
            <p:cNvPr id="3" name="Group 7"/>
            <p:cNvGrpSpPr>
              <a:grpSpLocks/>
            </p:cNvGrpSpPr>
            <p:nvPr/>
          </p:nvGrpSpPr>
          <p:grpSpPr bwMode="auto">
            <a:xfrm>
              <a:off x="2448" y="2928"/>
              <a:ext cx="192" cy="192"/>
              <a:chOff x="2448" y="2928"/>
              <a:chExt cx="192" cy="192"/>
            </a:xfrm>
          </p:grpSpPr>
          <p:sp>
            <p:nvSpPr>
              <p:cNvPr id="57349" name="Line 5"/>
              <p:cNvSpPr>
                <a:spLocks noChangeShapeType="1"/>
              </p:cNvSpPr>
              <p:nvPr/>
            </p:nvSpPr>
            <p:spPr bwMode="auto">
              <a:xfrm>
                <a:off x="2544" y="2928"/>
                <a:ext cx="0" cy="192"/>
              </a:xfrm>
              <a:prstGeom prst="line">
                <a:avLst/>
              </a:prstGeom>
              <a:noFill/>
              <a:ln w="9525">
                <a:solidFill>
                  <a:schemeClr val="tx1"/>
                </a:solidFill>
                <a:round/>
                <a:headEnd/>
                <a:tailEnd/>
              </a:ln>
              <a:effectLst/>
            </p:spPr>
            <p:txBody>
              <a:bodyPr/>
              <a:lstStyle/>
              <a:p>
                <a:endParaRPr lang="en-US">
                  <a:solidFill>
                    <a:srgbClr val="008000"/>
                  </a:solidFill>
                  <a:latin typeface="Arial" pitchFamily="34" charset="0"/>
                  <a:cs typeface="Arial" pitchFamily="34" charset="0"/>
                </a:endParaRPr>
              </a:p>
            </p:txBody>
          </p:sp>
          <p:sp>
            <p:nvSpPr>
              <p:cNvPr id="57350" name="Line 6"/>
              <p:cNvSpPr>
                <a:spLocks noChangeShapeType="1"/>
              </p:cNvSpPr>
              <p:nvPr/>
            </p:nvSpPr>
            <p:spPr bwMode="auto">
              <a:xfrm>
                <a:off x="2448" y="3024"/>
                <a:ext cx="192" cy="0"/>
              </a:xfrm>
              <a:prstGeom prst="line">
                <a:avLst/>
              </a:prstGeom>
              <a:noFill/>
              <a:ln w="9525">
                <a:solidFill>
                  <a:schemeClr val="tx1"/>
                </a:solidFill>
                <a:round/>
                <a:headEnd/>
                <a:tailEnd/>
              </a:ln>
              <a:effectLst/>
            </p:spPr>
            <p:txBody>
              <a:bodyPr/>
              <a:lstStyle/>
              <a:p>
                <a:endParaRPr lang="en-US">
                  <a:solidFill>
                    <a:srgbClr val="008000"/>
                  </a:solidFill>
                  <a:latin typeface="Arial" pitchFamily="34" charset="0"/>
                  <a:cs typeface="Arial" pitchFamily="34" charset="0"/>
                </a:endParaRPr>
              </a:p>
            </p:txBody>
          </p:sp>
        </p:grpSp>
        <p:sp>
          <p:nvSpPr>
            <p:cNvPr id="57361" name="Text Box 17"/>
            <p:cNvSpPr txBox="1">
              <a:spLocks noChangeArrowheads="1"/>
            </p:cNvSpPr>
            <p:nvPr/>
          </p:nvSpPr>
          <p:spPr bwMode="auto">
            <a:xfrm>
              <a:off x="2870" y="3477"/>
              <a:ext cx="924" cy="233"/>
            </a:xfrm>
            <a:prstGeom prst="rect">
              <a:avLst/>
            </a:prstGeom>
            <a:noFill/>
            <a:ln w="9525">
              <a:noFill/>
              <a:miter lim="800000"/>
              <a:headEnd/>
              <a:tailEnd/>
            </a:ln>
            <a:effectLst/>
          </p:spPr>
          <p:txBody>
            <a:bodyPr wrap="none">
              <a:spAutoFit/>
            </a:bodyPr>
            <a:lstStyle/>
            <a:p>
              <a:r>
                <a:rPr lang="en-US">
                  <a:solidFill>
                    <a:srgbClr val="008000"/>
                  </a:solidFill>
                  <a:latin typeface="Arial" pitchFamily="34" charset="0"/>
                  <a:cs typeface="Arial" pitchFamily="34" charset="0"/>
                </a:rPr>
                <a:t>The centroid</a:t>
              </a:r>
            </a:p>
          </p:txBody>
        </p:sp>
        <p:sp>
          <p:nvSpPr>
            <p:cNvPr id="57362" name="Line 18"/>
            <p:cNvSpPr>
              <a:spLocks noChangeShapeType="1"/>
            </p:cNvSpPr>
            <p:nvPr/>
          </p:nvSpPr>
          <p:spPr bwMode="auto">
            <a:xfrm flipH="1" flipV="1">
              <a:off x="2564" y="3072"/>
              <a:ext cx="912" cy="432"/>
            </a:xfrm>
            <a:prstGeom prst="line">
              <a:avLst/>
            </a:prstGeom>
            <a:noFill/>
            <a:ln w="9525">
              <a:solidFill>
                <a:schemeClr val="tx1"/>
              </a:solidFill>
              <a:round/>
              <a:headEnd/>
              <a:tailEnd type="triangle" w="med" len="med"/>
            </a:ln>
            <a:effectLst/>
          </p:spPr>
          <p:txBody>
            <a:bodyPr/>
            <a:lstStyle/>
            <a:p>
              <a:endParaRPr lang="en-US">
                <a:solidFill>
                  <a:srgbClr val="008000"/>
                </a:solidFill>
                <a:latin typeface="Arial" pitchFamily="34" charset="0"/>
                <a:cs typeface="Arial" pitchFamily="34" charset="0"/>
              </a:endParaRPr>
            </a:p>
          </p:txBody>
        </p:sp>
      </p:grpSp>
      <p:grpSp>
        <p:nvGrpSpPr>
          <p:cNvPr id="4" name="Group 45"/>
          <p:cNvGrpSpPr>
            <a:grpSpLocks/>
          </p:cNvGrpSpPr>
          <p:nvPr/>
        </p:nvGrpSpPr>
        <p:grpSpPr bwMode="auto">
          <a:xfrm>
            <a:off x="1524000" y="1338262"/>
            <a:ext cx="5562600" cy="2143125"/>
            <a:chOff x="960" y="1152"/>
            <a:chExt cx="3504" cy="1350"/>
          </a:xfrm>
        </p:grpSpPr>
        <p:sp>
          <p:nvSpPr>
            <p:cNvPr id="57363" name="Oval 19"/>
            <p:cNvSpPr>
              <a:spLocks noChangeArrowheads="1"/>
            </p:cNvSpPr>
            <p:nvPr/>
          </p:nvSpPr>
          <p:spPr bwMode="auto">
            <a:xfrm>
              <a:off x="960" y="1824"/>
              <a:ext cx="288" cy="528"/>
            </a:xfrm>
            <a:prstGeom prst="ellipse">
              <a:avLst/>
            </a:prstGeom>
            <a:solidFill>
              <a:srgbClr val="FFFF99">
                <a:alpha val="50000"/>
              </a:srgbClr>
            </a:solidFill>
            <a:ln w="9525">
              <a:solidFill>
                <a:schemeClr val="tx1"/>
              </a:solidFill>
              <a:round/>
              <a:headEnd/>
              <a:tailEnd/>
            </a:ln>
            <a:effectLst/>
          </p:spPr>
          <p:txBody>
            <a:bodyPr wrap="none" anchor="ctr"/>
            <a:lstStyle/>
            <a:p>
              <a:endParaRPr lang="en-US">
                <a:solidFill>
                  <a:srgbClr val="008000"/>
                </a:solidFill>
                <a:latin typeface="Arial" pitchFamily="34" charset="0"/>
                <a:cs typeface="Arial" pitchFamily="34" charset="0"/>
              </a:endParaRPr>
            </a:p>
          </p:txBody>
        </p:sp>
        <p:sp>
          <p:nvSpPr>
            <p:cNvPr id="57366" name="Oval 22"/>
            <p:cNvSpPr>
              <a:spLocks noChangeArrowheads="1"/>
            </p:cNvSpPr>
            <p:nvPr/>
          </p:nvSpPr>
          <p:spPr bwMode="auto">
            <a:xfrm>
              <a:off x="3936" y="2016"/>
              <a:ext cx="528" cy="384"/>
            </a:xfrm>
            <a:prstGeom prst="ellipse">
              <a:avLst/>
            </a:prstGeom>
            <a:solidFill>
              <a:srgbClr val="FFFF99">
                <a:alpha val="50000"/>
              </a:srgbClr>
            </a:solidFill>
            <a:ln w="9525">
              <a:solidFill>
                <a:schemeClr val="tx1"/>
              </a:solidFill>
              <a:round/>
              <a:headEnd/>
              <a:tailEnd/>
            </a:ln>
            <a:effectLst/>
          </p:spPr>
          <p:txBody>
            <a:bodyPr wrap="none" anchor="ctr"/>
            <a:lstStyle/>
            <a:p>
              <a:endParaRPr lang="en-US">
                <a:solidFill>
                  <a:srgbClr val="008000"/>
                </a:solidFill>
                <a:latin typeface="Arial" pitchFamily="34" charset="0"/>
                <a:cs typeface="Arial" pitchFamily="34" charset="0"/>
              </a:endParaRPr>
            </a:p>
          </p:txBody>
        </p:sp>
        <p:sp>
          <p:nvSpPr>
            <p:cNvPr id="57367" name="Oval 23"/>
            <p:cNvSpPr>
              <a:spLocks noChangeArrowheads="1"/>
            </p:cNvSpPr>
            <p:nvPr/>
          </p:nvSpPr>
          <p:spPr bwMode="auto">
            <a:xfrm>
              <a:off x="2256" y="1152"/>
              <a:ext cx="432" cy="480"/>
            </a:xfrm>
            <a:prstGeom prst="ellipse">
              <a:avLst/>
            </a:prstGeom>
            <a:solidFill>
              <a:srgbClr val="FFFF99">
                <a:alpha val="50000"/>
              </a:srgbClr>
            </a:solidFill>
            <a:ln w="9525">
              <a:solidFill>
                <a:schemeClr val="tx1"/>
              </a:solidFill>
              <a:round/>
              <a:headEnd/>
              <a:tailEnd/>
            </a:ln>
            <a:effectLst/>
          </p:spPr>
          <p:txBody>
            <a:bodyPr wrap="none" anchor="ctr"/>
            <a:lstStyle/>
            <a:p>
              <a:endParaRPr lang="en-US">
                <a:solidFill>
                  <a:srgbClr val="008000"/>
                </a:solidFill>
                <a:latin typeface="Arial" pitchFamily="34" charset="0"/>
                <a:cs typeface="Arial" pitchFamily="34" charset="0"/>
              </a:endParaRPr>
            </a:p>
          </p:txBody>
        </p:sp>
        <p:grpSp>
          <p:nvGrpSpPr>
            <p:cNvPr id="5" name="Group 24"/>
            <p:cNvGrpSpPr>
              <a:grpSpLocks/>
            </p:cNvGrpSpPr>
            <p:nvPr/>
          </p:nvGrpSpPr>
          <p:grpSpPr bwMode="auto">
            <a:xfrm>
              <a:off x="1008" y="1968"/>
              <a:ext cx="192" cy="192"/>
              <a:chOff x="2448" y="2928"/>
              <a:chExt cx="192" cy="192"/>
            </a:xfrm>
          </p:grpSpPr>
          <p:sp>
            <p:nvSpPr>
              <p:cNvPr id="57369" name="Line 25"/>
              <p:cNvSpPr>
                <a:spLocks noChangeShapeType="1"/>
              </p:cNvSpPr>
              <p:nvPr/>
            </p:nvSpPr>
            <p:spPr bwMode="auto">
              <a:xfrm>
                <a:off x="2544" y="2928"/>
                <a:ext cx="0" cy="192"/>
              </a:xfrm>
              <a:prstGeom prst="line">
                <a:avLst/>
              </a:prstGeom>
              <a:noFill/>
              <a:ln w="9525">
                <a:solidFill>
                  <a:schemeClr val="tx1"/>
                </a:solidFill>
                <a:round/>
                <a:headEnd/>
                <a:tailEnd/>
              </a:ln>
              <a:effectLst/>
            </p:spPr>
            <p:txBody>
              <a:bodyPr/>
              <a:lstStyle/>
              <a:p>
                <a:endParaRPr lang="en-US">
                  <a:solidFill>
                    <a:srgbClr val="008000"/>
                  </a:solidFill>
                  <a:latin typeface="Arial" pitchFamily="34" charset="0"/>
                  <a:cs typeface="Arial" pitchFamily="34" charset="0"/>
                </a:endParaRPr>
              </a:p>
            </p:txBody>
          </p:sp>
          <p:sp>
            <p:nvSpPr>
              <p:cNvPr id="57370" name="Line 26"/>
              <p:cNvSpPr>
                <a:spLocks noChangeShapeType="1"/>
              </p:cNvSpPr>
              <p:nvPr/>
            </p:nvSpPr>
            <p:spPr bwMode="auto">
              <a:xfrm>
                <a:off x="2448" y="3024"/>
                <a:ext cx="192" cy="0"/>
              </a:xfrm>
              <a:prstGeom prst="line">
                <a:avLst/>
              </a:prstGeom>
              <a:noFill/>
              <a:ln w="9525">
                <a:solidFill>
                  <a:schemeClr val="tx1"/>
                </a:solidFill>
                <a:round/>
                <a:headEnd/>
                <a:tailEnd/>
              </a:ln>
              <a:effectLst/>
            </p:spPr>
            <p:txBody>
              <a:bodyPr/>
              <a:lstStyle/>
              <a:p>
                <a:endParaRPr lang="en-US">
                  <a:solidFill>
                    <a:srgbClr val="008000"/>
                  </a:solidFill>
                  <a:latin typeface="Arial" pitchFamily="34" charset="0"/>
                  <a:cs typeface="Arial" pitchFamily="34" charset="0"/>
                </a:endParaRPr>
              </a:p>
            </p:txBody>
          </p:sp>
        </p:grpSp>
        <p:grpSp>
          <p:nvGrpSpPr>
            <p:cNvPr id="6" name="Group 27"/>
            <p:cNvGrpSpPr>
              <a:grpSpLocks/>
            </p:cNvGrpSpPr>
            <p:nvPr/>
          </p:nvGrpSpPr>
          <p:grpSpPr bwMode="auto">
            <a:xfrm>
              <a:off x="4080" y="2112"/>
              <a:ext cx="192" cy="192"/>
              <a:chOff x="2448" y="2928"/>
              <a:chExt cx="192" cy="192"/>
            </a:xfrm>
          </p:grpSpPr>
          <p:sp>
            <p:nvSpPr>
              <p:cNvPr id="57372" name="Line 28"/>
              <p:cNvSpPr>
                <a:spLocks noChangeShapeType="1"/>
              </p:cNvSpPr>
              <p:nvPr/>
            </p:nvSpPr>
            <p:spPr bwMode="auto">
              <a:xfrm>
                <a:off x="2544" y="2928"/>
                <a:ext cx="0" cy="192"/>
              </a:xfrm>
              <a:prstGeom prst="line">
                <a:avLst/>
              </a:prstGeom>
              <a:noFill/>
              <a:ln w="9525">
                <a:solidFill>
                  <a:schemeClr val="tx1"/>
                </a:solidFill>
                <a:round/>
                <a:headEnd/>
                <a:tailEnd/>
              </a:ln>
              <a:effectLst/>
            </p:spPr>
            <p:txBody>
              <a:bodyPr/>
              <a:lstStyle/>
              <a:p>
                <a:endParaRPr lang="en-US">
                  <a:solidFill>
                    <a:srgbClr val="008000"/>
                  </a:solidFill>
                  <a:latin typeface="Arial" pitchFamily="34" charset="0"/>
                  <a:cs typeface="Arial" pitchFamily="34" charset="0"/>
                </a:endParaRPr>
              </a:p>
            </p:txBody>
          </p:sp>
          <p:sp>
            <p:nvSpPr>
              <p:cNvPr id="57373" name="Line 29"/>
              <p:cNvSpPr>
                <a:spLocks noChangeShapeType="1"/>
              </p:cNvSpPr>
              <p:nvPr/>
            </p:nvSpPr>
            <p:spPr bwMode="auto">
              <a:xfrm>
                <a:off x="2448" y="3024"/>
                <a:ext cx="192" cy="0"/>
              </a:xfrm>
              <a:prstGeom prst="line">
                <a:avLst/>
              </a:prstGeom>
              <a:noFill/>
              <a:ln w="9525">
                <a:solidFill>
                  <a:schemeClr val="tx1"/>
                </a:solidFill>
                <a:round/>
                <a:headEnd/>
                <a:tailEnd/>
              </a:ln>
              <a:effectLst/>
            </p:spPr>
            <p:txBody>
              <a:bodyPr/>
              <a:lstStyle/>
              <a:p>
                <a:endParaRPr lang="en-US">
                  <a:solidFill>
                    <a:srgbClr val="008000"/>
                  </a:solidFill>
                  <a:latin typeface="Arial" pitchFamily="34" charset="0"/>
                  <a:cs typeface="Arial" pitchFamily="34" charset="0"/>
                </a:endParaRPr>
              </a:p>
            </p:txBody>
          </p:sp>
        </p:grpSp>
        <p:grpSp>
          <p:nvGrpSpPr>
            <p:cNvPr id="7" name="Group 30"/>
            <p:cNvGrpSpPr>
              <a:grpSpLocks/>
            </p:cNvGrpSpPr>
            <p:nvPr/>
          </p:nvGrpSpPr>
          <p:grpSpPr bwMode="auto">
            <a:xfrm>
              <a:off x="2352" y="1296"/>
              <a:ext cx="192" cy="192"/>
              <a:chOff x="2448" y="2928"/>
              <a:chExt cx="192" cy="192"/>
            </a:xfrm>
          </p:grpSpPr>
          <p:sp>
            <p:nvSpPr>
              <p:cNvPr id="57375" name="Line 31"/>
              <p:cNvSpPr>
                <a:spLocks noChangeShapeType="1"/>
              </p:cNvSpPr>
              <p:nvPr/>
            </p:nvSpPr>
            <p:spPr bwMode="auto">
              <a:xfrm>
                <a:off x="2544" y="2928"/>
                <a:ext cx="0" cy="192"/>
              </a:xfrm>
              <a:prstGeom prst="line">
                <a:avLst/>
              </a:prstGeom>
              <a:noFill/>
              <a:ln w="9525">
                <a:solidFill>
                  <a:schemeClr val="tx1"/>
                </a:solidFill>
                <a:round/>
                <a:headEnd/>
                <a:tailEnd/>
              </a:ln>
              <a:effectLst/>
            </p:spPr>
            <p:txBody>
              <a:bodyPr/>
              <a:lstStyle/>
              <a:p>
                <a:endParaRPr lang="en-US">
                  <a:solidFill>
                    <a:srgbClr val="008000"/>
                  </a:solidFill>
                  <a:latin typeface="Arial" pitchFamily="34" charset="0"/>
                  <a:cs typeface="Arial" pitchFamily="34" charset="0"/>
                </a:endParaRPr>
              </a:p>
            </p:txBody>
          </p:sp>
          <p:sp>
            <p:nvSpPr>
              <p:cNvPr id="57376" name="Line 32"/>
              <p:cNvSpPr>
                <a:spLocks noChangeShapeType="1"/>
              </p:cNvSpPr>
              <p:nvPr/>
            </p:nvSpPr>
            <p:spPr bwMode="auto">
              <a:xfrm>
                <a:off x="2448" y="3024"/>
                <a:ext cx="192" cy="0"/>
              </a:xfrm>
              <a:prstGeom prst="line">
                <a:avLst/>
              </a:prstGeom>
              <a:noFill/>
              <a:ln w="9525">
                <a:solidFill>
                  <a:schemeClr val="tx1"/>
                </a:solidFill>
                <a:round/>
                <a:headEnd/>
                <a:tailEnd/>
              </a:ln>
              <a:effectLst/>
            </p:spPr>
            <p:txBody>
              <a:bodyPr/>
              <a:lstStyle/>
              <a:p>
                <a:endParaRPr lang="en-US">
                  <a:solidFill>
                    <a:srgbClr val="008000"/>
                  </a:solidFill>
                  <a:latin typeface="Arial" pitchFamily="34" charset="0"/>
                  <a:cs typeface="Arial" pitchFamily="34" charset="0"/>
                </a:endParaRPr>
              </a:p>
            </p:txBody>
          </p:sp>
        </p:grpSp>
        <p:sp>
          <p:nvSpPr>
            <p:cNvPr id="57377" name="Text Box 33"/>
            <p:cNvSpPr txBox="1">
              <a:spLocks noChangeArrowheads="1"/>
            </p:cNvSpPr>
            <p:nvPr/>
          </p:nvSpPr>
          <p:spPr bwMode="auto">
            <a:xfrm>
              <a:off x="1920" y="1920"/>
              <a:ext cx="1288" cy="582"/>
            </a:xfrm>
            <a:prstGeom prst="rect">
              <a:avLst/>
            </a:prstGeom>
            <a:noFill/>
            <a:ln w="9525">
              <a:noFill/>
              <a:miter lim="800000"/>
              <a:headEnd/>
              <a:tailEnd/>
            </a:ln>
            <a:effectLst/>
          </p:spPr>
          <p:txBody>
            <a:bodyPr wrap="none">
              <a:spAutoFit/>
            </a:bodyPr>
            <a:lstStyle/>
            <a:p>
              <a:r>
                <a:rPr lang="en-US" dirty="0">
                  <a:solidFill>
                    <a:srgbClr val="008000"/>
                  </a:solidFill>
                  <a:latin typeface="Arial" pitchFamily="34" charset="0"/>
                  <a:cs typeface="Arial" pitchFamily="34" charset="0"/>
                </a:rPr>
                <a:t>Compressed sets.</a:t>
              </a:r>
            </a:p>
            <a:p>
              <a:r>
                <a:rPr lang="en-US" dirty="0">
                  <a:solidFill>
                    <a:srgbClr val="008000"/>
                  </a:solidFill>
                  <a:latin typeface="Arial" pitchFamily="34" charset="0"/>
                  <a:cs typeface="Arial" pitchFamily="34" charset="0"/>
                </a:rPr>
                <a:t>Their points are in</a:t>
              </a:r>
            </a:p>
            <a:p>
              <a:r>
                <a:rPr lang="en-US" dirty="0">
                  <a:solidFill>
                    <a:srgbClr val="008000"/>
                  </a:solidFill>
                  <a:latin typeface="Arial" pitchFamily="34" charset="0"/>
                  <a:cs typeface="Arial" pitchFamily="34" charset="0"/>
                </a:rPr>
                <a:t>the </a:t>
              </a:r>
              <a:r>
                <a:rPr lang="en-US" b="1" dirty="0">
                  <a:solidFill>
                    <a:srgbClr val="008000"/>
                  </a:solidFill>
                  <a:latin typeface="Arial" pitchFamily="34" charset="0"/>
                  <a:cs typeface="Arial" pitchFamily="34" charset="0"/>
                </a:rPr>
                <a:t>CS</a:t>
              </a:r>
              <a:r>
                <a:rPr lang="en-US" dirty="0">
                  <a:solidFill>
                    <a:srgbClr val="008000"/>
                  </a:solidFill>
                  <a:latin typeface="Arial" pitchFamily="34" charset="0"/>
                  <a:cs typeface="Arial" pitchFamily="34" charset="0"/>
                </a:rPr>
                <a:t>.</a:t>
              </a:r>
            </a:p>
          </p:txBody>
        </p:sp>
        <p:sp>
          <p:nvSpPr>
            <p:cNvPr id="57378" name="Line 34"/>
            <p:cNvSpPr>
              <a:spLocks noChangeShapeType="1"/>
            </p:cNvSpPr>
            <p:nvPr/>
          </p:nvSpPr>
          <p:spPr bwMode="auto">
            <a:xfrm flipH="1" flipV="1">
              <a:off x="1296" y="2084"/>
              <a:ext cx="672" cy="144"/>
            </a:xfrm>
            <a:prstGeom prst="line">
              <a:avLst/>
            </a:prstGeom>
            <a:noFill/>
            <a:ln w="9525">
              <a:solidFill>
                <a:schemeClr val="tx1"/>
              </a:solidFill>
              <a:round/>
              <a:headEnd/>
              <a:tailEnd type="triangle" w="med" len="med"/>
            </a:ln>
            <a:effectLst/>
          </p:spPr>
          <p:txBody>
            <a:bodyPr/>
            <a:lstStyle/>
            <a:p>
              <a:endParaRPr lang="en-US">
                <a:solidFill>
                  <a:srgbClr val="008000"/>
                </a:solidFill>
                <a:latin typeface="Arial" pitchFamily="34" charset="0"/>
                <a:cs typeface="Arial" pitchFamily="34" charset="0"/>
              </a:endParaRPr>
            </a:p>
          </p:txBody>
        </p:sp>
        <p:sp>
          <p:nvSpPr>
            <p:cNvPr id="57379" name="Line 35"/>
            <p:cNvSpPr>
              <a:spLocks noChangeShapeType="1"/>
            </p:cNvSpPr>
            <p:nvPr/>
          </p:nvSpPr>
          <p:spPr bwMode="auto">
            <a:xfrm flipV="1">
              <a:off x="2472" y="1670"/>
              <a:ext cx="0" cy="288"/>
            </a:xfrm>
            <a:prstGeom prst="line">
              <a:avLst/>
            </a:prstGeom>
            <a:noFill/>
            <a:ln w="9525">
              <a:solidFill>
                <a:schemeClr val="tx1"/>
              </a:solidFill>
              <a:round/>
              <a:headEnd/>
              <a:tailEnd type="triangle" w="med" len="med"/>
            </a:ln>
            <a:effectLst/>
          </p:spPr>
          <p:txBody>
            <a:bodyPr/>
            <a:lstStyle/>
            <a:p>
              <a:endParaRPr lang="en-US">
                <a:solidFill>
                  <a:srgbClr val="008000"/>
                </a:solidFill>
                <a:latin typeface="Arial" pitchFamily="34" charset="0"/>
                <a:cs typeface="Arial" pitchFamily="34" charset="0"/>
              </a:endParaRPr>
            </a:p>
          </p:txBody>
        </p:sp>
        <p:sp>
          <p:nvSpPr>
            <p:cNvPr id="57380" name="Line 36"/>
            <p:cNvSpPr>
              <a:spLocks noChangeShapeType="1"/>
            </p:cNvSpPr>
            <p:nvPr/>
          </p:nvSpPr>
          <p:spPr bwMode="auto">
            <a:xfrm>
              <a:off x="3552" y="2160"/>
              <a:ext cx="384" cy="48"/>
            </a:xfrm>
            <a:prstGeom prst="line">
              <a:avLst/>
            </a:prstGeom>
            <a:noFill/>
            <a:ln w="9525">
              <a:solidFill>
                <a:schemeClr val="tx1"/>
              </a:solidFill>
              <a:round/>
              <a:headEnd/>
              <a:tailEnd type="triangle" w="med" len="med"/>
            </a:ln>
            <a:effectLst/>
          </p:spPr>
          <p:txBody>
            <a:bodyPr/>
            <a:lstStyle/>
            <a:p>
              <a:endParaRPr lang="en-US">
                <a:solidFill>
                  <a:srgbClr val="008000"/>
                </a:solidFill>
                <a:latin typeface="Arial" pitchFamily="34" charset="0"/>
                <a:cs typeface="Arial" pitchFamily="34" charset="0"/>
              </a:endParaRPr>
            </a:p>
          </p:txBody>
        </p:sp>
      </p:grpSp>
      <p:grpSp>
        <p:nvGrpSpPr>
          <p:cNvPr id="8" name="Group 46"/>
          <p:cNvGrpSpPr>
            <a:grpSpLocks/>
          </p:cNvGrpSpPr>
          <p:nvPr/>
        </p:nvGrpSpPr>
        <p:grpSpPr bwMode="auto">
          <a:xfrm>
            <a:off x="1676400" y="1295400"/>
            <a:ext cx="6464300" cy="3090862"/>
            <a:chOff x="1056" y="1125"/>
            <a:chExt cx="4072" cy="1947"/>
          </a:xfrm>
        </p:grpSpPr>
        <p:sp>
          <p:nvSpPr>
            <p:cNvPr id="57381" name="Oval 37"/>
            <p:cNvSpPr>
              <a:spLocks noChangeArrowheads="1"/>
            </p:cNvSpPr>
            <p:nvPr/>
          </p:nvSpPr>
          <p:spPr bwMode="auto">
            <a:xfrm>
              <a:off x="1056" y="1296"/>
              <a:ext cx="48" cy="48"/>
            </a:xfrm>
            <a:prstGeom prst="ellipse">
              <a:avLst/>
            </a:prstGeom>
            <a:solidFill>
              <a:srgbClr val="FF9900"/>
            </a:solidFill>
            <a:ln w="9525">
              <a:solidFill>
                <a:schemeClr val="tx1"/>
              </a:solidFill>
              <a:round/>
              <a:headEnd/>
              <a:tailEnd/>
            </a:ln>
            <a:effectLst/>
          </p:spPr>
          <p:txBody>
            <a:bodyPr wrap="none" anchor="ctr"/>
            <a:lstStyle/>
            <a:p>
              <a:endParaRPr lang="en-US">
                <a:solidFill>
                  <a:srgbClr val="008000"/>
                </a:solidFill>
                <a:latin typeface="Arial" pitchFamily="34" charset="0"/>
                <a:cs typeface="Arial" pitchFamily="34" charset="0"/>
              </a:endParaRPr>
            </a:p>
          </p:txBody>
        </p:sp>
        <p:sp>
          <p:nvSpPr>
            <p:cNvPr id="57382" name="Oval 38"/>
            <p:cNvSpPr>
              <a:spLocks noChangeArrowheads="1"/>
            </p:cNvSpPr>
            <p:nvPr/>
          </p:nvSpPr>
          <p:spPr bwMode="auto">
            <a:xfrm>
              <a:off x="1200" y="2784"/>
              <a:ext cx="48" cy="48"/>
            </a:xfrm>
            <a:prstGeom prst="ellipse">
              <a:avLst/>
            </a:prstGeom>
            <a:solidFill>
              <a:srgbClr val="FF9900"/>
            </a:solidFill>
            <a:ln w="9525">
              <a:solidFill>
                <a:schemeClr val="tx1"/>
              </a:solidFill>
              <a:round/>
              <a:headEnd/>
              <a:tailEnd/>
            </a:ln>
            <a:effectLst/>
          </p:spPr>
          <p:txBody>
            <a:bodyPr wrap="none" anchor="ctr"/>
            <a:lstStyle/>
            <a:p>
              <a:endParaRPr lang="en-US">
                <a:solidFill>
                  <a:srgbClr val="008000"/>
                </a:solidFill>
                <a:latin typeface="Arial" pitchFamily="34" charset="0"/>
                <a:cs typeface="Arial" pitchFamily="34" charset="0"/>
              </a:endParaRPr>
            </a:p>
          </p:txBody>
        </p:sp>
        <p:sp>
          <p:nvSpPr>
            <p:cNvPr id="57383" name="Oval 39"/>
            <p:cNvSpPr>
              <a:spLocks noChangeArrowheads="1"/>
            </p:cNvSpPr>
            <p:nvPr/>
          </p:nvSpPr>
          <p:spPr bwMode="auto">
            <a:xfrm>
              <a:off x="4272" y="3024"/>
              <a:ext cx="48" cy="48"/>
            </a:xfrm>
            <a:prstGeom prst="ellipse">
              <a:avLst/>
            </a:prstGeom>
            <a:solidFill>
              <a:srgbClr val="FF9900"/>
            </a:solidFill>
            <a:ln w="9525">
              <a:solidFill>
                <a:schemeClr val="tx1"/>
              </a:solidFill>
              <a:round/>
              <a:headEnd/>
              <a:tailEnd/>
            </a:ln>
            <a:effectLst/>
          </p:spPr>
          <p:txBody>
            <a:bodyPr wrap="none" anchor="ctr"/>
            <a:lstStyle/>
            <a:p>
              <a:endParaRPr lang="en-US">
                <a:solidFill>
                  <a:srgbClr val="008000"/>
                </a:solidFill>
                <a:latin typeface="Arial" pitchFamily="34" charset="0"/>
                <a:cs typeface="Arial" pitchFamily="34" charset="0"/>
              </a:endParaRPr>
            </a:p>
          </p:txBody>
        </p:sp>
        <p:sp>
          <p:nvSpPr>
            <p:cNvPr id="57384" name="Oval 40"/>
            <p:cNvSpPr>
              <a:spLocks noChangeArrowheads="1"/>
            </p:cNvSpPr>
            <p:nvPr/>
          </p:nvSpPr>
          <p:spPr bwMode="auto">
            <a:xfrm>
              <a:off x="3840" y="1344"/>
              <a:ext cx="48" cy="48"/>
            </a:xfrm>
            <a:prstGeom prst="ellipse">
              <a:avLst/>
            </a:prstGeom>
            <a:solidFill>
              <a:srgbClr val="FF9900"/>
            </a:solidFill>
            <a:ln w="9525">
              <a:solidFill>
                <a:schemeClr val="tx1"/>
              </a:solidFill>
              <a:round/>
              <a:headEnd/>
              <a:tailEnd/>
            </a:ln>
            <a:effectLst/>
          </p:spPr>
          <p:txBody>
            <a:bodyPr wrap="none" anchor="ctr"/>
            <a:lstStyle/>
            <a:p>
              <a:endParaRPr lang="en-US">
                <a:solidFill>
                  <a:srgbClr val="008000"/>
                </a:solidFill>
                <a:latin typeface="Arial" pitchFamily="34" charset="0"/>
                <a:cs typeface="Arial" pitchFamily="34" charset="0"/>
              </a:endParaRPr>
            </a:p>
          </p:txBody>
        </p:sp>
        <p:sp>
          <p:nvSpPr>
            <p:cNvPr id="57385" name="Text Box 41"/>
            <p:cNvSpPr txBox="1">
              <a:spLocks noChangeArrowheads="1"/>
            </p:cNvSpPr>
            <p:nvPr/>
          </p:nvSpPr>
          <p:spPr bwMode="auto">
            <a:xfrm>
              <a:off x="4454" y="1125"/>
              <a:ext cx="674" cy="407"/>
            </a:xfrm>
            <a:prstGeom prst="rect">
              <a:avLst/>
            </a:prstGeom>
            <a:noFill/>
            <a:ln w="9525">
              <a:noFill/>
              <a:miter lim="800000"/>
              <a:headEnd/>
              <a:tailEnd/>
            </a:ln>
            <a:effectLst/>
          </p:spPr>
          <p:txBody>
            <a:bodyPr wrap="none">
              <a:spAutoFit/>
            </a:bodyPr>
            <a:lstStyle/>
            <a:p>
              <a:r>
                <a:rPr lang="en-US" dirty="0">
                  <a:solidFill>
                    <a:srgbClr val="008000"/>
                  </a:solidFill>
                  <a:latin typeface="Arial" pitchFamily="34" charset="0"/>
                  <a:cs typeface="Arial" pitchFamily="34" charset="0"/>
                </a:rPr>
                <a:t>Points in</a:t>
              </a:r>
            </a:p>
            <a:p>
              <a:r>
                <a:rPr lang="en-US" dirty="0">
                  <a:solidFill>
                    <a:srgbClr val="008000"/>
                  </a:solidFill>
                  <a:latin typeface="Arial" pitchFamily="34" charset="0"/>
                  <a:cs typeface="Arial" pitchFamily="34" charset="0"/>
                </a:rPr>
                <a:t>the </a:t>
              </a:r>
              <a:r>
                <a:rPr lang="en-US" b="1" dirty="0">
                  <a:solidFill>
                    <a:srgbClr val="008000"/>
                  </a:solidFill>
                  <a:latin typeface="Arial" pitchFamily="34" charset="0"/>
                  <a:cs typeface="Arial" pitchFamily="34" charset="0"/>
                </a:rPr>
                <a:t>RS</a:t>
              </a:r>
            </a:p>
          </p:txBody>
        </p:sp>
        <p:sp>
          <p:nvSpPr>
            <p:cNvPr id="57386" name="Line 42"/>
            <p:cNvSpPr>
              <a:spLocks noChangeShapeType="1"/>
            </p:cNvSpPr>
            <p:nvPr/>
          </p:nvSpPr>
          <p:spPr bwMode="auto">
            <a:xfrm flipH="1">
              <a:off x="3936" y="1368"/>
              <a:ext cx="528" cy="0"/>
            </a:xfrm>
            <a:prstGeom prst="line">
              <a:avLst/>
            </a:prstGeom>
            <a:noFill/>
            <a:ln w="9525">
              <a:solidFill>
                <a:schemeClr val="tx1"/>
              </a:solidFill>
              <a:round/>
              <a:headEnd/>
              <a:tailEnd type="triangle" w="med" len="med"/>
            </a:ln>
            <a:effectLst/>
          </p:spPr>
          <p:txBody>
            <a:bodyPr/>
            <a:lstStyle/>
            <a:p>
              <a:endParaRPr lang="en-US">
                <a:solidFill>
                  <a:srgbClr val="008000"/>
                </a:solidFill>
                <a:latin typeface="Arial" pitchFamily="34" charset="0"/>
                <a:cs typeface="Arial" pitchFamily="34" charset="0"/>
              </a:endParaRPr>
            </a:p>
          </p:txBody>
        </p:sp>
        <p:sp>
          <p:nvSpPr>
            <p:cNvPr id="57387" name="Line 43"/>
            <p:cNvSpPr>
              <a:spLocks noChangeShapeType="1"/>
            </p:cNvSpPr>
            <p:nvPr/>
          </p:nvSpPr>
          <p:spPr bwMode="auto">
            <a:xfrm flipH="1">
              <a:off x="4320" y="1488"/>
              <a:ext cx="528" cy="1536"/>
            </a:xfrm>
            <a:prstGeom prst="line">
              <a:avLst/>
            </a:prstGeom>
            <a:noFill/>
            <a:ln w="9525">
              <a:solidFill>
                <a:schemeClr val="tx1"/>
              </a:solidFill>
              <a:round/>
              <a:headEnd/>
              <a:tailEnd type="triangle" w="med" len="med"/>
            </a:ln>
            <a:effectLst/>
          </p:spPr>
          <p:txBody>
            <a:bodyPr/>
            <a:lstStyle/>
            <a:p>
              <a:endParaRPr lang="en-US">
                <a:solidFill>
                  <a:srgbClr val="008000"/>
                </a:solidFill>
                <a:latin typeface="Arial" pitchFamily="34" charset="0"/>
                <a:cs typeface="Arial" pitchFamily="34" charset="0"/>
              </a:endParaRPr>
            </a:p>
          </p:txBody>
        </p:sp>
      </p:grpSp>
      <p:sp>
        <p:nvSpPr>
          <p:cNvPr id="9" name="Rectangle 8"/>
          <p:cNvSpPr/>
          <p:nvPr/>
        </p:nvSpPr>
        <p:spPr>
          <a:xfrm>
            <a:off x="2667000" y="5867400"/>
            <a:ext cx="6400800" cy="830997"/>
          </a:xfrm>
          <a:prstGeom prst="rect">
            <a:avLst/>
          </a:prstGeom>
        </p:spPr>
        <p:txBody>
          <a:bodyPr wrap="square">
            <a:spAutoFit/>
          </a:bodyPr>
          <a:lstStyle/>
          <a:p>
            <a:r>
              <a:rPr lang="en-US" sz="1600" b="1" dirty="0">
                <a:solidFill>
                  <a:srgbClr val="008000"/>
                </a:solidFill>
                <a:latin typeface="Arial" pitchFamily="34" charset="0"/>
                <a:cs typeface="Arial" pitchFamily="34" charset="0"/>
              </a:rPr>
              <a:t>Discard set (DS):</a:t>
            </a:r>
            <a:r>
              <a:rPr lang="en-US" sz="1600" dirty="0">
                <a:solidFill>
                  <a:srgbClr val="008000"/>
                </a:solidFill>
                <a:latin typeface="Arial" pitchFamily="34" charset="0"/>
                <a:cs typeface="Arial" pitchFamily="34" charset="0"/>
              </a:rPr>
              <a:t>  Close enough to a centroid to be </a:t>
            </a:r>
            <a:r>
              <a:rPr lang="en-US" sz="1600" dirty="0" smtClean="0">
                <a:solidFill>
                  <a:srgbClr val="008000"/>
                </a:solidFill>
                <a:latin typeface="Arial" pitchFamily="34" charset="0"/>
                <a:cs typeface="Arial" pitchFamily="34" charset="0"/>
              </a:rPr>
              <a:t>summarized</a:t>
            </a:r>
            <a:endParaRPr lang="en-US" sz="1600" dirty="0">
              <a:solidFill>
                <a:srgbClr val="008000"/>
              </a:solidFill>
              <a:latin typeface="Arial" pitchFamily="34" charset="0"/>
              <a:cs typeface="Arial" pitchFamily="34" charset="0"/>
            </a:endParaRPr>
          </a:p>
          <a:p>
            <a:r>
              <a:rPr lang="en-US" sz="1600" b="1" dirty="0">
                <a:solidFill>
                  <a:srgbClr val="008000"/>
                </a:solidFill>
                <a:latin typeface="Arial" pitchFamily="34" charset="0"/>
                <a:cs typeface="Arial" pitchFamily="34" charset="0"/>
              </a:rPr>
              <a:t>Compression set (CS):</a:t>
            </a:r>
            <a:r>
              <a:rPr lang="en-US" sz="1600" dirty="0">
                <a:solidFill>
                  <a:srgbClr val="008000"/>
                </a:solidFill>
                <a:latin typeface="Arial" pitchFamily="34" charset="0"/>
                <a:cs typeface="Arial" pitchFamily="34" charset="0"/>
              </a:rPr>
              <a:t>  Summarized, but not assigned to a cluster</a:t>
            </a:r>
          </a:p>
          <a:p>
            <a:r>
              <a:rPr lang="en-US" sz="1600" b="1" dirty="0">
                <a:solidFill>
                  <a:srgbClr val="008000"/>
                </a:solidFill>
                <a:latin typeface="Arial" pitchFamily="34" charset="0"/>
                <a:cs typeface="Arial" pitchFamily="34" charset="0"/>
              </a:rPr>
              <a:t>Retained set (RS):</a:t>
            </a:r>
            <a:r>
              <a:rPr lang="en-US" sz="1600" dirty="0">
                <a:solidFill>
                  <a:srgbClr val="008000"/>
                </a:solidFill>
                <a:latin typeface="Arial" pitchFamily="34" charset="0"/>
                <a:cs typeface="Arial" pitchFamily="34" charset="0"/>
              </a:rPr>
              <a:t> Isolated points</a:t>
            </a:r>
          </a:p>
        </p:txBody>
      </p:sp>
    </p:spTree>
    <p:extLst>
      <p:ext uri="{BB962C8B-B14F-4D97-AF65-F5344CB8AC3E}">
        <p14:creationId xmlns:p14="http://schemas.microsoft.com/office/powerpoint/2010/main" val="4275649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dirty="0" smtClean="0"/>
              <a:t>Summarizing Sets of Points</a:t>
            </a:r>
            <a:endParaRPr lang="en-US" dirty="0"/>
          </a:p>
        </p:txBody>
      </p:sp>
      <p:sp>
        <p:nvSpPr>
          <p:cNvPr id="52227" name="Rectangle 3"/>
          <p:cNvSpPr>
            <a:spLocks noGrp="1" noChangeArrowheads="1"/>
          </p:cNvSpPr>
          <p:nvPr>
            <p:ph idx="1"/>
          </p:nvPr>
        </p:nvSpPr>
        <p:spPr>
          <a:xfrm>
            <a:off x="457200" y="1295400"/>
            <a:ext cx="7924800" cy="5257801"/>
          </a:xfrm>
        </p:spPr>
        <p:txBody>
          <a:bodyPr/>
          <a:lstStyle/>
          <a:p>
            <a:pPr marL="118872" indent="0">
              <a:buNone/>
            </a:pPr>
            <a:r>
              <a:rPr lang="en-US" b="1" dirty="0" smtClean="0">
                <a:solidFill>
                  <a:srgbClr val="0000FF"/>
                </a:solidFill>
              </a:rPr>
              <a:t>For each cluster, the discard set (DS) is </a:t>
            </a:r>
            <a:r>
              <a:rPr lang="en-US" b="1" u="sng" dirty="0" smtClean="0">
                <a:solidFill>
                  <a:srgbClr val="0000FF"/>
                </a:solidFill>
              </a:rPr>
              <a:t>summarized</a:t>
            </a:r>
            <a:r>
              <a:rPr lang="en-US" b="1" dirty="0" smtClean="0">
                <a:solidFill>
                  <a:srgbClr val="0000FF"/>
                </a:solidFill>
              </a:rPr>
              <a:t> by:</a:t>
            </a:r>
          </a:p>
          <a:p>
            <a:r>
              <a:rPr lang="en-US" dirty="0" smtClean="0"/>
              <a:t>The number of points,</a:t>
            </a:r>
            <a:r>
              <a:rPr lang="en-US" b="1" i="1" dirty="0" smtClean="0">
                <a:solidFill>
                  <a:srgbClr val="FF0066"/>
                </a:solidFill>
              </a:rPr>
              <a:t> N</a:t>
            </a:r>
          </a:p>
          <a:p>
            <a:r>
              <a:rPr lang="en-US" dirty="0" smtClean="0"/>
              <a:t>The vector </a:t>
            </a:r>
            <a:r>
              <a:rPr lang="en-US" b="1" i="1" dirty="0" smtClean="0">
                <a:solidFill>
                  <a:srgbClr val="FF0066"/>
                </a:solidFill>
              </a:rPr>
              <a:t>SUM</a:t>
            </a:r>
            <a:r>
              <a:rPr lang="en-US" dirty="0" smtClean="0"/>
              <a:t>, whose </a:t>
            </a:r>
            <a:r>
              <a:rPr lang="en-US" i="1" dirty="0" err="1" smtClean="0"/>
              <a:t>i</a:t>
            </a:r>
            <a:r>
              <a:rPr lang="en-US" baseline="30000" dirty="0" err="1" smtClean="0"/>
              <a:t>th</a:t>
            </a:r>
            <a:r>
              <a:rPr lang="en-US" dirty="0" smtClean="0"/>
              <a:t> component is the sum of the coordinates of the points in the </a:t>
            </a:r>
            <a:r>
              <a:rPr lang="en-US" i="1" dirty="0" err="1" smtClean="0"/>
              <a:t>i</a:t>
            </a:r>
            <a:r>
              <a:rPr lang="en-US" baseline="30000" dirty="0" err="1" smtClean="0"/>
              <a:t>th</a:t>
            </a:r>
            <a:r>
              <a:rPr lang="en-US" dirty="0" smtClean="0"/>
              <a:t> dimension</a:t>
            </a:r>
          </a:p>
          <a:p>
            <a:r>
              <a:rPr lang="en-US" dirty="0" smtClean="0"/>
              <a:t>The vector </a:t>
            </a:r>
            <a:r>
              <a:rPr lang="en-US" b="1" i="1" dirty="0" smtClean="0">
                <a:solidFill>
                  <a:srgbClr val="FF0066"/>
                </a:solidFill>
              </a:rPr>
              <a:t>SUMSQ</a:t>
            </a:r>
            <a:r>
              <a:rPr lang="en-US" dirty="0" smtClean="0"/>
              <a:t>: </a:t>
            </a:r>
            <a:r>
              <a:rPr lang="en-US" i="1" dirty="0" err="1" smtClean="0"/>
              <a:t>i</a:t>
            </a:r>
            <a:r>
              <a:rPr lang="en-US" baseline="30000" dirty="0" err="1" smtClean="0"/>
              <a:t>th</a:t>
            </a:r>
            <a:r>
              <a:rPr lang="en-US" dirty="0" smtClean="0"/>
              <a:t> component = sum of squares of coordinates in </a:t>
            </a:r>
            <a:r>
              <a:rPr lang="en-US" i="1" dirty="0" err="1" smtClean="0"/>
              <a:t>i</a:t>
            </a:r>
            <a:r>
              <a:rPr lang="en-US" baseline="30000" dirty="0" err="1" smtClean="0"/>
              <a:t>th</a:t>
            </a:r>
            <a:r>
              <a:rPr lang="en-US" dirty="0" smtClean="0"/>
              <a:t> dimension</a:t>
            </a:r>
            <a:endParaRPr lang="en-US" dirty="0"/>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BB33B7EA-002B-4067-950B-AC4932BA8F44}" type="slidenum">
              <a:rPr lang="en-US" smtClean="0"/>
              <a:pPr/>
              <a:t>37</a:t>
            </a:fld>
            <a:endParaRPr lang="en-US"/>
          </a:p>
        </p:txBody>
      </p:sp>
      <p:grpSp>
        <p:nvGrpSpPr>
          <p:cNvPr id="7" name="Group 44"/>
          <p:cNvGrpSpPr>
            <a:grpSpLocks/>
          </p:cNvGrpSpPr>
          <p:nvPr/>
        </p:nvGrpSpPr>
        <p:grpSpPr bwMode="auto">
          <a:xfrm>
            <a:off x="4571999" y="5346967"/>
            <a:ext cx="4572001" cy="1395413"/>
            <a:chOff x="914" y="2736"/>
            <a:chExt cx="2880" cy="879"/>
          </a:xfrm>
        </p:grpSpPr>
        <p:sp>
          <p:nvSpPr>
            <p:cNvPr id="8" name="Oval 3"/>
            <p:cNvSpPr>
              <a:spLocks noChangeArrowheads="1"/>
            </p:cNvSpPr>
            <p:nvPr/>
          </p:nvSpPr>
          <p:spPr bwMode="auto">
            <a:xfrm>
              <a:off x="1680" y="2736"/>
              <a:ext cx="1680" cy="624"/>
            </a:xfrm>
            <a:prstGeom prst="ellipse">
              <a:avLst/>
            </a:prstGeom>
            <a:solidFill>
              <a:srgbClr val="CCFFFF"/>
            </a:solidFill>
            <a:ln w="9525">
              <a:solidFill>
                <a:schemeClr val="tx1"/>
              </a:solidFill>
              <a:round/>
              <a:headEnd/>
              <a:tailEnd/>
            </a:ln>
            <a:effectLst/>
          </p:spPr>
          <p:txBody>
            <a:bodyPr wrap="none" anchor="ctr"/>
            <a:lstStyle/>
            <a:p>
              <a:endParaRPr lang="en-US">
                <a:solidFill>
                  <a:srgbClr val="008000"/>
                </a:solidFill>
                <a:latin typeface="Arial" pitchFamily="34" charset="0"/>
                <a:cs typeface="Arial" pitchFamily="34" charset="0"/>
              </a:endParaRPr>
            </a:p>
          </p:txBody>
        </p:sp>
        <p:sp>
          <p:nvSpPr>
            <p:cNvPr id="9" name="Text Box 4"/>
            <p:cNvSpPr txBox="1">
              <a:spLocks noChangeArrowheads="1"/>
            </p:cNvSpPr>
            <p:nvPr/>
          </p:nvSpPr>
          <p:spPr bwMode="auto">
            <a:xfrm>
              <a:off x="914" y="3208"/>
              <a:ext cx="2304" cy="407"/>
            </a:xfrm>
            <a:prstGeom prst="rect">
              <a:avLst/>
            </a:prstGeom>
            <a:noFill/>
            <a:ln w="9525">
              <a:noFill/>
              <a:miter lim="800000"/>
              <a:headEnd/>
              <a:tailEnd/>
            </a:ln>
            <a:effectLst/>
          </p:spPr>
          <p:txBody>
            <a:bodyPr wrap="square">
              <a:spAutoFit/>
            </a:bodyPr>
            <a:lstStyle/>
            <a:p>
              <a:r>
                <a:rPr lang="en-US" dirty="0">
                  <a:solidFill>
                    <a:srgbClr val="008000"/>
                  </a:solidFill>
                  <a:latin typeface="Arial" pitchFamily="34" charset="0"/>
                  <a:cs typeface="Arial" pitchFamily="34" charset="0"/>
                </a:rPr>
                <a:t>A cluster.  </a:t>
              </a:r>
              <a:r>
                <a:rPr lang="en-US" dirty="0" smtClean="0">
                  <a:solidFill>
                    <a:srgbClr val="008000"/>
                  </a:solidFill>
                  <a:latin typeface="Arial" pitchFamily="34" charset="0"/>
                  <a:cs typeface="Arial" pitchFamily="34" charset="0"/>
                </a:rPr>
                <a:t/>
              </a:r>
              <a:br>
                <a:rPr lang="en-US" dirty="0" smtClean="0">
                  <a:solidFill>
                    <a:srgbClr val="008000"/>
                  </a:solidFill>
                  <a:latin typeface="Arial" pitchFamily="34" charset="0"/>
                  <a:cs typeface="Arial" pitchFamily="34" charset="0"/>
                </a:rPr>
              </a:br>
              <a:r>
                <a:rPr lang="en-US" dirty="0" smtClean="0">
                  <a:solidFill>
                    <a:srgbClr val="008000"/>
                  </a:solidFill>
                  <a:latin typeface="Arial" pitchFamily="34" charset="0"/>
                  <a:cs typeface="Arial" pitchFamily="34" charset="0"/>
                </a:rPr>
                <a:t>All its points are </a:t>
              </a:r>
              <a:r>
                <a:rPr lang="en-US" dirty="0">
                  <a:solidFill>
                    <a:srgbClr val="008000"/>
                  </a:solidFill>
                  <a:latin typeface="Arial" pitchFamily="34" charset="0"/>
                  <a:cs typeface="Arial" pitchFamily="34" charset="0"/>
                </a:rPr>
                <a:t>in the </a:t>
              </a:r>
              <a:r>
                <a:rPr lang="en-US" b="1" dirty="0">
                  <a:solidFill>
                    <a:srgbClr val="008000"/>
                  </a:solidFill>
                  <a:latin typeface="Arial" pitchFamily="34" charset="0"/>
                  <a:cs typeface="Arial" pitchFamily="34" charset="0"/>
                </a:rPr>
                <a:t>DS</a:t>
              </a:r>
              <a:r>
                <a:rPr lang="en-US" dirty="0">
                  <a:solidFill>
                    <a:srgbClr val="008000"/>
                  </a:solidFill>
                  <a:latin typeface="Arial" pitchFamily="34" charset="0"/>
                  <a:cs typeface="Arial" pitchFamily="34" charset="0"/>
                </a:rPr>
                <a:t>.</a:t>
              </a:r>
            </a:p>
          </p:txBody>
        </p:sp>
        <p:grpSp>
          <p:nvGrpSpPr>
            <p:cNvPr id="10" name="Group 7"/>
            <p:cNvGrpSpPr>
              <a:grpSpLocks/>
            </p:cNvGrpSpPr>
            <p:nvPr/>
          </p:nvGrpSpPr>
          <p:grpSpPr bwMode="auto">
            <a:xfrm>
              <a:off x="2448" y="2928"/>
              <a:ext cx="192" cy="192"/>
              <a:chOff x="2448" y="2928"/>
              <a:chExt cx="192" cy="192"/>
            </a:xfrm>
          </p:grpSpPr>
          <p:sp>
            <p:nvSpPr>
              <p:cNvPr id="13" name="Line 5"/>
              <p:cNvSpPr>
                <a:spLocks noChangeShapeType="1"/>
              </p:cNvSpPr>
              <p:nvPr/>
            </p:nvSpPr>
            <p:spPr bwMode="auto">
              <a:xfrm>
                <a:off x="2544" y="2928"/>
                <a:ext cx="0" cy="192"/>
              </a:xfrm>
              <a:prstGeom prst="line">
                <a:avLst/>
              </a:prstGeom>
              <a:noFill/>
              <a:ln w="9525">
                <a:solidFill>
                  <a:schemeClr val="tx1"/>
                </a:solidFill>
                <a:round/>
                <a:headEnd/>
                <a:tailEnd/>
              </a:ln>
              <a:effectLst/>
            </p:spPr>
            <p:txBody>
              <a:bodyPr/>
              <a:lstStyle/>
              <a:p>
                <a:endParaRPr lang="en-US">
                  <a:solidFill>
                    <a:srgbClr val="008000"/>
                  </a:solidFill>
                  <a:latin typeface="Arial" pitchFamily="34" charset="0"/>
                  <a:cs typeface="Arial" pitchFamily="34" charset="0"/>
                </a:endParaRPr>
              </a:p>
            </p:txBody>
          </p:sp>
          <p:sp>
            <p:nvSpPr>
              <p:cNvPr id="14" name="Line 6"/>
              <p:cNvSpPr>
                <a:spLocks noChangeShapeType="1"/>
              </p:cNvSpPr>
              <p:nvPr/>
            </p:nvSpPr>
            <p:spPr bwMode="auto">
              <a:xfrm>
                <a:off x="2448" y="3024"/>
                <a:ext cx="192" cy="0"/>
              </a:xfrm>
              <a:prstGeom prst="line">
                <a:avLst/>
              </a:prstGeom>
              <a:noFill/>
              <a:ln w="9525">
                <a:solidFill>
                  <a:schemeClr val="tx1"/>
                </a:solidFill>
                <a:round/>
                <a:headEnd/>
                <a:tailEnd/>
              </a:ln>
              <a:effectLst/>
            </p:spPr>
            <p:txBody>
              <a:bodyPr/>
              <a:lstStyle/>
              <a:p>
                <a:endParaRPr lang="en-US">
                  <a:solidFill>
                    <a:srgbClr val="008000"/>
                  </a:solidFill>
                  <a:latin typeface="Arial" pitchFamily="34" charset="0"/>
                  <a:cs typeface="Arial" pitchFamily="34" charset="0"/>
                </a:endParaRPr>
              </a:p>
            </p:txBody>
          </p:sp>
        </p:grpSp>
        <p:sp>
          <p:nvSpPr>
            <p:cNvPr id="11" name="Text Box 17"/>
            <p:cNvSpPr txBox="1">
              <a:spLocks noChangeArrowheads="1"/>
            </p:cNvSpPr>
            <p:nvPr/>
          </p:nvSpPr>
          <p:spPr bwMode="auto">
            <a:xfrm>
              <a:off x="2870" y="3311"/>
              <a:ext cx="924" cy="233"/>
            </a:xfrm>
            <a:prstGeom prst="rect">
              <a:avLst/>
            </a:prstGeom>
            <a:noFill/>
            <a:ln w="9525">
              <a:noFill/>
              <a:miter lim="800000"/>
              <a:headEnd/>
              <a:tailEnd/>
            </a:ln>
            <a:effectLst/>
          </p:spPr>
          <p:txBody>
            <a:bodyPr wrap="none">
              <a:spAutoFit/>
            </a:bodyPr>
            <a:lstStyle/>
            <a:p>
              <a:r>
                <a:rPr lang="en-US" dirty="0">
                  <a:solidFill>
                    <a:srgbClr val="008000"/>
                  </a:solidFill>
                  <a:latin typeface="Arial" pitchFamily="34" charset="0"/>
                  <a:cs typeface="Arial" pitchFamily="34" charset="0"/>
                </a:rPr>
                <a:t>The centroid</a:t>
              </a:r>
            </a:p>
          </p:txBody>
        </p:sp>
        <p:sp>
          <p:nvSpPr>
            <p:cNvPr id="12" name="Line 18"/>
            <p:cNvSpPr>
              <a:spLocks noChangeShapeType="1"/>
            </p:cNvSpPr>
            <p:nvPr/>
          </p:nvSpPr>
          <p:spPr bwMode="auto">
            <a:xfrm flipH="1" flipV="1">
              <a:off x="2564" y="3072"/>
              <a:ext cx="768" cy="288"/>
            </a:xfrm>
            <a:prstGeom prst="line">
              <a:avLst/>
            </a:prstGeom>
            <a:noFill/>
            <a:ln w="9525">
              <a:solidFill>
                <a:schemeClr val="tx1"/>
              </a:solidFill>
              <a:round/>
              <a:headEnd/>
              <a:tailEnd type="triangle" w="med" len="med"/>
            </a:ln>
            <a:effectLst/>
          </p:spPr>
          <p:txBody>
            <a:bodyPr/>
            <a:lstStyle/>
            <a:p>
              <a:endParaRPr lang="en-US">
                <a:solidFill>
                  <a:srgbClr val="008000"/>
                </a:solidFill>
                <a:latin typeface="Arial" pitchFamily="34" charset="0"/>
                <a:cs typeface="Arial" pitchFamily="34" charset="0"/>
              </a:endParaRPr>
            </a:p>
          </p:txBody>
        </p:sp>
      </p:grpSp>
    </p:spTree>
    <p:extLst>
      <p:ext uri="{BB962C8B-B14F-4D97-AF65-F5344CB8AC3E}">
        <p14:creationId xmlns:p14="http://schemas.microsoft.com/office/powerpoint/2010/main" val="142367711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76200"/>
            <a:ext cx="8534400" cy="987552"/>
          </a:xfrm>
        </p:spPr>
        <p:txBody>
          <a:bodyPr>
            <a:normAutofit/>
          </a:bodyPr>
          <a:lstStyle/>
          <a:p>
            <a:r>
              <a:rPr lang="en-US" dirty="0"/>
              <a:t>Summarizing </a:t>
            </a:r>
            <a:r>
              <a:rPr lang="en-US" dirty="0" smtClean="0"/>
              <a:t>Points: Comments</a:t>
            </a:r>
            <a:endParaRPr lang="en-US" dirty="0"/>
          </a:p>
        </p:txBody>
      </p:sp>
      <p:sp>
        <p:nvSpPr>
          <p:cNvPr id="53251" name="Rectangle 3"/>
          <p:cNvSpPr>
            <a:spLocks noGrp="1" noChangeArrowheads="1"/>
          </p:cNvSpPr>
          <p:nvPr>
            <p:ph idx="1"/>
          </p:nvPr>
        </p:nvSpPr>
        <p:spPr>
          <a:xfrm>
            <a:off x="457200" y="1295401"/>
            <a:ext cx="8229600" cy="4724400"/>
          </a:xfrm>
        </p:spPr>
        <p:txBody>
          <a:bodyPr>
            <a:normAutofit/>
          </a:bodyPr>
          <a:lstStyle/>
          <a:p>
            <a:r>
              <a:rPr lang="en-US" b="1" dirty="0"/>
              <a:t>2</a:t>
            </a:r>
            <a:r>
              <a:rPr lang="en-US" b="1" i="1" dirty="0"/>
              <a:t>d </a:t>
            </a:r>
            <a:r>
              <a:rPr lang="en-US" b="1" dirty="0"/>
              <a:t>+ 1</a:t>
            </a:r>
            <a:r>
              <a:rPr lang="en-US" dirty="0"/>
              <a:t> values represent any </a:t>
            </a:r>
            <a:r>
              <a:rPr lang="en-US" dirty="0" smtClean="0"/>
              <a:t>size cluster</a:t>
            </a:r>
            <a:endParaRPr lang="en-US" dirty="0"/>
          </a:p>
          <a:p>
            <a:pPr lvl="1"/>
            <a:r>
              <a:rPr lang="en-US" b="1" i="1" dirty="0"/>
              <a:t>d</a:t>
            </a:r>
            <a:r>
              <a:rPr lang="en-US" dirty="0"/>
              <a:t>  = number of </a:t>
            </a:r>
            <a:r>
              <a:rPr lang="en-US" dirty="0" smtClean="0"/>
              <a:t>dimensions</a:t>
            </a:r>
            <a:endParaRPr lang="en-US" dirty="0"/>
          </a:p>
          <a:p>
            <a:r>
              <a:rPr lang="en-US" dirty="0" smtClean="0"/>
              <a:t>Average </a:t>
            </a:r>
            <a:r>
              <a:rPr lang="en-US" dirty="0"/>
              <a:t>in </a:t>
            </a:r>
            <a:r>
              <a:rPr lang="en-US" b="1" dirty="0"/>
              <a:t>each dimension</a:t>
            </a:r>
            <a:r>
              <a:rPr lang="en-US" dirty="0"/>
              <a:t> </a:t>
            </a:r>
            <a:r>
              <a:rPr lang="en-US" dirty="0" smtClean="0"/>
              <a:t>(</a:t>
            </a:r>
            <a:r>
              <a:rPr lang="en-US" b="1" dirty="0" smtClean="0">
                <a:solidFill>
                  <a:srgbClr val="FF0066"/>
                </a:solidFill>
              </a:rPr>
              <a:t>the centroid</a:t>
            </a:r>
            <a:r>
              <a:rPr lang="en-US" dirty="0" smtClean="0"/>
              <a:t>) </a:t>
            </a:r>
            <a:br>
              <a:rPr lang="en-US" dirty="0" smtClean="0"/>
            </a:br>
            <a:r>
              <a:rPr lang="en-US" dirty="0" smtClean="0"/>
              <a:t>can </a:t>
            </a:r>
            <a:r>
              <a:rPr lang="en-US" dirty="0"/>
              <a:t>be calculated </a:t>
            </a:r>
            <a:r>
              <a:rPr lang="en-US" dirty="0" smtClean="0"/>
              <a:t>as </a:t>
            </a:r>
            <a:r>
              <a:rPr lang="en-US" b="1" dirty="0" err="1"/>
              <a:t>SUM</a:t>
            </a:r>
            <a:r>
              <a:rPr lang="en-US" b="1" i="1" baseline="-25000" dirty="0" err="1"/>
              <a:t>i</a:t>
            </a:r>
            <a:r>
              <a:rPr lang="en-US" b="1" baseline="-25000" dirty="0"/>
              <a:t> </a:t>
            </a:r>
            <a:r>
              <a:rPr lang="en-US" b="1" dirty="0" smtClean="0"/>
              <a:t>/ </a:t>
            </a:r>
            <a:r>
              <a:rPr lang="en-US" b="1" i="1" dirty="0" smtClean="0"/>
              <a:t>N</a:t>
            </a:r>
            <a:endParaRPr lang="en-US" b="1" dirty="0"/>
          </a:p>
          <a:p>
            <a:pPr lvl="1"/>
            <a:r>
              <a:rPr lang="en-US" b="1" dirty="0" err="1"/>
              <a:t>SUM</a:t>
            </a:r>
            <a:r>
              <a:rPr lang="en-US" b="1" i="1" baseline="-25000" dirty="0" err="1"/>
              <a:t>i</a:t>
            </a:r>
            <a:r>
              <a:rPr lang="en-US" dirty="0"/>
              <a:t> = </a:t>
            </a:r>
            <a:r>
              <a:rPr lang="en-US" i="1" dirty="0" err="1" smtClean="0"/>
              <a:t>i</a:t>
            </a:r>
            <a:r>
              <a:rPr lang="en-US" baseline="30000" dirty="0" err="1" smtClean="0"/>
              <a:t>th</a:t>
            </a:r>
            <a:r>
              <a:rPr lang="en-US" dirty="0" smtClean="0"/>
              <a:t> </a:t>
            </a:r>
            <a:r>
              <a:rPr lang="en-US" dirty="0"/>
              <a:t>component of </a:t>
            </a:r>
            <a:r>
              <a:rPr lang="en-US" dirty="0" smtClean="0"/>
              <a:t>SUM</a:t>
            </a:r>
          </a:p>
          <a:p>
            <a:r>
              <a:rPr lang="en-US" dirty="0" smtClean="0"/>
              <a:t>Variance of a cluster’s discard set in dimension </a:t>
            </a:r>
            <a:r>
              <a:rPr lang="en-US" i="1" dirty="0" err="1" smtClean="0"/>
              <a:t>i</a:t>
            </a:r>
            <a:r>
              <a:rPr lang="en-US" dirty="0" smtClean="0"/>
              <a:t> is: </a:t>
            </a:r>
            <a:r>
              <a:rPr lang="en-US" b="1" dirty="0" smtClean="0"/>
              <a:t>(</a:t>
            </a:r>
            <a:r>
              <a:rPr lang="en-US" b="1" dirty="0" err="1" smtClean="0"/>
              <a:t>SUMSQ</a:t>
            </a:r>
            <a:r>
              <a:rPr lang="en-US" b="1" i="1" baseline="-25000" dirty="0" err="1" smtClean="0"/>
              <a:t>i</a:t>
            </a:r>
            <a:r>
              <a:rPr lang="en-US" b="1" dirty="0" smtClean="0"/>
              <a:t> / </a:t>
            </a:r>
            <a:r>
              <a:rPr lang="en-US" b="1" i="1" dirty="0" smtClean="0"/>
              <a:t>N</a:t>
            </a:r>
            <a:r>
              <a:rPr lang="en-US" b="1" dirty="0" smtClean="0"/>
              <a:t>) – (</a:t>
            </a:r>
            <a:r>
              <a:rPr lang="en-US" b="1" dirty="0" err="1" smtClean="0"/>
              <a:t>SUM</a:t>
            </a:r>
            <a:r>
              <a:rPr lang="en-US" b="1" i="1" baseline="-25000" dirty="0" err="1" smtClean="0"/>
              <a:t>i</a:t>
            </a:r>
            <a:r>
              <a:rPr lang="en-US" b="1" dirty="0" smtClean="0"/>
              <a:t> / </a:t>
            </a:r>
            <a:r>
              <a:rPr lang="en-US" b="1" i="1" dirty="0" smtClean="0"/>
              <a:t>N</a:t>
            </a:r>
            <a:r>
              <a:rPr lang="en-US" b="1" dirty="0" smtClean="0"/>
              <a:t>)</a:t>
            </a:r>
            <a:r>
              <a:rPr lang="en-US" b="1" baseline="30000" dirty="0" smtClean="0"/>
              <a:t>2</a:t>
            </a:r>
          </a:p>
          <a:p>
            <a:pPr lvl="1"/>
            <a:r>
              <a:rPr lang="en-US" dirty="0" smtClean="0"/>
              <a:t>And standard deviation is the square root of that</a:t>
            </a:r>
          </a:p>
          <a:p>
            <a:r>
              <a:rPr lang="en-US" b="1" dirty="0" smtClean="0">
                <a:solidFill>
                  <a:srgbClr val="0000FF"/>
                </a:solidFill>
              </a:rPr>
              <a:t>Next step: Actual clustering</a:t>
            </a:r>
          </a:p>
        </p:txBody>
      </p:sp>
      <p:sp>
        <p:nvSpPr>
          <p:cNvPr id="4" name="Slide Number Placeholder 5"/>
          <p:cNvSpPr>
            <a:spLocks noGrp="1"/>
          </p:cNvSpPr>
          <p:nvPr>
            <p:ph type="sldNum" sz="quarter" idx="12"/>
          </p:nvPr>
        </p:nvSpPr>
        <p:spPr/>
        <p:txBody>
          <a:bodyPr/>
          <a:lstStyle/>
          <a:p>
            <a:fld id="{416DD862-7709-415E-8F55-1D67C15AD446}" type="slidenum">
              <a:rPr lang="en-US"/>
              <a:pPr/>
              <a:t>38</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7" name="Oval 3"/>
          <p:cNvSpPr>
            <a:spLocks noChangeArrowheads="1"/>
          </p:cNvSpPr>
          <p:nvPr/>
        </p:nvSpPr>
        <p:spPr bwMode="auto">
          <a:xfrm>
            <a:off x="6400799" y="5715000"/>
            <a:ext cx="2667001" cy="990600"/>
          </a:xfrm>
          <a:prstGeom prst="ellipse">
            <a:avLst/>
          </a:prstGeom>
          <a:solidFill>
            <a:srgbClr val="CCFFFF"/>
          </a:solidFill>
          <a:ln w="9525">
            <a:solidFill>
              <a:schemeClr val="tx1"/>
            </a:solidFill>
            <a:round/>
            <a:headEnd/>
            <a:tailEnd/>
          </a:ln>
          <a:effectLst/>
        </p:spPr>
        <p:txBody>
          <a:bodyPr wrap="none" anchor="ctr"/>
          <a:lstStyle/>
          <a:p>
            <a:endParaRPr lang="en-US">
              <a:solidFill>
                <a:srgbClr val="008000"/>
              </a:solidFill>
              <a:latin typeface="Arial" pitchFamily="34" charset="0"/>
              <a:cs typeface="Arial" pitchFamily="34" charset="0"/>
            </a:endParaRPr>
          </a:p>
        </p:txBody>
      </p:sp>
      <p:sp>
        <p:nvSpPr>
          <p:cNvPr id="8" name="Line 5"/>
          <p:cNvSpPr>
            <a:spLocks noChangeShapeType="1"/>
          </p:cNvSpPr>
          <p:nvPr/>
        </p:nvSpPr>
        <p:spPr bwMode="auto">
          <a:xfrm>
            <a:off x="7772400" y="6019800"/>
            <a:ext cx="0" cy="304800"/>
          </a:xfrm>
          <a:prstGeom prst="line">
            <a:avLst/>
          </a:prstGeom>
          <a:noFill/>
          <a:ln w="9525">
            <a:solidFill>
              <a:schemeClr val="tx1"/>
            </a:solidFill>
            <a:round/>
            <a:headEnd/>
            <a:tailEnd/>
          </a:ln>
          <a:effectLst/>
        </p:spPr>
        <p:txBody>
          <a:bodyPr/>
          <a:lstStyle/>
          <a:p>
            <a:endParaRPr lang="en-US">
              <a:solidFill>
                <a:srgbClr val="008000"/>
              </a:solidFill>
              <a:latin typeface="Arial" pitchFamily="34" charset="0"/>
              <a:cs typeface="Arial" pitchFamily="34" charset="0"/>
            </a:endParaRPr>
          </a:p>
        </p:txBody>
      </p:sp>
      <p:sp>
        <p:nvSpPr>
          <p:cNvPr id="9" name="Line 6"/>
          <p:cNvSpPr>
            <a:spLocks noChangeShapeType="1"/>
          </p:cNvSpPr>
          <p:nvPr/>
        </p:nvSpPr>
        <p:spPr bwMode="auto">
          <a:xfrm>
            <a:off x="7620000" y="6172200"/>
            <a:ext cx="304800" cy="0"/>
          </a:xfrm>
          <a:prstGeom prst="line">
            <a:avLst/>
          </a:prstGeom>
          <a:noFill/>
          <a:ln w="9525">
            <a:solidFill>
              <a:schemeClr val="tx1"/>
            </a:solidFill>
            <a:round/>
            <a:headEnd/>
            <a:tailEnd/>
          </a:ln>
          <a:effectLst/>
        </p:spPr>
        <p:txBody>
          <a:bodyPr/>
          <a:lstStyle/>
          <a:p>
            <a:endParaRPr lang="en-US">
              <a:solidFill>
                <a:srgbClr val="008000"/>
              </a:solidFill>
              <a:latin typeface="Arial" pitchFamily="34" charset="0"/>
              <a:cs typeface="Arial" pitchFamily="34" charset="0"/>
            </a:endParaRPr>
          </a:p>
        </p:txBody>
      </p:sp>
      <p:sp>
        <p:nvSpPr>
          <p:cNvPr id="2" name="TextBox 1"/>
          <p:cNvSpPr txBox="1"/>
          <p:nvPr/>
        </p:nvSpPr>
        <p:spPr>
          <a:xfrm>
            <a:off x="304800" y="5985408"/>
            <a:ext cx="5943598" cy="738664"/>
          </a:xfrm>
          <a:prstGeom prst="rect">
            <a:avLst/>
          </a:prstGeom>
          <a:noFill/>
        </p:spPr>
        <p:txBody>
          <a:bodyPr wrap="square" rtlCol="0">
            <a:spAutoFit/>
          </a:bodyPr>
          <a:lstStyle/>
          <a:p>
            <a:r>
              <a:rPr lang="en-US" sz="1400" b="1" dirty="0" smtClean="0">
                <a:solidFill>
                  <a:srgbClr val="008000"/>
                </a:solidFill>
                <a:latin typeface="Arial" pitchFamily="34" charset="0"/>
                <a:cs typeface="Arial" pitchFamily="34" charset="0"/>
              </a:rPr>
              <a:t>Note:</a:t>
            </a:r>
            <a:r>
              <a:rPr lang="en-US" sz="1400" dirty="0" smtClean="0">
                <a:solidFill>
                  <a:srgbClr val="008000"/>
                </a:solidFill>
                <a:latin typeface="Arial" pitchFamily="34" charset="0"/>
                <a:cs typeface="Arial" pitchFamily="34" charset="0"/>
              </a:rPr>
              <a:t> Dropping the “axis-aligned” clusters assumption would require storing full covariance matrix to summarize the cluster. So, instead of </a:t>
            </a:r>
            <a:r>
              <a:rPr lang="en-US" sz="1400" b="1" dirty="0" smtClean="0">
                <a:solidFill>
                  <a:srgbClr val="008000"/>
                </a:solidFill>
                <a:latin typeface="Arial" pitchFamily="34" charset="0"/>
                <a:cs typeface="Arial" pitchFamily="34" charset="0"/>
              </a:rPr>
              <a:t>SUMSQ</a:t>
            </a:r>
            <a:r>
              <a:rPr lang="en-US" sz="1400" dirty="0" smtClean="0">
                <a:solidFill>
                  <a:srgbClr val="008000"/>
                </a:solidFill>
                <a:latin typeface="Arial" pitchFamily="34" charset="0"/>
                <a:cs typeface="Arial" pitchFamily="34" charset="0"/>
              </a:rPr>
              <a:t> being a </a:t>
            </a:r>
            <a:r>
              <a:rPr lang="en-US" sz="1400" b="1" i="1" dirty="0" smtClean="0">
                <a:solidFill>
                  <a:srgbClr val="008000"/>
                </a:solidFill>
                <a:latin typeface="Arial" pitchFamily="34" charset="0"/>
                <a:cs typeface="Arial" pitchFamily="34" charset="0"/>
              </a:rPr>
              <a:t>d</a:t>
            </a:r>
            <a:r>
              <a:rPr lang="en-US" sz="1400" dirty="0" smtClean="0">
                <a:solidFill>
                  <a:srgbClr val="008000"/>
                </a:solidFill>
                <a:latin typeface="Arial" pitchFamily="34" charset="0"/>
                <a:cs typeface="Arial" pitchFamily="34" charset="0"/>
              </a:rPr>
              <a:t>-dim vector, it would be a </a:t>
            </a:r>
            <a:r>
              <a:rPr lang="en-US" sz="1400" b="1" i="1" dirty="0" smtClean="0">
                <a:solidFill>
                  <a:srgbClr val="008000"/>
                </a:solidFill>
                <a:latin typeface="Arial" pitchFamily="34" charset="0"/>
                <a:cs typeface="Arial" pitchFamily="34" charset="0"/>
              </a:rPr>
              <a:t>d</a:t>
            </a:r>
            <a:r>
              <a:rPr lang="en-US" sz="1400" b="1" dirty="0" smtClean="0">
                <a:solidFill>
                  <a:srgbClr val="008000"/>
                </a:solidFill>
                <a:latin typeface="Arial" pitchFamily="34" charset="0"/>
                <a:cs typeface="Arial" pitchFamily="34" charset="0"/>
              </a:rPr>
              <a:t> </a:t>
            </a:r>
            <a:r>
              <a:rPr lang="en-US" sz="1400" b="1" i="1" dirty="0" smtClean="0">
                <a:solidFill>
                  <a:srgbClr val="008000"/>
                </a:solidFill>
                <a:latin typeface="Arial" pitchFamily="34" charset="0"/>
                <a:cs typeface="Arial" pitchFamily="34" charset="0"/>
              </a:rPr>
              <a:t>x d</a:t>
            </a:r>
            <a:r>
              <a:rPr lang="en-US" sz="1400" dirty="0" smtClean="0">
                <a:solidFill>
                  <a:srgbClr val="008000"/>
                </a:solidFill>
                <a:latin typeface="Arial" pitchFamily="34" charset="0"/>
                <a:cs typeface="Arial" pitchFamily="34" charset="0"/>
              </a:rPr>
              <a:t> matrix, which is too big! </a:t>
            </a:r>
          </a:p>
        </p:txBody>
      </p:sp>
    </p:spTree>
    <p:extLst>
      <p:ext uri="{BB962C8B-B14F-4D97-AF65-F5344CB8AC3E}">
        <p14:creationId xmlns:p14="http://schemas.microsoft.com/office/powerpoint/2010/main" val="198620967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dirty="0" smtClean="0"/>
              <a:t>The “Memory-Load” of Points</a:t>
            </a:r>
            <a:endParaRPr lang="en-US" dirty="0"/>
          </a:p>
        </p:txBody>
      </p:sp>
      <p:sp>
        <p:nvSpPr>
          <p:cNvPr id="58371" name="Rectangle 3"/>
          <p:cNvSpPr>
            <a:spLocks noGrp="1" noChangeArrowheads="1"/>
          </p:cNvSpPr>
          <p:nvPr>
            <p:ph idx="1"/>
          </p:nvPr>
        </p:nvSpPr>
        <p:spPr/>
        <p:txBody>
          <a:bodyPr/>
          <a:lstStyle/>
          <a:p>
            <a:pPr marL="118872" indent="0">
              <a:buNone/>
            </a:pPr>
            <a:r>
              <a:rPr lang="en-US" b="1" dirty="0" smtClean="0">
                <a:solidFill>
                  <a:srgbClr val="0000FF"/>
                </a:solidFill>
              </a:rPr>
              <a:t>Processing the </a:t>
            </a:r>
            <a:r>
              <a:rPr lang="en-US" b="1" dirty="0">
                <a:solidFill>
                  <a:srgbClr val="0000FF"/>
                </a:solidFill>
              </a:rPr>
              <a:t>“Memory-Load” of </a:t>
            </a:r>
            <a:r>
              <a:rPr lang="en-US" b="1" dirty="0" smtClean="0">
                <a:solidFill>
                  <a:srgbClr val="0000FF"/>
                </a:solidFill>
              </a:rPr>
              <a:t>points (1):</a:t>
            </a:r>
          </a:p>
          <a:p>
            <a:r>
              <a:rPr lang="en-US" b="1" dirty="0" smtClean="0"/>
              <a:t>1) </a:t>
            </a:r>
            <a:r>
              <a:rPr lang="en-US" dirty="0" smtClean="0"/>
              <a:t>Find those points that are “</a:t>
            </a:r>
            <a:r>
              <a:rPr lang="en-US" b="1" dirty="0" smtClean="0">
                <a:solidFill>
                  <a:srgbClr val="FF0066"/>
                </a:solidFill>
              </a:rPr>
              <a:t>sufficiently close</a:t>
            </a:r>
            <a:r>
              <a:rPr lang="en-US" dirty="0" smtClean="0"/>
              <a:t>” to a cluster centroid and add those points to that cluster and the </a:t>
            </a:r>
            <a:r>
              <a:rPr lang="en-US" b="1" dirty="0" smtClean="0"/>
              <a:t>DS</a:t>
            </a:r>
          </a:p>
          <a:p>
            <a:pPr lvl="1"/>
            <a:r>
              <a:rPr lang="en-US" dirty="0" smtClean="0"/>
              <a:t>These points are so close to the centroid that </a:t>
            </a:r>
            <a:br>
              <a:rPr lang="en-US" dirty="0" smtClean="0"/>
            </a:br>
            <a:r>
              <a:rPr lang="en-US" dirty="0" smtClean="0"/>
              <a:t>they can be summarized and then discarded</a:t>
            </a:r>
          </a:p>
          <a:p>
            <a:r>
              <a:rPr lang="en-US" b="1" dirty="0" smtClean="0"/>
              <a:t>2) </a:t>
            </a:r>
            <a:r>
              <a:rPr lang="en-US" dirty="0" smtClean="0"/>
              <a:t>Use any main-memory clustering algorithm to cluster the remaining points and the old </a:t>
            </a:r>
            <a:r>
              <a:rPr lang="en-US" b="1" dirty="0" smtClean="0"/>
              <a:t>RS</a:t>
            </a:r>
          </a:p>
          <a:p>
            <a:pPr lvl="1"/>
            <a:r>
              <a:rPr lang="en-US" dirty="0" smtClean="0"/>
              <a:t>Clusters go to the </a:t>
            </a:r>
            <a:r>
              <a:rPr lang="en-US" b="1" dirty="0" smtClean="0"/>
              <a:t>CS</a:t>
            </a:r>
            <a:r>
              <a:rPr lang="en-US" dirty="0" smtClean="0"/>
              <a:t>; outlying points to the </a:t>
            </a:r>
            <a:r>
              <a:rPr lang="en-US" b="1" dirty="0" smtClean="0"/>
              <a:t>RS</a:t>
            </a:r>
            <a:endParaRPr lang="en-US" dirty="0"/>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6A3142AF-18EF-4D9B-9321-2ED60B2DEA12}" type="slidenum">
              <a:rPr lang="en-US" smtClean="0"/>
              <a:pPr/>
              <a:t>39</a:t>
            </a:fld>
            <a:endParaRPr lang="en-US"/>
          </a:p>
        </p:txBody>
      </p:sp>
      <p:sp>
        <p:nvSpPr>
          <p:cNvPr id="7" name="Rectangle 6"/>
          <p:cNvSpPr/>
          <p:nvPr/>
        </p:nvSpPr>
        <p:spPr>
          <a:xfrm>
            <a:off x="2667000" y="5950803"/>
            <a:ext cx="6400800" cy="830997"/>
          </a:xfrm>
          <a:prstGeom prst="rect">
            <a:avLst/>
          </a:prstGeom>
        </p:spPr>
        <p:txBody>
          <a:bodyPr wrap="square">
            <a:spAutoFit/>
          </a:bodyPr>
          <a:lstStyle/>
          <a:p>
            <a:r>
              <a:rPr lang="en-US" sz="1600" b="1" dirty="0">
                <a:solidFill>
                  <a:srgbClr val="008000"/>
                </a:solidFill>
                <a:latin typeface="Arial" pitchFamily="34" charset="0"/>
                <a:cs typeface="Arial" pitchFamily="34" charset="0"/>
              </a:rPr>
              <a:t>Discard set (DS):</a:t>
            </a:r>
            <a:r>
              <a:rPr lang="en-US" sz="1600" dirty="0">
                <a:solidFill>
                  <a:srgbClr val="008000"/>
                </a:solidFill>
                <a:latin typeface="Arial" pitchFamily="34" charset="0"/>
                <a:cs typeface="Arial" pitchFamily="34" charset="0"/>
              </a:rPr>
              <a:t>  Close enough to a centroid to be summarized.</a:t>
            </a:r>
          </a:p>
          <a:p>
            <a:r>
              <a:rPr lang="en-US" sz="1600" b="1" dirty="0">
                <a:solidFill>
                  <a:srgbClr val="008000"/>
                </a:solidFill>
                <a:latin typeface="Arial" pitchFamily="34" charset="0"/>
                <a:cs typeface="Arial" pitchFamily="34" charset="0"/>
              </a:rPr>
              <a:t>Compression set (CS):</a:t>
            </a:r>
            <a:r>
              <a:rPr lang="en-US" sz="1600" dirty="0">
                <a:solidFill>
                  <a:srgbClr val="008000"/>
                </a:solidFill>
                <a:latin typeface="Arial" pitchFamily="34" charset="0"/>
                <a:cs typeface="Arial" pitchFamily="34" charset="0"/>
              </a:rPr>
              <a:t>  Summarized, but not assigned to a cluster</a:t>
            </a:r>
          </a:p>
          <a:p>
            <a:r>
              <a:rPr lang="en-US" sz="1600" b="1" dirty="0">
                <a:solidFill>
                  <a:srgbClr val="008000"/>
                </a:solidFill>
                <a:latin typeface="Arial" pitchFamily="34" charset="0"/>
                <a:cs typeface="Arial" pitchFamily="34" charset="0"/>
              </a:rPr>
              <a:t>Retained set (RS):</a:t>
            </a:r>
            <a:r>
              <a:rPr lang="en-US" sz="1600" dirty="0">
                <a:solidFill>
                  <a:srgbClr val="008000"/>
                </a:solidFill>
                <a:latin typeface="Arial" pitchFamily="34" charset="0"/>
                <a:cs typeface="Arial" pitchFamily="34" charset="0"/>
              </a:rPr>
              <a:t> Isolated points</a:t>
            </a:r>
          </a:p>
        </p:txBody>
      </p:sp>
    </p:spTree>
    <p:extLst>
      <p:ext uri="{BB962C8B-B14F-4D97-AF65-F5344CB8AC3E}">
        <p14:creationId xmlns:p14="http://schemas.microsoft.com/office/powerpoint/2010/main" val="38504781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ABC4A1D-7D02-4084-97D7-BB005E217310}" type="slidenum">
              <a:rPr lang="en-US"/>
              <a:pPr/>
              <a:t>4</a:t>
            </a:fld>
            <a:endParaRPr lang="en-US"/>
          </a:p>
        </p:txBody>
      </p:sp>
      <p:sp>
        <p:nvSpPr>
          <p:cNvPr id="89090" name="Rectangle 2"/>
          <p:cNvSpPr>
            <a:spLocks noGrp="1" noChangeArrowheads="1"/>
          </p:cNvSpPr>
          <p:nvPr>
            <p:ph type="title"/>
          </p:nvPr>
        </p:nvSpPr>
        <p:spPr/>
        <p:txBody>
          <a:bodyPr/>
          <a:lstStyle/>
          <a:p>
            <a:r>
              <a:rPr lang="en-US" dirty="0"/>
              <a:t>The Problem of Clustering</a:t>
            </a:r>
          </a:p>
        </p:txBody>
      </p:sp>
      <p:sp>
        <p:nvSpPr>
          <p:cNvPr id="89091" name="Rectangle 3"/>
          <p:cNvSpPr>
            <a:spLocks noGrp="1" noChangeArrowheads="1"/>
          </p:cNvSpPr>
          <p:nvPr>
            <p:ph type="body" idx="1"/>
          </p:nvPr>
        </p:nvSpPr>
        <p:spPr>
          <a:xfrm>
            <a:off x="457200" y="1295400"/>
            <a:ext cx="8610600" cy="5257801"/>
          </a:xfrm>
        </p:spPr>
        <p:txBody>
          <a:bodyPr>
            <a:normAutofit/>
          </a:bodyPr>
          <a:lstStyle/>
          <a:p>
            <a:r>
              <a:rPr lang="en-US" dirty="0"/>
              <a:t>Given a </a:t>
            </a:r>
            <a:r>
              <a:rPr lang="en-US" b="1" dirty="0"/>
              <a:t>set of points</a:t>
            </a:r>
            <a:r>
              <a:rPr lang="en-US" dirty="0"/>
              <a:t>, with a notion of </a:t>
            </a:r>
            <a:r>
              <a:rPr lang="en-US" b="1" dirty="0"/>
              <a:t>distance</a:t>
            </a:r>
            <a:r>
              <a:rPr lang="en-US" dirty="0"/>
              <a:t> between </a:t>
            </a:r>
            <a:r>
              <a:rPr lang="en-US" dirty="0" smtClean="0"/>
              <a:t>points</a:t>
            </a:r>
            <a:r>
              <a:rPr lang="en-US" dirty="0"/>
              <a:t>, </a:t>
            </a:r>
            <a:r>
              <a:rPr lang="en-US" b="1" dirty="0"/>
              <a:t>group the points</a:t>
            </a:r>
            <a:r>
              <a:rPr lang="en-US" dirty="0"/>
              <a:t> into some number of </a:t>
            </a:r>
            <a:r>
              <a:rPr lang="en-US" b="1" i="1" dirty="0">
                <a:solidFill>
                  <a:srgbClr val="FF0066"/>
                </a:solidFill>
              </a:rPr>
              <a:t>clusters</a:t>
            </a:r>
            <a:r>
              <a:rPr lang="en-US" dirty="0"/>
              <a:t>, so </a:t>
            </a:r>
            <a:r>
              <a:rPr lang="en-US" dirty="0" smtClean="0"/>
              <a:t>that </a:t>
            </a:r>
          </a:p>
          <a:p>
            <a:pPr lvl="1"/>
            <a:r>
              <a:rPr lang="en-US" dirty="0" smtClean="0"/>
              <a:t>Members </a:t>
            </a:r>
            <a:r>
              <a:rPr lang="en-US" dirty="0"/>
              <a:t>of a cluster are </a:t>
            </a:r>
            <a:r>
              <a:rPr lang="en-US" dirty="0" smtClean="0"/>
              <a:t>close/similar </a:t>
            </a:r>
            <a:r>
              <a:rPr lang="en-US" dirty="0"/>
              <a:t>to each </a:t>
            </a:r>
            <a:r>
              <a:rPr lang="en-US" dirty="0" smtClean="0"/>
              <a:t>other</a:t>
            </a:r>
          </a:p>
          <a:p>
            <a:pPr lvl="1"/>
            <a:r>
              <a:rPr lang="en-US" dirty="0" smtClean="0"/>
              <a:t>Members of different clusters are dissimilar</a:t>
            </a:r>
          </a:p>
          <a:p>
            <a:r>
              <a:rPr lang="en-US" b="1" dirty="0" smtClean="0">
                <a:solidFill>
                  <a:srgbClr val="0000FF"/>
                </a:solidFill>
              </a:rPr>
              <a:t>Usually:</a:t>
            </a:r>
            <a:r>
              <a:rPr lang="en-US" b="1" dirty="0" smtClean="0">
                <a:solidFill>
                  <a:schemeClr val="accent3"/>
                </a:solidFill>
              </a:rPr>
              <a:t> </a:t>
            </a:r>
          </a:p>
          <a:p>
            <a:pPr lvl="1"/>
            <a:r>
              <a:rPr lang="en-US" dirty="0" smtClean="0"/>
              <a:t>Points are in a high-dimensional space</a:t>
            </a:r>
          </a:p>
          <a:p>
            <a:pPr lvl="1"/>
            <a:r>
              <a:rPr lang="en-US" dirty="0" smtClean="0"/>
              <a:t>Similarity is defined using a distance measure</a:t>
            </a:r>
          </a:p>
          <a:p>
            <a:pPr lvl="2"/>
            <a:r>
              <a:rPr lang="en-US" dirty="0" smtClean="0"/>
              <a:t>Euclidean, Cosine, </a:t>
            </a:r>
            <a:r>
              <a:rPr lang="en-US" dirty="0" err="1" smtClean="0"/>
              <a:t>Jaccard</a:t>
            </a:r>
            <a:r>
              <a:rPr lang="en-US" dirty="0" smtClean="0"/>
              <a:t>, edit distance, …</a:t>
            </a:r>
            <a:endParaRPr lang="en-US" dirty="0"/>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188294848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dirty="0"/>
              <a:t>The “Memory-Load” of Points</a:t>
            </a:r>
          </a:p>
        </p:txBody>
      </p:sp>
      <p:sp>
        <p:nvSpPr>
          <p:cNvPr id="59395" name="Rectangle 3"/>
          <p:cNvSpPr>
            <a:spLocks noGrp="1" noChangeArrowheads="1"/>
          </p:cNvSpPr>
          <p:nvPr>
            <p:ph idx="1"/>
          </p:nvPr>
        </p:nvSpPr>
        <p:spPr>
          <a:xfrm>
            <a:off x="457200" y="1295400"/>
            <a:ext cx="8610600" cy="5257801"/>
          </a:xfrm>
        </p:spPr>
        <p:txBody>
          <a:bodyPr>
            <a:normAutofit/>
          </a:bodyPr>
          <a:lstStyle/>
          <a:p>
            <a:pPr marL="118872" indent="0">
              <a:buNone/>
            </a:pPr>
            <a:r>
              <a:rPr lang="en-US" b="1" dirty="0">
                <a:solidFill>
                  <a:srgbClr val="0000FF"/>
                </a:solidFill>
              </a:rPr>
              <a:t>Processing the “Memory-Load” of </a:t>
            </a:r>
            <a:r>
              <a:rPr lang="en-US" b="1" dirty="0" smtClean="0">
                <a:solidFill>
                  <a:srgbClr val="0000FF"/>
                </a:solidFill>
              </a:rPr>
              <a:t>points (2):</a:t>
            </a:r>
            <a:endParaRPr lang="en-US" b="1" dirty="0">
              <a:solidFill>
                <a:srgbClr val="0000FF"/>
              </a:solidFill>
            </a:endParaRPr>
          </a:p>
          <a:p>
            <a:r>
              <a:rPr lang="en-US" b="1" dirty="0" smtClean="0"/>
              <a:t>3) DS set:</a:t>
            </a:r>
            <a:r>
              <a:rPr lang="en-US" dirty="0" smtClean="0"/>
              <a:t> Adjust statistics of the clusters to account for the new points</a:t>
            </a:r>
          </a:p>
          <a:p>
            <a:pPr lvl="1"/>
            <a:r>
              <a:rPr lang="en-US" dirty="0" smtClean="0"/>
              <a:t>Add </a:t>
            </a:r>
            <a:r>
              <a:rPr lang="en-US" b="1" i="1" dirty="0" smtClean="0"/>
              <a:t>N</a:t>
            </a:r>
            <a:r>
              <a:rPr lang="en-US" dirty="0" smtClean="0"/>
              <a:t>s, </a:t>
            </a:r>
            <a:r>
              <a:rPr lang="en-US" b="1" i="1" dirty="0" smtClean="0"/>
              <a:t>SUM</a:t>
            </a:r>
            <a:r>
              <a:rPr lang="en-US" dirty="0" smtClean="0"/>
              <a:t>s, </a:t>
            </a:r>
            <a:r>
              <a:rPr lang="en-US" b="1" i="1" dirty="0" smtClean="0"/>
              <a:t>SUMSQ</a:t>
            </a:r>
            <a:r>
              <a:rPr lang="en-US" dirty="0" smtClean="0"/>
              <a:t>s</a:t>
            </a:r>
          </a:p>
          <a:p>
            <a:pPr lvl="5"/>
            <a:endParaRPr lang="en-US" sz="1000" dirty="0" smtClean="0"/>
          </a:p>
          <a:p>
            <a:r>
              <a:rPr lang="en-US" b="1" dirty="0" smtClean="0"/>
              <a:t>4) </a:t>
            </a:r>
            <a:r>
              <a:rPr lang="en-US" dirty="0" smtClean="0"/>
              <a:t>Consider merging compressed sets in the </a:t>
            </a:r>
            <a:r>
              <a:rPr lang="en-US" b="1" dirty="0" smtClean="0"/>
              <a:t>CS</a:t>
            </a:r>
          </a:p>
          <a:p>
            <a:pPr lvl="8"/>
            <a:endParaRPr lang="en-US" sz="1000" dirty="0" smtClean="0"/>
          </a:p>
          <a:p>
            <a:r>
              <a:rPr lang="en-US" b="1" dirty="0" smtClean="0"/>
              <a:t>5)</a:t>
            </a:r>
            <a:r>
              <a:rPr lang="en-US" dirty="0" smtClean="0"/>
              <a:t> If this is the last round, merge all compressed sets in the </a:t>
            </a:r>
            <a:r>
              <a:rPr lang="en-US" b="1" dirty="0" smtClean="0"/>
              <a:t>CS</a:t>
            </a:r>
            <a:r>
              <a:rPr lang="en-US" dirty="0" smtClean="0"/>
              <a:t> and all </a:t>
            </a:r>
            <a:r>
              <a:rPr lang="en-US" b="1" dirty="0" smtClean="0"/>
              <a:t>RS</a:t>
            </a:r>
            <a:r>
              <a:rPr lang="en-US" dirty="0" smtClean="0"/>
              <a:t> points into their nearest cluster</a:t>
            </a:r>
            <a:endParaRPr lang="en-US" dirty="0"/>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dirty="0"/>
          </a:p>
        </p:txBody>
      </p:sp>
      <p:sp>
        <p:nvSpPr>
          <p:cNvPr id="4" name="Slide Number Placeholder 5"/>
          <p:cNvSpPr>
            <a:spLocks noGrp="1"/>
          </p:cNvSpPr>
          <p:nvPr>
            <p:ph type="sldNum" sz="quarter" idx="12"/>
          </p:nvPr>
        </p:nvSpPr>
        <p:spPr/>
        <p:txBody>
          <a:bodyPr/>
          <a:lstStyle/>
          <a:p>
            <a:fld id="{0E8606BA-F3DE-42A2-BE38-137B3F9648DF}" type="slidenum">
              <a:rPr lang="en-US" smtClean="0"/>
              <a:pPr/>
              <a:t>40</a:t>
            </a:fld>
            <a:endParaRPr lang="en-US"/>
          </a:p>
        </p:txBody>
      </p:sp>
      <p:sp>
        <p:nvSpPr>
          <p:cNvPr id="7" name="Rectangle 6"/>
          <p:cNvSpPr/>
          <p:nvPr/>
        </p:nvSpPr>
        <p:spPr>
          <a:xfrm>
            <a:off x="2667000" y="5950803"/>
            <a:ext cx="6400800" cy="830997"/>
          </a:xfrm>
          <a:prstGeom prst="rect">
            <a:avLst/>
          </a:prstGeom>
        </p:spPr>
        <p:txBody>
          <a:bodyPr wrap="square">
            <a:spAutoFit/>
          </a:bodyPr>
          <a:lstStyle/>
          <a:p>
            <a:r>
              <a:rPr lang="en-US" sz="1600" b="1" dirty="0">
                <a:solidFill>
                  <a:srgbClr val="008000"/>
                </a:solidFill>
                <a:latin typeface="Arial" pitchFamily="34" charset="0"/>
                <a:cs typeface="Arial" pitchFamily="34" charset="0"/>
              </a:rPr>
              <a:t>Discard set (DS):</a:t>
            </a:r>
            <a:r>
              <a:rPr lang="en-US" sz="1600" dirty="0">
                <a:solidFill>
                  <a:srgbClr val="008000"/>
                </a:solidFill>
                <a:latin typeface="Arial" pitchFamily="34" charset="0"/>
                <a:cs typeface="Arial" pitchFamily="34" charset="0"/>
              </a:rPr>
              <a:t>  Close enough to a centroid to be summarized.</a:t>
            </a:r>
          </a:p>
          <a:p>
            <a:r>
              <a:rPr lang="en-US" sz="1600" b="1" dirty="0">
                <a:solidFill>
                  <a:srgbClr val="008000"/>
                </a:solidFill>
                <a:latin typeface="Arial" pitchFamily="34" charset="0"/>
                <a:cs typeface="Arial" pitchFamily="34" charset="0"/>
              </a:rPr>
              <a:t>Compression set (CS):</a:t>
            </a:r>
            <a:r>
              <a:rPr lang="en-US" sz="1600" dirty="0">
                <a:solidFill>
                  <a:srgbClr val="008000"/>
                </a:solidFill>
                <a:latin typeface="Arial" pitchFamily="34" charset="0"/>
                <a:cs typeface="Arial" pitchFamily="34" charset="0"/>
              </a:rPr>
              <a:t>  Summarized, but not assigned to a cluster</a:t>
            </a:r>
          </a:p>
          <a:p>
            <a:r>
              <a:rPr lang="en-US" sz="1600" b="1" dirty="0">
                <a:solidFill>
                  <a:srgbClr val="008000"/>
                </a:solidFill>
                <a:latin typeface="Arial" pitchFamily="34" charset="0"/>
                <a:cs typeface="Arial" pitchFamily="34" charset="0"/>
              </a:rPr>
              <a:t>Retained set (RS):</a:t>
            </a:r>
            <a:r>
              <a:rPr lang="en-US" sz="1600" dirty="0">
                <a:solidFill>
                  <a:srgbClr val="008000"/>
                </a:solidFill>
                <a:latin typeface="Arial" pitchFamily="34" charset="0"/>
                <a:cs typeface="Arial" pitchFamily="34" charset="0"/>
              </a:rPr>
              <a:t> Isolated points</a:t>
            </a:r>
          </a:p>
        </p:txBody>
      </p:sp>
    </p:spTree>
    <p:extLst>
      <p:ext uri="{BB962C8B-B14F-4D97-AF65-F5344CB8AC3E}">
        <p14:creationId xmlns:p14="http://schemas.microsoft.com/office/powerpoint/2010/main" val="26200205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dirty="0" smtClean="0"/>
              <a:t>BFR: “Galaxies</a:t>
            </a:r>
            <a:r>
              <a:rPr lang="en-US" dirty="0"/>
              <a:t>” Picture</a:t>
            </a:r>
          </a:p>
        </p:txBody>
      </p:sp>
      <p:sp>
        <p:nvSpPr>
          <p:cNvPr id="39" name="Footer Placeholder 38"/>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36" name="Slide Number Placeholder 4"/>
          <p:cNvSpPr>
            <a:spLocks noGrp="1"/>
          </p:cNvSpPr>
          <p:nvPr>
            <p:ph type="sldNum" sz="quarter" idx="12"/>
          </p:nvPr>
        </p:nvSpPr>
        <p:spPr/>
        <p:txBody>
          <a:bodyPr/>
          <a:lstStyle/>
          <a:p>
            <a:fld id="{74A0C195-7118-4349-B1EC-DC26B1FB8D04}" type="slidenum">
              <a:rPr lang="en-US"/>
              <a:pPr/>
              <a:t>41</a:t>
            </a:fld>
            <a:endParaRPr lang="en-US"/>
          </a:p>
        </p:txBody>
      </p:sp>
      <p:grpSp>
        <p:nvGrpSpPr>
          <p:cNvPr id="2" name="Group 44"/>
          <p:cNvGrpSpPr>
            <a:grpSpLocks/>
          </p:cNvGrpSpPr>
          <p:nvPr/>
        </p:nvGrpSpPr>
        <p:grpSpPr bwMode="auto">
          <a:xfrm>
            <a:off x="533400" y="3852863"/>
            <a:ext cx="5489575" cy="1712913"/>
            <a:chOff x="336" y="2736"/>
            <a:chExt cx="3458" cy="1079"/>
          </a:xfrm>
        </p:grpSpPr>
        <p:sp>
          <p:nvSpPr>
            <p:cNvPr id="57347" name="Oval 3"/>
            <p:cNvSpPr>
              <a:spLocks noChangeArrowheads="1"/>
            </p:cNvSpPr>
            <p:nvPr/>
          </p:nvSpPr>
          <p:spPr bwMode="auto">
            <a:xfrm>
              <a:off x="1680" y="2736"/>
              <a:ext cx="1680" cy="624"/>
            </a:xfrm>
            <a:prstGeom prst="ellipse">
              <a:avLst/>
            </a:prstGeom>
            <a:solidFill>
              <a:srgbClr val="CCFFFF"/>
            </a:solidFill>
            <a:ln w="9525">
              <a:solidFill>
                <a:schemeClr val="tx1"/>
              </a:solidFill>
              <a:round/>
              <a:headEnd/>
              <a:tailEnd/>
            </a:ln>
            <a:effectLst/>
          </p:spPr>
          <p:txBody>
            <a:bodyPr wrap="none" anchor="ctr"/>
            <a:lstStyle/>
            <a:p>
              <a:endParaRPr lang="en-US">
                <a:solidFill>
                  <a:srgbClr val="008000"/>
                </a:solidFill>
                <a:latin typeface="Arial" pitchFamily="34" charset="0"/>
                <a:cs typeface="Arial" pitchFamily="34" charset="0"/>
              </a:endParaRPr>
            </a:p>
          </p:txBody>
        </p:sp>
        <p:sp>
          <p:nvSpPr>
            <p:cNvPr id="57348" name="Text Box 4"/>
            <p:cNvSpPr txBox="1">
              <a:spLocks noChangeArrowheads="1"/>
            </p:cNvSpPr>
            <p:nvPr/>
          </p:nvSpPr>
          <p:spPr bwMode="auto">
            <a:xfrm>
              <a:off x="336" y="3408"/>
              <a:ext cx="1369" cy="407"/>
            </a:xfrm>
            <a:prstGeom prst="rect">
              <a:avLst/>
            </a:prstGeom>
            <a:noFill/>
            <a:ln w="9525">
              <a:noFill/>
              <a:miter lim="800000"/>
              <a:headEnd/>
              <a:tailEnd/>
            </a:ln>
            <a:effectLst/>
          </p:spPr>
          <p:txBody>
            <a:bodyPr wrap="none">
              <a:spAutoFit/>
            </a:bodyPr>
            <a:lstStyle/>
            <a:p>
              <a:r>
                <a:rPr lang="en-US" dirty="0">
                  <a:solidFill>
                    <a:srgbClr val="008000"/>
                  </a:solidFill>
                  <a:latin typeface="Arial" pitchFamily="34" charset="0"/>
                  <a:cs typeface="Arial" pitchFamily="34" charset="0"/>
                </a:rPr>
                <a:t>A cluster.  Its points</a:t>
              </a:r>
            </a:p>
            <a:p>
              <a:r>
                <a:rPr lang="en-US" dirty="0">
                  <a:solidFill>
                    <a:srgbClr val="008000"/>
                  </a:solidFill>
                  <a:latin typeface="Arial" pitchFamily="34" charset="0"/>
                  <a:cs typeface="Arial" pitchFamily="34" charset="0"/>
                </a:rPr>
                <a:t>are in the </a:t>
              </a:r>
              <a:r>
                <a:rPr lang="en-US" b="1" dirty="0">
                  <a:solidFill>
                    <a:srgbClr val="008000"/>
                  </a:solidFill>
                  <a:latin typeface="Arial" pitchFamily="34" charset="0"/>
                  <a:cs typeface="Arial" pitchFamily="34" charset="0"/>
                </a:rPr>
                <a:t>DS</a:t>
              </a:r>
              <a:r>
                <a:rPr lang="en-US" dirty="0">
                  <a:solidFill>
                    <a:srgbClr val="008000"/>
                  </a:solidFill>
                  <a:latin typeface="Arial" pitchFamily="34" charset="0"/>
                  <a:cs typeface="Arial" pitchFamily="34" charset="0"/>
                </a:rPr>
                <a:t>.</a:t>
              </a:r>
            </a:p>
          </p:txBody>
        </p:sp>
        <p:grpSp>
          <p:nvGrpSpPr>
            <p:cNvPr id="3" name="Group 7"/>
            <p:cNvGrpSpPr>
              <a:grpSpLocks/>
            </p:cNvGrpSpPr>
            <p:nvPr/>
          </p:nvGrpSpPr>
          <p:grpSpPr bwMode="auto">
            <a:xfrm>
              <a:off x="2448" y="2928"/>
              <a:ext cx="192" cy="192"/>
              <a:chOff x="2448" y="2928"/>
              <a:chExt cx="192" cy="192"/>
            </a:xfrm>
          </p:grpSpPr>
          <p:sp>
            <p:nvSpPr>
              <p:cNvPr id="57349" name="Line 5"/>
              <p:cNvSpPr>
                <a:spLocks noChangeShapeType="1"/>
              </p:cNvSpPr>
              <p:nvPr/>
            </p:nvSpPr>
            <p:spPr bwMode="auto">
              <a:xfrm>
                <a:off x="2544" y="2928"/>
                <a:ext cx="0" cy="192"/>
              </a:xfrm>
              <a:prstGeom prst="line">
                <a:avLst/>
              </a:prstGeom>
              <a:noFill/>
              <a:ln w="9525">
                <a:solidFill>
                  <a:schemeClr val="tx1"/>
                </a:solidFill>
                <a:round/>
                <a:headEnd/>
                <a:tailEnd/>
              </a:ln>
              <a:effectLst/>
            </p:spPr>
            <p:txBody>
              <a:bodyPr/>
              <a:lstStyle/>
              <a:p>
                <a:endParaRPr lang="en-US">
                  <a:solidFill>
                    <a:srgbClr val="008000"/>
                  </a:solidFill>
                  <a:latin typeface="Arial" pitchFamily="34" charset="0"/>
                  <a:cs typeface="Arial" pitchFamily="34" charset="0"/>
                </a:endParaRPr>
              </a:p>
            </p:txBody>
          </p:sp>
          <p:sp>
            <p:nvSpPr>
              <p:cNvPr id="57350" name="Line 6"/>
              <p:cNvSpPr>
                <a:spLocks noChangeShapeType="1"/>
              </p:cNvSpPr>
              <p:nvPr/>
            </p:nvSpPr>
            <p:spPr bwMode="auto">
              <a:xfrm>
                <a:off x="2448" y="3024"/>
                <a:ext cx="192" cy="0"/>
              </a:xfrm>
              <a:prstGeom prst="line">
                <a:avLst/>
              </a:prstGeom>
              <a:noFill/>
              <a:ln w="9525">
                <a:solidFill>
                  <a:schemeClr val="tx1"/>
                </a:solidFill>
                <a:round/>
                <a:headEnd/>
                <a:tailEnd/>
              </a:ln>
              <a:effectLst/>
            </p:spPr>
            <p:txBody>
              <a:bodyPr/>
              <a:lstStyle/>
              <a:p>
                <a:endParaRPr lang="en-US">
                  <a:solidFill>
                    <a:srgbClr val="008000"/>
                  </a:solidFill>
                  <a:latin typeface="Arial" pitchFamily="34" charset="0"/>
                  <a:cs typeface="Arial" pitchFamily="34" charset="0"/>
                </a:endParaRPr>
              </a:p>
            </p:txBody>
          </p:sp>
        </p:grpSp>
        <p:sp>
          <p:nvSpPr>
            <p:cNvPr id="57361" name="Text Box 17"/>
            <p:cNvSpPr txBox="1">
              <a:spLocks noChangeArrowheads="1"/>
            </p:cNvSpPr>
            <p:nvPr/>
          </p:nvSpPr>
          <p:spPr bwMode="auto">
            <a:xfrm>
              <a:off x="2870" y="3477"/>
              <a:ext cx="924" cy="233"/>
            </a:xfrm>
            <a:prstGeom prst="rect">
              <a:avLst/>
            </a:prstGeom>
            <a:noFill/>
            <a:ln w="9525">
              <a:noFill/>
              <a:miter lim="800000"/>
              <a:headEnd/>
              <a:tailEnd/>
            </a:ln>
            <a:effectLst/>
          </p:spPr>
          <p:txBody>
            <a:bodyPr wrap="none">
              <a:spAutoFit/>
            </a:bodyPr>
            <a:lstStyle/>
            <a:p>
              <a:r>
                <a:rPr lang="en-US">
                  <a:solidFill>
                    <a:srgbClr val="008000"/>
                  </a:solidFill>
                  <a:latin typeface="Arial" pitchFamily="34" charset="0"/>
                  <a:cs typeface="Arial" pitchFamily="34" charset="0"/>
                </a:rPr>
                <a:t>The centroid</a:t>
              </a:r>
            </a:p>
          </p:txBody>
        </p:sp>
        <p:sp>
          <p:nvSpPr>
            <p:cNvPr id="57362" name="Line 18"/>
            <p:cNvSpPr>
              <a:spLocks noChangeShapeType="1"/>
            </p:cNvSpPr>
            <p:nvPr/>
          </p:nvSpPr>
          <p:spPr bwMode="auto">
            <a:xfrm flipH="1" flipV="1">
              <a:off x="2564" y="3072"/>
              <a:ext cx="912" cy="432"/>
            </a:xfrm>
            <a:prstGeom prst="line">
              <a:avLst/>
            </a:prstGeom>
            <a:noFill/>
            <a:ln w="9525">
              <a:solidFill>
                <a:schemeClr val="tx1"/>
              </a:solidFill>
              <a:round/>
              <a:headEnd/>
              <a:tailEnd type="triangle" w="med" len="med"/>
            </a:ln>
            <a:effectLst/>
          </p:spPr>
          <p:txBody>
            <a:bodyPr/>
            <a:lstStyle/>
            <a:p>
              <a:endParaRPr lang="en-US">
                <a:solidFill>
                  <a:srgbClr val="008000"/>
                </a:solidFill>
                <a:latin typeface="Arial" pitchFamily="34" charset="0"/>
                <a:cs typeface="Arial" pitchFamily="34" charset="0"/>
              </a:endParaRPr>
            </a:p>
          </p:txBody>
        </p:sp>
      </p:grpSp>
      <p:grpSp>
        <p:nvGrpSpPr>
          <p:cNvPr id="4" name="Group 45"/>
          <p:cNvGrpSpPr>
            <a:grpSpLocks/>
          </p:cNvGrpSpPr>
          <p:nvPr/>
        </p:nvGrpSpPr>
        <p:grpSpPr bwMode="auto">
          <a:xfrm>
            <a:off x="1524000" y="1338262"/>
            <a:ext cx="5562600" cy="2143125"/>
            <a:chOff x="960" y="1152"/>
            <a:chExt cx="3504" cy="1350"/>
          </a:xfrm>
        </p:grpSpPr>
        <p:sp>
          <p:nvSpPr>
            <p:cNvPr id="57363" name="Oval 19"/>
            <p:cNvSpPr>
              <a:spLocks noChangeArrowheads="1"/>
            </p:cNvSpPr>
            <p:nvPr/>
          </p:nvSpPr>
          <p:spPr bwMode="auto">
            <a:xfrm>
              <a:off x="960" y="1824"/>
              <a:ext cx="288" cy="528"/>
            </a:xfrm>
            <a:prstGeom prst="ellipse">
              <a:avLst/>
            </a:prstGeom>
            <a:solidFill>
              <a:srgbClr val="FFFF99">
                <a:alpha val="50000"/>
              </a:srgbClr>
            </a:solidFill>
            <a:ln w="9525">
              <a:solidFill>
                <a:schemeClr val="tx1"/>
              </a:solidFill>
              <a:round/>
              <a:headEnd/>
              <a:tailEnd/>
            </a:ln>
            <a:effectLst/>
          </p:spPr>
          <p:txBody>
            <a:bodyPr wrap="none" anchor="ctr"/>
            <a:lstStyle/>
            <a:p>
              <a:endParaRPr lang="en-US">
                <a:solidFill>
                  <a:srgbClr val="008000"/>
                </a:solidFill>
                <a:latin typeface="Arial" pitchFamily="34" charset="0"/>
                <a:cs typeface="Arial" pitchFamily="34" charset="0"/>
              </a:endParaRPr>
            </a:p>
          </p:txBody>
        </p:sp>
        <p:sp>
          <p:nvSpPr>
            <p:cNvPr id="57366" name="Oval 22"/>
            <p:cNvSpPr>
              <a:spLocks noChangeArrowheads="1"/>
            </p:cNvSpPr>
            <p:nvPr/>
          </p:nvSpPr>
          <p:spPr bwMode="auto">
            <a:xfrm>
              <a:off x="3936" y="2016"/>
              <a:ext cx="528" cy="384"/>
            </a:xfrm>
            <a:prstGeom prst="ellipse">
              <a:avLst/>
            </a:prstGeom>
            <a:solidFill>
              <a:srgbClr val="FFFF99">
                <a:alpha val="50000"/>
              </a:srgbClr>
            </a:solidFill>
            <a:ln w="9525">
              <a:solidFill>
                <a:schemeClr val="tx1"/>
              </a:solidFill>
              <a:round/>
              <a:headEnd/>
              <a:tailEnd/>
            </a:ln>
            <a:effectLst/>
          </p:spPr>
          <p:txBody>
            <a:bodyPr wrap="none" anchor="ctr"/>
            <a:lstStyle/>
            <a:p>
              <a:endParaRPr lang="en-US">
                <a:solidFill>
                  <a:srgbClr val="008000"/>
                </a:solidFill>
                <a:latin typeface="Arial" pitchFamily="34" charset="0"/>
                <a:cs typeface="Arial" pitchFamily="34" charset="0"/>
              </a:endParaRPr>
            </a:p>
          </p:txBody>
        </p:sp>
        <p:sp>
          <p:nvSpPr>
            <p:cNvPr id="57367" name="Oval 23"/>
            <p:cNvSpPr>
              <a:spLocks noChangeArrowheads="1"/>
            </p:cNvSpPr>
            <p:nvPr/>
          </p:nvSpPr>
          <p:spPr bwMode="auto">
            <a:xfrm>
              <a:off x="2256" y="1152"/>
              <a:ext cx="432" cy="480"/>
            </a:xfrm>
            <a:prstGeom prst="ellipse">
              <a:avLst/>
            </a:prstGeom>
            <a:solidFill>
              <a:srgbClr val="FFFF99">
                <a:alpha val="50000"/>
              </a:srgbClr>
            </a:solidFill>
            <a:ln w="9525">
              <a:solidFill>
                <a:schemeClr val="tx1"/>
              </a:solidFill>
              <a:round/>
              <a:headEnd/>
              <a:tailEnd/>
            </a:ln>
            <a:effectLst/>
          </p:spPr>
          <p:txBody>
            <a:bodyPr wrap="none" anchor="ctr"/>
            <a:lstStyle/>
            <a:p>
              <a:endParaRPr lang="en-US">
                <a:solidFill>
                  <a:srgbClr val="008000"/>
                </a:solidFill>
                <a:latin typeface="Arial" pitchFamily="34" charset="0"/>
                <a:cs typeface="Arial" pitchFamily="34" charset="0"/>
              </a:endParaRPr>
            </a:p>
          </p:txBody>
        </p:sp>
        <p:grpSp>
          <p:nvGrpSpPr>
            <p:cNvPr id="5" name="Group 24"/>
            <p:cNvGrpSpPr>
              <a:grpSpLocks/>
            </p:cNvGrpSpPr>
            <p:nvPr/>
          </p:nvGrpSpPr>
          <p:grpSpPr bwMode="auto">
            <a:xfrm>
              <a:off x="1008" y="1968"/>
              <a:ext cx="192" cy="192"/>
              <a:chOff x="2448" y="2928"/>
              <a:chExt cx="192" cy="192"/>
            </a:xfrm>
          </p:grpSpPr>
          <p:sp>
            <p:nvSpPr>
              <p:cNvPr id="57369" name="Line 25"/>
              <p:cNvSpPr>
                <a:spLocks noChangeShapeType="1"/>
              </p:cNvSpPr>
              <p:nvPr/>
            </p:nvSpPr>
            <p:spPr bwMode="auto">
              <a:xfrm>
                <a:off x="2544" y="2928"/>
                <a:ext cx="0" cy="192"/>
              </a:xfrm>
              <a:prstGeom prst="line">
                <a:avLst/>
              </a:prstGeom>
              <a:noFill/>
              <a:ln w="9525">
                <a:solidFill>
                  <a:schemeClr val="tx1"/>
                </a:solidFill>
                <a:round/>
                <a:headEnd/>
                <a:tailEnd/>
              </a:ln>
              <a:effectLst/>
            </p:spPr>
            <p:txBody>
              <a:bodyPr/>
              <a:lstStyle/>
              <a:p>
                <a:endParaRPr lang="en-US">
                  <a:solidFill>
                    <a:srgbClr val="008000"/>
                  </a:solidFill>
                  <a:latin typeface="Arial" pitchFamily="34" charset="0"/>
                  <a:cs typeface="Arial" pitchFamily="34" charset="0"/>
                </a:endParaRPr>
              </a:p>
            </p:txBody>
          </p:sp>
          <p:sp>
            <p:nvSpPr>
              <p:cNvPr id="57370" name="Line 26"/>
              <p:cNvSpPr>
                <a:spLocks noChangeShapeType="1"/>
              </p:cNvSpPr>
              <p:nvPr/>
            </p:nvSpPr>
            <p:spPr bwMode="auto">
              <a:xfrm>
                <a:off x="2448" y="3024"/>
                <a:ext cx="192" cy="0"/>
              </a:xfrm>
              <a:prstGeom prst="line">
                <a:avLst/>
              </a:prstGeom>
              <a:noFill/>
              <a:ln w="9525">
                <a:solidFill>
                  <a:schemeClr val="tx1"/>
                </a:solidFill>
                <a:round/>
                <a:headEnd/>
                <a:tailEnd/>
              </a:ln>
              <a:effectLst/>
            </p:spPr>
            <p:txBody>
              <a:bodyPr/>
              <a:lstStyle/>
              <a:p>
                <a:endParaRPr lang="en-US">
                  <a:solidFill>
                    <a:srgbClr val="008000"/>
                  </a:solidFill>
                  <a:latin typeface="Arial" pitchFamily="34" charset="0"/>
                  <a:cs typeface="Arial" pitchFamily="34" charset="0"/>
                </a:endParaRPr>
              </a:p>
            </p:txBody>
          </p:sp>
        </p:grpSp>
        <p:grpSp>
          <p:nvGrpSpPr>
            <p:cNvPr id="6" name="Group 27"/>
            <p:cNvGrpSpPr>
              <a:grpSpLocks/>
            </p:cNvGrpSpPr>
            <p:nvPr/>
          </p:nvGrpSpPr>
          <p:grpSpPr bwMode="auto">
            <a:xfrm>
              <a:off x="4080" y="2112"/>
              <a:ext cx="192" cy="192"/>
              <a:chOff x="2448" y="2928"/>
              <a:chExt cx="192" cy="192"/>
            </a:xfrm>
          </p:grpSpPr>
          <p:sp>
            <p:nvSpPr>
              <p:cNvPr id="57372" name="Line 28"/>
              <p:cNvSpPr>
                <a:spLocks noChangeShapeType="1"/>
              </p:cNvSpPr>
              <p:nvPr/>
            </p:nvSpPr>
            <p:spPr bwMode="auto">
              <a:xfrm>
                <a:off x="2544" y="2928"/>
                <a:ext cx="0" cy="192"/>
              </a:xfrm>
              <a:prstGeom prst="line">
                <a:avLst/>
              </a:prstGeom>
              <a:noFill/>
              <a:ln w="9525">
                <a:solidFill>
                  <a:schemeClr val="tx1"/>
                </a:solidFill>
                <a:round/>
                <a:headEnd/>
                <a:tailEnd/>
              </a:ln>
              <a:effectLst/>
            </p:spPr>
            <p:txBody>
              <a:bodyPr/>
              <a:lstStyle/>
              <a:p>
                <a:endParaRPr lang="en-US">
                  <a:solidFill>
                    <a:srgbClr val="008000"/>
                  </a:solidFill>
                  <a:latin typeface="Arial" pitchFamily="34" charset="0"/>
                  <a:cs typeface="Arial" pitchFamily="34" charset="0"/>
                </a:endParaRPr>
              </a:p>
            </p:txBody>
          </p:sp>
          <p:sp>
            <p:nvSpPr>
              <p:cNvPr id="57373" name="Line 29"/>
              <p:cNvSpPr>
                <a:spLocks noChangeShapeType="1"/>
              </p:cNvSpPr>
              <p:nvPr/>
            </p:nvSpPr>
            <p:spPr bwMode="auto">
              <a:xfrm>
                <a:off x="2448" y="3024"/>
                <a:ext cx="192" cy="0"/>
              </a:xfrm>
              <a:prstGeom prst="line">
                <a:avLst/>
              </a:prstGeom>
              <a:noFill/>
              <a:ln w="9525">
                <a:solidFill>
                  <a:schemeClr val="tx1"/>
                </a:solidFill>
                <a:round/>
                <a:headEnd/>
                <a:tailEnd/>
              </a:ln>
              <a:effectLst/>
            </p:spPr>
            <p:txBody>
              <a:bodyPr/>
              <a:lstStyle/>
              <a:p>
                <a:endParaRPr lang="en-US">
                  <a:solidFill>
                    <a:srgbClr val="008000"/>
                  </a:solidFill>
                  <a:latin typeface="Arial" pitchFamily="34" charset="0"/>
                  <a:cs typeface="Arial" pitchFamily="34" charset="0"/>
                </a:endParaRPr>
              </a:p>
            </p:txBody>
          </p:sp>
        </p:grpSp>
        <p:grpSp>
          <p:nvGrpSpPr>
            <p:cNvPr id="7" name="Group 30"/>
            <p:cNvGrpSpPr>
              <a:grpSpLocks/>
            </p:cNvGrpSpPr>
            <p:nvPr/>
          </p:nvGrpSpPr>
          <p:grpSpPr bwMode="auto">
            <a:xfrm>
              <a:off x="2352" y="1296"/>
              <a:ext cx="192" cy="192"/>
              <a:chOff x="2448" y="2928"/>
              <a:chExt cx="192" cy="192"/>
            </a:xfrm>
          </p:grpSpPr>
          <p:sp>
            <p:nvSpPr>
              <p:cNvPr id="57375" name="Line 31"/>
              <p:cNvSpPr>
                <a:spLocks noChangeShapeType="1"/>
              </p:cNvSpPr>
              <p:nvPr/>
            </p:nvSpPr>
            <p:spPr bwMode="auto">
              <a:xfrm>
                <a:off x="2544" y="2928"/>
                <a:ext cx="0" cy="192"/>
              </a:xfrm>
              <a:prstGeom prst="line">
                <a:avLst/>
              </a:prstGeom>
              <a:noFill/>
              <a:ln w="9525">
                <a:solidFill>
                  <a:schemeClr val="tx1"/>
                </a:solidFill>
                <a:round/>
                <a:headEnd/>
                <a:tailEnd/>
              </a:ln>
              <a:effectLst/>
            </p:spPr>
            <p:txBody>
              <a:bodyPr/>
              <a:lstStyle/>
              <a:p>
                <a:endParaRPr lang="en-US">
                  <a:solidFill>
                    <a:srgbClr val="008000"/>
                  </a:solidFill>
                  <a:latin typeface="Arial" pitchFamily="34" charset="0"/>
                  <a:cs typeface="Arial" pitchFamily="34" charset="0"/>
                </a:endParaRPr>
              </a:p>
            </p:txBody>
          </p:sp>
          <p:sp>
            <p:nvSpPr>
              <p:cNvPr id="57376" name="Line 32"/>
              <p:cNvSpPr>
                <a:spLocks noChangeShapeType="1"/>
              </p:cNvSpPr>
              <p:nvPr/>
            </p:nvSpPr>
            <p:spPr bwMode="auto">
              <a:xfrm>
                <a:off x="2448" y="3024"/>
                <a:ext cx="192" cy="0"/>
              </a:xfrm>
              <a:prstGeom prst="line">
                <a:avLst/>
              </a:prstGeom>
              <a:noFill/>
              <a:ln w="9525">
                <a:solidFill>
                  <a:schemeClr val="tx1"/>
                </a:solidFill>
                <a:round/>
                <a:headEnd/>
                <a:tailEnd/>
              </a:ln>
              <a:effectLst/>
            </p:spPr>
            <p:txBody>
              <a:bodyPr/>
              <a:lstStyle/>
              <a:p>
                <a:endParaRPr lang="en-US">
                  <a:solidFill>
                    <a:srgbClr val="008000"/>
                  </a:solidFill>
                  <a:latin typeface="Arial" pitchFamily="34" charset="0"/>
                  <a:cs typeface="Arial" pitchFamily="34" charset="0"/>
                </a:endParaRPr>
              </a:p>
            </p:txBody>
          </p:sp>
        </p:grpSp>
        <p:sp>
          <p:nvSpPr>
            <p:cNvPr id="57377" name="Text Box 33"/>
            <p:cNvSpPr txBox="1">
              <a:spLocks noChangeArrowheads="1"/>
            </p:cNvSpPr>
            <p:nvPr/>
          </p:nvSpPr>
          <p:spPr bwMode="auto">
            <a:xfrm>
              <a:off x="1920" y="1920"/>
              <a:ext cx="1288" cy="582"/>
            </a:xfrm>
            <a:prstGeom prst="rect">
              <a:avLst/>
            </a:prstGeom>
            <a:noFill/>
            <a:ln w="9525">
              <a:noFill/>
              <a:miter lim="800000"/>
              <a:headEnd/>
              <a:tailEnd/>
            </a:ln>
            <a:effectLst/>
          </p:spPr>
          <p:txBody>
            <a:bodyPr wrap="none">
              <a:spAutoFit/>
            </a:bodyPr>
            <a:lstStyle/>
            <a:p>
              <a:r>
                <a:rPr lang="en-US" dirty="0">
                  <a:solidFill>
                    <a:srgbClr val="008000"/>
                  </a:solidFill>
                  <a:latin typeface="Arial" pitchFamily="34" charset="0"/>
                  <a:cs typeface="Arial" pitchFamily="34" charset="0"/>
                </a:rPr>
                <a:t>Compressed sets.</a:t>
              </a:r>
            </a:p>
            <a:p>
              <a:r>
                <a:rPr lang="en-US" dirty="0">
                  <a:solidFill>
                    <a:srgbClr val="008000"/>
                  </a:solidFill>
                  <a:latin typeface="Arial" pitchFamily="34" charset="0"/>
                  <a:cs typeface="Arial" pitchFamily="34" charset="0"/>
                </a:rPr>
                <a:t>Their points are in</a:t>
              </a:r>
            </a:p>
            <a:p>
              <a:r>
                <a:rPr lang="en-US" dirty="0">
                  <a:solidFill>
                    <a:srgbClr val="008000"/>
                  </a:solidFill>
                  <a:latin typeface="Arial" pitchFamily="34" charset="0"/>
                  <a:cs typeface="Arial" pitchFamily="34" charset="0"/>
                </a:rPr>
                <a:t>the </a:t>
              </a:r>
              <a:r>
                <a:rPr lang="en-US" b="1" dirty="0">
                  <a:solidFill>
                    <a:srgbClr val="008000"/>
                  </a:solidFill>
                  <a:latin typeface="Arial" pitchFamily="34" charset="0"/>
                  <a:cs typeface="Arial" pitchFamily="34" charset="0"/>
                </a:rPr>
                <a:t>CS</a:t>
              </a:r>
              <a:r>
                <a:rPr lang="en-US" dirty="0">
                  <a:solidFill>
                    <a:srgbClr val="008000"/>
                  </a:solidFill>
                  <a:latin typeface="Arial" pitchFamily="34" charset="0"/>
                  <a:cs typeface="Arial" pitchFamily="34" charset="0"/>
                </a:rPr>
                <a:t>.</a:t>
              </a:r>
            </a:p>
          </p:txBody>
        </p:sp>
        <p:sp>
          <p:nvSpPr>
            <p:cNvPr id="57378" name="Line 34"/>
            <p:cNvSpPr>
              <a:spLocks noChangeShapeType="1"/>
            </p:cNvSpPr>
            <p:nvPr/>
          </p:nvSpPr>
          <p:spPr bwMode="auto">
            <a:xfrm flipH="1" flipV="1">
              <a:off x="1296" y="2084"/>
              <a:ext cx="672" cy="144"/>
            </a:xfrm>
            <a:prstGeom prst="line">
              <a:avLst/>
            </a:prstGeom>
            <a:noFill/>
            <a:ln w="9525">
              <a:solidFill>
                <a:schemeClr val="tx1"/>
              </a:solidFill>
              <a:round/>
              <a:headEnd/>
              <a:tailEnd type="triangle" w="med" len="med"/>
            </a:ln>
            <a:effectLst/>
          </p:spPr>
          <p:txBody>
            <a:bodyPr/>
            <a:lstStyle/>
            <a:p>
              <a:endParaRPr lang="en-US">
                <a:solidFill>
                  <a:srgbClr val="008000"/>
                </a:solidFill>
                <a:latin typeface="Arial" pitchFamily="34" charset="0"/>
                <a:cs typeface="Arial" pitchFamily="34" charset="0"/>
              </a:endParaRPr>
            </a:p>
          </p:txBody>
        </p:sp>
        <p:sp>
          <p:nvSpPr>
            <p:cNvPr id="57379" name="Line 35"/>
            <p:cNvSpPr>
              <a:spLocks noChangeShapeType="1"/>
            </p:cNvSpPr>
            <p:nvPr/>
          </p:nvSpPr>
          <p:spPr bwMode="auto">
            <a:xfrm flipV="1">
              <a:off x="2472" y="1670"/>
              <a:ext cx="0" cy="288"/>
            </a:xfrm>
            <a:prstGeom prst="line">
              <a:avLst/>
            </a:prstGeom>
            <a:noFill/>
            <a:ln w="9525">
              <a:solidFill>
                <a:schemeClr val="tx1"/>
              </a:solidFill>
              <a:round/>
              <a:headEnd/>
              <a:tailEnd type="triangle" w="med" len="med"/>
            </a:ln>
            <a:effectLst/>
          </p:spPr>
          <p:txBody>
            <a:bodyPr/>
            <a:lstStyle/>
            <a:p>
              <a:endParaRPr lang="en-US">
                <a:solidFill>
                  <a:srgbClr val="008000"/>
                </a:solidFill>
                <a:latin typeface="Arial" pitchFamily="34" charset="0"/>
                <a:cs typeface="Arial" pitchFamily="34" charset="0"/>
              </a:endParaRPr>
            </a:p>
          </p:txBody>
        </p:sp>
        <p:sp>
          <p:nvSpPr>
            <p:cNvPr id="57380" name="Line 36"/>
            <p:cNvSpPr>
              <a:spLocks noChangeShapeType="1"/>
            </p:cNvSpPr>
            <p:nvPr/>
          </p:nvSpPr>
          <p:spPr bwMode="auto">
            <a:xfrm>
              <a:off x="3552" y="2160"/>
              <a:ext cx="384" cy="48"/>
            </a:xfrm>
            <a:prstGeom prst="line">
              <a:avLst/>
            </a:prstGeom>
            <a:noFill/>
            <a:ln w="9525">
              <a:solidFill>
                <a:schemeClr val="tx1"/>
              </a:solidFill>
              <a:round/>
              <a:headEnd/>
              <a:tailEnd type="triangle" w="med" len="med"/>
            </a:ln>
            <a:effectLst/>
          </p:spPr>
          <p:txBody>
            <a:bodyPr/>
            <a:lstStyle/>
            <a:p>
              <a:endParaRPr lang="en-US">
                <a:solidFill>
                  <a:srgbClr val="008000"/>
                </a:solidFill>
                <a:latin typeface="Arial" pitchFamily="34" charset="0"/>
                <a:cs typeface="Arial" pitchFamily="34" charset="0"/>
              </a:endParaRPr>
            </a:p>
          </p:txBody>
        </p:sp>
      </p:grpSp>
      <p:grpSp>
        <p:nvGrpSpPr>
          <p:cNvPr id="8" name="Group 46"/>
          <p:cNvGrpSpPr>
            <a:grpSpLocks/>
          </p:cNvGrpSpPr>
          <p:nvPr/>
        </p:nvGrpSpPr>
        <p:grpSpPr bwMode="auto">
          <a:xfrm>
            <a:off x="1676400" y="1295400"/>
            <a:ext cx="6464300" cy="3090862"/>
            <a:chOff x="1056" y="1125"/>
            <a:chExt cx="4072" cy="1947"/>
          </a:xfrm>
        </p:grpSpPr>
        <p:sp>
          <p:nvSpPr>
            <p:cNvPr id="57381" name="Oval 37"/>
            <p:cNvSpPr>
              <a:spLocks noChangeArrowheads="1"/>
            </p:cNvSpPr>
            <p:nvPr/>
          </p:nvSpPr>
          <p:spPr bwMode="auto">
            <a:xfrm>
              <a:off x="1056" y="1296"/>
              <a:ext cx="48" cy="48"/>
            </a:xfrm>
            <a:prstGeom prst="ellipse">
              <a:avLst/>
            </a:prstGeom>
            <a:solidFill>
              <a:srgbClr val="FF9900"/>
            </a:solidFill>
            <a:ln w="9525">
              <a:solidFill>
                <a:schemeClr val="tx1"/>
              </a:solidFill>
              <a:round/>
              <a:headEnd/>
              <a:tailEnd/>
            </a:ln>
            <a:effectLst/>
          </p:spPr>
          <p:txBody>
            <a:bodyPr wrap="none" anchor="ctr"/>
            <a:lstStyle/>
            <a:p>
              <a:endParaRPr lang="en-US">
                <a:solidFill>
                  <a:srgbClr val="008000"/>
                </a:solidFill>
                <a:latin typeface="Arial" pitchFamily="34" charset="0"/>
                <a:cs typeface="Arial" pitchFamily="34" charset="0"/>
              </a:endParaRPr>
            </a:p>
          </p:txBody>
        </p:sp>
        <p:sp>
          <p:nvSpPr>
            <p:cNvPr id="57382" name="Oval 38"/>
            <p:cNvSpPr>
              <a:spLocks noChangeArrowheads="1"/>
            </p:cNvSpPr>
            <p:nvPr/>
          </p:nvSpPr>
          <p:spPr bwMode="auto">
            <a:xfrm>
              <a:off x="1200" y="2784"/>
              <a:ext cx="48" cy="48"/>
            </a:xfrm>
            <a:prstGeom prst="ellipse">
              <a:avLst/>
            </a:prstGeom>
            <a:solidFill>
              <a:srgbClr val="FF9900"/>
            </a:solidFill>
            <a:ln w="9525">
              <a:solidFill>
                <a:schemeClr val="tx1"/>
              </a:solidFill>
              <a:round/>
              <a:headEnd/>
              <a:tailEnd/>
            </a:ln>
            <a:effectLst/>
          </p:spPr>
          <p:txBody>
            <a:bodyPr wrap="none" anchor="ctr"/>
            <a:lstStyle/>
            <a:p>
              <a:endParaRPr lang="en-US">
                <a:solidFill>
                  <a:srgbClr val="008000"/>
                </a:solidFill>
                <a:latin typeface="Arial" pitchFamily="34" charset="0"/>
                <a:cs typeface="Arial" pitchFamily="34" charset="0"/>
              </a:endParaRPr>
            </a:p>
          </p:txBody>
        </p:sp>
        <p:sp>
          <p:nvSpPr>
            <p:cNvPr id="57383" name="Oval 39"/>
            <p:cNvSpPr>
              <a:spLocks noChangeArrowheads="1"/>
            </p:cNvSpPr>
            <p:nvPr/>
          </p:nvSpPr>
          <p:spPr bwMode="auto">
            <a:xfrm>
              <a:off x="4272" y="3024"/>
              <a:ext cx="48" cy="48"/>
            </a:xfrm>
            <a:prstGeom prst="ellipse">
              <a:avLst/>
            </a:prstGeom>
            <a:solidFill>
              <a:srgbClr val="FF9900"/>
            </a:solidFill>
            <a:ln w="9525">
              <a:solidFill>
                <a:schemeClr val="tx1"/>
              </a:solidFill>
              <a:round/>
              <a:headEnd/>
              <a:tailEnd/>
            </a:ln>
            <a:effectLst/>
          </p:spPr>
          <p:txBody>
            <a:bodyPr wrap="none" anchor="ctr"/>
            <a:lstStyle/>
            <a:p>
              <a:endParaRPr lang="en-US">
                <a:solidFill>
                  <a:srgbClr val="008000"/>
                </a:solidFill>
                <a:latin typeface="Arial" pitchFamily="34" charset="0"/>
                <a:cs typeface="Arial" pitchFamily="34" charset="0"/>
              </a:endParaRPr>
            </a:p>
          </p:txBody>
        </p:sp>
        <p:sp>
          <p:nvSpPr>
            <p:cNvPr id="57384" name="Oval 40"/>
            <p:cNvSpPr>
              <a:spLocks noChangeArrowheads="1"/>
            </p:cNvSpPr>
            <p:nvPr/>
          </p:nvSpPr>
          <p:spPr bwMode="auto">
            <a:xfrm>
              <a:off x="3840" y="1344"/>
              <a:ext cx="48" cy="48"/>
            </a:xfrm>
            <a:prstGeom prst="ellipse">
              <a:avLst/>
            </a:prstGeom>
            <a:solidFill>
              <a:srgbClr val="FF9900"/>
            </a:solidFill>
            <a:ln w="9525">
              <a:solidFill>
                <a:schemeClr val="tx1"/>
              </a:solidFill>
              <a:round/>
              <a:headEnd/>
              <a:tailEnd/>
            </a:ln>
            <a:effectLst/>
          </p:spPr>
          <p:txBody>
            <a:bodyPr wrap="none" anchor="ctr"/>
            <a:lstStyle/>
            <a:p>
              <a:endParaRPr lang="en-US">
                <a:solidFill>
                  <a:srgbClr val="008000"/>
                </a:solidFill>
                <a:latin typeface="Arial" pitchFamily="34" charset="0"/>
                <a:cs typeface="Arial" pitchFamily="34" charset="0"/>
              </a:endParaRPr>
            </a:p>
          </p:txBody>
        </p:sp>
        <p:sp>
          <p:nvSpPr>
            <p:cNvPr id="57385" name="Text Box 41"/>
            <p:cNvSpPr txBox="1">
              <a:spLocks noChangeArrowheads="1"/>
            </p:cNvSpPr>
            <p:nvPr/>
          </p:nvSpPr>
          <p:spPr bwMode="auto">
            <a:xfrm>
              <a:off x="4454" y="1125"/>
              <a:ext cx="674" cy="407"/>
            </a:xfrm>
            <a:prstGeom prst="rect">
              <a:avLst/>
            </a:prstGeom>
            <a:noFill/>
            <a:ln w="9525">
              <a:noFill/>
              <a:miter lim="800000"/>
              <a:headEnd/>
              <a:tailEnd/>
            </a:ln>
            <a:effectLst/>
          </p:spPr>
          <p:txBody>
            <a:bodyPr wrap="none">
              <a:spAutoFit/>
            </a:bodyPr>
            <a:lstStyle/>
            <a:p>
              <a:r>
                <a:rPr lang="en-US" dirty="0">
                  <a:solidFill>
                    <a:srgbClr val="008000"/>
                  </a:solidFill>
                  <a:latin typeface="Arial" pitchFamily="34" charset="0"/>
                  <a:cs typeface="Arial" pitchFamily="34" charset="0"/>
                </a:rPr>
                <a:t>Points in</a:t>
              </a:r>
            </a:p>
            <a:p>
              <a:r>
                <a:rPr lang="en-US" dirty="0">
                  <a:solidFill>
                    <a:srgbClr val="008000"/>
                  </a:solidFill>
                  <a:latin typeface="Arial" pitchFamily="34" charset="0"/>
                  <a:cs typeface="Arial" pitchFamily="34" charset="0"/>
                </a:rPr>
                <a:t>the </a:t>
              </a:r>
              <a:r>
                <a:rPr lang="en-US" b="1" dirty="0">
                  <a:solidFill>
                    <a:srgbClr val="008000"/>
                  </a:solidFill>
                  <a:latin typeface="Arial" pitchFamily="34" charset="0"/>
                  <a:cs typeface="Arial" pitchFamily="34" charset="0"/>
                </a:rPr>
                <a:t>RS</a:t>
              </a:r>
            </a:p>
          </p:txBody>
        </p:sp>
        <p:sp>
          <p:nvSpPr>
            <p:cNvPr id="57386" name="Line 42"/>
            <p:cNvSpPr>
              <a:spLocks noChangeShapeType="1"/>
            </p:cNvSpPr>
            <p:nvPr/>
          </p:nvSpPr>
          <p:spPr bwMode="auto">
            <a:xfrm flipH="1">
              <a:off x="3936" y="1368"/>
              <a:ext cx="528" cy="0"/>
            </a:xfrm>
            <a:prstGeom prst="line">
              <a:avLst/>
            </a:prstGeom>
            <a:noFill/>
            <a:ln w="9525">
              <a:solidFill>
                <a:schemeClr val="tx1"/>
              </a:solidFill>
              <a:round/>
              <a:headEnd/>
              <a:tailEnd type="triangle" w="med" len="med"/>
            </a:ln>
            <a:effectLst/>
          </p:spPr>
          <p:txBody>
            <a:bodyPr/>
            <a:lstStyle/>
            <a:p>
              <a:endParaRPr lang="en-US">
                <a:solidFill>
                  <a:srgbClr val="008000"/>
                </a:solidFill>
                <a:latin typeface="Arial" pitchFamily="34" charset="0"/>
                <a:cs typeface="Arial" pitchFamily="34" charset="0"/>
              </a:endParaRPr>
            </a:p>
          </p:txBody>
        </p:sp>
        <p:sp>
          <p:nvSpPr>
            <p:cNvPr id="57387" name="Line 43"/>
            <p:cNvSpPr>
              <a:spLocks noChangeShapeType="1"/>
            </p:cNvSpPr>
            <p:nvPr/>
          </p:nvSpPr>
          <p:spPr bwMode="auto">
            <a:xfrm flipH="1">
              <a:off x="4320" y="1488"/>
              <a:ext cx="528" cy="1536"/>
            </a:xfrm>
            <a:prstGeom prst="line">
              <a:avLst/>
            </a:prstGeom>
            <a:noFill/>
            <a:ln w="9525">
              <a:solidFill>
                <a:schemeClr val="tx1"/>
              </a:solidFill>
              <a:round/>
              <a:headEnd/>
              <a:tailEnd type="triangle" w="med" len="med"/>
            </a:ln>
            <a:effectLst/>
          </p:spPr>
          <p:txBody>
            <a:bodyPr/>
            <a:lstStyle/>
            <a:p>
              <a:endParaRPr lang="en-US">
                <a:solidFill>
                  <a:srgbClr val="008000"/>
                </a:solidFill>
                <a:latin typeface="Arial" pitchFamily="34" charset="0"/>
                <a:cs typeface="Arial" pitchFamily="34" charset="0"/>
              </a:endParaRPr>
            </a:p>
          </p:txBody>
        </p:sp>
      </p:grpSp>
      <p:sp>
        <p:nvSpPr>
          <p:cNvPr id="9" name="Rectangle 8"/>
          <p:cNvSpPr/>
          <p:nvPr/>
        </p:nvSpPr>
        <p:spPr>
          <a:xfrm>
            <a:off x="2667000" y="5867400"/>
            <a:ext cx="6400800" cy="830997"/>
          </a:xfrm>
          <a:prstGeom prst="rect">
            <a:avLst/>
          </a:prstGeom>
        </p:spPr>
        <p:txBody>
          <a:bodyPr wrap="square">
            <a:spAutoFit/>
          </a:bodyPr>
          <a:lstStyle/>
          <a:p>
            <a:r>
              <a:rPr lang="en-US" sz="1600" b="1" dirty="0">
                <a:solidFill>
                  <a:srgbClr val="008000"/>
                </a:solidFill>
                <a:latin typeface="Arial" pitchFamily="34" charset="0"/>
                <a:cs typeface="Arial" pitchFamily="34" charset="0"/>
              </a:rPr>
              <a:t>Discard set (DS):</a:t>
            </a:r>
            <a:r>
              <a:rPr lang="en-US" sz="1600" dirty="0">
                <a:solidFill>
                  <a:srgbClr val="008000"/>
                </a:solidFill>
                <a:latin typeface="Arial" pitchFamily="34" charset="0"/>
                <a:cs typeface="Arial" pitchFamily="34" charset="0"/>
              </a:rPr>
              <a:t>  Close enough to a centroid to be </a:t>
            </a:r>
            <a:r>
              <a:rPr lang="en-US" sz="1600" dirty="0" smtClean="0">
                <a:solidFill>
                  <a:srgbClr val="008000"/>
                </a:solidFill>
                <a:latin typeface="Arial" pitchFamily="34" charset="0"/>
                <a:cs typeface="Arial" pitchFamily="34" charset="0"/>
              </a:rPr>
              <a:t>summarized</a:t>
            </a:r>
            <a:endParaRPr lang="en-US" sz="1600" dirty="0">
              <a:solidFill>
                <a:srgbClr val="008000"/>
              </a:solidFill>
              <a:latin typeface="Arial" pitchFamily="34" charset="0"/>
              <a:cs typeface="Arial" pitchFamily="34" charset="0"/>
            </a:endParaRPr>
          </a:p>
          <a:p>
            <a:r>
              <a:rPr lang="en-US" sz="1600" b="1" dirty="0">
                <a:solidFill>
                  <a:srgbClr val="008000"/>
                </a:solidFill>
                <a:latin typeface="Arial" pitchFamily="34" charset="0"/>
                <a:cs typeface="Arial" pitchFamily="34" charset="0"/>
              </a:rPr>
              <a:t>Compression set (CS):</a:t>
            </a:r>
            <a:r>
              <a:rPr lang="en-US" sz="1600" dirty="0">
                <a:solidFill>
                  <a:srgbClr val="008000"/>
                </a:solidFill>
                <a:latin typeface="Arial" pitchFamily="34" charset="0"/>
                <a:cs typeface="Arial" pitchFamily="34" charset="0"/>
              </a:rPr>
              <a:t>  Summarized, but not assigned to a cluster</a:t>
            </a:r>
          </a:p>
          <a:p>
            <a:r>
              <a:rPr lang="en-US" sz="1600" b="1" dirty="0">
                <a:solidFill>
                  <a:srgbClr val="008000"/>
                </a:solidFill>
                <a:latin typeface="Arial" pitchFamily="34" charset="0"/>
                <a:cs typeface="Arial" pitchFamily="34" charset="0"/>
              </a:rPr>
              <a:t>Retained set (RS):</a:t>
            </a:r>
            <a:r>
              <a:rPr lang="en-US" sz="1600" dirty="0">
                <a:solidFill>
                  <a:srgbClr val="008000"/>
                </a:solidFill>
                <a:latin typeface="Arial" pitchFamily="34" charset="0"/>
                <a:cs typeface="Arial" pitchFamily="34" charset="0"/>
              </a:rPr>
              <a:t> Isolated points</a:t>
            </a:r>
          </a:p>
        </p:txBody>
      </p:sp>
    </p:spTree>
    <p:extLst>
      <p:ext uri="{BB962C8B-B14F-4D97-AF65-F5344CB8AC3E}">
        <p14:creationId xmlns:p14="http://schemas.microsoft.com/office/powerpoint/2010/main" val="322452689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dirty="0"/>
              <a:t>A Few </a:t>
            </a:r>
            <a:r>
              <a:rPr lang="en-US" dirty="0" smtClean="0"/>
              <a:t>Details…</a:t>
            </a:r>
            <a:endParaRPr lang="en-US" dirty="0"/>
          </a:p>
        </p:txBody>
      </p:sp>
      <p:sp>
        <p:nvSpPr>
          <p:cNvPr id="73731" name="Rectangle 3"/>
          <p:cNvSpPr>
            <a:spLocks noGrp="1" noChangeArrowheads="1"/>
          </p:cNvSpPr>
          <p:nvPr>
            <p:ph idx="1"/>
          </p:nvPr>
        </p:nvSpPr>
        <p:spPr/>
        <p:txBody>
          <a:bodyPr/>
          <a:lstStyle/>
          <a:p>
            <a:r>
              <a:rPr lang="en-US" b="1" dirty="0" smtClean="0"/>
              <a:t>Q1) How </a:t>
            </a:r>
            <a:r>
              <a:rPr lang="en-US" b="1" dirty="0"/>
              <a:t>do we decide if a point is “close enough” to a cluster that we will add the point to that cluster</a:t>
            </a:r>
            <a:r>
              <a:rPr lang="en-US" b="1" dirty="0" smtClean="0"/>
              <a:t>?</a:t>
            </a:r>
          </a:p>
          <a:p>
            <a:pPr lvl="8"/>
            <a:endParaRPr lang="en-US" dirty="0"/>
          </a:p>
          <a:p>
            <a:r>
              <a:rPr lang="en-US" b="1" dirty="0" smtClean="0"/>
              <a:t>Q2) How </a:t>
            </a:r>
            <a:r>
              <a:rPr lang="en-US" b="1" dirty="0"/>
              <a:t>do we decide whether two compressed </a:t>
            </a:r>
            <a:r>
              <a:rPr lang="en-US" b="1" dirty="0" smtClean="0"/>
              <a:t>sets (CS) </a:t>
            </a:r>
            <a:r>
              <a:rPr lang="en-US" b="1" dirty="0"/>
              <a:t>deserve to be combined into one?</a:t>
            </a:r>
          </a:p>
        </p:txBody>
      </p:sp>
      <p:sp>
        <p:nvSpPr>
          <p:cNvPr id="4" name="Slide Number Placeholder 5"/>
          <p:cNvSpPr>
            <a:spLocks noGrp="1"/>
          </p:cNvSpPr>
          <p:nvPr>
            <p:ph type="sldNum" sz="quarter" idx="12"/>
          </p:nvPr>
        </p:nvSpPr>
        <p:spPr/>
        <p:txBody>
          <a:bodyPr/>
          <a:lstStyle/>
          <a:p>
            <a:fld id="{C9797EC3-67EA-4740-83DE-CF32698BA086}" type="slidenum">
              <a:rPr lang="en-US"/>
              <a:pPr/>
              <a:t>42</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74860559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smtClean="0"/>
              <a:t>How Close is Close Enough?</a:t>
            </a:r>
            <a:endParaRPr lang="en-US"/>
          </a:p>
        </p:txBody>
      </p:sp>
      <p:sp>
        <p:nvSpPr>
          <p:cNvPr id="60419" name="Rectangle 3"/>
          <p:cNvSpPr>
            <a:spLocks noGrp="1" noChangeArrowheads="1"/>
          </p:cNvSpPr>
          <p:nvPr>
            <p:ph idx="1"/>
          </p:nvPr>
        </p:nvSpPr>
        <p:spPr/>
        <p:txBody>
          <a:bodyPr/>
          <a:lstStyle/>
          <a:p>
            <a:r>
              <a:rPr lang="en-US" b="1" dirty="0" smtClean="0"/>
              <a:t>Q1) We need a way to decide whether to put a new point into a cluster (and discard)</a:t>
            </a:r>
          </a:p>
          <a:p>
            <a:pPr lvl="8"/>
            <a:endParaRPr lang="en-US" dirty="0" smtClean="0"/>
          </a:p>
          <a:p>
            <a:r>
              <a:rPr lang="en-US" b="1" dirty="0" smtClean="0">
                <a:solidFill>
                  <a:srgbClr val="0000FF"/>
                </a:solidFill>
              </a:rPr>
              <a:t>BFR suggests two ways:</a:t>
            </a:r>
          </a:p>
          <a:p>
            <a:pPr lvl="1"/>
            <a:r>
              <a:rPr lang="en-US" dirty="0" smtClean="0"/>
              <a:t>The </a:t>
            </a:r>
            <a:r>
              <a:rPr lang="en-US" b="1" dirty="0" err="1" smtClean="0">
                <a:solidFill>
                  <a:srgbClr val="D60093"/>
                </a:solidFill>
              </a:rPr>
              <a:t>Mahalanobis</a:t>
            </a:r>
            <a:r>
              <a:rPr lang="en-US" b="1" dirty="0" smtClean="0">
                <a:solidFill>
                  <a:srgbClr val="D60093"/>
                </a:solidFill>
              </a:rPr>
              <a:t> distance</a:t>
            </a:r>
            <a:r>
              <a:rPr lang="en-US" dirty="0" smtClean="0">
                <a:solidFill>
                  <a:srgbClr val="D60093"/>
                </a:solidFill>
              </a:rPr>
              <a:t> </a:t>
            </a:r>
            <a:r>
              <a:rPr lang="en-US" dirty="0" smtClean="0"/>
              <a:t>is less than a threshold</a:t>
            </a:r>
          </a:p>
          <a:p>
            <a:pPr lvl="1"/>
            <a:r>
              <a:rPr lang="en-US" b="1" dirty="0" smtClean="0"/>
              <a:t>High likelihood of the point belonging to currently nearest centroid</a:t>
            </a:r>
            <a:endParaRPr lang="en-US" b="1" dirty="0"/>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83E93B9B-573A-4B7E-8A27-EB1CF7C7C74D}" type="slidenum">
              <a:rPr lang="en-US" smtClean="0"/>
              <a:pPr/>
              <a:t>43</a:t>
            </a:fld>
            <a:endParaRPr lang="en-US"/>
          </a:p>
        </p:txBody>
      </p:sp>
      <p:pic>
        <p:nvPicPr>
          <p:cNvPr id="9" name="Picture 2" descr="http://hyperphysics.phy-astr.gsu.edu/hbase/math/immath/gauds.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8975" y="4419600"/>
            <a:ext cx="3628825"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011477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smtClean="0"/>
              <a:t>Mahalanobis Distance</a:t>
            </a:r>
            <a:endParaRPr lang="en-US"/>
          </a:p>
        </p:txBody>
      </p:sp>
      <mc:AlternateContent xmlns:mc="http://schemas.openxmlformats.org/markup-compatibility/2006" xmlns:a14="http://schemas.microsoft.com/office/drawing/2010/main">
        <mc:Choice Requires="a14">
          <p:sp>
            <p:nvSpPr>
              <p:cNvPr id="61443" name="Rectangle 3"/>
              <p:cNvSpPr>
                <a:spLocks noGrp="1" noChangeArrowheads="1"/>
              </p:cNvSpPr>
              <p:nvPr>
                <p:ph idx="1"/>
              </p:nvPr>
            </p:nvSpPr>
            <p:spPr/>
            <p:txBody>
              <a:bodyPr/>
              <a:lstStyle/>
              <a:p>
                <a:r>
                  <a:rPr lang="en-US" b="1" dirty="0" smtClean="0">
                    <a:solidFill>
                      <a:srgbClr val="D60093"/>
                    </a:solidFill>
                  </a:rPr>
                  <a:t>Normalized Euclidean distance from centroid</a:t>
                </a:r>
              </a:p>
              <a:p>
                <a:pPr lvl="8"/>
                <a:endParaRPr lang="en-US" dirty="0" smtClean="0"/>
              </a:p>
              <a:p>
                <a:r>
                  <a:rPr lang="en-US" dirty="0" smtClean="0"/>
                  <a:t>For point </a:t>
                </a:r>
                <a:r>
                  <a:rPr lang="en-US" b="1" i="1" dirty="0" smtClean="0"/>
                  <a:t>(x</a:t>
                </a:r>
                <a:r>
                  <a:rPr lang="en-US" b="1" i="1" baseline="-25000" dirty="0" smtClean="0"/>
                  <a:t>1</a:t>
                </a:r>
                <a:r>
                  <a:rPr lang="en-US" b="1" i="1" dirty="0" smtClean="0"/>
                  <a:t>, …, </a:t>
                </a:r>
                <a:r>
                  <a:rPr lang="en-US" b="1" i="1" dirty="0" err="1" smtClean="0"/>
                  <a:t>x</a:t>
                </a:r>
                <a:r>
                  <a:rPr lang="en-US" b="1" i="1" baseline="-25000" dirty="0" err="1" smtClean="0"/>
                  <a:t>d</a:t>
                </a:r>
                <a:r>
                  <a:rPr lang="en-US" b="1" i="1" dirty="0" smtClean="0"/>
                  <a:t>)</a:t>
                </a:r>
                <a:r>
                  <a:rPr lang="en-US" dirty="0" smtClean="0"/>
                  <a:t> and centroid </a:t>
                </a:r>
                <a:r>
                  <a:rPr lang="en-US" b="1" i="1" dirty="0" smtClean="0"/>
                  <a:t>(c</a:t>
                </a:r>
                <a:r>
                  <a:rPr lang="en-US" b="1" i="1" baseline="-25000" dirty="0" smtClean="0"/>
                  <a:t>1</a:t>
                </a:r>
                <a:r>
                  <a:rPr lang="en-US" b="1" i="1" dirty="0" smtClean="0"/>
                  <a:t>, …, c</a:t>
                </a:r>
                <a:r>
                  <a:rPr lang="en-US" b="1" i="1" baseline="-25000" dirty="0" smtClean="0"/>
                  <a:t>d</a:t>
                </a:r>
                <a:r>
                  <a:rPr lang="en-US" b="1" i="1" dirty="0" smtClean="0"/>
                  <a:t>)</a:t>
                </a:r>
                <a:endParaRPr lang="en-US" b="1" dirty="0" smtClean="0"/>
              </a:p>
              <a:p>
                <a:pPr marL="971550" lvl="1" indent="-514350">
                  <a:buFont typeface="+mj-lt"/>
                  <a:buAutoNum type="arabicPeriod"/>
                </a:pPr>
                <a:r>
                  <a:rPr lang="en-US" dirty="0" smtClean="0"/>
                  <a:t>Normalize in each dimension: </a:t>
                </a:r>
                <a:r>
                  <a:rPr lang="en-US" b="1" i="1" dirty="0" err="1" smtClean="0"/>
                  <a:t>y</a:t>
                </a:r>
                <a:r>
                  <a:rPr lang="en-US" b="1" i="1" baseline="-25000" dirty="0" err="1" smtClean="0"/>
                  <a:t>i</a:t>
                </a:r>
                <a:r>
                  <a:rPr lang="en-US" b="1" i="1" dirty="0" smtClean="0"/>
                  <a:t> = (x</a:t>
                </a:r>
                <a:r>
                  <a:rPr lang="en-US" b="1" i="1" baseline="-25000" dirty="0" smtClean="0"/>
                  <a:t>i</a:t>
                </a:r>
                <a:r>
                  <a:rPr lang="en-US" b="1" i="1" dirty="0" smtClean="0"/>
                  <a:t> - c</a:t>
                </a:r>
                <a:r>
                  <a:rPr lang="en-US" b="1" i="1" baseline="-25000" dirty="0" smtClean="0"/>
                  <a:t>i</a:t>
                </a:r>
                <a:r>
                  <a:rPr lang="en-US" b="1" i="1" dirty="0" smtClean="0"/>
                  <a:t>) / </a:t>
                </a:r>
                <a:r>
                  <a:rPr lang="en-US" b="1" i="1" dirty="0" smtClean="0">
                    <a:sym typeface="Symbol" pitchFamily="18" charset="2"/>
                  </a:rPr>
                  <a:t></a:t>
                </a:r>
                <a:r>
                  <a:rPr lang="en-US" b="1" i="1" baseline="-25000" dirty="0" err="1" smtClean="0">
                    <a:sym typeface="Symbol" pitchFamily="18" charset="2"/>
                  </a:rPr>
                  <a:t>i</a:t>
                </a:r>
                <a:endParaRPr lang="en-US" b="1" i="1" baseline="-25000" dirty="0" smtClean="0">
                  <a:sym typeface="Symbol" pitchFamily="18" charset="2"/>
                </a:endParaRPr>
              </a:p>
              <a:p>
                <a:pPr marL="971550" lvl="1" indent="-514350">
                  <a:buFont typeface="+mj-lt"/>
                  <a:buAutoNum type="arabicPeriod"/>
                </a:pPr>
                <a:r>
                  <a:rPr lang="en-US" dirty="0" smtClean="0"/>
                  <a:t>Take sum of the squares of the</a:t>
                </a:r>
                <a:r>
                  <a:rPr lang="en-US" b="1" dirty="0" smtClean="0"/>
                  <a:t> </a:t>
                </a:r>
                <a:r>
                  <a:rPr lang="en-US" b="1" i="1" dirty="0" err="1" smtClean="0"/>
                  <a:t>y</a:t>
                </a:r>
                <a:r>
                  <a:rPr lang="en-US" b="1" i="1" baseline="-25000" dirty="0" err="1" smtClean="0"/>
                  <a:t>i</a:t>
                </a:r>
                <a:endParaRPr lang="en-US" b="1" i="1" dirty="0" smtClean="0"/>
              </a:p>
              <a:p>
                <a:pPr marL="971550" lvl="1" indent="-514350">
                  <a:buFont typeface="+mj-lt"/>
                  <a:buAutoNum type="arabicPeriod"/>
                </a:pPr>
                <a:r>
                  <a:rPr lang="en-US" dirty="0" smtClean="0"/>
                  <a:t>Take the square root</a:t>
                </a:r>
              </a:p>
              <a:p>
                <a:pPr marL="457200" lvl="1" indent="0">
                  <a:buNone/>
                </a:pPr>
                <a14:m>
                  <m:oMathPara xmlns:m="http://schemas.openxmlformats.org/officeDocument/2006/math">
                    <m:oMathParaPr>
                      <m:jc m:val="centerGroup"/>
                    </m:oMathParaPr>
                    <m:oMath xmlns:m="http://schemas.openxmlformats.org/officeDocument/2006/math">
                      <m:r>
                        <a:rPr lang="en-US" b="0" i="1" smtClean="0">
                          <a:latin typeface="Cambria Math"/>
                        </a:rPr>
                        <m:t>𝑑</m:t>
                      </m:r>
                      <m:d>
                        <m:dPr>
                          <m:ctrlPr>
                            <a:rPr lang="en-US" b="0" i="1" smtClean="0">
                              <a:latin typeface="Cambria Math"/>
                            </a:rPr>
                          </m:ctrlPr>
                        </m:dPr>
                        <m:e>
                          <m:r>
                            <a:rPr lang="en-US" b="0" i="1" smtClean="0">
                              <a:latin typeface="Cambria Math"/>
                            </a:rPr>
                            <m:t>𝑥</m:t>
                          </m:r>
                          <m:r>
                            <a:rPr lang="en-US" b="0" i="1" smtClean="0">
                              <a:latin typeface="Cambria Math"/>
                            </a:rPr>
                            <m:t>,</m:t>
                          </m:r>
                          <m:r>
                            <a:rPr lang="en-US" b="0" i="1" smtClean="0">
                              <a:latin typeface="Cambria Math"/>
                            </a:rPr>
                            <m:t>𝑐</m:t>
                          </m:r>
                        </m:e>
                      </m:d>
                      <m:r>
                        <a:rPr lang="en-US" b="0" i="1" smtClean="0">
                          <a:latin typeface="Cambria Math"/>
                        </a:rPr>
                        <m:t>=</m:t>
                      </m:r>
                      <m:rad>
                        <m:radPr>
                          <m:degHide m:val="on"/>
                          <m:ctrlPr>
                            <a:rPr lang="en-US" b="0" i="1" smtClean="0">
                              <a:latin typeface="Cambria Math"/>
                            </a:rPr>
                          </m:ctrlPr>
                        </m:radPr>
                        <m:deg/>
                        <m:e>
                          <m:sSup>
                            <m:sSupPr>
                              <m:ctrlPr>
                                <a:rPr lang="en-US" b="0" i="1" smtClean="0">
                                  <a:latin typeface="Cambria Math"/>
                                </a:rPr>
                              </m:ctrlPr>
                            </m:sSupPr>
                            <m:e>
                              <m:nary>
                                <m:naryPr>
                                  <m:chr m:val="∑"/>
                                  <m:ctrlPr>
                                    <a:rPr lang="en-US" b="0" i="1" smtClean="0">
                                      <a:latin typeface="Cambria Math"/>
                                    </a:rPr>
                                  </m:ctrlPr>
                                </m:naryPr>
                                <m:sub>
                                  <m:r>
                                    <m:rPr>
                                      <m:brk m:alnAt="23"/>
                                    </m:rPr>
                                    <a:rPr lang="en-US" b="0" i="1" smtClean="0">
                                      <a:latin typeface="Cambria Math"/>
                                    </a:rPr>
                                    <m:t>𝑖</m:t>
                                  </m:r>
                                  <m:r>
                                    <a:rPr lang="en-US" b="0" i="1" smtClean="0">
                                      <a:latin typeface="Cambria Math"/>
                                    </a:rPr>
                                    <m:t>=1</m:t>
                                  </m:r>
                                </m:sub>
                                <m:sup>
                                  <m:r>
                                    <a:rPr lang="en-US" b="0" i="1" smtClean="0">
                                      <a:latin typeface="Cambria Math"/>
                                    </a:rPr>
                                    <m:t>𝑑</m:t>
                                  </m:r>
                                </m:sup>
                                <m:e>
                                  <m:d>
                                    <m:dPr>
                                      <m:ctrlPr>
                                        <a:rPr lang="en-US" b="0" i="1" smtClean="0">
                                          <a:latin typeface="Cambria Math"/>
                                        </a:rPr>
                                      </m:ctrlPr>
                                    </m:dPr>
                                    <m:e>
                                      <m:f>
                                        <m:fPr>
                                          <m:ctrlPr>
                                            <a:rPr lang="en-US" b="0" i="1" smtClean="0">
                                              <a:latin typeface="Cambria Math"/>
                                            </a:rPr>
                                          </m:ctrlPr>
                                        </m:fPr>
                                        <m:num>
                                          <m:sSub>
                                            <m:sSubPr>
                                              <m:ctrlPr>
                                                <a:rPr lang="en-US" i="1">
                                                  <a:latin typeface="Cambria Math"/>
                                                </a:rPr>
                                              </m:ctrlPr>
                                            </m:sSubPr>
                                            <m:e>
                                              <m:r>
                                                <a:rPr lang="en-US" i="1">
                                                  <a:latin typeface="Cambria Math"/>
                                                </a:rPr>
                                                <m:t>𝑥</m:t>
                                              </m:r>
                                            </m:e>
                                            <m:sub>
                                              <m:r>
                                                <a:rPr lang="en-US" i="1">
                                                  <a:latin typeface="Cambria Math"/>
                                                </a:rPr>
                                                <m:t>𝑖</m:t>
                                              </m:r>
                                            </m:sub>
                                          </m:sSub>
                                          <m:r>
                                            <a:rPr lang="en-US" i="1">
                                              <a:latin typeface="Cambria Math"/>
                                            </a:rPr>
                                            <m:t>−</m:t>
                                          </m:r>
                                          <m:sSub>
                                            <m:sSubPr>
                                              <m:ctrlPr>
                                                <a:rPr lang="en-US" i="1">
                                                  <a:latin typeface="Cambria Math"/>
                                                </a:rPr>
                                              </m:ctrlPr>
                                            </m:sSubPr>
                                            <m:e>
                                              <m:r>
                                                <a:rPr lang="en-US" i="1">
                                                  <a:latin typeface="Cambria Math"/>
                                                </a:rPr>
                                                <m:t>𝑐</m:t>
                                              </m:r>
                                            </m:e>
                                            <m:sub>
                                              <m:r>
                                                <a:rPr lang="en-US" i="1">
                                                  <a:latin typeface="Cambria Math"/>
                                                </a:rPr>
                                                <m:t>𝑖</m:t>
                                              </m:r>
                                            </m:sub>
                                          </m:sSub>
                                        </m:num>
                                        <m:den>
                                          <m:sSub>
                                            <m:sSubPr>
                                              <m:ctrlPr>
                                                <a:rPr lang="en-US" b="0" i="1" smtClean="0">
                                                  <a:latin typeface="Cambria Math"/>
                                                </a:rPr>
                                              </m:ctrlPr>
                                            </m:sSubPr>
                                            <m:e>
                                              <m:r>
                                                <a:rPr lang="en-US" b="0" i="1" smtClean="0">
                                                  <a:latin typeface="Cambria Math"/>
                                                </a:rPr>
                                                <m:t>𝜎</m:t>
                                              </m:r>
                                            </m:e>
                                            <m:sub>
                                              <m:r>
                                                <a:rPr lang="en-US" b="0" i="1" smtClean="0">
                                                  <a:latin typeface="Cambria Math"/>
                                                </a:rPr>
                                                <m:t>𝑖</m:t>
                                              </m:r>
                                            </m:sub>
                                          </m:sSub>
                                        </m:den>
                                      </m:f>
                                    </m:e>
                                  </m:d>
                                </m:e>
                              </m:nary>
                            </m:e>
                            <m:sup>
                              <m:r>
                                <a:rPr lang="en-US" b="0" i="1" smtClean="0">
                                  <a:latin typeface="Cambria Math"/>
                                </a:rPr>
                                <m:t>2</m:t>
                              </m:r>
                            </m:sup>
                          </m:sSup>
                        </m:e>
                      </m:rad>
                    </m:oMath>
                  </m:oMathPara>
                </a14:m>
                <a:endParaRPr lang="en-US" dirty="0"/>
              </a:p>
            </p:txBody>
          </p:sp>
        </mc:Choice>
        <mc:Fallback xmlns="">
          <p:sp>
            <p:nvSpPr>
              <p:cNvPr id="61443" name="Rectangle 3"/>
              <p:cNvSpPr>
                <a:spLocks noGrp="1" noRot="1" noChangeAspect="1" noMove="1" noResize="1" noEditPoints="1" noAdjustHandles="1" noChangeArrowheads="1" noChangeShapeType="1" noTextEdit="1"/>
              </p:cNvSpPr>
              <p:nvPr>
                <p:ph idx="1"/>
              </p:nvPr>
            </p:nvSpPr>
            <p:spPr>
              <a:blipFill rotWithShape="1">
                <a:blip r:embed="rId2"/>
                <a:stretch>
                  <a:fillRect t="-696" r="-889"/>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45B905AF-FDC8-4F64-B7AB-BE56E0785CB9}" type="slidenum">
              <a:rPr lang="en-US" smtClean="0"/>
              <a:pPr/>
              <a:t>44</a:t>
            </a:fld>
            <a:endParaRPr lang="en-US"/>
          </a:p>
        </p:txBody>
      </p:sp>
      <p:sp>
        <p:nvSpPr>
          <p:cNvPr id="10" name="Rectangle 9"/>
          <p:cNvSpPr/>
          <p:nvPr/>
        </p:nvSpPr>
        <p:spPr>
          <a:xfrm>
            <a:off x="5029200" y="5867400"/>
            <a:ext cx="3962400" cy="646331"/>
          </a:xfrm>
          <a:prstGeom prst="rect">
            <a:avLst/>
          </a:prstGeom>
        </p:spPr>
        <p:txBody>
          <a:bodyPr wrap="square">
            <a:spAutoFit/>
          </a:bodyPr>
          <a:lstStyle/>
          <a:p>
            <a:r>
              <a:rPr lang="en-US" dirty="0" err="1" smtClean="0">
                <a:solidFill>
                  <a:srgbClr val="008000"/>
                </a:solidFill>
                <a:latin typeface="Times New Roman" pitchFamily="18" charset="0"/>
                <a:cs typeface="Times New Roman" pitchFamily="18" charset="0"/>
              </a:rPr>
              <a:t>σ</a:t>
            </a:r>
            <a:r>
              <a:rPr lang="en-US" baseline="-25000" dirty="0" err="1" smtClean="0">
                <a:solidFill>
                  <a:srgbClr val="008000"/>
                </a:solidFill>
                <a:latin typeface="Arial" pitchFamily="34" charset="0"/>
                <a:cs typeface="Arial" pitchFamily="34" charset="0"/>
              </a:rPr>
              <a:t>i</a:t>
            </a:r>
            <a:r>
              <a:rPr lang="en-US" dirty="0" smtClean="0">
                <a:solidFill>
                  <a:srgbClr val="008000"/>
                </a:solidFill>
                <a:latin typeface="Arial" pitchFamily="34" charset="0"/>
                <a:cs typeface="Arial" pitchFamily="34" charset="0"/>
              </a:rPr>
              <a:t> … standard </a:t>
            </a:r>
            <a:r>
              <a:rPr lang="en-US" dirty="0">
                <a:solidFill>
                  <a:srgbClr val="008000"/>
                </a:solidFill>
                <a:latin typeface="Arial" pitchFamily="34" charset="0"/>
                <a:cs typeface="Arial" pitchFamily="34" charset="0"/>
              </a:rPr>
              <a:t>deviation of points in the </a:t>
            </a:r>
            <a:r>
              <a:rPr lang="en-US" dirty="0" smtClean="0">
                <a:solidFill>
                  <a:srgbClr val="008000"/>
                </a:solidFill>
                <a:latin typeface="Arial" pitchFamily="34" charset="0"/>
                <a:cs typeface="Arial" pitchFamily="34" charset="0"/>
              </a:rPr>
              <a:t>cluster in </a:t>
            </a:r>
            <a:r>
              <a:rPr lang="en-US" dirty="0">
                <a:solidFill>
                  <a:srgbClr val="008000"/>
                </a:solidFill>
                <a:latin typeface="Arial" pitchFamily="34" charset="0"/>
                <a:cs typeface="Arial" pitchFamily="34" charset="0"/>
              </a:rPr>
              <a:t>the </a:t>
            </a:r>
            <a:r>
              <a:rPr lang="en-US" i="1" dirty="0" err="1">
                <a:solidFill>
                  <a:srgbClr val="008000"/>
                </a:solidFill>
                <a:latin typeface="Arial" pitchFamily="34" charset="0"/>
                <a:cs typeface="Arial" pitchFamily="34" charset="0"/>
              </a:rPr>
              <a:t>i</a:t>
            </a:r>
            <a:r>
              <a:rPr lang="en-US" baseline="30000" dirty="0" err="1">
                <a:solidFill>
                  <a:srgbClr val="008000"/>
                </a:solidFill>
                <a:latin typeface="Arial" pitchFamily="34" charset="0"/>
                <a:cs typeface="Arial" pitchFamily="34" charset="0"/>
              </a:rPr>
              <a:t>th</a:t>
            </a:r>
            <a:r>
              <a:rPr lang="en-US" dirty="0">
                <a:solidFill>
                  <a:srgbClr val="008000"/>
                </a:solidFill>
                <a:latin typeface="Arial" pitchFamily="34" charset="0"/>
                <a:cs typeface="Arial" pitchFamily="34" charset="0"/>
              </a:rPr>
              <a:t> dimension</a:t>
            </a:r>
          </a:p>
        </p:txBody>
      </p:sp>
    </p:spTree>
    <p:extLst>
      <p:ext uri="{BB962C8B-B14F-4D97-AF65-F5344CB8AC3E}">
        <p14:creationId xmlns:p14="http://schemas.microsoft.com/office/powerpoint/2010/main" val="63611093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dirty="0" err="1"/>
              <a:t>Mahalanobis</a:t>
            </a:r>
            <a:r>
              <a:rPr lang="en-US" dirty="0"/>
              <a:t> </a:t>
            </a:r>
            <a:r>
              <a:rPr lang="en-US" dirty="0" smtClean="0"/>
              <a:t>Distance</a:t>
            </a:r>
            <a:endParaRPr lang="en-US" dirty="0"/>
          </a:p>
        </p:txBody>
      </p:sp>
      <mc:AlternateContent xmlns:mc="http://schemas.openxmlformats.org/markup-compatibility/2006" xmlns:a14="http://schemas.microsoft.com/office/drawing/2010/main">
        <mc:Choice Requires="a14">
          <p:sp>
            <p:nvSpPr>
              <p:cNvPr id="62467" name="Rectangle 3"/>
              <p:cNvSpPr>
                <a:spLocks noGrp="1" noChangeArrowheads="1"/>
              </p:cNvSpPr>
              <p:nvPr>
                <p:ph idx="1"/>
              </p:nvPr>
            </p:nvSpPr>
            <p:spPr/>
            <p:txBody>
              <a:bodyPr/>
              <a:lstStyle/>
              <a:p>
                <a:r>
                  <a:rPr lang="en-US" dirty="0" smtClean="0"/>
                  <a:t>If clusters are normally distributed in </a:t>
                </a:r>
                <a:r>
                  <a:rPr lang="en-US" b="1" i="1" dirty="0" smtClean="0"/>
                  <a:t>d</a:t>
                </a:r>
                <a:r>
                  <a:rPr lang="en-US" dirty="0" smtClean="0"/>
                  <a:t>  </a:t>
                </a:r>
                <a:r>
                  <a:rPr lang="en-US" dirty="0"/>
                  <a:t>dimensions, then after transformation, one standard deviation </a:t>
                </a:r>
                <a:r>
                  <a:rPr lang="en-US" b="1" dirty="0"/>
                  <a:t>= </a:t>
                </a:r>
                <a14:m>
                  <m:oMath xmlns:m="http://schemas.openxmlformats.org/officeDocument/2006/math">
                    <m:rad>
                      <m:radPr>
                        <m:degHide m:val="on"/>
                        <m:ctrlPr>
                          <a:rPr lang="en-US" b="1" i="1" smtClean="0">
                            <a:latin typeface="Cambria Math"/>
                          </a:rPr>
                        </m:ctrlPr>
                      </m:radPr>
                      <m:deg/>
                      <m:e>
                        <m:r>
                          <a:rPr lang="en-US" b="1" i="1" smtClean="0">
                            <a:latin typeface="Cambria Math"/>
                          </a:rPr>
                          <m:t>𝒅</m:t>
                        </m:r>
                      </m:e>
                    </m:rad>
                  </m:oMath>
                </a14:m>
                <a:endParaRPr lang="en-US" b="1" dirty="0">
                  <a:sym typeface="Symbol" pitchFamily="18" charset="2"/>
                </a:endParaRPr>
              </a:p>
              <a:p>
                <a:pPr lvl="1"/>
                <a:r>
                  <a:rPr lang="en-US" dirty="0" smtClean="0"/>
                  <a:t>i.e</a:t>
                </a:r>
                <a:r>
                  <a:rPr lang="en-US" dirty="0"/>
                  <a:t>., </a:t>
                </a:r>
                <a:r>
                  <a:rPr lang="en-US" dirty="0" smtClean="0"/>
                  <a:t>68% </a:t>
                </a:r>
                <a:r>
                  <a:rPr lang="en-US" dirty="0"/>
                  <a:t>of the points of the cluster </a:t>
                </a:r>
                <a:r>
                  <a:rPr lang="en-US" dirty="0" smtClean="0"/>
                  <a:t>will </a:t>
                </a:r>
                <a:br>
                  <a:rPr lang="en-US" dirty="0" smtClean="0"/>
                </a:br>
                <a:r>
                  <a:rPr lang="en-US" dirty="0" smtClean="0"/>
                  <a:t>have </a:t>
                </a:r>
                <a:r>
                  <a:rPr lang="en-US" dirty="0"/>
                  <a:t>a </a:t>
                </a:r>
                <a:r>
                  <a:rPr lang="en-US" dirty="0" err="1"/>
                  <a:t>Mahalanobis</a:t>
                </a:r>
                <a:r>
                  <a:rPr lang="en-US" dirty="0"/>
                  <a:t> distance </a:t>
                </a:r>
                <a:r>
                  <a:rPr lang="en-US" dirty="0" smtClean="0"/>
                  <a:t> </a:t>
                </a:r>
                <a14:m>
                  <m:oMath xmlns:m="http://schemas.openxmlformats.org/officeDocument/2006/math">
                    <m:r>
                      <a:rPr lang="en-US" b="1" i="0" smtClean="0">
                        <a:latin typeface="Cambria Math"/>
                      </a:rPr>
                      <m:t>&lt;</m:t>
                    </m:r>
                    <m:rad>
                      <m:radPr>
                        <m:degHide m:val="on"/>
                        <m:ctrlPr>
                          <a:rPr lang="en-US" b="1" i="1">
                            <a:latin typeface="Cambria Math"/>
                          </a:rPr>
                        </m:ctrlPr>
                      </m:radPr>
                      <m:deg/>
                      <m:e>
                        <m:r>
                          <a:rPr lang="en-US" b="1" i="1">
                            <a:latin typeface="Cambria Math"/>
                          </a:rPr>
                          <m:t>𝒅</m:t>
                        </m:r>
                      </m:e>
                    </m:rad>
                  </m:oMath>
                </a14:m>
                <a:endParaRPr lang="en-US" b="1" dirty="0" smtClean="0">
                  <a:sym typeface="Symbol" pitchFamily="18" charset="2"/>
                </a:endParaRPr>
              </a:p>
              <a:p>
                <a:pPr lvl="8"/>
                <a:endParaRPr lang="en-US" dirty="0">
                  <a:sym typeface="Symbol" pitchFamily="18" charset="2"/>
                </a:endParaRPr>
              </a:p>
              <a:p>
                <a:r>
                  <a:rPr lang="en-US" dirty="0">
                    <a:sym typeface="Symbol" pitchFamily="18" charset="2"/>
                  </a:rPr>
                  <a:t>Accept a point for a cluster if </a:t>
                </a:r>
                <a:r>
                  <a:rPr lang="en-US" dirty="0" smtClean="0">
                    <a:sym typeface="Symbol" pitchFamily="18" charset="2"/>
                  </a:rPr>
                  <a:t/>
                </a:r>
                <a:br>
                  <a:rPr lang="en-US" dirty="0" smtClean="0">
                    <a:sym typeface="Symbol" pitchFamily="18" charset="2"/>
                  </a:rPr>
                </a:br>
                <a:r>
                  <a:rPr lang="en-US" dirty="0" smtClean="0">
                    <a:sym typeface="Symbol" pitchFamily="18" charset="2"/>
                  </a:rPr>
                  <a:t>its </a:t>
                </a:r>
                <a:r>
                  <a:rPr lang="en-US" dirty="0">
                    <a:sym typeface="Symbol" pitchFamily="18" charset="2"/>
                  </a:rPr>
                  <a:t>M.D. </a:t>
                </a:r>
                <a:r>
                  <a:rPr lang="en-US" dirty="0" smtClean="0">
                    <a:sym typeface="Symbol" pitchFamily="18" charset="2"/>
                  </a:rPr>
                  <a:t>is </a:t>
                </a:r>
                <a:r>
                  <a:rPr lang="en-US" b="1" dirty="0">
                    <a:sym typeface="Symbol" pitchFamily="18" charset="2"/>
                  </a:rPr>
                  <a:t>&lt;</a:t>
                </a:r>
                <a:r>
                  <a:rPr lang="en-US" dirty="0">
                    <a:sym typeface="Symbol" pitchFamily="18" charset="2"/>
                  </a:rPr>
                  <a:t> some threshold, </a:t>
                </a:r>
                <a:r>
                  <a:rPr lang="en-US" dirty="0" smtClean="0">
                    <a:sym typeface="Symbol" pitchFamily="18" charset="2"/>
                  </a:rPr>
                  <a:t/>
                </a:r>
                <a:br>
                  <a:rPr lang="en-US" dirty="0" smtClean="0">
                    <a:sym typeface="Symbol" pitchFamily="18" charset="2"/>
                  </a:rPr>
                </a:br>
                <a:r>
                  <a:rPr lang="en-US" dirty="0" smtClean="0">
                    <a:sym typeface="Symbol" pitchFamily="18" charset="2"/>
                  </a:rPr>
                  <a:t>e.g</a:t>
                </a:r>
                <a:r>
                  <a:rPr lang="en-US" dirty="0">
                    <a:sym typeface="Symbol" pitchFamily="18" charset="2"/>
                  </a:rPr>
                  <a:t>. </a:t>
                </a:r>
                <a:r>
                  <a:rPr lang="en-US" b="1" dirty="0" smtClean="0">
                    <a:sym typeface="Symbol" pitchFamily="18" charset="2"/>
                  </a:rPr>
                  <a:t>2</a:t>
                </a:r>
                <a:r>
                  <a:rPr lang="en-US" dirty="0" smtClean="0">
                    <a:sym typeface="Symbol" pitchFamily="18" charset="2"/>
                  </a:rPr>
                  <a:t> </a:t>
                </a:r>
                <a:r>
                  <a:rPr lang="en-US" dirty="0">
                    <a:sym typeface="Symbol" pitchFamily="18" charset="2"/>
                  </a:rPr>
                  <a:t>standard </a:t>
                </a:r>
                <a:r>
                  <a:rPr lang="en-US" dirty="0" smtClean="0">
                    <a:sym typeface="Symbol" pitchFamily="18" charset="2"/>
                  </a:rPr>
                  <a:t>deviations</a:t>
                </a:r>
                <a:endParaRPr lang="en-US" dirty="0">
                  <a:sym typeface="Symbol" pitchFamily="18" charset="2"/>
                </a:endParaRPr>
              </a:p>
            </p:txBody>
          </p:sp>
        </mc:Choice>
        <mc:Fallback xmlns="">
          <p:sp>
            <p:nvSpPr>
              <p:cNvPr id="62467" name="Rectangle 3"/>
              <p:cNvSpPr>
                <a:spLocks noGrp="1" noRot="1" noChangeAspect="1" noMove="1" noResize="1" noEditPoints="1" noAdjustHandles="1" noChangeArrowheads="1" noChangeShapeType="1" noTextEdit="1"/>
              </p:cNvSpPr>
              <p:nvPr>
                <p:ph idx="1"/>
              </p:nvPr>
            </p:nvSpPr>
            <p:spPr>
              <a:blipFill rotWithShape="1">
                <a:blip r:embed="rId2"/>
                <a:stretch>
                  <a:fillRect t="-696"/>
                </a:stretch>
              </a:blipFill>
            </p:spPr>
            <p:txBody>
              <a:bodyPr/>
              <a:lstStyle/>
              <a:p>
                <a:r>
                  <a:rPr lang="en-US">
                    <a:noFill/>
                  </a:rPr>
                  <a:t> </a:t>
                </a:r>
              </a:p>
            </p:txBody>
          </p:sp>
        </mc:Fallback>
      </mc:AlternateContent>
      <p:sp>
        <p:nvSpPr>
          <p:cNvPr id="4" name="Slide Number Placeholder 5"/>
          <p:cNvSpPr>
            <a:spLocks noGrp="1"/>
          </p:cNvSpPr>
          <p:nvPr>
            <p:ph type="sldNum" sz="quarter" idx="12"/>
          </p:nvPr>
        </p:nvSpPr>
        <p:spPr/>
        <p:txBody>
          <a:bodyPr/>
          <a:lstStyle/>
          <a:p>
            <a:fld id="{80F6B164-05C7-48B5-8915-2BFCE20D0571}" type="slidenum">
              <a:rPr lang="en-US"/>
              <a:pPr/>
              <a:t>45</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pic>
        <p:nvPicPr>
          <p:cNvPr id="7" name="Picture 2" descr="http://hyperphysics.phy-astr.gsu.edu/hbase/math/immath/gauds.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8321" y="4572000"/>
            <a:ext cx="3265942" cy="205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334554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
          <p:cNvPicPr>
            <a:picLocks noChangeAspect="1" noChangeArrowheads="1"/>
          </p:cNvPicPr>
          <p:nvPr/>
        </p:nvPicPr>
        <p:blipFill rotWithShape="1">
          <a:blip r:embed="rId2">
            <a:extLst>
              <a:ext uri="{28A0092B-C50C-407E-A947-70E740481C1C}">
                <a14:useLocalDpi xmlns:a14="http://schemas.microsoft.com/office/drawing/2010/main" val="0"/>
              </a:ext>
            </a:extLst>
          </a:blip>
          <a:srcRect l="6253" t="12826" r="5817" b="5758"/>
          <a:stretch/>
        </p:blipFill>
        <p:spPr bwMode="auto">
          <a:xfrm rot="2107092">
            <a:off x="3057144" y="2590800"/>
            <a:ext cx="2962656" cy="2743200"/>
          </a:xfrm>
          <a:prstGeom prst="rect">
            <a:avLst/>
          </a:prstGeom>
          <a:noFill/>
          <a:extLst>
            <a:ext uri="{909E8E84-426E-40DD-AFC4-6F175D3DCCD1}">
              <a14:hiddenFill xmlns:a14="http://schemas.microsoft.com/office/drawing/2010/main">
                <a:solidFill>
                  <a:srgbClr val="FFFFFF"/>
                </a:solidFill>
              </a14:hiddenFill>
            </a:ext>
          </a:extLst>
        </p:spPr>
      </p:pic>
      <p:pic>
        <p:nvPicPr>
          <p:cNvPr id="36868" name="Picture 4" descr="*"/>
          <p:cNvPicPr>
            <a:picLocks noChangeAspect="1" noChangeArrowheads="1"/>
          </p:cNvPicPr>
          <p:nvPr/>
        </p:nvPicPr>
        <p:blipFill rotWithShape="1">
          <a:blip r:embed="rId3">
            <a:extLst>
              <a:ext uri="{28A0092B-C50C-407E-A947-70E740481C1C}">
                <a14:useLocalDpi xmlns:a14="http://schemas.microsoft.com/office/drawing/2010/main" val="0"/>
              </a:ext>
            </a:extLst>
          </a:blip>
          <a:srcRect l="6361" t="13145" r="5710" b="5864"/>
          <a:stretch/>
        </p:blipFill>
        <p:spPr bwMode="auto">
          <a:xfrm rot="2376676">
            <a:off x="6089605" y="2590800"/>
            <a:ext cx="2978195" cy="2743200"/>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2971800" y="1600200"/>
            <a:ext cx="6172200" cy="838200"/>
          </a:xfrm>
          <a:prstGeom prst="rect">
            <a:avLst/>
          </a:prstGeom>
          <a:solidFill>
            <a:schemeClr val="bg1"/>
          </a:solidFill>
          <a:ln w="38100">
            <a:no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 name="Title 1"/>
          <p:cNvSpPr>
            <a:spLocks noGrp="1"/>
          </p:cNvSpPr>
          <p:nvPr>
            <p:ph type="title"/>
          </p:nvPr>
        </p:nvSpPr>
        <p:spPr/>
        <p:txBody>
          <a:bodyPr/>
          <a:lstStyle/>
          <a:p>
            <a:r>
              <a:rPr lang="en-US" dirty="0"/>
              <a:t>Picture: Equal M.D. Regions</a:t>
            </a:r>
          </a:p>
        </p:txBody>
      </p:sp>
      <p:sp>
        <p:nvSpPr>
          <p:cNvPr id="3" name="Content Placeholder 2"/>
          <p:cNvSpPr>
            <a:spLocks noGrp="1"/>
          </p:cNvSpPr>
          <p:nvPr>
            <p:ph idx="1"/>
          </p:nvPr>
        </p:nvSpPr>
        <p:spPr>
          <a:xfrm>
            <a:off x="457200" y="1295401"/>
            <a:ext cx="8229600" cy="1600200"/>
          </a:xfrm>
        </p:spPr>
        <p:txBody>
          <a:bodyPr/>
          <a:lstStyle/>
          <a:p>
            <a:r>
              <a:rPr lang="en-US" b="1" dirty="0" smtClean="0">
                <a:solidFill>
                  <a:srgbClr val="D60093"/>
                </a:solidFill>
              </a:rPr>
              <a:t>Euclidean vs. </a:t>
            </a:r>
            <a:r>
              <a:rPr lang="en-US" b="1" dirty="0" err="1" smtClean="0">
                <a:solidFill>
                  <a:srgbClr val="D60093"/>
                </a:solidFill>
              </a:rPr>
              <a:t>Mahalanobis</a:t>
            </a:r>
            <a:r>
              <a:rPr lang="en-US" b="1" dirty="0" smtClean="0">
                <a:solidFill>
                  <a:srgbClr val="D60093"/>
                </a:solidFill>
              </a:rPr>
              <a:t> distance</a:t>
            </a:r>
            <a:endParaRPr lang="en-US" b="1" dirty="0">
              <a:solidFill>
                <a:srgbClr val="D60093"/>
              </a:solidFill>
            </a:endParaRPr>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46</a:t>
            </a:fld>
            <a:endParaRPr lang="en-US"/>
          </a:p>
        </p:txBody>
      </p:sp>
      <p:pic>
        <p:nvPicPr>
          <p:cNvPr id="7" name="Picture 2" descr="*"/>
          <p:cNvPicPr>
            <a:picLocks noChangeAspect="1" noChangeArrowheads="1"/>
          </p:cNvPicPr>
          <p:nvPr/>
        </p:nvPicPr>
        <p:blipFill rotWithShape="1">
          <a:blip r:embed="rId4">
            <a:extLst>
              <a:ext uri="{28A0092B-C50C-407E-A947-70E740481C1C}">
                <a14:useLocalDpi xmlns:a14="http://schemas.microsoft.com/office/drawing/2010/main" val="0"/>
              </a:ext>
            </a:extLst>
          </a:blip>
          <a:srcRect l="5871" t="12733" r="5923" b="5128"/>
          <a:stretch/>
        </p:blipFill>
        <p:spPr bwMode="auto">
          <a:xfrm>
            <a:off x="76200" y="2590800"/>
            <a:ext cx="2945865" cy="274320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652272" y="2114490"/>
            <a:ext cx="7772400" cy="400110"/>
          </a:xfrm>
          <a:prstGeom prst="rect">
            <a:avLst/>
          </a:prstGeom>
          <a:noFill/>
        </p:spPr>
        <p:txBody>
          <a:bodyPr wrap="square" rtlCol="0">
            <a:spAutoFit/>
          </a:bodyPr>
          <a:lstStyle/>
          <a:p>
            <a:pPr algn="ctr"/>
            <a:r>
              <a:rPr lang="en-US" sz="2000" b="1" dirty="0" smtClean="0">
                <a:latin typeface="Arial" pitchFamily="34" charset="0"/>
                <a:cs typeface="Arial" pitchFamily="34" charset="0"/>
              </a:rPr>
              <a:t>Contours of equidistant points from the origin</a:t>
            </a:r>
          </a:p>
        </p:txBody>
      </p:sp>
      <p:sp>
        <p:nvSpPr>
          <p:cNvPr id="15" name="Rectangle 14"/>
          <p:cNvSpPr/>
          <p:nvPr/>
        </p:nvSpPr>
        <p:spPr>
          <a:xfrm>
            <a:off x="2971800" y="5410200"/>
            <a:ext cx="6172200" cy="838200"/>
          </a:xfrm>
          <a:prstGeom prst="rect">
            <a:avLst/>
          </a:prstGeom>
          <a:solidFill>
            <a:schemeClr val="bg1"/>
          </a:solidFill>
          <a:ln w="38100">
            <a:no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9" name="TextBox 8"/>
          <p:cNvSpPr txBox="1"/>
          <p:nvPr/>
        </p:nvSpPr>
        <p:spPr>
          <a:xfrm>
            <a:off x="95436" y="5334000"/>
            <a:ext cx="2993127" cy="584775"/>
          </a:xfrm>
          <a:prstGeom prst="rect">
            <a:avLst/>
          </a:prstGeom>
          <a:noFill/>
        </p:spPr>
        <p:txBody>
          <a:bodyPr wrap="none" rtlCol="0">
            <a:spAutoFit/>
          </a:bodyPr>
          <a:lstStyle/>
          <a:p>
            <a:pPr algn="ctr"/>
            <a:r>
              <a:rPr lang="en-US" sz="1600" b="1" dirty="0" smtClean="0">
                <a:solidFill>
                  <a:srgbClr val="008000"/>
                </a:solidFill>
                <a:latin typeface="Arial" pitchFamily="34" charset="0"/>
                <a:cs typeface="Arial" pitchFamily="34" charset="0"/>
              </a:rPr>
              <a:t>Uniformly distributed points,</a:t>
            </a:r>
            <a:br>
              <a:rPr lang="en-US" sz="1600" b="1" dirty="0" smtClean="0">
                <a:solidFill>
                  <a:srgbClr val="008000"/>
                </a:solidFill>
                <a:latin typeface="Arial" pitchFamily="34" charset="0"/>
                <a:cs typeface="Arial" pitchFamily="34" charset="0"/>
              </a:rPr>
            </a:br>
            <a:r>
              <a:rPr lang="en-US" sz="1600" b="1" dirty="0" smtClean="0">
                <a:solidFill>
                  <a:srgbClr val="008000"/>
                </a:solidFill>
                <a:latin typeface="Arial" pitchFamily="34" charset="0"/>
                <a:cs typeface="Arial" pitchFamily="34" charset="0"/>
              </a:rPr>
              <a:t>Euclidean distance</a:t>
            </a:r>
          </a:p>
        </p:txBody>
      </p:sp>
      <p:sp>
        <p:nvSpPr>
          <p:cNvPr id="12" name="TextBox 11"/>
          <p:cNvSpPr txBox="1"/>
          <p:nvPr/>
        </p:nvSpPr>
        <p:spPr>
          <a:xfrm>
            <a:off x="3091652" y="5334000"/>
            <a:ext cx="2912977" cy="584775"/>
          </a:xfrm>
          <a:prstGeom prst="rect">
            <a:avLst/>
          </a:prstGeom>
          <a:solidFill>
            <a:schemeClr val="bg1"/>
          </a:solidFill>
          <a:ln>
            <a:noFill/>
          </a:ln>
        </p:spPr>
        <p:txBody>
          <a:bodyPr wrap="none" rtlCol="0">
            <a:spAutoFit/>
          </a:bodyPr>
          <a:lstStyle/>
          <a:p>
            <a:pPr algn="ctr"/>
            <a:r>
              <a:rPr lang="en-US" sz="1600" b="1" dirty="0" smtClean="0">
                <a:solidFill>
                  <a:srgbClr val="008000"/>
                </a:solidFill>
                <a:latin typeface="Arial" pitchFamily="34" charset="0"/>
                <a:cs typeface="Arial" pitchFamily="34" charset="0"/>
              </a:rPr>
              <a:t>Normally distributed points,</a:t>
            </a:r>
            <a:br>
              <a:rPr lang="en-US" sz="1600" b="1" dirty="0" smtClean="0">
                <a:solidFill>
                  <a:srgbClr val="008000"/>
                </a:solidFill>
                <a:latin typeface="Arial" pitchFamily="34" charset="0"/>
                <a:cs typeface="Arial" pitchFamily="34" charset="0"/>
              </a:rPr>
            </a:br>
            <a:r>
              <a:rPr lang="en-US" sz="1600" b="1" dirty="0" smtClean="0">
                <a:solidFill>
                  <a:srgbClr val="008000"/>
                </a:solidFill>
                <a:latin typeface="Arial" pitchFamily="34" charset="0"/>
                <a:cs typeface="Arial" pitchFamily="34" charset="0"/>
              </a:rPr>
              <a:t>Euclidean distance</a:t>
            </a:r>
          </a:p>
        </p:txBody>
      </p:sp>
      <p:sp>
        <p:nvSpPr>
          <p:cNvPr id="13" name="TextBox 12"/>
          <p:cNvSpPr txBox="1"/>
          <p:nvPr/>
        </p:nvSpPr>
        <p:spPr>
          <a:xfrm>
            <a:off x="6127572" y="5334000"/>
            <a:ext cx="2912977" cy="584775"/>
          </a:xfrm>
          <a:prstGeom prst="rect">
            <a:avLst/>
          </a:prstGeom>
          <a:solidFill>
            <a:schemeClr val="bg1"/>
          </a:solidFill>
          <a:ln>
            <a:noFill/>
          </a:ln>
        </p:spPr>
        <p:txBody>
          <a:bodyPr wrap="none" rtlCol="0">
            <a:spAutoFit/>
          </a:bodyPr>
          <a:lstStyle/>
          <a:p>
            <a:pPr algn="ctr"/>
            <a:r>
              <a:rPr lang="en-US" sz="1600" b="1" dirty="0" smtClean="0">
                <a:solidFill>
                  <a:srgbClr val="008000"/>
                </a:solidFill>
                <a:latin typeface="Arial" pitchFamily="34" charset="0"/>
                <a:cs typeface="Arial" pitchFamily="34" charset="0"/>
              </a:rPr>
              <a:t>Normally distributed points,</a:t>
            </a:r>
            <a:br>
              <a:rPr lang="en-US" sz="1600" b="1" dirty="0" smtClean="0">
                <a:solidFill>
                  <a:srgbClr val="008000"/>
                </a:solidFill>
                <a:latin typeface="Arial" pitchFamily="34" charset="0"/>
                <a:cs typeface="Arial" pitchFamily="34" charset="0"/>
              </a:rPr>
            </a:br>
            <a:r>
              <a:rPr lang="en-US" sz="1600" b="1" dirty="0" err="1" smtClean="0">
                <a:solidFill>
                  <a:srgbClr val="008000"/>
                </a:solidFill>
                <a:latin typeface="Arial" pitchFamily="34" charset="0"/>
                <a:cs typeface="Arial" pitchFamily="34" charset="0"/>
              </a:rPr>
              <a:t>Mahalanobis</a:t>
            </a:r>
            <a:r>
              <a:rPr lang="en-US" sz="1600" b="1" dirty="0" smtClean="0">
                <a:solidFill>
                  <a:srgbClr val="008000"/>
                </a:solidFill>
                <a:latin typeface="Arial" pitchFamily="34" charset="0"/>
                <a:cs typeface="Arial" pitchFamily="34" charset="0"/>
              </a:rPr>
              <a:t> distance</a:t>
            </a:r>
          </a:p>
        </p:txBody>
      </p:sp>
    </p:spTree>
    <p:extLst>
      <p:ext uri="{BB962C8B-B14F-4D97-AF65-F5344CB8AC3E}">
        <p14:creationId xmlns:p14="http://schemas.microsoft.com/office/powerpoint/2010/main" val="87655202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76200" y="76200"/>
            <a:ext cx="9067800" cy="987552"/>
          </a:xfrm>
        </p:spPr>
        <p:txBody>
          <a:bodyPr>
            <a:normAutofit/>
          </a:bodyPr>
          <a:lstStyle/>
          <a:p>
            <a:r>
              <a:rPr lang="en-US" dirty="0"/>
              <a:t>Should </a:t>
            </a:r>
            <a:r>
              <a:rPr lang="en-US" dirty="0" smtClean="0"/>
              <a:t>2 </a:t>
            </a:r>
            <a:r>
              <a:rPr lang="en-US" dirty="0"/>
              <a:t>CS </a:t>
            </a:r>
            <a:r>
              <a:rPr lang="en-US" dirty="0" smtClean="0"/>
              <a:t>clusters be combined</a:t>
            </a:r>
            <a:r>
              <a:rPr lang="en-US" dirty="0"/>
              <a:t>?</a:t>
            </a:r>
          </a:p>
        </p:txBody>
      </p:sp>
      <p:sp>
        <p:nvSpPr>
          <p:cNvPr id="63491" name="Rectangle 3"/>
          <p:cNvSpPr>
            <a:spLocks noGrp="1" noChangeArrowheads="1"/>
          </p:cNvSpPr>
          <p:nvPr>
            <p:ph idx="1"/>
          </p:nvPr>
        </p:nvSpPr>
        <p:spPr/>
        <p:txBody>
          <a:bodyPr/>
          <a:lstStyle/>
          <a:p>
            <a:pPr marL="118872" indent="0">
              <a:buNone/>
            </a:pPr>
            <a:r>
              <a:rPr lang="en-US" b="1" dirty="0" smtClean="0"/>
              <a:t>Q2) Should </a:t>
            </a:r>
            <a:r>
              <a:rPr lang="en-US" b="1" dirty="0"/>
              <a:t>2 CS </a:t>
            </a:r>
            <a:r>
              <a:rPr lang="en-US" b="1" dirty="0" err="1" smtClean="0"/>
              <a:t>subclusters</a:t>
            </a:r>
            <a:r>
              <a:rPr lang="en-US" b="1" dirty="0" smtClean="0"/>
              <a:t> </a:t>
            </a:r>
            <a:r>
              <a:rPr lang="en-US" b="1" dirty="0"/>
              <a:t>be combined?</a:t>
            </a:r>
          </a:p>
          <a:p>
            <a:r>
              <a:rPr lang="en-US" dirty="0" smtClean="0"/>
              <a:t>Compute </a:t>
            </a:r>
            <a:r>
              <a:rPr lang="en-US" dirty="0"/>
              <a:t>the variance of the combined </a:t>
            </a:r>
            <a:r>
              <a:rPr lang="en-US" dirty="0" err="1" smtClean="0"/>
              <a:t>subcluster</a:t>
            </a:r>
            <a:endParaRPr lang="en-US" dirty="0"/>
          </a:p>
          <a:p>
            <a:pPr lvl="1"/>
            <a:r>
              <a:rPr lang="en-US" b="1" i="1" dirty="0"/>
              <a:t>N</a:t>
            </a:r>
            <a:r>
              <a:rPr lang="en-US" dirty="0"/>
              <a:t>, </a:t>
            </a:r>
            <a:r>
              <a:rPr lang="en-US" b="1" i="1" dirty="0"/>
              <a:t>SUM</a:t>
            </a:r>
            <a:r>
              <a:rPr lang="en-US" dirty="0"/>
              <a:t>, and </a:t>
            </a:r>
            <a:r>
              <a:rPr lang="en-US" b="1" i="1" dirty="0"/>
              <a:t>SUMSQ</a:t>
            </a:r>
            <a:r>
              <a:rPr lang="en-US" i="1" dirty="0"/>
              <a:t> </a:t>
            </a:r>
            <a:r>
              <a:rPr lang="en-US" dirty="0"/>
              <a:t>allow us to make that calculation </a:t>
            </a:r>
            <a:r>
              <a:rPr lang="en-US" dirty="0" smtClean="0"/>
              <a:t>quickly</a:t>
            </a:r>
          </a:p>
          <a:p>
            <a:r>
              <a:rPr lang="en-US" dirty="0" smtClean="0"/>
              <a:t>Combine </a:t>
            </a:r>
            <a:r>
              <a:rPr lang="en-US" dirty="0"/>
              <a:t>if the </a:t>
            </a:r>
            <a:r>
              <a:rPr lang="en-US" dirty="0" smtClean="0"/>
              <a:t>combined variance </a:t>
            </a:r>
            <a:r>
              <a:rPr lang="en-US" dirty="0"/>
              <a:t>is </a:t>
            </a:r>
            <a:r>
              <a:rPr lang="en-US" dirty="0" smtClean="0"/>
              <a:t/>
            </a:r>
            <a:br>
              <a:rPr lang="en-US" dirty="0" smtClean="0"/>
            </a:br>
            <a:r>
              <a:rPr lang="en-US" dirty="0" smtClean="0"/>
              <a:t>below </a:t>
            </a:r>
            <a:r>
              <a:rPr lang="en-US" dirty="0"/>
              <a:t>some </a:t>
            </a:r>
            <a:r>
              <a:rPr lang="en-US" dirty="0" smtClean="0"/>
              <a:t>threshold</a:t>
            </a:r>
          </a:p>
          <a:p>
            <a:pPr lvl="8"/>
            <a:endParaRPr lang="en-US" dirty="0"/>
          </a:p>
          <a:p>
            <a:r>
              <a:rPr lang="en-US" b="1" dirty="0">
                <a:solidFill>
                  <a:srgbClr val="D60093"/>
                </a:solidFill>
              </a:rPr>
              <a:t>Many </a:t>
            </a:r>
            <a:r>
              <a:rPr lang="en-US" b="1" dirty="0" smtClean="0">
                <a:solidFill>
                  <a:srgbClr val="D60093"/>
                </a:solidFill>
              </a:rPr>
              <a:t>alternatives:</a:t>
            </a:r>
            <a:r>
              <a:rPr lang="en-US" dirty="0" smtClean="0"/>
              <a:t> Treat </a:t>
            </a:r>
            <a:r>
              <a:rPr lang="en-US" dirty="0"/>
              <a:t>dimensions differently, consider </a:t>
            </a:r>
            <a:r>
              <a:rPr lang="en-US" dirty="0" smtClean="0"/>
              <a:t>density</a:t>
            </a:r>
            <a:endParaRPr lang="en-US" dirty="0"/>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9928FBD7-D930-4CF8-94C2-BF75D3516F63}" type="slidenum">
              <a:rPr lang="en-US"/>
              <a:pPr/>
              <a:t>47</a:t>
            </a:fld>
            <a:endParaRPr lang="en-US"/>
          </a:p>
        </p:txBody>
      </p:sp>
      <p:sp>
        <p:nvSpPr>
          <p:cNvPr id="7" name="Oval 19"/>
          <p:cNvSpPr>
            <a:spLocks noChangeArrowheads="1"/>
          </p:cNvSpPr>
          <p:nvPr/>
        </p:nvSpPr>
        <p:spPr bwMode="auto">
          <a:xfrm>
            <a:off x="7924800" y="2667000"/>
            <a:ext cx="457200" cy="838200"/>
          </a:xfrm>
          <a:prstGeom prst="ellipse">
            <a:avLst/>
          </a:prstGeom>
          <a:solidFill>
            <a:srgbClr val="FFFF99">
              <a:alpha val="50000"/>
            </a:srgbClr>
          </a:solidFill>
          <a:ln w="9525">
            <a:solidFill>
              <a:schemeClr val="tx1"/>
            </a:solidFill>
            <a:round/>
            <a:headEnd/>
            <a:tailEnd/>
          </a:ln>
          <a:effectLst/>
        </p:spPr>
        <p:txBody>
          <a:bodyPr wrap="none" anchor="ctr"/>
          <a:lstStyle/>
          <a:p>
            <a:endParaRPr lang="en-US">
              <a:solidFill>
                <a:srgbClr val="008000"/>
              </a:solidFill>
              <a:latin typeface="Arial" pitchFamily="34" charset="0"/>
              <a:cs typeface="Arial" pitchFamily="34" charset="0"/>
            </a:endParaRPr>
          </a:p>
        </p:txBody>
      </p:sp>
      <p:sp>
        <p:nvSpPr>
          <p:cNvPr id="8" name="Line 25"/>
          <p:cNvSpPr>
            <a:spLocks noChangeShapeType="1"/>
          </p:cNvSpPr>
          <p:nvPr/>
        </p:nvSpPr>
        <p:spPr bwMode="auto">
          <a:xfrm>
            <a:off x="8153400" y="2938462"/>
            <a:ext cx="0" cy="304800"/>
          </a:xfrm>
          <a:prstGeom prst="line">
            <a:avLst/>
          </a:prstGeom>
          <a:noFill/>
          <a:ln w="9525">
            <a:solidFill>
              <a:schemeClr val="tx1"/>
            </a:solidFill>
            <a:round/>
            <a:headEnd/>
            <a:tailEnd/>
          </a:ln>
          <a:effectLst/>
        </p:spPr>
        <p:txBody>
          <a:bodyPr/>
          <a:lstStyle/>
          <a:p>
            <a:endParaRPr lang="en-US">
              <a:solidFill>
                <a:srgbClr val="008000"/>
              </a:solidFill>
              <a:latin typeface="Arial" pitchFamily="34" charset="0"/>
              <a:cs typeface="Arial" pitchFamily="34" charset="0"/>
            </a:endParaRPr>
          </a:p>
        </p:txBody>
      </p:sp>
      <p:sp>
        <p:nvSpPr>
          <p:cNvPr id="9" name="Line 26"/>
          <p:cNvSpPr>
            <a:spLocks noChangeShapeType="1"/>
          </p:cNvSpPr>
          <p:nvPr/>
        </p:nvSpPr>
        <p:spPr bwMode="auto">
          <a:xfrm>
            <a:off x="8001000" y="3090862"/>
            <a:ext cx="304800" cy="0"/>
          </a:xfrm>
          <a:prstGeom prst="line">
            <a:avLst/>
          </a:prstGeom>
          <a:noFill/>
          <a:ln w="9525">
            <a:solidFill>
              <a:schemeClr val="tx1"/>
            </a:solidFill>
            <a:round/>
            <a:headEnd/>
            <a:tailEnd/>
          </a:ln>
          <a:effectLst/>
        </p:spPr>
        <p:txBody>
          <a:bodyPr/>
          <a:lstStyle/>
          <a:p>
            <a:endParaRPr lang="en-US">
              <a:solidFill>
                <a:srgbClr val="008000"/>
              </a:solidFill>
              <a:latin typeface="Arial" pitchFamily="34" charset="0"/>
              <a:cs typeface="Arial" pitchFamily="34" charset="0"/>
            </a:endParaRPr>
          </a:p>
        </p:txBody>
      </p:sp>
      <p:sp>
        <p:nvSpPr>
          <p:cNvPr id="10" name="Oval 19"/>
          <p:cNvSpPr>
            <a:spLocks noChangeArrowheads="1"/>
          </p:cNvSpPr>
          <p:nvPr/>
        </p:nvSpPr>
        <p:spPr bwMode="auto">
          <a:xfrm>
            <a:off x="8382000" y="3733800"/>
            <a:ext cx="609600" cy="609600"/>
          </a:xfrm>
          <a:prstGeom prst="ellipse">
            <a:avLst/>
          </a:prstGeom>
          <a:solidFill>
            <a:srgbClr val="FFFF99">
              <a:alpha val="50000"/>
            </a:srgbClr>
          </a:solidFill>
          <a:ln w="9525">
            <a:solidFill>
              <a:schemeClr val="tx1"/>
            </a:solidFill>
            <a:round/>
            <a:headEnd/>
            <a:tailEnd/>
          </a:ln>
          <a:effectLst/>
        </p:spPr>
        <p:txBody>
          <a:bodyPr wrap="none" anchor="ctr"/>
          <a:lstStyle/>
          <a:p>
            <a:endParaRPr lang="en-US">
              <a:solidFill>
                <a:srgbClr val="008000"/>
              </a:solidFill>
              <a:latin typeface="Arial" pitchFamily="34" charset="0"/>
              <a:cs typeface="Arial" pitchFamily="34" charset="0"/>
            </a:endParaRPr>
          </a:p>
        </p:txBody>
      </p:sp>
      <p:sp>
        <p:nvSpPr>
          <p:cNvPr id="11" name="Line 25"/>
          <p:cNvSpPr>
            <a:spLocks noChangeShapeType="1"/>
          </p:cNvSpPr>
          <p:nvPr/>
        </p:nvSpPr>
        <p:spPr bwMode="auto">
          <a:xfrm>
            <a:off x="8686800" y="3886200"/>
            <a:ext cx="0" cy="304800"/>
          </a:xfrm>
          <a:prstGeom prst="line">
            <a:avLst/>
          </a:prstGeom>
          <a:noFill/>
          <a:ln w="9525">
            <a:solidFill>
              <a:schemeClr val="tx1"/>
            </a:solidFill>
            <a:round/>
            <a:headEnd/>
            <a:tailEnd/>
          </a:ln>
          <a:effectLst/>
        </p:spPr>
        <p:txBody>
          <a:bodyPr/>
          <a:lstStyle/>
          <a:p>
            <a:endParaRPr lang="en-US">
              <a:solidFill>
                <a:srgbClr val="008000"/>
              </a:solidFill>
              <a:latin typeface="Arial" pitchFamily="34" charset="0"/>
              <a:cs typeface="Arial" pitchFamily="34" charset="0"/>
            </a:endParaRPr>
          </a:p>
        </p:txBody>
      </p:sp>
      <p:sp>
        <p:nvSpPr>
          <p:cNvPr id="12" name="Line 26"/>
          <p:cNvSpPr>
            <a:spLocks noChangeShapeType="1"/>
          </p:cNvSpPr>
          <p:nvPr/>
        </p:nvSpPr>
        <p:spPr bwMode="auto">
          <a:xfrm>
            <a:off x="8534400" y="4038600"/>
            <a:ext cx="304800" cy="0"/>
          </a:xfrm>
          <a:prstGeom prst="line">
            <a:avLst/>
          </a:prstGeom>
          <a:noFill/>
          <a:ln w="9525">
            <a:solidFill>
              <a:schemeClr val="tx1"/>
            </a:solidFill>
            <a:round/>
            <a:headEnd/>
            <a:tailEnd/>
          </a:ln>
          <a:effectLst/>
        </p:spPr>
        <p:txBody>
          <a:bodyPr/>
          <a:lstStyle/>
          <a:p>
            <a:endParaRPr lang="en-US">
              <a:solidFill>
                <a:srgbClr val="008000"/>
              </a:solidFill>
              <a:latin typeface="Arial" pitchFamily="34" charset="0"/>
              <a:cs typeface="Arial" pitchFamily="34" charset="0"/>
            </a:endParaRPr>
          </a:p>
        </p:txBody>
      </p:sp>
    </p:spTree>
    <p:extLst>
      <p:ext uri="{BB962C8B-B14F-4D97-AF65-F5344CB8AC3E}">
        <p14:creationId xmlns:p14="http://schemas.microsoft.com/office/powerpoint/2010/main" val="61660231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normAutofit/>
          </a:bodyPr>
          <a:lstStyle/>
          <a:p>
            <a:r>
              <a:rPr lang="en-US" dirty="0" smtClean="0"/>
              <a:t/>
            </a:r>
            <a:br>
              <a:rPr lang="en-US" dirty="0" smtClean="0"/>
            </a:br>
            <a:r>
              <a:rPr lang="en-US" dirty="0" smtClean="0"/>
              <a:t>The CURE Algorithm</a:t>
            </a:r>
            <a:endParaRPr lang="en-US" b="0" dirty="0"/>
          </a:p>
        </p:txBody>
      </p:sp>
      <p:sp>
        <p:nvSpPr>
          <p:cNvPr id="7" name="Subtitle 6"/>
          <p:cNvSpPr>
            <a:spLocks noGrp="1"/>
          </p:cNvSpPr>
          <p:nvPr>
            <p:ph type="subTitle" idx="1"/>
          </p:nvPr>
        </p:nvSpPr>
        <p:spPr/>
        <p:txBody>
          <a:bodyPr/>
          <a:lstStyle/>
          <a:p>
            <a:endParaRPr lang="en-US"/>
          </a:p>
        </p:txBody>
      </p:sp>
      <p:sp>
        <p:nvSpPr>
          <p:cNvPr id="8" name="Rectangle 7"/>
          <p:cNvSpPr/>
          <p:nvPr/>
        </p:nvSpPr>
        <p:spPr>
          <a:xfrm>
            <a:off x="796498" y="5181600"/>
            <a:ext cx="7364517" cy="1323439"/>
          </a:xfrm>
          <a:prstGeom prst="rect">
            <a:avLst/>
          </a:prstGeom>
        </p:spPr>
        <p:txBody>
          <a:bodyPr wrap="none">
            <a:spAutoFit/>
          </a:bodyPr>
          <a:lstStyle/>
          <a:p>
            <a:r>
              <a:rPr lang="en-US" sz="4000" b="1" dirty="0"/>
              <a:t>E</a:t>
            </a:r>
            <a:r>
              <a:rPr lang="en-US" sz="4000" b="1" dirty="0" smtClean="0"/>
              <a:t>xtension </a:t>
            </a:r>
            <a:r>
              <a:rPr lang="en-US" sz="4000" b="1" dirty="0"/>
              <a:t>of </a:t>
            </a:r>
            <a:r>
              <a:rPr lang="en-US" sz="4000" b="1" i="1" dirty="0"/>
              <a:t>k</a:t>
            </a:r>
            <a:r>
              <a:rPr lang="en-US" sz="4000" b="1" dirty="0"/>
              <a:t>-means to </a:t>
            </a:r>
            <a:r>
              <a:rPr lang="en-US" sz="4000" b="1" dirty="0" smtClean="0"/>
              <a:t>clusters</a:t>
            </a:r>
            <a:br>
              <a:rPr lang="en-US" sz="4000" b="1" dirty="0" smtClean="0"/>
            </a:br>
            <a:r>
              <a:rPr lang="en-US" sz="4000" b="1" dirty="0" smtClean="0"/>
              <a:t>of arbitrary shapes</a:t>
            </a:r>
            <a:endParaRPr lang="en-US" sz="4000" b="1" dirty="0"/>
          </a:p>
        </p:txBody>
      </p:sp>
    </p:spTree>
    <p:extLst>
      <p:ext uri="{BB962C8B-B14F-4D97-AF65-F5344CB8AC3E}">
        <p14:creationId xmlns:p14="http://schemas.microsoft.com/office/powerpoint/2010/main" val="334890945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a:t>The CURE Algorithm</a:t>
            </a:r>
          </a:p>
        </p:txBody>
      </p:sp>
      <p:sp>
        <p:nvSpPr>
          <p:cNvPr id="75779" name="Rectangle 3"/>
          <p:cNvSpPr>
            <a:spLocks noGrp="1" noChangeArrowheads="1"/>
          </p:cNvSpPr>
          <p:nvPr>
            <p:ph idx="1"/>
          </p:nvPr>
        </p:nvSpPr>
        <p:spPr>
          <a:xfrm>
            <a:off x="457200" y="1295400"/>
            <a:ext cx="8229600" cy="5439052"/>
          </a:xfrm>
        </p:spPr>
        <p:txBody>
          <a:bodyPr>
            <a:normAutofit/>
          </a:bodyPr>
          <a:lstStyle/>
          <a:p>
            <a:r>
              <a:rPr lang="en-US" b="1" dirty="0">
                <a:solidFill>
                  <a:srgbClr val="0000FF"/>
                </a:solidFill>
              </a:rPr>
              <a:t>Problem with </a:t>
            </a:r>
            <a:r>
              <a:rPr lang="en-US" b="1" dirty="0" smtClean="0">
                <a:solidFill>
                  <a:srgbClr val="0000FF"/>
                </a:solidFill>
              </a:rPr>
              <a:t>BFR/</a:t>
            </a:r>
            <a:r>
              <a:rPr lang="en-US" b="1" i="1" dirty="0" smtClean="0">
                <a:solidFill>
                  <a:srgbClr val="0000FF"/>
                </a:solidFill>
              </a:rPr>
              <a:t>k</a:t>
            </a:r>
            <a:r>
              <a:rPr lang="en-US" b="1" dirty="0" smtClean="0">
                <a:solidFill>
                  <a:srgbClr val="0000FF"/>
                </a:solidFill>
              </a:rPr>
              <a:t>-means:</a:t>
            </a:r>
            <a:endParaRPr lang="en-US" b="1" dirty="0">
              <a:solidFill>
                <a:srgbClr val="0000FF"/>
              </a:solidFill>
            </a:endParaRPr>
          </a:p>
          <a:p>
            <a:pPr lvl="1"/>
            <a:r>
              <a:rPr lang="en-US" dirty="0"/>
              <a:t>Assumes clusters are normally </a:t>
            </a:r>
            <a:r>
              <a:rPr lang="en-US" dirty="0" smtClean="0"/>
              <a:t/>
            </a:r>
            <a:br>
              <a:rPr lang="en-US" dirty="0" smtClean="0"/>
            </a:br>
            <a:r>
              <a:rPr lang="en-US" dirty="0" smtClean="0"/>
              <a:t>distributed </a:t>
            </a:r>
            <a:r>
              <a:rPr lang="en-US" dirty="0"/>
              <a:t>in each </a:t>
            </a:r>
            <a:r>
              <a:rPr lang="en-US" dirty="0" smtClean="0"/>
              <a:t>dimension</a:t>
            </a:r>
            <a:endParaRPr lang="en-US" dirty="0"/>
          </a:p>
          <a:p>
            <a:pPr lvl="1"/>
            <a:r>
              <a:rPr lang="en-US" dirty="0"/>
              <a:t>And axes are fixed – ellipses at </a:t>
            </a:r>
            <a:r>
              <a:rPr lang="en-US" dirty="0" smtClean="0"/>
              <a:t/>
            </a:r>
            <a:br>
              <a:rPr lang="en-US" dirty="0" smtClean="0"/>
            </a:br>
            <a:r>
              <a:rPr lang="en-US" dirty="0" smtClean="0"/>
              <a:t>an </a:t>
            </a:r>
            <a:r>
              <a:rPr lang="en-US" dirty="0"/>
              <a:t>angle are </a:t>
            </a:r>
            <a:r>
              <a:rPr lang="en-US" b="1" i="1" dirty="0">
                <a:solidFill>
                  <a:srgbClr val="D60093"/>
                </a:solidFill>
              </a:rPr>
              <a:t>not</a:t>
            </a:r>
            <a:r>
              <a:rPr lang="en-US" b="1" i="1" dirty="0"/>
              <a:t> </a:t>
            </a:r>
            <a:r>
              <a:rPr lang="en-US" b="1" i="1" dirty="0" smtClean="0"/>
              <a:t>OK</a:t>
            </a:r>
          </a:p>
          <a:p>
            <a:pPr lvl="8"/>
            <a:endParaRPr lang="en-US" dirty="0"/>
          </a:p>
          <a:p>
            <a:r>
              <a:rPr lang="en-US" b="1" dirty="0">
                <a:solidFill>
                  <a:srgbClr val="008000"/>
                </a:solidFill>
              </a:rPr>
              <a:t>CURE (Clustering Using </a:t>
            </a:r>
            <a:r>
              <a:rPr lang="en-US" b="1" dirty="0" err="1" smtClean="0">
                <a:solidFill>
                  <a:srgbClr val="008000"/>
                </a:solidFill>
              </a:rPr>
              <a:t>REpresentatives</a:t>
            </a:r>
            <a:r>
              <a:rPr lang="en-US" b="1" dirty="0" smtClean="0">
                <a:solidFill>
                  <a:srgbClr val="008000"/>
                </a:solidFill>
              </a:rPr>
              <a:t>):</a:t>
            </a:r>
            <a:endParaRPr lang="en-US" b="1" dirty="0">
              <a:solidFill>
                <a:srgbClr val="008000"/>
              </a:solidFill>
            </a:endParaRPr>
          </a:p>
          <a:p>
            <a:pPr lvl="1"/>
            <a:r>
              <a:rPr lang="en-US" dirty="0"/>
              <a:t>Assumes a Euclidean </a:t>
            </a:r>
            <a:r>
              <a:rPr lang="en-US" dirty="0" smtClean="0"/>
              <a:t>distance</a:t>
            </a:r>
            <a:endParaRPr lang="en-US" dirty="0"/>
          </a:p>
          <a:p>
            <a:pPr lvl="1"/>
            <a:r>
              <a:rPr lang="en-US" dirty="0"/>
              <a:t>Allows clusters to assume </a:t>
            </a:r>
            <a:r>
              <a:rPr lang="en-US" dirty="0" smtClean="0"/>
              <a:t>any shape</a:t>
            </a:r>
          </a:p>
          <a:p>
            <a:pPr lvl="1"/>
            <a:r>
              <a:rPr lang="en-US" b="1" dirty="0" smtClean="0"/>
              <a:t>Uses </a:t>
            </a:r>
            <a:r>
              <a:rPr lang="en-US" b="1" dirty="0"/>
              <a:t>a collection of representative </a:t>
            </a:r>
            <a:r>
              <a:rPr lang="en-US" b="1" dirty="0" smtClean="0"/>
              <a:t/>
            </a:r>
            <a:br>
              <a:rPr lang="en-US" b="1" dirty="0" smtClean="0"/>
            </a:br>
            <a:r>
              <a:rPr lang="en-US" b="1" dirty="0" smtClean="0"/>
              <a:t>points to represent clusters</a:t>
            </a:r>
            <a:endParaRPr lang="en-US" b="1" dirty="0"/>
          </a:p>
        </p:txBody>
      </p:sp>
      <p:sp>
        <p:nvSpPr>
          <p:cNvPr id="4" name="Slide Number Placeholder 5"/>
          <p:cNvSpPr>
            <a:spLocks noGrp="1"/>
          </p:cNvSpPr>
          <p:nvPr>
            <p:ph type="sldNum" sz="quarter" idx="12"/>
          </p:nvPr>
        </p:nvSpPr>
        <p:spPr/>
        <p:txBody>
          <a:bodyPr/>
          <a:lstStyle/>
          <a:p>
            <a:fld id="{51B16923-F354-4082-A6FF-1B95B188D5AA}" type="slidenum">
              <a:rPr lang="en-US"/>
              <a:pPr/>
              <a:t>49</a:t>
            </a:fld>
            <a:endParaRPr lang="en-US"/>
          </a:p>
        </p:txBody>
      </p:sp>
      <p:pic>
        <p:nvPicPr>
          <p:cNvPr id="11266" name="Picture 2" descr="http://www.ima.umn.edu/~iwen/REU/2Ddata.jpg"/>
          <p:cNvPicPr>
            <a:picLocks noChangeAspect="1" noChangeArrowheads="1"/>
          </p:cNvPicPr>
          <p:nvPr/>
        </p:nvPicPr>
        <p:blipFill>
          <a:blip r:embed="rId2" cstate="print"/>
          <a:srcRect/>
          <a:stretch>
            <a:fillRect/>
          </a:stretch>
        </p:blipFill>
        <p:spPr bwMode="auto">
          <a:xfrm>
            <a:off x="5715000" y="1192520"/>
            <a:ext cx="1733551" cy="1400176"/>
          </a:xfrm>
          <a:prstGeom prst="rect">
            <a:avLst/>
          </a:prstGeom>
          <a:noFill/>
        </p:spPr>
      </p:pic>
      <p:pic>
        <p:nvPicPr>
          <p:cNvPr id="11267" name="Picture 3"/>
          <p:cNvPicPr>
            <a:picLocks noChangeAspect="1" noChangeArrowheads="1"/>
          </p:cNvPicPr>
          <p:nvPr/>
        </p:nvPicPr>
        <p:blipFill>
          <a:blip r:embed="rId3" cstate="print"/>
          <a:srcRect/>
          <a:stretch>
            <a:fillRect/>
          </a:stretch>
        </p:blipFill>
        <p:spPr bwMode="auto">
          <a:xfrm>
            <a:off x="7334756" y="1185777"/>
            <a:ext cx="1828800" cy="1784838"/>
          </a:xfrm>
          <a:prstGeom prst="rect">
            <a:avLst/>
          </a:prstGeom>
          <a:noFill/>
          <a:ln w="9525">
            <a:noFill/>
            <a:miter lim="800000"/>
            <a:headEnd/>
            <a:tailEnd/>
          </a:ln>
        </p:spPr>
      </p:pic>
      <p:sp>
        <p:nvSpPr>
          <p:cNvPr id="7" name="TextBox 6"/>
          <p:cNvSpPr txBox="1"/>
          <p:nvPr/>
        </p:nvSpPr>
        <p:spPr>
          <a:xfrm>
            <a:off x="7089085" y="1193869"/>
            <a:ext cx="530915" cy="369332"/>
          </a:xfrm>
          <a:prstGeom prst="rect">
            <a:avLst/>
          </a:prstGeom>
          <a:noFill/>
        </p:spPr>
        <p:txBody>
          <a:bodyPr wrap="none" rtlCol="0">
            <a:spAutoFit/>
          </a:bodyPr>
          <a:lstStyle/>
          <a:p>
            <a:r>
              <a:rPr lang="en-US" b="1" dirty="0" smtClean="0">
                <a:solidFill>
                  <a:srgbClr val="008000"/>
                </a:solidFill>
                <a:latin typeface="Arial" pitchFamily="34" charset="0"/>
                <a:cs typeface="Arial" pitchFamily="34" charset="0"/>
              </a:rPr>
              <a:t>Vs.</a:t>
            </a:r>
            <a:endParaRPr lang="en-US" b="1" dirty="0">
              <a:solidFill>
                <a:srgbClr val="008000"/>
              </a:solidFill>
              <a:latin typeface="Arial" pitchFamily="34" charset="0"/>
              <a:cs typeface="Arial" pitchFamily="34" charset="0"/>
            </a:endParaRPr>
          </a:p>
        </p:txBody>
      </p:sp>
      <p:sp>
        <p:nvSpPr>
          <p:cNvPr id="9" name="Footer Placeholder 8"/>
          <p:cNvSpPr>
            <a:spLocks noGrp="1"/>
          </p:cNvSpPr>
          <p:nvPr>
            <p:ph type="ftr" sz="quarter" idx="11"/>
          </p:nvPr>
        </p:nvSpPr>
        <p:spPr/>
        <p:txBody>
          <a:bodyPr/>
          <a:lstStyle/>
          <a:p>
            <a:r>
              <a:rPr lang="en-US" smtClean="0"/>
              <a:t>J. Leskovec, A. Rajaraman, J. Ullman: Mining of Massive Datasets, http://www.mmds.org</a:t>
            </a:r>
            <a:endParaRPr lang="en-US"/>
          </a:p>
        </p:txBody>
      </p:sp>
      <p:pic>
        <p:nvPicPr>
          <p:cNvPr id="32770" name="Picture 2" descr="http://www.ml.uni-saarland.de/code/pSpectralClustering/images/eigenvector11b.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24013" y="4800600"/>
            <a:ext cx="2543787" cy="19338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22981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4"/>
          <p:cNvSpPr>
            <a:spLocks noGrp="1"/>
          </p:cNvSpPr>
          <p:nvPr>
            <p:ph type="sldNum" sz="quarter" idx="12"/>
          </p:nvPr>
        </p:nvSpPr>
        <p:spPr/>
        <p:txBody>
          <a:bodyPr/>
          <a:lstStyle/>
          <a:p>
            <a:fld id="{B9E9B369-B151-4430-9438-ABF4A0FC75CB}" type="slidenum">
              <a:rPr lang="en-US"/>
              <a:pPr/>
              <a:t>5</a:t>
            </a:fld>
            <a:endParaRPr lang="en-US"/>
          </a:p>
        </p:txBody>
      </p:sp>
      <p:sp>
        <p:nvSpPr>
          <p:cNvPr id="90114" name="Rectangle 2"/>
          <p:cNvSpPr>
            <a:spLocks noGrp="1" noChangeArrowheads="1"/>
          </p:cNvSpPr>
          <p:nvPr>
            <p:ph type="title"/>
          </p:nvPr>
        </p:nvSpPr>
        <p:spPr/>
        <p:txBody>
          <a:bodyPr/>
          <a:lstStyle/>
          <a:p>
            <a:r>
              <a:rPr lang="en-US" dirty="0" smtClean="0"/>
              <a:t>Example: Clusters &amp; Outliers</a:t>
            </a:r>
            <a:endParaRPr lang="en-US" dirty="0"/>
          </a:p>
        </p:txBody>
      </p:sp>
      <p:sp>
        <p:nvSpPr>
          <p:cNvPr id="90115" name="Oval 3"/>
          <p:cNvSpPr>
            <a:spLocks noChangeArrowheads="1"/>
          </p:cNvSpPr>
          <p:nvPr/>
        </p:nvSpPr>
        <p:spPr bwMode="auto">
          <a:xfrm>
            <a:off x="2743200" y="2286000"/>
            <a:ext cx="1828800" cy="2286000"/>
          </a:xfrm>
          <a:prstGeom prst="ellipse">
            <a:avLst/>
          </a:prstGeom>
          <a:noFill/>
          <a:ln w="9525">
            <a:noFill/>
            <a:round/>
            <a:headEnd/>
            <a:tailEnd/>
          </a:ln>
          <a:effectLst/>
        </p:spPr>
        <p:txBody>
          <a:bodyPr wrap="none" anchor="ctr"/>
          <a:lstStyle/>
          <a:p>
            <a:pPr algn="ctr"/>
            <a:r>
              <a:rPr lang="en-US">
                <a:latin typeface="Times New Roman" charset="0"/>
              </a:rPr>
              <a:t>x        x</a:t>
            </a:r>
          </a:p>
          <a:p>
            <a:pPr algn="ctr"/>
            <a:r>
              <a:rPr lang="en-US">
                <a:latin typeface="Times New Roman" charset="0"/>
              </a:rPr>
              <a:t>x  x      x  x</a:t>
            </a:r>
          </a:p>
          <a:p>
            <a:pPr algn="ctr"/>
            <a:r>
              <a:rPr lang="en-US">
                <a:latin typeface="Times New Roman" charset="0"/>
              </a:rPr>
              <a:t>x   x x  x     </a:t>
            </a:r>
          </a:p>
          <a:p>
            <a:pPr algn="ctr"/>
            <a:r>
              <a:rPr lang="en-US">
                <a:latin typeface="Times New Roman" charset="0"/>
              </a:rPr>
              <a:t>x     x  x</a:t>
            </a:r>
          </a:p>
          <a:p>
            <a:pPr algn="ctr"/>
            <a:r>
              <a:rPr lang="en-US">
                <a:latin typeface="Times New Roman" charset="0"/>
              </a:rPr>
              <a:t>x   x</a:t>
            </a:r>
          </a:p>
        </p:txBody>
      </p:sp>
      <p:sp>
        <p:nvSpPr>
          <p:cNvPr id="90116" name="Oval 4"/>
          <p:cNvSpPr>
            <a:spLocks noChangeArrowheads="1"/>
          </p:cNvSpPr>
          <p:nvPr/>
        </p:nvSpPr>
        <p:spPr bwMode="auto">
          <a:xfrm>
            <a:off x="5486400" y="1524000"/>
            <a:ext cx="1752600" cy="2819400"/>
          </a:xfrm>
          <a:prstGeom prst="ellipse">
            <a:avLst/>
          </a:prstGeom>
          <a:noFill/>
          <a:ln w="9525">
            <a:noFill/>
            <a:round/>
            <a:headEnd/>
            <a:tailEnd/>
          </a:ln>
          <a:effectLst/>
        </p:spPr>
        <p:txBody>
          <a:bodyPr wrap="none" anchor="ctr"/>
          <a:lstStyle/>
          <a:p>
            <a:pPr algn="ctr"/>
            <a:r>
              <a:rPr lang="en-US">
                <a:latin typeface="Times New Roman" charset="0"/>
              </a:rPr>
              <a:t>x</a:t>
            </a:r>
          </a:p>
          <a:p>
            <a:pPr algn="ctr"/>
            <a:r>
              <a:rPr lang="en-US">
                <a:latin typeface="Times New Roman" charset="0"/>
              </a:rPr>
              <a:t>xx    x</a:t>
            </a:r>
          </a:p>
          <a:p>
            <a:pPr algn="ctr"/>
            <a:r>
              <a:rPr lang="en-US">
                <a:latin typeface="Times New Roman" charset="0"/>
              </a:rPr>
              <a:t>x  x        </a:t>
            </a:r>
          </a:p>
          <a:p>
            <a:pPr algn="ctr"/>
            <a:r>
              <a:rPr lang="en-US">
                <a:latin typeface="Times New Roman" charset="0"/>
              </a:rPr>
              <a:t>x    x  x   </a:t>
            </a:r>
          </a:p>
          <a:p>
            <a:pPr algn="ctr"/>
            <a:r>
              <a:rPr lang="en-US">
                <a:latin typeface="Times New Roman" charset="0"/>
              </a:rPr>
              <a:t>x</a:t>
            </a:r>
          </a:p>
          <a:p>
            <a:pPr algn="ctr"/>
            <a:r>
              <a:rPr lang="en-US">
                <a:latin typeface="Times New Roman" charset="0"/>
              </a:rPr>
              <a:t>x x   x</a:t>
            </a:r>
          </a:p>
          <a:p>
            <a:pPr algn="ctr"/>
            <a:r>
              <a:rPr lang="en-US">
                <a:latin typeface="Times New Roman" charset="0"/>
              </a:rPr>
              <a:t>x</a:t>
            </a:r>
          </a:p>
        </p:txBody>
      </p:sp>
      <p:sp>
        <p:nvSpPr>
          <p:cNvPr id="90117" name="Oval 5"/>
          <p:cNvSpPr>
            <a:spLocks noChangeArrowheads="1"/>
          </p:cNvSpPr>
          <p:nvPr/>
        </p:nvSpPr>
        <p:spPr bwMode="auto">
          <a:xfrm>
            <a:off x="4572000" y="4648200"/>
            <a:ext cx="1905000" cy="1600200"/>
          </a:xfrm>
          <a:prstGeom prst="ellipse">
            <a:avLst/>
          </a:prstGeom>
          <a:noFill/>
          <a:ln w="9525">
            <a:noFill/>
            <a:round/>
            <a:headEnd/>
            <a:tailEnd/>
          </a:ln>
          <a:effectLst/>
        </p:spPr>
        <p:txBody>
          <a:bodyPr wrap="none" anchor="ctr"/>
          <a:lstStyle/>
          <a:p>
            <a:pPr algn="ctr"/>
            <a:r>
              <a:rPr lang="en-US">
                <a:latin typeface="Times New Roman" charset="0"/>
              </a:rPr>
              <a:t>     x   x</a:t>
            </a:r>
          </a:p>
          <a:p>
            <a:pPr algn="ctr"/>
            <a:r>
              <a:rPr lang="en-US">
                <a:latin typeface="Times New Roman" charset="0"/>
              </a:rPr>
              <a:t>x  x    x    x</a:t>
            </a:r>
          </a:p>
          <a:p>
            <a:pPr algn="ctr"/>
            <a:r>
              <a:rPr lang="en-US">
                <a:latin typeface="Times New Roman" charset="0"/>
              </a:rPr>
              <a:t>  x    x     x</a:t>
            </a:r>
          </a:p>
          <a:p>
            <a:pPr algn="ctr"/>
            <a:r>
              <a:rPr lang="en-US">
                <a:latin typeface="Times New Roman" charset="0"/>
              </a:rPr>
              <a:t>x  </a:t>
            </a:r>
          </a:p>
        </p:txBody>
      </p:sp>
      <p:sp>
        <p:nvSpPr>
          <p:cNvPr id="90118" name="Text Box 6"/>
          <p:cNvSpPr txBox="1">
            <a:spLocks noChangeArrowheads="1"/>
          </p:cNvSpPr>
          <p:nvPr/>
        </p:nvSpPr>
        <p:spPr bwMode="auto">
          <a:xfrm>
            <a:off x="5013325" y="1717675"/>
            <a:ext cx="336550" cy="457200"/>
          </a:xfrm>
          <a:prstGeom prst="rect">
            <a:avLst/>
          </a:prstGeom>
          <a:noFill/>
          <a:ln w="9525">
            <a:noFill/>
            <a:miter lim="800000"/>
            <a:headEnd/>
            <a:tailEnd/>
          </a:ln>
          <a:effectLst/>
        </p:spPr>
        <p:txBody>
          <a:bodyPr wrap="none">
            <a:spAutoFit/>
          </a:bodyPr>
          <a:lstStyle/>
          <a:p>
            <a:r>
              <a:rPr lang="en-US">
                <a:latin typeface="Times New Roman" charset="0"/>
              </a:rPr>
              <a:t>x</a:t>
            </a:r>
          </a:p>
        </p:txBody>
      </p:sp>
      <p:sp>
        <p:nvSpPr>
          <p:cNvPr id="90119" name="Text Box 7"/>
          <p:cNvSpPr txBox="1">
            <a:spLocks noChangeArrowheads="1"/>
          </p:cNvSpPr>
          <p:nvPr/>
        </p:nvSpPr>
        <p:spPr bwMode="auto">
          <a:xfrm>
            <a:off x="3641725" y="4918075"/>
            <a:ext cx="336550" cy="457200"/>
          </a:xfrm>
          <a:prstGeom prst="rect">
            <a:avLst/>
          </a:prstGeom>
          <a:noFill/>
          <a:ln w="9525">
            <a:noFill/>
            <a:miter lim="800000"/>
            <a:headEnd/>
            <a:tailEnd/>
          </a:ln>
          <a:effectLst/>
        </p:spPr>
        <p:txBody>
          <a:bodyPr wrap="none">
            <a:spAutoFit/>
          </a:bodyPr>
          <a:lstStyle/>
          <a:p>
            <a:r>
              <a:rPr lang="en-US">
                <a:latin typeface="Times New Roman" charset="0"/>
              </a:rPr>
              <a:t>x</a:t>
            </a:r>
          </a:p>
        </p:txBody>
      </p:sp>
      <p:sp>
        <p:nvSpPr>
          <p:cNvPr id="10" name="Footer Placeholder 9"/>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14" name="Oval 3"/>
          <p:cNvSpPr>
            <a:spLocks noChangeArrowheads="1"/>
          </p:cNvSpPr>
          <p:nvPr/>
        </p:nvSpPr>
        <p:spPr bwMode="auto">
          <a:xfrm>
            <a:off x="2743200" y="2286000"/>
            <a:ext cx="1828800" cy="2286000"/>
          </a:xfrm>
          <a:prstGeom prst="ellipse">
            <a:avLst/>
          </a:prstGeom>
          <a:solidFill>
            <a:schemeClr val="accent1">
              <a:alpha val="50000"/>
            </a:schemeClr>
          </a:solidFill>
          <a:ln w="9525">
            <a:solidFill>
              <a:schemeClr val="tx1"/>
            </a:solidFill>
            <a:round/>
            <a:headEnd/>
            <a:tailEnd/>
          </a:ln>
          <a:effectLst/>
        </p:spPr>
        <p:txBody>
          <a:bodyPr wrap="none" anchor="ctr"/>
          <a:lstStyle/>
          <a:p>
            <a:pPr algn="ctr"/>
            <a:r>
              <a:rPr lang="en-US">
                <a:latin typeface="Times New Roman" charset="0"/>
              </a:rPr>
              <a:t>x        x</a:t>
            </a:r>
          </a:p>
          <a:p>
            <a:pPr algn="ctr"/>
            <a:r>
              <a:rPr lang="en-US">
                <a:latin typeface="Times New Roman" charset="0"/>
              </a:rPr>
              <a:t>x  x      x  x</a:t>
            </a:r>
          </a:p>
          <a:p>
            <a:pPr algn="ctr"/>
            <a:r>
              <a:rPr lang="en-US">
                <a:latin typeface="Times New Roman" charset="0"/>
              </a:rPr>
              <a:t>x   x x  x     </a:t>
            </a:r>
          </a:p>
          <a:p>
            <a:pPr algn="ctr"/>
            <a:r>
              <a:rPr lang="en-US">
                <a:latin typeface="Times New Roman" charset="0"/>
              </a:rPr>
              <a:t>x     x  x</a:t>
            </a:r>
          </a:p>
          <a:p>
            <a:pPr algn="ctr"/>
            <a:r>
              <a:rPr lang="en-US">
                <a:latin typeface="Times New Roman" charset="0"/>
              </a:rPr>
              <a:t>x   x</a:t>
            </a:r>
          </a:p>
        </p:txBody>
      </p:sp>
      <p:sp>
        <p:nvSpPr>
          <p:cNvPr id="15" name="Oval 4"/>
          <p:cNvSpPr>
            <a:spLocks noChangeArrowheads="1"/>
          </p:cNvSpPr>
          <p:nvPr/>
        </p:nvSpPr>
        <p:spPr bwMode="auto">
          <a:xfrm>
            <a:off x="5486400" y="1524000"/>
            <a:ext cx="1752600" cy="2819400"/>
          </a:xfrm>
          <a:prstGeom prst="ellipse">
            <a:avLst/>
          </a:prstGeom>
          <a:solidFill>
            <a:srgbClr val="808000">
              <a:alpha val="50000"/>
            </a:srgbClr>
          </a:solidFill>
          <a:ln w="9525">
            <a:solidFill>
              <a:schemeClr val="tx1"/>
            </a:solidFill>
            <a:round/>
            <a:headEnd/>
            <a:tailEnd/>
          </a:ln>
          <a:effectLst/>
        </p:spPr>
        <p:txBody>
          <a:bodyPr wrap="none" anchor="ctr"/>
          <a:lstStyle/>
          <a:p>
            <a:pPr algn="ctr"/>
            <a:r>
              <a:rPr lang="en-US" dirty="0">
                <a:latin typeface="Times New Roman" charset="0"/>
              </a:rPr>
              <a:t>x</a:t>
            </a:r>
          </a:p>
          <a:p>
            <a:pPr algn="ctr"/>
            <a:r>
              <a:rPr lang="en-US" dirty="0">
                <a:latin typeface="Times New Roman" charset="0"/>
              </a:rPr>
              <a:t>xx    x</a:t>
            </a:r>
          </a:p>
          <a:p>
            <a:pPr algn="ctr"/>
            <a:r>
              <a:rPr lang="en-US" dirty="0">
                <a:latin typeface="Times New Roman" charset="0"/>
              </a:rPr>
              <a:t>x  </a:t>
            </a:r>
            <a:r>
              <a:rPr lang="en-US" dirty="0" err="1">
                <a:latin typeface="Times New Roman" charset="0"/>
              </a:rPr>
              <a:t>x</a:t>
            </a:r>
            <a:r>
              <a:rPr lang="en-US" dirty="0">
                <a:latin typeface="Times New Roman" charset="0"/>
              </a:rPr>
              <a:t>        </a:t>
            </a:r>
          </a:p>
          <a:p>
            <a:pPr algn="ctr"/>
            <a:r>
              <a:rPr lang="en-US" dirty="0">
                <a:latin typeface="Times New Roman" charset="0"/>
              </a:rPr>
              <a:t>x    </a:t>
            </a:r>
            <a:r>
              <a:rPr lang="en-US" dirty="0" err="1">
                <a:latin typeface="Times New Roman" charset="0"/>
              </a:rPr>
              <a:t>x</a:t>
            </a:r>
            <a:r>
              <a:rPr lang="en-US" dirty="0">
                <a:latin typeface="Times New Roman" charset="0"/>
              </a:rPr>
              <a:t>  </a:t>
            </a:r>
            <a:r>
              <a:rPr lang="en-US" dirty="0" err="1">
                <a:latin typeface="Times New Roman" charset="0"/>
              </a:rPr>
              <a:t>x</a:t>
            </a:r>
            <a:r>
              <a:rPr lang="en-US" dirty="0">
                <a:latin typeface="Times New Roman" charset="0"/>
              </a:rPr>
              <a:t>   </a:t>
            </a:r>
          </a:p>
          <a:p>
            <a:pPr algn="ctr"/>
            <a:r>
              <a:rPr lang="en-US" dirty="0">
                <a:latin typeface="Times New Roman" charset="0"/>
              </a:rPr>
              <a:t>x</a:t>
            </a:r>
          </a:p>
          <a:p>
            <a:pPr algn="ctr"/>
            <a:r>
              <a:rPr lang="en-US" dirty="0">
                <a:latin typeface="Times New Roman" charset="0"/>
              </a:rPr>
              <a:t>x </a:t>
            </a:r>
            <a:r>
              <a:rPr lang="en-US" dirty="0" err="1">
                <a:latin typeface="Times New Roman" charset="0"/>
              </a:rPr>
              <a:t>x</a:t>
            </a:r>
            <a:r>
              <a:rPr lang="en-US" dirty="0">
                <a:latin typeface="Times New Roman" charset="0"/>
              </a:rPr>
              <a:t>   </a:t>
            </a:r>
            <a:r>
              <a:rPr lang="en-US" dirty="0" err="1">
                <a:latin typeface="Times New Roman" charset="0"/>
              </a:rPr>
              <a:t>x</a:t>
            </a:r>
            <a:endParaRPr lang="en-US" dirty="0">
              <a:latin typeface="Times New Roman" charset="0"/>
            </a:endParaRPr>
          </a:p>
          <a:p>
            <a:pPr algn="ctr"/>
            <a:r>
              <a:rPr lang="en-US" dirty="0">
                <a:latin typeface="Times New Roman" charset="0"/>
              </a:rPr>
              <a:t>x</a:t>
            </a:r>
          </a:p>
        </p:txBody>
      </p:sp>
      <p:sp>
        <p:nvSpPr>
          <p:cNvPr id="16" name="Oval 5"/>
          <p:cNvSpPr>
            <a:spLocks noChangeArrowheads="1"/>
          </p:cNvSpPr>
          <p:nvPr/>
        </p:nvSpPr>
        <p:spPr bwMode="auto">
          <a:xfrm>
            <a:off x="4572000" y="4648200"/>
            <a:ext cx="1905000" cy="1600200"/>
          </a:xfrm>
          <a:prstGeom prst="ellipse">
            <a:avLst/>
          </a:prstGeom>
          <a:solidFill>
            <a:srgbClr val="FFFF00">
              <a:alpha val="50000"/>
            </a:srgbClr>
          </a:solidFill>
          <a:ln w="9525">
            <a:solidFill>
              <a:schemeClr val="tx1"/>
            </a:solidFill>
            <a:round/>
            <a:headEnd/>
            <a:tailEnd/>
          </a:ln>
          <a:effectLst/>
        </p:spPr>
        <p:txBody>
          <a:bodyPr wrap="none" anchor="ctr"/>
          <a:lstStyle/>
          <a:p>
            <a:pPr algn="ctr"/>
            <a:r>
              <a:rPr lang="en-US">
                <a:latin typeface="Times New Roman" charset="0"/>
              </a:rPr>
              <a:t>     x   x</a:t>
            </a:r>
          </a:p>
          <a:p>
            <a:pPr algn="ctr"/>
            <a:r>
              <a:rPr lang="en-US">
                <a:latin typeface="Times New Roman" charset="0"/>
              </a:rPr>
              <a:t>x  x    x    x</a:t>
            </a:r>
          </a:p>
          <a:p>
            <a:pPr algn="ctr"/>
            <a:r>
              <a:rPr lang="en-US">
                <a:latin typeface="Times New Roman" charset="0"/>
              </a:rPr>
              <a:t>  x    x     x</a:t>
            </a:r>
          </a:p>
          <a:p>
            <a:pPr algn="ctr"/>
            <a:r>
              <a:rPr lang="en-US">
                <a:latin typeface="Times New Roman" charset="0"/>
              </a:rPr>
              <a:t>x  </a:t>
            </a:r>
          </a:p>
        </p:txBody>
      </p:sp>
      <p:cxnSp>
        <p:nvCxnSpPr>
          <p:cNvPr id="3" name="Straight Arrow Connector 2"/>
          <p:cNvCxnSpPr/>
          <p:nvPr/>
        </p:nvCxnSpPr>
        <p:spPr>
          <a:xfrm flipV="1">
            <a:off x="2971800" y="5257800"/>
            <a:ext cx="669925" cy="685800"/>
          </a:xfrm>
          <a:prstGeom prst="straightConnector1">
            <a:avLst/>
          </a:prstGeom>
          <a:ln w="28575">
            <a:solidFill>
              <a:srgbClr val="008000"/>
            </a:solidFill>
            <a:tailEnd type="arrow"/>
          </a:ln>
        </p:spPr>
        <p:style>
          <a:lnRef idx="1">
            <a:schemeClr val="dk1"/>
          </a:lnRef>
          <a:fillRef idx="0">
            <a:schemeClr val="dk1"/>
          </a:fillRef>
          <a:effectRef idx="0">
            <a:schemeClr val="dk1"/>
          </a:effectRef>
          <a:fontRef idx="minor">
            <a:schemeClr val="tx1"/>
          </a:fontRef>
        </p:style>
      </p:cxnSp>
      <p:sp>
        <p:nvSpPr>
          <p:cNvPr id="4" name="TextBox 3"/>
          <p:cNvSpPr txBox="1"/>
          <p:nvPr/>
        </p:nvSpPr>
        <p:spPr>
          <a:xfrm>
            <a:off x="2488461" y="5943600"/>
            <a:ext cx="864339" cy="369332"/>
          </a:xfrm>
          <a:prstGeom prst="rect">
            <a:avLst/>
          </a:prstGeom>
          <a:noFill/>
        </p:spPr>
        <p:txBody>
          <a:bodyPr wrap="none" rtlCol="0">
            <a:spAutoFit/>
          </a:bodyPr>
          <a:lstStyle/>
          <a:p>
            <a:r>
              <a:rPr lang="en-US" dirty="0" smtClean="0">
                <a:solidFill>
                  <a:srgbClr val="008000"/>
                </a:solidFill>
                <a:latin typeface="Arial" pitchFamily="34" charset="0"/>
                <a:cs typeface="Arial" pitchFamily="34" charset="0"/>
              </a:rPr>
              <a:t>Outlier</a:t>
            </a:r>
          </a:p>
        </p:txBody>
      </p:sp>
      <p:cxnSp>
        <p:nvCxnSpPr>
          <p:cNvPr id="17" name="Straight Arrow Connector 16"/>
          <p:cNvCxnSpPr/>
          <p:nvPr/>
        </p:nvCxnSpPr>
        <p:spPr>
          <a:xfrm flipH="1" flipV="1">
            <a:off x="6553200" y="5600700"/>
            <a:ext cx="825947" cy="342900"/>
          </a:xfrm>
          <a:prstGeom prst="straightConnector1">
            <a:avLst/>
          </a:prstGeom>
          <a:ln w="28575">
            <a:solidFill>
              <a:srgbClr val="008000"/>
            </a:solidFill>
            <a:tailEnd type="arrow"/>
          </a:ln>
        </p:spPr>
        <p:style>
          <a:lnRef idx="1">
            <a:schemeClr val="dk1"/>
          </a:lnRef>
          <a:fillRef idx="0">
            <a:schemeClr val="dk1"/>
          </a:fillRef>
          <a:effectRef idx="0">
            <a:schemeClr val="dk1"/>
          </a:effectRef>
          <a:fontRef idx="minor">
            <a:schemeClr val="tx1"/>
          </a:fontRef>
        </p:style>
      </p:cxnSp>
      <p:sp>
        <p:nvSpPr>
          <p:cNvPr id="18" name="TextBox 17"/>
          <p:cNvSpPr txBox="1"/>
          <p:nvPr/>
        </p:nvSpPr>
        <p:spPr>
          <a:xfrm>
            <a:off x="7010400" y="5879068"/>
            <a:ext cx="915635" cy="369332"/>
          </a:xfrm>
          <a:prstGeom prst="rect">
            <a:avLst/>
          </a:prstGeom>
          <a:noFill/>
        </p:spPr>
        <p:txBody>
          <a:bodyPr wrap="none" rtlCol="0">
            <a:spAutoFit/>
          </a:bodyPr>
          <a:lstStyle/>
          <a:p>
            <a:r>
              <a:rPr lang="en-US" dirty="0" smtClean="0">
                <a:solidFill>
                  <a:srgbClr val="008000"/>
                </a:solidFill>
                <a:latin typeface="Arial" pitchFamily="34" charset="0"/>
                <a:cs typeface="Arial" pitchFamily="34" charset="0"/>
              </a:rPr>
              <a:t>Cluster</a:t>
            </a:r>
          </a:p>
        </p:txBody>
      </p:sp>
    </p:spTree>
    <p:extLst>
      <p:ext uri="{BB962C8B-B14F-4D97-AF65-F5344CB8AC3E}">
        <p14:creationId xmlns:p14="http://schemas.microsoft.com/office/powerpoint/2010/main" val="2408118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normAutofit/>
          </a:bodyPr>
          <a:lstStyle/>
          <a:p>
            <a:r>
              <a:rPr lang="en-US" dirty="0"/>
              <a:t>Example: </a:t>
            </a:r>
            <a:r>
              <a:rPr lang="en-US" dirty="0" smtClean="0"/>
              <a:t>Stanford Salaries</a:t>
            </a:r>
            <a:endParaRPr lang="en-US" dirty="0"/>
          </a:p>
        </p:txBody>
      </p:sp>
      <p:sp>
        <p:nvSpPr>
          <p:cNvPr id="33" name="Slide Number Placeholder 4"/>
          <p:cNvSpPr>
            <a:spLocks noGrp="1"/>
          </p:cNvSpPr>
          <p:nvPr>
            <p:ph type="sldNum" sz="quarter" idx="12"/>
          </p:nvPr>
        </p:nvSpPr>
        <p:spPr/>
        <p:txBody>
          <a:bodyPr/>
          <a:lstStyle/>
          <a:p>
            <a:fld id="{975F5734-8D22-41E0-BB7B-D16E0A7A0F73}" type="slidenum">
              <a:rPr lang="en-US"/>
              <a:pPr/>
              <a:t>50</a:t>
            </a:fld>
            <a:endParaRPr lang="en-US"/>
          </a:p>
        </p:txBody>
      </p:sp>
      <p:sp>
        <p:nvSpPr>
          <p:cNvPr id="76803" name="Text Box 3"/>
          <p:cNvSpPr txBox="1">
            <a:spLocks noChangeArrowheads="1"/>
          </p:cNvSpPr>
          <p:nvPr/>
        </p:nvSpPr>
        <p:spPr bwMode="auto">
          <a:xfrm>
            <a:off x="1660525" y="3386138"/>
            <a:ext cx="344488" cy="457200"/>
          </a:xfrm>
          <a:prstGeom prst="rect">
            <a:avLst/>
          </a:prstGeom>
          <a:noFill/>
          <a:ln w="9525">
            <a:noFill/>
            <a:miter lim="800000"/>
            <a:headEnd/>
            <a:tailEnd/>
          </a:ln>
          <a:effectLst/>
        </p:spPr>
        <p:txBody>
          <a:bodyPr wrap="none">
            <a:spAutoFit/>
          </a:bodyPr>
          <a:lstStyle/>
          <a:p>
            <a:r>
              <a:rPr lang="en-US"/>
              <a:t>e</a:t>
            </a:r>
          </a:p>
        </p:txBody>
      </p:sp>
      <p:sp>
        <p:nvSpPr>
          <p:cNvPr id="76804" name="Text Box 4"/>
          <p:cNvSpPr txBox="1">
            <a:spLocks noChangeArrowheads="1"/>
          </p:cNvSpPr>
          <p:nvPr/>
        </p:nvSpPr>
        <p:spPr bwMode="auto">
          <a:xfrm>
            <a:off x="3200400" y="3429000"/>
            <a:ext cx="344488" cy="457200"/>
          </a:xfrm>
          <a:prstGeom prst="rect">
            <a:avLst/>
          </a:prstGeom>
          <a:noFill/>
          <a:ln w="9525">
            <a:noFill/>
            <a:miter lim="800000"/>
            <a:headEnd/>
            <a:tailEnd/>
          </a:ln>
          <a:effectLst/>
        </p:spPr>
        <p:txBody>
          <a:bodyPr wrap="none">
            <a:spAutoFit/>
          </a:bodyPr>
          <a:lstStyle/>
          <a:p>
            <a:r>
              <a:rPr lang="en-US"/>
              <a:t>e</a:t>
            </a:r>
          </a:p>
        </p:txBody>
      </p:sp>
      <p:sp>
        <p:nvSpPr>
          <p:cNvPr id="76805" name="Text Box 5"/>
          <p:cNvSpPr txBox="1">
            <a:spLocks noChangeArrowheads="1"/>
          </p:cNvSpPr>
          <p:nvPr/>
        </p:nvSpPr>
        <p:spPr bwMode="auto">
          <a:xfrm>
            <a:off x="4114800" y="2743200"/>
            <a:ext cx="344488" cy="457200"/>
          </a:xfrm>
          <a:prstGeom prst="rect">
            <a:avLst/>
          </a:prstGeom>
          <a:noFill/>
          <a:ln w="9525">
            <a:noFill/>
            <a:miter lim="800000"/>
            <a:headEnd/>
            <a:tailEnd/>
          </a:ln>
          <a:effectLst/>
        </p:spPr>
        <p:txBody>
          <a:bodyPr wrap="none">
            <a:spAutoFit/>
          </a:bodyPr>
          <a:lstStyle/>
          <a:p>
            <a:r>
              <a:rPr lang="en-US"/>
              <a:t>e</a:t>
            </a:r>
          </a:p>
        </p:txBody>
      </p:sp>
      <p:sp>
        <p:nvSpPr>
          <p:cNvPr id="76806" name="Text Box 6"/>
          <p:cNvSpPr txBox="1">
            <a:spLocks noChangeArrowheads="1"/>
          </p:cNvSpPr>
          <p:nvPr/>
        </p:nvSpPr>
        <p:spPr bwMode="auto">
          <a:xfrm>
            <a:off x="5410200" y="3200400"/>
            <a:ext cx="344488" cy="457200"/>
          </a:xfrm>
          <a:prstGeom prst="rect">
            <a:avLst/>
          </a:prstGeom>
          <a:noFill/>
          <a:ln w="9525">
            <a:noFill/>
            <a:miter lim="800000"/>
            <a:headEnd/>
            <a:tailEnd/>
          </a:ln>
          <a:effectLst/>
        </p:spPr>
        <p:txBody>
          <a:bodyPr wrap="none">
            <a:spAutoFit/>
          </a:bodyPr>
          <a:lstStyle/>
          <a:p>
            <a:r>
              <a:rPr lang="en-US"/>
              <a:t>e</a:t>
            </a:r>
          </a:p>
        </p:txBody>
      </p:sp>
      <p:sp>
        <p:nvSpPr>
          <p:cNvPr id="76807" name="Text Box 7"/>
          <p:cNvSpPr txBox="1">
            <a:spLocks noChangeArrowheads="1"/>
          </p:cNvSpPr>
          <p:nvPr/>
        </p:nvSpPr>
        <p:spPr bwMode="auto">
          <a:xfrm>
            <a:off x="5562600" y="2438400"/>
            <a:ext cx="344488" cy="457200"/>
          </a:xfrm>
          <a:prstGeom prst="rect">
            <a:avLst/>
          </a:prstGeom>
          <a:noFill/>
          <a:ln w="9525">
            <a:noFill/>
            <a:miter lim="800000"/>
            <a:headEnd/>
            <a:tailEnd/>
          </a:ln>
          <a:effectLst/>
        </p:spPr>
        <p:txBody>
          <a:bodyPr wrap="none">
            <a:spAutoFit/>
          </a:bodyPr>
          <a:lstStyle/>
          <a:p>
            <a:r>
              <a:rPr lang="en-US"/>
              <a:t>e</a:t>
            </a:r>
          </a:p>
        </p:txBody>
      </p:sp>
      <p:sp>
        <p:nvSpPr>
          <p:cNvPr id="76808" name="Text Box 8"/>
          <p:cNvSpPr txBox="1">
            <a:spLocks noChangeArrowheads="1"/>
          </p:cNvSpPr>
          <p:nvPr/>
        </p:nvSpPr>
        <p:spPr bwMode="auto">
          <a:xfrm>
            <a:off x="6705600" y="2514600"/>
            <a:ext cx="344488" cy="457200"/>
          </a:xfrm>
          <a:prstGeom prst="rect">
            <a:avLst/>
          </a:prstGeom>
          <a:noFill/>
          <a:ln w="9525">
            <a:noFill/>
            <a:miter lim="800000"/>
            <a:headEnd/>
            <a:tailEnd/>
          </a:ln>
          <a:effectLst/>
        </p:spPr>
        <p:txBody>
          <a:bodyPr wrap="none">
            <a:spAutoFit/>
          </a:bodyPr>
          <a:lstStyle/>
          <a:p>
            <a:r>
              <a:rPr lang="en-US"/>
              <a:t>e</a:t>
            </a:r>
          </a:p>
        </p:txBody>
      </p:sp>
      <p:sp>
        <p:nvSpPr>
          <p:cNvPr id="76809" name="Text Box 9"/>
          <p:cNvSpPr txBox="1">
            <a:spLocks noChangeArrowheads="1"/>
          </p:cNvSpPr>
          <p:nvPr/>
        </p:nvSpPr>
        <p:spPr bwMode="auto">
          <a:xfrm>
            <a:off x="1981200" y="3886200"/>
            <a:ext cx="344488" cy="457200"/>
          </a:xfrm>
          <a:prstGeom prst="rect">
            <a:avLst/>
          </a:prstGeom>
          <a:noFill/>
          <a:ln w="9525">
            <a:noFill/>
            <a:miter lim="800000"/>
            <a:headEnd/>
            <a:tailEnd/>
          </a:ln>
          <a:effectLst/>
        </p:spPr>
        <p:txBody>
          <a:bodyPr wrap="none">
            <a:spAutoFit/>
          </a:bodyPr>
          <a:lstStyle/>
          <a:p>
            <a:r>
              <a:rPr lang="en-US"/>
              <a:t>e</a:t>
            </a:r>
          </a:p>
        </p:txBody>
      </p:sp>
      <p:sp>
        <p:nvSpPr>
          <p:cNvPr id="76810" name="Text Box 10"/>
          <p:cNvSpPr txBox="1">
            <a:spLocks noChangeArrowheads="1"/>
          </p:cNvSpPr>
          <p:nvPr/>
        </p:nvSpPr>
        <p:spPr bwMode="auto">
          <a:xfrm>
            <a:off x="2667000" y="3276600"/>
            <a:ext cx="344488" cy="457200"/>
          </a:xfrm>
          <a:prstGeom prst="rect">
            <a:avLst/>
          </a:prstGeom>
          <a:noFill/>
          <a:ln w="9525">
            <a:noFill/>
            <a:miter lim="800000"/>
            <a:headEnd/>
            <a:tailEnd/>
          </a:ln>
          <a:effectLst/>
        </p:spPr>
        <p:txBody>
          <a:bodyPr wrap="none">
            <a:spAutoFit/>
          </a:bodyPr>
          <a:lstStyle/>
          <a:p>
            <a:r>
              <a:rPr lang="en-US"/>
              <a:t>e</a:t>
            </a:r>
          </a:p>
        </p:txBody>
      </p:sp>
      <p:sp>
        <p:nvSpPr>
          <p:cNvPr id="76811" name="Text Box 11"/>
          <p:cNvSpPr txBox="1">
            <a:spLocks noChangeArrowheads="1"/>
          </p:cNvSpPr>
          <p:nvPr/>
        </p:nvSpPr>
        <p:spPr bwMode="auto">
          <a:xfrm>
            <a:off x="4114800" y="3352800"/>
            <a:ext cx="344488" cy="457200"/>
          </a:xfrm>
          <a:prstGeom prst="rect">
            <a:avLst/>
          </a:prstGeom>
          <a:noFill/>
          <a:ln w="9525">
            <a:noFill/>
            <a:miter lim="800000"/>
            <a:headEnd/>
            <a:tailEnd/>
          </a:ln>
          <a:effectLst/>
        </p:spPr>
        <p:txBody>
          <a:bodyPr wrap="none">
            <a:spAutoFit/>
          </a:bodyPr>
          <a:lstStyle/>
          <a:p>
            <a:r>
              <a:rPr lang="en-US"/>
              <a:t>e</a:t>
            </a:r>
          </a:p>
        </p:txBody>
      </p:sp>
      <p:sp>
        <p:nvSpPr>
          <p:cNvPr id="76812" name="Text Box 12"/>
          <p:cNvSpPr txBox="1">
            <a:spLocks noChangeArrowheads="1"/>
          </p:cNvSpPr>
          <p:nvPr/>
        </p:nvSpPr>
        <p:spPr bwMode="auto">
          <a:xfrm>
            <a:off x="6019800" y="2895600"/>
            <a:ext cx="344488" cy="457200"/>
          </a:xfrm>
          <a:prstGeom prst="rect">
            <a:avLst/>
          </a:prstGeom>
          <a:noFill/>
          <a:ln w="9525">
            <a:noFill/>
            <a:miter lim="800000"/>
            <a:headEnd/>
            <a:tailEnd/>
          </a:ln>
          <a:effectLst/>
        </p:spPr>
        <p:txBody>
          <a:bodyPr wrap="none">
            <a:spAutoFit/>
          </a:bodyPr>
          <a:lstStyle/>
          <a:p>
            <a:r>
              <a:rPr lang="en-US"/>
              <a:t>e</a:t>
            </a:r>
          </a:p>
        </p:txBody>
      </p:sp>
      <p:sp>
        <p:nvSpPr>
          <p:cNvPr id="76813" name="Text Box 13"/>
          <p:cNvSpPr txBox="1">
            <a:spLocks noChangeArrowheads="1"/>
          </p:cNvSpPr>
          <p:nvPr/>
        </p:nvSpPr>
        <p:spPr bwMode="auto">
          <a:xfrm>
            <a:off x="6629400" y="3352800"/>
            <a:ext cx="344488" cy="457200"/>
          </a:xfrm>
          <a:prstGeom prst="rect">
            <a:avLst/>
          </a:prstGeom>
          <a:noFill/>
          <a:ln w="9525">
            <a:noFill/>
            <a:miter lim="800000"/>
            <a:headEnd/>
            <a:tailEnd/>
          </a:ln>
          <a:effectLst/>
        </p:spPr>
        <p:txBody>
          <a:bodyPr wrap="none">
            <a:spAutoFit/>
          </a:bodyPr>
          <a:lstStyle/>
          <a:p>
            <a:r>
              <a:rPr lang="en-US"/>
              <a:t>e</a:t>
            </a:r>
          </a:p>
        </p:txBody>
      </p:sp>
      <p:sp>
        <p:nvSpPr>
          <p:cNvPr id="76814" name="Text Box 14"/>
          <p:cNvSpPr txBox="1">
            <a:spLocks noChangeArrowheads="1"/>
          </p:cNvSpPr>
          <p:nvPr/>
        </p:nvSpPr>
        <p:spPr bwMode="auto">
          <a:xfrm>
            <a:off x="1736725" y="4833938"/>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6815" name="Text Box 15"/>
          <p:cNvSpPr txBox="1">
            <a:spLocks noChangeArrowheads="1"/>
          </p:cNvSpPr>
          <p:nvPr/>
        </p:nvSpPr>
        <p:spPr bwMode="auto">
          <a:xfrm>
            <a:off x="5181600" y="28956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6816" name="Text Box 16"/>
          <p:cNvSpPr txBox="1">
            <a:spLocks noChangeArrowheads="1"/>
          </p:cNvSpPr>
          <p:nvPr/>
        </p:nvSpPr>
        <p:spPr bwMode="auto">
          <a:xfrm>
            <a:off x="5257800" y="41148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6817" name="Text Box 17"/>
          <p:cNvSpPr txBox="1">
            <a:spLocks noChangeArrowheads="1"/>
          </p:cNvSpPr>
          <p:nvPr/>
        </p:nvSpPr>
        <p:spPr bwMode="auto">
          <a:xfrm>
            <a:off x="5791200" y="32766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6818" name="Text Box 18"/>
          <p:cNvSpPr txBox="1">
            <a:spLocks noChangeArrowheads="1"/>
          </p:cNvSpPr>
          <p:nvPr/>
        </p:nvSpPr>
        <p:spPr bwMode="auto">
          <a:xfrm>
            <a:off x="6248400" y="21336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6819" name="Text Box 19"/>
          <p:cNvSpPr txBox="1">
            <a:spLocks noChangeArrowheads="1"/>
          </p:cNvSpPr>
          <p:nvPr/>
        </p:nvSpPr>
        <p:spPr bwMode="auto">
          <a:xfrm>
            <a:off x="6781800" y="15240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6820" name="Text Box 20"/>
          <p:cNvSpPr txBox="1">
            <a:spLocks noChangeArrowheads="1"/>
          </p:cNvSpPr>
          <p:nvPr/>
        </p:nvSpPr>
        <p:spPr bwMode="auto">
          <a:xfrm>
            <a:off x="3276600" y="44958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6821" name="Text Box 21"/>
          <p:cNvSpPr txBox="1">
            <a:spLocks noChangeArrowheads="1"/>
          </p:cNvSpPr>
          <p:nvPr/>
        </p:nvSpPr>
        <p:spPr bwMode="auto">
          <a:xfrm>
            <a:off x="3810000" y="44958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6822" name="Text Box 22"/>
          <p:cNvSpPr txBox="1">
            <a:spLocks noChangeArrowheads="1"/>
          </p:cNvSpPr>
          <p:nvPr/>
        </p:nvSpPr>
        <p:spPr bwMode="auto">
          <a:xfrm>
            <a:off x="4648200" y="37338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6823" name="Text Box 23"/>
          <p:cNvSpPr txBox="1">
            <a:spLocks noChangeArrowheads="1"/>
          </p:cNvSpPr>
          <p:nvPr/>
        </p:nvSpPr>
        <p:spPr bwMode="auto">
          <a:xfrm>
            <a:off x="4572000" y="43434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6824" name="Text Box 24"/>
          <p:cNvSpPr txBox="1">
            <a:spLocks noChangeArrowheads="1"/>
          </p:cNvSpPr>
          <p:nvPr/>
        </p:nvSpPr>
        <p:spPr bwMode="auto">
          <a:xfrm>
            <a:off x="5943600" y="15240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6825" name="Text Box 25"/>
          <p:cNvSpPr txBox="1">
            <a:spLocks noChangeArrowheads="1"/>
          </p:cNvSpPr>
          <p:nvPr/>
        </p:nvSpPr>
        <p:spPr bwMode="auto">
          <a:xfrm>
            <a:off x="2209800" y="48006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6826" name="Text Box 26"/>
          <p:cNvSpPr txBox="1">
            <a:spLocks noChangeArrowheads="1"/>
          </p:cNvSpPr>
          <p:nvPr/>
        </p:nvSpPr>
        <p:spPr bwMode="auto">
          <a:xfrm>
            <a:off x="2590800" y="47244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6827" name="Text Box 27"/>
          <p:cNvSpPr txBox="1">
            <a:spLocks noChangeArrowheads="1"/>
          </p:cNvSpPr>
          <p:nvPr/>
        </p:nvSpPr>
        <p:spPr bwMode="auto">
          <a:xfrm>
            <a:off x="441325" y="3810000"/>
            <a:ext cx="973138" cy="457200"/>
          </a:xfrm>
          <a:prstGeom prst="rect">
            <a:avLst/>
          </a:prstGeom>
          <a:noFill/>
          <a:ln w="9525">
            <a:noFill/>
            <a:miter lim="800000"/>
            <a:headEnd/>
            <a:tailEnd/>
          </a:ln>
          <a:effectLst/>
        </p:spPr>
        <p:txBody>
          <a:bodyPr wrap="none">
            <a:spAutoFit/>
          </a:bodyPr>
          <a:lstStyle/>
          <a:p>
            <a:r>
              <a:rPr lang="en-US" dirty="0"/>
              <a:t>salary</a:t>
            </a:r>
          </a:p>
        </p:txBody>
      </p:sp>
      <p:sp>
        <p:nvSpPr>
          <p:cNvPr id="76828" name="Text Box 28"/>
          <p:cNvSpPr txBox="1">
            <a:spLocks noChangeArrowheads="1"/>
          </p:cNvSpPr>
          <p:nvPr/>
        </p:nvSpPr>
        <p:spPr bwMode="auto">
          <a:xfrm>
            <a:off x="3946525" y="5410200"/>
            <a:ext cx="673100" cy="457200"/>
          </a:xfrm>
          <a:prstGeom prst="rect">
            <a:avLst/>
          </a:prstGeom>
          <a:noFill/>
          <a:ln w="9525">
            <a:noFill/>
            <a:miter lim="800000"/>
            <a:headEnd/>
            <a:tailEnd/>
          </a:ln>
          <a:effectLst/>
        </p:spPr>
        <p:txBody>
          <a:bodyPr wrap="none">
            <a:spAutoFit/>
          </a:bodyPr>
          <a:lstStyle/>
          <a:p>
            <a:r>
              <a:rPr lang="en-US"/>
              <a:t>age</a:t>
            </a:r>
          </a:p>
        </p:txBody>
      </p:sp>
      <p:sp>
        <p:nvSpPr>
          <p:cNvPr id="76829" name="Line 29"/>
          <p:cNvSpPr>
            <a:spLocks noChangeShapeType="1"/>
          </p:cNvSpPr>
          <p:nvPr/>
        </p:nvSpPr>
        <p:spPr bwMode="auto">
          <a:xfrm>
            <a:off x="4648200" y="5605462"/>
            <a:ext cx="533400" cy="0"/>
          </a:xfrm>
          <a:prstGeom prst="line">
            <a:avLst/>
          </a:prstGeom>
          <a:noFill/>
          <a:ln w="9525">
            <a:solidFill>
              <a:schemeClr val="tx1"/>
            </a:solidFill>
            <a:round/>
            <a:headEnd/>
            <a:tailEnd type="triangle" w="med" len="med"/>
          </a:ln>
          <a:effectLst/>
        </p:spPr>
        <p:txBody>
          <a:bodyPr/>
          <a:lstStyle/>
          <a:p>
            <a:endParaRPr lang="en-US"/>
          </a:p>
        </p:txBody>
      </p:sp>
      <p:sp>
        <p:nvSpPr>
          <p:cNvPr id="76830" name="Line 30"/>
          <p:cNvSpPr>
            <a:spLocks noChangeShapeType="1"/>
          </p:cNvSpPr>
          <p:nvPr/>
        </p:nvSpPr>
        <p:spPr bwMode="auto">
          <a:xfrm flipV="1">
            <a:off x="838200" y="3471862"/>
            <a:ext cx="0" cy="304800"/>
          </a:xfrm>
          <a:prstGeom prst="line">
            <a:avLst/>
          </a:prstGeom>
          <a:noFill/>
          <a:ln w="9525">
            <a:solidFill>
              <a:schemeClr val="tx1"/>
            </a:solidFill>
            <a:round/>
            <a:headEnd/>
            <a:tailEnd type="triangle" w="med" len="med"/>
          </a:ln>
          <a:effectLst/>
        </p:spPr>
        <p:txBody>
          <a:bodyPr/>
          <a:lstStyle/>
          <a:p>
            <a:endParaRPr lang="en-US"/>
          </a:p>
        </p:txBody>
      </p:sp>
      <p:sp>
        <p:nvSpPr>
          <p:cNvPr id="76831" name="Freeform 31"/>
          <p:cNvSpPr>
            <a:spLocks/>
          </p:cNvSpPr>
          <p:nvPr/>
        </p:nvSpPr>
        <p:spPr bwMode="auto">
          <a:xfrm>
            <a:off x="1385888" y="2543175"/>
            <a:ext cx="6042025" cy="1728788"/>
          </a:xfrm>
          <a:custGeom>
            <a:avLst/>
            <a:gdLst/>
            <a:ahLst/>
            <a:cxnLst>
              <a:cxn ang="0">
                <a:pos x="126" y="558"/>
              </a:cxn>
              <a:cxn ang="0">
                <a:pos x="261" y="522"/>
              </a:cxn>
              <a:cxn ang="0">
                <a:pos x="396" y="468"/>
              </a:cxn>
              <a:cxn ang="0">
                <a:pos x="540" y="450"/>
              </a:cxn>
              <a:cxn ang="0">
                <a:pos x="738" y="378"/>
              </a:cxn>
              <a:cxn ang="0">
                <a:pos x="819" y="333"/>
              </a:cxn>
              <a:cxn ang="0">
                <a:pos x="1017" y="306"/>
              </a:cxn>
              <a:cxn ang="0">
                <a:pos x="1269" y="279"/>
              </a:cxn>
              <a:cxn ang="0">
                <a:pos x="1386" y="243"/>
              </a:cxn>
              <a:cxn ang="0">
                <a:pos x="2178" y="171"/>
              </a:cxn>
              <a:cxn ang="0">
                <a:pos x="2313" y="117"/>
              </a:cxn>
              <a:cxn ang="0">
                <a:pos x="2475" y="45"/>
              </a:cxn>
              <a:cxn ang="0">
                <a:pos x="2556" y="9"/>
              </a:cxn>
              <a:cxn ang="0">
                <a:pos x="2961" y="0"/>
              </a:cxn>
              <a:cxn ang="0">
                <a:pos x="3474" y="72"/>
              </a:cxn>
              <a:cxn ang="0">
                <a:pos x="3600" y="108"/>
              </a:cxn>
              <a:cxn ang="0">
                <a:pos x="3708" y="198"/>
              </a:cxn>
              <a:cxn ang="0">
                <a:pos x="3762" y="306"/>
              </a:cxn>
              <a:cxn ang="0">
                <a:pos x="3618" y="882"/>
              </a:cxn>
              <a:cxn ang="0">
                <a:pos x="3483" y="954"/>
              </a:cxn>
              <a:cxn ang="0">
                <a:pos x="3069" y="909"/>
              </a:cxn>
              <a:cxn ang="0">
                <a:pos x="2907" y="864"/>
              </a:cxn>
              <a:cxn ang="0">
                <a:pos x="2583" y="792"/>
              </a:cxn>
              <a:cxn ang="0">
                <a:pos x="2493" y="765"/>
              </a:cxn>
              <a:cxn ang="0">
                <a:pos x="2142" y="747"/>
              </a:cxn>
              <a:cxn ang="0">
                <a:pos x="1755" y="756"/>
              </a:cxn>
              <a:cxn ang="0">
                <a:pos x="1458" y="828"/>
              </a:cxn>
              <a:cxn ang="0">
                <a:pos x="1305" y="846"/>
              </a:cxn>
              <a:cxn ang="0">
                <a:pos x="900" y="963"/>
              </a:cxn>
              <a:cxn ang="0">
                <a:pos x="684" y="1017"/>
              </a:cxn>
              <a:cxn ang="0">
                <a:pos x="504" y="1089"/>
              </a:cxn>
              <a:cxn ang="0">
                <a:pos x="270" y="1062"/>
              </a:cxn>
              <a:cxn ang="0">
                <a:pos x="171" y="954"/>
              </a:cxn>
              <a:cxn ang="0">
                <a:pos x="117" y="918"/>
              </a:cxn>
              <a:cxn ang="0">
                <a:pos x="36" y="783"/>
              </a:cxn>
              <a:cxn ang="0">
                <a:pos x="9" y="702"/>
              </a:cxn>
              <a:cxn ang="0">
                <a:pos x="0" y="675"/>
              </a:cxn>
              <a:cxn ang="0">
                <a:pos x="90" y="594"/>
              </a:cxn>
              <a:cxn ang="0">
                <a:pos x="144" y="576"/>
              </a:cxn>
              <a:cxn ang="0">
                <a:pos x="126" y="558"/>
              </a:cxn>
            </a:cxnLst>
            <a:rect l="0" t="0" r="r" b="b"/>
            <a:pathLst>
              <a:path w="3806" h="1089">
                <a:moveTo>
                  <a:pt x="126" y="558"/>
                </a:moveTo>
                <a:cubicBezTo>
                  <a:pt x="171" y="547"/>
                  <a:pt x="216" y="533"/>
                  <a:pt x="261" y="522"/>
                </a:cubicBezTo>
                <a:cubicBezTo>
                  <a:pt x="302" y="495"/>
                  <a:pt x="349" y="484"/>
                  <a:pt x="396" y="468"/>
                </a:cubicBezTo>
                <a:cubicBezTo>
                  <a:pt x="442" y="453"/>
                  <a:pt x="540" y="450"/>
                  <a:pt x="540" y="450"/>
                </a:cubicBezTo>
                <a:cubicBezTo>
                  <a:pt x="607" y="428"/>
                  <a:pt x="670" y="401"/>
                  <a:pt x="738" y="378"/>
                </a:cubicBezTo>
                <a:cubicBezTo>
                  <a:pt x="765" y="369"/>
                  <a:pt x="792" y="344"/>
                  <a:pt x="819" y="333"/>
                </a:cubicBezTo>
                <a:cubicBezTo>
                  <a:pt x="876" y="308"/>
                  <a:pt x="958" y="313"/>
                  <a:pt x="1017" y="306"/>
                </a:cubicBezTo>
                <a:cubicBezTo>
                  <a:pt x="1101" y="296"/>
                  <a:pt x="1184" y="286"/>
                  <a:pt x="1269" y="279"/>
                </a:cubicBezTo>
                <a:cubicBezTo>
                  <a:pt x="1313" y="270"/>
                  <a:pt x="1341" y="248"/>
                  <a:pt x="1386" y="243"/>
                </a:cubicBezTo>
                <a:cubicBezTo>
                  <a:pt x="1650" y="215"/>
                  <a:pt x="1912" y="183"/>
                  <a:pt x="2178" y="171"/>
                </a:cubicBezTo>
                <a:cubicBezTo>
                  <a:pt x="2219" y="144"/>
                  <a:pt x="2266" y="133"/>
                  <a:pt x="2313" y="117"/>
                </a:cubicBezTo>
                <a:cubicBezTo>
                  <a:pt x="2369" y="98"/>
                  <a:pt x="2418" y="64"/>
                  <a:pt x="2475" y="45"/>
                </a:cubicBezTo>
                <a:cubicBezTo>
                  <a:pt x="2501" y="36"/>
                  <a:pt x="2529" y="10"/>
                  <a:pt x="2556" y="9"/>
                </a:cubicBezTo>
                <a:cubicBezTo>
                  <a:pt x="2691" y="3"/>
                  <a:pt x="2826" y="3"/>
                  <a:pt x="2961" y="0"/>
                </a:cubicBezTo>
                <a:cubicBezTo>
                  <a:pt x="3134" y="12"/>
                  <a:pt x="3302" y="51"/>
                  <a:pt x="3474" y="72"/>
                </a:cubicBezTo>
                <a:cubicBezTo>
                  <a:pt x="3514" y="85"/>
                  <a:pt x="3563" y="87"/>
                  <a:pt x="3600" y="108"/>
                </a:cubicBezTo>
                <a:cubicBezTo>
                  <a:pt x="3656" y="139"/>
                  <a:pt x="3661" y="151"/>
                  <a:pt x="3708" y="198"/>
                </a:cubicBezTo>
                <a:cubicBezTo>
                  <a:pt x="3737" y="227"/>
                  <a:pt x="3739" y="272"/>
                  <a:pt x="3762" y="306"/>
                </a:cubicBezTo>
                <a:cubicBezTo>
                  <a:pt x="3806" y="526"/>
                  <a:pt x="3745" y="713"/>
                  <a:pt x="3618" y="882"/>
                </a:cubicBezTo>
                <a:cubicBezTo>
                  <a:pt x="3595" y="950"/>
                  <a:pt x="3548" y="946"/>
                  <a:pt x="3483" y="954"/>
                </a:cubicBezTo>
                <a:cubicBezTo>
                  <a:pt x="3264" y="940"/>
                  <a:pt x="3237" y="943"/>
                  <a:pt x="3069" y="909"/>
                </a:cubicBezTo>
                <a:cubicBezTo>
                  <a:pt x="3014" y="898"/>
                  <a:pt x="2961" y="875"/>
                  <a:pt x="2907" y="864"/>
                </a:cubicBezTo>
                <a:cubicBezTo>
                  <a:pt x="2798" y="842"/>
                  <a:pt x="2691" y="816"/>
                  <a:pt x="2583" y="792"/>
                </a:cubicBezTo>
                <a:cubicBezTo>
                  <a:pt x="2552" y="785"/>
                  <a:pt x="2524" y="769"/>
                  <a:pt x="2493" y="765"/>
                </a:cubicBezTo>
                <a:cubicBezTo>
                  <a:pt x="2329" y="744"/>
                  <a:pt x="2445" y="757"/>
                  <a:pt x="2142" y="747"/>
                </a:cubicBezTo>
                <a:cubicBezTo>
                  <a:pt x="2013" y="750"/>
                  <a:pt x="1884" y="751"/>
                  <a:pt x="1755" y="756"/>
                </a:cubicBezTo>
                <a:cubicBezTo>
                  <a:pt x="1657" y="760"/>
                  <a:pt x="1551" y="797"/>
                  <a:pt x="1458" y="828"/>
                </a:cubicBezTo>
                <a:cubicBezTo>
                  <a:pt x="1441" y="834"/>
                  <a:pt x="1309" y="846"/>
                  <a:pt x="1305" y="846"/>
                </a:cubicBezTo>
                <a:cubicBezTo>
                  <a:pt x="1164" y="862"/>
                  <a:pt x="1042" y="954"/>
                  <a:pt x="900" y="963"/>
                </a:cubicBezTo>
                <a:cubicBezTo>
                  <a:pt x="804" y="979"/>
                  <a:pt x="776" y="986"/>
                  <a:pt x="684" y="1017"/>
                </a:cubicBezTo>
                <a:cubicBezTo>
                  <a:pt x="661" y="1025"/>
                  <a:pt x="527" y="1081"/>
                  <a:pt x="504" y="1089"/>
                </a:cubicBezTo>
                <a:cubicBezTo>
                  <a:pt x="408" y="1086"/>
                  <a:pt x="366" y="1067"/>
                  <a:pt x="270" y="1062"/>
                </a:cubicBezTo>
                <a:cubicBezTo>
                  <a:pt x="261" y="1062"/>
                  <a:pt x="184" y="961"/>
                  <a:pt x="171" y="954"/>
                </a:cubicBezTo>
                <a:cubicBezTo>
                  <a:pt x="152" y="943"/>
                  <a:pt x="117" y="918"/>
                  <a:pt x="117" y="918"/>
                </a:cubicBezTo>
                <a:cubicBezTo>
                  <a:pt x="88" y="874"/>
                  <a:pt x="57" y="831"/>
                  <a:pt x="36" y="783"/>
                </a:cubicBezTo>
                <a:cubicBezTo>
                  <a:pt x="24" y="757"/>
                  <a:pt x="18" y="729"/>
                  <a:pt x="9" y="702"/>
                </a:cubicBezTo>
                <a:cubicBezTo>
                  <a:pt x="6" y="693"/>
                  <a:pt x="0" y="675"/>
                  <a:pt x="0" y="675"/>
                </a:cubicBezTo>
                <a:cubicBezTo>
                  <a:pt x="25" y="599"/>
                  <a:pt x="11" y="615"/>
                  <a:pt x="90" y="594"/>
                </a:cubicBezTo>
                <a:cubicBezTo>
                  <a:pt x="108" y="589"/>
                  <a:pt x="157" y="589"/>
                  <a:pt x="144" y="576"/>
                </a:cubicBezTo>
                <a:cubicBezTo>
                  <a:pt x="138" y="570"/>
                  <a:pt x="132" y="564"/>
                  <a:pt x="126" y="558"/>
                </a:cubicBezTo>
                <a:close/>
              </a:path>
            </a:pathLst>
          </a:custGeom>
          <a:solidFill>
            <a:srgbClr val="FFFF99">
              <a:alpha val="50000"/>
            </a:srgbClr>
          </a:solidFill>
          <a:ln w="9525">
            <a:solidFill>
              <a:schemeClr val="tx1"/>
            </a:solidFill>
            <a:round/>
            <a:headEnd/>
            <a:tailEnd/>
          </a:ln>
          <a:effectLst/>
        </p:spPr>
        <p:txBody>
          <a:bodyPr/>
          <a:lstStyle/>
          <a:p>
            <a:endParaRPr lang="en-US"/>
          </a:p>
        </p:txBody>
      </p:sp>
      <p:sp>
        <p:nvSpPr>
          <p:cNvPr id="76832" name="Freeform 32"/>
          <p:cNvSpPr>
            <a:spLocks/>
          </p:cNvSpPr>
          <p:nvPr/>
        </p:nvSpPr>
        <p:spPr bwMode="auto">
          <a:xfrm>
            <a:off x="1614488" y="1443038"/>
            <a:ext cx="5557837" cy="3957637"/>
          </a:xfrm>
          <a:custGeom>
            <a:avLst/>
            <a:gdLst/>
            <a:ahLst/>
            <a:cxnLst>
              <a:cxn ang="0">
                <a:pos x="81" y="2367"/>
              </a:cxn>
              <a:cxn ang="0">
                <a:pos x="342" y="2493"/>
              </a:cxn>
              <a:cxn ang="0">
                <a:pos x="1017" y="2412"/>
              </a:cxn>
              <a:cxn ang="0">
                <a:pos x="1413" y="2322"/>
              </a:cxn>
              <a:cxn ang="0">
                <a:pos x="1710" y="2241"/>
              </a:cxn>
              <a:cxn ang="0">
                <a:pos x="1917" y="2160"/>
              </a:cxn>
              <a:cxn ang="0">
                <a:pos x="2088" y="2088"/>
              </a:cxn>
              <a:cxn ang="0">
                <a:pos x="2259" y="1998"/>
              </a:cxn>
              <a:cxn ang="0">
                <a:pos x="2529" y="1845"/>
              </a:cxn>
              <a:cxn ang="0">
                <a:pos x="2664" y="1764"/>
              </a:cxn>
              <a:cxn ang="0">
                <a:pos x="2862" y="1602"/>
              </a:cxn>
              <a:cxn ang="0">
                <a:pos x="2934" y="1494"/>
              </a:cxn>
              <a:cxn ang="0">
                <a:pos x="3042" y="1269"/>
              </a:cxn>
              <a:cxn ang="0">
                <a:pos x="3159" y="1026"/>
              </a:cxn>
              <a:cxn ang="0">
                <a:pos x="3213" y="945"/>
              </a:cxn>
              <a:cxn ang="0">
                <a:pos x="3312" y="720"/>
              </a:cxn>
              <a:cxn ang="0">
                <a:pos x="3384" y="576"/>
              </a:cxn>
              <a:cxn ang="0">
                <a:pos x="3420" y="495"/>
              </a:cxn>
              <a:cxn ang="0">
                <a:pos x="3492" y="333"/>
              </a:cxn>
              <a:cxn ang="0">
                <a:pos x="3483" y="171"/>
              </a:cxn>
              <a:cxn ang="0">
                <a:pos x="3087" y="27"/>
              </a:cxn>
              <a:cxn ang="0">
                <a:pos x="2790" y="9"/>
              </a:cxn>
              <a:cxn ang="0">
                <a:pos x="2637" y="117"/>
              </a:cxn>
              <a:cxn ang="0">
                <a:pos x="2583" y="198"/>
              </a:cxn>
              <a:cxn ang="0">
                <a:pos x="2475" y="414"/>
              </a:cxn>
              <a:cxn ang="0">
                <a:pos x="2313" y="603"/>
              </a:cxn>
              <a:cxn ang="0">
                <a:pos x="2250" y="711"/>
              </a:cxn>
              <a:cxn ang="0">
                <a:pos x="2178" y="846"/>
              </a:cxn>
              <a:cxn ang="0">
                <a:pos x="2088" y="1035"/>
              </a:cxn>
              <a:cxn ang="0">
                <a:pos x="2061" y="1035"/>
              </a:cxn>
              <a:cxn ang="0">
                <a:pos x="1917" y="1269"/>
              </a:cxn>
              <a:cxn ang="0">
                <a:pos x="1746" y="1557"/>
              </a:cxn>
              <a:cxn ang="0">
                <a:pos x="1647" y="1674"/>
              </a:cxn>
              <a:cxn ang="0">
                <a:pos x="1512" y="1782"/>
              </a:cxn>
              <a:cxn ang="0">
                <a:pos x="1332" y="1890"/>
              </a:cxn>
              <a:cxn ang="0">
                <a:pos x="1125" y="1926"/>
              </a:cxn>
              <a:cxn ang="0">
                <a:pos x="792" y="2034"/>
              </a:cxn>
              <a:cxn ang="0">
                <a:pos x="621" y="2079"/>
              </a:cxn>
              <a:cxn ang="0">
                <a:pos x="297" y="2115"/>
              </a:cxn>
              <a:cxn ang="0">
                <a:pos x="108" y="2160"/>
              </a:cxn>
              <a:cxn ang="0">
                <a:pos x="36" y="2232"/>
              </a:cxn>
              <a:cxn ang="0">
                <a:pos x="27" y="2349"/>
              </a:cxn>
              <a:cxn ang="0">
                <a:pos x="0" y="2313"/>
              </a:cxn>
            </a:cxnLst>
            <a:rect l="0" t="0" r="r" b="b"/>
            <a:pathLst>
              <a:path w="3501" h="2493">
                <a:moveTo>
                  <a:pt x="0" y="2313"/>
                </a:moveTo>
                <a:cubicBezTo>
                  <a:pt x="34" y="2324"/>
                  <a:pt x="58" y="2339"/>
                  <a:pt x="81" y="2367"/>
                </a:cubicBezTo>
                <a:cubicBezTo>
                  <a:pt x="104" y="2395"/>
                  <a:pt x="91" y="2387"/>
                  <a:pt x="99" y="2394"/>
                </a:cubicBezTo>
                <a:cubicBezTo>
                  <a:pt x="168" y="2455"/>
                  <a:pt x="254" y="2475"/>
                  <a:pt x="342" y="2493"/>
                </a:cubicBezTo>
                <a:cubicBezTo>
                  <a:pt x="525" y="2484"/>
                  <a:pt x="708" y="2469"/>
                  <a:pt x="891" y="2457"/>
                </a:cubicBezTo>
                <a:cubicBezTo>
                  <a:pt x="946" y="2446"/>
                  <a:pt x="969" y="2425"/>
                  <a:pt x="1017" y="2412"/>
                </a:cubicBezTo>
                <a:cubicBezTo>
                  <a:pt x="1092" y="2392"/>
                  <a:pt x="1167" y="2368"/>
                  <a:pt x="1242" y="2349"/>
                </a:cubicBezTo>
                <a:cubicBezTo>
                  <a:pt x="1298" y="2335"/>
                  <a:pt x="1357" y="2336"/>
                  <a:pt x="1413" y="2322"/>
                </a:cubicBezTo>
                <a:cubicBezTo>
                  <a:pt x="1545" y="2289"/>
                  <a:pt x="1384" y="2316"/>
                  <a:pt x="1530" y="2295"/>
                </a:cubicBezTo>
                <a:cubicBezTo>
                  <a:pt x="1589" y="2275"/>
                  <a:pt x="1650" y="2261"/>
                  <a:pt x="1710" y="2241"/>
                </a:cubicBezTo>
                <a:cubicBezTo>
                  <a:pt x="1731" y="2234"/>
                  <a:pt x="1746" y="2217"/>
                  <a:pt x="1764" y="2205"/>
                </a:cubicBezTo>
                <a:cubicBezTo>
                  <a:pt x="1810" y="2174"/>
                  <a:pt x="1862" y="2167"/>
                  <a:pt x="1917" y="2160"/>
                </a:cubicBezTo>
                <a:cubicBezTo>
                  <a:pt x="1955" y="2141"/>
                  <a:pt x="1998" y="2144"/>
                  <a:pt x="2034" y="2124"/>
                </a:cubicBezTo>
                <a:cubicBezTo>
                  <a:pt x="2053" y="2113"/>
                  <a:pt x="2067" y="2095"/>
                  <a:pt x="2088" y="2088"/>
                </a:cubicBezTo>
                <a:cubicBezTo>
                  <a:pt x="2128" y="2075"/>
                  <a:pt x="2169" y="2054"/>
                  <a:pt x="2205" y="2034"/>
                </a:cubicBezTo>
                <a:cubicBezTo>
                  <a:pt x="2224" y="2023"/>
                  <a:pt x="2238" y="2005"/>
                  <a:pt x="2259" y="1998"/>
                </a:cubicBezTo>
                <a:cubicBezTo>
                  <a:pt x="2286" y="1989"/>
                  <a:pt x="2315" y="1976"/>
                  <a:pt x="2340" y="1962"/>
                </a:cubicBezTo>
                <a:cubicBezTo>
                  <a:pt x="2404" y="1927"/>
                  <a:pt x="2469" y="1885"/>
                  <a:pt x="2529" y="1845"/>
                </a:cubicBezTo>
                <a:cubicBezTo>
                  <a:pt x="2552" y="1830"/>
                  <a:pt x="2585" y="1821"/>
                  <a:pt x="2610" y="1809"/>
                </a:cubicBezTo>
                <a:cubicBezTo>
                  <a:pt x="2642" y="1793"/>
                  <a:pt x="2636" y="1788"/>
                  <a:pt x="2664" y="1764"/>
                </a:cubicBezTo>
                <a:cubicBezTo>
                  <a:pt x="2715" y="1720"/>
                  <a:pt x="2756" y="1677"/>
                  <a:pt x="2817" y="1647"/>
                </a:cubicBezTo>
                <a:cubicBezTo>
                  <a:pt x="2838" y="1584"/>
                  <a:pt x="2806" y="1658"/>
                  <a:pt x="2862" y="1602"/>
                </a:cubicBezTo>
                <a:cubicBezTo>
                  <a:pt x="2876" y="1588"/>
                  <a:pt x="2876" y="1563"/>
                  <a:pt x="2889" y="1548"/>
                </a:cubicBezTo>
                <a:cubicBezTo>
                  <a:pt x="2914" y="1518"/>
                  <a:pt x="2917" y="1528"/>
                  <a:pt x="2934" y="1494"/>
                </a:cubicBezTo>
                <a:cubicBezTo>
                  <a:pt x="2971" y="1419"/>
                  <a:pt x="2909" y="1517"/>
                  <a:pt x="2961" y="1440"/>
                </a:cubicBezTo>
                <a:cubicBezTo>
                  <a:pt x="2975" y="1383"/>
                  <a:pt x="3009" y="1318"/>
                  <a:pt x="3042" y="1269"/>
                </a:cubicBezTo>
                <a:cubicBezTo>
                  <a:pt x="3056" y="1212"/>
                  <a:pt x="3044" y="1243"/>
                  <a:pt x="3087" y="1179"/>
                </a:cubicBezTo>
                <a:cubicBezTo>
                  <a:pt x="3114" y="1138"/>
                  <a:pt x="3143" y="1073"/>
                  <a:pt x="3159" y="1026"/>
                </a:cubicBezTo>
                <a:cubicBezTo>
                  <a:pt x="3166" y="1005"/>
                  <a:pt x="3183" y="990"/>
                  <a:pt x="3195" y="972"/>
                </a:cubicBezTo>
                <a:cubicBezTo>
                  <a:pt x="3201" y="963"/>
                  <a:pt x="3213" y="945"/>
                  <a:pt x="3213" y="945"/>
                </a:cubicBezTo>
                <a:cubicBezTo>
                  <a:pt x="3226" y="892"/>
                  <a:pt x="3255" y="846"/>
                  <a:pt x="3285" y="801"/>
                </a:cubicBezTo>
                <a:cubicBezTo>
                  <a:pt x="3301" y="777"/>
                  <a:pt x="3296" y="744"/>
                  <a:pt x="3312" y="720"/>
                </a:cubicBezTo>
                <a:cubicBezTo>
                  <a:pt x="3335" y="686"/>
                  <a:pt x="3350" y="649"/>
                  <a:pt x="3366" y="612"/>
                </a:cubicBezTo>
                <a:cubicBezTo>
                  <a:pt x="3371" y="600"/>
                  <a:pt x="3377" y="588"/>
                  <a:pt x="3384" y="576"/>
                </a:cubicBezTo>
                <a:cubicBezTo>
                  <a:pt x="3389" y="567"/>
                  <a:pt x="3398" y="559"/>
                  <a:pt x="3402" y="549"/>
                </a:cubicBezTo>
                <a:cubicBezTo>
                  <a:pt x="3410" y="532"/>
                  <a:pt x="3409" y="511"/>
                  <a:pt x="3420" y="495"/>
                </a:cubicBezTo>
                <a:cubicBezTo>
                  <a:pt x="3436" y="471"/>
                  <a:pt x="3453" y="441"/>
                  <a:pt x="3465" y="414"/>
                </a:cubicBezTo>
                <a:cubicBezTo>
                  <a:pt x="3465" y="414"/>
                  <a:pt x="3487" y="347"/>
                  <a:pt x="3492" y="333"/>
                </a:cubicBezTo>
                <a:cubicBezTo>
                  <a:pt x="3495" y="324"/>
                  <a:pt x="3501" y="306"/>
                  <a:pt x="3501" y="306"/>
                </a:cubicBezTo>
                <a:cubicBezTo>
                  <a:pt x="3499" y="282"/>
                  <a:pt x="3501" y="208"/>
                  <a:pt x="3483" y="171"/>
                </a:cubicBezTo>
                <a:cubicBezTo>
                  <a:pt x="3461" y="128"/>
                  <a:pt x="3422" y="118"/>
                  <a:pt x="3384" y="99"/>
                </a:cubicBezTo>
                <a:cubicBezTo>
                  <a:pt x="3288" y="51"/>
                  <a:pt x="3194" y="39"/>
                  <a:pt x="3087" y="27"/>
                </a:cubicBezTo>
                <a:cubicBezTo>
                  <a:pt x="3031" y="8"/>
                  <a:pt x="2974" y="6"/>
                  <a:pt x="2916" y="0"/>
                </a:cubicBezTo>
                <a:cubicBezTo>
                  <a:pt x="2874" y="3"/>
                  <a:pt x="2832" y="4"/>
                  <a:pt x="2790" y="9"/>
                </a:cubicBezTo>
                <a:cubicBezTo>
                  <a:pt x="2750" y="14"/>
                  <a:pt x="2721" y="50"/>
                  <a:pt x="2682" y="63"/>
                </a:cubicBezTo>
                <a:cubicBezTo>
                  <a:pt x="2679" y="68"/>
                  <a:pt x="2638" y="116"/>
                  <a:pt x="2637" y="117"/>
                </a:cubicBezTo>
                <a:cubicBezTo>
                  <a:pt x="2632" y="125"/>
                  <a:pt x="2633" y="136"/>
                  <a:pt x="2628" y="144"/>
                </a:cubicBezTo>
                <a:cubicBezTo>
                  <a:pt x="2588" y="204"/>
                  <a:pt x="2612" y="139"/>
                  <a:pt x="2583" y="198"/>
                </a:cubicBezTo>
                <a:cubicBezTo>
                  <a:pt x="2556" y="252"/>
                  <a:pt x="2527" y="309"/>
                  <a:pt x="2493" y="360"/>
                </a:cubicBezTo>
                <a:cubicBezTo>
                  <a:pt x="2482" y="376"/>
                  <a:pt x="2486" y="398"/>
                  <a:pt x="2475" y="414"/>
                </a:cubicBezTo>
                <a:cubicBezTo>
                  <a:pt x="2444" y="460"/>
                  <a:pt x="2404" y="540"/>
                  <a:pt x="2349" y="558"/>
                </a:cubicBezTo>
                <a:cubicBezTo>
                  <a:pt x="2316" y="656"/>
                  <a:pt x="2371" y="510"/>
                  <a:pt x="2313" y="603"/>
                </a:cubicBezTo>
                <a:cubicBezTo>
                  <a:pt x="2303" y="619"/>
                  <a:pt x="2301" y="639"/>
                  <a:pt x="2295" y="657"/>
                </a:cubicBezTo>
                <a:cubicBezTo>
                  <a:pt x="2289" y="676"/>
                  <a:pt x="2263" y="698"/>
                  <a:pt x="2250" y="711"/>
                </a:cubicBezTo>
                <a:cubicBezTo>
                  <a:pt x="2241" y="738"/>
                  <a:pt x="2228" y="767"/>
                  <a:pt x="2214" y="792"/>
                </a:cubicBezTo>
                <a:cubicBezTo>
                  <a:pt x="2203" y="811"/>
                  <a:pt x="2185" y="825"/>
                  <a:pt x="2178" y="846"/>
                </a:cubicBezTo>
                <a:cubicBezTo>
                  <a:pt x="2159" y="904"/>
                  <a:pt x="2171" y="971"/>
                  <a:pt x="2115" y="990"/>
                </a:cubicBezTo>
                <a:cubicBezTo>
                  <a:pt x="2109" y="999"/>
                  <a:pt x="2096" y="1027"/>
                  <a:pt x="2088" y="1035"/>
                </a:cubicBezTo>
                <a:cubicBezTo>
                  <a:pt x="2080" y="1043"/>
                  <a:pt x="2076" y="1035"/>
                  <a:pt x="2070" y="1044"/>
                </a:cubicBezTo>
                <a:cubicBezTo>
                  <a:pt x="2063" y="1053"/>
                  <a:pt x="2069" y="1025"/>
                  <a:pt x="2061" y="1035"/>
                </a:cubicBezTo>
                <a:cubicBezTo>
                  <a:pt x="2053" y="1045"/>
                  <a:pt x="2049" y="1068"/>
                  <a:pt x="2025" y="1107"/>
                </a:cubicBezTo>
                <a:cubicBezTo>
                  <a:pt x="1986" y="1165"/>
                  <a:pt x="1948" y="1207"/>
                  <a:pt x="1917" y="1269"/>
                </a:cubicBezTo>
                <a:cubicBezTo>
                  <a:pt x="1904" y="1295"/>
                  <a:pt x="1861" y="1357"/>
                  <a:pt x="1854" y="1377"/>
                </a:cubicBezTo>
                <a:cubicBezTo>
                  <a:pt x="1837" y="1429"/>
                  <a:pt x="1791" y="1527"/>
                  <a:pt x="1746" y="1557"/>
                </a:cubicBezTo>
                <a:cubicBezTo>
                  <a:pt x="1733" y="1576"/>
                  <a:pt x="1714" y="1592"/>
                  <a:pt x="1701" y="1611"/>
                </a:cubicBezTo>
                <a:cubicBezTo>
                  <a:pt x="1678" y="1646"/>
                  <a:pt x="1697" y="1657"/>
                  <a:pt x="1647" y="1674"/>
                </a:cubicBezTo>
                <a:cubicBezTo>
                  <a:pt x="1622" y="1699"/>
                  <a:pt x="1594" y="1725"/>
                  <a:pt x="1566" y="1746"/>
                </a:cubicBezTo>
                <a:cubicBezTo>
                  <a:pt x="1549" y="1759"/>
                  <a:pt x="1512" y="1782"/>
                  <a:pt x="1512" y="1782"/>
                </a:cubicBezTo>
                <a:cubicBezTo>
                  <a:pt x="1489" y="1817"/>
                  <a:pt x="1474" y="1817"/>
                  <a:pt x="1440" y="1836"/>
                </a:cubicBezTo>
                <a:cubicBezTo>
                  <a:pt x="1335" y="1894"/>
                  <a:pt x="1437" y="1855"/>
                  <a:pt x="1332" y="1890"/>
                </a:cubicBezTo>
                <a:cubicBezTo>
                  <a:pt x="1290" y="1904"/>
                  <a:pt x="1322" y="1913"/>
                  <a:pt x="1278" y="1917"/>
                </a:cubicBezTo>
                <a:cubicBezTo>
                  <a:pt x="1227" y="1922"/>
                  <a:pt x="1176" y="1923"/>
                  <a:pt x="1125" y="1926"/>
                </a:cubicBezTo>
                <a:cubicBezTo>
                  <a:pt x="1074" y="1936"/>
                  <a:pt x="946" y="1966"/>
                  <a:pt x="900" y="1989"/>
                </a:cubicBezTo>
                <a:cubicBezTo>
                  <a:pt x="865" y="2007"/>
                  <a:pt x="831" y="2024"/>
                  <a:pt x="792" y="2034"/>
                </a:cubicBezTo>
                <a:cubicBezTo>
                  <a:pt x="762" y="2041"/>
                  <a:pt x="732" y="2045"/>
                  <a:pt x="702" y="2052"/>
                </a:cubicBezTo>
                <a:cubicBezTo>
                  <a:pt x="674" y="2059"/>
                  <a:pt x="649" y="2076"/>
                  <a:pt x="621" y="2079"/>
                </a:cubicBezTo>
                <a:cubicBezTo>
                  <a:pt x="480" y="2093"/>
                  <a:pt x="561" y="2086"/>
                  <a:pt x="378" y="2097"/>
                </a:cubicBezTo>
                <a:cubicBezTo>
                  <a:pt x="357" y="2100"/>
                  <a:pt x="319" y="2104"/>
                  <a:pt x="297" y="2115"/>
                </a:cubicBezTo>
                <a:cubicBezTo>
                  <a:pt x="262" y="2133"/>
                  <a:pt x="281" y="2134"/>
                  <a:pt x="243" y="2142"/>
                </a:cubicBezTo>
                <a:cubicBezTo>
                  <a:pt x="222" y="2146"/>
                  <a:pt x="126" y="2158"/>
                  <a:pt x="108" y="2160"/>
                </a:cubicBezTo>
                <a:cubicBezTo>
                  <a:pt x="90" y="2166"/>
                  <a:pt x="72" y="2172"/>
                  <a:pt x="54" y="2178"/>
                </a:cubicBezTo>
                <a:cubicBezTo>
                  <a:pt x="36" y="2184"/>
                  <a:pt x="42" y="2214"/>
                  <a:pt x="36" y="2232"/>
                </a:cubicBezTo>
                <a:cubicBezTo>
                  <a:pt x="24" y="2269"/>
                  <a:pt x="32" y="2251"/>
                  <a:pt x="9" y="2286"/>
                </a:cubicBezTo>
                <a:cubicBezTo>
                  <a:pt x="9" y="2286"/>
                  <a:pt x="23" y="2345"/>
                  <a:pt x="27" y="2349"/>
                </a:cubicBezTo>
                <a:cubicBezTo>
                  <a:pt x="57" y="2379"/>
                  <a:pt x="54" y="2342"/>
                  <a:pt x="54" y="2367"/>
                </a:cubicBezTo>
                <a:lnTo>
                  <a:pt x="0" y="2313"/>
                </a:lnTo>
                <a:close/>
              </a:path>
            </a:pathLst>
          </a:custGeom>
          <a:solidFill>
            <a:srgbClr val="CC99FF">
              <a:alpha val="50000"/>
            </a:srgbClr>
          </a:solidFill>
          <a:ln w="9525">
            <a:solidFill>
              <a:schemeClr val="tx1"/>
            </a:solidFill>
            <a:round/>
            <a:headEnd/>
            <a:tailEnd/>
          </a:ln>
          <a:effectLst/>
        </p:spPr>
        <p:txBody>
          <a:bodyPr/>
          <a:lstStyle/>
          <a:p>
            <a:endParaRPr lang="en-US"/>
          </a:p>
        </p:txBody>
      </p:sp>
      <p:sp>
        <p:nvSpPr>
          <p:cNvPr id="36" name="Footer Placeholder 35"/>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40221550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68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68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31" grpId="0" animBg="1"/>
      <p:bldP spid="76832"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smtClean="0"/>
              <a:t>Starting CURE</a:t>
            </a:r>
            <a:endParaRPr lang="en-US"/>
          </a:p>
        </p:txBody>
      </p:sp>
      <p:sp>
        <p:nvSpPr>
          <p:cNvPr id="77827" name="Rectangle 3"/>
          <p:cNvSpPr>
            <a:spLocks noGrp="1" noChangeArrowheads="1"/>
          </p:cNvSpPr>
          <p:nvPr>
            <p:ph idx="1"/>
          </p:nvPr>
        </p:nvSpPr>
        <p:spPr>
          <a:xfrm>
            <a:off x="457200" y="1295400"/>
            <a:ext cx="8229600" cy="5486400"/>
          </a:xfrm>
        </p:spPr>
        <p:txBody>
          <a:bodyPr>
            <a:normAutofit/>
          </a:bodyPr>
          <a:lstStyle/>
          <a:p>
            <a:pPr marL="118872" indent="0">
              <a:buNone/>
            </a:pPr>
            <a:r>
              <a:rPr lang="en-US" b="1" u="sng" dirty="0" smtClean="0">
                <a:solidFill>
                  <a:srgbClr val="FF0066"/>
                </a:solidFill>
              </a:rPr>
              <a:t>2 Pass algorithm. Pass 1:</a:t>
            </a:r>
          </a:p>
          <a:p>
            <a:r>
              <a:rPr lang="en-US" b="1" dirty="0" smtClean="0"/>
              <a:t>0) Pick a random sample of points that fit in main memory</a:t>
            </a:r>
          </a:p>
          <a:p>
            <a:r>
              <a:rPr lang="en-US" b="1" dirty="0" smtClean="0">
                <a:solidFill>
                  <a:srgbClr val="D60093"/>
                </a:solidFill>
              </a:rPr>
              <a:t>1) Initial clusters: </a:t>
            </a:r>
          </a:p>
          <a:p>
            <a:pPr lvl="1"/>
            <a:r>
              <a:rPr lang="en-US" dirty="0" smtClean="0"/>
              <a:t>Cluster these points hierarchically – group </a:t>
            </a:r>
            <a:br>
              <a:rPr lang="en-US" dirty="0" smtClean="0"/>
            </a:br>
            <a:r>
              <a:rPr lang="en-US" dirty="0" smtClean="0"/>
              <a:t>nearest points/clusters</a:t>
            </a:r>
          </a:p>
          <a:p>
            <a:r>
              <a:rPr lang="en-US" b="1" dirty="0" smtClean="0">
                <a:solidFill>
                  <a:srgbClr val="0000FF"/>
                </a:solidFill>
              </a:rPr>
              <a:t>2) Pick representative points:</a:t>
            </a:r>
          </a:p>
          <a:p>
            <a:pPr lvl="1"/>
            <a:r>
              <a:rPr lang="en-US" dirty="0" smtClean="0"/>
              <a:t>For each cluster, pick a sample of points, as dispersed as possible</a:t>
            </a:r>
          </a:p>
          <a:p>
            <a:pPr lvl="1"/>
            <a:r>
              <a:rPr lang="en-US" dirty="0" smtClean="0"/>
              <a:t>From the sample, pick representatives by moving them (say) 20% toward the centroid of the cluster</a:t>
            </a:r>
            <a:endParaRPr lang="en-US" dirty="0"/>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D5F54875-D4D4-48AC-B2D1-F6AA09775CCA}" type="slidenum">
              <a:rPr lang="en-US" smtClean="0"/>
              <a:pPr/>
              <a:t>51</a:t>
            </a:fld>
            <a:endParaRPr lang="en-US"/>
          </a:p>
        </p:txBody>
      </p:sp>
    </p:spTree>
    <p:extLst>
      <p:ext uri="{BB962C8B-B14F-4D97-AF65-F5344CB8AC3E}">
        <p14:creationId xmlns:p14="http://schemas.microsoft.com/office/powerpoint/2010/main" val="185608030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dirty="0"/>
              <a:t>Example: Initial Clusters</a:t>
            </a:r>
          </a:p>
        </p:txBody>
      </p:sp>
      <p:sp>
        <p:nvSpPr>
          <p:cNvPr id="34" name="Slide Number Placeholder 4"/>
          <p:cNvSpPr>
            <a:spLocks noGrp="1"/>
          </p:cNvSpPr>
          <p:nvPr>
            <p:ph type="sldNum" sz="quarter" idx="12"/>
          </p:nvPr>
        </p:nvSpPr>
        <p:spPr/>
        <p:txBody>
          <a:bodyPr/>
          <a:lstStyle/>
          <a:p>
            <a:fld id="{3F6E399A-B745-4CB0-B7BA-AC55B15E361E}" type="slidenum">
              <a:rPr lang="en-US"/>
              <a:pPr/>
              <a:t>52</a:t>
            </a:fld>
            <a:endParaRPr lang="en-US"/>
          </a:p>
        </p:txBody>
      </p:sp>
      <p:sp>
        <p:nvSpPr>
          <p:cNvPr id="78851" name="Text Box 3"/>
          <p:cNvSpPr txBox="1">
            <a:spLocks noChangeArrowheads="1"/>
          </p:cNvSpPr>
          <p:nvPr/>
        </p:nvSpPr>
        <p:spPr bwMode="auto">
          <a:xfrm>
            <a:off x="1660525" y="3386138"/>
            <a:ext cx="344488" cy="457200"/>
          </a:xfrm>
          <a:prstGeom prst="rect">
            <a:avLst/>
          </a:prstGeom>
          <a:noFill/>
          <a:ln w="9525">
            <a:noFill/>
            <a:miter lim="800000"/>
            <a:headEnd/>
            <a:tailEnd/>
          </a:ln>
          <a:effectLst/>
        </p:spPr>
        <p:txBody>
          <a:bodyPr wrap="none">
            <a:spAutoFit/>
          </a:bodyPr>
          <a:lstStyle/>
          <a:p>
            <a:r>
              <a:rPr lang="en-US"/>
              <a:t>e</a:t>
            </a:r>
          </a:p>
        </p:txBody>
      </p:sp>
      <p:sp>
        <p:nvSpPr>
          <p:cNvPr id="78852" name="Text Box 4"/>
          <p:cNvSpPr txBox="1">
            <a:spLocks noChangeArrowheads="1"/>
          </p:cNvSpPr>
          <p:nvPr/>
        </p:nvSpPr>
        <p:spPr bwMode="auto">
          <a:xfrm>
            <a:off x="3200400" y="3429000"/>
            <a:ext cx="344488" cy="457200"/>
          </a:xfrm>
          <a:prstGeom prst="rect">
            <a:avLst/>
          </a:prstGeom>
          <a:noFill/>
          <a:ln w="9525">
            <a:noFill/>
            <a:miter lim="800000"/>
            <a:headEnd/>
            <a:tailEnd/>
          </a:ln>
          <a:effectLst/>
        </p:spPr>
        <p:txBody>
          <a:bodyPr wrap="none">
            <a:spAutoFit/>
          </a:bodyPr>
          <a:lstStyle/>
          <a:p>
            <a:r>
              <a:rPr lang="en-US"/>
              <a:t>e</a:t>
            </a:r>
          </a:p>
        </p:txBody>
      </p:sp>
      <p:sp>
        <p:nvSpPr>
          <p:cNvPr id="78853" name="Text Box 5"/>
          <p:cNvSpPr txBox="1">
            <a:spLocks noChangeArrowheads="1"/>
          </p:cNvSpPr>
          <p:nvPr/>
        </p:nvSpPr>
        <p:spPr bwMode="auto">
          <a:xfrm>
            <a:off x="4114800" y="2743200"/>
            <a:ext cx="344488" cy="457200"/>
          </a:xfrm>
          <a:prstGeom prst="rect">
            <a:avLst/>
          </a:prstGeom>
          <a:noFill/>
          <a:ln w="9525">
            <a:noFill/>
            <a:miter lim="800000"/>
            <a:headEnd/>
            <a:tailEnd/>
          </a:ln>
          <a:effectLst/>
        </p:spPr>
        <p:txBody>
          <a:bodyPr wrap="none">
            <a:spAutoFit/>
          </a:bodyPr>
          <a:lstStyle/>
          <a:p>
            <a:r>
              <a:rPr lang="en-US"/>
              <a:t>e</a:t>
            </a:r>
          </a:p>
        </p:txBody>
      </p:sp>
      <p:sp>
        <p:nvSpPr>
          <p:cNvPr id="78854" name="Text Box 6"/>
          <p:cNvSpPr txBox="1">
            <a:spLocks noChangeArrowheads="1"/>
          </p:cNvSpPr>
          <p:nvPr/>
        </p:nvSpPr>
        <p:spPr bwMode="auto">
          <a:xfrm>
            <a:off x="5410200" y="3200400"/>
            <a:ext cx="344488" cy="457200"/>
          </a:xfrm>
          <a:prstGeom prst="rect">
            <a:avLst/>
          </a:prstGeom>
          <a:noFill/>
          <a:ln w="9525">
            <a:noFill/>
            <a:miter lim="800000"/>
            <a:headEnd/>
            <a:tailEnd/>
          </a:ln>
          <a:effectLst/>
        </p:spPr>
        <p:txBody>
          <a:bodyPr wrap="none">
            <a:spAutoFit/>
          </a:bodyPr>
          <a:lstStyle/>
          <a:p>
            <a:r>
              <a:rPr lang="en-US"/>
              <a:t>e</a:t>
            </a:r>
          </a:p>
        </p:txBody>
      </p:sp>
      <p:sp>
        <p:nvSpPr>
          <p:cNvPr id="78855" name="Text Box 7"/>
          <p:cNvSpPr txBox="1">
            <a:spLocks noChangeArrowheads="1"/>
          </p:cNvSpPr>
          <p:nvPr/>
        </p:nvSpPr>
        <p:spPr bwMode="auto">
          <a:xfrm>
            <a:off x="5562600" y="2438400"/>
            <a:ext cx="344488" cy="457200"/>
          </a:xfrm>
          <a:prstGeom prst="rect">
            <a:avLst/>
          </a:prstGeom>
          <a:noFill/>
          <a:ln w="9525">
            <a:noFill/>
            <a:miter lim="800000"/>
            <a:headEnd/>
            <a:tailEnd/>
          </a:ln>
          <a:effectLst/>
        </p:spPr>
        <p:txBody>
          <a:bodyPr wrap="none">
            <a:spAutoFit/>
          </a:bodyPr>
          <a:lstStyle/>
          <a:p>
            <a:r>
              <a:rPr lang="en-US"/>
              <a:t>e</a:t>
            </a:r>
          </a:p>
        </p:txBody>
      </p:sp>
      <p:sp>
        <p:nvSpPr>
          <p:cNvPr id="78856" name="Text Box 8"/>
          <p:cNvSpPr txBox="1">
            <a:spLocks noChangeArrowheads="1"/>
          </p:cNvSpPr>
          <p:nvPr/>
        </p:nvSpPr>
        <p:spPr bwMode="auto">
          <a:xfrm>
            <a:off x="6705600" y="2514600"/>
            <a:ext cx="344488" cy="457200"/>
          </a:xfrm>
          <a:prstGeom prst="rect">
            <a:avLst/>
          </a:prstGeom>
          <a:noFill/>
          <a:ln w="9525">
            <a:noFill/>
            <a:miter lim="800000"/>
            <a:headEnd/>
            <a:tailEnd/>
          </a:ln>
          <a:effectLst/>
        </p:spPr>
        <p:txBody>
          <a:bodyPr wrap="none">
            <a:spAutoFit/>
          </a:bodyPr>
          <a:lstStyle/>
          <a:p>
            <a:r>
              <a:rPr lang="en-US"/>
              <a:t>e</a:t>
            </a:r>
          </a:p>
        </p:txBody>
      </p:sp>
      <p:sp>
        <p:nvSpPr>
          <p:cNvPr id="78857" name="Text Box 9"/>
          <p:cNvSpPr txBox="1">
            <a:spLocks noChangeArrowheads="1"/>
          </p:cNvSpPr>
          <p:nvPr/>
        </p:nvSpPr>
        <p:spPr bwMode="auto">
          <a:xfrm>
            <a:off x="1981200" y="3886200"/>
            <a:ext cx="344488" cy="457200"/>
          </a:xfrm>
          <a:prstGeom prst="rect">
            <a:avLst/>
          </a:prstGeom>
          <a:noFill/>
          <a:ln w="9525">
            <a:noFill/>
            <a:miter lim="800000"/>
            <a:headEnd/>
            <a:tailEnd/>
          </a:ln>
          <a:effectLst/>
        </p:spPr>
        <p:txBody>
          <a:bodyPr wrap="none">
            <a:spAutoFit/>
          </a:bodyPr>
          <a:lstStyle/>
          <a:p>
            <a:r>
              <a:rPr lang="en-US"/>
              <a:t>e</a:t>
            </a:r>
          </a:p>
        </p:txBody>
      </p:sp>
      <p:sp>
        <p:nvSpPr>
          <p:cNvPr id="78858" name="Text Box 10"/>
          <p:cNvSpPr txBox="1">
            <a:spLocks noChangeArrowheads="1"/>
          </p:cNvSpPr>
          <p:nvPr/>
        </p:nvSpPr>
        <p:spPr bwMode="auto">
          <a:xfrm>
            <a:off x="2667000" y="3276600"/>
            <a:ext cx="344488" cy="457200"/>
          </a:xfrm>
          <a:prstGeom prst="rect">
            <a:avLst/>
          </a:prstGeom>
          <a:noFill/>
          <a:ln w="9525">
            <a:noFill/>
            <a:miter lim="800000"/>
            <a:headEnd/>
            <a:tailEnd/>
          </a:ln>
          <a:effectLst/>
        </p:spPr>
        <p:txBody>
          <a:bodyPr wrap="none">
            <a:spAutoFit/>
          </a:bodyPr>
          <a:lstStyle/>
          <a:p>
            <a:r>
              <a:rPr lang="en-US"/>
              <a:t>e</a:t>
            </a:r>
          </a:p>
        </p:txBody>
      </p:sp>
      <p:sp>
        <p:nvSpPr>
          <p:cNvPr id="78859" name="Text Box 11"/>
          <p:cNvSpPr txBox="1">
            <a:spLocks noChangeArrowheads="1"/>
          </p:cNvSpPr>
          <p:nvPr/>
        </p:nvSpPr>
        <p:spPr bwMode="auto">
          <a:xfrm>
            <a:off x="4114800" y="3352800"/>
            <a:ext cx="344488" cy="457200"/>
          </a:xfrm>
          <a:prstGeom prst="rect">
            <a:avLst/>
          </a:prstGeom>
          <a:noFill/>
          <a:ln w="9525">
            <a:noFill/>
            <a:miter lim="800000"/>
            <a:headEnd/>
            <a:tailEnd/>
          </a:ln>
          <a:effectLst/>
        </p:spPr>
        <p:txBody>
          <a:bodyPr wrap="none">
            <a:spAutoFit/>
          </a:bodyPr>
          <a:lstStyle/>
          <a:p>
            <a:r>
              <a:rPr lang="en-US"/>
              <a:t>e</a:t>
            </a:r>
          </a:p>
        </p:txBody>
      </p:sp>
      <p:sp>
        <p:nvSpPr>
          <p:cNvPr id="78860" name="Text Box 12"/>
          <p:cNvSpPr txBox="1">
            <a:spLocks noChangeArrowheads="1"/>
          </p:cNvSpPr>
          <p:nvPr/>
        </p:nvSpPr>
        <p:spPr bwMode="auto">
          <a:xfrm>
            <a:off x="6019800" y="2895600"/>
            <a:ext cx="344488" cy="457200"/>
          </a:xfrm>
          <a:prstGeom prst="rect">
            <a:avLst/>
          </a:prstGeom>
          <a:noFill/>
          <a:ln w="9525">
            <a:noFill/>
            <a:miter lim="800000"/>
            <a:headEnd/>
            <a:tailEnd/>
          </a:ln>
          <a:effectLst/>
        </p:spPr>
        <p:txBody>
          <a:bodyPr wrap="none">
            <a:spAutoFit/>
          </a:bodyPr>
          <a:lstStyle/>
          <a:p>
            <a:r>
              <a:rPr lang="en-US"/>
              <a:t>e</a:t>
            </a:r>
          </a:p>
        </p:txBody>
      </p:sp>
      <p:sp>
        <p:nvSpPr>
          <p:cNvPr id="78861" name="Text Box 13"/>
          <p:cNvSpPr txBox="1">
            <a:spLocks noChangeArrowheads="1"/>
          </p:cNvSpPr>
          <p:nvPr/>
        </p:nvSpPr>
        <p:spPr bwMode="auto">
          <a:xfrm>
            <a:off x="6629400" y="3352800"/>
            <a:ext cx="344488" cy="457200"/>
          </a:xfrm>
          <a:prstGeom prst="rect">
            <a:avLst/>
          </a:prstGeom>
          <a:noFill/>
          <a:ln w="9525">
            <a:noFill/>
            <a:miter lim="800000"/>
            <a:headEnd/>
            <a:tailEnd/>
          </a:ln>
          <a:effectLst/>
        </p:spPr>
        <p:txBody>
          <a:bodyPr wrap="none">
            <a:spAutoFit/>
          </a:bodyPr>
          <a:lstStyle/>
          <a:p>
            <a:r>
              <a:rPr lang="en-US"/>
              <a:t>e</a:t>
            </a:r>
          </a:p>
        </p:txBody>
      </p:sp>
      <p:sp>
        <p:nvSpPr>
          <p:cNvPr id="78862" name="Text Box 14"/>
          <p:cNvSpPr txBox="1">
            <a:spLocks noChangeArrowheads="1"/>
          </p:cNvSpPr>
          <p:nvPr/>
        </p:nvSpPr>
        <p:spPr bwMode="auto">
          <a:xfrm>
            <a:off x="1736725" y="4833938"/>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8863" name="Text Box 15"/>
          <p:cNvSpPr txBox="1">
            <a:spLocks noChangeArrowheads="1"/>
          </p:cNvSpPr>
          <p:nvPr/>
        </p:nvSpPr>
        <p:spPr bwMode="auto">
          <a:xfrm>
            <a:off x="5181600" y="28956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8864" name="Text Box 16"/>
          <p:cNvSpPr txBox="1">
            <a:spLocks noChangeArrowheads="1"/>
          </p:cNvSpPr>
          <p:nvPr/>
        </p:nvSpPr>
        <p:spPr bwMode="auto">
          <a:xfrm>
            <a:off x="5257800" y="41148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8865" name="Text Box 17"/>
          <p:cNvSpPr txBox="1">
            <a:spLocks noChangeArrowheads="1"/>
          </p:cNvSpPr>
          <p:nvPr/>
        </p:nvSpPr>
        <p:spPr bwMode="auto">
          <a:xfrm>
            <a:off x="5791200" y="32766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8866" name="Text Box 18"/>
          <p:cNvSpPr txBox="1">
            <a:spLocks noChangeArrowheads="1"/>
          </p:cNvSpPr>
          <p:nvPr/>
        </p:nvSpPr>
        <p:spPr bwMode="auto">
          <a:xfrm>
            <a:off x="6248400" y="21336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8867" name="Text Box 19"/>
          <p:cNvSpPr txBox="1">
            <a:spLocks noChangeArrowheads="1"/>
          </p:cNvSpPr>
          <p:nvPr/>
        </p:nvSpPr>
        <p:spPr bwMode="auto">
          <a:xfrm>
            <a:off x="6781800" y="15240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8868" name="Text Box 20"/>
          <p:cNvSpPr txBox="1">
            <a:spLocks noChangeArrowheads="1"/>
          </p:cNvSpPr>
          <p:nvPr/>
        </p:nvSpPr>
        <p:spPr bwMode="auto">
          <a:xfrm>
            <a:off x="3276600" y="44958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8869" name="Text Box 21"/>
          <p:cNvSpPr txBox="1">
            <a:spLocks noChangeArrowheads="1"/>
          </p:cNvSpPr>
          <p:nvPr/>
        </p:nvSpPr>
        <p:spPr bwMode="auto">
          <a:xfrm>
            <a:off x="3810000" y="44958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8870" name="Text Box 22"/>
          <p:cNvSpPr txBox="1">
            <a:spLocks noChangeArrowheads="1"/>
          </p:cNvSpPr>
          <p:nvPr/>
        </p:nvSpPr>
        <p:spPr bwMode="auto">
          <a:xfrm>
            <a:off x="4648200" y="37338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8871" name="Text Box 23"/>
          <p:cNvSpPr txBox="1">
            <a:spLocks noChangeArrowheads="1"/>
          </p:cNvSpPr>
          <p:nvPr/>
        </p:nvSpPr>
        <p:spPr bwMode="auto">
          <a:xfrm>
            <a:off x="4572000" y="43434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8872" name="Text Box 24"/>
          <p:cNvSpPr txBox="1">
            <a:spLocks noChangeArrowheads="1"/>
          </p:cNvSpPr>
          <p:nvPr/>
        </p:nvSpPr>
        <p:spPr bwMode="auto">
          <a:xfrm>
            <a:off x="5943600" y="15240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8873" name="Text Box 25"/>
          <p:cNvSpPr txBox="1">
            <a:spLocks noChangeArrowheads="1"/>
          </p:cNvSpPr>
          <p:nvPr/>
        </p:nvSpPr>
        <p:spPr bwMode="auto">
          <a:xfrm>
            <a:off x="2209800" y="48006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8874" name="Text Box 26"/>
          <p:cNvSpPr txBox="1">
            <a:spLocks noChangeArrowheads="1"/>
          </p:cNvSpPr>
          <p:nvPr/>
        </p:nvSpPr>
        <p:spPr bwMode="auto">
          <a:xfrm>
            <a:off x="2590800" y="47244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8875" name="Text Box 27"/>
          <p:cNvSpPr txBox="1">
            <a:spLocks noChangeArrowheads="1"/>
          </p:cNvSpPr>
          <p:nvPr/>
        </p:nvSpPr>
        <p:spPr bwMode="auto">
          <a:xfrm>
            <a:off x="441325" y="3995738"/>
            <a:ext cx="973138" cy="457200"/>
          </a:xfrm>
          <a:prstGeom prst="rect">
            <a:avLst/>
          </a:prstGeom>
          <a:noFill/>
          <a:ln w="9525">
            <a:noFill/>
            <a:miter lim="800000"/>
            <a:headEnd/>
            <a:tailEnd/>
          </a:ln>
          <a:effectLst/>
        </p:spPr>
        <p:txBody>
          <a:bodyPr wrap="none">
            <a:spAutoFit/>
          </a:bodyPr>
          <a:lstStyle/>
          <a:p>
            <a:r>
              <a:rPr lang="en-US"/>
              <a:t>salary</a:t>
            </a:r>
          </a:p>
        </p:txBody>
      </p:sp>
      <p:sp>
        <p:nvSpPr>
          <p:cNvPr id="78876" name="Text Box 28"/>
          <p:cNvSpPr txBox="1">
            <a:spLocks noChangeArrowheads="1"/>
          </p:cNvSpPr>
          <p:nvPr/>
        </p:nvSpPr>
        <p:spPr bwMode="auto">
          <a:xfrm>
            <a:off x="3946525" y="5672138"/>
            <a:ext cx="673100" cy="457200"/>
          </a:xfrm>
          <a:prstGeom prst="rect">
            <a:avLst/>
          </a:prstGeom>
          <a:noFill/>
          <a:ln w="9525">
            <a:noFill/>
            <a:miter lim="800000"/>
            <a:headEnd/>
            <a:tailEnd/>
          </a:ln>
          <a:effectLst/>
        </p:spPr>
        <p:txBody>
          <a:bodyPr wrap="none">
            <a:spAutoFit/>
          </a:bodyPr>
          <a:lstStyle/>
          <a:p>
            <a:r>
              <a:rPr lang="en-US"/>
              <a:t>age</a:t>
            </a:r>
          </a:p>
        </p:txBody>
      </p:sp>
      <p:sp>
        <p:nvSpPr>
          <p:cNvPr id="78877" name="Line 29"/>
          <p:cNvSpPr>
            <a:spLocks noChangeShapeType="1"/>
          </p:cNvSpPr>
          <p:nvPr/>
        </p:nvSpPr>
        <p:spPr bwMode="auto">
          <a:xfrm>
            <a:off x="4648200" y="5943600"/>
            <a:ext cx="533400" cy="0"/>
          </a:xfrm>
          <a:prstGeom prst="line">
            <a:avLst/>
          </a:prstGeom>
          <a:noFill/>
          <a:ln w="9525">
            <a:solidFill>
              <a:schemeClr val="tx1"/>
            </a:solidFill>
            <a:round/>
            <a:headEnd/>
            <a:tailEnd type="triangle" w="med" len="med"/>
          </a:ln>
          <a:effectLst/>
        </p:spPr>
        <p:txBody>
          <a:bodyPr/>
          <a:lstStyle/>
          <a:p>
            <a:endParaRPr lang="en-US"/>
          </a:p>
        </p:txBody>
      </p:sp>
      <p:sp>
        <p:nvSpPr>
          <p:cNvPr id="78878" name="Line 30"/>
          <p:cNvSpPr>
            <a:spLocks noChangeShapeType="1"/>
          </p:cNvSpPr>
          <p:nvPr/>
        </p:nvSpPr>
        <p:spPr bwMode="auto">
          <a:xfrm flipV="1">
            <a:off x="838200" y="3657600"/>
            <a:ext cx="0" cy="304800"/>
          </a:xfrm>
          <a:prstGeom prst="line">
            <a:avLst/>
          </a:prstGeom>
          <a:noFill/>
          <a:ln w="9525">
            <a:solidFill>
              <a:schemeClr val="tx1"/>
            </a:solidFill>
            <a:round/>
            <a:headEnd/>
            <a:tailEnd type="triangle" w="med" len="med"/>
          </a:ln>
          <a:effectLst/>
        </p:spPr>
        <p:txBody>
          <a:bodyPr/>
          <a:lstStyle/>
          <a:p>
            <a:endParaRPr lang="en-US"/>
          </a:p>
        </p:txBody>
      </p:sp>
      <p:sp>
        <p:nvSpPr>
          <p:cNvPr id="78879" name="Oval 31"/>
          <p:cNvSpPr>
            <a:spLocks noChangeArrowheads="1"/>
          </p:cNvSpPr>
          <p:nvPr/>
        </p:nvSpPr>
        <p:spPr bwMode="auto">
          <a:xfrm rot="-765715">
            <a:off x="1524000" y="2971800"/>
            <a:ext cx="3200400" cy="1219200"/>
          </a:xfrm>
          <a:prstGeom prst="ellipse">
            <a:avLst/>
          </a:prstGeom>
          <a:solidFill>
            <a:schemeClr val="accent1">
              <a:alpha val="50000"/>
            </a:schemeClr>
          </a:solidFill>
          <a:ln w="9525">
            <a:solidFill>
              <a:schemeClr val="tx1"/>
            </a:solidFill>
            <a:round/>
            <a:headEnd/>
            <a:tailEnd/>
          </a:ln>
          <a:effectLst/>
        </p:spPr>
        <p:txBody>
          <a:bodyPr wrap="none" anchor="ctr"/>
          <a:lstStyle/>
          <a:p>
            <a:endParaRPr lang="en-US"/>
          </a:p>
        </p:txBody>
      </p:sp>
      <p:sp>
        <p:nvSpPr>
          <p:cNvPr id="78880" name="Oval 32"/>
          <p:cNvSpPr>
            <a:spLocks noChangeArrowheads="1"/>
          </p:cNvSpPr>
          <p:nvPr/>
        </p:nvSpPr>
        <p:spPr bwMode="auto">
          <a:xfrm>
            <a:off x="5105400" y="1524000"/>
            <a:ext cx="2438400" cy="2438400"/>
          </a:xfrm>
          <a:prstGeom prst="ellipse">
            <a:avLst/>
          </a:prstGeom>
          <a:solidFill>
            <a:srgbClr val="FFCC99">
              <a:alpha val="50000"/>
            </a:srgbClr>
          </a:solidFill>
          <a:ln w="9525">
            <a:solidFill>
              <a:schemeClr val="tx1"/>
            </a:solidFill>
            <a:round/>
            <a:headEnd/>
            <a:tailEnd/>
          </a:ln>
          <a:effectLst/>
        </p:spPr>
        <p:txBody>
          <a:bodyPr wrap="none" anchor="ctr"/>
          <a:lstStyle/>
          <a:p>
            <a:endParaRPr lang="en-US"/>
          </a:p>
        </p:txBody>
      </p:sp>
      <p:sp>
        <p:nvSpPr>
          <p:cNvPr id="78881" name="Oval 33"/>
          <p:cNvSpPr>
            <a:spLocks noChangeArrowheads="1"/>
          </p:cNvSpPr>
          <p:nvPr/>
        </p:nvSpPr>
        <p:spPr bwMode="auto">
          <a:xfrm rot="-867123">
            <a:off x="1524000" y="4114800"/>
            <a:ext cx="4419600" cy="1066800"/>
          </a:xfrm>
          <a:prstGeom prst="ellipse">
            <a:avLst/>
          </a:prstGeom>
          <a:solidFill>
            <a:srgbClr val="CC99FF">
              <a:alpha val="50000"/>
            </a:srgbClr>
          </a:solidFill>
          <a:ln w="9525">
            <a:solidFill>
              <a:schemeClr val="tx1"/>
            </a:solidFill>
            <a:round/>
            <a:headEnd/>
            <a:tailEnd/>
          </a:ln>
          <a:effectLst/>
        </p:spPr>
        <p:txBody>
          <a:bodyPr wrap="none" anchor="ctr"/>
          <a:lstStyle/>
          <a:p>
            <a:endParaRPr lang="en-US"/>
          </a:p>
        </p:txBody>
      </p:sp>
      <p:sp>
        <p:nvSpPr>
          <p:cNvPr id="37" name="Footer Placeholder 36"/>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1858972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887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888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88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79" grpId="0" animBg="1"/>
      <p:bldP spid="78880" grpId="0" animBg="1"/>
      <p:bldP spid="78881"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US" dirty="0"/>
              <a:t>Example: Pick Dispersed Points</a:t>
            </a:r>
          </a:p>
        </p:txBody>
      </p:sp>
      <p:sp>
        <p:nvSpPr>
          <p:cNvPr id="39" name="Slide Number Placeholder 4"/>
          <p:cNvSpPr>
            <a:spLocks noGrp="1"/>
          </p:cNvSpPr>
          <p:nvPr>
            <p:ph type="sldNum" sz="quarter" idx="12"/>
          </p:nvPr>
        </p:nvSpPr>
        <p:spPr/>
        <p:txBody>
          <a:bodyPr/>
          <a:lstStyle/>
          <a:p>
            <a:fld id="{4373106D-5E90-4DCD-AC13-0F5F01FA7579}" type="slidenum">
              <a:rPr lang="en-US"/>
              <a:pPr/>
              <a:t>53</a:t>
            </a:fld>
            <a:endParaRPr lang="en-US"/>
          </a:p>
        </p:txBody>
      </p:sp>
      <p:sp>
        <p:nvSpPr>
          <p:cNvPr id="79875" name="Text Box 3"/>
          <p:cNvSpPr txBox="1">
            <a:spLocks noChangeArrowheads="1"/>
          </p:cNvSpPr>
          <p:nvPr/>
        </p:nvSpPr>
        <p:spPr bwMode="auto">
          <a:xfrm>
            <a:off x="1660525" y="3386138"/>
            <a:ext cx="344488" cy="457200"/>
          </a:xfrm>
          <a:prstGeom prst="rect">
            <a:avLst/>
          </a:prstGeom>
          <a:noFill/>
          <a:ln w="9525">
            <a:noFill/>
            <a:miter lim="800000"/>
            <a:headEnd/>
            <a:tailEnd/>
          </a:ln>
          <a:effectLst/>
        </p:spPr>
        <p:txBody>
          <a:bodyPr wrap="none">
            <a:spAutoFit/>
          </a:bodyPr>
          <a:lstStyle/>
          <a:p>
            <a:r>
              <a:rPr lang="en-US"/>
              <a:t>e</a:t>
            </a:r>
          </a:p>
        </p:txBody>
      </p:sp>
      <p:sp>
        <p:nvSpPr>
          <p:cNvPr id="79876" name="Text Box 4"/>
          <p:cNvSpPr txBox="1">
            <a:spLocks noChangeArrowheads="1"/>
          </p:cNvSpPr>
          <p:nvPr/>
        </p:nvSpPr>
        <p:spPr bwMode="auto">
          <a:xfrm>
            <a:off x="3200400" y="3429000"/>
            <a:ext cx="344488" cy="457200"/>
          </a:xfrm>
          <a:prstGeom prst="rect">
            <a:avLst/>
          </a:prstGeom>
          <a:noFill/>
          <a:ln w="9525">
            <a:noFill/>
            <a:miter lim="800000"/>
            <a:headEnd/>
            <a:tailEnd/>
          </a:ln>
          <a:effectLst/>
        </p:spPr>
        <p:txBody>
          <a:bodyPr wrap="none">
            <a:spAutoFit/>
          </a:bodyPr>
          <a:lstStyle/>
          <a:p>
            <a:r>
              <a:rPr lang="en-US"/>
              <a:t>e</a:t>
            </a:r>
          </a:p>
        </p:txBody>
      </p:sp>
      <p:sp>
        <p:nvSpPr>
          <p:cNvPr id="79877" name="Text Box 5"/>
          <p:cNvSpPr txBox="1">
            <a:spLocks noChangeArrowheads="1"/>
          </p:cNvSpPr>
          <p:nvPr/>
        </p:nvSpPr>
        <p:spPr bwMode="auto">
          <a:xfrm>
            <a:off x="4114800" y="2743200"/>
            <a:ext cx="344488" cy="457200"/>
          </a:xfrm>
          <a:prstGeom prst="rect">
            <a:avLst/>
          </a:prstGeom>
          <a:noFill/>
          <a:ln w="9525">
            <a:noFill/>
            <a:miter lim="800000"/>
            <a:headEnd/>
            <a:tailEnd/>
          </a:ln>
          <a:effectLst/>
        </p:spPr>
        <p:txBody>
          <a:bodyPr wrap="none">
            <a:spAutoFit/>
          </a:bodyPr>
          <a:lstStyle/>
          <a:p>
            <a:r>
              <a:rPr lang="en-US"/>
              <a:t>e</a:t>
            </a:r>
          </a:p>
        </p:txBody>
      </p:sp>
      <p:sp>
        <p:nvSpPr>
          <p:cNvPr id="79878" name="Text Box 6"/>
          <p:cNvSpPr txBox="1">
            <a:spLocks noChangeArrowheads="1"/>
          </p:cNvSpPr>
          <p:nvPr/>
        </p:nvSpPr>
        <p:spPr bwMode="auto">
          <a:xfrm>
            <a:off x="5410200" y="3200400"/>
            <a:ext cx="344488" cy="457200"/>
          </a:xfrm>
          <a:prstGeom prst="rect">
            <a:avLst/>
          </a:prstGeom>
          <a:noFill/>
          <a:ln w="9525">
            <a:noFill/>
            <a:miter lim="800000"/>
            <a:headEnd/>
            <a:tailEnd/>
          </a:ln>
          <a:effectLst/>
        </p:spPr>
        <p:txBody>
          <a:bodyPr wrap="none">
            <a:spAutoFit/>
          </a:bodyPr>
          <a:lstStyle/>
          <a:p>
            <a:r>
              <a:rPr lang="en-US"/>
              <a:t>e</a:t>
            </a:r>
          </a:p>
        </p:txBody>
      </p:sp>
      <p:sp>
        <p:nvSpPr>
          <p:cNvPr id="79879" name="Text Box 7"/>
          <p:cNvSpPr txBox="1">
            <a:spLocks noChangeArrowheads="1"/>
          </p:cNvSpPr>
          <p:nvPr/>
        </p:nvSpPr>
        <p:spPr bwMode="auto">
          <a:xfrm>
            <a:off x="5562600" y="2438400"/>
            <a:ext cx="344488" cy="457200"/>
          </a:xfrm>
          <a:prstGeom prst="rect">
            <a:avLst/>
          </a:prstGeom>
          <a:noFill/>
          <a:ln w="9525">
            <a:noFill/>
            <a:miter lim="800000"/>
            <a:headEnd/>
            <a:tailEnd/>
          </a:ln>
          <a:effectLst/>
        </p:spPr>
        <p:txBody>
          <a:bodyPr wrap="none">
            <a:spAutoFit/>
          </a:bodyPr>
          <a:lstStyle/>
          <a:p>
            <a:r>
              <a:rPr lang="en-US"/>
              <a:t>e</a:t>
            </a:r>
          </a:p>
        </p:txBody>
      </p:sp>
      <p:sp>
        <p:nvSpPr>
          <p:cNvPr id="79880" name="Text Box 8"/>
          <p:cNvSpPr txBox="1">
            <a:spLocks noChangeArrowheads="1"/>
          </p:cNvSpPr>
          <p:nvPr/>
        </p:nvSpPr>
        <p:spPr bwMode="auto">
          <a:xfrm>
            <a:off x="6705600" y="2514600"/>
            <a:ext cx="344488" cy="457200"/>
          </a:xfrm>
          <a:prstGeom prst="rect">
            <a:avLst/>
          </a:prstGeom>
          <a:noFill/>
          <a:ln w="9525">
            <a:noFill/>
            <a:miter lim="800000"/>
            <a:headEnd/>
            <a:tailEnd/>
          </a:ln>
          <a:effectLst/>
        </p:spPr>
        <p:txBody>
          <a:bodyPr wrap="none">
            <a:spAutoFit/>
          </a:bodyPr>
          <a:lstStyle/>
          <a:p>
            <a:r>
              <a:rPr lang="en-US"/>
              <a:t>e</a:t>
            </a:r>
          </a:p>
        </p:txBody>
      </p:sp>
      <p:sp>
        <p:nvSpPr>
          <p:cNvPr id="79881" name="Text Box 9"/>
          <p:cNvSpPr txBox="1">
            <a:spLocks noChangeArrowheads="1"/>
          </p:cNvSpPr>
          <p:nvPr/>
        </p:nvSpPr>
        <p:spPr bwMode="auto">
          <a:xfrm>
            <a:off x="1981200" y="3886200"/>
            <a:ext cx="344488" cy="457200"/>
          </a:xfrm>
          <a:prstGeom prst="rect">
            <a:avLst/>
          </a:prstGeom>
          <a:noFill/>
          <a:ln w="9525">
            <a:noFill/>
            <a:miter lim="800000"/>
            <a:headEnd/>
            <a:tailEnd/>
          </a:ln>
          <a:effectLst/>
        </p:spPr>
        <p:txBody>
          <a:bodyPr wrap="none">
            <a:spAutoFit/>
          </a:bodyPr>
          <a:lstStyle/>
          <a:p>
            <a:r>
              <a:rPr lang="en-US"/>
              <a:t>e</a:t>
            </a:r>
          </a:p>
        </p:txBody>
      </p:sp>
      <p:sp>
        <p:nvSpPr>
          <p:cNvPr id="79882" name="Text Box 10"/>
          <p:cNvSpPr txBox="1">
            <a:spLocks noChangeArrowheads="1"/>
          </p:cNvSpPr>
          <p:nvPr/>
        </p:nvSpPr>
        <p:spPr bwMode="auto">
          <a:xfrm>
            <a:off x="2667000" y="3276600"/>
            <a:ext cx="344488" cy="457200"/>
          </a:xfrm>
          <a:prstGeom prst="rect">
            <a:avLst/>
          </a:prstGeom>
          <a:noFill/>
          <a:ln w="9525">
            <a:noFill/>
            <a:miter lim="800000"/>
            <a:headEnd/>
            <a:tailEnd/>
          </a:ln>
          <a:effectLst/>
        </p:spPr>
        <p:txBody>
          <a:bodyPr wrap="none">
            <a:spAutoFit/>
          </a:bodyPr>
          <a:lstStyle/>
          <a:p>
            <a:r>
              <a:rPr lang="en-US"/>
              <a:t>e</a:t>
            </a:r>
          </a:p>
        </p:txBody>
      </p:sp>
      <p:sp>
        <p:nvSpPr>
          <p:cNvPr id="79883" name="Text Box 11"/>
          <p:cNvSpPr txBox="1">
            <a:spLocks noChangeArrowheads="1"/>
          </p:cNvSpPr>
          <p:nvPr/>
        </p:nvSpPr>
        <p:spPr bwMode="auto">
          <a:xfrm>
            <a:off x="4114800" y="3352800"/>
            <a:ext cx="344488" cy="457200"/>
          </a:xfrm>
          <a:prstGeom prst="rect">
            <a:avLst/>
          </a:prstGeom>
          <a:noFill/>
          <a:ln w="9525">
            <a:noFill/>
            <a:miter lim="800000"/>
            <a:headEnd/>
            <a:tailEnd/>
          </a:ln>
          <a:effectLst/>
        </p:spPr>
        <p:txBody>
          <a:bodyPr wrap="none">
            <a:spAutoFit/>
          </a:bodyPr>
          <a:lstStyle/>
          <a:p>
            <a:r>
              <a:rPr lang="en-US"/>
              <a:t>e</a:t>
            </a:r>
          </a:p>
        </p:txBody>
      </p:sp>
      <p:sp>
        <p:nvSpPr>
          <p:cNvPr id="79884" name="Text Box 12"/>
          <p:cNvSpPr txBox="1">
            <a:spLocks noChangeArrowheads="1"/>
          </p:cNvSpPr>
          <p:nvPr/>
        </p:nvSpPr>
        <p:spPr bwMode="auto">
          <a:xfrm>
            <a:off x="6019800" y="2895600"/>
            <a:ext cx="344488" cy="457200"/>
          </a:xfrm>
          <a:prstGeom prst="rect">
            <a:avLst/>
          </a:prstGeom>
          <a:noFill/>
          <a:ln w="9525">
            <a:noFill/>
            <a:miter lim="800000"/>
            <a:headEnd/>
            <a:tailEnd/>
          </a:ln>
          <a:effectLst/>
        </p:spPr>
        <p:txBody>
          <a:bodyPr wrap="none">
            <a:spAutoFit/>
          </a:bodyPr>
          <a:lstStyle/>
          <a:p>
            <a:r>
              <a:rPr lang="en-US"/>
              <a:t>e</a:t>
            </a:r>
          </a:p>
        </p:txBody>
      </p:sp>
      <p:sp>
        <p:nvSpPr>
          <p:cNvPr id="79885" name="Text Box 13"/>
          <p:cNvSpPr txBox="1">
            <a:spLocks noChangeArrowheads="1"/>
          </p:cNvSpPr>
          <p:nvPr/>
        </p:nvSpPr>
        <p:spPr bwMode="auto">
          <a:xfrm>
            <a:off x="6629400" y="3352800"/>
            <a:ext cx="344488" cy="457200"/>
          </a:xfrm>
          <a:prstGeom prst="rect">
            <a:avLst/>
          </a:prstGeom>
          <a:noFill/>
          <a:ln w="9525">
            <a:noFill/>
            <a:miter lim="800000"/>
            <a:headEnd/>
            <a:tailEnd/>
          </a:ln>
          <a:effectLst/>
        </p:spPr>
        <p:txBody>
          <a:bodyPr wrap="none">
            <a:spAutoFit/>
          </a:bodyPr>
          <a:lstStyle/>
          <a:p>
            <a:r>
              <a:rPr lang="en-US"/>
              <a:t>e</a:t>
            </a:r>
          </a:p>
        </p:txBody>
      </p:sp>
      <p:sp>
        <p:nvSpPr>
          <p:cNvPr id="79886" name="Text Box 14"/>
          <p:cNvSpPr txBox="1">
            <a:spLocks noChangeArrowheads="1"/>
          </p:cNvSpPr>
          <p:nvPr/>
        </p:nvSpPr>
        <p:spPr bwMode="auto">
          <a:xfrm>
            <a:off x="1736725" y="4833938"/>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9887" name="Text Box 15"/>
          <p:cNvSpPr txBox="1">
            <a:spLocks noChangeArrowheads="1"/>
          </p:cNvSpPr>
          <p:nvPr/>
        </p:nvSpPr>
        <p:spPr bwMode="auto">
          <a:xfrm>
            <a:off x="5181600" y="28956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9888" name="Text Box 16"/>
          <p:cNvSpPr txBox="1">
            <a:spLocks noChangeArrowheads="1"/>
          </p:cNvSpPr>
          <p:nvPr/>
        </p:nvSpPr>
        <p:spPr bwMode="auto">
          <a:xfrm>
            <a:off x="5257800" y="41148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9889" name="Text Box 17"/>
          <p:cNvSpPr txBox="1">
            <a:spLocks noChangeArrowheads="1"/>
          </p:cNvSpPr>
          <p:nvPr/>
        </p:nvSpPr>
        <p:spPr bwMode="auto">
          <a:xfrm>
            <a:off x="5791200" y="32766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9890" name="Text Box 18"/>
          <p:cNvSpPr txBox="1">
            <a:spLocks noChangeArrowheads="1"/>
          </p:cNvSpPr>
          <p:nvPr/>
        </p:nvSpPr>
        <p:spPr bwMode="auto">
          <a:xfrm>
            <a:off x="6248400" y="21336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9891" name="Text Box 19"/>
          <p:cNvSpPr txBox="1">
            <a:spLocks noChangeArrowheads="1"/>
          </p:cNvSpPr>
          <p:nvPr/>
        </p:nvSpPr>
        <p:spPr bwMode="auto">
          <a:xfrm>
            <a:off x="6781800" y="15240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9892" name="Text Box 20"/>
          <p:cNvSpPr txBox="1">
            <a:spLocks noChangeArrowheads="1"/>
          </p:cNvSpPr>
          <p:nvPr/>
        </p:nvSpPr>
        <p:spPr bwMode="auto">
          <a:xfrm>
            <a:off x="3276600" y="44958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9893" name="Text Box 21"/>
          <p:cNvSpPr txBox="1">
            <a:spLocks noChangeArrowheads="1"/>
          </p:cNvSpPr>
          <p:nvPr/>
        </p:nvSpPr>
        <p:spPr bwMode="auto">
          <a:xfrm>
            <a:off x="3810000" y="44958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9894" name="Text Box 22"/>
          <p:cNvSpPr txBox="1">
            <a:spLocks noChangeArrowheads="1"/>
          </p:cNvSpPr>
          <p:nvPr/>
        </p:nvSpPr>
        <p:spPr bwMode="auto">
          <a:xfrm>
            <a:off x="4648200" y="37338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9895" name="Text Box 23"/>
          <p:cNvSpPr txBox="1">
            <a:spLocks noChangeArrowheads="1"/>
          </p:cNvSpPr>
          <p:nvPr/>
        </p:nvSpPr>
        <p:spPr bwMode="auto">
          <a:xfrm>
            <a:off x="4572000" y="43434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9896" name="Text Box 24"/>
          <p:cNvSpPr txBox="1">
            <a:spLocks noChangeArrowheads="1"/>
          </p:cNvSpPr>
          <p:nvPr/>
        </p:nvSpPr>
        <p:spPr bwMode="auto">
          <a:xfrm>
            <a:off x="5943600" y="15240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9897" name="Text Box 25"/>
          <p:cNvSpPr txBox="1">
            <a:spLocks noChangeArrowheads="1"/>
          </p:cNvSpPr>
          <p:nvPr/>
        </p:nvSpPr>
        <p:spPr bwMode="auto">
          <a:xfrm>
            <a:off x="2209800" y="48006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9898" name="Text Box 26"/>
          <p:cNvSpPr txBox="1">
            <a:spLocks noChangeArrowheads="1"/>
          </p:cNvSpPr>
          <p:nvPr/>
        </p:nvSpPr>
        <p:spPr bwMode="auto">
          <a:xfrm>
            <a:off x="2590800" y="47244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79899" name="Text Box 27"/>
          <p:cNvSpPr txBox="1">
            <a:spLocks noChangeArrowheads="1"/>
          </p:cNvSpPr>
          <p:nvPr/>
        </p:nvSpPr>
        <p:spPr bwMode="auto">
          <a:xfrm>
            <a:off x="441325" y="3995738"/>
            <a:ext cx="973138" cy="457200"/>
          </a:xfrm>
          <a:prstGeom prst="rect">
            <a:avLst/>
          </a:prstGeom>
          <a:noFill/>
          <a:ln w="9525">
            <a:noFill/>
            <a:miter lim="800000"/>
            <a:headEnd/>
            <a:tailEnd/>
          </a:ln>
          <a:effectLst/>
        </p:spPr>
        <p:txBody>
          <a:bodyPr wrap="none">
            <a:spAutoFit/>
          </a:bodyPr>
          <a:lstStyle/>
          <a:p>
            <a:r>
              <a:rPr lang="en-US"/>
              <a:t>salary</a:t>
            </a:r>
          </a:p>
        </p:txBody>
      </p:sp>
      <p:sp>
        <p:nvSpPr>
          <p:cNvPr id="79900" name="Text Box 28"/>
          <p:cNvSpPr txBox="1">
            <a:spLocks noChangeArrowheads="1"/>
          </p:cNvSpPr>
          <p:nvPr/>
        </p:nvSpPr>
        <p:spPr bwMode="auto">
          <a:xfrm>
            <a:off x="3946525" y="5672138"/>
            <a:ext cx="673100" cy="457200"/>
          </a:xfrm>
          <a:prstGeom prst="rect">
            <a:avLst/>
          </a:prstGeom>
          <a:noFill/>
          <a:ln w="9525">
            <a:noFill/>
            <a:miter lim="800000"/>
            <a:headEnd/>
            <a:tailEnd/>
          </a:ln>
          <a:effectLst/>
        </p:spPr>
        <p:txBody>
          <a:bodyPr wrap="none">
            <a:spAutoFit/>
          </a:bodyPr>
          <a:lstStyle/>
          <a:p>
            <a:r>
              <a:rPr lang="en-US"/>
              <a:t>age</a:t>
            </a:r>
          </a:p>
        </p:txBody>
      </p:sp>
      <p:sp>
        <p:nvSpPr>
          <p:cNvPr id="79901" name="Line 29"/>
          <p:cNvSpPr>
            <a:spLocks noChangeShapeType="1"/>
          </p:cNvSpPr>
          <p:nvPr/>
        </p:nvSpPr>
        <p:spPr bwMode="auto">
          <a:xfrm>
            <a:off x="4648200" y="5943600"/>
            <a:ext cx="533400" cy="0"/>
          </a:xfrm>
          <a:prstGeom prst="line">
            <a:avLst/>
          </a:prstGeom>
          <a:noFill/>
          <a:ln w="9525">
            <a:solidFill>
              <a:schemeClr val="tx1"/>
            </a:solidFill>
            <a:round/>
            <a:headEnd/>
            <a:tailEnd type="triangle" w="med" len="med"/>
          </a:ln>
          <a:effectLst/>
        </p:spPr>
        <p:txBody>
          <a:bodyPr/>
          <a:lstStyle/>
          <a:p>
            <a:endParaRPr lang="en-US"/>
          </a:p>
        </p:txBody>
      </p:sp>
      <p:sp>
        <p:nvSpPr>
          <p:cNvPr id="79902" name="Line 30"/>
          <p:cNvSpPr>
            <a:spLocks noChangeShapeType="1"/>
          </p:cNvSpPr>
          <p:nvPr/>
        </p:nvSpPr>
        <p:spPr bwMode="auto">
          <a:xfrm flipV="1">
            <a:off x="838200" y="3657600"/>
            <a:ext cx="0" cy="304800"/>
          </a:xfrm>
          <a:prstGeom prst="line">
            <a:avLst/>
          </a:prstGeom>
          <a:noFill/>
          <a:ln w="9525">
            <a:solidFill>
              <a:schemeClr val="tx1"/>
            </a:solidFill>
            <a:round/>
            <a:headEnd/>
            <a:tailEnd type="triangle" w="med" len="med"/>
          </a:ln>
          <a:effectLst/>
        </p:spPr>
        <p:txBody>
          <a:bodyPr/>
          <a:lstStyle/>
          <a:p>
            <a:endParaRPr lang="en-US"/>
          </a:p>
        </p:txBody>
      </p:sp>
      <p:sp>
        <p:nvSpPr>
          <p:cNvPr id="79903" name="Oval 31"/>
          <p:cNvSpPr>
            <a:spLocks noChangeArrowheads="1"/>
          </p:cNvSpPr>
          <p:nvPr/>
        </p:nvSpPr>
        <p:spPr bwMode="auto">
          <a:xfrm rot="-765715">
            <a:off x="1524000" y="2971800"/>
            <a:ext cx="3200400" cy="1219200"/>
          </a:xfrm>
          <a:prstGeom prst="ellipse">
            <a:avLst/>
          </a:prstGeom>
          <a:solidFill>
            <a:schemeClr val="accent1">
              <a:alpha val="50000"/>
            </a:schemeClr>
          </a:solidFill>
          <a:ln w="9525">
            <a:solidFill>
              <a:schemeClr val="tx1"/>
            </a:solidFill>
            <a:round/>
            <a:headEnd/>
            <a:tailEnd/>
          </a:ln>
          <a:effectLst/>
        </p:spPr>
        <p:txBody>
          <a:bodyPr wrap="none" anchor="ctr"/>
          <a:lstStyle/>
          <a:p>
            <a:endParaRPr lang="en-US"/>
          </a:p>
        </p:txBody>
      </p:sp>
      <p:sp>
        <p:nvSpPr>
          <p:cNvPr id="79904" name="Oval 32"/>
          <p:cNvSpPr>
            <a:spLocks noChangeArrowheads="1"/>
          </p:cNvSpPr>
          <p:nvPr/>
        </p:nvSpPr>
        <p:spPr bwMode="auto">
          <a:xfrm>
            <a:off x="5105400" y="1524000"/>
            <a:ext cx="2438400" cy="2438400"/>
          </a:xfrm>
          <a:prstGeom prst="ellipse">
            <a:avLst/>
          </a:prstGeom>
          <a:solidFill>
            <a:srgbClr val="FFCC99">
              <a:alpha val="50000"/>
            </a:srgbClr>
          </a:solidFill>
          <a:ln w="9525">
            <a:solidFill>
              <a:schemeClr val="tx1"/>
            </a:solidFill>
            <a:round/>
            <a:headEnd/>
            <a:tailEnd/>
          </a:ln>
          <a:effectLst/>
        </p:spPr>
        <p:txBody>
          <a:bodyPr wrap="none" anchor="ctr"/>
          <a:lstStyle/>
          <a:p>
            <a:endParaRPr lang="en-US"/>
          </a:p>
        </p:txBody>
      </p:sp>
      <p:sp>
        <p:nvSpPr>
          <p:cNvPr id="79905" name="Oval 33"/>
          <p:cNvSpPr>
            <a:spLocks noChangeArrowheads="1"/>
          </p:cNvSpPr>
          <p:nvPr/>
        </p:nvSpPr>
        <p:spPr bwMode="auto">
          <a:xfrm rot="-867123">
            <a:off x="1524000" y="4114800"/>
            <a:ext cx="4419600" cy="1066800"/>
          </a:xfrm>
          <a:prstGeom prst="ellipse">
            <a:avLst/>
          </a:prstGeom>
          <a:solidFill>
            <a:srgbClr val="CC99FF">
              <a:alpha val="50000"/>
            </a:srgbClr>
          </a:solidFill>
          <a:ln w="9525">
            <a:solidFill>
              <a:schemeClr val="tx1"/>
            </a:solidFill>
            <a:round/>
            <a:headEnd/>
            <a:tailEnd/>
          </a:ln>
          <a:effectLst/>
        </p:spPr>
        <p:txBody>
          <a:bodyPr wrap="none" anchor="ctr"/>
          <a:lstStyle/>
          <a:p>
            <a:endParaRPr lang="en-US"/>
          </a:p>
        </p:txBody>
      </p:sp>
      <p:sp>
        <p:nvSpPr>
          <p:cNvPr id="79906" name="Oval 34"/>
          <p:cNvSpPr>
            <a:spLocks noChangeArrowheads="1"/>
          </p:cNvSpPr>
          <p:nvPr/>
        </p:nvSpPr>
        <p:spPr bwMode="auto">
          <a:xfrm>
            <a:off x="5867400" y="1524000"/>
            <a:ext cx="457200" cy="457200"/>
          </a:xfrm>
          <a:prstGeom prst="ellipse">
            <a:avLst/>
          </a:prstGeom>
          <a:solidFill>
            <a:srgbClr val="FF99CC">
              <a:alpha val="50000"/>
            </a:srgbClr>
          </a:solidFill>
          <a:ln w="9525">
            <a:solidFill>
              <a:schemeClr val="tx1"/>
            </a:solidFill>
            <a:round/>
            <a:headEnd/>
            <a:tailEnd/>
          </a:ln>
          <a:effectLst/>
        </p:spPr>
        <p:txBody>
          <a:bodyPr wrap="none" anchor="ctr"/>
          <a:lstStyle/>
          <a:p>
            <a:endParaRPr lang="en-US"/>
          </a:p>
        </p:txBody>
      </p:sp>
      <p:sp>
        <p:nvSpPr>
          <p:cNvPr id="79907" name="Oval 35"/>
          <p:cNvSpPr>
            <a:spLocks noChangeArrowheads="1"/>
          </p:cNvSpPr>
          <p:nvPr/>
        </p:nvSpPr>
        <p:spPr bwMode="auto">
          <a:xfrm>
            <a:off x="6705600" y="1524000"/>
            <a:ext cx="457200" cy="457200"/>
          </a:xfrm>
          <a:prstGeom prst="ellipse">
            <a:avLst/>
          </a:prstGeom>
          <a:solidFill>
            <a:srgbClr val="FF99CC">
              <a:alpha val="50000"/>
            </a:srgbClr>
          </a:solidFill>
          <a:ln w="9525">
            <a:solidFill>
              <a:schemeClr val="tx1"/>
            </a:solidFill>
            <a:round/>
            <a:headEnd/>
            <a:tailEnd/>
          </a:ln>
          <a:effectLst/>
        </p:spPr>
        <p:txBody>
          <a:bodyPr wrap="none" anchor="ctr"/>
          <a:lstStyle/>
          <a:p>
            <a:endParaRPr lang="en-US"/>
          </a:p>
        </p:txBody>
      </p:sp>
      <p:sp>
        <p:nvSpPr>
          <p:cNvPr id="79908" name="Oval 36"/>
          <p:cNvSpPr>
            <a:spLocks noChangeArrowheads="1"/>
          </p:cNvSpPr>
          <p:nvPr/>
        </p:nvSpPr>
        <p:spPr bwMode="auto">
          <a:xfrm>
            <a:off x="5105400" y="2895600"/>
            <a:ext cx="457200" cy="457200"/>
          </a:xfrm>
          <a:prstGeom prst="ellipse">
            <a:avLst/>
          </a:prstGeom>
          <a:solidFill>
            <a:srgbClr val="FF99CC">
              <a:alpha val="50000"/>
            </a:srgbClr>
          </a:solidFill>
          <a:ln w="9525">
            <a:solidFill>
              <a:schemeClr val="tx1"/>
            </a:solidFill>
            <a:round/>
            <a:headEnd/>
            <a:tailEnd/>
          </a:ln>
          <a:effectLst/>
        </p:spPr>
        <p:txBody>
          <a:bodyPr wrap="none" anchor="ctr"/>
          <a:lstStyle/>
          <a:p>
            <a:endParaRPr lang="en-US"/>
          </a:p>
        </p:txBody>
      </p:sp>
      <p:sp>
        <p:nvSpPr>
          <p:cNvPr id="79909" name="Oval 37"/>
          <p:cNvSpPr>
            <a:spLocks noChangeArrowheads="1"/>
          </p:cNvSpPr>
          <p:nvPr/>
        </p:nvSpPr>
        <p:spPr bwMode="auto">
          <a:xfrm>
            <a:off x="6553200" y="3352800"/>
            <a:ext cx="457200" cy="457200"/>
          </a:xfrm>
          <a:prstGeom prst="ellipse">
            <a:avLst/>
          </a:prstGeom>
          <a:solidFill>
            <a:srgbClr val="FF99CC">
              <a:alpha val="50000"/>
            </a:srgbClr>
          </a:solidFill>
          <a:ln w="9525">
            <a:solidFill>
              <a:schemeClr val="tx1"/>
            </a:solidFill>
            <a:round/>
            <a:headEnd/>
            <a:tailEnd/>
          </a:ln>
          <a:effectLst/>
        </p:spPr>
        <p:txBody>
          <a:bodyPr wrap="none" anchor="ctr"/>
          <a:lstStyle/>
          <a:p>
            <a:endParaRPr lang="en-US"/>
          </a:p>
        </p:txBody>
      </p:sp>
      <p:sp>
        <p:nvSpPr>
          <p:cNvPr id="79910" name="Text Box 38"/>
          <p:cNvSpPr txBox="1">
            <a:spLocks noChangeArrowheads="1"/>
          </p:cNvSpPr>
          <p:nvPr/>
        </p:nvSpPr>
        <p:spPr bwMode="auto">
          <a:xfrm>
            <a:off x="6994525" y="3995738"/>
            <a:ext cx="1582484" cy="1200329"/>
          </a:xfrm>
          <a:prstGeom prst="rect">
            <a:avLst/>
          </a:prstGeom>
          <a:noFill/>
          <a:ln w="9525">
            <a:noFill/>
            <a:miter lim="800000"/>
            <a:headEnd/>
            <a:tailEnd/>
          </a:ln>
          <a:effectLst/>
        </p:spPr>
        <p:txBody>
          <a:bodyPr wrap="none">
            <a:spAutoFit/>
          </a:bodyPr>
          <a:lstStyle/>
          <a:p>
            <a:r>
              <a:rPr lang="en-US" dirty="0">
                <a:solidFill>
                  <a:srgbClr val="008000"/>
                </a:solidFill>
                <a:latin typeface="Arial" pitchFamily="34" charset="0"/>
                <a:cs typeface="Arial" pitchFamily="34" charset="0"/>
              </a:rPr>
              <a:t>Pick (say) 4</a:t>
            </a:r>
          </a:p>
          <a:p>
            <a:r>
              <a:rPr lang="en-US" dirty="0">
                <a:solidFill>
                  <a:srgbClr val="008000"/>
                </a:solidFill>
                <a:latin typeface="Arial" pitchFamily="34" charset="0"/>
                <a:cs typeface="Arial" pitchFamily="34" charset="0"/>
              </a:rPr>
              <a:t>remote points</a:t>
            </a:r>
          </a:p>
          <a:p>
            <a:r>
              <a:rPr lang="en-US" dirty="0">
                <a:solidFill>
                  <a:srgbClr val="008000"/>
                </a:solidFill>
                <a:latin typeface="Arial" pitchFamily="34" charset="0"/>
                <a:cs typeface="Arial" pitchFamily="34" charset="0"/>
              </a:rPr>
              <a:t>for each</a:t>
            </a:r>
          </a:p>
          <a:p>
            <a:r>
              <a:rPr lang="en-US" dirty="0">
                <a:solidFill>
                  <a:srgbClr val="008000"/>
                </a:solidFill>
                <a:latin typeface="Arial" pitchFamily="34" charset="0"/>
                <a:cs typeface="Arial" pitchFamily="34" charset="0"/>
              </a:rPr>
              <a:t>cluster.</a:t>
            </a:r>
          </a:p>
        </p:txBody>
      </p:sp>
      <p:sp>
        <p:nvSpPr>
          <p:cNvPr id="42" name="Footer Placeholder 41"/>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2607746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990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990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990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99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906" grpId="0" animBg="1"/>
      <p:bldP spid="79907" grpId="0" animBg="1"/>
      <p:bldP spid="79908" grpId="0" animBg="1"/>
      <p:bldP spid="79909"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dirty="0"/>
              <a:t>Example: Pick Dispersed Points</a:t>
            </a:r>
          </a:p>
        </p:txBody>
      </p:sp>
      <p:sp>
        <p:nvSpPr>
          <p:cNvPr id="39" name="Slide Number Placeholder 4"/>
          <p:cNvSpPr>
            <a:spLocks noGrp="1"/>
          </p:cNvSpPr>
          <p:nvPr>
            <p:ph type="sldNum" sz="quarter" idx="12"/>
          </p:nvPr>
        </p:nvSpPr>
        <p:spPr/>
        <p:txBody>
          <a:bodyPr/>
          <a:lstStyle/>
          <a:p>
            <a:fld id="{25FD5CFC-30CD-456F-B51E-5D50734BBD80}" type="slidenum">
              <a:rPr lang="en-US"/>
              <a:pPr/>
              <a:t>54</a:t>
            </a:fld>
            <a:endParaRPr lang="en-US"/>
          </a:p>
        </p:txBody>
      </p:sp>
      <p:sp>
        <p:nvSpPr>
          <p:cNvPr id="80899" name="Text Box 3"/>
          <p:cNvSpPr txBox="1">
            <a:spLocks noChangeArrowheads="1"/>
          </p:cNvSpPr>
          <p:nvPr/>
        </p:nvSpPr>
        <p:spPr bwMode="auto">
          <a:xfrm>
            <a:off x="1660525" y="3386138"/>
            <a:ext cx="344488" cy="457200"/>
          </a:xfrm>
          <a:prstGeom prst="rect">
            <a:avLst/>
          </a:prstGeom>
          <a:noFill/>
          <a:ln w="9525">
            <a:noFill/>
            <a:miter lim="800000"/>
            <a:headEnd/>
            <a:tailEnd/>
          </a:ln>
          <a:effectLst/>
        </p:spPr>
        <p:txBody>
          <a:bodyPr wrap="none">
            <a:spAutoFit/>
          </a:bodyPr>
          <a:lstStyle/>
          <a:p>
            <a:r>
              <a:rPr lang="en-US"/>
              <a:t>e</a:t>
            </a:r>
          </a:p>
        </p:txBody>
      </p:sp>
      <p:sp>
        <p:nvSpPr>
          <p:cNvPr id="80900" name="Text Box 4"/>
          <p:cNvSpPr txBox="1">
            <a:spLocks noChangeArrowheads="1"/>
          </p:cNvSpPr>
          <p:nvPr/>
        </p:nvSpPr>
        <p:spPr bwMode="auto">
          <a:xfrm>
            <a:off x="3200400" y="3429000"/>
            <a:ext cx="344488" cy="457200"/>
          </a:xfrm>
          <a:prstGeom prst="rect">
            <a:avLst/>
          </a:prstGeom>
          <a:noFill/>
          <a:ln w="9525">
            <a:noFill/>
            <a:miter lim="800000"/>
            <a:headEnd/>
            <a:tailEnd/>
          </a:ln>
          <a:effectLst/>
        </p:spPr>
        <p:txBody>
          <a:bodyPr wrap="none">
            <a:spAutoFit/>
          </a:bodyPr>
          <a:lstStyle/>
          <a:p>
            <a:r>
              <a:rPr lang="en-US"/>
              <a:t>e</a:t>
            </a:r>
          </a:p>
        </p:txBody>
      </p:sp>
      <p:sp>
        <p:nvSpPr>
          <p:cNvPr id="80901" name="Text Box 5"/>
          <p:cNvSpPr txBox="1">
            <a:spLocks noChangeArrowheads="1"/>
          </p:cNvSpPr>
          <p:nvPr/>
        </p:nvSpPr>
        <p:spPr bwMode="auto">
          <a:xfrm>
            <a:off x="4114800" y="2743200"/>
            <a:ext cx="344488" cy="457200"/>
          </a:xfrm>
          <a:prstGeom prst="rect">
            <a:avLst/>
          </a:prstGeom>
          <a:noFill/>
          <a:ln w="9525">
            <a:noFill/>
            <a:miter lim="800000"/>
            <a:headEnd/>
            <a:tailEnd/>
          </a:ln>
          <a:effectLst/>
        </p:spPr>
        <p:txBody>
          <a:bodyPr wrap="none">
            <a:spAutoFit/>
          </a:bodyPr>
          <a:lstStyle/>
          <a:p>
            <a:r>
              <a:rPr lang="en-US"/>
              <a:t>e</a:t>
            </a:r>
          </a:p>
        </p:txBody>
      </p:sp>
      <p:sp>
        <p:nvSpPr>
          <p:cNvPr id="80902" name="Text Box 6"/>
          <p:cNvSpPr txBox="1">
            <a:spLocks noChangeArrowheads="1"/>
          </p:cNvSpPr>
          <p:nvPr/>
        </p:nvSpPr>
        <p:spPr bwMode="auto">
          <a:xfrm>
            <a:off x="5410200" y="3200400"/>
            <a:ext cx="344488" cy="457200"/>
          </a:xfrm>
          <a:prstGeom prst="rect">
            <a:avLst/>
          </a:prstGeom>
          <a:noFill/>
          <a:ln w="9525">
            <a:noFill/>
            <a:miter lim="800000"/>
            <a:headEnd/>
            <a:tailEnd/>
          </a:ln>
          <a:effectLst/>
        </p:spPr>
        <p:txBody>
          <a:bodyPr wrap="none">
            <a:spAutoFit/>
          </a:bodyPr>
          <a:lstStyle/>
          <a:p>
            <a:r>
              <a:rPr lang="en-US"/>
              <a:t>e</a:t>
            </a:r>
          </a:p>
        </p:txBody>
      </p:sp>
      <p:sp>
        <p:nvSpPr>
          <p:cNvPr id="80903" name="Text Box 7"/>
          <p:cNvSpPr txBox="1">
            <a:spLocks noChangeArrowheads="1"/>
          </p:cNvSpPr>
          <p:nvPr/>
        </p:nvSpPr>
        <p:spPr bwMode="auto">
          <a:xfrm>
            <a:off x="5562600" y="2438400"/>
            <a:ext cx="344488" cy="457200"/>
          </a:xfrm>
          <a:prstGeom prst="rect">
            <a:avLst/>
          </a:prstGeom>
          <a:noFill/>
          <a:ln w="9525">
            <a:noFill/>
            <a:miter lim="800000"/>
            <a:headEnd/>
            <a:tailEnd/>
          </a:ln>
          <a:effectLst/>
        </p:spPr>
        <p:txBody>
          <a:bodyPr wrap="none">
            <a:spAutoFit/>
          </a:bodyPr>
          <a:lstStyle/>
          <a:p>
            <a:r>
              <a:rPr lang="en-US"/>
              <a:t>e</a:t>
            </a:r>
          </a:p>
        </p:txBody>
      </p:sp>
      <p:sp>
        <p:nvSpPr>
          <p:cNvPr id="80904" name="Text Box 8"/>
          <p:cNvSpPr txBox="1">
            <a:spLocks noChangeArrowheads="1"/>
          </p:cNvSpPr>
          <p:nvPr/>
        </p:nvSpPr>
        <p:spPr bwMode="auto">
          <a:xfrm>
            <a:off x="6705600" y="2514600"/>
            <a:ext cx="344488" cy="457200"/>
          </a:xfrm>
          <a:prstGeom prst="rect">
            <a:avLst/>
          </a:prstGeom>
          <a:noFill/>
          <a:ln w="9525">
            <a:noFill/>
            <a:miter lim="800000"/>
            <a:headEnd/>
            <a:tailEnd/>
          </a:ln>
          <a:effectLst/>
        </p:spPr>
        <p:txBody>
          <a:bodyPr wrap="none">
            <a:spAutoFit/>
          </a:bodyPr>
          <a:lstStyle/>
          <a:p>
            <a:r>
              <a:rPr lang="en-US"/>
              <a:t>e</a:t>
            </a:r>
          </a:p>
        </p:txBody>
      </p:sp>
      <p:sp>
        <p:nvSpPr>
          <p:cNvPr id="80905" name="Text Box 9"/>
          <p:cNvSpPr txBox="1">
            <a:spLocks noChangeArrowheads="1"/>
          </p:cNvSpPr>
          <p:nvPr/>
        </p:nvSpPr>
        <p:spPr bwMode="auto">
          <a:xfrm>
            <a:off x="1981200" y="3886200"/>
            <a:ext cx="344488" cy="457200"/>
          </a:xfrm>
          <a:prstGeom prst="rect">
            <a:avLst/>
          </a:prstGeom>
          <a:noFill/>
          <a:ln w="9525">
            <a:noFill/>
            <a:miter lim="800000"/>
            <a:headEnd/>
            <a:tailEnd/>
          </a:ln>
          <a:effectLst/>
        </p:spPr>
        <p:txBody>
          <a:bodyPr wrap="none">
            <a:spAutoFit/>
          </a:bodyPr>
          <a:lstStyle/>
          <a:p>
            <a:r>
              <a:rPr lang="en-US"/>
              <a:t>e</a:t>
            </a:r>
          </a:p>
        </p:txBody>
      </p:sp>
      <p:sp>
        <p:nvSpPr>
          <p:cNvPr id="80906" name="Text Box 10"/>
          <p:cNvSpPr txBox="1">
            <a:spLocks noChangeArrowheads="1"/>
          </p:cNvSpPr>
          <p:nvPr/>
        </p:nvSpPr>
        <p:spPr bwMode="auto">
          <a:xfrm>
            <a:off x="2667000" y="3276600"/>
            <a:ext cx="344488" cy="457200"/>
          </a:xfrm>
          <a:prstGeom prst="rect">
            <a:avLst/>
          </a:prstGeom>
          <a:noFill/>
          <a:ln w="9525">
            <a:noFill/>
            <a:miter lim="800000"/>
            <a:headEnd/>
            <a:tailEnd/>
          </a:ln>
          <a:effectLst/>
        </p:spPr>
        <p:txBody>
          <a:bodyPr wrap="none">
            <a:spAutoFit/>
          </a:bodyPr>
          <a:lstStyle/>
          <a:p>
            <a:r>
              <a:rPr lang="en-US"/>
              <a:t>e</a:t>
            </a:r>
          </a:p>
        </p:txBody>
      </p:sp>
      <p:sp>
        <p:nvSpPr>
          <p:cNvPr id="80907" name="Text Box 11"/>
          <p:cNvSpPr txBox="1">
            <a:spLocks noChangeArrowheads="1"/>
          </p:cNvSpPr>
          <p:nvPr/>
        </p:nvSpPr>
        <p:spPr bwMode="auto">
          <a:xfrm>
            <a:off x="4114800" y="3352800"/>
            <a:ext cx="344488" cy="457200"/>
          </a:xfrm>
          <a:prstGeom prst="rect">
            <a:avLst/>
          </a:prstGeom>
          <a:noFill/>
          <a:ln w="9525">
            <a:noFill/>
            <a:miter lim="800000"/>
            <a:headEnd/>
            <a:tailEnd/>
          </a:ln>
          <a:effectLst/>
        </p:spPr>
        <p:txBody>
          <a:bodyPr wrap="none">
            <a:spAutoFit/>
          </a:bodyPr>
          <a:lstStyle/>
          <a:p>
            <a:r>
              <a:rPr lang="en-US"/>
              <a:t>e</a:t>
            </a:r>
          </a:p>
        </p:txBody>
      </p:sp>
      <p:sp>
        <p:nvSpPr>
          <p:cNvPr id="80908" name="Text Box 12"/>
          <p:cNvSpPr txBox="1">
            <a:spLocks noChangeArrowheads="1"/>
          </p:cNvSpPr>
          <p:nvPr/>
        </p:nvSpPr>
        <p:spPr bwMode="auto">
          <a:xfrm>
            <a:off x="6019800" y="2895600"/>
            <a:ext cx="344488" cy="457200"/>
          </a:xfrm>
          <a:prstGeom prst="rect">
            <a:avLst/>
          </a:prstGeom>
          <a:noFill/>
          <a:ln w="9525">
            <a:noFill/>
            <a:miter lim="800000"/>
            <a:headEnd/>
            <a:tailEnd/>
          </a:ln>
          <a:effectLst/>
        </p:spPr>
        <p:txBody>
          <a:bodyPr wrap="none">
            <a:spAutoFit/>
          </a:bodyPr>
          <a:lstStyle/>
          <a:p>
            <a:r>
              <a:rPr lang="en-US"/>
              <a:t>e</a:t>
            </a:r>
          </a:p>
        </p:txBody>
      </p:sp>
      <p:sp>
        <p:nvSpPr>
          <p:cNvPr id="80909" name="Text Box 13"/>
          <p:cNvSpPr txBox="1">
            <a:spLocks noChangeArrowheads="1"/>
          </p:cNvSpPr>
          <p:nvPr/>
        </p:nvSpPr>
        <p:spPr bwMode="auto">
          <a:xfrm>
            <a:off x="6629400" y="3352800"/>
            <a:ext cx="344488" cy="457200"/>
          </a:xfrm>
          <a:prstGeom prst="rect">
            <a:avLst/>
          </a:prstGeom>
          <a:noFill/>
          <a:ln w="9525">
            <a:noFill/>
            <a:miter lim="800000"/>
            <a:headEnd/>
            <a:tailEnd/>
          </a:ln>
          <a:effectLst/>
        </p:spPr>
        <p:txBody>
          <a:bodyPr wrap="none">
            <a:spAutoFit/>
          </a:bodyPr>
          <a:lstStyle/>
          <a:p>
            <a:r>
              <a:rPr lang="en-US"/>
              <a:t>e</a:t>
            </a:r>
          </a:p>
        </p:txBody>
      </p:sp>
      <p:sp>
        <p:nvSpPr>
          <p:cNvPr id="80910" name="Text Box 14"/>
          <p:cNvSpPr txBox="1">
            <a:spLocks noChangeArrowheads="1"/>
          </p:cNvSpPr>
          <p:nvPr/>
        </p:nvSpPr>
        <p:spPr bwMode="auto">
          <a:xfrm>
            <a:off x="1736725" y="4833938"/>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80911" name="Text Box 15"/>
          <p:cNvSpPr txBox="1">
            <a:spLocks noChangeArrowheads="1"/>
          </p:cNvSpPr>
          <p:nvPr/>
        </p:nvSpPr>
        <p:spPr bwMode="auto">
          <a:xfrm>
            <a:off x="5181600" y="28956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80912" name="Text Box 16"/>
          <p:cNvSpPr txBox="1">
            <a:spLocks noChangeArrowheads="1"/>
          </p:cNvSpPr>
          <p:nvPr/>
        </p:nvSpPr>
        <p:spPr bwMode="auto">
          <a:xfrm>
            <a:off x="5257800" y="41148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80913" name="Text Box 17"/>
          <p:cNvSpPr txBox="1">
            <a:spLocks noChangeArrowheads="1"/>
          </p:cNvSpPr>
          <p:nvPr/>
        </p:nvSpPr>
        <p:spPr bwMode="auto">
          <a:xfrm>
            <a:off x="5791200" y="32766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80914" name="Text Box 18"/>
          <p:cNvSpPr txBox="1">
            <a:spLocks noChangeArrowheads="1"/>
          </p:cNvSpPr>
          <p:nvPr/>
        </p:nvSpPr>
        <p:spPr bwMode="auto">
          <a:xfrm>
            <a:off x="6248400" y="21336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80915" name="Text Box 19"/>
          <p:cNvSpPr txBox="1">
            <a:spLocks noChangeArrowheads="1"/>
          </p:cNvSpPr>
          <p:nvPr/>
        </p:nvSpPr>
        <p:spPr bwMode="auto">
          <a:xfrm>
            <a:off x="6781800" y="15240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80916" name="Text Box 20"/>
          <p:cNvSpPr txBox="1">
            <a:spLocks noChangeArrowheads="1"/>
          </p:cNvSpPr>
          <p:nvPr/>
        </p:nvSpPr>
        <p:spPr bwMode="auto">
          <a:xfrm>
            <a:off x="3276600" y="44958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80917" name="Text Box 21"/>
          <p:cNvSpPr txBox="1">
            <a:spLocks noChangeArrowheads="1"/>
          </p:cNvSpPr>
          <p:nvPr/>
        </p:nvSpPr>
        <p:spPr bwMode="auto">
          <a:xfrm>
            <a:off x="3810000" y="44958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80918" name="Text Box 22"/>
          <p:cNvSpPr txBox="1">
            <a:spLocks noChangeArrowheads="1"/>
          </p:cNvSpPr>
          <p:nvPr/>
        </p:nvSpPr>
        <p:spPr bwMode="auto">
          <a:xfrm>
            <a:off x="4648200" y="37338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80919" name="Text Box 23"/>
          <p:cNvSpPr txBox="1">
            <a:spLocks noChangeArrowheads="1"/>
          </p:cNvSpPr>
          <p:nvPr/>
        </p:nvSpPr>
        <p:spPr bwMode="auto">
          <a:xfrm>
            <a:off x="4572000" y="43434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80920" name="Text Box 24"/>
          <p:cNvSpPr txBox="1">
            <a:spLocks noChangeArrowheads="1"/>
          </p:cNvSpPr>
          <p:nvPr/>
        </p:nvSpPr>
        <p:spPr bwMode="auto">
          <a:xfrm>
            <a:off x="5943600" y="15240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80921" name="Text Box 25"/>
          <p:cNvSpPr txBox="1">
            <a:spLocks noChangeArrowheads="1"/>
          </p:cNvSpPr>
          <p:nvPr/>
        </p:nvSpPr>
        <p:spPr bwMode="auto">
          <a:xfrm>
            <a:off x="2209800" y="48006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80922" name="Text Box 26"/>
          <p:cNvSpPr txBox="1">
            <a:spLocks noChangeArrowheads="1"/>
          </p:cNvSpPr>
          <p:nvPr/>
        </p:nvSpPr>
        <p:spPr bwMode="auto">
          <a:xfrm>
            <a:off x="2590800" y="4724400"/>
            <a:ext cx="354013" cy="457200"/>
          </a:xfrm>
          <a:prstGeom prst="rect">
            <a:avLst/>
          </a:prstGeom>
          <a:noFill/>
          <a:ln w="9525">
            <a:noFill/>
            <a:miter lim="800000"/>
            <a:headEnd/>
            <a:tailEnd/>
          </a:ln>
          <a:effectLst/>
        </p:spPr>
        <p:txBody>
          <a:bodyPr wrap="none">
            <a:spAutoFit/>
          </a:bodyPr>
          <a:lstStyle/>
          <a:p>
            <a:r>
              <a:rPr lang="en-US">
                <a:solidFill>
                  <a:srgbClr val="FF0066"/>
                </a:solidFill>
              </a:rPr>
              <a:t>h</a:t>
            </a:r>
          </a:p>
        </p:txBody>
      </p:sp>
      <p:sp>
        <p:nvSpPr>
          <p:cNvPr id="80923" name="Text Box 27"/>
          <p:cNvSpPr txBox="1">
            <a:spLocks noChangeArrowheads="1"/>
          </p:cNvSpPr>
          <p:nvPr/>
        </p:nvSpPr>
        <p:spPr bwMode="auto">
          <a:xfrm>
            <a:off x="441325" y="3995738"/>
            <a:ext cx="973138" cy="457200"/>
          </a:xfrm>
          <a:prstGeom prst="rect">
            <a:avLst/>
          </a:prstGeom>
          <a:noFill/>
          <a:ln w="9525">
            <a:noFill/>
            <a:miter lim="800000"/>
            <a:headEnd/>
            <a:tailEnd/>
          </a:ln>
          <a:effectLst/>
        </p:spPr>
        <p:txBody>
          <a:bodyPr wrap="none">
            <a:spAutoFit/>
          </a:bodyPr>
          <a:lstStyle/>
          <a:p>
            <a:r>
              <a:rPr lang="en-US"/>
              <a:t>salary</a:t>
            </a:r>
          </a:p>
        </p:txBody>
      </p:sp>
      <p:sp>
        <p:nvSpPr>
          <p:cNvPr id="80924" name="Text Box 28"/>
          <p:cNvSpPr txBox="1">
            <a:spLocks noChangeArrowheads="1"/>
          </p:cNvSpPr>
          <p:nvPr/>
        </p:nvSpPr>
        <p:spPr bwMode="auto">
          <a:xfrm>
            <a:off x="3946525" y="5672138"/>
            <a:ext cx="673100" cy="457200"/>
          </a:xfrm>
          <a:prstGeom prst="rect">
            <a:avLst/>
          </a:prstGeom>
          <a:noFill/>
          <a:ln w="9525">
            <a:noFill/>
            <a:miter lim="800000"/>
            <a:headEnd/>
            <a:tailEnd/>
          </a:ln>
          <a:effectLst/>
        </p:spPr>
        <p:txBody>
          <a:bodyPr wrap="none">
            <a:spAutoFit/>
          </a:bodyPr>
          <a:lstStyle/>
          <a:p>
            <a:r>
              <a:rPr lang="en-US"/>
              <a:t>age</a:t>
            </a:r>
          </a:p>
        </p:txBody>
      </p:sp>
      <p:sp>
        <p:nvSpPr>
          <p:cNvPr id="80925" name="Line 29"/>
          <p:cNvSpPr>
            <a:spLocks noChangeShapeType="1"/>
          </p:cNvSpPr>
          <p:nvPr/>
        </p:nvSpPr>
        <p:spPr bwMode="auto">
          <a:xfrm>
            <a:off x="4648200" y="5943600"/>
            <a:ext cx="533400" cy="0"/>
          </a:xfrm>
          <a:prstGeom prst="line">
            <a:avLst/>
          </a:prstGeom>
          <a:noFill/>
          <a:ln w="9525">
            <a:solidFill>
              <a:schemeClr val="tx1"/>
            </a:solidFill>
            <a:round/>
            <a:headEnd/>
            <a:tailEnd type="triangle" w="med" len="med"/>
          </a:ln>
          <a:effectLst/>
        </p:spPr>
        <p:txBody>
          <a:bodyPr/>
          <a:lstStyle/>
          <a:p>
            <a:endParaRPr lang="en-US"/>
          </a:p>
        </p:txBody>
      </p:sp>
      <p:sp>
        <p:nvSpPr>
          <p:cNvPr id="80926" name="Line 30"/>
          <p:cNvSpPr>
            <a:spLocks noChangeShapeType="1"/>
          </p:cNvSpPr>
          <p:nvPr/>
        </p:nvSpPr>
        <p:spPr bwMode="auto">
          <a:xfrm flipV="1">
            <a:off x="838200" y="3657600"/>
            <a:ext cx="0" cy="304800"/>
          </a:xfrm>
          <a:prstGeom prst="line">
            <a:avLst/>
          </a:prstGeom>
          <a:noFill/>
          <a:ln w="9525">
            <a:solidFill>
              <a:schemeClr val="tx1"/>
            </a:solidFill>
            <a:round/>
            <a:headEnd/>
            <a:tailEnd type="triangle" w="med" len="med"/>
          </a:ln>
          <a:effectLst/>
        </p:spPr>
        <p:txBody>
          <a:bodyPr/>
          <a:lstStyle/>
          <a:p>
            <a:endParaRPr lang="en-US"/>
          </a:p>
        </p:txBody>
      </p:sp>
      <p:sp>
        <p:nvSpPr>
          <p:cNvPr id="80927" name="Oval 31"/>
          <p:cNvSpPr>
            <a:spLocks noChangeArrowheads="1"/>
          </p:cNvSpPr>
          <p:nvPr/>
        </p:nvSpPr>
        <p:spPr bwMode="auto">
          <a:xfrm rot="-765715">
            <a:off x="1524000" y="2971800"/>
            <a:ext cx="3200400" cy="1219200"/>
          </a:xfrm>
          <a:prstGeom prst="ellipse">
            <a:avLst/>
          </a:prstGeom>
          <a:solidFill>
            <a:schemeClr val="accent1">
              <a:alpha val="50000"/>
            </a:schemeClr>
          </a:solidFill>
          <a:ln w="9525">
            <a:solidFill>
              <a:schemeClr val="tx1"/>
            </a:solidFill>
            <a:round/>
            <a:headEnd/>
            <a:tailEnd/>
          </a:ln>
          <a:effectLst/>
        </p:spPr>
        <p:txBody>
          <a:bodyPr wrap="none" anchor="ctr"/>
          <a:lstStyle/>
          <a:p>
            <a:endParaRPr lang="en-US"/>
          </a:p>
        </p:txBody>
      </p:sp>
      <p:sp>
        <p:nvSpPr>
          <p:cNvPr id="80928" name="Oval 32"/>
          <p:cNvSpPr>
            <a:spLocks noChangeArrowheads="1"/>
          </p:cNvSpPr>
          <p:nvPr/>
        </p:nvSpPr>
        <p:spPr bwMode="auto">
          <a:xfrm>
            <a:off x="5105400" y="1524000"/>
            <a:ext cx="2438400" cy="2438400"/>
          </a:xfrm>
          <a:prstGeom prst="ellipse">
            <a:avLst/>
          </a:prstGeom>
          <a:solidFill>
            <a:srgbClr val="FFCC99">
              <a:alpha val="50000"/>
            </a:srgbClr>
          </a:solidFill>
          <a:ln w="9525">
            <a:solidFill>
              <a:schemeClr val="tx1"/>
            </a:solidFill>
            <a:round/>
            <a:headEnd/>
            <a:tailEnd/>
          </a:ln>
          <a:effectLst/>
        </p:spPr>
        <p:txBody>
          <a:bodyPr wrap="none" anchor="ctr"/>
          <a:lstStyle/>
          <a:p>
            <a:endParaRPr lang="en-US"/>
          </a:p>
        </p:txBody>
      </p:sp>
      <p:sp>
        <p:nvSpPr>
          <p:cNvPr id="80929" name="Oval 33"/>
          <p:cNvSpPr>
            <a:spLocks noChangeArrowheads="1"/>
          </p:cNvSpPr>
          <p:nvPr/>
        </p:nvSpPr>
        <p:spPr bwMode="auto">
          <a:xfrm rot="-867123">
            <a:off x="1524000" y="4114800"/>
            <a:ext cx="4419600" cy="1066800"/>
          </a:xfrm>
          <a:prstGeom prst="ellipse">
            <a:avLst/>
          </a:prstGeom>
          <a:solidFill>
            <a:srgbClr val="CC99FF">
              <a:alpha val="50000"/>
            </a:srgbClr>
          </a:solidFill>
          <a:ln w="9525">
            <a:solidFill>
              <a:schemeClr val="tx1"/>
            </a:solidFill>
            <a:round/>
            <a:headEnd/>
            <a:tailEnd/>
          </a:ln>
          <a:effectLst/>
        </p:spPr>
        <p:txBody>
          <a:bodyPr wrap="none" anchor="ctr"/>
          <a:lstStyle/>
          <a:p>
            <a:endParaRPr lang="en-US"/>
          </a:p>
        </p:txBody>
      </p:sp>
      <p:sp>
        <p:nvSpPr>
          <p:cNvPr id="80930" name="Oval 34"/>
          <p:cNvSpPr>
            <a:spLocks noChangeArrowheads="1"/>
          </p:cNvSpPr>
          <p:nvPr/>
        </p:nvSpPr>
        <p:spPr bwMode="auto">
          <a:xfrm>
            <a:off x="5943600" y="1828800"/>
            <a:ext cx="457200" cy="457200"/>
          </a:xfrm>
          <a:prstGeom prst="ellipse">
            <a:avLst/>
          </a:prstGeom>
          <a:solidFill>
            <a:srgbClr val="FF99CC">
              <a:alpha val="50000"/>
            </a:srgbClr>
          </a:solidFill>
          <a:ln w="9525">
            <a:solidFill>
              <a:schemeClr val="tx1"/>
            </a:solidFill>
            <a:round/>
            <a:headEnd/>
            <a:tailEnd/>
          </a:ln>
          <a:effectLst/>
        </p:spPr>
        <p:txBody>
          <a:bodyPr wrap="none" anchor="ctr"/>
          <a:lstStyle/>
          <a:p>
            <a:endParaRPr lang="en-US"/>
          </a:p>
        </p:txBody>
      </p:sp>
      <p:sp>
        <p:nvSpPr>
          <p:cNvPr id="80931" name="Oval 35"/>
          <p:cNvSpPr>
            <a:spLocks noChangeArrowheads="1"/>
          </p:cNvSpPr>
          <p:nvPr/>
        </p:nvSpPr>
        <p:spPr bwMode="auto">
          <a:xfrm>
            <a:off x="6553200" y="1828800"/>
            <a:ext cx="457200" cy="457200"/>
          </a:xfrm>
          <a:prstGeom prst="ellipse">
            <a:avLst/>
          </a:prstGeom>
          <a:solidFill>
            <a:srgbClr val="FF99CC">
              <a:alpha val="50000"/>
            </a:srgbClr>
          </a:solidFill>
          <a:ln w="9525">
            <a:solidFill>
              <a:schemeClr val="tx1"/>
            </a:solidFill>
            <a:round/>
            <a:headEnd/>
            <a:tailEnd/>
          </a:ln>
          <a:effectLst/>
        </p:spPr>
        <p:txBody>
          <a:bodyPr wrap="none" anchor="ctr"/>
          <a:lstStyle/>
          <a:p>
            <a:endParaRPr lang="en-US"/>
          </a:p>
        </p:txBody>
      </p:sp>
      <p:sp>
        <p:nvSpPr>
          <p:cNvPr id="80932" name="Oval 36"/>
          <p:cNvSpPr>
            <a:spLocks noChangeArrowheads="1"/>
          </p:cNvSpPr>
          <p:nvPr/>
        </p:nvSpPr>
        <p:spPr bwMode="auto">
          <a:xfrm>
            <a:off x="5410200" y="2819400"/>
            <a:ext cx="457200" cy="457200"/>
          </a:xfrm>
          <a:prstGeom prst="ellipse">
            <a:avLst/>
          </a:prstGeom>
          <a:solidFill>
            <a:srgbClr val="FF99CC">
              <a:alpha val="50000"/>
            </a:srgbClr>
          </a:solidFill>
          <a:ln w="9525">
            <a:solidFill>
              <a:schemeClr val="tx1"/>
            </a:solidFill>
            <a:round/>
            <a:headEnd/>
            <a:tailEnd/>
          </a:ln>
          <a:effectLst/>
        </p:spPr>
        <p:txBody>
          <a:bodyPr wrap="none" anchor="ctr"/>
          <a:lstStyle/>
          <a:p>
            <a:endParaRPr lang="en-US"/>
          </a:p>
        </p:txBody>
      </p:sp>
      <p:sp>
        <p:nvSpPr>
          <p:cNvPr id="80933" name="Oval 37"/>
          <p:cNvSpPr>
            <a:spLocks noChangeArrowheads="1"/>
          </p:cNvSpPr>
          <p:nvPr/>
        </p:nvSpPr>
        <p:spPr bwMode="auto">
          <a:xfrm>
            <a:off x="6400800" y="3048000"/>
            <a:ext cx="457200" cy="457200"/>
          </a:xfrm>
          <a:prstGeom prst="ellipse">
            <a:avLst/>
          </a:prstGeom>
          <a:solidFill>
            <a:srgbClr val="FF99CC">
              <a:alpha val="50000"/>
            </a:srgbClr>
          </a:solidFill>
          <a:ln w="9525">
            <a:solidFill>
              <a:schemeClr val="tx1"/>
            </a:solidFill>
            <a:round/>
            <a:headEnd/>
            <a:tailEnd/>
          </a:ln>
          <a:effectLst/>
        </p:spPr>
        <p:txBody>
          <a:bodyPr wrap="none" anchor="ctr"/>
          <a:lstStyle/>
          <a:p>
            <a:endParaRPr lang="en-US"/>
          </a:p>
        </p:txBody>
      </p:sp>
      <p:sp>
        <p:nvSpPr>
          <p:cNvPr id="80934" name="Text Box 38"/>
          <p:cNvSpPr txBox="1">
            <a:spLocks noChangeArrowheads="1"/>
          </p:cNvSpPr>
          <p:nvPr/>
        </p:nvSpPr>
        <p:spPr bwMode="auto">
          <a:xfrm>
            <a:off x="6994525" y="3995738"/>
            <a:ext cx="1428596" cy="1200329"/>
          </a:xfrm>
          <a:prstGeom prst="rect">
            <a:avLst/>
          </a:prstGeom>
          <a:noFill/>
          <a:ln w="9525">
            <a:noFill/>
            <a:miter lim="800000"/>
            <a:headEnd/>
            <a:tailEnd/>
          </a:ln>
          <a:effectLst/>
        </p:spPr>
        <p:txBody>
          <a:bodyPr wrap="none">
            <a:spAutoFit/>
          </a:bodyPr>
          <a:lstStyle/>
          <a:p>
            <a:r>
              <a:rPr lang="en-US" dirty="0">
                <a:solidFill>
                  <a:srgbClr val="008000"/>
                </a:solidFill>
                <a:latin typeface="Arial" pitchFamily="34" charset="0"/>
                <a:cs typeface="Arial" pitchFamily="34" charset="0"/>
              </a:rPr>
              <a:t>Move points</a:t>
            </a:r>
          </a:p>
          <a:p>
            <a:r>
              <a:rPr lang="en-US" dirty="0">
                <a:solidFill>
                  <a:srgbClr val="008000"/>
                </a:solidFill>
                <a:latin typeface="Arial" pitchFamily="34" charset="0"/>
                <a:cs typeface="Arial" pitchFamily="34" charset="0"/>
              </a:rPr>
              <a:t>(say) 20%</a:t>
            </a:r>
          </a:p>
          <a:p>
            <a:r>
              <a:rPr lang="en-US" dirty="0">
                <a:solidFill>
                  <a:srgbClr val="008000"/>
                </a:solidFill>
                <a:latin typeface="Arial" pitchFamily="34" charset="0"/>
                <a:cs typeface="Arial" pitchFamily="34" charset="0"/>
              </a:rPr>
              <a:t>toward the</a:t>
            </a:r>
          </a:p>
          <a:p>
            <a:r>
              <a:rPr lang="en-US" dirty="0">
                <a:solidFill>
                  <a:srgbClr val="008000"/>
                </a:solidFill>
                <a:latin typeface="Arial" pitchFamily="34" charset="0"/>
                <a:cs typeface="Arial" pitchFamily="34" charset="0"/>
              </a:rPr>
              <a:t>centroid.</a:t>
            </a:r>
          </a:p>
        </p:txBody>
      </p:sp>
      <p:sp>
        <p:nvSpPr>
          <p:cNvPr id="42" name="Footer Placeholder 41"/>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210752372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a:t>Finishing CURE</a:t>
            </a:r>
          </a:p>
        </p:txBody>
      </p:sp>
      <p:sp>
        <p:nvSpPr>
          <p:cNvPr id="81923" name="Rectangle 3"/>
          <p:cNvSpPr>
            <a:spLocks noGrp="1" noChangeArrowheads="1"/>
          </p:cNvSpPr>
          <p:nvPr>
            <p:ph idx="1"/>
          </p:nvPr>
        </p:nvSpPr>
        <p:spPr/>
        <p:txBody>
          <a:bodyPr/>
          <a:lstStyle/>
          <a:p>
            <a:pPr marL="118872" indent="0">
              <a:buNone/>
            </a:pPr>
            <a:r>
              <a:rPr lang="en-US" b="1" u="sng" dirty="0">
                <a:solidFill>
                  <a:srgbClr val="FF0066"/>
                </a:solidFill>
              </a:rPr>
              <a:t>Pass </a:t>
            </a:r>
            <a:r>
              <a:rPr lang="en-US" b="1" u="sng" dirty="0" smtClean="0">
                <a:solidFill>
                  <a:srgbClr val="FF0066"/>
                </a:solidFill>
              </a:rPr>
              <a:t>2:</a:t>
            </a:r>
            <a:endParaRPr lang="en-US" b="1" u="sng" dirty="0">
              <a:solidFill>
                <a:srgbClr val="FF0066"/>
              </a:solidFill>
            </a:endParaRPr>
          </a:p>
          <a:p>
            <a:r>
              <a:rPr lang="en-US" dirty="0" smtClean="0"/>
              <a:t>Now</a:t>
            </a:r>
            <a:r>
              <a:rPr lang="en-US" dirty="0"/>
              <a:t>, </a:t>
            </a:r>
            <a:r>
              <a:rPr lang="en-US" dirty="0" smtClean="0"/>
              <a:t>rescan the whole dataset and </a:t>
            </a:r>
            <a:br>
              <a:rPr lang="en-US" dirty="0" smtClean="0"/>
            </a:br>
            <a:r>
              <a:rPr lang="en-US" dirty="0" smtClean="0"/>
              <a:t>visit </a:t>
            </a:r>
            <a:r>
              <a:rPr lang="en-US" dirty="0"/>
              <a:t>each point </a:t>
            </a:r>
            <a:r>
              <a:rPr lang="en-US" b="1" i="1" dirty="0"/>
              <a:t>p</a:t>
            </a:r>
            <a:r>
              <a:rPr lang="en-US" dirty="0"/>
              <a:t> </a:t>
            </a:r>
            <a:r>
              <a:rPr lang="en-US" dirty="0" smtClean="0"/>
              <a:t>in </a:t>
            </a:r>
            <a:r>
              <a:rPr lang="en-US" dirty="0"/>
              <a:t>the data </a:t>
            </a:r>
            <a:r>
              <a:rPr lang="en-US" dirty="0" smtClean="0"/>
              <a:t>set</a:t>
            </a:r>
          </a:p>
          <a:p>
            <a:pPr lvl="8"/>
            <a:endParaRPr lang="en-US" dirty="0"/>
          </a:p>
          <a:p>
            <a:r>
              <a:rPr lang="en-US" b="1" dirty="0"/>
              <a:t>Place it in the “</a:t>
            </a:r>
            <a:r>
              <a:rPr lang="en-US" b="1" dirty="0">
                <a:solidFill>
                  <a:srgbClr val="D60093"/>
                </a:solidFill>
              </a:rPr>
              <a:t>closest </a:t>
            </a:r>
            <a:r>
              <a:rPr lang="en-US" b="1" dirty="0" smtClean="0">
                <a:solidFill>
                  <a:srgbClr val="D60093"/>
                </a:solidFill>
              </a:rPr>
              <a:t>cluster</a:t>
            </a:r>
            <a:r>
              <a:rPr lang="en-US" b="1" dirty="0" smtClean="0"/>
              <a:t>”</a:t>
            </a:r>
            <a:endParaRPr lang="en-US" b="1" dirty="0"/>
          </a:p>
          <a:p>
            <a:pPr lvl="1"/>
            <a:r>
              <a:rPr lang="en-US" dirty="0"/>
              <a:t>Normal definition of “</a:t>
            </a:r>
            <a:r>
              <a:rPr lang="en-US" dirty="0">
                <a:solidFill>
                  <a:srgbClr val="D60093"/>
                </a:solidFill>
              </a:rPr>
              <a:t>closest</a:t>
            </a:r>
            <a:r>
              <a:rPr lang="en-US" dirty="0"/>
              <a:t>”: </a:t>
            </a:r>
            <a:r>
              <a:rPr lang="en-US" dirty="0" smtClean="0"/>
              <a:t/>
            </a:r>
            <a:br>
              <a:rPr lang="en-US" dirty="0" smtClean="0"/>
            </a:br>
            <a:r>
              <a:rPr lang="en-US" dirty="0" smtClean="0"/>
              <a:t>Find the closest representative to </a:t>
            </a:r>
            <a:r>
              <a:rPr lang="en-US" b="1" i="1" dirty="0" smtClean="0"/>
              <a:t>p</a:t>
            </a:r>
            <a:r>
              <a:rPr lang="en-US" dirty="0" smtClean="0"/>
              <a:t> and </a:t>
            </a:r>
            <a:br>
              <a:rPr lang="en-US" dirty="0" smtClean="0"/>
            </a:br>
            <a:r>
              <a:rPr lang="en-US" dirty="0" smtClean="0"/>
              <a:t>assign it to representative’s cluster</a:t>
            </a:r>
          </a:p>
        </p:txBody>
      </p:sp>
      <p:sp>
        <p:nvSpPr>
          <p:cNvPr id="4" name="Slide Number Placeholder 5"/>
          <p:cNvSpPr>
            <a:spLocks noGrp="1"/>
          </p:cNvSpPr>
          <p:nvPr>
            <p:ph type="sldNum" sz="quarter" idx="12"/>
          </p:nvPr>
        </p:nvSpPr>
        <p:spPr/>
        <p:txBody>
          <a:bodyPr/>
          <a:lstStyle/>
          <a:p>
            <a:fld id="{FFD5B2CA-64C4-4A60-8190-5DD76C438E84}" type="slidenum">
              <a:rPr lang="en-US"/>
              <a:pPr/>
              <a:t>55</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11" name="Oval 32"/>
          <p:cNvSpPr>
            <a:spLocks noChangeArrowheads="1"/>
          </p:cNvSpPr>
          <p:nvPr/>
        </p:nvSpPr>
        <p:spPr bwMode="auto">
          <a:xfrm>
            <a:off x="7162800" y="1295400"/>
            <a:ext cx="1905000" cy="1828800"/>
          </a:xfrm>
          <a:prstGeom prst="ellipse">
            <a:avLst/>
          </a:prstGeom>
          <a:solidFill>
            <a:srgbClr val="FFCC99">
              <a:alpha val="50000"/>
            </a:srgbClr>
          </a:solidFill>
          <a:ln w="9525">
            <a:solidFill>
              <a:schemeClr val="tx1"/>
            </a:solidFill>
            <a:round/>
            <a:headEnd/>
            <a:tailEnd/>
          </a:ln>
          <a:effectLst/>
        </p:spPr>
        <p:txBody>
          <a:bodyPr wrap="none" anchor="ctr"/>
          <a:lstStyle/>
          <a:p>
            <a:endParaRPr lang="en-US"/>
          </a:p>
        </p:txBody>
      </p:sp>
      <p:sp>
        <p:nvSpPr>
          <p:cNvPr id="12" name="Oval 34"/>
          <p:cNvSpPr>
            <a:spLocks noChangeArrowheads="1"/>
          </p:cNvSpPr>
          <p:nvPr/>
        </p:nvSpPr>
        <p:spPr bwMode="auto">
          <a:xfrm>
            <a:off x="7405956" y="1783511"/>
            <a:ext cx="357188" cy="342900"/>
          </a:xfrm>
          <a:prstGeom prst="ellipse">
            <a:avLst/>
          </a:prstGeom>
          <a:solidFill>
            <a:srgbClr val="FF99CC">
              <a:alpha val="50000"/>
            </a:srgbClr>
          </a:solidFill>
          <a:ln w="9525">
            <a:solidFill>
              <a:schemeClr val="tx1"/>
            </a:solidFill>
            <a:round/>
            <a:headEnd/>
            <a:tailEnd/>
          </a:ln>
          <a:effectLst/>
        </p:spPr>
        <p:txBody>
          <a:bodyPr wrap="none" anchor="ctr"/>
          <a:lstStyle/>
          <a:p>
            <a:endParaRPr lang="en-US"/>
          </a:p>
        </p:txBody>
      </p:sp>
      <p:sp>
        <p:nvSpPr>
          <p:cNvPr id="13" name="Oval 35"/>
          <p:cNvSpPr>
            <a:spLocks noChangeArrowheads="1"/>
          </p:cNvSpPr>
          <p:nvPr/>
        </p:nvSpPr>
        <p:spPr bwMode="auto">
          <a:xfrm>
            <a:off x="8177212" y="1600200"/>
            <a:ext cx="357188" cy="342900"/>
          </a:xfrm>
          <a:prstGeom prst="ellipse">
            <a:avLst/>
          </a:prstGeom>
          <a:solidFill>
            <a:srgbClr val="FF99CC">
              <a:alpha val="50000"/>
            </a:srgbClr>
          </a:solidFill>
          <a:ln w="9525">
            <a:solidFill>
              <a:schemeClr val="tx1"/>
            </a:solidFill>
            <a:round/>
            <a:headEnd/>
            <a:tailEnd/>
          </a:ln>
          <a:effectLst/>
        </p:spPr>
        <p:txBody>
          <a:bodyPr wrap="none" anchor="ctr"/>
          <a:lstStyle/>
          <a:p>
            <a:endParaRPr lang="en-US"/>
          </a:p>
        </p:txBody>
      </p:sp>
      <p:sp>
        <p:nvSpPr>
          <p:cNvPr id="14" name="Oval 36"/>
          <p:cNvSpPr>
            <a:spLocks noChangeArrowheads="1"/>
          </p:cNvSpPr>
          <p:nvPr/>
        </p:nvSpPr>
        <p:spPr bwMode="auto">
          <a:xfrm>
            <a:off x="7567612" y="2531134"/>
            <a:ext cx="357188" cy="342900"/>
          </a:xfrm>
          <a:prstGeom prst="ellipse">
            <a:avLst/>
          </a:prstGeom>
          <a:solidFill>
            <a:srgbClr val="FF99CC">
              <a:alpha val="50000"/>
            </a:srgbClr>
          </a:solidFill>
          <a:ln w="9525">
            <a:solidFill>
              <a:schemeClr val="tx1"/>
            </a:solidFill>
            <a:round/>
            <a:headEnd/>
            <a:tailEnd/>
          </a:ln>
          <a:effectLst/>
        </p:spPr>
        <p:txBody>
          <a:bodyPr wrap="none" anchor="ctr"/>
          <a:lstStyle/>
          <a:p>
            <a:endParaRPr lang="en-US"/>
          </a:p>
        </p:txBody>
      </p:sp>
      <p:sp>
        <p:nvSpPr>
          <p:cNvPr id="15" name="Oval 37"/>
          <p:cNvSpPr>
            <a:spLocks noChangeArrowheads="1"/>
          </p:cNvSpPr>
          <p:nvPr/>
        </p:nvSpPr>
        <p:spPr bwMode="auto">
          <a:xfrm>
            <a:off x="8494143" y="2419350"/>
            <a:ext cx="357188" cy="342900"/>
          </a:xfrm>
          <a:prstGeom prst="ellipse">
            <a:avLst/>
          </a:prstGeom>
          <a:solidFill>
            <a:srgbClr val="FF99CC">
              <a:alpha val="50000"/>
            </a:srgbClr>
          </a:solidFill>
          <a:ln w="9525">
            <a:solidFill>
              <a:schemeClr val="tx1"/>
            </a:solidFill>
            <a:round/>
            <a:headEnd/>
            <a:tailEnd/>
          </a:ln>
          <a:effectLst/>
        </p:spPr>
        <p:txBody>
          <a:bodyPr wrap="none" anchor="ctr"/>
          <a:lstStyle/>
          <a:p>
            <a:endParaRPr lang="en-US"/>
          </a:p>
        </p:txBody>
      </p:sp>
      <p:sp>
        <p:nvSpPr>
          <p:cNvPr id="2" name="TextBox 1"/>
          <p:cNvSpPr txBox="1"/>
          <p:nvPr/>
        </p:nvSpPr>
        <p:spPr>
          <a:xfrm>
            <a:off x="8697699" y="3364468"/>
            <a:ext cx="325730" cy="369332"/>
          </a:xfrm>
          <a:prstGeom prst="rect">
            <a:avLst/>
          </a:prstGeom>
          <a:noFill/>
        </p:spPr>
        <p:txBody>
          <a:bodyPr wrap="none" rtlCol="0">
            <a:spAutoFit/>
          </a:bodyPr>
          <a:lstStyle/>
          <a:p>
            <a:r>
              <a:rPr lang="en-US" b="1" dirty="0" smtClean="0">
                <a:latin typeface="Arial" pitchFamily="34" charset="0"/>
                <a:cs typeface="Arial" pitchFamily="34" charset="0"/>
              </a:rPr>
              <a:t>p</a:t>
            </a:r>
          </a:p>
        </p:txBody>
      </p:sp>
    </p:spTree>
    <p:extLst>
      <p:ext uri="{BB962C8B-B14F-4D97-AF65-F5344CB8AC3E}">
        <p14:creationId xmlns:p14="http://schemas.microsoft.com/office/powerpoint/2010/main" val="176584364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457200" y="1295400"/>
            <a:ext cx="8534400" cy="5257801"/>
          </a:xfrm>
        </p:spPr>
        <p:txBody>
          <a:bodyPr/>
          <a:lstStyle/>
          <a:p>
            <a:r>
              <a:rPr lang="en-US" b="1" dirty="0" smtClean="0">
                <a:solidFill>
                  <a:srgbClr val="0000FF"/>
                </a:solidFill>
              </a:rPr>
              <a:t>Clustering:</a:t>
            </a:r>
            <a:r>
              <a:rPr lang="en-US" b="1" dirty="0" smtClean="0"/>
              <a:t> </a:t>
            </a:r>
            <a:r>
              <a:rPr lang="en-US" dirty="0" smtClean="0"/>
              <a:t>Given </a:t>
            </a:r>
            <a:r>
              <a:rPr lang="en-US" dirty="0"/>
              <a:t>a </a:t>
            </a:r>
            <a:r>
              <a:rPr lang="en-US" b="1" dirty="0"/>
              <a:t>set of points</a:t>
            </a:r>
            <a:r>
              <a:rPr lang="en-US" dirty="0"/>
              <a:t>, with a notion of </a:t>
            </a:r>
            <a:r>
              <a:rPr lang="en-US" b="1" dirty="0"/>
              <a:t>distance</a:t>
            </a:r>
            <a:r>
              <a:rPr lang="en-US" dirty="0"/>
              <a:t> between points, </a:t>
            </a:r>
            <a:r>
              <a:rPr lang="en-US" b="1" dirty="0"/>
              <a:t>group the points</a:t>
            </a:r>
            <a:r>
              <a:rPr lang="en-US" dirty="0"/>
              <a:t> into some number of </a:t>
            </a:r>
            <a:r>
              <a:rPr lang="en-US" b="1" i="1" dirty="0" smtClean="0">
                <a:solidFill>
                  <a:srgbClr val="FF0066"/>
                </a:solidFill>
              </a:rPr>
              <a:t>clusters</a:t>
            </a:r>
            <a:endParaRPr lang="en-US" dirty="0"/>
          </a:p>
          <a:p>
            <a:r>
              <a:rPr lang="en-US" b="1" dirty="0" smtClean="0">
                <a:solidFill>
                  <a:srgbClr val="008000"/>
                </a:solidFill>
              </a:rPr>
              <a:t>Algorithms:</a:t>
            </a:r>
          </a:p>
          <a:p>
            <a:pPr lvl="1"/>
            <a:r>
              <a:rPr lang="en-US" dirty="0" smtClean="0"/>
              <a:t>Agglomerative </a:t>
            </a:r>
            <a:r>
              <a:rPr lang="en-US" b="1" dirty="0" smtClean="0"/>
              <a:t>hierarchical clustering</a:t>
            </a:r>
            <a:r>
              <a:rPr lang="en-US" dirty="0" smtClean="0"/>
              <a:t>: </a:t>
            </a:r>
          </a:p>
          <a:p>
            <a:pPr lvl="2"/>
            <a:r>
              <a:rPr lang="en-US" dirty="0" smtClean="0"/>
              <a:t>Centroid and </a:t>
            </a:r>
            <a:r>
              <a:rPr lang="en-US" dirty="0" err="1" smtClean="0"/>
              <a:t>clustroid</a:t>
            </a:r>
            <a:endParaRPr lang="en-US" dirty="0" smtClean="0"/>
          </a:p>
          <a:p>
            <a:pPr lvl="1"/>
            <a:r>
              <a:rPr lang="en-US" b="1" i="1" dirty="0" smtClean="0"/>
              <a:t>k</a:t>
            </a:r>
            <a:r>
              <a:rPr lang="en-US" b="1" dirty="0" smtClean="0"/>
              <a:t>-means: </a:t>
            </a:r>
          </a:p>
          <a:p>
            <a:pPr lvl="2"/>
            <a:r>
              <a:rPr lang="en-US" dirty="0" smtClean="0"/>
              <a:t>Initialization, picking </a:t>
            </a:r>
            <a:r>
              <a:rPr lang="en-US" i="1" dirty="0" smtClean="0"/>
              <a:t>k</a:t>
            </a:r>
          </a:p>
          <a:p>
            <a:pPr lvl="1"/>
            <a:r>
              <a:rPr lang="en-US" b="1" dirty="0" smtClean="0"/>
              <a:t>BFR</a:t>
            </a:r>
          </a:p>
          <a:p>
            <a:pPr lvl="1"/>
            <a:r>
              <a:rPr lang="en-US" b="1" dirty="0" smtClean="0"/>
              <a:t>CURE</a:t>
            </a:r>
            <a:endParaRPr lang="en-US" b="1" dirty="0"/>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56</a:t>
            </a:fld>
            <a:endParaRPr lang="en-US"/>
          </a:p>
        </p:txBody>
      </p:sp>
    </p:spTree>
    <p:extLst>
      <p:ext uri="{BB962C8B-B14F-4D97-AF65-F5344CB8AC3E}">
        <p14:creationId xmlns:p14="http://schemas.microsoft.com/office/powerpoint/2010/main" val="5580525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Clustering is a hard problem!</a:t>
            </a:r>
            <a:endParaRPr lang="en-US" dirty="0"/>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6</a:t>
            </a:fld>
            <a:endParaRPr lang="en-US"/>
          </a:p>
        </p:txBody>
      </p:sp>
      <p:pic>
        <p:nvPicPr>
          <p:cNvPr id="8" name="Picture 2" descr="http://tagc.univ-mrs.fr/tagc/images/dputhier/tb2.jpg"/>
          <p:cNvPicPr>
            <a:picLocks noChangeAspect="1" noChangeArrowheads="1"/>
          </p:cNvPicPr>
          <p:nvPr/>
        </p:nvPicPr>
        <p:blipFill rotWithShape="1">
          <a:blip r:embed="rId2">
            <a:extLst>
              <a:ext uri="{28A0092B-C50C-407E-A947-70E740481C1C}">
                <a14:useLocalDpi xmlns:a14="http://schemas.microsoft.com/office/drawing/2010/main" val="0"/>
              </a:ext>
            </a:extLst>
          </a:blip>
          <a:srcRect l="4570" r="3893"/>
          <a:stretch/>
        </p:blipFill>
        <p:spPr bwMode="auto">
          <a:xfrm rot="16200000">
            <a:off x="1779308" y="735293"/>
            <a:ext cx="5562599" cy="6378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39995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FD830CD-E0C7-4991-8DD6-1C56C1764778}" type="slidenum">
              <a:rPr lang="en-US"/>
              <a:pPr/>
              <a:t>7</a:t>
            </a:fld>
            <a:endParaRPr lang="en-US"/>
          </a:p>
        </p:txBody>
      </p:sp>
      <p:sp>
        <p:nvSpPr>
          <p:cNvPr id="91138" name="Rectangle 2"/>
          <p:cNvSpPr>
            <a:spLocks noGrp="1" noChangeArrowheads="1"/>
          </p:cNvSpPr>
          <p:nvPr>
            <p:ph type="title"/>
          </p:nvPr>
        </p:nvSpPr>
        <p:spPr/>
        <p:txBody>
          <a:bodyPr/>
          <a:lstStyle/>
          <a:p>
            <a:r>
              <a:rPr lang="en-US" dirty="0" smtClean="0"/>
              <a:t>Why is it hard?</a:t>
            </a:r>
            <a:endParaRPr lang="en-US" dirty="0"/>
          </a:p>
        </p:txBody>
      </p:sp>
      <p:sp>
        <p:nvSpPr>
          <p:cNvPr id="91139" name="Rectangle 3"/>
          <p:cNvSpPr>
            <a:spLocks noGrp="1" noChangeArrowheads="1"/>
          </p:cNvSpPr>
          <p:nvPr>
            <p:ph type="body" idx="1"/>
          </p:nvPr>
        </p:nvSpPr>
        <p:spPr/>
        <p:txBody>
          <a:bodyPr/>
          <a:lstStyle/>
          <a:p>
            <a:r>
              <a:rPr lang="en-US" dirty="0"/>
              <a:t>Clustering in two dimensions looks </a:t>
            </a:r>
            <a:r>
              <a:rPr lang="en-US" dirty="0" smtClean="0"/>
              <a:t>easy</a:t>
            </a:r>
            <a:endParaRPr lang="en-US" dirty="0"/>
          </a:p>
          <a:p>
            <a:r>
              <a:rPr lang="en-US" dirty="0"/>
              <a:t>Clustering small amounts of data looks </a:t>
            </a:r>
            <a:r>
              <a:rPr lang="en-US" dirty="0" smtClean="0"/>
              <a:t>easy</a:t>
            </a:r>
            <a:endParaRPr lang="en-US" dirty="0"/>
          </a:p>
          <a:p>
            <a:r>
              <a:rPr lang="en-US" dirty="0"/>
              <a:t>And in most cases, looks are </a:t>
            </a:r>
            <a:r>
              <a:rPr lang="en-US" dirty="0">
                <a:solidFill>
                  <a:srgbClr val="0000FF"/>
                </a:solidFill>
              </a:rPr>
              <a:t>not </a:t>
            </a:r>
            <a:r>
              <a:rPr lang="en-US" dirty="0" smtClean="0"/>
              <a:t>deceiving</a:t>
            </a:r>
          </a:p>
          <a:p>
            <a:endParaRPr lang="en-US" dirty="0"/>
          </a:p>
          <a:p>
            <a:r>
              <a:rPr lang="en-US" dirty="0"/>
              <a:t>Many applications involve not 2, but 10 or 10,000 </a:t>
            </a:r>
            <a:r>
              <a:rPr lang="en-US" dirty="0" smtClean="0"/>
              <a:t>dimensions</a:t>
            </a:r>
            <a:endParaRPr lang="en-US" dirty="0"/>
          </a:p>
          <a:p>
            <a:r>
              <a:rPr lang="en-US" b="1" dirty="0">
                <a:solidFill>
                  <a:srgbClr val="D60093"/>
                </a:solidFill>
              </a:rPr>
              <a:t>High-dimensional spaces look different: </a:t>
            </a:r>
            <a:r>
              <a:rPr lang="en-US" dirty="0" smtClean="0"/>
              <a:t>Almost </a:t>
            </a:r>
            <a:r>
              <a:rPr lang="en-US" dirty="0"/>
              <a:t>all pairs of points are at about the same distance</a:t>
            </a:r>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1399556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1139">
                                            <p:txEl>
                                              <p:pRg st="4" end="4"/>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9113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uiExpand="1"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normAutofit/>
          </a:bodyPr>
          <a:lstStyle/>
          <a:p>
            <a:r>
              <a:rPr lang="en-US" dirty="0" smtClean="0"/>
              <a:t>Clustering Problem: Galaxies</a:t>
            </a:r>
            <a:endParaRPr lang="en-US" dirty="0"/>
          </a:p>
        </p:txBody>
      </p:sp>
      <p:sp>
        <p:nvSpPr>
          <p:cNvPr id="95235" name="Rectangle 3"/>
          <p:cNvSpPr>
            <a:spLocks noGrp="1" noChangeArrowheads="1"/>
          </p:cNvSpPr>
          <p:nvPr>
            <p:ph idx="1"/>
          </p:nvPr>
        </p:nvSpPr>
        <p:spPr/>
        <p:txBody>
          <a:bodyPr/>
          <a:lstStyle/>
          <a:p>
            <a:r>
              <a:rPr lang="en-US" b="1" dirty="0" smtClean="0">
                <a:solidFill>
                  <a:srgbClr val="0000FF"/>
                </a:solidFill>
              </a:rPr>
              <a:t>A catalog of 2 billion “sky objects” represents objects by their radiation in 7 dimensions (frequency bands)</a:t>
            </a:r>
          </a:p>
          <a:p>
            <a:r>
              <a:rPr lang="en-US" b="1" dirty="0" smtClean="0">
                <a:solidFill>
                  <a:srgbClr val="008000"/>
                </a:solidFill>
              </a:rPr>
              <a:t>Problem:</a:t>
            </a:r>
            <a:r>
              <a:rPr lang="en-US" dirty="0" smtClean="0"/>
              <a:t> </a:t>
            </a:r>
            <a:r>
              <a:rPr lang="en-US" b="1" dirty="0" smtClean="0"/>
              <a:t>Cluster into similar objects, e.g., galaxies, nearby stars, quasars, etc.</a:t>
            </a:r>
          </a:p>
          <a:p>
            <a:r>
              <a:rPr lang="en-US" b="1" dirty="0" smtClean="0"/>
              <a:t>Sloan Digital Sky Survey</a:t>
            </a:r>
            <a:endParaRPr lang="en-US" b="1" dirty="0"/>
          </a:p>
        </p:txBody>
      </p:sp>
      <p:sp>
        <p:nvSpPr>
          <p:cNvPr id="9" name="Footer Placeholder 8"/>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B7995ABE-FB41-4435-BED3-D272CF7466F0}" type="slidenum">
              <a:rPr lang="en-US" smtClean="0"/>
              <a:pPr/>
              <a:t>8</a:t>
            </a:fld>
            <a:endParaRPr lang="en-US"/>
          </a:p>
        </p:txBody>
      </p:sp>
      <p:pic>
        <p:nvPicPr>
          <p:cNvPr id="28674" name="Picture 2" descr="Supernovae found by SDSS-II"/>
          <p:cNvPicPr>
            <a:picLocks noChangeAspect="1" noChangeArrowheads="1"/>
          </p:cNvPicPr>
          <p:nvPr/>
        </p:nvPicPr>
        <p:blipFill rotWithShape="1">
          <a:blip r:embed="rId2">
            <a:extLst>
              <a:ext uri="{28A0092B-C50C-407E-A947-70E740481C1C}">
                <a14:useLocalDpi xmlns:a14="http://schemas.microsoft.com/office/drawing/2010/main" val="0"/>
              </a:ext>
            </a:extLst>
          </a:blip>
          <a:srcRect b="24383"/>
          <a:stretch/>
        </p:blipFill>
        <p:spPr bwMode="auto">
          <a:xfrm>
            <a:off x="1306476" y="4343400"/>
            <a:ext cx="6865332" cy="236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58415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normAutofit/>
          </a:bodyPr>
          <a:lstStyle/>
          <a:p>
            <a:r>
              <a:rPr lang="en-US" dirty="0"/>
              <a:t>Clustering Problem: </a:t>
            </a:r>
            <a:r>
              <a:rPr lang="en-US" dirty="0" smtClean="0"/>
              <a:t>Music CDs</a:t>
            </a:r>
            <a:endParaRPr lang="en-US" dirty="0"/>
          </a:p>
        </p:txBody>
      </p:sp>
      <p:sp>
        <p:nvSpPr>
          <p:cNvPr id="96259" name="Rectangle 3"/>
          <p:cNvSpPr>
            <a:spLocks noGrp="1" noChangeArrowheads="1"/>
          </p:cNvSpPr>
          <p:nvPr>
            <p:ph idx="1"/>
          </p:nvPr>
        </p:nvSpPr>
        <p:spPr>
          <a:xfrm>
            <a:off x="457200" y="1371600"/>
            <a:ext cx="8229600" cy="5334000"/>
          </a:xfrm>
        </p:spPr>
        <p:txBody>
          <a:bodyPr>
            <a:normAutofit/>
          </a:bodyPr>
          <a:lstStyle/>
          <a:p>
            <a:r>
              <a:rPr lang="en-US" b="1" dirty="0" smtClean="0">
                <a:solidFill>
                  <a:srgbClr val="D60093"/>
                </a:solidFill>
              </a:rPr>
              <a:t>Intuitively:</a:t>
            </a:r>
            <a:r>
              <a:rPr lang="en-US" dirty="0" smtClean="0"/>
              <a:t> </a:t>
            </a:r>
            <a:r>
              <a:rPr lang="en-US" b="1" dirty="0" smtClean="0"/>
              <a:t>Music divides </a:t>
            </a:r>
            <a:r>
              <a:rPr lang="en-US" b="1" dirty="0"/>
              <a:t>into categories, and customers prefer a few </a:t>
            </a:r>
            <a:r>
              <a:rPr lang="en-US" b="1" dirty="0" smtClean="0"/>
              <a:t>categories</a:t>
            </a:r>
            <a:endParaRPr lang="en-US" b="1" dirty="0"/>
          </a:p>
          <a:p>
            <a:pPr lvl="1"/>
            <a:r>
              <a:rPr lang="en-US" dirty="0"/>
              <a:t>But what are categories really</a:t>
            </a:r>
            <a:r>
              <a:rPr lang="en-US" dirty="0" smtClean="0"/>
              <a:t>?</a:t>
            </a:r>
          </a:p>
          <a:p>
            <a:pPr lvl="8"/>
            <a:endParaRPr lang="en-US" dirty="0"/>
          </a:p>
          <a:p>
            <a:r>
              <a:rPr lang="en-US" dirty="0"/>
              <a:t>Represent a </a:t>
            </a:r>
            <a:r>
              <a:rPr lang="en-US" dirty="0" smtClean="0"/>
              <a:t>CD </a:t>
            </a:r>
            <a:r>
              <a:rPr lang="en-US" dirty="0"/>
              <a:t>by </a:t>
            </a:r>
            <a:r>
              <a:rPr lang="en-US" dirty="0" smtClean="0"/>
              <a:t>a set of customers </a:t>
            </a:r>
            <a:r>
              <a:rPr lang="en-US" dirty="0"/>
              <a:t>who </a:t>
            </a:r>
            <a:r>
              <a:rPr lang="en-US" dirty="0" smtClean="0"/>
              <a:t>bought it:</a:t>
            </a:r>
          </a:p>
          <a:p>
            <a:pPr lvl="1"/>
            <a:endParaRPr lang="en-US" dirty="0"/>
          </a:p>
          <a:p>
            <a:pPr lvl="8"/>
            <a:endParaRPr lang="en-US" dirty="0" smtClean="0"/>
          </a:p>
          <a:p>
            <a:r>
              <a:rPr lang="en-US" dirty="0" smtClean="0"/>
              <a:t>Similar CDs </a:t>
            </a:r>
            <a:r>
              <a:rPr lang="en-US" dirty="0"/>
              <a:t>have similar sets of customers, and </a:t>
            </a:r>
            <a:r>
              <a:rPr lang="en-US" dirty="0" smtClean="0"/>
              <a:t>vice-versa</a:t>
            </a:r>
          </a:p>
          <a:p>
            <a:pPr marL="118872" indent="0">
              <a:buNone/>
            </a:pPr>
            <a:endParaRPr lang="en-US" dirty="0"/>
          </a:p>
          <a:p>
            <a:pPr lvl="3"/>
            <a:endParaRPr lang="en-US" dirty="0" smtClean="0"/>
          </a:p>
        </p:txBody>
      </p:sp>
      <p:sp>
        <p:nvSpPr>
          <p:cNvPr id="4" name="Slide Number Placeholder 5"/>
          <p:cNvSpPr>
            <a:spLocks noGrp="1"/>
          </p:cNvSpPr>
          <p:nvPr>
            <p:ph type="sldNum" sz="quarter" idx="12"/>
          </p:nvPr>
        </p:nvSpPr>
        <p:spPr/>
        <p:txBody>
          <a:bodyPr/>
          <a:lstStyle/>
          <a:p>
            <a:fld id="{3D2D84FD-5A0E-432F-AA18-8D5F5F726BC3}" type="slidenum">
              <a:rPr lang="en-US"/>
              <a:pPr/>
              <a:t>9</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42312153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spDef>
      <a:spPr>
        <a:ln w="38100">
          <a:solidFill>
            <a:srgbClr val="008000"/>
          </a:solidFill>
        </a:ln>
      </a:spPr>
      <a:bodyPr rtlCol="0" anchor="ctr"/>
      <a:lstStyle>
        <a:defPPr algn="ctr">
          <a:defRPr/>
        </a:defPPr>
      </a:lstStyle>
      <a:style>
        <a:lnRef idx="1">
          <a:schemeClr val="dk1"/>
        </a:lnRef>
        <a:fillRef idx="0">
          <a:schemeClr val="dk1"/>
        </a:fillRef>
        <a:effectRef idx="0">
          <a:schemeClr val="dk1"/>
        </a:effectRef>
        <a:fontRef idx="minor">
          <a:schemeClr val="tx1"/>
        </a:fontRef>
      </a:style>
    </a:spDef>
    <a:lnDef>
      <a:spPr>
        <a:ln w="28575"/>
      </a:spPr>
      <a:bodyPr/>
      <a:lstStyle/>
      <a:style>
        <a:lnRef idx="1">
          <a:schemeClr val="dk1"/>
        </a:lnRef>
        <a:fillRef idx="0">
          <a:schemeClr val="dk1"/>
        </a:fillRef>
        <a:effectRef idx="0">
          <a:schemeClr val="dk1"/>
        </a:effectRef>
        <a:fontRef idx="minor">
          <a:schemeClr val="tx1"/>
        </a:fontRef>
      </a:style>
    </a:lnDef>
    <a:txDef>
      <a:spPr>
        <a:noFill/>
      </a:spPr>
      <a:bodyPr wrap="none" rtlCol="0">
        <a:spAutoFit/>
      </a:bodyPr>
      <a:lstStyle>
        <a:defPPr>
          <a:defRPr dirty="0" smtClean="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28278</TotalTime>
  <Words>3545</Words>
  <Application>Microsoft Office PowerPoint</Application>
  <PresentationFormat>On-screen Show (4:3)</PresentationFormat>
  <Paragraphs>715</Paragraphs>
  <Slides>56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58" baseType="lpstr">
      <vt:lpstr>Module</vt:lpstr>
      <vt:lpstr>Equation</vt:lpstr>
      <vt:lpstr>Clustering</vt:lpstr>
      <vt:lpstr>High Dimensional Data</vt:lpstr>
      <vt:lpstr>High Dimensional Data</vt:lpstr>
      <vt:lpstr>The Problem of Clustering</vt:lpstr>
      <vt:lpstr>Example: Clusters &amp; Outliers</vt:lpstr>
      <vt:lpstr>Clustering is a hard problem!</vt:lpstr>
      <vt:lpstr>Why is it hard?</vt:lpstr>
      <vt:lpstr>Clustering Problem: Galaxies</vt:lpstr>
      <vt:lpstr>Clustering Problem: Music CDs</vt:lpstr>
      <vt:lpstr>Clustering Problem: Music CDs</vt:lpstr>
      <vt:lpstr>Clustering Problem: Documents</vt:lpstr>
      <vt:lpstr>Cosine, Jaccard, and Euclidean</vt:lpstr>
      <vt:lpstr>Overview: Methods of Clustering</vt:lpstr>
      <vt:lpstr>Hierarchical Clustering</vt:lpstr>
      <vt:lpstr>Hierarchical Clustering</vt:lpstr>
      <vt:lpstr>Example: Hierarchical clustering</vt:lpstr>
      <vt:lpstr>And in the Non-Euclidean Case?</vt:lpstr>
      <vt:lpstr>“Closest” Point?</vt:lpstr>
      <vt:lpstr>Defining “Nearness” of Clusters</vt:lpstr>
      <vt:lpstr>Cohesion</vt:lpstr>
      <vt:lpstr>Implementation</vt:lpstr>
      <vt:lpstr> k-means clustering</vt:lpstr>
      <vt:lpstr>k–means Algorithm(s)</vt:lpstr>
      <vt:lpstr>Populating Clusters</vt:lpstr>
      <vt:lpstr>Example: Assigning Clusters</vt:lpstr>
      <vt:lpstr>Example: Assigning Clusters</vt:lpstr>
      <vt:lpstr>Example: Assigning Clusters</vt:lpstr>
      <vt:lpstr>Getting the k right</vt:lpstr>
      <vt:lpstr>Example: Picking k</vt:lpstr>
      <vt:lpstr>Example: Picking k</vt:lpstr>
      <vt:lpstr>Example: Picking k</vt:lpstr>
      <vt:lpstr> The BFR Algorithm</vt:lpstr>
      <vt:lpstr>BFR Algorithm</vt:lpstr>
      <vt:lpstr>BFR Algorithm</vt:lpstr>
      <vt:lpstr>Three Classes of Points</vt:lpstr>
      <vt:lpstr>BFR: “Galaxies” Picture</vt:lpstr>
      <vt:lpstr>Summarizing Sets of Points</vt:lpstr>
      <vt:lpstr>Summarizing Points: Comments</vt:lpstr>
      <vt:lpstr>The “Memory-Load” of Points</vt:lpstr>
      <vt:lpstr>The “Memory-Load” of Points</vt:lpstr>
      <vt:lpstr>BFR: “Galaxies” Picture</vt:lpstr>
      <vt:lpstr>A Few Details…</vt:lpstr>
      <vt:lpstr>How Close is Close Enough?</vt:lpstr>
      <vt:lpstr>Mahalanobis Distance</vt:lpstr>
      <vt:lpstr>Mahalanobis Distance</vt:lpstr>
      <vt:lpstr>Picture: Equal M.D. Regions</vt:lpstr>
      <vt:lpstr>Should 2 CS clusters be combined?</vt:lpstr>
      <vt:lpstr> The CURE Algorithm</vt:lpstr>
      <vt:lpstr>The CURE Algorithm</vt:lpstr>
      <vt:lpstr>Example: Stanford Salaries</vt:lpstr>
      <vt:lpstr>Starting CURE</vt:lpstr>
      <vt:lpstr>Example: Initial Clusters</vt:lpstr>
      <vt:lpstr>Example: Pick Dispersed Points</vt:lpstr>
      <vt:lpstr>Example: Pick Dispersed Points</vt:lpstr>
      <vt:lpstr>Finishing CURE</vt:lpstr>
      <vt:lpstr>Summary</vt:lpstr>
    </vt:vector>
  </TitlesOfParts>
  <Company>Carnegie Mellon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jure</dc:creator>
  <cp:lastModifiedBy>Jure Leskovec</cp:lastModifiedBy>
  <cp:revision>1457</cp:revision>
  <cp:lastPrinted>2012-01-25T16:54:23Z</cp:lastPrinted>
  <dcterms:created xsi:type="dcterms:W3CDTF">2009-06-12T17:14:38Z</dcterms:created>
  <dcterms:modified xsi:type="dcterms:W3CDTF">2014-08-09T04:59:24Z</dcterms:modified>
</cp:coreProperties>
</file>