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1"/>
  </p:notesMasterIdLst>
  <p:handoutMasterIdLst>
    <p:handoutMasterId r:id="rId42"/>
  </p:handoutMasterIdLst>
  <p:sldIdLst>
    <p:sldId id="425" r:id="rId2"/>
    <p:sldId id="387" r:id="rId3"/>
    <p:sldId id="424" r:id="rId4"/>
    <p:sldId id="388" r:id="rId5"/>
    <p:sldId id="389" r:id="rId6"/>
    <p:sldId id="390" r:id="rId7"/>
    <p:sldId id="391" r:id="rId8"/>
    <p:sldId id="392" r:id="rId9"/>
    <p:sldId id="393" r:id="rId10"/>
    <p:sldId id="394" r:id="rId11"/>
    <p:sldId id="395" r:id="rId12"/>
    <p:sldId id="420" r:id="rId13"/>
    <p:sldId id="396" r:id="rId14"/>
    <p:sldId id="397" r:id="rId15"/>
    <p:sldId id="423" r:id="rId16"/>
    <p:sldId id="398" r:id="rId17"/>
    <p:sldId id="399" r:id="rId18"/>
    <p:sldId id="400" r:id="rId19"/>
    <p:sldId id="401" r:id="rId20"/>
    <p:sldId id="422" r:id="rId21"/>
    <p:sldId id="402" r:id="rId22"/>
    <p:sldId id="404" r:id="rId23"/>
    <p:sldId id="405" r:id="rId24"/>
    <p:sldId id="403" r:id="rId25"/>
    <p:sldId id="421" r:id="rId26"/>
    <p:sldId id="406" r:id="rId27"/>
    <p:sldId id="407" r:id="rId28"/>
    <p:sldId id="408" r:id="rId29"/>
    <p:sldId id="409" r:id="rId30"/>
    <p:sldId id="410" r:id="rId31"/>
    <p:sldId id="411" r:id="rId32"/>
    <p:sldId id="412" r:id="rId33"/>
    <p:sldId id="413" r:id="rId34"/>
    <p:sldId id="414" r:id="rId35"/>
    <p:sldId id="415" r:id="rId36"/>
    <p:sldId id="416" r:id="rId37"/>
    <p:sldId id="417" r:id="rId38"/>
    <p:sldId id="418" r:id="rId39"/>
    <p:sldId id="419" r:id="rId4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66"/>
    <a:srgbClr val="008000"/>
    <a:srgbClr val="D60093"/>
    <a:srgbClr val="FF0000"/>
    <a:srgbClr val="CC0066"/>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19" autoAdjust="0"/>
    <p:restoredTop sz="91111" autoAdjust="0"/>
  </p:normalViewPr>
  <p:slideViewPr>
    <p:cSldViewPr>
      <p:cViewPr varScale="1">
        <p:scale>
          <a:sx n="113" d="100"/>
          <a:sy n="113" d="100"/>
        </p:scale>
        <p:origin x="-366" y="-102"/>
      </p:cViewPr>
      <p:guideLst>
        <p:guide orient="horz" pos="2160"/>
        <p:guide pos="2880"/>
      </p:guideLst>
    </p:cSldViewPr>
  </p:slideViewPr>
  <p:notesTextViewPr>
    <p:cViewPr>
      <p:scale>
        <a:sx n="100" d="100"/>
        <a:sy n="100" d="100"/>
      </p:scale>
      <p:origin x="0" y="0"/>
    </p:cViewPr>
  </p:notesTextViewPr>
  <p:sorterViewPr>
    <p:cViewPr>
      <p:scale>
        <a:sx n="51" d="100"/>
        <a:sy n="51" d="100"/>
      </p:scale>
      <p:origin x="0" y="3768"/>
    </p:cViewPr>
  </p:sorterViewPr>
  <p:notesViewPr>
    <p:cSldViewPr>
      <p:cViewPr varScale="1">
        <p:scale>
          <a:sx n="53" d="100"/>
          <a:sy n="53" d="100"/>
        </p:scale>
        <p:origin x="-1836" y="-84"/>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30" tIns="45715" rIns="91430" bIns="45715"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30" tIns="45715" rIns="91430" bIns="45715" rtlCol="0"/>
          <a:lstStyle>
            <a:lvl1pPr algn="r">
              <a:defRPr sz="1200"/>
            </a:lvl1pPr>
          </a:lstStyle>
          <a:p>
            <a:fld id="{D3E28C4F-4FE9-4D22-93D8-487A4D01D983}" type="datetimeFigureOut">
              <a:rPr lang="en-US" smtClean="0"/>
              <a:pPr/>
              <a:t>8/8/2014</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30" tIns="45715" rIns="91430"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30" tIns="45715" rIns="91430" bIns="45715" rtlCol="0" anchor="b"/>
          <a:lstStyle>
            <a:lvl1pPr algn="r">
              <a:defRPr sz="1200"/>
            </a:lvl1pPr>
          </a:lstStyle>
          <a:p>
            <a:fld id="{BD5F390F-F66B-4732-9C46-6C80D0575FA0}" type="slidenum">
              <a:rPr lang="en-US" smtClean="0"/>
              <a:pPr/>
              <a:t>‹#›</a:t>
            </a:fld>
            <a:endParaRPr lang="en-US"/>
          </a:p>
        </p:txBody>
      </p:sp>
    </p:spTree>
    <p:extLst>
      <p:ext uri="{BB962C8B-B14F-4D97-AF65-F5344CB8AC3E}">
        <p14:creationId xmlns:p14="http://schemas.microsoft.com/office/powerpoint/2010/main" val="706496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1" tIns="48326" rIns="96651" bIns="48326" rtlCol="0"/>
          <a:lstStyle>
            <a:lvl1pPr algn="l">
              <a:defRPr sz="1300"/>
            </a:lvl1pPr>
          </a:lstStyle>
          <a:p>
            <a:endParaRPr lang="en-US"/>
          </a:p>
        </p:txBody>
      </p:sp>
      <p:sp>
        <p:nvSpPr>
          <p:cNvPr id="3" name="Date Placeholder 2"/>
          <p:cNvSpPr>
            <a:spLocks noGrp="1"/>
          </p:cNvSpPr>
          <p:nvPr>
            <p:ph type="dt" idx="1"/>
          </p:nvPr>
        </p:nvSpPr>
        <p:spPr>
          <a:xfrm>
            <a:off x="4143587" y="1"/>
            <a:ext cx="3169920" cy="480060"/>
          </a:xfrm>
          <a:prstGeom prst="rect">
            <a:avLst/>
          </a:prstGeom>
        </p:spPr>
        <p:txBody>
          <a:bodyPr vert="horz" lIns="96651" tIns="48326" rIns="96651" bIns="48326" rtlCol="0"/>
          <a:lstStyle>
            <a:lvl1pPr algn="r">
              <a:defRPr sz="1300"/>
            </a:lvl1pPr>
          </a:lstStyle>
          <a:p>
            <a:fld id="{EE18CB36-612C-4E4A-AC83-E89476AEC2BF}" type="datetimeFigureOut">
              <a:rPr lang="en-US" smtClean="0"/>
              <a:pPr/>
              <a:t>8/8/2014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1" tIns="48326" rIns="96651" bIns="48326"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51" tIns="48326" rIns="96651" bIns="4832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5"/>
            <a:ext cx="3169920" cy="480060"/>
          </a:xfrm>
          <a:prstGeom prst="rect">
            <a:avLst/>
          </a:prstGeom>
        </p:spPr>
        <p:txBody>
          <a:bodyPr vert="horz" lIns="96651" tIns="48326" rIns="96651" bIns="48326"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51" tIns="48326" rIns="96651" bIns="48326" rtlCol="0" anchor="b"/>
          <a:lstStyle>
            <a:lvl1pPr algn="r">
              <a:defRPr sz="1300"/>
            </a:lvl1pPr>
          </a:lstStyle>
          <a:p>
            <a:fld id="{EE707532-839C-41A2-9E71-D5288AEAE66A}" type="slidenum">
              <a:rPr lang="en-US" smtClean="0"/>
              <a:pPr/>
              <a:t>‹#›</a:t>
            </a:fld>
            <a:endParaRPr lang="en-US"/>
          </a:p>
        </p:txBody>
      </p:sp>
    </p:spTree>
    <p:extLst>
      <p:ext uri="{BB962C8B-B14F-4D97-AF65-F5344CB8AC3E}">
        <p14:creationId xmlns:p14="http://schemas.microsoft.com/office/powerpoint/2010/main" val="2786649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707532-839C-41A2-9E71-D5288AEAE66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FB745E-9F70-4BEB-B647-46417C89B391}" type="slidenum">
              <a:rPr lang="en-US"/>
              <a:pPr/>
              <a:t>11</a:t>
            </a:fld>
            <a:endParaRPr lang="en-US"/>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2A4A16-0D46-46BB-8C40-53DE857DBF35}" type="slidenum">
              <a:rPr lang="en-US"/>
              <a:pPr/>
              <a:t>12</a:t>
            </a:fld>
            <a:endParaRPr lang="en-US"/>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2A4A16-0D46-46BB-8C40-53DE857DBF35}" type="slidenum">
              <a:rPr lang="en-US"/>
              <a:pPr/>
              <a:t>13</a:t>
            </a:fld>
            <a:endParaRPr lang="en-US"/>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itchFamily="34" charset="0"/>
                <a:cs typeface="Arial" pitchFamily="34" charset="0"/>
              </a:rPr>
              <a:t>This is a general proof.</a:t>
            </a:r>
          </a:p>
          <a:p>
            <a:r>
              <a:rPr lang="en-US" dirty="0" smtClean="0"/>
              <a:t>We make no assumptions about the structure</a:t>
            </a:r>
            <a:r>
              <a:rPr lang="en-US" baseline="0" dirty="0" smtClean="0"/>
              <a:t> of the bipartite graph.</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CD544B-790D-4162-9761-878F2D3B6831}" type="slidenum">
              <a:rPr lang="en-US"/>
              <a:pPr/>
              <a:t>14</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B4F8B7-53A2-478D-A906-60285298E90E}" type="slidenum">
              <a:rPr lang="en-US"/>
              <a:pPr/>
              <a:t>16</a:t>
            </a:fld>
            <a:endParaRPr lang="en-US"/>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4A5859-A41F-4408-B449-ECCAF903F361}" type="slidenum">
              <a:rPr lang="en-US"/>
              <a:pPr/>
              <a:t>17</a:t>
            </a:fld>
            <a:endParaRPr 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FD814F-D39C-471A-972C-CA4903C081A7}" type="slidenum">
              <a:rPr lang="en-US"/>
              <a:pPr/>
              <a:t>18</a:t>
            </a:fld>
            <a:endParaRPr 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8A6D1A-ADD9-4FAE-BBCA-A9658D9D5116}" type="slidenum">
              <a:rPr lang="en-US"/>
              <a:pPr/>
              <a:t>19</a:t>
            </a:fld>
            <a:endParaRPr 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024FF-19F2-4ADC-90ED-4798E89F3B39}" type="slidenum">
              <a:rPr lang="en-US"/>
              <a:pPr/>
              <a:t>21</a:t>
            </a:fld>
            <a:endParaRPr lang="en-US"/>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9E9F30-39DA-40D5-9E4E-4575B29A9371}" type="slidenum">
              <a:rPr lang="en-US"/>
              <a:pPr/>
              <a:t>22</a:t>
            </a:fld>
            <a:endParaRPr lang="en-US"/>
          </a:p>
        </p:txBody>
      </p:sp>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BBECCC-FEA5-4D30-8755-32241C60A2D1}" type="slidenum">
              <a:rPr lang="en-US"/>
              <a:pPr/>
              <a:t>2</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D8950B-80BA-4D8C-BBA6-19F187DB8547}" type="slidenum">
              <a:rPr lang="en-US"/>
              <a:pPr/>
              <a:t>23</a:t>
            </a:fld>
            <a:endParaRPr lang="en-US"/>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4051F8-D2DD-4F7A-9357-6E734CA9A9EB}" type="slidenum">
              <a:rPr lang="en-US"/>
              <a:pPr/>
              <a:t>24</a:t>
            </a:fld>
            <a:endParaRPr lang="en-US"/>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31C3F8-703E-4337-BBA8-F9F88E86A971}" type="slidenum">
              <a:rPr lang="en-US"/>
              <a:pPr/>
              <a:t>26</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A95901-F59F-4BF0-9154-0F02A459E1B3}" type="slidenum">
              <a:rPr lang="en-US"/>
              <a:pPr/>
              <a:t>27</a:t>
            </a:fld>
            <a:endParaRPr lang="en-US"/>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Is greedy deterministic or randomized (it is deterministic!!)</a:t>
            </a:r>
          </a:p>
          <a:p>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D973DF-7313-464C-BB67-7764F5CF748A}" type="slidenum">
              <a:rPr lang="en-US"/>
              <a:pPr/>
              <a:t>28</a:t>
            </a:fld>
            <a:endParaRPr lang="en-US"/>
          </a:p>
        </p:txBody>
      </p:sp>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9059A1-ADF1-409C-927D-50F8D150D177}" type="slidenum">
              <a:rPr lang="en-US"/>
              <a:pPr/>
              <a:t>29</a:t>
            </a:fld>
            <a:endParaRPr lang="en-US"/>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ECD943-7726-46D6-A49A-6B1F35672D50}" type="slidenum">
              <a:rPr lang="en-US"/>
              <a:pPr/>
              <a:t>30</a:t>
            </a:fld>
            <a:endParaRPr lang="en-US"/>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r>
              <a:rPr lang="en-US" dirty="0" smtClean="0"/>
              <a:t>Why</a:t>
            </a:r>
            <a:r>
              <a:rPr lang="en-US" baseline="0" dirty="0" smtClean="0"/>
              <a:t> exhausts budget:</a:t>
            </a:r>
          </a:p>
          <a:p>
            <a:r>
              <a:rPr lang="en-US" baseline="0" dirty="0" smtClean="0"/>
              <a:t>-- remember, optimal exhausts both budgets</a:t>
            </a:r>
          </a:p>
          <a:p>
            <a:endParaRPr lang="en-US" baseline="0" dirty="0" smtClean="0"/>
          </a:p>
          <a:p>
            <a:r>
              <a:rPr lang="en-US" baseline="0" dirty="0" smtClean="0"/>
              <a:t>GENERAL PROOF</a:t>
            </a:r>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96028C-270E-49BB-80BE-ED708CF4CEDF}" type="slidenum">
              <a:rPr lang="en-US"/>
              <a:pPr/>
              <a:t>31</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r>
              <a:rPr lang="en-US" dirty="0" smtClean="0"/>
              <a:t>Whatever</a:t>
            </a:r>
            <a:r>
              <a:rPr lang="en-US" baseline="0" dirty="0" smtClean="0"/>
              <a:t> </a:t>
            </a:r>
            <a:r>
              <a:rPr lang="en-US" dirty="0" smtClean="0"/>
              <a:t>is not used should be assigned to A2 (since if we could assign to A1 we would since we still have the budget)</a:t>
            </a:r>
          </a:p>
          <a:p>
            <a:r>
              <a:rPr lang="en-US" dirty="0" smtClean="0"/>
              <a:t>CASE 1) Less</a:t>
            </a:r>
            <a:r>
              <a:rPr lang="en-US" baseline="0" dirty="0" smtClean="0"/>
              <a:t> than half of A1’s queries got assigned to A2. So y&gt;B/2</a:t>
            </a:r>
          </a:p>
          <a:p>
            <a:r>
              <a:rPr lang="en-US" baseline="0" dirty="0" smtClean="0"/>
              <a:t>CASE 2) If more than half of A1’s queries got assigned to A2. </a:t>
            </a:r>
          </a:p>
          <a:p>
            <a:r>
              <a:rPr lang="en-US" baseline="0" dirty="0" smtClean="0"/>
              <a:t>Consider last of A1s queries assigned to A2. At that time B2 &gt; B1.</a:t>
            </a:r>
          </a:p>
          <a:p>
            <a:r>
              <a:rPr lang="en-US" baseline="0" dirty="0" smtClean="0"/>
              <a:t>At that time B2 &lt; ½. Since more than half of A1’s queries got assigned to A2 (this means the remaining budget had to be &lt;1/2). </a:t>
            </a:r>
          </a:p>
          <a:p>
            <a:r>
              <a:rPr lang="en-US" baseline="0" dirty="0" smtClean="0"/>
              <a:t>So B1&lt;1/2. </a:t>
            </a:r>
          </a:p>
          <a:p>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A00761-A214-40ED-94F0-2A6D31B566A1}" type="slidenum">
              <a:rPr lang="en-US"/>
              <a:pPr/>
              <a:t>32</a:t>
            </a:fld>
            <a:endParaRPr 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5A9D0F-5CEE-49FC-A6F3-748BCD1F5D4F}" type="slidenum">
              <a:rPr lang="en-US"/>
              <a:pPr/>
              <a:t>33</a:t>
            </a:fld>
            <a:endParaRPr lang="en-US"/>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B5249B-57FA-47FA-B2B4-C823CD291C35}" type="slidenum">
              <a:rPr lang="en-US"/>
              <a:pPr/>
              <a:t>4</a:t>
            </a:fld>
            <a:endParaRPr lang="en-US"/>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3A4D0E-5AAF-4CAC-9F79-9FA7A7C33F19}" type="slidenum">
              <a:rPr lang="en-US"/>
              <a:pPr/>
              <a:t>34</a:t>
            </a:fld>
            <a:endParaRPr lang="en-US"/>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5A986D-AE7E-4388-A994-CF2D70C7AB4D}" type="slidenum">
              <a:rPr lang="en-US"/>
              <a:pPr/>
              <a:t>35</a:t>
            </a:fld>
            <a:endParaRPr lang="en-US"/>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F4F75A-F515-4584-AF1D-78968564A686}" type="slidenum">
              <a:rPr lang="en-US"/>
              <a:pPr/>
              <a:t>36</a:t>
            </a:fld>
            <a:endParaRPr lang="en-US"/>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4FF38C-64E2-4C58-B726-2BFE92810E26}" type="slidenum">
              <a:rPr lang="en-US"/>
              <a:pPr/>
              <a:t>37</a:t>
            </a:fld>
            <a:endParaRPr lang="en-US"/>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60A388-AA28-480D-8E44-D2C93E18C81C}" type="slidenum">
              <a:rPr lang="en-US"/>
              <a:pPr/>
              <a:t>38</a:t>
            </a:fld>
            <a:endParaRPr lang="en-US"/>
          </a:p>
        </p:txBody>
      </p:sp>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6F10FF-FA82-4D07-AEC0-7B00D2112FCD}" type="slidenum">
              <a:rPr lang="en-US"/>
              <a:pPr/>
              <a:t>39</a:t>
            </a:fld>
            <a:endParaRPr lang="en-US"/>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4C3759-7C6F-4690-8838-D19AF294169B}" type="slidenum">
              <a:rPr lang="en-US"/>
              <a:pPr/>
              <a:t>5</a:t>
            </a:fld>
            <a:endParaRPr lang="en-US"/>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9DCF95-D59A-4DE3-9527-CCE4AC7CB187}" type="slidenum">
              <a:rPr lang="en-US"/>
              <a:pPr/>
              <a:t>6</a:t>
            </a:fld>
            <a:endParaRPr lang="en-US"/>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BEA930-782F-425E-9394-DE1830825261}" type="slidenum">
              <a:rPr lang="en-US"/>
              <a:pPr/>
              <a:t>7</a:t>
            </a:fld>
            <a:endParaRPr lang="en-US"/>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C4F564-644F-43F2-9F77-98DD58D5A917}" type="slidenum">
              <a:rPr lang="en-US"/>
              <a:pPr/>
              <a:t>8</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45B749-D12A-460B-8EB9-5F8D071FE7B1}" type="slidenum">
              <a:rPr lang="en-US"/>
              <a:pPr/>
              <a:t>9</a:t>
            </a:fld>
            <a:endParaRPr 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9B8FA8-0767-43C6-A041-916C275F7F32}" type="slidenum">
              <a:rPr lang="en-US"/>
              <a:pPr/>
              <a:t>10</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26EC14AA-C9F0-42CD-A894-26C0FF1C3C1F}" type="datetime1">
              <a:rPr lang="en-US" smtClean="0"/>
              <a:t>8/8/2014</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dirty="0"/>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0F7366-B9BD-4AA1-8821-4758BC59C906}" type="datetime1">
              <a:rPr lang="en-US" smtClean="0"/>
              <a:t>8/8/2014</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40DD30-3F7B-4F0D-B81D-2A545DED45C3}" type="datetime1">
              <a:rPr lang="en-US" smtClean="0"/>
              <a:t>8/8/2014</a:t>
            </a:fld>
            <a:endParaRPr lang="en-US"/>
          </a:p>
        </p:txBody>
      </p:sp>
      <p:sp>
        <p:nvSpPr>
          <p:cNvPr id="5" name="Footer Placeholder 4"/>
          <p:cNvSpPr>
            <a:spLocks noGrp="1"/>
          </p:cNvSpPr>
          <p:nvPr>
            <p:ph type="ftr" sz="quarter" idx="11"/>
          </p:nvPr>
        </p:nvSpPr>
        <p:spPr>
          <a:xfrm>
            <a:off x="2640597" y="6377459"/>
            <a:ext cx="3836404" cy="365125"/>
          </a:xfrm>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8226720" cy="1143480"/>
          </a:xfrm>
        </p:spPr>
        <p:txBody>
          <a:bodyPr tIns="41473" bIns="41473"/>
          <a:lstStyle/>
          <a:p>
            <a:r>
              <a:rPr lang="en-US" smtClean="0"/>
              <a:t>Click to edit Master title style</a:t>
            </a:r>
            <a:endParaRPr lang="en-US"/>
          </a:p>
        </p:txBody>
      </p:sp>
      <p:sp>
        <p:nvSpPr>
          <p:cNvPr id="3" name="Text Placeholder 2"/>
          <p:cNvSpPr>
            <a:spLocks noGrp="1"/>
          </p:cNvSpPr>
          <p:nvPr>
            <p:ph type="body" sz="half" idx="1"/>
          </p:nvPr>
        </p:nvSpPr>
        <p:spPr>
          <a:xfrm>
            <a:off x="457920" y="1604329"/>
            <a:ext cx="4043520" cy="4524955"/>
          </a:xfrm>
        </p:spPr>
        <p:txBody>
          <a:bodyPr rIns="82945" bIns="4147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39680" y="1604329"/>
            <a:ext cx="4044960" cy="4524955"/>
          </a:xfrm>
        </p:spPr>
        <p:txBody>
          <a:bodyPr rIns="82945" bIns="41473"/>
          <a:lstStyle/>
          <a:p>
            <a:endParaRPr lang="en-US"/>
          </a:p>
        </p:txBody>
      </p:sp>
      <p:sp>
        <p:nvSpPr>
          <p:cNvPr id="5" name="Date Placeholder 4"/>
          <p:cNvSpPr>
            <a:spLocks noGrp="1"/>
          </p:cNvSpPr>
          <p:nvPr>
            <p:ph type="dt" idx="10"/>
          </p:nvPr>
        </p:nvSpPr>
        <p:spPr>
          <a:xfrm>
            <a:off x="457920" y="6247376"/>
            <a:ext cx="2126880" cy="472370"/>
          </a:xfrm>
        </p:spPr>
        <p:txBody>
          <a:bodyPr tIns="41473"/>
          <a:lstStyle>
            <a:lvl1pPr>
              <a:defRPr/>
            </a:lvl1pPr>
          </a:lstStyle>
          <a:p>
            <a:fld id="{1331854C-ADCE-441F-8724-20EB619E9664}" type="datetime1">
              <a:rPr lang="en-US" smtClean="0"/>
              <a:t>8/8/2014</a:t>
            </a:fld>
            <a:endParaRPr lang="en-GB"/>
          </a:p>
        </p:txBody>
      </p:sp>
      <p:sp>
        <p:nvSpPr>
          <p:cNvPr id="6" name="Footer Placeholder 5"/>
          <p:cNvSpPr>
            <a:spLocks noGrp="1"/>
          </p:cNvSpPr>
          <p:nvPr>
            <p:ph type="ftr" idx="11"/>
          </p:nvPr>
        </p:nvSpPr>
        <p:spPr>
          <a:xfrm>
            <a:off x="3126240" y="6247376"/>
            <a:ext cx="2897280" cy="472370"/>
          </a:xfrm>
        </p:spPr>
        <p:txBody>
          <a:bodyPr tIns="41473"/>
          <a:lstStyle>
            <a:lvl1pPr>
              <a:defRPr/>
            </a:lvl1pPr>
          </a:lstStyle>
          <a:p>
            <a:r>
              <a:rPr lang="en-US" smtClean="0"/>
              <a:t>J. Leskovec, A. Rajaraman, J. Ullman: Mining of Massive Datasets, http://www.mmds.org</a:t>
            </a:r>
            <a:endParaRPr lang="en-GB"/>
          </a:p>
        </p:txBody>
      </p:sp>
      <p:sp>
        <p:nvSpPr>
          <p:cNvPr id="7" name="Slide Number Placeholder 6"/>
          <p:cNvSpPr>
            <a:spLocks noGrp="1"/>
          </p:cNvSpPr>
          <p:nvPr>
            <p:ph type="sldNum" idx="12"/>
          </p:nvPr>
        </p:nvSpPr>
        <p:spPr>
          <a:xfrm>
            <a:off x="6554880" y="6247376"/>
            <a:ext cx="2128320" cy="472370"/>
          </a:xfrm>
        </p:spPr>
        <p:txBody>
          <a:bodyPr lIns="82945" tIns="41473" rIns="82945"/>
          <a:lstStyle>
            <a:lvl1pPr>
              <a:defRPr/>
            </a:lvl1pPr>
          </a:lstStyle>
          <a:p>
            <a:fld id="{10066599-523B-4641-9CCC-17D83CD935ED}" type="slidenum">
              <a:rPr lang="en-GB"/>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fld id="{F5F972F4-459F-4032-A4D3-FF2243293E37}" type="datetime1">
              <a:rPr lang="en-US" smtClean="0"/>
              <a:t>8/8/2014</a:t>
            </a:fld>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39826768-8FCE-4417-A22B-1D26CD2A846A}" type="slidenum">
              <a:rPr lang="en-US"/>
              <a:pPr/>
              <a:t>‹#›</a:t>
            </a:fld>
            <a:endParaRPr lang="en-US"/>
          </a:p>
        </p:txBody>
      </p:sp>
    </p:spTree>
    <p:extLst>
      <p:ext uri="{BB962C8B-B14F-4D97-AF65-F5344CB8AC3E}">
        <p14:creationId xmlns:p14="http://schemas.microsoft.com/office/powerpoint/2010/main" val="1420975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74675" y="228600"/>
            <a:ext cx="8001000" cy="9112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566738" y="1447800"/>
            <a:ext cx="8001000" cy="4876800"/>
          </a:xfrm>
        </p:spPr>
        <p:txBody>
          <a:bodyPr/>
          <a:lstStyle/>
          <a:p>
            <a:endParaRPr lang="en-US"/>
          </a:p>
        </p:txBody>
      </p:sp>
      <p:sp>
        <p:nvSpPr>
          <p:cNvPr id="4" name="Date Placeholder 3"/>
          <p:cNvSpPr>
            <a:spLocks noGrp="1"/>
          </p:cNvSpPr>
          <p:nvPr>
            <p:ph type="dt" sz="half" idx="10"/>
          </p:nvPr>
        </p:nvSpPr>
        <p:spPr>
          <a:xfrm>
            <a:off x="609600" y="6245225"/>
            <a:ext cx="1981200" cy="476250"/>
          </a:xfrm>
        </p:spPr>
        <p:txBody>
          <a:bodyPr/>
          <a:lstStyle>
            <a:lvl1pPr>
              <a:defRPr/>
            </a:lvl1pPr>
          </a:lstStyle>
          <a:p>
            <a:fld id="{6B627E2C-7C2C-47D3-A730-C17D5BA8659E}" type="datetime1">
              <a:rPr lang="en-US" smtClean="0"/>
              <a:t>8/8/2014</a:t>
            </a:fld>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a:xfrm>
            <a:off x="6553200" y="6245225"/>
            <a:ext cx="1981200" cy="476250"/>
          </a:xfrm>
        </p:spPr>
        <p:txBody>
          <a:bodyPr/>
          <a:lstStyle>
            <a:lvl1pPr>
              <a:defRPr/>
            </a:lvl1pPr>
          </a:lstStyle>
          <a:p>
            <a:fld id="{928FFA6C-C0FA-4814-A544-74F5F25931A1}" type="slidenum">
              <a:rPr lang="en-US"/>
              <a:pPr/>
              <a:t>‹#›</a:t>
            </a:fld>
            <a:endParaRPr lang="en-US"/>
          </a:p>
        </p:txBody>
      </p:sp>
    </p:spTree>
    <p:extLst>
      <p:ext uri="{BB962C8B-B14F-4D97-AF65-F5344CB8AC3E}">
        <p14:creationId xmlns:p14="http://schemas.microsoft.com/office/powerpoint/2010/main" val="2650266319"/>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87552"/>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02AE9001-759C-4E56-8A58-F76B36ADB18D}" type="datetime1">
              <a:rPr lang="en-US" smtClean="0"/>
              <a:t>8/8/2014</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914400"/>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740664" y="2743200"/>
            <a:ext cx="8022336" cy="685800"/>
          </a:xfrm>
        </p:spPr>
        <p:txBody>
          <a:bodyPr lIns="146304" tIns="0" rIns="45720" bIns="0" anchor="t">
            <a:normAutofit/>
          </a:bodyPr>
          <a:lstStyle>
            <a:lvl1pPr marL="0" indent="0">
              <a:buNone/>
              <a:defRPr sz="4000" b="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dirty="0" smtClean="0"/>
              <a:t>Click to edit Master text styles</a:t>
            </a:r>
          </a:p>
        </p:txBody>
      </p:sp>
      <p:sp>
        <p:nvSpPr>
          <p:cNvPr id="4" name="Date Placeholder 3"/>
          <p:cNvSpPr>
            <a:spLocks noGrp="1"/>
          </p:cNvSpPr>
          <p:nvPr>
            <p:ph type="dt" sz="half" idx="10"/>
          </p:nvPr>
        </p:nvSpPr>
        <p:spPr/>
        <p:txBody>
          <a:bodyPr/>
          <a:lstStyle/>
          <a:p>
            <a:fld id="{6B3445DC-E80C-4C7C-8040-A8FFDD6B7C78}" type="datetime1">
              <a:rPr lang="en-US" smtClean="0"/>
              <a:t>8/8/2014</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295400"/>
            <a:ext cx="4038600" cy="5504688"/>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295400"/>
            <a:ext cx="4038600" cy="5504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438525B-90DF-46DD-9B92-2550AD33DCFC}" type="datetime1">
              <a:rPr lang="en-US" smtClean="0"/>
              <a:t>8/8/2014</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95400"/>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023338"/>
            <a:ext cx="4040188" cy="43774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295400"/>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023338"/>
            <a:ext cx="4041775" cy="43774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D0D87D8-C0CE-4442-AFAD-5B9FF3532A64}" type="datetime1">
              <a:rPr lang="en-US" smtClean="0"/>
              <a:t>8/8/2014</a:t>
            </a:fld>
            <a:endParaRPr lang="en-US"/>
          </a:p>
        </p:txBody>
      </p:sp>
      <p:sp>
        <p:nvSpPr>
          <p:cNvPr id="8" name="Footer Placeholder 7"/>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9" name="Slide Number Placeholder 8"/>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2285669-D766-4D1E-93D0-2690BB398C0E}" type="datetime1">
              <a:rPr lang="en-US" smtClean="0"/>
              <a:t>8/8/2014</a:t>
            </a:fld>
            <a:endParaRPr lang="en-US"/>
          </a:p>
        </p:txBody>
      </p:sp>
      <p:sp>
        <p:nvSpPr>
          <p:cNvPr id="4" name="Footer Placeholder 3"/>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5" name="Slide Number Placeholder 4"/>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7C3347-4070-40F0-9C8A-780662310CFC}" type="datetime1">
              <a:rPr lang="en-US" smtClean="0"/>
              <a:t>8/8/2014</a:t>
            </a:fld>
            <a:endParaRPr lang="en-US"/>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31D46AA-E4E6-4696-9AE9-47D92A2B1C8B}" type="datetime1">
              <a:rPr lang="en-US" smtClean="0"/>
              <a:t>8/8/2014</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p:txBody>
          <a:bodyPr/>
          <a:lstStyle/>
          <a:p>
            <a:fld id="{19B12225-5612-419B-A8D5-4B8EEE4C217E}"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E80D54D4-3BB2-4137-9D3E-223AB149224F}" type="datetime1">
              <a:rPr lang="en-US" smtClean="0"/>
              <a:t>8/8/2014</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19B12225-5612-419B-A8D5-4B8EEE4C217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02108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1"/>
            <a:ext cx="9143999" cy="1021079"/>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83820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457200" y="1295400"/>
            <a:ext cx="8229600" cy="5257801"/>
          </a:xfrm>
          <a:prstGeom prst="rect">
            <a:avLst/>
          </a:prstGeom>
        </p:spPr>
        <p:txBody>
          <a:bodyPr vert="horz" lIns="54864" tIns="91440" rtlCol="0">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4" name="Date Placeholder 3"/>
          <p:cNvSpPr>
            <a:spLocks noGrp="1"/>
          </p:cNvSpPr>
          <p:nvPr>
            <p:ph type="dt" sz="half" idx="2"/>
          </p:nvPr>
        </p:nvSpPr>
        <p:spPr>
          <a:xfrm>
            <a:off x="457200" y="6583680"/>
            <a:ext cx="2133600" cy="274320"/>
          </a:xfrm>
          <a:prstGeom prst="rect">
            <a:avLst/>
          </a:prstGeom>
        </p:spPr>
        <p:txBody>
          <a:bodyPr vert="horz" lIns="109728" rIns="45720" bIns="0" rtlCol="0" anchor="b"/>
          <a:lstStyle>
            <a:lvl1pPr algn="l" eaLnBrk="1" latinLnBrk="0" hangingPunct="1">
              <a:defRPr kumimoji="0" sz="900">
                <a:solidFill>
                  <a:schemeClr val="tx1">
                    <a:tint val="95000"/>
                  </a:schemeClr>
                </a:solidFill>
                <a:latin typeface="Calibri" pitchFamily="34" charset="0"/>
                <a:cs typeface="Calibri" pitchFamily="34" charset="0"/>
              </a:defRPr>
            </a:lvl1pPr>
            <a:extLst/>
          </a:lstStyle>
          <a:p>
            <a:fld id="{A90CD50A-8433-4708-A472-5693ADF1A40C}" type="datetime1">
              <a:rPr lang="en-US" smtClean="0"/>
              <a:t>8/8/2014</a:t>
            </a:fld>
            <a:endParaRPr lang="en-US"/>
          </a:p>
        </p:txBody>
      </p:sp>
      <p:sp>
        <p:nvSpPr>
          <p:cNvPr id="5" name="Footer Placeholder 4"/>
          <p:cNvSpPr>
            <a:spLocks noGrp="1"/>
          </p:cNvSpPr>
          <p:nvPr>
            <p:ph type="ftr" sz="quarter" idx="3"/>
          </p:nvPr>
        </p:nvSpPr>
        <p:spPr>
          <a:xfrm>
            <a:off x="2640596" y="6583680"/>
            <a:ext cx="5507719" cy="274320"/>
          </a:xfrm>
          <a:prstGeom prst="rect">
            <a:avLst/>
          </a:prstGeom>
        </p:spPr>
        <p:txBody>
          <a:bodyPr vert="horz" lIns="45720" rIns="45720" bIns="0" rtlCol="0" anchor="b"/>
          <a:lstStyle>
            <a:lvl1pPr algn="l" eaLnBrk="1" latinLnBrk="0" hangingPunct="1">
              <a:defRPr kumimoji="0" sz="900">
                <a:solidFill>
                  <a:schemeClr val="tx1">
                    <a:tint val="95000"/>
                  </a:schemeClr>
                </a:solidFill>
                <a:latin typeface="Calibri" pitchFamily="34" charset="0"/>
                <a:cs typeface="Calibri" pitchFamily="34" charset="0"/>
              </a:defRPr>
            </a:lvl1pPr>
            <a:extLst/>
          </a:lstStyle>
          <a:p>
            <a:r>
              <a:rPr lang="en-US" smtClean="0"/>
              <a:t>J. Leskovec, A. Rajaraman, J. Ullman: Mining of Massive Datasets, http://www.mmds.org</a:t>
            </a:r>
            <a:endParaRPr lang="en-US" dirty="0"/>
          </a:p>
        </p:txBody>
      </p:sp>
      <p:sp>
        <p:nvSpPr>
          <p:cNvPr id="6" name="Slide Number Placeholder 5"/>
          <p:cNvSpPr>
            <a:spLocks noGrp="1"/>
          </p:cNvSpPr>
          <p:nvPr>
            <p:ph type="sldNum" sz="quarter" idx="4"/>
          </p:nvPr>
        </p:nvSpPr>
        <p:spPr>
          <a:xfrm>
            <a:off x="8204396" y="6583680"/>
            <a:ext cx="733864" cy="274320"/>
          </a:xfrm>
          <a:prstGeom prst="rect">
            <a:avLst/>
          </a:prstGeom>
        </p:spPr>
        <p:txBody>
          <a:bodyPr vert="horz" bIns="0" rtlCol="0" anchor="b"/>
          <a:lstStyle>
            <a:lvl1pPr algn="r" eaLnBrk="1" latinLnBrk="0" hangingPunct="1">
              <a:defRPr kumimoji="0" sz="900">
                <a:solidFill>
                  <a:schemeClr val="tx1">
                    <a:tint val="95000"/>
                  </a:schemeClr>
                </a:solidFill>
                <a:latin typeface="Calibri" pitchFamily="34" charset="0"/>
                <a:cs typeface="Calibri" pitchFamily="34" charset="0"/>
              </a:defRPr>
            </a:lvl1pPr>
            <a:extLst/>
          </a:lstStyle>
          <a:p>
            <a:fld id="{19B12225-5612-419B-A8D5-4B8EEE4C217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5" r:id="rId12"/>
    <p:sldLayoutId id="2147483677" r:id="rId13"/>
    <p:sldLayoutId id="2147483678" r:id="rId14"/>
  </p:sldLayoutIdLst>
  <p:hf hd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Calibri" pitchFamily="34" charset="0"/>
          <a:ea typeface="+mn-ea"/>
          <a:cs typeface="Calibri" pitchFamily="34" charset="0"/>
        </a:defRPr>
      </a:lvl1pPr>
      <a:lvl2pPr marL="731520" indent="-274320" algn="l" rtl="0" eaLnBrk="1" latinLnBrk="0" hangingPunct="1">
        <a:spcBef>
          <a:spcPct val="20000"/>
        </a:spcBef>
        <a:buClr>
          <a:schemeClr val="accent2"/>
        </a:buClr>
        <a:buSzPct val="100000"/>
        <a:buFont typeface="Wingdings" pitchFamily="2" charset="2"/>
        <a:buChar char="§"/>
        <a:defRPr kumimoji="0" sz="2800" kern="1200">
          <a:solidFill>
            <a:schemeClr val="tx1"/>
          </a:solidFill>
          <a:latin typeface="Calibri" pitchFamily="34" charset="0"/>
          <a:ea typeface="+mn-ea"/>
          <a:cs typeface="Calibri" pitchFamily="34" charset="0"/>
        </a:defRPr>
      </a:lvl2pPr>
      <a:lvl3pPr marL="996696" indent="-228600" algn="l" rtl="0" eaLnBrk="1" latinLnBrk="0" hangingPunct="1">
        <a:spcBef>
          <a:spcPct val="20000"/>
        </a:spcBef>
        <a:buClr>
          <a:schemeClr val="accent3"/>
        </a:buClr>
        <a:buSzPct val="100000"/>
        <a:buFont typeface="Wingdings" pitchFamily="2" charset="2"/>
        <a:buChar char="§"/>
        <a:defRPr kumimoji="0" sz="2400" kern="1200">
          <a:solidFill>
            <a:schemeClr val="tx1"/>
          </a:solidFill>
          <a:latin typeface="Calibri" pitchFamily="34" charset="0"/>
          <a:ea typeface="+mn-ea"/>
          <a:cs typeface="Calibri" pitchFamily="34" charset="0"/>
        </a:defRPr>
      </a:lvl3pPr>
      <a:lvl4pPr marL="1216152" indent="-182880" algn="l" rtl="0" eaLnBrk="1" latinLnBrk="0" hangingPunct="1">
        <a:spcBef>
          <a:spcPct val="20000"/>
        </a:spcBef>
        <a:buClr>
          <a:schemeClr val="accent4"/>
        </a:buClr>
        <a:buSzPct val="100000"/>
        <a:buFont typeface="Wingdings" pitchFamily="2" charset="2"/>
        <a:buChar char="§"/>
        <a:defRPr kumimoji="0" sz="2000" kern="1200">
          <a:solidFill>
            <a:schemeClr val="tx1"/>
          </a:solidFill>
          <a:latin typeface="Calibri" pitchFamily="34" charset="0"/>
          <a:ea typeface="+mn-ea"/>
          <a:cs typeface="Calibri" pitchFamily="34" charset="0"/>
        </a:defRPr>
      </a:lvl4pPr>
      <a:lvl5pPr marL="1426464" indent="-182880" algn="l" rtl="0" eaLnBrk="1" latinLnBrk="0" hangingPunct="1">
        <a:spcBef>
          <a:spcPct val="20000"/>
        </a:spcBef>
        <a:buClr>
          <a:schemeClr val="accent5"/>
        </a:buClr>
        <a:buSzPct val="100000"/>
        <a:buFont typeface="Wingdings" pitchFamily="2" charset="2"/>
        <a:buChar char="§"/>
        <a:defRPr kumimoji="0" lang="en-US" sz="2000" kern="1200" smtClean="0">
          <a:solidFill>
            <a:schemeClr val="tx1"/>
          </a:solidFill>
          <a:latin typeface="Calibri" pitchFamily="34" charset="0"/>
          <a:ea typeface="+mn-ea"/>
          <a:cs typeface="Calibri" pitchFamily="34" charset="0"/>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mmds.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Hopcroft-Karp_algorith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447800"/>
            <a:ext cx="8610600" cy="3276600"/>
          </a:xfrm>
        </p:spPr>
        <p:txBody>
          <a:bodyPr anchor="b">
            <a:normAutofit/>
          </a:bodyPr>
          <a:lstStyle/>
          <a:p>
            <a:r>
              <a:rPr lang="en-US" sz="5400" dirty="0"/>
              <a:t>Advertising on the Web</a:t>
            </a:r>
            <a:endParaRPr lang="en-US" sz="5400" dirty="0"/>
          </a:p>
        </p:txBody>
      </p:sp>
      <p:sp>
        <p:nvSpPr>
          <p:cNvPr id="7" name="TextBox 6"/>
          <p:cNvSpPr txBox="1"/>
          <p:nvPr/>
        </p:nvSpPr>
        <p:spPr>
          <a:xfrm>
            <a:off x="762000" y="5257800"/>
            <a:ext cx="6705600" cy="1692771"/>
          </a:xfrm>
          <a:prstGeom prst="rect">
            <a:avLst/>
          </a:prstGeom>
          <a:noFill/>
        </p:spPr>
        <p:txBody>
          <a:bodyPr wrap="square" rtlCol="0">
            <a:spAutoFit/>
          </a:bodyPr>
          <a:lstStyle/>
          <a:p>
            <a:r>
              <a:rPr lang="en-US" sz="2400" dirty="0" smtClean="0"/>
              <a:t>Mining of Massive Datasets</a:t>
            </a:r>
          </a:p>
          <a:p>
            <a:r>
              <a:rPr lang="en-US" sz="2400" dirty="0" smtClean="0"/>
              <a:t>Jure Leskovec, </a:t>
            </a:r>
            <a:r>
              <a:rPr lang="en-US" sz="2400" dirty="0" err="1" smtClean="0"/>
              <a:t>Anand</a:t>
            </a:r>
            <a:r>
              <a:rPr lang="en-US" sz="2400" dirty="0" smtClean="0"/>
              <a:t> </a:t>
            </a:r>
            <a:r>
              <a:rPr lang="en-US" sz="2400" dirty="0" err="1" smtClean="0"/>
              <a:t>Rajaraman</a:t>
            </a:r>
            <a:r>
              <a:rPr lang="en-US" sz="2400" dirty="0" smtClean="0"/>
              <a:t>, Jeff Ullman </a:t>
            </a:r>
            <a:r>
              <a:rPr lang="en-US" sz="2000" dirty="0" smtClean="0"/>
              <a:t>Stanford University</a:t>
            </a:r>
          </a:p>
          <a:p>
            <a:r>
              <a:rPr lang="en-US" sz="3200" dirty="0" smtClean="0"/>
              <a:t>http://www.mmds.org </a:t>
            </a:r>
          </a:p>
        </p:txBody>
      </p:sp>
      <p:pic>
        <p:nvPicPr>
          <p:cNvPr id="5" name="Picture 6" descr="http://asia.stanford.edu/images/StanfordSealSmall.jpg"/>
          <p:cNvPicPr>
            <a:picLocks noChangeAspect="1" noChangeArrowheads="1"/>
          </p:cNvPicPr>
          <p:nvPr/>
        </p:nvPicPr>
        <p:blipFill>
          <a:blip r:embed="rId3" cstate="print"/>
          <a:srcRect/>
          <a:stretch>
            <a:fillRect/>
          </a:stretch>
        </p:blipFill>
        <p:spPr bwMode="auto">
          <a:xfrm>
            <a:off x="7452360" y="5166360"/>
            <a:ext cx="1691640" cy="1691640"/>
          </a:xfrm>
          <a:prstGeom prst="rect">
            <a:avLst/>
          </a:prstGeom>
          <a:noFill/>
        </p:spPr>
      </p:pic>
      <p:sp>
        <p:nvSpPr>
          <p:cNvPr id="3" name="TextBox 2"/>
          <p:cNvSpPr txBox="1"/>
          <p:nvPr/>
        </p:nvSpPr>
        <p:spPr>
          <a:xfrm>
            <a:off x="2438400" y="44824"/>
            <a:ext cx="6705600" cy="830997"/>
          </a:xfrm>
          <a:prstGeom prst="rect">
            <a:avLst/>
          </a:prstGeom>
          <a:noFill/>
        </p:spPr>
        <p:txBody>
          <a:bodyPr wrap="square" rtlCol="0">
            <a:spAutoFit/>
          </a:bodyPr>
          <a:lstStyle/>
          <a:p>
            <a:r>
              <a:rPr lang="en-US" sz="1200" b="1" dirty="0">
                <a:latin typeface="Arial" pitchFamily="34" charset="0"/>
                <a:cs typeface="Arial" pitchFamily="34" charset="0"/>
              </a:rPr>
              <a:t>Note to other teachers and users of these </a:t>
            </a:r>
            <a:r>
              <a:rPr lang="en-US" sz="1200" b="1" dirty="0" smtClean="0">
                <a:latin typeface="Arial" pitchFamily="34" charset="0"/>
                <a:cs typeface="Arial" pitchFamily="34" charset="0"/>
              </a:rPr>
              <a:t>slides:</a:t>
            </a:r>
            <a:r>
              <a:rPr lang="en-US" sz="1200" dirty="0" smtClean="0">
                <a:latin typeface="Arial" pitchFamily="34" charset="0"/>
                <a:cs typeface="Arial" pitchFamily="34" charset="0"/>
              </a:rPr>
              <a:t> We </a:t>
            </a:r>
            <a:r>
              <a:rPr lang="en-US" sz="1200" dirty="0">
                <a:latin typeface="Arial" pitchFamily="34" charset="0"/>
                <a:cs typeface="Arial" pitchFamily="34" charset="0"/>
              </a:rPr>
              <a:t>would be delighted if you found this our material useful in giving your own lectures. Feel free to use these slides verbatim, or to modify them to fit your own needs</a:t>
            </a:r>
            <a:r>
              <a:rPr lang="en-US" sz="1200" dirty="0" smtClean="0">
                <a:latin typeface="Arial" pitchFamily="34" charset="0"/>
                <a:cs typeface="Arial" pitchFamily="34" charset="0"/>
              </a:rPr>
              <a:t>. If </a:t>
            </a:r>
            <a:r>
              <a:rPr lang="en-US" sz="1200" dirty="0">
                <a:latin typeface="Arial" pitchFamily="34" charset="0"/>
                <a:cs typeface="Arial" pitchFamily="34" charset="0"/>
              </a:rPr>
              <a:t>you make use of a significant portion of these slides in your own lecture, please include this message, or a link to our web site: </a:t>
            </a:r>
            <a:r>
              <a:rPr lang="en-US" sz="1200" dirty="0">
                <a:latin typeface="Arial" pitchFamily="34" charset="0"/>
                <a:cs typeface="Arial" pitchFamily="34" charset="0"/>
                <a:hlinkClick r:id="rId4"/>
              </a:rPr>
              <a:t>http://</a:t>
            </a:r>
            <a:r>
              <a:rPr lang="en-US" sz="1200" dirty="0" smtClean="0">
                <a:latin typeface="Arial" pitchFamily="34" charset="0"/>
                <a:cs typeface="Arial" pitchFamily="34" charset="0"/>
                <a:hlinkClick r:id="rId4"/>
              </a:rPr>
              <a:t>www.mmds.org</a:t>
            </a:r>
            <a:r>
              <a:rPr lang="en-US" sz="1200" dirty="0" smtClean="0">
                <a:latin typeface="Arial" pitchFamily="34" charset="0"/>
                <a:cs typeface="Arial" pitchFamily="34" charset="0"/>
              </a:rPr>
              <a:t> </a:t>
            </a:r>
          </a:p>
        </p:txBody>
      </p:sp>
    </p:spTree>
    <p:extLst>
      <p:ext uri="{BB962C8B-B14F-4D97-AF65-F5344CB8AC3E}">
        <p14:creationId xmlns:p14="http://schemas.microsoft.com/office/powerpoint/2010/main" val="273663494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dirty="0"/>
              <a:t>Greedy </a:t>
            </a:r>
            <a:r>
              <a:rPr lang="en-US" dirty="0" smtClean="0"/>
              <a:t>Algorithm</a:t>
            </a:r>
            <a:endParaRPr lang="en-US" dirty="0"/>
          </a:p>
        </p:txBody>
      </p:sp>
      <p:sp>
        <p:nvSpPr>
          <p:cNvPr id="50179" name="Rectangle 3"/>
          <p:cNvSpPr>
            <a:spLocks noGrp="1" noChangeArrowheads="1"/>
          </p:cNvSpPr>
          <p:nvPr>
            <p:ph type="body" idx="1"/>
          </p:nvPr>
        </p:nvSpPr>
        <p:spPr/>
        <p:txBody>
          <a:bodyPr/>
          <a:lstStyle/>
          <a:p>
            <a:r>
              <a:rPr lang="en-US" b="1" dirty="0" smtClean="0">
                <a:solidFill>
                  <a:srgbClr val="D60093"/>
                </a:solidFill>
              </a:rPr>
              <a:t>Greedy algorithm for the online graph </a:t>
            </a:r>
            <a:br>
              <a:rPr lang="en-US" b="1" dirty="0" smtClean="0">
                <a:solidFill>
                  <a:srgbClr val="D60093"/>
                </a:solidFill>
              </a:rPr>
            </a:br>
            <a:r>
              <a:rPr lang="en-US" b="1" dirty="0" smtClean="0">
                <a:solidFill>
                  <a:srgbClr val="D60093"/>
                </a:solidFill>
              </a:rPr>
              <a:t>matching problem:</a:t>
            </a:r>
          </a:p>
          <a:p>
            <a:pPr lvl="1"/>
            <a:r>
              <a:rPr lang="en-US" dirty="0" smtClean="0"/>
              <a:t>Pair </a:t>
            </a:r>
            <a:r>
              <a:rPr lang="en-US" dirty="0"/>
              <a:t>the new girl with </a:t>
            </a:r>
            <a:r>
              <a:rPr lang="en-US" b="1" dirty="0"/>
              <a:t>any</a:t>
            </a:r>
            <a:r>
              <a:rPr lang="en-US" dirty="0"/>
              <a:t> eligible boy</a:t>
            </a:r>
          </a:p>
          <a:p>
            <a:pPr lvl="2"/>
            <a:r>
              <a:rPr lang="en-US" dirty="0"/>
              <a:t>If there is none, </a:t>
            </a:r>
            <a:r>
              <a:rPr lang="en-US" dirty="0" smtClean="0"/>
              <a:t>do not </a:t>
            </a:r>
            <a:r>
              <a:rPr lang="en-US" dirty="0"/>
              <a:t>pair </a:t>
            </a:r>
            <a:r>
              <a:rPr lang="en-US" dirty="0" smtClean="0"/>
              <a:t>girl</a:t>
            </a:r>
          </a:p>
          <a:p>
            <a:pPr lvl="8"/>
            <a:endParaRPr lang="en-US" dirty="0"/>
          </a:p>
          <a:p>
            <a:r>
              <a:rPr lang="en-US" b="1" dirty="0">
                <a:solidFill>
                  <a:srgbClr val="008000"/>
                </a:solidFill>
              </a:rPr>
              <a:t>How good is the algorithm?</a:t>
            </a:r>
          </a:p>
        </p:txBody>
      </p:sp>
      <p:sp>
        <p:nvSpPr>
          <p:cNvPr id="5" name="Slide Number Placeholder 4"/>
          <p:cNvSpPr>
            <a:spLocks noGrp="1"/>
          </p:cNvSpPr>
          <p:nvPr>
            <p:ph type="sldNum" sz="quarter" idx="12"/>
          </p:nvPr>
        </p:nvSpPr>
        <p:spPr/>
        <p:txBody>
          <a:bodyPr/>
          <a:lstStyle/>
          <a:p>
            <a:fld id="{19B12225-5612-419B-A8D5-4B8EEE4C217E}" type="slidenum">
              <a:rPr lang="en-US" smtClean="0"/>
              <a:pPr/>
              <a:t>10</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355133438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t>Competitive Ratio</a:t>
            </a:r>
          </a:p>
        </p:txBody>
      </p:sp>
      <p:sp>
        <p:nvSpPr>
          <p:cNvPr id="52227" name="Rectangle 3"/>
          <p:cNvSpPr>
            <a:spLocks noGrp="1" noChangeArrowheads="1"/>
          </p:cNvSpPr>
          <p:nvPr>
            <p:ph type="body" idx="1"/>
          </p:nvPr>
        </p:nvSpPr>
        <p:spPr/>
        <p:txBody>
          <a:bodyPr/>
          <a:lstStyle/>
          <a:p>
            <a:r>
              <a:rPr lang="en-US" dirty="0"/>
              <a:t>For input </a:t>
            </a:r>
            <a:r>
              <a:rPr lang="en-US" b="1" i="1" dirty="0"/>
              <a:t>I</a:t>
            </a:r>
            <a:r>
              <a:rPr lang="en-US" dirty="0"/>
              <a:t>, suppose greedy produces matching </a:t>
            </a:r>
            <a:r>
              <a:rPr lang="en-US" b="1" i="1" dirty="0" err="1">
                <a:cs typeface="Times New Roman" pitchFamily="18" charset="0"/>
              </a:rPr>
              <a:t>M</a:t>
            </a:r>
            <a:r>
              <a:rPr lang="en-US" b="1" i="1" baseline="-25000" dirty="0" err="1">
                <a:cs typeface="Times New Roman" pitchFamily="18" charset="0"/>
              </a:rPr>
              <a:t>greedy</a:t>
            </a:r>
            <a:r>
              <a:rPr lang="en-US" dirty="0"/>
              <a:t> while an optimal </a:t>
            </a:r>
            <a:r>
              <a:rPr lang="en-US" dirty="0" smtClean="0"/>
              <a:t/>
            </a:r>
            <a:br>
              <a:rPr lang="en-US" dirty="0" smtClean="0"/>
            </a:br>
            <a:r>
              <a:rPr lang="en-US" dirty="0" smtClean="0"/>
              <a:t>matching is </a:t>
            </a:r>
            <a:r>
              <a:rPr lang="en-US" b="1" i="1" dirty="0" err="1">
                <a:cs typeface="Times New Roman" pitchFamily="18" charset="0"/>
              </a:rPr>
              <a:t>M</a:t>
            </a:r>
            <a:r>
              <a:rPr lang="en-US" b="1" i="1" baseline="-25000" dirty="0" err="1">
                <a:cs typeface="Times New Roman" pitchFamily="18" charset="0"/>
              </a:rPr>
              <a:t>opt</a:t>
            </a:r>
            <a:endParaRPr lang="en-US" b="1" i="1" baseline="-25000" dirty="0">
              <a:cs typeface="Times New Roman" pitchFamily="18" charset="0"/>
            </a:endParaRPr>
          </a:p>
          <a:p>
            <a:pPr>
              <a:buFont typeface="Wingdings" pitchFamily="1" charset="2"/>
              <a:buNone/>
            </a:pPr>
            <a:endParaRPr lang="en-US" sz="2800" dirty="0"/>
          </a:p>
          <a:p>
            <a:pPr>
              <a:buFont typeface="Wingdings" pitchFamily="1" charset="2"/>
              <a:buNone/>
            </a:pPr>
            <a:r>
              <a:rPr lang="en-US" b="1" dirty="0">
                <a:solidFill>
                  <a:srgbClr val="0000FF"/>
                </a:solidFill>
              </a:rPr>
              <a:t>Competitive ratio = </a:t>
            </a:r>
          </a:p>
          <a:p>
            <a:pPr>
              <a:buFont typeface="Wingdings" pitchFamily="1" charset="2"/>
              <a:buNone/>
            </a:pPr>
            <a:r>
              <a:rPr lang="en-US" b="1" dirty="0">
                <a:solidFill>
                  <a:srgbClr val="0000FF"/>
                </a:solidFill>
              </a:rPr>
              <a:t>			</a:t>
            </a:r>
            <a:r>
              <a:rPr lang="en-US" b="1" i="1" dirty="0" err="1">
                <a:solidFill>
                  <a:srgbClr val="0000FF"/>
                </a:solidFill>
                <a:cs typeface="Times New Roman" pitchFamily="18" charset="0"/>
              </a:rPr>
              <a:t>min</a:t>
            </a:r>
            <a:r>
              <a:rPr lang="en-US" b="1" i="1" baseline="-25000" dirty="0" err="1">
                <a:solidFill>
                  <a:srgbClr val="0000FF"/>
                </a:solidFill>
                <a:cs typeface="Times New Roman" pitchFamily="18" charset="0"/>
              </a:rPr>
              <a:t>all</a:t>
            </a:r>
            <a:r>
              <a:rPr lang="en-US" b="1" i="1" baseline="-25000" dirty="0">
                <a:solidFill>
                  <a:srgbClr val="0000FF"/>
                </a:solidFill>
                <a:cs typeface="Times New Roman" pitchFamily="18" charset="0"/>
              </a:rPr>
              <a:t> possible inputs I</a:t>
            </a:r>
            <a:r>
              <a:rPr lang="en-US" b="1" i="1" dirty="0">
                <a:solidFill>
                  <a:srgbClr val="0000FF"/>
                </a:solidFill>
                <a:cs typeface="Times New Roman" pitchFamily="18" charset="0"/>
              </a:rPr>
              <a:t> (|</a:t>
            </a:r>
            <a:r>
              <a:rPr lang="en-US" b="1" i="1" dirty="0" err="1">
                <a:solidFill>
                  <a:srgbClr val="0000FF"/>
                </a:solidFill>
                <a:cs typeface="Times New Roman" pitchFamily="18" charset="0"/>
              </a:rPr>
              <a:t>M</a:t>
            </a:r>
            <a:r>
              <a:rPr lang="en-US" b="1" i="1" baseline="-25000" dirty="0" err="1">
                <a:solidFill>
                  <a:srgbClr val="0000FF"/>
                </a:solidFill>
                <a:cs typeface="Times New Roman" pitchFamily="18" charset="0"/>
              </a:rPr>
              <a:t>greedy</a:t>
            </a:r>
            <a:r>
              <a:rPr lang="en-US" b="1" i="1" dirty="0">
                <a:solidFill>
                  <a:srgbClr val="0000FF"/>
                </a:solidFill>
                <a:cs typeface="Times New Roman" pitchFamily="18" charset="0"/>
              </a:rPr>
              <a:t>|/|</a:t>
            </a:r>
            <a:r>
              <a:rPr lang="en-US" b="1" i="1" dirty="0" err="1">
                <a:solidFill>
                  <a:srgbClr val="0000FF"/>
                </a:solidFill>
                <a:cs typeface="Times New Roman" pitchFamily="18" charset="0"/>
              </a:rPr>
              <a:t>M</a:t>
            </a:r>
            <a:r>
              <a:rPr lang="en-US" b="1" i="1" baseline="-25000" dirty="0" err="1">
                <a:solidFill>
                  <a:srgbClr val="0000FF"/>
                </a:solidFill>
                <a:cs typeface="Times New Roman" pitchFamily="18" charset="0"/>
              </a:rPr>
              <a:t>opt</a:t>
            </a:r>
            <a:r>
              <a:rPr lang="en-US" b="1" i="1" dirty="0" smtClean="0">
                <a:solidFill>
                  <a:srgbClr val="0000FF"/>
                </a:solidFill>
                <a:cs typeface="Times New Roman" pitchFamily="18" charset="0"/>
              </a:rPr>
              <a:t>|)</a:t>
            </a:r>
          </a:p>
          <a:p>
            <a:pPr>
              <a:buFont typeface="Wingdings" pitchFamily="1" charset="2"/>
              <a:buNone/>
            </a:pPr>
            <a:endParaRPr lang="en-US" sz="2000" b="1" dirty="0" smtClean="0">
              <a:solidFill>
                <a:srgbClr val="0000FF"/>
              </a:solidFill>
            </a:endParaRPr>
          </a:p>
          <a:p>
            <a:pPr>
              <a:buFont typeface="Wingdings" pitchFamily="1" charset="2"/>
              <a:buNone/>
            </a:pPr>
            <a:r>
              <a:rPr lang="en-US" sz="2400" b="1" dirty="0" smtClean="0">
                <a:solidFill>
                  <a:srgbClr val="008000"/>
                </a:solidFill>
              </a:rPr>
              <a:t>(what is </a:t>
            </a:r>
            <a:r>
              <a:rPr lang="en-US" sz="2400" b="1" dirty="0" err="1" smtClean="0">
                <a:solidFill>
                  <a:srgbClr val="008000"/>
                </a:solidFill>
              </a:rPr>
              <a:t>greedy’s</a:t>
            </a:r>
            <a:r>
              <a:rPr lang="en-US" sz="2400" b="1" dirty="0" smtClean="0">
                <a:solidFill>
                  <a:srgbClr val="008000"/>
                </a:solidFill>
              </a:rPr>
              <a:t> </a:t>
            </a:r>
            <a:r>
              <a:rPr lang="en-US" sz="2400" b="1" u="sng" dirty="0" smtClean="0">
                <a:solidFill>
                  <a:srgbClr val="008000"/>
                </a:solidFill>
              </a:rPr>
              <a:t>worst</a:t>
            </a:r>
            <a:r>
              <a:rPr lang="en-US" sz="2400" b="1" dirty="0" smtClean="0">
                <a:solidFill>
                  <a:srgbClr val="008000"/>
                </a:solidFill>
              </a:rPr>
              <a:t> performance </a:t>
            </a:r>
            <a:r>
              <a:rPr lang="en-US" sz="2400" b="1" u="sng" dirty="0" smtClean="0">
                <a:solidFill>
                  <a:srgbClr val="008000"/>
                </a:solidFill>
              </a:rPr>
              <a:t>over all possible</a:t>
            </a:r>
            <a:r>
              <a:rPr lang="en-US" sz="2400" b="1" dirty="0" smtClean="0">
                <a:solidFill>
                  <a:srgbClr val="008000"/>
                </a:solidFill>
              </a:rPr>
              <a:t> inputs </a:t>
            </a:r>
            <a:r>
              <a:rPr lang="en-US" sz="2400" b="1" i="1" dirty="0" smtClean="0">
                <a:solidFill>
                  <a:srgbClr val="008000"/>
                </a:solidFill>
              </a:rPr>
              <a:t>I</a:t>
            </a:r>
            <a:r>
              <a:rPr lang="en-US" sz="2400" b="1" dirty="0" smtClean="0">
                <a:solidFill>
                  <a:srgbClr val="008000"/>
                </a:solidFill>
              </a:rPr>
              <a:t>)</a:t>
            </a:r>
            <a:endParaRPr lang="en-US" sz="2400" b="1" dirty="0">
              <a:solidFill>
                <a:srgbClr val="008000"/>
              </a:solidFill>
            </a:endParaRPr>
          </a:p>
        </p:txBody>
      </p:sp>
      <p:sp>
        <p:nvSpPr>
          <p:cNvPr id="5" name="Slide Number Placeholder 4"/>
          <p:cNvSpPr>
            <a:spLocks noGrp="1"/>
          </p:cNvSpPr>
          <p:nvPr>
            <p:ph type="sldNum" sz="quarter" idx="12"/>
          </p:nvPr>
        </p:nvSpPr>
        <p:spPr/>
        <p:txBody>
          <a:bodyPr/>
          <a:lstStyle/>
          <a:p>
            <a:fld id="{19B12225-5612-419B-A8D5-4B8EEE4C217E}" type="slidenum">
              <a:rPr lang="en-US" smtClean="0"/>
              <a:pPr/>
              <a:t>11</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99444666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dirty="0"/>
              <a:t>Analyzing the </a:t>
            </a:r>
            <a:r>
              <a:rPr lang="en-US" dirty="0" smtClean="0"/>
              <a:t>Greedy Algorithm</a:t>
            </a:r>
            <a:endParaRPr lang="en-US" dirty="0"/>
          </a:p>
        </p:txBody>
      </p:sp>
      <p:sp>
        <p:nvSpPr>
          <p:cNvPr id="53251" name="Rectangle 3"/>
          <p:cNvSpPr>
            <a:spLocks noGrp="1" noChangeArrowheads="1"/>
          </p:cNvSpPr>
          <p:nvPr>
            <p:ph idx="1"/>
          </p:nvPr>
        </p:nvSpPr>
        <p:spPr>
          <a:xfrm>
            <a:off x="457200" y="1295400"/>
            <a:ext cx="8686800" cy="5257801"/>
          </a:xfrm>
        </p:spPr>
        <p:txBody>
          <a:bodyPr>
            <a:normAutofit/>
          </a:bodyPr>
          <a:lstStyle/>
          <a:p>
            <a:r>
              <a:rPr lang="en-US" dirty="0" smtClean="0">
                <a:solidFill>
                  <a:srgbClr val="0000FF"/>
                </a:solidFill>
              </a:rPr>
              <a:t>Consider a case: </a:t>
            </a:r>
            <a:r>
              <a:rPr lang="en-US" b="1" i="1" dirty="0" err="1" smtClean="0">
                <a:solidFill>
                  <a:srgbClr val="0000FF"/>
                </a:solidFill>
              </a:rPr>
              <a:t>M</a:t>
            </a:r>
            <a:r>
              <a:rPr lang="en-US" b="1" i="1" baseline="-25000" dirty="0" err="1" smtClean="0">
                <a:solidFill>
                  <a:srgbClr val="0000FF"/>
                </a:solidFill>
              </a:rPr>
              <a:t>greedy</a:t>
            </a:r>
            <a:r>
              <a:rPr lang="en-US" b="1" dirty="0" smtClean="0">
                <a:solidFill>
                  <a:srgbClr val="0000FF"/>
                </a:solidFill>
              </a:rPr>
              <a:t>≠ </a:t>
            </a:r>
            <a:r>
              <a:rPr lang="en-US" b="1" i="1" dirty="0" err="1" smtClean="0">
                <a:solidFill>
                  <a:srgbClr val="0000FF"/>
                </a:solidFill>
              </a:rPr>
              <a:t>M</a:t>
            </a:r>
            <a:r>
              <a:rPr lang="en-US" b="1" i="1" baseline="-25000" dirty="0" err="1" smtClean="0">
                <a:solidFill>
                  <a:srgbClr val="0000FF"/>
                </a:solidFill>
              </a:rPr>
              <a:t>opt</a:t>
            </a:r>
            <a:endParaRPr lang="en-US" dirty="0" smtClean="0">
              <a:solidFill>
                <a:srgbClr val="0000FF"/>
              </a:solidFill>
            </a:endParaRPr>
          </a:p>
          <a:p>
            <a:r>
              <a:rPr lang="en-US" dirty="0" smtClean="0"/>
              <a:t>Consider </a:t>
            </a:r>
            <a:r>
              <a:rPr lang="en-US" dirty="0"/>
              <a:t>the set </a:t>
            </a:r>
            <a:r>
              <a:rPr lang="en-US" b="1" i="1" dirty="0">
                <a:solidFill>
                  <a:srgbClr val="D60093"/>
                </a:solidFill>
              </a:rPr>
              <a:t>G</a:t>
            </a:r>
            <a:r>
              <a:rPr lang="en-US" dirty="0"/>
              <a:t> of girls </a:t>
            </a:r>
            <a:r>
              <a:rPr lang="en-US" dirty="0" smtClean="0"/>
              <a:t/>
            </a:r>
            <a:br>
              <a:rPr lang="en-US" dirty="0" smtClean="0"/>
            </a:br>
            <a:r>
              <a:rPr lang="en-US" dirty="0" smtClean="0"/>
              <a:t>matched in </a:t>
            </a:r>
            <a:r>
              <a:rPr lang="en-US" b="1" i="1" dirty="0" err="1"/>
              <a:t>M</a:t>
            </a:r>
            <a:r>
              <a:rPr lang="en-US" b="1" i="1" baseline="-25000" dirty="0" err="1"/>
              <a:t>opt</a:t>
            </a:r>
            <a:r>
              <a:rPr lang="en-US" dirty="0"/>
              <a:t> but not in </a:t>
            </a:r>
            <a:r>
              <a:rPr lang="en-US" b="1" i="1" dirty="0" err="1"/>
              <a:t>M</a:t>
            </a:r>
            <a:r>
              <a:rPr lang="en-US" b="1" i="1" baseline="-25000" dirty="0" err="1"/>
              <a:t>greedy</a:t>
            </a:r>
            <a:endParaRPr lang="en-US" b="1" i="1" baseline="-25000" dirty="0"/>
          </a:p>
          <a:p>
            <a:r>
              <a:rPr lang="en-US" dirty="0" smtClean="0"/>
              <a:t>Then every boy </a:t>
            </a:r>
            <a:r>
              <a:rPr lang="en-US" b="1" i="1" dirty="0" smtClean="0">
                <a:solidFill>
                  <a:srgbClr val="008000"/>
                </a:solidFill>
              </a:rPr>
              <a:t>B</a:t>
            </a:r>
            <a:r>
              <a:rPr lang="en-US" b="1" dirty="0" smtClean="0">
                <a:solidFill>
                  <a:srgbClr val="008000"/>
                </a:solidFill>
              </a:rPr>
              <a:t> </a:t>
            </a:r>
            <a:r>
              <a:rPr lang="en-US" u="sng" dirty="0" smtClean="0"/>
              <a:t>adjacent</a:t>
            </a:r>
            <a:r>
              <a:rPr lang="en-US" dirty="0" smtClean="0"/>
              <a:t> </a:t>
            </a:r>
            <a:r>
              <a:rPr lang="en-US" dirty="0"/>
              <a:t>to girls </a:t>
            </a:r>
            <a:r>
              <a:rPr lang="en-US" dirty="0" smtClean="0"/>
              <a:t/>
            </a:r>
            <a:br>
              <a:rPr lang="en-US" dirty="0" smtClean="0"/>
            </a:br>
            <a:r>
              <a:rPr lang="en-US" dirty="0" smtClean="0"/>
              <a:t>in </a:t>
            </a:r>
            <a:r>
              <a:rPr lang="en-US" b="1" i="1" dirty="0" smtClean="0">
                <a:solidFill>
                  <a:srgbClr val="D60093"/>
                </a:solidFill>
              </a:rPr>
              <a:t>G</a:t>
            </a:r>
            <a:r>
              <a:rPr lang="en-US" dirty="0" smtClean="0"/>
              <a:t> is </a:t>
            </a:r>
            <a:r>
              <a:rPr lang="en-US" dirty="0"/>
              <a:t>already matched in </a:t>
            </a:r>
            <a:r>
              <a:rPr lang="en-US" b="1" i="1" dirty="0" err="1" smtClean="0"/>
              <a:t>M</a:t>
            </a:r>
            <a:r>
              <a:rPr lang="en-US" b="1" i="1" baseline="-25000" dirty="0" err="1" smtClean="0"/>
              <a:t>greedy</a:t>
            </a:r>
            <a:r>
              <a:rPr lang="en-US" dirty="0" smtClean="0"/>
              <a:t>:</a:t>
            </a:r>
          </a:p>
          <a:p>
            <a:pPr lvl="1"/>
            <a:r>
              <a:rPr lang="en-US" dirty="0" smtClean="0"/>
              <a:t>If there would exist such non-matched </a:t>
            </a:r>
            <a:br>
              <a:rPr lang="en-US" dirty="0" smtClean="0"/>
            </a:br>
            <a:r>
              <a:rPr lang="en-US" dirty="0" smtClean="0"/>
              <a:t>(by </a:t>
            </a:r>
            <a:r>
              <a:rPr lang="en-US" b="1" i="1" dirty="0" err="1"/>
              <a:t>M</a:t>
            </a:r>
            <a:r>
              <a:rPr lang="en-US" b="1" i="1" baseline="-25000" dirty="0" err="1"/>
              <a:t>greedy</a:t>
            </a:r>
            <a:r>
              <a:rPr lang="en-US" dirty="0"/>
              <a:t>) </a:t>
            </a:r>
            <a:r>
              <a:rPr lang="en-US" dirty="0" smtClean="0"/>
              <a:t>boy adjacent to a non-matched </a:t>
            </a:r>
            <a:br>
              <a:rPr lang="en-US" dirty="0" smtClean="0"/>
            </a:br>
            <a:r>
              <a:rPr lang="en-US" dirty="0" smtClean="0"/>
              <a:t>girl then greedy would have matched them</a:t>
            </a:r>
            <a:endParaRPr lang="en-US" dirty="0"/>
          </a:p>
          <a:p>
            <a:r>
              <a:rPr lang="en-US" dirty="0" smtClean="0"/>
              <a:t>Since boys </a:t>
            </a:r>
            <a:r>
              <a:rPr lang="en-US" b="1" i="1" dirty="0" smtClean="0">
                <a:solidFill>
                  <a:srgbClr val="008000"/>
                </a:solidFill>
              </a:rPr>
              <a:t>B</a:t>
            </a:r>
            <a:r>
              <a:rPr lang="en-US" dirty="0" smtClean="0"/>
              <a:t> are already matched in </a:t>
            </a:r>
            <a:r>
              <a:rPr lang="en-US" b="1" i="1" dirty="0" err="1" smtClean="0"/>
              <a:t>M</a:t>
            </a:r>
            <a:r>
              <a:rPr lang="en-US" b="1" i="1" baseline="-25000" dirty="0" err="1" smtClean="0"/>
              <a:t>greedy</a:t>
            </a:r>
            <a:r>
              <a:rPr lang="en-US" dirty="0" smtClean="0"/>
              <a:t> then </a:t>
            </a:r>
            <a:br>
              <a:rPr lang="en-US" dirty="0" smtClean="0"/>
            </a:br>
            <a:r>
              <a:rPr lang="en-US" b="1" dirty="0" smtClean="0">
                <a:solidFill>
                  <a:srgbClr val="FF0066"/>
                </a:solidFill>
              </a:rPr>
              <a:t>(1</a:t>
            </a:r>
            <a:r>
              <a:rPr lang="en-US" b="1" dirty="0">
                <a:solidFill>
                  <a:srgbClr val="FF0066"/>
                </a:solidFill>
              </a:rPr>
              <a:t>)</a:t>
            </a:r>
            <a:r>
              <a:rPr lang="en-US" b="1" dirty="0"/>
              <a:t> </a:t>
            </a:r>
            <a:r>
              <a:rPr lang="en-US" dirty="0" smtClean="0">
                <a:sym typeface="Symbol"/>
              </a:rPr>
              <a:t> </a:t>
            </a:r>
            <a:r>
              <a:rPr lang="en-US" dirty="0" smtClean="0"/>
              <a:t>|</a:t>
            </a:r>
            <a:r>
              <a:rPr lang="en-US" b="1" i="1" dirty="0" err="1" smtClean="0"/>
              <a:t>M</a:t>
            </a:r>
            <a:r>
              <a:rPr lang="en-US" b="1" i="1" baseline="-25000" dirty="0" err="1" smtClean="0"/>
              <a:t>greedy</a:t>
            </a:r>
            <a:r>
              <a:rPr lang="en-US" dirty="0"/>
              <a:t>|≥ |</a:t>
            </a:r>
            <a:r>
              <a:rPr lang="en-US" b="1" i="1" dirty="0">
                <a:solidFill>
                  <a:srgbClr val="008000"/>
                </a:solidFill>
              </a:rPr>
              <a:t>B</a:t>
            </a:r>
            <a:r>
              <a:rPr lang="en-US" dirty="0"/>
              <a:t>|</a:t>
            </a:r>
            <a:endParaRPr lang="en-US" baseline="-25000" dirty="0"/>
          </a:p>
          <a:p>
            <a:endParaRPr lang="en-US" sz="2400" dirty="0"/>
          </a:p>
        </p:txBody>
      </p:sp>
      <p:sp>
        <p:nvSpPr>
          <p:cNvPr id="39" name="Footer Placeholder 38"/>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38" name="Slide Number Placeholder 37"/>
          <p:cNvSpPr>
            <a:spLocks noGrp="1"/>
          </p:cNvSpPr>
          <p:nvPr>
            <p:ph type="sldNum" sz="quarter" idx="12"/>
          </p:nvPr>
        </p:nvSpPr>
        <p:spPr/>
        <p:txBody>
          <a:bodyPr/>
          <a:lstStyle/>
          <a:p>
            <a:fld id="{19B12225-5612-419B-A8D5-4B8EEE4C217E}" type="slidenum">
              <a:rPr lang="en-US" smtClean="0"/>
              <a:pPr/>
              <a:t>12</a:t>
            </a:fld>
            <a:endParaRPr lang="en-US"/>
          </a:p>
        </p:txBody>
      </p:sp>
      <p:grpSp>
        <p:nvGrpSpPr>
          <p:cNvPr id="42" name="Group 41"/>
          <p:cNvGrpSpPr/>
          <p:nvPr/>
        </p:nvGrpSpPr>
        <p:grpSpPr>
          <a:xfrm>
            <a:off x="6777548" y="1307068"/>
            <a:ext cx="2366452" cy="2511346"/>
            <a:chOff x="6777548" y="1307068"/>
            <a:chExt cx="2366452" cy="2511346"/>
          </a:xfrm>
        </p:grpSpPr>
        <p:sp>
          <p:nvSpPr>
            <p:cNvPr id="43" name="Oval 42"/>
            <p:cNvSpPr>
              <a:spLocks noChangeArrowheads="1"/>
            </p:cNvSpPr>
            <p:nvPr/>
          </p:nvSpPr>
          <p:spPr bwMode="auto">
            <a:xfrm>
              <a:off x="8522749" y="1580118"/>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49" name="Oval 48"/>
            <p:cNvSpPr>
              <a:spLocks noChangeArrowheads="1"/>
            </p:cNvSpPr>
            <p:nvPr/>
          </p:nvSpPr>
          <p:spPr bwMode="auto">
            <a:xfrm>
              <a:off x="8522749" y="2113518"/>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53" name="Oval 52"/>
            <p:cNvSpPr>
              <a:spLocks noChangeArrowheads="1"/>
            </p:cNvSpPr>
            <p:nvPr/>
          </p:nvSpPr>
          <p:spPr bwMode="auto">
            <a:xfrm>
              <a:off x="8544974" y="2588181"/>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57" name="Oval 56"/>
            <p:cNvSpPr>
              <a:spLocks noChangeArrowheads="1"/>
            </p:cNvSpPr>
            <p:nvPr/>
          </p:nvSpPr>
          <p:spPr bwMode="auto">
            <a:xfrm>
              <a:off x="8522749" y="3180318"/>
              <a:ext cx="152400" cy="152400"/>
            </a:xfrm>
            <a:prstGeom prst="ellipse">
              <a:avLst/>
            </a:prstGeom>
            <a:solidFill>
              <a:schemeClr val="accent3"/>
            </a:solidFill>
            <a:ln w="9525">
              <a:solidFill>
                <a:schemeClr val="tx1"/>
              </a:solidFill>
              <a:round/>
              <a:headEnd/>
              <a:tailEnd/>
            </a:ln>
            <a:effectLst/>
          </p:spPr>
          <p:txBody>
            <a:bodyPr wrap="none" anchor="ctr"/>
            <a:lstStyle/>
            <a:p>
              <a:endParaRPr lang="en-US"/>
            </a:p>
          </p:txBody>
        </p:sp>
        <p:sp>
          <p:nvSpPr>
            <p:cNvPr id="58" name="Oval 57"/>
            <p:cNvSpPr>
              <a:spLocks noChangeArrowheads="1"/>
            </p:cNvSpPr>
            <p:nvPr/>
          </p:nvSpPr>
          <p:spPr bwMode="auto">
            <a:xfrm>
              <a:off x="7217824" y="16002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59" name="Line 11"/>
            <p:cNvSpPr>
              <a:spLocks noChangeShapeType="1"/>
            </p:cNvSpPr>
            <p:nvPr/>
          </p:nvSpPr>
          <p:spPr bwMode="auto">
            <a:xfrm>
              <a:off x="7386099" y="1676400"/>
              <a:ext cx="1143000" cy="0"/>
            </a:xfrm>
            <a:prstGeom prst="line">
              <a:avLst/>
            </a:prstGeom>
            <a:noFill/>
            <a:ln w="19050">
              <a:solidFill>
                <a:schemeClr val="tx1"/>
              </a:solidFill>
              <a:round/>
              <a:headEnd/>
              <a:tailEnd/>
            </a:ln>
            <a:effectLst/>
          </p:spPr>
          <p:txBody>
            <a:bodyPr/>
            <a:lstStyle/>
            <a:p>
              <a:endParaRPr lang="en-US"/>
            </a:p>
          </p:txBody>
        </p:sp>
        <p:sp>
          <p:nvSpPr>
            <p:cNvPr id="60" name="Line 16"/>
            <p:cNvSpPr>
              <a:spLocks noChangeShapeType="1"/>
            </p:cNvSpPr>
            <p:nvPr/>
          </p:nvSpPr>
          <p:spPr bwMode="auto">
            <a:xfrm>
              <a:off x="7378842" y="3276600"/>
              <a:ext cx="1150257" cy="0"/>
            </a:xfrm>
            <a:prstGeom prst="line">
              <a:avLst/>
            </a:prstGeom>
            <a:noFill/>
            <a:ln w="19050">
              <a:solidFill>
                <a:schemeClr val="tx1"/>
              </a:solidFill>
              <a:round/>
              <a:headEnd/>
              <a:tailEnd/>
            </a:ln>
            <a:effectLst/>
          </p:spPr>
          <p:txBody>
            <a:bodyPr/>
            <a:lstStyle/>
            <a:p>
              <a:endParaRPr lang="en-US"/>
            </a:p>
          </p:txBody>
        </p:sp>
        <p:sp>
          <p:nvSpPr>
            <p:cNvPr id="61" name="Text Box 21"/>
            <p:cNvSpPr txBox="1">
              <a:spLocks noChangeArrowheads="1"/>
            </p:cNvSpPr>
            <p:nvPr/>
          </p:nvSpPr>
          <p:spPr bwMode="auto">
            <a:xfrm>
              <a:off x="8757699" y="1447800"/>
              <a:ext cx="303288" cy="369332"/>
            </a:xfrm>
            <a:prstGeom prst="rect">
              <a:avLst/>
            </a:prstGeom>
            <a:noFill/>
            <a:ln w="9525">
              <a:noFill/>
              <a:miter lim="800000"/>
              <a:headEnd/>
              <a:tailEnd/>
            </a:ln>
            <a:effectLst/>
          </p:spPr>
          <p:txBody>
            <a:bodyPr wrap="none">
              <a:spAutoFit/>
            </a:bodyPr>
            <a:lstStyle/>
            <a:p>
              <a:r>
                <a:rPr lang="en-US" b="1">
                  <a:solidFill>
                    <a:srgbClr val="D60093"/>
                  </a:solidFill>
                </a:rPr>
                <a:t>a</a:t>
              </a:r>
            </a:p>
          </p:txBody>
        </p:sp>
        <p:sp>
          <p:nvSpPr>
            <p:cNvPr id="62" name="Oval 8"/>
            <p:cNvSpPr>
              <a:spLocks noChangeArrowheads="1"/>
            </p:cNvSpPr>
            <p:nvPr/>
          </p:nvSpPr>
          <p:spPr bwMode="auto">
            <a:xfrm>
              <a:off x="7217824" y="21336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63" name="Line 13"/>
            <p:cNvSpPr>
              <a:spLocks noChangeShapeType="1"/>
            </p:cNvSpPr>
            <p:nvPr/>
          </p:nvSpPr>
          <p:spPr bwMode="auto">
            <a:xfrm>
              <a:off x="7386099" y="2209800"/>
              <a:ext cx="1143000" cy="0"/>
            </a:xfrm>
            <a:prstGeom prst="line">
              <a:avLst/>
            </a:prstGeom>
            <a:noFill/>
            <a:ln w="19050">
              <a:solidFill>
                <a:schemeClr val="tx1"/>
              </a:solidFill>
              <a:round/>
              <a:headEnd/>
              <a:tailEnd/>
            </a:ln>
            <a:effectLst/>
          </p:spPr>
          <p:txBody>
            <a:bodyPr/>
            <a:lstStyle/>
            <a:p>
              <a:endParaRPr lang="en-US"/>
            </a:p>
          </p:txBody>
        </p:sp>
        <p:sp>
          <p:nvSpPr>
            <p:cNvPr id="64" name="Text Box 22"/>
            <p:cNvSpPr txBox="1">
              <a:spLocks noChangeArrowheads="1"/>
            </p:cNvSpPr>
            <p:nvPr/>
          </p:nvSpPr>
          <p:spPr bwMode="auto">
            <a:xfrm>
              <a:off x="8757699" y="2057400"/>
              <a:ext cx="312906" cy="369332"/>
            </a:xfrm>
            <a:prstGeom prst="rect">
              <a:avLst/>
            </a:prstGeom>
            <a:noFill/>
            <a:ln w="9525">
              <a:noFill/>
              <a:miter lim="800000"/>
              <a:headEnd/>
              <a:tailEnd/>
            </a:ln>
            <a:effectLst/>
          </p:spPr>
          <p:txBody>
            <a:bodyPr wrap="none">
              <a:spAutoFit/>
            </a:bodyPr>
            <a:lstStyle/>
            <a:p>
              <a:r>
                <a:rPr lang="en-US" b="1">
                  <a:solidFill>
                    <a:srgbClr val="D60093"/>
                  </a:solidFill>
                </a:rPr>
                <a:t>b</a:t>
              </a:r>
            </a:p>
          </p:txBody>
        </p:sp>
        <p:sp>
          <p:nvSpPr>
            <p:cNvPr id="65" name="Oval 9"/>
            <p:cNvSpPr>
              <a:spLocks noChangeArrowheads="1"/>
            </p:cNvSpPr>
            <p:nvPr/>
          </p:nvSpPr>
          <p:spPr bwMode="auto">
            <a:xfrm>
              <a:off x="7163849" y="2590800"/>
              <a:ext cx="152400" cy="152400"/>
            </a:xfrm>
            <a:prstGeom prst="ellipse">
              <a:avLst/>
            </a:prstGeom>
            <a:solidFill>
              <a:schemeClr val="accent4"/>
            </a:solidFill>
            <a:ln w="9525">
              <a:solidFill>
                <a:schemeClr val="tx1"/>
              </a:solidFill>
              <a:round/>
              <a:headEnd/>
              <a:tailEnd/>
            </a:ln>
            <a:effectLst/>
          </p:spPr>
          <p:txBody>
            <a:bodyPr wrap="none" anchor="ctr"/>
            <a:lstStyle/>
            <a:p>
              <a:endParaRPr lang="en-US"/>
            </a:p>
          </p:txBody>
        </p:sp>
        <p:sp>
          <p:nvSpPr>
            <p:cNvPr id="87" name="Text Box 23"/>
            <p:cNvSpPr txBox="1">
              <a:spLocks noChangeArrowheads="1"/>
            </p:cNvSpPr>
            <p:nvPr/>
          </p:nvSpPr>
          <p:spPr bwMode="auto">
            <a:xfrm>
              <a:off x="8773574" y="2559050"/>
              <a:ext cx="285656" cy="369332"/>
            </a:xfrm>
            <a:prstGeom prst="rect">
              <a:avLst/>
            </a:prstGeom>
            <a:noFill/>
            <a:ln w="9525">
              <a:noFill/>
              <a:miter lim="800000"/>
              <a:headEnd/>
              <a:tailEnd/>
            </a:ln>
            <a:effectLst/>
          </p:spPr>
          <p:txBody>
            <a:bodyPr wrap="none">
              <a:spAutoFit/>
            </a:bodyPr>
            <a:lstStyle/>
            <a:p>
              <a:r>
                <a:rPr lang="en-US" b="1">
                  <a:solidFill>
                    <a:srgbClr val="D60093"/>
                  </a:solidFill>
                </a:rPr>
                <a:t>c</a:t>
              </a:r>
            </a:p>
          </p:txBody>
        </p:sp>
        <p:sp>
          <p:nvSpPr>
            <p:cNvPr id="88" name="Oval 10"/>
            <p:cNvSpPr>
              <a:spLocks noChangeArrowheads="1"/>
            </p:cNvSpPr>
            <p:nvPr/>
          </p:nvSpPr>
          <p:spPr bwMode="auto">
            <a:xfrm>
              <a:off x="7217824" y="3200400"/>
              <a:ext cx="152400" cy="152400"/>
            </a:xfrm>
            <a:prstGeom prst="ellipse">
              <a:avLst/>
            </a:prstGeom>
            <a:solidFill>
              <a:schemeClr val="accent4"/>
            </a:solidFill>
            <a:ln w="9525">
              <a:solidFill>
                <a:schemeClr val="tx1"/>
              </a:solidFill>
              <a:round/>
              <a:headEnd/>
              <a:tailEnd/>
            </a:ln>
            <a:effectLst/>
          </p:spPr>
          <p:txBody>
            <a:bodyPr wrap="none" anchor="ctr"/>
            <a:lstStyle/>
            <a:p>
              <a:endParaRPr lang="en-US" u="sng"/>
            </a:p>
          </p:txBody>
        </p:sp>
        <p:sp>
          <p:nvSpPr>
            <p:cNvPr id="89" name="Line 15"/>
            <p:cNvSpPr>
              <a:spLocks noChangeShapeType="1"/>
            </p:cNvSpPr>
            <p:nvPr/>
          </p:nvSpPr>
          <p:spPr bwMode="auto">
            <a:xfrm flipV="1">
              <a:off x="7309899" y="2667000"/>
              <a:ext cx="1219200" cy="0"/>
            </a:xfrm>
            <a:prstGeom prst="line">
              <a:avLst/>
            </a:prstGeom>
            <a:noFill/>
            <a:ln w="19050">
              <a:solidFill>
                <a:schemeClr val="tx1"/>
              </a:solidFill>
              <a:round/>
              <a:headEnd/>
              <a:tailEnd/>
            </a:ln>
            <a:effectLst/>
          </p:spPr>
          <p:txBody>
            <a:bodyPr/>
            <a:lstStyle/>
            <a:p>
              <a:endParaRPr lang="en-US" u="sng"/>
            </a:p>
          </p:txBody>
        </p:sp>
        <p:sp>
          <p:nvSpPr>
            <p:cNvPr id="90" name="Text Box 24"/>
            <p:cNvSpPr txBox="1">
              <a:spLocks noChangeArrowheads="1"/>
            </p:cNvSpPr>
            <p:nvPr/>
          </p:nvSpPr>
          <p:spPr bwMode="auto">
            <a:xfrm>
              <a:off x="8757699" y="3048000"/>
              <a:ext cx="312906" cy="369332"/>
            </a:xfrm>
            <a:prstGeom prst="rect">
              <a:avLst/>
            </a:prstGeom>
            <a:noFill/>
            <a:ln w="9525">
              <a:noFill/>
              <a:miter lim="800000"/>
              <a:headEnd/>
              <a:tailEnd/>
            </a:ln>
            <a:effectLst/>
          </p:spPr>
          <p:txBody>
            <a:bodyPr wrap="none">
              <a:spAutoFit/>
            </a:bodyPr>
            <a:lstStyle/>
            <a:p>
              <a:r>
                <a:rPr lang="en-US" b="1" dirty="0">
                  <a:solidFill>
                    <a:srgbClr val="D60093"/>
                  </a:solidFill>
                </a:rPr>
                <a:t>d</a:t>
              </a:r>
            </a:p>
          </p:txBody>
        </p:sp>
        <p:cxnSp>
          <p:nvCxnSpPr>
            <p:cNvPr id="91" name="Straight Connector 90"/>
            <p:cNvCxnSpPr>
              <a:stCxn id="53" idx="2"/>
              <a:endCxn id="88" idx="6"/>
            </p:cNvCxnSpPr>
            <p:nvPr/>
          </p:nvCxnSpPr>
          <p:spPr>
            <a:xfrm rot="10800000" flipV="1">
              <a:off x="7370224" y="2664380"/>
              <a:ext cx="1174750" cy="61221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a:endCxn id="62" idx="6"/>
            </p:cNvCxnSpPr>
            <p:nvPr/>
          </p:nvCxnSpPr>
          <p:spPr>
            <a:xfrm rot="10800000" flipV="1">
              <a:off x="7370225" y="1676402"/>
              <a:ext cx="1158875" cy="53339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a:stCxn id="63" idx="1"/>
              <a:endCxn id="65" idx="6"/>
            </p:cNvCxnSpPr>
            <p:nvPr/>
          </p:nvCxnSpPr>
          <p:spPr>
            <a:xfrm rot="16200000" flipH="1" flipV="1">
              <a:off x="7694074" y="1831975"/>
              <a:ext cx="457200" cy="121285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94" name="Group 93"/>
            <p:cNvGrpSpPr/>
            <p:nvPr/>
          </p:nvGrpSpPr>
          <p:grpSpPr>
            <a:xfrm>
              <a:off x="8300499" y="3429000"/>
              <a:ext cx="843501" cy="369332"/>
              <a:chOff x="7924800" y="3733800"/>
              <a:chExt cx="843501" cy="369332"/>
            </a:xfrm>
          </p:grpSpPr>
          <p:sp>
            <p:nvSpPr>
              <p:cNvPr id="106" name="TextBox 105"/>
              <p:cNvSpPr txBox="1"/>
              <p:nvPr/>
            </p:nvSpPr>
            <p:spPr>
              <a:xfrm>
                <a:off x="7924800" y="3733800"/>
                <a:ext cx="843501" cy="369332"/>
              </a:xfrm>
              <a:prstGeom prst="rect">
                <a:avLst/>
              </a:prstGeom>
              <a:noFill/>
            </p:spPr>
            <p:txBody>
              <a:bodyPr wrap="none" rtlCol="0">
                <a:spAutoFit/>
              </a:bodyPr>
              <a:lstStyle/>
              <a:p>
                <a:r>
                  <a:rPr lang="en-US" b="1" dirty="0" smtClean="0">
                    <a:solidFill>
                      <a:srgbClr val="D60093"/>
                    </a:solidFill>
                  </a:rPr>
                  <a:t>G</a:t>
                </a:r>
                <a:r>
                  <a:rPr lang="en-US" dirty="0" smtClean="0"/>
                  <a:t>={     }</a:t>
                </a:r>
                <a:endParaRPr lang="en-US" dirty="0"/>
              </a:p>
            </p:txBody>
          </p:sp>
          <p:sp>
            <p:nvSpPr>
              <p:cNvPr id="107" name="Oval 106"/>
              <p:cNvSpPr>
                <a:spLocks noChangeArrowheads="1"/>
              </p:cNvSpPr>
              <p:nvPr/>
            </p:nvSpPr>
            <p:spPr bwMode="auto">
              <a:xfrm>
                <a:off x="8382000" y="3846212"/>
                <a:ext cx="152400" cy="152400"/>
              </a:xfrm>
              <a:prstGeom prst="ellipse">
                <a:avLst/>
              </a:prstGeom>
              <a:solidFill>
                <a:schemeClr val="accent3"/>
              </a:solidFill>
              <a:ln w="9525">
                <a:solidFill>
                  <a:schemeClr val="tx1"/>
                </a:solidFill>
                <a:round/>
                <a:headEnd/>
                <a:tailEnd/>
              </a:ln>
              <a:effectLst/>
            </p:spPr>
            <p:txBody>
              <a:bodyPr wrap="none" anchor="ctr"/>
              <a:lstStyle/>
              <a:p>
                <a:endParaRPr lang="en-US"/>
              </a:p>
            </p:txBody>
          </p:sp>
        </p:grpSp>
        <p:grpSp>
          <p:nvGrpSpPr>
            <p:cNvPr id="95" name="Group 94"/>
            <p:cNvGrpSpPr/>
            <p:nvPr/>
          </p:nvGrpSpPr>
          <p:grpSpPr>
            <a:xfrm>
              <a:off x="6777548" y="3449082"/>
              <a:ext cx="1042273" cy="369332"/>
              <a:chOff x="7924800" y="3733800"/>
              <a:chExt cx="1042273" cy="369332"/>
            </a:xfrm>
          </p:grpSpPr>
          <p:sp>
            <p:nvSpPr>
              <p:cNvPr id="104" name="TextBox 103"/>
              <p:cNvSpPr txBox="1"/>
              <p:nvPr/>
            </p:nvSpPr>
            <p:spPr>
              <a:xfrm>
                <a:off x="7924800" y="3733800"/>
                <a:ext cx="1042273" cy="369332"/>
              </a:xfrm>
              <a:prstGeom prst="rect">
                <a:avLst/>
              </a:prstGeom>
              <a:noFill/>
            </p:spPr>
            <p:txBody>
              <a:bodyPr wrap="none" rtlCol="0">
                <a:spAutoFit/>
              </a:bodyPr>
              <a:lstStyle/>
              <a:p>
                <a:r>
                  <a:rPr lang="en-US" b="1" dirty="0" smtClean="0">
                    <a:solidFill>
                      <a:srgbClr val="008000"/>
                    </a:solidFill>
                  </a:rPr>
                  <a:t>B</a:t>
                </a:r>
                <a:r>
                  <a:rPr lang="en-US" dirty="0" smtClean="0"/>
                  <a:t>={          }</a:t>
                </a:r>
                <a:endParaRPr lang="en-US" dirty="0"/>
              </a:p>
            </p:txBody>
          </p:sp>
          <p:sp>
            <p:nvSpPr>
              <p:cNvPr id="105" name="Oval 104"/>
              <p:cNvSpPr>
                <a:spLocks noChangeArrowheads="1"/>
              </p:cNvSpPr>
              <p:nvPr/>
            </p:nvSpPr>
            <p:spPr bwMode="auto">
              <a:xfrm>
                <a:off x="8382000" y="3846212"/>
                <a:ext cx="152400" cy="152400"/>
              </a:xfrm>
              <a:prstGeom prst="ellipse">
                <a:avLst/>
              </a:prstGeom>
              <a:solidFill>
                <a:schemeClr val="accent4"/>
              </a:solidFill>
              <a:ln w="9525">
                <a:solidFill>
                  <a:schemeClr val="tx1"/>
                </a:solidFill>
                <a:round/>
                <a:headEnd/>
                <a:tailEnd/>
              </a:ln>
              <a:effectLst/>
            </p:spPr>
            <p:txBody>
              <a:bodyPr wrap="none" anchor="ctr"/>
              <a:lstStyle/>
              <a:p>
                <a:endParaRPr lang="en-US"/>
              </a:p>
            </p:txBody>
          </p:sp>
        </p:grpSp>
        <p:sp>
          <p:nvSpPr>
            <p:cNvPr id="96" name="Line 16"/>
            <p:cNvSpPr>
              <a:spLocks noChangeShapeType="1"/>
            </p:cNvSpPr>
            <p:nvPr/>
          </p:nvSpPr>
          <p:spPr bwMode="auto">
            <a:xfrm flipH="1" flipV="1">
              <a:off x="7309898" y="2667000"/>
              <a:ext cx="1219201" cy="609600"/>
            </a:xfrm>
            <a:prstGeom prst="line">
              <a:avLst/>
            </a:prstGeom>
            <a:noFill/>
            <a:ln w="19050">
              <a:solidFill>
                <a:schemeClr val="tx1"/>
              </a:solidFill>
              <a:prstDash val="dash"/>
              <a:round/>
              <a:headEnd/>
              <a:tailEnd/>
            </a:ln>
            <a:effectLst/>
          </p:spPr>
          <p:txBody>
            <a:bodyPr/>
            <a:lstStyle/>
            <a:p>
              <a:endParaRPr lang="en-US" b="1" dirty="0"/>
            </a:p>
          </p:txBody>
        </p:sp>
        <p:sp>
          <p:nvSpPr>
            <p:cNvPr id="97" name="TextBox 96"/>
            <p:cNvSpPr txBox="1"/>
            <p:nvPr/>
          </p:nvSpPr>
          <p:spPr>
            <a:xfrm>
              <a:off x="7690899" y="1307068"/>
              <a:ext cx="603050" cy="369332"/>
            </a:xfrm>
            <a:prstGeom prst="rect">
              <a:avLst/>
            </a:prstGeom>
            <a:noFill/>
          </p:spPr>
          <p:txBody>
            <a:bodyPr wrap="none" rtlCol="0">
              <a:spAutoFit/>
            </a:bodyPr>
            <a:lstStyle/>
            <a:p>
              <a:r>
                <a:rPr lang="en-US" b="1" dirty="0" err="1" smtClean="0"/>
                <a:t>M</a:t>
              </a:r>
              <a:r>
                <a:rPr lang="en-US" b="1" baseline="-25000" dirty="0" err="1" smtClean="0"/>
                <a:t>opt</a:t>
              </a:r>
              <a:endParaRPr lang="en-US" b="1" baseline="-25000" dirty="0"/>
            </a:p>
          </p:txBody>
        </p:sp>
        <p:sp>
          <p:nvSpPr>
            <p:cNvPr id="98" name="TextBox 97"/>
            <p:cNvSpPr txBox="1"/>
            <p:nvPr/>
          </p:nvSpPr>
          <p:spPr>
            <a:xfrm rot="20243382">
              <a:off x="7339108" y="1697753"/>
              <a:ext cx="837089" cy="369332"/>
            </a:xfrm>
            <a:prstGeom prst="rect">
              <a:avLst/>
            </a:prstGeom>
            <a:noFill/>
          </p:spPr>
          <p:txBody>
            <a:bodyPr wrap="none" rtlCol="0">
              <a:spAutoFit/>
            </a:bodyPr>
            <a:lstStyle/>
            <a:p>
              <a:r>
                <a:rPr lang="en-US" b="1" dirty="0" err="1" smtClean="0"/>
                <a:t>M</a:t>
              </a:r>
              <a:r>
                <a:rPr lang="en-US" b="1" baseline="-25000" dirty="0" err="1" smtClean="0"/>
                <a:t>greedy</a:t>
              </a:r>
              <a:endParaRPr lang="en-US" b="1" baseline="-25000" dirty="0"/>
            </a:p>
          </p:txBody>
        </p:sp>
        <p:sp>
          <p:nvSpPr>
            <p:cNvPr id="99" name="Text Box 17"/>
            <p:cNvSpPr txBox="1">
              <a:spLocks noChangeArrowheads="1"/>
            </p:cNvSpPr>
            <p:nvPr/>
          </p:nvSpPr>
          <p:spPr bwMode="auto">
            <a:xfrm>
              <a:off x="6852699" y="1447800"/>
              <a:ext cx="298480" cy="369332"/>
            </a:xfrm>
            <a:prstGeom prst="rect">
              <a:avLst/>
            </a:prstGeom>
            <a:noFill/>
            <a:ln w="9525">
              <a:noFill/>
              <a:miter lim="800000"/>
              <a:headEnd/>
              <a:tailEnd/>
            </a:ln>
            <a:effectLst/>
          </p:spPr>
          <p:txBody>
            <a:bodyPr wrap="none">
              <a:spAutoFit/>
            </a:bodyPr>
            <a:lstStyle/>
            <a:p>
              <a:r>
                <a:rPr lang="en-US" b="1" dirty="0">
                  <a:solidFill>
                    <a:srgbClr val="008000"/>
                  </a:solidFill>
                </a:rPr>
                <a:t>1</a:t>
              </a:r>
            </a:p>
          </p:txBody>
        </p:sp>
        <p:sp>
          <p:nvSpPr>
            <p:cNvPr id="100" name="Text Box 18"/>
            <p:cNvSpPr txBox="1">
              <a:spLocks noChangeArrowheads="1"/>
            </p:cNvSpPr>
            <p:nvPr/>
          </p:nvSpPr>
          <p:spPr bwMode="auto">
            <a:xfrm>
              <a:off x="6878099" y="2012950"/>
              <a:ext cx="303288" cy="369332"/>
            </a:xfrm>
            <a:prstGeom prst="rect">
              <a:avLst/>
            </a:prstGeom>
            <a:noFill/>
            <a:ln w="9525">
              <a:noFill/>
              <a:miter lim="800000"/>
              <a:headEnd/>
              <a:tailEnd/>
            </a:ln>
            <a:effectLst/>
          </p:spPr>
          <p:txBody>
            <a:bodyPr wrap="none">
              <a:spAutoFit/>
            </a:bodyPr>
            <a:lstStyle/>
            <a:p>
              <a:r>
                <a:rPr lang="en-US" b="1" dirty="0">
                  <a:solidFill>
                    <a:srgbClr val="008000"/>
                  </a:solidFill>
                </a:rPr>
                <a:t>2</a:t>
              </a:r>
            </a:p>
          </p:txBody>
        </p:sp>
        <p:sp>
          <p:nvSpPr>
            <p:cNvPr id="101" name="Text Box 19"/>
            <p:cNvSpPr txBox="1">
              <a:spLocks noChangeArrowheads="1"/>
            </p:cNvSpPr>
            <p:nvPr/>
          </p:nvSpPr>
          <p:spPr bwMode="auto">
            <a:xfrm>
              <a:off x="6874924" y="2455863"/>
              <a:ext cx="296876" cy="369332"/>
            </a:xfrm>
            <a:prstGeom prst="rect">
              <a:avLst/>
            </a:prstGeom>
            <a:noFill/>
            <a:ln w="9525">
              <a:noFill/>
              <a:miter lim="800000"/>
              <a:headEnd/>
              <a:tailEnd/>
            </a:ln>
            <a:effectLst/>
          </p:spPr>
          <p:txBody>
            <a:bodyPr wrap="none">
              <a:spAutoFit/>
            </a:bodyPr>
            <a:lstStyle/>
            <a:p>
              <a:r>
                <a:rPr lang="en-US" b="1" dirty="0">
                  <a:solidFill>
                    <a:srgbClr val="008000"/>
                  </a:solidFill>
                </a:rPr>
                <a:t>3</a:t>
              </a:r>
            </a:p>
          </p:txBody>
        </p:sp>
        <p:sp>
          <p:nvSpPr>
            <p:cNvPr id="102" name="Text Box 20"/>
            <p:cNvSpPr txBox="1">
              <a:spLocks noChangeArrowheads="1"/>
            </p:cNvSpPr>
            <p:nvPr/>
          </p:nvSpPr>
          <p:spPr bwMode="auto">
            <a:xfrm>
              <a:off x="6852699" y="3079750"/>
              <a:ext cx="306494" cy="369332"/>
            </a:xfrm>
            <a:prstGeom prst="rect">
              <a:avLst/>
            </a:prstGeom>
            <a:noFill/>
            <a:ln w="9525">
              <a:noFill/>
              <a:miter lim="800000"/>
              <a:headEnd/>
              <a:tailEnd/>
            </a:ln>
            <a:effectLst/>
          </p:spPr>
          <p:txBody>
            <a:bodyPr wrap="none">
              <a:spAutoFit/>
            </a:bodyPr>
            <a:lstStyle/>
            <a:p>
              <a:r>
                <a:rPr lang="en-US" b="1" dirty="0">
                  <a:solidFill>
                    <a:srgbClr val="008000"/>
                  </a:solidFill>
                </a:rPr>
                <a:t>4</a:t>
              </a:r>
            </a:p>
          </p:txBody>
        </p:sp>
        <p:sp>
          <p:nvSpPr>
            <p:cNvPr id="103" name="Oval 102"/>
            <p:cNvSpPr>
              <a:spLocks noChangeArrowheads="1"/>
            </p:cNvSpPr>
            <p:nvPr/>
          </p:nvSpPr>
          <p:spPr bwMode="auto">
            <a:xfrm>
              <a:off x="7467600" y="3570316"/>
              <a:ext cx="152400" cy="152400"/>
            </a:xfrm>
            <a:prstGeom prst="ellipse">
              <a:avLst/>
            </a:prstGeom>
            <a:solidFill>
              <a:schemeClr val="accent4"/>
            </a:solidFill>
            <a:ln w="9525">
              <a:solidFill>
                <a:schemeClr val="tx1"/>
              </a:solidFill>
              <a:round/>
              <a:headEnd/>
              <a:tailEnd/>
            </a:ln>
            <a:effectLst/>
          </p:spPr>
          <p:txBody>
            <a:bodyPr wrap="none" anchor="ctr"/>
            <a:lstStyle/>
            <a:p>
              <a:endParaRPr lang="en-US"/>
            </a:p>
          </p:txBody>
        </p:sp>
      </p:grpSp>
    </p:spTree>
    <p:extLst>
      <p:ext uri="{BB962C8B-B14F-4D97-AF65-F5344CB8AC3E}">
        <p14:creationId xmlns:p14="http://schemas.microsoft.com/office/powerpoint/2010/main" val="7091015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3251">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53251">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532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uiExpand="1"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dirty="0"/>
              <a:t>Analyzing the </a:t>
            </a:r>
            <a:r>
              <a:rPr lang="en-US" dirty="0" smtClean="0"/>
              <a:t>Greedy Algorithm</a:t>
            </a:r>
            <a:endParaRPr lang="en-US" dirty="0"/>
          </a:p>
        </p:txBody>
      </p:sp>
      <p:sp>
        <p:nvSpPr>
          <p:cNvPr id="53251" name="Rectangle 3"/>
          <p:cNvSpPr>
            <a:spLocks noGrp="1" noChangeArrowheads="1"/>
          </p:cNvSpPr>
          <p:nvPr>
            <p:ph idx="1"/>
          </p:nvPr>
        </p:nvSpPr>
        <p:spPr>
          <a:xfrm>
            <a:off x="457200" y="1295400"/>
            <a:ext cx="8682482" cy="5486400"/>
          </a:xfrm>
        </p:spPr>
        <p:txBody>
          <a:bodyPr>
            <a:normAutofit/>
          </a:bodyPr>
          <a:lstStyle/>
          <a:p>
            <a:r>
              <a:rPr lang="en-US" b="1" dirty="0" smtClean="0">
                <a:solidFill>
                  <a:srgbClr val="0000FF"/>
                </a:solidFill>
              </a:rPr>
              <a:t>Summary so far:</a:t>
            </a:r>
          </a:p>
          <a:p>
            <a:pPr lvl="1"/>
            <a:r>
              <a:rPr lang="en-US" dirty="0"/>
              <a:t>G</a:t>
            </a:r>
            <a:r>
              <a:rPr lang="en-US" dirty="0" smtClean="0"/>
              <a:t>irls </a:t>
            </a:r>
            <a:r>
              <a:rPr lang="en-US" b="1" i="1" dirty="0">
                <a:solidFill>
                  <a:srgbClr val="D60093"/>
                </a:solidFill>
              </a:rPr>
              <a:t>G </a:t>
            </a:r>
            <a:r>
              <a:rPr lang="en-US" dirty="0" smtClean="0"/>
              <a:t>matched in </a:t>
            </a:r>
            <a:r>
              <a:rPr lang="en-US" b="1" i="1" dirty="0" err="1"/>
              <a:t>M</a:t>
            </a:r>
            <a:r>
              <a:rPr lang="en-US" b="1" i="1" baseline="-25000" dirty="0" err="1"/>
              <a:t>opt</a:t>
            </a:r>
            <a:r>
              <a:rPr lang="en-US" dirty="0"/>
              <a:t> </a:t>
            </a:r>
            <a:r>
              <a:rPr lang="en-US" dirty="0" smtClean="0"/>
              <a:t>but </a:t>
            </a:r>
            <a:r>
              <a:rPr lang="en-US" dirty="0"/>
              <a:t>not in </a:t>
            </a:r>
            <a:r>
              <a:rPr lang="en-US" b="1" i="1" dirty="0" err="1"/>
              <a:t>M</a:t>
            </a:r>
            <a:r>
              <a:rPr lang="en-US" b="1" i="1" baseline="-25000" dirty="0" err="1"/>
              <a:t>greedy</a:t>
            </a:r>
            <a:endParaRPr lang="en-US" b="1" i="1" baseline="-25000" dirty="0"/>
          </a:p>
          <a:p>
            <a:pPr lvl="1"/>
            <a:r>
              <a:rPr lang="en-US" b="1" dirty="0" smtClean="0">
                <a:solidFill>
                  <a:srgbClr val="FF0066"/>
                </a:solidFill>
              </a:rPr>
              <a:t>(1)</a:t>
            </a:r>
            <a:r>
              <a:rPr lang="en-US" dirty="0" smtClean="0">
                <a:solidFill>
                  <a:srgbClr val="FF0066"/>
                </a:solidFill>
              </a:rPr>
              <a:t> </a:t>
            </a:r>
            <a:r>
              <a:rPr lang="en-US" dirty="0" smtClean="0"/>
              <a:t>|</a:t>
            </a:r>
            <a:r>
              <a:rPr lang="en-US" b="1" i="1" dirty="0" err="1" smtClean="0"/>
              <a:t>M</a:t>
            </a:r>
            <a:r>
              <a:rPr lang="en-US" b="1" i="1" baseline="-25000" dirty="0" err="1" smtClean="0"/>
              <a:t>greedy</a:t>
            </a:r>
            <a:r>
              <a:rPr lang="en-US" dirty="0"/>
              <a:t>|≥ |</a:t>
            </a:r>
            <a:r>
              <a:rPr lang="en-US" b="1" i="1" dirty="0">
                <a:solidFill>
                  <a:srgbClr val="008000"/>
                </a:solidFill>
              </a:rPr>
              <a:t>B</a:t>
            </a:r>
            <a:r>
              <a:rPr lang="en-US" dirty="0"/>
              <a:t>|</a:t>
            </a:r>
            <a:endParaRPr lang="en-US" baseline="-25000" dirty="0"/>
          </a:p>
          <a:p>
            <a:r>
              <a:rPr lang="en-US" dirty="0"/>
              <a:t>There </a:t>
            </a:r>
            <a:r>
              <a:rPr lang="en-US" dirty="0" smtClean="0"/>
              <a:t>are </a:t>
            </a:r>
            <a:r>
              <a:rPr lang="en-US" dirty="0"/>
              <a:t>at least |</a:t>
            </a:r>
            <a:r>
              <a:rPr lang="en-US" b="1" i="1" dirty="0">
                <a:solidFill>
                  <a:srgbClr val="D60093"/>
                </a:solidFill>
              </a:rPr>
              <a:t>G</a:t>
            </a:r>
            <a:r>
              <a:rPr lang="en-US" dirty="0"/>
              <a:t>| such </a:t>
            </a:r>
            <a:r>
              <a:rPr lang="en-US" dirty="0" smtClean="0"/>
              <a:t>boys </a:t>
            </a:r>
            <a:br>
              <a:rPr lang="en-US" dirty="0" smtClean="0"/>
            </a:br>
            <a:r>
              <a:rPr lang="en-US" dirty="0" smtClean="0"/>
              <a:t>(|</a:t>
            </a:r>
            <a:r>
              <a:rPr lang="en-US" b="1" i="1" dirty="0" smtClean="0">
                <a:solidFill>
                  <a:srgbClr val="D60093"/>
                </a:solidFill>
              </a:rPr>
              <a:t>G</a:t>
            </a:r>
            <a:r>
              <a:rPr lang="en-US" dirty="0" smtClean="0"/>
              <a:t>| </a:t>
            </a:r>
            <a:r>
              <a:rPr lang="en-US" dirty="0" smtClean="0">
                <a:sym typeface="Symbol"/>
              </a:rPr>
              <a:t> |</a:t>
            </a:r>
            <a:r>
              <a:rPr lang="en-US" b="1" i="1" dirty="0" smtClean="0">
                <a:solidFill>
                  <a:srgbClr val="008000"/>
                </a:solidFill>
                <a:sym typeface="Symbol"/>
              </a:rPr>
              <a:t>B</a:t>
            </a:r>
            <a:r>
              <a:rPr lang="en-US" dirty="0" smtClean="0">
                <a:sym typeface="Symbol"/>
              </a:rPr>
              <a:t>|) o</a:t>
            </a:r>
            <a:r>
              <a:rPr lang="en-US" dirty="0" smtClean="0"/>
              <a:t>therwise </a:t>
            </a:r>
            <a:r>
              <a:rPr lang="en-US" dirty="0"/>
              <a:t>the optimal </a:t>
            </a:r>
            <a:r>
              <a:rPr lang="en-US" dirty="0" smtClean="0"/>
              <a:t/>
            </a:r>
            <a:br>
              <a:rPr lang="en-US" dirty="0" smtClean="0"/>
            </a:br>
            <a:r>
              <a:rPr lang="en-US" dirty="0" smtClean="0"/>
              <a:t>algorithm couldn’t have </a:t>
            </a:r>
            <a:r>
              <a:rPr lang="en-US" dirty="0"/>
              <a:t>matched all </a:t>
            </a:r>
            <a:r>
              <a:rPr lang="en-US" dirty="0" smtClean="0"/>
              <a:t>girls in </a:t>
            </a:r>
            <a:r>
              <a:rPr lang="en-US" b="1" i="1" dirty="0">
                <a:solidFill>
                  <a:srgbClr val="D60093"/>
                </a:solidFill>
              </a:rPr>
              <a:t>G</a:t>
            </a:r>
            <a:endParaRPr lang="en-US" dirty="0" smtClean="0"/>
          </a:p>
          <a:p>
            <a:pPr lvl="1"/>
            <a:r>
              <a:rPr lang="en-US" b="1" dirty="0" smtClean="0"/>
              <a:t>So:</a:t>
            </a:r>
            <a:r>
              <a:rPr lang="en-US" sz="3200" dirty="0" smtClean="0"/>
              <a:t> |</a:t>
            </a:r>
            <a:r>
              <a:rPr lang="en-US" sz="3200" b="1" i="1" dirty="0" smtClean="0">
                <a:solidFill>
                  <a:srgbClr val="D60093"/>
                </a:solidFill>
              </a:rPr>
              <a:t>G</a:t>
            </a:r>
            <a:r>
              <a:rPr lang="en-US" sz="3200" dirty="0" smtClean="0"/>
              <a:t>| </a:t>
            </a:r>
            <a:r>
              <a:rPr lang="en-US" sz="3200" dirty="0">
                <a:sym typeface="Symbol"/>
              </a:rPr>
              <a:t> </a:t>
            </a:r>
            <a:r>
              <a:rPr lang="en-US" sz="3200" dirty="0" smtClean="0"/>
              <a:t>|</a:t>
            </a:r>
            <a:r>
              <a:rPr lang="en-US" sz="3200" b="1" dirty="0" smtClean="0">
                <a:solidFill>
                  <a:srgbClr val="008000"/>
                </a:solidFill>
              </a:rPr>
              <a:t>B</a:t>
            </a:r>
            <a:r>
              <a:rPr lang="en-US" sz="3200" dirty="0" smtClean="0"/>
              <a:t>| </a:t>
            </a:r>
            <a:r>
              <a:rPr lang="en-US" sz="3200" dirty="0" smtClean="0">
                <a:sym typeface="Symbol"/>
              </a:rPr>
              <a:t> </a:t>
            </a:r>
            <a:r>
              <a:rPr lang="en-US" sz="3200" dirty="0" smtClean="0"/>
              <a:t>|</a:t>
            </a:r>
            <a:r>
              <a:rPr lang="en-US" sz="3200" b="1" i="1" dirty="0" err="1" smtClean="0"/>
              <a:t>M</a:t>
            </a:r>
            <a:r>
              <a:rPr lang="en-US" sz="3200" b="1" i="1" baseline="-25000" dirty="0" err="1" smtClean="0"/>
              <a:t>greedy</a:t>
            </a:r>
            <a:r>
              <a:rPr lang="en-US" sz="3200" dirty="0" smtClean="0"/>
              <a:t>|</a:t>
            </a:r>
            <a:endParaRPr lang="en-US" dirty="0" smtClean="0"/>
          </a:p>
          <a:p>
            <a:r>
              <a:rPr lang="en-US" dirty="0"/>
              <a:t>By definition of </a:t>
            </a:r>
            <a:r>
              <a:rPr lang="en-US" b="1" i="1" dirty="0">
                <a:solidFill>
                  <a:srgbClr val="D60093"/>
                </a:solidFill>
              </a:rPr>
              <a:t>G</a:t>
            </a:r>
            <a:r>
              <a:rPr lang="en-US" dirty="0"/>
              <a:t> also: |</a:t>
            </a:r>
            <a:r>
              <a:rPr lang="en-US" b="1" dirty="0" err="1"/>
              <a:t>M</a:t>
            </a:r>
            <a:r>
              <a:rPr lang="en-US" b="1" baseline="-25000" dirty="0" err="1"/>
              <a:t>opt</a:t>
            </a:r>
            <a:r>
              <a:rPr lang="en-US" dirty="0" smtClean="0"/>
              <a:t>| </a:t>
            </a:r>
            <a:r>
              <a:rPr lang="en-US" dirty="0">
                <a:sym typeface="Symbol"/>
              </a:rPr>
              <a:t></a:t>
            </a:r>
            <a:r>
              <a:rPr lang="en-US" dirty="0" smtClean="0"/>
              <a:t> </a:t>
            </a:r>
            <a:r>
              <a:rPr lang="en-US" dirty="0"/>
              <a:t>|</a:t>
            </a:r>
            <a:r>
              <a:rPr lang="en-US" b="1" dirty="0" err="1"/>
              <a:t>M</a:t>
            </a:r>
            <a:r>
              <a:rPr lang="en-US" b="1" baseline="-25000" dirty="0" err="1"/>
              <a:t>greedy</a:t>
            </a:r>
            <a:r>
              <a:rPr lang="en-US" dirty="0"/>
              <a:t>| + |</a:t>
            </a:r>
            <a:r>
              <a:rPr lang="en-US" b="1" dirty="0">
                <a:solidFill>
                  <a:srgbClr val="D60093"/>
                </a:solidFill>
              </a:rPr>
              <a:t>G</a:t>
            </a:r>
            <a:r>
              <a:rPr lang="en-US" dirty="0" smtClean="0"/>
              <a:t>|</a:t>
            </a:r>
          </a:p>
          <a:p>
            <a:pPr lvl="1"/>
            <a:r>
              <a:rPr lang="en-US" dirty="0" smtClean="0"/>
              <a:t>Worst case </a:t>
            </a:r>
            <a:r>
              <a:rPr lang="en-US" dirty="0"/>
              <a:t>is when |</a:t>
            </a:r>
            <a:r>
              <a:rPr lang="en-US" b="1" i="1" dirty="0">
                <a:solidFill>
                  <a:srgbClr val="D60093"/>
                </a:solidFill>
              </a:rPr>
              <a:t>G</a:t>
            </a:r>
            <a:r>
              <a:rPr lang="en-US" dirty="0"/>
              <a:t>| </a:t>
            </a:r>
            <a:r>
              <a:rPr lang="en-US" dirty="0" smtClean="0">
                <a:sym typeface="Symbol"/>
              </a:rPr>
              <a:t>= </a:t>
            </a:r>
            <a:r>
              <a:rPr lang="en-US" dirty="0"/>
              <a:t>|</a:t>
            </a:r>
            <a:r>
              <a:rPr lang="en-US" b="1" dirty="0">
                <a:solidFill>
                  <a:srgbClr val="008000"/>
                </a:solidFill>
              </a:rPr>
              <a:t>B</a:t>
            </a:r>
            <a:r>
              <a:rPr lang="en-US" dirty="0"/>
              <a:t>| </a:t>
            </a:r>
            <a:r>
              <a:rPr lang="en-US" dirty="0" smtClean="0"/>
              <a:t>=</a:t>
            </a:r>
            <a:r>
              <a:rPr lang="en-US" dirty="0" smtClean="0">
                <a:sym typeface="Symbol"/>
              </a:rPr>
              <a:t> </a:t>
            </a:r>
            <a:r>
              <a:rPr lang="en-US" dirty="0"/>
              <a:t>|</a:t>
            </a:r>
            <a:r>
              <a:rPr lang="en-US" b="1" i="1" dirty="0" err="1"/>
              <a:t>M</a:t>
            </a:r>
            <a:r>
              <a:rPr lang="en-US" b="1" i="1" baseline="-25000" dirty="0" err="1"/>
              <a:t>greedy</a:t>
            </a:r>
            <a:r>
              <a:rPr lang="en-US" dirty="0" smtClean="0"/>
              <a:t>|</a:t>
            </a:r>
          </a:p>
          <a:p>
            <a:r>
              <a:rPr lang="en-US" dirty="0" smtClean="0"/>
              <a:t>|</a:t>
            </a:r>
            <a:r>
              <a:rPr lang="en-US" b="1" i="1" dirty="0" err="1"/>
              <a:t>M</a:t>
            </a:r>
            <a:r>
              <a:rPr lang="en-US" b="1" i="1" baseline="-25000" dirty="0" err="1"/>
              <a:t>opt</a:t>
            </a:r>
            <a:r>
              <a:rPr lang="en-US" dirty="0"/>
              <a:t>| </a:t>
            </a:r>
            <a:r>
              <a:rPr lang="en-US" dirty="0">
                <a:sym typeface="Symbol"/>
              </a:rPr>
              <a:t></a:t>
            </a:r>
            <a:r>
              <a:rPr lang="en-US" dirty="0" smtClean="0"/>
              <a:t> 2|</a:t>
            </a:r>
            <a:r>
              <a:rPr lang="en-US" b="1" i="1" dirty="0" smtClean="0"/>
              <a:t>M</a:t>
            </a:r>
            <a:r>
              <a:rPr lang="en-US" b="1" i="1" baseline="-25000" dirty="0" smtClean="0"/>
              <a:t>greedy</a:t>
            </a:r>
            <a:r>
              <a:rPr lang="en-US" dirty="0" smtClean="0"/>
              <a:t>| </a:t>
            </a:r>
            <a:r>
              <a:rPr lang="en-US" b="1" dirty="0" smtClean="0"/>
              <a:t>then</a:t>
            </a:r>
            <a:r>
              <a:rPr lang="en-US" dirty="0" smtClean="0"/>
              <a:t> </a:t>
            </a:r>
            <a:r>
              <a:rPr lang="en-US" b="1" dirty="0" smtClean="0">
                <a:solidFill>
                  <a:srgbClr val="0000FF"/>
                </a:solidFill>
              </a:rPr>
              <a:t>|</a:t>
            </a:r>
            <a:r>
              <a:rPr lang="en-US" b="1" i="1" dirty="0" err="1" smtClean="0">
                <a:solidFill>
                  <a:srgbClr val="0000FF"/>
                </a:solidFill>
              </a:rPr>
              <a:t>M</a:t>
            </a:r>
            <a:r>
              <a:rPr lang="en-US" b="1" i="1" baseline="-25000" dirty="0" err="1" smtClean="0">
                <a:solidFill>
                  <a:srgbClr val="0000FF"/>
                </a:solidFill>
              </a:rPr>
              <a:t>greedy</a:t>
            </a:r>
            <a:r>
              <a:rPr lang="en-US" b="1" dirty="0">
                <a:solidFill>
                  <a:srgbClr val="0000FF"/>
                </a:solidFill>
              </a:rPr>
              <a:t>|/|</a:t>
            </a:r>
            <a:r>
              <a:rPr lang="en-US" b="1" i="1" dirty="0" err="1">
                <a:solidFill>
                  <a:srgbClr val="0000FF"/>
                </a:solidFill>
              </a:rPr>
              <a:t>M</a:t>
            </a:r>
            <a:r>
              <a:rPr lang="en-US" b="1" i="1" baseline="-25000" dirty="0" err="1">
                <a:solidFill>
                  <a:srgbClr val="0000FF"/>
                </a:solidFill>
              </a:rPr>
              <a:t>opt</a:t>
            </a:r>
            <a:r>
              <a:rPr lang="en-US" b="1" dirty="0">
                <a:solidFill>
                  <a:srgbClr val="0000FF"/>
                </a:solidFill>
              </a:rPr>
              <a:t>| </a:t>
            </a:r>
            <a:r>
              <a:rPr lang="en-US" b="1" dirty="0" smtClean="0">
                <a:solidFill>
                  <a:srgbClr val="0000FF"/>
                </a:solidFill>
                <a:sym typeface="Symbol"/>
              </a:rPr>
              <a:t></a:t>
            </a:r>
            <a:r>
              <a:rPr lang="en-US" b="1" dirty="0" smtClean="0">
                <a:solidFill>
                  <a:srgbClr val="0000FF"/>
                </a:solidFill>
              </a:rPr>
              <a:t> </a:t>
            </a:r>
            <a:r>
              <a:rPr lang="en-US" b="1" dirty="0">
                <a:solidFill>
                  <a:srgbClr val="0000FF"/>
                </a:solidFill>
              </a:rPr>
              <a:t>1/2</a:t>
            </a:r>
          </a:p>
          <a:p>
            <a:endParaRPr lang="en-US" sz="2400" dirty="0"/>
          </a:p>
          <a:p>
            <a:endParaRPr lang="en-US" sz="2400" dirty="0"/>
          </a:p>
        </p:txBody>
      </p:sp>
      <p:sp>
        <p:nvSpPr>
          <p:cNvPr id="39" name="Footer Placeholder 38"/>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38" name="Slide Number Placeholder 37"/>
          <p:cNvSpPr>
            <a:spLocks noGrp="1"/>
          </p:cNvSpPr>
          <p:nvPr>
            <p:ph type="sldNum" sz="quarter" idx="12"/>
          </p:nvPr>
        </p:nvSpPr>
        <p:spPr/>
        <p:txBody>
          <a:bodyPr/>
          <a:lstStyle/>
          <a:p>
            <a:fld id="{19B12225-5612-419B-A8D5-4B8EEE4C217E}" type="slidenum">
              <a:rPr lang="en-US" smtClean="0"/>
              <a:pPr/>
              <a:t>13</a:t>
            </a:fld>
            <a:endParaRPr lang="en-US"/>
          </a:p>
        </p:txBody>
      </p:sp>
      <p:grpSp>
        <p:nvGrpSpPr>
          <p:cNvPr id="107" name="Group 106"/>
          <p:cNvGrpSpPr/>
          <p:nvPr/>
        </p:nvGrpSpPr>
        <p:grpSpPr>
          <a:xfrm>
            <a:off x="6858000" y="1185440"/>
            <a:ext cx="2366452" cy="2511346"/>
            <a:chOff x="6777548" y="1307068"/>
            <a:chExt cx="2366452" cy="2511346"/>
          </a:xfrm>
        </p:grpSpPr>
        <p:sp>
          <p:nvSpPr>
            <p:cNvPr id="108" name="Oval 107"/>
            <p:cNvSpPr>
              <a:spLocks noChangeArrowheads="1"/>
            </p:cNvSpPr>
            <p:nvPr/>
          </p:nvSpPr>
          <p:spPr bwMode="auto">
            <a:xfrm>
              <a:off x="8522749" y="1580118"/>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09" name="Oval 108"/>
            <p:cNvSpPr>
              <a:spLocks noChangeArrowheads="1"/>
            </p:cNvSpPr>
            <p:nvPr/>
          </p:nvSpPr>
          <p:spPr bwMode="auto">
            <a:xfrm>
              <a:off x="8522749" y="2113518"/>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10" name="Oval 109"/>
            <p:cNvSpPr>
              <a:spLocks noChangeArrowheads="1"/>
            </p:cNvSpPr>
            <p:nvPr/>
          </p:nvSpPr>
          <p:spPr bwMode="auto">
            <a:xfrm>
              <a:off x="8544974" y="2588181"/>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11" name="Oval 110"/>
            <p:cNvSpPr>
              <a:spLocks noChangeArrowheads="1"/>
            </p:cNvSpPr>
            <p:nvPr/>
          </p:nvSpPr>
          <p:spPr bwMode="auto">
            <a:xfrm>
              <a:off x="8522749" y="3180318"/>
              <a:ext cx="152400" cy="152400"/>
            </a:xfrm>
            <a:prstGeom prst="ellipse">
              <a:avLst/>
            </a:prstGeom>
            <a:solidFill>
              <a:schemeClr val="accent3"/>
            </a:solidFill>
            <a:ln w="9525">
              <a:solidFill>
                <a:schemeClr val="tx1"/>
              </a:solidFill>
              <a:round/>
              <a:headEnd/>
              <a:tailEnd/>
            </a:ln>
            <a:effectLst/>
          </p:spPr>
          <p:txBody>
            <a:bodyPr wrap="none" anchor="ctr"/>
            <a:lstStyle/>
            <a:p>
              <a:endParaRPr lang="en-US"/>
            </a:p>
          </p:txBody>
        </p:sp>
        <p:sp>
          <p:nvSpPr>
            <p:cNvPr id="112" name="Oval 111"/>
            <p:cNvSpPr>
              <a:spLocks noChangeArrowheads="1"/>
            </p:cNvSpPr>
            <p:nvPr/>
          </p:nvSpPr>
          <p:spPr bwMode="auto">
            <a:xfrm>
              <a:off x="7217824" y="16002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13" name="Line 11"/>
            <p:cNvSpPr>
              <a:spLocks noChangeShapeType="1"/>
            </p:cNvSpPr>
            <p:nvPr/>
          </p:nvSpPr>
          <p:spPr bwMode="auto">
            <a:xfrm>
              <a:off x="7386099" y="1676400"/>
              <a:ext cx="1143000" cy="0"/>
            </a:xfrm>
            <a:prstGeom prst="line">
              <a:avLst/>
            </a:prstGeom>
            <a:noFill/>
            <a:ln w="19050">
              <a:solidFill>
                <a:schemeClr val="tx1"/>
              </a:solidFill>
              <a:round/>
              <a:headEnd/>
              <a:tailEnd/>
            </a:ln>
            <a:effectLst/>
          </p:spPr>
          <p:txBody>
            <a:bodyPr/>
            <a:lstStyle/>
            <a:p>
              <a:endParaRPr lang="en-US"/>
            </a:p>
          </p:txBody>
        </p:sp>
        <p:sp>
          <p:nvSpPr>
            <p:cNvPr id="114" name="Line 16"/>
            <p:cNvSpPr>
              <a:spLocks noChangeShapeType="1"/>
            </p:cNvSpPr>
            <p:nvPr/>
          </p:nvSpPr>
          <p:spPr bwMode="auto">
            <a:xfrm>
              <a:off x="7378842" y="3276600"/>
              <a:ext cx="1150257" cy="0"/>
            </a:xfrm>
            <a:prstGeom prst="line">
              <a:avLst/>
            </a:prstGeom>
            <a:noFill/>
            <a:ln w="19050">
              <a:solidFill>
                <a:schemeClr val="tx1"/>
              </a:solidFill>
              <a:round/>
              <a:headEnd/>
              <a:tailEnd/>
            </a:ln>
            <a:effectLst/>
          </p:spPr>
          <p:txBody>
            <a:bodyPr/>
            <a:lstStyle/>
            <a:p>
              <a:endParaRPr lang="en-US"/>
            </a:p>
          </p:txBody>
        </p:sp>
        <p:sp>
          <p:nvSpPr>
            <p:cNvPr id="115" name="Text Box 21"/>
            <p:cNvSpPr txBox="1">
              <a:spLocks noChangeArrowheads="1"/>
            </p:cNvSpPr>
            <p:nvPr/>
          </p:nvSpPr>
          <p:spPr bwMode="auto">
            <a:xfrm>
              <a:off x="8757699" y="1447800"/>
              <a:ext cx="303288" cy="369332"/>
            </a:xfrm>
            <a:prstGeom prst="rect">
              <a:avLst/>
            </a:prstGeom>
            <a:noFill/>
            <a:ln w="9525">
              <a:noFill/>
              <a:miter lim="800000"/>
              <a:headEnd/>
              <a:tailEnd/>
            </a:ln>
            <a:effectLst/>
          </p:spPr>
          <p:txBody>
            <a:bodyPr wrap="none">
              <a:spAutoFit/>
            </a:bodyPr>
            <a:lstStyle/>
            <a:p>
              <a:r>
                <a:rPr lang="en-US" b="1">
                  <a:solidFill>
                    <a:srgbClr val="D60093"/>
                  </a:solidFill>
                </a:rPr>
                <a:t>a</a:t>
              </a:r>
            </a:p>
          </p:txBody>
        </p:sp>
        <p:sp>
          <p:nvSpPr>
            <p:cNvPr id="116" name="Oval 8"/>
            <p:cNvSpPr>
              <a:spLocks noChangeArrowheads="1"/>
            </p:cNvSpPr>
            <p:nvPr/>
          </p:nvSpPr>
          <p:spPr bwMode="auto">
            <a:xfrm>
              <a:off x="7217824" y="21336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17" name="Line 13"/>
            <p:cNvSpPr>
              <a:spLocks noChangeShapeType="1"/>
            </p:cNvSpPr>
            <p:nvPr/>
          </p:nvSpPr>
          <p:spPr bwMode="auto">
            <a:xfrm>
              <a:off x="7386099" y="2209800"/>
              <a:ext cx="1143000" cy="0"/>
            </a:xfrm>
            <a:prstGeom prst="line">
              <a:avLst/>
            </a:prstGeom>
            <a:noFill/>
            <a:ln w="19050">
              <a:solidFill>
                <a:schemeClr val="tx1"/>
              </a:solidFill>
              <a:round/>
              <a:headEnd/>
              <a:tailEnd/>
            </a:ln>
            <a:effectLst/>
          </p:spPr>
          <p:txBody>
            <a:bodyPr/>
            <a:lstStyle/>
            <a:p>
              <a:endParaRPr lang="en-US"/>
            </a:p>
          </p:txBody>
        </p:sp>
        <p:sp>
          <p:nvSpPr>
            <p:cNvPr id="118" name="Text Box 22"/>
            <p:cNvSpPr txBox="1">
              <a:spLocks noChangeArrowheads="1"/>
            </p:cNvSpPr>
            <p:nvPr/>
          </p:nvSpPr>
          <p:spPr bwMode="auto">
            <a:xfrm>
              <a:off x="8757699" y="2057400"/>
              <a:ext cx="312906" cy="369332"/>
            </a:xfrm>
            <a:prstGeom prst="rect">
              <a:avLst/>
            </a:prstGeom>
            <a:noFill/>
            <a:ln w="9525">
              <a:noFill/>
              <a:miter lim="800000"/>
              <a:headEnd/>
              <a:tailEnd/>
            </a:ln>
            <a:effectLst/>
          </p:spPr>
          <p:txBody>
            <a:bodyPr wrap="none">
              <a:spAutoFit/>
            </a:bodyPr>
            <a:lstStyle/>
            <a:p>
              <a:r>
                <a:rPr lang="en-US" b="1" dirty="0">
                  <a:solidFill>
                    <a:srgbClr val="D60093"/>
                  </a:solidFill>
                </a:rPr>
                <a:t>b</a:t>
              </a:r>
            </a:p>
          </p:txBody>
        </p:sp>
        <p:sp>
          <p:nvSpPr>
            <p:cNvPr id="119" name="Oval 9"/>
            <p:cNvSpPr>
              <a:spLocks noChangeArrowheads="1"/>
            </p:cNvSpPr>
            <p:nvPr/>
          </p:nvSpPr>
          <p:spPr bwMode="auto">
            <a:xfrm>
              <a:off x="7163849" y="2590800"/>
              <a:ext cx="152400" cy="152400"/>
            </a:xfrm>
            <a:prstGeom prst="ellipse">
              <a:avLst/>
            </a:prstGeom>
            <a:solidFill>
              <a:schemeClr val="accent4"/>
            </a:solidFill>
            <a:ln w="9525">
              <a:solidFill>
                <a:schemeClr val="tx1"/>
              </a:solidFill>
              <a:round/>
              <a:headEnd/>
              <a:tailEnd/>
            </a:ln>
            <a:effectLst/>
          </p:spPr>
          <p:txBody>
            <a:bodyPr wrap="none" anchor="ctr"/>
            <a:lstStyle/>
            <a:p>
              <a:endParaRPr lang="en-US"/>
            </a:p>
          </p:txBody>
        </p:sp>
        <p:sp>
          <p:nvSpPr>
            <p:cNvPr id="120" name="Text Box 23"/>
            <p:cNvSpPr txBox="1">
              <a:spLocks noChangeArrowheads="1"/>
            </p:cNvSpPr>
            <p:nvPr/>
          </p:nvSpPr>
          <p:spPr bwMode="auto">
            <a:xfrm>
              <a:off x="8773574" y="2559050"/>
              <a:ext cx="285656" cy="369332"/>
            </a:xfrm>
            <a:prstGeom prst="rect">
              <a:avLst/>
            </a:prstGeom>
            <a:noFill/>
            <a:ln w="9525">
              <a:noFill/>
              <a:miter lim="800000"/>
              <a:headEnd/>
              <a:tailEnd/>
            </a:ln>
            <a:effectLst/>
          </p:spPr>
          <p:txBody>
            <a:bodyPr wrap="none">
              <a:spAutoFit/>
            </a:bodyPr>
            <a:lstStyle/>
            <a:p>
              <a:r>
                <a:rPr lang="en-US" b="1">
                  <a:solidFill>
                    <a:srgbClr val="D60093"/>
                  </a:solidFill>
                </a:rPr>
                <a:t>c</a:t>
              </a:r>
            </a:p>
          </p:txBody>
        </p:sp>
        <p:sp>
          <p:nvSpPr>
            <p:cNvPr id="121" name="Oval 10"/>
            <p:cNvSpPr>
              <a:spLocks noChangeArrowheads="1"/>
            </p:cNvSpPr>
            <p:nvPr/>
          </p:nvSpPr>
          <p:spPr bwMode="auto">
            <a:xfrm>
              <a:off x="7217824" y="3200400"/>
              <a:ext cx="152400" cy="152400"/>
            </a:xfrm>
            <a:prstGeom prst="ellipse">
              <a:avLst/>
            </a:prstGeom>
            <a:solidFill>
              <a:schemeClr val="accent4"/>
            </a:solidFill>
            <a:ln w="9525">
              <a:solidFill>
                <a:schemeClr val="tx1"/>
              </a:solidFill>
              <a:round/>
              <a:headEnd/>
              <a:tailEnd/>
            </a:ln>
            <a:effectLst/>
          </p:spPr>
          <p:txBody>
            <a:bodyPr wrap="none" anchor="ctr"/>
            <a:lstStyle/>
            <a:p>
              <a:endParaRPr lang="en-US" u="sng"/>
            </a:p>
          </p:txBody>
        </p:sp>
        <p:sp>
          <p:nvSpPr>
            <p:cNvPr id="122" name="Line 15"/>
            <p:cNvSpPr>
              <a:spLocks noChangeShapeType="1"/>
            </p:cNvSpPr>
            <p:nvPr/>
          </p:nvSpPr>
          <p:spPr bwMode="auto">
            <a:xfrm flipV="1">
              <a:off x="7309899" y="2667000"/>
              <a:ext cx="1219200" cy="0"/>
            </a:xfrm>
            <a:prstGeom prst="line">
              <a:avLst/>
            </a:prstGeom>
            <a:noFill/>
            <a:ln w="19050">
              <a:solidFill>
                <a:schemeClr val="tx1"/>
              </a:solidFill>
              <a:round/>
              <a:headEnd/>
              <a:tailEnd/>
            </a:ln>
            <a:effectLst/>
          </p:spPr>
          <p:txBody>
            <a:bodyPr/>
            <a:lstStyle/>
            <a:p>
              <a:endParaRPr lang="en-US" u="sng"/>
            </a:p>
          </p:txBody>
        </p:sp>
        <p:sp>
          <p:nvSpPr>
            <p:cNvPr id="123" name="Text Box 24"/>
            <p:cNvSpPr txBox="1">
              <a:spLocks noChangeArrowheads="1"/>
            </p:cNvSpPr>
            <p:nvPr/>
          </p:nvSpPr>
          <p:spPr bwMode="auto">
            <a:xfrm>
              <a:off x="8757699" y="3048000"/>
              <a:ext cx="312906" cy="369332"/>
            </a:xfrm>
            <a:prstGeom prst="rect">
              <a:avLst/>
            </a:prstGeom>
            <a:noFill/>
            <a:ln w="9525">
              <a:noFill/>
              <a:miter lim="800000"/>
              <a:headEnd/>
              <a:tailEnd/>
            </a:ln>
            <a:effectLst/>
          </p:spPr>
          <p:txBody>
            <a:bodyPr wrap="none">
              <a:spAutoFit/>
            </a:bodyPr>
            <a:lstStyle/>
            <a:p>
              <a:r>
                <a:rPr lang="en-US" b="1" dirty="0">
                  <a:solidFill>
                    <a:srgbClr val="D60093"/>
                  </a:solidFill>
                </a:rPr>
                <a:t>d</a:t>
              </a:r>
            </a:p>
          </p:txBody>
        </p:sp>
        <p:cxnSp>
          <p:nvCxnSpPr>
            <p:cNvPr id="124" name="Straight Connector 123"/>
            <p:cNvCxnSpPr>
              <a:stCxn id="110" idx="2"/>
              <a:endCxn id="121" idx="6"/>
            </p:cNvCxnSpPr>
            <p:nvPr/>
          </p:nvCxnSpPr>
          <p:spPr>
            <a:xfrm rot="10800000" flipV="1">
              <a:off x="7370224" y="2664380"/>
              <a:ext cx="1174750" cy="61221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a:endCxn id="116" idx="6"/>
            </p:cNvCxnSpPr>
            <p:nvPr/>
          </p:nvCxnSpPr>
          <p:spPr>
            <a:xfrm rot="10800000" flipV="1">
              <a:off x="7370225" y="1676402"/>
              <a:ext cx="1158875" cy="53339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a:stCxn id="117" idx="1"/>
              <a:endCxn id="119" idx="6"/>
            </p:cNvCxnSpPr>
            <p:nvPr/>
          </p:nvCxnSpPr>
          <p:spPr>
            <a:xfrm rot="16200000" flipH="1" flipV="1">
              <a:off x="7694074" y="1831975"/>
              <a:ext cx="457200" cy="121285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127" name="Group 126"/>
            <p:cNvGrpSpPr/>
            <p:nvPr/>
          </p:nvGrpSpPr>
          <p:grpSpPr>
            <a:xfrm>
              <a:off x="8300499" y="3429000"/>
              <a:ext cx="843501" cy="369332"/>
              <a:chOff x="7924800" y="3733800"/>
              <a:chExt cx="843501" cy="369332"/>
            </a:xfrm>
          </p:grpSpPr>
          <p:sp>
            <p:nvSpPr>
              <p:cNvPr id="139" name="TextBox 138"/>
              <p:cNvSpPr txBox="1"/>
              <p:nvPr/>
            </p:nvSpPr>
            <p:spPr>
              <a:xfrm>
                <a:off x="7924800" y="3733800"/>
                <a:ext cx="843501" cy="369332"/>
              </a:xfrm>
              <a:prstGeom prst="rect">
                <a:avLst/>
              </a:prstGeom>
              <a:noFill/>
            </p:spPr>
            <p:txBody>
              <a:bodyPr wrap="none" rtlCol="0">
                <a:spAutoFit/>
              </a:bodyPr>
              <a:lstStyle/>
              <a:p>
                <a:r>
                  <a:rPr lang="en-US" b="1" dirty="0" smtClean="0">
                    <a:solidFill>
                      <a:srgbClr val="D60093"/>
                    </a:solidFill>
                  </a:rPr>
                  <a:t>G</a:t>
                </a:r>
                <a:r>
                  <a:rPr lang="en-US" dirty="0" smtClean="0"/>
                  <a:t>={     }</a:t>
                </a:r>
                <a:endParaRPr lang="en-US" dirty="0"/>
              </a:p>
            </p:txBody>
          </p:sp>
          <p:sp>
            <p:nvSpPr>
              <p:cNvPr id="140" name="Oval 139"/>
              <p:cNvSpPr>
                <a:spLocks noChangeArrowheads="1"/>
              </p:cNvSpPr>
              <p:nvPr/>
            </p:nvSpPr>
            <p:spPr bwMode="auto">
              <a:xfrm>
                <a:off x="8382000" y="3846212"/>
                <a:ext cx="152400" cy="152400"/>
              </a:xfrm>
              <a:prstGeom prst="ellipse">
                <a:avLst/>
              </a:prstGeom>
              <a:solidFill>
                <a:schemeClr val="accent3"/>
              </a:solidFill>
              <a:ln w="9525">
                <a:solidFill>
                  <a:schemeClr val="tx1"/>
                </a:solidFill>
                <a:round/>
                <a:headEnd/>
                <a:tailEnd/>
              </a:ln>
              <a:effectLst/>
            </p:spPr>
            <p:txBody>
              <a:bodyPr wrap="none" anchor="ctr"/>
              <a:lstStyle/>
              <a:p>
                <a:endParaRPr lang="en-US"/>
              </a:p>
            </p:txBody>
          </p:sp>
        </p:grpSp>
        <p:grpSp>
          <p:nvGrpSpPr>
            <p:cNvPr id="128" name="Group 127"/>
            <p:cNvGrpSpPr/>
            <p:nvPr/>
          </p:nvGrpSpPr>
          <p:grpSpPr>
            <a:xfrm>
              <a:off x="6777548" y="3449082"/>
              <a:ext cx="1042273" cy="369332"/>
              <a:chOff x="7924800" y="3733800"/>
              <a:chExt cx="1042273" cy="369332"/>
            </a:xfrm>
          </p:grpSpPr>
          <p:sp>
            <p:nvSpPr>
              <p:cNvPr id="137" name="TextBox 136"/>
              <p:cNvSpPr txBox="1"/>
              <p:nvPr/>
            </p:nvSpPr>
            <p:spPr>
              <a:xfrm>
                <a:off x="7924800" y="3733800"/>
                <a:ext cx="1042273" cy="369332"/>
              </a:xfrm>
              <a:prstGeom prst="rect">
                <a:avLst/>
              </a:prstGeom>
              <a:noFill/>
            </p:spPr>
            <p:txBody>
              <a:bodyPr wrap="none" rtlCol="0">
                <a:spAutoFit/>
              </a:bodyPr>
              <a:lstStyle/>
              <a:p>
                <a:r>
                  <a:rPr lang="en-US" b="1" dirty="0" smtClean="0">
                    <a:solidFill>
                      <a:srgbClr val="008000"/>
                    </a:solidFill>
                  </a:rPr>
                  <a:t>B</a:t>
                </a:r>
                <a:r>
                  <a:rPr lang="en-US" dirty="0" smtClean="0"/>
                  <a:t>={          }</a:t>
                </a:r>
                <a:endParaRPr lang="en-US" dirty="0"/>
              </a:p>
            </p:txBody>
          </p:sp>
          <p:sp>
            <p:nvSpPr>
              <p:cNvPr id="138" name="Oval 137"/>
              <p:cNvSpPr>
                <a:spLocks noChangeArrowheads="1"/>
              </p:cNvSpPr>
              <p:nvPr/>
            </p:nvSpPr>
            <p:spPr bwMode="auto">
              <a:xfrm>
                <a:off x="8382000" y="3846212"/>
                <a:ext cx="152400" cy="152400"/>
              </a:xfrm>
              <a:prstGeom prst="ellipse">
                <a:avLst/>
              </a:prstGeom>
              <a:solidFill>
                <a:schemeClr val="accent4"/>
              </a:solidFill>
              <a:ln w="9525">
                <a:solidFill>
                  <a:schemeClr val="tx1"/>
                </a:solidFill>
                <a:round/>
                <a:headEnd/>
                <a:tailEnd/>
              </a:ln>
              <a:effectLst/>
            </p:spPr>
            <p:txBody>
              <a:bodyPr wrap="none" anchor="ctr"/>
              <a:lstStyle/>
              <a:p>
                <a:endParaRPr lang="en-US"/>
              </a:p>
            </p:txBody>
          </p:sp>
        </p:grpSp>
        <p:sp>
          <p:nvSpPr>
            <p:cNvPr id="129" name="Line 16"/>
            <p:cNvSpPr>
              <a:spLocks noChangeShapeType="1"/>
            </p:cNvSpPr>
            <p:nvPr/>
          </p:nvSpPr>
          <p:spPr bwMode="auto">
            <a:xfrm flipH="1" flipV="1">
              <a:off x="7309898" y="2667000"/>
              <a:ext cx="1219201" cy="609600"/>
            </a:xfrm>
            <a:prstGeom prst="line">
              <a:avLst/>
            </a:prstGeom>
            <a:noFill/>
            <a:ln w="19050">
              <a:solidFill>
                <a:schemeClr val="tx1"/>
              </a:solidFill>
              <a:prstDash val="dash"/>
              <a:round/>
              <a:headEnd/>
              <a:tailEnd/>
            </a:ln>
            <a:effectLst/>
          </p:spPr>
          <p:txBody>
            <a:bodyPr/>
            <a:lstStyle/>
            <a:p>
              <a:endParaRPr lang="en-US" b="1" dirty="0"/>
            </a:p>
          </p:txBody>
        </p:sp>
        <p:sp>
          <p:nvSpPr>
            <p:cNvPr id="130" name="TextBox 129"/>
            <p:cNvSpPr txBox="1"/>
            <p:nvPr/>
          </p:nvSpPr>
          <p:spPr>
            <a:xfrm>
              <a:off x="7690899" y="1307068"/>
              <a:ext cx="603050" cy="369332"/>
            </a:xfrm>
            <a:prstGeom prst="rect">
              <a:avLst/>
            </a:prstGeom>
            <a:noFill/>
          </p:spPr>
          <p:txBody>
            <a:bodyPr wrap="none" rtlCol="0">
              <a:spAutoFit/>
            </a:bodyPr>
            <a:lstStyle/>
            <a:p>
              <a:r>
                <a:rPr lang="en-US" b="1" dirty="0" err="1" smtClean="0"/>
                <a:t>M</a:t>
              </a:r>
              <a:r>
                <a:rPr lang="en-US" b="1" baseline="-25000" dirty="0" err="1" smtClean="0"/>
                <a:t>opt</a:t>
              </a:r>
              <a:endParaRPr lang="en-US" b="1" baseline="-25000" dirty="0"/>
            </a:p>
          </p:txBody>
        </p:sp>
        <p:sp>
          <p:nvSpPr>
            <p:cNvPr id="131" name="TextBox 130"/>
            <p:cNvSpPr txBox="1"/>
            <p:nvPr/>
          </p:nvSpPr>
          <p:spPr>
            <a:xfrm rot="20243382">
              <a:off x="7339108" y="1697753"/>
              <a:ext cx="837089" cy="369332"/>
            </a:xfrm>
            <a:prstGeom prst="rect">
              <a:avLst/>
            </a:prstGeom>
            <a:noFill/>
          </p:spPr>
          <p:txBody>
            <a:bodyPr wrap="none" rtlCol="0">
              <a:spAutoFit/>
            </a:bodyPr>
            <a:lstStyle/>
            <a:p>
              <a:r>
                <a:rPr lang="en-US" b="1" dirty="0" err="1" smtClean="0"/>
                <a:t>M</a:t>
              </a:r>
              <a:r>
                <a:rPr lang="en-US" b="1" baseline="-25000" dirty="0" err="1" smtClean="0"/>
                <a:t>greedy</a:t>
              </a:r>
              <a:endParaRPr lang="en-US" b="1" baseline="-25000" dirty="0"/>
            </a:p>
          </p:txBody>
        </p:sp>
        <p:sp>
          <p:nvSpPr>
            <p:cNvPr id="132" name="Text Box 17"/>
            <p:cNvSpPr txBox="1">
              <a:spLocks noChangeArrowheads="1"/>
            </p:cNvSpPr>
            <p:nvPr/>
          </p:nvSpPr>
          <p:spPr bwMode="auto">
            <a:xfrm>
              <a:off x="6852699" y="1447800"/>
              <a:ext cx="298480" cy="369332"/>
            </a:xfrm>
            <a:prstGeom prst="rect">
              <a:avLst/>
            </a:prstGeom>
            <a:noFill/>
            <a:ln w="9525">
              <a:noFill/>
              <a:miter lim="800000"/>
              <a:headEnd/>
              <a:tailEnd/>
            </a:ln>
            <a:effectLst/>
          </p:spPr>
          <p:txBody>
            <a:bodyPr wrap="none">
              <a:spAutoFit/>
            </a:bodyPr>
            <a:lstStyle/>
            <a:p>
              <a:r>
                <a:rPr lang="en-US" b="1" dirty="0">
                  <a:solidFill>
                    <a:srgbClr val="008000"/>
                  </a:solidFill>
                </a:rPr>
                <a:t>1</a:t>
              </a:r>
            </a:p>
          </p:txBody>
        </p:sp>
        <p:sp>
          <p:nvSpPr>
            <p:cNvPr id="133" name="Text Box 18"/>
            <p:cNvSpPr txBox="1">
              <a:spLocks noChangeArrowheads="1"/>
            </p:cNvSpPr>
            <p:nvPr/>
          </p:nvSpPr>
          <p:spPr bwMode="auto">
            <a:xfrm>
              <a:off x="6878099" y="2012950"/>
              <a:ext cx="303288" cy="369332"/>
            </a:xfrm>
            <a:prstGeom prst="rect">
              <a:avLst/>
            </a:prstGeom>
            <a:noFill/>
            <a:ln w="9525">
              <a:noFill/>
              <a:miter lim="800000"/>
              <a:headEnd/>
              <a:tailEnd/>
            </a:ln>
            <a:effectLst/>
          </p:spPr>
          <p:txBody>
            <a:bodyPr wrap="none">
              <a:spAutoFit/>
            </a:bodyPr>
            <a:lstStyle/>
            <a:p>
              <a:r>
                <a:rPr lang="en-US" b="1" dirty="0">
                  <a:solidFill>
                    <a:srgbClr val="008000"/>
                  </a:solidFill>
                </a:rPr>
                <a:t>2</a:t>
              </a:r>
            </a:p>
          </p:txBody>
        </p:sp>
        <p:sp>
          <p:nvSpPr>
            <p:cNvPr id="134" name="Text Box 19"/>
            <p:cNvSpPr txBox="1">
              <a:spLocks noChangeArrowheads="1"/>
            </p:cNvSpPr>
            <p:nvPr/>
          </p:nvSpPr>
          <p:spPr bwMode="auto">
            <a:xfrm>
              <a:off x="6874924" y="2455863"/>
              <a:ext cx="296876" cy="369332"/>
            </a:xfrm>
            <a:prstGeom prst="rect">
              <a:avLst/>
            </a:prstGeom>
            <a:noFill/>
            <a:ln w="9525">
              <a:noFill/>
              <a:miter lim="800000"/>
              <a:headEnd/>
              <a:tailEnd/>
            </a:ln>
            <a:effectLst/>
          </p:spPr>
          <p:txBody>
            <a:bodyPr wrap="none">
              <a:spAutoFit/>
            </a:bodyPr>
            <a:lstStyle/>
            <a:p>
              <a:r>
                <a:rPr lang="en-US" b="1" dirty="0">
                  <a:solidFill>
                    <a:srgbClr val="008000"/>
                  </a:solidFill>
                </a:rPr>
                <a:t>3</a:t>
              </a:r>
            </a:p>
          </p:txBody>
        </p:sp>
        <p:sp>
          <p:nvSpPr>
            <p:cNvPr id="135" name="Text Box 20"/>
            <p:cNvSpPr txBox="1">
              <a:spLocks noChangeArrowheads="1"/>
            </p:cNvSpPr>
            <p:nvPr/>
          </p:nvSpPr>
          <p:spPr bwMode="auto">
            <a:xfrm>
              <a:off x="6852699" y="3079750"/>
              <a:ext cx="306494" cy="369332"/>
            </a:xfrm>
            <a:prstGeom prst="rect">
              <a:avLst/>
            </a:prstGeom>
            <a:noFill/>
            <a:ln w="9525">
              <a:noFill/>
              <a:miter lim="800000"/>
              <a:headEnd/>
              <a:tailEnd/>
            </a:ln>
            <a:effectLst/>
          </p:spPr>
          <p:txBody>
            <a:bodyPr wrap="none">
              <a:spAutoFit/>
            </a:bodyPr>
            <a:lstStyle/>
            <a:p>
              <a:r>
                <a:rPr lang="en-US" b="1" dirty="0">
                  <a:solidFill>
                    <a:srgbClr val="008000"/>
                  </a:solidFill>
                </a:rPr>
                <a:t>4</a:t>
              </a:r>
            </a:p>
          </p:txBody>
        </p:sp>
        <p:sp>
          <p:nvSpPr>
            <p:cNvPr id="136" name="Oval 135"/>
            <p:cNvSpPr>
              <a:spLocks noChangeArrowheads="1"/>
            </p:cNvSpPr>
            <p:nvPr/>
          </p:nvSpPr>
          <p:spPr bwMode="auto">
            <a:xfrm>
              <a:off x="7467600" y="3570316"/>
              <a:ext cx="152400" cy="152400"/>
            </a:xfrm>
            <a:prstGeom prst="ellipse">
              <a:avLst/>
            </a:prstGeom>
            <a:solidFill>
              <a:schemeClr val="accent4"/>
            </a:solidFill>
            <a:ln w="9525">
              <a:solidFill>
                <a:schemeClr val="tx1"/>
              </a:solidFill>
              <a:round/>
              <a:headEnd/>
              <a:tailEnd/>
            </a:ln>
            <a:effectLst/>
          </p:spPr>
          <p:txBody>
            <a:bodyPr wrap="none" anchor="ctr"/>
            <a:lstStyle/>
            <a:p>
              <a:endParaRPr lang="en-US"/>
            </a:p>
          </p:txBody>
        </p:sp>
      </p:grpSp>
    </p:spTree>
    <p:extLst>
      <p:ext uri="{BB962C8B-B14F-4D97-AF65-F5344CB8AC3E}">
        <p14:creationId xmlns:p14="http://schemas.microsoft.com/office/powerpoint/2010/main" val="41042277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3251">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53251">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53251">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53251">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325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uiExpand="1"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dirty="0"/>
              <a:t>Worst-case </a:t>
            </a:r>
            <a:r>
              <a:rPr lang="en-US" dirty="0" smtClean="0"/>
              <a:t>Scenario</a:t>
            </a:r>
            <a:endParaRPr lang="en-US" dirty="0"/>
          </a:p>
        </p:txBody>
      </p:sp>
      <p:sp>
        <p:nvSpPr>
          <p:cNvPr id="69635" name="Oval 3"/>
          <p:cNvSpPr>
            <a:spLocks noChangeArrowheads="1"/>
          </p:cNvSpPr>
          <p:nvPr/>
        </p:nvSpPr>
        <p:spPr bwMode="auto">
          <a:xfrm>
            <a:off x="2480920" y="2874962"/>
            <a:ext cx="152400" cy="152400"/>
          </a:xfrm>
          <a:prstGeom prst="ellipse">
            <a:avLst/>
          </a:prstGeom>
          <a:solidFill>
            <a:schemeClr val="accent1"/>
          </a:solidFill>
          <a:ln w="9525">
            <a:solidFill>
              <a:schemeClr val="tx1"/>
            </a:solidFill>
            <a:round/>
            <a:headEnd/>
            <a:tailEnd/>
          </a:ln>
          <a:effectLst/>
        </p:spPr>
        <p:txBody>
          <a:bodyPr wrap="none" anchor="ctr"/>
          <a:lstStyle/>
          <a:p>
            <a:endParaRPr lang="en-US">
              <a:latin typeface="Arial" pitchFamily="34" charset="0"/>
              <a:cs typeface="Arial" pitchFamily="34" charset="0"/>
            </a:endParaRPr>
          </a:p>
        </p:txBody>
      </p:sp>
      <p:sp>
        <p:nvSpPr>
          <p:cNvPr id="69636" name="Oval 4"/>
          <p:cNvSpPr>
            <a:spLocks noChangeArrowheads="1"/>
          </p:cNvSpPr>
          <p:nvPr/>
        </p:nvSpPr>
        <p:spPr bwMode="auto">
          <a:xfrm>
            <a:off x="2480920" y="3408362"/>
            <a:ext cx="152400" cy="152400"/>
          </a:xfrm>
          <a:prstGeom prst="ellipse">
            <a:avLst/>
          </a:prstGeom>
          <a:solidFill>
            <a:schemeClr val="accent1"/>
          </a:solidFill>
          <a:ln w="9525">
            <a:solidFill>
              <a:schemeClr val="tx1"/>
            </a:solidFill>
            <a:round/>
            <a:headEnd/>
            <a:tailEnd/>
          </a:ln>
          <a:effectLst/>
        </p:spPr>
        <p:txBody>
          <a:bodyPr wrap="none" anchor="ctr"/>
          <a:lstStyle/>
          <a:p>
            <a:endParaRPr lang="en-US">
              <a:latin typeface="Arial" pitchFamily="34" charset="0"/>
              <a:cs typeface="Arial" pitchFamily="34" charset="0"/>
            </a:endParaRPr>
          </a:p>
        </p:txBody>
      </p:sp>
      <p:sp>
        <p:nvSpPr>
          <p:cNvPr id="69637" name="Oval 5"/>
          <p:cNvSpPr>
            <a:spLocks noChangeArrowheads="1"/>
          </p:cNvSpPr>
          <p:nvPr/>
        </p:nvSpPr>
        <p:spPr bwMode="auto">
          <a:xfrm>
            <a:off x="2480920" y="3941762"/>
            <a:ext cx="152400" cy="152400"/>
          </a:xfrm>
          <a:prstGeom prst="ellipse">
            <a:avLst/>
          </a:prstGeom>
          <a:solidFill>
            <a:schemeClr val="accent1"/>
          </a:solidFill>
          <a:ln w="9525">
            <a:solidFill>
              <a:schemeClr val="tx1"/>
            </a:solidFill>
            <a:round/>
            <a:headEnd/>
            <a:tailEnd/>
          </a:ln>
          <a:effectLst/>
        </p:spPr>
        <p:txBody>
          <a:bodyPr wrap="none" anchor="ctr"/>
          <a:lstStyle/>
          <a:p>
            <a:endParaRPr lang="en-US">
              <a:latin typeface="Arial" pitchFamily="34" charset="0"/>
              <a:cs typeface="Arial" pitchFamily="34" charset="0"/>
            </a:endParaRPr>
          </a:p>
        </p:txBody>
      </p:sp>
      <p:sp>
        <p:nvSpPr>
          <p:cNvPr id="69638" name="Oval 6"/>
          <p:cNvSpPr>
            <a:spLocks noChangeArrowheads="1"/>
          </p:cNvSpPr>
          <p:nvPr/>
        </p:nvSpPr>
        <p:spPr bwMode="auto">
          <a:xfrm>
            <a:off x="2480920" y="4475162"/>
            <a:ext cx="152400" cy="152400"/>
          </a:xfrm>
          <a:prstGeom prst="ellipse">
            <a:avLst/>
          </a:prstGeom>
          <a:solidFill>
            <a:schemeClr val="accent1"/>
          </a:solidFill>
          <a:ln w="9525">
            <a:solidFill>
              <a:schemeClr val="tx1"/>
            </a:solidFill>
            <a:round/>
            <a:headEnd/>
            <a:tailEnd/>
          </a:ln>
          <a:effectLst/>
        </p:spPr>
        <p:txBody>
          <a:bodyPr wrap="none" anchor="ctr"/>
          <a:lstStyle/>
          <a:p>
            <a:endParaRPr lang="en-US">
              <a:latin typeface="Arial" pitchFamily="34" charset="0"/>
              <a:cs typeface="Arial" pitchFamily="34" charset="0"/>
            </a:endParaRPr>
          </a:p>
        </p:txBody>
      </p:sp>
      <p:sp>
        <p:nvSpPr>
          <p:cNvPr id="69639" name="Text Box 7"/>
          <p:cNvSpPr txBox="1">
            <a:spLocks noChangeArrowheads="1"/>
          </p:cNvSpPr>
          <p:nvPr/>
        </p:nvSpPr>
        <p:spPr bwMode="auto">
          <a:xfrm>
            <a:off x="2150720" y="2722562"/>
            <a:ext cx="312906" cy="369332"/>
          </a:xfrm>
          <a:prstGeom prst="rect">
            <a:avLst/>
          </a:prstGeom>
          <a:noFill/>
          <a:ln w="9525">
            <a:noFill/>
            <a:miter lim="800000"/>
            <a:headEnd/>
            <a:tailEnd/>
          </a:ln>
          <a:effectLst/>
        </p:spPr>
        <p:txBody>
          <a:bodyPr wrap="none">
            <a:spAutoFit/>
          </a:bodyPr>
          <a:lstStyle/>
          <a:p>
            <a:r>
              <a:rPr lang="en-US" b="1">
                <a:solidFill>
                  <a:srgbClr val="008000"/>
                </a:solidFill>
                <a:latin typeface="Arial" pitchFamily="34" charset="0"/>
                <a:cs typeface="Arial" pitchFamily="34" charset="0"/>
              </a:rPr>
              <a:t>1</a:t>
            </a:r>
          </a:p>
        </p:txBody>
      </p:sp>
      <p:sp>
        <p:nvSpPr>
          <p:cNvPr id="69640" name="Text Box 8"/>
          <p:cNvSpPr txBox="1">
            <a:spLocks noChangeArrowheads="1"/>
          </p:cNvSpPr>
          <p:nvPr/>
        </p:nvSpPr>
        <p:spPr bwMode="auto">
          <a:xfrm>
            <a:off x="2176120" y="3287712"/>
            <a:ext cx="312906" cy="369332"/>
          </a:xfrm>
          <a:prstGeom prst="rect">
            <a:avLst/>
          </a:prstGeom>
          <a:noFill/>
          <a:ln w="9525">
            <a:noFill/>
            <a:miter lim="800000"/>
            <a:headEnd/>
            <a:tailEnd/>
          </a:ln>
          <a:effectLst/>
        </p:spPr>
        <p:txBody>
          <a:bodyPr wrap="none">
            <a:spAutoFit/>
          </a:bodyPr>
          <a:lstStyle/>
          <a:p>
            <a:r>
              <a:rPr lang="en-US" b="1">
                <a:solidFill>
                  <a:srgbClr val="008000"/>
                </a:solidFill>
                <a:latin typeface="Arial" pitchFamily="34" charset="0"/>
                <a:cs typeface="Arial" pitchFamily="34" charset="0"/>
              </a:rPr>
              <a:t>2</a:t>
            </a:r>
          </a:p>
        </p:txBody>
      </p:sp>
      <p:sp>
        <p:nvSpPr>
          <p:cNvPr id="69641" name="Text Box 9"/>
          <p:cNvSpPr txBox="1">
            <a:spLocks noChangeArrowheads="1"/>
          </p:cNvSpPr>
          <p:nvPr/>
        </p:nvSpPr>
        <p:spPr bwMode="auto">
          <a:xfrm>
            <a:off x="2150720" y="3821112"/>
            <a:ext cx="312906" cy="369332"/>
          </a:xfrm>
          <a:prstGeom prst="rect">
            <a:avLst/>
          </a:prstGeom>
          <a:noFill/>
          <a:ln w="9525">
            <a:noFill/>
            <a:miter lim="800000"/>
            <a:headEnd/>
            <a:tailEnd/>
          </a:ln>
          <a:effectLst/>
        </p:spPr>
        <p:txBody>
          <a:bodyPr wrap="none">
            <a:spAutoFit/>
          </a:bodyPr>
          <a:lstStyle/>
          <a:p>
            <a:r>
              <a:rPr lang="en-US" b="1">
                <a:solidFill>
                  <a:srgbClr val="008000"/>
                </a:solidFill>
                <a:latin typeface="Arial" pitchFamily="34" charset="0"/>
                <a:cs typeface="Arial" pitchFamily="34" charset="0"/>
              </a:rPr>
              <a:t>3</a:t>
            </a:r>
          </a:p>
        </p:txBody>
      </p:sp>
      <p:sp>
        <p:nvSpPr>
          <p:cNvPr id="69642" name="Text Box 10"/>
          <p:cNvSpPr txBox="1">
            <a:spLocks noChangeArrowheads="1"/>
          </p:cNvSpPr>
          <p:nvPr/>
        </p:nvSpPr>
        <p:spPr bwMode="auto">
          <a:xfrm>
            <a:off x="2150720" y="4354512"/>
            <a:ext cx="312906" cy="369332"/>
          </a:xfrm>
          <a:prstGeom prst="rect">
            <a:avLst/>
          </a:prstGeom>
          <a:noFill/>
          <a:ln w="9525">
            <a:noFill/>
            <a:miter lim="800000"/>
            <a:headEnd/>
            <a:tailEnd/>
          </a:ln>
          <a:effectLst/>
        </p:spPr>
        <p:txBody>
          <a:bodyPr wrap="none">
            <a:spAutoFit/>
          </a:bodyPr>
          <a:lstStyle/>
          <a:p>
            <a:r>
              <a:rPr lang="en-US" b="1">
                <a:solidFill>
                  <a:srgbClr val="008000"/>
                </a:solidFill>
                <a:latin typeface="Arial" pitchFamily="34" charset="0"/>
                <a:cs typeface="Arial" pitchFamily="34" charset="0"/>
              </a:rPr>
              <a:t>4</a:t>
            </a:r>
          </a:p>
        </p:txBody>
      </p:sp>
      <p:grpSp>
        <p:nvGrpSpPr>
          <p:cNvPr id="2" name="Group 11"/>
          <p:cNvGrpSpPr>
            <a:grpSpLocks/>
          </p:cNvGrpSpPr>
          <p:nvPr/>
        </p:nvGrpSpPr>
        <p:grpSpPr bwMode="auto">
          <a:xfrm>
            <a:off x="2633320" y="2678112"/>
            <a:ext cx="1752600" cy="1873250"/>
            <a:chOff x="1296" y="1028"/>
            <a:chExt cx="1104" cy="1180"/>
          </a:xfrm>
        </p:grpSpPr>
        <p:grpSp>
          <p:nvGrpSpPr>
            <p:cNvPr id="3" name="Group 12"/>
            <p:cNvGrpSpPr>
              <a:grpSpLocks/>
            </p:cNvGrpSpPr>
            <p:nvPr/>
          </p:nvGrpSpPr>
          <p:grpSpPr bwMode="auto">
            <a:xfrm>
              <a:off x="1296" y="1152"/>
              <a:ext cx="912" cy="1056"/>
              <a:chOff x="1296" y="1152"/>
              <a:chExt cx="912" cy="1056"/>
            </a:xfrm>
          </p:grpSpPr>
          <p:sp>
            <p:nvSpPr>
              <p:cNvPr id="69645" name="Oval 13"/>
              <p:cNvSpPr>
                <a:spLocks noChangeArrowheads="1"/>
              </p:cNvSpPr>
              <p:nvPr/>
            </p:nvSpPr>
            <p:spPr bwMode="auto">
              <a:xfrm>
                <a:off x="2112" y="1152"/>
                <a:ext cx="96" cy="96"/>
              </a:xfrm>
              <a:prstGeom prst="ellipse">
                <a:avLst/>
              </a:prstGeom>
              <a:solidFill>
                <a:schemeClr val="accent1"/>
              </a:solidFill>
              <a:ln w="9525">
                <a:solidFill>
                  <a:schemeClr val="tx1"/>
                </a:solidFill>
                <a:round/>
                <a:headEnd/>
                <a:tailEnd/>
              </a:ln>
              <a:effectLst/>
            </p:spPr>
            <p:txBody>
              <a:bodyPr wrap="none" anchor="ctr"/>
              <a:lstStyle/>
              <a:p>
                <a:endParaRPr lang="en-US" b="1">
                  <a:solidFill>
                    <a:srgbClr val="D60093"/>
                  </a:solidFill>
                  <a:latin typeface="Arial" pitchFamily="34" charset="0"/>
                  <a:cs typeface="Arial" pitchFamily="34" charset="0"/>
                </a:endParaRPr>
              </a:p>
            </p:txBody>
          </p:sp>
          <p:sp>
            <p:nvSpPr>
              <p:cNvPr id="69646" name="Line 14"/>
              <p:cNvSpPr>
                <a:spLocks noChangeShapeType="1"/>
              </p:cNvSpPr>
              <p:nvPr/>
            </p:nvSpPr>
            <p:spPr bwMode="auto">
              <a:xfrm>
                <a:off x="1296" y="1200"/>
                <a:ext cx="816" cy="0"/>
              </a:xfrm>
              <a:prstGeom prst="line">
                <a:avLst/>
              </a:prstGeom>
              <a:noFill/>
              <a:ln w="9525">
                <a:solidFill>
                  <a:schemeClr val="tx1"/>
                </a:solidFill>
                <a:round/>
                <a:headEnd/>
                <a:tailEnd/>
              </a:ln>
              <a:effectLst/>
            </p:spPr>
            <p:txBody>
              <a:bodyPr/>
              <a:lstStyle/>
              <a:p>
                <a:endParaRPr lang="en-US" b="1">
                  <a:solidFill>
                    <a:srgbClr val="D60093"/>
                  </a:solidFill>
                  <a:latin typeface="Arial" pitchFamily="34" charset="0"/>
                  <a:cs typeface="Arial" pitchFamily="34" charset="0"/>
                </a:endParaRPr>
              </a:p>
            </p:txBody>
          </p:sp>
          <p:sp>
            <p:nvSpPr>
              <p:cNvPr id="69647" name="Line 15"/>
              <p:cNvSpPr>
                <a:spLocks noChangeShapeType="1"/>
              </p:cNvSpPr>
              <p:nvPr/>
            </p:nvSpPr>
            <p:spPr bwMode="auto">
              <a:xfrm flipV="1">
                <a:off x="1296" y="1248"/>
                <a:ext cx="816" cy="960"/>
              </a:xfrm>
              <a:prstGeom prst="line">
                <a:avLst/>
              </a:prstGeom>
              <a:noFill/>
              <a:ln w="9525">
                <a:solidFill>
                  <a:schemeClr val="tx1"/>
                </a:solidFill>
                <a:round/>
                <a:headEnd/>
                <a:tailEnd/>
              </a:ln>
              <a:effectLst/>
            </p:spPr>
            <p:txBody>
              <a:bodyPr/>
              <a:lstStyle/>
              <a:p>
                <a:endParaRPr lang="en-US" b="1">
                  <a:solidFill>
                    <a:srgbClr val="D60093"/>
                  </a:solidFill>
                  <a:latin typeface="Arial" pitchFamily="34" charset="0"/>
                  <a:cs typeface="Arial" pitchFamily="34" charset="0"/>
                </a:endParaRPr>
              </a:p>
            </p:txBody>
          </p:sp>
        </p:grpSp>
        <p:sp>
          <p:nvSpPr>
            <p:cNvPr id="69648" name="Text Box 16"/>
            <p:cNvSpPr txBox="1">
              <a:spLocks noChangeArrowheads="1"/>
            </p:cNvSpPr>
            <p:nvPr/>
          </p:nvSpPr>
          <p:spPr bwMode="auto">
            <a:xfrm>
              <a:off x="2198" y="1028"/>
              <a:ext cx="202" cy="231"/>
            </a:xfrm>
            <a:prstGeom prst="rect">
              <a:avLst/>
            </a:prstGeom>
            <a:noFill/>
            <a:ln w="9525">
              <a:noFill/>
              <a:miter lim="800000"/>
              <a:headEnd/>
              <a:tailEnd/>
            </a:ln>
            <a:effectLst/>
          </p:spPr>
          <p:txBody>
            <a:bodyPr wrap="none">
              <a:spAutoFit/>
            </a:bodyPr>
            <a:lstStyle/>
            <a:p>
              <a:r>
                <a:rPr lang="en-US" b="1">
                  <a:solidFill>
                    <a:srgbClr val="D60093"/>
                  </a:solidFill>
                  <a:latin typeface="Arial" pitchFamily="34" charset="0"/>
                  <a:cs typeface="Arial" pitchFamily="34" charset="0"/>
                </a:rPr>
                <a:t>a</a:t>
              </a:r>
            </a:p>
          </p:txBody>
        </p:sp>
      </p:grpSp>
      <p:grpSp>
        <p:nvGrpSpPr>
          <p:cNvPr id="4" name="Group 17"/>
          <p:cNvGrpSpPr>
            <a:grpSpLocks/>
          </p:cNvGrpSpPr>
          <p:nvPr/>
        </p:nvGrpSpPr>
        <p:grpSpPr bwMode="auto">
          <a:xfrm>
            <a:off x="2633321" y="3287712"/>
            <a:ext cx="1757363" cy="730250"/>
            <a:chOff x="1296" y="1412"/>
            <a:chExt cx="1107" cy="460"/>
          </a:xfrm>
        </p:grpSpPr>
        <p:sp>
          <p:nvSpPr>
            <p:cNvPr id="69650" name="Oval 18"/>
            <p:cNvSpPr>
              <a:spLocks noChangeArrowheads="1"/>
            </p:cNvSpPr>
            <p:nvPr/>
          </p:nvSpPr>
          <p:spPr bwMode="auto">
            <a:xfrm>
              <a:off x="2112" y="1488"/>
              <a:ext cx="96" cy="96"/>
            </a:xfrm>
            <a:prstGeom prst="ellipse">
              <a:avLst/>
            </a:prstGeom>
            <a:solidFill>
              <a:schemeClr val="accent1"/>
            </a:solidFill>
            <a:ln w="9525">
              <a:solidFill>
                <a:schemeClr val="tx1"/>
              </a:solidFill>
              <a:round/>
              <a:headEnd/>
              <a:tailEnd/>
            </a:ln>
            <a:effectLst/>
          </p:spPr>
          <p:txBody>
            <a:bodyPr wrap="none" anchor="ctr"/>
            <a:lstStyle/>
            <a:p>
              <a:endParaRPr lang="en-US" b="1">
                <a:solidFill>
                  <a:srgbClr val="D60093"/>
                </a:solidFill>
                <a:latin typeface="Arial" pitchFamily="34" charset="0"/>
                <a:cs typeface="Arial" pitchFamily="34" charset="0"/>
              </a:endParaRPr>
            </a:p>
          </p:txBody>
        </p:sp>
        <p:sp>
          <p:nvSpPr>
            <p:cNvPr id="69651" name="Line 19"/>
            <p:cNvSpPr>
              <a:spLocks noChangeShapeType="1"/>
            </p:cNvSpPr>
            <p:nvPr/>
          </p:nvSpPr>
          <p:spPr bwMode="auto">
            <a:xfrm>
              <a:off x="1296" y="1536"/>
              <a:ext cx="816" cy="0"/>
            </a:xfrm>
            <a:prstGeom prst="line">
              <a:avLst/>
            </a:prstGeom>
            <a:noFill/>
            <a:ln w="9525">
              <a:solidFill>
                <a:schemeClr val="tx1"/>
              </a:solidFill>
              <a:round/>
              <a:headEnd/>
              <a:tailEnd/>
            </a:ln>
            <a:effectLst/>
          </p:spPr>
          <p:txBody>
            <a:bodyPr/>
            <a:lstStyle/>
            <a:p>
              <a:endParaRPr lang="en-US" b="1">
                <a:solidFill>
                  <a:srgbClr val="D60093"/>
                </a:solidFill>
                <a:latin typeface="Arial" pitchFamily="34" charset="0"/>
                <a:cs typeface="Arial" pitchFamily="34" charset="0"/>
              </a:endParaRPr>
            </a:p>
          </p:txBody>
        </p:sp>
        <p:sp>
          <p:nvSpPr>
            <p:cNvPr id="69652" name="Line 20"/>
            <p:cNvSpPr>
              <a:spLocks noChangeShapeType="1"/>
            </p:cNvSpPr>
            <p:nvPr/>
          </p:nvSpPr>
          <p:spPr bwMode="auto">
            <a:xfrm flipV="1">
              <a:off x="1296" y="1536"/>
              <a:ext cx="816" cy="336"/>
            </a:xfrm>
            <a:prstGeom prst="line">
              <a:avLst/>
            </a:prstGeom>
            <a:noFill/>
            <a:ln w="9525">
              <a:solidFill>
                <a:schemeClr val="tx1"/>
              </a:solidFill>
              <a:round/>
              <a:headEnd/>
              <a:tailEnd/>
            </a:ln>
            <a:effectLst/>
          </p:spPr>
          <p:txBody>
            <a:bodyPr/>
            <a:lstStyle/>
            <a:p>
              <a:endParaRPr lang="en-US" b="1">
                <a:solidFill>
                  <a:srgbClr val="D60093"/>
                </a:solidFill>
                <a:latin typeface="Arial" pitchFamily="34" charset="0"/>
                <a:cs typeface="Arial" pitchFamily="34" charset="0"/>
              </a:endParaRPr>
            </a:p>
          </p:txBody>
        </p:sp>
        <p:sp>
          <p:nvSpPr>
            <p:cNvPr id="69653" name="Text Box 21"/>
            <p:cNvSpPr txBox="1">
              <a:spLocks noChangeArrowheads="1"/>
            </p:cNvSpPr>
            <p:nvPr/>
          </p:nvSpPr>
          <p:spPr bwMode="auto">
            <a:xfrm>
              <a:off x="2198" y="1412"/>
              <a:ext cx="205" cy="233"/>
            </a:xfrm>
            <a:prstGeom prst="rect">
              <a:avLst/>
            </a:prstGeom>
            <a:noFill/>
            <a:ln w="9525">
              <a:noFill/>
              <a:miter lim="800000"/>
              <a:headEnd/>
              <a:tailEnd/>
            </a:ln>
            <a:effectLst/>
          </p:spPr>
          <p:txBody>
            <a:bodyPr wrap="none">
              <a:spAutoFit/>
            </a:bodyPr>
            <a:lstStyle/>
            <a:p>
              <a:r>
                <a:rPr lang="en-US" b="1">
                  <a:solidFill>
                    <a:srgbClr val="D60093"/>
                  </a:solidFill>
                  <a:latin typeface="Arial" pitchFamily="34" charset="0"/>
                  <a:cs typeface="Arial" pitchFamily="34" charset="0"/>
                </a:rPr>
                <a:t>b</a:t>
              </a:r>
            </a:p>
          </p:txBody>
        </p:sp>
      </p:grpSp>
      <p:grpSp>
        <p:nvGrpSpPr>
          <p:cNvPr id="5" name="Group 22"/>
          <p:cNvGrpSpPr>
            <a:grpSpLocks/>
          </p:cNvGrpSpPr>
          <p:nvPr/>
        </p:nvGrpSpPr>
        <p:grpSpPr bwMode="auto">
          <a:xfrm>
            <a:off x="2633320" y="3027362"/>
            <a:ext cx="1760538" cy="1131888"/>
            <a:chOff x="1296" y="1248"/>
            <a:chExt cx="1109" cy="713"/>
          </a:xfrm>
        </p:grpSpPr>
        <p:sp>
          <p:nvSpPr>
            <p:cNvPr id="69655" name="Oval 23"/>
            <p:cNvSpPr>
              <a:spLocks noChangeArrowheads="1"/>
            </p:cNvSpPr>
            <p:nvPr/>
          </p:nvSpPr>
          <p:spPr bwMode="auto">
            <a:xfrm>
              <a:off x="2064" y="1776"/>
              <a:ext cx="96" cy="96"/>
            </a:xfrm>
            <a:prstGeom prst="ellipse">
              <a:avLst/>
            </a:prstGeom>
            <a:solidFill>
              <a:schemeClr val="accent1"/>
            </a:solidFill>
            <a:ln w="9525">
              <a:solidFill>
                <a:schemeClr val="tx1"/>
              </a:solidFill>
              <a:round/>
              <a:headEnd/>
              <a:tailEnd/>
            </a:ln>
            <a:effectLst/>
          </p:spPr>
          <p:txBody>
            <a:bodyPr wrap="none" anchor="ctr"/>
            <a:lstStyle/>
            <a:p>
              <a:endParaRPr lang="en-US" b="1">
                <a:solidFill>
                  <a:srgbClr val="D60093"/>
                </a:solidFill>
                <a:latin typeface="Arial" pitchFamily="34" charset="0"/>
                <a:cs typeface="Arial" pitchFamily="34" charset="0"/>
              </a:endParaRPr>
            </a:p>
          </p:txBody>
        </p:sp>
        <p:sp>
          <p:nvSpPr>
            <p:cNvPr id="69656" name="Line 24"/>
            <p:cNvSpPr>
              <a:spLocks noChangeShapeType="1"/>
            </p:cNvSpPr>
            <p:nvPr/>
          </p:nvSpPr>
          <p:spPr bwMode="auto">
            <a:xfrm>
              <a:off x="1296" y="1248"/>
              <a:ext cx="768" cy="576"/>
            </a:xfrm>
            <a:prstGeom prst="line">
              <a:avLst/>
            </a:prstGeom>
            <a:noFill/>
            <a:ln w="9525">
              <a:solidFill>
                <a:schemeClr val="tx1"/>
              </a:solidFill>
              <a:round/>
              <a:headEnd/>
              <a:tailEnd/>
            </a:ln>
            <a:effectLst/>
          </p:spPr>
          <p:txBody>
            <a:bodyPr/>
            <a:lstStyle/>
            <a:p>
              <a:endParaRPr lang="en-US" b="1">
                <a:solidFill>
                  <a:srgbClr val="D60093"/>
                </a:solidFill>
                <a:latin typeface="Arial" pitchFamily="34" charset="0"/>
                <a:cs typeface="Arial" pitchFamily="34" charset="0"/>
              </a:endParaRPr>
            </a:p>
          </p:txBody>
        </p:sp>
        <p:sp>
          <p:nvSpPr>
            <p:cNvPr id="69657" name="Text Box 25"/>
            <p:cNvSpPr txBox="1">
              <a:spLocks noChangeArrowheads="1"/>
            </p:cNvSpPr>
            <p:nvPr/>
          </p:nvSpPr>
          <p:spPr bwMode="auto">
            <a:xfrm>
              <a:off x="2208" y="1728"/>
              <a:ext cx="197" cy="233"/>
            </a:xfrm>
            <a:prstGeom prst="rect">
              <a:avLst/>
            </a:prstGeom>
            <a:noFill/>
            <a:ln w="9525">
              <a:noFill/>
              <a:miter lim="800000"/>
              <a:headEnd/>
              <a:tailEnd/>
            </a:ln>
            <a:effectLst/>
          </p:spPr>
          <p:txBody>
            <a:bodyPr wrap="none">
              <a:spAutoFit/>
            </a:bodyPr>
            <a:lstStyle/>
            <a:p>
              <a:r>
                <a:rPr lang="en-US" b="1">
                  <a:solidFill>
                    <a:srgbClr val="D60093"/>
                  </a:solidFill>
                  <a:latin typeface="Arial" pitchFamily="34" charset="0"/>
                  <a:cs typeface="Arial" pitchFamily="34" charset="0"/>
                </a:rPr>
                <a:t>c</a:t>
              </a:r>
            </a:p>
          </p:txBody>
        </p:sp>
      </p:grpSp>
      <p:sp>
        <p:nvSpPr>
          <p:cNvPr id="69662" name="Text Box 30"/>
          <p:cNvSpPr txBox="1">
            <a:spLocks noChangeArrowheads="1"/>
          </p:cNvSpPr>
          <p:nvPr/>
        </p:nvSpPr>
        <p:spPr bwMode="auto">
          <a:xfrm>
            <a:off x="6046445" y="2830512"/>
            <a:ext cx="817853" cy="461665"/>
          </a:xfrm>
          <a:prstGeom prst="rect">
            <a:avLst/>
          </a:prstGeom>
          <a:noFill/>
          <a:ln w="9525">
            <a:noFill/>
            <a:miter lim="800000"/>
            <a:headEnd/>
            <a:tailEnd/>
          </a:ln>
          <a:effectLst/>
        </p:spPr>
        <p:txBody>
          <a:bodyPr wrap="none">
            <a:spAutoFit/>
          </a:bodyPr>
          <a:lstStyle/>
          <a:p>
            <a:r>
              <a:rPr lang="en-US" sz="2400">
                <a:latin typeface="Arial" pitchFamily="34" charset="0"/>
                <a:cs typeface="Arial" pitchFamily="34" charset="0"/>
              </a:rPr>
              <a:t>(1,a)</a:t>
            </a:r>
          </a:p>
        </p:txBody>
      </p:sp>
      <p:sp>
        <p:nvSpPr>
          <p:cNvPr id="69663" name="Text Box 31"/>
          <p:cNvSpPr txBox="1">
            <a:spLocks noChangeArrowheads="1"/>
          </p:cNvSpPr>
          <p:nvPr/>
        </p:nvSpPr>
        <p:spPr bwMode="auto">
          <a:xfrm>
            <a:off x="6046445" y="3194050"/>
            <a:ext cx="817853" cy="461665"/>
          </a:xfrm>
          <a:prstGeom prst="rect">
            <a:avLst/>
          </a:prstGeom>
          <a:noFill/>
          <a:ln w="9525">
            <a:noFill/>
            <a:miter lim="800000"/>
            <a:headEnd/>
            <a:tailEnd/>
          </a:ln>
          <a:effectLst/>
        </p:spPr>
        <p:txBody>
          <a:bodyPr wrap="none">
            <a:spAutoFit/>
          </a:bodyPr>
          <a:lstStyle/>
          <a:p>
            <a:r>
              <a:rPr lang="en-US" sz="2400">
                <a:latin typeface="Arial" pitchFamily="34" charset="0"/>
                <a:cs typeface="Arial" pitchFamily="34" charset="0"/>
              </a:rPr>
              <a:t>(2,b)</a:t>
            </a:r>
          </a:p>
        </p:txBody>
      </p:sp>
      <p:grpSp>
        <p:nvGrpSpPr>
          <p:cNvPr id="6" name="Group 34"/>
          <p:cNvGrpSpPr>
            <a:grpSpLocks/>
          </p:cNvGrpSpPr>
          <p:nvPr/>
        </p:nvGrpSpPr>
        <p:grpSpPr bwMode="auto">
          <a:xfrm>
            <a:off x="2633321" y="3484562"/>
            <a:ext cx="1773238" cy="1239838"/>
            <a:chOff x="1296" y="1536"/>
            <a:chExt cx="1117" cy="781"/>
          </a:xfrm>
        </p:grpSpPr>
        <p:sp>
          <p:nvSpPr>
            <p:cNvPr id="69659" name="Oval 27"/>
            <p:cNvSpPr>
              <a:spLocks noChangeArrowheads="1"/>
            </p:cNvSpPr>
            <p:nvPr/>
          </p:nvSpPr>
          <p:spPr bwMode="auto">
            <a:xfrm>
              <a:off x="2112" y="2160"/>
              <a:ext cx="96" cy="96"/>
            </a:xfrm>
            <a:prstGeom prst="ellipse">
              <a:avLst/>
            </a:prstGeom>
            <a:solidFill>
              <a:schemeClr val="accent1"/>
            </a:solidFill>
            <a:ln w="9525">
              <a:solidFill>
                <a:schemeClr val="tx1"/>
              </a:solidFill>
              <a:round/>
              <a:headEnd/>
              <a:tailEnd/>
            </a:ln>
            <a:effectLst/>
          </p:spPr>
          <p:txBody>
            <a:bodyPr wrap="none" anchor="ctr"/>
            <a:lstStyle/>
            <a:p>
              <a:endParaRPr lang="en-US" b="1">
                <a:solidFill>
                  <a:srgbClr val="D60093"/>
                </a:solidFill>
                <a:latin typeface="Arial" pitchFamily="34" charset="0"/>
                <a:cs typeface="Arial" pitchFamily="34" charset="0"/>
              </a:endParaRPr>
            </a:p>
          </p:txBody>
        </p:sp>
        <p:sp>
          <p:nvSpPr>
            <p:cNvPr id="69661" name="Text Box 29"/>
            <p:cNvSpPr txBox="1">
              <a:spLocks noChangeArrowheads="1"/>
            </p:cNvSpPr>
            <p:nvPr/>
          </p:nvSpPr>
          <p:spPr bwMode="auto">
            <a:xfrm>
              <a:off x="2208" y="2084"/>
              <a:ext cx="205" cy="233"/>
            </a:xfrm>
            <a:prstGeom prst="rect">
              <a:avLst/>
            </a:prstGeom>
            <a:noFill/>
            <a:ln w="9525">
              <a:noFill/>
              <a:miter lim="800000"/>
              <a:headEnd/>
              <a:tailEnd/>
            </a:ln>
            <a:effectLst/>
          </p:spPr>
          <p:txBody>
            <a:bodyPr wrap="none">
              <a:spAutoFit/>
            </a:bodyPr>
            <a:lstStyle/>
            <a:p>
              <a:r>
                <a:rPr lang="en-US" b="1" dirty="0">
                  <a:solidFill>
                    <a:srgbClr val="D60093"/>
                  </a:solidFill>
                  <a:latin typeface="Arial" pitchFamily="34" charset="0"/>
                  <a:cs typeface="Arial" pitchFamily="34" charset="0"/>
                </a:rPr>
                <a:t>d</a:t>
              </a:r>
            </a:p>
          </p:txBody>
        </p:sp>
        <p:sp>
          <p:nvSpPr>
            <p:cNvPr id="69665" name="Line 33"/>
            <p:cNvSpPr>
              <a:spLocks noChangeShapeType="1"/>
            </p:cNvSpPr>
            <p:nvPr/>
          </p:nvSpPr>
          <p:spPr bwMode="auto">
            <a:xfrm>
              <a:off x="1296" y="1536"/>
              <a:ext cx="816" cy="624"/>
            </a:xfrm>
            <a:prstGeom prst="line">
              <a:avLst/>
            </a:prstGeom>
            <a:noFill/>
            <a:ln w="9525">
              <a:solidFill>
                <a:schemeClr val="tx1"/>
              </a:solidFill>
              <a:round/>
              <a:headEnd/>
              <a:tailEnd/>
            </a:ln>
            <a:effectLst/>
          </p:spPr>
          <p:txBody>
            <a:bodyPr/>
            <a:lstStyle/>
            <a:p>
              <a:endParaRPr lang="en-US" b="1">
                <a:solidFill>
                  <a:srgbClr val="D60093"/>
                </a:solidFill>
                <a:latin typeface="Arial" pitchFamily="34" charset="0"/>
                <a:cs typeface="Arial" pitchFamily="34" charset="0"/>
              </a:endParaRPr>
            </a:p>
          </p:txBody>
        </p:sp>
      </p:grpSp>
      <p:sp>
        <p:nvSpPr>
          <p:cNvPr id="33" name="Slide Number Placeholder 32"/>
          <p:cNvSpPr>
            <a:spLocks noGrp="1"/>
          </p:cNvSpPr>
          <p:nvPr>
            <p:ph type="sldNum" sz="quarter" idx="12"/>
          </p:nvPr>
        </p:nvSpPr>
        <p:spPr/>
        <p:txBody>
          <a:bodyPr/>
          <a:lstStyle/>
          <a:p>
            <a:fld id="{19B12225-5612-419B-A8D5-4B8EEE4C217E}" type="slidenum">
              <a:rPr lang="en-US" smtClean="0"/>
              <a:pPr/>
              <a:t>14</a:t>
            </a:fld>
            <a:endParaRPr lang="en-US"/>
          </a:p>
        </p:txBody>
      </p:sp>
      <p:sp>
        <p:nvSpPr>
          <p:cNvPr id="34" name="Footer Placeholder 33"/>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1110232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9662"/>
                                        </p:tgtEl>
                                        <p:attrNameLst>
                                          <p:attrName>style.visibility</p:attrName>
                                        </p:attrNameLst>
                                      </p:cBhvr>
                                      <p:to>
                                        <p:strVal val="visible"/>
                                      </p:to>
                                    </p:set>
                                    <p:anim calcmode="lin" valueType="num">
                                      <p:cBhvr additive="base">
                                        <p:cTn id="13" dur="500" fill="hold"/>
                                        <p:tgtEl>
                                          <p:spTgt spid="69662"/>
                                        </p:tgtEl>
                                        <p:attrNameLst>
                                          <p:attrName>ppt_x</p:attrName>
                                        </p:attrNameLst>
                                      </p:cBhvr>
                                      <p:tavLst>
                                        <p:tav tm="0">
                                          <p:val>
                                            <p:strVal val="0-#ppt_w/2"/>
                                          </p:val>
                                        </p:tav>
                                        <p:tav tm="100000">
                                          <p:val>
                                            <p:strVal val="#ppt_x"/>
                                          </p:val>
                                        </p:tav>
                                      </p:tavLst>
                                    </p:anim>
                                    <p:anim calcmode="lin" valueType="num">
                                      <p:cBhvr additive="base">
                                        <p:cTn id="14" dur="500" fill="hold"/>
                                        <p:tgtEl>
                                          <p:spTgt spid="6966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0-#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9663"/>
                                        </p:tgtEl>
                                        <p:attrNameLst>
                                          <p:attrName>style.visibility</p:attrName>
                                        </p:attrNameLst>
                                      </p:cBhvr>
                                      <p:to>
                                        <p:strVal val="visible"/>
                                      </p:to>
                                    </p:set>
                                    <p:anim calcmode="lin" valueType="num">
                                      <p:cBhvr additive="base">
                                        <p:cTn id="25" dur="500" fill="hold"/>
                                        <p:tgtEl>
                                          <p:spTgt spid="69663"/>
                                        </p:tgtEl>
                                        <p:attrNameLst>
                                          <p:attrName>ppt_x</p:attrName>
                                        </p:attrNameLst>
                                      </p:cBhvr>
                                      <p:tavLst>
                                        <p:tav tm="0">
                                          <p:val>
                                            <p:strVal val="0-#ppt_w/2"/>
                                          </p:val>
                                        </p:tav>
                                        <p:tav tm="100000">
                                          <p:val>
                                            <p:strVal val="#ppt_x"/>
                                          </p:val>
                                        </p:tav>
                                      </p:tavLst>
                                    </p:anim>
                                    <p:anim calcmode="lin" valueType="num">
                                      <p:cBhvr additive="base">
                                        <p:cTn id="26" dur="500" fill="hold"/>
                                        <p:tgtEl>
                                          <p:spTgt spid="69663"/>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0-#ppt_w/2"/>
                                          </p:val>
                                        </p:tav>
                                        <p:tav tm="100000">
                                          <p:val>
                                            <p:strVal val="#ppt_x"/>
                                          </p:val>
                                        </p:tav>
                                      </p:tavLst>
                                    </p:anim>
                                    <p:anim calcmode="lin" valueType="num">
                                      <p:cBhvr additive="base">
                                        <p:cTn id="32"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0-#ppt_w/2"/>
                                          </p:val>
                                        </p:tav>
                                        <p:tav tm="100000">
                                          <p:val>
                                            <p:strVal val="#ppt_x"/>
                                          </p:val>
                                        </p:tav>
                                      </p:tavLst>
                                    </p:anim>
                                    <p:anim calcmode="lin" valueType="num">
                                      <p:cBhvr additive="base">
                                        <p:cTn id="3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62" grpId="0" autoUpdateAnimBg="0"/>
      <p:bldP spid="69663"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
            </a:r>
            <a:br>
              <a:rPr lang="en-US" dirty="0" smtClean="0"/>
            </a:br>
            <a:r>
              <a:rPr lang="en-US" dirty="0" smtClean="0"/>
              <a:t>Web Advertising</a:t>
            </a:r>
            <a:endParaRPr lang="en-US" dirty="0"/>
          </a:p>
        </p:txBody>
      </p:sp>
      <p:sp>
        <p:nvSpPr>
          <p:cNvPr id="8" name="Subtitle 7"/>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310297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dirty="0"/>
              <a:t>History of </a:t>
            </a:r>
            <a:r>
              <a:rPr lang="en-US" dirty="0" smtClean="0"/>
              <a:t>Web Advertising</a:t>
            </a:r>
            <a:endParaRPr lang="en-US" dirty="0"/>
          </a:p>
        </p:txBody>
      </p:sp>
      <p:sp>
        <p:nvSpPr>
          <p:cNvPr id="38915" name="Rectangle 3"/>
          <p:cNvSpPr>
            <a:spLocks noGrp="1" noChangeArrowheads="1"/>
          </p:cNvSpPr>
          <p:nvPr>
            <p:ph idx="1"/>
          </p:nvPr>
        </p:nvSpPr>
        <p:spPr>
          <a:xfrm>
            <a:off x="457200" y="1295400"/>
            <a:ext cx="8229600" cy="5410200"/>
          </a:xfrm>
        </p:spPr>
        <p:txBody>
          <a:bodyPr>
            <a:normAutofit/>
          </a:bodyPr>
          <a:lstStyle/>
          <a:p>
            <a:r>
              <a:rPr lang="en-US" b="1" dirty="0">
                <a:solidFill>
                  <a:srgbClr val="D60093"/>
                </a:solidFill>
              </a:rPr>
              <a:t>Banner ads </a:t>
            </a:r>
            <a:r>
              <a:rPr lang="en-US" b="1" dirty="0"/>
              <a:t>(1995-2001)</a:t>
            </a:r>
          </a:p>
          <a:p>
            <a:pPr lvl="1"/>
            <a:r>
              <a:rPr lang="en-US" dirty="0"/>
              <a:t>Initial form of web advertising</a:t>
            </a:r>
          </a:p>
          <a:p>
            <a:pPr lvl="1"/>
            <a:r>
              <a:rPr lang="en-US" dirty="0"/>
              <a:t>Popular websites charged </a:t>
            </a:r>
            <a:r>
              <a:rPr lang="en-US" dirty="0" smtClean="0"/>
              <a:t/>
            </a:r>
            <a:br>
              <a:rPr lang="en-US" dirty="0" smtClean="0"/>
            </a:br>
            <a:r>
              <a:rPr lang="en-US" i="1" dirty="0" smtClean="0"/>
              <a:t>X</a:t>
            </a:r>
            <a:r>
              <a:rPr lang="en-US" dirty="0"/>
              <a:t>$ </a:t>
            </a:r>
            <a:r>
              <a:rPr lang="en-US" dirty="0" smtClean="0"/>
              <a:t>for </a:t>
            </a:r>
            <a:r>
              <a:rPr lang="en-US" dirty="0"/>
              <a:t>every </a:t>
            </a:r>
            <a:r>
              <a:rPr lang="en-US" dirty="0" smtClean="0"/>
              <a:t>1,000 </a:t>
            </a:r>
            <a:br>
              <a:rPr lang="en-US" dirty="0" smtClean="0"/>
            </a:br>
            <a:r>
              <a:rPr lang="en-US" dirty="0" smtClean="0"/>
              <a:t>“</a:t>
            </a:r>
            <a:r>
              <a:rPr lang="en-US" dirty="0"/>
              <a:t>impressions” </a:t>
            </a:r>
            <a:r>
              <a:rPr lang="en-US" dirty="0" smtClean="0"/>
              <a:t>of the ad</a:t>
            </a:r>
            <a:endParaRPr lang="en-US" dirty="0"/>
          </a:p>
          <a:p>
            <a:pPr lvl="2"/>
            <a:r>
              <a:rPr lang="en-US" dirty="0"/>
              <a:t>Called “</a:t>
            </a:r>
            <a:r>
              <a:rPr lang="en-US" b="1" dirty="0"/>
              <a:t>CPM</a:t>
            </a:r>
            <a:r>
              <a:rPr lang="en-US" dirty="0"/>
              <a:t>” </a:t>
            </a:r>
            <a:r>
              <a:rPr lang="en-US" dirty="0" smtClean="0"/>
              <a:t>rate </a:t>
            </a:r>
            <a:br>
              <a:rPr lang="en-US" dirty="0" smtClean="0"/>
            </a:br>
            <a:r>
              <a:rPr lang="en-US" dirty="0" smtClean="0"/>
              <a:t>(</a:t>
            </a:r>
            <a:r>
              <a:rPr lang="en-US" dirty="0"/>
              <a:t>Cost per thousand impressions)</a:t>
            </a:r>
          </a:p>
          <a:p>
            <a:pPr lvl="2"/>
            <a:r>
              <a:rPr lang="en-US" dirty="0"/>
              <a:t>Modeled similar to TV, magazine ads</a:t>
            </a:r>
          </a:p>
          <a:p>
            <a:pPr lvl="1"/>
            <a:r>
              <a:rPr lang="en-US" dirty="0" smtClean="0"/>
              <a:t>From </a:t>
            </a:r>
            <a:r>
              <a:rPr lang="en-US" b="1" dirty="0" smtClean="0"/>
              <a:t>untargeted</a:t>
            </a:r>
            <a:r>
              <a:rPr lang="en-US" dirty="0" smtClean="0"/>
              <a:t> </a:t>
            </a:r>
            <a:r>
              <a:rPr lang="en-US" dirty="0"/>
              <a:t>to </a:t>
            </a:r>
            <a:r>
              <a:rPr lang="en-US" b="1" dirty="0"/>
              <a:t>demographically </a:t>
            </a:r>
            <a:r>
              <a:rPr lang="en-US" b="1" dirty="0" smtClean="0"/>
              <a:t>targeted</a:t>
            </a:r>
            <a:endParaRPr lang="en-US" b="1" dirty="0"/>
          </a:p>
          <a:p>
            <a:pPr lvl="1"/>
            <a:r>
              <a:rPr lang="en-US" b="1" dirty="0"/>
              <a:t>Low </a:t>
            </a:r>
            <a:r>
              <a:rPr lang="en-US" b="1" dirty="0" smtClean="0"/>
              <a:t>click-through </a:t>
            </a:r>
            <a:r>
              <a:rPr lang="en-US" b="1" dirty="0"/>
              <a:t>rates</a:t>
            </a:r>
          </a:p>
          <a:p>
            <a:pPr lvl="2"/>
            <a:r>
              <a:rPr lang="en-US" dirty="0"/>
              <a:t>L</a:t>
            </a:r>
            <a:r>
              <a:rPr lang="en-US" dirty="0" smtClean="0"/>
              <a:t>ow </a:t>
            </a:r>
            <a:r>
              <a:rPr lang="en-US" dirty="0"/>
              <a:t>ROI for advertisers</a:t>
            </a:r>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5" name="Slide Number Placeholder 4"/>
          <p:cNvSpPr>
            <a:spLocks noGrp="1"/>
          </p:cNvSpPr>
          <p:nvPr>
            <p:ph type="sldNum" sz="quarter" idx="12"/>
          </p:nvPr>
        </p:nvSpPr>
        <p:spPr/>
        <p:txBody>
          <a:bodyPr/>
          <a:lstStyle/>
          <a:p>
            <a:fld id="{19B12225-5612-419B-A8D5-4B8EEE4C217E}" type="slidenum">
              <a:rPr lang="en-US" smtClean="0"/>
              <a:pPr/>
              <a:t>16</a:t>
            </a:fld>
            <a:endParaRPr lang="en-US"/>
          </a:p>
        </p:txBody>
      </p:sp>
      <p:grpSp>
        <p:nvGrpSpPr>
          <p:cNvPr id="3" name="Group 2"/>
          <p:cNvGrpSpPr/>
          <p:nvPr/>
        </p:nvGrpSpPr>
        <p:grpSpPr>
          <a:xfrm>
            <a:off x="5815243" y="1219200"/>
            <a:ext cx="3275707" cy="2743200"/>
            <a:chOff x="5815243" y="1371600"/>
            <a:chExt cx="3275707" cy="2743200"/>
          </a:xfrm>
        </p:grpSpPr>
        <p:pic>
          <p:nvPicPr>
            <p:cNvPr id="614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15243" y="1371600"/>
              <a:ext cx="3252557"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8328950" y="1414057"/>
              <a:ext cx="762000" cy="381000"/>
            </a:xfrm>
            <a:prstGeom prst="rect">
              <a:avLst/>
            </a:prstGeom>
            <a:ln w="38100">
              <a:solidFill>
                <a:srgbClr val="FF0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1" name="Rectangle 10"/>
            <p:cNvSpPr/>
            <p:nvPr/>
          </p:nvSpPr>
          <p:spPr>
            <a:xfrm>
              <a:off x="7924800" y="3200400"/>
              <a:ext cx="1118957" cy="914400"/>
            </a:xfrm>
            <a:prstGeom prst="rect">
              <a:avLst/>
            </a:prstGeom>
            <a:ln w="38100">
              <a:solidFill>
                <a:srgbClr val="FF0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2" name="Rectangle 11"/>
            <p:cNvSpPr/>
            <p:nvPr/>
          </p:nvSpPr>
          <p:spPr>
            <a:xfrm>
              <a:off x="6653443" y="1910542"/>
              <a:ext cx="433157" cy="152400"/>
            </a:xfrm>
            <a:prstGeom prst="rect">
              <a:avLst/>
            </a:prstGeom>
            <a:ln w="38100">
              <a:solidFill>
                <a:srgbClr val="FF0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sp>
        <p:nvSpPr>
          <p:cNvPr id="7" name="TextBox 6"/>
          <p:cNvSpPr txBox="1"/>
          <p:nvPr/>
        </p:nvSpPr>
        <p:spPr>
          <a:xfrm>
            <a:off x="6781597" y="4038600"/>
            <a:ext cx="2371162" cy="584775"/>
          </a:xfrm>
          <a:prstGeom prst="rect">
            <a:avLst/>
          </a:prstGeom>
          <a:noFill/>
        </p:spPr>
        <p:txBody>
          <a:bodyPr wrap="none" rtlCol="0">
            <a:spAutoFit/>
          </a:bodyPr>
          <a:lstStyle/>
          <a:p>
            <a:r>
              <a:rPr lang="en-US" sz="1600" b="1" dirty="0" smtClean="0">
                <a:solidFill>
                  <a:srgbClr val="008000"/>
                </a:solidFill>
                <a:latin typeface="Arial" pitchFamily="34" charset="0"/>
                <a:cs typeface="Arial" pitchFamily="34" charset="0"/>
              </a:rPr>
              <a:t>CPM</a:t>
            </a:r>
            <a:r>
              <a:rPr lang="en-US" sz="1600" dirty="0" smtClean="0">
                <a:solidFill>
                  <a:srgbClr val="008000"/>
                </a:solidFill>
                <a:latin typeface="Arial" pitchFamily="34" charset="0"/>
                <a:cs typeface="Arial" pitchFamily="34" charset="0"/>
              </a:rPr>
              <a:t>…cost per </a:t>
            </a:r>
            <a:r>
              <a:rPr lang="en-US" sz="1600" i="1" dirty="0" smtClean="0">
                <a:solidFill>
                  <a:srgbClr val="008000"/>
                </a:solidFill>
                <a:latin typeface="Arial" pitchFamily="34" charset="0"/>
                <a:cs typeface="Arial" pitchFamily="34" charset="0"/>
              </a:rPr>
              <a:t>mille</a:t>
            </a:r>
          </a:p>
          <a:p>
            <a:r>
              <a:rPr lang="en-US" sz="1600" i="1" dirty="0" smtClean="0">
                <a:solidFill>
                  <a:srgbClr val="008000"/>
                </a:solidFill>
                <a:latin typeface="Arial" pitchFamily="34" charset="0"/>
                <a:cs typeface="Arial" pitchFamily="34" charset="0"/>
              </a:rPr>
              <a:t>Mille…thousand in Latin</a:t>
            </a:r>
          </a:p>
        </p:txBody>
      </p:sp>
    </p:spTree>
    <p:extLst>
      <p:ext uri="{BB962C8B-B14F-4D97-AF65-F5344CB8AC3E}">
        <p14:creationId xmlns:p14="http://schemas.microsoft.com/office/powerpoint/2010/main" val="23728771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91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891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891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891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891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8915">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891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dirty="0"/>
              <a:t>Performance-based </a:t>
            </a:r>
            <a:r>
              <a:rPr lang="en-US" dirty="0" smtClean="0"/>
              <a:t>Advertising</a:t>
            </a:r>
            <a:endParaRPr lang="en-US" dirty="0"/>
          </a:p>
        </p:txBody>
      </p:sp>
      <p:sp>
        <p:nvSpPr>
          <p:cNvPr id="39939" name="Rectangle 3"/>
          <p:cNvSpPr>
            <a:spLocks noGrp="1" noChangeArrowheads="1"/>
          </p:cNvSpPr>
          <p:nvPr>
            <p:ph type="body" idx="1"/>
          </p:nvPr>
        </p:nvSpPr>
        <p:spPr/>
        <p:txBody>
          <a:bodyPr>
            <a:normAutofit/>
          </a:bodyPr>
          <a:lstStyle/>
          <a:p>
            <a:r>
              <a:rPr lang="en-US" b="1" dirty="0">
                <a:solidFill>
                  <a:srgbClr val="008000"/>
                </a:solidFill>
              </a:rPr>
              <a:t>Introduced by Overture around 2000</a:t>
            </a:r>
          </a:p>
          <a:p>
            <a:pPr lvl="1"/>
            <a:r>
              <a:rPr lang="en-US" dirty="0">
                <a:solidFill>
                  <a:srgbClr val="0000FF"/>
                </a:solidFill>
              </a:rPr>
              <a:t>Advertisers </a:t>
            </a:r>
            <a:r>
              <a:rPr lang="en-US" b="1" dirty="0" smtClean="0">
                <a:solidFill>
                  <a:srgbClr val="0000FF"/>
                </a:solidFill>
              </a:rPr>
              <a:t>bid</a:t>
            </a:r>
            <a:r>
              <a:rPr lang="en-US" dirty="0" smtClean="0">
                <a:solidFill>
                  <a:srgbClr val="0000FF"/>
                </a:solidFill>
              </a:rPr>
              <a:t> </a:t>
            </a:r>
            <a:r>
              <a:rPr lang="en-US" dirty="0">
                <a:solidFill>
                  <a:srgbClr val="0000FF"/>
                </a:solidFill>
              </a:rPr>
              <a:t>on </a:t>
            </a:r>
            <a:r>
              <a:rPr lang="en-US" b="1" dirty="0">
                <a:solidFill>
                  <a:srgbClr val="0000FF"/>
                </a:solidFill>
              </a:rPr>
              <a:t>search keywords</a:t>
            </a:r>
          </a:p>
          <a:p>
            <a:pPr lvl="1"/>
            <a:r>
              <a:rPr lang="en-US" dirty="0">
                <a:solidFill>
                  <a:srgbClr val="D60093"/>
                </a:solidFill>
              </a:rPr>
              <a:t>When someone searches for </a:t>
            </a:r>
            <a:r>
              <a:rPr lang="en-US" dirty="0" smtClean="0">
                <a:solidFill>
                  <a:srgbClr val="D60093"/>
                </a:solidFill>
              </a:rPr>
              <a:t>that </a:t>
            </a:r>
            <a:r>
              <a:rPr lang="en-US" dirty="0">
                <a:solidFill>
                  <a:srgbClr val="D60093"/>
                </a:solidFill>
              </a:rPr>
              <a:t>keyword, the </a:t>
            </a:r>
            <a:r>
              <a:rPr lang="en-US" b="1" dirty="0">
                <a:solidFill>
                  <a:srgbClr val="D60093"/>
                </a:solidFill>
              </a:rPr>
              <a:t>highest </a:t>
            </a:r>
            <a:r>
              <a:rPr lang="en-US" b="1" dirty="0" smtClean="0">
                <a:solidFill>
                  <a:srgbClr val="D60093"/>
                </a:solidFill>
              </a:rPr>
              <a:t>bidder’s </a:t>
            </a:r>
            <a:r>
              <a:rPr lang="en-US" b="1" dirty="0">
                <a:solidFill>
                  <a:srgbClr val="D60093"/>
                </a:solidFill>
              </a:rPr>
              <a:t>ad is shown</a:t>
            </a:r>
          </a:p>
          <a:p>
            <a:pPr lvl="1"/>
            <a:r>
              <a:rPr lang="en-US" dirty="0">
                <a:solidFill>
                  <a:srgbClr val="008000"/>
                </a:solidFill>
              </a:rPr>
              <a:t>Advertiser is charged only </a:t>
            </a:r>
            <a:r>
              <a:rPr lang="en-US" dirty="0" smtClean="0">
                <a:solidFill>
                  <a:srgbClr val="008000"/>
                </a:solidFill>
              </a:rPr>
              <a:t>if </a:t>
            </a:r>
            <a:r>
              <a:rPr lang="en-US" dirty="0">
                <a:solidFill>
                  <a:srgbClr val="008000"/>
                </a:solidFill>
              </a:rPr>
              <a:t>the </a:t>
            </a:r>
            <a:r>
              <a:rPr lang="en-US" dirty="0" smtClean="0">
                <a:solidFill>
                  <a:srgbClr val="008000"/>
                </a:solidFill>
              </a:rPr>
              <a:t>ad </a:t>
            </a:r>
            <a:r>
              <a:rPr lang="en-US" dirty="0">
                <a:solidFill>
                  <a:srgbClr val="008000"/>
                </a:solidFill>
              </a:rPr>
              <a:t>is clicked </a:t>
            </a:r>
            <a:r>
              <a:rPr lang="en-US" dirty="0" smtClean="0">
                <a:solidFill>
                  <a:srgbClr val="008000"/>
                </a:solidFill>
              </a:rPr>
              <a:t>on</a:t>
            </a:r>
          </a:p>
          <a:p>
            <a:pPr lvl="8"/>
            <a:endParaRPr lang="en-US" dirty="0" smtClean="0"/>
          </a:p>
          <a:p>
            <a:r>
              <a:rPr lang="en-US" dirty="0" smtClean="0"/>
              <a:t>Similar </a:t>
            </a:r>
            <a:r>
              <a:rPr lang="en-US" dirty="0"/>
              <a:t>model adopted by </a:t>
            </a:r>
            <a:r>
              <a:rPr lang="en-US" dirty="0" smtClean="0"/>
              <a:t>Google with </a:t>
            </a:r>
            <a:r>
              <a:rPr lang="en-US" dirty="0"/>
              <a:t>some changes around 2002</a:t>
            </a:r>
          </a:p>
          <a:p>
            <a:pPr lvl="1"/>
            <a:r>
              <a:rPr lang="en-US" dirty="0"/>
              <a:t>Called </a:t>
            </a:r>
            <a:r>
              <a:rPr lang="en-US" b="1" dirty="0" err="1" smtClean="0"/>
              <a:t>Adwords</a:t>
            </a:r>
            <a:endParaRPr lang="en-US" dirty="0"/>
          </a:p>
        </p:txBody>
      </p:sp>
      <p:sp>
        <p:nvSpPr>
          <p:cNvPr id="5" name="Slide Number Placeholder 4"/>
          <p:cNvSpPr>
            <a:spLocks noGrp="1"/>
          </p:cNvSpPr>
          <p:nvPr>
            <p:ph type="sldNum" sz="quarter" idx="12"/>
          </p:nvPr>
        </p:nvSpPr>
        <p:spPr/>
        <p:txBody>
          <a:bodyPr/>
          <a:lstStyle/>
          <a:p>
            <a:fld id="{19B12225-5612-419B-A8D5-4B8EEE4C217E}" type="slidenum">
              <a:rPr lang="en-US" smtClean="0"/>
              <a:pPr/>
              <a:t>17</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520763971"/>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dirty="0"/>
              <a:t>Ads vs. </a:t>
            </a:r>
            <a:r>
              <a:rPr lang="en-US" dirty="0" smtClean="0"/>
              <a:t>Search Results</a:t>
            </a:r>
            <a:endParaRPr lang="en-US" dirty="0"/>
          </a:p>
        </p:txBody>
      </p:sp>
      <p:pic>
        <p:nvPicPr>
          <p:cNvPr id="17415" name="Picture 7" descr="google-results"/>
          <p:cNvPicPr>
            <a:picLocks noChangeAspect="1" noChangeArrowheads="1"/>
          </p:cNvPicPr>
          <p:nvPr/>
        </p:nvPicPr>
        <p:blipFill>
          <a:blip r:embed="rId3" cstate="print"/>
          <a:srcRect/>
          <a:stretch>
            <a:fillRect/>
          </a:stretch>
        </p:blipFill>
        <p:spPr bwMode="auto">
          <a:xfrm>
            <a:off x="381000" y="1676400"/>
            <a:ext cx="5334000" cy="4006850"/>
          </a:xfrm>
          <a:prstGeom prst="rect">
            <a:avLst/>
          </a:prstGeom>
          <a:noFill/>
        </p:spPr>
      </p:pic>
      <p:pic>
        <p:nvPicPr>
          <p:cNvPr id="17416" name="Picture 8" descr="google-ads"/>
          <p:cNvPicPr>
            <a:picLocks noChangeAspect="1" noChangeArrowheads="1"/>
          </p:cNvPicPr>
          <p:nvPr/>
        </p:nvPicPr>
        <p:blipFill>
          <a:blip r:embed="rId4" cstate="print"/>
          <a:srcRect/>
          <a:stretch>
            <a:fillRect/>
          </a:stretch>
        </p:blipFill>
        <p:spPr bwMode="auto">
          <a:xfrm>
            <a:off x="5715000" y="1704975"/>
            <a:ext cx="3124200" cy="3095625"/>
          </a:xfrm>
          <a:prstGeom prst="rect">
            <a:avLst/>
          </a:prstGeom>
          <a:noFill/>
        </p:spPr>
      </p:pic>
      <p:sp>
        <p:nvSpPr>
          <p:cNvPr id="6" name="Slide Number Placeholder 5"/>
          <p:cNvSpPr>
            <a:spLocks noGrp="1"/>
          </p:cNvSpPr>
          <p:nvPr>
            <p:ph type="sldNum" sz="quarter" idx="12"/>
          </p:nvPr>
        </p:nvSpPr>
        <p:spPr/>
        <p:txBody>
          <a:bodyPr/>
          <a:lstStyle/>
          <a:p>
            <a:fld id="{19B12225-5612-419B-A8D5-4B8EEE4C217E}" type="slidenum">
              <a:rPr lang="en-US" smtClean="0"/>
              <a:pPr/>
              <a:t>18</a:t>
            </a:fld>
            <a:endParaRPr lang="en-US"/>
          </a:p>
        </p:txBody>
      </p:sp>
      <p:sp>
        <p:nvSpPr>
          <p:cNvPr id="7" name="Footer Placeholder 6"/>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2457540308"/>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Web 2.0</a:t>
            </a:r>
          </a:p>
        </p:txBody>
      </p:sp>
      <p:sp>
        <p:nvSpPr>
          <p:cNvPr id="18435" name="Rectangle 3"/>
          <p:cNvSpPr>
            <a:spLocks noGrp="1" noChangeArrowheads="1"/>
          </p:cNvSpPr>
          <p:nvPr>
            <p:ph type="body" idx="1"/>
          </p:nvPr>
        </p:nvSpPr>
        <p:spPr/>
        <p:txBody>
          <a:bodyPr/>
          <a:lstStyle/>
          <a:p>
            <a:r>
              <a:rPr lang="en-US" b="1" dirty="0">
                <a:solidFill>
                  <a:srgbClr val="0000FF"/>
                </a:solidFill>
              </a:rPr>
              <a:t>Performance-based advertising works!</a:t>
            </a:r>
          </a:p>
          <a:p>
            <a:pPr lvl="1"/>
            <a:r>
              <a:rPr lang="en-US" dirty="0"/>
              <a:t>Multi-billion-dollar </a:t>
            </a:r>
            <a:r>
              <a:rPr lang="en-US" dirty="0" smtClean="0"/>
              <a:t>industry</a:t>
            </a:r>
          </a:p>
          <a:p>
            <a:pPr lvl="8"/>
            <a:endParaRPr lang="en-US" dirty="0"/>
          </a:p>
          <a:p>
            <a:r>
              <a:rPr lang="en-US" b="1" dirty="0">
                <a:solidFill>
                  <a:srgbClr val="D60093"/>
                </a:solidFill>
              </a:rPr>
              <a:t>Interesting </a:t>
            </a:r>
            <a:r>
              <a:rPr lang="en-US" b="1" dirty="0" smtClean="0">
                <a:solidFill>
                  <a:srgbClr val="D60093"/>
                </a:solidFill>
              </a:rPr>
              <a:t>problem:</a:t>
            </a:r>
            <a:r>
              <a:rPr lang="en-US" b="1" dirty="0">
                <a:solidFill>
                  <a:srgbClr val="D60093"/>
                </a:solidFill>
              </a:rPr>
              <a:t> </a:t>
            </a:r>
            <a:r>
              <a:rPr lang="en-US" b="1" dirty="0" smtClean="0">
                <a:solidFill>
                  <a:srgbClr val="D60093"/>
                </a:solidFill>
              </a:rPr>
              <a:t/>
            </a:r>
            <a:br>
              <a:rPr lang="en-US" b="1" dirty="0" smtClean="0">
                <a:solidFill>
                  <a:srgbClr val="D60093"/>
                </a:solidFill>
              </a:rPr>
            </a:br>
            <a:r>
              <a:rPr lang="en-US" b="1" dirty="0" smtClean="0"/>
              <a:t>What </a:t>
            </a:r>
            <a:r>
              <a:rPr lang="en-US" b="1" dirty="0"/>
              <a:t>ads to show for a </a:t>
            </a:r>
            <a:r>
              <a:rPr lang="en-US" b="1" dirty="0" smtClean="0"/>
              <a:t>given query? </a:t>
            </a:r>
          </a:p>
          <a:p>
            <a:pPr lvl="1"/>
            <a:r>
              <a:rPr lang="en-US" dirty="0" smtClean="0"/>
              <a:t>(Today’s </a:t>
            </a:r>
            <a:r>
              <a:rPr lang="en-US" dirty="0"/>
              <a:t>lecture)</a:t>
            </a:r>
          </a:p>
          <a:p>
            <a:pPr lvl="8"/>
            <a:endParaRPr lang="en-US" dirty="0"/>
          </a:p>
          <a:p>
            <a:r>
              <a:rPr lang="en-US" b="1" dirty="0">
                <a:solidFill>
                  <a:srgbClr val="008000"/>
                </a:solidFill>
              </a:rPr>
              <a:t>If </a:t>
            </a:r>
            <a:r>
              <a:rPr lang="en-US" b="1" dirty="0" smtClean="0">
                <a:solidFill>
                  <a:srgbClr val="008000"/>
                </a:solidFill>
              </a:rPr>
              <a:t>I am </a:t>
            </a:r>
            <a:r>
              <a:rPr lang="en-US" b="1" dirty="0">
                <a:solidFill>
                  <a:srgbClr val="008000"/>
                </a:solidFill>
              </a:rPr>
              <a:t>an advertiser, which search terms should I bid on and how much </a:t>
            </a:r>
            <a:r>
              <a:rPr lang="en-US" b="1" dirty="0" smtClean="0">
                <a:solidFill>
                  <a:srgbClr val="008000"/>
                </a:solidFill>
              </a:rPr>
              <a:t>should I bid? </a:t>
            </a:r>
          </a:p>
          <a:p>
            <a:pPr lvl="1"/>
            <a:r>
              <a:rPr lang="en-US" dirty="0" smtClean="0"/>
              <a:t>(Not focus of today’s lecture)</a:t>
            </a:r>
            <a:endParaRPr lang="en-US" dirty="0"/>
          </a:p>
          <a:p>
            <a:pPr lvl="1">
              <a:buFont typeface="Wingdings" pitchFamily="1" charset="2"/>
              <a:buNone/>
            </a:pPr>
            <a:endParaRPr lang="en-US" dirty="0"/>
          </a:p>
        </p:txBody>
      </p:sp>
      <p:sp>
        <p:nvSpPr>
          <p:cNvPr id="5" name="Slide Number Placeholder 4"/>
          <p:cNvSpPr>
            <a:spLocks noGrp="1"/>
          </p:cNvSpPr>
          <p:nvPr>
            <p:ph type="sldNum" sz="quarter" idx="12"/>
          </p:nvPr>
        </p:nvSpPr>
        <p:spPr/>
        <p:txBody>
          <a:bodyPr/>
          <a:lstStyle/>
          <a:p>
            <a:fld id="{19B12225-5612-419B-A8D5-4B8EEE4C217E}" type="slidenum">
              <a:rPr lang="en-US" smtClean="0"/>
              <a:pPr/>
              <a:t>19</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148931465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dirty="0"/>
              <a:t>Online </a:t>
            </a:r>
            <a:r>
              <a:rPr lang="en-US" dirty="0" smtClean="0"/>
              <a:t>Algorithms</a:t>
            </a:r>
            <a:endParaRPr lang="en-US" dirty="0"/>
          </a:p>
        </p:txBody>
      </p:sp>
      <p:sp>
        <p:nvSpPr>
          <p:cNvPr id="44035" name="Rectangle 3"/>
          <p:cNvSpPr>
            <a:spLocks noGrp="1" noChangeArrowheads="1"/>
          </p:cNvSpPr>
          <p:nvPr>
            <p:ph type="body" idx="1"/>
          </p:nvPr>
        </p:nvSpPr>
        <p:spPr/>
        <p:txBody>
          <a:bodyPr/>
          <a:lstStyle/>
          <a:p>
            <a:r>
              <a:rPr lang="en-US" b="1" dirty="0">
                <a:solidFill>
                  <a:srgbClr val="FF0000"/>
                </a:solidFill>
              </a:rPr>
              <a:t>Classic model of algorithms</a:t>
            </a:r>
          </a:p>
          <a:p>
            <a:pPr lvl="1"/>
            <a:r>
              <a:rPr lang="en-US" dirty="0"/>
              <a:t>You get to see the entire input, then compute some function of it</a:t>
            </a:r>
          </a:p>
          <a:p>
            <a:pPr lvl="1"/>
            <a:r>
              <a:rPr lang="en-US" dirty="0"/>
              <a:t>In this context, “offline algorithm</a:t>
            </a:r>
            <a:r>
              <a:rPr lang="en-US" dirty="0" smtClean="0"/>
              <a:t>”</a:t>
            </a:r>
          </a:p>
          <a:p>
            <a:pPr lvl="8"/>
            <a:endParaRPr lang="en-US" dirty="0"/>
          </a:p>
          <a:p>
            <a:r>
              <a:rPr lang="en-US" b="1" dirty="0">
                <a:solidFill>
                  <a:srgbClr val="0000FF"/>
                </a:solidFill>
              </a:rPr>
              <a:t>Online A</a:t>
            </a:r>
            <a:r>
              <a:rPr lang="en-US" b="1" dirty="0" smtClean="0">
                <a:solidFill>
                  <a:srgbClr val="0000FF"/>
                </a:solidFill>
              </a:rPr>
              <a:t>lgorithms</a:t>
            </a:r>
            <a:endParaRPr lang="en-US" b="1" dirty="0">
              <a:solidFill>
                <a:srgbClr val="0000FF"/>
              </a:solidFill>
            </a:endParaRPr>
          </a:p>
          <a:p>
            <a:pPr lvl="1"/>
            <a:r>
              <a:rPr lang="en-US" dirty="0"/>
              <a:t>You get to see the input one piece at a time, and need to make irrevocable decisions along the </a:t>
            </a:r>
            <a:r>
              <a:rPr lang="en-US" dirty="0" smtClean="0"/>
              <a:t>way</a:t>
            </a:r>
          </a:p>
          <a:p>
            <a:pPr lvl="1"/>
            <a:r>
              <a:rPr lang="en-US" b="1" dirty="0" smtClean="0"/>
              <a:t>Similar </a:t>
            </a:r>
            <a:r>
              <a:rPr lang="en-US" b="1" dirty="0"/>
              <a:t>to </a:t>
            </a:r>
            <a:r>
              <a:rPr lang="en-US" b="1" dirty="0" smtClean="0"/>
              <a:t>the data </a:t>
            </a:r>
            <a:r>
              <a:rPr lang="en-US" b="1" dirty="0"/>
              <a:t>stream </a:t>
            </a:r>
            <a:r>
              <a:rPr lang="en-US" b="1" dirty="0" smtClean="0"/>
              <a:t>model</a:t>
            </a:r>
            <a:endParaRPr lang="en-US" b="1" dirty="0"/>
          </a:p>
        </p:txBody>
      </p:sp>
      <p:sp>
        <p:nvSpPr>
          <p:cNvPr id="5" name="Slide Number Placeholder 4"/>
          <p:cNvSpPr>
            <a:spLocks noGrp="1"/>
          </p:cNvSpPr>
          <p:nvPr>
            <p:ph type="sldNum" sz="quarter" idx="12"/>
          </p:nvPr>
        </p:nvSpPr>
        <p:spPr/>
        <p:txBody>
          <a:bodyPr/>
          <a:lstStyle/>
          <a:p>
            <a:fld id="{19B12225-5612-419B-A8D5-4B8EEE4C217E}" type="slidenum">
              <a:rPr lang="en-US" smtClean="0"/>
              <a:pPr/>
              <a:t>2</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39163980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5">
                                            <p:txEl>
                                              <p:pRg st="4" end="4"/>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4035">
                                            <p:txEl>
                                              <p:pRg st="5" end="5"/>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403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Adwords</a:t>
            </a:r>
            <a:r>
              <a:rPr lang="en-US" dirty="0"/>
              <a:t> Problem</a:t>
            </a:r>
          </a:p>
        </p:txBody>
      </p:sp>
      <p:sp>
        <p:nvSpPr>
          <p:cNvPr id="3" name="Content Placeholder 2"/>
          <p:cNvSpPr>
            <a:spLocks noGrp="1"/>
          </p:cNvSpPr>
          <p:nvPr>
            <p:ph idx="1"/>
          </p:nvPr>
        </p:nvSpPr>
        <p:spPr>
          <a:xfrm>
            <a:off x="457200" y="1295400"/>
            <a:ext cx="8229600" cy="5562600"/>
          </a:xfrm>
        </p:spPr>
        <p:txBody>
          <a:bodyPr>
            <a:normAutofit fontScale="92500" lnSpcReduction="10000"/>
          </a:bodyPr>
          <a:lstStyle/>
          <a:p>
            <a:r>
              <a:rPr lang="en-US" b="1" dirty="0" smtClean="0">
                <a:solidFill>
                  <a:srgbClr val="0000FF"/>
                </a:solidFill>
              </a:rPr>
              <a:t>Given</a:t>
            </a:r>
            <a:r>
              <a:rPr lang="en-US" b="1" dirty="0">
                <a:solidFill>
                  <a:srgbClr val="0000FF"/>
                </a:solidFill>
              </a:rPr>
              <a:t>:</a:t>
            </a:r>
          </a:p>
          <a:p>
            <a:pPr lvl="1"/>
            <a:r>
              <a:rPr lang="en-US" b="1" dirty="0"/>
              <a:t>1.</a:t>
            </a:r>
            <a:r>
              <a:rPr lang="en-US" dirty="0"/>
              <a:t> A set of bids by advertisers for search </a:t>
            </a:r>
            <a:r>
              <a:rPr lang="en-US" dirty="0" smtClean="0"/>
              <a:t>queries</a:t>
            </a:r>
            <a:endParaRPr lang="en-US" dirty="0"/>
          </a:p>
          <a:p>
            <a:pPr lvl="1"/>
            <a:r>
              <a:rPr lang="en-US" b="1" dirty="0"/>
              <a:t>2.</a:t>
            </a:r>
            <a:r>
              <a:rPr lang="en-US" dirty="0"/>
              <a:t> A click-through rate for each advertiser-query </a:t>
            </a:r>
            <a:r>
              <a:rPr lang="en-US" dirty="0" smtClean="0"/>
              <a:t>pair</a:t>
            </a:r>
            <a:endParaRPr lang="en-US" dirty="0"/>
          </a:p>
          <a:p>
            <a:pPr lvl="1"/>
            <a:r>
              <a:rPr lang="en-US" b="1" dirty="0"/>
              <a:t>3.</a:t>
            </a:r>
            <a:r>
              <a:rPr lang="en-US" dirty="0"/>
              <a:t> A budget for each </a:t>
            </a:r>
            <a:r>
              <a:rPr lang="en-US" dirty="0" smtClean="0"/>
              <a:t>advertiser (say for 1 month)</a:t>
            </a:r>
            <a:endParaRPr lang="en-US" dirty="0"/>
          </a:p>
          <a:p>
            <a:pPr lvl="1"/>
            <a:r>
              <a:rPr lang="en-US" b="1" dirty="0"/>
              <a:t>4.</a:t>
            </a:r>
            <a:r>
              <a:rPr lang="en-US" dirty="0"/>
              <a:t> A limit on the number of ads to be displayed with each search </a:t>
            </a:r>
            <a:r>
              <a:rPr lang="en-US" dirty="0" smtClean="0"/>
              <a:t>query</a:t>
            </a:r>
            <a:endParaRPr lang="en-US" dirty="0"/>
          </a:p>
          <a:p>
            <a:r>
              <a:rPr lang="en-US" b="1" dirty="0" smtClean="0">
                <a:solidFill>
                  <a:srgbClr val="D60093"/>
                </a:solidFill>
              </a:rPr>
              <a:t>Respond </a:t>
            </a:r>
            <a:r>
              <a:rPr lang="en-US" b="1" dirty="0">
                <a:solidFill>
                  <a:srgbClr val="D60093"/>
                </a:solidFill>
              </a:rPr>
              <a:t>to each search query with a set of advertisers such that:</a:t>
            </a:r>
          </a:p>
          <a:p>
            <a:pPr lvl="1"/>
            <a:r>
              <a:rPr lang="en-US" b="1" dirty="0"/>
              <a:t>1.</a:t>
            </a:r>
            <a:r>
              <a:rPr lang="en-US" dirty="0"/>
              <a:t> The size of the set is no larger than the limit on the number of </a:t>
            </a:r>
            <a:r>
              <a:rPr lang="en-US" dirty="0" smtClean="0"/>
              <a:t>ads per query</a:t>
            </a:r>
            <a:endParaRPr lang="en-US" dirty="0"/>
          </a:p>
          <a:p>
            <a:pPr lvl="1"/>
            <a:r>
              <a:rPr lang="en-US" b="1" dirty="0"/>
              <a:t>2.</a:t>
            </a:r>
            <a:r>
              <a:rPr lang="en-US" dirty="0"/>
              <a:t> Each advertiser has bid on the search </a:t>
            </a:r>
            <a:r>
              <a:rPr lang="en-US" dirty="0" smtClean="0"/>
              <a:t>query</a:t>
            </a:r>
            <a:endParaRPr lang="en-US" dirty="0"/>
          </a:p>
          <a:p>
            <a:pPr lvl="1"/>
            <a:r>
              <a:rPr lang="en-US" b="1" dirty="0"/>
              <a:t>3.</a:t>
            </a:r>
            <a:r>
              <a:rPr lang="en-US" dirty="0"/>
              <a:t> Each advertiser has enough budget left to pay for the ad if it </a:t>
            </a:r>
            <a:r>
              <a:rPr lang="en-US" dirty="0" smtClean="0"/>
              <a:t>is clicked </a:t>
            </a:r>
            <a:r>
              <a:rPr lang="en-US" dirty="0"/>
              <a:t>upon</a:t>
            </a:r>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20</a:t>
            </a:fld>
            <a:endParaRPr lang="en-US"/>
          </a:p>
        </p:txBody>
      </p:sp>
    </p:spTree>
    <p:extLst>
      <p:ext uri="{BB962C8B-B14F-4D97-AF65-F5344CB8AC3E}">
        <p14:creationId xmlns:p14="http://schemas.microsoft.com/office/powerpoint/2010/main" val="3167724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dirty="0" err="1"/>
              <a:t>Adwords</a:t>
            </a:r>
            <a:r>
              <a:rPr lang="en-US" dirty="0"/>
              <a:t> </a:t>
            </a:r>
            <a:r>
              <a:rPr lang="en-US" dirty="0" smtClean="0"/>
              <a:t>Problem</a:t>
            </a:r>
            <a:endParaRPr lang="en-US" dirty="0"/>
          </a:p>
        </p:txBody>
      </p:sp>
      <p:sp>
        <p:nvSpPr>
          <p:cNvPr id="40963" name="Rectangle 3"/>
          <p:cNvSpPr>
            <a:spLocks noGrp="1" noChangeArrowheads="1"/>
          </p:cNvSpPr>
          <p:nvPr>
            <p:ph type="body" idx="1"/>
          </p:nvPr>
        </p:nvSpPr>
        <p:spPr/>
        <p:txBody>
          <a:bodyPr>
            <a:normAutofit/>
          </a:bodyPr>
          <a:lstStyle/>
          <a:p>
            <a:pPr>
              <a:lnSpc>
                <a:spcPct val="90000"/>
              </a:lnSpc>
            </a:pPr>
            <a:r>
              <a:rPr lang="en-US" dirty="0"/>
              <a:t>A stream of queries arrives at the search </a:t>
            </a:r>
            <a:r>
              <a:rPr lang="en-US" dirty="0" smtClean="0"/>
              <a:t>engine: </a:t>
            </a:r>
            <a:r>
              <a:rPr lang="en-US" b="1" i="1" dirty="0" smtClean="0"/>
              <a:t>q</a:t>
            </a:r>
            <a:r>
              <a:rPr lang="en-US" b="1" i="1" baseline="-25000" dirty="0" smtClean="0"/>
              <a:t>1</a:t>
            </a:r>
            <a:r>
              <a:rPr lang="en-US" i="1" dirty="0"/>
              <a:t>, </a:t>
            </a:r>
            <a:r>
              <a:rPr lang="en-US" b="1" i="1" dirty="0" smtClean="0"/>
              <a:t>q</a:t>
            </a:r>
            <a:r>
              <a:rPr lang="en-US" b="1" i="1" baseline="-25000" dirty="0" smtClean="0"/>
              <a:t>2</a:t>
            </a:r>
            <a:r>
              <a:rPr lang="en-US" i="1" dirty="0" smtClean="0"/>
              <a:t>, …</a:t>
            </a:r>
            <a:endParaRPr lang="en-US" i="1" dirty="0"/>
          </a:p>
          <a:p>
            <a:pPr>
              <a:lnSpc>
                <a:spcPct val="90000"/>
              </a:lnSpc>
            </a:pPr>
            <a:r>
              <a:rPr lang="en-US" dirty="0"/>
              <a:t>Several advertisers bid on each query</a:t>
            </a:r>
          </a:p>
          <a:p>
            <a:pPr>
              <a:lnSpc>
                <a:spcPct val="90000"/>
              </a:lnSpc>
            </a:pPr>
            <a:r>
              <a:rPr lang="en-US" dirty="0"/>
              <a:t>When query </a:t>
            </a:r>
            <a:r>
              <a:rPr lang="en-US" b="1" i="1" dirty="0" err="1"/>
              <a:t>q</a:t>
            </a:r>
            <a:r>
              <a:rPr lang="en-US" b="1" i="1" baseline="-25000" dirty="0" err="1"/>
              <a:t>i</a:t>
            </a:r>
            <a:r>
              <a:rPr lang="en-US" dirty="0"/>
              <a:t> arrives, search engine must pick a subset of advertisers whose ads are </a:t>
            </a:r>
            <a:r>
              <a:rPr lang="en-US" dirty="0" smtClean="0"/>
              <a:t>shown</a:t>
            </a:r>
          </a:p>
          <a:p>
            <a:pPr lvl="8">
              <a:lnSpc>
                <a:spcPct val="90000"/>
              </a:lnSpc>
            </a:pPr>
            <a:endParaRPr lang="en-US" dirty="0" smtClean="0"/>
          </a:p>
          <a:p>
            <a:pPr>
              <a:lnSpc>
                <a:spcPct val="90000"/>
              </a:lnSpc>
            </a:pPr>
            <a:r>
              <a:rPr lang="en-US" b="1" dirty="0" smtClean="0">
                <a:solidFill>
                  <a:srgbClr val="D60093"/>
                </a:solidFill>
              </a:rPr>
              <a:t>Goal</a:t>
            </a:r>
            <a:r>
              <a:rPr lang="en-US" b="1" dirty="0">
                <a:solidFill>
                  <a:srgbClr val="D60093"/>
                </a:solidFill>
              </a:rPr>
              <a:t>:</a:t>
            </a:r>
            <a:r>
              <a:rPr lang="en-US" dirty="0"/>
              <a:t> </a:t>
            </a:r>
            <a:r>
              <a:rPr lang="en-US" b="1" dirty="0" smtClean="0"/>
              <a:t>Maximize </a:t>
            </a:r>
            <a:r>
              <a:rPr lang="en-US" b="1" dirty="0"/>
              <a:t>search engine’s </a:t>
            </a:r>
            <a:r>
              <a:rPr lang="en-US" b="1" dirty="0" smtClean="0"/>
              <a:t>revenues</a:t>
            </a:r>
          </a:p>
          <a:p>
            <a:pPr lvl="1"/>
            <a:r>
              <a:rPr lang="en-US" b="1" dirty="0">
                <a:solidFill>
                  <a:srgbClr val="008000"/>
                </a:solidFill>
              </a:rPr>
              <a:t>Simple </a:t>
            </a:r>
            <a:r>
              <a:rPr lang="en-US" b="1" dirty="0" smtClean="0">
                <a:solidFill>
                  <a:srgbClr val="008000"/>
                </a:solidFill>
              </a:rPr>
              <a:t>solution:</a:t>
            </a:r>
            <a:r>
              <a:rPr lang="en-US" b="1" dirty="0" smtClean="0">
                <a:solidFill>
                  <a:schemeClr val="accent3"/>
                </a:solidFill>
              </a:rPr>
              <a:t> </a:t>
            </a:r>
            <a:r>
              <a:rPr lang="en-US" dirty="0" smtClean="0"/>
              <a:t>Instead </a:t>
            </a:r>
            <a:r>
              <a:rPr lang="en-US" dirty="0"/>
              <a:t>of raw bids, use the “</a:t>
            </a:r>
            <a:r>
              <a:rPr lang="en-US" b="1" dirty="0"/>
              <a:t>expected revenue per click</a:t>
            </a:r>
            <a:r>
              <a:rPr lang="en-US" dirty="0" smtClean="0"/>
              <a:t>” (i.e., </a:t>
            </a:r>
            <a:r>
              <a:rPr lang="en-US" b="1" dirty="0" smtClean="0"/>
              <a:t>Bid*CTR</a:t>
            </a:r>
            <a:r>
              <a:rPr lang="en-US" dirty="0" smtClean="0"/>
              <a:t>)</a:t>
            </a:r>
            <a:endParaRPr lang="en-US" dirty="0"/>
          </a:p>
          <a:p>
            <a:pPr>
              <a:lnSpc>
                <a:spcPct val="90000"/>
              </a:lnSpc>
            </a:pPr>
            <a:r>
              <a:rPr lang="en-US" b="1" dirty="0" smtClean="0">
                <a:solidFill>
                  <a:srgbClr val="0000FF"/>
                </a:solidFill>
              </a:rPr>
              <a:t>Clearly </a:t>
            </a:r>
            <a:r>
              <a:rPr lang="en-US" b="1" dirty="0">
                <a:solidFill>
                  <a:srgbClr val="0000FF"/>
                </a:solidFill>
              </a:rPr>
              <a:t>we need an online algorithm!</a:t>
            </a:r>
          </a:p>
        </p:txBody>
      </p:sp>
      <p:sp>
        <p:nvSpPr>
          <p:cNvPr id="5" name="Slide Number Placeholder 4"/>
          <p:cNvSpPr>
            <a:spLocks noGrp="1"/>
          </p:cNvSpPr>
          <p:nvPr>
            <p:ph type="sldNum" sz="quarter" idx="12"/>
          </p:nvPr>
        </p:nvSpPr>
        <p:spPr/>
        <p:txBody>
          <a:bodyPr/>
          <a:lstStyle/>
          <a:p>
            <a:fld id="{19B12225-5612-419B-A8D5-4B8EEE4C217E}" type="slidenum">
              <a:rPr lang="en-US" smtClean="0"/>
              <a:pPr/>
              <a:t>21</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31282744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6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096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9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en-US" dirty="0"/>
              <a:t>The </a:t>
            </a:r>
            <a:r>
              <a:rPr lang="en-US" dirty="0" err="1"/>
              <a:t>Adwords</a:t>
            </a:r>
            <a:r>
              <a:rPr lang="en-US" dirty="0"/>
              <a:t> Innovation</a:t>
            </a:r>
          </a:p>
        </p:txBody>
      </p:sp>
      <p:sp>
        <p:nvSpPr>
          <p:cNvPr id="21" name="Footer Placeholder 20"/>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20" name="Slide Number Placeholder 19"/>
          <p:cNvSpPr>
            <a:spLocks noGrp="1"/>
          </p:cNvSpPr>
          <p:nvPr>
            <p:ph type="sldNum" sz="quarter" idx="12"/>
          </p:nvPr>
        </p:nvSpPr>
        <p:spPr/>
        <p:txBody>
          <a:bodyPr/>
          <a:lstStyle/>
          <a:p>
            <a:fld id="{928FFA6C-C0FA-4814-A544-74F5F25931A1}" type="slidenum">
              <a:rPr lang="en-US" smtClean="0"/>
              <a:pPr/>
              <a:t>22</a:t>
            </a:fld>
            <a:endParaRPr lang="en-US"/>
          </a:p>
        </p:txBody>
      </p:sp>
      <p:sp>
        <p:nvSpPr>
          <p:cNvPr id="118787" name="Rectangle 3"/>
          <p:cNvSpPr>
            <a:spLocks noChangeArrowheads="1"/>
          </p:cNvSpPr>
          <p:nvPr/>
        </p:nvSpPr>
        <p:spPr bwMode="auto">
          <a:xfrm>
            <a:off x="762000" y="22098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dirty="0">
                <a:solidFill>
                  <a:srgbClr val="0000FF"/>
                </a:solidFill>
                <a:latin typeface="Arial" charset="0"/>
              </a:rPr>
              <a:t>Advertiser</a:t>
            </a:r>
          </a:p>
        </p:txBody>
      </p:sp>
      <p:sp>
        <p:nvSpPr>
          <p:cNvPr id="118788" name="Rectangle 4"/>
          <p:cNvSpPr>
            <a:spLocks noChangeArrowheads="1"/>
          </p:cNvSpPr>
          <p:nvPr/>
        </p:nvSpPr>
        <p:spPr bwMode="auto">
          <a:xfrm>
            <a:off x="2667000" y="22098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solidFill>
                  <a:srgbClr val="0000FF"/>
                </a:solidFill>
                <a:latin typeface="Arial" charset="0"/>
              </a:rPr>
              <a:t>Bid</a:t>
            </a:r>
          </a:p>
        </p:txBody>
      </p:sp>
      <p:sp>
        <p:nvSpPr>
          <p:cNvPr id="118789" name="Rectangle 5"/>
          <p:cNvSpPr>
            <a:spLocks noChangeArrowheads="1"/>
          </p:cNvSpPr>
          <p:nvPr/>
        </p:nvSpPr>
        <p:spPr bwMode="auto">
          <a:xfrm>
            <a:off x="4572000" y="22098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solidFill>
                  <a:srgbClr val="0000FF"/>
                </a:solidFill>
                <a:latin typeface="Arial" charset="0"/>
              </a:rPr>
              <a:t>CTR</a:t>
            </a:r>
          </a:p>
        </p:txBody>
      </p:sp>
      <p:sp>
        <p:nvSpPr>
          <p:cNvPr id="118790" name="Rectangle 6"/>
          <p:cNvSpPr>
            <a:spLocks noChangeArrowheads="1"/>
          </p:cNvSpPr>
          <p:nvPr/>
        </p:nvSpPr>
        <p:spPr bwMode="auto">
          <a:xfrm>
            <a:off x="6477000" y="22098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solidFill>
                  <a:srgbClr val="0000FF"/>
                </a:solidFill>
                <a:latin typeface="Arial" charset="0"/>
              </a:rPr>
              <a:t>Bid * CTR</a:t>
            </a:r>
          </a:p>
        </p:txBody>
      </p:sp>
      <p:sp>
        <p:nvSpPr>
          <p:cNvPr id="118791" name="Rectangle 7"/>
          <p:cNvSpPr>
            <a:spLocks noChangeArrowheads="1"/>
          </p:cNvSpPr>
          <p:nvPr/>
        </p:nvSpPr>
        <p:spPr bwMode="auto">
          <a:xfrm>
            <a:off x="762000" y="28956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latin typeface="Arial" charset="0"/>
              </a:rPr>
              <a:t>A</a:t>
            </a:r>
          </a:p>
        </p:txBody>
      </p:sp>
      <p:sp>
        <p:nvSpPr>
          <p:cNvPr id="118792" name="Rectangle 8"/>
          <p:cNvSpPr>
            <a:spLocks noChangeArrowheads="1"/>
          </p:cNvSpPr>
          <p:nvPr/>
        </p:nvSpPr>
        <p:spPr bwMode="auto">
          <a:xfrm>
            <a:off x="762000" y="35814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latin typeface="Arial" charset="0"/>
              </a:rPr>
              <a:t>B</a:t>
            </a:r>
          </a:p>
        </p:txBody>
      </p:sp>
      <p:sp>
        <p:nvSpPr>
          <p:cNvPr id="118793" name="Rectangle 9"/>
          <p:cNvSpPr>
            <a:spLocks noChangeArrowheads="1"/>
          </p:cNvSpPr>
          <p:nvPr/>
        </p:nvSpPr>
        <p:spPr bwMode="auto">
          <a:xfrm>
            <a:off x="762000" y="42672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latin typeface="Arial" charset="0"/>
              </a:rPr>
              <a:t>C</a:t>
            </a:r>
          </a:p>
        </p:txBody>
      </p:sp>
      <p:sp>
        <p:nvSpPr>
          <p:cNvPr id="118794" name="Rectangle 10"/>
          <p:cNvSpPr>
            <a:spLocks noChangeArrowheads="1"/>
          </p:cNvSpPr>
          <p:nvPr/>
        </p:nvSpPr>
        <p:spPr bwMode="auto">
          <a:xfrm>
            <a:off x="2667000" y="28956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latin typeface="Arial" charset="0"/>
              </a:rPr>
              <a:t>$1.00</a:t>
            </a:r>
          </a:p>
        </p:txBody>
      </p:sp>
      <p:sp>
        <p:nvSpPr>
          <p:cNvPr id="118795" name="Rectangle 11"/>
          <p:cNvSpPr>
            <a:spLocks noChangeArrowheads="1"/>
          </p:cNvSpPr>
          <p:nvPr/>
        </p:nvSpPr>
        <p:spPr bwMode="auto">
          <a:xfrm>
            <a:off x="2667000" y="35814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latin typeface="Arial" charset="0"/>
              </a:rPr>
              <a:t>$0.75</a:t>
            </a:r>
          </a:p>
        </p:txBody>
      </p:sp>
      <p:sp>
        <p:nvSpPr>
          <p:cNvPr id="118796" name="Rectangle 12"/>
          <p:cNvSpPr>
            <a:spLocks noChangeArrowheads="1"/>
          </p:cNvSpPr>
          <p:nvPr/>
        </p:nvSpPr>
        <p:spPr bwMode="auto">
          <a:xfrm>
            <a:off x="2667000" y="42672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latin typeface="Arial" charset="0"/>
              </a:rPr>
              <a:t>$0.50</a:t>
            </a:r>
          </a:p>
        </p:txBody>
      </p:sp>
      <p:sp>
        <p:nvSpPr>
          <p:cNvPr id="118797" name="Rectangle 13"/>
          <p:cNvSpPr>
            <a:spLocks noChangeArrowheads="1"/>
          </p:cNvSpPr>
          <p:nvPr/>
        </p:nvSpPr>
        <p:spPr bwMode="auto">
          <a:xfrm>
            <a:off x="4572000" y="28956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latin typeface="Arial" charset="0"/>
              </a:rPr>
              <a:t>1%</a:t>
            </a:r>
          </a:p>
        </p:txBody>
      </p:sp>
      <p:sp>
        <p:nvSpPr>
          <p:cNvPr id="118798" name="Rectangle 14"/>
          <p:cNvSpPr>
            <a:spLocks noChangeArrowheads="1"/>
          </p:cNvSpPr>
          <p:nvPr/>
        </p:nvSpPr>
        <p:spPr bwMode="auto">
          <a:xfrm>
            <a:off x="4572000" y="35814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latin typeface="Arial" charset="0"/>
              </a:rPr>
              <a:t>2%</a:t>
            </a:r>
          </a:p>
        </p:txBody>
      </p:sp>
      <p:sp>
        <p:nvSpPr>
          <p:cNvPr id="118799" name="Rectangle 15"/>
          <p:cNvSpPr>
            <a:spLocks noChangeArrowheads="1"/>
          </p:cNvSpPr>
          <p:nvPr/>
        </p:nvSpPr>
        <p:spPr bwMode="auto">
          <a:xfrm>
            <a:off x="4572000" y="42672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latin typeface="Arial" charset="0"/>
              </a:rPr>
              <a:t>2.5%</a:t>
            </a:r>
          </a:p>
        </p:txBody>
      </p:sp>
      <p:sp>
        <p:nvSpPr>
          <p:cNvPr id="118800" name="Rectangle 16"/>
          <p:cNvSpPr>
            <a:spLocks noChangeArrowheads="1"/>
          </p:cNvSpPr>
          <p:nvPr/>
        </p:nvSpPr>
        <p:spPr bwMode="auto">
          <a:xfrm>
            <a:off x="6477000" y="28956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latin typeface="Arial" charset="0"/>
              </a:rPr>
              <a:t>1 cent</a:t>
            </a:r>
          </a:p>
        </p:txBody>
      </p:sp>
      <p:sp>
        <p:nvSpPr>
          <p:cNvPr id="118801" name="Rectangle 17"/>
          <p:cNvSpPr>
            <a:spLocks noChangeArrowheads="1"/>
          </p:cNvSpPr>
          <p:nvPr/>
        </p:nvSpPr>
        <p:spPr bwMode="auto">
          <a:xfrm>
            <a:off x="6477000" y="35814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latin typeface="Arial" charset="0"/>
              </a:rPr>
              <a:t>1.5 cents</a:t>
            </a:r>
          </a:p>
        </p:txBody>
      </p:sp>
      <p:sp>
        <p:nvSpPr>
          <p:cNvPr id="118802" name="Rectangle 18"/>
          <p:cNvSpPr>
            <a:spLocks noChangeArrowheads="1"/>
          </p:cNvSpPr>
          <p:nvPr/>
        </p:nvSpPr>
        <p:spPr bwMode="auto">
          <a:xfrm>
            <a:off x="6477000" y="42672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latin typeface="Arial" charset="0"/>
              </a:rPr>
              <a:t>1.125 cents</a:t>
            </a:r>
          </a:p>
        </p:txBody>
      </p:sp>
      <p:sp>
        <p:nvSpPr>
          <p:cNvPr id="2" name="TextBox 1"/>
          <p:cNvSpPr txBox="1"/>
          <p:nvPr/>
        </p:nvSpPr>
        <p:spPr>
          <a:xfrm>
            <a:off x="4793412" y="4916269"/>
            <a:ext cx="1531188" cy="646331"/>
          </a:xfrm>
          <a:prstGeom prst="rect">
            <a:avLst/>
          </a:prstGeom>
          <a:noFill/>
        </p:spPr>
        <p:txBody>
          <a:bodyPr wrap="none" rtlCol="0">
            <a:spAutoFit/>
          </a:bodyPr>
          <a:lstStyle/>
          <a:p>
            <a:pPr algn="ctr"/>
            <a:r>
              <a:rPr lang="en-US" dirty="0" smtClean="0">
                <a:solidFill>
                  <a:srgbClr val="008000"/>
                </a:solidFill>
                <a:latin typeface="Arial" pitchFamily="34" charset="0"/>
                <a:cs typeface="Arial" pitchFamily="34" charset="0"/>
              </a:rPr>
              <a:t>Click through</a:t>
            </a:r>
            <a:br>
              <a:rPr lang="en-US" dirty="0" smtClean="0">
                <a:solidFill>
                  <a:srgbClr val="008000"/>
                </a:solidFill>
                <a:latin typeface="Arial" pitchFamily="34" charset="0"/>
                <a:cs typeface="Arial" pitchFamily="34" charset="0"/>
              </a:rPr>
            </a:br>
            <a:r>
              <a:rPr lang="en-US" dirty="0" smtClean="0">
                <a:solidFill>
                  <a:srgbClr val="008000"/>
                </a:solidFill>
                <a:latin typeface="Arial" pitchFamily="34" charset="0"/>
                <a:cs typeface="Arial" pitchFamily="34" charset="0"/>
              </a:rPr>
              <a:t>rate</a:t>
            </a:r>
          </a:p>
        </p:txBody>
      </p:sp>
      <p:sp>
        <p:nvSpPr>
          <p:cNvPr id="23" name="TextBox 22"/>
          <p:cNvSpPr txBox="1"/>
          <p:nvPr/>
        </p:nvSpPr>
        <p:spPr>
          <a:xfrm>
            <a:off x="6745562" y="4916269"/>
            <a:ext cx="1146468" cy="646331"/>
          </a:xfrm>
          <a:prstGeom prst="rect">
            <a:avLst/>
          </a:prstGeom>
          <a:noFill/>
        </p:spPr>
        <p:txBody>
          <a:bodyPr wrap="none" rtlCol="0">
            <a:spAutoFit/>
          </a:bodyPr>
          <a:lstStyle/>
          <a:p>
            <a:pPr algn="ctr"/>
            <a:r>
              <a:rPr lang="en-US" dirty="0" smtClean="0">
                <a:solidFill>
                  <a:srgbClr val="008000"/>
                </a:solidFill>
                <a:latin typeface="Arial" pitchFamily="34" charset="0"/>
                <a:cs typeface="Arial" pitchFamily="34" charset="0"/>
              </a:rPr>
              <a:t>Expected</a:t>
            </a:r>
            <a:br>
              <a:rPr lang="en-US" dirty="0" smtClean="0">
                <a:solidFill>
                  <a:srgbClr val="008000"/>
                </a:solidFill>
                <a:latin typeface="Arial" pitchFamily="34" charset="0"/>
                <a:cs typeface="Arial" pitchFamily="34" charset="0"/>
              </a:rPr>
            </a:br>
            <a:r>
              <a:rPr lang="en-US" dirty="0" smtClean="0">
                <a:solidFill>
                  <a:srgbClr val="008000"/>
                </a:solidFill>
                <a:latin typeface="Arial" pitchFamily="34" charset="0"/>
                <a:cs typeface="Arial" pitchFamily="34" charset="0"/>
              </a:rPr>
              <a:t>revenue</a:t>
            </a:r>
          </a:p>
        </p:txBody>
      </p:sp>
    </p:spTree>
    <p:extLst>
      <p:ext uri="{BB962C8B-B14F-4D97-AF65-F5344CB8AC3E}">
        <p14:creationId xmlns:p14="http://schemas.microsoft.com/office/powerpoint/2010/main" val="21770059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8789"/>
                                        </p:tgtEl>
                                        <p:attrNameLst>
                                          <p:attrName>style.visibility</p:attrName>
                                        </p:attrNameLst>
                                      </p:cBhvr>
                                      <p:to>
                                        <p:strVal val="visible"/>
                                      </p:to>
                                    </p:set>
                                    <p:animEffect transition="in" filter="dissolve">
                                      <p:cBhvr>
                                        <p:cTn id="7" dur="500"/>
                                        <p:tgtEl>
                                          <p:spTgt spid="11878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18797"/>
                                        </p:tgtEl>
                                        <p:attrNameLst>
                                          <p:attrName>style.visibility</p:attrName>
                                        </p:attrNameLst>
                                      </p:cBhvr>
                                      <p:to>
                                        <p:strVal val="visible"/>
                                      </p:to>
                                    </p:set>
                                    <p:animEffect transition="in" filter="dissolve">
                                      <p:cBhvr>
                                        <p:cTn id="10" dur="500"/>
                                        <p:tgtEl>
                                          <p:spTgt spid="118797"/>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18798"/>
                                        </p:tgtEl>
                                        <p:attrNameLst>
                                          <p:attrName>style.visibility</p:attrName>
                                        </p:attrNameLst>
                                      </p:cBhvr>
                                      <p:to>
                                        <p:strVal val="visible"/>
                                      </p:to>
                                    </p:set>
                                    <p:animEffect transition="in" filter="dissolve">
                                      <p:cBhvr>
                                        <p:cTn id="13" dur="500"/>
                                        <p:tgtEl>
                                          <p:spTgt spid="118798"/>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18799"/>
                                        </p:tgtEl>
                                        <p:attrNameLst>
                                          <p:attrName>style.visibility</p:attrName>
                                        </p:attrNameLst>
                                      </p:cBhvr>
                                      <p:to>
                                        <p:strVal val="visible"/>
                                      </p:to>
                                    </p:set>
                                    <p:animEffect transition="in" filter="dissolve">
                                      <p:cBhvr>
                                        <p:cTn id="16" dur="500"/>
                                        <p:tgtEl>
                                          <p:spTgt spid="118799"/>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18802"/>
                                        </p:tgtEl>
                                        <p:attrNameLst>
                                          <p:attrName>style.visibility</p:attrName>
                                        </p:attrNameLst>
                                      </p:cBhvr>
                                      <p:to>
                                        <p:strVal val="visible"/>
                                      </p:to>
                                    </p:set>
                                    <p:animEffect transition="in" filter="dissolve">
                                      <p:cBhvr>
                                        <p:cTn id="21" dur="500"/>
                                        <p:tgtEl>
                                          <p:spTgt spid="118802"/>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18801"/>
                                        </p:tgtEl>
                                        <p:attrNameLst>
                                          <p:attrName>style.visibility</p:attrName>
                                        </p:attrNameLst>
                                      </p:cBhvr>
                                      <p:to>
                                        <p:strVal val="visible"/>
                                      </p:to>
                                    </p:set>
                                    <p:animEffect transition="in" filter="dissolve">
                                      <p:cBhvr>
                                        <p:cTn id="24" dur="500"/>
                                        <p:tgtEl>
                                          <p:spTgt spid="118801"/>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18800"/>
                                        </p:tgtEl>
                                        <p:attrNameLst>
                                          <p:attrName>style.visibility</p:attrName>
                                        </p:attrNameLst>
                                      </p:cBhvr>
                                      <p:to>
                                        <p:strVal val="visible"/>
                                      </p:to>
                                    </p:set>
                                    <p:animEffect transition="in" filter="dissolve">
                                      <p:cBhvr>
                                        <p:cTn id="27" dur="500"/>
                                        <p:tgtEl>
                                          <p:spTgt spid="118800"/>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18790"/>
                                        </p:tgtEl>
                                        <p:attrNameLst>
                                          <p:attrName>style.visibility</p:attrName>
                                        </p:attrNameLst>
                                      </p:cBhvr>
                                      <p:to>
                                        <p:strVal val="visible"/>
                                      </p:to>
                                    </p:set>
                                    <p:animEffect transition="in" filter="dissolve">
                                      <p:cBhvr>
                                        <p:cTn id="30" dur="500"/>
                                        <p:tgtEl>
                                          <p:spTgt spid="1187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9" grpId="0" animBg="1"/>
      <p:bldP spid="118790" grpId="0" animBg="1"/>
      <p:bldP spid="118797" grpId="0" animBg="1"/>
      <p:bldP spid="118798" grpId="0" animBg="1"/>
      <p:bldP spid="118799" grpId="0" animBg="1"/>
      <p:bldP spid="118800" grpId="0" animBg="1"/>
      <p:bldP spid="118801" grpId="0" animBg="1"/>
      <p:bldP spid="11880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a:t>The Adwords Innovation</a:t>
            </a:r>
          </a:p>
        </p:txBody>
      </p:sp>
      <p:sp>
        <p:nvSpPr>
          <p:cNvPr id="21" name="Footer Placeholder 20"/>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20" name="Slide Number Placeholder 19"/>
          <p:cNvSpPr>
            <a:spLocks noGrp="1"/>
          </p:cNvSpPr>
          <p:nvPr>
            <p:ph type="sldNum" sz="quarter" idx="12"/>
          </p:nvPr>
        </p:nvSpPr>
        <p:spPr/>
        <p:txBody>
          <a:bodyPr/>
          <a:lstStyle/>
          <a:p>
            <a:fld id="{928FFA6C-C0FA-4814-A544-74F5F25931A1}" type="slidenum">
              <a:rPr lang="en-US" smtClean="0"/>
              <a:pPr/>
              <a:t>23</a:t>
            </a:fld>
            <a:endParaRPr lang="en-US"/>
          </a:p>
        </p:txBody>
      </p:sp>
      <p:sp>
        <p:nvSpPr>
          <p:cNvPr id="119811" name="Rectangle 3"/>
          <p:cNvSpPr>
            <a:spLocks noChangeArrowheads="1"/>
          </p:cNvSpPr>
          <p:nvPr/>
        </p:nvSpPr>
        <p:spPr bwMode="auto">
          <a:xfrm>
            <a:off x="762000" y="22098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dirty="0">
                <a:solidFill>
                  <a:srgbClr val="0000FF"/>
                </a:solidFill>
                <a:latin typeface="Arial" charset="0"/>
              </a:rPr>
              <a:t>Advertiser</a:t>
            </a:r>
          </a:p>
        </p:txBody>
      </p:sp>
      <p:sp>
        <p:nvSpPr>
          <p:cNvPr id="119812" name="Rectangle 4"/>
          <p:cNvSpPr>
            <a:spLocks noChangeArrowheads="1"/>
          </p:cNvSpPr>
          <p:nvPr/>
        </p:nvSpPr>
        <p:spPr bwMode="auto">
          <a:xfrm>
            <a:off x="2667000" y="22098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solidFill>
                  <a:srgbClr val="0000FF"/>
                </a:solidFill>
                <a:latin typeface="Arial" charset="0"/>
              </a:rPr>
              <a:t>Bid</a:t>
            </a:r>
          </a:p>
        </p:txBody>
      </p:sp>
      <p:sp>
        <p:nvSpPr>
          <p:cNvPr id="119813" name="Rectangle 5"/>
          <p:cNvSpPr>
            <a:spLocks noChangeArrowheads="1"/>
          </p:cNvSpPr>
          <p:nvPr/>
        </p:nvSpPr>
        <p:spPr bwMode="auto">
          <a:xfrm>
            <a:off x="4572000" y="22098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solidFill>
                  <a:srgbClr val="0000FF"/>
                </a:solidFill>
                <a:latin typeface="Arial" charset="0"/>
              </a:rPr>
              <a:t>CTR</a:t>
            </a:r>
          </a:p>
        </p:txBody>
      </p:sp>
      <p:sp>
        <p:nvSpPr>
          <p:cNvPr id="119814" name="Rectangle 6"/>
          <p:cNvSpPr>
            <a:spLocks noChangeArrowheads="1"/>
          </p:cNvSpPr>
          <p:nvPr/>
        </p:nvSpPr>
        <p:spPr bwMode="auto">
          <a:xfrm>
            <a:off x="6477000" y="22098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solidFill>
                  <a:srgbClr val="0000FF"/>
                </a:solidFill>
                <a:latin typeface="Arial" charset="0"/>
              </a:rPr>
              <a:t>Bid * CTR</a:t>
            </a:r>
          </a:p>
        </p:txBody>
      </p:sp>
      <p:sp>
        <p:nvSpPr>
          <p:cNvPr id="119815" name="Rectangle 7"/>
          <p:cNvSpPr>
            <a:spLocks noChangeArrowheads="1"/>
          </p:cNvSpPr>
          <p:nvPr/>
        </p:nvSpPr>
        <p:spPr bwMode="auto">
          <a:xfrm>
            <a:off x="762000" y="42672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latin typeface="Arial" charset="0"/>
              </a:rPr>
              <a:t>A</a:t>
            </a:r>
          </a:p>
        </p:txBody>
      </p:sp>
      <p:sp>
        <p:nvSpPr>
          <p:cNvPr id="119816" name="Rectangle 8"/>
          <p:cNvSpPr>
            <a:spLocks noChangeArrowheads="1"/>
          </p:cNvSpPr>
          <p:nvPr/>
        </p:nvSpPr>
        <p:spPr bwMode="auto">
          <a:xfrm>
            <a:off x="762000" y="28956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latin typeface="Arial" charset="0"/>
              </a:rPr>
              <a:t>B</a:t>
            </a:r>
          </a:p>
        </p:txBody>
      </p:sp>
      <p:sp>
        <p:nvSpPr>
          <p:cNvPr id="119817" name="Rectangle 9"/>
          <p:cNvSpPr>
            <a:spLocks noChangeArrowheads="1"/>
          </p:cNvSpPr>
          <p:nvPr/>
        </p:nvSpPr>
        <p:spPr bwMode="auto">
          <a:xfrm>
            <a:off x="762000" y="35814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latin typeface="Arial" charset="0"/>
              </a:rPr>
              <a:t>C</a:t>
            </a:r>
          </a:p>
        </p:txBody>
      </p:sp>
      <p:sp>
        <p:nvSpPr>
          <p:cNvPr id="119818" name="Rectangle 10"/>
          <p:cNvSpPr>
            <a:spLocks noChangeArrowheads="1"/>
          </p:cNvSpPr>
          <p:nvPr/>
        </p:nvSpPr>
        <p:spPr bwMode="auto">
          <a:xfrm>
            <a:off x="2667000" y="42672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latin typeface="Arial" charset="0"/>
              </a:rPr>
              <a:t>$1.00</a:t>
            </a:r>
          </a:p>
        </p:txBody>
      </p:sp>
      <p:sp>
        <p:nvSpPr>
          <p:cNvPr id="119819" name="Rectangle 11"/>
          <p:cNvSpPr>
            <a:spLocks noChangeArrowheads="1"/>
          </p:cNvSpPr>
          <p:nvPr/>
        </p:nvSpPr>
        <p:spPr bwMode="auto">
          <a:xfrm>
            <a:off x="2667000" y="28956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latin typeface="Arial" charset="0"/>
              </a:rPr>
              <a:t>$0.75</a:t>
            </a:r>
          </a:p>
        </p:txBody>
      </p:sp>
      <p:sp>
        <p:nvSpPr>
          <p:cNvPr id="119820" name="Rectangle 12"/>
          <p:cNvSpPr>
            <a:spLocks noChangeArrowheads="1"/>
          </p:cNvSpPr>
          <p:nvPr/>
        </p:nvSpPr>
        <p:spPr bwMode="auto">
          <a:xfrm>
            <a:off x="2667000" y="35814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latin typeface="Arial" charset="0"/>
              </a:rPr>
              <a:t>$0.50</a:t>
            </a:r>
          </a:p>
        </p:txBody>
      </p:sp>
      <p:sp>
        <p:nvSpPr>
          <p:cNvPr id="119821" name="Rectangle 13"/>
          <p:cNvSpPr>
            <a:spLocks noChangeArrowheads="1"/>
          </p:cNvSpPr>
          <p:nvPr/>
        </p:nvSpPr>
        <p:spPr bwMode="auto">
          <a:xfrm>
            <a:off x="4572000" y="42672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latin typeface="Arial" charset="0"/>
              </a:rPr>
              <a:t>1%</a:t>
            </a:r>
          </a:p>
        </p:txBody>
      </p:sp>
      <p:sp>
        <p:nvSpPr>
          <p:cNvPr id="119822" name="Rectangle 14"/>
          <p:cNvSpPr>
            <a:spLocks noChangeArrowheads="1"/>
          </p:cNvSpPr>
          <p:nvPr/>
        </p:nvSpPr>
        <p:spPr bwMode="auto">
          <a:xfrm>
            <a:off x="4572000" y="28956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latin typeface="Arial" charset="0"/>
              </a:rPr>
              <a:t>2%</a:t>
            </a:r>
          </a:p>
        </p:txBody>
      </p:sp>
      <p:sp>
        <p:nvSpPr>
          <p:cNvPr id="119823" name="Rectangle 15"/>
          <p:cNvSpPr>
            <a:spLocks noChangeArrowheads="1"/>
          </p:cNvSpPr>
          <p:nvPr/>
        </p:nvSpPr>
        <p:spPr bwMode="auto">
          <a:xfrm>
            <a:off x="4572000" y="35814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latin typeface="Arial" charset="0"/>
              </a:rPr>
              <a:t>2.5%</a:t>
            </a:r>
          </a:p>
        </p:txBody>
      </p:sp>
      <p:sp>
        <p:nvSpPr>
          <p:cNvPr id="119824" name="Rectangle 16"/>
          <p:cNvSpPr>
            <a:spLocks noChangeArrowheads="1"/>
          </p:cNvSpPr>
          <p:nvPr/>
        </p:nvSpPr>
        <p:spPr bwMode="auto">
          <a:xfrm>
            <a:off x="6477000" y="42672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latin typeface="Arial" charset="0"/>
              </a:rPr>
              <a:t>1 cent</a:t>
            </a:r>
          </a:p>
        </p:txBody>
      </p:sp>
      <p:sp>
        <p:nvSpPr>
          <p:cNvPr id="119825" name="Rectangle 17"/>
          <p:cNvSpPr>
            <a:spLocks noChangeArrowheads="1"/>
          </p:cNvSpPr>
          <p:nvPr/>
        </p:nvSpPr>
        <p:spPr bwMode="auto">
          <a:xfrm>
            <a:off x="6477000" y="28956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latin typeface="Arial" charset="0"/>
              </a:rPr>
              <a:t>1.5 cents</a:t>
            </a:r>
          </a:p>
        </p:txBody>
      </p:sp>
      <p:sp>
        <p:nvSpPr>
          <p:cNvPr id="119826" name="Rectangle 18"/>
          <p:cNvSpPr>
            <a:spLocks noChangeArrowheads="1"/>
          </p:cNvSpPr>
          <p:nvPr/>
        </p:nvSpPr>
        <p:spPr bwMode="auto">
          <a:xfrm>
            <a:off x="6477000" y="3581400"/>
            <a:ext cx="1828800" cy="609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400" b="1">
                <a:latin typeface="Arial" charset="0"/>
              </a:rPr>
              <a:t>1.125 cents</a:t>
            </a:r>
          </a:p>
        </p:txBody>
      </p:sp>
    </p:spTree>
    <p:extLst>
      <p:ext uri="{BB962C8B-B14F-4D97-AF65-F5344CB8AC3E}">
        <p14:creationId xmlns:p14="http://schemas.microsoft.com/office/powerpoint/2010/main" val="3826428858"/>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dirty="0" smtClean="0"/>
              <a:t>Complications: Budget</a:t>
            </a:r>
            <a:endParaRPr lang="en-US" dirty="0"/>
          </a:p>
        </p:txBody>
      </p:sp>
      <p:sp>
        <p:nvSpPr>
          <p:cNvPr id="41987" name="Rectangle 3"/>
          <p:cNvSpPr>
            <a:spLocks noGrp="1" noChangeArrowheads="1"/>
          </p:cNvSpPr>
          <p:nvPr>
            <p:ph idx="1"/>
          </p:nvPr>
        </p:nvSpPr>
        <p:spPr>
          <a:xfrm>
            <a:off x="457200" y="1295400"/>
            <a:ext cx="8229600" cy="5410200"/>
          </a:xfrm>
        </p:spPr>
        <p:txBody>
          <a:bodyPr>
            <a:normAutofit/>
          </a:bodyPr>
          <a:lstStyle/>
          <a:p>
            <a:r>
              <a:rPr lang="en-US" b="1" dirty="0" smtClean="0">
                <a:solidFill>
                  <a:srgbClr val="0000FF"/>
                </a:solidFill>
              </a:rPr>
              <a:t>Two complications:</a:t>
            </a:r>
          </a:p>
          <a:p>
            <a:pPr lvl="1"/>
            <a:r>
              <a:rPr lang="en-US" b="1" dirty="0" smtClean="0">
                <a:solidFill>
                  <a:srgbClr val="0000FF"/>
                </a:solidFill>
              </a:rPr>
              <a:t>Budget</a:t>
            </a:r>
          </a:p>
          <a:p>
            <a:pPr lvl="1"/>
            <a:r>
              <a:rPr lang="en-US" b="1" dirty="0" smtClean="0">
                <a:solidFill>
                  <a:srgbClr val="0000FF"/>
                </a:solidFill>
              </a:rPr>
              <a:t>CTR of an ad is unknown</a:t>
            </a:r>
          </a:p>
          <a:p>
            <a:endParaRPr lang="en-US" b="1" dirty="0">
              <a:solidFill>
                <a:schemeClr val="accent2"/>
              </a:solidFill>
            </a:endParaRPr>
          </a:p>
          <a:p>
            <a:r>
              <a:rPr lang="en-US" b="1" dirty="0" smtClean="0">
                <a:solidFill>
                  <a:srgbClr val="008000"/>
                </a:solidFill>
              </a:rPr>
              <a:t>Each advertiser has a limited budget</a:t>
            </a:r>
          </a:p>
          <a:p>
            <a:pPr lvl="1"/>
            <a:r>
              <a:rPr lang="en-US" b="1" dirty="0" smtClean="0"/>
              <a:t>Search engine guarantees that the advertiser </a:t>
            </a:r>
            <a:br>
              <a:rPr lang="en-US" b="1" dirty="0" smtClean="0"/>
            </a:br>
            <a:r>
              <a:rPr lang="en-US" b="1" dirty="0" smtClean="0"/>
              <a:t>will not be charged more than their daily budget</a:t>
            </a:r>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5" name="Slide Number Placeholder 4"/>
          <p:cNvSpPr>
            <a:spLocks noGrp="1"/>
          </p:cNvSpPr>
          <p:nvPr>
            <p:ph type="sldNum" sz="quarter" idx="12"/>
          </p:nvPr>
        </p:nvSpPr>
        <p:spPr/>
        <p:txBody>
          <a:bodyPr/>
          <a:lstStyle/>
          <a:p>
            <a:fld id="{19B12225-5612-419B-A8D5-4B8EEE4C217E}" type="slidenum">
              <a:rPr lang="en-US" smtClean="0"/>
              <a:pPr/>
              <a:t>24</a:t>
            </a:fld>
            <a:endParaRPr lang="en-US"/>
          </a:p>
        </p:txBody>
      </p:sp>
    </p:spTree>
    <p:extLst>
      <p:ext uri="{BB962C8B-B14F-4D97-AF65-F5344CB8AC3E}">
        <p14:creationId xmlns:p14="http://schemas.microsoft.com/office/powerpoint/2010/main" val="13281964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1987">
                                            <p:txEl>
                                              <p:pRg st="4" end="4"/>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419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uiExpand="1"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Complications: </a:t>
            </a:r>
            <a:r>
              <a:rPr lang="en-US" dirty="0" smtClean="0"/>
              <a:t>CTR</a:t>
            </a:r>
            <a:endParaRPr lang="en-US" dirty="0"/>
          </a:p>
        </p:txBody>
      </p:sp>
      <p:sp>
        <p:nvSpPr>
          <p:cNvPr id="3" name="Content Placeholder 2"/>
          <p:cNvSpPr>
            <a:spLocks noGrp="1"/>
          </p:cNvSpPr>
          <p:nvPr>
            <p:ph idx="1"/>
          </p:nvPr>
        </p:nvSpPr>
        <p:spPr>
          <a:xfrm>
            <a:off x="457200" y="1295400"/>
            <a:ext cx="8382000" cy="5257801"/>
          </a:xfrm>
        </p:spPr>
        <p:txBody>
          <a:bodyPr>
            <a:normAutofit/>
          </a:bodyPr>
          <a:lstStyle/>
          <a:p>
            <a:r>
              <a:rPr lang="en-US" b="1" dirty="0" smtClean="0">
                <a:solidFill>
                  <a:srgbClr val="D60093"/>
                </a:solidFill>
              </a:rPr>
              <a:t>CTR: Each </a:t>
            </a:r>
            <a:r>
              <a:rPr lang="en-US" b="1" dirty="0">
                <a:solidFill>
                  <a:srgbClr val="D60093"/>
                </a:solidFill>
              </a:rPr>
              <a:t>ad has a different likelihood of being clicked</a:t>
            </a:r>
          </a:p>
          <a:p>
            <a:pPr lvl="1"/>
            <a:r>
              <a:rPr lang="en-US" b="1" dirty="0"/>
              <a:t>Advertiser 1</a:t>
            </a:r>
            <a:r>
              <a:rPr lang="en-US" dirty="0"/>
              <a:t> bids $2, click probability = 0.1</a:t>
            </a:r>
          </a:p>
          <a:p>
            <a:pPr lvl="1"/>
            <a:r>
              <a:rPr lang="en-US" b="1" dirty="0"/>
              <a:t>Advertiser 2</a:t>
            </a:r>
            <a:r>
              <a:rPr lang="en-US" dirty="0"/>
              <a:t> bids $1, click probability = 0.5</a:t>
            </a:r>
          </a:p>
          <a:p>
            <a:pPr lvl="1"/>
            <a:r>
              <a:rPr lang="en-US" b="1" dirty="0" err="1">
                <a:solidFill>
                  <a:srgbClr val="008000"/>
                </a:solidFill>
              </a:rPr>
              <a:t>Clickthrough</a:t>
            </a:r>
            <a:r>
              <a:rPr lang="en-US" b="1" dirty="0">
                <a:solidFill>
                  <a:srgbClr val="008000"/>
                </a:solidFill>
              </a:rPr>
              <a:t> rate (CTR)</a:t>
            </a:r>
            <a:r>
              <a:rPr lang="en-US" dirty="0"/>
              <a:t> is measured </a:t>
            </a:r>
            <a:r>
              <a:rPr lang="en-US" b="1" dirty="0"/>
              <a:t>historically</a:t>
            </a:r>
          </a:p>
          <a:p>
            <a:pPr lvl="2"/>
            <a:r>
              <a:rPr lang="en-US" b="1" dirty="0"/>
              <a:t>Very hard problem:</a:t>
            </a:r>
            <a:r>
              <a:rPr lang="en-US" dirty="0"/>
              <a:t> </a:t>
            </a:r>
            <a:r>
              <a:rPr lang="en-US" b="1" dirty="0">
                <a:solidFill>
                  <a:srgbClr val="0000FF"/>
                </a:solidFill>
              </a:rPr>
              <a:t>Exploration vs. </a:t>
            </a:r>
            <a:r>
              <a:rPr lang="en-US" b="1" dirty="0" smtClean="0">
                <a:solidFill>
                  <a:srgbClr val="0000FF"/>
                </a:solidFill>
              </a:rPr>
              <a:t>exploitation</a:t>
            </a:r>
            <a:br>
              <a:rPr lang="en-US" b="1" dirty="0" smtClean="0">
                <a:solidFill>
                  <a:srgbClr val="0000FF"/>
                </a:solidFill>
              </a:rPr>
            </a:br>
            <a:r>
              <a:rPr lang="en-US" b="1" dirty="0" smtClean="0">
                <a:solidFill>
                  <a:srgbClr val="0000FF"/>
                </a:solidFill>
              </a:rPr>
              <a:t>Exploit: </a:t>
            </a:r>
            <a:r>
              <a:rPr lang="en-US" dirty="0" smtClean="0"/>
              <a:t>Should </a:t>
            </a:r>
            <a:r>
              <a:rPr lang="en-US" dirty="0"/>
              <a:t>we keep showing an </a:t>
            </a:r>
            <a:r>
              <a:rPr lang="en-US" dirty="0" smtClean="0"/>
              <a:t>ad </a:t>
            </a:r>
            <a:r>
              <a:rPr lang="en-US" dirty="0"/>
              <a:t>for which we have </a:t>
            </a:r>
            <a:r>
              <a:rPr lang="en-US" dirty="0" smtClean="0"/>
              <a:t/>
            </a:r>
            <a:br>
              <a:rPr lang="en-US" dirty="0" smtClean="0"/>
            </a:br>
            <a:r>
              <a:rPr lang="en-US" dirty="0" smtClean="0"/>
              <a:t>good </a:t>
            </a:r>
            <a:r>
              <a:rPr lang="en-US" dirty="0"/>
              <a:t>estimates of </a:t>
            </a:r>
            <a:r>
              <a:rPr lang="en-US" dirty="0" smtClean="0"/>
              <a:t>click-through </a:t>
            </a:r>
            <a:r>
              <a:rPr lang="en-US" dirty="0"/>
              <a:t>rate </a:t>
            </a:r>
            <a:r>
              <a:rPr lang="en-US" dirty="0" smtClean="0"/>
              <a:t/>
            </a:r>
            <a:br>
              <a:rPr lang="en-US" dirty="0" smtClean="0"/>
            </a:br>
            <a:r>
              <a:rPr lang="en-US" b="1" dirty="0" smtClean="0"/>
              <a:t>or</a:t>
            </a:r>
            <a:r>
              <a:rPr lang="en-US" dirty="0" smtClean="0"/>
              <a:t> </a:t>
            </a:r>
            <a:br>
              <a:rPr lang="en-US" dirty="0" smtClean="0"/>
            </a:br>
            <a:r>
              <a:rPr lang="en-US" b="1" dirty="0" smtClean="0">
                <a:solidFill>
                  <a:srgbClr val="0000FF"/>
                </a:solidFill>
              </a:rPr>
              <a:t>Explore:  </a:t>
            </a:r>
            <a:r>
              <a:rPr lang="en-US" dirty="0" smtClean="0"/>
              <a:t>Shall </a:t>
            </a:r>
            <a:r>
              <a:rPr lang="en-US" dirty="0"/>
              <a:t>we show a brand new </a:t>
            </a:r>
            <a:r>
              <a:rPr lang="en-US" dirty="0" smtClean="0"/>
              <a:t>ad </a:t>
            </a:r>
            <a:r>
              <a:rPr lang="en-US" dirty="0"/>
              <a:t>to get a better sense of </a:t>
            </a:r>
            <a:r>
              <a:rPr lang="en-US" dirty="0" smtClean="0"/>
              <a:t>its click-through rate</a:t>
            </a:r>
            <a:endParaRPr lang="en-US" dirty="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25</a:t>
            </a:fld>
            <a:endParaRPr lang="en-US"/>
          </a:p>
        </p:txBody>
      </p:sp>
    </p:spTree>
    <p:extLst>
      <p:ext uri="{BB962C8B-B14F-4D97-AF65-F5344CB8AC3E}">
        <p14:creationId xmlns:p14="http://schemas.microsoft.com/office/powerpoint/2010/main" val="6436611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dirty="0"/>
              <a:t>Greedy </a:t>
            </a:r>
            <a:r>
              <a:rPr lang="en-US" dirty="0" smtClean="0"/>
              <a:t>Algorithm</a:t>
            </a:r>
            <a:endParaRPr lang="en-US" dirty="0"/>
          </a:p>
        </p:txBody>
      </p:sp>
      <p:sp>
        <p:nvSpPr>
          <p:cNvPr id="55299" name="Rectangle 3"/>
          <p:cNvSpPr>
            <a:spLocks noGrp="1" noChangeArrowheads="1"/>
          </p:cNvSpPr>
          <p:nvPr>
            <p:ph type="body" idx="1"/>
          </p:nvPr>
        </p:nvSpPr>
        <p:spPr/>
        <p:txBody>
          <a:bodyPr>
            <a:normAutofit/>
          </a:bodyPr>
          <a:lstStyle/>
          <a:p>
            <a:r>
              <a:rPr lang="en-US" b="1" dirty="0" smtClean="0">
                <a:solidFill>
                  <a:srgbClr val="008000"/>
                </a:solidFill>
              </a:rPr>
              <a:t>Our setting: </a:t>
            </a:r>
            <a:r>
              <a:rPr lang="en-US" b="1" dirty="0" smtClean="0"/>
              <a:t>Simplified environment</a:t>
            </a:r>
          </a:p>
          <a:p>
            <a:pPr lvl="1"/>
            <a:r>
              <a:rPr lang="en-US" dirty="0" smtClean="0"/>
              <a:t>There is </a:t>
            </a:r>
            <a:r>
              <a:rPr lang="en-US" b="1" dirty="0" smtClean="0"/>
              <a:t>1</a:t>
            </a:r>
            <a:r>
              <a:rPr lang="en-US" dirty="0" smtClean="0"/>
              <a:t> ad shown for each query</a:t>
            </a:r>
          </a:p>
          <a:p>
            <a:pPr lvl="1"/>
            <a:r>
              <a:rPr lang="en-US" dirty="0" smtClean="0"/>
              <a:t>All advertisers have the same budget </a:t>
            </a:r>
            <a:r>
              <a:rPr lang="en-US" b="1" i="1" dirty="0" smtClean="0"/>
              <a:t>B</a:t>
            </a:r>
          </a:p>
          <a:p>
            <a:pPr lvl="1"/>
            <a:r>
              <a:rPr lang="en-US" dirty="0" smtClean="0"/>
              <a:t>All ads are equally likely to be clicked</a:t>
            </a:r>
          </a:p>
          <a:p>
            <a:pPr lvl="1"/>
            <a:r>
              <a:rPr lang="en-US" dirty="0" smtClean="0"/>
              <a:t>Value of each ad is the same (=</a:t>
            </a:r>
            <a:r>
              <a:rPr lang="en-US" b="1" dirty="0" smtClean="0"/>
              <a:t>1</a:t>
            </a:r>
            <a:r>
              <a:rPr lang="en-US" dirty="0" smtClean="0"/>
              <a:t>)</a:t>
            </a:r>
          </a:p>
          <a:p>
            <a:pPr lvl="8"/>
            <a:endParaRPr lang="en-US" dirty="0" smtClean="0"/>
          </a:p>
          <a:p>
            <a:r>
              <a:rPr lang="en-US" b="1" dirty="0" smtClean="0">
                <a:solidFill>
                  <a:srgbClr val="D60093"/>
                </a:solidFill>
              </a:rPr>
              <a:t>Simplest </a:t>
            </a:r>
            <a:r>
              <a:rPr lang="en-US" b="1" dirty="0">
                <a:solidFill>
                  <a:srgbClr val="D60093"/>
                </a:solidFill>
              </a:rPr>
              <a:t>algorithm is </a:t>
            </a:r>
            <a:r>
              <a:rPr lang="en-US" b="1" dirty="0" smtClean="0">
                <a:solidFill>
                  <a:srgbClr val="D60093"/>
                </a:solidFill>
              </a:rPr>
              <a:t>greedy:</a:t>
            </a:r>
          </a:p>
          <a:p>
            <a:pPr lvl="1"/>
            <a:r>
              <a:rPr lang="en-US" dirty="0" smtClean="0"/>
              <a:t>For a query pick any advertiser who has </a:t>
            </a:r>
            <a:br>
              <a:rPr lang="en-US" dirty="0" smtClean="0"/>
            </a:br>
            <a:r>
              <a:rPr lang="en-US" dirty="0" smtClean="0"/>
              <a:t>bid </a:t>
            </a:r>
            <a:r>
              <a:rPr lang="en-US" b="1" dirty="0" smtClean="0"/>
              <a:t>1</a:t>
            </a:r>
            <a:r>
              <a:rPr lang="en-US" dirty="0" smtClean="0"/>
              <a:t> for that query</a:t>
            </a:r>
          </a:p>
          <a:p>
            <a:pPr lvl="1"/>
            <a:r>
              <a:rPr lang="en-US" b="1" dirty="0" smtClean="0">
                <a:solidFill>
                  <a:srgbClr val="0000FF"/>
                </a:solidFill>
              </a:rPr>
              <a:t>Competitive ratio of greedy is 1/2</a:t>
            </a:r>
          </a:p>
          <a:p>
            <a:pPr lvl="8"/>
            <a:endParaRPr lang="en-US" dirty="0"/>
          </a:p>
          <a:p>
            <a:endParaRPr lang="en-US" dirty="0"/>
          </a:p>
        </p:txBody>
      </p:sp>
      <p:sp>
        <p:nvSpPr>
          <p:cNvPr id="5" name="Slide Number Placeholder 4"/>
          <p:cNvSpPr>
            <a:spLocks noGrp="1"/>
          </p:cNvSpPr>
          <p:nvPr>
            <p:ph type="sldNum" sz="quarter" idx="12"/>
          </p:nvPr>
        </p:nvSpPr>
        <p:spPr/>
        <p:txBody>
          <a:bodyPr/>
          <a:lstStyle/>
          <a:p>
            <a:fld id="{19B12225-5612-419B-A8D5-4B8EEE4C217E}" type="slidenum">
              <a:rPr lang="en-US" smtClean="0"/>
              <a:pPr/>
              <a:t>26</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28884156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529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529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529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529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5299">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5299">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529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uiExpand="1"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dirty="0"/>
              <a:t>Bad </a:t>
            </a:r>
            <a:r>
              <a:rPr lang="en-US" dirty="0" smtClean="0"/>
              <a:t>Scenario </a:t>
            </a:r>
            <a:r>
              <a:rPr lang="en-US" dirty="0"/>
              <a:t>for G</a:t>
            </a:r>
            <a:r>
              <a:rPr lang="en-US" dirty="0" smtClean="0"/>
              <a:t>reedy</a:t>
            </a:r>
            <a:endParaRPr lang="en-US" dirty="0"/>
          </a:p>
        </p:txBody>
      </p:sp>
      <p:sp>
        <p:nvSpPr>
          <p:cNvPr id="58371" name="Rectangle 3"/>
          <p:cNvSpPr>
            <a:spLocks noGrp="1" noChangeArrowheads="1"/>
          </p:cNvSpPr>
          <p:nvPr>
            <p:ph type="body" idx="1"/>
          </p:nvPr>
        </p:nvSpPr>
        <p:spPr/>
        <p:txBody>
          <a:bodyPr>
            <a:normAutofit/>
          </a:bodyPr>
          <a:lstStyle/>
          <a:p>
            <a:r>
              <a:rPr lang="en-US" b="1" dirty="0">
                <a:solidFill>
                  <a:srgbClr val="0000FF"/>
                </a:solidFill>
              </a:rPr>
              <a:t>Two advertisers A and B</a:t>
            </a:r>
          </a:p>
          <a:p>
            <a:pPr lvl="1"/>
            <a:r>
              <a:rPr lang="en-US" b="1" i="1" dirty="0"/>
              <a:t>A</a:t>
            </a:r>
            <a:r>
              <a:rPr lang="en-US" dirty="0"/>
              <a:t> bids on query </a:t>
            </a:r>
            <a:r>
              <a:rPr lang="en-US" b="1" i="1" dirty="0"/>
              <a:t>x</a:t>
            </a:r>
            <a:r>
              <a:rPr lang="en-US" dirty="0"/>
              <a:t>, </a:t>
            </a:r>
            <a:r>
              <a:rPr lang="en-US" b="1" i="1" dirty="0"/>
              <a:t>B</a:t>
            </a:r>
            <a:r>
              <a:rPr lang="en-US" dirty="0"/>
              <a:t> bids on </a:t>
            </a:r>
            <a:r>
              <a:rPr lang="en-US" b="1" i="1" dirty="0"/>
              <a:t>x</a:t>
            </a:r>
            <a:r>
              <a:rPr lang="en-US" dirty="0"/>
              <a:t> and </a:t>
            </a:r>
            <a:r>
              <a:rPr lang="en-US" b="1" i="1" dirty="0"/>
              <a:t>y</a:t>
            </a:r>
          </a:p>
          <a:p>
            <a:pPr lvl="1"/>
            <a:r>
              <a:rPr lang="en-US" dirty="0"/>
              <a:t>Both have budgets of </a:t>
            </a:r>
            <a:r>
              <a:rPr lang="en-US" b="1" dirty="0"/>
              <a:t>$</a:t>
            </a:r>
            <a:r>
              <a:rPr lang="en-US" b="1" dirty="0" smtClean="0"/>
              <a:t>4</a:t>
            </a:r>
          </a:p>
          <a:p>
            <a:r>
              <a:rPr lang="en-US" b="1" dirty="0" smtClean="0">
                <a:solidFill>
                  <a:srgbClr val="008000"/>
                </a:solidFill>
              </a:rPr>
              <a:t>Query stream:</a:t>
            </a:r>
            <a:r>
              <a:rPr lang="en-US" dirty="0" smtClean="0"/>
              <a:t> </a:t>
            </a:r>
            <a:r>
              <a:rPr lang="en-US" b="1" i="1" dirty="0" smtClean="0"/>
              <a:t>x </a:t>
            </a:r>
            <a:r>
              <a:rPr lang="en-US" b="1" i="1" dirty="0" err="1" smtClean="0"/>
              <a:t>x</a:t>
            </a:r>
            <a:r>
              <a:rPr lang="en-US" b="1" i="1" dirty="0" smtClean="0"/>
              <a:t> </a:t>
            </a:r>
            <a:r>
              <a:rPr lang="en-US" b="1" i="1" dirty="0" err="1" smtClean="0"/>
              <a:t>x</a:t>
            </a:r>
            <a:r>
              <a:rPr lang="en-US" b="1" i="1" dirty="0" smtClean="0"/>
              <a:t> </a:t>
            </a:r>
            <a:r>
              <a:rPr lang="en-US" b="1" i="1" dirty="0" err="1" smtClean="0"/>
              <a:t>x</a:t>
            </a:r>
            <a:r>
              <a:rPr lang="en-US" b="1" i="1" dirty="0" smtClean="0"/>
              <a:t> y </a:t>
            </a:r>
            <a:r>
              <a:rPr lang="en-US" b="1" i="1" dirty="0" err="1" smtClean="0"/>
              <a:t>y</a:t>
            </a:r>
            <a:r>
              <a:rPr lang="en-US" b="1" i="1" dirty="0" smtClean="0"/>
              <a:t> </a:t>
            </a:r>
            <a:r>
              <a:rPr lang="en-US" b="1" i="1" dirty="0" err="1" smtClean="0"/>
              <a:t>y</a:t>
            </a:r>
            <a:r>
              <a:rPr lang="en-US" b="1" i="1" dirty="0" smtClean="0"/>
              <a:t> </a:t>
            </a:r>
            <a:r>
              <a:rPr lang="en-US" b="1" i="1" dirty="0" err="1" smtClean="0"/>
              <a:t>y</a:t>
            </a:r>
            <a:r>
              <a:rPr lang="en-US" b="1" i="1" dirty="0" smtClean="0"/>
              <a:t> </a:t>
            </a:r>
            <a:endParaRPr lang="en-US" b="1" i="1" dirty="0"/>
          </a:p>
          <a:p>
            <a:pPr lvl="1"/>
            <a:r>
              <a:rPr lang="en-US" dirty="0"/>
              <a:t>Worst case greedy choice: </a:t>
            </a:r>
            <a:r>
              <a:rPr lang="en-US" b="1" i="1" dirty="0" smtClean="0"/>
              <a:t>B </a:t>
            </a:r>
            <a:r>
              <a:rPr lang="en-US" b="1" i="1" dirty="0" err="1" smtClean="0"/>
              <a:t>B</a:t>
            </a:r>
            <a:r>
              <a:rPr lang="en-US" b="1" i="1" dirty="0" smtClean="0"/>
              <a:t> </a:t>
            </a:r>
            <a:r>
              <a:rPr lang="en-US" b="1" i="1" dirty="0" err="1" smtClean="0"/>
              <a:t>B</a:t>
            </a:r>
            <a:r>
              <a:rPr lang="en-US" b="1" i="1" dirty="0" smtClean="0"/>
              <a:t> </a:t>
            </a:r>
            <a:r>
              <a:rPr lang="en-US" b="1" i="1" dirty="0" err="1" smtClean="0"/>
              <a:t>B</a:t>
            </a:r>
            <a:r>
              <a:rPr lang="en-US" b="1" dirty="0" smtClean="0"/>
              <a:t> _ _ _ _ </a:t>
            </a:r>
            <a:endParaRPr lang="en-US" b="1" dirty="0"/>
          </a:p>
          <a:p>
            <a:pPr lvl="1"/>
            <a:r>
              <a:rPr lang="en-US" dirty="0"/>
              <a:t>Optimal: </a:t>
            </a:r>
            <a:r>
              <a:rPr lang="en-US" dirty="0" smtClean="0"/>
              <a:t> </a:t>
            </a:r>
            <a:r>
              <a:rPr lang="en-US" b="1" dirty="0" smtClean="0"/>
              <a:t>A </a:t>
            </a:r>
            <a:r>
              <a:rPr lang="en-US" b="1" dirty="0" err="1" smtClean="0"/>
              <a:t>A</a:t>
            </a:r>
            <a:r>
              <a:rPr lang="en-US" b="1" dirty="0" smtClean="0"/>
              <a:t> </a:t>
            </a:r>
            <a:r>
              <a:rPr lang="en-US" b="1" dirty="0" err="1" smtClean="0"/>
              <a:t>A</a:t>
            </a:r>
            <a:r>
              <a:rPr lang="en-US" b="1" dirty="0" smtClean="0"/>
              <a:t> </a:t>
            </a:r>
            <a:r>
              <a:rPr lang="en-US" b="1" dirty="0" err="1" smtClean="0"/>
              <a:t>A</a:t>
            </a:r>
            <a:r>
              <a:rPr lang="en-US" b="1" dirty="0" smtClean="0"/>
              <a:t> B </a:t>
            </a:r>
            <a:r>
              <a:rPr lang="en-US" b="1" dirty="0" err="1" smtClean="0"/>
              <a:t>B</a:t>
            </a:r>
            <a:r>
              <a:rPr lang="en-US" b="1" dirty="0" smtClean="0"/>
              <a:t> </a:t>
            </a:r>
            <a:r>
              <a:rPr lang="en-US" b="1" dirty="0" err="1" smtClean="0"/>
              <a:t>B</a:t>
            </a:r>
            <a:r>
              <a:rPr lang="en-US" b="1" dirty="0" smtClean="0"/>
              <a:t> </a:t>
            </a:r>
            <a:r>
              <a:rPr lang="en-US" b="1" dirty="0" err="1" smtClean="0"/>
              <a:t>B</a:t>
            </a:r>
            <a:r>
              <a:rPr lang="en-US" b="1" dirty="0" smtClean="0"/>
              <a:t> </a:t>
            </a:r>
            <a:endParaRPr lang="en-US" b="1" dirty="0"/>
          </a:p>
          <a:p>
            <a:pPr lvl="1"/>
            <a:r>
              <a:rPr lang="en-US" b="1" dirty="0"/>
              <a:t>Competitive ratio = </a:t>
            </a:r>
            <a:r>
              <a:rPr lang="en-US" b="1" dirty="0" smtClean="0"/>
              <a:t>½</a:t>
            </a:r>
          </a:p>
          <a:p>
            <a:r>
              <a:rPr lang="en-US" b="1" dirty="0" smtClean="0">
                <a:solidFill>
                  <a:srgbClr val="D60093"/>
                </a:solidFill>
              </a:rPr>
              <a:t>This </a:t>
            </a:r>
            <a:r>
              <a:rPr lang="en-US" b="1" dirty="0">
                <a:solidFill>
                  <a:srgbClr val="D60093"/>
                </a:solidFill>
              </a:rPr>
              <a:t>is the worst </a:t>
            </a:r>
            <a:r>
              <a:rPr lang="en-US" b="1" dirty="0" smtClean="0">
                <a:solidFill>
                  <a:srgbClr val="D60093"/>
                </a:solidFill>
              </a:rPr>
              <a:t>case!</a:t>
            </a:r>
          </a:p>
          <a:p>
            <a:pPr lvl="1"/>
            <a:r>
              <a:rPr lang="en-US" sz="2400" b="1" dirty="0" smtClean="0"/>
              <a:t>Note:</a:t>
            </a:r>
            <a:r>
              <a:rPr lang="en-US" sz="2400" dirty="0" smtClean="0"/>
              <a:t> Greedy algorithm is deterministic – it always </a:t>
            </a:r>
            <a:r>
              <a:rPr lang="en-US" sz="2400" dirty="0"/>
              <a:t/>
            </a:r>
            <a:br>
              <a:rPr lang="en-US" sz="2400" dirty="0"/>
            </a:br>
            <a:r>
              <a:rPr lang="en-US" sz="2400" dirty="0" smtClean="0"/>
              <a:t>resolves draws in the same way</a:t>
            </a:r>
            <a:endParaRPr lang="en-US" sz="2400" dirty="0"/>
          </a:p>
        </p:txBody>
      </p:sp>
      <p:sp>
        <p:nvSpPr>
          <p:cNvPr id="5" name="Slide Number Placeholder 4"/>
          <p:cNvSpPr>
            <a:spLocks noGrp="1"/>
          </p:cNvSpPr>
          <p:nvPr>
            <p:ph type="sldNum" sz="quarter" idx="12"/>
          </p:nvPr>
        </p:nvSpPr>
        <p:spPr/>
        <p:txBody>
          <a:bodyPr/>
          <a:lstStyle/>
          <a:p>
            <a:fld id="{19B12225-5612-419B-A8D5-4B8EEE4C217E}" type="slidenum">
              <a:rPr lang="en-US" smtClean="0"/>
              <a:pPr/>
              <a:t>27</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6810606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837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837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837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837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837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837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8371">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837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dirty="0"/>
              <a:t>BALANCE </a:t>
            </a:r>
            <a:r>
              <a:rPr lang="en-US" dirty="0" smtClean="0"/>
              <a:t>Algorithm </a:t>
            </a:r>
            <a:r>
              <a:rPr lang="en-US" dirty="0"/>
              <a:t>[MSVV]</a:t>
            </a:r>
          </a:p>
        </p:txBody>
      </p:sp>
      <p:sp>
        <p:nvSpPr>
          <p:cNvPr id="59395" name="Rectangle 3"/>
          <p:cNvSpPr>
            <a:spLocks noGrp="1" noChangeArrowheads="1"/>
          </p:cNvSpPr>
          <p:nvPr>
            <p:ph type="body" idx="1"/>
          </p:nvPr>
        </p:nvSpPr>
        <p:spPr/>
        <p:txBody>
          <a:bodyPr/>
          <a:lstStyle/>
          <a:p>
            <a:r>
              <a:rPr lang="en-US" b="1" dirty="0" smtClean="0">
                <a:solidFill>
                  <a:srgbClr val="0000FF"/>
                </a:solidFill>
              </a:rPr>
              <a:t>BALANCE</a:t>
            </a:r>
            <a:r>
              <a:rPr lang="en-US" dirty="0" smtClean="0">
                <a:solidFill>
                  <a:srgbClr val="0000FF"/>
                </a:solidFill>
              </a:rPr>
              <a:t> </a:t>
            </a:r>
            <a:r>
              <a:rPr lang="en-US" dirty="0" smtClean="0"/>
              <a:t>Algorithm by Mehta</a:t>
            </a:r>
            <a:r>
              <a:rPr lang="en-US" dirty="0"/>
              <a:t>, </a:t>
            </a:r>
            <a:r>
              <a:rPr lang="en-US" dirty="0" err="1"/>
              <a:t>Saberi</a:t>
            </a:r>
            <a:r>
              <a:rPr lang="en-US" dirty="0"/>
              <a:t>, </a:t>
            </a:r>
            <a:r>
              <a:rPr lang="en-US" dirty="0" err="1"/>
              <a:t>Vazirani</a:t>
            </a:r>
            <a:r>
              <a:rPr lang="en-US" dirty="0"/>
              <a:t>, and </a:t>
            </a:r>
            <a:r>
              <a:rPr lang="en-US" dirty="0" err="1" smtClean="0"/>
              <a:t>Vazirani</a:t>
            </a:r>
            <a:endParaRPr lang="en-US" dirty="0"/>
          </a:p>
          <a:p>
            <a:pPr lvl="1"/>
            <a:r>
              <a:rPr lang="en-US" b="1" dirty="0">
                <a:solidFill>
                  <a:srgbClr val="008000"/>
                </a:solidFill>
              </a:rPr>
              <a:t>For each query, pick the advertiser with the </a:t>
            </a:r>
            <a:r>
              <a:rPr lang="en-US" b="1" dirty="0" smtClean="0">
                <a:solidFill>
                  <a:srgbClr val="008000"/>
                </a:solidFill>
              </a:rPr>
              <a:t/>
            </a:r>
            <a:br>
              <a:rPr lang="en-US" b="1" dirty="0" smtClean="0">
                <a:solidFill>
                  <a:srgbClr val="008000"/>
                </a:solidFill>
              </a:rPr>
            </a:br>
            <a:r>
              <a:rPr lang="en-US" b="1" dirty="0" smtClean="0">
                <a:solidFill>
                  <a:srgbClr val="008000"/>
                </a:solidFill>
              </a:rPr>
              <a:t>largest </a:t>
            </a:r>
            <a:r>
              <a:rPr lang="en-US" b="1" dirty="0">
                <a:solidFill>
                  <a:srgbClr val="008000"/>
                </a:solidFill>
              </a:rPr>
              <a:t>unspent budget</a:t>
            </a:r>
          </a:p>
          <a:p>
            <a:pPr lvl="2"/>
            <a:r>
              <a:rPr lang="en-US" dirty="0"/>
              <a:t>Break ties </a:t>
            </a:r>
            <a:r>
              <a:rPr lang="en-US" dirty="0" smtClean="0"/>
              <a:t>arbitrarily (</a:t>
            </a:r>
            <a:r>
              <a:rPr lang="en-US" b="1" dirty="0" smtClean="0"/>
              <a:t>but in a deterministic way</a:t>
            </a:r>
            <a:r>
              <a:rPr lang="en-US" dirty="0" smtClean="0"/>
              <a:t>)</a:t>
            </a:r>
            <a:endParaRPr lang="en-US" dirty="0"/>
          </a:p>
        </p:txBody>
      </p:sp>
      <p:sp>
        <p:nvSpPr>
          <p:cNvPr id="5" name="Slide Number Placeholder 4"/>
          <p:cNvSpPr>
            <a:spLocks noGrp="1"/>
          </p:cNvSpPr>
          <p:nvPr>
            <p:ph type="sldNum" sz="quarter" idx="12"/>
          </p:nvPr>
        </p:nvSpPr>
        <p:spPr/>
        <p:txBody>
          <a:bodyPr/>
          <a:lstStyle/>
          <a:p>
            <a:fld id="{19B12225-5612-419B-A8D5-4B8EEE4C217E}" type="slidenum">
              <a:rPr lang="en-US" smtClean="0"/>
              <a:pPr/>
              <a:t>28</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2243006652"/>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t>Example: BALANCE</a:t>
            </a:r>
          </a:p>
        </p:txBody>
      </p:sp>
      <p:sp>
        <p:nvSpPr>
          <p:cNvPr id="60419" name="Rectangle 3"/>
          <p:cNvSpPr>
            <a:spLocks noGrp="1" noChangeArrowheads="1"/>
          </p:cNvSpPr>
          <p:nvPr>
            <p:ph type="body" idx="1"/>
          </p:nvPr>
        </p:nvSpPr>
        <p:spPr/>
        <p:txBody>
          <a:bodyPr/>
          <a:lstStyle/>
          <a:p>
            <a:r>
              <a:rPr lang="en-US" b="1" dirty="0">
                <a:solidFill>
                  <a:srgbClr val="D60093"/>
                </a:solidFill>
              </a:rPr>
              <a:t>Two advertisers A and B</a:t>
            </a:r>
          </a:p>
          <a:p>
            <a:pPr lvl="1"/>
            <a:r>
              <a:rPr lang="en-US" b="1" dirty="0"/>
              <a:t>A </a:t>
            </a:r>
            <a:r>
              <a:rPr lang="en-US" dirty="0"/>
              <a:t>bids on query</a:t>
            </a:r>
            <a:r>
              <a:rPr lang="en-US" b="1" dirty="0"/>
              <a:t> </a:t>
            </a:r>
            <a:r>
              <a:rPr lang="en-US" b="1" i="1" dirty="0"/>
              <a:t>x</a:t>
            </a:r>
            <a:r>
              <a:rPr lang="en-US" dirty="0"/>
              <a:t>, </a:t>
            </a:r>
            <a:r>
              <a:rPr lang="en-US" b="1" dirty="0"/>
              <a:t>B</a:t>
            </a:r>
            <a:r>
              <a:rPr lang="en-US" dirty="0"/>
              <a:t> bids on </a:t>
            </a:r>
            <a:r>
              <a:rPr lang="en-US" b="1" i="1" dirty="0"/>
              <a:t>x</a:t>
            </a:r>
            <a:r>
              <a:rPr lang="en-US" dirty="0"/>
              <a:t> and </a:t>
            </a:r>
            <a:r>
              <a:rPr lang="en-US" b="1" i="1" dirty="0"/>
              <a:t>y</a:t>
            </a:r>
          </a:p>
          <a:p>
            <a:pPr lvl="1"/>
            <a:r>
              <a:rPr lang="en-US" dirty="0"/>
              <a:t>Both have budgets of </a:t>
            </a:r>
            <a:r>
              <a:rPr lang="en-US" b="1" dirty="0"/>
              <a:t>$</a:t>
            </a:r>
            <a:r>
              <a:rPr lang="en-US" b="1" dirty="0" smtClean="0"/>
              <a:t>4</a:t>
            </a:r>
          </a:p>
          <a:p>
            <a:pPr lvl="8"/>
            <a:endParaRPr lang="en-US" dirty="0">
              <a:solidFill>
                <a:srgbClr val="008000"/>
              </a:solidFill>
            </a:endParaRPr>
          </a:p>
          <a:p>
            <a:r>
              <a:rPr lang="en-US" b="1" dirty="0">
                <a:solidFill>
                  <a:srgbClr val="008000"/>
                </a:solidFill>
              </a:rPr>
              <a:t>Query </a:t>
            </a:r>
            <a:r>
              <a:rPr lang="en-US" b="1" dirty="0" smtClean="0">
                <a:solidFill>
                  <a:srgbClr val="008000"/>
                </a:solidFill>
              </a:rPr>
              <a:t>stream:</a:t>
            </a:r>
            <a:r>
              <a:rPr lang="en-US" dirty="0" smtClean="0">
                <a:solidFill>
                  <a:srgbClr val="008000"/>
                </a:solidFill>
              </a:rPr>
              <a:t> </a:t>
            </a:r>
            <a:r>
              <a:rPr lang="en-US" b="1" i="1" dirty="0"/>
              <a:t>x </a:t>
            </a:r>
            <a:r>
              <a:rPr lang="en-US" b="1" i="1" dirty="0" err="1"/>
              <a:t>x</a:t>
            </a:r>
            <a:r>
              <a:rPr lang="en-US" b="1" i="1" dirty="0"/>
              <a:t> </a:t>
            </a:r>
            <a:r>
              <a:rPr lang="en-US" b="1" i="1" dirty="0" err="1"/>
              <a:t>x</a:t>
            </a:r>
            <a:r>
              <a:rPr lang="en-US" b="1" i="1" dirty="0"/>
              <a:t> </a:t>
            </a:r>
            <a:r>
              <a:rPr lang="en-US" b="1" i="1" dirty="0" err="1"/>
              <a:t>x</a:t>
            </a:r>
            <a:r>
              <a:rPr lang="en-US" b="1" i="1" dirty="0"/>
              <a:t> y </a:t>
            </a:r>
            <a:r>
              <a:rPr lang="en-US" b="1" i="1" dirty="0" err="1"/>
              <a:t>y</a:t>
            </a:r>
            <a:r>
              <a:rPr lang="en-US" b="1" i="1" dirty="0"/>
              <a:t> </a:t>
            </a:r>
            <a:r>
              <a:rPr lang="en-US" b="1" i="1" dirty="0" err="1"/>
              <a:t>y</a:t>
            </a:r>
            <a:r>
              <a:rPr lang="en-US" b="1" i="1" dirty="0"/>
              <a:t> </a:t>
            </a:r>
            <a:r>
              <a:rPr lang="en-US" b="1" i="1" dirty="0" err="1"/>
              <a:t>y</a:t>
            </a:r>
            <a:r>
              <a:rPr lang="en-US" b="1" i="1" dirty="0"/>
              <a:t> </a:t>
            </a:r>
          </a:p>
          <a:p>
            <a:pPr lvl="8"/>
            <a:endParaRPr lang="en-US" dirty="0" smtClean="0"/>
          </a:p>
          <a:p>
            <a:r>
              <a:rPr lang="en-US" b="1" dirty="0" smtClean="0">
                <a:solidFill>
                  <a:srgbClr val="0000FF"/>
                </a:solidFill>
              </a:rPr>
              <a:t>BALANCE </a:t>
            </a:r>
            <a:r>
              <a:rPr lang="en-US" b="1" dirty="0">
                <a:solidFill>
                  <a:srgbClr val="0000FF"/>
                </a:solidFill>
              </a:rPr>
              <a:t>choice:</a:t>
            </a:r>
            <a:r>
              <a:rPr lang="en-US" dirty="0"/>
              <a:t> </a:t>
            </a:r>
            <a:r>
              <a:rPr lang="en-US" b="1" dirty="0" smtClean="0"/>
              <a:t>A B A B </a:t>
            </a:r>
            <a:r>
              <a:rPr lang="en-US" b="1" dirty="0" err="1" smtClean="0"/>
              <a:t>B</a:t>
            </a:r>
            <a:r>
              <a:rPr lang="en-US" b="1" dirty="0" smtClean="0"/>
              <a:t> </a:t>
            </a:r>
            <a:r>
              <a:rPr lang="en-US" b="1" dirty="0" err="1" smtClean="0"/>
              <a:t>B</a:t>
            </a:r>
            <a:r>
              <a:rPr lang="en-US" b="1" dirty="0" smtClean="0"/>
              <a:t> _ _</a:t>
            </a:r>
            <a:r>
              <a:rPr lang="en-US" dirty="0" smtClean="0"/>
              <a:t> </a:t>
            </a:r>
            <a:endParaRPr lang="en-US" dirty="0"/>
          </a:p>
          <a:p>
            <a:pPr lvl="1"/>
            <a:r>
              <a:rPr lang="en-US" dirty="0"/>
              <a:t>Optimal: </a:t>
            </a:r>
            <a:r>
              <a:rPr lang="en-US" b="1" dirty="0" smtClean="0"/>
              <a:t>A </a:t>
            </a:r>
            <a:r>
              <a:rPr lang="en-US" b="1" dirty="0" err="1" smtClean="0"/>
              <a:t>A</a:t>
            </a:r>
            <a:r>
              <a:rPr lang="en-US" b="1" dirty="0" smtClean="0"/>
              <a:t> </a:t>
            </a:r>
            <a:r>
              <a:rPr lang="en-US" b="1" dirty="0" err="1" smtClean="0"/>
              <a:t>A</a:t>
            </a:r>
            <a:r>
              <a:rPr lang="en-US" b="1" dirty="0" smtClean="0"/>
              <a:t> </a:t>
            </a:r>
            <a:r>
              <a:rPr lang="en-US" b="1" dirty="0" err="1" smtClean="0"/>
              <a:t>A</a:t>
            </a:r>
            <a:r>
              <a:rPr lang="en-US" b="1" dirty="0" smtClean="0"/>
              <a:t> B </a:t>
            </a:r>
            <a:r>
              <a:rPr lang="en-US" b="1" dirty="0" err="1" smtClean="0"/>
              <a:t>B</a:t>
            </a:r>
            <a:r>
              <a:rPr lang="en-US" b="1" dirty="0" smtClean="0"/>
              <a:t> </a:t>
            </a:r>
            <a:r>
              <a:rPr lang="en-US" b="1" dirty="0" err="1" smtClean="0"/>
              <a:t>B</a:t>
            </a:r>
            <a:r>
              <a:rPr lang="en-US" b="1" dirty="0" smtClean="0"/>
              <a:t> </a:t>
            </a:r>
            <a:r>
              <a:rPr lang="en-US" b="1" dirty="0" err="1" smtClean="0"/>
              <a:t>B</a:t>
            </a:r>
            <a:endParaRPr lang="en-US" b="1" dirty="0" smtClean="0"/>
          </a:p>
          <a:p>
            <a:pPr lvl="8"/>
            <a:endParaRPr lang="en-US" dirty="0"/>
          </a:p>
          <a:p>
            <a:r>
              <a:rPr lang="en-US" b="1" dirty="0" smtClean="0"/>
              <a:t>In general:</a:t>
            </a:r>
            <a:r>
              <a:rPr lang="en-US" dirty="0" smtClean="0"/>
              <a:t> For </a:t>
            </a:r>
            <a:r>
              <a:rPr lang="en-US" b="1" dirty="0" smtClean="0"/>
              <a:t>BALANCE</a:t>
            </a:r>
            <a:r>
              <a:rPr lang="en-US" dirty="0" smtClean="0"/>
              <a:t> on </a:t>
            </a:r>
            <a:r>
              <a:rPr lang="en-US" b="1" dirty="0" smtClean="0"/>
              <a:t>2</a:t>
            </a:r>
            <a:r>
              <a:rPr lang="en-US" dirty="0" smtClean="0"/>
              <a:t> advertisers</a:t>
            </a:r>
            <a:r>
              <a:rPr lang="en-US" dirty="0" smtClean="0">
                <a:solidFill>
                  <a:schemeClr val="accent2"/>
                </a:solidFill>
              </a:rPr>
              <a:t> </a:t>
            </a:r>
            <a:r>
              <a:rPr lang="en-US" b="1" dirty="0" smtClean="0">
                <a:solidFill>
                  <a:srgbClr val="0000FF"/>
                </a:solidFill>
              </a:rPr>
              <a:t>Competitive </a:t>
            </a:r>
            <a:r>
              <a:rPr lang="en-US" b="1" dirty="0">
                <a:solidFill>
                  <a:srgbClr val="0000FF"/>
                </a:solidFill>
              </a:rPr>
              <a:t>ratio = </a:t>
            </a:r>
            <a:r>
              <a:rPr lang="en-US" b="1" dirty="0" smtClean="0">
                <a:solidFill>
                  <a:srgbClr val="0000FF"/>
                </a:solidFill>
              </a:rPr>
              <a:t>¾</a:t>
            </a:r>
          </a:p>
          <a:p>
            <a:pPr>
              <a:buNone/>
            </a:pPr>
            <a:endParaRPr lang="en-US" dirty="0">
              <a:solidFill>
                <a:schemeClr val="accent2"/>
              </a:solidFill>
            </a:endParaRPr>
          </a:p>
          <a:p>
            <a:pPr lvl="1">
              <a:buFont typeface="Wingdings" pitchFamily="1" charset="2"/>
              <a:buNone/>
            </a:pPr>
            <a:endParaRPr lang="en-US" dirty="0"/>
          </a:p>
          <a:p>
            <a:endParaRPr lang="en-US" dirty="0"/>
          </a:p>
        </p:txBody>
      </p:sp>
      <p:sp>
        <p:nvSpPr>
          <p:cNvPr id="5" name="Slide Number Placeholder 4"/>
          <p:cNvSpPr>
            <a:spLocks noGrp="1"/>
          </p:cNvSpPr>
          <p:nvPr>
            <p:ph type="sldNum" sz="quarter" idx="12"/>
          </p:nvPr>
        </p:nvSpPr>
        <p:spPr/>
        <p:txBody>
          <a:bodyPr/>
          <a:lstStyle/>
          <a:p>
            <a:fld id="{19B12225-5612-419B-A8D5-4B8EEE4C217E}" type="slidenum">
              <a:rPr lang="en-US" smtClean="0"/>
              <a:pPr/>
              <a:t>29</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5288677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041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6041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604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041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0419">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60419">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6041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
            </a:r>
            <a:br>
              <a:rPr lang="en-US" dirty="0" smtClean="0"/>
            </a:br>
            <a:r>
              <a:rPr lang="en-US" dirty="0" smtClean="0"/>
              <a:t>Online Bipartite Matching</a:t>
            </a:r>
            <a:endParaRPr lang="en-US" dirty="0"/>
          </a:p>
        </p:txBody>
      </p:sp>
      <p:sp>
        <p:nvSpPr>
          <p:cNvPr id="8" name="Subtitle 7"/>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60249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t>Analyzing BALANCE</a:t>
            </a:r>
          </a:p>
        </p:txBody>
      </p:sp>
      <p:sp>
        <p:nvSpPr>
          <p:cNvPr id="61443" name="Rectangle 3"/>
          <p:cNvSpPr>
            <a:spLocks noGrp="1" noChangeArrowheads="1"/>
          </p:cNvSpPr>
          <p:nvPr>
            <p:ph idx="1"/>
          </p:nvPr>
        </p:nvSpPr>
        <p:spPr>
          <a:xfrm>
            <a:off x="457200" y="1295400"/>
            <a:ext cx="8534400" cy="5410200"/>
          </a:xfrm>
        </p:spPr>
        <p:txBody>
          <a:bodyPr>
            <a:normAutofit/>
          </a:bodyPr>
          <a:lstStyle/>
          <a:p>
            <a:pPr>
              <a:lnSpc>
                <a:spcPct val="80000"/>
              </a:lnSpc>
            </a:pPr>
            <a:r>
              <a:rPr lang="en-US" b="1" dirty="0">
                <a:solidFill>
                  <a:srgbClr val="D60093"/>
                </a:solidFill>
              </a:rPr>
              <a:t>Consider simple </a:t>
            </a:r>
            <a:r>
              <a:rPr lang="en-US" b="1" dirty="0" smtClean="0">
                <a:solidFill>
                  <a:srgbClr val="D60093"/>
                </a:solidFill>
              </a:rPr>
              <a:t>case (</a:t>
            </a:r>
            <a:r>
              <a:rPr lang="en-US" b="1" dirty="0" err="1" smtClean="0">
                <a:solidFill>
                  <a:srgbClr val="D60093"/>
                </a:solidFill>
              </a:rPr>
              <a:t>w.l.o.g</a:t>
            </a:r>
            <a:r>
              <a:rPr lang="en-US" b="1" dirty="0" smtClean="0">
                <a:solidFill>
                  <a:srgbClr val="D60093"/>
                </a:solidFill>
              </a:rPr>
              <a:t>.): </a:t>
            </a:r>
          </a:p>
          <a:p>
            <a:pPr lvl="1">
              <a:lnSpc>
                <a:spcPct val="80000"/>
              </a:lnSpc>
            </a:pPr>
            <a:r>
              <a:rPr lang="en-US" b="1" dirty="0" smtClean="0"/>
              <a:t>2</a:t>
            </a:r>
            <a:r>
              <a:rPr lang="en-US" dirty="0" smtClean="0"/>
              <a:t> advertisers</a:t>
            </a:r>
            <a:r>
              <a:rPr lang="en-US" dirty="0"/>
              <a:t>, </a:t>
            </a:r>
            <a:r>
              <a:rPr lang="en-US" b="1" dirty="0"/>
              <a:t>A</a:t>
            </a:r>
            <a:r>
              <a:rPr lang="en-US" b="1" baseline="-25000" dirty="0"/>
              <a:t>1</a:t>
            </a:r>
            <a:r>
              <a:rPr lang="en-US" dirty="0"/>
              <a:t> and </a:t>
            </a:r>
            <a:r>
              <a:rPr lang="en-US" b="1" dirty="0"/>
              <a:t>A</a:t>
            </a:r>
            <a:r>
              <a:rPr lang="en-US" b="1" baseline="-25000" dirty="0"/>
              <a:t>2</a:t>
            </a:r>
            <a:r>
              <a:rPr lang="en-US" dirty="0"/>
              <a:t>, each </a:t>
            </a:r>
            <a:r>
              <a:rPr lang="en-US" dirty="0" smtClean="0"/>
              <a:t>with budget </a:t>
            </a:r>
            <a:r>
              <a:rPr lang="en-US" b="1" dirty="0"/>
              <a:t>B</a:t>
            </a:r>
            <a:r>
              <a:rPr lang="en-US" dirty="0"/>
              <a:t> </a:t>
            </a:r>
            <a:r>
              <a:rPr lang="en-US" dirty="0" smtClean="0"/>
              <a:t>(</a:t>
            </a:r>
            <a:r>
              <a:rPr lang="en-US" dirty="0" smtClean="0">
                <a:sym typeface="Symbol"/>
              </a:rPr>
              <a:t></a:t>
            </a:r>
            <a:r>
              <a:rPr lang="en-US" dirty="0" smtClean="0"/>
              <a:t>1</a:t>
            </a:r>
            <a:r>
              <a:rPr lang="en-US" dirty="0"/>
              <a:t>)</a:t>
            </a:r>
          </a:p>
          <a:p>
            <a:pPr lvl="1">
              <a:lnSpc>
                <a:spcPct val="80000"/>
              </a:lnSpc>
            </a:pPr>
            <a:r>
              <a:rPr lang="en-US" dirty="0" smtClean="0"/>
              <a:t>Optimal </a:t>
            </a:r>
            <a:r>
              <a:rPr lang="en-US" dirty="0"/>
              <a:t>solution exhausts both advertisers’ </a:t>
            </a:r>
            <a:r>
              <a:rPr lang="en-US" dirty="0" smtClean="0"/>
              <a:t>budgets</a:t>
            </a:r>
          </a:p>
          <a:p>
            <a:pPr lvl="8">
              <a:lnSpc>
                <a:spcPct val="80000"/>
              </a:lnSpc>
            </a:pPr>
            <a:endParaRPr lang="en-US" b="1" dirty="0" smtClean="0">
              <a:solidFill>
                <a:schemeClr val="accent2"/>
              </a:solidFill>
            </a:endParaRPr>
          </a:p>
          <a:p>
            <a:pPr>
              <a:lnSpc>
                <a:spcPct val="80000"/>
              </a:lnSpc>
            </a:pPr>
            <a:r>
              <a:rPr lang="en-US" b="1" dirty="0" smtClean="0">
                <a:solidFill>
                  <a:srgbClr val="0000FF"/>
                </a:solidFill>
              </a:rPr>
              <a:t>BALANCE </a:t>
            </a:r>
            <a:r>
              <a:rPr lang="en-US" b="1" dirty="0">
                <a:solidFill>
                  <a:srgbClr val="0000FF"/>
                </a:solidFill>
              </a:rPr>
              <a:t>must exhaust at least one </a:t>
            </a:r>
            <a:r>
              <a:rPr lang="en-US" b="1" dirty="0" smtClean="0">
                <a:solidFill>
                  <a:srgbClr val="0000FF"/>
                </a:solidFill>
              </a:rPr>
              <a:t/>
            </a:r>
            <a:br>
              <a:rPr lang="en-US" b="1" dirty="0" smtClean="0">
                <a:solidFill>
                  <a:srgbClr val="0000FF"/>
                </a:solidFill>
              </a:rPr>
            </a:br>
            <a:r>
              <a:rPr lang="en-US" b="1" dirty="0" smtClean="0">
                <a:solidFill>
                  <a:srgbClr val="0000FF"/>
                </a:solidFill>
              </a:rPr>
              <a:t>advertiser’s budget:</a:t>
            </a:r>
            <a:endParaRPr lang="en-US" b="1" dirty="0">
              <a:solidFill>
                <a:srgbClr val="0000FF"/>
              </a:solidFill>
            </a:endParaRPr>
          </a:p>
          <a:p>
            <a:pPr lvl="1">
              <a:lnSpc>
                <a:spcPct val="80000"/>
              </a:lnSpc>
            </a:pPr>
            <a:r>
              <a:rPr lang="en-US" b="1" dirty="0"/>
              <a:t>If not, we can allocate more queries</a:t>
            </a:r>
          </a:p>
          <a:p>
            <a:pPr lvl="2">
              <a:lnSpc>
                <a:spcPct val="80000"/>
              </a:lnSpc>
            </a:pPr>
            <a:r>
              <a:rPr lang="en-US" dirty="0" smtClean="0"/>
              <a:t>Whenever BALANCE makes a mistake (both advertisers bid on the query), advertiser’s unspent budget only decreases</a:t>
            </a:r>
          </a:p>
          <a:p>
            <a:pPr lvl="2">
              <a:lnSpc>
                <a:spcPct val="80000"/>
              </a:lnSpc>
            </a:pPr>
            <a:r>
              <a:rPr lang="en-US" dirty="0" smtClean="0"/>
              <a:t>Since optimal exhausts both budgets, one will for sure get exhausted</a:t>
            </a:r>
          </a:p>
          <a:p>
            <a:pPr lvl="1">
              <a:lnSpc>
                <a:spcPct val="80000"/>
              </a:lnSpc>
            </a:pPr>
            <a:r>
              <a:rPr lang="en-US" dirty="0" smtClean="0"/>
              <a:t>Assume BALANCE exhausts </a:t>
            </a:r>
            <a:r>
              <a:rPr lang="en-US" b="1" i="1" dirty="0" smtClean="0"/>
              <a:t>A</a:t>
            </a:r>
            <a:r>
              <a:rPr lang="en-US" b="1" i="1" baseline="-25000" dirty="0" smtClean="0"/>
              <a:t>2</a:t>
            </a:r>
            <a:r>
              <a:rPr lang="en-US" dirty="0" smtClean="0"/>
              <a:t>’s budget, </a:t>
            </a:r>
            <a:br>
              <a:rPr lang="en-US" dirty="0" smtClean="0"/>
            </a:br>
            <a:r>
              <a:rPr lang="en-US" dirty="0" smtClean="0"/>
              <a:t>but allocates </a:t>
            </a:r>
            <a:r>
              <a:rPr lang="en-US" b="1" i="1" dirty="0" smtClean="0">
                <a:solidFill>
                  <a:srgbClr val="D60093"/>
                </a:solidFill>
              </a:rPr>
              <a:t>x</a:t>
            </a:r>
            <a:r>
              <a:rPr lang="en-US" dirty="0" smtClean="0"/>
              <a:t> queries fewer than the optimal</a:t>
            </a:r>
          </a:p>
          <a:p>
            <a:pPr lvl="1">
              <a:lnSpc>
                <a:spcPct val="80000"/>
              </a:lnSpc>
            </a:pPr>
            <a:r>
              <a:rPr lang="en-US" b="1" dirty="0" smtClean="0">
                <a:solidFill>
                  <a:srgbClr val="008000"/>
                </a:solidFill>
              </a:rPr>
              <a:t>Revenue: </a:t>
            </a:r>
            <a:r>
              <a:rPr lang="en-US" b="1" i="1" dirty="0" smtClean="0">
                <a:solidFill>
                  <a:srgbClr val="008000"/>
                </a:solidFill>
              </a:rPr>
              <a:t>BAL = 2B - </a:t>
            </a:r>
            <a:r>
              <a:rPr lang="en-US" b="1" i="1" dirty="0" smtClean="0">
                <a:solidFill>
                  <a:srgbClr val="D60093"/>
                </a:solidFill>
              </a:rPr>
              <a:t>x</a:t>
            </a:r>
          </a:p>
          <a:p>
            <a:pPr lvl="1">
              <a:lnSpc>
                <a:spcPct val="80000"/>
              </a:lnSpc>
            </a:pPr>
            <a:endParaRPr lang="en-US" dirty="0"/>
          </a:p>
          <a:p>
            <a:pPr>
              <a:lnSpc>
                <a:spcPct val="80000"/>
              </a:lnSpc>
            </a:pPr>
            <a:endParaRPr lang="en-US" dirty="0"/>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5" name="Slide Number Placeholder 4"/>
          <p:cNvSpPr>
            <a:spLocks noGrp="1"/>
          </p:cNvSpPr>
          <p:nvPr>
            <p:ph type="sldNum" sz="quarter" idx="12"/>
          </p:nvPr>
        </p:nvSpPr>
        <p:spPr/>
        <p:txBody>
          <a:bodyPr/>
          <a:lstStyle/>
          <a:p>
            <a:fld id="{19B12225-5612-419B-A8D5-4B8EEE4C217E}" type="slidenum">
              <a:rPr lang="en-US" smtClean="0"/>
              <a:pPr/>
              <a:t>30</a:t>
            </a:fld>
            <a:endParaRPr lang="en-US"/>
          </a:p>
        </p:txBody>
      </p:sp>
    </p:spTree>
    <p:extLst>
      <p:ext uri="{BB962C8B-B14F-4D97-AF65-F5344CB8AC3E}">
        <p14:creationId xmlns:p14="http://schemas.microsoft.com/office/powerpoint/2010/main" val="2181508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144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144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4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44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144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144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144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144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t>Analyzing  Balance</a:t>
            </a:r>
          </a:p>
        </p:txBody>
      </p:sp>
      <p:grpSp>
        <p:nvGrpSpPr>
          <p:cNvPr id="2" name="Group 62"/>
          <p:cNvGrpSpPr>
            <a:grpSpLocks/>
          </p:cNvGrpSpPr>
          <p:nvPr/>
        </p:nvGrpSpPr>
        <p:grpSpPr bwMode="auto">
          <a:xfrm>
            <a:off x="685800" y="1219200"/>
            <a:ext cx="1789113" cy="1585913"/>
            <a:chOff x="432" y="1008"/>
            <a:chExt cx="1127" cy="999"/>
          </a:xfrm>
        </p:grpSpPr>
        <p:sp>
          <p:nvSpPr>
            <p:cNvPr id="65539" name="Rectangle 3"/>
            <p:cNvSpPr>
              <a:spLocks noChangeArrowheads="1"/>
            </p:cNvSpPr>
            <p:nvPr/>
          </p:nvSpPr>
          <p:spPr bwMode="auto">
            <a:xfrm>
              <a:off x="432" y="1008"/>
              <a:ext cx="288" cy="768"/>
            </a:xfrm>
            <a:prstGeom prst="rect">
              <a:avLst/>
            </a:prstGeom>
            <a:solidFill>
              <a:srgbClr val="0066FF"/>
            </a:solidFill>
            <a:ln w="9525">
              <a:solidFill>
                <a:schemeClr val="tx1"/>
              </a:solidFill>
              <a:miter lim="800000"/>
              <a:headEnd/>
              <a:tailEnd/>
            </a:ln>
            <a:effectLst/>
          </p:spPr>
          <p:txBody>
            <a:bodyPr wrap="none" anchor="ctr"/>
            <a:lstStyle/>
            <a:p>
              <a:endParaRPr lang="en-US" i="1">
                <a:latin typeface="Arial" pitchFamily="34" charset="0"/>
                <a:cs typeface="Arial" pitchFamily="34" charset="0"/>
              </a:endParaRPr>
            </a:p>
          </p:txBody>
        </p:sp>
        <p:sp>
          <p:nvSpPr>
            <p:cNvPr id="65540" name="Rectangle 4"/>
            <p:cNvSpPr>
              <a:spLocks noChangeArrowheads="1"/>
            </p:cNvSpPr>
            <p:nvPr/>
          </p:nvSpPr>
          <p:spPr bwMode="auto">
            <a:xfrm>
              <a:off x="912" y="1008"/>
              <a:ext cx="288" cy="768"/>
            </a:xfrm>
            <a:prstGeom prst="rect">
              <a:avLst/>
            </a:prstGeom>
            <a:solidFill>
              <a:srgbClr val="66FF33"/>
            </a:solidFill>
            <a:ln w="9525">
              <a:solidFill>
                <a:schemeClr val="tx1"/>
              </a:solidFill>
              <a:miter lim="800000"/>
              <a:headEnd/>
              <a:tailEnd/>
            </a:ln>
            <a:effectLst/>
          </p:spPr>
          <p:txBody>
            <a:bodyPr wrap="none" anchor="ctr"/>
            <a:lstStyle/>
            <a:p>
              <a:endParaRPr lang="en-US" i="1">
                <a:latin typeface="Arial" pitchFamily="34" charset="0"/>
                <a:cs typeface="Arial" pitchFamily="34" charset="0"/>
              </a:endParaRPr>
            </a:p>
          </p:txBody>
        </p:sp>
        <p:sp>
          <p:nvSpPr>
            <p:cNvPr id="65545" name="Text Box 9"/>
            <p:cNvSpPr txBox="1">
              <a:spLocks noChangeArrowheads="1"/>
            </p:cNvSpPr>
            <p:nvPr/>
          </p:nvSpPr>
          <p:spPr bwMode="auto">
            <a:xfrm>
              <a:off x="470" y="1776"/>
              <a:ext cx="275" cy="231"/>
            </a:xfrm>
            <a:prstGeom prst="rect">
              <a:avLst/>
            </a:prstGeom>
            <a:noFill/>
            <a:ln w="9525">
              <a:noFill/>
              <a:miter lim="800000"/>
              <a:headEnd/>
              <a:tailEnd/>
            </a:ln>
            <a:effectLst/>
          </p:spPr>
          <p:txBody>
            <a:bodyPr wrap="none">
              <a:spAutoFit/>
            </a:bodyPr>
            <a:lstStyle/>
            <a:p>
              <a:r>
                <a:rPr lang="en-US" i="1" dirty="0">
                  <a:latin typeface="Arial" pitchFamily="34" charset="0"/>
                  <a:cs typeface="Arial" pitchFamily="34" charset="0"/>
                </a:rPr>
                <a:t>A</a:t>
              </a:r>
              <a:r>
                <a:rPr lang="en-US" i="1" baseline="-25000" dirty="0">
                  <a:latin typeface="Arial" pitchFamily="34" charset="0"/>
                  <a:cs typeface="Arial" pitchFamily="34" charset="0"/>
                </a:rPr>
                <a:t>1</a:t>
              </a:r>
            </a:p>
          </p:txBody>
        </p:sp>
        <p:sp>
          <p:nvSpPr>
            <p:cNvPr id="65546" name="Text Box 10"/>
            <p:cNvSpPr txBox="1">
              <a:spLocks noChangeArrowheads="1"/>
            </p:cNvSpPr>
            <p:nvPr/>
          </p:nvSpPr>
          <p:spPr bwMode="auto">
            <a:xfrm>
              <a:off x="925" y="1776"/>
              <a:ext cx="275" cy="231"/>
            </a:xfrm>
            <a:prstGeom prst="rect">
              <a:avLst/>
            </a:prstGeom>
            <a:noFill/>
            <a:ln w="9525">
              <a:noFill/>
              <a:miter lim="800000"/>
              <a:headEnd/>
              <a:tailEnd/>
            </a:ln>
            <a:effectLst/>
          </p:spPr>
          <p:txBody>
            <a:bodyPr wrap="none">
              <a:spAutoFit/>
            </a:bodyPr>
            <a:lstStyle/>
            <a:p>
              <a:r>
                <a:rPr lang="en-US" i="1" dirty="0">
                  <a:latin typeface="Arial" pitchFamily="34" charset="0"/>
                  <a:cs typeface="Arial" pitchFamily="34" charset="0"/>
                </a:rPr>
                <a:t>A</a:t>
              </a:r>
              <a:r>
                <a:rPr lang="en-US" i="1" baseline="-25000" dirty="0">
                  <a:latin typeface="Arial" pitchFamily="34" charset="0"/>
                  <a:cs typeface="Arial" pitchFamily="34" charset="0"/>
                </a:rPr>
                <a:t>2</a:t>
              </a:r>
            </a:p>
          </p:txBody>
        </p:sp>
        <p:sp>
          <p:nvSpPr>
            <p:cNvPr id="65587" name="Line 51"/>
            <p:cNvSpPr>
              <a:spLocks noChangeShapeType="1"/>
            </p:cNvSpPr>
            <p:nvPr/>
          </p:nvSpPr>
          <p:spPr bwMode="auto">
            <a:xfrm>
              <a:off x="1344" y="1008"/>
              <a:ext cx="0" cy="768"/>
            </a:xfrm>
            <a:prstGeom prst="line">
              <a:avLst/>
            </a:prstGeom>
            <a:noFill/>
            <a:ln w="9525">
              <a:solidFill>
                <a:schemeClr val="tx1"/>
              </a:solidFill>
              <a:round/>
              <a:headEnd type="arrow" w="med" len="med"/>
              <a:tailEnd type="arrow" w="med" len="med"/>
            </a:ln>
            <a:effectLst/>
          </p:spPr>
          <p:txBody>
            <a:bodyPr/>
            <a:lstStyle/>
            <a:p>
              <a:endParaRPr lang="en-US" i="1">
                <a:latin typeface="Arial" pitchFamily="34" charset="0"/>
                <a:cs typeface="Arial" pitchFamily="34" charset="0"/>
              </a:endParaRPr>
            </a:p>
          </p:txBody>
        </p:sp>
        <p:sp>
          <p:nvSpPr>
            <p:cNvPr id="65588" name="Text Box 52"/>
            <p:cNvSpPr txBox="1">
              <a:spLocks noChangeArrowheads="1"/>
            </p:cNvSpPr>
            <p:nvPr/>
          </p:nvSpPr>
          <p:spPr bwMode="auto">
            <a:xfrm>
              <a:off x="1344" y="1220"/>
              <a:ext cx="215" cy="231"/>
            </a:xfrm>
            <a:prstGeom prst="rect">
              <a:avLst/>
            </a:prstGeom>
            <a:noFill/>
            <a:ln w="9525">
              <a:noFill/>
              <a:miter lim="800000"/>
              <a:headEnd/>
              <a:tailEnd/>
            </a:ln>
            <a:effectLst/>
          </p:spPr>
          <p:txBody>
            <a:bodyPr wrap="none">
              <a:spAutoFit/>
            </a:bodyPr>
            <a:lstStyle/>
            <a:p>
              <a:r>
                <a:rPr lang="en-US" i="1" dirty="0">
                  <a:latin typeface="Arial" pitchFamily="34" charset="0"/>
                  <a:cs typeface="Arial" pitchFamily="34" charset="0"/>
                </a:rPr>
                <a:t>B</a:t>
              </a:r>
            </a:p>
          </p:txBody>
        </p:sp>
      </p:grpSp>
      <p:grpSp>
        <p:nvGrpSpPr>
          <p:cNvPr id="3" name="Group 64"/>
          <p:cNvGrpSpPr>
            <a:grpSpLocks/>
          </p:cNvGrpSpPr>
          <p:nvPr/>
        </p:nvGrpSpPr>
        <p:grpSpPr bwMode="auto">
          <a:xfrm>
            <a:off x="457200" y="2971800"/>
            <a:ext cx="2794000" cy="1585913"/>
            <a:chOff x="279" y="2496"/>
            <a:chExt cx="1760" cy="999"/>
          </a:xfrm>
        </p:grpSpPr>
        <p:sp>
          <p:nvSpPr>
            <p:cNvPr id="65566" name="Rectangle 30"/>
            <p:cNvSpPr>
              <a:spLocks noChangeArrowheads="1"/>
            </p:cNvSpPr>
            <p:nvPr/>
          </p:nvSpPr>
          <p:spPr bwMode="auto">
            <a:xfrm>
              <a:off x="480" y="2544"/>
              <a:ext cx="288" cy="288"/>
            </a:xfrm>
            <a:prstGeom prst="rect">
              <a:avLst/>
            </a:prstGeom>
            <a:noFill/>
            <a:ln w="9525">
              <a:solidFill>
                <a:schemeClr val="tx1"/>
              </a:solidFill>
              <a:miter lim="800000"/>
              <a:headEnd/>
              <a:tailEnd/>
            </a:ln>
            <a:effectLst/>
          </p:spPr>
          <p:txBody>
            <a:bodyPr wrap="none" anchor="ctr"/>
            <a:lstStyle/>
            <a:p>
              <a:endParaRPr lang="en-US" i="1">
                <a:latin typeface="Arial" pitchFamily="34" charset="0"/>
                <a:cs typeface="Arial" pitchFamily="34" charset="0"/>
              </a:endParaRPr>
            </a:p>
          </p:txBody>
        </p:sp>
        <p:sp>
          <p:nvSpPr>
            <p:cNvPr id="65567" name="Rectangle 31"/>
            <p:cNvSpPr>
              <a:spLocks noChangeArrowheads="1"/>
            </p:cNvSpPr>
            <p:nvPr/>
          </p:nvSpPr>
          <p:spPr bwMode="auto">
            <a:xfrm>
              <a:off x="480" y="2832"/>
              <a:ext cx="288" cy="432"/>
            </a:xfrm>
            <a:prstGeom prst="rect">
              <a:avLst/>
            </a:prstGeom>
            <a:solidFill>
              <a:srgbClr val="0066FF"/>
            </a:solidFill>
            <a:ln w="9525">
              <a:solidFill>
                <a:schemeClr val="tx1"/>
              </a:solidFill>
              <a:miter lim="800000"/>
              <a:headEnd/>
              <a:tailEnd/>
            </a:ln>
            <a:effectLst/>
          </p:spPr>
          <p:txBody>
            <a:bodyPr wrap="none" anchor="ctr"/>
            <a:lstStyle/>
            <a:p>
              <a:endParaRPr lang="en-US" i="1">
                <a:latin typeface="Arial" pitchFamily="34" charset="0"/>
                <a:cs typeface="Arial" pitchFamily="34" charset="0"/>
              </a:endParaRPr>
            </a:p>
          </p:txBody>
        </p:sp>
        <p:sp>
          <p:nvSpPr>
            <p:cNvPr id="65568" name="Rectangle 32"/>
            <p:cNvSpPr>
              <a:spLocks noChangeArrowheads="1"/>
            </p:cNvSpPr>
            <p:nvPr/>
          </p:nvSpPr>
          <p:spPr bwMode="auto">
            <a:xfrm>
              <a:off x="864" y="2976"/>
              <a:ext cx="288" cy="288"/>
            </a:xfrm>
            <a:prstGeom prst="rect">
              <a:avLst/>
            </a:prstGeom>
            <a:solidFill>
              <a:srgbClr val="0066FF"/>
            </a:solidFill>
            <a:ln w="9525">
              <a:solidFill>
                <a:schemeClr val="tx1"/>
              </a:solidFill>
              <a:miter lim="800000"/>
              <a:headEnd/>
              <a:tailEnd/>
            </a:ln>
            <a:effectLst/>
          </p:spPr>
          <p:txBody>
            <a:bodyPr wrap="none" anchor="ctr"/>
            <a:lstStyle/>
            <a:p>
              <a:endParaRPr lang="en-US" i="1">
                <a:latin typeface="Arial" pitchFamily="34" charset="0"/>
                <a:cs typeface="Arial" pitchFamily="34" charset="0"/>
              </a:endParaRPr>
            </a:p>
          </p:txBody>
        </p:sp>
        <p:sp>
          <p:nvSpPr>
            <p:cNvPr id="65569" name="Rectangle 33"/>
            <p:cNvSpPr>
              <a:spLocks noChangeArrowheads="1"/>
            </p:cNvSpPr>
            <p:nvPr/>
          </p:nvSpPr>
          <p:spPr bwMode="auto">
            <a:xfrm>
              <a:off x="864" y="2544"/>
              <a:ext cx="288" cy="432"/>
            </a:xfrm>
            <a:prstGeom prst="rect">
              <a:avLst/>
            </a:prstGeom>
            <a:solidFill>
              <a:srgbClr val="66FF33"/>
            </a:solidFill>
            <a:ln w="9525">
              <a:solidFill>
                <a:schemeClr val="tx1"/>
              </a:solidFill>
              <a:miter lim="800000"/>
              <a:headEnd/>
              <a:tailEnd/>
            </a:ln>
            <a:effectLst/>
          </p:spPr>
          <p:txBody>
            <a:bodyPr wrap="none" anchor="ctr"/>
            <a:lstStyle/>
            <a:p>
              <a:endParaRPr lang="en-US" i="1">
                <a:latin typeface="Arial" pitchFamily="34" charset="0"/>
                <a:cs typeface="Arial" pitchFamily="34" charset="0"/>
              </a:endParaRPr>
            </a:p>
          </p:txBody>
        </p:sp>
        <p:sp>
          <p:nvSpPr>
            <p:cNvPr id="65570" name="Rectangle 34"/>
            <p:cNvSpPr>
              <a:spLocks noChangeArrowheads="1"/>
            </p:cNvSpPr>
            <p:nvPr/>
          </p:nvSpPr>
          <p:spPr bwMode="auto">
            <a:xfrm>
              <a:off x="1248" y="2976"/>
              <a:ext cx="288" cy="288"/>
            </a:xfrm>
            <a:prstGeom prst="rect">
              <a:avLst/>
            </a:prstGeom>
            <a:solidFill>
              <a:srgbClr val="66FF33"/>
            </a:solidFill>
            <a:ln w="9525">
              <a:solidFill>
                <a:schemeClr val="tx1"/>
              </a:solidFill>
              <a:miter lim="800000"/>
              <a:headEnd/>
              <a:tailEnd/>
            </a:ln>
            <a:effectLst/>
          </p:spPr>
          <p:txBody>
            <a:bodyPr wrap="none" anchor="ctr"/>
            <a:lstStyle/>
            <a:p>
              <a:endParaRPr lang="en-US" i="1">
                <a:latin typeface="Arial" pitchFamily="34" charset="0"/>
                <a:cs typeface="Arial" pitchFamily="34" charset="0"/>
              </a:endParaRPr>
            </a:p>
          </p:txBody>
        </p:sp>
        <p:sp>
          <p:nvSpPr>
            <p:cNvPr id="65571" name="Line 35"/>
            <p:cNvSpPr>
              <a:spLocks noChangeShapeType="1"/>
            </p:cNvSpPr>
            <p:nvPr/>
          </p:nvSpPr>
          <p:spPr bwMode="auto">
            <a:xfrm>
              <a:off x="1632" y="2976"/>
              <a:ext cx="0" cy="288"/>
            </a:xfrm>
            <a:prstGeom prst="line">
              <a:avLst/>
            </a:prstGeom>
            <a:noFill/>
            <a:ln w="9525">
              <a:solidFill>
                <a:schemeClr val="tx1"/>
              </a:solidFill>
              <a:round/>
              <a:headEnd type="arrow" w="med" len="med"/>
              <a:tailEnd type="arrow" w="med" len="med"/>
            </a:ln>
            <a:effectLst/>
          </p:spPr>
          <p:txBody>
            <a:bodyPr/>
            <a:lstStyle/>
            <a:p>
              <a:endParaRPr lang="en-US" i="1">
                <a:latin typeface="Arial" pitchFamily="34" charset="0"/>
                <a:cs typeface="Arial" pitchFamily="34" charset="0"/>
              </a:endParaRPr>
            </a:p>
          </p:txBody>
        </p:sp>
        <p:sp>
          <p:nvSpPr>
            <p:cNvPr id="65572" name="Text Box 36"/>
            <p:cNvSpPr txBox="1">
              <a:spLocks noChangeArrowheads="1"/>
            </p:cNvSpPr>
            <p:nvPr/>
          </p:nvSpPr>
          <p:spPr bwMode="auto">
            <a:xfrm>
              <a:off x="1632" y="2996"/>
              <a:ext cx="189" cy="233"/>
            </a:xfrm>
            <a:prstGeom prst="rect">
              <a:avLst/>
            </a:prstGeom>
            <a:noFill/>
            <a:ln w="9525">
              <a:noFill/>
              <a:miter lim="800000"/>
              <a:headEnd/>
              <a:tailEnd/>
            </a:ln>
            <a:effectLst/>
          </p:spPr>
          <p:txBody>
            <a:bodyPr wrap="none">
              <a:spAutoFit/>
            </a:bodyPr>
            <a:lstStyle/>
            <a:p>
              <a:r>
                <a:rPr lang="en-US" i="1">
                  <a:latin typeface="Arial" pitchFamily="34" charset="0"/>
                  <a:cs typeface="Arial" pitchFamily="34" charset="0"/>
                </a:rPr>
                <a:t>x</a:t>
              </a:r>
            </a:p>
          </p:txBody>
        </p:sp>
        <p:sp>
          <p:nvSpPr>
            <p:cNvPr id="65583" name="Line 47"/>
            <p:cNvSpPr>
              <a:spLocks noChangeShapeType="1"/>
            </p:cNvSpPr>
            <p:nvPr/>
          </p:nvSpPr>
          <p:spPr bwMode="auto">
            <a:xfrm>
              <a:off x="279" y="2832"/>
              <a:ext cx="9" cy="432"/>
            </a:xfrm>
            <a:prstGeom prst="line">
              <a:avLst/>
            </a:prstGeom>
            <a:noFill/>
            <a:ln w="9525">
              <a:solidFill>
                <a:schemeClr val="tx1"/>
              </a:solidFill>
              <a:round/>
              <a:headEnd type="arrow" w="med" len="med"/>
              <a:tailEnd type="arrow" w="med" len="med"/>
            </a:ln>
            <a:effectLst/>
          </p:spPr>
          <p:txBody>
            <a:bodyPr/>
            <a:lstStyle/>
            <a:p>
              <a:endParaRPr lang="en-US" i="1">
                <a:latin typeface="Arial" pitchFamily="34" charset="0"/>
                <a:cs typeface="Arial" pitchFamily="34" charset="0"/>
              </a:endParaRPr>
            </a:p>
          </p:txBody>
        </p:sp>
        <p:sp>
          <p:nvSpPr>
            <p:cNvPr id="65584" name="Text Box 48"/>
            <p:cNvSpPr txBox="1">
              <a:spLocks noChangeArrowheads="1"/>
            </p:cNvSpPr>
            <p:nvPr/>
          </p:nvSpPr>
          <p:spPr bwMode="auto">
            <a:xfrm>
              <a:off x="288" y="2948"/>
              <a:ext cx="189" cy="233"/>
            </a:xfrm>
            <a:prstGeom prst="rect">
              <a:avLst/>
            </a:prstGeom>
            <a:noFill/>
            <a:ln w="9525">
              <a:noFill/>
              <a:miter lim="800000"/>
              <a:headEnd/>
              <a:tailEnd/>
            </a:ln>
            <a:effectLst/>
          </p:spPr>
          <p:txBody>
            <a:bodyPr wrap="none">
              <a:spAutoFit/>
            </a:bodyPr>
            <a:lstStyle/>
            <a:p>
              <a:r>
                <a:rPr lang="en-US" i="1">
                  <a:latin typeface="Arial" pitchFamily="34" charset="0"/>
                  <a:cs typeface="Arial" pitchFamily="34" charset="0"/>
                </a:rPr>
                <a:t>y</a:t>
              </a:r>
            </a:p>
          </p:txBody>
        </p:sp>
        <p:sp>
          <p:nvSpPr>
            <p:cNvPr id="65585" name="Line 49"/>
            <p:cNvSpPr>
              <a:spLocks noChangeShapeType="1"/>
            </p:cNvSpPr>
            <p:nvPr/>
          </p:nvSpPr>
          <p:spPr bwMode="auto">
            <a:xfrm>
              <a:off x="1824" y="2496"/>
              <a:ext cx="0" cy="768"/>
            </a:xfrm>
            <a:prstGeom prst="line">
              <a:avLst/>
            </a:prstGeom>
            <a:noFill/>
            <a:ln w="9525">
              <a:solidFill>
                <a:schemeClr val="tx1"/>
              </a:solidFill>
              <a:round/>
              <a:headEnd type="arrow" w="med" len="med"/>
              <a:tailEnd type="arrow" w="med" len="med"/>
            </a:ln>
            <a:effectLst/>
          </p:spPr>
          <p:txBody>
            <a:bodyPr/>
            <a:lstStyle/>
            <a:p>
              <a:endParaRPr lang="en-US" i="1">
                <a:latin typeface="Arial" pitchFamily="34" charset="0"/>
                <a:cs typeface="Arial" pitchFamily="34" charset="0"/>
              </a:endParaRPr>
            </a:p>
          </p:txBody>
        </p:sp>
        <p:sp>
          <p:nvSpPr>
            <p:cNvPr id="65586" name="Text Box 50"/>
            <p:cNvSpPr txBox="1">
              <a:spLocks noChangeArrowheads="1"/>
            </p:cNvSpPr>
            <p:nvPr/>
          </p:nvSpPr>
          <p:spPr bwMode="auto">
            <a:xfrm>
              <a:off x="1824" y="2708"/>
              <a:ext cx="215" cy="231"/>
            </a:xfrm>
            <a:prstGeom prst="rect">
              <a:avLst/>
            </a:prstGeom>
            <a:noFill/>
            <a:ln w="9525">
              <a:noFill/>
              <a:miter lim="800000"/>
              <a:headEnd/>
              <a:tailEnd/>
            </a:ln>
            <a:effectLst/>
          </p:spPr>
          <p:txBody>
            <a:bodyPr wrap="none">
              <a:spAutoFit/>
            </a:bodyPr>
            <a:lstStyle/>
            <a:p>
              <a:r>
                <a:rPr lang="en-US" i="1">
                  <a:latin typeface="Arial" pitchFamily="34" charset="0"/>
                  <a:cs typeface="Arial" pitchFamily="34" charset="0"/>
                </a:rPr>
                <a:t>B</a:t>
              </a:r>
            </a:p>
          </p:txBody>
        </p:sp>
        <p:sp>
          <p:nvSpPr>
            <p:cNvPr id="65591" name="Text Box 55"/>
            <p:cNvSpPr txBox="1">
              <a:spLocks noChangeArrowheads="1"/>
            </p:cNvSpPr>
            <p:nvPr/>
          </p:nvSpPr>
          <p:spPr bwMode="auto">
            <a:xfrm>
              <a:off x="480" y="3264"/>
              <a:ext cx="275" cy="231"/>
            </a:xfrm>
            <a:prstGeom prst="rect">
              <a:avLst/>
            </a:prstGeom>
            <a:noFill/>
            <a:ln w="9525">
              <a:noFill/>
              <a:miter lim="800000"/>
              <a:headEnd/>
              <a:tailEnd/>
            </a:ln>
            <a:effectLst/>
          </p:spPr>
          <p:txBody>
            <a:bodyPr wrap="none">
              <a:spAutoFit/>
            </a:bodyPr>
            <a:lstStyle/>
            <a:p>
              <a:r>
                <a:rPr lang="en-US" i="1">
                  <a:latin typeface="Arial" pitchFamily="34" charset="0"/>
                  <a:cs typeface="Arial" pitchFamily="34" charset="0"/>
                </a:rPr>
                <a:t>A</a:t>
              </a:r>
              <a:r>
                <a:rPr lang="en-US" i="1" baseline="-25000">
                  <a:latin typeface="Arial" pitchFamily="34" charset="0"/>
                  <a:cs typeface="Arial" pitchFamily="34" charset="0"/>
                </a:rPr>
                <a:t>1</a:t>
              </a:r>
            </a:p>
          </p:txBody>
        </p:sp>
        <p:sp>
          <p:nvSpPr>
            <p:cNvPr id="65592" name="Text Box 56"/>
            <p:cNvSpPr txBox="1">
              <a:spLocks noChangeArrowheads="1"/>
            </p:cNvSpPr>
            <p:nvPr/>
          </p:nvSpPr>
          <p:spPr bwMode="auto">
            <a:xfrm>
              <a:off x="935" y="3264"/>
              <a:ext cx="275" cy="231"/>
            </a:xfrm>
            <a:prstGeom prst="rect">
              <a:avLst/>
            </a:prstGeom>
            <a:noFill/>
            <a:ln w="9525">
              <a:noFill/>
              <a:miter lim="800000"/>
              <a:headEnd/>
              <a:tailEnd/>
            </a:ln>
            <a:effectLst/>
          </p:spPr>
          <p:txBody>
            <a:bodyPr wrap="none">
              <a:spAutoFit/>
            </a:bodyPr>
            <a:lstStyle/>
            <a:p>
              <a:r>
                <a:rPr lang="en-US" i="1" dirty="0">
                  <a:latin typeface="Arial" pitchFamily="34" charset="0"/>
                  <a:cs typeface="Arial" pitchFamily="34" charset="0"/>
                </a:rPr>
                <a:t>A</a:t>
              </a:r>
              <a:r>
                <a:rPr lang="en-US" i="1" baseline="-25000" dirty="0">
                  <a:latin typeface="Arial" pitchFamily="34" charset="0"/>
                  <a:cs typeface="Arial" pitchFamily="34" charset="0"/>
                </a:rPr>
                <a:t>2</a:t>
              </a:r>
            </a:p>
          </p:txBody>
        </p:sp>
        <p:sp>
          <p:nvSpPr>
            <p:cNvPr id="65594" name="Line 58"/>
            <p:cNvSpPr>
              <a:spLocks noChangeShapeType="1"/>
            </p:cNvSpPr>
            <p:nvPr/>
          </p:nvSpPr>
          <p:spPr bwMode="auto">
            <a:xfrm>
              <a:off x="279" y="2544"/>
              <a:ext cx="0" cy="288"/>
            </a:xfrm>
            <a:prstGeom prst="line">
              <a:avLst/>
            </a:prstGeom>
            <a:noFill/>
            <a:ln w="9525">
              <a:solidFill>
                <a:schemeClr val="tx1"/>
              </a:solidFill>
              <a:round/>
              <a:headEnd type="arrow" w="med" len="med"/>
              <a:tailEnd type="arrow" w="med" len="med"/>
            </a:ln>
            <a:effectLst/>
          </p:spPr>
          <p:txBody>
            <a:bodyPr/>
            <a:lstStyle/>
            <a:p>
              <a:endParaRPr lang="en-US" i="1">
                <a:latin typeface="Arial" pitchFamily="34" charset="0"/>
                <a:cs typeface="Arial" pitchFamily="34" charset="0"/>
              </a:endParaRPr>
            </a:p>
          </p:txBody>
        </p:sp>
        <p:sp>
          <p:nvSpPr>
            <p:cNvPr id="65595" name="Text Box 59"/>
            <p:cNvSpPr txBox="1">
              <a:spLocks noChangeArrowheads="1"/>
            </p:cNvSpPr>
            <p:nvPr/>
          </p:nvSpPr>
          <p:spPr bwMode="auto">
            <a:xfrm>
              <a:off x="279" y="2564"/>
              <a:ext cx="189" cy="233"/>
            </a:xfrm>
            <a:prstGeom prst="rect">
              <a:avLst/>
            </a:prstGeom>
            <a:noFill/>
            <a:ln w="9525">
              <a:noFill/>
              <a:miter lim="800000"/>
              <a:headEnd/>
              <a:tailEnd/>
            </a:ln>
            <a:effectLst/>
          </p:spPr>
          <p:txBody>
            <a:bodyPr wrap="none">
              <a:spAutoFit/>
            </a:bodyPr>
            <a:lstStyle/>
            <a:p>
              <a:r>
                <a:rPr lang="en-US" i="1">
                  <a:latin typeface="Arial" pitchFamily="34" charset="0"/>
                  <a:cs typeface="Arial" pitchFamily="34" charset="0"/>
                </a:rPr>
                <a:t>x</a:t>
              </a:r>
            </a:p>
          </p:txBody>
        </p:sp>
      </p:grpSp>
      <p:sp>
        <p:nvSpPr>
          <p:cNvPr id="65596" name="Text Box 60"/>
          <p:cNvSpPr txBox="1">
            <a:spLocks noChangeArrowheads="1"/>
          </p:cNvSpPr>
          <p:nvPr/>
        </p:nvSpPr>
        <p:spPr bwMode="auto">
          <a:xfrm>
            <a:off x="3505200" y="2630269"/>
            <a:ext cx="4871847" cy="646331"/>
          </a:xfrm>
          <a:prstGeom prst="rect">
            <a:avLst/>
          </a:prstGeom>
          <a:noFill/>
          <a:ln w="9525">
            <a:noFill/>
            <a:miter lim="800000"/>
            <a:headEnd/>
            <a:tailEnd/>
          </a:ln>
          <a:effectLst/>
        </p:spPr>
        <p:txBody>
          <a:bodyPr wrap="none">
            <a:spAutoFit/>
          </a:bodyPr>
          <a:lstStyle/>
          <a:p>
            <a:r>
              <a:rPr lang="en-US" dirty="0" smtClean="0">
                <a:latin typeface="Arial" pitchFamily="34" charset="0"/>
                <a:cs typeface="Arial" pitchFamily="34" charset="0"/>
              </a:rPr>
              <a:t>Optimal </a:t>
            </a:r>
            <a:r>
              <a:rPr lang="en-US" dirty="0">
                <a:latin typeface="Arial" pitchFamily="34" charset="0"/>
                <a:cs typeface="Arial" pitchFamily="34" charset="0"/>
              </a:rPr>
              <a:t>revenue = </a:t>
            </a:r>
            <a:r>
              <a:rPr lang="en-US" b="1" dirty="0">
                <a:latin typeface="Arial" pitchFamily="34" charset="0"/>
                <a:cs typeface="Arial" pitchFamily="34" charset="0"/>
              </a:rPr>
              <a:t>2B</a:t>
            </a:r>
          </a:p>
          <a:p>
            <a:r>
              <a:rPr lang="en-US" dirty="0" smtClean="0">
                <a:latin typeface="Arial" pitchFamily="34" charset="0"/>
                <a:cs typeface="Arial" pitchFamily="34" charset="0"/>
              </a:rPr>
              <a:t>Assume Balance gives revenue </a:t>
            </a:r>
            <a:r>
              <a:rPr lang="en-US" b="1" dirty="0">
                <a:latin typeface="Arial" pitchFamily="34" charset="0"/>
                <a:cs typeface="Arial" pitchFamily="34" charset="0"/>
              </a:rPr>
              <a:t>= 2B-x = </a:t>
            </a:r>
            <a:r>
              <a:rPr lang="en-US" b="1" dirty="0" err="1">
                <a:latin typeface="Arial" pitchFamily="34" charset="0"/>
                <a:cs typeface="Arial" pitchFamily="34" charset="0"/>
              </a:rPr>
              <a:t>B+y</a:t>
            </a:r>
            <a:endParaRPr lang="en-US" b="1" dirty="0">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65597" name="Text Box 61"/>
              <p:cNvSpPr txBox="1">
                <a:spLocks noChangeArrowheads="1"/>
              </p:cNvSpPr>
              <p:nvPr/>
            </p:nvSpPr>
            <p:spPr bwMode="auto">
              <a:xfrm>
                <a:off x="3733800" y="3468231"/>
                <a:ext cx="5347939" cy="2800767"/>
              </a:xfrm>
              <a:prstGeom prst="rect">
                <a:avLst/>
              </a:prstGeom>
              <a:noFill/>
              <a:ln w="9525">
                <a:noFill/>
                <a:miter lim="800000"/>
                <a:headEnd/>
                <a:tailEnd/>
              </a:ln>
              <a:effectLst/>
            </p:spPr>
            <p:txBody>
              <a:bodyPr wrap="none">
                <a:spAutoFit/>
              </a:bodyPr>
              <a:lstStyle/>
              <a:p>
                <a:r>
                  <a:rPr lang="en-US" b="1" dirty="0" smtClean="0">
                    <a:solidFill>
                      <a:srgbClr val="D60093"/>
                    </a:solidFill>
                    <a:latin typeface="Arial" pitchFamily="34" charset="0"/>
                    <a:cs typeface="Arial" pitchFamily="34" charset="0"/>
                  </a:rPr>
                  <a:t>Unassigned queries should be assigned to A</a:t>
                </a:r>
                <a:r>
                  <a:rPr lang="en-US" b="1" baseline="-25000" dirty="0" smtClean="0">
                    <a:solidFill>
                      <a:srgbClr val="D60093"/>
                    </a:solidFill>
                    <a:latin typeface="Arial" pitchFamily="34" charset="0"/>
                    <a:cs typeface="Arial" pitchFamily="34" charset="0"/>
                  </a:rPr>
                  <a:t>2</a:t>
                </a:r>
              </a:p>
              <a:p>
                <a:r>
                  <a:rPr lang="en-US" sz="1400" dirty="0">
                    <a:latin typeface="Arial" pitchFamily="34" charset="0"/>
                    <a:cs typeface="Arial" pitchFamily="34" charset="0"/>
                  </a:rPr>
                  <a:t>(if we could assign to </a:t>
                </a:r>
                <a:r>
                  <a:rPr lang="en-US" sz="1400" b="1" dirty="0">
                    <a:latin typeface="Arial" pitchFamily="34" charset="0"/>
                    <a:cs typeface="Arial" pitchFamily="34" charset="0"/>
                  </a:rPr>
                  <a:t>A</a:t>
                </a:r>
                <a:r>
                  <a:rPr lang="en-US" sz="1400" b="1" baseline="-25000" dirty="0">
                    <a:latin typeface="Arial" pitchFamily="34" charset="0"/>
                    <a:cs typeface="Arial" pitchFamily="34" charset="0"/>
                  </a:rPr>
                  <a:t>1</a:t>
                </a:r>
                <a:r>
                  <a:rPr lang="en-US" sz="1400" dirty="0">
                    <a:latin typeface="Arial" pitchFamily="34" charset="0"/>
                    <a:cs typeface="Arial" pitchFamily="34" charset="0"/>
                  </a:rPr>
                  <a:t> we would since we still have the budget)</a:t>
                </a:r>
              </a:p>
              <a:p>
                <a:r>
                  <a:rPr lang="en-US" b="1" dirty="0" smtClean="0">
                    <a:solidFill>
                      <a:srgbClr val="0000FF"/>
                    </a:solidFill>
                    <a:latin typeface="Arial" pitchFamily="34" charset="0"/>
                    <a:cs typeface="Arial" pitchFamily="34" charset="0"/>
                  </a:rPr>
                  <a:t>Goal:</a:t>
                </a:r>
                <a:r>
                  <a:rPr lang="en-US" dirty="0" smtClean="0">
                    <a:latin typeface="Arial" pitchFamily="34" charset="0"/>
                    <a:cs typeface="Arial" pitchFamily="34" charset="0"/>
                  </a:rPr>
                  <a:t> </a:t>
                </a:r>
                <a:r>
                  <a:rPr lang="en-US" dirty="0" smtClean="0">
                    <a:solidFill>
                      <a:srgbClr val="0000FF"/>
                    </a:solidFill>
                    <a:latin typeface="Arial" pitchFamily="34" charset="0"/>
                    <a:cs typeface="Arial" pitchFamily="34" charset="0"/>
                  </a:rPr>
                  <a:t>Show we </a:t>
                </a:r>
                <a:r>
                  <a:rPr lang="en-US" dirty="0">
                    <a:solidFill>
                      <a:srgbClr val="0000FF"/>
                    </a:solidFill>
                    <a:latin typeface="Arial" pitchFamily="34" charset="0"/>
                    <a:cs typeface="Arial" pitchFamily="34" charset="0"/>
                  </a:rPr>
                  <a:t>have </a:t>
                </a:r>
                <a:r>
                  <a:rPr lang="en-US" b="1" dirty="0">
                    <a:solidFill>
                      <a:srgbClr val="0000FF"/>
                    </a:solidFill>
                    <a:latin typeface="Arial" pitchFamily="34" charset="0"/>
                    <a:cs typeface="Arial" pitchFamily="34" charset="0"/>
                  </a:rPr>
                  <a:t>y </a:t>
                </a:r>
                <a:r>
                  <a:rPr lang="en-US" b="1" dirty="0" smtClean="0">
                    <a:solidFill>
                      <a:srgbClr val="0000FF"/>
                    </a:solidFill>
                    <a:latin typeface="Arial" pitchFamily="34" charset="0"/>
                    <a:cs typeface="Arial" pitchFamily="34" charset="0"/>
                    <a:sym typeface="Symbol"/>
                  </a:rPr>
                  <a:t></a:t>
                </a:r>
                <a:r>
                  <a:rPr lang="en-US" b="1" dirty="0" smtClean="0">
                    <a:solidFill>
                      <a:srgbClr val="0000FF"/>
                    </a:solidFill>
                    <a:latin typeface="Arial" pitchFamily="34" charset="0"/>
                    <a:cs typeface="Arial" pitchFamily="34" charset="0"/>
                  </a:rPr>
                  <a:t> x</a:t>
                </a:r>
              </a:p>
              <a:p>
                <a:r>
                  <a:rPr lang="en-US" b="1" dirty="0">
                    <a:latin typeface="Arial" pitchFamily="34" charset="0"/>
                    <a:cs typeface="Arial" pitchFamily="34" charset="0"/>
                  </a:rPr>
                  <a:t> </a:t>
                </a:r>
                <a:r>
                  <a:rPr lang="en-US" b="1" dirty="0" smtClean="0">
                    <a:latin typeface="Arial" pitchFamily="34" charset="0"/>
                    <a:cs typeface="Arial" pitchFamily="34" charset="0"/>
                  </a:rPr>
                  <a:t> Case 1)</a:t>
                </a:r>
                <a:r>
                  <a:rPr lang="en-US" dirty="0" smtClean="0">
                    <a:latin typeface="Arial" pitchFamily="34" charset="0"/>
                    <a:cs typeface="Arial" pitchFamily="34" charset="0"/>
                  </a:rPr>
                  <a:t> ≤ ½ of </a:t>
                </a:r>
                <a:r>
                  <a:rPr lang="en-US" b="1" dirty="0" smtClean="0">
                    <a:latin typeface="Arial" pitchFamily="34" charset="0"/>
                    <a:cs typeface="Arial" pitchFamily="34" charset="0"/>
                  </a:rPr>
                  <a:t>A</a:t>
                </a:r>
                <a:r>
                  <a:rPr lang="en-US" b="1" baseline="-25000" dirty="0" smtClean="0">
                    <a:latin typeface="Arial" pitchFamily="34" charset="0"/>
                    <a:cs typeface="Arial" pitchFamily="34" charset="0"/>
                  </a:rPr>
                  <a:t>1</a:t>
                </a:r>
                <a:r>
                  <a:rPr lang="en-US" dirty="0" smtClean="0">
                    <a:latin typeface="Arial" pitchFamily="34" charset="0"/>
                    <a:cs typeface="Arial" pitchFamily="34" charset="0"/>
                  </a:rPr>
                  <a:t>’s queries got assigned to </a:t>
                </a:r>
                <a:r>
                  <a:rPr lang="en-US" b="1" dirty="0" smtClean="0">
                    <a:latin typeface="Arial" pitchFamily="34" charset="0"/>
                    <a:cs typeface="Arial" pitchFamily="34" charset="0"/>
                  </a:rPr>
                  <a:t>A</a:t>
                </a:r>
                <a:r>
                  <a:rPr lang="en-US" b="1" baseline="-25000" dirty="0" smtClean="0">
                    <a:latin typeface="Arial" pitchFamily="34" charset="0"/>
                    <a:cs typeface="Arial" pitchFamily="34" charset="0"/>
                  </a:rPr>
                  <a:t>2</a:t>
                </a:r>
                <a:r>
                  <a:rPr lang="en-US" dirty="0" smtClean="0">
                    <a:latin typeface="Arial" pitchFamily="34" charset="0"/>
                    <a:cs typeface="Arial" pitchFamily="34" charset="0"/>
                  </a:rPr>
                  <a:t> </a:t>
                </a:r>
                <a:br>
                  <a:rPr lang="en-US" dirty="0" smtClean="0">
                    <a:latin typeface="Arial" pitchFamily="34" charset="0"/>
                    <a:cs typeface="Arial" pitchFamily="34" charset="0"/>
                  </a:rPr>
                </a:br>
                <a:r>
                  <a:rPr lang="en-US" dirty="0" smtClean="0">
                    <a:latin typeface="Arial" pitchFamily="34" charset="0"/>
                    <a:cs typeface="Arial" pitchFamily="34" charset="0"/>
                  </a:rPr>
                  <a:t>	then</a:t>
                </a:r>
                <a:r>
                  <a:rPr lang="en-US" b="1" i="1" dirty="0" smtClean="0">
                    <a:latin typeface="Cambria Math"/>
                    <a:cs typeface="Arial" pitchFamily="34" charset="0"/>
                  </a:rPr>
                  <a:t> </a:t>
                </a:r>
                <a14:m>
                  <m:oMath xmlns:m="http://schemas.openxmlformats.org/officeDocument/2006/math">
                    <m:r>
                      <a:rPr lang="en-US" b="1" i="1" dirty="0" smtClean="0">
                        <a:latin typeface="Cambria Math"/>
                        <a:cs typeface="Arial" pitchFamily="34" charset="0"/>
                      </a:rPr>
                      <m:t>𝒚</m:t>
                    </m:r>
                    <m:r>
                      <a:rPr lang="en-US" b="1" i="1" dirty="0" smtClean="0">
                        <a:latin typeface="Cambria Math"/>
                        <a:cs typeface="Arial" pitchFamily="34" charset="0"/>
                      </a:rPr>
                      <m:t>  </m:t>
                    </m:r>
                    <m:r>
                      <a:rPr lang="en-US" b="1" i="1" dirty="0" smtClean="0">
                        <a:latin typeface="Cambria Math"/>
                        <a:cs typeface="Arial" pitchFamily="34" charset="0"/>
                      </a:rPr>
                      <m:t>𝑩</m:t>
                    </m:r>
                    <m:r>
                      <a:rPr lang="en-US" b="1" i="1" dirty="0" smtClean="0">
                        <a:latin typeface="Cambria Math"/>
                        <a:cs typeface="Arial" pitchFamily="34" charset="0"/>
                      </a:rPr>
                      <m:t>/</m:t>
                    </m:r>
                    <m:r>
                      <a:rPr lang="en-US" b="1" i="1" dirty="0" smtClean="0">
                        <a:latin typeface="Cambria Math"/>
                        <a:cs typeface="Arial" pitchFamily="34" charset="0"/>
                      </a:rPr>
                      <m:t>𝟐</m:t>
                    </m:r>
                  </m:oMath>
                </a14:m>
                <a:endParaRPr lang="en-US" b="1" dirty="0" smtClean="0">
                  <a:latin typeface="Arial" pitchFamily="34" charset="0"/>
                  <a:cs typeface="Arial" pitchFamily="34" charset="0"/>
                </a:endParaRPr>
              </a:p>
              <a:p>
                <a:r>
                  <a:rPr lang="en-US" b="1" dirty="0" smtClean="0">
                    <a:latin typeface="Arial" pitchFamily="34" charset="0"/>
                    <a:cs typeface="Arial" pitchFamily="34" charset="0"/>
                  </a:rPr>
                  <a:t>  Case 2)</a:t>
                </a:r>
                <a:r>
                  <a:rPr lang="en-US" dirty="0" smtClean="0">
                    <a:latin typeface="Arial" pitchFamily="34" charset="0"/>
                    <a:cs typeface="Arial" pitchFamily="34" charset="0"/>
                  </a:rPr>
                  <a:t> </a:t>
                </a:r>
                <a:r>
                  <a:rPr lang="en-US" dirty="0">
                    <a:latin typeface="Arial" pitchFamily="34" charset="0"/>
                    <a:cs typeface="Arial" pitchFamily="34" charset="0"/>
                  </a:rPr>
                  <a:t>&gt;</a:t>
                </a:r>
                <a:r>
                  <a:rPr lang="en-US" dirty="0" smtClean="0">
                    <a:latin typeface="Arial" pitchFamily="34" charset="0"/>
                    <a:cs typeface="Arial" pitchFamily="34" charset="0"/>
                  </a:rPr>
                  <a:t> ½ </a:t>
                </a:r>
                <a:r>
                  <a:rPr lang="en-US" dirty="0">
                    <a:latin typeface="Arial" pitchFamily="34" charset="0"/>
                    <a:cs typeface="Arial" pitchFamily="34" charset="0"/>
                  </a:rPr>
                  <a:t>of </a:t>
                </a:r>
                <a:r>
                  <a:rPr lang="en-US" b="1" dirty="0">
                    <a:latin typeface="Arial" pitchFamily="34" charset="0"/>
                    <a:cs typeface="Arial" pitchFamily="34" charset="0"/>
                  </a:rPr>
                  <a:t>A</a:t>
                </a:r>
                <a:r>
                  <a:rPr lang="en-US" b="1" baseline="-25000" dirty="0">
                    <a:latin typeface="Arial" pitchFamily="34" charset="0"/>
                    <a:cs typeface="Arial" pitchFamily="34" charset="0"/>
                  </a:rPr>
                  <a:t>1</a:t>
                </a:r>
                <a:r>
                  <a:rPr lang="en-US" dirty="0">
                    <a:latin typeface="Arial" pitchFamily="34" charset="0"/>
                    <a:cs typeface="Arial" pitchFamily="34" charset="0"/>
                  </a:rPr>
                  <a:t>’s queries got </a:t>
                </a:r>
                <a:r>
                  <a:rPr lang="en-US" dirty="0" smtClean="0">
                    <a:latin typeface="Arial" pitchFamily="34" charset="0"/>
                    <a:cs typeface="Arial" pitchFamily="34" charset="0"/>
                  </a:rPr>
                  <a:t>assigned to </a:t>
                </a:r>
                <a:r>
                  <a:rPr lang="en-US" b="1" dirty="0" smtClean="0">
                    <a:latin typeface="Arial" pitchFamily="34" charset="0"/>
                    <a:cs typeface="Arial" pitchFamily="34" charset="0"/>
                  </a:rPr>
                  <a:t>A</a:t>
                </a:r>
                <a:r>
                  <a:rPr lang="en-US" b="1" baseline="-25000" dirty="0" smtClean="0">
                    <a:latin typeface="Arial" pitchFamily="34" charset="0"/>
                    <a:cs typeface="Arial" pitchFamily="34" charset="0"/>
                  </a:rPr>
                  <a:t>2</a:t>
                </a:r>
                <a:r>
                  <a:rPr lang="en-US" dirty="0" smtClean="0">
                    <a:latin typeface="Arial" pitchFamily="34" charset="0"/>
                    <a:cs typeface="Arial" pitchFamily="34" charset="0"/>
                  </a:rPr>
                  <a:t> </a:t>
                </a:r>
                <a:br>
                  <a:rPr lang="en-US" dirty="0" smtClean="0">
                    <a:latin typeface="Arial" pitchFamily="34" charset="0"/>
                    <a:cs typeface="Arial" pitchFamily="34" charset="0"/>
                  </a:rPr>
                </a:br>
                <a:r>
                  <a:rPr lang="en-US" dirty="0" smtClean="0">
                    <a:latin typeface="Arial" pitchFamily="34" charset="0"/>
                    <a:cs typeface="Arial" pitchFamily="34" charset="0"/>
                  </a:rPr>
                  <a:t>	then </a:t>
                </a:r>
                <a14:m>
                  <m:oMath xmlns:m="http://schemas.openxmlformats.org/officeDocument/2006/math">
                    <m:r>
                      <a:rPr lang="en-US" b="1" i="1" dirty="0" smtClean="0">
                        <a:latin typeface="Cambria Math"/>
                        <a:cs typeface="Arial" pitchFamily="34" charset="0"/>
                      </a:rPr>
                      <m:t>𝒙</m:t>
                    </m:r>
                    <m:r>
                      <a:rPr lang="en-US" b="1" i="1" dirty="0" smtClean="0">
                        <a:latin typeface="Cambria Math"/>
                        <a:cs typeface="Arial" pitchFamily="34" charset="0"/>
                      </a:rPr>
                      <m:t>≤</m:t>
                    </m:r>
                    <m:r>
                      <a:rPr lang="en-US" b="1" i="1" dirty="0" smtClean="0">
                        <a:latin typeface="Cambria Math"/>
                        <a:cs typeface="Arial" pitchFamily="34" charset="0"/>
                      </a:rPr>
                      <m:t>𝑩</m:t>
                    </m:r>
                    <m:r>
                      <a:rPr lang="en-US" b="1" i="1" dirty="0" smtClean="0">
                        <a:latin typeface="Cambria Math"/>
                        <a:cs typeface="Arial" pitchFamily="34" charset="0"/>
                      </a:rPr>
                      <m:t>/</m:t>
                    </m:r>
                    <m:r>
                      <a:rPr lang="en-US" b="1" i="1" dirty="0" smtClean="0">
                        <a:latin typeface="Cambria Math"/>
                        <a:cs typeface="Arial" pitchFamily="34" charset="0"/>
                      </a:rPr>
                      <m:t>𝟐</m:t>
                    </m:r>
                  </m:oMath>
                </a14:m>
                <a:r>
                  <a:rPr lang="en-US" b="1" dirty="0" smtClean="0">
                    <a:solidFill>
                      <a:srgbClr val="008000"/>
                    </a:solidFill>
                    <a:latin typeface="Arial" pitchFamily="34" charset="0"/>
                    <a:cs typeface="Arial" pitchFamily="34" charset="0"/>
                  </a:rPr>
                  <a:t> and </a:t>
                </a:r>
                <a14:m>
                  <m:oMath xmlns:m="http://schemas.openxmlformats.org/officeDocument/2006/math">
                    <m:r>
                      <a:rPr lang="en-US" b="1" i="1" dirty="0">
                        <a:latin typeface="Cambria Math"/>
                        <a:cs typeface="Arial" pitchFamily="34" charset="0"/>
                      </a:rPr>
                      <m:t>𝒙</m:t>
                    </m:r>
                    <m:r>
                      <a:rPr lang="en-US" b="1" i="1" dirty="0">
                        <a:latin typeface="Cambria Math"/>
                        <a:cs typeface="Arial" pitchFamily="34" charset="0"/>
                      </a:rPr>
                      <m:t>+</m:t>
                    </m:r>
                    <m:r>
                      <a:rPr lang="en-US" b="1" i="1" dirty="0">
                        <a:latin typeface="Cambria Math"/>
                        <a:cs typeface="Arial" pitchFamily="34" charset="0"/>
                      </a:rPr>
                      <m:t>𝒚</m:t>
                    </m:r>
                    <m:r>
                      <a:rPr lang="en-US" b="1" i="1" dirty="0">
                        <a:latin typeface="Cambria Math"/>
                        <a:cs typeface="Arial" pitchFamily="34" charset="0"/>
                      </a:rPr>
                      <m:t>=</m:t>
                    </m:r>
                    <m:r>
                      <a:rPr lang="en-US" b="1" i="1" dirty="0">
                        <a:latin typeface="Cambria Math"/>
                        <a:cs typeface="Arial" pitchFamily="34" charset="0"/>
                      </a:rPr>
                      <m:t>𝑩</m:t>
                    </m:r>
                  </m:oMath>
                </a14:m>
                <a:endParaRPr lang="en-US" b="1" dirty="0">
                  <a:latin typeface="Arial" pitchFamily="34" charset="0"/>
                  <a:cs typeface="Arial" pitchFamily="34" charset="0"/>
                </a:endParaRPr>
              </a:p>
              <a:p>
                <a:r>
                  <a:rPr lang="en-US" b="1" dirty="0" smtClean="0">
                    <a:solidFill>
                      <a:srgbClr val="008000"/>
                    </a:solidFill>
                    <a:latin typeface="Arial" pitchFamily="34" charset="0"/>
                    <a:cs typeface="Arial" pitchFamily="34" charset="0"/>
                  </a:rPr>
                  <a:t>Balance revenue is minimum for </a:t>
                </a:r>
                <a14:m>
                  <m:oMath xmlns:m="http://schemas.openxmlformats.org/officeDocument/2006/math">
                    <m:r>
                      <a:rPr lang="en-US" b="1" i="1" dirty="0" smtClean="0">
                        <a:solidFill>
                          <a:srgbClr val="008000"/>
                        </a:solidFill>
                        <a:latin typeface="Cambria Math"/>
                        <a:cs typeface="Arial" pitchFamily="34" charset="0"/>
                      </a:rPr>
                      <m:t>𝒙</m:t>
                    </m:r>
                    <m:r>
                      <a:rPr lang="en-US" b="1" i="1" dirty="0" smtClean="0">
                        <a:solidFill>
                          <a:srgbClr val="008000"/>
                        </a:solidFill>
                        <a:latin typeface="Cambria Math"/>
                        <a:cs typeface="Arial" pitchFamily="34" charset="0"/>
                      </a:rPr>
                      <m:t>=</m:t>
                    </m:r>
                    <m:r>
                      <a:rPr lang="en-US" b="1" i="1" dirty="0" smtClean="0">
                        <a:solidFill>
                          <a:srgbClr val="008000"/>
                        </a:solidFill>
                        <a:latin typeface="Cambria Math"/>
                        <a:cs typeface="Arial" pitchFamily="34" charset="0"/>
                      </a:rPr>
                      <m:t>𝒚</m:t>
                    </m:r>
                    <m:r>
                      <a:rPr lang="en-US" b="1" i="1" dirty="0" smtClean="0">
                        <a:solidFill>
                          <a:srgbClr val="008000"/>
                        </a:solidFill>
                        <a:latin typeface="Cambria Math"/>
                        <a:cs typeface="Arial" pitchFamily="34" charset="0"/>
                      </a:rPr>
                      <m:t>=</m:t>
                    </m:r>
                    <m:r>
                      <a:rPr lang="en-US" b="1" i="1" dirty="0" smtClean="0">
                        <a:solidFill>
                          <a:srgbClr val="008000"/>
                        </a:solidFill>
                        <a:latin typeface="Cambria Math"/>
                        <a:cs typeface="Arial" pitchFamily="34" charset="0"/>
                      </a:rPr>
                      <m:t>𝑩</m:t>
                    </m:r>
                    <m:r>
                      <a:rPr lang="en-US" b="1" i="1" dirty="0" smtClean="0">
                        <a:solidFill>
                          <a:srgbClr val="008000"/>
                        </a:solidFill>
                        <a:latin typeface="Cambria Math"/>
                        <a:cs typeface="Arial" pitchFamily="34" charset="0"/>
                      </a:rPr>
                      <m:t>/</m:t>
                    </m:r>
                    <m:r>
                      <a:rPr lang="en-US" b="1" i="1" dirty="0" smtClean="0">
                        <a:solidFill>
                          <a:srgbClr val="008000"/>
                        </a:solidFill>
                        <a:latin typeface="Cambria Math"/>
                        <a:cs typeface="Arial" pitchFamily="34" charset="0"/>
                      </a:rPr>
                      <m:t>𝟐</m:t>
                    </m:r>
                  </m:oMath>
                </a14:m>
                <a:endParaRPr lang="en-US" b="1" dirty="0">
                  <a:solidFill>
                    <a:srgbClr val="008000"/>
                  </a:solidFill>
                  <a:latin typeface="Arial" pitchFamily="34" charset="0"/>
                  <a:cs typeface="Arial" pitchFamily="34" charset="0"/>
                </a:endParaRPr>
              </a:p>
              <a:p>
                <a:r>
                  <a:rPr lang="en-US" dirty="0">
                    <a:latin typeface="Arial" pitchFamily="34" charset="0"/>
                    <a:cs typeface="Arial" pitchFamily="34" charset="0"/>
                  </a:rPr>
                  <a:t>Minimum Balance revenue = </a:t>
                </a:r>
                <a14:m>
                  <m:oMath xmlns:m="http://schemas.openxmlformats.org/officeDocument/2006/math">
                    <m:r>
                      <a:rPr lang="en-US" b="1" i="1" dirty="0" smtClean="0">
                        <a:latin typeface="Cambria Math"/>
                        <a:cs typeface="Arial" pitchFamily="34" charset="0"/>
                      </a:rPr>
                      <m:t>𝟑</m:t>
                    </m:r>
                    <m:r>
                      <a:rPr lang="en-US" b="1" i="1" dirty="0" smtClean="0">
                        <a:latin typeface="Cambria Math"/>
                        <a:cs typeface="Arial" pitchFamily="34" charset="0"/>
                      </a:rPr>
                      <m:t>𝑩</m:t>
                    </m:r>
                    <m:r>
                      <a:rPr lang="en-US" b="1" i="1" dirty="0" smtClean="0">
                        <a:latin typeface="Cambria Math"/>
                        <a:cs typeface="Arial" pitchFamily="34" charset="0"/>
                      </a:rPr>
                      <m:t>/</m:t>
                    </m:r>
                    <m:r>
                      <a:rPr lang="en-US" b="1" i="1" dirty="0" smtClean="0">
                        <a:latin typeface="Cambria Math"/>
                        <a:cs typeface="Arial" pitchFamily="34" charset="0"/>
                      </a:rPr>
                      <m:t>𝟐</m:t>
                    </m:r>
                  </m:oMath>
                </a14:m>
                <a:endParaRPr lang="en-US" b="1" dirty="0">
                  <a:latin typeface="Arial" pitchFamily="34" charset="0"/>
                  <a:cs typeface="Arial" pitchFamily="34" charset="0"/>
                </a:endParaRPr>
              </a:p>
              <a:p>
                <a:r>
                  <a:rPr lang="en-US" b="1" dirty="0">
                    <a:solidFill>
                      <a:srgbClr val="D60093"/>
                    </a:solidFill>
                    <a:latin typeface="Arial" pitchFamily="34" charset="0"/>
                    <a:cs typeface="Arial" pitchFamily="34" charset="0"/>
                  </a:rPr>
                  <a:t>Competitive Ratio = 3/4</a:t>
                </a:r>
              </a:p>
            </p:txBody>
          </p:sp>
        </mc:Choice>
        <mc:Fallback xmlns="">
          <p:sp>
            <p:nvSpPr>
              <p:cNvPr id="65597" name="Text Box 61"/>
              <p:cNvSpPr txBox="1">
                <a:spLocks noRot="1" noChangeAspect="1" noMove="1" noResize="1" noEditPoints="1" noAdjustHandles="1" noChangeArrowheads="1" noChangeShapeType="1" noTextEdit="1"/>
              </p:cNvSpPr>
              <p:nvPr/>
            </p:nvSpPr>
            <p:spPr bwMode="auto">
              <a:xfrm>
                <a:off x="3733800" y="3468231"/>
                <a:ext cx="5347939" cy="2800767"/>
              </a:xfrm>
              <a:prstGeom prst="rect">
                <a:avLst/>
              </a:prstGeom>
              <a:blipFill rotWithShape="1">
                <a:blip r:embed="rId3"/>
                <a:stretch>
                  <a:fillRect l="-1026" t="-1089" b="-2614"/>
                </a:stretch>
              </a:blipFill>
              <a:ln w="9525">
                <a:noFill/>
                <a:miter lim="800000"/>
                <a:headEnd/>
                <a:tailEnd/>
              </a:ln>
              <a:effectLst/>
            </p:spPr>
            <p:txBody>
              <a:bodyPr/>
              <a:lstStyle/>
              <a:p>
                <a:r>
                  <a:rPr lang="en-US">
                    <a:noFill/>
                  </a:rPr>
                  <a:t> </a:t>
                </a:r>
              </a:p>
            </p:txBody>
          </p:sp>
        </mc:Fallback>
      </mc:AlternateContent>
      <p:sp>
        <p:nvSpPr>
          <p:cNvPr id="65601" name="Rectangle 65"/>
          <p:cNvSpPr>
            <a:spLocks noChangeArrowheads="1"/>
          </p:cNvSpPr>
          <p:nvPr/>
        </p:nvSpPr>
        <p:spPr bwMode="auto">
          <a:xfrm>
            <a:off x="3124200" y="1447800"/>
            <a:ext cx="228600" cy="228600"/>
          </a:xfrm>
          <a:prstGeom prst="rect">
            <a:avLst/>
          </a:prstGeom>
          <a:solidFill>
            <a:srgbClr val="0066FF"/>
          </a:solidFill>
          <a:ln w="9525">
            <a:solidFill>
              <a:schemeClr val="tx1"/>
            </a:solidFill>
            <a:miter lim="800000"/>
            <a:headEnd/>
            <a:tailEnd/>
          </a:ln>
          <a:effectLst/>
        </p:spPr>
        <p:txBody>
          <a:bodyPr wrap="none" anchor="ctr"/>
          <a:lstStyle/>
          <a:p>
            <a:endParaRPr lang="en-US">
              <a:latin typeface="Arial" pitchFamily="34" charset="0"/>
              <a:cs typeface="Arial" pitchFamily="34" charset="0"/>
            </a:endParaRPr>
          </a:p>
        </p:txBody>
      </p:sp>
      <p:sp>
        <p:nvSpPr>
          <p:cNvPr id="65602" name="Rectangle 66"/>
          <p:cNvSpPr>
            <a:spLocks noChangeArrowheads="1"/>
          </p:cNvSpPr>
          <p:nvPr/>
        </p:nvSpPr>
        <p:spPr bwMode="auto">
          <a:xfrm>
            <a:off x="3124200" y="1981200"/>
            <a:ext cx="228600" cy="228600"/>
          </a:xfrm>
          <a:prstGeom prst="rect">
            <a:avLst/>
          </a:prstGeom>
          <a:solidFill>
            <a:srgbClr val="66FF33"/>
          </a:solidFill>
          <a:ln w="9525">
            <a:solidFill>
              <a:schemeClr val="tx1"/>
            </a:solidFill>
            <a:miter lim="800000"/>
            <a:headEnd/>
            <a:tailEnd/>
          </a:ln>
          <a:effectLst/>
        </p:spPr>
        <p:txBody>
          <a:bodyPr wrap="none" anchor="ctr"/>
          <a:lstStyle/>
          <a:p>
            <a:endParaRPr lang="en-US">
              <a:latin typeface="Arial" pitchFamily="34" charset="0"/>
              <a:cs typeface="Arial" pitchFamily="34" charset="0"/>
            </a:endParaRPr>
          </a:p>
        </p:txBody>
      </p:sp>
      <p:sp>
        <p:nvSpPr>
          <p:cNvPr id="65603" name="Text Box 67"/>
          <p:cNvSpPr txBox="1">
            <a:spLocks noChangeArrowheads="1"/>
          </p:cNvSpPr>
          <p:nvPr/>
        </p:nvSpPr>
        <p:spPr bwMode="auto">
          <a:xfrm>
            <a:off x="3352800" y="1371600"/>
            <a:ext cx="4822218" cy="369332"/>
          </a:xfrm>
          <a:prstGeom prst="rect">
            <a:avLst/>
          </a:prstGeom>
          <a:noFill/>
          <a:ln w="9525">
            <a:noFill/>
            <a:miter lim="800000"/>
            <a:headEnd/>
            <a:tailEnd/>
          </a:ln>
          <a:effectLst/>
        </p:spPr>
        <p:txBody>
          <a:bodyPr wrap="none">
            <a:spAutoFit/>
          </a:bodyPr>
          <a:lstStyle/>
          <a:p>
            <a:r>
              <a:rPr lang="en-US" dirty="0">
                <a:latin typeface="Arial" pitchFamily="34" charset="0"/>
                <a:cs typeface="Arial" pitchFamily="34" charset="0"/>
              </a:rPr>
              <a:t>Queries allocated to </a:t>
            </a:r>
            <a:r>
              <a:rPr lang="en-US" b="1" i="1" dirty="0">
                <a:latin typeface="Arial" pitchFamily="34" charset="0"/>
                <a:cs typeface="Arial" pitchFamily="34" charset="0"/>
              </a:rPr>
              <a:t>A</a:t>
            </a:r>
            <a:r>
              <a:rPr lang="en-US" b="1" i="1" baseline="-25000" dirty="0">
                <a:latin typeface="Arial" pitchFamily="34" charset="0"/>
                <a:cs typeface="Arial" pitchFamily="34" charset="0"/>
              </a:rPr>
              <a:t>1</a:t>
            </a:r>
            <a:r>
              <a:rPr lang="en-US" dirty="0">
                <a:latin typeface="Arial" pitchFamily="34" charset="0"/>
                <a:cs typeface="Arial" pitchFamily="34" charset="0"/>
              </a:rPr>
              <a:t> in </a:t>
            </a:r>
            <a:r>
              <a:rPr lang="en-US" dirty="0" smtClean="0">
                <a:latin typeface="Arial" pitchFamily="34" charset="0"/>
                <a:cs typeface="Arial" pitchFamily="34" charset="0"/>
              </a:rPr>
              <a:t>the optimal </a:t>
            </a:r>
            <a:r>
              <a:rPr lang="en-US" dirty="0">
                <a:latin typeface="Arial" pitchFamily="34" charset="0"/>
                <a:cs typeface="Arial" pitchFamily="34" charset="0"/>
              </a:rPr>
              <a:t>solution</a:t>
            </a:r>
          </a:p>
        </p:txBody>
      </p:sp>
      <p:sp>
        <p:nvSpPr>
          <p:cNvPr id="65604" name="Text Box 68"/>
          <p:cNvSpPr txBox="1">
            <a:spLocks noChangeArrowheads="1"/>
          </p:cNvSpPr>
          <p:nvPr/>
        </p:nvSpPr>
        <p:spPr bwMode="auto">
          <a:xfrm>
            <a:off x="3352800" y="1905000"/>
            <a:ext cx="4822218" cy="369332"/>
          </a:xfrm>
          <a:prstGeom prst="rect">
            <a:avLst/>
          </a:prstGeom>
          <a:noFill/>
          <a:ln w="9525">
            <a:noFill/>
            <a:miter lim="800000"/>
            <a:headEnd/>
            <a:tailEnd/>
          </a:ln>
          <a:effectLst/>
        </p:spPr>
        <p:txBody>
          <a:bodyPr wrap="none">
            <a:spAutoFit/>
          </a:bodyPr>
          <a:lstStyle/>
          <a:p>
            <a:r>
              <a:rPr lang="en-US" dirty="0">
                <a:latin typeface="Arial" pitchFamily="34" charset="0"/>
                <a:cs typeface="Arial" pitchFamily="34" charset="0"/>
              </a:rPr>
              <a:t>Queries allocated to </a:t>
            </a:r>
            <a:r>
              <a:rPr lang="en-US" b="1" i="1" dirty="0">
                <a:latin typeface="Arial" pitchFamily="34" charset="0"/>
                <a:cs typeface="Arial" pitchFamily="34" charset="0"/>
              </a:rPr>
              <a:t>A</a:t>
            </a:r>
            <a:r>
              <a:rPr lang="en-US" b="1" i="1" baseline="-25000" dirty="0">
                <a:latin typeface="Arial" pitchFamily="34" charset="0"/>
                <a:cs typeface="Arial" pitchFamily="34" charset="0"/>
              </a:rPr>
              <a:t>2</a:t>
            </a:r>
            <a:r>
              <a:rPr lang="en-US" dirty="0">
                <a:latin typeface="Arial" pitchFamily="34" charset="0"/>
                <a:cs typeface="Arial" pitchFamily="34" charset="0"/>
              </a:rPr>
              <a:t> in </a:t>
            </a:r>
            <a:r>
              <a:rPr lang="en-US" dirty="0" smtClean="0">
                <a:latin typeface="Arial" pitchFamily="34" charset="0"/>
                <a:cs typeface="Arial" pitchFamily="34" charset="0"/>
              </a:rPr>
              <a:t>the optimal </a:t>
            </a:r>
            <a:r>
              <a:rPr lang="en-US" dirty="0">
                <a:latin typeface="Arial" pitchFamily="34" charset="0"/>
                <a:cs typeface="Arial" pitchFamily="34" charset="0"/>
              </a:rPr>
              <a:t>solution</a:t>
            </a:r>
          </a:p>
        </p:txBody>
      </p:sp>
      <p:sp>
        <p:nvSpPr>
          <p:cNvPr id="33" name="Text Box 56"/>
          <p:cNvSpPr txBox="1">
            <a:spLocks noChangeArrowheads="1"/>
          </p:cNvSpPr>
          <p:nvPr/>
        </p:nvSpPr>
        <p:spPr bwMode="auto">
          <a:xfrm>
            <a:off x="1880955" y="4191000"/>
            <a:ext cx="684804" cy="646331"/>
          </a:xfrm>
          <a:prstGeom prst="rect">
            <a:avLst/>
          </a:prstGeom>
          <a:noFill/>
          <a:ln w="9525">
            <a:noFill/>
            <a:miter lim="800000"/>
            <a:headEnd/>
            <a:tailEnd/>
          </a:ln>
          <a:effectLst/>
        </p:spPr>
        <p:txBody>
          <a:bodyPr wrap="none">
            <a:spAutoFit/>
          </a:bodyPr>
          <a:lstStyle/>
          <a:p>
            <a:pPr algn="ctr"/>
            <a:r>
              <a:rPr lang="en-US" dirty="0" smtClean="0">
                <a:latin typeface="Arial" pitchFamily="34" charset="0"/>
                <a:cs typeface="Arial" pitchFamily="34" charset="0"/>
              </a:rPr>
              <a:t>Not </a:t>
            </a:r>
            <a:br>
              <a:rPr lang="en-US" dirty="0" smtClean="0">
                <a:latin typeface="Arial" pitchFamily="34" charset="0"/>
                <a:cs typeface="Arial" pitchFamily="34" charset="0"/>
              </a:rPr>
            </a:br>
            <a:r>
              <a:rPr lang="en-US" dirty="0" smtClean="0">
                <a:latin typeface="Arial" pitchFamily="34" charset="0"/>
                <a:cs typeface="Arial" pitchFamily="34" charset="0"/>
              </a:rPr>
              <a:t>used</a:t>
            </a:r>
            <a:endParaRPr lang="en-US" baseline="-25000" dirty="0">
              <a:latin typeface="Arial" pitchFamily="34" charset="0"/>
              <a:cs typeface="Arial" pitchFamily="34" charset="0"/>
            </a:endParaRPr>
          </a:p>
        </p:txBody>
      </p:sp>
      <p:sp>
        <p:nvSpPr>
          <p:cNvPr id="35" name="Slide Number Placeholder 34"/>
          <p:cNvSpPr>
            <a:spLocks noGrp="1"/>
          </p:cNvSpPr>
          <p:nvPr>
            <p:ph type="sldNum" sz="quarter" idx="12"/>
          </p:nvPr>
        </p:nvSpPr>
        <p:spPr/>
        <p:txBody>
          <a:bodyPr/>
          <a:lstStyle/>
          <a:p>
            <a:fld id="{19B12225-5612-419B-A8D5-4B8EEE4C217E}" type="slidenum">
              <a:rPr lang="en-US" smtClean="0"/>
              <a:pPr/>
              <a:t>31</a:t>
            </a:fld>
            <a:endParaRPr lang="en-US"/>
          </a:p>
        </p:txBody>
      </p:sp>
      <p:sp>
        <p:nvSpPr>
          <p:cNvPr id="36" name="Footer Placeholder 3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Rectangle 3"/>
          <p:cNvSpPr/>
          <p:nvPr/>
        </p:nvSpPr>
        <p:spPr>
          <a:xfrm>
            <a:off x="3810000" y="6280666"/>
            <a:ext cx="3484287" cy="369332"/>
          </a:xfrm>
          <a:prstGeom prst="rect">
            <a:avLst/>
          </a:prstGeom>
        </p:spPr>
        <p:txBody>
          <a:bodyPr wrap="none">
            <a:spAutoFit/>
          </a:bodyPr>
          <a:lstStyle/>
          <a:p>
            <a:r>
              <a:rPr lang="en-US" dirty="0">
                <a:solidFill>
                  <a:srgbClr val="008000"/>
                </a:solidFill>
                <a:latin typeface="Arial" pitchFamily="34" charset="0"/>
                <a:cs typeface="Arial" pitchFamily="34" charset="0"/>
              </a:rPr>
              <a:t>BALANCE exhausts </a:t>
            </a:r>
            <a:r>
              <a:rPr lang="en-US" i="1" dirty="0" smtClean="0">
                <a:solidFill>
                  <a:srgbClr val="008000"/>
                </a:solidFill>
                <a:latin typeface="Arial" pitchFamily="34" charset="0"/>
                <a:cs typeface="Arial" pitchFamily="34" charset="0"/>
              </a:rPr>
              <a:t>A</a:t>
            </a:r>
            <a:r>
              <a:rPr lang="en-US" i="1" baseline="-25000" dirty="0" smtClean="0">
                <a:solidFill>
                  <a:srgbClr val="008000"/>
                </a:solidFill>
                <a:latin typeface="Arial" pitchFamily="34" charset="0"/>
                <a:cs typeface="Arial" pitchFamily="34" charset="0"/>
              </a:rPr>
              <a:t>2</a:t>
            </a:r>
            <a:r>
              <a:rPr lang="en-US" dirty="0" smtClean="0">
                <a:solidFill>
                  <a:srgbClr val="008000"/>
                </a:solidFill>
                <a:latin typeface="Arial" pitchFamily="34" charset="0"/>
                <a:cs typeface="Arial" pitchFamily="34" charset="0"/>
              </a:rPr>
              <a:t>’s </a:t>
            </a:r>
            <a:r>
              <a:rPr lang="en-US" dirty="0">
                <a:solidFill>
                  <a:srgbClr val="008000"/>
                </a:solidFill>
                <a:latin typeface="Arial" pitchFamily="34" charset="0"/>
                <a:cs typeface="Arial" pitchFamily="34" charset="0"/>
              </a:rPr>
              <a:t>budget</a:t>
            </a:r>
          </a:p>
        </p:txBody>
      </p:sp>
      <p:sp>
        <p:nvSpPr>
          <p:cNvPr id="39" name="Rectangle 29"/>
          <p:cNvSpPr>
            <a:spLocks noChangeArrowheads="1"/>
          </p:cNvSpPr>
          <p:nvPr/>
        </p:nvSpPr>
        <p:spPr bwMode="auto">
          <a:xfrm>
            <a:off x="776288" y="5486400"/>
            <a:ext cx="457200" cy="184150"/>
          </a:xfrm>
          <a:prstGeom prst="rect">
            <a:avLst/>
          </a:prstGeom>
          <a:solidFill>
            <a:srgbClr val="66FF33"/>
          </a:solidFill>
          <a:ln w="9525">
            <a:solidFill>
              <a:schemeClr val="tx1"/>
            </a:solidFill>
            <a:miter lim="800000"/>
            <a:headEnd/>
            <a:tailEnd/>
          </a:ln>
          <a:effectLst/>
        </p:spPr>
        <p:txBody>
          <a:bodyPr wrap="none" anchor="ctr"/>
          <a:lstStyle/>
          <a:p>
            <a:endParaRPr lang="en-US" i="1">
              <a:latin typeface="Arial" pitchFamily="34" charset="0"/>
              <a:cs typeface="Arial" pitchFamily="34" charset="0"/>
            </a:endParaRPr>
          </a:p>
        </p:txBody>
      </p:sp>
      <p:grpSp>
        <p:nvGrpSpPr>
          <p:cNvPr id="40" name="Group 64"/>
          <p:cNvGrpSpPr>
            <a:grpSpLocks/>
          </p:cNvGrpSpPr>
          <p:nvPr/>
        </p:nvGrpSpPr>
        <p:grpSpPr bwMode="auto">
          <a:xfrm>
            <a:off x="457200" y="4953000"/>
            <a:ext cx="2794000" cy="1585913"/>
            <a:chOff x="279" y="2496"/>
            <a:chExt cx="1760" cy="999"/>
          </a:xfrm>
        </p:grpSpPr>
        <p:sp>
          <p:nvSpPr>
            <p:cNvPr id="41" name="Rectangle 30"/>
            <p:cNvSpPr>
              <a:spLocks noChangeArrowheads="1"/>
            </p:cNvSpPr>
            <p:nvPr/>
          </p:nvSpPr>
          <p:spPr bwMode="auto">
            <a:xfrm>
              <a:off x="480" y="2544"/>
              <a:ext cx="288" cy="288"/>
            </a:xfrm>
            <a:prstGeom prst="rect">
              <a:avLst/>
            </a:prstGeom>
            <a:noFill/>
            <a:ln w="9525">
              <a:solidFill>
                <a:schemeClr val="tx1"/>
              </a:solidFill>
              <a:miter lim="800000"/>
              <a:headEnd/>
              <a:tailEnd/>
            </a:ln>
            <a:effectLst/>
          </p:spPr>
          <p:txBody>
            <a:bodyPr wrap="none" anchor="ctr"/>
            <a:lstStyle/>
            <a:p>
              <a:endParaRPr lang="en-US" i="1">
                <a:latin typeface="Arial" pitchFamily="34" charset="0"/>
                <a:cs typeface="Arial" pitchFamily="34" charset="0"/>
              </a:endParaRPr>
            </a:p>
          </p:txBody>
        </p:sp>
        <p:sp>
          <p:nvSpPr>
            <p:cNvPr id="42" name="Rectangle 31"/>
            <p:cNvSpPr>
              <a:spLocks noChangeArrowheads="1"/>
            </p:cNvSpPr>
            <p:nvPr/>
          </p:nvSpPr>
          <p:spPr bwMode="auto">
            <a:xfrm>
              <a:off x="480" y="2948"/>
              <a:ext cx="288" cy="315"/>
            </a:xfrm>
            <a:prstGeom prst="rect">
              <a:avLst/>
            </a:prstGeom>
            <a:solidFill>
              <a:srgbClr val="0066FF"/>
            </a:solidFill>
            <a:ln w="9525">
              <a:solidFill>
                <a:schemeClr val="tx1"/>
              </a:solidFill>
              <a:miter lim="800000"/>
              <a:headEnd/>
              <a:tailEnd/>
            </a:ln>
            <a:effectLst/>
          </p:spPr>
          <p:txBody>
            <a:bodyPr wrap="none" anchor="ctr"/>
            <a:lstStyle/>
            <a:p>
              <a:endParaRPr lang="en-US" i="1">
                <a:latin typeface="Arial" pitchFamily="34" charset="0"/>
                <a:cs typeface="Arial" pitchFamily="34" charset="0"/>
              </a:endParaRPr>
            </a:p>
          </p:txBody>
        </p:sp>
        <p:sp>
          <p:nvSpPr>
            <p:cNvPr id="43" name="Rectangle 32"/>
            <p:cNvSpPr>
              <a:spLocks noChangeArrowheads="1"/>
            </p:cNvSpPr>
            <p:nvPr/>
          </p:nvSpPr>
          <p:spPr bwMode="auto">
            <a:xfrm>
              <a:off x="864" y="2823"/>
              <a:ext cx="288" cy="441"/>
            </a:xfrm>
            <a:prstGeom prst="rect">
              <a:avLst/>
            </a:prstGeom>
            <a:solidFill>
              <a:srgbClr val="0066FF"/>
            </a:solidFill>
            <a:ln w="9525">
              <a:solidFill>
                <a:schemeClr val="tx1"/>
              </a:solidFill>
              <a:miter lim="800000"/>
              <a:headEnd/>
              <a:tailEnd/>
            </a:ln>
            <a:effectLst/>
          </p:spPr>
          <p:txBody>
            <a:bodyPr wrap="none" anchor="ctr"/>
            <a:lstStyle/>
            <a:p>
              <a:endParaRPr lang="en-US" i="1">
                <a:latin typeface="Arial" pitchFamily="34" charset="0"/>
                <a:cs typeface="Arial" pitchFamily="34" charset="0"/>
              </a:endParaRPr>
            </a:p>
          </p:txBody>
        </p:sp>
        <p:sp>
          <p:nvSpPr>
            <p:cNvPr id="44" name="Rectangle 33"/>
            <p:cNvSpPr>
              <a:spLocks noChangeArrowheads="1"/>
            </p:cNvSpPr>
            <p:nvPr/>
          </p:nvSpPr>
          <p:spPr bwMode="auto">
            <a:xfrm>
              <a:off x="864" y="2544"/>
              <a:ext cx="288" cy="288"/>
            </a:xfrm>
            <a:prstGeom prst="rect">
              <a:avLst/>
            </a:prstGeom>
            <a:solidFill>
              <a:srgbClr val="66FF33"/>
            </a:solidFill>
            <a:ln w="9525">
              <a:solidFill>
                <a:schemeClr val="tx1"/>
              </a:solidFill>
              <a:miter lim="800000"/>
              <a:headEnd/>
              <a:tailEnd/>
            </a:ln>
            <a:effectLst/>
          </p:spPr>
          <p:txBody>
            <a:bodyPr wrap="none" anchor="ctr"/>
            <a:lstStyle/>
            <a:p>
              <a:endParaRPr lang="en-US" i="1">
                <a:latin typeface="Arial" pitchFamily="34" charset="0"/>
                <a:cs typeface="Arial" pitchFamily="34" charset="0"/>
              </a:endParaRPr>
            </a:p>
          </p:txBody>
        </p:sp>
        <p:sp>
          <p:nvSpPr>
            <p:cNvPr id="45" name="Rectangle 34"/>
            <p:cNvSpPr>
              <a:spLocks noChangeArrowheads="1"/>
            </p:cNvSpPr>
            <p:nvPr/>
          </p:nvSpPr>
          <p:spPr bwMode="auto">
            <a:xfrm>
              <a:off x="1248" y="2976"/>
              <a:ext cx="288" cy="287"/>
            </a:xfrm>
            <a:prstGeom prst="rect">
              <a:avLst/>
            </a:prstGeom>
            <a:solidFill>
              <a:srgbClr val="66FF33"/>
            </a:solidFill>
            <a:ln w="9525">
              <a:solidFill>
                <a:schemeClr val="tx1"/>
              </a:solidFill>
              <a:miter lim="800000"/>
              <a:headEnd/>
              <a:tailEnd/>
            </a:ln>
            <a:effectLst/>
          </p:spPr>
          <p:txBody>
            <a:bodyPr wrap="none" anchor="ctr"/>
            <a:lstStyle/>
            <a:p>
              <a:endParaRPr lang="en-US" i="1">
                <a:latin typeface="Arial" pitchFamily="34" charset="0"/>
                <a:cs typeface="Arial" pitchFamily="34" charset="0"/>
              </a:endParaRPr>
            </a:p>
          </p:txBody>
        </p:sp>
        <p:sp>
          <p:nvSpPr>
            <p:cNvPr id="46" name="Line 35"/>
            <p:cNvSpPr>
              <a:spLocks noChangeShapeType="1"/>
            </p:cNvSpPr>
            <p:nvPr/>
          </p:nvSpPr>
          <p:spPr bwMode="auto">
            <a:xfrm>
              <a:off x="1632" y="2976"/>
              <a:ext cx="0" cy="288"/>
            </a:xfrm>
            <a:prstGeom prst="line">
              <a:avLst/>
            </a:prstGeom>
            <a:noFill/>
            <a:ln w="9525">
              <a:solidFill>
                <a:schemeClr val="tx1"/>
              </a:solidFill>
              <a:round/>
              <a:headEnd type="arrow" w="med" len="med"/>
              <a:tailEnd type="arrow" w="med" len="med"/>
            </a:ln>
            <a:effectLst/>
          </p:spPr>
          <p:txBody>
            <a:bodyPr/>
            <a:lstStyle/>
            <a:p>
              <a:endParaRPr lang="en-US" i="1">
                <a:latin typeface="Arial" pitchFamily="34" charset="0"/>
                <a:cs typeface="Arial" pitchFamily="34" charset="0"/>
              </a:endParaRPr>
            </a:p>
          </p:txBody>
        </p:sp>
        <p:sp>
          <p:nvSpPr>
            <p:cNvPr id="47" name="Text Box 36"/>
            <p:cNvSpPr txBox="1">
              <a:spLocks noChangeArrowheads="1"/>
            </p:cNvSpPr>
            <p:nvPr/>
          </p:nvSpPr>
          <p:spPr bwMode="auto">
            <a:xfrm>
              <a:off x="1632" y="2996"/>
              <a:ext cx="189" cy="233"/>
            </a:xfrm>
            <a:prstGeom prst="rect">
              <a:avLst/>
            </a:prstGeom>
            <a:noFill/>
            <a:ln w="9525">
              <a:noFill/>
              <a:miter lim="800000"/>
              <a:headEnd/>
              <a:tailEnd/>
            </a:ln>
            <a:effectLst/>
          </p:spPr>
          <p:txBody>
            <a:bodyPr wrap="none">
              <a:spAutoFit/>
            </a:bodyPr>
            <a:lstStyle/>
            <a:p>
              <a:r>
                <a:rPr lang="en-US" i="1">
                  <a:latin typeface="Arial" pitchFamily="34" charset="0"/>
                  <a:cs typeface="Arial" pitchFamily="34" charset="0"/>
                </a:rPr>
                <a:t>x</a:t>
              </a:r>
            </a:p>
          </p:txBody>
        </p:sp>
        <p:sp>
          <p:nvSpPr>
            <p:cNvPr id="48" name="Line 47"/>
            <p:cNvSpPr>
              <a:spLocks noChangeShapeType="1"/>
            </p:cNvSpPr>
            <p:nvPr/>
          </p:nvSpPr>
          <p:spPr bwMode="auto">
            <a:xfrm>
              <a:off x="279" y="2832"/>
              <a:ext cx="9" cy="432"/>
            </a:xfrm>
            <a:prstGeom prst="line">
              <a:avLst/>
            </a:prstGeom>
            <a:noFill/>
            <a:ln w="9525">
              <a:solidFill>
                <a:schemeClr val="tx1"/>
              </a:solidFill>
              <a:round/>
              <a:headEnd type="arrow" w="med" len="med"/>
              <a:tailEnd type="arrow" w="med" len="med"/>
            </a:ln>
            <a:effectLst/>
          </p:spPr>
          <p:txBody>
            <a:bodyPr/>
            <a:lstStyle/>
            <a:p>
              <a:endParaRPr lang="en-US" i="1">
                <a:latin typeface="Arial" pitchFamily="34" charset="0"/>
                <a:cs typeface="Arial" pitchFamily="34" charset="0"/>
              </a:endParaRPr>
            </a:p>
          </p:txBody>
        </p:sp>
        <p:sp>
          <p:nvSpPr>
            <p:cNvPr id="49" name="Text Box 48"/>
            <p:cNvSpPr txBox="1">
              <a:spLocks noChangeArrowheads="1"/>
            </p:cNvSpPr>
            <p:nvPr/>
          </p:nvSpPr>
          <p:spPr bwMode="auto">
            <a:xfrm>
              <a:off x="288" y="2948"/>
              <a:ext cx="189" cy="233"/>
            </a:xfrm>
            <a:prstGeom prst="rect">
              <a:avLst/>
            </a:prstGeom>
            <a:noFill/>
            <a:ln w="9525">
              <a:noFill/>
              <a:miter lim="800000"/>
              <a:headEnd/>
              <a:tailEnd/>
            </a:ln>
            <a:effectLst/>
          </p:spPr>
          <p:txBody>
            <a:bodyPr wrap="none">
              <a:spAutoFit/>
            </a:bodyPr>
            <a:lstStyle/>
            <a:p>
              <a:r>
                <a:rPr lang="en-US" i="1">
                  <a:latin typeface="Arial" pitchFamily="34" charset="0"/>
                  <a:cs typeface="Arial" pitchFamily="34" charset="0"/>
                </a:rPr>
                <a:t>y</a:t>
              </a:r>
            </a:p>
          </p:txBody>
        </p:sp>
        <p:sp>
          <p:nvSpPr>
            <p:cNvPr id="50" name="Line 49"/>
            <p:cNvSpPr>
              <a:spLocks noChangeShapeType="1"/>
            </p:cNvSpPr>
            <p:nvPr/>
          </p:nvSpPr>
          <p:spPr bwMode="auto">
            <a:xfrm>
              <a:off x="1824" y="2496"/>
              <a:ext cx="0" cy="768"/>
            </a:xfrm>
            <a:prstGeom prst="line">
              <a:avLst/>
            </a:prstGeom>
            <a:noFill/>
            <a:ln w="9525">
              <a:solidFill>
                <a:schemeClr val="tx1"/>
              </a:solidFill>
              <a:round/>
              <a:headEnd type="arrow" w="med" len="med"/>
              <a:tailEnd type="arrow" w="med" len="med"/>
            </a:ln>
            <a:effectLst/>
          </p:spPr>
          <p:txBody>
            <a:bodyPr/>
            <a:lstStyle/>
            <a:p>
              <a:endParaRPr lang="en-US" i="1">
                <a:latin typeface="Arial" pitchFamily="34" charset="0"/>
                <a:cs typeface="Arial" pitchFamily="34" charset="0"/>
              </a:endParaRPr>
            </a:p>
          </p:txBody>
        </p:sp>
        <p:sp>
          <p:nvSpPr>
            <p:cNvPr id="51" name="Text Box 50"/>
            <p:cNvSpPr txBox="1">
              <a:spLocks noChangeArrowheads="1"/>
            </p:cNvSpPr>
            <p:nvPr/>
          </p:nvSpPr>
          <p:spPr bwMode="auto">
            <a:xfrm>
              <a:off x="1824" y="2708"/>
              <a:ext cx="215" cy="231"/>
            </a:xfrm>
            <a:prstGeom prst="rect">
              <a:avLst/>
            </a:prstGeom>
            <a:noFill/>
            <a:ln w="9525">
              <a:noFill/>
              <a:miter lim="800000"/>
              <a:headEnd/>
              <a:tailEnd/>
            </a:ln>
            <a:effectLst/>
          </p:spPr>
          <p:txBody>
            <a:bodyPr wrap="none">
              <a:spAutoFit/>
            </a:bodyPr>
            <a:lstStyle/>
            <a:p>
              <a:r>
                <a:rPr lang="en-US" i="1">
                  <a:latin typeface="Arial" pitchFamily="34" charset="0"/>
                  <a:cs typeface="Arial" pitchFamily="34" charset="0"/>
                </a:rPr>
                <a:t>B</a:t>
              </a:r>
            </a:p>
          </p:txBody>
        </p:sp>
        <p:sp>
          <p:nvSpPr>
            <p:cNvPr id="52" name="Text Box 55"/>
            <p:cNvSpPr txBox="1">
              <a:spLocks noChangeArrowheads="1"/>
            </p:cNvSpPr>
            <p:nvPr/>
          </p:nvSpPr>
          <p:spPr bwMode="auto">
            <a:xfrm>
              <a:off x="480" y="3264"/>
              <a:ext cx="275" cy="231"/>
            </a:xfrm>
            <a:prstGeom prst="rect">
              <a:avLst/>
            </a:prstGeom>
            <a:noFill/>
            <a:ln w="9525">
              <a:noFill/>
              <a:miter lim="800000"/>
              <a:headEnd/>
              <a:tailEnd/>
            </a:ln>
            <a:effectLst/>
          </p:spPr>
          <p:txBody>
            <a:bodyPr wrap="none">
              <a:spAutoFit/>
            </a:bodyPr>
            <a:lstStyle/>
            <a:p>
              <a:r>
                <a:rPr lang="en-US" i="1">
                  <a:latin typeface="Arial" pitchFamily="34" charset="0"/>
                  <a:cs typeface="Arial" pitchFamily="34" charset="0"/>
                </a:rPr>
                <a:t>A</a:t>
              </a:r>
              <a:r>
                <a:rPr lang="en-US" i="1" baseline="-25000">
                  <a:latin typeface="Arial" pitchFamily="34" charset="0"/>
                  <a:cs typeface="Arial" pitchFamily="34" charset="0"/>
                </a:rPr>
                <a:t>1</a:t>
              </a:r>
            </a:p>
          </p:txBody>
        </p:sp>
        <p:sp>
          <p:nvSpPr>
            <p:cNvPr id="53" name="Text Box 56"/>
            <p:cNvSpPr txBox="1">
              <a:spLocks noChangeArrowheads="1"/>
            </p:cNvSpPr>
            <p:nvPr/>
          </p:nvSpPr>
          <p:spPr bwMode="auto">
            <a:xfrm>
              <a:off x="935" y="3264"/>
              <a:ext cx="275" cy="231"/>
            </a:xfrm>
            <a:prstGeom prst="rect">
              <a:avLst/>
            </a:prstGeom>
            <a:noFill/>
            <a:ln w="9525">
              <a:noFill/>
              <a:miter lim="800000"/>
              <a:headEnd/>
              <a:tailEnd/>
            </a:ln>
            <a:effectLst/>
          </p:spPr>
          <p:txBody>
            <a:bodyPr wrap="none">
              <a:spAutoFit/>
            </a:bodyPr>
            <a:lstStyle/>
            <a:p>
              <a:r>
                <a:rPr lang="en-US" i="1" dirty="0">
                  <a:latin typeface="Arial" pitchFamily="34" charset="0"/>
                  <a:cs typeface="Arial" pitchFamily="34" charset="0"/>
                </a:rPr>
                <a:t>A</a:t>
              </a:r>
              <a:r>
                <a:rPr lang="en-US" i="1" baseline="-25000" dirty="0">
                  <a:latin typeface="Arial" pitchFamily="34" charset="0"/>
                  <a:cs typeface="Arial" pitchFamily="34" charset="0"/>
                </a:rPr>
                <a:t>2</a:t>
              </a:r>
            </a:p>
          </p:txBody>
        </p:sp>
        <p:sp>
          <p:nvSpPr>
            <p:cNvPr id="54" name="Line 58"/>
            <p:cNvSpPr>
              <a:spLocks noChangeShapeType="1"/>
            </p:cNvSpPr>
            <p:nvPr/>
          </p:nvSpPr>
          <p:spPr bwMode="auto">
            <a:xfrm>
              <a:off x="279" y="2544"/>
              <a:ext cx="0" cy="288"/>
            </a:xfrm>
            <a:prstGeom prst="line">
              <a:avLst/>
            </a:prstGeom>
            <a:noFill/>
            <a:ln w="9525">
              <a:solidFill>
                <a:schemeClr val="tx1"/>
              </a:solidFill>
              <a:round/>
              <a:headEnd type="arrow" w="med" len="med"/>
              <a:tailEnd type="arrow" w="med" len="med"/>
            </a:ln>
            <a:effectLst/>
          </p:spPr>
          <p:txBody>
            <a:bodyPr/>
            <a:lstStyle/>
            <a:p>
              <a:endParaRPr lang="en-US" i="1">
                <a:latin typeface="Arial" pitchFamily="34" charset="0"/>
                <a:cs typeface="Arial" pitchFamily="34" charset="0"/>
              </a:endParaRPr>
            </a:p>
          </p:txBody>
        </p:sp>
        <p:sp>
          <p:nvSpPr>
            <p:cNvPr id="55" name="Text Box 59"/>
            <p:cNvSpPr txBox="1">
              <a:spLocks noChangeArrowheads="1"/>
            </p:cNvSpPr>
            <p:nvPr/>
          </p:nvSpPr>
          <p:spPr bwMode="auto">
            <a:xfrm>
              <a:off x="279" y="2564"/>
              <a:ext cx="189" cy="233"/>
            </a:xfrm>
            <a:prstGeom prst="rect">
              <a:avLst/>
            </a:prstGeom>
            <a:noFill/>
            <a:ln w="9525">
              <a:noFill/>
              <a:miter lim="800000"/>
              <a:headEnd/>
              <a:tailEnd/>
            </a:ln>
            <a:effectLst/>
          </p:spPr>
          <p:txBody>
            <a:bodyPr wrap="none">
              <a:spAutoFit/>
            </a:bodyPr>
            <a:lstStyle/>
            <a:p>
              <a:r>
                <a:rPr lang="en-US" i="1">
                  <a:latin typeface="Arial" pitchFamily="34" charset="0"/>
                  <a:cs typeface="Arial" pitchFamily="34" charset="0"/>
                </a:rPr>
                <a:t>x</a:t>
              </a:r>
            </a:p>
          </p:txBody>
        </p:sp>
      </p:grpSp>
      <p:sp>
        <p:nvSpPr>
          <p:cNvPr id="56" name="Text Box 56"/>
          <p:cNvSpPr txBox="1">
            <a:spLocks noChangeArrowheads="1"/>
          </p:cNvSpPr>
          <p:nvPr/>
        </p:nvSpPr>
        <p:spPr bwMode="auto">
          <a:xfrm>
            <a:off x="1880955" y="6172200"/>
            <a:ext cx="684804" cy="646331"/>
          </a:xfrm>
          <a:prstGeom prst="rect">
            <a:avLst/>
          </a:prstGeom>
          <a:noFill/>
          <a:ln w="9525">
            <a:noFill/>
            <a:miter lim="800000"/>
            <a:headEnd/>
            <a:tailEnd/>
          </a:ln>
          <a:effectLst/>
        </p:spPr>
        <p:txBody>
          <a:bodyPr wrap="none">
            <a:spAutoFit/>
          </a:bodyPr>
          <a:lstStyle/>
          <a:p>
            <a:pPr algn="ctr"/>
            <a:r>
              <a:rPr lang="en-US" dirty="0" smtClean="0">
                <a:latin typeface="Arial" pitchFamily="34" charset="0"/>
                <a:cs typeface="Arial" pitchFamily="34" charset="0"/>
              </a:rPr>
              <a:t>Not </a:t>
            </a:r>
            <a:br>
              <a:rPr lang="en-US" dirty="0" smtClean="0">
                <a:latin typeface="Arial" pitchFamily="34" charset="0"/>
                <a:cs typeface="Arial" pitchFamily="34" charset="0"/>
              </a:rPr>
            </a:br>
            <a:r>
              <a:rPr lang="en-US" dirty="0" smtClean="0">
                <a:latin typeface="Arial" pitchFamily="34" charset="0"/>
                <a:cs typeface="Arial" pitchFamily="34" charset="0"/>
              </a:rPr>
              <a:t>used</a:t>
            </a:r>
            <a:endParaRPr lang="en-US" baseline="-25000" dirty="0">
              <a:latin typeface="Arial" pitchFamily="34" charset="0"/>
              <a:cs typeface="Arial" pitchFamily="34" charset="0"/>
            </a:endParaRPr>
          </a:p>
        </p:txBody>
      </p:sp>
      <p:cxnSp>
        <p:nvCxnSpPr>
          <p:cNvPr id="6" name="Elbow Connector 5"/>
          <p:cNvCxnSpPr/>
          <p:nvPr/>
        </p:nvCxnSpPr>
        <p:spPr>
          <a:xfrm rot="10800000" flipV="1">
            <a:off x="3173188" y="4953000"/>
            <a:ext cx="731520" cy="1022350"/>
          </a:xfrm>
          <a:prstGeom prst="bentConnector3">
            <a:avLst>
              <a:gd name="adj1" fmla="val 50000"/>
            </a:avLst>
          </a:prstGeom>
          <a:ln w="28575">
            <a:solidFill>
              <a:srgbClr val="008000"/>
            </a:solidFill>
            <a:tailEnd type="arrow"/>
          </a:ln>
        </p:spPr>
        <p:style>
          <a:lnRef idx="1">
            <a:schemeClr val="dk1"/>
          </a:lnRef>
          <a:fillRef idx="0">
            <a:schemeClr val="dk1"/>
          </a:fillRef>
          <a:effectRef idx="0">
            <a:schemeClr val="dk1"/>
          </a:effectRef>
          <a:fontRef idx="minor">
            <a:schemeClr val="tx1"/>
          </a:fontRef>
        </p:style>
      </p:cxnSp>
      <p:cxnSp>
        <p:nvCxnSpPr>
          <p:cNvPr id="9" name="Elbow Connector 8"/>
          <p:cNvCxnSpPr/>
          <p:nvPr/>
        </p:nvCxnSpPr>
        <p:spPr>
          <a:xfrm rot="10800000">
            <a:off x="3257958" y="3524363"/>
            <a:ext cx="640080" cy="882649"/>
          </a:xfrm>
          <a:prstGeom prst="bentConnector3">
            <a:avLst>
              <a:gd name="adj1" fmla="val 58542"/>
            </a:avLst>
          </a:prstGeom>
          <a:ln w="28575">
            <a:solidFill>
              <a:srgbClr val="008000"/>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8330094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55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5597">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5597">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5597">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5597">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5597">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65597">
                                            <p:txEl>
                                              <p:pRg st="5" end="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65597">
                                            <p:txEl>
                                              <p:pRg st="6" end="6"/>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65597">
                                            <p:txEl>
                                              <p:pRg st="7" end="7"/>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9"/>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96" grpId="0"/>
      <p:bldP spid="33" grpId="0"/>
      <p:bldP spid="39" grpId="0" animBg="1"/>
      <p:bldP spid="5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dirty="0" smtClean="0"/>
              <a:t>BALANCE: General </a:t>
            </a:r>
            <a:r>
              <a:rPr lang="en-US" dirty="0"/>
              <a:t>Result</a:t>
            </a:r>
          </a:p>
        </p:txBody>
      </p:sp>
      <p:sp>
        <p:nvSpPr>
          <p:cNvPr id="62467" name="Rectangle 3"/>
          <p:cNvSpPr>
            <a:spLocks noGrp="1" noChangeArrowheads="1"/>
          </p:cNvSpPr>
          <p:nvPr>
            <p:ph type="body" idx="1"/>
          </p:nvPr>
        </p:nvSpPr>
        <p:spPr/>
        <p:txBody>
          <a:bodyPr/>
          <a:lstStyle/>
          <a:p>
            <a:r>
              <a:rPr lang="en-US" b="1" dirty="0">
                <a:solidFill>
                  <a:srgbClr val="D60093"/>
                </a:solidFill>
              </a:rPr>
              <a:t>In the general case, worst competitive ratio of BALANCE </a:t>
            </a:r>
            <a:r>
              <a:rPr lang="en-US" b="1" dirty="0" smtClean="0">
                <a:solidFill>
                  <a:srgbClr val="D60093"/>
                </a:solidFill>
              </a:rPr>
              <a:t>is </a:t>
            </a:r>
            <a:r>
              <a:rPr lang="en-US" b="1" dirty="0">
                <a:solidFill>
                  <a:srgbClr val="0000FF"/>
                </a:solidFill>
              </a:rPr>
              <a:t>1–1/e = approx. 0.63</a:t>
            </a:r>
          </a:p>
          <a:p>
            <a:pPr lvl="1"/>
            <a:r>
              <a:rPr lang="en-US" dirty="0"/>
              <a:t>Interestingly, no online algorithm has a better competitive </a:t>
            </a:r>
            <a:r>
              <a:rPr lang="en-US" dirty="0" smtClean="0"/>
              <a:t>ratio!</a:t>
            </a:r>
          </a:p>
          <a:p>
            <a:pPr lvl="8"/>
            <a:endParaRPr lang="en-US" dirty="0"/>
          </a:p>
          <a:p>
            <a:r>
              <a:rPr lang="en-US" b="1" dirty="0" smtClean="0">
                <a:solidFill>
                  <a:srgbClr val="008000"/>
                </a:solidFill>
              </a:rPr>
              <a:t>Let’s </a:t>
            </a:r>
            <a:r>
              <a:rPr lang="en-US" b="1" dirty="0">
                <a:solidFill>
                  <a:srgbClr val="008000"/>
                </a:solidFill>
              </a:rPr>
              <a:t>see the worst case </a:t>
            </a:r>
            <a:r>
              <a:rPr lang="en-US" b="1" dirty="0" smtClean="0">
                <a:solidFill>
                  <a:srgbClr val="008000"/>
                </a:solidFill>
              </a:rPr>
              <a:t>example that </a:t>
            </a:r>
            <a:r>
              <a:rPr lang="en-US" b="1" dirty="0">
                <a:solidFill>
                  <a:srgbClr val="008000"/>
                </a:solidFill>
              </a:rPr>
              <a:t>gives this ratio</a:t>
            </a:r>
          </a:p>
        </p:txBody>
      </p:sp>
      <p:sp>
        <p:nvSpPr>
          <p:cNvPr id="5" name="Slide Number Placeholder 4"/>
          <p:cNvSpPr>
            <a:spLocks noGrp="1"/>
          </p:cNvSpPr>
          <p:nvPr>
            <p:ph type="sldNum" sz="quarter" idx="12"/>
          </p:nvPr>
        </p:nvSpPr>
        <p:spPr/>
        <p:txBody>
          <a:bodyPr/>
          <a:lstStyle/>
          <a:p>
            <a:fld id="{19B12225-5612-419B-A8D5-4B8EEE4C217E}" type="slidenum">
              <a:rPr lang="en-US" smtClean="0"/>
              <a:pPr/>
              <a:t>32</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1496078176"/>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smtClean="0"/>
              <a:t>Worst case for BALANCE</a:t>
            </a:r>
            <a:endParaRPr lang="en-US"/>
          </a:p>
        </p:txBody>
      </p:sp>
      <p:sp>
        <p:nvSpPr>
          <p:cNvPr id="63491" name="Rectangle 3"/>
          <p:cNvSpPr>
            <a:spLocks noGrp="1" noChangeArrowheads="1"/>
          </p:cNvSpPr>
          <p:nvPr>
            <p:ph type="body" idx="1"/>
          </p:nvPr>
        </p:nvSpPr>
        <p:spPr>
          <a:xfrm>
            <a:off x="457200" y="1295400"/>
            <a:ext cx="8229600" cy="5410200"/>
          </a:xfrm>
        </p:spPr>
        <p:txBody>
          <a:bodyPr>
            <a:normAutofit lnSpcReduction="10000"/>
          </a:bodyPr>
          <a:lstStyle/>
          <a:p>
            <a:r>
              <a:rPr lang="en-US" b="1" i="1" dirty="0" smtClean="0">
                <a:solidFill>
                  <a:srgbClr val="008000"/>
                </a:solidFill>
              </a:rPr>
              <a:t>N</a:t>
            </a:r>
            <a:r>
              <a:rPr lang="en-US" b="1" dirty="0" smtClean="0">
                <a:solidFill>
                  <a:srgbClr val="008000"/>
                </a:solidFill>
              </a:rPr>
              <a:t> advertisers:</a:t>
            </a:r>
            <a:r>
              <a:rPr lang="en-US" dirty="0" smtClean="0"/>
              <a:t> </a:t>
            </a:r>
            <a:r>
              <a:rPr lang="en-US" b="1" i="1" dirty="0" smtClean="0"/>
              <a:t>A</a:t>
            </a:r>
            <a:r>
              <a:rPr lang="en-US" b="1" i="1" baseline="-25000" dirty="0" smtClean="0"/>
              <a:t>1</a:t>
            </a:r>
            <a:r>
              <a:rPr lang="en-US" b="1" i="1" dirty="0" smtClean="0"/>
              <a:t>, A</a:t>
            </a:r>
            <a:r>
              <a:rPr lang="en-US" b="1" i="1" baseline="-25000" dirty="0" smtClean="0"/>
              <a:t>2</a:t>
            </a:r>
            <a:r>
              <a:rPr lang="en-US" b="1" i="1" dirty="0" smtClean="0"/>
              <a:t>, … A</a:t>
            </a:r>
            <a:r>
              <a:rPr lang="en-US" b="1" i="1" baseline="-25000" dirty="0" smtClean="0"/>
              <a:t>N</a:t>
            </a:r>
          </a:p>
          <a:p>
            <a:pPr lvl="1"/>
            <a:r>
              <a:rPr lang="en-US" dirty="0" smtClean="0"/>
              <a:t>Each with budget </a:t>
            </a:r>
            <a:r>
              <a:rPr lang="en-US" b="1" i="1" dirty="0" smtClean="0"/>
              <a:t>B</a:t>
            </a:r>
            <a:r>
              <a:rPr lang="en-US" b="1" dirty="0" smtClean="0"/>
              <a:t> &gt; </a:t>
            </a:r>
            <a:r>
              <a:rPr lang="en-US" b="1" i="1" dirty="0" smtClean="0"/>
              <a:t>N</a:t>
            </a:r>
          </a:p>
          <a:p>
            <a:r>
              <a:rPr lang="en-US" b="1" dirty="0" smtClean="0">
                <a:solidFill>
                  <a:srgbClr val="0000FF"/>
                </a:solidFill>
              </a:rPr>
              <a:t>Queries:</a:t>
            </a:r>
          </a:p>
          <a:p>
            <a:pPr lvl="1"/>
            <a:r>
              <a:rPr lang="en-US" b="1" i="1" dirty="0" smtClean="0"/>
              <a:t>N∙B</a:t>
            </a:r>
            <a:r>
              <a:rPr lang="en-US" dirty="0" smtClean="0"/>
              <a:t> queries appear in </a:t>
            </a:r>
            <a:r>
              <a:rPr lang="en-US" b="1" i="1" dirty="0" smtClean="0"/>
              <a:t>N</a:t>
            </a:r>
            <a:r>
              <a:rPr lang="en-US" dirty="0" smtClean="0"/>
              <a:t> rounds of </a:t>
            </a:r>
            <a:r>
              <a:rPr lang="en-US" b="1" i="1" dirty="0" smtClean="0"/>
              <a:t>B</a:t>
            </a:r>
            <a:r>
              <a:rPr lang="en-US" dirty="0" smtClean="0"/>
              <a:t> queries each</a:t>
            </a:r>
          </a:p>
          <a:p>
            <a:r>
              <a:rPr lang="en-US" b="1" dirty="0" smtClean="0">
                <a:solidFill>
                  <a:srgbClr val="D60093"/>
                </a:solidFill>
              </a:rPr>
              <a:t>Bidding:</a:t>
            </a:r>
          </a:p>
          <a:p>
            <a:pPr lvl="1"/>
            <a:r>
              <a:rPr lang="en-US" dirty="0" smtClean="0"/>
              <a:t>Round </a:t>
            </a:r>
            <a:r>
              <a:rPr lang="en-US" b="1" dirty="0" smtClean="0"/>
              <a:t>1</a:t>
            </a:r>
            <a:r>
              <a:rPr lang="en-US" dirty="0" smtClean="0"/>
              <a:t> queries: bidders </a:t>
            </a:r>
            <a:r>
              <a:rPr lang="en-US" b="1" dirty="0" smtClean="0"/>
              <a:t>A</a:t>
            </a:r>
            <a:r>
              <a:rPr lang="en-US" b="1" baseline="-25000" dirty="0" smtClean="0"/>
              <a:t>1</a:t>
            </a:r>
            <a:r>
              <a:rPr lang="en-US" b="1" dirty="0" smtClean="0"/>
              <a:t>, A</a:t>
            </a:r>
            <a:r>
              <a:rPr lang="en-US" b="1" baseline="-25000" dirty="0" smtClean="0"/>
              <a:t>2</a:t>
            </a:r>
            <a:r>
              <a:rPr lang="en-US" b="1" dirty="0" smtClean="0"/>
              <a:t>,       …, A</a:t>
            </a:r>
            <a:r>
              <a:rPr lang="en-US" b="1" baseline="-25000" dirty="0" smtClean="0"/>
              <a:t>N</a:t>
            </a:r>
          </a:p>
          <a:p>
            <a:pPr lvl="1"/>
            <a:r>
              <a:rPr lang="en-US" dirty="0" smtClean="0"/>
              <a:t>Round </a:t>
            </a:r>
            <a:r>
              <a:rPr lang="en-US" b="1" dirty="0" smtClean="0"/>
              <a:t>2</a:t>
            </a:r>
            <a:r>
              <a:rPr lang="en-US" dirty="0" smtClean="0"/>
              <a:t> queries: bidders       </a:t>
            </a:r>
            <a:r>
              <a:rPr lang="en-US" b="1" dirty="0" smtClean="0"/>
              <a:t>A</a:t>
            </a:r>
            <a:r>
              <a:rPr lang="en-US" b="1" baseline="-25000" dirty="0" smtClean="0"/>
              <a:t>2</a:t>
            </a:r>
            <a:r>
              <a:rPr lang="en-US" b="1" dirty="0" smtClean="0"/>
              <a:t>, A</a:t>
            </a:r>
            <a:r>
              <a:rPr lang="en-US" b="1" baseline="-25000" dirty="0" smtClean="0"/>
              <a:t>3</a:t>
            </a:r>
            <a:r>
              <a:rPr lang="en-US" b="1" dirty="0" smtClean="0"/>
              <a:t>, …, A</a:t>
            </a:r>
            <a:r>
              <a:rPr lang="en-US" b="1" baseline="-25000" dirty="0" smtClean="0"/>
              <a:t>N</a:t>
            </a:r>
          </a:p>
          <a:p>
            <a:pPr lvl="1"/>
            <a:r>
              <a:rPr lang="en-US" dirty="0" smtClean="0"/>
              <a:t>Round </a:t>
            </a:r>
            <a:r>
              <a:rPr lang="en-US" b="1" i="1" dirty="0" err="1" smtClean="0"/>
              <a:t>i</a:t>
            </a:r>
            <a:r>
              <a:rPr lang="en-US" dirty="0" smtClean="0"/>
              <a:t> queries:  bidders             </a:t>
            </a:r>
            <a:r>
              <a:rPr lang="en-US" b="1" dirty="0" smtClean="0"/>
              <a:t>A</a:t>
            </a:r>
            <a:r>
              <a:rPr lang="en-US" b="1" baseline="-25000" dirty="0" smtClean="0"/>
              <a:t>i</a:t>
            </a:r>
            <a:r>
              <a:rPr lang="en-US" b="1" dirty="0" smtClean="0"/>
              <a:t>, …,  A</a:t>
            </a:r>
            <a:r>
              <a:rPr lang="en-US" b="1" baseline="-25000" dirty="0" smtClean="0"/>
              <a:t>N</a:t>
            </a:r>
          </a:p>
          <a:p>
            <a:r>
              <a:rPr lang="en-US" b="1" dirty="0" smtClean="0">
                <a:solidFill>
                  <a:srgbClr val="008000"/>
                </a:solidFill>
              </a:rPr>
              <a:t>Optimum allocation: </a:t>
            </a:r>
            <a:br>
              <a:rPr lang="en-US" b="1" dirty="0" smtClean="0">
                <a:solidFill>
                  <a:srgbClr val="008000"/>
                </a:solidFill>
              </a:rPr>
            </a:br>
            <a:r>
              <a:rPr lang="en-US" dirty="0" smtClean="0"/>
              <a:t>Allocate round </a:t>
            </a:r>
            <a:r>
              <a:rPr lang="en-US" b="1" i="1" dirty="0" err="1" smtClean="0"/>
              <a:t>i</a:t>
            </a:r>
            <a:r>
              <a:rPr lang="en-US" dirty="0" smtClean="0"/>
              <a:t> queries to </a:t>
            </a:r>
            <a:r>
              <a:rPr lang="en-US" b="1" i="1" dirty="0" smtClean="0"/>
              <a:t>A</a:t>
            </a:r>
            <a:r>
              <a:rPr lang="en-US" b="1" i="1" baseline="-25000" dirty="0" smtClean="0"/>
              <a:t>i</a:t>
            </a:r>
          </a:p>
          <a:p>
            <a:pPr lvl="1"/>
            <a:r>
              <a:rPr lang="en-US" dirty="0" smtClean="0"/>
              <a:t>Optimum revenue </a:t>
            </a:r>
            <a:r>
              <a:rPr lang="en-US" b="1" i="1" dirty="0" smtClean="0"/>
              <a:t>N</a:t>
            </a:r>
            <a:r>
              <a:rPr lang="en-US" b="1" dirty="0" smtClean="0"/>
              <a:t>∙</a:t>
            </a:r>
            <a:r>
              <a:rPr lang="en-US" b="1" i="1" dirty="0" smtClean="0"/>
              <a:t>B</a:t>
            </a:r>
            <a:endParaRPr lang="en-US" b="1" i="1" dirty="0"/>
          </a:p>
        </p:txBody>
      </p:sp>
      <p:sp>
        <p:nvSpPr>
          <p:cNvPr id="5" name="Slide Number Placeholder 4"/>
          <p:cNvSpPr>
            <a:spLocks noGrp="1"/>
          </p:cNvSpPr>
          <p:nvPr>
            <p:ph type="sldNum" sz="quarter" idx="12"/>
          </p:nvPr>
        </p:nvSpPr>
        <p:spPr/>
        <p:txBody>
          <a:bodyPr/>
          <a:lstStyle/>
          <a:p>
            <a:fld id="{19B12225-5612-419B-A8D5-4B8EEE4C217E}" type="slidenum">
              <a:rPr lang="en-US" smtClean="0"/>
              <a:pPr/>
              <a:t>33</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390900446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349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349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349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3491">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3491">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3491">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3491">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3491">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349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dirty="0"/>
              <a:t>BALANCE </a:t>
            </a:r>
            <a:r>
              <a:rPr lang="en-US" dirty="0" smtClean="0"/>
              <a:t>Allocation</a:t>
            </a:r>
            <a:endParaRPr lang="en-US" dirty="0"/>
          </a:p>
        </p:txBody>
      </p:sp>
      <p:sp>
        <p:nvSpPr>
          <p:cNvPr id="78851" name="Rectangle 3"/>
          <p:cNvSpPr>
            <a:spLocks noChangeArrowheads="1"/>
          </p:cNvSpPr>
          <p:nvPr/>
        </p:nvSpPr>
        <p:spPr bwMode="auto">
          <a:xfrm>
            <a:off x="914400" y="1354137"/>
            <a:ext cx="533400" cy="2286000"/>
          </a:xfrm>
          <a:prstGeom prst="rect">
            <a:avLst/>
          </a:prstGeom>
          <a:noFill/>
          <a:ln w="9525">
            <a:solidFill>
              <a:schemeClr val="tx1"/>
            </a:solidFill>
            <a:miter lim="800000"/>
            <a:headEnd/>
            <a:tailEnd/>
          </a:ln>
          <a:effectLst/>
        </p:spPr>
        <p:txBody>
          <a:bodyPr wrap="none" anchor="ctr"/>
          <a:lstStyle/>
          <a:p>
            <a:endParaRPr lang="en-US"/>
          </a:p>
        </p:txBody>
      </p:sp>
      <p:sp>
        <p:nvSpPr>
          <p:cNvPr id="78852" name="Rectangle 4"/>
          <p:cNvSpPr>
            <a:spLocks noChangeArrowheads="1"/>
          </p:cNvSpPr>
          <p:nvPr/>
        </p:nvSpPr>
        <p:spPr bwMode="auto">
          <a:xfrm>
            <a:off x="1676400" y="1354137"/>
            <a:ext cx="533400" cy="2286000"/>
          </a:xfrm>
          <a:prstGeom prst="rect">
            <a:avLst/>
          </a:prstGeom>
          <a:noFill/>
          <a:ln w="9525">
            <a:solidFill>
              <a:schemeClr val="tx1"/>
            </a:solidFill>
            <a:miter lim="800000"/>
            <a:headEnd/>
            <a:tailEnd/>
          </a:ln>
          <a:effectLst/>
        </p:spPr>
        <p:txBody>
          <a:bodyPr wrap="none" anchor="ctr"/>
          <a:lstStyle/>
          <a:p>
            <a:endParaRPr lang="en-US"/>
          </a:p>
        </p:txBody>
      </p:sp>
      <p:sp>
        <p:nvSpPr>
          <p:cNvPr id="78853" name="Rectangle 5"/>
          <p:cNvSpPr>
            <a:spLocks noChangeArrowheads="1"/>
          </p:cNvSpPr>
          <p:nvPr/>
        </p:nvSpPr>
        <p:spPr bwMode="auto">
          <a:xfrm>
            <a:off x="2438400" y="1354137"/>
            <a:ext cx="533400" cy="2286000"/>
          </a:xfrm>
          <a:prstGeom prst="rect">
            <a:avLst/>
          </a:prstGeom>
          <a:noFill/>
          <a:ln w="9525">
            <a:solidFill>
              <a:schemeClr val="tx1"/>
            </a:solidFill>
            <a:miter lim="800000"/>
            <a:headEnd/>
            <a:tailEnd/>
          </a:ln>
          <a:effectLst/>
        </p:spPr>
        <p:txBody>
          <a:bodyPr wrap="none" anchor="ctr"/>
          <a:lstStyle/>
          <a:p>
            <a:endParaRPr lang="en-US"/>
          </a:p>
        </p:txBody>
      </p:sp>
      <p:sp>
        <p:nvSpPr>
          <p:cNvPr id="78854" name="Rectangle 6"/>
          <p:cNvSpPr>
            <a:spLocks noChangeArrowheads="1"/>
          </p:cNvSpPr>
          <p:nvPr/>
        </p:nvSpPr>
        <p:spPr bwMode="auto">
          <a:xfrm>
            <a:off x="5410200" y="1354137"/>
            <a:ext cx="533400" cy="2286000"/>
          </a:xfrm>
          <a:prstGeom prst="rect">
            <a:avLst/>
          </a:prstGeom>
          <a:noFill/>
          <a:ln w="9525">
            <a:solidFill>
              <a:schemeClr val="tx1"/>
            </a:solidFill>
            <a:miter lim="800000"/>
            <a:headEnd/>
            <a:tailEnd/>
          </a:ln>
          <a:effectLst/>
        </p:spPr>
        <p:txBody>
          <a:bodyPr wrap="none" anchor="ctr"/>
          <a:lstStyle/>
          <a:p>
            <a:endParaRPr lang="en-US"/>
          </a:p>
        </p:txBody>
      </p:sp>
      <p:sp>
        <p:nvSpPr>
          <p:cNvPr id="78855" name="Rectangle 7"/>
          <p:cNvSpPr>
            <a:spLocks noChangeArrowheads="1"/>
          </p:cNvSpPr>
          <p:nvPr/>
        </p:nvSpPr>
        <p:spPr bwMode="auto">
          <a:xfrm>
            <a:off x="6172200" y="1354137"/>
            <a:ext cx="533400" cy="2286000"/>
          </a:xfrm>
          <a:prstGeom prst="rect">
            <a:avLst/>
          </a:prstGeom>
          <a:noFill/>
          <a:ln w="9525">
            <a:solidFill>
              <a:schemeClr val="tx1"/>
            </a:solidFill>
            <a:miter lim="800000"/>
            <a:headEnd/>
            <a:tailEnd/>
          </a:ln>
          <a:effectLst/>
        </p:spPr>
        <p:txBody>
          <a:bodyPr wrap="none" anchor="ctr"/>
          <a:lstStyle/>
          <a:p>
            <a:endParaRPr lang="en-US"/>
          </a:p>
        </p:txBody>
      </p:sp>
      <p:sp>
        <p:nvSpPr>
          <p:cNvPr id="78856" name="Text Box 8"/>
          <p:cNvSpPr txBox="1">
            <a:spLocks noChangeArrowheads="1"/>
          </p:cNvSpPr>
          <p:nvPr/>
        </p:nvSpPr>
        <p:spPr bwMode="auto">
          <a:xfrm>
            <a:off x="3810000" y="2420937"/>
            <a:ext cx="558800" cy="641350"/>
          </a:xfrm>
          <a:prstGeom prst="rect">
            <a:avLst/>
          </a:prstGeom>
          <a:noFill/>
          <a:ln w="9525">
            <a:noFill/>
            <a:miter lim="800000"/>
            <a:headEnd/>
            <a:tailEnd/>
          </a:ln>
          <a:effectLst/>
        </p:spPr>
        <p:txBody>
          <a:bodyPr wrap="none">
            <a:spAutoFit/>
          </a:bodyPr>
          <a:lstStyle/>
          <a:p>
            <a:r>
              <a:rPr lang="en-US" sz="3600"/>
              <a:t>…</a:t>
            </a:r>
          </a:p>
        </p:txBody>
      </p:sp>
      <p:sp>
        <p:nvSpPr>
          <p:cNvPr id="78857" name="Text Box 9"/>
          <p:cNvSpPr txBox="1">
            <a:spLocks noChangeArrowheads="1"/>
          </p:cNvSpPr>
          <p:nvPr/>
        </p:nvSpPr>
        <p:spPr bwMode="auto">
          <a:xfrm>
            <a:off x="838200" y="3654425"/>
            <a:ext cx="436563" cy="366712"/>
          </a:xfrm>
          <a:prstGeom prst="rect">
            <a:avLst/>
          </a:prstGeom>
          <a:noFill/>
          <a:ln w="9525">
            <a:noFill/>
            <a:miter lim="800000"/>
            <a:headEnd/>
            <a:tailEnd/>
          </a:ln>
          <a:effectLst/>
        </p:spPr>
        <p:txBody>
          <a:bodyPr wrap="none">
            <a:spAutoFit/>
          </a:bodyPr>
          <a:lstStyle/>
          <a:p>
            <a:r>
              <a:rPr lang="en-US"/>
              <a:t>A</a:t>
            </a:r>
            <a:r>
              <a:rPr lang="en-US" baseline="-25000"/>
              <a:t>1</a:t>
            </a:r>
          </a:p>
        </p:txBody>
      </p:sp>
      <p:sp>
        <p:nvSpPr>
          <p:cNvPr id="78858" name="Text Box 10"/>
          <p:cNvSpPr txBox="1">
            <a:spLocks noChangeArrowheads="1"/>
          </p:cNvSpPr>
          <p:nvPr/>
        </p:nvSpPr>
        <p:spPr bwMode="auto">
          <a:xfrm>
            <a:off x="1600200" y="3671887"/>
            <a:ext cx="436563" cy="366713"/>
          </a:xfrm>
          <a:prstGeom prst="rect">
            <a:avLst/>
          </a:prstGeom>
          <a:noFill/>
          <a:ln w="9525">
            <a:noFill/>
            <a:miter lim="800000"/>
            <a:headEnd/>
            <a:tailEnd/>
          </a:ln>
          <a:effectLst/>
        </p:spPr>
        <p:txBody>
          <a:bodyPr wrap="none">
            <a:spAutoFit/>
          </a:bodyPr>
          <a:lstStyle/>
          <a:p>
            <a:r>
              <a:rPr lang="en-US"/>
              <a:t>A</a:t>
            </a:r>
            <a:r>
              <a:rPr lang="en-US" baseline="-25000"/>
              <a:t>2</a:t>
            </a:r>
          </a:p>
        </p:txBody>
      </p:sp>
      <p:sp>
        <p:nvSpPr>
          <p:cNvPr id="78859" name="Text Box 11"/>
          <p:cNvSpPr txBox="1">
            <a:spLocks noChangeArrowheads="1"/>
          </p:cNvSpPr>
          <p:nvPr/>
        </p:nvSpPr>
        <p:spPr bwMode="auto">
          <a:xfrm>
            <a:off x="2362200" y="3671887"/>
            <a:ext cx="436563" cy="366713"/>
          </a:xfrm>
          <a:prstGeom prst="rect">
            <a:avLst/>
          </a:prstGeom>
          <a:noFill/>
          <a:ln w="9525">
            <a:noFill/>
            <a:miter lim="800000"/>
            <a:headEnd/>
            <a:tailEnd/>
          </a:ln>
          <a:effectLst/>
        </p:spPr>
        <p:txBody>
          <a:bodyPr wrap="none">
            <a:spAutoFit/>
          </a:bodyPr>
          <a:lstStyle/>
          <a:p>
            <a:r>
              <a:rPr lang="en-US"/>
              <a:t>A</a:t>
            </a:r>
            <a:r>
              <a:rPr lang="en-US" baseline="-25000"/>
              <a:t>3</a:t>
            </a:r>
          </a:p>
        </p:txBody>
      </p:sp>
      <p:sp>
        <p:nvSpPr>
          <p:cNvPr id="78860" name="Text Box 12"/>
          <p:cNvSpPr txBox="1">
            <a:spLocks noChangeArrowheads="1"/>
          </p:cNvSpPr>
          <p:nvPr/>
        </p:nvSpPr>
        <p:spPr bwMode="auto">
          <a:xfrm>
            <a:off x="5334000" y="3640137"/>
            <a:ext cx="620713" cy="366713"/>
          </a:xfrm>
          <a:prstGeom prst="rect">
            <a:avLst/>
          </a:prstGeom>
          <a:noFill/>
          <a:ln w="9525">
            <a:noFill/>
            <a:miter lim="800000"/>
            <a:headEnd/>
            <a:tailEnd/>
          </a:ln>
          <a:effectLst/>
        </p:spPr>
        <p:txBody>
          <a:bodyPr wrap="none">
            <a:spAutoFit/>
          </a:bodyPr>
          <a:lstStyle/>
          <a:p>
            <a:r>
              <a:rPr lang="en-US"/>
              <a:t>A</a:t>
            </a:r>
            <a:r>
              <a:rPr lang="en-US" baseline="-25000"/>
              <a:t>N-1</a:t>
            </a:r>
          </a:p>
        </p:txBody>
      </p:sp>
      <p:sp>
        <p:nvSpPr>
          <p:cNvPr id="78861" name="Text Box 13"/>
          <p:cNvSpPr txBox="1">
            <a:spLocks noChangeArrowheads="1"/>
          </p:cNvSpPr>
          <p:nvPr/>
        </p:nvSpPr>
        <p:spPr bwMode="auto">
          <a:xfrm>
            <a:off x="6096000" y="3654425"/>
            <a:ext cx="454025" cy="366712"/>
          </a:xfrm>
          <a:prstGeom prst="rect">
            <a:avLst/>
          </a:prstGeom>
          <a:noFill/>
          <a:ln w="9525">
            <a:noFill/>
            <a:miter lim="800000"/>
            <a:headEnd/>
            <a:tailEnd/>
          </a:ln>
          <a:effectLst/>
        </p:spPr>
        <p:txBody>
          <a:bodyPr wrap="none">
            <a:spAutoFit/>
          </a:bodyPr>
          <a:lstStyle/>
          <a:p>
            <a:r>
              <a:rPr lang="en-US"/>
              <a:t>A</a:t>
            </a:r>
            <a:r>
              <a:rPr lang="en-US" baseline="-25000"/>
              <a:t>N</a:t>
            </a:r>
          </a:p>
        </p:txBody>
      </p:sp>
      <p:grpSp>
        <p:nvGrpSpPr>
          <p:cNvPr id="2" name="Group 14"/>
          <p:cNvGrpSpPr>
            <a:grpSpLocks/>
          </p:cNvGrpSpPr>
          <p:nvPr/>
        </p:nvGrpSpPr>
        <p:grpSpPr bwMode="auto">
          <a:xfrm>
            <a:off x="914400" y="3349625"/>
            <a:ext cx="6407150" cy="366712"/>
            <a:chOff x="576" y="2169"/>
            <a:chExt cx="4036" cy="231"/>
          </a:xfrm>
        </p:grpSpPr>
        <p:sp>
          <p:nvSpPr>
            <p:cNvPr id="78863" name="Rectangle 15"/>
            <p:cNvSpPr>
              <a:spLocks noChangeArrowheads="1"/>
            </p:cNvSpPr>
            <p:nvPr/>
          </p:nvSpPr>
          <p:spPr bwMode="auto">
            <a:xfrm>
              <a:off x="576" y="2208"/>
              <a:ext cx="336" cy="144"/>
            </a:xfrm>
            <a:prstGeom prst="rect">
              <a:avLst/>
            </a:prstGeom>
            <a:solidFill>
              <a:srgbClr val="0066FF"/>
            </a:solidFill>
            <a:ln w="9525">
              <a:solidFill>
                <a:schemeClr val="tx1"/>
              </a:solidFill>
              <a:miter lim="800000"/>
              <a:headEnd/>
              <a:tailEnd/>
            </a:ln>
            <a:effectLst/>
          </p:spPr>
          <p:txBody>
            <a:bodyPr wrap="none" anchor="ctr"/>
            <a:lstStyle/>
            <a:p>
              <a:endParaRPr lang="en-US"/>
            </a:p>
          </p:txBody>
        </p:sp>
        <p:sp>
          <p:nvSpPr>
            <p:cNvPr id="78864" name="Rectangle 16"/>
            <p:cNvSpPr>
              <a:spLocks noChangeArrowheads="1"/>
            </p:cNvSpPr>
            <p:nvPr/>
          </p:nvSpPr>
          <p:spPr bwMode="auto">
            <a:xfrm>
              <a:off x="1056" y="2208"/>
              <a:ext cx="336" cy="144"/>
            </a:xfrm>
            <a:prstGeom prst="rect">
              <a:avLst/>
            </a:prstGeom>
            <a:solidFill>
              <a:srgbClr val="0066FF"/>
            </a:solidFill>
            <a:ln w="9525">
              <a:solidFill>
                <a:schemeClr val="tx1"/>
              </a:solidFill>
              <a:miter lim="800000"/>
              <a:headEnd/>
              <a:tailEnd/>
            </a:ln>
            <a:effectLst/>
          </p:spPr>
          <p:txBody>
            <a:bodyPr wrap="none" anchor="ctr"/>
            <a:lstStyle/>
            <a:p>
              <a:endParaRPr lang="en-US"/>
            </a:p>
          </p:txBody>
        </p:sp>
        <p:sp>
          <p:nvSpPr>
            <p:cNvPr id="78865" name="Rectangle 17"/>
            <p:cNvSpPr>
              <a:spLocks noChangeArrowheads="1"/>
            </p:cNvSpPr>
            <p:nvPr/>
          </p:nvSpPr>
          <p:spPr bwMode="auto">
            <a:xfrm>
              <a:off x="1536" y="2208"/>
              <a:ext cx="336" cy="144"/>
            </a:xfrm>
            <a:prstGeom prst="rect">
              <a:avLst/>
            </a:prstGeom>
            <a:solidFill>
              <a:srgbClr val="0066FF"/>
            </a:solidFill>
            <a:ln w="9525">
              <a:solidFill>
                <a:schemeClr val="tx1"/>
              </a:solidFill>
              <a:miter lim="800000"/>
              <a:headEnd/>
              <a:tailEnd/>
            </a:ln>
            <a:effectLst/>
          </p:spPr>
          <p:txBody>
            <a:bodyPr wrap="none" anchor="ctr"/>
            <a:lstStyle/>
            <a:p>
              <a:endParaRPr lang="en-US"/>
            </a:p>
          </p:txBody>
        </p:sp>
        <p:sp>
          <p:nvSpPr>
            <p:cNvPr id="78866" name="Rectangle 18"/>
            <p:cNvSpPr>
              <a:spLocks noChangeArrowheads="1"/>
            </p:cNvSpPr>
            <p:nvPr/>
          </p:nvSpPr>
          <p:spPr bwMode="auto">
            <a:xfrm>
              <a:off x="3408" y="2208"/>
              <a:ext cx="336" cy="144"/>
            </a:xfrm>
            <a:prstGeom prst="rect">
              <a:avLst/>
            </a:prstGeom>
            <a:solidFill>
              <a:srgbClr val="0066FF"/>
            </a:solidFill>
            <a:ln w="9525">
              <a:solidFill>
                <a:schemeClr val="tx1"/>
              </a:solidFill>
              <a:miter lim="800000"/>
              <a:headEnd/>
              <a:tailEnd/>
            </a:ln>
            <a:effectLst/>
          </p:spPr>
          <p:txBody>
            <a:bodyPr wrap="none" anchor="ctr"/>
            <a:lstStyle/>
            <a:p>
              <a:endParaRPr lang="en-US"/>
            </a:p>
          </p:txBody>
        </p:sp>
        <p:sp>
          <p:nvSpPr>
            <p:cNvPr id="78867" name="Rectangle 19"/>
            <p:cNvSpPr>
              <a:spLocks noChangeArrowheads="1"/>
            </p:cNvSpPr>
            <p:nvPr/>
          </p:nvSpPr>
          <p:spPr bwMode="auto">
            <a:xfrm>
              <a:off x="3888" y="2208"/>
              <a:ext cx="336" cy="144"/>
            </a:xfrm>
            <a:prstGeom prst="rect">
              <a:avLst/>
            </a:prstGeom>
            <a:solidFill>
              <a:srgbClr val="0066FF"/>
            </a:solidFill>
            <a:ln w="9525">
              <a:solidFill>
                <a:schemeClr val="tx1"/>
              </a:solidFill>
              <a:miter lim="800000"/>
              <a:headEnd/>
              <a:tailEnd/>
            </a:ln>
            <a:effectLst/>
          </p:spPr>
          <p:txBody>
            <a:bodyPr wrap="none" anchor="ctr"/>
            <a:lstStyle/>
            <a:p>
              <a:endParaRPr lang="en-US"/>
            </a:p>
          </p:txBody>
        </p:sp>
        <p:sp>
          <p:nvSpPr>
            <p:cNvPr id="78868" name="Text Box 20"/>
            <p:cNvSpPr txBox="1">
              <a:spLocks noChangeArrowheads="1"/>
            </p:cNvSpPr>
            <p:nvPr/>
          </p:nvSpPr>
          <p:spPr bwMode="auto">
            <a:xfrm>
              <a:off x="4224" y="2169"/>
              <a:ext cx="388" cy="231"/>
            </a:xfrm>
            <a:prstGeom prst="rect">
              <a:avLst/>
            </a:prstGeom>
            <a:noFill/>
            <a:ln w="9525">
              <a:noFill/>
              <a:miter lim="800000"/>
              <a:headEnd/>
              <a:tailEnd/>
            </a:ln>
            <a:effectLst/>
          </p:spPr>
          <p:txBody>
            <a:bodyPr wrap="none">
              <a:spAutoFit/>
            </a:bodyPr>
            <a:lstStyle/>
            <a:p>
              <a:r>
                <a:rPr lang="en-US" dirty="0"/>
                <a:t>B/N</a:t>
              </a:r>
            </a:p>
          </p:txBody>
        </p:sp>
      </p:grpSp>
      <p:grpSp>
        <p:nvGrpSpPr>
          <p:cNvPr id="3" name="Group 21"/>
          <p:cNvGrpSpPr>
            <a:grpSpLocks/>
          </p:cNvGrpSpPr>
          <p:nvPr/>
        </p:nvGrpSpPr>
        <p:grpSpPr bwMode="auto">
          <a:xfrm>
            <a:off x="1676400" y="3030537"/>
            <a:ext cx="6102350" cy="381000"/>
            <a:chOff x="1056" y="1968"/>
            <a:chExt cx="3844" cy="240"/>
          </a:xfrm>
        </p:grpSpPr>
        <p:sp>
          <p:nvSpPr>
            <p:cNvPr id="78870" name="Rectangle 22"/>
            <p:cNvSpPr>
              <a:spLocks noChangeArrowheads="1"/>
            </p:cNvSpPr>
            <p:nvPr/>
          </p:nvSpPr>
          <p:spPr bwMode="auto">
            <a:xfrm>
              <a:off x="1056" y="2016"/>
              <a:ext cx="336" cy="192"/>
            </a:xfrm>
            <a:prstGeom prst="rect">
              <a:avLst/>
            </a:prstGeom>
            <a:solidFill>
              <a:srgbClr val="66FF33"/>
            </a:solidFill>
            <a:ln w="9525">
              <a:solidFill>
                <a:schemeClr val="tx1"/>
              </a:solidFill>
              <a:miter lim="800000"/>
              <a:headEnd/>
              <a:tailEnd/>
            </a:ln>
            <a:effectLst/>
          </p:spPr>
          <p:txBody>
            <a:bodyPr wrap="none" anchor="ctr"/>
            <a:lstStyle/>
            <a:p>
              <a:endParaRPr lang="en-US"/>
            </a:p>
          </p:txBody>
        </p:sp>
        <p:sp>
          <p:nvSpPr>
            <p:cNvPr id="78871" name="Rectangle 23"/>
            <p:cNvSpPr>
              <a:spLocks noChangeArrowheads="1"/>
            </p:cNvSpPr>
            <p:nvPr/>
          </p:nvSpPr>
          <p:spPr bwMode="auto">
            <a:xfrm>
              <a:off x="1536" y="2016"/>
              <a:ext cx="336" cy="192"/>
            </a:xfrm>
            <a:prstGeom prst="rect">
              <a:avLst/>
            </a:prstGeom>
            <a:solidFill>
              <a:srgbClr val="66FF33"/>
            </a:solidFill>
            <a:ln w="9525">
              <a:solidFill>
                <a:schemeClr val="tx1"/>
              </a:solidFill>
              <a:miter lim="800000"/>
              <a:headEnd/>
              <a:tailEnd/>
            </a:ln>
            <a:effectLst/>
          </p:spPr>
          <p:txBody>
            <a:bodyPr wrap="none" anchor="ctr"/>
            <a:lstStyle/>
            <a:p>
              <a:endParaRPr lang="en-US"/>
            </a:p>
          </p:txBody>
        </p:sp>
        <p:sp>
          <p:nvSpPr>
            <p:cNvPr id="78872" name="Rectangle 24"/>
            <p:cNvSpPr>
              <a:spLocks noChangeArrowheads="1"/>
            </p:cNvSpPr>
            <p:nvPr/>
          </p:nvSpPr>
          <p:spPr bwMode="auto">
            <a:xfrm>
              <a:off x="3408" y="2016"/>
              <a:ext cx="336" cy="192"/>
            </a:xfrm>
            <a:prstGeom prst="rect">
              <a:avLst/>
            </a:prstGeom>
            <a:solidFill>
              <a:srgbClr val="66FF33"/>
            </a:solidFill>
            <a:ln w="9525">
              <a:solidFill>
                <a:schemeClr val="tx1"/>
              </a:solidFill>
              <a:miter lim="800000"/>
              <a:headEnd/>
              <a:tailEnd/>
            </a:ln>
            <a:effectLst/>
          </p:spPr>
          <p:txBody>
            <a:bodyPr wrap="none" anchor="ctr"/>
            <a:lstStyle/>
            <a:p>
              <a:endParaRPr lang="en-US"/>
            </a:p>
          </p:txBody>
        </p:sp>
        <p:sp>
          <p:nvSpPr>
            <p:cNvPr id="78873" name="Rectangle 25"/>
            <p:cNvSpPr>
              <a:spLocks noChangeArrowheads="1"/>
            </p:cNvSpPr>
            <p:nvPr/>
          </p:nvSpPr>
          <p:spPr bwMode="auto">
            <a:xfrm>
              <a:off x="3888" y="2016"/>
              <a:ext cx="336" cy="192"/>
            </a:xfrm>
            <a:prstGeom prst="rect">
              <a:avLst/>
            </a:prstGeom>
            <a:solidFill>
              <a:srgbClr val="66FF33"/>
            </a:solidFill>
            <a:ln w="9525">
              <a:solidFill>
                <a:schemeClr val="tx1"/>
              </a:solidFill>
              <a:miter lim="800000"/>
              <a:headEnd/>
              <a:tailEnd/>
            </a:ln>
            <a:effectLst/>
          </p:spPr>
          <p:txBody>
            <a:bodyPr wrap="none" anchor="ctr"/>
            <a:lstStyle/>
            <a:p>
              <a:endParaRPr lang="en-US"/>
            </a:p>
          </p:txBody>
        </p:sp>
        <p:sp>
          <p:nvSpPr>
            <p:cNvPr id="78874" name="Text Box 26"/>
            <p:cNvSpPr txBox="1">
              <a:spLocks noChangeArrowheads="1"/>
            </p:cNvSpPr>
            <p:nvPr/>
          </p:nvSpPr>
          <p:spPr bwMode="auto">
            <a:xfrm>
              <a:off x="4224" y="1968"/>
              <a:ext cx="676" cy="231"/>
            </a:xfrm>
            <a:prstGeom prst="rect">
              <a:avLst/>
            </a:prstGeom>
            <a:noFill/>
            <a:ln w="9525">
              <a:noFill/>
              <a:miter lim="800000"/>
              <a:headEnd/>
              <a:tailEnd/>
            </a:ln>
            <a:effectLst/>
          </p:spPr>
          <p:txBody>
            <a:bodyPr wrap="none">
              <a:spAutoFit/>
            </a:bodyPr>
            <a:lstStyle/>
            <a:p>
              <a:r>
                <a:rPr lang="en-US"/>
                <a:t>B/(N-1)</a:t>
              </a:r>
            </a:p>
          </p:txBody>
        </p:sp>
      </p:grpSp>
      <p:grpSp>
        <p:nvGrpSpPr>
          <p:cNvPr id="4" name="Group 27"/>
          <p:cNvGrpSpPr>
            <a:grpSpLocks/>
          </p:cNvGrpSpPr>
          <p:nvPr/>
        </p:nvGrpSpPr>
        <p:grpSpPr bwMode="auto">
          <a:xfrm>
            <a:off x="2438400" y="2663825"/>
            <a:ext cx="5340350" cy="442912"/>
            <a:chOff x="1536" y="1737"/>
            <a:chExt cx="3364" cy="279"/>
          </a:xfrm>
        </p:grpSpPr>
        <p:sp>
          <p:nvSpPr>
            <p:cNvPr id="78876" name="Rectangle 28"/>
            <p:cNvSpPr>
              <a:spLocks noChangeArrowheads="1"/>
            </p:cNvSpPr>
            <p:nvPr/>
          </p:nvSpPr>
          <p:spPr bwMode="auto">
            <a:xfrm>
              <a:off x="1536" y="1776"/>
              <a:ext cx="336" cy="240"/>
            </a:xfrm>
            <a:prstGeom prst="rect">
              <a:avLst/>
            </a:prstGeom>
            <a:solidFill>
              <a:srgbClr val="FFFF00"/>
            </a:solidFill>
            <a:ln w="9525">
              <a:solidFill>
                <a:schemeClr val="tx1"/>
              </a:solidFill>
              <a:miter lim="800000"/>
              <a:headEnd/>
              <a:tailEnd/>
            </a:ln>
            <a:effectLst/>
          </p:spPr>
          <p:txBody>
            <a:bodyPr wrap="none" anchor="ctr"/>
            <a:lstStyle/>
            <a:p>
              <a:endParaRPr lang="en-US"/>
            </a:p>
          </p:txBody>
        </p:sp>
        <p:sp>
          <p:nvSpPr>
            <p:cNvPr id="78877" name="Rectangle 29"/>
            <p:cNvSpPr>
              <a:spLocks noChangeArrowheads="1"/>
            </p:cNvSpPr>
            <p:nvPr/>
          </p:nvSpPr>
          <p:spPr bwMode="auto">
            <a:xfrm>
              <a:off x="3408" y="1776"/>
              <a:ext cx="336" cy="240"/>
            </a:xfrm>
            <a:prstGeom prst="rect">
              <a:avLst/>
            </a:prstGeom>
            <a:solidFill>
              <a:srgbClr val="FFFF00"/>
            </a:solidFill>
            <a:ln w="9525">
              <a:solidFill>
                <a:schemeClr val="tx1"/>
              </a:solidFill>
              <a:miter lim="800000"/>
              <a:headEnd/>
              <a:tailEnd/>
            </a:ln>
            <a:effectLst/>
          </p:spPr>
          <p:txBody>
            <a:bodyPr wrap="none" anchor="ctr"/>
            <a:lstStyle/>
            <a:p>
              <a:endParaRPr lang="en-US"/>
            </a:p>
          </p:txBody>
        </p:sp>
        <p:sp>
          <p:nvSpPr>
            <p:cNvPr id="78878" name="Rectangle 30"/>
            <p:cNvSpPr>
              <a:spLocks noChangeArrowheads="1"/>
            </p:cNvSpPr>
            <p:nvPr/>
          </p:nvSpPr>
          <p:spPr bwMode="auto">
            <a:xfrm>
              <a:off x="3888" y="1776"/>
              <a:ext cx="336" cy="240"/>
            </a:xfrm>
            <a:prstGeom prst="rect">
              <a:avLst/>
            </a:prstGeom>
            <a:solidFill>
              <a:srgbClr val="FFFF00"/>
            </a:solidFill>
            <a:ln w="9525">
              <a:solidFill>
                <a:schemeClr val="tx1"/>
              </a:solidFill>
              <a:miter lim="800000"/>
              <a:headEnd/>
              <a:tailEnd/>
            </a:ln>
            <a:effectLst/>
          </p:spPr>
          <p:txBody>
            <a:bodyPr wrap="none" anchor="ctr"/>
            <a:lstStyle/>
            <a:p>
              <a:endParaRPr lang="en-US"/>
            </a:p>
          </p:txBody>
        </p:sp>
        <p:sp>
          <p:nvSpPr>
            <p:cNvPr id="78879" name="Text Box 31"/>
            <p:cNvSpPr txBox="1">
              <a:spLocks noChangeArrowheads="1"/>
            </p:cNvSpPr>
            <p:nvPr/>
          </p:nvSpPr>
          <p:spPr bwMode="auto">
            <a:xfrm>
              <a:off x="4224" y="1737"/>
              <a:ext cx="676" cy="231"/>
            </a:xfrm>
            <a:prstGeom prst="rect">
              <a:avLst/>
            </a:prstGeom>
            <a:noFill/>
            <a:ln w="9525">
              <a:noFill/>
              <a:miter lim="800000"/>
              <a:headEnd/>
              <a:tailEnd/>
            </a:ln>
            <a:effectLst/>
          </p:spPr>
          <p:txBody>
            <a:bodyPr wrap="none">
              <a:spAutoFit/>
            </a:bodyPr>
            <a:lstStyle/>
            <a:p>
              <a:r>
                <a:rPr lang="en-US"/>
                <a:t>B/(N-2)</a:t>
              </a:r>
            </a:p>
          </p:txBody>
        </p:sp>
      </p:grpSp>
      <mc:AlternateContent xmlns:mc="http://schemas.openxmlformats.org/markup-compatibility/2006" xmlns:a14="http://schemas.microsoft.com/office/drawing/2010/main">
        <mc:Choice Requires="a14">
          <p:sp>
            <p:nvSpPr>
              <p:cNvPr id="78880" name="Text Box 32"/>
              <p:cNvSpPr txBox="1">
                <a:spLocks noChangeArrowheads="1"/>
              </p:cNvSpPr>
              <p:nvPr/>
            </p:nvSpPr>
            <p:spPr bwMode="auto">
              <a:xfrm>
                <a:off x="609600" y="4083259"/>
                <a:ext cx="8382000" cy="1403141"/>
              </a:xfrm>
              <a:prstGeom prst="rect">
                <a:avLst/>
              </a:prstGeom>
              <a:noFill/>
              <a:ln w="9525">
                <a:noFill/>
                <a:miter lim="800000"/>
                <a:headEnd/>
                <a:tailEnd/>
              </a:ln>
              <a:effectLst/>
            </p:spPr>
            <p:txBody>
              <a:bodyPr wrap="square">
                <a:spAutoFit/>
              </a:bodyPr>
              <a:lstStyle/>
              <a:p>
                <a:r>
                  <a:rPr lang="en-US" sz="2400" dirty="0" smtClean="0">
                    <a:latin typeface="Calibri" pitchFamily="34" charset="0"/>
                    <a:cs typeface="Calibri" pitchFamily="34" charset="0"/>
                  </a:rPr>
                  <a:t>BALANCE assigns each of the queries in round 1 to </a:t>
                </a:r>
                <a:r>
                  <a:rPr lang="en-US" sz="2400" b="1" dirty="0" smtClean="0">
                    <a:latin typeface="Calibri" pitchFamily="34" charset="0"/>
                    <a:cs typeface="Calibri" pitchFamily="34" charset="0"/>
                  </a:rPr>
                  <a:t>N</a:t>
                </a:r>
                <a:r>
                  <a:rPr lang="en-US" sz="2400" dirty="0" smtClean="0">
                    <a:latin typeface="Calibri" pitchFamily="34" charset="0"/>
                    <a:cs typeface="Calibri" pitchFamily="34" charset="0"/>
                  </a:rPr>
                  <a:t> advertisers. </a:t>
                </a:r>
                <a:br>
                  <a:rPr lang="en-US" sz="2400" dirty="0" smtClean="0">
                    <a:latin typeface="Calibri" pitchFamily="34" charset="0"/>
                    <a:cs typeface="Calibri" pitchFamily="34" charset="0"/>
                  </a:rPr>
                </a:br>
                <a:r>
                  <a:rPr lang="en-US" sz="2400" dirty="0" smtClean="0">
                    <a:latin typeface="Calibri" pitchFamily="34" charset="0"/>
                    <a:cs typeface="Calibri" pitchFamily="34" charset="0"/>
                  </a:rPr>
                  <a:t>After </a:t>
                </a:r>
                <a:r>
                  <a:rPr lang="en-US" sz="2400" b="1" i="1" dirty="0">
                    <a:latin typeface="Calibri" pitchFamily="34" charset="0"/>
                    <a:cs typeface="Calibri" pitchFamily="34" charset="0"/>
                  </a:rPr>
                  <a:t>k</a:t>
                </a:r>
                <a:r>
                  <a:rPr lang="en-US" sz="2400" b="1" dirty="0">
                    <a:latin typeface="Calibri" pitchFamily="34" charset="0"/>
                    <a:cs typeface="Calibri" pitchFamily="34" charset="0"/>
                  </a:rPr>
                  <a:t> </a:t>
                </a:r>
                <a:r>
                  <a:rPr lang="en-US" sz="2400" dirty="0">
                    <a:latin typeface="Calibri" pitchFamily="34" charset="0"/>
                    <a:cs typeface="Calibri" pitchFamily="34" charset="0"/>
                  </a:rPr>
                  <a:t>rounds, sum of allocations to each of </a:t>
                </a:r>
                <a:r>
                  <a:rPr lang="en-US" sz="2400" dirty="0" smtClean="0">
                    <a:latin typeface="Calibri" pitchFamily="34" charset="0"/>
                    <a:cs typeface="Calibri" pitchFamily="34" charset="0"/>
                  </a:rPr>
                  <a:t>advertisers </a:t>
                </a:r>
                <a:r>
                  <a:rPr lang="en-US" sz="2400" b="1" i="1" dirty="0" err="1" smtClean="0">
                    <a:latin typeface="Calibri" pitchFamily="34" charset="0"/>
                    <a:cs typeface="Calibri" pitchFamily="34" charset="0"/>
                  </a:rPr>
                  <a:t>A</a:t>
                </a:r>
                <a:r>
                  <a:rPr lang="en-US" sz="2400" b="1" i="1" baseline="-25000" dirty="0" err="1" smtClean="0">
                    <a:latin typeface="Calibri" pitchFamily="34" charset="0"/>
                    <a:cs typeface="Calibri" pitchFamily="34" charset="0"/>
                  </a:rPr>
                  <a:t>k</a:t>
                </a:r>
                <a:r>
                  <a:rPr lang="en-US" sz="2400" b="1" i="1" dirty="0">
                    <a:latin typeface="Calibri" pitchFamily="34" charset="0"/>
                    <a:cs typeface="Calibri" pitchFamily="34" charset="0"/>
                  </a:rPr>
                  <a:t>,…,A</a:t>
                </a:r>
                <a:r>
                  <a:rPr lang="en-US" sz="2400" b="1" i="1" baseline="-25000" dirty="0">
                    <a:latin typeface="Calibri" pitchFamily="34" charset="0"/>
                    <a:cs typeface="Calibri" pitchFamily="34" charset="0"/>
                  </a:rPr>
                  <a:t>N</a:t>
                </a:r>
                <a:r>
                  <a:rPr lang="en-US" sz="2400" i="1" dirty="0">
                    <a:latin typeface="Calibri" pitchFamily="34" charset="0"/>
                    <a:cs typeface="Calibri" pitchFamily="34" charset="0"/>
                  </a:rPr>
                  <a:t> </a:t>
                </a:r>
                <a:r>
                  <a:rPr lang="en-US" sz="2400" dirty="0" smtClean="0">
                    <a:latin typeface="Calibri" pitchFamily="34" charset="0"/>
                    <a:cs typeface="Calibri" pitchFamily="34" charset="0"/>
                  </a:rPr>
                  <a:t>is </a:t>
                </a:r>
                <a14:m>
                  <m:oMath xmlns:m="http://schemas.openxmlformats.org/officeDocument/2006/math">
                    <m:sSub>
                      <m:sSubPr>
                        <m:ctrlPr>
                          <a:rPr lang="en-US" sz="2400" b="1" i="1" dirty="0" smtClean="0">
                            <a:latin typeface="Cambria Math"/>
                            <a:cs typeface="Calibri" pitchFamily="34" charset="0"/>
                          </a:rPr>
                        </m:ctrlPr>
                      </m:sSubPr>
                      <m:e>
                        <m:r>
                          <a:rPr lang="en-US" sz="2400" b="1" i="1" dirty="0" smtClean="0">
                            <a:latin typeface="Cambria Math"/>
                            <a:cs typeface="Calibri" pitchFamily="34" charset="0"/>
                          </a:rPr>
                          <m:t>𝑺</m:t>
                        </m:r>
                      </m:e>
                      <m:sub>
                        <m:r>
                          <a:rPr lang="en-US" sz="2400" b="1" i="1" dirty="0" smtClean="0">
                            <a:latin typeface="Cambria Math"/>
                            <a:cs typeface="Calibri" pitchFamily="34" charset="0"/>
                          </a:rPr>
                          <m:t>𝒌</m:t>
                        </m:r>
                      </m:sub>
                    </m:sSub>
                    <m:r>
                      <a:rPr lang="en-US" sz="2400" b="1" i="1" dirty="0">
                        <a:latin typeface="Cambria Math"/>
                        <a:cs typeface="Calibri" pitchFamily="34" charset="0"/>
                      </a:rPr>
                      <m:t>= </m:t>
                    </m:r>
                    <m:sSub>
                      <m:sSubPr>
                        <m:ctrlPr>
                          <a:rPr lang="en-US" sz="2400" b="1" i="1" dirty="0" smtClean="0">
                            <a:latin typeface="Cambria Math"/>
                            <a:cs typeface="Calibri" pitchFamily="34" charset="0"/>
                          </a:rPr>
                        </m:ctrlPr>
                      </m:sSubPr>
                      <m:e>
                        <m:r>
                          <a:rPr lang="en-US" sz="2400" b="1" i="1" dirty="0" smtClean="0">
                            <a:latin typeface="Cambria Math"/>
                            <a:cs typeface="Calibri" pitchFamily="34" charset="0"/>
                          </a:rPr>
                          <m:t>𝑺</m:t>
                        </m:r>
                      </m:e>
                      <m:sub>
                        <m:r>
                          <a:rPr lang="en-US" sz="2400" b="1" i="1" dirty="0" smtClean="0">
                            <a:latin typeface="Cambria Math"/>
                            <a:cs typeface="Calibri" pitchFamily="34" charset="0"/>
                          </a:rPr>
                          <m:t>𝒌</m:t>
                        </m:r>
                        <m:r>
                          <a:rPr lang="en-US" sz="2400" b="1" i="1" dirty="0" smtClean="0">
                            <a:latin typeface="Cambria Math"/>
                            <a:cs typeface="Calibri" pitchFamily="34" charset="0"/>
                          </a:rPr>
                          <m:t>+</m:t>
                        </m:r>
                        <m:r>
                          <a:rPr lang="en-US" sz="2400" b="1" i="1" dirty="0" smtClean="0">
                            <a:latin typeface="Cambria Math"/>
                            <a:cs typeface="Calibri" pitchFamily="34" charset="0"/>
                          </a:rPr>
                          <m:t>𝟏</m:t>
                        </m:r>
                      </m:sub>
                    </m:sSub>
                    <m:r>
                      <a:rPr lang="en-US" sz="2400" b="1" i="1" dirty="0">
                        <a:latin typeface="Cambria Math"/>
                        <a:cs typeface="Calibri" pitchFamily="34" charset="0"/>
                      </a:rPr>
                      <m:t>=…=</m:t>
                    </m:r>
                    <m:sSub>
                      <m:sSubPr>
                        <m:ctrlPr>
                          <a:rPr lang="en-US" sz="2400" b="1" i="1" dirty="0" smtClean="0">
                            <a:latin typeface="Cambria Math"/>
                            <a:cs typeface="Calibri" pitchFamily="34" charset="0"/>
                          </a:rPr>
                        </m:ctrlPr>
                      </m:sSubPr>
                      <m:e>
                        <m:r>
                          <a:rPr lang="en-US" sz="2400" b="1" i="1" dirty="0" smtClean="0">
                            <a:latin typeface="Cambria Math"/>
                            <a:cs typeface="Calibri" pitchFamily="34" charset="0"/>
                          </a:rPr>
                          <m:t>𝑺</m:t>
                        </m:r>
                      </m:e>
                      <m:sub>
                        <m:r>
                          <a:rPr lang="en-US" sz="2400" b="1" i="1" dirty="0" smtClean="0">
                            <a:latin typeface="Cambria Math"/>
                            <a:cs typeface="Calibri" pitchFamily="34" charset="0"/>
                          </a:rPr>
                          <m:t>𝑵</m:t>
                        </m:r>
                      </m:sub>
                    </m:sSub>
                    <m:r>
                      <a:rPr lang="en-US" sz="2400" b="1" i="1" dirty="0">
                        <a:latin typeface="Cambria Math"/>
                        <a:cs typeface="Calibri" pitchFamily="34" charset="0"/>
                      </a:rPr>
                      <m:t>=</m:t>
                    </m:r>
                    <m:nary>
                      <m:naryPr>
                        <m:chr m:val="∑"/>
                        <m:ctrlPr>
                          <a:rPr lang="en-US" sz="2400" b="1" i="1" dirty="0" smtClean="0">
                            <a:latin typeface="Cambria Math"/>
                            <a:cs typeface="Calibri" pitchFamily="34" charset="0"/>
                          </a:rPr>
                        </m:ctrlPr>
                      </m:naryPr>
                      <m:sub>
                        <m:r>
                          <m:rPr>
                            <m:brk m:alnAt="23"/>
                          </m:rPr>
                          <a:rPr lang="en-US" sz="2400" b="1" i="1" dirty="0" smtClean="0">
                            <a:latin typeface="Cambria Math"/>
                            <a:cs typeface="Calibri" pitchFamily="34" charset="0"/>
                          </a:rPr>
                          <m:t>𝒊</m:t>
                        </m:r>
                        <m:r>
                          <a:rPr lang="en-US" sz="2400" b="1" i="1" dirty="0" smtClean="0">
                            <a:latin typeface="Cambria Math"/>
                            <a:cs typeface="Calibri" pitchFamily="34" charset="0"/>
                          </a:rPr>
                          <m:t>=</m:t>
                        </m:r>
                        <m:r>
                          <a:rPr lang="en-US" sz="2400" b="1" i="1" dirty="0" smtClean="0">
                            <a:latin typeface="Cambria Math"/>
                            <a:cs typeface="Calibri" pitchFamily="34" charset="0"/>
                          </a:rPr>
                          <m:t>𝟏</m:t>
                        </m:r>
                      </m:sub>
                      <m:sup>
                        <m:r>
                          <a:rPr lang="en-US" sz="2400" b="1" i="1" dirty="0" smtClean="0">
                            <a:latin typeface="Cambria Math"/>
                            <a:cs typeface="Calibri" pitchFamily="34" charset="0"/>
                          </a:rPr>
                          <m:t>𝒌</m:t>
                        </m:r>
                        <m:r>
                          <a:rPr lang="en-US" sz="2400" b="1" i="1" dirty="0" smtClean="0">
                            <a:latin typeface="Cambria Math"/>
                            <a:cs typeface="Calibri" pitchFamily="34" charset="0"/>
                          </a:rPr>
                          <m:t>−</m:t>
                        </m:r>
                        <m:r>
                          <a:rPr lang="en-US" sz="2400" b="1" i="1" dirty="0" smtClean="0">
                            <a:latin typeface="Cambria Math"/>
                            <a:cs typeface="Calibri" pitchFamily="34" charset="0"/>
                          </a:rPr>
                          <m:t>𝟏</m:t>
                        </m:r>
                      </m:sup>
                      <m:e>
                        <m:f>
                          <m:fPr>
                            <m:ctrlPr>
                              <a:rPr lang="en-US" sz="2400" b="1" i="1" dirty="0" smtClean="0">
                                <a:latin typeface="Cambria Math"/>
                                <a:cs typeface="Calibri" pitchFamily="34" charset="0"/>
                              </a:rPr>
                            </m:ctrlPr>
                          </m:fPr>
                          <m:num>
                            <m:r>
                              <a:rPr lang="en-US" sz="2400" b="1" i="1" dirty="0" smtClean="0">
                                <a:latin typeface="Cambria Math"/>
                                <a:cs typeface="Calibri" pitchFamily="34" charset="0"/>
                              </a:rPr>
                              <m:t>𝑩</m:t>
                            </m:r>
                          </m:num>
                          <m:den>
                            <m:r>
                              <a:rPr lang="en-US" sz="2400" b="1" i="1" dirty="0" smtClean="0">
                                <a:latin typeface="Cambria Math"/>
                                <a:cs typeface="Calibri" pitchFamily="34" charset="0"/>
                              </a:rPr>
                              <m:t>𝑵</m:t>
                            </m:r>
                            <m:r>
                              <a:rPr lang="en-US" sz="2400" b="1" i="1" dirty="0" smtClean="0">
                                <a:latin typeface="Cambria Math"/>
                                <a:cs typeface="Calibri" pitchFamily="34" charset="0"/>
                              </a:rPr>
                              <m:t>−(</m:t>
                            </m:r>
                            <m:r>
                              <a:rPr lang="en-US" sz="2400" b="1" i="1" dirty="0" smtClean="0">
                                <a:latin typeface="Cambria Math"/>
                                <a:cs typeface="Calibri" pitchFamily="34" charset="0"/>
                              </a:rPr>
                              <m:t>𝒊</m:t>
                            </m:r>
                            <m:r>
                              <a:rPr lang="en-US" sz="2400" b="1" i="1" dirty="0" smtClean="0">
                                <a:latin typeface="Cambria Math"/>
                                <a:cs typeface="Calibri" pitchFamily="34" charset="0"/>
                              </a:rPr>
                              <m:t>−</m:t>
                            </m:r>
                            <m:r>
                              <a:rPr lang="en-US" sz="2400" b="1" i="1" dirty="0" smtClean="0">
                                <a:latin typeface="Cambria Math"/>
                                <a:cs typeface="Calibri" pitchFamily="34" charset="0"/>
                              </a:rPr>
                              <m:t>𝟏</m:t>
                            </m:r>
                            <m:r>
                              <a:rPr lang="en-US" sz="2400" b="1" i="1" dirty="0" smtClean="0">
                                <a:latin typeface="Cambria Math"/>
                                <a:cs typeface="Calibri" pitchFamily="34" charset="0"/>
                              </a:rPr>
                              <m:t>)</m:t>
                            </m:r>
                          </m:den>
                        </m:f>
                      </m:e>
                    </m:nary>
                  </m:oMath>
                </a14:m>
                <a:endParaRPr lang="en-US" sz="2400" b="1" i="1" dirty="0">
                  <a:latin typeface="Calibri" pitchFamily="34" charset="0"/>
                  <a:cs typeface="Calibri" pitchFamily="34" charset="0"/>
                </a:endParaRPr>
              </a:p>
            </p:txBody>
          </p:sp>
        </mc:Choice>
        <mc:Fallback xmlns="">
          <p:sp>
            <p:nvSpPr>
              <p:cNvPr id="78880" name="Text Box 32"/>
              <p:cNvSpPr txBox="1">
                <a:spLocks noRot="1" noChangeAspect="1" noMove="1" noResize="1" noEditPoints="1" noAdjustHandles="1" noChangeArrowheads="1" noChangeShapeType="1" noTextEdit="1"/>
              </p:cNvSpPr>
              <p:nvPr/>
            </p:nvSpPr>
            <p:spPr bwMode="auto">
              <a:xfrm>
                <a:off x="609600" y="4083259"/>
                <a:ext cx="8382000" cy="1403141"/>
              </a:xfrm>
              <a:prstGeom prst="rect">
                <a:avLst/>
              </a:prstGeom>
              <a:blipFill rotWithShape="1">
                <a:blip r:embed="rId3"/>
                <a:stretch>
                  <a:fillRect l="-1091" t="-3478" r="-1891"/>
                </a:stretch>
              </a:blipFill>
              <a:ln w="9525">
                <a:noFill/>
                <a:miter lim="800000"/>
                <a:headEnd/>
                <a:tailEnd/>
              </a:ln>
              <a:effectLst/>
            </p:spPr>
            <p:txBody>
              <a:bodyPr/>
              <a:lstStyle/>
              <a:p>
                <a:r>
                  <a:rPr lang="en-US">
                    <a:noFill/>
                  </a:rPr>
                  <a:t> </a:t>
                </a:r>
              </a:p>
            </p:txBody>
          </p:sp>
        </mc:Fallback>
      </mc:AlternateContent>
      <p:sp>
        <p:nvSpPr>
          <p:cNvPr id="78882" name="Text Box 34"/>
          <p:cNvSpPr txBox="1">
            <a:spLocks noChangeArrowheads="1"/>
          </p:cNvSpPr>
          <p:nvPr/>
        </p:nvSpPr>
        <p:spPr bwMode="auto">
          <a:xfrm>
            <a:off x="609600" y="5638800"/>
            <a:ext cx="7848600" cy="830997"/>
          </a:xfrm>
          <a:prstGeom prst="rect">
            <a:avLst/>
          </a:prstGeom>
          <a:noFill/>
          <a:ln w="9525">
            <a:noFill/>
            <a:miter lim="800000"/>
            <a:headEnd/>
            <a:tailEnd/>
          </a:ln>
          <a:effectLst/>
        </p:spPr>
        <p:txBody>
          <a:bodyPr wrap="square">
            <a:spAutoFit/>
          </a:bodyPr>
          <a:lstStyle/>
          <a:p>
            <a:r>
              <a:rPr lang="en-US" sz="2400" b="1" dirty="0">
                <a:solidFill>
                  <a:srgbClr val="008000"/>
                </a:solidFill>
                <a:latin typeface="Calibri" pitchFamily="34" charset="0"/>
                <a:cs typeface="Calibri" pitchFamily="34" charset="0"/>
              </a:rPr>
              <a:t>If we find the smallest </a:t>
            </a:r>
            <a:r>
              <a:rPr lang="en-US" sz="2400" b="1" i="1" dirty="0">
                <a:solidFill>
                  <a:srgbClr val="008000"/>
                </a:solidFill>
                <a:latin typeface="Calibri" pitchFamily="34" charset="0"/>
                <a:cs typeface="Calibri" pitchFamily="34" charset="0"/>
              </a:rPr>
              <a:t>k</a:t>
            </a:r>
            <a:r>
              <a:rPr lang="en-US" sz="2400" b="1" dirty="0">
                <a:solidFill>
                  <a:srgbClr val="008000"/>
                </a:solidFill>
                <a:latin typeface="Calibri" pitchFamily="34" charset="0"/>
                <a:cs typeface="Calibri" pitchFamily="34" charset="0"/>
              </a:rPr>
              <a:t> such that </a:t>
            </a:r>
            <a:r>
              <a:rPr lang="en-US" sz="2400" b="1" i="1" dirty="0" err="1">
                <a:solidFill>
                  <a:srgbClr val="008000"/>
                </a:solidFill>
                <a:latin typeface="Calibri" pitchFamily="34" charset="0"/>
                <a:cs typeface="Calibri" pitchFamily="34" charset="0"/>
              </a:rPr>
              <a:t>S</a:t>
            </a:r>
            <a:r>
              <a:rPr lang="en-US" sz="2400" b="1" i="1" baseline="-25000" dirty="0" err="1">
                <a:solidFill>
                  <a:srgbClr val="008000"/>
                </a:solidFill>
                <a:latin typeface="Calibri" pitchFamily="34" charset="0"/>
                <a:cs typeface="Calibri" pitchFamily="34" charset="0"/>
              </a:rPr>
              <a:t>k</a:t>
            </a:r>
            <a:r>
              <a:rPr lang="en-US" sz="2400" b="1" i="1" dirty="0">
                <a:solidFill>
                  <a:srgbClr val="008000"/>
                </a:solidFill>
                <a:latin typeface="Calibri" pitchFamily="34" charset="0"/>
                <a:cs typeface="Calibri" pitchFamily="34" charset="0"/>
              </a:rPr>
              <a:t> </a:t>
            </a:r>
            <a:r>
              <a:rPr lang="en-US" sz="2400" b="1" i="1" dirty="0" smtClean="0">
                <a:solidFill>
                  <a:srgbClr val="008000"/>
                </a:solidFill>
                <a:latin typeface="Calibri" pitchFamily="34" charset="0"/>
                <a:cs typeface="Calibri" pitchFamily="34" charset="0"/>
                <a:sym typeface="Symbol"/>
              </a:rPr>
              <a:t></a:t>
            </a:r>
            <a:r>
              <a:rPr lang="en-US" sz="2400" b="1" i="1" dirty="0" smtClean="0">
                <a:solidFill>
                  <a:srgbClr val="008000"/>
                </a:solidFill>
                <a:latin typeface="Calibri" pitchFamily="34" charset="0"/>
                <a:cs typeface="Calibri" pitchFamily="34" charset="0"/>
              </a:rPr>
              <a:t> </a:t>
            </a:r>
            <a:r>
              <a:rPr lang="en-US" sz="2400" b="1" i="1" dirty="0">
                <a:solidFill>
                  <a:srgbClr val="008000"/>
                </a:solidFill>
                <a:latin typeface="Calibri" pitchFamily="34" charset="0"/>
                <a:cs typeface="Calibri" pitchFamily="34" charset="0"/>
              </a:rPr>
              <a:t>B</a:t>
            </a:r>
            <a:r>
              <a:rPr lang="en-US" sz="2400" b="1" dirty="0">
                <a:solidFill>
                  <a:srgbClr val="008000"/>
                </a:solidFill>
                <a:latin typeface="Calibri" pitchFamily="34" charset="0"/>
                <a:cs typeface="Calibri" pitchFamily="34" charset="0"/>
              </a:rPr>
              <a:t>, then after </a:t>
            </a:r>
            <a:r>
              <a:rPr lang="en-US" sz="2400" b="1" i="1" dirty="0">
                <a:solidFill>
                  <a:srgbClr val="008000"/>
                </a:solidFill>
                <a:latin typeface="Calibri" pitchFamily="34" charset="0"/>
                <a:cs typeface="Calibri" pitchFamily="34" charset="0"/>
              </a:rPr>
              <a:t>k</a:t>
            </a:r>
            <a:r>
              <a:rPr lang="en-US" sz="2400" b="1" dirty="0">
                <a:solidFill>
                  <a:srgbClr val="008000"/>
                </a:solidFill>
                <a:latin typeface="Calibri" pitchFamily="34" charset="0"/>
                <a:cs typeface="Calibri" pitchFamily="34" charset="0"/>
              </a:rPr>
              <a:t> rounds</a:t>
            </a:r>
          </a:p>
          <a:p>
            <a:r>
              <a:rPr lang="en-US" sz="2400" b="1" dirty="0">
                <a:solidFill>
                  <a:srgbClr val="008000"/>
                </a:solidFill>
                <a:latin typeface="Calibri" pitchFamily="34" charset="0"/>
                <a:cs typeface="Calibri" pitchFamily="34" charset="0"/>
              </a:rPr>
              <a:t>we cannot allocate any queries to any advertiser</a:t>
            </a:r>
          </a:p>
        </p:txBody>
      </p:sp>
      <p:sp>
        <p:nvSpPr>
          <p:cNvPr id="35" name="Slide Number Placeholder 34"/>
          <p:cNvSpPr>
            <a:spLocks noGrp="1"/>
          </p:cNvSpPr>
          <p:nvPr>
            <p:ph type="sldNum" sz="quarter" idx="12"/>
          </p:nvPr>
        </p:nvSpPr>
        <p:spPr/>
        <p:txBody>
          <a:bodyPr/>
          <a:lstStyle/>
          <a:p>
            <a:fld id="{19B12225-5612-419B-A8D5-4B8EEE4C217E}" type="slidenum">
              <a:rPr lang="en-US" smtClean="0"/>
              <a:pPr/>
              <a:t>34</a:t>
            </a:fld>
            <a:endParaRPr lang="en-US"/>
          </a:p>
        </p:txBody>
      </p:sp>
      <p:sp>
        <p:nvSpPr>
          <p:cNvPr id="36" name="Footer Placeholder 3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14459391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888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88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80" grpId="0" autoUpdateAnimBg="0"/>
      <p:bldP spid="7888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dirty="0" smtClean="0"/>
              <a:t>BALANCE: Analysis</a:t>
            </a:r>
            <a:endParaRPr lang="en-US" dirty="0"/>
          </a:p>
        </p:txBody>
      </p:sp>
      <p:sp>
        <p:nvSpPr>
          <p:cNvPr id="73732" name="Text Box 4"/>
          <p:cNvSpPr txBox="1">
            <a:spLocks noChangeArrowheads="1"/>
          </p:cNvSpPr>
          <p:nvPr/>
        </p:nvSpPr>
        <p:spPr bwMode="auto">
          <a:xfrm>
            <a:off x="898525" y="1784350"/>
            <a:ext cx="7510389" cy="461665"/>
          </a:xfrm>
          <a:prstGeom prst="rect">
            <a:avLst/>
          </a:prstGeom>
          <a:noFill/>
          <a:ln w="9525">
            <a:noFill/>
            <a:miter lim="800000"/>
            <a:headEnd/>
            <a:tailEnd/>
          </a:ln>
          <a:effectLst/>
        </p:spPr>
        <p:txBody>
          <a:bodyPr wrap="none">
            <a:spAutoFit/>
          </a:bodyPr>
          <a:lstStyle/>
          <a:p>
            <a:r>
              <a:rPr lang="en-US" sz="2400" dirty="0">
                <a:latin typeface="Verdana" pitchFamily="34" charset="0"/>
                <a:ea typeface="Verdana" pitchFamily="34" charset="0"/>
                <a:cs typeface="Verdana" pitchFamily="34" charset="0"/>
              </a:rPr>
              <a:t>B/1   B/2   B/3  …  B/(</a:t>
            </a:r>
            <a:r>
              <a:rPr lang="en-US" sz="2400" dirty="0" smtClean="0">
                <a:latin typeface="Verdana" pitchFamily="34" charset="0"/>
                <a:ea typeface="Verdana" pitchFamily="34" charset="0"/>
                <a:cs typeface="Verdana" pitchFamily="34" charset="0"/>
              </a:rPr>
              <a:t>N-(k-1)) </a:t>
            </a:r>
            <a:r>
              <a:rPr lang="en-US" sz="2400" dirty="0">
                <a:latin typeface="Verdana" pitchFamily="34" charset="0"/>
                <a:ea typeface="Verdana" pitchFamily="34" charset="0"/>
                <a:cs typeface="Verdana" pitchFamily="34" charset="0"/>
              </a:rPr>
              <a:t>… B/(N-1)   B/N</a:t>
            </a:r>
          </a:p>
        </p:txBody>
      </p:sp>
      <p:sp>
        <p:nvSpPr>
          <p:cNvPr id="73733" name="Line 5"/>
          <p:cNvSpPr>
            <a:spLocks noChangeShapeType="1"/>
          </p:cNvSpPr>
          <p:nvPr/>
        </p:nvSpPr>
        <p:spPr bwMode="auto">
          <a:xfrm>
            <a:off x="7543800" y="2362200"/>
            <a:ext cx="533400"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73734" name="Text Box 6"/>
          <p:cNvSpPr txBox="1">
            <a:spLocks noChangeArrowheads="1"/>
          </p:cNvSpPr>
          <p:nvPr/>
        </p:nvSpPr>
        <p:spPr bwMode="auto">
          <a:xfrm>
            <a:off x="7640638" y="2393950"/>
            <a:ext cx="436562" cy="366713"/>
          </a:xfrm>
          <a:prstGeom prst="rect">
            <a:avLst/>
          </a:prstGeom>
          <a:noFill/>
          <a:ln w="9525">
            <a:noFill/>
            <a:miter lim="800000"/>
            <a:headEnd/>
            <a:tailEnd/>
          </a:ln>
          <a:effectLst/>
        </p:spPr>
        <p:txBody>
          <a:bodyPr wrap="none">
            <a:spAutoFit/>
          </a:bodyPr>
          <a:lstStyle/>
          <a:p>
            <a:r>
              <a:rPr lang="en-US"/>
              <a:t>S</a:t>
            </a:r>
            <a:r>
              <a:rPr lang="en-US" baseline="-25000"/>
              <a:t>1</a:t>
            </a:r>
          </a:p>
        </p:txBody>
      </p:sp>
      <p:sp>
        <p:nvSpPr>
          <p:cNvPr id="73735" name="Line 7"/>
          <p:cNvSpPr>
            <a:spLocks noChangeShapeType="1"/>
          </p:cNvSpPr>
          <p:nvPr/>
        </p:nvSpPr>
        <p:spPr bwMode="auto">
          <a:xfrm>
            <a:off x="6248400" y="2819400"/>
            <a:ext cx="1905000"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73736" name="Text Box 8"/>
          <p:cNvSpPr txBox="1">
            <a:spLocks noChangeArrowheads="1"/>
          </p:cNvSpPr>
          <p:nvPr/>
        </p:nvSpPr>
        <p:spPr bwMode="auto">
          <a:xfrm>
            <a:off x="7031038" y="2833688"/>
            <a:ext cx="436562" cy="366712"/>
          </a:xfrm>
          <a:prstGeom prst="rect">
            <a:avLst/>
          </a:prstGeom>
          <a:noFill/>
          <a:ln w="9525">
            <a:noFill/>
            <a:miter lim="800000"/>
            <a:headEnd/>
            <a:tailEnd/>
          </a:ln>
          <a:effectLst/>
        </p:spPr>
        <p:txBody>
          <a:bodyPr wrap="none">
            <a:spAutoFit/>
          </a:bodyPr>
          <a:lstStyle/>
          <a:p>
            <a:r>
              <a:rPr lang="en-US"/>
              <a:t>S</a:t>
            </a:r>
            <a:r>
              <a:rPr lang="en-US" baseline="-25000"/>
              <a:t>2</a:t>
            </a:r>
          </a:p>
        </p:txBody>
      </p:sp>
      <p:sp>
        <p:nvSpPr>
          <p:cNvPr id="73739" name="Line 11"/>
          <p:cNvSpPr>
            <a:spLocks noChangeShapeType="1"/>
          </p:cNvSpPr>
          <p:nvPr/>
        </p:nvSpPr>
        <p:spPr bwMode="auto">
          <a:xfrm>
            <a:off x="4191000" y="3352800"/>
            <a:ext cx="3962400"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73740" name="Text Box 12"/>
          <p:cNvSpPr txBox="1">
            <a:spLocks noChangeArrowheads="1"/>
          </p:cNvSpPr>
          <p:nvPr/>
        </p:nvSpPr>
        <p:spPr bwMode="auto">
          <a:xfrm>
            <a:off x="5715000" y="3443288"/>
            <a:ext cx="777777" cy="369332"/>
          </a:xfrm>
          <a:prstGeom prst="rect">
            <a:avLst/>
          </a:prstGeom>
          <a:noFill/>
          <a:ln w="9525">
            <a:noFill/>
            <a:miter lim="800000"/>
            <a:headEnd/>
            <a:tailEnd/>
          </a:ln>
          <a:effectLst/>
        </p:spPr>
        <p:txBody>
          <a:bodyPr wrap="none">
            <a:spAutoFit/>
          </a:bodyPr>
          <a:lstStyle/>
          <a:p>
            <a:r>
              <a:rPr lang="en-US" dirty="0" err="1"/>
              <a:t>S</a:t>
            </a:r>
            <a:r>
              <a:rPr lang="en-US" baseline="-25000" dirty="0" err="1"/>
              <a:t>k</a:t>
            </a:r>
            <a:r>
              <a:rPr lang="en-US" dirty="0"/>
              <a:t> </a:t>
            </a:r>
            <a:r>
              <a:rPr lang="en-US" b="1" dirty="0">
                <a:solidFill>
                  <a:srgbClr val="0000FF"/>
                </a:solidFill>
              </a:rPr>
              <a:t>= B</a:t>
            </a:r>
            <a:r>
              <a:rPr lang="en-US" b="1" baseline="-25000" dirty="0">
                <a:solidFill>
                  <a:srgbClr val="0000FF"/>
                </a:solidFill>
              </a:rPr>
              <a:t> </a:t>
            </a:r>
          </a:p>
        </p:txBody>
      </p:sp>
      <p:grpSp>
        <p:nvGrpSpPr>
          <p:cNvPr id="2" name="Group 22"/>
          <p:cNvGrpSpPr>
            <a:grpSpLocks/>
          </p:cNvGrpSpPr>
          <p:nvPr/>
        </p:nvGrpSpPr>
        <p:grpSpPr bwMode="auto">
          <a:xfrm>
            <a:off x="928688" y="4070350"/>
            <a:ext cx="7413626" cy="2028825"/>
            <a:chOff x="585" y="2564"/>
            <a:chExt cx="4670" cy="1278"/>
          </a:xfrm>
        </p:grpSpPr>
        <p:sp>
          <p:nvSpPr>
            <p:cNvPr id="73743" name="Text Box 15"/>
            <p:cNvSpPr txBox="1">
              <a:spLocks noChangeArrowheads="1"/>
            </p:cNvSpPr>
            <p:nvPr/>
          </p:nvSpPr>
          <p:spPr bwMode="auto">
            <a:xfrm>
              <a:off x="585" y="2564"/>
              <a:ext cx="4670" cy="291"/>
            </a:xfrm>
            <a:prstGeom prst="rect">
              <a:avLst/>
            </a:prstGeom>
            <a:noFill/>
            <a:ln w="9525">
              <a:noFill/>
              <a:miter lim="800000"/>
              <a:headEnd/>
              <a:tailEnd/>
            </a:ln>
            <a:effectLst/>
          </p:spPr>
          <p:txBody>
            <a:bodyPr wrap="none">
              <a:spAutoFit/>
            </a:bodyPr>
            <a:lstStyle/>
            <a:p>
              <a:r>
                <a:rPr lang="en-US" sz="2400" dirty="0">
                  <a:latin typeface="Verdana" pitchFamily="34" charset="0"/>
                  <a:ea typeface="Verdana" pitchFamily="34" charset="0"/>
                  <a:cs typeface="Verdana" pitchFamily="34" charset="0"/>
                </a:rPr>
                <a:t>1/1   1/2   1/3  …  1/(</a:t>
              </a:r>
              <a:r>
                <a:rPr lang="en-US" sz="2400" dirty="0" smtClean="0">
                  <a:latin typeface="Verdana" pitchFamily="34" charset="0"/>
                  <a:ea typeface="Verdana" pitchFamily="34" charset="0"/>
                  <a:cs typeface="Verdana" pitchFamily="34" charset="0"/>
                </a:rPr>
                <a:t>N-(k-1)) </a:t>
              </a:r>
              <a:r>
                <a:rPr lang="en-US" sz="2400" dirty="0">
                  <a:latin typeface="Verdana" pitchFamily="34" charset="0"/>
                  <a:ea typeface="Verdana" pitchFamily="34" charset="0"/>
                  <a:cs typeface="Verdana" pitchFamily="34" charset="0"/>
                </a:rPr>
                <a:t>… 1/(N-1)   1/N</a:t>
              </a:r>
            </a:p>
          </p:txBody>
        </p:sp>
        <p:sp>
          <p:nvSpPr>
            <p:cNvPr id="73744" name="Line 16"/>
            <p:cNvSpPr>
              <a:spLocks noChangeShapeType="1"/>
            </p:cNvSpPr>
            <p:nvPr/>
          </p:nvSpPr>
          <p:spPr bwMode="auto">
            <a:xfrm>
              <a:off x="4771" y="2928"/>
              <a:ext cx="336"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73745" name="Text Box 17"/>
            <p:cNvSpPr txBox="1">
              <a:spLocks noChangeArrowheads="1"/>
            </p:cNvSpPr>
            <p:nvPr/>
          </p:nvSpPr>
          <p:spPr bwMode="auto">
            <a:xfrm>
              <a:off x="4832" y="2948"/>
              <a:ext cx="275" cy="231"/>
            </a:xfrm>
            <a:prstGeom prst="rect">
              <a:avLst/>
            </a:prstGeom>
            <a:noFill/>
            <a:ln w="9525">
              <a:noFill/>
              <a:miter lim="800000"/>
              <a:headEnd/>
              <a:tailEnd/>
            </a:ln>
            <a:effectLst/>
          </p:spPr>
          <p:txBody>
            <a:bodyPr wrap="none">
              <a:spAutoFit/>
            </a:bodyPr>
            <a:lstStyle/>
            <a:p>
              <a:r>
                <a:rPr lang="en-US"/>
                <a:t>S</a:t>
              </a:r>
              <a:r>
                <a:rPr lang="en-US" baseline="-25000"/>
                <a:t>1</a:t>
              </a:r>
            </a:p>
          </p:txBody>
        </p:sp>
        <p:sp>
          <p:nvSpPr>
            <p:cNvPr id="73746" name="Line 18"/>
            <p:cNvSpPr>
              <a:spLocks noChangeShapeType="1"/>
            </p:cNvSpPr>
            <p:nvPr/>
          </p:nvSpPr>
          <p:spPr bwMode="auto">
            <a:xfrm>
              <a:off x="3955" y="3216"/>
              <a:ext cx="1200"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73747" name="Text Box 19"/>
            <p:cNvSpPr txBox="1">
              <a:spLocks noChangeArrowheads="1"/>
            </p:cNvSpPr>
            <p:nvPr/>
          </p:nvSpPr>
          <p:spPr bwMode="auto">
            <a:xfrm>
              <a:off x="4448" y="3225"/>
              <a:ext cx="275" cy="231"/>
            </a:xfrm>
            <a:prstGeom prst="rect">
              <a:avLst/>
            </a:prstGeom>
            <a:noFill/>
            <a:ln w="9525">
              <a:noFill/>
              <a:miter lim="800000"/>
              <a:headEnd/>
              <a:tailEnd/>
            </a:ln>
            <a:effectLst/>
          </p:spPr>
          <p:txBody>
            <a:bodyPr wrap="none">
              <a:spAutoFit/>
            </a:bodyPr>
            <a:lstStyle/>
            <a:p>
              <a:r>
                <a:rPr lang="en-US"/>
                <a:t>S</a:t>
              </a:r>
              <a:r>
                <a:rPr lang="en-US" baseline="-25000"/>
                <a:t>2</a:t>
              </a:r>
            </a:p>
          </p:txBody>
        </p:sp>
        <p:sp>
          <p:nvSpPr>
            <p:cNvPr id="73748" name="Line 20"/>
            <p:cNvSpPr>
              <a:spLocks noChangeShapeType="1"/>
            </p:cNvSpPr>
            <p:nvPr/>
          </p:nvSpPr>
          <p:spPr bwMode="auto">
            <a:xfrm>
              <a:off x="2659" y="3552"/>
              <a:ext cx="2496"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73749" name="Text Box 21"/>
            <p:cNvSpPr txBox="1">
              <a:spLocks noChangeArrowheads="1"/>
            </p:cNvSpPr>
            <p:nvPr/>
          </p:nvSpPr>
          <p:spPr bwMode="auto">
            <a:xfrm>
              <a:off x="3619" y="3609"/>
              <a:ext cx="472" cy="233"/>
            </a:xfrm>
            <a:prstGeom prst="rect">
              <a:avLst/>
            </a:prstGeom>
            <a:noFill/>
            <a:ln w="9525">
              <a:noFill/>
              <a:miter lim="800000"/>
              <a:headEnd/>
              <a:tailEnd/>
            </a:ln>
            <a:effectLst/>
          </p:spPr>
          <p:txBody>
            <a:bodyPr wrap="none">
              <a:spAutoFit/>
            </a:bodyPr>
            <a:lstStyle/>
            <a:p>
              <a:r>
                <a:rPr lang="en-US" dirty="0" err="1"/>
                <a:t>S</a:t>
              </a:r>
              <a:r>
                <a:rPr lang="en-US" baseline="-25000" dirty="0" err="1"/>
                <a:t>k</a:t>
              </a:r>
              <a:r>
                <a:rPr lang="en-US" dirty="0"/>
                <a:t> </a:t>
              </a:r>
              <a:r>
                <a:rPr lang="en-US" b="1" dirty="0">
                  <a:solidFill>
                    <a:srgbClr val="0000FF"/>
                  </a:solidFill>
                </a:rPr>
                <a:t>= 1</a:t>
              </a:r>
              <a:r>
                <a:rPr lang="en-US" b="1" baseline="-25000" dirty="0">
                  <a:solidFill>
                    <a:srgbClr val="0000FF"/>
                  </a:solidFill>
                </a:rPr>
                <a:t> </a:t>
              </a:r>
            </a:p>
          </p:txBody>
        </p:sp>
      </p:grpSp>
      <p:sp>
        <p:nvSpPr>
          <p:cNvPr id="19" name="Slide Number Placeholder 18"/>
          <p:cNvSpPr>
            <a:spLocks noGrp="1"/>
          </p:cNvSpPr>
          <p:nvPr>
            <p:ph type="sldNum" sz="quarter" idx="12"/>
          </p:nvPr>
        </p:nvSpPr>
        <p:spPr/>
        <p:txBody>
          <a:bodyPr/>
          <a:lstStyle/>
          <a:p>
            <a:fld id="{19B12225-5612-419B-A8D5-4B8EEE4C217E}" type="slidenum">
              <a:rPr lang="en-US" smtClean="0"/>
              <a:pPr/>
              <a:t>35</a:t>
            </a:fld>
            <a:endParaRPr lang="en-US"/>
          </a:p>
        </p:txBody>
      </p:sp>
      <p:sp>
        <p:nvSpPr>
          <p:cNvPr id="20" name="Footer Placeholder 19"/>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162550316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dirty="0" smtClean="0"/>
              <a:t>BALANCE: Analysis</a:t>
            </a:r>
            <a:endParaRPr lang="en-US" dirty="0"/>
          </a:p>
        </p:txBody>
      </p:sp>
      <mc:AlternateContent xmlns:mc="http://schemas.openxmlformats.org/markup-compatibility/2006" xmlns:a14="http://schemas.microsoft.com/office/drawing/2010/main">
        <mc:Choice Requires="a14">
          <p:sp>
            <p:nvSpPr>
              <p:cNvPr id="71683" name="Rectangle 3"/>
              <p:cNvSpPr>
                <a:spLocks noGrp="1" noChangeArrowheads="1"/>
              </p:cNvSpPr>
              <p:nvPr>
                <p:ph idx="1"/>
              </p:nvPr>
            </p:nvSpPr>
            <p:spPr>
              <a:xfrm>
                <a:off x="457200" y="1295400"/>
                <a:ext cx="8229600" cy="5410200"/>
              </a:xfrm>
            </p:spPr>
            <p:txBody>
              <a:bodyPr>
                <a:normAutofit lnSpcReduction="10000"/>
              </a:bodyPr>
              <a:lstStyle/>
              <a:p>
                <a:r>
                  <a:rPr lang="en-US" b="1" dirty="0" smtClean="0">
                    <a:solidFill>
                      <a:srgbClr val="D60093"/>
                    </a:solidFill>
                  </a:rPr>
                  <a:t>Fact:</a:t>
                </a:r>
                <a:r>
                  <a:rPr lang="en-US" dirty="0">
                    <a:solidFill>
                      <a:schemeClr val="accent4"/>
                    </a:solidFill>
                  </a:rPr>
                  <a:t> </a:t>
                </a:r>
                <a14:m>
                  <m:oMath xmlns:m="http://schemas.openxmlformats.org/officeDocument/2006/math">
                    <m:sSub>
                      <m:sSubPr>
                        <m:ctrlPr>
                          <a:rPr lang="en-US" b="1" i="1">
                            <a:latin typeface="Cambria Math"/>
                          </a:rPr>
                        </m:ctrlPr>
                      </m:sSubPr>
                      <m:e>
                        <m:r>
                          <a:rPr lang="en-US" b="1" i="1">
                            <a:latin typeface="Cambria Math"/>
                          </a:rPr>
                          <m:t>𝑯</m:t>
                        </m:r>
                      </m:e>
                      <m:sub>
                        <m:r>
                          <a:rPr lang="en-US" b="1" i="1">
                            <a:latin typeface="Cambria Math"/>
                          </a:rPr>
                          <m:t>𝒏</m:t>
                        </m:r>
                      </m:sub>
                    </m:sSub>
                    <m:r>
                      <a:rPr lang="en-US" b="1" i="1">
                        <a:latin typeface="Cambria Math"/>
                      </a:rPr>
                      <m:t>=</m:t>
                    </m:r>
                    <m:nary>
                      <m:naryPr>
                        <m:chr m:val="∑"/>
                        <m:ctrlPr>
                          <a:rPr lang="en-US" b="1" i="1">
                            <a:latin typeface="Cambria Math"/>
                          </a:rPr>
                        </m:ctrlPr>
                      </m:naryPr>
                      <m:sub>
                        <m:r>
                          <m:rPr>
                            <m:brk m:alnAt="23"/>
                          </m:rPr>
                          <a:rPr lang="en-US" b="1" i="1">
                            <a:latin typeface="Cambria Math"/>
                          </a:rPr>
                          <m:t>𝒊</m:t>
                        </m:r>
                        <m:r>
                          <a:rPr lang="en-US" b="1" i="1">
                            <a:latin typeface="Cambria Math"/>
                          </a:rPr>
                          <m:t>=</m:t>
                        </m:r>
                        <m:r>
                          <a:rPr lang="en-US" b="1" i="1">
                            <a:latin typeface="Cambria Math"/>
                          </a:rPr>
                          <m:t>𝟏</m:t>
                        </m:r>
                      </m:sub>
                      <m:sup>
                        <m:r>
                          <a:rPr lang="en-US" b="1" i="1">
                            <a:latin typeface="Cambria Math"/>
                          </a:rPr>
                          <m:t>𝒏</m:t>
                        </m:r>
                      </m:sup>
                      <m:e>
                        <m:r>
                          <a:rPr lang="en-US" b="1" i="1">
                            <a:latin typeface="Cambria Math"/>
                          </a:rPr>
                          <m:t>𝟏</m:t>
                        </m:r>
                        <m:r>
                          <a:rPr lang="en-US" b="1" i="1">
                            <a:latin typeface="Cambria Math"/>
                          </a:rPr>
                          <m:t>/</m:t>
                        </m:r>
                        <m:r>
                          <a:rPr lang="en-US" b="1" i="1">
                            <a:latin typeface="Cambria Math"/>
                          </a:rPr>
                          <m:t>𝒊</m:t>
                        </m:r>
                      </m:e>
                    </m:nary>
                    <m:r>
                      <a:rPr lang="en-US" b="1" i="1">
                        <a:latin typeface="Cambria Math"/>
                      </a:rPr>
                      <m:t>≈</m:t>
                    </m:r>
                    <m:func>
                      <m:funcPr>
                        <m:ctrlPr>
                          <a:rPr lang="en-US" b="1" i="1">
                            <a:latin typeface="Cambria Math"/>
                          </a:rPr>
                        </m:ctrlPr>
                      </m:funcPr>
                      <m:fName>
                        <m:r>
                          <a:rPr lang="en-US" b="1" i="1">
                            <a:latin typeface="Cambria Math"/>
                          </a:rPr>
                          <m:t>𝐥</m:t>
                        </m:r>
                        <m:r>
                          <a:rPr lang="en-US" b="1" i="0" smtClean="0">
                            <a:latin typeface="Cambria Math"/>
                          </a:rPr>
                          <m:t>𝐧</m:t>
                        </m:r>
                      </m:fName>
                      <m:e>
                        <m:d>
                          <m:dPr>
                            <m:ctrlPr>
                              <a:rPr lang="en-US" b="1" i="1">
                                <a:latin typeface="Cambria Math"/>
                              </a:rPr>
                            </m:ctrlPr>
                          </m:dPr>
                          <m:e>
                            <m:r>
                              <a:rPr lang="en-US" b="1" i="1">
                                <a:latin typeface="Cambria Math"/>
                              </a:rPr>
                              <m:t>𝒏</m:t>
                            </m:r>
                          </m:e>
                        </m:d>
                      </m:e>
                    </m:func>
                  </m:oMath>
                </a14:m>
                <a:r>
                  <a:rPr lang="en-US" dirty="0" smtClean="0"/>
                  <a:t> </a:t>
                </a:r>
                <a:r>
                  <a:rPr lang="en-US" dirty="0"/>
                  <a:t>for large </a:t>
                </a:r>
                <a:r>
                  <a:rPr lang="en-US" b="1" i="1" dirty="0"/>
                  <a:t>n</a:t>
                </a:r>
              </a:p>
              <a:p>
                <a:pPr lvl="1"/>
                <a:r>
                  <a:rPr lang="en-US" dirty="0"/>
                  <a:t>Result due to </a:t>
                </a:r>
                <a:r>
                  <a:rPr lang="en-US" dirty="0" smtClean="0"/>
                  <a:t>Euler</a:t>
                </a:r>
              </a:p>
              <a:p>
                <a:pPr lvl="1"/>
                <a:endParaRPr lang="en-US" dirty="0"/>
              </a:p>
              <a:p>
                <a:pPr lvl="1"/>
                <a:endParaRPr lang="en-US" dirty="0" smtClean="0"/>
              </a:p>
              <a:p>
                <a:pPr lvl="1"/>
                <a:endParaRPr lang="en-US" dirty="0"/>
              </a:p>
              <a:p>
                <a:pPr lvl="1"/>
                <a:endParaRPr lang="en-US" dirty="0" smtClean="0"/>
              </a:p>
              <a:p>
                <a14:m>
                  <m:oMath xmlns:m="http://schemas.openxmlformats.org/officeDocument/2006/math">
                    <m:sSub>
                      <m:sSubPr>
                        <m:ctrlPr>
                          <a:rPr lang="en-US" b="1" i="1" dirty="0" smtClean="0">
                            <a:solidFill>
                              <a:srgbClr val="0000FF"/>
                            </a:solidFill>
                            <a:latin typeface="Cambria Math"/>
                          </a:rPr>
                        </m:ctrlPr>
                      </m:sSubPr>
                      <m:e>
                        <m:r>
                          <a:rPr lang="en-US" b="1" i="1" dirty="0" smtClean="0">
                            <a:solidFill>
                              <a:srgbClr val="0000FF"/>
                            </a:solidFill>
                            <a:latin typeface="Cambria Math"/>
                          </a:rPr>
                          <m:t>𝑺</m:t>
                        </m:r>
                      </m:e>
                      <m:sub>
                        <m:r>
                          <a:rPr lang="en-US" b="1" i="1" dirty="0" smtClean="0">
                            <a:solidFill>
                              <a:srgbClr val="0000FF"/>
                            </a:solidFill>
                            <a:latin typeface="Cambria Math"/>
                          </a:rPr>
                          <m:t>𝒌</m:t>
                        </m:r>
                      </m:sub>
                    </m:sSub>
                    <m:r>
                      <a:rPr lang="en-US" b="1" i="1" dirty="0">
                        <a:solidFill>
                          <a:srgbClr val="0000FF"/>
                        </a:solidFill>
                        <a:latin typeface="Cambria Math"/>
                      </a:rPr>
                      <m:t>=</m:t>
                    </m:r>
                    <m:r>
                      <a:rPr lang="en-US" b="1" i="1" dirty="0">
                        <a:solidFill>
                          <a:srgbClr val="0000FF"/>
                        </a:solidFill>
                        <a:latin typeface="Cambria Math"/>
                      </a:rPr>
                      <m:t>𝟏</m:t>
                    </m:r>
                  </m:oMath>
                </a14:m>
                <a:r>
                  <a:rPr lang="en-US" dirty="0" smtClean="0">
                    <a:solidFill>
                      <a:srgbClr val="0000FF"/>
                    </a:solidFill>
                  </a:rPr>
                  <a:t> implies: </a:t>
                </a:r>
                <a14:m>
                  <m:oMath xmlns:m="http://schemas.openxmlformats.org/officeDocument/2006/math">
                    <m:sSub>
                      <m:sSubPr>
                        <m:ctrlPr>
                          <a:rPr lang="en-US" b="1" i="1" dirty="0" smtClean="0">
                            <a:latin typeface="Cambria Math"/>
                          </a:rPr>
                        </m:ctrlPr>
                      </m:sSubPr>
                      <m:e>
                        <m:r>
                          <a:rPr lang="en-US" b="1" i="1" dirty="0" smtClean="0">
                            <a:latin typeface="Cambria Math"/>
                          </a:rPr>
                          <m:t>𝑯</m:t>
                        </m:r>
                      </m:e>
                      <m:sub>
                        <m:r>
                          <a:rPr lang="en-US" b="1" i="1" dirty="0" smtClean="0">
                            <a:latin typeface="Cambria Math"/>
                          </a:rPr>
                          <m:t>𝑵</m:t>
                        </m:r>
                        <m:r>
                          <a:rPr lang="en-US" b="1" i="1" dirty="0" smtClean="0">
                            <a:latin typeface="Cambria Math"/>
                          </a:rPr>
                          <m:t>−</m:t>
                        </m:r>
                        <m:r>
                          <a:rPr lang="en-US" b="1" i="1" dirty="0" smtClean="0">
                            <a:latin typeface="Cambria Math"/>
                          </a:rPr>
                          <m:t>𝒌</m:t>
                        </m:r>
                      </m:sub>
                    </m:sSub>
                    <m:r>
                      <a:rPr lang="en-US" b="1" i="1" dirty="0">
                        <a:latin typeface="Cambria Math"/>
                      </a:rPr>
                      <m:t>=</m:t>
                    </m:r>
                    <m:r>
                      <a:rPr lang="en-US" b="1" i="1" dirty="0" err="1">
                        <a:latin typeface="Cambria Math"/>
                      </a:rPr>
                      <m:t>𝒍𝒏</m:t>
                    </m:r>
                    <m:r>
                      <a:rPr lang="en-US" b="1" i="1" dirty="0">
                        <a:latin typeface="Cambria Math"/>
                      </a:rPr>
                      <m:t>⁡(</m:t>
                    </m:r>
                    <m:r>
                      <a:rPr lang="en-US" b="1" i="1" dirty="0">
                        <a:latin typeface="Cambria Math"/>
                      </a:rPr>
                      <m:t>𝑵</m:t>
                    </m:r>
                    <m:r>
                      <a:rPr lang="en-US" b="1" i="1" dirty="0">
                        <a:latin typeface="Cambria Math"/>
                      </a:rPr>
                      <m:t>)−</m:t>
                    </m:r>
                    <m:r>
                      <a:rPr lang="en-US" b="1" i="1" dirty="0">
                        <a:latin typeface="Cambria Math"/>
                      </a:rPr>
                      <m:t>𝟏</m:t>
                    </m:r>
                    <m:r>
                      <a:rPr lang="en-US" b="1" i="1" dirty="0">
                        <a:latin typeface="Cambria Math"/>
                      </a:rPr>
                      <m:t>=</m:t>
                    </m:r>
                    <m:r>
                      <a:rPr lang="en-US" b="1" i="1" dirty="0" err="1">
                        <a:latin typeface="Cambria Math"/>
                      </a:rPr>
                      <m:t>𝒍𝒏</m:t>
                    </m:r>
                    <m:r>
                      <a:rPr lang="en-US" b="1" i="1" dirty="0">
                        <a:latin typeface="Cambria Math"/>
                      </a:rPr>
                      <m:t>⁡(</m:t>
                    </m:r>
                    <m:f>
                      <m:fPr>
                        <m:ctrlPr>
                          <a:rPr lang="en-US" b="1" i="1" dirty="0" smtClean="0">
                            <a:latin typeface="Cambria Math"/>
                          </a:rPr>
                        </m:ctrlPr>
                      </m:fPr>
                      <m:num>
                        <m:r>
                          <a:rPr lang="en-US" b="1" i="1" dirty="0">
                            <a:latin typeface="Cambria Math"/>
                          </a:rPr>
                          <m:t>𝑵</m:t>
                        </m:r>
                      </m:num>
                      <m:den>
                        <m:r>
                          <a:rPr lang="en-US" b="1" i="1" dirty="0" smtClean="0">
                            <a:latin typeface="Cambria Math"/>
                          </a:rPr>
                          <m:t>𝒆</m:t>
                        </m:r>
                      </m:den>
                    </m:f>
                    <m:r>
                      <a:rPr lang="en-US" b="1" i="1" dirty="0">
                        <a:latin typeface="Cambria Math"/>
                      </a:rPr>
                      <m:t>)</m:t>
                    </m:r>
                  </m:oMath>
                </a14:m>
                <a:endParaRPr lang="en-US" b="1" dirty="0"/>
              </a:p>
              <a:p>
                <a:r>
                  <a:rPr lang="en-US" dirty="0" smtClean="0">
                    <a:solidFill>
                      <a:srgbClr val="0000FF"/>
                    </a:solidFill>
                  </a:rPr>
                  <a:t>We also know: </a:t>
                </a:r>
                <a14:m>
                  <m:oMath xmlns:m="http://schemas.openxmlformats.org/officeDocument/2006/math">
                    <m:sSub>
                      <m:sSubPr>
                        <m:ctrlPr>
                          <a:rPr lang="en-US" b="1" i="1" dirty="0">
                            <a:latin typeface="Cambria Math"/>
                          </a:rPr>
                        </m:ctrlPr>
                      </m:sSubPr>
                      <m:e>
                        <m:r>
                          <a:rPr lang="en-US" b="1" i="1" dirty="0">
                            <a:latin typeface="Cambria Math"/>
                          </a:rPr>
                          <m:t>𝑯</m:t>
                        </m:r>
                      </m:e>
                      <m:sub>
                        <m:r>
                          <a:rPr lang="en-US" b="1" i="1" dirty="0">
                            <a:latin typeface="Cambria Math"/>
                          </a:rPr>
                          <m:t>𝑵</m:t>
                        </m:r>
                        <m:r>
                          <a:rPr lang="en-US" b="1" i="1" dirty="0">
                            <a:latin typeface="Cambria Math"/>
                          </a:rPr>
                          <m:t>−</m:t>
                        </m:r>
                        <m:r>
                          <a:rPr lang="en-US" b="1" i="1" dirty="0">
                            <a:latin typeface="Cambria Math"/>
                          </a:rPr>
                          <m:t>𝒌</m:t>
                        </m:r>
                      </m:sub>
                    </m:sSub>
                    <m:r>
                      <a:rPr lang="en-US" b="1" i="1" dirty="0">
                        <a:latin typeface="Cambria Math"/>
                      </a:rPr>
                      <m:t>=</m:t>
                    </m:r>
                    <m:r>
                      <a:rPr lang="en-US" b="1" i="1" dirty="0" err="1">
                        <a:latin typeface="Cambria Math"/>
                      </a:rPr>
                      <m:t>𝒍𝒏</m:t>
                    </m:r>
                    <m:r>
                      <a:rPr lang="en-US" b="1" i="1" dirty="0">
                        <a:latin typeface="Cambria Math"/>
                      </a:rPr>
                      <m:t>⁡</m:t>
                    </m:r>
                    <m:r>
                      <a:rPr lang="en-US" b="1" i="1" dirty="0" smtClean="0">
                        <a:latin typeface="Cambria Math"/>
                      </a:rPr>
                      <m:t>(</m:t>
                    </m:r>
                    <m:r>
                      <a:rPr lang="en-US" b="1" i="1" dirty="0" smtClean="0">
                        <a:latin typeface="Cambria Math"/>
                      </a:rPr>
                      <m:t>𝑵</m:t>
                    </m:r>
                    <m:r>
                      <a:rPr lang="en-US" b="1" i="1" dirty="0" smtClean="0">
                        <a:latin typeface="Cambria Math"/>
                      </a:rPr>
                      <m:t>−</m:t>
                    </m:r>
                    <m:r>
                      <a:rPr lang="en-US" b="1" i="1" dirty="0" smtClean="0">
                        <a:latin typeface="Cambria Math"/>
                      </a:rPr>
                      <m:t>𝒌</m:t>
                    </m:r>
                    <m:r>
                      <a:rPr lang="en-US" b="1" i="1" dirty="0" smtClean="0">
                        <a:latin typeface="Cambria Math"/>
                      </a:rPr>
                      <m:t>)</m:t>
                    </m:r>
                  </m:oMath>
                </a14:m>
                <a:endParaRPr lang="en-US" b="1" dirty="0"/>
              </a:p>
              <a:p>
                <a:r>
                  <a:rPr lang="en-US" b="1" dirty="0" smtClean="0"/>
                  <a:t>So: </a:t>
                </a:r>
                <a14:m>
                  <m:oMath xmlns:m="http://schemas.openxmlformats.org/officeDocument/2006/math">
                    <m:r>
                      <a:rPr lang="en-US" b="1" i="1" dirty="0" smtClean="0">
                        <a:latin typeface="Cambria Math"/>
                      </a:rPr>
                      <m:t>𝑵</m:t>
                    </m:r>
                    <m:r>
                      <a:rPr lang="en-US" b="1" i="1" dirty="0" smtClean="0">
                        <a:latin typeface="Cambria Math"/>
                      </a:rPr>
                      <m:t>−</m:t>
                    </m:r>
                    <m:r>
                      <a:rPr lang="en-US" b="1" i="1" dirty="0" smtClean="0">
                        <a:latin typeface="Cambria Math"/>
                      </a:rPr>
                      <m:t>𝒌</m:t>
                    </m:r>
                    <m:r>
                      <a:rPr lang="en-US" b="1" i="1" dirty="0" smtClean="0">
                        <a:latin typeface="Cambria Math"/>
                      </a:rPr>
                      <m:t>=</m:t>
                    </m:r>
                    <m:f>
                      <m:fPr>
                        <m:ctrlPr>
                          <a:rPr lang="en-US" b="1" i="1" dirty="0" smtClean="0">
                            <a:latin typeface="Cambria Math"/>
                          </a:rPr>
                        </m:ctrlPr>
                      </m:fPr>
                      <m:num>
                        <m:r>
                          <a:rPr lang="en-US" b="1" i="1" dirty="0" smtClean="0">
                            <a:latin typeface="Cambria Math"/>
                          </a:rPr>
                          <m:t>𝑵</m:t>
                        </m:r>
                      </m:num>
                      <m:den>
                        <m:r>
                          <a:rPr lang="en-US" b="1" i="1" dirty="0" smtClean="0">
                            <a:latin typeface="Cambria Math"/>
                          </a:rPr>
                          <m:t>𝒆</m:t>
                        </m:r>
                      </m:den>
                    </m:f>
                    <m:r>
                      <a:rPr lang="en-US" b="1" i="1" dirty="0">
                        <a:latin typeface="Cambria Math"/>
                      </a:rPr>
                      <m:t> </m:t>
                    </m:r>
                  </m:oMath>
                </a14:m>
                <a:r>
                  <a:rPr lang="en-US" dirty="0" smtClean="0"/>
                  <a:t> </a:t>
                </a:r>
                <a:endParaRPr lang="en-US" b="1" dirty="0" smtClean="0"/>
              </a:p>
              <a:p>
                <a:r>
                  <a:rPr lang="en-US" b="1" dirty="0" smtClean="0">
                    <a:solidFill>
                      <a:srgbClr val="008000"/>
                    </a:solidFill>
                  </a:rPr>
                  <a:t>Then: </a:t>
                </a:r>
                <a14:m>
                  <m:oMath xmlns:m="http://schemas.openxmlformats.org/officeDocument/2006/math">
                    <m:r>
                      <a:rPr lang="en-US" b="1" i="1" dirty="0" smtClean="0">
                        <a:solidFill>
                          <a:srgbClr val="008000"/>
                        </a:solidFill>
                        <a:latin typeface="Cambria Math"/>
                      </a:rPr>
                      <m:t>𝒌</m:t>
                    </m:r>
                    <m:r>
                      <a:rPr lang="en-US" b="1" i="1" dirty="0" smtClean="0">
                        <a:solidFill>
                          <a:srgbClr val="008000"/>
                        </a:solidFill>
                        <a:latin typeface="Cambria Math"/>
                      </a:rPr>
                      <m:t>=</m:t>
                    </m:r>
                    <m:r>
                      <a:rPr lang="en-US" b="1" i="1" dirty="0" smtClean="0">
                        <a:solidFill>
                          <a:srgbClr val="008000"/>
                        </a:solidFill>
                        <a:latin typeface="Cambria Math"/>
                      </a:rPr>
                      <m:t>𝑵</m:t>
                    </m:r>
                    <m:r>
                      <a:rPr lang="en-US" b="1" i="1" dirty="0" smtClean="0">
                        <a:solidFill>
                          <a:srgbClr val="008000"/>
                        </a:solidFill>
                        <a:latin typeface="Cambria Math"/>
                      </a:rPr>
                      <m:t>(</m:t>
                    </m:r>
                    <m:r>
                      <a:rPr lang="en-US" b="1" i="1" dirty="0" smtClean="0">
                        <a:solidFill>
                          <a:srgbClr val="008000"/>
                        </a:solidFill>
                        <a:latin typeface="Cambria Math"/>
                      </a:rPr>
                      <m:t>𝟏</m:t>
                    </m:r>
                    <m:r>
                      <a:rPr lang="en-US" b="1" i="1" dirty="0" smtClean="0">
                        <a:solidFill>
                          <a:srgbClr val="008000"/>
                        </a:solidFill>
                        <a:latin typeface="Cambria Math"/>
                      </a:rPr>
                      <m:t>−</m:t>
                    </m:r>
                    <m:f>
                      <m:fPr>
                        <m:ctrlPr>
                          <a:rPr lang="en-US" b="1" i="1" dirty="0" smtClean="0">
                            <a:solidFill>
                              <a:srgbClr val="008000"/>
                            </a:solidFill>
                            <a:latin typeface="Cambria Math"/>
                          </a:rPr>
                        </m:ctrlPr>
                      </m:fPr>
                      <m:num>
                        <m:r>
                          <a:rPr lang="en-US" b="1" i="1" dirty="0" smtClean="0">
                            <a:solidFill>
                              <a:srgbClr val="008000"/>
                            </a:solidFill>
                            <a:latin typeface="Cambria Math"/>
                          </a:rPr>
                          <m:t>𝟏</m:t>
                        </m:r>
                      </m:num>
                      <m:den>
                        <m:r>
                          <a:rPr lang="en-US" b="1" i="1" dirty="0" smtClean="0">
                            <a:solidFill>
                              <a:srgbClr val="008000"/>
                            </a:solidFill>
                            <a:latin typeface="Cambria Math"/>
                          </a:rPr>
                          <m:t>𝒆</m:t>
                        </m:r>
                      </m:den>
                    </m:f>
                    <m:r>
                      <a:rPr lang="en-US" b="1" i="1" dirty="0" smtClean="0">
                        <a:solidFill>
                          <a:srgbClr val="008000"/>
                        </a:solidFill>
                        <a:latin typeface="Cambria Math"/>
                      </a:rPr>
                      <m:t>)</m:t>
                    </m:r>
                  </m:oMath>
                </a14:m>
                <a:endParaRPr lang="en-US" b="1" dirty="0">
                  <a:solidFill>
                    <a:srgbClr val="008000"/>
                  </a:solidFill>
                </a:endParaRPr>
              </a:p>
              <a:p>
                <a:pPr>
                  <a:buFont typeface="Wingdings" pitchFamily="1" charset="2"/>
                  <a:buNone/>
                </a:pPr>
                <a:endParaRPr lang="en-US" dirty="0"/>
              </a:p>
            </p:txBody>
          </p:sp>
        </mc:Choice>
        <mc:Fallback xmlns="">
          <p:sp>
            <p:nvSpPr>
              <p:cNvPr id="71683" name="Rectangle 3"/>
              <p:cNvSpPr>
                <a:spLocks noGrp="1" noRot="1" noChangeAspect="1" noMove="1" noResize="1" noEditPoints="1" noAdjustHandles="1" noChangeArrowheads="1" noChangeShapeType="1" noTextEdit="1"/>
              </p:cNvSpPr>
              <p:nvPr>
                <p:ph idx="1"/>
              </p:nvPr>
            </p:nvSpPr>
            <p:spPr>
              <a:xfrm>
                <a:off x="457200" y="1295400"/>
                <a:ext cx="8229600" cy="5410200"/>
              </a:xfrm>
              <a:blipFill rotWithShape="1">
                <a:blip r:embed="rId3"/>
                <a:stretch>
                  <a:fillRect t="-1466" b="-1691"/>
                </a:stretch>
              </a:blipFill>
            </p:spPr>
            <p:txBody>
              <a:bodyPr/>
              <a:lstStyle/>
              <a:p>
                <a:r>
                  <a:rPr lang="en-US">
                    <a:noFill/>
                  </a:rPr>
                  <a:t> </a:t>
                </a:r>
              </a:p>
            </p:txBody>
          </p:sp>
        </mc:Fallback>
      </mc:AlternateContent>
      <p:sp>
        <p:nvSpPr>
          <p:cNvPr id="16" name="Footer Placeholder 1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15" name="Slide Number Placeholder 14"/>
          <p:cNvSpPr>
            <a:spLocks noGrp="1"/>
          </p:cNvSpPr>
          <p:nvPr>
            <p:ph type="sldNum" sz="quarter" idx="12"/>
          </p:nvPr>
        </p:nvSpPr>
        <p:spPr/>
        <p:txBody>
          <a:bodyPr/>
          <a:lstStyle/>
          <a:p>
            <a:fld id="{19B12225-5612-419B-A8D5-4B8EEE4C217E}" type="slidenum">
              <a:rPr lang="en-US" smtClean="0"/>
              <a:pPr/>
              <a:t>36</a:t>
            </a:fld>
            <a:endParaRPr lang="en-US"/>
          </a:p>
        </p:txBody>
      </p:sp>
      <p:sp>
        <p:nvSpPr>
          <p:cNvPr id="71693" name="Text Box 13"/>
          <p:cNvSpPr txBox="1">
            <a:spLocks noChangeArrowheads="1"/>
          </p:cNvSpPr>
          <p:nvPr/>
        </p:nvSpPr>
        <p:spPr bwMode="auto">
          <a:xfrm>
            <a:off x="838200" y="2511425"/>
            <a:ext cx="7414209" cy="461665"/>
          </a:xfrm>
          <a:prstGeom prst="rect">
            <a:avLst/>
          </a:prstGeom>
          <a:noFill/>
          <a:ln w="9525">
            <a:noFill/>
            <a:miter lim="800000"/>
            <a:headEnd/>
            <a:tailEnd/>
          </a:ln>
          <a:effectLst/>
        </p:spPr>
        <p:txBody>
          <a:bodyPr wrap="none">
            <a:spAutoFit/>
          </a:bodyPr>
          <a:lstStyle/>
          <a:p>
            <a:r>
              <a:rPr lang="en-US" sz="2400" dirty="0">
                <a:latin typeface="Verdana" pitchFamily="34" charset="0"/>
                <a:ea typeface="Verdana" pitchFamily="34" charset="0"/>
                <a:cs typeface="Verdana" pitchFamily="34" charset="0"/>
              </a:rPr>
              <a:t>1/1   1/2   1/3  …  1/(</a:t>
            </a:r>
            <a:r>
              <a:rPr lang="en-US" sz="2400" dirty="0" smtClean="0">
                <a:latin typeface="Verdana" pitchFamily="34" charset="0"/>
                <a:ea typeface="Verdana" pitchFamily="34" charset="0"/>
                <a:cs typeface="Verdana" pitchFamily="34" charset="0"/>
              </a:rPr>
              <a:t>N-(k-1)) </a:t>
            </a:r>
            <a:r>
              <a:rPr lang="en-US" sz="2400" dirty="0">
                <a:latin typeface="Verdana" pitchFamily="34" charset="0"/>
                <a:ea typeface="Verdana" pitchFamily="34" charset="0"/>
                <a:cs typeface="Verdana" pitchFamily="34" charset="0"/>
              </a:rPr>
              <a:t>… 1/(N-1)   1/N</a:t>
            </a:r>
          </a:p>
        </p:txBody>
      </p:sp>
      <p:grpSp>
        <p:nvGrpSpPr>
          <p:cNvPr id="2" name="Group 25"/>
          <p:cNvGrpSpPr>
            <a:grpSpLocks/>
          </p:cNvGrpSpPr>
          <p:nvPr/>
        </p:nvGrpSpPr>
        <p:grpSpPr bwMode="auto">
          <a:xfrm>
            <a:off x="4130675" y="3730625"/>
            <a:ext cx="3962400" cy="369888"/>
            <a:chOff x="2602" y="2880"/>
            <a:chExt cx="2496" cy="233"/>
          </a:xfrm>
        </p:grpSpPr>
        <p:sp>
          <p:nvSpPr>
            <p:cNvPr id="71698" name="Line 18"/>
            <p:cNvSpPr>
              <a:spLocks noChangeShapeType="1"/>
            </p:cNvSpPr>
            <p:nvPr/>
          </p:nvSpPr>
          <p:spPr bwMode="auto">
            <a:xfrm>
              <a:off x="2602" y="2880"/>
              <a:ext cx="2496" cy="0"/>
            </a:xfrm>
            <a:prstGeom prst="line">
              <a:avLst/>
            </a:prstGeom>
            <a:noFill/>
            <a:ln w="9525">
              <a:solidFill>
                <a:schemeClr val="tx1"/>
              </a:solidFill>
              <a:round/>
              <a:headEnd type="triangle" w="med" len="med"/>
              <a:tailEnd type="triangle" w="med" len="med"/>
            </a:ln>
            <a:effectLst/>
          </p:spPr>
          <p:txBody>
            <a:bodyPr/>
            <a:lstStyle/>
            <a:p>
              <a:endParaRPr lang="en-US" b="1">
                <a:solidFill>
                  <a:srgbClr val="008000"/>
                </a:solidFill>
              </a:endParaRPr>
            </a:p>
          </p:txBody>
        </p:sp>
        <p:sp>
          <p:nvSpPr>
            <p:cNvPr id="71699" name="Text Box 19"/>
            <p:cNvSpPr txBox="1">
              <a:spLocks noChangeArrowheads="1"/>
            </p:cNvSpPr>
            <p:nvPr/>
          </p:nvSpPr>
          <p:spPr bwMode="auto">
            <a:xfrm>
              <a:off x="3562" y="2880"/>
              <a:ext cx="480" cy="233"/>
            </a:xfrm>
            <a:prstGeom prst="rect">
              <a:avLst/>
            </a:prstGeom>
            <a:noFill/>
            <a:ln w="9525">
              <a:noFill/>
              <a:miter lim="800000"/>
              <a:headEnd/>
              <a:tailEnd/>
            </a:ln>
            <a:effectLst/>
          </p:spPr>
          <p:txBody>
            <a:bodyPr wrap="none">
              <a:spAutoFit/>
            </a:bodyPr>
            <a:lstStyle/>
            <a:p>
              <a:r>
                <a:rPr lang="en-US" b="1">
                  <a:solidFill>
                    <a:srgbClr val="008000"/>
                  </a:solidFill>
                </a:rPr>
                <a:t>S</a:t>
              </a:r>
              <a:r>
                <a:rPr lang="en-US" b="1" baseline="-25000">
                  <a:solidFill>
                    <a:srgbClr val="008000"/>
                  </a:solidFill>
                </a:rPr>
                <a:t>k</a:t>
              </a:r>
              <a:r>
                <a:rPr lang="en-US" b="1">
                  <a:solidFill>
                    <a:srgbClr val="008000"/>
                  </a:solidFill>
                </a:rPr>
                <a:t> = 1</a:t>
              </a:r>
              <a:r>
                <a:rPr lang="en-US" b="1" baseline="-25000">
                  <a:solidFill>
                    <a:srgbClr val="008000"/>
                  </a:solidFill>
                </a:rPr>
                <a:t> </a:t>
              </a:r>
            </a:p>
          </p:txBody>
        </p:sp>
      </p:grpSp>
      <p:sp>
        <p:nvSpPr>
          <p:cNvPr id="71700" name="Line 20"/>
          <p:cNvSpPr>
            <a:spLocks noChangeShapeType="1"/>
          </p:cNvSpPr>
          <p:nvPr/>
        </p:nvSpPr>
        <p:spPr bwMode="auto">
          <a:xfrm flipV="1">
            <a:off x="990600" y="3197225"/>
            <a:ext cx="7086600" cy="14288"/>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71701" name="Text Box 21"/>
          <p:cNvSpPr txBox="1">
            <a:spLocks noChangeArrowheads="1"/>
          </p:cNvSpPr>
          <p:nvPr/>
        </p:nvSpPr>
        <p:spPr bwMode="auto">
          <a:xfrm>
            <a:off x="3565525" y="3135313"/>
            <a:ext cx="679994" cy="369332"/>
          </a:xfrm>
          <a:prstGeom prst="rect">
            <a:avLst/>
          </a:prstGeom>
          <a:noFill/>
          <a:ln w="9525">
            <a:noFill/>
            <a:miter lim="800000"/>
            <a:headEnd/>
            <a:tailEnd/>
          </a:ln>
          <a:effectLst/>
        </p:spPr>
        <p:txBody>
          <a:bodyPr wrap="none">
            <a:spAutoFit/>
          </a:bodyPr>
          <a:lstStyle/>
          <a:p>
            <a:r>
              <a:rPr lang="en-US" b="1" dirty="0" err="1" smtClean="0">
                <a:solidFill>
                  <a:srgbClr val="008000"/>
                </a:solidFill>
              </a:rPr>
              <a:t>ln</a:t>
            </a:r>
            <a:r>
              <a:rPr lang="en-US" b="1" dirty="0" smtClean="0">
                <a:solidFill>
                  <a:srgbClr val="008000"/>
                </a:solidFill>
              </a:rPr>
              <a:t>(N</a:t>
            </a:r>
            <a:r>
              <a:rPr lang="en-US" b="1" dirty="0">
                <a:solidFill>
                  <a:srgbClr val="008000"/>
                </a:solidFill>
              </a:rPr>
              <a:t>)</a:t>
            </a:r>
          </a:p>
        </p:txBody>
      </p:sp>
      <p:grpSp>
        <p:nvGrpSpPr>
          <p:cNvPr id="3" name="Group 26"/>
          <p:cNvGrpSpPr>
            <a:grpSpLocks/>
          </p:cNvGrpSpPr>
          <p:nvPr/>
        </p:nvGrpSpPr>
        <p:grpSpPr bwMode="auto">
          <a:xfrm>
            <a:off x="990600" y="3730625"/>
            <a:ext cx="3048000" cy="384175"/>
            <a:chOff x="624" y="2880"/>
            <a:chExt cx="1920" cy="242"/>
          </a:xfrm>
        </p:grpSpPr>
        <p:sp>
          <p:nvSpPr>
            <p:cNvPr id="71702" name="Line 22"/>
            <p:cNvSpPr>
              <a:spLocks noChangeShapeType="1"/>
            </p:cNvSpPr>
            <p:nvPr/>
          </p:nvSpPr>
          <p:spPr bwMode="auto">
            <a:xfrm>
              <a:off x="624" y="2880"/>
              <a:ext cx="1920" cy="0"/>
            </a:xfrm>
            <a:prstGeom prst="line">
              <a:avLst/>
            </a:prstGeom>
            <a:noFill/>
            <a:ln w="9525">
              <a:solidFill>
                <a:schemeClr val="tx1"/>
              </a:solidFill>
              <a:round/>
              <a:headEnd type="triangle" w="med" len="med"/>
              <a:tailEnd type="triangle" w="med" len="med"/>
            </a:ln>
            <a:effectLst/>
          </p:spPr>
          <p:txBody>
            <a:bodyPr/>
            <a:lstStyle/>
            <a:p>
              <a:endParaRPr lang="en-US" b="1">
                <a:solidFill>
                  <a:srgbClr val="008000"/>
                </a:solidFill>
              </a:endParaRPr>
            </a:p>
          </p:txBody>
        </p:sp>
        <p:sp>
          <p:nvSpPr>
            <p:cNvPr id="71703" name="Text Box 23"/>
            <p:cNvSpPr txBox="1">
              <a:spLocks noChangeArrowheads="1"/>
            </p:cNvSpPr>
            <p:nvPr/>
          </p:nvSpPr>
          <p:spPr bwMode="auto">
            <a:xfrm>
              <a:off x="1344" y="2889"/>
              <a:ext cx="549" cy="233"/>
            </a:xfrm>
            <a:prstGeom prst="rect">
              <a:avLst/>
            </a:prstGeom>
            <a:noFill/>
            <a:ln w="9525">
              <a:noFill/>
              <a:miter lim="800000"/>
              <a:headEnd/>
              <a:tailEnd/>
            </a:ln>
            <a:effectLst/>
          </p:spPr>
          <p:txBody>
            <a:bodyPr wrap="none">
              <a:spAutoFit/>
            </a:bodyPr>
            <a:lstStyle/>
            <a:p>
              <a:r>
                <a:rPr lang="en-US" b="1" dirty="0" err="1" smtClean="0">
                  <a:solidFill>
                    <a:srgbClr val="008000"/>
                  </a:solidFill>
                </a:rPr>
                <a:t>ln</a:t>
              </a:r>
              <a:r>
                <a:rPr lang="en-US" b="1" dirty="0" smtClean="0">
                  <a:solidFill>
                    <a:srgbClr val="008000"/>
                  </a:solidFill>
                </a:rPr>
                <a:t>(N</a:t>
              </a:r>
              <a:r>
                <a:rPr lang="en-US" b="1" dirty="0">
                  <a:solidFill>
                    <a:srgbClr val="008000"/>
                  </a:solidFill>
                </a:rPr>
                <a:t>)-1</a:t>
              </a:r>
            </a:p>
          </p:txBody>
        </p:sp>
      </p:grpSp>
      <p:sp>
        <p:nvSpPr>
          <p:cNvPr id="4" name="TextBox 3"/>
          <p:cNvSpPr txBox="1"/>
          <p:nvPr/>
        </p:nvSpPr>
        <p:spPr>
          <a:xfrm>
            <a:off x="6036201" y="5429071"/>
            <a:ext cx="3031599" cy="1200329"/>
          </a:xfrm>
          <a:prstGeom prst="rect">
            <a:avLst/>
          </a:prstGeom>
          <a:noFill/>
        </p:spPr>
        <p:txBody>
          <a:bodyPr wrap="none" rtlCol="0">
            <a:spAutoFit/>
          </a:bodyPr>
          <a:lstStyle/>
          <a:p>
            <a:r>
              <a:rPr lang="en-US" i="1" dirty="0" smtClean="0">
                <a:solidFill>
                  <a:srgbClr val="008000"/>
                </a:solidFill>
                <a:latin typeface="Arial" pitchFamily="34" charset="0"/>
                <a:cs typeface="Arial" pitchFamily="34" charset="0"/>
              </a:rPr>
              <a:t>N</a:t>
            </a:r>
            <a:r>
              <a:rPr lang="en-US" dirty="0" smtClean="0">
                <a:solidFill>
                  <a:srgbClr val="008000"/>
                </a:solidFill>
                <a:latin typeface="Arial" pitchFamily="34" charset="0"/>
                <a:cs typeface="Arial" pitchFamily="34" charset="0"/>
              </a:rPr>
              <a:t> terms sum to </a:t>
            </a:r>
            <a:r>
              <a:rPr lang="en-US" dirty="0" err="1" smtClean="0">
                <a:solidFill>
                  <a:srgbClr val="008000"/>
                </a:solidFill>
                <a:latin typeface="Arial" pitchFamily="34" charset="0"/>
                <a:cs typeface="Arial" pitchFamily="34" charset="0"/>
              </a:rPr>
              <a:t>ln</a:t>
            </a:r>
            <a:r>
              <a:rPr lang="en-US" dirty="0" smtClean="0">
                <a:solidFill>
                  <a:srgbClr val="008000"/>
                </a:solidFill>
                <a:latin typeface="Arial" pitchFamily="34" charset="0"/>
                <a:cs typeface="Arial" pitchFamily="34" charset="0"/>
              </a:rPr>
              <a:t>(</a:t>
            </a:r>
            <a:r>
              <a:rPr lang="en-US" i="1" dirty="0" smtClean="0">
                <a:solidFill>
                  <a:srgbClr val="008000"/>
                </a:solidFill>
                <a:latin typeface="Arial" pitchFamily="34" charset="0"/>
                <a:cs typeface="Arial" pitchFamily="34" charset="0"/>
              </a:rPr>
              <a:t>N</a:t>
            </a:r>
            <a:r>
              <a:rPr lang="en-US" dirty="0" smtClean="0">
                <a:solidFill>
                  <a:srgbClr val="008000"/>
                </a:solidFill>
                <a:latin typeface="Arial" pitchFamily="34" charset="0"/>
                <a:cs typeface="Arial" pitchFamily="34" charset="0"/>
              </a:rPr>
              <a:t>).</a:t>
            </a:r>
          </a:p>
          <a:p>
            <a:r>
              <a:rPr lang="en-US" dirty="0" smtClean="0">
                <a:solidFill>
                  <a:srgbClr val="008000"/>
                </a:solidFill>
                <a:latin typeface="Arial" pitchFamily="34" charset="0"/>
                <a:cs typeface="Arial" pitchFamily="34" charset="0"/>
              </a:rPr>
              <a:t>Last </a:t>
            </a:r>
            <a:r>
              <a:rPr lang="en-US" i="1" dirty="0" smtClean="0">
                <a:solidFill>
                  <a:srgbClr val="008000"/>
                </a:solidFill>
                <a:latin typeface="Arial" pitchFamily="34" charset="0"/>
                <a:cs typeface="Arial" pitchFamily="34" charset="0"/>
              </a:rPr>
              <a:t>k</a:t>
            </a:r>
            <a:r>
              <a:rPr lang="en-US" dirty="0" smtClean="0">
                <a:solidFill>
                  <a:srgbClr val="008000"/>
                </a:solidFill>
                <a:latin typeface="Arial" pitchFamily="34" charset="0"/>
                <a:cs typeface="Arial" pitchFamily="34" charset="0"/>
              </a:rPr>
              <a:t> terms sum to 1.</a:t>
            </a:r>
          </a:p>
          <a:p>
            <a:r>
              <a:rPr lang="en-US" dirty="0" smtClean="0">
                <a:solidFill>
                  <a:srgbClr val="008000"/>
                </a:solidFill>
                <a:latin typeface="Arial" pitchFamily="34" charset="0"/>
                <a:cs typeface="Arial" pitchFamily="34" charset="0"/>
              </a:rPr>
              <a:t>First </a:t>
            </a:r>
            <a:r>
              <a:rPr lang="en-US" i="1" dirty="0" smtClean="0">
                <a:solidFill>
                  <a:srgbClr val="008000"/>
                </a:solidFill>
                <a:latin typeface="Arial" pitchFamily="34" charset="0"/>
                <a:cs typeface="Arial" pitchFamily="34" charset="0"/>
              </a:rPr>
              <a:t>N-k</a:t>
            </a:r>
            <a:r>
              <a:rPr lang="en-US" dirty="0" smtClean="0">
                <a:solidFill>
                  <a:srgbClr val="008000"/>
                </a:solidFill>
                <a:latin typeface="Arial" pitchFamily="34" charset="0"/>
                <a:cs typeface="Arial" pitchFamily="34" charset="0"/>
              </a:rPr>
              <a:t> terms sum</a:t>
            </a:r>
            <a:br>
              <a:rPr lang="en-US" dirty="0" smtClean="0">
                <a:solidFill>
                  <a:srgbClr val="008000"/>
                </a:solidFill>
                <a:latin typeface="Arial" pitchFamily="34" charset="0"/>
                <a:cs typeface="Arial" pitchFamily="34" charset="0"/>
              </a:rPr>
            </a:br>
            <a:r>
              <a:rPr lang="en-US" dirty="0" smtClean="0">
                <a:solidFill>
                  <a:srgbClr val="008000"/>
                </a:solidFill>
                <a:latin typeface="Arial" pitchFamily="34" charset="0"/>
                <a:cs typeface="Arial" pitchFamily="34" charset="0"/>
              </a:rPr>
              <a:t>to </a:t>
            </a:r>
            <a:r>
              <a:rPr lang="en-US" dirty="0" err="1" smtClean="0">
                <a:solidFill>
                  <a:srgbClr val="008000"/>
                </a:solidFill>
                <a:latin typeface="Arial" pitchFamily="34" charset="0"/>
                <a:cs typeface="Arial" pitchFamily="34" charset="0"/>
              </a:rPr>
              <a:t>ln</a:t>
            </a:r>
            <a:r>
              <a:rPr lang="en-US" dirty="0" smtClean="0">
                <a:solidFill>
                  <a:srgbClr val="008000"/>
                </a:solidFill>
                <a:latin typeface="Arial" pitchFamily="34" charset="0"/>
                <a:cs typeface="Arial" pitchFamily="34" charset="0"/>
              </a:rPr>
              <a:t>(</a:t>
            </a:r>
            <a:r>
              <a:rPr lang="en-US" i="1" dirty="0" smtClean="0">
                <a:solidFill>
                  <a:srgbClr val="008000"/>
                </a:solidFill>
                <a:latin typeface="Arial" pitchFamily="34" charset="0"/>
                <a:cs typeface="Arial" pitchFamily="34" charset="0"/>
              </a:rPr>
              <a:t>N-k</a:t>
            </a:r>
            <a:r>
              <a:rPr lang="en-US" dirty="0">
                <a:solidFill>
                  <a:srgbClr val="008000"/>
                </a:solidFill>
                <a:latin typeface="Arial" pitchFamily="34" charset="0"/>
                <a:cs typeface="Arial" pitchFamily="34" charset="0"/>
              </a:rPr>
              <a:t>) but also </a:t>
            </a:r>
            <a:r>
              <a:rPr lang="en-US" dirty="0" smtClean="0">
                <a:solidFill>
                  <a:srgbClr val="008000"/>
                </a:solidFill>
                <a:latin typeface="Arial" pitchFamily="34" charset="0"/>
                <a:cs typeface="Arial" pitchFamily="34" charset="0"/>
              </a:rPr>
              <a:t>to </a:t>
            </a:r>
            <a:r>
              <a:rPr lang="en-US" dirty="0" err="1" smtClean="0">
                <a:solidFill>
                  <a:srgbClr val="008000"/>
                </a:solidFill>
                <a:latin typeface="Arial" pitchFamily="34" charset="0"/>
                <a:cs typeface="Arial" pitchFamily="34" charset="0"/>
              </a:rPr>
              <a:t>ln</a:t>
            </a:r>
            <a:r>
              <a:rPr lang="en-US" dirty="0" smtClean="0">
                <a:solidFill>
                  <a:srgbClr val="008000"/>
                </a:solidFill>
                <a:latin typeface="Arial" pitchFamily="34" charset="0"/>
                <a:cs typeface="Arial" pitchFamily="34" charset="0"/>
              </a:rPr>
              <a:t>(</a:t>
            </a:r>
            <a:r>
              <a:rPr lang="en-US" i="1" dirty="0" smtClean="0">
                <a:solidFill>
                  <a:srgbClr val="008000"/>
                </a:solidFill>
                <a:latin typeface="Arial" pitchFamily="34" charset="0"/>
                <a:cs typeface="Arial" pitchFamily="34" charset="0"/>
              </a:rPr>
              <a:t>N</a:t>
            </a:r>
            <a:r>
              <a:rPr lang="en-US" dirty="0">
                <a:solidFill>
                  <a:srgbClr val="008000"/>
                </a:solidFill>
                <a:latin typeface="Arial" pitchFamily="34" charset="0"/>
                <a:cs typeface="Arial" pitchFamily="34" charset="0"/>
              </a:rPr>
              <a:t>)-1</a:t>
            </a:r>
            <a:endParaRPr lang="en-US" dirty="0" smtClean="0">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33378831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9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70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70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68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68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168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168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93" grpId="0"/>
      <p:bldP spid="71700" grpId="0" animBg="1"/>
      <p:bldP spid="71701" grpId="0"/>
      <p:bldP spid="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dirty="0" smtClean="0"/>
              <a:t>BALANCE: Analysis</a:t>
            </a:r>
            <a:endParaRPr lang="en-US" dirty="0"/>
          </a:p>
        </p:txBody>
      </p:sp>
      <p:sp>
        <p:nvSpPr>
          <p:cNvPr id="74755" name="Rectangle 3"/>
          <p:cNvSpPr>
            <a:spLocks noGrp="1" noChangeArrowheads="1"/>
          </p:cNvSpPr>
          <p:nvPr>
            <p:ph type="body" idx="1"/>
          </p:nvPr>
        </p:nvSpPr>
        <p:spPr/>
        <p:txBody>
          <a:bodyPr/>
          <a:lstStyle/>
          <a:p>
            <a:r>
              <a:rPr lang="en-US" dirty="0"/>
              <a:t>So after the first </a:t>
            </a:r>
            <a:r>
              <a:rPr lang="en-US" b="1" dirty="0" smtClean="0">
                <a:solidFill>
                  <a:srgbClr val="D60093"/>
                </a:solidFill>
              </a:rPr>
              <a:t>k=N(1-1/e</a:t>
            </a:r>
            <a:r>
              <a:rPr lang="en-US" b="1" dirty="0">
                <a:solidFill>
                  <a:srgbClr val="D60093"/>
                </a:solidFill>
              </a:rPr>
              <a:t>)</a:t>
            </a:r>
            <a:r>
              <a:rPr lang="en-US" dirty="0"/>
              <a:t> rounds, we </a:t>
            </a:r>
            <a:r>
              <a:rPr lang="en-US" dirty="0" smtClean="0"/>
              <a:t/>
            </a:r>
            <a:br>
              <a:rPr lang="en-US" dirty="0" smtClean="0"/>
            </a:br>
            <a:r>
              <a:rPr lang="en-US" dirty="0" smtClean="0"/>
              <a:t>cannot </a:t>
            </a:r>
            <a:r>
              <a:rPr lang="en-US" dirty="0"/>
              <a:t>allocate a query to any </a:t>
            </a:r>
            <a:r>
              <a:rPr lang="en-US" dirty="0" smtClean="0"/>
              <a:t>advertiser</a:t>
            </a:r>
          </a:p>
          <a:p>
            <a:pPr lvl="8"/>
            <a:endParaRPr lang="en-US" dirty="0"/>
          </a:p>
          <a:p>
            <a:r>
              <a:rPr lang="en-US" b="1" dirty="0">
                <a:solidFill>
                  <a:srgbClr val="008000"/>
                </a:solidFill>
              </a:rPr>
              <a:t>Revenue = </a:t>
            </a:r>
            <a:r>
              <a:rPr lang="en-US" b="1" dirty="0" smtClean="0">
                <a:solidFill>
                  <a:srgbClr val="008000"/>
                </a:solidFill>
              </a:rPr>
              <a:t>B∙N (1-1/e</a:t>
            </a:r>
            <a:r>
              <a:rPr lang="en-US" b="1" dirty="0">
                <a:solidFill>
                  <a:srgbClr val="008000"/>
                </a:solidFill>
              </a:rPr>
              <a:t>)</a:t>
            </a:r>
          </a:p>
          <a:p>
            <a:pPr lvl="8"/>
            <a:endParaRPr lang="en-US" dirty="0" smtClean="0"/>
          </a:p>
          <a:p>
            <a:r>
              <a:rPr lang="en-US" b="1" dirty="0" smtClean="0">
                <a:solidFill>
                  <a:srgbClr val="0000FF"/>
                </a:solidFill>
              </a:rPr>
              <a:t>Competitive </a:t>
            </a:r>
            <a:r>
              <a:rPr lang="en-US" b="1" dirty="0">
                <a:solidFill>
                  <a:srgbClr val="0000FF"/>
                </a:solidFill>
              </a:rPr>
              <a:t>ratio = 1-1/e</a:t>
            </a:r>
          </a:p>
        </p:txBody>
      </p:sp>
      <p:sp>
        <p:nvSpPr>
          <p:cNvPr id="5" name="Slide Number Placeholder 4"/>
          <p:cNvSpPr>
            <a:spLocks noGrp="1"/>
          </p:cNvSpPr>
          <p:nvPr>
            <p:ph type="sldNum" sz="quarter" idx="12"/>
          </p:nvPr>
        </p:nvSpPr>
        <p:spPr/>
        <p:txBody>
          <a:bodyPr/>
          <a:lstStyle/>
          <a:p>
            <a:fld id="{19B12225-5612-419B-A8D5-4B8EEE4C217E}" type="slidenum">
              <a:rPr lang="en-US" smtClean="0"/>
              <a:pPr/>
              <a:t>37</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22867052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475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475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dirty="0"/>
              <a:t>General </a:t>
            </a:r>
            <a:r>
              <a:rPr lang="en-US" dirty="0" smtClean="0"/>
              <a:t>Version </a:t>
            </a:r>
            <a:r>
              <a:rPr lang="en-US" dirty="0"/>
              <a:t>of </a:t>
            </a:r>
            <a:r>
              <a:rPr lang="en-US" dirty="0" smtClean="0"/>
              <a:t>the Problem</a:t>
            </a:r>
            <a:endParaRPr lang="en-US" dirty="0"/>
          </a:p>
        </p:txBody>
      </p:sp>
      <p:sp>
        <p:nvSpPr>
          <p:cNvPr id="64515" name="Rectangle 3"/>
          <p:cNvSpPr>
            <a:spLocks noGrp="1" noChangeArrowheads="1"/>
          </p:cNvSpPr>
          <p:nvPr>
            <p:ph type="body" idx="1"/>
          </p:nvPr>
        </p:nvSpPr>
        <p:spPr>
          <a:xfrm>
            <a:off x="457200" y="1295400"/>
            <a:ext cx="8229600" cy="5410200"/>
          </a:xfrm>
        </p:spPr>
        <p:txBody>
          <a:bodyPr>
            <a:normAutofit lnSpcReduction="10000"/>
          </a:bodyPr>
          <a:lstStyle/>
          <a:p>
            <a:r>
              <a:rPr lang="en-US" b="1" dirty="0">
                <a:solidFill>
                  <a:srgbClr val="0000FF"/>
                </a:solidFill>
              </a:rPr>
              <a:t>Arbitrary </a:t>
            </a:r>
            <a:r>
              <a:rPr lang="en-US" b="1" dirty="0" smtClean="0">
                <a:solidFill>
                  <a:srgbClr val="0000FF"/>
                </a:solidFill>
              </a:rPr>
              <a:t>bids and arbitrary budgets!</a:t>
            </a:r>
            <a:endParaRPr lang="en-US" b="1" dirty="0">
              <a:solidFill>
                <a:srgbClr val="0000FF"/>
              </a:solidFill>
            </a:endParaRPr>
          </a:p>
          <a:p>
            <a:r>
              <a:rPr lang="en-US" dirty="0"/>
              <a:t>Consider </a:t>
            </a:r>
            <a:r>
              <a:rPr lang="en-US" dirty="0" smtClean="0"/>
              <a:t>we have 1 query</a:t>
            </a:r>
            <a:r>
              <a:rPr lang="en-US" b="1" dirty="0" smtClean="0"/>
              <a:t> </a:t>
            </a:r>
            <a:r>
              <a:rPr lang="en-US" b="1" i="1" dirty="0"/>
              <a:t>q</a:t>
            </a:r>
            <a:r>
              <a:rPr lang="en-US" dirty="0"/>
              <a:t>, advertiser </a:t>
            </a:r>
            <a:r>
              <a:rPr lang="en-US" b="1" i="1" dirty="0" err="1"/>
              <a:t>i</a:t>
            </a:r>
            <a:endParaRPr lang="en-US" b="1" i="1" dirty="0"/>
          </a:p>
          <a:p>
            <a:pPr lvl="1"/>
            <a:r>
              <a:rPr lang="en-US" dirty="0"/>
              <a:t>Bid = </a:t>
            </a:r>
            <a:r>
              <a:rPr lang="en-US" b="1" i="1" dirty="0"/>
              <a:t>x</a:t>
            </a:r>
            <a:r>
              <a:rPr lang="en-US" b="1" i="1" baseline="-25000" dirty="0"/>
              <a:t>i</a:t>
            </a:r>
            <a:endParaRPr lang="en-US" b="1" i="1" dirty="0"/>
          </a:p>
          <a:p>
            <a:pPr lvl="1"/>
            <a:r>
              <a:rPr lang="en-US" dirty="0"/>
              <a:t>Budget = </a:t>
            </a:r>
            <a:r>
              <a:rPr lang="en-US" b="1" i="1" dirty="0"/>
              <a:t>b</a:t>
            </a:r>
            <a:r>
              <a:rPr lang="en-US" b="1" i="1" baseline="-25000" dirty="0"/>
              <a:t>i</a:t>
            </a:r>
            <a:endParaRPr lang="en-US" b="1" i="1" dirty="0"/>
          </a:p>
          <a:p>
            <a:r>
              <a:rPr lang="en-US" b="1" dirty="0" smtClean="0">
                <a:solidFill>
                  <a:srgbClr val="D60093"/>
                </a:solidFill>
              </a:rPr>
              <a:t>In a general setting BALANCE </a:t>
            </a:r>
            <a:r>
              <a:rPr lang="en-US" b="1" dirty="0">
                <a:solidFill>
                  <a:srgbClr val="D60093"/>
                </a:solidFill>
              </a:rPr>
              <a:t>can be terrible</a:t>
            </a:r>
          </a:p>
          <a:p>
            <a:pPr lvl="1"/>
            <a:r>
              <a:rPr lang="en-US" dirty="0"/>
              <a:t>Consider two advertisers </a:t>
            </a:r>
            <a:r>
              <a:rPr lang="en-US" b="1" i="1" dirty="0"/>
              <a:t>A</a:t>
            </a:r>
            <a:r>
              <a:rPr lang="en-US" b="1" i="1" baseline="-25000" dirty="0"/>
              <a:t>1</a:t>
            </a:r>
            <a:r>
              <a:rPr lang="en-US" dirty="0"/>
              <a:t> and</a:t>
            </a:r>
            <a:r>
              <a:rPr lang="en-US" b="1" dirty="0"/>
              <a:t> </a:t>
            </a:r>
            <a:r>
              <a:rPr lang="en-US" b="1" i="1" dirty="0"/>
              <a:t>A</a:t>
            </a:r>
            <a:r>
              <a:rPr lang="en-US" b="1" i="1" baseline="-25000" dirty="0"/>
              <a:t>2</a:t>
            </a:r>
            <a:r>
              <a:rPr lang="en-US" b="1" i="1" dirty="0"/>
              <a:t> </a:t>
            </a:r>
          </a:p>
          <a:p>
            <a:pPr lvl="1"/>
            <a:r>
              <a:rPr lang="en-US" b="1" i="1" dirty="0"/>
              <a:t>A</a:t>
            </a:r>
            <a:r>
              <a:rPr lang="en-US" b="1" i="1" baseline="-25000" dirty="0"/>
              <a:t>1</a:t>
            </a:r>
            <a:r>
              <a:rPr lang="en-US" dirty="0"/>
              <a:t>: </a:t>
            </a:r>
            <a:r>
              <a:rPr lang="en-US" b="1" i="1" dirty="0"/>
              <a:t>x</a:t>
            </a:r>
            <a:r>
              <a:rPr lang="en-US" b="1" i="1" baseline="-25000" dirty="0"/>
              <a:t>1</a:t>
            </a:r>
            <a:r>
              <a:rPr lang="en-US" dirty="0"/>
              <a:t> =</a:t>
            </a:r>
            <a:r>
              <a:rPr lang="en-US" b="1" dirty="0"/>
              <a:t> 1</a:t>
            </a:r>
            <a:r>
              <a:rPr lang="en-US" dirty="0"/>
              <a:t>, </a:t>
            </a:r>
            <a:r>
              <a:rPr lang="en-US" b="1" i="1" dirty="0"/>
              <a:t>b</a:t>
            </a:r>
            <a:r>
              <a:rPr lang="en-US" b="1" i="1" baseline="-25000" dirty="0"/>
              <a:t>1</a:t>
            </a:r>
            <a:r>
              <a:rPr lang="en-US" dirty="0"/>
              <a:t> = </a:t>
            </a:r>
            <a:r>
              <a:rPr lang="en-US" b="1" dirty="0"/>
              <a:t>110</a:t>
            </a:r>
          </a:p>
          <a:p>
            <a:pPr lvl="1"/>
            <a:r>
              <a:rPr lang="en-US" b="1" i="1" dirty="0"/>
              <a:t>A</a:t>
            </a:r>
            <a:r>
              <a:rPr lang="en-US" b="1" i="1" baseline="-25000" dirty="0"/>
              <a:t>2</a:t>
            </a:r>
            <a:r>
              <a:rPr lang="en-US" dirty="0"/>
              <a:t>: </a:t>
            </a:r>
            <a:r>
              <a:rPr lang="en-US" b="1" i="1" dirty="0"/>
              <a:t>x</a:t>
            </a:r>
            <a:r>
              <a:rPr lang="en-US" b="1" i="1" baseline="-25000" dirty="0"/>
              <a:t>2</a:t>
            </a:r>
            <a:r>
              <a:rPr lang="en-US" dirty="0"/>
              <a:t> = </a:t>
            </a:r>
            <a:r>
              <a:rPr lang="en-US" b="1" dirty="0"/>
              <a:t>10</a:t>
            </a:r>
            <a:r>
              <a:rPr lang="en-US" dirty="0"/>
              <a:t>, </a:t>
            </a:r>
            <a:r>
              <a:rPr lang="en-US" b="1" i="1" dirty="0"/>
              <a:t>b</a:t>
            </a:r>
            <a:r>
              <a:rPr lang="en-US" b="1" i="1" baseline="-25000" dirty="0"/>
              <a:t>2</a:t>
            </a:r>
            <a:r>
              <a:rPr lang="en-US" dirty="0"/>
              <a:t> = </a:t>
            </a:r>
            <a:r>
              <a:rPr lang="en-US" b="1" dirty="0" smtClean="0"/>
              <a:t>100</a:t>
            </a:r>
          </a:p>
          <a:p>
            <a:pPr lvl="1"/>
            <a:r>
              <a:rPr lang="en-US" dirty="0" smtClean="0"/>
              <a:t>Consider we see </a:t>
            </a:r>
            <a:r>
              <a:rPr lang="en-US" b="1" dirty="0" smtClean="0"/>
              <a:t>10</a:t>
            </a:r>
            <a:r>
              <a:rPr lang="en-US" dirty="0" smtClean="0"/>
              <a:t> instances of </a:t>
            </a:r>
            <a:r>
              <a:rPr lang="en-US" b="1" dirty="0" smtClean="0"/>
              <a:t>q</a:t>
            </a:r>
          </a:p>
          <a:p>
            <a:pPr lvl="1"/>
            <a:r>
              <a:rPr lang="en-US" dirty="0" smtClean="0"/>
              <a:t>BALANCE always selects </a:t>
            </a:r>
            <a:r>
              <a:rPr lang="en-US" b="1" i="1" dirty="0" smtClean="0"/>
              <a:t>A</a:t>
            </a:r>
            <a:r>
              <a:rPr lang="en-US" b="1" i="1" baseline="-25000" dirty="0" smtClean="0"/>
              <a:t>1</a:t>
            </a:r>
            <a:r>
              <a:rPr lang="en-US" dirty="0" smtClean="0"/>
              <a:t> and earns </a:t>
            </a:r>
            <a:r>
              <a:rPr lang="en-US" b="1" dirty="0" smtClean="0"/>
              <a:t>10</a:t>
            </a:r>
          </a:p>
          <a:p>
            <a:pPr lvl="1"/>
            <a:r>
              <a:rPr lang="en-US" dirty="0"/>
              <a:t>O</a:t>
            </a:r>
            <a:r>
              <a:rPr lang="en-US" dirty="0" smtClean="0"/>
              <a:t>ptimal earns </a:t>
            </a:r>
            <a:r>
              <a:rPr lang="en-US" b="1" dirty="0" smtClean="0"/>
              <a:t>100</a:t>
            </a:r>
          </a:p>
          <a:p>
            <a:pPr lvl="1"/>
            <a:endParaRPr lang="en-US" dirty="0"/>
          </a:p>
          <a:p>
            <a:pPr lvl="1">
              <a:buFont typeface="Wingdings" pitchFamily="1" charset="2"/>
              <a:buNone/>
            </a:pPr>
            <a:endParaRPr lang="en-US" dirty="0"/>
          </a:p>
        </p:txBody>
      </p:sp>
      <p:sp>
        <p:nvSpPr>
          <p:cNvPr id="5" name="Slide Number Placeholder 4"/>
          <p:cNvSpPr>
            <a:spLocks noGrp="1"/>
          </p:cNvSpPr>
          <p:nvPr>
            <p:ph type="sldNum" sz="quarter" idx="12"/>
          </p:nvPr>
        </p:nvSpPr>
        <p:spPr/>
        <p:txBody>
          <a:bodyPr/>
          <a:lstStyle/>
          <a:p>
            <a:fld id="{19B12225-5612-419B-A8D5-4B8EEE4C217E}" type="slidenum">
              <a:rPr lang="en-US" smtClean="0"/>
              <a:pPr/>
              <a:t>38</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81376313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451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451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451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451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4515">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4515">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4515">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4515">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4515">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451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a:t>Generalized BALANCE</a:t>
            </a:r>
          </a:p>
        </p:txBody>
      </p:sp>
      <p:sp>
        <p:nvSpPr>
          <p:cNvPr id="77827" name="Rectangle 3"/>
          <p:cNvSpPr>
            <a:spLocks noGrp="1" noChangeArrowheads="1"/>
          </p:cNvSpPr>
          <p:nvPr>
            <p:ph type="body" idx="1"/>
          </p:nvPr>
        </p:nvSpPr>
        <p:spPr/>
        <p:txBody>
          <a:bodyPr/>
          <a:lstStyle/>
          <a:p>
            <a:pPr>
              <a:lnSpc>
                <a:spcPct val="90000"/>
              </a:lnSpc>
            </a:pPr>
            <a:r>
              <a:rPr lang="en-US" b="1" dirty="0">
                <a:solidFill>
                  <a:srgbClr val="0000FF"/>
                </a:solidFill>
              </a:rPr>
              <a:t>Arbitrary </a:t>
            </a:r>
            <a:r>
              <a:rPr lang="en-US" b="1" dirty="0" smtClean="0">
                <a:solidFill>
                  <a:srgbClr val="0000FF"/>
                </a:solidFill>
              </a:rPr>
              <a:t>bids:</a:t>
            </a:r>
            <a:r>
              <a:rPr lang="en-US" dirty="0" smtClean="0"/>
              <a:t> </a:t>
            </a:r>
            <a:r>
              <a:rPr lang="en-US" dirty="0"/>
              <a:t>consider query </a:t>
            </a:r>
            <a:r>
              <a:rPr lang="en-US" b="1" i="1" dirty="0"/>
              <a:t>q</a:t>
            </a:r>
            <a:r>
              <a:rPr lang="en-US" dirty="0"/>
              <a:t>, bidder</a:t>
            </a:r>
            <a:r>
              <a:rPr lang="en-US" b="1" dirty="0"/>
              <a:t> </a:t>
            </a:r>
            <a:r>
              <a:rPr lang="en-US" b="1" i="1" dirty="0" err="1"/>
              <a:t>i</a:t>
            </a:r>
            <a:endParaRPr lang="en-US" b="1" i="1" dirty="0"/>
          </a:p>
          <a:p>
            <a:pPr lvl="1">
              <a:lnSpc>
                <a:spcPct val="90000"/>
              </a:lnSpc>
            </a:pPr>
            <a:r>
              <a:rPr lang="en-US" dirty="0"/>
              <a:t>Bid = </a:t>
            </a:r>
            <a:r>
              <a:rPr lang="en-US" b="1" i="1" dirty="0"/>
              <a:t>x</a:t>
            </a:r>
            <a:r>
              <a:rPr lang="en-US" b="1" i="1" baseline="-25000" dirty="0"/>
              <a:t>i</a:t>
            </a:r>
            <a:endParaRPr lang="en-US" b="1" i="1" dirty="0"/>
          </a:p>
          <a:p>
            <a:pPr lvl="1">
              <a:lnSpc>
                <a:spcPct val="90000"/>
              </a:lnSpc>
            </a:pPr>
            <a:r>
              <a:rPr lang="en-US" dirty="0"/>
              <a:t>Budget = </a:t>
            </a:r>
            <a:r>
              <a:rPr lang="en-US" b="1" i="1" dirty="0"/>
              <a:t>b</a:t>
            </a:r>
            <a:r>
              <a:rPr lang="en-US" b="1" i="1" baseline="-25000" dirty="0"/>
              <a:t>i</a:t>
            </a:r>
            <a:endParaRPr lang="en-US" b="1" i="1" dirty="0"/>
          </a:p>
          <a:p>
            <a:pPr lvl="1">
              <a:lnSpc>
                <a:spcPct val="90000"/>
              </a:lnSpc>
            </a:pPr>
            <a:r>
              <a:rPr lang="en-US" dirty="0"/>
              <a:t>Amount spent so far = </a:t>
            </a:r>
            <a:r>
              <a:rPr lang="en-US" b="1" i="1" dirty="0"/>
              <a:t>m</a:t>
            </a:r>
            <a:r>
              <a:rPr lang="en-US" b="1" i="1" baseline="-25000" dirty="0"/>
              <a:t>i</a:t>
            </a:r>
            <a:endParaRPr lang="en-US" b="1" i="1" dirty="0"/>
          </a:p>
          <a:p>
            <a:pPr lvl="1">
              <a:lnSpc>
                <a:spcPct val="90000"/>
              </a:lnSpc>
            </a:pPr>
            <a:r>
              <a:rPr lang="en-US" dirty="0"/>
              <a:t>Fraction of budget left over </a:t>
            </a:r>
            <a:r>
              <a:rPr lang="en-US" b="1" i="1" dirty="0" err="1"/>
              <a:t>f</a:t>
            </a:r>
            <a:r>
              <a:rPr lang="en-US" b="1" i="1" baseline="-25000" dirty="0" err="1"/>
              <a:t>i</a:t>
            </a:r>
            <a:r>
              <a:rPr lang="en-US" b="1" i="1" dirty="0"/>
              <a:t> = 1-m</a:t>
            </a:r>
            <a:r>
              <a:rPr lang="en-US" b="1" i="1" baseline="-25000" dirty="0"/>
              <a:t>i</a:t>
            </a:r>
            <a:r>
              <a:rPr lang="en-US" b="1" i="1" dirty="0"/>
              <a:t>/b</a:t>
            </a:r>
            <a:r>
              <a:rPr lang="en-US" b="1" i="1" baseline="-25000" dirty="0"/>
              <a:t>i</a:t>
            </a:r>
            <a:endParaRPr lang="en-US" b="1" i="1" dirty="0"/>
          </a:p>
          <a:p>
            <a:pPr lvl="1">
              <a:lnSpc>
                <a:spcPct val="90000"/>
              </a:lnSpc>
            </a:pPr>
            <a:r>
              <a:rPr lang="en-US" dirty="0"/>
              <a:t>Define </a:t>
            </a:r>
            <a:r>
              <a:rPr lang="en-US" b="1" i="1" dirty="0">
                <a:latin typeface="Symbol" pitchFamily="1" charset="2"/>
                <a:sym typeface="Symbol" pitchFamily="1" charset="2"/>
              </a:rPr>
              <a:t></a:t>
            </a:r>
            <a:r>
              <a:rPr lang="en-US" b="1" i="1" baseline="-25000" dirty="0" err="1">
                <a:sym typeface="Symbol" pitchFamily="1" charset="2"/>
              </a:rPr>
              <a:t>i</a:t>
            </a:r>
            <a:r>
              <a:rPr lang="en-US" b="1" i="1" dirty="0"/>
              <a:t>(q) = x</a:t>
            </a:r>
            <a:r>
              <a:rPr lang="en-US" b="1" i="1" baseline="-25000" dirty="0"/>
              <a:t>i</a:t>
            </a:r>
            <a:r>
              <a:rPr lang="en-US" b="1" i="1" dirty="0"/>
              <a:t>(1-e</a:t>
            </a:r>
            <a:r>
              <a:rPr lang="en-US" b="1" i="1" baseline="30000" dirty="0"/>
              <a:t>-f</a:t>
            </a:r>
            <a:r>
              <a:rPr lang="en-US" b="1" i="1" baseline="15000" dirty="0"/>
              <a:t>i</a:t>
            </a:r>
            <a:r>
              <a:rPr lang="en-US" b="1" i="1" dirty="0" smtClean="0"/>
              <a:t>)</a:t>
            </a:r>
          </a:p>
          <a:p>
            <a:pPr lvl="8">
              <a:lnSpc>
                <a:spcPct val="90000"/>
              </a:lnSpc>
            </a:pPr>
            <a:endParaRPr lang="en-US" dirty="0"/>
          </a:p>
          <a:p>
            <a:pPr>
              <a:lnSpc>
                <a:spcPct val="90000"/>
              </a:lnSpc>
            </a:pPr>
            <a:r>
              <a:rPr lang="en-US" dirty="0"/>
              <a:t>Allocate query </a:t>
            </a:r>
            <a:r>
              <a:rPr lang="en-US" b="1" i="1" dirty="0"/>
              <a:t>q</a:t>
            </a:r>
            <a:r>
              <a:rPr lang="en-US" dirty="0"/>
              <a:t> to bidder </a:t>
            </a:r>
            <a:r>
              <a:rPr lang="en-US" b="1" i="1" dirty="0" err="1"/>
              <a:t>i</a:t>
            </a:r>
            <a:r>
              <a:rPr lang="en-US" dirty="0"/>
              <a:t> with largest </a:t>
            </a:r>
            <a:r>
              <a:rPr lang="en-US" dirty="0" smtClean="0"/>
              <a:t/>
            </a:r>
            <a:br>
              <a:rPr lang="en-US" dirty="0" smtClean="0"/>
            </a:br>
            <a:r>
              <a:rPr lang="en-US" dirty="0" smtClean="0"/>
              <a:t>value </a:t>
            </a:r>
            <a:r>
              <a:rPr lang="en-US" dirty="0"/>
              <a:t>of </a:t>
            </a:r>
            <a:r>
              <a:rPr lang="en-US" b="1" i="1" dirty="0">
                <a:latin typeface="Symbol" pitchFamily="1" charset="2"/>
                <a:sym typeface="Symbol" pitchFamily="1" charset="2"/>
              </a:rPr>
              <a:t></a:t>
            </a:r>
            <a:r>
              <a:rPr lang="en-US" b="1" i="1" baseline="-25000" dirty="0" err="1">
                <a:sym typeface="Symbol" pitchFamily="1" charset="2"/>
              </a:rPr>
              <a:t>i</a:t>
            </a:r>
            <a:r>
              <a:rPr lang="en-US" b="1" i="1" dirty="0"/>
              <a:t>(q</a:t>
            </a:r>
            <a:r>
              <a:rPr lang="en-US" b="1" i="1" dirty="0" smtClean="0"/>
              <a:t>)</a:t>
            </a:r>
          </a:p>
          <a:p>
            <a:pPr lvl="8">
              <a:lnSpc>
                <a:spcPct val="90000"/>
              </a:lnSpc>
            </a:pPr>
            <a:endParaRPr lang="en-US" dirty="0"/>
          </a:p>
          <a:p>
            <a:pPr>
              <a:lnSpc>
                <a:spcPct val="90000"/>
              </a:lnSpc>
            </a:pPr>
            <a:r>
              <a:rPr lang="en-US" b="1" dirty="0">
                <a:solidFill>
                  <a:srgbClr val="D60093"/>
                </a:solidFill>
              </a:rPr>
              <a:t>Same competitive ratio (1-1/e)</a:t>
            </a:r>
          </a:p>
        </p:txBody>
      </p:sp>
      <p:sp>
        <p:nvSpPr>
          <p:cNvPr id="5" name="Slide Number Placeholder 4"/>
          <p:cNvSpPr>
            <a:spLocks noGrp="1"/>
          </p:cNvSpPr>
          <p:nvPr>
            <p:ph type="sldNum" sz="quarter" idx="12"/>
          </p:nvPr>
        </p:nvSpPr>
        <p:spPr/>
        <p:txBody>
          <a:bodyPr/>
          <a:lstStyle/>
          <a:p>
            <a:fld id="{19B12225-5612-419B-A8D5-4B8EEE4C217E}" type="slidenum">
              <a:rPr lang="en-US" smtClean="0"/>
              <a:pPr/>
              <a:t>39</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6780149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782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782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782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782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7827">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7827">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782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dirty="0"/>
              <a:t>Example: Bipartite </a:t>
            </a:r>
            <a:r>
              <a:rPr lang="en-US" dirty="0" smtClean="0"/>
              <a:t>Matching</a:t>
            </a:r>
            <a:endParaRPr lang="en-US" dirty="0"/>
          </a:p>
        </p:txBody>
      </p:sp>
      <p:grpSp>
        <p:nvGrpSpPr>
          <p:cNvPr id="29" name="Group 28"/>
          <p:cNvGrpSpPr/>
          <p:nvPr/>
        </p:nvGrpSpPr>
        <p:grpSpPr>
          <a:xfrm>
            <a:off x="2605088" y="2133600"/>
            <a:ext cx="3833907" cy="2590800"/>
            <a:chOff x="822325" y="1524000"/>
            <a:chExt cx="3833907" cy="2590800"/>
          </a:xfrm>
        </p:grpSpPr>
        <p:sp>
          <p:nvSpPr>
            <p:cNvPr id="45060" name="Oval 4"/>
            <p:cNvSpPr>
              <a:spLocks noChangeArrowheads="1"/>
            </p:cNvSpPr>
            <p:nvPr/>
          </p:nvSpPr>
          <p:spPr bwMode="auto">
            <a:xfrm>
              <a:off x="1905000" y="18288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45061" name="Oval 5"/>
            <p:cNvSpPr>
              <a:spLocks noChangeArrowheads="1"/>
            </p:cNvSpPr>
            <p:nvPr/>
          </p:nvSpPr>
          <p:spPr bwMode="auto">
            <a:xfrm>
              <a:off x="1905000" y="23622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45062" name="Oval 6"/>
            <p:cNvSpPr>
              <a:spLocks noChangeArrowheads="1"/>
            </p:cNvSpPr>
            <p:nvPr/>
          </p:nvSpPr>
          <p:spPr bwMode="auto">
            <a:xfrm>
              <a:off x="1905000" y="28956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45063" name="Oval 7"/>
            <p:cNvSpPr>
              <a:spLocks noChangeArrowheads="1"/>
            </p:cNvSpPr>
            <p:nvPr/>
          </p:nvSpPr>
          <p:spPr bwMode="auto">
            <a:xfrm>
              <a:off x="1905000" y="34290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45065" name="Oval 9"/>
            <p:cNvSpPr>
              <a:spLocks noChangeArrowheads="1"/>
            </p:cNvSpPr>
            <p:nvPr/>
          </p:nvSpPr>
          <p:spPr bwMode="auto">
            <a:xfrm>
              <a:off x="3352800" y="23622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45066" name="Oval 10"/>
            <p:cNvSpPr>
              <a:spLocks noChangeArrowheads="1"/>
            </p:cNvSpPr>
            <p:nvPr/>
          </p:nvSpPr>
          <p:spPr bwMode="auto">
            <a:xfrm>
              <a:off x="3352800" y="28956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45067" name="Oval 11"/>
            <p:cNvSpPr>
              <a:spLocks noChangeArrowheads="1"/>
            </p:cNvSpPr>
            <p:nvPr/>
          </p:nvSpPr>
          <p:spPr bwMode="auto">
            <a:xfrm>
              <a:off x="3352800" y="34290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45068" name="Line 12"/>
            <p:cNvSpPr>
              <a:spLocks noChangeShapeType="1"/>
            </p:cNvSpPr>
            <p:nvPr/>
          </p:nvSpPr>
          <p:spPr bwMode="auto">
            <a:xfrm>
              <a:off x="2057400" y="1905000"/>
              <a:ext cx="1295400" cy="0"/>
            </a:xfrm>
            <a:prstGeom prst="line">
              <a:avLst/>
            </a:prstGeom>
            <a:noFill/>
            <a:ln w="9525">
              <a:solidFill>
                <a:schemeClr val="tx1"/>
              </a:solidFill>
              <a:round/>
              <a:headEnd/>
              <a:tailEnd/>
            </a:ln>
            <a:effectLst/>
          </p:spPr>
          <p:txBody>
            <a:bodyPr/>
            <a:lstStyle/>
            <a:p>
              <a:endParaRPr lang="en-US"/>
            </a:p>
          </p:txBody>
        </p:sp>
        <p:sp>
          <p:nvSpPr>
            <p:cNvPr id="45069" name="Line 13"/>
            <p:cNvSpPr>
              <a:spLocks noChangeShapeType="1"/>
            </p:cNvSpPr>
            <p:nvPr/>
          </p:nvSpPr>
          <p:spPr bwMode="auto">
            <a:xfrm>
              <a:off x="2057400" y="1981200"/>
              <a:ext cx="1295400" cy="990600"/>
            </a:xfrm>
            <a:prstGeom prst="line">
              <a:avLst/>
            </a:prstGeom>
            <a:noFill/>
            <a:ln w="9525">
              <a:solidFill>
                <a:schemeClr val="tx1"/>
              </a:solidFill>
              <a:round/>
              <a:headEnd/>
              <a:tailEnd/>
            </a:ln>
            <a:effectLst/>
          </p:spPr>
          <p:txBody>
            <a:bodyPr/>
            <a:lstStyle/>
            <a:p>
              <a:endParaRPr lang="en-US"/>
            </a:p>
          </p:txBody>
        </p:sp>
        <p:sp>
          <p:nvSpPr>
            <p:cNvPr id="45070" name="Line 14"/>
            <p:cNvSpPr>
              <a:spLocks noChangeShapeType="1"/>
            </p:cNvSpPr>
            <p:nvPr/>
          </p:nvSpPr>
          <p:spPr bwMode="auto">
            <a:xfrm>
              <a:off x="2057400" y="2438400"/>
              <a:ext cx="1295400" cy="0"/>
            </a:xfrm>
            <a:prstGeom prst="line">
              <a:avLst/>
            </a:prstGeom>
            <a:noFill/>
            <a:ln w="9525">
              <a:solidFill>
                <a:schemeClr val="tx1"/>
              </a:solidFill>
              <a:round/>
              <a:headEnd/>
              <a:tailEnd/>
            </a:ln>
            <a:effectLst/>
          </p:spPr>
          <p:txBody>
            <a:bodyPr/>
            <a:lstStyle/>
            <a:p>
              <a:endParaRPr lang="en-US"/>
            </a:p>
          </p:txBody>
        </p:sp>
        <p:sp>
          <p:nvSpPr>
            <p:cNvPr id="45071" name="Line 15"/>
            <p:cNvSpPr>
              <a:spLocks noChangeShapeType="1"/>
            </p:cNvSpPr>
            <p:nvPr/>
          </p:nvSpPr>
          <p:spPr bwMode="auto">
            <a:xfrm flipV="1">
              <a:off x="2057400" y="2438400"/>
              <a:ext cx="1295400" cy="533400"/>
            </a:xfrm>
            <a:prstGeom prst="line">
              <a:avLst/>
            </a:prstGeom>
            <a:noFill/>
            <a:ln w="9525">
              <a:solidFill>
                <a:schemeClr val="tx1"/>
              </a:solidFill>
              <a:round/>
              <a:headEnd/>
              <a:tailEnd/>
            </a:ln>
            <a:effectLst/>
          </p:spPr>
          <p:txBody>
            <a:bodyPr/>
            <a:lstStyle/>
            <a:p>
              <a:endParaRPr lang="en-US"/>
            </a:p>
          </p:txBody>
        </p:sp>
        <p:sp>
          <p:nvSpPr>
            <p:cNvPr id="45072" name="Line 16"/>
            <p:cNvSpPr>
              <a:spLocks noChangeShapeType="1"/>
            </p:cNvSpPr>
            <p:nvPr/>
          </p:nvSpPr>
          <p:spPr bwMode="auto">
            <a:xfrm>
              <a:off x="2057400" y="2971800"/>
              <a:ext cx="1295400" cy="533400"/>
            </a:xfrm>
            <a:prstGeom prst="line">
              <a:avLst/>
            </a:prstGeom>
            <a:noFill/>
            <a:ln w="9525">
              <a:solidFill>
                <a:schemeClr val="tx1"/>
              </a:solidFill>
              <a:round/>
              <a:headEnd/>
              <a:tailEnd/>
            </a:ln>
            <a:effectLst/>
          </p:spPr>
          <p:txBody>
            <a:bodyPr/>
            <a:lstStyle/>
            <a:p>
              <a:endParaRPr lang="en-US"/>
            </a:p>
          </p:txBody>
        </p:sp>
        <p:sp>
          <p:nvSpPr>
            <p:cNvPr id="45074" name="Line 18"/>
            <p:cNvSpPr>
              <a:spLocks noChangeShapeType="1"/>
            </p:cNvSpPr>
            <p:nvPr/>
          </p:nvSpPr>
          <p:spPr bwMode="auto">
            <a:xfrm flipV="1">
              <a:off x="2057400" y="1905000"/>
              <a:ext cx="1371600" cy="1600200"/>
            </a:xfrm>
            <a:prstGeom prst="line">
              <a:avLst/>
            </a:prstGeom>
            <a:noFill/>
            <a:ln w="9525">
              <a:solidFill>
                <a:schemeClr val="tx1"/>
              </a:solidFill>
              <a:round/>
              <a:headEnd/>
              <a:tailEnd/>
            </a:ln>
            <a:effectLst/>
          </p:spPr>
          <p:txBody>
            <a:bodyPr/>
            <a:lstStyle/>
            <a:p>
              <a:endParaRPr lang="en-US"/>
            </a:p>
          </p:txBody>
        </p:sp>
        <p:sp>
          <p:nvSpPr>
            <p:cNvPr id="45075" name="Text Box 19"/>
            <p:cNvSpPr txBox="1">
              <a:spLocks noChangeArrowheads="1"/>
            </p:cNvSpPr>
            <p:nvPr/>
          </p:nvSpPr>
          <p:spPr bwMode="auto">
            <a:xfrm>
              <a:off x="1574800" y="1676400"/>
              <a:ext cx="330200" cy="366713"/>
            </a:xfrm>
            <a:prstGeom prst="rect">
              <a:avLst/>
            </a:prstGeom>
            <a:noFill/>
            <a:ln w="9525">
              <a:noFill/>
              <a:miter lim="800000"/>
              <a:headEnd/>
              <a:tailEnd/>
            </a:ln>
            <a:effectLst/>
          </p:spPr>
          <p:txBody>
            <a:bodyPr wrap="none">
              <a:spAutoFit/>
            </a:bodyPr>
            <a:lstStyle/>
            <a:p>
              <a:r>
                <a:rPr lang="en-US"/>
                <a:t>1</a:t>
              </a:r>
            </a:p>
          </p:txBody>
        </p:sp>
        <p:sp>
          <p:nvSpPr>
            <p:cNvPr id="45076" name="Text Box 20"/>
            <p:cNvSpPr txBox="1">
              <a:spLocks noChangeArrowheads="1"/>
            </p:cNvSpPr>
            <p:nvPr/>
          </p:nvSpPr>
          <p:spPr bwMode="auto">
            <a:xfrm>
              <a:off x="1600200" y="2241550"/>
              <a:ext cx="330200" cy="366713"/>
            </a:xfrm>
            <a:prstGeom prst="rect">
              <a:avLst/>
            </a:prstGeom>
            <a:noFill/>
            <a:ln w="9525">
              <a:noFill/>
              <a:miter lim="800000"/>
              <a:headEnd/>
              <a:tailEnd/>
            </a:ln>
            <a:effectLst/>
          </p:spPr>
          <p:txBody>
            <a:bodyPr wrap="none">
              <a:spAutoFit/>
            </a:bodyPr>
            <a:lstStyle/>
            <a:p>
              <a:r>
                <a:rPr lang="en-US"/>
                <a:t>2</a:t>
              </a:r>
            </a:p>
          </p:txBody>
        </p:sp>
        <p:sp>
          <p:nvSpPr>
            <p:cNvPr id="45077" name="Text Box 21"/>
            <p:cNvSpPr txBox="1">
              <a:spLocks noChangeArrowheads="1"/>
            </p:cNvSpPr>
            <p:nvPr/>
          </p:nvSpPr>
          <p:spPr bwMode="auto">
            <a:xfrm>
              <a:off x="1574800" y="2774950"/>
              <a:ext cx="330200" cy="366713"/>
            </a:xfrm>
            <a:prstGeom prst="rect">
              <a:avLst/>
            </a:prstGeom>
            <a:noFill/>
            <a:ln w="9525">
              <a:noFill/>
              <a:miter lim="800000"/>
              <a:headEnd/>
              <a:tailEnd/>
            </a:ln>
            <a:effectLst/>
          </p:spPr>
          <p:txBody>
            <a:bodyPr wrap="none">
              <a:spAutoFit/>
            </a:bodyPr>
            <a:lstStyle/>
            <a:p>
              <a:r>
                <a:rPr lang="en-US"/>
                <a:t>3</a:t>
              </a:r>
            </a:p>
          </p:txBody>
        </p:sp>
        <p:sp>
          <p:nvSpPr>
            <p:cNvPr id="45078" name="Text Box 22"/>
            <p:cNvSpPr txBox="1">
              <a:spLocks noChangeArrowheads="1"/>
            </p:cNvSpPr>
            <p:nvPr/>
          </p:nvSpPr>
          <p:spPr bwMode="auto">
            <a:xfrm>
              <a:off x="1574800" y="3308350"/>
              <a:ext cx="330200" cy="366713"/>
            </a:xfrm>
            <a:prstGeom prst="rect">
              <a:avLst/>
            </a:prstGeom>
            <a:noFill/>
            <a:ln w="9525">
              <a:noFill/>
              <a:miter lim="800000"/>
              <a:headEnd/>
              <a:tailEnd/>
            </a:ln>
            <a:effectLst/>
          </p:spPr>
          <p:txBody>
            <a:bodyPr wrap="none">
              <a:spAutoFit/>
            </a:bodyPr>
            <a:lstStyle/>
            <a:p>
              <a:r>
                <a:rPr lang="en-US"/>
                <a:t>4</a:t>
              </a:r>
            </a:p>
          </p:txBody>
        </p:sp>
        <p:sp>
          <p:nvSpPr>
            <p:cNvPr id="45079" name="Text Box 23"/>
            <p:cNvSpPr txBox="1">
              <a:spLocks noChangeArrowheads="1"/>
            </p:cNvSpPr>
            <p:nvPr/>
          </p:nvSpPr>
          <p:spPr bwMode="auto">
            <a:xfrm>
              <a:off x="3489325" y="1631950"/>
              <a:ext cx="320675" cy="366713"/>
            </a:xfrm>
            <a:prstGeom prst="rect">
              <a:avLst/>
            </a:prstGeom>
            <a:noFill/>
            <a:ln w="9525">
              <a:noFill/>
              <a:miter lim="800000"/>
              <a:headEnd/>
              <a:tailEnd/>
            </a:ln>
            <a:effectLst/>
          </p:spPr>
          <p:txBody>
            <a:bodyPr wrap="none">
              <a:spAutoFit/>
            </a:bodyPr>
            <a:lstStyle/>
            <a:p>
              <a:r>
                <a:rPr lang="en-US"/>
                <a:t>a</a:t>
              </a:r>
            </a:p>
          </p:txBody>
        </p:sp>
        <p:sp>
          <p:nvSpPr>
            <p:cNvPr id="45080" name="Text Box 24"/>
            <p:cNvSpPr txBox="1">
              <a:spLocks noChangeArrowheads="1"/>
            </p:cNvSpPr>
            <p:nvPr/>
          </p:nvSpPr>
          <p:spPr bwMode="auto">
            <a:xfrm>
              <a:off x="3489325" y="2241550"/>
              <a:ext cx="327025" cy="366713"/>
            </a:xfrm>
            <a:prstGeom prst="rect">
              <a:avLst/>
            </a:prstGeom>
            <a:noFill/>
            <a:ln w="9525">
              <a:noFill/>
              <a:miter lim="800000"/>
              <a:headEnd/>
              <a:tailEnd/>
            </a:ln>
            <a:effectLst/>
          </p:spPr>
          <p:txBody>
            <a:bodyPr wrap="none">
              <a:spAutoFit/>
            </a:bodyPr>
            <a:lstStyle/>
            <a:p>
              <a:r>
                <a:rPr lang="en-US"/>
                <a:t>b</a:t>
              </a:r>
            </a:p>
          </p:txBody>
        </p:sp>
        <p:sp>
          <p:nvSpPr>
            <p:cNvPr id="45081" name="Text Box 25"/>
            <p:cNvSpPr txBox="1">
              <a:spLocks noChangeArrowheads="1"/>
            </p:cNvSpPr>
            <p:nvPr/>
          </p:nvSpPr>
          <p:spPr bwMode="auto">
            <a:xfrm>
              <a:off x="3505200" y="2743200"/>
              <a:ext cx="303213" cy="366713"/>
            </a:xfrm>
            <a:prstGeom prst="rect">
              <a:avLst/>
            </a:prstGeom>
            <a:noFill/>
            <a:ln w="9525">
              <a:noFill/>
              <a:miter lim="800000"/>
              <a:headEnd/>
              <a:tailEnd/>
            </a:ln>
            <a:effectLst/>
          </p:spPr>
          <p:txBody>
            <a:bodyPr wrap="none">
              <a:spAutoFit/>
            </a:bodyPr>
            <a:lstStyle/>
            <a:p>
              <a:r>
                <a:rPr lang="en-US"/>
                <a:t>c</a:t>
              </a:r>
            </a:p>
          </p:txBody>
        </p:sp>
        <p:sp>
          <p:nvSpPr>
            <p:cNvPr id="45082" name="Text Box 26"/>
            <p:cNvSpPr txBox="1">
              <a:spLocks noChangeArrowheads="1"/>
            </p:cNvSpPr>
            <p:nvPr/>
          </p:nvSpPr>
          <p:spPr bwMode="auto">
            <a:xfrm>
              <a:off x="3505200" y="3308350"/>
              <a:ext cx="327025" cy="366713"/>
            </a:xfrm>
            <a:prstGeom prst="rect">
              <a:avLst/>
            </a:prstGeom>
            <a:noFill/>
            <a:ln w="9525">
              <a:noFill/>
              <a:miter lim="800000"/>
              <a:headEnd/>
              <a:tailEnd/>
            </a:ln>
            <a:effectLst/>
          </p:spPr>
          <p:txBody>
            <a:bodyPr wrap="none">
              <a:spAutoFit/>
            </a:bodyPr>
            <a:lstStyle/>
            <a:p>
              <a:r>
                <a:rPr lang="en-US"/>
                <a:t>d</a:t>
              </a:r>
            </a:p>
          </p:txBody>
        </p:sp>
        <p:sp>
          <p:nvSpPr>
            <p:cNvPr id="45084" name="Oval 28"/>
            <p:cNvSpPr>
              <a:spLocks noChangeArrowheads="1"/>
            </p:cNvSpPr>
            <p:nvPr/>
          </p:nvSpPr>
          <p:spPr bwMode="auto">
            <a:xfrm>
              <a:off x="1371600" y="1524000"/>
              <a:ext cx="1143000" cy="2514600"/>
            </a:xfrm>
            <a:prstGeom prst="ellipse">
              <a:avLst/>
            </a:prstGeom>
            <a:noFill/>
            <a:ln w="9525">
              <a:solidFill>
                <a:schemeClr val="tx1"/>
              </a:solidFill>
              <a:round/>
              <a:headEnd/>
              <a:tailEnd/>
            </a:ln>
            <a:effectLst/>
          </p:spPr>
          <p:txBody>
            <a:bodyPr wrap="none" anchor="ctr"/>
            <a:lstStyle/>
            <a:p>
              <a:endParaRPr lang="en-US"/>
            </a:p>
          </p:txBody>
        </p:sp>
        <p:sp>
          <p:nvSpPr>
            <p:cNvPr id="45085" name="Oval 29"/>
            <p:cNvSpPr>
              <a:spLocks noChangeArrowheads="1"/>
            </p:cNvSpPr>
            <p:nvPr/>
          </p:nvSpPr>
          <p:spPr bwMode="auto">
            <a:xfrm>
              <a:off x="3048000" y="1524000"/>
              <a:ext cx="1066800" cy="2590800"/>
            </a:xfrm>
            <a:prstGeom prst="ellipse">
              <a:avLst/>
            </a:prstGeom>
            <a:noFill/>
            <a:ln w="9525">
              <a:solidFill>
                <a:schemeClr val="tx1"/>
              </a:solidFill>
              <a:round/>
              <a:headEnd/>
              <a:tailEnd/>
            </a:ln>
            <a:effectLst/>
          </p:spPr>
          <p:txBody>
            <a:bodyPr wrap="none" anchor="ctr"/>
            <a:lstStyle/>
            <a:p>
              <a:endParaRPr lang="en-US"/>
            </a:p>
          </p:txBody>
        </p:sp>
        <p:sp>
          <p:nvSpPr>
            <p:cNvPr id="45086" name="Text Box 30"/>
            <p:cNvSpPr txBox="1">
              <a:spLocks noChangeArrowheads="1"/>
            </p:cNvSpPr>
            <p:nvPr/>
          </p:nvSpPr>
          <p:spPr bwMode="auto">
            <a:xfrm>
              <a:off x="822325" y="3384550"/>
              <a:ext cx="673582" cy="369332"/>
            </a:xfrm>
            <a:prstGeom prst="rect">
              <a:avLst/>
            </a:prstGeom>
            <a:noFill/>
            <a:ln w="9525">
              <a:noFill/>
              <a:miter lim="800000"/>
              <a:headEnd/>
              <a:tailEnd/>
            </a:ln>
            <a:effectLst/>
          </p:spPr>
          <p:txBody>
            <a:bodyPr wrap="none">
              <a:spAutoFit/>
            </a:bodyPr>
            <a:lstStyle/>
            <a:p>
              <a:r>
                <a:rPr lang="en-US" b="1" dirty="0" smtClean="0">
                  <a:solidFill>
                    <a:srgbClr val="008000"/>
                  </a:solidFill>
                </a:rPr>
                <a:t>Boys</a:t>
              </a:r>
              <a:endParaRPr lang="en-US" b="1" dirty="0">
                <a:solidFill>
                  <a:srgbClr val="008000"/>
                </a:solidFill>
              </a:endParaRPr>
            </a:p>
          </p:txBody>
        </p:sp>
        <p:sp>
          <p:nvSpPr>
            <p:cNvPr id="45088" name="Text Box 32"/>
            <p:cNvSpPr txBox="1">
              <a:spLocks noChangeArrowheads="1"/>
            </p:cNvSpPr>
            <p:nvPr/>
          </p:nvSpPr>
          <p:spPr bwMode="auto">
            <a:xfrm>
              <a:off x="4022725" y="3384550"/>
              <a:ext cx="633507" cy="369332"/>
            </a:xfrm>
            <a:prstGeom prst="rect">
              <a:avLst/>
            </a:prstGeom>
            <a:noFill/>
            <a:ln w="9525">
              <a:noFill/>
              <a:miter lim="800000"/>
              <a:headEnd/>
              <a:tailEnd/>
            </a:ln>
            <a:effectLst/>
          </p:spPr>
          <p:txBody>
            <a:bodyPr wrap="none">
              <a:spAutoFit/>
            </a:bodyPr>
            <a:lstStyle/>
            <a:p>
              <a:r>
                <a:rPr lang="en-US" b="1" dirty="0" smtClean="0">
                  <a:solidFill>
                    <a:srgbClr val="008000"/>
                  </a:solidFill>
                </a:rPr>
                <a:t>Girls</a:t>
              </a:r>
              <a:endParaRPr lang="en-US" b="1" dirty="0">
                <a:solidFill>
                  <a:srgbClr val="008000"/>
                </a:solidFill>
              </a:endParaRPr>
            </a:p>
          </p:txBody>
        </p:sp>
        <p:sp>
          <p:nvSpPr>
            <p:cNvPr id="45064" name="Oval 8"/>
            <p:cNvSpPr>
              <a:spLocks noChangeArrowheads="1"/>
            </p:cNvSpPr>
            <p:nvPr/>
          </p:nvSpPr>
          <p:spPr bwMode="auto">
            <a:xfrm>
              <a:off x="3352800" y="18288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grpSp>
      <p:sp>
        <p:nvSpPr>
          <p:cNvPr id="31" name="Slide Number Placeholder 30"/>
          <p:cNvSpPr>
            <a:spLocks noGrp="1"/>
          </p:cNvSpPr>
          <p:nvPr>
            <p:ph type="sldNum" sz="quarter" idx="12"/>
          </p:nvPr>
        </p:nvSpPr>
        <p:spPr/>
        <p:txBody>
          <a:bodyPr/>
          <a:lstStyle/>
          <a:p>
            <a:fld id="{19B12225-5612-419B-A8D5-4B8EEE4C217E}" type="slidenum">
              <a:rPr lang="en-US" smtClean="0"/>
              <a:pPr/>
              <a:t>4</a:t>
            </a:fld>
            <a:endParaRPr lang="en-US"/>
          </a:p>
        </p:txBody>
      </p:sp>
      <p:sp>
        <p:nvSpPr>
          <p:cNvPr id="32" name="Footer Placeholder 31"/>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33" name="Text Box 25"/>
          <p:cNvSpPr txBox="1">
            <a:spLocks noChangeArrowheads="1"/>
          </p:cNvSpPr>
          <p:nvPr/>
        </p:nvSpPr>
        <p:spPr bwMode="auto">
          <a:xfrm>
            <a:off x="1677532" y="4876800"/>
            <a:ext cx="6649321" cy="1384995"/>
          </a:xfrm>
          <a:prstGeom prst="rect">
            <a:avLst/>
          </a:prstGeom>
          <a:noFill/>
          <a:ln w="9525">
            <a:noFill/>
            <a:miter lim="800000"/>
            <a:headEnd/>
            <a:tailEnd/>
          </a:ln>
          <a:effectLst/>
        </p:spPr>
        <p:txBody>
          <a:bodyPr wrap="none">
            <a:spAutoFit/>
          </a:bodyPr>
          <a:lstStyle/>
          <a:p>
            <a:pPr algn="ctr"/>
            <a:r>
              <a:rPr lang="en-US" sz="2800" b="1" dirty="0" smtClean="0">
                <a:latin typeface="Calibri" pitchFamily="34" charset="0"/>
                <a:cs typeface="Calibri" pitchFamily="34" charset="0"/>
              </a:rPr>
              <a:t>Nodes: Boys and Girls; Edges: Preferences</a:t>
            </a:r>
          </a:p>
          <a:p>
            <a:pPr algn="ctr"/>
            <a:r>
              <a:rPr lang="en-US" sz="2800" b="1" dirty="0" smtClean="0">
                <a:solidFill>
                  <a:srgbClr val="D60093"/>
                </a:solidFill>
                <a:latin typeface="Calibri" pitchFamily="34" charset="0"/>
                <a:cs typeface="Calibri" pitchFamily="34" charset="0"/>
              </a:rPr>
              <a:t>Goal: Match boys to girls so that maximum </a:t>
            </a:r>
            <a:br>
              <a:rPr lang="en-US" sz="2800" b="1" dirty="0" smtClean="0">
                <a:solidFill>
                  <a:srgbClr val="D60093"/>
                </a:solidFill>
                <a:latin typeface="Calibri" pitchFamily="34" charset="0"/>
                <a:cs typeface="Calibri" pitchFamily="34" charset="0"/>
              </a:rPr>
            </a:br>
            <a:r>
              <a:rPr lang="en-US" sz="2800" b="1" dirty="0" smtClean="0">
                <a:solidFill>
                  <a:srgbClr val="D60093"/>
                </a:solidFill>
                <a:latin typeface="Calibri" pitchFamily="34" charset="0"/>
                <a:cs typeface="Calibri" pitchFamily="34" charset="0"/>
              </a:rPr>
              <a:t>number</a:t>
            </a:r>
            <a:r>
              <a:rPr lang="en-US" sz="2800" b="1" dirty="0">
                <a:solidFill>
                  <a:srgbClr val="D60093"/>
                </a:solidFill>
                <a:latin typeface="Calibri" pitchFamily="34" charset="0"/>
                <a:cs typeface="Calibri" pitchFamily="34" charset="0"/>
              </a:rPr>
              <a:t> </a:t>
            </a:r>
            <a:r>
              <a:rPr lang="en-US" sz="2800" b="1" dirty="0" smtClean="0">
                <a:solidFill>
                  <a:srgbClr val="D60093"/>
                </a:solidFill>
                <a:latin typeface="Calibri" pitchFamily="34" charset="0"/>
                <a:cs typeface="Calibri" pitchFamily="34" charset="0"/>
              </a:rPr>
              <a:t>of preferences is satisfied</a:t>
            </a:r>
            <a:endParaRPr lang="en-US" sz="2800" b="1" dirty="0">
              <a:solidFill>
                <a:srgbClr val="D60093"/>
              </a:solidFill>
              <a:latin typeface="Calibri" pitchFamily="34" charset="0"/>
              <a:cs typeface="Calibri" pitchFamily="34" charset="0"/>
            </a:endParaRPr>
          </a:p>
        </p:txBody>
      </p:sp>
    </p:spTree>
    <p:extLst>
      <p:ext uri="{BB962C8B-B14F-4D97-AF65-F5344CB8AC3E}">
        <p14:creationId xmlns:p14="http://schemas.microsoft.com/office/powerpoint/2010/main" val="295961990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dirty="0"/>
              <a:t>Example: Bipartite </a:t>
            </a:r>
            <a:r>
              <a:rPr lang="en-US" dirty="0" smtClean="0"/>
              <a:t>Matching</a:t>
            </a:r>
            <a:endParaRPr lang="en-US" dirty="0"/>
          </a:p>
        </p:txBody>
      </p:sp>
      <p:sp>
        <p:nvSpPr>
          <p:cNvPr id="66585" name="Text Box 25"/>
          <p:cNvSpPr txBox="1">
            <a:spLocks noChangeArrowheads="1"/>
          </p:cNvSpPr>
          <p:nvPr/>
        </p:nvSpPr>
        <p:spPr bwMode="auto">
          <a:xfrm>
            <a:off x="2277752" y="5036403"/>
            <a:ext cx="5448864" cy="954107"/>
          </a:xfrm>
          <a:prstGeom prst="rect">
            <a:avLst/>
          </a:prstGeom>
          <a:noFill/>
          <a:ln w="9525">
            <a:noFill/>
            <a:miter lim="800000"/>
            <a:headEnd/>
            <a:tailEnd/>
          </a:ln>
          <a:effectLst/>
        </p:spPr>
        <p:txBody>
          <a:bodyPr wrap="none">
            <a:spAutoFit/>
          </a:bodyPr>
          <a:lstStyle/>
          <a:p>
            <a:pPr algn="ctr"/>
            <a:r>
              <a:rPr lang="en-US" sz="2800" b="1" dirty="0">
                <a:latin typeface="Calibri" pitchFamily="34" charset="0"/>
                <a:cs typeface="Calibri" pitchFamily="34" charset="0"/>
              </a:rPr>
              <a:t>M = {(1,a),(2,b),(3,d)}</a:t>
            </a:r>
            <a:r>
              <a:rPr lang="en-US" sz="2800" dirty="0">
                <a:latin typeface="Calibri" pitchFamily="34" charset="0"/>
                <a:cs typeface="Calibri" pitchFamily="34" charset="0"/>
              </a:rPr>
              <a:t> is a </a:t>
            </a:r>
            <a:r>
              <a:rPr lang="en-US" sz="2800" b="1" dirty="0" smtClean="0">
                <a:solidFill>
                  <a:srgbClr val="0000FF"/>
                </a:solidFill>
                <a:latin typeface="Calibri" pitchFamily="34" charset="0"/>
                <a:cs typeface="Calibri" pitchFamily="34" charset="0"/>
              </a:rPr>
              <a:t>matching</a:t>
            </a:r>
            <a:endParaRPr lang="en-US" sz="2800" dirty="0">
              <a:solidFill>
                <a:srgbClr val="0000FF"/>
              </a:solidFill>
              <a:latin typeface="Calibri" pitchFamily="34" charset="0"/>
              <a:cs typeface="Calibri" pitchFamily="34" charset="0"/>
            </a:endParaRPr>
          </a:p>
          <a:p>
            <a:pPr algn="ctr"/>
            <a:r>
              <a:rPr lang="en-US" sz="2800" b="1" dirty="0">
                <a:solidFill>
                  <a:srgbClr val="D60093"/>
                </a:solidFill>
                <a:latin typeface="Calibri" pitchFamily="34" charset="0"/>
                <a:cs typeface="Calibri" pitchFamily="34" charset="0"/>
              </a:rPr>
              <a:t>Cardinality of matching = |M| = </a:t>
            </a:r>
            <a:r>
              <a:rPr lang="en-US" sz="2800" b="1" dirty="0" smtClean="0">
                <a:solidFill>
                  <a:srgbClr val="D60093"/>
                </a:solidFill>
                <a:latin typeface="Calibri" pitchFamily="34" charset="0"/>
                <a:cs typeface="Calibri" pitchFamily="34" charset="0"/>
              </a:rPr>
              <a:t>3</a:t>
            </a:r>
            <a:endParaRPr lang="en-US" sz="2800" b="1" dirty="0">
              <a:solidFill>
                <a:srgbClr val="D60093"/>
              </a:solidFill>
              <a:latin typeface="Calibri" pitchFamily="34" charset="0"/>
              <a:cs typeface="Calibri" pitchFamily="34" charset="0"/>
            </a:endParaRPr>
          </a:p>
        </p:txBody>
      </p:sp>
      <p:grpSp>
        <p:nvGrpSpPr>
          <p:cNvPr id="30" name="Group 29"/>
          <p:cNvGrpSpPr/>
          <p:nvPr/>
        </p:nvGrpSpPr>
        <p:grpSpPr>
          <a:xfrm>
            <a:off x="2605088" y="2133600"/>
            <a:ext cx="3833907" cy="2590800"/>
            <a:chOff x="822325" y="1524000"/>
            <a:chExt cx="3833907" cy="2590800"/>
          </a:xfrm>
        </p:grpSpPr>
        <p:sp>
          <p:nvSpPr>
            <p:cNvPr id="66563" name="Oval 3"/>
            <p:cNvSpPr>
              <a:spLocks noChangeArrowheads="1"/>
            </p:cNvSpPr>
            <p:nvPr/>
          </p:nvSpPr>
          <p:spPr bwMode="auto">
            <a:xfrm>
              <a:off x="1905000" y="18288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66564" name="Oval 4"/>
            <p:cNvSpPr>
              <a:spLocks noChangeArrowheads="1"/>
            </p:cNvSpPr>
            <p:nvPr/>
          </p:nvSpPr>
          <p:spPr bwMode="auto">
            <a:xfrm>
              <a:off x="1905000" y="23622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66565" name="Oval 5"/>
            <p:cNvSpPr>
              <a:spLocks noChangeArrowheads="1"/>
            </p:cNvSpPr>
            <p:nvPr/>
          </p:nvSpPr>
          <p:spPr bwMode="auto">
            <a:xfrm>
              <a:off x="1905000" y="28956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66566" name="Oval 6"/>
            <p:cNvSpPr>
              <a:spLocks noChangeArrowheads="1"/>
            </p:cNvSpPr>
            <p:nvPr/>
          </p:nvSpPr>
          <p:spPr bwMode="auto">
            <a:xfrm>
              <a:off x="1905000" y="34290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66568" name="Oval 8"/>
            <p:cNvSpPr>
              <a:spLocks noChangeArrowheads="1"/>
            </p:cNvSpPr>
            <p:nvPr/>
          </p:nvSpPr>
          <p:spPr bwMode="auto">
            <a:xfrm>
              <a:off x="3352800" y="23622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66569" name="Oval 9"/>
            <p:cNvSpPr>
              <a:spLocks noChangeArrowheads="1"/>
            </p:cNvSpPr>
            <p:nvPr/>
          </p:nvSpPr>
          <p:spPr bwMode="auto">
            <a:xfrm>
              <a:off x="3352800" y="28956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66570" name="Oval 10"/>
            <p:cNvSpPr>
              <a:spLocks noChangeArrowheads="1"/>
            </p:cNvSpPr>
            <p:nvPr/>
          </p:nvSpPr>
          <p:spPr bwMode="auto">
            <a:xfrm>
              <a:off x="3352800" y="34290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66571" name="Line 11"/>
            <p:cNvSpPr>
              <a:spLocks noChangeShapeType="1"/>
            </p:cNvSpPr>
            <p:nvPr/>
          </p:nvSpPr>
          <p:spPr bwMode="auto">
            <a:xfrm>
              <a:off x="2057400" y="1905000"/>
              <a:ext cx="1295400" cy="0"/>
            </a:xfrm>
            <a:prstGeom prst="line">
              <a:avLst/>
            </a:prstGeom>
            <a:noFill/>
            <a:ln w="38100">
              <a:solidFill>
                <a:schemeClr val="tx1"/>
              </a:solidFill>
              <a:round/>
              <a:headEnd/>
              <a:tailEnd/>
            </a:ln>
            <a:effectLst/>
          </p:spPr>
          <p:txBody>
            <a:bodyPr/>
            <a:lstStyle/>
            <a:p>
              <a:endParaRPr lang="en-US"/>
            </a:p>
          </p:txBody>
        </p:sp>
        <p:sp>
          <p:nvSpPr>
            <p:cNvPr id="66572" name="Line 12"/>
            <p:cNvSpPr>
              <a:spLocks noChangeShapeType="1"/>
            </p:cNvSpPr>
            <p:nvPr/>
          </p:nvSpPr>
          <p:spPr bwMode="auto">
            <a:xfrm>
              <a:off x="2057400" y="1981200"/>
              <a:ext cx="1295400" cy="990600"/>
            </a:xfrm>
            <a:prstGeom prst="line">
              <a:avLst/>
            </a:prstGeom>
            <a:noFill/>
            <a:ln w="9525">
              <a:solidFill>
                <a:schemeClr val="tx1"/>
              </a:solidFill>
              <a:round/>
              <a:headEnd/>
              <a:tailEnd/>
            </a:ln>
            <a:effectLst/>
          </p:spPr>
          <p:txBody>
            <a:bodyPr/>
            <a:lstStyle/>
            <a:p>
              <a:endParaRPr lang="en-US"/>
            </a:p>
          </p:txBody>
        </p:sp>
        <p:sp>
          <p:nvSpPr>
            <p:cNvPr id="66573" name="Line 13"/>
            <p:cNvSpPr>
              <a:spLocks noChangeShapeType="1"/>
            </p:cNvSpPr>
            <p:nvPr/>
          </p:nvSpPr>
          <p:spPr bwMode="auto">
            <a:xfrm>
              <a:off x="2057400" y="2438400"/>
              <a:ext cx="1295400" cy="0"/>
            </a:xfrm>
            <a:prstGeom prst="line">
              <a:avLst/>
            </a:prstGeom>
            <a:noFill/>
            <a:ln w="38100">
              <a:solidFill>
                <a:schemeClr val="tx1"/>
              </a:solidFill>
              <a:round/>
              <a:headEnd/>
              <a:tailEnd/>
            </a:ln>
            <a:effectLst/>
          </p:spPr>
          <p:txBody>
            <a:bodyPr/>
            <a:lstStyle/>
            <a:p>
              <a:endParaRPr lang="en-US"/>
            </a:p>
          </p:txBody>
        </p:sp>
        <p:sp>
          <p:nvSpPr>
            <p:cNvPr id="66574" name="Line 14"/>
            <p:cNvSpPr>
              <a:spLocks noChangeShapeType="1"/>
            </p:cNvSpPr>
            <p:nvPr/>
          </p:nvSpPr>
          <p:spPr bwMode="auto">
            <a:xfrm flipV="1">
              <a:off x="2057400" y="2438400"/>
              <a:ext cx="1295400" cy="533400"/>
            </a:xfrm>
            <a:prstGeom prst="line">
              <a:avLst/>
            </a:prstGeom>
            <a:noFill/>
            <a:ln w="9525">
              <a:solidFill>
                <a:schemeClr val="tx1"/>
              </a:solidFill>
              <a:round/>
              <a:headEnd/>
              <a:tailEnd/>
            </a:ln>
            <a:effectLst/>
          </p:spPr>
          <p:txBody>
            <a:bodyPr/>
            <a:lstStyle/>
            <a:p>
              <a:endParaRPr lang="en-US"/>
            </a:p>
          </p:txBody>
        </p:sp>
        <p:sp>
          <p:nvSpPr>
            <p:cNvPr id="66575" name="Line 15"/>
            <p:cNvSpPr>
              <a:spLocks noChangeShapeType="1"/>
            </p:cNvSpPr>
            <p:nvPr/>
          </p:nvSpPr>
          <p:spPr bwMode="auto">
            <a:xfrm>
              <a:off x="2057400" y="2971800"/>
              <a:ext cx="1295400" cy="533400"/>
            </a:xfrm>
            <a:prstGeom prst="line">
              <a:avLst/>
            </a:prstGeom>
            <a:noFill/>
            <a:ln w="38100">
              <a:solidFill>
                <a:schemeClr val="tx1"/>
              </a:solidFill>
              <a:round/>
              <a:headEnd/>
              <a:tailEnd/>
            </a:ln>
            <a:effectLst/>
          </p:spPr>
          <p:txBody>
            <a:bodyPr/>
            <a:lstStyle/>
            <a:p>
              <a:endParaRPr lang="en-US"/>
            </a:p>
          </p:txBody>
        </p:sp>
        <p:sp>
          <p:nvSpPr>
            <p:cNvPr id="66576" name="Line 16"/>
            <p:cNvSpPr>
              <a:spLocks noChangeShapeType="1"/>
            </p:cNvSpPr>
            <p:nvPr/>
          </p:nvSpPr>
          <p:spPr bwMode="auto">
            <a:xfrm flipV="1">
              <a:off x="2057400" y="1904999"/>
              <a:ext cx="1371600" cy="1600199"/>
            </a:xfrm>
            <a:prstGeom prst="line">
              <a:avLst/>
            </a:prstGeom>
            <a:noFill/>
            <a:ln w="9525">
              <a:solidFill>
                <a:schemeClr val="tx1"/>
              </a:solidFill>
              <a:round/>
              <a:headEnd/>
              <a:tailEnd/>
            </a:ln>
            <a:effectLst/>
          </p:spPr>
          <p:txBody>
            <a:bodyPr/>
            <a:lstStyle/>
            <a:p>
              <a:endParaRPr lang="en-US"/>
            </a:p>
          </p:txBody>
        </p:sp>
        <p:sp>
          <p:nvSpPr>
            <p:cNvPr id="66577" name="Text Box 17"/>
            <p:cNvSpPr txBox="1">
              <a:spLocks noChangeArrowheads="1"/>
            </p:cNvSpPr>
            <p:nvPr/>
          </p:nvSpPr>
          <p:spPr bwMode="auto">
            <a:xfrm>
              <a:off x="1574800" y="1676400"/>
              <a:ext cx="330200" cy="366713"/>
            </a:xfrm>
            <a:prstGeom prst="rect">
              <a:avLst/>
            </a:prstGeom>
            <a:noFill/>
            <a:ln w="9525">
              <a:noFill/>
              <a:miter lim="800000"/>
              <a:headEnd/>
              <a:tailEnd/>
            </a:ln>
            <a:effectLst/>
          </p:spPr>
          <p:txBody>
            <a:bodyPr wrap="none">
              <a:spAutoFit/>
            </a:bodyPr>
            <a:lstStyle/>
            <a:p>
              <a:r>
                <a:rPr lang="en-US"/>
                <a:t>1</a:t>
              </a:r>
            </a:p>
          </p:txBody>
        </p:sp>
        <p:sp>
          <p:nvSpPr>
            <p:cNvPr id="66578" name="Text Box 18"/>
            <p:cNvSpPr txBox="1">
              <a:spLocks noChangeArrowheads="1"/>
            </p:cNvSpPr>
            <p:nvPr/>
          </p:nvSpPr>
          <p:spPr bwMode="auto">
            <a:xfrm>
              <a:off x="1600200" y="2241550"/>
              <a:ext cx="330200" cy="366713"/>
            </a:xfrm>
            <a:prstGeom prst="rect">
              <a:avLst/>
            </a:prstGeom>
            <a:noFill/>
            <a:ln w="9525">
              <a:noFill/>
              <a:miter lim="800000"/>
              <a:headEnd/>
              <a:tailEnd/>
            </a:ln>
            <a:effectLst/>
          </p:spPr>
          <p:txBody>
            <a:bodyPr wrap="none">
              <a:spAutoFit/>
            </a:bodyPr>
            <a:lstStyle/>
            <a:p>
              <a:r>
                <a:rPr lang="en-US"/>
                <a:t>2</a:t>
              </a:r>
            </a:p>
          </p:txBody>
        </p:sp>
        <p:sp>
          <p:nvSpPr>
            <p:cNvPr id="66579" name="Text Box 19"/>
            <p:cNvSpPr txBox="1">
              <a:spLocks noChangeArrowheads="1"/>
            </p:cNvSpPr>
            <p:nvPr/>
          </p:nvSpPr>
          <p:spPr bwMode="auto">
            <a:xfrm>
              <a:off x="1574800" y="2774950"/>
              <a:ext cx="330200" cy="366713"/>
            </a:xfrm>
            <a:prstGeom prst="rect">
              <a:avLst/>
            </a:prstGeom>
            <a:noFill/>
            <a:ln w="9525">
              <a:noFill/>
              <a:miter lim="800000"/>
              <a:headEnd/>
              <a:tailEnd/>
            </a:ln>
            <a:effectLst/>
          </p:spPr>
          <p:txBody>
            <a:bodyPr wrap="none">
              <a:spAutoFit/>
            </a:bodyPr>
            <a:lstStyle/>
            <a:p>
              <a:r>
                <a:rPr lang="en-US"/>
                <a:t>3</a:t>
              </a:r>
            </a:p>
          </p:txBody>
        </p:sp>
        <p:sp>
          <p:nvSpPr>
            <p:cNvPr id="66580" name="Text Box 20"/>
            <p:cNvSpPr txBox="1">
              <a:spLocks noChangeArrowheads="1"/>
            </p:cNvSpPr>
            <p:nvPr/>
          </p:nvSpPr>
          <p:spPr bwMode="auto">
            <a:xfrm>
              <a:off x="1574800" y="3308350"/>
              <a:ext cx="330200" cy="366713"/>
            </a:xfrm>
            <a:prstGeom prst="rect">
              <a:avLst/>
            </a:prstGeom>
            <a:noFill/>
            <a:ln w="9525">
              <a:noFill/>
              <a:miter lim="800000"/>
              <a:headEnd/>
              <a:tailEnd/>
            </a:ln>
            <a:effectLst/>
          </p:spPr>
          <p:txBody>
            <a:bodyPr wrap="none">
              <a:spAutoFit/>
            </a:bodyPr>
            <a:lstStyle/>
            <a:p>
              <a:r>
                <a:rPr lang="en-US"/>
                <a:t>4</a:t>
              </a:r>
            </a:p>
          </p:txBody>
        </p:sp>
        <p:sp>
          <p:nvSpPr>
            <p:cNvPr id="66581" name="Text Box 21"/>
            <p:cNvSpPr txBox="1">
              <a:spLocks noChangeArrowheads="1"/>
            </p:cNvSpPr>
            <p:nvPr/>
          </p:nvSpPr>
          <p:spPr bwMode="auto">
            <a:xfrm>
              <a:off x="3489325" y="1631950"/>
              <a:ext cx="320675" cy="366713"/>
            </a:xfrm>
            <a:prstGeom prst="rect">
              <a:avLst/>
            </a:prstGeom>
            <a:noFill/>
            <a:ln w="9525">
              <a:noFill/>
              <a:miter lim="800000"/>
              <a:headEnd/>
              <a:tailEnd/>
            </a:ln>
            <a:effectLst/>
          </p:spPr>
          <p:txBody>
            <a:bodyPr wrap="none">
              <a:spAutoFit/>
            </a:bodyPr>
            <a:lstStyle/>
            <a:p>
              <a:r>
                <a:rPr lang="en-US"/>
                <a:t>a</a:t>
              </a:r>
            </a:p>
          </p:txBody>
        </p:sp>
        <p:sp>
          <p:nvSpPr>
            <p:cNvPr id="66582" name="Text Box 22"/>
            <p:cNvSpPr txBox="1">
              <a:spLocks noChangeArrowheads="1"/>
            </p:cNvSpPr>
            <p:nvPr/>
          </p:nvSpPr>
          <p:spPr bwMode="auto">
            <a:xfrm>
              <a:off x="3489325" y="2241550"/>
              <a:ext cx="327025" cy="366713"/>
            </a:xfrm>
            <a:prstGeom prst="rect">
              <a:avLst/>
            </a:prstGeom>
            <a:noFill/>
            <a:ln w="9525">
              <a:noFill/>
              <a:miter lim="800000"/>
              <a:headEnd/>
              <a:tailEnd/>
            </a:ln>
            <a:effectLst/>
          </p:spPr>
          <p:txBody>
            <a:bodyPr wrap="none">
              <a:spAutoFit/>
            </a:bodyPr>
            <a:lstStyle/>
            <a:p>
              <a:r>
                <a:rPr lang="en-US"/>
                <a:t>b</a:t>
              </a:r>
            </a:p>
          </p:txBody>
        </p:sp>
        <p:sp>
          <p:nvSpPr>
            <p:cNvPr id="66583" name="Text Box 23"/>
            <p:cNvSpPr txBox="1">
              <a:spLocks noChangeArrowheads="1"/>
            </p:cNvSpPr>
            <p:nvPr/>
          </p:nvSpPr>
          <p:spPr bwMode="auto">
            <a:xfrm>
              <a:off x="3505200" y="2743200"/>
              <a:ext cx="303213" cy="366713"/>
            </a:xfrm>
            <a:prstGeom prst="rect">
              <a:avLst/>
            </a:prstGeom>
            <a:noFill/>
            <a:ln w="9525">
              <a:noFill/>
              <a:miter lim="800000"/>
              <a:headEnd/>
              <a:tailEnd/>
            </a:ln>
            <a:effectLst/>
          </p:spPr>
          <p:txBody>
            <a:bodyPr wrap="none">
              <a:spAutoFit/>
            </a:bodyPr>
            <a:lstStyle/>
            <a:p>
              <a:r>
                <a:rPr lang="en-US"/>
                <a:t>c</a:t>
              </a:r>
            </a:p>
          </p:txBody>
        </p:sp>
        <p:sp>
          <p:nvSpPr>
            <p:cNvPr id="66584" name="Text Box 24"/>
            <p:cNvSpPr txBox="1">
              <a:spLocks noChangeArrowheads="1"/>
            </p:cNvSpPr>
            <p:nvPr/>
          </p:nvSpPr>
          <p:spPr bwMode="auto">
            <a:xfrm>
              <a:off x="3505200" y="3308350"/>
              <a:ext cx="327025" cy="366713"/>
            </a:xfrm>
            <a:prstGeom prst="rect">
              <a:avLst/>
            </a:prstGeom>
            <a:noFill/>
            <a:ln w="9525">
              <a:noFill/>
              <a:miter lim="800000"/>
              <a:headEnd/>
              <a:tailEnd/>
            </a:ln>
            <a:effectLst/>
          </p:spPr>
          <p:txBody>
            <a:bodyPr wrap="none">
              <a:spAutoFit/>
            </a:bodyPr>
            <a:lstStyle/>
            <a:p>
              <a:r>
                <a:rPr lang="en-US"/>
                <a:t>d</a:t>
              </a:r>
            </a:p>
          </p:txBody>
        </p:sp>
        <p:sp>
          <p:nvSpPr>
            <p:cNvPr id="66586" name="Oval 26"/>
            <p:cNvSpPr>
              <a:spLocks noChangeArrowheads="1"/>
            </p:cNvSpPr>
            <p:nvPr/>
          </p:nvSpPr>
          <p:spPr bwMode="auto">
            <a:xfrm>
              <a:off x="1371600" y="1524000"/>
              <a:ext cx="1143000" cy="2514600"/>
            </a:xfrm>
            <a:prstGeom prst="ellipse">
              <a:avLst/>
            </a:prstGeom>
            <a:noFill/>
            <a:ln w="9525">
              <a:solidFill>
                <a:schemeClr val="tx1"/>
              </a:solidFill>
              <a:round/>
              <a:headEnd/>
              <a:tailEnd/>
            </a:ln>
            <a:effectLst/>
          </p:spPr>
          <p:txBody>
            <a:bodyPr wrap="none" anchor="ctr"/>
            <a:lstStyle/>
            <a:p>
              <a:endParaRPr lang="en-US"/>
            </a:p>
          </p:txBody>
        </p:sp>
        <p:sp>
          <p:nvSpPr>
            <p:cNvPr id="66587" name="Oval 27"/>
            <p:cNvSpPr>
              <a:spLocks noChangeArrowheads="1"/>
            </p:cNvSpPr>
            <p:nvPr/>
          </p:nvSpPr>
          <p:spPr bwMode="auto">
            <a:xfrm>
              <a:off x="3048000" y="1524000"/>
              <a:ext cx="1066800" cy="2590800"/>
            </a:xfrm>
            <a:prstGeom prst="ellipse">
              <a:avLst/>
            </a:prstGeom>
            <a:noFill/>
            <a:ln w="9525">
              <a:solidFill>
                <a:schemeClr val="tx1"/>
              </a:solidFill>
              <a:round/>
              <a:headEnd/>
              <a:tailEnd/>
            </a:ln>
            <a:effectLst/>
          </p:spPr>
          <p:txBody>
            <a:bodyPr wrap="none" anchor="ctr"/>
            <a:lstStyle/>
            <a:p>
              <a:endParaRPr lang="en-US"/>
            </a:p>
          </p:txBody>
        </p:sp>
        <p:sp>
          <p:nvSpPr>
            <p:cNvPr id="66588" name="Text Box 28"/>
            <p:cNvSpPr txBox="1">
              <a:spLocks noChangeArrowheads="1"/>
            </p:cNvSpPr>
            <p:nvPr/>
          </p:nvSpPr>
          <p:spPr bwMode="auto">
            <a:xfrm>
              <a:off x="822325" y="3384550"/>
              <a:ext cx="673582" cy="369332"/>
            </a:xfrm>
            <a:prstGeom prst="rect">
              <a:avLst/>
            </a:prstGeom>
            <a:noFill/>
            <a:ln w="9525">
              <a:noFill/>
              <a:miter lim="800000"/>
              <a:headEnd/>
              <a:tailEnd/>
            </a:ln>
            <a:effectLst/>
          </p:spPr>
          <p:txBody>
            <a:bodyPr wrap="none">
              <a:spAutoFit/>
            </a:bodyPr>
            <a:lstStyle/>
            <a:p>
              <a:r>
                <a:rPr lang="en-US" b="1" dirty="0" smtClean="0">
                  <a:solidFill>
                    <a:srgbClr val="008000"/>
                  </a:solidFill>
                </a:rPr>
                <a:t>Boys</a:t>
              </a:r>
              <a:endParaRPr lang="en-US" b="1" dirty="0">
                <a:solidFill>
                  <a:srgbClr val="008000"/>
                </a:solidFill>
              </a:endParaRPr>
            </a:p>
          </p:txBody>
        </p:sp>
        <p:sp>
          <p:nvSpPr>
            <p:cNvPr id="66589" name="Text Box 29"/>
            <p:cNvSpPr txBox="1">
              <a:spLocks noChangeArrowheads="1"/>
            </p:cNvSpPr>
            <p:nvPr/>
          </p:nvSpPr>
          <p:spPr bwMode="auto">
            <a:xfrm>
              <a:off x="4022725" y="3384550"/>
              <a:ext cx="633507" cy="369332"/>
            </a:xfrm>
            <a:prstGeom prst="rect">
              <a:avLst/>
            </a:prstGeom>
            <a:noFill/>
            <a:ln w="9525">
              <a:noFill/>
              <a:miter lim="800000"/>
              <a:headEnd/>
              <a:tailEnd/>
            </a:ln>
            <a:effectLst/>
          </p:spPr>
          <p:txBody>
            <a:bodyPr wrap="none">
              <a:spAutoFit/>
            </a:bodyPr>
            <a:lstStyle/>
            <a:p>
              <a:r>
                <a:rPr lang="en-US" b="1" dirty="0" smtClean="0">
                  <a:solidFill>
                    <a:srgbClr val="008000"/>
                  </a:solidFill>
                </a:rPr>
                <a:t>Girls</a:t>
              </a:r>
              <a:endParaRPr lang="en-US" b="1" dirty="0">
                <a:solidFill>
                  <a:srgbClr val="008000"/>
                </a:solidFill>
              </a:endParaRPr>
            </a:p>
          </p:txBody>
        </p:sp>
        <p:sp>
          <p:nvSpPr>
            <p:cNvPr id="66567" name="Oval 7"/>
            <p:cNvSpPr>
              <a:spLocks noChangeArrowheads="1"/>
            </p:cNvSpPr>
            <p:nvPr/>
          </p:nvSpPr>
          <p:spPr bwMode="auto">
            <a:xfrm>
              <a:off x="3352800" y="18288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grpSp>
      <p:sp>
        <p:nvSpPr>
          <p:cNvPr id="32" name="Slide Number Placeholder 31"/>
          <p:cNvSpPr>
            <a:spLocks noGrp="1"/>
          </p:cNvSpPr>
          <p:nvPr>
            <p:ph type="sldNum" sz="quarter" idx="12"/>
          </p:nvPr>
        </p:nvSpPr>
        <p:spPr/>
        <p:txBody>
          <a:bodyPr/>
          <a:lstStyle/>
          <a:p>
            <a:fld id="{19B12225-5612-419B-A8D5-4B8EEE4C217E}" type="slidenum">
              <a:rPr lang="en-US" smtClean="0"/>
              <a:pPr/>
              <a:t>5</a:t>
            </a:fld>
            <a:endParaRPr lang="en-US"/>
          </a:p>
        </p:txBody>
      </p:sp>
      <p:sp>
        <p:nvSpPr>
          <p:cNvPr id="33" name="Footer Placeholder 32"/>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328617852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dirty="0"/>
              <a:t>Example: Bipartite </a:t>
            </a:r>
            <a:r>
              <a:rPr lang="en-US" dirty="0" smtClean="0"/>
              <a:t>Matching</a:t>
            </a:r>
            <a:endParaRPr lang="en-US" dirty="0"/>
          </a:p>
        </p:txBody>
      </p:sp>
      <p:grpSp>
        <p:nvGrpSpPr>
          <p:cNvPr id="30" name="Group 29"/>
          <p:cNvGrpSpPr/>
          <p:nvPr/>
        </p:nvGrpSpPr>
        <p:grpSpPr>
          <a:xfrm>
            <a:off x="2605088" y="2133600"/>
            <a:ext cx="3833907" cy="2590800"/>
            <a:chOff x="822325" y="1524000"/>
            <a:chExt cx="3833907" cy="2590800"/>
          </a:xfrm>
        </p:grpSpPr>
        <p:sp>
          <p:nvSpPr>
            <p:cNvPr id="68611" name="Oval 3"/>
            <p:cNvSpPr>
              <a:spLocks noChangeArrowheads="1"/>
            </p:cNvSpPr>
            <p:nvPr/>
          </p:nvSpPr>
          <p:spPr bwMode="auto">
            <a:xfrm>
              <a:off x="1905000" y="18288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68612" name="Oval 4"/>
            <p:cNvSpPr>
              <a:spLocks noChangeArrowheads="1"/>
            </p:cNvSpPr>
            <p:nvPr/>
          </p:nvSpPr>
          <p:spPr bwMode="auto">
            <a:xfrm>
              <a:off x="1905000" y="23622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68613" name="Oval 5"/>
            <p:cNvSpPr>
              <a:spLocks noChangeArrowheads="1"/>
            </p:cNvSpPr>
            <p:nvPr/>
          </p:nvSpPr>
          <p:spPr bwMode="auto">
            <a:xfrm>
              <a:off x="1905000" y="28956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68614" name="Oval 6"/>
            <p:cNvSpPr>
              <a:spLocks noChangeArrowheads="1"/>
            </p:cNvSpPr>
            <p:nvPr/>
          </p:nvSpPr>
          <p:spPr bwMode="auto">
            <a:xfrm>
              <a:off x="1905000" y="34290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68615" name="Oval 7"/>
            <p:cNvSpPr>
              <a:spLocks noChangeArrowheads="1"/>
            </p:cNvSpPr>
            <p:nvPr/>
          </p:nvSpPr>
          <p:spPr bwMode="auto">
            <a:xfrm>
              <a:off x="3352800" y="18288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68616" name="Oval 8"/>
            <p:cNvSpPr>
              <a:spLocks noChangeArrowheads="1"/>
            </p:cNvSpPr>
            <p:nvPr/>
          </p:nvSpPr>
          <p:spPr bwMode="auto">
            <a:xfrm>
              <a:off x="3352800" y="23622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68617" name="Oval 9"/>
            <p:cNvSpPr>
              <a:spLocks noChangeArrowheads="1"/>
            </p:cNvSpPr>
            <p:nvPr/>
          </p:nvSpPr>
          <p:spPr bwMode="auto">
            <a:xfrm>
              <a:off x="3352800" y="28956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68618" name="Oval 10"/>
            <p:cNvSpPr>
              <a:spLocks noChangeArrowheads="1"/>
            </p:cNvSpPr>
            <p:nvPr/>
          </p:nvSpPr>
          <p:spPr bwMode="auto">
            <a:xfrm>
              <a:off x="3352800" y="34290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68619" name="Line 11"/>
            <p:cNvSpPr>
              <a:spLocks noChangeShapeType="1"/>
            </p:cNvSpPr>
            <p:nvPr/>
          </p:nvSpPr>
          <p:spPr bwMode="auto">
            <a:xfrm>
              <a:off x="2057400" y="1905000"/>
              <a:ext cx="1295400" cy="0"/>
            </a:xfrm>
            <a:prstGeom prst="line">
              <a:avLst/>
            </a:prstGeom>
            <a:noFill/>
            <a:ln w="3175">
              <a:solidFill>
                <a:schemeClr val="tx1"/>
              </a:solidFill>
              <a:round/>
              <a:headEnd/>
              <a:tailEnd/>
            </a:ln>
            <a:effectLst/>
          </p:spPr>
          <p:txBody>
            <a:bodyPr/>
            <a:lstStyle/>
            <a:p>
              <a:endParaRPr lang="en-US"/>
            </a:p>
          </p:txBody>
        </p:sp>
        <p:sp>
          <p:nvSpPr>
            <p:cNvPr id="68620" name="Line 12"/>
            <p:cNvSpPr>
              <a:spLocks noChangeShapeType="1"/>
            </p:cNvSpPr>
            <p:nvPr/>
          </p:nvSpPr>
          <p:spPr bwMode="auto">
            <a:xfrm>
              <a:off x="2057400" y="1981200"/>
              <a:ext cx="1295400" cy="990600"/>
            </a:xfrm>
            <a:prstGeom prst="line">
              <a:avLst/>
            </a:prstGeom>
            <a:noFill/>
            <a:ln w="38100">
              <a:solidFill>
                <a:schemeClr val="tx1"/>
              </a:solidFill>
              <a:round/>
              <a:headEnd/>
              <a:tailEnd/>
            </a:ln>
            <a:effectLst/>
          </p:spPr>
          <p:txBody>
            <a:bodyPr/>
            <a:lstStyle/>
            <a:p>
              <a:endParaRPr lang="en-US"/>
            </a:p>
          </p:txBody>
        </p:sp>
        <p:sp>
          <p:nvSpPr>
            <p:cNvPr id="68621" name="Line 13"/>
            <p:cNvSpPr>
              <a:spLocks noChangeShapeType="1"/>
            </p:cNvSpPr>
            <p:nvPr/>
          </p:nvSpPr>
          <p:spPr bwMode="auto">
            <a:xfrm>
              <a:off x="2057400" y="2438400"/>
              <a:ext cx="1295400" cy="0"/>
            </a:xfrm>
            <a:prstGeom prst="line">
              <a:avLst/>
            </a:prstGeom>
            <a:noFill/>
            <a:ln w="38100">
              <a:solidFill>
                <a:schemeClr val="tx1"/>
              </a:solidFill>
              <a:round/>
              <a:headEnd/>
              <a:tailEnd/>
            </a:ln>
            <a:effectLst/>
          </p:spPr>
          <p:txBody>
            <a:bodyPr/>
            <a:lstStyle/>
            <a:p>
              <a:endParaRPr lang="en-US"/>
            </a:p>
          </p:txBody>
        </p:sp>
        <p:sp>
          <p:nvSpPr>
            <p:cNvPr id="68622" name="Line 14"/>
            <p:cNvSpPr>
              <a:spLocks noChangeShapeType="1"/>
            </p:cNvSpPr>
            <p:nvPr/>
          </p:nvSpPr>
          <p:spPr bwMode="auto">
            <a:xfrm flipV="1">
              <a:off x="2057400" y="2438400"/>
              <a:ext cx="1295400" cy="533400"/>
            </a:xfrm>
            <a:prstGeom prst="line">
              <a:avLst/>
            </a:prstGeom>
            <a:noFill/>
            <a:ln w="9525">
              <a:solidFill>
                <a:schemeClr val="tx1"/>
              </a:solidFill>
              <a:round/>
              <a:headEnd/>
              <a:tailEnd/>
            </a:ln>
            <a:effectLst/>
          </p:spPr>
          <p:txBody>
            <a:bodyPr/>
            <a:lstStyle/>
            <a:p>
              <a:endParaRPr lang="en-US"/>
            </a:p>
          </p:txBody>
        </p:sp>
        <p:sp>
          <p:nvSpPr>
            <p:cNvPr id="68623" name="Line 15"/>
            <p:cNvSpPr>
              <a:spLocks noChangeShapeType="1"/>
            </p:cNvSpPr>
            <p:nvPr/>
          </p:nvSpPr>
          <p:spPr bwMode="auto">
            <a:xfrm>
              <a:off x="2057400" y="2971800"/>
              <a:ext cx="1295400" cy="533400"/>
            </a:xfrm>
            <a:prstGeom prst="line">
              <a:avLst/>
            </a:prstGeom>
            <a:noFill/>
            <a:ln w="38100">
              <a:solidFill>
                <a:schemeClr val="tx1"/>
              </a:solidFill>
              <a:round/>
              <a:headEnd/>
              <a:tailEnd/>
            </a:ln>
            <a:effectLst/>
          </p:spPr>
          <p:txBody>
            <a:bodyPr/>
            <a:lstStyle/>
            <a:p>
              <a:endParaRPr lang="en-US"/>
            </a:p>
          </p:txBody>
        </p:sp>
        <p:sp>
          <p:nvSpPr>
            <p:cNvPr id="68624" name="Line 16"/>
            <p:cNvSpPr>
              <a:spLocks noChangeShapeType="1"/>
            </p:cNvSpPr>
            <p:nvPr/>
          </p:nvSpPr>
          <p:spPr bwMode="auto">
            <a:xfrm flipV="1">
              <a:off x="2057400" y="1981200"/>
              <a:ext cx="1295400" cy="1524000"/>
            </a:xfrm>
            <a:prstGeom prst="line">
              <a:avLst/>
            </a:prstGeom>
            <a:noFill/>
            <a:ln w="38100">
              <a:solidFill>
                <a:schemeClr val="tx1"/>
              </a:solidFill>
              <a:round/>
              <a:headEnd/>
              <a:tailEnd/>
            </a:ln>
            <a:effectLst/>
          </p:spPr>
          <p:txBody>
            <a:bodyPr/>
            <a:lstStyle/>
            <a:p>
              <a:endParaRPr lang="en-US"/>
            </a:p>
          </p:txBody>
        </p:sp>
        <p:sp>
          <p:nvSpPr>
            <p:cNvPr id="68625" name="Text Box 17"/>
            <p:cNvSpPr txBox="1">
              <a:spLocks noChangeArrowheads="1"/>
            </p:cNvSpPr>
            <p:nvPr/>
          </p:nvSpPr>
          <p:spPr bwMode="auto">
            <a:xfrm>
              <a:off x="1574800" y="1676400"/>
              <a:ext cx="330200" cy="366713"/>
            </a:xfrm>
            <a:prstGeom prst="rect">
              <a:avLst/>
            </a:prstGeom>
            <a:noFill/>
            <a:ln w="9525">
              <a:noFill/>
              <a:miter lim="800000"/>
              <a:headEnd/>
              <a:tailEnd/>
            </a:ln>
            <a:effectLst/>
          </p:spPr>
          <p:txBody>
            <a:bodyPr wrap="none">
              <a:spAutoFit/>
            </a:bodyPr>
            <a:lstStyle/>
            <a:p>
              <a:r>
                <a:rPr lang="en-US"/>
                <a:t>1</a:t>
              </a:r>
            </a:p>
          </p:txBody>
        </p:sp>
        <p:sp>
          <p:nvSpPr>
            <p:cNvPr id="68626" name="Text Box 18"/>
            <p:cNvSpPr txBox="1">
              <a:spLocks noChangeArrowheads="1"/>
            </p:cNvSpPr>
            <p:nvPr/>
          </p:nvSpPr>
          <p:spPr bwMode="auto">
            <a:xfrm>
              <a:off x="1600200" y="2241550"/>
              <a:ext cx="330200" cy="366713"/>
            </a:xfrm>
            <a:prstGeom prst="rect">
              <a:avLst/>
            </a:prstGeom>
            <a:noFill/>
            <a:ln w="9525">
              <a:noFill/>
              <a:miter lim="800000"/>
              <a:headEnd/>
              <a:tailEnd/>
            </a:ln>
            <a:effectLst/>
          </p:spPr>
          <p:txBody>
            <a:bodyPr wrap="none">
              <a:spAutoFit/>
            </a:bodyPr>
            <a:lstStyle/>
            <a:p>
              <a:r>
                <a:rPr lang="en-US"/>
                <a:t>2</a:t>
              </a:r>
            </a:p>
          </p:txBody>
        </p:sp>
        <p:sp>
          <p:nvSpPr>
            <p:cNvPr id="68627" name="Text Box 19"/>
            <p:cNvSpPr txBox="1">
              <a:spLocks noChangeArrowheads="1"/>
            </p:cNvSpPr>
            <p:nvPr/>
          </p:nvSpPr>
          <p:spPr bwMode="auto">
            <a:xfrm>
              <a:off x="1574800" y="2774950"/>
              <a:ext cx="330200" cy="366713"/>
            </a:xfrm>
            <a:prstGeom prst="rect">
              <a:avLst/>
            </a:prstGeom>
            <a:noFill/>
            <a:ln w="9525">
              <a:noFill/>
              <a:miter lim="800000"/>
              <a:headEnd/>
              <a:tailEnd/>
            </a:ln>
            <a:effectLst/>
          </p:spPr>
          <p:txBody>
            <a:bodyPr wrap="none">
              <a:spAutoFit/>
            </a:bodyPr>
            <a:lstStyle/>
            <a:p>
              <a:r>
                <a:rPr lang="en-US"/>
                <a:t>3</a:t>
              </a:r>
            </a:p>
          </p:txBody>
        </p:sp>
        <p:sp>
          <p:nvSpPr>
            <p:cNvPr id="68628" name="Text Box 20"/>
            <p:cNvSpPr txBox="1">
              <a:spLocks noChangeArrowheads="1"/>
            </p:cNvSpPr>
            <p:nvPr/>
          </p:nvSpPr>
          <p:spPr bwMode="auto">
            <a:xfrm>
              <a:off x="1574800" y="3308350"/>
              <a:ext cx="330200" cy="366713"/>
            </a:xfrm>
            <a:prstGeom prst="rect">
              <a:avLst/>
            </a:prstGeom>
            <a:noFill/>
            <a:ln w="9525">
              <a:noFill/>
              <a:miter lim="800000"/>
              <a:headEnd/>
              <a:tailEnd/>
            </a:ln>
            <a:effectLst/>
          </p:spPr>
          <p:txBody>
            <a:bodyPr wrap="none">
              <a:spAutoFit/>
            </a:bodyPr>
            <a:lstStyle/>
            <a:p>
              <a:r>
                <a:rPr lang="en-US"/>
                <a:t>4</a:t>
              </a:r>
            </a:p>
          </p:txBody>
        </p:sp>
        <p:sp>
          <p:nvSpPr>
            <p:cNvPr id="68629" name="Text Box 21"/>
            <p:cNvSpPr txBox="1">
              <a:spLocks noChangeArrowheads="1"/>
            </p:cNvSpPr>
            <p:nvPr/>
          </p:nvSpPr>
          <p:spPr bwMode="auto">
            <a:xfrm>
              <a:off x="3489325" y="1631950"/>
              <a:ext cx="320675" cy="366713"/>
            </a:xfrm>
            <a:prstGeom prst="rect">
              <a:avLst/>
            </a:prstGeom>
            <a:noFill/>
            <a:ln w="9525">
              <a:noFill/>
              <a:miter lim="800000"/>
              <a:headEnd/>
              <a:tailEnd/>
            </a:ln>
            <a:effectLst/>
          </p:spPr>
          <p:txBody>
            <a:bodyPr wrap="none">
              <a:spAutoFit/>
            </a:bodyPr>
            <a:lstStyle/>
            <a:p>
              <a:r>
                <a:rPr lang="en-US"/>
                <a:t>a</a:t>
              </a:r>
            </a:p>
          </p:txBody>
        </p:sp>
        <p:sp>
          <p:nvSpPr>
            <p:cNvPr id="68630" name="Text Box 22"/>
            <p:cNvSpPr txBox="1">
              <a:spLocks noChangeArrowheads="1"/>
            </p:cNvSpPr>
            <p:nvPr/>
          </p:nvSpPr>
          <p:spPr bwMode="auto">
            <a:xfrm>
              <a:off x="3489325" y="2241550"/>
              <a:ext cx="327025" cy="366713"/>
            </a:xfrm>
            <a:prstGeom prst="rect">
              <a:avLst/>
            </a:prstGeom>
            <a:noFill/>
            <a:ln w="9525">
              <a:noFill/>
              <a:miter lim="800000"/>
              <a:headEnd/>
              <a:tailEnd/>
            </a:ln>
            <a:effectLst/>
          </p:spPr>
          <p:txBody>
            <a:bodyPr wrap="none">
              <a:spAutoFit/>
            </a:bodyPr>
            <a:lstStyle/>
            <a:p>
              <a:r>
                <a:rPr lang="en-US"/>
                <a:t>b</a:t>
              </a:r>
            </a:p>
          </p:txBody>
        </p:sp>
        <p:sp>
          <p:nvSpPr>
            <p:cNvPr id="68631" name="Text Box 23"/>
            <p:cNvSpPr txBox="1">
              <a:spLocks noChangeArrowheads="1"/>
            </p:cNvSpPr>
            <p:nvPr/>
          </p:nvSpPr>
          <p:spPr bwMode="auto">
            <a:xfrm>
              <a:off x="3505200" y="2743200"/>
              <a:ext cx="303213" cy="366713"/>
            </a:xfrm>
            <a:prstGeom prst="rect">
              <a:avLst/>
            </a:prstGeom>
            <a:noFill/>
            <a:ln w="9525">
              <a:noFill/>
              <a:miter lim="800000"/>
              <a:headEnd/>
              <a:tailEnd/>
            </a:ln>
            <a:effectLst/>
          </p:spPr>
          <p:txBody>
            <a:bodyPr wrap="none">
              <a:spAutoFit/>
            </a:bodyPr>
            <a:lstStyle/>
            <a:p>
              <a:r>
                <a:rPr lang="en-US"/>
                <a:t>c</a:t>
              </a:r>
            </a:p>
          </p:txBody>
        </p:sp>
        <p:sp>
          <p:nvSpPr>
            <p:cNvPr id="68632" name="Text Box 24"/>
            <p:cNvSpPr txBox="1">
              <a:spLocks noChangeArrowheads="1"/>
            </p:cNvSpPr>
            <p:nvPr/>
          </p:nvSpPr>
          <p:spPr bwMode="auto">
            <a:xfrm>
              <a:off x="3505200" y="3308350"/>
              <a:ext cx="327025" cy="366713"/>
            </a:xfrm>
            <a:prstGeom prst="rect">
              <a:avLst/>
            </a:prstGeom>
            <a:noFill/>
            <a:ln w="9525">
              <a:noFill/>
              <a:miter lim="800000"/>
              <a:headEnd/>
              <a:tailEnd/>
            </a:ln>
            <a:effectLst/>
          </p:spPr>
          <p:txBody>
            <a:bodyPr wrap="none">
              <a:spAutoFit/>
            </a:bodyPr>
            <a:lstStyle/>
            <a:p>
              <a:r>
                <a:rPr lang="en-US"/>
                <a:t>d</a:t>
              </a:r>
            </a:p>
          </p:txBody>
        </p:sp>
        <p:sp>
          <p:nvSpPr>
            <p:cNvPr id="68634" name="Oval 26"/>
            <p:cNvSpPr>
              <a:spLocks noChangeArrowheads="1"/>
            </p:cNvSpPr>
            <p:nvPr/>
          </p:nvSpPr>
          <p:spPr bwMode="auto">
            <a:xfrm>
              <a:off x="1371600" y="1524000"/>
              <a:ext cx="1143000" cy="2514600"/>
            </a:xfrm>
            <a:prstGeom prst="ellipse">
              <a:avLst/>
            </a:prstGeom>
            <a:noFill/>
            <a:ln w="9525">
              <a:solidFill>
                <a:schemeClr val="tx1"/>
              </a:solidFill>
              <a:round/>
              <a:headEnd/>
              <a:tailEnd/>
            </a:ln>
            <a:effectLst/>
          </p:spPr>
          <p:txBody>
            <a:bodyPr wrap="none" anchor="ctr"/>
            <a:lstStyle/>
            <a:p>
              <a:endParaRPr lang="en-US"/>
            </a:p>
          </p:txBody>
        </p:sp>
        <p:sp>
          <p:nvSpPr>
            <p:cNvPr id="68635" name="Oval 27"/>
            <p:cNvSpPr>
              <a:spLocks noChangeArrowheads="1"/>
            </p:cNvSpPr>
            <p:nvPr/>
          </p:nvSpPr>
          <p:spPr bwMode="auto">
            <a:xfrm>
              <a:off x="3048000" y="1524000"/>
              <a:ext cx="1066800" cy="2590800"/>
            </a:xfrm>
            <a:prstGeom prst="ellipse">
              <a:avLst/>
            </a:prstGeom>
            <a:noFill/>
            <a:ln w="9525">
              <a:solidFill>
                <a:schemeClr val="tx1"/>
              </a:solidFill>
              <a:round/>
              <a:headEnd/>
              <a:tailEnd/>
            </a:ln>
            <a:effectLst/>
          </p:spPr>
          <p:txBody>
            <a:bodyPr wrap="none" anchor="ctr"/>
            <a:lstStyle/>
            <a:p>
              <a:endParaRPr lang="en-US"/>
            </a:p>
          </p:txBody>
        </p:sp>
        <p:sp>
          <p:nvSpPr>
            <p:cNvPr id="68636" name="Text Box 28"/>
            <p:cNvSpPr txBox="1">
              <a:spLocks noChangeArrowheads="1"/>
            </p:cNvSpPr>
            <p:nvPr/>
          </p:nvSpPr>
          <p:spPr bwMode="auto">
            <a:xfrm>
              <a:off x="822325" y="3384550"/>
              <a:ext cx="673582" cy="369332"/>
            </a:xfrm>
            <a:prstGeom prst="rect">
              <a:avLst/>
            </a:prstGeom>
            <a:noFill/>
            <a:ln w="9525">
              <a:noFill/>
              <a:miter lim="800000"/>
              <a:headEnd/>
              <a:tailEnd/>
            </a:ln>
            <a:effectLst/>
          </p:spPr>
          <p:txBody>
            <a:bodyPr wrap="none">
              <a:spAutoFit/>
            </a:bodyPr>
            <a:lstStyle/>
            <a:p>
              <a:r>
                <a:rPr lang="en-US" b="1" dirty="0" smtClean="0">
                  <a:solidFill>
                    <a:srgbClr val="008000"/>
                  </a:solidFill>
                </a:rPr>
                <a:t>Boys</a:t>
              </a:r>
              <a:endParaRPr lang="en-US" b="1" dirty="0">
                <a:solidFill>
                  <a:srgbClr val="008000"/>
                </a:solidFill>
              </a:endParaRPr>
            </a:p>
          </p:txBody>
        </p:sp>
        <p:sp>
          <p:nvSpPr>
            <p:cNvPr id="68637" name="Text Box 29"/>
            <p:cNvSpPr txBox="1">
              <a:spLocks noChangeArrowheads="1"/>
            </p:cNvSpPr>
            <p:nvPr/>
          </p:nvSpPr>
          <p:spPr bwMode="auto">
            <a:xfrm>
              <a:off x="4022725" y="3384550"/>
              <a:ext cx="633507" cy="369332"/>
            </a:xfrm>
            <a:prstGeom prst="rect">
              <a:avLst/>
            </a:prstGeom>
            <a:noFill/>
            <a:ln w="9525">
              <a:noFill/>
              <a:miter lim="800000"/>
              <a:headEnd/>
              <a:tailEnd/>
            </a:ln>
            <a:effectLst/>
          </p:spPr>
          <p:txBody>
            <a:bodyPr wrap="none">
              <a:spAutoFit/>
            </a:bodyPr>
            <a:lstStyle/>
            <a:p>
              <a:r>
                <a:rPr lang="en-US" b="1" dirty="0" smtClean="0">
                  <a:solidFill>
                    <a:srgbClr val="008000"/>
                  </a:solidFill>
                </a:rPr>
                <a:t>Girls</a:t>
              </a:r>
              <a:endParaRPr lang="en-US" b="1" dirty="0">
                <a:solidFill>
                  <a:srgbClr val="008000"/>
                </a:solidFill>
              </a:endParaRPr>
            </a:p>
          </p:txBody>
        </p:sp>
      </p:grpSp>
      <p:sp>
        <p:nvSpPr>
          <p:cNvPr id="68638" name="Text Box 30"/>
          <p:cNvSpPr txBox="1">
            <a:spLocks noChangeArrowheads="1"/>
          </p:cNvSpPr>
          <p:nvPr/>
        </p:nvSpPr>
        <p:spPr bwMode="auto">
          <a:xfrm>
            <a:off x="2274534" y="4800600"/>
            <a:ext cx="4721165" cy="954107"/>
          </a:xfrm>
          <a:prstGeom prst="rect">
            <a:avLst/>
          </a:prstGeom>
          <a:noFill/>
          <a:ln w="9525">
            <a:noFill/>
            <a:miter lim="800000"/>
            <a:headEnd/>
            <a:tailEnd/>
          </a:ln>
          <a:effectLst/>
        </p:spPr>
        <p:txBody>
          <a:bodyPr wrap="none">
            <a:spAutoFit/>
          </a:bodyPr>
          <a:lstStyle/>
          <a:p>
            <a:pPr algn="ctr"/>
            <a:r>
              <a:rPr lang="en-US" sz="2800" b="1" dirty="0">
                <a:latin typeface="Calibri" pitchFamily="34" charset="0"/>
                <a:cs typeface="Calibri" pitchFamily="34" charset="0"/>
              </a:rPr>
              <a:t>M = {(1,c),(2,b),(3,d),(4,a)}</a:t>
            </a:r>
            <a:r>
              <a:rPr lang="en-US" sz="2800" dirty="0">
                <a:latin typeface="Calibri" pitchFamily="34" charset="0"/>
                <a:cs typeface="Calibri" pitchFamily="34" charset="0"/>
              </a:rPr>
              <a:t> is a </a:t>
            </a:r>
            <a:r>
              <a:rPr lang="en-US" sz="2800" dirty="0" smtClean="0">
                <a:latin typeface="Calibri" pitchFamily="34" charset="0"/>
                <a:cs typeface="Calibri" pitchFamily="34" charset="0"/>
              </a:rPr>
              <a:t/>
            </a:r>
            <a:br>
              <a:rPr lang="en-US" sz="2800" dirty="0" smtClean="0">
                <a:latin typeface="Calibri" pitchFamily="34" charset="0"/>
                <a:cs typeface="Calibri" pitchFamily="34" charset="0"/>
              </a:rPr>
            </a:br>
            <a:r>
              <a:rPr lang="en-US" sz="2800" b="1" dirty="0" smtClean="0">
                <a:solidFill>
                  <a:srgbClr val="0000FF"/>
                </a:solidFill>
                <a:latin typeface="Calibri" pitchFamily="34" charset="0"/>
                <a:cs typeface="Calibri" pitchFamily="34" charset="0"/>
              </a:rPr>
              <a:t>perfect matching</a:t>
            </a:r>
            <a:endParaRPr lang="en-US" sz="2800" dirty="0">
              <a:solidFill>
                <a:srgbClr val="0000FF"/>
              </a:solidFill>
              <a:latin typeface="Calibri" pitchFamily="34" charset="0"/>
              <a:cs typeface="Calibri" pitchFamily="34" charset="0"/>
            </a:endParaRPr>
          </a:p>
        </p:txBody>
      </p:sp>
      <p:sp>
        <p:nvSpPr>
          <p:cNvPr id="32" name="Slide Number Placeholder 31"/>
          <p:cNvSpPr>
            <a:spLocks noGrp="1"/>
          </p:cNvSpPr>
          <p:nvPr>
            <p:ph type="sldNum" sz="quarter" idx="12"/>
          </p:nvPr>
        </p:nvSpPr>
        <p:spPr/>
        <p:txBody>
          <a:bodyPr/>
          <a:lstStyle/>
          <a:p>
            <a:fld id="{19B12225-5612-419B-A8D5-4B8EEE4C217E}" type="slidenum">
              <a:rPr lang="en-US" smtClean="0"/>
              <a:pPr/>
              <a:t>6</a:t>
            </a:fld>
            <a:endParaRPr lang="en-US"/>
          </a:p>
        </p:txBody>
      </p:sp>
      <p:sp>
        <p:nvSpPr>
          <p:cNvPr id="33" name="Footer Placeholder 3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2" name="TextBox 1"/>
          <p:cNvSpPr txBox="1"/>
          <p:nvPr/>
        </p:nvSpPr>
        <p:spPr>
          <a:xfrm>
            <a:off x="533400" y="5968425"/>
            <a:ext cx="8403262" cy="584775"/>
          </a:xfrm>
          <a:prstGeom prst="rect">
            <a:avLst/>
          </a:prstGeom>
          <a:noFill/>
        </p:spPr>
        <p:txBody>
          <a:bodyPr wrap="none" rtlCol="0">
            <a:spAutoFit/>
          </a:bodyPr>
          <a:lstStyle/>
          <a:p>
            <a:r>
              <a:rPr lang="en-US" sz="1600" b="1" dirty="0" smtClean="0">
                <a:solidFill>
                  <a:srgbClr val="008000"/>
                </a:solidFill>
                <a:latin typeface="Arial" pitchFamily="34" charset="0"/>
                <a:cs typeface="Arial" pitchFamily="34" charset="0"/>
              </a:rPr>
              <a:t>Perfect matching</a:t>
            </a:r>
            <a:r>
              <a:rPr lang="en-US" sz="1600" dirty="0" smtClean="0">
                <a:solidFill>
                  <a:srgbClr val="008000"/>
                </a:solidFill>
                <a:latin typeface="Arial" pitchFamily="34" charset="0"/>
                <a:cs typeface="Arial" pitchFamily="34" charset="0"/>
              </a:rPr>
              <a:t> … all vertices of the graph are matched</a:t>
            </a:r>
          </a:p>
          <a:p>
            <a:r>
              <a:rPr lang="en-US" sz="1600" b="1" dirty="0" smtClean="0">
                <a:solidFill>
                  <a:srgbClr val="008000"/>
                </a:solidFill>
                <a:latin typeface="Arial" pitchFamily="34" charset="0"/>
                <a:cs typeface="Arial" pitchFamily="34" charset="0"/>
              </a:rPr>
              <a:t>Maximum matching</a:t>
            </a:r>
            <a:r>
              <a:rPr lang="en-US" sz="1600" dirty="0" smtClean="0">
                <a:solidFill>
                  <a:srgbClr val="008000"/>
                </a:solidFill>
                <a:latin typeface="Arial" pitchFamily="34" charset="0"/>
                <a:cs typeface="Arial" pitchFamily="34" charset="0"/>
              </a:rPr>
              <a:t> </a:t>
            </a:r>
            <a:r>
              <a:rPr lang="en-US" sz="1600" dirty="0">
                <a:solidFill>
                  <a:srgbClr val="008000"/>
                </a:solidFill>
                <a:latin typeface="Arial" pitchFamily="34" charset="0"/>
                <a:cs typeface="Arial" pitchFamily="34" charset="0"/>
              </a:rPr>
              <a:t>…  </a:t>
            </a:r>
            <a:r>
              <a:rPr lang="en-US" sz="1600" dirty="0" smtClean="0">
                <a:solidFill>
                  <a:srgbClr val="008000"/>
                </a:solidFill>
                <a:latin typeface="Arial" pitchFamily="34" charset="0"/>
                <a:cs typeface="Arial" pitchFamily="34" charset="0"/>
              </a:rPr>
              <a:t>a </a:t>
            </a:r>
            <a:r>
              <a:rPr lang="en-US" sz="1600" dirty="0">
                <a:solidFill>
                  <a:srgbClr val="008000"/>
                </a:solidFill>
                <a:latin typeface="Arial" pitchFamily="34" charset="0"/>
                <a:cs typeface="Arial" pitchFamily="34" charset="0"/>
              </a:rPr>
              <a:t>matching that contains the largest possible number of </a:t>
            </a:r>
            <a:r>
              <a:rPr lang="en-US" sz="1600" dirty="0" smtClean="0">
                <a:solidFill>
                  <a:srgbClr val="008000"/>
                </a:solidFill>
                <a:latin typeface="Arial" pitchFamily="34" charset="0"/>
                <a:cs typeface="Arial" pitchFamily="34" charset="0"/>
              </a:rPr>
              <a:t>matches</a:t>
            </a:r>
          </a:p>
        </p:txBody>
      </p:sp>
    </p:spTree>
    <p:extLst>
      <p:ext uri="{BB962C8B-B14F-4D97-AF65-F5344CB8AC3E}">
        <p14:creationId xmlns:p14="http://schemas.microsoft.com/office/powerpoint/2010/main" val="234290303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t>Matching Algorithm</a:t>
            </a:r>
          </a:p>
        </p:txBody>
      </p:sp>
      <p:sp>
        <p:nvSpPr>
          <p:cNvPr id="47107" name="Rectangle 3"/>
          <p:cNvSpPr>
            <a:spLocks noGrp="1" noChangeArrowheads="1"/>
          </p:cNvSpPr>
          <p:nvPr>
            <p:ph type="body" idx="1"/>
          </p:nvPr>
        </p:nvSpPr>
        <p:spPr/>
        <p:txBody>
          <a:bodyPr>
            <a:normAutofit/>
          </a:bodyPr>
          <a:lstStyle/>
          <a:p>
            <a:r>
              <a:rPr lang="en-US" b="1" dirty="0">
                <a:solidFill>
                  <a:srgbClr val="FF0066"/>
                </a:solidFill>
              </a:rPr>
              <a:t>Problem:</a:t>
            </a:r>
            <a:r>
              <a:rPr lang="en-US" dirty="0">
                <a:solidFill>
                  <a:schemeClr val="accent3"/>
                </a:solidFill>
              </a:rPr>
              <a:t> </a:t>
            </a:r>
            <a:r>
              <a:rPr lang="en-US" b="1" dirty="0"/>
              <a:t>Find a </a:t>
            </a:r>
            <a:r>
              <a:rPr lang="en-US" b="1" dirty="0" smtClean="0"/>
              <a:t>maximum matching </a:t>
            </a:r>
            <a:r>
              <a:rPr lang="en-US" b="1" dirty="0"/>
              <a:t>for a given bipartite graph</a:t>
            </a:r>
          </a:p>
          <a:p>
            <a:pPr lvl="1"/>
            <a:r>
              <a:rPr lang="en-US" dirty="0"/>
              <a:t>A perfect one if it exists</a:t>
            </a:r>
          </a:p>
          <a:p>
            <a:pPr lvl="8"/>
            <a:endParaRPr lang="en-US" dirty="0" smtClean="0"/>
          </a:p>
          <a:p>
            <a:r>
              <a:rPr lang="en-US" dirty="0" smtClean="0"/>
              <a:t>There </a:t>
            </a:r>
            <a:r>
              <a:rPr lang="en-US" dirty="0"/>
              <a:t>is a polynomial-time offline algorithm </a:t>
            </a:r>
            <a:r>
              <a:rPr lang="en-US" dirty="0" smtClean="0"/>
              <a:t>based on augmenting paths </a:t>
            </a:r>
            <a:r>
              <a:rPr lang="en-US" sz="2400" dirty="0" smtClean="0"/>
              <a:t>(</a:t>
            </a:r>
            <a:r>
              <a:rPr lang="en-US" sz="2400" dirty="0" err="1" smtClean="0"/>
              <a:t>Hopcroft</a:t>
            </a:r>
            <a:r>
              <a:rPr lang="en-US" sz="2400" dirty="0" smtClean="0"/>
              <a:t> &amp; Karp 1973,</a:t>
            </a:r>
            <a:r>
              <a:rPr lang="en-US" dirty="0" smtClean="0"/>
              <a:t> </a:t>
            </a:r>
            <a:r>
              <a:rPr lang="en-US" sz="2400" dirty="0" smtClean="0"/>
              <a:t>see </a:t>
            </a:r>
            <a:r>
              <a:rPr lang="en-US" sz="2400" dirty="0" smtClean="0">
                <a:hlinkClick r:id="rId3"/>
              </a:rPr>
              <a:t>http://en.wikipedia.org/wiki/Hopcroft-Karp_algorithm</a:t>
            </a:r>
            <a:r>
              <a:rPr lang="en-US" dirty="0" smtClean="0"/>
              <a:t>)</a:t>
            </a:r>
            <a:endParaRPr lang="en-US" dirty="0"/>
          </a:p>
          <a:p>
            <a:pPr lvl="8"/>
            <a:endParaRPr lang="en-US" dirty="0" smtClean="0"/>
          </a:p>
          <a:p>
            <a:r>
              <a:rPr lang="en-US" b="1" dirty="0" smtClean="0">
                <a:solidFill>
                  <a:srgbClr val="008000"/>
                </a:solidFill>
              </a:rPr>
              <a:t>But </a:t>
            </a:r>
            <a:r>
              <a:rPr lang="en-US" b="1" dirty="0">
                <a:solidFill>
                  <a:srgbClr val="008000"/>
                </a:solidFill>
              </a:rPr>
              <a:t>what if we </a:t>
            </a:r>
            <a:r>
              <a:rPr lang="en-US" b="1" dirty="0" smtClean="0">
                <a:solidFill>
                  <a:srgbClr val="008000"/>
                </a:solidFill>
              </a:rPr>
              <a:t>do not know </a:t>
            </a:r>
            <a:r>
              <a:rPr lang="en-US" b="1" dirty="0">
                <a:solidFill>
                  <a:srgbClr val="008000"/>
                </a:solidFill>
              </a:rPr>
              <a:t>the entire </a:t>
            </a:r>
            <a:r>
              <a:rPr lang="en-US" b="1" dirty="0" smtClean="0">
                <a:solidFill>
                  <a:srgbClr val="008000"/>
                </a:solidFill>
              </a:rPr>
              <a:t/>
            </a:r>
            <a:br>
              <a:rPr lang="en-US" b="1" dirty="0" smtClean="0">
                <a:solidFill>
                  <a:srgbClr val="008000"/>
                </a:solidFill>
              </a:rPr>
            </a:br>
            <a:r>
              <a:rPr lang="en-US" b="1" dirty="0" smtClean="0">
                <a:solidFill>
                  <a:srgbClr val="008000"/>
                </a:solidFill>
              </a:rPr>
              <a:t>graph </a:t>
            </a:r>
            <a:r>
              <a:rPr lang="en-US" b="1" dirty="0">
                <a:solidFill>
                  <a:srgbClr val="008000"/>
                </a:solidFill>
              </a:rPr>
              <a:t>upfront?</a:t>
            </a:r>
          </a:p>
          <a:p>
            <a:pPr lvl="1">
              <a:buFont typeface="Wingdings" pitchFamily="1" charset="2"/>
              <a:buNone/>
            </a:pPr>
            <a:endParaRPr lang="en-US" dirty="0"/>
          </a:p>
        </p:txBody>
      </p:sp>
      <p:sp>
        <p:nvSpPr>
          <p:cNvPr id="5" name="Slide Number Placeholder 4"/>
          <p:cNvSpPr>
            <a:spLocks noGrp="1"/>
          </p:cNvSpPr>
          <p:nvPr>
            <p:ph type="sldNum" sz="quarter" idx="12"/>
          </p:nvPr>
        </p:nvSpPr>
        <p:spPr/>
        <p:txBody>
          <a:bodyPr/>
          <a:lstStyle/>
          <a:p>
            <a:fld id="{19B12225-5612-419B-A8D5-4B8EEE4C217E}" type="slidenum">
              <a:rPr lang="en-US" smtClean="0"/>
              <a:pPr/>
              <a:t>7</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18740602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7">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1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dirty="0"/>
              <a:t>Online </a:t>
            </a:r>
            <a:r>
              <a:rPr lang="en-US" dirty="0" smtClean="0"/>
              <a:t>Graph Matching Problem</a:t>
            </a:r>
            <a:endParaRPr lang="en-US" dirty="0"/>
          </a:p>
        </p:txBody>
      </p:sp>
      <p:sp>
        <p:nvSpPr>
          <p:cNvPr id="48131" name="Rectangle 3"/>
          <p:cNvSpPr>
            <a:spLocks noGrp="1" noChangeArrowheads="1"/>
          </p:cNvSpPr>
          <p:nvPr>
            <p:ph type="body" idx="1"/>
          </p:nvPr>
        </p:nvSpPr>
        <p:spPr/>
        <p:txBody>
          <a:bodyPr/>
          <a:lstStyle/>
          <a:p>
            <a:r>
              <a:rPr lang="en-US" dirty="0"/>
              <a:t>Initially, </a:t>
            </a:r>
            <a:r>
              <a:rPr lang="en-US" dirty="0">
                <a:solidFill>
                  <a:srgbClr val="008000"/>
                </a:solidFill>
              </a:rPr>
              <a:t>we are given the </a:t>
            </a:r>
            <a:r>
              <a:rPr lang="en-US" dirty="0" smtClean="0">
                <a:solidFill>
                  <a:srgbClr val="008000"/>
                </a:solidFill>
              </a:rPr>
              <a:t>set</a:t>
            </a:r>
            <a:r>
              <a:rPr lang="en-US" b="1" dirty="0" smtClean="0">
                <a:solidFill>
                  <a:srgbClr val="008000"/>
                </a:solidFill>
              </a:rPr>
              <a:t> boys</a:t>
            </a:r>
            <a:endParaRPr lang="en-US" b="1" dirty="0">
              <a:solidFill>
                <a:srgbClr val="008000"/>
              </a:solidFill>
            </a:endParaRPr>
          </a:p>
          <a:p>
            <a:r>
              <a:rPr lang="en-US" dirty="0"/>
              <a:t>In each </a:t>
            </a:r>
            <a:r>
              <a:rPr lang="en-US" b="1" dirty="0"/>
              <a:t>round</a:t>
            </a:r>
            <a:r>
              <a:rPr lang="en-US" dirty="0"/>
              <a:t>, </a:t>
            </a:r>
            <a:r>
              <a:rPr lang="en-US" b="1" dirty="0">
                <a:solidFill>
                  <a:srgbClr val="D60093"/>
                </a:solidFill>
              </a:rPr>
              <a:t>one girl’s choices are </a:t>
            </a:r>
            <a:r>
              <a:rPr lang="en-US" b="1" dirty="0" smtClean="0">
                <a:solidFill>
                  <a:srgbClr val="D60093"/>
                </a:solidFill>
              </a:rPr>
              <a:t>revealed</a:t>
            </a:r>
          </a:p>
          <a:p>
            <a:pPr lvl="1"/>
            <a:r>
              <a:rPr lang="en-US" dirty="0" smtClean="0">
                <a:solidFill>
                  <a:srgbClr val="0000FF"/>
                </a:solidFill>
              </a:rPr>
              <a:t>That is, girl’s </a:t>
            </a:r>
            <a:r>
              <a:rPr lang="en-US" b="1" dirty="0" smtClean="0">
                <a:solidFill>
                  <a:srgbClr val="0000FF"/>
                </a:solidFill>
              </a:rPr>
              <a:t>edges</a:t>
            </a:r>
            <a:r>
              <a:rPr lang="en-US" dirty="0" smtClean="0">
                <a:solidFill>
                  <a:srgbClr val="0000FF"/>
                </a:solidFill>
              </a:rPr>
              <a:t> are revealed</a:t>
            </a:r>
            <a:endParaRPr lang="en-US" dirty="0">
              <a:solidFill>
                <a:srgbClr val="0000FF"/>
              </a:solidFill>
            </a:endParaRPr>
          </a:p>
          <a:p>
            <a:r>
              <a:rPr lang="en-US" b="1" dirty="0"/>
              <a:t>At that time, we have to decide to either:</a:t>
            </a:r>
          </a:p>
          <a:p>
            <a:pPr lvl="1"/>
            <a:r>
              <a:rPr lang="en-US" dirty="0"/>
              <a:t>Pair the </a:t>
            </a:r>
            <a:r>
              <a:rPr lang="en-US" b="1" dirty="0">
                <a:solidFill>
                  <a:srgbClr val="D60093"/>
                </a:solidFill>
              </a:rPr>
              <a:t>girl</a:t>
            </a:r>
            <a:r>
              <a:rPr lang="en-US" dirty="0">
                <a:solidFill>
                  <a:srgbClr val="D60093"/>
                </a:solidFill>
              </a:rPr>
              <a:t> </a:t>
            </a:r>
            <a:r>
              <a:rPr lang="en-US" dirty="0"/>
              <a:t>with a </a:t>
            </a:r>
            <a:r>
              <a:rPr lang="en-US" b="1" dirty="0">
                <a:solidFill>
                  <a:srgbClr val="008000"/>
                </a:solidFill>
              </a:rPr>
              <a:t>boy</a:t>
            </a:r>
          </a:p>
          <a:p>
            <a:pPr lvl="1"/>
            <a:r>
              <a:rPr lang="en-US" dirty="0" smtClean="0"/>
              <a:t>Do not </a:t>
            </a:r>
            <a:r>
              <a:rPr lang="en-US" dirty="0"/>
              <a:t>pair the </a:t>
            </a:r>
            <a:r>
              <a:rPr lang="en-US" b="1" dirty="0">
                <a:solidFill>
                  <a:srgbClr val="D60093"/>
                </a:solidFill>
              </a:rPr>
              <a:t>girl</a:t>
            </a:r>
            <a:r>
              <a:rPr lang="en-US" dirty="0"/>
              <a:t> with any </a:t>
            </a:r>
            <a:r>
              <a:rPr lang="en-US" b="1" dirty="0">
                <a:solidFill>
                  <a:srgbClr val="008000"/>
                </a:solidFill>
              </a:rPr>
              <a:t>boy</a:t>
            </a:r>
          </a:p>
          <a:p>
            <a:pPr lvl="8"/>
            <a:endParaRPr lang="en-US" dirty="0" smtClean="0"/>
          </a:p>
          <a:p>
            <a:r>
              <a:rPr lang="en-US" b="1" dirty="0" smtClean="0">
                <a:solidFill>
                  <a:srgbClr val="0000FF"/>
                </a:solidFill>
              </a:rPr>
              <a:t>Example </a:t>
            </a:r>
            <a:r>
              <a:rPr lang="en-US" b="1" dirty="0">
                <a:solidFill>
                  <a:srgbClr val="0000FF"/>
                </a:solidFill>
              </a:rPr>
              <a:t>of application: </a:t>
            </a:r>
            <a:r>
              <a:rPr lang="en-US" b="1" dirty="0" smtClean="0">
                <a:solidFill>
                  <a:srgbClr val="0000FF"/>
                </a:solidFill>
              </a:rPr>
              <a:t/>
            </a:r>
            <a:br>
              <a:rPr lang="en-US" b="1" dirty="0" smtClean="0">
                <a:solidFill>
                  <a:srgbClr val="0000FF"/>
                </a:solidFill>
              </a:rPr>
            </a:br>
            <a:r>
              <a:rPr lang="en-US" dirty="0" smtClean="0"/>
              <a:t>	Assigning </a:t>
            </a:r>
            <a:r>
              <a:rPr lang="en-US" dirty="0"/>
              <a:t>tasks to </a:t>
            </a:r>
            <a:r>
              <a:rPr lang="en-US" dirty="0" smtClean="0"/>
              <a:t>servers</a:t>
            </a:r>
          </a:p>
        </p:txBody>
      </p:sp>
      <p:sp>
        <p:nvSpPr>
          <p:cNvPr id="5" name="Slide Number Placeholder 4"/>
          <p:cNvSpPr>
            <a:spLocks noGrp="1"/>
          </p:cNvSpPr>
          <p:nvPr>
            <p:ph type="sldNum" sz="quarter" idx="12"/>
          </p:nvPr>
        </p:nvSpPr>
        <p:spPr/>
        <p:txBody>
          <a:bodyPr/>
          <a:lstStyle/>
          <a:p>
            <a:fld id="{19B12225-5612-419B-A8D5-4B8EEE4C217E}" type="slidenum">
              <a:rPr lang="en-US" smtClean="0"/>
              <a:pPr/>
              <a:t>8</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8186550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1">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131">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813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8131">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8131">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813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152400"/>
            <a:ext cx="8686800" cy="838200"/>
          </a:xfrm>
        </p:spPr>
        <p:txBody>
          <a:bodyPr>
            <a:normAutofit/>
          </a:bodyPr>
          <a:lstStyle/>
          <a:p>
            <a:r>
              <a:rPr lang="en-US" dirty="0" smtClean="0"/>
              <a:t>Online Graph Matching: Example</a:t>
            </a:r>
            <a:endParaRPr lang="en-US" dirty="0"/>
          </a:p>
        </p:txBody>
      </p:sp>
      <p:sp>
        <p:nvSpPr>
          <p:cNvPr id="36" name="Footer Placeholder 3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35" name="Slide Number Placeholder 34"/>
          <p:cNvSpPr>
            <a:spLocks noGrp="1"/>
          </p:cNvSpPr>
          <p:nvPr>
            <p:ph type="sldNum" sz="quarter" idx="12"/>
          </p:nvPr>
        </p:nvSpPr>
        <p:spPr/>
        <p:txBody>
          <a:bodyPr/>
          <a:lstStyle/>
          <a:p>
            <a:fld id="{19B12225-5612-419B-A8D5-4B8EEE4C217E}" type="slidenum">
              <a:rPr lang="en-US" smtClean="0"/>
              <a:pPr/>
              <a:t>9</a:t>
            </a:fld>
            <a:endParaRPr lang="en-US"/>
          </a:p>
        </p:txBody>
      </p:sp>
      <p:sp>
        <p:nvSpPr>
          <p:cNvPr id="49155" name="Oval 3"/>
          <p:cNvSpPr>
            <a:spLocks noChangeArrowheads="1"/>
          </p:cNvSpPr>
          <p:nvPr/>
        </p:nvSpPr>
        <p:spPr bwMode="auto">
          <a:xfrm>
            <a:off x="2557120" y="2951162"/>
            <a:ext cx="152400" cy="152400"/>
          </a:xfrm>
          <a:prstGeom prst="ellipse">
            <a:avLst/>
          </a:prstGeom>
          <a:solidFill>
            <a:schemeClr val="accent1"/>
          </a:solidFill>
          <a:ln w="9525">
            <a:solidFill>
              <a:schemeClr val="tx1"/>
            </a:solidFill>
            <a:round/>
            <a:headEnd/>
            <a:tailEnd/>
          </a:ln>
          <a:effectLst/>
        </p:spPr>
        <p:txBody>
          <a:bodyPr wrap="none" anchor="ctr"/>
          <a:lstStyle/>
          <a:p>
            <a:endParaRPr lang="en-US">
              <a:latin typeface="Arial" pitchFamily="34" charset="0"/>
              <a:cs typeface="Arial" pitchFamily="34" charset="0"/>
            </a:endParaRPr>
          </a:p>
        </p:txBody>
      </p:sp>
      <p:sp>
        <p:nvSpPr>
          <p:cNvPr id="49156" name="Oval 4"/>
          <p:cNvSpPr>
            <a:spLocks noChangeArrowheads="1"/>
          </p:cNvSpPr>
          <p:nvPr/>
        </p:nvSpPr>
        <p:spPr bwMode="auto">
          <a:xfrm>
            <a:off x="2557120" y="3484562"/>
            <a:ext cx="152400" cy="152400"/>
          </a:xfrm>
          <a:prstGeom prst="ellipse">
            <a:avLst/>
          </a:prstGeom>
          <a:solidFill>
            <a:schemeClr val="accent1"/>
          </a:solidFill>
          <a:ln w="9525">
            <a:solidFill>
              <a:schemeClr val="tx1"/>
            </a:solidFill>
            <a:round/>
            <a:headEnd/>
            <a:tailEnd/>
          </a:ln>
          <a:effectLst/>
        </p:spPr>
        <p:txBody>
          <a:bodyPr wrap="none" anchor="ctr"/>
          <a:lstStyle/>
          <a:p>
            <a:endParaRPr lang="en-US">
              <a:latin typeface="Arial" pitchFamily="34" charset="0"/>
              <a:cs typeface="Arial" pitchFamily="34" charset="0"/>
            </a:endParaRPr>
          </a:p>
        </p:txBody>
      </p:sp>
      <p:sp>
        <p:nvSpPr>
          <p:cNvPr id="49157" name="Oval 5"/>
          <p:cNvSpPr>
            <a:spLocks noChangeArrowheads="1"/>
          </p:cNvSpPr>
          <p:nvPr/>
        </p:nvSpPr>
        <p:spPr bwMode="auto">
          <a:xfrm>
            <a:off x="2557120" y="4017962"/>
            <a:ext cx="152400" cy="152400"/>
          </a:xfrm>
          <a:prstGeom prst="ellipse">
            <a:avLst/>
          </a:prstGeom>
          <a:solidFill>
            <a:schemeClr val="accent1"/>
          </a:solidFill>
          <a:ln w="9525">
            <a:solidFill>
              <a:schemeClr val="tx1"/>
            </a:solidFill>
            <a:round/>
            <a:headEnd/>
            <a:tailEnd/>
          </a:ln>
          <a:effectLst/>
        </p:spPr>
        <p:txBody>
          <a:bodyPr wrap="none" anchor="ctr"/>
          <a:lstStyle/>
          <a:p>
            <a:endParaRPr lang="en-US">
              <a:latin typeface="Arial" pitchFamily="34" charset="0"/>
              <a:cs typeface="Arial" pitchFamily="34" charset="0"/>
            </a:endParaRPr>
          </a:p>
        </p:txBody>
      </p:sp>
      <p:sp>
        <p:nvSpPr>
          <p:cNvPr id="49158" name="Oval 6"/>
          <p:cNvSpPr>
            <a:spLocks noChangeArrowheads="1"/>
          </p:cNvSpPr>
          <p:nvPr/>
        </p:nvSpPr>
        <p:spPr bwMode="auto">
          <a:xfrm>
            <a:off x="2557120" y="4551362"/>
            <a:ext cx="152400" cy="152400"/>
          </a:xfrm>
          <a:prstGeom prst="ellipse">
            <a:avLst/>
          </a:prstGeom>
          <a:solidFill>
            <a:schemeClr val="accent1"/>
          </a:solidFill>
          <a:ln w="9525">
            <a:solidFill>
              <a:schemeClr val="tx1"/>
            </a:solidFill>
            <a:round/>
            <a:headEnd/>
            <a:tailEnd/>
          </a:ln>
          <a:effectLst/>
        </p:spPr>
        <p:txBody>
          <a:bodyPr wrap="none" anchor="ctr"/>
          <a:lstStyle/>
          <a:p>
            <a:endParaRPr lang="en-US">
              <a:latin typeface="Arial" pitchFamily="34" charset="0"/>
              <a:cs typeface="Arial" pitchFamily="34" charset="0"/>
            </a:endParaRPr>
          </a:p>
        </p:txBody>
      </p:sp>
      <p:sp>
        <p:nvSpPr>
          <p:cNvPr id="49169" name="Text Box 17"/>
          <p:cNvSpPr txBox="1">
            <a:spLocks noChangeArrowheads="1"/>
          </p:cNvSpPr>
          <p:nvPr/>
        </p:nvSpPr>
        <p:spPr bwMode="auto">
          <a:xfrm>
            <a:off x="2226920" y="2798762"/>
            <a:ext cx="312906" cy="369332"/>
          </a:xfrm>
          <a:prstGeom prst="rect">
            <a:avLst/>
          </a:prstGeom>
          <a:noFill/>
          <a:ln w="9525">
            <a:noFill/>
            <a:miter lim="800000"/>
            <a:headEnd/>
            <a:tailEnd/>
          </a:ln>
          <a:effectLst/>
        </p:spPr>
        <p:txBody>
          <a:bodyPr wrap="none">
            <a:spAutoFit/>
          </a:bodyPr>
          <a:lstStyle/>
          <a:p>
            <a:r>
              <a:rPr lang="en-US" b="1" dirty="0">
                <a:solidFill>
                  <a:srgbClr val="008000"/>
                </a:solidFill>
                <a:latin typeface="Arial" pitchFamily="34" charset="0"/>
                <a:cs typeface="Arial" pitchFamily="34" charset="0"/>
              </a:rPr>
              <a:t>1</a:t>
            </a:r>
          </a:p>
        </p:txBody>
      </p:sp>
      <p:sp>
        <p:nvSpPr>
          <p:cNvPr id="49170" name="Text Box 18"/>
          <p:cNvSpPr txBox="1">
            <a:spLocks noChangeArrowheads="1"/>
          </p:cNvSpPr>
          <p:nvPr/>
        </p:nvSpPr>
        <p:spPr bwMode="auto">
          <a:xfrm>
            <a:off x="2252320" y="3363912"/>
            <a:ext cx="312906" cy="369332"/>
          </a:xfrm>
          <a:prstGeom prst="rect">
            <a:avLst/>
          </a:prstGeom>
          <a:noFill/>
          <a:ln w="9525">
            <a:noFill/>
            <a:miter lim="800000"/>
            <a:headEnd/>
            <a:tailEnd/>
          </a:ln>
          <a:effectLst/>
        </p:spPr>
        <p:txBody>
          <a:bodyPr wrap="none">
            <a:spAutoFit/>
          </a:bodyPr>
          <a:lstStyle/>
          <a:p>
            <a:r>
              <a:rPr lang="en-US" b="1">
                <a:solidFill>
                  <a:srgbClr val="008000"/>
                </a:solidFill>
                <a:latin typeface="Arial" pitchFamily="34" charset="0"/>
                <a:cs typeface="Arial" pitchFamily="34" charset="0"/>
              </a:rPr>
              <a:t>2</a:t>
            </a:r>
          </a:p>
        </p:txBody>
      </p:sp>
      <p:sp>
        <p:nvSpPr>
          <p:cNvPr id="49171" name="Text Box 19"/>
          <p:cNvSpPr txBox="1">
            <a:spLocks noChangeArrowheads="1"/>
          </p:cNvSpPr>
          <p:nvPr/>
        </p:nvSpPr>
        <p:spPr bwMode="auto">
          <a:xfrm>
            <a:off x="2226920" y="3897312"/>
            <a:ext cx="312906" cy="369332"/>
          </a:xfrm>
          <a:prstGeom prst="rect">
            <a:avLst/>
          </a:prstGeom>
          <a:noFill/>
          <a:ln w="9525">
            <a:noFill/>
            <a:miter lim="800000"/>
            <a:headEnd/>
            <a:tailEnd/>
          </a:ln>
          <a:effectLst/>
        </p:spPr>
        <p:txBody>
          <a:bodyPr wrap="none">
            <a:spAutoFit/>
          </a:bodyPr>
          <a:lstStyle/>
          <a:p>
            <a:r>
              <a:rPr lang="en-US" b="1">
                <a:solidFill>
                  <a:srgbClr val="008000"/>
                </a:solidFill>
                <a:latin typeface="Arial" pitchFamily="34" charset="0"/>
                <a:cs typeface="Arial" pitchFamily="34" charset="0"/>
              </a:rPr>
              <a:t>3</a:t>
            </a:r>
          </a:p>
        </p:txBody>
      </p:sp>
      <p:sp>
        <p:nvSpPr>
          <p:cNvPr id="49172" name="Text Box 20"/>
          <p:cNvSpPr txBox="1">
            <a:spLocks noChangeArrowheads="1"/>
          </p:cNvSpPr>
          <p:nvPr/>
        </p:nvSpPr>
        <p:spPr bwMode="auto">
          <a:xfrm>
            <a:off x="2226920" y="4430712"/>
            <a:ext cx="312906" cy="369332"/>
          </a:xfrm>
          <a:prstGeom prst="rect">
            <a:avLst/>
          </a:prstGeom>
          <a:noFill/>
          <a:ln w="9525">
            <a:noFill/>
            <a:miter lim="800000"/>
            <a:headEnd/>
            <a:tailEnd/>
          </a:ln>
          <a:effectLst/>
        </p:spPr>
        <p:txBody>
          <a:bodyPr wrap="none">
            <a:spAutoFit/>
          </a:bodyPr>
          <a:lstStyle/>
          <a:p>
            <a:r>
              <a:rPr lang="en-US" b="1">
                <a:solidFill>
                  <a:srgbClr val="008000"/>
                </a:solidFill>
                <a:latin typeface="Arial" pitchFamily="34" charset="0"/>
                <a:cs typeface="Arial" pitchFamily="34" charset="0"/>
              </a:rPr>
              <a:t>4</a:t>
            </a:r>
          </a:p>
        </p:txBody>
      </p:sp>
      <p:grpSp>
        <p:nvGrpSpPr>
          <p:cNvPr id="2" name="Group 29"/>
          <p:cNvGrpSpPr>
            <a:grpSpLocks/>
          </p:cNvGrpSpPr>
          <p:nvPr/>
        </p:nvGrpSpPr>
        <p:grpSpPr bwMode="auto">
          <a:xfrm>
            <a:off x="2709520" y="2754312"/>
            <a:ext cx="1752600" cy="1873250"/>
            <a:chOff x="1296" y="1028"/>
            <a:chExt cx="1104" cy="1180"/>
          </a:xfrm>
        </p:grpSpPr>
        <p:grpSp>
          <p:nvGrpSpPr>
            <p:cNvPr id="3" name="Group 26"/>
            <p:cNvGrpSpPr>
              <a:grpSpLocks/>
            </p:cNvGrpSpPr>
            <p:nvPr/>
          </p:nvGrpSpPr>
          <p:grpSpPr bwMode="auto">
            <a:xfrm>
              <a:off x="1296" y="1152"/>
              <a:ext cx="912" cy="1056"/>
              <a:chOff x="1296" y="1152"/>
              <a:chExt cx="912" cy="1056"/>
            </a:xfrm>
          </p:grpSpPr>
          <p:sp>
            <p:nvSpPr>
              <p:cNvPr id="49159" name="Oval 7"/>
              <p:cNvSpPr>
                <a:spLocks noChangeArrowheads="1"/>
              </p:cNvSpPr>
              <p:nvPr/>
            </p:nvSpPr>
            <p:spPr bwMode="auto">
              <a:xfrm>
                <a:off x="2112" y="1152"/>
                <a:ext cx="96" cy="96"/>
              </a:xfrm>
              <a:prstGeom prst="ellipse">
                <a:avLst/>
              </a:prstGeom>
              <a:solidFill>
                <a:schemeClr val="accent1"/>
              </a:solidFill>
              <a:ln w="9525">
                <a:solidFill>
                  <a:schemeClr val="tx1"/>
                </a:solidFill>
                <a:round/>
                <a:headEnd/>
                <a:tailEnd/>
              </a:ln>
              <a:effectLst/>
            </p:spPr>
            <p:txBody>
              <a:bodyPr wrap="none" anchor="ctr"/>
              <a:lstStyle/>
              <a:p>
                <a:endParaRPr lang="en-US">
                  <a:latin typeface="Arial" pitchFamily="34" charset="0"/>
                  <a:cs typeface="Arial" pitchFamily="34" charset="0"/>
                </a:endParaRPr>
              </a:p>
            </p:txBody>
          </p:sp>
          <p:sp>
            <p:nvSpPr>
              <p:cNvPr id="49163" name="Line 11"/>
              <p:cNvSpPr>
                <a:spLocks noChangeShapeType="1"/>
              </p:cNvSpPr>
              <p:nvPr/>
            </p:nvSpPr>
            <p:spPr bwMode="auto">
              <a:xfrm>
                <a:off x="1296" y="1200"/>
                <a:ext cx="816" cy="0"/>
              </a:xfrm>
              <a:prstGeom prst="line">
                <a:avLst/>
              </a:prstGeom>
              <a:noFill/>
              <a:ln w="9525">
                <a:solidFill>
                  <a:schemeClr val="tx1"/>
                </a:solidFill>
                <a:round/>
                <a:headEnd/>
                <a:tailEnd/>
              </a:ln>
              <a:effectLst/>
            </p:spPr>
            <p:txBody>
              <a:bodyPr/>
              <a:lstStyle/>
              <a:p>
                <a:endParaRPr lang="en-US">
                  <a:latin typeface="Arial" pitchFamily="34" charset="0"/>
                  <a:cs typeface="Arial" pitchFamily="34" charset="0"/>
                </a:endParaRPr>
              </a:p>
            </p:txBody>
          </p:sp>
          <p:sp>
            <p:nvSpPr>
              <p:cNvPr id="49168" name="Line 16"/>
              <p:cNvSpPr>
                <a:spLocks noChangeShapeType="1"/>
              </p:cNvSpPr>
              <p:nvPr/>
            </p:nvSpPr>
            <p:spPr bwMode="auto">
              <a:xfrm flipV="1">
                <a:off x="1296" y="1248"/>
                <a:ext cx="816" cy="960"/>
              </a:xfrm>
              <a:prstGeom prst="line">
                <a:avLst/>
              </a:prstGeom>
              <a:noFill/>
              <a:ln w="9525">
                <a:solidFill>
                  <a:schemeClr val="tx1"/>
                </a:solidFill>
                <a:round/>
                <a:headEnd/>
                <a:tailEnd/>
              </a:ln>
              <a:effectLst/>
            </p:spPr>
            <p:txBody>
              <a:bodyPr/>
              <a:lstStyle/>
              <a:p>
                <a:endParaRPr lang="en-US">
                  <a:latin typeface="Arial" pitchFamily="34" charset="0"/>
                  <a:cs typeface="Arial" pitchFamily="34" charset="0"/>
                </a:endParaRPr>
              </a:p>
            </p:txBody>
          </p:sp>
        </p:grpSp>
        <p:sp>
          <p:nvSpPr>
            <p:cNvPr id="49173" name="Text Box 21"/>
            <p:cNvSpPr txBox="1">
              <a:spLocks noChangeArrowheads="1"/>
            </p:cNvSpPr>
            <p:nvPr/>
          </p:nvSpPr>
          <p:spPr bwMode="auto">
            <a:xfrm>
              <a:off x="2198" y="1028"/>
              <a:ext cx="202" cy="231"/>
            </a:xfrm>
            <a:prstGeom prst="rect">
              <a:avLst/>
            </a:prstGeom>
            <a:noFill/>
            <a:ln w="9525">
              <a:noFill/>
              <a:miter lim="800000"/>
              <a:headEnd/>
              <a:tailEnd/>
            </a:ln>
            <a:effectLst/>
          </p:spPr>
          <p:txBody>
            <a:bodyPr wrap="none">
              <a:spAutoFit/>
            </a:bodyPr>
            <a:lstStyle/>
            <a:p>
              <a:r>
                <a:rPr lang="en-US" b="1" dirty="0">
                  <a:solidFill>
                    <a:srgbClr val="D60093"/>
                  </a:solidFill>
                  <a:latin typeface="Arial" pitchFamily="34" charset="0"/>
                  <a:cs typeface="Arial" pitchFamily="34" charset="0"/>
                </a:rPr>
                <a:t>a</a:t>
              </a:r>
            </a:p>
          </p:txBody>
        </p:sp>
      </p:grpSp>
      <p:grpSp>
        <p:nvGrpSpPr>
          <p:cNvPr id="4" name="Group 28"/>
          <p:cNvGrpSpPr>
            <a:grpSpLocks/>
          </p:cNvGrpSpPr>
          <p:nvPr/>
        </p:nvGrpSpPr>
        <p:grpSpPr bwMode="auto">
          <a:xfrm>
            <a:off x="2709521" y="3363912"/>
            <a:ext cx="1757363" cy="730250"/>
            <a:chOff x="1296" y="1412"/>
            <a:chExt cx="1107" cy="460"/>
          </a:xfrm>
        </p:grpSpPr>
        <p:sp>
          <p:nvSpPr>
            <p:cNvPr id="49160" name="Oval 8"/>
            <p:cNvSpPr>
              <a:spLocks noChangeArrowheads="1"/>
            </p:cNvSpPr>
            <p:nvPr/>
          </p:nvSpPr>
          <p:spPr bwMode="auto">
            <a:xfrm>
              <a:off x="2112" y="1488"/>
              <a:ext cx="96" cy="96"/>
            </a:xfrm>
            <a:prstGeom prst="ellipse">
              <a:avLst/>
            </a:prstGeom>
            <a:solidFill>
              <a:schemeClr val="accent1"/>
            </a:solidFill>
            <a:ln w="9525">
              <a:solidFill>
                <a:schemeClr val="tx1"/>
              </a:solidFill>
              <a:round/>
              <a:headEnd/>
              <a:tailEnd/>
            </a:ln>
            <a:effectLst/>
          </p:spPr>
          <p:txBody>
            <a:bodyPr wrap="none" anchor="ctr"/>
            <a:lstStyle/>
            <a:p>
              <a:endParaRPr lang="en-US">
                <a:latin typeface="Arial" pitchFamily="34" charset="0"/>
                <a:cs typeface="Arial" pitchFamily="34" charset="0"/>
              </a:endParaRPr>
            </a:p>
          </p:txBody>
        </p:sp>
        <p:sp>
          <p:nvSpPr>
            <p:cNvPr id="49165" name="Line 13"/>
            <p:cNvSpPr>
              <a:spLocks noChangeShapeType="1"/>
            </p:cNvSpPr>
            <p:nvPr/>
          </p:nvSpPr>
          <p:spPr bwMode="auto">
            <a:xfrm>
              <a:off x="1296" y="1536"/>
              <a:ext cx="816" cy="0"/>
            </a:xfrm>
            <a:prstGeom prst="line">
              <a:avLst/>
            </a:prstGeom>
            <a:noFill/>
            <a:ln w="9525">
              <a:solidFill>
                <a:schemeClr val="tx1"/>
              </a:solidFill>
              <a:round/>
              <a:headEnd/>
              <a:tailEnd/>
            </a:ln>
            <a:effectLst/>
          </p:spPr>
          <p:txBody>
            <a:bodyPr/>
            <a:lstStyle/>
            <a:p>
              <a:endParaRPr lang="en-US">
                <a:latin typeface="Arial" pitchFamily="34" charset="0"/>
                <a:cs typeface="Arial" pitchFamily="34" charset="0"/>
              </a:endParaRPr>
            </a:p>
          </p:txBody>
        </p:sp>
        <p:sp>
          <p:nvSpPr>
            <p:cNvPr id="49166" name="Line 14"/>
            <p:cNvSpPr>
              <a:spLocks noChangeShapeType="1"/>
            </p:cNvSpPr>
            <p:nvPr/>
          </p:nvSpPr>
          <p:spPr bwMode="auto">
            <a:xfrm flipV="1">
              <a:off x="1296" y="1536"/>
              <a:ext cx="816" cy="336"/>
            </a:xfrm>
            <a:prstGeom prst="line">
              <a:avLst/>
            </a:prstGeom>
            <a:noFill/>
            <a:ln w="9525">
              <a:solidFill>
                <a:schemeClr val="tx1"/>
              </a:solidFill>
              <a:round/>
              <a:headEnd/>
              <a:tailEnd/>
            </a:ln>
            <a:effectLst/>
          </p:spPr>
          <p:txBody>
            <a:bodyPr/>
            <a:lstStyle/>
            <a:p>
              <a:endParaRPr lang="en-US">
                <a:latin typeface="Arial" pitchFamily="34" charset="0"/>
                <a:cs typeface="Arial" pitchFamily="34" charset="0"/>
              </a:endParaRPr>
            </a:p>
          </p:txBody>
        </p:sp>
        <p:sp>
          <p:nvSpPr>
            <p:cNvPr id="49174" name="Text Box 22"/>
            <p:cNvSpPr txBox="1">
              <a:spLocks noChangeArrowheads="1"/>
            </p:cNvSpPr>
            <p:nvPr/>
          </p:nvSpPr>
          <p:spPr bwMode="auto">
            <a:xfrm>
              <a:off x="2198" y="1412"/>
              <a:ext cx="205" cy="233"/>
            </a:xfrm>
            <a:prstGeom prst="rect">
              <a:avLst/>
            </a:prstGeom>
            <a:noFill/>
            <a:ln w="9525">
              <a:noFill/>
              <a:miter lim="800000"/>
              <a:headEnd/>
              <a:tailEnd/>
            </a:ln>
            <a:effectLst/>
          </p:spPr>
          <p:txBody>
            <a:bodyPr wrap="none">
              <a:spAutoFit/>
            </a:bodyPr>
            <a:lstStyle/>
            <a:p>
              <a:r>
                <a:rPr lang="en-US" b="1" dirty="0">
                  <a:solidFill>
                    <a:srgbClr val="D60093"/>
                  </a:solidFill>
                  <a:latin typeface="Arial" pitchFamily="34" charset="0"/>
                  <a:cs typeface="Arial" pitchFamily="34" charset="0"/>
                </a:rPr>
                <a:t>b</a:t>
              </a:r>
            </a:p>
          </p:txBody>
        </p:sp>
      </p:grpSp>
      <p:grpSp>
        <p:nvGrpSpPr>
          <p:cNvPr id="5" name="Group 30"/>
          <p:cNvGrpSpPr>
            <a:grpSpLocks/>
          </p:cNvGrpSpPr>
          <p:nvPr/>
        </p:nvGrpSpPr>
        <p:grpSpPr bwMode="auto">
          <a:xfrm>
            <a:off x="2709520" y="3103562"/>
            <a:ext cx="1760538" cy="1131888"/>
            <a:chOff x="1296" y="1248"/>
            <a:chExt cx="1109" cy="713"/>
          </a:xfrm>
        </p:grpSpPr>
        <p:sp>
          <p:nvSpPr>
            <p:cNvPr id="49161" name="Oval 9"/>
            <p:cNvSpPr>
              <a:spLocks noChangeArrowheads="1"/>
            </p:cNvSpPr>
            <p:nvPr/>
          </p:nvSpPr>
          <p:spPr bwMode="auto">
            <a:xfrm>
              <a:off x="2064" y="1776"/>
              <a:ext cx="96" cy="96"/>
            </a:xfrm>
            <a:prstGeom prst="ellipse">
              <a:avLst/>
            </a:prstGeom>
            <a:solidFill>
              <a:schemeClr val="accent1"/>
            </a:solidFill>
            <a:ln w="9525">
              <a:solidFill>
                <a:schemeClr val="tx1"/>
              </a:solidFill>
              <a:round/>
              <a:headEnd/>
              <a:tailEnd/>
            </a:ln>
            <a:effectLst/>
          </p:spPr>
          <p:txBody>
            <a:bodyPr wrap="none" anchor="ctr"/>
            <a:lstStyle/>
            <a:p>
              <a:endParaRPr lang="en-US">
                <a:latin typeface="Arial" pitchFamily="34" charset="0"/>
                <a:cs typeface="Arial" pitchFamily="34" charset="0"/>
              </a:endParaRPr>
            </a:p>
          </p:txBody>
        </p:sp>
        <p:sp>
          <p:nvSpPr>
            <p:cNvPr id="49164" name="Line 12"/>
            <p:cNvSpPr>
              <a:spLocks noChangeShapeType="1"/>
            </p:cNvSpPr>
            <p:nvPr/>
          </p:nvSpPr>
          <p:spPr bwMode="auto">
            <a:xfrm>
              <a:off x="1296" y="1248"/>
              <a:ext cx="781" cy="546"/>
            </a:xfrm>
            <a:prstGeom prst="line">
              <a:avLst/>
            </a:prstGeom>
            <a:noFill/>
            <a:ln w="9525">
              <a:solidFill>
                <a:schemeClr val="tx1"/>
              </a:solidFill>
              <a:round/>
              <a:headEnd/>
              <a:tailEnd/>
            </a:ln>
            <a:effectLst/>
          </p:spPr>
          <p:txBody>
            <a:bodyPr/>
            <a:lstStyle/>
            <a:p>
              <a:endParaRPr lang="en-US">
                <a:latin typeface="Arial" pitchFamily="34" charset="0"/>
                <a:cs typeface="Arial" pitchFamily="34" charset="0"/>
              </a:endParaRPr>
            </a:p>
          </p:txBody>
        </p:sp>
        <p:sp>
          <p:nvSpPr>
            <p:cNvPr id="49175" name="Text Box 23"/>
            <p:cNvSpPr txBox="1">
              <a:spLocks noChangeArrowheads="1"/>
            </p:cNvSpPr>
            <p:nvPr/>
          </p:nvSpPr>
          <p:spPr bwMode="auto">
            <a:xfrm>
              <a:off x="2208" y="1728"/>
              <a:ext cx="197" cy="233"/>
            </a:xfrm>
            <a:prstGeom prst="rect">
              <a:avLst/>
            </a:prstGeom>
            <a:noFill/>
            <a:ln w="9525">
              <a:noFill/>
              <a:miter lim="800000"/>
              <a:headEnd/>
              <a:tailEnd/>
            </a:ln>
            <a:effectLst/>
          </p:spPr>
          <p:txBody>
            <a:bodyPr wrap="none">
              <a:spAutoFit/>
            </a:bodyPr>
            <a:lstStyle/>
            <a:p>
              <a:r>
                <a:rPr lang="en-US" b="1" dirty="0">
                  <a:solidFill>
                    <a:srgbClr val="D60093"/>
                  </a:solidFill>
                  <a:latin typeface="Arial" pitchFamily="34" charset="0"/>
                  <a:cs typeface="Arial" pitchFamily="34" charset="0"/>
                </a:rPr>
                <a:t>c</a:t>
              </a:r>
            </a:p>
          </p:txBody>
        </p:sp>
      </p:grpSp>
      <p:grpSp>
        <p:nvGrpSpPr>
          <p:cNvPr id="6" name="Group 31"/>
          <p:cNvGrpSpPr>
            <a:grpSpLocks/>
          </p:cNvGrpSpPr>
          <p:nvPr/>
        </p:nvGrpSpPr>
        <p:grpSpPr bwMode="auto">
          <a:xfrm>
            <a:off x="2709521" y="4094162"/>
            <a:ext cx="1773238" cy="706438"/>
            <a:chOff x="1296" y="1872"/>
            <a:chExt cx="1117" cy="445"/>
          </a:xfrm>
        </p:grpSpPr>
        <p:sp>
          <p:nvSpPr>
            <p:cNvPr id="49162" name="Oval 10"/>
            <p:cNvSpPr>
              <a:spLocks noChangeArrowheads="1"/>
            </p:cNvSpPr>
            <p:nvPr/>
          </p:nvSpPr>
          <p:spPr bwMode="auto">
            <a:xfrm>
              <a:off x="2112" y="2160"/>
              <a:ext cx="96" cy="96"/>
            </a:xfrm>
            <a:prstGeom prst="ellipse">
              <a:avLst/>
            </a:prstGeom>
            <a:solidFill>
              <a:schemeClr val="accent1"/>
            </a:solidFill>
            <a:ln w="9525">
              <a:solidFill>
                <a:schemeClr val="tx1"/>
              </a:solidFill>
              <a:round/>
              <a:headEnd/>
              <a:tailEnd/>
            </a:ln>
            <a:effectLst/>
          </p:spPr>
          <p:txBody>
            <a:bodyPr wrap="none" anchor="ctr"/>
            <a:lstStyle/>
            <a:p>
              <a:endParaRPr lang="en-US">
                <a:latin typeface="Arial" pitchFamily="34" charset="0"/>
                <a:cs typeface="Arial" pitchFamily="34" charset="0"/>
              </a:endParaRPr>
            </a:p>
          </p:txBody>
        </p:sp>
        <p:sp>
          <p:nvSpPr>
            <p:cNvPr id="49167" name="Line 15"/>
            <p:cNvSpPr>
              <a:spLocks noChangeShapeType="1"/>
            </p:cNvSpPr>
            <p:nvPr/>
          </p:nvSpPr>
          <p:spPr bwMode="auto">
            <a:xfrm>
              <a:off x="1296" y="1872"/>
              <a:ext cx="816" cy="336"/>
            </a:xfrm>
            <a:prstGeom prst="line">
              <a:avLst/>
            </a:prstGeom>
            <a:noFill/>
            <a:ln w="9525">
              <a:solidFill>
                <a:schemeClr val="tx1"/>
              </a:solidFill>
              <a:round/>
              <a:headEnd/>
              <a:tailEnd/>
            </a:ln>
            <a:effectLst/>
          </p:spPr>
          <p:txBody>
            <a:bodyPr/>
            <a:lstStyle/>
            <a:p>
              <a:endParaRPr lang="en-US">
                <a:latin typeface="Arial" pitchFamily="34" charset="0"/>
                <a:cs typeface="Arial" pitchFamily="34" charset="0"/>
              </a:endParaRPr>
            </a:p>
          </p:txBody>
        </p:sp>
        <p:sp>
          <p:nvSpPr>
            <p:cNvPr id="49176" name="Text Box 24"/>
            <p:cNvSpPr txBox="1">
              <a:spLocks noChangeArrowheads="1"/>
            </p:cNvSpPr>
            <p:nvPr/>
          </p:nvSpPr>
          <p:spPr bwMode="auto">
            <a:xfrm>
              <a:off x="2208" y="2084"/>
              <a:ext cx="205" cy="233"/>
            </a:xfrm>
            <a:prstGeom prst="rect">
              <a:avLst/>
            </a:prstGeom>
            <a:noFill/>
            <a:ln w="9525">
              <a:noFill/>
              <a:miter lim="800000"/>
              <a:headEnd/>
              <a:tailEnd/>
            </a:ln>
            <a:effectLst/>
          </p:spPr>
          <p:txBody>
            <a:bodyPr wrap="none">
              <a:spAutoFit/>
            </a:bodyPr>
            <a:lstStyle/>
            <a:p>
              <a:r>
                <a:rPr lang="en-US" b="1" dirty="0">
                  <a:solidFill>
                    <a:srgbClr val="D60093"/>
                  </a:solidFill>
                  <a:latin typeface="Arial" pitchFamily="34" charset="0"/>
                  <a:cs typeface="Arial" pitchFamily="34" charset="0"/>
                </a:rPr>
                <a:t>d</a:t>
              </a:r>
            </a:p>
          </p:txBody>
        </p:sp>
      </p:grpSp>
      <p:sp>
        <p:nvSpPr>
          <p:cNvPr id="49179" name="Text Box 27"/>
          <p:cNvSpPr txBox="1">
            <a:spLocks noChangeArrowheads="1"/>
          </p:cNvSpPr>
          <p:nvPr/>
        </p:nvSpPr>
        <p:spPr bwMode="auto">
          <a:xfrm>
            <a:off x="6122645" y="2906712"/>
            <a:ext cx="817853" cy="461665"/>
          </a:xfrm>
          <a:prstGeom prst="rect">
            <a:avLst/>
          </a:prstGeom>
          <a:noFill/>
          <a:ln w="9525">
            <a:noFill/>
            <a:miter lim="800000"/>
            <a:headEnd/>
            <a:tailEnd/>
          </a:ln>
          <a:effectLst/>
        </p:spPr>
        <p:txBody>
          <a:bodyPr wrap="none">
            <a:spAutoFit/>
          </a:bodyPr>
          <a:lstStyle/>
          <a:p>
            <a:r>
              <a:rPr lang="en-US" sz="2400" b="1">
                <a:latin typeface="Arial" pitchFamily="34" charset="0"/>
                <a:cs typeface="Arial" pitchFamily="34" charset="0"/>
              </a:rPr>
              <a:t>(1,a)</a:t>
            </a:r>
          </a:p>
        </p:txBody>
      </p:sp>
      <p:sp>
        <p:nvSpPr>
          <p:cNvPr id="49184" name="Text Box 32"/>
          <p:cNvSpPr txBox="1">
            <a:spLocks noChangeArrowheads="1"/>
          </p:cNvSpPr>
          <p:nvPr/>
        </p:nvSpPr>
        <p:spPr bwMode="auto">
          <a:xfrm>
            <a:off x="6122645" y="3270250"/>
            <a:ext cx="833883" cy="461665"/>
          </a:xfrm>
          <a:prstGeom prst="rect">
            <a:avLst/>
          </a:prstGeom>
          <a:noFill/>
          <a:ln w="9525">
            <a:noFill/>
            <a:miter lim="800000"/>
            <a:headEnd/>
            <a:tailEnd/>
          </a:ln>
          <a:effectLst/>
        </p:spPr>
        <p:txBody>
          <a:bodyPr wrap="none">
            <a:spAutoFit/>
          </a:bodyPr>
          <a:lstStyle/>
          <a:p>
            <a:r>
              <a:rPr lang="en-US" sz="2400" b="1">
                <a:latin typeface="Arial" pitchFamily="34" charset="0"/>
                <a:cs typeface="Arial" pitchFamily="34" charset="0"/>
              </a:rPr>
              <a:t>(2,b)</a:t>
            </a:r>
          </a:p>
        </p:txBody>
      </p:sp>
      <p:sp>
        <p:nvSpPr>
          <p:cNvPr id="49185" name="Text Box 33"/>
          <p:cNvSpPr txBox="1">
            <a:spLocks noChangeArrowheads="1"/>
          </p:cNvSpPr>
          <p:nvPr/>
        </p:nvSpPr>
        <p:spPr bwMode="auto">
          <a:xfrm>
            <a:off x="6122645" y="3651250"/>
            <a:ext cx="833883" cy="461665"/>
          </a:xfrm>
          <a:prstGeom prst="rect">
            <a:avLst/>
          </a:prstGeom>
          <a:noFill/>
          <a:ln w="9525">
            <a:noFill/>
            <a:miter lim="800000"/>
            <a:headEnd/>
            <a:tailEnd/>
          </a:ln>
          <a:effectLst/>
        </p:spPr>
        <p:txBody>
          <a:bodyPr wrap="none">
            <a:spAutoFit/>
          </a:bodyPr>
          <a:lstStyle/>
          <a:p>
            <a:r>
              <a:rPr lang="en-US" sz="2400" b="1">
                <a:latin typeface="Arial" pitchFamily="34" charset="0"/>
                <a:cs typeface="Arial" pitchFamily="34" charset="0"/>
              </a:rPr>
              <a:t>(3,d)</a:t>
            </a:r>
          </a:p>
        </p:txBody>
      </p:sp>
      <p:sp>
        <p:nvSpPr>
          <p:cNvPr id="49187" name="Rectangle 35"/>
          <p:cNvSpPr>
            <a:spLocks noChangeArrowheads="1"/>
          </p:cNvSpPr>
          <p:nvPr/>
        </p:nvSpPr>
        <p:spPr bwMode="auto">
          <a:xfrm>
            <a:off x="4027145" y="3160712"/>
            <a:ext cx="184150" cy="366713"/>
          </a:xfrm>
          <a:prstGeom prst="rect">
            <a:avLst/>
          </a:prstGeom>
          <a:noFill/>
          <a:ln w="9525">
            <a:noFill/>
            <a:miter lim="800000"/>
            <a:headEnd/>
            <a:tailEnd/>
          </a:ln>
          <a:effectLst/>
        </p:spPr>
        <p:txBody>
          <a:bodyPr wrap="none">
            <a:spAutoFit/>
          </a:bodyPr>
          <a:lstStyle/>
          <a:p>
            <a:endParaRPr lang="en-US">
              <a:latin typeface="Arial" pitchFamily="34" charset="0"/>
              <a:cs typeface="Arial" pitchFamily="34" charset="0"/>
            </a:endParaRPr>
          </a:p>
        </p:txBody>
      </p:sp>
    </p:spTree>
    <p:extLst>
      <p:ext uri="{BB962C8B-B14F-4D97-AF65-F5344CB8AC3E}">
        <p14:creationId xmlns:p14="http://schemas.microsoft.com/office/powerpoint/2010/main" val="31764770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9179"/>
                                        </p:tgtEl>
                                        <p:attrNameLst>
                                          <p:attrName>style.visibility</p:attrName>
                                        </p:attrNameLst>
                                      </p:cBhvr>
                                      <p:to>
                                        <p:strVal val="visible"/>
                                      </p:to>
                                    </p:set>
                                    <p:anim calcmode="lin" valueType="num">
                                      <p:cBhvr additive="base">
                                        <p:cTn id="13" dur="500" fill="hold"/>
                                        <p:tgtEl>
                                          <p:spTgt spid="49179"/>
                                        </p:tgtEl>
                                        <p:attrNameLst>
                                          <p:attrName>ppt_x</p:attrName>
                                        </p:attrNameLst>
                                      </p:cBhvr>
                                      <p:tavLst>
                                        <p:tav tm="0">
                                          <p:val>
                                            <p:strVal val="0-#ppt_w/2"/>
                                          </p:val>
                                        </p:tav>
                                        <p:tav tm="100000">
                                          <p:val>
                                            <p:strVal val="#ppt_x"/>
                                          </p:val>
                                        </p:tav>
                                      </p:tavLst>
                                    </p:anim>
                                    <p:anim calcmode="lin" valueType="num">
                                      <p:cBhvr additive="base">
                                        <p:cTn id="14" dur="500" fill="hold"/>
                                        <p:tgtEl>
                                          <p:spTgt spid="4917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0-#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9184"/>
                                        </p:tgtEl>
                                        <p:attrNameLst>
                                          <p:attrName>style.visibility</p:attrName>
                                        </p:attrNameLst>
                                      </p:cBhvr>
                                      <p:to>
                                        <p:strVal val="visible"/>
                                      </p:to>
                                    </p:set>
                                    <p:anim calcmode="lin" valueType="num">
                                      <p:cBhvr additive="base">
                                        <p:cTn id="25" dur="500" fill="hold"/>
                                        <p:tgtEl>
                                          <p:spTgt spid="49184"/>
                                        </p:tgtEl>
                                        <p:attrNameLst>
                                          <p:attrName>ppt_x</p:attrName>
                                        </p:attrNameLst>
                                      </p:cBhvr>
                                      <p:tavLst>
                                        <p:tav tm="0">
                                          <p:val>
                                            <p:strVal val="0-#ppt_w/2"/>
                                          </p:val>
                                        </p:tav>
                                        <p:tav tm="100000">
                                          <p:val>
                                            <p:strVal val="#ppt_x"/>
                                          </p:val>
                                        </p:tav>
                                      </p:tavLst>
                                    </p:anim>
                                    <p:anim calcmode="lin" valueType="num">
                                      <p:cBhvr additive="base">
                                        <p:cTn id="26" dur="500" fill="hold"/>
                                        <p:tgtEl>
                                          <p:spTgt spid="49184"/>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0-#ppt_w/2"/>
                                          </p:val>
                                        </p:tav>
                                        <p:tav tm="100000">
                                          <p:val>
                                            <p:strVal val="#ppt_x"/>
                                          </p:val>
                                        </p:tav>
                                      </p:tavLst>
                                    </p:anim>
                                    <p:anim calcmode="lin" valueType="num">
                                      <p:cBhvr additive="base">
                                        <p:cTn id="32"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0-#ppt_w/2"/>
                                          </p:val>
                                        </p:tav>
                                        <p:tav tm="100000">
                                          <p:val>
                                            <p:strVal val="#ppt_x"/>
                                          </p:val>
                                        </p:tav>
                                      </p:tavLst>
                                    </p:anim>
                                    <p:anim calcmode="lin" valueType="num">
                                      <p:cBhvr additive="base">
                                        <p:cTn id="3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9185"/>
                                        </p:tgtEl>
                                        <p:attrNameLst>
                                          <p:attrName>style.visibility</p:attrName>
                                        </p:attrNameLst>
                                      </p:cBhvr>
                                      <p:to>
                                        <p:strVal val="visible"/>
                                      </p:to>
                                    </p:set>
                                    <p:anim calcmode="lin" valueType="num">
                                      <p:cBhvr additive="base">
                                        <p:cTn id="43" dur="500" fill="hold"/>
                                        <p:tgtEl>
                                          <p:spTgt spid="49185"/>
                                        </p:tgtEl>
                                        <p:attrNameLst>
                                          <p:attrName>ppt_x</p:attrName>
                                        </p:attrNameLst>
                                      </p:cBhvr>
                                      <p:tavLst>
                                        <p:tav tm="0">
                                          <p:val>
                                            <p:strVal val="0-#ppt_w/2"/>
                                          </p:val>
                                        </p:tav>
                                        <p:tav tm="100000">
                                          <p:val>
                                            <p:strVal val="#ppt_x"/>
                                          </p:val>
                                        </p:tav>
                                      </p:tavLst>
                                    </p:anim>
                                    <p:anim calcmode="lin" valueType="num">
                                      <p:cBhvr additive="base">
                                        <p:cTn id="44" dur="500" fill="hold"/>
                                        <p:tgtEl>
                                          <p:spTgt spid="4918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79" grpId="0" autoUpdateAnimBg="0"/>
      <p:bldP spid="49184" grpId="0" autoUpdateAnimBg="0"/>
      <p:bldP spid="49185" grpId="0"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ln w="38100">
          <a:solidFill>
            <a:srgbClr val="008000"/>
          </a:solidFill>
        </a:ln>
      </a:spPr>
      <a:bodyPr rtlCol="0" anchor="ctr"/>
      <a:lstStyle>
        <a:defPPr algn="ctr">
          <a:defRPr/>
        </a:defPPr>
      </a:lstStyle>
      <a:style>
        <a:lnRef idx="1">
          <a:schemeClr val="dk1"/>
        </a:lnRef>
        <a:fillRef idx="0">
          <a:schemeClr val="dk1"/>
        </a:fillRef>
        <a:effectRef idx="0">
          <a:schemeClr val="dk1"/>
        </a:effectRef>
        <a:fontRef idx="minor">
          <a:schemeClr val="tx1"/>
        </a:fontRef>
      </a:style>
    </a:spDef>
    <a:lnDef>
      <a:spPr>
        <a:ln w="28575"/>
      </a:spPr>
      <a:bodyPr/>
      <a:lstStyle/>
      <a:style>
        <a:lnRef idx="1">
          <a:schemeClr val="dk1"/>
        </a:lnRef>
        <a:fillRef idx="0">
          <a:schemeClr val="dk1"/>
        </a:fillRef>
        <a:effectRef idx="0">
          <a:schemeClr val="dk1"/>
        </a:effectRef>
        <a:fontRef idx="minor">
          <a:schemeClr val="tx1"/>
        </a:fontRef>
      </a:style>
    </a:lnDef>
    <a:txDef>
      <a:spPr>
        <a:noFill/>
      </a:spPr>
      <a:bodyPr wrap="none" rtlCol="0">
        <a:spAutoFit/>
      </a:bodyPr>
      <a:lstStyle>
        <a:defPPr>
          <a:defRPr dirty="0"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33167</TotalTime>
  <Words>2718</Words>
  <Application>Microsoft Office PowerPoint</Application>
  <PresentationFormat>On-screen Show (4:3)</PresentationFormat>
  <Paragraphs>525</Paragraphs>
  <Slides>39</Slides>
  <Notes>35</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Module</vt:lpstr>
      <vt:lpstr>Advertising on the Web</vt:lpstr>
      <vt:lpstr>Online Algorithms</vt:lpstr>
      <vt:lpstr> Online Bipartite Matching</vt:lpstr>
      <vt:lpstr>Example: Bipartite Matching</vt:lpstr>
      <vt:lpstr>Example: Bipartite Matching</vt:lpstr>
      <vt:lpstr>Example: Bipartite Matching</vt:lpstr>
      <vt:lpstr>Matching Algorithm</vt:lpstr>
      <vt:lpstr>Online Graph Matching Problem</vt:lpstr>
      <vt:lpstr>Online Graph Matching: Example</vt:lpstr>
      <vt:lpstr>Greedy Algorithm</vt:lpstr>
      <vt:lpstr>Competitive Ratio</vt:lpstr>
      <vt:lpstr>Analyzing the Greedy Algorithm</vt:lpstr>
      <vt:lpstr>Analyzing the Greedy Algorithm</vt:lpstr>
      <vt:lpstr>Worst-case Scenario</vt:lpstr>
      <vt:lpstr> Web Advertising</vt:lpstr>
      <vt:lpstr>History of Web Advertising</vt:lpstr>
      <vt:lpstr>Performance-based Advertising</vt:lpstr>
      <vt:lpstr>Ads vs. Search Results</vt:lpstr>
      <vt:lpstr>Web 2.0</vt:lpstr>
      <vt:lpstr>Adwords Problem</vt:lpstr>
      <vt:lpstr>Adwords Problem</vt:lpstr>
      <vt:lpstr>The Adwords Innovation</vt:lpstr>
      <vt:lpstr>The Adwords Innovation</vt:lpstr>
      <vt:lpstr>Complications: Budget</vt:lpstr>
      <vt:lpstr>Complications: CTR</vt:lpstr>
      <vt:lpstr>Greedy Algorithm</vt:lpstr>
      <vt:lpstr>Bad Scenario for Greedy</vt:lpstr>
      <vt:lpstr>BALANCE Algorithm [MSVV]</vt:lpstr>
      <vt:lpstr>Example: BALANCE</vt:lpstr>
      <vt:lpstr>Analyzing BALANCE</vt:lpstr>
      <vt:lpstr>Analyzing  Balance</vt:lpstr>
      <vt:lpstr>BALANCE: General Result</vt:lpstr>
      <vt:lpstr>Worst case for BALANCE</vt:lpstr>
      <vt:lpstr>BALANCE Allocation</vt:lpstr>
      <vt:lpstr>BALANCE: Analysis</vt:lpstr>
      <vt:lpstr>BALANCE: Analysis</vt:lpstr>
      <vt:lpstr>BALANCE: Analysis</vt:lpstr>
      <vt:lpstr>General Version of the Problem</vt:lpstr>
      <vt:lpstr>Generalized BALANCE</vt:lpstr>
    </vt:vector>
  </TitlesOfParts>
  <Company>Carnegie Mellon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jure</dc:creator>
  <cp:lastModifiedBy>Jure Leskovec</cp:lastModifiedBy>
  <cp:revision>1417</cp:revision>
  <cp:lastPrinted>2011-10-20T04:01:43Z</cp:lastPrinted>
  <dcterms:created xsi:type="dcterms:W3CDTF">2009-06-12T17:14:38Z</dcterms:created>
  <dcterms:modified xsi:type="dcterms:W3CDTF">2014-08-09T05:00:56Z</dcterms:modified>
</cp:coreProperties>
</file>