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handoutMasterIdLst>
    <p:handoutMasterId r:id="rId67"/>
  </p:handoutMasterIdLst>
  <p:sldIdLst>
    <p:sldId id="685" r:id="rId2"/>
    <p:sldId id="650" r:id="rId3"/>
    <p:sldId id="651" r:id="rId4"/>
    <p:sldId id="652" r:id="rId5"/>
    <p:sldId id="653" r:id="rId6"/>
    <p:sldId id="654"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704" r:id="rId25"/>
    <p:sldId id="705" r:id="rId26"/>
    <p:sldId id="706" r:id="rId27"/>
    <p:sldId id="707" r:id="rId28"/>
    <p:sldId id="708" r:id="rId29"/>
    <p:sldId id="709" r:id="rId30"/>
    <p:sldId id="710" r:id="rId31"/>
    <p:sldId id="711" r:id="rId32"/>
    <p:sldId id="712" r:id="rId33"/>
    <p:sldId id="713" r:id="rId34"/>
    <p:sldId id="714" r:id="rId35"/>
    <p:sldId id="715" r:id="rId36"/>
    <p:sldId id="716" r:id="rId37"/>
    <p:sldId id="717" r:id="rId38"/>
    <p:sldId id="718" r:id="rId39"/>
    <p:sldId id="719" r:id="rId40"/>
    <p:sldId id="720" r:id="rId41"/>
    <p:sldId id="721" r:id="rId42"/>
    <p:sldId id="722" r:id="rId43"/>
    <p:sldId id="723" r:id="rId44"/>
    <p:sldId id="724" r:id="rId45"/>
    <p:sldId id="725" r:id="rId46"/>
    <p:sldId id="726" r:id="rId47"/>
    <p:sldId id="727" r:id="rId48"/>
    <p:sldId id="728" r:id="rId49"/>
    <p:sldId id="729" r:id="rId50"/>
    <p:sldId id="730" r:id="rId51"/>
    <p:sldId id="731" r:id="rId52"/>
    <p:sldId id="732" r:id="rId53"/>
    <p:sldId id="733" r:id="rId54"/>
    <p:sldId id="734" r:id="rId55"/>
    <p:sldId id="735" r:id="rId56"/>
    <p:sldId id="736" r:id="rId57"/>
    <p:sldId id="676" r:id="rId58"/>
    <p:sldId id="677" r:id="rId59"/>
    <p:sldId id="678" r:id="rId60"/>
    <p:sldId id="679" r:id="rId61"/>
    <p:sldId id="680" r:id="rId62"/>
    <p:sldId id="681" r:id="rId63"/>
    <p:sldId id="682" r:id="rId64"/>
    <p:sldId id="683"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008000"/>
    <a:srgbClr val="33CC33"/>
    <a:srgbClr val="333399"/>
    <a:srgbClr val="FF0066"/>
    <a:srgbClr val="00FFFF"/>
    <a:srgbClr val="00FF00"/>
    <a:srgbClr val="FF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1627" autoAdjust="0"/>
  </p:normalViewPr>
  <p:slideViewPr>
    <p:cSldViewPr>
      <p:cViewPr varScale="1">
        <p:scale>
          <a:sx n="101" d="100"/>
          <a:sy n="101" d="100"/>
        </p:scale>
        <p:origin x="-696"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46"/>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1-01T23:32:17.9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365 8 2,'-118'-4'3,"-4"1"-3,-3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B533E-300C-4BE3-81B9-36747ECF45F0}" type="slidenum">
              <a:rPr lang="en-US"/>
              <a:pPr/>
              <a:t>4</a:t>
            </a:fld>
            <a:endParaRPr lang="en-US"/>
          </a:p>
        </p:txBody>
      </p:sp>
      <p:sp>
        <p:nvSpPr>
          <p:cNvPr id="116736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67363" name="Rectangle 3"/>
          <p:cNvSpPr>
            <a:spLocks noGrp="1" noChangeArrowheads="1"/>
          </p:cNvSpPr>
          <p:nvPr>
            <p:ph type="body" idx="1"/>
          </p:nvPr>
        </p:nvSpPr>
        <p:spPr bwMode="auto">
          <a:xfrm>
            <a:off x="975361" y="4560570"/>
            <a:ext cx="5364480" cy="4320540"/>
          </a:xfrm>
          <a:prstGeom prst="rect">
            <a:avLst/>
          </a:prstGeom>
          <a:solidFill>
            <a:srgbClr val="FFFFFF"/>
          </a:solidFill>
          <a:ln>
            <a:solidFill>
              <a:srgbClr val="000000"/>
            </a:solidFill>
            <a:miter lim="800000"/>
            <a:headEnd/>
            <a:tailEnd/>
          </a:ln>
        </p:spPr>
        <p:txBody>
          <a:bodyPr lIns="95067" tIns="47534" rIns="95067" bIns="47534"/>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a:t>
            </a:r>
            <a:r>
              <a:rPr lang="en-US" baseline="0" dirty="0" smtClean="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AD8783B-3160-480B-80FE-B96696625CB6}" type="slidenum">
              <a:rPr lang="en-IE">
                <a:latin typeface="Arial" pitchFamily="34" charset="0"/>
              </a:rPr>
              <a:pPr/>
              <a:t>25</a:t>
            </a:fld>
            <a:endParaRPr lang="en-IE">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I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28</a:t>
            </a:fld>
            <a:endParaRPr lang="en-US"/>
          </a:p>
        </p:txBody>
      </p:sp>
    </p:spTree>
    <p:extLst>
      <p:ext uri="{BB962C8B-B14F-4D97-AF65-F5344CB8AC3E}">
        <p14:creationId xmlns:p14="http://schemas.microsoft.com/office/powerpoint/2010/main" val="151388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Sum_i</a:t>
            </a:r>
            <a:r>
              <a:rPr lang="en-US" dirty="0" smtClean="0"/>
              <a:t> </a:t>
            </a:r>
            <a:r>
              <a:rPr lang="en-US" dirty="0" err="1" smtClean="0"/>
              <a:t>Dii</a:t>
            </a:r>
            <a:r>
              <a:rPr lang="en-US" dirty="0" smtClean="0"/>
              <a:t> xi^2</a:t>
            </a:r>
            <a:r>
              <a:rPr lang="en-US" baseline="0" dirty="0" smtClean="0"/>
              <a:t> = \</a:t>
            </a:r>
            <a:r>
              <a:rPr lang="en-US" baseline="0" dirty="0" err="1" smtClean="0"/>
              <a:t>sum_ij</a:t>
            </a:r>
            <a:r>
              <a:rPr lang="en-US" baseline="0" dirty="0" smtClean="0"/>
              <a:t> xi^2 + xj^2</a:t>
            </a:r>
          </a:p>
          <a:p>
            <a:r>
              <a:rPr lang="en-US" baseline="0" dirty="0" smtClean="0"/>
              <a:t>Node </a:t>
            </a:r>
            <a:r>
              <a:rPr lang="en-US" baseline="0" dirty="0" err="1" smtClean="0"/>
              <a:t>i</a:t>
            </a:r>
            <a:r>
              <a:rPr lang="en-US" baseline="0" dirty="0" smtClean="0"/>
              <a:t> has degree </a:t>
            </a:r>
            <a:r>
              <a:rPr lang="en-US" baseline="0" dirty="0" err="1" smtClean="0"/>
              <a:t>Dii</a:t>
            </a:r>
            <a:r>
              <a:rPr lang="en-US" baseline="0" dirty="0" smtClean="0"/>
              <a:t> so for each edge I sum xi^2 once.</a:t>
            </a:r>
          </a:p>
          <a:p>
            <a:r>
              <a:rPr lang="en-US" dirty="0" smtClean="0"/>
              <a:t>But edge has 2 endpoints so I have to take + </a:t>
            </a:r>
            <a:r>
              <a:rPr lang="en-US" baseline="0" dirty="0" smtClean="0"/>
              <a:t>xj^2 </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40</a:t>
            </a:fld>
            <a:endParaRPr lang="en-US"/>
          </a:p>
        </p:txBody>
      </p:sp>
    </p:spTree>
    <p:extLst>
      <p:ext uri="{BB962C8B-B14F-4D97-AF65-F5344CB8AC3E}">
        <p14:creationId xmlns:p14="http://schemas.microsoft.com/office/powerpoint/2010/main" val="415807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57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B29B927-8C4F-467D-912C-1949F6F9A1CA}"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5E0729-FDCB-41E8-B8B0-7CE50D6B4DE4}"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CA5CFD-35B8-4515-BD75-DEC826BAF9D8}"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3029147F-3177-4E18-B6BD-11D9B9D48A0C}"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2A48D32-0817-400A-A3D2-E9C218BA752B}"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E5BF7B2-27C2-46BE-BD36-5778A9C91D22}"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E205FD37-23CB-46CA-8B19-A7FBC440F680}"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22236-F27C-4BFF-B500-E452A44529A4}"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ED3085-B614-45D6-BB93-E7CCC8575A5B}"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CEDF5D-9683-4482-A37F-578C6812F5A8}"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42E1B-3A0A-4F2A-AE30-AD06D445496D}"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80FE75-529B-47ED-8384-72CD0D082539}"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03C437C-F860-4AC8-B87C-F7B861EF3680}"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88599966-CBF6-4BF6-BB26-8CF2B4EDD768}"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9.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00.png"/><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1.emf"/><Relationship Id="rId10" Type="http://schemas.openxmlformats.org/officeDocument/2006/relationships/image" Target="../media/image210.png"/><Relationship Id="rId4" Type="http://schemas.openxmlformats.org/officeDocument/2006/relationships/oleObject" Target="../embeddings/oleObject5.bin"/><Relationship Id="rId9"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emf"/><Relationship Id="rId5" Type="http://schemas.openxmlformats.org/officeDocument/2006/relationships/oleObject" Target="../embeddings/oleObject8.bin"/><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221.png"/></Relationships>
</file>

<file path=ppt/slides/_rels/slide3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4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24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image" Target="../media/image36.w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30.png"/><Relationship Id="rId7" Type="http://schemas.openxmlformats.org/officeDocument/2006/relationships/image" Target="../media/image27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0.png"/><Relationship Id="rId5" Type="http://schemas.openxmlformats.org/officeDocument/2006/relationships/image" Target="../media/image37.wmf"/><Relationship Id="rId4" Type="http://schemas.openxmlformats.org/officeDocument/2006/relationships/oleObject" Target="../embeddings/oleObject11.bin"/><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png"/><Relationship Id="rId5" Type="http://schemas.openxmlformats.org/officeDocument/2006/relationships/image" Target="../media/image38.wmf"/><Relationship Id="rId4" Type="http://schemas.openxmlformats.org/officeDocument/2006/relationships/oleObject" Target="../embeddings/oleObject12.bin"/></Relationships>
</file>

<file path=ppt/slides/_rels/slide44.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png"/><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smtClean="0"/>
              <a:t>Community Detection</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5793651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Girvan-Newman: Example</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0830" y="2422000"/>
            <a:ext cx="4953000" cy="2912000"/>
          </a:xfrm>
          <a:prstGeom prst="rect">
            <a:avLst/>
          </a:prstGeom>
          <a:noFill/>
          <a:ln w="9525">
            <a:noFill/>
            <a:miter lim="800000"/>
            <a:headEnd/>
            <a:tailEnd/>
          </a:ln>
        </p:spPr>
      </p:pic>
      <p:sp>
        <p:nvSpPr>
          <p:cNvPr id="8" name="TextBox 7"/>
          <p:cNvSpPr txBox="1"/>
          <p:nvPr/>
        </p:nvSpPr>
        <p:spPr>
          <a:xfrm>
            <a:off x="6934200" y="4503003"/>
            <a:ext cx="2057400" cy="830997"/>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Need to re-compute </a:t>
            </a:r>
            <a:r>
              <a:rPr lang="en-US" sz="1600" dirty="0" err="1" smtClean="0">
                <a:solidFill>
                  <a:srgbClr val="008000"/>
                </a:solidFill>
                <a:latin typeface="Arial" pitchFamily="34" charset="0"/>
                <a:cs typeface="Arial" pitchFamily="34" charset="0"/>
              </a:rPr>
              <a:t>betweenness</a:t>
            </a:r>
            <a:r>
              <a:rPr lang="en-US" sz="1600" dirty="0" smtClean="0">
                <a:solidFill>
                  <a:srgbClr val="008000"/>
                </a:solidFill>
                <a:latin typeface="Arial" pitchFamily="34" charset="0"/>
                <a:cs typeface="Arial" pitchFamily="34" charset="0"/>
              </a:rPr>
              <a:t> at every step</a:t>
            </a:r>
          </a:p>
        </p:txBody>
      </p:sp>
      <p:sp>
        <p:nvSpPr>
          <p:cNvPr id="9" name="TextBox 8"/>
          <p:cNvSpPr txBox="1"/>
          <p:nvPr/>
        </p:nvSpPr>
        <p:spPr>
          <a:xfrm>
            <a:off x="4348828" y="34290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49</a:t>
            </a:r>
          </a:p>
        </p:txBody>
      </p:sp>
      <p:sp>
        <p:nvSpPr>
          <p:cNvPr id="10" name="TextBox 9"/>
          <p:cNvSpPr txBox="1"/>
          <p:nvPr/>
        </p:nvSpPr>
        <p:spPr>
          <a:xfrm>
            <a:off x="3609130" y="32766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33</a:t>
            </a:r>
          </a:p>
        </p:txBody>
      </p:sp>
      <p:sp>
        <p:nvSpPr>
          <p:cNvPr id="11" name="TextBox 10"/>
          <p:cNvSpPr txBox="1"/>
          <p:nvPr/>
        </p:nvSpPr>
        <p:spPr>
          <a:xfrm>
            <a:off x="2923330" y="27432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12</a:t>
            </a:r>
          </a:p>
        </p:txBody>
      </p:sp>
      <p:sp>
        <p:nvSpPr>
          <p:cNvPr id="12" name="TextBox 11"/>
          <p:cNvSpPr txBox="1"/>
          <p:nvPr/>
        </p:nvSpPr>
        <p:spPr>
          <a:xfrm>
            <a:off x="2161330" y="2892400"/>
            <a:ext cx="31290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a:t>
            </a:r>
          </a:p>
        </p:txBody>
      </p:sp>
      <p:cxnSp>
        <p:nvCxnSpPr>
          <p:cNvPr id="14" name="Straight Connector 13"/>
          <p:cNvCxnSpPr/>
          <p:nvPr/>
        </p:nvCxnSpPr>
        <p:spPr>
          <a:xfrm>
            <a:off x="4282068" y="3820634"/>
            <a:ext cx="52277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300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Girvan-Newman: Example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11</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457200" y="1609725"/>
            <a:ext cx="3514725" cy="21240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5029200" y="1657350"/>
            <a:ext cx="3505200" cy="207645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33400" y="4343400"/>
            <a:ext cx="3667125" cy="2143125"/>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4828871" y="4343400"/>
            <a:ext cx="4108341" cy="2257425"/>
          </a:xfrm>
          <a:prstGeom prst="rect">
            <a:avLst/>
          </a:prstGeom>
          <a:noFill/>
          <a:ln w="9525">
            <a:noFill/>
            <a:miter lim="800000"/>
            <a:headEnd/>
            <a:tailEnd/>
          </a:ln>
        </p:spPr>
      </p:pic>
      <p:sp>
        <p:nvSpPr>
          <p:cNvPr id="16" name="TextBox 15"/>
          <p:cNvSpPr txBox="1"/>
          <p:nvPr/>
        </p:nvSpPr>
        <p:spPr>
          <a:xfrm>
            <a:off x="2286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1:</a:t>
            </a:r>
            <a:endParaRPr lang="en-US" b="1" dirty="0">
              <a:latin typeface="Arial" pitchFamily="34" charset="0"/>
              <a:cs typeface="Arial" pitchFamily="34" charset="0"/>
            </a:endParaRPr>
          </a:p>
        </p:txBody>
      </p:sp>
      <p:sp>
        <p:nvSpPr>
          <p:cNvPr id="17" name="TextBox 16"/>
          <p:cNvSpPr txBox="1"/>
          <p:nvPr/>
        </p:nvSpPr>
        <p:spPr>
          <a:xfrm>
            <a:off x="47244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2:</a:t>
            </a:r>
            <a:endParaRPr lang="en-US" b="1" dirty="0">
              <a:latin typeface="Arial" pitchFamily="34" charset="0"/>
              <a:cs typeface="Arial" pitchFamily="34" charset="0"/>
            </a:endParaRPr>
          </a:p>
        </p:txBody>
      </p:sp>
      <p:sp>
        <p:nvSpPr>
          <p:cNvPr id="18" name="TextBox 17"/>
          <p:cNvSpPr txBox="1"/>
          <p:nvPr/>
        </p:nvSpPr>
        <p:spPr>
          <a:xfrm>
            <a:off x="228600" y="41148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3:</a:t>
            </a:r>
            <a:endParaRPr lang="en-US" b="1" dirty="0">
              <a:latin typeface="Arial" pitchFamily="34" charset="0"/>
              <a:cs typeface="Arial" pitchFamily="34" charset="0"/>
            </a:endParaRPr>
          </a:p>
        </p:txBody>
      </p:sp>
      <p:sp>
        <p:nvSpPr>
          <p:cNvPr id="19" name="TextBox 18"/>
          <p:cNvSpPr txBox="1"/>
          <p:nvPr/>
        </p:nvSpPr>
        <p:spPr>
          <a:xfrm>
            <a:off x="4794373" y="4031166"/>
            <a:ext cx="4237057" cy="369332"/>
          </a:xfrm>
          <a:prstGeom prst="rect">
            <a:avLst/>
          </a:prstGeom>
          <a:noFill/>
        </p:spPr>
        <p:txBody>
          <a:bodyPr wrap="none" rtlCol="0">
            <a:spAutoFit/>
          </a:bodyPr>
          <a:lstStyle/>
          <a:p>
            <a:r>
              <a:rPr lang="en-US" b="1" dirty="0" smtClean="0">
                <a:latin typeface="Arial" pitchFamily="34" charset="0"/>
                <a:cs typeface="Arial" pitchFamily="34" charset="0"/>
              </a:rPr>
              <a:t>Hierarchical network decomposition: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0600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Girvan-Newman: Results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1295400" y="1143000"/>
            <a:ext cx="6288835" cy="4953000"/>
          </a:xfrm>
          <a:prstGeom prst="rect">
            <a:avLst/>
          </a:prstGeom>
          <a:noFill/>
          <a:ln w="9525">
            <a:noFill/>
            <a:miter lim="800000"/>
            <a:headEnd/>
            <a:tailEnd/>
          </a:ln>
        </p:spPr>
      </p:pic>
      <p:sp>
        <p:nvSpPr>
          <p:cNvPr id="8" name="TextBox 7"/>
          <p:cNvSpPr txBox="1"/>
          <p:nvPr/>
        </p:nvSpPr>
        <p:spPr>
          <a:xfrm>
            <a:off x="2209800" y="6248400"/>
            <a:ext cx="4343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Communities in physics collaborations </a:t>
            </a:r>
          </a:p>
        </p:txBody>
      </p:sp>
      <p:sp>
        <p:nvSpPr>
          <p:cNvPr id="10" name="Rectangle 9"/>
          <p:cNvSpPr/>
          <p:nvPr/>
        </p:nvSpPr>
        <p:spPr>
          <a:xfrm>
            <a:off x="1524000" y="1524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6607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Girvan-Newman: Results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Zachary’s Karate club: </a:t>
            </a:r>
            <a:r>
              <a:rPr lang="en-US" b="1" dirty="0" smtClean="0">
                <a:solidFill>
                  <a:schemeClr val="accent3"/>
                </a:solidFill>
              </a:rPr>
              <a:t/>
            </a:r>
            <a:br>
              <a:rPr lang="en-US" b="1" dirty="0" smtClean="0">
                <a:solidFill>
                  <a:schemeClr val="accent3"/>
                </a:solidFill>
              </a:rPr>
            </a:br>
            <a:r>
              <a:rPr lang="en-US" dirty="0" smtClean="0"/>
              <a:t>Hierarchical decomposition</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13</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762000" y="2895600"/>
            <a:ext cx="5266600" cy="3352800"/>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6248400" y="1515533"/>
            <a:ext cx="2743200" cy="499872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9154" name="Ink 2"/>
              <p14:cNvContentPartPr>
                <a14:cpLocks xmlns:a14="http://schemas.microsoft.com/office/drawing/2010/main" noRot="1" noChangeAspect="1" noEditPoints="1" noChangeArrowheads="1" noChangeShapeType="1"/>
              </p14:cNvContentPartPr>
              <p14:nvPr/>
            </p14:nvContentPartPr>
            <p14:xfrm>
              <a:off x="8423275" y="4338638"/>
              <a:ext cx="131763" cy="3175"/>
            </p14:xfrm>
          </p:contentPart>
        </mc:Choice>
        <mc:Fallback xmlns="">
          <p:pic>
            <p:nvPicPr>
              <p:cNvPr id="49154" name="Ink 2"/>
              <p:cNvPicPr>
                <a:picLocks noRot="1" noChangeAspect="1" noEditPoints="1" noChangeArrowheads="1" noChangeShapeType="1"/>
              </p:cNvPicPr>
              <p:nvPr/>
            </p:nvPicPr>
            <p:blipFill>
              <a:blip r:embed="rId5"/>
              <a:stretch>
                <a:fillRect/>
              </a:stretch>
            </p:blipFill>
            <p:spPr>
              <a:xfrm>
                <a:off x="8420755" y="4336169"/>
                <a:ext cx="136803" cy="8114"/>
              </a:xfrm>
              <a:prstGeom prst="rect">
                <a:avLst/>
              </a:prstGeom>
            </p:spPr>
          </p:pic>
        </mc:Fallback>
      </mc:AlternateContent>
    </p:spTree>
    <p:extLst>
      <p:ext uri="{BB962C8B-B14F-4D97-AF65-F5344CB8AC3E}">
        <p14:creationId xmlns:p14="http://schemas.microsoft.com/office/powerpoint/2010/main" val="27672283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9808" y="914400"/>
            <a:ext cx="8241792" cy="1636776"/>
          </a:xfrm>
        </p:spPr>
        <p:txBody>
          <a:bodyPr/>
          <a:lstStyle/>
          <a:p>
            <a:r>
              <a:rPr lang="en-US" dirty="0" smtClean="0"/>
              <a:t>We need to resolve 2 questions</a:t>
            </a:r>
            <a:endParaRPr lang="en-US" dirty="0"/>
          </a:p>
        </p:txBody>
      </p:sp>
      <p:sp>
        <p:nvSpPr>
          <p:cNvPr id="8" name="Text Placeholder 7"/>
          <p:cNvSpPr>
            <a:spLocks noGrp="1"/>
          </p:cNvSpPr>
          <p:nvPr>
            <p:ph type="body" idx="1"/>
          </p:nvPr>
        </p:nvSpPr>
        <p:spPr>
          <a:xfrm>
            <a:off x="740664" y="2743200"/>
            <a:ext cx="8022336" cy="3733800"/>
          </a:xfrm>
        </p:spPr>
        <p:txBody>
          <a:bodyPr/>
          <a:lstStyle/>
          <a:p>
            <a:pPr marL="742950" indent="-742950">
              <a:buFont typeface="+mj-lt"/>
              <a:buAutoNum type="arabicPeriod"/>
            </a:pPr>
            <a:r>
              <a:rPr lang="en-US" b="1" dirty="0" smtClean="0"/>
              <a:t>How to compute </a:t>
            </a:r>
            <a:r>
              <a:rPr lang="en-US" b="1" dirty="0" err="1"/>
              <a:t>betweenness</a:t>
            </a:r>
            <a:r>
              <a:rPr lang="en-US" b="1" dirty="0"/>
              <a:t>?</a:t>
            </a:r>
            <a:endParaRPr lang="en-US" b="1" dirty="0" smtClean="0"/>
          </a:p>
          <a:p>
            <a:pPr marL="742950" indent="-742950">
              <a:buFont typeface="+mj-lt"/>
              <a:buAutoNum type="arabicPeriod"/>
            </a:pPr>
            <a:r>
              <a:rPr lang="en-US" b="1" dirty="0" smtClean="0"/>
              <a:t>How to select the number of clusters?</a:t>
            </a:r>
            <a:endParaRPr lang="en-US" b="1"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14</a:t>
            </a:fld>
            <a:endParaRPr lang="en-US"/>
          </a:p>
        </p:txBody>
      </p:sp>
      <p:pic>
        <p:nvPicPr>
          <p:cNvPr id="9" name="Picture 6"/>
          <p:cNvPicPr>
            <a:picLocks noChangeAspect="1" noChangeArrowheads="1"/>
          </p:cNvPicPr>
          <p:nvPr/>
        </p:nvPicPr>
        <p:blipFill>
          <a:blip r:embed="rId2" cstate="print"/>
          <a:srcRect/>
          <a:stretch>
            <a:fillRect/>
          </a:stretch>
        </p:blipFill>
        <p:spPr bwMode="auto">
          <a:xfrm>
            <a:off x="3048000" y="4648200"/>
            <a:ext cx="3820064" cy="2014561"/>
          </a:xfrm>
          <a:prstGeom prst="rect">
            <a:avLst/>
          </a:prstGeom>
          <a:noFill/>
          <a:ln w="9525">
            <a:noFill/>
            <a:miter lim="800000"/>
            <a:headEnd/>
            <a:tailEnd/>
          </a:ln>
        </p:spPr>
      </p:pic>
    </p:spTree>
    <p:extLst>
      <p:ext uri="{BB962C8B-B14F-4D97-AF65-F5344CB8AC3E}">
        <p14:creationId xmlns:p14="http://schemas.microsoft.com/office/powerpoint/2010/main" val="2321272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Compute </a:t>
            </a:r>
            <a:r>
              <a:rPr lang="en-US" dirty="0" err="1" smtClean="0"/>
              <a:t>Betweenness</a:t>
            </a:r>
            <a:r>
              <a:rPr lang="en-US" dirty="0" smtClean="0"/>
              <a:t>?</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457200" y="1447800"/>
                <a:ext cx="4038600" cy="4949952"/>
              </a:xfrm>
            </p:spPr>
            <p:txBody>
              <a:bodyPr>
                <a:normAutofit/>
              </a:bodyPr>
              <a:lstStyle/>
              <a:p>
                <a:r>
                  <a:rPr lang="en-US" sz="3200" b="1" dirty="0" smtClean="0">
                    <a:solidFill>
                      <a:srgbClr val="0000FF"/>
                    </a:solidFill>
                  </a:rPr>
                  <a:t>Want to compute </a:t>
                </a:r>
                <a:br>
                  <a:rPr lang="en-US" sz="3200" b="1" dirty="0" smtClean="0">
                    <a:solidFill>
                      <a:srgbClr val="0000FF"/>
                    </a:solidFill>
                  </a:rPr>
                </a:br>
                <a:r>
                  <a:rPr lang="en-US" sz="3200" b="1" dirty="0" err="1" smtClean="0">
                    <a:solidFill>
                      <a:srgbClr val="0000FF"/>
                    </a:solidFill>
                  </a:rPr>
                  <a:t>betweenness</a:t>
                </a:r>
                <a:r>
                  <a:rPr lang="en-US" sz="3200" b="1" dirty="0" smtClean="0">
                    <a:solidFill>
                      <a:srgbClr val="0000FF"/>
                    </a:solidFill>
                  </a:rPr>
                  <a:t> of paths starting at node </a:t>
                </a:r>
                <a14:m>
                  <m:oMath xmlns:m="http://schemas.openxmlformats.org/officeDocument/2006/math">
                    <m:r>
                      <a:rPr lang="en-US" sz="3200" b="1" i="1" dirty="0" smtClean="0">
                        <a:solidFill>
                          <a:srgbClr val="0000FF"/>
                        </a:solidFill>
                        <a:latin typeface="Cambria Math"/>
                      </a:rPr>
                      <m:t>𝑨</m:t>
                    </m:r>
                  </m:oMath>
                </a14:m>
                <a:endParaRPr lang="en-US" sz="3200" b="1" dirty="0">
                  <a:solidFill>
                    <a:srgbClr val="0000FF"/>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457200" y="1447800"/>
                <a:ext cx="4038600" cy="4949952"/>
              </a:xfrm>
              <a:blipFill rotWithShape="1">
                <a:blip r:embed="rId2"/>
                <a:stretch>
                  <a:fillRect t="-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sz="half" idx="2"/>
              </p:nvPr>
            </p:nvSpPr>
            <p:spPr>
              <a:xfrm>
                <a:off x="4648200" y="1447800"/>
                <a:ext cx="4038600" cy="4949952"/>
              </a:xfrm>
            </p:spPr>
            <p:txBody>
              <a:bodyPr/>
              <a:lstStyle/>
              <a:p>
                <a:r>
                  <a:rPr lang="en-US" sz="3200" b="1" dirty="0" smtClean="0">
                    <a:solidFill>
                      <a:srgbClr val="D60093"/>
                    </a:solidFill>
                  </a:rPr>
                  <a:t>Breath first search starting from </a:t>
                </a:r>
                <a14:m>
                  <m:oMath xmlns:m="http://schemas.openxmlformats.org/officeDocument/2006/math">
                    <m:r>
                      <a:rPr lang="en-US" sz="3200" b="1" i="1" dirty="0" smtClean="0">
                        <a:solidFill>
                          <a:srgbClr val="D60093"/>
                        </a:solidFill>
                        <a:latin typeface="Cambria Math"/>
                      </a:rPr>
                      <m:t>𝑨</m:t>
                    </m:r>
                  </m:oMath>
                </a14:m>
                <a:r>
                  <a:rPr lang="en-US" sz="3200" b="1" dirty="0" smtClean="0">
                    <a:solidFill>
                      <a:srgbClr val="D60093"/>
                    </a:solidFill>
                  </a:rPr>
                  <a:t>:</a:t>
                </a:r>
                <a:endParaRPr lang="en-US" sz="3200" b="1" dirty="0">
                  <a:solidFill>
                    <a:srgbClr val="D60093"/>
                  </a:solidFill>
                </a:endParaRPr>
              </a:p>
            </p:txBody>
          </p:sp>
        </mc:Choice>
        <mc:Fallback xmlns="">
          <p:sp>
            <p:nvSpPr>
              <p:cNvPr id="10" name="Content Placeholder 9"/>
              <p:cNvSpPr>
                <a:spLocks noGrp="1" noRot="1" noChangeAspect="1" noMove="1" noResize="1" noEditPoints="1" noAdjustHandles="1" noChangeArrowheads="1" noChangeShapeType="1" noTextEdit="1"/>
              </p:cNvSpPr>
              <p:nvPr>
                <p:ph sz="half" idx="2"/>
              </p:nvPr>
            </p:nvSpPr>
            <p:spPr>
              <a:xfrm>
                <a:off x="4648200" y="1447800"/>
                <a:ext cx="4038600" cy="4949952"/>
              </a:xfrm>
              <a:blipFill rotWithShape="1">
                <a:blip r:embed="rId3"/>
                <a:stretch>
                  <a:fillRect l="-151" t="-739"/>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a:p>
        </p:txBody>
      </p:sp>
      <p:pic>
        <p:nvPicPr>
          <p:cNvPr id="137218" name="Picture 2"/>
          <p:cNvPicPr>
            <a:picLocks noChangeAspect="1" noChangeArrowheads="1"/>
          </p:cNvPicPr>
          <p:nvPr/>
        </p:nvPicPr>
        <p:blipFill>
          <a:blip r:embed="rId4" cstate="print"/>
          <a:srcRect/>
          <a:stretch>
            <a:fillRect/>
          </a:stretch>
        </p:blipFill>
        <p:spPr bwMode="auto">
          <a:xfrm>
            <a:off x="990600" y="3528020"/>
            <a:ext cx="3314700" cy="2629253"/>
          </a:xfrm>
          <a:prstGeom prst="rect">
            <a:avLst/>
          </a:prstGeom>
          <a:noFill/>
          <a:ln w="9525">
            <a:noFill/>
            <a:miter lim="800000"/>
            <a:headEnd/>
            <a:tailEnd/>
          </a:ln>
        </p:spPr>
      </p:pic>
      <p:pic>
        <p:nvPicPr>
          <p:cNvPr id="137219" name="Picture 3"/>
          <p:cNvPicPr>
            <a:picLocks noChangeAspect="1" noChangeArrowheads="1"/>
          </p:cNvPicPr>
          <p:nvPr/>
        </p:nvPicPr>
        <p:blipFill>
          <a:blip r:embed="rId5" cstate="print"/>
          <a:srcRect/>
          <a:stretch>
            <a:fillRect/>
          </a:stretch>
        </p:blipFill>
        <p:spPr bwMode="auto">
          <a:xfrm>
            <a:off x="5105400" y="2971800"/>
            <a:ext cx="3476625" cy="3132095"/>
          </a:xfrm>
          <a:prstGeom prst="rect">
            <a:avLst/>
          </a:prstGeom>
          <a:noFill/>
          <a:ln w="9525">
            <a:noFill/>
            <a:miter lim="800000"/>
            <a:headEnd/>
            <a:tailEnd/>
          </a:ln>
        </p:spPr>
      </p:pic>
      <p:sp>
        <p:nvSpPr>
          <p:cNvPr id="3" name="TextBox 2"/>
          <p:cNvSpPr txBox="1"/>
          <p:nvPr/>
        </p:nvSpPr>
        <p:spPr>
          <a:xfrm>
            <a:off x="8766504" y="2974170"/>
            <a:ext cx="298480" cy="3293209"/>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0</a:t>
            </a:r>
          </a:p>
          <a:p>
            <a:endParaRPr lang="en-US" sz="1600" dirty="0" smtClean="0">
              <a:solidFill>
                <a:srgbClr val="008000"/>
              </a:solidFill>
              <a:latin typeface="Arial" pitchFamily="34" charset="0"/>
              <a:cs typeface="Arial" pitchFamily="34" charset="0"/>
            </a:endParaRPr>
          </a:p>
          <a:p>
            <a:endParaRPr lang="en-US" sz="1600" dirty="0">
              <a:solidFill>
                <a:srgbClr val="008000"/>
              </a:solidFill>
              <a:latin typeface="Arial" pitchFamily="34" charset="0"/>
              <a:cs typeface="Arial" pitchFamily="34" charset="0"/>
            </a:endParaRPr>
          </a:p>
          <a:p>
            <a:r>
              <a:rPr lang="en-US" sz="1600" dirty="0" smtClean="0">
                <a:solidFill>
                  <a:srgbClr val="008000"/>
                </a:solidFill>
                <a:latin typeface="Arial" pitchFamily="34" charset="0"/>
                <a:cs typeface="Arial" pitchFamily="34" charset="0"/>
              </a:rPr>
              <a:t>1</a:t>
            </a:r>
          </a:p>
          <a:p>
            <a:endParaRPr lang="en-US" sz="1600" dirty="0" smtClean="0">
              <a:solidFill>
                <a:srgbClr val="008000"/>
              </a:solidFill>
              <a:latin typeface="Arial" pitchFamily="34" charset="0"/>
              <a:cs typeface="Arial" pitchFamily="34" charset="0"/>
            </a:endParaRPr>
          </a:p>
          <a:p>
            <a:endParaRPr lang="en-US" sz="1600" dirty="0">
              <a:solidFill>
                <a:srgbClr val="008000"/>
              </a:solidFill>
              <a:latin typeface="Arial" pitchFamily="34" charset="0"/>
              <a:cs typeface="Arial" pitchFamily="34" charset="0"/>
            </a:endParaRPr>
          </a:p>
          <a:p>
            <a:r>
              <a:rPr lang="en-US" sz="1600" dirty="0" smtClean="0">
                <a:solidFill>
                  <a:srgbClr val="008000"/>
                </a:solidFill>
                <a:latin typeface="Arial" pitchFamily="34" charset="0"/>
                <a:cs typeface="Arial" pitchFamily="34" charset="0"/>
              </a:rPr>
              <a:t>2</a:t>
            </a:r>
          </a:p>
          <a:p>
            <a:endParaRPr lang="en-US" sz="1600" dirty="0" smtClean="0">
              <a:solidFill>
                <a:srgbClr val="008000"/>
              </a:solidFill>
              <a:latin typeface="Arial" pitchFamily="34" charset="0"/>
              <a:cs typeface="Arial" pitchFamily="34" charset="0"/>
            </a:endParaRPr>
          </a:p>
          <a:p>
            <a:endParaRPr lang="en-US" sz="1600" dirty="0">
              <a:solidFill>
                <a:srgbClr val="008000"/>
              </a:solidFill>
              <a:latin typeface="Arial" pitchFamily="34" charset="0"/>
              <a:cs typeface="Arial" pitchFamily="34" charset="0"/>
            </a:endParaRPr>
          </a:p>
          <a:p>
            <a:r>
              <a:rPr lang="en-US" sz="1600" dirty="0" smtClean="0">
                <a:solidFill>
                  <a:srgbClr val="008000"/>
                </a:solidFill>
                <a:latin typeface="Arial" pitchFamily="34" charset="0"/>
                <a:cs typeface="Arial" pitchFamily="34" charset="0"/>
              </a:rPr>
              <a:t>3</a:t>
            </a:r>
          </a:p>
          <a:p>
            <a:endParaRPr lang="en-US" sz="1600" dirty="0" smtClean="0">
              <a:solidFill>
                <a:srgbClr val="008000"/>
              </a:solidFill>
              <a:latin typeface="Arial" pitchFamily="34" charset="0"/>
              <a:cs typeface="Arial" pitchFamily="34" charset="0"/>
            </a:endParaRPr>
          </a:p>
          <a:p>
            <a:endParaRPr lang="en-US" sz="1600" dirty="0">
              <a:solidFill>
                <a:srgbClr val="008000"/>
              </a:solidFill>
              <a:latin typeface="Arial" pitchFamily="34" charset="0"/>
              <a:cs typeface="Arial" pitchFamily="34" charset="0"/>
            </a:endParaRPr>
          </a:p>
          <a:p>
            <a:r>
              <a:rPr lang="en-US" sz="1600" dirty="0" smtClean="0">
                <a:solidFill>
                  <a:srgbClr val="008000"/>
                </a:solidFill>
                <a:latin typeface="Arial" pitchFamily="34" charset="0"/>
                <a:cs typeface="Arial" pitchFamily="34" charset="0"/>
              </a:rPr>
              <a:t>4</a:t>
            </a:r>
          </a:p>
        </p:txBody>
      </p:sp>
    </p:spTree>
    <p:extLst>
      <p:ext uri="{BB962C8B-B14F-4D97-AF65-F5344CB8AC3E}">
        <p14:creationId xmlns:p14="http://schemas.microsoft.com/office/powerpoint/2010/main" val="11006228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Compute </a:t>
            </a:r>
            <a:r>
              <a:rPr lang="en-US" dirty="0" err="1" smtClean="0"/>
              <a:t>Betweenness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D60093"/>
                    </a:solidFill>
                  </a:rPr>
                  <a:t>Count the number of shortest paths from </a:t>
                </a:r>
                <a:br>
                  <a:rPr lang="en-US" b="1" dirty="0" smtClean="0">
                    <a:solidFill>
                      <a:srgbClr val="D60093"/>
                    </a:solidFill>
                  </a:rPr>
                </a:br>
                <a14:m>
                  <m:oMath xmlns:m="http://schemas.openxmlformats.org/officeDocument/2006/math">
                    <m:r>
                      <a:rPr lang="en-US" b="1" i="1" dirty="0" smtClean="0">
                        <a:solidFill>
                          <a:srgbClr val="D60093"/>
                        </a:solidFill>
                        <a:latin typeface="Cambria Math"/>
                      </a:rPr>
                      <m:t>𝑨</m:t>
                    </m:r>
                  </m:oMath>
                </a14:m>
                <a:r>
                  <a:rPr lang="en-US" b="1" dirty="0" smtClean="0">
                    <a:solidFill>
                      <a:srgbClr val="D60093"/>
                    </a:solidFill>
                  </a:rPr>
                  <a:t> to all other nodes of the network:</a:t>
                </a:r>
                <a:endParaRPr lang="en-US" b="1" dirty="0">
                  <a:solidFill>
                    <a:srgbClr val="D6009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16</a:t>
            </a:fld>
            <a:endParaRPr lang="en-US"/>
          </a:p>
        </p:txBody>
      </p:sp>
      <p:pic>
        <p:nvPicPr>
          <p:cNvPr id="138242" name="Picture 2"/>
          <p:cNvPicPr>
            <a:picLocks noChangeAspect="1" noChangeArrowheads="1"/>
          </p:cNvPicPr>
          <p:nvPr/>
        </p:nvPicPr>
        <p:blipFill>
          <a:blip r:embed="rId3" cstate="print"/>
          <a:srcRect/>
          <a:stretch>
            <a:fillRect/>
          </a:stretch>
        </p:blipFill>
        <p:spPr bwMode="auto">
          <a:xfrm>
            <a:off x="2057400" y="2514600"/>
            <a:ext cx="5486400" cy="4032174"/>
          </a:xfrm>
          <a:prstGeom prst="rect">
            <a:avLst/>
          </a:prstGeom>
          <a:noFill/>
          <a:ln w="9525">
            <a:noFill/>
            <a:miter lim="800000"/>
            <a:headEnd/>
            <a:tailEnd/>
          </a:ln>
        </p:spPr>
      </p:pic>
    </p:spTree>
    <p:extLst>
      <p:ext uri="{BB962C8B-B14F-4D97-AF65-F5344CB8AC3E}">
        <p14:creationId xmlns:p14="http://schemas.microsoft.com/office/powerpoint/2010/main" val="38415372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2819400" y="2438400"/>
            <a:ext cx="5200650" cy="42195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How to Compute </a:t>
            </a:r>
            <a:r>
              <a:rPr lang="en-US" dirty="0" err="1"/>
              <a:t>Betweenness</a:t>
            </a:r>
            <a:r>
              <a:rPr lang="en-US" dirty="0"/>
              <a:t>?</a:t>
            </a:r>
          </a:p>
        </p:txBody>
      </p:sp>
      <p:sp>
        <p:nvSpPr>
          <p:cNvPr id="3" name="Content Placeholder 2"/>
          <p:cNvSpPr>
            <a:spLocks noGrp="1"/>
          </p:cNvSpPr>
          <p:nvPr>
            <p:ph idx="1"/>
          </p:nvPr>
        </p:nvSpPr>
        <p:spPr>
          <a:xfrm>
            <a:off x="457200" y="1295401"/>
            <a:ext cx="8229600" cy="1752599"/>
          </a:xfrm>
        </p:spPr>
        <p:txBody>
          <a:bodyPr>
            <a:normAutofit/>
          </a:bodyPr>
          <a:lstStyle/>
          <a:p>
            <a:r>
              <a:rPr lang="en-US" b="1" dirty="0" smtClean="0">
                <a:solidFill>
                  <a:srgbClr val="0000FF"/>
                </a:solidFill>
              </a:rPr>
              <a:t>Compute </a:t>
            </a:r>
            <a:r>
              <a:rPr lang="en-US" b="1" dirty="0" err="1" smtClean="0">
                <a:solidFill>
                  <a:srgbClr val="0000FF"/>
                </a:solidFill>
              </a:rPr>
              <a:t>betweenness</a:t>
            </a:r>
            <a:r>
              <a:rPr lang="en-US" b="1" dirty="0" smtClean="0">
                <a:solidFill>
                  <a:srgbClr val="0000FF"/>
                </a:solidFill>
              </a:rPr>
              <a:t> by working up the tree:</a:t>
            </a:r>
            <a:r>
              <a:rPr lang="en-US" dirty="0" smtClean="0">
                <a:solidFill>
                  <a:srgbClr val="0000FF"/>
                </a:solidFill>
              </a:rPr>
              <a:t> </a:t>
            </a:r>
            <a:r>
              <a:rPr lang="en-US" dirty="0" smtClean="0"/>
              <a:t>If there are multiple paths count them fractionally</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17</a:t>
            </a:fld>
            <a:endParaRPr lang="en-US"/>
          </a:p>
        </p:txBody>
      </p:sp>
      <p:sp>
        <p:nvSpPr>
          <p:cNvPr id="8" name="TextBox 7"/>
          <p:cNvSpPr txBox="1"/>
          <p:nvPr/>
        </p:nvSpPr>
        <p:spPr>
          <a:xfrm>
            <a:off x="5962650" y="6048375"/>
            <a:ext cx="1231427" cy="584775"/>
          </a:xfrm>
          <a:prstGeom prst="rect">
            <a:avLst/>
          </a:prstGeom>
          <a:noFill/>
        </p:spPr>
        <p:txBody>
          <a:bodyPr wrap="none" rtlCol="0">
            <a:spAutoFit/>
          </a:bodyPr>
          <a:lstStyle/>
          <a:p>
            <a:r>
              <a:rPr lang="en-US" sz="1600" dirty="0" smtClean="0">
                <a:latin typeface="Arial" pitchFamily="34" charset="0"/>
                <a:cs typeface="Arial" pitchFamily="34" charset="0"/>
              </a:rPr>
              <a:t>1 path to K.</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p:sp>
        <p:nvSpPr>
          <p:cNvPr id="9" name="TextBox 8"/>
          <p:cNvSpPr txBox="1"/>
          <p:nvPr/>
        </p:nvSpPr>
        <p:spPr>
          <a:xfrm>
            <a:off x="6719535" y="5126541"/>
            <a:ext cx="1653017" cy="584775"/>
          </a:xfrm>
          <a:prstGeom prst="rect">
            <a:avLst/>
          </a:prstGeom>
          <a:noFill/>
        </p:spPr>
        <p:txBody>
          <a:bodyPr wrap="none" rtlCol="0">
            <a:spAutoFit/>
          </a:bodyPr>
          <a:lstStyle/>
          <a:p>
            <a:r>
              <a:rPr lang="en-US" sz="1600" dirty="0" smtClean="0">
                <a:latin typeface="Arial" pitchFamily="34" charset="0"/>
                <a:cs typeface="Arial" pitchFamily="34" charset="0"/>
              </a:rPr>
              <a:t>1+0.5 paths to J</a:t>
            </a:r>
          </a:p>
          <a:p>
            <a:r>
              <a:rPr lang="en-US" sz="1600" dirty="0" smtClean="0">
                <a:latin typeface="Arial" pitchFamily="34" charset="0"/>
                <a:cs typeface="Arial" pitchFamily="34" charset="0"/>
              </a:rPr>
              <a:t>Split 1:2</a:t>
            </a:r>
            <a:endParaRPr lang="en-US" sz="1600" dirty="0">
              <a:latin typeface="Arial" pitchFamily="34" charset="0"/>
              <a:cs typeface="Arial" pitchFamily="34" charset="0"/>
            </a:endParaRPr>
          </a:p>
        </p:txBody>
      </p:sp>
      <p:sp>
        <p:nvSpPr>
          <p:cNvPr id="10" name="TextBox 9"/>
          <p:cNvSpPr txBox="1"/>
          <p:nvPr/>
        </p:nvSpPr>
        <p:spPr>
          <a:xfrm>
            <a:off x="7546044" y="4215825"/>
            <a:ext cx="1526380" cy="584775"/>
          </a:xfrm>
          <a:prstGeom prst="rect">
            <a:avLst/>
          </a:prstGeom>
          <a:noFill/>
        </p:spPr>
        <p:txBody>
          <a:bodyPr wrap="none" rtlCol="0">
            <a:spAutoFit/>
          </a:bodyPr>
          <a:lstStyle/>
          <a:p>
            <a:r>
              <a:rPr lang="en-US" sz="1600" dirty="0" smtClean="0">
                <a:latin typeface="Arial" pitchFamily="34" charset="0"/>
                <a:cs typeface="Arial" pitchFamily="34" charset="0"/>
              </a:rPr>
              <a:t>1+1 paths to H</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p:sp>
        <p:nvSpPr>
          <p:cNvPr id="7" name="Rectangle 6"/>
          <p:cNvSpPr/>
          <p:nvPr/>
        </p:nvSpPr>
        <p:spPr>
          <a:xfrm>
            <a:off x="4743450" y="5711316"/>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5639264" y="5771386"/>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p:cNvSpPr/>
          <p:nvPr/>
        </p:nvSpPr>
        <p:spPr>
          <a:xfrm>
            <a:off x="3942420" y="4851477"/>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p:cNvSpPr/>
          <p:nvPr/>
        </p:nvSpPr>
        <p:spPr>
          <a:xfrm>
            <a:off x="4801064" y="488924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ectangle 16"/>
          <p:cNvSpPr/>
          <p:nvPr/>
        </p:nvSpPr>
        <p:spPr>
          <a:xfrm>
            <a:off x="5561206" y="4826652"/>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Rectangle 17"/>
          <p:cNvSpPr/>
          <p:nvPr/>
        </p:nvSpPr>
        <p:spPr>
          <a:xfrm>
            <a:off x="6419850" y="4864420"/>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ectangle 18"/>
          <p:cNvSpPr/>
          <p:nvPr/>
        </p:nvSpPr>
        <p:spPr>
          <a:xfrm>
            <a:off x="3483362" y="3951281"/>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Rectangle 19"/>
          <p:cNvSpPr/>
          <p:nvPr/>
        </p:nvSpPr>
        <p:spPr>
          <a:xfrm>
            <a:off x="4037206" y="3987189"/>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p:cNvSpPr/>
          <p:nvPr/>
        </p:nvSpPr>
        <p:spPr>
          <a:xfrm>
            <a:off x="5680152" y="3956958"/>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ectangle 21"/>
          <p:cNvSpPr/>
          <p:nvPr/>
        </p:nvSpPr>
        <p:spPr>
          <a:xfrm>
            <a:off x="6233996" y="3976633"/>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Rectangle 22"/>
          <p:cNvSpPr/>
          <p:nvPr/>
        </p:nvSpPr>
        <p:spPr>
          <a:xfrm>
            <a:off x="6973693" y="3917161"/>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189606" y="307657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4"/>
          <p:cNvSpPr/>
          <p:nvPr/>
        </p:nvSpPr>
        <p:spPr>
          <a:xfrm>
            <a:off x="5682548" y="307657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6236392" y="3112483"/>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Rectangle 26"/>
          <p:cNvSpPr/>
          <p:nvPr/>
        </p:nvSpPr>
        <p:spPr>
          <a:xfrm>
            <a:off x="4742128" y="3083410"/>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81000" y="3276600"/>
                <a:ext cx="2438400"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08000"/>
                    </a:solidFill>
                    <a:latin typeface="Arial" pitchFamily="34" charset="0"/>
                    <a:cs typeface="Arial" pitchFamily="34" charset="0"/>
                  </a:rPr>
                  <a:t>The algorithm:</a:t>
                </a:r>
              </a:p>
              <a:p>
                <a:pPr>
                  <a:buFont typeface="Arial" pitchFamily="34" charset="0"/>
                  <a:buChar char="•"/>
                </a:pPr>
                <a:r>
                  <a:rPr lang="en-US" dirty="0" smtClean="0">
                    <a:solidFill>
                      <a:srgbClr val="008000"/>
                    </a:solidFill>
                    <a:latin typeface="Arial" pitchFamily="34" charset="0"/>
                    <a:cs typeface="Arial" pitchFamily="34" charset="0"/>
                  </a:rPr>
                  <a:t>Add edge </a:t>
                </a:r>
                <a:r>
                  <a:rPr lang="en-US" b="1" dirty="0" smtClean="0">
                    <a:solidFill>
                      <a:srgbClr val="008000"/>
                    </a:solidFill>
                    <a:latin typeface="Arial" pitchFamily="34" charset="0"/>
                    <a:cs typeface="Arial" pitchFamily="34" charset="0"/>
                  </a:rPr>
                  <a:t>flows</a:t>
                </a:r>
                <a:r>
                  <a:rPr lang="en-US" dirty="0" smtClean="0">
                    <a:solidFill>
                      <a:srgbClr val="008000"/>
                    </a:solidFill>
                    <a:latin typeface="Arial" pitchFamily="34" charset="0"/>
                    <a:cs typeface="Arial" pitchFamily="34" charset="0"/>
                  </a:rPr>
                  <a:t>:</a:t>
                </a:r>
              </a:p>
              <a:p>
                <a:r>
                  <a:rPr lang="en-US" dirty="0" smtClean="0">
                    <a:solidFill>
                      <a:srgbClr val="008000"/>
                    </a:solidFill>
                    <a:latin typeface="Arial" pitchFamily="34" charset="0"/>
                    <a:cs typeface="Arial" pitchFamily="34" charset="0"/>
                  </a:rPr>
                  <a:t>  -- node flow =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        1+∑child edges </a:t>
                </a:r>
              </a:p>
              <a:p>
                <a:r>
                  <a:rPr lang="en-US" dirty="0" smtClean="0">
                    <a:solidFill>
                      <a:srgbClr val="008000"/>
                    </a:solidFill>
                    <a:latin typeface="Arial" pitchFamily="34" charset="0"/>
                    <a:cs typeface="Arial" pitchFamily="34" charset="0"/>
                  </a:rPr>
                  <a:t>  -- split the flow up based on the parent value</a:t>
                </a:r>
              </a:p>
              <a:p>
                <a:pPr>
                  <a:buFont typeface="Arial" pitchFamily="34" charset="0"/>
                  <a:buChar char="•"/>
                </a:pPr>
                <a:r>
                  <a:rPr lang="en-US" dirty="0">
                    <a:solidFill>
                      <a:srgbClr val="008000"/>
                    </a:solidFill>
                    <a:latin typeface="Arial" pitchFamily="34" charset="0"/>
                    <a:cs typeface="Arial" pitchFamily="34" charset="0"/>
                  </a:rPr>
                  <a:t> Repeat the BFS procedure for each </a:t>
                </a:r>
                <a:r>
                  <a:rPr lang="en-US" dirty="0" smtClean="0">
                    <a:solidFill>
                      <a:srgbClr val="008000"/>
                    </a:solidFill>
                    <a:latin typeface="Arial" pitchFamily="34" charset="0"/>
                    <a:cs typeface="Arial" pitchFamily="34" charset="0"/>
                  </a:rPr>
                  <a:t>starting node </a:t>
                </a:r>
                <a14:m>
                  <m:oMath xmlns:m="http://schemas.openxmlformats.org/officeDocument/2006/math">
                    <m:r>
                      <a:rPr lang="en-US" b="0" i="1" dirty="0" smtClean="0">
                        <a:solidFill>
                          <a:srgbClr val="008000"/>
                        </a:solidFill>
                        <a:latin typeface="Cambria Math"/>
                        <a:cs typeface="Arial" pitchFamily="34" charset="0"/>
                      </a:rPr>
                      <m:t>𝑈</m:t>
                    </m:r>
                  </m:oMath>
                </a14:m>
                <a:endParaRPr lang="en-US" dirty="0" smtClean="0">
                  <a:solidFill>
                    <a:srgbClr val="008000"/>
                  </a:solidFill>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1000" y="3276600"/>
                <a:ext cx="2438400" cy="2862322"/>
              </a:xfrm>
              <a:prstGeom prst="rect">
                <a:avLst/>
              </a:prstGeom>
              <a:blipFill rotWithShape="1">
                <a:blip r:embed="rId3"/>
                <a:stretch>
                  <a:fillRect l="-2250" t="-1066" b="-234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490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2819400" y="2438400"/>
            <a:ext cx="5200650" cy="42195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How to Compute </a:t>
            </a:r>
            <a:r>
              <a:rPr lang="en-US" dirty="0" err="1"/>
              <a:t>Betweenness</a:t>
            </a:r>
            <a:r>
              <a:rPr lang="en-US" dirty="0"/>
              <a:t>?</a:t>
            </a:r>
          </a:p>
        </p:txBody>
      </p:sp>
      <p:sp>
        <p:nvSpPr>
          <p:cNvPr id="3" name="Content Placeholder 2"/>
          <p:cNvSpPr>
            <a:spLocks noGrp="1"/>
          </p:cNvSpPr>
          <p:nvPr>
            <p:ph idx="1"/>
          </p:nvPr>
        </p:nvSpPr>
        <p:spPr>
          <a:xfrm>
            <a:off x="457200" y="1295401"/>
            <a:ext cx="8229600" cy="1828800"/>
          </a:xfrm>
        </p:spPr>
        <p:txBody>
          <a:bodyPr>
            <a:normAutofit/>
          </a:bodyPr>
          <a:lstStyle/>
          <a:p>
            <a:r>
              <a:rPr lang="en-US" b="1" dirty="0" smtClean="0">
                <a:solidFill>
                  <a:srgbClr val="0000FF"/>
                </a:solidFill>
              </a:rPr>
              <a:t>Compute </a:t>
            </a:r>
            <a:r>
              <a:rPr lang="en-US" b="1" dirty="0" err="1" smtClean="0">
                <a:solidFill>
                  <a:srgbClr val="0000FF"/>
                </a:solidFill>
              </a:rPr>
              <a:t>betweenness</a:t>
            </a:r>
            <a:r>
              <a:rPr lang="en-US" b="1" dirty="0" smtClean="0">
                <a:solidFill>
                  <a:srgbClr val="0000FF"/>
                </a:solidFill>
              </a:rPr>
              <a:t> by working up the tree:</a:t>
            </a:r>
            <a:r>
              <a:rPr lang="en-US" dirty="0" smtClean="0">
                <a:solidFill>
                  <a:srgbClr val="0000FF"/>
                </a:solidFill>
              </a:rPr>
              <a:t> </a:t>
            </a:r>
            <a:r>
              <a:rPr lang="en-US" dirty="0" smtClean="0"/>
              <a:t>If there are multiple paths count them fractionally</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18</a:t>
            </a:fld>
            <a:endParaRPr lang="en-US"/>
          </a:p>
        </p:txBody>
      </p:sp>
      <p:sp>
        <p:nvSpPr>
          <p:cNvPr id="8" name="TextBox 7"/>
          <p:cNvSpPr txBox="1"/>
          <p:nvPr/>
        </p:nvSpPr>
        <p:spPr>
          <a:xfrm>
            <a:off x="5962650" y="6048375"/>
            <a:ext cx="1231427" cy="584775"/>
          </a:xfrm>
          <a:prstGeom prst="rect">
            <a:avLst/>
          </a:prstGeom>
          <a:noFill/>
        </p:spPr>
        <p:txBody>
          <a:bodyPr wrap="none" rtlCol="0">
            <a:spAutoFit/>
          </a:bodyPr>
          <a:lstStyle/>
          <a:p>
            <a:r>
              <a:rPr lang="en-US" sz="1600" dirty="0" smtClean="0">
                <a:latin typeface="Arial" pitchFamily="34" charset="0"/>
                <a:cs typeface="Arial" pitchFamily="34" charset="0"/>
              </a:rPr>
              <a:t>1 path to K.</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p:sp>
        <p:nvSpPr>
          <p:cNvPr id="9" name="TextBox 8"/>
          <p:cNvSpPr txBox="1"/>
          <p:nvPr/>
        </p:nvSpPr>
        <p:spPr>
          <a:xfrm>
            <a:off x="6719535" y="5126541"/>
            <a:ext cx="1653017" cy="584775"/>
          </a:xfrm>
          <a:prstGeom prst="rect">
            <a:avLst/>
          </a:prstGeom>
          <a:noFill/>
        </p:spPr>
        <p:txBody>
          <a:bodyPr wrap="none" rtlCol="0">
            <a:spAutoFit/>
          </a:bodyPr>
          <a:lstStyle/>
          <a:p>
            <a:r>
              <a:rPr lang="en-US" sz="1600" dirty="0" smtClean="0">
                <a:latin typeface="Arial" pitchFamily="34" charset="0"/>
                <a:cs typeface="Arial" pitchFamily="34" charset="0"/>
              </a:rPr>
              <a:t>1+0.5 paths to J</a:t>
            </a:r>
          </a:p>
          <a:p>
            <a:r>
              <a:rPr lang="en-US" sz="1600" dirty="0" smtClean="0">
                <a:latin typeface="Arial" pitchFamily="34" charset="0"/>
                <a:cs typeface="Arial" pitchFamily="34" charset="0"/>
              </a:rPr>
              <a:t>Split 1:2</a:t>
            </a:r>
            <a:endParaRPr lang="en-US" sz="1600" dirty="0">
              <a:latin typeface="Arial" pitchFamily="34" charset="0"/>
              <a:cs typeface="Arial" pitchFamily="34" charset="0"/>
            </a:endParaRPr>
          </a:p>
        </p:txBody>
      </p:sp>
      <p:sp>
        <p:nvSpPr>
          <p:cNvPr id="10" name="TextBox 9"/>
          <p:cNvSpPr txBox="1"/>
          <p:nvPr/>
        </p:nvSpPr>
        <p:spPr>
          <a:xfrm>
            <a:off x="7546044" y="4165677"/>
            <a:ext cx="1526380" cy="584775"/>
          </a:xfrm>
          <a:prstGeom prst="rect">
            <a:avLst/>
          </a:prstGeom>
          <a:noFill/>
        </p:spPr>
        <p:txBody>
          <a:bodyPr wrap="none" rtlCol="0">
            <a:spAutoFit/>
          </a:bodyPr>
          <a:lstStyle/>
          <a:p>
            <a:r>
              <a:rPr lang="en-US" sz="1600" dirty="0" smtClean="0">
                <a:latin typeface="Arial" pitchFamily="34" charset="0"/>
                <a:cs typeface="Arial" pitchFamily="34" charset="0"/>
              </a:rPr>
              <a:t>1+1 paths to H</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381000" y="3276600"/>
                <a:ext cx="2438400" cy="31393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08000"/>
                    </a:solidFill>
                    <a:latin typeface="Arial" pitchFamily="34" charset="0"/>
                    <a:cs typeface="Arial" pitchFamily="34" charset="0"/>
                  </a:rPr>
                  <a:t>The algorithm:</a:t>
                </a:r>
              </a:p>
              <a:p>
                <a:pPr>
                  <a:buFont typeface="Arial" pitchFamily="34" charset="0"/>
                  <a:buChar char="•"/>
                </a:pPr>
                <a:r>
                  <a:rPr lang="en-US" dirty="0" smtClean="0">
                    <a:solidFill>
                      <a:srgbClr val="008000"/>
                    </a:solidFill>
                    <a:latin typeface="Arial" pitchFamily="34" charset="0"/>
                    <a:cs typeface="Arial" pitchFamily="34" charset="0"/>
                  </a:rPr>
                  <a:t>Add edge </a:t>
                </a:r>
                <a:r>
                  <a:rPr lang="en-US" b="1" dirty="0" smtClean="0">
                    <a:solidFill>
                      <a:srgbClr val="008000"/>
                    </a:solidFill>
                    <a:latin typeface="Arial" pitchFamily="34" charset="0"/>
                    <a:cs typeface="Arial" pitchFamily="34" charset="0"/>
                  </a:rPr>
                  <a:t>flows</a:t>
                </a:r>
                <a:r>
                  <a:rPr lang="en-US" dirty="0" smtClean="0">
                    <a:solidFill>
                      <a:srgbClr val="008000"/>
                    </a:solidFill>
                    <a:latin typeface="Arial" pitchFamily="34" charset="0"/>
                    <a:cs typeface="Arial" pitchFamily="34" charset="0"/>
                  </a:rPr>
                  <a:t>:</a:t>
                </a:r>
              </a:p>
              <a:p>
                <a:r>
                  <a:rPr lang="en-US" dirty="0" smtClean="0">
                    <a:solidFill>
                      <a:srgbClr val="008000"/>
                    </a:solidFill>
                    <a:latin typeface="Arial" pitchFamily="34" charset="0"/>
                    <a:cs typeface="Arial" pitchFamily="34" charset="0"/>
                  </a:rPr>
                  <a:t>  -- node flow =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        1+∑child edges </a:t>
                </a:r>
              </a:p>
              <a:p>
                <a:r>
                  <a:rPr lang="en-US" dirty="0" smtClean="0">
                    <a:solidFill>
                      <a:srgbClr val="008000"/>
                    </a:solidFill>
                    <a:latin typeface="Arial" pitchFamily="34" charset="0"/>
                    <a:cs typeface="Arial" pitchFamily="34" charset="0"/>
                  </a:rPr>
                  <a:t>  -- split the flow up based on the parent value</a:t>
                </a:r>
              </a:p>
              <a:p>
                <a:pPr>
                  <a:buFont typeface="Arial" pitchFamily="34" charset="0"/>
                  <a:buChar char="•"/>
                </a:pPr>
                <a:r>
                  <a:rPr lang="en-US" dirty="0">
                    <a:solidFill>
                      <a:srgbClr val="008000"/>
                    </a:solidFill>
                    <a:latin typeface="Arial" pitchFamily="34" charset="0"/>
                    <a:cs typeface="Arial" pitchFamily="34" charset="0"/>
                  </a:rPr>
                  <a:t> Repeat the BFS procedure for each </a:t>
                </a:r>
                <a:r>
                  <a:rPr lang="en-US" dirty="0" smtClean="0">
                    <a:solidFill>
                      <a:srgbClr val="008000"/>
                    </a:solidFill>
                    <a:latin typeface="Arial" pitchFamily="34" charset="0"/>
                    <a:cs typeface="Arial" pitchFamily="34" charset="0"/>
                  </a:rPr>
                  <a:t>starting node </a:t>
                </a:r>
                <a14:m>
                  <m:oMath xmlns:m="http://schemas.openxmlformats.org/officeDocument/2006/math">
                    <m:r>
                      <a:rPr lang="en-US" i="1" dirty="0" smtClean="0">
                        <a:solidFill>
                          <a:srgbClr val="008000"/>
                        </a:solidFill>
                        <a:latin typeface="Cambria Math"/>
                        <a:cs typeface="Arial" pitchFamily="34" charset="0"/>
                      </a:rPr>
                      <m:t>𝑈</m:t>
                    </m:r>
                  </m:oMath>
                </a14:m>
                <a:endParaRPr lang="en-US" dirty="0">
                  <a:solidFill>
                    <a:srgbClr val="008000"/>
                  </a:solidFill>
                  <a:latin typeface="Arial" pitchFamily="34" charset="0"/>
                  <a:cs typeface="Arial" pitchFamily="34" charset="0"/>
                </a:endParaRPr>
              </a:p>
              <a:p>
                <a:pPr>
                  <a:buFont typeface="Arial" pitchFamily="34" charset="0"/>
                  <a:buChar char="•"/>
                </a:pPr>
                <a:endParaRPr lang="en-US" dirty="0" smtClean="0">
                  <a:solidFill>
                    <a:srgbClr val="008000"/>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81000" y="3276600"/>
                <a:ext cx="2438400" cy="3139321"/>
              </a:xfrm>
              <a:prstGeom prst="rect">
                <a:avLst/>
              </a:prstGeom>
              <a:blipFill rotWithShape="1">
                <a:blip r:embed="rId3"/>
                <a:stretch>
                  <a:fillRect l="-2250" t="-97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747815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9808" y="914400"/>
            <a:ext cx="8241792" cy="1636776"/>
          </a:xfrm>
        </p:spPr>
        <p:txBody>
          <a:bodyPr/>
          <a:lstStyle/>
          <a:p>
            <a:r>
              <a:rPr lang="en-US" dirty="0" smtClean="0"/>
              <a:t>We need to resolve 2 questions</a:t>
            </a:r>
            <a:endParaRPr lang="en-US" dirty="0"/>
          </a:p>
        </p:txBody>
      </p:sp>
      <p:sp>
        <p:nvSpPr>
          <p:cNvPr id="8" name="Text Placeholder 7"/>
          <p:cNvSpPr>
            <a:spLocks noGrp="1"/>
          </p:cNvSpPr>
          <p:nvPr>
            <p:ph type="body" idx="1"/>
          </p:nvPr>
        </p:nvSpPr>
        <p:spPr>
          <a:xfrm>
            <a:off x="740664" y="2743200"/>
            <a:ext cx="8022336" cy="3733800"/>
          </a:xfrm>
        </p:spPr>
        <p:txBody>
          <a:bodyPr/>
          <a:lstStyle/>
          <a:p>
            <a:pPr marL="742950" indent="-742950">
              <a:buFont typeface="+mj-lt"/>
              <a:buAutoNum type="arabicPeriod"/>
            </a:pPr>
            <a:r>
              <a:rPr lang="en-US" b="1" dirty="0" smtClean="0"/>
              <a:t>How to compute </a:t>
            </a:r>
            <a:r>
              <a:rPr lang="en-US" b="1" dirty="0" err="1"/>
              <a:t>betweenness</a:t>
            </a:r>
            <a:r>
              <a:rPr lang="en-US" b="1" dirty="0"/>
              <a:t>?</a:t>
            </a:r>
            <a:endParaRPr lang="en-US" b="1" dirty="0" smtClean="0"/>
          </a:p>
          <a:p>
            <a:pPr marL="742950" indent="-742950">
              <a:buFont typeface="+mj-lt"/>
              <a:buAutoNum type="arabicPeriod"/>
            </a:pPr>
            <a:r>
              <a:rPr lang="en-US" b="1" dirty="0" smtClean="0"/>
              <a:t>How to select the number of clusters?</a:t>
            </a:r>
            <a:endParaRPr lang="en-US" b="1"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pic>
        <p:nvPicPr>
          <p:cNvPr id="9" name="Picture 6"/>
          <p:cNvPicPr>
            <a:picLocks noChangeAspect="1" noChangeArrowheads="1"/>
          </p:cNvPicPr>
          <p:nvPr/>
        </p:nvPicPr>
        <p:blipFill>
          <a:blip r:embed="rId2" cstate="print"/>
          <a:srcRect/>
          <a:stretch>
            <a:fillRect/>
          </a:stretch>
        </p:blipFill>
        <p:spPr bwMode="auto">
          <a:xfrm>
            <a:off x="3048000" y="4614839"/>
            <a:ext cx="3820064" cy="2014561"/>
          </a:xfrm>
          <a:prstGeom prst="rect">
            <a:avLst/>
          </a:prstGeom>
          <a:noFill/>
          <a:ln w="9525">
            <a:noFill/>
            <a:miter lim="800000"/>
            <a:headEnd/>
            <a:tailEnd/>
          </a:ln>
        </p:spPr>
      </p:pic>
    </p:spTree>
    <p:extLst>
      <p:ext uri="{BB962C8B-B14F-4D97-AF65-F5344CB8AC3E}">
        <p14:creationId xmlns:p14="http://schemas.microsoft.com/office/powerpoint/2010/main" val="6279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&amp; Communities</a:t>
            </a:r>
            <a:endParaRPr lang="en-US" dirty="0"/>
          </a:p>
        </p:txBody>
      </p:sp>
      <p:sp>
        <p:nvSpPr>
          <p:cNvPr id="3" name="Content Placeholder 2"/>
          <p:cNvSpPr>
            <a:spLocks noGrp="1"/>
          </p:cNvSpPr>
          <p:nvPr>
            <p:ph idx="1"/>
          </p:nvPr>
        </p:nvSpPr>
        <p:spPr/>
        <p:txBody>
          <a:bodyPr>
            <a:normAutofit/>
          </a:bodyPr>
          <a:lstStyle/>
          <a:p>
            <a:r>
              <a:rPr lang="en-US" b="1" dirty="0" smtClean="0"/>
              <a:t>We often think of networks being organized into </a:t>
            </a:r>
            <a:r>
              <a:rPr lang="en-US" b="1" dirty="0" smtClean="0">
                <a:solidFill>
                  <a:srgbClr val="D60093"/>
                </a:solidFill>
              </a:rPr>
              <a:t>modules, cluster, communities:</a:t>
            </a:r>
          </a:p>
          <a:p>
            <a:endParaRPr lang="en-US" b="1" dirty="0">
              <a:solidFill>
                <a:srgbClr val="D60093"/>
              </a:solidFill>
            </a:endParaRPr>
          </a:p>
          <a:p>
            <a:endParaRPr lang="en-US" b="1" dirty="0" smtClean="0">
              <a:solidFill>
                <a:srgbClr val="D60093"/>
              </a:solidFill>
            </a:endParaRPr>
          </a:p>
          <a:p>
            <a:endParaRPr lang="en-US" b="1" dirty="0">
              <a:solidFill>
                <a:srgbClr val="D60093"/>
              </a:solidFill>
            </a:endParaRPr>
          </a:p>
          <a:p>
            <a:endParaRPr lang="en-US" b="1" dirty="0" smtClean="0">
              <a:solidFill>
                <a:srgbClr val="D60093"/>
              </a:solidFill>
            </a:endParaRPr>
          </a:p>
          <a:p>
            <a:endParaRPr lang="en-US" b="1" dirty="0">
              <a:solidFill>
                <a:srgbClr val="D60093"/>
              </a:solidFill>
            </a:endParaRPr>
          </a:p>
          <a:p>
            <a:endParaRPr lang="en-US" b="1" dirty="0" smtClean="0">
              <a:solidFill>
                <a:srgbClr val="D60093"/>
              </a:solidFill>
            </a:endParaRPr>
          </a:p>
          <a:p>
            <a:pPr marL="118872" indent="0">
              <a:buNone/>
            </a:pPr>
            <a:endParaRPr lang="en-US" b="1" dirty="0">
              <a:solidFill>
                <a:srgbClr val="D60093"/>
              </a:solidFill>
            </a:endParaRPr>
          </a:p>
        </p:txBody>
      </p:sp>
      <p:pic>
        <p:nvPicPr>
          <p:cNvPr id="8" name="Picture 2"/>
          <p:cNvPicPr>
            <a:picLocks noChangeAspect="1" noChangeArrowheads="1"/>
          </p:cNvPicPr>
          <p:nvPr/>
        </p:nvPicPr>
        <p:blipFill>
          <a:blip r:embed="rId2" cstate="print"/>
          <a:srcRect/>
          <a:stretch>
            <a:fillRect/>
          </a:stretch>
        </p:blipFill>
        <p:spPr bwMode="auto">
          <a:xfrm>
            <a:off x="2133600" y="2475698"/>
            <a:ext cx="4947873" cy="407750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Tree>
    <p:extLst>
      <p:ext uri="{BB962C8B-B14F-4D97-AF65-F5344CB8AC3E}">
        <p14:creationId xmlns:p14="http://schemas.microsoft.com/office/powerpoint/2010/main" val="388679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Communities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82000" cy="5410200"/>
              </a:xfrm>
            </p:spPr>
            <p:txBody>
              <a:bodyPr>
                <a:normAutofit/>
              </a:bodyPr>
              <a:lstStyle/>
              <a:p>
                <a:r>
                  <a:rPr lang="en-US" b="1" dirty="0" smtClean="0"/>
                  <a:t>Communities:</a:t>
                </a:r>
                <a:r>
                  <a:rPr lang="en-US" dirty="0" smtClean="0">
                    <a:solidFill>
                      <a:schemeClr val="accent3"/>
                    </a:solidFill>
                  </a:rPr>
                  <a:t> </a:t>
                </a:r>
                <a:r>
                  <a:rPr lang="en-US" dirty="0" smtClean="0">
                    <a:solidFill>
                      <a:srgbClr val="D60093"/>
                    </a:solidFill>
                  </a:rPr>
                  <a:t>sets of </a:t>
                </a:r>
                <a:br>
                  <a:rPr lang="en-US" dirty="0" smtClean="0">
                    <a:solidFill>
                      <a:srgbClr val="D60093"/>
                    </a:solidFill>
                  </a:rPr>
                </a:br>
                <a:r>
                  <a:rPr lang="en-US" b="1" dirty="0" smtClean="0">
                    <a:solidFill>
                      <a:srgbClr val="D60093"/>
                    </a:solidFill>
                  </a:rPr>
                  <a:t>tightly connected nodes</a:t>
                </a:r>
              </a:p>
              <a:p>
                <a:r>
                  <a:rPr lang="en-US" u="sng" dirty="0"/>
                  <a:t>Define</a:t>
                </a:r>
                <a:r>
                  <a:rPr lang="en-US" u="sng" dirty="0" smtClean="0"/>
                  <a:t>:</a:t>
                </a:r>
                <a:r>
                  <a:rPr lang="en-US" dirty="0" smtClean="0"/>
                  <a:t> </a:t>
                </a:r>
                <a:r>
                  <a:rPr lang="en-US" b="1" dirty="0" smtClean="0"/>
                  <a:t>Modularity </a:t>
                </a:r>
                <a14:m>
                  <m:oMath xmlns:m="http://schemas.openxmlformats.org/officeDocument/2006/math">
                    <m:r>
                      <a:rPr lang="en-US" b="1" i="1" dirty="0" smtClean="0">
                        <a:latin typeface="Cambria Math"/>
                      </a:rPr>
                      <m:t>𝑸</m:t>
                    </m:r>
                  </m:oMath>
                </a14:m>
                <a:endParaRPr lang="en-US" b="1" dirty="0" smtClean="0"/>
              </a:p>
              <a:p>
                <a:pPr lvl="1"/>
                <a:r>
                  <a:rPr lang="en-US" dirty="0" smtClean="0"/>
                  <a:t>A measure of how well </a:t>
                </a:r>
                <a:br>
                  <a:rPr lang="en-US" dirty="0" smtClean="0"/>
                </a:br>
                <a:r>
                  <a:rPr lang="en-US" dirty="0" smtClean="0"/>
                  <a:t>a network is partitioned </a:t>
                </a:r>
                <a:br>
                  <a:rPr lang="en-US" dirty="0" smtClean="0"/>
                </a:br>
                <a:r>
                  <a:rPr lang="en-US" dirty="0" smtClean="0"/>
                  <a:t>into communities</a:t>
                </a:r>
              </a:p>
              <a:p>
                <a:pPr lvl="1"/>
                <a:r>
                  <a:rPr lang="en-US" dirty="0" smtClean="0"/>
                  <a:t>Given a partitioning of the </a:t>
                </a:r>
                <a:br>
                  <a:rPr lang="en-US" dirty="0" smtClean="0"/>
                </a:br>
                <a:r>
                  <a:rPr lang="en-US" dirty="0" smtClean="0"/>
                  <a:t>network into groups </a:t>
                </a:r>
                <a14:m>
                  <m:oMath xmlns:m="http://schemas.openxmlformats.org/officeDocument/2006/math">
                    <m:r>
                      <a:rPr lang="en-US" b="1" i="1" dirty="0" smtClean="0">
                        <a:latin typeface="Cambria Math"/>
                      </a:rPr>
                      <m:t>𝒔</m:t>
                    </m:r>
                    <m:r>
                      <a:rPr lang="en-US" b="1" i="1" baseline="-25000" dirty="0" smtClean="0">
                        <a:latin typeface="Cambria Math"/>
                        <a:cs typeface="Times New Roman" pitchFamily="18" charset="0"/>
                        <a:sym typeface="Symbol"/>
                      </a:rPr>
                      <m:t> </m:t>
                    </m:r>
                    <m:r>
                      <a:rPr lang="en-US" b="1" i="1" dirty="0">
                        <a:latin typeface="Cambria Math"/>
                        <a:sym typeface="Symbol"/>
                      </a:rPr>
                      <m:t> </m:t>
                    </m:r>
                    <m:r>
                      <a:rPr lang="en-US" b="1" i="1" dirty="0" smtClean="0">
                        <a:latin typeface="Cambria Math"/>
                      </a:rPr>
                      <m:t>𝑺</m:t>
                    </m:r>
                  </m:oMath>
                </a14:m>
                <a:r>
                  <a:rPr lang="en-US" dirty="0" smtClean="0"/>
                  <a:t>:</a:t>
                </a:r>
                <a:endParaRPr lang="en-US" dirty="0"/>
              </a:p>
              <a:p>
                <a:pPr marL="457200" lvl="1" indent="0">
                  <a:buNone/>
                </a:pPr>
                <a:r>
                  <a:rPr lang="en-US" b="1" i="1" dirty="0" smtClean="0">
                    <a:latin typeface="Times New Roman" pitchFamily="18" charset="0"/>
                    <a:cs typeface="Times New Roman" pitchFamily="18" charset="0"/>
                  </a:rPr>
                  <a:t>	Q</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  ∑</a:t>
                </a:r>
                <a:r>
                  <a:rPr lang="en-US" b="1" i="1" baseline="-25000"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sym typeface="Symbol"/>
                  </a:rPr>
                  <a:t> S</a:t>
                </a:r>
                <a:r>
                  <a:rPr lang="en-US" b="1" dirty="0" smtClean="0">
                    <a:latin typeface="Times New Roman" pitchFamily="18" charset="0"/>
                    <a:cs typeface="Times New Roman" pitchFamily="18" charset="0"/>
                  </a:rPr>
                  <a:t> [ (# edges </a:t>
                </a:r>
                <a:r>
                  <a:rPr lang="en-US" b="1" dirty="0">
                    <a:latin typeface="Times New Roman" pitchFamily="18" charset="0"/>
                    <a:cs typeface="Times New Roman" pitchFamily="18" charset="0"/>
                  </a:rPr>
                  <a:t>within </a:t>
                </a:r>
                <a:r>
                  <a:rPr lang="en-US" b="1" dirty="0" smtClean="0">
                    <a:latin typeface="Times New Roman" pitchFamily="18" charset="0"/>
                    <a:cs typeface="Times New Roman" pitchFamily="18" charset="0"/>
                  </a:rPr>
                  <a:t>group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expected </a:t>
                </a:r>
                <a:r>
                  <a:rPr lang="en-US" b="1" dirty="0" smtClean="0">
                    <a:latin typeface="Times New Roman" pitchFamily="18" charset="0"/>
                    <a:cs typeface="Times New Roman" pitchFamily="18" charset="0"/>
                  </a:rPr>
                  <a:t># edges </a:t>
                </a:r>
                <a:r>
                  <a:rPr lang="en-US" b="1" dirty="0">
                    <a:latin typeface="Times New Roman" pitchFamily="18" charset="0"/>
                    <a:cs typeface="Times New Roman" pitchFamily="18" charset="0"/>
                  </a:rPr>
                  <a:t>within </a:t>
                </a:r>
                <a:r>
                  <a:rPr lang="en-US" b="1" dirty="0" smtClean="0">
                    <a:latin typeface="Times New Roman" pitchFamily="18" charset="0"/>
                    <a:cs typeface="Times New Roman" pitchFamily="18" charset="0"/>
                  </a:rPr>
                  <a:t>group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82000" cy="5410200"/>
              </a:xfrm>
              <a:blipFill rotWithShape="1">
                <a:blip r:embed="rId2"/>
                <a:stretch>
                  <a:fillRect t="-676"/>
                </a:stretch>
              </a:blipFill>
            </p:spPr>
            <p:txBody>
              <a:bodyPr/>
              <a:lstStyle/>
              <a:p>
                <a:r>
                  <a:rPr lang="en-US">
                    <a:noFill/>
                  </a:rPr>
                  <a:t> </a:t>
                </a:r>
              </a:p>
            </p:txBody>
          </p:sp>
        </mc:Fallback>
      </mc:AlternateContent>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5AB6305-BFD0-42C3-8F9D-A5F86760B416}" type="slidenum">
              <a:rPr lang="en-US" smtClean="0"/>
              <a:pPr/>
              <a:t>20</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019800" y="1371600"/>
            <a:ext cx="2940323" cy="2819400"/>
          </a:xfrm>
          <a:prstGeom prst="rect">
            <a:avLst/>
          </a:prstGeom>
          <a:noFill/>
          <a:ln w="9525">
            <a:noFill/>
            <a:miter lim="800000"/>
            <a:headEnd/>
            <a:tailEnd/>
          </a:ln>
          <a:effectLst/>
        </p:spPr>
      </p:pic>
      <p:sp>
        <p:nvSpPr>
          <p:cNvPr id="4" name="Left Brace 3"/>
          <p:cNvSpPr/>
          <p:nvPr/>
        </p:nvSpPr>
        <p:spPr>
          <a:xfrm rot="16200000">
            <a:off x="5876925" y="3555872"/>
            <a:ext cx="133350" cy="5181600"/>
          </a:xfrm>
          <a:prstGeom prst="leftBrace">
            <a:avLst>
              <a:gd name="adj1" fmla="val 94048"/>
              <a:gd name="adj2" fmla="val 5019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4800599" y="6255758"/>
            <a:ext cx="2236510"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Need a null model!</a:t>
            </a:r>
          </a:p>
        </p:txBody>
      </p:sp>
    </p:spTree>
    <p:extLst>
      <p:ext uri="{BB962C8B-B14F-4D97-AF65-F5344CB8AC3E}">
        <p14:creationId xmlns:p14="http://schemas.microsoft.com/office/powerpoint/2010/main" val="4101149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Model: Configuration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257801"/>
              </a:xfrm>
            </p:spPr>
            <p:txBody>
              <a:bodyPr>
                <a:normAutofit/>
              </a:bodyPr>
              <a:lstStyle/>
              <a:p>
                <a:r>
                  <a:rPr lang="en-US" b="1" dirty="0" smtClean="0">
                    <a:solidFill>
                      <a:schemeClr val="tx1"/>
                    </a:solidFill>
                  </a:rPr>
                  <a:t>Given real </a:t>
                </a:r>
                <a14:m>
                  <m:oMath xmlns:m="http://schemas.openxmlformats.org/officeDocument/2006/math">
                    <m:r>
                      <a:rPr lang="en-US" b="1" i="1" dirty="0" smtClean="0">
                        <a:solidFill>
                          <a:schemeClr val="tx1"/>
                        </a:solidFill>
                        <a:latin typeface="Cambria Math"/>
                      </a:rPr>
                      <m:t>𝑮</m:t>
                    </m:r>
                  </m:oMath>
                </a14:m>
                <a:r>
                  <a:rPr lang="en-US" b="1" dirty="0" smtClean="0">
                    <a:solidFill>
                      <a:schemeClr val="tx1"/>
                    </a:solidFill>
                  </a:rPr>
                  <a:t> on </a:t>
                </a:r>
                <a14:m>
                  <m:oMath xmlns:m="http://schemas.openxmlformats.org/officeDocument/2006/math">
                    <m:r>
                      <a:rPr lang="en-US" b="1" i="1" dirty="0" smtClean="0">
                        <a:solidFill>
                          <a:schemeClr val="tx1"/>
                        </a:solidFill>
                        <a:latin typeface="Cambria Math"/>
                      </a:rPr>
                      <m:t>𝒏</m:t>
                    </m:r>
                  </m:oMath>
                </a14:m>
                <a:r>
                  <a:rPr lang="en-US" b="1" dirty="0" smtClean="0">
                    <a:solidFill>
                      <a:schemeClr val="tx1"/>
                    </a:solidFill>
                  </a:rPr>
                  <a:t> nodes and </a:t>
                </a:r>
                <a14:m>
                  <m:oMath xmlns:m="http://schemas.openxmlformats.org/officeDocument/2006/math">
                    <m:r>
                      <a:rPr lang="en-US" b="1" i="1" dirty="0" smtClean="0">
                        <a:solidFill>
                          <a:schemeClr val="tx1"/>
                        </a:solidFill>
                        <a:latin typeface="Cambria Math"/>
                      </a:rPr>
                      <m:t>𝒎</m:t>
                    </m:r>
                  </m:oMath>
                </a14:m>
                <a:r>
                  <a:rPr lang="en-US" b="1" dirty="0" smtClean="0">
                    <a:solidFill>
                      <a:schemeClr val="tx1"/>
                    </a:solidFill>
                  </a:rPr>
                  <a:t> edges, </a:t>
                </a:r>
                <a:br>
                  <a:rPr lang="en-US" b="1" dirty="0" smtClean="0">
                    <a:solidFill>
                      <a:schemeClr val="tx1"/>
                    </a:solidFill>
                  </a:rPr>
                </a:br>
                <a:r>
                  <a:rPr lang="en-US" b="1" dirty="0" smtClean="0">
                    <a:solidFill>
                      <a:schemeClr val="tx1"/>
                    </a:solidFill>
                  </a:rPr>
                  <a:t>construct rewired network </a:t>
                </a:r>
                <a14:m>
                  <m:oMath xmlns:m="http://schemas.openxmlformats.org/officeDocument/2006/math">
                    <m:r>
                      <a:rPr lang="en-US" b="1" i="1" dirty="0" smtClean="0">
                        <a:solidFill>
                          <a:schemeClr val="tx1"/>
                        </a:solidFill>
                        <a:latin typeface="Cambria Math"/>
                      </a:rPr>
                      <m:t>𝑮</m:t>
                    </m:r>
                    <m:r>
                      <a:rPr lang="en-US" b="1" i="1" dirty="0" smtClean="0">
                        <a:solidFill>
                          <a:schemeClr val="tx1"/>
                        </a:solidFill>
                        <a:latin typeface="Cambria Math"/>
                      </a:rPr>
                      <m:t>’</m:t>
                    </m:r>
                  </m:oMath>
                </a14:m>
                <a:endParaRPr lang="en-US" b="1" dirty="0" smtClean="0">
                  <a:solidFill>
                    <a:schemeClr val="tx1"/>
                  </a:solidFill>
                </a:endParaRPr>
              </a:p>
              <a:p>
                <a:pPr lvl="1"/>
                <a:r>
                  <a:rPr lang="en-US" dirty="0" smtClean="0"/>
                  <a:t>Same degree distribution but </a:t>
                </a:r>
                <a:br>
                  <a:rPr lang="en-US" dirty="0" smtClean="0"/>
                </a:br>
                <a:r>
                  <a:rPr lang="en-US" dirty="0" smtClean="0"/>
                  <a:t>random connections</a:t>
                </a:r>
              </a:p>
              <a:p>
                <a:pPr lvl="1"/>
                <a:r>
                  <a:rPr lang="en-US" dirty="0" smtClean="0"/>
                  <a:t>Consider </a:t>
                </a:r>
                <a14:m>
                  <m:oMath xmlns:m="http://schemas.openxmlformats.org/officeDocument/2006/math">
                    <m:r>
                      <a:rPr lang="en-US" b="1" i="1" dirty="0" smtClean="0">
                        <a:latin typeface="Cambria Math"/>
                      </a:rPr>
                      <m:t>𝑮</m:t>
                    </m:r>
                    <m:r>
                      <a:rPr lang="en-US" b="1" i="1" dirty="0" smtClean="0">
                        <a:latin typeface="Cambria Math"/>
                      </a:rPr>
                      <m:t>’</m:t>
                    </m:r>
                  </m:oMath>
                </a14:m>
                <a:r>
                  <a:rPr lang="en-US" dirty="0" smtClean="0"/>
                  <a:t> as a </a:t>
                </a:r>
                <a:r>
                  <a:rPr lang="en-US" dirty="0" err="1" smtClean="0">
                    <a:solidFill>
                      <a:srgbClr val="D60093"/>
                    </a:solidFill>
                  </a:rPr>
                  <a:t>multigraph</a:t>
                </a:r>
                <a:endParaRPr lang="en-US" dirty="0" smtClean="0">
                  <a:solidFill>
                    <a:srgbClr val="D60093"/>
                  </a:solidFill>
                </a:endParaRPr>
              </a:p>
              <a:p>
                <a:pPr lvl="1"/>
                <a:r>
                  <a:rPr lang="en-US" b="1" dirty="0" smtClean="0"/>
                  <a:t>The expected number of edges between nodes </a:t>
                </a:r>
                <a:br>
                  <a:rPr lang="en-US" b="1" dirty="0" smtClean="0"/>
                </a:br>
                <a14:m>
                  <m:oMath xmlns:m="http://schemas.openxmlformats.org/officeDocument/2006/math">
                    <m:r>
                      <a:rPr lang="en-US" b="1" i="1" dirty="0" smtClean="0">
                        <a:latin typeface="Cambria Math"/>
                      </a:rPr>
                      <m:t>𝒊</m:t>
                    </m:r>
                  </m:oMath>
                </a14:m>
                <a:r>
                  <a:rPr lang="en-US" b="1" dirty="0" smtClean="0"/>
                  <a:t> and </a:t>
                </a:r>
                <a14:m>
                  <m:oMath xmlns:m="http://schemas.openxmlformats.org/officeDocument/2006/math">
                    <m:r>
                      <a:rPr lang="en-US" b="1" i="1" dirty="0" smtClean="0">
                        <a:latin typeface="Cambria Math"/>
                      </a:rPr>
                      <m:t>𝒋</m:t>
                    </m:r>
                  </m:oMath>
                </a14:m>
                <a:r>
                  <a:rPr lang="en-US" dirty="0" smtClean="0"/>
                  <a:t> of degrees </a:t>
                </a:r>
                <a14:m>
                  <m:oMath xmlns:m="http://schemas.openxmlformats.org/officeDocument/2006/math">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𝒊</m:t>
                        </m:r>
                      </m:sub>
                    </m:sSub>
                    <m:r>
                      <a:rPr lang="en-US" b="1" i="1" dirty="0">
                        <a:latin typeface="Cambria Math"/>
                      </a:rPr>
                      <m:t> </m:t>
                    </m:r>
                  </m:oMath>
                </a14:m>
                <a:r>
                  <a:rPr lang="en-US" dirty="0" smtClean="0"/>
                  <a:t>and </a:t>
                </a:r>
                <a14:m>
                  <m:oMath xmlns:m="http://schemas.openxmlformats.org/officeDocument/2006/math">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𝒋</m:t>
                        </m:r>
                      </m:sub>
                    </m:sSub>
                  </m:oMath>
                </a14:m>
                <a:r>
                  <a:rPr lang="en-US" b="1" dirty="0" smtClean="0"/>
                  <a:t> </a:t>
                </a:r>
                <a:r>
                  <a:rPr lang="en-US" dirty="0" smtClean="0"/>
                  <a:t>equals to: </a:t>
                </a:r>
                <a14:m>
                  <m:oMath xmlns:m="http://schemas.openxmlformats.org/officeDocument/2006/math">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𝒊</m:t>
                        </m:r>
                      </m:sub>
                    </m:sSub>
                    <m:r>
                      <a:rPr lang="en-US" b="1" i="1" dirty="0" smtClean="0">
                        <a:latin typeface="Cambria Math"/>
                      </a:rPr>
                      <m:t>⋅</m:t>
                    </m:r>
                    <m:f>
                      <m:fPr>
                        <m:ctrlPr>
                          <a:rPr lang="en-US" b="1" i="1" dirty="0" smtClean="0">
                            <a:latin typeface="Cambria Math"/>
                          </a:rPr>
                        </m:ctrlPr>
                      </m:fPr>
                      <m:num>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𝒋</m:t>
                            </m:r>
                          </m:sub>
                        </m:sSub>
                      </m:num>
                      <m:den>
                        <m:r>
                          <a:rPr lang="en-US" b="1" i="1" dirty="0" smtClean="0">
                            <a:latin typeface="Cambria Math"/>
                          </a:rPr>
                          <m:t>𝟐</m:t>
                        </m:r>
                        <m:r>
                          <a:rPr lang="en-US" b="1" i="1" dirty="0" smtClean="0">
                            <a:latin typeface="Cambria Math"/>
                          </a:rPr>
                          <m:t>𝒎</m:t>
                        </m:r>
                      </m:den>
                    </m:f>
                    <m:r>
                      <a:rPr lang="en-US" b="1" i="1" dirty="0" smtClean="0">
                        <a:latin typeface="Cambria Math"/>
                      </a:rPr>
                      <m:t>=</m:t>
                    </m:r>
                    <m:f>
                      <m:fPr>
                        <m:ctrlPr>
                          <a:rPr lang="en-US" b="1" i="1" dirty="0" smtClean="0">
                            <a:solidFill>
                              <a:srgbClr val="0000FF"/>
                            </a:solidFill>
                            <a:latin typeface="Cambria Math"/>
                          </a:rPr>
                        </m:ctrlPr>
                      </m:fPr>
                      <m:num>
                        <m:sSub>
                          <m:sSubPr>
                            <m:ctrlPr>
                              <a:rPr lang="en-US" b="1" i="1" dirty="0" smtClean="0">
                                <a:solidFill>
                                  <a:srgbClr val="0000FF"/>
                                </a:solidFill>
                                <a:latin typeface="Cambria Math"/>
                              </a:rPr>
                            </m:ctrlPr>
                          </m:sSubPr>
                          <m:e>
                            <m:r>
                              <a:rPr lang="en-US" b="1" i="1" dirty="0" smtClean="0">
                                <a:solidFill>
                                  <a:srgbClr val="0000FF"/>
                                </a:solidFill>
                                <a:latin typeface="Cambria Math"/>
                              </a:rPr>
                              <m:t>𝒌</m:t>
                            </m:r>
                          </m:e>
                          <m:sub>
                            <m:r>
                              <a:rPr lang="en-US" b="1" i="1" dirty="0" smtClean="0">
                                <a:solidFill>
                                  <a:srgbClr val="0000FF"/>
                                </a:solidFill>
                                <a:latin typeface="Cambria Math"/>
                              </a:rPr>
                              <m:t>𝒊</m:t>
                            </m:r>
                          </m:sub>
                        </m:sSub>
                        <m:sSub>
                          <m:sSubPr>
                            <m:ctrlPr>
                              <a:rPr lang="en-US" b="1" i="1" dirty="0" smtClean="0">
                                <a:solidFill>
                                  <a:srgbClr val="0000FF"/>
                                </a:solidFill>
                                <a:latin typeface="Cambria Math"/>
                              </a:rPr>
                            </m:ctrlPr>
                          </m:sSubPr>
                          <m:e>
                            <m:r>
                              <a:rPr lang="en-US" b="1" i="1" dirty="0" smtClean="0">
                                <a:solidFill>
                                  <a:srgbClr val="0000FF"/>
                                </a:solidFill>
                                <a:latin typeface="Cambria Math"/>
                              </a:rPr>
                              <m:t>𝒌</m:t>
                            </m:r>
                          </m:e>
                          <m:sub>
                            <m:r>
                              <a:rPr lang="en-US" b="1" i="1" dirty="0" smtClean="0">
                                <a:solidFill>
                                  <a:srgbClr val="0000FF"/>
                                </a:solidFill>
                                <a:latin typeface="Cambria Math"/>
                              </a:rPr>
                              <m:t>𝒋</m:t>
                            </m:r>
                          </m:sub>
                        </m:sSub>
                      </m:num>
                      <m:den>
                        <m:r>
                          <a:rPr lang="en-US" b="1" i="1" dirty="0" smtClean="0">
                            <a:solidFill>
                              <a:srgbClr val="0000FF"/>
                            </a:solidFill>
                            <a:latin typeface="Cambria Math"/>
                          </a:rPr>
                          <m:t>𝟐</m:t>
                        </m:r>
                        <m:r>
                          <a:rPr lang="en-US" b="1" i="1" dirty="0" smtClean="0">
                            <a:solidFill>
                              <a:srgbClr val="0000FF"/>
                            </a:solidFill>
                            <a:latin typeface="Cambria Math"/>
                          </a:rPr>
                          <m:t>𝒎</m:t>
                        </m:r>
                      </m:den>
                    </m:f>
                  </m:oMath>
                </a14:m>
                <a:endParaRPr lang="en-US" b="1" dirty="0" smtClean="0"/>
              </a:p>
              <a:p>
                <a:pPr lvl="2"/>
                <a:r>
                  <a:rPr lang="en-US" dirty="0" smtClean="0"/>
                  <a:t>The expected number of edges in (</a:t>
                </a:r>
                <a:r>
                  <a:rPr lang="en-US" dirty="0" err="1" smtClean="0"/>
                  <a:t>multigraph</a:t>
                </a:r>
                <a:r>
                  <a:rPr lang="en-US" dirty="0" smtClean="0"/>
                  <a:t>) </a:t>
                </a:r>
                <a:r>
                  <a:rPr lang="en-US" b="1" dirty="0" smtClean="0"/>
                  <a:t>G’</a:t>
                </a:r>
                <a:r>
                  <a:rPr lang="en-US" dirty="0" smtClean="0"/>
                  <a:t>:</a:t>
                </a:r>
              </a:p>
              <a:p>
                <a:pPr lvl="3"/>
                <a14:m>
                  <m:oMath xmlns:m="http://schemas.openxmlformats.org/officeDocument/2006/math">
                    <m:r>
                      <a:rPr lang="en-US" b="1" i="1" dirty="0" smtClean="0">
                        <a:latin typeface="Cambria Math"/>
                      </a:rPr>
                      <m:t>=</m:t>
                    </m:r>
                    <m:f>
                      <m:fPr>
                        <m:ctrlPr>
                          <a:rPr lang="en-US" b="1" i="1" dirty="0" smtClean="0">
                            <a:latin typeface="Cambria Math"/>
                          </a:rPr>
                        </m:ctrlPr>
                      </m:fPr>
                      <m:num>
                        <m:r>
                          <a:rPr lang="en-US" b="1" i="1" dirty="0" smtClean="0">
                            <a:latin typeface="Cambria Math"/>
                          </a:rPr>
                          <m:t>𝟏</m:t>
                        </m:r>
                      </m:num>
                      <m:den>
                        <m:r>
                          <a:rPr lang="en-US" b="1" i="1" dirty="0" smtClean="0">
                            <a:latin typeface="Cambria Math"/>
                          </a:rPr>
                          <m:t>𝟐</m:t>
                        </m:r>
                      </m:den>
                    </m:f>
                    <m:nary>
                      <m:naryPr>
                        <m:chr m:val="∑"/>
                        <m:supHide m:val="on"/>
                        <m:ctrlPr>
                          <a:rPr lang="en-US" b="1" i="1" dirty="0" smtClean="0">
                            <a:latin typeface="Cambria Math"/>
                          </a:rPr>
                        </m:ctrlPr>
                      </m:naryPr>
                      <m:sub>
                        <m:r>
                          <m:rPr>
                            <m:brk m:alnAt="7"/>
                          </m:rPr>
                          <a:rPr lang="en-US" b="1" i="1" dirty="0" smtClean="0">
                            <a:latin typeface="Cambria Math"/>
                          </a:rPr>
                          <m:t>𝒊</m:t>
                        </m:r>
                        <m:r>
                          <a:rPr lang="en-US" b="1" i="1" dirty="0" smtClean="0">
                            <a:latin typeface="Cambria Math"/>
                          </a:rPr>
                          <m:t>∈</m:t>
                        </m:r>
                        <m:r>
                          <a:rPr lang="en-US" b="1" i="1" dirty="0" smtClean="0">
                            <a:latin typeface="Cambria Math"/>
                          </a:rPr>
                          <m:t>𝑵</m:t>
                        </m:r>
                      </m:sub>
                      <m:sup/>
                      <m:e>
                        <m:nary>
                          <m:naryPr>
                            <m:chr m:val="∑"/>
                            <m:supHide m:val="on"/>
                            <m:ctrlPr>
                              <a:rPr lang="en-US" b="1" i="1" dirty="0" smtClean="0">
                                <a:latin typeface="Cambria Math"/>
                              </a:rPr>
                            </m:ctrlPr>
                          </m:naryPr>
                          <m:sub>
                            <m:r>
                              <m:rPr>
                                <m:brk m:alnAt="7"/>
                              </m:rPr>
                              <a:rPr lang="en-US" b="1" i="1" dirty="0" smtClean="0">
                                <a:latin typeface="Cambria Math"/>
                              </a:rPr>
                              <m:t>𝒋</m:t>
                            </m:r>
                            <m:r>
                              <a:rPr lang="en-US" b="1" i="1" dirty="0">
                                <a:latin typeface="Cambria Math"/>
                              </a:rPr>
                              <m:t>∈</m:t>
                            </m:r>
                            <m:r>
                              <a:rPr lang="en-US" b="1" i="1" dirty="0">
                                <a:latin typeface="Cambria Math"/>
                              </a:rPr>
                              <m:t>𝑵</m:t>
                            </m:r>
                          </m:sub>
                          <m:sup/>
                          <m:e>
                            <m:f>
                              <m:fPr>
                                <m:ctrlPr>
                                  <a:rPr lang="en-US" b="1" i="1" dirty="0">
                                    <a:latin typeface="Cambria Math"/>
                                  </a:rPr>
                                </m:ctrlPr>
                              </m:fPr>
                              <m:num>
                                <m:sSub>
                                  <m:sSubPr>
                                    <m:ctrlPr>
                                      <a:rPr lang="en-US" b="1" i="1" dirty="0">
                                        <a:latin typeface="Cambria Math"/>
                                      </a:rPr>
                                    </m:ctrlPr>
                                  </m:sSubPr>
                                  <m:e>
                                    <m:r>
                                      <a:rPr lang="en-US" b="1" i="1" dirty="0">
                                        <a:latin typeface="Cambria Math"/>
                                      </a:rPr>
                                      <m:t>𝒌</m:t>
                                    </m:r>
                                  </m:e>
                                  <m:sub>
                                    <m:r>
                                      <a:rPr lang="en-US" b="1" i="1" dirty="0">
                                        <a:latin typeface="Cambria Math"/>
                                      </a:rPr>
                                      <m:t>𝒊</m:t>
                                    </m:r>
                                  </m:sub>
                                </m:sSub>
                                <m:sSub>
                                  <m:sSubPr>
                                    <m:ctrlPr>
                                      <a:rPr lang="en-US" b="1" i="1" dirty="0">
                                        <a:latin typeface="Cambria Math"/>
                                      </a:rPr>
                                    </m:ctrlPr>
                                  </m:sSubPr>
                                  <m:e>
                                    <m:r>
                                      <a:rPr lang="en-US" b="1" i="1" dirty="0">
                                        <a:latin typeface="Cambria Math"/>
                                      </a:rPr>
                                      <m:t>𝒌</m:t>
                                    </m:r>
                                  </m:e>
                                  <m:sub>
                                    <m:r>
                                      <a:rPr lang="en-US" b="1" i="1" dirty="0">
                                        <a:latin typeface="Cambria Math"/>
                                      </a:rPr>
                                      <m:t>𝒋</m:t>
                                    </m:r>
                                  </m:sub>
                                </m:sSub>
                              </m:num>
                              <m:den>
                                <m:r>
                                  <a:rPr lang="en-US" b="1" i="1" dirty="0">
                                    <a:latin typeface="Cambria Math"/>
                                  </a:rPr>
                                  <m:t>𝟐</m:t>
                                </m:r>
                                <m:r>
                                  <a:rPr lang="en-US" b="1" i="1" dirty="0">
                                    <a:latin typeface="Cambria Math"/>
                                  </a:rPr>
                                  <m:t>𝒎</m:t>
                                </m:r>
                              </m:den>
                            </m:f>
                          </m:e>
                        </m:nary>
                      </m:e>
                    </m:nary>
                    <m:r>
                      <a:rPr lang="en-US" b="1" i="1" dirty="0" smtClean="0">
                        <a:latin typeface="Cambria Math"/>
                      </a:rPr>
                      <m:t>=</m:t>
                    </m:r>
                    <m:f>
                      <m:fPr>
                        <m:ctrlPr>
                          <a:rPr lang="en-US" b="1" i="1" dirty="0" smtClean="0">
                            <a:latin typeface="Cambria Math"/>
                          </a:rPr>
                        </m:ctrlPr>
                      </m:fPr>
                      <m:num>
                        <m:r>
                          <a:rPr lang="en-US" b="1" i="1" dirty="0" smtClean="0">
                            <a:latin typeface="Cambria Math"/>
                          </a:rPr>
                          <m:t>𝟏</m:t>
                        </m:r>
                      </m:num>
                      <m:den>
                        <m:r>
                          <a:rPr lang="en-US" b="1" i="1" dirty="0" smtClean="0">
                            <a:latin typeface="Cambria Math"/>
                          </a:rPr>
                          <m:t>𝟐</m:t>
                        </m:r>
                      </m:den>
                    </m:f>
                    <m:r>
                      <a:rPr lang="en-US" b="1" i="1" dirty="0" smtClean="0">
                        <a:latin typeface="Cambria Math"/>
                      </a:rPr>
                      <m:t>⋅</m:t>
                    </m:r>
                    <m:f>
                      <m:fPr>
                        <m:ctrlPr>
                          <a:rPr lang="en-US" b="1" i="1" dirty="0" smtClean="0">
                            <a:latin typeface="Cambria Math"/>
                          </a:rPr>
                        </m:ctrlPr>
                      </m:fPr>
                      <m:num>
                        <m:r>
                          <a:rPr lang="en-US" b="1" i="1" dirty="0" smtClean="0">
                            <a:latin typeface="Cambria Math"/>
                          </a:rPr>
                          <m:t>𝟏</m:t>
                        </m:r>
                      </m:num>
                      <m:den>
                        <m:r>
                          <a:rPr lang="en-US" b="1" i="1" dirty="0" smtClean="0">
                            <a:latin typeface="Cambria Math"/>
                          </a:rPr>
                          <m:t>𝟐</m:t>
                        </m:r>
                        <m:r>
                          <a:rPr lang="en-US" b="1" i="1" dirty="0" smtClean="0">
                            <a:latin typeface="Cambria Math"/>
                          </a:rPr>
                          <m:t>𝒎</m:t>
                        </m:r>
                      </m:den>
                    </m:f>
                    <m:nary>
                      <m:naryPr>
                        <m:chr m:val="∑"/>
                        <m:supHide m:val="on"/>
                        <m:ctrlPr>
                          <a:rPr lang="en-US" b="1" i="1" dirty="0">
                            <a:latin typeface="Cambria Math"/>
                          </a:rPr>
                        </m:ctrlPr>
                      </m:naryPr>
                      <m:sub>
                        <m:r>
                          <m:rPr>
                            <m:brk m:alnAt="7"/>
                          </m:rPr>
                          <a:rPr lang="en-US" b="1" i="1" dirty="0">
                            <a:latin typeface="Cambria Math"/>
                          </a:rPr>
                          <m:t>𝒊</m:t>
                        </m:r>
                        <m:r>
                          <a:rPr lang="en-US" b="1" i="1" dirty="0">
                            <a:latin typeface="Cambria Math"/>
                          </a:rPr>
                          <m:t>∈</m:t>
                        </m:r>
                        <m:r>
                          <a:rPr lang="en-US" b="1" i="1" dirty="0">
                            <a:latin typeface="Cambria Math"/>
                          </a:rPr>
                          <m:t>𝑵</m:t>
                        </m:r>
                      </m:sub>
                      <m:sup/>
                      <m:e>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𝒊</m:t>
                            </m:r>
                          </m:sub>
                        </m:sSub>
                        <m:d>
                          <m:dPr>
                            <m:ctrlPr>
                              <a:rPr lang="en-US" b="1" i="1" dirty="0" smtClean="0">
                                <a:latin typeface="Cambria Math"/>
                              </a:rPr>
                            </m:ctrlPr>
                          </m:dPr>
                          <m:e>
                            <m:nary>
                              <m:naryPr>
                                <m:chr m:val="∑"/>
                                <m:supHide m:val="on"/>
                                <m:ctrlPr>
                                  <a:rPr lang="en-US" b="1" i="1" dirty="0">
                                    <a:latin typeface="Cambria Math"/>
                                  </a:rPr>
                                </m:ctrlPr>
                              </m:naryPr>
                              <m:sub>
                                <m:r>
                                  <m:rPr>
                                    <m:brk m:alnAt="7"/>
                                  </m:rPr>
                                  <a:rPr lang="en-US" b="1" i="1" dirty="0">
                                    <a:latin typeface="Cambria Math"/>
                                  </a:rPr>
                                  <m:t>𝒋</m:t>
                                </m:r>
                                <m:r>
                                  <a:rPr lang="en-US" b="1" i="1" dirty="0">
                                    <a:latin typeface="Cambria Math"/>
                                  </a:rPr>
                                  <m:t>∈</m:t>
                                </m:r>
                                <m:r>
                                  <a:rPr lang="en-US" b="1" i="1" dirty="0">
                                    <a:latin typeface="Cambria Math"/>
                                  </a:rPr>
                                  <m:t>𝑵</m:t>
                                </m:r>
                              </m:sub>
                              <m:sup/>
                              <m:e>
                                <m:sSub>
                                  <m:sSubPr>
                                    <m:ctrlPr>
                                      <a:rPr lang="en-US" b="1" i="1" dirty="0" smtClean="0">
                                        <a:latin typeface="Cambria Math"/>
                                      </a:rPr>
                                    </m:ctrlPr>
                                  </m:sSubPr>
                                  <m:e>
                                    <m:r>
                                      <a:rPr lang="en-US" b="1" i="1" dirty="0" smtClean="0">
                                        <a:latin typeface="Cambria Math"/>
                                      </a:rPr>
                                      <m:t>𝒌</m:t>
                                    </m:r>
                                  </m:e>
                                  <m:sub>
                                    <m:r>
                                      <a:rPr lang="en-US" b="1" i="1" dirty="0" smtClean="0">
                                        <a:latin typeface="Cambria Math"/>
                                      </a:rPr>
                                      <m:t>𝒋</m:t>
                                    </m:r>
                                  </m:sub>
                                </m:sSub>
                              </m:e>
                            </m:nary>
                          </m:e>
                        </m:d>
                      </m:e>
                    </m:nary>
                    <m:r>
                      <a:rPr lang="en-US" b="1" i="1" dirty="0" smtClean="0">
                        <a:latin typeface="Cambria Math"/>
                      </a:rPr>
                      <m:t>=</m:t>
                    </m:r>
                  </m:oMath>
                </a14:m>
                <a:endParaRPr lang="en-US" b="1" i="1" dirty="0" smtClean="0">
                  <a:latin typeface="Cambria Math"/>
                </a:endParaRPr>
              </a:p>
              <a:p>
                <a:pPr lvl="3"/>
                <a14:m>
                  <m:oMath xmlns:m="http://schemas.openxmlformats.org/officeDocument/2006/math">
                    <m:r>
                      <a:rPr lang="en-US" b="1" i="0" dirty="0" smtClean="0">
                        <a:latin typeface="Cambria Math"/>
                      </a:rPr>
                      <m:t> </m:t>
                    </m:r>
                    <m:r>
                      <a:rPr lang="en-US" b="1" i="1" dirty="0" smtClean="0">
                        <a:latin typeface="Cambria Math"/>
                      </a:rPr>
                      <m:t>=</m:t>
                    </m:r>
                    <m:f>
                      <m:fPr>
                        <m:ctrlPr>
                          <a:rPr lang="en-US" b="1" i="1" dirty="0" smtClean="0">
                            <a:latin typeface="Cambria Math"/>
                          </a:rPr>
                        </m:ctrlPr>
                      </m:fPr>
                      <m:num>
                        <m:r>
                          <a:rPr lang="en-US" b="1" i="1" dirty="0" smtClean="0">
                            <a:latin typeface="Cambria Math"/>
                          </a:rPr>
                          <m:t>𝟏</m:t>
                        </m:r>
                      </m:num>
                      <m:den>
                        <m:r>
                          <a:rPr lang="en-US" b="1" i="1" dirty="0" smtClean="0">
                            <a:latin typeface="Cambria Math"/>
                          </a:rPr>
                          <m:t>𝟒</m:t>
                        </m:r>
                        <m:r>
                          <a:rPr lang="en-US" b="1" i="1" dirty="0" smtClean="0">
                            <a:latin typeface="Cambria Math"/>
                          </a:rPr>
                          <m:t>𝒎</m:t>
                        </m:r>
                      </m:den>
                    </m:f>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𝒎</m:t>
                    </m:r>
                  </m:oMath>
                </a14:m>
                <a:endParaRPr lang="en-US" b="1" dirty="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2"/>
                <a:stretch>
                  <a:fillRect t="-58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21</a:t>
            </a:fld>
            <a:endParaRPr lang="en-US"/>
          </a:p>
        </p:txBody>
      </p:sp>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7768687" y="5943600"/>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rgbClr val="008000"/>
                              </a:solidFill>
                              <a:latin typeface="Cambria Math"/>
                            </a:rPr>
                          </m:ctrlPr>
                        </m:naryPr>
                        <m:sub>
                          <m:r>
                            <m:rPr>
                              <m:brk m:alnAt="7"/>
                            </m:rPr>
                            <a:rPr lang="en-US" sz="1600" b="0" i="1" dirty="0" smtClean="0">
                              <a:solidFill>
                                <a:srgbClr val="008000"/>
                              </a:solidFill>
                              <a:latin typeface="Cambria Math"/>
                            </a:rPr>
                            <m:t>𝑢</m:t>
                          </m:r>
                          <m:r>
                            <a:rPr lang="en-US" sz="1600" b="0" i="1" dirty="0" smtClean="0">
                              <a:solidFill>
                                <a:srgbClr val="008000"/>
                              </a:solidFill>
                              <a:latin typeface="Cambria Math"/>
                            </a:rPr>
                            <m:t>∈</m:t>
                          </m:r>
                          <m:r>
                            <a:rPr lang="en-US" sz="1600" b="0" i="1" dirty="0" smtClean="0">
                              <a:solidFill>
                                <a:srgbClr val="008000"/>
                              </a:solidFill>
                              <a:latin typeface="Cambria Math"/>
                            </a:rPr>
                            <m:t>𝑁</m:t>
                          </m:r>
                        </m:sub>
                        <m:sup/>
                        <m:e>
                          <m:sSub>
                            <m:sSubPr>
                              <m:ctrlPr>
                                <a:rPr lang="en-US" sz="1600" i="1" dirty="0">
                                  <a:solidFill>
                                    <a:srgbClr val="008000"/>
                                  </a:solidFill>
                                  <a:latin typeface="Cambria Math"/>
                                </a:rPr>
                              </m:ctrlPr>
                            </m:sSubPr>
                            <m:e>
                              <m:r>
                                <a:rPr lang="en-US" sz="1600" b="0" i="1" dirty="0">
                                  <a:solidFill>
                                    <a:srgbClr val="008000"/>
                                  </a:solidFill>
                                  <a:latin typeface="Cambria Math"/>
                                </a:rPr>
                                <m:t>𝑘</m:t>
                              </m:r>
                            </m:e>
                            <m:sub>
                              <m:r>
                                <a:rPr lang="en-US" sz="1600" b="0" i="1" dirty="0">
                                  <a:solidFill>
                                    <a:srgbClr val="008000"/>
                                  </a:solidFill>
                                  <a:latin typeface="Cambria Math"/>
                                </a:rPr>
                                <m:t>𝑢</m:t>
                              </m:r>
                            </m:sub>
                          </m:sSub>
                        </m:e>
                      </m:nary>
                      <m:r>
                        <a:rPr lang="en-US" sz="1600" b="0" i="1" dirty="0" smtClean="0">
                          <a:solidFill>
                            <a:srgbClr val="008000"/>
                          </a:solidFill>
                          <a:latin typeface="Cambria Math"/>
                        </a:rPr>
                        <m:t>=2</m:t>
                      </m:r>
                      <m:r>
                        <a:rPr lang="en-US" sz="1600" b="0" i="1" dirty="0" smtClean="0">
                          <a:solidFill>
                            <a:srgbClr val="008000"/>
                          </a:solidFill>
                          <a:latin typeface="Cambria Math"/>
                        </a:rPr>
                        <m:t>𝑚</m:t>
                      </m:r>
                    </m:oMath>
                  </m:oMathPara>
                </a14:m>
                <a:endParaRPr lang="en-US" sz="1600" dirty="0">
                  <a:solidFill>
                    <a:srgbClr val="008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768687" y="5943600"/>
                <a:ext cx="1375313" cy="689676"/>
              </a:xfrm>
              <a:prstGeom prst="rect">
                <a:avLst/>
              </a:prstGeom>
              <a:blipFill rotWithShape="1">
                <a:blip r:embed="rId3"/>
                <a:stretch>
                  <a:fillRect/>
                </a:stretch>
              </a:blipFill>
            </p:spPr>
            <p:txBody>
              <a:bodyPr/>
              <a:lstStyle/>
              <a:p>
                <a:r>
                  <a:rPr lang="en-US">
                    <a:noFill/>
                  </a:rPr>
                  <a:t> </a:t>
                </a:r>
              </a:p>
            </p:txBody>
          </p:sp>
        </mc:Fallback>
      </mc:AlternateContent>
      <p:sp>
        <p:nvSpPr>
          <p:cNvPr id="25" name="TextBox 24"/>
          <p:cNvSpPr txBox="1"/>
          <p:nvPr/>
        </p:nvSpPr>
        <p:spPr>
          <a:xfrm>
            <a:off x="7853027" y="5715000"/>
            <a:ext cx="736099"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Note:</a:t>
            </a:r>
          </a:p>
        </p:txBody>
      </p:sp>
    </p:spTree>
    <p:extLst>
      <p:ext uri="{BB962C8B-B14F-4D97-AF65-F5344CB8AC3E}">
        <p14:creationId xmlns:p14="http://schemas.microsoft.com/office/powerpoint/2010/main" val="1591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Modularity of partitioning S of graph G:</a:t>
                </a:r>
              </a:p>
              <a:p>
                <a:pPr lvl="1"/>
                <a:r>
                  <a:rPr lang="en-US" b="1" dirty="0" smtClean="0">
                    <a:latin typeface="Times New Roman" pitchFamily="18" charset="0"/>
                    <a:cs typeface="Times New Roman" pitchFamily="18" charset="0"/>
                  </a:rPr>
                  <a:t>Q </a:t>
                </a:r>
                <a:r>
                  <a:rPr lang="en-US" b="1" dirty="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 ∑</a:t>
                </a:r>
                <a:r>
                  <a:rPr lang="en-US" b="1" i="1" baseline="-25000"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sym typeface="Symbol"/>
                  </a:rPr>
                  <a:t> S</a:t>
                </a:r>
                <a:r>
                  <a:rPr lang="en-US" b="1" dirty="0" smtClean="0">
                    <a:latin typeface="Times New Roman" pitchFamily="18" charset="0"/>
                    <a:cs typeface="Times New Roman" pitchFamily="18" charset="0"/>
                  </a:rPr>
                  <a:t> [ (# edges within group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 –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(expected # edges within group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 ]</a:t>
                </a:r>
              </a:p>
              <a:p>
                <a:pPr lvl="1"/>
                <a14:m>
                  <m:oMath xmlns:m="http://schemas.openxmlformats.org/officeDocument/2006/math">
                    <m:r>
                      <a:rPr lang="en-US" b="1" i="1" smtClean="0">
                        <a:latin typeface="Cambria Math"/>
                      </a:rPr>
                      <m:t>𝑸</m:t>
                    </m:r>
                    <m:d>
                      <m:dPr>
                        <m:ctrlPr>
                          <a:rPr lang="en-US" b="1" i="1" smtClean="0">
                            <a:latin typeface="Cambria Math"/>
                          </a:rPr>
                        </m:ctrlPr>
                      </m:dPr>
                      <m:e>
                        <m:r>
                          <a:rPr lang="en-US" b="1" i="1" smtClean="0">
                            <a:latin typeface="Cambria Math"/>
                          </a:rPr>
                          <m:t>𝑮</m:t>
                        </m:r>
                        <m:r>
                          <a:rPr lang="en-US" b="1" i="1" smtClean="0">
                            <a:latin typeface="Cambria Math"/>
                          </a:rPr>
                          <m:t>,</m:t>
                        </m:r>
                        <m:r>
                          <a:rPr lang="en-US" b="1" i="1" smtClean="0">
                            <a:latin typeface="Cambria Math"/>
                          </a:rPr>
                          <m:t>𝑺</m:t>
                        </m:r>
                      </m:e>
                    </m:d>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𝟐</m:t>
                        </m:r>
                        <m:r>
                          <a:rPr lang="en-US" b="1" i="1" smtClean="0">
                            <a:latin typeface="Cambria Math"/>
                          </a:rPr>
                          <m:t>𝒎</m:t>
                        </m:r>
                      </m:den>
                    </m:f>
                    <m:nary>
                      <m:naryPr>
                        <m:chr m:val="∑"/>
                        <m:supHide m:val="on"/>
                        <m:ctrlPr>
                          <a:rPr lang="en-US" b="1" i="1" smtClean="0">
                            <a:latin typeface="Cambria Math"/>
                          </a:rPr>
                        </m:ctrlPr>
                      </m:naryPr>
                      <m:sub>
                        <m:r>
                          <m:rPr>
                            <m:brk m:alnAt="7"/>
                          </m:rPr>
                          <a:rPr lang="en-US" b="1" i="1" smtClean="0">
                            <a:latin typeface="Cambria Math"/>
                          </a:rPr>
                          <m:t>𝒔</m:t>
                        </m:r>
                        <m:r>
                          <a:rPr lang="en-US" b="1" i="1" smtClean="0">
                            <a:latin typeface="Cambria Math"/>
                          </a:rPr>
                          <m:t>∈</m:t>
                        </m:r>
                        <m:r>
                          <a:rPr lang="en-US" b="1" i="1" smtClean="0">
                            <a:latin typeface="Cambria Math"/>
                          </a:rPr>
                          <m:t>𝑺</m:t>
                        </m:r>
                      </m:sub>
                      <m:sup/>
                      <m:e>
                        <m:nary>
                          <m:naryPr>
                            <m:chr m:val="∑"/>
                            <m:supHide m:val="on"/>
                            <m:ctrlPr>
                              <a:rPr lang="en-US" b="1" i="1" smtClean="0">
                                <a:latin typeface="Cambria Math"/>
                              </a:rPr>
                            </m:ctrlPr>
                          </m:naryPr>
                          <m:sub>
                            <m:r>
                              <m:rPr>
                                <m:brk m:alnAt="7"/>
                              </m:rPr>
                              <a:rPr lang="en-US" b="1" i="1" smtClean="0">
                                <a:latin typeface="Cambria Math"/>
                              </a:rPr>
                              <m:t>𝒊</m:t>
                            </m:r>
                            <m:r>
                              <a:rPr lang="en-US" b="1" i="1" smtClean="0">
                                <a:latin typeface="Cambria Math"/>
                              </a:rPr>
                              <m:t>∈</m:t>
                            </m:r>
                            <m:r>
                              <a:rPr lang="en-US" b="1" i="1" smtClean="0">
                                <a:latin typeface="Cambria Math"/>
                              </a:rPr>
                              <m:t>𝒔</m:t>
                            </m:r>
                          </m:sub>
                          <m:sup/>
                          <m:e>
                            <m:nary>
                              <m:naryPr>
                                <m:chr m:val="∑"/>
                                <m:supHide m:val="on"/>
                                <m:ctrlPr>
                                  <a:rPr lang="en-US" b="1" i="1" smtClean="0">
                                    <a:latin typeface="Cambria Math"/>
                                  </a:rPr>
                                </m:ctrlPr>
                              </m:naryPr>
                              <m:sub>
                                <m:r>
                                  <m:rPr>
                                    <m:brk m:alnAt="7"/>
                                  </m:rPr>
                                  <a:rPr lang="en-US" b="1" i="1" smtClean="0">
                                    <a:latin typeface="Cambria Math"/>
                                  </a:rPr>
                                  <m:t>𝒋</m:t>
                                </m:r>
                                <m:r>
                                  <a:rPr lang="en-US" b="1" i="1" smtClean="0">
                                    <a:latin typeface="Cambria Math"/>
                                  </a:rPr>
                                  <m:t>∈</m:t>
                                </m:r>
                                <m:r>
                                  <a:rPr lang="en-US" b="1" i="1" smtClean="0">
                                    <a:latin typeface="Cambria Math"/>
                                  </a:rPr>
                                  <m:t>𝒔</m:t>
                                </m:r>
                              </m:sub>
                              <m:sup/>
                              <m:e>
                                <m:d>
                                  <m:dPr>
                                    <m:ctrlPr>
                                      <a:rPr lang="en-US" b="1" i="1" smtClean="0">
                                        <a:latin typeface="Cambria Math"/>
                                      </a:rPr>
                                    </m:ctrlPr>
                                  </m:dPr>
                                  <m:e>
                                    <m:sSub>
                                      <m:sSubPr>
                                        <m:ctrlPr>
                                          <a:rPr lang="en-US" b="1" i="1">
                                            <a:latin typeface="Cambria Math"/>
                                          </a:rPr>
                                        </m:ctrlPr>
                                      </m:sSubPr>
                                      <m:e>
                                        <m:r>
                                          <a:rPr lang="en-US" b="1" i="1">
                                            <a:latin typeface="Cambria Math"/>
                                          </a:rPr>
                                          <m:t>𝑨</m:t>
                                        </m:r>
                                      </m:e>
                                      <m:sub>
                                        <m:r>
                                          <a:rPr lang="en-US" b="1" i="1">
                                            <a:latin typeface="Cambria Math"/>
                                          </a:rPr>
                                          <m:t>𝒊𝒋</m:t>
                                        </m:r>
                                      </m:sub>
                                    </m:sSub>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𝒌</m:t>
                                            </m:r>
                                          </m:e>
                                          <m:sub>
                                            <m:r>
                                              <a:rPr lang="en-US" b="1" i="1">
                                                <a:latin typeface="Cambria Math"/>
                                              </a:rPr>
                                              <m:t>𝒊</m:t>
                                            </m:r>
                                          </m:sub>
                                        </m:sSub>
                                        <m:sSub>
                                          <m:sSubPr>
                                            <m:ctrlPr>
                                              <a:rPr lang="en-US" b="1" i="1">
                                                <a:latin typeface="Cambria Math"/>
                                              </a:rPr>
                                            </m:ctrlPr>
                                          </m:sSubPr>
                                          <m:e>
                                            <m:r>
                                              <a:rPr lang="en-US" b="1" i="1">
                                                <a:latin typeface="Cambria Math"/>
                                              </a:rPr>
                                              <m:t>𝒌</m:t>
                                            </m:r>
                                          </m:e>
                                          <m:sub>
                                            <m:r>
                                              <a:rPr lang="en-US" b="1" i="1">
                                                <a:latin typeface="Cambria Math"/>
                                              </a:rPr>
                                              <m:t>𝒋</m:t>
                                            </m:r>
                                          </m:sub>
                                        </m:sSub>
                                      </m:num>
                                      <m:den>
                                        <m:r>
                                          <a:rPr lang="en-US" b="1" i="1">
                                            <a:latin typeface="Cambria Math"/>
                                          </a:rPr>
                                          <m:t>𝟐</m:t>
                                        </m:r>
                                        <m:r>
                                          <a:rPr lang="en-US" b="1" i="1">
                                            <a:latin typeface="Cambria Math"/>
                                          </a:rPr>
                                          <m:t>𝒎</m:t>
                                        </m:r>
                                      </m:den>
                                    </m:f>
                                  </m:e>
                                </m:d>
                              </m:e>
                            </m:nary>
                          </m:e>
                        </m:nary>
                      </m:e>
                    </m:nary>
                  </m:oMath>
                </a14:m>
                <a:endParaRPr lang="en-US" b="1" i="1" dirty="0" smtClean="0">
                  <a:latin typeface="Cambria Math"/>
                </a:endParaRPr>
              </a:p>
              <a:p>
                <a:pPr lvl="8"/>
                <a:endParaRPr lang="en-US" dirty="0" smtClean="0"/>
              </a:p>
              <a:p>
                <a:pPr lvl="8"/>
                <a:endParaRPr lang="en-US" b="1" dirty="0" smtClean="0">
                  <a:solidFill>
                    <a:schemeClr val="accent4"/>
                  </a:solidFill>
                </a:endParaRPr>
              </a:p>
              <a:p>
                <a:r>
                  <a:rPr lang="en-US" b="1" dirty="0" smtClean="0">
                    <a:solidFill>
                      <a:srgbClr val="D60093"/>
                    </a:solidFill>
                  </a:rPr>
                  <a:t>Modularity values take range </a:t>
                </a:r>
                <a:r>
                  <a:rPr lang="en-US" b="1" dirty="0">
                    <a:solidFill>
                      <a:srgbClr val="D60093"/>
                    </a:solidFill>
                  </a:rPr>
                  <a:t>[−1,1]</a:t>
                </a:r>
              </a:p>
              <a:p>
                <a:pPr lvl="1"/>
                <a:r>
                  <a:rPr lang="en-US" dirty="0"/>
                  <a:t>It is positive if the number of edges within </a:t>
                </a:r>
                <a:r>
                  <a:rPr lang="en-US" dirty="0" smtClean="0"/>
                  <a:t/>
                </a:r>
                <a:br>
                  <a:rPr lang="en-US" dirty="0" smtClean="0"/>
                </a:br>
                <a:r>
                  <a:rPr lang="en-US" dirty="0" smtClean="0"/>
                  <a:t>groups </a:t>
                </a:r>
                <a:r>
                  <a:rPr lang="en-US" dirty="0"/>
                  <a:t>exceeds the expected number</a:t>
                </a:r>
              </a:p>
              <a:p>
                <a:pPr lvl="1"/>
                <a:r>
                  <a:rPr lang="en-US" b="1" dirty="0" smtClean="0"/>
                  <a:t>0.3-0.7&lt;Q</a:t>
                </a:r>
                <a:r>
                  <a:rPr lang="en-US" dirty="0" smtClean="0"/>
                  <a:t> </a:t>
                </a:r>
                <a:r>
                  <a:rPr lang="en-US" dirty="0"/>
                  <a:t>means significant community </a:t>
                </a:r>
                <a:r>
                  <a:rPr lang="en-US" dirty="0" smtClean="0"/>
                  <a:t>structure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22</a:t>
            </a:fld>
            <a:endParaRPr lang="en-US"/>
          </a:p>
        </p:txBody>
      </p:sp>
      <p:sp>
        <p:nvSpPr>
          <p:cNvPr id="12" name="TextBox 11"/>
          <p:cNvSpPr txBox="1"/>
          <p:nvPr/>
        </p:nvSpPr>
        <p:spPr>
          <a:xfrm>
            <a:off x="7632680" y="3519255"/>
            <a:ext cx="1499128" cy="646331"/>
          </a:xfrm>
          <a:prstGeom prst="rect">
            <a:avLst/>
          </a:prstGeom>
          <a:noFill/>
        </p:spPr>
        <p:txBody>
          <a:bodyPr wrap="none" rtlCol="0">
            <a:spAutoFit/>
          </a:bodyPr>
          <a:lstStyle/>
          <a:p>
            <a:r>
              <a:rPr lang="en-US" dirty="0" err="1" smtClean="0">
                <a:solidFill>
                  <a:srgbClr val="008000"/>
                </a:solidFill>
                <a:latin typeface="Arial" pitchFamily="34" charset="0"/>
                <a:cs typeface="Arial" pitchFamily="34" charset="0"/>
              </a:rPr>
              <a:t>A</a:t>
            </a:r>
            <a:r>
              <a:rPr lang="en-US" baseline="-25000" dirty="0" err="1" smtClean="0">
                <a:solidFill>
                  <a:srgbClr val="008000"/>
                </a:solidFill>
                <a:latin typeface="Arial" pitchFamily="34" charset="0"/>
                <a:cs typeface="Arial" pitchFamily="34" charset="0"/>
              </a:rPr>
              <a:t>ij</a:t>
            </a:r>
            <a:r>
              <a:rPr lang="en-US" dirty="0" smtClean="0">
                <a:solidFill>
                  <a:srgbClr val="008000"/>
                </a:solidFill>
                <a:latin typeface="Arial" pitchFamily="34" charset="0"/>
                <a:cs typeface="Arial" pitchFamily="34" charset="0"/>
              </a:rPr>
              <a:t> = 1 if </a:t>
            </a:r>
            <a:r>
              <a:rPr lang="en-US" dirty="0" err="1" smtClean="0">
                <a:solidFill>
                  <a:srgbClr val="008000"/>
                </a:solidFill>
                <a:latin typeface="Arial" pitchFamily="34" charset="0"/>
                <a:cs typeface="Arial" pitchFamily="34" charset="0"/>
              </a:rPr>
              <a:t>i</a:t>
            </a:r>
            <a:r>
              <a:rPr lang="en-US" dirty="0" err="1" smtClean="0">
                <a:solidFill>
                  <a:srgbClr val="008000"/>
                </a:solidFill>
                <a:latin typeface="Arial" pitchFamily="34" charset="0"/>
                <a:cs typeface="Arial" pitchFamily="34" charset="0"/>
                <a:sym typeface="Symbol"/>
              </a:rPr>
              <a:t>j</a:t>
            </a:r>
            <a:r>
              <a:rPr lang="en-US" dirty="0" smtClean="0">
                <a:solidFill>
                  <a:srgbClr val="008000"/>
                </a:solidFill>
                <a:latin typeface="Arial" pitchFamily="34" charset="0"/>
                <a:cs typeface="Arial" pitchFamily="34" charset="0"/>
                <a:sym typeface="Symbol"/>
              </a:rPr>
              <a:t>, </a:t>
            </a:r>
            <a:r>
              <a:rPr lang="en-US" dirty="0">
                <a:solidFill>
                  <a:srgbClr val="008000"/>
                </a:solidFill>
                <a:latin typeface="Arial" pitchFamily="34" charset="0"/>
                <a:cs typeface="Arial" pitchFamily="34" charset="0"/>
                <a:sym typeface="Symbol"/>
              </a:rPr>
              <a:t/>
            </a:r>
            <a:br>
              <a:rPr lang="en-US" dirty="0">
                <a:solidFill>
                  <a:srgbClr val="008000"/>
                </a:solidFill>
                <a:latin typeface="Arial" pitchFamily="34" charset="0"/>
                <a:cs typeface="Arial" pitchFamily="34" charset="0"/>
                <a:sym typeface="Symbol"/>
              </a:rPr>
            </a:br>
            <a:r>
              <a:rPr lang="en-US" dirty="0" smtClean="0">
                <a:solidFill>
                  <a:srgbClr val="008000"/>
                </a:solidFill>
                <a:latin typeface="Arial" pitchFamily="34" charset="0"/>
                <a:cs typeface="Arial" pitchFamily="34" charset="0"/>
                <a:sym typeface="Symbol"/>
              </a:rPr>
              <a:t>        0 else</a:t>
            </a:r>
            <a:endParaRPr lang="en-US" dirty="0" smtClean="0">
              <a:solidFill>
                <a:srgbClr val="008000"/>
              </a:solidFill>
              <a:latin typeface="Arial" pitchFamily="34" charset="0"/>
              <a:cs typeface="Arial" pitchFamily="34" charset="0"/>
            </a:endParaRPr>
          </a:p>
        </p:txBody>
      </p:sp>
      <p:sp>
        <p:nvSpPr>
          <p:cNvPr id="14" name="Left Brace 13"/>
          <p:cNvSpPr/>
          <p:nvPr/>
        </p:nvSpPr>
        <p:spPr>
          <a:xfrm rot="16200000">
            <a:off x="2961513" y="3391055"/>
            <a:ext cx="133350" cy="533400"/>
          </a:xfrm>
          <a:prstGeom prst="leftBrace">
            <a:avLst>
              <a:gd name="adj1" fmla="val 94048"/>
              <a:gd name="adj2" fmla="val 5019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1524000" y="3657755"/>
            <a:ext cx="2864887"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Normalizing cost.: -1&lt;Q&lt;1</a:t>
            </a:r>
          </a:p>
        </p:txBody>
      </p:sp>
    </p:spTree>
    <p:extLst>
      <p:ext uri="{BB962C8B-B14F-4D97-AF65-F5344CB8AC3E}">
        <p14:creationId xmlns:p14="http://schemas.microsoft.com/office/powerpoint/2010/main" val="36283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rot="5400000">
            <a:off x="2783590" y="-533795"/>
            <a:ext cx="3810000" cy="891082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Modularity: Number of clusters</a:t>
            </a:r>
            <a:endParaRPr lang="en-US" dirty="0"/>
          </a:p>
        </p:txBody>
      </p:sp>
      <p:sp>
        <p:nvSpPr>
          <p:cNvPr id="3" name="Content Placeholder 2"/>
          <p:cNvSpPr>
            <a:spLocks noGrp="1"/>
          </p:cNvSpPr>
          <p:nvPr>
            <p:ph idx="1"/>
          </p:nvPr>
        </p:nvSpPr>
        <p:spPr>
          <a:xfrm>
            <a:off x="457200" y="1295401"/>
            <a:ext cx="8229600" cy="1447800"/>
          </a:xfrm>
        </p:spPr>
        <p:txBody>
          <a:bodyPr/>
          <a:lstStyle/>
          <a:p>
            <a:r>
              <a:rPr lang="en-US" b="1" dirty="0" smtClean="0">
                <a:solidFill>
                  <a:srgbClr val="D60093"/>
                </a:solidFill>
              </a:rPr>
              <a:t>Modularity is useful for selecting the </a:t>
            </a:r>
            <a:br>
              <a:rPr lang="en-US" b="1" dirty="0" smtClean="0">
                <a:solidFill>
                  <a:srgbClr val="D60093"/>
                </a:solidFill>
              </a:rPr>
            </a:br>
            <a:r>
              <a:rPr lang="en-US" b="1" dirty="0" smtClean="0">
                <a:solidFill>
                  <a:srgbClr val="D60093"/>
                </a:solidFill>
              </a:rPr>
              <a:t>number of clusters:</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
        <p:nvSpPr>
          <p:cNvPr id="8" name="Rounded Rectangle 7"/>
          <p:cNvSpPr/>
          <p:nvPr/>
        </p:nvSpPr>
        <p:spPr>
          <a:xfrm>
            <a:off x="381000" y="5943600"/>
            <a:ext cx="8534400" cy="533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t>Next time: Why not </a:t>
            </a:r>
            <a:r>
              <a:rPr lang="en-US" sz="2800" b="1" smtClean="0"/>
              <a:t>optimize Modularity </a:t>
            </a:r>
            <a:r>
              <a:rPr lang="en-US" sz="2800" b="1" dirty="0" smtClean="0"/>
              <a:t>directly?</a:t>
            </a:r>
            <a:endParaRPr lang="en-US" sz="2800" b="1" dirty="0"/>
          </a:p>
        </p:txBody>
      </p:sp>
      <p:sp>
        <p:nvSpPr>
          <p:cNvPr id="7" name="TextBox 6"/>
          <p:cNvSpPr txBox="1"/>
          <p:nvPr/>
        </p:nvSpPr>
        <p:spPr>
          <a:xfrm>
            <a:off x="7696200" y="1905000"/>
            <a:ext cx="383438" cy="400110"/>
          </a:xfrm>
          <a:prstGeom prst="rect">
            <a:avLst/>
          </a:prstGeom>
          <a:noFill/>
        </p:spPr>
        <p:txBody>
          <a:bodyPr wrap="none" rtlCol="0">
            <a:spAutoFit/>
          </a:bodyPr>
          <a:lstStyle/>
          <a:p>
            <a:r>
              <a:rPr lang="en-US" sz="2000" b="1" dirty="0" smtClean="0">
                <a:latin typeface="Arial" pitchFamily="34" charset="0"/>
                <a:cs typeface="Arial" pitchFamily="34" charset="0"/>
              </a:rPr>
              <a:t>Q</a:t>
            </a:r>
          </a:p>
        </p:txBody>
      </p:sp>
    </p:spTree>
    <p:extLst>
      <p:ext uri="{BB962C8B-B14F-4D97-AF65-F5344CB8AC3E}">
        <p14:creationId xmlns:p14="http://schemas.microsoft.com/office/powerpoint/2010/main" val="773163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Spectral Clustering</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0638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Rectangle 7"/>
          <p:cNvSpPr>
            <a:spLocks noGrp="1" noRot="1" noChangeArrowheads="1"/>
          </p:cNvSpPr>
          <p:nvPr>
            <p:ph type="title"/>
          </p:nvPr>
        </p:nvSpPr>
        <p:spPr/>
        <p:txBody>
          <a:bodyPr/>
          <a:lstStyle/>
          <a:p>
            <a:pPr eaLnBrk="1" hangingPunct="1">
              <a:defRPr/>
            </a:pPr>
            <a:r>
              <a:rPr lang="en-IE" dirty="0" smtClean="0"/>
              <a:t>Graph Partitioning</a:t>
            </a:r>
            <a:endParaRPr lang="en-US" dirty="0" smtClean="0"/>
          </a:p>
        </p:txBody>
      </p:sp>
      <mc:AlternateContent xmlns:mc="http://schemas.openxmlformats.org/markup-compatibility/2006" xmlns:a14="http://schemas.microsoft.com/office/drawing/2010/main">
        <mc:Choice Requires="a14">
          <p:sp>
            <p:nvSpPr>
              <p:cNvPr id="99336" name="Rectangle 8"/>
              <p:cNvSpPr>
                <a:spLocks noGrp="1" noChangeArrowheads="1"/>
              </p:cNvSpPr>
              <p:nvPr>
                <p:ph idx="1"/>
              </p:nvPr>
            </p:nvSpPr>
            <p:spPr/>
            <p:txBody>
              <a:bodyPr>
                <a:normAutofit/>
              </a:bodyPr>
              <a:lstStyle/>
              <a:p>
                <a:pPr eaLnBrk="1" hangingPunct="1">
                  <a:lnSpc>
                    <a:spcPct val="90000"/>
                  </a:lnSpc>
                  <a:defRPr/>
                </a:pPr>
                <a:r>
                  <a:rPr lang="en-IE" b="1" dirty="0" smtClean="0"/>
                  <a:t>Undirected graph </a:t>
                </a:r>
                <a14:m>
                  <m:oMath xmlns:m="http://schemas.openxmlformats.org/officeDocument/2006/math">
                    <m:r>
                      <a:rPr lang="en-IE" b="1" i="1" dirty="0" smtClean="0">
                        <a:latin typeface="Cambria Math"/>
                      </a:rPr>
                      <m:t>𝑮</m:t>
                    </m:r>
                    <m:r>
                      <a:rPr lang="en-IE" b="1" i="1" dirty="0" smtClean="0">
                        <a:latin typeface="Cambria Math"/>
                      </a:rPr>
                      <m:t>(</m:t>
                    </m:r>
                    <m:r>
                      <a:rPr lang="en-IE" b="1" i="1" dirty="0" smtClean="0">
                        <a:latin typeface="Cambria Math"/>
                      </a:rPr>
                      <m:t>𝑽</m:t>
                    </m:r>
                    <m:r>
                      <a:rPr lang="en-IE" b="1" i="1" dirty="0" smtClean="0">
                        <a:latin typeface="Cambria Math"/>
                      </a:rPr>
                      <m:t>,</m:t>
                    </m:r>
                    <m:r>
                      <a:rPr lang="en-IE" b="1" i="1" dirty="0" smtClean="0">
                        <a:latin typeface="Cambria Math"/>
                      </a:rPr>
                      <m:t>𝑬</m:t>
                    </m:r>
                    <m:r>
                      <a:rPr lang="en-IE" b="1" i="1" dirty="0" smtClean="0">
                        <a:latin typeface="Cambria Math"/>
                      </a:rPr>
                      <m:t>):</m:t>
                    </m:r>
                  </m:oMath>
                </a14:m>
                <a:endParaRPr lang="en-IE" b="1" dirty="0" smtClean="0"/>
              </a:p>
              <a:p>
                <a:pPr eaLnBrk="1" hangingPunct="1">
                  <a:lnSpc>
                    <a:spcPct val="90000"/>
                  </a:lnSpc>
                  <a:defRPr/>
                </a:pPr>
                <a:endParaRPr lang="en-IE" dirty="0" smtClean="0"/>
              </a:p>
              <a:p>
                <a:pPr>
                  <a:defRPr/>
                </a:pPr>
                <a:r>
                  <a:rPr lang="en-IE" b="1" dirty="0" smtClean="0">
                    <a:solidFill>
                      <a:srgbClr val="0000FF"/>
                    </a:solidFill>
                  </a:rPr>
                  <a:t>Bi-partitioning task:</a:t>
                </a:r>
              </a:p>
              <a:p>
                <a:pPr lvl="1">
                  <a:defRPr/>
                </a:pPr>
                <a:r>
                  <a:rPr lang="en-IE" dirty="0" smtClean="0"/>
                  <a:t>Divide vertices into two disjoint groups </a:t>
                </a:r>
                <a14:m>
                  <m:oMath xmlns:m="http://schemas.openxmlformats.org/officeDocument/2006/math">
                    <m:r>
                      <a:rPr lang="en-IE" b="1" i="1" dirty="0" smtClean="0">
                        <a:latin typeface="Cambria Math"/>
                      </a:rPr>
                      <m:t>𝑨</m:t>
                    </m:r>
                    <m:r>
                      <a:rPr lang="en-IE" b="1" i="1" dirty="0" smtClean="0">
                        <a:latin typeface="Cambria Math"/>
                      </a:rPr>
                      <m:t>, </m:t>
                    </m:r>
                    <m:r>
                      <a:rPr lang="en-IE" b="1" i="1" dirty="0" smtClean="0">
                        <a:latin typeface="Cambria Math"/>
                      </a:rPr>
                      <m:t>𝑩</m:t>
                    </m:r>
                  </m:oMath>
                </a14:m>
                <a:endParaRPr lang="en-IE" b="1" dirty="0" smtClean="0"/>
              </a:p>
              <a:p>
                <a:pPr lvl="1">
                  <a:lnSpc>
                    <a:spcPct val="90000"/>
                  </a:lnSpc>
                  <a:defRPr/>
                </a:pPr>
                <a:endParaRPr lang="en-US" dirty="0" smtClean="0"/>
              </a:p>
              <a:p>
                <a:pPr lvl="1">
                  <a:lnSpc>
                    <a:spcPct val="90000"/>
                  </a:lnSpc>
                  <a:defRPr/>
                </a:pPr>
                <a:endParaRPr lang="en-US" dirty="0" smtClean="0"/>
              </a:p>
              <a:p>
                <a:pPr lvl="2">
                  <a:lnSpc>
                    <a:spcPct val="90000"/>
                  </a:lnSpc>
                  <a:defRPr/>
                </a:pPr>
                <a:endParaRPr lang="en-US" dirty="0" smtClean="0"/>
              </a:p>
              <a:p>
                <a:pPr lvl="2">
                  <a:lnSpc>
                    <a:spcPct val="90000"/>
                  </a:lnSpc>
                  <a:defRPr/>
                </a:pPr>
                <a:endParaRPr lang="en-US" dirty="0" smtClean="0"/>
              </a:p>
              <a:p>
                <a:pPr>
                  <a:lnSpc>
                    <a:spcPct val="90000"/>
                  </a:lnSpc>
                  <a:defRPr/>
                </a:pPr>
                <a:r>
                  <a:rPr lang="en-US" b="1" dirty="0" smtClean="0">
                    <a:solidFill>
                      <a:srgbClr val="FF0066"/>
                    </a:solidFill>
                  </a:rPr>
                  <a:t>Questions:</a:t>
                </a:r>
              </a:p>
              <a:p>
                <a:pPr lvl="1">
                  <a:lnSpc>
                    <a:spcPct val="90000"/>
                  </a:lnSpc>
                  <a:defRPr/>
                </a:pPr>
                <a:r>
                  <a:rPr lang="en-US" dirty="0" smtClean="0"/>
                  <a:t>How can we define a “good” partition of </a:t>
                </a:r>
                <a14:m>
                  <m:oMath xmlns:m="http://schemas.openxmlformats.org/officeDocument/2006/math">
                    <m:r>
                      <a:rPr lang="en-US" b="1" i="1" dirty="0" smtClean="0">
                        <a:latin typeface="Cambria Math"/>
                      </a:rPr>
                      <m:t>𝑮</m:t>
                    </m:r>
                  </m:oMath>
                </a14:m>
                <a:r>
                  <a:rPr lang="en-US" dirty="0" smtClean="0"/>
                  <a:t>?</a:t>
                </a:r>
              </a:p>
              <a:p>
                <a:pPr lvl="1">
                  <a:lnSpc>
                    <a:spcPct val="90000"/>
                  </a:lnSpc>
                  <a:defRPr/>
                </a:pPr>
                <a:r>
                  <a:rPr lang="en-US" dirty="0" smtClean="0"/>
                  <a:t>How can we efficiently identify such a partition?</a:t>
                </a:r>
              </a:p>
              <a:p>
                <a:pPr eaLnBrk="1" hangingPunct="1">
                  <a:lnSpc>
                    <a:spcPct val="90000"/>
                  </a:lnSpc>
                  <a:defRPr/>
                </a:pPr>
                <a:endParaRPr lang="en-IE" dirty="0" smtClean="0"/>
              </a:p>
            </p:txBody>
          </p:sp>
        </mc:Choice>
        <mc:Fallback xmlns="">
          <p:sp>
            <p:nvSpPr>
              <p:cNvPr id="99336" name="Rectangle 8"/>
              <p:cNvSpPr>
                <a:spLocks noGrp="1" noRot="1" noChangeAspect="1" noMove="1" noResize="1" noEditPoints="1" noAdjustHandles="1" noChangeArrowheads="1" noChangeShapeType="1" noTextEdit="1"/>
              </p:cNvSpPr>
              <p:nvPr>
                <p:ph idx="1"/>
              </p:nvPr>
            </p:nvSpPr>
            <p:spPr>
              <a:blipFill rotWithShape="1">
                <a:blip r:embed="rId3"/>
                <a:stretch>
                  <a:fillRect t="-1508" b="-1044"/>
                </a:stretch>
              </a:blipFill>
            </p:spPr>
            <p:txBody>
              <a:bodyPr/>
              <a:lstStyle/>
              <a:p>
                <a:r>
                  <a:rPr lang="en-US">
                    <a:noFill/>
                  </a:rPr>
                  <a:t> </a:t>
                </a:r>
              </a:p>
            </p:txBody>
          </p:sp>
        </mc:Fallback>
      </mc:AlternateContent>
      <p:sp>
        <p:nvSpPr>
          <p:cNvPr id="52" name="Footer Placeholder 5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1" name="Slide Number Placeholder 50"/>
          <p:cNvSpPr>
            <a:spLocks noGrp="1"/>
          </p:cNvSpPr>
          <p:nvPr>
            <p:ph type="sldNum" sz="quarter" idx="12"/>
          </p:nvPr>
        </p:nvSpPr>
        <p:spPr/>
        <p:txBody>
          <a:bodyPr/>
          <a:lstStyle/>
          <a:p>
            <a:fld id="{19B12225-5612-419B-A8D5-4B8EEE4C217E}" type="slidenum">
              <a:rPr lang="en-US" smtClean="0"/>
              <a:pPr/>
              <a:t>25</a:t>
            </a:fld>
            <a:endParaRPr lang="en-US"/>
          </a:p>
        </p:txBody>
      </p:sp>
      <p:grpSp>
        <p:nvGrpSpPr>
          <p:cNvPr id="97" name="Group 96"/>
          <p:cNvGrpSpPr/>
          <p:nvPr/>
        </p:nvGrpSpPr>
        <p:grpSpPr>
          <a:xfrm>
            <a:off x="2209800" y="3429000"/>
            <a:ext cx="5104632" cy="1371600"/>
            <a:chOff x="2209800" y="3647326"/>
            <a:chExt cx="5104632" cy="1371600"/>
          </a:xfrm>
        </p:grpSpPr>
        <p:sp>
          <p:nvSpPr>
            <p:cNvPr id="95" name="Oval 94"/>
            <p:cNvSpPr/>
            <p:nvPr/>
          </p:nvSpPr>
          <p:spPr>
            <a:xfrm>
              <a:off x="5029200" y="3647326"/>
              <a:ext cx="1884452" cy="1371600"/>
            </a:xfrm>
            <a:prstGeom prst="ellipse">
              <a:avLst/>
            </a:prstGeom>
            <a:solidFill>
              <a:schemeClr val="accent1">
                <a:alpha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3" name="Oval 92"/>
            <p:cNvSpPr/>
            <p:nvPr/>
          </p:nvSpPr>
          <p:spPr>
            <a:xfrm>
              <a:off x="2667000" y="3713252"/>
              <a:ext cx="1828800" cy="1295400"/>
            </a:xfrm>
            <a:prstGeom prst="ellipse">
              <a:avLst/>
            </a:prstGeom>
            <a:solidFill>
              <a:schemeClr val="accent1">
                <a:alpha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Oval 86"/>
            <p:cNvSpPr/>
            <p:nvPr/>
          </p:nvSpPr>
          <p:spPr>
            <a:xfrm>
              <a:off x="3429000" y="3810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1</a:t>
              </a:r>
              <a:endParaRPr lang="en-US" sz="2400" b="1" dirty="0">
                <a:solidFill>
                  <a:schemeClr val="bg1"/>
                </a:solidFill>
                <a:latin typeface="Arial" pitchFamily="34" charset="0"/>
                <a:cs typeface="Arial" pitchFamily="34" charset="0"/>
              </a:endParaRPr>
            </a:p>
          </p:txBody>
        </p:sp>
        <p:sp>
          <p:nvSpPr>
            <p:cNvPr id="88" name="Oval 87"/>
            <p:cNvSpPr/>
            <p:nvPr/>
          </p:nvSpPr>
          <p:spPr>
            <a:xfrm>
              <a:off x="3505200" y="4495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3</a:t>
              </a:r>
              <a:endParaRPr lang="en-US" sz="2400" b="1" dirty="0">
                <a:solidFill>
                  <a:schemeClr val="bg1"/>
                </a:solidFill>
                <a:latin typeface="Arial" pitchFamily="34" charset="0"/>
                <a:cs typeface="Arial" pitchFamily="34" charset="0"/>
              </a:endParaRPr>
            </a:p>
          </p:txBody>
        </p:sp>
        <p:sp>
          <p:nvSpPr>
            <p:cNvPr id="89" name="Oval 88"/>
            <p:cNvSpPr/>
            <p:nvPr/>
          </p:nvSpPr>
          <p:spPr>
            <a:xfrm>
              <a:off x="2895600" y="4191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2</a:t>
              </a:r>
              <a:endParaRPr lang="en-US" sz="2400" b="1" dirty="0">
                <a:solidFill>
                  <a:schemeClr val="bg1"/>
                </a:solidFill>
                <a:latin typeface="Arial" pitchFamily="34" charset="0"/>
                <a:cs typeface="Arial" pitchFamily="34" charset="0"/>
              </a:endParaRPr>
            </a:p>
          </p:txBody>
        </p:sp>
        <p:sp>
          <p:nvSpPr>
            <p:cNvPr id="90" name="Oval 89"/>
            <p:cNvSpPr/>
            <p:nvPr/>
          </p:nvSpPr>
          <p:spPr>
            <a:xfrm>
              <a:off x="5715000" y="3733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5</a:t>
              </a:r>
              <a:endParaRPr lang="en-US" sz="2400" b="1" dirty="0">
                <a:solidFill>
                  <a:schemeClr val="bg1"/>
                </a:solidFill>
                <a:latin typeface="Arial" pitchFamily="34" charset="0"/>
                <a:cs typeface="Arial" pitchFamily="34" charset="0"/>
              </a:endParaRPr>
            </a:p>
          </p:txBody>
        </p:sp>
        <p:sp>
          <p:nvSpPr>
            <p:cNvPr id="91" name="Oval 90"/>
            <p:cNvSpPr/>
            <p:nvPr/>
          </p:nvSpPr>
          <p:spPr>
            <a:xfrm>
              <a:off x="5410200" y="44196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4</a:t>
              </a:r>
              <a:endParaRPr lang="en-US" sz="2400" b="1" dirty="0">
                <a:solidFill>
                  <a:schemeClr val="bg1"/>
                </a:solidFill>
                <a:latin typeface="Arial" pitchFamily="34" charset="0"/>
                <a:cs typeface="Arial" pitchFamily="34" charset="0"/>
              </a:endParaRPr>
            </a:p>
          </p:txBody>
        </p:sp>
        <p:sp>
          <p:nvSpPr>
            <p:cNvPr id="92" name="Oval 91"/>
            <p:cNvSpPr/>
            <p:nvPr/>
          </p:nvSpPr>
          <p:spPr>
            <a:xfrm>
              <a:off x="6172200" y="42672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6</a:t>
              </a:r>
              <a:endParaRPr lang="en-US" sz="2400" b="1" dirty="0">
                <a:solidFill>
                  <a:schemeClr val="bg1"/>
                </a:solidFill>
                <a:latin typeface="Arial" pitchFamily="34" charset="0"/>
                <a:cs typeface="Arial" pitchFamily="34" charset="0"/>
              </a:endParaRPr>
            </a:p>
          </p:txBody>
        </p:sp>
        <p:sp>
          <p:nvSpPr>
            <p:cNvPr id="94" name="TextBox 93"/>
            <p:cNvSpPr txBox="1"/>
            <p:nvPr/>
          </p:nvSpPr>
          <p:spPr>
            <a:xfrm>
              <a:off x="2209800" y="3657600"/>
              <a:ext cx="389850" cy="461665"/>
            </a:xfrm>
            <a:prstGeom prst="rect">
              <a:avLst/>
            </a:prstGeom>
            <a:noFill/>
          </p:spPr>
          <p:txBody>
            <a:bodyPr wrap="none" rtlCol="0">
              <a:spAutoFit/>
            </a:bodyPr>
            <a:lstStyle/>
            <a:p>
              <a:r>
                <a:rPr lang="en-US" sz="2400" b="1" i="1" dirty="0" smtClean="0">
                  <a:latin typeface="Times New Roman" pitchFamily="18" charset="0"/>
                  <a:cs typeface="Times New Roman" pitchFamily="18" charset="0"/>
                </a:rPr>
                <a:t>A</a:t>
              </a:r>
              <a:endParaRPr lang="en-US" sz="2400" b="1" i="1" dirty="0">
                <a:latin typeface="Times New Roman" pitchFamily="18" charset="0"/>
                <a:cs typeface="Times New Roman" pitchFamily="18" charset="0"/>
              </a:endParaRPr>
            </a:p>
          </p:txBody>
        </p:sp>
        <p:sp>
          <p:nvSpPr>
            <p:cNvPr id="96" name="TextBox 95"/>
            <p:cNvSpPr txBox="1"/>
            <p:nvPr/>
          </p:nvSpPr>
          <p:spPr>
            <a:xfrm>
              <a:off x="6934200" y="3657600"/>
              <a:ext cx="380232"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B</a:t>
              </a:r>
              <a:endParaRPr lang="en-US" sz="2400" b="1" i="1" dirty="0">
                <a:latin typeface="Times New Roman" pitchFamily="18" charset="0"/>
                <a:cs typeface="Times New Roman" pitchFamily="18" charset="0"/>
              </a:endParaRPr>
            </a:p>
          </p:txBody>
        </p:sp>
      </p:grpSp>
      <p:cxnSp>
        <p:nvCxnSpPr>
          <p:cNvPr id="32" name="Straight Connector 31"/>
          <p:cNvCxnSpPr>
            <a:stCxn id="40" idx="3"/>
            <a:endCxn id="42" idx="7"/>
          </p:cNvCxnSpPr>
          <p:nvPr/>
        </p:nvCxnSpPr>
        <p:spPr>
          <a:xfrm flipH="1">
            <a:off x="5887804" y="1582504"/>
            <a:ext cx="340192" cy="1877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2" idx="5"/>
            <a:endCxn id="41" idx="1"/>
          </p:cNvCxnSpPr>
          <p:nvPr/>
        </p:nvCxnSpPr>
        <p:spPr>
          <a:xfrm>
            <a:off x="5887804" y="2039704"/>
            <a:ext cx="340192" cy="1877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0" idx="4"/>
            <a:endCxn id="41" idx="0"/>
          </p:cNvCxnSpPr>
          <p:nvPr/>
        </p:nvCxnSpPr>
        <p:spPr>
          <a:xfrm>
            <a:off x="6362700" y="1638300"/>
            <a:ext cx="0" cy="533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0" idx="6"/>
            <a:endCxn id="43" idx="2"/>
          </p:cNvCxnSpPr>
          <p:nvPr/>
        </p:nvCxnSpPr>
        <p:spPr>
          <a:xfrm flipV="1">
            <a:off x="6553200" y="1333500"/>
            <a:ext cx="1488886" cy="1143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1" idx="6"/>
            <a:endCxn id="44" idx="2"/>
          </p:cNvCxnSpPr>
          <p:nvPr/>
        </p:nvCxnSpPr>
        <p:spPr>
          <a:xfrm flipV="1">
            <a:off x="6553200" y="2171700"/>
            <a:ext cx="1184086" cy="1905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3" idx="5"/>
            <a:endCxn id="45" idx="1"/>
          </p:cNvCxnSpPr>
          <p:nvPr/>
        </p:nvCxnSpPr>
        <p:spPr>
          <a:xfrm rot="16200000" flipH="1">
            <a:off x="8329190" y="1506304"/>
            <a:ext cx="4163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4" idx="6"/>
            <a:endCxn id="45" idx="2"/>
          </p:cNvCxnSpPr>
          <p:nvPr/>
        </p:nvCxnSpPr>
        <p:spPr>
          <a:xfrm flipV="1">
            <a:off x="8118286" y="2019300"/>
            <a:ext cx="533400" cy="152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3" idx="3"/>
            <a:endCxn id="44" idx="0"/>
          </p:cNvCxnSpPr>
          <p:nvPr/>
        </p:nvCxnSpPr>
        <p:spPr>
          <a:xfrm rot="5400000">
            <a:off x="7756336" y="1639654"/>
            <a:ext cx="512996" cy="17009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172200" y="12573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1</a:t>
            </a:r>
            <a:endParaRPr lang="en-US" sz="2000" b="1" dirty="0">
              <a:solidFill>
                <a:schemeClr val="bg1"/>
              </a:solidFill>
              <a:latin typeface="Arial" pitchFamily="34" charset="0"/>
              <a:cs typeface="Arial" pitchFamily="34" charset="0"/>
            </a:endParaRPr>
          </a:p>
        </p:txBody>
      </p:sp>
      <p:sp>
        <p:nvSpPr>
          <p:cNvPr id="41" name="Oval 40"/>
          <p:cNvSpPr/>
          <p:nvPr/>
        </p:nvSpPr>
        <p:spPr>
          <a:xfrm>
            <a:off x="6172200" y="21717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3</a:t>
            </a:r>
            <a:endParaRPr lang="en-US" sz="2000" b="1" dirty="0">
              <a:solidFill>
                <a:schemeClr val="bg1"/>
              </a:solidFill>
              <a:latin typeface="Arial" pitchFamily="34" charset="0"/>
              <a:cs typeface="Arial" pitchFamily="34" charset="0"/>
            </a:endParaRPr>
          </a:p>
        </p:txBody>
      </p:sp>
      <p:sp>
        <p:nvSpPr>
          <p:cNvPr id="42" name="Oval 41"/>
          <p:cNvSpPr/>
          <p:nvPr/>
        </p:nvSpPr>
        <p:spPr>
          <a:xfrm>
            <a:off x="5562600" y="17145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2</a:t>
            </a:r>
            <a:endParaRPr lang="en-US" sz="2000" b="1" dirty="0">
              <a:solidFill>
                <a:schemeClr val="bg1"/>
              </a:solidFill>
              <a:latin typeface="Arial" pitchFamily="34" charset="0"/>
              <a:cs typeface="Arial" pitchFamily="34" charset="0"/>
            </a:endParaRPr>
          </a:p>
        </p:txBody>
      </p:sp>
      <p:sp>
        <p:nvSpPr>
          <p:cNvPr id="43" name="Oval 42"/>
          <p:cNvSpPr/>
          <p:nvPr/>
        </p:nvSpPr>
        <p:spPr>
          <a:xfrm>
            <a:off x="8042086" y="1143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5</a:t>
            </a:r>
            <a:endParaRPr lang="en-US" sz="2000" b="1" dirty="0">
              <a:solidFill>
                <a:schemeClr val="bg1"/>
              </a:solidFill>
              <a:latin typeface="Arial" pitchFamily="34" charset="0"/>
              <a:cs typeface="Arial" pitchFamily="34" charset="0"/>
            </a:endParaRPr>
          </a:p>
        </p:txBody>
      </p:sp>
      <p:sp>
        <p:nvSpPr>
          <p:cNvPr id="44" name="Oval 43"/>
          <p:cNvSpPr/>
          <p:nvPr/>
        </p:nvSpPr>
        <p:spPr>
          <a:xfrm>
            <a:off x="7737286" y="19812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4</a:t>
            </a:r>
            <a:endParaRPr lang="en-US" sz="2000" b="1" dirty="0">
              <a:solidFill>
                <a:schemeClr val="bg1"/>
              </a:solidFill>
              <a:latin typeface="Arial" pitchFamily="34" charset="0"/>
              <a:cs typeface="Arial" pitchFamily="34" charset="0"/>
            </a:endParaRPr>
          </a:p>
        </p:txBody>
      </p:sp>
      <p:sp>
        <p:nvSpPr>
          <p:cNvPr id="45" name="Oval 44"/>
          <p:cNvSpPr/>
          <p:nvPr/>
        </p:nvSpPr>
        <p:spPr>
          <a:xfrm>
            <a:off x="8651686" y="1828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6</a:t>
            </a: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7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Partitioning</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What makes a good partition?</a:t>
            </a:r>
          </a:p>
          <a:p>
            <a:pPr lvl="1"/>
            <a:r>
              <a:rPr lang="en-US" dirty="0" smtClean="0"/>
              <a:t>Maximize the number of within-group </a:t>
            </a:r>
            <a:br>
              <a:rPr lang="en-US" dirty="0" smtClean="0"/>
            </a:br>
            <a:r>
              <a:rPr lang="en-US" dirty="0" smtClean="0"/>
              <a:t>connections</a:t>
            </a:r>
          </a:p>
          <a:p>
            <a:pPr lvl="1"/>
            <a:r>
              <a:rPr lang="en-US" dirty="0" smtClean="0"/>
              <a:t>Minimize the number of between-group connections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26</a:t>
            </a:fld>
            <a:endParaRPr lang="en-US"/>
          </a:p>
        </p:txBody>
      </p:sp>
      <p:cxnSp>
        <p:nvCxnSpPr>
          <p:cNvPr id="51" name="Straight Connector 50"/>
          <p:cNvCxnSpPr>
            <a:stCxn id="59" idx="3"/>
            <a:endCxn id="61" idx="7"/>
          </p:cNvCxnSpPr>
          <p:nvPr/>
        </p:nvCxnSpPr>
        <p:spPr>
          <a:xfrm rot="5400000">
            <a:off x="2839804" y="4516204"/>
            <a:ext cx="1877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61" idx="5"/>
            <a:endCxn id="60" idx="1"/>
          </p:cNvCxnSpPr>
          <p:nvPr/>
        </p:nvCxnSpPr>
        <p:spPr>
          <a:xfrm rot="16200000" flipH="1">
            <a:off x="2839804" y="4973404"/>
            <a:ext cx="1877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9" idx="4"/>
            <a:endCxn id="60" idx="0"/>
          </p:cNvCxnSpPr>
          <p:nvPr/>
        </p:nvCxnSpPr>
        <p:spPr>
          <a:xfrm rot="5400000">
            <a:off x="2971800" y="4914900"/>
            <a:ext cx="5334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9" idx="6"/>
            <a:endCxn id="62" idx="2"/>
          </p:cNvCxnSpPr>
          <p:nvPr/>
        </p:nvCxnSpPr>
        <p:spPr>
          <a:xfrm flipV="1">
            <a:off x="3429000" y="4305300"/>
            <a:ext cx="182880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0" idx="6"/>
            <a:endCxn id="63" idx="2"/>
          </p:cNvCxnSpPr>
          <p:nvPr/>
        </p:nvCxnSpPr>
        <p:spPr>
          <a:xfrm flipV="1">
            <a:off x="3429000" y="5143500"/>
            <a:ext cx="15240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2" idx="5"/>
            <a:endCxn id="64" idx="1"/>
          </p:cNvCxnSpPr>
          <p:nvPr/>
        </p:nvCxnSpPr>
        <p:spPr>
          <a:xfrm rot="16200000" flipH="1">
            <a:off x="5544904" y="4478104"/>
            <a:ext cx="4163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63" idx="6"/>
            <a:endCxn id="64" idx="2"/>
          </p:cNvCxnSpPr>
          <p:nvPr/>
        </p:nvCxnSpPr>
        <p:spPr>
          <a:xfrm flipV="1">
            <a:off x="5334000" y="4991100"/>
            <a:ext cx="533400" cy="152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2" idx="3"/>
            <a:endCxn id="63" idx="0"/>
          </p:cNvCxnSpPr>
          <p:nvPr/>
        </p:nvCxnSpPr>
        <p:spPr>
          <a:xfrm rot="5400000">
            <a:off x="4972050" y="4611454"/>
            <a:ext cx="512996" cy="17009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048000" y="42672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1</a:t>
            </a:r>
            <a:endParaRPr lang="en-US" sz="2000" b="1" dirty="0">
              <a:solidFill>
                <a:schemeClr val="bg1"/>
              </a:solidFill>
              <a:latin typeface="Arial" pitchFamily="34" charset="0"/>
              <a:cs typeface="Arial" pitchFamily="34" charset="0"/>
            </a:endParaRPr>
          </a:p>
        </p:txBody>
      </p:sp>
      <p:sp>
        <p:nvSpPr>
          <p:cNvPr id="60" name="Oval 59"/>
          <p:cNvSpPr/>
          <p:nvPr/>
        </p:nvSpPr>
        <p:spPr>
          <a:xfrm>
            <a:off x="3048000" y="51816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3</a:t>
            </a:r>
            <a:endParaRPr lang="en-US" sz="2000" b="1" dirty="0">
              <a:solidFill>
                <a:schemeClr val="bg1"/>
              </a:solidFill>
              <a:latin typeface="Arial" pitchFamily="34" charset="0"/>
              <a:cs typeface="Arial" pitchFamily="34" charset="0"/>
            </a:endParaRPr>
          </a:p>
        </p:txBody>
      </p:sp>
      <p:sp>
        <p:nvSpPr>
          <p:cNvPr id="61" name="Oval 60"/>
          <p:cNvSpPr/>
          <p:nvPr/>
        </p:nvSpPr>
        <p:spPr>
          <a:xfrm>
            <a:off x="2438400" y="47244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2</a:t>
            </a:r>
            <a:endParaRPr lang="en-US" sz="2000" b="1" dirty="0">
              <a:solidFill>
                <a:schemeClr val="bg1"/>
              </a:solidFill>
              <a:latin typeface="Arial" pitchFamily="34" charset="0"/>
              <a:cs typeface="Arial" pitchFamily="34" charset="0"/>
            </a:endParaRPr>
          </a:p>
        </p:txBody>
      </p:sp>
      <p:sp>
        <p:nvSpPr>
          <p:cNvPr id="62" name="Oval 61"/>
          <p:cNvSpPr/>
          <p:nvPr/>
        </p:nvSpPr>
        <p:spPr>
          <a:xfrm>
            <a:off x="5257800" y="4114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5</a:t>
            </a:r>
            <a:endParaRPr lang="en-US" sz="2000" b="1" dirty="0">
              <a:solidFill>
                <a:schemeClr val="bg1"/>
              </a:solidFill>
              <a:latin typeface="Arial" pitchFamily="34" charset="0"/>
              <a:cs typeface="Arial" pitchFamily="34" charset="0"/>
            </a:endParaRPr>
          </a:p>
        </p:txBody>
      </p:sp>
      <p:sp>
        <p:nvSpPr>
          <p:cNvPr id="63" name="Oval 62"/>
          <p:cNvSpPr/>
          <p:nvPr/>
        </p:nvSpPr>
        <p:spPr>
          <a:xfrm>
            <a:off x="4953000" y="4953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4</a:t>
            </a:r>
            <a:endParaRPr lang="en-US" sz="2000" b="1" dirty="0">
              <a:solidFill>
                <a:schemeClr val="bg1"/>
              </a:solidFill>
              <a:latin typeface="Arial" pitchFamily="34" charset="0"/>
              <a:cs typeface="Arial" pitchFamily="34" charset="0"/>
            </a:endParaRPr>
          </a:p>
        </p:txBody>
      </p:sp>
      <p:sp>
        <p:nvSpPr>
          <p:cNvPr id="64" name="Oval 63"/>
          <p:cNvSpPr/>
          <p:nvPr/>
        </p:nvSpPr>
        <p:spPr>
          <a:xfrm>
            <a:off x="5867400" y="48006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6</a:t>
            </a:r>
            <a:endParaRPr lang="en-US" sz="2000" b="1" dirty="0">
              <a:solidFill>
                <a:schemeClr val="bg1"/>
              </a:solidFill>
              <a:latin typeface="Arial" pitchFamily="34" charset="0"/>
              <a:cs typeface="Arial" pitchFamily="34" charset="0"/>
            </a:endParaRPr>
          </a:p>
        </p:txBody>
      </p:sp>
      <p:sp>
        <p:nvSpPr>
          <p:cNvPr id="41" name="Line 13"/>
          <p:cNvSpPr>
            <a:spLocks noChangeShapeType="1"/>
          </p:cNvSpPr>
          <p:nvPr/>
        </p:nvSpPr>
        <p:spPr bwMode="auto">
          <a:xfrm flipH="1">
            <a:off x="4190999" y="3886199"/>
            <a:ext cx="457200" cy="2155825"/>
          </a:xfrm>
          <a:prstGeom prst="line">
            <a:avLst/>
          </a:prstGeom>
          <a:noFill/>
          <a:ln w="57150">
            <a:solidFill>
              <a:srgbClr val="0000FF"/>
            </a:solidFill>
            <a:prstDash val="dash"/>
            <a:round/>
            <a:headEnd/>
            <a:tailEnd/>
          </a:ln>
        </p:spPr>
        <p:txBody>
          <a:bodyPr/>
          <a:lstStyle/>
          <a:p>
            <a:endParaRPr lang="en-US"/>
          </a:p>
        </p:txBody>
      </p:sp>
      <p:sp>
        <p:nvSpPr>
          <p:cNvPr id="7" name="TextBox 6"/>
          <p:cNvSpPr txBox="1"/>
          <p:nvPr/>
        </p:nvSpPr>
        <p:spPr>
          <a:xfrm>
            <a:off x="2819400" y="5725180"/>
            <a:ext cx="444352" cy="523220"/>
          </a:xfrm>
          <a:prstGeom prst="rect">
            <a:avLst/>
          </a:prstGeom>
          <a:noFill/>
        </p:spPr>
        <p:txBody>
          <a:bodyPr wrap="none" rtlCol="0">
            <a:spAutoFit/>
          </a:bodyPr>
          <a:lstStyle/>
          <a:p>
            <a:r>
              <a:rPr lang="en-US" sz="2800" b="1" dirty="0" smtClean="0">
                <a:latin typeface="Arial" pitchFamily="34" charset="0"/>
                <a:cs typeface="Arial" pitchFamily="34" charset="0"/>
              </a:rPr>
              <a:t>A</a:t>
            </a:r>
          </a:p>
        </p:txBody>
      </p:sp>
      <p:sp>
        <p:nvSpPr>
          <p:cNvPr id="26" name="TextBox 25"/>
          <p:cNvSpPr txBox="1"/>
          <p:nvPr/>
        </p:nvSpPr>
        <p:spPr>
          <a:xfrm>
            <a:off x="5401722" y="5725180"/>
            <a:ext cx="444352" cy="523220"/>
          </a:xfrm>
          <a:prstGeom prst="rect">
            <a:avLst/>
          </a:prstGeom>
          <a:noFill/>
        </p:spPr>
        <p:txBody>
          <a:bodyPr wrap="none" rtlCol="0">
            <a:spAutoFit/>
          </a:bodyPr>
          <a:lstStyle/>
          <a:p>
            <a:r>
              <a:rPr lang="en-US" sz="2800" b="1" dirty="0" smtClean="0">
                <a:latin typeface="Arial" pitchFamily="34" charset="0"/>
                <a:cs typeface="Arial" pitchFamily="34" charset="0"/>
              </a:rPr>
              <a:t>B</a:t>
            </a:r>
          </a:p>
        </p:txBody>
      </p:sp>
    </p:spTree>
    <p:extLst>
      <p:ext uri="{BB962C8B-B14F-4D97-AF65-F5344CB8AC3E}">
        <p14:creationId xmlns:p14="http://schemas.microsoft.com/office/powerpoint/2010/main" val="291227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3200400" y="4495800"/>
            <a:ext cx="1981200" cy="1524000"/>
          </a:xfrm>
          <a:prstGeom prst="ellipse">
            <a:avLst/>
          </a:prstGeom>
          <a:solidFill>
            <a:schemeClr val="accent1">
              <a:alpha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38200" y="4637926"/>
            <a:ext cx="1981200" cy="1534274"/>
          </a:xfrm>
          <a:prstGeom prst="ellipse">
            <a:avLst/>
          </a:prstGeom>
          <a:solidFill>
            <a:schemeClr val="accent1">
              <a:alpha val="4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78308" y="4506074"/>
            <a:ext cx="412292" cy="523220"/>
          </a:xfrm>
          <a:prstGeom prst="rect">
            <a:avLst/>
          </a:prstGeom>
          <a:noFill/>
        </p:spPr>
        <p:txBody>
          <a:bodyPr wrap="none" rtlCol="0">
            <a:spAutoFit/>
          </a:bodyPr>
          <a:lstStyle/>
          <a:p>
            <a:r>
              <a:rPr lang="en-US" sz="2800" dirty="0" smtClean="0"/>
              <a:t>A</a:t>
            </a:r>
            <a:endParaRPr lang="en-US" sz="2800" dirty="0"/>
          </a:p>
        </p:txBody>
      </p:sp>
      <p:sp>
        <p:nvSpPr>
          <p:cNvPr id="52" name="TextBox 51"/>
          <p:cNvSpPr txBox="1"/>
          <p:nvPr/>
        </p:nvSpPr>
        <p:spPr>
          <a:xfrm>
            <a:off x="5029200" y="4419600"/>
            <a:ext cx="380232" cy="523220"/>
          </a:xfrm>
          <a:prstGeom prst="rect">
            <a:avLst/>
          </a:prstGeom>
          <a:noFill/>
        </p:spPr>
        <p:txBody>
          <a:bodyPr wrap="square" rtlCol="0">
            <a:spAutoFit/>
          </a:bodyPr>
          <a:lstStyle/>
          <a:p>
            <a:r>
              <a:rPr lang="en-US" sz="2800" dirty="0" smtClean="0"/>
              <a:t>B</a:t>
            </a:r>
            <a:endParaRPr lang="en-US" sz="2800" dirty="0"/>
          </a:p>
        </p:txBody>
      </p:sp>
      <p:sp>
        <p:nvSpPr>
          <p:cNvPr id="72706" name="Rectangle 2"/>
          <p:cNvSpPr>
            <a:spLocks noGrp="1" noRot="1" noChangeArrowheads="1"/>
          </p:cNvSpPr>
          <p:nvPr>
            <p:ph type="title"/>
          </p:nvPr>
        </p:nvSpPr>
        <p:spPr/>
        <p:txBody>
          <a:bodyPr/>
          <a:lstStyle/>
          <a:p>
            <a:pPr eaLnBrk="1" hangingPunct="1">
              <a:defRPr/>
            </a:pPr>
            <a:r>
              <a:rPr lang="en-IE" dirty="0" smtClean="0"/>
              <a:t>Graph Cuts</a:t>
            </a:r>
          </a:p>
        </p:txBody>
      </p:sp>
      <p:sp>
        <p:nvSpPr>
          <p:cNvPr id="4" name="Content Placeholder 3"/>
          <p:cNvSpPr>
            <a:spLocks noGrp="1"/>
          </p:cNvSpPr>
          <p:nvPr>
            <p:ph idx="1"/>
          </p:nvPr>
        </p:nvSpPr>
        <p:spPr/>
        <p:txBody>
          <a:bodyPr/>
          <a:lstStyle/>
          <a:p>
            <a:pPr>
              <a:defRPr/>
            </a:pPr>
            <a:r>
              <a:rPr lang="en-IE" b="1" dirty="0"/>
              <a:t>Express partitioning objectives as a </a:t>
            </a:r>
            <a:r>
              <a:rPr lang="en-IE" b="1" dirty="0" smtClean="0"/>
              <a:t>function </a:t>
            </a:r>
            <a:r>
              <a:rPr lang="en-IE" b="1" dirty="0"/>
              <a:t>of the “edge cut” of the partition</a:t>
            </a:r>
          </a:p>
          <a:p>
            <a:pPr>
              <a:spcBef>
                <a:spcPct val="30000"/>
              </a:spcBef>
              <a:defRPr/>
            </a:pPr>
            <a:r>
              <a:rPr lang="en-IE" b="1" dirty="0">
                <a:solidFill>
                  <a:srgbClr val="FF0066"/>
                </a:solidFill>
              </a:rPr>
              <a:t>Cut:</a:t>
            </a:r>
            <a:r>
              <a:rPr lang="en-IE" dirty="0">
                <a:solidFill>
                  <a:schemeClr val="accent3"/>
                </a:solidFill>
              </a:rPr>
              <a:t> </a:t>
            </a:r>
            <a:r>
              <a:rPr lang="en-IE" dirty="0"/>
              <a:t>Set of edges with only one vertex in a group:</a:t>
            </a:r>
          </a:p>
          <a:p>
            <a:endParaRPr lang="en-US" dirty="0"/>
          </a:p>
        </p:txBody>
      </p:sp>
      <p:sp>
        <p:nvSpPr>
          <p:cNvPr id="39" name="Footer Placeholder 38"/>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8" name="Slide Number Placeholder 37"/>
          <p:cNvSpPr>
            <a:spLocks noGrp="1"/>
          </p:cNvSpPr>
          <p:nvPr>
            <p:ph type="sldNum" sz="quarter" idx="12"/>
          </p:nvPr>
        </p:nvSpPr>
        <p:spPr/>
        <p:txBody>
          <a:bodyPr/>
          <a:lstStyle/>
          <a:p>
            <a:fld id="{19B12225-5612-419B-A8D5-4B8EEE4C217E}" type="slidenum">
              <a:rPr lang="en-US" smtClean="0"/>
              <a:pPr/>
              <a:t>27</a:t>
            </a:fld>
            <a:endParaRPr lang="en-US"/>
          </a:p>
        </p:txBody>
      </p:sp>
      <p:grpSp>
        <p:nvGrpSpPr>
          <p:cNvPr id="3" name="Group 86"/>
          <p:cNvGrpSpPr>
            <a:grpSpLocks/>
          </p:cNvGrpSpPr>
          <p:nvPr/>
        </p:nvGrpSpPr>
        <p:grpSpPr bwMode="auto">
          <a:xfrm>
            <a:off x="5510213" y="4824413"/>
            <a:ext cx="3022600" cy="630237"/>
            <a:chOff x="3471" y="3039"/>
            <a:chExt cx="1904" cy="397"/>
          </a:xfrm>
        </p:grpSpPr>
        <p:sp>
          <p:nvSpPr>
            <p:cNvPr id="2055" name="AutoShape 49"/>
            <p:cNvSpPr>
              <a:spLocks noChangeArrowheads="1"/>
            </p:cNvSpPr>
            <p:nvPr/>
          </p:nvSpPr>
          <p:spPr bwMode="auto">
            <a:xfrm>
              <a:off x="3471" y="3039"/>
              <a:ext cx="470" cy="397"/>
            </a:xfrm>
            <a:prstGeom prst="rightArrow">
              <a:avLst>
                <a:gd name="adj1" fmla="val 50000"/>
                <a:gd name="adj2" fmla="val 42475"/>
              </a:avLst>
            </a:prstGeom>
            <a:solidFill>
              <a:schemeClr val="hlink"/>
            </a:solidFill>
            <a:ln w="15875">
              <a:solidFill>
                <a:srgbClr val="000000"/>
              </a:solidFill>
              <a:miter lim="800000"/>
              <a:headEnd/>
              <a:tailEnd/>
            </a:ln>
          </p:spPr>
          <p:txBody>
            <a:bodyPr wrap="none" anchor="ctr"/>
            <a:lstStyle/>
            <a:p>
              <a:endParaRPr lang="en-US"/>
            </a:p>
          </p:txBody>
        </p:sp>
        <p:sp>
          <p:nvSpPr>
            <p:cNvPr id="2056" name="Text Box 82"/>
            <p:cNvSpPr txBox="1">
              <a:spLocks noChangeArrowheads="1"/>
            </p:cNvSpPr>
            <p:nvPr/>
          </p:nvSpPr>
          <p:spPr bwMode="auto">
            <a:xfrm>
              <a:off x="4005" y="3089"/>
              <a:ext cx="1370" cy="308"/>
            </a:xfrm>
            <a:prstGeom prst="rect">
              <a:avLst/>
            </a:prstGeom>
            <a:noFill/>
            <a:ln w="9525">
              <a:noFill/>
              <a:miter lim="800000"/>
              <a:headEnd/>
              <a:tailEnd/>
            </a:ln>
          </p:spPr>
          <p:txBody>
            <a:bodyPr>
              <a:spAutoFit/>
            </a:bodyPr>
            <a:lstStyle/>
            <a:p>
              <a:pPr algn="ctr" eaLnBrk="0" hangingPunct="0">
                <a:spcBef>
                  <a:spcPct val="50000"/>
                </a:spcBef>
              </a:pPr>
              <a:r>
                <a:rPr lang="en-IE" sz="2600" i="1" dirty="0">
                  <a:latin typeface="Times New Roman" pitchFamily="18" charset="0"/>
                </a:rPr>
                <a:t>cut(A,B) = </a:t>
              </a:r>
              <a:r>
                <a:rPr lang="en-IE" sz="2600" i="1" dirty="0" smtClean="0">
                  <a:latin typeface="Times New Roman" pitchFamily="18" charset="0"/>
                </a:rPr>
                <a:t>2</a:t>
              </a:r>
              <a:endParaRPr lang="el-GR" sz="2600" i="1" dirty="0">
                <a:latin typeface="Times New Roman" pitchFamily="18" charset="0"/>
              </a:endParaRPr>
            </a:p>
          </p:txBody>
        </p:sp>
      </p:grpSp>
      <p:cxnSp>
        <p:nvCxnSpPr>
          <p:cNvPr id="32" name="Straight Connector 31"/>
          <p:cNvCxnSpPr>
            <a:stCxn id="43" idx="3"/>
            <a:endCxn id="45" idx="7"/>
          </p:cNvCxnSpPr>
          <p:nvPr/>
        </p:nvCxnSpPr>
        <p:spPr>
          <a:xfrm flipH="1">
            <a:off x="1468204" y="5083735"/>
            <a:ext cx="340192" cy="15366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5" idx="5"/>
            <a:endCxn id="44" idx="1"/>
          </p:cNvCxnSpPr>
          <p:nvPr/>
        </p:nvCxnSpPr>
        <p:spPr>
          <a:xfrm rot="16200000" flipH="1">
            <a:off x="1544404" y="5430604"/>
            <a:ext cx="1877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3" idx="4"/>
            <a:endCxn id="44" idx="0"/>
          </p:cNvCxnSpPr>
          <p:nvPr/>
        </p:nvCxnSpPr>
        <p:spPr>
          <a:xfrm>
            <a:off x="1943100" y="5139531"/>
            <a:ext cx="0" cy="4992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3" idx="6"/>
            <a:endCxn id="46" idx="2"/>
          </p:cNvCxnSpPr>
          <p:nvPr/>
        </p:nvCxnSpPr>
        <p:spPr>
          <a:xfrm flipV="1">
            <a:off x="2133600" y="4762500"/>
            <a:ext cx="1828800" cy="1865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4" idx="6"/>
            <a:endCxn id="47" idx="2"/>
          </p:cNvCxnSpPr>
          <p:nvPr/>
        </p:nvCxnSpPr>
        <p:spPr>
          <a:xfrm flipV="1">
            <a:off x="2133600" y="5600700"/>
            <a:ext cx="15240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6" idx="5"/>
            <a:endCxn id="48" idx="1"/>
          </p:cNvCxnSpPr>
          <p:nvPr/>
        </p:nvCxnSpPr>
        <p:spPr>
          <a:xfrm rot="16200000" flipH="1">
            <a:off x="4249504" y="4935304"/>
            <a:ext cx="4163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7" idx="6"/>
            <a:endCxn id="48" idx="2"/>
          </p:cNvCxnSpPr>
          <p:nvPr/>
        </p:nvCxnSpPr>
        <p:spPr>
          <a:xfrm flipV="1">
            <a:off x="4038600" y="5448300"/>
            <a:ext cx="533400" cy="152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6" idx="3"/>
            <a:endCxn id="47" idx="0"/>
          </p:cNvCxnSpPr>
          <p:nvPr/>
        </p:nvCxnSpPr>
        <p:spPr>
          <a:xfrm rot="5400000">
            <a:off x="3676650" y="5068654"/>
            <a:ext cx="512996" cy="17009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752600" y="4758531"/>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1</a:t>
            </a:r>
            <a:endParaRPr lang="en-US" sz="2000" b="1" dirty="0">
              <a:solidFill>
                <a:schemeClr val="bg1"/>
              </a:solidFill>
              <a:latin typeface="Arial" pitchFamily="34" charset="0"/>
              <a:cs typeface="Arial" pitchFamily="34" charset="0"/>
            </a:endParaRPr>
          </a:p>
        </p:txBody>
      </p:sp>
      <p:sp>
        <p:nvSpPr>
          <p:cNvPr id="44" name="Oval 43"/>
          <p:cNvSpPr/>
          <p:nvPr/>
        </p:nvSpPr>
        <p:spPr>
          <a:xfrm>
            <a:off x="1752600" y="5638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3</a:t>
            </a:r>
            <a:endParaRPr lang="en-US" sz="2000" b="1" dirty="0">
              <a:solidFill>
                <a:schemeClr val="bg1"/>
              </a:solidFill>
              <a:latin typeface="Arial" pitchFamily="34" charset="0"/>
              <a:cs typeface="Arial" pitchFamily="34" charset="0"/>
            </a:endParaRPr>
          </a:p>
        </p:txBody>
      </p:sp>
      <p:sp>
        <p:nvSpPr>
          <p:cNvPr id="45" name="Oval 44"/>
          <p:cNvSpPr/>
          <p:nvPr/>
        </p:nvSpPr>
        <p:spPr>
          <a:xfrm>
            <a:off x="1143000" y="51816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2</a:t>
            </a:r>
            <a:endParaRPr lang="en-US" sz="2000" b="1" dirty="0">
              <a:solidFill>
                <a:schemeClr val="bg1"/>
              </a:solidFill>
              <a:latin typeface="Arial" pitchFamily="34" charset="0"/>
              <a:cs typeface="Arial" pitchFamily="34" charset="0"/>
            </a:endParaRPr>
          </a:p>
        </p:txBody>
      </p:sp>
      <p:sp>
        <p:nvSpPr>
          <p:cNvPr id="46" name="Oval 45"/>
          <p:cNvSpPr/>
          <p:nvPr/>
        </p:nvSpPr>
        <p:spPr>
          <a:xfrm>
            <a:off x="3962400" y="4572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5</a:t>
            </a:r>
            <a:endParaRPr lang="en-US" sz="2000" b="1" dirty="0">
              <a:solidFill>
                <a:schemeClr val="bg1"/>
              </a:solidFill>
              <a:latin typeface="Arial" pitchFamily="34" charset="0"/>
              <a:cs typeface="Arial" pitchFamily="34" charset="0"/>
            </a:endParaRPr>
          </a:p>
        </p:txBody>
      </p:sp>
      <p:sp>
        <p:nvSpPr>
          <p:cNvPr id="47" name="Oval 46"/>
          <p:cNvSpPr/>
          <p:nvPr/>
        </p:nvSpPr>
        <p:spPr>
          <a:xfrm>
            <a:off x="3657600" y="54102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4</a:t>
            </a:r>
            <a:endParaRPr lang="en-US" sz="2000" b="1" dirty="0">
              <a:solidFill>
                <a:schemeClr val="bg1"/>
              </a:solidFill>
              <a:latin typeface="Arial" pitchFamily="34" charset="0"/>
              <a:cs typeface="Arial" pitchFamily="34" charset="0"/>
            </a:endParaRPr>
          </a:p>
        </p:txBody>
      </p:sp>
      <p:sp>
        <p:nvSpPr>
          <p:cNvPr id="48" name="Oval 47"/>
          <p:cNvSpPr/>
          <p:nvPr/>
        </p:nvSpPr>
        <p:spPr>
          <a:xfrm>
            <a:off x="4572000" y="5257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bg1"/>
                </a:solidFill>
                <a:latin typeface="Arial" pitchFamily="34" charset="0"/>
                <a:cs typeface="Arial" pitchFamily="34" charset="0"/>
              </a:rPr>
              <a:t>6</a:t>
            </a:r>
            <a:endParaRPr lang="en-US" sz="2000" b="1" dirty="0">
              <a:solidFill>
                <a:schemeClr val="bg1"/>
              </a:solidFill>
              <a:latin typeface="Arial" pitchFamily="34" charset="0"/>
              <a:cs typeface="Arial" pitchFamily="34" charset="0"/>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1830904223"/>
              </p:ext>
            </p:extLst>
          </p:nvPr>
        </p:nvGraphicFramePr>
        <p:xfrm>
          <a:off x="2368103" y="3124200"/>
          <a:ext cx="3069772" cy="914400"/>
        </p:xfrm>
        <a:graphic>
          <a:graphicData uri="http://schemas.openxmlformats.org/presentationml/2006/ole">
            <mc:AlternateContent xmlns:mc="http://schemas.openxmlformats.org/markup-compatibility/2006">
              <mc:Choice xmlns:v="urn:schemas-microsoft-com:vml" Requires="v">
                <p:oleObj spid="_x0000_s66563" name="Equation" r:id="rId3" imgW="28641614" imgH="8524943" progId="Equation.3">
                  <p:embed/>
                </p:oleObj>
              </mc:Choice>
              <mc:Fallback>
                <p:oleObj name="Equation" r:id="rId3" imgW="28641614" imgH="8524943" progId="Equation.3">
                  <p:embed/>
                  <p:pic>
                    <p:nvPicPr>
                      <p:cNvPr id="0" name=""/>
                      <p:cNvPicPr>
                        <a:picLocks noGrp="1" noChangeAspect="1" noChangeArrowheads="1"/>
                      </p:cNvPicPr>
                      <p:nvPr/>
                    </p:nvPicPr>
                    <p:blipFill>
                      <a:blip r:embed="rId4">
                        <a:lum bright="-100000" contrast="100000"/>
                        <a:grayscl/>
                        <a:biLevel thresh="50000"/>
                        <a:extLst>
                          <a:ext uri="{28A0092B-C50C-407E-A947-70E740481C1C}">
                            <a14:useLocalDpi xmlns:a14="http://schemas.microsoft.com/office/drawing/2010/main" val="0"/>
                          </a:ext>
                        </a:extLst>
                      </a:blip>
                      <a:srcRect/>
                      <a:stretch>
                        <a:fillRect/>
                      </a:stretch>
                    </p:blipFill>
                    <p:spPr bwMode="auto">
                      <a:xfrm>
                        <a:off x="2368103" y="3124200"/>
                        <a:ext cx="3069772" cy="914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9484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en-IE" dirty="0" smtClean="0"/>
              <a:t>Graph Cut Criterion</a:t>
            </a:r>
            <a:endParaRPr lang="en-IE" sz="2400" dirty="0" smtClean="0"/>
          </a:p>
        </p:txBody>
      </p:sp>
      <p:sp>
        <p:nvSpPr>
          <p:cNvPr id="121859" name="Rectangle 3"/>
          <p:cNvSpPr>
            <a:spLocks noGrp="1" noChangeArrowheads="1"/>
          </p:cNvSpPr>
          <p:nvPr>
            <p:ph idx="1"/>
          </p:nvPr>
        </p:nvSpPr>
        <p:spPr/>
        <p:txBody>
          <a:bodyPr>
            <a:normAutofit/>
          </a:bodyPr>
          <a:lstStyle/>
          <a:p>
            <a:pPr eaLnBrk="1" hangingPunct="1">
              <a:lnSpc>
                <a:spcPct val="90000"/>
              </a:lnSpc>
              <a:defRPr/>
            </a:pPr>
            <a:r>
              <a:rPr lang="en-IE" b="1" dirty="0" smtClean="0"/>
              <a:t>Criterion: </a:t>
            </a:r>
            <a:r>
              <a:rPr lang="en-IE" b="1" dirty="0" smtClean="0">
                <a:solidFill>
                  <a:srgbClr val="0000FF"/>
                </a:solidFill>
              </a:rPr>
              <a:t>Minimum-cut</a:t>
            </a:r>
          </a:p>
          <a:p>
            <a:pPr lvl="1" eaLnBrk="1" hangingPunct="1">
              <a:lnSpc>
                <a:spcPct val="90000"/>
              </a:lnSpc>
              <a:defRPr/>
            </a:pPr>
            <a:r>
              <a:rPr lang="en-IE" dirty="0" smtClean="0"/>
              <a:t>Minimize weight of connections between groups</a:t>
            </a:r>
          </a:p>
          <a:p>
            <a:pPr lvl="1" eaLnBrk="1" hangingPunct="1">
              <a:lnSpc>
                <a:spcPct val="90000"/>
              </a:lnSpc>
              <a:defRPr/>
            </a:pPr>
            <a:endParaRPr lang="en-IE" dirty="0" smtClean="0"/>
          </a:p>
          <a:p>
            <a:pPr>
              <a:lnSpc>
                <a:spcPct val="90000"/>
              </a:lnSpc>
              <a:defRPr/>
            </a:pPr>
            <a:r>
              <a:rPr lang="en-IE" b="1" dirty="0" smtClean="0">
                <a:solidFill>
                  <a:srgbClr val="0000FF"/>
                </a:solidFill>
              </a:rPr>
              <a:t>Degenerate case:</a:t>
            </a:r>
          </a:p>
          <a:p>
            <a:pPr>
              <a:lnSpc>
                <a:spcPct val="90000"/>
              </a:lnSpc>
              <a:defRPr/>
            </a:pPr>
            <a:endParaRPr lang="en-IE" dirty="0" smtClean="0"/>
          </a:p>
          <a:p>
            <a:pPr>
              <a:lnSpc>
                <a:spcPct val="90000"/>
              </a:lnSpc>
              <a:defRPr/>
            </a:pPr>
            <a:endParaRPr lang="en-IE" dirty="0" smtClean="0"/>
          </a:p>
          <a:p>
            <a:pPr>
              <a:lnSpc>
                <a:spcPct val="90000"/>
              </a:lnSpc>
              <a:defRPr/>
            </a:pPr>
            <a:endParaRPr lang="en-IE" dirty="0" smtClean="0"/>
          </a:p>
          <a:p>
            <a:pPr>
              <a:lnSpc>
                <a:spcPct val="90000"/>
              </a:lnSpc>
              <a:defRPr/>
            </a:pPr>
            <a:endParaRPr lang="en-IE" dirty="0" smtClean="0"/>
          </a:p>
          <a:p>
            <a:pPr>
              <a:lnSpc>
                <a:spcPct val="90000"/>
              </a:lnSpc>
              <a:defRPr/>
            </a:pPr>
            <a:r>
              <a:rPr lang="en-IE" b="1" dirty="0" smtClean="0">
                <a:solidFill>
                  <a:srgbClr val="FF0066"/>
                </a:solidFill>
              </a:rPr>
              <a:t>Problem:</a:t>
            </a:r>
          </a:p>
          <a:p>
            <a:pPr lvl="1">
              <a:lnSpc>
                <a:spcPct val="90000"/>
              </a:lnSpc>
              <a:defRPr/>
            </a:pPr>
            <a:r>
              <a:rPr lang="en-IE" dirty="0" smtClean="0"/>
              <a:t>Only considers external cluster connections</a:t>
            </a:r>
          </a:p>
          <a:p>
            <a:pPr lvl="1">
              <a:lnSpc>
                <a:spcPct val="90000"/>
              </a:lnSpc>
              <a:defRPr/>
            </a:pPr>
            <a:r>
              <a:rPr lang="en-IE" dirty="0" smtClean="0"/>
              <a:t>Does not consider internal cluster connectivity</a:t>
            </a:r>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3" name="Slide Number Placeholder 32"/>
          <p:cNvSpPr>
            <a:spLocks noGrp="1"/>
          </p:cNvSpPr>
          <p:nvPr>
            <p:ph type="sldNum" sz="quarter" idx="12"/>
          </p:nvPr>
        </p:nvSpPr>
        <p:spPr/>
        <p:txBody>
          <a:bodyPr/>
          <a:lstStyle/>
          <a:p>
            <a:fld id="{19B12225-5612-419B-A8D5-4B8EEE4C217E}" type="slidenum">
              <a:rPr lang="en-US" smtClean="0"/>
              <a:pPr/>
              <a:t>28</a:t>
            </a:fld>
            <a:endParaRPr lang="en-US"/>
          </a:p>
        </p:txBody>
      </p:sp>
      <p:cxnSp>
        <p:nvCxnSpPr>
          <p:cNvPr id="102" name="Straight Connector 101"/>
          <p:cNvCxnSpPr/>
          <p:nvPr/>
        </p:nvCxnSpPr>
        <p:spPr>
          <a:xfrm>
            <a:off x="4480560" y="3960598"/>
            <a:ext cx="17781" cy="535202"/>
          </a:xfrm>
          <a:prstGeom prst="line">
            <a:avLst/>
          </a:prstGeom>
          <a:ln w="28575"/>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a:off x="4951327" y="3986213"/>
            <a:ext cx="43662" cy="467808"/>
          </a:xfrm>
          <a:prstGeom prst="line">
            <a:avLst/>
          </a:prstGeom>
          <a:ln w="28575"/>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a:off x="4495800" y="3940755"/>
            <a:ext cx="390947" cy="3650"/>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a:off x="3495042" y="3686175"/>
            <a:ext cx="7937" cy="496888"/>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2486025" y="4159649"/>
            <a:ext cx="514350" cy="169465"/>
          </a:xfrm>
          <a:prstGeom prst="line">
            <a:avLst/>
          </a:prstGeom>
          <a:ln w="28575"/>
        </p:spPr>
        <p:style>
          <a:lnRef idx="1">
            <a:schemeClr val="dk1"/>
          </a:lnRef>
          <a:fillRef idx="0">
            <a:schemeClr val="dk1"/>
          </a:fillRef>
          <a:effectRef idx="0">
            <a:schemeClr val="dk1"/>
          </a:effectRef>
          <a:fontRef idx="minor">
            <a:schemeClr val="tx1"/>
          </a:fontRef>
        </p:style>
      </p:cxnSp>
      <p:sp>
        <p:nvSpPr>
          <p:cNvPr id="18436" name="Text Box 4"/>
          <p:cNvSpPr txBox="1">
            <a:spLocks noChangeArrowheads="1"/>
          </p:cNvSpPr>
          <p:nvPr/>
        </p:nvSpPr>
        <p:spPr bwMode="auto">
          <a:xfrm>
            <a:off x="2500632" y="2234625"/>
            <a:ext cx="3858894" cy="584775"/>
          </a:xfrm>
          <a:prstGeom prst="rect">
            <a:avLst/>
          </a:prstGeom>
          <a:noFill/>
          <a:ln w="9525">
            <a:noFill/>
            <a:miter lim="800000"/>
            <a:headEnd/>
            <a:tailEnd/>
          </a:ln>
        </p:spPr>
        <p:txBody>
          <a:bodyPr wrap="square">
            <a:spAutoFit/>
          </a:bodyPr>
          <a:lstStyle/>
          <a:p>
            <a:pPr algn="ctr" eaLnBrk="0" hangingPunct="0">
              <a:spcBef>
                <a:spcPct val="50000"/>
              </a:spcBef>
            </a:pPr>
            <a:r>
              <a:rPr lang="en-IE" sz="3200" b="1" dirty="0" err="1">
                <a:latin typeface="Times New Roman" pitchFamily="18" charset="0"/>
              </a:rPr>
              <a:t>a</a:t>
            </a:r>
            <a:r>
              <a:rPr lang="en-IE" sz="3200" b="1" dirty="0" err="1" smtClean="0">
                <a:latin typeface="Times New Roman" pitchFamily="18" charset="0"/>
              </a:rPr>
              <a:t>rg</a:t>
            </a:r>
            <a:r>
              <a:rPr lang="en-IE" sz="3200" b="1" dirty="0" smtClean="0">
                <a:latin typeface="Times New Roman" pitchFamily="18" charset="0"/>
              </a:rPr>
              <a:t> </a:t>
            </a:r>
            <a:r>
              <a:rPr lang="en-IE" sz="3200" b="1" dirty="0" err="1" smtClean="0">
                <a:latin typeface="Times New Roman" pitchFamily="18" charset="0"/>
              </a:rPr>
              <a:t>min</a:t>
            </a:r>
            <a:r>
              <a:rPr lang="en-IE" sz="3200" b="1" baseline="-25000" dirty="0" err="1" smtClean="0">
                <a:latin typeface="Times New Roman" pitchFamily="18" charset="0"/>
              </a:rPr>
              <a:t>A,B</a:t>
            </a:r>
            <a:r>
              <a:rPr lang="en-IE" sz="3200" b="1" i="1" dirty="0" smtClean="0">
                <a:latin typeface="Times New Roman" pitchFamily="18" charset="0"/>
              </a:rPr>
              <a:t> </a:t>
            </a:r>
            <a:r>
              <a:rPr lang="en-IE" sz="3200" b="1" i="1" dirty="0">
                <a:latin typeface="Times New Roman" pitchFamily="18" charset="0"/>
              </a:rPr>
              <a:t>cut(A,B)</a:t>
            </a:r>
            <a:endParaRPr lang="el-GR" sz="3200" b="1" i="1" dirty="0">
              <a:latin typeface="Times New Roman" pitchFamily="18" charset="0"/>
            </a:endParaRPr>
          </a:p>
        </p:txBody>
      </p:sp>
      <p:sp>
        <p:nvSpPr>
          <p:cNvPr id="18463" name="Text Box 26"/>
          <p:cNvSpPr txBox="1">
            <a:spLocks noChangeArrowheads="1"/>
          </p:cNvSpPr>
          <p:nvPr/>
        </p:nvSpPr>
        <p:spPr bwMode="auto">
          <a:xfrm>
            <a:off x="3733800" y="3134576"/>
            <a:ext cx="1590500" cy="338554"/>
          </a:xfrm>
          <a:prstGeom prst="rect">
            <a:avLst/>
          </a:prstGeom>
          <a:noFill/>
          <a:ln w="9525">
            <a:noFill/>
            <a:miter lim="800000"/>
            <a:headEnd/>
            <a:tailEnd/>
          </a:ln>
        </p:spPr>
        <p:txBody>
          <a:bodyPr wrap="none">
            <a:spAutoFit/>
          </a:bodyPr>
          <a:lstStyle/>
          <a:p>
            <a:pPr eaLnBrk="0" hangingPunct="0"/>
            <a:r>
              <a:rPr lang="en-IE" sz="1600" b="1" dirty="0" smtClean="0">
                <a:solidFill>
                  <a:srgbClr val="0000FF"/>
                </a:solidFill>
                <a:latin typeface="Tahoma" pitchFamily="34" charset="0"/>
              </a:rPr>
              <a:t>“Optimal cut”</a:t>
            </a:r>
            <a:endParaRPr lang="en-IE" sz="1600" b="1" dirty="0">
              <a:solidFill>
                <a:srgbClr val="0000FF"/>
              </a:solidFill>
              <a:latin typeface="Tahoma" pitchFamily="34" charset="0"/>
            </a:endParaRPr>
          </a:p>
        </p:txBody>
      </p:sp>
      <p:sp>
        <p:nvSpPr>
          <p:cNvPr id="18461" name="Text Box 29"/>
          <p:cNvSpPr txBox="1">
            <a:spLocks noChangeArrowheads="1"/>
          </p:cNvSpPr>
          <p:nvPr/>
        </p:nvSpPr>
        <p:spPr bwMode="auto">
          <a:xfrm>
            <a:off x="5415272" y="3386554"/>
            <a:ext cx="1519238" cy="336550"/>
          </a:xfrm>
          <a:prstGeom prst="rect">
            <a:avLst/>
          </a:prstGeom>
          <a:noFill/>
          <a:ln w="9525">
            <a:noFill/>
            <a:miter lim="800000"/>
            <a:headEnd/>
            <a:tailEnd/>
          </a:ln>
        </p:spPr>
        <p:txBody>
          <a:bodyPr wrap="none">
            <a:spAutoFit/>
          </a:bodyPr>
          <a:lstStyle/>
          <a:p>
            <a:pPr eaLnBrk="0" hangingPunct="0"/>
            <a:r>
              <a:rPr lang="en-IE" sz="1600" b="1" dirty="0">
                <a:solidFill>
                  <a:srgbClr val="FF0000"/>
                </a:solidFill>
                <a:latin typeface="Tahoma" pitchFamily="34" charset="0"/>
              </a:rPr>
              <a:t>Minimum cut</a:t>
            </a:r>
          </a:p>
        </p:txBody>
      </p:sp>
      <p:sp>
        <p:nvSpPr>
          <p:cNvPr id="18452" name="Oval 18"/>
          <p:cNvSpPr>
            <a:spLocks noChangeArrowheads="1"/>
          </p:cNvSpPr>
          <p:nvPr/>
        </p:nvSpPr>
        <p:spPr bwMode="auto">
          <a:xfrm>
            <a:off x="4389120" y="3841750"/>
            <a:ext cx="182880" cy="185738"/>
          </a:xfrm>
          <a:prstGeom prst="ellipse">
            <a:avLst/>
          </a:prstGeom>
          <a:solidFill>
            <a:srgbClr val="008000"/>
          </a:solidFill>
          <a:ln w="9525">
            <a:noFill/>
            <a:round/>
            <a:headEnd/>
            <a:tailEnd/>
          </a:ln>
        </p:spPr>
        <p:txBody>
          <a:bodyPr wrap="none" anchor="ctr"/>
          <a:lstStyle/>
          <a:p>
            <a:endParaRPr lang="en-US"/>
          </a:p>
        </p:txBody>
      </p:sp>
      <p:sp>
        <p:nvSpPr>
          <p:cNvPr id="18454" name="Oval 20"/>
          <p:cNvSpPr>
            <a:spLocks noChangeArrowheads="1"/>
          </p:cNvSpPr>
          <p:nvPr/>
        </p:nvSpPr>
        <p:spPr bwMode="auto">
          <a:xfrm>
            <a:off x="4857751" y="3843338"/>
            <a:ext cx="182880" cy="185738"/>
          </a:xfrm>
          <a:prstGeom prst="ellipse">
            <a:avLst/>
          </a:prstGeom>
          <a:solidFill>
            <a:srgbClr val="008000"/>
          </a:solidFill>
          <a:ln w="9525">
            <a:noFill/>
            <a:round/>
            <a:headEnd/>
            <a:tailEnd/>
          </a:ln>
        </p:spPr>
        <p:txBody>
          <a:bodyPr wrap="none" anchor="ctr"/>
          <a:lstStyle/>
          <a:p>
            <a:endParaRPr lang="en-US"/>
          </a:p>
        </p:txBody>
      </p:sp>
      <p:sp>
        <p:nvSpPr>
          <p:cNvPr id="18455" name="Oval 21"/>
          <p:cNvSpPr>
            <a:spLocks noChangeArrowheads="1"/>
          </p:cNvSpPr>
          <p:nvPr/>
        </p:nvSpPr>
        <p:spPr bwMode="auto">
          <a:xfrm>
            <a:off x="5364164" y="4595813"/>
            <a:ext cx="182880" cy="185738"/>
          </a:xfrm>
          <a:prstGeom prst="ellipse">
            <a:avLst/>
          </a:prstGeom>
          <a:solidFill>
            <a:srgbClr val="008000"/>
          </a:solidFill>
          <a:ln w="9525">
            <a:noFill/>
            <a:round/>
            <a:headEnd/>
            <a:tailEnd/>
          </a:ln>
        </p:spPr>
        <p:txBody>
          <a:bodyPr wrap="none" anchor="ctr"/>
          <a:lstStyle/>
          <a:p>
            <a:endParaRPr lang="en-US"/>
          </a:p>
        </p:txBody>
      </p:sp>
      <p:sp>
        <p:nvSpPr>
          <p:cNvPr id="18456" name="Oval 22"/>
          <p:cNvSpPr>
            <a:spLocks noChangeArrowheads="1"/>
          </p:cNvSpPr>
          <p:nvPr/>
        </p:nvSpPr>
        <p:spPr bwMode="auto">
          <a:xfrm>
            <a:off x="5665789" y="3906838"/>
            <a:ext cx="182880" cy="185738"/>
          </a:xfrm>
          <a:prstGeom prst="ellipse">
            <a:avLst/>
          </a:prstGeom>
          <a:solidFill>
            <a:srgbClr val="008000"/>
          </a:solidFill>
          <a:ln w="9525">
            <a:noFill/>
            <a:round/>
            <a:headEnd/>
            <a:tailEnd/>
          </a:ln>
        </p:spPr>
        <p:txBody>
          <a:bodyPr wrap="none" anchor="ctr"/>
          <a:lstStyle/>
          <a:p>
            <a:endParaRPr lang="en-US"/>
          </a:p>
        </p:txBody>
      </p:sp>
      <p:cxnSp>
        <p:nvCxnSpPr>
          <p:cNvPr id="3" name="Straight Connector 2"/>
          <p:cNvCxnSpPr/>
          <p:nvPr/>
        </p:nvCxnSpPr>
        <p:spPr>
          <a:xfrm flipH="1">
            <a:off x="5457382" y="3988885"/>
            <a:ext cx="328407" cy="754643"/>
          </a:xfrm>
          <a:prstGeom prst="line">
            <a:avLst/>
          </a:prstGeom>
          <a:ln w="28575">
            <a:no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438400" y="3737770"/>
            <a:ext cx="561975" cy="49212"/>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3033714" y="3745494"/>
            <a:ext cx="436038" cy="58362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002758" y="3730625"/>
            <a:ext cx="3333" cy="688975"/>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4513153" y="3899985"/>
            <a:ext cx="436038" cy="58362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2400301" y="3749674"/>
            <a:ext cx="647699" cy="593726"/>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438400" y="4114800"/>
            <a:ext cx="435498" cy="678443"/>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2356325" y="4637882"/>
            <a:ext cx="539275" cy="131763"/>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472137" y="4153113"/>
            <a:ext cx="211662" cy="573668"/>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3349103" y="4700801"/>
            <a:ext cx="308497" cy="175999"/>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3000375" y="4355017"/>
            <a:ext cx="399509" cy="503818"/>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V="1">
            <a:off x="2864804" y="4188330"/>
            <a:ext cx="669606" cy="593221"/>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3006091" y="3777166"/>
            <a:ext cx="510111" cy="445081"/>
          </a:xfrm>
          <a:prstGeom prst="line">
            <a:avLst/>
          </a:prstGeom>
          <a:ln w="28575"/>
        </p:spPr>
        <p:style>
          <a:lnRef idx="1">
            <a:schemeClr val="dk1"/>
          </a:lnRef>
          <a:fillRef idx="0">
            <a:schemeClr val="dk1"/>
          </a:fillRef>
          <a:effectRef idx="0">
            <a:schemeClr val="dk1"/>
          </a:effectRef>
          <a:fontRef idx="minor">
            <a:schemeClr val="tx1"/>
          </a:fontRef>
        </p:style>
      </p:cxnSp>
      <p:sp>
        <p:nvSpPr>
          <p:cNvPr id="18448" name="Oval 13"/>
          <p:cNvSpPr>
            <a:spLocks noChangeArrowheads="1"/>
          </p:cNvSpPr>
          <p:nvPr/>
        </p:nvSpPr>
        <p:spPr bwMode="auto">
          <a:xfrm>
            <a:off x="2773364" y="4676776"/>
            <a:ext cx="182880" cy="185738"/>
          </a:xfrm>
          <a:prstGeom prst="ellipse">
            <a:avLst/>
          </a:prstGeom>
          <a:solidFill>
            <a:srgbClr val="FF0000"/>
          </a:solidFill>
          <a:ln w="9525">
            <a:noFill/>
            <a:round/>
            <a:headEnd/>
            <a:tailEnd/>
          </a:ln>
        </p:spPr>
        <p:txBody>
          <a:bodyPr wrap="none" anchor="ctr"/>
          <a:lstStyle/>
          <a:p>
            <a:endParaRPr lang="en-US"/>
          </a:p>
        </p:txBody>
      </p:sp>
      <p:sp>
        <p:nvSpPr>
          <p:cNvPr id="18451" name="Oval 16"/>
          <p:cNvSpPr>
            <a:spLocks noChangeArrowheads="1"/>
          </p:cNvSpPr>
          <p:nvPr/>
        </p:nvSpPr>
        <p:spPr bwMode="auto">
          <a:xfrm>
            <a:off x="3268664" y="4748213"/>
            <a:ext cx="182880" cy="185738"/>
          </a:xfrm>
          <a:prstGeom prst="ellipse">
            <a:avLst/>
          </a:prstGeom>
          <a:solidFill>
            <a:srgbClr val="FF0000"/>
          </a:solidFill>
          <a:ln w="9525">
            <a:noFill/>
            <a:round/>
            <a:headEnd/>
            <a:tailEnd/>
          </a:ln>
        </p:spPr>
        <p:txBody>
          <a:bodyPr wrap="none" anchor="ctr"/>
          <a:lstStyle/>
          <a:p>
            <a:endParaRPr lang="en-US"/>
          </a:p>
        </p:txBody>
      </p:sp>
      <p:sp>
        <p:nvSpPr>
          <p:cNvPr id="18442" name="Oval 6"/>
          <p:cNvSpPr>
            <a:spLocks noChangeArrowheads="1"/>
          </p:cNvSpPr>
          <p:nvPr/>
        </p:nvSpPr>
        <p:spPr bwMode="auto">
          <a:xfrm>
            <a:off x="2352676" y="3644901"/>
            <a:ext cx="182880" cy="185738"/>
          </a:xfrm>
          <a:prstGeom prst="ellipse">
            <a:avLst/>
          </a:prstGeom>
          <a:solidFill>
            <a:srgbClr val="FF0000"/>
          </a:solidFill>
          <a:ln w="9525">
            <a:noFill/>
            <a:round/>
            <a:headEnd/>
            <a:tailEnd/>
          </a:ln>
        </p:spPr>
        <p:txBody>
          <a:bodyPr wrap="none" anchor="ctr"/>
          <a:lstStyle/>
          <a:p>
            <a:endParaRPr lang="en-US"/>
          </a:p>
        </p:txBody>
      </p:sp>
      <p:sp>
        <p:nvSpPr>
          <p:cNvPr id="18449" name="Oval 14"/>
          <p:cNvSpPr>
            <a:spLocks noChangeArrowheads="1"/>
          </p:cNvSpPr>
          <p:nvPr/>
        </p:nvSpPr>
        <p:spPr bwMode="auto">
          <a:xfrm>
            <a:off x="3419476" y="3602038"/>
            <a:ext cx="182880" cy="185738"/>
          </a:xfrm>
          <a:prstGeom prst="ellipse">
            <a:avLst/>
          </a:prstGeom>
          <a:solidFill>
            <a:srgbClr val="FF0000"/>
          </a:solidFill>
          <a:ln w="9525">
            <a:noFill/>
            <a:round/>
            <a:headEnd/>
            <a:tailEnd/>
          </a:ln>
        </p:spPr>
        <p:txBody>
          <a:bodyPr wrap="none" anchor="ctr"/>
          <a:lstStyle/>
          <a:p>
            <a:endParaRPr lang="en-US"/>
          </a:p>
        </p:txBody>
      </p:sp>
      <p:sp>
        <p:nvSpPr>
          <p:cNvPr id="18450" name="Oval 15"/>
          <p:cNvSpPr>
            <a:spLocks noChangeArrowheads="1"/>
          </p:cNvSpPr>
          <p:nvPr/>
        </p:nvSpPr>
        <p:spPr bwMode="auto">
          <a:xfrm>
            <a:off x="3560764" y="4606926"/>
            <a:ext cx="182880" cy="185738"/>
          </a:xfrm>
          <a:prstGeom prst="ellipse">
            <a:avLst/>
          </a:prstGeom>
          <a:solidFill>
            <a:srgbClr val="FF0000"/>
          </a:solidFill>
          <a:ln w="9525">
            <a:noFill/>
            <a:round/>
            <a:headEnd/>
            <a:tailEnd/>
          </a:ln>
        </p:spPr>
        <p:txBody>
          <a:bodyPr wrap="none" anchor="ctr"/>
          <a:lstStyle/>
          <a:p>
            <a:endParaRPr lang="en-US"/>
          </a:p>
        </p:txBody>
      </p:sp>
      <p:cxnSp>
        <p:nvCxnSpPr>
          <p:cNvPr id="69" name="Straight Connector 68"/>
          <p:cNvCxnSpPr/>
          <p:nvPr/>
        </p:nvCxnSpPr>
        <p:spPr>
          <a:xfrm>
            <a:off x="4498341" y="3962110"/>
            <a:ext cx="522811" cy="578432"/>
          </a:xfrm>
          <a:prstGeom prst="line">
            <a:avLst/>
          </a:prstGeom>
          <a:ln w="28575"/>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4949191" y="3926895"/>
            <a:ext cx="534659" cy="753851"/>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V="1">
            <a:off x="5421902" y="3996639"/>
            <a:ext cx="335327" cy="695111"/>
          </a:xfrm>
          <a:prstGeom prst="line">
            <a:avLst/>
          </a:prstGeom>
          <a:ln w="28575"/>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5022850" y="4542052"/>
            <a:ext cx="463550" cy="182348"/>
          </a:xfrm>
          <a:prstGeom prst="line">
            <a:avLst/>
          </a:prstGeom>
          <a:ln w="28575"/>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4535487" y="4475957"/>
            <a:ext cx="493713" cy="36513"/>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Straight Connector 81"/>
          <p:cNvCxnSpPr>
            <a:endCxn id="18449" idx="6"/>
          </p:cNvCxnSpPr>
          <p:nvPr/>
        </p:nvCxnSpPr>
        <p:spPr>
          <a:xfrm flipH="1" flipV="1">
            <a:off x="3602356" y="3694907"/>
            <a:ext cx="875880" cy="239712"/>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H="1" flipV="1">
            <a:off x="3560764" y="4220950"/>
            <a:ext cx="875880" cy="239712"/>
          </a:xfrm>
          <a:prstGeom prst="line">
            <a:avLst/>
          </a:prstGeom>
          <a:ln w="28575"/>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H="1">
            <a:off x="2464594" y="4370756"/>
            <a:ext cx="505459" cy="254931"/>
          </a:xfrm>
          <a:prstGeom prst="line">
            <a:avLst/>
          </a:prstGeom>
          <a:ln w="28575"/>
        </p:spPr>
        <p:style>
          <a:lnRef idx="1">
            <a:schemeClr val="dk1"/>
          </a:lnRef>
          <a:fillRef idx="0">
            <a:schemeClr val="dk1"/>
          </a:fillRef>
          <a:effectRef idx="0">
            <a:schemeClr val="dk1"/>
          </a:effectRef>
          <a:fontRef idx="minor">
            <a:schemeClr val="tx1"/>
          </a:fontRef>
        </p:style>
      </p:cxnSp>
      <p:sp>
        <p:nvSpPr>
          <p:cNvPr id="18453" name="Oval 19"/>
          <p:cNvSpPr>
            <a:spLocks noChangeArrowheads="1"/>
          </p:cNvSpPr>
          <p:nvPr/>
        </p:nvSpPr>
        <p:spPr bwMode="auto">
          <a:xfrm>
            <a:off x="4406901" y="4383088"/>
            <a:ext cx="182880" cy="185738"/>
          </a:xfrm>
          <a:prstGeom prst="ellipse">
            <a:avLst/>
          </a:prstGeom>
          <a:solidFill>
            <a:srgbClr val="008000"/>
          </a:solidFill>
          <a:ln w="9525">
            <a:noFill/>
            <a:round/>
            <a:headEnd/>
            <a:tailEnd/>
          </a:ln>
        </p:spPr>
        <p:txBody>
          <a:bodyPr wrap="none" anchor="ctr"/>
          <a:lstStyle/>
          <a:p>
            <a:endParaRPr lang="en-US"/>
          </a:p>
        </p:txBody>
      </p:sp>
      <p:sp>
        <p:nvSpPr>
          <p:cNvPr id="18457" name="Oval 23"/>
          <p:cNvSpPr>
            <a:spLocks noChangeArrowheads="1"/>
          </p:cNvSpPr>
          <p:nvPr/>
        </p:nvSpPr>
        <p:spPr bwMode="auto">
          <a:xfrm>
            <a:off x="4900614" y="4419601"/>
            <a:ext cx="182880" cy="185738"/>
          </a:xfrm>
          <a:prstGeom prst="ellipse">
            <a:avLst/>
          </a:prstGeom>
          <a:solidFill>
            <a:srgbClr val="008000"/>
          </a:solidFill>
          <a:ln w="9525">
            <a:noFill/>
            <a:round/>
            <a:headEnd/>
            <a:tailEnd/>
          </a:ln>
        </p:spPr>
        <p:txBody>
          <a:bodyPr wrap="none" anchor="ctr"/>
          <a:lstStyle/>
          <a:p>
            <a:endParaRPr lang="en-US"/>
          </a:p>
        </p:txBody>
      </p:sp>
      <p:sp>
        <p:nvSpPr>
          <p:cNvPr id="90" name="Oval 18"/>
          <p:cNvSpPr>
            <a:spLocks noChangeArrowheads="1"/>
          </p:cNvSpPr>
          <p:nvPr/>
        </p:nvSpPr>
        <p:spPr bwMode="auto">
          <a:xfrm>
            <a:off x="4389120" y="3847886"/>
            <a:ext cx="182880" cy="185738"/>
          </a:xfrm>
          <a:prstGeom prst="ellipse">
            <a:avLst/>
          </a:prstGeom>
          <a:solidFill>
            <a:srgbClr val="008000"/>
          </a:solidFill>
          <a:ln w="9525">
            <a:noFill/>
            <a:round/>
            <a:headEnd/>
            <a:tailEnd/>
          </a:ln>
        </p:spPr>
        <p:txBody>
          <a:bodyPr wrap="none" anchor="ctr"/>
          <a:lstStyle/>
          <a:p>
            <a:endParaRPr lang="en-US"/>
          </a:p>
        </p:txBody>
      </p:sp>
      <p:sp>
        <p:nvSpPr>
          <p:cNvPr id="91" name="Oval 20"/>
          <p:cNvSpPr>
            <a:spLocks noChangeArrowheads="1"/>
          </p:cNvSpPr>
          <p:nvPr/>
        </p:nvSpPr>
        <p:spPr bwMode="auto">
          <a:xfrm>
            <a:off x="4857751" y="3849474"/>
            <a:ext cx="182880" cy="185738"/>
          </a:xfrm>
          <a:prstGeom prst="ellipse">
            <a:avLst/>
          </a:prstGeom>
          <a:solidFill>
            <a:srgbClr val="008000"/>
          </a:solidFill>
          <a:ln w="9525">
            <a:noFill/>
            <a:round/>
            <a:headEnd/>
            <a:tailEnd/>
          </a:ln>
        </p:spPr>
        <p:txBody>
          <a:bodyPr wrap="none" anchor="ctr"/>
          <a:lstStyle/>
          <a:p>
            <a:endParaRPr lang="en-US"/>
          </a:p>
        </p:txBody>
      </p:sp>
      <p:sp>
        <p:nvSpPr>
          <p:cNvPr id="92" name="Oval 21"/>
          <p:cNvSpPr>
            <a:spLocks noChangeArrowheads="1"/>
          </p:cNvSpPr>
          <p:nvPr/>
        </p:nvSpPr>
        <p:spPr bwMode="auto">
          <a:xfrm>
            <a:off x="5364164" y="4601949"/>
            <a:ext cx="182880" cy="185738"/>
          </a:xfrm>
          <a:prstGeom prst="ellipse">
            <a:avLst/>
          </a:prstGeom>
          <a:solidFill>
            <a:srgbClr val="008000"/>
          </a:solidFill>
          <a:ln w="9525">
            <a:noFill/>
            <a:round/>
            <a:headEnd/>
            <a:tailEnd/>
          </a:ln>
        </p:spPr>
        <p:txBody>
          <a:bodyPr wrap="none" anchor="ctr"/>
          <a:lstStyle/>
          <a:p>
            <a:endParaRPr lang="en-US"/>
          </a:p>
        </p:txBody>
      </p:sp>
      <p:sp>
        <p:nvSpPr>
          <p:cNvPr id="93" name="Oval 22"/>
          <p:cNvSpPr>
            <a:spLocks noChangeArrowheads="1"/>
          </p:cNvSpPr>
          <p:nvPr/>
        </p:nvSpPr>
        <p:spPr bwMode="auto">
          <a:xfrm>
            <a:off x="5665789" y="3912974"/>
            <a:ext cx="182880" cy="185738"/>
          </a:xfrm>
          <a:prstGeom prst="ellipse">
            <a:avLst/>
          </a:prstGeom>
          <a:solidFill>
            <a:srgbClr val="008000"/>
          </a:solidFill>
          <a:ln w="9525">
            <a:noFill/>
            <a:round/>
            <a:headEnd/>
            <a:tailEnd/>
          </a:ln>
        </p:spPr>
        <p:txBody>
          <a:bodyPr wrap="none" anchor="ctr"/>
          <a:lstStyle/>
          <a:p>
            <a:endParaRPr lang="en-US"/>
          </a:p>
        </p:txBody>
      </p:sp>
      <p:sp>
        <p:nvSpPr>
          <p:cNvPr id="18445" name="Oval 10"/>
          <p:cNvSpPr>
            <a:spLocks noChangeArrowheads="1"/>
          </p:cNvSpPr>
          <p:nvPr/>
        </p:nvSpPr>
        <p:spPr bwMode="auto">
          <a:xfrm>
            <a:off x="2913064" y="4251326"/>
            <a:ext cx="182880" cy="185738"/>
          </a:xfrm>
          <a:prstGeom prst="ellipse">
            <a:avLst/>
          </a:prstGeom>
          <a:solidFill>
            <a:srgbClr val="FF0000"/>
          </a:solidFill>
          <a:ln w="9525">
            <a:noFill/>
            <a:round/>
            <a:headEnd/>
            <a:tailEnd/>
          </a:ln>
        </p:spPr>
        <p:txBody>
          <a:bodyPr wrap="none" anchor="ctr"/>
          <a:lstStyle/>
          <a:p>
            <a:endParaRPr lang="en-US"/>
          </a:p>
        </p:txBody>
      </p:sp>
      <p:sp>
        <p:nvSpPr>
          <p:cNvPr id="18446" name="Oval 11"/>
          <p:cNvSpPr>
            <a:spLocks noChangeArrowheads="1"/>
          </p:cNvSpPr>
          <p:nvPr/>
        </p:nvSpPr>
        <p:spPr bwMode="auto">
          <a:xfrm>
            <a:off x="3411539" y="4098926"/>
            <a:ext cx="182880" cy="185738"/>
          </a:xfrm>
          <a:prstGeom prst="ellipse">
            <a:avLst/>
          </a:prstGeom>
          <a:solidFill>
            <a:srgbClr val="FF0000"/>
          </a:solidFill>
          <a:ln w="9525">
            <a:noFill/>
            <a:round/>
            <a:headEnd/>
            <a:tailEnd/>
          </a:ln>
        </p:spPr>
        <p:txBody>
          <a:bodyPr wrap="none" anchor="ctr"/>
          <a:lstStyle/>
          <a:p>
            <a:endParaRPr lang="en-US"/>
          </a:p>
        </p:txBody>
      </p:sp>
      <p:sp>
        <p:nvSpPr>
          <p:cNvPr id="18447" name="Oval 12"/>
          <p:cNvSpPr>
            <a:spLocks noChangeArrowheads="1"/>
          </p:cNvSpPr>
          <p:nvPr/>
        </p:nvSpPr>
        <p:spPr bwMode="auto">
          <a:xfrm>
            <a:off x="2317751" y="4545013"/>
            <a:ext cx="182880" cy="185738"/>
          </a:xfrm>
          <a:prstGeom prst="ellipse">
            <a:avLst/>
          </a:prstGeom>
          <a:solidFill>
            <a:srgbClr val="FF0000"/>
          </a:solidFill>
          <a:ln w="9525">
            <a:noFill/>
            <a:round/>
            <a:headEnd/>
            <a:tailEnd/>
          </a:ln>
        </p:spPr>
        <p:txBody>
          <a:bodyPr wrap="none" anchor="ctr"/>
          <a:lstStyle/>
          <a:p>
            <a:endParaRPr lang="en-US"/>
          </a:p>
        </p:txBody>
      </p:sp>
      <p:cxnSp>
        <p:nvCxnSpPr>
          <p:cNvPr id="109" name="Straight Connector 108"/>
          <p:cNvCxnSpPr/>
          <p:nvPr/>
        </p:nvCxnSpPr>
        <p:spPr>
          <a:xfrm flipH="1">
            <a:off x="2474195" y="3809362"/>
            <a:ext cx="515937" cy="369888"/>
          </a:xfrm>
          <a:prstGeom prst="line">
            <a:avLst/>
          </a:prstGeom>
          <a:ln w="28575"/>
        </p:spPr>
        <p:style>
          <a:lnRef idx="1">
            <a:schemeClr val="dk1"/>
          </a:lnRef>
          <a:fillRef idx="0">
            <a:schemeClr val="dk1"/>
          </a:fillRef>
          <a:effectRef idx="0">
            <a:schemeClr val="dk1"/>
          </a:effectRef>
          <a:fontRef idx="minor">
            <a:schemeClr val="tx1"/>
          </a:fontRef>
        </p:style>
      </p:cxnSp>
      <p:sp>
        <p:nvSpPr>
          <p:cNvPr id="18443" name="Oval 8"/>
          <p:cNvSpPr>
            <a:spLocks noChangeArrowheads="1"/>
          </p:cNvSpPr>
          <p:nvPr/>
        </p:nvSpPr>
        <p:spPr bwMode="auto">
          <a:xfrm>
            <a:off x="2398714" y="4064001"/>
            <a:ext cx="182880" cy="185738"/>
          </a:xfrm>
          <a:prstGeom prst="ellipse">
            <a:avLst/>
          </a:prstGeom>
          <a:solidFill>
            <a:srgbClr val="FF0000"/>
          </a:solidFill>
          <a:ln w="9525">
            <a:noFill/>
            <a:round/>
            <a:headEnd/>
            <a:tailEnd/>
          </a:ln>
        </p:spPr>
        <p:txBody>
          <a:bodyPr wrap="none" anchor="ctr"/>
          <a:lstStyle/>
          <a:p>
            <a:endParaRPr lang="en-US"/>
          </a:p>
        </p:txBody>
      </p:sp>
      <p:sp>
        <p:nvSpPr>
          <p:cNvPr id="18444" name="Oval 9"/>
          <p:cNvSpPr>
            <a:spLocks noChangeArrowheads="1"/>
          </p:cNvSpPr>
          <p:nvPr/>
        </p:nvSpPr>
        <p:spPr bwMode="auto">
          <a:xfrm>
            <a:off x="2914651" y="3694113"/>
            <a:ext cx="182880" cy="185738"/>
          </a:xfrm>
          <a:prstGeom prst="ellipse">
            <a:avLst/>
          </a:prstGeom>
          <a:solidFill>
            <a:srgbClr val="FF0000"/>
          </a:solidFill>
          <a:ln w="9525">
            <a:noFill/>
            <a:round/>
            <a:headEnd/>
            <a:tailEnd/>
          </a:ln>
        </p:spPr>
        <p:txBody>
          <a:bodyPr wrap="none" anchor="ctr"/>
          <a:lstStyle/>
          <a:p>
            <a:endParaRPr lang="en-US"/>
          </a:p>
        </p:txBody>
      </p:sp>
      <p:sp>
        <p:nvSpPr>
          <p:cNvPr id="121857" name="Freeform 121856"/>
          <p:cNvSpPr/>
          <p:nvPr/>
        </p:nvSpPr>
        <p:spPr>
          <a:xfrm>
            <a:off x="5449542" y="3684655"/>
            <a:ext cx="1125302" cy="794387"/>
          </a:xfrm>
          <a:custGeom>
            <a:avLst/>
            <a:gdLst>
              <a:gd name="connsiteX0" fmla="*/ 9808 w 1054063"/>
              <a:gd name="connsiteY0" fmla="*/ 0 h 794387"/>
              <a:gd name="connsiteX1" fmla="*/ 20629 w 1054063"/>
              <a:gd name="connsiteY1" fmla="*/ 330049 h 794387"/>
              <a:gd name="connsiteX2" fmla="*/ 193770 w 1054063"/>
              <a:gd name="connsiteY2" fmla="*/ 633046 h 794387"/>
              <a:gd name="connsiteX3" fmla="*/ 567105 w 1054063"/>
              <a:gd name="connsiteY3" fmla="*/ 789955 h 794387"/>
              <a:gd name="connsiteX4" fmla="*/ 1054063 w 1054063"/>
              <a:gd name="connsiteY4" fmla="*/ 735848 h 79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63" h="794387">
                <a:moveTo>
                  <a:pt x="9808" y="0"/>
                </a:moveTo>
                <a:cubicBezTo>
                  <a:pt x="-112" y="112270"/>
                  <a:pt x="-10031" y="224541"/>
                  <a:pt x="20629" y="330049"/>
                </a:cubicBezTo>
                <a:cubicBezTo>
                  <a:pt x="51289" y="435557"/>
                  <a:pt x="102691" y="556395"/>
                  <a:pt x="193770" y="633046"/>
                </a:cubicBezTo>
                <a:cubicBezTo>
                  <a:pt x="284849" y="709697"/>
                  <a:pt x="423723" y="772821"/>
                  <a:pt x="567105" y="789955"/>
                </a:cubicBezTo>
                <a:cubicBezTo>
                  <a:pt x="710487" y="807089"/>
                  <a:pt x="882275" y="771468"/>
                  <a:pt x="1054063" y="735848"/>
                </a:cubicBezTo>
              </a:path>
            </a:pathLst>
          </a:custGeom>
          <a:noFill/>
          <a:ln w="38100" cap="sq">
            <a:solidFill>
              <a:srgbClr val="FF0000"/>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1862" name="Freeform 121861"/>
          <p:cNvSpPr/>
          <p:nvPr/>
        </p:nvSpPr>
        <p:spPr>
          <a:xfrm>
            <a:off x="3956508" y="3446138"/>
            <a:ext cx="485634" cy="1367879"/>
          </a:xfrm>
          <a:custGeom>
            <a:avLst/>
            <a:gdLst>
              <a:gd name="connsiteX0" fmla="*/ 69013 w 485634"/>
              <a:gd name="connsiteY0" fmla="*/ 0 h 1504161"/>
              <a:gd name="connsiteX1" fmla="*/ 14907 w 485634"/>
              <a:gd name="connsiteY1" fmla="*/ 286765 h 1504161"/>
              <a:gd name="connsiteX2" fmla="*/ 4086 w 485634"/>
              <a:gd name="connsiteY2" fmla="*/ 703385 h 1504161"/>
              <a:gd name="connsiteX3" fmla="*/ 74424 w 485634"/>
              <a:gd name="connsiteY3" fmla="*/ 936043 h 1504161"/>
              <a:gd name="connsiteX4" fmla="*/ 290850 w 485634"/>
              <a:gd name="connsiteY4" fmla="*/ 1363484 h 1504161"/>
              <a:gd name="connsiteX5" fmla="*/ 485634 w 485634"/>
              <a:gd name="connsiteY5" fmla="*/ 1504161 h 15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4" h="1504161">
                <a:moveTo>
                  <a:pt x="69013" y="0"/>
                </a:moveTo>
                <a:cubicBezTo>
                  <a:pt x="47370" y="84767"/>
                  <a:pt x="25728" y="169534"/>
                  <a:pt x="14907" y="286765"/>
                </a:cubicBezTo>
                <a:cubicBezTo>
                  <a:pt x="4086" y="403996"/>
                  <a:pt x="-5833" y="595172"/>
                  <a:pt x="4086" y="703385"/>
                </a:cubicBezTo>
                <a:cubicBezTo>
                  <a:pt x="14005" y="811598"/>
                  <a:pt x="26630" y="826027"/>
                  <a:pt x="74424" y="936043"/>
                </a:cubicBezTo>
                <a:cubicBezTo>
                  <a:pt x="122218" y="1046060"/>
                  <a:pt x="222315" y="1268798"/>
                  <a:pt x="290850" y="1363484"/>
                </a:cubicBezTo>
                <a:cubicBezTo>
                  <a:pt x="359385" y="1458170"/>
                  <a:pt x="422509" y="1481165"/>
                  <a:pt x="485634" y="1504161"/>
                </a:cubicBezTo>
              </a:path>
            </a:pathLst>
          </a:custGeom>
          <a:noFill/>
          <a:ln w="38100" cap="sq">
            <a:solidFill>
              <a:srgbClr val="0000F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24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8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IE" dirty="0" smtClean="0"/>
              <a:t>Graph Cut Criteria</a:t>
            </a:r>
            <a:endParaRPr lang="en-IE" sz="2400" dirty="0" smtClean="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defRPr/>
                </a:pPr>
                <a:r>
                  <a:rPr lang="en-IE" b="1" dirty="0" smtClean="0"/>
                  <a:t>Criterion:</a:t>
                </a:r>
                <a:r>
                  <a:rPr lang="en-IE" dirty="0"/>
                  <a:t> </a:t>
                </a:r>
                <a:r>
                  <a:rPr lang="en-IE" b="1" dirty="0">
                    <a:solidFill>
                      <a:srgbClr val="0000FF"/>
                    </a:solidFill>
                  </a:rPr>
                  <a:t>Normalized-cut</a:t>
                </a:r>
                <a:r>
                  <a:rPr lang="en-IE" dirty="0"/>
                  <a:t> </a:t>
                </a:r>
                <a:r>
                  <a:rPr lang="en-IE" sz="2800" dirty="0">
                    <a:solidFill>
                      <a:schemeClr val="bg1">
                        <a:lumMod val="50000"/>
                      </a:schemeClr>
                    </a:solidFill>
                  </a:rPr>
                  <a:t>[Shi-Malik, ’97]</a:t>
                </a:r>
              </a:p>
              <a:p>
                <a:pPr lvl="1">
                  <a:defRPr/>
                </a:pPr>
                <a:r>
                  <a:rPr lang="en-IE" dirty="0"/>
                  <a:t>Connectivity between groups relative to the density of each group</a:t>
                </a:r>
              </a:p>
              <a:p>
                <a:pPr lvl="1">
                  <a:defRPr/>
                </a:pPr>
                <a:endParaRPr lang="en-IE" dirty="0"/>
              </a:p>
              <a:p>
                <a:pPr marL="2242566" lvl="8" indent="-285750">
                  <a:buSzPct val="70000"/>
                  <a:buFont typeface="Wingdings" pitchFamily="2" charset="2"/>
                  <a:buChar char="n"/>
                  <a:defRPr/>
                </a:pPr>
                <a:endParaRPr lang="en-IE" dirty="0"/>
              </a:p>
              <a:p>
                <a:pPr marL="1008126" lvl="2" indent="-285750">
                  <a:buSzPct val="70000"/>
                  <a:buNone/>
                  <a:defRPr/>
                </a:pPr>
                <a:r>
                  <a:rPr lang="en-IE" dirty="0"/>
                  <a:t>	</a:t>
                </a:r>
                <a14:m>
                  <m:oMath xmlns:m="http://schemas.openxmlformats.org/officeDocument/2006/math">
                    <m:r>
                      <a:rPr lang="en-IE" b="1" i="1" dirty="0" smtClean="0">
                        <a:latin typeface="Cambria Math"/>
                      </a:rPr>
                      <m:t>𝒗𝒐𝒍</m:t>
                    </m:r>
                    <m:r>
                      <a:rPr lang="en-IE" b="1" i="1" dirty="0" smtClean="0">
                        <a:latin typeface="Cambria Math"/>
                      </a:rPr>
                      <m:t>(</m:t>
                    </m:r>
                    <m:r>
                      <a:rPr lang="en-IE" b="1" i="1" dirty="0" smtClean="0">
                        <a:latin typeface="Cambria Math"/>
                      </a:rPr>
                      <m:t>𝑨</m:t>
                    </m:r>
                    <m:r>
                      <a:rPr lang="en-IE" b="1" i="1" dirty="0">
                        <a:latin typeface="Cambria Math"/>
                      </a:rPr>
                      <m:t>)</m:t>
                    </m:r>
                  </m:oMath>
                </a14:m>
                <a:r>
                  <a:rPr lang="en-IE" b="1" dirty="0"/>
                  <a:t>:</a:t>
                </a:r>
                <a:r>
                  <a:rPr lang="en-IE" dirty="0"/>
                  <a:t> </a:t>
                </a:r>
                <a:r>
                  <a:rPr lang="en-IE" dirty="0" smtClean="0"/>
                  <a:t>total </a:t>
                </a:r>
                <a:r>
                  <a:rPr lang="en-IE" dirty="0"/>
                  <a:t>weight of the edges with at least </a:t>
                </a:r>
                <a:r>
                  <a:rPr lang="en-IE" dirty="0" smtClean="0"/>
                  <a:t/>
                </a:r>
                <a:br>
                  <a:rPr lang="en-IE" dirty="0" smtClean="0"/>
                </a:br>
                <a:r>
                  <a:rPr lang="en-IE" dirty="0" smtClean="0"/>
                  <a:t>one </a:t>
                </a:r>
                <a:r>
                  <a:rPr lang="en-IE" dirty="0"/>
                  <a:t>endpoint in </a:t>
                </a:r>
                <a14:m>
                  <m:oMath xmlns:m="http://schemas.openxmlformats.org/officeDocument/2006/math">
                    <m:r>
                      <a:rPr lang="en-IE" b="1" i="1" dirty="0" smtClean="0">
                        <a:latin typeface="Cambria Math"/>
                      </a:rPr>
                      <m:t>𝑨</m:t>
                    </m:r>
                  </m:oMath>
                </a14:m>
                <a:r>
                  <a:rPr lang="en-IE" dirty="0"/>
                  <a:t>: </a:t>
                </a:r>
                <a14:m>
                  <m:oMath xmlns:m="http://schemas.openxmlformats.org/officeDocument/2006/math">
                    <m:r>
                      <a:rPr lang="en-US" b="1" i="1" smtClean="0">
                        <a:latin typeface="Cambria Math"/>
                      </a:rPr>
                      <m:t>𝒗𝒐𝒍</m:t>
                    </m:r>
                    <m:d>
                      <m:dPr>
                        <m:ctrlPr>
                          <a:rPr lang="en-US" b="1" i="1" smtClean="0">
                            <a:latin typeface="Cambria Math"/>
                          </a:rPr>
                        </m:ctrlPr>
                      </m:dPr>
                      <m:e>
                        <m:r>
                          <a:rPr lang="en-US" b="1" i="1" smtClean="0">
                            <a:latin typeface="Cambria Math"/>
                          </a:rPr>
                          <m:t>𝑨</m:t>
                        </m:r>
                      </m:e>
                    </m:d>
                    <m:r>
                      <a:rPr lang="en-US" b="1" i="1" smtClean="0">
                        <a:latin typeface="Cambria Math"/>
                      </a:rPr>
                      <m:t>=</m:t>
                    </m:r>
                    <m:nary>
                      <m:naryPr>
                        <m:chr m:val="∑"/>
                        <m:supHide m:val="on"/>
                        <m:ctrlPr>
                          <a:rPr lang="en-US" b="1" i="1" smtClean="0">
                            <a:latin typeface="Cambria Math"/>
                          </a:rPr>
                        </m:ctrlPr>
                      </m:naryPr>
                      <m:sub>
                        <m:r>
                          <a:rPr lang="en-US" b="1" i="1" smtClean="0">
                            <a:latin typeface="Cambria Math"/>
                          </a:rPr>
                          <m:t>𝒊</m:t>
                        </m:r>
                        <m:r>
                          <a:rPr lang="en-US" b="1" i="1" smtClean="0">
                            <a:latin typeface="Cambria Math"/>
                          </a:rPr>
                          <m:t>∈</m:t>
                        </m:r>
                        <m:r>
                          <a:rPr lang="en-US" b="1" i="1" smtClean="0">
                            <a:latin typeface="Cambria Math"/>
                          </a:rPr>
                          <m:t>𝑨</m:t>
                        </m:r>
                      </m:sub>
                      <m:sup/>
                      <m:e>
                        <m:sSub>
                          <m:sSubPr>
                            <m:ctrlPr>
                              <a:rPr lang="en-US" b="1" i="1" smtClean="0">
                                <a:latin typeface="Cambria Math"/>
                              </a:rPr>
                            </m:ctrlPr>
                          </m:sSubPr>
                          <m:e>
                            <m:r>
                              <a:rPr lang="en-US" b="1" i="1" smtClean="0">
                                <a:latin typeface="Cambria Math"/>
                              </a:rPr>
                              <m:t>𝒌</m:t>
                            </m:r>
                          </m:e>
                          <m:sub>
                            <m:r>
                              <a:rPr lang="en-US" b="1" i="1" smtClean="0">
                                <a:latin typeface="Cambria Math"/>
                              </a:rPr>
                              <m:t>𝒊</m:t>
                            </m:r>
                          </m:sub>
                        </m:sSub>
                      </m:e>
                    </m:nary>
                  </m:oMath>
                </a14:m>
                <a:endParaRPr lang="en-IE" b="1" i="1" baseline="-25000" dirty="0">
                  <a:latin typeface="Times New Roman" pitchFamily="18" charset="0"/>
                  <a:cs typeface="Times New Roman" pitchFamily="18" charset="0"/>
                </a:endParaRPr>
              </a:p>
              <a:p>
                <a:pPr marL="450342" indent="-285750">
                  <a:buSzPct val="70000"/>
                  <a:buFont typeface="Wingdings" pitchFamily="2" charset="2"/>
                  <a:buChar char="n"/>
                  <a:defRPr/>
                </a:pPr>
                <a:r>
                  <a:rPr lang="en-US" b="1" dirty="0">
                    <a:solidFill>
                      <a:srgbClr val="0000FF"/>
                    </a:solidFill>
                  </a:rPr>
                  <a:t>Why use this criterion?</a:t>
                </a:r>
              </a:p>
              <a:p>
                <a:pPr marL="742950" lvl="1" indent="-285750">
                  <a:buSzPct val="70000"/>
                  <a:buFont typeface="Wingdings" pitchFamily="2" charset="2"/>
                  <a:buChar char="n"/>
                  <a:defRPr/>
                </a:pPr>
                <a:r>
                  <a:rPr lang="en-US" dirty="0"/>
                  <a:t>Produces more balanced partitions</a:t>
                </a:r>
              </a:p>
              <a:p>
                <a:r>
                  <a:rPr lang="en-US" b="1" dirty="0" smtClean="0">
                    <a:solidFill>
                      <a:srgbClr val="D60093"/>
                    </a:solidFill>
                  </a:rPr>
                  <a:t>How </a:t>
                </a:r>
                <a:r>
                  <a:rPr lang="en-US" b="1" dirty="0">
                    <a:solidFill>
                      <a:srgbClr val="D60093"/>
                    </a:solidFill>
                  </a:rPr>
                  <a:t>do we efficiently find a good partition?</a:t>
                </a:r>
              </a:p>
              <a:p>
                <a:pPr lvl="1"/>
                <a:r>
                  <a:rPr lang="en-US" b="1" dirty="0"/>
                  <a:t>Problem:</a:t>
                </a:r>
                <a:r>
                  <a:rPr lang="en-US" dirty="0">
                    <a:solidFill>
                      <a:schemeClr val="accent4"/>
                    </a:solidFill>
                  </a:rPr>
                  <a:t> </a:t>
                </a:r>
                <a:r>
                  <a:rPr lang="en-US" dirty="0"/>
                  <a:t>Computing optimal cut is </a:t>
                </a:r>
                <a:r>
                  <a:rPr lang="en-US" dirty="0" smtClean="0"/>
                  <a:t>NP-hard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b="-2436"/>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29</a:t>
            </a:fld>
            <a:endParaRPr lang="en-US"/>
          </a:p>
        </p:txBody>
      </p:sp>
      <p:sp>
        <p:nvSpPr>
          <p:cNvPr id="92164" name="Rectangle 4"/>
          <p:cNvSpPr>
            <a:spLocks noChangeArrowheads="1"/>
          </p:cNvSpPr>
          <p:nvPr/>
        </p:nvSpPr>
        <p:spPr bwMode="auto">
          <a:xfrm>
            <a:off x="533400" y="4572000"/>
            <a:ext cx="8075612" cy="2151062"/>
          </a:xfrm>
          <a:prstGeom prst="rect">
            <a:avLst/>
          </a:prstGeom>
          <a:noFill/>
          <a:ln w="9525">
            <a:noFill/>
            <a:miter lim="800000"/>
            <a:headEnd/>
            <a:tailEnd/>
          </a:ln>
          <a:effectLst/>
        </p:spPr>
        <p:txBody>
          <a:bodyPr/>
          <a:lstStyle/>
          <a:p>
            <a:pPr marL="742950" lvl="1" indent="-285750">
              <a:spcBef>
                <a:spcPct val="20000"/>
              </a:spcBef>
              <a:buClr>
                <a:schemeClr val="accent2"/>
              </a:buClr>
              <a:buSzPct val="70000"/>
              <a:buFont typeface="Wingdings" pitchFamily="2" charset="2"/>
              <a:buChar char="n"/>
              <a:defRPr/>
            </a:pPr>
            <a:endParaRPr lang="en-IE" dirty="0"/>
          </a:p>
        </p:txBody>
      </p:sp>
      <p:sp>
        <p:nvSpPr>
          <p:cNvPr id="10" name="TextBox 9"/>
          <p:cNvSpPr txBox="1"/>
          <p:nvPr/>
        </p:nvSpPr>
        <p:spPr>
          <a:xfrm>
            <a:off x="8026431" y="0"/>
            <a:ext cx="1117614" cy="338554"/>
          </a:xfrm>
          <a:prstGeom prst="rect">
            <a:avLst/>
          </a:prstGeom>
          <a:noFill/>
        </p:spPr>
        <p:txBody>
          <a:bodyPr wrap="none" rtlCol="0">
            <a:spAutoFit/>
          </a:bodyPr>
          <a:lstStyle/>
          <a:p>
            <a:pPr algn="r"/>
            <a:r>
              <a:rPr lang="en-US" sz="1600" dirty="0" smtClean="0">
                <a:solidFill>
                  <a:schemeClr val="bg1"/>
                </a:solidFill>
              </a:rPr>
              <a:t>[Shi-</a:t>
            </a:r>
            <a:r>
              <a:rPr lang="en-US" sz="1600" dirty="0" err="1" smtClean="0">
                <a:solidFill>
                  <a:schemeClr val="bg1"/>
                </a:solidFill>
              </a:rPr>
              <a:t>Malik</a:t>
            </a:r>
            <a:r>
              <a:rPr lang="en-US" sz="1600" dirty="0" smtClean="0">
                <a:solidFill>
                  <a:schemeClr val="bg1"/>
                </a:solidFill>
              </a:rPr>
              <a:t>]</a:t>
            </a:r>
            <a:endParaRPr lang="en-US" sz="1600" dirty="0">
              <a:solidFill>
                <a:schemeClr val="bg1"/>
              </a:solidFill>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1954914833"/>
              </p:ext>
            </p:extLst>
          </p:nvPr>
        </p:nvGraphicFramePr>
        <p:xfrm>
          <a:off x="2438400" y="2895600"/>
          <a:ext cx="4204137" cy="762000"/>
        </p:xfrm>
        <a:graphic>
          <a:graphicData uri="http://schemas.openxmlformats.org/presentationml/2006/ole">
            <mc:AlternateContent xmlns:mc="http://schemas.openxmlformats.org/markup-compatibility/2006">
              <mc:Choice xmlns:v="urn:schemas-microsoft-com:vml" Requires="v">
                <p:oleObj spid="_x0000_s67587" name="Equation" r:id="rId4" imgW="2133360" imgH="419040" progId="Equation.3">
                  <p:embed/>
                </p:oleObj>
              </mc:Choice>
              <mc:Fallback>
                <p:oleObj name="Equation" r:id="rId4" imgW="2133360" imgH="419040" progId="Equation.3">
                  <p:embed/>
                  <p:pic>
                    <p:nvPicPr>
                      <p:cNvPr id="0" name=""/>
                      <p:cNvPicPr>
                        <a:picLocks noGrp="1" noChangeAspect="1" noChangeArrowheads="1"/>
                      </p:cNvPicPr>
                      <p:nvPr/>
                    </p:nvPicPr>
                    <p:blipFill>
                      <a:blip r:embed="rId5">
                        <a:lum bright="-100000"/>
                        <a:grayscl/>
                        <a:biLevel thresh="50000"/>
                      </a:blip>
                      <a:srcRect/>
                      <a:stretch>
                        <a:fillRect/>
                      </a:stretch>
                    </p:blipFill>
                    <p:spPr bwMode="auto">
                      <a:xfrm>
                        <a:off x="2438400" y="2895600"/>
                        <a:ext cx="4204137" cy="762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4144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Goal: Find Densely Linked Clusters</a:t>
            </a:r>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447800"/>
            <a:ext cx="893286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a:t>
            </a:fld>
            <a:endParaRPr lang="en-US"/>
          </a:p>
        </p:txBody>
      </p:sp>
    </p:spTree>
    <p:extLst>
      <p:ext uri="{BB962C8B-B14F-4D97-AF65-F5344CB8AC3E}">
        <p14:creationId xmlns:p14="http://schemas.microsoft.com/office/powerpoint/2010/main" val="1137122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Graph Partitioning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410200"/>
              </a:xfrm>
            </p:spPr>
            <p:txBody>
              <a:bodyPr>
                <a:normAutofit/>
              </a:bodyPr>
              <a:lstStyle/>
              <a:p>
                <a:r>
                  <a:rPr lang="en-US" b="1" i="1" dirty="0" smtClean="0">
                    <a:latin typeface="Times New Roman" pitchFamily="18" charset="0"/>
                    <a:cs typeface="Times New Roman" pitchFamily="18" charset="0"/>
                  </a:rPr>
                  <a:t>A</a:t>
                </a:r>
                <a:r>
                  <a:rPr lang="en-US" dirty="0" smtClean="0"/>
                  <a:t>: adjacency matrix of undirected </a:t>
                </a:r>
                <a:r>
                  <a:rPr lang="en-US" b="1" dirty="0" smtClean="0"/>
                  <a:t>G</a:t>
                </a:r>
              </a:p>
              <a:p>
                <a:pPr lvl="1"/>
                <a:r>
                  <a:rPr lang="en-US" b="1" i="1" dirty="0" err="1" smtClean="0">
                    <a:latin typeface="Times New Roman" pitchFamily="18" charset="0"/>
                    <a:cs typeface="Times New Roman" pitchFamily="18" charset="0"/>
                  </a:rPr>
                  <a:t>A</a:t>
                </a:r>
                <a:r>
                  <a:rPr lang="en-US" i="1" baseline="-25000" dirty="0" err="1" smtClean="0">
                    <a:latin typeface="Times New Roman" pitchFamily="18" charset="0"/>
                    <a:cs typeface="Times New Roman" pitchFamily="18" charset="0"/>
                  </a:rPr>
                  <a:t>ij</a:t>
                </a:r>
                <a:r>
                  <a:rPr lang="en-US" dirty="0" smtClean="0"/>
                  <a:t> </a:t>
                </a:r>
                <a:r>
                  <a:rPr lang="en-US" b="1" dirty="0" smtClean="0"/>
                  <a:t>=1</a:t>
                </a:r>
                <a:r>
                  <a:rPr lang="en-US" dirty="0" smtClean="0"/>
                  <a:t> 	if </a:t>
                </a:r>
                <a14:m>
                  <m:oMath xmlns:m="http://schemas.openxmlformats.org/officeDocument/2006/math">
                    <m:r>
                      <a:rPr lang="en-US" b="1" i="1" dirty="0" smtClean="0">
                        <a:latin typeface="Cambria Math"/>
                      </a:rPr>
                      <m:t>(</m:t>
                    </m:r>
                    <m:r>
                      <a:rPr lang="en-US" b="1" i="1" dirty="0" err="1" smtClean="0">
                        <a:latin typeface="Cambria Math"/>
                      </a:rPr>
                      <m:t>𝒊</m:t>
                    </m:r>
                    <m:r>
                      <a:rPr lang="en-US" b="1" i="1" dirty="0" err="1" smtClean="0">
                        <a:latin typeface="Cambria Math"/>
                      </a:rPr>
                      <m:t>,</m:t>
                    </m:r>
                    <m:r>
                      <a:rPr lang="en-US" b="1" i="1" dirty="0" err="1" smtClean="0">
                        <a:latin typeface="Cambria Math"/>
                      </a:rPr>
                      <m:t>𝒋</m:t>
                    </m:r>
                    <m:r>
                      <a:rPr lang="en-US" b="1" i="1" dirty="0" smtClean="0">
                        <a:latin typeface="Cambria Math"/>
                      </a:rPr>
                      <m:t>)</m:t>
                    </m:r>
                  </m:oMath>
                </a14:m>
                <a:r>
                  <a:rPr lang="en-US" dirty="0" smtClean="0"/>
                  <a:t> is an edge, else </a:t>
                </a:r>
                <a:r>
                  <a:rPr lang="en-US" b="1" dirty="0" smtClean="0"/>
                  <a:t>0</a:t>
                </a:r>
              </a:p>
              <a:p>
                <a:r>
                  <a:rPr lang="en-US" b="1" i="1" dirty="0" smtClean="0">
                    <a:latin typeface="Times New Roman" pitchFamily="18" charset="0"/>
                    <a:cs typeface="Times New Roman" pitchFamily="18" charset="0"/>
                  </a:rPr>
                  <a:t>x</a:t>
                </a:r>
                <a:r>
                  <a:rPr lang="en-US" dirty="0" smtClean="0"/>
                  <a:t> is a vector in </a:t>
                </a:r>
                <a:r>
                  <a:rPr lang="en-US" dirty="0" smtClean="0">
                    <a:sym typeface="Symbol"/>
                  </a:rPr>
                  <a:t></a:t>
                </a:r>
                <a:r>
                  <a:rPr lang="en-US" i="1" baseline="30000" dirty="0" smtClean="0">
                    <a:latin typeface="Times New Roman" pitchFamily="18" charset="0"/>
                    <a:cs typeface="Times New Roman" pitchFamily="18" charset="0"/>
                  </a:rPr>
                  <a:t>n</a:t>
                </a:r>
                <a:r>
                  <a:rPr lang="en-US" dirty="0" smtClean="0"/>
                  <a:t> with components</a:t>
                </a:r>
                <a:r>
                  <a:rPr lang="en-US" dirty="0" smtClean="0">
                    <a:latin typeface="Times New Roman" pitchFamily="18" charset="0"/>
                    <a:cs typeface="Times New Roman" pitchFamily="18" charset="0"/>
                  </a:rPr>
                  <a:t> </a:t>
                </a:r>
                <a14:m>
                  <m:oMath xmlns:m="http://schemas.openxmlformats.org/officeDocument/2006/math">
                    <m:r>
                      <a:rPr lang="en-US" b="1" i="1" dirty="0" smtClean="0">
                        <a:latin typeface="Cambria Math"/>
                        <a:cs typeface="Times New Roman" pitchFamily="18" charset="0"/>
                      </a:rPr>
                      <m:t>(</m:t>
                    </m:r>
                    <m:r>
                      <a:rPr lang="en-US" b="1" i="1" dirty="0" smtClean="0">
                        <a:latin typeface="Cambria Math"/>
                        <a:cs typeface="Times New Roman" pitchFamily="18" charset="0"/>
                      </a:rPr>
                      <m:t>𝒙</m:t>
                    </m:r>
                    <m:r>
                      <a:rPr lang="en-US" b="1" i="1" baseline="-25000" dirty="0" smtClean="0">
                        <a:latin typeface="Cambria Math"/>
                        <a:cs typeface="Times New Roman" pitchFamily="18" charset="0"/>
                      </a:rPr>
                      <m:t>𝟏</m:t>
                    </m:r>
                    <m:r>
                      <a:rPr lang="en-US" b="1" i="1" dirty="0" smtClean="0">
                        <a:latin typeface="Cambria Math"/>
                        <a:cs typeface="Times New Roman" pitchFamily="18" charset="0"/>
                      </a:rPr>
                      <m:t>,…, </m:t>
                    </m:r>
                    <m:r>
                      <a:rPr lang="en-US" b="1" i="1" dirty="0" err="1" smtClean="0">
                        <a:latin typeface="Cambria Math"/>
                        <a:cs typeface="Times New Roman" pitchFamily="18" charset="0"/>
                      </a:rPr>
                      <m:t>𝒙</m:t>
                    </m:r>
                    <m:r>
                      <a:rPr lang="en-US" b="1" i="1" baseline="-25000" dirty="0" err="1" smtClean="0">
                        <a:latin typeface="Cambria Math"/>
                        <a:cs typeface="Times New Roman" pitchFamily="18" charset="0"/>
                      </a:rPr>
                      <m:t>𝒏</m:t>
                    </m:r>
                    <m:r>
                      <a:rPr lang="en-US" b="1" i="1" dirty="0" smtClean="0">
                        <a:latin typeface="Cambria Math"/>
                        <a:cs typeface="Times New Roman" pitchFamily="18" charset="0"/>
                      </a:rPr>
                      <m:t>)</m:t>
                    </m:r>
                  </m:oMath>
                </a14:m>
                <a:endParaRPr lang="en-US" b="1" i="1" dirty="0" smtClean="0">
                  <a:latin typeface="Times New Roman" pitchFamily="18" charset="0"/>
                  <a:cs typeface="Times New Roman" pitchFamily="18" charset="0"/>
                </a:endParaRPr>
              </a:p>
              <a:p>
                <a:pPr lvl="1"/>
                <a:r>
                  <a:rPr lang="en-US" dirty="0" smtClean="0"/>
                  <a:t>Think of it as a label/value of each node of </a:t>
                </a:r>
                <a14:m>
                  <m:oMath xmlns:m="http://schemas.openxmlformats.org/officeDocument/2006/math">
                    <m:r>
                      <a:rPr lang="en-US" b="1" i="1" dirty="0" smtClean="0">
                        <a:latin typeface="Cambria Math"/>
                      </a:rPr>
                      <m:t>𝑮</m:t>
                    </m:r>
                  </m:oMath>
                </a14:m>
                <a:endParaRPr lang="en-US" b="1" dirty="0" smtClean="0"/>
              </a:p>
              <a:p>
                <a:r>
                  <a:rPr lang="en-US" b="1" dirty="0" smtClean="0">
                    <a:solidFill>
                      <a:srgbClr val="0000FF"/>
                    </a:solidFill>
                  </a:rPr>
                  <a:t>What is the meaning of </a:t>
                </a:r>
                <a:r>
                  <a:rPr lang="en-US" b="1" i="1" dirty="0" smtClean="0">
                    <a:solidFill>
                      <a:srgbClr val="0000FF"/>
                    </a:solidFill>
                    <a:latin typeface="Times New Roman" pitchFamily="18" charset="0"/>
                    <a:cs typeface="Times New Roman" pitchFamily="18" charset="0"/>
                  </a:rPr>
                  <a:t>A</a:t>
                </a:r>
                <a:r>
                  <a:rPr lang="en-US" b="1" i="1" dirty="0" smtClean="0">
                    <a:solidFill>
                      <a:srgbClr val="0000FF"/>
                    </a:solidFill>
                    <a:latin typeface="Times New Roman" pitchFamily="18" charset="0"/>
                    <a:cs typeface="Times New Roman" pitchFamily="18" charset="0"/>
                    <a:sym typeface="Symbol"/>
                  </a:rPr>
                  <a:t> </a:t>
                </a:r>
                <a:r>
                  <a:rPr lang="en-US" b="1" i="1" dirty="0" smtClean="0">
                    <a:solidFill>
                      <a:srgbClr val="0000FF"/>
                    </a:solidFill>
                    <a:latin typeface="Times New Roman" pitchFamily="18" charset="0"/>
                    <a:cs typeface="Times New Roman" pitchFamily="18" charset="0"/>
                  </a:rPr>
                  <a:t>x</a:t>
                </a:r>
                <a:r>
                  <a:rPr lang="en-US" b="1" dirty="0" smtClean="0">
                    <a:solidFill>
                      <a:srgbClr val="0000FF"/>
                    </a:solidFill>
                  </a:rPr>
                  <a:t>?</a:t>
                </a:r>
              </a:p>
              <a:p>
                <a:endParaRPr lang="en-US" dirty="0" smtClean="0">
                  <a:solidFill>
                    <a:schemeClr val="accent4"/>
                  </a:solidFill>
                </a:endParaRPr>
              </a:p>
              <a:p>
                <a:endParaRPr lang="en-US" dirty="0" smtClean="0">
                  <a:solidFill>
                    <a:schemeClr val="accent4"/>
                  </a:solidFill>
                </a:endParaRPr>
              </a:p>
              <a:p>
                <a:endParaRPr lang="en-US" dirty="0" smtClean="0">
                  <a:solidFill>
                    <a:schemeClr val="accent4"/>
                  </a:solidFill>
                </a:endParaRPr>
              </a:p>
              <a:p>
                <a:pPr lvl="5"/>
                <a:endParaRPr lang="en-US" dirty="0" smtClean="0">
                  <a:solidFill>
                    <a:schemeClr val="accent4"/>
                  </a:solidFill>
                </a:endParaRPr>
              </a:p>
              <a:p>
                <a:pPr lvl="8"/>
                <a:endParaRPr lang="en-US" dirty="0" smtClean="0">
                  <a:solidFill>
                    <a:schemeClr val="accent4"/>
                  </a:solidFill>
                </a:endParaRPr>
              </a:p>
              <a:p>
                <a:r>
                  <a:rPr lang="en-IE" b="1" dirty="0" smtClean="0">
                    <a:solidFill>
                      <a:srgbClr val="D60093"/>
                    </a:solidFill>
                  </a:rPr>
                  <a:t>Entry </a:t>
                </a:r>
                <a:r>
                  <a:rPr lang="en-IE" b="1" i="1" dirty="0" err="1" smtClean="0">
                    <a:solidFill>
                      <a:srgbClr val="D60093"/>
                    </a:solidFill>
                    <a:latin typeface="Times New Roman" pitchFamily="18" charset="0"/>
                    <a:cs typeface="Times New Roman" pitchFamily="18" charset="0"/>
                  </a:rPr>
                  <a:t>y</a:t>
                </a:r>
                <a:r>
                  <a:rPr lang="en-IE" b="1" i="1" baseline="-25000" dirty="0" err="1" smtClean="0">
                    <a:solidFill>
                      <a:srgbClr val="D60093"/>
                    </a:solidFill>
                    <a:latin typeface="Times New Roman" pitchFamily="18" charset="0"/>
                    <a:cs typeface="Times New Roman" pitchFamily="18" charset="0"/>
                  </a:rPr>
                  <a:t>i</a:t>
                </a:r>
                <a:r>
                  <a:rPr lang="en-IE" b="1" dirty="0" smtClean="0">
                    <a:solidFill>
                      <a:srgbClr val="D60093"/>
                    </a:solidFill>
                  </a:rPr>
                  <a:t> is a sum of labels </a:t>
                </a:r>
                <a:r>
                  <a:rPr lang="en-IE" b="1" i="1" dirty="0" err="1" smtClean="0">
                    <a:solidFill>
                      <a:srgbClr val="D60093"/>
                    </a:solidFill>
                    <a:latin typeface="Times New Roman" pitchFamily="18" charset="0"/>
                    <a:cs typeface="Times New Roman" pitchFamily="18" charset="0"/>
                  </a:rPr>
                  <a:t>x</a:t>
                </a:r>
                <a:r>
                  <a:rPr lang="en-IE" b="1" i="1" baseline="-25000" dirty="0" err="1" smtClean="0">
                    <a:solidFill>
                      <a:srgbClr val="D60093"/>
                    </a:solidFill>
                    <a:latin typeface="Times New Roman" pitchFamily="18" charset="0"/>
                    <a:cs typeface="Times New Roman" pitchFamily="18" charset="0"/>
                  </a:rPr>
                  <a:t>j</a:t>
                </a:r>
                <a:r>
                  <a:rPr lang="en-IE" b="1" dirty="0" smtClean="0">
                    <a:solidFill>
                      <a:srgbClr val="D60093"/>
                    </a:solidFill>
                  </a:rPr>
                  <a:t> of </a:t>
                </a:r>
                <a:r>
                  <a:rPr lang="en-US" b="1" dirty="0" smtClean="0">
                    <a:solidFill>
                      <a:srgbClr val="D60093"/>
                    </a:solidFill>
                  </a:rPr>
                  <a:t>neighbors of </a:t>
                </a:r>
                <a:r>
                  <a:rPr lang="en-IE" b="1" i="1" dirty="0" err="1" smtClean="0">
                    <a:solidFill>
                      <a:srgbClr val="D60093"/>
                    </a:solidFill>
                    <a:latin typeface="Times New Roman" pitchFamily="18" charset="0"/>
                    <a:cs typeface="Times New Roman" pitchFamily="18" charset="0"/>
                  </a:rPr>
                  <a:t>i</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410200"/>
              </a:xfrm>
              <a:blipFill rotWithShape="1">
                <a:blip r:embed="rId3"/>
                <a:stretch>
                  <a:fillRect t="-902" b="-124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graphicFrame>
        <p:nvGraphicFramePr>
          <p:cNvPr id="9" name="Object 13"/>
          <p:cNvGraphicFramePr>
            <a:graphicFrameLocks noChangeAspect="1"/>
          </p:cNvGraphicFramePr>
          <p:nvPr>
            <p:extLst>
              <p:ext uri="{D42A27DB-BD31-4B8C-83A1-F6EECF244321}">
                <p14:modId xmlns:p14="http://schemas.microsoft.com/office/powerpoint/2010/main" val="2241609306"/>
              </p:ext>
            </p:extLst>
          </p:nvPr>
        </p:nvGraphicFramePr>
        <p:xfrm>
          <a:off x="990600" y="4114800"/>
          <a:ext cx="4017962" cy="1600200"/>
        </p:xfrm>
        <a:graphic>
          <a:graphicData uri="http://schemas.openxmlformats.org/presentationml/2006/ole">
            <mc:AlternateContent xmlns:mc="http://schemas.openxmlformats.org/markup-compatibility/2006">
              <mc:Choice xmlns:v="urn:schemas-microsoft-com:vml" Requires="v">
                <p:oleObj spid="_x0000_s68612" name="Equation" r:id="rId4" imgW="1663560" imgH="711000" progId="Equation.3">
                  <p:embed/>
                </p:oleObj>
              </mc:Choice>
              <mc:Fallback>
                <p:oleObj name="Equation" r:id="rId4" imgW="1663560" imgH="7110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90600" y="4114800"/>
                        <a:ext cx="4017962"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5"/>
          <p:cNvGraphicFramePr>
            <a:graphicFrameLocks noChangeAspect="1"/>
          </p:cNvGraphicFramePr>
          <p:nvPr>
            <p:extLst>
              <p:ext uri="{D42A27DB-BD31-4B8C-83A1-F6EECF244321}">
                <p14:modId xmlns:p14="http://schemas.microsoft.com/office/powerpoint/2010/main" val="1579928289"/>
              </p:ext>
            </p:extLst>
          </p:nvPr>
        </p:nvGraphicFramePr>
        <p:xfrm>
          <a:off x="6067425" y="4572000"/>
          <a:ext cx="2944813" cy="990600"/>
        </p:xfrm>
        <a:graphic>
          <a:graphicData uri="http://schemas.openxmlformats.org/presentationml/2006/ole">
            <mc:AlternateContent xmlns:mc="http://schemas.openxmlformats.org/markup-compatibility/2006">
              <mc:Choice xmlns:v="urn:schemas-microsoft-com:vml" Requires="v">
                <p:oleObj spid="_x0000_s68613" name="Equation" r:id="rId6" imgW="1320480" imgH="444240" progId="Equation.3">
                  <p:embed/>
                </p:oleObj>
              </mc:Choice>
              <mc:Fallback>
                <p:oleObj name="Equation" r:id="rId6" imgW="1320480" imgH="444240" progId="Equation.3">
                  <p:embed/>
                  <p:pic>
                    <p:nvPicPr>
                      <p:cNvPr id="0" name=""/>
                      <p:cNvPicPr>
                        <a:picLocks noChangeAspect="1" noChangeArrowheads="1"/>
                      </p:cNvPicPr>
                      <p:nvPr/>
                    </p:nvPicPr>
                    <p:blipFill>
                      <a:blip r:embed="rId7">
                        <a:lum bright="-100000"/>
                        <a:grayscl/>
                        <a:biLevel thresh="50000"/>
                      </a:blip>
                      <a:srcRect/>
                      <a:stretch>
                        <a:fillRect/>
                      </a:stretch>
                    </p:blipFill>
                    <p:spPr bwMode="auto">
                      <a:xfrm>
                        <a:off x="6067425" y="4572000"/>
                        <a:ext cx="294481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350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the meaning of </a:t>
            </a:r>
            <a:r>
              <a:rPr lang="en-IE" i="1" dirty="0" err="1" smtClean="0"/>
              <a:t>Ax</a:t>
            </a:r>
            <a:r>
              <a:rPr lang="en-IE" dirty="0" smtClean="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IE" b="1" i="1" dirty="0" smtClean="0">
                    <a:solidFill>
                      <a:srgbClr val="0000FF"/>
                    </a:solidFill>
                    <a:latin typeface="Times New Roman" pitchFamily="18" charset="0"/>
                    <a:cs typeface="Times New Roman" pitchFamily="18" charset="0"/>
                  </a:rPr>
                  <a:t>j</a:t>
                </a:r>
                <a:r>
                  <a:rPr lang="en-IE" b="1" i="1" baseline="30000" dirty="0" err="1" smtClean="0">
                    <a:solidFill>
                      <a:srgbClr val="0000FF"/>
                    </a:solidFill>
                    <a:latin typeface="Times New Roman" pitchFamily="18" charset="0"/>
                    <a:cs typeface="Times New Roman" pitchFamily="18" charset="0"/>
                  </a:rPr>
                  <a:t>th</a:t>
                </a:r>
                <a:r>
                  <a:rPr lang="en-IE" b="1" dirty="0" smtClean="0">
                    <a:solidFill>
                      <a:srgbClr val="0000FF"/>
                    </a:solidFill>
                  </a:rPr>
                  <a:t> coordinate of </a:t>
                </a:r>
                <a:r>
                  <a:rPr lang="en-US" b="1" i="1" dirty="0">
                    <a:solidFill>
                      <a:srgbClr val="0000FF"/>
                    </a:solidFill>
                    <a:latin typeface="Times New Roman" pitchFamily="18" charset="0"/>
                    <a:cs typeface="Times New Roman" pitchFamily="18" charset="0"/>
                  </a:rPr>
                  <a:t>A</a:t>
                </a:r>
                <a:r>
                  <a:rPr lang="en-US" b="1" i="1" dirty="0">
                    <a:solidFill>
                      <a:srgbClr val="0000FF"/>
                    </a:solidFill>
                    <a:latin typeface="Times New Roman" pitchFamily="18" charset="0"/>
                    <a:cs typeface="Times New Roman" pitchFamily="18" charset="0"/>
                    <a:sym typeface="Symbol"/>
                  </a:rPr>
                  <a:t> </a:t>
                </a:r>
                <a:r>
                  <a:rPr lang="en-US" b="1" i="1" dirty="0">
                    <a:solidFill>
                      <a:srgbClr val="0000FF"/>
                    </a:solidFill>
                    <a:latin typeface="Times New Roman" pitchFamily="18" charset="0"/>
                    <a:cs typeface="Times New Roman" pitchFamily="18" charset="0"/>
                  </a:rPr>
                  <a:t>x </a:t>
                </a:r>
                <a:r>
                  <a:rPr lang="en-IE" b="1" dirty="0" smtClean="0"/>
                  <a:t>:</a:t>
                </a:r>
                <a:r>
                  <a:rPr lang="en-IE" b="1" dirty="0" smtClean="0">
                    <a:solidFill>
                      <a:schemeClr val="accent2"/>
                    </a:solidFill>
                  </a:rPr>
                  <a:t> </a:t>
                </a:r>
              </a:p>
              <a:p>
                <a:pPr lvl="1"/>
                <a:r>
                  <a:rPr lang="en-IE" dirty="0" smtClean="0"/>
                  <a:t>Sum of the </a:t>
                </a:r>
                <a:r>
                  <a:rPr lang="en-IE" b="1" i="1" dirty="0" smtClean="0">
                    <a:latin typeface="Times New Roman" pitchFamily="18" charset="0"/>
                    <a:cs typeface="Times New Roman" pitchFamily="18" charset="0"/>
                  </a:rPr>
                  <a:t>x</a:t>
                </a:r>
                <a:r>
                  <a:rPr lang="en-IE" dirty="0" smtClean="0"/>
                  <a:t>-values </a:t>
                </a:r>
                <a:br>
                  <a:rPr lang="en-IE" dirty="0" smtClean="0"/>
                </a:br>
                <a:r>
                  <a:rPr lang="en-IE" dirty="0" smtClean="0"/>
                  <a:t>of </a:t>
                </a:r>
                <a:r>
                  <a:rPr lang="en-US" dirty="0" smtClean="0"/>
                  <a:t>neighbors</a:t>
                </a:r>
                <a:r>
                  <a:rPr lang="en-IE" dirty="0" smtClean="0"/>
                  <a:t> of</a:t>
                </a:r>
                <a:r>
                  <a:rPr lang="en-IE" b="1" dirty="0" smtClean="0"/>
                  <a:t> </a:t>
                </a:r>
                <a:r>
                  <a:rPr lang="en-IE" b="1" i="1" dirty="0" smtClean="0">
                    <a:latin typeface="Times New Roman" pitchFamily="18" charset="0"/>
                    <a:cs typeface="Times New Roman" pitchFamily="18" charset="0"/>
                  </a:rPr>
                  <a:t>j</a:t>
                </a:r>
                <a:endParaRPr lang="en-IE" b="1" dirty="0" smtClean="0"/>
              </a:p>
              <a:p>
                <a:pPr lvl="1"/>
                <a:r>
                  <a:rPr lang="en-IE" dirty="0" smtClean="0"/>
                  <a:t>Make this a new value at node </a:t>
                </a:r>
                <a:r>
                  <a:rPr lang="en-IE" b="1" i="1" dirty="0" smtClean="0">
                    <a:latin typeface="Times New Roman" pitchFamily="18" charset="0"/>
                    <a:cs typeface="Times New Roman" pitchFamily="18" charset="0"/>
                  </a:rPr>
                  <a:t>j</a:t>
                </a:r>
                <a:endParaRPr lang="en-IE" b="1" dirty="0" smtClean="0"/>
              </a:p>
              <a:p>
                <a:r>
                  <a:rPr lang="en-US" b="1" dirty="0" smtClean="0">
                    <a:solidFill>
                      <a:srgbClr val="008000"/>
                    </a:solidFill>
                  </a:rPr>
                  <a:t>Spectral Graph Theory:</a:t>
                </a:r>
              </a:p>
              <a:p>
                <a:pPr lvl="1"/>
                <a:r>
                  <a:rPr lang="en-US" dirty="0" smtClean="0"/>
                  <a:t>Analyze the “spectrum” of matrix representing </a:t>
                </a:r>
                <a14:m>
                  <m:oMath xmlns:m="http://schemas.openxmlformats.org/officeDocument/2006/math">
                    <m:r>
                      <a:rPr lang="en-US" b="1" i="1" dirty="0" smtClean="0">
                        <a:latin typeface="Cambria Math"/>
                      </a:rPr>
                      <m:t>𝑮</m:t>
                    </m:r>
                  </m:oMath>
                </a14:m>
                <a:endParaRPr lang="en-US" b="1" dirty="0" smtClean="0"/>
              </a:p>
              <a:p>
                <a:pPr lvl="1"/>
                <a:r>
                  <a:rPr lang="en-US" b="1" dirty="0" smtClean="0">
                    <a:solidFill>
                      <a:srgbClr val="D60093"/>
                    </a:solidFill>
                  </a:rPr>
                  <a:t>Spectrum:</a:t>
                </a:r>
                <a:r>
                  <a:rPr lang="en-US" dirty="0" smtClean="0"/>
                  <a:t> Eigenvectors </a:t>
                </a:r>
                <a14:m>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𝒙</m:t>
                        </m:r>
                      </m:e>
                      <m:sub>
                        <m:r>
                          <a:rPr lang="en-US" b="1" i="1" smtClean="0">
                            <a:solidFill>
                              <a:srgbClr val="0000FF"/>
                            </a:solidFill>
                            <a:latin typeface="Cambria Math"/>
                          </a:rPr>
                          <m:t>𝒊</m:t>
                        </m:r>
                      </m:sub>
                    </m:sSub>
                  </m:oMath>
                </a14:m>
                <a:r>
                  <a:rPr lang="en-US" dirty="0" smtClean="0"/>
                  <a:t> of a graph, ordered by the magnitude (strength) of their corresponding eigenvalues </a:t>
                </a:r>
                <a14:m>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𝝀</m:t>
                        </m:r>
                      </m:e>
                      <m:sub>
                        <m:r>
                          <a:rPr lang="en-US" b="1" i="1" smtClean="0">
                            <a:solidFill>
                              <a:srgbClr val="0000FF"/>
                            </a:solidFill>
                            <a:latin typeface="Cambria Math"/>
                          </a:rPr>
                          <m:t>𝒊</m:t>
                        </m:r>
                      </m:sub>
                    </m:sSub>
                  </m:oMath>
                </a14:m>
                <a:r>
                  <a:rPr lang="en-US" dirty="0" smtClean="0"/>
                  <a:t>:</a:t>
                </a:r>
                <a:endParaRPr lang="en-IE" dirty="0" smtClean="0"/>
              </a:p>
              <a:p>
                <a:endParaRPr lang="en-IE"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92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31</a:t>
            </a:fld>
            <a:endParaRPr lang="en-US"/>
          </a:p>
        </p:txBody>
      </p:sp>
      <p:graphicFrame>
        <p:nvGraphicFramePr>
          <p:cNvPr id="9" name="Object 13"/>
          <p:cNvGraphicFramePr>
            <a:graphicFrameLocks noChangeAspect="1"/>
          </p:cNvGraphicFramePr>
          <p:nvPr>
            <p:extLst>
              <p:ext uri="{D42A27DB-BD31-4B8C-83A1-F6EECF244321}">
                <p14:modId xmlns:p14="http://schemas.microsoft.com/office/powerpoint/2010/main" val="1842460969"/>
              </p:ext>
            </p:extLst>
          </p:nvPr>
        </p:nvGraphicFramePr>
        <p:xfrm>
          <a:off x="4997720" y="1219200"/>
          <a:ext cx="4060556" cy="1524000"/>
        </p:xfrm>
        <a:graphic>
          <a:graphicData uri="http://schemas.openxmlformats.org/presentationml/2006/ole">
            <mc:AlternateContent xmlns:mc="http://schemas.openxmlformats.org/markup-compatibility/2006">
              <mc:Choice xmlns:v="urn:schemas-microsoft-com:vml" Requires="v">
                <p:oleObj spid="_x0000_s69637" name="Equation" r:id="rId4" imgW="1765080" imgH="711000" progId="Equation.3">
                  <p:embed/>
                </p:oleObj>
              </mc:Choice>
              <mc:Fallback>
                <p:oleObj name="Equation" r:id="rId4" imgW="1765080" imgH="7110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997720" y="1219200"/>
                        <a:ext cx="4060556"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06729474"/>
              </p:ext>
            </p:extLst>
          </p:nvPr>
        </p:nvGraphicFramePr>
        <p:xfrm>
          <a:off x="3810000" y="5257800"/>
          <a:ext cx="3024732" cy="609600"/>
        </p:xfrm>
        <a:graphic>
          <a:graphicData uri="http://schemas.openxmlformats.org/presentationml/2006/ole">
            <mc:AlternateContent xmlns:mc="http://schemas.openxmlformats.org/markup-compatibility/2006">
              <mc:Choice xmlns:v="urn:schemas-microsoft-com:vml" Requires="v">
                <p:oleObj spid="_x0000_s69638" name="Equation" r:id="rId6" imgW="1104840" imgH="228600" progId="Equation.3">
                  <p:embed/>
                </p:oleObj>
              </mc:Choice>
              <mc:Fallback>
                <p:oleObj name="Equation" r:id="rId6" imgW="1104840" imgH="228600" progId="Equation.3">
                  <p:embed/>
                  <p:pic>
                    <p:nvPicPr>
                      <p:cNvPr id="0" name=""/>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3810000" y="5257800"/>
                        <a:ext cx="30247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604" name="Object 4"/>
          <p:cNvGraphicFramePr>
            <a:graphicFrameLocks noChangeAspect="1"/>
          </p:cNvGraphicFramePr>
          <p:nvPr>
            <p:extLst>
              <p:ext uri="{D42A27DB-BD31-4B8C-83A1-F6EECF244321}">
                <p14:modId xmlns:p14="http://schemas.microsoft.com/office/powerpoint/2010/main" val="4124526761"/>
              </p:ext>
            </p:extLst>
          </p:nvPr>
        </p:nvGraphicFramePr>
        <p:xfrm>
          <a:off x="4724400" y="5943600"/>
          <a:ext cx="2057400" cy="468450"/>
        </p:xfrm>
        <a:graphic>
          <a:graphicData uri="http://schemas.openxmlformats.org/presentationml/2006/ole">
            <mc:AlternateContent xmlns:mc="http://schemas.openxmlformats.org/markup-compatibility/2006">
              <mc:Choice xmlns:v="urn:schemas-microsoft-com:vml" Requires="v">
                <p:oleObj spid="_x0000_s69639" name="Equation" r:id="rId8" imgW="977760" imgH="228600" progId="Equation.3">
                  <p:embed/>
                </p:oleObj>
              </mc:Choice>
              <mc:Fallback>
                <p:oleObj name="Equation" r:id="rId8" imgW="977760" imgH="228600" progId="Equation.3">
                  <p:embed/>
                  <p:pic>
                    <p:nvPicPr>
                      <p:cNvPr id="0" name=""/>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4724400" y="5943600"/>
                        <a:ext cx="2057400" cy="4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6553200" y="2743200"/>
                <a:ext cx="24044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latin typeface="Cambria Math"/>
                          <a:cs typeface="Arial" pitchFamily="34" charset="0"/>
                        </a:rPr>
                        <m:t>𝑨</m:t>
                      </m:r>
                      <m:r>
                        <a:rPr lang="en-US" sz="3200" b="1" i="1" smtClean="0">
                          <a:solidFill>
                            <a:srgbClr val="0000FF"/>
                          </a:solidFill>
                          <a:latin typeface="Cambria Math"/>
                          <a:cs typeface="Arial" pitchFamily="34" charset="0"/>
                        </a:rPr>
                        <m:t>⋅</m:t>
                      </m:r>
                      <m:r>
                        <a:rPr lang="en-US" sz="3200" b="1" i="1" smtClean="0">
                          <a:solidFill>
                            <a:srgbClr val="0000FF"/>
                          </a:solidFill>
                          <a:latin typeface="Cambria Math"/>
                          <a:cs typeface="Arial" pitchFamily="34" charset="0"/>
                        </a:rPr>
                        <m:t>𝒙</m:t>
                      </m:r>
                      <m:r>
                        <a:rPr lang="en-US" sz="3200" b="1" i="1" smtClean="0">
                          <a:solidFill>
                            <a:srgbClr val="0000FF"/>
                          </a:solidFill>
                          <a:latin typeface="Cambria Math"/>
                          <a:cs typeface="Arial" pitchFamily="34" charset="0"/>
                        </a:rPr>
                        <m:t>=</m:t>
                      </m:r>
                      <m:r>
                        <a:rPr lang="en-US" sz="3200" b="1" i="1" smtClean="0">
                          <a:solidFill>
                            <a:srgbClr val="0000FF"/>
                          </a:solidFill>
                          <a:latin typeface="Cambria Math"/>
                          <a:cs typeface="Arial" pitchFamily="34" charset="0"/>
                        </a:rPr>
                        <m:t>𝝀</m:t>
                      </m:r>
                      <m:r>
                        <a:rPr lang="en-US" sz="3200" b="1" i="1" smtClean="0">
                          <a:solidFill>
                            <a:srgbClr val="0000FF"/>
                          </a:solidFill>
                          <a:latin typeface="Cambria Math"/>
                          <a:cs typeface="Arial" pitchFamily="34" charset="0"/>
                        </a:rPr>
                        <m:t>⋅</m:t>
                      </m:r>
                      <m:r>
                        <a:rPr lang="en-US" sz="3200" b="1" i="1" smtClean="0">
                          <a:solidFill>
                            <a:srgbClr val="0000FF"/>
                          </a:solidFill>
                          <a:latin typeface="Cambria Math"/>
                          <a:cs typeface="Arial" pitchFamily="34" charset="0"/>
                        </a:rPr>
                        <m:t>𝒙</m:t>
                      </m:r>
                    </m:oMath>
                  </m:oMathPara>
                </a14:m>
                <a:endParaRPr lang="en-US" sz="3200" b="1" dirty="0" smtClean="0">
                  <a:solidFill>
                    <a:srgbClr val="0000FF"/>
                  </a:solidFill>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53200" y="2743200"/>
                <a:ext cx="2404441" cy="584775"/>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00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d-regular graph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534400" cy="4267200"/>
              </a:xfrm>
            </p:spPr>
            <p:txBody>
              <a:bodyPr/>
              <a:lstStyle/>
              <a:p>
                <a:r>
                  <a:rPr lang="en-US" dirty="0" smtClean="0"/>
                  <a:t>Suppose all nodes in </a:t>
                </a:r>
                <a14:m>
                  <m:oMath xmlns:m="http://schemas.openxmlformats.org/officeDocument/2006/math">
                    <m:r>
                      <a:rPr lang="en-US" b="1" i="1" dirty="0" smtClean="0">
                        <a:latin typeface="Cambria Math"/>
                      </a:rPr>
                      <m:t>𝑮</m:t>
                    </m:r>
                  </m:oMath>
                </a14:m>
                <a:r>
                  <a:rPr lang="en-US" dirty="0" smtClean="0"/>
                  <a:t> have degree </a:t>
                </a:r>
                <a14:m>
                  <m:oMath xmlns:m="http://schemas.openxmlformats.org/officeDocument/2006/math">
                    <m:r>
                      <a:rPr lang="en-US" b="1" i="1" dirty="0" smtClean="0">
                        <a:latin typeface="Cambria Math"/>
                        <a:cs typeface="Times New Roman" pitchFamily="18" charset="0"/>
                      </a:rPr>
                      <m:t>𝒅</m:t>
                    </m:r>
                  </m:oMath>
                </a14:m>
                <a:r>
                  <a:rPr lang="en-US" dirty="0" smtClean="0"/>
                  <a:t> </a:t>
                </a:r>
                <a:br>
                  <a:rPr lang="en-US" dirty="0" smtClean="0"/>
                </a:br>
                <a:r>
                  <a:rPr lang="en-US" dirty="0" smtClean="0"/>
                  <a:t>and </a:t>
                </a:r>
                <a14:m>
                  <m:oMath xmlns:m="http://schemas.openxmlformats.org/officeDocument/2006/math">
                    <m:r>
                      <a:rPr lang="en-US" b="1" i="1" dirty="0" smtClean="0">
                        <a:latin typeface="Cambria Math"/>
                      </a:rPr>
                      <m:t>𝑮</m:t>
                    </m:r>
                  </m:oMath>
                </a14:m>
                <a:r>
                  <a:rPr lang="en-US" dirty="0" smtClean="0"/>
                  <a:t> is connected</a:t>
                </a:r>
              </a:p>
              <a:p>
                <a:r>
                  <a:rPr lang="en-US" b="1" dirty="0" smtClean="0">
                    <a:solidFill>
                      <a:srgbClr val="D60093"/>
                    </a:solidFill>
                  </a:rPr>
                  <a:t>What are some </a:t>
                </a:r>
                <a:r>
                  <a:rPr lang="en-US" b="1" dirty="0" err="1" smtClean="0">
                    <a:solidFill>
                      <a:srgbClr val="D60093"/>
                    </a:solidFill>
                  </a:rPr>
                  <a:t>eigenvalues</a:t>
                </a:r>
                <a:r>
                  <a:rPr lang="en-US" b="1" dirty="0" smtClean="0">
                    <a:solidFill>
                      <a:srgbClr val="D60093"/>
                    </a:solidFill>
                  </a:rPr>
                  <a:t>/vectors of </a:t>
                </a:r>
                <a14:m>
                  <m:oMath xmlns:m="http://schemas.openxmlformats.org/officeDocument/2006/math">
                    <m:r>
                      <a:rPr lang="en-US" b="1" i="1" dirty="0" smtClean="0">
                        <a:solidFill>
                          <a:srgbClr val="D60093"/>
                        </a:solidFill>
                        <a:latin typeface="Cambria Math"/>
                      </a:rPr>
                      <m:t>𝑮</m:t>
                    </m:r>
                  </m:oMath>
                </a14:m>
                <a:r>
                  <a:rPr lang="en-US" b="1" dirty="0" smtClean="0">
                    <a:solidFill>
                      <a:srgbClr val="D60093"/>
                    </a:solidFill>
                  </a:rPr>
                  <a:t>? </a:t>
                </a:r>
                <a14:m>
                  <m:oMath xmlns:m="http://schemas.openxmlformats.org/officeDocument/2006/math">
                    <m:r>
                      <a:rPr lang="en-US" i="1" dirty="0" smtClean="0">
                        <a:latin typeface="Cambria Math"/>
                      </a:rPr>
                      <m:t>	</m:t>
                    </m:r>
                    <m:r>
                      <a:rPr lang="en-US" b="1" i="1" dirty="0" smtClean="0">
                        <a:solidFill>
                          <a:srgbClr val="0000FF"/>
                        </a:solidFill>
                        <a:latin typeface="Cambria Math"/>
                      </a:rPr>
                      <m:t>𝑨</m:t>
                    </m:r>
                    <m:r>
                      <a:rPr lang="en-US" b="1" i="1" dirty="0">
                        <a:solidFill>
                          <a:srgbClr val="0000FF"/>
                        </a:solidFill>
                        <a:latin typeface="Cambria Math"/>
                        <a:sym typeface="Symbol"/>
                      </a:rPr>
                      <m:t> </m:t>
                    </m:r>
                    <m:r>
                      <a:rPr lang="en-US" b="1" i="1" dirty="0">
                        <a:solidFill>
                          <a:srgbClr val="0000FF"/>
                        </a:solidFill>
                        <a:latin typeface="Cambria Math"/>
                      </a:rPr>
                      <m:t>𝒙</m:t>
                    </m:r>
                    <m:r>
                      <a:rPr lang="en-US" b="1" i="1" dirty="0">
                        <a:solidFill>
                          <a:srgbClr val="0000FF"/>
                        </a:solidFill>
                        <a:latin typeface="Cambria Math"/>
                      </a:rPr>
                      <m:t> =</m:t>
                    </m:r>
                    <m:r>
                      <a:rPr lang="en-US" b="1" i="1" dirty="0" smtClean="0">
                        <a:solidFill>
                          <a:srgbClr val="0000FF"/>
                        </a:solidFill>
                        <a:latin typeface="Cambria Math"/>
                      </a:rPr>
                      <m:t>𝝀</m:t>
                    </m:r>
                    <m:r>
                      <a:rPr lang="en-US" b="1" i="1" dirty="0" smtClean="0">
                        <a:solidFill>
                          <a:srgbClr val="0000FF"/>
                        </a:solidFill>
                        <a:latin typeface="Cambria Math"/>
                      </a:rPr>
                      <m:t>⋅</m:t>
                    </m:r>
                    <m:r>
                      <a:rPr lang="en-US" b="1" i="1" dirty="0">
                        <a:solidFill>
                          <a:srgbClr val="0000FF"/>
                        </a:solidFill>
                        <a:latin typeface="Cambria Math"/>
                        <a:sym typeface="Symbol"/>
                      </a:rPr>
                      <m:t>𝒙</m:t>
                    </m:r>
                  </m:oMath>
                </a14:m>
                <a:r>
                  <a:rPr lang="en-US" sz="4000" i="1" dirty="0" smtClean="0">
                    <a:latin typeface="Times New Roman" pitchFamily="18" charset="0"/>
                    <a:cs typeface="Times New Roman" pitchFamily="18" charset="0"/>
                    <a:sym typeface="Symbol"/>
                  </a:rPr>
                  <a:t>   </a:t>
                </a:r>
                <a:r>
                  <a:rPr lang="en-US" dirty="0" smtClean="0">
                    <a:sym typeface="Symbol"/>
                  </a:rPr>
                  <a:t>What is </a:t>
                </a:r>
                <a:r>
                  <a:rPr lang="en-US" b="1" i="1" dirty="0" smtClean="0">
                    <a:latin typeface="Times New Roman" pitchFamily="18" charset="0"/>
                    <a:cs typeface="Times New Roman" pitchFamily="18" charset="0"/>
                    <a:sym typeface="Symbol"/>
                  </a:rPr>
                  <a:t></a:t>
                </a:r>
                <a:r>
                  <a:rPr lang="en-US" dirty="0" smtClean="0">
                    <a:sym typeface="Symbol"/>
                  </a:rPr>
                  <a:t>?  What </a:t>
                </a:r>
                <a:r>
                  <a:rPr lang="en-US" b="1" i="1" dirty="0" smtClean="0">
                    <a:latin typeface="Times New Roman" pitchFamily="18" charset="0"/>
                    <a:cs typeface="Times New Roman" pitchFamily="18" charset="0"/>
                    <a:sym typeface="Symbol"/>
                  </a:rPr>
                  <a:t>x</a:t>
                </a:r>
                <a:r>
                  <a:rPr lang="en-US" dirty="0" smtClean="0">
                    <a:sym typeface="Symbol"/>
                  </a:rPr>
                  <a:t>?</a:t>
                </a:r>
              </a:p>
              <a:p>
                <a:pPr lvl="1"/>
                <a:r>
                  <a:rPr lang="en-US" b="1" dirty="0" smtClean="0">
                    <a:sym typeface="Symbol"/>
                  </a:rPr>
                  <a:t>Let’s try:</a:t>
                </a:r>
                <a:r>
                  <a:rPr lang="en-US" dirty="0" smtClean="0">
                    <a:sym typeface="Symbol"/>
                  </a:rPr>
                  <a:t> </a:t>
                </a:r>
                <a14:m>
                  <m:oMath xmlns:m="http://schemas.openxmlformats.org/officeDocument/2006/math">
                    <m:r>
                      <a:rPr lang="en-US" b="1" i="1" dirty="0" smtClean="0">
                        <a:latin typeface="Cambria Math"/>
                        <a:sym typeface="Symbol"/>
                      </a:rPr>
                      <m:t>𝒙</m:t>
                    </m:r>
                    <m:r>
                      <a:rPr lang="en-US" b="1" i="1" dirty="0" smtClean="0">
                        <a:latin typeface="Cambria Math"/>
                        <a:sym typeface="Symbol"/>
                      </a:rPr>
                      <m:t> = (</m:t>
                    </m:r>
                    <m:r>
                      <a:rPr lang="en-US" b="1" i="1" dirty="0" smtClean="0">
                        <a:latin typeface="Cambria Math"/>
                        <a:sym typeface="Symbol"/>
                      </a:rPr>
                      <m:t>𝟏</m:t>
                    </m:r>
                    <m:r>
                      <a:rPr lang="en-US" b="1" i="1" dirty="0" smtClean="0">
                        <a:latin typeface="Cambria Math"/>
                        <a:sym typeface="Symbol"/>
                      </a:rPr>
                      <m:t>,</m:t>
                    </m:r>
                    <m:r>
                      <a:rPr lang="en-US" b="1" i="1" dirty="0" smtClean="0">
                        <a:latin typeface="Cambria Math"/>
                        <a:sym typeface="Symbol"/>
                      </a:rPr>
                      <m:t>𝟏</m:t>
                    </m:r>
                    <m:r>
                      <a:rPr lang="en-US" b="1" i="1" dirty="0" smtClean="0">
                        <a:latin typeface="Cambria Math"/>
                        <a:sym typeface="Symbol"/>
                      </a:rPr>
                      <m:t>,…,</m:t>
                    </m:r>
                    <m:r>
                      <a:rPr lang="en-US" b="1" i="1" dirty="0" smtClean="0">
                        <a:latin typeface="Cambria Math"/>
                        <a:sym typeface="Symbol"/>
                      </a:rPr>
                      <m:t>𝟏</m:t>
                    </m:r>
                    <m:r>
                      <a:rPr lang="en-US" b="1" i="1" dirty="0" smtClean="0">
                        <a:latin typeface="Cambria Math"/>
                        <a:sym typeface="Symbol"/>
                      </a:rPr>
                      <m:t>)</m:t>
                    </m:r>
                  </m:oMath>
                </a14:m>
                <a:endParaRPr lang="en-US" b="1" dirty="0" smtClean="0">
                  <a:sym typeface="Symbol"/>
                </a:endParaRPr>
              </a:p>
              <a:p>
                <a:pPr lvl="1"/>
                <a:r>
                  <a:rPr lang="en-US" b="1" dirty="0" smtClean="0">
                    <a:sym typeface="Symbol"/>
                  </a:rPr>
                  <a:t>Then:</a:t>
                </a:r>
                <a:r>
                  <a:rPr lang="en-US" dirty="0" smtClean="0">
                    <a:sym typeface="Symbol"/>
                  </a:rPr>
                  <a:t> </a:t>
                </a:r>
                <a14:m>
                  <m:oMath xmlns:m="http://schemas.openxmlformats.org/officeDocument/2006/math">
                    <m:r>
                      <a:rPr lang="en-US" b="1" i="1" dirty="0" smtClean="0">
                        <a:latin typeface="Cambria Math"/>
                        <a:sym typeface="Symbol"/>
                      </a:rPr>
                      <m:t>𝑨</m:t>
                    </m:r>
                    <m:r>
                      <a:rPr lang="en-US" b="1" i="1" dirty="0" smtClean="0">
                        <a:latin typeface="Cambria Math"/>
                        <a:sym typeface="Symbol"/>
                      </a:rPr>
                      <m:t>⋅</m:t>
                    </m:r>
                    <m:r>
                      <a:rPr lang="en-US" b="1" i="1" dirty="0" smtClean="0">
                        <a:latin typeface="Cambria Math"/>
                        <a:sym typeface="Symbol"/>
                      </a:rPr>
                      <m:t>𝒙</m:t>
                    </m:r>
                    <m:r>
                      <a:rPr lang="en-US" b="1" i="1" dirty="0" smtClean="0">
                        <a:latin typeface="Cambria Math"/>
                        <a:sym typeface="Symbol"/>
                      </a:rPr>
                      <m:t> =</m:t>
                    </m:r>
                    <m:d>
                      <m:dPr>
                        <m:ctrlPr>
                          <a:rPr lang="en-US" b="1" i="1" dirty="0" smtClean="0">
                            <a:latin typeface="Cambria Math"/>
                            <a:sym typeface="Symbol"/>
                          </a:rPr>
                        </m:ctrlPr>
                      </m:dPr>
                      <m:e>
                        <m:r>
                          <a:rPr lang="en-US" b="1" i="1" dirty="0" smtClean="0">
                            <a:latin typeface="Cambria Math"/>
                            <a:sym typeface="Symbol"/>
                          </a:rPr>
                          <m:t>𝒅</m:t>
                        </m:r>
                        <m:r>
                          <a:rPr lang="en-US" b="1" i="1" dirty="0" smtClean="0">
                            <a:latin typeface="Cambria Math"/>
                            <a:sym typeface="Symbol"/>
                          </a:rPr>
                          <m:t>,</m:t>
                        </m:r>
                        <m:r>
                          <a:rPr lang="en-US" b="1" i="1" dirty="0" smtClean="0">
                            <a:latin typeface="Cambria Math"/>
                            <a:sym typeface="Symbol"/>
                          </a:rPr>
                          <m:t>𝒅</m:t>
                        </m:r>
                        <m:r>
                          <a:rPr lang="en-US" b="1" i="1" dirty="0" smtClean="0">
                            <a:latin typeface="Cambria Math"/>
                            <a:sym typeface="Symbol"/>
                          </a:rPr>
                          <m:t>,…,</m:t>
                        </m:r>
                        <m:r>
                          <a:rPr lang="en-US" b="1" i="1" dirty="0" smtClean="0">
                            <a:latin typeface="Cambria Math"/>
                            <a:sym typeface="Symbol"/>
                          </a:rPr>
                          <m:t>𝒅</m:t>
                        </m:r>
                      </m:e>
                    </m:d>
                    <m:r>
                      <a:rPr lang="en-US" b="1" i="1" dirty="0" smtClean="0">
                        <a:latin typeface="Cambria Math"/>
                        <a:sym typeface="Symbol"/>
                      </a:rPr>
                      <m:t>=</m:t>
                    </m:r>
                    <m:r>
                      <a:rPr lang="en-US" b="1" i="1" dirty="0" smtClean="0">
                        <a:latin typeface="Cambria Math"/>
                        <a:sym typeface="Symbol"/>
                      </a:rPr>
                      <m:t>𝝀</m:t>
                    </m:r>
                    <m:r>
                      <a:rPr lang="en-US" b="1" i="1" dirty="0" smtClean="0">
                        <a:latin typeface="Cambria Math"/>
                        <a:sym typeface="Symbol"/>
                      </a:rPr>
                      <m:t>⋅</m:t>
                    </m:r>
                    <m:r>
                      <a:rPr lang="en-US" b="1" i="1" dirty="0" smtClean="0">
                        <a:latin typeface="Cambria Math"/>
                        <a:sym typeface="Symbol"/>
                      </a:rPr>
                      <m:t>𝒙</m:t>
                    </m:r>
                  </m:oMath>
                </a14:m>
                <a:r>
                  <a:rPr lang="en-US" dirty="0" smtClean="0">
                    <a:sym typeface="Symbol"/>
                  </a:rPr>
                  <a:t>.  </a:t>
                </a:r>
                <a:r>
                  <a:rPr lang="en-US" b="1" dirty="0" smtClean="0">
                    <a:sym typeface="Symbol"/>
                  </a:rPr>
                  <a:t>So:</a:t>
                </a:r>
                <a:r>
                  <a:rPr lang="en-US" dirty="0" smtClean="0">
                    <a:sym typeface="Symbol"/>
                  </a:rPr>
                  <a:t> </a:t>
                </a:r>
                <a14:m>
                  <m:oMath xmlns:m="http://schemas.openxmlformats.org/officeDocument/2006/math">
                    <m:r>
                      <a:rPr lang="en-US" b="1" i="1" smtClean="0">
                        <a:latin typeface="Cambria Math"/>
                        <a:sym typeface="Symbol"/>
                      </a:rPr>
                      <m:t>𝝀</m:t>
                    </m:r>
                    <m:r>
                      <a:rPr lang="en-US" b="1" i="1" smtClean="0">
                        <a:latin typeface="Cambria Math"/>
                        <a:sym typeface="Symbol"/>
                      </a:rPr>
                      <m:t>=</m:t>
                    </m:r>
                    <m:r>
                      <a:rPr lang="en-US" b="1" i="1" smtClean="0">
                        <a:latin typeface="Cambria Math"/>
                        <a:sym typeface="Symbol"/>
                      </a:rPr>
                      <m:t>𝒅</m:t>
                    </m:r>
                  </m:oMath>
                </a14:m>
                <a:endParaRPr lang="en-US" b="1" dirty="0" smtClean="0">
                  <a:sym typeface="Symbol"/>
                </a:endParaRPr>
              </a:p>
              <a:p>
                <a:pPr lvl="1"/>
                <a:r>
                  <a:rPr lang="en-US" b="1" dirty="0" smtClean="0">
                    <a:solidFill>
                      <a:srgbClr val="0000FF"/>
                    </a:solidFill>
                    <a:sym typeface="Symbol"/>
                  </a:rPr>
                  <a:t>We found </a:t>
                </a:r>
                <a:r>
                  <a:rPr lang="en-US" b="1" dirty="0" err="1" smtClean="0">
                    <a:solidFill>
                      <a:srgbClr val="0000FF"/>
                    </a:solidFill>
                    <a:sym typeface="Symbol"/>
                  </a:rPr>
                  <a:t>eigenpair</a:t>
                </a:r>
                <a:r>
                  <a:rPr lang="en-US" b="1" dirty="0" smtClean="0">
                    <a:solidFill>
                      <a:srgbClr val="0000FF"/>
                    </a:solidFill>
                    <a:sym typeface="Symbol"/>
                  </a:rPr>
                  <a:t> of </a:t>
                </a:r>
                <a14:m>
                  <m:oMath xmlns:m="http://schemas.openxmlformats.org/officeDocument/2006/math">
                    <m:r>
                      <a:rPr lang="en-US" b="1" i="1" dirty="0" smtClean="0">
                        <a:solidFill>
                          <a:srgbClr val="0000FF"/>
                        </a:solidFill>
                        <a:latin typeface="Cambria Math"/>
                        <a:sym typeface="Symbol"/>
                      </a:rPr>
                      <m:t>𝑮</m:t>
                    </m:r>
                  </m:oMath>
                </a14:m>
                <a:r>
                  <a:rPr lang="en-US" b="1" dirty="0" smtClean="0">
                    <a:solidFill>
                      <a:srgbClr val="0000FF"/>
                    </a:solidFill>
                    <a:sym typeface="Symbol"/>
                  </a:rPr>
                  <a:t>: </a:t>
                </a:r>
                <a14:m>
                  <m:oMath xmlns:m="http://schemas.openxmlformats.org/officeDocument/2006/math">
                    <m:r>
                      <a:rPr lang="en-US" b="1" i="1" dirty="0">
                        <a:solidFill>
                          <a:srgbClr val="0000FF"/>
                        </a:solidFill>
                        <a:latin typeface="Cambria Math"/>
                        <a:sym typeface="Symbol"/>
                      </a:rPr>
                      <m:t>𝒙</m:t>
                    </m:r>
                    <m:r>
                      <a:rPr lang="en-US" b="1" i="1" dirty="0">
                        <a:solidFill>
                          <a:srgbClr val="0000FF"/>
                        </a:solidFill>
                        <a:latin typeface="Cambria Math"/>
                        <a:sym typeface="Symbol"/>
                      </a:rPr>
                      <m:t> = (</m:t>
                    </m:r>
                    <m:r>
                      <a:rPr lang="en-US" b="1" i="1" dirty="0">
                        <a:solidFill>
                          <a:srgbClr val="0000FF"/>
                        </a:solidFill>
                        <a:latin typeface="Cambria Math"/>
                        <a:sym typeface="Symbol"/>
                      </a:rPr>
                      <m:t>𝟏</m:t>
                    </m:r>
                    <m:r>
                      <a:rPr lang="en-US" b="1" i="1" dirty="0">
                        <a:solidFill>
                          <a:srgbClr val="0000FF"/>
                        </a:solidFill>
                        <a:latin typeface="Cambria Math"/>
                        <a:sym typeface="Symbol"/>
                      </a:rPr>
                      <m:t>,</m:t>
                    </m:r>
                    <m:r>
                      <a:rPr lang="en-US" b="1" i="1" dirty="0">
                        <a:solidFill>
                          <a:srgbClr val="0000FF"/>
                        </a:solidFill>
                        <a:latin typeface="Cambria Math"/>
                        <a:sym typeface="Symbol"/>
                      </a:rPr>
                      <m:t>𝟏</m:t>
                    </m:r>
                    <m:r>
                      <a:rPr lang="en-US" b="1" i="1" dirty="0">
                        <a:solidFill>
                          <a:srgbClr val="0000FF"/>
                        </a:solidFill>
                        <a:latin typeface="Cambria Math"/>
                        <a:sym typeface="Symbol"/>
                      </a:rPr>
                      <m:t>,…,</m:t>
                    </m:r>
                    <m:r>
                      <a:rPr lang="en-US" b="1" i="1" dirty="0">
                        <a:solidFill>
                          <a:srgbClr val="0000FF"/>
                        </a:solidFill>
                        <a:latin typeface="Cambria Math"/>
                        <a:sym typeface="Symbol"/>
                      </a:rPr>
                      <m:t>𝟏</m:t>
                    </m:r>
                    <m:r>
                      <a:rPr lang="en-US" b="1" i="1" dirty="0">
                        <a:solidFill>
                          <a:srgbClr val="0000FF"/>
                        </a:solidFill>
                        <a:latin typeface="Cambria Math"/>
                        <a:sym typeface="Symbol"/>
                      </a:rPr>
                      <m:t>)</m:t>
                    </m:r>
                  </m:oMath>
                </a14:m>
                <a:r>
                  <a:rPr lang="en-US" b="1" dirty="0" smtClean="0">
                    <a:solidFill>
                      <a:srgbClr val="0000FF"/>
                    </a:solidFill>
                    <a:sym typeface="Symbol"/>
                  </a:rPr>
                  <a:t>, </a:t>
                </a:r>
                <a14:m>
                  <m:oMath xmlns:m="http://schemas.openxmlformats.org/officeDocument/2006/math">
                    <m:r>
                      <a:rPr lang="en-US" b="1" i="1">
                        <a:solidFill>
                          <a:srgbClr val="0000FF"/>
                        </a:solidFill>
                        <a:latin typeface="Cambria Math"/>
                        <a:sym typeface="Symbol"/>
                      </a:rPr>
                      <m:t>𝝀</m:t>
                    </m:r>
                    <m:r>
                      <a:rPr lang="en-US" b="1" i="1">
                        <a:solidFill>
                          <a:srgbClr val="0000FF"/>
                        </a:solidFill>
                        <a:latin typeface="Cambria Math"/>
                        <a:sym typeface="Symbol"/>
                      </a:rPr>
                      <m:t>=</m:t>
                    </m:r>
                    <m:r>
                      <a:rPr lang="en-US" b="1" i="1">
                        <a:solidFill>
                          <a:srgbClr val="0000FF"/>
                        </a:solidFill>
                        <a:latin typeface="Cambria Math"/>
                        <a:sym typeface="Symbol"/>
                      </a:rPr>
                      <m:t>𝒅</m:t>
                    </m:r>
                  </m:oMath>
                </a14:m>
                <a:endParaRPr lang="en-US" b="1" dirty="0" smtClean="0">
                  <a:solidFill>
                    <a:srgbClr val="0000FF"/>
                  </a:solidFill>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534400" cy="4267200"/>
              </a:xfrm>
              <a:blipFill rotWithShape="1">
                <a:blip r:embed="rId3"/>
                <a:stretch>
                  <a:fillRect t="-71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32</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095662" y="5756801"/>
                <a:ext cx="3895938" cy="923330"/>
              </a:xfrm>
              <a:prstGeom prst="rect">
                <a:avLst/>
              </a:prstGeom>
              <a:noFill/>
            </p:spPr>
            <p:txBody>
              <a:bodyPr wrap="none" rtlCol="0">
                <a:spAutoFit/>
              </a:bodyPr>
              <a:lstStyle/>
              <a:p>
                <a:r>
                  <a:rPr lang="en-US" b="1" dirty="0" smtClean="0">
                    <a:solidFill>
                      <a:srgbClr val="008000"/>
                    </a:solidFill>
                  </a:rPr>
                  <a:t>Remember the meaning of </a:t>
                </a:r>
                <a14:m>
                  <m:oMath xmlns:m="http://schemas.openxmlformats.org/officeDocument/2006/math">
                    <m:r>
                      <a:rPr lang="en-US" b="1" i="1" dirty="0" smtClean="0">
                        <a:solidFill>
                          <a:srgbClr val="008000"/>
                        </a:solidFill>
                        <a:latin typeface="Cambria Math"/>
                      </a:rPr>
                      <m:t>𝒚</m:t>
                    </m:r>
                    <m:r>
                      <a:rPr lang="en-US" b="1" i="1" dirty="0" smtClean="0">
                        <a:solidFill>
                          <a:srgbClr val="008000"/>
                        </a:solidFill>
                        <a:latin typeface="Cambria Math"/>
                      </a:rPr>
                      <m:t>=</m:t>
                    </m:r>
                    <m:r>
                      <a:rPr lang="en-US" b="1" i="1" dirty="0" smtClean="0">
                        <a:solidFill>
                          <a:srgbClr val="008000"/>
                        </a:solidFill>
                        <a:latin typeface="Cambria Math"/>
                        <a:cs typeface="Times New Roman" pitchFamily="18" charset="0"/>
                      </a:rPr>
                      <m:t>𝑨</m:t>
                    </m:r>
                    <m:r>
                      <a:rPr lang="en-US" b="1" i="1" dirty="0">
                        <a:solidFill>
                          <a:srgbClr val="008000"/>
                        </a:solidFill>
                        <a:latin typeface="Cambria Math"/>
                        <a:cs typeface="Times New Roman" pitchFamily="18" charset="0"/>
                        <a:sym typeface="Symbol"/>
                      </a:rPr>
                      <m:t> </m:t>
                    </m:r>
                    <m:r>
                      <a:rPr lang="en-US" b="1" i="1" dirty="0">
                        <a:solidFill>
                          <a:srgbClr val="008000"/>
                        </a:solidFill>
                        <a:latin typeface="Cambria Math"/>
                        <a:cs typeface="Times New Roman" pitchFamily="18" charset="0"/>
                      </a:rPr>
                      <m:t>𝒙</m:t>
                    </m:r>
                  </m:oMath>
                </a14:m>
                <a:r>
                  <a:rPr lang="en-US" b="1" dirty="0" smtClean="0">
                    <a:solidFill>
                      <a:srgbClr val="008000"/>
                    </a:solidFill>
                  </a:rPr>
                  <a:t>:</a:t>
                </a:r>
              </a:p>
              <a:p>
                <a:endParaRPr lang="en-US" b="1" dirty="0">
                  <a:solidFill>
                    <a:srgbClr val="008000"/>
                  </a:solidFill>
                </a:endParaRPr>
              </a:p>
              <a:p>
                <a:endParaRPr lang="en-US" dirty="0" smtClean="0">
                  <a:solidFill>
                    <a:srgbClr val="008000"/>
                  </a:solidFill>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095662" y="5756801"/>
                <a:ext cx="3895938" cy="923330"/>
              </a:xfrm>
              <a:prstGeom prst="rect">
                <a:avLst/>
              </a:prstGeom>
              <a:blipFill rotWithShape="1">
                <a:blip r:embed="rId4"/>
                <a:stretch>
                  <a:fillRect l="-1408" t="-3289"/>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111054014"/>
              </p:ext>
            </p:extLst>
          </p:nvPr>
        </p:nvGraphicFramePr>
        <p:xfrm>
          <a:off x="6553200" y="5985401"/>
          <a:ext cx="2099428" cy="720199"/>
        </p:xfrm>
        <a:graphic>
          <a:graphicData uri="http://schemas.openxmlformats.org/presentationml/2006/ole">
            <mc:AlternateContent xmlns:mc="http://schemas.openxmlformats.org/markup-compatibility/2006">
              <mc:Choice xmlns:v="urn:schemas-microsoft-com:vml" Requires="v">
                <p:oleObj spid="_x0000_s70659" name="Equation" r:id="rId5" imgW="31080014" imgH="10658543" progId="Equation.3">
                  <p:embed/>
                </p:oleObj>
              </mc:Choice>
              <mc:Fallback>
                <p:oleObj name="Equation" r:id="rId5" imgW="31080014" imgH="10658543" progId="Equation.3">
                  <p:embed/>
                  <p:pic>
                    <p:nvPicPr>
                      <p:cNvPr id="0" name=""/>
                      <p:cNvPicPr>
                        <a:picLocks noChangeAspect="1" noChangeArrowheads="1"/>
                      </p:cNvPicPr>
                      <p:nvPr/>
                    </p:nvPicPr>
                    <p:blipFill>
                      <a:blip r:embed="rId6">
                        <a:lum bright="-100000"/>
                        <a:grayscl/>
                        <a:biLevel thresh="50000"/>
                        <a:extLst>
                          <a:ext uri="{28A0092B-C50C-407E-A947-70E740481C1C}">
                            <a14:useLocalDpi xmlns:a14="http://schemas.microsoft.com/office/drawing/2010/main" val="0"/>
                          </a:ext>
                        </a:extLst>
                      </a:blip>
                      <a:srcRect/>
                      <a:stretch>
                        <a:fillRect/>
                      </a:stretch>
                    </p:blipFill>
                    <p:spPr bwMode="auto">
                      <a:xfrm>
                        <a:off x="6553200" y="5985401"/>
                        <a:ext cx="2099428" cy="72019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7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987552"/>
          </a:xfrm>
        </p:spPr>
        <p:txBody>
          <a:bodyPr/>
          <a:lstStyle/>
          <a:p>
            <a:r>
              <a:rPr lang="en-US" i="1" dirty="0" smtClean="0"/>
              <a:t>d</a:t>
            </a:r>
            <a:r>
              <a:rPr lang="en-US" dirty="0" smtClean="0"/>
              <a:t> is the largest eigenvalue of </a:t>
            </a:r>
            <a:r>
              <a:rPr lang="en-US" i="1" dirty="0" smtClean="0"/>
              <a:t>A</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b="1" dirty="0" smtClean="0"/>
                  <a:t>G</a:t>
                </a:r>
                <a:r>
                  <a:rPr lang="en-US" dirty="0" smtClean="0"/>
                  <a:t> is</a:t>
                </a:r>
                <a:r>
                  <a:rPr lang="en-US" b="1" dirty="0" smtClean="0"/>
                  <a:t> d</a:t>
                </a:r>
                <a:r>
                  <a:rPr lang="en-US" dirty="0" smtClean="0"/>
                  <a:t>-regular connected, </a:t>
                </a:r>
                <a:r>
                  <a:rPr lang="en-US" b="1" dirty="0" smtClean="0"/>
                  <a:t>A</a:t>
                </a:r>
                <a:r>
                  <a:rPr lang="en-US" dirty="0" smtClean="0"/>
                  <a:t> is its adjacency matrix</a:t>
                </a:r>
              </a:p>
              <a:p>
                <a:r>
                  <a:rPr lang="en-US" b="1" dirty="0" smtClean="0">
                    <a:solidFill>
                      <a:srgbClr val="0000FF"/>
                    </a:solidFill>
                  </a:rPr>
                  <a:t>Claim: </a:t>
                </a:r>
              </a:p>
              <a:p>
                <a:pPr lvl="1"/>
                <a:r>
                  <a:rPr lang="en-US" b="1" dirty="0" smtClean="0"/>
                  <a:t>d</a:t>
                </a:r>
                <a:r>
                  <a:rPr lang="en-US" dirty="0" smtClean="0"/>
                  <a:t> is largest eigenvalue of</a:t>
                </a:r>
                <a:r>
                  <a:rPr lang="en-US" b="1" dirty="0" smtClean="0"/>
                  <a:t> A, </a:t>
                </a:r>
              </a:p>
              <a:p>
                <a:pPr lvl="1"/>
                <a:r>
                  <a:rPr lang="en-US" b="1" dirty="0"/>
                  <a:t>d</a:t>
                </a:r>
                <a:r>
                  <a:rPr lang="en-US" b="1" dirty="0" smtClean="0"/>
                  <a:t> </a:t>
                </a:r>
                <a:r>
                  <a:rPr lang="en-US" dirty="0" smtClean="0"/>
                  <a:t>has multiplicity of </a:t>
                </a:r>
                <a:r>
                  <a:rPr lang="en-US" b="1" dirty="0" smtClean="0"/>
                  <a:t>1 </a:t>
                </a:r>
                <a:r>
                  <a:rPr lang="en-US" dirty="0" smtClean="0"/>
                  <a:t>(there is only </a:t>
                </a:r>
                <a:r>
                  <a:rPr lang="en-US" b="1" dirty="0" smtClean="0"/>
                  <a:t>1 </a:t>
                </a:r>
                <a:r>
                  <a:rPr lang="en-US" dirty="0" smtClean="0"/>
                  <a:t>eigenvector associated with eigenvalue</a:t>
                </a:r>
                <a:r>
                  <a:rPr lang="en-US" b="1" dirty="0" smtClean="0"/>
                  <a:t> d</a:t>
                </a:r>
                <a:r>
                  <a:rPr lang="en-US" dirty="0" smtClean="0"/>
                  <a:t>)</a:t>
                </a:r>
              </a:p>
              <a:p>
                <a:r>
                  <a:rPr lang="en-US" b="1" dirty="0" smtClean="0"/>
                  <a:t>Proof: </a:t>
                </a:r>
                <a:r>
                  <a:rPr lang="en-US" b="1" dirty="0" smtClean="0">
                    <a:solidFill>
                      <a:srgbClr val="0000FF"/>
                    </a:solidFill>
                  </a:rPr>
                  <a:t>Why no eigenvalue </a:t>
                </a:r>
                <a14:m>
                  <m:oMath xmlns:m="http://schemas.openxmlformats.org/officeDocument/2006/math">
                    <m:sSup>
                      <m:sSupPr>
                        <m:ctrlPr>
                          <a:rPr lang="en-US" b="1" i="1" smtClean="0">
                            <a:solidFill>
                              <a:srgbClr val="0000FF"/>
                            </a:solidFill>
                            <a:latin typeface="Cambria Math"/>
                          </a:rPr>
                        </m:ctrlPr>
                      </m:sSupPr>
                      <m:e>
                        <m:r>
                          <a:rPr lang="en-US" b="1" i="1" smtClean="0">
                            <a:solidFill>
                              <a:srgbClr val="0000FF"/>
                            </a:solidFill>
                            <a:latin typeface="Cambria Math"/>
                          </a:rPr>
                          <m:t>𝒅</m:t>
                        </m:r>
                      </m:e>
                      <m:sup>
                        <m:r>
                          <a:rPr lang="en-US" b="1" i="1" smtClean="0">
                            <a:solidFill>
                              <a:srgbClr val="0000FF"/>
                            </a:solidFill>
                            <a:latin typeface="Cambria Math"/>
                          </a:rPr>
                          <m:t>′</m:t>
                        </m:r>
                      </m:sup>
                    </m:sSup>
                    <m:r>
                      <a:rPr lang="en-US" b="1" i="1" smtClean="0">
                        <a:solidFill>
                          <a:srgbClr val="0000FF"/>
                        </a:solidFill>
                        <a:latin typeface="Cambria Math"/>
                      </a:rPr>
                      <m:t>&gt;</m:t>
                    </m:r>
                    <m:r>
                      <a:rPr lang="en-US" b="1" i="1" smtClean="0">
                        <a:solidFill>
                          <a:srgbClr val="0000FF"/>
                        </a:solidFill>
                        <a:latin typeface="Cambria Math"/>
                      </a:rPr>
                      <m:t>𝒅</m:t>
                    </m:r>
                  </m:oMath>
                </a14:m>
                <a:r>
                  <a:rPr lang="en-US" b="1" dirty="0" smtClean="0">
                    <a:solidFill>
                      <a:srgbClr val="0000FF"/>
                    </a:solidFill>
                  </a:rPr>
                  <a:t>?</a:t>
                </a:r>
              </a:p>
              <a:p>
                <a:pPr lvl="1"/>
                <a:r>
                  <a:rPr lang="en-US" dirty="0" smtClean="0"/>
                  <a:t>To obtain </a:t>
                </a:r>
                <a:r>
                  <a:rPr lang="en-US" b="1" dirty="0" smtClean="0"/>
                  <a:t>d</a:t>
                </a:r>
                <a:r>
                  <a:rPr lang="en-US" dirty="0" smtClean="0"/>
                  <a:t> we needed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r>
                      <a:rPr lang="en-US" b="1" i="1" smtClean="0">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𝒋</m:t>
                        </m:r>
                      </m:sub>
                    </m:sSub>
                  </m:oMath>
                </a14:m>
                <a:r>
                  <a:rPr lang="en-US" dirty="0" smtClean="0"/>
                  <a:t> for every </a:t>
                </a:r>
                <a14:m>
                  <m:oMath xmlns:m="http://schemas.openxmlformats.org/officeDocument/2006/math">
                    <m:r>
                      <a:rPr lang="en-US" b="0" i="1" smtClean="0">
                        <a:latin typeface="Cambria Math"/>
                      </a:rPr>
                      <m:t>𝑖</m:t>
                    </m:r>
                    <m:r>
                      <a:rPr lang="en-US" b="0" i="1" smtClean="0">
                        <a:latin typeface="Cambria Math"/>
                      </a:rPr>
                      <m:t>,</m:t>
                    </m:r>
                    <m:r>
                      <a:rPr lang="en-US" b="0" i="1" smtClean="0">
                        <a:latin typeface="Cambria Math"/>
                      </a:rPr>
                      <m:t>𝑗</m:t>
                    </m:r>
                  </m:oMath>
                </a14:m>
                <a:endParaRPr lang="en-US" dirty="0" smtClean="0"/>
              </a:p>
              <a:p>
                <a:pPr lvl="1"/>
                <a:r>
                  <a:rPr lang="en-US" dirty="0" smtClean="0"/>
                  <a:t>This means </a:t>
                </a:r>
                <a14:m>
                  <m:oMath xmlns:m="http://schemas.openxmlformats.org/officeDocument/2006/math">
                    <m:r>
                      <a:rPr lang="en-US" b="1" i="1" smtClean="0">
                        <a:latin typeface="Cambria Math"/>
                      </a:rPr>
                      <m:t>𝒙</m:t>
                    </m:r>
                    <m:r>
                      <a:rPr lang="en-US" b="0" i="1" smtClean="0">
                        <a:latin typeface="Cambria Math"/>
                      </a:rPr>
                      <m:t>=</m:t>
                    </m:r>
                    <m:r>
                      <a:rPr lang="en-US" b="0" i="1" smtClean="0">
                        <a:latin typeface="Cambria Math"/>
                      </a:rPr>
                      <m:t>𝑐</m:t>
                    </m:r>
                    <m:r>
                      <a:rPr lang="en-US" b="0" i="1" smtClean="0">
                        <a:latin typeface="Cambria Math"/>
                      </a:rPr>
                      <m:t>⋅(1,1,…,1)</m:t>
                    </m:r>
                  </m:oMath>
                </a14:m>
                <a:r>
                  <a:rPr lang="en-US" dirty="0" smtClean="0"/>
                  <a:t> for some const. </a:t>
                </a:r>
                <a14:m>
                  <m:oMath xmlns:m="http://schemas.openxmlformats.org/officeDocument/2006/math">
                    <m:r>
                      <a:rPr lang="en-US" i="1" dirty="0" smtClean="0">
                        <a:latin typeface="Cambria Math"/>
                      </a:rPr>
                      <m:t>𝑐</m:t>
                    </m:r>
                  </m:oMath>
                </a14:m>
                <a:endParaRPr lang="en-US" dirty="0" smtClean="0"/>
              </a:p>
              <a:p>
                <a:pPr lvl="1"/>
                <a:r>
                  <a:rPr lang="en-US" b="1" dirty="0" smtClean="0"/>
                  <a:t>Define:</a:t>
                </a:r>
                <a:r>
                  <a:rPr lang="en-US" dirty="0" smtClean="0"/>
                  <a:t>  </a:t>
                </a:r>
                <a14:m>
                  <m:oMath xmlns:m="http://schemas.openxmlformats.org/officeDocument/2006/math">
                    <m:r>
                      <a:rPr lang="en-US" b="1" i="1" dirty="0" smtClean="0">
                        <a:latin typeface="Cambria Math"/>
                      </a:rPr>
                      <m:t>𝑺</m:t>
                    </m:r>
                  </m:oMath>
                </a14:m>
                <a:r>
                  <a:rPr lang="en-US" dirty="0" smtClean="0"/>
                  <a:t> = nodes </a:t>
                </a:r>
                <a14:m>
                  <m:oMath xmlns:m="http://schemas.openxmlformats.org/officeDocument/2006/math">
                    <m:r>
                      <a:rPr lang="en-US" b="1" i="1" dirty="0" smtClean="0">
                        <a:latin typeface="Cambria Math"/>
                      </a:rPr>
                      <m:t>𝒊</m:t>
                    </m:r>
                  </m:oMath>
                </a14:m>
                <a:r>
                  <a:rPr lang="en-US" dirty="0" smtClean="0"/>
                  <a:t> with maximum possible value of </a:t>
                </a:r>
                <a14:m>
                  <m:oMath xmlns:m="http://schemas.openxmlformats.org/officeDocument/2006/math">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𝒊</m:t>
                        </m:r>
                      </m:sub>
                    </m:sSub>
                  </m:oMath>
                </a14:m>
                <a:r>
                  <a:rPr lang="en-US" dirty="0" smtClean="0"/>
                  <a:t> </a:t>
                </a:r>
              </a:p>
              <a:p>
                <a:pPr lvl="1"/>
                <a:r>
                  <a:rPr lang="en-US" dirty="0" smtClean="0"/>
                  <a:t>Then consider some vector </a:t>
                </a:r>
                <a14:m>
                  <m:oMath xmlns:m="http://schemas.openxmlformats.org/officeDocument/2006/math">
                    <m:r>
                      <a:rPr lang="en-US" b="1" i="1" dirty="0" smtClean="0">
                        <a:latin typeface="Cambria Math"/>
                      </a:rPr>
                      <m:t>𝒚</m:t>
                    </m:r>
                  </m:oMath>
                </a14:m>
                <a:r>
                  <a:rPr lang="en-US" dirty="0" smtClean="0"/>
                  <a:t> which is not a multiple of vector </a:t>
                </a:r>
                <a14:m>
                  <m:oMath xmlns:m="http://schemas.openxmlformats.org/officeDocument/2006/math">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𝟏</m:t>
                    </m:r>
                    <m:r>
                      <a:rPr lang="en-US" b="1" i="1" dirty="0" smtClean="0">
                        <a:latin typeface="Cambria Math"/>
                      </a:rPr>
                      <m:t>)</m:t>
                    </m:r>
                  </m:oMath>
                </a14:m>
                <a:r>
                  <a:rPr lang="en-US" dirty="0" smtClean="0"/>
                  <a:t>. So not all nodes </a:t>
                </a:r>
                <a14:m>
                  <m:oMath xmlns:m="http://schemas.openxmlformats.org/officeDocument/2006/math">
                    <m:r>
                      <a:rPr lang="en-US" b="1" i="1" dirty="0" smtClean="0">
                        <a:latin typeface="Cambria Math"/>
                      </a:rPr>
                      <m:t>𝒊</m:t>
                    </m:r>
                  </m:oMath>
                </a14:m>
                <a:r>
                  <a:rPr lang="en-US" dirty="0" smtClean="0"/>
                  <a:t> (with labels</a:t>
                </a:r>
                <a:r>
                  <a:rPr lang="en-US" b="1" dirty="0" smtClean="0"/>
                  <a:t> </a:t>
                </a:r>
                <a14:m>
                  <m:oMath xmlns:m="http://schemas.openxmlformats.org/officeDocument/2006/math">
                    <m:sSub>
                      <m:sSubPr>
                        <m:ctrlPr>
                          <a:rPr lang="en-US" b="1" i="1" dirty="0" smtClean="0">
                            <a:latin typeface="Cambria Math"/>
                          </a:rPr>
                        </m:ctrlPr>
                      </m:sSubPr>
                      <m:e>
                        <m:r>
                          <a:rPr lang="en-US" b="1" i="1" dirty="0" smtClean="0">
                            <a:latin typeface="Cambria Math"/>
                          </a:rPr>
                          <m:t>𝒚</m:t>
                        </m:r>
                      </m:e>
                      <m:sub>
                        <m:r>
                          <a:rPr lang="en-US" b="1" i="1" dirty="0" smtClean="0">
                            <a:latin typeface="Cambria Math"/>
                          </a:rPr>
                          <m:t>𝒊</m:t>
                        </m:r>
                      </m:sub>
                    </m:sSub>
                  </m:oMath>
                </a14:m>
                <a:r>
                  <a:rPr lang="en-US" dirty="0" smtClean="0"/>
                  <a:t> ) are in </a:t>
                </a:r>
                <a14:m>
                  <m:oMath xmlns:m="http://schemas.openxmlformats.org/officeDocument/2006/math">
                    <m:r>
                      <a:rPr lang="en-US" b="1" i="1" dirty="0" smtClean="0">
                        <a:latin typeface="Cambria Math"/>
                      </a:rPr>
                      <m:t>𝑺</m:t>
                    </m:r>
                  </m:oMath>
                </a14:m>
                <a:endParaRPr lang="en-US" b="1" dirty="0" smtClean="0"/>
              </a:p>
              <a:p>
                <a:pPr lvl="1"/>
                <a:r>
                  <a:rPr lang="en-US" dirty="0" smtClean="0"/>
                  <a:t>Consider some node</a:t>
                </a:r>
                <a14:m>
                  <m:oMath xmlns:m="http://schemas.openxmlformats.org/officeDocument/2006/math">
                    <m:r>
                      <a:rPr lang="en-US" i="1" dirty="0" smtClean="0">
                        <a:latin typeface="Cambria Math"/>
                      </a:rPr>
                      <m:t> </m:t>
                    </m:r>
                    <m:r>
                      <a:rPr lang="en-US" b="1" i="1" dirty="0" smtClean="0">
                        <a:latin typeface="Cambria Math"/>
                      </a:rPr>
                      <m:t>𝒋</m:t>
                    </m:r>
                    <m:r>
                      <a:rPr lang="en-US" b="1" i="1" dirty="0" smtClean="0">
                        <a:latin typeface="Cambria Math"/>
                      </a:rPr>
                      <m:t>∈ </m:t>
                    </m:r>
                    <m:r>
                      <a:rPr lang="en-US" b="1" i="1" dirty="0" smtClean="0">
                        <a:latin typeface="Cambria Math"/>
                      </a:rPr>
                      <m:t>𝑺</m:t>
                    </m:r>
                  </m:oMath>
                </a14:m>
                <a:r>
                  <a:rPr lang="en-US" dirty="0" smtClean="0"/>
                  <a:t> and a neighbor </a:t>
                </a:r>
                <a14:m>
                  <m:oMath xmlns:m="http://schemas.openxmlformats.org/officeDocument/2006/math">
                    <m:r>
                      <a:rPr lang="en-US" b="1" i="1" smtClean="0">
                        <a:latin typeface="Cambria Math"/>
                      </a:rPr>
                      <m:t>𝒊</m:t>
                    </m:r>
                    <m:r>
                      <a:rPr lang="en-US" b="1" i="1" smtClean="0">
                        <a:latin typeface="Cambria Math"/>
                      </a:rPr>
                      <m:t>∉</m:t>
                    </m:r>
                    <m:r>
                      <a:rPr lang="en-US" b="1" i="1" smtClean="0">
                        <a:latin typeface="Cambria Math"/>
                      </a:rPr>
                      <m:t>𝑺</m:t>
                    </m:r>
                  </m:oMath>
                </a14:m>
                <a:r>
                  <a:rPr lang="en-US" dirty="0" smtClean="0"/>
                  <a:t> then </a:t>
                </a:r>
                <a:br>
                  <a:rPr lang="en-US" dirty="0" smtClean="0"/>
                </a:br>
                <a:r>
                  <a:rPr lang="en-US" dirty="0" smtClean="0"/>
                  <a:t>node </a:t>
                </a:r>
                <a14:m>
                  <m:oMath xmlns:m="http://schemas.openxmlformats.org/officeDocument/2006/math">
                    <m:r>
                      <a:rPr lang="en-US" b="1" i="1" smtClean="0">
                        <a:latin typeface="Cambria Math"/>
                      </a:rPr>
                      <m:t>𝒋</m:t>
                    </m:r>
                  </m:oMath>
                </a14:m>
                <a:r>
                  <a:rPr lang="en-US" dirty="0" smtClean="0"/>
                  <a:t> gets a value strictly less than </a:t>
                </a:r>
                <a14:m>
                  <m:oMath xmlns:m="http://schemas.openxmlformats.org/officeDocument/2006/math">
                    <m:r>
                      <a:rPr lang="en-US" b="1" i="1" dirty="0" smtClean="0">
                        <a:latin typeface="Cambria Math"/>
                      </a:rPr>
                      <m:t>𝒅</m:t>
                    </m:r>
                  </m:oMath>
                </a14:m>
                <a:endParaRPr lang="en-US" dirty="0" smtClean="0"/>
              </a:p>
              <a:p>
                <a:pPr lvl="1"/>
                <a:r>
                  <a:rPr lang="en-US" dirty="0" smtClean="0">
                    <a:solidFill>
                      <a:srgbClr val="0000FF"/>
                    </a:solidFill>
                  </a:rPr>
                  <a:t>So </a:t>
                </a:r>
                <a14:m>
                  <m:oMath xmlns:m="http://schemas.openxmlformats.org/officeDocument/2006/math">
                    <m:r>
                      <a:rPr lang="en-US" b="0" i="1" smtClean="0">
                        <a:solidFill>
                          <a:srgbClr val="0000FF"/>
                        </a:solidFill>
                        <a:latin typeface="Cambria Math"/>
                      </a:rPr>
                      <m:t>𝑦</m:t>
                    </m:r>
                    <m:r>
                      <a:rPr lang="en-US" b="0" i="1" smtClean="0">
                        <a:solidFill>
                          <a:srgbClr val="0000FF"/>
                        </a:solidFill>
                        <a:latin typeface="Cambria Math"/>
                      </a:rPr>
                      <m:t> </m:t>
                    </m:r>
                  </m:oMath>
                </a14:m>
                <a:r>
                  <a:rPr lang="en-US" dirty="0" smtClean="0">
                    <a:solidFill>
                      <a:srgbClr val="0000FF"/>
                    </a:solidFill>
                  </a:rPr>
                  <a:t>is not eigenvector! And so </a:t>
                </a:r>
                <a14:m>
                  <m:oMath xmlns:m="http://schemas.openxmlformats.org/officeDocument/2006/math">
                    <m:r>
                      <a:rPr lang="en-US" b="1" i="1" dirty="0" smtClean="0">
                        <a:solidFill>
                          <a:srgbClr val="0000FF"/>
                        </a:solidFill>
                        <a:latin typeface="Cambria Math"/>
                      </a:rPr>
                      <m:t>𝒅</m:t>
                    </m:r>
                  </m:oMath>
                </a14:m>
                <a:r>
                  <a:rPr lang="en-US" dirty="0" smtClean="0">
                    <a:solidFill>
                      <a:srgbClr val="0000FF"/>
                    </a:solidFill>
                  </a:rPr>
                  <a:t> is the largest eigenvalue!</a:t>
                </a:r>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t="-877" b="-120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a:p>
        </p:txBody>
      </p:sp>
      <p:grpSp>
        <p:nvGrpSpPr>
          <p:cNvPr id="8" name="Group 7"/>
          <p:cNvGrpSpPr/>
          <p:nvPr/>
        </p:nvGrpSpPr>
        <p:grpSpPr>
          <a:xfrm>
            <a:off x="7696200" y="0"/>
            <a:ext cx="1447800" cy="685800"/>
            <a:chOff x="7696200" y="0"/>
            <a:chExt cx="1447800" cy="685800"/>
          </a:xfrm>
        </p:grpSpPr>
        <p:sp>
          <p:nvSpPr>
            <p:cNvPr id="9" name="Teardrop 8"/>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0" name="Rectangle 9"/>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761401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a:xfrm>
            <a:off x="8111838" y="1392381"/>
            <a:ext cx="9144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Oval 7"/>
          <p:cNvSpPr/>
          <p:nvPr/>
        </p:nvSpPr>
        <p:spPr>
          <a:xfrm>
            <a:off x="7100457" y="1420092"/>
            <a:ext cx="824343"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76200"/>
            <a:ext cx="8686800" cy="987552"/>
          </a:xfrm>
        </p:spPr>
        <p:txBody>
          <a:bodyPr>
            <a:normAutofit/>
          </a:bodyPr>
          <a:lstStyle/>
          <a:p>
            <a:r>
              <a:rPr lang="en-US" dirty="0" smtClean="0"/>
              <a:t>Example: Graph on 2 components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229600" cy="4038600"/>
              </a:xfrm>
            </p:spPr>
            <p:txBody>
              <a:bodyPr/>
              <a:lstStyle/>
              <a:p>
                <a:r>
                  <a:rPr lang="en-US" b="1" dirty="0" smtClean="0">
                    <a:solidFill>
                      <a:srgbClr val="0000FF"/>
                    </a:solidFill>
                  </a:rPr>
                  <a:t>What if </a:t>
                </a:r>
                <a14:m>
                  <m:oMath xmlns:m="http://schemas.openxmlformats.org/officeDocument/2006/math">
                    <m:r>
                      <a:rPr lang="en-US" b="1" i="1" dirty="0" smtClean="0">
                        <a:solidFill>
                          <a:srgbClr val="0000FF"/>
                        </a:solidFill>
                        <a:latin typeface="Cambria Math"/>
                      </a:rPr>
                      <m:t>𝑮</m:t>
                    </m:r>
                  </m:oMath>
                </a14:m>
                <a:r>
                  <a:rPr lang="en-US" b="1" dirty="0" smtClean="0">
                    <a:solidFill>
                      <a:srgbClr val="0000FF"/>
                    </a:solidFill>
                  </a:rPr>
                  <a:t> is not connected?</a:t>
                </a:r>
              </a:p>
              <a:p>
                <a:pPr lvl="1"/>
                <a14:m>
                  <m:oMath xmlns:m="http://schemas.openxmlformats.org/officeDocument/2006/math">
                    <m:r>
                      <a:rPr lang="en-US" b="1" i="1" dirty="0" smtClean="0">
                        <a:latin typeface="Cambria Math"/>
                      </a:rPr>
                      <m:t>𝑮</m:t>
                    </m:r>
                  </m:oMath>
                </a14:m>
                <a:r>
                  <a:rPr lang="en-US" dirty="0" smtClean="0"/>
                  <a:t> has </a:t>
                </a:r>
                <a:r>
                  <a:rPr lang="en-US" b="1" dirty="0" smtClean="0"/>
                  <a:t>2</a:t>
                </a:r>
                <a:r>
                  <a:rPr lang="en-US" dirty="0" smtClean="0"/>
                  <a:t> components, each </a:t>
                </a:r>
                <a14:m>
                  <m:oMath xmlns:m="http://schemas.openxmlformats.org/officeDocument/2006/math">
                    <m:r>
                      <a:rPr lang="en-US" b="1" i="1" dirty="0" smtClean="0">
                        <a:latin typeface="Cambria Math"/>
                      </a:rPr>
                      <m:t>𝒅</m:t>
                    </m:r>
                  </m:oMath>
                </a14:m>
                <a:r>
                  <a:rPr lang="en-US" dirty="0" smtClean="0"/>
                  <a:t>-regular</a:t>
                </a:r>
              </a:p>
              <a:p>
                <a:r>
                  <a:rPr lang="en-US" b="1" dirty="0" smtClean="0">
                    <a:solidFill>
                      <a:srgbClr val="D60093"/>
                    </a:solidFill>
                  </a:rPr>
                  <a:t>What are some eigenvectors?</a:t>
                </a:r>
              </a:p>
              <a:p>
                <a:pPr lvl="1"/>
                <a14:m>
                  <m:oMath xmlns:m="http://schemas.openxmlformats.org/officeDocument/2006/math">
                    <m:r>
                      <a:rPr lang="en-US" b="1" i="1" dirty="0" smtClean="0">
                        <a:latin typeface="Cambria Math"/>
                        <a:cs typeface="Times New Roman" pitchFamily="18" charset="0"/>
                      </a:rPr>
                      <m:t>𝒙</m:t>
                    </m:r>
                    <m:r>
                      <a:rPr lang="en-US" i="1" dirty="0" smtClean="0">
                        <a:latin typeface="Cambria Math"/>
                        <a:cs typeface="Times New Roman" pitchFamily="18" charset="0"/>
                      </a:rPr>
                      <m:t>=</m:t>
                    </m:r>
                  </m:oMath>
                </a14:m>
                <a:r>
                  <a:rPr lang="en-US" dirty="0" smtClean="0"/>
                  <a:t> Put all </a:t>
                </a:r>
                <a14:m>
                  <m:oMath xmlns:m="http://schemas.openxmlformats.org/officeDocument/2006/math">
                    <m:r>
                      <a:rPr lang="en-US" b="1" i="1" dirty="0" smtClean="0">
                        <a:latin typeface="Cambria Math"/>
                      </a:rPr>
                      <m:t>𝟏</m:t>
                    </m:r>
                  </m:oMath>
                </a14:m>
                <a:r>
                  <a:rPr lang="en-US" dirty="0" smtClean="0"/>
                  <a:t>s on </a:t>
                </a:r>
                <a14:m>
                  <m:oMath xmlns:m="http://schemas.openxmlformats.org/officeDocument/2006/math">
                    <m:r>
                      <a:rPr lang="en-US" b="1" i="1" dirty="0" smtClean="0">
                        <a:latin typeface="Cambria Math"/>
                      </a:rPr>
                      <m:t>𝑨</m:t>
                    </m:r>
                  </m:oMath>
                </a14:m>
                <a:r>
                  <a:rPr lang="en-US" b="1" dirty="0" smtClean="0"/>
                  <a:t> </a:t>
                </a:r>
                <a:r>
                  <a:rPr lang="en-US" dirty="0" smtClean="0"/>
                  <a:t>and</a:t>
                </a:r>
                <a:r>
                  <a:rPr lang="en-US" b="1" dirty="0" smtClean="0"/>
                  <a:t> </a:t>
                </a:r>
                <a14:m>
                  <m:oMath xmlns:m="http://schemas.openxmlformats.org/officeDocument/2006/math">
                    <m:r>
                      <a:rPr lang="en-US" b="1" i="1" dirty="0" smtClean="0">
                        <a:latin typeface="Cambria Math"/>
                      </a:rPr>
                      <m:t>𝟎</m:t>
                    </m:r>
                  </m:oMath>
                </a14:m>
                <a:r>
                  <a:rPr lang="en-US" dirty="0" smtClean="0"/>
                  <a:t>s on </a:t>
                </a:r>
                <a14:m>
                  <m:oMath xmlns:m="http://schemas.openxmlformats.org/officeDocument/2006/math">
                    <m:r>
                      <a:rPr lang="en-US" b="1" i="1" dirty="0" smtClean="0">
                        <a:latin typeface="Cambria Math"/>
                      </a:rPr>
                      <m:t>𝑩</m:t>
                    </m:r>
                  </m:oMath>
                </a14:m>
                <a:r>
                  <a:rPr lang="en-US" b="1" dirty="0" smtClean="0"/>
                  <a:t> </a:t>
                </a:r>
                <a:r>
                  <a:rPr lang="en-US" dirty="0" smtClean="0"/>
                  <a:t>or vice versa</a:t>
                </a:r>
              </a:p>
              <a:p>
                <a:pPr lvl="2"/>
                <a14:m>
                  <m:oMath xmlns:m="http://schemas.openxmlformats.org/officeDocument/2006/math">
                    <m:r>
                      <a:rPr lang="en-US" b="1" i="1" dirty="0" smtClean="0">
                        <a:latin typeface="Cambria Math"/>
                      </a:rPr>
                      <m:t>𝒙</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𝟎</m:t>
                    </m:r>
                    <m:r>
                      <a:rPr lang="en-US" b="1" i="1" dirty="0" smtClean="0">
                        <a:latin typeface="Cambria Math"/>
                      </a:rPr>
                      <m:t>,…,</m:t>
                    </m:r>
                    <m:r>
                      <a:rPr lang="en-US" b="1" i="1" dirty="0" smtClean="0">
                        <a:latin typeface="Cambria Math"/>
                      </a:rPr>
                      <m:t>𝟎</m:t>
                    </m:r>
                    <m:r>
                      <a:rPr lang="en-US" b="1" i="1" dirty="0" smtClean="0">
                        <a:latin typeface="Cambria Math"/>
                      </a:rPr>
                      <m:t>)</m:t>
                    </m:r>
                  </m:oMath>
                </a14:m>
                <a:r>
                  <a:rPr lang="en-US" dirty="0" smtClean="0"/>
                  <a:t> </a:t>
                </a:r>
                <a:r>
                  <a:rPr lang="en-US" b="1" dirty="0" smtClean="0"/>
                  <a:t>then</a:t>
                </a:r>
                <a:r>
                  <a:rPr lang="en-US" dirty="0" smtClean="0"/>
                  <a:t> </a:t>
                </a:r>
                <a14:m>
                  <m:oMath xmlns:m="http://schemas.openxmlformats.org/officeDocument/2006/math">
                    <m:r>
                      <a:rPr lang="en-US" b="1" i="0" dirty="0" smtClean="0">
                        <a:latin typeface="Cambria Math"/>
                      </a:rPr>
                      <m:t>𝐀</m:t>
                    </m:r>
                    <m:r>
                      <a:rPr lang="en-US" b="1" i="1" dirty="0" smtClean="0">
                        <a:latin typeface="Cambria Math"/>
                      </a:rPr>
                      <m:t>⋅</m:t>
                    </m:r>
                    <m:r>
                      <a:rPr lang="en-US" b="1" i="1" dirty="0" smtClean="0">
                        <a:latin typeface="Cambria Math"/>
                      </a:rPr>
                      <m:t>𝒙</m:t>
                    </m:r>
                    <m:r>
                      <a:rPr lang="en-US" b="1" i="1" dirty="0" smtClean="0">
                        <a:latin typeface="Cambria Math"/>
                      </a:rPr>
                      <m:t>′=</m:t>
                    </m:r>
                    <m:d>
                      <m:dPr>
                        <m:ctrlPr>
                          <a:rPr lang="en-US" b="1" i="1" dirty="0" smtClean="0">
                            <a:latin typeface="Cambria Math"/>
                          </a:rPr>
                        </m:ctrlPr>
                      </m:dPr>
                      <m:e>
                        <m:r>
                          <a:rPr lang="en-US" b="1" i="1" dirty="0" smtClean="0">
                            <a:latin typeface="Cambria Math"/>
                          </a:rPr>
                          <m:t>𝒅</m:t>
                        </m:r>
                        <m:r>
                          <a:rPr lang="en-US" b="1" i="1" dirty="0">
                            <a:latin typeface="Cambria Math"/>
                          </a:rPr>
                          <m:t>,…,</m:t>
                        </m:r>
                        <m:r>
                          <a:rPr lang="en-US" b="1" i="1" dirty="0" smtClean="0">
                            <a:latin typeface="Cambria Math"/>
                          </a:rPr>
                          <m:t>𝒅</m:t>
                        </m:r>
                        <m:r>
                          <a:rPr lang="en-US" b="1" i="1" dirty="0">
                            <a:latin typeface="Cambria Math"/>
                          </a:rPr>
                          <m:t>,</m:t>
                        </m:r>
                        <m:r>
                          <a:rPr lang="en-US" b="1" i="1" dirty="0">
                            <a:latin typeface="Cambria Math"/>
                          </a:rPr>
                          <m:t>𝟎</m:t>
                        </m:r>
                        <m:r>
                          <a:rPr lang="en-US" b="1" i="1" dirty="0">
                            <a:latin typeface="Cambria Math"/>
                          </a:rPr>
                          <m:t>,…,</m:t>
                        </m:r>
                        <m:r>
                          <a:rPr lang="en-US" b="1" i="1" dirty="0">
                            <a:latin typeface="Cambria Math"/>
                          </a:rPr>
                          <m:t>𝟎</m:t>
                        </m:r>
                      </m:e>
                    </m:d>
                  </m:oMath>
                </a14:m>
                <a:endParaRPr lang="en-US" b="1" dirty="0" smtClean="0"/>
              </a:p>
              <a:p>
                <a:pPr lvl="2"/>
                <a14:m>
                  <m:oMath xmlns:m="http://schemas.openxmlformats.org/officeDocument/2006/math">
                    <m:r>
                      <a:rPr lang="en-US" b="1" i="1" dirty="0">
                        <a:latin typeface="Cambria Math"/>
                      </a:rPr>
                      <m:t>𝒙</m:t>
                    </m:r>
                    <m:r>
                      <a:rPr lang="en-US" b="1" i="1" dirty="0" smtClean="0">
                        <a:latin typeface="Cambria Math"/>
                      </a:rPr>
                      <m:t>′′</m:t>
                    </m:r>
                    <m:r>
                      <a:rPr lang="en-US" b="1" i="1" dirty="0">
                        <a:latin typeface="Cambria Math"/>
                      </a:rPr>
                      <m:t>=(</m:t>
                    </m:r>
                    <m:r>
                      <a:rPr lang="en-US" b="1" i="1" dirty="0" smtClean="0">
                        <a:latin typeface="Cambria Math"/>
                      </a:rPr>
                      <m:t>𝟎</m:t>
                    </m:r>
                    <m:r>
                      <a:rPr lang="en-US" b="1" i="1" dirty="0">
                        <a:latin typeface="Cambria Math"/>
                      </a:rPr>
                      <m:t>,…,</m:t>
                    </m:r>
                    <m:r>
                      <a:rPr lang="en-US" b="1" i="1" dirty="0" smtClean="0">
                        <a:latin typeface="Cambria Math"/>
                      </a:rPr>
                      <m:t>𝟎</m:t>
                    </m:r>
                    <m:r>
                      <a:rPr lang="en-US" b="1" i="1" dirty="0">
                        <a:latin typeface="Cambria Math"/>
                      </a:rPr>
                      <m:t>,</m:t>
                    </m:r>
                    <m:r>
                      <a:rPr lang="en-US" b="1" i="1" dirty="0" smtClean="0">
                        <a:latin typeface="Cambria Math"/>
                      </a:rPr>
                      <m:t>𝟏</m:t>
                    </m:r>
                    <m:r>
                      <a:rPr lang="en-US" b="1" i="1" dirty="0">
                        <a:latin typeface="Cambria Math"/>
                      </a:rPr>
                      <m:t>,…,</m:t>
                    </m:r>
                    <m:r>
                      <a:rPr lang="en-US" b="1" i="1" dirty="0" smtClean="0">
                        <a:latin typeface="Cambria Math"/>
                      </a:rPr>
                      <m:t>𝟏</m:t>
                    </m:r>
                    <m:r>
                      <a:rPr lang="en-US" b="1" i="1" dirty="0">
                        <a:latin typeface="Cambria Math"/>
                      </a:rPr>
                      <m:t>)</m:t>
                    </m:r>
                  </m:oMath>
                </a14:m>
                <a:r>
                  <a:rPr lang="en-US" dirty="0"/>
                  <a:t> </a:t>
                </a:r>
                <a:r>
                  <a:rPr lang="en-US" b="1" dirty="0"/>
                  <a:t>then</a:t>
                </a:r>
                <a:r>
                  <a:rPr lang="en-US" dirty="0"/>
                  <a:t> </a:t>
                </a:r>
                <a14:m>
                  <m:oMath xmlns:m="http://schemas.openxmlformats.org/officeDocument/2006/math">
                    <m:r>
                      <a:rPr lang="en-US" b="1" i="1" dirty="0">
                        <a:latin typeface="Cambria Math"/>
                      </a:rPr>
                      <m:t>𝑨</m:t>
                    </m:r>
                    <m:r>
                      <a:rPr lang="en-US" b="1" i="1" dirty="0">
                        <a:latin typeface="Cambria Math"/>
                      </a:rPr>
                      <m:t>⋅</m:t>
                    </m:r>
                    <m:r>
                      <a:rPr lang="en-US" b="1" i="1" dirty="0">
                        <a:latin typeface="Cambria Math"/>
                      </a:rPr>
                      <m:t>𝒙</m:t>
                    </m:r>
                    <m:r>
                      <a:rPr lang="en-US" b="1" i="1" dirty="0" smtClean="0">
                        <a:latin typeface="Cambria Math"/>
                      </a:rPr>
                      <m:t>′′</m:t>
                    </m:r>
                    <m:r>
                      <a:rPr lang="en-US" b="1" i="1" dirty="0">
                        <a:latin typeface="Cambria Math"/>
                      </a:rPr>
                      <m:t>=(</m:t>
                    </m:r>
                    <m:r>
                      <a:rPr lang="en-US" b="1" i="1" dirty="0" smtClean="0">
                        <a:latin typeface="Cambria Math"/>
                      </a:rPr>
                      <m:t>𝟎</m:t>
                    </m:r>
                    <m:r>
                      <a:rPr lang="en-US" b="1" i="1" dirty="0">
                        <a:latin typeface="Cambria Math"/>
                      </a:rPr>
                      <m:t>,…,</m:t>
                    </m:r>
                    <m:r>
                      <a:rPr lang="en-US" b="1" i="1" dirty="0" smtClean="0">
                        <a:latin typeface="Cambria Math"/>
                      </a:rPr>
                      <m:t>𝟎</m:t>
                    </m:r>
                    <m:r>
                      <a:rPr lang="en-US" b="1" i="1" dirty="0">
                        <a:latin typeface="Cambria Math"/>
                      </a:rPr>
                      <m:t>,</m:t>
                    </m:r>
                    <m:r>
                      <a:rPr lang="en-US" b="1" i="1" dirty="0" smtClean="0">
                        <a:latin typeface="Cambria Math"/>
                      </a:rPr>
                      <m:t>𝒅</m:t>
                    </m:r>
                    <m:r>
                      <a:rPr lang="en-US" b="1" i="1" dirty="0">
                        <a:latin typeface="Cambria Math"/>
                      </a:rPr>
                      <m:t>,…,</m:t>
                    </m:r>
                    <m:r>
                      <a:rPr lang="en-US" b="1" i="1" dirty="0" smtClean="0">
                        <a:latin typeface="Cambria Math"/>
                      </a:rPr>
                      <m:t>𝒅</m:t>
                    </m:r>
                    <m:r>
                      <a:rPr lang="en-US" b="1" i="1" dirty="0">
                        <a:latin typeface="Cambria Math"/>
                      </a:rPr>
                      <m:t>)</m:t>
                    </m:r>
                  </m:oMath>
                </a14:m>
                <a:endParaRPr lang="en-US" b="1" dirty="0" smtClean="0"/>
              </a:p>
              <a:p>
                <a:pPr lvl="2"/>
                <a:r>
                  <a:rPr lang="en-US" dirty="0" smtClean="0"/>
                  <a:t>And so in both cases the corresponding </a:t>
                </a:r>
                <a14:m>
                  <m:oMath xmlns:m="http://schemas.openxmlformats.org/officeDocument/2006/math">
                    <m:r>
                      <a:rPr lang="en-US" b="1" i="1" smtClean="0">
                        <a:latin typeface="Cambria Math"/>
                      </a:rPr>
                      <m:t>𝝀</m:t>
                    </m:r>
                    <m:r>
                      <a:rPr lang="en-US" b="1" i="1" smtClean="0">
                        <a:latin typeface="Cambria Math"/>
                      </a:rPr>
                      <m:t>=</m:t>
                    </m:r>
                    <m:r>
                      <a:rPr lang="en-US" b="1" i="1" smtClean="0">
                        <a:latin typeface="Cambria Math"/>
                      </a:rPr>
                      <m:t>𝒅</m:t>
                    </m:r>
                  </m:oMath>
                </a14:m>
                <a:endParaRPr lang="en-US" b="1" dirty="0"/>
              </a:p>
              <a:p>
                <a:r>
                  <a:rPr lang="en-US" b="1" dirty="0" smtClean="0">
                    <a:solidFill>
                      <a:srgbClr val="008000"/>
                    </a:solidFill>
                  </a:rPr>
                  <a:t>A bit of intuition:</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229600" cy="4038600"/>
              </a:xfrm>
              <a:blipFill rotWithShape="1">
                <a:blip r:embed="rId2"/>
                <a:stretch>
                  <a:fillRect t="-755" b="-256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p:grpSp>
        <p:nvGrpSpPr>
          <p:cNvPr id="7" name="Group 6"/>
          <p:cNvGrpSpPr/>
          <p:nvPr/>
        </p:nvGrpSpPr>
        <p:grpSpPr>
          <a:xfrm>
            <a:off x="7162800" y="1468204"/>
            <a:ext cx="1793686" cy="741596"/>
            <a:chOff x="5562600" y="3162300"/>
            <a:chExt cx="3470086" cy="1409700"/>
          </a:xfrm>
        </p:grpSpPr>
        <p:cxnSp>
          <p:nvCxnSpPr>
            <p:cNvPr id="43" name="Straight Connector 42"/>
            <p:cNvCxnSpPr>
              <a:stCxn id="51" idx="3"/>
              <a:endCxn id="53" idx="7"/>
            </p:cNvCxnSpPr>
            <p:nvPr/>
          </p:nvCxnSpPr>
          <p:spPr>
            <a:xfrm flipH="1">
              <a:off x="5887804" y="3601804"/>
              <a:ext cx="340192" cy="1877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5"/>
              <a:endCxn id="52" idx="1"/>
            </p:cNvCxnSpPr>
            <p:nvPr/>
          </p:nvCxnSpPr>
          <p:spPr>
            <a:xfrm>
              <a:off x="5887804" y="4059004"/>
              <a:ext cx="340192" cy="1877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1" idx="4"/>
              <a:endCxn id="52" idx="0"/>
            </p:cNvCxnSpPr>
            <p:nvPr/>
          </p:nvCxnSpPr>
          <p:spPr>
            <a:xfrm>
              <a:off x="6362700" y="3657600"/>
              <a:ext cx="0" cy="533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4" idx="5"/>
              <a:endCxn id="56" idx="1"/>
            </p:cNvCxnSpPr>
            <p:nvPr/>
          </p:nvCxnSpPr>
          <p:spPr>
            <a:xfrm rot="16200000" flipH="1">
              <a:off x="8329190" y="3525604"/>
              <a:ext cx="416392" cy="3401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5" idx="6"/>
              <a:endCxn id="56" idx="2"/>
            </p:cNvCxnSpPr>
            <p:nvPr/>
          </p:nvCxnSpPr>
          <p:spPr>
            <a:xfrm flipV="1">
              <a:off x="8118286" y="4038600"/>
              <a:ext cx="533400" cy="1524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4" idx="3"/>
              <a:endCxn id="55" idx="0"/>
            </p:cNvCxnSpPr>
            <p:nvPr/>
          </p:nvCxnSpPr>
          <p:spPr>
            <a:xfrm rot="5400000">
              <a:off x="7756336" y="3658954"/>
              <a:ext cx="512996" cy="17009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72200" y="32766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sp>
          <p:nvSpPr>
            <p:cNvPr id="52" name="Oval 51"/>
            <p:cNvSpPr/>
            <p:nvPr/>
          </p:nvSpPr>
          <p:spPr>
            <a:xfrm>
              <a:off x="6172200" y="41910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sp>
          <p:nvSpPr>
            <p:cNvPr id="53" name="Oval 52"/>
            <p:cNvSpPr/>
            <p:nvPr/>
          </p:nvSpPr>
          <p:spPr>
            <a:xfrm>
              <a:off x="5562600" y="37338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sp>
          <p:nvSpPr>
            <p:cNvPr id="54" name="Oval 53"/>
            <p:cNvSpPr/>
            <p:nvPr/>
          </p:nvSpPr>
          <p:spPr>
            <a:xfrm>
              <a:off x="8042086" y="31623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sp>
          <p:nvSpPr>
            <p:cNvPr id="55" name="Oval 54"/>
            <p:cNvSpPr/>
            <p:nvPr/>
          </p:nvSpPr>
          <p:spPr>
            <a:xfrm>
              <a:off x="7737286" y="40005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sp>
          <p:nvSpPr>
            <p:cNvPr id="56" name="Oval 55"/>
            <p:cNvSpPr/>
            <p:nvPr/>
          </p:nvSpPr>
          <p:spPr>
            <a:xfrm>
              <a:off x="8651686" y="3848100"/>
              <a:ext cx="381000" cy="381000"/>
            </a:xfrm>
            <a:prstGeom prst="ellipse">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000" b="1" dirty="0">
                <a:solidFill>
                  <a:schemeClr val="bg1"/>
                </a:solidFill>
                <a:latin typeface="Arial" pitchFamily="34" charset="0"/>
                <a:cs typeface="Arial" pitchFamily="34" charset="0"/>
              </a:endParaRPr>
            </a:p>
          </p:txBody>
        </p:sp>
      </p:grpSp>
      <p:sp>
        <p:nvSpPr>
          <p:cNvPr id="9" name="TextBox 8"/>
          <p:cNvSpPr txBox="1"/>
          <p:nvPr/>
        </p:nvSpPr>
        <p:spPr>
          <a:xfrm>
            <a:off x="7011336" y="2129135"/>
            <a:ext cx="407484" cy="461665"/>
          </a:xfrm>
          <a:prstGeom prst="rect">
            <a:avLst/>
          </a:prstGeom>
          <a:noFill/>
        </p:spPr>
        <p:txBody>
          <a:bodyPr wrap="none" rtlCol="0">
            <a:spAutoFit/>
          </a:bodyPr>
          <a:lstStyle/>
          <a:p>
            <a:r>
              <a:rPr lang="en-US" sz="2400" b="1" dirty="0" smtClean="0">
                <a:latin typeface="Arial" pitchFamily="34" charset="0"/>
                <a:cs typeface="Arial" pitchFamily="34" charset="0"/>
              </a:rPr>
              <a:t>A</a:t>
            </a:r>
            <a:endParaRPr lang="en-US" b="1" dirty="0" smtClean="0">
              <a:latin typeface="Arial" pitchFamily="34" charset="0"/>
              <a:cs typeface="Arial" pitchFamily="34" charset="0"/>
            </a:endParaRPr>
          </a:p>
        </p:txBody>
      </p:sp>
      <p:sp>
        <p:nvSpPr>
          <p:cNvPr id="75" name="TextBox 74"/>
          <p:cNvSpPr txBox="1"/>
          <p:nvPr/>
        </p:nvSpPr>
        <p:spPr>
          <a:xfrm>
            <a:off x="8050716" y="2129135"/>
            <a:ext cx="407484" cy="461665"/>
          </a:xfrm>
          <a:prstGeom prst="rect">
            <a:avLst/>
          </a:prstGeom>
          <a:noFill/>
        </p:spPr>
        <p:txBody>
          <a:bodyPr wrap="none" rtlCol="0">
            <a:spAutoFit/>
          </a:bodyPr>
          <a:lstStyle/>
          <a:p>
            <a:r>
              <a:rPr lang="en-US" sz="2400" b="1" dirty="0" smtClean="0">
                <a:latin typeface="Arial" pitchFamily="34" charset="0"/>
                <a:cs typeface="Arial" pitchFamily="34" charset="0"/>
              </a:rPr>
              <a:t>B</a:t>
            </a:r>
            <a:endParaRPr lang="en-US" b="1" dirty="0" smtClean="0">
              <a:latin typeface="Arial" pitchFamily="34" charset="0"/>
              <a:cs typeface="Arial" pitchFamily="34" charset="0"/>
            </a:endParaRPr>
          </a:p>
        </p:txBody>
      </p:sp>
      <p:sp>
        <p:nvSpPr>
          <p:cNvPr id="76" name="Oval 75"/>
          <p:cNvSpPr/>
          <p:nvPr/>
        </p:nvSpPr>
        <p:spPr>
          <a:xfrm>
            <a:off x="1551709" y="5181600"/>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A</a:t>
            </a:r>
            <a:endParaRPr lang="en-US" sz="3200" b="1" dirty="0"/>
          </a:p>
        </p:txBody>
      </p:sp>
      <p:sp>
        <p:nvSpPr>
          <p:cNvPr id="77" name="Oval 76"/>
          <p:cNvSpPr/>
          <p:nvPr/>
        </p:nvSpPr>
        <p:spPr>
          <a:xfrm>
            <a:off x="2438400" y="5202004"/>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B</a:t>
            </a:r>
            <a:endParaRPr lang="en-US" sz="3200" b="1" dirty="0"/>
          </a:p>
        </p:txBody>
      </p:sp>
      <mc:AlternateContent xmlns:mc="http://schemas.openxmlformats.org/markup-compatibility/2006" xmlns:a14="http://schemas.microsoft.com/office/drawing/2010/main">
        <mc:Choice Requires="a14">
          <p:sp>
            <p:nvSpPr>
              <p:cNvPr id="10" name="TextBox 9"/>
              <p:cNvSpPr txBox="1"/>
              <p:nvPr/>
            </p:nvSpPr>
            <p:spPr>
              <a:xfrm>
                <a:off x="1734631" y="6096000"/>
                <a:ext cx="1269771"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sub>
                      </m:sSub>
                      <m:r>
                        <a:rPr lang="en-US" b="1" i="1" smtClean="0">
                          <a:solidFill>
                            <a:srgbClr val="008000"/>
                          </a:solidFill>
                          <a:latin typeface="Cambria Math"/>
                          <a:cs typeface="Arial" pitchFamily="34" charset="0"/>
                        </a:rPr>
                        <m:t>=</m:t>
                      </m:r>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𝟏</m:t>
                          </m:r>
                        </m:sub>
                      </m:sSub>
                    </m:oMath>
                  </m:oMathPara>
                </a14:m>
                <a:endParaRPr lang="en-US" b="1" dirty="0" smtClean="0">
                  <a:solidFill>
                    <a:srgbClr val="008000"/>
                  </a:solidFill>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34631" y="6096000"/>
                <a:ext cx="1269771" cy="369332"/>
              </a:xfrm>
              <a:prstGeom prst="rect">
                <a:avLst/>
              </a:prstGeom>
              <a:blipFill rotWithShape="1">
                <a:blip r:embed="rId3"/>
                <a:stretch>
                  <a:fillRect/>
                </a:stretch>
              </a:blipFill>
            </p:spPr>
            <p:txBody>
              <a:bodyPr/>
              <a:lstStyle/>
              <a:p>
                <a:r>
                  <a:rPr lang="en-US">
                    <a:noFill/>
                  </a:rPr>
                  <a:t> </a:t>
                </a:r>
              </a:p>
            </p:txBody>
          </p:sp>
        </mc:Fallback>
      </mc:AlternateContent>
      <p:cxnSp>
        <p:nvCxnSpPr>
          <p:cNvPr id="12" name="Straight Connector 11"/>
          <p:cNvCxnSpPr/>
          <p:nvPr/>
        </p:nvCxnSpPr>
        <p:spPr>
          <a:xfrm>
            <a:off x="2286000" y="3810000"/>
            <a:ext cx="838200" cy="0"/>
          </a:xfrm>
          <a:prstGeom prst="line">
            <a:avLst/>
          </a:prstGeom>
          <a:ln w="28575">
            <a:solidFill>
              <a:srgbClr val="008000"/>
            </a:solid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545080" y="3743780"/>
            <a:ext cx="426720"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|A|</a:t>
            </a:r>
          </a:p>
        </p:txBody>
      </p:sp>
      <p:cxnSp>
        <p:nvCxnSpPr>
          <p:cNvPr id="84" name="Straight Connector 83"/>
          <p:cNvCxnSpPr/>
          <p:nvPr/>
        </p:nvCxnSpPr>
        <p:spPr>
          <a:xfrm>
            <a:off x="3276600" y="3800020"/>
            <a:ext cx="838200" cy="0"/>
          </a:xfrm>
          <a:prstGeom prst="line">
            <a:avLst/>
          </a:prstGeom>
          <a:ln w="28575">
            <a:solidFill>
              <a:srgbClr val="008000"/>
            </a:solidFill>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3535680" y="3733800"/>
            <a:ext cx="426720"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a:t>
            </a:r>
          </a:p>
        </p:txBody>
      </p:sp>
      <p:cxnSp>
        <p:nvCxnSpPr>
          <p:cNvPr id="15" name="Straight Connector 14"/>
          <p:cNvCxnSpPr/>
          <p:nvPr/>
        </p:nvCxnSpPr>
        <p:spPr>
          <a:xfrm>
            <a:off x="5410200" y="5562600"/>
            <a:ext cx="533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5410200" y="5694710"/>
            <a:ext cx="533400" cy="96490"/>
          </a:xfrm>
          <a:prstGeom prst="line">
            <a:avLst/>
          </a:prstGeom>
          <a:ln w="28575"/>
        </p:spPr>
        <p:style>
          <a:lnRef idx="1">
            <a:schemeClr val="dk1"/>
          </a:lnRef>
          <a:fillRef idx="0">
            <a:schemeClr val="dk1"/>
          </a:fillRef>
          <a:effectRef idx="0">
            <a:schemeClr val="dk1"/>
          </a:effectRef>
          <a:fontRef idx="minor">
            <a:schemeClr val="tx1"/>
          </a:fontRef>
        </p:style>
      </p:cxnSp>
      <p:sp>
        <p:nvSpPr>
          <p:cNvPr id="79" name="Oval 78"/>
          <p:cNvSpPr/>
          <p:nvPr/>
        </p:nvSpPr>
        <p:spPr>
          <a:xfrm>
            <a:off x="4904509" y="5195077"/>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A</a:t>
            </a:r>
            <a:endParaRPr lang="en-US" sz="3200" b="1" dirty="0"/>
          </a:p>
        </p:txBody>
      </p:sp>
      <p:sp>
        <p:nvSpPr>
          <p:cNvPr id="80" name="Oval 79"/>
          <p:cNvSpPr/>
          <p:nvPr/>
        </p:nvSpPr>
        <p:spPr>
          <a:xfrm>
            <a:off x="5791200" y="5215481"/>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B</a:t>
            </a:r>
            <a:endParaRPr lang="en-US" sz="3200" b="1" dirty="0"/>
          </a:p>
        </p:txBody>
      </p:sp>
      <mc:AlternateContent xmlns:mc="http://schemas.openxmlformats.org/markup-compatibility/2006" xmlns:a14="http://schemas.microsoft.com/office/drawing/2010/main">
        <mc:Choice Requires="a14">
          <p:sp>
            <p:nvSpPr>
              <p:cNvPr id="91" name="TextBox 90"/>
              <p:cNvSpPr txBox="1"/>
              <p:nvPr/>
            </p:nvSpPr>
            <p:spPr>
              <a:xfrm>
                <a:off x="4836830" y="6248400"/>
                <a:ext cx="1680140"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sub>
                      </m:sSub>
                      <m:r>
                        <a:rPr lang="en-US" b="1" i="1" smtClean="0">
                          <a:solidFill>
                            <a:srgbClr val="008000"/>
                          </a:solidFill>
                          <a:latin typeface="Cambria Math"/>
                          <a:cs typeface="Arial" pitchFamily="34" charset="0"/>
                        </a:rPr>
                        <m:t>−</m:t>
                      </m:r>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𝟏</m:t>
                          </m:r>
                        </m:sub>
                      </m:sSub>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𝟎</m:t>
                      </m:r>
                    </m:oMath>
                  </m:oMathPara>
                </a14:m>
                <a:endParaRPr lang="en-US" b="1" dirty="0" smtClean="0">
                  <a:solidFill>
                    <a:srgbClr val="008000"/>
                  </a:solidFill>
                  <a:latin typeface="Arial" pitchFamily="34" charset="0"/>
                  <a:cs typeface="Arial"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4836830" y="6248400"/>
                <a:ext cx="168014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11336" y="5048071"/>
                <a:ext cx="2019501" cy="1200329"/>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2</a:t>
                </a:r>
                <a:r>
                  <a:rPr lang="en-US" baseline="30000" dirty="0" smtClean="0">
                    <a:solidFill>
                      <a:srgbClr val="008000"/>
                    </a:solidFill>
                    <a:latin typeface="Arial" pitchFamily="34" charset="0"/>
                    <a:cs typeface="Arial" pitchFamily="34" charset="0"/>
                  </a:rPr>
                  <a:t>nd</a:t>
                </a:r>
                <a:r>
                  <a:rPr lang="en-US" dirty="0" smtClean="0">
                    <a:solidFill>
                      <a:srgbClr val="008000"/>
                    </a:solidFill>
                    <a:latin typeface="Arial" pitchFamily="34" charset="0"/>
                    <a:cs typeface="Arial" pitchFamily="34" charset="0"/>
                  </a:rPr>
                  <a:t> largest </a:t>
                </a:r>
                <a:r>
                  <a:rPr lang="en-US" dirty="0" err="1" smtClean="0">
                    <a:solidFill>
                      <a:srgbClr val="008000"/>
                    </a:solidFill>
                    <a:latin typeface="Arial" pitchFamily="34" charset="0"/>
                    <a:cs typeface="Arial" pitchFamily="34" charset="0"/>
                  </a:rPr>
                  <a:t>eigval</a:t>
                </a:r>
                <a:r>
                  <a:rPr lang="en-US" dirty="0" smtClean="0">
                    <a:solidFill>
                      <a:srgbClr val="008000"/>
                    </a:solidFill>
                    <a:latin typeface="Arial" pitchFamily="34" charset="0"/>
                    <a:cs typeface="Arial" pitchFamily="34" charset="0"/>
                  </a:rPr>
                  <a:t>. </a:t>
                </a:r>
                <a14:m>
                  <m:oMath xmlns:m="http://schemas.openxmlformats.org/officeDocument/2006/math">
                    <m:sSub>
                      <m:sSubPr>
                        <m:ctrlPr>
                          <a:rPr lang="en-US" i="1">
                            <a:solidFill>
                              <a:srgbClr val="008000"/>
                            </a:solidFill>
                            <a:latin typeface="Cambria Math"/>
                            <a:cs typeface="Arial" pitchFamily="34" charset="0"/>
                          </a:rPr>
                        </m:ctrlPr>
                      </m:sSubPr>
                      <m:e>
                        <m:r>
                          <a:rPr lang="en-US" i="1">
                            <a:solidFill>
                              <a:srgbClr val="008000"/>
                            </a:solidFill>
                            <a:latin typeface="Cambria Math"/>
                            <a:cs typeface="Arial" pitchFamily="34" charset="0"/>
                          </a:rPr>
                          <m:t>𝜆</m:t>
                        </m:r>
                      </m:e>
                      <m:sub>
                        <m:r>
                          <a:rPr lang="en-US" i="1">
                            <a:solidFill>
                              <a:srgbClr val="008000"/>
                            </a:solidFill>
                            <a:latin typeface="Cambria Math"/>
                            <a:cs typeface="Arial" pitchFamily="34" charset="0"/>
                          </a:rPr>
                          <m:t>𝑛</m:t>
                        </m:r>
                        <m:r>
                          <a:rPr lang="en-US" b="0" i="1" smtClean="0">
                            <a:solidFill>
                              <a:srgbClr val="008000"/>
                            </a:solidFill>
                            <a:latin typeface="Cambria Math"/>
                            <a:cs typeface="Arial" pitchFamily="34" charset="0"/>
                          </a:rPr>
                          <m:t>−1</m:t>
                        </m:r>
                      </m:sub>
                    </m:sSub>
                    <m:r>
                      <a:rPr lang="en-US" i="1">
                        <a:solidFill>
                          <a:srgbClr val="008000"/>
                        </a:solidFill>
                        <a:latin typeface="Cambria Math"/>
                        <a:cs typeface="Arial" pitchFamily="34" charset="0"/>
                      </a:rPr>
                      <m:t> </m:t>
                    </m:r>
                  </m:oMath>
                </a14:m>
                <a:r>
                  <a:rPr lang="en-US" dirty="0" smtClean="0">
                    <a:solidFill>
                      <a:srgbClr val="008000"/>
                    </a:solidFill>
                    <a:latin typeface="Arial" pitchFamily="34" charset="0"/>
                    <a:cs typeface="Arial" pitchFamily="34" charset="0"/>
                  </a:rPr>
                  <a:t>now has</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value very close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to </a:t>
                </a:r>
                <a14:m>
                  <m:oMath xmlns:m="http://schemas.openxmlformats.org/officeDocument/2006/math">
                    <m:sSub>
                      <m:sSubPr>
                        <m:ctrlPr>
                          <a:rPr lang="en-US" b="0" i="1" smtClean="0">
                            <a:solidFill>
                              <a:srgbClr val="008000"/>
                            </a:solidFill>
                            <a:latin typeface="Cambria Math"/>
                            <a:cs typeface="Arial" pitchFamily="34" charset="0"/>
                          </a:rPr>
                        </m:ctrlPr>
                      </m:sSubPr>
                      <m:e>
                        <m:r>
                          <a:rPr lang="en-US" b="0" i="1" smtClean="0">
                            <a:solidFill>
                              <a:srgbClr val="008000"/>
                            </a:solidFill>
                            <a:latin typeface="Cambria Math"/>
                            <a:cs typeface="Arial" pitchFamily="34" charset="0"/>
                          </a:rPr>
                          <m:t>𝜆</m:t>
                        </m:r>
                      </m:e>
                      <m:sub>
                        <m:r>
                          <a:rPr lang="en-US" b="0" i="1" smtClean="0">
                            <a:solidFill>
                              <a:srgbClr val="008000"/>
                            </a:solidFill>
                            <a:latin typeface="Cambria Math"/>
                            <a:cs typeface="Arial" pitchFamily="34" charset="0"/>
                          </a:rPr>
                          <m:t>𝑛</m:t>
                        </m:r>
                      </m:sub>
                    </m:sSub>
                  </m:oMath>
                </a14:m>
                <a:endParaRPr lang="en-US" dirty="0" smtClean="0">
                  <a:solidFill>
                    <a:srgbClr val="008000"/>
                  </a:solidFill>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11336" y="5048071"/>
                <a:ext cx="2019501" cy="1200329"/>
              </a:xfrm>
              <a:prstGeom prst="rect">
                <a:avLst/>
              </a:prstGeom>
              <a:blipFill rotWithShape="1">
                <a:blip r:embed="rId5"/>
                <a:stretch>
                  <a:fillRect l="-2417" t="-2538" r="-2719" b="-7107"/>
                </a:stretch>
              </a:blipFill>
            </p:spPr>
            <p:txBody>
              <a:bodyPr/>
              <a:lstStyle/>
              <a:p>
                <a:r>
                  <a:rPr lang="en-US">
                    <a:noFill/>
                  </a:rPr>
                  <a:t> </a:t>
                </a:r>
              </a:p>
            </p:txBody>
          </p:sp>
        </mc:Fallback>
      </mc:AlternateContent>
    </p:spTree>
    <p:extLst>
      <p:ext uri="{BB962C8B-B14F-4D97-AF65-F5344CB8AC3E}">
        <p14:creationId xmlns:p14="http://schemas.microsoft.com/office/powerpoint/2010/main" val="27810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 grpId="0"/>
      <p:bldP spid="13" grpId="0"/>
      <p:bldP spid="85" grpId="0"/>
      <p:bldP spid="79" grpId="0" animBg="1"/>
      <p:bldP spid="80" grpId="0" animBg="1"/>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Intuition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fontScale="92500" lnSpcReduction="10000"/>
              </a:bodyPr>
              <a:lstStyle/>
              <a:p>
                <a:r>
                  <a:rPr lang="en-US" b="1" dirty="0" smtClean="0">
                    <a:solidFill>
                      <a:srgbClr val="008000"/>
                    </a:solidFill>
                  </a:rPr>
                  <a:t>More </a:t>
                </a:r>
                <a:r>
                  <a:rPr lang="en-US" b="1" dirty="0">
                    <a:solidFill>
                      <a:srgbClr val="008000"/>
                    </a:solidFill>
                  </a:rPr>
                  <a:t>intuition</a:t>
                </a:r>
                <a:r>
                  <a:rPr lang="en-US" b="1" dirty="0" smtClean="0">
                    <a:solidFill>
                      <a:srgbClr val="008000"/>
                    </a:solidFill>
                  </a:rPr>
                  <a:t>:</a:t>
                </a:r>
              </a:p>
              <a:p>
                <a:endParaRPr lang="en-US" b="1" dirty="0">
                  <a:solidFill>
                    <a:srgbClr val="008000"/>
                  </a:solidFill>
                </a:endParaRPr>
              </a:p>
              <a:p>
                <a:endParaRPr lang="en-US" b="1" dirty="0" smtClean="0">
                  <a:solidFill>
                    <a:srgbClr val="008000"/>
                  </a:solidFill>
                </a:endParaRPr>
              </a:p>
              <a:p>
                <a:endParaRPr lang="en-US" b="1" dirty="0">
                  <a:solidFill>
                    <a:srgbClr val="008000"/>
                  </a:solidFill>
                </a:endParaRPr>
              </a:p>
              <a:p>
                <a:pPr lvl="1"/>
                <a:r>
                  <a:rPr lang="en-US" dirty="0" smtClean="0"/>
                  <a:t>If the graph is connected (right  example) then we already know that </a:t>
                </a:r>
                <a14:m>
                  <m:oMath xmlns:m="http://schemas.openxmlformats.org/officeDocument/2006/math">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𝒏</m:t>
                        </m:r>
                      </m:sub>
                    </m:sSub>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𝟏</m:t>
                    </m:r>
                    <m:r>
                      <a:rPr lang="en-US" b="1" i="1" dirty="0" smtClean="0">
                        <a:latin typeface="Cambria Math"/>
                      </a:rPr>
                      <m:t>)</m:t>
                    </m:r>
                  </m:oMath>
                </a14:m>
                <a:r>
                  <a:rPr lang="en-US" dirty="0" smtClean="0"/>
                  <a:t> is an eigenvector</a:t>
                </a:r>
              </a:p>
              <a:p>
                <a:pPr lvl="1"/>
                <a:r>
                  <a:rPr lang="en-US" dirty="0" smtClean="0"/>
                  <a:t>Since eigenvectors are orthogonal then the components of </a:t>
                </a:r>
                <a14:m>
                  <m:oMath xmlns:m="http://schemas.openxmlformats.org/officeDocument/2006/math">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𝒏</m:t>
                        </m:r>
                        <m:r>
                          <a:rPr lang="en-US" b="1" i="1" dirty="0" smtClean="0">
                            <a:latin typeface="Cambria Math"/>
                          </a:rPr>
                          <m:t>−</m:t>
                        </m:r>
                        <m:r>
                          <a:rPr lang="en-US" b="1" i="1" dirty="0" smtClean="0">
                            <a:latin typeface="Cambria Math"/>
                          </a:rPr>
                          <m:t>𝟏</m:t>
                        </m:r>
                      </m:sub>
                    </m:sSub>
                  </m:oMath>
                </a14:m>
                <a:r>
                  <a:rPr lang="en-US" dirty="0" smtClean="0"/>
                  <a:t> sum to </a:t>
                </a:r>
                <a:r>
                  <a:rPr lang="en-US" b="1" dirty="0" smtClean="0"/>
                  <a:t>0</a:t>
                </a:r>
                <a:r>
                  <a:rPr lang="en-US" dirty="0" smtClean="0"/>
                  <a:t>.</a:t>
                </a:r>
              </a:p>
              <a:p>
                <a:pPr lvl="2"/>
                <a:r>
                  <a:rPr lang="en-US" dirty="0" smtClean="0"/>
                  <a:t>Why? Because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𝒏</m:t>
                        </m:r>
                      </m:sub>
                    </m:sSub>
                    <m:r>
                      <a:rPr lang="en-US" b="1" i="1" smtClean="0">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𝒏</m:t>
                        </m:r>
                        <m:r>
                          <a:rPr lang="en-US" b="1" i="1" smtClean="0">
                            <a:latin typeface="Cambria Math"/>
                          </a:rPr>
                          <m:t>−</m:t>
                        </m:r>
                        <m:r>
                          <a:rPr lang="en-US" b="1" i="1" smtClean="0">
                            <a:latin typeface="Cambria Math"/>
                          </a:rPr>
                          <m:t>𝟏</m:t>
                        </m:r>
                      </m:sub>
                    </m:sSub>
                    <m:r>
                      <a:rPr lang="en-US" b="1" i="1" smtClean="0">
                        <a:latin typeface="Cambria Math"/>
                      </a:rPr>
                      <m:t>=</m:t>
                    </m:r>
                    <m:nary>
                      <m:naryPr>
                        <m:chr m:val="∑"/>
                        <m:supHide m:val="on"/>
                        <m:ctrlPr>
                          <a:rPr lang="en-US" b="1" i="1" smtClean="0">
                            <a:latin typeface="Cambria Math"/>
                          </a:rPr>
                        </m:ctrlPr>
                      </m:naryPr>
                      <m:sub>
                        <m:r>
                          <a:rPr lang="en-US" b="1" i="1" smtClean="0">
                            <a:latin typeface="Cambria Math"/>
                          </a:rPr>
                          <m:t>𝒊</m:t>
                        </m:r>
                      </m:sub>
                      <m:sup/>
                      <m:e>
                        <m:sSub>
                          <m:sSubPr>
                            <m:ctrlPr>
                              <a:rPr lang="en-US" b="1" i="1" smtClean="0">
                                <a:latin typeface="Cambria Math"/>
                              </a:rPr>
                            </m:ctrlPr>
                          </m:sSubPr>
                          <m:e>
                            <m:r>
                              <a:rPr lang="en-US" b="1" i="1" smtClean="0">
                                <a:latin typeface="Cambria Math"/>
                              </a:rPr>
                              <m:t>𝒙</m:t>
                            </m:r>
                          </m:e>
                          <m:sub>
                            <m:r>
                              <a:rPr lang="en-US" b="1" i="1" smtClean="0">
                                <a:latin typeface="Cambria Math"/>
                              </a:rPr>
                              <m:t>𝒏</m:t>
                            </m:r>
                          </m:sub>
                        </m:sSub>
                        <m:d>
                          <m:dPr>
                            <m:begChr m:val="["/>
                            <m:endChr m:val="]"/>
                            <m:ctrlPr>
                              <a:rPr lang="en-US" b="1" i="1" smtClean="0">
                                <a:latin typeface="Cambria Math"/>
                              </a:rPr>
                            </m:ctrlPr>
                          </m:dPr>
                          <m:e>
                            <m:r>
                              <a:rPr lang="en-US" b="1" i="1" smtClean="0">
                                <a:latin typeface="Cambria Math"/>
                              </a:rPr>
                              <m:t>𝒊</m:t>
                            </m:r>
                          </m:e>
                        </m:d>
                        <m:r>
                          <a:rPr lang="en-US" b="1" i="1" smtClean="0">
                            <a:latin typeface="Cambria Math"/>
                          </a:rPr>
                          <m:t>⋅</m:t>
                        </m:r>
                        <m:sSub>
                          <m:sSubPr>
                            <m:ctrlPr>
                              <a:rPr lang="en-US" b="1" i="1" smtClean="0">
                                <a:latin typeface="Cambria Math"/>
                              </a:rPr>
                            </m:ctrlPr>
                          </m:sSubPr>
                          <m:e>
                            <m:r>
                              <a:rPr lang="en-US" b="1" i="1" smtClean="0">
                                <a:latin typeface="Cambria Math"/>
                              </a:rPr>
                              <m:t>𝒙</m:t>
                            </m:r>
                          </m:e>
                          <m:sub>
                            <m:r>
                              <a:rPr lang="en-US" b="1" i="1" smtClean="0">
                                <a:latin typeface="Cambria Math"/>
                              </a:rPr>
                              <m:t>𝒏</m:t>
                            </m:r>
                            <m:r>
                              <a:rPr lang="en-US" b="1" i="1" smtClean="0">
                                <a:latin typeface="Cambria Math"/>
                              </a:rPr>
                              <m:t>−</m:t>
                            </m:r>
                            <m:r>
                              <a:rPr lang="en-US" b="1" i="1" smtClean="0">
                                <a:latin typeface="Cambria Math"/>
                              </a:rPr>
                              <m:t>𝟏</m:t>
                            </m:r>
                          </m:sub>
                        </m:sSub>
                        <m:r>
                          <a:rPr lang="en-US" b="1" i="1" smtClean="0">
                            <a:latin typeface="Cambria Math"/>
                          </a:rPr>
                          <m:t>[</m:t>
                        </m:r>
                        <m:r>
                          <a:rPr lang="en-US" b="1" i="1" smtClean="0">
                            <a:latin typeface="Cambria Math"/>
                          </a:rPr>
                          <m:t>𝒊</m:t>
                        </m:r>
                        <m:r>
                          <a:rPr lang="en-US" b="1" i="1" smtClean="0">
                            <a:latin typeface="Cambria Math"/>
                          </a:rPr>
                          <m:t>]</m:t>
                        </m:r>
                      </m:e>
                    </m:nary>
                  </m:oMath>
                </a14:m>
                <a:endParaRPr lang="en-US" b="1" dirty="0"/>
              </a:p>
              <a:p>
                <a:pPr lvl="1"/>
                <a:r>
                  <a:rPr lang="en-US" dirty="0" smtClean="0"/>
                  <a:t>So we can look at the eigenvector of the 2</a:t>
                </a:r>
                <a:r>
                  <a:rPr lang="en-US" baseline="30000" dirty="0" smtClean="0"/>
                  <a:t>nd</a:t>
                </a:r>
                <a:r>
                  <a:rPr lang="en-US" dirty="0" smtClean="0"/>
                  <a:t> largest eigenvalue and declare nodes with positive label in </a:t>
                </a:r>
                <a:r>
                  <a:rPr lang="en-US" b="1" dirty="0" smtClean="0"/>
                  <a:t>A </a:t>
                </a:r>
                <a:r>
                  <a:rPr lang="en-US" dirty="0" smtClean="0"/>
                  <a:t>and negative label in </a:t>
                </a:r>
                <a:r>
                  <a:rPr lang="en-US" b="1" dirty="0" smtClean="0"/>
                  <a:t>B. </a:t>
                </a:r>
                <a:endParaRPr lang="en-US" dirty="0" smtClean="0"/>
              </a:p>
              <a:p>
                <a:pPr lvl="1"/>
                <a:r>
                  <a:rPr lang="en-US" b="1" dirty="0" smtClean="0"/>
                  <a:t>But there is still lots to sort out.</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t="-1425"/>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a:p>
        </p:txBody>
      </p:sp>
      <p:sp>
        <p:nvSpPr>
          <p:cNvPr id="7" name="Oval 6"/>
          <p:cNvSpPr/>
          <p:nvPr/>
        </p:nvSpPr>
        <p:spPr>
          <a:xfrm>
            <a:off x="914400" y="1809929"/>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A</a:t>
            </a:r>
            <a:endParaRPr lang="en-US" sz="3200" b="1" dirty="0"/>
          </a:p>
        </p:txBody>
      </p:sp>
      <p:sp>
        <p:nvSpPr>
          <p:cNvPr id="8" name="Oval 7"/>
          <p:cNvSpPr/>
          <p:nvPr/>
        </p:nvSpPr>
        <p:spPr>
          <a:xfrm>
            <a:off x="1801091" y="1830333"/>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B</a:t>
            </a:r>
            <a:endParaRPr lang="en-US" sz="3200" b="1" dirty="0"/>
          </a:p>
        </p:txBody>
      </p:sp>
      <mc:AlternateContent xmlns:mc="http://schemas.openxmlformats.org/markup-compatibility/2006" xmlns:a14="http://schemas.microsoft.com/office/drawing/2010/main">
        <mc:Choice Requires="a14">
          <p:sp>
            <p:nvSpPr>
              <p:cNvPr id="9" name="TextBox 8"/>
              <p:cNvSpPr txBox="1"/>
              <p:nvPr/>
            </p:nvSpPr>
            <p:spPr>
              <a:xfrm>
                <a:off x="1097322" y="2724329"/>
                <a:ext cx="1269771"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sub>
                      </m:sSub>
                      <m:r>
                        <a:rPr lang="en-US" b="1" i="1" smtClean="0">
                          <a:solidFill>
                            <a:srgbClr val="008000"/>
                          </a:solidFill>
                          <a:latin typeface="Cambria Math"/>
                          <a:cs typeface="Arial" pitchFamily="34" charset="0"/>
                        </a:rPr>
                        <m:t>=</m:t>
                      </m:r>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𝟏</m:t>
                          </m:r>
                        </m:sub>
                      </m:sSub>
                    </m:oMath>
                  </m:oMathPara>
                </a14:m>
                <a:endParaRPr lang="en-US" b="1" dirty="0" smtClean="0">
                  <a:solidFill>
                    <a:srgbClr val="008000"/>
                  </a:solidFill>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97322" y="2724329"/>
                <a:ext cx="1269771" cy="369332"/>
              </a:xfrm>
              <a:prstGeom prst="rect">
                <a:avLst/>
              </a:prstGeom>
              <a:blipFill rotWithShape="1">
                <a:blip r:embed="rId3"/>
                <a:stretch>
                  <a:fillRect b="-1667"/>
                </a:stretch>
              </a:blipFill>
            </p:spPr>
            <p:txBody>
              <a:bodyPr/>
              <a:lstStyle/>
              <a:p>
                <a:r>
                  <a:rPr lang="en-US">
                    <a:noFill/>
                  </a:rPr>
                  <a:t> </a:t>
                </a:r>
              </a:p>
            </p:txBody>
          </p:sp>
        </mc:Fallback>
      </mc:AlternateContent>
      <p:cxnSp>
        <p:nvCxnSpPr>
          <p:cNvPr id="10" name="Straight Connector 9"/>
          <p:cNvCxnSpPr/>
          <p:nvPr/>
        </p:nvCxnSpPr>
        <p:spPr>
          <a:xfrm>
            <a:off x="4772891" y="2190929"/>
            <a:ext cx="533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772891" y="2323039"/>
            <a:ext cx="533400" cy="96490"/>
          </a:xfrm>
          <a:prstGeom prst="line">
            <a:avLst/>
          </a:prstGeom>
          <a:ln w="28575"/>
        </p:spPr>
        <p:style>
          <a:lnRef idx="1">
            <a:schemeClr val="dk1"/>
          </a:lnRef>
          <a:fillRef idx="0">
            <a:schemeClr val="dk1"/>
          </a:fillRef>
          <a:effectRef idx="0">
            <a:schemeClr val="dk1"/>
          </a:effectRef>
          <a:fontRef idx="minor">
            <a:schemeClr val="tx1"/>
          </a:fontRef>
        </p:style>
      </p:cxnSp>
      <p:sp>
        <p:nvSpPr>
          <p:cNvPr id="12" name="Oval 11"/>
          <p:cNvSpPr/>
          <p:nvPr/>
        </p:nvSpPr>
        <p:spPr>
          <a:xfrm>
            <a:off x="4267200" y="1823406"/>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A</a:t>
            </a:r>
            <a:endParaRPr lang="en-US" sz="3200" b="1" dirty="0"/>
          </a:p>
        </p:txBody>
      </p:sp>
      <p:sp>
        <p:nvSpPr>
          <p:cNvPr id="13" name="Oval 12"/>
          <p:cNvSpPr/>
          <p:nvPr/>
        </p:nvSpPr>
        <p:spPr>
          <a:xfrm>
            <a:off x="5153891" y="1843810"/>
            <a:ext cx="609600" cy="89399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B</a:t>
            </a:r>
            <a:endParaRPr lang="en-US" sz="3200" b="1" dirty="0"/>
          </a:p>
        </p:txBody>
      </p:sp>
      <mc:AlternateContent xmlns:mc="http://schemas.openxmlformats.org/markup-compatibility/2006" xmlns:a14="http://schemas.microsoft.com/office/drawing/2010/main">
        <mc:Choice Requires="a14">
          <p:sp>
            <p:nvSpPr>
              <p:cNvPr id="14" name="TextBox 13"/>
              <p:cNvSpPr txBox="1"/>
              <p:nvPr/>
            </p:nvSpPr>
            <p:spPr>
              <a:xfrm>
                <a:off x="4199521" y="2754868"/>
                <a:ext cx="1680140"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sub>
                      </m:sSub>
                      <m:r>
                        <a:rPr lang="en-US" b="1" i="1" smtClean="0">
                          <a:solidFill>
                            <a:srgbClr val="008000"/>
                          </a:solidFill>
                          <a:latin typeface="Cambria Math"/>
                          <a:cs typeface="Arial" pitchFamily="34" charset="0"/>
                        </a:rPr>
                        <m:t>−</m:t>
                      </m:r>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𝒏</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𝟏</m:t>
                          </m:r>
                        </m:sub>
                      </m:sSub>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𝟎</m:t>
                      </m:r>
                    </m:oMath>
                  </m:oMathPara>
                </a14:m>
                <a:endParaRPr lang="en-US" b="1" dirty="0" smtClean="0">
                  <a:solidFill>
                    <a:srgbClr val="008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99521" y="2754868"/>
                <a:ext cx="168014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374027" y="1676400"/>
                <a:ext cx="2019501" cy="1200329"/>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2</a:t>
                </a:r>
                <a:r>
                  <a:rPr lang="en-US" baseline="30000" dirty="0" smtClean="0">
                    <a:solidFill>
                      <a:srgbClr val="008000"/>
                    </a:solidFill>
                    <a:latin typeface="Arial" pitchFamily="34" charset="0"/>
                    <a:cs typeface="Arial" pitchFamily="34" charset="0"/>
                  </a:rPr>
                  <a:t>nd</a:t>
                </a:r>
                <a:r>
                  <a:rPr lang="en-US" dirty="0" smtClean="0">
                    <a:solidFill>
                      <a:srgbClr val="008000"/>
                    </a:solidFill>
                    <a:latin typeface="Arial" pitchFamily="34" charset="0"/>
                    <a:cs typeface="Arial" pitchFamily="34" charset="0"/>
                  </a:rPr>
                  <a:t> largest </a:t>
                </a:r>
                <a:r>
                  <a:rPr lang="en-US" dirty="0" err="1" smtClean="0">
                    <a:solidFill>
                      <a:srgbClr val="008000"/>
                    </a:solidFill>
                    <a:latin typeface="Arial" pitchFamily="34" charset="0"/>
                    <a:cs typeface="Arial" pitchFamily="34" charset="0"/>
                  </a:rPr>
                  <a:t>eigval</a:t>
                </a:r>
                <a:r>
                  <a:rPr lang="en-US" dirty="0" smtClean="0">
                    <a:solidFill>
                      <a:srgbClr val="008000"/>
                    </a:solidFill>
                    <a:latin typeface="Arial" pitchFamily="34" charset="0"/>
                    <a:cs typeface="Arial" pitchFamily="34" charset="0"/>
                  </a:rPr>
                  <a:t>. </a:t>
                </a:r>
                <a14:m>
                  <m:oMath xmlns:m="http://schemas.openxmlformats.org/officeDocument/2006/math">
                    <m:sSub>
                      <m:sSubPr>
                        <m:ctrlPr>
                          <a:rPr lang="en-US" i="1">
                            <a:solidFill>
                              <a:srgbClr val="008000"/>
                            </a:solidFill>
                            <a:latin typeface="Cambria Math"/>
                            <a:cs typeface="Arial" pitchFamily="34" charset="0"/>
                          </a:rPr>
                        </m:ctrlPr>
                      </m:sSubPr>
                      <m:e>
                        <m:r>
                          <a:rPr lang="en-US" i="1">
                            <a:solidFill>
                              <a:srgbClr val="008000"/>
                            </a:solidFill>
                            <a:latin typeface="Cambria Math"/>
                            <a:cs typeface="Arial" pitchFamily="34" charset="0"/>
                          </a:rPr>
                          <m:t>𝜆</m:t>
                        </m:r>
                      </m:e>
                      <m:sub>
                        <m:r>
                          <a:rPr lang="en-US" i="1">
                            <a:solidFill>
                              <a:srgbClr val="008000"/>
                            </a:solidFill>
                            <a:latin typeface="Cambria Math"/>
                            <a:cs typeface="Arial" pitchFamily="34" charset="0"/>
                          </a:rPr>
                          <m:t>𝑛</m:t>
                        </m:r>
                        <m:r>
                          <a:rPr lang="en-US" b="0" i="1" smtClean="0">
                            <a:solidFill>
                              <a:srgbClr val="008000"/>
                            </a:solidFill>
                            <a:latin typeface="Cambria Math"/>
                            <a:cs typeface="Arial" pitchFamily="34" charset="0"/>
                          </a:rPr>
                          <m:t>−1</m:t>
                        </m:r>
                      </m:sub>
                    </m:sSub>
                    <m:r>
                      <a:rPr lang="en-US" i="1">
                        <a:solidFill>
                          <a:srgbClr val="008000"/>
                        </a:solidFill>
                        <a:latin typeface="Cambria Math"/>
                        <a:cs typeface="Arial" pitchFamily="34" charset="0"/>
                      </a:rPr>
                      <m:t> </m:t>
                    </m:r>
                  </m:oMath>
                </a14:m>
                <a:r>
                  <a:rPr lang="en-US" dirty="0" smtClean="0">
                    <a:solidFill>
                      <a:srgbClr val="008000"/>
                    </a:solidFill>
                    <a:latin typeface="Arial" pitchFamily="34" charset="0"/>
                    <a:cs typeface="Arial" pitchFamily="34" charset="0"/>
                  </a:rPr>
                  <a:t>now has</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value very close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to </a:t>
                </a:r>
                <a14:m>
                  <m:oMath xmlns:m="http://schemas.openxmlformats.org/officeDocument/2006/math">
                    <m:sSub>
                      <m:sSubPr>
                        <m:ctrlPr>
                          <a:rPr lang="en-US" b="0" i="1" smtClean="0">
                            <a:solidFill>
                              <a:srgbClr val="008000"/>
                            </a:solidFill>
                            <a:latin typeface="Cambria Math"/>
                            <a:cs typeface="Arial" pitchFamily="34" charset="0"/>
                          </a:rPr>
                        </m:ctrlPr>
                      </m:sSubPr>
                      <m:e>
                        <m:r>
                          <a:rPr lang="en-US" b="0" i="1" smtClean="0">
                            <a:solidFill>
                              <a:srgbClr val="008000"/>
                            </a:solidFill>
                            <a:latin typeface="Cambria Math"/>
                            <a:cs typeface="Arial" pitchFamily="34" charset="0"/>
                          </a:rPr>
                          <m:t>𝜆</m:t>
                        </m:r>
                      </m:e>
                      <m:sub>
                        <m:r>
                          <a:rPr lang="en-US" b="0" i="1" smtClean="0">
                            <a:solidFill>
                              <a:srgbClr val="008000"/>
                            </a:solidFill>
                            <a:latin typeface="Cambria Math"/>
                            <a:cs typeface="Arial" pitchFamily="34" charset="0"/>
                          </a:rPr>
                          <m:t>𝑛</m:t>
                        </m:r>
                      </m:sub>
                    </m:sSub>
                  </m:oMath>
                </a14:m>
                <a:endParaRPr lang="en-US" dirty="0" smtClean="0">
                  <a:solidFill>
                    <a:srgbClr val="008000"/>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374027" y="1676400"/>
                <a:ext cx="2019501" cy="1200329"/>
              </a:xfrm>
              <a:prstGeom prst="rect">
                <a:avLst/>
              </a:prstGeom>
              <a:blipFill rotWithShape="1">
                <a:blip r:embed="rId5"/>
                <a:stretch>
                  <a:fillRect l="-2719" t="-2538" r="-2417" b="-7107"/>
                </a:stretch>
              </a:blipFill>
            </p:spPr>
            <p:txBody>
              <a:bodyPr/>
              <a:lstStyle/>
              <a:p>
                <a:r>
                  <a:rPr lang="en-US">
                    <a:noFill/>
                  </a:rPr>
                  <a:t> </a:t>
                </a:r>
              </a:p>
            </p:txBody>
          </p:sp>
        </mc:Fallback>
      </mc:AlternateContent>
    </p:spTree>
    <p:extLst>
      <p:ext uri="{BB962C8B-B14F-4D97-AF65-F5344CB8AC3E}">
        <p14:creationId xmlns:p14="http://schemas.microsoft.com/office/powerpoint/2010/main" val="20964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IE" dirty="0" smtClean="0"/>
              <a:t>Matrix Representations</a:t>
            </a:r>
          </a:p>
        </p:txBody>
      </p:sp>
      <p:sp>
        <p:nvSpPr>
          <p:cNvPr id="74755" name="Rectangle 3"/>
          <p:cNvSpPr>
            <a:spLocks noGrp="1" noChangeArrowheads="1"/>
          </p:cNvSpPr>
          <p:nvPr>
            <p:ph idx="1"/>
          </p:nvPr>
        </p:nvSpPr>
        <p:spPr/>
        <p:txBody>
          <a:bodyPr>
            <a:normAutofit/>
          </a:bodyPr>
          <a:lstStyle/>
          <a:p>
            <a:pPr eaLnBrk="1" hangingPunct="1">
              <a:defRPr/>
            </a:pPr>
            <a:r>
              <a:rPr lang="en-IE" b="1" dirty="0" smtClean="0">
                <a:solidFill>
                  <a:srgbClr val="0000FF"/>
                </a:solidFill>
              </a:rPr>
              <a:t>Adjacency matrix (</a:t>
            </a:r>
            <a:r>
              <a:rPr lang="en-IE" b="1" i="1" dirty="0" smtClean="0">
                <a:solidFill>
                  <a:srgbClr val="0000FF"/>
                </a:solidFill>
                <a:latin typeface="Times New Roman" pitchFamily="18" charset="0"/>
                <a:cs typeface="Times New Roman" pitchFamily="18" charset="0"/>
              </a:rPr>
              <a:t>A</a:t>
            </a:r>
            <a:r>
              <a:rPr lang="en-IE" b="1" dirty="0" smtClean="0">
                <a:solidFill>
                  <a:srgbClr val="0000FF"/>
                </a:solidFill>
              </a:rPr>
              <a:t>):</a:t>
            </a:r>
          </a:p>
          <a:p>
            <a:pPr lvl="1">
              <a:spcBef>
                <a:spcPct val="5000"/>
              </a:spcBef>
              <a:defRPr/>
            </a:pPr>
            <a:r>
              <a:rPr lang="en-IE" b="1" i="1" dirty="0" smtClean="0">
                <a:latin typeface="Times New Roman" pitchFamily="18" charset="0"/>
                <a:cs typeface="Times New Roman" pitchFamily="18" charset="0"/>
              </a:rPr>
              <a:t>n</a:t>
            </a:r>
            <a:r>
              <a:rPr lang="en-IE" b="1" i="1" dirty="0" smtClean="0">
                <a:latin typeface="Times New Roman" pitchFamily="18" charset="0"/>
                <a:cs typeface="Times New Roman" pitchFamily="18" charset="0"/>
                <a:sym typeface="Symbol"/>
              </a:rPr>
              <a:t> </a:t>
            </a:r>
            <a:r>
              <a:rPr lang="en-IE" b="1" i="1" dirty="0" smtClean="0">
                <a:latin typeface="Times New Roman" pitchFamily="18" charset="0"/>
                <a:cs typeface="Times New Roman" pitchFamily="18" charset="0"/>
              </a:rPr>
              <a:t>n</a:t>
            </a:r>
            <a:r>
              <a:rPr lang="en-IE" i="1" dirty="0" smtClean="0">
                <a:latin typeface="Times New Roman" pitchFamily="18" charset="0"/>
                <a:cs typeface="Times New Roman" pitchFamily="18" charset="0"/>
              </a:rPr>
              <a:t> </a:t>
            </a:r>
            <a:r>
              <a:rPr lang="en-IE" dirty="0" smtClean="0"/>
              <a:t>matrix</a:t>
            </a:r>
          </a:p>
          <a:p>
            <a:pPr lvl="1">
              <a:spcBef>
                <a:spcPct val="5000"/>
              </a:spcBef>
              <a:defRPr/>
            </a:pPr>
            <a:r>
              <a:rPr lang="en-IE" b="1" i="1" dirty="0" smtClean="0">
                <a:latin typeface="Times New Roman" pitchFamily="18" charset="0"/>
                <a:cs typeface="Times New Roman" pitchFamily="18" charset="0"/>
              </a:rPr>
              <a:t>A=[</a:t>
            </a:r>
            <a:r>
              <a:rPr lang="en-IE" b="1" i="1" dirty="0" err="1" smtClean="0">
                <a:latin typeface="Times New Roman" pitchFamily="18" charset="0"/>
                <a:cs typeface="Times New Roman" pitchFamily="18" charset="0"/>
              </a:rPr>
              <a:t>a</a:t>
            </a:r>
            <a:r>
              <a:rPr lang="en-IE" b="1" i="1" baseline="-25000" dirty="0" err="1" smtClean="0">
                <a:latin typeface="Times New Roman" pitchFamily="18" charset="0"/>
                <a:cs typeface="Times New Roman" pitchFamily="18" charset="0"/>
              </a:rPr>
              <a:t>ij</a:t>
            </a:r>
            <a:r>
              <a:rPr lang="en-IE" b="1" i="1" dirty="0" smtClean="0">
                <a:latin typeface="Times New Roman" pitchFamily="18" charset="0"/>
                <a:cs typeface="Times New Roman" pitchFamily="18" charset="0"/>
              </a:rPr>
              <a:t>], </a:t>
            </a:r>
            <a:r>
              <a:rPr lang="en-IE" b="1" i="1" dirty="0" err="1" smtClean="0">
                <a:latin typeface="Times New Roman" pitchFamily="18" charset="0"/>
                <a:cs typeface="Times New Roman" pitchFamily="18" charset="0"/>
              </a:rPr>
              <a:t>a</a:t>
            </a:r>
            <a:r>
              <a:rPr lang="en-IE" b="1" i="1" baseline="-25000" dirty="0" err="1" smtClean="0">
                <a:latin typeface="Times New Roman" pitchFamily="18" charset="0"/>
                <a:cs typeface="Times New Roman" pitchFamily="18" charset="0"/>
              </a:rPr>
              <a:t>ij</a:t>
            </a:r>
            <a:r>
              <a:rPr lang="en-IE" b="1" i="1" dirty="0" smtClean="0">
                <a:latin typeface="Times New Roman" pitchFamily="18" charset="0"/>
                <a:cs typeface="Times New Roman" pitchFamily="18" charset="0"/>
              </a:rPr>
              <a:t>=1</a:t>
            </a:r>
            <a:r>
              <a:rPr lang="en-IE" i="1" dirty="0" smtClean="0">
                <a:latin typeface="Times New Roman" pitchFamily="18" charset="0"/>
                <a:cs typeface="Times New Roman" pitchFamily="18" charset="0"/>
              </a:rPr>
              <a:t> </a:t>
            </a:r>
            <a:r>
              <a:rPr lang="en-IE" dirty="0" smtClean="0"/>
              <a:t>if edge between node </a:t>
            </a:r>
            <a:r>
              <a:rPr lang="en-IE" b="1" i="1" dirty="0" err="1" smtClean="0">
                <a:latin typeface="Times New Roman" pitchFamily="18" charset="0"/>
                <a:cs typeface="Times New Roman" pitchFamily="18" charset="0"/>
              </a:rPr>
              <a:t>i</a:t>
            </a:r>
            <a:r>
              <a:rPr lang="en-IE" dirty="0" smtClean="0"/>
              <a:t> and </a:t>
            </a:r>
            <a:r>
              <a:rPr lang="en-IE" b="1" i="1" dirty="0" smtClean="0">
                <a:latin typeface="Times New Roman" pitchFamily="18" charset="0"/>
                <a:cs typeface="Times New Roman" pitchFamily="18" charset="0"/>
              </a:rPr>
              <a:t>j</a:t>
            </a:r>
            <a:endParaRPr lang="en-IE" b="1" baseline="-25000" dirty="0" smtClean="0"/>
          </a:p>
          <a:p>
            <a:pPr lvl="1">
              <a:spcBef>
                <a:spcPct val="5000"/>
              </a:spcBef>
              <a:defRPr/>
            </a:pPr>
            <a:endParaRPr lang="en-IE" baseline="-25000" dirty="0" smtClean="0"/>
          </a:p>
          <a:p>
            <a:pPr lvl="1">
              <a:spcBef>
                <a:spcPct val="5000"/>
              </a:spcBef>
              <a:defRPr/>
            </a:pPr>
            <a:endParaRPr lang="en-IE" baseline="-25000" dirty="0" smtClean="0"/>
          </a:p>
          <a:p>
            <a:pPr lvl="1">
              <a:spcBef>
                <a:spcPct val="5000"/>
              </a:spcBef>
              <a:defRPr/>
            </a:pPr>
            <a:endParaRPr lang="en-IE" baseline="-25000" dirty="0" smtClean="0"/>
          </a:p>
          <a:p>
            <a:pPr lvl="1">
              <a:spcBef>
                <a:spcPct val="5000"/>
              </a:spcBef>
              <a:defRPr/>
            </a:pPr>
            <a:endParaRPr lang="en-IE" baseline="-25000" dirty="0" smtClean="0"/>
          </a:p>
          <a:p>
            <a:pPr lvl="1">
              <a:spcBef>
                <a:spcPct val="5000"/>
              </a:spcBef>
              <a:defRPr/>
            </a:pPr>
            <a:endParaRPr lang="en-IE" baseline="-25000" dirty="0" smtClean="0"/>
          </a:p>
          <a:p>
            <a:pPr lvl="1">
              <a:spcBef>
                <a:spcPct val="5000"/>
              </a:spcBef>
              <a:defRPr/>
            </a:pPr>
            <a:endParaRPr lang="en-IE" baseline="-25000" dirty="0" smtClean="0"/>
          </a:p>
          <a:p>
            <a:pPr lvl="1">
              <a:spcBef>
                <a:spcPct val="5000"/>
              </a:spcBef>
              <a:defRPr/>
            </a:pPr>
            <a:endParaRPr lang="en-IE" baseline="-25000" dirty="0" smtClean="0"/>
          </a:p>
          <a:p>
            <a:pPr>
              <a:spcBef>
                <a:spcPct val="5000"/>
              </a:spcBef>
              <a:defRPr/>
            </a:pPr>
            <a:r>
              <a:rPr lang="en-US" b="1" dirty="0" smtClean="0">
                <a:solidFill>
                  <a:srgbClr val="D60093"/>
                </a:solidFill>
              </a:rPr>
              <a:t>Important properties: </a:t>
            </a:r>
          </a:p>
          <a:p>
            <a:pPr lvl="1">
              <a:spcBef>
                <a:spcPct val="5000"/>
              </a:spcBef>
              <a:defRPr/>
            </a:pPr>
            <a:r>
              <a:rPr lang="en-US" dirty="0" smtClean="0"/>
              <a:t>Symmetric matrix</a:t>
            </a:r>
          </a:p>
          <a:p>
            <a:pPr lvl="1">
              <a:spcBef>
                <a:spcPct val="5000"/>
              </a:spcBef>
              <a:defRPr/>
            </a:pPr>
            <a:r>
              <a:rPr lang="en-US" dirty="0" smtClean="0"/>
              <a:t> Eigenvectors are real and orthogonal</a:t>
            </a:r>
          </a:p>
          <a:p>
            <a:pPr>
              <a:spcBef>
                <a:spcPct val="5000"/>
              </a:spcBef>
              <a:defRPr/>
            </a:pPr>
            <a:endParaRPr lang="en-IE" dirty="0" smtClean="0"/>
          </a:p>
        </p:txBody>
      </p:sp>
      <p:sp>
        <p:nvSpPr>
          <p:cNvPr id="36" name="Footer Placeholder 35"/>
          <p:cNvSpPr>
            <a:spLocks noGrp="1"/>
          </p:cNvSpPr>
          <p:nvPr>
            <p:ph type="ftr" sz="quarter" idx="11"/>
          </p:nvPr>
        </p:nvSpPr>
        <p:spPr/>
        <p:txBody>
          <a:bodyPr/>
          <a:lstStyle/>
          <a:p>
            <a:pPr>
              <a:defRPr/>
            </a:pPr>
            <a:r>
              <a:rPr lang="en-IE" smtClean="0"/>
              <a:t>J. Leskovec, A. Rajaraman, J. Ullman: Mining of Massive Datasets, http://www.mmds.org</a:t>
            </a:r>
            <a:endParaRPr lang="en-IE"/>
          </a:p>
        </p:txBody>
      </p:sp>
      <p:sp>
        <p:nvSpPr>
          <p:cNvPr id="35" name="Slide Number Placeholder 34"/>
          <p:cNvSpPr>
            <a:spLocks noGrp="1"/>
          </p:cNvSpPr>
          <p:nvPr>
            <p:ph type="sldNum" sz="quarter" idx="12"/>
          </p:nvPr>
        </p:nvSpPr>
        <p:spPr/>
        <p:txBody>
          <a:bodyPr/>
          <a:lstStyle/>
          <a:p>
            <a:pPr>
              <a:defRPr/>
            </a:pPr>
            <a:fld id="{A73FEC7F-91ED-4963-9679-B59929A1CB23}" type="slidenum">
              <a:rPr lang="en-IE" smtClean="0"/>
              <a:pPr>
                <a:defRPr/>
              </a:pPr>
              <a:t>36</a:t>
            </a:fld>
            <a:endParaRPr lang="en-IE"/>
          </a:p>
        </p:txBody>
      </p:sp>
      <p:sp>
        <p:nvSpPr>
          <p:cNvPr id="75125" name="AutoShape 373"/>
          <p:cNvSpPr>
            <a:spLocks noChangeArrowheads="1"/>
          </p:cNvSpPr>
          <p:nvPr/>
        </p:nvSpPr>
        <p:spPr bwMode="auto">
          <a:xfrm>
            <a:off x="4572000" y="3700463"/>
            <a:ext cx="746125" cy="549275"/>
          </a:xfrm>
          <a:prstGeom prst="rightArrow">
            <a:avLst>
              <a:gd name="adj1" fmla="val 50000"/>
              <a:gd name="adj2" fmla="val 33960"/>
            </a:avLst>
          </a:prstGeom>
          <a:solidFill>
            <a:schemeClr val="hlink"/>
          </a:solidFill>
          <a:ln w="12700">
            <a:solidFill>
              <a:srgbClr val="000000"/>
            </a:solidFill>
            <a:miter lim="800000"/>
            <a:headEnd/>
            <a:tailEnd/>
          </a:ln>
        </p:spPr>
        <p:txBody>
          <a:bodyPr wrap="none" anchor="ctr"/>
          <a:lstStyle/>
          <a:p>
            <a:endParaRPr lang="en-US"/>
          </a:p>
        </p:txBody>
      </p:sp>
      <p:grpSp>
        <p:nvGrpSpPr>
          <p:cNvPr id="42" name="Group 41"/>
          <p:cNvGrpSpPr/>
          <p:nvPr/>
        </p:nvGrpSpPr>
        <p:grpSpPr>
          <a:xfrm>
            <a:off x="838200" y="3200400"/>
            <a:ext cx="3276600" cy="1447800"/>
            <a:chOff x="838200" y="3505200"/>
            <a:chExt cx="3276600" cy="1447800"/>
          </a:xfrm>
        </p:grpSpPr>
        <p:cxnSp>
          <p:nvCxnSpPr>
            <p:cNvPr id="25" name="Straight Connector 24"/>
            <p:cNvCxnSpPr>
              <a:stCxn id="33" idx="3"/>
              <a:endCxn id="38" idx="7"/>
            </p:cNvCxnSpPr>
            <p:nvPr/>
          </p:nvCxnSpPr>
          <p:spPr>
            <a:xfrm rot="5400000">
              <a:off x="1239604" y="39066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8" idx="5"/>
              <a:endCxn id="37" idx="1"/>
            </p:cNvCxnSpPr>
            <p:nvPr/>
          </p:nvCxnSpPr>
          <p:spPr>
            <a:xfrm rot="16200000" flipH="1">
              <a:off x="1239604" y="43638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3" idx="4"/>
              <a:endCxn id="37" idx="0"/>
            </p:cNvCxnSpPr>
            <p:nvPr/>
          </p:nvCxnSpPr>
          <p:spPr>
            <a:xfrm rot="5400000">
              <a:off x="1371600" y="4305300"/>
              <a:ext cx="533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3" idx="6"/>
              <a:endCxn id="39" idx="2"/>
            </p:cNvCxnSpPr>
            <p:nvPr/>
          </p:nvCxnSpPr>
          <p:spPr>
            <a:xfrm flipV="1">
              <a:off x="1828800" y="3695700"/>
              <a:ext cx="1295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7" idx="6"/>
              <a:endCxn id="40" idx="2"/>
            </p:cNvCxnSpPr>
            <p:nvPr/>
          </p:nvCxnSpPr>
          <p:spPr>
            <a:xfrm flipV="1">
              <a:off x="1828800" y="4533900"/>
              <a:ext cx="990600" cy="2286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9" idx="5"/>
              <a:endCxn id="41" idx="1"/>
            </p:cNvCxnSpPr>
            <p:nvPr/>
          </p:nvCxnSpPr>
          <p:spPr>
            <a:xfrm rot="16200000" flipH="1">
              <a:off x="3411304" y="3868504"/>
              <a:ext cx="4163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6"/>
              <a:endCxn id="41" idx="2"/>
            </p:cNvCxnSpPr>
            <p:nvPr/>
          </p:nvCxnSpPr>
          <p:spPr>
            <a:xfrm flipV="1">
              <a:off x="3200400" y="4381500"/>
              <a:ext cx="533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9" idx="3"/>
              <a:endCxn id="40" idx="0"/>
            </p:cNvCxnSpPr>
            <p:nvPr/>
          </p:nvCxnSpPr>
          <p:spPr>
            <a:xfrm rot="5400000">
              <a:off x="2838450" y="4001854"/>
              <a:ext cx="512996" cy="1700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447800" y="36576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1</a:t>
              </a:r>
              <a:endParaRPr lang="en-US" dirty="0"/>
            </a:p>
          </p:txBody>
        </p:sp>
        <p:sp>
          <p:nvSpPr>
            <p:cNvPr id="37" name="Oval 36"/>
            <p:cNvSpPr/>
            <p:nvPr/>
          </p:nvSpPr>
          <p:spPr>
            <a:xfrm>
              <a:off x="1447800" y="4572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a:t>
              </a:r>
              <a:endParaRPr lang="en-US" dirty="0"/>
            </a:p>
          </p:txBody>
        </p:sp>
        <p:sp>
          <p:nvSpPr>
            <p:cNvPr id="38" name="Oval 37"/>
            <p:cNvSpPr/>
            <p:nvPr/>
          </p:nvSpPr>
          <p:spPr>
            <a:xfrm>
              <a:off x="838200" y="41148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a:t>
              </a:r>
              <a:endParaRPr lang="en-US" dirty="0"/>
            </a:p>
          </p:txBody>
        </p:sp>
        <p:sp>
          <p:nvSpPr>
            <p:cNvPr id="39" name="Oval 38"/>
            <p:cNvSpPr/>
            <p:nvPr/>
          </p:nvSpPr>
          <p:spPr>
            <a:xfrm>
              <a:off x="3124200" y="35052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5</a:t>
              </a:r>
              <a:endParaRPr lang="en-US" dirty="0"/>
            </a:p>
          </p:txBody>
        </p:sp>
        <p:sp>
          <p:nvSpPr>
            <p:cNvPr id="40" name="Oval 39"/>
            <p:cNvSpPr/>
            <p:nvPr/>
          </p:nvSpPr>
          <p:spPr>
            <a:xfrm>
              <a:off x="2819400" y="43434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4</a:t>
              </a:r>
              <a:endParaRPr lang="en-US" dirty="0"/>
            </a:p>
          </p:txBody>
        </p:sp>
        <p:sp>
          <p:nvSpPr>
            <p:cNvPr id="41" name="Oval 40"/>
            <p:cNvSpPr/>
            <p:nvPr/>
          </p:nvSpPr>
          <p:spPr>
            <a:xfrm>
              <a:off x="3733800" y="4191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6</a:t>
              </a:r>
              <a:endParaRPr lang="en-US" dirty="0"/>
            </a:p>
          </p:txBody>
        </p:sp>
      </p:grpSp>
      <p:graphicFrame>
        <p:nvGraphicFramePr>
          <p:cNvPr id="43" name="Group 372"/>
          <p:cNvGraphicFramePr>
            <a:graphicFrameLocks/>
          </p:cNvGraphicFramePr>
          <p:nvPr>
            <p:extLst>
              <p:ext uri="{D42A27DB-BD31-4B8C-83A1-F6EECF244321}">
                <p14:modId xmlns:p14="http://schemas.microsoft.com/office/powerpoint/2010/main" val="1461668266"/>
              </p:ext>
            </p:extLst>
          </p:nvPr>
        </p:nvGraphicFramePr>
        <p:xfrm>
          <a:off x="5570538" y="2895600"/>
          <a:ext cx="3116262" cy="2561533"/>
        </p:xfrm>
        <a:graphic>
          <a:graphicData uri="http://schemas.openxmlformats.org/drawingml/2006/table">
            <a:tbl>
              <a:tblPr/>
              <a:tblGrid>
                <a:gridCol w="446087"/>
                <a:gridCol w="442913"/>
                <a:gridCol w="447675"/>
                <a:gridCol w="444500"/>
                <a:gridCol w="444500"/>
                <a:gridCol w="446087"/>
                <a:gridCol w="444500"/>
              </a:tblGrid>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IE" sz="1600" dirty="0" smtClean="0"/>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r>
            </a:tbl>
          </a:graphicData>
        </a:graphic>
      </p:graphicFrame>
    </p:spTree>
    <p:extLst>
      <p:ext uri="{BB962C8B-B14F-4D97-AF65-F5344CB8AC3E}">
        <p14:creationId xmlns:p14="http://schemas.microsoft.com/office/powerpoint/2010/main" val="1757474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en-IE" dirty="0" smtClean="0"/>
              <a:t>Matrix Representations</a:t>
            </a:r>
            <a:endParaRPr lang="en-IE" sz="2400" dirty="0" smtClean="0"/>
          </a:p>
        </p:txBody>
      </p:sp>
      <p:sp>
        <p:nvSpPr>
          <p:cNvPr id="104454" name="Rectangle 6"/>
          <p:cNvSpPr>
            <a:spLocks noGrp="1" noChangeArrowheads="1"/>
          </p:cNvSpPr>
          <p:nvPr>
            <p:ph idx="1"/>
          </p:nvPr>
        </p:nvSpPr>
        <p:spPr/>
        <p:txBody>
          <a:bodyPr>
            <a:normAutofit/>
          </a:bodyPr>
          <a:lstStyle/>
          <a:p>
            <a:pPr eaLnBrk="1" hangingPunct="1">
              <a:defRPr/>
            </a:pPr>
            <a:r>
              <a:rPr lang="en-IE" b="1" dirty="0" smtClean="0">
                <a:solidFill>
                  <a:srgbClr val="D60093"/>
                </a:solidFill>
              </a:rPr>
              <a:t>Degree matrix (D):</a:t>
            </a:r>
          </a:p>
          <a:p>
            <a:pPr lvl="1">
              <a:spcBef>
                <a:spcPct val="10000"/>
              </a:spcBef>
              <a:defRPr/>
            </a:pPr>
            <a:r>
              <a:rPr lang="en-IE" b="1" i="1" dirty="0" smtClean="0">
                <a:latin typeface="Times New Roman" pitchFamily="18" charset="0"/>
                <a:cs typeface="Times New Roman" pitchFamily="18" charset="0"/>
              </a:rPr>
              <a:t>n</a:t>
            </a:r>
            <a:r>
              <a:rPr lang="en-IE" b="1" i="1" dirty="0" smtClean="0">
                <a:latin typeface="Times New Roman" pitchFamily="18" charset="0"/>
                <a:cs typeface="Times New Roman" pitchFamily="18" charset="0"/>
                <a:sym typeface="Symbol"/>
              </a:rPr>
              <a:t> </a:t>
            </a:r>
            <a:r>
              <a:rPr lang="en-IE" b="1" i="1" dirty="0" smtClean="0">
                <a:latin typeface="Times New Roman" pitchFamily="18" charset="0"/>
                <a:cs typeface="Times New Roman" pitchFamily="18" charset="0"/>
              </a:rPr>
              <a:t>n</a:t>
            </a:r>
            <a:r>
              <a:rPr lang="en-IE" dirty="0" smtClean="0"/>
              <a:t>  diagonal matrix</a:t>
            </a:r>
          </a:p>
          <a:p>
            <a:pPr lvl="1">
              <a:spcBef>
                <a:spcPct val="30000"/>
              </a:spcBef>
              <a:defRPr/>
            </a:pPr>
            <a:r>
              <a:rPr lang="en-IE" b="1" i="1" dirty="0" smtClean="0">
                <a:latin typeface="Times New Roman" pitchFamily="18" charset="0"/>
                <a:cs typeface="Times New Roman" pitchFamily="18" charset="0"/>
              </a:rPr>
              <a:t>D=[</a:t>
            </a:r>
            <a:r>
              <a:rPr lang="en-IE" b="1" i="1" dirty="0" err="1" smtClean="0">
                <a:latin typeface="Times New Roman" pitchFamily="18" charset="0"/>
                <a:cs typeface="Times New Roman" pitchFamily="18" charset="0"/>
              </a:rPr>
              <a:t>d</a:t>
            </a:r>
            <a:r>
              <a:rPr lang="en-IE" b="1" i="1" baseline="-25000" dirty="0" err="1" smtClean="0">
                <a:latin typeface="Times New Roman" pitchFamily="18" charset="0"/>
                <a:cs typeface="Times New Roman" pitchFamily="18" charset="0"/>
              </a:rPr>
              <a:t>ii</a:t>
            </a:r>
            <a:r>
              <a:rPr lang="en-IE" b="1" i="1" dirty="0" smtClean="0">
                <a:latin typeface="Times New Roman" pitchFamily="18" charset="0"/>
                <a:cs typeface="Times New Roman" pitchFamily="18" charset="0"/>
              </a:rPr>
              <a:t>], </a:t>
            </a:r>
            <a:r>
              <a:rPr lang="en-IE" b="1" i="1" dirty="0" err="1" smtClean="0">
                <a:latin typeface="Times New Roman" pitchFamily="18" charset="0"/>
                <a:cs typeface="Times New Roman" pitchFamily="18" charset="0"/>
              </a:rPr>
              <a:t>d</a:t>
            </a:r>
            <a:r>
              <a:rPr lang="en-IE" b="1" i="1" baseline="-25000" dirty="0" err="1" smtClean="0">
                <a:latin typeface="Times New Roman" pitchFamily="18" charset="0"/>
                <a:cs typeface="Times New Roman" pitchFamily="18" charset="0"/>
              </a:rPr>
              <a:t>ii</a:t>
            </a:r>
            <a:r>
              <a:rPr lang="en-IE" b="1" i="1" baseline="-25000" dirty="0" smtClean="0">
                <a:latin typeface="Times New Roman" pitchFamily="18" charset="0"/>
                <a:cs typeface="Times New Roman" pitchFamily="18" charset="0"/>
              </a:rPr>
              <a:t> </a:t>
            </a:r>
            <a:r>
              <a:rPr lang="en-IE" b="1" i="1" dirty="0" smtClean="0">
                <a:latin typeface="Times New Roman" pitchFamily="18" charset="0"/>
                <a:cs typeface="Times New Roman" pitchFamily="18" charset="0"/>
              </a:rPr>
              <a:t>=</a:t>
            </a:r>
            <a:r>
              <a:rPr lang="en-IE" i="1" dirty="0" smtClean="0">
                <a:latin typeface="Times New Roman" pitchFamily="18" charset="0"/>
                <a:cs typeface="Times New Roman" pitchFamily="18" charset="0"/>
              </a:rPr>
              <a:t> </a:t>
            </a:r>
            <a:r>
              <a:rPr lang="en-IE" dirty="0" smtClean="0"/>
              <a:t>degree of node </a:t>
            </a:r>
            <a:r>
              <a:rPr lang="en-IE" b="1" i="1" dirty="0" err="1" smtClean="0">
                <a:latin typeface="Times New Roman" pitchFamily="18" charset="0"/>
                <a:cs typeface="Times New Roman" pitchFamily="18" charset="0"/>
              </a:rPr>
              <a:t>i</a:t>
            </a:r>
            <a:endParaRPr lang="en-IE" b="1" dirty="0" smtClean="0"/>
          </a:p>
        </p:txBody>
      </p:sp>
      <p:sp>
        <p:nvSpPr>
          <p:cNvPr id="34" name="Footer Placeholder 3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3" name="Slide Number Placeholder 32"/>
          <p:cNvSpPr>
            <a:spLocks noGrp="1"/>
          </p:cNvSpPr>
          <p:nvPr>
            <p:ph type="sldNum" sz="quarter" idx="12"/>
          </p:nvPr>
        </p:nvSpPr>
        <p:spPr/>
        <p:txBody>
          <a:bodyPr/>
          <a:lstStyle/>
          <a:p>
            <a:fld id="{19B12225-5612-419B-A8D5-4B8EEE4C217E}" type="slidenum">
              <a:rPr lang="en-US" smtClean="0"/>
              <a:pPr/>
              <a:t>37</a:t>
            </a:fld>
            <a:endParaRPr lang="en-US"/>
          </a:p>
        </p:txBody>
      </p:sp>
      <p:sp>
        <p:nvSpPr>
          <p:cNvPr id="104812" name="AutoShape 364"/>
          <p:cNvSpPr>
            <a:spLocks noChangeArrowheads="1"/>
          </p:cNvSpPr>
          <p:nvPr/>
        </p:nvSpPr>
        <p:spPr bwMode="auto">
          <a:xfrm>
            <a:off x="4546600" y="4114800"/>
            <a:ext cx="746125" cy="549275"/>
          </a:xfrm>
          <a:prstGeom prst="rightArrow">
            <a:avLst>
              <a:gd name="adj1" fmla="val 50000"/>
              <a:gd name="adj2" fmla="val 33960"/>
            </a:avLst>
          </a:prstGeom>
          <a:solidFill>
            <a:schemeClr val="hlink"/>
          </a:solidFill>
          <a:ln w="12700">
            <a:solidFill>
              <a:srgbClr val="000000"/>
            </a:solidFill>
            <a:miter lim="800000"/>
            <a:headEnd/>
            <a:tailEnd/>
          </a:ln>
        </p:spPr>
        <p:txBody>
          <a:bodyPr wrap="none" anchor="ctr"/>
          <a:lstStyle/>
          <a:p>
            <a:endParaRPr lang="en-US"/>
          </a:p>
        </p:txBody>
      </p:sp>
      <p:grpSp>
        <p:nvGrpSpPr>
          <p:cNvPr id="25" name="Group 24"/>
          <p:cNvGrpSpPr/>
          <p:nvPr/>
        </p:nvGrpSpPr>
        <p:grpSpPr>
          <a:xfrm>
            <a:off x="838200" y="3581400"/>
            <a:ext cx="3276600" cy="1447800"/>
            <a:chOff x="838200" y="3505200"/>
            <a:chExt cx="3276600" cy="1447800"/>
          </a:xfrm>
        </p:grpSpPr>
        <p:cxnSp>
          <p:nvCxnSpPr>
            <p:cNvPr id="26" name="Straight Connector 25"/>
            <p:cNvCxnSpPr>
              <a:stCxn id="37" idx="3"/>
              <a:endCxn id="39" idx="7"/>
            </p:cNvCxnSpPr>
            <p:nvPr/>
          </p:nvCxnSpPr>
          <p:spPr>
            <a:xfrm rot="5400000">
              <a:off x="1239604" y="39066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9" idx="5"/>
              <a:endCxn id="38" idx="1"/>
            </p:cNvCxnSpPr>
            <p:nvPr/>
          </p:nvCxnSpPr>
          <p:spPr>
            <a:xfrm rot="16200000" flipH="1">
              <a:off x="1239604" y="43638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7" idx="4"/>
              <a:endCxn id="38" idx="0"/>
            </p:cNvCxnSpPr>
            <p:nvPr/>
          </p:nvCxnSpPr>
          <p:spPr>
            <a:xfrm rot="5400000">
              <a:off x="1371600" y="4305300"/>
              <a:ext cx="533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7" idx="6"/>
              <a:endCxn id="40" idx="2"/>
            </p:cNvCxnSpPr>
            <p:nvPr/>
          </p:nvCxnSpPr>
          <p:spPr>
            <a:xfrm flipV="1">
              <a:off x="1828800" y="3695700"/>
              <a:ext cx="1295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8" idx="6"/>
              <a:endCxn id="41" idx="2"/>
            </p:cNvCxnSpPr>
            <p:nvPr/>
          </p:nvCxnSpPr>
          <p:spPr>
            <a:xfrm flipV="1">
              <a:off x="1828800" y="4533900"/>
              <a:ext cx="990600" cy="2286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5"/>
              <a:endCxn id="42" idx="1"/>
            </p:cNvCxnSpPr>
            <p:nvPr/>
          </p:nvCxnSpPr>
          <p:spPr>
            <a:xfrm rot="16200000" flipH="1">
              <a:off x="3411304" y="3868504"/>
              <a:ext cx="4163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1" idx="6"/>
              <a:endCxn id="42" idx="2"/>
            </p:cNvCxnSpPr>
            <p:nvPr/>
          </p:nvCxnSpPr>
          <p:spPr>
            <a:xfrm flipV="1">
              <a:off x="3200400" y="4381500"/>
              <a:ext cx="533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0" idx="3"/>
              <a:endCxn id="41" idx="0"/>
            </p:cNvCxnSpPr>
            <p:nvPr/>
          </p:nvCxnSpPr>
          <p:spPr>
            <a:xfrm rot="5400000">
              <a:off x="2838450" y="4001854"/>
              <a:ext cx="512996" cy="1700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447800" y="36576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1</a:t>
              </a:r>
              <a:endParaRPr lang="en-US" dirty="0"/>
            </a:p>
          </p:txBody>
        </p:sp>
        <p:sp>
          <p:nvSpPr>
            <p:cNvPr id="38" name="Oval 37"/>
            <p:cNvSpPr/>
            <p:nvPr/>
          </p:nvSpPr>
          <p:spPr>
            <a:xfrm>
              <a:off x="1447800" y="4572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a:t>
              </a:r>
              <a:endParaRPr lang="en-US" dirty="0"/>
            </a:p>
          </p:txBody>
        </p:sp>
        <p:sp>
          <p:nvSpPr>
            <p:cNvPr id="39" name="Oval 38"/>
            <p:cNvSpPr/>
            <p:nvPr/>
          </p:nvSpPr>
          <p:spPr>
            <a:xfrm>
              <a:off x="838200" y="41148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a:t>
              </a:r>
              <a:endParaRPr lang="en-US" dirty="0"/>
            </a:p>
          </p:txBody>
        </p:sp>
        <p:sp>
          <p:nvSpPr>
            <p:cNvPr id="40" name="Oval 39"/>
            <p:cNvSpPr/>
            <p:nvPr/>
          </p:nvSpPr>
          <p:spPr>
            <a:xfrm>
              <a:off x="3124200" y="35052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5</a:t>
              </a:r>
              <a:endParaRPr lang="en-US" dirty="0"/>
            </a:p>
          </p:txBody>
        </p:sp>
        <p:sp>
          <p:nvSpPr>
            <p:cNvPr id="41" name="Oval 40"/>
            <p:cNvSpPr/>
            <p:nvPr/>
          </p:nvSpPr>
          <p:spPr>
            <a:xfrm>
              <a:off x="2819400" y="43434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4</a:t>
              </a:r>
              <a:endParaRPr lang="en-US" dirty="0"/>
            </a:p>
          </p:txBody>
        </p:sp>
        <p:sp>
          <p:nvSpPr>
            <p:cNvPr id="42" name="Oval 41"/>
            <p:cNvSpPr/>
            <p:nvPr/>
          </p:nvSpPr>
          <p:spPr>
            <a:xfrm>
              <a:off x="3733800" y="4191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6</a:t>
              </a:r>
              <a:endParaRPr lang="en-US" dirty="0"/>
            </a:p>
          </p:txBody>
        </p:sp>
      </p:grpSp>
      <p:graphicFrame>
        <p:nvGraphicFramePr>
          <p:cNvPr id="24" name="Group 363"/>
          <p:cNvGraphicFramePr>
            <a:graphicFrameLocks noGrp="1"/>
          </p:cNvGraphicFramePr>
          <p:nvPr>
            <p:extLst>
              <p:ext uri="{D42A27DB-BD31-4B8C-83A1-F6EECF244321}">
                <p14:modId xmlns:p14="http://schemas.microsoft.com/office/powerpoint/2010/main" val="2961947965"/>
              </p:ext>
            </p:extLst>
          </p:nvPr>
        </p:nvGraphicFramePr>
        <p:xfrm>
          <a:off x="5572125" y="3124200"/>
          <a:ext cx="3116263" cy="2561533"/>
        </p:xfrm>
        <a:graphic>
          <a:graphicData uri="http://schemas.openxmlformats.org/drawingml/2006/table">
            <a:tbl>
              <a:tblPr/>
              <a:tblGrid>
                <a:gridCol w="446088"/>
                <a:gridCol w="442912"/>
                <a:gridCol w="447675"/>
                <a:gridCol w="444500"/>
                <a:gridCol w="444500"/>
                <a:gridCol w="446088"/>
                <a:gridCol w="444500"/>
              </a:tblGrid>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IE" sz="1600" dirty="0" smtClean="0"/>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dirty="0" smtClean="0"/>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r>
            </a:tbl>
          </a:graphicData>
        </a:graphic>
      </p:graphicFrame>
    </p:spTree>
    <p:extLst>
      <p:ext uri="{BB962C8B-B14F-4D97-AF65-F5344CB8AC3E}">
        <p14:creationId xmlns:p14="http://schemas.microsoft.com/office/powerpoint/2010/main" val="1634527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IE" dirty="0" smtClean="0"/>
              <a:t>Matrix Representations</a:t>
            </a:r>
            <a:endParaRPr lang="en-IE" sz="2400" dirty="0" smtClean="0"/>
          </a:p>
        </p:txBody>
      </p:sp>
      <mc:AlternateContent xmlns:mc="http://schemas.openxmlformats.org/markup-compatibility/2006" xmlns:a14="http://schemas.microsoft.com/office/drawing/2010/main">
        <mc:Choice Requires="a14">
          <p:sp>
            <p:nvSpPr>
              <p:cNvPr id="112644" name="Rectangle 4"/>
              <p:cNvSpPr>
                <a:spLocks noGrp="1" noChangeArrowheads="1"/>
              </p:cNvSpPr>
              <p:nvPr>
                <p:ph idx="1"/>
              </p:nvPr>
            </p:nvSpPr>
            <p:spPr/>
            <p:txBody>
              <a:bodyPr>
                <a:normAutofit/>
              </a:bodyPr>
              <a:lstStyle/>
              <a:p>
                <a:pPr eaLnBrk="1" hangingPunct="1">
                  <a:defRPr/>
                </a:pPr>
                <a:r>
                  <a:rPr lang="en-IE" b="1" dirty="0" smtClean="0">
                    <a:solidFill>
                      <a:srgbClr val="D60093"/>
                    </a:solidFill>
                  </a:rPr>
                  <a:t>Laplacian matrix (L):</a:t>
                </a:r>
              </a:p>
              <a:p>
                <a:pPr lvl="1">
                  <a:defRPr/>
                </a:pPr>
                <a:r>
                  <a:rPr lang="en-IE" b="1" i="1" dirty="0" smtClean="0">
                    <a:latin typeface="Times New Roman" pitchFamily="18" charset="0"/>
                    <a:cs typeface="Times New Roman" pitchFamily="18" charset="0"/>
                  </a:rPr>
                  <a:t>n</a:t>
                </a:r>
                <a:r>
                  <a:rPr lang="en-IE" b="1" i="1" dirty="0" smtClean="0">
                    <a:latin typeface="Times New Roman" pitchFamily="18" charset="0"/>
                    <a:cs typeface="Times New Roman" pitchFamily="18" charset="0"/>
                    <a:sym typeface="Symbol"/>
                  </a:rPr>
                  <a:t> </a:t>
                </a:r>
                <a:r>
                  <a:rPr lang="en-IE" b="1" i="1" dirty="0" smtClean="0">
                    <a:latin typeface="Times New Roman" pitchFamily="18" charset="0"/>
                    <a:cs typeface="Times New Roman" pitchFamily="18" charset="0"/>
                  </a:rPr>
                  <a:t>n</a:t>
                </a:r>
                <a:r>
                  <a:rPr lang="en-IE" dirty="0" smtClean="0"/>
                  <a:t> symmetric matrix</a:t>
                </a:r>
              </a:p>
              <a:p>
                <a:pPr lvl="1">
                  <a:defRPr/>
                </a:pPr>
                <a:endParaRPr lang="en-IE" dirty="0" smtClean="0"/>
              </a:p>
              <a:p>
                <a:pPr lvl="1">
                  <a:defRPr/>
                </a:pPr>
                <a:endParaRPr lang="en-IE" dirty="0" smtClean="0"/>
              </a:p>
              <a:p>
                <a:pPr lvl="1">
                  <a:defRPr/>
                </a:pPr>
                <a:endParaRPr lang="en-US" dirty="0" smtClean="0">
                  <a:solidFill>
                    <a:schemeClr val="accent3"/>
                  </a:solidFill>
                </a:endParaRPr>
              </a:p>
              <a:p>
                <a:pPr>
                  <a:defRPr/>
                </a:pPr>
                <a:r>
                  <a:rPr lang="en-US" b="1" dirty="0" smtClean="0">
                    <a:solidFill>
                      <a:srgbClr val="0000FF"/>
                    </a:solidFill>
                  </a:rPr>
                  <a:t>What is trivial </a:t>
                </a:r>
                <a:r>
                  <a:rPr lang="en-US" b="1" dirty="0" err="1" smtClean="0">
                    <a:solidFill>
                      <a:srgbClr val="0000FF"/>
                    </a:solidFill>
                  </a:rPr>
                  <a:t>eigenpair</a:t>
                </a:r>
                <a:r>
                  <a:rPr lang="en-US" b="1" dirty="0" smtClean="0">
                    <a:solidFill>
                      <a:srgbClr val="0000FF"/>
                    </a:solidFill>
                  </a:rPr>
                  <a:t>?</a:t>
                </a:r>
              </a:p>
              <a:p>
                <a:pPr lvl="1">
                  <a:defRPr/>
                </a:pPr>
                <a14:m>
                  <m:oMath xmlns:m="http://schemas.openxmlformats.org/officeDocument/2006/math">
                    <m:r>
                      <a:rPr lang="en-US" b="1" i="1" dirty="0" smtClean="0">
                        <a:latin typeface="Cambria Math"/>
                      </a:rPr>
                      <m:t>𝒙</m:t>
                    </m:r>
                    <m:r>
                      <a:rPr lang="en-US" b="1" i="1" dirty="0" smtClean="0">
                        <a:latin typeface="Cambria Math"/>
                      </a:rPr>
                      <m:t>=(</m:t>
                    </m:r>
                    <m:r>
                      <a:rPr lang="en-US" b="1" i="1" dirty="0" smtClean="0">
                        <a:latin typeface="Cambria Math"/>
                      </a:rPr>
                      <m:t>𝟏</m:t>
                    </m:r>
                    <m:r>
                      <a:rPr lang="en-US" b="1" i="1" dirty="0" smtClean="0">
                        <a:latin typeface="Cambria Math"/>
                      </a:rPr>
                      <m:t>,…,</m:t>
                    </m:r>
                    <m:r>
                      <a:rPr lang="en-US" b="1" i="1" dirty="0" smtClean="0">
                        <a:latin typeface="Cambria Math"/>
                      </a:rPr>
                      <m:t>𝟏</m:t>
                    </m:r>
                    <m:r>
                      <a:rPr lang="en-US" b="1" i="1" dirty="0" smtClean="0">
                        <a:latin typeface="Cambria Math"/>
                      </a:rPr>
                      <m:t>)</m:t>
                    </m:r>
                  </m:oMath>
                </a14:m>
                <a:r>
                  <a:rPr lang="en-US" dirty="0" smtClean="0"/>
                  <a:t> then </a:t>
                </a:r>
                <a14:m>
                  <m:oMath xmlns:m="http://schemas.openxmlformats.org/officeDocument/2006/math">
                    <m:r>
                      <a:rPr lang="en-US" b="1" i="1" dirty="0" smtClean="0">
                        <a:latin typeface="Cambria Math"/>
                      </a:rPr>
                      <m:t>𝑳</m:t>
                    </m:r>
                    <m:r>
                      <a:rPr lang="en-US" b="1" i="1" dirty="0" smtClean="0">
                        <a:latin typeface="Cambria Math"/>
                      </a:rPr>
                      <m:t>⋅</m:t>
                    </m:r>
                    <m:r>
                      <a:rPr lang="en-US" b="1" i="1" dirty="0" smtClean="0">
                        <a:latin typeface="Cambria Math"/>
                      </a:rPr>
                      <m:t>𝒙</m:t>
                    </m:r>
                    <m:r>
                      <a:rPr lang="en-US" b="1" i="1" dirty="0" smtClean="0">
                        <a:latin typeface="Cambria Math"/>
                      </a:rPr>
                      <m:t>=</m:t>
                    </m:r>
                    <m:r>
                      <a:rPr lang="en-US" b="1" i="1" dirty="0" smtClean="0">
                        <a:latin typeface="Cambria Math"/>
                      </a:rPr>
                      <m:t>𝟎</m:t>
                    </m:r>
                  </m:oMath>
                </a14:m>
                <a:r>
                  <a:rPr lang="en-US" dirty="0" smtClean="0"/>
                  <a:t> and so </a:t>
                </a:r>
                <a14:m>
                  <m:oMath xmlns:m="http://schemas.openxmlformats.org/officeDocument/2006/math">
                    <m:sSub>
                      <m:sSubPr>
                        <m:ctrlPr>
                          <a:rPr lang="en-US" b="1" i="1" smtClean="0">
                            <a:latin typeface="Cambria Math"/>
                          </a:rPr>
                        </m:ctrlPr>
                      </m:sSubPr>
                      <m:e>
                        <m:r>
                          <a:rPr lang="en-US" b="1" i="1" smtClean="0">
                            <a:latin typeface="Cambria Math"/>
                          </a:rPr>
                          <m:t>𝝀</m:t>
                        </m:r>
                        <m:r>
                          <a:rPr lang="en-US" b="1" i="1" smtClean="0">
                            <a:latin typeface="Cambria Math"/>
                          </a:rPr>
                          <m:t>=</m:t>
                        </m:r>
                        <m:r>
                          <a:rPr lang="en-US" b="1" i="1" smtClean="0">
                            <a:latin typeface="Cambria Math"/>
                          </a:rPr>
                          <m:t>𝝀</m:t>
                        </m:r>
                      </m:e>
                      <m:sub>
                        <m:r>
                          <a:rPr lang="en-US" b="1" i="1" smtClean="0">
                            <a:latin typeface="Cambria Math"/>
                          </a:rPr>
                          <m:t>𝟏</m:t>
                        </m:r>
                      </m:sub>
                    </m:sSub>
                    <m:r>
                      <a:rPr lang="en-US" b="1" i="1" smtClean="0">
                        <a:latin typeface="Cambria Math"/>
                      </a:rPr>
                      <m:t>=</m:t>
                    </m:r>
                    <m:r>
                      <a:rPr lang="en-US" b="1" i="1" smtClean="0">
                        <a:latin typeface="Cambria Math"/>
                      </a:rPr>
                      <m:t>𝟎</m:t>
                    </m:r>
                  </m:oMath>
                </a14:m>
                <a:endParaRPr lang="en-US" b="1" dirty="0" smtClean="0"/>
              </a:p>
              <a:p>
                <a:pPr>
                  <a:defRPr/>
                </a:pPr>
                <a:r>
                  <a:rPr lang="en-US" b="1" dirty="0" smtClean="0">
                    <a:solidFill>
                      <a:srgbClr val="008000"/>
                    </a:solidFill>
                  </a:rPr>
                  <a:t>Important properties:</a:t>
                </a:r>
              </a:p>
              <a:p>
                <a:pPr lvl="1">
                  <a:defRPr/>
                </a:pPr>
                <a:r>
                  <a:rPr lang="en-US" b="1" dirty="0" err="1" smtClean="0"/>
                  <a:t>Eigenvalues</a:t>
                </a:r>
                <a:r>
                  <a:rPr lang="en-US" dirty="0" smtClean="0"/>
                  <a:t> are non-negative real numbers</a:t>
                </a:r>
              </a:p>
              <a:p>
                <a:pPr lvl="1">
                  <a:defRPr/>
                </a:pPr>
                <a:r>
                  <a:rPr lang="en-US" b="1" dirty="0" smtClean="0"/>
                  <a:t>Eigenvectors</a:t>
                </a:r>
                <a:r>
                  <a:rPr lang="en-US" dirty="0" smtClean="0"/>
                  <a:t> are real and orthogonal</a:t>
                </a:r>
                <a:endParaRPr lang="en-IE" dirty="0" smtClean="0"/>
              </a:p>
            </p:txBody>
          </p:sp>
        </mc:Choice>
        <mc:Fallback xmlns="">
          <p:sp>
            <p:nvSpPr>
              <p:cNvPr id="112644" name="Rectangle 4"/>
              <p:cNvSpPr>
                <a:spLocks noGrp="1" noRot="1" noChangeAspect="1" noMove="1" noResize="1" noEditPoints="1" noAdjustHandles="1" noChangeArrowheads="1" noChangeShapeType="1" noTextEdit="1"/>
              </p:cNvSpPr>
              <p:nvPr>
                <p:ph idx="1"/>
              </p:nvPr>
            </p:nvSpPr>
            <p:spPr>
              <a:blipFill rotWithShape="1">
                <a:blip r:embed="rId2"/>
                <a:stretch>
                  <a:fillRect t="-696" b="-1972"/>
                </a:stretch>
              </a:blipFill>
            </p:spPr>
            <p:txBody>
              <a:bodyPr/>
              <a:lstStyle/>
              <a:p>
                <a:r>
                  <a:rPr lang="en-US">
                    <a:noFill/>
                  </a:rPr>
                  <a:t> </a:t>
                </a:r>
              </a:p>
            </p:txBody>
          </p:sp>
        </mc:Fallback>
      </mc:AlternateContent>
      <p:sp>
        <p:nvSpPr>
          <p:cNvPr id="36" name="Footer Placeholder 35"/>
          <p:cNvSpPr>
            <a:spLocks noGrp="1"/>
          </p:cNvSpPr>
          <p:nvPr>
            <p:ph type="ftr" sz="quarter" idx="11"/>
          </p:nvPr>
        </p:nvSpPr>
        <p:spPr/>
        <p:txBody>
          <a:bodyPr/>
          <a:lstStyle/>
          <a:p>
            <a:pPr>
              <a:defRPr/>
            </a:pPr>
            <a:r>
              <a:rPr lang="en-IE" smtClean="0"/>
              <a:t>J. Leskovec, A. Rajaraman, J. Ullman: Mining of Massive Datasets, http://www.mmds.org</a:t>
            </a:r>
            <a:endParaRPr lang="en-IE"/>
          </a:p>
        </p:txBody>
      </p:sp>
      <p:sp>
        <p:nvSpPr>
          <p:cNvPr id="35" name="Slide Number Placeholder 34"/>
          <p:cNvSpPr>
            <a:spLocks noGrp="1"/>
          </p:cNvSpPr>
          <p:nvPr>
            <p:ph type="sldNum" sz="quarter" idx="12"/>
          </p:nvPr>
        </p:nvSpPr>
        <p:spPr/>
        <p:txBody>
          <a:bodyPr/>
          <a:lstStyle/>
          <a:p>
            <a:pPr>
              <a:defRPr/>
            </a:pPr>
            <a:fld id="{2FB82157-1A3D-4543-BB36-318E47FF2E9F}" type="slidenum">
              <a:rPr lang="en-IE" smtClean="0"/>
              <a:pPr>
                <a:defRPr/>
              </a:pPr>
              <a:t>38</a:t>
            </a:fld>
            <a:endParaRPr lang="en-IE"/>
          </a:p>
        </p:txBody>
      </p:sp>
      <p:sp>
        <p:nvSpPr>
          <p:cNvPr id="112735" name="AutoShape 95"/>
          <p:cNvSpPr>
            <a:spLocks noChangeArrowheads="1"/>
          </p:cNvSpPr>
          <p:nvPr/>
        </p:nvSpPr>
        <p:spPr bwMode="auto">
          <a:xfrm>
            <a:off x="4508500" y="2782956"/>
            <a:ext cx="746125" cy="549275"/>
          </a:xfrm>
          <a:prstGeom prst="rightArrow">
            <a:avLst>
              <a:gd name="adj1" fmla="val 50000"/>
              <a:gd name="adj2" fmla="val 33960"/>
            </a:avLst>
          </a:prstGeom>
          <a:solidFill>
            <a:schemeClr val="hlink"/>
          </a:solidFill>
          <a:ln w="12700">
            <a:solidFill>
              <a:srgbClr val="000000"/>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0510" name="Text Box 97"/>
              <p:cNvSpPr txBox="1">
                <a:spLocks noChangeArrowheads="1"/>
              </p:cNvSpPr>
              <p:nvPr/>
            </p:nvSpPr>
            <p:spPr bwMode="auto">
              <a:xfrm>
                <a:off x="5715000" y="3810000"/>
                <a:ext cx="3240087" cy="579437"/>
              </a:xfrm>
              <a:prstGeom prst="rect">
                <a:avLst/>
              </a:prstGeom>
              <a:noFill/>
              <a:ln w="9525">
                <a:noFill/>
                <a:miter lim="800000"/>
                <a:headEnd/>
                <a:tailEnd/>
              </a:ln>
            </p:spPr>
            <p:txBody>
              <a:bodyPr>
                <a:spAutoFit/>
              </a:bodyPr>
              <a:lstStyle/>
              <a:p>
                <a:pPr algn="ctr" eaLnBrk="0" hangingPunct="0"/>
                <a14:m>
                  <m:oMathPara xmlns:m="http://schemas.openxmlformats.org/officeDocument/2006/math">
                    <m:oMathParaPr>
                      <m:jc m:val="centerGroup"/>
                    </m:oMathParaPr>
                    <m:oMath xmlns:m="http://schemas.openxmlformats.org/officeDocument/2006/math">
                      <m:r>
                        <a:rPr lang="en-IE" sz="3200" b="1" i="1" dirty="0" smtClean="0">
                          <a:solidFill>
                            <a:srgbClr val="008000"/>
                          </a:solidFill>
                          <a:latin typeface="Cambria Math"/>
                        </a:rPr>
                        <m:t>𝑳</m:t>
                      </m:r>
                      <m:r>
                        <a:rPr lang="en-IE" sz="3200" b="1" i="1" dirty="0" smtClean="0">
                          <a:solidFill>
                            <a:srgbClr val="008000"/>
                          </a:solidFill>
                          <a:latin typeface="Cambria Math"/>
                        </a:rPr>
                        <m:t> = </m:t>
                      </m:r>
                      <m:r>
                        <a:rPr lang="en-IE" sz="3200" b="1" i="1" dirty="0" smtClean="0">
                          <a:solidFill>
                            <a:srgbClr val="008000"/>
                          </a:solidFill>
                          <a:latin typeface="Cambria Math"/>
                        </a:rPr>
                        <m:t>𝑫</m:t>
                      </m:r>
                      <m:r>
                        <a:rPr lang="en-IE" sz="3200" b="1" i="1" dirty="0" smtClean="0">
                          <a:solidFill>
                            <a:srgbClr val="008000"/>
                          </a:solidFill>
                          <a:latin typeface="Cambria Math"/>
                        </a:rPr>
                        <m:t> − </m:t>
                      </m:r>
                      <m:r>
                        <a:rPr lang="en-IE" sz="3200" b="1" i="1" dirty="0" smtClean="0">
                          <a:solidFill>
                            <a:srgbClr val="008000"/>
                          </a:solidFill>
                          <a:latin typeface="Cambria Math"/>
                        </a:rPr>
                        <m:t>𝑨</m:t>
                      </m:r>
                    </m:oMath>
                  </m:oMathPara>
                </a14:m>
                <a:endParaRPr lang="en-IE" sz="3200" b="1" i="1" dirty="0">
                  <a:solidFill>
                    <a:srgbClr val="008000"/>
                  </a:solidFill>
                  <a:latin typeface="Times New Roman" pitchFamily="18" charset="0"/>
                </a:endParaRPr>
              </a:p>
            </p:txBody>
          </p:sp>
        </mc:Choice>
        <mc:Fallback xmlns="">
          <p:sp>
            <p:nvSpPr>
              <p:cNvPr id="20510" name="Text Box 97"/>
              <p:cNvSpPr txBox="1">
                <a:spLocks noRot="1" noChangeAspect="1" noMove="1" noResize="1" noEditPoints="1" noAdjustHandles="1" noChangeArrowheads="1" noChangeShapeType="1" noTextEdit="1"/>
              </p:cNvSpPr>
              <p:nvPr/>
            </p:nvSpPr>
            <p:spPr bwMode="auto">
              <a:xfrm>
                <a:off x="5715000" y="3810000"/>
                <a:ext cx="3240087" cy="579437"/>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p:grpSp>
        <p:nvGrpSpPr>
          <p:cNvPr id="26" name="Group 25"/>
          <p:cNvGrpSpPr/>
          <p:nvPr/>
        </p:nvGrpSpPr>
        <p:grpSpPr>
          <a:xfrm>
            <a:off x="1143000" y="2438400"/>
            <a:ext cx="2971800" cy="1219200"/>
            <a:chOff x="838200" y="3505200"/>
            <a:chExt cx="3276600" cy="1447800"/>
          </a:xfrm>
        </p:grpSpPr>
        <p:cxnSp>
          <p:nvCxnSpPr>
            <p:cNvPr id="27" name="Straight Connector 26"/>
            <p:cNvCxnSpPr>
              <a:stCxn id="39" idx="3"/>
              <a:endCxn id="41" idx="7"/>
            </p:cNvCxnSpPr>
            <p:nvPr/>
          </p:nvCxnSpPr>
          <p:spPr>
            <a:xfrm rot="5400000">
              <a:off x="1239604" y="39066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1" idx="5"/>
              <a:endCxn id="40" idx="1"/>
            </p:cNvCxnSpPr>
            <p:nvPr/>
          </p:nvCxnSpPr>
          <p:spPr>
            <a:xfrm rot="16200000" flipH="1">
              <a:off x="1239604" y="4363804"/>
              <a:ext cx="1877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9" idx="4"/>
              <a:endCxn id="40" idx="0"/>
            </p:cNvCxnSpPr>
            <p:nvPr/>
          </p:nvCxnSpPr>
          <p:spPr>
            <a:xfrm rot="5400000">
              <a:off x="1371600" y="4305300"/>
              <a:ext cx="533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9" idx="6"/>
              <a:endCxn id="42" idx="2"/>
            </p:cNvCxnSpPr>
            <p:nvPr/>
          </p:nvCxnSpPr>
          <p:spPr>
            <a:xfrm flipV="1">
              <a:off x="1828800" y="3695700"/>
              <a:ext cx="1295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6"/>
              <a:endCxn id="43" idx="2"/>
            </p:cNvCxnSpPr>
            <p:nvPr/>
          </p:nvCxnSpPr>
          <p:spPr>
            <a:xfrm flipV="1">
              <a:off x="1828800" y="4533900"/>
              <a:ext cx="990600" cy="2286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2" idx="5"/>
              <a:endCxn id="44" idx="1"/>
            </p:cNvCxnSpPr>
            <p:nvPr/>
          </p:nvCxnSpPr>
          <p:spPr>
            <a:xfrm rot="16200000" flipH="1">
              <a:off x="3411304" y="3868504"/>
              <a:ext cx="416392" cy="34019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3" idx="6"/>
              <a:endCxn id="44" idx="2"/>
            </p:cNvCxnSpPr>
            <p:nvPr/>
          </p:nvCxnSpPr>
          <p:spPr>
            <a:xfrm flipV="1">
              <a:off x="3200400" y="4381500"/>
              <a:ext cx="533400" cy="152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2" idx="3"/>
              <a:endCxn id="43" idx="0"/>
            </p:cNvCxnSpPr>
            <p:nvPr/>
          </p:nvCxnSpPr>
          <p:spPr>
            <a:xfrm rot="5400000">
              <a:off x="2838450" y="4001854"/>
              <a:ext cx="512996" cy="17009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47800" y="36576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1</a:t>
              </a:r>
              <a:endParaRPr lang="en-US" dirty="0"/>
            </a:p>
          </p:txBody>
        </p:sp>
        <p:sp>
          <p:nvSpPr>
            <p:cNvPr id="40" name="Oval 39"/>
            <p:cNvSpPr/>
            <p:nvPr/>
          </p:nvSpPr>
          <p:spPr>
            <a:xfrm>
              <a:off x="1447800" y="4572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a:t>
              </a:r>
              <a:endParaRPr lang="en-US" dirty="0"/>
            </a:p>
          </p:txBody>
        </p:sp>
        <p:sp>
          <p:nvSpPr>
            <p:cNvPr id="41" name="Oval 40"/>
            <p:cNvSpPr/>
            <p:nvPr/>
          </p:nvSpPr>
          <p:spPr>
            <a:xfrm>
              <a:off x="838200" y="41148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2</a:t>
              </a:r>
              <a:endParaRPr lang="en-US" dirty="0"/>
            </a:p>
          </p:txBody>
        </p:sp>
        <p:sp>
          <p:nvSpPr>
            <p:cNvPr id="42" name="Oval 41"/>
            <p:cNvSpPr/>
            <p:nvPr/>
          </p:nvSpPr>
          <p:spPr>
            <a:xfrm>
              <a:off x="3124200" y="35052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5</a:t>
              </a:r>
              <a:endParaRPr lang="en-US" dirty="0"/>
            </a:p>
          </p:txBody>
        </p:sp>
        <p:sp>
          <p:nvSpPr>
            <p:cNvPr id="43" name="Oval 42"/>
            <p:cNvSpPr/>
            <p:nvPr/>
          </p:nvSpPr>
          <p:spPr>
            <a:xfrm>
              <a:off x="2819400" y="43434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4</a:t>
              </a:r>
              <a:endParaRPr lang="en-US" dirty="0"/>
            </a:p>
          </p:txBody>
        </p:sp>
        <p:sp>
          <p:nvSpPr>
            <p:cNvPr id="44" name="Oval 43"/>
            <p:cNvSpPr/>
            <p:nvPr/>
          </p:nvSpPr>
          <p:spPr>
            <a:xfrm>
              <a:off x="3733800" y="41910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6</a:t>
              </a:r>
              <a:endParaRPr lang="en-US" dirty="0"/>
            </a:p>
          </p:txBody>
        </p:sp>
      </p:grpSp>
      <p:graphicFrame>
        <p:nvGraphicFramePr>
          <p:cNvPr id="45" name="Group 416"/>
          <p:cNvGraphicFramePr>
            <a:graphicFrameLocks/>
          </p:cNvGraphicFramePr>
          <p:nvPr>
            <p:extLst>
              <p:ext uri="{D42A27DB-BD31-4B8C-83A1-F6EECF244321}">
                <p14:modId xmlns:p14="http://schemas.microsoft.com/office/powerpoint/2010/main" val="1252219133"/>
              </p:ext>
            </p:extLst>
          </p:nvPr>
        </p:nvGraphicFramePr>
        <p:xfrm>
          <a:off x="5715000" y="1182378"/>
          <a:ext cx="3071379" cy="2627622"/>
        </p:xfrm>
        <a:graphic>
          <a:graphicData uri="http://schemas.openxmlformats.org/drawingml/2006/table">
            <a:tbl>
              <a:tblPr/>
              <a:tblGrid>
                <a:gridCol w="435764"/>
                <a:gridCol w="437266"/>
                <a:gridCol w="440271"/>
                <a:gridCol w="441773"/>
                <a:gridCol w="437266"/>
                <a:gridCol w="441773"/>
                <a:gridCol w="437266"/>
              </a:tblGrid>
              <a:tr h="3006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IE" sz="1600" dirty="0" smtClean="0"/>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6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16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r>
            </a:tbl>
          </a:graphicData>
        </a:graphic>
      </p:graphicFrame>
    </p:spTree>
    <p:extLst>
      <p:ext uri="{BB962C8B-B14F-4D97-AF65-F5344CB8AC3E}">
        <p14:creationId xmlns:p14="http://schemas.microsoft.com/office/powerpoint/2010/main" val="898463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the </a:t>
            </a:r>
            <a:r>
              <a:rPr lang="en-US" dirty="0" err="1" smtClean="0"/>
              <a:t>Laplacian</a:t>
            </a:r>
            <a:r>
              <a:rPr lang="en-US" dirty="0" smtClean="0"/>
              <a:t> 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8872" indent="0">
                  <a:buNone/>
                </a:pPr>
                <a:r>
                  <a:rPr lang="en-US" b="1" dirty="0" smtClean="0"/>
                  <a:t>(a)</a:t>
                </a:r>
                <a:r>
                  <a:rPr lang="en-US" dirty="0" smtClean="0"/>
                  <a:t> All eigenvalues are </a:t>
                </a:r>
                <a14:m>
                  <m:oMath xmlns:m="http://schemas.openxmlformats.org/officeDocument/2006/math">
                    <m:r>
                      <a:rPr lang="en-US" b="0" i="1" smtClean="0">
                        <a:latin typeface="Cambria Math"/>
                      </a:rPr>
                      <m:t>≥0</m:t>
                    </m:r>
                  </m:oMath>
                </a14:m>
                <a:endParaRPr lang="en-US" dirty="0" smtClean="0"/>
              </a:p>
              <a:p>
                <a:pPr marL="118872" indent="0">
                  <a:buNone/>
                </a:pPr>
                <a:r>
                  <a:rPr lang="en-US" b="1" dirty="0" smtClean="0"/>
                  <a:t>(b)</a:t>
                </a:r>
                <a:r>
                  <a:rPr lang="en-US" dirty="0" smtClean="0"/>
                  <a:t> </a:t>
                </a:r>
                <a14:m>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𝑇</m:t>
                        </m:r>
                      </m:sup>
                    </m:sSup>
                    <m:r>
                      <a:rPr lang="en-US" b="0" i="1" smtClean="0">
                        <a:latin typeface="Cambria Math"/>
                      </a:rPr>
                      <m:t>𝐿𝑥</m:t>
                    </m:r>
                    <m:r>
                      <a:rPr lang="en-US" b="0" i="0" smtClean="0">
                        <a:latin typeface="Cambria Math"/>
                      </a:rPr>
                      <m:t>=</m:t>
                    </m:r>
                    <m:nary>
                      <m:naryPr>
                        <m:chr m:val="∑"/>
                        <m:supHide m:val="on"/>
                        <m:ctrlPr>
                          <a:rPr lang="en-US" b="0" i="1" smtClean="0">
                            <a:latin typeface="Cambria Math"/>
                          </a:rPr>
                        </m:ctrlPr>
                      </m:naryPr>
                      <m:sub>
                        <m:r>
                          <a:rPr lang="en-US" b="0" i="1" smtClean="0">
                            <a:latin typeface="Cambria Math"/>
                          </a:rPr>
                          <m:t>𝑖𝑗</m:t>
                        </m:r>
                      </m:sub>
                      <m:sup/>
                      <m:e>
                        <m:sSub>
                          <m:sSubPr>
                            <m:ctrlPr>
                              <a:rPr lang="en-US" b="0" i="1" smtClean="0">
                                <a:latin typeface="Cambria Math"/>
                              </a:rPr>
                            </m:ctrlPr>
                          </m:sSubPr>
                          <m:e>
                            <m:r>
                              <a:rPr lang="en-US" b="0" i="1" smtClean="0">
                                <a:latin typeface="Cambria Math"/>
                              </a:rPr>
                              <m:t>𝐿</m:t>
                            </m:r>
                          </m:e>
                          <m:sub>
                            <m:r>
                              <a:rPr lang="en-US" b="0" i="1" smtClean="0">
                                <a:latin typeface="Cambria Math"/>
                              </a:rPr>
                              <m:t>𝑖𝑗</m:t>
                            </m:r>
                          </m:sub>
                        </m:sSub>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e>
                    </m:nary>
                    <m:r>
                      <a:rPr lang="en-US" b="0" i="1" smtClean="0">
                        <a:latin typeface="Cambria Math"/>
                      </a:rPr>
                      <m:t>≥0</m:t>
                    </m:r>
                  </m:oMath>
                </a14:m>
                <a:r>
                  <a:rPr lang="en-US" dirty="0" smtClean="0"/>
                  <a:t>  for every </a:t>
                </a:r>
                <a14:m>
                  <m:oMath xmlns:m="http://schemas.openxmlformats.org/officeDocument/2006/math">
                    <m:r>
                      <a:rPr lang="en-US" i="1" dirty="0" smtClean="0">
                        <a:latin typeface="Cambria Math"/>
                      </a:rPr>
                      <m:t>𝑥</m:t>
                    </m:r>
                  </m:oMath>
                </a14:m>
                <a:endParaRPr lang="en-US" dirty="0" smtClean="0"/>
              </a:p>
              <a:p>
                <a:pPr marL="118872" indent="0">
                  <a:buNone/>
                </a:pPr>
                <a:r>
                  <a:rPr lang="en-US" b="1" dirty="0"/>
                  <a:t>(</a:t>
                </a:r>
                <a:r>
                  <a:rPr lang="en-US" b="1" dirty="0" smtClean="0"/>
                  <a:t>c)</a:t>
                </a:r>
                <a:r>
                  <a:rPr lang="en-US" dirty="0" smtClean="0"/>
                  <a:t> </a:t>
                </a:r>
                <a14:m>
                  <m:oMath xmlns:m="http://schemas.openxmlformats.org/officeDocument/2006/math">
                    <m:r>
                      <a:rPr lang="en-US" b="0" i="1" dirty="0" smtClean="0">
                        <a:latin typeface="Cambria Math"/>
                      </a:rPr>
                      <m:t>𝐿</m:t>
                    </m:r>
                    <m:r>
                      <a:rPr lang="en-US" i="1" dirty="0" smtClean="0">
                        <a:latin typeface="Cambria Math"/>
                      </a:rPr>
                      <m:t> = </m:t>
                    </m:r>
                    <m:sSup>
                      <m:sSupPr>
                        <m:ctrlPr>
                          <a:rPr lang="en-US" b="0" i="1" dirty="0" smtClean="0">
                            <a:latin typeface="Cambria Math"/>
                          </a:rPr>
                        </m:ctrlPr>
                      </m:sSupPr>
                      <m:e>
                        <m:r>
                          <a:rPr lang="en-US" i="1" dirty="0" smtClean="0">
                            <a:latin typeface="Cambria Math"/>
                          </a:rPr>
                          <m:t>𝑁</m:t>
                        </m:r>
                      </m:e>
                      <m:sup>
                        <m:r>
                          <a:rPr lang="en-US" b="0" i="1" dirty="0" smtClean="0">
                            <a:latin typeface="Cambria Math"/>
                          </a:rPr>
                          <m:t>𝑇</m:t>
                        </m:r>
                      </m:sup>
                    </m:sSup>
                    <m:r>
                      <a:rPr lang="en-US" b="0" i="1" dirty="0" smtClean="0">
                        <a:latin typeface="Cambria Math"/>
                      </a:rPr>
                      <m:t>⋅</m:t>
                    </m:r>
                    <m:r>
                      <a:rPr lang="en-US" b="0" i="1" dirty="0" smtClean="0">
                        <a:latin typeface="Cambria Math"/>
                      </a:rPr>
                      <m:t>𝑁</m:t>
                    </m:r>
                  </m:oMath>
                </a14:m>
                <a:endParaRPr lang="en-US" dirty="0" smtClean="0"/>
              </a:p>
              <a:p>
                <a:pPr lvl="1"/>
                <a:r>
                  <a:rPr lang="en-US" dirty="0" smtClean="0"/>
                  <a:t>That is, </a:t>
                </a:r>
                <a14:m>
                  <m:oMath xmlns:m="http://schemas.openxmlformats.org/officeDocument/2006/math">
                    <m:r>
                      <a:rPr lang="en-US" i="1" dirty="0" smtClean="0">
                        <a:latin typeface="Cambria Math"/>
                      </a:rPr>
                      <m:t>𝐿</m:t>
                    </m:r>
                  </m:oMath>
                </a14:m>
                <a:r>
                  <a:rPr lang="en-US" dirty="0" smtClean="0"/>
                  <a:t> is positive semi-definite</a:t>
                </a:r>
              </a:p>
              <a:p>
                <a:r>
                  <a:rPr lang="en-US" b="1" dirty="0" smtClean="0">
                    <a:solidFill>
                      <a:srgbClr val="008000"/>
                    </a:solidFill>
                  </a:rPr>
                  <a:t>Proof:</a:t>
                </a:r>
              </a:p>
              <a:p>
                <a:pPr lvl="1"/>
                <a:r>
                  <a:rPr lang="en-US" b="1" dirty="0" smtClean="0"/>
                  <a:t>(c)</a:t>
                </a:r>
                <a:r>
                  <a:rPr lang="en-US" b="1" dirty="0" smtClean="0">
                    <a:sym typeface="Symbol"/>
                  </a:rPr>
                  <a:t></a:t>
                </a:r>
                <a:r>
                  <a:rPr lang="en-US" b="1" dirty="0" smtClean="0">
                    <a:sym typeface="Wingdings" pitchFamily="2" charset="2"/>
                  </a:rPr>
                  <a:t>(b): </a:t>
                </a:r>
                <a14:m>
                  <m:oMath xmlns:m="http://schemas.openxmlformats.org/officeDocument/2006/math">
                    <m:sSup>
                      <m:sSupPr>
                        <m:ctrlPr>
                          <a:rPr lang="en-US" i="1" smtClean="0">
                            <a:latin typeface="Cambria Math"/>
                            <a:sym typeface="Wingdings" pitchFamily="2" charset="2"/>
                          </a:rPr>
                        </m:ctrlPr>
                      </m:sSupPr>
                      <m:e>
                        <m:r>
                          <a:rPr lang="en-US" b="0" i="1" smtClean="0">
                            <a:latin typeface="Cambria Math"/>
                            <a:sym typeface="Wingdings" pitchFamily="2" charset="2"/>
                          </a:rPr>
                          <m:t>𝑥</m:t>
                        </m:r>
                      </m:e>
                      <m:sup>
                        <m:r>
                          <a:rPr lang="en-US" b="0" i="1" smtClean="0">
                            <a:latin typeface="Cambria Math"/>
                            <a:sym typeface="Wingdings" pitchFamily="2" charset="2"/>
                          </a:rPr>
                          <m:t>𝑇</m:t>
                        </m:r>
                      </m:sup>
                    </m:sSup>
                    <m:r>
                      <a:rPr lang="en-US" b="0" i="1" smtClean="0">
                        <a:latin typeface="Cambria Math"/>
                        <a:sym typeface="Wingdings" pitchFamily="2" charset="2"/>
                      </a:rPr>
                      <m:t>𝐿𝑥</m:t>
                    </m:r>
                    <m:r>
                      <a:rPr lang="en-US" b="0" i="1" smtClean="0">
                        <a:latin typeface="Cambria Math"/>
                        <a:sym typeface="Wingdings" pitchFamily="2" charset="2"/>
                      </a:rPr>
                      <m:t>=</m:t>
                    </m:r>
                    <m:sSup>
                      <m:sSupPr>
                        <m:ctrlPr>
                          <a:rPr lang="en-US" b="0" i="1" smtClean="0">
                            <a:latin typeface="Cambria Math"/>
                            <a:sym typeface="Wingdings" pitchFamily="2" charset="2"/>
                          </a:rPr>
                        </m:ctrlPr>
                      </m:sSupPr>
                      <m:e>
                        <m:r>
                          <a:rPr lang="en-US" b="0" i="1" smtClean="0">
                            <a:latin typeface="Cambria Math"/>
                            <a:sym typeface="Wingdings" pitchFamily="2" charset="2"/>
                          </a:rPr>
                          <m:t>𝑥</m:t>
                        </m:r>
                      </m:e>
                      <m:sup>
                        <m:r>
                          <a:rPr lang="en-US" b="0" i="1" smtClean="0">
                            <a:latin typeface="Cambria Math"/>
                            <a:sym typeface="Wingdings" pitchFamily="2" charset="2"/>
                          </a:rPr>
                          <m:t>𝑇</m:t>
                        </m:r>
                      </m:sup>
                    </m:sSup>
                    <m:sSup>
                      <m:sSupPr>
                        <m:ctrlPr>
                          <a:rPr lang="en-US" b="0" i="1" smtClean="0">
                            <a:latin typeface="Cambria Math"/>
                            <a:sym typeface="Wingdings" pitchFamily="2" charset="2"/>
                          </a:rPr>
                        </m:ctrlPr>
                      </m:sSupPr>
                      <m:e>
                        <m:r>
                          <a:rPr lang="en-US" b="0" i="1" smtClean="0">
                            <a:latin typeface="Cambria Math"/>
                            <a:sym typeface="Wingdings" pitchFamily="2" charset="2"/>
                          </a:rPr>
                          <m:t>𝑁</m:t>
                        </m:r>
                      </m:e>
                      <m:sup>
                        <m:r>
                          <a:rPr lang="en-US" b="0" i="1" smtClean="0">
                            <a:latin typeface="Cambria Math"/>
                            <a:sym typeface="Wingdings" pitchFamily="2" charset="2"/>
                          </a:rPr>
                          <m:t>𝑇</m:t>
                        </m:r>
                      </m:sup>
                    </m:sSup>
                    <m:r>
                      <a:rPr lang="en-US" b="0" i="1" smtClean="0">
                        <a:latin typeface="Cambria Math"/>
                        <a:sym typeface="Wingdings" pitchFamily="2" charset="2"/>
                      </a:rPr>
                      <m:t>𝑁𝑥</m:t>
                    </m:r>
                    <m:r>
                      <a:rPr lang="en-US" b="0" i="1" smtClean="0">
                        <a:latin typeface="Cambria Math"/>
                        <a:sym typeface="Wingdings" pitchFamily="2" charset="2"/>
                      </a:rPr>
                      <m:t>=</m:t>
                    </m:r>
                    <m:sSup>
                      <m:sSupPr>
                        <m:ctrlPr>
                          <a:rPr lang="en-US" b="0" i="1" smtClean="0">
                            <a:latin typeface="Cambria Math"/>
                            <a:sym typeface="Wingdings" pitchFamily="2" charset="2"/>
                          </a:rPr>
                        </m:ctrlPr>
                      </m:sSupPr>
                      <m:e>
                        <m:d>
                          <m:dPr>
                            <m:ctrlPr>
                              <a:rPr lang="en-US" b="0" i="1" smtClean="0">
                                <a:latin typeface="Cambria Math"/>
                                <a:sym typeface="Wingdings" pitchFamily="2" charset="2"/>
                              </a:rPr>
                            </m:ctrlPr>
                          </m:dPr>
                          <m:e>
                            <m:r>
                              <a:rPr lang="en-US" b="0" i="1" smtClean="0">
                                <a:latin typeface="Cambria Math"/>
                                <a:sym typeface="Wingdings" pitchFamily="2" charset="2"/>
                              </a:rPr>
                              <m:t>𝑥𝑁</m:t>
                            </m:r>
                          </m:e>
                        </m:d>
                      </m:e>
                      <m:sup>
                        <m:r>
                          <a:rPr lang="en-US" b="0" i="1" smtClean="0">
                            <a:latin typeface="Cambria Math"/>
                            <a:sym typeface="Wingdings" pitchFamily="2" charset="2"/>
                          </a:rPr>
                          <m:t>𝑇</m:t>
                        </m:r>
                      </m:sup>
                    </m:sSup>
                    <m:d>
                      <m:dPr>
                        <m:ctrlPr>
                          <a:rPr lang="en-US" b="0" i="1" smtClean="0">
                            <a:latin typeface="Cambria Math"/>
                            <a:sym typeface="Wingdings" pitchFamily="2" charset="2"/>
                          </a:rPr>
                        </m:ctrlPr>
                      </m:dPr>
                      <m:e>
                        <m:r>
                          <a:rPr lang="en-US" b="0" i="1" smtClean="0">
                            <a:latin typeface="Cambria Math"/>
                            <a:sym typeface="Wingdings" pitchFamily="2" charset="2"/>
                          </a:rPr>
                          <m:t>𝑁𝑥</m:t>
                        </m:r>
                      </m:e>
                    </m:d>
                    <m:r>
                      <a:rPr lang="en-US" b="0" i="1" smtClean="0">
                        <a:latin typeface="Cambria Math"/>
                        <a:sym typeface="Wingdings" pitchFamily="2" charset="2"/>
                      </a:rPr>
                      <m:t>≥0</m:t>
                    </m:r>
                  </m:oMath>
                </a14:m>
                <a:endParaRPr lang="en-US" dirty="0" smtClean="0"/>
              </a:p>
              <a:p>
                <a:pPr lvl="2"/>
                <a:r>
                  <a:rPr lang="en-US" dirty="0" smtClean="0"/>
                  <a:t>As it is just the square of length of </a:t>
                </a:r>
                <a14:m>
                  <m:oMath xmlns:m="http://schemas.openxmlformats.org/officeDocument/2006/math">
                    <m:r>
                      <a:rPr lang="en-US" i="1" dirty="0" smtClean="0">
                        <a:latin typeface="Cambria Math"/>
                      </a:rPr>
                      <m:t>𝑁𝑥</m:t>
                    </m:r>
                  </m:oMath>
                </a14:m>
                <a:endParaRPr lang="en-US" dirty="0" smtClean="0"/>
              </a:p>
              <a:p>
                <a:pPr lvl="1"/>
                <a:r>
                  <a:rPr lang="en-US" b="1" dirty="0" smtClean="0"/>
                  <a:t>(b)</a:t>
                </a:r>
                <a:r>
                  <a:rPr lang="en-US" b="1" dirty="0">
                    <a:sym typeface="Symbol"/>
                  </a:rPr>
                  <a:t></a:t>
                </a:r>
                <a:r>
                  <a:rPr lang="en-US" b="1" dirty="0" smtClean="0">
                    <a:sym typeface="Wingdings" pitchFamily="2" charset="2"/>
                  </a:rPr>
                  <a:t>(a): </a:t>
                </a:r>
                <a:r>
                  <a:rPr lang="en-US" dirty="0" smtClean="0">
                    <a:sym typeface="Wingdings" pitchFamily="2" charset="2"/>
                  </a:rPr>
                  <a:t>Let </a:t>
                </a:r>
                <a14:m>
                  <m:oMath xmlns:m="http://schemas.openxmlformats.org/officeDocument/2006/math">
                    <m:r>
                      <a:rPr lang="en-US" b="1" i="1" smtClean="0">
                        <a:latin typeface="Cambria Math"/>
                        <a:sym typeface="Wingdings" pitchFamily="2" charset="2"/>
                      </a:rPr>
                      <m:t>𝝀</m:t>
                    </m:r>
                  </m:oMath>
                </a14:m>
                <a:r>
                  <a:rPr lang="en-US" dirty="0" smtClean="0"/>
                  <a:t> be an eigenvalue of </a:t>
                </a:r>
                <a14:m>
                  <m:oMath xmlns:m="http://schemas.openxmlformats.org/officeDocument/2006/math">
                    <m:r>
                      <a:rPr lang="en-US" b="1" i="1" dirty="0" smtClean="0">
                        <a:latin typeface="Cambria Math"/>
                      </a:rPr>
                      <m:t>𝑳</m:t>
                    </m:r>
                  </m:oMath>
                </a14:m>
                <a:r>
                  <a:rPr lang="en-US" dirty="0" smtClean="0"/>
                  <a:t>. Then by </a:t>
                </a:r>
                <a:r>
                  <a:rPr lang="en-US" b="1" dirty="0" smtClean="0"/>
                  <a:t>(b)</a:t>
                </a:r>
                <a:r>
                  <a:rPr lang="en-US" dirty="0" smtClean="0"/>
                  <a:t> </a:t>
                </a:r>
                <a14:m>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𝑇</m:t>
                        </m:r>
                      </m:sup>
                    </m:sSup>
                    <m:r>
                      <a:rPr lang="en-US" b="0" i="1" smtClean="0">
                        <a:latin typeface="Cambria Math"/>
                      </a:rPr>
                      <m:t>𝐿𝑥</m:t>
                    </m:r>
                    <m:r>
                      <a:rPr lang="en-US" b="0" i="1" smtClean="0">
                        <a:latin typeface="Cambria Math"/>
                      </a:rPr>
                      <m:t>≥0</m:t>
                    </m:r>
                  </m:oMath>
                </a14:m>
                <a:r>
                  <a:rPr lang="en-US" dirty="0" smtClean="0"/>
                  <a:t> so </a:t>
                </a:r>
                <a14:m>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𝑇</m:t>
                        </m:r>
                      </m:sup>
                    </m:sSup>
                    <m:r>
                      <a:rPr lang="en-US" b="0" i="1" smtClean="0">
                        <a:latin typeface="Cambria Math"/>
                      </a:rPr>
                      <m:t>𝐿𝑥</m:t>
                    </m:r>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𝑇</m:t>
                        </m:r>
                      </m:sup>
                    </m:sSup>
                    <m:r>
                      <a:rPr lang="en-US" b="0" i="1" smtClean="0">
                        <a:latin typeface="Cambria Math"/>
                      </a:rPr>
                      <m:t>𝜆</m:t>
                    </m:r>
                    <m:r>
                      <a:rPr lang="en-US" b="0" i="1" smtClean="0">
                        <a:latin typeface="Cambria Math"/>
                      </a:rPr>
                      <m:t>𝑥</m:t>
                    </m:r>
                    <m:r>
                      <a:rPr lang="en-US" b="0" i="1" smtClean="0">
                        <a:latin typeface="Cambria Math"/>
                      </a:rPr>
                      <m:t>=</m:t>
                    </m:r>
                    <m:r>
                      <a:rPr lang="en-US" b="0" i="1" smtClean="0">
                        <a:latin typeface="Cambria Math"/>
                      </a:rPr>
                      <m:t>𝜆</m:t>
                    </m:r>
                    <m:sSup>
                      <m:sSupPr>
                        <m:ctrlPr>
                          <a:rPr lang="en-US" b="0" i="1" smtClean="0">
                            <a:latin typeface="Cambria Math"/>
                          </a:rPr>
                        </m:ctrlPr>
                      </m:sSupPr>
                      <m:e>
                        <m:r>
                          <a:rPr lang="en-US" b="0" i="1" smtClean="0">
                            <a:latin typeface="Cambria Math"/>
                          </a:rPr>
                          <m:t>𝑥</m:t>
                        </m:r>
                      </m:e>
                      <m:sup>
                        <m:r>
                          <a:rPr lang="en-US" b="0" i="1" smtClean="0">
                            <a:latin typeface="Cambria Math"/>
                          </a:rPr>
                          <m:t>𝑇</m:t>
                        </m:r>
                      </m:sup>
                    </m:sSup>
                    <m:r>
                      <a:rPr lang="en-US" b="0" i="1" smtClean="0">
                        <a:latin typeface="Cambria Math"/>
                      </a:rPr>
                      <m:t>𝑥</m:t>
                    </m:r>
                  </m:oMath>
                </a14:m>
                <a:r>
                  <a:rPr lang="en-US" dirty="0" smtClean="0"/>
                  <a:t> </a:t>
                </a:r>
                <a:r>
                  <a:rPr lang="en-US" b="1" dirty="0" smtClean="0">
                    <a:sym typeface="Symbol"/>
                  </a:rPr>
                  <a:t> </a:t>
                </a:r>
                <a14:m>
                  <m:oMath xmlns:m="http://schemas.openxmlformats.org/officeDocument/2006/math">
                    <m:r>
                      <a:rPr lang="en-US" b="1" i="1" smtClean="0">
                        <a:latin typeface="Cambria Math"/>
                        <a:sym typeface="Symbol"/>
                      </a:rPr>
                      <m:t>𝝀</m:t>
                    </m:r>
                    <m:r>
                      <a:rPr lang="en-US" b="1" i="1" smtClean="0">
                        <a:latin typeface="Cambria Math"/>
                        <a:sym typeface="Symbol"/>
                      </a:rPr>
                      <m:t>≥</m:t>
                    </m:r>
                    <m:r>
                      <a:rPr lang="en-US" b="1" i="1" smtClean="0">
                        <a:latin typeface="Cambria Math"/>
                        <a:sym typeface="Symbol"/>
                      </a:rPr>
                      <m:t>𝟎</m:t>
                    </m:r>
                  </m:oMath>
                </a14:m>
                <a:endParaRPr lang="en-US" dirty="0" smtClean="0"/>
              </a:p>
              <a:p>
                <a:pPr lvl="1"/>
                <a:r>
                  <a:rPr lang="en-US" b="1" dirty="0" smtClean="0"/>
                  <a:t>(a)</a:t>
                </a:r>
                <a:r>
                  <a:rPr lang="en-US" b="1" dirty="0">
                    <a:sym typeface="Symbol"/>
                  </a:rPr>
                  <a:t></a:t>
                </a:r>
                <a:r>
                  <a:rPr lang="en-US" b="1" dirty="0" smtClean="0">
                    <a:sym typeface="Wingdings" pitchFamily="2" charset="2"/>
                  </a:rPr>
                  <a:t>(c): </a:t>
                </a:r>
                <a:r>
                  <a:rPr lang="en-US" dirty="0" smtClean="0">
                    <a:sym typeface="Wingdings" pitchFamily="2" charset="2"/>
                  </a:rPr>
                  <a:t>is also easy! Do it yourself.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58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39</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2902629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76200" y="76200"/>
            <a:ext cx="9067800" cy="987552"/>
          </a:xfrm>
        </p:spPr>
        <p:txBody>
          <a:bodyPr>
            <a:normAutofit/>
          </a:bodyPr>
          <a:lstStyle/>
          <a:p>
            <a:r>
              <a:rPr lang="en-US" dirty="0" smtClean="0"/>
              <a:t>Micro-Markets in Sponsored Search</a:t>
            </a:r>
            <a:endParaRPr lang="en-US" dirty="0"/>
          </a:p>
        </p:txBody>
      </p:sp>
      <p:sp>
        <p:nvSpPr>
          <p:cNvPr id="2" name="Content Placeholder 1"/>
          <p:cNvSpPr>
            <a:spLocks noGrp="1"/>
          </p:cNvSpPr>
          <p:nvPr>
            <p:ph idx="1"/>
          </p:nvPr>
        </p:nvSpPr>
        <p:spPr/>
        <p:txBody>
          <a:bodyPr/>
          <a:lstStyle/>
          <a:p>
            <a:r>
              <a:rPr lang="en-US" b="1" dirty="0">
                <a:solidFill>
                  <a:srgbClr val="0000FF"/>
                </a:solidFill>
              </a:rPr>
              <a:t>Find micro-markets by partitioning the </a:t>
            </a:r>
            <a:r>
              <a:rPr lang="en-US" b="1" dirty="0" smtClean="0">
                <a:solidFill>
                  <a:srgbClr val="0000FF"/>
                </a:solidFill>
              </a:rPr>
              <a:t>query-to-advertiser </a:t>
            </a:r>
            <a:r>
              <a:rPr lang="en-US" b="1" dirty="0">
                <a:solidFill>
                  <a:srgbClr val="0000FF"/>
                </a:solidFill>
              </a:rPr>
              <a:t>graph:</a:t>
            </a:r>
          </a:p>
          <a:p>
            <a:endParaRPr lang="en-US" dirty="0"/>
          </a:p>
        </p:txBody>
      </p:sp>
      <p:pic>
        <p:nvPicPr>
          <p:cNvPr id="1166340" name="Picture 4" descr="betcord-ann2"/>
          <p:cNvPicPr>
            <a:picLocks noChangeAspect="1" noChangeArrowheads="1"/>
          </p:cNvPicPr>
          <p:nvPr/>
        </p:nvPicPr>
        <p:blipFill>
          <a:blip r:embed="rId3" cstate="print"/>
          <a:srcRect/>
          <a:stretch>
            <a:fillRect/>
          </a:stretch>
        </p:blipFill>
        <p:spPr bwMode="auto">
          <a:xfrm>
            <a:off x="2298700" y="2649537"/>
            <a:ext cx="4483100" cy="3325812"/>
          </a:xfrm>
          <a:prstGeom prst="rect">
            <a:avLst/>
          </a:prstGeom>
          <a:noFill/>
          <a:ln w="22225">
            <a:solidFill>
              <a:schemeClr val="tx1"/>
            </a:solidFill>
            <a:miter lim="800000"/>
            <a:headEnd/>
            <a:tailEnd/>
          </a:ln>
        </p:spPr>
      </p:pic>
      <p:sp>
        <p:nvSpPr>
          <p:cNvPr id="1166341" name="Text Box 5"/>
          <p:cNvSpPr txBox="1">
            <a:spLocks noChangeArrowheads="1"/>
          </p:cNvSpPr>
          <p:nvPr/>
        </p:nvSpPr>
        <p:spPr bwMode="auto">
          <a:xfrm>
            <a:off x="4187825" y="5943600"/>
            <a:ext cx="1323975" cy="304800"/>
          </a:xfrm>
          <a:prstGeom prst="rect">
            <a:avLst/>
          </a:prstGeom>
          <a:noFill/>
          <a:ln w="9525">
            <a:noFill/>
            <a:miter lim="800000"/>
            <a:headEnd/>
            <a:tailEnd/>
          </a:ln>
          <a:effectLst/>
        </p:spPr>
        <p:txBody>
          <a:bodyPr>
            <a:spAutoFit/>
          </a:bodyPr>
          <a:lstStyle/>
          <a:p>
            <a:r>
              <a:rPr lang="en-US" sz="1400" b="1">
                <a:latin typeface="Arial" charset="0"/>
                <a:cs typeface="Arial" charset="0"/>
              </a:rPr>
              <a:t>advertiser</a:t>
            </a:r>
          </a:p>
        </p:txBody>
      </p:sp>
      <p:sp>
        <p:nvSpPr>
          <p:cNvPr id="1166342" name="Text Box 6"/>
          <p:cNvSpPr txBox="1">
            <a:spLocks noChangeArrowheads="1"/>
          </p:cNvSpPr>
          <p:nvPr/>
        </p:nvSpPr>
        <p:spPr bwMode="auto">
          <a:xfrm rot="16200000">
            <a:off x="1786731" y="3845719"/>
            <a:ext cx="668337" cy="304800"/>
          </a:xfrm>
          <a:prstGeom prst="rect">
            <a:avLst/>
          </a:prstGeom>
          <a:noFill/>
          <a:ln w="9525">
            <a:noFill/>
            <a:miter lim="800000"/>
            <a:headEnd/>
            <a:tailEnd/>
          </a:ln>
          <a:effectLst/>
        </p:spPr>
        <p:txBody>
          <a:bodyPr wrap="none">
            <a:spAutoFit/>
          </a:bodyPr>
          <a:lstStyle/>
          <a:p>
            <a:r>
              <a:rPr lang="en-US" sz="1400" b="1">
                <a:latin typeface="Arial" charset="0"/>
                <a:cs typeface="Arial" charset="0"/>
              </a:rPr>
              <a:t>query</a:t>
            </a:r>
          </a:p>
        </p:txBody>
      </p:sp>
      <p:sp>
        <p:nvSpPr>
          <p:cNvPr id="11" name="TextBox 10"/>
          <p:cNvSpPr txBox="1"/>
          <p:nvPr/>
        </p:nvSpPr>
        <p:spPr>
          <a:xfrm>
            <a:off x="2133600" y="6367046"/>
            <a:ext cx="5035353" cy="338554"/>
          </a:xfrm>
          <a:prstGeom prst="rect">
            <a:avLst/>
          </a:prstGeom>
          <a:noFill/>
        </p:spPr>
        <p:txBody>
          <a:bodyPr wrap="none" rtlCol="0">
            <a:spAutoFit/>
          </a:bodyPr>
          <a:lstStyle/>
          <a:p>
            <a:r>
              <a:rPr lang="en-US" sz="1600" dirty="0">
                <a:solidFill>
                  <a:schemeClr val="bg1">
                    <a:lumMod val="50000"/>
                  </a:schemeClr>
                </a:solidFill>
                <a:latin typeface="Arial" pitchFamily="34" charset="0"/>
                <a:cs typeface="Arial" pitchFamily="34" charset="0"/>
              </a:rPr>
              <a:t>[Andersen, Lang: Communities </a:t>
            </a:r>
            <a:r>
              <a:rPr lang="en-US" sz="1600" dirty="0" smtClean="0">
                <a:solidFill>
                  <a:schemeClr val="bg1">
                    <a:lumMod val="50000"/>
                  </a:schemeClr>
                </a:solidFill>
                <a:latin typeface="Arial" pitchFamily="34" charset="0"/>
                <a:cs typeface="Arial" pitchFamily="34" charset="0"/>
              </a:rPr>
              <a:t>from seed sets</a:t>
            </a:r>
            <a:r>
              <a:rPr lang="en-US" sz="1600" dirty="0">
                <a:solidFill>
                  <a:schemeClr val="bg1">
                    <a:lumMod val="50000"/>
                  </a:schemeClr>
                </a:solidFill>
                <a:latin typeface="Arial" pitchFamily="34" charset="0"/>
                <a:cs typeface="Arial" pitchFamily="34" charset="0"/>
              </a:rPr>
              <a:t>, 2006]</a:t>
            </a: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10384762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λ</a:t>
            </a:r>
            <a:r>
              <a:rPr lang="en-IE" baseline="-25000" dirty="0" smtClean="0"/>
              <a:t>2</a:t>
            </a:r>
            <a:r>
              <a:rPr lang="en-IE" dirty="0" smtClean="0"/>
              <a:t> as optimization problem</a:t>
            </a:r>
            <a:endParaRPr lang="en-US"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457200" y="1295400"/>
                <a:ext cx="8610600" cy="5257801"/>
              </a:xfrm>
            </p:spPr>
            <p:txBody>
              <a:bodyPr/>
              <a:lstStyle/>
              <a:p>
                <a:r>
                  <a:rPr lang="en-US" b="1" dirty="0" smtClean="0"/>
                  <a:t>Fact:</a:t>
                </a:r>
                <a:r>
                  <a:rPr lang="en-US" b="1" dirty="0" smtClean="0">
                    <a:solidFill>
                      <a:srgbClr val="D60093"/>
                    </a:solidFill>
                  </a:rPr>
                  <a:t> For symmetric matrix </a:t>
                </a:r>
                <a:r>
                  <a:rPr lang="en-US" b="1" i="1" dirty="0" smtClean="0">
                    <a:solidFill>
                      <a:srgbClr val="D60093"/>
                    </a:solidFill>
                    <a:latin typeface="Times New Roman" pitchFamily="18" charset="0"/>
                    <a:cs typeface="Times New Roman" pitchFamily="18" charset="0"/>
                  </a:rPr>
                  <a:t>M</a:t>
                </a:r>
                <a:r>
                  <a:rPr lang="en-US" b="1" dirty="0" smtClean="0">
                    <a:solidFill>
                      <a:srgbClr val="D60093"/>
                    </a:solidFill>
                  </a:rPr>
                  <a:t>:</a:t>
                </a:r>
              </a:p>
              <a:p>
                <a:endParaRPr lang="en-US" dirty="0" smtClean="0"/>
              </a:p>
              <a:p>
                <a:endParaRPr lang="en-US" dirty="0" smtClean="0"/>
              </a:p>
              <a:p>
                <a:endParaRPr lang="en-US" dirty="0" smtClean="0"/>
              </a:p>
              <a:p>
                <a:r>
                  <a:rPr lang="en-US" b="1" dirty="0" smtClean="0">
                    <a:solidFill>
                      <a:srgbClr val="0000FF"/>
                    </a:solidFill>
                  </a:rPr>
                  <a:t>What is the meaning of min </a:t>
                </a:r>
                <a:r>
                  <a:rPr lang="en-US" b="1" i="1" dirty="0" err="1" smtClean="0">
                    <a:solidFill>
                      <a:srgbClr val="0000FF"/>
                    </a:solidFill>
                    <a:latin typeface="Times New Roman" pitchFamily="18" charset="0"/>
                    <a:cs typeface="Times New Roman" pitchFamily="18" charset="0"/>
                  </a:rPr>
                  <a:t>x</a:t>
                </a:r>
                <a:r>
                  <a:rPr lang="en-US" b="1" baseline="30000" dirty="0" err="1" smtClean="0">
                    <a:solidFill>
                      <a:srgbClr val="0000FF"/>
                    </a:solidFill>
                    <a:latin typeface="Times New Roman" pitchFamily="18" charset="0"/>
                    <a:cs typeface="Times New Roman" pitchFamily="18" charset="0"/>
                  </a:rPr>
                  <a:t>T</a:t>
                </a:r>
                <a:r>
                  <a:rPr lang="en-US" b="1" baseline="30000" dirty="0" smtClean="0">
                    <a:solidFill>
                      <a:srgbClr val="0000FF"/>
                    </a:solidFill>
                    <a:latin typeface="Times New Roman" pitchFamily="18" charset="0"/>
                    <a:cs typeface="Times New Roman" pitchFamily="18" charset="0"/>
                  </a:rPr>
                  <a:t> </a:t>
                </a:r>
                <a:r>
                  <a:rPr lang="en-US" b="1" i="1" dirty="0" smtClean="0">
                    <a:solidFill>
                      <a:srgbClr val="0000FF"/>
                    </a:solidFill>
                    <a:latin typeface="Times New Roman" pitchFamily="18" charset="0"/>
                    <a:cs typeface="Times New Roman" pitchFamily="18" charset="0"/>
                  </a:rPr>
                  <a:t>L x</a:t>
                </a:r>
                <a:r>
                  <a:rPr lang="en-US" b="1" dirty="0" smtClean="0">
                    <a:solidFill>
                      <a:srgbClr val="0000FF"/>
                    </a:solidFill>
                  </a:rPr>
                  <a:t>  on </a:t>
                </a:r>
                <a:r>
                  <a:rPr lang="en-US" b="1" i="1" dirty="0" smtClean="0">
                    <a:solidFill>
                      <a:srgbClr val="0000FF"/>
                    </a:solidFill>
                  </a:rPr>
                  <a:t>G</a:t>
                </a:r>
                <a:r>
                  <a:rPr lang="en-US" b="1" dirty="0" smtClean="0">
                    <a:solidFill>
                      <a:srgbClr val="0000FF"/>
                    </a:solidFill>
                  </a:rPr>
                  <a:t>?</a:t>
                </a:r>
              </a:p>
              <a:p>
                <a:pPr lvl="1"/>
                <a14:m>
                  <m:oMath xmlns:m="http://schemas.openxmlformats.org/officeDocument/2006/math">
                    <m:sSup>
                      <m:sSupPr>
                        <m:ctrlPr>
                          <a:rPr lang="en-US" b="0" i="1" smtClean="0">
                            <a:latin typeface="Cambria Math"/>
                          </a:rPr>
                        </m:ctrlPr>
                      </m:sSupPr>
                      <m:e>
                        <m:r>
                          <m:rPr>
                            <m:sty m:val="p"/>
                          </m:rPr>
                          <a:rPr lang="en-US" b="0" i="0" smtClean="0">
                            <a:latin typeface="Cambria Math"/>
                          </a:rPr>
                          <m:t>x</m:t>
                        </m:r>
                      </m:e>
                      <m:sup>
                        <m:r>
                          <m:rPr>
                            <m:sty m:val="p"/>
                          </m:rPr>
                          <a:rPr lang="en-US" b="0" i="0" smtClean="0">
                            <a:latin typeface="Cambria Math"/>
                          </a:rPr>
                          <m:t>T</m:t>
                        </m:r>
                      </m:sup>
                    </m:sSup>
                    <m:r>
                      <m:rPr>
                        <m:sty m:val="p"/>
                      </m:rPr>
                      <a:rPr lang="en-US" b="0" i="0" smtClean="0">
                        <a:latin typeface="Cambria Math"/>
                      </a:rPr>
                      <m:t>L</m:t>
                    </m:r>
                    <m:r>
                      <a:rPr lang="en-US" b="0" i="0" smtClean="0">
                        <a:latin typeface="Cambria Math"/>
                      </a:rPr>
                      <m:t> </m:t>
                    </m:r>
                    <m:r>
                      <m:rPr>
                        <m:sty m:val="p"/>
                      </m:rPr>
                      <a:rPr lang="en-US" b="0" i="0" smtClean="0">
                        <a:latin typeface="Cambria Math"/>
                      </a:rPr>
                      <m:t>x</m:t>
                    </m:r>
                    <m:r>
                      <a:rPr lang="en-US" b="0" i="0" smtClean="0">
                        <a:latin typeface="Cambria Math"/>
                      </a:rPr>
                      <m:t>=</m:t>
                    </m:r>
                    <m:nary>
                      <m:naryPr>
                        <m:chr m:val="∑"/>
                        <m:ctrlPr>
                          <a:rPr lang="en-US" b="0" i="1" smtClean="0">
                            <a:latin typeface="Cambria Math"/>
                          </a:rPr>
                        </m:ctrlPr>
                      </m:naryPr>
                      <m:sub>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=1</m:t>
                        </m:r>
                      </m:sub>
                      <m:sup>
                        <m:r>
                          <a:rPr lang="en-US" b="0" i="1" smtClean="0">
                            <a:latin typeface="Cambria Math"/>
                          </a:rPr>
                          <m:t>𝑛</m:t>
                        </m:r>
                      </m:sup>
                      <m:e>
                        <m:sSub>
                          <m:sSubPr>
                            <m:ctrlPr>
                              <a:rPr lang="en-US" b="0" i="1" smtClean="0">
                                <a:latin typeface="Cambria Math"/>
                              </a:rPr>
                            </m:ctrlPr>
                          </m:sSubPr>
                          <m:e>
                            <m:r>
                              <a:rPr lang="en-US" b="0" i="1" smtClean="0">
                                <a:latin typeface="Cambria Math"/>
                              </a:rPr>
                              <m:t>𝐿</m:t>
                            </m:r>
                          </m:e>
                          <m:sub>
                            <m:r>
                              <a:rPr lang="en-US" b="0" i="1" smtClean="0">
                                <a:latin typeface="Cambria Math"/>
                              </a:rPr>
                              <m:t>𝑖𝑗</m:t>
                            </m:r>
                          </m:sub>
                        </m:sSub>
                      </m:e>
                    </m:nary>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m:t>
                    </m:r>
                    <m:nary>
                      <m:naryPr>
                        <m:chr m:val="∑"/>
                        <m:ctrlPr>
                          <a:rPr lang="en-US" i="1">
                            <a:latin typeface="Cambria Math"/>
                          </a:rPr>
                        </m:ctrlPr>
                      </m:naryPr>
                      <m:sub>
                        <m:r>
                          <a:rPr lang="en-US" i="1">
                            <a:latin typeface="Cambria Math"/>
                          </a:rPr>
                          <m:t>𝑖</m:t>
                        </m:r>
                        <m:r>
                          <a:rPr lang="en-US" i="1">
                            <a:latin typeface="Cambria Math"/>
                          </a:rPr>
                          <m:t>,</m:t>
                        </m:r>
                        <m:r>
                          <a:rPr lang="en-US" i="1">
                            <a:latin typeface="Cambria Math"/>
                          </a:rPr>
                          <m:t>𝑗</m:t>
                        </m:r>
                        <m:r>
                          <a:rPr lang="en-US" i="1">
                            <a:latin typeface="Cambria Math"/>
                          </a:rPr>
                          <m:t>=1</m:t>
                        </m:r>
                      </m:sub>
                      <m:sup>
                        <m:r>
                          <a:rPr lang="en-US" i="1">
                            <a:latin typeface="Cambria Math"/>
                          </a:rPr>
                          <m:t>𝑛</m:t>
                        </m:r>
                      </m:sup>
                      <m:e>
                        <m:d>
                          <m:dPr>
                            <m:ctrlPr>
                              <a:rPr lang="en-US" i="1" smtClean="0">
                                <a:latin typeface="Cambria Math"/>
                              </a:rPr>
                            </m:ctrlPr>
                          </m:dPr>
                          <m:e>
                            <m:sSub>
                              <m:sSubPr>
                                <m:ctrlPr>
                                  <a:rPr lang="en-US" b="0" i="1" smtClean="0">
                                    <a:latin typeface="Cambria Math"/>
                                  </a:rPr>
                                </m:ctrlPr>
                              </m:sSubPr>
                              <m:e>
                                <m:r>
                                  <a:rPr lang="en-US" b="0" i="1" smtClean="0">
                                    <a:latin typeface="Cambria Math"/>
                                  </a:rPr>
                                  <m:t>𝐷</m:t>
                                </m:r>
                              </m:e>
                              <m:sub>
                                <m:r>
                                  <a:rPr lang="en-US" b="0" i="1" smtClean="0">
                                    <a:latin typeface="Cambria Math"/>
                                  </a:rPr>
                                  <m:t>𝑖𝑗</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𝑖𝑗</m:t>
                                </m:r>
                              </m:sub>
                            </m:sSub>
                          </m:e>
                        </m:d>
                      </m:e>
                    </m:nary>
                    <m:sSub>
                      <m:sSubPr>
                        <m:ctrlPr>
                          <a:rPr lang="en-US" i="1">
                            <a:latin typeface="Cambria Math"/>
                          </a:rPr>
                        </m:ctrlPr>
                      </m:sSubPr>
                      <m:e>
                        <m:r>
                          <a:rPr lang="en-US" i="1">
                            <a:latin typeface="Cambria Math"/>
                          </a:rPr>
                          <m:t>𝑥</m:t>
                        </m:r>
                      </m:e>
                      <m:sub>
                        <m:r>
                          <a:rPr lang="en-US" i="1">
                            <a:latin typeface="Cambria Math"/>
                          </a:rPr>
                          <m:t>𝑖</m:t>
                        </m:r>
                      </m:sub>
                    </m:sSub>
                    <m:sSub>
                      <m:sSubPr>
                        <m:ctrlPr>
                          <a:rPr lang="en-US" i="1">
                            <a:latin typeface="Cambria Math"/>
                          </a:rPr>
                        </m:ctrlPr>
                      </m:sSubPr>
                      <m:e>
                        <m:r>
                          <a:rPr lang="en-US" i="1">
                            <a:latin typeface="Cambria Math"/>
                          </a:rPr>
                          <m:t>𝑥</m:t>
                        </m:r>
                      </m:e>
                      <m:sub>
                        <m:r>
                          <a:rPr lang="en-US" i="1">
                            <a:latin typeface="Cambria Math"/>
                          </a:rPr>
                          <m:t>𝑗</m:t>
                        </m:r>
                      </m:sub>
                    </m:sSub>
                  </m:oMath>
                </a14:m>
                <a:endParaRPr lang="en-US" dirty="0" smtClean="0"/>
              </a:p>
              <a:p>
                <a:pPr lvl="1"/>
                <a14:m>
                  <m:oMath xmlns:m="http://schemas.openxmlformats.org/officeDocument/2006/math">
                    <m:r>
                      <a:rPr lang="en-US" i="1">
                        <a:latin typeface="Cambria Math"/>
                      </a:rPr>
                      <m:t>=</m:t>
                    </m:r>
                    <m:nary>
                      <m:naryPr>
                        <m:chr m:val="∑"/>
                        <m:supHide m:val="on"/>
                        <m:ctrlPr>
                          <a:rPr lang="en-US" b="0" i="1" smtClean="0">
                            <a:latin typeface="Cambria Math"/>
                          </a:rPr>
                        </m:ctrlPr>
                      </m:naryPr>
                      <m:sub>
                        <m:r>
                          <a:rPr lang="en-US" b="0" i="1" smtClean="0">
                            <a:latin typeface="Cambria Math"/>
                          </a:rPr>
                          <m:t>𝑖</m:t>
                        </m:r>
                      </m:sub>
                      <m:sup/>
                      <m:e>
                        <m:sSub>
                          <m:sSubPr>
                            <m:ctrlPr>
                              <a:rPr lang="en-US" b="0" i="1" smtClean="0">
                                <a:latin typeface="Cambria Math"/>
                              </a:rPr>
                            </m:ctrlPr>
                          </m:sSubPr>
                          <m:e>
                            <m:r>
                              <a:rPr lang="en-US" b="0" i="1" smtClean="0">
                                <a:latin typeface="Cambria Math"/>
                              </a:rPr>
                              <m:t>𝐷</m:t>
                            </m:r>
                          </m:e>
                          <m:sub>
                            <m:r>
                              <a:rPr lang="en-US" b="0" i="1" smtClean="0">
                                <a:latin typeface="Cambria Math"/>
                              </a:rPr>
                              <m:t>𝑖𝑖</m:t>
                            </m:r>
                          </m:sub>
                        </m:sSub>
                        <m:sSubSup>
                          <m:sSubSupPr>
                            <m:ctrlPr>
                              <a:rPr lang="en-US" b="0" i="1" smtClean="0">
                                <a:latin typeface="Cambria Math"/>
                              </a:rPr>
                            </m:ctrlPr>
                          </m:sSubSupPr>
                          <m:e>
                            <m:r>
                              <a:rPr lang="en-US" b="0" i="1" smtClean="0">
                                <a:latin typeface="Cambria Math"/>
                              </a:rPr>
                              <m:t>𝑥</m:t>
                            </m:r>
                          </m:e>
                          <m:sub>
                            <m:r>
                              <a:rPr lang="en-US" b="0" i="1" smtClean="0">
                                <a:latin typeface="Cambria Math"/>
                              </a:rPr>
                              <m:t>𝑖</m:t>
                            </m:r>
                          </m:sub>
                          <m:sup>
                            <m:r>
                              <a:rPr lang="en-US" b="0" i="1" smtClean="0">
                                <a:latin typeface="Cambria Math"/>
                              </a:rPr>
                              <m:t>2</m:t>
                            </m:r>
                          </m:sup>
                        </m:sSubSup>
                      </m:e>
                    </m:nary>
                    <m:r>
                      <a:rPr lang="en-US" b="0" i="1" smtClean="0">
                        <a:latin typeface="Cambria Math"/>
                      </a:rPr>
                      <m:t>−</m:t>
                    </m:r>
                    <m:nary>
                      <m:naryPr>
                        <m:chr m:val="∑"/>
                        <m:supHide m:val="on"/>
                        <m:ctrlPr>
                          <a:rPr lang="en-US" i="1">
                            <a:latin typeface="Cambria Math"/>
                          </a:rPr>
                        </m:ctrlPr>
                      </m:naryPr>
                      <m:sub>
                        <m:d>
                          <m:dPr>
                            <m:ctrlPr>
                              <a:rPr lang="en-US" i="1">
                                <a:latin typeface="Cambria Math"/>
                              </a:rPr>
                            </m:ctrlPr>
                          </m:dPr>
                          <m:e>
                            <m:r>
                              <a:rPr lang="en-US" i="1">
                                <a:latin typeface="Cambria Math"/>
                              </a:rPr>
                              <m:t>𝑖</m:t>
                            </m:r>
                            <m:r>
                              <a:rPr lang="en-US" i="1">
                                <a:latin typeface="Cambria Math"/>
                              </a:rPr>
                              <m:t>,</m:t>
                            </m:r>
                            <m:r>
                              <a:rPr lang="en-US" i="1">
                                <a:latin typeface="Cambria Math"/>
                              </a:rPr>
                              <m:t>𝑗</m:t>
                            </m:r>
                          </m:e>
                        </m:d>
                        <m:r>
                          <a:rPr lang="en-US" i="1">
                            <a:latin typeface="Cambria Math"/>
                          </a:rPr>
                          <m:t>∈</m:t>
                        </m:r>
                        <m:r>
                          <a:rPr lang="en-US" i="1">
                            <a:latin typeface="Cambria Math"/>
                          </a:rPr>
                          <m:t>𝐸</m:t>
                        </m:r>
                      </m:sub>
                      <m:sup/>
                      <m:e>
                        <m:r>
                          <a:rPr lang="en-US" i="1">
                            <a:latin typeface="Cambria Math"/>
                          </a:rPr>
                          <m:t>2</m:t>
                        </m:r>
                        <m:sSub>
                          <m:sSubPr>
                            <m:ctrlPr>
                              <a:rPr lang="en-US" i="1">
                                <a:latin typeface="Cambria Math"/>
                              </a:rPr>
                            </m:ctrlPr>
                          </m:sSubPr>
                          <m:e>
                            <m:r>
                              <a:rPr lang="en-US" i="1">
                                <a:latin typeface="Cambria Math"/>
                              </a:rPr>
                              <m:t>𝑥</m:t>
                            </m:r>
                          </m:e>
                          <m:sub>
                            <m:r>
                              <a:rPr lang="en-US" i="1">
                                <a:latin typeface="Cambria Math"/>
                              </a:rPr>
                              <m:t>𝑖</m:t>
                            </m:r>
                          </m:sub>
                        </m:sSub>
                        <m:sSub>
                          <m:sSubPr>
                            <m:ctrlPr>
                              <a:rPr lang="en-US" i="1">
                                <a:latin typeface="Cambria Math"/>
                              </a:rPr>
                            </m:ctrlPr>
                          </m:sSubPr>
                          <m:e>
                            <m:r>
                              <a:rPr lang="en-US" i="1">
                                <a:latin typeface="Cambria Math"/>
                              </a:rPr>
                              <m:t>𝑥</m:t>
                            </m:r>
                          </m:e>
                          <m:sub>
                            <m:r>
                              <a:rPr lang="en-US" i="1">
                                <a:latin typeface="Cambria Math"/>
                              </a:rPr>
                              <m:t>𝑗</m:t>
                            </m:r>
                          </m:sub>
                        </m:sSub>
                      </m:e>
                    </m:nary>
                  </m:oMath>
                </a14:m>
                <a:endParaRPr lang="en-US" i="1" dirty="0" smtClean="0">
                  <a:latin typeface="Cambria Math"/>
                </a:endParaRPr>
              </a:p>
              <a:p>
                <a:pPr lvl="1"/>
                <a14:m>
                  <m:oMath xmlns:m="http://schemas.openxmlformats.org/officeDocument/2006/math">
                    <m:r>
                      <a:rPr lang="en-US" b="0" i="1" smtClean="0">
                        <a:latin typeface="Cambria Math"/>
                      </a:rPr>
                      <m:t>=</m:t>
                    </m:r>
                    <m:nary>
                      <m:naryPr>
                        <m:chr m:val="∑"/>
                        <m:supHide m:val="on"/>
                        <m:ctrlPr>
                          <a:rPr lang="en-US" b="0" i="1" smtClean="0">
                            <a:latin typeface="Cambria Math"/>
                          </a:rPr>
                        </m:ctrlPr>
                      </m:naryPr>
                      <m:sub>
                        <m:d>
                          <m:dPr>
                            <m:ctrlPr>
                              <a:rPr lang="en-US" b="0" i="1" smtClean="0">
                                <a:latin typeface="Cambria Math"/>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𝐸</m:t>
                        </m:r>
                      </m:sub>
                      <m:sup/>
                      <m:e>
                        <m:r>
                          <a:rPr lang="en-US" b="0" i="1" smtClean="0">
                            <a:latin typeface="Cambria Math"/>
                          </a:rPr>
                          <m:t>(</m:t>
                        </m:r>
                        <m:sSubSup>
                          <m:sSubSupPr>
                            <m:ctrlPr>
                              <a:rPr lang="en-US" b="0" i="1" smtClean="0">
                                <a:latin typeface="Cambria Math"/>
                              </a:rPr>
                            </m:ctrlPr>
                          </m:sSubSupPr>
                          <m:e>
                            <m:r>
                              <a:rPr lang="en-US" b="0" i="1" smtClean="0">
                                <a:latin typeface="Cambria Math"/>
                              </a:rPr>
                              <m:t>𝑥</m:t>
                            </m:r>
                          </m:e>
                          <m:sub>
                            <m:r>
                              <a:rPr lang="en-US" b="0" i="1" smtClean="0">
                                <a:latin typeface="Cambria Math"/>
                              </a:rPr>
                              <m:t>𝑖</m:t>
                            </m:r>
                          </m:sub>
                          <m:sup>
                            <m:r>
                              <a:rPr lang="en-US" b="0" i="1" smtClean="0">
                                <a:latin typeface="Cambria Math"/>
                              </a:rPr>
                              <m:t>2</m:t>
                            </m:r>
                          </m:sup>
                        </m:sSubSup>
                        <m:r>
                          <a:rPr lang="en-US" b="0" i="1" smtClean="0">
                            <a:latin typeface="Cambria Math"/>
                          </a:rPr>
                          <m:t>+</m:t>
                        </m:r>
                        <m:sSubSup>
                          <m:sSubSupPr>
                            <m:ctrlPr>
                              <a:rPr lang="en-US" b="0" i="1" smtClean="0">
                                <a:latin typeface="Cambria Math"/>
                              </a:rPr>
                            </m:ctrlPr>
                          </m:sSubSupPr>
                          <m:e>
                            <m:r>
                              <a:rPr lang="en-US" b="0" i="1" smtClean="0">
                                <a:latin typeface="Cambria Math"/>
                              </a:rPr>
                              <m:t>𝑥</m:t>
                            </m:r>
                          </m:e>
                          <m:sub>
                            <m:r>
                              <a:rPr lang="en-US" b="0" i="1" smtClean="0">
                                <a:latin typeface="Cambria Math"/>
                              </a:rPr>
                              <m:t>𝑗</m:t>
                            </m:r>
                          </m:sub>
                          <m:sup>
                            <m:r>
                              <a:rPr lang="en-US" b="0" i="1" smtClean="0">
                                <a:latin typeface="Cambria Math"/>
                              </a:rPr>
                              <m:t>2</m:t>
                            </m:r>
                          </m:sup>
                        </m:sSubSup>
                        <m:r>
                          <a:rPr lang="en-US" b="0" i="1" smtClean="0">
                            <a:latin typeface="Cambria Math"/>
                          </a:rPr>
                          <m:t>−2</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r>
                          <a:rPr lang="en-US" b="0" i="1" smtClean="0">
                            <a:latin typeface="Cambria Math"/>
                          </a:rPr>
                          <m:t>)</m:t>
                        </m:r>
                      </m:e>
                    </m:nary>
                  </m:oMath>
                </a14:m>
                <a:r>
                  <a:rPr lang="en-US" dirty="0"/>
                  <a:t> </a:t>
                </a:r>
                <a14:m>
                  <m:oMath xmlns:m="http://schemas.openxmlformats.org/officeDocument/2006/math">
                    <m:r>
                      <a:rPr lang="en-US" i="1">
                        <a:latin typeface="Cambria Math"/>
                      </a:rPr>
                      <m:t>=</m:t>
                    </m:r>
                    <m:nary>
                      <m:naryPr>
                        <m:chr m:val="∑"/>
                        <m:supHide m:val="on"/>
                        <m:ctrlPr>
                          <a:rPr lang="en-US" b="1" i="1" smtClean="0">
                            <a:solidFill>
                              <a:srgbClr val="0000FF"/>
                            </a:solidFill>
                            <a:latin typeface="Cambria Math"/>
                          </a:rPr>
                        </m:ctrlPr>
                      </m:naryPr>
                      <m:sub>
                        <m:d>
                          <m:dPr>
                            <m:ctrlPr>
                              <a:rPr lang="en-US" b="1" i="1">
                                <a:solidFill>
                                  <a:srgbClr val="0000FF"/>
                                </a:solidFill>
                                <a:latin typeface="Cambria Math"/>
                              </a:rPr>
                            </m:ctrlPr>
                          </m:dPr>
                          <m:e>
                            <m:r>
                              <a:rPr lang="en-US" b="1" i="1">
                                <a:solidFill>
                                  <a:srgbClr val="0000FF"/>
                                </a:solidFill>
                                <a:latin typeface="Cambria Math"/>
                              </a:rPr>
                              <m:t>𝒊</m:t>
                            </m:r>
                            <m:r>
                              <a:rPr lang="en-US" b="1" i="1">
                                <a:solidFill>
                                  <a:srgbClr val="0000FF"/>
                                </a:solidFill>
                                <a:latin typeface="Cambria Math"/>
                              </a:rPr>
                              <m:t>,</m:t>
                            </m:r>
                            <m:r>
                              <a:rPr lang="en-US" b="1" i="1">
                                <a:solidFill>
                                  <a:srgbClr val="0000FF"/>
                                </a:solidFill>
                                <a:latin typeface="Cambria Math"/>
                              </a:rPr>
                              <m:t>𝒋</m:t>
                            </m:r>
                          </m:e>
                        </m:d>
                        <m:r>
                          <a:rPr lang="en-US" b="1" i="1">
                            <a:solidFill>
                              <a:srgbClr val="0000FF"/>
                            </a:solidFill>
                            <a:latin typeface="Cambria Math"/>
                          </a:rPr>
                          <m:t>∈</m:t>
                        </m:r>
                        <m:r>
                          <a:rPr lang="en-US" b="1" i="1">
                            <a:solidFill>
                              <a:srgbClr val="0000FF"/>
                            </a:solidFill>
                            <a:latin typeface="Cambria Math"/>
                          </a:rPr>
                          <m:t>𝑬</m:t>
                        </m:r>
                      </m:sub>
                      <m:sup/>
                      <m:e>
                        <m:sSup>
                          <m:sSupPr>
                            <m:ctrlPr>
                              <a:rPr lang="en-US" b="1" i="1" smtClean="0">
                                <a:solidFill>
                                  <a:srgbClr val="0000FF"/>
                                </a:solidFill>
                                <a:latin typeface="Cambria Math"/>
                              </a:rPr>
                            </m:ctrlPr>
                          </m:sSupPr>
                          <m:e>
                            <m:d>
                              <m:dPr>
                                <m:ctrlPr>
                                  <a:rPr lang="en-US" b="1" i="1">
                                    <a:solidFill>
                                      <a:srgbClr val="0000FF"/>
                                    </a:solidFill>
                                    <a:latin typeface="Cambria Math"/>
                                  </a:rPr>
                                </m:ctrlPr>
                              </m:dPr>
                              <m:e>
                                <m:sSubSup>
                                  <m:sSubSupPr>
                                    <m:ctrlPr>
                                      <a:rPr lang="en-US" b="1" i="1">
                                        <a:solidFill>
                                          <a:srgbClr val="0000FF"/>
                                        </a:solidFill>
                                        <a:latin typeface="Cambria Math"/>
                                      </a:rPr>
                                    </m:ctrlPr>
                                  </m:sSubSupPr>
                                  <m:e>
                                    <m:r>
                                      <a:rPr lang="en-US" b="1" i="1">
                                        <a:solidFill>
                                          <a:srgbClr val="0000FF"/>
                                        </a:solidFill>
                                        <a:latin typeface="Cambria Math"/>
                                      </a:rPr>
                                      <m:t>𝒙</m:t>
                                    </m:r>
                                  </m:e>
                                  <m:sub>
                                    <m:r>
                                      <a:rPr lang="en-US" b="1" i="1">
                                        <a:solidFill>
                                          <a:srgbClr val="0000FF"/>
                                        </a:solidFill>
                                        <a:latin typeface="Cambria Math"/>
                                      </a:rPr>
                                      <m:t>𝒊</m:t>
                                    </m:r>
                                  </m:sub>
                                  <m:sup/>
                                </m:sSubSup>
                                <m:r>
                                  <a:rPr lang="en-US" b="1" i="1" smtClean="0">
                                    <a:solidFill>
                                      <a:srgbClr val="0000FF"/>
                                    </a:solidFill>
                                    <a:latin typeface="Cambria Math"/>
                                  </a:rPr>
                                  <m:t>−</m:t>
                                </m:r>
                                <m:sSubSup>
                                  <m:sSubSupPr>
                                    <m:ctrlPr>
                                      <a:rPr lang="en-US" b="1" i="1">
                                        <a:solidFill>
                                          <a:srgbClr val="0000FF"/>
                                        </a:solidFill>
                                        <a:latin typeface="Cambria Math"/>
                                      </a:rPr>
                                    </m:ctrlPr>
                                  </m:sSubSupPr>
                                  <m:e>
                                    <m:r>
                                      <a:rPr lang="en-US" b="1" i="1">
                                        <a:solidFill>
                                          <a:srgbClr val="0000FF"/>
                                        </a:solidFill>
                                        <a:latin typeface="Cambria Math"/>
                                      </a:rPr>
                                      <m:t>𝒙</m:t>
                                    </m:r>
                                  </m:e>
                                  <m:sub>
                                    <m:r>
                                      <a:rPr lang="en-US" b="1" i="1">
                                        <a:solidFill>
                                          <a:srgbClr val="0000FF"/>
                                        </a:solidFill>
                                        <a:latin typeface="Cambria Math"/>
                                      </a:rPr>
                                      <m:t>𝒋</m:t>
                                    </m:r>
                                  </m:sub>
                                  <m:sup/>
                                </m:sSubSup>
                              </m:e>
                            </m:d>
                          </m:e>
                          <m:sup>
                            <m:r>
                              <a:rPr lang="en-US" b="1" i="1" smtClean="0">
                                <a:solidFill>
                                  <a:srgbClr val="0000FF"/>
                                </a:solidFill>
                                <a:latin typeface="Cambria Math"/>
                              </a:rPr>
                              <m:t>𝟐</m:t>
                            </m:r>
                          </m:sup>
                        </m:sSup>
                      </m:e>
                    </m:nary>
                  </m:oMath>
                </a14:m>
                <a:endParaRPr lang="en-US" b="1" dirty="0">
                  <a:solidFill>
                    <a:srgbClr val="0000FF"/>
                  </a:solidFill>
                </a:endParaRPr>
              </a:p>
              <a:p>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457200" y="1295400"/>
                <a:ext cx="8610600" cy="5257801"/>
              </a:xfrm>
              <a:blipFill rotWithShape="1">
                <a:blip r:embed="rId4"/>
                <a:stretch>
                  <a:fillRect t="-928"/>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pPr>
              <a:defRPr/>
            </a:pPr>
            <a:r>
              <a:rPr lang="en-IE" smtClean="0"/>
              <a:t>J. Leskovec, A. Rajaraman, J. Ullman: Mining of Massive Datasets, http://www.mmds.org</a:t>
            </a:r>
            <a:endParaRPr lang="en-IE" dirty="0"/>
          </a:p>
        </p:txBody>
      </p:sp>
      <p:sp>
        <p:nvSpPr>
          <p:cNvPr id="6" name="Slide Number Placeholder 5"/>
          <p:cNvSpPr>
            <a:spLocks noGrp="1"/>
          </p:cNvSpPr>
          <p:nvPr>
            <p:ph type="sldNum" sz="quarter" idx="12"/>
          </p:nvPr>
        </p:nvSpPr>
        <p:spPr/>
        <p:txBody>
          <a:bodyPr/>
          <a:lstStyle/>
          <a:p>
            <a:pPr>
              <a:defRPr/>
            </a:pPr>
            <a:fld id="{2FB82157-1A3D-4543-BB36-318E47FF2E9F}" type="slidenum">
              <a:rPr lang="en-IE" smtClean="0"/>
              <a:pPr>
                <a:defRPr/>
              </a:pPr>
              <a:t>40</a:t>
            </a:fld>
            <a:endParaRPr lang="en-IE"/>
          </a:p>
        </p:txBody>
      </p:sp>
      <p:graphicFrame>
        <p:nvGraphicFramePr>
          <p:cNvPr id="10" name="Object 9"/>
          <p:cNvGraphicFramePr>
            <a:graphicFrameLocks noChangeAspect="1"/>
          </p:cNvGraphicFramePr>
          <p:nvPr>
            <p:extLst>
              <p:ext uri="{D42A27DB-BD31-4B8C-83A1-F6EECF244321}">
                <p14:modId xmlns:p14="http://schemas.microsoft.com/office/powerpoint/2010/main" val="637904672"/>
              </p:ext>
            </p:extLst>
          </p:nvPr>
        </p:nvGraphicFramePr>
        <p:xfrm>
          <a:off x="2419350" y="1905000"/>
          <a:ext cx="3219450" cy="1295400"/>
        </p:xfrm>
        <a:graphic>
          <a:graphicData uri="http://schemas.openxmlformats.org/presentationml/2006/ole">
            <mc:AlternateContent xmlns:mc="http://schemas.openxmlformats.org/markup-compatibility/2006">
              <mc:Choice xmlns:v="urn:schemas-microsoft-com:vml" Requires="v">
                <p:oleObj spid="_x0000_s71683" name="Equation" r:id="rId5" imgW="1041120" imgH="419040" progId="Equation.3">
                  <p:embed/>
                </p:oleObj>
              </mc:Choice>
              <mc:Fallback>
                <p:oleObj name="Equation" r:id="rId5" imgW="1041120" imgH="419040" progId="Equation.3">
                  <p:embed/>
                  <p:pic>
                    <p:nvPicPr>
                      <p:cNvPr id="0" name=""/>
                      <p:cNvPicPr>
                        <a:picLocks noChangeAspect="1" noChangeArrowheads="1"/>
                      </p:cNvPicPr>
                      <p:nvPr/>
                    </p:nvPicPr>
                    <p:blipFill>
                      <a:blip r:embed="rId6"/>
                      <a:srcRect/>
                      <a:stretch>
                        <a:fillRect/>
                      </a:stretch>
                    </p:blipFill>
                    <p:spPr bwMode="auto">
                      <a:xfrm>
                        <a:off x="2419350" y="1905000"/>
                        <a:ext cx="321945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909433" y="5990058"/>
                <a:ext cx="6510052" cy="651910"/>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Node </a:t>
                </a:r>
                <a14:m>
                  <m:oMath xmlns:m="http://schemas.openxmlformats.org/officeDocument/2006/math">
                    <m:r>
                      <a:rPr lang="en-US" sz="1600" b="1" i="1" dirty="0" smtClean="0">
                        <a:solidFill>
                          <a:srgbClr val="008000"/>
                        </a:solidFill>
                        <a:latin typeface="Cambria Math"/>
                        <a:cs typeface="Arial" pitchFamily="34" charset="0"/>
                      </a:rPr>
                      <m:t>𝒊</m:t>
                    </m:r>
                  </m:oMath>
                </a14:m>
                <a:r>
                  <a:rPr lang="en-US" sz="1600" dirty="0" smtClean="0">
                    <a:solidFill>
                      <a:srgbClr val="008000"/>
                    </a:solidFill>
                    <a:latin typeface="Arial" pitchFamily="34" charset="0"/>
                    <a:cs typeface="Arial" pitchFamily="34" charset="0"/>
                  </a:rPr>
                  <a:t> has degree </a:t>
                </a:r>
                <a14:m>
                  <m:oMath xmlns:m="http://schemas.openxmlformats.org/officeDocument/2006/math">
                    <m:sSub>
                      <m:sSubPr>
                        <m:ctrlPr>
                          <a:rPr lang="en-US" sz="1600" b="1" i="1" dirty="0" smtClean="0">
                            <a:solidFill>
                              <a:srgbClr val="008000"/>
                            </a:solidFill>
                            <a:latin typeface="Cambria Math"/>
                            <a:cs typeface="Arial" pitchFamily="34" charset="0"/>
                          </a:rPr>
                        </m:ctrlPr>
                      </m:sSubPr>
                      <m:e>
                        <m:r>
                          <a:rPr lang="en-US" sz="1600" b="1" i="1" dirty="0" smtClean="0">
                            <a:solidFill>
                              <a:srgbClr val="008000"/>
                            </a:solidFill>
                            <a:latin typeface="Cambria Math"/>
                            <a:cs typeface="Arial" pitchFamily="34" charset="0"/>
                          </a:rPr>
                          <m:t>𝒅</m:t>
                        </m:r>
                      </m:e>
                      <m:sub>
                        <m:r>
                          <a:rPr lang="en-US" sz="1600" b="1" i="1" dirty="0" smtClean="0">
                            <a:solidFill>
                              <a:srgbClr val="008000"/>
                            </a:solidFill>
                            <a:latin typeface="Cambria Math"/>
                            <a:cs typeface="Arial" pitchFamily="34" charset="0"/>
                          </a:rPr>
                          <m:t>𝒊</m:t>
                        </m:r>
                      </m:sub>
                    </m:sSub>
                  </m:oMath>
                </a14:m>
                <a:r>
                  <a:rPr lang="en-US" sz="1600" dirty="0" smtClean="0">
                    <a:solidFill>
                      <a:srgbClr val="008000"/>
                    </a:solidFill>
                    <a:latin typeface="Arial" pitchFamily="34" charset="0"/>
                    <a:cs typeface="Arial" pitchFamily="34" charset="0"/>
                  </a:rPr>
                  <a:t>. So, value </a:t>
                </a:r>
                <a14:m>
                  <m:oMath xmlns:m="http://schemas.openxmlformats.org/officeDocument/2006/math">
                    <m:sSubSup>
                      <m:sSubSupPr>
                        <m:ctrlPr>
                          <a:rPr lang="en-US" sz="1600" b="1" i="1" dirty="0" smtClean="0">
                            <a:solidFill>
                              <a:srgbClr val="008000"/>
                            </a:solidFill>
                            <a:latin typeface="Cambria Math"/>
                            <a:cs typeface="Arial" pitchFamily="34" charset="0"/>
                          </a:rPr>
                        </m:ctrlPr>
                      </m:sSubSupPr>
                      <m:e>
                        <m:r>
                          <a:rPr lang="en-US" sz="1600" b="1" i="1" dirty="0" smtClean="0">
                            <a:solidFill>
                              <a:srgbClr val="008000"/>
                            </a:solidFill>
                            <a:latin typeface="Cambria Math"/>
                            <a:cs typeface="Arial" pitchFamily="34" charset="0"/>
                          </a:rPr>
                          <m:t>𝒙</m:t>
                        </m:r>
                      </m:e>
                      <m:sub>
                        <m:r>
                          <a:rPr lang="en-US" sz="1600" b="1" i="1" dirty="0" smtClean="0">
                            <a:solidFill>
                              <a:srgbClr val="008000"/>
                            </a:solidFill>
                            <a:latin typeface="Cambria Math"/>
                            <a:cs typeface="Arial" pitchFamily="34" charset="0"/>
                          </a:rPr>
                          <m:t>𝒊</m:t>
                        </m:r>
                      </m:sub>
                      <m:sup>
                        <m:r>
                          <a:rPr lang="en-US" sz="1600" b="1" i="1" dirty="0" smtClean="0">
                            <a:solidFill>
                              <a:srgbClr val="008000"/>
                            </a:solidFill>
                            <a:latin typeface="Cambria Math"/>
                            <a:cs typeface="Arial" pitchFamily="34" charset="0"/>
                          </a:rPr>
                          <m:t>𝟐</m:t>
                        </m:r>
                      </m:sup>
                    </m:sSubSup>
                  </m:oMath>
                </a14:m>
                <a:r>
                  <a:rPr lang="en-US" sz="1600" dirty="0" smtClean="0">
                    <a:solidFill>
                      <a:srgbClr val="008000"/>
                    </a:solidFill>
                    <a:latin typeface="Arial" pitchFamily="34" charset="0"/>
                    <a:cs typeface="Arial" pitchFamily="34" charset="0"/>
                  </a:rPr>
                  <a:t> needs to be summed up </a:t>
                </a:r>
                <a14:m>
                  <m:oMath xmlns:m="http://schemas.openxmlformats.org/officeDocument/2006/math">
                    <m:sSub>
                      <m:sSubPr>
                        <m:ctrlPr>
                          <a:rPr lang="en-US" sz="1600" b="1" i="1" dirty="0" smtClean="0">
                            <a:solidFill>
                              <a:srgbClr val="008000"/>
                            </a:solidFill>
                            <a:latin typeface="Cambria Math"/>
                            <a:cs typeface="Arial" pitchFamily="34" charset="0"/>
                          </a:rPr>
                        </m:ctrlPr>
                      </m:sSubPr>
                      <m:e>
                        <m:r>
                          <a:rPr lang="en-US" sz="1600" b="1" i="1" dirty="0" smtClean="0">
                            <a:solidFill>
                              <a:srgbClr val="008000"/>
                            </a:solidFill>
                            <a:latin typeface="Cambria Math"/>
                            <a:cs typeface="Arial" pitchFamily="34" charset="0"/>
                          </a:rPr>
                          <m:t>𝒅</m:t>
                        </m:r>
                      </m:e>
                      <m:sub>
                        <m:r>
                          <a:rPr lang="en-US" sz="1600" b="1" i="1" dirty="0" smtClean="0">
                            <a:solidFill>
                              <a:srgbClr val="008000"/>
                            </a:solidFill>
                            <a:latin typeface="Cambria Math"/>
                            <a:cs typeface="Arial" pitchFamily="34" charset="0"/>
                          </a:rPr>
                          <m:t>𝒊</m:t>
                        </m:r>
                      </m:sub>
                    </m:sSub>
                  </m:oMath>
                </a14:m>
                <a:r>
                  <a:rPr lang="en-US" sz="1600" dirty="0" smtClean="0">
                    <a:solidFill>
                      <a:srgbClr val="008000"/>
                    </a:solidFill>
                    <a:latin typeface="Arial" pitchFamily="34" charset="0"/>
                    <a:cs typeface="Arial" pitchFamily="34" charset="0"/>
                  </a:rPr>
                  <a:t> times.</a:t>
                </a:r>
              </a:p>
              <a:p>
                <a:r>
                  <a:rPr lang="en-US" sz="1600" dirty="0" smtClean="0">
                    <a:solidFill>
                      <a:srgbClr val="008000"/>
                    </a:solidFill>
                    <a:latin typeface="Arial" pitchFamily="34" charset="0"/>
                    <a:cs typeface="Arial" pitchFamily="34" charset="0"/>
                  </a:rPr>
                  <a:t>But each edge </a:t>
                </a:r>
                <a14:m>
                  <m:oMath xmlns:m="http://schemas.openxmlformats.org/officeDocument/2006/math">
                    <m:r>
                      <a:rPr lang="en-US" sz="1600" b="1" i="1" dirty="0" smtClean="0">
                        <a:solidFill>
                          <a:srgbClr val="008000"/>
                        </a:solidFill>
                        <a:latin typeface="Cambria Math"/>
                        <a:cs typeface="Arial" pitchFamily="34" charset="0"/>
                      </a:rPr>
                      <m:t>(</m:t>
                    </m:r>
                    <m:r>
                      <a:rPr lang="en-US" sz="1600" b="1" i="1" dirty="0" err="1">
                        <a:solidFill>
                          <a:srgbClr val="008000"/>
                        </a:solidFill>
                        <a:latin typeface="Cambria Math"/>
                        <a:cs typeface="Arial" pitchFamily="34" charset="0"/>
                      </a:rPr>
                      <m:t>𝒊</m:t>
                    </m:r>
                    <m:r>
                      <a:rPr lang="en-US" sz="1600" b="1" i="1" dirty="0" err="1" smtClean="0">
                        <a:solidFill>
                          <a:srgbClr val="008000"/>
                        </a:solidFill>
                        <a:latin typeface="Cambria Math"/>
                        <a:cs typeface="Arial" pitchFamily="34" charset="0"/>
                      </a:rPr>
                      <m:t>,</m:t>
                    </m:r>
                    <m:r>
                      <a:rPr lang="en-US" sz="1600" b="1" i="1" dirty="0" err="1" smtClean="0">
                        <a:solidFill>
                          <a:srgbClr val="008000"/>
                        </a:solidFill>
                        <a:latin typeface="Cambria Math"/>
                        <a:cs typeface="Arial" pitchFamily="34" charset="0"/>
                      </a:rPr>
                      <m:t>𝒋</m:t>
                    </m:r>
                    <m:r>
                      <a:rPr lang="en-US" sz="1600" b="1" i="1" dirty="0" smtClean="0">
                        <a:solidFill>
                          <a:srgbClr val="008000"/>
                        </a:solidFill>
                        <a:latin typeface="Cambria Math"/>
                        <a:cs typeface="Arial" pitchFamily="34" charset="0"/>
                      </a:rPr>
                      <m:t>)</m:t>
                    </m:r>
                  </m:oMath>
                </a14:m>
                <a:r>
                  <a:rPr lang="en-US" sz="1600" dirty="0" smtClean="0">
                    <a:solidFill>
                      <a:srgbClr val="008000"/>
                    </a:solidFill>
                    <a:latin typeface="Arial" pitchFamily="34" charset="0"/>
                    <a:cs typeface="Arial" pitchFamily="34" charset="0"/>
                  </a:rPr>
                  <a:t> has two endpoints so we need </a:t>
                </a:r>
                <a14:m>
                  <m:oMath xmlns:m="http://schemas.openxmlformats.org/officeDocument/2006/math">
                    <m:sSubSup>
                      <m:sSubSupPr>
                        <m:ctrlPr>
                          <a:rPr lang="en-US" sz="1600" b="1" i="1" dirty="0">
                            <a:solidFill>
                              <a:srgbClr val="008000"/>
                            </a:solidFill>
                            <a:latin typeface="Cambria Math"/>
                            <a:cs typeface="Arial" pitchFamily="34" charset="0"/>
                          </a:rPr>
                        </m:ctrlPr>
                      </m:sSubSupPr>
                      <m:e>
                        <m:r>
                          <a:rPr lang="en-US" sz="1600" b="1" i="1" dirty="0">
                            <a:solidFill>
                              <a:srgbClr val="008000"/>
                            </a:solidFill>
                            <a:latin typeface="Cambria Math"/>
                            <a:cs typeface="Arial" pitchFamily="34" charset="0"/>
                          </a:rPr>
                          <m:t>𝒙</m:t>
                        </m:r>
                      </m:e>
                      <m:sub>
                        <m:r>
                          <a:rPr lang="en-US" sz="1600" b="1" i="1" dirty="0">
                            <a:solidFill>
                              <a:srgbClr val="008000"/>
                            </a:solidFill>
                            <a:latin typeface="Cambria Math"/>
                            <a:cs typeface="Arial" pitchFamily="34" charset="0"/>
                          </a:rPr>
                          <m:t>𝒊</m:t>
                        </m:r>
                      </m:sub>
                      <m:sup>
                        <m:r>
                          <a:rPr lang="en-US" sz="1600" b="1" i="1" dirty="0">
                            <a:solidFill>
                              <a:srgbClr val="008000"/>
                            </a:solidFill>
                            <a:latin typeface="Cambria Math"/>
                            <a:cs typeface="Arial" pitchFamily="34" charset="0"/>
                          </a:rPr>
                          <m:t>𝟐</m:t>
                        </m:r>
                      </m:sup>
                    </m:sSubSup>
                    <m:sSubSup>
                      <m:sSubSupPr>
                        <m:ctrlPr>
                          <a:rPr lang="en-US" sz="1600" b="1" i="1" dirty="0">
                            <a:solidFill>
                              <a:srgbClr val="008000"/>
                            </a:solidFill>
                            <a:latin typeface="Cambria Math"/>
                            <a:cs typeface="Arial" pitchFamily="34" charset="0"/>
                          </a:rPr>
                        </m:ctrlPr>
                      </m:sSubSupPr>
                      <m:e>
                        <m:r>
                          <a:rPr lang="en-US" sz="1600" b="1" i="1" dirty="0" smtClean="0">
                            <a:solidFill>
                              <a:srgbClr val="008000"/>
                            </a:solidFill>
                            <a:latin typeface="Cambria Math"/>
                            <a:cs typeface="Arial" pitchFamily="34" charset="0"/>
                          </a:rPr>
                          <m:t>+</m:t>
                        </m:r>
                        <m:r>
                          <a:rPr lang="en-US" sz="1600" b="1" i="1" dirty="0">
                            <a:solidFill>
                              <a:srgbClr val="008000"/>
                            </a:solidFill>
                            <a:latin typeface="Cambria Math"/>
                            <a:cs typeface="Arial" pitchFamily="34" charset="0"/>
                          </a:rPr>
                          <m:t>𝒙</m:t>
                        </m:r>
                      </m:e>
                      <m:sub>
                        <m:r>
                          <a:rPr lang="en-US" sz="1600" b="1" i="1" dirty="0" smtClean="0">
                            <a:solidFill>
                              <a:srgbClr val="008000"/>
                            </a:solidFill>
                            <a:latin typeface="Cambria Math"/>
                            <a:cs typeface="Arial" pitchFamily="34" charset="0"/>
                          </a:rPr>
                          <m:t>𝒋</m:t>
                        </m:r>
                      </m:sub>
                      <m:sup>
                        <m:r>
                          <a:rPr lang="en-US" sz="1600" b="1" i="1" dirty="0">
                            <a:solidFill>
                              <a:srgbClr val="008000"/>
                            </a:solidFill>
                            <a:latin typeface="Cambria Math"/>
                            <a:cs typeface="Arial" pitchFamily="34" charset="0"/>
                          </a:rPr>
                          <m:t>𝟐</m:t>
                        </m:r>
                      </m:sup>
                    </m:sSubSup>
                  </m:oMath>
                </a14:m>
                <a:endParaRPr lang="en-US" sz="1600" b="1" dirty="0" smtClean="0">
                  <a:solidFill>
                    <a:srgbClr val="008000"/>
                  </a:solidFill>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09433" y="5990058"/>
                <a:ext cx="6510052" cy="651910"/>
              </a:xfrm>
              <a:prstGeom prst="rect">
                <a:avLst/>
              </a:prstGeom>
              <a:blipFill rotWithShape="1">
                <a:blip r:embed="rId7"/>
                <a:stretch>
                  <a:fillRect l="-468" b="-6542"/>
                </a:stretch>
              </a:blipFill>
            </p:spPr>
            <p:txBody>
              <a:bodyPr/>
              <a:lstStyle/>
              <a:p>
                <a:r>
                  <a:rPr lang="en-US">
                    <a:noFill/>
                  </a:rPr>
                  <a:t> </a:t>
                </a:r>
              </a:p>
            </p:txBody>
          </p:sp>
        </mc:Fallback>
      </mc:AlternateContent>
      <p:sp>
        <p:nvSpPr>
          <p:cNvPr id="3" name="Right Brace 2"/>
          <p:cNvSpPr/>
          <p:nvPr/>
        </p:nvSpPr>
        <p:spPr>
          <a:xfrm rot="5400000">
            <a:off x="3257550" y="5138003"/>
            <a:ext cx="266700" cy="1295400"/>
          </a:xfrm>
          <a:prstGeom prst="rightBrace">
            <a:avLst>
              <a:gd name="adj1" fmla="val 47294"/>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01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257801"/>
              </a:xfrm>
            </p:spPr>
            <p:txBody>
              <a:bodyPr>
                <a:normAutofit/>
              </a:bodyPr>
              <a:lstStyle/>
              <a:p>
                <a:r>
                  <a:rPr lang="en-US" dirty="0" smtClean="0"/>
                  <a:t>Write </a:t>
                </a:r>
                <a14:m>
                  <m:oMath xmlns:m="http://schemas.openxmlformats.org/officeDocument/2006/math">
                    <m:r>
                      <a:rPr lang="en-US" i="1" dirty="0" smtClean="0">
                        <a:latin typeface="Cambria Math"/>
                      </a:rPr>
                      <m:t>𝑥</m:t>
                    </m:r>
                  </m:oMath>
                </a14:m>
                <a:r>
                  <a:rPr lang="en-US" dirty="0" smtClean="0"/>
                  <a:t> in axes of eigenvecotrs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r>
                      <a:rPr lang="en-US" b="0" i="1" smtClean="0">
                        <a:latin typeface="Cambria Math"/>
                      </a:rPr>
                      <m:t>, …, </m:t>
                    </m:r>
                    <m:sSub>
                      <m:sSubPr>
                        <m:ctrlPr>
                          <a:rPr lang="en-US" b="0" i="1" smtClean="0">
                            <a:latin typeface="Cambria Math"/>
                          </a:rPr>
                        </m:ctrlPr>
                      </m:sSubPr>
                      <m:e>
                        <m:r>
                          <a:rPr lang="en-US" b="0" i="1" smtClean="0">
                            <a:latin typeface="Cambria Math"/>
                          </a:rPr>
                          <m:t>𝑤</m:t>
                        </m:r>
                      </m:e>
                      <m:sub>
                        <m:r>
                          <a:rPr lang="en-US" b="0" i="1" smtClean="0">
                            <a:latin typeface="Cambria Math"/>
                          </a:rPr>
                          <m:t>𝑛</m:t>
                        </m:r>
                      </m:sub>
                    </m:sSub>
                  </m:oMath>
                </a14:m>
                <a:r>
                  <a:rPr lang="en-US" dirty="0" smtClean="0"/>
                  <a:t> of </a:t>
                </a:r>
                <a14:m>
                  <m:oMath xmlns:m="http://schemas.openxmlformats.org/officeDocument/2006/math">
                    <m:r>
                      <a:rPr lang="en-US" b="1" i="1" dirty="0" smtClean="0">
                        <a:latin typeface="Cambria Math"/>
                      </a:rPr>
                      <m:t>𝑴</m:t>
                    </m:r>
                  </m:oMath>
                </a14:m>
                <a:r>
                  <a:rPr lang="en-US" dirty="0" smtClean="0"/>
                  <a:t>. So, </a:t>
                </a:r>
                <a14:m>
                  <m:oMath xmlns:m="http://schemas.openxmlformats.org/officeDocument/2006/math">
                    <m:r>
                      <a:rPr lang="en-US" b="0" i="1" smtClean="0">
                        <a:latin typeface="Cambria Math"/>
                      </a:rPr>
                      <m:t>𝑥</m:t>
                    </m:r>
                    <m:r>
                      <a:rPr lang="en-US" b="0" i="1" smtClean="0">
                        <a:latin typeface="Cambria Math"/>
                      </a:rPr>
                      <m:t>=</m:t>
                    </m:r>
                    <m:nary>
                      <m:naryPr>
                        <m:chr m:val="∑"/>
                        <m:ctrlPr>
                          <a:rPr lang="en-US" b="0" i="1" smtClean="0">
                            <a:latin typeface="Cambria Math"/>
                          </a:rPr>
                        </m:ctrlPr>
                      </m:naryPr>
                      <m:sub>
                        <m:r>
                          <a:rPr lang="en-US" b="0" i="1" smtClean="0">
                            <a:latin typeface="Cambria Math"/>
                          </a:rPr>
                          <m:t>𝑖</m:t>
                        </m:r>
                      </m:sub>
                      <m:sup>
                        <m:r>
                          <a:rPr lang="en-US" b="0" i="1" smtClean="0">
                            <a:latin typeface="Cambria Math"/>
                          </a:rPr>
                          <m:t>𝑛</m:t>
                        </m:r>
                      </m:sup>
                      <m:e>
                        <m:sSub>
                          <m:sSubPr>
                            <m:ctrlPr>
                              <a:rPr lang="en-US" b="0" i="1" smtClean="0">
                                <a:latin typeface="Cambria Math"/>
                              </a:rPr>
                            </m:ctrlPr>
                          </m:sSubPr>
                          <m:e>
                            <m:r>
                              <a:rPr lang="en-US" b="0" i="1" smtClean="0">
                                <a:latin typeface="Cambria Math"/>
                              </a:rPr>
                              <m:t>𝛼</m:t>
                            </m:r>
                          </m:e>
                          <m:sub>
                            <m:r>
                              <a:rPr lang="en-US" b="0" i="1" smtClean="0">
                                <a:latin typeface="Cambria Math"/>
                              </a:rPr>
                              <m:t>𝑖</m:t>
                            </m:r>
                          </m:sub>
                        </m:sSub>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e>
                    </m:nary>
                  </m:oMath>
                </a14:m>
                <a:r>
                  <a:rPr lang="en-US" dirty="0" smtClean="0"/>
                  <a:t> </a:t>
                </a:r>
              </a:p>
              <a:p>
                <a:r>
                  <a:rPr lang="en-US" dirty="0" smtClean="0"/>
                  <a:t>Then we get: </a:t>
                </a:r>
                <a14:m>
                  <m:oMath xmlns:m="http://schemas.openxmlformats.org/officeDocument/2006/math">
                    <m:r>
                      <a:rPr lang="en-US" b="0" i="1" smtClean="0">
                        <a:latin typeface="Cambria Math"/>
                      </a:rPr>
                      <m:t>𝑀𝑥</m:t>
                    </m:r>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sub>
                      <m:sup/>
                      <m:e>
                        <m:sSub>
                          <m:sSubPr>
                            <m:ctrlPr>
                              <a:rPr lang="en-US" b="0" i="1" smtClean="0">
                                <a:latin typeface="Cambria Math"/>
                              </a:rPr>
                            </m:ctrlPr>
                          </m:sSubPr>
                          <m:e>
                            <m:r>
                              <a:rPr lang="en-US" b="0" i="1" smtClean="0">
                                <a:latin typeface="Cambria Math"/>
                              </a:rPr>
                              <m:t>𝛼</m:t>
                            </m:r>
                          </m:e>
                          <m:sub>
                            <m:r>
                              <a:rPr lang="en-US" b="0" i="1" smtClean="0">
                                <a:latin typeface="Cambria Math"/>
                              </a:rPr>
                              <m:t>𝑖</m:t>
                            </m:r>
                          </m:sub>
                        </m:sSub>
                        <m:r>
                          <a:rPr lang="en-US" b="0" i="1" smtClean="0">
                            <a:latin typeface="Cambria Math"/>
                          </a:rPr>
                          <m:t>𝑀</m:t>
                        </m:r>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e>
                    </m:nary>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sub>
                      <m:sup/>
                      <m:e>
                        <m:sSub>
                          <m:sSubPr>
                            <m:ctrlPr>
                              <a:rPr lang="en-US" b="0" i="1" smtClean="0">
                                <a:latin typeface="Cambria Math"/>
                              </a:rPr>
                            </m:ctrlPr>
                          </m:sSubPr>
                          <m:e>
                            <m:r>
                              <a:rPr lang="en-US" b="0" i="1" smtClean="0">
                                <a:latin typeface="Cambria Math"/>
                              </a:rPr>
                              <m:t>𝛼</m:t>
                            </m:r>
                          </m:e>
                          <m:sub>
                            <m:r>
                              <a:rPr lang="en-US" b="0" i="1" smtClean="0">
                                <a:latin typeface="Cambria Math"/>
                              </a:rPr>
                              <m:t>𝑖</m:t>
                            </m:r>
                          </m:sub>
                        </m:sSub>
                        <m:sSub>
                          <m:sSubPr>
                            <m:ctrlPr>
                              <a:rPr lang="en-US" b="0" i="1" smtClean="0">
                                <a:latin typeface="Cambria Math"/>
                              </a:rPr>
                            </m:ctrlPr>
                          </m:sSubPr>
                          <m:e>
                            <m:r>
                              <a:rPr lang="en-US" b="0" i="1" smtClean="0">
                                <a:latin typeface="Cambria Math"/>
                              </a:rPr>
                              <m:t>𝜆</m:t>
                            </m:r>
                          </m:e>
                          <m:sub>
                            <m:r>
                              <a:rPr lang="en-US" b="0" i="1" smtClean="0">
                                <a:latin typeface="Cambria Math"/>
                              </a:rPr>
                              <m:t>𝑖</m:t>
                            </m:r>
                          </m:sub>
                        </m:sSub>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e>
                    </m:nary>
                  </m:oMath>
                </a14:m>
                <a:endParaRPr lang="en-US" dirty="0" smtClean="0"/>
              </a:p>
              <a:p>
                <a:r>
                  <a:rPr lang="en-US" dirty="0" smtClean="0"/>
                  <a:t>So, what is </a:t>
                </a:r>
                <a14:m>
                  <m:oMath xmlns:m="http://schemas.openxmlformats.org/officeDocument/2006/math">
                    <m:sSup>
                      <m:sSupPr>
                        <m:ctrlPr>
                          <a:rPr lang="en-US" b="1" i="1" smtClean="0">
                            <a:latin typeface="Cambria Math"/>
                          </a:rPr>
                        </m:ctrlPr>
                      </m:sSupPr>
                      <m:e>
                        <m:r>
                          <a:rPr lang="en-US" b="1" i="1" smtClean="0">
                            <a:latin typeface="Cambria Math"/>
                          </a:rPr>
                          <m:t>𝒙</m:t>
                        </m:r>
                      </m:e>
                      <m:sup>
                        <m:r>
                          <a:rPr lang="en-US" b="1" i="1" smtClean="0">
                            <a:latin typeface="Cambria Math"/>
                          </a:rPr>
                          <m:t>𝑻</m:t>
                        </m:r>
                      </m:sup>
                    </m:sSup>
                    <m:r>
                      <a:rPr lang="en-US" b="1" i="1" smtClean="0">
                        <a:latin typeface="Cambria Math"/>
                      </a:rPr>
                      <m:t>𝑴𝒙</m:t>
                    </m:r>
                  </m:oMath>
                </a14:m>
                <a:r>
                  <a:rPr lang="en-US" dirty="0" smtClean="0"/>
                  <a:t>?</a:t>
                </a:r>
              </a:p>
              <a:p>
                <a:pPr lvl="1"/>
                <a14:m>
                  <m:oMath xmlns:m="http://schemas.openxmlformats.org/officeDocument/2006/math">
                    <m:sSup>
                      <m:sSupPr>
                        <m:ctrlPr>
                          <a:rPr lang="en-US" i="1">
                            <a:latin typeface="Cambria Math"/>
                          </a:rPr>
                        </m:ctrlPr>
                      </m:sSupPr>
                      <m:e>
                        <m:r>
                          <a:rPr lang="en-US" b="0" i="1">
                            <a:latin typeface="Cambria Math"/>
                          </a:rPr>
                          <m:t>𝑥</m:t>
                        </m:r>
                      </m:e>
                      <m:sup>
                        <m:r>
                          <a:rPr lang="en-US" b="0" i="1">
                            <a:latin typeface="Cambria Math"/>
                          </a:rPr>
                          <m:t>𝑇</m:t>
                        </m:r>
                      </m:sup>
                    </m:sSup>
                    <m:r>
                      <a:rPr lang="en-US" b="0" i="1">
                        <a:latin typeface="Cambria Math"/>
                      </a:rPr>
                      <m:t>𝑀𝑥</m:t>
                    </m:r>
                    <m:r>
                      <a:rPr lang="en-US" b="0" i="1" smtClean="0">
                        <a:latin typeface="Cambria Math"/>
                      </a:rPr>
                      <m:t>=</m:t>
                    </m:r>
                    <m:d>
                      <m:dPr>
                        <m:ctrlPr>
                          <a:rPr lang="en-US" b="0" i="1" smtClean="0">
                            <a:latin typeface="Cambria Math"/>
                          </a:rPr>
                        </m:ctrlPr>
                      </m:dPr>
                      <m:e>
                        <m:nary>
                          <m:naryPr>
                            <m:chr m:val="∑"/>
                            <m:supHide m:val="on"/>
                            <m:ctrlPr>
                              <a:rPr lang="en-US" i="1">
                                <a:latin typeface="Cambria Math"/>
                              </a:rPr>
                            </m:ctrlPr>
                          </m:naryPr>
                          <m:sub>
                            <m:r>
                              <a:rPr lang="en-US" i="1">
                                <a:latin typeface="Cambria Math"/>
                              </a:rPr>
                              <m:t>𝑖</m:t>
                            </m:r>
                          </m:sub>
                          <m:sup/>
                          <m:e>
                            <m:sSub>
                              <m:sSubPr>
                                <m:ctrlPr>
                                  <a:rPr lang="en-US" i="1">
                                    <a:latin typeface="Cambria Math"/>
                                  </a:rPr>
                                </m:ctrlPr>
                              </m:sSubPr>
                              <m:e>
                                <m:r>
                                  <a:rPr lang="en-US" i="1">
                                    <a:latin typeface="Cambria Math"/>
                                  </a:rPr>
                                  <m:t>𝛼</m:t>
                                </m:r>
                              </m:e>
                              <m:sub>
                                <m:r>
                                  <a:rPr lang="en-US" i="1">
                                    <a:latin typeface="Cambria Math"/>
                                  </a:rPr>
                                  <m:t>𝑖</m:t>
                                </m:r>
                              </m:sub>
                            </m:sSub>
                            <m:sSub>
                              <m:sSubPr>
                                <m:ctrlPr>
                                  <a:rPr lang="en-US" i="1">
                                    <a:latin typeface="Cambria Math"/>
                                  </a:rPr>
                                </m:ctrlPr>
                              </m:sSubPr>
                              <m:e>
                                <m:r>
                                  <a:rPr lang="en-US" i="1">
                                    <a:latin typeface="Cambria Math"/>
                                  </a:rPr>
                                  <m:t>𝑤</m:t>
                                </m:r>
                              </m:e>
                              <m:sub>
                                <m:r>
                                  <a:rPr lang="en-US" i="1">
                                    <a:latin typeface="Cambria Math"/>
                                  </a:rPr>
                                  <m:t>𝑖</m:t>
                                </m:r>
                              </m:sub>
                            </m:sSub>
                          </m:e>
                        </m:nary>
                      </m:e>
                    </m:d>
                    <m:d>
                      <m:dPr>
                        <m:ctrlPr>
                          <a:rPr lang="en-US" b="0" i="1" smtClean="0">
                            <a:latin typeface="Cambria Math"/>
                          </a:rPr>
                        </m:ctrlPr>
                      </m:dPr>
                      <m:e>
                        <m:nary>
                          <m:naryPr>
                            <m:chr m:val="∑"/>
                            <m:supHide m:val="on"/>
                            <m:ctrlPr>
                              <a:rPr lang="en-US" i="1">
                                <a:latin typeface="Cambria Math"/>
                              </a:rPr>
                            </m:ctrlPr>
                          </m:naryPr>
                          <m:sub>
                            <m:r>
                              <a:rPr lang="en-US" i="1">
                                <a:latin typeface="Cambria Math"/>
                              </a:rPr>
                              <m:t>𝑖</m:t>
                            </m:r>
                          </m:sub>
                          <m:sup/>
                          <m:e>
                            <m:sSub>
                              <m:sSubPr>
                                <m:ctrlPr>
                                  <a:rPr lang="en-US" i="1">
                                    <a:latin typeface="Cambria Math"/>
                                  </a:rPr>
                                </m:ctrlPr>
                              </m:sSubPr>
                              <m:e>
                                <m:r>
                                  <a:rPr lang="en-US" i="1">
                                    <a:latin typeface="Cambria Math"/>
                                  </a:rPr>
                                  <m:t>𝛼</m:t>
                                </m:r>
                              </m:e>
                              <m:sub>
                                <m:r>
                                  <a:rPr lang="en-US" i="1">
                                    <a:latin typeface="Cambria Math"/>
                                  </a:rPr>
                                  <m:t>𝑖</m:t>
                                </m:r>
                              </m:sub>
                            </m:sSub>
                            <m:sSub>
                              <m:sSubPr>
                                <m:ctrlPr>
                                  <a:rPr lang="en-US" i="1">
                                    <a:latin typeface="Cambria Math"/>
                                  </a:rPr>
                                </m:ctrlPr>
                              </m:sSubPr>
                              <m:e>
                                <m:r>
                                  <a:rPr lang="en-US" i="1">
                                    <a:latin typeface="Cambria Math"/>
                                  </a:rPr>
                                  <m:t>𝜆</m:t>
                                </m:r>
                              </m:e>
                              <m:sub>
                                <m:r>
                                  <a:rPr lang="en-US" i="1">
                                    <a:latin typeface="Cambria Math"/>
                                  </a:rPr>
                                  <m:t>𝑖</m:t>
                                </m:r>
                              </m:sub>
                            </m:sSub>
                            <m:sSub>
                              <m:sSubPr>
                                <m:ctrlPr>
                                  <a:rPr lang="en-US" i="1">
                                    <a:latin typeface="Cambria Math"/>
                                  </a:rPr>
                                </m:ctrlPr>
                              </m:sSubPr>
                              <m:e>
                                <m:r>
                                  <a:rPr lang="en-US" i="1">
                                    <a:latin typeface="Cambria Math"/>
                                  </a:rPr>
                                  <m:t>𝑤</m:t>
                                </m:r>
                              </m:e>
                              <m:sub>
                                <m:r>
                                  <a:rPr lang="en-US" i="1">
                                    <a:latin typeface="Cambria Math"/>
                                  </a:rPr>
                                  <m:t>𝑖</m:t>
                                </m:r>
                              </m:sub>
                            </m:sSub>
                          </m:e>
                        </m:nary>
                      </m:e>
                    </m:d>
                    <m:r>
                      <a:rPr lang="en-US" b="0" i="1" smtClean="0">
                        <a:latin typeface="Cambria Math"/>
                      </a:rPr>
                      <m:t>=</m:t>
                    </m:r>
                    <m:nary>
                      <m:naryPr>
                        <m:chr m:val="∑"/>
                        <m:supHide m:val="on"/>
                        <m:ctrlPr>
                          <a:rPr lang="en-US" b="0" i="1" smtClean="0">
                            <a:latin typeface="Cambria Math"/>
                          </a:rPr>
                        </m:ctrlPr>
                      </m:naryPr>
                      <m:sub>
                        <m:r>
                          <a:rPr lang="en-US" b="0" i="1" smtClean="0">
                            <a:latin typeface="Cambria Math"/>
                          </a:rPr>
                          <m:t>𝑖𝑗</m:t>
                        </m:r>
                      </m:sub>
                      <m:sup/>
                      <m:e>
                        <m:sSub>
                          <m:sSubPr>
                            <m:ctrlPr>
                              <a:rPr lang="en-US" b="0" i="1" smtClean="0">
                                <a:latin typeface="Cambria Math"/>
                              </a:rPr>
                            </m:ctrlPr>
                          </m:sSubPr>
                          <m:e>
                            <m:r>
                              <a:rPr lang="en-US" b="0" i="1" smtClean="0">
                                <a:latin typeface="Cambria Math"/>
                              </a:rPr>
                              <m:t>𝛼</m:t>
                            </m:r>
                          </m:e>
                          <m:sub>
                            <m:r>
                              <a:rPr lang="en-US" b="0" i="1" smtClean="0">
                                <a:latin typeface="Cambria Math"/>
                              </a:rPr>
                              <m:t>𝑖</m:t>
                            </m:r>
                          </m:sub>
                        </m:sSub>
                        <m:sSub>
                          <m:sSubPr>
                            <m:ctrlPr>
                              <a:rPr lang="en-US" b="0" i="1" smtClean="0">
                                <a:latin typeface="Cambria Math"/>
                              </a:rPr>
                            </m:ctrlPr>
                          </m:sSubPr>
                          <m:e>
                            <m:r>
                              <a:rPr lang="en-US" b="0" i="1" smtClean="0">
                                <a:latin typeface="Cambria Math"/>
                              </a:rPr>
                              <m:t>𝜆</m:t>
                            </m:r>
                          </m:e>
                          <m:sub>
                            <m:r>
                              <a:rPr lang="en-US" b="0" i="1" smtClean="0">
                                <a:latin typeface="Cambria Math"/>
                              </a:rPr>
                              <m:t>𝑗</m:t>
                            </m:r>
                          </m:sub>
                        </m:sSub>
                        <m:sSub>
                          <m:sSubPr>
                            <m:ctrlPr>
                              <a:rPr lang="en-US" b="0" i="1" smtClean="0">
                                <a:latin typeface="Cambria Math"/>
                              </a:rPr>
                            </m:ctrlPr>
                          </m:sSubPr>
                          <m:e>
                            <m:r>
                              <a:rPr lang="en-US" b="0" i="1" smtClean="0">
                                <a:latin typeface="Cambria Math"/>
                              </a:rPr>
                              <m:t>𝛼</m:t>
                            </m:r>
                          </m:e>
                          <m:sub>
                            <m:r>
                              <a:rPr lang="en-US" b="0" i="1" smtClean="0">
                                <a:latin typeface="Cambria Math"/>
                              </a:rPr>
                              <m:t>𝑗</m:t>
                            </m:r>
                          </m:sub>
                        </m:sSub>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sSub>
                          <m:sSubPr>
                            <m:ctrlPr>
                              <a:rPr lang="en-US" b="0" i="1" smtClean="0">
                                <a:latin typeface="Cambria Math"/>
                              </a:rPr>
                            </m:ctrlPr>
                          </m:sSubPr>
                          <m:e>
                            <m:r>
                              <a:rPr lang="en-US" b="0" i="1" smtClean="0">
                                <a:latin typeface="Cambria Math"/>
                              </a:rPr>
                              <m:t>𝑤</m:t>
                            </m:r>
                          </m:e>
                          <m:sub>
                            <m:r>
                              <a:rPr lang="en-US" b="0" i="1" smtClean="0">
                                <a:latin typeface="Cambria Math"/>
                              </a:rPr>
                              <m:t>𝑗</m:t>
                            </m:r>
                          </m:sub>
                        </m:sSub>
                      </m:e>
                    </m:nary>
                  </m:oMath>
                </a14:m>
                <a:endParaRPr lang="en-US" dirty="0" smtClean="0"/>
              </a:p>
              <a:p>
                <a:pPr marL="457200" lvl="1" indent="0">
                  <a:buNone/>
                </a:pPr>
                <a:r>
                  <a:rPr lang="en-US" dirty="0" smtClean="0"/>
                  <a:t>   </a:t>
                </a:r>
                <a14:m>
                  <m:oMath xmlns:m="http://schemas.openxmlformats.org/officeDocument/2006/math">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sub>
                      <m:sup/>
                      <m:e>
                        <m:sSub>
                          <m:sSubPr>
                            <m:ctrlPr>
                              <a:rPr lang="en-US" b="0" i="1" smtClean="0">
                                <a:latin typeface="Cambria Math"/>
                              </a:rPr>
                            </m:ctrlPr>
                          </m:sSubPr>
                          <m:e>
                            <m:r>
                              <a:rPr lang="en-US" b="0" i="1" smtClean="0">
                                <a:latin typeface="Cambria Math"/>
                              </a:rPr>
                              <m:t>𝛼</m:t>
                            </m:r>
                          </m:e>
                          <m:sub>
                            <m:r>
                              <a:rPr lang="en-US" b="0" i="1" smtClean="0">
                                <a:latin typeface="Cambria Math"/>
                              </a:rPr>
                              <m:t>𝑖</m:t>
                            </m:r>
                          </m:sub>
                        </m:sSub>
                        <m:sSub>
                          <m:sSubPr>
                            <m:ctrlPr>
                              <a:rPr lang="en-US" b="0" i="1" smtClean="0">
                                <a:latin typeface="Cambria Math"/>
                              </a:rPr>
                            </m:ctrlPr>
                          </m:sSubPr>
                          <m:e>
                            <m:r>
                              <a:rPr lang="en-US" b="0" i="1" smtClean="0">
                                <a:latin typeface="Cambria Math"/>
                              </a:rPr>
                              <m:t>𝜆</m:t>
                            </m:r>
                          </m:e>
                          <m:sub>
                            <m:r>
                              <a:rPr lang="en-US" b="0" i="1" smtClean="0">
                                <a:latin typeface="Cambria Math"/>
                              </a:rPr>
                              <m:t>𝑖</m:t>
                            </m:r>
                          </m:sub>
                        </m:sSub>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sSub>
                          <m:sSubPr>
                            <m:ctrlPr>
                              <a:rPr lang="en-US" b="0" i="1" smtClean="0">
                                <a:latin typeface="Cambria Math"/>
                              </a:rPr>
                            </m:ctrlPr>
                          </m:sSubPr>
                          <m:e>
                            <m:r>
                              <a:rPr lang="en-US" b="0" i="1" smtClean="0">
                                <a:latin typeface="Cambria Math"/>
                              </a:rPr>
                              <m:t>𝑤</m:t>
                            </m:r>
                          </m:e>
                          <m:sub>
                            <m:r>
                              <a:rPr lang="en-US" b="0" i="1" smtClean="0">
                                <a:latin typeface="Cambria Math"/>
                              </a:rPr>
                              <m:t>𝑖</m:t>
                            </m:r>
                          </m:sub>
                        </m:sSub>
                      </m:e>
                    </m:nary>
                    <m:r>
                      <a:rPr lang="en-US" b="0" i="1" smtClean="0">
                        <a:latin typeface="Cambria Math"/>
                      </a:rPr>
                      <m:t>=</m:t>
                    </m:r>
                    <m:nary>
                      <m:naryPr>
                        <m:chr m:val="∑"/>
                        <m:supHide m:val="on"/>
                        <m:ctrlPr>
                          <a:rPr lang="en-US" b="1" i="1" smtClean="0">
                            <a:latin typeface="Cambria Math"/>
                          </a:rPr>
                        </m:ctrlPr>
                      </m:naryPr>
                      <m:sub>
                        <m:r>
                          <a:rPr lang="en-US" b="1" i="1" smtClean="0">
                            <a:latin typeface="Cambria Math"/>
                          </a:rPr>
                          <m:t>𝒊</m:t>
                        </m:r>
                      </m:sub>
                      <m:sup/>
                      <m:e>
                        <m:sSub>
                          <m:sSubPr>
                            <m:ctrlPr>
                              <a:rPr lang="en-US" b="1" i="1" smtClean="0">
                                <a:latin typeface="Cambria Math"/>
                              </a:rPr>
                            </m:ctrlPr>
                          </m:sSubPr>
                          <m:e>
                            <m:r>
                              <a:rPr lang="en-US" b="1" i="1" smtClean="0">
                                <a:latin typeface="Cambria Math"/>
                              </a:rPr>
                              <m:t>𝝀</m:t>
                            </m:r>
                          </m:e>
                          <m:sub>
                            <m:r>
                              <a:rPr lang="en-US" b="1" i="1" smtClean="0">
                                <a:latin typeface="Cambria Math"/>
                              </a:rPr>
                              <m:t>𝒊</m:t>
                            </m:r>
                          </m:sub>
                        </m:sSub>
                        <m:sSubSup>
                          <m:sSubSupPr>
                            <m:ctrlPr>
                              <a:rPr lang="en-US" b="1" i="1" smtClean="0">
                                <a:latin typeface="Cambria Math"/>
                              </a:rPr>
                            </m:ctrlPr>
                          </m:sSubSupPr>
                          <m:e>
                            <m:r>
                              <a:rPr lang="en-US" b="1" i="1" smtClean="0">
                                <a:latin typeface="Cambria Math"/>
                              </a:rPr>
                              <m:t>𝜶</m:t>
                            </m:r>
                          </m:e>
                          <m:sub>
                            <m:r>
                              <a:rPr lang="en-US" b="1" i="1" smtClean="0">
                                <a:latin typeface="Cambria Math"/>
                              </a:rPr>
                              <m:t>𝒊</m:t>
                            </m:r>
                          </m:sub>
                          <m:sup>
                            <m:r>
                              <a:rPr lang="en-US" b="1" i="1" smtClean="0">
                                <a:latin typeface="Cambria Math"/>
                              </a:rPr>
                              <m:t>𝟐</m:t>
                            </m:r>
                          </m:sup>
                        </m:sSubSup>
                      </m:e>
                    </m:nary>
                  </m:oMath>
                </a14:m>
                <a:endParaRPr lang="en-US" b="1" dirty="0" smtClean="0"/>
              </a:p>
              <a:p>
                <a:pPr lvl="1"/>
                <a:r>
                  <a:rPr lang="en-US" dirty="0" smtClean="0">
                    <a:solidFill>
                      <a:srgbClr val="0000FF"/>
                    </a:solidFill>
                  </a:rPr>
                  <a:t>To minimize this over all unit vectors x orthogonal to: </a:t>
                </a:r>
                <a:r>
                  <a:rPr lang="en-US" dirty="0" smtClean="0"/>
                  <a:t>w = min over choices of </a:t>
                </a:r>
                <a14:m>
                  <m:oMath xmlns:m="http://schemas.openxmlformats.org/officeDocument/2006/math">
                    <m:r>
                      <a:rPr lang="en-US" b="0" i="1" smtClean="0">
                        <a:latin typeface="Cambria Math"/>
                      </a:rPr>
                      <m:t>(</m:t>
                    </m:r>
                    <m:sSub>
                      <m:sSubPr>
                        <m:ctrlPr>
                          <a:rPr lang="en-US" i="1" smtClean="0">
                            <a:latin typeface="Cambria Math"/>
                          </a:rPr>
                        </m:ctrlPr>
                      </m:sSubPr>
                      <m:e>
                        <m:r>
                          <a:rPr lang="en-US" b="0" i="1" smtClean="0">
                            <a:latin typeface="Cambria Math"/>
                          </a:rPr>
                          <m:t>𝛼</m:t>
                        </m:r>
                      </m:e>
                      <m:sub>
                        <m:r>
                          <a:rPr lang="en-US" b="0" i="1" smtClean="0">
                            <a:latin typeface="Cambria Math"/>
                          </a:rPr>
                          <m:t>1</m:t>
                        </m:r>
                      </m:sub>
                    </m:sSub>
                    <m:r>
                      <a:rPr lang="en-US" b="0" i="1" smtClean="0">
                        <a:latin typeface="Cambria Math"/>
                      </a:rPr>
                      <m:t>, …</m:t>
                    </m:r>
                    <m:sSub>
                      <m:sSubPr>
                        <m:ctrlPr>
                          <a:rPr lang="en-US" i="1" smtClean="0">
                            <a:latin typeface="Cambria Math"/>
                          </a:rPr>
                        </m:ctrlPr>
                      </m:sSubPr>
                      <m:e>
                        <m:r>
                          <a:rPr lang="en-US" b="0" i="1" smtClean="0">
                            <a:latin typeface="Cambria Math"/>
                          </a:rPr>
                          <m:t>𝛼</m:t>
                        </m:r>
                      </m:e>
                      <m:sub>
                        <m:r>
                          <a:rPr lang="en-US" b="0" i="1" smtClean="0">
                            <a:latin typeface="Cambria Math"/>
                          </a:rPr>
                          <m:t>𝑛</m:t>
                        </m:r>
                      </m:sub>
                    </m:sSub>
                    <m:r>
                      <a:rPr lang="en-US" b="0" i="1" smtClean="0">
                        <a:latin typeface="Cambria Math"/>
                      </a:rPr>
                      <m:t>)</m:t>
                    </m:r>
                  </m:oMath>
                </a14:m>
                <a:r>
                  <a:rPr lang="en-US" dirty="0" smtClean="0"/>
                  <a:t> so that:</a:t>
                </a:r>
                <a:br>
                  <a:rPr lang="en-US" dirty="0" smtClean="0"/>
                </a:br>
                <a14:m>
                  <m:oMath xmlns:m="http://schemas.openxmlformats.org/officeDocument/2006/math">
                    <m:r>
                      <a:rPr lang="en-US" b="0" i="1" smtClean="0">
                        <a:latin typeface="Cambria Math"/>
                      </a:rPr>
                      <m:t>∑</m:t>
                    </m:r>
                    <m:sSubSup>
                      <m:sSubSupPr>
                        <m:ctrlPr>
                          <a:rPr lang="en-US" i="1" smtClean="0">
                            <a:latin typeface="Cambria Math"/>
                          </a:rPr>
                        </m:ctrlPr>
                      </m:sSubSupPr>
                      <m:e>
                        <m:r>
                          <a:rPr lang="en-US" b="0" i="1" smtClean="0">
                            <a:latin typeface="Cambria Math"/>
                          </a:rPr>
                          <m:t>𝛼</m:t>
                        </m:r>
                      </m:e>
                      <m:sub>
                        <m:r>
                          <a:rPr lang="en-US" b="0" i="1" smtClean="0">
                            <a:latin typeface="Cambria Math"/>
                          </a:rPr>
                          <m:t>𝑖</m:t>
                        </m:r>
                      </m:sub>
                      <m:sup>
                        <m:r>
                          <a:rPr lang="en-US" b="0" i="1" smtClean="0">
                            <a:latin typeface="Cambria Math"/>
                          </a:rPr>
                          <m:t>2</m:t>
                        </m:r>
                      </m:sup>
                    </m:sSubSup>
                    <m:r>
                      <a:rPr lang="en-US" b="0" i="1" smtClean="0">
                        <a:latin typeface="Cambria Math"/>
                      </a:rPr>
                      <m:t>=1</m:t>
                    </m:r>
                  </m:oMath>
                </a14:m>
                <a:r>
                  <a:rPr lang="en-US" dirty="0" smtClean="0"/>
                  <a:t>  (unit length) </a:t>
                </a:r>
                <a14:m>
                  <m:oMath xmlns:m="http://schemas.openxmlformats.org/officeDocument/2006/math">
                    <m:r>
                      <a:rPr lang="en-US" b="0" i="1" smtClean="0">
                        <a:latin typeface="Cambria Math"/>
                      </a:rPr>
                      <m:t>∑</m:t>
                    </m:r>
                    <m:sSub>
                      <m:sSubPr>
                        <m:ctrlPr>
                          <a:rPr lang="en-US" i="1" smtClean="0">
                            <a:latin typeface="Cambria Math"/>
                          </a:rPr>
                        </m:ctrlPr>
                      </m:sSubPr>
                      <m:e>
                        <m:r>
                          <a:rPr lang="en-US" b="0" i="1" smtClean="0">
                            <a:latin typeface="Cambria Math"/>
                          </a:rPr>
                          <m:t>𝛼</m:t>
                        </m:r>
                      </m:e>
                      <m:sub>
                        <m:r>
                          <a:rPr lang="en-US" b="0" i="1" smtClean="0">
                            <a:latin typeface="Cambria Math"/>
                          </a:rPr>
                          <m:t>𝑖</m:t>
                        </m:r>
                      </m:sub>
                    </m:sSub>
                    <m:r>
                      <a:rPr lang="en-US" b="0" i="1" smtClean="0">
                        <a:latin typeface="Cambria Math"/>
                      </a:rPr>
                      <m:t>=0</m:t>
                    </m:r>
                  </m:oMath>
                </a14:m>
                <a:r>
                  <a:rPr lang="en-US" dirty="0" smtClean="0"/>
                  <a:t> (orthogonal to </a:t>
                </a:r>
                <a14:m>
                  <m:oMath xmlns:m="http://schemas.openxmlformats.org/officeDocument/2006/math">
                    <m:sSub>
                      <m:sSubPr>
                        <m:ctrlPr>
                          <a:rPr lang="en-US" i="1" smtClean="0">
                            <a:latin typeface="Cambria Math"/>
                          </a:rPr>
                        </m:ctrlPr>
                      </m:sSubPr>
                      <m:e>
                        <m:r>
                          <a:rPr lang="en-US" b="0" i="1" smtClean="0">
                            <a:latin typeface="Cambria Math"/>
                          </a:rPr>
                          <m:t>𝑤</m:t>
                        </m:r>
                      </m:e>
                      <m:sub>
                        <m:r>
                          <a:rPr lang="en-US" b="0" i="1" smtClean="0">
                            <a:latin typeface="Cambria Math"/>
                          </a:rPr>
                          <m:t>1</m:t>
                        </m:r>
                      </m:sub>
                    </m:sSub>
                  </m:oMath>
                </a14:m>
                <a:r>
                  <a:rPr lang="en-US" dirty="0" smtClean="0"/>
                  <a:t>)</a:t>
                </a:r>
              </a:p>
              <a:p>
                <a:pPr lvl="1"/>
                <a:r>
                  <a:rPr lang="en-US" dirty="0" smtClean="0"/>
                  <a:t>To minimize this, set </a:t>
                </a:r>
                <a14:m>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𝜶</m:t>
                        </m:r>
                      </m:e>
                      <m:sub>
                        <m:r>
                          <a:rPr lang="en-US" b="1" i="1" smtClean="0">
                            <a:solidFill>
                              <a:srgbClr val="0000FF"/>
                            </a:solidFill>
                            <a:latin typeface="Cambria Math"/>
                          </a:rPr>
                          <m:t>𝟐</m:t>
                        </m:r>
                      </m:sub>
                    </m:sSub>
                    <m:r>
                      <a:rPr lang="en-US" b="1" i="1" smtClean="0">
                        <a:solidFill>
                          <a:srgbClr val="0000FF"/>
                        </a:solidFill>
                        <a:latin typeface="Cambria Math"/>
                      </a:rPr>
                      <m:t>=</m:t>
                    </m:r>
                    <m:r>
                      <a:rPr lang="en-US" b="1" i="1" smtClean="0">
                        <a:solidFill>
                          <a:srgbClr val="0000FF"/>
                        </a:solidFill>
                        <a:latin typeface="Cambria Math"/>
                      </a:rPr>
                      <m:t>𝟏</m:t>
                    </m:r>
                  </m:oMath>
                </a14:m>
                <a:r>
                  <a:rPr lang="en-US" b="1" dirty="0" smtClean="0">
                    <a:solidFill>
                      <a:srgbClr val="0000FF"/>
                    </a:solidFill>
                  </a:rPr>
                  <a:t> </a:t>
                </a:r>
                <a:r>
                  <a:rPr lang="en-US" dirty="0" smtClean="0"/>
                  <a:t>and so </a:t>
                </a:r>
                <a14:m>
                  <m:oMath xmlns:m="http://schemas.openxmlformats.org/officeDocument/2006/math">
                    <m:nary>
                      <m:naryPr>
                        <m:chr m:val="∑"/>
                        <m:supHide m:val="on"/>
                        <m:ctrlPr>
                          <a:rPr lang="en-US" b="1" i="1" smtClean="0">
                            <a:solidFill>
                              <a:srgbClr val="0000FF"/>
                            </a:solidFill>
                            <a:latin typeface="Cambria Math"/>
                          </a:rPr>
                        </m:ctrlPr>
                      </m:naryPr>
                      <m:sub>
                        <m:r>
                          <a:rPr lang="en-US" b="1" i="1">
                            <a:solidFill>
                              <a:srgbClr val="0000FF"/>
                            </a:solidFill>
                            <a:latin typeface="Cambria Math"/>
                          </a:rPr>
                          <m:t>𝒊</m:t>
                        </m:r>
                      </m:sub>
                      <m:sup/>
                      <m:e>
                        <m:sSub>
                          <m:sSubPr>
                            <m:ctrlPr>
                              <a:rPr lang="en-US" b="1" i="1">
                                <a:solidFill>
                                  <a:srgbClr val="0000FF"/>
                                </a:solidFill>
                                <a:latin typeface="Cambria Math"/>
                              </a:rPr>
                            </m:ctrlPr>
                          </m:sSubPr>
                          <m:e>
                            <m:r>
                              <a:rPr lang="en-US" b="1" i="1">
                                <a:solidFill>
                                  <a:srgbClr val="0000FF"/>
                                </a:solidFill>
                                <a:latin typeface="Cambria Math"/>
                              </a:rPr>
                              <m:t>𝝀</m:t>
                            </m:r>
                          </m:e>
                          <m:sub>
                            <m:r>
                              <a:rPr lang="en-US" b="1" i="1">
                                <a:solidFill>
                                  <a:srgbClr val="0000FF"/>
                                </a:solidFill>
                                <a:latin typeface="Cambria Math"/>
                              </a:rPr>
                              <m:t>𝒊</m:t>
                            </m:r>
                          </m:sub>
                        </m:sSub>
                        <m:sSubSup>
                          <m:sSubSupPr>
                            <m:ctrlPr>
                              <a:rPr lang="en-US" b="1" i="1">
                                <a:solidFill>
                                  <a:srgbClr val="0000FF"/>
                                </a:solidFill>
                                <a:latin typeface="Cambria Math"/>
                              </a:rPr>
                            </m:ctrlPr>
                          </m:sSubSupPr>
                          <m:e>
                            <m:r>
                              <a:rPr lang="en-US" b="1" i="1">
                                <a:solidFill>
                                  <a:srgbClr val="0000FF"/>
                                </a:solidFill>
                                <a:latin typeface="Cambria Math"/>
                              </a:rPr>
                              <m:t>𝜶</m:t>
                            </m:r>
                          </m:e>
                          <m:sub>
                            <m:r>
                              <a:rPr lang="en-US" b="1" i="1">
                                <a:solidFill>
                                  <a:srgbClr val="0000FF"/>
                                </a:solidFill>
                                <a:latin typeface="Cambria Math"/>
                              </a:rPr>
                              <m:t>𝒊</m:t>
                            </m:r>
                          </m:sub>
                          <m:sup>
                            <m:r>
                              <a:rPr lang="en-US" b="1" i="1">
                                <a:solidFill>
                                  <a:srgbClr val="0000FF"/>
                                </a:solidFill>
                                <a:latin typeface="Cambria Math"/>
                              </a:rPr>
                              <m:t>𝟐</m:t>
                            </m:r>
                          </m:sup>
                        </m:sSubSup>
                        <m:r>
                          <a:rPr lang="en-US" b="1" i="1" smtClean="0">
                            <a:solidFill>
                              <a:srgbClr val="0000FF"/>
                            </a:solidFill>
                            <a:latin typeface="Cambria Math"/>
                          </a:rPr>
                          <m:t>=</m:t>
                        </m:r>
                        <m:sSub>
                          <m:sSubPr>
                            <m:ctrlPr>
                              <a:rPr lang="en-US" b="1" i="1" smtClean="0">
                                <a:solidFill>
                                  <a:srgbClr val="0000FF"/>
                                </a:solidFill>
                                <a:latin typeface="Cambria Math"/>
                              </a:rPr>
                            </m:ctrlPr>
                          </m:sSubPr>
                          <m:e>
                            <m:r>
                              <a:rPr lang="en-US" b="1" i="1" smtClean="0">
                                <a:solidFill>
                                  <a:srgbClr val="0000FF"/>
                                </a:solidFill>
                                <a:latin typeface="Cambria Math"/>
                              </a:rPr>
                              <m:t>𝝀</m:t>
                            </m:r>
                          </m:e>
                          <m:sub>
                            <m:r>
                              <a:rPr lang="en-US" b="1" i="1" smtClean="0">
                                <a:solidFill>
                                  <a:srgbClr val="0000FF"/>
                                </a:solidFill>
                                <a:latin typeface="Cambria Math"/>
                              </a:rPr>
                              <m:t>𝟐</m:t>
                            </m:r>
                          </m:sub>
                        </m:sSub>
                      </m:e>
                    </m:nary>
                  </m:oMath>
                </a14:m>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3"/>
                <a:stretch>
                  <a:fillRect t="-580" r="-2071" b="-162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33260579"/>
              </p:ext>
            </p:extLst>
          </p:nvPr>
        </p:nvGraphicFramePr>
        <p:xfrm>
          <a:off x="2343150" y="-13978"/>
          <a:ext cx="2686050" cy="1080778"/>
        </p:xfrm>
        <a:graphic>
          <a:graphicData uri="http://schemas.openxmlformats.org/presentationml/2006/ole">
            <mc:AlternateContent xmlns:mc="http://schemas.openxmlformats.org/markup-compatibility/2006">
              <mc:Choice xmlns:v="urn:schemas-microsoft-com:vml" Requires="v">
                <p:oleObj spid="_x0000_s72707" name="Equation" r:id="rId4" imgW="1041120" imgH="419040" progId="Equation.3">
                  <p:embed/>
                </p:oleObj>
              </mc:Choice>
              <mc:Fallback>
                <p:oleObj name="Equation" r:id="rId4" imgW="10411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13978"/>
                        <a:ext cx="2686050" cy="1080778"/>
                      </a:xfrm>
                      <a:prstGeom prst="rect">
                        <a:avLst/>
                      </a:prstGeom>
                      <a:solidFill>
                        <a:schemeClr val="bg1"/>
                      </a:solidFill>
                      <a:ln>
                        <a:noFill/>
                      </a:ln>
                    </p:spPr>
                  </p:pic>
                </p:oleObj>
              </mc:Fallback>
            </mc:AlternateContent>
          </a:graphicData>
        </a:graphic>
      </p:graphicFrame>
      <p:sp>
        <p:nvSpPr>
          <p:cNvPr id="8" name="Left Brace 7"/>
          <p:cNvSpPr/>
          <p:nvPr/>
        </p:nvSpPr>
        <p:spPr>
          <a:xfrm rot="16200000">
            <a:off x="5429252" y="2456544"/>
            <a:ext cx="190499" cy="838204"/>
          </a:xfrm>
          <a:prstGeom prst="leftBrace">
            <a:avLst>
              <a:gd name="adj1" fmla="val 53125"/>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172545" y="2907268"/>
                <a:ext cx="7039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𝒊</m:t>
                          </m:r>
                        </m:sub>
                      </m:sSub>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𝒘</m:t>
                          </m:r>
                        </m:e>
                        <m:sub>
                          <m:r>
                            <a:rPr lang="en-US" b="1" i="1" smtClean="0">
                              <a:solidFill>
                                <a:srgbClr val="008000"/>
                              </a:solidFill>
                              <a:latin typeface="Cambria Math"/>
                              <a:cs typeface="Arial" pitchFamily="34" charset="0"/>
                            </a:rPr>
                            <m:t>𝒊</m:t>
                          </m:r>
                        </m:sub>
                      </m:sSub>
                    </m:oMath>
                  </m:oMathPara>
                </a14:m>
                <a:endParaRPr lang="en-US" b="1" dirty="0" smtClean="0">
                  <a:solidFill>
                    <a:srgbClr val="008000"/>
                  </a:solidFill>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72545" y="2907268"/>
                <a:ext cx="703911" cy="369332"/>
              </a:xfrm>
              <a:prstGeom prst="rect">
                <a:avLst/>
              </a:prstGeom>
              <a:blipFill rotWithShape="1">
                <a:blip r:embed="rId6"/>
                <a:stretch>
                  <a:fillRect/>
                </a:stretch>
              </a:blipFill>
            </p:spPr>
            <p:txBody>
              <a:bodyPr/>
              <a:lstStyle/>
              <a:p>
                <a:r>
                  <a:rPr lang="en-US">
                    <a:noFill/>
                  </a:rPr>
                  <a:t> </a:t>
                </a:r>
              </a:p>
            </p:txBody>
          </p:sp>
        </mc:Fallback>
      </mc:AlternateContent>
      <p:sp>
        <p:nvSpPr>
          <p:cNvPr id="10" name="Left Brace 9"/>
          <p:cNvSpPr/>
          <p:nvPr/>
        </p:nvSpPr>
        <p:spPr>
          <a:xfrm rot="5400000">
            <a:off x="7943848" y="3105149"/>
            <a:ext cx="190500" cy="838203"/>
          </a:xfrm>
          <a:prstGeom prst="leftBrace">
            <a:avLst>
              <a:gd name="adj1" fmla="val 53125"/>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696200" y="2858869"/>
                <a:ext cx="1454244" cy="646331"/>
              </a:xfrm>
              <a:prstGeom prst="rect">
                <a:avLst/>
              </a:prstGeom>
              <a:noFill/>
            </p:spPr>
            <p:txBody>
              <a:bodyPr wrap="none" rtlCol="0">
                <a:spAutoFit/>
              </a:bodyPr>
              <a:lstStyle/>
              <a:p>
                <a14:m>
                  <m:oMath xmlns:m="http://schemas.openxmlformats.org/officeDocument/2006/math">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𝟎</m:t>
                    </m:r>
                  </m:oMath>
                </a14:m>
                <a:r>
                  <a:rPr lang="en-US" b="1" dirty="0" smtClean="0">
                    <a:solidFill>
                      <a:srgbClr val="008000"/>
                    </a:solidFill>
                    <a:latin typeface="Arial" pitchFamily="34" charset="0"/>
                    <a:cs typeface="Arial" pitchFamily="34" charset="0"/>
                  </a:rPr>
                  <a:t> if </a:t>
                </a:r>
                <a14:m>
                  <m:oMath xmlns:m="http://schemas.openxmlformats.org/officeDocument/2006/math">
                    <m:r>
                      <a:rPr lang="en-US" b="1" i="1" smtClean="0">
                        <a:solidFill>
                          <a:srgbClr val="008000"/>
                        </a:solidFill>
                        <a:latin typeface="Cambria Math"/>
                        <a:cs typeface="Arial" pitchFamily="34" charset="0"/>
                      </a:rPr>
                      <m:t>𝒊</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𝒋</m:t>
                    </m:r>
                  </m:oMath>
                </a14:m>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1 otherwise</a:t>
                </a:r>
              </a:p>
            </p:txBody>
          </p:sp>
        </mc:Choice>
        <mc:Fallback xmlns="">
          <p:sp>
            <p:nvSpPr>
              <p:cNvPr id="11" name="TextBox 10"/>
              <p:cNvSpPr txBox="1">
                <a:spLocks noRot="1" noChangeAspect="1" noMove="1" noResize="1" noEditPoints="1" noAdjustHandles="1" noChangeArrowheads="1" noChangeShapeType="1" noTextEdit="1"/>
              </p:cNvSpPr>
              <p:nvPr/>
            </p:nvSpPr>
            <p:spPr>
              <a:xfrm>
                <a:off x="7696200" y="2858869"/>
                <a:ext cx="1454244" cy="646331"/>
              </a:xfrm>
              <a:prstGeom prst="rect">
                <a:avLst/>
              </a:prstGeom>
              <a:blipFill rotWithShape="1">
                <a:blip r:embed="rId7"/>
                <a:stretch>
                  <a:fillRect l="-3782" t="-4717" r="-3361" b="-14151"/>
                </a:stretch>
              </a:blipFill>
            </p:spPr>
            <p:txBody>
              <a:bodyPr/>
              <a:lstStyle/>
              <a:p>
                <a:r>
                  <a:rPr lang="en-US">
                    <a:noFill/>
                  </a:rPr>
                  <a:t> </a:t>
                </a:r>
              </a:p>
            </p:txBody>
          </p:sp>
        </mc:Fallback>
      </mc:AlternateContent>
      <p:grpSp>
        <p:nvGrpSpPr>
          <p:cNvPr id="12" name="Group 11"/>
          <p:cNvGrpSpPr/>
          <p:nvPr/>
        </p:nvGrpSpPr>
        <p:grpSpPr>
          <a:xfrm>
            <a:off x="7696200" y="0"/>
            <a:ext cx="1447800" cy="685800"/>
            <a:chOff x="7696200" y="0"/>
            <a:chExt cx="1447800" cy="685800"/>
          </a:xfrm>
        </p:grpSpPr>
        <p:sp>
          <p:nvSpPr>
            <p:cNvPr id="13" name="Teardrop 12"/>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4" name="Rectangle 13"/>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772892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a:t>
            </a:r>
            <a:r>
              <a:rPr lang="en-IE" baseline="-25000" dirty="0" smtClean="0"/>
              <a:t>2</a:t>
            </a:r>
            <a:r>
              <a:rPr lang="en-IE" dirty="0" smtClean="0"/>
              <a:t> as optimization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229600" cy="3090722"/>
              </a:xfrm>
            </p:spPr>
            <p:txBody>
              <a:bodyPr/>
              <a:lstStyle/>
              <a:p>
                <a:r>
                  <a:rPr lang="en-US" b="1" dirty="0" smtClean="0">
                    <a:solidFill>
                      <a:srgbClr val="FF0066"/>
                    </a:solidFill>
                  </a:rPr>
                  <a:t>What else do we know about </a:t>
                </a:r>
                <a:r>
                  <a:rPr lang="en-US" b="1" i="1" dirty="0" smtClean="0">
                    <a:solidFill>
                      <a:srgbClr val="FF0066"/>
                    </a:solidFill>
                    <a:latin typeface="Times New Roman" pitchFamily="18" charset="0"/>
                    <a:cs typeface="Times New Roman" pitchFamily="18" charset="0"/>
                  </a:rPr>
                  <a:t>x</a:t>
                </a:r>
                <a:r>
                  <a:rPr lang="en-US" b="1" dirty="0" smtClean="0">
                    <a:solidFill>
                      <a:srgbClr val="FF0066"/>
                    </a:solidFill>
                  </a:rPr>
                  <a:t>?</a:t>
                </a:r>
              </a:p>
              <a:p>
                <a:pPr lvl="1"/>
                <a14:m>
                  <m:oMath xmlns:m="http://schemas.openxmlformats.org/officeDocument/2006/math">
                    <m:r>
                      <a:rPr lang="en-US" b="1" i="1" dirty="0" smtClean="0">
                        <a:latin typeface="Cambria Math"/>
                        <a:cs typeface="Times New Roman" pitchFamily="18" charset="0"/>
                      </a:rPr>
                      <m:t>𝒙</m:t>
                    </m:r>
                  </m:oMath>
                </a14:m>
                <a:r>
                  <a:rPr lang="en-US" dirty="0" smtClean="0"/>
                  <a:t> is unit vector: </a:t>
                </a:r>
                <a14:m>
                  <m:oMath xmlns:m="http://schemas.openxmlformats.org/officeDocument/2006/math">
                    <m:nary>
                      <m:naryPr>
                        <m:chr m:val="∑"/>
                        <m:supHide m:val="on"/>
                        <m:ctrlPr>
                          <a:rPr lang="en-US" b="1" i="1" dirty="0" smtClean="0">
                            <a:latin typeface="Cambria Math"/>
                            <a:cs typeface="Times New Roman" pitchFamily="18" charset="0"/>
                          </a:rPr>
                        </m:ctrlPr>
                      </m:naryPr>
                      <m:sub>
                        <m:r>
                          <a:rPr lang="en-US" b="1" i="1" dirty="0" smtClean="0">
                            <a:latin typeface="Cambria Math"/>
                            <a:cs typeface="Times New Roman" pitchFamily="18" charset="0"/>
                          </a:rPr>
                          <m:t>𝒊</m:t>
                        </m:r>
                      </m:sub>
                      <m:sup/>
                      <m:e>
                        <m:sSubSup>
                          <m:sSubSupPr>
                            <m:ctrlPr>
                              <a:rPr lang="en-US" b="1" i="1" dirty="0" smtClean="0">
                                <a:latin typeface="Cambria Math"/>
                                <a:cs typeface="Times New Roman" pitchFamily="18" charset="0"/>
                              </a:rPr>
                            </m:ctrlPr>
                          </m:sSubSupPr>
                          <m:e>
                            <m:r>
                              <a:rPr lang="en-US" b="1" i="1" dirty="0" smtClean="0">
                                <a:latin typeface="Cambria Math"/>
                                <a:cs typeface="Times New Roman" pitchFamily="18" charset="0"/>
                              </a:rPr>
                              <m:t>𝒙</m:t>
                            </m:r>
                          </m:e>
                          <m:sub>
                            <m:r>
                              <a:rPr lang="en-US" b="1" i="1" dirty="0" smtClean="0">
                                <a:latin typeface="Cambria Math"/>
                                <a:cs typeface="Times New Roman" pitchFamily="18" charset="0"/>
                              </a:rPr>
                              <m:t>𝒊</m:t>
                            </m:r>
                          </m:sub>
                          <m:sup>
                            <m:r>
                              <a:rPr lang="en-US" b="1" i="1" dirty="0" smtClean="0">
                                <a:latin typeface="Cambria Math"/>
                                <a:cs typeface="Times New Roman" pitchFamily="18" charset="0"/>
                              </a:rPr>
                              <m:t>𝟐</m:t>
                            </m:r>
                          </m:sup>
                        </m:sSubSup>
                        <m:r>
                          <a:rPr lang="en-US" b="1" i="1" dirty="0" smtClean="0">
                            <a:latin typeface="Cambria Math"/>
                            <a:cs typeface="Times New Roman" pitchFamily="18" charset="0"/>
                          </a:rPr>
                          <m:t>=</m:t>
                        </m:r>
                        <m:r>
                          <a:rPr lang="en-US" b="1" i="1" dirty="0" smtClean="0">
                            <a:latin typeface="Cambria Math"/>
                            <a:cs typeface="Times New Roman" pitchFamily="18" charset="0"/>
                          </a:rPr>
                          <m:t>𝟏</m:t>
                        </m:r>
                      </m:e>
                    </m:nary>
                  </m:oMath>
                </a14:m>
                <a:endParaRPr lang="en-US" b="1" dirty="0" smtClean="0"/>
              </a:p>
              <a:p>
                <a:pPr lvl="1"/>
                <a14:m>
                  <m:oMath xmlns:m="http://schemas.openxmlformats.org/officeDocument/2006/math">
                    <m:r>
                      <a:rPr lang="en-US" b="1" i="1" dirty="0">
                        <a:latin typeface="Cambria Math"/>
                        <a:cs typeface="Times New Roman" pitchFamily="18" charset="0"/>
                      </a:rPr>
                      <m:t>𝒙</m:t>
                    </m:r>
                  </m:oMath>
                </a14:m>
                <a:r>
                  <a:rPr lang="en-US" dirty="0" smtClean="0"/>
                  <a:t> is orthogonal to </a:t>
                </a:r>
                <a:r>
                  <a:rPr lang="en-US" b="1" dirty="0" smtClean="0"/>
                  <a:t>1</a:t>
                </a:r>
                <a:r>
                  <a:rPr lang="en-US" b="1" baseline="30000" dirty="0" smtClean="0"/>
                  <a:t>st</a:t>
                </a:r>
                <a:r>
                  <a:rPr lang="en-US" dirty="0" smtClean="0"/>
                  <a:t> eigenvector </a:t>
                </a:r>
                <a14:m>
                  <m:oMath xmlns:m="http://schemas.openxmlformats.org/officeDocument/2006/math">
                    <m:r>
                      <a:rPr lang="en-US" b="1" i="1" dirty="0" smtClean="0">
                        <a:latin typeface="Cambria Math"/>
                        <a:cs typeface="Times New Roman" pitchFamily="18" charset="0"/>
                      </a:rPr>
                      <m:t>(</m:t>
                    </m:r>
                    <m:r>
                      <a:rPr lang="en-US" b="1" i="1" dirty="0" smtClean="0">
                        <a:latin typeface="Cambria Math"/>
                        <a:cs typeface="Times New Roman" pitchFamily="18" charset="0"/>
                      </a:rPr>
                      <m:t>𝟏</m:t>
                    </m:r>
                    <m:r>
                      <a:rPr lang="en-US" b="1" i="1" dirty="0" smtClean="0">
                        <a:latin typeface="Cambria Math"/>
                        <a:cs typeface="Times New Roman" pitchFamily="18" charset="0"/>
                      </a:rPr>
                      <m:t>,…,</m:t>
                    </m:r>
                    <m:r>
                      <a:rPr lang="en-US" b="1" i="1" dirty="0" smtClean="0">
                        <a:latin typeface="Cambria Math"/>
                        <a:cs typeface="Times New Roman" pitchFamily="18" charset="0"/>
                      </a:rPr>
                      <m:t>𝟏</m:t>
                    </m:r>
                    <m:r>
                      <a:rPr lang="en-US" b="1" i="1" dirty="0" smtClean="0">
                        <a:latin typeface="Cambria Math"/>
                        <a:cs typeface="Times New Roman" pitchFamily="18" charset="0"/>
                      </a:rPr>
                      <m:t>)</m:t>
                    </m:r>
                    <m:r>
                      <a:rPr lang="en-US" i="1" dirty="0" smtClean="0">
                        <a:latin typeface="Cambria Math"/>
                      </a:rPr>
                      <m:t> </m:t>
                    </m:r>
                  </m:oMath>
                </a14:m>
                <a:r>
                  <a:rPr lang="en-US" dirty="0" smtClean="0"/>
                  <a:t>thus: </a:t>
                </a:r>
                <a14:m>
                  <m:oMath xmlns:m="http://schemas.openxmlformats.org/officeDocument/2006/math">
                    <m:nary>
                      <m:naryPr>
                        <m:chr m:val="∑"/>
                        <m:supHide m:val="on"/>
                        <m:ctrlPr>
                          <a:rPr lang="en-US" b="1" i="1" smtClean="0">
                            <a:latin typeface="Cambria Math"/>
                          </a:rPr>
                        </m:ctrlPr>
                      </m:naryPr>
                      <m:sub>
                        <m:r>
                          <a:rPr lang="en-US" b="1" i="1" smtClean="0">
                            <a:latin typeface="Cambria Math"/>
                          </a:rPr>
                          <m:t>𝒊</m:t>
                        </m:r>
                      </m:sub>
                      <m:sup/>
                      <m:e>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r>
                          <a:rPr lang="en-US" b="1" i="1" smtClean="0">
                            <a:latin typeface="Cambria Math"/>
                          </a:rPr>
                          <m:t>⋅</m:t>
                        </m:r>
                        <m:r>
                          <a:rPr lang="en-US" b="1" i="1" smtClean="0">
                            <a:latin typeface="Cambria Math"/>
                          </a:rPr>
                          <m:t>𝟏</m:t>
                        </m:r>
                      </m:e>
                    </m:nary>
                    <m:r>
                      <a:rPr lang="en-US" b="1" i="1" smtClean="0">
                        <a:latin typeface="Cambria Math"/>
                      </a:rPr>
                      <m:t>=</m:t>
                    </m:r>
                    <m:nary>
                      <m:naryPr>
                        <m:chr m:val="∑"/>
                        <m:supHide m:val="on"/>
                        <m:ctrlPr>
                          <a:rPr lang="en-US" b="1" i="1" smtClean="0">
                            <a:latin typeface="Cambria Math"/>
                          </a:rPr>
                        </m:ctrlPr>
                      </m:naryPr>
                      <m:sub>
                        <m:r>
                          <a:rPr lang="en-US" b="1" i="1" smtClean="0">
                            <a:latin typeface="Cambria Math"/>
                          </a:rPr>
                          <m:t>𝒊</m:t>
                        </m:r>
                      </m:sub>
                      <m:sup/>
                      <m:e>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e>
                    </m:nary>
                    <m:r>
                      <a:rPr lang="en-US" b="1" i="1" smtClean="0">
                        <a:latin typeface="Cambria Math"/>
                      </a:rPr>
                      <m:t>=</m:t>
                    </m:r>
                    <m:r>
                      <a:rPr lang="en-US" b="1" i="1" smtClean="0">
                        <a:latin typeface="Cambria Math"/>
                      </a:rPr>
                      <m:t>𝟎</m:t>
                    </m:r>
                  </m:oMath>
                </a14:m>
                <a:endParaRPr lang="en-US" b="1" dirty="0" smtClean="0"/>
              </a:p>
              <a:p>
                <a:pPr lvl="8"/>
                <a:endParaRPr lang="en-US" dirty="0" smtClean="0"/>
              </a:p>
              <a:p>
                <a:r>
                  <a:rPr lang="en-US" b="1" dirty="0" smtClean="0">
                    <a:solidFill>
                      <a:srgbClr val="0000FF"/>
                    </a:solidFill>
                  </a:rPr>
                  <a:t>Remember:</a:t>
                </a:r>
                <a:endParaRPr lang="en-US" b="1"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229600" cy="3090722"/>
              </a:xfrm>
              <a:blipFill rotWithShape="1">
                <a:blip r:embed="rId3"/>
                <a:stretch>
                  <a:fillRect t="-1578" b="-1183"/>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42</a:t>
            </a:fld>
            <a:endParaRPr lang="en-US"/>
          </a:p>
        </p:txBody>
      </p:sp>
      <p:graphicFrame>
        <p:nvGraphicFramePr>
          <p:cNvPr id="38914" name="Object 2"/>
          <p:cNvGraphicFramePr>
            <a:graphicFrameLocks noChangeAspect="1"/>
          </p:cNvGraphicFramePr>
          <p:nvPr>
            <p:extLst>
              <p:ext uri="{D42A27DB-BD31-4B8C-83A1-F6EECF244321}">
                <p14:modId xmlns:p14="http://schemas.microsoft.com/office/powerpoint/2010/main" val="1434036439"/>
              </p:ext>
            </p:extLst>
          </p:nvPr>
        </p:nvGraphicFramePr>
        <p:xfrm>
          <a:off x="704850" y="4185495"/>
          <a:ext cx="4857750" cy="1377950"/>
        </p:xfrm>
        <a:graphic>
          <a:graphicData uri="http://schemas.openxmlformats.org/presentationml/2006/ole">
            <mc:AlternateContent xmlns:mc="http://schemas.openxmlformats.org/markup-compatibility/2006">
              <mc:Choice xmlns:v="urn:schemas-microsoft-com:vml" Requires="v">
                <p:oleObj spid="_x0000_s73731" name="Equation" r:id="rId4" imgW="1701720" imgH="482400" progId="Equation.3">
                  <p:embed/>
                </p:oleObj>
              </mc:Choice>
              <mc:Fallback>
                <p:oleObj name="Equation" r:id="rId4" imgW="1701720" imgH="482400" progId="Equation.3">
                  <p:embed/>
                  <p:pic>
                    <p:nvPicPr>
                      <p:cNvPr id="0" name=""/>
                      <p:cNvPicPr>
                        <a:picLocks noChangeAspect="1" noChangeArrowheads="1"/>
                      </p:cNvPicPr>
                      <p:nvPr/>
                    </p:nvPicPr>
                    <p:blipFill>
                      <a:blip r:embed="rId5"/>
                      <a:srcRect/>
                      <a:stretch>
                        <a:fillRect/>
                      </a:stretch>
                    </p:blipFill>
                    <p:spPr bwMode="auto">
                      <a:xfrm>
                        <a:off x="704850" y="4185495"/>
                        <a:ext cx="4857750" cy="137795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p:nvPr/>
            </p:nvSpPr>
            <p:spPr>
              <a:xfrm>
                <a:off x="1524000" y="4976336"/>
                <a:ext cx="11430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All </a:t>
                </a:r>
                <a:r>
                  <a:rPr lang="en-US" sz="1400" dirty="0" err="1" smtClean="0">
                    <a:latin typeface="Times New Roman" pitchFamily="18" charset="0"/>
                    <a:cs typeface="Times New Roman" pitchFamily="18" charset="0"/>
                  </a:rPr>
                  <a:t>labelings</a:t>
                </a:r>
                <a:r>
                  <a:rPr lang="en-US" sz="1400" dirty="0" smtClean="0">
                    <a:latin typeface="Times New Roman" pitchFamily="18" charset="0"/>
                    <a:cs typeface="Times New Roman" pitchFamily="18" charset="0"/>
                  </a:rPr>
                  <a:t> of nodes </a:t>
                </a:r>
                <a14:m>
                  <m:oMath xmlns:m="http://schemas.openxmlformats.org/officeDocument/2006/math">
                    <m:r>
                      <a:rPr lang="en-US" sz="1400" i="1" dirty="0" smtClean="0">
                        <a:latin typeface="Cambria Math"/>
                        <a:cs typeface="Times New Roman" pitchFamily="18" charset="0"/>
                      </a:rPr>
                      <m:t>𝑖</m:t>
                    </m:r>
                  </m:oMath>
                </a14:m>
                <a:r>
                  <a:rPr lang="en-US" sz="1400" dirty="0" smtClean="0">
                    <a:latin typeface="Times New Roman" pitchFamily="18" charset="0"/>
                    <a:cs typeface="Times New Roman" pitchFamily="18" charset="0"/>
                  </a:rPr>
                  <a:t> so that </a:t>
                </a:r>
                <a14:m>
                  <m:oMath xmlns:m="http://schemas.openxmlformats.org/officeDocument/2006/math">
                    <m:r>
                      <a:rPr lang="en-US" sz="1400" i="1" dirty="0" smtClean="0">
                        <a:latin typeface="Cambria Math"/>
                        <a:cs typeface="Times New Roman" pitchFamily="18" charset="0"/>
                      </a:rPr>
                      <m:t>∑</m:t>
                    </m:r>
                    <m:sSub>
                      <m:sSubPr>
                        <m:ctrlPr>
                          <a:rPr lang="en-US" sz="1400" i="1" dirty="0" err="1" smtClean="0">
                            <a:latin typeface="Cambria Math"/>
                            <a:cs typeface="Times New Roman" pitchFamily="18" charset="0"/>
                          </a:rPr>
                        </m:ctrlPr>
                      </m:sSubPr>
                      <m:e>
                        <m:r>
                          <a:rPr lang="en-US" sz="1400" i="1" dirty="0" err="1" smtClean="0">
                            <a:latin typeface="Cambria Math"/>
                            <a:cs typeface="Times New Roman" pitchFamily="18" charset="0"/>
                          </a:rPr>
                          <m:t>𝑥</m:t>
                        </m:r>
                      </m:e>
                      <m:sub>
                        <m:r>
                          <a:rPr lang="en-US" sz="1400" i="1" dirty="0" err="1" smtClean="0">
                            <a:latin typeface="Cambria Math"/>
                            <a:cs typeface="Times New Roman" pitchFamily="18" charset="0"/>
                          </a:rPr>
                          <m:t>𝑖</m:t>
                        </m:r>
                      </m:sub>
                    </m:sSub>
                    <m:r>
                      <a:rPr lang="en-US" sz="1400" i="1" dirty="0" smtClean="0">
                        <a:latin typeface="Cambria Math"/>
                        <a:cs typeface="Times New Roman" pitchFamily="18" charset="0"/>
                      </a:rPr>
                      <m:t>=0</m:t>
                    </m:r>
                  </m:oMath>
                </a14:m>
                <a:endParaRPr lang="en-US" sz="1400" dirty="0">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524000" y="4976336"/>
                <a:ext cx="1143000" cy="738664"/>
              </a:xfrm>
              <a:prstGeom prst="rect">
                <a:avLst/>
              </a:prstGeom>
              <a:blipFill rotWithShape="1">
                <a:blip r:embed="rId6"/>
                <a:stretch>
                  <a:fillRect l="-1064" t="-820" r="-1596"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62000" y="5791200"/>
                <a:ext cx="4572000" cy="830997"/>
              </a:xfrm>
              <a:prstGeom prst="rect">
                <a:avLst/>
              </a:prstGeom>
              <a:noFill/>
            </p:spPr>
            <p:txBody>
              <a:bodyPr wrap="square" rtlCol="0">
                <a:spAutoFit/>
              </a:bodyPr>
              <a:lstStyle/>
              <a:p>
                <a:pPr algn="ctr"/>
                <a:r>
                  <a:rPr lang="en-US" sz="1600" b="1" dirty="0" smtClean="0">
                    <a:solidFill>
                      <a:srgbClr val="008000"/>
                    </a:solidFill>
                    <a:latin typeface="Arial" pitchFamily="34" charset="0"/>
                    <a:cs typeface="Arial" pitchFamily="34" charset="0"/>
                  </a:rPr>
                  <a:t>We want to assign values </a:t>
                </a:r>
                <a14:m>
                  <m:oMath xmlns:m="http://schemas.openxmlformats.org/officeDocument/2006/math">
                    <m:sSub>
                      <m:sSubPr>
                        <m:ctrlPr>
                          <a:rPr lang="en-US" sz="1600" b="1" i="1" dirty="0" smtClean="0">
                            <a:solidFill>
                              <a:srgbClr val="008000"/>
                            </a:solidFill>
                            <a:latin typeface="Cambria Math"/>
                            <a:cs typeface="Arial" pitchFamily="34" charset="0"/>
                          </a:rPr>
                        </m:ctrlPr>
                      </m:sSubPr>
                      <m:e>
                        <m:r>
                          <a:rPr lang="en-US" sz="1600" b="1" i="1" dirty="0" smtClean="0">
                            <a:solidFill>
                              <a:srgbClr val="008000"/>
                            </a:solidFill>
                            <a:latin typeface="Cambria Math"/>
                            <a:cs typeface="Arial" pitchFamily="34" charset="0"/>
                          </a:rPr>
                          <m:t>𝒙</m:t>
                        </m:r>
                      </m:e>
                      <m:sub>
                        <m:r>
                          <a:rPr lang="en-US" sz="1600" b="1" i="1" dirty="0" smtClean="0">
                            <a:solidFill>
                              <a:srgbClr val="008000"/>
                            </a:solidFill>
                            <a:latin typeface="Cambria Math"/>
                            <a:cs typeface="Arial" pitchFamily="34" charset="0"/>
                          </a:rPr>
                          <m:t>𝒊</m:t>
                        </m:r>
                      </m:sub>
                    </m:sSub>
                  </m:oMath>
                </a14:m>
                <a:r>
                  <a:rPr lang="en-US" sz="1600" b="1" dirty="0" smtClean="0">
                    <a:solidFill>
                      <a:srgbClr val="008000"/>
                    </a:solidFill>
                    <a:latin typeface="Arial" pitchFamily="34" charset="0"/>
                    <a:cs typeface="Arial" pitchFamily="34" charset="0"/>
                  </a:rPr>
                  <a:t> to nodes </a:t>
                </a:r>
                <a:r>
                  <a:rPr lang="en-US" sz="1600" b="1" i="1" dirty="0" err="1" smtClean="0">
                    <a:solidFill>
                      <a:srgbClr val="008000"/>
                    </a:solidFill>
                    <a:latin typeface="Times New Roman" pitchFamily="18" charset="0"/>
                    <a:cs typeface="Times New Roman" pitchFamily="18" charset="0"/>
                  </a:rPr>
                  <a:t>i</a:t>
                </a:r>
                <a:r>
                  <a:rPr lang="en-US" sz="1600" b="1" dirty="0" smtClean="0">
                    <a:solidFill>
                      <a:srgbClr val="008000"/>
                    </a:solidFill>
                    <a:latin typeface="Arial" pitchFamily="34" charset="0"/>
                    <a:cs typeface="Arial" pitchFamily="34" charset="0"/>
                  </a:rPr>
                  <a:t> such that few edges cross 0.</a:t>
                </a:r>
                <a:br>
                  <a:rPr lang="en-US" sz="1600" b="1" dirty="0" smtClean="0">
                    <a:solidFill>
                      <a:srgbClr val="008000"/>
                    </a:solidFill>
                    <a:latin typeface="Arial" pitchFamily="34" charset="0"/>
                    <a:cs typeface="Arial" pitchFamily="34" charset="0"/>
                  </a:rPr>
                </a:br>
                <a:r>
                  <a:rPr lang="en-US" sz="1600" b="1" dirty="0" smtClean="0">
                    <a:solidFill>
                      <a:srgbClr val="008000"/>
                    </a:solidFill>
                    <a:latin typeface="Arial" pitchFamily="34" charset="0"/>
                    <a:cs typeface="Arial" pitchFamily="34" charset="0"/>
                  </a:rPr>
                  <a:t>(we want x</a:t>
                </a:r>
                <a:r>
                  <a:rPr lang="en-US" sz="1600" b="1" baseline="-25000" dirty="0" smtClean="0">
                    <a:solidFill>
                      <a:srgbClr val="008000"/>
                    </a:solidFill>
                    <a:latin typeface="Arial" pitchFamily="34" charset="0"/>
                    <a:cs typeface="Arial" pitchFamily="34" charset="0"/>
                  </a:rPr>
                  <a:t>i</a:t>
                </a:r>
                <a:r>
                  <a:rPr lang="en-US" sz="1600" b="1" dirty="0" smtClean="0">
                    <a:solidFill>
                      <a:srgbClr val="008000"/>
                    </a:solidFill>
                    <a:latin typeface="Arial" pitchFamily="34" charset="0"/>
                    <a:cs typeface="Arial" pitchFamily="34" charset="0"/>
                  </a:rPr>
                  <a:t> and </a:t>
                </a:r>
                <a:r>
                  <a:rPr lang="en-US" sz="1600" b="1" dirty="0" err="1" smtClean="0">
                    <a:solidFill>
                      <a:srgbClr val="008000"/>
                    </a:solidFill>
                    <a:latin typeface="Arial" pitchFamily="34" charset="0"/>
                    <a:cs typeface="Arial" pitchFamily="34" charset="0"/>
                  </a:rPr>
                  <a:t>x</a:t>
                </a:r>
                <a:r>
                  <a:rPr lang="en-US" sz="1600" b="1" baseline="-25000" dirty="0" err="1" smtClean="0">
                    <a:solidFill>
                      <a:srgbClr val="008000"/>
                    </a:solidFill>
                    <a:latin typeface="Arial" pitchFamily="34" charset="0"/>
                    <a:cs typeface="Arial" pitchFamily="34" charset="0"/>
                  </a:rPr>
                  <a:t>j</a:t>
                </a:r>
                <a:r>
                  <a:rPr lang="en-US" sz="1600" b="1" dirty="0" smtClean="0">
                    <a:solidFill>
                      <a:srgbClr val="008000"/>
                    </a:solidFill>
                    <a:latin typeface="Arial" pitchFamily="34" charset="0"/>
                    <a:cs typeface="Arial" pitchFamily="34" charset="0"/>
                  </a:rPr>
                  <a:t> to subtract each other)</a:t>
                </a:r>
              </a:p>
            </p:txBody>
          </p:sp>
        </mc:Choice>
        <mc:Fallback xmlns="">
          <p:sp>
            <p:nvSpPr>
              <p:cNvPr id="21" name="TextBox 20"/>
              <p:cNvSpPr txBox="1">
                <a:spLocks noRot="1" noChangeAspect="1" noMove="1" noResize="1" noEditPoints="1" noAdjustHandles="1" noChangeArrowheads="1" noChangeShapeType="1" noTextEdit="1"/>
              </p:cNvSpPr>
              <p:nvPr/>
            </p:nvSpPr>
            <p:spPr>
              <a:xfrm>
                <a:off x="762000" y="5791200"/>
                <a:ext cx="4572000" cy="830997"/>
              </a:xfrm>
              <a:prstGeom prst="rect">
                <a:avLst/>
              </a:prstGeom>
              <a:blipFill rotWithShape="1">
                <a:blip r:embed="rId7"/>
                <a:stretch>
                  <a:fillRect t="-2206" r="-533" b="-8824"/>
                </a:stretch>
              </a:blipFill>
            </p:spPr>
            <p:txBody>
              <a:bodyPr/>
              <a:lstStyle/>
              <a:p>
                <a:r>
                  <a:rPr lang="en-US">
                    <a:noFill/>
                  </a:rPr>
                  <a:t> </a:t>
                </a:r>
              </a:p>
            </p:txBody>
          </p:sp>
        </mc:Fallback>
      </mc:AlternateContent>
      <p:grpSp>
        <p:nvGrpSpPr>
          <p:cNvPr id="7" name="Group 6"/>
          <p:cNvGrpSpPr/>
          <p:nvPr/>
        </p:nvGrpSpPr>
        <p:grpSpPr>
          <a:xfrm>
            <a:off x="5791200" y="3357849"/>
            <a:ext cx="3352800" cy="2983654"/>
            <a:chOff x="5791200" y="3357849"/>
            <a:chExt cx="3352800" cy="2983654"/>
          </a:xfrm>
        </p:grpSpPr>
        <p:sp>
          <p:nvSpPr>
            <p:cNvPr id="40" name="Freeform 39"/>
            <p:cNvSpPr/>
            <p:nvPr/>
          </p:nvSpPr>
          <p:spPr>
            <a:xfrm>
              <a:off x="6019800" y="3357849"/>
              <a:ext cx="2878467" cy="2342812"/>
            </a:xfrm>
            <a:custGeom>
              <a:avLst/>
              <a:gdLst>
                <a:gd name="connsiteX0" fmla="*/ 32464 w 2878467"/>
                <a:gd name="connsiteY0" fmla="*/ 871115 h 2342812"/>
                <a:gd name="connsiteX1" fmla="*/ 21643 w 2878467"/>
                <a:gd name="connsiteY1" fmla="*/ 1504161 h 2342812"/>
                <a:gd name="connsiteX2" fmla="*/ 16232 w 2878467"/>
                <a:gd name="connsiteY2" fmla="*/ 1606964 h 2342812"/>
                <a:gd name="connsiteX3" fmla="*/ 5411 w 2878467"/>
                <a:gd name="connsiteY3" fmla="*/ 1742230 h 2342812"/>
                <a:gd name="connsiteX4" fmla="*/ 0 w 2878467"/>
                <a:gd name="connsiteY4" fmla="*/ 1769283 h 2342812"/>
                <a:gd name="connsiteX5" fmla="*/ 5411 w 2878467"/>
                <a:gd name="connsiteY5" fmla="*/ 1985709 h 2342812"/>
                <a:gd name="connsiteX6" fmla="*/ 16232 w 2878467"/>
                <a:gd name="connsiteY6" fmla="*/ 2028994 h 2342812"/>
                <a:gd name="connsiteX7" fmla="*/ 27054 w 2878467"/>
                <a:gd name="connsiteY7" fmla="*/ 2045226 h 2342812"/>
                <a:gd name="connsiteX8" fmla="*/ 32464 w 2878467"/>
                <a:gd name="connsiteY8" fmla="*/ 2061458 h 2342812"/>
                <a:gd name="connsiteX9" fmla="*/ 43286 w 2878467"/>
                <a:gd name="connsiteY9" fmla="*/ 2077690 h 2342812"/>
                <a:gd name="connsiteX10" fmla="*/ 48696 w 2878467"/>
                <a:gd name="connsiteY10" fmla="*/ 2099333 h 2342812"/>
                <a:gd name="connsiteX11" fmla="*/ 75750 w 2878467"/>
                <a:gd name="connsiteY11" fmla="*/ 2131797 h 2342812"/>
                <a:gd name="connsiteX12" fmla="*/ 97392 w 2878467"/>
                <a:gd name="connsiteY12" fmla="*/ 2164261 h 2342812"/>
                <a:gd name="connsiteX13" fmla="*/ 129856 w 2878467"/>
                <a:gd name="connsiteY13" fmla="*/ 2185903 h 2342812"/>
                <a:gd name="connsiteX14" fmla="*/ 140677 w 2878467"/>
                <a:gd name="connsiteY14" fmla="*/ 2196725 h 2342812"/>
                <a:gd name="connsiteX15" fmla="*/ 156909 w 2878467"/>
                <a:gd name="connsiteY15" fmla="*/ 2202135 h 2342812"/>
                <a:gd name="connsiteX16" fmla="*/ 183963 w 2878467"/>
                <a:gd name="connsiteY16" fmla="*/ 2212957 h 2342812"/>
                <a:gd name="connsiteX17" fmla="*/ 205605 w 2878467"/>
                <a:gd name="connsiteY17" fmla="*/ 2218367 h 2342812"/>
                <a:gd name="connsiteX18" fmla="*/ 221837 w 2878467"/>
                <a:gd name="connsiteY18" fmla="*/ 2223778 h 2342812"/>
                <a:gd name="connsiteX19" fmla="*/ 265122 w 2878467"/>
                <a:gd name="connsiteY19" fmla="*/ 2234599 h 2342812"/>
                <a:gd name="connsiteX20" fmla="*/ 319229 w 2878467"/>
                <a:gd name="connsiteY20" fmla="*/ 2256242 h 2342812"/>
                <a:gd name="connsiteX21" fmla="*/ 335461 w 2878467"/>
                <a:gd name="connsiteY21" fmla="*/ 2261652 h 2342812"/>
                <a:gd name="connsiteX22" fmla="*/ 346282 w 2878467"/>
                <a:gd name="connsiteY22" fmla="*/ 2272474 h 2342812"/>
                <a:gd name="connsiteX23" fmla="*/ 378746 w 2878467"/>
                <a:gd name="connsiteY23" fmla="*/ 2283295 h 2342812"/>
                <a:gd name="connsiteX24" fmla="*/ 411210 w 2878467"/>
                <a:gd name="connsiteY24" fmla="*/ 2294116 h 2342812"/>
                <a:gd name="connsiteX25" fmla="*/ 427442 w 2878467"/>
                <a:gd name="connsiteY25" fmla="*/ 2299527 h 2342812"/>
                <a:gd name="connsiteX26" fmla="*/ 476138 w 2878467"/>
                <a:gd name="connsiteY26" fmla="*/ 2321170 h 2342812"/>
                <a:gd name="connsiteX27" fmla="*/ 535655 w 2878467"/>
                <a:gd name="connsiteY27" fmla="*/ 2337402 h 2342812"/>
                <a:gd name="connsiteX28" fmla="*/ 551887 w 2878467"/>
                <a:gd name="connsiteY28" fmla="*/ 2342812 h 2342812"/>
                <a:gd name="connsiteX29" fmla="*/ 703385 w 2878467"/>
                <a:gd name="connsiteY29" fmla="*/ 2337402 h 2342812"/>
                <a:gd name="connsiteX30" fmla="*/ 730438 w 2878467"/>
                <a:gd name="connsiteY30" fmla="*/ 2331991 h 2342812"/>
                <a:gd name="connsiteX31" fmla="*/ 762902 w 2878467"/>
                <a:gd name="connsiteY31" fmla="*/ 2321170 h 2342812"/>
                <a:gd name="connsiteX32" fmla="*/ 795366 w 2878467"/>
                <a:gd name="connsiteY32" fmla="*/ 2299527 h 2342812"/>
                <a:gd name="connsiteX33" fmla="*/ 827830 w 2878467"/>
                <a:gd name="connsiteY33" fmla="*/ 2283295 h 2342812"/>
                <a:gd name="connsiteX34" fmla="*/ 854883 w 2878467"/>
                <a:gd name="connsiteY34" fmla="*/ 2250831 h 2342812"/>
                <a:gd name="connsiteX35" fmla="*/ 865705 w 2878467"/>
                <a:gd name="connsiteY35" fmla="*/ 2240010 h 2342812"/>
                <a:gd name="connsiteX36" fmla="*/ 898169 w 2878467"/>
                <a:gd name="connsiteY36" fmla="*/ 2196725 h 2342812"/>
                <a:gd name="connsiteX37" fmla="*/ 908990 w 2878467"/>
                <a:gd name="connsiteY37" fmla="*/ 2153439 h 2342812"/>
                <a:gd name="connsiteX38" fmla="*/ 919811 w 2878467"/>
                <a:gd name="connsiteY38" fmla="*/ 2120976 h 2342812"/>
                <a:gd name="connsiteX39" fmla="*/ 925222 w 2878467"/>
                <a:gd name="connsiteY39" fmla="*/ 2088512 h 2342812"/>
                <a:gd name="connsiteX40" fmla="*/ 930632 w 2878467"/>
                <a:gd name="connsiteY40" fmla="*/ 2072280 h 2342812"/>
                <a:gd name="connsiteX41" fmla="*/ 936043 w 2878467"/>
                <a:gd name="connsiteY41" fmla="*/ 2018173 h 2342812"/>
                <a:gd name="connsiteX42" fmla="*/ 941454 w 2878467"/>
                <a:gd name="connsiteY42" fmla="*/ 1634017 h 2342812"/>
                <a:gd name="connsiteX43" fmla="*/ 952275 w 2878467"/>
                <a:gd name="connsiteY43" fmla="*/ 1585321 h 2342812"/>
                <a:gd name="connsiteX44" fmla="*/ 984739 w 2878467"/>
                <a:gd name="connsiteY44" fmla="*/ 1542036 h 2342812"/>
                <a:gd name="connsiteX45" fmla="*/ 1011792 w 2878467"/>
                <a:gd name="connsiteY45" fmla="*/ 1520393 h 2342812"/>
                <a:gd name="connsiteX46" fmla="*/ 1017203 w 2878467"/>
                <a:gd name="connsiteY46" fmla="*/ 1504161 h 2342812"/>
                <a:gd name="connsiteX47" fmla="*/ 1033435 w 2878467"/>
                <a:gd name="connsiteY47" fmla="*/ 1487929 h 2342812"/>
                <a:gd name="connsiteX48" fmla="*/ 1055077 w 2878467"/>
                <a:gd name="connsiteY48" fmla="*/ 1450055 h 2342812"/>
                <a:gd name="connsiteX49" fmla="*/ 1071309 w 2878467"/>
                <a:gd name="connsiteY49" fmla="*/ 1395948 h 2342812"/>
                <a:gd name="connsiteX50" fmla="*/ 1087541 w 2878467"/>
                <a:gd name="connsiteY50" fmla="*/ 1390538 h 2342812"/>
                <a:gd name="connsiteX51" fmla="*/ 1141648 w 2878467"/>
                <a:gd name="connsiteY51" fmla="*/ 1363484 h 2342812"/>
                <a:gd name="connsiteX52" fmla="*/ 1157880 w 2878467"/>
                <a:gd name="connsiteY52" fmla="*/ 1358074 h 2342812"/>
                <a:gd name="connsiteX53" fmla="*/ 1195754 w 2878467"/>
                <a:gd name="connsiteY53" fmla="*/ 1341842 h 2342812"/>
                <a:gd name="connsiteX54" fmla="*/ 1206576 w 2878467"/>
                <a:gd name="connsiteY54" fmla="*/ 1331020 h 2342812"/>
                <a:gd name="connsiteX55" fmla="*/ 1249861 w 2878467"/>
                <a:gd name="connsiteY55" fmla="*/ 1320199 h 2342812"/>
                <a:gd name="connsiteX56" fmla="*/ 1303967 w 2878467"/>
                <a:gd name="connsiteY56" fmla="*/ 1309378 h 2342812"/>
                <a:gd name="connsiteX57" fmla="*/ 1412180 w 2878467"/>
                <a:gd name="connsiteY57" fmla="*/ 1298557 h 2342812"/>
                <a:gd name="connsiteX58" fmla="*/ 1455466 w 2878467"/>
                <a:gd name="connsiteY58" fmla="*/ 1293146 h 2342812"/>
                <a:gd name="connsiteX59" fmla="*/ 1536625 w 2878467"/>
                <a:gd name="connsiteY59" fmla="*/ 1287735 h 2342812"/>
                <a:gd name="connsiteX60" fmla="*/ 1606964 w 2878467"/>
                <a:gd name="connsiteY60" fmla="*/ 1293146 h 2342812"/>
                <a:gd name="connsiteX61" fmla="*/ 1644838 w 2878467"/>
                <a:gd name="connsiteY61" fmla="*/ 1303967 h 2342812"/>
                <a:gd name="connsiteX62" fmla="*/ 1655660 w 2878467"/>
                <a:gd name="connsiteY62" fmla="*/ 1314789 h 2342812"/>
                <a:gd name="connsiteX63" fmla="*/ 1671892 w 2878467"/>
                <a:gd name="connsiteY63" fmla="*/ 1325610 h 2342812"/>
                <a:gd name="connsiteX64" fmla="*/ 1682713 w 2878467"/>
                <a:gd name="connsiteY64" fmla="*/ 1341842 h 2342812"/>
                <a:gd name="connsiteX65" fmla="*/ 1731409 w 2878467"/>
                <a:gd name="connsiteY65" fmla="*/ 1385127 h 2342812"/>
                <a:gd name="connsiteX66" fmla="*/ 1742230 w 2878467"/>
                <a:gd name="connsiteY66" fmla="*/ 1401359 h 2342812"/>
                <a:gd name="connsiteX67" fmla="*/ 1747641 w 2878467"/>
                <a:gd name="connsiteY67" fmla="*/ 1417591 h 2342812"/>
                <a:gd name="connsiteX68" fmla="*/ 1780105 w 2878467"/>
                <a:gd name="connsiteY68" fmla="*/ 1444644 h 2342812"/>
                <a:gd name="connsiteX69" fmla="*/ 1790926 w 2878467"/>
                <a:gd name="connsiteY69" fmla="*/ 1460876 h 2342812"/>
                <a:gd name="connsiteX70" fmla="*/ 1807158 w 2878467"/>
                <a:gd name="connsiteY70" fmla="*/ 1471697 h 2342812"/>
                <a:gd name="connsiteX71" fmla="*/ 1834211 w 2878467"/>
                <a:gd name="connsiteY71" fmla="*/ 1493340 h 2342812"/>
                <a:gd name="connsiteX72" fmla="*/ 1845032 w 2878467"/>
                <a:gd name="connsiteY72" fmla="*/ 1509572 h 2342812"/>
                <a:gd name="connsiteX73" fmla="*/ 1866675 w 2878467"/>
                <a:gd name="connsiteY73" fmla="*/ 1531215 h 2342812"/>
                <a:gd name="connsiteX74" fmla="*/ 1888318 w 2878467"/>
                <a:gd name="connsiteY74" fmla="*/ 1563678 h 2342812"/>
                <a:gd name="connsiteX75" fmla="*/ 1904550 w 2878467"/>
                <a:gd name="connsiteY75" fmla="*/ 1623196 h 2342812"/>
                <a:gd name="connsiteX76" fmla="*/ 1915371 w 2878467"/>
                <a:gd name="connsiteY76" fmla="*/ 1644838 h 2342812"/>
                <a:gd name="connsiteX77" fmla="*/ 1920782 w 2878467"/>
                <a:gd name="connsiteY77" fmla="*/ 1666481 h 2342812"/>
                <a:gd name="connsiteX78" fmla="*/ 1926192 w 2878467"/>
                <a:gd name="connsiteY78" fmla="*/ 1682713 h 2342812"/>
                <a:gd name="connsiteX79" fmla="*/ 1931603 w 2878467"/>
                <a:gd name="connsiteY79" fmla="*/ 1704355 h 2342812"/>
                <a:gd name="connsiteX80" fmla="*/ 1942424 w 2878467"/>
                <a:gd name="connsiteY80" fmla="*/ 1715177 h 2342812"/>
                <a:gd name="connsiteX81" fmla="*/ 1953245 w 2878467"/>
                <a:gd name="connsiteY81" fmla="*/ 1747641 h 2342812"/>
                <a:gd name="connsiteX82" fmla="*/ 1974888 w 2878467"/>
                <a:gd name="connsiteY82" fmla="*/ 1780105 h 2342812"/>
                <a:gd name="connsiteX83" fmla="*/ 1985709 w 2878467"/>
                <a:gd name="connsiteY83" fmla="*/ 1817979 h 2342812"/>
                <a:gd name="connsiteX84" fmla="*/ 1996531 w 2878467"/>
                <a:gd name="connsiteY84" fmla="*/ 1850443 h 2342812"/>
                <a:gd name="connsiteX85" fmla="*/ 2001941 w 2878467"/>
                <a:gd name="connsiteY85" fmla="*/ 1866675 h 2342812"/>
                <a:gd name="connsiteX86" fmla="*/ 2012763 w 2878467"/>
                <a:gd name="connsiteY86" fmla="*/ 1877496 h 2342812"/>
                <a:gd name="connsiteX87" fmla="*/ 2028995 w 2878467"/>
                <a:gd name="connsiteY87" fmla="*/ 1915371 h 2342812"/>
                <a:gd name="connsiteX88" fmla="*/ 2045226 w 2878467"/>
                <a:gd name="connsiteY88" fmla="*/ 1947835 h 2342812"/>
                <a:gd name="connsiteX89" fmla="*/ 2061458 w 2878467"/>
                <a:gd name="connsiteY89" fmla="*/ 2001941 h 2342812"/>
                <a:gd name="connsiteX90" fmla="*/ 2066869 w 2878467"/>
                <a:gd name="connsiteY90" fmla="*/ 2018173 h 2342812"/>
                <a:gd name="connsiteX91" fmla="*/ 2088512 w 2878467"/>
                <a:gd name="connsiteY91" fmla="*/ 2050637 h 2342812"/>
                <a:gd name="connsiteX92" fmla="*/ 2104744 w 2878467"/>
                <a:gd name="connsiteY92" fmla="*/ 2083101 h 2342812"/>
                <a:gd name="connsiteX93" fmla="*/ 2110154 w 2878467"/>
                <a:gd name="connsiteY93" fmla="*/ 2099333 h 2342812"/>
                <a:gd name="connsiteX94" fmla="*/ 2137208 w 2878467"/>
                <a:gd name="connsiteY94" fmla="*/ 2137207 h 2342812"/>
                <a:gd name="connsiteX95" fmla="*/ 2148029 w 2878467"/>
                <a:gd name="connsiteY95" fmla="*/ 2153439 h 2342812"/>
                <a:gd name="connsiteX96" fmla="*/ 2158850 w 2878467"/>
                <a:gd name="connsiteY96" fmla="*/ 2164261 h 2342812"/>
                <a:gd name="connsiteX97" fmla="*/ 2180493 w 2878467"/>
                <a:gd name="connsiteY97" fmla="*/ 2191314 h 2342812"/>
                <a:gd name="connsiteX98" fmla="*/ 2196725 w 2878467"/>
                <a:gd name="connsiteY98" fmla="*/ 2202135 h 2342812"/>
                <a:gd name="connsiteX99" fmla="*/ 2207546 w 2878467"/>
                <a:gd name="connsiteY99" fmla="*/ 2212957 h 2342812"/>
                <a:gd name="connsiteX100" fmla="*/ 2240010 w 2878467"/>
                <a:gd name="connsiteY100" fmla="*/ 2234599 h 2342812"/>
                <a:gd name="connsiteX101" fmla="*/ 2250831 w 2878467"/>
                <a:gd name="connsiteY101" fmla="*/ 2250831 h 2342812"/>
                <a:gd name="connsiteX102" fmla="*/ 2267063 w 2878467"/>
                <a:gd name="connsiteY102" fmla="*/ 2256242 h 2342812"/>
                <a:gd name="connsiteX103" fmla="*/ 2283295 w 2878467"/>
                <a:gd name="connsiteY103" fmla="*/ 2267063 h 2342812"/>
                <a:gd name="connsiteX104" fmla="*/ 2315759 w 2878467"/>
                <a:gd name="connsiteY104" fmla="*/ 2277884 h 2342812"/>
                <a:gd name="connsiteX105" fmla="*/ 2331991 w 2878467"/>
                <a:gd name="connsiteY105" fmla="*/ 2283295 h 2342812"/>
                <a:gd name="connsiteX106" fmla="*/ 2348223 w 2878467"/>
                <a:gd name="connsiteY106" fmla="*/ 2288706 h 2342812"/>
                <a:gd name="connsiteX107" fmla="*/ 2618755 w 2878467"/>
                <a:gd name="connsiteY107" fmla="*/ 2283295 h 2342812"/>
                <a:gd name="connsiteX108" fmla="*/ 2694505 w 2878467"/>
                <a:gd name="connsiteY108" fmla="*/ 2272474 h 2342812"/>
                <a:gd name="connsiteX109" fmla="*/ 2726969 w 2878467"/>
                <a:gd name="connsiteY109" fmla="*/ 2261652 h 2342812"/>
                <a:gd name="connsiteX110" fmla="*/ 2743200 w 2878467"/>
                <a:gd name="connsiteY110" fmla="*/ 2250831 h 2342812"/>
                <a:gd name="connsiteX111" fmla="*/ 2770254 w 2878467"/>
                <a:gd name="connsiteY111" fmla="*/ 2223778 h 2342812"/>
                <a:gd name="connsiteX112" fmla="*/ 2786486 w 2878467"/>
                <a:gd name="connsiteY112" fmla="*/ 2212957 h 2342812"/>
                <a:gd name="connsiteX113" fmla="*/ 2808128 w 2878467"/>
                <a:gd name="connsiteY113" fmla="*/ 2180493 h 2342812"/>
                <a:gd name="connsiteX114" fmla="*/ 2813539 w 2878467"/>
                <a:gd name="connsiteY114" fmla="*/ 2164261 h 2342812"/>
                <a:gd name="connsiteX115" fmla="*/ 2824360 w 2878467"/>
                <a:gd name="connsiteY115" fmla="*/ 2153439 h 2342812"/>
                <a:gd name="connsiteX116" fmla="*/ 2835182 w 2878467"/>
                <a:gd name="connsiteY116" fmla="*/ 2137207 h 2342812"/>
                <a:gd name="connsiteX117" fmla="*/ 2840592 w 2878467"/>
                <a:gd name="connsiteY117" fmla="*/ 2115565 h 2342812"/>
                <a:gd name="connsiteX118" fmla="*/ 2851413 w 2878467"/>
                <a:gd name="connsiteY118" fmla="*/ 2099333 h 2342812"/>
                <a:gd name="connsiteX119" fmla="*/ 2856824 w 2878467"/>
                <a:gd name="connsiteY119" fmla="*/ 2072280 h 2342812"/>
                <a:gd name="connsiteX120" fmla="*/ 2862235 w 2878467"/>
                <a:gd name="connsiteY120" fmla="*/ 2056048 h 2342812"/>
                <a:gd name="connsiteX121" fmla="*/ 2867645 w 2878467"/>
                <a:gd name="connsiteY121" fmla="*/ 2012763 h 2342812"/>
                <a:gd name="connsiteX122" fmla="*/ 2873056 w 2878467"/>
                <a:gd name="connsiteY122" fmla="*/ 1980299 h 2342812"/>
                <a:gd name="connsiteX123" fmla="*/ 2878467 w 2878467"/>
                <a:gd name="connsiteY123" fmla="*/ 1915371 h 2342812"/>
                <a:gd name="connsiteX124" fmla="*/ 2873056 w 2878467"/>
                <a:gd name="connsiteY124" fmla="*/ 1347252 h 2342812"/>
                <a:gd name="connsiteX125" fmla="*/ 2867645 w 2878467"/>
                <a:gd name="connsiteY125" fmla="*/ 1282325 h 2342812"/>
                <a:gd name="connsiteX126" fmla="*/ 2862235 w 2878467"/>
                <a:gd name="connsiteY126" fmla="*/ 1157880 h 2342812"/>
                <a:gd name="connsiteX127" fmla="*/ 2856824 w 2878467"/>
                <a:gd name="connsiteY127" fmla="*/ 908990 h 2342812"/>
                <a:gd name="connsiteX128" fmla="*/ 2851413 w 2878467"/>
                <a:gd name="connsiteY128" fmla="*/ 881936 h 2342812"/>
                <a:gd name="connsiteX129" fmla="*/ 2846003 w 2878467"/>
                <a:gd name="connsiteY129" fmla="*/ 833241 h 2342812"/>
                <a:gd name="connsiteX130" fmla="*/ 2835182 w 2878467"/>
                <a:gd name="connsiteY130" fmla="*/ 789955 h 2342812"/>
                <a:gd name="connsiteX131" fmla="*/ 2829771 w 2878467"/>
                <a:gd name="connsiteY131" fmla="*/ 768313 h 2342812"/>
                <a:gd name="connsiteX132" fmla="*/ 2824360 w 2878467"/>
                <a:gd name="connsiteY132" fmla="*/ 752081 h 2342812"/>
                <a:gd name="connsiteX133" fmla="*/ 2818950 w 2878467"/>
                <a:gd name="connsiteY133" fmla="*/ 730438 h 2342812"/>
                <a:gd name="connsiteX134" fmla="*/ 2808128 w 2878467"/>
                <a:gd name="connsiteY134" fmla="*/ 714206 h 2342812"/>
                <a:gd name="connsiteX135" fmla="*/ 2802718 w 2878467"/>
                <a:gd name="connsiteY135" fmla="*/ 681742 h 2342812"/>
                <a:gd name="connsiteX136" fmla="*/ 2797307 w 2878467"/>
                <a:gd name="connsiteY136" fmla="*/ 665510 h 2342812"/>
                <a:gd name="connsiteX137" fmla="*/ 2791896 w 2878467"/>
                <a:gd name="connsiteY137" fmla="*/ 633047 h 2342812"/>
                <a:gd name="connsiteX138" fmla="*/ 2786486 w 2878467"/>
                <a:gd name="connsiteY138" fmla="*/ 611404 h 2342812"/>
                <a:gd name="connsiteX139" fmla="*/ 2775664 w 2878467"/>
                <a:gd name="connsiteY139" fmla="*/ 524834 h 2342812"/>
                <a:gd name="connsiteX140" fmla="*/ 2754022 w 2878467"/>
                <a:gd name="connsiteY140" fmla="*/ 459906 h 2342812"/>
                <a:gd name="connsiteX141" fmla="*/ 2748611 w 2878467"/>
                <a:gd name="connsiteY141" fmla="*/ 443674 h 2342812"/>
                <a:gd name="connsiteX142" fmla="*/ 2737790 w 2878467"/>
                <a:gd name="connsiteY142" fmla="*/ 427442 h 2342812"/>
                <a:gd name="connsiteX143" fmla="*/ 2726969 w 2878467"/>
                <a:gd name="connsiteY143" fmla="*/ 394978 h 2342812"/>
                <a:gd name="connsiteX144" fmla="*/ 2721558 w 2878467"/>
                <a:gd name="connsiteY144" fmla="*/ 378746 h 2342812"/>
                <a:gd name="connsiteX145" fmla="*/ 2710737 w 2878467"/>
                <a:gd name="connsiteY145" fmla="*/ 357103 h 2342812"/>
                <a:gd name="connsiteX146" fmla="*/ 2699915 w 2878467"/>
                <a:gd name="connsiteY146" fmla="*/ 324639 h 2342812"/>
                <a:gd name="connsiteX147" fmla="*/ 2683683 w 2878467"/>
                <a:gd name="connsiteY147" fmla="*/ 286765 h 2342812"/>
                <a:gd name="connsiteX148" fmla="*/ 2672862 w 2878467"/>
                <a:gd name="connsiteY148" fmla="*/ 265122 h 2342812"/>
                <a:gd name="connsiteX149" fmla="*/ 2651219 w 2878467"/>
                <a:gd name="connsiteY149" fmla="*/ 221837 h 2342812"/>
                <a:gd name="connsiteX150" fmla="*/ 2634987 w 2878467"/>
                <a:gd name="connsiteY150" fmla="*/ 194784 h 2342812"/>
                <a:gd name="connsiteX151" fmla="*/ 2607934 w 2878467"/>
                <a:gd name="connsiteY151" fmla="*/ 162320 h 2342812"/>
                <a:gd name="connsiteX152" fmla="*/ 2591702 w 2878467"/>
                <a:gd name="connsiteY152" fmla="*/ 156909 h 2342812"/>
                <a:gd name="connsiteX153" fmla="*/ 2564649 w 2878467"/>
                <a:gd name="connsiteY153" fmla="*/ 140677 h 2342812"/>
                <a:gd name="connsiteX154" fmla="*/ 2548417 w 2878467"/>
                <a:gd name="connsiteY154" fmla="*/ 124445 h 2342812"/>
                <a:gd name="connsiteX155" fmla="*/ 2526774 w 2878467"/>
                <a:gd name="connsiteY155" fmla="*/ 113624 h 2342812"/>
                <a:gd name="connsiteX156" fmla="*/ 2510542 w 2878467"/>
                <a:gd name="connsiteY156" fmla="*/ 102803 h 2342812"/>
                <a:gd name="connsiteX157" fmla="*/ 2494311 w 2878467"/>
                <a:gd name="connsiteY157" fmla="*/ 97392 h 2342812"/>
                <a:gd name="connsiteX158" fmla="*/ 2478079 w 2878467"/>
                <a:gd name="connsiteY158" fmla="*/ 86571 h 2342812"/>
                <a:gd name="connsiteX159" fmla="*/ 2461847 w 2878467"/>
                <a:gd name="connsiteY159" fmla="*/ 81160 h 2342812"/>
                <a:gd name="connsiteX160" fmla="*/ 2423972 w 2878467"/>
                <a:gd name="connsiteY160" fmla="*/ 64928 h 2342812"/>
                <a:gd name="connsiteX161" fmla="*/ 2391508 w 2878467"/>
                <a:gd name="connsiteY161" fmla="*/ 48696 h 2342812"/>
                <a:gd name="connsiteX162" fmla="*/ 2364455 w 2878467"/>
                <a:gd name="connsiteY162" fmla="*/ 32464 h 2342812"/>
                <a:gd name="connsiteX163" fmla="*/ 2331991 w 2878467"/>
                <a:gd name="connsiteY163" fmla="*/ 27054 h 2342812"/>
                <a:gd name="connsiteX164" fmla="*/ 2299527 w 2878467"/>
                <a:gd name="connsiteY164" fmla="*/ 16232 h 2342812"/>
                <a:gd name="connsiteX165" fmla="*/ 2267063 w 2878467"/>
                <a:gd name="connsiteY165" fmla="*/ 0 h 2342812"/>
                <a:gd name="connsiteX166" fmla="*/ 2148029 w 2878467"/>
                <a:gd name="connsiteY166" fmla="*/ 5411 h 2342812"/>
                <a:gd name="connsiteX167" fmla="*/ 2110154 w 2878467"/>
                <a:gd name="connsiteY167" fmla="*/ 32464 h 2342812"/>
                <a:gd name="connsiteX168" fmla="*/ 2083101 w 2878467"/>
                <a:gd name="connsiteY168" fmla="*/ 43286 h 2342812"/>
                <a:gd name="connsiteX169" fmla="*/ 2066869 w 2878467"/>
                <a:gd name="connsiteY169" fmla="*/ 54107 h 2342812"/>
                <a:gd name="connsiteX170" fmla="*/ 2028995 w 2878467"/>
                <a:gd name="connsiteY170" fmla="*/ 75749 h 2342812"/>
                <a:gd name="connsiteX171" fmla="*/ 2007352 w 2878467"/>
                <a:gd name="connsiteY171" fmla="*/ 91981 h 2342812"/>
                <a:gd name="connsiteX172" fmla="*/ 1991120 w 2878467"/>
                <a:gd name="connsiteY172" fmla="*/ 102803 h 2342812"/>
                <a:gd name="connsiteX173" fmla="*/ 1985709 w 2878467"/>
                <a:gd name="connsiteY173" fmla="*/ 119035 h 2342812"/>
                <a:gd name="connsiteX174" fmla="*/ 1947835 w 2878467"/>
                <a:gd name="connsiteY174" fmla="*/ 167731 h 2342812"/>
                <a:gd name="connsiteX175" fmla="*/ 1931603 w 2878467"/>
                <a:gd name="connsiteY175" fmla="*/ 216426 h 2342812"/>
                <a:gd name="connsiteX176" fmla="*/ 1926192 w 2878467"/>
                <a:gd name="connsiteY176" fmla="*/ 232658 h 2342812"/>
                <a:gd name="connsiteX177" fmla="*/ 1920782 w 2878467"/>
                <a:gd name="connsiteY177" fmla="*/ 254301 h 2342812"/>
                <a:gd name="connsiteX178" fmla="*/ 1915371 w 2878467"/>
                <a:gd name="connsiteY178" fmla="*/ 270533 h 2342812"/>
                <a:gd name="connsiteX179" fmla="*/ 1899139 w 2878467"/>
                <a:gd name="connsiteY179" fmla="*/ 335461 h 2342812"/>
                <a:gd name="connsiteX180" fmla="*/ 1893728 w 2878467"/>
                <a:gd name="connsiteY180" fmla="*/ 357103 h 2342812"/>
                <a:gd name="connsiteX181" fmla="*/ 1888318 w 2878467"/>
                <a:gd name="connsiteY181" fmla="*/ 373335 h 2342812"/>
                <a:gd name="connsiteX182" fmla="*/ 1877496 w 2878467"/>
                <a:gd name="connsiteY182" fmla="*/ 416620 h 2342812"/>
                <a:gd name="connsiteX183" fmla="*/ 1872086 w 2878467"/>
                <a:gd name="connsiteY183" fmla="*/ 449084 h 2342812"/>
                <a:gd name="connsiteX184" fmla="*/ 1866675 w 2878467"/>
                <a:gd name="connsiteY184" fmla="*/ 465316 h 2342812"/>
                <a:gd name="connsiteX185" fmla="*/ 1861264 w 2878467"/>
                <a:gd name="connsiteY185" fmla="*/ 503191 h 2342812"/>
                <a:gd name="connsiteX186" fmla="*/ 1855854 w 2878467"/>
                <a:gd name="connsiteY186" fmla="*/ 546476 h 2342812"/>
                <a:gd name="connsiteX187" fmla="*/ 1845032 w 2878467"/>
                <a:gd name="connsiteY187" fmla="*/ 578940 h 2342812"/>
                <a:gd name="connsiteX188" fmla="*/ 1834211 w 2878467"/>
                <a:gd name="connsiteY188" fmla="*/ 638457 h 2342812"/>
                <a:gd name="connsiteX189" fmla="*/ 1828800 w 2878467"/>
                <a:gd name="connsiteY189" fmla="*/ 665510 h 2342812"/>
                <a:gd name="connsiteX190" fmla="*/ 1817979 w 2878467"/>
                <a:gd name="connsiteY190" fmla="*/ 697974 h 2342812"/>
                <a:gd name="connsiteX191" fmla="*/ 1812569 w 2878467"/>
                <a:gd name="connsiteY191" fmla="*/ 730438 h 2342812"/>
                <a:gd name="connsiteX192" fmla="*/ 1807158 w 2878467"/>
                <a:gd name="connsiteY192" fmla="*/ 746670 h 2342812"/>
                <a:gd name="connsiteX193" fmla="*/ 1801747 w 2878467"/>
                <a:gd name="connsiteY193" fmla="*/ 768313 h 2342812"/>
                <a:gd name="connsiteX194" fmla="*/ 1790926 w 2878467"/>
                <a:gd name="connsiteY194" fmla="*/ 800777 h 2342812"/>
                <a:gd name="connsiteX195" fmla="*/ 1769283 w 2878467"/>
                <a:gd name="connsiteY195" fmla="*/ 833241 h 2342812"/>
                <a:gd name="connsiteX196" fmla="*/ 1763873 w 2878467"/>
                <a:gd name="connsiteY196" fmla="*/ 849473 h 2342812"/>
                <a:gd name="connsiteX197" fmla="*/ 1753051 w 2878467"/>
                <a:gd name="connsiteY197" fmla="*/ 860294 h 2342812"/>
                <a:gd name="connsiteX198" fmla="*/ 1650249 w 2878467"/>
                <a:gd name="connsiteY198" fmla="*/ 903579 h 2342812"/>
                <a:gd name="connsiteX199" fmla="*/ 1574500 w 2878467"/>
                <a:gd name="connsiteY199" fmla="*/ 946864 h 2342812"/>
                <a:gd name="connsiteX200" fmla="*/ 1531215 w 2878467"/>
                <a:gd name="connsiteY200" fmla="*/ 963096 h 2342812"/>
                <a:gd name="connsiteX201" fmla="*/ 1298557 w 2878467"/>
                <a:gd name="connsiteY201" fmla="*/ 968507 h 2342812"/>
                <a:gd name="connsiteX202" fmla="*/ 1233629 w 2878467"/>
                <a:gd name="connsiteY202" fmla="*/ 963096 h 2342812"/>
                <a:gd name="connsiteX203" fmla="*/ 1201165 w 2878467"/>
                <a:gd name="connsiteY203" fmla="*/ 946864 h 2342812"/>
                <a:gd name="connsiteX204" fmla="*/ 1168701 w 2878467"/>
                <a:gd name="connsiteY204" fmla="*/ 936043 h 2342812"/>
                <a:gd name="connsiteX205" fmla="*/ 1141648 w 2878467"/>
                <a:gd name="connsiteY205" fmla="*/ 914400 h 2342812"/>
                <a:gd name="connsiteX206" fmla="*/ 1125416 w 2878467"/>
                <a:gd name="connsiteY206" fmla="*/ 903579 h 2342812"/>
                <a:gd name="connsiteX207" fmla="*/ 1092952 w 2878467"/>
                <a:gd name="connsiteY207" fmla="*/ 871115 h 2342812"/>
                <a:gd name="connsiteX208" fmla="*/ 1038845 w 2878467"/>
                <a:gd name="connsiteY208" fmla="*/ 833241 h 2342812"/>
                <a:gd name="connsiteX209" fmla="*/ 1022613 w 2878467"/>
                <a:gd name="connsiteY209" fmla="*/ 817009 h 2342812"/>
                <a:gd name="connsiteX210" fmla="*/ 1006382 w 2878467"/>
                <a:gd name="connsiteY210" fmla="*/ 789955 h 2342812"/>
                <a:gd name="connsiteX211" fmla="*/ 1000971 w 2878467"/>
                <a:gd name="connsiteY211" fmla="*/ 773723 h 2342812"/>
                <a:gd name="connsiteX212" fmla="*/ 990150 w 2878467"/>
                <a:gd name="connsiteY212" fmla="*/ 757491 h 2342812"/>
                <a:gd name="connsiteX213" fmla="*/ 979328 w 2878467"/>
                <a:gd name="connsiteY213" fmla="*/ 735849 h 2342812"/>
                <a:gd name="connsiteX214" fmla="*/ 941454 w 2878467"/>
                <a:gd name="connsiteY214" fmla="*/ 687153 h 2342812"/>
                <a:gd name="connsiteX215" fmla="*/ 925222 w 2878467"/>
                <a:gd name="connsiteY215" fmla="*/ 654689 h 2342812"/>
                <a:gd name="connsiteX216" fmla="*/ 919811 w 2878467"/>
                <a:gd name="connsiteY216" fmla="*/ 638457 h 2342812"/>
                <a:gd name="connsiteX217" fmla="*/ 908990 w 2878467"/>
                <a:gd name="connsiteY217" fmla="*/ 622225 h 2342812"/>
                <a:gd name="connsiteX218" fmla="*/ 903579 w 2878467"/>
                <a:gd name="connsiteY218" fmla="*/ 605993 h 2342812"/>
                <a:gd name="connsiteX219" fmla="*/ 876526 w 2878467"/>
                <a:gd name="connsiteY219" fmla="*/ 568119 h 2342812"/>
                <a:gd name="connsiteX220" fmla="*/ 860294 w 2878467"/>
                <a:gd name="connsiteY220" fmla="*/ 551887 h 2342812"/>
                <a:gd name="connsiteX221" fmla="*/ 838651 w 2878467"/>
                <a:gd name="connsiteY221" fmla="*/ 524834 h 2342812"/>
                <a:gd name="connsiteX222" fmla="*/ 822419 w 2878467"/>
                <a:gd name="connsiteY222" fmla="*/ 486959 h 2342812"/>
                <a:gd name="connsiteX223" fmla="*/ 811598 w 2878467"/>
                <a:gd name="connsiteY223" fmla="*/ 454495 h 2342812"/>
                <a:gd name="connsiteX224" fmla="*/ 806187 w 2878467"/>
                <a:gd name="connsiteY224" fmla="*/ 438263 h 2342812"/>
                <a:gd name="connsiteX225" fmla="*/ 784545 w 2878467"/>
                <a:gd name="connsiteY225" fmla="*/ 405799 h 2342812"/>
                <a:gd name="connsiteX226" fmla="*/ 752081 w 2878467"/>
                <a:gd name="connsiteY226" fmla="*/ 378746 h 2342812"/>
                <a:gd name="connsiteX227" fmla="*/ 735849 w 2878467"/>
                <a:gd name="connsiteY227" fmla="*/ 373335 h 2342812"/>
                <a:gd name="connsiteX228" fmla="*/ 714206 w 2878467"/>
                <a:gd name="connsiteY228" fmla="*/ 362514 h 2342812"/>
                <a:gd name="connsiteX229" fmla="*/ 697974 w 2878467"/>
                <a:gd name="connsiteY229" fmla="*/ 351693 h 2342812"/>
                <a:gd name="connsiteX230" fmla="*/ 681742 w 2878467"/>
                <a:gd name="connsiteY230" fmla="*/ 346282 h 2342812"/>
                <a:gd name="connsiteX231" fmla="*/ 649279 w 2878467"/>
                <a:gd name="connsiteY231" fmla="*/ 324639 h 2342812"/>
                <a:gd name="connsiteX232" fmla="*/ 633047 w 2878467"/>
                <a:gd name="connsiteY232" fmla="*/ 319229 h 2342812"/>
                <a:gd name="connsiteX233" fmla="*/ 605993 w 2878467"/>
                <a:gd name="connsiteY233" fmla="*/ 302997 h 2342812"/>
                <a:gd name="connsiteX234" fmla="*/ 557297 w 2878467"/>
                <a:gd name="connsiteY234" fmla="*/ 292176 h 2342812"/>
                <a:gd name="connsiteX235" fmla="*/ 508602 w 2878467"/>
                <a:gd name="connsiteY235" fmla="*/ 297586 h 2342812"/>
                <a:gd name="connsiteX236" fmla="*/ 486959 w 2878467"/>
                <a:gd name="connsiteY236" fmla="*/ 302997 h 2342812"/>
                <a:gd name="connsiteX237" fmla="*/ 416621 w 2878467"/>
                <a:gd name="connsiteY237" fmla="*/ 319229 h 2342812"/>
                <a:gd name="connsiteX238" fmla="*/ 384157 w 2878467"/>
                <a:gd name="connsiteY238" fmla="*/ 340871 h 2342812"/>
                <a:gd name="connsiteX239" fmla="*/ 351693 w 2878467"/>
                <a:gd name="connsiteY239" fmla="*/ 351693 h 2342812"/>
                <a:gd name="connsiteX240" fmla="*/ 324640 w 2878467"/>
                <a:gd name="connsiteY240" fmla="*/ 367925 h 2342812"/>
                <a:gd name="connsiteX241" fmla="*/ 302997 w 2878467"/>
                <a:gd name="connsiteY241" fmla="*/ 394978 h 2342812"/>
                <a:gd name="connsiteX242" fmla="*/ 286765 w 2878467"/>
                <a:gd name="connsiteY242" fmla="*/ 411210 h 2342812"/>
                <a:gd name="connsiteX243" fmla="*/ 270533 w 2878467"/>
                <a:gd name="connsiteY243" fmla="*/ 432852 h 2342812"/>
                <a:gd name="connsiteX244" fmla="*/ 248890 w 2878467"/>
                <a:gd name="connsiteY244" fmla="*/ 454495 h 2342812"/>
                <a:gd name="connsiteX245" fmla="*/ 238069 w 2878467"/>
                <a:gd name="connsiteY245" fmla="*/ 470727 h 2342812"/>
                <a:gd name="connsiteX246" fmla="*/ 205605 w 2878467"/>
                <a:gd name="connsiteY246" fmla="*/ 497780 h 2342812"/>
                <a:gd name="connsiteX247" fmla="*/ 183963 w 2878467"/>
                <a:gd name="connsiteY247" fmla="*/ 524834 h 2342812"/>
                <a:gd name="connsiteX248" fmla="*/ 173141 w 2878467"/>
                <a:gd name="connsiteY248" fmla="*/ 535655 h 2342812"/>
                <a:gd name="connsiteX249" fmla="*/ 156909 w 2878467"/>
                <a:gd name="connsiteY249" fmla="*/ 557297 h 2342812"/>
                <a:gd name="connsiteX250" fmla="*/ 140677 w 2878467"/>
                <a:gd name="connsiteY250" fmla="*/ 562708 h 2342812"/>
                <a:gd name="connsiteX251" fmla="*/ 119035 w 2878467"/>
                <a:gd name="connsiteY251" fmla="*/ 573529 h 2342812"/>
                <a:gd name="connsiteX252" fmla="*/ 91982 w 2878467"/>
                <a:gd name="connsiteY252" fmla="*/ 600583 h 2342812"/>
                <a:gd name="connsiteX253" fmla="*/ 75750 w 2878467"/>
                <a:gd name="connsiteY253" fmla="*/ 654689 h 2342812"/>
                <a:gd name="connsiteX254" fmla="*/ 70339 w 2878467"/>
                <a:gd name="connsiteY254" fmla="*/ 703385 h 2342812"/>
                <a:gd name="connsiteX255" fmla="*/ 64928 w 2878467"/>
                <a:gd name="connsiteY255" fmla="*/ 719617 h 2342812"/>
                <a:gd name="connsiteX256" fmla="*/ 59518 w 2878467"/>
                <a:gd name="connsiteY256" fmla="*/ 746670 h 2342812"/>
                <a:gd name="connsiteX257" fmla="*/ 48696 w 2878467"/>
                <a:gd name="connsiteY257" fmla="*/ 779134 h 2342812"/>
                <a:gd name="connsiteX258" fmla="*/ 43286 w 2878467"/>
                <a:gd name="connsiteY258" fmla="*/ 795366 h 2342812"/>
                <a:gd name="connsiteX259" fmla="*/ 37875 w 2878467"/>
                <a:gd name="connsiteY259" fmla="*/ 811598 h 2342812"/>
                <a:gd name="connsiteX260" fmla="*/ 32464 w 2878467"/>
                <a:gd name="connsiteY260" fmla="*/ 871115 h 23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878467" h="2342812">
                  <a:moveTo>
                    <a:pt x="32464" y="871115"/>
                  </a:moveTo>
                  <a:cubicBezTo>
                    <a:pt x="29759" y="986542"/>
                    <a:pt x="32982" y="835184"/>
                    <a:pt x="21643" y="1504161"/>
                  </a:cubicBezTo>
                  <a:cubicBezTo>
                    <a:pt x="21061" y="1538471"/>
                    <a:pt x="18190" y="1572705"/>
                    <a:pt x="16232" y="1606964"/>
                  </a:cubicBezTo>
                  <a:cubicBezTo>
                    <a:pt x="13622" y="1652644"/>
                    <a:pt x="11858" y="1697103"/>
                    <a:pt x="5411" y="1742230"/>
                  </a:cubicBezTo>
                  <a:cubicBezTo>
                    <a:pt x="4110" y="1751334"/>
                    <a:pt x="1804" y="1760265"/>
                    <a:pt x="0" y="1769283"/>
                  </a:cubicBezTo>
                  <a:cubicBezTo>
                    <a:pt x="1804" y="1841425"/>
                    <a:pt x="909" y="1913685"/>
                    <a:pt x="5411" y="1985709"/>
                  </a:cubicBezTo>
                  <a:cubicBezTo>
                    <a:pt x="6339" y="2000552"/>
                    <a:pt x="7982" y="2016620"/>
                    <a:pt x="16232" y="2028994"/>
                  </a:cubicBezTo>
                  <a:lnTo>
                    <a:pt x="27054" y="2045226"/>
                  </a:lnTo>
                  <a:cubicBezTo>
                    <a:pt x="28857" y="2050637"/>
                    <a:pt x="29913" y="2056357"/>
                    <a:pt x="32464" y="2061458"/>
                  </a:cubicBezTo>
                  <a:cubicBezTo>
                    <a:pt x="35372" y="2067274"/>
                    <a:pt x="40724" y="2071713"/>
                    <a:pt x="43286" y="2077690"/>
                  </a:cubicBezTo>
                  <a:cubicBezTo>
                    <a:pt x="46215" y="2084525"/>
                    <a:pt x="45767" y="2092498"/>
                    <a:pt x="48696" y="2099333"/>
                  </a:cubicBezTo>
                  <a:cubicBezTo>
                    <a:pt x="56605" y="2117786"/>
                    <a:pt x="63342" y="2115844"/>
                    <a:pt x="75750" y="2131797"/>
                  </a:cubicBezTo>
                  <a:cubicBezTo>
                    <a:pt x="83735" y="2142063"/>
                    <a:pt x="86571" y="2157047"/>
                    <a:pt x="97392" y="2164261"/>
                  </a:cubicBezTo>
                  <a:cubicBezTo>
                    <a:pt x="108213" y="2171475"/>
                    <a:pt x="120660" y="2176706"/>
                    <a:pt x="129856" y="2185903"/>
                  </a:cubicBezTo>
                  <a:cubicBezTo>
                    <a:pt x="133463" y="2189510"/>
                    <a:pt x="136303" y="2194100"/>
                    <a:pt x="140677" y="2196725"/>
                  </a:cubicBezTo>
                  <a:cubicBezTo>
                    <a:pt x="145568" y="2199659"/>
                    <a:pt x="151569" y="2200132"/>
                    <a:pt x="156909" y="2202135"/>
                  </a:cubicBezTo>
                  <a:cubicBezTo>
                    <a:pt x="166003" y="2205545"/>
                    <a:pt x="174749" y="2209886"/>
                    <a:pt x="183963" y="2212957"/>
                  </a:cubicBezTo>
                  <a:cubicBezTo>
                    <a:pt x="191017" y="2215308"/>
                    <a:pt x="198455" y="2216324"/>
                    <a:pt x="205605" y="2218367"/>
                  </a:cubicBezTo>
                  <a:cubicBezTo>
                    <a:pt x="211089" y="2219934"/>
                    <a:pt x="216335" y="2222277"/>
                    <a:pt x="221837" y="2223778"/>
                  </a:cubicBezTo>
                  <a:cubicBezTo>
                    <a:pt x="236185" y="2227691"/>
                    <a:pt x="265122" y="2234599"/>
                    <a:pt x="265122" y="2234599"/>
                  </a:cubicBezTo>
                  <a:cubicBezTo>
                    <a:pt x="296964" y="2250519"/>
                    <a:pt x="279118" y="2242872"/>
                    <a:pt x="319229" y="2256242"/>
                  </a:cubicBezTo>
                  <a:lnTo>
                    <a:pt x="335461" y="2261652"/>
                  </a:lnTo>
                  <a:cubicBezTo>
                    <a:pt x="339068" y="2265259"/>
                    <a:pt x="341719" y="2270193"/>
                    <a:pt x="346282" y="2272474"/>
                  </a:cubicBezTo>
                  <a:cubicBezTo>
                    <a:pt x="356484" y="2277575"/>
                    <a:pt x="367925" y="2279688"/>
                    <a:pt x="378746" y="2283295"/>
                  </a:cubicBezTo>
                  <a:lnTo>
                    <a:pt x="411210" y="2294116"/>
                  </a:lnTo>
                  <a:cubicBezTo>
                    <a:pt x="416621" y="2295920"/>
                    <a:pt x="422696" y="2296363"/>
                    <a:pt x="427442" y="2299527"/>
                  </a:cubicBezTo>
                  <a:cubicBezTo>
                    <a:pt x="446871" y="2312479"/>
                    <a:pt x="448546" y="2315652"/>
                    <a:pt x="476138" y="2321170"/>
                  </a:cubicBezTo>
                  <a:cubicBezTo>
                    <a:pt x="514381" y="2328818"/>
                    <a:pt x="494460" y="2323670"/>
                    <a:pt x="535655" y="2337402"/>
                  </a:cubicBezTo>
                  <a:lnTo>
                    <a:pt x="551887" y="2342812"/>
                  </a:lnTo>
                  <a:cubicBezTo>
                    <a:pt x="602386" y="2341009"/>
                    <a:pt x="652946" y="2340459"/>
                    <a:pt x="703385" y="2337402"/>
                  </a:cubicBezTo>
                  <a:cubicBezTo>
                    <a:pt x="712564" y="2336846"/>
                    <a:pt x="721566" y="2334411"/>
                    <a:pt x="730438" y="2331991"/>
                  </a:cubicBezTo>
                  <a:cubicBezTo>
                    <a:pt x="741443" y="2328990"/>
                    <a:pt x="762902" y="2321170"/>
                    <a:pt x="762902" y="2321170"/>
                  </a:cubicBezTo>
                  <a:cubicBezTo>
                    <a:pt x="773723" y="2313956"/>
                    <a:pt x="783028" y="2303640"/>
                    <a:pt x="795366" y="2299527"/>
                  </a:cubicBezTo>
                  <a:cubicBezTo>
                    <a:pt x="811633" y="2294104"/>
                    <a:pt x="813846" y="2294948"/>
                    <a:pt x="827830" y="2283295"/>
                  </a:cubicBezTo>
                  <a:cubicBezTo>
                    <a:pt x="850968" y="2264014"/>
                    <a:pt x="837857" y="2272113"/>
                    <a:pt x="854883" y="2250831"/>
                  </a:cubicBezTo>
                  <a:cubicBezTo>
                    <a:pt x="858070" y="2246848"/>
                    <a:pt x="862644" y="2244091"/>
                    <a:pt x="865705" y="2240010"/>
                  </a:cubicBezTo>
                  <a:cubicBezTo>
                    <a:pt x="902414" y="2191066"/>
                    <a:pt x="873350" y="2221541"/>
                    <a:pt x="898169" y="2196725"/>
                  </a:cubicBezTo>
                  <a:cubicBezTo>
                    <a:pt x="914589" y="2147458"/>
                    <a:pt x="889395" y="2225286"/>
                    <a:pt x="908990" y="2153439"/>
                  </a:cubicBezTo>
                  <a:cubicBezTo>
                    <a:pt x="911991" y="2142435"/>
                    <a:pt x="919811" y="2120976"/>
                    <a:pt x="919811" y="2120976"/>
                  </a:cubicBezTo>
                  <a:cubicBezTo>
                    <a:pt x="921615" y="2110155"/>
                    <a:pt x="922842" y="2099221"/>
                    <a:pt x="925222" y="2088512"/>
                  </a:cubicBezTo>
                  <a:cubicBezTo>
                    <a:pt x="926459" y="2082945"/>
                    <a:pt x="929765" y="2077917"/>
                    <a:pt x="930632" y="2072280"/>
                  </a:cubicBezTo>
                  <a:cubicBezTo>
                    <a:pt x="933388" y="2054365"/>
                    <a:pt x="934239" y="2036209"/>
                    <a:pt x="936043" y="2018173"/>
                  </a:cubicBezTo>
                  <a:cubicBezTo>
                    <a:pt x="937847" y="1890121"/>
                    <a:pt x="938129" y="1762039"/>
                    <a:pt x="941454" y="1634017"/>
                  </a:cubicBezTo>
                  <a:cubicBezTo>
                    <a:pt x="941555" y="1630143"/>
                    <a:pt x="946642" y="1594172"/>
                    <a:pt x="952275" y="1585321"/>
                  </a:cubicBezTo>
                  <a:cubicBezTo>
                    <a:pt x="961958" y="1570105"/>
                    <a:pt x="969732" y="1552040"/>
                    <a:pt x="984739" y="1542036"/>
                  </a:cubicBezTo>
                  <a:cubicBezTo>
                    <a:pt x="1005216" y="1528385"/>
                    <a:pt x="996373" y="1535813"/>
                    <a:pt x="1011792" y="1520393"/>
                  </a:cubicBezTo>
                  <a:cubicBezTo>
                    <a:pt x="1013596" y="1514982"/>
                    <a:pt x="1014039" y="1508906"/>
                    <a:pt x="1017203" y="1504161"/>
                  </a:cubicBezTo>
                  <a:cubicBezTo>
                    <a:pt x="1021448" y="1497794"/>
                    <a:pt x="1028536" y="1493807"/>
                    <a:pt x="1033435" y="1487929"/>
                  </a:cubicBezTo>
                  <a:cubicBezTo>
                    <a:pt x="1040570" y="1479367"/>
                    <a:pt x="1051469" y="1459676"/>
                    <a:pt x="1055077" y="1450055"/>
                  </a:cubicBezTo>
                  <a:cubicBezTo>
                    <a:pt x="1058112" y="1441961"/>
                    <a:pt x="1066025" y="1397709"/>
                    <a:pt x="1071309" y="1395948"/>
                  </a:cubicBezTo>
                  <a:cubicBezTo>
                    <a:pt x="1076720" y="1394145"/>
                    <a:pt x="1082363" y="1392928"/>
                    <a:pt x="1087541" y="1390538"/>
                  </a:cubicBezTo>
                  <a:cubicBezTo>
                    <a:pt x="1105850" y="1382088"/>
                    <a:pt x="1122518" y="1369860"/>
                    <a:pt x="1141648" y="1363484"/>
                  </a:cubicBezTo>
                  <a:cubicBezTo>
                    <a:pt x="1147059" y="1361681"/>
                    <a:pt x="1152638" y="1360321"/>
                    <a:pt x="1157880" y="1358074"/>
                  </a:cubicBezTo>
                  <a:cubicBezTo>
                    <a:pt x="1204681" y="1338016"/>
                    <a:pt x="1157687" y="1354529"/>
                    <a:pt x="1195754" y="1341842"/>
                  </a:cubicBezTo>
                  <a:cubicBezTo>
                    <a:pt x="1199361" y="1338235"/>
                    <a:pt x="1201839" y="1332915"/>
                    <a:pt x="1206576" y="1331020"/>
                  </a:cubicBezTo>
                  <a:cubicBezTo>
                    <a:pt x="1220385" y="1325496"/>
                    <a:pt x="1235752" y="1324902"/>
                    <a:pt x="1249861" y="1320199"/>
                  </a:cubicBezTo>
                  <a:cubicBezTo>
                    <a:pt x="1275410" y="1311684"/>
                    <a:pt x="1266667" y="1313522"/>
                    <a:pt x="1303967" y="1309378"/>
                  </a:cubicBezTo>
                  <a:cubicBezTo>
                    <a:pt x="1339996" y="1305375"/>
                    <a:pt x="1376209" y="1303054"/>
                    <a:pt x="1412180" y="1298557"/>
                  </a:cubicBezTo>
                  <a:cubicBezTo>
                    <a:pt x="1426609" y="1296753"/>
                    <a:pt x="1440980" y="1294406"/>
                    <a:pt x="1455466" y="1293146"/>
                  </a:cubicBezTo>
                  <a:cubicBezTo>
                    <a:pt x="1482477" y="1290797"/>
                    <a:pt x="1509572" y="1289539"/>
                    <a:pt x="1536625" y="1287735"/>
                  </a:cubicBezTo>
                  <a:cubicBezTo>
                    <a:pt x="1560071" y="1289539"/>
                    <a:pt x="1583609" y="1290398"/>
                    <a:pt x="1606964" y="1293146"/>
                  </a:cubicBezTo>
                  <a:cubicBezTo>
                    <a:pt x="1617458" y="1294381"/>
                    <a:pt x="1634346" y="1300470"/>
                    <a:pt x="1644838" y="1303967"/>
                  </a:cubicBezTo>
                  <a:cubicBezTo>
                    <a:pt x="1648445" y="1307574"/>
                    <a:pt x="1651676" y="1311602"/>
                    <a:pt x="1655660" y="1314789"/>
                  </a:cubicBezTo>
                  <a:cubicBezTo>
                    <a:pt x="1660738" y="1318851"/>
                    <a:pt x="1667294" y="1321012"/>
                    <a:pt x="1671892" y="1325610"/>
                  </a:cubicBezTo>
                  <a:cubicBezTo>
                    <a:pt x="1676490" y="1330208"/>
                    <a:pt x="1678115" y="1337244"/>
                    <a:pt x="1682713" y="1341842"/>
                  </a:cubicBezTo>
                  <a:cubicBezTo>
                    <a:pt x="1715240" y="1374369"/>
                    <a:pt x="1685965" y="1316959"/>
                    <a:pt x="1731409" y="1385127"/>
                  </a:cubicBezTo>
                  <a:cubicBezTo>
                    <a:pt x="1735016" y="1390538"/>
                    <a:pt x="1739322" y="1395543"/>
                    <a:pt x="1742230" y="1401359"/>
                  </a:cubicBezTo>
                  <a:cubicBezTo>
                    <a:pt x="1744781" y="1406460"/>
                    <a:pt x="1744477" y="1412846"/>
                    <a:pt x="1747641" y="1417591"/>
                  </a:cubicBezTo>
                  <a:cubicBezTo>
                    <a:pt x="1755974" y="1430090"/>
                    <a:pt x="1768127" y="1436659"/>
                    <a:pt x="1780105" y="1444644"/>
                  </a:cubicBezTo>
                  <a:cubicBezTo>
                    <a:pt x="1783712" y="1450055"/>
                    <a:pt x="1786328" y="1456278"/>
                    <a:pt x="1790926" y="1460876"/>
                  </a:cubicBezTo>
                  <a:cubicBezTo>
                    <a:pt x="1795524" y="1465474"/>
                    <a:pt x="1802080" y="1467635"/>
                    <a:pt x="1807158" y="1471697"/>
                  </a:cubicBezTo>
                  <a:cubicBezTo>
                    <a:pt x="1845706" y="1502536"/>
                    <a:pt x="1784251" y="1460035"/>
                    <a:pt x="1834211" y="1493340"/>
                  </a:cubicBezTo>
                  <a:cubicBezTo>
                    <a:pt x="1837818" y="1498751"/>
                    <a:pt x="1840800" y="1504635"/>
                    <a:pt x="1845032" y="1509572"/>
                  </a:cubicBezTo>
                  <a:cubicBezTo>
                    <a:pt x="1851672" y="1517318"/>
                    <a:pt x="1861015" y="1522726"/>
                    <a:pt x="1866675" y="1531215"/>
                  </a:cubicBezTo>
                  <a:lnTo>
                    <a:pt x="1888318" y="1563678"/>
                  </a:lnTo>
                  <a:cubicBezTo>
                    <a:pt x="1889976" y="1570309"/>
                    <a:pt x="1898480" y="1609033"/>
                    <a:pt x="1904550" y="1623196"/>
                  </a:cubicBezTo>
                  <a:cubicBezTo>
                    <a:pt x="1907727" y="1630609"/>
                    <a:pt x="1912539" y="1637286"/>
                    <a:pt x="1915371" y="1644838"/>
                  </a:cubicBezTo>
                  <a:cubicBezTo>
                    <a:pt x="1917982" y="1651801"/>
                    <a:pt x="1918739" y="1659331"/>
                    <a:pt x="1920782" y="1666481"/>
                  </a:cubicBezTo>
                  <a:cubicBezTo>
                    <a:pt x="1922349" y="1671965"/>
                    <a:pt x="1924625" y="1677229"/>
                    <a:pt x="1926192" y="1682713"/>
                  </a:cubicBezTo>
                  <a:cubicBezTo>
                    <a:pt x="1928235" y="1689863"/>
                    <a:pt x="1928277" y="1697704"/>
                    <a:pt x="1931603" y="1704355"/>
                  </a:cubicBezTo>
                  <a:cubicBezTo>
                    <a:pt x="1933884" y="1708918"/>
                    <a:pt x="1938817" y="1711570"/>
                    <a:pt x="1942424" y="1715177"/>
                  </a:cubicBezTo>
                  <a:cubicBezTo>
                    <a:pt x="1946031" y="1725998"/>
                    <a:pt x="1946918" y="1738150"/>
                    <a:pt x="1953245" y="1747641"/>
                  </a:cubicBezTo>
                  <a:cubicBezTo>
                    <a:pt x="1960459" y="1758462"/>
                    <a:pt x="1970775" y="1767767"/>
                    <a:pt x="1974888" y="1780105"/>
                  </a:cubicBezTo>
                  <a:cubicBezTo>
                    <a:pt x="1993066" y="1834633"/>
                    <a:pt x="1965335" y="1750065"/>
                    <a:pt x="1985709" y="1817979"/>
                  </a:cubicBezTo>
                  <a:cubicBezTo>
                    <a:pt x="1988987" y="1828905"/>
                    <a:pt x="1992924" y="1839622"/>
                    <a:pt x="1996531" y="1850443"/>
                  </a:cubicBezTo>
                  <a:cubicBezTo>
                    <a:pt x="1998335" y="1855854"/>
                    <a:pt x="1997908" y="1862642"/>
                    <a:pt x="2001941" y="1866675"/>
                  </a:cubicBezTo>
                  <a:lnTo>
                    <a:pt x="2012763" y="1877496"/>
                  </a:lnTo>
                  <a:cubicBezTo>
                    <a:pt x="2028294" y="1939627"/>
                    <a:pt x="2006577" y="1863062"/>
                    <a:pt x="2028995" y="1915371"/>
                  </a:cubicBezTo>
                  <a:cubicBezTo>
                    <a:pt x="2043954" y="1950275"/>
                    <a:pt x="2023445" y="1926052"/>
                    <a:pt x="2045226" y="1947835"/>
                  </a:cubicBezTo>
                  <a:cubicBezTo>
                    <a:pt x="2053504" y="1989224"/>
                    <a:pt x="2046205" y="1961267"/>
                    <a:pt x="2061458" y="2001941"/>
                  </a:cubicBezTo>
                  <a:cubicBezTo>
                    <a:pt x="2063461" y="2007281"/>
                    <a:pt x="2064099" y="2013187"/>
                    <a:pt x="2066869" y="2018173"/>
                  </a:cubicBezTo>
                  <a:cubicBezTo>
                    <a:pt x="2073185" y="2029542"/>
                    <a:pt x="2088512" y="2050637"/>
                    <a:pt x="2088512" y="2050637"/>
                  </a:cubicBezTo>
                  <a:cubicBezTo>
                    <a:pt x="2102110" y="2091436"/>
                    <a:pt x="2083767" y="2041146"/>
                    <a:pt x="2104744" y="2083101"/>
                  </a:cubicBezTo>
                  <a:cubicBezTo>
                    <a:pt x="2107295" y="2088202"/>
                    <a:pt x="2107603" y="2094232"/>
                    <a:pt x="2110154" y="2099333"/>
                  </a:cubicBezTo>
                  <a:cubicBezTo>
                    <a:pt x="2114403" y="2107831"/>
                    <a:pt x="2133125" y="2131491"/>
                    <a:pt x="2137208" y="2137207"/>
                  </a:cubicBezTo>
                  <a:cubicBezTo>
                    <a:pt x="2140988" y="2142498"/>
                    <a:pt x="2143967" y="2148361"/>
                    <a:pt x="2148029" y="2153439"/>
                  </a:cubicBezTo>
                  <a:cubicBezTo>
                    <a:pt x="2151216" y="2157423"/>
                    <a:pt x="2155663" y="2160277"/>
                    <a:pt x="2158850" y="2164261"/>
                  </a:cubicBezTo>
                  <a:cubicBezTo>
                    <a:pt x="2171350" y="2179886"/>
                    <a:pt x="2165976" y="2179701"/>
                    <a:pt x="2180493" y="2191314"/>
                  </a:cubicBezTo>
                  <a:cubicBezTo>
                    <a:pt x="2185571" y="2195376"/>
                    <a:pt x="2191647" y="2198073"/>
                    <a:pt x="2196725" y="2202135"/>
                  </a:cubicBezTo>
                  <a:cubicBezTo>
                    <a:pt x="2200708" y="2205322"/>
                    <a:pt x="2203465" y="2209896"/>
                    <a:pt x="2207546" y="2212957"/>
                  </a:cubicBezTo>
                  <a:cubicBezTo>
                    <a:pt x="2217950" y="2220760"/>
                    <a:pt x="2240010" y="2234599"/>
                    <a:pt x="2240010" y="2234599"/>
                  </a:cubicBezTo>
                  <a:cubicBezTo>
                    <a:pt x="2243617" y="2240010"/>
                    <a:pt x="2245753" y="2246769"/>
                    <a:pt x="2250831" y="2250831"/>
                  </a:cubicBezTo>
                  <a:cubicBezTo>
                    <a:pt x="2255285" y="2254394"/>
                    <a:pt x="2261962" y="2253691"/>
                    <a:pt x="2267063" y="2256242"/>
                  </a:cubicBezTo>
                  <a:cubicBezTo>
                    <a:pt x="2272879" y="2259150"/>
                    <a:pt x="2277353" y="2264422"/>
                    <a:pt x="2283295" y="2267063"/>
                  </a:cubicBezTo>
                  <a:cubicBezTo>
                    <a:pt x="2293719" y="2271696"/>
                    <a:pt x="2304938" y="2274277"/>
                    <a:pt x="2315759" y="2277884"/>
                  </a:cubicBezTo>
                  <a:lnTo>
                    <a:pt x="2331991" y="2283295"/>
                  </a:lnTo>
                  <a:lnTo>
                    <a:pt x="2348223" y="2288706"/>
                  </a:lnTo>
                  <a:lnTo>
                    <a:pt x="2618755" y="2283295"/>
                  </a:lnTo>
                  <a:cubicBezTo>
                    <a:pt x="2634592" y="2282758"/>
                    <a:pt x="2675086" y="2277770"/>
                    <a:pt x="2694505" y="2272474"/>
                  </a:cubicBezTo>
                  <a:cubicBezTo>
                    <a:pt x="2705510" y="2269473"/>
                    <a:pt x="2717478" y="2267979"/>
                    <a:pt x="2726969" y="2261652"/>
                  </a:cubicBezTo>
                  <a:cubicBezTo>
                    <a:pt x="2732379" y="2258045"/>
                    <a:pt x="2738306" y="2255113"/>
                    <a:pt x="2743200" y="2250831"/>
                  </a:cubicBezTo>
                  <a:cubicBezTo>
                    <a:pt x="2752798" y="2242433"/>
                    <a:pt x="2759643" y="2230852"/>
                    <a:pt x="2770254" y="2223778"/>
                  </a:cubicBezTo>
                  <a:lnTo>
                    <a:pt x="2786486" y="2212957"/>
                  </a:lnTo>
                  <a:cubicBezTo>
                    <a:pt x="2793700" y="2202136"/>
                    <a:pt x="2804015" y="2192831"/>
                    <a:pt x="2808128" y="2180493"/>
                  </a:cubicBezTo>
                  <a:cubicBezTo>
                    <a:pt x="2809932" y="2175082"/>
                    <a:pt x="2810605" y="2169152"/>
                    <a:pt x="2813539" y="2164261"/>
                  </a:cubicBezTo>
                  <a:cubicBezTo>
                    <a:pt x="2816164" y="2159887"/>
                    <a:pt x="2821173" y="2157422"/>
                    <a:pt x="2824360" y="2153439"/>
                  </a:cubicBezTo>
                  <a:cubicBezTo>
                    <a:pt x="2828422" y="2148361"/>
                    <a:pt x="2831575" y="2142618"/>
                    <a:pt x="2835182" y="2137207"/>
                  </a:cubicBezTo>
                  <a:cubicBezTo>
                    <a:pt x="2836985" y="2129993"/>
                    <a:pt x="2837663" y="2122400"/>
                    <a:pt x="2840592" y="2115565"/>
                  </a:cubicBezTo>
                  <a:cubicBezTo>
                    <a:pt x="2843153" y="2109588"/>
                    <a:pt x="2849130" y="2105422"/>
                    <a:pt x="2851413" y="2099333"/>
                  </a:cubicBezTo>
                  <a:cubicBezTo>
                    <a:pt x="2854642" y="2090722"/>
                    <a:pt x="2854593" y="2081202"/>
                    <a:pt x="2856824" y="2072280"/>
                  </a:cubicBezTo>
                  <a:cubicBezTo>
                    <a:pt x="2858207" y="2066747"/>
                    <a:pt x="2860431" y="2061459"/>
                    <a:pt x="2862235" y="2056048"/>
                  </a:cubicBezTo>
                  <a:cubicBezTo>
                    <a:pt x="2864038" y="2041620"/>
                    <a:pt x="2865589" y="2027157"/>
                    <a:pt x="2867645" y="2012763"/>
                  </a:cubicBezTo>
                  <a:cubicBezTo>
                    <a:pt x="2869196" y="2001903"/>
                    <a:pt x="2871844" y="1991203"/>
                    <a:pt x="2873056" y="1980299"/>
                  </a:cubicBezTo>
                  <a:cubicBezTo>
                    <a:pt x="2875454" y="1958714"/>
                    <a:pt x="2876663" y="1937014"/>
                    <a:pt x="2878467" y="1915371"/>
                  </a:cubicBezTo>
                  <a:cubicBezTo>
                    <a:pt x="2876663" y="1725998"/>
                    <a:pt x="2876293" y="1536606"/>
                    <a:pt x="2873056" y="1347252"/>
                  </a:cubicBezTo>
                  <a:cubicBezTo>
                    <a:pt x="2872685" y="1325538"/>
                    <a:pt x="2868884" y="1304007"/>
                    <a:pt x="2867645" y="1282325"/>
                  </a:cubicBezTo>
                  <a:cubicBezTo>
                    <a:pt x="2865276" y="1240872"/>
                    <a:pt x="2863438" y="1199383"/>
                    <a:pt x="2862235" y="1157880"/>
                  </a:cubicBezTo>
                  <a:cubicBezTo>
                    <a:pt x="2859831" y="1074932"/>
                    <a:pt x="2860076" y="991909"/>
                    <a:pt x="2856824" y="908990"/>
                  </a:cubicBezTo>
                  <a:cubicBezTo>
                    <a:pt x="2856464" y="899800"/>
                    <a:pt x="2852714" y="891040"/>
                    <a:pt x="2851413" y="881936"/>
                  </a:cubicBezTo>
                  <a:cubicBezTo>
                    <a:pt x="2849103" y="865769"/>
                    <a:pt x="2848313" y="849408"/>
                    <a:pt x="2846003" y="833241"/>
                  </a:cubicBezTo>
                  <a:cubicBezTo>
                    <a:pt x="2841290" y="800252"/>
                    <a:pt x="2842373" y="815124"/>
                    <a:pt x="2835182" y="789955"/>
                  </a:cubicBezTo>
                  <a:cubicBezTo>
                    <a:pt x="2833139" y="782805"/>
                    <a:pt x="2831814" y="775463"/>
                    <a:pt x="2829771" y="768313"/>
                  </a:cubicBezTo>
                  <a:cubicBezTo>
                    <a:pt x="2828204" y="762829"/>
                    <a:pt x="2825927" y="757565"/>
                    <a:pt x="2824360" y="752081"/>
                  </a:cubicBezTo>
                  <a:cubicBezTo>
                    <a:pt x="2822317" y="744931"/>
                    <a:pt x="2821879" y="737273"/>
                    <a:pt x="2818950" y="730438"/>
                  </a:cubicBezTo>
                  <a:cubicBezTo>
                    <a:pt x="2816388" y="724461"/>
                    <a:pt x="2811735" y="719617"/>
                    <a:pt x="2808128" y="714206"/>
                  </a:cubicBezTo>
                  <a:cubicBezTo>
                    <a:pt x="2806325" y="703385"/>
                    <a:pt x="2805098" y="692451"/>
                    <a:pt x="2802718" y="681742"/>
                  </a:cubicBezTo>
                  <a:cubicBezTo>
                    <a:pt x="2801481" y="676174"/>
                    <a:pt x="2798544" y="671078"/>
                    <a:pt x="2797307" y="665510"/>
                  </a:cubicBezTo>
                  <a:cubicBezTo>
                    <a:pt x="2794927" y="654801"/>
                    <a:pt x="2794047" y="643804"/>
                    <a:pt x="2791896" y="633047"/>
                  </a:cubicBezTo>
                  <a:cubicBezTo>
                    <a:pt x="2790438" y="625755"/>
                    <a:pt x="2787589" y="618758"/>
                    <a:pt x="2786486" y="611404"/>
                  </a:cubicBezTo>
                  <a:cubicBezTo>
                    <a:pt x="2782172" y="582644"/>
                    <a:pt x="2784860" y="552423"/>
                    <a:pt x="2775664" y="524834"/>
                  </a:cubicBezTo>
                  <a:lnTo>
                    <a:pt x="2754022" y="459906"/>
                  </a:lnTo>
                  <a:cubicBezTo>
                    <a:pt x="2752218" y="454495"/>
                    <a:pt x="2751775" y="448420"/>
                    <a:pt x="2748611" y="443674"/>
                  </a:cubicBezTo>
                  <a:cubicBezTo>
                    <a:pt x="2745004" y="438263"/>
                    <a:pt x="2740431" y="433384"/>
                    <a:pt x="2737790" y="427442"/>
                  </a:cubicBezTo>
                  <a:cubicBezTo>
                    <a:pt x="2733157" y="417018"/>
                    <a:pt x="2730576" y="405799"/>
                    <a:pt x="2726969" y="394978"/>
                  </a:cubicBezTo>
                  <a:cubicBezTo>
                    <a:pt x="2725165" y="389567"/>
                    <a:pt x="2724109" y="383847"/>
                    <a:pt x="2721558" y="378746"/>
                  </a:cubicBezTo>
                  <a:cubicBezTo>
                    <a:pt x="2717951" y="371532"/>
                    <a:pt x="2713733" y="364592"/>
                    <a:pt x="2710737" y="357103"/>
                  </a:cubicBezTo>
                  <a:cubicBezTo>
                    <a:pt x="2706501" y="346512"/>
                    <a:pt x="2705016" y="334842"/>
                    <a:pt x="2699915" y="324639"/>
                  </a:cubicBezTo>
                  <a:cubicBezTo>
                    <a:pt x="2664034" y="252876"/>
                    <a:pt x="2707562" y="342483"/>
                    <a:pt x="2683683" y="286765"/>
                  </a:cubicBezTo>
                  <a:cubicBezTo>
                    <a:pt x="2680506" y="279351"/>
                    <a:pt x="2675857" y="272611"/>
                    <a:pt x="2672862" y="265122"/>
                  </a:cubicBezTo>
                  <a:cubicBezTo>
                    <a:pt x="2656284" y="223675"/>
                    <a:pt x="2671960" y="242577"/>
                    <a:pt x="2651219" y="221837"/>
                  </a:cubicBezTo>
                  <a:cubicBezTo>
                    <a:pt x="2641823" y="193647"/>
                    <a:pt x="2651964" y="216005"/>
                    <a:pt x="2634987" y="194784"/>
                  </a:cubicBezTo>
                  <a:cubicBezTo>
                    <a:pt x="2623578" y="180524"/>
                    <a:pt x="2624461" y="173338"/>
                    <a:pt x="2607934" y="162320"/>
                  </a:cubicBezTo>
                  <a:cubicBezTo>
                    <a:pt x="2603189" y="159156"/>
                    <a:pt x="2596803" y="159460"/>
                    <a:pt x="2591702" y="156909"/>
                  </a:cubicBezTo>
                  <a:cubicBezTo>
                    <a:pt x="2582296" y="152206"/>
                    <a:pt x="2573062" y="146987"/>
                    <a:pt x="2564649" y="140677"/>
                  </a:cubicBezTo>
                  <a:cubicBezTo>
                    <a:pt x="2558528" y="136086"/>
                    <a:pt x="2554644" y="128892"/>
                    <a:pt x="2548417" y="124445"/>
                  </a:cubicBezTo>
                  <a:cubicBezTo>
                    <a:pt x="2541854" y="119757"/>
                    <a:pt x="2533777" y="117626"/>
                    <a:pt x="2526774" y="113624"/>
                  </a:cubicBezTo>
                  <a:cubicBezTo>
                    <a:pt x="2521128" y="110398"/>
                    <a:pt x="2516358" y="105711"/>
                    <a:pt x="2510542" y="102803"/>
                  </a:cubicBezTo>
                  <a:cubicBezTo>
                    <a:pt x="2505441" y="100252"/>
                    <a:pt x="2499412" y="99943"/>
                    <a:pt x="2494311" y="97392"/>
                  </a:cubicBezTo>
                  <a:cubicBezTo>
                    <a:pt x="2488495" y="94484"/>
                    <a:pt x="2483895" y="89479"/>
                    <a:pt x="2478079" y="86571"/>
                  </a:cubicBezTo>
                  <a:cubicBezTo>
                    <a:pt x="2472978" y="84020"/>
                    <a:pt x="2466948" y="83711"/>
                    <a:pt x="2461847" y="81160"/>
                  </a:cubicBezTo>
                  <a:cubicBezTo>
                    <a:pt x="2424482" y="62478"/>
                    <a:pt x="2469015" y="76189"/>
                    <a:pt x="2423972" y="64928"/>
                  </a:cubicBezTo>
                  <a:cubicBezTo>
                    <a:pt x="2377450" y="33914"/>
                    <a:pt x="2436313" y="71099"/>
                    <a:pt x="2391508" y="48696"/>
                  </a:cubicBezTo>
                  <a:cubicBezTo>
                    <a:pt x="2382102" y="43993"/>
                    <a:pt x="2374338" y="36058"/>
                    <a:pt x="2364455" y="32464"/>
                  </a:cubicBezTo>
                  <a:cubicBezTo>
                    <a:pt x="2354145" y="28715"/>
                    <a:pt x="2342812" y="28857"/>
                    <a:pt x="2331991" y="27054"/>
                  </a:cubicBezTo>
                  <a:cubicBezTo>
                    <a:pt x="2321170" y="23447"/>
                    <a:pt x="2309018" y="22559"/>
                    <a:pt x="2299527" y="16232"/>
                  </a:cubicBezTo>
                  <a:cubicBezTo>
                    <a:pt x="2278549" y="2247"/>
                    <a:pt x="2289464" y="7467"/>
                    <a:pt x="2267063" y="0"/>
                  </a:cubicBezTo>
                  <a:cubicBezTo>
                    <a:pt x="2227385" y="1804"/>
                    <a:pt x="2186924" y="-2636"/>
                    <a:pt x="2148029" y="5411"/>
                  </a:cubicBezTo>
                  <a:cubicBezTo>
                    <a:pt x="2132836" y="8554"/>
                    <a:pt x="2123555" y="24646"/>
                    <a:pt x="2110154" y="32464"/>
                  </a:cubicBezTo>
                  <a:cubicBezTo>
                    <a:pt x="2101765" y="37358"/>
                    <a:pt x="2091788" y="38942"/>
                    <a:pt x="2083101" y="43286"/>
                  </a:cubicBezTo>
                  <a:cubicBezTo>
                    <a:pt x="2077285" y="46194"/>
                    <a:pt x="2072445" y="50761"/>
                    <a:pt x="2066869" y="54107"/>
                  </a:cubicBezTo>
                  <a:cubicBezTo>
                    <a:pt x="2054401" y="61588"/>
                    <a:pt x="2041262" y="67943"/>
                    <a:pt x="2028995" y="75749"/>
                  </a:cubicBezTo>
                  <a:cubicBezTo>
                    <a:pt x="2021387" y="80590"/>
                    <a:pt x="2014690" y="86739"/>
                    <a:pt x="2007352" y="91981"/>
                  </a:cubicBezTo>
                  <a:cubicBezTo>
                    <a:pt x="2002060" y="95761"/>
                    <a:pt x="1996531" y="99196"/>
                    <a:pt x="1991120" y="102803"/>
                  </a:cubicBezTo>
                  <a:cubicBezTo>
                    <a:pt x="1989316" y="108214"/>
                    <a:pt x="1988873" y="114290"/>
                    <a:pt x="1985709" y="119035"/>
                  </a:cubicBezTo>
                  <a:cubicBezTo>
                    <a:pt x="1967033" y="147048"/>
                    <a:pt x="1962244" y="124507"/>
                    <a:pt x="1947835" y="167731"/>
                  </a:cubicBezTo>
                  <a:lnTo>
                    <a:pt x="1931603" y="216426"/>
                  </a:lnTo>
                  <a:cubicBezTo>
                    <a:pt x="1929799" y="221837"/>
                    <a:pt x="1927575" y="227125"/>
                    <a:pt x="1926192" y="232658"/>
                  </a:cubicBezTo>
                  <a:cubicBezTo>
                    <a:pt x="1924389" y="239872"/>
                    <a:pt x="1922825" y="247151"/>
                    <a:pt x="1920782" y="254301"/>
                  </a:cubicBezTo>
                  <a:cubicBezTo>
                    <a:pt x="1919215" y="259785"/>
                    <a:pt x="1916872" y="265031"/>
                    <a:pt x="1915371" y="270533"/>
                  </a:cubicBezTo>
                  <a:cubicBezTo>
                    <a:pt x="1909501" y="292056"/>
                    <a:pt x="1904550" y="313818"/>
                    <a:pt x="1899139" y="335461"/>
                  </a:cubicBezTo>
                  <a:cubicBezTo>
                    <a:pt x="1897335" y="342675"/>
                    <a:pt x="1896079" y="350048"/>
                    <a:pt x="1893728" y="357103"/>
                  </a:cubicBezTo>
                  <a:cubicBezTo>
                    <a:pt x="1891925" y="362514"/>
                    <a:pt x="1889701" y="367802"/>
                    <a:pt x="1888318" y="373335"/>
                  </a:cubicBezTo>
                  <a:cubicBezTo>
                    <a:pt x="1875265" y="425549"/>
                    <a:pt x="1889861" y="379530"/>
                    <a:pt x="1877496" y="416620"/>
                  </a:cubicBezTo>
                  <a:cubicBezTo>
                    <a:pt x="1875693" y="427441"/>
                    <a:pt x="1874466" y="438375"/>
                    <a:pt x="1872086" y="449084"/>
                  </a:cubicBezTo>
                  <a:cubicBezTo>
                    <a:pt x="1870849" y="454652"/>
                    <a:pt x="1867794" y="459723"/>
                    <a:pt x="1866675" y="465316"/>
                  </a:cubicBezTo>
                  <a:cubicBezTo>
                    <a:pt x="1864174" y="477822"/>
                    <a:pt x="1862949" y="490550"/>
                    <a:pt x="1861264" y="503191"/>
                  </a:cubicBezTo>
                  <a:cubicBezTo>
                    <a:pt x="1859342" y="517604"/>
                    <a:pt x="1858901" y="532258"/>
                    <a:pt x="1855854" y="546476"/>
                  </a:cubicBezTo>
                  <a:cubicBezTo>
                    <a:pt x="1853464" y="557630"/>
                    <a:pt x="1845032" y="578940"/>
                    <a:pt x="1845032" y="578940"/>
                  </a:cubicBezTo>
                  <a:cubicBezTo>
                    <a:pt x="1832538" y="678907"/>
                    <a:pt x="1846722" y="588417"/>
                    <a:pt x="1834211" y="638457"/>
                  </a:cubicBezTo>
                  <a:cubicBezTo>
                    <a:pt x="1831980" y="647379"/>
                    <a:pt x="1831220" y="656638"/>
                    <a:pt x="1828800" y="665510"/>
                  </a:cubicBezTo>
                  <a:cubicBezTo>
                    <a:pt x="1825799" y="676515"/>
                    <a:pt x="1817979" y="697974"/>
                    <a:pt x="1817979" y="697974"/>
                  </a:cubicBezTo>
                  <a:cubicBezTo>
                    <a:pt x="1816176" y="708795"/>
                    <a:pt x="1814949" y="719729"/>
                    <a:pt x="1812569" y="730438"/>
                  </a:cubicBezTo>
                  <a:cubicBezTo>
                    <a:pt x="1811332" y="736006"/>
                    <a:pt x="1808725" y="741186"/>
                    <a:pt x="1807158" y="746670"/>
                  </a:cubicBezTo>
                  <a:cubicBezTo>
                    <a:pt x="1805115" y="753820"/>
                    <a:pt x="1803884" y="761190"/>
                    <a:pt x="1801747" y="768313"/>
                  </a:cubicBezTo>
                  <a:cubicBezTo>
                    <a:pt x="1798469" y="779239"/>
                    <a:pt x="1797253" y="791286"/>
                    <a:pt x="1790926" y="800777"/>
                  </a:cubicBezTo>
                  <a:lnTo>
                    <a:pt x="1769283" y="833241"/>
                  </a:lnTo>
                  <a:cubicBezTo>
                    <a:pt x="1767480" y="838652"/>
                    <a:pt x="1766807" y="844582"/>
                    <a:pt x="1763873" y="849473"/>
                  </a:cubicBezTo>
                  <a:cubicBezTo>
                    <a:pt x="1761248" y="853847"/>
                    <a:pt x="1757355" y="857555"/>
                    <a:pt x="1753051" y="860294"/>
                  </a:cubicBezTo>
                  <a:cubicBezTo>
                    <a:pt x="1680174" y="906669"/>
                    <a:pt x="1729970" y="871691"/>
                    <a:pt x="1650249" y="903579"/>
                  </a:cubicBezTo>
                  <a:cubicBezTo>
                    <a:pt x="1522472" y="954690"/>
                    <a:pt x="1641612" y="909578"/>
                    <a:pt x="1574500" y="946864"/>
                  </a:cubicBezTo>
                  <a:cubicBezTo>
                    <a:pt x="1564788" y="952260"/>
                    <a:pt x="1543369" y="959045"/>
                    <a:pt x="1531215" y="963096"/>
                  </a:cubicBezTo>
                  <a:cubicBezTo>
                    <a:pt x="1455323" y="1013694"/>
                    <a:pt x="1517228" y="976918"/>
                    <a:pt x="1298557" y="968507"/>
                  </a:cubicBezTo>
                  <a:cubicBezTo>
                    <a:pt x="1276855" y="967672"/>
                    <a:pt x="1255272" y="964900"/>
                    <a:pt x="1233629" y="963096"/>
                  </a:cubicBezTo>
                  <a:cubicBezTo>
                    <a:pt x="1174442" y="943370"/>
                    <a:pt x="1264085" y="974829"/>
                    <a:pt x="1201165" y="946864"/>
                  </a:cubicBezTo>
                  <a:cubicBezTo>
                    <a:pt x="1190741" y="942231"/>
                    <a:pt x="1178192" y="942370"/>
                    <a:pt x="1168701" y="936043"/>
                  </a:cubicBezTo>
                  <a:cubicBezTo>
                    <a:pt x="1118741" y="902738"/>
                    <a:pt x="1180196" y="945239"/>
                    <a:pt x="1141648" y="914400"/>
                  </a:cubicBezTo>
                  <a:cubicBezTo>
                    <a:pt x="1136570" y="910338"/>
                    <a:pt x="1130276" y="907899"/>
                    <a:pt x="1125416" y="903579"/>
                  </a:cubicBezTo>
                  <a:cubicBezTo>
                    <a:pt x="1113978" y="893412"/>
                    <a:pt x="1105686" y="879604"/>
                    <a:pt x="1092952" y="871115"/>
                  </a:cubicBezTo>
                  <a:cubicBezTo>
                    <a:pt x="1078982" y="861802"/>
                    <a:pt x="1052866" y="845259"/>
                    <a:pt x="1038845" y="833241"/>
                  </a:cubicBezTo>
                  <a:cubicBezTo>
                    <a:pt x="1033035" y="828261"/>
                    <a:pt x="1028024" y="822420"/>
                    <a:pt x="1022613" y="817009"/>
                  </a:cubicBezTo>
                  <a:cubicBezTo>
                    <a:pt x="1007289" y="771033"/>
                    <a:pt x="1028660" y="827086"/>
                    <a:pt x="1006382" y="789955"/>
                  </a:cubicBezTo>
                  <a:cubicBezTo>
                    <a:pt x="1003448" y="785064"/>
                    <a:pt x="1003522" y="778824"/>
                    <a:pt x="1000971" y="773723"/>
                  </a:cubicBezTo>
                  <a:cubicBezTo>
                    <a:pt x="998063" y="767907"/>
                    <a:pt x="993376" y="763137"/>
                    <a:pt x="990150" y="757491"/>
                  </a:cubicBezTo>
                  <a:cubicBezTo>
                    <a:pt x="986148" y="750488"/>
                    <a:pt x="984016" y="742412"/>
                    <a:pt x="979328" y="735849"/>
                  </a:cubicBezTo>
                  <a:cubicBezTo>
                    <a:pt x="961820" y="711340"/>
                    <a:pt x="953878" y="724422"/>
                    <a:pt x="941454" y="687153"/>
                  </a:cubicBezTo>
                  <a:cubicBezTo>
                    <a:pt x="927853" y="646353"/>
                    <a:pt x="946200" y="696644"/>
                    <a:pt x="925222" y="654689"/>
                  </a:cubicBezTo>
                  <a:cubicBezTo>
                    <a:pt x="922671" y="649588"/>
                    <a:pt x="922362" y="643558"/>
                    <a:pt x="919811" y="638457"/>
                  </a:cubicBezTo>
                  <a:cubicBezTo>
                    <a:pt x="916903" y="632641"/>
                    <a:pt x="911898" y="628041"/>
                    <a:pt x="908990" y="622225"/>
                  </a:cubicBezTo>
                  <a:cubicBezTo>
                    <a:pt x="906439" y="617124"/>
                    <a:pt x="906130" y="611094"/>
                    <a:pt x="903579" y="605993"/>
                  </a:cubicBezTo>
                  <a:cubicBezTo>
                    <a:pt x="900152" y="599139"/>
                    <a:pt x="879470" y="571553"/>
                    <a:pt x="876526" y="568119"/>
                  </a:cubicBezTo>
                  <a:cubicBezTo>
                    <a:pt x="871546" y="562309"/>
                    <a:pt x="865193" y="557765"/>
                    <a:pt x="860294" y="551887"/>
                  </a:cubicBezTo>
                  <a:cubicBezTo>
                    <a:pt x="826176" y="510945"/>
                    <a:pt x="870127" y="556308"/>
                    <a:pt x="838651" y="524834"/>
                  </a:cubicBezTo>
                  <a:cubicBezTo>
                    <a:pt x="821241" y="472598"/>
                    <a:pt x="849156" y="553800"/>
                    <a:pt x="822419" y="486959"/>
                  </a:cubicBezTo>
                  <a:cubicBezTo>
                    <a:pt x="818183" y="476368"/>
                    <a:pt x="815205" y="465316"/>
                    <a:pt x="811598" y="454495"/>
                  </a:cubicBezTo>
                  <a:cubicBezTo>
                    <a:pt x="809794" y="449084"/>
                    <a:pt x="809351" y="443009"/>
                    <a:pt x="806187" y="438263"/>
                  </a:cubicBezTo>
                  <a:cubicBezTo>
                    <a:pt x="798973" y="427442"/>
                    <a:pt x="793741" y="414995"/>
                    <a:pt x="784545" y="405799"/>
                  </a:cubicBezTo>
                  <a:cubicBezTo>
                    <a:pt x="772578" y="393832"/>
                    <a:pt x="767148" y="386279"/>
                    <a:pt x="752081" y="378746"/>
                  </a:cubicBezTo>
                  <a:cubicBezTo>
                    <a:pt x="746980" y="376195"/>
                    <a:pt x="741091" y="375582"/>
                    <a:pt x="735849" y="373335"/>
                  </a:cubicBezTo>
                  <a:cubicBezTo>
                    <a:pt x="728435" y="370158"/>
                    <a:pt x="721209" y="366516"/>
                    <a:pt x="714206" y="362514"/>
                  </a:cubicBezTo>
                  <a:cubicBezTo>
                    <a:pt x="708560" y="359288"/>
                    <a:pt x="703790" y="354601"/>
                    <a:pt x="697974" y="351693"/>
                  </a:cubicBezTo>
                  <a:cubicBezTo>
                    <a:pt x="692873" y="349142"/>
                    <a:pt x="686728" y="349052"/>
                    <a:pt x="681742" y="346282"/>
                  </a:cubicBezTo>
                  <a:cubicBezTo>
                    <a:pt x="670373" y="339966"/>
                    <a:pt x="661617" y="328751"/>
                    <a:pt x="649279" y="324639"/>
                  </a:cubicBezTo>
                  <a:cubicBezTo>
                    <a:pt x="643868" y="322836"/>
                    <a:pt x="638148" y="321779"/>
                    <a:pt x="633047" y="319229"/>
                  </a:cubicBezTo>
                  <a:cubicBezTo>
                    <a:pt x="623641" y="314526"/>
                    <a:pt x="615603" y="307268"/>
                    <a:pt x="605993" y="302997"/>
                  </a:cubicBezTo>
                  <a:cubicBezTo>
                    <a:pt x="599736" y="300216"/>
                    <a:pt x="561582" y="293033"/>
                    <a:pt x="557297" y="292176"/>
                  </a:cubicBezTo>
                  <a:cubicBezTo>
                    <a:pt x="541065" y="293979"/>
                    <a:pt x="524744" y="295103"/>
                    <a:pt x="508602" y="297586"/>
                  </a:cubicBezTo>
                  <a:cubicBezTo>
                    <a:pt x="501252" y="298717"/>
                    <a:pt x="494218" y="301384"/>
                    <a:pt x="486959" y="302997"/>
                  </a:cubicBezTo>
                  <a:cubicBezTo>
                    <a:pt x="412019" y="319650"/>
                    <a:pt x="522687" y="292711"/>
                    <a:pt x="416621" y="319229"/>
                  </a:cubicBezTo>
                  <a:cubicBezTo>
                    <a:pt x="402858" y="332991"/>
                    <a:pt x="405994" y="332136"/>
                    <a:pt x="384157" y="340871"/>
                  </a:cubicBezTo>
                  <a:cubicBezTo>
                    <a:pt x="373566" y="345107"/>
                    <a:pt x="351693" y="351693"/>
                    <a:pt x="351693" y="351693"/>
                  </a:cubicBezTo>
                  <a:cubicBezTo>
                    <a:pt x="324272" y="379112"/>
                    <a:pt x="359759" y="346853"/>
                    <a:pt x="324640" y="367925"/>
                  </a:cubicBezTo>
                  <a:cubicBezTo>
                    <a:pt x="314142" y="374224"/>
                    <a:pt x="310373" y="386127"/>
                    <a:pt x="302997" y="394978"/>
                  </a:cubicBezTo>
                  <a:cubicBezTo>
                    <a:pt x="298098" y="400856"/>
                    <a:pt x="291745" y="405400"/>
                    <a:pt x="286765" y="411210"/>
                  </a:cubicBezTo>
                  <a:cubicBezTo>
                    <a:pt x="280896" y="418057"/>
                    <a:pt x="276471" y="426066"/>
                    <a:pt x="270533" y="432852"/>
                  </a:cubicBezTo>
                  <a:cubicBezTo>
                    <a:pt x="263814" y="440530"/>
                    <a:pt x="254549" y="446006"/>
                    <a:pt x="248890" y="454495"/>
                  </a:cubicBezTo>
                  <a:cubicBezTo>
                    <a:pt x="245283" y="459906"/>
                    <a:pt x="242232" y="465731"/>
                    <a:pt x="238069" y="470727"/>
                  </a:cubicBezTo>
                  <a:cubicBezTo>
                    <a:pt x="218788" y="493865"/>
                    <a:pt x="226887" y="480754"/>
                    <a:pt x="205605" y="497780"/>
                  </a:cubicBezTo>
                  <a:cubicBezTo>
                    <a:pt x="191090" y="509392"/>
                    <a:pt x="196461" y="509212"/>
                    <a:pt x="183963" y="524834"/>
                  </a:cubicBezTo>
                  <a:cubicBezTo>
                    <a:pt x="180776" y="528817"/>
                    <a:pt x="176407" y="531736"/>
                    <a:pt x="173141" y="535655"/>
                  </a:cubicBezTo>
                  <a:cubicBezTo>
                    <a:pt x="167368" y="542582"/>
                    <a:pt x="163837" y="551524"/>
                    <a:pt x="156909" y="557297"/>
                  </a:cubicBezTo>
                  <a:cubicBezTo>
                    <a:pt x="152528" y="560948"/>
                    <a:pt x="145919" y="560461"/>
                    <a:pt x="140677" y="562708"/>
                  </a:cubicBezTo>
                  <a:cubicBezTo>
                    <a:pt x="133264" y="565885"/>
                    <a:pt x="125401" y="568577"/>
                    <a:pt x="119035" y="573529"/>
                  </a:cubicBezTo>
                  <a:cubicBezTo>
                    <a:pt x="108968" y="581359"/>
                    <a:pt x="91982" y="600583"/>
                    <a:pt x="91982" y="600583"/>
                  </a:cubicBezTo>
                  <a:cubicBezTo>
                    <a:pt x="78808" y="640101"/>
                    <a:pt x="83926" y="621981"/>
                    <a:pt x="75750" y="654689"/>
                  </a:cubicBezTo>
                  <a:cubicBezTo>
                    <a:pt x="73946" y="670921"/>
                    <a:pt x="73024" y="687275"/>
                    <a:pt x="70339" y="703385"/>
                  </a:cubicBezTo>
                  <a:cubicBezTo>
                    <a:pt x="69401" y="709011"/>
                    <a:pt x="66311" y="714084"/>
                    <a:pt x="64928" y="719617"/>
                  </a:cubicBezTo>
                  <a:cubicBezTo>
                    <a:pt x="62698" y="728539"/>
                    <a:pt x="61938" y="737798"/>
                    <a:pt x="59518" y="746670"/>
                  </a:cubicBezTo>
                  <a:cubicBezTo>
                    <a:pt x="56517" y="757675"/>
                    <a:pt x="52303" y="768313"/>
                    <a:pt x="48696" y="779134"/>
                  </a:cubicBezTo>
                  <a:lnTo>
                    <a:pt x="43286" y="795366"/>
                  </a:lnTo>
                  <a:lnTo>
                    <a:pt x="37875" y="811598"/>
                  </a:lnTo>
                  <a:cubicBezTo>
                    <a:pt x="31866" y="865672"/>
                    <a:pt x="35169" y="755688"/>
                    <a:pt x="32464" y="871115"/>
                  </a:cubicBezTo>
                  <a:close/>
                </a:path>
              </a:pathLst>
            </a:custGeom>
            <a:ln w="38100">
              <a:solidFill>
                <a:srgbClr val="008000"/>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p:cNvSpPr/>
            <p:nvPr/>
          </p:nvSpPr>
          <p:spPr bwMode="auto">
            <a:xfrm rot="21352688">
              <a:off x="6649691" y="431764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bwMode="auto">
            <a:xfrm rot="21352688">
              <a:off x="6341805" y="454811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bwMode="auto">
            <a:xfrm rot="21352688">
              <a:off x="6601670" y="482467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bwMode="auto">
            <a:xfrm rot="21352688">
              <a:off x="6229758" y="506911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bwMode="auto">
            <a:xfrm rot="21352688">
              <a:off x="6494039" y="532201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b="1" dirty="0" err="1" smtClean="0">
                  <a:latin typeface="Arial" pitchFamily="34" charset="0"/>
                  <a:cs typeface="Arial" pitchFamily="34" charset="0"/>
                </a:rPr>
                <a:t>i</a:t>
              </a:r>
              <a:endParaRPr lang="en-US" sz="1000" b="1" dirty="0">
                <a:latin typeface="Arial" pitchFamily="34" charset="0"/>
                <a:cs typeface="Arial" pitchFamily="34" charset="0"/>
              </a:endParaRPr>
            </a:p>
          </p:txBody>
        </p:sp>
        <p:sp>
          <p:nvSpPr>
            <p:cNvPr id="46" name="Oval 45"/>
            <p:cNvSpPr/>
            <p:nvPr/>
          </p:nvSpPr>
          <p:spPr bwMode="auto">
            <a:xfrm rot="21352688">
              <a:off x="8127066" y="3993988"/>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bwMode="auto">
            <a:xfrm rot="21352688">
              <a:off x="8452918" y="4154684"/>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bwMode="auto">
            <a:xfrm rot="21352688">
              <a:off x="8289958" y="4713149"/>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bwMode="auto">
            <a:xfrm rot="21352688">
              <a:off x="8598495" y="4987631"/>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bwMode="auto">
            <a:xfrm rot="21352688">
              <a:off x="8452919" y="536706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b="1" dirty="0" smtClean="0">
                  <a:latin typeface="Arial" pitchFamily="34" charset="0"/>
                  <a:cs typeface="Arial" pitchFamily="34" charset="0"/>
                </a:rPr>
                <a:t>j</a:t>
              </a:r>
              <a:endParaRPr lang="en-US" sz="1200" b="1" dirty="0">
                <a:latin typeface="Arial" pitchFamily="34" charset="0"/>
                <a:cs typeface="Arial" pitchFamily="34" charset="0"/>
              </a:endParaRPr>
            </a:p>
          </p:txBody>
        </p:sp>
        <p:sp>
          <p:nvSpPr>
            <p:cNvPr id="51" name="Oval 50"/>
            <p:cNvSpPr/>
            <p:nvPr/>
          </p:nvSpPr>
          <p:spPr bwMode="auto">
            <a:xfrm rot="21352688">
              <a:off x="8309432" y="3618996"/>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bwMode="auto">
            <a:xfrm rot="21352688">
              <a:off x="8598496" y="4556167"/>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bwMode="auto">
            <a:xfrm rot="21352688">
              <a:off x="8158378" y="4391403"/>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bwMode="auto">
            <a:xfrm rot="21352688">
              <a:off x="8221458" y="511948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bwMode="auto">
            <a:xfrm rot="21352688">
              <a:off x="6392718" y="4070035"/>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6" name="Straight Connector 55"/>
            <p:cNvCxnSpPr/>
            <p:nvPr/>
          </p:nvCxnSpPr>
          <p:spPr>
            <a:xfrm>
              <a:off x="6934200" y="4393845"/>
              <a:ext cx="1143000" cy="81481"/>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6858000" y="4241707"/>
              <a:ext cx="1263785" cy="401482"/>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6858000" y="4534675"/>
              <a:ext cx="1143000" cy="37325"/>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6934200" y="4386122"/>
              <a:ext cx="1143000" cy="36126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791200" y="5943600"/>
              <a:ext cx="32766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413391" y="5895108"/>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i="1" dirty="0" smtClean="0">
                                <a:latin typeface="Cambria Math"/>
                                <a:cs typeface="Arial" pitchFamily="34" charset="0"/>
                              </a:rPr>
                              <m:t>𝑥</m:t>
                            </m:r>
                          </m:e>
                          <m:sub>
                            <m:r>
                              <a:rPr lang="en-US" i="1" dirty="0" smtClean="0">
                                <a:latin typeface="Cambria Math"/>
                                <a:cs typeface="Arial" pitchFamily="34" charset="0"/>
                              </a:rPr>
                              <m:t>𝑖</m:t>
                            </m:r>
                          </m:sub>
                        </m:sSub>
                      </m:oMath>
                    </m:oMathPara>
                  </a14:m>
                  <a:endParaRPr lang="en-US" dirty="0" smtClean="0">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413391" y="5895108"/>
                  <a:ext cx="444609" cy="369332"/>
                </a:xfrm>
                <a:prstGeom prst="rect">
                  <a:avLst/>
                </a:prstGeom>
                <a:blipFill rotWithShape="1">
                  <a:blip r:embed="rId8"/>
                  <a:stretch>
                    <a:fillRect b="-1639"/>
                  </a:stretch>
                </a:blipFill>
              </p:spPr>
              <p:txBody>
                <a:bodyPr/>
                <a:lstStyle/>
                <a:p>
                  <a:r>
                    <a:rPr lang="en-US">
                      <a:noFill/>
                    </a:rPr>
                    <a:t> </a:t>
                  </a:r>
                </a:p>
              </p:txBody>
            </p:sp>
          </mc:Fallback>
        </mc:AlternateContent>
        <p:sp>
          <p:nvSpPr>
            <p:cNvPr id="13" name="TextBox 12"/>
            <p:cNvSpPr txBox="1"/>
            <p:nvPr/>
          </p:nvSpPr>
          <p:spPr>
            <a:xfrm>
              <a:off x="7368075" y="5935402"/>
              <a:ext cx="312906" cy="369332"/>
            </a:xfrm>
            <a:prstGeom prst="rect">
              <a:avLst/>
            </a:prstGeom>
            <a:noFill/>
          </p:spPr>
          <p:txBody>
            <a:bodyPr wrap="none" rtlCol="0">
              <a:spAutoFit/>
            </a:bodyPr>
            <a:lstStyle/>
            <a:p>
              <a:r>
                <a:rPr lang="en-US" dirty="0">
                  <a:latin typeface="Arial" pitchFamily="34" charset="0"/>
                  <a:cs typeface="Arial" pitchFamily="34" charset="0"/>
                </a:rPr>
                <a:t>0</a:t>
              </a:r>
              <a:endParaRPr lang="en-US" dirty="0" smtClean="0">
                <a:latin typeface="Arial" pitchFamily="34" charset="0"/>
                <a:cs typeface="Arial" pitchFamily="34" charset="0"/>
              </a:endParaRPr>
            </a:p>
          </p:txBody>
        </p:sp>
        <p:cxnSp>
          <p:nvCxnSpPr>
            <p:cNvPr id="15" name="Straight Connector 14"/>
            <p:cNvCxnSpPr/>
            <p:nvPr/>
          </p:nvCxnSpPr>
          <p:spPr>
            <a:xfrm>
              <a:off x="7524528" y="5895108"/>
              <a:ext cx="0" cy="94443"/>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575716" y="5495813"/>
              <a:ext cx="20673" cy="461189"/>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8843918" y="5591133"/>
              <a:ext cx="300082" cy="369332"/>
            </a:xfrm>
            <a:prstGeom prst="rect">
              <a:avLst/>
            </a:prstGeom>
            <a:noFill/>
          </p:spPr>
          <p:txBody>
            <a:bodyPr wrap="none" rtlCol="0">
              <a:spAutoFit/>
            </a:bodyPr>
            <a:lstStyle/>
            <a:p>
              <a:r>
                <a:rPr lang="en-US" dirty="0" smtClean="0">
                  <a:latin typeface="Arial" pitchFamily="34" charset="0"/>
                  <a:cs typeface="Arial" pitchFamily="34" charset="0"/>
                </a:rPr>
                <a:t>x</a:t>
              </a:r>
            </a:p>
          </p:txBody>
        </p:sp>
        <mc:AlternateContent xmlns:mc="http://schemas.openxmlformats.org/markup-compatibility/2006" xmlns:a14="http://schemas.microsoft.com/office/drawing/2010/main">
          <mc:Choice Requires="a14">
            <p:sp>
              <p:nvSpPr>
                <p:cNvPr id="76" name="TextBox 75"/>
                <p:cNvSpPr txBox="1"/>
                <p:nvPr/>
              </p:nvSpPr>
              <p:spPr>
                <a:xfrm>
                  <a:off x="8371178" y="5949857"/>
                  <a:ext cx="443326"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i="1" dirty="0" smtClean="0">
                                <a:latin typeface="Cambria Math"/>
                                <a:cs typeface="Arial" pitchFamily="34" charset="0"/>
                              </a:rPr>
                              <m:t>𝑥</m:t>
                            </m:r>
                          </m:e>
                          <m:sub>
                            <m:r>
                              <a:rPr lang="en-US" b="0" i="1" dirty="0" smtClean="0">
                                <a:latin typeface="Cambria Math"/>
                                <a:cs typeface="Arial" pitchFamily="34" charset="0"/>
                              </a:rPr>
                              <m:t>𝑗</m:t>
                            </m:r>
                          </m:sub>
                        </m:sSub>
                      </m:oMath>
                    </m:oMathPara>
                  </a14:m>
                  <a:endParaRPr lang="en-US" dirty="0" smtClean="0">
                    <a:latin typeface="Arial" pitchFamily="34" charset="0"/>
                    <a:cs typeface="Arial" pitchFamily="34" charset="0"/>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8371178" y="5949857"/>
                  <a:ext cx="443326" cy="391646"/>
                </a:xfrm>
                <a:prstGeom prst="rect">
                  <a:avLst/>
                </a:prstGeom>
                <a:blipFill rotWithShape="1">
                  <a:blip r:embed="rId9"/>
                  <a:stretch>
                    <a:fillRect b="-7813"/>
                  </a:stretch>
                </a:blipFill>
              </p:spPr>
              <p:txBody>
                <a:bodyPr/>
                <a:lstStyle/>
                <a:p>
                  <a:r>
                    <a:rPr lang="en-US">
                      <a:noFill/>
                    </a:rPr>
                    <a:t> </a:t>
                  </a:r>
                </a:p>
              </p:txBody>
            </p:sp>
          </mc:Fallback>
        </mc:AlternateContent>
        <p:cxnSp>
          <p:nvCxnSpPr>
            <p:cNvPr id="77" name="Straight Connector 76"/>
            <p:cNvCxnSpPr/>
            <p:nvPr/>
          </p:nvCxnSpPr>
          <p:spPr>
            <a:xfrm>
              <a:off x="8533503" y="5557762"/>
              <a:ext cx="20673" cy="461189"/>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39" name="TextBox 38"/>
          <p:cNvSpPr txBox="1"/>
          <p:nvPr/>
        </p:nvSpPr>
        <p:spPr>
          <a:xfrm>
            <a:off x="6019800" y="6324600"/>
            <a:ext cx="3086606" cy="338554"/>
          </a:xfrm>
          <a:prstGeom prst="rect">
            <a:avLst/>
          </a:prstGeom>
          <a:noFill/>
        </p:spPr>
        <p:txBody>
          <a:bodyPr wrap="square" rtlCol="0">
            <a:spAutoFit/>
          </a:bodyPr>
          <a:lstStyle/>
          <a:p>
            <a:pPr algn="ctr"/>
            <a:r>
              <a:rPr lang="en-US" sz="1600" b="1" dirty="0" smtClean="0">
                <a:solidFill>
                  <a:srgbClr val="008000"/>
                </a:solidFill>
                <a:latin typeface="Arial" pitchFamily="34" charset="0"/>
                <a:cs typeface="Arial" pitchFamily="34" charset="0"/>
              </a:rPr>
              <a:t>Balance to minimize</a:t>
            </a:r>
          </a:p>
        </p:txBody>
      </p:sp>
    </p:spTree>
    <p:extLst>
      <p:ext uri="{BB962C8B-B14F-4D97-AF65-F5344CB8AC3E}">
        <p14:creationId xmlns:p14="http://schemas.microsoft.com/office/powerpoint/2010/main" val="79480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7"/>
          <p:cNvSpPr/>
          <p:nvPr/>
        </p:nvSpPr>
        <p:spPr>
          <a:xfrm rot="2383964">
            <a:off x="6605004" y="5826932"/>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1" name="Freeform 70"/>
          <p:cNvSpPr/>
          <p:nvPr/>
        </p:nvSpPr>
        <p:spPr>
          <a:xfrm rot="2694951">
            <a:off x="7876764" y="5869867"/>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 name="Freeform 71"/>
          <p:cNvSpPr/>
          <p:nvPr/>
        </p:nvSpPr>
        <p:spPr>
          <a:xfrm rot="4136156">
            <a:off x="7939569" y="5838197"/>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Freeform 72"/>
          <p:cNvSpPr/>
          <p:nvPr/>
        </p:nvSpPr>
        <p:spPr>
          <a:xfrm rot="5078915">
            <a:off x="7920149" y="5829683"/>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Freeform 1"/>
          <p:cNvSpPr/>
          <p:nvPr/>
        </p:nvSpPr>
        <p:spPr>
          <a:xfrm>
            <a:off x="6503276" y="5888880"/>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Freeform 66"/>
          <p:cNvSpPr/>
          <p:nvPr/>
        </p:nvSpPr>
        <p:spPr>
          <a:xfrm rot="1441205">
            <a:off x="6566081" y="5857210"/>
            <a:ext cx="185464" cy="188108"/>
          </a:xfrm>
          <a:custGeom>
            <a:avLst/>
            <a:gdLst>
              <a:gd name="connsiteX0" fmla="*/ 184941 w 185464"/>
              <a:gd name="connsiteY0" fmla="*/ 181870 h 188108"/>
              <a:gd name="connsiteX1" fmla="*/ 22622 w 185464"/>
              <a:gd name="connsiteY1" fmla="*/ 138585 h 188108"/>
              <a:gd name="connsiteX2" fmla="*/ 6390 w 185464"/>
              <a:gd name="connsiteY2" fmla="*/ 52015 h 188108"/>
              <a:gd name="connsiteX3" fmla="*/ 71317 w 185464"/>
              <a:gd name="connsiteY3" fmla="*/ 3319 h 188108"/>
              <a:gd name="connsiteX4" fmla="*/ 184941 w 185464"/>
              <a:gd name="connsiteY4" fmla="*/ 181870 h 1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64" h="188108">
                <a:moveTo>
                  <a:pt x="184941" y="181870"/>
                </a:moveTo>
                <a:cubicBezTo>
                  <a:pt x="176825" y="204414"/>
                  <a:pt x="52381" y="160228"/>
                  <a:pt x="22622" y="138585"/>
                </a:cubicBezTo>
                <a:cubicBezTo>
                  <a:pt x="-7137" y="116942"/>
                  <a:pt x="-1726" y="74559"/>
                  <a:pt x="6390" y="52015"/>
                </a:cubicBezTo>
                <a:cubicBezTo>
                  <a:pt x="14506" y="29471"/>
                  <a:pt x="37951" y="-12011"/>
                  <a:pt x="71317" y="3319"/>
                </a:cubicBezTo>
                <a:cubicBezTo>
                  <a:pt x="104683" y="18649"/>
                  <a:pt x="193057" y="159326"/>
                  <a:pt x="184941" y="181870"/>
                </a:cubicBezTo>
                <a:close/>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5778" name="Rectangle 2"/>
          <p:cNvSpPr>
            <a:spLocks noGrp="1" noRot="1" noChangeArrowheads="1"/>
          </p:cNvSpPr>
          <p:nvPr>
            <p:ph type="title"/>
          </p:nvPr>
        </p:nvSpPr>
        <p:spPr/>
        <p:txBody>
          <a:bodyPr/>
          <a:lstStyle/>
          <a:p>
            <a:r>
              <a:rPr lang="en-IE" dirty="0" smtClean="0"/>
              <a:t>Find Optimal Cut [Fiedler’73]</a:t>
            </a:r>
          </a:p>
        </p:txBody>
      </p:sp>
      <mc:AlternateContent xmlns:mc="http://schemas.openxmlformats.org/markup-compatibility/2006" xmlns:a14="http://schemas.microsoft.com/office/drawing/2010/main">
        <mc:Choice Requires="a14">
          <p:sp>
            <p:nvSpPr>
              <p:cNvPr id="75779" name="Rectangle 3"/>
              <p:cNvSpPr>
                <a:spLocks noGrp="1" noChangeArrowheads="1"/>
              </p:cNvSpPr>
              <p:nvPr>
                <p:ph idx="1"/>
              </p:nvPr>
            </p:nvSpPr>
            <p:spPr>
              <a:xfrm>
                <a:off x="457200" y="1295401"/>
                <a:ext cx="8229600" cy="3200400"/>
              </a:xfrm>
            </p:spPr>
            <p:txBody>
              <a:bodyPr>
                <a:normAutofit/>
              </a:bodyPr>
              <a:lstStyle/>
              <a:p>
                <a:pPr eaLnBrk="1" hangingPunct="1">
                  <a:defRPr/>
                </a:pPr>
                <a:r>
                  <a:rPr lang="en-IE" b="1" dirty="0" smtClean="0"/>
                  <a:t>Back to finding the optimal cut</a:t>
                </a:r>
              </a:p>
              <a:p>
                <a:pPr eaLnBrk="1" hangingPunct="1">
                  <a:defRPr/>
                </a:pPr>
                <a:r>
                  <a:rPr lang="en-IE" b="1" dirty="0" smtClean="0">
                    <a:solidFill>
                      <a:srgbClr val="D60093"/>
                    </a:solidFill>
                  </a:rPr>
                  <a:t>Express partition (A,B) as a vector</a:t>
                </a:r>
              </a:p>
              <a:p>
                <a:pPr marL="118872" indent="0" eaLnBrk="1" hangingPunct="1">
                  <a:buNone/>
                  <a:defRPr/>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𝒚</m:t>
                          </m:r>
                        </m:e>
                        <m:sub>
                          <m:r>
                            <a:rPr lang="en-US" b="1" i="1" smtClean="0">
                              <a:latin typeface="Cambria Math"/>
                            </a:rPr>
                            <m:t>𝒊</m:t>
                          </m:r>
                        </m:sub>
                      </m:sSub>
                      <m:r>
                        <a:rPr lang="en-US" b="1" i="1" smtClean="0">
                          <a:latin typeface="Cambria Math"/>
                        </a:rPr>
                        <m:t>=</m:t>
                      </m:r>
                      <m:d>
                        <m:dPr>
                          <m:begChr m:val="{"/>
                          <m:endChr m:val=""/>
                          <m:ctrlPr>
                            <a:rPr lang="en-US" b="1" i="1" smtClean="0">
                              <a:latin typeface="Cambria Math"/>
                            </a:rPr>
                          </m:ctrlPr>
                        </m:dPr>
                        <m:e>
                          <m:m>
                            <m:mPr>
                              <m:mcs>
                                <m:mc>
                                  <m:mcPr>
                                    <m:count m:val="1"/>
                                    <m:mcJc m:val="center"/>
                                  </m:mcPr>
                                </m:mc>
                              </m:mcs>
                              <m:ctrlPr>
                                <a:rPr lang="en-US" b="1" i="1" smtClean="0">
                                  <a:latin typeface="Cambria Math"/>
                                </a:rPr>
                              </m:ctrlPr>
                            </m:mPr>
                            <m:mr>
                              <m:e>
                                <m:r>
                                  <m:rPr>
                                    <m:brk m:alnAt="7"/>
                                  </m:rPr>
                                  <a:rPr lang="en-US" b="1" i="1" smtClean="0">
                                    <a:latin typeface="Cambria Math"/>
                                  </a:rPr>
                                  <m:t>+</m:t>
                                </m:r>
                                <m:r>
                                  <a:rPr lang="en-US" b="1" i="1" smtClean="0">
                                    <a:latin typeface="Cambria Math"/>
                                  </a:rPr>
                                  <m:t>𝟏</m:t>
                                </m:r>
                              </m:e>
                            </m:mr>
                            <m:mr>
                              <m:e>
                                <m:r>
                                  <a:rPr lang="en-US" b="1" i="1" smtClean="0">
                                    <a:latin typeface="Cambria Math"/>
                                  </a:rPr>
                                  <m:t>−</m:t>
                                </m:r>
                                <m:r>
                                  <a:rPr lang="en-US" b="1" i="1" smtClean="0">
                                    <a:latin typeface="Cambria Math"/>
                                  </a:rPr>
                                  <m:t>𝟏</m:t>
                                </m:r>
                              </m:e>
                            </m:mr>
                          </m:m>
                          <m:r>
                            <a:rPr lang="en-US" b="1" i="1" smtClean="0">
                              <a:latin typeface="Cambria Math"/>
                            </a:rPr>
                            <m:t>     </m:t>
                          </m:r>
                          <m:m>
                            <m:mPr>
                              <m:mcs>
                                <m:mc>
                                  <m:mcPr>
                                    <m:count m:val="1"/>
                                    <m:mcJc m:val="center"/>
                                  </m:mcPr>
                                </m:mc>
                              </m:mcs>
                              <m:ctrlPr>
                                <a:rPr lang="en-US" b="1" i="1" smtClean="0">
                                  <a:latin typeface="Cambria Math"/>
                                </a:rPr>
                              </m:ctrlPr>
                            </m:mPr>
                            <m:mr>
                              <m:e>
                                <m:r>
                                  <m:rPr>
                                    <m:brk m:alnAt="7"/>
                                  </m:rPr>
                                  <a:rPr lang="en-US" b="1" i="1" smtClean="0">
                                    <a:latin typeface="Cambria Math"/>
                                  </a:rPr>
                                  <m:t>𝒊</m:t>
                                </m:r>
                                <m:r>
                                  <a:rPr lang="en-US" b="1" i="1" smtClean="0">
                                    <a:latin typeface="Cambria Math"/>
                                  </a:rPr>
                                  <m:t>𝒇</m:t>
                                </m:r>
                                <m:r>
                                  <a:rPr lang="en-US" b="1" i="1" smtClean="0">
                                    <a:latin typeface="Cambria Math"/>
                                  </a:rPr>
                                  <m:t> </m:t>
                                </m:r>
                                <m:r>
                                  <a:rPr lang="en-US" b="1" i="1" smtClean="0">
                                    <a:latin typeface="Cambria Math"/>
                                  </a:rPr>
                                  <m:t>𝒊</m:t>
                                </m:r>
                                <m:r>
                                  <a:rPr lang="en-US" b="1" i="1" smtClean="0">
                                    <a:latin typeface="Cambria Math"/>
                                  </a:rPr>
                                  <m:t>∈</m:t>
                                </m:r>
                                <m:r>
                                  <a:rPr lang="en-US" b="1" i="1" smtClean="0">
                                    <a:latin typeface="Cambria Math"/>
                                  </a:rPr>
                                  <m:t>𝑨</m:t>
                                </m:r>
                              </m:e>
                            </m:mr>
                            <m:mr>
                              <m:e>
                                <m:r>
                                  <a:rPr lang="en-US" b="1" i="1" smtClean="0">
                                    <a:latin typeface="Cambria Math"/>
                                  </a:rPr>
                                  <m:t>𝒊𝒇</m:t>
                                </m:r>
                                <m:r>
                                  <a:rPr lang="en-US" b="1" i="1" smtClean="0">
                                    <a:latin typeface="Cambria Math"/>
                                  </a:rPr>
                                  <m:t> </m:t>
                                </m:r>
                                <m:r>
                                  <a:rPr lang="en-US" b="1" i="1" smtClean="0">
                                    <a:latin typeface="Cambria Math"/>
                                  </a:rPr>
                                  <m:t>𝒊</m:t>
                                </m:r>
                                <m:r>
                                  <a:rPr lang="en-US" b="1" i="1" smtClean="0">
                                    <a:latin typeface="Cambria Math"/>
                                  </a:rPr>
                                  <m:t>∈</m:t>
                                </m:r>
                                <m:r>
                                  <a:rPr lang="en-US" b="1" i="1" smtClean="0">
                                    <a:latin typeface="Cambria Math"/>
                                  </a:rPr>
                                  <m:t>𝑩</m:t>
                                </m:r>
                              </m:e>
                            </m:mr>
                          </m:m>
                        </m:e>
                      </m:d>
                    </m:oMath>
                  </m:oMathPara>
                </a14:m>
                <a:endParaRPr lang="en-IE" b="1" dirty="0" smtClean="0"/>
              </a:p>
              <a:p>
                <a:pPr>
                  <a:defRPr/>
                </a:pPr>
                <a:r>
                  <a:rPr lang="en-US" dirty="0" smtClean="0"/>
                  <a:t>We can minimize the cut of the partition by finding a non-trivial vector </a:t>
                </a:r>
                <a:r>
                  <a:rPr lang="en-US" i="1" dirty="0" smtClean="0">
                    <a:latin typeface="Times New Roman" pitchFamily="18" charset="0"/>
                    <a:cs typeface="Times New Roman" pitchFamily="18" charset="0"/>
                  </a:rPr>
                  <a:t>x</a:t>
                </a:r>
                <a:r>
                  <a:rPr lang="en-US" dirty="0" smtClean="0"/>
                  <a:t> that </a:t>
                </a:r>
                <a:r>
                  <a:rPr lang="en-US" b="1" dirty="0" smtClean="0">
                    <a:solidFill>
                      <a:srgbClr val="0000FF"/>
                    </a:solidFill>
                  </a:rPr>
                  <a:t>minimizes</a:t>
                </a:r>
                <a:r>
                  <a:rPr lang="en-US" dirty="0" smtClean="0"/>
                  <a:t>:</a:t>
                </a:r>
                <a:endParaRPr lang="en-IE" dirty="0" smtClean="0"/>
              </a:p>
            </p:txBody>
          </p:sp>
        </mc:Choice>
        <mc:Fallback xmlns="">
          <p:sp>
            <p:nvSpPr>
              <p:cNvPr id="75779" name="Rectangle 3"/>
              <p:cNvSpPr>
                <a:spLocks noGrp="1" noRot="1" noChangeAspect="1" noMove="1" noResize="1" noEditPoints="1" noAdjustHandles="1" noChangeArrowheads="1" noChangeShapeType="1" noTextEdit="1"/>
              </p:cNvSpPr>
              <p:nvPr>
                <p:ph idx="1"/>
              </p:nvPr>
            </p:nvSpPr>
            <p:spPr>
              <a:xfrm>
                <a:off x="457200" y="1295401"/>
                <a:ext cx="8229600" cy="3200400"/>
              </a:xfrm>
              <a:blipFill rotWithShape="1">
                <a:blip r:embed="rId3"/>
                <a:stretch>
                  <a:fillRect t="-1143" b="-762"/>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 name="Slide Number Placeholder 13"/>
          <p:cNvSpPr>
            <a:spLocks noGrp="1"/>
          </p:cNvSpPr>
          <p:nvPr>
            <p:ph type="sldNum" sz="quarter" idx="12"/>
          </p:nvPr>
        </p:nvSpPr>
        <p:spPr/>
        <p:txBody>
          <a:bodyPr/>
          <a:lstStyle/>
          <a:p>
            <a:fld id="{19B12225-5612-419B-A8D5-4B8EEE4C217E}" type="slidenum">
              <a:rPr lang="en-US" smtClean="0"/>
              <a:pPr/>
              <a:t>43</a:t>
            </a:fld>
            <a:endParaRPr lang="en-US"/>
          </a:p>
        </p:txBody>
      </p:sp>
      <p:graphicFrame>
        <p:nvGraphicFramePr>
          <p:cNvPr id="9223" name="Object 6"/>
          <p:cNvGraphicFramePr>
            <a:graphicFrameLocks noChangeAspect="1"/>
          </p:cNvGraphicFramePr>
          <p:nvPr>
            <p:extLst>
              <p:ext uri="{D42A27DB-BD31-4B8C-83A1-F6EECF244321}">
                <p14:modId xmlns:p14="http://schemas.microsoft.com/office/powerpoint/2010/main" val="3982067280"/>
              </p:ext>
            </p:extLst>
          </p:nvPr>
        </p:nvGraphicFramePr>
        <p:xfrm>
          <a:off x="838200" y="4232275"/>
          <a:ext cx="7585075" cy="1482725"/>
        </p:xfrm>
        <a:graphic>
          <a:graphicData uri="http://schemas.openxmlformats.org/presentationml/2006/ole">
            <mc:AlternateContent xmlns:mc="http://schemas.openxmlformats.org/markup-compatibility/2006">
              <mc:Choice xmlns:v="urn:schemas-microsoft-com:vml" Requires="v">
                <p:oleObj spid="_x0000_s74755" name="Equation" r:id="rId4" imgW="2082600" imgH="406080" progId="Equation.3">
                  <p:embed/>
                </p:oleObj>
              </mc:Choice>
              <mc:Fallback>
                <p:oleObj name="Equation" r:id="rId4" imgW="2082600" imgH="406080" progId="Equation.3">
                  <p:embed/>
                  <p:pic>
                    <p:nvPicPr>
                      <p:cNvPr id="0" name=""/>
                      <p:cNvPicPr>
                        <a:picLocks noChangeAspect="1" noChangeArrowheads="1"/>
                      </p:cNvPicPr>
                      <p:nvPr/>
                    </p:nvPicPr>
                    <p:blipFill>
                      <a:blip r:embed="rId5">
                        <a:lum bright="-100000"/>
                      </a:blip>
                      <a:srcRect/>
                      <a:stretch>
                        <a:fillRect/>
                      </a:stretch>
                    </p:blipFill>
                    <p:spPr bwMode="auto">
                      <a:xfrm>
                        <a:off x="838200" y="4232275"/>
                        <a:ext cx="7585075" cy="148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Arrow Connector 45"/>
          <p:cNvCxnSpPr/>
          <p:nvPr/>
        </p:nvCxnSpPr>
        <p:spPr>
          <a:xfrm>
            <a:off x="5619706" y="6096000"/>
            <a:ext cx="32766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6248400" y="6107554"/>
                <a:ext cx="10490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b="0" i="1" dirty="0" smtClean="0">
                              <a:latin typeface="Cambria Math"/>
                              <a:cs typeface="Arial" pitchFamily="34" charset="0"/>
                            </a:rPr>
                            <m:t>𝑦</m:t>
                          </m:r>
                        </m:e>
                        <m:sub>
                          <m:r>
                            <a:rPr lang="en-US" i="1" dirty="0" smtClean="0">
                              <a:latin typeface="Cambria Math"/>
                              <a:cs typeface="Arial" pitchFamily="34" charset="0"/>
                            </a:rPr>
                            <m:t>𝑖</m:t>
                          </m:r>
                        </m:sub>
                      </m:sSub>
                      <m:r>
                        <a:rPr lang="en-US" b="0" i="1" dirty="0" smtClean="0">
                          <a:latin typeface="Cambria Math"/>
                          <a:cs typeface="Arial" pitchFamily="34" charset="0"/>
                        </a:rPr>
                        <m:t>=−1</m:t>
                      </m:r>
                    </m:oMath>
                  </m:oMathPara>
                </a14:m>
                <a:endParaRPr lang="en-US" dirty="0" smtClean="0">
                  <a:latin typeface="Arial" pitchFamily="34" charset="0"/>
                  <a:cs typeface="Arial"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248400" y="6107554"/>
                <a:ext cx="1049005" cy="369332"/>
              </a:xfrm>
              <a:prstGeom prst="rect">
                <a:avLst/>
              </a:prstGeom>
              <a:blipFill rotWithShape="1">
                <a:blip r:embed="rId6"/>
                <a:stretch>
                  <a:fillRect b="-8333"/>
                </a:stretch>
              </a:blipFill>
            </p:spPr>
            <p:txBody>
              <a:bodyPr/>
              <a:lstStyle/>
              <a:p>
                <a:r>
                  <a:rPr lang="en-US">
                    <a:noFill/>
                  </a:rPr>
                  <a:t> </a:t>
                </a:r>
              </a:p>
            </p:txBody>
          </p:sp>
        </mc:Fallback>
      </mc:AlternateContent>
      <p:sp>
        <p:nvSpPr>
          <p:cNvPr id="48" name="TextBox 47"/>
          <p:cNvSpPr txBox="1"/>
          <p:nvPr/>
        </p:nvSpPr>
        <p:spPr>
          <a:xfrm>
            <a:off x="7196581" y="6087802"/>
            <a:ext cx="312906" cy="369332"/>
          </a:xfrm>
          <a:prstGeom prst="rect">
            <a:avLst/>
          </a:prstGeom>
          <a:noFill/>
        </p:spPr>
        <p:txBody>
          <a:bodyPr wrap="none" rtlCol="0">
            <a:spAutoFit/>
          </a:bodyPr>
          <a:lstStyle/>
          <a:p>
            <a:r>
              <a:rPr lang="en-US" dirty="0">
                <a:latin typeface="Arial" pitchFamily="34" charset="0"/>
                <a:cs typeface="Arial" pitchFamily="34" charset="0"/>
              </a:rPr>
              <a:t>0</a:t>
            </a:r>
            <a:endParaRPr lang="en-US" dirty="0" smtClean="0">
              <a:latin typeface="Arial" pitchFamily="34" charset="0"/>
              <a:cs typeface="Arial" pitchFamily="34" charset="0"/>
            </a:endParaRPr>
          </a:p>
        </p:txBody>
      </p:sp>
      <p:cxnSp>
        <p:nvCxnSpPr>
          <p:cNvPr id="49" name="Straight Connector 48"/>
          <p:cNvCxnSpPr/>
          <p:nvPr/>
        </p:nvCxnSpPr>
        <p:spPr>
          <a:xfrm>
            <a:off x="7353034" y="6047508"/>
            <a:ext cx="0" cy="94443"/>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7712727" y="6141951"/>
                <a:ext cx="1054969"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b="0" i="1" dirty="0" smtClean="0">
                              <a:latin typeface="Cambria Math"/>
                              <a:cs typeface="Arial" pitchFamily="34" charset="0"/>
                            </a:rPr>
                            <m:t>𝑦</m:t>
                          </m:r>
                        </m:e>
                        <m:sub>
                          <m:r>
                            <a:rPr lang="en-US" b="0" i="1" dirty="0" smtClean="0">
                              <a:latin typeface="Cambria Math"/>
                              <a:cs typeface="Arial" pitchFamily="34" charset="0"/>
                            </a:rPr>
                            <m:t>𝑗</m:t>
                          </m:r>
                        </m:sub>
                      </m:sSub>
                      <m:r>
                        <a:rPr lang="en-US" b="0" i="1" dirty="0" smtClean="0">
                          <a:latin typeface="Cambria Math"/>
                          <a:cs typeface="Arial" pitchFamily="34" charset="0"/>
                        </a:rPr>
                        <m:t>=+1</m:t>
                      </m:r>
                    </m:oMath>
                  </m:oMathPara>
                </a14:m>
                <a:endParaRPr lang="en-US" dirty="0" smtClean="0">
                  <a:latin typeface="Arial" pitchFamily="34" charset="0"/>
                  <a:cs typeface="Arial"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712727" y="6141951"/>
                <a:ext cx="1054969" cy="391646"/>
              </a:xfrm>
              <a:prstGeom prst="rect">
                <a:avLst/>
              </a:prstGeom>
              <a:blipFill rotWithShape="1">
                <a:blip r:embed="rId7"/>
                <a:stretch>
                  <a:fillRect b="-7813"/>
                </a:stretch>
              </a:blipFill>
            </p:spPr>
            <p:txBody>
              <a:bodyPr/>
              <a:lstStyle/>
              <a:p>
                <a:r>
                  <a:rPr lang="en-US">
                    <a:noFill/>
                  </a:rPr>
                  <a:t> </a:t>
                </a:r>
              </a:p>
            </p:txBody>
          </p:sp>
        </mc:Fallback>
      </mc:AlternateContent>
      <p:sp>
        <p:nvSpPr>
          <p:cNvPr id="55" name="Freeform 54"/>
          <p:cNvSpPr/>
          <p:nvPr/>
        </p:nvSpPr>
        <p:spPr>
          <a:xfrm>
            <a:off x="6697737" y="5562600"/>
            <a:ext cx="1212696" cy="512989"/>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
        <p:nvSpPr>
          <p:cNvPr id="59" name="Oval 58"/>
          <p:cNvSpPr/>
          <p:nvPr/>
        </p:nvSpPr>
        <p:spPr bwMode="auto">
          <a:xfrm rot="21352688">
            <a:off x="7858190" y="6017954"/>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b="1" dirty="0" smtClean="0">
                <a:latin typeface="Arial" pitchFamily="34" charset="0"/>
                <a:cs typeface="Arial" pitchFamily="34" charset="0"/>
              </a:rPr>
              <a:t>j</a:t>
            </a:r>
            <a:endParaRPr lang="en-US" sz="1200" b="1" dirty="0">
              <a:latin typeface="Arial" pitchFamily="34" charset="0"/>
              <a:cs typeface="Arial" pitchFamily="34" charset="0"/>
            </a:endParaRPr>
          </a:p>
        </p:txBody>
      </p:sp>
      <p:sp>
        <p:nvSpPr>
          <p:cNvPr id="60" name="Oval 59"/>
          <p:cNvSpPr/>
          <p:nvPr/>
        </p:nvSpPr>
        <p:spPr bwMode="auto">
          <a:xfrm rot="21352688">
            <a:off x="7861290" y="5991473"/>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bwMode="auto">
          <a:xfrm rot="21352688">
            <a:off x="7843319" y="5970525"/>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bwMode="auto">
          <a:xfrm rot="21352688">
            <a:off x="6615031" y="6025081"/>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00" b="1" dirty="0">
              <a:latin typeface="Arial" pitchFamily="34" charset="0"/>
              <a:cs typeface="Arial" pitchFamily="34" charset="0"/>
            </a:endParaRPr>
          </a:p>
        </p:txBody>
      </p:sp>
      <p:sp>
        <p:nvSpPr>
          <p:cNvPr id="63" name="Oval 62"/>
          <p:cNvSpPr/>
          <p:nvPr/>
        </p:nvSpPr>
        <p:spPr bwMode="auto">
          <a:xfrm rot="21352688">
            <a:off x="6615032" y="5992169"/>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bwMode="auto">
          <a:xfrm rot="21352688">
            <a:off x="7859616" y="5949874"/>
            <a:ext cx="152400" cy="15240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3" name="TextBox 2"/>
              <p:cNvSpPr txBox="1"/>
              <p:nvPr/>
            </p:nvSpPr>
            <p:spPr>
              <a:xfrm>
                <a:off x="762000" y="5791200"/>
                <a:ext cx="4622099" cy="707886"/>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Can’t solve exactly. Let’s relax </a:t>
                </a:r>
                <a14:m>
                  <m:oMath xmlns:m="http://schemas.openxmlformats.org/officeDocument/2006/math">
                    <m:r>
                      <a:rPr lang="en-US" sz="2000" b="1" i="1" dirty="0" smtClean="0">
                        <a:solidFill>
                          <a:srgbClr val="008000"/>
                        </a:solidFill>
                        <a:latin typeface="Cambria Math"/>
                        <a:cs typeface="Arial" pitchFamily="34" charset="0"/>
                      </a:rPr>
                      <m:t>𝒚</m:t>
                    </m:r>
                  </m:oMath>
                </a14:m>
                <a:r>
                  <a:rPr lang="en-US" sz="2000" b="1" dirty="0" smtClean="0">
                    <a:solidFill>
                      <a:srgbClr val="008000"/>
                    </a:solidFill>
                    <a:latin typeface="Arial" pitchFamily="34" charset="0"/>
                    <a:cs typeface="Arial" pitchFamily="34" charset="0"/>
                  </a:rPr>
                  <a:t> and</a:t>
                </a:r>
                <a:br>
                  <a:rPr lang="en-US" sz="2000" b="1" dirty="0" smtClean="0">
                    <a:solidFill>
                      <a:srgbClr val="008000"/>
                    </a:solidFill>
                    <a:latin typeface="Arial" pitchFamily="34" charset="0"/>
                    <a:cs typeface="Arial" pitchFamily="34" charset="0"/>
                  </a:rPr>
                </a:br>
                <a:r>
                  <a:rPr lang="en-US" sz="2000" b="1" dirty="0" smtClean="0">
                    <a:solidFill>
                      <a:srgbClr val="008000"/>
                    </a:solidFill>
                    <a:latin typeface="Arial" pitchFamily="34" charset="0"/>
                    <a:cs typeface="Arial" pitchFamily="34" charset="0"/>
                  </a:rPr>
                  <a:t>allow it to take any real value.</a:t>
                </a:r>
              </a:p>
            </p:txBody>
          </p:sp>
        </mc:Choice>
        <mc:Fallback xmlns="">
          <p:sp>
            <p:nvSpPr>
              <p:cNvPr id="3" name="TextBox 2"/>
              <p:cNvSpPr txBox="1">
                <a:spLocks noRot="1" noChangeAspect="1" noMove="1" noResize="1" noEditPoints="1" noAdjustHandles="1" noChangeArrowheads="1" noChangeShapeType="1" noTextEdit="1"/>
              </p:cNvSpPr>
              <p:nvPr/>
            </p:nvSpPr>
            <p:spPr>
              <a:xfrm>
                <a:off x="762000" y="5791200"/>
                <a:ext cx="4622099" cy="707886"/>
              </a:xfrm>
              <a:prstGeom prst="rect">
                <a:avLst/>
              </a:prstGeom>
              <a:blipFill rotWithShape="1">
                <a:blip r:embed="rId8"/>
                <a:stretch>
                  <a:fillRect l="-1319" t="-3448" r="-528" b="-15517"/>
                </a:stretch>
              </a:blipFill>
            </p:spPr>
            <p:txBody>
              <a:bodyPr/>
              <a:lstStyle/>
              <a:p>
                <a:r>
                  <a:rPr lang="en-US">
                    <a:noFill/>
                  </a:rPr>
                  <a:t> </a:t>
                </a:r>
              </a:p>
            </p:txBody>
          </p:sp>
        </mc:Fallback>
      </mc:AlternateContent>
    </p:spTree>
    <p:extLst>
      <p:ext uri="{BB962C8B-B14F-4D97-AF65-F5344CB8AC3E}">
        <p14:creationId xmlns:p14="http://schemas.microsoft.com/office/powerpoint/2010/main" val="1565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normAutofit/>
          </a:bodyPr>
          <a:lstStyle/>
          <a:p>
            <a:pPr>
              <a:defRPr/>
            </a:pPr>
            <a:r>
              <a:rPr lang="en-US" dirty="0" smtClean="0"/>
              <a:t>Rayleigh Theorem</a:t>
            </a:r>
            <a:endParaRPr lang="en-IE" dirty="0" smtClean="0"/>
          </a:p>
        </p:txBody>
      </p:sp>
      <p:sp>
        <p:nvSpPr>
          <p:cNvPr id="9" name="Content Placeholder 8"/>
          <p:cNvSpPr>
            <a:spLocks noGrp="1"/>
          </p:cNvSpPr>
          <p:nvPr>
            <p:ph idx="1"/>
          </p:nvPr>
        </p:nvSpPr>
        <p:spPr/>
        <p:txBody>
          <a:bodyPr>
            <a:normAutofit/>
          </a:bodyPr>
          <a:lstStyle/>
          <a:p>
            <a:pPr marL="450342" indent="-285750">
              <a:buSzPct val="70000"/>
              <a:buFont typeface="Wingdings" pitchFamily="2" charset="2"/>
              <a:buChar char="n"/>
              <a:defRPr/>
            </a:pPr>
            <a:endParaRPr lang="en-IE" dirty="0" smtClean="0"/>
          </a:p>
          <a:p>
            <a:pPr marL="450342" indent="-285750">
              <a:buSzPct val="70000"/>
              <a:buFont typeface="Wingdings" pitchFamily="2" charset="2"/>
              <a:buChar char="n"/>
              <a:defRPr/>
            </a:pPr>
            <a:endParaRPr lang="en-IE" dirty="0" smtClean="0"/>
          </a:p>
          <a:p>
            <a:pPr marL="450342" indent="-285750">
              <a:buSzPct val="70000"/>
              <a:buFont typeface="Wingdings" pitchFamily="2" charset="2"/>
              <a:buChar char="n"/>
              <a:defRPr/>
            </a:pPr>
            <a:endParaRPr lang="en-IE" dirty="0" smtClean="0"/>
          </a:p>
          <a:p>
            <a:pPr>
              <a:defRPr/>
            </a:pPr>
            <a:endParaRPr lang="en-IE" dirty="0" smtClean="0"/>
          </a:p>
          <a:p>
            <a:endParaRPr lang="en-US" dirty="0"/>
          </a:p>
        </p:txBody>
      </p:sp>
      <p:sp>
        <p:nvSpPr>
          <p:cNvPr id="12" name="Footer Placeholder 1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1" name="Slide Number Placeholder 10"/>
          <p:cNvSpPr>
            <a:spLocks noGrp="1"/>
          </p:cNvSpPr>
          <p:nvPr>
            <p:ph type="sldNum" sz="quarter" idx="12"/>
          </p:nvPr>
        </p:nvSpPr>
        <p:spPr/>
        <p:txBody>
          <a:bodyPr/>
          <a:lstStyle/>
          <a:p>
            <a:fld id="{19B12225-5612-419B-A8D5-4B8EEE4C217E}" type="slidenum">
              <a:rPr lang="en-US" smtClean="0"/>
              <a:pPr/>
              <a:t>44</a:t>
            </a:fld>
            <a:endParaRPr lang="en-US"/>
          </a:p>
        </p:txBody>
      </p:sp>
      <mc:AlternateContent xmlns:mc="http://schemas.openxmlformats.org/markup-compatibility/2006" xmlns:a14="http://schemas.microsoft.com/office/drawing/2010/main">
        <mc:Choice Requires="a14">
          <p:sp>
            <p:nvSpPr>
              <p:cNvPr id="14" name="Content Placeholder 13"/>
              <p:cNvSpPr>
                <a:spLocks noGrp="1"/>
              </p:cNvSpPr>
              <p:nvPr>
                <p:ph sz="quarter" idx="4294967295"/>
              </p:nvPr>
            </p:nvSpPr>
            <p:spPr>
              <a:xfrm>
                <a:off x="609601" y="3352800"/>
                <a:ext cx="7772399" cy="3276600"/>
              </a:xfrm>
            </p:spPr>
            <p:txBody>
              <a:bodyPr>
                <a:normAutofit/>
              </a:bodyPr>
              <a:lstStyle/>
              <a:p>
                <a:pPr marL="742950" lvl="1" indent="-285750">
                  <a:buSzPct val="70000"/>
                  <a:buFont typeface="Wingdings" pitchFamily="2" charset="2"/>
                  <a:buChar char="n"/>
                  <a:defRPr/>
                </a:pPr>
                <a14:m>
                  <m:oMath xmlns:m="http://schemas.openxmlformats.org/officeDocument/2006/math">
                    <m:func>
                      <m:funcPr>
                        <m:ctrlPr>
                          <a:rPr lang="en-US" b="1" i="1" smtClean="0">
                            <a:solidFill>
                              <a:srgbClr val="0000FF"/>
                            </a:solidFill>
                            <a:latin typeface="Cambria Math"/>
                          </a:rPr>
                        </m:ctrlPr>
                      </m:funcPr>
                      <m:fName>
                        <m:limLow>
                          <m:limLowPr>
                            <m:ctrlPr>
                              <a:rPr lang="en-US" b="1" i="1" smtClean="0">
                                <a:solidFill>
                                  <a:srgbClr val="0000FF"/>
                                </a:solidFill>
                                <a:latin typeface="Cambria Math"/>
                              </a:rPr>
                            </m:ctrlPr>
                          </m:limLowPr>
                          <m:e>
                            <m:sSub>
                              <m:sSubPr>
                                <m:ctrlPr>
                                  <a:rPr lang="en-US" b="1" i="1" smtClean="0">
                                    <a:solidFill>
                                      <a:srgbClr val="0000FF"/>
                                    </a:solidFill>
                                    <a:latin typeface="Cambria Math"/>
                                  </a:rPr>
                                </m:ctrlPr>
                              </m:sSubPr>
                              <m:e>
                                <m:r>
                                  <a:rPr lang="en-US" b="1" i="1" smtClean="0">
                                    <a:solidFill>
                                      <a:srgbClr val="0000FF"/>
                                    </a:solidFill>
                                    <a:latin typeface="Cambria Math"/>
                                  </a:rPr>
                                  <m:t>𝝀</m:t>
                                </m:r>
                              </m:e>
                              <m:sub>
                                <m:r>
                                  <a:rPr lang="en-US" b="1" i="0" smtClean="0">
                                    <a:solidFill>
                                      <a:srgbClr val="0000FF"/>
                                    </a:solidFill>
                                    <a:latin typeface="Cambria Math"/>
                                  </a:rPr>
                                  <m:t>𝟐</m:t>
                                </m:r>
                              </m:sub>
                            </m:sSub>
                            <m:r>
                              <a:rPr lang="en-US" b="1" i="0" smtClean="0">
                                <a:solidFill>
                                  <a:srgbClr val="0000FF"/>
                                </a:solidFill>
                                <a:latin typeface="Cambria Math"/>
                              </a:rPr>
                              <m:t>=</m:t>
                            </m:r>
                            <m:r>
                              <a:rPr lang="en-US" b="1" i="0" smtClean="0">
                                <a:solidFill>
                                  <a:srgbClr val="0000FF"/>
                                </a:solidFill>
                                <a:latin typeface="Cambria Math"/>
                              </a:rPr>
                              <m:t>𝐦𝐢𝐧</m:t>
                            </m:r>
                          </m:e>
                          <m:lim>
                            <m:r>
                              <a:rPr lang="en-US" b="1" i="1" smtClean="0">
                                <a:solidFill>
                                  <a:srgbClr val="0000FF"/>
                                </a:solidFill>
                                <a:latin typeface="Cambria Math"/>
                              </a:rPr>
                              <m:t>𝒚</m:t>
                            </m:r>
                          </m:lim>
                        </m:limLow>
                      </m:fName>
                      <m:e>
                        <m:r>
                          <a:rPr lang="en-US" b="1" i="1" smtClean="0">
                            <a:solidFill>
                              <a:srgbClr val="0000FF"/>
                            </a:solidFill>
                            <a:latin typeface="Cambria Math"/>
                          </a:rPr>
                          <m:t>𝒇</m:t>
                        </m:r>
                        <m:d>
                          <m:dPr>
                            <m:ctrlPr>
                              <a:rPr lang="en-US" b="1" i="1" smtClean="0">
                                <a:solidFill>
                                  <a:srgbClr val="0000FF"/>
                                </a:solidFill>
                                <a:latin typeface="Cambria Math"/>
                              </a:rPr>
                            </m:ctrlPr>
                          </m:dPr>
                          <m:e>
                            <m:r>
                              <a:rPr lang="en-US" b="1" i="1" smtClean="0">
                                <a:solidFill>
                                  <a:srgbClr val="0000FF"/>
                                </a:solidFill>
                                <a:latin typeface="Cambria Math"/>
                              </a:rPr>
                              <m:t>𝒚</m:t>
                            </m:r>
                          </m:e>
                        </m:d>
                      </m:e>
                    </m:func>
                  </m:oMath>
                </a14:m>
                <a:r>
                  <a:rPr lang="en-IE" b="1" dirty="0" smtClean="0">
                    <a:solidFill>
                      <a:srgbClr val="0000FF"/>
                    </a:solidFill>
                  </a:rPr>
                  <a:t>:</a:t>
                </a:r>
                <a:r>
                  <a:rPr lang="en-IE" dirty="0" smtClean="0"/>
                  <a:t> The minimum value of </a:t>
                </a:r>
                <a14:m>
                  <m:oMath xmlns:m="http://schemas.openxmlformats.org/officeDocument/2006/math">
                    <m:r>
                      <a:rPr lang="en-IE" b="1" i="1" dirty="0" smtClean="0">
                        <a:latin typeface="Cambria Math"/>
                      </a:rPr>
                      <m:t>𝒇</m:t>
                    </m:r>
                    <m:r>
                      <a:rPr lang="en-US" b="1" i="1" dirty="0" smtClean="0">
                        <a:latin typeface="Cambria Math"/>
                      </a:rPr>
                      <m:t>(</m:t>
                    </m:r>
                    <m:r>
                      <a:rPr lang="en-US" b="1" i="1" dirty="0" smtClean="0">
                        <a:latin typeface="Cambria Math"/>
                      </a:rPr>
                      <m:t>𝒚</m:t>
                    </m:r>
                    <m:r>
                      <a:rPr lang="en-US" b="1" i="1" dirty="0" smtClean="0">
                        <a:latin typeface="Cambria Math"/>
                      </a:rPr>
                      <m:t>)</m:t>
                    </m:r>
                  </m:oMath>
                </a14:m>
                <a:r>
                  <a:rPr lang="en-IE" b="1" dirty="0" smtClean="0"/>
                  <a:t> </a:t>
                </a:r>
                <a:r>
                  <a:rPr lang="en-IE" dirty="0" smtClean="0"/>
                  <a:t>is given by the 2</a:t>
                </a:r>
                <a:r>
                  <a:rPr lang="en-IE" baseline="30000" dirty="0" smtClean="0"/>
                  <a:t>nd</a:t>
                </a:r>
                <a:r>
                  <a:rPr lang="en-IE" dirty="0" smtClean="0"/>
                  <a:t> smallest eigenvalue </a:t>
                </a:r>
                <a:r>
                  <a:rPr lang="el-GR" b="1" dirty="0" smtClean="0">
                    <a:solidFill>
                      <a:srgbClr val="0000FF"/>
                    </a:solidFill>
                    <a:latin typeface="Times New Roman" pitchFamily="18" charset="0"/>
                    <a:cs typeface="Times New Roman" pitchFamily="18" charset="0"/>
                  </a:rPr>
                  <a:t>λ</a:t>
                </a:r>
                <a:r>
                  <a:rPr lang="en-IE" b="1" baseline="-25000" dirty="0" smtClean="0">
                    <a:solidFill>
                      <a:srgbClr val="0000FF"/>
                    </a:solidFill>
                    <a:latin typeface="Times New Roman" pitchFamily="18" charset="0"/>
                    <a:cs typeface="Times New Roman" pitchFamily="18" charset="0"/>
                  </a:rPr>
                  <a:t>2</a:t>
                </a:r>
                <a:r>
                  <a:rPr lang="en-IE" dirty="0" smtClean="0">
                    <a:latin typeface="Times New Roman" pitchFamily="18" charset="0"/>
                    <a:cs typeface="Times New Roman" pitchFamily="18" charset="0"/>
                  </a:rPr>
                  <a:t> </a:t>
                </a:r>
                <a:r>
                  <a:rPr lang="en-IE" dirty="0" smtClean="0"/>
                  <a:t>of the </a:t>
                </a:r>
                <a:r>
                  <a:rPr lang="en-IE" dirty="0" err="1" smtClean="0"/>
                  <a:t>Laplacian</a:t>
                </a:r>
                <a:r>
                  <a:rPr lang="en-IE" dirty="0" smtClean="0"/>
                  <a:t> matrix </a:t>
                </a:r>
                <a:r>
                  <a:rPr lang="en-US" b="1" i="1" dirty="0" smtClean="0">
                    <a:latin typeface="Times New Roman" pitchFamily="18" charset="0"/>
                    <a:cs typeface="Times New Roman" pitchFamily="18" charset="0"/>
                  </a:rPr>
                  <a:t>L</a:t>
                </a:r>
                <a:r>
                  <a:rPr lang="en-IE" dirty="0" smtClean="0">
                    <a:latin typeface="Times New Roman" pitchFamily="18" charset="0"/>
                    <a:cs typeface="Times New Roman" pitchFamily="18" charset="0"/>
                  </a:rPr>
                  <a:t> </a:t>
                </a:r>
                <a:endParaRPr lang="en-IE" i="1" dirty="0" smtClean="0"/>
              </a:p>
              <a:p>
                <a:pPr marL="742950" lvl="1" indent="-285750">
                  <a:buSzPct val="70000"/>
                  <a:buFont typeface="Wingdings" pitchFamily="2" charset="2"/>
                  <a:buChar char="n"/>
                  <a:defRPr/>
                </a:pPr>
                <a14:m>
                  <m:oMath xmlns:m="http://schemas.openxmlformats.org/officeDocument/2006/math">
                    <m:func>
                      <m:funcPr>
                        <m:ctrlPr>
                          <a:rPr lang="en-US" b="1" i="1" smtClean="0">
                            <a:solidFill>
                              <a:srgbClr val="0000FF"/>
                            </a:solidFill>
                            <a:latin typeface="Cambria Math"/>
                          </a:rPr>
                        </m:ctrlPr>
                      </m:funcPr>
                      <m:fName>
                        <m:r>
                          <a:rPr lang="en-US" b="1" i="0" smtClean="0">
                            <a:solidFill>
                              <a:srgbClr val="0000FF"/>
                            </a:solidFill>
                            <a:latin typeface="Cambria Math"/>
                          </a:rPr>
                          <m:t>𝐱</m:t>
                        </m:r>
                        <m:r>
                          <a:rPr lang="en-US" b="1" i="0" smtClean="0">
                            <a:solidFill>
                              <a:srgbClr val="0000FF"/>
                            </a:solidFill>
                            <a:latin typeface="Cambria Math"/>
                          </a:rPr>
                          <m:t>=</m:t>
                        </m:r>
                        <m:r>
                          <a:rPr lang="en-US" b="1" i="0" smtClean="0">
                            <a:solidFill>
                              <a:srgbClr val="0000FF"/>
                            </a:solidFill>
                            <a:latin typeface="Cambria Math"/>
                          </a:rPr>
                          <m:t>𝐚𝐫𝐠</m:t>
                        </m:r>
                      </m:fName>
                      <m:e>
                        <m:func>
                          <m:funcPr>
                            <m:ctrlPr>
                              <a:rPr lang="en-US" b="1" i="1" smtClean="0">
                                <a:solidFill>
                                  <a:srgbClr val="0000FF"/>
                                </a:solidFill>
                                <a:latin typeface="Cambria Math"/>
                              </a:rPr>
                            </m:ctrlPr>
                          </m:funcPr>
                          <m:fName>
                            <m:r>
                              <a:rPr lang="en-US" b="1" i="0" smtClean="0">
                                <a:solidFill>
                                  <a:srgbClr val="0000FF"/>
                                </a:solidFill>
                                <a:latin typeface="Cambria Math"/>
                              </a:rPr>
                              <m:t>𝐦𝐢</m:t>
                            </m:r>
                            <m:sSub>
                              <m:sSubPr>
                                <m:ctrlPr>
                                  <a:rPr lang="en-US" b="1" i="1" smtClean="0">
                                    <a:solidFill>
                                      <a:srgbClr val="0000FF"/>
                                    </a:solidFill>
                                    <a:latin typeface="Cambria Math"/>
                                  </a:rPr>
                                </m:ctrlPr>
                              </m:sSubPr>
                              <m:e>
                                <m:r>
                                  <a:rPr lang="en-US" b="1" i="0" smtClean="0">
                                    <a:solidFill>
                                      <a:srgbClr val="0000FF"/>
                                    </a:solidFill>
                                    <a:latin typeface="Cambria Math"/>
                                  </a:rPr>
                                  <m:t>𝐧</m:t>
                                </m:r>
                              </m:e>
                              <m:sub>
                                <m:r>
                                  <a:rPr lang="en-US" b="1" i="0" smtClean="0">
                                    <a:solidFill>
                                      <a:srgbClr val="0000FF"/>
                                    </a:solidFill>
                                    <a:latin typeface="Cambria Math"/>
                                  </a:rPr>
                                  <m:t>𝐲</m:t>
                                </m:r>
                              </m:sub>
                            </m:sSub>
                          </m:fName>
                          <m:e>
                            <m:r>
                              <a:rPr lang="en-US" b="1" i="1" smtClean="0">
                                <a:solidFill>
                                  <a:srgbClr val="0000FF"/>
                                </a:solidFill>
                                <a:latin typeface="Cambria Math"/>
                              </a:rPr>
                              <m:t>𝒇</m:t>
                            </m:r>
                            <m:d>
                              <m:dPr>
                                <m:ctrlPr>
                                  <a:rPr lang="en-US" b="1" i="1" smtClean="0">
                                    <a:solidFill>
                                      <a:srgbClr val="0000FF"/>
                                    </a:solidFill>
                                    <a:latin typeface="Cambria Math"/>
                                  </a:rPr>
                                </m:ctrlPr>
                              </m:dPr>
                              <m:e>
                                <m:r>
                                  <a:rPr lang="en-US" b="1" i="1" smtClean="0">
                                    <a:solidFill>
                                      <a:srgbClr val="0000FF"/>
                                    </a:solidFill>
                                    <a:latin typeface="Cambria Math"/>
                                  </a:rPr>
                                  <m:t>𝒚</m:t>
                                </m:r>
                              </m:e>
                            </m:d>
                          </m:e>
                        </m:func>
                      </m:e>
                    </m:func>
                  </m:oMath>
                </a14:m>
                <a:r>
                  <a:rPr lang="en-IE" b="1" dirty="0" smtClean="0">
                    <a:solidFill>
                      <a:srgbClr val="0000FF"/>
                    </a:solidFill>
                  </a:rPr>
                  <a:t>:</a:t>
                </a:r>
                <a:r>
                  <a:rPr lang="en-IE" dirty="0" smtClean="0"/>
                  <a:t> The optimal solution for </a:t>
                </a:r>
                <a:r>
                  <a:rPr lang="en-US" b="1" i="1" dirty="0" smtClean="0">
                    <a:latin typeface="Times New Roman" pitchFamily="18" charset="0"/>
                    <a:cs typeface="Times New Roman" pitchFamily="18" charset="0"/>
                  </a:rPr>
                  <a:t>y</a:t>
                </a:r>
                <a:r>
                  <a:rPr lang="en-IE" dirty="0" smtClean="0"/>
                  <a:t> is given by the corresponding eigenvector </a:t>
                </a:r>
                <a14:m>
                  <m:oMath xmlns:m="http://schemas.openxmlformats.org/officeDocument/2006/math">
                    <m:r>
                      <a:rPr lang="en-US" b="1" i="1" dirty="0" smtClean="0">
                        <a:solidFill>
                          <a:srgbClr val="0000FF"/>
                        </a:solidFill>
                        <a:latin typeface="Cambria Math"/>
                        <a:cs typeface="Times New Roman" pitchFamily="18" charset="0"/>
                      </a:rPr>
                      <m:t>𝒙</m:t>
                    </m:r>
                  </m:oMath>
                </a14:m>
                <a:r>
                  <a:rPr lang="en-IE" dirty="0" smtClean="0"/>
                  <a:t>, referred as the </a:t>
                </a:r>
                <a:r>
                  <a:rPr lang="en-IE" b="1" dirty="0" smtClean="0">
                    <a:solidFill>
                      <a:srgbClr val="0000FF"/>
                    </a:solidFill>
                  </a:rPr>
                  <a:t>Fiedler vector</a:t>
                </a:r>
              </a:p>
              <a:p>
                <a:endParaRPr lang="en-US" dirty="0"/>
              </a:p>
            </p:txBody>
          </p:sp>
        </mc:Choice>
        <mc:Fallback xmlns="">
          <p:sp>
            <p:nvSpPr>
              <p:cNvPr id="14" name="Content Placeholder 13"/>
              <p:cNvSpPr>
                <a:spLocks noGrp="1" noRot="1" noChangeAspect="1" noMove="1" noResize="1" noEditPoints="1" noAdjustHandles="1" noChangeArrowheads="1" noChangeShapeType="1" noTextEdit="1"/>
              </p:cNvSpPr>
              <p:nvPr>
                <p:ph sz="quarter" idx="4294967295"/>
              </p:nvPr>
            </p:nvSpPr>
            <p:spPr>
              <a:xfrm>
                <a:off x="609601" y="3352800"/>
                <a:ext cx="7772399" cy="3276600"/>
              </a:xfrm>
              <a:blipFill rotWithShape="1">
                <a:blip r:embed="rId3"/>
                <a:stretch>
                  <a:fillRect t="-186" r="-1098"/>
                </a:stretch>
              </a:blipFill>
            </p:spPr>
            <p:txBody>
              <a:bodyPr/>
              <a:lstStyle/>
              <a:p>
                <a:r>
                  <a:rPr lang="en-US">
                    <a:noFill/>
                  </a:rPr>
                  <a:t> </a:t>
                </a:r>
              </a:p>
            </p:txBody>
          </p:sp>
        </mc:Fallback>
      </mc:AlternateContent>
      <p:graphicFrame>
        <p:nvGraphicFramePr>
          <p:cNvPr id="7172" name="Object 6"/>
          <p:cNvGraphicFramePr>
            <a:graphicFrameLocks noChangeAspect="1"/>
          </p:cNvGraphicFramePr>
          <p:nvPr>
            <p:extLst>
              <p:ext uri="{D42A27DB-BD31-4B8C-83A1-F6EECF244321}">
                <p14:modId xmlns:p14="http://schemas.microsoft.com/office/powerpoint/2010/main" val="787233074"/>
              </p:ext>
            </p:extLst>
          </p:nvPr>
        </p:nvGraphicFramePr>
        <p:xfrm>
          <a:off x="620713" y="1447800"/>
          <a:ext cx="7315200" cy="1235075"/>
        </p:xfrm>
        <a:graphic>
          <a:graphicData uri="http://schemas.openxmlformats.org/presentationml/2006/ole">
            <mc:AlternateContent xmlns:mc="http://schemas.openxmlformats.org/markup-compatibility/2006">
              <mc:Choice xmlns:v="urn:schemas-microsoft-com:vml" Requires="v">
                <p:oleObj spid="_x0000_s75779" name="Equation" r:id="rId4" imgW="2108160" imgH="355320" progId="Equation.3">
                  <p:embed/>
                </p:oleObj>
              </mc:Choice>
              <mc:Fallback>
                <p:oleObj name="Equation" r:id="rId4" imgW="2108160" imgH="355320" progId="Equation.3">
                  <p:embed/>
                  <p:pic>
                    <p:nvPicPr>
                      <p:cNvPr id="0" name=""/>
                      <p:cNvPicPr>
                        <a:picLocks noChangeAspect="1" noChangeArrowheads="1"/>
                      </p:cNvPicPr>
                      <p:nvPr/>
                    </p:nvPicPr>
                    <p:blipFill>
                      <a:blip r:embed="rId5">
                        <a:lum bright="-100000"/>
                      </a:blip>
                      <a:srcRect/>
                      <a:stretch>
                        <a:fillRect/>
                      </a:stretch>
                    </p:blipFill>
                    <p:spPr bwMode="auto">
                      <a:xfrm>
                        <a:off x="620713" y="1447800"/>
                        <a:ext cx="7315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p:nvPr/>
        </p:nvCxnSpPr>
        <p:spPr>
          <a:xfrm>
            <a:off x="5619706" y="2971800"/>
            <a:ext cx="32766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269574" y="2998535"/>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i="1" dirty="0" smtClean="0">
                              <a:latin typeface="Cambria Math"/>
                              <a:cs typeface="Arial" pitchFamily="34" charset="0"/>
                            </a:rPr>
                            <m:t>𝑥</m:t>
                          </m:r>
                        </m:e>
                        <m:sub>
                          <m:r>
                            <a:rPr lang="en-US" i="1" dirty="0" smtClean="0">
                              <a:latin typeface="Cambria Math"/>
                              <a:cs typeface="Arial" pitchFamily="34" charset="0"/>
                            </a:rPr>
                            <m:t>𝑖</m:t>
                          </m:r>
                        </m:sub>
                      </m:sSub>
                    </m:oMath>
                  </m:oMathPara>
                </a14:m>
                <a:endParaRPr lang="en-US" dirty="0" smtClean="0">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269574" y="2998535"/>
                <a:ext cx="444609" cy="369332"/>
              </a:xfrm>
              <a:prstGeom prst="rect">
                <a:avLst/>
              </a:prstGeom>
              <a:blipFill rotWithShape="1">
                <a:blip r:embed="rId6"/>
                <a:stretch>
                  <a:fillRect b="-3333"/>
                </a:stretch>
              </a:blipFill>
            </p:spPr>
            <p:txBody>
              <a:bodyPr/>
              <a:lstStyle/>
              <a:p>
                <a:r>
                  <a:rPr lang="en-US">
                    <a:noFill/>
                  </a:rPr>
                  <a:t> </a:t>
                </a:r>
              </a:p>
            </p:txBody>
          </p:sp>
        </mc:Fallback>
      </mc:AlternateContent>
      <p:sp>
        <p:nvSpPr>
          <p:cNvPr id="16" name="TextBox 15"/>
          <p:cNvSpPr txBox="1"/>
          <p:nvPr/>
        </p:nvSpPr>
        <p:spPr>
          <a:xfrm>
            <a:off x="7196581" y="2963602"/>
            <a:ext cx="312906" cy="369332"/>
          </a:xfrm>
          <a:prstGeom prst="rect">
            <a:avLst/>
          </a:prstGeom>
          <a:noFill/>
        </p:spPr>
        <p:txBody>
          <a:bodyPr wrap="none" rtlCol="0">
            <a:spAutoFit/>
          </a:bodyPr>
          <a:lstStyle/>
          <a:p>
            <a:r>
              <a:rPr lang="en-US" dirty="0">
                <a:latin typeface="Arial" pitchFamily="34" charset="0"/>
                <a:cs typeface="Arial" pitchFamily="34" charset="0"/>
              </a:rPr>
              <a:t>0</a:t>
            </a:r>
            <a:endParaRPr lang="en-US" dirty="0" smtClean="0">
              <a:latin typeface="Arial" pitchFamily="34" charset="0"/>
              <a:cs typeface="Arial" pitchFamily="34" charset="0"/>
            </a:endParaRPr>
          </a:p>
        </p:txBody>
      </p:sp>
      <p:cxnSp>
        <p:nvCxnSpPr>
          <p:cNvPr id="17" name="Straight Connector 16"/>
          <p:cNvCxnSpPr/>
          <p:nvPr/>
        </p:nvCxnSpPr>
        <p:spPr>
          <a:xfrm>
            <a:off x="7353034" y="2923308"/>
            <a:ext cx="0" cy="94443"/>
          </a:xfrm>
          <a:prstGeom prst="line">
            <a:avLst/>
          </a:prstGeom>
          <a:ln w="28575"/>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8746265" y="2951389"/>
            <a:ext cx="300082" cy="369332"/>
          </a:xfrm>
          <a:prstGeom prst="rect">
            <a:avLst/>
          </a:prstGeom>
          <a:noFill/>
        </p:spPr>
        <p:txBody>
          <a:bodyPr wrap="none" rtlCol="0">
            <a:spAutoFit/>
          </a:bodyPr>
          <a:lstStyle/>
          <a:p>
            <a:r>
              <a:rPr lang="en-US" dirty="0" smtClean="0">
                <a:latin typeface="Arial" pitchFamily="34" charset="0"/>
                <a:cs typeface="Arial" pitchFamily="34" charset="0"/>
              </a:rPr>
              <a:t>x</a:t>
            </a:r>
          </a:p>
        </p:txBody>
      </p:sp>
      <mc:AlternateContent xmlns:mc="http://schemas.openxmlformats.org/markup-compatibility/2006" xmlns:a14="http://schemas.microsoft.com/office/drawing/2010/main">
        <mc:Choice Requires="a14">
          <p:sp>
            <p:nvSpPr>
              <p:cNvPr id="19" name="TextBox 18"/>
              <p:cNvSpPr txBox="1"/>
              <p:nvPr/>
            </p:nvSpPr>
            <p:spPr>
              <a:xfrm>
                <a:off x="8183392" y="2989214"/>
                <a:ext cx="443326"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cs typeface="Arial" pitchFamily="34" charset="0"/>
                            </a:rPr>
                          </m:ctrlPr>
                        </m:sSubPr>
                        <m:e>
                          <m:r>
                            <a:rPr lang="en-US" i="1" dirty="0" smtClean="0">
                              <a:latin typeface="Cambria Math"/>
                              <a:cs typeface="Arial" pitchFamily="34" charset="0"/>
                            </a:rPr>
                            <m:t>𝑥</m:t>
                          </m:r>
                        </m:e>
                        <m:sub>
                          <m:r>
                            <a:rPr lang="en-US" b="0" i="1" dirty="0" smtClean="0">
                              <a:latin typeface="Cambria Math"/>
                              <a:cs typeface="Arial" pitchFamily="34" charset="0"/>
                            </a:rPr>
                            <m:t>𝑗</m:t>
                          </m:r>
                        </m:sub>
                      </m:sSub>
                    </m:oMath>
                  </m:oMathPara>
                </a14:m>
                <a:endParaRPr lang="en-US" dirty="0" smtClean="0">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183392" y="2989214"/>
                <a:ext cx="443326" cy="391646"/>
              </a:xfrm>
              <a:prstGeom prst="rect">
                <a:avLst/>
              </a:prstGeom>
              <a:blipFill rotWithShape="1">
                <a:blip r:embed="rId7"/>
                <a:stretch>
                  <a:fillRect b="-6154"/>
                </a:stretch>
              </a:blipFill>
            </p:spPr>
            <p:txBody>
              <a:bodyPr/>
              <a:lstStyle/>
              <a:p>
                <a:r>
                  <a:rPr lang="en-US">
                    <a:noFill/>
                  </a:rPr>
                  <a:t> </a:t>
                </a:r>
              </a:p>
            </p:txBody>
          </p:sp>
        </mc:Fallback>
      </mc:AlternateContent>
      <p:sp>
        <p:nvSpPr>
          <p:cNvPr id="20" name="Freeform 19"/>
          <p:cNvSpPr/>
          <p:nvPr/>
        </p:nvSpPr>
        <p:spPr>
          <a:xfrm>
            <a:off x="5997898" y="2786465"/>
            <a:ext cx="687152" cy="135286"/>
          </a:xfrm>
          <a:custGeom>
            <a:avLst/>
            <a:gdLst>
              <a:gd name="connsiteX0" fmla="*/ 0 w 687152"/>
              <a:gd name="connsiteY0" fmla="*/ 113644 h 135286"/>
              <a:gd name="connsiteX1" fmla="*/ 156908 w 687152"/>
              <a:gd name="connsiteY1" fmla="*/ 5431 h 135286"/>
              <a:gd name="connsiteX2" fmla="*/ 232658 w 687152"/>
              <a:gd name="connsiteY2" fmla="*/ 135286 h 135286"/>
              <a:gd name="connsiteX3" fmla="*/ 346281 w 687152"/>
              <a:gd name="connsiteY3" fmla="*/ 5431 h 135286"/>
              <a:gd name="connsiteX4" fmla="*/ 465316 w 687152"/>
              <a:gd name="connsiteY4" fmla="*/ 119055 h 135286"/>
              <a:gd name="connsiteX5" fmla="*/ 557297 w 687152"/>
              <a:gd name="connsiteY5" fmla="*/ 20 h 135286"/>
              <a:gd name="connsiteX6" fmla="*/ 687152 w 687152"/>
              <a:gd name="connsiteY6" fmla="*/ 129876 h 13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152" h="135286">
                <a:moveTo>
                  <a:pt x="0" y="113644"/>
                </a:moveTo>
                <a:cubicBezTo>
                  <a:pt x="59066" y="57734"/>
                  <a:pt x="118132" y="1824"/>
                  <a:pt x="156908" y="5431"/>
                </a:cubicBezTo>
                <a:cubicBezTo>
                  <a:pt x="195684" y="9038"/>
                  <a:pt x="201096" y="135286"/>
                  <a:pt x="232658" y="135286"/>
                </a:cubicBezTo>
                <a:cubicBezTo>
                  <a:pt x="264220" y="135286"/>
                  <a:pt x="307505" y="8136"/>
                  <a:pt x="346281" y="5431"/>
                </a:cubicBezTo>
                <a:cubicBezTo>
                  <a:pt x="385057" y="2726"/>
                  <a:pt x="430147" y="119957"/>
                  <a:pt x="465316" y="119055"/>
                </a:cubicBezTo>
                <a:cubicBezTo>
                  <a:pt x="500485" y="118153"/>
                  <a:pt x="520324" y="-1783"/>
                  <a:pt x="557297" y="20"/>
                </a:cubicBezTo>
                <a:cubicBezTo>
                  <a:pt x="594270" y="1823"/>
                  <a:pt x="640711" y="65849"/>
                  <a:pt x="687152" y="129876"/>
                </a:cubicBezTo>
              </a:path>
            </a:pathLst>
          </a:custGeom>
          <a:noFill/>
          <a:ln w="952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Freeform 20"/>
          <p:cNvSpPr/>
          <p:nvPr/>
        </p:nvSpPr>
        <p:spPr>
          <a:xfrm>
            <a:off x="6052004" y="2781075"/>
            <a:ext cx="362514" cy="146087"/>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Freeform 21"/>
          <p:cNvSpPr/>
          <p:nvPr/>
        </p:nvSpPr>
        <p:spPr>
          <a:xfrm>
            <a:off x="6269574" y="2819400"/>
            <a:ext cx="415476" cy="152400"/>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
        <p:nvSpPr>
          <p:cNvPr id="23" name="Freeform 22"/>
          <p:cNvSpPr/>
          <p:nvPr/>
        </p:nvSpPr>
        <p:spPr>
          <a:xfrm>
            <a:off x="6697737" y="2438400"/>
            <a:ext cx="1212696" cy="512989"/>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
        <p:nvSpPr>
          <p:cNvPr id="24" name="Freeform 23"/>
          <p:cNvSpPr/>
          <p:nvPr/>
        </p:nvSpPr>
        <p:spPr>
          <a:xfrm>
            <a:off x="7910433" y="2854118"/>
            <a:ext cx="289251" cy="106861"/>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Freeform 24"/>
          <p:cNvSpPr/>
          <p:nvPr/>
        </p:nvSpPr>
        <p:spPr>
          <a:xfrm>
            <a:off x="8162504" y="2854118"/>
            <a:ext cx="289251" cy="113174"/>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Freeform 25"/>
          <p:cNvSpPr/>
          <p:nvPr/>
        </p:nvSpPr>
        <p:spPr>
          <a:xfrm>
            <a:off x="7947669" y="2694894"/>
            <a:ext cx="473678" cy="278711"/>
          </a:xfrm>
          <a:custGeom>
            <a:avLst/>
            <a:gdLst>
              <a:gd name="connsiteX0" fmla="*/ 0 w 362514"/>
              <a:gd name="connsiteY0" fmla="*/ 146087 h 146087"/>
              <a:gd name="connsiteX1" fmla="*/ 183962 w 362514"/>
              <a:gd name="connsiteY1" fmla="*/ 0 h 146087"/>
              <a:gd name="connsiteX2" fmla="*/ 362514 w 362514"/>
              <a:gd name="connsiteY2" fmla="*/ 146087 h 146087"/>
            </a:gdLst>
            <a:ahLst/>
            <a:cxnLst>
              <a:cxn ang="0">
                <a:pos x="connsiteX0" y="connsiteY0"/>
              </a:cxn>
              <a:cxn ang="0">
                <a:pos x="connsiteX1" y="connsiteY1"/>
              </a:cxn>
              <a:cxn ang="0">
                <a:pos x="connsiteX2" y="connsiteY2"/>
              </a:cxn>
            </a:cxnLst>
            <a:rect l="l" t="t" r="r" b="b"/>
            <a:pathLst>
              <a:path w="362514" h="146087">
                <a:moveTo>
                  <a:pt x="0" y="146087"/>
                </a:moveTo>
                <a:cubicBezTo>
                  <a:pt x="61771" y="73043"/>
                  <a:pt x="123543" y="0"/>
                  <a:pt x="183962" y="0"/>
                </a:cubicBezTo>
                <a:cubicBezTo>
                  <a:pt x="244381" y="0"/>
                  <a:pt x="303447" y="73043"/>
                  <a:pt x="362514" y="146087"/>
                </a:cubicBezTo>
              </a:path>
            </a:pathLst>
          </a:cu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Oval 26"/>
          <p:cNvSpPr/>
          <p:nvPr/>
        </p:nvSpPr>
        <p:spPr bwMode="auto">
          <a:xfrm rot="21352688">
            <a:off x="8345147" y="2898537"/>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b="1" dirty="0" smtClean="0">
                <a:latin typeface="Arial" pitchFamily="34" charset="0"/>
                <a:cs typeface="Arial" pitchFamily="34" charset="0"/>
              </a:rPr>
              <a:t>j</a:t>
            </a:r>
            <a:endParaRPr lang="en-US" sz="1200" b="1" dirty="0">
              <a:latin typeface="Arial" pitchFamily="34" charset="0"/>
              <a:cs typeface="Arial" pitchFamily="34" charset="0"/>
            </a:endParaRPr>
          </a:p>
        </p:txBody>
      </p:sp>
      <p:sp>
        <p:nvSpPr>
          <p:cNvPr id="28" name="Oval 27"/>
          <p:cNvSpPr/>
          <p:nvPr/>
        </p:nvSpPr>
        <p:spPr bwMode="auto">
          <a:xfrm rot="21352688">
            <a:off x="8097576" y="2887402"/>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bwMode="auto">
          <a:xfrm rot="21352688">
            <a:off x="7834233" y="2900881"/>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bwMode="auto">
          <a:xfrm rot="21352688">
            <a:off x="6388001" y="2894329"/>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000" b="1" dirty="0" err="1" smtClean="0">
                <a:latin typeface="Arial" pitchFamily="34" charset="0"/>
                <a:cs typeface="Arial" pitchFamily="34" charset="0"/>
              </a:rPr>
              <a:t>i</a:t>
            </a:r>
            <a:endParaRPr lang="en-US" sz="1000" b="1" dirty="0">
              <a:latin typeface="Arial" pitchFamily="34" charset="0"/>
              <a:cs typeface="Arial" pitchFamily="34" charset="0"/>
            </a:endParaRPr>
          </a:p>
        </p:txBody>
      </p:sp>
      <p:sp>
        <p:nvSpPr>
          <p:cNvPr id="31" name="Oval 30"/>
          <p:cNvSpPr/>
          <p:nvPr/>
        </p:nvSpPr>
        <p:spPr bwMode="auto">
          <a:xfrm rot="21352688">
            <a:off x="6615033" y="2900881"/>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bwMode="auto">
          <a:xfrm rot="21352688">
            <a:off x="6147271" y="2900881"/>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bwMode="auto">
          <a:xfrm rot="21352688">
            <a:off x="5929233" y="2900881"/>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57089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 Guarantee of Spectral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Suppose there is a partition of </a:t>
                </a:r>
                <a:r>
                  <a:rPr lang="en-US" b="1" dirty="0" smtClean="0"/>
                  <a:t>G</a:t>
                </a:r>
                <a:r>
                  <a:rPr lang="en-US" dirty="0" smtClean="0"/>
                  <a:t> into </a:t>
                </a:r>
                <a:r>
                  <a:rPr lang="en-US" b="1" dirty="0" smtClean="0"/>
                  <a:t>A</a:t>
                </a:r>
                <a:r>
                  <a:rPr lang="en-US" dirty="0" smtClean="0"/>
                  <a:t> and </a:t>
                </a:r>
                <a:r>
                  <a:rPr lang="en-US" b="1" dirty="0" smtClean="0"/>
                  <a:t>B </a:t>
                </a:r>
                <a:r>
                  <a:rPr lang="en-US" dirty="0" smtClean="0"/>
                  <a:t>where </a:t>
                </a:r>
                <a14:m>
                  <m:oMath xmlns:m="http://schemas.openxmlformats.org/officeDocument/2006/math">
                    <m:d>
                      <m:dPr>
                        <m:begChr m:val="|"/>
                        <m:endChr m:val="|"/>
                        <m:ctrlPr>
                          <a:rPr lang="en-US" i="1" dirty="0" smtClean="0">
                            <a:latin typeface="Cambria Math"/>
                          </a:rPr>
                        </m:ctrlPr>
                      </m:dPr>
                      <m:e>
                        <m:r>
                          <a:rPr lang="en-US" i="1" dirty="0" smtClean="0">
                            <a:latin typeface="Cambria Math"/>
                          </a:rPr>
                          <m:t>𝐴</m:t>
                        </m:r>
                      </m:e>
                    </m:d>
                    <m:r>
                      <a:rPr lang="en-US" b="0" i="1" dirty="0" smtClean="0">
                        <a:latin typeface="Cambria Math"/>
                      </a:rPr>
                      <m:t>≤</m:t>
                    </m:r>
                    <m:r>
                      <a:rPr lang="en-US" i="1" dirty="0" smtClean="0">
                        <a:latin typeface="Cambria Math"/>
                      </a:rPr>
                      <m:t>|</m:t>
                    </m:r>
                    <m:r>
                      <a:rPr lang="en-US" i="1" dirty="0" smtClean="0">
                        <a:latin typeface="Cambria Math"/>
                      </a:rPr>
                      <m:t>𝐵</m:t>
                    </m:r>
                    <m:r>
                      <a:rPr lang="en-US" i="1" dirty="0" smtClean="0">
                        <a:latin typeface="Cambria Math"/>
                      </a:rPr>
                      <m:t>|</m:t>
                    </m:r>
                  </m:oMath>
                </a14:m>
                <a:r>
                  <a:rPr lang="en-US" dirty="0" smtClean="0"/>
                  <a:t>, </a:t>
                </a:r>
                <a:r>
                  <a:rPr lang="en-US" dirty="0" err="1" smtClean="0"/>
                  <a:t>s.t.</a:t>
                </a:r>
                <a:r>
                  <a:rPr lang="en-US" dirty="0" smtClean="0"/>
                  <a:t> </a:t>
                </a:r>
                <a14:m>
                  <m:oMath xmlns:m="http://schemas.openxmlformats.org/officeDocument/2006/math">
                    <m:r>
                      <a:rPr lang="en-US" b="1" i="1" smtClean="0">
                        <a:latin typeface="Cambria Math"/>
                      </a:rPr>
                      <m:t>𝜶</m:t>
                    </m:r>
                    <m:r>
                      <a:rPr lang="en-US" b="1" i="1" smtClean="0">
                        <a:latin typeface="Cambria Math"/>
                      </a:rPr>
                      <m:t>=</m:t>
                    </m:r>
                    <m:f>
                      <m:fPr>
                        <m:ctrlPr>
                          <a:rPr lang="en-US" b="0" i="1" smtClean="0">
                            <a:latin typeface="Cambria Math"/>
                          </a:rPr>
                        </m:ctrlPr>
                      </m:fPr>
                      <m:num>
                        <m:r>
                          <a:rPr lang="en-US" b="0" i="1" smtClean="0">
                            <a:latin typeface="Cambria Math"/>
                          </a:rPr>
                          <m:t>(# </m:t>
                        </m:r>
                        <m:r>
                          <a:rPr lang="en-US" b="0" i="1" smtClean="0">
                            <a:latin typeface="Cambria Math"/>
                          </a:rPr>
                          <m:t>𝑒𝑑𝑔𝑒𝑠</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𝐴</m:t>
                        </m:r>
                        <m:r>
                          <a:rPr lang="en-US" b="0" i="1" smtClean="0">
                            <a:latin typeface="Cambria Math"/>
                          </a:rPr>
                          <m:t> </m:t>
                        </m:r>
                        <m:r>
                          <a:rPr lang="en-US" b="0" i="1" smtClean="0">
                            <a:latin typeface="Cambria Math"/>
                          </a:rPr>
                          <m:t>𝑡𝑜</m:t>
                        </m:r>
                        <m:r>
                          <a:rPr lang="en-US" b="0" i="1" smtClean="0">
                            <a:latin typeface="Cambria Math"/>
                          </a:rPr>
                          <m:t> </m:t>
                        </m:r>
                        <m:r>
                          <a:rPr lang="en-US" b="0" i="1" smtClean="0">
                            <a:latin typeface="Cambria Math"/>
                          </a:rPr>
                          <m:t>𝐵</m:t>
                        </m:r>
                        <m:r>
                          <a:rPr lang="en-US" b="0" i="1" smtClean="0">
                            <a:latin typeface="Cambria Math"/>
                          </a:rPr>
                          <m:t>)</m:t>
                        </m:r>
                      </m:num>
                      <m:den>
                        <m:d>
                          <m:dPr>
                            <m:begChr m:val="|"/>
                            <m:endChr m:val="|"/>
                            <m:ctrlPr>
                              <a:rPr lang="en-US" b="0" i="1" smtClean="0">
                                <a:latin typeface="Cambria Math"/>
                              </a:rPr>
                            </m:ctrlPr>
                          </m:dPr>
                          <m:e>
                            <m:r>
                              <a:rPr lang="en-US" b="0" i="1" smtClean="0">
                                <a:latin typeface="Cambria Math"/>
                              </a:rPr>
                              <m:t>𝐴</m:t>
                            </m:r>
                          </m:e>
                        </m:d>
                      </m:den>
                    </m:f>
                  </m:oMath>
                </a14:m>
                <a:r>
                  <a:rPr lang="en-US" dirty="0" smtClean="0"/>
                  <a:t> then </a:t>
                </a:r>
                <a14:m>
                  <m:oMath xmlns:m="http://schemas.openxmlformats.org/officeDocument/2006/math">
                    <m:r>
                      <a:rPr lang="en-US" b="0" i="0" smtClean="0">
                        <a:latin typeface="Cambria Math"/>
                      </a:rPr>
                      <m:t>2</m:t>
                    </m:r>
                    <m:r>
                      <a:rPr lang="en-US" b="1" i="1">
                        <a:latin typeface="Cambria Math"/>
                      </a:rPr>
                      <m:t>𝜶</m:t>
                    </m:r>
                    <m:r>
                      <a:rPr lang="en-US" b="1" i="1" smtClean="0">
                        <a:latin typeface="Cambria Math"/>
                      </a:rPr>
                      <m:t>≥</m:t>
                    </m:r>
                    <m:sSub>
                      <m:sSubPr>
                        <m:ctrlPr>
                          <a:rPr lang="en-US" b="1" i="1">
                            <a:latin typeface="Cambria Math"/>
                          </a:rPr>
                        </m:ctrlPr>
                      </m:sSubPr>
                      <m:e>
                        <m:r>
                          <a:rPr lang="en-US" b="1" i="1">
                            <a:latin typeface="Cambria Math"/>
                          </a:rPr>
                          <m:t>𝝀</m:t>
                        </m:r>
                      </m:e>
                      <m:sub>
                        <m:r>
                          <a:rPr lang="en-US" b="1" i="1">
                            <a:latin typeface="Cambria Math"/>
                          </a:rPr>
                          <m:t>𝟐</m:t>
                        </m:r>
                      </m:sub>
                    </m:sSub>
                  </m:oMath>
                </a14:m>
                <a:endParaRPr lang="en-US" dirty="0" smtClean="0"/>
              </a:p>
              <a:p>
                <a:pPr lvl="1"/>
                <a:r>
                  <a:rPr lang="en-US" dirty="0" smtClean="0"/>
                  <a:t>This is the approximation guarantee of the spectral clustering. It says the cut spectral finds is at most </a:t>
                </a:r>
                <a:r>
                  <a:rPr lang="en-US" b="1" dirty="0" smtClean="0"/>
                  <a:t>2</a:t>
                </a:r>
                <a:r>
                  <a:rPr lang="en-US" dirty="0" smtClean="0"/>
                  <a:t> away from the optimal one of score </a:t>
                </a:r>
                <a14:m>
                  <m:oMath xmlns:m="http://schemas.openxmlformats.org/officeDocument/2006/math">
                    <m:r>
                      <a:rPr lang="en-US" b="1" i="1" smtClean="0">
                        <a:latin typeface="Cambria Math"/>
                      </a:rPr>
                      <m:t>𝜶</m:t>
                    </m:r>
                  </m:oMath>
                </a14:m>
                <a:r>
                  <a:rPr lang="en-US" dirty="0" smtClean="0"/>
                  <a:t>.</a:t>
                </a:r>
              </a:p>
              <a:p>
                <a:r>
                  <a:rPr lang="en-US" b="1" dirty="0" smtClean="0"/>
                  <a:t>Proof: </a:t>
                </a:r>
              </a:p>
              <a:p>
                <a:pPr lvl="1"/>
                <a:r>
                  <a:rPr lang="en-US" dirty="0" smtClean="0"/>
                  <a:t>Let: </a:t>
                </a:r>
                <a:r>
                  <a:rPr lang="en-US" b="1" dirty="0" smtClean="0"/>
                  <a:t>a=|A|, b=|B|</a:t>
                </a:r>
                <a:r>
                  <a:rPr lang="en-US" dirty="0" smtClean="0"/>
                  <a:t> and </a:t>
                </a:r>
                <a:r>
                  <a:rPr lang="en-US" b="1" dirty="0" smtClean="0"/>
                  <a:t>e=</a:t>
                </a:r>
                <a:r>
                  <a:rPr lang="en-US" dirty="0" smtClean="0"/>
                  <a:t> # edges from </a:t>
                </a:r>
                <a:r>
                  <a:rPr lang="en-US" b="1" dirty="0" smtClean="0"/>
                  <a:t>A</a:t>
                </a:r>
                <a:r>
                  <a:rPr lang="en-US" dirty="0" smtClean="0"/>
                  <a:t> to </a:t>
                </a:r>
                <a:r>
                  <a:rPr lang="en-US" b="1" dirty="0" smtClean="0"/>
                  <a:t>B</a:t>
                </a:r>
              </a:p>
              <a:p>
                <a:pPr lvl="1"/>
                <a:r>
                  <a:rPr lang="en-US" dirty="0" smtClean="0"/>
                  <a:t>Enough to choose some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oMath>
                </a14:m>
                <a:r>
                  <a:rPr lang="en-US" dirty="0" smtClean="0"/>
                  <a:t> based on </a:t>
                </a:r>
                <a:r>
                  <a:rPr lang="en-US" b="1" dirty="0" smtClean="0"/>
                  <a:t>A</a:t>
                </a:r>
                <a:r>
                  <a:rPr lang="en-US" dirty="0" smtClean="0"/>
                  <a:t> and</a:t>
                </a:r>
                <a:r>
                  <a:rPr lang="en-US" b="1" dirty="0" smtClean="0"/>
                  <a:t> B</a:t>
                </a:r>
                <a:r>
                  <a:rPr lang="en-US" dirty="0" smtClean="0"/>
                  <a:t> such that: </a:t>
                </a:r>
                <a14:m>
                  <m:oMath xmlns:m="http://schemas.openxmlformats.org/officeDocument/2006/math">
                    <m:sSub>
                      <m:sSubPr>
                        <m:ctrlPr>
                          <a:rPr lang="en-US" b="0" i="1" smtClean="0">
                            <a:latin typeface="Cambria Math"/>
                          </a:rPr>
                        </m:ctrlPr>
                      </m:sSubPr>
                      <m:e>
                        <m:r>
                          <a:rPr lang="en-US" b="0" i="1" smtClean="0">
                            <a:latin typeface="Cambria Math"/>
                          </a:rPr>
                          <m:t>𝜆</m:t>
                        </m:r>
                      </m:e>
                      <m:sub>
                        <m:r>
                          <a:rPr lang="en-US" b="0" i="1" smtClean="0">
                            <a:latin typeface="Cambria Math"/>
                          </a:rPr>
                          <m:t>2</m:t>
                        </m:r>
                      </m:sub>
                    </m:sSub>
                    <m:r>
                      <a:rPr lang="en-US" b="0" i="1" smtClean="0">
                        <a:latin typeface="Cambria Math"/>
                      </a:rPr>
                      <m:t>≤</m:t>
                    </m:r>
                    <m:f>
                      <m:fPr>
                        <m:ctrlPr>
                          <a:rPr lang="en-US" b="0" i="1" smtClean="0">
                            <a:latin typeface="Cambria Math"/>
                          </a:rPr>
                        </m:ctrlPr>
                      </m:fPr>
                      <m:num>
                        <m:r>
                          <a:rPr lang="en-US" b="0" i="1" smtClean="0">
                            <a:latin typeface="Cambria Math"/>
                          </a:rPr>
                          <m:t>∑</m:t>
                        </m:r>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e>
                            </m:d>
                          </m:e>
                          <m:sup>
                            <m:r>
                              <a:rPr lang="en-US" b="0" i="1" smtClean="0">
                                <a:latin typeface="Cambria Math"/>
                              </a:rPr>
                              <m:t>2</m:t>
                            </m:r>
                          </m:sup>
                        </m:sSup>
                      </m:num>
                      <m:den>
                        <m:nary>
                          <m:naryPr>
                            <m:chr m:val="∑"/>
                            <m:supHide m:val="on"/>
                            <m:ctrlPr>
                              <a:rPr lang="en-US" b="0" i="1" smtClean="0">
                                <a:latin typeface="Cambria Math"/>
                              </a:rPr>
                            </m:ctrlPr>
                          </m:naryPr>
                          <m:sub>
                            <m:r>
                              <a:rPr lang="en-US" b="0" i="1" smtClean="0">
                                <a:latin typeface="Cambria Math"/>
                              </a:rPr>
                              <m:t>𝑖</m:t>
                            </m:r>
                          </m:sub>
                          <m:sup/>
                          <m:e>
                            <m:sSubSup>
                              <m:sSubSupPr>
                                <m:ctrlPr>
                                  <a:rPr lang="en-US" b="0" i="1" smtClean="0">
                                    <a:latin typeface="Cambria Math"/>
                                  </a:rPr>
                                </m:ctrlPr>
                              </m:sSubSupPr>
                              <m:e>
                                <m:r>
                                  <a:rPr lang="en-US" b="0" i="1" smtClean="0">
                                    <a:latin typeface="Cambria Math"/>
                                  </a:rPr>
                                  <m:t>𝑥</m:t>
                                </m:r>
                              </m:e>
                              <m:sub>
                                <m:r>
                                  <a:rPr lang="en-US" b="0" i="1" smtClean="0">
                                    <a:latin typeface="Cambria Math"/>
                                  </a:rPr>
                                  <m:t>𝑖</m:t>
                                </m:r>
                              </m:sub>
                              <m:sup>
                                <m:r>
                                  <a:rPr lang="en-US" b="0" i="1" smtClean="0">
                                    <a:latin typeface="Cambria Math"/>
                                  </a:rPr>
                                  <m:t>2</m:t>
                                </m:r>
                              </m:sup>
                            </m:sSubSup>
                          </m:e>
                        </m:nary>
                      </m:den>
                    </m:f>
                    <m:r>
                      <a:rPr lang="en-US" b="0" i="1" smtClean="0">
                        <a:latin typeface="Cambria Math"/>
                      </a:rPr>
                      <m:t>≤2</m:t>
                    </m:r>
                    <m:r>
                      <a:rPr lang="en-US" b="0" i="1" smtClean="0">
                        <a:latin typeface="Cambria Math"/>
                      </a:rPr>
                      <m:t>𝛼</m:t>
                    </m:r>
                  </m:oMath>
                </a14:m>
                <a:r>
                  <a:rPr lang="en-US" dirty="0" smtClean="0"/>
                  <a:t>      (while also </a:t>
                </a:r>
                <a14:m>
                  <m:oMath xmlns:m="http://schemas.openxmlformats.org/officeDocument/2006/math">
                    <m:nary>
                      <m:naryPr>
                        <m:chr m:val="∑"/>
                        <m:supHide m:val="on"/>
                        <m:ctrlPr>
                          <a:rPr lang="en-US" b="0" i="1" smtClean="0">
                            <a:latin typeface="Cambria Math"/>
                          </a:rPr>
                        </m:ctrlPr>
                      </m:naryPr>
                      <m:sub>
                        <m:r>
                          <a:rPr lang="en-US" b="0" i="1" smtClean="0">
                            <a:latin typeface="Cambria Math"/>
                          </a:rPr>
                          <m:t>𝑖</m:t>
                        </m:r>
                      </m:sub>
                      <m:sup/>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=0</m:t>
                        </m:r>
                      </m:e>
                    </m:nary>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24" r="-222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45</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
        <p:nvSpPr>
          <p:cNvPr id="10" name="Left Brace 9"/>
          <p:cNvSpPr/>
          <p:nvPr/>
        </p:nvSpPr>
        <p:spPr>
          <a:xfrm rot="16200000">
            <a:off x="3403663" y="5669200"/>
            <a:ext cx="126873" cy="1447801"/>
          </a:xfrm>
          <a:prstGeom prst="leftBrace">
            <a:avLst>
              <a:gd name="adj1" fmla="val 53125"/>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353146" y="6412468"/>
                <a:ext cx="2142654" cy="369332"/>
              </a:xfrm>
              <a:prstGeom prst="rect">
                <a:avLst/>
              </a:prstGeom>
              <a:noFill/>
            </p:spPr>
            <p:txBody>
              <a:bodyPr wrap="square" rtlCol="0">
                <a:spAutoFit/>
              </a:bodyPr>
              <a:lstStyle/>
              <a:p>
                <a14:m>
                  <m:oMath xmlns:m="http://schemas.openxmlformats.org/officeDocument/2006/math">
                    <m:sSub>
                      <m:sSubPr>
                        <m:ctrlPr>
                          <a:rPr lang="en-US" b="1" i="1" smtClean="0">
                            <a:solidFill>
                              <a:srgbClr val="008000"/>
                            </a:solidFill>
                            <a:latin typeface="Cambria Math"/>
                            <a:cs typeface="Arial" pitchFamily="34" charset="0"/>
                          </a:rPr>
                        </m:ctrlPr>
                      </m:sSubPr>
                      <m:e>
                        <m:r>
                          <a:rPr lang="en-US" b="1" i="1" smtClean="0">
                            <a:solidFill>
                              <a:srgbClr val="008000"/>
                            </a:solidFill>
                            <a:latin typeface="Cambria Math"/>
                            <a:cs typeface="Arial" pitchFamily="34" charset="0"/>
                          </a:rPr>
                          <m:t>𝝀</m:t>
                        </m:r>
                      </m:e>
                      <m:sub>
                        <m:r>
                          <a:rPr lang="en-US" b="1" i="1" smtClean="0">
                            <a:solidFill>
                              <a:srgbClr val="008000"/>
                            </a:solidFill>
                            <a:latin typeface="Cambria Math"/>
                            <a:cs typeface="Arial" pitchFamily="34" charset="0"/>
                          </a:rPr>
                          <m:t>𝟐</m:t>
                        </m:r>
                      </m:sub>
                    </m:sSub>
                  </m:oMath>
                </a14:m>
                <a:r>
                  <a:rPr lang="en-US" b="1" dirty="0" smtClean="0">
                    <a:solidFill>
                      <a:srgbClr val="008000"/>
                    </a:solidFill>
                    <a:latin typeface="Arial" pitchFamily="34" charset="0"/>
                    <a:cs typeface="Arial" pitchFamily="34" charset="0"/>
                  </a:rPr>
                  <a:t> is only smaller </a:t>
                </a:r>
              </a:p>
            </p:txBody>
          </p:sp>
        </mc:Choice>
        <mc:Fallback xmlns="">
          <p:sp>
            <p:nvSpPr>
              <p:cNvPr id="11" name="TextBox 10"/>
              <p:cNvSpPr txBox="1">
                <a:spLocks noRot="1" noChangeAspect="1" noMove="1" noResize="1" noEditPoints="1" noAdjustHandles="1" noChangeArrowheads="1" noChangeShapeType="1" noTextEdit="1"/>
              </p:cNvSpPr>
              <p:nvPr/>
            </p:nvSpPr>
            <p:spPr>
              <a:xfrm>
                <a:off x="2353146" y="6412468"/>
                <a:ext cx="2142654" cy="369332"/>
              </a:xfrm>
              <a:prstGeom prst="rect">
                <a:avLst/>
              </a:prstGeom>
              <a:blipFill rotWithShape="1">
                <a:blip r:embed="rId3"/>
                <a:stretch>
                  <a:fillRect t="-8197" r="-1989" b="-24590"/>
                </a:stretch>
              </a:blipFill>
            </p:spPr>
            <p:txBody>
              <a:bodyPr/>
              <a:lstStyle/>
              <a:p>
                <a:r>
                  <a:rPr lang="en-US">
                    <a:noFill/>
                  </a:rPr>
                  <a:t> </a:t>
                </a:r>
              </a:p>
            </p:txBody>
          </p:sp>
        </mc:Fallback>
      </mc:AlternateContent>
    </p:spTree>
    <p:extLst>
      <p:ext uri="{BB962C8B-B14F-4D97-AF65-F5344CB8AC3E}">
        <p14:creationId xmlns:p14="http://schemas.microsoft.com/office/powerpoint/2010/main" val="740964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 Guarantee of Spectral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Proof (continued): </a:t>
                </a:r>
              </a:p>
              <a:p>
                <a:pPr lvl="1"/>
                <a:r>
                  <a:rPr lang="en-US" b="1" dirty="0" smtClean="0">
                    <a:solidFill>
                      <a:srgbClr val="0000FF"/>
                    </a:solidFill>
                  </a:rPr>
                  <a:t>1)</a:t>
                </a:r>
                <a:r>
                  <a:rPr lang="en-US" dirty="0" smtClean="0"/>
                  <a:t> </a:t>
                </a:r>
                <a:r>
                  <a:rPr lang="en-US" b="1" dirty="0" smtClean="0"/>
                  <a:t>Let’s set:</a:t>
                </a:r>
                <a:r>
                  <a:rPr lang="en-US" dirty="0" smtClean="0"/>
                  <a:t> </a:t>
                </a:r>
                <a14:m>
                  <m:oMath xmlns:m="http://schemas.openxmlformats.org/officeDocument/2006/math">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r>
                      <a:rPr lang="en-US" b="1" i="1">
                        <a:latin typeface="Cambria Math"/>
                      </a:rPr>
                      <m:t>=</m:t>
                    </m:r>
                    <m:d>
                      <m:dPr>
                        <m:begChr m:val="{"/>
                        <m:endChr m:val=""/>
                        <m:ctrlPr>
                          <a:rPr lang="en-US" b="1" i="1">
                            <a:latin typeface="Cambria Math"/>
                          </a:rPr>
                        </m:ctrlPr>
                      </m:dPr>
                      <m:e>
                        <m:m>
                          <m:mPr>
                            <m:mcs>
                              <m:mc>
                                <m:mcPr>
                                  <m:count m:val="1"/>
                                  <m:mcJc m:val="center"/>
                                </m:mcPr>
                              </m:mc>
                            </m:mcs>
                            <m:ctrlPr>
                              <a:rPr lang="en-US" b="1" i="1">
                                <a:latin typeface="Cambria Math"/>
                              </a:rPr>
                            </m:ctrlPr>
                          </m:mPr>
                          <m:mr>
                            <m:e>
                              <m:r>
                                <m:rPr>
                                  <m:brk m:alnAt="7"/>
                                </m:rPr>
                                <a:rPr lang="en-US" b="1" i="1" smtClean="0">
                                  <a:latin typeface="Cambria Math"/>
                                </a:rPr>
                                <m:t>−</m:t>
                              </m:r>
                              <m:f>
                                <m:fPr>
                                  <m:ctrlPr>
                                    <a:rPr lang="en-US" b="1" i="1" smtClean="0">
                                      <a:latin typeface="Cambria Math"/>
                                    </a:rPr>
                                  </m:ctrlPr>
                                </m:fPr>
                                <m:num>
                                  <m:r>
                                    <m:rPr>
                                      <m:brk m:alnAt="7"/>
                                    </m:rPr>
                                    <a:rPr lang="en-US" b="1" i="1" smtClean="0">
                                      <a:latin typeface="Cambria Math"/>
                                    </a:rPr>
                                    <m:t>𝟏</m:t>
                                  </m:r>
                                </m:num>
                                <m:den>
                                  <m:r>
                                    <m:rPr>
                                      <m:brk m:alnAt="7"/>
                                    </m:rPr>
                                    <a:rPr lang="en-US" b="1" i="1" smtClean="0">
                                      <a:latin typeface="Cambria Math"/>
                                    </a:rPr>
                                    <m:t>𝒂</m:t>
                                  </m:r>
                                </m:den>
                              </m:f>
                            </m:e>
                          </m:mr>
                          <m:mr>
                            <m:e>
                              <m:r>
                                <a:rPr lang="en-US" b="1" i="1" smtClean="0">
                                  <a:latin typeface="Cambria Math"/>
                                </a:rPr>
                                <m:t>+</m:t>
                              </m:r>
                              <m:f>
                                <m:fPr>
                                  <m:ctrlPr>
                                    <a:rPr lang="en-US" b="1" i="1" smtClean="0">
                                      <a:latin typeface="Cambria Math"/>
                                    </a:rPr>
                                  </m:ctrlPr>
                                </m:fPr>
                                <m:num>
                                  <m:r>
                                    <a:rPr lang="en-US" b="1" i="1" smtClean="0">
                                      <a:latin typeface="Cambria Math"/>
                                    </a:rPr>
                                    <m:t>𝟏</m:t>
                                  </m:r>
                                </m:num>
                                <m:den>
                                  <m:r>
                                    <a:rPr lang="en-US" b="1" i="1" smtClean="0">
                                      <a:latin typeface="Cambria Math"/>
                                    </a:rPr>
                                    <m:t>𝒃</m:t>
                                  </m:r>
                                </m:den>
                              </m:f>
                            </m:e>
                          </m:mr>
                        </m:m>
                        <m:r>
                          <a:rPr lang="en-US" b="1" i="1">
                            <a:latin typeface="Cambria Math"/>
                          </a:rPr>
                          <m:t>     </m:t>
                        </m:r>
                        <m:m>
                          <m:mPr>
                            <m:mcs>
                              <m:mc>
                                <m:mcPr>
                                  <m:count m:val="1"/>
                                  <m:mcJc m:val="center"/>
                                </m:mcPr>
                              </m:mc>
                            </m:mcs>
                            <m:ctrlPr>
                              <a:rPr lang="en-US" b="1" i="1">
                                <a:latin typeface="Cambria Math"/>
                              </a:rPr>
                            </m:ctrlPr>
                          </m:mPr>
                          <m:mr>
                            <m:e>
                              <m:r>
                                <m:rPr>
                                  <m:brk m:alnAt="7"/>
                                </m:rPr>
                                <a:rPr lang="en-US" b="1" i="1">
                                  <a:latin typeface="Cambria Math"/>
                                </a:rPr>
                                <m:t>𝒊</m:t>
                              </m:r>
                              <m:r>
                                <a:rPr lang="en-US" b="1" i="1">
                                  <a:latin typeface="Cambria Math"/>
                                </a:rPr>
                                <m:t>𝒇</m:t>
                              </m:r>
                              <m:r>
                                <a:rPr lang="en-US" b="1" i="1">
                                  <a:latin typeface="Cambria Math"/>
                                </a:rPr>
                                <m:t> </m:t>
                              </m:r>
                              <m:r>
                                <a:rPr lang="en-US" b="1" i="1">
                                  <a:latin typeface="Cambria Math"/>
                                </a:rPr>
                                <m:t>𝒊</m:t>
                              </m:r>
                              <m:r>
                                <a:rPr lang="en-US" b="1" i="1">
                                  <a:latin typeface="Cambria Math"/>
                                </a:rPr>
                                <m:t>∈</m:t>
                              </m:r>
                              <m:r>
                                <a:rPr lang="en-US" b="1" i="1">
                                  <a:latin typeface="Cambria Math"/>
                                </a:rPr>
                                <m:t>𝑨</m:t>
                              </m:r>
                            </m:e>
                          </m:mr>
                          <m:mr>
                            <m:e>
                              <m:r>
                                <a:rPr lang="en-US" b="1" i="1">
                                  <a:latin typeface="Cambria Math"/>
                                </a:rPr>
                                <m:t>𝒊𝒇</m:t>
                              </m:r>
                              <m:r>
                                <a:rPr lang="en-US" b="1" i="1">
                                  <a:latin typeface="Cambria Math"/>
                                </a:rPr>
                                <m:t> </m:t>
                              </m:r>
                              <m:r>
                                <a:rPr lang="en-US" b="1" i="1">
                                  <a:latin typeface="Cambria Math"/>
                                </a:rPr>
                                <m:t>𝒊</m:t>
                              </m:r>
                              <m:r>
                                <a:rPr lang="en-US" b="1" i="1">
                                  <a:latin typeface="Cambria Math"/>
                                </a:rPr>
                                <m:t>∈</m:t>
                              </m:r>
                              <m:r>
                                <a:rPr lang="en-US" b="1" i="1">
                                  <a:latin typeface="Cambria Math"/>
                                </a:rPr>
                                <m:t>𝑩</m:t>
                              </m:r>
                            </m:e>
                          </m:mr>
                        </m:m>
                      </m:e>
                    </m:d>
                  </m:oMath>
                </a14:m>
                <a:endParaRPr lang="en-IE" b="1" dirty="0"/>
              </a:p>
              <a:p>
                <a:pPr lvl="2"/>
                <a:r>
                  <a:rPr lang="en-US" dirty="0" smtClean="0">
                    <a:solidFill>
                      <a:schemeClr val="bg1">
                        <a:lumMod val="50000"/>
                      </a:schemeClr>
                    </a:solidFill>
                  </a:rPr>
                  <a:t>Let’s quickly verify that </a:t>
                </a:r>
                <a14:m>
                  <m:oMath xmlns:m="http://schemas.openxmlformats.org/officeDocument/2006/math">
                    <m:nary>
                      <m:naryPr>
                        <m:chr m:val="∑"/>
                        <m:supHide m:val="on"/>
                        <m:ctrlPr>
                          <a:rPr lang="en-US" b="0" i="1" smtClean="0">
                            <a:solidFill>
                              <a:schemeClr val="bg1">
                                <a:lumMod val="50000"/>
                              </a:schemeClr>
                            </a:solidFill>
                            <a:latin typeface="Cambria Math"/>
                          </a:rPr>
                        </m:ctrlPr>
                      </m:naryPr>
                      <m:sub>
                        <m:r>
                          <a:rPr lang="en-US" b="0" i="1" smtClean="0">
                            <a:solidFill>
                              <a:schemeClr val="bg1">
                                <a:lumMod val="50000"/>
                              </a:schemeClr>
                            </a:solidFill>
                            <a:latin typeface="Cambria Math"/>
                          </a:rPr>
                          <m:t>𝑖</m:t>
                        </m:r>
                      </m:sub>
                      <m:sup/>
                      <m:e>
                        <m:sSub>
                          <m:sSubPr>
                            <m:ctrlPr>
                              <a:rPr lang="en-US" b="0" i="1" smtClean="0">
                                <a:solidFill>
                                  <a:schemeClr val="bg1">
                                    <a:lumMod val="50000"/>
                                  </a:schemeClr>
                                </a:solidFill>
                                <a:latin typeface="Cambria Math"/>
                              </a:rPr>
                            </m:ctrlPr>
                          </m:sSubPr>
                          <m:e>
                            <m:r>
                              <a:rPr lang="en-US" b="0" i="1" smtClean="0">
                                <a:solidFill>
                                  <a:schemeClr val="bg1">
                                    <a:lumMod val="50000"/>
                                  </a:schemeClr>
                                </a:solidFill>
                                <a:latin typeface="Cambria Math"/>
                              </a:rPr>
                              <m:t>𝑥</m:t>
                            </m:r>
                          </m:e>
                          <m:sub>
                            <m:r>
                              <a:rPr lang="en-US" b="0" i="1" smtClean="0">
                                <a:solidFill>
                                  <a:schemeClr val="bg1">
                                    <a:lumMod val="50000"/>
                                  </a:schemeClr>
                                </a:solidFill>
                                <a:latin typeface="Cambria Math"/>
                              </a:rPr>
                              <m:t>𝑖</m:t>
                            </m:r>
                          </m:sub>
                        </m:sSub>
                        <m:r>
                          <a:rPr lang="en-US" b="0" i="1" smtClean="0">
                            <a:solidFill>
                              <a:schemeClr val="bg1">
                                <a:lumMod val="50000"/>
                              </a:schemeClr>
                            </a:solidFill>
                            <a:latin typeface="Cambria Math"/>
                          </a:rPr>
                          <m:t>=0: </m:t>
                        </m:r>
                        <m:r>
                          <a:rPr lang="en-US" b="0" i="1" smtClean="0">
                            <a:solidFill>
                              <a:schemeClr val="bg1">
                                <a:lumMod val="50000"/>
                              </a:schemeClr>
                            </a:solidFill>
                            <a:latin typeface="Cambria Math"/>
                          </a:rPr>
                          <m:t>𝑎</m:t>
                        </m:r>
                        <m:d>
                          <m:dPr>
                            <m:ctrlPr>
                              <a:rPr lang="en-US" b="0" i="1" smtClean="0">
                                <a:solidFill>
                                  <a:schemeClr val="bg1">
                                    <a:lumMod val="50000"/>
                                  </a:schemeClr>
                                </a:solidFill>
                                <a:latin typeface="Cambria Math"/>
                              </a:rPr>
                            </m:ctrlPr>
                          </m:dPr>
                          <m:e>
                            <m:r>
                              <a:rPr lang="en-US" b="0" i="1" smtClean="0">
                                <a:solidFill>
                                  <a:schemeClr val="bg1">
                                    <a:lumMod val="50000"/>
                                  </a:schemeClr>
                                </a:solidFill>
                                <a:latin typeface="Cambria Math"/>
                              </a:rPr>
                              <m:t>−</m:t>
                            </m:r>
                            <m:f>
                              <m:fPr>
                                <m:ctrlPr>
                                  <a:rPr lang="en-US" b="0" i="1" smtClean="0">
                                    <a:solidFill>
                                      <a:schemeClr val="bg1">
                                        <a:lumMod val="50000"/>
                                      </a:schemeClr>
                                    </a:solidFill>
                                    <a:latin typeface="Cambria Math"/>
                                  </a:rPr>
                                </m:ctrlPr>
                              </m:fPr>
                              <m:num>
                                <m:r>
                                  <a:rPr lang="en-US" b="0" i="1" smtClean="0">
                                    <a:solidFill>
                                      <a:schemeClr val="bg1">
                                        <a:lumMod val="50000"/>
                                      </a:schemeClr>
                                    </a:solidFill>
                                    <a:latin typeface="Cambria Math"/>
                                  </a:rPr>
                                  <m:t>1</m:t>
                                </m:r>
                              </m:num>
                              <m:den>
                                <m:r>
                                  <a:rPr lang="en-US" b="0" i="1" smtClean="0">
                                    <a:solidFill>
                                      <a:schemeClr val="bg1">
                                        <a:lumMod val="50000"/>
                                      </a:schemeClr>
                                    </a:solidFill>
                                    <a:latin typeface="Cambria Math"/>
                                  </a:rPr>
                                  <m:t>𝑎</m:t>
                                </m:r>
                              </m:den>
                            </m:f>
                          </m:e>
                        </m:d>
                        <m:r>
                          <a:rPr lang="en-US" b="0" i="1" smtClean="0">
                            <a:solidFill>
                              <a:schemeClr val="bg1">
                                <a:lumMod val="50000"/>
                              </a:schemeClr>
                            </a:solidFill>
                            <a:latin typeface="Cambria Math"/>
                          </a:rPr>
                          <m:t>+</m:t>
                        </m:r>
                        <m:r>
                          <a:rPr lang="en-US" b="0" i="1" smtClean="0">
                            <a:solidFill>
                              <a:schemeClr val="bg1">
                                <a:lumMod val="50000"/>
                              </a:schemeClr>
                            </a:solidFill>
                            <a:latin typeface="Cambria Math"/>
                          </a:rPr>
                          <m:t>𝑏</m:t>
                        </m:r>
                        <m:d>
                          <m:dPr>
                            <m:ctrlPr>
                              <a:rPr lang="en-US" b="0" i="1" smtClean="0">
                                <a:solidFill>
                                  <a:schemeClr val="bg1">
                                    <a:lumMod val="50000"/>
                                  </a:schemeClr>
                                </a:solidFill>
                                <a:latin typeface="Cambria Math"/>
                              </a:rPr>
                            </m:ctrlPr>
                          </m:dPr>
                          <m:e>
                            <m:f>
                              <m:fPr>
                                <m:ctrlPr>
                                  <a:rPr lang="en-US" b="0" i="1" smtClean="0">
                                    <a:solidFill>
                                      <a:schemeClr val="bg1">
                                        <a:lumMod val="50000"/>
                                      </a:schemeClr>
                                    </a:solidFill>
                                    <a:latin typeface="Cambria Math"/>
                                  </a:rPr>
                                </m:ctrlPr>
                              </m:fPr>
                              <m:num>
                                <m:r>
                                  <a:rPr lang="en-US" b="0" i="1" smtClean="0">
                                    <a:solidFill>
                                      <a:schemeClr val="bg1">
                                        <a:lumMod val="50000"/>
                                      </a:schemeClr>
                                    </a:solidFill>
                                    <a:latin typeface="Cambria Math"/>
                                  </a:rPr>
                                  <m:t>1</m:t>
                                </m:r>
                              </m:num>
                              <m:den>
                                <m:r>
                                  <a:rPr lang="en-US" b="0" i="1" smtClean="0">
                                    <a:solidFill>
                                      <a:schemeClr val="bg1">
                                        <a:lumMod val="50000"/>
                                      </a:schemeClr>
                                    </a:solidFill>
                                    <a:latin typeface="Cambria Math"/>
                                  </a:rPr>
                                  <m:t>𝑏</m:t>
                                </m:r>
                              </m:den>
                            </m:f>
                          </m:e>
                        </m:d>
                        <m:r>
                          <a:rPr lang="en-US" b="0" i="1" smtClean="0">
                            <a:solidFill>
                              <a:schemeClr val="bg1">
                                <a:lumMod val="50000"/>
                              </a:schemeClr>
                            </a:solidFill>
                            <a:latin typeface="Cambria Math"/>
                          </a:rPr>
                          <m:t>=</m:t>
                        </m:r>
                        <m:r>
                          <a:rPr lang="en-US" b="1" i="1" smtClean="0">
                            <a:solidFill>
                              <a:schemeClr val="bg1">
                                <a:lumMod val="50000"/>
                              </a:schemeClr>
                            </a:solidFill>
                            <a:latin typeface="Cambria Math"/>
                          </a:rPr>
                          <m:t>𝟎</m:t>
                        </m:r>
                      </m:e>
                    </m:nary>
                  </m:oMath>
                </a14:m>
                <a:endParaRPr lang="en-US" dirty="0" smtClean="0"/>
              </a:p>
              <a:p>
                <a:pPr lvl="1"/>
                <a:r>
                  <a:rPr lang="en-US" b="1" dirty="0" smtClean="0">
                    <a:solidFill>
                      <a:srgbClr val="0000FF"/>
                    </a:solidFill>
                  </a:rPr>
                  <a:t>2) </a:t>
                </a:r>
                <a:r>
                  <a:rPr lang="en-US" b="1" dirty="0" smtClean="0"/>
                  <a:t>Then:</a:t>
                </a:r>
                <a:r>
                  <a:rPr lang="en-US" dirty="0" smtClean="0"/>
                  <a:t> </a:t>
                </a:r>
                <a14:m>
                  <m:oMath xmlns:m="http://schemas.openxmlformats.org/officeDocument/2006/math">
                    <m:f>
                      <m:fPr>
                        <m:ctrlPr>
                          <a:rPr lang="en-US" i="1">
                            <a:latin typeface="Cambria Math"/>
                          </a:rPr>
                        </m:ctrlPr>
                      </m:fPr>
                      <m:num>
                        <m:r>
                          <a:rPr lang="en-US" i="1">
                            <a:latin typeface="Cambria Math"/>
                          </a:rPr>
                          <m:t>∑</m:t>
                        </m:r>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𝑗</m:t>
                                    </m:r>
                                  </m:sub>
                                </m:sSub>
                              </m:e>
                            </m:d>
                          </m:e>
                          <m:sup>
                            <m:r>
                              <a:rPr lang="en-US" i="1">
                                <a:latin typeface="Cambria Math"/>
                              </a:rPr>
                              <m:t>2</m:t>
                            </m:r>
                          </m:sup>
                        </m:sSup>
                      </m:num>
                      <m:den>
                        <m:nary>
                          <m:naryPr>
                            <m:chr m:val="∑"/>
                            <m:supHide m:val="on"/>
                            <m:ctrlPr>
                              <a:rPr lang="en-US" b="0" i="1" smtClean="0">
                                <a:latin typeface="Cambria Math"/>
                              </a:rPr>
                            </m:ctrlPr>
                          </m:naryPr>
                          <m:sub>
                            <m:r>
                              <a:rPr lang="en-US" b="0" i="1" smtClean="0">
                                <a:latin typeface="Cambria Math"/>
                              </a:rPr>
                              <m:t>𝑖</m:t>
                            </m:r>
                          </m:sub>
                          <m:sup/>
                          <m:e>
                            <m:sSubSup>
                              <m:sSubSupPr>
                                <m:ctrlPr>
                                  <a:rPr lang="en-US" b="0" i="1" smtClean="0">
                                    <a:latin typeface="Cambria Math"/>
                                  </a:rPr>
                                </m:ctrlPr>
                              </m:sSubSupPr>
                              <m:e>
                                <m:r>
                                  <a:rPr lang="en-US" b="0" i="1" smtClean="0">
                                    <a:latin typeface="Cambria Math"/>
                                  </a:rPr>
                                  <m:t>𝑥</m:t>
                                </m:r>
                              </m:e>
                              <m:sub>
                                <m:r>
                                  <a:rPr lang="en-US" b="0" i="1" smtClean="0">
                                    <a:latin typeface="Cambria Math"/>
                                  </a:rPr>
                                  <m:t>𝑖</m:t>
                                </m:r>
                              </m:sub>
                              <m:sup>
                                <m:r>
                                  <a:rPr lang="en-US" b="0" i="1" smtClean="0">
                                    <a:latin typeface="Cambria Math"/>
                                  </a:rPr>
                                  <m:t>2</m:t>
                                </m:r>
                              </m:sup>
                            </m:sSubSup>
                          </m:e>
                        </m:nary>
                      </m:den>
                    </m:f>
                    <m:r>
                      <a:rPr lang="en-US" b="0" i="1" smtClean="0">
                        <a:latin typeface="Cambria Math"/>
                      </a:rPr>
                      <m:t>=</m:t>
                    </m:r>
                    <m:f>
                      <m:fPr>
                        <m:ctrlPr>
                          <a:rPr lang="en-US" b="0" i="1" smtClean="0">
                            <a:latin typeface="Cambria Math"/>
                          </a:rPr>
                        </m:ctrlPr>
                      </m:fPr>
                      <m:num>
                        <m:nary>
                          <m:naryPr>
                            <m:chr m:val="∑"/>
                            <m:supHide m:val="on"/>
                            <m:ctrlPr>
                              <a:rPr lang="en-US" b="0" i="1" smtClean="0">
                                <a:latin typeface="Cambria Math"/>
                              </a:rPr>
                            </m:ctrlPr>
                          </m:naryPr>
                          <m:sub>
                            <m:r>
                              <a:rPr lang="en-US" i="1">
                                <a:latin typeface="Cambria Math"/>
                              </a:rPr>
                              <m:t>𝑖</m:t>
                            </m:r>
                            <m:r>
                              <a:rPr lang="en-US" i="1">
                                <a:latin typeface="Cambria Math"/>
                              </a:rPr>
                              <m:t>∈</m:t>
                            </m:r>
                            <m:r>
                              <a:rPr lang="en-US" i="1">
                                <a:latin typeface="Cambria Math"/>
                              </a:rPr>
                              <m:t>𝐴</m:t>
                            </m:r>
                            <m:r>
                              <a:rPr lang="en-US" i="1">
                                <a:latin typeface="Cambria Math"/>
                              </a:rPr>
                              <m:t>,</m:t>
                            </m:r>
                            <m:r>
                              <a:rPr lang="en-US" i="1">
                                <a:latin typeface="Cambria Math"/>
                              </a:rPr>
                              <m:t>𝑗</m:t>
                            </m:r>
                            <m:r>
                              <a:rPr lang="en-US" i="1">
                                <a:latin typeface="Cambria Math"/>
                              </a:rPr>
                              <m:t>∈</m:t>
                            </m:r>
                            <m:r>
                              <a:rPr lang="en-US" i="1">
                                <a:latin typeface="Cambria Math"/>
                              </a:rPr>
                              <m:t>𝐵</m:t>
                            </m:r>
                          </m:sub>
                          <m:sup/>
                          <m:e>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𝑏</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𝑎</m:t>
                                        </m:r>
                                      </m:den>
                                    </m:f>
                                  </m:e>
                                </m:d>
                              </m:e>
                              <m:sup>
                                <m:r>
                                  <a:rPr lang="en-US" b="0" i="1" smtClean="0">
                                    <a:latin typeface="Cambria Math"/>
                                  </a:rPr>
                                  <m:t>2</m:t>
                                </m:r>
                              </m:sup>
                            </m:sSup>
                          </m:e>
                        </m:nary>
                      </m:num>
                      <m:den>
                        <m:r>
                          <a:rPr lang="en-US" b="0" i="1" smtClean="0">
                            <a:latin typeface="Cambria Math"/>
                          </a:rPr>
                          <m:t>𝑎</m:t>
                        </m:r>
                        <m:sSup>
                          <m:sSupPr>
                            <m:ctrlPr>
                              <a:rPr lang="en-US" b="0" i="1" smtClean="0">
                                <a:latin typeface="Cambria Math"/>
                              </a:rPr>
                            </m:ctrlPr>
                          </m:sSupPr>
                          <m:e>
                            <m:d>
                              <m:dPr>
                                <m:ctrlPr>
                                  <a:rPr lang="en-US" b="0" i="1" smtClean="0">
                                    <a:latin typeface="Cambria Math"/>
                                  </a:rPr>
                                </m:ctrlPr>
                              </m:dPr>
                              <m:e>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𝑎</m:t>
                                    </m:r>
                                  </m:den>
                                </m:f>
                              </m:e>
                            </m:d>
                          </m:e>
                          <m:sup>
                            <m:r>
                              <a:rPr lang="en-US" b="0" i="1" smtClean="0">
                                <a:latin typeface="Cambria Math"/>
                              </a:rPr>
                              <m:t>2</m:t>
                            </m:r>
                          </m:sup>
                        </m:sSup>
                        <m:r>
                          <a:rPr lang="en-US" b="0" i="1" smtClean="0">
                            <a:latin typeface="Cambria Math"/>
                          </a:rPr>
                          <m:t>+</m:t>
                        </m:r>
                        <m:r>
                          <a:rPr lang="en-US" b="0" i="1" smtClean="0">
                            <a:latin typeface="Cambria Math"/>
                          </a:rPr>
                          <m:t>𝑏</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𝑏</m:t>
                                    </m:r>
                                  </m:den>
                                </m:f>
                              </m:e>
                            </m:d>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𝑒</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𝑎</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𝑏</m:t>
                                    </m:r>
                                  </m:den>
                                </m:f>
                              </m:e>
                            </m:d>
                          </m:e>
                          <m:sup>
                            <m:r>
                              <a:rPr lang="en-US" b="0" i="1" smtClean="0">
                                <a:latin typeface="Cambria Math"/>
                              </a:rPr>
                              <m:t>2</m:t>
                            </m:r>
                          </m:sup>
                        </m:sSup>
                      </m:num>
                      <m:den>
                        <m:f>
                          <m:fPr>
                            <m:ctrlPr>
                              <a:rPr lang="en-US" b="0" i="1" smtClean="0">
                                <a:latin typeface="Cambria Math"/>
                              </a:rPr>
                            </m:ctrlPr>
                          </m:fPr>
                          <m:num>
                            <m:r>
                              <a:rPr lang="en-US" b="0" i="1" smtClean="0">
                                <a:latin typeface="Cambria Math"/>
                              </a:rPr>
                              <m:t>1</m:t>
                            </m:r>
                          </m:num>
                          <m:den>
                            <m:r>
                              <a:rPr lang="en-US" b="0" i="1" smtClean="0">
                                <a:latin typeface="Cambria Math"/>
                              </a:rPr>
                              <m:t>𝑎</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𝑏</m:t>
                            </m:r>
                          </m:den>
                        </m:f>
                      </m:den>
                    </m:f>
                    <m:r>
                      <a:rPr lang="en-US" b="0" i="1" smtClean="0">
                        <a:latin typeface="Cambria Math"/>
                      </a:rPr>
                      <m:t>=</m:t>
                    </m:r>
                    <m:r>
                      <a:rPr lang="en-US" b="0" i="1" smtClean="0">
                        <a:latin typeface="Cambria Math"/>
                      </a:rPr>
                      <m:t>𝑒</m:t>
                    </m:r>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𝑎</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𝑏</m:t>
                            </m:r>
                          </m:den>
                        </m:f>
                      </m:e>
                    </m:d>
                    <m:r>
                      <a:rPr lang="en-US" b="0" i="1" smtClean="0">
                        <a:latin typeface="Cambria Math"/>
                      </a:rPr>
                      <m:t>≤</m:t>
                    </m:r>
                    <m:r>
                      <a:rPr lang="en-US" b="0" i="1" smtClean="0">
                        <a:latin typeface="Cambria Math"/>
                      </a:rPr>
                      <m:t>𝑒</m:t>
                    </m:r>
                    <m:d>
                      <m:dPr>
                        <m:ctrlPr>
                          <a:rPr lang="en-US" b="0" i="1" smtClean="0">
                            <a:latin typeface="Cambria Math"/>
                          </a:rPr>
                        </m:ctrlPr>
                      </m:dPr>
                      <m:e>
                        <m:f>
                          <m:fPr>
                            <m:ctrlPr>
                              <a:rPr lang="en-US" b="0" i="1" smtClean="0">
                                <a:latin typeface="Cambria Math"/>
                              </a:rPr>
                            </m:ctrlPr>
                          </m:fPr>
                          <m:num>
                            <m:r>
                              <a:rPr lang="en-US" b="0" i="1" smtClean="0">
                                <a:latin typeface="Cambria Math"/>
                              </a:rPr>
                              <m:t>1</m:t>
                            </m:r>
                          </m:num>
                          <m:den>
                            <m:r>
                              <a:rPr lang="en-US" b="0" i="1" smtClean="0">
                                <a:latin typeface="Cambria Math"/>
                              </a:rPr>
                              <m:t>𝑎</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𝑎</m:t>
                            </m:r>
                          </m:den>
                        </m:f>
                      </m:e>
                    </m:d>
                    <m:r>
                      <a:rPr lang="en-US" b="0" i="1" smtClean="0">
                        <a:latin typeface="Cambria Math"/>
                      </a:rPr>
                      <m:t>≤</m:t>
                    </m:r>
                    <m:r>
                      <a:rPr lang="en-US" b="1" i="1" smtClean="0">
                        <a:latin typeface="Cambria Math"/>
                      </a:rPr>
                      <m:t>𝒆</m:t>
                    </m:r>
                    <m:f>
                      <m:fPr>
                        <m:ctrlPr>
                          <a:rPr lang="en-US" b="1" i="1" smtClean="0">
                            <a:latin typeface="Cambria Math"/>
                          </a:rPr>
                        </m:ctrlPr>
                      </m:fPr>
                      <m:num>
                        <m:r>
                          <a:rPr lang="en-US" b="1" i="1" smtClean="0">
                            <a:latin typeface="Cambria Math"/>
                          </a:rPr>
                          <m:t>𝟐</m:t>
                        </m:r>
                      </m:num>
                      <m:den>
                        <m:r>
                          <a:rPr lang="en-US" b="1" i="1" smtClean="0">
                            <a:latin typeface="Cambria Math"/>
                          </a:rPr>
                          <m:t>𝒂</m:t>
                        </m:r>
                      </m:den>
                    </m:f>
                    <m:r>
                      <a:rPr lang="en-US" b="1" i="1" smtClean="0">
                        <a:latin typeface="Cambria Math"/>
                      </a:rPr>
                      <m:t>=</m:t>
                    </m:r>
                    <m:r>
                      <a:rPr lang="en-US" b="1" i="1" smtClean="0">
                        <a:latin typeface="Cambria Math"/>
                      </a:rPr>
                      <m:t>𝟐</m:t>
                    </m:r>
                    <m:r>
                      <a:rPr lang="en-US" b="1" i="1" smtClean="0">
                        <a:latin typeface="Cambria Math"/>
                      </a:rPr>
                      <m:t>𝜶</m:t>
                    </m:r>
                  </m:oMath>
                </a14:m>
                <a:r>
                  <a:rPr lang="en-US" b="1" dirty="0" smtClean="0"/>
                  <a:t>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46</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
        <p:nvSpPr>
          <p:cNvPr id="13" name="TextBox 12"/>
          <p:cNvSpPr txBox="1"/>
          <p:nvPr/>
        </p:nvSpPr>
        <p:spPr>
          <a:xfrm>
            <a:off x="6324600" y="5798403"/>
            <a:ext cx="2819400" cy="830997"/>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Which proves that the cost achieved by spectral is better than twice the OPT cost</a:t>
            </a:r>
          </a:p>
        </p:txBody>
      </p:sp>
      <p:sp>
        <p:nvSpPr>
          <p:cNvPr id="14" name="TextBox 13"/>
          <p:cNvSpPr txBox="1"/>
          <p:nvPr/>
        </p:nvSpPr>
        <p:spPr>
          <a:xfrm>
            <a:off x="1211486" y="6400800"/>
            <a:ext cx="4198714"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e … number of edges between A and B</a:t>
            </a:r>
          </a:p>
        </p:txBody>
      </p:sp>
    </p:spTree>
    <p:extLst>
      <p:ext uri="{BB962C8B-B14F-4D97-AF65-F5344CB8AC3E}">
        <p14:creationId xmlns:p14="http://schemas.microsoft.com/office/powerpoint/2010/main" val="4177218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 Guarantee of Spectral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257799"/>
              </a:xfrm>
            </p:spPr>
            <p:txBody>
              <a:bodyPr>
                <a:normAutofit/>
              </a:bodyPr>
              <a:lstStyle/>
              <a:p>
                <a:r>
                  <a:rPr lang="en-US" b="1" dirty="0" smtClean="0">
                    <a:solidFill>
                      <a:srgbClr val="0000FF"/>
                    </a:solidFill>
                  </a:rPr>
                  <a:t>Putting it all together:</a:t>
                </a:r>
              </a:p>
              <a:p>
                <a:pPr marL="118872" indent="0">
                  <a:buNone/>
                </a:pPr>
                <a14:m>
                  <m:oMathPara xmlns:m="http://schemas.openxmlformats.org/officeDocument/2006/math">
                    <m:oMathParaPr>
                      <m:jc m:val="centerGroup"/>
                    </m:oMathParaPr>
                    <m:oMath xmlns:m="http://schemas.openxmlformats.org/officeDocument/2006/math">
                      <m:r>
                        <a:rPr lang="en-US" b="1" i="1">
                          <a:latin typeface="Cambria Math"/>
                        </a:rPr>
                        <m:t>𝟐</m:t>
                      </m:r>
                      <m:r>
                        <a:rPr lang="en-US" b="1" i="1">
                          <a:latin typeface="Cambria Math"/>
                        </a:rPr>
                        <m:t>𝜶</m:t>
                      </m:r>
                      <m:r>
                        <a:rPr lang="en-US" b="1" i="1">
                          <a:latin typeface="Cambria Math"/>
                        </a:rPr>
                        <m:t>≥</m:t>
                      </m:r>
                      <m:sSub>
                        <m:sSubPr>
                          <m:ctrlPr>
                            <a:rPr lang="en-US" b="1" i="1">
                              <a:latin typeface="Cambria Math"/>
                            </a:rPr>
                          </m:ctrlPr>
                        </m:sSubPr>
                        <m:e>
                          <m:r>
                            <a:rPr lang="en-US" b="1" i="1">
                              <a:latin typeface="Cambria Math"/>
                            </a:rPr>
                            <m:t>𝝀</m:t>
                          </m:r>
                        </m:e>
                        <m:sub>
                          <m:r>
                            <a:rPr lang="en-US" b="1" i="1">
                              <a:latin typeface="Cambria Math"/>
                            </a:rPr>
                            <m:t>𝟐</m:t>
                          </m:r>
                        </m:sub>
                      </m:sSub>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𝜶</m:t>
                              </m:r>
                            </m:e>
                            <m:sup>
                              <m:r>
                                <a:rPr lang="en-US" b="1" i="1">
                                  <a:latin typeface="Cambria Math"/>
                                </a:rPr>
                                <m:t>𝟐</m:t>
                              </m:r>
                            </m:sup>
                          </m:sSup>
                        </m:num>
                        <m:den>
                          <m:r>
                            <a:rPr lang="en-US" b="1" i="1">
                              <a:latin typeface="Cambria Math"/>
                            </a:rPr>
                            <m:t>𝟐</m:t>
                          </m:r>
                          <m:sSub>
                            <m:sSubPr>
                              <m:ctrlPr>
                                <a:rPr lang="en-US" b="1" i="1">
                                  <a:latin typeface="Cambria Math"/>
                                </a:rPr>
                              </m:ctrlPr>
                            </m:sSubPr>
                            <m:e>
                              <m:r>
                                <a:rPr lang="en-US" b="1" i="1">
                                  <a:latin typeface="Cambria Math"/>
                                </a:rPr>
                                <m:t>𝒌</m:t>
                              </m:r>
                            </m:e>
                            <m:sub>
                              <m:r>
                                <a:rPr lang="en-US" b="1" i="1">
                                  <a:latin typeface="Cambria Math"/>
                                </a:rPr>
                                <m:t>𝒎𝒂𝒙</m:t>
                              </m:r>
                            </m:sub>
                          </m:sSub>
                        </m:den>
                      </m:f>
                    </m:oMath>
                  </m:oMathPara>
                </a14:m>
                <a:endParaRPr lang="en-US" b="1" dirty="0" smtClean="0"/>
              </a:p>
              <a:p>
                <a:pPr lvl="1"/>
                <a:r>
                  <a:rPr lang="en-US" dirty="0"/>
                  <a:t>w</a:t>
                </a:r>
                <a:r>
                  <a:rPr lang="en-US" dirty="0" smtClean="0"/>
                  <a:t>here </a:t>
                </a:r>
                <a14:m>
                  <m:oMath xmlns:m="http://schemas.openxmlformats.org/officeDocument/2006/math">
                    <m:sSub>
                      <m:sSubPr>
                        <m:ctrlPr>
                          <a:rPr lang="en-US" i="1">
                            <a:latin typeface="Cambria Math"/>
                          </a:rPr>
                        </m:ctrlPr>
                      </m:sSubPr>
                      <m:e>
                        <m:r>
                          <a:rPr lang="en-US" b="0" i="1">
                            <a:latin typeface="Cambria Math"/>
                          </a:rPr>
                          <m:t>𝑘</m:t>
                        </m:r>
                      </m:e>
                      <m:sub>
                        <m:r>
                          <a:rPr lang="en-US" b="0" i="1">
                            <a:latin typeface="Cambria Math"/>
                          </a:rPr>
                          <m:t>𝑚𝑎𝑥</m:t>
                        </m:r>
                      </m:sub>
                    </m:sSub>
                  </m:oMath>
                </a14:m>
                <a:r>
                  <a:rPr lang="en-US" dirty="0" smtClean="0"/>
                  <a:t> is the maximum node degree </a:t>
                </a:r>
                <a:br>
                  <a:rPr lang="en-US" dirty="0" smtClean="0"/>
                </a:br>
                <a:r>
                  <a:rPr lang="en-US" dirty="0" smtClean="0"/>
                  <a:t>in the graph</a:t>
                </a:r>
              </a:p>
              <a:p>
                <a:pPr lvl="2"/>
                <a:r>
                  <a:rPr lang="en-US" dirty="0" smtClean="0"/>
                  <a:t>Note we only provide the 1</a:t>
                </a:r>
                <a:r>
                  <a:rPr lang="en-US" baseline="30000" dirty="0" smtClean="0"/>
                  <a:t>st</a:t>
                </a:r>
                <a:r>
                  <a:rPr lang="en-US" dirty="0" smtClean="0"/>
                  <a:t> part: </a:t>
                </a:r>
                <a14:m>
                  <m:oMath xmlns:m="http://schemas.openxmlformats.org/officeDocument/2006/math">
                    <m:r>
                      <a:rPr lang="en-US" b="1" i="1">
                        <a:latin typeface="Cambria Math"/>
                      </a:rPr>
                      <m:t>𝟐</m:t>
                    </m:r>
                    <m:r>
                      <a:rPr lang="en-US" b="1" i="1">
                        <a:latin typeface="Cambria Math"/>
                      </a:rPr>
                      <m:t>𝜶</m:t>
                    </m:r>
                    <m:r>
                      <a:rPr lang="en-US" b="1" i="1">
                        <a:latin typeface="Cambria Math"/>
                      </a:rPr>
                      <m:t>≥</m:t>
                    </m:r>
                    <m:sSub>
                      <m:sSubPr>
                        <m:ctrlPr>
                          <a:rPr lang="en-US" b="1" i="1">
                            <a:latin typeface="Cambria Math"/>
                          </a:rPr>
                        </m:ctrlPr>
                      </m:sSubPr>
                      <m:e>
                        <m:r>
                          <a:rPr lang="en-US" b="1" i="1">
                            <a:latin typeface="Cambria Math"/>
                          </a:rPr>
                          <m:t>𝝀</m:t>
                        </m:r>
                      </m:e>
                      <m:sub>
                        <m:r>
                          <a:rPr lang="en-US" b="1" i="1">
                            <a:latin typeface="Cambria Math"/>
                          </a:rPr>
                          <m:t>𝟐</m:t>
                        </m:r>
                      </m:sub>
                    </m:sSub>
                  </m:oMath>
                </a14:m>
                <a:endParaRPr lang="en-US" dirty="0" smtClean="0"/>
              </a:p>
              <a:p>
                <a:pPr lvl="2"/>
                <a:r>
                  <a:rPr lang="en-US" dirty="0" smtClean="0"/>
                  <a:t>We did not prove </a:t>
                </a:r>
                <a14:m>
                  <m:oMath xmlns:m="http://schemas.openxmlformats.org/officeDocument/2006/math">
                    <m:sSub>
                      <m:sSubPr>
                        <m:ctrlPr>
                          <a:rPr lang="en-US" b="1" i="1">
                            <a:latin typeface="Cambria Math"/>
                          </a:rPr>
                        </m:ctrlPr>
                      </m:sSubPr>
                      <m:e>
                        <m:r>
                          <a:rPr lang="en-US" b="1" i="1">
                            <a:latin typeface="Cambria Math"/>
                          </a:rPr>
                          <m:t>𝝀</m:t>
                        </m:r>
                      </m:e>
                      <m:sub>
                        <m:r>
                          <a:rPr lang="en-US" b="1" i="1">
                            <a:latin typeface="Cambria Math"/>
                          </a:rPr>
                          <m:t>𝟐</m:t>
                        </m:r>
                      </m:sub>
                    </m:sSub>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𝜶</m:t>
                            </m:r>
                          </m:e>
                          <m:sup>
                            <m:r>
                              <a:rPr lang="en-US" b="1" i="1">
                                <a:latin typeface="Cambria Math"/>
                              </a:rPr>
                              <m:t>𝟐</m:t>
                            </m:r>
                          </m:sup>
                        </m:sSup>
                      </m:num>
                      <m:den>
                        <m:r>
                          <a:rPr lang="en-US" b="1" i="1">
                            <a:latin typeface="Cambria Math"/>
                          </a:rPr>
                          <m:t>𝟐</m:t>
                        </m:r>
                        <m:sSub>
                          <m:sSubPr>
                            <m:ctrlPr>
                              <a:rPr lang="en-US" b="1" i="1">
                                <a:latin typeface="Cambria Math"/>
                              </a:rPr>
                            </m:ctrlPr>
                          </m:sSubPr>
                          <m:e>
                            <m:r>
                              <a:rPr lang="en-US" b="1" i="1">
                                <a:latin typeface="Cambria Math"/>
                              </a:rPr>
                              <m:t>𝒌</m:t>
                            </m:r>
                          </m:e>
                          <m:sub>
                            <m:r>
                              <a:rPr lang="en-US" b="1" i="1">
                                <a:latin typeface="Cambria Math"/>
                              </a:rPr>
                              <m:t>𝒎𝒂𝒙</m:t>
                            </m:r>
                          </m:sub>
                        </m:sSub>
                      </m:den>
                    </m:f>
                  </m:oMath>
                </a14:m>
                <a:endParaRPr lang="en-US" b="1" dirty="0"/>
              </a:p>
              <a:p>
                <a:pPr lvl="1"/>
                <a:r>
                  <a:rPr lang="en-US" dirty="0" smtClean="0">
                    <a:solidFill>
                      <a:srgbClr val="0000FF"/>
                    </a:solidFill>
                  </a:rPr>
                  <a:t>Overall this always certifies that </a:t>
                </a:r>
                <a14:m>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𝝀</m:t>
                        </m:r>
                      </m:e>
                      <m:sub>
                        <m:r>
                          <a:rPr lang="en-US" b="1" i="1" smtClean="0">
                            <a:solidFill>
                              <a:srgbClr val="0000FF"/>
                            </a:solidFill>
                            <a:latin typeface="Cambria Math"/>
                          </a:rPr>
                          <m:t>𝟐</m:t>
                        </m:r>
                      </m:sub>
                    </m:sSub>
                  </m:oMath>
                </a14:m>
                <a:r>
                  <a:rPr lang="en-US" b="1" dirty="0" smtClean="0">
                    <a:solidFill>
                      <a:srgbClr val="0000FF"/>
                    </a:solidFill>
                  </a:rPr>
                  <a:t> </a:t>
                </a:r>
                <a:r>
                  <a:rPr lang="en-US" dirty="0" smtClean="0">
                    <a:solidFill>
                      <a:srgbClr val="0000FF"/>
                    </a:solidFill>
                  </a:rPr>
                  <a:t>always gives a useful bound</a:t>
                </a:r>
                <a:endParaRPr lang="en-US"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257799"/>
              </a:xfrm>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47</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498863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4" name="Rectangle 10"/>
          <p:cNvSpPr>
            <a:spLocks noGrp="1" noRot="1" noChangeArrowheads="1"/>
          </p:cNvSpPr>
          <p:nvPr>
            <p:ph type="title"/>
          </p:nvPr>
        </p:nvSpPr>
        <p:spPr/>
        <p:txBody>
          <a:bodyPr/>
          <a:lstStyle/>
          <a:p>
            <a:pPr eaLnBrk="1" hangingPunct="1">
              <a:defRPr/>
            </a:pPr>
            <a:r>
              <a:rPr lang="en-IE" smtClean="0"/>
              <a:t>So far…</a:t>
            </a:r>
          </a:p>
        </p:txBody>
      </p:sp>
      <p:sp>
        <p:nvSpPr>
          <p:cNvPr id="154635" name="Rectangle 11"/>
          <p:cNvSpPr>
            <a:spLocks noGrp="1" noChangeArrowheads="1"/>
          </p:cNvSpPr>
          <p:nvPr>
            <p:ph idx="1"/>
          </p:nvPr>
        </p:nvSpPr>
        <p:spPr/>
        <p:txBody>
          <a:bodyPr>
            <a:normAutofit/>
          </a:bodyPr>
          <a:lstStyle/>
          <a:p>
            <a:pPr marL="533400" indent="-533400" eaLnBrk="1" hangingPunct="1">
              <a:defRPr/>
            </a:pPr>
            <a:r>
              <a:rPr lang="en-IE" b="1" dirty="0" smtClean="0">
                <a:solidFill>
                  <a:srgbClr val="0000FF"/>
                </a:solidFill>
              </a:rPr>
              <a:t>How to define a “good” partition of a graph?</a:t>
            </a:r>
          </a:p>
          <a:p>
            <a:pPr marL="914400" lvl="1" indent="-457200" eaLnBrk="1" hangingPunct="1">
              <a:defRPr/>
            </a:pPr>
            <a:r>
              <a:rPr lang="en-IE" dirty="0" smtClean="0"/>
              <a:t>Minimize a given graph cut criterion</a:t>
            </a:r>
          </a:p>
          <a:p>
            <a:pPr marL="2414016" lvl="8" indent="-457200">
              <a:defRPr/>
            </a:pPr>
            <a:endParaRPr lang="en-US" dirty="0" smtClean="0">
              <a:solidFill>
                <a:schemeClr val="accent2"/>
              </a:solidFill>
            </a:endParaRPr>
          </a:p>
          <a:p>
            <a:pPr marL="621792" indent="-457200">
              <a:defRPr/>
            </a:pPr>
            <a:r>
              <a:rPr lang="en-US" b="1" dirty="0" smtClean="0">
                <a:solidFill>
                  <a:srgbClr val="0000FF"/>
                </a:solidFill>
              </a:rPr>
              <a:t>How to efficiently identify such a partition?</a:t>
            </a:r>
          </a:p>
          <a:p>
            <a:pPr marL="914400" lvl="1" indent="-457200">
              <a:defRPr/>
            </a:pPr>
            <a:r>
              <a:rPr lang="en-US" dirty="0" smtClean="0"/>
              <a:t>Approximate using information provided by the </a:t>
            </a:r>
            <a:r>
              <a:rPr lang="en-US" dirty="0" err="1" smtClean="0"/>
              <a:t>eigenvalues</a:t>
            </a:r>
            <a:r>
              <a:rPr lang="en-US" dirty="0" smtClean="0"/>
              <a:t> and eigenvectors of a graph</a:t>
            </a:r>
          </a:p>
          <a:p>
            <a:pPr marL="2414016" lvl="8" indent="-457200">
              <a:defRPr/>
            </a:pPr>
            <a:endParaRPr lang="en-US" dirty="0" smtClean="0">
              <a:solidFill>
                <a:schemeClr val="accent4"/>
              </a:solidFill>
            </a:endParaRPr>
          </a:p>
          <a:p>
            <a:pPr marL="621792" indent="-457200">
              <a:defRPr/>
            </a:pPr>
            <a:r>
              <a:rPr lang="en-US" b="1" dirty="0" smtClean="0">
                <a:solidFill>
                  <a:srgbClr val="0000FF"/>
                </a:solidFill>
              </a:rPr>
              <a:t>Spectral Clustering</a:t>
            </a:r>
          </a:p>
          <a:p>
            <a:pPr marL="621792" indent="-457200">
              <a:defRPr/>
            </a:pPr>
            <a:endParaRPr lang="en-IE" dirty="0" smtClean="0"/>
          </a:p>
        </p:txBody>
      </p:sp>
      <p:sp>
        <p:nvSpPr>
          <p:cNvPr id="7" name="Slide Number Placeholder 6"/>
          <p:cNvSpPr>
            <a:spLocks noGrp="1"/>
          </p:cNvSpPr>
          <p:nvPr>
            <p:ph type="sldNum" sz="quarter" idx="12"/>
          </p:nvPr>
        </p:nvSpPr>
        <p:spPr/>
        <p:txBody>
          <a:bodyPr/>
          <a:lstStyle/>
          <a:p>
            <a:fld id="{19B12225-5612-419B-A8D5-4B8EEE4C217E}" type="slidenum">
              <a:rPr lang="en-US" smtClean="0"/>
              <a:pPr/>
              <a:t>48</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619967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en-IE" smtClean="0"/>
              <a:t>Spectral Clustering Algorithms</a:t>
            </a:r>
            <a:endParaRPr lang="en-IE" dirty="0" smtClean="0"/>
          </a:p>
        </p:txBody>
      </p:sp>
      <p:sp>
        <p:nvSpPr>
          <p:cNvPr id="76803" name="Rectangle 3"/>
          <p:cNvSpPr>
            <a:spLocks noGrp="1" noChangeArrowheads="1"/>
          </p:cNvSpPr>
          <p:nvPr>
            <p:ph idx="1"/>
          </p:nvPr>
        </p:nvSpPr>
        <p:spPr/>
        <p:txBody>
          <a:bodyPr/>
          <a:lstStyle/>
          <a:p>
            <a:r>
              <a:rPr lang="en-IE" b="1" dirty="0" smtClean="0">
                <a:solidFill>
                  <a:srgbClr val="D60093"/>
                </a:solidFill>
              </a:rPr>
              <a:t>Three basic stages:</a:t>
            </a:r>
          </a:p>
          <a:p>
            <a:pPr lvl="1"/>
            <a:r>
              <a:rPr lang="en-IE" b="1" dirty="0" smtClean="0"/>
              <a:t>1)</a:t>
            </a:r>
            <a:r>
              <a:rPr lang="en-IE" dirty="0" smtClean="0"/>
              <a:t> </a:t>
            </a:r>
            <a:r>
              <a:rPr lang="en-IE" b="1" dirty="0" smtClean="0">
                <a:solidFill>
                  <a:srgbClr val="0000FF"/>
                </a:solidFill>
              </a:rPr>
              <a:t>Pre-processing</a:t>
            </a:r>
          </a:p>
          <a:p>
            <a:pPr lvl="2"/>
            <a:r>
              <a:rPr lang="en-IE" dirty="0" smtClean="0"/>
              <a:t>Construct a matrix representation of the graph</a:t>
            </a:r>
          </a:p>
          <a:p>
            <a:pPr lvl="1"/>
            <a:r>
              <a:rPr lang="en-IE" b="1" dirty="0" smtClean="0"/>
              <a:t>2)</a:t>
            </a:r>
            <a:r>
              <a:rPr lang="en-IE" dirty="0" smtClean="0"/>
              <a:t> </a:t>
            </a:r>
            <a:r>
              <a:rPr lang="en-IE" b="1" dirty="0" smtClean="0">
                <a:solidFill>
                  <a:srgbClr val="0000FF"/>
                </a:solidFill>
              </a:rPr>
              <a:t>Decomposition</a:t>
            </a:r>
          </a:p>
          <a:p>
            <a:pPr lvl="2"/>
            <a:r>
              <a:rPr lang="en-IE" dirty="0" smtClean="0"/>
              <a:t>Compute eigenvalues and eigenvectors of the matrix</a:t>
            </a:r>
          </a:p>
          <a:p>
            <a:pPr lvl="2"/>
            <a:r>
              <a:rPr lang="en-IE" dirty="0" smtClean="0"/>
              <a:t>Map each point to a lower-dimensional representation based on one or more eigenvectors</a:t>
            </a:r>
          </a:p>
          <a:p>
            <a:pPr lvl="1"/>
            <a:r>
              <a:rPr lang="en-IE" b="1" dirty="0" smtClean="0"/>
              <a:t>3)</a:t>
            </a:r>
            <a:r>
              <a:rPr lang="en-IE" dirty="0" smtClean="0"/>
              <a:t> </a:t>
            </a:r>
            <a:r>
              <a:rPr lang="en-IE" b="1" dirty="0" smtClean="0">
                <a:solidFill>
                  <a:srgbClr val="0000FF"/>
                </a:solidFill>
              </a:rPr>
              <a:t>Grouping</a:t>
            </a:r>
          </a:p>
          <a:p>
            <a:pPr lvl="2"/>
            <a:r>
              <a:rPr lang="en-IE" dirty="0" smtClean="0"/>
              <a:t>Assign points to two or more clusters, based on the new representation</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49</a:t>
            </a:fld>
            <a:endParaRPr lang="en-US"/>
          </a:p>
        </p:txBody>
      </p:sp>
    </p:spTree>
    <p:extLst>
      <p:ext uri="{BB962C8B-B14F-4D97-AF65-F5344CB8AC3E}">
        <p14:creationId xmlns:p14="http://schemas.microsoft.com/office/powerpoint/2010/main" val="262907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 and Actors</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Clusters in Movies-to-Actors graph:</a:t>
            </a:r>
            <a:endParaRPr lang="en-US" b="1" dirty="0">
              <a:solidFill>
                <a:srgbClr val="0000FF"/>
              </a:solidFill>
            </a:endParaRP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944" y="1905000"/>
            <a:ext cx="68199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14400" y="6367046"/>
            <a:ext cx="5035353" cy="338554"/>
          </a:xfrm>
          <a:prstGeom prst="rect">
            <a:avLst/>
          </a:prstGeom>
          <a:solidFill>
            <a:schemeClr val="bg1"/>
          </a:solidFill>
        </p:spPr>
        <p:txBody>
          <a:bodyPr wrap="none" rtlCol="0">
            <a:spAutoFit/>
          </a:bodyPr>
          <a:lstStyle/>
          <a:p>
            <a:r>
              <a:rPr lang="en-US" sz="1600" dirty="0">
                <a:solidFill>
                  <a:schemeClr val="bg1">
                    <a:lumMod val="50000"/>
                  </a:schemeClr>
                </a:solidFill>
                <a:latin typeface="Arial" pitchFamily="34" charset="0"/>
                <a:cs typeface="Arial" pitchFamily="34" charset="0"/>
              </a:rPr>
              <a:t>[Andersen, Lang: Communities from </a:t>
            </a:r>
            <a:r>
              <a:rPr lang="en-US" sz="1600" dirty="0" smtClean="0">
                <a:solidFill>
                  <a:schemeClr val="bg1">
                    <a:lumMod val="50000"/>
                  </a:schemeClr>
                </a:solidFill>
                <a:latin typeface="Arial" pitchFamily="34" charset="0"/>
                <a:cs typeface="Arial" pitchFamily="34" charset="0"/>
              </a:rPr>
              <a:t>seed sets</a:t>
            </a:r>
            <a:r>
              <a:rPr lang="en-US" sz="1600" dirty="0">
                <a:solidFill>
                  <a:schemeClr val="bg1">
                    <a:lumMod val="50000"/>
                  </a:schemeClr>
                </a:solidFill>
                <a:latin typeface="Arial" pitchFamily="34" charset="0"/>
                <a:cs typeface="Arial" pitchFamily="34" charset="0"/>
              </a:rPr>
              <a:t>, 2006]</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2911645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Spectral Partitioning Algorithm</a:t>
            </a:r>
            <a:endParaRPr lang="en-US" dirty="0"/>
          </a:p>
        </p:txBody>
      </p:sp>
      <p:sp>
        <p:nvSpPr>
          <p:cNvPr id="3" name="Content Placeholder 2"/>
          <p:cNvSpPr>
            <a:spLocks noGrp="1"/>
          </p:cNvSpPr>
          <p:nvPr>
            <p:ph idx="1"/>
          </p:nvPr>
        </p:nvSpPr>
        <p:spPr>
          <a:xfrm>
            <a:off x="457200" y="1371600"/>
            <a:ext cx="3429000" cy="5334000"/>
          </a:xfrm>
        </p:spPr>
        <p:txBody>
          <a:bodyPr>
            <a:normAutofit fontScale="92500" lnSpcReduction="20000"/>
          </a:bodyPr>
          <a:lstStyle/>
          <a:p>
            <a:r>
              <a:rPr lang="en-US" b="1" dirty="0"/>
              <a:t>1)</a:t>
            </a:r>
            <a:r>
              <a:rPr lang="en-US" b="1" dirty="0" smtClean="0">
                <a:solidFill>
                  <a:srgbClr val="0000FF"/>
                </a:solidFill>
              </a:rPr>
              <a:t> Pre-processing:</a:t>
            </a:r>
          </a:p>
          <a:p>
            <a:pPr lvl="1"/>
            <a:r>
              <a:rPr lang="en-US" dirty="0" smtClean="0"/>
              <a:t>Build </a:t>
            </a:r>
            <a:r>
              <a:rPr lang="en-US" dirty="0" err="1" smtClean="0"/>
              <a:t>Laplacian</a:t>
            </a:r>
            <a:r>
              <a:rPr lang="en-US" dirty="0" smtClean="0"/>
              <a:t> </a:t>
            </a:r>
            <a:br>
              <a:rPr lang="en-US" dirty="0" smtClean="0"/>
            </a:br>
            <a:r>
              <a:rPr lang="en-US" dirty="0" smtClean="0"/>
              <a:t>matrix </a:t>
            </a:r>
            <a:r>
              <a:rPr lang="en-US" b="1" i="1" dirty="0" smtClean="0">
                <a:latin typeface="Times New Roman" pitchFamily="18" charset="0"/>
                <a:cs typeface="Times New Roman" pitchFamily="18" charset="0"/>
              </a:rPr>
              <a:t>L</a:t>
            </a:r>
            <a:r>
              <a:rPr lang="en-US" dirty="0" smtClean="0"/>
              <a:t> of the </a:t>
            </a:r>
            <a:br>
              <a:rPr lang="en-US" dirty="0" smtClean="0"/>
            </a:br>
            <a:r>
              <a:rPr lang="en-US" dirty="0" smtClean="0"/>
              <a:t>graph</a:t>
            </a:r>
          </a:p>
          <a:p>
            <a:pPr marL="118872" indent="0">
              <a:buNone/>
            </a:pPr>
            <a:endParaRPr lang="en-US" dirty="0" smtClean="0">
              <a:solidFill>
                <a:srgbClr val="0000FF"/>
              </a:solidFill>
            </a:endParaRPr>
          </a:p>
          <a:p>
            <a:r>
              <a:rPr lang="en-US" b="1" dirty="0"/>
              <a:t>2)</a:t>
            </a:r>
            <a:r>
              <a:rPr lang="en-US" b="1" dirty="0" smtClean="0">
                <a:solidFill>
                  <a:srgbClr val="0000FF"/>
                </a:solidFill>
              </a:rPr>
              <a:t> Decomposition:</a:t>
            </a:r>
          </a:p>
          <a:p>
            <a:pPr lvl="1"/>
            <a:r>
              <a:rPr lang="en-US" dirty="0" smtClean="0"/>
              <a:t>Find </a:t>
            </a:r>
            <a:r>
              <a:rPr lang="en-US" dirty="0" err="1" smtClean="0"/>
              <a:t>eigenvalues</a:t>
            </a:r>
            <a:r>
              <a:rPr lang="en-US" dirty="0" smtClean="0"/>
              <a:t> </a:t>
            </a:r>
            <a:r>
              <a:rPr lang="en-US" b="1" dirty="0" smtClean="0">
                <a:sym typeface="Symbol"/>
              </a:rPr>
              <a:t></a:t>
            </a:r>
            <a:r>
              <a:rPr lang="en-US" dirty="0" smtClean="0"/>
              <a:t/>
            </a:r>
            <a:br>
              <a:rPr lang="en-US" dirty="0" smtClean="0"/>
            </a:br>
            <a:r>
              <a:rPr lang="en-US" dirty="0" smtClean="0"/>
              <a:t>and eigenvectors </a:t>
            </a:r>
            <a:r>
              <a:rPr lang="en-US" b="1" i="1" dirty="0" smtClean="0">
                <a:latin typeface="Times New Roman" pitchFamily="18" charset="0"/>
                <a:cs typeface="Times New Roman" pitchFamily="18" charset="0"/>
              </a:rPr>
              <a:t>x</a:t>
            </a:r>
            <a:r>
              <a:rPr lang="en-US" dirty="0" smtClean="0"/>
              <a:t> </a:t>
            </a:r>
            <a:br>
              <a:rPr lang="en-US" dirty="0" smtClean="0"/>
            </a:br>
            <a:r>
              <a:rPr lang="en-US" dirty="0" smtClean="0"/>
              <a:t>of the matrix </a:t>
            </a:r>
            <a:r>
              <a:rPr lang="en-US" b="1" i="1" dirty="0" smtClean="0">
                <a:latin typeface="Times New Roman" pitchFamily="18" charset="0"/>
                <a:cs typeface="Times New Roman" pitchFamily="18" charset="0"/>
              </a:rPr>
              <a:t>L</a:t>
            </a:r>
            <a:endParaRPr lang="en-US" b="1" i="1" dirty="0" smtClean="0"/>
          </a:p>
          <a:p>
            <a:endParaRPr lang="en-US" dirty="0" smtClean="0"/>
          </a:p>
          <a:p>
            <a:pPr lvl="1"/>
            <a:r>
              <a:rPr lang="en-US" dirty="0" smtClean="0"/>
              <a:t>Map vertices to </a:t>
            </a:r>
            <a:br>
              <a:rPr lang="en-US" dirty="0" smtClean="0"/>
            </a:br>
            <a:r>
              <a:rPr lang="en-US" dirty="0" smtClean="0"/>
              <a:t>corresponding </a:t>
            </a:r>
            <a:br>
              <a:rPr lang="en-US" dirty="0" smtClean="0"/>
            </a:br>
            <a:r>
              <a:rPr lang="en-US" dirty="0" smtClean="0"/>
              <a:t>components of </a:t>
            </a:r>
            <a:r>
              <a:rPr lang="en-US" b="1" i="1" dirty="0" smtClean="0">
                <a:sym typeface="Symbol"/>
              </a:rPr>
              <a:t></a:t>
            </a:r>
            <a:r>
              <a:rPr lang="en-US" b="1" i="1" baseline="-25000" dirty="0" smtClean="0"/>
              <a:t>2</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50</a:t>
            </a:fld>
            <a:endParaRPr lang="en-US"/>
          </a:p>
        </p:txBody>
      </p:sp>
      <p:grpSp>
        <p:nvGrpSpPr>
          <p:cNvPr id="7" name="Group 227"/>
          <p:cNvGrpSpPr>
            <a:grpSpLocks/>
          </p:cNvGrpSpPr>
          <p:nvPr/>
        </p:nvGrpSpPr>
        <p:grpSpPr bwMode="auto">
          <a:xfrm>
            <a:off x="3597275" y="1916113"/>
            <a:ext cx="1622425" cy="534987"/>
            <a:chOff x="2129" y="1191"/>
            <a:chExt cx="1158" cy="337"/>
          </a:xfrm>
        </p:grpSpPr>
        <p:sp>
          <p:nvSpPr>
            <p:cNvPr id="9" name="Freeform 211"/>
            <p:cNvSpPr>
              <a:spLocks/>
            </p:cNvSpPr>
            <p:nvPr/>
          </p:nvSpPr>
          <p:spPr bwMode="auto">
            <a:xfrm>
              <a:off x="2149" y="1230"/>
              <a:ext cx="251" cy="278"/>
            </a:xfrm>
            <a:custGeom>
              <a:avLst/>
              <a:gdLst>
                <a:gd name="T0" fmla="*/ 593 w 593"/>
                <a:gd name="T1" fmla="*/ 0 h 743"/>
                <a:gd name="T2" fmla="*/ 0 w 593"/>
                <a:gd name="T3" fmla="*/ 380 h 743"/>
                <a:gd name="T4" fmla="*/ 576 w 593"/>
                <a:gd name="T5" fmla="*/ 743 h 743"/>
                <a:gd name="T6" fmla="*/ 593 w 593"/>
                <a:gd name="T7" fmla="*/ 0 h 743"/>
                <a:gd name="T8" fmla="*/ 0 60000 65536"/>
                <a:gd name="T9" fmla="*/ 0 60000 65536"/>
                <a:gd name="T10" fmla="*/ 0 60000 65536"/>
                <a:gd name="T11" fmla="*/ 0 60000 65536"/>
                <a:gd name="T12" fmla="*/ 0 w 593"/>
                <a:gd name="T13" fmla="*/ 0 h 743"/>
                <a:gd name="T14" fmla="*/ 593 w 593"/>
                <a:gd name="T15" fmla="*/ 743 h 743"/>
              </a:gdLst>
              <a:ahLst/>
              <a:cxnLst>
                <a:cxn ang="T8">
                  <a:pos x="T0" y="T1"/>
                </a:cxn>
                <a:cxn ang="T9">
                  <a:pos x="T2" y="T3"/>
                </a:cxn>
                <a:cxn ang="T10">
                  <a:pos x="T4" y="T5"/>
                </a:cxn>
                <a:cxn ang="T11">
                  <a:pos x="T6" y="T7"/>
                </a:cxn>
              </a:cxnLst>
              <a:rect l="T12" t="T13" r="T14" b="T15"/>
              <a:pathLst>
                <a:path w="593" h="743">
                  <a:moveTo>
                    <a:pt x="593" y="0"/>
                  </a:moveTo>
                  <a:lnTo>
                    <a:pt x="0" y="380"/>
                  </a:lnTo>
                  <a:lnTo>
                    <a:pt x="576" y="743"/>
                  </a:lnTo>
                  <a:lnTo>
                    <a:pt x="593" y="0"/>
                  </a:lnTo>
                  <a:close/>
                </a:path>
              </a:pathLst>
            </a:custGeom>
            <a:noFill/>
            <a:ln w="19050">
              <a:solidFill>
                <a:schemeClr val="tx1"/>
              </a:solidFill>
              <a:round/>
              <a:headEnd/>
              <a:tailEnd/>
            </a:ln>
          </p:spPr>
          <p:txBody>
            <a:bodyPr/>
            <a:lstStyle/>
            <a:p>
              <a:endParaRPr lang="en-US"/>
            </a:p>
          </p:txBody>
        </p:sp>
        <p:sp>
          <p:nvSpPr>
            <p:cNvPr id="10" name="Freeform 212"/>
            <p:cNvSpPr>
              <a:spLocks/>
            </p:cNvSpPr>
            <p:nvPr/>
          </p:nvSpPr>
          <p:spPr bwMode="auto">
            <a:xfrm>
              <a:off x="2895" y="1216"/>
              <a:ext cx="376" cy="186"/>
            </a:xfrm>
            <a:custGeom>
              <a:avLst/>
              <a:gdLst>
                <a:gd name="T0" fmla="*/ 0 w 889"/>
                <a:gd name="T1" fmla="*/ 498 h 498"/>
                <a:gd name="T2" fmla="*/ 307 w 889"/>
                <a:gd name="T3" fmla="*/ 0 h 498"/>
                <a:gd name="T4" fmla="*/ 889 w 889"/>
                <a:gd name="T5" fmla="*/ 408 h 498"/>
                <a:gd name="T6" fmla="*/ 0 w 889"/>
                <a:gd name="T7" fmla="*/ 498 h 498"/>
                <a:gd name="T8" fmla="*/ 0 60000 65536"/>
                <a:gd name="T9" fmla="*/ 0 60000 65536"/>
                <a:gd name="T10" fmla="*/ 0 60000 65536"/>
                <a:gd name="T11" fmla="*/ 0 60000 65536"/>
                <a:gd name="T12" fmla="*/ 0 w 889"/>
                <a:gd name="T13" fmla="*/ 0 h 498"/>
                <a:gd name="T14" fmla="*/ 889 w 889"/>
                <a:gd name="T15" fmla="*/ 498 h 498"/>
              </a:gdLst>
              <a:ahLst/>
              <a:cxnLst>
                <a:cxn ang="T8">
                  <a:pos x="T0" y="T1"/>
                </a:cxn>
                <a:cxn ang="T9">
                  <a:pos x="T2" y="T3"/>
                </a:cxn>
                <a:cxn ang="T10">
                  <a:pos x="T4" y="T5"/>
                </a:cxn>
                <a:cxn ang="T11">
                  <a:pos x="T6" y="T7"/>
                </a:cxn>
              </a:cxnLst>
              <a:rect l="T12" t="T13" r="T14" b="T15"/>
              <a:pathLst>
                <a:path w="889" h="498">
                  <a:moveTo>
                    <a:pt x="0" y="498"/>
                  </a:moveTo>
                  <a:lnTo>
                    <a:pt x="307" y="0"/>
                  </a:lnTo>
                  <a:lnTo>
                    <a:pt x="889" y="408"/>
                  </a:lnTo>
                  <a:lnTo>
                    <a:pt x="0" y="498"/>
                  </a:lnTo>
                  <a:close/>
                </a:path>
              </a:pathLst>
            </a:custGeom>
            <a:noFill/>
            <a:ln w="19050">
              <a:solidFill>
                <a:schemeClr val="tx1"/>
              </a:solidFill>
              <a:round/>
              <a:headEnd/>
              <a:tailEnd/>
            </a:ln>
          </p:spPr>
          <p:txBody>
            <a:bodyPr/>
            <a:lstStyle/>
            <a:p>
              <a:endParaRPr lang="en-US"/>
            </a:p>
          </p:txBody>
        </p:sp>
        <p:sp>
          <p:nvSpPr>
            <p:cNvPr id="11" name="Line 213"/>
            <p:cNvSpPr>
              <a:spLocks noChangeShapeType="1"/>
            </p:cNvSpPr>
            <p:nvPr/>
          </p:nvSpPr>
          <p:spPr bwMode="auto">
            <a:xfrm flipV="1">
              <a:off x="2399" y="1213"/>
              <a:ext cx="651" cy="23"/>
            </a:xfrm>
            <a:prstGeom prst="line">
              <a:avLst/>
            </a:prstGeom>
            <a:noFill/>
            <a:ln w="19050">
              <a:solidFill>
                <a:schemeClr val="tx1"/>
              </a:solidFill>
              <a:round/>
              <a:headEnd/>
              <a:tailEnd/>
            </a:ln>
          </p:spPr>
          <p:txBody>
            <a:bodyPr/>
            <a:lstStyle/>
            <a:p>
              <a:endParaRPr lang="en-US"/>
            </a:p>
          </p:txBody>
        </p:sp>
        <p:sp>
          <p:nvSpPr>
            <p:cNvPr id="12" name="Line 214"/>
            <p:cNvSpPr>
              <a:spLocks noChangeShapeType="1"/>
            </p:cNvSpPr>
            <p:nvPr/>
          </p:nvSpPr>
          <p:spPr bwMode="auto">
            <a:xfrm flipV="1">
              <a:off x="2388" y="1401"/>
              <a:ext cx="525" cy="111"/>
            </a:xfrm>
            <a:prstGeom prst="line">
              <a:avLst/>
            </a:prstGeom>
            <a:noFill/>
            <a:ln w="19050">
              <a:solidFill>
                <a:schemeClr val="tx1"/>
              </a:solidFill>
              <a:round/>
              <a:headEnd/>
              <a:tailEnd/>
            </a:ln>
          </p:spPr>
          <p:txBody>
            <a:bodyPr/>
            <a:lstStyle/>
            <a:p>
              <a:endParaRPr lang="en-US"/>
            </a:p>
          </p:txBody>
        </p:sp>
        <p:sp>
          <p:nvSpPr>
            <p:cNvPr id="13" name="Oval 215"/>
            <p:cNvSpPr>
              <a:spLocks noChangeArrowheads="1"/>
            </p:cNvSpPr>
            <p:nvPr/>
          </p:nvSpPr>
          <p:spPr bwMode="auto">
            <a:xfrm>
              <a:off x="2878" y="1384"/>
              <a:ext cx="45" cy="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 name="Oval 216"/>
            <p:cNvSpPr>
              <a:spLocks noChangeArrowheads="1"/>
            </p:cNvSpPr>
            <p:nvPr/>
          </p:nvSpPr>
          <p:spPr bwMode="auto">
            <a:xfrm>
              <a:off x="2363" y="1484"/>
              <a:ext cx="44" cy="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217"/>
            <p:cNvSpPr>
              <a:spLocks noChangeArrowheads="1"/>
            </p:cNvSpPr>
            <p:nvPr/>
          </p:nvSpPr>
          <p:spPr bwMode="auto">
            <a:xfrm>
              <a:off x="3242" y="1345"/>
              <a:ext cx="45" cy="4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Oval 218"/>
            <p:cNvSpPr>
              <a:spLocks noChangeArrowheads="1"/>
            </p:cNvSpPr>
            <p:nvPr/>
          </p:nvSpPr>
          <p:spPr bwMode="auto">
            <a:xfrm>
              <a:off x="2129" y="1352"/>
              <a:ext cx="44" cy="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 name="Oval 219"/>
            <p:cNvSpPr>
              <a:spLocks noChangeArrowheads="1"/>
            </p:cNvSpPr>
            <p:nvPr/>
          </p:nvSpPr>
          <p:spPr bwMode="auto">
            <a:xfrm>
              <a:off x="3004" y="1191"/>
              <a:ext cx="44" cy="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 name="Oval 220"/>
            <p:cNvSpPr>
              <a:spLocks noChangeArrowheads="1"/>
            </p:cNvSpPr>
            <p:nvPr/>
          </p:nvSpPr>
          <p:spPr bwMode="auto">
            <a:xfrm>
              <a:off x="2369" y="1206"/>
              <a:ext cx="44" cy="4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9" name="Rectangle 63"/>
          <p:cNvSpPr>
            <a:spLocks noChangeArrowheads="1"/>
          </p:cNvSpPr>
          <p:nvPr/>
        </p:nvSpPr>
        <p:spPr bwMode="auto">
          <a:xfrm>
            <a:off x="8280400" y="4483100"/>
            <a:ext cx="322263" cy="2555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0.0</a:t>
            </a:r>
            <a:endParaRPr lang="en-IE" sz="800" dirty="0"/>
          </a:p>
        </p:txBody>
      </p:sp>
      <p:sp>
        <p:nvSpPr>
          <p:cNvPr id="20" name="Rectangle 64"/>
          <p:cNvSpPr>
            <a:spLocks noChangeArrowheads="1"/>
          </p:cNvSpPr>
          <p:nvPr/>
        </p:nvSpPr>
        <p:spPr bwMode="auto">
          <a:xfrm>
            <a:off x="7954963" y="4483100"/>
            <a:ext cx="325438" cy="2555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21" name="Rectangle 65"/>
          <p:cNvSpPr>
            <a:spLocks noChangeArrowheads="1"/>
          </p:cNvSpPr>
          <p:nvPr/>
        </p:nvSpPr>
        <p:spPr bwMode="auto">
          <a:xfrm>
            <a:off x="7632700" y="4483100"/>
            <a:ext cx="322263" cy="2555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22" name="Rectangle 66"/>
          <p:cNvSpPr>
            <a:spLocks noChangeArrowheads="1"/>
          </p:cNvSpPr>
          <p:nvPr/>
        </p:nvSpPr>
        <p:spPr bwMode="auto">
          <a:xfrm>
            <a:off x="7305675" y="4483100"/>
            <a:ext cx="327025" cy="2555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23" name="Rectangle 67"/>
          <p:cNvSpPr>
            <a:spLocks noChangeArrowheads="1"/>
          </p:cNvSpPr>
          <p:nvPr/>
        </p:nvSpPr>
        <p:spPr bwMode="auto">
          <a:xfrm>
            <a:off x="6980238" y="4483100"/>
            <a:ext cx="325438" cy="2555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0.6</a:t>
            </a:r>
            <a:endParaRPr lang="en-IE" sz="800" dirty="0"/>
          </a:p>
        </p:txBody>
      </p:sp>
      <p:sp>
        <p:nvSpPr>
          <p:cNvPr id="24" name="Rectangle 68"/>
          <p:cNvSpPr>
            <a:spLocks noChangeArrowheads="1"/>
          </p:cNvSpPr>
          <p:nvPr/>
        </p:nvSpPr>
        <p:spPr bwMode="auto">
          <a:xfrm>
            <a:off x="6659563" y="4483100"/>
            <a:ext cx="320675" cy="2555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25" name="Rectangle 69"/>
          <p:cNvSpPr>
            <a:spLocks noChangeArrowheads="1"/>
          </p:cNvSpPr>
          <p:nvPr/>
        </p:nvSpPr>
        <p:spPr bwMode="auto">
          <a:xfrm>
            <a:off x="8280400" y="4232275"/>
            <a:ext cx="322263" cy="25082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smtClean="0"/>
              <a:t>0.5</a:t>
            </a:r>
            <a:endParaRPr lang="en-IE" sz="800" dirty="0"/>
          </a:p>
        </p:txBody>
      </p:sp>
      <p:sp>
        <p:nvSpPr>
          <p:cNvPr id="26" name="Rectangle 70"/>
          <p:cNvSpPr>
            <a:spLocks noChangeArrowheads="1"/>
          </p:cNvSpPr>
          <p:nvPr/>
        </p:nvSpPr>
        <p:spPr bwMode="auto">
          <a:xfrm>
            <a:off x="7954963" y="4232275"/>
            <a:ext cx="325438" cy="250825"/>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27" name="Rectangle 71"/>
          <p:cNvSpPr>
            <a:spLocks noChangeArrowheads="1"/>
          </p:cNvSpPr>
          <p:nvPr/>
        </p:nvSpPr>
        <p:spPr bwMode="auto">
          <a:xfrm>
            <a:off x="7632700" y="4232275"/>
            <a:ext cx="322263" cy="25082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0.2</a:t>
            </a:r>
            <a:endParaRPr lang="en-IE" sz="800" dirty="0"/>
          </a:p>
        </p:txBody>
      </p:sp>
      <p:sp>
        <p:nvSpPr>
          <p:cNvPr id="28" name="Rectangle 72"/>
          <p:cNvSpPr>
            <a:spLocks noChangeArrowheads="1"/>
          </p:cNvSpPr>
          <p:nvPr/>
        </p:nvSpPr>
        <p:spPr bwMode="auto">
          <a:xfrm>
            <a:off x="7305675" y="4232275"/>
            <a:ext cx="327025" cy="250825"/>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-0.5</a:t>
            </a:r>
            <a:endParaRPr lang="en-IE" sz="800" dirty="0"/>
          </a:p>
        </p:txBody>
      </p:sp>
      <p:sp>
        <p:nvSpPr>
          <p:cNvPr id="29" name="Rectangle 73"/>
          <p:cNvSpPr>
            <a:spLocks noChangeArrowheads="1"/>
          </p:cNvSpPr>
          <p:nvPr/>
        </p:nvSpPr>
        <p:spPr bwMode="auto">
          <a:xfrm>
            <a:off x="6980238" y="4232275"/>
            <a:ext cx="325438" cy="25082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0.3</a:t>
            </a:r>
            <a:endParaRPr lang="en-IE" sz="800" dirty="0"/>
          </a:p>
        </p:txBody>
      </p:sp>
      <p:sp>
        <p:nvSpPr>
          <p:cNvPr id="30" name="Rectangle 74"/>
          <p:cNvSpPr>
            <a:spLocks noChangeArrowheads="1"/>
          </p:cNvSpPr>
          <p:nvPr/>
        </p:nvSpPr>
        <p:spPr bwMode="auto">
          <a:xfrm>
            <a:off x="6659563" y="4232275"/>
            <a:ext cx="320675" cy="250825"/>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31" name="Rectangle 75"/>
          <p:cNvSpPr>
            <a:spLocks noChangeArrowheads="1"/>
          </p:cNvSpPr>
          <p:nvPr/>
        </p:nvSpPr>
        <p:spPr bwMode="auto">
          <a:xfrm>
            <a:off x="8280400" y="3973513"/>
            <a:ext cx="322263" cy="258763"/>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0.5</a:t>
            </a:r>
            <a:endParaRPr lang="en-IE" sz="800" dirty="0"/>
          </a:p>
        </p:txBody>
      </p:sp>
      <p:sp>
        <p:nvSpPr>
          <p:cNvPr id="32" name="Rectangle 76"/>
          <p:cNvSpPr>
            <a:spLocks noChangeArrowheads="1"/>
          </p:cNvSpPr>
          <p:nvPr/>
        </p:nvSpPr>
        <p:spPr bwMode="auto">
          <a:xfrm>
            <a:off x="7954963" y="3973513"/>
            <a:ext cx="325438" cy="258763"/>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33" name="Rectangle 77"/>
          <p:cNvSpPr>
            <a:spLocks noChangeArrowheads="1"/>
          </p:cNvSpPr>
          <p:nvPr/>
        </p:nvSpPr>
        <p:spPr bwMode="auto">
          <a:xfrm>
            <a:off x="7632700" y="3973513"/>
            <a:ext cx="322263" cy="258763"/>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0.6</a:t>
            </a:r>
            <a:endParaRPr lang="en-IE" sz="800" dirty="0"/>
          </a:p>
        </p:txBody>
      </p:sp>
      <p:sp>
        <p:nvSpPr>
          <p:cNvPr id="34" name="Rectangle 78"/>
          <p:cNvSpPr>
            <a:spLocks noChangeArrowheads="1"/>
          </p:cNvSpPr>
          <p:nvPr/>
        </p:nvSpPr>
        <p:spPr bwMode="auto">
          <a:xfrm>
            <a:off x="7305675" y="3973513"/>
            <a:ext cx="327025" cy="258763"/>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0.1</a:t>
            </a:r>
            <a:endParaRPr lang="en-IE" sz="800" dirty="0"/>
          </a:p>
        </p:txBody>
      </p:sp>
      <p:sp>
        <p:nvSpPr>
          <p:cNvPr id="35" name="Rectangle 79"/>
          <p:cNvSpPr>
            <a:spLocks noChangeArrowheads="1"/>
          </p:cNvSpPr>
          <p:nvPr/>
        </p:nvSpPr>
        <p:spPr bwMode="auto">
          <a:xfrm>
            <a:off x="6980238" y="3973513"/>
            <a:ext cx="325438" cy="258763"/>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0.3</a:t>
            </a:r>
            <a:endParaRPr lang="en-IE" sz="800" dirty="0"/>
          </a:p>
        </p:txBody>
      </p:sp>
      <p:sp>
        <p:nvSpPr>
          <p:cNvPr id="36" name="Rectangle 80"/>
          <p:cNvSpPr>
            <a:spLocks noChangeArrowheads="1"/>
          </p:cNvSpPr>
          <p:nvPr/>
        </p:nvSpPr>
        <p:spPr bwMode="auto">
          <a:xfrm>
            <a:off x="6659563" y="3973513"/>
            <a:ext cx="320675" cy="258763"/>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37" name="Rectangle 81"/>
          <p:cNvSpPr>
            <a:spLocks noChangeArrowheads="1"/>
          </p:cNvSpPr>
          <p:nvPr/>
        </p:nvSpPr>
        <p:spPr bwMode="auto">
          <a:xfrm>
            <a:off x="8280400" y="3730625"/>
            <a:ext cx="322263" cy="2428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0.5</a:t>
            </a:r>
            <a:endParaRPr lang="en-IE" sz="800" dirty="0"/>
          </a:p>
        </p:txBody>
      </p:sp>
      <p:sp>
        <p:nvSpPr>
          <p:cNvPr id="38" name="Rectangle 82"/>
          <p:cNvSpPr>
            <a:spLocks noChangeArrowheads="1"/>
          </p:cNvSpPr>
          <p:nvPr/>
        </p:nvSpPr>
        <p:spPr bwMode="auto">
          <a:xfrm>
            <a:off x="7954963" y="3730625"/>
            <a:ext cx="325438" cy="2428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0.4</a:t>
            </a:r>
            <a:endParaRPr lang="en-IE" sz="800" dirty="0"/>
          </a:p>
        </p:txBody>
      </p:sp>
      <p:sp>
        <p:nvSpPr>
          <p:cNvPr id="39" name="Rectangle 83"/>
          <p:cNvSpPr>
            <a:spLocks noChangeArrowheads="1"/>
          </p:cNvSpPr>
          <p:nvPr/>
        </p:nvSpPr>
        <p:spPr bwMode="auto">
          <a:xfrm>
            <a:off x="7632700" y="3730625"/>
            <a:ext cx="322263" cy="2428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0.6</a:t>
            </a:r>
            <a:endParaRPr lang="en-IE" sz="800" dirty="0"/>
          </a:p>
        </p:txBody>
      </p:sp>
      <p:sp>
        <p:nvSpPr>
          <p:cNvPr id="40" name="Rectangle 84"/>
          <p:cNvSpPr>
            <a:spLocks noChangeArrowheads="1"/>
          </p:cNvSpPr>
          <p:nvPr/>
        </p:nvSpPr>
        <p:spPr bwMode="auto">
          <a:xfrm>
            <a:off x="7305675" y="3730625"/>
            <a:ext cx="327025" cy="2428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0.1</a:t>
            </a:r>
            <a:endParaRPr lang="en-IE" sz="800" dirty="0"/>
          </a:p>
        </p:txBody>
      </p:sp>
      <p:sp>
        <p:nvSpPr>
          <p:cNvPr id="41" name="Rectangle 85"/>
          <p:cNvSpPr>
            <a:spLocks noChangeArrowheads="1"/>
          </p:cNvSpPr>
          <p:nvPr/>
        </p:nvSpPr>
        <p:spPr bwMode="auto">
          <a:xfrm>
            <a:off x="6980238" y="3730625"/>
            <a:ext cx="325438" cy="24288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0.3</a:t>
            </a:r>
            <a:endParaRPr lang="en-IE" sz="800" dirty="0"/>
          </a:p>
        </p:txBody>
      </p:sp>
      <p:sp>
        <p:nvSpPr>
          <p:cNvPr id="42" name="Rectangle 86"/>
          <p:cNvSpPr>
            <a:spLocks noChangeArrowheads="1"/>
          </p:cNvSpPr>
          <p:nvPr/>
        </p:nvSpPr>
        <p:spPr bwMode="auto">
          <a:xfrm>
            <a:off x="6659563" y="3730625"/>
            <a:ext cx="320675" cy="242888"/>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43" name="Rectangle 87"/>
          <p:cNvSpPr>
            <a:spLocks noChangeArrowheads="1"/>
          </p:cNvSpPr>
          <p:nvPr/>
        </p:nvSpPr>
        <p:spPr bwMode="auto">
          <a:xfrm>
            <a:off x="8280400" y="3476625"/>
            <a:ext cx="322263"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0.0</a:t>
            </a:r>
            <a:endParaRPr lang="en-IE" sz="800" dirty="0"/>
          </a:p>
        </p:txBody>
      </p:sp>
      <p:sp>
        <p:nvSpPr>
          <p:cNvPr id="44" name="Rectangle 88"/>
          <p:cNvSpPr>
            <a:spLocks noChangeArrowheads="1"/>
          </p:cNvSpPr>
          <p:nvPr/>
        </p:nvSpPr>
        <p:spPr bwMode="auto">
          <a:xfrm>
            <a:off x="7954963" y="3476625"/>
            <a:ext cx="325438"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45" name="Rectangle 89"/>
          <p:cNvSpPr>
            <a:spLocks noChangeArrowheads="1"/>
          </p:cNvSpPr>
          <p:nvPr/>
        </p:nvSpPr>
        <p:spPr bwMode="auto">
          <a:xfrm>
            <a:off x="7632700" y="3476625"/>
            <a:ext cx="322263"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0.4</a:t>
            </a:r>
            <a:endParaRPr lang="en-IE" sz="800" dirty="0"/>
          </a:p>
        </p:txBody>
      </p:sp>
      <p:sp>
        <p:nvSpPr>
          <p:cNvPr id="46" name="Rectangle 90"/>
          <p:cNvSpPr>
            <a:spLocks noChangeArrowheads="1"/>
          </p:cNvSpPr>
          <p:nvPr/>
        </p:nvSpPr>
        <p:spPr bwMode="auto">
          <a:xfrm>
            <a:off x="7305675" y="3476625"/>
            <a:ext cx="327025"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0.4</a:t>
            </a:r>
            <a:endParaRPr lang="en-IE" sz="800" dirty="0"/>
          </a:p>
        </p:txBody>
      </p:sp>
      <p:sp>
        <p:nvSpPr>
          <p:cNvPr id="47" name="Rectangle 91"/>
          <p:cNvSpPr>
            <a:spLocks noChangeArrowheads="1"/>
          </p:cNvSpPr>
          <p:nvPr/>
        </p:nvSpPr>
        <p:spPr bwMode="auto">
          <a:xfrm>
            <a:off x="6980238" y="3476625"/>
            <a:ext cx="325438"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0.6</a:t>
            </a:r>
            <a:endParaRPr lang="en-IE" sz="800" dirty="0"/>
          </a:p>
        </p:txBody>
      </p:sp>
      <p:sp>
        <p:nvSpPr>
          <p:cNvPr id="48" name="Rectangle 92"/>
          <p:cNvSpPr>
            <a:spLocks noChangeArrowheads="1"/>
          </p:cNvSpPr>
          <p:nvPr/>
        </p:nvSpPr>
        <p:spPr bwMode="auto">
          <a:xfrm>
            <a:off x="6659563" y="3476625"/>
            <a:ext cx="320675"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0.4</a:t>
            </a:r>
          </a:p>
        </p:txBody>
      </p:sp>
      <p:sp>
        <p:nvSpPr>
          <p:cNvPr id="49" name="Rectangle 93"/>
          <p:cNvSpPr>
            <a:spLocks noChangeArrowheads="1"/>
          </p:cNvSpPr>
          <p:nvPr/>
        </p:nvSpPr>
        <p:spPr bwMode="auto">
          <a:xfrm>
            <a:off x="8280400" y="3222625"/>
            <a:ext cx="322263"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-0.5</a:t>
            </a:r>
            <a:endParaRPr lang="en-IE" sz="800" dirty="0"/>
          </a:p>
        </p:txBody>
      </p:sp>
      <p:sp>
        <p:nvSpPr>
          <p:cNvPr id="50" name="Rectangle 94"/>
          <p:cNvSpPr>
            <a:spLocks noChangeArrowheads="1"/>
          </p:cNvSpPr>
          <p:nvPr/>
        </p:nvSpPr>
        <p:spPr bwMode="auto">
          <a:xfrm>
            <a:off x="7954963" y="3222625"/>
            <a:ext cx="325438"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a:t>
            </a:r>
            <a:r>
              <a:rPr lang="en-IE" sz="800" dirty="0" smtClean="0"/>
              <a:t>0.4</a:t>
            </a:r>
            <a:endParaRPr lang="en-IE" sz="800" dirty="0"/>
          </a:p>
        </p:txBody>
      </p:sp>
      <p:sp>
        <p:nvSpPr>
          <p:cNvPr id="51" name="Rectangle 95"/>
          <p:cNvSpPr>
            <a:spLocks noChangeArrowheads="1"/>
          </p:cNvSpPr>
          <p:nvPr/>
        </p:nvSpPr>
        <p:spPr bwMode="auto">
          <a:xfrm>
            <a:off x="7632700" y="3222625"/>
            <a:ext cx="322263"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-0.2</a:t>
            </a:r>
            <a:endParaRPr lang="en-IE" sz="800" dirty="0"/>
          </a:p>
        </p:txBody>
      </p:sp>
      <p:sp>
        <p:nvSpPr>
          <p:cNvPr id="52" name="Rectangle 96"/>
          <p:cNvSpPr>
            <a:spLocks noChangeArrowheads="1"/>
          </p:cNvSpPr>
          <p:nvPr/>
        </p:nvSpPr>
        <p:spPr bwMode="auto">
          <a:xfrm>
            <a:off x="7305675" y="3222625"/>
            <a:ext cx="327025"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-0.5</a:t>
            </a:r>
            <a:endParaRPr lang="en-IE" sz="800" dirty="0"/>
          </a:p>
        </p:txBody>
      </p:sp>
      <p:sp>
        <p:nvSpPr>
          <p:cNvPr id="53" name="Rectangle 97"/>
          <p:cNvSpPr>
            <a:spLocks noChangeArrowheads="1"/>
          </p:cNvSpPr>
          <p:nvPr/>
        </p:nvSpPr>
        <p:spPr bwMode="auto">
          <a:xfrm>
            <a:off x="6980238" y="3222625"/>
            <a:ext cx="325438" cy="254000"/>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0.3</a:t>
            </a:r>
            <a:endParaRPr lang="en-IE" sz="800" dirty="0"/>
          </a:p>
        </p:txBody>
      </p:sp>
      <p:sp>
        <p:nvSpPr>
          <p:cNvPr id="54" name="Rectangle 98"/>
          <p:cNvSpPr>
            <a:spLocks noChangeArrowheads="1"/>
          </p:cNvSpPr>
          <p:nvPr/>
        </p:nvSpPr>
        <p:spPr bwMode="auto">
          <a:xfrm>
            <a:off x="6659563" y="3222625"/>
            <a:ext cx="320675" cy="254000"/>
          </a:xfrm>
          <a:prstGeom prst="rect">
            <a:avLst/>
          </a:prstGeom>
          <a:solidFill>
            <a:schemeClr val="bg2">
              <a:alpha val="30000"/>
            </a:schemeClr>
          </a:solid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a:t>0.4</a:t>
            </a:r>
          </a:p>
        </p:txBody>
      </p:sp>
      <p:sp>
        <p:nvSpPr>
          <p:cNvPr id="55" name="Line 99"/>
          <p:cNvSpPr>
            <a:spLocks noChangeShapeType="1"/>
          </p:cNvSpPr>
          <p:nvPr/>
        </p:nvSpPr>
        <p:spPr bwMode="auto">
          <a:xfrm>
            <a:off x="6659563" y="3222625"/>
            <a:ext cx="1943100" cy="0"/>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56" name="Line 100"/>
          <p:cNvSpPr>
            <a:spLocks noChangeShapeType="1"/>
          </p:cNvSpPr>
          <p:nvPr/>
        </p:nvSpPr>
        <p:spPr bwMode="auto">
          <a:xfrm>
            <a:off x="6659563" y="3476625"/>
            <a:ext cx="1943100"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57" name="Line 101"/>
          <p:cNvSpPr>
            <a:spLocks noChangeShapeType="1"/>
          </p:cNvSpPr>
          <p:nvPr/>
        </p:nvSpPr>
        <p:spPr bwMode="auto">
          <a:xfrm>
            <a:off x="6659563" y="3730625"/>
            <a:ext cx="1943100"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58" name="Line 102"/>
          <p:cNvSpPr>
            <a:spLocks noChangeShapeType="1"/>
          </p:cNvSpPr>
          <p:nvPr/>
        </p:nvSpPr>
        <p:spPr bwMode="auto">
          <a:xfrm>
            <a:off x="6659563" y="3973513"/>
            <a:ext cx="1943100"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59" name="Line 103"/>
          <p:cNvSpPr>
            <a:spLocks noChangeShapeType="1"/>
          </p:cNvSpPr>
          <p:nvPr/>
        </p:nvSpPr>
        <p:spPr bwMode="auto">
          <a:xfrm>
            <a:off x="6659563" y="4232275"/>
            <a:ext cx="1943100"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0" name="Line 104"/>
          <p:cNvSpPr>
            <a:spLocks noChangeShapeType="1"/>
          </p:cNvSpPr>
          <p:nvPr/>
        </p:nvSpPr>
        <p:spPr bwMode="auto">
          <a:xfrm>
            <a:off x="6659563" y="4483100"/>
            <a:ext cx="1943100"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1" name="Line 105"/>
          <p:cNvSpPr>
            <a:spLocks noChangeShapeType="1"/>
          </p:cNvSpPr>
          <p:nvPr/>
        </p:nvSpPr>
        <p:spPr bwMode="auto">
          <a:xfrm>
            <a:off x="6659563" y="4738688"/>
            <a:ext cx="1943100" cy="0"/>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62" name="Line 106"/>
          <p:cNvSpPr>
            <a:spLocks noChangeShapeType="1"/>
          </p:cNvSpPr>
          <p:nvPr/>
        </p:nvSpPr>
        <p:spPr bwMode="auto">
          <a:xfrm>
            <a:off x="6659563" y="3222625"/>
            <a:ext cx="0" cy="1516063"/>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63" name="Line 107"/>
          <p:cNvSpPr>
            <a:spLocks noChangeShapeType="1"/>
          </p:cNvSpPr>
          <p:nvPr/>
        </p:nvSpPr>
        <p:spPr bwMode="auto">
          <a:xfrm>
            <a:off x="6980238" y="3222625"/>
            <a:ext cx="0" cy="1516063"/>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4" name="Line 108"/>
          <p:cNvSpPr>
            <a:spLocks noChangeShapeType="1"/>
          </p:cNvSpPr>
          <p:nvPr/>
        </p:nvSpPr>
        <p:spPr bwMode="auto">
          <a:xfrm>
            <a:off x="7305675" y="3222625"/>
            <a:ext cx="0" cy="1516063"/>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5" name="Line 109"/>
          <p:cNvSpPr>
            <a:spLocks noChangeShapeType="1"/>
          </p:cNvSpPr>
          <p:nvPr/>
        </p:nvSpPr>
        <p:spPr bwMode="auto">
          <a:xfrm>
            <a:off x="7632700" y="3222625"/>
            <a:ext cx="0" cy="1516063"/>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6" name="Line 110"/>
          <p:cNvSpPr>
            <a:spLocks noChangeShapeType="1"/>
          </p:cNvSpPr>
          <p:nvPr/>
        </p:nvSpPr>
        <p:spPr bwMode="auto">
          <a:xfrm>
            <a:off x="7954963" y="3222625"/>
            <a:ext cx="0" cy="1516063"/>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7" name="Line 111"/>
          <p:cNvSpPr>
            <a:spLocks noChangeShapeType="1"/>
          </p:cNvSpPr>
          <p:nvPr/>
        </p:nvSpPr>
        <p:spPr bwMode="auto">
          <a:xfrm>
            <a:off x="8280400" y="3222625"/>
            <a:ext cx="0" cy="1516063"/>
          </a:xfrm>
          <a:prstGeom prst="line">
            <a:avLst/>
          </a:prstGeom>
          <a:noFill/>
          <a:ln w="12700">
            <a:solidFill>
              <a:schemeClr val="tx1"/>
            </a:solidFill>
            <a:round/>
            <a:headEnd/>
            <a:tailEnd/>
          </a:ln>
        </p:spPr>
        <p:txBody>
          <a:bodyPr lIns="72000" tIns="46800" rIns="72000" bIns="46800" anchor="ctr"/>
          <a:lstStyle/>
          <a:p>
            <a:endParaRPr lang="en-US" sz="800"/>
          </a:p>
        </p:txBody>
      </p:sp>
      <p:sp>
        <p:nvSpPr>
          <p:cNvPr id="68" name="Line 112"/>
          <p:cNvSpPr>
            <a:spLocks noChangeShapeType="1"/>
          </p:cNvSpPr>
          <p:nvPr/>
        </p:nvSpPr>
        <p:spPr bwMode="auto">
          <a:xfrm>
            <a:off x="8602663" y="3222625"/>
            <a:ext cx="0" cy="1516063"/>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69" name="Rectangle 114"/>
          <p:cNvSpPr>
            <a:spLocks noChangeArrowheads="1"/>
          </p:cNvSpPr>
          <p:nvPr/>
        </p:nvSpPr>
        <p:spPr bwMode="auto">
          <a:xfrm>
            <a:off x="5724525" y="4494213"/>
            <a:ext cx="360363" cy="23177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5.0</a:t>
            </a:r>
            <a:endParaRPr lang="en-IE" sz="800" dirty="0"/>
          </a:p>
        </p:txBody>
      </p:sp>
      <p:sp>
        <p:nvSpPr>
          <p:cNvPr id="70" name="Rectangle 115"/>
          <p:cNvSpPr>
            <a:spLocks noChangeArrowheads="1"/>
          </p:cNvSpPr>
          <p:nvPr/>
        </p:nvSpPr>
        <p:spPr bwMode="auto">
          <a:xfrm>
            <a:off x="5724525" y="4235450"/>
            <a:ext cx="360363" cy="258763"/>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4.0</a:t>
            </a:r>
            <a:endParaRPr lang="en-IE" sz="800" dirty="0"/>
          </a:p>
        </p:txBody>
      </p:sp>
      <p:sp>
        <p:nvSpPr>
          <p:cNvPr id="71" name="Rectangle 116"/>
          <p:cNvSpPr>
            <a:spLocks noChangeArrowheads="1"/>
          </p:cNvSpPr>
          <p:nvPr/>
        </p:nvSpPr>
        <p:spPr bwMode="auto">
          <a:xfrm>
            <a:off x="5724525" y="3965575"/>
            <a:ext cx="360363" cy="26987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3.0</a:t>
            </a:r>
            <a:endParaRPr lang="en-IE" sz="800" dirty="0"/>
          </a:p>
        </p:txBody>
      </p:sp>
      <p:sp>
        <p:nvSpPr>
          <p:cNvPr id="72" name="Rectangle 117"/>
          <p:cNvSpPr>
            <a:spLocks noChangeArrowheads="1"/>
          </p:cNvSpPr>
          <p:nvPr/>
        </p:nvSpPr>
        <p:spPr bwMode="auto">
          <a:xfrm>
            <a:off x="5724525" y="3694113"/>
            <a:ext cx="360363" cy="271463"/>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3.0</a:t>
            </a:r>
            <a:endParaRPr lang="en-IE" sz="800" dirty="0"/>
          </a:p>
        </p:txBody>
      </p:sp>
      <p:sp>
        <p:nvSpPr>
          <p:cNvPr id="73" name="Rectangle 118"/>
          <p:cNvSpPr>
            <a:spLocks noChangeArrowheads="1"/>
          </p:cNvSpPr>
          <p:nvPr/>
        </p:nvSpPr>
        <p:spPr bwMode="auto">
          <a:xfrm>
            <a:off x="5724525" y="3432175"/>
            <a:ext cx="360363" cy="261938"/>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dirty="0" smtClean="0"/>
              <a:t>1.0</a:t>
            </a:r>
            <a:endParaRPr lang="en-IE" sz="800" dirty="0"/>
          </a:p>
        </p:txBody>
      </p:sp>
      <p:sp>
        <p:nvSpPr>
          <p:cNvPr id="74" name="Rectangle 119"/>
          <p:cNvSpPr>
            <a:spLocks noChangeArrowheads="1"/>
          </p:cNvSpPr>
          <p:nvPr/>
        </p:nvSpPr>
        <p:spPr bwMode="auto">
          <a:xfrm>
            <a:off x="5724525" y="3213100"/>
            <a:ext cx="360363" cy="219075"/>
          </a:xfrm>
          <a:prstGeom prst="rect">
            <a:avLst/>
          </a:prstGeom>
          <a:noFill/>
          <a:ln w="9525">
            <a:noFill/>
            <a:miter lim="800000"/>
            <a:headEnd/>
            <a:tailEnd/>
          </a:ln>
          <a:effectLst/>
        </p:spPr>
        <p:txBody>
          <a:bodyPr lIns="72000" tIns="46800" rIns="72000" bIns="46800" anchor="ctr"/>
          <a:lstStyle/>
          <a:p>
            <a:pPr algn="ctr">
              <a:spcBef>
                <a:spcPct val="20000"/>
              </a:spcBef>
              <a:buClr>
                <a:schemeClr val="hlink"/>
              </a:buClr>
              <a:buSzPct val="70000"/>
              <a:buFont typeface="Wingdings" pitchFamily="2" charset="2"/>
              <a:buNone/>
              <a:defRPr/>
            </a:pPr>
            <a:r>
              <a:rPr lang="en-IE" sz="800"/>
              <a:t>0.0</a:t>
            </a:r>
          </a:p>
        </p:txBody>
      </p:sp>
      <p:sp>
        <p:nvSpPr>
          <p:cNvPr id="75" name="Line 120"/>
          <p:cNvSpPr>
            <a:spLocks noChangeShapeType="1"/>
          </p:cNvSpPr>
          <p:nvPr/>
        </p:nvSpPr>
        <p:spPr bwMode="auto">
          <a:xfrm>
            <a:off x="5724525" y="3213100"/>
            <a:ext cx="360363" cy="0"/>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76" name="Line 121"/>
          <p:cNvSpPr>
            <a:spLocks noChangeShapeType="1"/>
          </p:cNvSpPr>
          <p:nvPr/>
        </p:nvSpPr>
        <p:spPr bwMode="auto">
          <a:xfrm>
            <a:off x="5724525" y="3432175"/>
            <a:ext cx="360363"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77" name="Line 122"/>
          <p:cNvSpPr>
            <a:spLocks noChangeShapeType="1"/>
          </p:cNvSpPr>
          <p:nvPr/>
        </p:nvSpPr>
        <p:spPr bwMode="auto">
          <a:xfrm>
            <a:off x="5724525" y="3694113"/>
            <a:ext cx="360363"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78" name="Line 123"/>
          <p:cNvSpPr>
            <a:spLocks noChangeShapeType="1"/>
          </p:cNvSpPr>
          <p:nvPr/>
        </p:nvSpPr>
        <p:spPr bwMode="auto">
          <a:xfrm>
            <a:off x="5724525" y="3965575"/>
            <a:ext cx="360363"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79" name="Line 124"/>
          <p:cNvSpPr>
            <a:spLocks noChangeShapeType="1"/>
          </p:cNvSpPr>
          <p:nvPr/>
        </p:nvSpPr>
        <p:spPr bwMode="auto">
          <a:xfrm>
            <a:off x="5724525" y="4235450"/>
            <a:ext cx="360363"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80" name="Line 125"/>
          <p:cNvSpPr>
            <a:spLocks noChangeShapeType="1"/>
          </p:cNvSpPr>
          <p:nvPr/>
        </p:nvSpPr>
        <p:spPr bwMode="auto">
          <a:xfrm>
            <a:off x="5724525" y="4494213"/>
            <a:ext cx="360363" cy="0"/>
          </a:xfrm>
          <a:prstGeom prst="line">
            <a:avLst/>
          </a:prstGeom>
          <a:noFill/>
          <a:ln w="12700">
            <a:solidFill>
              <a:schemeClr val="tx1"/>
            </a:solidFill>
            <a:round/>
            <a:headEnd/>
            <a:tailEnd/>
          </a:ln>
        </p:spPr>
        <p:txBody>
          <a:bodyPr lIns="72000" tIns="46800" rIns="72000" bIns="46800" anchor="ctr"/>
          <a:lstStyle/>
          <a:p>
            <a:endParaRPr lang="en-US" sz="800"/>
          </a:p>
        </p:txBody>
      </p:sp>
      <p:sp>
        <p:nvSpPr>
          <p:cNvPr id="81" name="Line 126"/>
          <p:cNvSpPr>
            <a:spLocks noChangeShapeType="1"/>
          </p:cNvSpPr>
          <p:nvPr/>
        </p:nvSpPr>
        <p:spPr bwMode="auto">
          <a:xfrm>
            <a:off x="5724525" y="4725988"/>
            <a:ext cx="360363" cy="0"/>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82" name="Line 127"/>
          <p:cNvSpPr>
            <a:spLocks noChangeShapeType="1"/>
          </p:cNvSpPr>
          <p:nvPr/>
        </p:nvSpPr>
        <p:spPr bwMode="auto">
          <a:xfrm>
            <a:off x="5724525" y="3213100"/>
            <a:ext cx="0" cy="1512888"/>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83" name="Line 128"/>
          <p:cNvSpPr>
            <a:spLocks noChangeShapeType="1"/>
          </p:cNvSpPr>
          <p:nvPr/>
        </p:nvSpPr>
        <p:spPr bwMode="auto">
          <a:xfrm>
            <a:off x="6084888" y="3213100"/>
            <a:ext cx="0" cy="1512888"/>
          </a:xfrm>
          <a:prstGeom prst="line">
            <a:avLst/>
          </a:prstGeom>
          <a:noFill/>
          <a:ln w="12700" cap="sq">
            <a:solidFill>
              <a:schemeClr val="tx1"/>
            </a:solidFill>
            <a:round/>
            <a:headEnd/>
            <a:tailEnd/>
          </a:ln>
        </p:spPr>
        <p:txBody>
          <a:bodyPr lIns="72000" tIns="46800" rIns="72000" bIns="46800" anchor="ctr"/>
          <a:lstStyle/>
          <a:p>
            <a:endParaRPr lang="en-US" sz="800"/>
          </a:p>
        </p:txBody>
      </p:sp>
      <p:sp>
        <p:nvSpPr>
          <p:cNvPr id="84" name="AutoShape 170"/>
          <p:cNvSpPr>
            <a:spLocks noChangeArrowheads="1"/>
          </p:cNvSpPr>
          <p:nvPr/>
        </p:nvSpPr>
        <p:spPr bwMode="auto">
          <a:xfrm>
            <a:off x="4211638" y="3490913"/>
            <a:ext cx="647700" cy="649288"/>
          </a:xfrm>
          <a:prstGeom prst="curvedRightArrow">
            <a:avLst>
              <a:gd name="adj1" fmla="val 20049"/>
              <a:gd name="adj2" fmla="val 40098"/>
              <a:gd name="adj3" fmla="val 33333"/>
            </a:avLst>
          </a:prstGeom>
          <a:solidFill>
            <a:schemeClr val="hlink"/>
          </a:solidFill>
          <a:ln w="9525">
            <a:solidFill>
              <a:srgbClr val="000000"/>
            </a:solidFill>
            <a:miter lim="800000"/>
            <a:headEnd/>
            <a:tailEnd/>
          </a:ln>
        </p:spPr>
        <p:txBody>
          <a:bodyPr wrap="none" anchor="ctr"/>
          <a:lstStyle/>
          <a:p>
            <a:endParaRPr lang="en-US"/>
          </a:p>
        </p:txBody>
      </p:sp>
      <p:sp>
        <p:nvSpPr>
          <p:cNvPr id="85" name="Text Box 230"/>
          <p:cNvSpPr txBox="1">
            <a:spLocks noChangeArrowheads="1"/>
          </p:cNvSpPr>
          <p:nvPr/>
        </p:nvSpPr>
        <p:spPr bwMode="auto">
          <a:xfrm>
            <a:off x="5076825" y="3752850"/>
            <a:ext cx="649288" cy="366713"/>
          </a:xfrm>
          <a:prstGeom prst="rect">
            <a:avLst/>
          </a:prstGeom>
          <a:noFill/>
          <a:ln w="12700">
            <a:noFill/>
            <a:miter lim="800000"/>
            <a:headEnd/>
            <a:tailEnd/>
          </a:ln>
          <a:effectLst/>
        </p:spPr>
        <p:txBody>
          <a:bodyPr>
            <a:spAutoFit/>
          </a:bodyPr>
          <a:lstStyle/>
          <a:p>
            <a:pPr algn="ctr" eaLnBrk="0" hangingPunct="0">
              <a:spcBef>
                <a:spcPct val="50000"/>
              </a:spcBef>
              <a:defRPr/>
            </a:pPr>
            <a:r>
              <a:rPr lang="en-US" b="1" dirty="0" smtClean="0">
                <a:sym typeface="Symbol"/>
              </a:rPr>
              <a:t></a:t>
            </a:r>
            <a:r>
              <a:rPr lang="en-IE" b="1" dirty="0" smtClean="0"/>
              <a:t>=</a:t>
            </a:r>
            <a:endParaRPr lang="el-GR" b="1" dirty="0"/>
          </a:p>
        </p:txBody>
      </p:sp>
      <p:sp>
        <p:nvSpPr>
          <p:cNvPr id="86" name="Text Box 231"/>
          <p:cNvSpPr txBox="1">
            <a:spLocks noChangeArrowheads="1"/>
          </p:cNvSpPr>
          <p:nvPr/>
        </p:nvSpPr>
        <p:spPr bwMode="auto">
          <a:xfrm>
            <a:off x="6084888" y="3783013"/>
            <a:ext cx="649288" cy="366713"/>
          </a:xfrm>
          <a:prstGeom prst="rect">
            <a:avLst/>
          </a:prstGeom>
          <a:noFill/>
          <a:ln w="12700">
            <a:noFill/>
            <a:miter lim="800000"/>
            <a:headEnd/>
            <a:tailEnd/>
          </a:ln>
          <a:effectLst/>
        </p:spPr>
        <p:txBody>
          <a:bodyPr>
            <a:spAutoFit/>
          </a:bodyPr>
          <a:lstStyle/>
          <a:p>
            <a:pPr algn="ctr" eaLnBrk="0" hangingPunct="0">
              <a:spcBef>
                <a:spcPct val="50000"/>
              </a:spcBef>
              <a:defRPr/>
            </a:pPr>
            <a:r>
              <a:rPr lang="en-IE" b="1"/>
              <a:t>X =</a:t>
            </a:r>
            <a:endParaRPr lang="el-GR" b="1"/>
          </a:p>
        </p:txBody>
      </p:sp>
      <p:sp>
        <p:nvSpPr>
          <p:cNvPr id="87" name="Text Box 229"/>
          <p:cNvSpPr txBox="1">
            <a:spLocks noChangeArrowheads="1"/>
          </p:cNvSpPr>
          <p:nvPr/>
        </p:nvSpPr>
        <p:spPr bwMode="auto">
          <a:xfrm>
            <a:off x="6659563" y="5562600"/>
            <a:ext cx="2087562" cy="70788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0" hangingPunct="0">
              <a:spcBef>
                <a:spcPct val="50000"/>
              </a:spcBef>
              <a:defRPr/>
            </a:pPr>
            <a:r>
              <a:rPr lang="en-IE" sz="2000" dirty="0"/>
              <a:t>How do we </a:t>
            </a:r>
            <a:r>
              <a:rPr lang="en-IE" sz="2000" dirty="0" smtClean="0"/>
              <a:t>now find </a:t>
            </a:r>
            <a:r>
              <a:rPr lang="en-IE" sz="2000" dirty="0"/>
              <a:t>the clusters?</a:t>
            </a:r>
          </a:p>
        </p:txBody>
      </p:sp>
      <p:sp>
        <p:nvSpPr>
          <p:cNvPr id="88" name="Rectangle 132"/>
          <p:cNvSpPr>
            <a:spLocks noChangeArrowheads="1"/>
          </p:cNvSpPr>
          <p:nvPr/>
        </p:nvSpPr>
        <p:spPr bwMode="auto">
          <a:xfrm>
            <a:off x="5627688" y="6307138"/>
            <a:ext cx="395288" cy="219075"/>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a:t>-</a:t>
            </a:r>
            <a:r>
              <a:rPr lang="en-IE" sz="1000" dirty="0" smtClean="0"/>
              <a:t>0.6</a:t>
            </a:r>
            <a:endParaRPr lang="en-IE" sz="1000" dirty="0"/>
          </a:p>
        </p:txBody>
      </p:sp>
      <p:sp>
        <p:nvSpPr>
          <p:cNvPr id="89" name="Rectangle 133"/>
          <p:cNvSpPr>
            <a:spLocks noChangeArrowheads="1"/>
          </p:cNvSpPr>
          <p:nvPr/>
        </p:nvSpPr>
        <p:spPr bwMode="auto">
          <a:xfrm>
            <a:off x="5230813" y="6307138"/>
            <a:ext cx="396875" cy="219075"/>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6</a:t>
            </a:r>
            <a:endParaRPr lang="en-IE" sz="800" b="1" dirty="0">
              <a:solidFill>
                <a:srgbClr val="000000"/>
              </a:solidFill>
              <a:latin typeface="Verdana" pitchFamily="34" charset="0"/>
            </a:endParaRPr>
          </a:p>
        </p:txBody>
      </p:sp>
      <p:sp>
        <p:nvSpPr>
          <p:cNvPr id="90" name="Rectangle 134"/>
          <p:cNvSpPr>
            <a:spLocks noChangeArrowheads="1"/>
          </p:cNvSpPr>
          <p:nvPr/>
        </p:nvSpPr>
        <p:spPr bwMode="auto">
          <a:xfrm>
            <a:off x="5627688" y="6040438"/>
            <a:ext cx="395288" cy="266700"/>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a:t>-</a:t>
            </a:r>
            <a:r>
              <a:rPr lang="en-IE" sz="1000" dirty="0" smtClean="0"/>
              <a:t>0.3</a:t>
            </a:r>
            <a:endParaRPr lang="en-IE" sz="1000" dirty="0"/>
          </a:p>
        </p:txBody>
      </p:sp>
      <p:sp>
        <p:nvSpPr>
          <p:cNvPr id="91" name="Rectangle 135"/>
          <p:cNvSpPr>
            <a:spLocks noChangeArrowheads="1"/>
          </p:cNvSpPr>
          <p:nvPr/>
        </p:nvSpPr>
        <p:spPr bwMode="auto">
          <a:xfrm>
            <a:off x="5230813" y="6040438"/>
            <a:ext cx="396875" cy="266700"/>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5</a:t>
            </a:r>
            <a:endParaRPr lang="en-IE" sz="800" b="1" baseline="-25000" dirty="0">
              <a:solidFill>
                <a:srgbClr val="000000"/>
              </a:solidFill>
              <a:latin typeface="Verdana" pitchFamily="34" charset="0"/>
            </a:endParaRPr>
          </a:p>
        </p:txBody>
      </p:sp>
      <p:sp>
        <p:nvSpPr>
          <p:cNvPr id="92" name="Rectangle 136"/>
          <p:cNvSpPr>
            <a:spLocks noChangeArrowheads="1"/>
          </p:cNvSpPr>
          <p:nvPr/>
        </p:nvSpPr>
        <p:spPr bwMode="auto">
          <a:xfrm>
            <a:off x="5627688" y="5767388"/>
            <a:ext cx="395288" cy="273050"/>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a:t>-</a:t>
            </a:r>
            <a:r>
              <a:rPr lang="en-IE" sz="1000" dirty="0" smtClean="0"/>
              <a:t>0.3</a:t>
            </a:r>
            <a:endParaRPr lang="en-IE" sz="1000" dirty="0"/>
          </a:p>
        </p:txBody>
      </p:sp>
      <p:sp>
        <p:nvSpPr>
          <p:cNvPr id="93" name="Rectangle 137"/>
          <p:cNvSpPr>
            <a:spLocks noChangeArrowheads="1"/>
          </p:cNvSpPr>
          <p:nvPr/>
        </p:nvSpPr>
        <p:spPr bwMode="auto">
          <a:xfrm>
            <a:off x="5230813" y="5767388"/>
            <a:ext cx="396875" cy="273050"/>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4</a:t>
            </a:r>
            <a:endParaRPr lang="en-IE" sz="800" b="1" baseline="-25000" dirty="0">
              <a:solidFill>
                <a:srgbClr val="000000"/>
              </a:solidFill>
              <a:latin typeface="Verdana" pitchFamily="34" charset="0"/>
            </a:endParaRPr>
          </a:p>
        </p:txBody>
      </p:sp>
      <p:sp>
        <p:nvSpPr>
          <p:cNvPr id="94" name="Rectangle 138"/>
          <p:cNvSpPr>
            <a:spLocks noChangeArrowheads="1"/>
          </p:cNvSpPr>
          <p:nvPr/>
        </p:nvSpPr>
        <p:spPr bwMode="auto">
          <a:xfrm>
            <a:off x="5627688" y="5510213"/>
            <a:ext cx="395288" cy="257175"/>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smtClean="0"/>
              <a:t>0.3</a:t>
            </a:r>
            <a:endParaRPr lang="en-IE" sz="1000" dirty="0"/>
          </a:p>
        </p:txBody>
      </p:sp>
      <p:sp>
        <p:nvSpPr>
          <p:cNvPr id="95" name="Rectangle 139"/>
          <p:cNvSpPr>
            <a:spLocks noChangeArrowheads="1"/>
          </p:cNvSpPr>
          <p:nvPr/>
        </p:nvSpPr>
        <p:spPr bwMode="auto">
          <a:xfrm>
            <a:off x="5230813" y="5510213"/>
            <a:ext cx="396875" cy="257175"/>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3</a:t>
            </a:r>
            <a:endParaRPr lang="en-IE" sz="800" b="1" dirty="0">
              <a:solidFill>
                <a:srgbClr val="000000"/>
              </a:solidFill>
              <a:latin typeface="Verdana" pitchFamily="34" charset="0"/>
            </a:endParaRPr>
          </a:p>
        </p:txBody>
      </p:sp>
      <p:sp>
        <p:nvSpPr>
          <p:cNvPr id="96" name="Rectangle 140"/>
          <p:cNvSpPr>
            <a:spLocks noChangeArrowheads="1"/>
          </p:cNvSpPr>
          <p:nvPr/>
        </p:nvSpPr>
        <p:spPr bwMode="auto">
          <a:xfrm>
            <a:off x="5627688" y="5240338"/>
            <a:ext cx="395288" cy="269875"/>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smtClean="0"/>
              <a:t>0.6</a:t>
            </a:r>
            <a:endParaRPr lang="en-IE" sz="1000" dirty="0"/>
          </a:p>
        </p:txBody>
      </p:sp>
      <p:sp>
        <p:nvSpPr>
          <p:cNvPr id="97" name="Rectangle 141"/>
          <p:cNvSpPr>
            <a:spLocks noChangeArrowheads="1"/>
          </p:cNvSpPr>
          <p:nvPr/>
        </p:nvSpPr>
        <p:spPr bwMode="auto">
          <a:xfrm>
            <a:off x="5230813" y="5240338"/>
            <a:ext cx="396875" cy="269875"/>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2</a:t>
            </a:r>
            <a:endParaRPr lang="en-IE" sz="800" b="1" dirty="0">
              <a:solidFill>
                <a:srgbClr val="000000"/>
              </a:solidFill>
              <a:latin typeface="Verdana" pitchFamily="34" charset="0"/>
            </a:endParaRPr>
          </a:p>
        </p:txBody>
      </p:sp>
      <p:sp>
        <p:nvSpPr>
          <p:cNvPr id="98" name="Rectangle 142"/>
          <p:cNvSpPr>
            <a:spLocks noChangeArrowheads="1"/>
          </p:cNvSpPr>
          <p:nvPr/>
        </p:nvSpPr>
        <p:spPr bwMode="auto">
          <a:xfrm>
            <a:off x="5627688" y="5013325"/>
            <a:ext cx="395288" cy="2270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000" dirty="0" smtClean="0"/>
              <a:t>0.3</a:t>
            </a:r>
            <a:endParaRPr lang="en-IE" sz="1000" dirty="0"/>
          </a:p>
        </p:txBody>
      </p:sp>
      <p:sp>
        <p:nvSpPr>
          <p:cNvPr id="99" name="Rectangle 143"/>
          <p:cNvSpPr>
            <a:spLocks noChangeArrowheads="1"/>
          </p:cNvSpPr>
          <p:nvPr/>
        </p:nvSpPr>
        <p:spPr bwMode="auto">
          <a:xfrm>
            <a:off x="5230813" y="5013325"/>
            <a:ext cx="396875" cy="2270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800" b="1" dirty="0" smtClean="0">
                <a:solidFill>
                  <a:srgbClr val="000000"/>
                </a:solidFill>
                <a:latin typeface="Verdana" pitchFamily="34" charset="0"/>
              </a:rPr>
              <a:t>1</a:t>
            </a:r>
            <a:endParaRPr lang="en-IE" sz="800" b="1" dirty="0">
              <a:solidFill>
                <a:srgbClr val="000000"/>
              </a:solidFill>
              <a:latin typeface="Verdana" pitchFamily="34" charset="0"/>
            </a:endParaRPr>
          </a:p>
        </p:txBody>
      </p:sp>
      <p:sp>
        <p:nvSpPr>
          <p:cNvPr id="100" name="Line 144"/>
          <p:cNvSpPr>
            <a:spLocks noChangeShapeType="1"/>
          </p:cNvSpPr>
          <p:nvPr/>
        </p:nvSpPr>
        <p:spPr bwMode="auto">
          <a:xfrm>
            <a:off x="5230813" y="5013325"/>
            <a:ext cx="792163" cy="0"/>
          </a:xfrm>
          <a:prstGeom prst="line">
            <a:avLst/>
          </a:prstGeom>
          <a:noFill/>
          <a:ln w="12700" cap="rnd">
            <a:solidFill>
              <a:schemeClr val="tx1"/>
            </a:solidFill>
            <a:round/>
            <a:headEnd/>
            <a:tailEnd/>
          </a:ln>
        </p:spPr>
        <p:txBody>
          <a:bodyPr/>
          <a:lstStyle/>
          <a:p>
            <a:endParaRPr lang="en-US"/>
          </a:p>
        </p:txBody>
      </p:sp>
      <p:sp>
        <p:nvSpPr>
          <p:cNvPr id="101" name="Line 145"/>
          <p:cNvSpPr>
            <a:spLocks noChangeShapeType="1"/>
          </p:cNvSpPr>
          <p:nvPr/>
        </p:nvSpPr>
        <p:spPr bwMode="auto">
          <a:xfrm>
            <a:off x="5230813" y="5240338"/>
            <a:ext cx="792163" cy="0"/>
          </a:xfrm>
          <a:prstGeom prst="line">
            <a:avLst/>
          </a:prstGeom>
          <a:noFill/>
          <a:ln w="12700" cap="rnd">
            <a:solidFill>
              <a:schemeClr val="tx1"/>
            </a:solidFill>
            <a:round/>
            <a:headEnd/>
            <a:tailEnd/>
          </a:ln>
        </p:spPr>
        <p:txBody>
          <a:bodyPr/>
          <a:lstStyle/>
          <a:p>
            <a:endParaRPr lang="en-US"/>
          </a:p>
        </p:txBody>
      </p:sp>
      <p:sp>
        <p:nvSpPr>
          <p:cNvPr id="102" name="Line 146"/>
          <p:cNvSpPr>
            <a:spLocks noChangeShapeType="1"/>
          </p:cNvSpPr>
          <p:nvPr/>
        </p:nvSpPr>
        <p:spPr bwMode="auto">
          <a:xfrm>
            <a:off x="5230813" y="5510213"/>
            <a:ext cx="792163" cy="0"/>
          </a:xfrm>
          <a:prstGeom prst="line">
            <a:avLst/>
          </a:prstGeom>
          <a:noFill/>
          <a:ln w="12700" cap="rnd">
            <a:solidFill>
              <a:schemeClr val="tx1"/>
            </a:solidFill>
            <a:round/>
            <a:headEnd/>
            <a:tailEnd/>
          </a:ln>
        </p:spPr>
        <p:txBody>
          <a:bodyPr/>
          <a:lstStyle/>
          <a:p>
            <a:endParaRPr lang="en-US"/>
          </a:p>
        </p:txBody>
      </p:sp>
      <p:sp>
        <p:nvSpPr>
          <p:cNvPr id="103" name="Line 147"/>
          <p:cNvSpPr>
            <a:spLocks noChangeShapeType="1"/>
          </p:cNvSpPr>
          <p:nvPr/>
        </p:nvSpPr>
        <p:spPr bwMode="auto">
          <a:xfrm>
            <a:off x="5230813" y="5767388"/>
            <a:ext cx="792163" cy="0"/>
          </a:xfrm>
          <a:prstGeom prst="line">
            <a:avLst/>
          </a:prstGeom>
          <a:noFill/>
          <a:ln w="12700" cap="rnd">
            <a:solidFill>
              <a:schemeClr val="tx1"/>
            </a:solidFill>
            <a:round/>
            <a:headEnd/>
            <a:tailEnd/>
          </a:ln>
        </p:spPr>
        <p:txBody>
          <a:bodyPr/>
          <a:lstStyle/>
          <a:p>
            <a:endParaRPr lang="en-US"/>
          </a:p>
        </p:txBody>
      </p:sp>
      <p:sp>
        <p:nvSpPr>
          <p:cNvPr id="104" name="Line 148"/>
          <p:cNvSpPr>
            <a:spLocks noChangeShapeType="1"/>
          </p:cNvSpPr>
          <p:nvPr/>
        </p:nvSpPr>
        <p:spPr bwMode="auto">
          <a:xfrm>
            <a:off x="5230813" y="6040438"/>
            <a:ext cx="792163" cy="0"/>
          </a:xfrm>
          <a:prstGeom prst="line">
            <a:avLst/>
          </a:prstGeom>
          <a:noFill/>
          <a:ln w="12700" cap="rnd">
            <a:solidFill>
              <a:schemeClr val="tx1"/>
            </a:solidFill>
            <a:round/>
            <a:headEnd/>
            <a:tailEnd/>
          </a:ln>
        </p:spPr>
        <p:txBody>
          <a:bodyPr/>
          <a:lstStyle/>
          <a:p>
            <a:endParaRPr lang="en-US"/>
          </a:p>
        </p:txBody>
      </p:sp>
      <p:sp>
        <p:nvSpPr>
          <p:cNvPr id="105" name="Line 149"/>
          <p:cNvSpPr>
            <a:spLocks noChangeShapeType="1"/>
          </p:cNvSpPr>
          <p:nvPr/>
        </p:nvSpPr>
        <p:spPr bwMode="auto">
          <a:xfrm>
            <a:off x="5230813" y="6307138"/>
            <a:ext cx="792163" cy="0"/>
          </a:xfrm>
          <a:prstGeom prst="line">
            <a:avLst/>
          </a:prstGeom>
          <a:noFill/>
          <a:ln w="12700" cap="rnd">
            <a:solidFill>
              <a:schemeClr val="tx1"/>
            </a:solidFill>
            <a:round/>
            <a:headEnd/>
            <a:tailEnd/>
          </a:ln>
        </p:spPr>
        <p:txBody>
          <a:bodyPr/>
          <a:lstStyle/>
          <a:p>
            <a:endParaRPr lang="en-US"/>
          </a:p>
        </p:txBody>
      </p:sp>
      <p:sp>
        <p:nvSpPr>
          <p:cNvPr id="106" name="Line 150"/>
          <p:cNvSpPr>
            <a:spLocks noChangeShapeType="1"/>
          </p:cNvSpPr>
          <p:nvPr/>
        </p:nvSpPr>
        <p:spPr bwMode="auto">
          <a:xfrm>
            <a:off x="5230813" y="6526213"/>
            <a:ext cx="792163" cy="0"/>
          </a:xfrm>
          <a:prstGeom prst="line">
            <a:avLst/>
          </a:prstGeom>
          <a:noFill/>
          <a:ln w="12700" cap="rnd">
            <a:solidFill>
              <a:schemeClr val="tx1"/>
            </a:solidFill>
            <a:round/>
            <a:headEnd/>
            <a:tailEnd/>
          </a:ln>
        </p:spPr>
        <p:txBody>
          <a:bodyPr/>
          <a:lstStyle/>
          <a:p>
            <a:endParaRPr lang="en-US"/>
          </a:p>
        </p:txBody>
      </p:sp>
      <p:sp>
        <p:nvSpPr>
          <p:cNvPr id="107" name="Line 151"/>
          <p:cNvSpPr>
            <a:spLocks noChangeShapeType="1"/>
          </p:cNvSpPr>
          <p:nvPr/>
        </p:nvSpPr>
        <p:spPr bwMode="auto">
          <a:xfrm>
            <a:off x="5230813" y="5013325"/>
            <a:ext cx="0" cy="1512888"/>
          </a:xfrm>
          <a:prstGeom prst="line">
            <a:avLst/>
          </a:prstGeom>
          <a:noFill/>
          <a:ln w="12700" cap="rnd">
            <a:solidFill>
              <a:schemeClr val="tx1"/>
            </a:solidFill>
            <a:round/>
            <a:headEnd/>
            <a:tailEnd/>
          </a:ln>
        </p:spPr>
        <p:txBody>
          <a:bodyPr/>
          <a:lstStyle/>
          <a:p>
            <a:endParaRPr lang="en-US"/>
          </a:p>
        </p:txBody>
      </p:sp>
      <p:sp>
        <p:nvSpPr>
          <p:cNvPr id="108" name="Line 152"/>
          <p:cNvSpPr>
            <a:spLocks noChangeShapeType="1"/>
          </p:cNvSpPr>
          <p:nvPr/>
        </p:nvSpPr>
        <p:spPr bwMode="auto">
          <a:xfrm>
            <a:off x="5627688" y="5013325"/>
            <a:ext cx="0" cy="1512888"/>
          </a:xfrm>
          <a:prstGeom prst="line">
            <a:avLst/>
          </a:prstGeom>
          <a:noFill/>
          <a:ln w="12700" cap="rnd">
            <a:solidFill>
              <a:schemeClr val="tx1"/>
            </a:solidFill>
            <a:round/>
            <a:headEnd/>
            <a:tailEnd/>
          </a:ln>
        </p:spPr>
        <p:txBody>
          <a:bodyPr/>
          <a:lstStyle/>
          <a:p>
            <a:endParaRPr lang="en-US" sz="1000"/>
          </a:p>
        </p:txBody>
      </p:sp>
      <p:sp>
        <p:nvSpPr>
          <p:cNvPr id="109" name="Line 153"/>
          <p:cNvSpPr>
            <a:spLocks noChangeShapeType="1"/>
          </p:cNvSpPr>
          <p:nvPr/>
        </p:nvSpPr>
        <p:spPr bwMode="auto">
          <a:xfrm>
            <a:off x="6022975" y="5013325"/>
            <a:ext cx="0" cy="1512888"/>
          </a:xfrm>
          <a:prstGeom prst="line">
            <a:avLst/>
          </a:prstGeom>
          <a:noFill/>
          <a:ln w="12700" cap="rnd">
            <a:solidFill>
              <a:schemeClr val="tx1"/>
            </a:solidFill>
            <a:round/>
            <a:headEnd/>
            <a:tailEnd/>
          </a:ln>
        </p:spPr>
        <p:txBody>
          <a:bodyPr/>
          <a:lstStyle/>
          <a:p>
            <a:endParaRPr lang="en-US" sz="1000"/>
          </a:p>
        </p:txBody>
      </p:sp>
      <p:sp>
        <p:nvSpPr>
          <p:cNvPr id="110" name="Rectangle 410"/>
          <p:cNvSpPr>
            <a:spLocks noChangeArrowheads="1"/>
          </p:cNvSpPr>
          <p:nvPr/>
        </p:nvSpPr>
        <p:spPr bwMode="auto">
          <a:xfrm>
            <a:off x="6979085" y="3228083"/>
            <a:ext cx="331788" cy="1522413"/>
          </a:xfrm>
          <a:prstGeom prst="rect">
            <a:avLst/>
          </a:prstGeom>
          <a:solidFill>
            <a:schemeClr val="accent1">
              <a:alpha val="30000"/>
            </a:schemeClr>
          </a:solidFill>
          <a:ln w="9525">
            <a:solidFill>
              <a:schemeClr val="tx1"/>
            </a:solidFill>
            <a:miter lim="800000"/>
            <a:headEnd/>
            <a:tailEnd/>
          </a:ln>
        </p:spPr>
        <p:txBody>
          <a:bodyPr wrap="none" anchor="ctr"/>
          <a:lstStyle/>
          <a:p>
            <a:endParaRPr lang="en-US" sz="800"/>
          </a:p>
        </p:txBody>
      </p:sp>
      <p:sp>
        <p:nvSpPr>
          <p:cNvPr id="111" name="AutoShape 221"/>
          <p:cNvSpPr>
            <a:spLocks noChangeArrowheads="1"/>
          </p:cNvSpPr>
          <p:nvPr/>
        </p:nvSpPr>
        <p:spPr bwMode="auto">
          <a:xfrm rot="8678935">
            <a:off x="6110288" y="4848225"/>
            <a:ext cx="1093788" cy="304800"/>
          </a:xfrm>
          <a:prstGeom prst="rightArrow">
            <a:avLst>
              <a:gd name="adj1" fmla="val 50000"/>
              <a:gd name="adj2" fmla="val 89714"/>
            </a:avLst>
          </a:prstGeom>
          <a:solidFill>
            <a:schemeClr val="hlink"/>
          </a:solidFill>
          <a:ln w="12700">
            <a:solidFill>
              <a:srgbClr val="000000"/>
            </a:solidFill>
            <a:miter lim="800000"/>
            <a:headEnd/>
            <a:tailEnd/>
          </a:ln>
        </p:spPr>
        <p:txBody>
          <a:bodyPr wrap="none" anchor="ctr"/>
          <a:lstStyle/>
          <a:p>
            <a:endParaRPr lang="en-US"/>
          </a:p>
        </p:txBody>
      </p:sp>
      <p:sp>
        <p:nvSpPr>
          <p:cNvPr id="112" name="AutoShape 221"/>
          <p:cNvSpPr>
            <a:spLocks noChangeArrowheads="1"/>
          </p:cNvSpPr>
          <p:nvPr/>
        </p:nvSpPr>
        <p:spPr bwMode="auto">
          <a:xfrm>
            <a:off x="5410200" y="1905000"/>
            <a:ext cx="914400" cy="304800"/>
          </a:xfrm>
          <a:prstGeom prst="rightArrow">
            <a:avLst>
              <a:gd name="adj1" fmla="val 50000"/>
              <a:gd name="adj2" fmla="val 89714"/>
            </a:avLst>
          </a:prstGeom>
          <a:solidFill>
            <a:schemeClr val="hlink"/>
          </a:solidFill>
          <a:ln w="12700">
            <a:solidFill>
              <a:srgbClr val="000000"/>
            </a:solidFill>
            <a:miter lim="800000"/>
            <a:headEnd/>
            <a:tailEnd/>
          </a:ln>
        </p:spPr>
        <p:txBody>
          <a:bodyPr wrap="none" anchor="ctr"/>
          <a:lstStyle/>
          <a:p>
            <a:endParaRPr lang="en-US"/>
          </a:p>
        </p:txBody>
      </p:sp>
      <p:graphicFrame>
        <p:nvGraphicFramePr>
          <p:cNvPr id="114" name="Group 416"/>
          <p:cNvGraphicFramePr>
            <a:graphicFrameLocks/>
          </p:cNvGraphicFramePr>
          <p:nvPr/>
        </p:nvGraphicFramePr>
        <p:xfrm>
          <a:off x="6629400" y="1598841"/>
          <a:ext cx="2103437" cy="1508640"/>
        </p:xfrm>
        <a:graphic>
          <a:graphicData uri="http://schemas.openxmlformats.org/drawingml/2006/table">
            <a:tbl>
              <a:tblPr/>
              <a:tblGrid>
                <a:gridCol w="298433"/>
                <a:gridCol w="299462"/>
                <a:gridCol w="301520"/>
                <a:gridCol w="302549"/>
                <a:gridCol w="299462"/>
                <a:gridCol w="302549"/>
                <a:gridCol w="299462"/>
              </a:tblGrid>
              <a:tr h="2084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lang="en-IE" sz="800" dirty="0" smtClean="0"/>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075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4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9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4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4</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7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5</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3</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2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6</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0</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-1</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IE" sz="800" dirty="0" smtClean="0"/>
                        <a:t>2</a:t>
                      </a:r>
                    </a:p>
                  </a:txBody>
                  <a:tcPr marL="72000" marR="72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r>
            </a:tbl>
          </a:graphicData>
        </a:graphic>
      </p:graphicFrame>
    </p:spTree>
    <p:extLst>
      <p:ext uri="{BB962C8B-B14F-4D97-AF65-F5344CB8AC3E}">
        <p14:creationId xmlns:p14="http://schemas.microsoft.com/office/powerpoint/2010/main" val="3565123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Oval 295"/>
          <p:cNvSpPr>
            <a:spLocks noChangeArrowheads="1"/>
          </p:cNvSpPr>
          <p:nvPr/>
        </p:nvSpPr>
        <p:spPr bwMode="auto">
          <a:xfrm>
            <a:off x="7956551" y="5156199"/>
            <a:ext cx="719138" cy="647700"/>
          </a:xfrm>
          <a:prstGeom prst="ellipse">
            <a:avLst/>
          </a:prstGeom>
          <a:solidFill>
            <a:schemeClr val="accent1">
              <a:alpha val="34901"/>
            </a:schemeClr>
          </a:solidFill>
          <a:ln w="12700">
            <a:solidFill>
              <a:schemeClr val="tx1"/>
            </a:solidFill>
            <a:prstDash val="dash"/>
            <a:round/>
            <a:headEnd/>
            <a:tailEnd/>
          </a:ln>
        </p:spPr>
        <p:txBody>
          <a:bodyPr wrap="none" anchor="ctr"/>
          <a:lstStyle/>
          <a:p>
            <a:endParaRPr lang="en-US"/>
          </a:p>
        </p:txBody>
      </p:sp>
      <p:sp>
        <p:nvSpPr>
          <p:cNvPr id="24585" name="Oval 294"/>
          <p:cNvSpPr>
            <a:spLocks noChangeArrowheads="1"/>
          </p:cNvSpPr>
          <p:nvPr/>
        </p:nvSpPr>
        <p:spPr bwMode="auto">
          <a:xfrm>
            <a:off x="6948488" y="5222874"/>
            <a:ext cx="719138" cy="720725"/>
          </a:xfrm>
          <a:prstGeom prst="ellipse">
            <a:avLst/>
          </a:prstGeom>
          <a:solidFill>
            <a:schemeClr val="accent1">
              <a:alpha val="34901"/>
            </a:schemeClr>
          </a:solidFill>
          <a:ln w="12700">
            <a:solidFill>
              <a:schemeClr val="tx1"/>
            </a:solidFill>
            <a:prstDash val="dash"/>
            <a:round/>
            <a:headEnd/>
            <a:tailEnd/>
          </a:ln>
        </p:spPr>
        <p:txBody>
          <a:bodyPr wrap="none" anchor="ctr"/>
          <a:lstStyle/>
          <a:p>
            <a:endParaRPr lang="en-US"/>
          </a:p>
        </p:txBody>
      </p:sp>
      <p:sp>
        <p:nvSpPr>
          <p:cNvPr id="135170" name="Rectangle 2"/>
          <p:cNvSpPr>
            <a:spLocks noGrp="1" noRot="1" noChangeArrowheads="1"/>
          </p:cNvSpPr>
          <p:nvPr>
            <p:ph type="title"/>
          </p:nvPr>
        </p:nvSpPr>
        <p:spPr/>
        <p:txBody>
          <a:bodyPr/>
          <a:lstStyle/>
          <a:p>
            <a:r>
              <a:rPr lang="en-IE" smtClean="0"/>
              <a:t>Spectral Partitioning</a:t>
            </a:r>
            <a:endParaRPr lang="en-IE" dirty="0" smtClean="0"/>
          </a:p>
        </p:txBody>
      </p:sp>
      <p:sp>
        <p:nvSpPr>
          <p:cNvPr id="135171" name="Rectangle 3"/>
          <p:cNvSpPr>
            <a:spLocks noGrp="1" noChangeArrowheads="1"/>
          </p:cNvSpPr>
          <p:nvPr>
            <p:ph idx="1"/>
          </p:nvPr>
        </p:nvSpPr>
        <p:spPr>
          <a:xfrm>
            <a:off x="457200" y="1295400"/>
            <a:ext cx="8229600" cy="3606801"/>
          </a:xfrm>
        </p:spPr>
        <p:txBody>
          <a:bodyPr>
            <a:normAutofit fontScale="92500" lnSpcReduction="20000"/>
          </a:bodyPr>
          <a:lstStyle/>
          <a:p>
            <a:r>
              <a:rPr lang="en-IE" b="1" dirty="0" smtClean="0"/>
              <a:t>3)</a:t>
            </a:r>
            <a:r>
              <a:rPr lang="en-IE" dirty="0" smtClean="0"/>
              <a:t> </a:t>
            </a:r>
            <a:r>
              <a:rPr lang="en-IE" b="1" dirty="0" smtClean="0">
                <a:solidFill>
                  <a:srgbClr val="0000FF"/>
                </a:solidFill>
              </a:rPr>
              <a:t>Grouping:</a:t>
            </a:r>
          </a:p>
          <a:p>
            <a:pPr lvl="1"/>
            <a:r>
              <a:rPr lang="en-IE" dirty="0" smtClean="0"/>
              <a:t>Sort components of reduced 1-dimensional vector</a:t>
            </a:r>
          </a:p>
          <a:p>
            <a:pPr lvl="1"/>
            <a:r>
              <a:rPr lang="en-IE" dirty="0" smtClean="0"/>
              <a:t>Identify clusters by splitting the sorted vector in two</a:t>
            </a:r>
          </a:p>
          <a:p>
            <a:r>
              <a:rPr lang="en-IE" b="1" dirty="0" smtClean="0">
                <a:solidFill>
                  <a:srgbClr val="D60093"/>
                </a:solidFill>
              </a:rPr>
              <a:t>How to choose a splitting point?</a:t>
            </a:r>
          </a:p>
          <a:p>
            <a:pPr lvl="1"/>
            <a:r>
              <a:rPr lang="en-IE" dirty="0" smtClean="0"/>
              <a:t>Naïve approaches: </a:t>
            </a:r>
          </a:p>
          <a:p>
            <a:pPr lvl="2"/>
            <a:r>
              <a:rPr lang="en-IE" dirty="0" smtClean="0"/>
              <a:t>Split at </a:t>
            </a:r>
            <a:r>
              <a:rPr lang="en-IE" b="1" dirty="0" smtClean="0"/>
              <a:t>0</a:t>
            </a:r>
            <a:r>
              <a:rPr lang="en-IE" dirty="0" smtClean="0"/>
              <a:t> or median value</a:t>
            </a:r>
          </a:p>
          <a:p>
            <a:pPr lvl="1"/>
            <a:r>
              <a:rPr lang="en-IE" dirty="0" smtClean="0"/>
              <a:t>More expensive approaches:</a:t>
            </a:r>
          </a:p>
          <a:p>
            <a:pPr lvl="2"/>
            <a:r>
              <a:rPr lang="en-IE" dirty="0" smtClean="0"/>
              <a:t>Attempt to minimize normalized cut in 1-dimension </a:t>
            </a:r>
            <a:br>
              <a:rPr lang="en-IE" dirty="0" smtClean="0"/>
            </a:br>
            <a:r>
              <a:rPr lang="en-IE" dirty="0" smtClean="0"/>
              <a:t>(sweep over ordering of nodes induced by the eigenvector)</a:t>
            </a:r>
          </a:p>
          <a:p>
            <a:pPr lvl="1"/>
            <a:endParaRPr lang="en-IE" dirty="0" smtClean="0"/>
          </a:p>
        </p:txBody>
      </p:sp>
      <p:sp>
        <p:nvSpPr>
          <p:cNvPr id="76" name="Footer Placeholder 75"/>
          <p:cNvSpPr>
            <a:spLocks noGrp="1"/>
          </p:cNvSpPr>
          <p:nvPr>
            <p:ph type="ftr" sz="quarter" idx="11"/>
          </p:nvPr>
        </p:nvSpPr>
        <p:spPr/>
        <p:txBody>
          <a:bodyPr/>
          <a:lstStyle/>
          <a:p>
            <a:r>
              <a:rPr lang="en-IE" smtClean="0"/>
              <a:t>J. Leskovec, A. Rajaraman, J. Ullman: Mining of Massive Datasets, http://www.mmds.org</a:t>
            </a:r>
            <a:endParaRPr lang="en-IE"/>
          </a:p>
        </p:txBody>
      </p:sp>
      <p:sp>
        <p:nvSpPr>
          <p:cNvPr id="75" name="Slide Number Placeholder 74"/>
          <p:cNvSpPr>
            <a:spLocks noGrp="1"/>
          </p:cNvSpPr>
          <p:nvPr>
            <p:ph type="sldNum" sz="quarter" idx="12"/>
          </p:nvPr>
        </p:nvSpPr>
        <p:spPr/>
        <p:txBody>
          <a:bodyPr/>
          <a:lstStyle/>
          <a:p>
            <a:fld id="{2FB82157-1A3D-4543-BB36-318E47FF2E9F}" type="slidenum">
              <a:rPr lang="en-IE" smtClean="0"/>
              <a:pPr/>
              <a:t>51</a:t>
            </a:fld>
            <a:endParaRPr lang="en-IE"/>
          </a:p>
        </p:txBody>
      </p:sp>
      <p:sp>
        <p:nvSpPr>
          <p:cNvPr id="24627" name="AutoShape 77"/>
          <p:cNvSpPr>
            <a:spLocks noChangeArrowheads="1"/>
          </p:cNvSpPr>
          <p:nvPr/>
        </p:nvSpPr>
        <p:spPr bwMode="auto">
          <a:xfrm>
            <a:off x="635000" y="5118101"/>
            <a:ext cx="647700" cy="649288"/>
          </a:xfrm>
          <a:prstGeom prst="curvedRightArrow">
            <a:avLst>
              <a:gd name="adj1" fmla="val 20049"/>
              <a:gd name="adj2" fmla="val 40098"/>
              <a:gd name="adj3" fmla="val 33333"/>
            </a:avLst>
          </a:prstGeom>
          <a:solidFill>
            <a:schemeClr val="hlink"/>
          </a:solidFill>
          <a:ln w="9525">
            <a:solidFill>
              <a:srgbClr val="000000"/>
            </a:solidFill>
            <a:miter lim="800000"/>
            <a:headEnd/>
            <a:tailEnd/>
          </a:ln>
        </p:spPr>
        <p:txBody>
          <a:bodyPr wrap="none" anchor="ctr"/>
          <a:lstStyle/>
          <a:p>
            <a:endParaRPr lang="en-US"/>
          </a:p>
        </p:txBody>
      </p:sp>
      <p:sp>
        <p:nvSpPr>
          <p:cNvPr id="135320" name="Rectangle 152"/>
          <p:cNvSpPr>
            <a:spLocks noChangeArrowheads="1"/>
          </p:cNvSpPr>
          <p:nvPr/>
        </p:nvSpPr>
        <p:spPr bwMode="auto">
          <a:xfrm>
            <a:off x="2106612" y="6418264"/>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0.6</a:t>
            </a:r>
            <a:endParaRPr lang="en-IE" sz="1200" dirty="0"/>
          </a:p>
        </p:txBody>
      </p:sp>
      <p:sp>
        <p:nvSpPr>
          <p:cNvPr id="24629" name="Rectangle 153"/>
          <p:cNvSpPr>
            <a:spLocks noChangeArrowheads="1"/>
          </p:cNvSpPr>
          <p:nvPr/>
        </p:nvSpPr>
        <p:spPr bwMode="auto">
          <a:xfrm>
            <a:off x="1716087" y="6418264"/>
            <a:ext cx="39052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6</a:t>
            </a:r>
            <a:endParaRPr lang="en-IE" sz="1400" dirty="0">
              <a:solidFill>
                <a:srgbClr val="000000"/>
              </a:solidFill>
              <a:latin typeface="Verdana" pitchFamily="34" charset="0"/>
            </a:endParaRPr>
          </a:p>
        </p:txBody>
      </p:sp>
      <p:sp>
        <p:nvSpPr>
          <p:cNvPr id="135322" name="Rectangle 154"/>
          <p:cNvSpPr>
            <a:spLocks noChangeArrowheads="1"/>
          </p:cNvSpPr>
          <p:nvPr/>
        </p:nvSpPr>
        <p:spPr bwMode="auto">
          <a:xfrm>
            <a:off x="2106612" y="6115051"/>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0.3</a:t>
            </a:r>
            <a:endParaRPr lang="en-IE" sz="1200" dirty="0"/>
          </a:p>
        </p:txBody>
      </p:sp>
      <p:sp>
        <p:nvSpPr>
          <p:cNvPr id="24631" name="Rectangle 155"/>
          <p:cNvSpPr>
            <a:spLocks noChangeArrowheads="1"/>
          </p:cNvSpPr>
          <p:nvPr/>
        </p:nvSpPr>
        <p:spPr bwMode="auto">
          <a:xfrm>
            <a:off x="1716087" y="6115051"/>
            <a:ext cx="39052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5</a:t>
            </a:r>
            <a:endParaRPr lang="en-IE" sz="1400" baseline="-25000" dirty="0">
              <a:solidFill>
                <a:srgbClr val="000000"/>
              </a:solidFill>
              <a:latin typeface="Verdana" pitchFamily="34" charset="0"/>
            </a:endParaRPr>
          </a:p>
        </p:txBody>
      </p:sp>
      <p:sp>
        <p:nvSpPr>
          <p:cNvPr id="135324" name="Rectangle 156"/>
          <p:cNvSpPr>
            <a:spLocks noChangeArrowheads="1"/>
          </p:cNvSpPr>
          <p:nvPr/>
        </p:nvSpPr>
        <p:spPr bwMode="auto">
          <a:xfrm>
            <a:off x="2106612" y="5811839"/>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0.3</a:t>
            </a:r>
            <a:endParaRPr lang="en-IE" sz="1200" dirty="0"/>
          </a:p>
        </p:txBody>
      </p:sp>
      <p:sp>
        <p:nvSpPr>
          <p:cNvPr id="24633" name="Rectangle 157"/>
          <p:cNvSpPr>
            <a:spLocks noChangeArrowheads="1"/>
          </p:cNvSpPr>
          <p:nvPr/>
        </p:nvSpPr>
        <p:spPr bwMode="auto">
          <a:xfrm>
            <a:off x="1716087" y="5811839"/>
            <a:ext cx="39052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4</a:t>
            </a:r>
            <a:endParaRPr lang="en-IE" sz="1400" baseline="-25000" dirty="0">
              <a:solidFill>
                <a:srgbClr val="000000"/>
              </a:solidFill>
              <a:latin typeface="Verdana" pitchFamily="34" charset="0"/>
            </a:endParaRPr>
          </a:p>
        </p:txBody>
      </p:sp>
      <p:sp>
        <p:nvSpPr>
          <p:cNvPr id="135326" name="Rectangle 158"/>
          <p:cNvSpPr>
            <a:spLocks noChangeArrowheads="1"/>
          </p:cNvSpPr>
          <p:nvPr/>
        </p:nvSpPr>
        <p:spPr bwMode="auto">
          <a:xfrm>
            <a:off x="2106612" y="5508626"/>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0.3</a:t>
            </a:r>
            <a:endParaRPr lang="en-IE" sz="1200" dirty="0"/>
          </a:p>
        </p:txBody>
      </p:sp>
      <p:sp>
        <p:nvSpPr>
          <p:cNvPr id="24635" name="Rectangle 159"/>
          <p:cNvSpPr>
            <a:spLocks noChangeArrowheads="1"/>
          </p:cNvSpPr>
          <p:nvPr/>
        </p:nvSpPr>
        <p:spPr bwMode="auto">
          <a:xfrm>
            <a:off x="1716087" y="5508626"/>
            <a:ext cx="39052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3</a:t>
            </a:r>
            <a:endParaRPr lang="en-IE" sz="1400" dirty="0">
              <a:solidFill>
                <a:srgbClr val="000000"/>
              </a:solidFill>
              <a:latin typeface="Verdana" pitchFamily="34" charset="0"/>
            </a:endParaRPr>
          </a:p>
        </p:txBody>
      </p:sp>
      <p:sp>
        <p:nvSpPr>
          <p:cNvPr id="135328" name="Rectangle 160"/>
          <p:cNvSpPr>
            <a:spLocks noChangeArrowheads="1"/>
          </p:cNvSpPr>
          <p:nvPr/>
        </p:nvSpPr>
        <p:spPr bwMode="auto">
          <a:xfrm>
            <a:off x="2106612" y="5205414"/>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0.6</a:t>
            </a:r>
            <a:endParaRPr lang="en-IE" sz="1200" dirty="0"/>
          </a:p>
        </p:txBody>
      </p:sp>
      <p:sp>
        <p:nvSpPr>
          <p:cNvPr id="24637" name="Rectangle 161"/>
          <p:cNvSpPr>
            <a:spLocks noChangeArrowheads="1"/>
          </p:cNvSpPr>
          <p:nvPr/>
        </p:nvSpPr>
        <p:spPr bwMode="auto">
          <a:xfrm>
            <a:off x="1716087" y="5205414"/>
            <a:ext cx="39052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2</a:t>
            </a:r>
            <a:endParaRPr lang="en-IE" sz="1400" dirty="0">
              <a:solidFill>
                <a:srgbClr val="000000"/>
              </a:solidFill>
              <a:latin typeface="Verdana" pitchFamily="34" charset="0"/>
            </a:endParaRPr>
          </a:p>
        </p:txBody>
      </p:sp>
      <p:sp>
        <p:nvSpPr>
          <p:cNvPr id="135330" name="Rectangle 162"/>
          <p:cNvSpPr>
            <a:spLocks noChangeArrowheads="1"/>
          </p:cNvSpPr>
          <p:nvPr/>
        </p:nvSpPr>
        <p:spPr bwMode="auto">
          <a:xfrm>
            <a:off x="2106612" y="4902201"/>
            <a:ext cx="473075"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0.3</a:t>
            </a:r>
            <a:endParaRPr lang="en-IE" sz="1200" dirty="0"/>
          </a:p>
        </p:txBody>
      </p:sp>
      <p:sp>
        <p:nvSpPr>
          <p:cNvPr id="24639" name="Rectangle 163"/>
          <p:cNvSpPr>
            <a:spLocks noChangeArrowheads="1"/>
          </p:cNvSpPr>
          <p:nvPr/>
        </p:nvSpPr>
        <p:spPr bwMode="auto">
          <a:xfrm>
            <a:off x="1716087" y="4876801"/>
            <a:ext cx="390525" cy="328614"/>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1</a:t>
            </a:r>
            <a:endParaRPr lang="en-IE" sz="1400" dirty="0">
              <a:solidFill>
                <a:srgbClr val="000000"/>
              </a:solidFill>
              <a:latin typeface="Verdana" pitchFamily="34" charset="0"/>
            </a:endParaRPr>
          </a:p>
        </p:txBody>
      </p:sp>
      <p:sp>
        <p:nvSpPr>
          <p:cNvPr id="24640" name="Line 164"/>
          <p:cNvSpPr>
            <a:spLocks noChangeShapeType="1"/>
          </p:cNvSpPr>
          <p:nvPr/>
        </p:nvSpPr>
        <p:spPr bwMode="auto">
          <a:xfrm>
            <a:off x="1716087" y="4876800"/>
            <a:ext cx="863600" cy="0"/>
          </a:xfrm>
          <a:prstGeom prst="line">
            <a:avLst/>
          </a:prstGeom>
          <a:noFill/>
          <a:ln w="12700" cap="rnd">
            <a:solidFill>
              <a:schemeClr val="tx1"/>
            </a:solidFill>
            <a:round/>
            <a:headEnd/>
            <a:tailEnd/>
          </a:ln>
        </p:spPr>
        <p:txBody>
          <a:bodyPr/>
          <a:lstStyle/>
          <a:p>
            <a:endParaRPr lang="en-US"/>
          </a:p>
        </p:txBody>
      </p:sp>
      <p:sp>
        <p:nvSpPr>
          <p:cNvPr id="24641" name="Line 165"/>
          <p:cNvSpPr>
            <a:spLocks noChangeShapeType="1"/>
          </p:cNvSpPr>
          <p:nvPr/>
        </p:nvSpPr>
        <p:spPr bwMode="auto">
          <a:xfrm>
            <a:off x="1716087" y="5205414"/>
            <a:ext cx="863600" cy="0"/>
          </a:xfrm>
          <a:prstGeom prst="line">
            <a:avLst/>
          </a:prstGeom>
          <a:noFill/>
          <a:ln w="12700" cap="rnd">
            <a:solidFill>
              <a:schemeClr val="tx1"/>
            </a:solidFill>
            <a:round/>
            <a:headEnd/>
            <a:tailEnd/>
          </a:ln>
        </p:spPr>
        <p:txBody>
          <a:bodyPr/>
          <a:lstStyle/>
          <a:p>
            <a:endParaRPr lang="en-US"/>
          </a:p>
        </p:txBody>
      </p:sp>
      <p:sp>
        <p:nvSpPr>
          <p:cNvPr id="24642" name="Line 166"/>
          <p:cNvSpPr>
            <a:spLocks noChangeShapeType="1"/>
          </p:cNvSpPr>
          <p:nvPr/>
        </p:nvSpPr>
        <p:spPr bwMode="auto">
          <a:xfrm>
            <a:off x="1716087" y="5508626"/>
            <a:ext cx="863600" cy="0"/>
          </a:xfrm>
          <a:prstGeom prst="line">
            <a:avLst/>
          </a:prstGeom>
          <a:noFill/>
          <a:ln w="12700" cap="rnd">
            <a:solidFill>
              <a:schemeClr val="tx1"/>
            </a:solidFill>
            <a:round/>
            <a:headEnd/>
            <a:tailEnd/>
          </a:ln>
        </p:spPr>
        <p:txBody>
          <a:bodyPr/>
          <a:lstStyle/>
          <a:p>
            <a:endParaRPr lang="en-US"/>
          </a:p>
        </p:txBody>
      </p:sp>
      <p:sp>
        <p:nvSpPr>
          <p:cNvPr id="24643" name="Line 167"/>
          <p:cNvSpPr>
            <a:spLocks noChangeShapeType="1"/>
          </p:cNvSpPr>
          <p:nvPr/>
        </p:nvSpPr>
        <p:spPr bwMode="auto">
          <a:xfrm>
            <a:off x="1716087" y="5811839"/>
            <a:ext cx="863600" cy="0"/>
          </a:xfrm>
          <a:prstGeom prst="line">
            <a:avLst/>
          </a:prstGeom>
          <a:noFill/>
          <a:ln w="12700" cap="rnd">
            <a:solidFill>
              <a:schemeClr val="tx1"/>
            </a:solidFill>
            <a:round/>
            <a:headEnd/>
            <a:tailEnd/>
          </a:ln>
        </p:spPr>
        <p:txBody>
          <a:bodyPr/>
          <a:lstStyle/>
          <a:p>
            <a:endParaRPr lang="en-US"/>
          </a:p>
        </p:txBody>
      </p:sp>
      <p:sp>
        <p:nvSpPr>
          <p:cNvPr id="24644" name="Line 168"/>
          <p:cNvSpPr>
            <a:spLocks noChangeShapeType="1"/>
          </p:cNvSpPr>
          <p:nvPr/>
        </p:nvSpPr>
        <p:spPr bwMode="auto">
          <a:xfrm>
            <a:off x="1716087" y="6089650"/>
            <a:ext cx="863600" cy="0"/>
          </a:xfrm>
          <a:prstGeom prst="line">
            <a:avLst/>
          </a:prstGeom>
          <a:noFill/>
          <a:ln w="12700" cap="rnd">
            <a:solidFill>
              <a:schemeClr val="tx1"/>
            </a:solidFill>
            <a:round/>
            <a:headEnd/>
            <a:tailEnd/>
          </a:ln>
        </p:spPr>
        <p:txBody>
          <a:bodyPr/>
          <a:lstStyle/>
          <a:p>
            <a:endParaRPr lang="en-US"/>
          </a:p>
        </p:txBody>
      </p:sp>
      <p:sp>
        <p:nvSpPr>
          <p:cNvPr id="24645" name="Line 169"/>
          <p:cNvSpPr>
            <a:spLocks noChangeShapeType="1"/>
          </p:cNvSpPr>
          <p:nvPr/>
        </p:nvSpPr>
        <p:spPr bwMode="auto">
          <a:xfrm>
            <a:off x="1716087" y="6418264"/>
            <a:ext cx="863600" cy="0"/>
          </a:xfrm>
          <a:prstGeom prst="line">
            <a:avLst/>
          </a:prstGeom>
          <a:noFill/>
          <a:ln w="12700" cap="rnd">
            <a:solidFill>
              <a:schemeClr val="tx1"/>
            </a:solidFill>
            <a:round/>
            <a:headEnd/>
            <a:tailEnd/>
          </a:ln>
        </p:spPr>
        <p:txBody>
          <a:bodyPr/>
          <a:lstStyle/>
          <a:p>
            <a:endParaRPr lang="en-US"/>
          </a:p>
        </p:txBody>
      </p:sp>
      <p:sp>
        <p:nvSpPr>
          <p:cNvPr id="24646" name="Line 170"/>
          <p:cNvSpPr>
            <a:spLocks noChangeShapeType="1"/>
          </p:cNvSpPr>
          <p:nvPr/>
        </p:nvSpPr>
        <p:spPr bwMode="auto">
          <a:xfrm>
            <a:off x="1716087" y="6721476"/>
            <a:ext cx="863600" cy="0"/>
          </a:xfrm>
          <a:prstGeom prst="line">
            <a:avLst/>
          </a:prstGeom>
          <a:noFill/>
          <a:ln w="12700" cap="rnd">
            <a:solidFill>
              <a:schemeClr val="tx1"/>
            </a:solidFill>
            <a:round/>
            <a:headEnd/>
            <a:tailEnd/>
          </a:ln>
        </p:spPr>
        <p:txBody>
          <a:bodyPr/>
          <a:lstStyle/>
          <a:p>
            <a:endParaRPr lang="en-US"/>
          </a:p>
        </p:txBody>
      </p:sp>
      <p:sp>
        <p:nvSpPr>
          <p:cNvPr id="24647" name="Line 171"/>
          <p:cNvSpPr>
            <a:spLocks noChangeShapeType="1"/>
          </p:cNvSpPr>
          <p:nvPr/>
        </p:nvSpPr>
        <p:spPr bwMode="auto">
          <a:xfrm>
            <a:off x="1716087" y="4876800"/>
            <a:ext cx="0" cy="1819275"/>
          </a:xfrm>
          <a:prstGeom prst="line">
            <a:avLst/>
          </a:prstGeom>
          <a:noFill/>
          <a:ln w="12700" cap="rnd">
            <a:solidFill>
              <a:schemeClr val="tx1"/>
            </a:solidFill>
            <a:round/>
            <a:headEnd/>
            <a:tailEnd/>
          </a:ln>
        </p:spPr>
        <p:txBody>
          <a:bodyPr/>
          <a:lstStyle/>
          <a:p>
            <a:endParaRPr lang="en-US"/>
          </a:p>
        </p:txBody>
      </p:sp>
      <p:sp>
        <p:nvSpPr>
          <p:cNvPr id="24648" name="Line 172"/>
          <p:cNvSpPr>
            <a:spLocks noChangeShapeType="1"/>
          </p:cNvSpPr>
          <p:nvPr/>
        </p:nvSpPr>
        <p:spPr bwMode="auto">
          <a:xfrm>
            <a:off x="2106612" y="4876800"/>
            <a:ext cx="0" cy="1819275"/>
          </a:xfrm>
          <a:prstGeom prst="line">
            <a:avLst/>
          </a:prstGeom>
          <a:noFill/>
          <a:ln w="12700" cap="rnd">
            <a:solidFill>
              <a:schemeClr val="tx1"/>
            </a:solidFill>
            <a:round/>
            <a:headEnd/>
            <a:tailEnd/>
          </a:ln>
        </p:spPr>
        <p:txBody>
          <a:bodyPr/>
          <a:lstStyle/>
          <a:p>
            <a:endParaRPr lang="en-US" sz="1200"/>
          </a:p>
        </p:txBody>
      </p:sp>
      <p:sp>
        <p:nvSpPr>
          <p:cNvPr id="24649" name="Line 173"/>
          <p:cNvSpPr>
            <a:spLocks noChangeShapeType="1"/>
          </p:cNvSpPr>
          <p:nvPr/>
        </p:nvSpPr>
        <p:spPr bwMode="auto">
          <a:xfrm>
            <a:off x="2579687" y="4876800"/>
            <a:ext cx="0" cy="1819275"/>
          </a:xfrm>
          <a:prstGeom prst="line">
            <a:avLst/>
          </a:prstGeom>
          <a:noFill/>
          <a:ln w="12700" cap="rnd">
            <a:solidFill>
              <a:schemeClr val="tx1"/>
            </a:solidFill>
            <a:round/>
            <a:headEnd/>
            <a:tailEnd/>
          </a:ln>
        </p:spPr>
        <p:txBody>
          <a:bodyPr/>
          <a:lstStyle/>
          <a:p>
            <a:endParaRPr lang="en-US" sz="1200"/>
          </a:p>
        </p:txBody>
      </p:sp>
      <p:sp>
        <p:nvSpPr>
          <p:cNvPr id="24599" name="AutoShape 117"/>
          <p:cNvSpPr>
            <a:spLocks noChangeArrowheads="1"/>
          </p:cNvSpPr>
          <p:nvPr/>
        </p:nvSpPr>
        <p:spPr bwMode="auto">
          <a:xfrm>
            <a:off x="2768600" y="5392739"/>
            <a:ext cx="431800" cy="288925"/>
          </a:xfrm>
          <a:prstGeom prst="rightArrow">
            <a:avLst>
              <a:gd name="adj1" fmla="val 50000"/>
              <a:gd name="adj2" fmla="val 37363"/>
            </a:avLst>
          </a:prstGeom>
          <a:solidFill>
            <a:schemeClr val="hlink"/>
          </a:solidFill>
          <a:ln w="12700">
            <a:solidFill>
              <a:srgbClr val="000000"/>
            </a:solidFill>
            <a:miter lim="800000"/>
            <a:headEnd/>
            <a:tailEnd/>
          </a:ln>
        </p:spPr>
        <p:txBody>
          <a:bodyPr wrap="none" anchor="ctr"/>
          <a:lstStyle/>
          <a:p>
            <a:endParaRPr lang="en-US"/>
          </a:p>
        </p:txBody>
      </p:sp>
      <p:sp>
        <p:nvSpPr>
          <p:cNvPr id="135342" name="Text Box 174"/>
          <p:cNvSpPr txBox="1">
            <a:spLocks noChangeArrowheads="1"/>
          </p:cNvSpPr>
          <p:nvPr/>
        </p:nvSpPr>
        <p:spPr bwMode="auto">
          <a:xfrm>
            <a:off x="3203576" y="4833271"/>
            <a:ext cx="2808288" cy="1034129"/>
          </a:xfrm>
          <a:prstGeom prst="rect">
            <a:avLst/>
          </a:prstGeom>
          <a:noFill/>
          <a:ln w="12700">
            <a:noFill/>
            <a:miter lim="800000"/>
            <a:headEnd/>
            <a:tailEnd/>
          </a:ln>
          <a:effectLst/>
        </p:spPr>
        <p:txBody>
          <a:bodyPr>
            <a:spAutoFit/>
          </a:bodyPr>
          <a:lstStyle/>
          <a:p>
            <a:pPr algn="ctr" eaLnBrk="0" hangingPunct="0">
              <a:spcBef>
                <a:spcPct val="20000"/>
              </a:spcBef>
              <a:defRPr/>
            </a:pPr>
            <a:r>
              <a:rPr lang="en-IE" b="1" dirty="0">
                <a:solidFill>
                  <a:srgbClr val="008000"/>
                </a:solidFill>
              </a:rPr>
              <a:t>Split at </a:t>
            </a:r>
            <a:r>
              <a:rPr lang="en-IE" b="1" dirty="0" smtClean="0">
                <a:solidFill>
                  <a:srgbClr val="008000"/>
                </a:solidFill>
                <a:latin typeface="Times New Roman" pitchFamily="18" charset="0"/>
                <a:cs typeface="Times New Roman" pitchFamily="18" charset="0"/>
              </a:rPr>
              <a:t>0:</a:t>
            </a:r>
            <a:endParaRPr lang="en-IE" b="1" dirty="0">
              <a:solidFill>
                <a:srgbClr val="008000"/>
              </a:solidFill>
              <a:latin typeface="Times New Roman" pitchFamily="18" charset="0"/>
              <a:cs typeface="Times New Roman" pitchFamily="18" charset="0"/>
            </a:endParaRPr>
          </a:p>
          <a:p>
            <a:pPr algn="ctr" eaLnBrk="0" hangingPunct="0">
              <a:spcBef>
                <a:spcPct val="20000"/>
              </a:spcBef>
              <a:defRPr/>
            </a:pPr>
            <a:r>
              <a:rPr lang="en-IE" b="1" dirty="0"/>
              <a:t>Cluster A:</a:t>
            </a:r>
            <a:r>
              <a:rPr lang="en-IE" dirty="0"/>
              <a:t> Positive points</a:t>
            </a:r>
          </a:p>
          <a:p>
            <a:pPr algn="ctr" eaLnBrk="0" hangingPunct="0">
              <a:spcBef>
                <a:spcPct val="20000"/>
              </a:spcBef>
              <a:defRPr/>
            </a:pPr>
            <a:r>
              <a:rPr lang="en-IE" b="1" dirty="0"/>
              <a:t>Cluster B:</a:t>
            </a:r>
            <a:r>
              <a:rPr lang="en-IE" dirty="0"/>
              <a:t> Negative points</a:t>
            </a:r>
          </a:p>
        </p:txBody>
      </p:sp>
      <p:sp>
        <p:nvSpPr>
          <p:cNvPr id="135390" name="Rectangle 222"/>
          <p:cNvSpPr>
            <a:spLocks noChangeArrowheads="1"/>
          </p:cNvSpPr>
          <p:nvPr/>
        </p:nvSpPr>
        <p:spPr bwMode="auto">
          <a:xfrm>
            <a:off x="3959226" y="6402387"/>
            <a:ext cx="468313"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0.3</a:t>
            </a:r>
            <a:endParaRPr lang="en-IE" sz="1200" dirty="0"/>
          </a:p>
        </p:txBody>
      </p:sp>
      <p:sp>
        <p:nvSpPr>
          <p:cNvPr id="24602" name="Rectangle 223"/>
          <p:cNvSpPr>
            <a:spLocks noChangeArrowheads="1"/>
          </p:cNvSpPr>
          <p:nvPr/>
        </p:nvSpPr>
        <p:spPr bwMode="auto">
          <a:xfrm>
            <a:off x="3562351" y="6402387"/>
            <a:ext cx="39687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3</a:t>
            </a:r>
            <a:endParaRPr lang="en-IE" sz="1400" dirty="0">
              <a:solidFill>
                <a:srgbClr val="000000"/>
              </a:solidFill>
              <a:latin typeface="Verdana" pitchFamily="34" charset="0"/>
            </a:endParaRPr>
          </a:p>
        </p:txBody>
      </p:sp>
      <p:sp>
        <p:nvSpPr>
          <p:cNvPr id="135392" name="Rectangle 224"/>
          <p:cNvSpPr>
            <a:spLocks noChangeArrowheads="1"/>
          </p:cNvSpPr>
          <p:nvPr/>
        </p:nvSpPr>
        <p:spPr bwMode="auto">
          <a:xfrm>
            <a:off x="3959226" y="6099174"/>
            <a:ext cx="468313"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0.6</a:t>
            </a:r>
            <a:endParaRPr lang="en-IE" sz="1200" dirty="0"/>
          </a:p>
        </p:txBody>
      </p:sp>
      <p:sp>
        <p:nvSpPr>
          <p:cNvPr id="24604" name="Rectangle 225"/>
          <p:cNvSpPr>
            <a:spLocks noChangeArrowheads="1"/>
          </p:cNvSpPr>
          <p:nvPr/>
        </p:nvSpPr>
        <p:spPr bwMode="auto">
          <a:xfrm>
            <a:off x="3562351" y="6099174"/>
            <a:ext cx="396875"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2</a:t>
            </a:r>
            <a:endParaRPr lang="en-IE" sz="1400" dirty="0">
              <a:solidFill>
                <a:srgbClr val="000000"/>
              </a:solidFill>
              <a:latin typeface="Verdana" pitchFamily="34" charset="0"/>
            </a:endParaRPr>
          </a:p>
        </p:txBody>
      </p:sp>
      <p:sp>
        <p:nvSpPr>
          <p:cNvPr id="135394" name="Rectangle 226"/>
          <p:cNvSpPr>
            <a:spLocks noChangeArrowheads="1"/>
          </p:cNvSpPr>
          <p:nvPr/>
        </p:nvSpPr>
        <p:spPr bwMode="auto">
          <a:xfrm>
            <a:off x="3959226" y="5821363"/>
            <a:ext cx="468313"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smtClean="0"/>
              <a:t>0.3</a:t>
            </a:r>
            <a:endParaRPr lang="en-IE" sz="1200" dirty="0"/>
          </a:p>
        </p:txBody>
      </p:sp>
      <p:sp>
        <p:nvSpPr>
          <p:cNvPr id="24606" name="Rectangle 227"/>
          <p:cNvSpPr>
            <a:spLocks noChangeArrowheads="1"/>
          </p:cNvSpPr>
          <p:nvPr/>
        </p:nvSpPr>
        <p:spPr bwMode="auto">
          <a:xfrm>
            <a:off x="3562351" y="5799137"/>
            <a:ext cx="396875" cy="325439"/>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1</a:t>
            </a:r>
            <a:endParaRPr lang="en-IE" sz="1400" dirty="0">
              <a:solidFill>
                <a:srgbClr val="000000"/>
              </a:solidFill>
              <a:latin typeface="Verdana" pitchFamily="34" charset="0"/>
            </a:endParaRPr>
          </a:p>
        </p:txBody>
      </p:sp>
      <p:sp>
        <p:nvSpPr>
          <p:cNvPr id="24607" name="Line 228"/>
          <p:cNvSpPr>
            <a:spLocks noChangeShapeType="1"/>
          </p:cNvSpPr>
          <p:nvPr/>
        </p:nvSpPr>
        <p:spPr bwMode="auto">
          <a:xfrm>
            <a:off x="3562351" y="5791200"/>
            <a:ext cx="865188" cy="0"/>
          </a:xfrm>
          <a:prstGeom prst="line">
            <a:avLst/>
          </a:prstGeom>
          <a:noFill/>
          <a:ln w="12700" cap="rnd">
            <a:solidFill>
              <a:schemeClr val="tx1"/>
            </a:solidFill>
            <a:round/>
            <a:headEnd/>
            <a:tailEnd/>
          </a:ln>
        </p:spPr>
        <p:txBody>
          <a:bodyPr/>
          <a:lstStyle/>
          <a:p>
            <a:endParaRPr lang="en-US"/>
          </a:p>
        </p:txBody>
      </p:sp>
      <p:sp>
        <p:nvSpPr>
          <p:cNvPr id="24608" name="Line 229"/>
          <p:cNvSpPr>
            <a:spLocks noChangeShapeType="1"/>
          </p:cNvSpPr>
          <p:nvPr/>
        </p:nvSpPr>
        <p:spPr bwMode="auto">
          <a:xfrm>
            <a:off x="3562351" y="6124575"/>
            <a:ext cx="865188" cy="0"/>
          </a:xfrm>
          <a:prstGeom prst="line">
            <a:avLst/>
          </a:prstGeom>
          <a:noFill/>
          <a:ln w="12700" cap="rnd">
            <a:solidFill>
              <a:schemeClr val="tx1"/>
            </a:solidFill>
            <a:round/>
            <a:headEnd/>
            <a:tailEnd/>
          </a:ln>
        </p:spPr>
        <p:txBody>
          <a:bodyPr/>
          <a:lstStyle/>
          <a:p>
            <a:endParaRPr lang="en-US"/>
          </a:p>
        </p:txBody>
      </p:sp>
      <p:sp>
        <p:nvSpPr>
          <p:cNvPr id="24609" name="Line 230"/>
          <p:cNvSpPr>
            <a:spLocks noChangeShapeType="1"/>
          </p:cNvSpPr>
          <p:nvPr/>
        </p:nvSpPr>
        <p:spPr bwMode="auto">
          <a:xfrm>
            <a:off x="3562351" y="6402387"/>
            <a:ext cx="865188" cy="0"/>
          </a:xfrm>
          <a:prstGeom prst="line">
            <a:avLst/>
          </a:prstGeom>
          <a:noFill/>
          <a:ln w="12700" cap="rnd">
            <a:solidFill>
              <a:schemeClr val="tx1"/>
            </a:solidFill>
            <a:round/>
            <a:headEnd/>
            <a:tailEnd/>
          </a:ln>
        </p:spPr>
        <p:txBody>
          <a:bodyPr/>
          <a:lstStyle/>
          <a:p>
            <a:endParaRPr lang="en-US"/>
          </a:p>
        </p:txBody>
      </p:sp>
      <p:sp>
        <p:nvSpPr>
          <p:cNvPr id="24610" name="Line 234"/>
          <p:cNvSpPr>
            <a:spLocks noChangeShapeType="1"/>
          </p:cNvSpPr>
          <p:nvPr/>
        </p:nvSpPr>
        <p:spPr bwMode="auto">
          <a:xfrm>
            <a:off x="3562351" y="6705599"/>
            <a:ext cx="865188" cy="0"/>
          </a:xfrm>
          <a:prstGeom prst="line">
            <a:avLst/>
          </a:prstGeom>
          <a:noFill/>
          <a:ln w="12700" cap="rnd">
            <a:solidFill>
              <a:schemeClr val="tx1"/>
            </a:solidFill>
            <a:round/>
            <a:headEnd/>
            <a:tailEnd/>
          </a:ln>
        </p:spPr>
        <p:txBody>
          <a:bodyPr/>
          <a:lstStyle/>
          <a:p>
            <a:endParaRPr lang="en-US"/>
          </a:p>
        </p:txBody>
      </p:sp>
      <p:sp>
        <p:nvSpPr>
          <p:cNvPr id="24611" name="Line 235"/>
          <p:cNvSpPr>
            <a:spLocks noChangeShapeType="1"/>
          </p:cNvSpPr>
          <p:nvPr/>
        </p:nvSpPr>
        <p:spPr bwMode="auto">
          <a:xfrm>
            <a:off x="3562351" y="5795962"/>
            <a:ext cx="0" cy="909638"/>
          </a:xfrm>
          <a:prstGeom prst="line">
            <a:avLst/>
          </a:prstGeom>
          <a:noFill/>
          <a:ln w="12700" cap="rnd">
            <a:solidFill>
              <a:schemeClr val="tx1"/>
            </a:solidFill>
            <a:round/>
            <a:headEnd/>
            <a:tailEnd/>
          </a:ln>
        </p:spPr>
        <p:txBody>
          <a:bodyPr/>
          <a:lstStyle/>
          <a:p>
            <a:endParaRPr lang="en-US"/>
          </a:p>
        </p:txBody>
      </p:sp>
      <p:sp>
        <p:nvSpPr>
          <p:cNvPr id="24612" name="Line 236"/>
          <p:cNvSpPr>
            <a:spLocks noChangeShapeType="1"/>
          </p:cNvSpPr>
          <p:nvPr/>
        </p:nvSpPr>
        <p:spPr bwMode="auto">
          <a:xfrm>
            <a:off x="3959226" y="5795962"/>
            <a:ext cx="0" cy="909638"/>
          </a:xfrm>
          <a:prstGeom prst="line">
            <a:avLst/>
          </a:prstGeom>
          <a:noFill/>
          <a:ln w="12700" cap="rnd">
            <a:solidFill>
              <a:schemeClr val="tx1"/>
            </a:solidFill>
            <a:round/>
            <a:headEnd/>
            <a:tailEnd/>
          </a:ln>
        </p:spPr>
        <p:txBody>
          <a:bodyPr/>
          <a:lstStyle/>
          <a:p>
            <a:endParaRPr lang="en-US"/>
          </a:p>
        </p:txBody>
      </p:sp>
      <p:sp>
        <p:nvSpPr>
          <p:cNvPr id="24613" name="Line 237"/>
          <p:cNvSpPr>
            <a:spLocks noChangeShapeType="1"/>
          </p:cNvSpPr>
          <p:nvPr/>
        </p:nvSpPr>
        <p:spPr bwMode="auto">
          <a:xfrm>
            <a:off x="4427538" y="5795962"/>
            <a:ext cx="0" cy="909638"/>
          </a:xfrm>
          <a:prstGeom prst="line">
            <a:avLst/>
          </a:prstGeom>
          <a:noFill/>
          <a:ln w="12700" cap="rnd">
            <a:solidFill>
              <a:schemeClr val="tx1"/>
            </a:solidFill>
            <a:round/>
            <a:headEnd/>
            <a:tailEnd/>
          </a:ln>
        </p:spPr>
        <p:txBody>
          <a:bodyPr/>
          <a:lstStyle/>
          <a:p>
            <a:endParaRPr lang="en-US"/>
          </a:p>
        </p:txBody>
      </p:sp>
      <p:sp>
        <p:nvSpPr>
          <p:cNvPr id="135424" name="Rectangle 256"/>
          <p:cNvSpPr>
            <a:spLocks noChangeArrowheads="1"/>
          </p:cNvSpPr>
          <p:nvPr/>
        </p:nvSpPr>
        <p:spPr bwMode="auto">
          <a:xfrm>
            <a:off x="5186363" y="6402387"/>
            <a:ext cx="465138"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0.6</a:t>
            </a:r>
            <a:endParaRPr lang="en-IE" sz="1200" dirty="0"/>
          </a:p>
        </p:txBody>
      </p:sp>
      <p:sp>
        <p:nvSpPr>
          <p:cNvPr id="24615" name="Rectangle 257"/>
          <p:cNvSpPr>
            <a:spLocks noChangeArrowheads="1"/>
          </p:cNvSpPr>
          <p:nvPr/>
        </p:nvSpPr>
        <p:spPr bwMode="auto">
          <a:xfrm>
            <a:off x="4786313" y="6402387"/>
            <a:ext cx="400050"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6</a:t>
            </a:r>
            <a:endParaRPr lang="en-IE" sz="1400" dirty="0">
              <a:solidFill>
                <a:srgbClr val="000000"/>
              </a:solidFill>
              <a:latin typeface="Verdana" pitchFamily="34" charset="0"/>
            </a:endParaRPr>
          </a:p>
        </p:txBody>
      </p:sp>
      <p:sp>
        <p:nvSpPr>
          <p:cNvPr id="135426" name="Rectangle 258"/>
          <p:cNvSpPr>
            <a:spLocks noChangeArrowheads="1"/>
          </p:cNvSpPr>
          <p:nvPr/>
        </p:nvSpPr>
        <p:spPr bwMode="auto">
          <a:xfrm>
            <a:off x="5186363" y="6099174"/>
            <a:ext cx="465138" cy="303213"/>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0.3</a:t>
            </a:r>
            <a:endParaRPr lang="en-IE" sz="1200" dirty="0"/>
          </a:p>
        </p:txBody>
      </p:sp>
      <p:sp>
        <p:nvSpPr>
          <p:cNvPr id="24617" name="Rectangle 259"/>
          <p:cNvSpPr>
            <a:spLocks noChangeArrowheads="1"/>
          </p:cNvSpPr>
          <p:nvPr/>
        </p:nvSpPr>
        <p:spPr bwMode="auto">
          <a:xfrm>
            <a:off x="4786313" y="6099174"/>
            <a:ext cx="400050" cy="303213"/>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5</a:t>
            </a:r>
            <a:endParaRPr lang="en-IE" sz="1400" baseline="-25000" dirty="0">
              <a:solidFill>
                <a:srgbClr val="000000"/>
              </a:solidFill>
              <a:latin typeface="Verdana" pitchFamily="34" charset="0"/>
            </a:endParaRPr>
          </a:p>
        </p:txBody>
      </p:sp>
      <p:sp>
        <p:nvSpPr>
          <p:cNvPr id="135428" name="Rectangle 260"/>
          <p:cNvSpPr>
            <a:spLocks noChangeArrowheads="1"/>
          </p:cNvSpPr>
          <p:nvPr/>
        </p:nvSpPr>
        <p:spPr bwMode="auto">
          <a:xfrm>
            <a:off x="5186363" y="5791201"/>
            <a:ext cx="465138" cy="333376"/>
          </a:xfrm>
          <a:prstGeom prst="rect">
            <a:avLst/>
          </a:prstGeom>
          <a:noFill/>
          <a:ln w="9525">
            <a:noFill/>
            <a:miter lim="800000"/>
            <a:headEnd/>
            <a:tailEnd/>
          </a:ln>
          <a:effectLst/>
        </p:spPr>
        <p:txBody>
          <a:bodyPr anchor="ctr"/>
          <a:lstStyle/>
          <a:p>
            <a:pPr algn="ctr">
              <a:spcBef>
                <a:spcPct val="20000"/>
              </a:spcBef>
              <a:buClr>
                <a:schemeClr val="hlink"/>
              </a:buClr>
              <a:buSzPct val="70000"/>
              <a:buFont typeface="Wingdings" pitchFamily="2" charset="2"/>
              <a:buNone/>
              <a:defRPr/>
            </a:pPr>
            <a:r>
              <a:rPr lang="en-IE" sz="1200" dirty="0"/>
              <a:t>-</a:t>
            </a:r>
            <a:r>
              <a:rPr lang="en-IE" sz="1200" dirty="0" smtClean="0"/>
              <a:t>0.3</a:t>
            </a:r>
            <a:endParaRPr lang="en-IE" sz="1200" dirty="0"/>
          </a:p>
        </p:txBody>
      </p:sp>
      <p:sp>
        <p:nvSpPr>
          <p:cNvPr id="24619" name="Rectangle 261"/>
          <p:cNvSpPr>
            <a:spLocks noChangeArrowheads="1"/>
          </p:cNvSpPr>
          <p:nvPr/>
        </p:nvSpPr>
        <p:spPr bwMode="auto">
          <a:xfrm>
            <a:off x="4786313" y="5791201"/>
            <a:ext cx="400050" cy="333376"/>
          </a:xfrm>
          <a:prstGeom prst="rect">
            <a:avLst/>
          </a:prstGeom>
          <a:solidFill>
            <a:srgbClr val="DDDDDD"/>
          </a:solidFill>
          <a:ln w="9525">
            <a:noFill/>
            <a:miter lim="800000"/>
            <a:headEnd/>
            <a:tailEnd/>
          </a:ln>
        </p:spPr>
        <p:txBody>
          <a:bodyPr anchor="ctr"/>
          <a:lstStyle/>
          <a:p>
            <a:pPr algn="ctr">
              <a:spcBef>
                <a:spcPct val="20000"/>
              </a:spcBef>
              <a:buClr>
                <a:schemeClr val="hlink"/>
              </a:buClr>
              <a:buSzPct val="70000"/>
              <a:buFont typeface="Wingdings" pitchFamily="2" charset="2"/>
              <a:buNone/>
            </a:pPr>
            <a:r>
              <a:rPr lang="en-IE" sz="1400" dirty="0" smtClean="0">
                <a:solidFill>
                  <a:srgbClr val="000000"/>
                </a:solidFill>
                <a:latin typeface="Verdana" pitchFamily="34" charset="0"/>
              </a:rPr>
              <a:t>4</a:t>
            </a:r>
            <a:endParaRPr lang="en-IE" sz="1400" baseline="-25000" dirty="0">
              <a:solidFill>
                <a:srgbClr val="000000"/>
              </a:solidFill>
              <a:latin typeface="Verdana" pitchFamily="34" charset="0"/>
            </a:endParaRPr>
          </a:p>
        </p:txBody>
      </p:sp>
      <p:sp>
        <p:nvSpPr>
          <p:cNvPr id="24620" name="Line 268"/>
          <p:cNvSpPr>
            <a:spLocks noChangeShapeType="1"/>
          </p:cNvSpPr>
          <p:nvPr/>
        </p:nvSpPr>
        <p:spPr bwMode="auto">
          <a:xfrm>
            <a:off x="4786313" y="5791200"/>
            <a:ext cx="865188" cy="0"/>
          </a:xfrm>
          <a:prstGeom prst="line">
            <a:avLst/>
          </a:prstGeom>
          <a:noFill/>
          <a:ln w="12700" cap="rnd">
            <a:solidFill>
              <a:schemeClr val="tx1"/>
            </a:solidFill>
            <a:round/>
            <a:headEnd/>
            <a:tailEnd/>
          </a:ln>
        </p:spPr>
        <p:txBody>
          <a:bodyPr/>
          <a:lstStyle/>
          <a:p>
            <a:endParaRPr lang="en-US"/>
          </a:p>
        </p:txBody>
      </p:sp>
      <p:sp>
        <p:nvSpPr>
          <p:cNvPr id="24621" name="Line 272"/>
          <p:cNvSpPr>
            <a:spLocks noChangeShapeType="1"/>
          </p:cNvSpPr>
          <p:nvPr/>
        </p:nvSpPr>
        <p:spPr bwMode="auto">
          <a:xfrm>
            <a:off x="4786313" y="6124575"/>
            <a:ext cx="865188" cy="0"/>
          </a:xfrm>
          <a:prstGeom prst="line">
            <a:avLst/>
          </a:prstGeom>
          <a:noFill/>
          <a:ln w="12700" cap="rnd">
            <a:solidFill>
              <a:schemeClr val="tx1"/>
            </a:solidFill>
            <a:round/>
            <a:headEnd/>
            <a:tailEnd/>
          </a:ln>
        </p:spPr>
        <p:txBody>
          <a:bodyPr/>
          <a:lstStyle/>
          <a:p>
            <a:endParaRPr lang="en-US"/>
          </a:p>
        </p:txBody>
      </p:sp>
      <p:sp>
        <p:nvSpPr>
          <p:cNvPr id="24622" name="Line 273"/>
          <p:cNvSpPr>
            <a:spLocks noChangeShapeType="1"/>
          </p:cNvSpPr>
          <p:nvPr/>
        </p:nvSpPr>
        <p:spPr bwMode="auto">
          <a:xfrm>
            <a:off x="4786313" y="6402387"/>
            <a:ext cx="865188" cy="0"/>
          </a:xfrm>
          <a:prstGeom prst="line">
            <a:avLst/>
          </a:prstGeom>
          <a:noFill/>
          <a:ln w="12700" cap="rnd">
            <a:solidFill>
              <a:schemeClr val="tx1"/>
            </a:solidFill>
            <a:round/>
            <a:headEnd/>
            <a:tailEnd/>
          </a:ln>
        </p:spPr>
        <p:txBody>
          <a:bodyPr/>
          <a:lstStyle/>
          <a:p>
            <a:endParaRPr lang="en-US"/>
          </a:p>
        </p:txBody>
      </p:sp>
      <p:sp>
        <p:nvSpPr>
          <p:cNvPr id="24623" name="Line 274"/>
          <p:cNvSpPr>
            <a:spLocks noChangeShapeType="1"/>
          </p:cNvSpPr>
          <p:nvPr/>
        </p:nvSpPr>
        <p:spPr bwMode="auto">
          <a:xfrm>
            <a:off x="4786313" y="6705599"/>
            <a:ext cx="865188" cy="0"/>
          </a:xfrm>
          <a:prstGeom prst="line">
            <a:avLst/>
          </a:prstGeom>
          <a:noFill/>
          <a:ln w="12700" cap="rnd">
            <a:solidFill>
              <a:schemeClr val="tx1"/>
            </a:solidFill>
            <a:round/>
            <a:headEnd/>
            <a:tailEnd/>
          </a:ln>
        </p:spPr>
        <p:txBody>
          <a:bodyPr/>
          <a:lstStyle/>
          <a:p>
            <a:endParaRPr lang="en-US"/>
          </a:p>
        </p:txBody>
      </p:sp>
      <p:sp>
        <p:nvSpPr>
          <p:cNvPr id="24624" name="Line 275"/>
          <p:cNvSpPr>
            <a:spLocks noChangeShapeType="1"/>
          </p:cNvSpPr>
          <p:nvPr/>
        </p:nvSpPr>
        <p:spPr bwMode="auto">
          <a:xfrm>
            <a:off x="4786313" y="5795962"/>
            <a:ext cx="0" cy="909638"/>
          </a:xfrm>
          <a:prstGeom prst="line">
            <a:avLst/>
          </a:prstGeom>
          <a:noFill/>
          <a:ln w="12700" cap="rnd">
            <a:solidFill>
              <a:schemeClr val="tx1"/>
            </a:solidFill>
            <a:round/>
            <a:headEnd/>
            <a:tailEnd/>
          </a:ln>
        </p:spPr>
        <p:txBody>
          <a:bodyPr/>
          <a:lstStyle/>
          <a:p>
            <a:endParaRPr lang="en-US"/>
          </a:p>
        </p:txBody>
      </p:sp>
      <p:sp>
        <p:nvSpPr>
          <p:cNvPr id="24625" name="Line 276"/>
          <p:cNvSpPr>
            <a:spLocks noChangeShapeType="1"/>
          </p:cNvSpPr>
          <p:nvPr/>
        </p:nvSpPr>
        <p:spPr bwMode="auto">
          <a:xfrm>
            <a:off x="5186363" y="5795962"/>
            <a:ext cx="0" cy="909638"/>
          </a:xfrm>
          <a:prstGeom prst="line">
            <a:avLst/>
          </a:prstGeom>
          <a:noFill/>
          <a:ln w="12700" cap="rnd">
            <a:solidFill>
              <a:schemeClr val="tx1"/>
            </a:solidFill>
            <a:round/>
            <a:headEnd/>
            <a:tailEnd/>
          </a:ln>
        </p:spPr>
        <p:txBody>
          <a:bodyPr/>
          <a:lstStyle/>
          <a:p>
            <a:endParaRPr lang="en-US" sz="1200"/>
          </a:p>
        </p:txBody>
      </p:sp>
      <p:sp>
        <p:nvSpPr>
          <p:cNvPr id="24626" name="Line 277"/>
          <p:cNvSpPr>
            <a:spLocks noChangeShapeType="1"/>
          </p:cNvSpPr>
          <p:nvPr/>
        </p:nvSpPr>
        <p:spPr bwMode="auto">
          <a:xfrm>
            <a:off x="5651501" y="5795962"/>
            <a:ext cx="0" cy="909638"/>
          </a:xfrm>
          <a:prstGeom prst="line">
            <a:avLst/>
          </a:prstGeom>
          <a:noFill/>
          <a:ln w="12700" cap="rnd">
            <a:solidFill>
              <a:schemeClr val="tx1"/>
            </a:solidFill>
            <a:round/>
            <a:headEnd/>
            <a:tailEnd/>
          </a:ln>
        </p:spPr>
        <p:txBody>
          <a:bodyPr/>
          <a:lstStyle/>
          <a:p>
            <a:endParaRPr lang="en-US" sz="1200"/>
          </a:p>
        </p:txBody>
      </p:sp>
      <p:sp>
        <p:nvSpPr>
          <p:cNvPr id="24589" name="Freeform 282"/>
          <p:cNvSpPr>
            <a:spLocks/>
          </p:cNvSpPr>
          <p:nvPr/>
        </p:nvSpPr>
        <p:spPr bwMode="auto">
          <a:xfrm>
            <a:off x="7047947" y="5360987"/>
            <a:ext cx="351666" cy="441325"/>
          </a:xfrm>
          <a:custGeom>
            <a:avLst/>
            <a:gdLst>
              <a:gd name="T0" fmla="*/ 593 w 593"/>
              <a:gd name="T1" fmla="*/ 0 h 743"/>
              <a:gd name="T2" fmla="*/ 0 w 593"/>
              <a:gd name="T3" fmla="*/ 380 h 743"/>
              <a:gd name="T4" fmla="*/ 576 w 593"/>
              <a:gd name="T5" fmla="*/ 743 h 743"/>
              <a:gd name="T6" fmla="*/ 593 w 593"/>
              <a:gd name="T7" fmla="*/ 0 h 743"/>
              <a:gd name="T8" fmla="*/ 0 60000 65536"/>
              <a:gd name="T9" fmla="*/ 0 60000 65536"/>
              <a:gd name="T10" fmla="*/ 0 60000 65536"/>
              <a:gd name="T11" fmla="*/ 0 60000 65536"/>
              <a:gd name="T12" fmla="*/ 0 w 593"/>
              <a:gd name="T13" fmla="*/ 0 h 743"/>
              <a:gd name="T14" fmla="*/ 593 w 593"/>
              <a:gd name="T15" fmla="*/ 743 h 743"/>
            </a:gdLst>
            <a:ahLst/>
            <a:cxnLst>
              <a:cxn ang="T8">
                <a:pos x="T0" y="T1"/>
              </a:cxn>
              <a:cxn ang="T9">
                <a:pos x="T2" y="T3"/>
              </a:cxn>
              <a:cxn ang="T10">
                <a:pos x="T4" y="T5"/>
              </a:cxn>
              <a:cxn ang="T11">
                <a:pos x="T6" y="T7"/>
              </a:cxn>
            </a:cxnLst>
            <a:rect l="T12" t="T13" r="T14" b="T15"/>
            <a:pathLst>
              <a:path w="593" h="743">
                <a:moveTo>
                  <a:pt x="593" y="0"/>
                </a:moveTo>
                <a:lnTo>
                  <a:pt x="0" y="380"/>
                </a:lnTo>
                <a:lnTo>
                  <a:pt x="576" y="743"/>
                </a:lnTo>
                <a:lnTo>
                  <a:pt x="593" y="0"/>
                </a:lnTo>
                <a:close/>
              </a:path>
            </a:pathLst>
          </a:custGeom>
          <a:noFill/>
          <a:ln w="19050">
            <a:solidFill>
              <a:schemeClr val="tx1"/>
            </a:solidFill>
            <a:round/>
            <a:headEnd/>
            <a:tailEnd/>
          </a:ln>
        </p:spPr>
        <p:txBody>
          <a:bodyPr/>
          <a:lstStyle/>
          <a:p>
            <a:endParaRPr lang="en-US"/>
          </a:p>
        </p:txBody>
      </p:sp>
      <p:sp>
        <p:nvSpPr>
          <p:cNvPr id="24590" name="Freeform 283"/>
          <p:cNvSpPr>
            <a:spLocks/>
          </p:cNvSpPr>
          <p:nvPr/>
        </p:nvSpPr>
        <p:spPr bwMode="auto">
          <a:xfrm>
            <a:off x="8093136" y="5338762"/>
            <a:ext cx="526798" cy="295275"/>
          </a:xfrm>
          <a:custGeom>
            <a:avLst/>
            <a:gdLst>
              <a:gd name="T0" fmla="*/ 0 w 889"/>
              <a:gd name="T1" fmla="*/ 498 h 498"/>
              <a:gd name="T2" fmla="*/ 307 w 889"/>
              <a:gd name="T3" fmla="*/ 0 h 498"/>
              <a:gd name="T4" fmla="*/ 889 w 889"/>
              <a:gd name="T5" fmla="*/ 408 h 498"/>
              <a:gd name="T6" fmla="*/ 0 w 889"/>
              <a:gd name="T7" fmla="*/ 498 h 498"/>
              <a:gd name="T8" fmla="*/ 0 60000 65536"/>
              <a:gd name="T9" fmla="*/ 0 60000 65536"/>
              <a:gd name="T10" fmla="*/ 0 60000 65536"/>
              <a:gd name="T11" fmla="*/ 0 60000 65536"/>
              <a:gd name="T12" fmla="*/ 0 w 889"/>
              <a:gd name="T13" fmla="*/ 0 h 498"/>
              <a:gd name="T14" fmla="*/ 889 w 889"/>
              <a:gd name="T15" fmla="*/ 498 h 498"/>
            </a:gdLst>
            <a:ahLst/>
            <a:cxnLst>
              <a:cxn ang="T8">
                <a:pos x="T0" y="T1"/>
              </a:cxn>
              <a:cxn ang="T9">
                <a:pos x="T2" y="T3"/>
              </a:cxn>
              <a:cxn ang="T10">
                <a:pos x="T4" y="T5"/>
              </a:cxn>
              <a:cxn ang="T11">
                <a:pos x="T6" y="T7"/>
              </a:cxn>
            </a:cxnLst>
            <a:rect l="T12" t="T13" r="T14" b="T15"/>
            <a:pathLst>
              <a:path w="889" h="498">
                <a:moveTo>
                  <a:pt x="0" y="498"/>
                </a:moveTo>
                <a:lnTo>
                  <a:pt x="307" y="0"/>
                </a:lnTo>
                <a:lnTo>
                  <a:pt x="889" y="408"/>
                </a:lnTo>
                <a:lnTo>
                  <a:pt x="0" y="498"/>
                </a:lnTo>
                <a:close/>
              </a:path>
            </a:pathLst>
          </a:custGeom>
          <a:noFill/>
          <a:ln w="19050">
            <a:solidFill>
              <a:schemeClr val="tx1"/>
            </a:solidFill>
            <a:round/>
            <a:headEnd/>
            <a:tailEnd/>
          </a:ln>
        </p:spPr>
        <p:txBody>
          <a:bodyPr/>
          <a:lstStyle/>
          <a:p>
            <a:endParaRPr lang="en-US"/>
          </a:p>
        </p:txBody>
      </p:sp>
      <p:sp>
        <p:nvSpPr>
          <p:cNvPr id="24591" name="Line 284"/>
          <p:cNvSpPr>
            <a:spLocks noChangeShapeType="1"/>
          </p:cNvSpPr>
          <p:nvPr/>
        </p:nvSpPr>
        <p:spPr bwMode="auto">
          <a:xfrm flipV="1">
            <a:off x="7398212" y="5333999"/>
            <a:ext cx="912089" cy="36513"/>
          </a:xfrm>
          <a:prstGeom prst="line">
            <a:avLst/>
          </a:prstGeom>
          <a:noFill/>
          <a:ln w="19050">
            <a:solidFill>
              <a:schemeClr val="tx1"/>
            </a:solidFill>
            <a:round/>
            <a:headEnd/>
            <a:tailEnd/>
          </a:ln>
        </p:spPr>
        <p:txBody>
          <a:bodyPr/>
          <a:lstStyle/>
          <a:p>
            <a:endParaRPr lang="en-US"/>
          </a:p>
        </p:txBody>
      </p:sp>
      <p:sp>
        <p:nvSpPr>
          <p:cNvPr id="24592" name="Line 285"/>
          <p:cNvSpPr>
            <a:spLocks noChangeShapeType="1"/>
          </p:cNvSpPr>
          <p:nvPr/>
        </p:nvSpPr>
        <p:spPr bwMode="auto">
          <a:xfrm flipV="1">
            <a:off x="7382800" y="5632449"/>
            <a:ext cx="735555" cy="176213"/>
          </a:xfrm>
          <a:prstGeom prst="line">
            <a:avLst/>
          </a:prstGeom>
          <a:noFill/>
          <a:ln w="19050">
            <a:solidFill>
              <a:schemeClr val="tx1"/>
            </a:solidFill>
            <a:round/>
            <a:headEnd/>
            <a:tailEnd/>
          </a:ln>
        </p:spPr>
        <p:txBody>
          <a:bodyPr/>
          <a:lstStyle/>
          <a:p>
            <a:endParaRPr lang="en-US"/>
          </a:p>
        </p:txBody>
      </p:sp>
      <p:sp>
        <p:nvSpPr>
          <p:cNvPr id="24593" name="Oval 286"/>
          <p:cNvSpPr>
            <a:spLocks noChangeArrowheads="1"/>
          </p:cNvSpPr>
          <p:nvPr/>
        </p:nvSpPr>
        <p:spPr bwMode="auto">
          <a:xfrm>
            <a:off x="8069318" y="5605462"/>
            <a:ext cx="63048" cy="69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4" name="Oval 287"/>
          <p:cNvSpPr>
            <a:spLocks noChangeArrowheads="1"/>
          </p:cNvSpPr>
          <p:nvPr/>
        </p:nvSpPr>
        <p:spPr bwMode="auto">
          <a:xfrm>
            <a:off x="7347774" y="5764212"/>
            <a:ext cx="61647" cy="69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5" name="Oval 288"/>
          <p:cNvSpPr>
            <a:spLocks noChangeArrowheads="1"/>
          </p:cNvSpPr>
          <p:nvPr/>
        </p:nvSpPr>
        <p:spPr bwMode="auto">
          <a:xfrm>
            <a:off x="8579303" y="5543549"/>
            <a:ext cx="6304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6" name="Oval 289"/>
          <p:cNvSpPr>
            <a:spLocks noChangeArrowheads="1"/>
          </p:cNvSpPr>
          <p:nvPr/>
        </p:nvSpPr>
        <p:spPr bwMode="auto">
          <a:xfrm>
            <a:off x="7019926" y="5554662"/>
            <a:ext cx="61647" cy="69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7" name="Oval 290"/>
          <p:cNvSpPr>
            <a:spLocks noChangeArrowheads="1"/>
          </p:cNvSpPr>
          <p:nvPr/>
        </p:nvSpPr>
        <p:spPr bwMode="auto">
          <a:xfrm>
            <a:off x="8245852" y="5299074"/>
            <a:ext cx="61647" cy="698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8" name="Oval 291"/>
          <p:cNvSpPr>
            <a:spLocks noChangeArrowheads="1"/>
          </p:cNvSpPr>
          <p:nvPr/>
        </p:nvSpPr>
        <p:spPr bwMode="auto">
          <a:xfrm>
            <a:off x="7356180" y="5322887"/>
            <a:ext cx="61647" cy="73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84" name="AutoShape 293"/>
          <p:cNvSpPr>
            <a:spLocks noChangeArrowheads="1"/>
          </p:cNvSpPr>
          <p:nvPr/>
        </p:nvSpPr>
        <p:spPr bwMode="auto">
          <a:xfrm>
            <a:off x="6227763" y="5324475"/>
            <a:ext cx="431800" cy="288925"/>
          </a:xfrm>
          <a:prstGeom prst="rightArrow">
            <a:avLst>
              <a:gd name="adj1" fmla="val 50000"/>
              <a:gd name="adj2" fmla="val 37363"/>
            </a:avLst>
          </a:prstGeom>
          <a:solidFill>
            <a:schemeClr val="hlink"/>
          </a:solidFill>
          <a:ln w="12700">
            <a:solidFill>
              <a:srgbClr val="000000"/>
            </a:solidFill>
            <a:miter lim="800000"/>
            <a:headEnd/>
            <a:tailEnd/>
          </a:ln>
        </p:spPr>
        <p:txBody>
          <a:bodyPr wrap="none" anchor="ctr"/>
          <a:lstStyle/>
          <a:p>
            <a:endParaRPr lang="en-US"/>
          </a:p>
        </p:txBody>
      </p:sp>
      <p:sp>
        <p:nvSpPr>
          <p:cNvPr id="24587" name="Text Box 296"/>
          <p:cNvSpPr txBox="1">
            <a:spLocks noChangeArrowheads="1"/>
          </p:cNvSpPr>
          <p:nvPr/>
        </p:nvSpPr>
        <p:spPr bwMode="auto">
          <a:xfrm>
            <a:off x="6884988" y="4967287"/>
            <a:ext cx="279400" cy="260350"/>
          </a:xfrm>
          <a:prstGeom prst="rect">
            <a:avLst/>
          </a:prstGeom>
          <a:noFill/>
          <a:ln w="9525">
            <a:noFill/>
            <a:miter lim="800000"/>
            <a:headEnd/>
            <a:tailEnd/>
          </a:ln>
        </p:spPr>
        <p:txBody>
          <a:bodyPr wrap="none">
            <a:spAutoFit/>
          </a:bodyPr>
          <a:lstStyle/>
          <a:p>
            <a:pPr eaLnBrk="0" hangingPunct="0"/>
            <a:r>
              <a:rPr lang="en-IE" sz="1100">
                <a:latin typeface="Verdana" pitchFamily="34" charset="0"/>
              </a:rPr>
              <a:t>A</a:t>
            </a:r>
          </a:p>
        </p:txBody>
      </p:sp>
      <p:sp>
        <p:nvSpPr>
          <p:cNvPr id="24588" name="Text Box 297"/>
          <p:cNvSpPr txBox="1">
            <a:spLocks noChangeArrowheads="1"/>
          </p:cNvSpPr>
          <p:nvPr/>
        </p:nvSpPr>
        <p:spPr bwMode="auto">
          <a:xfrm>
            <a:off x="8324851" y="4940299"/>
            <a:ext cx="279400" cy="260350"/>
          </a:xfrm>
          <a:prstGeom prst="rect">
            <a:avLst/>
          </a:prstGeom>
          <a:noFill/>
          <a:ln w="9525">
            <a:noFill/>
            <a:miter lim="800000"/>
            <a:headEnd/>
            <a:tailEnd/>
          </a:ln>
        </p:spPr>
        <p:txBody>
          <a:bodyPr wrap="none">
            <a:spAutoFit/>
          </a:bodyPr>
          <a:lstStyle/>
          <a:p>
            <a:pPr eaLnBrk="0" hangingPunct="0"/>
            <a:r>
              <a:rPr lang="en-IE" sz="1100">
                <a:latin typeface="Verdana" pitchFamily="34" charset="0"/>
              </a:rPr>
              <a:t>B</a:t>
            </a:r>
          </a:p>
        </p:txBody>
      </p:sp>
    </p:spTree>
    <p:extLst>
      <p:ext uri="{BB962C8B-B14F-4D97-AF65-F5344CB8AC3E}">
        <p14:creationId xmlns:p14="http://schemas.microsoft.com/office/powerpoint/2010/main" val="1709429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Spectral Partitioning</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52</a:t>
            </a:fld>
            <a:endParaRPr lang="en-US"/>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2" y="1524000"/>
            <a:ext cx="2819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243" y="1743075"/>
            <a:ext cx="5075157"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72200" y="5791200"/>
            <a:ext cx="1600118" cy="461665"/>
          </a:xfrm>
          <a:prstGeom prst="rect">
            <a:avLst/>
          </a:prstGeom>
          <a:noFill/>
        </p:spPr>
        <p:txBody>
          <a:bodyPr wrap="none" rtlCol="0">
            <a:spAutoFit/>
          </a:bodyPr>
          <a:lstStyle/>
          <a:p>
            <a:r>
              <a:rPr lang="en-US" sz="2400" dirty="0" smtClean="0">
                <a:latin typeface="Arial" pitchFamily="34" charset="0"/>
                <a:cs typeface="Arial" pitchFamily="34" charset="0"/>
              </a:rPr>
              <a:t>Rank in </a:t>
            </a:r>
            <a:r>
              <a:rPr lang="en-US" sz="2400" b="1" dirty="0" smtClean="0">
                <a:latin typeface="Arial" pitchFamily="34" charset="0"/>
                <a:cs typeface="Arial" pitchFamily="34" charset="0"/>
              </a:rPr>
              <a:t>x</a:t>
            </a:r>
            <a:r>
              <a:rPr lang="en-US" sz="2400" b="1" baseline="-25000" dirty="0" smtClean="0">
                <a:latin typeface="Arial" pitchFamily="34" charset="0"/>
                <a:cs typeface="Arial" pitchFamily="34" charset="0"/>
              </a:rPr>
              <a:t>2</a:t>
            </a:r>
          </a:p>
        </p:txBody>
      </p:sp>
      <p:sp>
        <p:nvSpPr>
          <p:cNvPr id="9" name="TextBox 8"/>
          <p:cNvSpPr txBox="1"/>
          <p:nvPr/>
        </p:nvSpPr>
        <p:spPr>
          <a:xfrm rot="16200000">
            <a:off x="2824453" y="3340594"/>
            <a:ext cx="1662250" cy="461665"/>
          </a:xfrm>
          <a:prstGeom prst="rect">
            <a:avLst/>
          </a:prstGeom>
          <a:noFill/>
        </p:spPr>
        <p:txBody>
          <a:bodyPr wrap="none" rtlCol="0">
            <a:spAutoFit/>
          </a:bodyPr>
          <a:lstStyle/>
          <a:p>
            <a:r>
              <a:rPr lang="en-US" sz="2400" dirty="0" smtClean="0">
                <a:latin typeface="Arial" pitchFamily="34" charset="0"/>
                <a:cs typeface="Arial" pitchFamily="34" charset="0"/>
              </a:rPr>
              <a:t>Value of </a:t>
            </a:r>
            <a:r>
              <a:rPr lang="en-US" sz="2400" b="1" dirty="0" smtClean="0">
                <a:latin typeface="Arial" pitchFamily="34" charset="0"/>
                <a:cs typeface="Arial" pitchFamily="34" charset="0"/>
              </a:rPr>
              <a:t>x</a:t>
            </a:r>
            <a:r>
              <a:rPr lang="en-US" sz="2400" b="1" baseline="-25000" dirty="0" smtClean="0">
                <a:latin typeface="Arial" pitchFamily="34" charset="0"/>
                <a:cs typeface="Arial" pitchFamily="34" charset="0"/>
              </a:rPr>
              <a:t>2</a:t>
            </a:r>
          </a:p>
        </p:txBody>
      </p:sp>
    </p:spTree>
    <p:extLst>
      <p:ext uri="{BB962C8B-B14F-4D97-AF65-F5344CB8AC3E}">
        <p14:creationId xmlns:p14="http://schemas.microsoft.com/office/powerpoint/2010/main" val="3779359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Spectral Partitioning</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sp>
        <p:nvSpPr>
          <p:cNvPr id="3" name="TextBox 2"/>
          <p:cNvSpPr txBox="1"/>
          <p:nvPr/>
        </p:nvSpPr>
        <p:spPr>
          <a:xfrm>
            <a:off x="6481255" y="5862935"/>
            <a:ext cx="1600118" cy="461665"/>
          </a:xfrm>
          <a:prstGeom prst="rect">
            <a:avLst/>
          </a:prstGeom>
          <a:noFill/>
        </p:spPr>
        <p:txBody>
          <a:bodyPr wrap="none" rtlCol="0">
            <a:spAutoFit/>
          </a:bodyPr>
          <a:lstStyle/>
          <a:p>
            <a:r>
              <a:rPr lang="en-US" sz="2400" dirty="0" smtClean="0">
                <a:latin typeface="Arial" pitchFamily="34" charset="0"/>
                <a:cs typeface="Arial" pitchFamily="34" charset="0"/>
              </a:rPr>
              <a:t>Rank in </a:t>
            </a:r>
            <a:r>
              <a:rPr lang="en-US" sz="2400" b="1" dirty="0" smtClean="0">
                <a:latin typeface="Arial" pitchFamily="34" charset="0"/>
                <a:cs typeface="Arial" pitchFamily="34" charset="0"/>
              </a:rPr>
              <a:t>x</a:t>
            </a:r>
            <a:r>
              <a:rPr lang="en-US" sz="2400" b="1" baseline="-25000" dirty="0" smtClean="0">
                <a:latin typeface="Arial" pitchFamily="34" charset="0"/>
                <a:cs typeface="Arial" pitchFamily="34" charset="0"/>
              </a:rPr>
              <a:t>2</a:t>
            </a:r>
          </a:p>
        </p:txBody>
      </p:sp>
      <p:sp>
        <p:nvSpPr>
          <p:cNvPr id="9" name="TextBox 8"/>
          <p:cNvSpPr txBox="1"/>
          <p:nvPr/>
        </p:nvSpPr>
        <p:spPr>
          <a:xfrm rot="16200000">
            <a:off x="3133508" y="3412329"/>
            <a:ext cx="1662250" cy="461665"/>
          </a:xfrm>
          <a:prstGeom prst="rect">
            <a:avLst/>
          </a:prstGeom>
          <a:noFill/>
        </p:spPr>
        <p:txBody>
          <a:bodyPr wrap="none" rtlCol="0">
            <a:spAutoFit/>
          </a:bodyPr>
          <a:lstStyle/>
          <a:p>
            <a:r>
              <a:rPr lang="en-US" sz="2400" dirty="0" smtClean="0">
                <a:latin typeface="Arial" pitchFamily="34" charset="0"/>
                <a:cs typeface="Arial" pitchFamily="34" charset="0"/>
              </a:rPr>
              <a:t>Value of </a:t>
            </a:r>
            <a:r>
              <a:rPr lang="en-US" sz="2400" b="1" dirty="0" smtClean="0">
                <a:latin typeface="Arial" pitchFamily="34" charset="0"/>
                <a:cs typeface="Arial" pitchFamily="34" charset="0"/>
              </a:rPr>
              <a:t>x</a:t>
            </a:r>
            <a:r>
              <a:rPr lang="en-US" sz="2400" b="1" baseline="-25000" dirty="0" smtClean="0">
                <a:latin typeface="Arial" pitchFamily="34" charset="0"/>
                <a:cs typeface="Arial" pitchFamily="34" charset="0"/>
              </a:rPr>
              <a:t>2</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09" y="1447800"/>
            <a:ext cx="3244791"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563" y="2134996"/>
            <a:ext cx="4572000" cy="379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410627" y="1537064"/>
            <a:ext cx="279262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smtClean="0">
                <a:solidFill>
                  <a:schemeClr val="bg1"/>
                </a:solidFill>
                <a:latin typeface="Calibri" pitchFamily="34" charset="0"/>
                <a:cs typeface="Arial" pitchFamily="34" charset="0"/>
              </a:rPr>
              <a:t>Components of </a:t>
            </a:r>
            <a:r>
              <a:rPr lang="en-US" sz="2800" b="1" dirty="0" smtClean="0">
                <a:solidFill>
                  <a:schemeClr val="bg1"/>
                </a:solidFill>
                <a:latin typeface="Calibri" pitchFamily="34" charset="0"/>
                <a:cs typeface="Arial" pitchFamily="34" charset="0"/>
              </a:rPr>
              <a:t>x</a:t>
            </a:r>
            <a:r>
              <a:rPr lang="en-US" sz="2800" b="1" baseline="-25000" dirty="0" smtClean="0">
                <a:solidFill>
                  <a:schemeClr val="bg1"/>
                </a:solidFill>
                <a:latin typeface="Calibri" pitchFamily="34" charset="0"/>
                <a:cs typeface="Arial" pitchFamily="34" charset="0"/>
              </a:rPr>
              <a:t>2</a:t>
            </a:r>
          </a:p>
        </p:txBody>
      </p:sp>
    </p:spTree>
    <p:extLst>
      <p:ext uri="{BB962C8B-B14F-4D97-AF65-F5344CB8AC3E}">
        <p14:creationId xmlns:p14="http://schemas.microsoft.com/office/powerpoint/2010/main" val="2733391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Spectral partitioning</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09" y="1447800"/>
            <a:ext cx="3244791"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05"/>
          <a:stretch/>
        </p:blipFill>
        <p:spPr bwMode="auto">
          <a:xfrm>
            <a:off x="4876800" y="1143000"/>
            <a:ext cx="3167063" cy="206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1074" y="1143000"/>
            <a:ext cx="202651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latin typeface="Arial" pitchFamily="34" charset="0"/>
                <a:cs typeface="Arial" pitchFamily="34" charset="0"/>
              </a:rPr>
              <a:t>Components of </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1</a:t>
            </a:r>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9000"/>
            <a:ext cx="3124200" cy="290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813474" y="6324600"/>
            <a:ext cx="202651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latin typeface="Arial" pitchFamily="34" charset="0"/>
                <a:cs typeface="Arial" pitchFamily="34" charset="0"/>
              </a:rPr>
              <a:t>Components of </a:t>
            </a:r>
            <a:r>
              <a:rPr lang="en-US" b="1" dirty="0" smtClean="0">
                <a:latin typeface="Arial" pitchFamily="34" charset="0"/>
                <a:cs typeface="Arial" pitchFamily="34" charset="0"/>
              </a:rPr>
              <a:t>x</a:t>
            </a:r>
            <a:r>
              <a:rPr lang="en-US" b="1" baseline="-25000" dirty="0" smtClean="0">
                <a:latin typeface="Arial" pitchFamily="34" charset="0"/>
                <a:cs typeface="Arial" pitchFamily="34" charset="0"/>
              </a:rPr>
              <a:t>3</a:t>
            </a:r>
          </a:p>
        </p:txBody>
      </p:sp>
    </p:spTree>
    <p:extLst>
      <p:ext uri="{BB962C8B-B14F-4D97-AF65-F5344CB8AC3E}">
        <p14:creationId xmlns:p14="http://schemas.microsoft.com/office/powerpoint/2010/main" val="894503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k-Way Spectral Clustering</a:t>
            </a:r>
            <a:endParaRPr lang="en-US" dirty="0"/>
          </a:p>
        </p:txBody>
      </p:sp>
      <p:sp>
        <p:nvSpPr>
          <p:cNvPr id="3" name="Content Placeholder 2"/>
          <p:cNvSpPr>
            <a:spLocks noGrp="1"/>
          </p:cNvSpPr>
          <p:nvPr>
            <p:ph idx="1"/>
          </p:nvPr>
        </p:nvSpPr>
        <p:spPr/>
        <p:txBody>
          <a:bodyPr>
            <a:normAutofit/>
          </a:bodyPr>
          <a:lstStyle/>
          <a:p>
            <a:r>
              <a:rPr lang="en-IE" b="1" dirty="0" smtClean="0">
                <a:solidFill>
                  <a:srgbClr val="D60093"/>
                </a:solidFill>
              </a:rPr>
              <a:t>How do we partition a graph into </a:t>
            </a:r>
            <a:r>
              <a:rPr lang="en-IE" b="1" i="1" dirty="0" smtClean="0">
                <a:solidFill>
                  <a:srgbClr val="D60093"/>
                </a:solidFill>
                <a:latin typeface="Times New Roman" pitchFamily="18" charset="0"/>
              </a:rPr>
              <a:t>k</a:t>
            </a:r>
            <a:r>
              <a:rPr lang="en-IE" b="1" dirty="0" smtClean="0">
                <a:solidFill>
                  <a:srgbClr val="D60093"/>
                </a:solidFill>
              </a:rPr>
              <a:t> clusters?</a:t>
            </a:r>
          </a:p>
          <a:p>
            <a:pPr lvl="8"/>
            <a:endParaRPr lang="en-US" dirty="0" smtClean="0"/>
          </a:p>
          <a:p>
            <a:r>
              <a:rPr lang="en-US" b="1" dirty="0" smtClean="0">
                <a:solidFill>
                  <a:srgbClr val="0000FF"/>
                </a:solidFill>
              </a:rPr>
              <a:t>Two basic approaches:</a:t>
            </a:r>
          </a:p>
          <a:p>
            <a:pPr lvl="1"/>
            <a:r>
              <a:rPr lang="en-US" b="1" dirty="0" smtClean="0"/>
              <a:t>Recursive bi-partitioning</a:t>
            </a:r>
            <a:r>
              <a:rPr lang="en-US" dirty="0" smtClean="0"/>
              <a:t> </a:t>
            </a:r>
            <a:r>
              <a:rPr lang="en-US" dirty="0" smtClean="0">
                <a:solidFill>
                  <a:schemeClr val="bg1">
                    <a:lumMod val="50000"/>
                  </a:schemeClr>
                </a:solidFill>
              </a:rPr>
              <a:t>[Hagen et al., ’92]</a:t>
            </a:r>
          </a:p>
          <a:p>
            <a:pPr lvl="2"/>
            <a:r>
              <a:rPr lang="en-US" dirty="0" smtClean="0"/>
              <a:t>Recursively apply bi-partitioning algorithm in a hierarchical divisive manner</a:t>
            </a:r>
          </a:p>
          <a:p>
            <a:pPr lvl="2"/>
            <a:r>
              <a:rPr lang="en-US" dirty="0" smtClean="0"/>
              <a:t>Disadvantages: Inefficient, unstable</a:t>
            </a:r>
          </a:p>
          <a:p>
            <a:pPr lvl="1"/>
            <a:r>
              <a:rPr lang="en-US" b="1" dirty="0" smtClean="0"/>
              <a:t>Cluster multiple eigenvectors</a:t>
            </a:r>
            <a:r>
              <a:rPr lang="en-US" dirty="0" smtClean="0"/>
              <a:t> </a:t>
            </a:r>
            <a:r>
              <a:rPr lang="en-US" dirty="0" smtClean="0">
                <a:solidFill>
                  <a:schemeClr val="bg1">
                    <a:lumMod val="50000"/>
                  </a:schemeClr>
                </a:solidFill>
              </a:rPr>
              <a:t>[Shi-</a:t>
            </a:r>
            <a:r>
              <a:rPr lang="en-US" dirty="0" err="1" smtClean="0">
                <a:solidFill>
                  <a:schemeClr val="bg1">
                    <a:lumMod val="50000"/>
                  </a:schemeClr>
                </a:solidFill>
              </a:rPr>
              <a:t>Malik</a:t>
            </a:r>
            <a:r>
              <a:rPr lang="en-US" dirty="0" smtClean="0">
                <a:solidFill>
                  <a:schemeClr val="bg1">
                    <a:lumMod val="50000"/>
                  </a:schemeClr>
                </a:solidFill>
              </a:rPr>
              <a:t>, ’00]</a:t>
            </a:r>
          </a:p>
          <a:p>
            <a:pPr lvl="2"/>
            <a:r>
              <a:rPr lang="en-US" dirty="0" smtClean="0"/>
              <a:t>Build a reduced space from multiple eigenvectors</a:t>
            </a:r>
          </a:p>
          <a:p>
            <a:pPr lvl="2"/>
            <a:r>
              <a:rPr lang="en-US" dirty="0" smtClean="0"/>
              <a:t>Commonly used in recent papers</a:t>
            </a:r>
          </a:p>
          <a:p>
            <a:pPr lvl="2"/>
            <a:r>
              <a:rPr lang="en-US" dirty="0" smtClean="0"/>
              <a:t>A preferable approach…</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55</a:t>
            </a:fld>
            <a:endParaRPr lang="en-US"/>
          </a:p>
        </p:txBody>
      </p:sp>
    </p:spTree>
    <p:extLst>
      <p:ext uri="{BB962C8B-B14F-4D97-AF65-F5344CB8AC3E}">
        <p14:creationId xmlns:p14="http://schemas.microsoft.com/office/powerpoint/2010/main" val="1128308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multiple eigenvectors?</a:t>
            </a:r>
            <a:endParaRPr lang="en-US" dirty="0"/>
          </a:p>
        </p:txBody>
      </p:sp>
      <p:sp>
        <p:nvSpPr>
          <p:cNvPr id="3" name="Content Placeholder 2"/>
          <p:cNvSpPr>
            <a:spLocks noGrp="1"/>
          </p:cNvSpPr>
          <p:nvPr>
            <p:ph idx="1"/>
          </p:nvPr>
        </p:nvSpPr>
        <p:spPr>
          <a:xfrm>
            <a:off x="457200" y="1295400"/>
            <a:ext cx="8534400" cy="5410200"/>
          </a:xfrm>
        </p:spPr>
        <p:txBody>
          <a:bodyPr>
            <a:normAutofit fontScale="92500" lnSpcReduction="20000"/>
          </a:bodyPr>
          <a:lstStyle/>
          <a:p>
            <a:r>
              <a:rPr lang="en-US" b="1" dirty="0" smtClean="0"/>
              <a:t>Approximates the optimal cut </a:t>
            </a:r>
            <a:r>
              <a:rPr lang="en-US" dirty="0" smtClean="0">
                <a:solidFill>
                  <a:schemeClr val="bg1">
                    <a:lumMod val="50000"/>
                  </a:schemeClr>
                </a:solidFill>
              </a:rPr>
              <a:t>[Shi-</a:t>
            </a:r>
            <a:r>
              <a:rPr lang="en-US" dirty="0" err="1" smtClean="0">
                <a:solidFill>
                  <a:schemeClr val="bg1">
                    <a:lumMod val="50000"/>
                  </a:schemeClr>
                </a:solidFill>
              </a:rPr>
              <a:t>Malik</a:t>
            </a:r>
            <a:r>
              <a:rPr lang="en-US" dirty="0" smtClean="0">
                <a:solidFill>
                  <a:schemeClr val="bg1">
                    <a:lumMod val="50000"/>
                  </a:schemeClr>
                </a:solidFill>
              </a:rPr>
              <a:t>, ’00]</a:t>
            </a:r>
          </a:p>
          <a:p>
            <a:pPr lvl="1"/>
            <a:r>
              <a:rPr lang="en-US" dirty="0" smtClean="0"/>
              <a:t>Can be used to approximate optimal </a:t>
            </a:r>
            <a:r>
              <a:rPr lang="en-US" i="1" dirty="0" smtClean="0">
                <a:latin typeface="Times New Roman" pitchFamily="18" charset="0"/>
                <a:cs typeface="Times New Roman" pitchFamily="18" charset="0"/>
              </a:rPr>
              <a:t>k</a:t>
            </a:r>
            <a:r>
              <a:rPr lang="en-US" dirty="0" smtClean="0"/>
              <a:t>-way normalized cut</a:t>
            </a:r>
          </a:p>
          <a:p>
            <a:r>
              <a:rPr lang="en-US" b="1" dirty="0" smtClean="0"/>
              <a:t>Emphasizes cohesive clusters</a:t>
            </a:r>
          </a:p>
          <a:p>
            <a:pPr lvl="1"/>
            <a:r>
              <a:rPr lang="en-US" dirty="0" smtClean="0"/>
              <a:t>Increases the unevenness in the distribution of the data</a:t>
            </a:r>
          </a:p>
          <a:p>
            <a:pPr lvl="1"/>
            <a:r>
              <a:rPr lang="en-US" dirty="0" smtClean="0"/>
              <a:t>Associations between similar points are amplified, associations between dissimilar points are attenuated</a:t>
            </a:r>
          </a:p>
          <a:p>
            <a:pPr lvl="1"/>
            <a:r>
              <a:rPr lang="en-US" dirty="0" smtClean="0"/>
              <a:t>The data begins to “approximate a clustering”</a:t>
            </a:r>
          </a:p>
          <a:p>
            <a:r>
              <a:rPr lang="en-US" b="1" dirty="0" smtClean="0"/>
              <a:t>Well-separated space</a:t>
            </a:r>
          </a:p>
          <a:p>
            <a:pPr lvl="1"/>
            <a:r>
              <a:rPr lang="en-US" dirty="0" smtClean="0"/>
              <a:t>Transforms data to a new “embedded space”, </a:t>
            </a:r>
            <a:br>
              <a:rPr lang="en-US" dirty="0" smtClean="0"/>
            </a:br>
            <a:r>
              <a:rPr lang="en-US" dirty="0" smtClean="0"/>
              <a:t>consisting of </a:t>
            </a:r>
            <a:r>
              <a:rPr lang="en-US" b="1" i="1" dirty="0" smtClean="0">
                <a:latin typeface="Times New Roman" pitchFamily="18" charset="0"/>
                <a:cs typeface="Times New Roman" pitchFamily="18" charset="0"/>
              </a:rPr>
              <a:t>k</a:t>
            </a:r>
            <a:r>
              <a:rPr lang="en-US" dirty="0" smtClean="0"/>
              <a:t> orthogonal basis vectors</a:t>
            </a:r>
          </a:p>
          <a:p>
            <a:r>
              <a:rPr lang="en-US" dirty="0" smtClean="0"/>
              <a:t>Multiple eigenvectors prevent instability due to information loss</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56</a:t>
            </a:fld>
            <a:endParaRPr lang="en-US"/>
          </a:p>
        </p:txBody>
      </p:sp>
    </p:spTree>
    <p:extLst>
      <p:ext uri="{BB962C8B-B14F-4D97-AF65-F5344CB8AC3E}">
        <p14:creationId xmlns:p14="http://schemas.microsoft.com/office/powerpoint/2010/main" val="41550857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8077200" cy="2590800"/>
          </a:xfrm>
        </p:spPr>
        <p:txBody>
          <a:bodyPr anchor="b">
            <a:normAutofit/>
          </a:bodyPr>
          <a:lstStyle/>
          <a:p>
            <a:r>
              <a:rPr lang="en-US" sz="4800" dirty="0"/>
              <a:t>Analysis of Large </a:t>
            </a:r>
            <a:r>
              <a:rPr lang="en-US" sz="4800" dirty="0" smtClean="0"/>
              <a:t>Graphs:</a:t>
            </a:r>
            <a:br>
              <a:rPr lang="en-US" sz="4800" dirty="0" smtClean="0"/>
            </a:br>
            <a:r>
              <a:rPr lang="en-US" sz="4800" dirty="0" smtClean="0"/>
              <a:t>Trawling</a:t>
            </a:r>
            <a:endParaRPr lang="en-US" sz="4800" dirty="0"/>
          </a:p>
        </p:txBody>
      </p:sp>
    </p:spTree>
    <p:extLst>
      <p:ext uri="{BB962C8B-B14F-4D97-AF65-F5344CB8AC3E}">
        <p14:creationId xmlns:p14="http://schemas.microsoft.com/office/powerpoint/2010/main" val="41974353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Trawling</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Searching for small communities in </a:t>
            </a:r>
            <a:br>
              <a:rPr lang="en-US" b="1" dirty="0" smtClean="0">
                <a:solidFill>
                  <a:srgbClr val="0000FF"/>
                </a:solidFill>
              </a:rPr>
            </a:br>
            <a:r>
              <a:rPr lang="en-US" b="1" dirty="0" smtClean="0">
                <a:solidFill>
                  <a:srgbClr val="0000FF"/>
                </a:solidFill>
              </a:rPr>
              <a:t>the Web graph</a:t>
            </a:r>
          </a:p>
          <a:p>
            <a:r>
              <a:rPr lang="en-US" b="1" dirty="0" smtClean="0">
                <a:solidFill>
                  <a:srgbClr val="D60093"/>
                </a:solidFill>
              </a:rPr>
              <a:t>What is the signature of a community / discussion in a Web graph?</a:t>
            </a:r>
          </a:p>
        </p:txBody>
      </p:sp>
      <p:sp>
        <p:nvSpPr>
          <p:cNvPr id="6" name="TextBox 5"/>
          <p:cNvSpPr txBox="1"/>
          <p:nvPr/>
        </p:nvSpPr>
        <p:spPr>
          <a:xfrm>
            <a:off x="7406069" y="0"/>
            <a:ext cx="1737976"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[Kumar et al. ‘99]</a:t>
            </a:r>
            <a:endParaRPr lang="en-US" sz="1600" dirty="0">
              <a:solidFill>
                <a:schemeClr val="bg1"/>
              </a:solidFill>
              <a:latin typeface="Arial" pitchFamily="34" charset="0"/>
              <a:cs typeface="Arial" pitchFamily="34" charset="0"/>
            </a:endParaRPr>
          </a:p>
        </p:txBody>
      </p:sp>
      <p:sp>
        <p:nvSpPr>
          <p:cNvPr id="45" name="TextBox 44"/>
          <p:cNvSpPr txBox="1"/>
          <p:nvPr/>
        </p:nvSpPr>
        <p:spPr>
          <a:xfrm>
            <a:off x="2895600" y="5791200"/>
            <a:ext cx="25146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latin typeface="Arial" pitchFamily="34" charset="0"/>
                <a:cs typeface="Arial" pitchFamily="34" charset="0"/>
              </a:rPr>
              <a:t>Dense 2-layer graph</a:t>
            </a:r>
            <a:endParaRPr lang="en-US" dirty="0">
              <a:latin typeface="Arial" pitchFamily="34" charset="0"/>
              <a:cs typeface="Arial" pitchFamily="34" charset="0"/>
            </a:endParaRPr>
          </a:p>
        </p:txBody>
      </p:sp>
      <p:sp>
        <p:nvSpPr>
          <p:cNvPr id="46" name="TextBox 45"/>
          <p:cNvSpPr txBox="1"/>
          <p:nvPr/>
        </p:nvSpPr>
        <p:spPr>
          <a:xfrm>
            <a:off x="1066800" y="6260068"/>
            <a:ext cx="6553200" cy="369332"/>
          </a:xfrm>
          <a:prstGeom prst="rect">
            <a:avLst/>
          </a:prstGeom>
          <a:noFill/>
        </p:spPr>
        <p:txBody>
          <a:bodyPr wrap="square" rtlCol="0">
            <a:spAutoFit/>
          </a:bodyPr>
          <a:lstStyle/>
          <a:p>
            <a:pPr algn="ctr"/>
            <a:r>
              <a:rPr lang="en-US" b="1" dirty="0" smtClean="0">
                <a:latin typeface="Arial" pitchFamily="34" charset="0"/>
                <a:cs typeface="Arial" pitchFamily="34" charset="0"/>
              </a:rPr>
              <a:t>Intuition:</a:t>
            </a:r>
            <a:r>
              <a:rPr lang="en-US" dirty="0" smtClean="0">
                <a:latin typeface="Arial" pitchFamily="34" charset="0"/>
                <a:cs typeface="Arial" pitchFamily="34" charset="0"/>
              </a:rPr>
              <a:t> Many people all talking about the same things</a:t>
            </a:r>
            <a:endParaRPr lang="en-US" dirty="0">
              <a:latin typeface="Arial" pitchFamily="34" charset="0"/>
              <a:cs typeface="Arial" pitchFamily="34" charset="0"/>
            </a:endParaRPr>
          </a:p>
        </p:txBody>
      </p:sp>
      <p:cxnSp>
        <p:nvCxnSpPr>
          <p:cNvPr id="22" name="Straight Connector 21"/>
          <p:cNvCxnSpPr>
            <a:stCxn id="10" idx="6"/>
            <a:endCxn id="20" idx="2"/>
          </p:cNvCxnSpPr>
          <p:nvPr/>
        </p:nvCxnSpPr>
        <p:spPr>
          <a:xfrm flipV="1">
            <a:off x="3455432" y="3543300"/>
            <a:ext cx="1219200" cy="228600"/>
          </a:xfrm>
          <a:prstGeom prst="line">
            <a:avLst/>
          </a:prstGeom>
          <a:ln w="22225" cmpd="sng">
            <a:solidFill>
              <a:schemeClr val="bg1">
                <a:lumMod val="50000"/>
              </a:schemeClr>
            </a:solidFill>
            <a:tailEnd type="arrow" w="med" len="lg"/>
          </a:ln>
        </p:spPr>
        <p:style>
          <a:lnRef idx="1">
            <a:schemeClr val="dk1"/>
          </a:lnRef>
          <a:fillRef idx="0">
            <a:schemeClr val="dk1"/>
          </a:fillRef>
          <a:effectRef idx="0">
            <a:schemeClr val="dk1"/>
          </a:effectRef>
          <a:fontRef idx="minor">
            <a:schemeClr val="tx1"/>
          </a:fontRef>
        </p:style>
      </p:cxnSp>
      <p:cxnSp>
        <p:nvCxnSpPr>
          <p:cNvPr id="24" name="Straight Connector 23"/>
          <p:cNvCxnSpPr>
            <a:stCxn id="10" idx="6"/>
            <a:endCxn id="15" idx="2"/>
          </p:cNvCxnSpPr>
          <p:nvPr/>
        </p:nvCxnSpPr>
        <p:spPr>
          <a:xfrm>
            <a:off x="3455432" y="3771900"/>
            <a:ext cx="1219200" cy="1524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6"/>
            <a:endCxn id="16" idx="2"/>
          </p:cNvCxnSpPr>
          <p:nvPr/>
        </p:nvCxnSpPr>
        <p:spPr>
          <a:xfrm>
            <a:off x="3455432" y="3771900"/>
            <a:ext cx="1219200" cy="5334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6"/>
            <a:endCxn id="17" idx="2"/>
          </p:cNvCxnSpPr>
          <p:nvPr/>
        </p:nvCxnSpPr>
        <p:spPr>
          <a:xfrm>
            <a:off x="3455432" y="3771900"/>
            <a:ext cx="1219200" cy="9144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6"/>
            <a:endCxn id="18" idx="1"/>
          </p:cNvCxnSpPr>
          <p:nvPr/>
        </p:nvCxnSpPr>
        <p:spPr>
          <a:xfrm>
            <a:off x="3455432" y="3771900"/>
            <a:ext cx="1252678" cy="1671778"/>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6"/>
            <a:endCxn id="20" idx="2"/>
          </p:cNvCxnSpPr>
          <p:nvPr/>
        </p:nvCxnSpPr>
        <p:spPr>
          <a:xfrm flipV="1">
            <a:off x="3455432" y="3543300"/>
            <a:ext cx="1219200" cy="6096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6"/>
            <a:endCxn id="15" idx="2"/>
          </p:cNvCxnSpPr>
          <p:nvPr/>
        </p:nvCxnSpPr>
        <p:spPr>
          <a:xfrm flipV="1">
            <a:off x="3455432" y="3924300"/>
            <a:ext cx="1219200" cy="2286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6"/>
            <a:endCxn id="17" idx="2"/>
          </p:cNvCxnSpPr>
          <p:nvPr/>
        </p:nvCxnSpPr>
        <p:spPr>
          <a:xfrm>
            <a:off x="3455432" y="4152900"/>
            <a:ext cx="1219200" cy="533400"/>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6"/>
            <a:endCxn id="18" idx="1"/>
          </p:cNvCxnSpPr>
          <p:nvPr/>
        </p:nvCxnSpPr>
        <p:spPr>
          <a:xfrm>
            <a:off x="3455432" y="4152900"/>
            <a:ext cx="1252678" cy="1290778"/>
          </a:xfrm>
          <a:prstGeom prst="line">
            <a:avLst/>
          </a:prstGeom>
          <a:ln w="22225" cmpd="sng">
            <a:solidFill>
              <a:schemeClr val="bg1">
                <a:lumMod val="50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226832" y="3657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26832" y="4038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26832" y="4419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26832" y="5257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3087062" y="4799638"/>
            <a:ext cx="367408" cy="369332"/>
          </a:xfrm>
          <a:prstGeom prst="rect">
            <a:avLst/>
          </a:prstGeom>
          <a:noFill/>
        </p:spPr>
        <p:txBody>
          <a:bodyPr wrap="none" rtlCol="0">
            <a:spAutoFit/>
          </a:bodyPr>
          <a:lstStyle/>
          <a:p>
            <a:r>
              <a:rPr lang="en-US" dirty="0" smtClean="0"/>
              <a:t>…</a:t>
            </a:r>
            <a:endParaRPr lang="en-US" dirty="0"/>
          </a:p>
        </p:txBody>
      </p:sp>
      <p:sp>
        <p:nvSpPr>
          <p:cNvPr id="15" name="Oval 14"/>
          <p:cNvSpPr/>
          <p:nvPr/>
        </p:nvSpPr>
        <p:spPr>
          <a:xfrm>
            <a:off x="4674632" y="38100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Oval 15"/>
          <p:cNvSpPr/>
          <p:nvPr/>
        </p:nvSpPr>
        <p:spPr>
          <a:xfrm>
            <a:off x="4674632" y="41910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Oval 16"/>
          <p:cNvSpPr/>
          <p:nvPr/>
        </p:nvSpPr>
        <p:spPr>
          <a:xfrm>
            <a:off x="4674632" y="45720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Oval 17"/>
          <p:cNvSpPr/>
          <p:nvPr/>
        </p:nvSpPr>
        <p:spPr>
          <a:xfrm>
            <a:off x="4674632" y="54102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p:cNvSpPr txBox="1"/>
          <p:nvPr/>
        </p:nvSpPr>
        <p:spPr>
          <a:xfrm rot="16200000">
            <a:off x="4534862" y="4875839"/>
            <a:ext cx="367408" cy="369332"/>
          </a:xfrm>
          <a:prstGeom prst="rect">
            <a:avLst/>
          </a:prstGeom>
          <a:noFill/>
          <a:ln>
            <a:noFill/>
          </a:ln>
        </p:spPr>
        <p:txBody>
          <a:bodyPr wrap="none" rtlCol="0">
            <a:spAutoFit/>
          </a:bodyPr>
          <a:lstStyle/>
          <a:p>
            <a:r>
              <a:rPr lang="en-US" dirty="0" smtClean="0"/>
              <a:t>…</a:t>
            </a:r>
            <a:endParaRPr lang="en-US" dirty="0"/>
          </a:p>
        </p:txBody>
      </p:sp>
      <p:sp>
        <p:nvSpPr>
          <p:cNvPr id="20" name="Oval 19"/>
          <p:cNvSpPr/>
          <p:nvPr/>
        </p:nvSpPr>
        <p:spPr>
          <a:xfrm>
            <a:off x="4674632" y="34290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TextBox 38"/>
          <p:cNvSpPr txBox="1"/>
          <p:nvPr/>
        </p:nvSpPr>
        <p:spPr>
          <a:xfrm rot="13554761">
            <a:off x="3622505" y="4585868"/>
            <a:ext cx="367408" cy="369332"/>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5907961" y="4384139"/>
            <a:ext cx="3159839" cy="1200329"/>
          </a:xfrm>
          <a:prstGeom prst="rect">
            <a:avLst/>
          </a:prstGeom>
          <a:noFill/>
        </p:spPr>
        <p:txBody>
          <a:bodyPr wrap="none" rtlCol="0">
            <a:spAutoFit/>
          </a:bodyPr>
          <a:lstStyle/>
          <a:p>
            <a:r>
              <a:rPr lang="en-US" b="1" dirty="0" smtClean="0">
                <a:latin typeface="Arial" pitchFamily="34" charset="0"/>
                <a:cs typeface="Arial" pitchFamily="34" charset="0"/>
              </a:rPr>
              <a:t>Use this to define “topics”:</a:t>
            </a:r>
          </a:p>
          <a:p>
            <a:r>
              <a:rPr lang="en-US" dirty="0" smtClean="0">
                <a:latin typeface="Arial" pitchFamily="34" charset="0"/>
                <a:cs typeface="Arial" pitchFamily="34" charset="0"/>
              </a:rPr>
              <a:t>What the same people on </a:t>
            </a:r>
            <a:br>
              <a:rPr lang="en-US" dirty="0" smtClean="0">
                <a:latin typeface="Arial" pitchFamily="34" charset="0"/>
                <a:cs typeface="Arial" pitchFamily="34" charset="0"/>
              </a:rPr>
            </a:br>
            <a:r>
              <a:rPr lang="en-US" dirty="0" smtClean="0">
                <a:latin typeface="Arial" pitchFamily="34" charset="0"/>
                <a:cs typeface="Arial" pitchFamily="34" charset="0"/>
              </a:rPr>
              <a:t>the left talk about on the right</a:t>
            </a:r>
          </a:p>
          <a:p>
            <a:r>
              <a:rPr lang="en-US" b="1" dirty="0" smtClean="0">
                <a:solidFill>
                  <a:srgbClr val="008000"/>
                </a:solidFill>
                <a:latin typeface="Arial" pitchFamily="34" charset="0"/>
                <a:cs typeface="Arial" pitchFamily="34" charset="0"/>
              </a:rPr>
              <a:t>Remember HITS!</a:t>
            </a:r>
            <a:endParaRPr lang="en-US" b="1" dirty="0">
              <a:solidFill>
                <a:srgbClr val="008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58</a:t>
            </a:fld>
            <a:endParaRPr lang="en-US"/>
          </a:p>
        </p:txBody>
      </p:sp>
    </p:spTree>
    <p:extLst>
      <p:ext uri="{BB962C8B-B14F-4D97-AF65-F5344CB8AC3E}">
        <p14:creationId xmlns:p14="http://schemas.microsoft.com/office/powerpoint/2010/main" val="363995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animBg="1"/>
      <p:bldP spid="12" grpId="0" animBg="1"/>
      <p:bldP spid="13" grpId="0" animBg="1"/>
      <p:bldP spid="14" grpId="0"/>
      <p:bldP spid="15" grpId="0" animBg="1"/>
      <p:bldP spid="16" grpId="0" animBg="1"/>
      <p:bldP spid="17" grpId="0" animBg="1"/>
      <p:bldP spid="18" grpId="0" animBg="1"/>
      <p:bldP spid="19" grpId="0"/>
      <p:bldP spid="20" grpId="0" animBg="1"/>
      <p:bldP spid="39" grpId="0"/>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Searching for Small Communities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A more well-defined problem:</a:t>
            </a:r>
            <a:br>
              <a:rPr lang="en-US" b="1" dirty="0" smtClean="0">
                <a:solidFill>
                  <a:srgbClr val="D60093"/>
                </a:solidFill>
              </a:rPr>
            </a:br>
            <a:r>
              <a:rPr lang="en-US" dirty="0" smtClean="0"/>
              <a:t>Enumerate complete bipartite </a:t>
            </a:r>
            <a:r>
              <a:rPr lang="en-US" dirty="0" err="1" smtClean="0"/>
              <a:t>subgraphs</a:t>
            </a:r>
            <a:r>
              <a:rPr lang="en-US" dirty="0" smtClean="0"/>
              <a:t> </a:t>
            </a:r>
            <a:r>
              <a:rPr lang="en-US" b="1" i="1" dirty="0" err="1" smtClean="0"/>
              <a:t>K</a:t>
            </a:r>
            <a:r>
              <a:rPr lang="en-US" b="1" i="1" baseline="-25000" dirty="0" err="1" smtClean="0"/>
              <a:t>s,t</a:t>
            </a:r>
            <a:r>
              <a:rPr lang="en-US" b="1" i="1" baseline="-25000" dirty="0" smtClean="0"/>
              <a:t> </a:t>
            </a:r>
          </a:p>
          <a:p>
            <a:pPr lvl="1"/>
            <a:r>
              <a:rPr lang="en-US" dirty="0" smtClean="0"/>
              <a:t>Where </a:t>
            </a:r>
            <a:r>
              <a:rPr lang="en-US" b="1" i="1" dirty="0" err="1" smtClean="0"/>
              <a:t>K</a:t>
            </a:r>
            <a:r>
              <a:rPr lang="en-US" b="1" i="1" baseline="-25000" dirty="0" err="1" smtClean="0"/>
              <a:t>s,t</a:t>
            </a:r>
            <a:r>
              <a:rPr lang="en-US" i="1" baseline="-25000" dirty="0" smtClean="0"/>
              <a:t> </a:t>
            </a:r>
            <a:r>
              <a:rPr lang="en-US" i="1" dirty="0" smtClean="0"/>
              <a:t> : </a:t>
            </a:r>
            <a:r>
              <a:rPr lang="en-US" b="1" i="1" dirty="0" smtClean="0">
                <a:latin typeface="Times New Roman" pitchFamily="18" charset="0"/>
                <a:cs typeface="Times New Roman" pitchFamily="18" charset="0"/>
              </a:rPr>
              <a:t>s</a:t>
            </a:r>
            <a:r>
              <a:rPr lang="en-US" dirty="0" smtClean="0"/>
              <a:t> nodes on the “left” where each links to the same </a:t>
            </a:r>
            <a:r>
              <a:rPr lang="en-US" b="1" i="1" dirty="0" smtClean="0">
                <a:latin typeface="Times New Roman" pitchFamily="18" charset="0"/>
                <a:cs typeface="Times New Roman" pitchFamily="18" charset="0"/>
              </a:rPr>
              <a:t>t</a:t>
            </a:r>
            <a:r>
              <a:rPr lang="en-US" dirty="0" smtClean="0"/>
              <a:t> other nodes on the “right”</a:t>
            </a:r>
            <a:endParaRPr lang="en-US" dirty="0"/>
          </a:p>
        </p:txBody>
      </p:sp>
      <p:grpSp>
        <p:nvGrpSpPr>
          <p:cNvPr id="54" name="Group 53"/>
          <p:cNvGrpSpPr/>
          <p:nvPr/>
        </p:nvGrpSpPr>
        <p:grpSpPr>
          <a:xfrm>
            <a:off x="3429000" y="3733800"/>
            <a:ext cx="1676400" cy="1371600"/>
            <a:chOff x="3226832" y="3581400"/>
            <a:chExt cx="1676400" cy="1371600"/>
          </a:xfrm>
        </p:grpSpPr>
        <p:cxnSp>
          <p:nvCxnSpPr>
            <p:cNvPr id="12" name="Straight Connector 11"/>
            <p:cNvCxnSpPr>
              <a:stCxn id="21" idx="6"/>
              <a:endCxn id="31" idx="1"/>
            </p:cNvCxnSpPr>
            <p:nvPr/>
          </p:nvCxnSpPr>
          <p:spPr>
            <a:xfrm flipV="1">
              <a:off x="3455432" y="3614878"/>
              <a:ext cx="1252678" cy="309422"/>
            </a:xfrm>
            <a:prstGeom prst="line">
              <a:avLst/>
            </a:prstGeom>
            <a:ln w="22225" cmpd="sng">
              <a:solidFill>
                <a:schemeClr val="bg1">
                  <a:lumMod val="50000"/>
                </a:schemeClr>
              </a:solidFill>
              <a:tailEnd type="arrow" w="sm"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21" idx="6"/>
              <a:endCxn id="26" idx="1"/>
            </p:cNvCxnSpPr>
            <p:nvPr/>
          </p:nvCxnSpPr>
          <p:spPr>
            <a:xfrm>
              <a:off x="3455432" y="3924300"/>
              <a:ext cx="1252678" cy="71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1" idx="6"/>
              <a:endCxn id="27" idx="1"/>
            </p:cNvCxnSpPr>
            <p:nvPr/>
          </p:nvCxnSpPr>
          <p:spPr>
            <a:xfrm>
              <a:off x="3455432" y="3924300"/>
              <a:ext cx="1252678" cy="452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1" idx="6"/>
              <a:endCxn id="28" idx="1"/>
            </p:cNvCxnSpPr>
            <p:nvPr/>
          </p:nvCxnSpPr>
          <p:spPr>
            <a:xfrm>
              <a:off x="3455432" y="3924300"/>
              <a:ext cx="1252678" cy="833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2" idx="6"/>
              <a:endCxn id="27" idx="2"/>
            </p:cNvCxnSpPr>
            <p:nvPr/>
          </p:nvCxnSpPr>
          <p:spPr>
            <a:xfrm>
              <a:off x="3455432" y="4305300"/>
              <a:ext cx="1219200"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2" idx="6"/>
              <a:endCxn id="31" idx="2"/>
            </p:cNvCxnSpPr>
            <p:nvPr/>
          </p:nvCxnSpPr>
          <p:spPr>
            <a:xfrm flipV="1">
              <a:off x="3455432" y="3695700"/>
              <a:ext cx="1219200"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2" idx="6"/>
              <a:endCxn id="26" idx="2"/>
            </p:cNvCxnSpPr>
            <p:nvPr/>
          </p:nvCxnSpPr>
          <p:spPr>
            <a:xfrm flipV="1">
              <a:off x="3455432" y="4076700"/>
              <a:ext cx="1219200"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2" idx="6"/>
              <a:endCxn id="28" idx="2"/>
            </p:cNvCxnSpPr>
            <p:nvPr/>
          </p:nvCxnSpPr>
          <p:spPr>
            <a:xfrm>
              <a:off x="3455432" y="4305300"/>
              <a:ext cx="1219200"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3" idx="6"/>
              <a:endCxn id="26" idx="3"/>
            </p:cNvCxnSpPr>
            <p:nvPr/>
          </p:nvCxnSpPr>
          <p:spPr>
            <a:xfrm flipV="1">
              <a:off x="3455432" y="4157522"/>
              <a:ext cx="1252678" cy="528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8" idx="3"/>
            </p:cNvCxnSpPr>
            <p:nvPr/>
          </p:nvCxnSpPr>
          <p:spPr>
            <a:xfrm>
              <a:off x="3455432" y="4686300"/>
              <a:ext cx="1252678" cy="233222"/>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6"/>
              <a:endCxn id="27" idx="3"/>
            </p:cNvCxnSpPr>
            <p:nvPr/>
          </p:nvCxnSpPr>
          <p:spPr>
            <a:xfrm flipV="1">
              <a:off x="3455432" y="4538522"/>
              <a:ext cx="1252678" cy="147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3" idx="6"/>
              <a:endCxn id="31" idx="3"/>
            </p:cNvCxnSpPr>
            <p:nvPr/>
          </p:nvCxnSpPr>
          <p:spPr>
            <a:xfrm flipV="1">
              <a:off x="3455432" y="3776522"/>
              <a:ext cx="1252678" cy="909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226832" y="3810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26832"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26832" y="457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Oval 26"/>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Oval 27"/>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Oval 30"/>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55" name="TextBox 54"/>
          <p:cNvSpPr txBox="1"/>
          <p:nvPr/>
        </p:nvSpPr>
        <p:spPr>
          <a:xfrm>
            <a:off x="3886200" y="5334000"/>
            <a:ext cx="838691" cy="584775"/>
          </a:xfrm>
          <a:prstGeom prst="rect">
            <a:avLst/>
          </a:prstGeom>
          <a:noFill/>
        </p:spPr>
        <p:txBody>
          <a:bodyPr wrap="none" rtlCol="0">
            <a:spAutoFit/>
          </a:bodyPr>
          <a:lstStyle/>
          <a:p>
            <a:r>
              <a:rPr lang="en-US" sz="3200" i="1" dirty="0" smtClean="0">
                <a:latin typeface="Arial" pitchFamily="34" charset="0"/>
                <a:cs typeface="Arial" pitchFamily="34" charset="0"/>
              </a:rPr>
              <a:t>K</a:t>
            </a:r>
            <a:r>
              <a:rPr lang="en-US" sz="3200" i="1" baseline="-25000" dirty="0" smtClean="0">
                <a:latin typeface="Arial" pitchFamily="34" charset="0"/>
                <a:cs typeface="Arial" pitchFamily="34" charset="0"/>
              </a:rPr>
              <a:t>3,4</a:t>
            </a:r>
          </a:p>
        </p:txBody>
      </p:sp>
      <p:sp>
        <p:nvSpPr>
          <p:cNvPr id="56" name="Rounded Rectangle 55"/>
          <p:cNvSpPr/>
          <p:nvPr/>
        </p:nvSpPr>
        <p:spPr>
          <a:xfrm>
            <a:off x="3267456" y="3799306"/>
            <a:ext cx="609600" cy="1354862"/>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1" name="Rounded Rectangle 60"/>
          <p:cNvSpPr/>
          <p:nvPr/>
        </p:nvSpPr>
        <p:spPr>
          <a:xfrm>
            <a:off x="4666488" y="3581400"/>
            <a:ext cx="609600" cy="1676400"/>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TextBox 56"/>
          <p:cNvSpPr txBox="1"/>
          <p:nvPr/>
        </p:nvSpPr>
        <p:spPr>
          <a:xfrm>
            <a:off x="6400800" y="4495800"/>
            <a:ext cx="1574470" cy="830997"/>
          </a:xfrm>
          <a:prstGeom prst="rect">
            <a:avLst/>
          </a:prstGeom>
          <a:noFill/>
        </p:spPr>
        <p:txBody>
          <a:bodyPr wrap="none" rtlCol="0">
            <a:spAutoFit/>
          </a:bodyPr>
          <a:lstStyle/>
          <a:p>
            <a:r>
              <a:rPr lang="en-US" sz="2400" dirty="0" smtClean="0">
                <a:solidFill>
                  <a:srgbClr val="008000"/>
                </a:solidFill>
                <a:latin typeface="Arial" pitchFamily="34" charset="0"/>
                <a:cs typeface="Arial" pitchFamily="34" charset="0"/>
              </a:rPr>
              <a:t>|X| = s = 3</a:t>
            </a:r>
          </a:p>
          <a:p>
            <a:r>
              <a:rPr lang="en-US" sz="2400" dirty="0" smtClean="0">
                <a:solidFill>
                  <a:srgbClr val="008000"/>
                </a:solidFill>
                <a:latin typeface="Arial" pitchFamily="34" charset="0"/>
                <a:cs typeface="Arial" pitchFamily="34" charset="0"/>
              </a:rPr>
              <a:t>|Y| = t = 4</a:t>
            </a:r>
          </a:p>
        </p:txBody>
      </p:sp>
      <p:sp>
        <p:nvSpPr>
          <p:cNvPr id="58" name="Rectangle 57"/>
          <p:cNvSpPr/>
          <p:nvPr/>
        </p:nvSpPr>
        <p:spPr>
          <a:xfrm>
            <a:off x="2971800" y="5071922"/>
            <a:ext cx="356188" cy="400110"/>
          </a:xfrm>
          <a:prstGeom prst="rect">
            <a:avLst/>
          </a:prstGeom>
        </p:spPr>
        <p:txBody>
          <a:bodyPr wrap="none">
            <a:spAutoFit/>
          </a:bodyPr>
          <a:lstStyle/>
          <a:p>
            <a:r>
              <a:rPr lang="en-US" sz="2000" dirty="0">
                <a:latin typeface="Arial" pitchFamily="34" charset="0"/>
                <a:cs typeface="Arial" pitchFamily="34" charset="0"/>
              </a:rPr>
              <a:t>X</a:t>
            </a:r>
            <a:endParaRPr lang="en-US" sz="2000" dirty="0"/>
          </a:p>
        </p:txBody>
      </p:sp>
      <p:sp>
        <p:nvSpPr>
          <p:cNvPr id="64" name="Rectangle 63"/>
          <p:cNvSpPr/>
          <p:nvPr/>
        </p:nvSpPr>
        <p:spPr>
          <a:xfrm>
            <a:off x="5147846" y="5105400"/>
            <a:ext cx="356188" cy="400110"/>
          </a:xfrm>
          <a:prstGeom prst="rect">
            <a:avLst/>
          </a:prstGeom>
        </p:spPr>
        <p:txBody>
          <a:bodyPr wrap="none">
            <a:spAutoFit/>
          </a:bodyPr>
          <a:lstStyle/>
          <a:p>
            <a:r>
              <a:rPr lang="en-US" sz="2000" dirty="0">
                <a:latin typeface="Arial" pitchFamily="34" charset="0"/>
                <a:cs typeface="Arial" pitchFamily="34" charset="0"/>
              </a:rPr>
              <a:t>Y</a:t>
            </a:r>
            <a:endParaRPr lang="en-US" sz="2000" dirty="0"/>
          </a:p>
        </p:txBody>
      </p:sp>
      <p:sp>
        <p:nvSpPr>
          <p:cNvPr id="59" name="TextBox 58"/>
          <p:cNvSpPr txBox="1"/>
          <p:nvPr/>
        </p:nvSpPr>
        <p:spPr>
          <a:xfrm>
            <a:off x="3200400" y="6183868"/>
            <a:ext cx="2525050" cy="461665"/>
          </a:xfrm>
          <a:prstGeom prst="rect">
            <a:avLst/>
          </a:prstGeom>
          <a:noFill/>
        </p:spPr>
        <p:txBody>
          <a:bodyPr wrap="none" rtlCol="0">
            <a:spAutoFit/>
          </a:bodyPr>
          <a:lstStyle/>
          <a:p>
            <a:r>
              <a:rPr lang="en-US" sz="2400" b="1" dirty="0" smtClean="0">
                <a:solidFill>
                  <a:srgbClr val="FF0066"/>
                </a:solidFill>
                <a:latin typeface="Arial" pitchFamily="34" charset="0"/>
                <a:cs typeface="Arial" pitchFamily="34" charset="0"/>
              </a:rPr>
              <a:t>Fully connected</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59</a:t>
            </a:fld>
            <a:endParaRPr lang="en-US"/>
          </a:p>
        </p:txBody>
      </p:sp>
    </p:spTree>
    <p:extLst>
      <p:ext uri="{BB962C8B-B14F-4D97-AF65-F5344CB8AC3E}">
        <p14:creationId xmlns:p14="http://schemas.microsoft.com/office/powerpoint/2010/main" val="3508935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61" grpId="0" animBg="1"/>
      <p:bldP spid="57" grpId="0"/>
      <p:bldP spid="58" grpId="0"/>
      <p:bldP spid="6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&amp; Facebook</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FF"/>
                </a:solidFill>
              </a:rPr>
              <a:t>Discovering social circles, circles of trust:</a:t>
            </a:r>
            <a:endParaRPr lang="en-US" b="1" dirty="0">
              <a:solidFill>
                <a:srgbClr val="0000FF"/>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905750" cy="44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3748" y="6412468"/>
            <a:ext cx="6518900" cy="338554"/>
          </a:xfrm>
          <a:prstGeom prst="rect">
            <a:avLst/>
          </a:prstGeom>
          <a:noFill/>
        </p:spPr>
        <p:txBody>
          <a:bodyPr wrap="none" rtlCol="0">
            <a:spAutoFit/>
          </a:bodyPr>
          <a:lstStyle/>
          <a:p>
            <a:r>
              <a:rPr lang="en-US" sz="1600" dirty="0">
                <a:solidFill>
                  <a:schemeClr val="bg1">
                    <a:lumMod val="50000"/>
                  </a:schemeClr>
                </a:solidFill>
                <a:latin typeface="Arial" pitchFamily="34" charset="0"/>
                <a:cs typeface="Arial" pitchFamily="34" charset="0"/>
              </a:rPr>
              <a:t>[</a:t>
            </a:r>
            <a:r>
              <a:rPr lang="en-US" sz="1600" dirty="0" err="1">
                <a:solidFill>
                  <a:schemeClr val="bg1">
                    <a:lumMod val="50000"/>
                  </a:schemeClr>
                </a:solidFill>
                <a:latin typeface="Arial" pitchFamily="34" charset="0"/>
                <a:cs typeface="Arial" pitchFamily="34" charset="0"/>
              </a:rPr>
              <a:t>McAuley</a:t>
            </a:r>
            <a:r>
              <a:rPr lang="en-US" sz="1600" dirty="0">
                <a:solidFill>
                  <a:schemeClr val="bg1">
                    <a:lumMod val="50000"/>
                  </a:schemeClr>
                </a:solidFill>
                <a:latin typeface="Arial" pitchFamily="34" charset="0"/>
                <a:cs typeface="Arial" pitchFamily="34" charset="0"/>
              </a:rPr>
              <a:t>, </a:t>
            </a:r>
            <a:r>
              <a:rPr lang="en-US" sz="1600" dirty="0" err="1" smtClean="0">
                <a:solidFill>
                  <a:schemeClr val="bg1">
                    <a:lumMod val="50000"/>
                  </a:schemeClr>
                </a:solidFill>
                <a:latin typeface="Arial" pitchFamily="34" charset="0"/>
                <a:cs typeface="Arial" pitchFamily="34" charset="0"/>
              </a:rPr>
              <a:t>Leskovec</a:t>
            </a:r>
            <a:r>
              <a:rPr lang="en-US" sz="1600" dirty="0" smtClean="0">
                <a:solidFill>
                  <a:schemeClr val="bg1">
                    <a:lumMod val="50000"/>
                  </a:schemeClr>
                </a:solidFill>
                <a:latin typeface="Arial" pitchFamily="34" charset="0"/>
                <a:cs typeface="Arial" pitchFamily="34" charset="0"/>
              </a:rPr>
              <a:t>: </a:t>
            </a:r>
            <a:r>
              <a:rPr lang="en-US" sz="1600" dirty="0">
                <a:solidFill>
                  <a:schemeClr val="bg1">
                    <a:lumMod val="50000"/>
                  </a:schemeClr>
                </a:solidFill>
                <a:latin typeface="Arial" pitchFamily="34" charset="0"/>
                <a:cs typeface="Arial" pitchFamily="34" charset="0"/>
              </a:rPr>
              <a:t>Discovering </a:t>
            </a:r>
            <a:r>
              <a:rPr lang="en-US" sz="1600" dirty="0" smtClean="0">
                <a:solidFill>
                  <a:schemeClr val="bg1">
                    <a:lumMod val="50000"/>
                  </a:schemeClr>
                </a:solidFill>
                <a:latin typeface="Arial" pitchFamily="34" charset="0"/>
                <a:cs typeface="Arial" pitchFamily="34" charset="0"/>
              </a:rPr>
              <a:t>social circles </a:t>
            </a:r>
            <a:r>
              <a:rPr lang="en-US" sz="1600" dirty="0">
                <a:solidFill>
                  <a:schemeClr val="bg1">
                    <a:lumMod val="50000"/>
                  </a:schemeClr>
                </a:solidFill>
                <a:latin typeface="Arial" pitchFamily="34" charset="0"/>
                <a:cs typeface="Arial" pitchFamily="34" charset="0"/>
              </a:rPr>
              <a:t>in </a:t>
            </a:r>
            <a:r>
              <a:rPr lang="en-US" sz="1600" dirty="0" smtClean="0">
                <a:solidFill>
                  <a:schemeClr val="bg1">
                    <a:lumMod val="50000"/>
                  </a:schemeClr>
                </a:solidFill>
                <a:latin typeface="Arial" pitchFamily="34" charset="0"/>
                <a:cs typeface="Arial" pitchFamily="34" charset="0"/>
              </a:rPr>
              <a:t>ego </a:t>
            </a:r>
            <a:r>
              <a:rPr lang="en-US" sz="1600" dirty="0">
                <a:solidFill>
                  <a:schemeClr val="bg1">
                    <a:lumMod val="50000"/>
                  </a:schemeClr>
                </a:solidFill>
                <a:latin typeface="Arial" pitchFamily="34" charset="0"/>
                <a:cs typeface="Arial" pitchFamily="34" charset="0"/>
              </a:rPr>
              <a:t>n</a:t>
            </a:r>
            <a:r>
              <a:rPr lang="en-US" sz="1600" dirty="0" smtClean="0">
                <a:solidFill>
                  <a:schemeClr val="bg1">
                    <a:lumMod val="50000"/>
                  </a:schemeClr>
                </a:solidFill>
                <a:latin typeface="Arial" pitchFamily="34" charset="0"/>
                <a:cs typeface="Arial" pitchFamily="34" charset="0"/>
              </a:rPr>
              <a:t>etworks, 2012</a:t>
            </a:r>
            <a:r>
              <a:rPr lang="en-US" sz="1600" dirty="0">
                <a:solidFill>
                  <a:schemeClr val="bg1">
                    <a:lumMod val="50000"/>
                  </a:schemeClr>
                </a:solidFill>
                <a:latin typeface="Arial" pitchFamily="34" charset="0"/>
                <a:cs typeface="Arial" pitchFamily="34" charset="0"/>
              </a:rPr>
              <a:t>]</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spTree>
    <p:extLst>
      <p:ext uri="{BB962C8B-B14F-4D97-AF65-F5344CB8AC3E}">
        <p14:creationId xmlns:p14="http://schemas.microsoft.com/office/powerpoint/2010/main" val="2015593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t>
            </a:r>
            <a:r>
              <a:rPr lang="en-US" dirty="0" err="1" smtClean="0"/>
              <a:t>Itemset</a:t>
            </a:r>
            <a:r>
              <a:rPr lang="en-US" dirty="0" smtClean="0"/>
              <a:t> Enumeration</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Market basket analysis. </a:t>
            </a:r>
            <a:r>
              <a:rPr lang="en-US" dirty="0"/>
              <a:t>Setting:</a:t>
            </a:r>
            <a:endParaRPr lang="en-US" b="1" dirty="0" smtClean="0">
              <a:solidFill>
                <a:srgbClr val="D60093"/>
              </a:solidFill>
            </a:endParaRPr>
          </a:p>
          <a:p>
            <a:pPr lvl="1"/>
            <a:r>
              <a:rPr lang="en-US" b="1" dirty="0" smtClean="0"/>
              <a:t>Market:</a:t>
            </a:r>
            <a:r>
              <a:rPr lang="en-US" dirty="0" smtClean="0"/>
              <a:t> Universe </a:t>
            </a:r>
            <a:r>
              <a:rPr lang="en-US" b="1" i="1" dirty="0" smtClean="0">
                <a:latin typeface="Times New Roman" pitchFamily="18" charset="0"/>
                <a:cs typeface="Times New Roman" pitchFamily="18" charset="0"/>
              </a:rPr>
              <a:t>U</a:t>
            </a:r>
            <a:r>
              <a:rPr lang="en-US" dirty="0" smtClean="0"/>
              <a:t> of </a:t>
            </a:r>
            <a:r>
              <a:rPr lang="en-US" b="1" i="1" dirty="0" smtClean="0">
                <a:latin typeface="Times New Roman" pitchFamily="18" charset="0"/>
                <a:cs typeface="Times New Roman" pitchFamily="18" charset="0"/>
              </a:rPr>
              <a:t>n</a:t>
            </a:r>
            <a:r>
              <a:rPr lang="en-US" b="1" dirty="0" smtClean="0"/>
              <a:t> </a:t>
            </a:r>
            <a:r>
              <a:rPr lang="en-US" dirty="0" smtClean="0"/>
              <a:t>items</a:t>
            </a:r>
          </a:p>
          <a:p>
            <a:pPr lvl="1"/>
            <a:r>
              <a:rPr lang="en-US" b="1" dirty="0" smtClean="0"/>
              <a:t>Baskets:</a:t>
            </a:r>
            <a:r>
              <a:rPr lang="en-US" dirty="0" smtClean="0"/>
              <a:t> </a:t>
            </a:r>
            <a:r>
              <a:rPr lang="en-US" b="1" i="1" dirty="0"/>
              <a:t>m</a:t>
            </a:r>
            <a:r>
              <a:rPr lang="en-US" b="1" dirty="0"/>
              <a:t> </a:t>
            </a:r>
            <a:r>
              <a:rPr lang="en-US" dirty="0" smtClean="0"/>
              <a:t>subsets of </a:t>
            </a:r>
            <a:r>
              <a:rPr lang="en-US" b="1" i="1" dirty="0" smtClean="0">
                <a:latin typeface="Times New Roman" pitchFamily="18" charset="0"/>
                <a:cs typeface="Times New Roman" pitchFamily="18" charset="0"/>
              </a:rPr>
              <a:t>U</a:t>
            </a:r>
            <a:r>
              <a:rPr lang="en-US" b="1" dirty="0" smtClean="0"/>
              <a:t>: </a:t>
            </a:r>
            <a:r>
              <a:rPr lang="en-US" b="1" i="1"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rPr>
              <a:t>, S</a:t>
            </a:r>
            <a:r>
              <a:rPr lang="en-US" b="1" i="1" baseline="-25000" dirty="0" smtClean="0">
                <a:latin typeface="Times New Roman" pitchFamily="18" charset="0"/>
                <a:cs typeface="Times New Roman" pitchFamily="18" charset="0"/>
              </a:rPr>
              <a:t>2</a:t>
            </a:r>
            <a:r>
              <a:rPr lang="en-US" b="1" i="1" dirty="0" smtClean="0">
                <a:latin typeface="Times New Roman" pitchFamily="18" charset="0"/>
                <a:cs typeface="Times New Roman" pitchFamily="18" charset="0"/>
              </a:rPr>
              <a:t>, …, </a:t>
            </a:r>
            <a:r>
              <a:rPr lang="en-US" b="1" i="1" dirty="0" err="1" smtClean="0">
                <a:latin typeface="Times New Roman" pitchFamily="18" charset="0"/>
                <a:cs typeface="Times New Roman" pitchFamily="18" charset="0"/>
              </a:rPr>
              <a:t>S</a:t>
            </a:r>
            <a:r>
              <a:rPr lang="en-US" b="1" i="1" baseline="-25000" dirty="0" err="1" smtClean="0">
                <a:latin typeface="Times New Roman" pitchFamily="18" charset="0"/>
                <a:cs typeface="Times New Roman" pitchFamily="18" charset="0"/>
              </a:rPr>
              <a:t>m</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rPr>
              <a:t>U</a:t>
            </a:r>
            <a:br>
              <a:rPr lang="en-US" b="1" i="1" dirty="0" smtClean="0">
                <a:latin typeface="Times New Roman" pitchFamily="18" charset="0"/>
                <a:cs typeface="Times New Roman" pitchFamily="18" charset="0"/>
              </a:rPr>
            </a:br>
            <a:r>
              <a:rPr lang="en-US" dirty="0" smtClean="0"/>
              <a:t>(</a:t>
            </a:r>
            <a:r>
              <a:rPr lang="en-US" b="1" i="1"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rPr>
              <a:t>i</a:t>
            </a:r>
            <a:r>
              <a:rPr lang="en-US" dirty="0" smtClean="0"/>
              <a:t> is a set of items one person bought)</a:t>
            </a:r>
          </a:p>
          <a:p>
            <a:pPr lvl="1"/>
            <a:r>
              <a:rPr lang="en-US" b="1" dirty="0" smtClean="0"/>
              <a:t>Support: </a:t>
            </a:r>
            <a:r>
              <a:rPr lang="en-US" dirty="0" smtClean="0"/>
              <a:t>Frequency threshold </a:t>
            </a:r>
            <a:r>
              <a:rPr lang="en-US" b="1" i="1" dirty="0" smtClean="0">
                <a:latin typeface="Times New Roman" pitchFamily="18" charset="0"/>
                <a:cs typeface="Times New Roman" pitchFamily="18" charset="0"/>
              </a:rPr>
              <a:t>f</a:t>
            </a:r>
            <a:endParaRPr lang="en-US" b="1" i="1" dirty="0" smtClean="0">
              <a:solidFill>
                <a:srgbClr val="008000"/>
              </a:solidFill>
              <a:latin typeface="Times New Roman" pitchFamily="18" charset="0"/>
              <a:cs typeface="Times New Roman" pitchFamily="18" charset="0"/>
            </a:endParaRPr>
          </a:p>
          <a:p>
            <a:r>
              <a:rPr lang="en-US" b="1" dirty="0" smtClean="0">
                <a:solidFill>
                  <a:srgbClr val="0000FF"/>
                </a:solidFill>
              </a:rPr>
              <a:t>Goal:</a:t>
            </a:r>
          </a:p>
          <a:p>
            <a:pPr lvl="1"/>
            <a:r>
              <a:rPr lang="en-US" b="1" dirty="0" smtClean="0"/>
              <a:t>Find all subsets </a:t>
            </a:r>
            <a:r>
              <a:rPr lang="en-US" b="1" i="1" dirty="0" smtClean="0">
                <a:latin typeface="Times New Roman" pitchFamily="18" charset="0"/>
                <a:cs typeface="Times New Roman" pitchFamily="18" charset="0"/>
              </a:rPr>
              <a:t>T</a:t>
            </a:r>
            <a:r>
              <a:rPr lang="en-US" b="1" dirty="0" smtClean="0"/>
              <a:t>  </a:t>
            </a:r>
            <a:r>
              <a:rPr lang="en-US" b="1" dirty="0" err="1" smtClean="0"/>
              <a:t>s.t.</a:t>
            </a:r>
            <a:r>
              <a:rPr lang="en-US" b="1" dirty="0" smtClean="0"/>
              <a:t> </a:t>
            </a:r>
            <a:r>
              <a:rPr lang="en-US" b="1" i="1" dirty="0" smtClean="0"/>
              <a:t> </a:t>
            </a:r>
            <a:r>
              <a:rPr lang="en-US" b="1" i="1"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S</a:t>
            </a:r>
            <a:r>
              <a:rPr lang="en-US" b="1" i="1" baseline="-25000" dirty="0" smtClean="0">
                <a:latin typeface="Times New Roman" pitchFamily="18" charset="0"/>
                <a:cs typeface="Times New Roman" pitchFamily="18" charset="0"/>
                <a:sym typeface="Symbol"/>
              </a:rPr>
              <a:t>i</a:t>
            </a:r>
            <a:r>
              <a:rPr lang="en-US" b="1" i="1" dirty="0" smtClean="0">
                <a:sym typeface="Symbol"/>
              </a:rPr>
              <a:t> </a:t>
            </a:r>
            <a:r>
              <a:rPr lang="en-US" b="1" dirty="0" smtClean="0">
                <a:sym typeface="Symbol"/>
              </a:rPr>
              <a:t>of at least  </a:t>
            </a:r>
            <a:r>
              <a:rPr lang="en-US" b="1" i="1" dirty="0" smtClean="0">
                <a:latin typeface="Times New Roman" pitchFamily="18" charset="0"/>
                <a:cs typeface="Times New Roman" pitchFamily="18" charset="0"/>
                <a:sym typeface="Symbol"/>
              </a:rPr>
              <a:t>f</a:t>
            </a:r>
            <a:r>
              <a:rPr lang="en-US" b="1" dirty="0" smtClean="0">
                <a:latin typeface="Times New Roman" pitchFamily="18" charset="0"/>
                <a:cs typeface="Times New Roman" pitchFamily="18" charset="0"/>
                <a:sym typeface="Symbol"/>
              </a:rPr>
              <a:t> </a:t>
            </a:r>
            <a:r>
              <a:rPr lang="en-US" b="1" dirty="0" smtClean="0">
                <a:sym typeface="Symbol"/>
              </a:rPr>
              <a:t> sets </a:t>
            </a:r>
            <a:r>
              <a:rPr lang="en-US" b="1" i="1" dirty="0" smtClean="0">
                <a:latin typeface="Times New Roman" pitchFamily="18" charset="0"/>
                <a:cs typeface="Times New Roman" pitchFamily="18" charset="0"/>
                <a:sym typeface="Symbol"/>
              </a:rPr>
              <a:t>S</a:t>
            </a:r>
            <a:r>
              <a:rPr lang="en-US" b="1" i="1" baseline="-25000" dirty="0" smtClean="0">
                <a:latin typeface="Times New Roman" pitchFamily="18" charset="0"/>
                <a:cs typeface="Times New Roman" pitchFamily="18" charset="0"/>
                <a:sym typeface="Symbol"/>
              </a:rPr>
              <a:t>i</a:t>
            </a:r>
            <a:r>
              <a:rPr lang="en-US" b="1" dirty="0" smtClean="0">
                <a:latin typeface="Times New Roman" pitchFamily="18" charset="0"/>
                <a:cs typeface="Times New Roman" pitchFamily="18" charset="0"/>
                <a:sym typeface="Symbol"/>
              </a:rPr>
              <a:t> </a:t>
            </a:r>
            <a:r>
              <a:rPr lang="en-US" b="1" dirty="0" smtClean="0">
                <a:sym typeface="Symbol"/>
              </a:rPr>
              <a:t/>
            </a:r>
            <a:br>
              <a:rPr lang="en-US" b="1" dirty="0" smtClean="0">
                <a:sym typeface="Symbol"/>
              </a:rPr>
            </a:br>
            <a:r>
              <a:rPr lang="en-US" dirty="0" smtClean="0">
                <a:sym typeface="Symbol"/>
              </a:rPr>
              <a:t>(items in </a:t>
            </a:r>
            <a:r>
              <a:rPr lang="en-US" b="1" i="1" dirty="0" smtClean="0">
                <a:latin typeface="Times New Roman" pitchFamily="18" charset="0"/>
                <a:cs typeface="Times New Roman" pitchFamily="18" charset="0"/>
              </a:rPr>
              <a:t>T</a:t>
            </a:r>
            <a:r>
              <a:rPr lang="en-US" dirty="0" smtClean="0">
                <a:sym typeface="Symbol"/>
              </a:rPr>
              <a:t> were bought together </a:t>
            </a:r>
            <a:r>
              <a:rPr lang="en-US" dirty="0">
                <a:sym typeface="Symbol"/>
              </a:rPr>
              <a:t>at least</a:t>
            </a:r>
            <a:r>
              <a:rPr lang="en-US"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f</a:t>
            </a:r>
            <a:r>
              <a:rPr lang="en-US" i="1" dirty="0" smtClean="0">
                <a:latin typeface="Times New Roman" pitchFamily="18" charset="0"/>
                <a:cs typeface="Times New Roman" pitchFamily="18" charset="0"/>
                <a:sym typeface="Symbol"/>
              </a:rPr>
              <a:t> </a:t>
            </a:r>
            <a:r>
              <a:rPr lang="en-US" dirty="0" smtClean="0">
                <a:sym typeface="Symbol"/>
              </a:rPr>
              <a:t> times)</a:t>
            </a:r>
          </a:p>
          <a:p>
            <a:r>
              <a:rPr lang="en-US" b="1" dirty="0" smtClean="0">
                <a:solidFill>
                  <a:srgbClr val="008000"/>
                </a:solidFill>
              </a:rPr>
              <a:t>What’s </a:t>
            </a:r>
            <a:r>
              <a:rPr lang="en-US" b="1" dirty="0">
                <a:solidFill>
                  <a:srgbClr val="008000"/>
                </a:solidFill>
              </a:rPr>
              <a:t>the connection between the </a:t>
            </a:r>
            <a:r>
              <a:rPr lang="en-US" b="1" dirty="0" smtClean="0">
                <a:solidFill>
                  <a:srgbClr val="008000"/>
                </a:solidFill>
              </a:rPr>
              <a:t/>
            </a:r>
            <a:br>
              <a:rPr lang="en-US" b="1" dirty="0" smtClean="0">
                <a:solidFill>
                  <a:srgbClr val="008000"/>
                </a:solidFill>
              </a:rPr>
            </a:br>
            <a:r>
              <a:rPr lang="en-US" b="1" dirty="0" err="1" smtClean="0">
                <a:solidFill>
                  <a:srgbClr val="008000"/>
                </a:solidFill>
              </a:rPr>
              <a:t>itemsets</a:t>
            </a:r>
            <a:r>
              <a:rPr lang="en-US" b="1" dirty="0" smtClean="0">
                <a:solidFill>
                  <a:srgbClr val="008000"/>
                </a:solidFill>
              </a:rPr>
              <a:t> and </a:t>
            </a:r>
            <a:r>
              <a:rPr lang="en-US" b="1" dirty="0">
                <a:solidFill>
                  <a:srgbClr val="008000"/>
                </a:solidFill>
              </a:rPr>
              <a:t>complete bipartite graphs</a:t>
            </a:r>
            <a:r>
              <a:rPr lang="en-US" b="1" dirty="0" smtClean="0">
                <a:solidFill>
                  <a:srgbClr val="008000"/>
                </a:solidFill>
              </a:rPr>
              <a:t>?</a:t>
            </a:r>
            <a:endParaRPr lang="en-US" b="1" dirty="0">
              <a:solidFill>
                <a:srgbClr val="008000"/>
              </a:solidFill>
            </a:endParaRPr>
          </a:p>
        </p:txBody>
      </p:sp>
      <p:sp>
        <p:nvSpPr>
          <p:cNvPr id="6" name="TextBox 5"/>
          <p:cNvSpPr txBox="1"/>
          <p:nvPr/>
        </p:nvSpPr>
        <p:spPr>
          <a:xfrm>
            <a:off x="7067836" y="0"/>
            <a:ext cx="2076209"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a:t>
            </a:r>
            <a:r>
              <a:rPr lang="en-US" sz="1600" dirty="0" err="1" smtClean="0">
                <a:solidFill>
                  <a:schemeClr val="bg1"/>
                </a:solidFill>
                <a:latin typeface="Arial" pitchFamily="34" charset="0"/>
                <a:cs typeface="Arial" pitchFamily="34" charset="0"/>
              </a:rPr>
              <a:t>Agrawal-Srikant</a:t>
            </a:r>
            <a:r>
              <a:rPr lang="en-US" sz="1600" dirty="0" smtClean="0">
                <a:solidFill>
                  <a:schemeClr val="bg1"/>
                </a:solidFill>
                <a:latin typeface="Arial" pitchFamily="34" charset="0"/>
                <a:cs typeface="Arial" pitchFamily="34" charset="0"/>
              </a:rPr>
              <a:t> ‘99]</a:t>
            </a:r>
            <a:endParaRPr lang="en-US" sz="1600" dirty="0">
              <a:solidFill>
                <a:schemeClr val="bg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60</a:t>
            </a:fld>
            <a:endParaRPr lang="en-US"/>
          </a:p>
        </p:txBody>
      </p:sp>
    </p:spTree>
    <p:extLst>
      <p:ext uri="{BB962C8B-B14F-4D97-AF65-F5344CB8AC3E}">
        <p14:creationId xmlns:p14="http://schemas.microsoft.com/office/powerpoint/2010/main" val="255580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From </a:t>
            </a:r>
            <a:r>
              <a:rPr lang="en-US" dirty="0" err="1" smtClean="0"/>
              <a:t>Itemsets</a:t>
            </a:r>
            <a:r>
              <a:rPr lang="en-US" dirty="0" smtClean="0"/>
              <a:t> to Bipartite </a:t>
            </a:r>
            <a:r>
              <a:rPr lang="en-US" dirty="0" err="1" smtClean="0"/>
              <a:t>K</a:t>
            </a:r>
            <a:r>
              <a:rPr lang="en-US" baseline="-25000" dirty="0" err="1" smtClean="0"/>
              <a:t>s,t</a:t>
            </a:r>
            <a:endParaRPr lang="en-US" baseline="-25000" dirty="0"/>
          </a:p>
        </p:txBody>
      </p:sp>
      <p:sp>
        <p:nvSpPr>
          <p:cNvPr id="3" name="Content Placeholder 2"/>
          <p:cNvSpPr>
            <a:spLocks noGrp="1"/>
          </p:cNvSpPr>
          <p:nvPr>
            <p:ph idx="1"/>
          </p:nvPr>
        </p:nvSpPr>
        <p:spPr>
          <a:xfrm>
            <a:off x="457199" y="1295400"/>
            <a:ext cx="8686845" cy="5257801"/>
          </a:xfrm>
        </p:spPr>
        <p:txBody>
          <a:bodyPr>
            <a:normAutofit lnSpcReduction="10000"/>
          </a:bodyPr>
          <a:lstStyle/>
          <a:p>
            <a:pPr marL="118872" indent="0">
              <a:buNone/>
            </a:pPr>
            <a:r>
              <a:rPr lang="en-US" b="1" dirty="0" smtClean="0">
                <a:solidFill>
                  <a:srgbClr val="008000"/>
                </a:solidFill>
              </a:rPr>
              <a:t>Frequent </a:t>
            </a:r>
            <a:r>
              <a:rPr lang="en-US" b="1" dirty="0" err="1" smtClean="0">
                <a:solidFill>
                  <a:srgbClr val="008000"/>
                </a:solidFill>
              </a:rPr>
              <a:t>itemsets</a:t>
            </a:r>
            <a:r>
              <a:rPr lang="en-US" b="1" dirty="0" smtClean="0">
                <a:solidFill>
                  <a:srgbClr val="008000"/>
                </a:solidFill>
              </a:rPr>
              <a:t> </a:t>
            </a:r>
            <a:r>
              <a:rPr lang="en-US" b="1" dirty="0" smtClean="0"/>
              <a:t>= </a:t>
            </a:r>
            <a:r>
              <a:rPr lang="en-US" b="1" dirty="0" smtClean="0">
                <a:solidFill>
                  <a:srgbClr val="0000FF"/>
                </a:solidFill>
              </a:rPr>
              <a:t>complete bipartite graphs!</a:t>
            </a:r>
          </a:p>
          <a:p>
            <a:pPr lvl="8"/>
            <a:endParaRPr lang="en-US" dirty="0" smtClean="0"/>
          </a:p>
          <a:p>
            <a:r>
              <a:rPr lang="en-US" b="1" dirty="0" smtClean="0">
                <a:solidFill>
                  <a:srgbClr val="D60093"/>
                </a:solidFill>
              </a:rPr>
              <a:t>How?</a:t>
            </a:r>
          </a:p>
          <a:p>
            <a:pPr lvl="1"/>
            <a:r>
              <a:rPr lang="en-US" dirty="0" smtClean="0"/>
              <a:t>View each node </a:t>
            </a:r>
            <a:r>
              <a:rPr lang="en-US" b="1" i="1" dirty="0" err="1" smtClean="0">
                <a:latin typeface="Times New Roman" pitchFamily="18" charset="0"/>
                <a:cs typeface="Times New Roman" pitchFamily="18" charset="0"/>
              </a:rPr>
              <a:t>i</a:t>
            </a:r>
            <a:r>
              <a:rPr lang="en-US" dirty="0" smtClean="0"/>
              <a:t> as a </a:t>
            </a:r>
            <a:br>
              <a:rPr lang="en-US" dirty="0" smtClean="0"/>
            </a:br>
            <a:r>
              <a:rPr lang="en-US" dirty="0" smtClean="0"/>
              <a:t>set </a:t>
            </a:r>
            <a:r>
              <a:rPr lang="en-US" b="1" i="1"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rPr>
              <a:t>i</a:t>
            </a:r>
            <a:r>
              <a:rPr lang="en-US" dirty="0" smtClean="0"/>
              <a:t> of nodes </a:t>
            </a:r>
            <a:r>
              <a:rPr lang="en-US" b="1" i="1" dirty="0" err="1" smtClean="0">
                <a:latin typeface="Times New Roman" pitchFamily="18" charset="0"/>
                <a:cs typeface="Times New Roman" pitchFamily="18" charset="0"/>
              </a:rPr>
              <a:t>i</a:t>
            </a:r>
            <a:r>
              <a:rPr lang="en-US" dirty="0" smtClean="0"/>
              <a:t> points to</a:t>
            </a:r>
          </a:p>
          <a:p>
            <a:pPr lvl="1"/>
            <a:r>
              <a:rPr lang="en-US" b="1" i="1" dirty="0" err="1" smtClean="0"/>
              <a:t>K</a:t>
            </a:r>
            <a:r>
              <a:rPr lang="en-US" b="1" i="1" baseline="-25000" dirty="0" err="1" smtClean="0"/>
              <a:t>s,t</a:t>
            </a:r>
            <a:r>
              <a:rPr lang="en-US" dirty="0" smtClean="0"/>
              <a:t> = a set </a:t>
            </a:r>
            <a:r>
              <a:rPr lang="en-US" b="1" i="1" dirty="0" smtClean="0">
                <a:latin typeface="Times New Roman" pitchFamily="18" charset="0"/>
                <a:cs typeface="Times New Roman" pitchFamily="18" charset="0"/>
              </a:rPr>
              <a:t>Y</a:t>
            </a:r>
            <a:r>
              <a:rPr lang="en-US" dirty="0" smtClean="0"/>
              <a:t> of size </a:t>
            </a:r>
            <a:r>
              <a:rPr lang="en-US" b="1" i="1" dirty="0" smtClean="0">
                <a:latin typeface="Times New Roman" pitchFamily="18" charset="0"/>
                <a:cs typeface="Times New Roman" pitchFamily="18" charset="0"/>
              </a:rPr>
              <a:t>t</a:t>
            </a:r>
            <a:r>
              <a:rPr lang="en-US" dirty="0" smtClean="0"/>
              <a:t> </a:t>
            </a:r>
            <a:br>
              <a:rPr lang="en-US" dirty="0" smtClean="0"/>
            </a:br>
            <a:r>
              <a:rPr lang="en-US" dirty="0" smtClean="0"/>
              <a:t>that occurs in </a:t>
            </a:r>
            <a:r>
              <a:rPr lang="en-US" b="1" i="1" dirty="0" smtClean="0">
                <a:latin typeface="Times New Roman" pitchFamily="18" charset="0"/>
                <a:cs typeface="Times New Roman" pitchFamily="18" charset="0"/>
              </a:rPr>
              <a:t>s</a:t>
            </a:r>
            <a:r>
              <a:rPr lang="en-US" dirty="0" smtClean="0"/>
              <a:t> sets </a:t>
            </a:r>
            <a:r>
              <a:rPr lang="en-US" b="1" i="1" dirty="0"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rPr>
              <a:t>i</a:t>
            </a:r>
          </a:p>
          <a:p>
            <a:pPr lvl="8"/>
            <a:endParaRPr lang="en-US" i="1" baseline="-25000" dirty="0" smtClean="0"/>
          </a:p>
          <a:p>
            <a:pPr lvl="1"/>
            <a:r>
              <a:rPr lang="en-US" dirty="0" smtClean="0"/>
              <a:t>Looking for </a:t>
            </a:r>
            <a:r>
              <a:rPr lang="en-US" b="1" i="1" dirty="0" err="1" smtClean="0"/>
              <a:t>K</a:t>
            </a:r>
            <a:r>
              <a:rPr lang="en-US" b="1" i="1" baseline="-25000" dirty="0" err="1" smtClean="0"/>
              <a:t>s,t</a:t>
            </a:r>
            <a:r>
              <a:rPr lang="en-US" i="1" baseline="-25000" dirty="0" smtClean="0"/>
              <a:t> </a:t>
            </a:r>
            <a:r>
              <a:rPr lang="en-US" dirty="0" smtClean="0">
                <a:sym typeface="Wingdings" pitchFamily="2" charset="2"/>
              </a:rPr>
              <a:t> set of </a:t>
            </a:r>
            <a:br>
              <a:rPr lang="en-US" dirty="0" smtClean="0">
                <a:sym typeface="Wingdings" pitchFamily="2" charset="2"/>
              </a:rPr>
            </a:br>
            <a:r>
              <a:rPr lang="en-US" dirty="0" smtClean="0">
                <a:sym typeface="Wingdings" pitchFamily="2" charset="2"/>
              </a:rPr>
              <a:t>frequency threshold to</a:t>
            </a:r>
            <a:r>
              <a:rPr lang="en-US" b="1" dirty="0" smtClean="0">
                <a:sym typeface="Wingdings" pitchFamily="2" charset="2"/>
              </a:rPr>
              <a:t> </a:t>
            </a:r>
            <a:r>
              <a:rPr lang="en-US" b="1" i="1" dirty="0" smtClean="0">
                <a:latin typeface="Times New Roman" pitchFamily="18" charset="0"/>
                <a:cs typeface="Times New Roman" pitchFamily="18" charset="0"/>
                <a:sym typeface="Wingdings" pitchFamily="2" charset="2"/>
              </a:rPr>
              <a:t>s</a:t>
            </a:r>
            <a:r>
              <a:rPr lang="en-US" dirty="0" smtClean="0">
                <a:sym typeface="Wingdings" pitchFamily="2" charset="2"/>
              </a:rPr>
              <a:t> </a:t>
            </a:r>
            <a:br>
              <a:rPr lang="en-US" dirty="0" smtClean="0">
                <a:sym typeface="Wingdings" pitchFamily="2" charset="2"/>
              </a:rPr>
            </a:br>
            <a:r>
              <a:rPr lang="en-US" dirty="0" smtClean="0">
                <a:sym typeface="Wingdings" pitchFamily="2" charset="2"/>
              </a:rPr>
              <a:t>and look at layer </a:t>
            </a:r>
            <a:r>
              <a:rPr lang="en-US" b="1" i="1" dirty="0" smtClean="0">
                <a:latin typeface="Times New Roman" pitchFamily="18" charset="0"/>
                <a:cs typeface="Times New Roman" pitchFamily="18" charset="0"/>
                <a:sym typeface="Wingdings" pitchFamily="2" charset="2"/>
              </a:rPr>
              <a:t>t</a:t>
            </a:r>
            <a:r>
              <a:rPr lang="en-US" dirty="0" smtClean="0">
                <a:sym typeface="Wingdings" pitchFamily="2" charset="2"/>
              </a:rPr>
              <a:t> – all </a:t>
            </a:r>
            <a:br>
              <a:rPr lang="en-US" dirty="0" smtClean="0">
                <a:sym typeface="Wingdings" pitchFamily="2" charset="2"/>
              </a:rPr>
            </a:br>
            <a:r>
              <a:rPr lang="en-US" dirty="0" smtClean="0">
                <a:sym typeface="Wingdings" pitchFamily="2" charset="2"/>
              </a:rPr>
              <a:t>frequent sets of size </a:t>
            </a:r>
            <a:r>
              <a:rPr lang="en-US" b="1" i="1" dirty="0" smtClean="0">
                <a:latin typeface="Times New Roman" pitchFamily="18" charset="0"/>
                <a:cs typeface="Times New Roman" pitchFamily="18" charset="0"/>
                <a:sym typeface="Wingdings" pitchFamily="2" charset="2"/>
              </a:rPr>
              <a:t>t</a:t>
            </a:r>
            <a:endParaRPr lang="en-US" b="1" dirty="0"/>
          </a:p>
        </p:txBody>
      </p:sp>
      <p:sp>
        <p:nvSpPr>
          <p:cNvPr id="7" name="TextBox 6"/>
          <p:cNvSpPr txBox="1"/>
          <p:nvPr/>
        </p:nvSpPr>
        <p:spPr>
          <a:xfrm>
            <a:off x="7406069" y="0"/>
            <a:ext cx="1737976"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[Kumar et al. ‘99]</a:t>
            </a:r>
            <a:endParaRPr lang="en-US" sz="1600" dirty="0">
              <a:solidFill>
                <a:schemeClr val="bg1"/>
              </a:solidFill>
              <a:latin typeface="Arial" pitchFamily="34" charset="0"/>
              <a:cs typeface="Arial" pitchFamily="34" charset="0"/>
            </a:endParaRPr>
          </a:p>
        </p:txBody>
      </p:sp>
      <p:grpSp>
        <p:nvGrpSpPr>
          <p:cNvPr id="21" name="Group 20"/>
          <p:cNvGrpSpPr/>
          <p:nvPr/>
        </p:nvGrpSpPr>
        <p:grpSpPr>
          <a:xfrm>
            <a:off x="5562600" y="2095500"/>
            <a:ext cx="1375341" cy="1371600"/>
            <a:chOff x="3527891" y="3581400"/>
            <a:chExt cx="1375341" cy="1371600"/>
          </a:xfrm>
        </p:grpSpPr>
        <p:cxnSp>
          <p:nvCxnSpPr>
            <p:cNvPr id="26" name="Straight Connector 25"/>
            <p:cNvCxnSpPr>
              <a:stCxn id="35" idx="6"/>
              <a:endCxn id="38" idx="2"/>
            </p:cNvCxnSpPr>
            <p:nvPr/>
          </p:nvCxnSpPr>
          <p:spPr>
            <a:xfrm>
              <a:off x="3756491" y="4305300"/>
              <a:ext cx="918141"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5" idx="6"/>
              <a:endCxn id="40" idx="2"/>
            </p:cNvCxnSpPr>
            <p:nvPr/>
          </p:nvCxnSpPr>
          <p:spPr>
            <a:xfrm flipV="1">
              <a:off x="3756491" y="3695700"/>
              <a:ext cx="918141"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5" idx="6"/>
              <a:endCxn id="37" idx="2"/>
            </p:cNvCxnSpPr>
            <p:nvPr/>
          </p:nvCxnSpPr>
          <p:spPr>
            <a:xfrm flipV="1">
              <a:off x="3756491" y="4076700"/>
              <a:ext cx="918141"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5" idx="6"/>
              <a:endCxn id="39" idx="2"/>
            </p:cNvCxnSpPr>
            <p:nvPr/>
          </p:nvCxnSpPr>
          <p:spPr>
            <a:xfrm>
              <a:off x="3756491" y="4305300"/>
              <a:ext cx="918141"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527891"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a:t>
              </a:r>
              <a:endParaRPr lang="en-US" b="1" dirty="0"/>
            </a:p>
          </p:txBody>
        </p:sp>
        <p:sp>
          <p:nvSpPr>
            <p:cNvPr id="37" name="Oval 36"/>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b</a:t>
              </a:r>
              <a:endParaRPr lang="en-US" b="1" dirty="0"/>
            </a:p>
          </p:txBody>
        </p:sp>
        <p:sp>
          <p:nvSpPr>
            <p:cNvPr id="38" name="Oval 37"/>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a:t>
              </a:r>
              <a:endParaRPr lang="en-US" b="1" dirty="0"/>
            </a:p>
          </p:txBody>
        </p:sp>
        <p:sp>
          <p:nvSpPr>
            <p:cNvPr id="39" name="Oval 38"/>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d</a:t>
              </a:r>
              <a:endParaRPr lang="en-US" b="1" dirty="0"/>
            </a:p>
          </p:txBody>
        </p:sp>
        <p:sp>
          <p:nvSpPr>
            <p:cNvPr id="40" name="Oval 39"/>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a:t>
              </a:r>
              <a:endParaRPr lang="en-US" b="1" dirty="0"/>
            </a:p>
          </p:txBody>
        </p:sp>
      </p:grpSp>
      <p:sp>
        <p:nvSpPr>
          <p:cNvPr id="9" name="TextBox 8"/>
          <p:cNvSpPr txBox="1"/>
          <p:nvPr/>
        </p:nvSpPr>
        <p:spPr>
          <a:xfrm>
            <a:off x="7420937" y="2574590"/>
            <a:ext cx="1563248" cy="400110"/>
          </a:xfrm>
          <a:prstGeom prst="rect">
            <a:avLst/>
          </a:prstGeom>
          <a:noFill/>
        </p:spPr>
        <p:txBody>
          <a:bodyPr wrap="none" rtlCol="0">
            <a:spAutoFit/>
          </a:bodyPr>
          <a:lstStyle/>
          <a:p>
            <a:r>
              <a:rPr lang="en-US" sz="2000" b="1" dirty="0" smtClean="0">
                <a:latin typeface="Arial" pitchFamily="34" charset="0"/>
                <a:cs typeface="Arial" pitchFamily="34" charset="0"/>
              </a:rPr>
              <a:t>S</a:t>
            </a:r>
            <a:r>
              <a:rPr lang="en-US" sz="2000" b="1" baseline="-25000" dirty="0" smtClean="0">
                <a:latin typeface="Arial" pitchFamily="34" charset="0"/>
                <a:cs typeface="Arial" pitchFamily="34" charset="0"/>
              </a:rPr>
              <a:t>i</a:t>
            </a: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a,b,c,d</a:t>
            </a:r>
            <a:r>
              <a:rPr lang="en-US" sz="2000" b="1" dirty="0" smtClean="0">
                <a:latin typeface="Arial" pitchFamily="34" charset="0"/>
                <a:cs typeface="Arial" pitchFamily="34" charset="0"/>
              </a:rPr>
              <a:t>}</a:t>
            </a:r>
          </a:p>
        </p:txBody>
      </p:sp>
      <p:grpSp>
        <p:nvGrpSpPr>
          <p:cNvPr id="43" name="Group 42"/>
          <p:cNvGrpSpPr/>
          <p:nvPr/>
        </p:nvGrpSpPr>
        <p:grpSpPr>
          <a:xfrm>
            <a:off x="5985441" y="3767278"/>
            <a:ext cx="1676400" cy="1371600"/>
            <a:chOff x="3226832" y="3581400"/>
            <a:chExt cx="1676400" cy="1371600"/>
          </a:xfrm>
        </p:grpSpPr>
        <p:cxnSp>
          <p:nvCxnSpPr>
            <p:cNvPr id="44" name="Straight Connector 43"/>
            <p:cNvCxnSpPr>
              <a:stCxn id="56" idx="6"/>
              <a:endCxn id="62" idx="1"/>
            </p:cNvCxnSpPr>
            <p:nvPr/>
          </p:nvCxnSpPr>
          <p:spPr>
            <a:xfrm flipV="1">
              <a:off x="3455432" y="3614878"/>
              <a:ext cx="1252678" cy="309422"/>
            </a:xfrm>
            <a:prstGeom prst="line">
              <a:avLst/>
            </a:prstGeom>
            <a:ln w="22225" cmpd="sng">
              <a:solidFill>
                <a:schemeClr val="bg1">
                  <a:lumMod val="50000"/>
                </a:schemeClr>
              </a:solidFill>
              <a:tailEnd type="arrow" w="sm" len="lg"/>
            </a:ln>
          </p:spPr>
          <p:style>
            <a:lnRef idx="1">
              <a:schemeClr val="dk1"/>
            </a:lnRef>
            <a:fillRef idx="0">
              <a:schemeClr val="dk1"/>
            </a:fillRef>
            <a:effectRef idx="0">
              <a:schemeClr val="dk1"/>
            </a:effectRef>
            <a:fontRef idx="minor">
              <a:schemeClr val="tx1"/>
            </a:fontRef>
          </p:style>
        </p:cxnSp>
        <p:cxnSp>
          <p:nvCxnSpPr>
            <p:cNvPr id="45" name="Straight Connector 44"/>
            <p:cNvCxnSpPr>
              <a:stCxn id="56" idx="6"/>
              <a:endCxn id="59" idx="1"/>
            </p:cNvCxnSpPr>
            <p:nvPr/>
          </p:nvCxnSpPr>
          <p:spPr>
            <a:xfrm>
              <a:off x="3455432" y="3924300"/>
              <a:ext cx="1252678" cy="71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6" idx="6"/>
              <a:endCxn id="60" idx="1"/>
            </p:cNvCxnSpPr>
            <p:nvPr/>
          </p:nvCxnSpPr>
          <p:spPr>
            <a:xfrm>
              <a:off x="3455432" y="3924300"/>
              <a:ext cx="1252678" cy="452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6" idx="6"/>
              <a:endCxn id="61" idx="1"/>
            </p:cNvCxnSpPr>
            <p:nvPr/>
          </p:nvCxnSpPr>
          <p:spPr>
            <a:xfrm>
              <a:off x="3455432" y="3924300"/>
              <a:ext cx="1252678" cy="833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7" idx="6"/>
              <a:endCxn id="60" idx="2"/>
            </p:cNvCxnSpPr>
            <p:nvPr/>
          </p:nvCxnSpPr>
          <p:spPr>
            <a:xfrm>
              <a:off x="3455432" y="4305300"/>
              <a:ext cx="1219200"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7" idx="6"/>
              <a:endCxn id="62" idx="2"/>
            </p:cNvCxnSpPr>
            <p:nvPr/>
          </p:nvCxnSpPr>
          <p:spPr>
            <a:xfrm flipV="1">
              <a:off x="3455432" y="3695700"/>
              <a:ext cx="1219200"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7" idx="6"/>
              <a:endCxn id="59" idx="2"/>
            </p:cNvCxnSpPr>
            <p:nvPr/>
          </p:nvCxnSpPr>
          <p:spPr>
            <a:xfrm flipV="1">
              <a:off x="3455432" y="4076700"/>
              <a:ext cx="1219200"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7" idx="6"/>
              <a:endCxn id="61" idx="2"/>
            </p:cNvCxnSpPr>
            <p:nvPr/>
          </p:nvCxnSpPr>
          <p:spPr>
            <a:xfrm>
              <a:off x="3455432" y="4305300"/>
              <a:ext cx="1219200"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8" idx="6"/>
              <a:endCxn id="59" idx="3"/>
            </p:cNvCxnSpPr>
            <p:nvPr/>
          </p:nvCxnSpPr>
          <p:spPr>
            <a:xfrm flipV="1">
              <a:off x="3455432" y="4157522"/>
              <a:ext cx="1252678" cy="528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61" idx="3"/>
            </p:cNvCxnSpPr>
            <p:nvPr/>
          </p:nvCxnSpPr>
          <p:spPr>
            <a:xfrm>
              <a:off x="3455432" y="4686300"/>
              <a:ext cx="1252678" cy="233222"/>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8" idx="6"/>
              <a:endCxn id="60" idx="3"/>
            </p:cNvCxnSpPr>
            <p:nvPr/>
          </p:nvCxnSpPr>
          <p:spPr>
            <a:xfrm flipV="1">
              <a:off x="3455432" y="4538522"/>
              <a:ext cx="1252678" cy="147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8" idx="6"/>
              <a:endCxn id="62" idx="3"/>
            </p:cNvCxnSpPr>
            <p:nvPr/>
          </p:nvCxnSpPr>
          <p:spPr>
            <a:xfrm flipV="1">
              <a:off x="3455432" y="3776522"/>
              <a:ext cx="1252678" cy="909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26832" y="3810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57" name="Oval 56"/>
            <p:cNvSpPr/>
            <p:nvPr/>
          </p:nvSpPr>
          <p:spPr>
            <a:xfrm>
              <a:off x="3226832"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58" name="Oval 57"/>
            <p:cNvSpPr/>
            <p:nvPr/>
          </p:nvSpPr>
          <p:spPr>
            <a:xfrm>
              <a:off x="3226832" y="457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59" name="Oval 58"/>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a:t>
              </a:r>
              <a:endParaRPr lang="en-US" dirty="0"/>
            </a:p>
          </p:txBody>
        </p:sp>
        <p:sp>
          <p:nvSpPr>
            <p:cNvPr id="60" name="Oval 59"/>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a:t>
              </a:r>
              <a:endParaRPr lang="en-US" dirty="0"/>
            </a:p>
          </p:txBody>
        </p:sp>
        <p:sp>
          <p:nvSpPr>
            <p:cNvPr id="61" name="Oval 60"/>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
              </a:r>
              <a:endParaRPr lang="en-US" dirty="0"/>
            </a:p>
          </p:txBody>
        </p:sp>
        <p:sp>
          <p:nvSpPr>
            <p:cNvPr id="62" name="Oval 61"/>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grpSp>
      <p:sp>
        <p:nvSpPr>
          <p:cNvPr id="63" name="Rounded Rectangle 62"/>
          <p:cNvSpPr/>
          <p:nvPr/>
        </p:nvSpPr>
        <p:spPr>
          <a:xfrm>
            <a:off x="5823897" y="3832784"/>
            <a:ext cx="609600" cy="1354862"/>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Rounded Rectangle 63"/>
          <p:cNvSpPr/>
          <p:nvPr/>
        </p:nvSpPr>
        <p:spPr>
          <a:xfrm>
            <a:off x="7222929" y="3614878"/>
            <a:ext cx="609600" cy="1676400"/>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5" name="Rectangle 64"/>
          <p:cNvSpPr/>
          <p:nvPr/>
        </p:nvSpPr>
        <p:spPr>
          <a:xfrm>
            <a:off x="5528241" y="5105400"/>
            <a:ext cx="356188" cy="400110"/>
          </a:xfrm>
          <a:prstGeom prst="rect">
            <a:avLst/>
          </a:prstGeom>
        </p:spPr>
        <p:txBody>
          <a:bodyPr wrap="none">
            <a:spAutoFit/>
          </a:bodyPr>
          <a:lstStyle/>
          <a:p>
            <a:r>
              <a:rPr lang="en-US" sz="2000" dirty="0">
                <a:latin typeface="Arial" pitchFamily="34" charset="0"/>
                <a:cs typeface="Arial" pitchFamily="34" charset="0"/>
              </a:rPr>
              <a:t>X</a:t>
            </a:r>
            <a:endParaRPr lang="en-US" sz="2000" dirty="0"/>
          </a:p>
        </p:txBody>
      </p:sp>
      <p:sp>
        <p:nvSpPr>
          <p:cNvPr id="66" name="Rectangle 65"/>
          <p:cNvSpPr/>
          <p:nvPr/>
        </p:nvSpPr>
        <p:spPr>
          <a:xfrm>
            <a:off x="7704287" y="5138878"/>
            <a:ext cx="356188" cy="400110"/>
          </a:xfrm>
          <a:prstGeom prst="rect">
            <a:avLst/>
          </a:prstGeom>
        </p:spPr>
        <p:txBody>
          <a:bodyPr wrap="none">
            <a:spAutoFit/>
          </a:bodyPr>
          <a:lstStyle/>
          <a:p>
            <a:r>
              <a:rPr lang="en-US" sz="2000" dirty="0">
                <a:latin typeface="Arial" pitchFamily="34" charset="0"/>
                <a:cs typeface="Arial" pitchFamily="34" charset="0"/>
              </a:rPr>
              <a:t>Y</a:t>
            </a:r>
            <a:endParaRPr lang="en-US" sz="2000" dirty="0"/>
          </a:p>
        </p:txBody>
      </p:sp>
      <p:sp>
        <p:nvSpPr>
          <p:cNvPr id="10" name="TextBox 9"/>
          <p:cNvSpPr txBox="1"/>
          <p:nvPr/>
        </p:nvSpPr>
        <p:spPr>
          <a:xfrm>
            <a:off x="5868532" y="5746898"/>
            <a:ext cx="3169457" cy="646331"/>
          </a:xfrm>
          <a:prstGeom prst="rect">
            <a:avLst/>
          </a:prstGeom>
          <a:noFill/>
        </p:spPr>
        <p:txBody>
          <a:bodyPr wrap="none" rtlCol="0">
            <a:spAutoFit/>
          </a:bodyPr>
          <a:lstStyle/>
          <a:p>
            <a:r>
              <a:rPr lang="en-US" b="1" dirty="0" smtClean="0">
                <a:latin typeface="Arial" pitchFamily="34" charset="0"/>
                <a:cs typeface="Arial" pitchFamily="34" charset="0"/>
              </a:rPr>
              <a:t>s</a:t>
            </a:r>
            <a:r>
              <a:rPr lang="en-US" dirty="0" smtClean="0">
                <a:latin typeface="Arial" pitchFamily="34" charset="0"/>
                <a:cs typeface="Arial" pitchFamily="34" charset="0"/>
              </a:rPr>
              <a:t> … minimum support (|X|=s)</a:t>
            </a:r>
          </a:p>
          <a:p>
            <a:r>
              <a:rPr lang="en-US" b="1" dirty="0" smtClean="0">
                <a:latin typeface="Arial" pitchFamily="34" charset="0"/>
                <a:cs typeface="Arial" pitchFamily="34" charset="0"/>
              </a:rPr>
              <a:t>t</a:t>
            </a:r>
            <a:r>
              <a:rPr lang="en-US" dirty="0" smtClean="0">
                <a:latin typeface="Arial" pitchFamily="34" charset="0"/>
                <a:cs typeface="Arial" pitchFamily="34" charset="0"/>
              </a:rPr>
              <a:t> … </a:t>
            </a:r>
            <a:r>
              <a:rPr lang="en-US" dirty="0" err="1" smtClean="0">
                <a:latin typeface="Arial" pitchFamily="34" charset="0"/>
                <a:cs typeface="Arial" pitchFamily="34" charset="0"/>
              </a:rPr>
              <a:t>itemset</a:t>
            </a:r>
            <a:r>
              <a:rPr lang="en-US" dirty="0" smtClean="0">
                <a:latin typeface="Arial" pitchFamily="34" charset="0"/>
                <a:cs typeface="Arial" pitchFamily="34" charset="0"/>
              </a:rPr>
              <a:t> </a:t>
            </a:r>
            <a:r>
              <a:rPr lang="en-US" dirty="0">
                <a:latin typeface="Arial" pitchFamily="34" charset="0"/>
                <a:cs typeface="Arial" pitchFamily="34" charset="0"/>
              </a:rPr>
              <a:t>size </a:t>
            </a:r>
            <a:r>
              <a:rPr lang="en-US" dirty="0" smtClean="0">
                <a:latin typeface="Arial" pitchFamily="34" charset="0"/>
                <a:cs typeface="Arial" pitchFamily="34" charset="0"/>
              </a:rPr>
              <a:t>(|Y|=t)</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61</a:t>
            </a:fld>
            <a:endParaRPr lang="en-US"/>
          </a:p>
        </p:txBody>
      </p:sp>
    </p:spTree>
    <p:extLst>
      <p:ext uri="{BB962C8B-B14F-4D97-AF65-F5344CB8AC3E}">
        <p14:creationId xmlns:p14="http://schemas.microsoft.com/office/powerpoint/2010/main" val="355577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a:t>
            </a:r>
            <a:r>
              <a:rPr lang="en-US" dirty="0" err="1" smtClean="0"/>
              <a:t>Itemsets</a:t>
            </a:r>
            <a:r>
              <a:rPr lang="en-US" dirty="0" smtClean="0"/>
              <a:t> to Bipartite </a:t>
            </a:r>
            <a:r>
              <a:rPr lang="en-US" dirty="0" err="1" smtClean="0"/>
              <a:t>K</a:t>
            </a:r>
            <a:r>
              <a:rPr lang="en-US" baseline="-25000" dirty="0" err="1" smtClean="0"/>
              <a:t>s,t</a:t>
            </a:r>
            <a:endParaRPr lang="en-US" baseline="-25000" dirty="0"/>
          </a:p>
        </p:txBody>
      </p:sp>
      <p:sp>
        <p:nvSpPr>
          <p:cNvPr id="7" name="TextBox 6"/>
          <p:cNvSpPr txBox="1"/>
          <p:nvPr/>
        </p:nvSpPr>
        <p:spPr>
          <a:xfrm>
            <a:off x="7406069" y="0"/>
            <a:ext cx="1737976"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[Kumar et al. ‘99]</a:t>
            </a:r>
            <a:endParaRPr lang="en-US" sz="1600" dirty="0">
              <a:solidFill>
                <a:schemeClr val="bg1"/>
              </a:solidFill>
              <a:latin typeface="Arial" pitchFamily="34" charset="0"/>
              <a:cs typeface="Arial" pitchFamily="34" charset="0"/>
            </a:endParaRPr>
          </a:p>
        </p:txBody>
      </p:sp>
      <p:grpSp>
        <p:nvGrpSpPr>
          <p:cNvPr id="21" name="Group 20"/>
          <p:cNvGrpSpPr/>
          <p:nvPr/>
        </p:nvGrpSpPr>
        <p:grpSpPr>
          <a:xfrm>
            <a:off x="986859" y="2209800"/>
            <a:ext cx="1375341" cy="1371600"/>
            <a:chOff x="3527891" y="3581400"/>
            <a:chExt cx="1375341" cy="1371600"/>
          </a:xfrm>
        </p:grpSpPr>
        <p:cxnSp>
          <p:nvCxnSpPr>
            <p:cNvPr id="26" name="Straight Connector 25"/>
            <p:cNvCxnSpPr>
              <a:stCxn id="35" idx="6"/>
              <a:endCxn id="38" idx="2"/>
            </p:cNvCxnSpPr>
            <p:nvPr/>
          </p:nvCxnSpPr>
          <p:spPr>
            <a:xfrm>
              <a:off x="3756491" y="4305300"/>
              <a:ext cx="918141"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5" idx="6"/>
              <a:endCxn id="40" idx="2"/>
            </p:cNvCxnSpPr>
            <p:nvPr/>
          </p:nvCxnSpPr>
          <p:spPr>
            <a:xfrm flipV="1">
              <a:off x="3756491" y="3695700"/>
              <a:ext cx="918141"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5" idx="6"/>
              <a:endCxn id="37" idx="2"/>
            </p:cNvCxnSpPr>
            <p:nvPr/>
          </p:nvCxnSpPr>
          <p:spPr>
            <a:xfrm flipV="1">
              <a:off x="3756491" y="4076700"/>
              <a:ext cx="918141"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5" idx="6"/>
              <a:endCxn id="39" idx="2"/>
            </p:cNvCxnSpPr>
            <p:nvPr/>
          </p:nvCxnSpPr>
          <p:spPr>
            <a:xfrm>
              <a:off x="3756491" y="4305300"/>
              <a:ext cx="918141"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527891"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a:t>
              </a:r>
              <a:endParaRPr lang="en-US" b="1" dirty="0"/>
            </a:p>
          </p:txBody>
        </p:sp>
        <p:sp>
          <p:nvSpPr>
            <p:cNvPr id="37" name="Oval 36"/>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b</a:t>
              </a:r>
              <a:endParaRPr lang="en-US" b="1" dirty="0"/>
            </a:p>
          </p:txBody>
        </p:sp>
        <p:sp>
          <p:nvSpPr>
            <p:cNvPr id="38" name="Oval 37"/>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a:t>
              </a:r>
              <a:endParaRPr lang="en-US" b="1" dirty="0"/>
            </a:p>
          </p:txBody>
        </p:sp>
        <p:sp>
          <p:nvSpPr>
            <p:cNvPr id="39" name="Oval 38"/>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d</a:t>
              </a:r>
              <a:endParaRPr lang="en-US" b="1" dirty="0"/>
            </a:p>
          </p:txBody>
        </p:sp>
        <p:sp>
          <p:nvSpPr>
            <p:cNvPr id="40" name="Oval 39"/>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a:t>
              </a:r>
              <a:endParaRPr lang="en-US" b="1" dirty="0"/>
            </a:p>
          </p:txBody>
        </p:sp>
      </p:grpSp>
      <p:sp>
        <p:nvSpPr>
          <p:cNvPr id="9" name="TextBox 8"/>
          <p:cNvSpPr txBox="1"/>
          <p:nvPr/>
        </p:nvSpPr>
        <p:spPr>
          <a:xfrm>
            <a:off x="1109304" y="3581400"/>
            <a:ext cx="1563248" cy="400110"/>
          </a:xfrm>
          <a:prstGeom prst="rect">
            <a:avLst/>
          </a:prstGeom>
          <a:noFill/>
        </p:spPr>
        <p:txBody>
          <a:bodyPr wrap="none" rtlCol="0">
            <a:spAutoFit/>
          </a:bodyPr>
          <a:lstStyle/>
          <a:p>
            <a:r>
              <a:rPr lang="en-US" sz="2000" b="1" dirty="0" smtClean="0">
                <a:latin typeface="Arial" pitchFamily="34" charset="0"/>
                <a:cs typeface="Arial" pitchFamily="34" charset="0"/>
              </a:rPr>
              <a:t>S</a:t>
            </a:r>
            <a:r>
              <a:rPr lang="en-US" sz="2000" b="1" baseline="-25000" dirty="0" smtClean="0">
                <a:latin typeface="Arial" pitchFamily="34" charset="0"/>
                <a:cs typeface="Arial" pitchFamily="34" charset="0"/>
              </a:rPr>
              <a:t>i</a:t>
            </a: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a,b,c,d</a:t>
            </a:r>
            <a:r>
              <a:rPr lang="en-US" sz="2000" b="1" dirty="0" smtClean="0">
                <a:latin typeface="Arial" pitchFamily="34" charset="0"/>
                <a:cs typeface="Arial" pitchFamily="34" charset="0"/>
              </a:rPr>
              <a:t>}</a:t>
            </a:r>
          </a:p>
        </p:txBody>
      </p:sp>
      <p:grpSp>
        <p:nvGrpSpPr>
          <p:cNvPr id="43" name="Group 42"/>
          <p:cNvGrpSpPr/>
          <p:nvPr/>
        </p:nvGrpSpPr>
        <p:grpSpPr>
          <a:xfrm>
            <a:off x="6002166" y="5135098"/>
            <a:ext cx="1676400" cy="1219200"/>
            <a:chOff x="3226832" y="3581400"/>
            <a:chExt cx="1676400" cy="1219200"/>
          </a:xfrm>
        </p:grpSpPr>
        <p:cxnSp>
          <p:nvCxnSpPr>
            <p:cNvPr id="44" name="Straight Connector 43"/>
            <p:cNvCxnSpPr>
              <a:stCxn id="56" idx="6"/>
              <a:endCxn id="62" idx="1"/>
            </p:cNvCxnSpPr>
            <p:nvPr/>
          </p:nvCxnSpPr>
          <p:spPr>
            <a:xfrm flipV="1">
              <a:off x="3455432" y="3614878"/>
              <a:ext cx="1252678" cy="309422"/>
            </a:xfrm>
            <a:prstGeom prst="line">
              <a:avLst/>
            </a:prstGeom>
            <a:ln w="22225" cmpd="sng">
              <a:solidFill>
                <a:schemeClr val="bg1">
                  <a:lumMod val="50000"/>
                </a:schemeClr>
              </a:solidFill>
              <a:tailEnd type="arrow" w="sm" len="lg"/>
            </a:ln>
          </p:spPr>
          <p:style>
            <a:lnRef idx="1">
              <a:schemeClr val="dk1"/>
            </a:lnRef>
            <a:fillRef idx="0">
              <a:schemeClr val="dk1"/>
            </a:fillRef>
            <a:effectRef idx="0">
              <a:schemeClr val="dk1"/>
            </a:effectRef>
            <a:fontRef idx="minor">
              <a:schemeClr val="tx1"/>
            </a:fontRef>
          </p:style>
        </p:cxnSp>
        <p:cxnSp>
          <p:nvCxnSpPr>
            <p:cNvPr id="45" name="Straight Connector 44"/>
            <p:cNvCxnSpPr>
              <a:stCxn id="56" idx="6"/>
              <a:endCxn id="59" idx="1"/>
            </p:cNvCxnSpPr>
            <p:nvPr/>
          </p:nvCxnSpPr>
          <p:spPr>
            <a:xfrm>
              <a:off x="3455432" y="3924300"/>
              <a:ext cx="1252678" cy="71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6" idx="6"/>
              <a:endCxn id="60" idx="1"/>
            </p:cNvCxnSpPr>
            <p:nvPr/>
          </p:nvCxnSpPr>
          <p:spPr>
            <a:xfrm>
              <a:off x="3455432" y="3924300"/>
              <a:ext cx="1252678" cy="4525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7" idx="6"/>
              <a:endCxn id="60" idx="2"/>
            </p:cNvCxnSpPr>
            <p:nvPr/>
          </p:nvCxnSpPr>
          <p:spPr>
            <a:xfrm>
              <a:off x="3455432" y="4305300"/>
              <a:ext cx="1219200"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7" idx="6"/>
              <a:endCxn id="62" idx="2"/>
            </p:cNvCxnSpPr>
            <p:nvPr/>
          </p:nvCxnSpPr>
          <p:spPr>
            <a:xfrm flipV="1">
              <a:off x="3455432" y="3695700"/>
              <a:ext cx="1219200"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7" idx="6"/>
              <a:endCxn id="59" idx="2"/>
            </p:cNvCxnSpPr>
            <p:nvPr/>
          </p:nvCxnSpPr>
          <p:spPr>
            <a:xfrm flipV="1">
              <a:off x="3455432" y="4076700"/>
              <a:ext cx="1219200"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8" idx="6"/>
              <a:endCxn id="59" idx="3"/>
            </p:cNvCxnSpPr>
            <p:nvPr/>
          </p:nvCxnSpPr>
          <p:spPr>
            <a:xfrm flipV="1">
              <a:off x="3455432" y="4157522"/>
              <a:ext cx="1252678" cy="528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8" idx="6"/>
              <a:endCxn id="60" idx="3"/>
            </p:cNvCxnSpPr>
            <p:nvPr/>
          </p:nvCxnSpPr>
          <p:spPr>
            <a:xfrm flipV="1">
              <a:off x="3455432" y="4538522"/>
              <a:ext cx="1252678" cy="147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8" idx="6"/>
              <a:endCxn id="62" idx="3"/>
            </p:cNvCxnSpPr>
            <p:nvPr/>
          </p:nvCxnSpPr>
          <p:spPr>
            <a:xfrm flipV="1">
              <a:off x="3455432" y="3776522"/>
              <a:ext cx="1252678" cy="909778"/>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26832" y="3810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57" name="Oval 56"/>
            <p:cNvSpPr/>
            <p:nvPr/>
          </p:nvSpPr>
          <p:spPr>
            <a:xfrm>
              <a:off x="3226832"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p>
          </p:txBody>
        </p:sp>
        <p:sp>
          <p:nvSpPr>
            <p:cNvPr id="58" name="Oval 57"/>
            <p:cNvSpPr/>
            <p:nvPr/>
          </p:nvSpPr>
          <p:spPr>
            <a:xfrm>
              <a:off x="3226832" y="457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59" name="Oval 58"/>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a:t>
              </a:r>
              <a:endParaRPr lang="en-US" dirty="0"/>
            </a:p>
          </p:txBody>
        </p:sp>
        <p:sp>
          <p:nvSpPr>
            <p:cNvPr id="60" name="Oval 59"/>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a:t>
              </a:r>
              <a:endParaRPr lang="en-US" dirty="0"/>
            </a:p>
          </p:txBody>
        </p:sp>
        <p:sp>
          <p:nvSpPr>
            <p:cNvPr id="62" name="Oval 61"/>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grpSp>
      <p:sp>
        <p:nvSpPr>
          <p:cNvPr id="63" name="Rounded Rectangle 62"/>
          <p:cNvSpPr/>
          <p:nvPr/>
        </p:nvSpPr>
        <p:spPr>
          <a:xfrm>
            <a:off x="5840622" y="5200604"/>
            <a:ext cx="609600" cy="1354862"/>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Rounded Rectangle 63"/>
          <p:cNvSpPr/>
          <p:nvPr/>
        </p:nvSpPr>
        <p:spPr>
          <a:xfrm>
            <a:off x="7239654" y="4982698"/>
            <a:ext cx="609600" cy="1333178"/>
          </a:xfrm>
          <a:prstGeom prst="roundRect">
            <a:avLst>
              <a:gd name="adj" fmla="val 50000"/>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5" name="Rectangle 64"/>
          <p:cNvSpPr/>
          <p:nvPr/>
        </p:nvSpPr>
        <p:spPr>
          <a:xfrm>
            <a:off x="5574380" y="6305490"/>
            <a:ext cx="356188" cy="400110"/>
          </a:xfrm>
          <a:prstGeom prst="rect">
            <a:avLst/>
          </a:prstGeom>
        </p:spPr>
        <p:txBody>
          <a:bodyPr wrap="none">
            <a:spAutoFit/>
          </a:bodyPr>
          <a:lstStyle/>
          <a:p>
            <a:r>
              <a:rPr lang="en-US" sz="2000" dirty="0">
                <a:latin typeface="Arial" pitchFamily="34" charset="0"/>
                <a:cs typeface="Arial" pitchFamily="34" charset="0"/>
              </a:rPr>
              <a:t>X</a:t>
            </a:r>
            <a:endParaRPr lang="en-US" sz="2000" dirty="0"/>
          </a:p>
        </p:txBody>
      </p:sp>
      <p:sp>
        <p:nvSpPr>
          <p:cNvPr id="66" name="Rectangle 65"/>
          <p:cNvSpPr/>
          <p:nvPr/>
        </p:nvSpPr>
        <p:spPr>
          <a:xfrm>
            <a:off x="7721012" y="6239677"/>
            <a:ext cx="356188" cy="400110"/>
          </a:xfrm>
          <a:prstGeom prst="rect">
            <a:avLst/>
          </a:prstGeom>
        </p:spPr>
        <p:txBody>
          <a:bodyPr wrap="none">
            <a:spAutoFit/>
          </a:bodyPr>
          <a:lstStyle/>
          <a:p>
            <a:r>
              <a:rPr lang="en-US" sz="2000" dirty="0">
                <a:latin typeface="Arial" pitchFamily="34" charset="0"/>
                <a:cs typeface="Arial" pitchFamily="34" charset="0"/>
              </a:rPr>
              <a:t>Y</a:t>
            </a:r>
            <a:endParaRPr lang="en-US" sz="2000" dirty="0"/>
          </a:p>
        </p:txBody>
      </p:sp>
      <p:sp>
        <p:nvSpPr>
          <p:cNvPr id="10" name="TextBox 9"/>
          <p:cNvSpPr txBox="1"/>
          <p:nvPr/>
        </p:nvSpPr>
        <p:spPr>
          <a:xfrm>
            <a:off x="347193" y="3962400"/>
            <a:ext cx="3348994" cy="1200329"/>
          </a:xfrm>
          <a:prstGeom prst="rect">
            <a:avLst/>
          </a:prstGeom>
          <a:noFill/>
        </p:spPr>
        <p:txBody>
          <a:bodyPr wrap="none" rtlCol="0">
            <a:spAutoFit/>
          </a:bodyPr>
          <a:lstStyle/>
          <a:p>
            <a:r>
              <a:rPr lang="en-US" sz="2400" dirty="0" smtClean="0">
                <a:solidFill>
                  <a:srgbClr val="008000"/>
                </a:solidFill>
                <a:latin typeface="Arial" pitchFamily="34" charset="0"/>
                <a:cs typeface="Arial" pitchFamily="34" charset="0"/>
              </a:rPr>
              <a:t>Find frequent </a:t>
            </a:r>
            <a:r>
              <a:rPr lang="en-US" sz="2400" dirty="0" err="1" smtClean="0">
                <a:solidFill>
                  <a:srgbClr val="008000"/>
                </a:solidFill>
                <a:latin typeface="Arial" pitchFamily="34" charset="0"/>
                <a:cs typeface="Arial" pitchFamily="34" charset="0"/>
              </a:rPr>
              <a:t>itemsets</a:t>
            </a:r>
            <a:r>
              <a:rPr lang="en-US" sz="2400" dirty="0" smtClean="0">
                <a:solidFill>
                  <a:srgbClr val="008000"/>
                </a:solidFill>
                <a:latin typeface="Arial" pitchFamily="34" charset="0"/>
                <a:cs typeface="Arial" pitchFamily="34" charset="0"/>
              </a:rPr>
              <a:t>:</a:t>
            </a:r>
          </a:p>
          <a:p>
            <a:r>
              <a:rPr lang="en-US" sz="2400" dirty="0" smtClean="0">
                <a:solidFill>
                  <a:srgbClr val="008000"/>
                </a:solidFill>
                <a:latin typeface="Arial" pitchFamily="34" charset="0"/>
                <a:cs typeface="Arial" pitchFamily="34" charset="0"/>
              </a:rPr>
              <a:t>  </a:t>
            </a:r>
            <a:r>
              <a:rPr lang="en-US" sz="2400" b="1" dirty="0" smtClean="0">
                <a:solidFill>
                  <a:srgbClr val="008000"/>
                </a:solidFill>
                <a:latin typeface="Arial" pitchFamily="34" charset="0"/>
                <a:cs typeface="Arial" pitchFamily="34" charset="0"/>
              </a:rPr>
              <a:t>s</a:t>
            </a:r>
            <a:r>
              <a:rPr lang="en-US" sz="2400" dirty="0" smtClean="0">
                <a:solidFill>
                  <a:srgbClr val="008000"/>
                </a:solidFill>
                <a:latin typeface="Arial" pitchFamily="34" charset="0"/>
                <a:cs typeface="Arial" pitchFamily="34" charset="0"/>
              </a:rPr>
              <a:t> … minimum support</a:t>
            </a:r>
          </a:p>
          <a:p>
            <a:r>
              <a:rPr lang="en-US" sz="2400" dirty="0" smtClean="0">
                <a:solidFill>
                  <a:srgbClr val="008000"/>
                </a:solidFill>
                <a:latin typeface="Arial" pitchFamily="34" charset="0"/>
                <a:cs typeface="Arial" pitchFamily="34" charset="0"/>
              </a:rPr>
              <a:t>  </a:t>
            </a:r>
            <a:r>
              <a:rPr lang="en-US" sz="2400" b="1" dirty="0" smtClean="0">
                <a:solidFill>
                  <a:srgbClr val="008000"/>
                </a:solidFill>
                <a:latin typeface="Arial" pitchFamily="34" charset="0"/>
                <a:cs typeface="Arial" pitchFamily="34" charset="0"/>
              </a:rPr>
              <a:t>t</a:t>
            </a:r>
            <a:r>
              <a:rPr lang="en-US" sz="2400" dirty="0" smtClean="0">
                <a:solidFill>
                  <a:srgbClr val="008000"/>
                </a:solidFill>
                <a:latin typeface="Arial" pitchFamily="34" charset="0"/>
                <a:cs typeface="Arial" pitchFamily="34" charset="0"/>
              </a:rPr>
              <a:t> … </a:t>
            </a:r>
            <a:r>
              <a:rPr lang="en-US" sz="2400" dirty="0" err="1" smtClean="0">
                <a:solidFill>
                  <a:srgbClr val="008000"/>
                </a:solidFill>
                <a:latin typeface="Arial" pitchFamily="34" charset="0"/>
                <a:cs typeface="Arial" pitchFamily="34" charset="0"/>
              </a:rPr>
              <a:t>itemset</a:t>
            </a:r>
            <a:r>
              <a:rPr lang="en-US" sz="2400" dirty="0" smtClean="0">
                <a:solidFill>
                  <a:srgbClr val="008000"/>
                </a:solidFill>
                <a:latin typeface="Arial" pitchFamily="34" charset="0"/>
                <a:cs typeface="Arial" pitchFamily="34" charset="0"/>
              </a:rPr>
              <a:t> size</a:t>
            </a:r>
          </a:p>
        </p:txBody>
      </p:sp>
      <p:grpSp>
        <p:nvGrpSpPr>
          <p:cNvPr id="87" name="Group 86"/>
          <p:cNvGrpSpPr/>
          <p:nvPr/>
        </p:nvGrpSpPr>
        <p:grpSpPr>
          <a:xfrm>
            <a:off x="4419600" y="3048000"/>
            <a:ext cx="1375341" cy="1371600"/>
            <a:chOff x="3527891" y="3581400"/>
            <a:chExt cx="1375341" cy="1371600"/>
          </a:xfrm>
        </p:grpSpPr>
        <p:cxnSp>
          <p:nvCxnSpPr>
            <p:cNvPr id="88" name="Straight Connector 87"/>
            <p:cNvCxnSpPr>
              <a:stCxn id="92" idx="6"/>
              <a:endCxn id="94" idx="2"/>
            </p:cNvCxnSpPr>
            <p:nvPr/>
          </p:nvCxnSpPr>
          <p:spPr>
            <a:xfrm>
              <a:off x="3756491" y="4305300"/>
              <a:ext cx="918141"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2" idx="6"/>
              <a:endCxn id="96" idx="2"/>
            </p:cNvCxnSpPr>
            <p:nvPr/>
          </p:nvCxnSpPr>
          <p:spPr>
            <a:xfrm flipV="1">
              <a:off x="3756491" y="3695700"/>
              <a:ext cx="918141"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92" idx="6"/>
              <a:endCxn id="93" idx="2"/>
            </p:cNvCxnSpPr>
            <p:nvPr/>
          </p:nvCxnSpPr>
          <p:spPr>
            <a:xfrm flipV="1">
              <a:off x="3756491" y="4076700"/>
              <a:ext cx="918141"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2" idx="6"/>
              <a:endCxn id="95" idx="2"/>
            </p:cNvCxnSpPr>
            <p:nvPr/>
          </p:nvCxnSpPr>
          <p:spPr>
            <a:xfrm>
              <a:off x="3756491" y="4305300"/>
              <a:ext cx="918141"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527891"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x</a:t>
              </a:r>
              <a:endParaRPr lang="en-US" b="1" dirty="0"/>
            </a:p>
          </p:txBody>
        </p:sp>
        <p:sp>
          <p:nvSpPr>
            <p:cNvPr id="93" name="Oval 92"/>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b</a:t>
              </a:r>
              <a:endParaRPr lang="en-US" b="1" dirty="0"/>
            </a:p>
          </p:txBody>
        </p:sp>
        <p:sp>
          <p:nvSpPr>
            <p:cNvPr id="94" name="Oval 93"/>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a:t>
              </a:r>
              <a:endParaRPr lang="en-US" b="1" dirty="0"/>
            </a:p>
          </p:txBody>
        </p:sp>
        <p:sp>
          <p:nvSpPr>
            <p:cNvPr id="95" name="Oval 94"/>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dirty="0"/>
            </a:p>
          </p:txBody>
        </p:sp>
        <p:sp>
          <p:nvSpPr>
            <p:cNvPr id="96" name="Oval 95"/>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a:t>
              </a:r>
              <a:endParaRPr lang="en-US" b="1" dirty="0"/>
            </a:p>
          </p:txBody>
        </p:sp>
      </p:grpSp>
      <p:sp>
        <p:nvSpPr>
          <p:cNvPr id="11" name="TextBox 10"/>
          <p:cNvSpPr txBox="1"/>
          <p:nvPr/>
        </p:nvSpPr>
        <p:spPr>
          <a:xfrm>
            <a:off x="1994816" y="5244405"/>
            <a:ext cx="3339184" cy="1384995"/>
          </a:xfrm>
          <a:prstGeom prst="rect">
            <a:avLst/>
          </a:prstGeom>
          <a:noFill/>
        </p:spPr>
        <p:txBody>
          <a:bodyPr wrap="none" rtlCol="0">
            <a:spAutoFit/>
          </a:bodyPr>
          <a:lstStyle/>
          <a:p>
            <a:pPr marL="0" lvl="1"/>
            <a:r>
              <a:rPr lang="en-US" sz="2800" b="1" dirty="0" smtClean="0">
                <a:solidFill>
                  <a:srgbClr val="D60093"/>
                </a:solidFill>
                <a:latin typeface="Calibri" pitchFamily="34" charset="0"/>
                <a:cs typeface="Calibri" pitchFamily="34" charset="0"/>
              </a:rPr>
              <a:t>We found </a:t>
            </a:r>
            <a:r>
              <a:rPr lang="en-US" sz="2800" b="1" i="1" dirty="0" err="1" smtClean="0">
                <a:solidFill>
                  <a:srgbClr val="D60093"/>
                </a:solidFill>
                <a:latin typeface="Calibri" pitchFamily="34" charset="0"/>
                <a:cs typeface="Calibri" pitchFamily="34" charset="0"/>
              </a:rPr>
              <a:t>K</a:t>
            </a:r>
            <a:r>
              <a:rPr lang="en-US" sz="2800" b="1" i="1" baseline="-25000" dirty="0" err="1" smtClean="0">
                <a:solidFill>
                  <a:srgbClr val="D60093"/>
                </a:solidFill>
                <a:latin typeface="Calibri" pitchFamily="34" charset="0"/>
                <a:cs typeface="Calibri" pitchFamily="34" charset="0"/>
              </a:rPr>
              <a:t>s,t</a:t>
            </a:r>
            <a:r>
              <a:rPr lang="en-US" sz="2800" b="1" dirty="0" smtClean="0">
                <a:solidFill>
                  <a:srgbClr val="D60093"/>
                </a:solidFill>
                <a:latin typeface="Calibri" pitchFamily="34" charset="0"/>
                <a:cs typeface="Calibri" pitchFamily="34" charset="0"/>
              </a:rPr>
              <a:t>! </a:t>
            </a:r>
          </a:p>
          <a:p>
            <a:pPr marL="0" lvl="1"/>
            <a:r>
              <a:rPr lang="en-US" sz="2800" b="1" i="1" dirty="0" err="1" smtClean="0">
                <a:latin typeface="Calibri" pitchFamily="34" charset="0"/>
                <a:cs typeface="Calibri" pitchFamily="34" charset="0"/>
              </a:rPr>
              <a:t>K</a:t>
            </a:r>
            <a:r>
              <a:rPr lang="en-US" sz="2800" b="1" i="1" baseline="-25000" dirty="0" err="1" smtClean="0">
                <a:latin typeface="Calibri" pitchFamily="34" charset="0"/>
                <a:cs typeface="Calibri" pitchFamily="34" charset="0"/>
              </a:rPr>
              <a:t>s,t</a:t>
            </a:r>
            <a:r>
              <a:rPr lang="en-US" sz="2800" dirty="0" smtClean="0">
                <a:latin typeface="Calibri" pitchFamily="34" charset="0"/>
                <a:cs typeface="Calibri" pitchFamily="34" charset="0"/>
              </a:rPr>
              <a:t> </a:t>
            </a:r>
            <a:r>
              <a:rPr lang="en-US" sz="2800" dirty="0">
                <a:latin typeface="Calibri" pitchFamily="34" charset="0"/>
                <a:cs typeface="Calibri" pitchFamily="34" charset="0"/>
              </a:rPr>
              <a:t>= a set </a:t>
            </a:r>
            <a:r>
              <a:rPr lang="en-US" sz="2800" b="1" i="1" dirty="0" smtClean="0">
                <a:latin typeface="Calibri" pitchFamily="34" charset="0"/>
                <a:cs typeface="Calibri" pitchFamily="34" charset="0"/>
              </a:rPr>
              <a:t>Y</a:t>
            </a:r>
            <a:r>
              <a:rPr lang="en-US" sz="2800" dirty="0" smtClean="0">
                <a:latin typeface="Calibri" pitchFamily="34" charset="0"/>
                <a:cs typeface="Calibri" pitchFamily="34" charset="0"/>
              </a:rPr>
              <a:t> </a:t>
            </a:r>
            <a:r>
              <a:rPr lang="en-US" sz="2800" dirty="0">
                <a:latin typeface="Calibri" pitchFamily="34" charset="0"/>
                <a:cs typeface="Calibri" pitchFamily="34" charset="0"/>
              </a:rPr>
              <a:t>of size </a:t>
            </a:r>
            <a:r>
              <a:rPr lang="en-US" sz="2800" b="1" i="1" dirty="0">
                <a:latin typeface="Calibri" pitchFamily="34" charset="0"/>
                <a:cs typeface="Calibri" pitchFamily="34" charset="0"/>
              </a:rPr>
              <a:t>t</a:t>
            </a:r>
            <a:r>
              <a:rPr lang="en-US" sz="2800" dirty="0">
                <a:latin typeface="Calibri" pitchFamily="34" charset="0"/>
                <a:cs typeface="Calibri" pitchFamily="34" charset="0"/>
              </a:rPr>
              <a:t> </a:t>
            </a:r>
            <a:br>
              <a:rPr lang="en-US" sz="2800" dirty="0">
                <a:latin typeface="Calibri" pitchFamily="34" charset="0"/>
                <a:cs typeface="Calibri" pitchFamily="34" charset="0"/>
              </a:rPr>
            </a:br>
            <a:r>
              <a:rPr lang="en-US" sz="2800" dirty="0">
                <a:latin typeface="Calibri" pitchFamily="34" charset="0"/>
                <a:cs typeface="Calibri" pitchFamily="34" charset="0"/>
              </a:rPr>
              <a:t>that occurs in </a:t>
            </a:r>
            <a:r>
              <a:rPr lang="en-US" sz="2800" i="1" dirty="0">
                <a:latin typeface="Calibri" pitchFamily="34" charset="0"/>
                <a:cs typeface="Calibri" pitchFamily="34" charset="0"/>
              </a:rPr>
              <a:t>s</a:t>
            </a:r>
            <a:r>
              <a:rPr lang="en-US" sz="2800" dirty="0">
                <a:latin typeface="Calibri" pitchFamily="34" charset="0"/>
                <a:cs typeface="Calibri" pitchFamily="34" charset="0"/>
              </a:rPr>
              <a:t> sets </a:t>
            </a:r>
            <a:r>
              <a:rPr lang="en-US" sz="2800" b="1" i="1" dirty="0" smtClean="0">
                <a:latin typeface="Calibri" pitchFamily="34" charset="0"/>
                <a:cs typeface="Calibri" pitchFamily="34" charset="0"/>
              </a:rPr>
              <a:t>S</a:t>
            </a:r>
            <a:r>
              <a:rPr lang="en-US" sz="2800" b="1" i="1" baseline="-25000" dirty="0" smtClean="0">
                <a:latin typeface="Calibri" pitchFamily="34" charset="0"/>
                <a:cs typeface="Calibri" pitchFamily="34" charset="0"/>
              </a:rPr>
              <a:t>i</a:t>
            </a:r>
            <a:endParaRPr lang="en-US" sz="2800" b="1" i="1" baseline="-25000" dirty="0">
              <a:latin typeface="Calibri" pitchFamily="34" charset="0"/>
              <a:cs typeface="Calibri" pitchFamily="34" charset="0"/>
            </a:endParaRPr>
          </a:p>
        </p:txBody>
      </p:sp>
      <p:sp>
        <p:nvSpPr>
          <p:cNvPr id="12" name="TextBox 11"/>
          <p:cNvSpPr txBox="1"/>
          <p:nvPr/>
        </p:nvSpPr>
        <p:spPr>
          <a:xfrm>
            <a:off x="381000" y="1295400"/>
            <a:ext cx="3808287" cy="954107"/>
          </a:xfrm>
          <a:prstGeom prst="rect">
            <a:avLst/>
          </a:prstGeom>
          <a:noFill/>
        </p:spPr>
        <p:txBody>
          <a:bodyPr wrap="none" rtlCol="0">
            <a:spAutoFit/>
          </a:bodyPr>
          <a:lstStyle/>
          <a:p>
            <a:pPr marL="0" lvl="1"/>
            <a:r>
              <a:rPr lang="en-US" sz="2800" dirty="0">
                <a:latin typeface="Calibri" pitchFamily="34" charset="0"/>
                <a:cs typeface="Calibri" pitchFamily="34" charset="0"/>
              </a:rPr>
              <a:t>View each node </a:t>
            </a:r>
            <a:r>
              <a:rPr lang="en-US" sz="2800" b="1" i="1" dirty="0" err="1">
                <a:latin typeface="Calibri" pitchFamily="34" charset="0"/>
                <a:cs typeface="Calibri" pitchFamily="34" charset="0"/>
              </a:rPr>
              <a:t>i</a:t>
            </a:r>
            <a:r>
              <a:rPr lang="en-US" sz="2800" dirty="0">
                <a:latin typeface="Calibri" pitchFamily="34" charset="0"/>
                <a:cs typeface="Calibri" pitchFamily="34" charset="0"/>
              </a:rPr>
              <a:t> as a </a:t>
            </a:r>
            <a:br>
              <a:rPr lang="en-US" sz="2800" dirty="0">
                <a:latin typeface="Calibri" pitchFamily="34" charset="0"/>
                <a:cs typeface="Calibri" pitchFamily="34" charset="0"/>
              </a:rPr>
            </a:br>
            <a:r>
              <a:rPr lang="en-US" sz="2800" dirty="0">
                <a:latin typeface="Calibri" pitchFamily="34" charset="0"/>
                <a:cs typeface="Calibri" pitchFamily="34" charset="0"/>
              </a:rPr>
              <a:t>set </a:t>
            </a:r>
            <a:r>
              <a:rPr lang="en-US" sz="2800" b="1" i="1" dirty="0">
                <a:latin typeface="Calibri" pitchFamily="34" charset="0"/>
                <a:cs typeface="Calibri" pitchFamily="34" charset="0"/>
              </a:rPr>
              <a:t>S</a:t>
            </a:r>
            <a:r>
              <a:rPr lang="en-US" sz="2800" b="1" i="1" baseline="-25000" dirty="0">
                <a:latin typeface="Calibri" pitchFamily="34" charset="0"/>
                <a:cs typeface="Calibri" pitchFamily="34" charset="0"/>
              </a:rPr>
              <a:t>i</a:t>
            </a:r>
            <a:r>
              <a:rPr lang="en-US" sz="2800" dirty="0">
                <a:latin typeface="Calibri" pitchFamily="34" charset="0"/>
                <a:cs typeface="Calibri" pitchFamily="34" charset="0"/>
              </a:rPr>
              <a:t> of nodes </a:t>
            </a:r>
            <a:r>
              <a:rPr lang="en-US" sz="2800" b="1" i="1" dirty="0" err="1">
                <a:latin typeface="Calibri" pitchFamily="34" charset="0"/>
                <a:cs typeface="Calibri" pitchFamily="34" charset="0"/>
              </a:rPr>
              <a:t>i</a:t>
            </a:r>
            <a:r>
              <a:rPr lang="en-US" sz="2800" dirty="0">
                <a:latin typeface="Calibri" pitchFamily="34" charset="0"/>
                <a:cs typeface="Calibri" pitchFamily="34" charset="0"/>
              </a:rPr>
              <a:t> points </a:t>
            </a:r>
            <a:r>
              <a:rPr lang="en-US" sz="2800" dirty="0" smtClean="0">
                <a:latin typeface="Calibri" pitchFamily="34" charset="0"/>
                <a:cs typeface="Calibri" pitchFamily="34" charset="0"/>
              </a:rPr>
              <a:t>to</a:t>
            </a:r>
            <a:endParaRPr lang="en-US" sz="2800" dirty="0">
              <a:latin typeface="Calibri" pitchFamily="34" charset="0"/>
              <a:cs typeface="Calibri" pitchFamily="34" charset="0"/>
            </a:endParaRPr>
          </a:p>
        </p:txBody>
      </p:sp>
      <p:sp>
        <p:nvSpPr>
          <p:cNvPr id="13" name="Rectangle 12"/>
          <p:cNvSpPr/>
          <p:nvPr/>
        </p:nvSpPr>
        <p:spPr>
          <a:xfrm>
            <a:off x="4648200" y="1282005"/>
            <a:ext cx="4351683" cy="1815882"/>
          </a:xfrm>
          <a:prstGeom prst="rect">
            <a:avLst/>
          </a:prstGeom>
        </p:spPr>
        <p:txBody>
          <a:bodyPr wrap="square">
            <a:spAutoFit/>
          </a:bodyPr>
          <a:lstStyle/>
          <a:p>
            <a:pPr marL="0" lvl="1"/>
            <a:r>
              <a:rPr lang="en-US" sz="2800" dirty="0" smtClean="0">
                <a:latin typeface="Calibri" pitchFamily="34" charset="0"/>
                <a:cs typeface="Calibri" pitchFamily="34" charset="0"/>
              </a:rPr>
              <a:t>Say we find a </a:t>
            </a:r>
            <a:r>
              <a:rPr lang="en-US" sz="2800" b="1" dirty="0" smtClean="0">
                <a:solidFill>
                  <a:srgbClr val="D60093"/>
                </a:solidFill>
                <a:latin typeface="Calibri" pitchFamily="34" charset="0"/>
                <a:cs typeface="Calibri" pitchFamily="34" charset="0"/>
              </a:rPr>
              <a:t>frequent </a:t>
            </a:r>
            <a:r>
              <a:rPr lang="en-US" sz="2800" b="1" dirty="0" err="1" smtClean="0">
                <a:solidFill>
                  <a:srgbClr val="D60093"/>
                </a:solidFill>
                <a:latin typeface="Calibri" pitchFamily="34" charset="0"/>
                <a:cs typeface="Calibri" pitchFamily="34" charset="0"/>
              </a:rPr>
              <a:t>itemset</a:t>
            </a:r>
            <a:r>
              <a:rPr lang="en-US" sz="2800" dirty="0" smtClean="0">
                <a:latin typeface="Calibri" pitchFamily="34" charset="0"/>
                <a:cs typeface="Calibri" pitchFamily="34" charset="0"/>
              </a:rPr>
              <a:t> </a:t>
            </a:r>
            <a:r>
              <a:rPr lang="en-US" sz="2800" b="1" i="1" dirty="0" smtClean="0">
                <a:latin typeface="Calibri" pitchFamily="34" charset="0"/>
                <a:cs typeface="Calibri" pitchFamily="34" charset="0"/>
              </a:rPr>
              <a:t>Y={</a:t>
            </a:r>
            <a:r>
              <a:rPr lang="en-US" sz="2800" b="1" i="1" dirty="0" err="1">
                <a:latin typeface="Calibri" pitchFamily="34" charset="0"/>
                <a:cs typeface="Calibri" pitchFamily="34" charset="0"/>
              </a:rPr>
              <a:t>a,b,c</a:t>
            </a:r>
            <a:r>
              <a:rPr lang="en-US" sz="2800" b="1" i="1" dirty="0">
                <a:latin typeface="Calibri" pitchFamily="34" charset="0"/>
                <a:cs typeface="Calibri" pitchFamily="34" charset="0"/>
              </a:rPr>
              <a:t>}</a:t>
            </a:r>
            <a:r>
              <a:rPr lang="en-US" sz="2800" dirty="0" smtClean="0">
                <a:latin typeface="Calibri" pitchFamily="34" charset="0"/>
                <a:cs typeface="Calibri" pitchFamily="34" charset="0"/>
              </a:rPr>
              <a:t> of </a:t>
            </a:r>
            <a:r>
              <a:rPr lang="en-US" sz="2800" dirty="0" err="1" smtClean="0">
                <a:latin typeface="Calibri" pitchFamily="34" charset="0"/>
                <a:cs typeface="Calibri" pitchFamily="34" charset="0"/>
              </a:rPr>
              <a:t>supp</a:t>
            </a:r>
            <a:r>
              <a:rPr lang="en-US" sz="2800" dirty="0" smtClean="0">
                <a:latin typeface="Calibri" pitchFamily="34" charset="0"/>
                <a:cs typeface="Calibri" pitchFamily="34" charset="0"/>
              </a:rPr>
              <a:t> </a:t>
            </a:r>
            <a:r>
              <a:rPr lang="en-US" sz="2800" b="1" i="1" dirty="0" smtClean="0">
                <a:latin typeface="Calibri" pitchFamily="34" charset="0"/>
                <a:cs typeface="Calibri" pitchFamily="34" charset="0"/>
              </a:rPr>
              <a:t>s</a:t>
            </a:r>
            <a:r>
              <a:rPr lang="en-US" sz="2800" i="1" dirty="0" smtClean="0">
                <a:latin typeface="Calibri" pitchFamily="34" charset="0"/>
                <a:cs typeface="Calibri" pitchFamily="34" charset="0"/>
              </a:rPr>
              <a:t/>
            </a:r>
            <a:br>
              <a:rPr lang="en-US" sz="2800" i="1" dirty="0" smtClean="0">
                <a:latin typeface="Calibri" pitchFamily="34" charset="0"/>
                <a:cs typeface="Calibri" pitchFamily="34" charset="0"/>
              </a:rPr>
            </a:br>
            <a:r>
              <a:rPr lang="en-US" sz="2800" dirty="0" smtClean="0">
                <a:latin typeface="Calibri" pitchFamily="34" charset="0"/>
                <a:cs typeface="Calibri" pitchFamily="34" charset="0"/>
              </a:rPr>
              <a:t>So, there are </a:t>
            </a:r>
            <a:r>
              <a:rPr lang="en-US" sz="2800" b="1" i="1" dirty="0" smtClean="0">
                <a:latin typeface="Calibri" pitchFamily="34" charset="0"/>
                <a:cs typeface="Calibri" pitchFamily="34" charset="0"/>
              </a:rPr>
              <a:t>s</a:t>
            </a:r>
            <a:r>
              <a:rPr lang="en-US" sz="2800" dirty="0" smtClean="0">
                <a:latin typeface="Calibri" pitchFamily="34" charset="0"/>
                <a:cs typeface="Calibri" pitchFamily="34" charset="0"/>
              </a:rPr>
              <a:t> nodes that link to all of </a:t>
            </a:r>
            <a:r>
              <a:rPr lang="en-US" sz="2800" b="1" dirty="0" smtClean="0">
                <a:latin typeface="Calibri" pitchFamily="34" charset="0"/>
                <a:cs typeface="Calibri" pitchFamily="34" charset="0"/>
              </a:rPr>
              <a:t>{</a:t>
            </a:r>
            <a:r>
              <a:rPr lang="en-US" sz="2800" b="1" dirty="0" err="1" smtClean="0">
                <a:latin typeface="Calibri" pitchFamily="34" charset="0"/>
                <a:cs typeface="Calibri" pitchFamily="34" charset="0"/>
              </a:rPr>
              <a:t>a,b,c</a:t>
            </a:r>
            <a:r>
              <a:rPr lang="en-US" sz="2800" b="1" dirty="0" smtClean="0">
                <a:latin typeface="Calibri" pitchFamily="34" charset="0"/>
                <a:cs typeface="Calibri" pitchFamily="34" charset="0"/>
              </a:rPr>
              <a:t>}</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p:txBody>
      </p:sp>
      <p:grpSp>
        <p:nvGrpSpPr>
          <p:cNvPr id="97" name="Group 96"/>
          <p:cNvGrpSpPr/>
          <p:nvPr/>
        </p:nvGrpSpPr>
        <p:grpSpPr>
          <a:xfrm>
            <a:off x="7624542" y="3048000"/>
            <a:ext cx="1375341" cy="1371600"/>
            <a:chOff x="3527891" y="3581400"/>
            <a:chExt cx="1375341" cy="1371600"/>
          </a:xfrm>
        </p:grpSpPr>
        <p:cxnSp>
          <p:nvCxnSpPr>
            <p:cNvPr id="98" name="Straight Connector 97"/>
            <p:cNvCxnSpPr>
              <a:stCxn id="102" idx="6"/>
              <a:endCxn id="104" idx="2"/>
            </p:cNvCxnSpPr>
            <p:nvPr/>
          </p:nvCxnSpPr>
          <p:spPr>
            <a:xfrm>
              <a:off x="3756491" y="4305300"/>
              <a:ext cx="918141"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2" idx="6"/>
              <a:endCxn id="106" idx="2"/>
            </p:cNvCxnSpPr>
            <p:nvPr/>
          </p:nvCxnSpPr>
          <p:spPr>
            <a:xfrm flipV="1">
              <a:off x="3756491" y="3695700"/>
              <a:ext cx="918141"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2" idx="6"/>
              <a:endCxn id="103" idx="2"/>
            </p:cNvCxnSpPr>
            <p:nvPr/>
          </p:nvCxnSpPr>
          <p:spPr>
            <a:xfrm flipV="1">
              <a:off x="3756491" y="4076700"/>
              <a:ext cx="918141"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2" idx="6"/>
              <a:endCxn id="105" idx="2"/>
            </p:cNvCxnSpPr>
            <p:nvPr/>
          </p:nvCxnSpPr>
          <p:spPr>
            <a:xfrm>
              <a:off x="3756491" y="4305300"/>
              <a:ext cx="918141" cy="533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527891"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z</a:t>
              </a:r>
              <a:endParaRPr lang="en-US" b="1" dirty="0"/>
            </a:p>
          </p:txBody>
        </p:sp>
        <p:sp>
          <p:nvSpPr>
            <p:cNvPr id="103" name="Oval 102"/>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a:t>
              </a:r>
              <a:endParaRPr lang="en-US" b="1" dirty="0"/>
            </a:p>
          </p:txBody>
        </p:sp>
        <p:sp>
          <p:nvSpPr>
            <p:cNvPr id="104" name="Oval 103"/>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b</a:t>
              </a:r>
            </a:p>
          </p:txBody>
        </p:sp>
        <p:sp>
          <p:nvSpPr>
            <p:cNvPr id="105" name="Oval 104"/>
            <p:cNvSpPr/>
            <p:nvPr/>
          </p:nvSpPr>
          <p:spPr>
            <a:xfrm>
              <a:off x="4674632" y="4724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a:t>
              </a:r>
              <a:endParaRPr lang="en-US" b="1" dirty="0"/>
            </a:p>
          </p:txBody>
        </p:sp>
        <p:sp>
          <p:nvSpPr>
            <p:cNvPr id="106" name="Oval 105"/>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1" dirty="0"/>
            </a:p>
          </p:txBody>
        </p:sp>
      </p:grpSp>
      <p:grpSp>
        <p:nvGrpSpPr>
          <p:cNvPr id="107" name="Group 106"/>
          <p:cNvGrpSpPr/>
          <p:nvPr/>
        </p:nvGrpSpPr>
        <p:grpSpPr>
          <a:xfrm>
            <a:off x="6016059" y="3124200"/>
            <a:ext cx="1375341" cy="990600"/>
            <a:chOff x="3527891" y="3581400"/>
            <a:chExt cx="1375341" cy="990600"/>
          </a:xfrm>
        </p:grpSpPr>
        <p:cxnSp>
          <p:nvCxnSpPr>
            <p:cNvPr id="108" name="Straight Connector 107"/>
            <p:cNvCxnSpPr>
              <a:stCxn id="112" idx="6"/>
              <a:endCxn id="114" idx="2"/>
            </p:cNvCxnSpPr>
            <p:nvPr/>
          </p:nvCxnSpPr>
          <p:spPr>
            <a:xfrm>
              <a:off x="3756491" y="4305300"/>
              <a:ext cx="918141" cy="1524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2" idx="6"/>
              <a:endCxn id="116" idx="2"/>
            </p:cNvCxnSpPr>
            <p:nvPr/>
          </p:nvCxnSpPr>
          <p:spPr>
            <a:xfrm flipV="1">
              <a:off x="3756491" y="3695700"/>
              <a:ext cx="918141" cy="609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2" idx="6"/>
              <a:endCxn id="113" idx="2"/>
            </p:cNvCxnSpPr>
            <p:nvPr/>
          </p:nvCxnSpPr>
          <p:spPr>
            <a:xfrm flipV="1">
              <a:off x="3756491" y="4076700"/>
              <a:ext cx="918141" cy="228600"/>
            </a:xfrm>
            <a:prstGeom prst="line">
              <a:avLst/>
            </a:prstGeom>
            <a:ln w="22225" cmpd="sng">
              <a:solidFill>
                <a:schemeClr val="bg1">
                  <a:lumMod val="50000"/>
                </a:schemeClr>
              </a:solidFill>
              <a:tailEnd type="arrow" w="sm" len="lg"/>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3527891"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a:t>
              </a:r>
              <a:endParaRPr lang="en-US" b="1" dirty="0"/>
            </a:p>
          </p:txBody>
        </p:sp>
        <p:sp>
          <p:nvSpPr>
            <p:cNvPr id="113" name="Oval 112"/>
            <p:cNvSpPr/>
            <p:nvPr/>
          </p:nvSpPr>
          <p:spPr>
            <a:xfrm>
              <a:off x="4674632" y="3962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b</a:t>
              </a:r>
            </a:p>
          </p:txBody>
        </p:sp>
        <p:sp>
          <p:nvSpPr>
            <p:cNvPr id="114" name="Oval 113"/>
            <p:cNvSpPr/>
            <p:nvPr/>
          </p:nvSpPr>
          <p:spPr>
            <a:xfrm>
              <a:off x="4674632" y="4343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c</a:t>
              </a:r>
              <a:endParaRPr lang="en-US" b="1" dirty="0"/>
            </a:p>
          </p:txBody>
        </p:sp>
        <p:sp>
          <p:nvSpPr>
            <p:cNvPr id="116" name="Oval 115"/>
            <p:cNvSpPr/>
            <p:nvPr/>
          </p:nvSpPr>
          <p:spPr>
            <a:xfrm>
              <a:off x="4674632" y="3581400"/>
              <a:ext cx="228600" cy="228600"/>
            </a:xfrm>
            <a:prstGeom prst="ellipse">
              <a:avLst/>
            </a:prstGeom>
            <a:solidFill>
              <a:srgbClr val="0000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a</a:t>
              </a:r>
              <a:endParaRPr lang="en-US" b="1" dirty="0"/>
            </a:p>
          </p:txBody>
        </p:sp>
      </p:gr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62</a:t>
            </a:fld>
            <a:endParaRPr lang="en-US"/>
          </a:p>
        </p:txBody>
      </p:sp>
    </p:spTree>
    <p:extLst>
      <p:ext uri="{BB962C8B-B14F-4D97-AF65-F5344CB8AC3E}">
        <p14:creationId xmlns:p14="http://schemas.microsoft.com/office/powerpoint/2010/main" val="259156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p:bldP spid="66" grpId="0"/>
      <p:bldP spid="10" grpId="0"/>
      <p:bldP spid="11"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101" name="Content Placeholder 100"/>
          <p:cNvSpPr>
            <a:spLocks noGrp="1"/>
          </p:cNvSpPr>
          <p:nvPr>
            <p:ph idx="1"/>
          </p:nvPr>
        </p:nvSpPr>
        <p:spPr>
          <a:xfrm>
            <a:off x="2819400" y="1295400"/>
            <a:ext cx="6248400" cy="5257801"/>
          </a:xfrm>
        </p:spPr>
        <p:txBody>
          <a:bodyPr/>
          <a:lstStyle/>
          <a:p>
            <a:r>
              <a:rPr lang="en-US" b="1" dirty="0">
                <a:solidFill>
                  <a:srgbClr val="0000FF"/>
                </a:solidFill>
              </a:rPr>
              <a:t>Support threshold </a:t>
            </a:r>
            <a:r>
              <a:rPr lang="en-US" b="1" dirty="0" smtClean="0">
                <a:solidFill>
                  <a:srgbClr val="0000FF"/>
                </a:solidFill>
              </a:rPr>
              <a:t>s=2</a:t>
            </a:r>
            <a:endParaRPr lang="en-US" b="1" dirty="0">
              <a:solidFill>
                <a:srgbClr val="0000FF"/>
              </a:solidFill>
            </a:endParaRPr>
          </a:p>
          <a:p>
            <a:pPr lvl="1"/>
            <a:r>
              <a:rPr lang="en-US" b="1" dirty="0" smtClean="0"/>
              <a:t>{</a:t>
            </a:r>
            <a:r>
              <a:rPr lang="en-US" b="1" dirty="0" err="1"/>
              <a:t>b,d</a:t>
            </a:r>
            <a:r>
              <a:rPr lang="en-US" b="1" dirty="0"/>
              <a:t>}</a:t>
            </a:r>
            <a:r>
              <a:rPr lang="en-US" dirty="0"/>
              <a:t>: support 3</a:t>
            </a:r>
          </a:p>
          <a:p>
            <a:pPr lvl="1"/>
            <a:r>
              <a:rPr lang="en-US" b="1" dirty="0"/>
              <a:t>{</a:t>
            </a:r>
            <a:r>
              <a:rPr lang="en-US" b="1" dirty="0" err="1"/>
              <a:t>e,f</a:t>
            </a:r>
            <a:r>
              <a:rPr lang="en-US" b="1" dirty="0"/>
              <a:t>}</a:t>
            </a:r>
            <a:r>
              <a:rPr lang="en-US" dirty="0"/>
              <a:t>: support </a:t>
            </a:r>
            <a:r>
              <a:rPr lang="en-US" dirty="0" smtClean="0"/>
              <a:t>2</a:t>
            </a:r>
          </a:p>
          <a:p>
            <a:r>
              <a:rPr lang="en-US" b="1" dirty="0" smtClean="0"/>
              <a:t>And we just found 2 bipartite </a:t>
            </a:r>
            <a:r>
              <a:rPr lang="en-US" b="1" dirty="0" err="1" smtClean="0"/>
              <a:t>subgraphs</a:t>
            </a:r>
            <a:r>
              <a:rPr lang="en-US" b="1" dirty="0" smtClean="0"/>
              <a:t>:</a:t>
            </a:r>
            <a:endParaRPr lang="en-US" b="1" dirty="0"/>
          </a:p>
          <a:p>
            <a:endParaRPr lang="en-US" dirty="0"/>
          </a:p>
        </p:txBody>
      </p:sp>
      <p:cxnSp>
        <p:nvCxnSpPr>
          <p:cNvPr id="3" name="Straight Arrow Connector 2"/>
          <p:cNvCxnSpPr>
            <a:stCxn id="9" idx="5"/>
            <a:endCxn id="11" idx="1"/>
          </p:cNvCxnSpPr>
          <p:nvPr/>
        </p:nvCxnSpPr>
        <p:spPr>
          <a:xfrm>
            <a:off x="687674" y="1708150"/>
            <a:ext cx="1360604" cy="7972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 name="Straight Arrow Connector 3"/>
          <p:cNvCxnSpPr>
            <a:stCxn id="8" idx="7"/>
            <a:endCxn id="10" idx="2"/>
          </p:cNvCxnSpPr>
          <p:nvPr/>
        </p:nvCxnSpPr>
        <p:spPr>
          <a:xfrm flipV="1">
            <a:off x="687674" y="1497657"/>
            <a:ext cx="1396070" cy="66771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0" idx="4"/>
            <a:endCxn id="11" idx="0"/>
          </p:cNvCxnSpPr>
          <p:nvPr/>
        </p:nvCxnSpPr>
        <p:spPr>
          <a:xfrm flipH="1">
            <a:off x="2177594" y="1680537"/>
            <a:ext cx="89030" cy="77133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a:stCxn id="11" idx="2"/>
            <a:endCxn id="8" idx="5"/>
          </p:cNvCxnSpPr>
          <p:nvPr/>
        </p:nvCxnSpPr>
        <p:spPr>
          <a:xfrm flipH="1" flipV="1">
            <a:off x="687674" y="2424007"/>
            <a:ext cx="1307040" cy="210740"/>
          </a:xfrm>
          <a:prstGeom prst="straightConnector1">
            <a:avLst/>
          </a:prstGeom>
          <a:ln w="28575">
            <a:headEnd type="arrow"/>
            <a:tailEnd type="none"/>
          </a:ln>
        </p:spPr>
        <p:style>
          <a:lnRef idx="1">
            <a:schemeClr val="dk1"/>
          </a:lnRef>
          <a:fillRef idx="0">
            <a:schemeClr val="dk1"/>
          </a:fillRef>
          <a:effectRef idx="0">
            <a:schemeClr val="dk1"/>
          </a:effectRef>
          <a:fontRef idx="minor">
            <a:schemeClr val="tx1"/>
          </a:fontRef>
        </p:style>
      </p:cxnSp>
      <p:cxnSp>
        <p:nvCxnSpPr>
          <p:cNvPr id="7" name="Straight Arrow Connector 6"/>
          <p:cNvCxnSpPr>
            <a:stCxn id="9" idx="4"/>
            <a:endCxn id="8" idx="0"/>
          </p:cNvCxnSpPr>
          <p:nvPr/>
        </p:nvCxnSpPr>
        <p:spPr>
          <a:xfrm>
            <a:off x="558358" y="1761714"/>
            <a:ext cx="0" cy="35009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4"/>
            <a:endCxn id="36" idx="0"/>
          </p:cNvCxnSpPr>
          <p:nvPr/>
        </p:nvCxnSpPr>
        <p:spPr>
          <a:xfrm>
            <a:off x="558358" y="2477571"/>
            <a:ext cx="98425" cy="7637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1"/>
            <a:endCxn id="9" idx="6"/>
          </p:cNvCxnSpPr>
          <p:nvPr/>
        </p:nvCxnSpPr>
        <p:spPr>
          <a:xfrm flipH="1">
            <a:off x="741238" y="1368341"/>
            <a:ext cx="1396070" cy="210493"/>
          </a:xfrm>
          <a:prstGeom prst="straightConnector1">
            <a:avLst/>
          </a:prstGeom>
          <a:ln w="28575">
            <a:headEnd type="arrow"/>
            <a:tailEnd type="non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1" idx="3"/>
            <a:endCxn id="36" idx="6"/>
          </p:cNvCxnSpPr>
          <p:nvPr/>
        </p:nvCxnSpPr>
        <p:spPr>
          <a:xfrm flipH="1">
            <a:off x="839663" y="2764063"/>
            <a:ext cx="1208615" cy="6601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8" idx="5"/>
            <a:endCxn id="35" idx="1"/>
          </p:cNvCxnSpPr>
          <p:nvPr/>
        </p:nvCxnSpPr>
        <p:spPr>
          <a:xfrm>
            <a:off x="687674" y="2424007"/>
            <a:ext cx="830343" cy="105379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11" idx="4"/>
            <a:endCxn id="35" idx="7"/>
          </p:cNvCxnSpPr>
          <p:nvPr/>
        </p:nvCxnSpPr>
        <p:spPr>
          <a:xfrm flipH="1">
            <a:off x="1776649" y="2817627"/>
            <a:ext cx="400945" cy="6601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Oval 7"/>
          <p:cNvSpPr/>
          <p:nvPr/>
        </p:nvSpPr>
        <p:spPr>
          <a:xfrm>
            <a:off x="375478" y="2111811"/>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a:t>
            </a:r>
            <a:endParaRPr lang="en-US" sz="2000" b="1" dirty="0"/>
          </a:p>
        </p:txBody>
      </p:sp>
      <p:sp>
        <p:nvSpPr>
          <p:cNvPr id="9" name="Oval 8"/>
          <p:cNvSpPr/>
          <p:nvPr/>
        </p:nvSpPr>
        <p:spPr>
          <a:xfrm>
            <a:off x="375478" y="1395954"/>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a:t>
            </a:r>
          </a:p>
        </p:txBody>
      </p:sp>
      <p:sp>
        <p:nvSpPr>
          <p:cNvPr id="10" name="Oval 9"/>
          <p:cNvSpPr/>
          <p:nvPr/>
        </p:nvSpPr>
        <p:spPr>
          <a:xfrm>
            <a:off x="2083744" y="1314777"/>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a:t>
            </a:r>
            <a:endParaRPr lang="en-US" sz="2000" b="1" dirty="0"/>
          </a:p>
        </p:txBody>
      </p:sp>
      <p:sp>
        <p:nvSpPr>
          <p:cNvPr id="11" name="Oval 10"/>
          <p:cNvSpPr/>
          <p:nvPr/>
        </p:nvSpPr>
        <p:spPr>
          <a:xfrm>
            <a:off x="1994714" y="2451867"/>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d</a:t>
            </a:r>
            <a:endParaRPr lang="en-US" sz="2000" b="1" dirty="0"/>
          </a:p>
        </p:txBody>
      </p:sp>
      <p:sp>
        <p:nvSpPr>
          <p:cNvPr id="35" name="Oval 34"/>
          <p:cNvSpPr/>
          <p:nvPr/>
        </p:nvSpPr>
        <p:spPr>
          <a:xfrm>
            <a:off x="1464453" y="3424234"/>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f</a:t>
            </a:r>
            <a:endParaRPr lang="en-US" sz="2000" b="1" dirty="0"/>
          </a:p>
        </p:txBody>
      </p:sp>
      <p:sp>
        <p:nvSpPr>
          <p:cNvPr id="56" name="TextBox 55"/>
          <p:cNvSpPr txBox="1"/>
          <p:nvPr/>
        </p:nvSpPr>
        <p:spPr>
          <a:xfrm>
            <a:off x="381000" y="3733800"/>
            <a:ext cx="2012089" cy="3108543"/>
          </a:xfrm>
          <a:prstGeom prst="rect">
            <a:avLst/>
          </a:prstGeom>
          <a:noFill/>
        </p:spPr>
        <p:txBody>
          <a:bodyPr wrap="none" rtlCol="0">
            <a:spAutoFit/>
          </a:bodyPr>
          <a:lstStyle/>
          <a:p>
            <a:r>
              <a:rPr lang="en-US" sz="2800" b="1" dirty="0" err="1" smtClean="0">
                <a:latin typeface="Arial" pitchFamily="34" charset="0"/>
                <a:cs typeface="Arial" pitchFamily="34" charset="0"/>
              </a:rPr>
              <a:t>Itemsets</a:t>
            </a:r>
            <a:r>
              <a:rPr lang="en-US" sz="2800" b="1" dirty="0" smtClean="0">
                <a:latin typeface="Arial" pitchFamily="34" charset="0"/>
                <a:cs typeface="Arial" pitchFamily="34" charset="0"/>
              </a:rPr>
              <a:t>:</a:t>
            </a:r>
          </a:p>
          <a:p>
            <a:r>
              <a:rPr lang="en-US" sz="2800" dirty="0">
                <a:latin typeface="Arial" pitchFamily="34" charset="0"/>
                <a:cs typeface="Arial" pitchFamily="34" charset="0"/>
              </a:rPr>
              <a:t>a = {</a:t>
            </a:r>
            <a:r>
              <a:rPr lang="en-US" sz="2800" dirty="0" err="1">
                <a:latin typeface="Arial" pitchFamily="34" charset="0"/>
                <a:cs typeface="Arial" pitchFamily="34" charset="0"/>
              </a:rPr>
              <a:t>b,c,d</a:t>
            </a:r>
            <a:r>
              <a:rPr lang="en-US" sz="2800" dirty="0">
                <a:latin typeface="Arial" pitchFamily="34" charset="0"/>
                <a:cs typeface="Arial" pitchFamily="34" charset="0"/>
              </a:rPr>
              <a:t>}</a:t>
            </a:r>
          </a:p>
          <a:p>
            <a:r>
              <a:rPr lang="en-US" sz="2800" dirty="0">
                <a:latin typeface="Arial" pitchFamily="34" charset="0"/>
                <a:cs typeface="Arial" pitchFamily="34" charset="0"/>
              </a:rPr>
              <a:t>b = {d}</a:t>
            </a:r>
          </a:p>
          <a:p>
            <a:r>
              <a:rPr lang="en-US" sz="2800" dirty="0">
                <a:latin typeface="Arial" pitchFamily="34" charset="0"/>
                <a:cs typeface="Arial" pitchFamily="34" charset="0"/>
              </a:rPr>
              <a:t>c = {</a:t>
            </a:r>
            <a:r>
              <a:rPr lang="en-US" sz="2800" dirty="0" err="1">
                <a:latin typeface="Arial" pitchFamily="34" charset="0"/>
                <a:cs typeface="Arial" pitchFamily="34" charset="0"/>
              </a:rPr>
              <a:t>b,d,e,f</a:t>
            </a:r>
            <a:r>
              <a:rPr lang="en-US" sz="2800" dirty="0">
                <a:latin typeface="Arial" pitchFamily="34" charset="0"/>
                <a:cs typeface="Arial" pitchFamily="34" charset="0"/>
              </a:rPr>
              <a:t>}</a:t>
            </a:r>
          </a:p>
          <a:p>
            <a:r>
              <a:rPr lang="en-US" sz="2800" dirty="0">
                <a:latin typeface="Arial" pitchFamily="34" charset="0"/>
                <a:cs typeface="Arial" pitchFamily="34" charset="0"/>
              </a:rPr>
              <a:t>d = {</a:t>
            </a:r>
            <a:r>
              <a:rPr lang="en-US" sz="2800" dirty="0" err="1">
                <a:latin typeface="Arial" pitchFamily="34" charset="0"/>
                <a:cs typeface="Arial" pitchFamily="34" charset="0"/>
              </a:rPr>
              <a:t>e,f</a:t>
            </a:r>
            <a:r>
              <a:rPr lang="en-US" sz="2800" dirty="0">
                <a:latin typeface="Arial" pitchFamily="34" charset="0"/>
                <a:cs typeface="Arial" pitchFamily="34" charset="0"/>
              </a:rPr>
              <a:t>}</a:t>
            </a:r>
          </a:p>
          <a:p>
            <a:r>
              <a:rPr lang="en-US" sz="2800" dirty="0">
                <a:latin typeface="Arial" pitchFamily="34" charset="0"/>
                <a:cs typeface="Arial" pitchFamily="34" charset="0"/>
              </a:rPr>
              <a:t>e = {</a:t>
            </a:r>
            <a:r>
              <a:rPr lang="en-US" sz="2800" dirty="0" err="1">
                <a:latin typeface="Arial" pitchFamily="34" charset="0"/>
                <a:cs typeface="Arial" pitchFamily="34" charset="0"/>
              </a:rPr>
              <a:t>b,d</a:t>
            </a:r>
            <a:r>
              <a:rPr lang="en-US" sz="2800" dirty="0">
                <a:latin typeface="Arial" pitchFamily="34" charset="0"/>
                <a:cs typeface="Arial" pitchFamily="34" charset="0"/>
              </a:rPr>
              <a:t>}</a:t>
            </a:r>
          </a:p>
          <a:p>
            <a:r>
              <a:rPr lang="en-US" sz="2800" dirty="0">
                <a:latin typeface="Arial" pitchFamily="34" charset="0"/>
                <a:cs typeface="Arial" pitchFamily="34" charset="0"/>
              </a:rPr>
              <a:t>f  = </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cxnSp>
        <p:nvCxnSpPr>
          <p:cNvPr id="74" name="Straight Arrow Connector 73"/>
          <p:cNvCxnSpPr/>
          <p:nvPr/>
        </p:nvCxnSpPr>
        <p:spPr>
          <a:xfrm flipV="1">
            <a:off x="807720" y="2712720"/>
            <a:ext cx="1211580" cy="6324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a:endCxn id="10" idx="3"/>
          </p:cNvCxnSpPr>
          <p:nvPr/>
        </p:nvCxnSpPr>
        <p:spPr>
          <a:xfrm flipV="1">
            <a:off x="747999" y="1626973"/>
            <a:ext cx="1389309" cy="1645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473903" y="3241354"/>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endParaRPr lang="en-US" sz="2000" b="1" dirty="0"/>
          </a:p>
        </p:txBody>
      </p:sp>
      <p:cxnSp>
        <p:nvCxnSpPr>
          <p:cNvPr id="110" name="Straight Arrow Connector 109"/>
          <p:cNvCxnSpPr>
            <a:stCxn id="115" idx="5"/>
            <a:endCxn id="117" idx="1"/>
          </p:cNvCxnSpPr>
          <p:nvPr/>
        </p:nvCxnSpPr>
        <p:spPr>
          <a:xfrm>
            <a:off x="3588796" y="4578036"/>
            <a:ext cx="1360604" cy="7972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114" idx="7"/>
            <a:endCxn id="116" idx="2"/>
          </p:cNvCxnSpPr>
          <p:nvPr/>
        </p:nvCxnSpPr>
        <p:spPr>
          <a:xfrm flipV="1">
            <a:off x="3588796" y="4367543"/>
            <a:ext cx="1396070" cy="66771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117" idx="2"/>
            <a:endCxn id="114" idx="5"/>
          </p:cNvCxnSpPr>
          <p:nvPr/>
        </p:nvCxnSpPr>
        <p:spPr>
          <a:xfrm flipH="1" flipV="1">
            <a:off x="3588796" y="5293893"/>
            <a:ext cx="1307040" cy="210740"/>
          </a:xfrm>
          <a:prstGeom prst="straightConnector1">
            <a:avLst/>
          </a:prstGeom>
          <a:ln w="28575">
            <a:headEnd type="arrow"/>
            <a:tailEnd type="none"/>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16" idx="1"/>
            <a:endCxn id="115" idx="6"/>
          </p:cNvCxnSpPr>
          <p:nvPr/>
        </p:nvCxnSpPr>
        <p:spPr>
          <a:xfrm flipH="1">
            <a:off x="3642360" y="4238227"/>
            <a:ext cx="1396070" cy="210493"/>
          </a:xfrm>
          <a:prstGeom prst="straightConnector1">
            <a:avLst/>
          </a:prstGeom>
          <a:ln w="28575">
            <a:headEnd type="arrow"/>
            <a:tailEnd type="none"/>
          </a:ln>
        </p:spPr>
        <p:style>
          <a:lnRef idx="1">
            <a:schemeClr val="dk1"/>
          </a:lnRef>
          <a:fillRef idx="0">
            <a:schemeClr val="dk1"/>
          </a:fillRef>
          <a:effectRef idx="0">
            <a:schemeClr val="dk1"/>
          </a:effectRef>
          <a:fontRef idx="minor">
            <a:schemeClr val="tx1"/>
          </a:fontRef>
        </p:style>
      </p:cxnSp>
      <p:sp>
        <p:nvSpPr>
          <p:cNvPr id="114" name="Oval 113"/>
          <p:cNvSpPr/>
          <p:nvPr/>
        </p:nvSpPr>
        <p:spPr>
          <a:xfrm>
            <a:off x="3276600" y="4981697"/>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a:t>
            </a:r>
            <a:endParaRPr lang="en-US" sz="2000" b="1" dirty="0"/>
          </a:p>
        </p:txBody>
      </p:sp>
      <p:sp>
        <p:nvSpPr>
          <p:cNvPr id="115" name="Oval 114"/>
          <p:cNvSpPr/>
          <p:nvPr/>
        </p:nvSpPr>
        <p:spPr>
          <a:xfrm>
            <a:off x="3276600" y="4265840"/>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a:t>
            </a:r>
          </a:p>
        </p:txBody>
      </p:sp>
      <p:sp>
        <p:nvSpPr>
          <p:cNvPr id="116" name="Oval 115"/>
          <p:cNvSpPr/>
          <p:nvPr/>
        </p:nvSpPr>
        <p:spPr>
          <a:xfrm>
            <a:off x="4984866" y="4184663"/>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a:t>
            </a:r>
            <a:endParaRPr lang="en-US" sz="2000" b="1" dirty="0"/>
          </a:p>
        </p:txBody>
      </p:sp>
      <p:sp>
        <p:nvSpPr>
          <p:cNvPr id="117" name="Oval 116"/>
          <p:cNvSpPr/>
          <p:nvPr/>
        </p:nvSpPr>
        <p:spPr>
          <a:xfrm>
            <a:off x="4895836" y="5321753"/>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d</a:t>
            </a:r>
            <a:endParaRPr lang="en-US" sz="2000" b="1" dirty="0"/>
          </a:p>
        </p:txBody>
      </p:sp>
      <p:cxnSp>
        <p:nvCxnSpPr>
          <p:cNvPr id="118" name="Straight Arrow Connector 117"/>
          <p:cNvCxnSpPr/>
          <p:nvPr/>
        </p:nvCxnSpPr>
        <p:spPr>
          <a:xfrm flipV="1">
            <a:off x="3708842" y="5582606"/>
            <a:ext cx="1211580" cy="6324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endCxn id="116" idx="3"/>
          </p:cNvCxnSpPr>
          <p:nvPr/>
        </p:nvCxnSpPr>
        <p:spPr>
          <a:xfrm flipV="1">
            <a:off x="3649121" y="4496859"/>
            <a:ext cx="1389309" cy="1645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0" name="Oval 119"/>
          <p:cNvSpPr/>
          <p:nvPr/>
        </p:nvSpPr>
        <p:spPr>
          <a:xfrm>
            <a:off x="3375025" y="6111240"/>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endParaRPr lang="en-US" sz="2000" b="1" dirty="0"/>
          </a:p>
        </p:txBody>
      </p:sp>
      <p:cxnSp>
        <p:nvCxnSpPr>
          <p:cNvPr id="121" name="Straight Arrow Connector 120"/>
          <p:cNvCxnSpPr>
            <a:stCxn id="125" idx="4"/>
            <a:endCxn id="128" idx="0"/>
          </p:cNvCxnSpPr>
          <p:nvPr/>
        </p:nvCxnSpPr>
        <p:spPr>
          <a:xfrm>
            <a:off x="6732284" y="4632960"/>
            <a:ext cx="98425" cy="7637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26" idx="3"/>
            <a:endCxn id="128" idx="6"/>
          </p:cNvCxnSpPr>
          <p:nvPr/>
        </p:nvCxnSpPr>
        <p:spPr>
          <a:xfrm flipH="1">
            <a:off x="7013589" y="4919452"/>
            <a:ext cx="1208615" cy="6601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25" idx="5"/>
            <a:endCxn id="127" idx="1"/>
          </p:cNvCxnSpPr>
          <p:nvPr/>
        </p:nvCxnSpPr>
        <p:spPr>
          <a:xfrm>
            <a:off x="6861600" y="4579396"/>
            <a:ext cx="830343" cy="105379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26" idx="4"/>
            <a:endCxn id="127" idx="7"/>
          </p:cNvCxnSpPr>
          <p:nvPr/>
        </p:nvCxnSpPr>
        <p:spPr>
          <a:xfrm flipH="1">
            <a:off x="7950575" y="4973016"/>
            <a:ext cx="400945" cy="6601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25" name="Oval 124"/>
          <p:cNvSpPr/>
          <p:nvPr/>
        </p:nvSpPr>
        <p:spPr>
          <a:xfrm>
            <a:off x="6549404" y="4267200"/>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a:t>
            </a:r>
            <a:endParaRPr lang="en-US" sz="2000" b="1" dirty="0"/>
          </a:p>
        </p:txBody>
      </p:sp>
      <p:sp>
        <p:nvSpPr>
          <p:cNvPr id="126" name="Oval 125"/>
          <p:cNvSpPr/>
          <p:nvPr/>
        </p:nvSpPr>
        <p:spPr>
          <a:xfrm>
            <a:off x="8168640" y="4607256"/>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d</a:t>
            </a:r>
            <a:endParaRPr lang="en-US" sz="2000" b="1" dirty="0"/>
          </a:p>
        </p:txBody>
      </p:sp>
      <p:sp>
        <p:nvSpPr>
          <p:cNvPr id="127" name="Oval 126"/>
          <p:cNvSpPr/>
          <p:nvPr/>
        </p:nvSpPr>
        <p:spPr>
          <a:xfrm>
            <a:off x="7638379" y="5579623"/>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f</a:t>
            </a:r>
            <a:endParaRPr lang="en-US" sz="2000" b="1" dirty="0"/>
          </a:p>
        </p:txBody>
      </p:sp>
      <p:sp>
        <p:nvSpPr>
          <p:cNvPr id="128" name="Oval 127"/>
          <p:cNvSpPr/>
          <p:nvPr/>
        </p:nvSpPr>
        <p:spPr>
          <a:xfrm>
            <a:off x="6647829" y="5396743"/>
            <a:ext cx="365760" cy="36576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a:t>
            </a:r>
            <a:endParaRPr lang="en-US" sz="2000" b="1" dirty="0"/>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6" name="Slide Number Placeholder 15"/>
          <p:cNvSpPr>
            <a:spLocks noGrp="1"/>
          </p:cNvSpPr>
          <p:nvPr>
            <p:ph type="sldNum" sz="quarter" idx="12"/>
          </p:nvPr>
        </p:nvSpPr>
        <p:spPr/>
        <p:txBody>
          <a:bodyPr/>
          <a:lstStyle/>
          <a:p>
            <a:fld id="{19B12225-5612-419B-A8D5-4B8EEE4C217E}" type="slidenum">
              <a:rPr lang="en-US" smtClean="0"/>
              <a:pPr/>
              <a:t>63</a:t>
            </a:fld>
            <a:endParaRPr lang="en-US"/>
          </a:p>
        </p:txBody>
      </p:sp>
    </p:spTree>
    <p:extLst>
      <p:ext uri="{BB962C8B-B14F-4D97-AF65-F5344CB8AC3E}">
        <p14:creationId xmlns:p14="http://schemas.microsoft.com/office/powerpoint/2010/main" val="573941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a:t>
            </a:r>
            <a:r>
              <a:rPr lang="en-US" dirty="0"/>
              <a:t> </a:t>
            </a:r>
            <a:r>
              <a:rPr lang="en-US" dirty="0" smtClean="0"/>
              <a:t>(2)</a:t>
            </a:r>
            <a:endParaRPr lang="en-US" dirty="0"/>
          </a:p>
        </p:txBody>
      </p:sp>
      <p:sp>
        <p:nvSpPr>
          <p:cNvPr id="7" name="Content Placeholder 6"/>
          <p:cNvSpPr>
            <a:spLocks noGrp="1"/>
          </p:cNvSpPr>
          <p:nvPr>
            <p:ph idx="1"/>
          </p:nvPr>
        </p:nvSpPr>
        <p:spPr/>
        <p:txBody>
          <a:bodyPr/>
          <a:lstStyle/>
          <a:p>
            <a:r>
              <a:rPr lang="en-US" b="1" dirty="0" smtClean="0">
                <a:solidFill>
                  <a:srgbClr val="0000FF"/>
                </a:solidFill>
              </a:rPr>
              <a:t>Example of a community from a web graph</a:t>
            </a:r>
            <a:endParaRPr lang="en-US" b="1" dirty="0">
              <a:solidFill>
                <a:srgbClr val="0000FF"/>
              </a:solidFill>
            </a:endParaRPr>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828800"/>
            <a:ext cx="8705850" cy="453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5816" y="2225298"/>
            <a:ext cx="2223686" cy="276999"/>
          </a:xfrm>
          <a:prstGeom prst="rect">
            <a:avLst/>
          </a:prstGeom>
          <a:solidFill>
            <a:schemeClr val="bg1"/>
          </a:solidFill>
        </p:spPr>
        <p:txBody>
          <a:bodyPr wrap="none" tIns="0" bIns="0" rtlCol="0">
            <a:spAutoFit/>
          </a:bodyPr>
          <a:lstStyle/>
          <a:p>
            <a:r>
              <a:rPr lang="en-US" b="1" dirty="0" smtClean="0">
                <a:latin typeface="Arial" pitchFamily="34" charset="0"/>
                <a:cs typeface="Arial" pitchFamily="34" charset="0"/>
              </a:rPr>
              <a:t>Nodes on the right</a:t>
            </a:r>
          </a:p>
        </p:txBody>
      </p:sp>
      <p:sp>
        <p:nvSpPr>
          <p:cNvPr id="11" name="TextBox 10"/>
          <p:cNvSpPr txBox="1"/>
          <p:nvPr/>
        </p:nvSpPr>
        <p:spPr>
          <a:xfrm>
            <a:off x="5178338" y="2230064"/>
            <a:ext cx="2056973" cy="276999"/>
          </a:xfrm>
          <a:prstGeom prst="rect">
            <a:avLst/>
          </a:prstGeom>
          <a:solidFill>
            <a:schemeClr val="bg1"/>
          </a:solidFill>
        </p:spPr>
        <p:txBody>
          <a:bodyPr wrap="none" tIns="0" bIns="0" rtlCol="0">
            <a:spAutoFit/>
          </a:bodyPr>
          <a:lstStyle/>
          <a:p>
            <a:r>
              <a:rPr lang="en-US" b="1" dirty="0" smtClean="0">
                <a:latin typeface="Arial" pitchFamily="34" charset="0"/>
                <a:cs typeface="Arial" pitchFamily="34" charset="0"/>
              </a:rPr>
              <a:t>Nodes on the left</a:t>
            </a:r>
          </a:p>
        </p:txBody>
      </p:sp>
      <p:sp>
        <p:nvSpPr>
          <p:cNvPr id="12" name="TextBox 11"/>
          <p:cNvSpPr txBox="1"/>
          <p:nvPr/>
        </p:nvSpPr>
        <p:spPr>
          <a:xfrm>
            <a:off x="352840" y="6397823"/>
            <a:ext cx="8105360" cy="307777"/>
          </a:xfrm>
          <a:prstGeom prst="rect">
            <a:avLst/>
          </a:prstGeom>
          <a:solidFill>
            <a:schemeClr val="bg1"/>
          </a:solidFill>
        </p:spPr>
        <p:txBody>
          <a:bodyPr wrap="none" rtlCol="0">
            <a:spAutoFit/>
          </a:bodyPr>
          <a:lstStyle/>
          <a:p>
            <a:r>
              <a:rPr lang="en-US" sz="1400" dirty="0" smtClean="0">
                <a:solidFill>
                  <a:schemeClr val="bg1">
                    <a:lumMod val="50000"/>
                  </a:schemeClr>
                </a:solidFill>
                <a:latin typeface="Arial" pitchFamily="34" charset="0"/>
                <a:cs typeface="Arial" pitchFamily="34" charset="0"/>
              </a:rPr>
              <a:t>[Kumar, </a:t>
            </a:r>
            <a:r>
              <a:rPr lang="en-US" sz="1400" dirty="0" err="1" smtClean="0">
                <a:solidFill>
                  <a:schemeClr val="bg1">
                    <a:lumMod val="50000"/>
                  </a:schemeClr>
                </a:solidFill>
                <a:latin typeface="Arial" pitchFamily="34" charset="0"/>
                <a:cs typeface="Arial" pitchFamily="34" charset="0"/>
              </a:rPr>
              <a:t>Raghavan</a:t>
            </a:r>
            <a:r>
              <a:rPr lang="en-US" sz="1400" dirty="0" smtClean="0">
                <a:solidFill>
                  <a:schemeClr val="bg1">
                    <a:lumMod val="50000"/>
                  </a:schemeClr>
                </a:solidFill>
                <a:latin typeface="Arial" pitchFamily="34" charset="0"/>
                <a:cs typeface="Arial" pitchFamily="34" charset="0"/>
              </a:rPr>
              <a:t>, </a:t>
            </a:r>
            <a:r>
              <a:rPr lang="en-US" sz="1400" dirty="0" err="1" smtClean="0">
                <a:solidFill>
                  <a:schemeClr val="bg1">
                    <a:lumMod val="50000"/>
                  </a:schemeClr>
                </a:solidFill>
                <a:latin typeface="Arial" pitchFamily="34" charset="0"/>
                <a:cs typeface="Arial" pitchFamily="34" charset="0"/>
              </a:rPr>
              <a:t>Rajagopalan</a:t>
            </a:r>
            <a:r>
              <a:rPr lang="en-US" sz="1400" dirty="0">
                <a:solidFill>
                  <a:schemeClr val="bg1">
                    <a:lumMod val="50000"/>
                  </a:schemeClr>
                </a:solidFill>
                <a:latin typeface="Arial" pitchFamily="34" charset="0"/>
                <a:cs typeface="Arial" pitchFamily="34" charset="0"/>
              </a:rPr>
              <a:t>, Tomkins: Trawling the Web for emerging cyber-communities 1999</a:t>
            </a:r>
            <a:r>
              <a:rPr lang="en-US" sz="1400" dirty="0" smtClean="0">
                <a:solidFill>
                  <a:schemeClr val="bg1">
                    <a:lumMod val="50000"/>
                  </a:schemeClr>
                </a:solidFill>
                <a:latin typeface="Arial" pitchFamily="34" charset="0"/>
                <a:cs typeface="Arial" pitchFamily="34" charset="0"/>
              </a:rPr>
              <a:t>]</a:t>
            </a:r>
            <a:endParaRPr lang="en-US" sz="1400" dirty="0">
              <a:solidFill>
                <a:schemeClr val="bg1">
                  <a:lumMod val="50000"/>
                </a:schemeClr>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64</a:t>
            </a:fld>
            <a:endParaRPr lang="en-US"/>
          </a:p>
        </p:txBody>
      </p:sp>
    </p:spTree>
    <p:extLst>
      <p:ext uri="{BB962C8B-B14F-4D97-AF65-F5344CB8AC3E}">
        <p14:creationId xmlns:p14="http://schemas.microsoft.com/office/powerpoint/2010/main" val="3789385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t>Community Detection</a:t>
            </a:r>
            <a:endParaRPr lang="en-US" sz="5400" dirty="0"/>
          </a:p>
        </p:txBody>
      </p:sp>
      <p:sp>
        <p:nvSpPr>
          <p:cNvPr id="8" name="Text Placeholder 7"/>
          <p:cNvSpPr>
            <a:spLocks noGrp="1"/>
          </p:cNvSpPr>
          <p:nvPr>
            <p:ph type="body" idx="1"/>
          </p:nvPr>
        </p:nvSpPr>
        <p:spPr/>
        <p:txBody>
          <a:bodyPr/>
          <a:lstStyle/>
          <a:p>
            <a:r>
              <a:rPr lang="en-US" b="1" dirty="0" smtClean="0"/>
              <a:t>How to find communities?</a:t>
            </a:r>
            <a:endParaRPr lang="en-US" b="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9" name="Picture 2"/>
          <p:cNvPicPr>
            <a:picLocks noChangeAspect="1" noChangeArrowheads="1"/>
          </p:cNvPicPr>
          <p:nvPr/>
        </p:nvPicPr>
        <p:blipFill>
          <a:blip r:embed="rId2" cstate="print"/>
          <a:srcRect/>
          <a:stretch>
            <a:fillRect/>
          </a:stretch>
        </p:blipFill>
        <p:spPr bwMode="auto">
          <a:xfrm>
            <a:off x="1143000" y="3582260"/>
            <a:ext cx="3492230" cy="2454276"/>
          </a:xfrm>
          <a:prstGeom prst="rect">
            <a:avLst/>
          </a:prstGeom>
          <a:noFill/>
          <a:ln w="9525">
            <a:noFill/>
            <a:miter lim="800000"/>
            <a:headEnd/>
            <a:tailEnd/>
          </a:ln>
        </p:spPr>
      </p:pic>
      <p:pic>
        <p:nvPicPr>
          <p:cNvPr id="10" name="Picture 2" descr="File:Illustration of overlapping communities.jpg"/>
          <p:cNvPicPr>
            <a:picLocks noChangeAspect="1" noChangeArrowheads="1"/>
          </p:cNvPicPr>
          <p:nvPr/>
        </p:nvPicPr>
        <p:blipFill>
          <a:blip r:embed="rId3" cstate="print"/>
          <a:srcRect/>
          <a:stretch>
            <a:fillRect/>
          </a:stretch>
        </p:blipFill>
        <p:spPr bwMode="auto">
          <a:xfrm>
            <a:off x="5638800" y="3429000"/>
            <a:ext cx="2362200" cy="2605816"/>
          </a:xfrm>
          <a:prstGeom prst="rect">
            <a:avLst/>
          </a:prstGeom>
          <a:noFill/>
        </p:spPr>
      </p:pic>
      <p:sp>
        <p:nvSpPr>
          <p:cNvPr id="11" name="Oval 10"/>
          <p:cNvSpPr/>
          <p:nvPr/>
        </p:nvSpPr>
        <p:spPr>
          <a:xfrm>
            <a:off x="1066800" y="3505200"/>
            <a:ext cx="1295400" cy="1143000"/>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Oval 11"/>
          <p:cNvSpPr/>
          <p:nvPr/>
        </p:nvSpPr>
        <p:spPr>
          <a:xfrm>
            <a:off x="1325136" y="5066370"/>
            <a:ext cx="1161586" cy="947864"/>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Oval 12"/>
          <p:cNvSpPr/>
          <p:nvPr/>
        </p:nvSpPr>
        <p:spPr>
          <a:xfrm>
            <a:off x="2779645" y="3568808"/>
            <a:ext cx="1905000" cy="2286000"/>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p:cNvSpPr txBox="1"/>
          <p:nvPr/>
        </p:nvSpPr>
        <p:spPr>
          <a:xfrm>
            <a:off x="838200" y="6172200"/>
            <a:ext cx="7366953" cy="461665"/>
          </a:xfrm>
          <a:prstGeom prst="rect">
            <a:avLst/>
          </a:prstGeom>
          <a:noFill/>
        </p:spPr>
        <p:txBody>
          <a:bodyPr wrap="none" rtlCol="0">
            <a:spAutoFit/>
          </a:bodyPr>
          <a:lstStyle/>
          <a:p>
            <a:r>
              <a:rPr lang="en-US" sz="2400" dirty="0" smtClean="0">
                <a:latin typeface="Arial" pitchFamily="34" charset="0"/>
                <a:cs typeface="Arial" pitchFamily="34" charset="0"/>
              </a:rPr>
              <a:t>We will work with </a:t>
            </a:r>
            <a:r>
              <a:rPr lang="en-US" sz="2400" b="1" dirty="0" smtClean="0">
                <a:latin typeface="Arial" pitchFamily="34" charset="0"/>
                <a:cs typeface="Arial" pitchFamily="34" charset="0"/>
              </a:rPr>
              <a:t>undirected</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unweighted</a:t>
            </a:r>
            <a:r>
              <a:rPr lang="en-US" sz="2400" dirty="0" smtClean="0">
                <a:latin typeface="Arial" pitchFamily="34" charset="0"/>
                <a:cs typeface="Arial" pitchFamily="34" charset="0"/>
              </a:rPr>
              <a:t>) networks</a:t>
            </a:r>
          </a:p>
        </p:txBody>
      </p:sp>
    </p:spTree>
    <p:extLst>
      <p:ext uri="{BB962C8B-B14F-4D97-AF65-F5344CB8AC3E}">
        <p14:creationId xmlns:p14="http://schemas.microsoft.com/office/powerpoint/2010/main" val="298046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1: Strength of Weak Ties</a:t>
            </a:r>
          </a:p>
        </p:txBody>
      </p:sp>
      <p:sp>
        <p:nvSpPr>
          <p:cNvPr id="3" name="Content Placeholder 2"/>
          <p:cNvSpPr>
            <a:spLocks noGrp="1"/>
          </p:cNvSpPr>
          <p:nvPr>
            <p:ph idx="1"/>
          </p:nvPr>
        </p:nvSpPr>
        <p:spPr/>
        <p:txBody>
          <a:bodyPr/>
          <a:lstStyle/>
          <a:p>
            <a:r>
              <a:rPr lang="en-US" b="1" dirty="0" smtClean="0">
                <a:solidFill>
                  <a:srgbClr val="D60093"/>
                </a:solidFill>
              </a:rPr>
              <a:t>Edge </a:t>
            </a:r>
            <a:r>
              <a:rPr lang="en-US" b="1" dirty="0" err="1" smtClean="0">
                <a:solidFill>
                  <a:srgbClr val="D60093"/>
                </a:solidFill>
              </a:rPr>
              <a:t>betweenness</a:t>
            </a:r>
            <a:r>
              <a:rPr lang="en-US" b="1" dirty="0" smtClean="0">
                <a:solidFill>
                  <a:srgbClr val="D60093"/>
                </a:solidFill>
              </a:rPr>
              <a:t>:</a:t>
            </a:r>
            <a:r>
              <a:rPr lang="en-US" dirty="0" smtClean="0">
                <a:solidFill>
                  <a:schemeClr val="accent3"/>
                </a:solidFill>
              </a:rPr>
              <a:t> </a:t>
            </a:r>
            <a:r>
              <a:rPr lang="en-US" b="1" dirty="0"/>
              <a:t>Number of </a:t>
            </a:r>
            <a:r>
              <a:rPr lang="en-US" b="1" dirty="0" smtClean="0"/>
              <a:t/>
            </a:r>
            <a:br>
              <a:rPr lang="en-US" b="1" dirty="0" smtClean="0"/>
            </a:br>
            <a:r>
              <a:rPr lang="en-US" b="1" dirty="0" smtClean="0"/>
              <a:t>shortest paths </a:t>
            </a:r>
            <a:r>
              <a:rPr lang="en-US" b="1" dirty="0"/>
              <a:t>passing over the edge</a:t>
            </a:r>
          </a:p>
          <a:p>
            <a:r>
              <a:rPr lang="en-US" b="1" dirty="0" smtClean="0">
                <a:solidFill>
                  <a:srgbClr val="0000FF"/>
                </a:solidFill>
              </a:rPr>
              <a:t>Intuition</a:t>
            </a:r>
            <a:r>
              <a:rPr lang="en-US" b="1" dirty="0">
                <a:solidFill>
                  <a:srgbClr val="0000FF"/>
                </a:solidFill>
              </a:rPr>
              <a:t>:</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42014" y="2889853"/>
            <a:ext cx="4077585" cy="29718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593771" y="2895600"/>
            <a:ext cx="4245429" cy="2971800"/>
          </a:xfrm>
          <a:prstGeom prst="rect">
            <a:avLst/>
          </a:prstGeom>
          <a:noFill/>
          <a:ln w="9525">
            <a:noFill/>
            <a:miter lim="800000"/>
            <a:headEnd/>
            <a:tailEnd/>
          </a:ln>
        </p:spPr>
      </p:pic>
      <p:sp>
        <p:nvSpPr>
          <p:cNvPr id="10" name="TextBox 9"/>
          <p:cNvSpPr txBox="1"/>
          <p:nvPr/>
        </p:nvSpPr>
        <p:spPr>
          <a:xfrm>
            <a:off x="730263" y="5918204"/>
            <a:ext cx="30450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strengths (call volume) </a:t>
            </a:r>
            <a:br>
              <a:rPr lang="en-US" b="1" dirty="0" smtClean="0"/>
            </a:br>
            <a:r>
              <a:rPr lang="en-US" b="1" dirty="0" smtClean="0"/>
              <a:t>in a real network</a:t>
            </a:r>
            <a:endParaRPr lang="en-US" b="1" dirty="0"/>
          </a:p>
        </p:txBody>
      </p:sp>
      <p:sp>
        <p:nvSpPr>
          <p:cNvPr id="11" name="TextBox 10"/>
          <p:cNvSpPr txBox="1"/>
          <p:nvPr/>
        </p:nvSpPr>
        <p:spPr>
          <a:xfrm>
            <a:off x="5823316" y="5918204"/>
            <a:ext cx="21018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a:t>
            </a:r>
            <a:r>
              <a:rPr lang="en-US" b="1" dirty="0" err="1" smtClean="0"/>
              <a:t>betweenness</a:t>
            </a:r>
            <a:r>
              <a:rPr lang="en-US" b="1" dirty="0" smtClean="0"/>
              <a:t> </a:t>
            </a:r>
            <a:br>
              <a:rPr lang="en-US" b="1" dirty="0" smtClean="0"/>
            </a:br>
            <a:r>
              <a:rPr lang="en-US" b="1" dirty="0" smtClean="0"/>
              <a:t>in a real network</a:t>
            </a:r>
            <a:endParaRPr lang="en-US" b="1" dirty="0"/>
          </a:p>
        </p:txBody>
      </p:sp>
      <p:sp>
        <p:nvSpPr>
          <p:cNvPr id="12" name="Rectangle 11"/>
          <p:cNvSpPr/>
          <p:nvPr/>
        </p:nvSpPr>
        <p:spPr>
          <a:xfrm>
            <a:off x="1905000"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37215" y="2904893"/>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4564283"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5" name="Group 14"/>
          <p:cNvGrpSpPr/>
          <p:nvPr/>
        </p:nvGrpSpPr>
        <p:grpSpPr>
          <a:xfrm>
            <a:off x="6873240" y="1234440"/>
            <a:ext cx="2270760" cy="975360"/>
            <a:chOff x="6088632" y="2606040"/>
            <a:chExt cx="2270760" cy="975360"/>
          </a:xfrm>
        </p:grpSpPr>
        <p:cxnSp>
          <p:nvCxnSpPr>
            <p:cNvPr id="16" name="Straight Arrow Connector 15"/>
            <p:cNvCxnSpPr>
              <a:stCxn id="34" idx="5"/>
              <a:endCxn id="23" idx="1"/>
            </p:cNvCxnSpPr>
            <p:nvPr/>
          </p:nvCxnSpPr>
          <p:spPr>
            <a:xfrm>
              <a:off x="6701930" y="2762138"/>
              <a:ext cx="304772" cy="25697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23" idx="6"/>
              <a:endCxn id="31" idx="2"/>
            </p:cNvCxnSpPr>
            <p:nvPr/>
          </p:nvCxnSpPr>
          <p:spPr>
            <a:xfrm>
              <a:off x="7162800" y="3083768"/>
              <a:ext cx="327912" cy="10139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34" idx="4"/>
              <a:endCxn id="35" idx="0"/>
            </p:cNvCxnSpPr>
            <p:nvPr/>
          </p:nvCxnSpPr>
          <p:spPr>
            <a:xfrm flipH="1">
              <a:off x="6561072" y="2788920"/>
              <a:ext cx="76200" cy="6096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5" idx="1"/>
              <a:endCxn id="24" idx="5"/>
            </p:cNvCxnSpPr>
            <p:nvPr/>
          </p:nvCxnSpPr>
          <p:spPr>
            <a:xfrm flipH="1" flipV="1">
              <a:off x="6244730" y="3234111"/>
              <a:ext cx="251684" cy="19119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34" idx="3"/>
              <a:endCxn id="24" idx="7"/>
            </p:cNvCxnSpPr>
            <p:nvPr/>
          </p:nvCxnSpPr>
          <p:spPr>
            <a:xfrm flipH="1">
              <a:off x="6244730" y="2762138"/>
              <a:ext cx="327884" cy="34265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23" idx="3"/>
              <a:endCxn id="35" idx="7"/>
            </p:cNvCxnSpPr>
            <p:nvPr/>
          </p:nvCxnSpPr>
          <p:spPr>
            <a:xfrm flipH="1">
              <a:off x="6625730" y="3148426"/>
              <a:ext cx="380972" cy="276876"/>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24" idx="6"/>
              <a:endCxn id="23" idx="2"/>
            </p:cNvCxnSpPr>
            <p:nvPr/>
          </p:nvCxnSpPr>
          <p:spPr>
            <a:xfrm flipV="1">
              <a:off x="6271512" y="3083768"/>
              <a:ext cx="708408" cy="8568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Oval 22"/>
            <p:cNvSpPr/>
            <p:nvPr/>
          </p:nvSpPr>
          <p:spPr>
            <a:xfrm>
              <a:off x="6979920" y="2992328"/>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24" name="Oval 23"/>
            <p:cNvSpPr/>
            <p:nvPr/>
          </p:nvSpPr>
          <p:spPr>
            <a:xfrm>
              <a:off x="6088632" y="30780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25" name="Straight Arrow Connector 24"/>
            <p:cNvCxnSpPr>
              <a:stCxn id="30" idx="6"/>
              <a:endCxn id="32" idx="2"/>
            </p:cNvCxnSpPr>
            <p:nvPr/>
          </p:nvCxnSpPr>
          <p:spPr>
            <a:xfrm>
              <a:off x="7897166" y="2773680"/>
              <a:ext cx="279346" cy="12145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1" idx="0"/>
              <a:endCxn id="30" idx="3"/>
            </p:cNvCxnSpPr>
            <p:nvPr/>
          </p:nvCxnSpPr>
          <p:spPr>
            <a:xfrm flipV="1">
              <a:off x="7582152" y="2838338"/>
              <a:ext cx="158916" cy="25538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31" idx="6"/>
              <a:endCxn id="33" idx="2"/>
            </p:cNvCxnSpPr>
            <p:nvPr/>
          </p:nvCxnSpPr>
          <p:spPr>
            <a:xfrm>
              <a:off x="7673592" y="3185160"/>
              <a:ext cx="426720" cy="21289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30" idx="4"/>
              <a:endCxn id="33" idx="1"/>
            </p:cNvCxnSpPr>
            <p:nvPr/>
          </p:nvCxnSpPr>
          <p:spPr>
            <a:xfrm>
              <a:off x="7805726" y="2865120"/>
              <a:ext cx="321368" cy="46827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33" idx="0"/>
              <a:endCxn id="32" idx="4"/>
            </p:cNvCxnSpPr>
            <p:nvPr/>
          </p:nvCxnSpPr>
          <p:spPr>
            <a:xfrm flipV="1">
              <a:off x="8191752" y="2986573"/>
              <a:ext cx="76200" cy="32004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Oval 29"/>
            <p:cNvSpPr/>
            <p:nvPr/>
          </p:nvSpPr>
          <p:spPr>
            <a:xfrm>
              <a:off x="7714286" y="26822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1" name="Oval 30"/>
            <p:cNvSpPr/>
            <p:nvPr/>
          </p:nvSpPr>
          <p:spPr>
            <a:xfrm>
              <a:off x="7490712" y="30937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2" name="Oval 31"/>
            <p:cNvSpPr/>
            <p:nvPr/>
          </p:nvSpPr>
          <p:spPr>
            <a:xfrm>
              <a:off x="8176512" y="280369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3" name="Oval 32"/>
            <p:cNvSpPr/>
            <p:nvPr/>
          </p:nvSpPr>
          <p:spPr>
            <a:xfrm>
              <a:off x="8100312" y="33066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4" name="Oval 33"/>
            <p:cNvSpPr/>
            <p:nvPr/>
          </p:nvSpPr>
          <p:spPr>
            <a:xfrm>
              <a:off x="6545832" y="26060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5" name="Oval 34"/>
            <p:cNvSpPr/>
            <p:nvPr/>
          </p:nvSpPr>
          <p:spPr>
            <a:xfrm>
              <a:off x="6469632" y="33985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6" name="TextBox 35"/>
          <p:cNvSpPr txBox="1"/>
          <p:nvPr/>
        </p:nvSpPr>
        <p:spPr>
          <a:xfrm>
            <a:off x="7618539" y="2176754"/>
            <a:ext cx="646331"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b=16</a:t>
            </a:r>
          </a:p>
        </p:txBody>
      </p:sp>
      <p:cxnSp>
        <p:nvCxnSpPr>
          <p:cNvPr id="37" name="Straight Arrow Connector 36"/>
          <p:cNvCxnSpPr/>
          <p:nvPr/>
        </p:nvCxnSpPr>
        <p:spPr>
          <a:xfrm flipV="1">
            <a:off x="7970559" y="1752600"/>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8318021" y="2339781"/>
            <a:ext cx="704039"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b=7.5</a:t>
            </a:r>
          </a:p>
        </p:txBody>
      </p:sp>
      <p:cxnSp>
        <p:nvCxnSpPr>
          <p:cNvPr id="39" name="Straight Arrow Connector 38"/>
          <p:cNvCxnSpPr/>
          <p:nvPr/>
        </p:nvCxnSpPr>
        <p:spPr>
          <a:xfrm flipV="1">
            <a:off x="8573271" y="1947799"/>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920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Girvan-Newman</a:t>
            </a:r>
            <a:endParaRPr lang="en-US" dirty="0"/>
          </a:p>
        </p:txBody>
      </p:sp>
      <p:sp>
        <p:nvSpPr>
          <p:cNvPr id="3" name="Content Placeholder 2"/>
          <p:cNvSpPr>
            <a:spLocks noGrp="1"/>
          </p:cNvSpPr>
          <p:nvPr>
            <p:ph idx="1"/>
          </p:nvPr>
        </p:nvSpPr>
        <p:spPr>
          <a:xfrm>
            <a:off x="457200" y="1295400"/>
            <a:ext cx="8610600" cy="5181599"/>
          </a:xfrm>
        </p:spPr>
        <p:txBody>
          <a:bodyPr>
            <a:normAutofit/>
          </a:bodyPr>
          <a:lstStyle/>
          <a:p>
            <a:r>
              <a:rPr lang="en-US" dirty="0" smtClean="0"/>
              <a:t>Divisive hierarchical clustering based on the notion of edge </a:t>
            </a:r>
            <a:r>
              <a:rPr lang="en-US" b="1" dirty="0" err="1" smtClean="0">
                <a:solidFill>
                  <a:srgbClr val="D60093"/>
                </a:solidFill>
              </a:rPr>
              <a:t>betweenness</a:t>
            </a:r>
            <a:r>
              <a:rPr lang="en-US" dirty="0" smtClean="0">
                <a:solidFill>
                  <a:srgbClr val="D60093"/>
                </a:solidFill>
              </a:rPr>
              <a:t>:</a:t>
            </a:r>
          </a:p>
          <a:p>
            <a:pPr lvl="1">
              <a:buNone/>
            </a:pPr>
            <a:r>
              <a:rPr lang="en-US" dirty="0" smtClean="0">
                <a:solidFill>
                  <a:schemeClr val="accent2"/>
                </a:solidFill>
              </a:rPr>
              <a:t>	</a:t>
            </a:r>
            <a:r>
              <a:rPr lang="en-US" b="1" dirty="0" smtClean="0"/>
              <a:t>Number of shortest paths passing through the edge</a:t>
            </a:r>
          </a:p>
          <a:p>
            <a:r>
              <a:rPr lang="en-US" b="1" dirty="0" smtClean="0">
                <a:solidFill>
                  <a:srgbClr val="D60093"/>
                </a:solidFill>
              </a:rPr>
              <a:t>Girvan-Newman Algorithm:</a:t>
            </a:r>
          </a:p>
          <a:p>
            <a:pPr lvl="4"/>
            <a:r>
              <a:rPr lang="en-US" b="1" dirty="0"/>
              <a:t>Undirected </a:t>
            </a:r>
            <a:r>
              <a:rPr lang="en-US" b="1" dirty="0" err="1"/>
              <a:t>unweighted</a:t>
            </a:r>
            <a:r>
              <a:rPr lang="en-US" b="1" dirty="0"/>
              <a:t> networks</a:t>
            </a:r>
          </a:p>
          <a:p>
            <a:pPr lvl="1"/>
            <a:r>
              <a:rPr lang="en-US" b="1" dirty="0">
                <a:solidFill>
                  <a:srgbClr val="008000"/>
                </a:solidFill>
              </a:rPr>
              <a:t>Repeat until no edges are left:</a:t>
            </a:r>
          </a:p>
          <a:p>
            <a:pPr lvl="2"/>
            <a:r>
              <a:rPr lang="en-US" dirty="0"/>
              <a:t>Calculate </a:t>
            </a:r>
            <a:r>
              <a:rPr lang="en-US" dirty="0" err="1"/>
              <a:t>betweenness</a:t>
            </a:r>
            <a:r>
              <a:rPr lang="en-US" dirty="0"/>
              <a:t> of edges</a:t>
            </a:r>
          </a:p>
          <a:p>
            <a:pPr lvl="2"/>
            <a:r>
              <a:rPr lang="en-US" dirty="0"/>
              <a:t>Remove </a:t>
            </a:r>
            <a:r>
              <a:rPr lang="en-US" dirty="0" smtClean="0"/>
              <a:t>edges </a:t>
            </a:r>
            <a:r>
              <a:rPr lang="en-US" dirty="0"/>
              <a:t>with highest </a:t>
            </a:r>
            <a:r>
              <a:rPr lang="en-US" dirty="0" err="1"/>
              <a:t>betweenness</a:t>
            </a:r>
            <a:endParaRPr lang="en-US" dirty="0"/>
          </a:p>
          <a:p>
            <a:pPr lvl="1"/>
            <a:r>
              <a:rPr lang="en-US" dirty="0"/>
              <a:t>Connected components are communities</a:t>
            </a:r>
          </a:p>
          <a:p>
            <a:pPr lvl="1"/>
            <a:r>
              <a:rPr lang="en-US" dirty="0"/>
              <a:t>Gives a hierarchical decomposition of the network</a:t>
            </a:r>
          </a:p>
          <a:p>
            <a:endParaRPr lang="en-US" b="1" dirty="0">
              <a:solidFill>
                <a:schemeClr val="accent4"/>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9</a:t>
            </a:fld>
            <a:endParaRPr lang="en-US"/>
          </a:p>
        </p:txBody>
      </p:sp>
      <p:sp>
        <p:nvSpPr>
          <p:cNvPr id="7" name="TextBox 6"/>
          <p:cNvSpPr txBox="1"/>
          <p:nvPr/>
        </p:nvSpPr>
        <p:spPr>
          <a:xfrm>
            <a:off x="7277828" y="0"/>
            <a:ext cx="1866217"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[Girvan-Newman ‘02]</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43067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33172</TotalTime>
  <Words>5103</Words>
  <Application>Microsoft Office PowerPoint</Application>
  <PresentationFormat>On-screen Show (4:3)</PresentationFormat>
  <Paragraphs>1042</Paragraphs>
  <Slides>64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Module</vt:lpstr>
      <vt:lpstr>Equation</vt:lpstr>
      <vt:lpstr>Analysis of Large Graphs: Community Detection</vt:lpstr>
      <vt:lpstr>Networks &amp; Communities</vt:lpstr>
      <vt:lpstr>Goal: Find Densely Linked Clusters</vt:lpstr>
      <vt:lpstr>Micro-Markets in Sponsored Search</vt:lpstr>
      <vt:lpstr>Movies and Actors</vt:lpstr>
      <vt:lpstr>Twitter &amp; Facebook</vt:lpstr>
      <vt:lpstr>Community Detection</vt:lpstr>
      <vt:lpstr>Method 1: Strength of Weak Ties</vt:lpstr>
      <vt:lpstr>Method 1: Girvan-Newman</vt:lpstr>
      <vt:lpstr>Girvan-Newman: Example</vt:lpstr>
      <vt:lpstr>Girvan-Newman: Example</vt:lpstr>
      <vt:lpstr>Girvan-Newman: Results</vt:lpstr>
      <vt:lpstr>Girvan-Newman: Results</vt:lpstr>
      <vt:lpstr>We need to resolve 2 questions</vt:lpstr>
      <vt:lpstr>How to Compute Betweenness?</vt:lpstr>
      <vt:lpstr>How to Compute Betweenness?</vt:lpstr>
      <vt:lpstr>How to Compute Betweenness?</vt:lpstr>
      <vt:lpstr>How to Compute Betweenness?</vt:lpstr>
      <vt:lpstr>We need to resolve 2 questions</vt:lpstr>
      <vt:lpstr>Network Communities</vt:lpstr>
      <vt:lpstr>Null Model: Configuration Model</vt:lpstr>
      <vt:lpstr>Modularity</vt:lpstr>
      <vt:lpstr>Modularity: Number of clusters</vt:lpstr>
      <vt:lpstr>Spectral Clustering</vt:lpstr>
      <vt:lpstr>Graph Partitioning</vt:lpstr>
      <vt:lpstr>Graph Partitioning</vt:lpstr>
      <vt:lpstr>Graph Cuts</vt:lpstr>
      <vt:lpstr>Graph Cut Criterion</vt:lpstr>
      <vt:lpstr>Graph Cut Criteria</vt:lpstr>
      <vt:lpstr>Spectral Graph Partitioning</vt:lpstr>
      <vt:lpstr>What is the meaning of Ax?</vt:lpstr>
      <vt:lpstr>Example: d-regular graph</vt:lpstr>
      <vt:lpstr>d is the largest eigenvalue of A</vt:lpstr>
      <vt:lpstr>Example: Graph on 2 components</vt:lpstr>
      <vt:lpstr>More Intuition</vt:lpstr>
      <vt:lpstr>Matrix Representations</vt:lpstr>
      <vt:lpstr>Matrix Representations</vt:lpstr>
      <vt:lpstr>Matrix Representations</vt:lpstr>
      <vt:lpstr>Facts about the Laplacian L</vt:lpstr>
      <vt:lpstr>λ2 as optimization problem</vt:lpstr>
      <vt:lpstr>Proof:</vt:lpstr>
      <vt:lpstr>λ2 as optimization problem</vt:lpstr>
      <vt:lpstr>Find Optimal Cut [Fiedler’73]</vt:lpstr>
      <vt:lpstr>Rayleigh Theorem</vt:lpstr>
      <vt:lpstr>Approx. Guarantee of Spectral</vt:lpstr>
      <vt:lpstr>Approx. Guarantee of Spectral</vt:lpstr>
      <vt:lpstr>Approx. Guarantee of Spectral</vt:lpstr>
      <vt:lpstr>So far…</vt:lpstr>
      <vt:lpstr>Spectral Clustering Algorithms</vt:lpstr>
      <vt:lpstr>Spectral Partitioning Algorithm</vt:lpstr>
      <vt:lpstr>Spectral Partitioning</vt:lpstr>
      <vt:lpstr>Example: Spectral Partitioning</vt:lpstr>
      <vt:lpstr>Example: Spectral Partitioning</vt:lpstr>
      <vt:lpstr>Example: Spectral partitioning</vt:lpstr>
      <vt:lpstr>k-Way Spectral Clustering</vt:lpstr>
      <vt:lpstr>Why use multiple eigenvectors?</vt:lpstr>
      <vt:lpstr>Analysis of Large Graphs: Trawling</vt:lpstr>
      <vt:lpstr>Trawling</vt:lpstr>
      <vt:lpstr>Searching for Small Communities</vt:lpstr>
      <vt:lpstr>Frequent Itemset Enumeration</vt:lpstr>
      <vt:lpstr>From Itemsets to Bipartite Ks,t</vt:lpstr>
      <vt:lpstr>From Itemsets to Bipartite Ks,t</vt:lpstr>
      <vt:lpstr>Example (1)</vt:lpstr>
      <vt:lpstr>Example (2)</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1686</cp:revision>
  <cp:lastPrinted>2014-02-12T18:03:05Z</cp:lastPrinted>
  <dcterms:created xsi:type="dcterms:W3CDTF">2009-06-12T17:14:38Z</dcterms:created>
  <dcterms:modified xsi:type="dcterms:W3CDTF">2014-08-09T05:14:20Z</dcterms:modified>
</cp:coreProperties>
</file>