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738" r:id="rId2"/>
    <p:sldId id="685" r:id="rId3"/>
    <p:sldId id="686" r:id="rId4"/>
    <p:sldId id="717" r:id="rId5"/>
    <p:sldId id="718" r:id="rId6"/>
    <p:sldId id="687" r:id="rId7"/>
    <p:sldId id="688" r:id="rId8"/>
    <p:sldId id="709" r:id="rId9"/>
    <p:sldId id="710" r:id="rId10"/>
    <p:sldId id="694" r:id="rId11"/>
    <p:sldId id="697" r:id="rId12"/>
    <p:sldId id="711" r:id="rId13"/>
    <p:sldId id="712" r:id="rId14"/>
    <p:sldId id="699" r:id="rId15"/>
    <p:sldId id="700" r:id="rId16"/>
    <p:sldId id="701" r:id="rId17"/>
    <p:sldId id="702" r:id="rId18"/>
    <p:sldId id="735" r:id="rId19"/>
    <p:sldId id="703" r:id="rId20"/>
    <p:sldId id="713" r:id="rId21"/>
    <p:sldId id="714" r:id="rId22"/>
    <p:sldId id="715" r:id="rId23"/>
    <p:sldId id="720" r:id="rId24"/>
    <p:sldId id="716" r:id="rId25"/>
    <p:sldId id="737" r:id="rId26"/>
    <p:sldId id="704" r:id="rId27"/>
    <p:sldId id="733" r:id="rId28"/>
    <p:sldId id="705" r:id="rId29"/>
    <p:sldId id="736" r:id="rId30"/>
    <p:sldId id="708" r:id="rId31"/>
    <p:sldId id="724" r:id="rId32"/>
    <p:sldId id="731" r:id="rId33"/>
    <p:sldId id="734" r:id="rId34"/>
    <p:sldId id="726" r:id="rId35"/>
    <p:sldId id="727" r:id="rId36"/>
    <p:sldId id="729" r:id="rId37"/>
    <p:sldId id="730" r:id="rId38"/>
    <p:sldId id="728" r:id="rId39"/>
    <p:sldId id="732"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66"/>
    <a:srgbClr val="0000FF"/>
    <a:srgbClr val="D60093"/>
    <a:srgbClr val="00FF00"/>
    <a:srgbClr val="33CC33"/>
    <a:srgbClr val="333399"/>
    <a:srgbClr val="00FFFF"/>
    <a:srgbClr val="FF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81627" autoAdjust="0"/>
  </p:normalViewPr>
  <p:slideViewPr>
    <p:cSldViewPr>
      <p:cViewPr varScale="1">
        <p:scale>
          <a:sx n="101" d="100"/>
          <a:sy n="101" d="100"/>
        </p:scale>
        <p:origin x="-738"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46"/>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29</a:t>
            </a:fld>
            <a:endParaRPr lang="en-US"/>
          </a:p>
        </p:txBody>
      </p:sp>
    </p:spTree>
    <p:extLst>
      <p:ext uri="{BB962C8B-B14F-4D97-AF65-F5344CB8AC3E}">
        <p14:creationId xmlns:p14="http://schemas.microsoft.com/office/powerpoint/2010/main" val="281097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67E7BD1-C50E-4777-9757-B8CC3B86692B}"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B84F93-64B2-41C4-B79D-234D3C0F667A}"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7ED894-84F9-4DF1-8767-290D1DC56463}"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E99CE6BC-BA25-48A7-A72F-6F37FBA564D1}"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5898AEC-2A52-4B26-AE44-D4B8DCA66556}"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3324878D-464D-47A2-B790-20A96761620B}" type="datetime1">
              <a:rPr lang="en-US" smtClean="0"/>
              <a:t>8/8/2014</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EE19DCF-1AF4-495E-872A-F2912EA85AB1}" type="slidenum">
              <a:rPr lang="en-US"/>
              <a:pPr/>
              <a:t>‹#›</a:t>
            </a:fld>
            <a:endParaRPr lang="en-US"/>
          </a:p>
        </p:txBody>
      </p:sp>
    </p:spTree>
    <p:extLst>
      <p:ext uri="{BB962C8B-B14F-4D97-AF65-F5344CB8AC3E}">
        <p14:creationId xmlns:p14="http://schemas.microsoft.com/office/powerpoint/2010/main" val="32734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CA0657A-3BA2-476E-BAA5-183290701772}"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52D31652-CC1E-4C4B-AD23-8C5784FEFA5C}"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75A552-11DB-4B25-976D-627C120BEBE5}"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24795B-17C0-4D5C-ACEF-BD9BC1ACB6C0}"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5CC93C-B271-4103-AFDA-3D30933A57AE}"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FD7F4-DB22-4C47-BCC5-A9CD2ABA443A}"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2A9EE0-679E-4778-ACE4-33680202400D}"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CE5D459-ED03-47F0-A8AC-CED3071C3126}"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2F76DDD9-E411-403B-932F-18E76766B25C}"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 id="2147483678" r:id="rId14"/>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1.bin"/><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image" Target="../media/image40.png"/><Relationship Id="rId5" Type="http://schemas.openxmlformats.org/officeDocument/2006/relationships/oleObject" Target="../embeddings/oleObject4.bin"/><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451.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50.png"/><Relationship Id="rId4" Type="http://schemas.openxmlformats.org/officeDocument/2006/relationships/image" Target="../media/image42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10.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hyperlink" Target="http://cs.stanford.edu/people/jure/pubs/coda-wsdm14.pdf" TargetMode="External"/><Relationship Id="rId2" Type="http://schemas.openxmlformats.org/officeDocument/2006/relationships/hyperlink" Target="http://cs.stanford.edu/people/jure/pubs/bigclam-wsdm13.pdf" TargetMode="External"/><Relationship Id="rId1" Type="http://schemas.openxmlformats.org/officeDocument/2006/relationships/slideLayout" Target="../slideLayouts/slideLayout2.xml"/><Relationship Id="rId4" Type="http://schemas.openxmlformats.org/officeDocument/2006/relationships/hyperlink" Target="http://cs.stanford.edu/people/jure/pubs/cesna-icdm13.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smtClean="0"/>
              <a:t>Overlapping Communities</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31298873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as Tiles!</a:t>
            </a:r>
            <a:endParaRPr lang="en-US" dirty="0"/>
          </a:p>
        </p:txBody>
      </p:sp>
      <p:sp>
        <p:nvSpPr>
          <p:cNvPr id="3" name="Content Placeholder 2"/>
          <p:cNvSpPr>
            <a:spLocks noGrp="1"/>
          </p:cNvSpPr>
          <p:nvPr>
            <p:ph idx="1"/>
          </p:nvPr>
        </p:nvSpPr>
        <p:spPr>
          <a:xfrm>
            <a:off x="457200" y="1295400"/>
            <a:ext cx="8610600" cy="5257801"/>
          </a:xfrm>
        </p:spPr>
        <p:txBody>
          <a:bodyPr/>
          <a:lstStyle/>
          <a:p>
            <a:r>
              <a:rPr lang="en-US" b="1" dirty="0" smtClean="0">
                <a:solidFill>
                  <a:srgbClr val="0000FF"/>
                </a:solidFill>
              </a:rPr>
              <a:t>What is the structure of community overlaps:</a:t>
            </a:r>
            <a:br>
              <a:rPr lang="en-US" b="1" dirty="0" smtClean="0">
                <a:solidFill>
                  <a:srgbClr val="0000FF"/>
                </a:solidFill>
              </a:rPr>
            </a:br>
            <a:r>
              <a:rPr lang="en-US" b="1" dirty="0" smtClean="0">
                <a:solidFill>
                  <a:srgbClr val="D60093"/>
                </a:solidFill>
              </a:rPr>
              <a:t>Edge density in the overlaps is higher!</a:t>
            </a:r>
            <a:endParaRPr lang="en-US" b="1" dirty="0">
              <a:solidFill>
                <a:srgbClr val="D60093"/>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3406"/>
            <a:ext cx="450267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22906"/>
            <a:ext cx="3724275" cy="293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8686" y="5638800"/>
            <a:ext cx="5246629" cy="707886"/>
          </a:xfrm>
          <a:prstGeom prst="rect">
            <a:avLst/>
          </a:prstGeom>
        </p:spPr>
        <p:txBody>
          <a:bodyPr wrap="none">
            <a:spAutoFit/>
          </a:bodyPr>
          <a:lstStyle/>
          <a:p>
            <a:r>
              <a:rPr lang="en-US" sz="4000" b="1" dirty="0" smtClean="0">
                <a:solidFill>
                  <a:srgbClr val="FF0066"/>
                </a:solidFill>
              </a:rPr>
              <a:t>Communities as </a:t>
            </a:r>
            <a:r>
              <a:rPr lang="en-US" sz="4000" b="1" dirty="0">
                <a:solidFill>
                  <a:srgbClr val="FF0066"/>
                </a:solidFill>
              </a:rPr>
              <a:t>“tiles”</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6351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000" dirty="0" smtClean="0"/>
              <a:t>Recap so far…</a:t>
            </a:r>
            <a:endParaRPr lang="en-US" sz="5000"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11</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28575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44756"/>
            <a:ext cx="3274589" cy="247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a:off x="3429000" y="3276600"/>
            <a:ext cx="1371600" cy="6096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5331989" y="4659868"/>
            <a:ext cx="3507692" cy="523220"/>
          </a:xfrm>
          <a:prstGeom prst="rect">
            <a:avLst/>
          </a:prstGeom>
          <a:noFill/>
        </p:spPr>
        <p:txBody>
          <a:bodyPr wrap="none" rtlCol="0">
            <a:spAutoFit/>
          </a:bodyPr>
          <a:lstStyle/>
          <a:p>
            <a:r>
              <a:rPr lang="en-US" sz="2800" b="1" dirty="0" smtClean="0">
                <a:solidFill>
                  <a:srgbClr val="FF0066"/>
                </a:solidFill>
              </a:rPr>
              <a:t>This is what we want!</a:t>
            </a:r>
            <a:endParaRPr lang="en-US" sz="2800" b="1" dirty="0">
              <a:solidFill>
                <a:srgbClr val="FF0066"/>
              </a:solidFill>
            </a:endParaRPr>
          </a:p>
        </p:txBody>
      </p:sp>
      <p:sp>
        <p:nvSpPr>
          <p:cNvPr id="13" name="TextBox 12"/>
          <p:cNvSpPr txBox="1"/>
          <p:nvPr/>
        </p:nvSpPr>
        <p:spPr>
          <a:xfrm>
            <a:off x="490660" y="4724400"/>
            <a:ext cx="2252540" cy="954107"/>
          </a:xfrm>
          <a:prstGeom prst="rect">
            <a:avLst/>
          </a:prstGeom>
          <a:noFill/>
        </p:spPr>
        <p:txBody>
          <a:bodyPr wrap="none" rtlCol="0">
            <a:spAutoFit/>
          </a:bodyPr>
          <a:lstStyle/>
          <a:p>
            <a:pPr algn="ctr"/>
            <a:r>
              <a:rPr lang="en-US" sz="2800" b="1" dirty="0" smtClean="0"/>
              <a:t>Communities</a:t>
            </a:r>
            <a:br>
              <a:rPr lang="en-US" sz="2800" b="1" dirty="0" smtClean="0"/>
            </a:br>
            <a:r>
              <a:rPr lang="en-US" sz="2800" b="1" dirty="0" smtClean="0"/>
              <a:t>in a network</a:t>
            </a:r>
            <a:endParaRPr lang="en-US" sz="2800" b="1" dirty="0"/>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5276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attack</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1) </a:t>
            </a:r>
            <a:r>
              <a:rPr lang="en-US" b="1" dirty="0" smtClean="0"/>
              <a:t>Given a model, we generate the network:</a:t>
            </a:r>
          </a:p>
          <a:p>
            <a:endParaRPr lang="en-US" b="1" dirty="0"/>
          </a:p>
          <a:p>
            <a:endParaRPr lang="en-US" b="1" dirty="0" smtClean="0"/>
          </a:p>
          <a:p>
            <a:endParaRPr lang="en-US" b="1" dirty="0"/>
          </a:p>
          <a:p>
            <a:endParaRPr lang="en-US" b="1" dirty="0" smtClean="0"/>
          </a:p>
          <a:p>
            <a:r>
              <a:rPr lang="en-US" b="1" dirty="0" smtClean="0">
                <a:solidFill>
                  <a:srgbClr val="0000FF"/>
                </a:solidFill>
              </a:rPr>
              <a:t>2) </a:t>
            </a:r>
            <a:r>
              <a:rPr lang="en-US" b="1" dirty="0" smtClean="0"/>
              <a:t>Given a network, find the “best” model</a:t>
            </a:r>
            <a:endParaRPr lang="en-US"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sp>
        <p:nvSpPr>
          <p:cNvPr id="8" name="Right Arrow 7"/>
          <p:cNvSpPr/>
          <p:nvPr/>
        </p:nvSpPr>
        <p:spPr>
          <a:xfrm>
            <a:off x="3810000" y="2278809"/>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p:cNvGrpSpPr/>
          <p:nvPr/>
        </p:nvGrpSpPr>
        <p:grpSpPr>
          <a:xfrm>
            <a:off x="5744845" y="2209800"/>
            <a:ext cx="2789555" cy="1362030"/>
            <a:chOff x="6545499" y="2819400"/>
            <a:chExt cx="1719507" cy="807482"/>
          </a:xfrm>
        </p:grpSpPr>
        <p:cxnSp>
          <p:nvCxnSpPr>
            <p:cNvPr id="10" name="Straight Connector 9"/>
            <p:cNvCxnSpPr>
              <a:stCxn id="27" idx="0"/>
              <a:endCxn id="26" idx="4"/>
            </p:cNvCxnSpPr>
            <p:nvPr/>
          </p:nvCxnSpPr>
          <p:spPr>
            <a:xfrm flipV="1">
              <a:off x="8169384" y="3055866"/>
              <a:ext cx="18295" cy="195540"/>
            </a:xfrm>
            <a:prstGeom prst="line">
              <a:avLst/>
            </a:prstGeom>
            <a:ln w="28575"/>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6545499" y="2819400"/>
              <a:ext cx="1719507" cy="807482"/>
              <a:chOff x="1910443" y="2875082"/>
              <a:chExt cx="2477293" cy="1237846"/>
            </a:xfrm>
          </p:grpSpPr>
          <p:cxnSp>
            <p:nvCxnSpPr>
              <p:cNvPr id="12" name="Straight Connector 11"/>
              <p:cNvCxnSpPr>
                <a:stCxn id="21" idx="5"/>
                <a:endCxn id="20" idx="1"/>
              </p:cNvCxnSpPr>
              <p:nvPr/>
            </p:nvCxnSpPr>
            <p:spPr>
              <a:xfrm>
                <a:off x="2100625" y="3284645"/>
                <a:ext cx="452938" cy="395255"/>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632339" y="3014765"/>
                <a:ext cx="156974" cy="743911"/>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3578251" y="3137807"/>
                <a:ext cx="698079" cy="278733"/>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endCxn id="27" idx="2"/>
              </p:cNvCxnSpPr>
              <p:nvPr/>
            </p:nvCxnSpPr>
            <p:spPr>
              <a:xfrm>
                <a:off x="3578251" y="3419866"/>
                <a:ext cx="560317" cy="228876"/>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a:endCxn id="24" idx="2"/>
              </p:cNvCxnSpPr>
              <p:nvPr/>
            </p:nvCxnSpPr>
            <p:spPr>
              <a:xfrm flipV="1">
                <a:off x="3142039" y="3419735"/>
                <a:ext cx="324806" cy="13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a:stCxn id="23" idx="5"/>
                <a:endCxn id="25" idx="1"/>
              </p:cNvCxnSpPr>
              <p:nvPr/>
            </p:nvCxnSpPr>
            <p:spPr>
              <a:xfrm>
                <a:off x="3185383" y="3524871"/>
                <a:ext cx="490674" cy="397875"/>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flipV="1">
                <a:off x="2789313" y="2986488"/>
                <a:ext cx="317295" cy="459607"/>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endCxn id="23" idx="3"/>
              </p:cNvCxnSpPr>
              <p:nvPr/>
            </p:nvCxnSpPr>
            <p:spPr>
              <a:xfrm flipV="1">
                <a:off x="2632339" y="3524871"/>
                <a:ext cx="395491" cy="241460"/>
              </a:xfrm>
              <a:prstGeom prst="line">
                <a:avLst/>
              </a:prstGeom>
              <a:ln w="28575"/>
            </p:spPr>
            <p:style>
              <a:lnRef idx="1">
                <a:schemeClr val="dk1"/>
              </a:lnRef>
              <a:fillRef idx="0">
                <a:schemeClr val="dk1"/>
              </a:fillRef>
              <a:effectRef idx="0">
                <a:schemeClr val="dk1"/>
              </a:effectRef>
              <a:fontRef idx="minor">
                <a:schemeClr val="tx1"/>
              </a:fontRef>
            </p:style>
          </p:cxnSp>
          <p:sp>
            <p:nvSpPr>
              <p:cNvPr id="20" name="Oval 19"/>
              <p:cNvSpPr/>
              <p:nvPr/>
            </p:nvSpPr>
            <p:spPr>
              <a:xfrm>
                <a:off x="2520933" y="3647270"/>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0000"/>
                    </a:solidFill>
                  </a:rPr>
                  <a:t>C</a:t>
                </a:r>
              </a:p>
            </p:txBody>
          </p:sp>
          <p:sp>
            <p:nvSpPr>
              <p:cNvPr id="21" name="Oval 20"/>
              <p:cNvSpPr/>
              <p:nvPr/>
            </p:nvSpPr>
            <p:spPr>
              <a:xfrm>
                <a:off x="1910443" y="3094463"/>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A</a:t>
                </a:r>
                <a:endParaRPr lang="en-US" sz="1050" b="1" dirty="0">
                  <a:solidFill>
                    <a:srgbClr val="FF0000"/>
                  </a:solidFill>
                </a:endParaRPr>
              </a:p>
            </p:txBody>
          </p:sp>
          <p:sp>
            <p:nvSpPr>
              <p:cNvPr id="22" name="Oval 21"/>
              <p:cNvSpPr/>
              <p:nvPr/>
            </p:nvSpPr>
            <p:spPr>
              <a:xfrm>
                <a:off x="2677907" y="2875082"/>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B</a:t>
                </a:r>
                <a:endParaRPr lang="en-US" sz="1050" b="1" dirty="0">
                  <a:solidFill>
                    <a:srgbClr val="FF0000"/>
                  </a:solidFill>
                </a:endParaRPr>
              </a:p>
            </p:txBody>
          </p:sp>
          <p:sp>
            <p:nvSpPr>
              <p:cNvPr id="23" name="Oval 22"/>
              <p:cNvSpPr/>
              <p:nvPr/>
            </p:nvSpPr>
            <p:spPr>
              <a:xfrm>
                <a:off x="2995200" y="333468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D</a:t>
                </a:r>
                <a:endParaRPr lang="en-US" sz="1050" b="1" dirty="0">
                  <a:solidFill>
                    <a:srgbClr val="FF0000"/>
                  </a:solidFill>
                </a:endParaRPr>
              </a:p>
            </p:txBody>
          </p:sp>
          <p:sp>
            <p:nvSpPr>
              <p:cNvPr id="24" name="Oval 23"/>
              <p:cNvSpPr/>
              <p:nvPr/>
            </p:nvSpPr>
            <p:spPr>
              <a:xfrm>
                <a:off x="3466845" y="330832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E</a:t>
                </a:r>
                <a:endParaRPr lang="en-US" sz="1050" b="1" dirty="0">
                  <a:solidFill>
                    <a:srgbClr val="FF0000"/>
                  </a:solidFill>
                </a:endParaRPr>
              </a:p>
            </p:txBody>
          </p:sp>
          <p:sp>
            <p:nvSpPr>
              <p:cNvPr id="25" name="Oval 24"/>
              <p:cNvSpPr/>
              <p:nvPr/>
            </p:nvSpPr>
            <p:spPr>
              <a:xfrm>
                <a:off x="3643427" y="3890116"/>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H</a:t>
                </a:r>
                <a:endParaRPr lang="en-US" sz="1050" b="1" dirty="0">
                  <a:solidFill>
                    <a:srgbClr val="FF0000"/>
                  </a:solidFill>
                </a:endParaRPr>
              </a:p>
            </p:txBody>
          </p:sp>
          <p:sp>
            <p:nvSpPr>
              <p:cNvPr id="26" name="Oval 25"/>
              <p:cNvSpPr/>
              <p:nvPr/>
            </p:nvSpPr>
            <p:spPr>
              <a:xfrm>
                <a:off x="4164924" y="301476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F</a:t>
                </a:r>
                <a:endParaRPr lang="en-US" sz="1050" b="1" dirty="0">
                  <a:solidFill>
                    <a:srgbClr val="FF0000"/>
                  </a:solidFill>
                </a:endParaRPr>
              </a:p>
            </p:txBody>
          </p:sp>
          <p:sp>
            <p:nvSpPr>
              <p:cNvPr id="27" name="Oval 26"/>
              <p:cNvSpPr/>
              <p:nvPr/>
            </p:nvSpPr>
            <p:spPr>
              <a:xfrm>
                <a:off x="4138567" y="353733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G</a:t>
                </a:r>
                <a:endParaRPr lang="en-US" sz="1050" b="1" dirty="0">
                  <a:solidFill>
                    <a:srgbClr val="FF0000"/>
                  </a:solidFill>
                </a:endParaRPr>
              </a:p>
            </p:txBody>
          </p:sp>
        </p:grpSp>
      </p:grpSp>
      <p:grpSp>
        <p:nvGrpSpPr>
          <p:cNvPr id="30" name="Group 29"/>
          <p:cNvGrpSpPr/>
          <p:nvPr/>
        </p:nvGrpSpPr>
        <p:grpSpPr>
          <a:xfrm>
            <a:off x="617378" y="4792449"/>
            <a:ext cx="2789555" cy="1362030"/>
            <a:chOff x="6545499" y="2819400"/>
            <a:chExt cx="1719507" cy="807482"/>
          </a:xfrm>
        </p:grpSpPr>
        <p:cxnSp>
          <p:nvCxnSpPr>
            <p:cNvPr id="31" name="Straight Connector 30"/>
            <p:cNvCxnSpPr>
              <a:stCxn id="48" idx="0"/>
              <a:endCxn id="47" idx="4"/>
            </p:cNvCxnSpPr>
            <p:nvPr/>
          </p:nvCxnSpPr>
          <p:spPr>
            <a:xfrm flipV="1">
              <a:off x="8169384" y="3055866"/>
              <a:ext cx="18295" cy="195540"/>
            </a:xfrm>
            <a:prstGeom prst="line">
              <a:avLst/>
            </a:prstGeom>
            <a:ln w="28575"/>
          </p:spPr>
          <p:style>
            <a:lnRef idx="1">
              <a:schemeClr val="dk1"/>
            </a:lnRef>
            <a:fillRef idx="0">
              <a:schemeClr val="dk1"/>
            </a:fillRef>
            <a:effectRef idx="0">
              <a:schemeClr val="dk1"/>
            </a:effectRef>
            <a:fontRef idx="minor">
              <a:schemeClr val="tx1"/>
            </a:fontRef>
          </p:style>
        </p:cxnSp>
        <p:grpSp>
          <p:nvGrpSpPr>
            <p:cNvPr id="32" name="Group 31"/>
            <p:cNvGrpSpPr/>
            <p:nvPr/>
          </p:nvGrpSpPr>
          <p:grpSpPr>
            <a:xfrm>
              <a:off x="6545499" y="2819400"/>
              <a:ext cx="1719507" cy="807482"/>
              <a:chOff x="1910443" y="2875082"/>
              <a:chExt cx="2477293" cy="1237846"/>
            </a:xfrm>
          </p:grpSpPr>
          <p:cxnSp>
            <p:nvCxnSpPr>
              <p:cNvPr id="33" name="Straight Connector 32"/>
              <p:cNvCxnSpPr>
                <a:stCxn id="42" idx="5"/>
                <a:endCxn id="41" idx="1"/>
              </p:cNvCxnSpPr>
              <p:nvPr/>
            </p:nvCxnSpPr>
            <p:spPr>
              <a:xfrm>
                <a:off x="2100625" y="3284645"/>
                <a:ext cx="452938" cy="395255"/>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2632339" y="3014765"/>
                <a:ext cx="156974" cy="743911"/>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3578251" y="3137807"/>
                <a:ext cx="698079" cy="278733"/>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a:endCxn id="48" idx="2"/>
              </p:cNvCxnSpPr>
              <p:nvPr/>
            </p:nvCxnSpPr>
            <p:spPr>
              <a:xfrm>
                <a:off x="3578251" y="3419866"/>
                <a:ext cx="560317" cy="228876"/>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p:cNvCxnSpPr>
                <a:endCxn id="45" idx="2"/>
              </p:cNvCxnSpPr>
              <p:nvPr/>
            </p:nvCxnSpPr>
            <p:spPr>
              <a:xfrm flipV="1">
                <a:off x="3142039" y="3419735"/>
                <a:ext cx="324806" cy="13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a:stCxn id="44" idx="5"/>
                <a:endCxn id="46" idx="1"/>
              </p:cNvCxnSpPr>
              <p:nvPr/>
            </p:nvCxnSpPr>
            <p:spPr>
              <a:xfrm>
                <a:off x="3185383" y="3524871"/>
                <a:ext cx="490674" cy="397875"/>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flipV="1">
                <a:off x="2789313" y="2986488"/>
                <a:ext cx="317295" cy="459607"/>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a:endCxn id="44" idx="3"/>
              </p:cNvCxnSpPr>
              <p:nvPr/>
            </p:nvCxnSpPr>
            <p:spPr>
              <a:xfrm flipV="1">
                <a:off x="2632339" y="3524871"/>
                <a:ext cx="395491" cy="241460"/>
              </a:xfrm>
              <a:prstGeom prst="line">
                <a:avLst/>
              </a:prstGeom>
              <a:ln w="28575"/>
            </p:spPr>
            <p:style>
              <a:lnRef idx="1">
                <a:schemeClr val="dk1"/>
              </a:lnRef>
              <a:fillRef idx="0">
                <a:schemeClr val="dk1"/>
              </a:fillRef>
              <a:effectRef idx="0">
                <a:schemeClr val="dk1"/>
              </a:effectRef>
              <a:fontRef idx="minor">
                <a:schemeClr val="tx1"/>
              </a:fontRef>
            </p:style>
          </p:cxnSp>
          <p:sp>
            <p:nvSpPr>
              <p:cNvPr id="41" name="Oval 40"/>
              <p:cNvSpPr/>
              <p:nvPr/>
            </p:nvSpPr>
            <p:spPr>
              <a:xfrm>
                <a:off x="2520933" y="3647270"/>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0000"/>
                    </a:solidFill>
                  </a:rPr>
                  <a:t>C</a:t>
                </a:r>
              </a:p>
            </p:txBody>
          </p:sp>
          <p:sp>
            <p:nvSpPr>
              <p:cNvPr id="42" name="Oval 41"/>
              <p:cNvSpPr/>
              <p:nvPr/>
            </p:nvSpPr>
            <p:spPr>
              <a:xfrm>
                <a:off x="1910443" y="3094463"/>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A</a:t>
                </a:r>
                <a:endParaRPr lang="en-US" sz="1050" b="1" dirty="0">
                  <a:solidFill>
                    <a:srgbClr val="FF0000"/>
                  </a:solidFill>
                </a:endParaRPr>
              </a:p>
            </p:txBody>
          </p:sp>
          <p:sp>
            <p:nvSpPr>
              <p:cNvPr id="43" name="Oval 42"/>
              <p:cNvSpPr/>
              <p:nvPr/>
            </p:nvSpPr>
            <p:spPr>
              <a:xfrm>
                <a:off x="2677907" y="2875082"/>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B</a:t>
                </a:r>
                <a:endParaRPr lang="en-US" sz="1050" b="1" dirty="0">
                  <a:solidFill>
                    <a:srgbClr val="FF0000"/>
                  </a:solidFill>
                </a:endParaRPr>
              </a:p>
            </p:txBody>
          </p:sp>
          <p:sp>
            <p:nvSpPr>
              <p:cNvPr id="44" name="Oval 43"/>
              <p:cNvSpPr/>
              <p:nvPr/>
            </p:nvSpPr>
            <p:spPr>
              <a:xfrm>
                <a:off x="2995200" y="333468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D</a:t>
                </a:r>
                <a:endParaRPr lang="en-US" sz="1050" b="1" dirty="0">
                  <a:solidFill>
                    <a:srgbClr val="FF0000"/>
                  </a:solidFill>
                </a:endParaRPr>
              </a:p>
            </p:txBody>
          </p:sp>
          <p:sp>
            <p:nvSpPr>
              <p:cNvPr id="45" name="Oval 44"/>
              <p:cNvSpPr/>
              <p:nvPr/>
            </p:nvSpPr>
            <p:spPr>
              <a:xfrm>
                <a:off x="3466845" y="330832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E</a:t>
                </a:r>
                <a:endParaRPr lang="en-US" sz="1050" b="1" dirty="0">
                  <a:solidFill>
                    <a:srgbClr val="FF0000"/>
                  </a:solidFill>
                </a:endParaRPr>
              </a:p>
            </p:txBody>
          </p:sp>
          <p:sp>
            <p:nvSpPr>
              <p:cNvPr id="46" name="Oval 45"/>
              <p:cNvSpPr/>
              <p:nvPr/>
            </p:nvSpPr>
            <p:spPr>
              <a:xfrm>
                <a:off x="3643427" y="3890116"/>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H</a:t>
                </a:r>
                <a:endParaRPr lang="en-US" sz="1050" b="1" dirty="0">
                  <a:solidFill>
                    <a:srgbClr val="FF0000"/>
                  </a:solidFill>
                </a:endParaRPr>
              </a:p>
            </p:txBody>
          </p:sp>
          <p:sp>
            <p:nvSpPr>
              <p:cNvPr id="47" name="Oval 46"/>
              <p:cNvSpPr/>
              <p:nvPr/>
            </p:nvSpPr>
            <p:spPr>
              <a:xfrm>
                <a:off x="4164924" y="301476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F</a:t>
                </a:r>
                <a:endParaRPr lang="en-US" sz="1050" b="1" dirty="0">
                  <a:solidFill>
                    <a:srgbClr val="FF0000"/>
                  </a:solidFill>
                </a:endParaRPr>
              </a:p>
            </p:txBody>
          </p:sp>
          <p:sp>
            <p:nvSpPr>
              <p:cNvPr id="48" name="Oval 47"/>
              <p:cNvSpPr/>
              <p:nvPr/>
            </p:nvSpPr>
            <p:spPr>
              <a:xfrm>
                <a:off x="4138567" y="353733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G</a:t>
                </a:r>
                <a:endParaRPr lang="en-US" sz="1050" b="1" dirty="0">
                  <a:solidFill>
                    <a:srgbClr val="FF0000"/>
                  </a:solidFill>
                </a:endParaRPr>
              </a:p>
            </p:txBody>
          </p:sp>
        </p:grpSp>
      </p:grpSp>
      <p:sp>
        <p:nvSpPr>
          <p:cNvPr id="49" name="Right Arrow 48"/>
          <p:cNvSpPr/>
          <p:nvPr/>
        </p:nvSpPr>
        <p:spPr>
          <a:xfrm>
            <a:off x="3810000" y="5174409"/>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Cloud 52"/>
          <p:cNvSpPr/>
          <p:nvPr/>
        </p:nvSpPr>
        <p:spPr>
          <a:xfrm>
            <a:off x="796049" y="2009138"/>
            <a:ext cx="2416333" cy="1600200"/>
          </a:xfrm>
          <a:prstGeom prst="cloud">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2000" b="1" dirty="0">
                <a:solidFill>
                  <a:srgbClr val="D60093"/>
                </a:solidFill>
              </a:rPr>
              <a:t>Generative model for networks</a:t>
            </a:r>
          </a:p>
        </p:txBody>
      </p:sp>
      <p:sp>
        <p:nvSpPr>
          <p:cNvPr id="54" name="Cloud 53"/>
          <p:cNvSpPr/>
          <p:nvPr/>
        </p:nvSpPr>
        <p:spPr>
          <a:xfrm>
            <a:off x="5794912" y="4840169"/>
            <a:ext cx="2416333" cy="1600200"/>
          </a:xfrm>
          <a:prstGeom prst="cloud">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2000" b="1" dirty="0">
                <a:solidFill>
                  <a:srgbClr val="D60093"/>
                </a:solidFill>
              </a:rPr>
              <a:t>Generative model for networks</a:t>
            </a:r>
          </a:p>
        </p:txBody>
      </p:sp>
    </p:spTree>
    <p:extLst>
      <p:ext uri="{BB962C8B-B14F-4D97-AF65-F5344CB8AC3E}">
        <p14:creationId xmlns:p14="http://schemas.microsoft.com/office/powerpoint/2010/main" val="39922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networks</a:t>
            </a:r>
            <a:endParaRPr lang="en-US" dirty="0"/>
          </a:p>
        </p:txBody>
      </p:sp>
      <p:sp>
        <p:nvSpPr>
          <p:cNvPr id="3" name="Content Placeholder 2"/>
          <p:cNvSpPr>
            <a:spLocks noGrp="1"/>
          </p:cNvSpPr>
          <p:nvPr>
            <p:ph idx="1"/>
          </p:nvPr>
        </p:nvSpPr>
        <p:spPr>
          <a:xfrm>
            <a:off x="457200" y="1295400"/>
            <a:ext cx="8610600" cy="5257801"/>
          </a:xfrm>
        </p:spPr>
        <p:txBody>
          <a:bodyPr/>
          <a:lstStyle/>
          <a:p>
            <a:r>
              <a:rPr lang="en-US" b="1" dirty="0" smtClean="0"/>
              <a:t>Goal:</a:t>
            </a:r>
            <a:r>
              <a:rPr lang="en-US" dirty="0" smtClean="0"/>
              <a:t> </a:t>
            </a:r>
            <a:r>
              <a:rPr lang="en-US" b="1" dirty="0" smtClean="0">
                <a:solidFill>
                  <a:srgbClr val="0000FF"/>
                </a:solidFill>
              </a:rPr>
              <a:t>Define a model that can generate networks</a:t>
            </a:r>
          </a:p>
          <a:p>
            <a:pPr lvl="1"/>
            <a:r>
              <a:rPr lang="en-US" dirty="0" smtClean="0"/>
              <a:t>The model will have a set of “parameters” that we will later want to estimate (and detect communities)</a:t>
            </a:r>
          </a:p>
          <a:p>
            <a:pPr lvl="1"/>
            <a:endParaRPr lang="en-US" dirty="0"/>
          </a:p>
          <a:p>
            <a:pPr lvl="1"/>
            <a:endParaRPr lang="en-US" dirty="0" smtClean="0"/>
          </a:p>
          <a:p>
            <a:pPr lvl="1"/>
            <a:endParaRPr lang="en-US" dirty="0"/>
          </a:p>
          <a:p>
            <a:pPr lvl="1"/>
            <a:endParaRPr lang="en-US" dirty="0" smtClean="0"/>
          </a:p>
          <a:p>
            <a:r>
              <a:rPr lang="en-US" b="1" dirty="0" smtClean="0">
                <a:solidFill>
                  <a:srgbClr val="FF0066"/>
                </a:solidFill>
              </a:rPr>
              <a:t>Q: </a:t>
            </a:r>
            <a:r>
              <a:rPr lang="en-US" b="1" dirty="0" smtClean="0"/>
              <a:t>Given a set of nodes, how do communities “generate” edges of the network?</a:t>
            </a:r>
            <a:endParaRPr lang="en-US"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13</a:t>
            </a:fld>
            <a:endParaRPr lang="en-US"/>
          </a:p>
        </p:txBody>
      </p:sp>
      <p:sp>
        <p:nvSpPr>
          <p:cNvPr id="7" name="Right Arrow 6"/>
          <p:cNvSpPr/>
          <p:nvPr/>
        </p:nvSpPr>
        <p:spPr>
          <a:xfrm>
            <a:off x="3810000" y="3851071"/>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p:nvGrpSpPr>
        <p:grpSpPr>
          <a:xfrm>
            <a:off x="5744845" y="3782062"/>
            <a:ext cx="2789555" cy="1362030"/>
            <a:chOff x="6545499" y="2819400"/>
            <a:chExt cx="1719507" cy="807482"/>
          </a:xfrm>
        </p:grpSpPr>
        <p:cxnSp>
          <p:nvCxnSpPr>
            <p:cNvPr id="9" name="Straight Connector 8"/>
            <p:cNvCxnSpPr>
              <a:stCxn id="26" idx="0"/>
              <a:endCxn id="25" idx="4"/>
            </p:cNvCxnSpPr>
            <p:nvPr/>
          </p:nvCxnSpPr>
          <p:spPr>
            <a:xfrm flipV="1">
              <a:off x="8169384" y="3055866"/>
              <a:ext cx="18295" cy="195540"/>
            </a:xfrm>
            <a:prstGeom prst="line">
              <a:avLst/>
            </a:prstGeom>
            <a:ln w="28575"/>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6545499" y="2819400"/>
              <a:ext cx="1719507" cy="807482"/>
              <a:chOff x="1910443" y="2875082"/>
              <a:chExt cx="2477293" cy="1237846"/>
            </a:xfrm>
          </p:grpSpPr>
          <p:cxnSp>
            <p:nvCxnSpPr>
              <p:cNvPr id="11" name="Straight Connector 10"/>
              <p:cNvCxnSpPr>
                <a:stCxn id="20" idx="5"/>
                <a:endCxn id="19" idx="1"/>
              </p:cNvCxnSpPr>
              <p:nvPr/>
            </p:nvCxnSpPr>
            <p:spPr>
              <a:xfrm>
                <a:off x="2100625" y="3284645"/>
                <a:ext cx="452938" cy="395255"/>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632339" y="3014765"/>
                <a:ext cx="156974" cy="743911"/>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578251" y="3137807"/>
                <a:ext cx="698079" cy="27873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a:endCxn id="26" idx="2"/>
              </p:cNvCxnSpPr>
              <p:nvPr/>
            </p:nvCxnSpPr>
            <p:spPr>
              <a:xfrm>
                <a:off x="3578251" y="3419866"/>
                <a:ext cx="560317" cy="228876"/>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endCxn id="23" idx="2"/>
              </p:cNvCxnSpPr>
              <p:nvPr/>
            </p:nvCxnSpPr>
            <p:spPr>
              <a:xfrm flipV="1">
                <a:off x="3142039" y="3419735"/>
                <a:ext cx="324806" cy="13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a:stCxn id="22" idx="5"/>
                <a:endCxn id="24" idx="1"/>
              </p:cNvCxnSpPr>
              <p:nvPr/>
            </p:nvCxnSpPr>
            <p:spPr>
              <a:xfrm>
                <a:off x="3185383" y="3524871"/>
                <a:ext cx="490674" cy="397875"/>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2789313" y="2986488"/>
                <a:ext cx="317295" cy="45960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flipV="1">
                <a:off x="2632339" y="3524871"/>
                <a:ext cx="395491" cy="241460"/>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8"/>
              <p:cNvSpPr/>
              <p:nvPr/>
            </p:nvSpPr>
            <p:spPr>
              <a:xfrm>
                <a:off x="2520933" y="3647270"/>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0000"/>
                    </a:solidFill>
                  </a:rPr>
                  <a:t>C</a:t>
                </a:r>
              </a:p>
            </p:txBody>
          </p:sp>
          <p:sp>
            <p:nvSpPr>
              <p:cNvPr id="20" name="Oval 19"/>
              <p:cNvSpPr/>
              <p:nvPr/>
            </p:nvSpPr>
            <p:spPr>
              <a:xfrm>
                <a:off x="1910443" y="3094463"/>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A</a:t>
                </a:r>
                <a:endParaRPr lang="en-US" sz="1050" b="1" dirty="0">
                  <a:solidFill>
                    <a:srgbClr val="FF0000"/>
                  </a:solidFill>
                </a:endParaRPr>
              </a:p>
            </p:txBody>
          </p:sp>
          <p:sp>
            <p:nvSpPr>
              <p:cNvPr id="21" name="Oval 20"/>
              <p:cNvSpPr/>
              <p:nvPr/>
            </p:nvSpPr>
            <p:spPr>
              <a:xfrm>
                <a:off x="2677907" y="2875082"/>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B</a:t>
                </a:r>
                <a:endParaRPr lang="en-US" sz="1050" b="1" dirty="0">
                  <a:solidFill>
                    <a:srgbClr val="FF0000"/>
                  </a:solidFill>
                </a:endParaRPr>
              </a:p>
            </p:txBody>
          </p:sp>
          <p:sp>
            <p:nvSpPr>
              <p:cNvPr id="22" name="Oval 21"/>
              <p:cNvSpPr/>
              <p:nvPr/>
            </p:nvSpPr>
            <p:spPr>
              <a:xfrm>
                <a:off x="2995200" y="333468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D</a:t>
                </a:r>
                <a:endParaRPr lang="en-US" sz="1050" b="1" dirty="0">
                  <a:solidFill>
                    <a:srgbClr val="FF0000"/>
                  </a:solidFill>
                </a:endParaRPr>
              </a:p>
            </p:txBody>
          </p:sp>
          <p:sp>
            <p:nvSpPr>
              <p:cNvPr id="23" name="Oval 22"/>
              <p:cNvSpPr/>
              <p:nvPr/>
            </p:nvSpPr>
            <p:spPr>
              <a:xfrm>
                <a:off x="3466845" y="330832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E</a:t>
                </a:r>
                <a:endParaRPr lang="en-US" sz="1050" b="1" dirty="0">
                  <a:solidFill>
                    <a:srgbClr val="FF0000"/>
                  </a:solidFill>
                </a:endParaRPr>
              </a:p>
            </p:txBody>
          </p:sp>
          <p:sp>
            <p:nvSpPr>
              <p:cNvPr id="24" name="Oval 23"/>
              <p:cNvSpPr/>
              <p:nvPr/>
            </p:nvSpPr>
            <p:spPr>
              <a:xfrm>
                <a:off x="3643427" y="3890116"/>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H</a:t>
                </a:r>
                <a:endParaRPr lang="en-US" sz="1050" b="1" dirty="0">
                  <a:solidFill>
                    <a:srgbClr val="FF0000"/>
                  </a:solidFill>
                </a:endParaRPr>
              </a:p>
            </p:txBody>
          </p:sp>
          <p:sp>
            <p:nvSpPr>
              <p:cNvPr id="25" name="Oval 24"/>
              <p:cNvSpPr/>
              <p:nvPr/>
            </p:nvSpPr>
            <p:spPr>
              <a:xfrm>
                <a:off x="4164924" y="301476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F</a:t>
                </a:r>
                <a:endParaRPr lang="en-US" sz="1050" b="1" dirty="0">
                  <a:solidFill>
                    <a:srgbClr val="FF0000"/>
                  </a:solidFill>
                </a:endParaRPr>
              </a:p>
            </p:txBody>
          </p:sp>
          <p:sp>
            <p:nvSpPr>
              <p:cNvPr id="26" name="Oval 25"/>
              <p:cNvSpPr/>
              <p:nvPr/>
            </p:nvSpPr>
            <p:spPr>
              <a:xfrm>
                <a:off x="4138567" y="353733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G</a:t>
                </a:r>
                <a:endParaRPr lang="en-US" sz="1050" b="1" dirty="0">
                  <a:solidFill>
                    <a:srgbClr val="FF0000"/>
                  </a:solidFill>
                </a:endParaRPr>
              </a:p>
            </p:txBody>
          </p:sp>
        </p:grpSp>
      </p:grpSp>
      <p:sp>
        <p:nvSpPr>
          <p:cNvPr id="27" name="Cloud 26"/>
          <p:cNvSpPr/>
          <p:nvPr/>
        </p:nvSpPr>
        <p:spPr>
          <a:xfrm>
            <a:off x="796049" y="3581400"/>
            <a:ext cx="2416333" cy="1600200"/>
          </a:xfrm>
          <a:prstGeom prst="cloud">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2000" b="1" dirty="0">
                <a:solidFill>
                  <a:srgbClr val="D60093"/>
                </a:solidFill>
              </a:rPr>
              <a:t>Generative model for networks</a:t>
            </a:r>
          </a:p>
        </p:txBody>
      </p:sp>
    </p:spTree>
    <p:extLst>
      <p:ext uri="{BB962C8B-B14F-4D97-AF65-F5344CB8AC3E}">
        <p14:creationId xmlns:p14="http://schemas.microsoft.com/office/powerpoint/2010/main" val="4740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1300"/>
                                        <p:tgtEl>
                                          <p:spTgt spid="7"/>
                                        </p:tgtEl>
                                      </p:cBhvr>
                                    </p:animEffect>
                                    <p:set>
                                      <p:cBhvr>
                                        <p:cTn id="7" dur="1" fill="hold">
                                          <p:stCondLst>
                                            <p:cond delay="12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0200" y="1840631"/>
            <a:ext cx="3066518" cy="1037587"/>
            <a:chOff x="1690200" y="1840631"/>
            <a:chExt cx="3066518" cy="1037587"/>
          </a:xfrm>
        </p:grpSpPr>
        <p:cxnSp>
          <p:nvCxnSpPr>
            <p:cNvPr id="248" name="Straight Connector 247"/>
            <p:cNvCxnSpPr>
              <a:stCxn id="256" idx="7"/>
            </p:cNvCxnSpPr>
            <p:nvPr/>
          </p:nvCxnSpPr>
          <p:spPr>
            <a:xfrm flipV="1">
              <a:off x="1690200" y="1840631"/>
              <a:ext cx="885187"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57" idx="7"/>
            </p:cNvCxnSpPr>
            <p:nvPr/>
          </p:nvCxnSpPr>
          <p:spPr>
            <a:xfrm flipV="1">
              <a:off x="1978232" y="1840631"/>
              <a:ext cx="597155"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58" idx="0"/>
            </p:cNvCxnSpPr>
            <p:nvPr/>
          </p:nvCxnSpPr>
          <p:spPr>
            <a:xfrm flipV="1">
              <a:off x="2215347" y="1840631"/>
              <a:ext cx="360040"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59" idx="0"/>
            </p:cNvCxnSpPr>
            <p:nvPr/>
          </p:nvCxnSpPr>
          <p:spPr>
            <a:xfrm flipV="1">
              <a:off x="2503379" y="1840631"/>
              <a:ext cx="72008"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61" idx="0"/>
            </p:cNvCxnSpPr>
            <p:nvPr/>
          </p:nvCxnSpPr>
          <p:spPr>
            <a:xfrm flipH="1" flipV="1">
              <a:off x="2575387" y="1840631"/>
              <a:ext cx="216024"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62" idx="1"/>
            </p:cNvCxnSpPr>
            <p:nvPr/>
          </p:nvCxnSpPr>
          <p:spPr>
            <a:xfrm flipH="1" flipV="1">
              <a:off x="2575387" y="1840631"/>
              <a:ext cx="453139"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63" idx="1"/>
            </p:cNvCxnSpPr>
            <p:nvPr/>
          </p:nvCxnSpPr>
          <p:spPr>
            <a:xfrm flipH="1" flipV="1">
              <a:off x="2575387" y="1840631"/>
              <a:ext cx="741171"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64" idx="1"/>
            </p:cNvCxnSpPr>
            <p:nvPr/>
          </p:nvCxnSpPr>
          <p:spPr>
            <a:xfrm flipH="1" flipV="1">
              <a:off x="2575387" y="1840631"/>
              <a:ext cx="1029203"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61" idx="7"/>
            </p:cNvCxnSpPr>
            <p:nvPr/>
          </p:nvCxnSpPr>
          <p:spPr>
            <a:xfrm flipV="1">
              <a:off x="2842328" y="1840631"/>
              <a:ext cx="741171"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62" idx="0"/>
            </p:cNvCxnSpPr>
            <p:nvPr/>
          </p:nvCxnSpPr>
          <p:spPr>
            <a:xfrm flipV="1">
              <a:off x="3079443" y="1840631"/>
              <a:ext cx="504056"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63" idx="0"/>
            </p:cNvCxnSpPr>
            <p:nvPr/>
          </p:nvCxnSpPr>
          <p:spPr>
            <a:xfrm flipV="1">
              <a:off x="3367475" y="1840631"/>
              <a:ext cx="216024"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4" idx="0"/>
            </p:cNvCxnSpPr>
            <p:nvPr/>
          </p:nvCxnSpPr>
          <p:spPr>
            <a:xfrm flipH="1" flipV="1">
              <a:off x="3583499" y="1840631"/>
              <a:ext cx="72008"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0" idx="1"/>
            </p:cNvCxnSpPr>
            <p:nvPr/>
          </p:nvCxnSpPr>
          <p:spPr>
            <a:xfrm flipH="1" flipV="1">
              <a:off x="3583499" y="1840631"/>
              <a:ext cx="309123"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5" idx="1"/>
            </p:cNvCxnSpPr>
            <p:nvPr/>
          </p:nvCxnSpPr>
          <p:spPr>
            <a:xfrm flipH="1" flipV="1">
              <a:off x="3583499" y="1840631"/>
              <a:ext cx="597155"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66" idx="1"/>
            </p:cNvCxnSpPr>
            <p:nvPr/>
          </p:nvCxnSpPr>
          <p:spPr>
            <a:xfrm flipH="1" flipV="1">
              <a:off x="3583499" y="1840631"/>
              <a:ext cx="885187"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67" idx="1"/>
            </p:cNvCxnSpPr>
            <p:nvPr/>
          </p:nvCxnSpPr>
          <p:spPr>
            <a:xfrm flipH="1" flipV="1">
              <a:off x="3583499" y="1840631"/>
              <a:ext cx="1173219"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제목 1"/>
          <p:cNvSpPr>
            <a:spLocks noGrp="1"/>
          </p:cNvSpPr>
          <p:nvPr>
            <p:ph type="title"/>
          </p:nvPr>
        </p:nvSpPr>
        <p:spPr>
          <a:xfrm>
            <a:off x="0" y="76200"/>
            <a:ext cx="9144000" cy="987552"/>
          </a:xfrm>
        </p:spPr>
        <p:txBody>
          <a:bodyPr>
            <a:normAutofit/>
          </a:bodyPr>
          <a:lstStyle/>
          <a:p>
            <a:r>
              <a:rPr lang="en-US" altLang="ko-KR" dirty="0" smtClean="0"/>
              <a:t>Community-Affiliation Graph</a:t>
            </a:r>
            <a:endParaRPr lang="ko-KR" altLang="en-US" dirty="0"/>
          </a:p>
        </p:txBody>
      </p:sp>
      <p:sp>
        <p:nvSpPr>
          <p:cNvPr id="3" name="내용 개체 틀 2"/>
          <p:cNvSpPr>
            <a:spLocks noGrp="1"/>
          </p:cNvSpPr>
          <p:nvPr>
            <p:ph idx="1"/>
          </p:nvPr>
        </p:nvSpPr>
        <p:spPr>
          <a:xfrm>
            <a:off x="457200" y="3581400"/>
            <a:ext cx="8686800" cy="3276600"/>
          </a:xfrm>
        </p:spPr>
        <p:txBody>
          <a:bodyPr>
            <a:normAutofit/>
          </a:bodyPr>
          <a:lstStyle/>
          <a:p>
            <a:r>
              <a:rPr lang="en-US" altLang="ko-KR" b="1" dirty="0">
                <a:solidFill>
                  <a:srgbClr val="0000FF"/>
                </a:solidFill>
              </a:rPr>
              <a:t>Generative </a:t>
            </a:r>
            <a:r>
              <a:rPr lang="en-US" altLang="ko-KR" b="1" dirty="0" smtClean="0">
                <a:solidFill>
                  <a:srgbClr val="0000FF"/>
                </a:solidFill>
              </a:rPr>
              <a:t>model B</a:t>
            </a:r>
            <a:r>
              <a:rPr lang="en-US" altLang="ko-KR" dirty="0" smtClean="0">
                <a:solidFill>
                  <a:srgbClr val="0000FF"/>
                </a:solidFill>
              </a:rPr>
              <a:t>(</a:t>
            </a:r>
            <a:r>
              <a:rPr lang="en-US" altLang="ko-KR" b="1" i="1" dirty="0" smtClean="0">
                <a:solidFill>
                  <a:srgbClr val="0000FF"/>
                </a:solidFill>
              </a:rPr>
              <a:t>V</a:t>
            </a:r>
            <a:r>
              <a:rPr lang="en-US" altLang="ko-KR" b="1" i="1" dirty="0">
                <a:solidFill>
                  <a:srgbClr val="0000FF"/>
                </a:solidFill>
              </a:rPr>
              <a:t>, C, M</a:t>
            </a:r>
            <a:r>
              <a:rPr lang="en-US" altLang="ko-KR" b="1" dirty="0">
                <a:solidFill>
                  <a:srgbClr val="0000FF"/>
                </a:solidFill>
              </a:rPr>
              <a:t>, {</a:t>
            </a:r>
            <a:r>
              <a:rPr lang="en-US" altLang="ko-KR" b="1" i="1" dirty="0">
                <a:solidFill>
                  <a:srgbClr val="0000FF"/>
                </a:solidFill>
                <a:latin typeface="Times New Roman" pitchFamily="18" charset="0"/>
                <a:cs typeface="Times New Roman" pitchFamily="18" charset="0"/>
              </a:rPr>
              <a:t>p</a:t>
            </a:r>
            <a:r>
              <a:rPr lang="en-US" altLang="ko-KR" b="1" i="1" baseline="-25000" dirty="0">
                <a:solidFill>
                  <a:srgbClr val="0000FF"/>
                </a:solidFill>
                <a:latin typeface="Times New Roman" pitchFamily="18" charset="0"/>
                <a:cs typeface="Times New Roman" pitchFamily="18" charset="0"/>
              </a:rPr>
              <a:t>c</a:t>
            </a:r>
            <a:r>
              <a:rPr lang="en-US" altLang="ko-KR" b="1" dirty="0">
                <a:solidFill>
                  <a:srgbClr val="0000FF"/>
                </a:solidFill>
              </a:rPr>
              <a:t>}</a:t>
            </a:r>
            <a:r>
              <a:rPr lang="en-US" altLang="ko-KR" dirty="0">
                <a:solidFill>
                  <a:srgbClr val="0000FF"/>
                </a:solidFill>
              </a:rPr>
              <a:t>) </a:t>
            </a:r>
            <a:r>
              <a:rPr lang="en-US" altLang="ko-KR" b="1" dirty="0" smtClean="0">
                <a:solidFill>
                  <a:srgbClr val="0000FF"/>
                </a:solidFill>
              </a:rPr>
              <a:t>for graphs:</a:t>
            </a:r>
          </a:p>
          <a:p>
            <a:pPr lvl="1"/>
            <a:r>
              <a:rPr lang="en-US" altLang="ko-KR" dirty="0" smtClean="0"/>
              <a:t>Nodes </a:t>
            </a:r>
            <a:r>
              <a:rPr lang="en-US" altLang="ko-KR" b="1" dirty="0" smtClean="0"/>
              <a:t>V</a:t>
            </a:r>
            <a:r>
              <a:rPr lang="en-US" altLang="ko-KR" dirty="0" smtClean="0"/>
              <a:t>, Communities </a:t>
            </a:r>
            <a:r>
              <a:rPr lang="en-US" altLang="ko-KR" b="1" dirty="0" smtClean="0"/>
              <a:t>C</a:t>
            </a:r>
            <a:r>
              <a:rPr lang="en-US" altLang="ko-KR" dirty="0" smtClean="0"/>
              <a:t>, Memberships </a:t>
            </a:r>
            <a:r>
              <a:rPr lang="en-US" altLang="ko-KR" b="1" dirty="0" smtClean="0"/>
              <a:t>M</a:t>
            </a:r>
          </a:p>
          <a:p>
            <a:pPr lvl="1"/>
            <a:r>
              <a:rPr lang="en-US" altLang="ko-KR" dirty="0" smtClean="0"/>
              <a:t>Each community </a:t>
            </a:r>
            <a:r>
              <a:rPr lang="en-US" altLang="ko-KR" b="1" dirty="0" smtClean="0"/>
              <a:t>c</a:t>
            </a:r>
            <a:r>
              <a:rPr lang="en-US" altLang="ko-KR" dirty="0" smtClean="0"/>
              <a:t> has a single probability </a:t>
            </a:r>
            <a:r>
              <a:rPr lang="en-US" b="1" dirty="0" smtClean="0"/>
              <a:t>p</a:t>
            </a:r>
            <a:r>
              <a:rPr lang="en-US" b="1" baseline="-25000" dirty="0" smtClean="0"/>
              <a:t>c</a:t>
            </a:r>
          </a:p>
          <a:p>
            <a:pPr lvl="8"/>
            <a:endParaRPr lang="en-US" altLang="ko-KR" dirty="0" smtClean="0"/>
          </a:p>
          <a:p>
            <a:pPr lvl="1"/>
            <a:r>
              <a:rPr lang="en-US" altLang="ko-KR" dirty="0" smtClean="0"/>
              <a:t>Later we fit the model to networks to detect communities</a:t>
            </a:r>
            <a:endParaRPr lang="ko-KR" altLang="en-US" dirty="0"/>
          </a:p>
        </p:txBody>
      </p:sp>
      <p:sp>
        <p:nvSpPr>
          <p:cNvPr id="5" name="슬라이드 번호 개체 틀 4"/>
          <p:cNvSpPr>
            <a:spLocks noGrp="1"/>
          </p:cNvSpPr>
          <p:nvPr>
            <p:ph type="sldNum" sz="quarter" idx="12"/>
          </p:nvPr>
        </p:nvSpPr>
        <p:spPr/>
        <p:txBody>
          <a:bodyPr/>
          <a:lstStyle/>
          <a:p>
            <a:fld id="{FA24ED1A-A131-4EF1-A587-87CD48AC8FB0}" type="slidenum">
              <a:rPr lang="ko-KR" altLang="en-US" smtClean="0"/>
              <a:pPr/>
              <a:t>14</a:t>
            </a:fld>
            <a:endParaRPr lang="ko-KR" altLang="en-US" dirty="0"/>
          </a:p>
        </p:txBody>
      </p:sp>
      <p:grpSp>
        <p:nvGrpSpPr>
          <p:cNvPr id="126" name="그룹 85"/>
          <p:cNvGrpSpPr/>
          <p:nvPr/>
        </p:nvGrpSpPr>
        <p:grpSpPr>
          <a:xfrm>
            <a:off x="4609014" y="1525547"/>
            <a:ext cx="1371600" cy="914400"/>
            <a:chOff x="3949576" y="1673756"/>
            <a:chExt cx="1371600" cy="914400"/>
          </a:xfrm>
        </p:grpSpPr>
        <p:sp>
          <p:nvSpPr>
            <p:cNvPr id="137" name="Right Arrow 6"/>
            <p:cNvSpPr/>
            <p:nvPr/>
          </p:nvSpPr>
          <p:spPr>
            <a:xfrm>
              <a:off x="3949576" y="1751809"/>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TextBox 137"/>
            <p:cNvSpPr txBox="1"/>
            <p:nvPr/>
          </p:nvSpPr>
          <p:spPr>
            <a:xfrm>
              <a:off x="4061080" y="1673756"/>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chemeClr val="tx1"/>
                  </a:solidFill>
                  <a:latin typeface="Arial" pitchFamily="34" charset="0"/>
                  <a:cs typeface="Arial" pitchFamily="34" charset="0"/>
                </a:rPr>
                <a:t>Model</a:t>
              </a:r>
              <a:endParaRPr lang="ko-KR" altLang="en-US" sz="2400" dirty="0" smtClean="0">
                <a:solidFill>
                  <a:schemeClr val="tx1"/>
                </a:solidFill>
                <a:latin typeface="Arial" pitchFamily="34" charset="0"/>
                <a:cs typeface="Arial" pitchFamily="34" charset="0"/>
              </a:endParaRPr>
            </a:p>
          </p:txBody>
        </p:sp>
      </p:grpSp>
      <p:grpSp>
        <p:nvGrpSpPr>
          <p:cNvPr id="139" name="Group 139"/>
          <p:cNvGrpSpPr/>
          <p:nvPr/>
        </p:nvGrpSpPr>
        <p:grpSpPr>
          <a:xfrm>
            <a:off x="7540160" y="1480591"/>
            <a:ext cx="1222840" cy="1311182"/>
            <a:chOff x="6228184" y="1484784"/>
            <a:chExt cx="1255713" cy="1360488"/>
          </a:xfrm>
        </p:grpSpPr>
        <p:sp>
          <p:nvSpPr>
            <p:cNvPr id="140" name="Freeform 7"/>
            <p:cNvSpPr>
              <a:spLocks/>
            </p:cNvSpPr>
            <p:nvPr/>
          </p:nvSpPr>
          <p:spPr bwMode="auto">
            <a:xfrm>
              <a:off x="6249328" y="1504118"/>
              <a:ext cx="1217613" cy="1322388"/>
            </a:xfrm>
            <a:custGeom>
              <a:avLst/>
              <a:gdLst/>
              <a:ahLst/>
              <a:cxnLst>
                <a:cxn ang="0">
                  <a:pos x="1153" y="6"/>
                </a:cxn>
                <a:cxn ang="0">
                  <a:pos x="1344" y="62"/>
                </a:cxn>
                <a:cxn ang="0">
                  <a:pos x="1562" y="168"/>
                </a:cxn>
                <a:cxn ang="0">
                  <a:pos x="1737" y="285"/>
                </a:cxn>
                <a:cxn ang="0">
                  <a:pos x="1873" y="399"/>
                </a:cxn>
                <a:cxn ang="0">
                  <a:pos x="1968" y="493"/>
                </a:cxn>
                <a:cxn ang="0">
                  <a:pos x="2019" y="555"/>
                </a:cxn>
                <a:cxn ang="0">
                  <a:pos x="2083" y="648"/>
                </a:cxn>
                <a:cxn ang="0">
                  <a:pos x="2200" y="874"/>
                </a:cxn>
                <a:cxn ang="0">
                  <a:pos x="2263" y="1067"/>
                </a:cxn>
                <a:cxn ang="0">
                  <a:pos x="2298" y="1297"/>
                </a:cxn>
                <a:cxn ang="0">
                  <a:pos x="2293" y="1538"/>
                </a:cxn>
                <a:cxn ang="0">
                  <a:pos x="2254" y="1746"/>
                </a:cxn>
                <a:cxn ang="0">
                  <a:pos x="2196" y="1918"/>
                </a:cxn>
                <a:cxn ang="0">
                  <a:pos x="2134" y="2050"/>
                </a:cxn>
                <a:cxn ang="0">
                  <a:pos x="2086" y="2133"/>
                </a:cxn>
                <a:cxn ang="0">
                  <a:pos x="2065" y="2163"/>
                </a:cxn>
                <a:cxn ang="0">
                  <a:pos x="1932" y="2307"/>
                </a:cxn>
                <a:cxn ang="0">
                  <a:pos x="1773" y="2404"/>
                </a:cxn>
                <a:cxn ang="0">
                  <a:pos x="1602" y="2462"/>
                </a:cxn>
                <a:cxn ang="0">
                  <a:pos x="1433" y="2491"/>
                </a:cxn>
                <a:cxn ang="0">
                  <a:pos x="1278" y="2498"/>
                </a:cxn>
                <a:cxn ang="0">
                  <a:pos x="1141" y="2494"/>
                </a:cxn>
                <a:cxn ang="0">
                  <a:pos x="1054" y="2483"/>
                </a:cxn>
                <a:cxn ang="0">
                  <a:pos x="967" y="2473"/>
                </a:cxn>
                <a:cxn ang="0">
                  <a:pos x="746" y="2464"/>
                </a:cxn>
                <a:cxn ang="0">
                  <a:pos x="583" y="2467"/>
                </a:cxn>
                <a:cxn ang="0">
                  <a:pos x="453" y="2474"/>
                </a:cxn>
                <a:cxn ang="0">
                  <a:pos x="384" y="2479"/>
                </a:cxn>
                <a:cxn ang="0">
                  <a:pos x="241" y="2479"/>
                </a:cxn>
                <a:cxn ang="0">
                  <a:pos x="18" y="2449"/>
                </a:cxn>
                <a:cxn ang="0">
                  <a:pos x="90" y="2383"/>
                </a:cxn>
                <a:cxn ang="0">
                  <a:pos x="168" y="2290"/>
                </a:cxn>
                <a:cxn ang="0">
                  <a:pos x="235" y="2167"/>
                </a:cxn>
                <a:cxn ang="0">
                  <a:pos x="279" y="2013"/>
                </a:cxn>
                <a:cxn ang="0">
                  <a:pos x="283" y="1827"/>
                </a:cxn>
                <a:cxn ang="0">
                  <a:pos x="234" y="1608"/>
                </a:cxn>
                <a:cxn ang="0">
                  <a:pos x="199" y="1511"/>
                </a:cxn>
                <a:cxn ang="0">
                  <a:pos x="181" y="1440"/>
                </a:cxn>
                <a:cxn ang="0">
                  <a:pos x="169" y="1339"/>
                </a:cxn>
                <a:cxn ang="0">
                  <a:pos x="184" y="1231"/>
                </a:cxn>
                <a:cxn ang="0">
                  <a:pos x="195" y="1196"/>
                </a:cxn>
                <a:cxn ang="0">
                  <a:pos x="217" y="1103"/>
                </a:cxn>
                <a:cxn ang="0">
                  <a:pos x="238" y="968"/>
                </a:cxn>
                <a:cxn ang="0">
                  <a:pos x="249" y="805"/>
                </a:cxn>
                <a:cxn ang="0">
                  <a:pos x="237" y="627"/>
                </a:cxn>
                <a:cxn ang="0">
                  <a:pos x="189" y="447"/>
                </a:cxn>
                <a:cxn ang="0">
                  <a:pos x="95" y="281"/>
                </a:cxn>
                <a:cxn ang="0">
                  <a:pos x="42" y="173"/>
                </a:cxn>
                <a:cxn ang="0">
                  <a:pos x="105" y="161"/>
                </a:cxn>
                <a:cxn ang="0">
                  <a:pos x="187" y="146"/>
                </a:cxn>
                <a:cxn ang="0">
                  <a:pos x="322" y="120"/>
                </a:cxn>
                <a:cxn ang="0">
                  <a:pos x="492" y="87"/>
                </a:cxn>
                <a:cxn ang="0">
                  <a:pos x="621" y="59"/>
                </a:cxn>
                <a:cxn ang="0">
                  <a:pos x="679" y="45"/>
                </a:cxn>
                <a:cxn ang="0">
                  <a:pos x="790" y="23"/>
                </a:cxn>
                <a:cxn ang="0">
                  <a:pos x="931" y="5"/>
                </a:cxn>
              </a:cxnLst>
              <a:rect l="0" t="0" r="r" b="b"/>
              <a:pathLst>
                <a:path w="2301" h="2498">
                  <a:moveTo>
                    <a:pt x="1036" y="0"/>
                  </a:moveTo>
                  <a:lnTo>
                    <a:pt x="1094" y="2"/>
                  </a:lnTo>
                  <a:lnTo>
                    <a:pt x="1153" y="6"/>
                  </a:lnTo>
                  <a:lnTo>
                    <a:pt x="1210" y="17"/>
                  </a:lnTo>
                  <a:lnTo>
                    <a:pt x="1263" y="32"/>
                  </a:lnTo>
                  <a:lnTo>
                    <a:pt x="1344" y="62"/>
                  </a:lnTo>
                  <a:lnTo>
                    <a:pt x="1421" y="95"/>
                  </a:lnTo>
                  <a:lnTo>
                    <a:pt x="1493" y="131"/>
                  </a:lnTo>
                  <a:lnTo>
                    <a:pt x="1562" y="168"/>
                  </a:lnTo>
                  <a:lnTo>
                    <a:pt x="1625" y="206"/>
                  </a:lnTo>
                  <a:lnTo>
                    <a:pt x="1683" y="246"/>
                  </a:lnTo>
                  <a:lnTo>
                    <a:pt x="1737" y="285"/>
                  </a:lnTo>
                  <a:lnTo>
                    <a:pt x="1788" y="324"/>
                  </a:lnTo>
                  <a:lnTo>
                    <a:pt x="1833" y="363"/>
                  </a:lnTo>
                  <a:lnTo>
                    <a:pt x="1873" y="399"/>
                  </a:lnTo>
                  <a:lnTo>
                    <a:pt x="1909" y="433"/>
                  </a:lnTo>
                  <a:lnTo>
                    <a:pt x="1941" y="465"/>
                  </a:lnTo>
                  <a:lnTo>
                    <a:pt x="1968" y="493"/>
                  </a:lnTo>
                  <a:lnTo>
                    <a:pt x="1989" y="519"/>
                  </a:lnTo>
                  <a:lnTo>
                    <a:pt x="2007" y="538"/>
                  </a:lnTo>
                  <a:lnTo>
                    <a:pt x="2019" y="555"/>
                  </a:lnTo>
                  <a:lnTo>
                    <a:pt x="2026" y="564"/>
                  </a:lnTo>
                  <a:lnTo>
                    <a:pt x="2029" y="568"/>
                  </a:lnTo>
                  <a:lnTo>
                    <a:pt x="2083" y="648"/>
                  </a:lnTo>
                  <a:lnTo>
                    <a:pt x="2128" y="726"/>
                  </a:lnTo>
                  <a:lnTo>
                    <a:pt x="2167" y="801"/>
                  </a:lnTo>
                  <a:lnTo>
                    <a:pt x="2200" y="874"/>
                  </a:lnTo>
                  <a:lnTo>
                    <a:pt x="2226" y="943"/>
                  </a:lnTo>
                  <a:lnTo>
                    <a:pt x="2247" y="1007"/>
                  </a:lnTo>
                  <a:lnTo>
                    <a:pt x="2263" y="1067"/>
                  </a:lnTo>
                  <a:lnTo>
                    <a:pt x="2275" y="1121"/>
                  </a:lnTo>
                  <a:lnTo>
                    <a:pt x="2289" y="1210"/>
                  </a:lnTo>
                  <a:lnTo>
                    <a:pt x="2298" y="1297"/>
                  </a:lnTo>
                  <a:lnTo>
                    <a:pt x="2301" y="1380"/>
                  </a:lnTo>
                  <a:lnTo>
                    <a:pt x="2299" y="1460"/>
                  </a:lnTo>
                  <a:lnTo>
                    <a:pt x="2293" y="1538"/>
                  </a:lnTo>
                  <a:lnTo>
                    <a:pt x="2283" y="1611"/>
                  </a:lnTo>
                  <a:lnTo>
                    <a:pt x="2269" y="1680"/>
                  </a:lnTo>
                  <a:lnTo>
                    <a:pt x="2254" y="1746"/>
                  </a:lnTo>
                  <a:lnTo>
                    <a:pt x="2236" y="1809"/>
                  </a:lnTo>
                  <a:lnTo>
                    <a:pt x="2217" y="1866"/>
                  </a:lnTo>
                  <a:lnTo>
                    <a:pt x="2196" y="1918"/>
                  </a:lnTo>
                  <a:lnTo>
                    <a:pt x="2175" y="1968"/>
                  </a:lnTo>
                  <a:lnTo>
                    <a:pt x="2154" y="2011"/>
                  </a:lnTo>
                  <a:lnTo>
                    <a:pt x="2134" y="2050"/>
                  </a:lnTo>
                  <a:lnTo>
                    <a:pt x="2116" y="2083"/>
                  </a:lnTo>
                  <a:lnTo>
                    <a:pt x="2100" y="2110"/>
                  </a:lnTo>
                  <a:lnTo>
                    <a:pt x="2086" y="2133"/>
                  </a:lnTo>
                  <a:lnTo>
                    <a:pt x="2076" y="2149"/>
                  </a:lnTo>
                  <a:lnTo>
                    <a:pt x="2068" y="2160"/>
                  </a:lnTo>
                  <a:lnTo>
                    <a:pt x="2065" y="2163"/>
                  </a:lnTo>
                  <a:lnTo>
                    <a:pt x="2025" y="2217"/>
                  </a:lnTo>
                  <a:lnTo>
                    <a:pt x="1980" y="2265"/>
                  </a:lnTo>
                  <a:lnTo>
                    <a:pt x="1932" y="2307"/>
                  </a:lnTo>
                  <a:lnTo>
                    <a:pt x="1881" y="2344"/>
                  </a:lnTo>
                  <a:lnTo>
                    <a:pt x="1828" y="2375"/>
                  </a:lnTo>
                  <a:lnTo>
                    <a:pt x="1773" y="2404"/>
                  </a:lnTo>
                  <a:lnTo>
                    <a:pt x="1718" y="2426"/>
                  </a:lnTo>
                  <a:lnTo>
                    <a:pt x="1661" y="2446"/>
                  </a:lnTo>
                  <a:lnTo>
                    <a:pt x="1602" y="2462"/>
                  </a:lnTo>
                  <a:lnTo>
                    <a:pt x="1545" y="2474"/>
                  </a:lnTo>
                  <a:lnTo>
                    <a:pt x="1488" y="2485"/>
                  </a:lnTo>
                  <a:lnTo>
                    <a:pt x="1433" y="2491"/>
                  </a:lnTo>
                  <a:lnTo>
                    <a:pt x="1379" y="2495"/>
                  </a:lnTo>
                  <a:lnTo>
                    <a:pt x="1326" y="2498"/>
                  </a:lnTo>
                  <a:lnTo>
                    <a:pt x="1278" y="2498"/>
                  </a:lnTo>
                  <a:lnTo>
                    <a:pt x="1228" y="2498"/>
                  </a:lnTo>
                  <a:lnTo>
                    <a:pt x="1181" y="2497"/>
                  </a:lnTo>
                  <a:lnTo>
                    <a:pt x="1141" y="2494"/>
                  </a:lnTo>
                  <a:lnTo>
                    <a:pt x="1105" y="2489"/>
                  </a:lnTo>
                  <a:lnTo>
                    <a:pt x="1076" y="2486"/>
                  </a:lnTo>
                  <a:lnTo>
                    <a:pt x="1054" y="2483"/>
                  </a:lnTo>
                  <a:lnTo>
                    <a:pt x="1040" y="2482"/>
                  </a:lnTo>
                  <a:lnTo>
                    <a:pt x="1036" y="2480"/>
                  </a:lnTo>
                  <a:lnTo>
                    <a:pt x="967" y="2473"/>
                  </a:lnTo>
                  <a:lnTo>
                    <a:pt x="895" y="2468"/>
                  </a:lnTo>
                  <a:lnTo>
                    <a:pt x="821" y="2465"/>
                  </a:lnTo>
                  <a:lnTo>
                    <a:pt x="746" y="2464"/>
                  </a:lnTo>
                  <a:lnTo>
                    <a:pt x="690" y="2464"/>
                  </a:lnTo>
                  <a:lnTo>
                    <a:pt x="636" y="2465"/>
                  </a:lnTo>
                  <a:lnTo>
                    <a:pt x="583" y="2467"/>
                  </a:lnTo>
                  <a:lnTo>
                    <a:pt x="535" y="2470"/>
                  </a:lnTo>
                  <a:lnTo>
                    <a:pt x="492" y="2471"/>
                  </a:lnTo>
                  <a:lnTo>
                    <a:pt x="453" y="2474"/>
                  </a:lnTo>
                  <a:lnTo>
                    <a:pt x="423" y="2476"/>
                  </a:lnTo>
                  <a:lnTo>
                    <a:pt x="399" y="2479"/>
                  </a:lnTo>
                  <a:lnTo>
                    <a:pt x="384" y="2479"/>
                  </a:lnTo>
                  <a:lnTo>
                    <a:pt x="378" y="2480"/>
                  </a:lnTo>
                  <a:lnTo>
                    <a:pt x="328" y="2480"/>
                  </a:lnTo>
                  <a:lnTo>
                    <a:pt x="241" y="2479"/>
                  </a:lnTo>
                  <a:lnTo>
                    <a:pt x="162" y="2473"/>
                  </a:lnTo>
                  <a:lnTo>
                    <a:pt x="87" y="2462"/>
                  </a:lnTo>
                  <a:lnTo>
                    <a:pt x="18" y="2449"/>
                  </a:lnTo>
                  <a:lnTo>
                    <a:pt x="41" y="2429"/>
                  </a:lnTo>
                  <a:lnTo>
                    <a:pt x="65" y="2408"/>
                  </a:lnTo>
                  <a:lnTo>
                    <a:pt x="90" y="2383"/>
                  </a:lnTo>
                  <a:lnTo>
                    <a:pt x="117" y="2356"/>
                  </a:lnTo>
                  <a:lnTo>
                    <a:pt x="143" y="2325"/>
                  </a:lnTo>
                  <a:lnTo>
                    <a:pt x="168" y="2290"/>
                  </a:lnTo>
                  <a:lnTo>
                    <a:pt x="192" y="2253"/>
                  </a:lnTo>
                  <a:lnTo>
                    <a:pt x="216" y="2212"/>
                  </a:lnTo>
                  <a:lnTo>
                    <a:pt x="235" y="2167"/>
                  </a:lnTo>
                  <a:lnTo>
                    <a:pt x="253" y="2119"/>
                  </a:lnTo>
                  <a:lnTo>
                    <a:pt x="268" y="2068"/>
                  </a:lnTo>
                  <a:lnTo>
                    <a:pt x="279" y="2013"/>
                  </a:lnTo>
                  <a:lnTo>
                    <a:pt x="285" y="1954"/>
                  </a:lnTo>
                  <a:lnTo>
                    <a:pt x="286" y="1893"/>
                  </a:lnTo>
                  <a:lnTo>
                    <a:pt x="283" y="1827"/>
                  </a:lnTo>
                  <a:lnTo>
                    <a:pt x="274" y="1758"/>
                  </a:lnTo>
                  <a:lnTo>
                    <a:pt x="258" y="1685"/>
                  </a:lnTo>
                  <a:lnTo>
                    <a:pt x="234" y="1608"/>
                  </a:lnTo>
                  <a:lnTo>
                    <a:pt x="204" y="1527"/>
                  </a:lnTo>
                  <a:lnTo>
                    <a:pt x="202" y="1523"/>
                  </a:lnTo>
                  <a:lnTo>
                    <a:pt x="199" y="1511"/>
                  </a:lnTo>
                  <a:lnTo>
                    <a:pt x="193" y="1493"/>
                  </a:lnTo>
                  <a:lnTo>
                    <a:pt x="187" y="1469"/>
                  </a:lnTo>
                  <a:lnTo>
                    <a:pt x="181" y="1440"/>
                  </a:lnTo>
                  <a:lnTo>
                    <a:pt x="175" y="1409"/>
                  </a:lnTo>
                  <a:lnTo>
                    <a:pt x="172" y="1375"/>
                  </a:lnTo>
                  <a:lnTo>
                    <a:pt x="169" y="1339"/>
                  </a:lnTo>
                  <a:lnTo>
                    <a:pt x="171" y="1303"/>
                  </a:lnTo>
                  <a:lnTo>
                    <a:pt x="175" y="1267"/>
                  </a:lnTo>
                  <a:lnTo>
                    <a:pt x="184" y="1231"/>
                  </a:lnTo>
                  <a:lnTo>
                    <a:pt x="186" y="1226"/>
                  </a:lnTo>
                  <a:lnTo>
                    <a:pt x="189" y="1214"/>
                  </a:lnTo>
                  <a:lnTo>
                    <a:pt x="195" y="1196"/>
                  </a:lnTo>
                  <a:lnTo>
                    <a:pt x="201" y="1171"/>
                  </a:lnTo>
                  <a:lnTo>
                    <a:pt x="210" y="1139"/>
                  </a:lnTo>
                  <a:lnTo>
                    <a:pt x="217" y="1103"/>
                  </a:lnTo>
                  <a:lnTo>
                    <a:pt x="225" y="1063"/>
                  </a:lnTo>
                  <a:lnTo>
                    <a:pt x="232" y="1018"/>
                  </a:lnTo>
                  <a:lnTo>
                    <a:pt x="238" y="968"/>
                  </a:lnTo>
                  <a:lnTo>
                    <a:pt x="244" y="917"/>
                  </a:lnTo>
                  <a:lnTo>
                    <a:pt x="247" y="862"/>
                  </a:lnTo>
                  <a:lnTo>
                    <a:pt x="249" y="805"/>
                  </a:lnTo>
                  <a:lnTo>
                    <a:pt x="249" y="747"/>
                  </a:lnTo>
                  <a:lnTo>
                    <a:pt x="244" y="688"/>
                  </a:lnTo>
                  <a:lnTo>
                    <a:pt x="237" y="627"/>
                  </a:lnTo>
                  <a:lnTo>
                    <a:pt x="225" y="567"/>
                  </a:lnTo>
                  <a:lnTo>
                    <a:pt x="210" y="507"/>
                  </a:lnTo>
                  <a:lnTo>
                    <a:pt x="189" y="447"/>
                  </a:lnTo>
                  <a:lnTo>
                    <a:pt x="163" y="390"/>
                  </a:lnTo>
                  <a:lnTo>
                    <a:pt x="132" y="335"/>
                  </a:lnTo>
                  <a:lnTo>
                    <a:pt x="95" y="281"/>
                  </a:lnTo>
                  <a:lnTo>
                    <a:pt x="51" y="230"/>
                  </a:lnTo>
                  <a:lnTo>
                    <a:pt x="0" y="183"/>
                  </a:lnTo>
                  <a:lnTo>
                    <a:pt x="42" y="173"/>
                  </a:lnTo>
                  <a:lnTo>
                    <a:pt x="87" y="164"/>
                  </a:lnTo>
                  <a:lnTo>
                    <a:pt x="92" y="162"/>
                  </a:lnTo>
                  <a:lnTo>
                    <a:pt x="105" y="161"/>
                  </a:lnTo>
                  <a:lnTo>
                    <a:pt x="126" y="156"/>
                  </a:lnTo>
                  <a:lnTo>
                    <a:pt x="153" y="152"/>
                  </a:lnTo>
                  <a:lnTo>
                    <a:pt x="187" y="146"/>
                  </a:lnTo>
                  <a:lnTo>
                    <a:pt x="228" y="138"/>
                  </a:lnTo>
                  <a:lnTo>
                    <a:pt x="273" y="129"/>
                  </a:lnTo>
                  <a:lnTo>
                    <a:pt x="322" y="120"/>
                  </a:lnTo>
                  <a:lnTo>
                    <a:pt x="375" y="110"/>
                  </a:lnTo>
                  <a:lnTo>
                    <a:pt x="432" y="99"/>
                  </a:lnTo>
                  <a:lnTo>
                    <a:pt x="492" y="87"/>
                  </a:lnTo>
                  <a:lnTo>
                    <a:pt x="553" y="74"/>
                  </a:lnTo>
                  <a:lnTo>
                    <a:pt x="615" y="60"/>
                  </a:lnTo>
                  <a:lnTo>
                    <a:pt x="621" y="59"/>
                  </a:lnTo>
                  <a:lnTo>
                    <a:pt x="633" y="56"/>
                  </a:lnTo>
                  <a:lnTo>
                    <a:pt x="654" y="51"/>
                  </a:lnTo>
                  <a:lnTo>
                    <a:pt x="679" y="45"/>
                  </a:lnTo>
                  <a:lnTo>
                    <a:pt x="710" y="38"/>
                  </a:lnTo>
                  <a:lnTo>
                    <a:pt x="748" y="30"/>
                  </a:lnTo>
                  <a:lnTo>
                    <a:pt x="790" y="23"/>
                  </a:lnTo>
                  <a:lnTo>
                    <a:pt x="833" y="15"/>
                  </a:lnTo>
                  <a:lnTo>
                    <a:pt x="881" y="9"/>
                  </a:lnTo>
                  <a:lnTo>
                    <a:pt x="931" y="5"/>
                  </a:lnTo>
                  <a:lnTo>
                    <a:pt x="983" y="2"/>
                  </a:lnTo>
                  <a:lnTo>
                    <a:pt x="1036" y="0"/>
                  </a:lnTo>
                  <a:close/>
                </a:path>
              </a:pathLst>
            </a:custGeom>
            <a:solidFill>
              <a:srgbClr val="C6E675"/>
            </a:solidFill>
            <a:ln w="0">
              <a:solidFill>
                <a:srgbClr val="C6E6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8"/>
            <p:cNvSpPr>
              <a:spLocks/>
            </p:cNvSpPr>
            <p:nvPr/>
          </p:nvSpPr>
          <p:spPr bwMode="auto">
            <a:xfrm>
              <a:off x="6228184" y="1484784"/>
              <a:ext cx="1255713" cy="1360488"/>
            </a:xfrm>
            <a:custGeom>
              <a:avLst/>
              <a:gdLst/>
              <a:ahLst/>
              <a:cxnLst>
                <a:cxn ang="0">
                  <a:pos x="1251" y="19"/>
                </a:cxn>
                <a:cxn ang="0">
                  <a:pos x="1543" y="135"/>
                </a:cxn>
                <a:cxn ang="0">
                  <a:pos x="1794" y="294"/>
                </a:cxn>
                <a:cxn ang="0">
                  <a:pos x="1970" y="447"/>
                </a:cxn>
                <a:cxn ang="0">
                  <a:pos x="2069" y="554"/>
                </a:cxn>
                <a:cxn ang="0">
                  <a:pos x="2147" y="665"/>
                </a:cxn>
                <a:cxn ang="0">
                  <a:pos x="2294" y="968"/>
                </a:cxn>
                <a:cxn ang="0">
                  <a:pos x="2359" y="1242"/>
                </a:cxn>
                <a:cxn ang="0">
                  <a:pos x="2369" y="1500"/>
                </a:cxn>
                <a:cxn ang="0">
                  <a:pos x="2323" y="1794"/>
                </a:cxn>
                <a:cxn ang="0">
                  <a:pos x="2242" y="2021"/>
                </a:cxn>
                <a:cxn ang="0">
                  <a:pos x="2164" y="2168"/>
                </a:cxn>
                <a:cxn ang="0">
                  <a:pos x="2129" y="2221"/>
                </a:cxn>
                <a:cxn ang="0">
                  <a:pos x="1937" y="2409"/>
                </a:cxn>
                <a:cxn ang="0">
                  <a:pos x="1707" y="2517"/>
                </a:cxn>
                <a:cxn ang="0">
                  <a:pos x="1471" y="2564"/>
                </a:cxn>
                <a:cxn ang="0">
                  <a:pos x="1260" y="2571"/>
                </a:cxn>
                <a:cxn ang="0">
                  <a:pos x="1104" y="2559"/>
                </a:cxn>
                <a:cxn ang="0">
                  <a:pos x="996" y="2546"/>
                </a:cxn>
                <a:cxn ang="0">
                  <a:pos x="725" y="2537"/>
                </a:cxn>
                <a:cxn ang="0">
                  <a:pos x="527" y="2544"/>
                </a:cxn>
                <a:cxn ang="0">
                  <a:pos x="419" y="2552"/>
                </a:cxn>
                <a:cxn ang="0">
                  <a:pos x="211" y="2546"/>
                </a:cxn>
                <a:cxn ang="0">
                  <a:pos x="33" y="2499"/>
                </a:cxn>
                <a:cxn ang="0">
                  <a:pos x="275" y="2516"/>
                </a:cxn>
                <a:cxn ang="0">
                  <a:pos x="433" y="2516"/>
                </a:cxn>
                <a:cxn ang="0">
                  <a:pos x="569" y="2507"/>
                </a:cxn>
                <a:cxn ang="0">
                  <a:pos x="780" y="2501"/>
                </a:cxn>
                <a:cxn ang="0">
                  <a:pos x="1070" y="2517"/>
                </a:cxn>
                <a:cxn ang="0">
                  <a:pos x="1139" y="2526"/>
                </a:cxn>
                <a:cxn ang="0">
                  <a:pos x="1312" y="2535"/>
                </a:cxn>
                <a:cxn ang="0">
                  <a:pos x="1522" y="2522"/>
                </a:cxn>
                <a:cxn ang="0">
                  <a:pos x="1752" y="2463"/>
                </a:cxn>
                <a:cxn ang="0">
                  <a:pos x="1966" y="2344"/>
                </a:cxn>
                <a:cxn ang="0">
                  <a:pos x="2102" y="2197"/>
                </a:cxn>
                <a:cxn ang="0">
                  <a:pos x="2150" y="2120"/>
                </a:cxn>
                <a:cxn ang="0">
                  <a:pos x="2230" y="1955"/>
                </a:cxn>
                <a:cxn ang="0">
                  <a:pos x="2303" y="1717"/>
                </a:cxn>
                <a:cxn ang="0">
                  <a:pos x="2335" y="1417"/>
                </a:cxn>
                <a:cxn ang="0">
                  <a:pos x="2297" y="1104"/>
                </a:cxn>
                <a:cxn ang="0">
                  <a:pos x="2201" y="838"/>
                </a:cxn>
                <a:cxn ang="0">
                  <a:pos x="2060" y="601"/>
                </a:cxn>
                <a:cxn ang="0">
                  <a:pos x="2002" y="530"/>
                </a:cxn>
                <a:cxn ang="0">
                  <a:pos x="1867" y="400"/>
                </a:cxn>
                <a:cxn ang="0">
                  <a:pos x="1659" y="243"/>
                </a:cxn>
                <a:cxn ang="0">
                  <a:pos x="1378" y="99"/>
                </a:cxn>
                <a:cxn ang="0">
                  <a:pos x="1128" y="39"/>
                </a:cxn>
                <a:cxn ang="0">
                  <a:pos x="915" y="46"/>
                </a:cxn>
                <a:cxn ang="0">
                  <a:pos x="744" y="75"/>
                </a:cxn>
                <a:cxn ang="0">
                  <a:pos x="655" y="96"/>
                </a:cxn>
                <a:cxn ang="0">
                  <a:pos x="466" y="136"/>
                </a:cxn>
                <a:cxn ang="0">
                  <a:pos x="262" y="175"/>
                </a:cxn>
                <a:cxn ang="0">
                  <a:pos x="139" y="198"/>
                </a:cxn>
                <a:cxn ang="0">
                  <a:pos x="34" y="220"/>
                </a:cxn>
                <a:cxn ang="0">
                  <a:pos x="120" y="163"/>
                </a:cxn>
                <a:cxn ang="0">
                  <a:pos x="215" y="147"/>
                </a:cxn>
                <a:cxn ang="0">
                  <a:pos x="403" y="112"/>
                </a:cxn>
                <a:cxn ang="0">
                  <a:pos x="641" y="63"/>
                </a:cxn>
                <a:cxn ang="0">
                  <a:pos x="709" y="45"/>
                </a:cxn>
                <a:cxn ang="0">
                  <a:pos x="864" y="16"/>
                </a:cxn>
                <a:cxn ang="0">
                  <a:pos x="1067" y="0"/>
                </a:cxn>
              </a:cxnLst>
              <a:rect l="0" t="0" r="r" b="b"/>
              <a:pathLst>
                <a:path w="2371" h="2571">
                  <a:moveTo>
                    <a:pt x="1067" y="0"/>
                  </a:moveTo>
                  <a:lnTo>
                    <a:pt x="1130" y="3"/>
                  </a:lnTo>
                  <a:lnTo>
                    <a:pt x="1191" y="9"/>
                  </a:lnTo>
                  <a:lnTo>
                    <a:pt x="1251" y="19"/>
                  </a:lnTo>
                  <a:lnTo>
                    <a:pt x="1308" y="34"/>
                  </a:lnTo>
                  <a:lnTo>
                    <a:pt x="1392" y="66"/>
                  </a:lnTo>
                  <a:lnTo>
                    <a:pt x="1470" y="99"/>
                  </a:lnTo>
                  <a:lnTo>
                    <a:pt x="1543" y="135"/>
                  </a:lnTo>
                  <a:lnTo>
                    <a:pt x="1614" y="174"/>
                  </a:lnTo>
                  <a:lnTo>
                    <a:pt x="1678" y="213"/>
                  </a:lnTo>
                  <a:lnTo>
                    <a:pt x="1738" y="253"/>
                  </a:lnTo>
                  <a:lnTo>
                    <a:pt x="1794" y="294"/>
                  </a:lnTo>
                  <a:lnTo>
                    <a:pt x="1844" y="334"/>
                  </a:lnTo>
                  <a:lnTo>
                    <a:pt x="1891" y="373"/>
                  </a:lnTo>
                  <a:lnTo>
                    <a:pt x="1933" y="411"/>
                  </a:lnTo>
                  <a:lnTo>
                    <a:pt x="1970" y="447"/>
                  </a:lnTo>
                  <a:lnTo>
                    <a:pt x="2002" y="478"/>
                  </a:lnTo>
                  <a:lnTo>
                    <a:pt x="2029" y="508"/>
                  </a:lnTo>
                  <a:lnTo>
                    <a:pt x="2051" y="533"/>
                  </a:lnTo>
                  <a:lnTo>
                    <a:pt x="2069" y="554"/>
                  </a:lnTo>
                  <a:lnTo>
                    <a:pt x="2081" y="569"/>
                  </a:lnTo>
                  <a:lnTo>
                    <a:pt x="2090" y="580"/>
                  </a:lnTo>
                  <a:lnTo>
                    <a:pt x="2093" y="584"/>
                  </a:lnTo>
                  <a:lnTo>
                    <a:pt x="2147" y="665"/>
                  </a:lnTo>
                  <a:lnTo>
                    <a:pt x="2195" y="745"/>
                  </a:lnTo>
                  <a:lnTo>
                    <a:pt x="2234" y="823"/>
                  </a:lnTo>
                  <a:lnTo>
                    <a:pt x="2267" y="898"/>
                  </a:lnTo>
                  <a:lnTo>
                    <a:pt x="2294" y="968"/>
                  </a:lnTo>
                  <a:lnTo>
                    <a:pt x="2315" y="1035"/>
                  </a:lnTo>
                  <a:lnTo>
                    <a:pt x="2332" y="1095"/>
                  </a:lnTo>
                  <a:lnTo>
                    <a:pt x="2344" y="1151"/>
                  </a:lnTo>
                  <a:lnTo>
                    <a:pt x="2359" y="1242"/>
                  </a:lnTo>
                  <a:lnTo>
                    <a:pt x="2368" y="1331"/>
                  </a:lnTo>
                  <a:lnTo>
                    <a:pt x="2371" y="1414"/>
                  </a:lnTo>
                  <a:lnTo>
                    <a:pt x="2371" y="1420"/>
                  </a:lnTo>
                  <a:lnTo>
                    <a:pt x="2369" y="1500"/>
                  </a:lnTo>
                  <a:lnTo>
                    <a:pt x="2363" y="1578"/>
                  </a:lnTo>
                  <a:lnTo>
                    <a:pt x="2353" y="1654"/>
                  </a:lnTo>
                  <a:lnTo>
                    <a:pt x="2339" y="1726"/>
                  </a:lnTo>
                  <a:lnTo>
                    <a:pt x="2323" y="1794"/>
                  </a:lnTo>
                  <a:lnTo>
                    <a:pt x="2303" y="1858"/>
                  </a:lnTo>
                  <a:lnTo>
                    <a:pt x="2284" y="1916"/>
                  </a:lnTo>
                  <a:lnTo>
                    <a:pt x="2263" y="1970"/>
                  </a:lnTo>
                  <a:lnTo>
                    <a:pt x="2242" y="2021"/>
                  </a:lnTo>
                  <a:lnTo>
                    <a:pt x="2221" y="2066"/>
                  </a:lnTo>
                  <a:lnTo>
                    <a:pt x="2200" y="2105"/>
                  </a:lnTo>
                  <a:lnTo>
                    <a:pt x="2180" y="2140"/>
                  </a:lnTo>
                  <a:lnTo>
                    <a:pt x="2164" y="2168"/>
                  </a:lnTo>
                  <a:lnTo>
                    <a:pt x="2150" y="2191"/>
                  </a:lnTo>
                  <a:lnTo>
                    <a:pt x="2138" y="2207"/>
                  </a:lnTo>
                  <a:lnTo>
                    <a:pt x="2132" y="2218"/>
                  </a:lnTo>
                  <a:lnTo>
                    <a:pt x="2129" y="2221"/>
                  </a:lnTo>
                  <a:lnTo>
                    <a:pt x="2086" y="2278"/>
                  </a:lnTo>
                  <a:lnTo>
                    <a:pt x="2039" y="2327"/>
                  </a:lnTo>
                  <a:lnTo>
                    <a:pt x="1990" y="2370"/>
                  </a:lnTo>
                  <a:lnTo>
                    <a:pt x="1937" y="2409"/>
                  </a:lnTo>
                  <a:lnTo>
                    <a:pt x="1882" y="2444"/>
                  </a:lnTo>
                  <a:lnTo>
                    <a:pt x="1825" y="2472"/>
                  </a:lnTo>
                  <a:lnTo>
                    <a:pt x="1767" y="2496"/>
                  </a:lnTo>
                  <a:lnTo>
                    <a:pt x="1707" y="2517"/>
                  </a:lnTo>
                  <a:lnTo>
                    <a:pt x="1647" y="2534"/>
                  </a:lnTo>
                  <a:lnTo>
                    <a:pt x="1588" y="2547"/>
                  </a:lnTo>
                  <a:lnTo>
                    <a:pt x="1530" y="2556"/>
                  </a:lnTo>
                  <a:lnTo>
                    <a:pt x="1471" y="2564"/>
                  </a:lnTo>
                  <a:lnTo>
                    <a:pt x="1416" y="2568"/>
                  </a:lnTo>
                  <a:lnTo>
                    <a:pt x="1362" y="2571"/>
                  </a:lnTo>
                  <a:lnTo>
                    <a:pt x="1311" y="2571"/>
                  </a:lnTo>
                  <a:lnTo>
                    <a:pt x="1260" y="2571"/>
                  </a:lnTo>
                  <a:lnTo>
                    <a:pt x="1212" y="2568"/>
                  </a:lnTo>
                  <a:lnTo>
                    <a:pt x="1170" y="2565"/>
                  </a:lnTo>
                  <a:lnTo>
                    <a:pt x="1134" y="2562"/>
                  </a:lnTo>
                  <a:lnTo>
                    <a:pt x="1104" y="2559"/>
                  </a:lnTo>
                  <a:lnTo>
                    <a:pt x="1083" y="2556"/>
                  </a:lnTo>
                  <a:lnTo>
                    <a:pt x="1068" y="2553"/>
                  </a:lnTo>
                  <a:lnTo>
                    <a:pt x="1064" y="2553"/>
                  </a:lnTo>
                  <a:lnTo>
                    <a:pt x="996" y="2546"/>
                  </a:lnTo>
                  <a:lnTo>
                    <a:pt x="926" y="2540"/>
                  </a:lnTo>
                  <a:lnTo>
                    <a:pt x="854" y="2538"/>
                  </a:lnTo>
                  <a:lnTo>
                    <a:pt x="782" y="2537"/>
                  </a:lnTo>
                  <a:lnTo>
                    <a:pt x="725" y="2537"/>
                  </a:lnTo>
                  <a:lnTo>
                    <a:pt x="671" y="2538"/>
                  </a:lnTo>
                  <a:lnTo>
                    <a:pt x="619" y="2540"/>
                  </a:lnTo>
                  <a:lnTo>
                    <a:pt x="571" y="2543"/>
                  </a:lnTo>
                  <a:lnTo>
                    <a:pt x="527" y="2544"/>
                  </a:lnTo>
                  <a:lnTo>
                    <a:pt x="490" y="2547"/>
                  </a:lnTo>
                  <a:lnTo>
                    <a:pt x="458" y="2549"/>
                  </a:lnTo>
                  <a:lnTo>
                    <a:pt x="436" y="2552"/>
                  </a:lnTo>
                  <a:lnTo>
                    <a:pt x="419" y="2552"/>
                  </a:lnTo>
                  <a:lnTo>
                    <a:pt x="413" y="2553"/>
                  </a:lnTo>
                  <a:lnTo>
                    <a:pt x="364" y="2553"/>
                  </a:lnTo>
                  <a:lnTo>
                    <a:pt x="284" y="2552"/>
                  </a:lnTo>
                  <a:lnTo>
                    <a:pt x="211" y="2546"/>
                  </a:lnTo>
                  <a:lnTo>
                    <a:pt x="141" y="2538"/>
                  </a:lnTo>
                  <a:lnTo>
                    <a:pt x="76" y="2526"/>
                  </a:lnTo>
                  <a:lnTo>
                    <a:pt x="15" y="2511"/>
                  </a:lnTo>
                  <a:lnTo>
                    <a:pt x="33" y="2499"/>
                  </a:lnTo>
                  <a:lnTo>
                    <a:pt x="52" y="2486"/>
                  </a:lnTo>
                  <a:lnTo>
                    <a:pt x="121" y="2499"/>
                  </a:lnTo>
                  <a:lnTo>
                    <a:pt x="196" y="2510"/>
                  </a:lnTo>
                  <a:lnTo>
                    <a:pt x="275" y="2516"/>
                  </a:lnTo>
                  <a:lnTo>
                    <a:pt x="362" y="2517"/>
                  </a:lnTo>
                  <a:lnTo>
                    <a:pt x="412" y="2517"/>
                  </a:lnTo>
                  <a:lnTo>
                    <a:pt x="418" y="2516"/>
                  </a:lnTo>
                  <a:lnTo>
                    <a:pt x="433" y="2516"/>
                  </a:lnTo>
                  <a:lnTo>
                    <a:pt x="457" y="2513"/>
                  </a:lnTo>
                  <a:lnTo>
                    <a:pt x="487" y="2511"/>
                  </a:lnTo>
                  <a:lnTo>
                    <a:pt x="526" y="2508"/>
                  </a:lnTo>
                  <a:lnTo>
                    <a:pt x="569" y="2507"/>
                  </a:lnTo>
                  <a:lnTo>
                    <a:pt x="617" y="2504"/>
                  </a:lnTo>
                  <a:lnTo>
                    <a:pt x="670" y="2502"/>
                  </a:lnTo>
                  <a:lnTo>
                    <a:pt x="724" y="2501"/>
                  </a:lnTo>
                  <a:lnTo>
                    <a:pt x="780" y="2501"/>
                  </a:lnTo>
                  <a:lnTo>
                    <a:pt x="855" y="2502"/>
                  </a:lnTo>
                  <a:lnTo>
                    <a:pt x="929" y="2505"/>
                  </a:lnTo>
                  <a:lnTo>
                    <a:pt x="1001" y="2510"/>
                  </a:lnTo>
                  <a:lnTo>
                    <a:pt x="1070" y="2517"/>
                  </a:lnTo>
                  <a:lnTo>
                    <a:pt x="1074" y="2519"/>
                  </a:lnTo>
                  <a:lnTo>
                    <a:pt x="1088" y="2520"/>
                  </a:lnTo>
                  <a:lnTo>
                    <a:pt x="1110" y="2523"/>
                  </a:lnTo>
                  <a:lnTo>
                    <a:pt x="1139" y="2526"/>
                  </a:lnTo>
                  <a:lnTo>
                    <a:pt x="1175" y="2531"/>
                  </a:lnTo>
                  <a:lnTo>
                    <a:pt x="1215" y="2534"/>
                  </a:lnTo>
                  <a:lnTo>
                    <a:pt x="1262" y="2535"/>
                  </a:lnTo>
                  <a:lnTo>
                    <a:pt x="1312" y="2535"/>
                  </a:lnTo>
                  <a:lnTo>
                    <a:pt x="1360" y="2535"/>
                  </a:lnTo>
                  <a:lnTo>
                    <a:pt x="1413" y="2532"/>
                  </a:lnTo>
                  <a:lnTo>
                    <a:pt x="1467" y="2528"/>
                  </a:lnTo>
                  <a:lnTo>
                    <a:pt x="1522" y="2522"/>
                  </a:lnTo>
                  <a:lnTo>
                    <a:pt x="1579" y="2511"/>
                  </a:lnTo>
                  <a:lnTo>
                    <a:pt x="1636" y="2499"/>
                  </a:lnTo>
                  <a:lnTo>
                    <a:pt x="1695" y="2483"/>
                  </a:lnTo>
                  <a:lnTo>
                    <a:pt x="1752" y="2463"/>
                  </a:lnTo>
                  <a:lnTo>
                    <a:pt x="1807" y="2441"/>
                  </a:lnTo>
                  <a:lnTo>
                    <a:pt x="1862" y="2412"/>
                  </a:lnTo>
                  <a:lnTo>
                    <a:pt x="1915" y="2381"/>
                  </a:lnTo>
                  <a:lnTo>
                    <a:pt x="1966" y="2344"/>
                  </a:lnTo>
                  <a:lnTo>
                    <a:pt x="2014" y="2302"/>
                  </a:lnTo>
                  <a:lnTo>
                    <a:pt x="2059" y="2254"/>
                  </a:lnTo>
                  <a:lnTo>
                    <a:pt x="2099" y="2200"/>
                  </a:lnTo>
                  <a:lnTo>
                    <a:pt x="2102" y="2197"/>
                  </a:lnTo>
                  <a:lnTo>
                    <a:pt x="2110" y="2186"/>
                  </a:lnTo>
                  <a:lnTo>
                    <a:pt x="2120" y="2170"/>
                  </a:lnTo>
                  <a:lnTo>
                    <a:pt x="2134" y="2147"/>
                  </a:lnTo>
                  <a:lnTo>
                    <a:pt x="2150" y="2120"/>
                  </a:lnTo>
                  <a:lnTo>
                    <a:pt x="2168" y="2087"/>
                  </a:lnTo>
                  <a:lnTo>
                    <a:pt x="2188" y="2048"/>
                  </a:lnTo>
                  <a:lnTo>
                    <a:pt x="2209" y="2005"/>
                  </a:lnTo>
                  <a:lnTo>
                    <a:pt x="2230" y="1955"/>
                  </a:lnTo>
                  <a:lnTo>
                    <a:pt x="2251" y="1903"/>
                  </a:lnTo>
                  <a:lnTo>
                    <a:pt x="2270" y="1846"/>
                  </a:lnTo>
                  <a:lnTo>
                    <a:pt x="2288" y="1783"/>
                  </a:lnTo>
                  <a:lnTo>
                    <a:pt x="2303" y="1717"/>
                  </a:lnTo>
                  <a:lnTo>
                    <a:pt x="2317" y="1648"/>
                  </a:lnTo>
                  <a:lnTo>
                    <a:pt x="2327" y="1575"/>
                  </a:lnTo>
                  <a:lnTo>
                    <a:pt x="2333" y="1497"/>
                  </a:lnTo>
                  <a:lnTo>
                    <a:pt x="2335" y="1417"/>
                  </a:lnTo>
                  <a:lnTo>
                    <a:pt x="2332" y="1334"/>
                  </a:lnTo>
                  <a:lnTo>
                    <a:pt x="2323" y="1247"/>
                  </a:lnTo>
                  <a:lnTo>
                    <a:pt x="2309" y="1158"/>
                  </a:lnTo>
                  <a:lnTo>
                    <a:pt x="2297" y="1104"/>
                  </a:lnTo>
                  <a:lnTo>
                    <a:pt x="2281" y="1044"/>
                  </a:lnTo>
                  <a:lnTo>
                    <a:pt x="2260" y="980"/>
                  </a:lnTo>
                  <a:lnTo>
                    <a:pt x="2234" y="911"/>
                  </a:lnTo>
                  <a:lnTo>
                    <a:pt x="2201" y="838"/>
                  </a:lnTo>
                  <a:lnTo>
                    <a:pt x="2162" y="763"/>
                  </a:lnTo>
                  <a:lnTo>
                    <a:pt x="2117" y="685"/>
                  </a:lnTo>
                  <a:lnTo>
                    <a:pt x="2063" y="605"/>
                  </a:lnTo>
                  <a:lnTo>
                    <a:pt x="2060" y="601"/>
                  </a:lnTo>
                  <a:lnTo>
                    <a:pt x="2053" y="592"/>
                  </a:lnTo>
                  <a:lnTo>
                    <a:pt x="2041" y="575"/>
                  </a:lnTo>
                  <a:lnTo>
                    <a:pt x="2023" y="556"/>
                  </a:lnTo>
                  <a:lnTo>
                    <a:pt x="2002" y="530"/>
                  </a:lnTo>
                  <a:lnTo>
                    <a:pt x="1975" y="502"/>
                  </a:lnTo>
                  <a:lnTo>
                    <a:pt x="1943" y="470"/>
                  </a:lnTo>
                  <a:lnTo>
                    <a:pt x="1907" y="436"/>
                  </a:lnTo>
                  <a:lnTo>
                    <a:pt x="1867" y="400"/>
                  </a:lnTo>
                  <a:lnTo>
                    <a:pt x="1822" y="361"/>
                  </a:lnTo>
                  <a:lnTo>
                    <a:pt x="1771" y="322"/>
                  </a:lnTo>
                  <a:lnTo>
                    <a:pt x="1717" y="283"/>
                  </a:lnTo>
                  <a:lnTo>
                    <a:pt x="1659" y="243"/>
                  </a:lnTo>
                  <a:lnTo>
                    <a:pt x="1596" y="205"/>
                  </a:lnTo>
                  <a:lnTo>
                    <a:pt x="1527" y="168"/>
                  </a:lnTo>
                  <a:lnTo>
                    <a:pt x="1455" y="132"/>
                  </a:lnTo>
                  <a:lnTo>
                    <a:pt x="1378" y="99"/>
                  </a:lnTo>
                  <a:lnTo>
                    <a:pt x="1297" y="69"/>
                  </a:lnTo>
                  <a:lnTo>
                    <a:pt x="1244" y="54"/>
                  </a:lnTo>
                  <a:lnTo>
                    <a:pt x="1187" y="43"/>
                  </a:lnTo>
                  <a:lnTo>
                    <a:pt x="1128" y="39"/>
                  </a:lnTo>
                  <a:lnTo>
                    <a:pt x="1070" y="37"/>
                  </a:lnTo>
                  <a:lnTo>
                    <a:pt x="1017" y="39"/>
                  </a:lnTo>
                  <a:lnTo>
                    <a:pt x="965" y="42"/>
                  </a:lnTo>
                  <a:lnTo>
                    <a:pt x="915" y="46"/>
                  </a:lnTo>
                  <a:lnTo>
                    <a:pt x="867" y="52"/>
                  </a:lnTo>
                  <a:lnTo>
                    <a:pt x="824" y="60"/>
                  </a:lnTo>
                  <a:lnTo>
                    <a:pt x="782" y="67"/>
                  </a:lnTo>
                  <a:lnTo>
                    <a:pt x="744" y="75"/>
                  </a:lnTo>
                  <a:lnTo>
                    <a:pt x="713" y="82"/>
                  </a:lnTo>
                  <a:lnTo>
                    <a:pt x="688" y="88"/>
                  </a:lnTo>
                  <a:lnTo>
                    <a:pt x="667" y="93"/>
                  </a:lnTo>
                  <a:lnTo>
                    <a:pt x="655" y="96"/>
                  </a:lnTo>
                  <a:lnTo>
                    <a:pt x="649" y="97"/>
                  </a:lnTo>
                  <a:lnTo>
                    <a:pt x="587" y="111"/>
                  </a:lnTo>
                  <a:lnTo>
                    <a:pt x="526" y="124"/>
                  </a:lnTo>
                  <a:lnTo>
                    <a:pt x="466" y="136"/>
                  </a:lnTo>
                  <a:lnTo>
                    <a:pt x="409" y="147"/>
                  </a:lnTo>
                  <a:lnTo>
                    <a:pt x="356" y="157"/>
                  </a:lnTo>
                  <a:lnTo>
                    <a:pt x="307" y="166"/>
                  </a:lnTo>
                  <a:lnTo>
                    <a:pt x="262" y="175"/>
                  </a:lnTo>
                  <a:lnTo>
                    <a:pt x="221" y="183"/>
                  </a:lnTo>
                  <a:lnTo>
                    <a:pt x="187" y="189"/>
                  </a:lnTo>
                  <a:lnTo>
                    <a:pt x="160" y="193"/>
                  </a:lnTo>
                  <a:lnTo>
                    <a:pt x="139" y="198"/>
                  </a:lnTo>
                  <a:lnTo>
                    <a:pt x="126" y="199"/>
                  </a:lnTo>
                  <a:lnTo>
                    <a:pt x="121" y="201"/>
                  </a:lnTo>
                  <a:lnTo>
                    <a:pt x="76" y="210"/>
                  </a:lnTo>
                  <a:lnTo>
                    <a:pt x="34" y="220"/>
                  </a:lnTo>
                  <a:lnTo>
                    <a:pt x="0" y="193"/>
                  </a:lnTo>
                  <a:lnTo>
                    <a:pt x="55" y="177"/>
                  </a:lnTo>
                  <a:lnTo>
                    <a:pt x="114" y="165"/>
                  </a:lnTo>
                  <a:lnTo>
                    <a:pt x="120" y="163"/>
                  </a:lnTo>
                  <a:lnTo>
                    <a:pt x="133" y="162"/>
                  </a:lnTo>
                  <a:lnTo>
                    <a:pt x="153" y="159"/>
                  </a:lnTo>
                  <a:lnTo>
                    <a:pt x="181" y="153"/>
                  </a:lnTo>
                  <a:lnTo>
                    <a:pt x="215" y="147"/>
                  </a:lnTo>
                  <a:lnTo>
                    <a:pt x="254" y="139"/>
                  </a:lnTo>
                  <a:lnTo>
                    <a:pt x="299" y="132"/>
                  </a:lnTo>
                  <a:lnTo>
                    <a:pt x="349" y="123"/>
                  </a:lnTo>
                  <a:lnTo>
                    <a:pt x="403" y="112"/>
                  </a:lnTo>
                  <a:lnTo>
                    <a:pt x="458" y="100"/>
                  </a:lnTo>
                  <a:lnTo>
                    <a:pt x="517" y="88"/>
                  </a:lnTo>
                  <a:lnTo>
                    <a:pt x="578" y="76"/>
                  </a:lnTo>
                  <a:lnTo>
                    <a:pt x="641" y="63"/>
                  </a:lnTo>
                  <a:lnTo>
                    <a:pt x="647" y="61"/>
                  </a:lnTo>
                  <a:lnTo>
                    <a:pt x="662" y="57"/>
                  </a:lnTo>
                  <a:lnTo>
                    <a:pt x="682" y="52"/>
                  </a:lnTo>
                  <a:lnTo>
                    <a:pt x="709" y="45"/>
                  </a:lnTo>
                  <a:lnTo>
                    <a:pt x="741" y="37"/>
                  </a:lnTo>
                  <a:lnTo>
                    <a:pt x="779" y="30"/>
                  </a:lnTo>
                  <a:lnTo>
                    <a:pt x="821" y="22"/>
                  </a:lnTo>
                  <a:lnTo>
                    <a:pt x="864" y="16"/>
                  </a:lnTo>
                  <a:lnTo>
                    <a:pt x="912" y="10"/>
                  </a:lnTo>
                  <a:lnTo>
                    <a:pt x="963" y="4"/>
                  </a:lnTo>
                  <a:lnTo>
                    <a:pt x="1014" y="1"/>
                  </a:lnTo>
                  <a:lnTo>
                    <a:pt x="1067" y="0"/>
                  </a:lnTo>
                  <a:close/>
                </a:path>
              </a:pathLst>
            </a:custGeom>
            <a:solidFill>
              <a:srgbClr val="9CBF66"/>
            </a:solidFill>
            <a:ln w="0">
              <a:solidFill>
                <a:srgbClr val="9CBF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6" name="Freeform 12"/>
          <p:cNvSpPr>
            <a:spLocks/>
          </p:cNvSpPr>
          <p:nvPr/>
        </p:nvSpPr>
        <p:spPr bwMode="auto">
          <a:xfrm>
            <a:off x="7240010" y="1597494"/>
            <a:ext cx="660868" cy="1164610"/>
          </a:xfrm>
          <a:custGeom>
            <a:avLst/>
            <a:gdLst/>
            <a:ahLst/>
            <a:cxnLst>
              <a:cxn ang="0">
                <a:pos x="441" y="18"/>
              </a:cxn>
              <a:cxn ang="0">
                <a:pos x="516" y="53"/>
              </a:cxn>
              <a:cxn ang="0">
                <a:pos x="569" y="82"/>
              </a:cxn>
              <a:cxn ang="0">
                <a:pos x="599" y="104"/>
              </a:cxn>
              <a:cxn ang="0">
                <a:pos x="608" y="111"/>
              </a:cxn>
              <a:cxn ang="0">
                <a:pos x="635" y="135"/>
              </a:cxn>
              <a:cxn ang="0">
                <a:pos x="670" y="171"/>
              </a:cxn>
              <a:cxn ang="0">
                <a:pos x="708" y="215"/>
              </a:cxn>
              <a:cxn ang="0">
                <a:pos x="744" y="263"/>
              </a:cxn>
              <a:cxn ang="0">
                <a:pos x="857" y="442"/>
              </a:cxn>
              <a:cxn ang="0">
                <a:pos x="888" y="533"/>
              </a:cxn>
              <a:cxn ang="0">
                <a:pos x="903" y="631"/>
              </a:cxn>
              <a:cxn ang="0">
                <a:pos x="904" y="732"/>
              </a:cxn>
              <a:cxn ang="0">
                <a:pos x="894" y="835"/>
              </a:cxn>
              <a:cxn ang="0">
                <a:pos x="874" y="939"/>
              </a:cxn>
              <a:cxn ang="0">
                <a:pos x="847" y="1040"/>
              </a:cxn>
              <a:cxn ang="0">
                <a:pos x="815" y="1136"/>
              </a:cxn>
              <a:cxn ang="0">
                <a:pos x="781" y="1226"/>
              </a:cxn>
              <a:cxn ang="0">
                <a:pos x="747" y="1306"/>
              </a:cxn>
              <a:cxn ang="0">
                <a:pos x="715" y="1375"/>
              </a:cxn>
              <a:cxn ang="0">
                <a:pos x="687" y="1431"/>
              </a:cxn>
              <a:cxn ang="0">
                <a:pos x="666" y="1470"/>
              </a:cxn>
              <a:cxn ang="0">
                <a:pos x="654" y="1491"/>
              </a:cxn>
              <a:cxn ang="0">
                <a:pos x="635" y="1524"/>
              </a:cxn>
              <a:cxn ang="0">
                <a:pos x="586" y="1576"/>
              </a:cxn>
              <a:cxn ang="0">
                <a:pos x="524" y="1617"/>
              </a:cxn>
              <a:cxn ang="0">
                <a:pos x="451" y="1610"/>
              </a:cxn>
              <a:cxn ang="0">
                <a:pos x="387" y="1562"/>
              </a:cxn>
              <a:cxn ang="0">
                <a:pos x="335" y="1518"/>
              </a:cxn>
              <a:cxn ang="0">
                <a:pos x="296" y="1481"/>
              </a:cxn>
              <a:cxn ang="0">
                <a:pos x="269" y="1453"/>
              </a:cxn>
              <a:cxn ang="0">
                <a:pos x="254" y="1437"/>
              </a:cxn>
              <a:cxn ang="0">
                <a:pos x="209" y="1378"/>
              </a:cxn>
              <a:cxn ang="0">
                <a:pos x="140" y="1269"/>
              </a:cxn>
              <a:cxn ang="0">
                <a:pos x="89" y="1167"/>
              </a:cxn>
              <a:cxn ang="0">
                <a:pos x="55" y="1076"/>
              </a:cxn>
              <a:cxn ang="0">
                <a:pos x="26" y="971"/>
              </a:cxn>
              <a:cxn ang="0">
                <a:pos x="6" y="845"/>
              </a:cxn>
              <a:cxn ang="0">
                <a:pos x="0" y="727"/>
              </a:cxn>
              <a:cxn ang="0">
                <a:pos x="7" y="618"/>
              </a:cxn>
              <a:cxn ang="0">
                <a:pos x="22" y="520"/>
              </a:cxn>
              <a:cxn ang="0">
                <a:pos x="42" y="434"/>
              </a:cxn>
              <a:cxn ang="0">
                <a:pos x="65" y="363"/>
              </a:cxn>
              <a:cxn ang="0">
                <a:pos x="87" y="306"/>
              </a:cxn>
              <a:cxn ang="0">
                <a:pos x="105" y="267"/>
              </a:cxn>
              <a:cxn ang="0">
                <a:pos x="115" y="247"/>
              </a:cxn>
              <a:cxn ang="0">
                <a:pos x="142" y="200"/>
              </a:cxn>
              <a:cxn ang="0">
                <a:pos x="204" y="124"/>
              </a:cxn>
              <a:cxn ang="0">
                <a:pos x="274" y="64"/>
              </a:cxn>
              <a:cxn ang="0">
                <a:pos x="352" y="18"/>
              </a:cxn>
            </a:cxnLst>
            <a:rect l="0" t="0" r="r" b="b"/>
            <a:pathLst>
              <a:path w="905" h="1634">
                <a:moveTo>
                  <a:pt x="393" y="0"/>
                </a:moveTo>
                <a:lnTo>
                  <a:pt x="441" y="18"/>
                </a:lnTo>
                <a:lnTo>
                  <a:pt x="481" y="36"/>
                </a:lnTo>
                <a:lnTo>
                  <a:pt x="516" y="53"/>
                </a:lnTo>
                <a:lnTo>
                  <a:pt x="545" y="68"/>
                </a:lnTo>
                <a:lnTo>
                  <a:pt x="569" y="82"/>
                </a:lnTo>
                <a:lnTo>
                  <a:pt x="586" y="94"/>
                </a:lnTo>
                <a:lnTo>
                  <a:pt x="599" y="104"/>
                </a:lnTo>
                <a:lnTo>
                  <a:pt x="606" y="109"/>
                </a:lnTo>
                <a:lnTo>
                  <a:pt x="608" y="111"/>
                </a:lnTo>
                <a:lnTo>
                  <a:pt x="620" y="122"/>
                </a:lnTo>
                <a:lnTo>
                  <a:pt x="635" y="135"/>
                </a:lnTo>
                <a:lnTo>
                  <a:pt x="652" y="152"/>
                </a:lnTo>
                <a:lnTo>
                  <a:pt x="670" y="171"/>
                </a:lnTo>
                <a:lnTo>
                  <a:pt x="689" y="192"/>
                </a:lnTo>
                <a:lnTo>
                  <a:pt x="708" y="215"/>
                </a:lnTo>
                <a:lnTo>
                  <a:pt x="727" y="238"/>
                </a:lnTo>
                <a:lnTo>
                  <a:pt x="744" y="263"/>
                </a:lnTo>
                <a:lnTo>
                  <a:pt x="834" y="399"/>
                </a:lnTo>
                <a:lnTo>
                  <a:pt x="857" y="442"/>
                </a:lnTo>
                <a:lnTo>
                  <a:pt x="875" y="487"/>
                </a:lnTo>
                <a:lnTo>
                  <a:pt x="888" y="533"/>
                </a:lnTo>
                <a:lnTo>
                  <a:pt x="897" y="581"/>
                </a:lnTo>
                <a:lnTo>
                  <a:pt x="903" y="631"/>
                </a:lnTo>
                <a:lnTo>
                  <a:pt x="905" y="681"/>
                </a:lnTo>
                <a:lnTo>
                  <a:pt x="904" y="732"/>
                </a:lnTo>
                <a:lnTo>
                  <a:pt x="900" y="784"/>
                </a:lnTo>
                <a:lnTo>
                  <a:pt x="894" y="835"/>
                </a:lnTo>
                <a:lnTo>
                  <a:pt x="884" y="888"/>
                </a:lnTo>
                <a:lnTo>
                  <a:pt x="874" y="939"/>
                </a:lnTo>
                <a:lnTo>
                  <a:pt x="861" y="990"/>
                </a:lnTo>
                <a:lnTo>
                  <a:pt x="847" y="1040"/>
                </a:lnTo>
                <a:lnTo>
                  <a:pt x="831" y="1089"/>
                </a:lnTo>
                <a:lnTo>
                  <a:pt x="815" y="1136"/>
                </a:lnTo>
                <a:lnTo>
                  <a:pt x="798" y="1182"/>
                </a:lnTo>
                <a:lnTo>
                  <a:pt x="781" y="1226"/>
                </a:lnTo>
                <a:lnTo>
                  <a:pt x="764" y="1267"/>
                </a:lnTo>
                <a:lnTo>
                  <a:pt x="747" y="1306"/>
                </a:lnTo>
                <a:lnTo>
                  <a:pt x="731" y="1342"/>
                </a:lnTo>
                <a:lnTo>
                  <a:pt x="715" y="1375"/>
                </a:lnTo>
                <a:lnTo>
                  <a:pt x="700" y="1404"/>
                </a:lnTo>
                <a:lnTo>
                  <a:pt x="687" y="1431"/>
                </a:lnTo>
                <a:lnTo>
                  <a:pt x="675" y="1452"/>
                </a:lnTo>
                <a:lnTo>
                  <a:pt x="666" y="1470"/>
                </a:lnTo>
                <a:lnTo>
                  <a:pt x="659" y="1483"/>
                </a:lnTo>
                <a:lnTo>
                  <a:pt x="654" y="1491"/>
                </a:lnTo>
                <a:lnTo>
                  <a:pt x="652" y="1495"/>
                </a:lnTo>
                <a:lnTo>
                  <a:pt x="635" y="1524"/>
                </a:lnTo>
                <a:lnTo>
                  <a:pt x="612" y="1551"/>
                </a:lnTo>
                <a:lnTo>
                  <a:pt x="586" y="1576"/>
                </a:lnTo>
                <a:lnTo>
                  <a:pt x="556" y="1597"/>
                </a:lnTo>
                <a:lnTo>
                  <a:pt x="524" y="1617"/>
                </a:lnTo>
                <a:lnTo>
                  <a:pt x="488" y="1634"/>
                </a:lnTo>
                <a:lnTo>
                  <a:pt x="451" y="1610"/>
                </a:lnTo>
                <a:lnTo>
                  <a:pt x="418" y="1586"/>
                </a:lnTo>
                <a:lnTo>
                  <a:pt x="387" y="1562"/>
                </a:lnTo>
                <a:lnTo>
                  <a:pt x="360" y="1539"/>
                </a:lnTo>
                <a:lnTo>
                  <a:pt x="335" y="1518"/>
                </a:lnTo>
                <a:lnTo>
                  <a:pt x="314" y="1499"/>
                </a:lnTo>
                <a:lnTo>
                  <a:pt x="296" y="1481"/>
                </a:lnTo>
                <a:lnTo>
                  <a:pt x="281" y="1466"/>
                </a:lnTo>
                <a:lnTo>
                  <a:pt x="269" y="1453"/>
                </a:lnTo>
                <a:lnTo>
                  <a:pt x="260" y="1443"/>
                </a:lnTo>
                <a:lnTo>
                  <a:pt x="254" y="1437"/>
                </a:lnTo>
                <a:lnTo>
                  <a:pt x="253" y="1435"/>
                </a:lnTo>
                <a:lnTo>
                  <a:pt x="209" y="1378"/>
                </a:lnTo>
                <a:lnTo>
                  <a:pt x="172" y="1323"/>
                </a:lnTo>
                <a:lnTo>
                  <a:pt x="140" y="1269"/>
                </a:lnTo>
                <a:lnTo>
                  <a:pt x="112" y="1217"/>
                </a:lnTo>
                <a:lnTo>
                  <a:pt x="89" y="1167"/>
                </a:lnTo>
                <a:lnTo>
                  <a:pt x="70" y="1119"/>
                </a:lnTo>
                <a:lnTo>
                  <a:pt x="55" y="1076"/>
                </a:lnTo>
                <a:lnTo>
                  <a:pt x="43" y="1037"/>
                </a:lnTo>
                <a:lnTo>
                  <a:pt x="26" y="971"/>
                </a:lnTo>
                <a:lnTo>
                  <a:pt x="14" y="907"/>
                </a:lnTo>
                <a:lnTo>
                  <a:pt x="6" y="845"/>
                </a:lnTo>
                <a:lnTo>
                  <a:pt x="1" y="784"/>
                </a:lnTo>
                <a:lnTo>
                  <a:pt x="0" y="727"/>
                </a:lnTo>
                <a:lnTo>
                  <a:pt x="2" y="671"/>
                </a:lnTo>
                <a:lnTo>
                  <a:pt x="7" y="618"/>
                </a:lnTo>
                <a:lnTo>
                  <a:pt x="14" y="568"/>
                </a:lnTo>
                <a:lnTo>
                  <a:pt x="22" y="520"/>
                </a:lnTo>
                <a:lnTo>
                  <a:pt x="31" y="475"/>
                </a:lnTo>
                <a:lnTo>
                  <a:pt x="42" y="434"/>
                </a:lnTo>
                <a:lnTo>
                  <a:pt x="54" y="397"/>
                </a:lnTo>
                <a:lnTo>
                  <a:pt x="65" y="363"/>
                </a:lnTo>
                <a:lnTo>
                  <a:pt x="76" y="333"/>
                </a:lnTo>
                <a:lnTo>
                  <a:pt x="87" y="306"/>
                </a:lnTo>
                <a:lnTo>
                  <a:pt x="96" y="285"/>
                </a:lnTo>
                <a:lnTo>
                  <a:pt x="105" y="267"/>
                </a:lnTo>
                <a:lnTo>
                  <a:pt x="111" y="254"/>
                </a:lnTo>
                <a:lnTo>
                  <a:pt x="115" y="247"/>
                </a:lnTo>
                <a:lnTo>
                  <a:pt x="116" y="243"/>
                </a:lnTo>
                <a:lnTo>
                  <a:pt x="142" y="200"/>
                </a:lnTo>
                <a:lnTo>
                  <a:pt x="172" y="159"/>
                </a:lnTo>
                <a:lnTo>
                  <a:pt x="204" y="124"/>
                </a:lnTo>
                <a:lnTo>
                  <a:pt x="238" y="92"/>
                </a:lnTo>
                <a:lnTo>
                  <a:pt x="274" y="64"/>
                </a:lnTo>
                <a:lnTo>
                  <a:pt x="313" y="40"/>
                </a:lnTo>
                <a:lnTo>
                  <a:pt x="352" y="18"/>
                </a:lnTo>
                <a:lnTo>
                  <a:pt x="393" y="0"/>
                </a:lnTo>
                <a:close/>
              </a:path>
            </a:pathLst>
          </a:custGeom>
          <a:solidFill>
            <a:srgbClr val="E7BE51"/>
          </a:solidFill>
          <a:ln w="0">
            <a:solidFill>
              <a:srgbClr val="E7BE5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3"/>
          <p:cNvSpPr>
            <a:spLocks/>
          </p:cNvSpPr>
          <p:nvPr/>
        </p:nvSpPr>
        <p:spPr bwMode="auto">
          <a:xfrm>
            <a:off x="7222465" y="1588941"/>
            <a:ext cx="372836" cy="1181716"/>
          </a:xfrm>
          <a:custGeom>
            <a:avLst/>
            <a:gdLst/>
            <a:ahLst/>
            <a:cxnLst>
              <a:cxn ang="0">
                <a:pos x="416" y="12"/>
              </a:cxn>
              <a:cxn ang="0">
                <a:pos x="336" y="52"/>
              </a:cxn>
              <a:cxn ang="0">
                <a:pos x="261" y="104"/>
              </a:cxn>
              <a:cxn ang="0">
                <a:pos x="195" y="171"/>
              </a:cxn>
              <a:cxn ang="0">
                <a:pos x="139" y="255"/>
              </a:cxn>
              <a:cxn ang="0">
                <a:pos x="134" y="266"/>
              </a:cxn>
              <a:cxn ang="0">
                <a:pos x="119" y="297"/>
              </a:cxn>
              <a:cxn ang="0">
                <a:pos x="99" y="345"/>
              </a:cxn>
              <a:cxn ang="0">
                <a:pos x="77" y="409"/>
              </a:cxn>
              <a:cxn ang="0">
                <a:pos x="54" y="487"/>
              </a:cxn>
              <a:cxn ang="0">
                <a:pos x="37" y="580"/>
              </a:cxn>
              <a:cxn ang="0">
                <a:pos x="25" y="683"/>
              </a:cxn>
              <a:cxn ang="0">
                <a:pos x="24" y="796"/>
              </a:cxn>
              <a:cxn ang="0">
                <a:pos x="37" y="919"/>
              </a:cxn>
              <a:cxn ang="0">
                <a:pos x="66" y="1049"/>
              </a:cxn>
              <a:cxn ang="0">
                <a:pos x="93" y="1131"/>
              </a:cxn>
              <a:cxn ang="0">
                <a:pos x="135" y="1229"/>
              </a:cxn>
              <a:cxn ang="0">
                <a:pos x="195" y="1335"/>
              </a:cxn>
              <a:cxn ang="0">
                <a:pos x="276" y="1447"/>
              </a:cxn>
              <a:cxn ang="0">
                <a:pos x="283" y="1455"/>
              </a:cxn>
              <a:cxn ang="0">
                <a:pos x="304" y="1478"/>
              </a:cxn>
              <a:cxn ang="0">
                <a:pos x="337" y="1511"/>
              </a:cxn>
              <a:cxn ang="0">
                <a:pos x="383" y="1551"/>
              </a:cxn>
              <a:cxn ang="0">
                <a:pos x="441" y="1598"/>
              </a:cxn>
              <a:cxn ang="0">
                <a:pos x="511" y="1646"/>
              </a:cxn>
              <a:cxn ang="0">
                <a:pos x="449" y="1633"/>
              </a:cxn>
              <a:cxn ang="0">
                <a:pos x="387" y="1587"/>
              </a:cxn>
              <a:cxn ang="0">
                <a:pos x="337" y="1543"/>
              </a:cxn>
              <a:cxn ang="0">
                <a:pos x="298" y="1507"/>
              </a:cxn>
              <a:cxn ang="0">
                <a:pos x="273" y="1479"/>
              </a:cxn>
              <a:cxn ang="0">
                <a:pos x="259" y="1464"/>
              </a:cxn>
              <a:cxn ang="0">
                <a:pos x="213" y="1404"/>
              </a:cxn>
              <a:cxn ang="0">
                <a:pos x="142" y="1293"/>
              </a:cxn>
              <a:cxn ang="0">
                <a:pos x="89" y="1188"/>
              </a:cxn>
              <a:cxn ang="0">
                <a:pos x="54" y="1096"/>
              </a:cxn>
              <a:cxn ang="0">
                <a:pos x="26" y="990"/>
              </a:cxn>
              <a:cxn ang="0">
                <a:pos x="6" y="867"/>
              </a:cxn>
              <a:cxn ang="0">
                <a:pos x="0" y="749"/>
              </a:cxn>
              <a:cxn ang="0">
                <a:pos x="5" y="635"/>
              </a:cxn>
              <a:cxn ang="0">
                <a:pos x="20" y="533"/>
              </a:cxn>
              <a:cxn ang="0">
                <a:pos x="41" y="443"/>
              </a:cxn>
              <a:cxn ang="0">
                <a:pos x="65" y="368"/>
              </a:cxn>
              <a:cxn ang="0">
                <a:pos x="87" y="310"/>
              </a:cxn>
              <a:cxn ang="0">
                <a:pos x="105" y="269"/>
              </a:cxn>
              <a:cxn ang="0">
                <a:pos x="117" y="247"/>
              </a:cxn>
              <a:cxn ang="0">
                <a:pos x="144" y="201"/>
              </a:cxn>
              <a:cxn ang="0">
                <a:pos x="201" y="126"/>
              </a:cxn>
              <a:cxn ang="0">
                <a:pos x="270" y="67"/>
              </a:cxn>
              <a:cxn ang="0">
                <a:pos x="343" y="20"/>
              </a:cxn>
            </a:cxnLst>
            <a:rect l="0" t="0" r="r" b="b"/>
            <a:pathLst>
              <a:path w="511" h="1658">
                <a:moveTo>
                  <a:pt x="382" y="0"/>
                </a:moveTo>
                <a:lnTo>
                  <a:pt x="416" y="12"/>
                </a:lnTo>
                <a:lnTo>
                  <a:pt x="375" y="30"/>
                </a:lnTo>
                <a:lnTo>
                  <a:pt x="336" y="52"/>
                </a:lnTo>
                <a:lnTo>
                  <a:pt x="297" y="76"/>
                </a:lnTo>
                <a:lnTo>
                  <a:pt x="261" y="104"/>
                </a:lnTo>
                <a:lnTo>
                  <a:pt x="227" y="136"/>
                </a:lnTo>
                <a:lnTo>
                  <a:pt x="195" y="171"/>
                </a:lnTo>
                <a:lnTo>
                  <a:pt x="165" y="212"/>
                </a:lnTo>
                <a:lnTo>
                  <a:pt x="139" y="255"/>
                </a:lnTo>
                <a:lnTo>
                  <a:pt x="138" y="259"/>
                </a:lnTo>
                <a:lnTo>
                  <a:pt x="134" y="266"/>
                </a:lnTo>
                <a:lnTo>
                  <a:pt x="128" y="279"/>
                </a:lnTo>
                <a:lnTo>
                  <a:pt x="119" y="297"/>
                </a:lnTo>
                <a:lnTo>
                  <a:pt x="110" y="318"/>
                </a:lnTo>
                <a:lnTo>
                  <a:pt x="99" y="345"/>
                </a:lnTo>
                <a:lnTo>
                  <a:pt x="88" y="375"/>
                </a:lnTo>
                <a:lnTo>
                  <a:pt x="77" y="409"/>
                </a:lnTo>
                <a:lnTo>
                  <a:pt x="65" y="446"/>
                </a:lnTo>
                <a:lnTo>
                  <a:pt x="54" y="487"/>
                </a:lnTo>
                <a:lnTo>
                  <a:pt x="45" y="532"/>
                </a:lnTo>
                <a:lnTo>
                  <a:pt x="37" y="580"/>
                </a:lnTo>
                <a:lnTo>
                  <a:pt x="30" y="630"/>
                </a:lnTo>
                <a:lnTo>
                  <a:pt x="25" y="683"/>
                </a:lnTo>
                <a:lnTo>
                  <a:pt x="23" y="739"/>
                </a:lnTo>
                <a:lnTo>
                  <a:pt x="24" y="796"/>
                </a:lnTo>
                <a:lnTo>
                  <a:pt x="29" y="857"/>
                </a:lnTo>
                <a:lnTo>
                  <a:pt x="37" y="919"/>
                </a:lnTo>
                <a:lnTo>
                  <a:pt x="49" y="983"/>
                </a:lnTo>
                <a:lnTo>
                  <a:pt x="66" y="1049"/>
                </a:lnTo>
                <a:lnTo>
                  <a:pt x="78" y="1088"/>
                </a:lnTo>
                <a:lnTo>
                  <a:pt x="93" y="1131"/>
                </a:lnTo>
                <a:lnTo>
                  <a:pt x="112" y="1179"/>
                </a:lnTo>
                <a:lnTo>
                  <a:pt x="135" y="1229"/>
                </a:lnTo>
                <a:lnTo>
                  <a:pt x="163" y="1281"/>
                </a:lnTo>
                <a:lnTo>
                  <a:pt x="195" y="1335"/>
                </a:lnTo>
                <a:lnTo>
                  <a:pt x="232" y="1390"/>
                </a:lnTo>
                <a:lnTo>
                  <a:pt x="276" y="1447"/>
                </a:lnTo>
                <a:lnTo>
                  <a:pt x="277" y="1449"/>
                </a:lnTo>
                <a:lnTo>
                  <a:pt x="283" y="1455"/>
                </a:lnTo>
                <a:lnTo>
                  <a:pt x="292" y="1465"/>
                </a:lnTo>
                <a:lnTo>
                  <a:pt x="304" y="1478"/>
                </a:lnTo>
                <a:lnTo>
                  <a:pt x="319" y="1493"/>
                </a:lnTo>
                <a:lnTo>
                  <a:pt x="337" y="1511"/>
                </a:lnTo>
                <a:lnTo>
                  <a:pt x="358" y="1530"/>
                </a:lnTo>
                <a:lnTo>
                  <a:pt x="383" y="1551"/>
                </a:lnTo>
                <a:lnTo>
                  <a:pt x="410" y="1574"/>
                </a:lnTo>
                <a:lnTo>
                  <a:pt x="441" y="1598"/>
                </a:lnTo>
                <a:lnTo>
                  <a:pt x="474" y="1622"/>
                </a:lnTo>
                <a:lnTo>
                  <a:pt x="511" y="1646"/>
                </a:lnTo>
                <a:lnTo>
                  <a:pt x="484" y="1658"/>
                </a:lnTo>
                <a:lnTo>
                  <a:pt x="449" y="1633"/>
                </a:lnTo>
                <a:lnTo>
                  <a:pt x="417" y="1610"/>
                </a:lnTo>
                <a:lnTo>
                  <a:pt x="387" y="1587"/>
                </a:lnTo>
                <a:lnTo>
                  <a:pt x="360" y="1564"/>
                </a:lnTo>
                <a:lnTo>
                  <a:pt x="337" y="1543"/>
                </a:lnTo>
                <a:lnTo>
                  <a:pt x="317" y="1524"/>
                </a:lnTo>
                <a:lnTo>
                  <a:pt x="298" y="1507"/>
                </a:lnTo>
                <a:lnTo>
                  <a:pt x="285" y="1492"/>
                </a:lnTo>
                <a:lnTo>
                  <a:pt x="273" y="1479"/>
                </a:lnTo>
                <a:lnTo>
                  <a:pt x="264" y="1470"/>
                </a:lnTo>
                <a:lnTo>
                  <a:pt x="259" y="1464"/>
                </a:lnTo>
                <a:lnTo>
                  <a:pt x="257" y="1462"/>
                </a:lnTo>
                <a:lnTo>
                  <a:pt x="213" y="1404"/>
                </a:lnTo>
                <a:lnTo>
                  <a:pt x="175" y="1348"/>
                </a:lnTo>
                <a:lnTo>
                  <a:pt x="142" y="1293"/>
                </a:lnTo>
                <a:lnTo>
                  <a:pt x="114" y="1239"/>
                </a:lnTo>
                <a:lnTo>
                  <a:pt x="89" y="1188"/>
                </a:lnTo>
                <a:lnTo>
                  <a:pt x="70" y="1140"/>
                </a:lnTo>
                <a:lnTo>
                  <a:pt x="54" y="1096"/>
                </a:lnTo>
                <a:lnTo>
                  <a:pt x="42" y="1055"/>
                </a:lnTo>
                <a:lnTo>
                  <a:pt x="26" y="990"/>
                </a:lnTo>
                <a:lnTo>
                  <a:pt x="14" y="927"/>
                </a:lnTo>
                <a:lnTo>
                  <a:pt x="6" y="867"/>
                </a:lnTo>
                <a:lnTo>
                  <a:pt x="1" y="807"/>
                </a:lnTo>
                <a:lnTo>
                  <a:pt x="0" y="749"/>
                </a:lnTo>
                <a:lnTo>
                  <a:pt x="1" y="692"/>
                </a:lnTo>
                <a:lnTo>
                  <a:pt x="5" y="635"/>
                </a:lnTo>
                <a:lnTo>
                  <a:pt x="11" y="583"/>
                </a:lnTo>
                <a:lnTo>
                  <a:pt x="20" y="533"/>
                </a:lnTo>
                <a:lnTo>
                  <a:pt x="31" y="487"/>
                </a:lnTo>
                <a:lnTo>
                  <a:pt x="41" y="443"/>
                </a:lnTo>
                <a:lnTo>
                  <a:pt x="53" y="405"/>
                </a:lnTo>
                <a:lnTo>
                  <a:pt x="65" y="368"/>
                </a:lnTo>
                <a:lnTo>
                  <a:pt x="77" y="337"/>
                </a:lnTo>
                <a:lnTo>
                  <a:pt x="87" y="310"/>
                </a:lnTo>
                <a:lnTo>
                  <a:pt x="97" y="287"/>
                </a:lnTo>
                <a:lnTo>
                  <a:pt x="105" y="269"/>
                </a:lnTo>
                <a:lnTo>
                  <a:pt x="113" y="255"/>
                </a:lnTo>
                <a:lnTo>
                  <a:pt x="117" y="247"/>
                </a:lnTo>
                <a:lnTo>
                  <a:pt x="118" y="244"/>
                </a:lnTo>
                <a:lnTo>
                  <a:pt x="144" y="201"/>
                </a:lnTo>
                <a:lnTo>
                  <a:pt x="171" y="161"/>
                </a:lnTo>
                <a:lnTo>
                  <a:pt x="201" y="126"/>
                </a:lnTo>
                <a:lnTo>
                  <a:pt x="234" y="95"/>
                </a:lnTo>
                <a:lnTo>
                  <a:pt x="270" y="67"/>
                </a:lnTo>
                <a:lnTo>
                  <a:pt x="306" y="42"/>
                </a:lnTo>
                <a:lnTo>
                  <a:pt x="343" y="20"/>
                </a:lnTo>
                <a:lnTo>
                  <a:pt x="382" y="0"/>
                </a:lnTo>
                <a:close/>
              </a:path>
            </a:pathLst>
          </a:custGeom>
          <a:solidFill>
            <a:srgbClr val="D5AF47"/>
          </a:solidFill>
          <a:ln w="0">
            <a:solidFill>
              <a:srgbClr val="D5AF4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4"/>
          <p:cNvSpPr>
            <a:spLocks/>
          </p:cNvSpPr>
          <p:nvPr/>
        </p:nvSpPr>
        <p:spPr bwMode="auto">
          <a:xfrm>
            <a:off x="6242859" y="1503413"/>
            <a:ext cx="1352442" cy="1374154"/>
          </a:xfrm>
          <a:custGeom>
            <a:avLst/>
            <a:gdLst/>
            <a:ahLst/>
            <a:cxnLst>
              <a:cxn ang="0">
                <a:pos x="1163" y="1"/>
              </a:cxn>
              <a:cxn ang="0">
                <a:pos x="1344" y="17"/>
              </a:cxn>
              <a:cxn ang="0">
                <a:pos x="1610" y="62"/>
              </a:cxn>
              <a:cxn ang="0">
                <a:pos x="1722" y="119"/>
              </a:cxn>
              <a:cxn ang="0">
                <a:pos x="1494" y="63"/>
              </a:cxn>
              <a:cxn ang="0">
                <a:pos x="1178" y="27"/>
              </a:cxn>
              <a:cxn ang="0">
                <a:pos x="1118" y="23"/>
              </a:cxn>
              <a:cxn ang="0">
                <a:pos x="960" y="29"/>
              </a:cxn>
              <a:cxn ang="0">
                <a:pos x="736" y="60"/>
              </a:cxn>
              <a:cxn ang="0">
                <a:pos x="483" y="139"/>
              </a:cxn>
              <a:cxn ang="0">
                <a:pos x="239" y="286"/>
              </a:cxn>
              <a:cxn ang="0">
                <a:pos x="206" y="315"/>
              </a:cxn>
              <a:cxn ang="0">
                <a:pos x="137" y="396"/>
              </a:cxn>
              <a:cxn ang="0">
                <a:pos x="64" y="520"/>
              </a:cxn>
              <a:cxn ang="0">
                <a:pos x="25" y="684"/>
              </a:cxn>
              <a:cxn ang="0">
                <a:pos x="54" y="879"/>
              </a:cxn>
              <a:cxn ang="0">
                <a:pos x="86" y="955"/>
              </a:cxn>
              <a:cxn ang="0">
                <a:pos x="110" y="1040"/>
              </a:cxn>
              <a:cxn ang="0">
                <a:pos x="118" y="1143"/>
              </a:cxn>
              <a:cxn ang="0">
                <a:pos x="124" y="1211"/>
              </a:cxn>
              <a:cxn ang="0">
                <a:pos x="157" y="1346"/>
              </a:cxn>
              <a:cxn ang="0">
                <a:pos x="244" y="1523"/>
              </a:cxn>
              <a:cxn ang="0">
                <a:pos x="412" y="1718"/>
              </a:cxn>
              <a:cxn ang="0">
                <a:pos x="491" y="1781"/>
              </a:cxn>
              <a:cxn ang="0">
                <a:pos x="577" y="1829"/>
              </a:cxn>
              <a:cxn ang="0">
                <a:pos x="725" y="1880"/>
              </a:cxn>
              <a:cxn ang="0">
                <a:pos x="929" y="1904"/>
              </a:cxn>
              <a:cxn ang="0">
                <a:pos x="1121" y="1884"/>
              </a:cxn>
              <a:cxn ang="0">
                <a:pos x="1271" y="1862"/>
              </a:cxn>
              <a:cxn ang="0">
                <a:pos x="1382" y="1856"/>
              </a:cxn>
              <a:cxn ang="0">
                <a:pos x="1486" y="1850"/>
              </a:cxn>
              <a:cxn ang="0">
                <a:pos x="1649" y="1826"/>
              </a:cxn>
              <a:cxn ang="0">
                <a:pos x="1824" y="1777"/>
              </a:cxn>
              <a:cxn ang="0">
                <a:pos x="1715" y="1837"/>
              </a:cxn>
              <a:cxn ang="0">
                <a:pos x="1539" y="1869"/>
              </a:cxn>
              <a:cxn ang="0">
                <a:pos x="1408" y="1878"/>
              </a:cxn>
              <a:cxn ang="0">
                <a:pos x="1317" y="1883"/>
              </a:cxn>
              <a:cxn ang="0">
                <a:pos x="1161" y="1901"/>
              </a:cxn>
              <a:cxn ang="0">
                <a:pos x="975" y="1926"/>
              </a:cxn>
              <a:cxn ang="0">
                <a:pos x="766" y="1914"/>
              </a:cxn>
              <a:cxn ang="0">
                <a:pos x="598" y="1864"/>
              </a:cxn>
              <a:cxn ang="0">
                <a:pos x="492" y="1811"/>
              </a:cxn>
              <a:cxn ang="0">
                <a:pos x="454" y="1786"/>
              </a:cxn>
              <a:cxn ang="0">
                <a:pos x="257" y="1585"/>
              </a:cxn>
              <a:cxn ang="0">
                <a:pos x="149" y="1395"/>
              </a:cxn>
              <a:cxn ang="0">
                <a:pos x="105" y="1242"/>
              </a:cxn>
              <a:cxn ang="0">
                <a:pos x="94" y="1152"/>
              </a:cxn>
              <a:cxn ang="0">
                <a:pos x="90" y="1067"/>
              </a:cxn>
              <a:cxn ang="0">
                <a:pos x="66" y="967"/>
              </a:cxn>
              <a:cxn ang="0">
                <a:pos x="33" y="890"/>
              </a:cxn>
              <a:cxn ang="0">
                <a:pos x="0" y="693"/>
              </a:cxn>
              <a:cxn ang="0">
                <a:pos x="35" y="528"/>
              </a:cxn>
              <a:cxn ang="0">
                <a:pos x="105" y="398"/>
              </a:cxn>
              <a:cxn ang="0">
                <a:pos x="178" y="309"/>
              </a:cxn>
              <a:cxn ang="0">
                <a:pos x="222" y="269"/>
              </a:cxn>
              <a:cxn ang="0">
                <a:pos x="409" y="147"/>
              </a:cxn>
              <a:cxn ang="0">
                <a:pos x="667" y="51"/>
              </a:cxn>
              <a:cxn ang="0">
                <a:pos x="906" y="10"/>
              </a:cxn>
              <a:cxn ang="0">
                <a:pos x="1088" y="0"/>
              </a:cxn>
            </a:cxnLst>
            <a:rect l="0" t="0" r="r" b="b"/>
            <a:pathLst>
              <a:path w="1850" h="1927">
                <a:moveTo>
                  <a:pt x="1088" y="0"/>
                </a:moveTo>
                <a:lnTo>
                  <a:pt x="1119" y="0"/>
                </a:lnTo>
                <a:lnTo>
                  <a:pt x="1143" y="1"/>
                </a:lnTo>
                <a:lnTo>
                  <a:pt x="1163" y="1"/>
                </a:lnTo>
                <a:lnTo>
                  <a:pt x="1174" y="2"/>
                </a:lnTo>
                <a:lnTo>
                  <a:pt x="1179" y="2"/>
                </a:lnTo>
                <a:lnTo>
                  <a:pt x="1264" y="8"/>
                </a:lnTo>
                <a:lnTo>
                  <a:pt x="1344" y="17"/>
                </a:lnTo>
                <a:lnTo>
                  <a:pt x="1418" y="26"/>
                </a:lnTo>
                <a:lnTo>
                  <a:pt x="1487" y="37"/>
                </a:lnTo>
                <a:lnTo>
                  <a:pt x="1551" y="49"/>
                </a:lnTo>
                <a:lnTo>
                  <a:pt x="1610" y="62"/>
                </a:lnTo>
                <a:lnTo>
                  <a:pt x="1663" y="76"/>
                </a:lnTo>
                <a:lnTo>
                  <a:pt x="1712" y="91"/>
                </a:lnTo>
                <a:lnTo>
                  <a:pt x="1757" y="106"/>
                </a:lnTo>
                <a:lnTo>
                  <a:pt x="1722" y="119"/>
                </a:lnTo>
                <a:lnTo>
                  <a:pt x="1673" y="104"/>
                </a:lnTo>
                <a:lnTo>
                  <a:pt x="1618" y="90"/>
                </a:lnTo>
                <a:lnTo>
                  <a:pt x="1559" y="76"/>
                </a:lnTo>
                <a:lnTo>
                  <a:pt x="1494" y="63"/>
                </a:lnTo>
                <a:lnTo>
                  <a:pt x="1424" y="51"/>
                </a:lnTo>
                <a:lnTo>
                  <a:pt x="1347" y="42"/>
                </a:lnTo>
                <a:lnTo>
                  <a:pt x="1265" y="33"/>
                </a:lnTo>
                <a:lnTo>
                  <a:pt x="1178" y="27"/>
                </a:lnTo>
                <a:lnTo>
                  <a:pt x="1172" y="27"/>
                </a:lnTo>
                <a:lnTo>
                  <a:pt x="1161" y="26"/>
                </a:lnTo>
                <a:lnTo>
                  <a:pt x="1142" y="24"/>
                </a:lnTo>
                <a:lnTo>
                  <a:pt x="1118" y="23"/>
                </a:lnTo>
                <a:lnTo>
                  <a:pt x="1087" y="23"/>
                </a:lnTo>
                <a:lnTo>
                  <a:pt x="1050" y="23"/>
                </a:lnTo>
                <a:lnTo>
                  <a:pt x="1007" y="26"/>
                </a:lnTo>
                <a:lnTo>
                  <a:pt x="960" y="29"/>
                </a:lnTo>
                <a:lnTo>
                  <a:pt x="909" y="33"/>
                </a:lnTo>
                <a:lnTo>
                  <a:pt x="853" y="39"/>
                </a:lnTo>
                <a:lnTo>
                  <a:pt x="796" y="48"/>
                </a:lnTo>
                <a:lnTo>
                  <a:pt x="736" y="60"/>
                </a:lnTo>
                <a:lnTo>
                  <a:pt x="674" y="75"/>
                </a:lnTo>
                <a:lnTo>
                  <a:pt x="611" y="93"/>
                </a:lnTo>
                <a:lnTo>
                  <a:pt x="547" y="114"/>
                </a:lnTo>
                <a:lnTo>
                  <a:pt x="483" y="139"/>
                </a:lnTo>
                <a:lnTo>
                  <a:pt x="420" y="168"/>
                </a:lnTo>
                <a:lnTo>
                  <a:pt x="357" y="203"/>
                </a:lnTo>
                <a:lnTo>
                  <a:pt x="298" y="241"/>
                </a:lnTo>
                <a:lnTo>
                  <a:pt x="239" y="286"/>
                </a:lnTo>
                <a:lnTo>
                  <a:pt x="236" y="288"/>
                </a:lnTo>
                <a:lnTo>
                  <a:pt x="229" y="293"/>
                </a:lnTo>
                <a:lnTo>
                  <a:pt x="220" y="302"/>
                </a:lnTo>
                <a:lnTo>
                  <a:pt x="206" y="315"/>
                </a:lnTo>
                <a:lnTo>
                  <a:pt x="191" y="331"/>
                </a:lnTo>
                <a:lnTo>
                  <a:pt x="174" y="349"/>
                </a:lnTo>
                <a:lnTo>
                  <a:pt x="156" y="371"/>
                </a:lnTo>
                <a:lnTo>
                  <a:pt x="137" y="396"/>
                </a:lnTo>
                <a:lnTo>
                  <a:pt x="117" y="422"/>
                </a:lnTo>
                <a:lnTo>
                  <a:pt x="98" y="452"/>
                </a:lnTo>
                <a:lnTo>
                  <a:pt x="80" y="485"/>
                </a:lnTo>
                <a:lnTo>
                  <a:pt x="64" y="520"/>
                </a:lnTo>
                <a:lnTo>
                  <a:pt x="50" y="558"/>
                </a:lnTo>
                <a:lnTo>
                  <a:pt x="38" y="597"/>
                </a:lnTo>
                <a:lnTo>
                  <a:pt x="30" y="640"/>
                </a:lnTo>
                <a:lnTo>
                  <a:pt x="25" y="684"/>
                </a:lnTo>
                <a:lnTo>
                  <a:pt x="25" y="730"/>
                </a:lnTo>
                <a:lnTo>
                  <a:pt x="29" y="778"/>
                </a:lnTo>
                <a:lnTo>
                  <a:pt x="38" y="828"/>
                </a:lnTo>
                <a:lnTo>
                  <a:pt x="54" y="879"/>
                </a:lnTo>
                <a:lnTo>
                  <a:pt x="77" y="931"/>
                </a:lnTo>
                <a:lnTo>
                  <a:pt x="78" y="934"/>
                </a:lnTo>
                <a:lnTo>
                  <a:pt x="82" y="943"/>
                </a:lnTo>
                <a:lnTo>
                  <a:pt x="86" y="955"/>
                </a:lnTo>
                <a:lnTo>
                  <a:pt x="93" y="971"/>
                </a:lnTo>
                <a:lnTo>
                  <a:pt x="98" y="990"/>
                </a:lnTo>
                <a:lnTo>
                  <a:pt x="105" y="1013"/>
                </a:lnTo>
                <a:lnTo>
                  <a:pt x="110" y="1040"/>
                </a:lnTo>
                <a:lnTo>
                  <a:pt x="114" y="1070"/>
                </a:lnTo>
                <a:lnTo>
                  <a:pt x="117" y="1104"/>
                </a:lnTo>
                <a:lnTo>
                  <a:pt x="118" y="1139"/>
                </a:lnTo>
                <a:lnTo>
                  <a:pt x="118" y="1143"/>
                </a:lnTo>
                <a:lnTo>
                  <a:pt x="118" y="1153"/>
                </a:lnTo>
                <a:lnTo>
                  <a:pt x="118" y="1167"/>
                </a:lnTo>
                <a:lnTo>
                  <a:pt x="121" y="1187"/>
                </a:lnTo>
                <a:lnTo>
                  <a:pt x="124" y="1211"/>
                </a:lnTo>
                <a:lnTo>
                  <a:pt x="128" y="1239"/>
                </a:lnTo>
                <a:lnTo>
                  <a:pt x="135" y="1271"/>
                </a:lnTo>
                <a:lnTo>
                  <a:pt x="144" y="1308"/>
                </a:lnTo>
                <a:lnTo>
                  <a:pt x="157" y="1346"/>
                </a:lnTo>
                <a:lnTo>
                  <a:pt x="173" y="1388"/>
                </a:lnTo>
                <a:lnTo>
                  <a:pt x="192" y="1431"/>
                </a:lnTo>
                <a:lnTo>
                  <a:pt x="217" y="1476"/>
                </a:lnTo>
                <a:lnTo>
                  <a:pt x="244" y="1523"/>
                </a:lnTo>
                <a:lnTo>
                  <a:pt x="277" y="1571"/>
                </a:lnTo>
                <a:lnTo>
                  <a:pt x="317" y="1620"/>
                </a:lnTo>
                <a:lnTo>
                  <a:pt x="362" y="1669"/>
                </a:lnTo>
                <a:lnTo>
                  <a:pt x="412" y="1718"/>
                </a:lnTo>
                <a:lnTo>
                  <a:pt x="469" y="1766"/>
                </a:lnTo>
                <a:lnTo>
                  <a:pt x="471" y="1768"/>
                </a:lnTo>
                <a:lnTo>
                  <a:pt x="479" y="1774"/>
                </a:lnTo>
                <a:lnTo>
                  <a:pt x="491" y="1781"/>
                </a:lnTo>
                <a:lnTo>
                  <a:pt x="506" y="1791"/>
                </a:lnTo>
                <a:lnTo>
                  <a:pt x="526" y="1803"/>
                </a:lnTo>
                <a:lnTo>
                  <a:pt x="549" y="1815"/>
                </a:lnTo>
                <a:lnTo>
                  <a:pt x="577" y="1829"/>
                </a:lnTo>
                <a:lnTo>
                  <a:pt x="608" y="1843"/>
                </a:lnTo>
                <a:lnTo>
                  <a:pt x="643" y="1856"/>
                </a:lnTo>
                <a:lnTo>
                  <a:pt x="683" y="1869"/>
                </a:lnTo>
                <a:lnTo>
                  <a:pt x="725" y="1880"/>
                </a:lnTo>
                <a:lnTo>
                  <a:pt x="771" y="1890"/>
                </a:lnTo>
                <a:lnTo>
                  <a:pt x="820" y="1898"/>
                </a:lnTo>
                <a:lnTo>
                  <a:pt x="873" y="1902"/>
                </a:lnTo>
                <a:lnTo>
                  <a:pt x="929" y="1904"/>
                </a:lnTo>
                <a:lnTo>
                  <a:pt x="990" y="1902"/>
                </a:lnTo>
                <a:lnTo>
                  <a:pt x="1054" y="1895"/>
                </a:lnTo>
                <a:lnTo>
                  <a:pt x="1121" y="1884"/>
                </a:lnTo>
                <a:lnTo>
                  <a:pt x="1121" y="1884"/>
                </a:lnTo>
                <a:lnTo>
                  <a:pt x="1156" y="1877"/>
                </a:lnTo>
                <a:lnTo>
                  <a:pt x="1193" y="1872"/>
                </a:lnTo>
                <a:lnTo>
                  <a:pt x="1231" y="1867"/>
                </a:lnTo>
                <a:lnTo>
                  <a:pt x="1271" y="1862"/>
                </a:lnTo>
                <a:lnTo>
                  <a:pt x="1316" y="1859"/>
                </a:lnTo>
                <a:lnTo>
                  <a:pt x="1365" y="1856"/>
                </a:lnTo>
                <a:lnTo>
                  <a:pt x="1371" y="1856"/>
                </a:lnTo>
                <a:lnTo>
                  <a:pt x="1382" y="1856"/>
                </a:lnTo>
                <a:lnTo>
                  <a:pt x="1401" y="1855"/>
                </a:lnTo>
                <a:lnTo>
                  <a:pt x="1424" y="1854"/>
                </a:lnTo>
                <a:lnTo>
                  <a:pt x="1453" y="1852"/>
                </a:lnTo>
                <a:lnTo>
                  <a:pt x="1486" y="1850"/>
                </a:lnTo>
                <a:lnTo>
                  <a:pt x="1523" y="1845"/>
                </a:lnTo>
                <a:lnTo>
                  <a:pt x="1563" y="1840"/>
                </a:lnTo>
                <a:lnTo>
                  <a:pt x="1605" y="1835"/>
                </a:lnTo>
                <a:lnTo>
                  <a:pt x="1649" y="1826"/>
                </a:lnTo>
                <a:lnTo>
                  <a:pt x="1693" y="1816"/>
                </a:lnTo>
                <a:lnTo>
                  <a:pt x="1738" y="1806"/>
                </a:lnTo>
                <a:lnTo>
                  <a:pt x="1781" y="1792"/>
                </a:lnTo>
                <a:lnTo>
                  <a:pt x="1824" y="1777"/>
                </a:lnTo>
                <a:lnTo>
                  <a:pt x="1850" y="1793"/>
                </a:lnTo>
                <a:lnTo>
                  <a:pt x="1806" y="1810"/>
                </a:lnTo>
                <a:lnTo>
                  <a:pt x="1761" y="1825"/>
                </a:lnTo>
                <a:lnTo>
                  <a:pt x="1715" y="1837"/>
                </a:lnTo>
                <a:lnTo>
                  <a:pt x="1669" y="1847"/>
                </a:lnTo>
                <a:lnTo>
                  <a:pt x="1625" y="1856"/>
                </a:lnTo>
                <a:lnTo>
                  <a:pt x="1581" y="1863"/>
                </a:lnTo>
                <a:lnTo>
                  <a:pt x="1539" y="1869"/>
                </a:lnTo>
                <a:lnTo>
                  <a:pt x="1501" y="1873"/>
                </a:lnTo>
                <a:lnTo>
                  <a:pt x="1466" y="1875"/>
                </a:lnTo>
                <a:lnTo>
                  <a:pt x="1434" y="1877"/>
                </a:lnTo>
                <a:lnTo>
                  <a:pt x="1408" y="1878"/>
                </a:lnTo>
                <a:lnTo>
                  <a:pt x="1388" y="1879"/>
                </a:lnTo>
                <a:lnTo>
                  <a:pt x="1373" y="1879"/>
                </a:lnTo>
                <a:lnTo>
                  <a:pt x="1366" y="1879"/>
                </a:lnTo>
                <a:lnTo>
                  <a:pt x="1317" y="1883"/>
                </a:lnTo>
                <a:lnTo>
                  <a:pt x="1274" y="1887"/>
                </a:lnTo>
                <a:lnTo>
                  <a:pt x="1234" y="1890"/>
                </a:lnTo>
                <a:lnTo>
                  <a:pt x="1197" y="1895"/>
                </a:lnTo>
                <a:lnTo>
                  <a:pt x="1161" y="1901"/>
                </a:lnTo>
                <a:lnTo>
                  <a:pt x="1126" y="1907"/>
                </a:lnTo>
                <a:lnTo>
                  <a:pt x="1074" y="1917"/>
                </a:lnTo>
                <a:lnTo>
                  <a:pt x="1024" y="1923"/>
                </a:lnTo>
                <a:lnTo>
                  <a:pt x="975" y="1926"/>
                </a:lnTo>
                <a:lnTo>
                  <a:pt x="929" y="1927"/>
                </a:lnTo>
                <a:lnTo>
                  <a:pt x="871" y="1926"/>
                </a:lnTo>
                <a:lnTo>
                  <a:pt x="817" y="1921"/>
                </a:lnTo>
                <a:lnTo>
                  <a:pt x="766" y="1914"/>
                </a:lnTo>
                <a:lnTo>
                  <a:pt x="719" y="1903"/>
                </a:lnTo>
                <a:lnTo>
                  <a:pt x="675" y="1891"/>
                </a:lnTo>
                <a:lnTo>
                  <a:pt x="635" y="1878"/>
                </a:lnTo>
                <a:lnTo>
                  <a:pt x="598" y="1864"/>
                </a:lnTo>
                <a:lnTo>
                  <a:pt x="565" y="1851"/>
                </a:lnTo>
                <a:lnTo>
                  <a:pt x="537" y="1836"/>
                </a:lnTo>
                <a:lnTo>
                  <a:pt x="512" y="1823"/>
                </a:lnTo>
                <a:lnTo>
                  <a:pt x="492" y="1811"/>
                </a:lnTo>
                <a:lnTo>
                  <a:pt x="476" y="1800"/>
                </a:lnTo>
                <a:lnTo>
                  <a:pt x="464" y="1793"/>
                </a:lnTo>
                <a:lnTo>
                  <a:pt x="457" y="1788"/>
                </a:lnTo>
                <a:lnTo>
                  <a:pt x="454" y="1786"/>
                </a:lnTo>
                <a:lnTo>
                  <a:pt x="396" y="1735"/>
                </a:lnTo>
                <a:lnTo>
                  <a:pt x="343" y="1685"/>
                </a:lnTo>
                <a:lnTo>
                  <a:pt x="298" y="1635"/>
                </a:lnTo>
                <a:lnTo>
                  <a:pt x="257" y="1585"/>
                </a:lnTo>
                <a:lnTo>
                  <a:pt x="223" y="1535"/>
                </a:lnTo>
                <a:lnTo>
                  <a:pt x="194" y="1487"/>
                </a:lnTo>
                <a:lnTo>
                  <a:pt x="170" y="1440"/>
                </a:lnTo>
                <a:lnTo>
                  <a:pt x="149" y="1395"/>
                </a:lnTo>
                <a:lnTo>
                  <a:pt x="133" y="1352"/>
                </a:lnTo>
                <a:lnTo>
                  <a:pt x="121" y="1312"/>
                </a:lnTo>
                <a:lnTo>
                  <a:pt x="111" y="1276"/>
                </a:lnTo>
                <a:lnTo>
                  <a:pt x="105" y="1242"/>
                </a:lnTo>
                <a:lnTo>
                  <a:pt x="99" y="1213"/>
                </a:lnTo>
                <a:lnTo>
                  <a:pt x="96" y="1187"/>
                </a:lnTo>
                <a:lnTo>
                  <a:pt x="95" y="1167"/>
                </a:lnTo>
                <a:lnTo>
                  <a:pt x="94" y="1152"/>
                </a:lnTo>
                <a:lnTo>
                  <a:pt x="94" y="1142"/>
                </a:lnTo>
                <a:lnTo>
                  <a:pt x="94" y="1139"/>
                </a:lnTo>
                <a:lnTo>
                  <a:pt x="93" y="1101"/>
                </a:lnTo>
                <a:lnTo>
                  <a:pt x="90" y="1067"/>
                </a:lnTo>
                <a:lnTo>
                  <a:pt x="85" y="1036"/>
                </a:lnTo>
                <a:lnTo>
                  <a:pt x="79" y="1009"/>
                </a:lnTo>
                <a:lnTo>
                  <a:pt x="73" y="986"/>
                </a:lnTo>
                <a:lnTo>
                  <a:pt x="66" y="967"/>
                </a:lnTo>
                <a:lnTo>
                  <a:pt x="61" y="954"/>
                </a:lnTo>
                <a:lnTo>
                  <a:pt x="57" y="945"/>
                </a:lnTo>
                <a:lnTo>
                  <a:pt x="55" y="943"/>
                </a:lnTo>
                <a:lnTo>
                  <a:pt x="33" y="890"/>
                </a:lnTo>
                <a:lnTo>
                  <a:pt x="17" y="838"/>
                </a:lnTo>
                <a:lnTo>
                  <a:pt x="6" y="788"/>
                </a:lnTo>
                <a:lnTo>
                  <a:pt x="1" y="740"/>
                </a:lnTo>
                <a:lnTo>
                  <a:pt x="0" y="693"/>
                </a:lnTo>
                <a:lnTo>
                  <a:pt x="4" y="650"/>
                </a:lnTo>
                <a:lnTo>
                  <a:pt x="12" y="607"/>
                </a:lnTo>
                <a:lnTo>
                  <a:pt x="21" y="566"/>
                </a:lnTo>
                <a:lnTo>
                  <a:pt x="35" y="528"/>
                </a:lnTo>
                <a:lnTo>
                  <a:pt x="50" y="492"/>
                </a:lnTo>
                <a:lnTo>
                  <a:pt x="67" y="458"/>
                </a:lnTo>
                <a:lnTo>
                  <a:pt x="86" y="427"/>
                </a:lnTo>
                <a:lnTo>
                  <a:pt x="105" y="398"/>
                </a:lnTo>
                <a:lnTo>
                  <a:pt x="124" y="371"/>
                </a:lnTo>
                <a:lnTo>
                  <a:pt x="143" y="348"/>
                </a:lnTo>
                <a:lnTo>
                  <a:pt x="161" y="327"/>
                </a:lnTo>
                <a:lnTo>
                  <a:pt x="178" y="309"/>
                </a:lnTo>
                <a:lnTo>
                  <a:pt x="193" y="294"/>
                </a:lnTo>
                <a:lnTo>
                  <a:pt x="205" y="283"/>
                </a:lnTo>
                <a:lnTo>
                  <a:pt x="215" y="274"/>
                </a:lnTo>
                <a:lnTo>
                  <a:pt x="222" y="269"/>
                </a:lnTo>
                <a:lnTo>
                  <a:pt x="224" y="267"/>
                </a:lnTo>
                <a:lnTo>
                  <a:pt x="284" y="222"/>
                </a:lnTo>
                <a:lnTo>
                  <a:pt x="346" y="182"/>
                </a:lnTo>
                <a:lnTo>
                  <a:pt x="409" y="147"/>
                </a:lnTo>
                <a:lnTo>
                  <a:pt x="473" y="117"/>
                </a:lnTo>
                <a:lnTo>
                  <a:pt x="538" y="92"/>
                </a:lnTo>
                <a:lnTo>
                  <a:pt x="603" y="69"/>
                </a:lnTo>
                <a:lnTo>
                  <a:pt x="667" y="51"/>
                </a:lnTo>
                <a:lnTo>
                  <a:pt x="730" y="37"/>
                </a:lnTo>
                <a:lnTo>
                  <a:pt x="791" y="24"/>
                </a:lnTo>
                <a:lnTo>
                  <a:pt x="850" y="16"/>
                </a:lnTo>
                <a:lnTo>
                  <a:pt x="906" y="10"/>
                </a:lnTo>
                <a:lnTo>
                  <a:pt x="958" y="4"/>
                </a:lnTo>
                <a:lnTo>
                  <a:pt x="1006" y="1"/>
                </a:lnTo>
                <a:lnTo>
                  <a:pt x="1050" y="0"/>
                </a:lnTo>
                <a:lnTo>
                  <a:pt x="1088" y="0"/>
                </a:lnTo>
                <a:close/>
              </a:path>
            </a:pathLst>
          </a:custGeom>
          <a:solidFill>
            <a:srgbClr val="C19A54"/>
          </a:solidFill>
          <a:ln w="0">
            <a:solidFill>
              <a:srgbClr val="C19A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5"/>
          <p:cNvSpPr>
            <a:spLocks/>
          </p:cNvSpPr>
          <p:nvPr/>
        </p:nvSpPr>
        <p:spPr bwMode="auto">
          <a:xfrm>
            <a:off x="7526581" y="1587515"/>
            <a:ext cx="393305" cy="1185992"/>
          </a:xfrm>
          <a:custGeom>
            <a:avLst/>
            <a:gdLst/>
            <a:ahLst/>
            <a:cxnLst>
              <a:cxn ang="0">
                <a:pos x="78" y="18"/>
              </a:cxn>
              <a:cxn ang="0">
                <a:pos x="146" y="50"/>
              </a:cxn>
              <a:cxn ang="0">
                <a:pos x="193" y="78"/>
              </a:cxn>
              <a:cxn ang="0">
                <a:pos x="221" y="98"/>
              </a:cxn>
              <a:cxn ang="0">
                <a:pos x="231" y="107"/>
              </a:cxn>
              <a:cxn ang="0">
                <a:pos x="261" y="134"/>
              </a:cxn>
              <a:cxn ang="0">
                <a:pos x="297" y="172"/>
              </a:cxn>
              <a:cxn ang="0">
                <a:pos x="337" y="217"/>
              </a:cxn>
              <a:cxn ang="0">
                <a:pos x="371" y="263"/>
              </a:cxn>
              <a:cxn ang="0">
                <a:pos x="485" y="444"/>
              </a:cxn>
              <a:cxn ang="0">
                <a:pos x="518" y="538"/>
              </a:cxn>
              <a:cxn ang="0">
                <a:pos x="534" y="637"/>
              </a:cxn>
              <a:cxn ang="0">
                <a:pos x="536" y="739"/>
              </a:cxn>
              <a:cxn ang="0">
                <a:pos x="527" y="844"/>
              </a:cxn>
              <a:cxn ang="0">
                <a:pos x="509" y="949"/>
              </a:cxn>
              <a:cxn ang="0">
                <a:pos x="482" y="1050"/>
              </a:cxn>
              <a:cxn ang="0">
                <a:pos x="451" y="1147"/>
              </a:cxn>
              <a:cxn ang="0">
                <a:pos x="417" y="1237"/>
              </a:cxn>
              <a:cxn ang="0">
                <a:pos x="383" y="1319"/>
              </a:cxn>
              <a:cxn ang="0">
                <a:pos x="350" y="1389"/>
              </a:cxn>
              <a:cxn ang="0">
                <a:pos x="321" y="1447"/>
              </a:cxn>
              <a:cxn ang="0">
                <a:pos x="297" y="1489"/>
              </a:cxn>
              <a:cxn ang="0">
                <a:pos x="283" y="1515"/>
              </a:cxn>
              <a:cxn ang="0">
                <a:pos x="263" y="1550"/>
              </a:cxn>
              <a:cxn ang="0">
                <a:pos x="215" y="1602"/>
              </a:cxn>
              <a:cxn ang="0">
                <a:pos x="154" y="1646"/>
              </a:cxn>
              <a:cxn ang="0">
                <a:pos x="95" y="1648"/>
              </a:cxn>
              <a:cxn ang="0">
                <a:pos x="163" y="1611"/>
              </a:cxn>
              <a:cxn ang="0">
                <a:pos x="219" y="1565"/>
              </a:cxn>
              <a:cxn ang="0">
                <a:pos x="259" y="1509"/>
              </a:cxn>
              <a:cxn ang="0">
                <a:pos x="266" y="1497"/>
              </a:cxn>
              <a:cxn ang="0">
                <a:pos x="282" y="1466"/>
              </a:cxn>
              <a:cxn ang="0">
                <a:pos x="307" y="1418"/>
              </a:cxn>
              <a:cxn ang="0">
                <a:pos x="338" y="1356"/>
              </a:cxn>
              <a:cxn ang="0">
                <a:pos x="371" y="1281"/>
              </a:cxn>
              <a:cxn ang="0">
                <a:pos x="405" y="1196"/>
              </a:cxn>
              <a:cxn ang="0">
                <a:pos x="438" y="1103"/>
              </a:cxn>
              <a:cxn ang="0">
                <a:pos x="468" y="1004"/>
              </a:cxn>
              <a:cxn ang="0">
                <a:pos x="491" y="902"/>
              </a:cxn>
              <a:cxn ang="0">
                <a:pos x="507" y="798"/>
              </a:cxn>
              <a:cxn ang="0">
                <a:pos x="512" y="695"/>
              </a:cxn>
              <a:cxn ang="0">
                <a:pos x="504" y="595"/>
              </a:cxn>
              <a:cxn ang="0">
                <a:pos x="482" y="501"/>
              </a:cxn>
              <a:cxn ang="0">
                <a:pos x="441" y="413"/>
              </a:cxn>
              <a:cxn ang="0">
                <a:pos x="334" y="252"/>
              </a:cxn>
              <a:cxn ang="0">
                <a:pos x="296" y="206"/>
              </a:cxn>
              <a:cxn ang="0">
                <a:pos x="259" y="166"/>
              </a:cxn>
              <a:cxn ang="0">
                <a:pos x="227" y="136"/>
              </a:cxn>
              <a:cxn ang="0">
                <a:pos x="213" y="123"/>
              </a:cxn>
              <a:cxn ang="0">
                <a:pos x="193" y="108"/>
              </a:cxn>
              <a:cxn ang="0">
                <a:pos x="152" y="82"/>
              </a:cxn>
              <a:cxn ang="0">
                <a:pos x="88" y="50"/>
              </a:cxn>
              <a:cxn ang="0">
                <a:pos x="0" y="14"/>
              </a:cxn>
            </a:cxnLst>
            <a:rect l="0" t="0" r="r" b="b"/>
            <a:pathLst>
              <a:path w="537" h="1664">
                <a:moveTo>
                  <a:pt x="35" y="0"/>
                </a:moveTo>
                <a:lnTo>
                  <a:pt x="78" y="18"/>
                </a:lnTo>
                <a:lnTo>
                  <a:pt x="115" y="34"/>
                </a:lnTo>
                <a:lnTo>
                  <a:pt x="146" y="50"/>
                </a:lnTo>
                <a:lnTo>
                  <a:pt x="171" y="65"/>
                </a:lnTo>
                <a:lnTo>
                  <a:pt x="193" y="78"/>
                </a:lnTo>
                <a:lnTo>
                  <a:pt x="209" y="90"/>
                </a:lnTo>
                <a:lnTo>
                  <a:pt x="221" y="98"/>
                </a:lnTo>
                <a:lnTo>
                  <a:pt x="228" y="105"/>
                </a:lnTo>
                <a:lnTo>
                  <a:pt x="231" y="107"/>
                </a:lnTo>
                <a:lnTo>
                  <a:pt x="245" y="119"/>
                </a:lnTo>
                <a:lnTo>
                  <a:pt x="261" y="134"/>
                </a:lnTo>
                <a:lnTo>
                  <a:pt x="279" y="152"/>
                </a:lnTo>
                <a:lnTo>
                  <a:pt x="297" y="172"/>
                </a:lnTo>
                <a:lnTo>
                  <a:pt x="318" y="193"/>
                </a:lnTo>
                <a:lnTo>
                  <a:pt x="337" y="217"/>
                </a:lnTo>
                <a:lnTo>
                  <a:pt x="355" y="240"/>
                </a:lnTo>
                <a:lnTo>
                  <a:pt x="371" y="263"/>
                </a:lnTo>
                <a:lnTo>
                  <a:pt x="462" y="400"/>
                </a:lnTo>
                <a:lnTo>
                  <a:pt x="485" y="444"/>
                </a:lnTo>
                <a:lnTo>
                  <a:pt x="503" y="490"/>
                </a:lnTo>
                <a:lnTo>
                  <a:pt x="518" y="538"/>
                </a:lnTo>
                <a:lnTo>
                  <a:pt x="528" y="587"/>
                </a:lnTo>
                <a:lnTo>
                  <a:pt x="534" y="637"/>
                </a:lnTo>
                <a:lnTo>
                  <a:pt x="537" y="687"/>
                </a:lnTo>
                <a:lnTo>
                  <a:pt x="536" y="739"/>
                </a:lnTo>
                <a:lnTo>
                  <a:pt x="533" y="792"/>
                </a:lnTo>
                <a:lnTo>
                  <a:pt x="527" y="844"/>
                </a:lnTo>
                <a:lnTo>
                  <a:pt x="519" y="896"/>
                </a:lnTo>
                <a:lnTo>
                  <a:pt x="509" y="949"/>
                </a:lnTo>
                <a:lnTo>
                  <a:pt x="496" y="1000"/>
                </a:lnTo>
                <a:lnTo>
                  <a:pt x="482" y="1050"/>
                </a:lnTo>
                <a:lnTo>
                  <a:pt x="467" y="1099"/>
                </a:lnTo>
                <a:lnTo>
                  <a:pt x="451" y="1147"/>
                </a:lnTo>
                <a:lnTo>
                  <a:pt x="434" y="1193"/>
                </a:lnTo>
                <a:lnTo>
                  <a:pt x="417" y="1237"/>
                </a:lnTo>
                <a:lnTo>
                  <a:pt x="400" y="1279"/>
                </a:lnTo>
                <a:lnTo>
                  <a:pt x="383" y="1319"/>
                </a:lnTo>
                <a:lnTo>
                  <a:pt x="366" y="1355"/>
                </a:lnTo>
                <a:lnTo>
                  <a:pt x="350" y="1389"/>
                </a:lnTo>
                <a:lnTo>
                  <a:pt x="335" y="1420"/>
                </a:lnTo>
                <a:lnTo>
                  <a:pt x="321" y="1447"/>
                </a:lnTo>
                <a:lnTo>
                  <a:pt x="308" y="1470"/>
                </a:lnTo>
                <a:lnTo>
                  <a:pt x="297" y="1489"/>
                </a:lnTo>
                <a:lnTo>
                  <a:pt x="290" y="1504"/>
                </a:lnTo>
                <a:lnTo>
                  <a:pt x="283" y="1515"/>
                </a:lnTo>
                <a:lnTo>
                  <a:pt x="280" y="1520"/>
                </a:lnTo>
                <a:lnTo>
                  <a:pt x="263" y="1550"/>
                </a:lnTo>
                <a:lnTo>
                  <a:pt x="241" y="1578"/>
                </a:lnTo>
                <a:lnTo>
                  <a:pt x="215" y="1602"/>
                </a:lnTo>
                <a:lnTo>
                  <a:pt x="186" y="1626"/>
                </a:lnTo>
                <a:lnTo>
                  <a:pt x="154" y="1646"/>
                </a:lnTo>
                <a:lnTo>
                  <a:pt x="119" y="1664"/>
                </a:lnTo>
                <a:lnTo>
                  <a:pt x="95" y="1648"/>
                </a:lnTo>
                <a:lnTo>
                  <a:pt x="131" y="1631"/>
                </a:lnTo>
                <a:lnTo>
                  <a:pt x="163" y="1611"/>
                </a:lnTo>
                <a:lnTo>
                  <a:pt x="193" y="1590"/>
                </a:lnTo>
                <a:lnTo>
                  <a:pt x="219" y="1565"/>
                </a:lnTo>
                <a:lnTo>
                  <a:pt x="242" y="1538"/>
                </a:lnTo>
                <a:lnTo>
                  <a:pt x="259" y="1509"/>
                </a:lnTo>
                <a:lnTo>
                  <a:pt x="261" y="1505"/>
                </a:lnTo>
                <a:lnTo>
                  <a:pt x="266" y="1497"/>
                </a:lnTo>
                <a:lnTo>
                  <a:pt x="273" y="1484"/>
                </a:lnTo>
                <a:lnTo>
                  <a:pt x="282" y="1466"/>
                </a:lnTo>
                <a:lnTo>
                  <a:pt x="294" y="1445"/>
                </a:lnTo>
                <a:lnTo>
                  <a:pt x="307" y="1418"/>
                </a:lnTo>
                <a:lnTo>
                  <a:pt x="322" y="1389"/>
                </a:lnTo>
                <a:lnTo>
                  <a:pt x="338" y="1356"/>
                </a:lnTo>
                <a:lnTo>
                  <a:pt x="354" y="1320"/>
                </a:lnTo>
                <a:lnTo>
                  <a:pt x="371" y="1281"/>
                </a:lnTo>
                <a:lnTo>
                  <a:pt x="388" y="1240"/>
                </a:lnTo>
                <a:lnTo>
                  <a:pt x="405" y="1196"/>
                </a:lnTo>
                <a:lnTo>
                  <a:pt x="422" y="1150"/>
                </a:lnTo>
                <a:lnTo>
                  <a:pt x="438" y="1103"/>
                </a:lnTo>
                <a:lnTo>
                  <a:pt x="454" y="1054"/>
                </a:lnTo>
                <a:lnTo>
                  <a:pt x="468" y="1004"/>
                </a:lnTo>
                <a:lnTo>
                  <a:pt x="481" y="953"/>
                </a:lnTo>
                <a:lnTo>
                  <a:pt x="491" y="902"/>
                </a:lnTo>
                <a:lnTo>
                  <a:pt x="501" y="849"/>
                </a:lnTo>
                <a:lnTo>
                  <a:pt x="507" y="798"/>
                </a:lnTo>
                <a:lnTo>
                  <a:pt x="511" y="746"/>
                </a:lnTo>
                <a:lnTo>
                  <a:pt x="512" y="695"/>
                </a:lnTo>
                <a:lnTo>
                  <a:pt x="510" y="645"/>
                </a:lnTo>
                <a:lnTo>
                  <a:pt x="504" y="595"/>
                </a:lnTo>
                <a:lnTo>
                  <a:pt x="495" y="547"/>
                </a:lnTo>
                <a:lnTo>
                  <a:pt x="482" y="501"/>
                </a:lnTo>
                <a:lnTo>
                  <a:pt x="464" y="456"/>
                </a:lnTo>
                <a:lnTo>
                  <a:pt x="441" y="413"/>
                </a:lnTo>
                <a:lnTo>
                  <a:pt x="351" y="277"/>
                </a:lnTo>
                <a:lnTo>
                  <a:pt x="334" y="252"/>
                </a:lnTo>
                <a:lnTo>
                  <a:pt x="315" y="229"/>
                </a:lnTo>
                <a:lnTo>
                  <a:pt x="296" y="206"/>
                </a:lnTo>
                <a:lnTo>
                  <a:pt x="277" y="185"/>
                </a:lnTo>
                <a:lnTo>
                  <a:pt x="259" y="166"/>
                </a:lnTo>
                <a:lnTo>
                  <a:pt x="242" y="149"/>
                </a:lnTo>
                <a:lnTo>
                  <a:pt x="227" y="136"/>
                </a:lnTo>
                <a:lnTo>
                  <a:pt x="215" y="125"/>
                </a:lnTo>
                <a:lnTo>
                  <a:pt x="213" y="123"/>
                </a:lnTo>
                <a:lnTo>
                  <a:pt x="206" y="118"/>
                </a:lnTo>
                <a:lnTo>
                  <a:pt x="193" y="108"/>
                </a:lnTo>
                <a:lnTo>
                  <a:pt x="176" y="96"/>
                </a:lnTo>
                <a:lnTo>
                  <a:pt x="152" y="82"/>
                </a:lnTo>
                <a:lnTo>
                  <a:pt x="123" y="67"/>
                </a:lnTo>
                <a:lnTo>
                  <a:pt x="88" y="50"/>
                </a:lnTo>
                <a:lnTo>
                  <a:pt x="48" y="32"/>
                </a:lnTo>
                <a:lnTo>
                  <a:pt x="0" y="14"/>
                </a:lnTo>
                <a:lnTo>
                  <a:pt x="35" y="0"/>
                </a:lnTo>
                <a:close/>
              </a:path>
            </a:pathLst>
          </a:custGeom>
          <a:solidFill>
            <a:srgbClr val="AB9B1A"/>
          </a:solidFill>
          <a:ln w="0">
            <a:solidFill>
              <a:srgbClr val="AB9B1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6"/>
          <p:cNvSpPr>
            <a:spLocks noEditPoints="1"/>
          </p:cNvSpPr>
          <p:nvPr/>
        </p:nvSpPr>
        <p:spPr bwMode="auto">
          <a:xfrm>
            <a:off x="7501726" y="1578962"/>
            <a:ext cx="112582" cy="1203098"/>
          </a:xfrm>
          <a:custGeom>
            <a:avLst/>
            <a:gdLst/>
            <a:ahLst/>
            <a:cxnLst>
              <a:cxn ang="0">
                <a:pos x="129" y="1659"/>
              </a:cxn>
              <a:cxn ang="0">
                <a:pos x="153" y="1675"/>
              </a:cxn>
              <a:cxn ang="0">
                <a:pos x="128" y="1687"/>
              </a:cxn>
              <a:cxn ang="0">
                <a:pos x="102" y="1671"/>
              </a:cxn>
              <a:cxn ang="0">
                <a:pos x="129" y="1659"/>
              </a:cxn>
              <a:cxn ang="0">
                <a:pos x="35" y="0"/>
              </a:cxn>
              <a:cxn ang="0">
                <a:pos x="69" y="11"/>
              </a:cxn>
              <a:cxn ang="0">
                <a:pos x="34" y="25"/>
              </a:cxn>
              <a:cxn ang="0">
                <a:pos x="0" y="13"/>
              </a:cxn>
              <a:cxn ang="0">
                <a:pos x="35" y="0"/>
              </a:cxn>
            </a:cxnLst>
            <a:rect l="0" t="0" r="r" b="b"/>
            <a:pathLst>
              <a:path w="153" h="1687">
                <a:moveTo>
                  <a:pt x="129" y="1659"/>
                </a:moveTo>
                <a:lnTo>
                  <a:pt x="153" y="1675"/>
                </a:lnTo>
                <a:lnTo>
                  <a:pt x="128" y="1687"/>
                </a:lnTo>
                <a:lnTo>
                  <a:pt x="102" y="1671"/>
                </a:lnTo>
                <a:lnTo>
                  <a:pt x="129" y="1659"/>
                </a:lnTo>
                <a:close/>
                <a:moveTo>
                  <a:pt x="35" y="0"/>
                </a:moveTo>
                <a:lnTo>
                  <a:pt x="69" y="11"/>
                </a:lnTo>
                <a:lnTo>
                  <a:pt x="34" y="25"/>
                </a:lnTo>
                <a:lnTo>
                  <a:pt x="0" y="13"/>
                </a:lnTo>
                <a:lnTo>
                  <a:pt x="35" y="0"/>
                </a:lnTo>
                <a:close/>
              </a:path>
            </a:pathLst>
          </a:custGeom>
          <a:solidFill>
            <a:srgbClr val="988C10"/>
          </a:solidFill>
          <a:ln w="0">
            <a:solidFill>
              <a:srgbClr val="988C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7"/>
          <p:cNvSpPr>
            <a:spLocks/>
          </p:cNvSpPr>
          <p:nvPr/>
        </p:nvSpPr>
        <p:spPr bwMode="auto">
          <a:xfrm>
            <a:off x="6745821" y="1654513"/>
            <a:ext cx="86264" cy="84103"/>
          </a:xfrm>
          <a:custGeom>
            <a:avLst/>
            <a:gdLst/>
            <a:ahLst/>
            <a:cxnLst>
              <a:cxn ang="0">
                <a:pos x="59" y="0"/>
              </a:cxn>
              <a:cxn ang="0">
                <a:pos x="77" y="3"/>
              </a:cxn>
              <a:cxn ang="0">
                <a:pos x="93" y="11"/>
              </a:cxn>
              <a:cxn ang="0">
                <a:pos x="106" y="24"/>
              </a:cxn>
              <a:cxn ang="0">
                <a:pos x="114" y="40"/>
              </a:cxn>
              <a:cxn ang="0">
                <a:pos x="117" y="59"/>
              </a:cxn>
              <a:cxn ang="0">
                <a:pos x="114" y="77"/>
              </a:cxn>
              <a:cxn ang="0">
                <a:pos x="106" y="93"/>
              </a:cxn>
              <a:cxn ang="0">
                <a:pos x="93" y="106"/>
              </a:cxn>
              <a:cxn ang="0">
                <a:pos x="77" y="114"/>
              </a:cxn>
              <a:cxn ang="0">
                <a:pos x="59" y="117"/>
              </a:cxn>
              <a:cxn ang="0">
                <a:pos x="39" y="114"/>
              </a:cxn>
              <a:cxn ang="0">
                <a:pos x="23" y="106"/>
              </a:cxn>
              <a:cxn ang="0">
                <a:pos x="11" y="93"/>
              </a:cxn>
              <a:cxn ang="0">
                <a:pos x="2" y="77"/>
              </a:cxn>
              <a:cxn ang="0">
                <a:pos x="0" y="59"/>
              </a:cxn>
              <a:cxn ang="0">
                <a:pos x="2" y="40"/>
              </a:cxn>
              <a:cxn ang="0">
                <a:pos x="11" y="24"/>
              </a:cxn>
              <a:cxn ang="0">
                <a:pos x="23" y="11"/>
              </a:cxn>
              <a:cxn ang="0">
                <a:pos x="39" y="3"/>
              </a:cxn>
              <a:cxn ang="0">
                <a:pos x="59" y="0"/>
              </a:cxn>
            </a:cxnLst>
            <a:rect l="0" t="0" r="r" b="b"/>
            <a:pathLst>
              <a:path w="117" h="117">
                <a:moveTo>
                  <a:pt x="59" y="0"/>
                </a:moveTo>
                <a:lnTo>
                  <a:pt x="77" y="3"/>
                </a:lnTo>
                <a:lnTo>
                  <a:pt x="93" y="11"/>
                </a:lnTo>
                <a:lnTo>
                  <a:pt x="106" y="24"/>
                </a:lnTo>
                <a:lnTo>
                  <a:pt x="114" y="40"/>
                </a:lnTo>
                <a:lnTo>
                  <a:pt x="117" y="59"/>
                </a:lnTo>
                <a:lnTo>
                  <a:pt x="114" y="77"/>
                </a:lnTo>
                <a:lnTo>
                  <a:pt x="106" y="93"/>
                </a:lnTo>
                <a:lnTo>
                  <a:pt x="93" y="106"/>
                </a:lnTo>
                <a:lnTo>
                  <a:pt x="77" y="114"/>
                </a:lnTo>
                <a:lnTo>
                  <a:pt x="59" y="117"/>
                </a:lnTo>
                <a:lnTo>
                  <a:pt x="39" y="114"/>
                </a:lnTo>
                <a:lnTo>
                  <a:pt x="23" y="106"/>
                </a:lnTo>
                <a:lnTo>
                  <a:pt x="11" y="93"/>
                </a:lnTo>
                <a:lnTo>
                  <a:pt x="2" y="77"/>
                </a:lnTo>
                <a:lnTo>
                  <a:pt x="0" y="59"/>
                </a:lnTo>
                <a:lnTo>
                  <a:pt x="2" y="40"/>
                </a:lnTo>
                <a:lnTo>
                  <a:pt x="11" y="24"/>
                </a:lnTo>
                <a:lnTo>
                  <a:pt x="23" y="11"/>
                </a:lnTo>
                <a:lnTo>
                  <a:pt x="39"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8"/>
          <p:cNvSpPr>
            <a:spLocks noEditPoints="1"/>
          </p:cNvSpPr>
          <p:nvPr/>
        </p:nvSpPr>
        <p:spPr bwMode="auto">
          <a:xfrm>
            <a:off x="6737048" y="1645960"/>
            <a:ext cx="103809" cy="101209"/>
          </a:xfrm>
          <a:custGeom>
            <a:avLst/>
            <a:gdLst/>
            <a:ahLst/>
            <a:cxnLst>
              <a:cxn ang="0">
                <a:pos x="72" y="24"/>
              </a:cxn>
              <a:cxn ang="0">
                <a:pos x="57" y="26"/>
              </a:cxn>
              <a:cxn ang="0">
                <a:pos x="44" y="33"/>
              </a:cxn>
              <a:cxn ang="0">
                <a:pos x="33" y="43"/>
              </a:cxn>
              <a:cxn ang="0">
                <a:pos x="27" y="56"/>
              </a:cxn>
              <a:cxn ang="0">
                <a:pos x="25" y="71"/>
              </a:cxn>
              <a:cxn ang="0">
                <a:pos x="27" y="86"/>
              </a:cxn>
              <a:cxn ang="0">
                <a:pos x="33" y="99"/>
              </a:cxn>
              <a:cxn ang="0">
                <a:pos x="44" y="108"/>
              </a:cxn>
              <a:cxn ang="0">
                <a:pos x="57" y="115"/>
              </a:cxn>
              <a:cxn ang="0">
                <a:pos x="72" y="118"/>
              </a:cxn>
              <a:cxn ang="0">
                <a:pos x="86" y="115"/>
              </a:cxn>
              <a:cxn ang="0">
                <a:pos x="98" y="108"/>
              </a:cxn>
              <a:cxn ang="0">
                <a:pos x="109" y="99"/>
              </a:cxn>
              <a:cxn ang="0">
                <a:pos x="115" y="86"/>
              </a:cxn>
              <a:cxn ang="0">
                <a:pos x="118" y="71"/>
              </a:cxn>
              <a:cxn ang="0">
                <a:pos x="115" y="56"/>
              </a:cxn>
              <a:cxn ang="0">
                <a:pos x="109" y="43"/>
              </a:cxn>
              <a:cxn ang="0">
                <a:pos x="98" y="33"/>
              </a:cxn>
              <a:cxn ang="0">
                <a:pos x="86" y="26"/>
              </a:cxn>
              <a:cxn ang="0">
                <a:pos x="72" y="24"/>
              </a:cxn>
              <a:cxn ang="0">
                <a:pos x="72" y="0"/>
              </a:cxn>
              <a:cxn ang="0">
                <a:pos x="90" y="3"/>
              </a:cxn>
              <a:cxn ang="0">
                <a:pos x="107" y="10"/>
              </a:cxn>
              <a:cxn ang="0">
                <a:pos x="121" y="21"/>
              </a:cxn>
              <a:cxn ang="0">
                <a:pos x="132" y="35"/>
              </a:cxn>
              <a:cxn ang="0">
                <a:pos x="139" y="52"/>
              </a:cxn>
              <a:cxn ang="0">
                <a:pos x="142" y="71"/>
              </a:cxn>
              <a:cxn ang="0">
                <a:pos x="139" y="89"/>
              </a:cxn>
              <a:cxn ang="0">
                <a:pos x="132" y="106"/>
              </a:cxn>
              <a:cxn ang="0">
                <a:pos x="121" y="121"/>
              </a:cxn>
              <a:cxn ang="0">
                <a:pos x="107" y="132"/>
              </a:cxn>
              <a:cxn ang="0">
                <a:pos x="90" y="139"/>
              </a:cxn>
              <a:cxn ang="0">
                <a:pos x="72" y="141"/>
              </a:cxn>
              <a:cxn ang="0">
                <a:pos x="52" y="139"/>
              </a:cxn>
              <a:cxn ang="0">
                <a:pos x="35" y="132"/>
              </a:cxn>
              <a:cxn ang="0">
                <a:pos x="22" y="121"/>
              </a:cxn>
              <a:cxn ang="0">
                <a:pos x="10" y="106"/>
              </a:cxn>
              <a:cxn ang="0">
                <a:pos x="3" y="89"/>
              </a:cxn>
              <a:cxn ang="0">
                <a:pos x="0" y="71"/>
              </a:cxn>
              <a:cxn ang="0">
                <a:pos x="3" y="52"/>
              </a:cxn>
              <a:cxn ang="0">
                <a:pos x="10" y="35"/>
              </a:cxn>
              <a:cxn ang="0">
                <a:pos x="22" y="21"/>
              </a:cxn>
              <a:cxn ang="0">
                <a:pos x="35" y="10"/>
              </a:cxn>
              <a:cxn ang="0">
                <a:pos x="52" y="3"/>
              </a:cxn>
              <a:cxn ang="0">
                <a:pos x="72" y="0"/>
              </a:cxn>
            </a:cxnLst>
            <a:rect l="0" t="0" r="r" b="b"/>
            <a:pathLst>
              <a:path w="142" h="141">
                <a:moveTo>
                  <a:pt x="72" y="24"/>
                </a:moveTo>
                <a:lnTo>
                  <a:pt x="57" y="26"/>
                </a:lnTo>
                <a:lnTo>
                  <a:pt x="44" y="33"/>
                </a:lnTo>
                <a:lnTo>
                  <a:pt x="33" y="43"/>
                </a:lnTo>
                <a:lnTo>
                  <a:pt x="27" y="56"/>
                </a:lnTo>
                <a:lnTo>
                  <a:pt x="25" y="71"/>
                </a:lnTo>
                <a:lnTo>
                  <a:pt x="27" y="86"/>
                </a:lnTo>
                <a:lnTo>
                  <a:pt x="33" y="99"/>
                </a:lnTo>
                <a:lnTo>
                  <a:pt x="44" y="108"/>
                </a:lnTo>
                <a:lnTo>
                  <a:pt x="57" y="115"/>
                </a:lnTo>
                <a:lnTo>
                  <a:pt x="72" y="118"/>
                </a:lnTo>
                <a:lnTo>
                  <a:pt x="86" y="115"/>
                </a:lnTo>
                <a:lnTo>
                  <a:pt x="98" y="108"/>
                </a:lnTo>
                <a:lnTo>
                  <a:pt x="109" y="99"/>
                </a:lnTo>
                <a:lnTo>
                  <a:pt x="115" y="86"/>
                </a:lnTo>
                <a:lnTo>
                  <a:pt x="118" y="71"/>
                </a:lnTo>
                <a:lnTo>
                  <a:pt x="115" y="56"/>
                </a:lnTo>
                <a:lnTo>
                  <a:pt x="109" y="43"/>
                </a:lnTo>
                <a:lnTo>
                  <a:pt x="98" y="33"/>
                </a:lnTo>
                <a:lnTo>
                  <a:pt x="86" y="26"/>
                </a:lnTo>
                <a:lnTo>
                  <a:pt x="72" y="24"/>
                </a:lnTo>
                <a:close/>
                <a:moveTo>
                  <a:pt x="72" y="0"/>
                </a:moveTo>
                <a:lnTo>
                  <a:pt x="90" y="3"/>
                </a:lnTo>
                <a:lnTo>
                  <a:pt x="107" y="10"/>
                </a:lnTo>
                <a:lnTo>
                  <a:pt x="121" y="21"/>
                </a:lnTo>
                <a:lnTo>
                  <a:pt x="132" y="35"/>
                </a:lnTo>
                <a:lnTo>
                  <a:pt x="139" y="52"/>
                </a:lnTo>
                <a:lnTo>
                  <a:pt x="142" y="71"/>
                </a:lnTo>
                <a:lnTo>
                  <a:pt x="139" y="89"/>
                </a:lnTo>
                <a:lnTo>
                  <a:pt x="132" y="106"/>
                </a:lnTo>
                <a:lnTo>
                  <a:pt x="121" y="121"/>
                </a:lnTo>
                <a:lnTo>
                  <a:pt x="107" y="132"/>
                </a:lnTo>
                <a:lnTo>
                  <a:pt x="90" y="139"/>
                </a:lnTo>
                <a:lnTo>
                  <a:pt x="72" y="141"/>
                </a:lnTo>
                <a:lnTo>
                  <a:pt x="52" y="139"/>
                </a:lnTo>
                <a:lnTo>
                  <a:pt x="35" y="132"/>
                </a:lnTo>
                <a:lnTo>
                  <a:pt x="22" y="121"/>
                </a:lnTo>
                <a:lnTo>
                  <a:pt x="10" y="106"/>
                </a:lnTo>
                <a:lnTo>
                  <a:pt x="3" y="89"/>
                </a:lnTo>
                <a:lnTo>
                  <a:pt x="0" y="71"/>
                </a:lnTo>
                <a:lnTo>
                  <a:pt x="3" y="52"/>
                </a:lnTo>
                <a:lnTo>
                  <a:pt x="10" y="35"/>
                </a:lnTo>
                <a:lnTo>
                  <a:pt x="22" y="21"/>
                </a:lnTo>
                <a:lnTo>
                  <a:pt x="35" y="10"/>
                </a:lnTo>
                <a:lnTo>
                  <a:pt x="52" y="3"/>
                </a:lnTo>
                <a:lnTo>
                  <a:pt x="7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3" name="Group 172"/>
          <p:cNvGrpSpPr/>
          <p:nvPr/>
        </p:nvGrpSpPr>
        <p:grpSpPr>
          <a:xfrm>
            <a:off x="6365675" y="2228977"/>
            <a:ext cx="103809" cy="101209"/>
            <a:chOff x="5630920" y="2377186"/>
            <a:chExt cx="103809" cy="101209"/>
          </a:xfrm>
        </p:grpSpPr>
        <p:sp>
          <p:nvSpPr>
            <p:cNvPr id="174" name="Freeform 19"/>
            <p:cNvSpPr>
              <a:spLocks/>
            </p:cNvSpPr>
            <p:nvPr/>
          </p:nvSpPr>
          <p:spPr bwMode="auto">
            <a:xfrm>
              <a:off x="5641155" y="2385739"/>
              <a:ext cx="84802" cy="84103"/>
            </a:xfrm>
            <a:custGeom>
              <a:avLst/>
              <a:gdLst/>
              <a:ahLst/>
              <a:cxnLst>
                <a:cxn ang="0">
                  <a:pos x="59" y="0"/>
                </a:cxn>
                <a:cxn ang="0">
                  <a:pos x="77" y="3"/>
                </a:cxn>
                <a:cxn ang="0">
                  <a:pos x="93" y="12"/>
                </a:cxn>
                <a:cxn ang="0">
                  <a:pos x="106" y="25"/>
                </a:cxn>
                <a:cxn ang="0">
                  <a:pos x="114" y="41"/>
                </a:cxn>
                <a:cxn ang="0">
                  <a:pos x="118" y="59"/>
                </a:cxn>
                <a:cxn ang="0">
                  <a:pos x="114" y="78"/>
                </a:cxn>
                <a:cxn ang="0">
                  <a:pos x="106" y="94"/>
                </a:cxn>
                <a:cxn ang="0">
                  <a:pos x="93" y="107"/>
                </a:cxn>
                <a:cxn ang="0">
                  <a:pos x="77" y="115"/>
                </a:cxn>
                <a:cxn ang="0">
                  <a:pos x="59" y="118"/>
                </a:cxn>
                <a:cxn ang="0">
                  <a:pos x="40" y="115"/>
                </a:cxn>
                <a:cxn ang="0">
                  <a:pos x="24" y="107"/>
                </a:cxn>
                <a:cxn ang="0">
                  <a:pos x="11" y="94"/>
                </a:cxn>
                <a:cxn ang="0">
                  <a:pos x="2" y="78"/>
                </a:cxn>
                <a:cxn ang="0">
                  <a:pos x="0" y="59"/>
                </a:cxn>
                <a:cxn ang="0">
                  <a:pos x="2" y="41"/>
                </a:cxn>
                <a:cxn ang="0">
                  <a:pos x="11" y="25"/>
                </a:cxn>
                <a:cxn ang="0">
                  <a:pos x="24" y="12"/>
                </a:cxn>
                <a:cxn ang="0">
                  <a:pos x="40" y="3"/>
                </a:cxn>
                <a:cxn ang="0">
                  <a:pos x="59" y="0"/>
                </a:cxn>
              </a:cxnLst>
              <a:rect l="0" t="0" r="r" b="b"/>
              <a:pathLst>
                <a:path w="118" h="118">
                  <a:moveTo>
                    <a:pt x="59" y="0"/>
                  </a:moveTo>
                  <a:lnTo>
                    <a:pt x="77" y="3"/>
                  </a:lnTo>
                  <a:lnTo>
                    <a:pt x="93" y="12"/>
                  </a:lnTo>
                  <a:lnTo>
                    <a:pt x="106" y="25"/>
                  </a:lnTo>
                  <a:lnTo>
                    <a:pt x="114" y="41"/>
                  </a:lnTo>
                  <a:lnTo>
                    <a:pt x="118" y="59"/>
                  </a:lnTo>
                  <a:lnTo>
                    <a:pt x="114" y="78"/>
                  </a:lnTo>
                  <a:lnTo>
                    <a:pt x="106" y="94"/>
                  </a:lnTo>
                  <a:lnTo>
                    <a:pt x="93" y="107"/>
                  </a:lnTo>
                  <a:lnTo>
                    <a:pt x="77" y="115"/>
                  </a:lnTo>
                  <a:lnTo>
                    <a:pt x="59" y="118"/>
                  </a:lnTo>
                  <a:lnTo>
                    <a:pt x="40" y="115"/>
                  </a:lnTo>
                  <a:lnTo>
                    <a:pt x="24" y="107"/>
                  </a:lnTo>
                  <a:lnTo>
                    <a:pt x="11" y="94"/>
                  </a:lnTo>
                  <a:lnTo>
                    <a:pt x="2" y="78"/>
                  </a:lnTo>
                  <a:lnTo>
                    <a:pt x="0" y="59"/>
                  </a:lnTo>
                  <a:lnTo>
                    <a:pt x="2" y="41"/>
                  </a:lnTo>
                  <a:lnTo>
                    <a:pt x="11" y="25"/>
                  </a:lnTo>
                  <a:lnTo>
                    <a:pt x="24" y="12"/>
                  </a:lnTo>
                  <a:lnTo>
                    <a:pt x="40"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20"/>
            <p:cNvSpPr>
              <a:spLocks noEditPoints="1"/>
            </p:cNvSpPr>
            <p:nvPr/>
          </p:nvSpPr>
          <p:spPr bwMode="auto">
            <a:xfrm>
              <a:off x="5630920" y="2377186"/>
              <a:ext cx="103809" cy="101209"/>
            </a:xfrm>
            <a:custGeom>
              <a:avLst/>
              <a:gdLst/>
              <a:ahLst/>
              <a:cxnLst>
                <a:cxn ang="0">
                  <a:pos x="71" y="24"/>
                </a:cxn>
                <a:cxn ang="0">
                  <a:pos x="56" y="26"/>
                </a:cxn>
                <a:cxn ang="0">
                  <a:pos x="43" y="33"/>
                </a:cxn>
                <a:cxn ang="0">
                  <a:pos x="33" y="42"/>
                </a:cxn>
                <a:cxn ang="0">
                  <a:pos x="26" y="56"/>
                </a:cxn>
                <a:cxn ang="0">
                  <a:pos x="24" y="70"/>
                </a:cxn>
                <a:cxn ang="0">
                  <a:pos x="26" y="85"/>
                </a:cxn>
                <a:cxn ang="0">
                  <a:pos x="33" y="98"/>
                </a:cxn>
                <a:cxn ang="0">
                  <a:pos x="43" y="108"/>
                </a:cxn>
                <a:cxn ang="0">
                  <a:pos x="56" y="115"/>
                </a:cxn>
                <a:cxn ang="0">
                  <a:pos x="71" y="117"/>
                </a:cxn>
                <a:cxn ang="0">
                  <a:pos x="85" y="115"/>
                </a:cxn>
                <a:cxn ang="0">
                  <a:pos x="98" y="108"/>
                </a:cxn>
                <a:cxn ang="0">
                  <a:pos x="108" y="98"/>
                </a:cxn>
                <a:cxn ang="0">
                  <a:pos x="115" y="85"/>
                </a:cxn>
                <a:cxn ang="0">
                  <a:pos x="117" y="70"/>
                </a:cxn>
                <a:cxn ang="0">
                  <a:pos x="115" y="56"/>
                </a:cxn>
                <a:cxn ang="0">
                  <a:pos x="108" y="42"/>
                </a:cxn>
                <a:cxn ang="0">
                  <a:pos x="98" y="33"/>
                </a:cxn>
                <a:cxn ang="0">
                  <a:pos x="85" y="26"/>
                </a:cxn>
                <a:cxn ang="0">
                  <a:pos x="71" y="24"/>
                </a:cxn>
                <a:cxn ang="0">
                  <a:pos x="71" y="0"/>
                </a:cxn>
                <a:cxn ang="0">
                  <a:pos x="89" y="2"/>
                </a:cxn>
                <a:cxn ang="0">
                  <a:pos x="106" y="9"/>
                </a:cxn>
                <a:cxn ang="0">
                  <a:pos x="120" y="20"/>
                </a:cxn>
                <a:cxn ang="0">
                  <a:pos x="132" y="35"/>
                </a:cxn>
                <a:cxn ang="0">
                  <a:pos x="138" y="52"/>
                </a:cxn>
                <a:cxn ang="0">
                  <a:pos x="141" y="70"/>
                </a:cxn>
                <a:cxn ang="0">
                  <a:pos x="138" y="89"/>
                </a:cxn>
                <a:cxn ang="0">
                  <a:pos x="132" y="106"/>
                </a:cxn>
                <a:cxn ang="0">
                  <a:pos x="120" y="120"/>
                </a:cxn>
                <a:cxn ang="0">
                  <a:pos x="106" y="132"/>
                </a:cxn>
                <a:cxn ang="0">
                  <a:pos x="89" y="138"/>
                </a:cxn>
                <a:cxn ang="0">
                  <a:pos x="71" y="141"/>
                </a:cxn>
                <a:cxn ang="0">
                  <a:pos x="52" y="138"/>
                </a:cxn>
                <a:cxn ang="0">
                  <a:pos x="35" y="132"/>
                </a:cxn>
                <a:cxn ang="0">
                  <a:pos x="21" y="120"/>
                </a:cxn>
                <a:cxn ang="0">
                  <a:pos x="9" y="106"/>
                </a:cxn>
                <a:cxn ang="0">
                  <a:pos x="3" y="89"/>
                </a:cxn>
                <a:cxn ang="0">
                  <a:pos x="0" y="70"/>
                </a:cxn>
                <a:cxn ang="0">
                  <a:pos x="3" y="52"/>
                </a:cxn>
                <a:cxn ang="0">
                  <a:pos x="9" y="35"/>
                </a:cxn>
                <a:cxn ang="0">
                  <a:pos x="21" y="20"/>
                </a:cxn>
                <a:cxn ang="0">
                  <a:pos x="35" y="9"/>
                </a:cxn>
                <a:cxn ang="0">
                  <a:pos x="52" y="2"/>
                </a:cxn>
                <a:cxn ang="0">
                  <a:pos x="71" y="0"/>
                </a:cxn>
              </a:cxnLst>
              <a:rect l="0" t="0" r="r" b="b"/>
              <a:pathLst>
                <a:path w="141" h="141">
                  <a:moveTo>
                    <a:pt x="71" y="24"/>
                  </a:moveTo>
                  <a:lnTo>
                    <a:pt x="56" y="26"/>
                  </a:lnTo>
                  <a:lnTo>
                    <a:pt x="43" y="33"/>
                  </a:lnTo>
                  <a:lnTo>
                    <a:pt x="33" y="42"/>
                  </a:lnTo>
                  <a:lnTo>
                    <a:pt x="26" y="56"/>
                  </a:lnTo>
                  <a:lnTo>
                    <a:pt x="24" y="70"/>
                  </a:lnTo>
                  <a:lnTo>
                    <a:pt x="26" y="85"/>
                  </a:lnTo>
                  <a:lnTo>
                    <a:pt x="33" y="98"/>
                  </a:lnTo>
                  <a:lnTo>
                    <a:pt x="43" y="108"/>
                  </a:lnTo>
                  <a:lnTo>
                    <a:pt x="56" y="115"/>
                  </a:lnTo>
                  <a:lnTo>
                    <a:pt x="71" y="117"/>
                  </a:lnTo>
                  <a:lnTo>
                    <a:pt x="85" y="115"/>
                  </a:lnTo>
                  <a:lnTo>
                    <a:pt x="98" y="108"/>
                  </a:lnTo>
                  <a:lnTo>
                    <a:pt x="108" y="98"/>
                  </a:lnTo>
                  <a:lnTo>
                    <a:pt x="115" y="85"/>
                  </a:lnTo>
                  <a:lnTo>
                    <a:pt x="117" y="70"/>
                  </a:lnTo>
                  <a:lnTo>
                    <a:pt x="115" y="56"/>
                  </a:lnTo>
                  <a:lnTo>
                    <a:pt x="108" y="42"/>
                  </a:lnTo>
                  <a:lnTo>
                    <a:pt x="98" y="33"/>
                  </a:lnTo>
                  <a:lnTo>
                    <a:pt x="85" y="26"/>
                  </a:lnTo>
                  <a:lnTo>
                    <a:pt x="71" y="24"/>
                  </a:lnTo>
                  <a:close/>
                  <a:moveTo>
                    <a:pt x="71" y="0"/>
                  </a:moveTo>
                  <a:lnTo>
                    <a:pt x="89" y="2"/>
                  </a:lnTo>
                  <a:lnTo>
                    <a:pt x="106" y="9"/>
                  </a:lnTo>
                  <a:lnTo>
                    <a:pt x="120" y="20"/>
                  </a:lnTo>
                  <a:lnTo>
                    <a:pt x="132" y="35"/>
                  </a:lnTo>
                  <a:lnTo>
                    <a:pt x="138" y="52"/>
                  </a:lnTo>
                  <a:lnTo>
                    <a:pt x="141" y="70"/>
                  </a:lnTo>
                  <a:lnTo>
                    <a:pt x="138" y="89"/>
                  </a:lnTo>
                  <a:lnTo>
                    <a:pt x="132" y="106"/>
                  </a:lnTo>
                  <a:lnTo>
                    <a:pt x="120" y="120"/>
                  </a:lnTo>
                  <a:lnTo>
                    <a:pt x="106" y="132"/>
                  </a:lnTo>
                  <a:lnTo>
                    <a:pt x="89" y="138"/>
                  </a:lnTo>
                  <a:lnTo>
                    <a:pt x="71" y="141"/>
                  </a:lnTo>
                  <a:lnTo>
                    <a:pt x="52" y="138"/>
                  </a:lnTo>
                  <a:lnTo>
                    <a:pt x="35" y="132"/>
                  </a:lnTo>
                  <a:lnTo>
                    <a:pt x="21" y="120"/>
                  </a:lnTo>
                  <a:lnTo>
                    <a:pt x="9" y="106"/>
                  </a:lnTo>
                  <a:lnTo>
                    <a:pt x="3" y="89"/>
                  </a:lnTo>
                  <a:lnTo>
                    <a:pt x="0" y="70"/>
                  </a:lnTo>
                  <a:lnTo>
                    <a:pt x="3" y="52"/>
                  </a:lnTo>
                  <a:lnTo>
                    <a:pt x="9" y="35"/>
                  </a:lnTo>
                  <a:lnTo>
                    <a:pt x="21" y="20"/>
                  </a:lnTo>
                  <a:lnTo>
                    <a:pt x="35"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 name="Freeform 21"/>
          <p:cNvSpPr>
            <a:spLocks/>
          </p:cNvSpPr>
          <p:nvPr/>
        </p:nvSpPr>
        <p:spPr bwMode="auto">
          <a:xfrm>
            <a:off x="6855479" y="2062198"/>
            <a:ext cx="84802" cy="84103"/>
          </a:xfrm>
          <a:custGeom>
            <a:avLst/>
            <a:gdLst/>
            <a:ahLst/>
            <a:cxnLst>
              <a:cxn ang="0">
                <a:pos x="59" y="0"/>
              </a:cxn>
              <a:cxn ang="0">
                <a:pos x="77" y="2"/>
              </a:cxn>
              <a:cxn ang="0">
                <a:pos x="93" y="11"/>
              </a:cxn>
              <a:cxn ang="0">
                <a:pos x="106" y="23"/>
              </a:cxn>
              <a:cxn ang="0">
                <a:pos x="114" y="39"/>
              </a:cxn>
              <a:cxn ang="0">
                <a:pos x="118" y="59"/>
              </a:cxn>
              <a:cxn ang="0">
                <a:pos x="114" y="77"/>
              </a:cxn>
              <a:cxn ang="0">
                <a:pos x="106" y="93"/>
              </a:cxn>
              <a:cxn ang="0">
                <a:pos x="93" y="105"/>
              </a:cxn>
              <a:cxn ang="0">
                <a:pos x="77" y="114"/>
              </a:cxn>
              <a:cxn ang="0">
                <a:pos x="59" y="117"/>
              </a:cxn>
              <a:cxn ang="0">
                <a:pos x="40" y="114"/>
              </a:cxn>
              <a:cxn ang="0">
                <a:pos x="24" y="105"/>
              </a:cxn>
              <a:cxn ang="0">
                <a:pos x="11" y="93"/>
              </a:cxn>
              <a:cxn ang="0">
                <a:pos x="2" y="77"/>
              </a:cxn>
              <a:cxn ang="0">
                <a:pos x="0" y="59"/>
              </a:cxn>
              <a:cxn ang="0">
                <a:pos x="2" y="39"/>
              </a:cxn>
              <a:cxn ang="0">
                <a:pos x="11" y="23"/>
              </a:cxn>
              <a:cxn ang="0">
                <a:pos x="24" y="11"/>
              </a:cxn>
              <a:cxn ang="0">
                <a:pos x="40" y="2"/>
              </a:cxn>
              <a:cxn ang="0">
                <a:pos x="59" y="0"/>
              </a:cxn>
            </a:cxnLst>
            <a:rect l="0" t="0" r="r" b="b"/>
            <a:pathLst>
              <a:path w="118" h="117">
                <a:moveTo>
                  <a:pt x="59" y="0"/>
                </a:moveTo>
                <a:lnTo>
                  <a:pt x="77" y="2"/>
                </a:lnTo>
                <a:lnTo>
                  <a:pt x="93" y="11"/>
                </a:lnTo>
                <a:lnTo>
                  <a:pt x="106" y="23"/>
                </a:lnTo>
                <a:lnTo>
                  <a:pt x="114" y="39"/>
                </a:lnTo>
                <a:lnTo>
                  <a:pt x="118" y="59"/>
                </a:lnTo>
                <a:lnTo>
                  <a:pt x="114" y="77"/>
                </a:lnTo>
                <a:lnTo>
                  <a:pt x="106" y="93"/>
                </a:lnTo>
                <a:lnTo>
                  <a:pt x="93" y="105"/>
                </a:lnTo>
                <a:lnTo>
                  <a:pt x="77" y="114"/>
                </a:lnTo>
                <a:lnTo>
                  <a:pt x="59" y="117"/>
                </a:lnTo>
                <a:lnTo>
                  <a:pt x="40" y="114"/>
                </a:lnTo>
                <a:lnTo>
                  <a:pt x="24" y="105"/>
                </a:lnTo>
                <a:lnTo>
                  <a:pt x="11" y="93"/>
                </a:lnTo>
                <a:lnTo>
                  <a:pt x="2" y="77"/>
                </a:lnTo>
                <a:lnTo>
                  <a:pt x="0" y="59"/>
                </a:lnTo>
                <a:lnTo>
                  <a:pt x="2" y="39"/>
                </a:lnTo>
                <a:lnTo>
                  <a:pt x="11" y="23"/>
                </a:lnTo>
                <a:lnTo>
                  <a:pt x="24" y="11"/>
                </a:lnTo>
                <a:lnTo>
                  <a:pt x="40" y="2"/>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22"/>
          <p:cNvSpPr>
            <a:spLocks noEditPoints="1"/>
          </p:cNvSpPr>
          <p:nvPr/>
        </p:nvSpPr>
        <p:spPr bwMode="auto">
          <a:xfrm>
            <a:off x="6845244" y="2053645"/>
            <a:ext cx="103809" cy="99783"/>
          </a:xfrm>
          <a:custGeom>
            <a:avLst/>
            <a:gdLst/>
            <a:ahLst/>
            <a:cxnLst>
              <a:cxn ang="0">
                <a:pos x="71" y="25"/>
              </a:cxn>
              <a:cxn ang="0">
                <a:pos x="56" y="27"/>
              </a:cxn>
              <a:cxn ang="0">
                <a:pos x="43" y="33"/>
              </a:cxn>
              <a:cxn ang="0">
                <a:pos x="33" y="44"/>
              </a:cxn>
              <a:cxn ang="0">
                <a:pos x="26" y="57"/>
              </a:cxn>
              <a:cxn ang="0">
                <a:pos x="24" y="72"/>
              </a:cxn>
              <a:cxn ang="0">
                <a:pos x="26" y="85"/>
              </a:cxn>
              <a:cxn ang="0">
                <a:pos x="33" y="99"/>
              </a:cxn>
              <a:cxn ang="0">
                <a:pos x="43" y="109"/>
              </a:cxn>
              <a:cxn ang="0">
                <a:pos x="56" y="115"/>
              </a:cxn>
              <a:cxn ang="0">
                <a:pos x="71" y="117"/>
              </a:cxn>
              <a:cxn ang="0">
                <a:pos x="85" y="115"/>
              </a:cxn>
              <a:cxn ang="0">
                <a:pos x="98" y="109"/>
              </a:cxn>
              <a:cxn ang="0">
                <a:pos x="108" y="99"/>
              </a:cxn>
              <a:cxn ang="0">
                <a:pos x="115" y="85"/>
              </a:cxn>
              <a:cxn ang="0">
                <a:pos x="117" y="72"/>
              </a:cxn>
              <a:cxn ang="0">
                <a:pos x="115" y="57"/>
              </a:cxn>
              <a:cxn ang="0">
                <a:pos x="108" y="44"/>
              </a:cxn>
              <a:cxn ang="0">
                <a:pos x="98" y="33"/>
              </a:cxn>
              <a:cxn ang="0">
                <a:pos x="85" y="27"/>
              </a:cxn>
              <a:cxn ang="0">
                <a:pos x="71" y="25"/>
              </a:cxn>
              <a:cxn ang="0">
                <a:pos x="71" y="0"/>
              </a:cxn>
              <a:cxn ang="0">
                <a:pos x="89" y="3"/>
              </a:cxn>
              <a:cxn ang="0">
                <a:pos x="106" y="10"/>
              </a:cxn>
              <a:cxn ang="0">
                <a:pos x="120" y="21"/>
              </a:cxn>
              <a:cxn ang="0">
                <a:pos x="132" y="35"/>
              </a:cxn>
              <a:cxn ang="0">
                <a:pos x="138" y="52"/>
              </a:cxn>
              <a:cxn ang="0">
                <a:pos x="141" y="72"/>
              </a:cxn>
              <a:cxn ang="0">
                <a:pos x="138" y="90"/>
              </a:cxn>
              <a:cxn ang="0">
                <a:pos x="132" y="107"/>
              </a:cxn>
              <a:cxn ang="0">
                <a:pos x="120" y="122"/>
              </a:cxn>
              <a:cxn ang="0">
                <a:pos x="106" y="132"/>
              </a:cxn>
              <a:cxn ang="0">
                <a:pos x="89" y="140"/>
              </a:cxn>
              <a:cxn ang="0">
                <a:pos x="71" y="142"/>
              </a:cxn>
              <a:cxn ang="0">
                <a:pos x="52" y="140"/>
              </a:cxn>
              <a:cxn ang="0">
                <a:pos x="35" y="132"/>
              </a:cxn>
              <a:cxn ang="0">
                <a:pos x="21" y="122"/>
              </a:cxn>
              <a:cxn ang="0">
                <a:pos x="9" y="107"/>
              </a:cxn>
              <a:cxn ang="0">
                <a:pos x="3" y="90"/>
              </a:cxn>
              <a:cxn ang="0">
                <a:pos x="0" y="72"/>
              </a:cxn>
              <a:cxn ang="0">
                <a:pos x="3" y="52"/>
              </a:cxn>
              <a:cxn ang="0">
                <a:pos x="9" y="35"/>
              </a:cxn>
              <a:cxn ang="0">
                <a:pos x="21" y="21"/>
              </a:cxn>
              <a:cxn ang="0">
                <a:pos x="35" y="10"/>
              </a:cxn>
              <a:cxn ang="0">
                <a:pos x="52" y="3"/>
              </a:cxn>
              <a:cxn ang="0">
                <a:pos x="71" y="0"/>
              </a:cxn>
            </a:cxnLst>
            <a:rect l="0" t="0" r="r" b="b"/>
            <a:pathLst>
              <a:path w="141" h="142">
                <a:moveTo>
                  <a:pt x="71" y="25"/>
                </a:moveTo>
                <a:lnTo>
                  <a:pt x="56" y="27"/>
                </a:lnTo>
                <a:lnTo>
                  <a:pt x="43" y="33"/>
                </a:lnTo>
                <a:lnTo>
                  <a:pt x="33" y="44"/>
                </a:lnTo>
                <a:lnTo>
                  <a:pt x="26" y="57"/>
                </a:lnTo>
                <a:lnTo>
                  <a:pt x="24" y="72"/>
                </a:lnTo>
                <a:lnTo>
                  <a:pt x="26" y="85"/>
                </a:lnTo>
                <a:lnTo>
                  <a:pt x="33" y="99"/>
                </a:lnTo>
                <a:lnTo>
                  <a:pt x="43" y="109"/>
                </a:lnTo>
                <a:lnTo>
                  <a:pt x="56" y="115"/>
                </a:lnTo>
                <a:lnTo>
                  <a:pt x="71" y="117"/>
                </a:lnTo>
                <a:lnTo>
                  <a:pt x="85" y="115"/>
                </a:lnTo>
                <a:lnTo>
                  <a:pt x="98" y="109"/>
                </a:lnTo>
                <a:lnTo>
                  <a:pt x="108" y="99"/>
                </a:lnTo>
                <a:lnTo>
                  <a:pt x="115" y="85"/>
                </a:lnTo>
                <a:lnTo>
                  <a:pt x="117" y="72"/>
                </a:lnTo>
                <a:lnTo>
                  <a:pt x="115" y="57"/>
                </a:lnTo>
                <a:lnTo>
                  <a:pt x="108" y="44"/>
                </a:lnTo>
                <a:lnTo>
                  <a:pt x="98" y="33"/>
                </a:lnTo>
                <a:lnTo>
                  <a:pt x="85" y="27"/>
                </a:lnTo>
                <a:lnTo>
                  <a:pt x="71" y="25"/>
                </a:lnTo>
                <a:close/>
                <a:moveTo>
                  <a:pt x="71" y="0"/>
                </a:moveTo>
                <a:lnTo>
                  <a:pt x="89" y="3"/>
                </a:lnTo>
                <a:lnTo>
                  <a:pt x="106" y="10"/>
                </a:lnTo>
                <a:lnTo>
                  <a:pt x="120" y="21"/>
                </a:lnTo>
                <a:lnTo>
                  <a:pt x="132" y="35"/>
                </a:lnTo>
                <a:lnTo>
                  <a:pt x="138" y="52"/>
                </a:lnTo>
                <a:lnTo>
                  <a:pt x="141" y="72"/>
                </a:lnTo>
                <a:lnTo>
                  <a:pt x="138" y="90"/>
                </a:lnTo>
                <a:lnTo>
                  <a:pt x="132" y="107"/>
                </a:lnTo>
                <a:lnTo>
                  <a:pt x="120" y="122"/>
                </a:lnTo>
                <a:lnTo>
                  <a:pt x="106" y="132"/>
                </a:lnTo>
                <a:lnTo>
                  <a:pt x="89" y="140"/>
                </a:lnTo>
                <a:lnTo>
                  <a:pt x="71" y="142"/>
                </a:lnTo>
                <a:lnTo>
                  <a:pt x="52" y="140"/>
                </a:lnTo>
                <a:lnTo>
                  <a:pt x="35" y="132"/>
                </a:lnTo>
                <a:lnTo>
                  <a:pt x="21" y="122"/>
                </a:lnTo>
                <a:lnTo>
                  <a:pt x="9" y="107"/>
                </a:lnTo>
                <a:lnTo>
                  <a:pt x="3" y="90"/>
                </a:lnTo>
                <a:lnTo>
                  <a:pt x="0" y="72"/>
                </a:lnTo>
                <a:lnTo>
                  <a:pt x="3" y="52"/>
                </a:lnTo>
                <a:lnTo>
                  <a:pt x="9" y="35"/>
                </a:lnTo>
                <a:lnTo>
                  <a:pt x="21" y="21"/>
                </a:lnTo>
                <a:lnTo>
                  <a:pt x="35" y="10"/>
                </a:lnTo>
                <a:lnTo>
                  <a:pt x="52" y="3"/>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23"/>
          <p:cNvSpPr>
            <a:spLocks/>
          </p:cNvSpPr>
          <p:nvPr/>
        </p:nvSpPr>
        <p:spPr bwMode="auto">
          <a:xfrm>
            <a:off x="6840858" y="2625258"/>
            <a:ext cx="86264" cy="84103"/>
          </a:xfrm>
          <a:custGeom>
            <a:avLst/>
            <a:gdLst/>
            <a:ahLst/>
            <a:cxnLst>
              <a:cxn ang="0">
                <a:pos x="59" y="0"/>
              </a:cxn>
              <a:cxn ang="0">
                <a:pos x="77" y="3"/>
              </a:cxn>
              <a:cxn ang="0">
                <a:pos x="94" y="12"/>
              </a:cxn>
              <a:cxn ang="0">
                <a:pos x="106" y="25"/>
              </a:cxn>
              <a:cxn ang="0">
                <a:pos x="114" y="41"/>
              </a:cxn>
              <a:cxn ang="0">
                <a:pos x="117" y="59"/>
              </a:cxn>
              <a:cxn ang="0">
                <a:pos x="114" y="78"/>
              </a:cxn>
              <a:cxn ang="0">
                <a:pos x="106" y="94"/>
              </a:cxn>
              <a:cxn ang="0">
                <a:pos x="94" y="107"/>
              </a:cxn>
              <a:cxn ang="0">
                <a:pos x="77" y="115"/>
              </a:cxn>
              <a:cxn ang="0">
                <a:pos x="59" y="118"/>
              </a:cxn>
              <a:cxn ang="0">
                <a:pos x="41" y="115"/>
              </a:cxn>
              <a:cxn ang="0">
                <a:pos x="25" y="107"/>
              </a:cxn>
              <a:cxn ang="0">
                <a:pos x="12" y="94"/>
              </a:cxn>
              <a:cxn ang="0">
                <a:pos x="3" y="78"/>
              </a:cxn>
              <a:cxn ang="0">
                <a:pos x="0" y="59"/>
              </a:cxn>
              <a:cxn ang="0">
                <a:pos x="3" y="41"/>
              </a:cxn>
              <a:cxn ang="0">
                <a:pos x="12" y="25"/>
              </a:cxn>
              <a:cxn ang="0">
                <a:pos x="25" y="12"/>
              </a:cxn>
              <a:cxn ang="0">
                <a:pos x="41" y="3"/>
              </a:cxn>
              <a:cxn ang="0">
                <a:pos x="59" y="0"/>
              </a:cxn>
            </a:cxnLst>
            <a:rect l="0" t="0" r="r" b="b"/>
            <a:pathLst>
              <a:path w="117" h="118">
                <a:moveTo>
                  <a:pt x="59" y="0"/>
                </a:moveTo>
                <a:lnTo>
                  <a:pt x="77" y="3"/>
                </a:lnTo>
                <a:lnTo>
                  <a:pt x="94" y="12"/>
                </a:lnTo>
                <a:lnTo>
                  <a:pt x="106" y="25"/>
                </a:lnTo>
                <a:lnTo>
                  <a:pt x="114" y="41"/>
                </a:lnTo>
                <a:lnTo>
                  <a:pt x="117" y="59"/>
                </a:lnTo>
                <a:lnTo>
                  <a:pt x="114" y="78"/>
                </a:lnTo>
                <a:lnTo>
                  <a:pt x="106" y="94"/>
                </a:lnTo>
                <a:lnTo>
                  <a:pt x="94" y="107"/>
                </a:lnTo>
                <a:lnTo>
                  <a:pt x="77" y="115"/>
                </a:lnTo>
                <a:lnTo>
                  <a:pt x="59" y="118"/>
                </a:lnTo>
                <a:lnTo>
                  <a:pt x="41" y="115"/>
                </a:lnTo>
                <a:lnTo>
                  <a:pt x="25" y="107"/>
                </a:lnTo>
                <a:lnTo>
                  <a:pt x="12" y="94"/>
                </a:lnTo>
                <a:lnTo>
                  <a:pt x="3" y="78"/>
                </a:lnTo>
                <a:lnTo>
                  <a:pt x="0" y="59"/>
                </a:lnTo>
                <a:lnTo>
                  <a:pt x="3" y="41"/>
                </a:lnTo>
                <a:lnTo>
                  <a:pt x="12" y="25"/>
                </a:lnTo>
                <a:lnTo>
                  <a:pt x="25" y="12"/>
                </a:lnTo>
                <a:lnTo>
                  <a:pt x="41"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24"/>
          <p:cNvSpPr>
            <a:spLocks noEditPoints="1"/>
          </p:cNvSpPr>
          <p:nvPr/>
        </p:nvSpPr>
        <p:spPr bwMode="auto">
          <a:xfrm>
            <a:off x="6832085" y="2616705"/>
            <a:ext cx="103809" cy="101209"/>
          </a:xfrm>
          <a:custGeom>
            <a:avLst/>
            <a:gdLst/>
            <a:ahLst/>
            <a:cxnLst>
              <a:cxn ang="0">
                <a:pos x="71" y="24"/>
              </a:cxn>
              <a:cxn ang="0">
                <a:pos x="56" y="26"/>
              </a:cxn>
              <a:cxn ang="0">
                <a:pos x="43" y="33"/>
              </a:cxn>
              <a:cxn ang="0">
                <a:pos x="33" y="42"/>
              </a:cxn>
              <a:cxn ang="0">
                <a:pos x="27" y="56"/>
              </a:cxn>
              <a:cxn ang="0">
                <a:pos x="24" y="70"/>
              </a:cxn>
              <a:cxn ang="0">
                <a:pos x="27" y="85"/>
              </a:cxn>
              <a:cxn ang="0">
                <a:pos x="33" y="98"/>
              </a:cxn>
              <a:cxn ang="0">
                <a:pos x="43" y="108"/>
              </a:cxn>
              <a:cxn ang="0">
                <a:pos x="56" y="115"/>
              </a:cxn>
              <a:cxn ang="0">
                <a:pos x="71" y="117"/>
              </a:cxn>
              <a:cxn ang="0">
                <a:pos x="86" y="115"/>
              </a:cxn>
              <a:cxn ang="0">
                <a:pos x="99" y="108"/>
              </a:cxn>
              <a:cxn ang="0">
                <a:pos x="108" y="98"/>
              </a:cxn>
              <a:cxn ang="0">
                <a:pos x="116" y="85"/>
              </a:cxn>
              <a:cxn ang="0">
                <a:pos x="118" y="70"/>
              </a:cxn>
              <a:cxn ang="0">
                <a:pos x="116" y="56"/>
              </a:cxn>
              <a:cxn ang="0">
                <a:pos x="108" y="42"/>
              </a:cxn>
              <a:cxn ang="0">
                <a:pos x="99" y="33"/>
              </a:cxn>
              <a:cxn ang="0">
                <a:pos x="86" y="26"/>
              </a:cxn>
              <a:cxn ang="0">
                <a:pos x="71" y="24"/>
              </a:cxn>
              <a:cxn ang="0">
                <a:pos x="71" y="0"/>
              </a:cxn>
              <a:cxn ang="0">
                <a:pos x="90" y="2"/>
              </a:cxn>
              <a:cxn ang="0">
                <a:pos x="106" y="9"/>
              </a:cxn>
              <a:cxn ang="0">
                <a:pos x="121" y="20"/>
              </a:cxn>
              <a:cxn ang="0">
                <a:pos x="132" y="35"/>
              </a:cxn>
              <a:cxn ang="0">
                <a:pos x="139" y="52"/>
              </a:cxn>
              <a:cxn ang="0">
                <a:pos x="141" y="70"/>
              </a:cxn>
              <a:cxn ang="0">
                <a:pos x="139" y="89"/>
              </a:cxn>
              <a:cxn ang="0">
                <a:pos x="132" y="106"/>
              </a:cxn>
              <a:cxn ang="0">
                <a:pos x="121" y="120"/>
              </a:cxn>
              <a:cxn ang="0">
                <a:pos x="106" y="132"/>
              </a:cxn>
              <a:cxn ang="0">
                <a:pos x="90" y="138"/>
              </a:cxn>
              <a:cxn ang="0">
                <a:pos x="71" y="141"/>
              </a:cxn>
              <a:cxn ang="0">
                <a:pos x="52" y="138"/>
              </a:cxn>
              <a:cxn ang="0">
                <a:pos x="36" y="132"/>
              </a:cxn>
              <a:cxn ang="0">
                <a:pos x="21" y="120"/>
              </a:cxn>
              <a:cxn ang="0">
                <a:pos x="10" y="106"/>
              </a:cxn>
              <a:cxn ang="0">
                <a:pos x="3" y="89"/>
              </a:cxn>
              <a:cxn ang="0">
                <a:pos x="0" y="70"/>
              </a:cxn>
              <a:cxn ang="0">
                <a:pos x="3" y="52"/>
              </a:cxn>
              <a:cxn ang="0">
                <a:pos x="10" y="35"/>
              </a:cxn>
              <a:cxn ang="0">
                <a:pos x="21" y="20"/>
              </a:cxn>
              <a:cxn ang="0">
                <a:pos x="36" y="9"/>
              </a:cxn>
              <a:cxn ang="0">
                <a:pos x="52" y="2"/>
              </a:cxn>
              <a:cxn ang="0">
                <a:pos x="71" y="0"/>
              </a:cxn>
            </a:cxnLst>
            <a:rect l="0" t="0" r="r" b="b"/>
            <a:pathLst>
              <a:path w="141" h="141">
                <a:moveTo>
                  <a:pt x="71" y="24"/>
                </a:moveTo>
                <a:lnTo>
                  <a:pt x="56" y="26"/>
                </a:lnTo>
                <a:lnTo>
                  <a:pt x="43" y="33"/>
                </a:lnTo>
                <a:lnTo>
                  <a:pt x="33" y="42"/>
                </a:lnTo>
                <a:lnTo>
                  <a:pt x="27" y="56"/>
                </a:lnTo>
                <a:lnTo>
                  <a:pt x="24" y="70"/>
                </a:lnTo>
                <a:lnTo>
                  <a:pt x="27" y="85"/>
                </a:lnTo>
                <a:lnTo>
                  <a:pt x="33" y="98"/>
                </a:lnTo>
                <a:lnTo>
                  <a:pt x="43" y="108"/>
                </a:lnTo>
                <a:lnTo>
                  <a:pt x="56" y="115"/>
                </a:lnTo>
                <a:lnTo>
                  <a:pt x="71" y="117"/>
                </a:lnTo>
                <a:lnTo>
                  <a:pt x="86" y="115"/>
                </a:lnTo>
                <a:lnTo>
                  <a:pt x="99" y="108"/>
                </a:lnTo>
                <a:lnTo>
                  <a:pt x="108" y="98"/>
                </a:lnTo>
                <a:lnTo>
                  <a:pt x="116" y="85"/>
                </a:lnTo>
                <a:lnTo>
                  <a:pt x="118" y="70"/>
                </a:lnTo>
                <a:lnTo>
                  <a:pt x="116" y="56"/>
                </a:lnTo>
                <a:lnTo>
                  <a:pt x="108" y="42"/>
                </a:lnTo>
                <a:lnTo>
                  <a:pt x="99" y="33"/>
                </a:lnTo>
                <a:lnTo>
                  <a:pt x="86" y="26"/>
                </a:lnTo>
                <a:lnTo>
                  <a:pt x="71" y="24"/>
                </a:lnTo>
                <a:close/>
                <a:moveTo>
                  <a:pt x="71" y="0"/>
                </a:moveTo>
                <a:lnTo>
                  <a:pt x="90" y="2"/>
                </a:lnTo>
                <a:lnTo>
                  <a:pt x="106" y="9"/>
                </a:lnTo>
                <a:lnTo>
                  <a:pt x="121" y="20"/>
                </a:lnTo>
                <a:lnTo>
                  <a:pt x="132" y="35"/>
                </a:lnTo>
                <a:lnTo>
                  <a:pt x="139" y="52"/>
                </a:lnTo>
                <a:lnTo>
                  <a:pt x="141" y="70"/>
                </a:lnTo>
                <a:lnTo>
                  <a:pt x="139" y="89"/>
                </a:lnTo>
                <a:lnTo>
                  <a:pt x="132" y="106"/>
                </a:lnTo>
                <a:lnTo>
                  <a:pt x="121" y="120"/>
                </a:lnTo>
                <a:lnTo>
                  <a:pt x="106" y="132"/>
                </a:lnTo>
                <a:lnTo>
                  <a:pt x="90" y="138"/>
                </a:lnTo>
                <a:lnTo>
                  <a:pt x="71" y="141"/>
                </a:lnTo>
                <a:lnTo>
                  <a:pt x="52" y="138"/>
                </a:lnTo>
                <a:lnTo>
                  <a:pt x="36" y="132"/>
                </a:lnTo>
                <a:lnTo>
                  <a:pt x="21" y="120"/>
                </a:lnTo>
                <a:lnTo>
                  <a:pt x="10" y="106"/>
                </a:lnTo>
                <a:lnTo>
                  <a:pt x="3" y="89"/>
                </a:lnTo>
                <a:lnTo>
                  <a:pt x="0" y="70"/>
                </a:lnTo>
                <a:lnTo>
                  <a:pt x="3" y="52"/>
                </a:lnTo>
                <a:lnTo>
                  <a:pt x="10" y="35"/>
                </a:lnTo>
                <a:lnTo>
                  <a:pt x="21" y="20"/>
                </a:lnTo>
                <a:lnTo>
                  <a:pt x="36"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0" name="Group 179"/>
          <p:cNvGrpSpPr/>
          <p:nvPr/>
        </p:nvGrpSpPr>
        <p:grpSpPr>
          <a:xfrm>
            <a:off x="7519271" y="1711532"/>
            <a:ext cx="102347" cy="99783"/>
            <a:chOff x="6784516" y="1859741"/>
            <a:chExt cx="102347" cy="99783"/>
          </a:xfrm>
        </p:grpSpPr>
        <p:sp>
          <p:nvSpPr>
            <p:cNvPr id="181" name="Freeform 25"/>
            <p:cNvSpPr>
              <a:spLocks/>
            </p:cNvSpPr>
            <p:nvPr/>
          </p:nvSpPr>
          <p:spPr bwMode="auto">
            <a:xfrm>
              <a:off x="6791826" y="1866868"/>
              <a:ext cx="86264" cy="84103"/>
            </a:xfrm>
            <a:custGeom>
              <a:avLst/>
              <a:gdLst/>
              <a:ahLst/>
              <a:cxnLst>
                <a:cxn ang="0">
                  <a:pos x="58" y="0"/>
                </a:cxn>
                <a:cxn ang="0">
                  <a:pos x="77" y="3"/>
                </a:cxn>
                <a:cxn ang="0">
                  <a:pos x="94" y="10"/>
                </a:cxn>
                <a:cxn ang="0">
                  <a:pos x="105" y="23"/>
                </a:cxn>
                <a:cxn ang="0">
                  <a:pos x="114" y="39"/>
                </a:cxn>
                <a:cxn ang="0">
                  <a:pos x="117" y="58"/>
                </a:cxn>
                <a:cxn ang="0">
                  <a:pos x="114" y="77"/>
                </a:cxn>
                <a:cxn ang="0">
                  <a:pos x="105" y="93"/>
                </a:cxn>
                <a:cxn ang="0">
                  <a:pos x="94" y="105"/>
                </a:cxn>
                <a:cxn ang="0">
                  <a:pos x="77" y="114"/>
                </a:cxn>
                <a:cxn ang="0">
                  <a:pos x="58" y="117"/>
                </a:cxn>
                <a:cxn ang="0">
                  <a:pos x="40" y="114"/>
                </a:cxn>
                <a:cxn ang="0">
                  <a:pos x="24" y="105"/>
                </a:cxn>
                <a:cxn ang="0">
                  <a:pos x="12" y="93"/>
                </a:cxn>
                <a:cxn ang="0">
                  <a:pos x="2" y="77"/>
                </a:cxn>
                <a:cxn ang="0">
                  <a:pos x="0" y="58"/>
                </a:cxn>
                <a:cxn ang="0">
                  <a:pos x="2" y="39"/>
                </a:cxn>
                <a:cxn ang="0">
                  <a:pos x="12" y="23"/>
                </a:cxn>
                <a:cxn ang="0">
                  <a:pos x="24" y="10"/>
                </a:cxn>
                <a:cxn ang="0">
                  <a:pos x="40" y="3"/>
                </a:cxn>
                <a:cxn ang="0">
                  <a:pos x="58" y="0"/>
                </a:cxn>
              </a:cxnLst>
              <a:rect l="0" t="0" r="r" b="b"/>
              <a:pathLst>
                <a:path w="117" h="117">
                  <a:moveTo>
                    <a:pt x="58" y="0"/>
                  </a:moveTo>
                  <a:lnTo>
                    <a:pt x="77" y="3"/>
                  </a:lnTo>
                  <a:lnTo>
                    <a:pt x="94" y="10"/>
                  </a:lnTo>
                  <a:lnTo>
                    <a:pt x="105" y="23"/>
                  </a:lnTo>
                  <a:lnTo>
                    <a:pt x="114" y="39"/>
                  </a:lnTo>
                  <a:lnTo>
                    <a:pt x="117" y="58"/>
                  </a:lnTo>
                  <a:lnTo>
                    <a:pt x="114" y="77"/>
                  </a:lnTo>
                  <a:lnTo>
                    <a:pt x="105" y="93"/>
                  </a:lnTo>
                  <a:lnTo>
                    <a:pt x="94" y="105"/>
                  </a:lnTo>
                  <a:lnTo>
                    <a:pt x="77" y="114"/>
                  </a:lnTo>
                  <a:lnTo>
                    <a:pt x="58" y="117"/>
                  </a:lnTo>
                  <a:lnTo>
                    <a:pt x="40" y="114"/>
                  </a:lnTo>
                  <a:lnTo>
                    <a:pt x="24" y="105"/>
                  </a:lnTo>
                  <a:lnTo>
                    <a:pt x="12" y="93"/>
                  </a:lnTo>
                  <a:lnTo>
                    <a:pt x="2" y="77"/>
                  </a:lnTo>
                  <a:lnTo>
                    <a:pt x="0" y="58"/>
                  </a:lnTo>
                  <a:lnTo>
                    <a:pt x="2" y="39"/>
                  </a:lnTo>
                  <a:lnTo>
                    <a:pt x="12" y="23"/>
                  </a:lnTo>
                  <a:lnTo>
                    <a:pt x="24" y="10"/>
                  </a:lnTo>
                  <a:lnTo>
                    <a:pt x="40" y="3"/>
                  </a:lnTo>
                  <a:lnTo>
                    <a:pt x="58"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26"/>
            <p:cNvSpPr>
              <a:spLocks noEditPoints="1"/>
            </p:cNvSpPr>
            <p:nvPr/>
          </p:nvSpPr>
          <p:spPr bwMode="auto">
            <a:xfrm>
              <a:off x="6784516" y="1859741"/>
              <a:ext cx="102347" cy="99783"/>
            </a:xfrm>
            <a:custGeom>
              <a:avLst/>
              <a:gdLst/>
              <a:ahLst/>
              <a:cxnLst>
                <a:cxn ang="0">
                  <a:pos x="70" y="24"/>
                </a:cxn>
                <a:cxn ang="0">
                  <a:pos x="59" y="26"/>
                </a:cxn>
                <a:cxn ang="0">
                  <a:pos x="47" y="30"/>
                </a:cxn>
                <a:cxn ang="0">
                  <a:pos x="37" y="37"/>
                </a:cxn>
                <a:cxn ang="0">
                  <a:pos x="30" y="47"/>
                </a:cxn>
                <a:cxn ang="0">
                  <a:pos x="26" y="58"/>
                </a:cxn>
                <a:cxn ang="0">
                  <a:pos x="24" y="70"/>
                </a:cxn>
                <a:cxn ang="0">
                  <a:pos x="26" y="82"/>
                </a:cxn>
                <a:cxn ang="0">
                  <a:pos x="30" y="94"/>
                </a:cxn>
                <a:cxn ang="0">
                  <a:pos x="37" y="104"/>
                </a:cxn>
                <a:cxn ang="0">
                  <a:pos x="47" y="111"/>
                </a:cxn>
                <a:cxn ang="0">
                  <a:pos x="59" y="115"/>
                </a:cxn>
                <a:cxn ang="0">
                  <a:pos x="70" y="117"/>
                </a:cxn>
                <a:cxn ang="0">
                  <a:pos x="85" y="114"/>
                </a:cxn>
                <a:cxn ang="0">
                  <a:pos x="98" y="108"/>
                </a:cxn>
                <a:cxn ang="0">
                  <a:pos x="108" y="98"/>
                </a:cxn>
                <a:cxn ang="0">
                  <a:pos x="115" y="85"/>
                </a:cxn>
                <a:cxn ang="0">
                  <a:pos x="117" y="70"/>
                </a:cxn>
                <a:cxn ang="0">
                  <a:pos x="115" y="56"/>
                </a:cxn>
                <a:cxn ang="0">
                  <a:pos x="108" y="43"/>
                </a:cxn>
                <a:cxn ang="0">
                  <a:pos x="98" y="33"/>
                </a:cxn>
                <a:cxn ang="0">
                  <a:pos x="85" y="26"/>
                </a:cxn>
                <a:cxn ang="0">
                  <a:pos x="70" y="24"/>
                </a:cxn>
                <a:cxn ang="0">
                  <a:pos x="70" y="0"/>
                </a:cxn>
                <a:cxn ang="0">
                  <a:pos x="90" y="2"/>
                </a:cxn>
                <a:cxn ang="0">
                  <a:pos x="106" y="10"/>
                </a:cxn>
                <a:cxn ang="0">
                  <a:pos x="121" y="20"/>
                </a:cxn>
                <a:cxn ang="0">
                  <a:pos x="131" y="34"/>
                </a:cxn>
                <a:cxn ang="0">
                  <a:pos x="139" y="51"/>
                </a:cxn>
                <a:cxn ang="0">
                  <a:pos x="141" y="70"/>
                </a:cxn>
                <a:cxn ang="0">
                  <a:pos x="139" y="89"/>
                </a:cxn>
                <a:cxn ang="0">
                  <a:pos x="131" y="106"/>
                </a:cxn>
                <a:cxn ang="0">
                  <a:pos x="121" y="121"/>
                </a:cxn>
                <a:cxn ang="0">
                  <a:pos x="106" y="131"/>
                </a:cxn>
                <a:cxn ang="0">
                  <a:pos x="90" y="139"/>
                </a:cxn>
                <a:cxn ang="0">
                  <a:pos x="70" y="141"/>
                </a:cxn>
                <a:cxn ang="0">
                  <a:pos x="52" y="139"/>
                </a:cxn>
                <a:cxn ang="0">
                  <a:pos x="35" y="131"/>
                </a:cxn>
                <a:cxn ang="0">
                  <a:pos x="20" y="121"/>
                </a:cxn>
                <a:cxn ang="0">
                  <a:pos x="10" y="106"/>
                </a:cxn>
                <a:cxn ang="0">
                  <a:pos x="2" y="89"/>
                </a:cxn>
                <a:cxn ang="0">
                  <a:pos x="0" y="70"/>
                </a:cxn>
                <a:cxn ang="0">
                  <a:pos x="2" y="52"/>
                </a:cxn>
                <a:cxn ang="0">
                  <a:pos x="10" y="35"/>
                </a:cxn>
                <a:cxn ang="0">
                  <a:pos x="20" y="20"/>
                </a:cxn>
                <a:cxn ang="0">
                  <a:pos x="35" y="9"/>
                </a:cxn>
                <a:cxn ang="0">
                  <a:pos x="52" y="2"/>
                </a:cxn>
                <a:cxn ang="0">
                  <a:pos x="70" y="0"/>
                </a:cxn>
              </a:cxnLst>
              <a:rect l="0" t="0" r="r" b="b"/>
              <a:pathLst>
                <a:path w="141" h="141">
                  <a:moveTo>
                    <a:pt x="70" y="24"/>
                  </a:moveTo>
                  <a:lnTo>
                    <a:pt x="59" y="26"/>
                  </a:lnTo>
                  <a:lnTo>
                    <a:pt x="47" y="30"/>
                  </a:lnTo>
                  <a:lnTo>
                    <a:pt x="37" y="37"/>
                  </a:lnTo>
                  <a:lnTo>
                    <a:pt x="30" y="47"/>
                  </a:lnTo>
                  <a:lnTo>
                    <a:pt x="26" y="58"/>
                  </a:lnTo>
                  <a:lnTo>
                    <a:pt x="24" y="70"/>
                  </a:lnTo>
                  <a:lnTo>
                    <a:pt x="26" y="82"/>
                  </a:lnTo>
                  <a:lnTo>
                    <a:pt x="30" y="94"/>
                  </a:lnTo>
                  <a:lnTo>
                    <a:pt x="37" y="104"/>
                  </a:lnTo>
                  <a:lnTo>
                    <a:pt x="47" y="111"/>
                  </a:lnTo>
                  <a:lnTo>
                    <a:pt x="59" y="115"/>
                  </a:lnTo>
                  <a:lnTo>
                    <a:pt x="70" y="117"/>
                  </a:lnTo>
                  <a:lnTo>
                    <a:pt x="85" y="114"/>
                  </a:lnTo>
                  <a:lnTo>
                    <a:pt x="98" y="108"/>
                  </a:lnTo>
                  <a:lnTo>
                    <a:pt x="108" y="98"/>
                  </a:lnTo>
                  <a:lnTo>
                    <a:pt x="115" y="85"/>
                  </a:lnTo>
                  <a:lnTo>
                    <a:pt x="117" y="70"/>
                  </a:lnTo>
                  <a:lnTo>
                    <a:pt x="115" y="56"/>
                  </a:lnTo>
                  <a:lnTo>
                    <a:pt x="108" y="43"/>
                  </a:lnTo>
                  <a:lnTo>
                    <a:pt x="98" y="33"/>
                  </a:lnTo>
                  <a:lnTo>
                    <a:pt x="85" y="26"/>
                  </a:lnTo>
                  <a:lnTo>
                    <a:pt x="70" y="24"/>
                  </a:lnTo>
                  <a:close/>
                  <a:moveTo>
                    <a:pt x="70" y="0"/>
                  </a:moveTo>
                  <a:lnTo>
                    <a:pt x="90" y="2"/>
                  </a:lnTo>
                  <a:lnTo>
                    <a:pt x="106" y="10"/>
                  </a:lnTo>
                  <a:lnTo>
                    <a:pt x="121" y="20"/>
                  </a:lnTo>
                  <a:lnTo>
                    <a:pt x="131" y="34"/>
                  </a:lnTo>
                  <a:lnTo>
                    <a:pt x="139" y="51"/>
                  </a:lnTo>
                  <a:lnTo>
                    <a:pt x="141" y="70"/>
                  </a:lnTo>
                  <a:lnTo>
                    <a:pt x="139" y="89"/>
                  </a:lnTo>
                  <a:lnTo>
                    <a:pt x="131" y="106"/>
                  </a:lnTo>
                  <a:lnTo>
                    <a:pt x="121" y="121"/>
                  </a:lnTo>
                  <a:lnTo>
                    <a:pt x="106" y="131"/>
                  </a:lnTo>
                  <a:lnTo>
                    <a:pt x="90" y="139"/>
                  </a:lnTo>
                  <a:lnTo>
                    <a:pt x="70" y="141"/>
                  </a:lnTo>
                  <a:lnTo>
                    <a:pt x="52" y="139"/>
                  </a:lnTo>
                  <a:lnTo>
                    <a:pt x="35" y="131"/>
                  </a:lnTo>
                  <a:lnTo>
                    <a:pt x="20" y="121"/>
                  </a:lnTo>
                  <a:lnTo>
                    <a:pt x="10" y="106"/>
                  </a:lnTo>
                  <a:lnTo>
                    <a:pt x="2" y="89"/>
                  </a:lnTo>
                  <a:lnTo>
                    <a:pt x="0" y="70"/>
                  </a:lnTo>
                  <a:lnTo>
                    <a:pt x="2" y="52"/>
                  </a:lnTo>
                  <a:lnTo>
                    <a:pt x="10" y="35"/>
                  </a:lnTo>
                  <a:lnTo>
                    <a:pt x="20" y="20"/>
                  </a:lnTo>
                  <a:lnTo>
                    <a:pt x="35" y="9"/>
                  </a:lnTo>
                  <a:lnTo>
                    <a:pt x="52" y="2"/>
                  </a:lnTo>
                  <a:lnTo>
                    <a:pt x="7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3" name="Freeform 27"/>
          <p:cNvSpPr>
            <a:spLocks/>
          </p:cNvSpPr>
          <p:nvPr/>
        </p:nvSpPr>
        <p:spPr bwMode="auto">
          <a:xfrm>
            <a:off x="7332123" y="2142024"/>
            <a:ext cx="86264" cy="84103"/>
          </a:xfrm>
          <a:custGeom>
            <a:avLst/>
            <a:gdLst/>
            <a:ahLst/>
            <a:cxnLst>
              <a:cxn ang="0">
                <a:pos x="59" y="0"/>
              </a:cxn>
              <a:cxn ang="0">
                <a:pos x="77" y="3"/>
              </a:cxn>
              <a:cxn ang="0">
                <a:pos x="94" y="12"/>
              </a:cxn>
              <a:cxn ang="0">
                <a:pos x="106" y="24"/>
              </a:cxn>
              <a:cxn ang="0">
                <a:pos x="114" y="40"/>
              </a:cxn>
              <a:cxn ang="0">
                <a:pos x="117" y="59"/>
              </a:cxn>
              <a:cxn ang="0">
                <a:pos x="114" y="78"/>
              </a:cxn>
              <a:cxn ang="0">
                <a:pos x="106" y="94"/>
              </a:cxn>
              <a:cxn ang="0">
                <a:pos x="94" y="107"/>
              </a:cxn>
              <a:cxn ang="0">
                <a:pos x="77" y="115"/>
              </a:cxn>
              <a:cxn ang="0">
                <a:pos x="59" y="117"/>
              </a:cxn>
              <a:cxn ang="0">
                <a:pos x="41" y="115"/>
              </a:cxn>
              <a:cxn ang="0">
                <a:pos x="25" y="107"/>
              </a:cxn>
              <a:cxn ang="0">
                <a:pos x="12" y="94"/>
              </a:cxn>
              <a:cxn ang="0">
                <a:pos x="3" y="78"/>
              </a:cxn>
              <a:cxn ang="0">
                <a:pos x="0" y="59"/>
              </a:cxn>
              <a:cxn ang="0">
                <a:pos x="3" y="40"/>
              </a:cxn>
              <a:cxn ang="0">
                <a:pos x="12" y="24"/>
              </a:cxn>
              <a:cxn ang="0">
                <a:pos x="25" y="12"/>
              </a:cxn>
              <a:cxn ang="0">
                <a:pos x="41" y="3"/>
              </a:cxn>
              <a:cxn ang="0">
                <a:pos x="59" y="0"/>
              </a:cxn>
            </a:cxnLst>
            <a:rect l="0" t="0" r="r" b="b"/>
            <a:pathLst>
              <a:path w="117" h="117">
                <a:moveTo>
                  <a:pt x="59" y="0"/>
                </a:moveTo>
                <a:lnTo>
                  <a:pt x="77" y="3"/>
                </a:lnTo>
                <a:lnTo>
                  <a:pt x="94" y="12"/>
                </a:lnTo>
                <a:lnTo>
                  <a:pt x="106" y="24"/>
                </a:lnTo>
                <a:lnTo>
                  <a:pt x="114" y="40"/>
                </a:lnTo>
                <a:lnTo>
                  <a:pt x="117" y="59"/>
                </a:lnTo>
                <a:lnTo>
                  <a:pt x="114" y="78"/>
                </a:lnTo>
                <a:lnTo>
                  <a:pt x="106" y="94"/>
                </a:lnTo>
                <a:lnTo>
                  <a:pt x="94" y="107"/>
                </a:lnTo>
                <a:lnTo>
                  <a:pt x="77" y="115"/>
                </a:lnTo>
                <a:lnTo>
                  <a:pt x="59" y="117"/>
                </a:lnTo>
                <a:lnTo>
                  <a:pt x="41" y="115"/>
                </a:lnTo>
                <a:lnTo>
                  <a:pt x="25" y="107"/>
                </a:lnTo>
                <a:lnTo>
                  <a:pt x="12" y="94"/>
                </a:lnTo>
                <a:lnTo>
                  <a:pt x="3" y="78"/>
                </a:lnTo>
                <a:lnTo>
                  <a:pt x="0" y="59"/>
                </a:lnTo>
                <a:lnTo>
                  <a:pt x="3" y="40"/>
                </a:lnTo>
                <a:lnTo>
                  <a:pt x="12" y="24"/>
                </a:lnTo>
                <a:lnTo>
                  <a:pt x="25" y="12"/>
                </a:lnTo>
                <a:lnTo>
                  <a:pt x="41" y="3"/>
                </a:lnTo>
                <a:lnTo>
                  <a:pt x="59"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28"/>
          <p:cNvSpPr>
            <a:spLocks noEditPoints="1"/>
          </p:cNvSpPr>
          <p:nvPr/>
        </p:nvSpPr>
        <p:spPr bwMode="auto">
          <a:xfrm>
            <a:off x="7323350" y="2134896"/>
            <a:ext cx="103809" cy="101209"/>
          </a:xfrm>
          <a:custGeom>
            <a:avLst/>
            <a:gdLst/>
            <a:ahLst/>
            <a:cxnLst>
              <a:cxn ang="0">
                <a:pos x="71" y="25"/>
              </a:cxn>
              <a:cxn ang="0">
                <a:pos x="59" y="26"/>
              </a:cxn>
              <a:cxn ang="0">
                <a:pos x="47" y="30"/>
              </a:cxn>
              <a:cxn ang="0">
                <a:pos x="38" y="38"/>
              </a:cxn>
              <a:cxn ang="0">
                <a:pos x="30" y="47"/>
              </a:cxn>
              <a:cxn ang="0">
                <a:pos x="26" y="59"/>
              </a:cxn>
              <a:cxn ang="0">
                <a:pos x="24" y="71"/>
              </a:cxn>
              <a:cxn ang="0">
                <a:pos x="26" y="83"/>
              </a:cxn>
              <a:cxn ang="0">
                <a:pos x="30" y="94"/>
              </a:cxn>
              <a:cxn ang="0">
                <a:pos x="38" y="104"/>
              </a:cxn>
              <a:cxn ang="0">
                <a:pos x="47" y="111"/>
              </a:cxn>
              <a:cxn ang="0">
                <a:pos x="59" y="116"/>
              </a:cxn>
              <a:cxn ang="0">
                <a:pos x="71" y="118"/>
              </a:cxn>
              <a:cxn ang="0">
                <a:pos x="86" y="115"/>
              </a:cxn>
              <a:cxn ang="0">
                <a:pos x="99" y="109"/>
              </a:cxn>
              <a:cxn ang="0">
                <a:pos x="108" y="98"/>
              </a:cxn>
              <a:cxn ang="0">
                <a:pos x="116" y="86"/>
              </a:cxn>
              <a:cxn ang="0">
                <a:pos x="118" y="71"/>
              </a:cxn>
              <a:cxn ang="0">
                <a:pos x="116" y="57"/>
              </a:cxn>
              <a:cxn ang="0">
                <a:pos x="108" y="44"/>
              </a:cxn>
              <a:cxn ang="0">
                <a:pos x="99" y="33"/>
              </a:cxn>
              <a:cxn ang="0">
                <a:pos x="86" y="27"/>
              </a:cxn>
              <a:cxn ang="0">
                <a:pos x="71" y="25"/>
              </a:cxn>
              <a:cxn ang="0">
                <a:pos x="71" y="0"/>
              </a:cxn>
              <a:cxn ang="0">
                <a:pos x="90" y="2"/>
              </a:cxn>
              <a:cxn ang="0">
                <a:pos x="106" y="10"/>
              </a:cxn>
              <a:cxn ang="0">
                <a:pos x="121" y="22"/>
              </a:cxn>
              <a:cxn ang="0">
                <a:pos x="132" y="35"/>
              </a:cxn>
              <a:cxn ang="0">
                <a:pos x="139" y="52"/>
              </a:cxn>
              <a:cxn ang="0">
                <a:pos x="141" y="71"/>
              </a:cxn>
              <a:cxn ang="0">
                <a:pos x="139" y="90"/>
              </a:cxn>
              <a:cxn ang="0">
                <a:pos x="132" y="107"/>
              </a:cxn>
              <a:cxn ang="0">
                <a:pos x="121" y="121"/>
              </a:cxn>
              <a:cxn ang="0">
                <a:pos x="106" y="132"/>
              </a:cxn>
              <a:cxn ang="0">
                <a:pos x="90" y="139"/>
              </a:cxn>
              <a:cxn ang="0">
                <a:pos x="71" y="142"/>
              </a:cxn>
              <a:cxn ang="0">
                <a:pos x="53" y="139"/>
              </a:cxn>
              <a:cxn ang="0">
                <a:pos x="36" y="132"/>
              </a:cxn>
              <a:cxn ang="0">
                <a:pos x="21" y="121"/>
              </a:cxn>
              <a:cxn ang="0">
                <a:pos x="10" y="106"/>
              </a:cxn>
              <a:cxn ang="0">
                <a:pos x="3" y="90"/>
              </a:cxn>
              <a:cxn ang="0">
                <a:pos x="0" y="71"/>
              </a:cxn>
              <a:cxn ang="0">
                <a:pos x="3" y="52"/>
              </a:cxn>
              <a:cxn ang="0">
                <a:pos x="10" y="35"/>
              </a:cxn>
              <a:cxn ang="0">
                <a:pos x="21" y="20"/>
              </a:cxn>
              <a:cxn ang="0">
                <a:pos x="36" y="10"/>
              </a:cxn>
              <a:cxn ang="0">
                <a:pos x="53" y="2"/>
              </a:cxn>
              <a:cxn ang="0">
                <a:pos x="71" y="0"/>
              </a:cxn>
            </a:cxnLst>
            <a:rect l="0" t="0" r="r" b="b"/>
            <a:pathLst>
              <a:path w="141" h="142">
                <a:moveTo>
                  <a:pt x="71" y="25"/>
                </a:moveTo>
                <a:lnTo>
                  <a:pt x="59" y="26"/>
                </a:lnTo>
                <a:lnTo>
                  <a:pt x="47" y="30"/>
                </a:lnTo>
                <a:lnTo>
                  <a:pt x="38" y="38"/>
                </a:lnTo>
                <a:lnTo>
                  <a:pt x="30" y="47"/>
                </a:lnTo>
                <a:lnTo>
                  <a:pt x="26" y="59"/>
                </a:lnTo>
                <a:lnTo>
                  <a:pt x="24" y="71"/>
                </a:lnTo>
                <a:lnTo>
                  <a:pt x="26" y="83"/>
                </a:lnTo>
                <a:lnTo>
                  <a:pt x="30" y="94"/>
                </a:lnTo>
                <a:lnTo>
                  <a:pt x="38" y="104"/>
                </a:lnTo>
                <a:lnTo>
                  <a:pt x="47" y="111"/>
                </a:lnTo>
                <a:lnTo>
                  <a:pt x="59" y="116"/>
                </a:lnTo>
                <a:lnTo>
                  <a:pt x="71" y="118"/>
                </a:lnTo>
                <a:lnTo>
                  <a:pt x="86" y="115"/>
                </a:lnTo>
                <a:lnTo>
                  <a:pt x="99" y="109"/>
                </a:lnTo>
                <a:lnTo>
                  <a:pt x="108" y="98"/>
                </a:lnTo>
                <a:lnTo>
                  <a:pt x="116" y="86"/>
                </a:lnTo>
                <a:lnTo>
                  <a:pt x="118" y="71"/>
                </a:lnTo>
                <a:lnTo>
                  <a:pt x="116" y="57"/>
                </a:lnTo>
                <a:lnTo>
                  <a:pt x="108" y="44"/>
                </a:lnTo>
                <a:lnTo>
                  <a:pt x="99" y="33"/>
                </a:lnTo>
                <a:lnTo>
                  <a:pt x="86" y="27"/>
                </a:lnTo>
                <a:lnTo>
                  <a:pt x="71" y="25"/>
                </a:lnTo>
                <a:close/>
                <a:moveTo>
                  <a:pt x="71" y="0"/>
                </a:moveTo>
                <a:lnTo>
                  <a:pt x="90" y="2"/>
                </a:lnTo>
                <a:lnTo>
                  <a:pt x="106" y="10"/>
                </a:lnTo>
                <a:lnTo>
                  <a:pt x="121" y="22"/>
                </a:lnTo>
                <a:lnTo>
                  <a:pt x="132" y="35"/>
                </a:lnTo>
                <a:lnTo>
                  <a:pt x="139" y="52"/>
                </a:lnTo>
                <a:lnTo>
                  <a:pt x="141" y="71"/>
                </a:lnTo>
                <a:lnTo>
                  <a:pt x="139" y="90"/>
                </a:lnTo>
                <a:lnTo>
                  <a:pt x="132" y="107"/>
                </a:lnTo>
                <a:lnTo>
                  <a:pt x="121" y="121"/>
                </a:lnTo>
                <a:lnTo>
                  <a:pt x="106" y="132"/>
                </a:lnTo>
                <a:lnTo>
                  <a:pt x="90" y="139"/>
                </a:lnTo>
                <a:lnTo>
                  <a:pt x="71" y="142"/>
                </a:lnTo>
                <a:lnTo>
                  <a:pt x="53" y="139"/>
                </a:lnTo>
                <a:lnTo>
                  <a:pt x="36" y="132"/>
                </a:lnTo>
                <a:lnTo>
                  <a:pt x="21" y="121"/>
                </a:lnTo>
                <a:lnTo>
                  <a:pt x="10" y="106"/>
                </a:lnTo>
                <a:lnTo>
                  <a:pt x="3" y="90"/>
                </a:lnTo>
                <a:lnTo>
                  <a:pt x="0" y="71"/>
                </a:lnTo>
                <a:lnTo>
                  <a:pt x="3" y="52"/>
                </a:lnTo>
                <a:lnTo>
                  <a:pt x="10" y="35"/>
                </a:lnTo>
                <a:lnTo>
                  <a:pt x="21" y="20"/>
                </a:lnTo>
                <a:lnTo>
                  <a:pt x="36" y="10"/>
                </a:lnTo>
                <a:lnTo>
                  <a:pt x="53"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29"/>
          <p:cNvSpPr>
            <a:spLocks/>
          </p:cNvSpPr>
          <p:nvPr/>
        </p:nvSpPr>
        <p:spPr bwMode="auto">
          <a:xfrm>
            <a:off x="7677178" y="2027986"/>
            <a:ext cx="86264" cy="84103"/>
          </a:xfrm>
          <a:custGeom>
            <a:avLst/>
            <a:gdLst/>
            <a:ahLst/>
            <a:cxnLst>
              <a:cxn ang="0">
                <a:pos x="58" y="0"/>
              </a:cxn>
              <a:cxn ang="0">
                <a:pos x="76" y="2"/>
              </a:cxn>
              <a:cxn ang="0">
                <a:pos x="92" y="11"/>
              </a:cxn>
              <a:cxn ang="0">
                <a:pos x="105" y="23"/>
              </a:cxn>
              <a:cxn ang="0">
                <a:pos x="114" y="39"/>
              </a:cxn>
              <a:cxn ang="0">
                <a:pos x="117" y="59"/>
              </a:cxn>
              <a:cxn ang="0">
                <a:pos x="114" y="77"/>
              </a:cxn>
              <a:cxn ang="0">
                <a:pos x="105" y="93"/>
              </a:cxn>
              <a:cxn ang="0">
                <a:pos x="92" y="105"/>
              </a:cxn>
              <a:cxn ang="0">
                <a:pos x="76" y="114"/>
              </a:cxn>
              <a:cxn ang="0">
                <a:pos x="58" y="117"/>
              </a:cxn>
              <a:cxn ang="0">
                <a:pos x="39" y="114"/>
              </a:cxn>
              <a:cxn ang="0">
                <a:pos x="23" y="105"/>
              </a:cxn>
              <a:cxn ang="0">
                <a:pos x="10" y="93"/>
              </a:cxn>
              <a:cxn ang="0">
                <a:pos x="2" y="77"/>
              </a:cxn>
              <a:cxn ang="0">
                <a:pos x="0" y="59"/>
              </a:cxn>
              <a:cxn ang="0">
                <a:pos x="2" y="39"/>
              </a:cxn>
              <a:cxn ang="0">
                <a:pos x="10" y="23"/>
              </a:cxn>
              <a:cxn ang="0">
                <a:pos x="23" y="11"/>
              </a:cxn>
              <a:cxn ang="0">
                <a:pos x="39" y="2"/>
              </a:cxn>
              <a:cxn ang="0">
                <a:pos x="58" y="0"/>
              </a:cxn>
            </a:cxnLst>
            <a:rect l="0" t="0" r="r" b="b"/>
            <a:pathLst>
              <a:path w="117" h="117">
                <a:moveTo>
                  <a:pt x="58" y="0"/>
                </a:moveTo>
                <a:lnTo>
                  <a:pt x="76" y="2"/>
                </a:lnTo>
                <a:lnTo>
                  <a:pt x="92" y="11"/>
                </a:lnTo>
                <a:lnTo>
                  <a:pt x="105" y="23"/>
                </a:lnTo>
                <a:lnTo>
                  <a:pt x="114" y="39"/>
                </a:lnTo>
                <a:lnTo>
                  <a:pt x="117" y="59"/>
                </a:lnTo>
                <a:lnTo>
                  <a:pt x="114" y="77"/>
                </a:lnTo>
                <a:lnTo>
                  <a:pt x="105" y="93"/>
                </a:lnTo>
                <a:lnTo>
                  <a:pt x="92" y="105"/>
                </a:lnTo>
                <a:lnTo>
                  <a:pt x="76" y="114"/>
                </a:lnTo>
                <a:lnTo>
                  <a:pt x="58" y="117"/>
                </a:lnTo>
                <a:lnTo>
                  <a:pt x="39" y="114"/>
                </a:lnTo>
                <a:lnTo>
                  <a:pt x="23" y="105"/>
                </a:lnTo>
                <a:lnTo>
                  <a:pt x="10" y="93"/>
                </a:lnTo>
                <a:lnTo>
                  <a:pt x="2" y="77"/>
                </a:lnTo>
                <a:lnTo>
                  <a:pt x="0" y="59"/>
                </a:lnTo>
                <a:lnTo>
                  <a:pt x="2" y="39"/>
                </a:lnTo>
                <a:lnTo>
                  <a:pt x="10" y="23"/>
                </a:lnTo>
                <a:lnTo>
                  <a:pt x="23" y="11"/>
                </a:lnTo>
                <a:lnTo>
                  <a:pt x="39" y="2"/>
                </a:lnTo>
                <a:lnTo>
                  <a:pt x="58"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0"/>
          <p:cNvSpPr>
            <a:spLocks noEditPoints="1"/>
          </p:cNvSpPr>
          <p:nvPr/>
        </p:nvSpPr>
        <p:spPr bwMode="auto">
          <a:xfrm>
            <a:off x="7668405" y="2019433"/>
            <a:ext cx="103809" cy="99783"/>
          </a:xfrm>
          <a:custGeom>
            <a:avLst/>
            <a:gdLst/>
            <a:ahLst/>
            <a:cxnLst>
              <a:cxn ang="0">
                <a:pos x="71" y="25"/>
              </a:cxn>
              <a:cxn ang="0">
                <a:pos x="59" y="26"/>
              </a:cxn>
              <a:cxn ang="0">
                <a:pos x="48" y="31"/>
              </a:cxn>
              <a:cxn ang="0">
                <a:pos x="38" y="38"/>
              </a:cxn>
              <a:cxn ang="0">
                <a:pos x="31" y="48"/>
              </a:cxn>
              <a:cxn ang="0">
                <a:pos x="25" y="59"/>
              </a:cxn>
              <a:cxn ang="0">
                <a:pos x="24" y="72"/>
              </a:cxn>
              <a:cxn ang="0">
                <a:pos x="25" y="83"/>
              </a:cxn>
              <a:cxn ang="0">
                <a:pos x="31" y="95"/>
              </a:cxn>
              <a:cxn ang="0">
                <a:pos x="38" y="105"/>
              </a:cxn>
              <a:cxn ang="0">
                <a:pos x="48" y="112"/>
              </a:cxn>
              <a:cxn ang="0">
                <a:pos x="59" y="116"/>
              </a:cxn>
              <a:cxn ang="0">
                <a:pos x="71" y="117"/>
              </a:cxn>
              <a:cxn ang="0">
                <a:pos x="85" y="115"/>
              </a:cxn>
              <a:cxn ang="0">
                <a:pos x="98" y="109"/>
              </a:cxn>
              <a:cxn ang="0">
                <a:pos x="109" y="99"/>
              </a:cxn>
              <a:cxn ang="0">
                <a:pos x="115" y="85"/>
              </a:cxn>
              <a:cxn ang="0">
                <a:pos x="117" y="72"/>
              </a:cxn>
              <a:cxn ang="0">
                <a:pos x="115" y="57"/>
              </a:cxn>
              <a:cxn ang="0">
                <a:pos x="109" y="44"/>
              </a:cxn>
              <a:cxn ang="0">
                <a:pos x="98" y="33"/>
              </a:cxn>
              <a:cxn ang="0">
                <a:pos x="85" y="27"/>
              </a:cxn>
              <a:cxn ang="0">
                <a:pos x="71" y="25"/>
              </a:cxn>
              <a:cxn ang="0">
                <a:pos x="71" y="0"/>
              </a:cxn>
              <a:cxn ang="0">
                <a:pos x="89" y="3"/>
              </a:cxn>
              <a:cxn ang="0">
                <a:pos x="107" y="10"/>
              </a:cxn>
              <a:cxn ang="0">
                <a:pos x="120" y="21"/>
              </a:cxn>
              <a:cxn ang="0">
                <a:pos x="132" y="35"/>
              </a:cxn>
              <a:cxn ang="0">
                <a:pos x="139" y="52"/>
              </a:cxn>
              <a:cxn ang="0">
                <a:pos x="142" y="72"/>
              </a:cxn>
              <a:cxn ang="0">
                <a:pos x="139" y="90"/>
              </a:cxn>
              <a:cxn ang="0">
                <a:pos x="132" y="107"/>
              </a:cxn>
              <a:cxn ang="0">
                <a:pos x="120" y="122"/>
              </a:cxn>
              <a:cxn ang="0">
                <a:pos x="107" y="132"/>
              </a:cxn>
              <a:cxn ang="0">
                <a:pos x="89" y="140"/>
              </a:cxn>
              <a:cxn ang="0">
                <a:pos x="71" y="142"/>
              </a:cxn>
              <a:cxn ang="0">
                <a:pos x="52" y="140"/>
              </a:cxn>
              <a:cxn ang="0">
                <a:pos x="35" y="132"/>
              </a:cxn>
              <a:cxn ang="0">
                <a:pos x="21" y="122"/>
              </a:cxn>
              <a:cxn ang="0">
                <a:pos x="9" y="107"/>
              </a:cxn>
              <a:cxn ang="0">
                <a:pos x="3" y="90"/>
              </a:cxn>
              <a:cxn ang="0">
                <a:pos x="0" y="72"/>
              </a:cxn>
              <a:cxn ang="0">
                <a:pos x="3" y="52"/>
              </a:cxn>
              <a:cxn ang="0">
                <a:pos x="9" y="36"/>
              </a:cxn>
              <a:cxn ang="0">
                <a:pos x="21" y="21"/>
              </a:cxn>
              <a:cxn ang="0">
                <a:pos x="35" y="10"/>
              </a:cxn>
              <a:cxn ang="0">
                <a:pos x="52" y="3"/>
              </a:cxn>
              <a:cxn ang="0">
                <a:pos x="71" y="0"/>
              </a:cxn>
            </a:cxnLst>
            <a:rect l="0" t="0" r="r" b="b"/>
            <a:pathLst>
              <a:path w="142" h="142">
                <a:moveTo>
                  <a:pt x="71" y="25"/>
                </a:moveTo>
                <a:lnTo>
                  <a:pt x="59" y="26"/>
                </a:lnTo>
                <a:lnTo>
                  <a:pt x="48" y="31"/>
                </a:lnTo>
                <a:lnTo>
                  <a:pt x="38" y="38"/>
                </a:lnTo>
                <a:lnTo>
                  <a:pt x="31" y="48"/>
                </a:lnTo>
                <a:lnTo>
                  <a:pt x="25" y="59"/>
                </a:lnTo>
                <a:lnTo>
                  <a:pt x="24" y="72"/>
                </a:lnTo>
                <a:lnTo>
                  <a:pt x="25" y="83"/>
                </a:lnTo>
                <a:lnTo>
                  <a:pt x="31" y="95"/>
                </a:lnTo>
                <a:lnTo>
                  <a:pt x="38" y="105"/>
                </a:lnTo>
                <a:lnTo>
                  <a:pt x="48" y="112"/>
                </a:lnTo>
                <a:lnTo>
                  <a:pt x="59" y="116"/>
                </a:lnTo>
                <a:lnTo>
                  <a:pt x="71" y="117"/>
                </a:lnTo>
                <a:lnTo>
                  <a:pt x="85" y="115"/>
                </a:lnTo>
                <a:lnTo>
                  <a:pt x="98" y="109"/>
                </a:lnTo>
                <a:lnTo>
                  <a:pt x="109" y="99"/>
                </a:lnTo>
                <a:lnTo>
                  <a:pt x="115" y="85"/>
                </a:lnTo>
                <a:lnTo>
                  <a:pt x="117" y="72"/>
                </a:lnTo>
                <a:lnTo>
                  <a:pt x="115" y="57"/>
                </a:lnTo>
                <a:lnTo>
                  <a:pt x="109" y="44"/>
                </a:lnTo>
                <a:lnTo>
                  <a:pt x="98" y="33"/>
                </a:lnTo>
                <a:lnTo>
                  <a:pt x="85" y="27"/>
                </a:lnTo>
                <a:lnTo>
                  <a:pt x="71" y="25"/>
                </a:lnTo>
                <a:close/>
                <a:moveTo>
                  <a:pt x="71" y="0"/>
                </a:moveTo>
                <a:lnTo>
                  <a:pt x="89" y="3"/>
                </a:lnTo>
                <a:lnTo>
                  <a:pt x="107" y="10"/>
                </a:lnTo>
                <a:lnTo>
                  <a:pt x="120" y="21"/>
                </a:lnTo>
                <a:lnTo>
                  <a:pt x="132" y="35"/>
                </a:lnTo>
                <a:lnTo>
                  <a:pt x="139" y="52"/>
                </a:lnTo>
                <a:lnTo>
                  <a:pt x="142" y="72"/>
                </a:lnTo>
                <a:lnTo>
                  <a:pt x="139" y="90"/>
                </a:lnTo>
                <a:lnTo>
                  <a:pt x="132" y="107"/>
                </a:lnTo>
                <a:lnTo>
                  <a:pt x="120" y="122"/>
                </a:lnTo>
                <a:lnTo>
                  <a:pt x="107" y="132"/>
                </a:lnTo>
                <a:lnTo>
                  <a:pt x="89" y="140"/>
                </a:lnTo>
                <a:lnTo>
                  <a:pt x="71" y="142"/>
                </a:lnTo>
                <a:lnTo>
                  <a:pt x="52" y="140"/>
                </a:lnTo>
                <a:lnTo>
                  <a:pt x="35" y="132"/>
                </a:lnTo>
                <a:lnTo>
                  <a:pt x="21" y="122"/>
                </a:lnTo>
                <a:lnTo>
                  <a:pt x="9" y="107"/>
                </a:lnTo>
                <a:lnTo>
                  <a:pt x="3" y="90"/>
                </a:lnTo>
                <a:lnTo>
                  <a:pt x="0" y="72"/>
                </a:lnTo>
                <a:lnTo>
                  <a:pt x="3" y="52"/>
                </a:lnTo>
                <a:lnTo>
                  <a:pt x="9" y="36"/>
                </a:lnTo>
                <a:lnTo>
                  <a:pt x="21" y="21"/>
                </a:lnTo>
                <a:lnTo>
                  <a:pt x="35" y="10"/>
                </a:lnTo>
                <a:lnTo>
                  <a:pt x="52" y="3"/>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1"/>
          <p:cNvSpPr>
            <a:spLocks/>
          </p:cNvSpPr>
          <p:nvPr/>
        </p:nvSpPr>
        <p:spPr bwMode="auto">
          <a:xfrm>
            <a:off x="7554362" y="2598175"/>
            <a:ext cx="86264" cy="84103"/>
          </a:xfrm>
          <a:custGeom>
            <a:avLst/>
            <a:gdLst/>
            <a:ahLst/>
            <a:cxnLst>
              <a:cxn ang="0">
                <a:pos x="59" y="0"/>
              </a:cxn>
              <a:cxn ang="0">
                <a:pos x="77" y="3"/>
              </a:cxn>
              <a:cxn ang="0">
                <a:pos x="94" y="12"/>
              </a:cxn>
              <a:cxn ang="0">
                <a:pos x="106" y="24"/>
              </a:cxn>
              <a:cxn ang="0">
                <a:pos x="114" y="40"/>
              </a:cxn>
              <a:cxn ang="0">
                <a:pos x="117" y="59"/>
              </a:cxn>
              <a:cxn ang="0">
                <a:pos x="114" y="78"/>
              </a:cxn>
              <a:cxn ang="0">
                <a:pos x="106" y="94"/>
              </a:cxn>
              <a:cxn ang="0">
                <a:pos x="94" y="107"/>
              </a:cxn>
              <a:cxn ang="0">
                <a:pos x="77" y="115"/>
              </a:cxn>
              <a:cxn ang="0">
                <a:pos x="59" y="117"/>
              </a:cxn>
              <a:cxn ang="0">
                <a:pos x="41" y="115"/>
              </a:cxn>
              <a:cxn ang="0">
                <a:pos x="25" y="107"/>
              </a:cxn>
              <a:cxn ang="0">
                <a:pos x="12" y="94"/>
              </a:cxn>
              <a:cxn ang="0">
                <a:pos x="3" y="78"/>
              </a:cxn>
              <a:cxn ang="0">
                <a:pos x="0" y="59"/>
              </a:cxn>
              <a:cxn ang="0">
                <a:pos x="3" y="40"/>
              </a:cxn>
              <a:cxn ang="0">
                <a:pos x="12" y="24"/>
              </a:cxn>
              <a:cxn ang="0">
                <a:pos x="25" y="12"/>
              </a:cxn>
              <a:cxn ang="0">
                <a:pos x="41" y="3"/>
              </a:cxn>
              <a:cxn ang="0">
                <a:pos x="59" y="0"/>
              </a:cxn>
            </a:cxnLst>
            <a:rect l="0" t="0" r="r" b="b"/>
            <a:pathLst>
              <a:path w="117" h="117">
                <a:moveTo>
                  <a:pt x="59" y="0"/>
                </a:moveTo>
                <a:lnTo>
                  <a:pt x="77" y="3"/>
                </a:lnTo>
                <a:lnTo>
                  <a:pt x="94" y="12"/>
                </a:lnTo>
                <a:lnTo>
                  <a:pt x="106" y="24"/>
                </a:lnTo>
                <a:lnTo>
                  <a:pt x="114" y="40"/>
                </a:lnTo>
                <a:lnTo>
                  <a:pt x="117" y="59"/>
                </a:lnTo>
                <a:lnTo>
                  <a:pt x="114" y="78"/>
                </a:lnTo>
                <a:lnTo>
                  <a:pt x="106" y="94"/>
                </a:lnTo>
                <a:lnTo>
                  <a:pt x="94" y="107"/>
                </a:lnTo>
                <a:lnTo>
                  <a:pt x="77" y="115"/>
                </a:lnTo>
                <a:lnTo>
                  <a:pt x="59" y="117"/>
                </a:lnTo>
                <a:lnTo>
                  <a:pt x="41" y="115"/>
                </a:lnTo>
                <a:lnTo>
                  <a:pt x="25" y="107"/>
                </a:lnTo>
                <a:lnTo>
                  <a:pt x="12" y="94"/>
                </a:lnTo>
                <a:lnTo>
                  <a:pt x="3" y="78"/>
                </a:lnTo>
                <a:lnTo>
                  <a:pt x="0" y="59"/>
                </a:lnTo>
                <a:lnTo>
                  <a:pt x="3" y="40"/>
                </a:lnTo>
                <a:lnTo>
                  <a:pt x="12" y="24"/>
                </a:lnTo>
                <a:lnTo>
                  <a:pt x="25" y="12"/>
                </a:lnTo>
                <a:lnTo>
                  <a:pt x="41" y="3"/>
                </a:lnTo>
                <a:lnTo>
                  <a:pt x="59"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
          <p:cNvSpPr>
            <a:spLocks noEditPoints="1"/>
          </p:cNvSpPr>
          <p:nvPr/>
        </p:nvSpPr>
        <p:spPr bwMode="auto">
          <a:xfrm>
            <a:off x="7545589" y="2591047"/>
            <a:ext cx="103809" cy="101209"/>
          </a:xfrm>
          <a:custGeom>
            <a:avLst/>
            <a:gdLst/>
            <a:ahLst/>
            <a:cxnLst>
              <a:cxn ang="0">
                <a:pos x="71" y="25"/>
              </a:cxn>
              <a:cxn ang="0">
                <a:pos x="59" y="26"/>
              </a:cxn>
              <a:cxn ang="0">
                <a:pos x="47" y="30"/>
              </a:cxn>
              <a:cxn ang="0">
                <a:pos x="38" y="38"/>
              </a:cxn>
              <a:cxn ang="0">
                <a:pos x="30" y="48"/>
              </a:cxn>
              <a:cxn ang="0">
                <a:pos x="26" y="59"/>
              </a:cxn>
              <a:cxn ang="0">
                <a:pos x="24" y="71"/>
              </a:cxn>
              <a:cxn ang="0">
                <a:pos x="26" y="83"/>
              </a:cxn>
              <a:cxn ang="0">
                <a:pos x="30" y="94"/>
              </a:cxn>
              <a:cxn ang="0">
                <a:pos x="38" y="104"/>
              </a:cxn>
              <a:cxn ang="0">
                <a:pos x="47" y="111"/>
              </a:cxn>
              <a:cxn ang="0">
                <a:pos x="59" y="116"/>
              </a:cxn>
              <a:cxn ang="0">
                <a:pos x="71" y="118"/>
              </a:cxn>
              <a:cxn ang="0">
                <a:pos x="86" y="115"/>
              </a:cxn>
              <a:cxn ang="0">
                <a:pos x="99" y="109"/>
              </a:cxn>
              <a:cxn ang="0">
                <a:pos x="108" y="98"/>
              </a:cxn>
              <a:cxn ang="0">
                <a:pos x="116" y="86"/>
              </a:cxn>
              <a:cxn ang="0">
                <a:pos x="118" y="71"/>
              </a:cxn>
              <a:cxn ang="0">
                <a:pos x="116" y="57"/>
              </a:cxn>
              <a:cxn ang="0">
                <a:pos x="108" y="44"/>
              </a:cxn>
              <a:cxn ang="0">
                <a:pos x="99" y="33"/>
              </a:cxn>
              <a:cxn ang="0">
                <a:pos x="86" y="27"/>
              </a:cxn>
              <a:cxn ang="0">
                <a:pos x="71" y="25"/>
              </a:cxn>
              <a:cxn ang="0">
                <a:pos x="71" y="0"/>
              </a:cxn>
              <a:cxn ang="0">
                <a:pos x="90" y="2"/>
              </a:cxn>
              <a:cxn ang="0">
                <a:pos x="106" y="10"/>
              </a:cxn>
              <a:cxn ang="0">
                <a:pos x="121" y="22"/>
              </a:cxn>
              <a:cxn ang="0">
                <a:pos x="132" y="35"/>
              </a:cxn>
              <a:cxn ang="0">
                <a:pos x="139" y="52"/>
              </a:cxn>
              <a:cxn ang="0">
                <a:pos x="141" y="71"/>
              </a:cxn>
              <a:cxn ang="0">
                <a:pos x="139" y="90"/>
              </a:cxn>
              <a:cxn ang="0">
                <a:pos x="132" y="107"/>
              </a:cxn>
              <a:cxn ang="0">
                <a:pos x="121" y="121"/>
              </a:cxn>
              <a:cxn ang="0">
                <a:pos x="106" y="132"/>
              </a:cxn>
              <a:cxn ang="0">
                <a:pos x="90" y="139"/>
              </a:cxn>
              <a:cxn ang="0">
                <a:pos x="71" y="142"/>
              </a:cxn>
              <a:cxn ang="0">
                <a:pos x="53" y="139"/>
              </a:cxn>
              <a:cxn ang="0">
                <a:pos x="36" y="132"/>
              </a:cxn>
              <a:cxn ang="0">
                <a:pos x="21" y="121"/>
              </a:cxn>
              <a:cxn ang="0">
                <a:pos x="10" y="106"/>
              </a:cxn>
              <a:cxn ang="0">
                <a:pos x="3" y="90"/>
              </a:cxn>
              <a:cxn ang="0">
                <a:pos x="0" y="71"/>
              </a:cxn>
              <a:cxn ang="0">
                <a:pos x="3" y="52"/>
              </a:cxn>
              <a:cxn ang="0">
                <a:pos x="10" y="35"/>
              </a:cxn>
              <a:cxn ang="0">
                <a:pos x="21" y="20"/>
              </a:cxn>
              <a:cxn ang="0">
                <a:pos x="36" y="10"/>
              </a:cxn>
              <a:cxn ang="0">
                <a:pos x="53" y="2"/>
              </a:cxn>
              <a:cxn ang="0">
                <a:pos x="71" y="0"/>
              </a:cxn>
            </a:cxnLst>
            <a:rect l="0" t="0" r="r" b="b"/>
            <a:pathLst>
              <a:path w="141" h="142">
                <a:moveTo>
                  <a:pt x="71" y="25"/>
                </a:moveTo>
                <a:lnTo>
                  <a:pt x="59" y="26"/>
                </a:lnTo>
                <a:lnTo>
                  <a:pt x="47" y="30"/>
                </a:lnTo>
                <a:lnTo>
                  <a:pt x="38" y="38"/>
                </a:lnTo>
                <a:lnTo>
                  <a:pt x="30" y="48"/>
                </a:lnTo>
                <a:lnTo>
                  <a:pt x="26" y="59"/>
                </a:lnTo>
                <a:lnTo>
                  <a:pt x="24" y="71"/>
                </a:lnTo>
                <a:lnTo>
                  <a:pt x="26" y="83"/>
                </a:lnTo>
                <a:lnTo>
                  <a:pt x="30" y="94"/>
                </a:lnTo>
                <a:lnTo>
                  <a:pt x="38" y="104"/>
                </a:lnTo>
                <a:lnTo>
                  <a:pt x="47" y="111"/>
                </a:lnTo>
                <a:lnTo>
                  <a:pt x="59" y="116"/>
                </a:lnTo>
                <a:lnTo>
                  <a:pt x="71" y="118"/>
                </a:lnTo>
                <a:lnTo>
                  <a:pt x="86" y="115"/>
                </a:lnTo>
                <a:lnTo>
                  <a:pt x="99" y="109"/>
                </a:lnTo>
                <a:lnTo>
                  <a:pt x="108" y="98"/>
                </a:lnTo>
                <a:lnTo>
                  <a:pt x="116" y="86"/>
                </a:lnTo>
                <a:lnTo>
                  <a:pt x="118" y="71"/>
                </a:lnTo>
                <a:lnTo>
                  <a:pt x="116" y="57"/>
                </a:lnTo>
                <a:lnTo>
                  <a:pt x="108" y="44"/>
                </a:lnTo>
                <a:lnTo>
                  <a:pt x="99" y="33"/>
                </a:lnTo>
                <a:lnTo>
                  <a:pt x="86" y="27"/>
                </a:lnTo>
                <a:lnTo>
                  <a:pt x="71" y="25"/>
                </a:lnTo>
                <a:close/>
                <a:moveTo>
                  <a:pt x="71" y="0"/>
                </a:moveTo>
                <a:lnTo>
                  <a:pt x="90" y="2"/>
                </a:lnTo>
                <a:lnTo>
                  <a:pt x="106" y="10"/>
                </a:lnTo>
                <a:lnTo>
                  <a:pt x="121" y="22"/>
                </a:lnTo>
                <a:lnTo>
                  <a:pt x="132" y="35"/>
                </a:lnTo>
                <a:lnTo>
                  <a:pt x="139" y="52"/>
                </a:lnTo>
                <a:lnTo>
                  <a:pt x="141" y="71"/>
                </a:lnTo>
                <a:lnTo>
                  <a:pt x="139" y="90"/>
                </a:lnTo>
                <a:lnTo>
                  <a:pt x="132" y="107"/>
                </a:lnTo>
                <a:lnTo>
                  <a:pt x="121" y="121"/>
                </a:lnTo>
                <a:lnTo>
                  <a:pt x="106" y="132"/>
                </a:lnTo>
                <a:lnTo>
                  <a:pt x="90" y="139"/>
                </a:lnTo>
                <a:lnTo>
                  <a:pt x="71" y="142"/>
                </a:lnTo>
                <a:lnTo>
                  <a:pt x="53" y="139"/>
                </a:lnTo>
                <a:lnTo>
                  <a:pt x="36" y="132"/>
                </a:lnTo>
                <a:lnTo>
                  <a:pt x="21" y="121"/>
                </a:lnTo>
                <a:lnTo>
                  <a:pt x="10" y="106"/>
                </a:lnTo>
                <a:lnTo>
                  <a:pt x="3" y="90"/>
                </a:lnTo>
                <a:lnTo>
                  <a:pt x="0" y="71"/>
                </a:lnTo>
                <a:lnTo>
                  <a:pt x="3" y="52"/>
                </a:lnTo>
                <a:lnTo>
                  <a:pt x="10" y="35"/>
                </a:lnTo>
                <a:lnTo>
                  <a:pt x="21" y="20"/>
                </a:lnTo>
                <a:lnTo>
                  <a:pt x="36" y="10"/>
                </a:lnTo>
                <a:lnTo>
                  <a:pt x="53"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
          <p:cNvSpPr>
            <a:spLocks/>
          </p:cNvSpPr>
          <p:nvPr/>
        </p:nvSpPr>
        <p:spPr bwMode="auto">
          <a:xfrm>
            <a:off x="8156746" y="1647385"/>
            <a:ext cx="86264" cy="82677"/>
          </a:xfrm>
          <a:custGeom>
            <a:avLst/>
            <a:gdLst/>
            <a:ahLst/>
            <a:cxnLst>
              <a:cxn ang="0">
                <a:pos x="58" y="0"/>
              </a:cxn>
              <a:cxn ang="0">
                <a:pos x="76" y="4"/>
              </a:cxn>
              <a:cxn ang="0">
                <a:pos x="92" y="11"/>
              </a:cxn>
              <a:cxn ang="0">
                <a:pos x="105" y="24"/>
              </a:cxn>
              <a:cxn ang="0">
                <a:pos x="114" y="40"/>
              </a:cxn>
              <a:cxn ang="0">
                <a:pos x="117" y="59"/>
              </a:cxn>
              <a:cxn ang="0">
                <a:pos x="114" y="77"/>
              </a:cxn>
              <a:cxn ang="0">
                <a:pos x="105" y="93"/>
              </a:cxn>
              <a:cxn ang="0">
                <a:pos x="92" y="106"/>
              </a:cxn>
              <a:cxn ang="0">
                <a:pos x="76" y="115"/>
              </a:cxn>
              <a:cxn ang="0">
                <a:pos x="58" y="118"/>
              </a:cxn>
              <a:cxn ang="0">
                <a:pos x="39" y="115"/>
              </a:cxn>
              <a:cxn ang="0">
                <a:pos x="23" y="106"/>
              </a:cxn>
              <a:cxn ang="0">
                <a:pos x="10" y="93"/>
              </a:cxn>
              <a:cxn ang="0">
                <a:pos x="2" y="77"/>
              </a:cxn>
              <a:cxn ang="0">
                <a:pos x="0" y="59"/>
              </a:cxn>
              <a:cxn ang="0">
                <a:pos x="2" y="40"/>
              </a:cxn>
              <a:cxn ang="0">
                <a:pos x="10" y="24"/>
              </a:cxn>
              <a:cxn ang="0">
                <a:pos x="23" y="11"/>
              </a:cxn>
              <a:cxn ang="0">
                <a:pos x="39" y="4"/>
              </a:cxn>
              <a:cxn ang="0">
                <a:pos x="58" y="0"/>
              </a:cxn>
            </a:cxnLst>
            <a:rect l="0" t="0" r="r" b="b"/>
            <a:pathLst>
              <a:path w="117" h="118">
                <a:moveTo>
                  <a:pt x="58" y="0"/>
                </a:moveTo>
                <a:lnTo>
                  <a:pt x="76" y="4"/>
                </a:lnTo>
                <a:lnTo>
                  <a:pt x="92" y="11"/>
                </a:lnTo>
                <a:lnTo>
                  <a:pt x="105" y="24"/>
                </a:lnTo>
                <a:lnTo>
                  <a:pt x="114" y="40"/>
                </a:lnTo>
                <a:lnTo>
                  <a:pt x="117" y="59"/>
                </a:lnTo>
                <a:lnTo>
                  <a:pt x="114" y="77"/>
                </a:lnTo>
                <a:lnTo>
                  <a:pt x="105" y="93"/>
                </a:lnTo>
                <a:lnTo>
                  <a:pt x="92" y="106"/>
                </a:lnTo>
                <a:lnTo>
                  <a:pt x="76" y="115"/>
                </a:lnTo>
                <a:lnTo>
                  <a:pt x="58" y="118"/>
                </a:lnTo>
                <a:lnTo>
                  <a:pt x="39" y="115"/>
                </a:lnTo>
                <a:lnTo>
                  <a:pt x="23" y="106"/>
                </a:lnTo>
                <a:lnTo>
                  <a:pt x="10" y="93"/>
                </a:lnTo>
                <a:lnTo>
                  <a:pt x="2" y="77"/>
                </a:lnTo>
                <a:lnTo>
                  <a:pt x="0" y="59"/>
                </a:lnTo>
                <a:lnTo>
                  <a:pt x="2" y="40"/>
                </a:lnTo>
                <a:lnTo>
                  <a:pt x="10" y="24"/>
                </a:lnTo>
                <a:lnTo>
                  <a:pt x="23" y="11"/>
                </a:lnTo>
                <a:lnTo>
                  <a:pt x="39" y="4"/>
                </a:lnTo>
                <a:lnTo>
                  <a:pt x="58"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4"/>
          <p:cNvSpPr>
            <a:spLocks noEditPoints="1"/>
          </p:cNvSpPr>
          <p:nvPr/>
        </p:nvSpPr>
        <p:spPr bwMode="auto">
          <a:xfrm>
            <a:off x="8147974" y="1638832"/>
            <a:ext cx="103809" cy="99783"/>
          </a:xfrm>
          <a:custGeom>
            <a:avLst/>
            <a:gdLst/>
            <a:ahLst/>
            <a:cxnLst>
              <a:cxn ang="0">
                <a:pos x="71" y="23"/>
              </a:cxn>
              <a:cxn ang="0">
                <a:pos x="59" y="25"/>
              </a:cxn>
              <a:cxn ang="0">
                <a:pos x="48" y="30"/>
              </a:cxn>
              <a:cxn ang="0">
                <a:pos x="38" y="37"/>
              </a:cxn>
              <a:cxn ang="0">
                <a:pos x="31" y="47"/>
              </a:cxn>
              <a:cxn ang="0">
                <a:pos x="25" y="57"/>
              </a:cxn>
              <a:cxn ang="0">
                <a:pos x="24" y="70"/>
              </a:cxn>
              <a:cxn ang="0">
                <a:pos x="25" y="82"/>
              </a:cxn>
              <a:cxn ang="0">
                <a:pos x="31" y="94"/>
              </a:cxn>
              <a:cxn ang="0">
                <a:pos x="38" y="103"/>
              </a:cxn>
              <a:cxn ang="0">
                <a:pos x="48" y="111"/>
              </a:cxn>
              <a:cxn ang="0">
                <a:pos x="59" y="115"/>
              </a:cxn>
              <a:cxn ang="0">
                <a:pos x="71" y="117"/>
              </a:cxn>
              <a:cxn ang="0">
                <a:pos x="85" y="114"/>
              </a:cxn>
              <a:cxn ang="0">
                <a:pos x="98" y="107"/>
              </a:cxn>
              <a:cxn ang="0">
                <a:pos x="109" y="98"/>
              </a:cxn>
              <a:cxn ang="0">
                <a:pos x="115" y="85"/>
              </a:cxn>
              <a:cxn ang="0">
                <a:pos x="117" y="70"/>
              </a:cxn>
              <a:cxn ang="0">
                <a:pos x="115" y="55"/>
              </a:cxn>
              <a:cxn ang="0">
                <a:pos x="109" y="42"/>
              </a:cxn>
              <a:cxn ang="0">
                <a:pos x="98" y="33"/>
              </a:cxn>
              <a:cxn ang="0">
                <a:pos x="85" y="25"/>
              </a:cxn>
              <a:cxn ang="0">
                <a:pos x="71" y="23"/>
              </a:cxn>
              <a:cxn ang="0">
                <a:pos x="71" y="0"/>
              </a:cxn>
              <a:cxn ang="0">
                <a:pos x="89" y="2"/>
              </a:cxn>
              <a:cxn ang="0">
                <a:pos x="107" y="9"/>
              </a:cxn>
              <a:cxn ang="0">
                <a:pos x="120" y="20"/>
              </a:cxn>
              <a:cxn ang="0">
                <a:pos x="132" y="34"/>
              </a:cxn>
              <a:cxn ang="0">
                <a:pos x="139" y="51"/>
              </a:cxn>
              <a:cxn ang="0">
                <a:pos x="142" y="70"/>
              </a:cxn>
              <a:cxn ang="0">
                <a:pos x="139" y="88"/>
              </a:cxn>
              <a:cxn ang="0">
                <a:pos x="132" y="105"/>
              </a:cxn>
              <a:cxn ang="0">
                <a:pos x="120" y="120"/>
              </a:cxn>
              <a:cxn ang="0">
                <a:pos x="107" y="131"/>
              </a:cxn>
              <a:cxn ang="0">
                <a:pos x="89" y="138"/>
              </a:cxn>
              <a:cxn ang="0">
                <a:pos x="71" y="141"/>
              </a:cxn>
              <a:cxn ang="0">
                <a:pos x="52" y="138"/>
              </a:cxn>
              <a:cxn ang="0">
                <a:pos x="36" y="131"/>
              </a:cxn>
              <a:cxn ang="0">
                <a:pos x="21" y="120"/>
              </a:cxn>
              <a:cxn ang="0">
                <a:pos x="9" y="105"/>
              </a:cxn>
              <a:cxn ang="0">
                <a:pos x="3" y="88"/>
              </a:cxn>
              <a:cxn ang="0">
                <a:pos x="0" y="70"/>
              </a:cxn>
              <a:cxn ang="0">
                <a:pos x="3" y="52"/>
              </a:cxn>
              <a:cxn ang="0">
                <a:pos x="9" y="35"/>
              </a:cxn>
              <a:cxn ang="0">
                <a:pos x="21" y="20"/>
              </a:cxn>
              <a:cxn ang="0">
                <a:pos x="36" y="8"/>
              </a:cxn>
              <a:cxn ang="0">
                <a:pos x="52" y="2"/>
              </a:cxn>
              <a:cxn ang="0">
                <a:pos x="71" y="0"/>
              </a:cxn>
            </a:cxnLst>
            <a:rect l="0" t="0" r="r" b="b"/>
            <a:pathLst>
              <a:path w="142" h="141">
                <a:moveTo>
                  <a:pt x="71" y="23"/>
                </a:moveTo>
                <a:lnTo>
                  <a:pt x="59" y="25"/>
                </a:lnTo>
                <a:lnTo>
                  <a:pt x="48" y="30"/>
                </a:lnTo>
                <a:lnTo>
                  <a:pt x="38" y="37"/>
                </a:lnTo>
                <a:lnTo>
                  <a:pt x="31" y="47"/>
                </a:lnTo>
                <a:lnTo>
                  <a:pt x="25" y="57"/>
                </a:lnTo>
                <a:lnTo>
                  <a:pt x="24" y="70"/>
                </a:lnTo>
                <a:lnTo>
                  <a:pt x="25" y="82"/>
                </a:lnTo>
                <a:lnTo>
                  <a:pt x="31" y="94"/>
                </a:lnTo>
                <a:lnTo>
                  <a:pt x="38" y="103"/>
                </a:lnTo>
                <a:lnTo>
                  <a:pt x="48" y="111"/>
                </a:lnTo>
                <a:lnTo>
                  <a:pt x="59" y="115"/>
                </a:lnTo>
                <a:lnTo>
                  <a:pt x="71" y="117"/>
                </a:lnTo>
                <a:lnTo>
                  <a:pt x="85" y="114"/>
                </a:lnTo>
                <a:lnTo>
                  <a:pt x="98" y="107"/>
                </a:lnTo>
                <a:lnTo>
                  <a:pt x="109" y="98"/>
                </a:lnTo>
                <a:lnTo>
                  <a:pt x="115" y="85"/>
                </a:lnTo>
                <a:lnTo>
                  <a:pt x="117" y="70"/>
                </a:lnTo>
                <a:lnTo>
                  <a:pt x="115" y="55"/>
                </a:lnTo>
                <a:lnTo>
                  <a:pt x="109" y="42"/>
                </a:lnTo>
                <a:lnTo>
                  <a:pt x="98" y="33"/>
                </a:lnTo>
                <a:lnTo>
                  <a:pt x="85" y="25"/>
                </a:lnTo>
                <a:lnTo>
                  <a:pt x="71" y="23"/>
                </a:lnTo>
                <a:close/>
                <a:moveTo>
                  <a:pt x="71" y="0"/>
                </a:moveTo>
                <a:lnTo>
                  <a:pt x="89" y="2"/>
                </a:lnTo>
                <a:lnTo>
                  <a:pt x="107" y="9"/>
                </a:lnTo>
                <a:lnTo>
                  <a:pt x="120" y="20"/>
                </a:lnTo>
                <a:lnTo>
                  <a:pt x="132" y="34"/>
                </a:lnTo>
                <a:lnTo>
                  <a:pt x="139" y="51"/>
                </a:lnTo>
                <a:lnTo>
                  <a:pt x="142" y="70"/>
                </a:lnTo>
                <a:lnTo>
                  <a:pt x="139" y="88"/>
                </a:lnTo>
                <a:lnTo>
                  <a:pt x="132" y="105"/>
                </a:lnTo>
                <a:lnTo>
                  <a:pt x="120" y="120"/>
                </a:lnTo>
                <a:lnTo>
                  <a:pt x="107" y="131"/>
                </a:lnTo>
                <a:lnTo>
                  <a:pt x="89" y="138"/>
                </a:lnTo>
                <a:lnTo>
                  <a:pt x="71" y="141"/>
                </a:lnTo>
                <a:lnTo>
                  <a:pt x="52" y="138"/>
                </a:lnTo>
                <a:lnTo>
                  <a:pt x="36" y="131"/>
                </a:lnTo>
                <a:lnTo>
                  <a:pt x="21" y="120"/>
                </a:lnTo>
                <a:lnTo>
                  <a:pt x="9" y="105"/>
                </a:lnTo>
                <a:lnTo>
                  <a:pt x="3" y="88"/>
                </a:lnTo>
                <a:lnTo>
                  <a:pt x="0" y="70"/>
                </a:lnTo>
                <a:lnTo>
                  <a:pt x="3" y="52"/>
                </a:lnTo>
                <a:lnTo>
                  <a:pt x="9" y="35"/>
                </a:lnTo>
                <a:lnTo>
                  <a:pt x="21" y="20"/>
                </a:lnTo>
                <a:lnTo>
                  <a:pt x="36" y="8"/>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5"/>
          <p:cNvSpPr>
            <a:spLocks/>
          </p:cNvSpPr>
          <p:nvPr/>
        </p:nvSpPr>
        <p:spPr bwMode="auto">
          <a:xfrm>
            <a:off x="8055861" y="2214723"/>
            <a:ext cx="86264" cy="84103"/>
          </a:xfrm>
          <a:custGeom>
            <a:avLst/>
            <a:gdLst/>
            <a:ahLst/>
            <a:cxnLst>
              <a:cxn ang="0">
                <a:pos x="59" y="0"/>
              </a:cxn>
              <a:cxn ang="0">
                <a:pos x="77" y="3"/>
              </a:cxn>
              <a:cxn ang="0">
                <a:pos x="93" y="12"/>
              </a:cxn>
              <a:cxn ang="0">
                <a:pos x="106" y="25"/>
              </a:cxn>
              <a:cxn ang="0">
                <a:pos x="114" y="41"/>
              </a:cxn>
              <a:cxn ang="0">
                <a:pos x="117" y="59"/>
              </a:cxn>
              <a:cxn ang="0">
                <a:pos x="114" y="78"/>
              </a:cxn>
              <a:cxn ang="0">
                <a:pos x="106" y="94"/>
              </a:cxn>
              <a:cxn ang="0">
                <a:pos x="93" y="107"/>
              </a:cxn>
              <a:cxn ang="0">
                <a:pos x="77" y="115"/>
              </a:cxn>
              <a:cxn ang="0">
                <a:pos x="59" y="118"/>
              </a:cxn>
              <a:cxn ang="0">
                <a:pos x="39" y="115"/>
              </a:cxn>
              <a:cxn ang="0">
                <a:pos x="23" y="107"/>
              </a:cxn>
              <a:cxn ang="0">
                <a:pos x="11" y="94"/>
              </a:cxn>
              <a:cxn ang="0">
                <a:pos x="2" y="78"/>
              </a:cxn>
              <a:cxn ang="0">
                <a:pos x="0" y="59"/>
              </a:cxn>
              <a:cxn ang="0">
                <a:pos x="2" y="41"/>
              </a:cxn>
              <a:cxn ang="0">
                <a:pos x="11" y="25"/>
              </a:cxn>
              <a:cxn ang="0">
                <a:pos x="23" y="12"/>
              </a:cxn>
              <a:cxn ang="0">
                <a:pos x="39" y="3"/>
              </a:cxn>
              <a:cxn ang="0">
                <a:pos x="59" y="0"/>
              </a:cxn>
            </a:cxnLst>
            <a:rect l="0" t="0" r="r" b="b"/>
            <a:pathLst>
              <a:path w="117" h="118">
                <a:moveTo>
                  <a:pt x="59" y="0"/>
                </a:moveTo>
                <a:lnTo>
                  <a:pt x="77" y="3"/>
                </a:lnTo>
                <a:lnTo>
                  <a:pt x="93" y="12"/>
                </a:lnTo>
                <a:lnTo>
                  <a:pt x="106" y="25"/>
                </a:lnTo>
                <a:lnTo>
                  <a:pt x="114" y="41"/>
                </a:lnTo>
                <a:lnTo>
                  <a:pt x="117" y="59"/>
                </a:lnTo>
                <a:lnTo>
                  <a:pt x="114" y="78"/>
                </a:lnTo>
                <a:lnTo>
                  <a:pt x="106" y="94"/>
                </a:lnTo>
                <a:lnTo>
                  <a:pt x="93" y="107"/>
                </a:lnTo>
                <a:lnTo>
                  <a:pt x="77" y="115"/>
                </a:lnTo>
                <a:lnTo>
                  <a:pt x="59" y="118"/>
                </a:lnTo>
                <a:lnTo>
                  <a:pt x="39" y="115"/>
                </a:lnTo>
                <a:lnTo>
                  <a:pt x="23" y="107"/>
                </a:lnTo>
                <a:lnTo>
                  <a:pt x="11" y="94"/>
                </a:lnTo>
                <a:lnTo>
                  <a:pt x="2" y="78"/>
                </a:lnTo>
                <a:lnTo>
                  <a:pt x="0" y="59"/>
                </a:lnTo>
                <a:lnTo>
                  <a:pt x="2" y="41"/>
                </a:lnTo>
                <a:lnTo>
                  <a:pt x="11" y="25"/>
                </a:lnTo>
                <a:lnTo>
                  <a:pt x="23" y="12"/>
                </a:lnTo>
                <a:lnTo>
                  <a:pt x="39" y="3"/>
                </a:lnTo>
                <a:lnTo>
                  <a:pt x="59"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6"/>
          <p:cNvSpPr>
            <a:spLocks noEditPoints="1"/>
          </p:cNvSpPr>
          <p:nvPr/>
        </p:nvSpPr>
        <p:spPr bwMode="auto">
          <a:xfrm>
            <a:off x="8047088" y="2206170"/>
            <a:ext cx="103809" cy="101209"/>
          </a:xfrm>
          <a:custGeom>
            <a:avLst/>
            <a:gdLst/>
            <a:ahLst/>
            <a:cxnLst>
              <a:cxn ang="0">
                <a:pos x="72" y="24"/>
              </a:cxn>
              <a:cxn ang="0">
                <a:pos x="59" y="25"/>
              </a:cxn>
              <a:cxn ang="0">
                <a:pos x="48" y="29"/>
              </a:cxn>
              <a:cxn ang="0">
                <a:pos x="39" y="37"/>
              </a:cxn>
              <a:cxn ang="0">
                <a:pos x="31" y="46"/>
              </a:cxn>
              <a:cxn ang="0">
                <a:pos x="26" y="58"/>
              </a:cxn>
              <a:cxn ang="0">
                <a:pos x="25" y="70"/>
              </a:cxn>
              <a:cxn ang="0">
                <a:pos x="26" y="83"/>
              </a:cxn>
              <a:cxn ang="0">
                <a:pos x="31" y="93"/>
              </a:cxn>
              <a:cxn ang="0">
                <a:pos x="39" y="103"/>
              </a:cxn>
              <a:cxn ang="0">
                <a:pos x="48" y="110"/>
              </a:cxn>
              <a:cxn ang="0">
                <a:pos x="59" y="116"/>
              </a:cxn>
              <a:cxn ang="0">
                <a:pos x="72" y="117"/>
              </a:cxn>
              <a:cxn ang="0">
                <a:pos x="86" y="115"/>
              </a:cxn>
              <a:cxn ang="0">
                <a:pos x="98" y="108"/>
              </a:cxn>
              <a:cxn ang="0">
                <a:pos x="109" y="98"/>
              </a:cxn>
              <a:cxn ang="0">
                <a:pos x="115" y="85"/>
              </a:cxn>
              <a:cxn ang="0">
                <a:pos x="118" y="70"/>
              </a:cxn>
              <a:cxn ang="0">
                <a:pos x="115" y="56"/>
              </a:cxn>
              <a:cxn ang="0">
                <a:pos x="109" y="43"/>
              </a:cxn>
              <a:cxn ang="0">
                <a:pos x="98" y="33"/>
              </a:cxn>
              <a:cxn ang="0">
                <a:pos x="86" y="26"/>
              </a:cxn>
              <a:cxn ang="0">
                <a:pos x="72" y="24"/>
              </a:cxn>
              <a:cxn ang="0">
                <a:pos x="72" y="0"/>
              </a:cxn>
              <a:cxn ang="0">
                <a:pos x="90" y="2"/>
              </a:cxn>
              <a:cxn ang="0">
                <a:pos x="107" y="9"/>
              </a:cxn>
              <a:cxn ang="0">
                <a:pos x="121" y="21"/>
              </a:cxn>
              <a:cxn ang="0">
                <a:pos x="132" y="35"/>
              </a:cxn>
              <a:cxn ang="0">
                <a:pos x="139" y="52"/>
              </a:cxn>
              <a:cxn ang="0">
                <a:pos x="142" y="70"/>
              </a:cxn>
              <a:cxn ang="0">
                <a:pos x="139" y="89"/>
              </a:cxn>
              <a:cxn ang="0">
                <a:pos x="132" y="106"/>
              </a:cxn>
              <a:cxn ang="0">
                <a:pos x="121" y="120"/>
              </a:cxn>
              <a:cxn ang="0">
                <a:pos x="107" y="132"/>
              </a:cxn>
              <a:cxn ang="0">
                <a:pos x="90" y="138"/>
              </a:cxn>
              <a:cxn ang="0">
                <a:pos x="72" y="141"/>
              </a:cxn>
              <a:cxn ang="0">
                <a:pos x="52" y="138"/>
              </a:cxn>
              <a:cxn ang="0">
                <a:pos x="36" y="132"/>
              </a:cxn>
              <a:cxn ang="0">
                <a:pos x="22" y="120"/>
              </a:cxn>
              <a:cxn ang="0">
                <a:pos x="10" y="105"/>
              </a:cxn>
              <a:cxn ang="0">
                <a:pos x="3" y="89"/>
              </a:cxn>
              <a:cxn ang="0">
                <a:pos x="0" y="70"/>
              </a:cxn>
              <a:cxn ang="0">
                <a:pos x="3" y="52"/>
              </a:cxn>
              <a:cxn ang="0">
                <a:pos x="10" y="35"/>
              </a:cxn>
              <a:cxn ang="0">
                <a:pos x="22" y="20"/>
              </a:cxn>
              <a:cxn ang="0">
                <a:pos x="36" y="9"/>
              </a:cxn>
              <a:cxn ang="0">
                <a:pos x="52" y="2"/>
              </a:cxn>
              <a:cxn ang="0">
                <a:pos x="72" y="0"/>
              </a:cxn>
            </a:cxnLst>
            <a:rect l="0" t="0" r="r" b="b"/>
            <a:pathLst>
              <a:path w="142" h="141">
                <a:moveTo>
                  <a:pt x="72" y="24"/>
                </a:moveTo>
                <a:lnTo>
                  <a:pt x="59" y="25"/>
                </a:lnTo>
                <a:lnTo>
                  <a:pt x="48" y="29"/>
                </a:lnTo>
                <a:lnTo>
                  <a:pt x="39" y="37"/>
                </a:lnTo>
                <a:lnTo>
                  <a:pt x="31" y="46"/>
                </a:lnTo>
                <a:lnTo>
                  <a:pt x="26" y="58"/>
                </a:lnTo>
                <a:lnTo>
                  <a:pt x="25" y="70"/>
                </a:lnTo>
                <a:lnTo>
                  <a:pt x="26" y="83"/>
                </a:lnTo>
                <a:lnTo>
                  <a:pt x="31" y="93"/>
                </a:lnTo>
                <a:lnTo>
                  <a:pt x="39" y="103"/>
                </a:lnTo>
                <a:lnTo>
                  <a:pt x="48" y="110"/>
                </a:lnTo>
                <a:lnTo>
                  <a:pt x="59" y="116"/>
                </a:lnTo>
                <a:lnTo>
                  <a:pt x="72" y="117"/>
                </a:lnTo>
                <a:lnTo>
                  <a:pt x="86" y="115"/>
                </a:lnTo>
                <a:lnTo>
                  <a:pt x="98" y="108"/>
                </a:lnTo>
                <a:lnTo>
                  <a:pt x="109" y="98"/>
                </a:lnTo>
                <a:lnTo>
                  <a:pt x="115" y="85"/>
                </a:lnTo>
                <a:lnTo>
                  <a:pt x="118" y="70"/>
                </a:lnTo>
                <a:lnTo>
                  <a:pt x="115" y="56"/>
                </a:lnTo>
                <a:lnTo>
                  <a:pt x="109" y="43"/>
                </a:lnTo>
                <a:lnTo>
                  <a:pt x="98" y="33"/>
                </a:lnTo>
                <a:lnTo>
                  <a:pt x="86" y="26"/>
                </a:lnTo>
                <a:lnTo>
                  <a:pt x="72" y="24"/>
                </a:lnTo>
                <a:close/>
                <a:moveTo>
                  <a:pt x="72" y="0"/>
                </a:moveTo>
                <a:lnTo>
                  <a:pt x="90" y="2"/>
                </a:lnTo>
                <a:lnTo>
                  <a:pt x="107" y="9"/>
                </a:lnTo>
                <a:lnTo>
                  <a:pt x="121" y="21"/>
                </a:lnTo>
                <a:lnTo>
                  <a:pt x="132" y="35"/>
                </a:lnTo>
                <a:lnTo>
                  <a:pt x="139" y="52"/>
                </a:lnTo>
                <a:lnTo>
                  <a:pt x="142" y="70"/>
                </a:lnTo>
                <a:lnTo>
                  <a:pt x="139" y="89"/>
                </a:lnTo>
                <a:lnTo>
                  <a:pt x="132" y="106"/>
                </a:lnTo>
                <a:lnTo>
                  <a:pt x="121" y="120"/>
                </a:lnTo>
                <a:lnTo>
                  <a:pt x="107" y="132"/>
                </a:lnTo>
                <a:lnTo>
                  <a:pt x="90" y="138"/>
                </a:lnTo>
                <a:lnTo>
                  <a:pt x="72" y="141"/>
                </a:lnTo>
                <a:lnTo>
                  <a:pt x="52" y="138"/>
                </a:lnTo>
                <a:lnTo>
                  <a:pt x="36" y="132"/>
                </a:lnTo>
                <a:lnTo>
                  <a:pt x="22" y="120"/>
                </a:lnTo>
                <a:lnTo>
                  <a:pt x="10" y="105"/>
                </a:lnTo>
                <a:lnTo>
                  <a:pt x="3" y="89"/>
                </a:lnTo>
                <a:lnTo>
                  <a:pt x="0" y="70"/>
                </a:lnTo>
                <a:lnTo>
                  <a:pt x="3" y="52"/>
                </a:lnTo>
                <a:lnTo>
                  <a:pt x="10" y="35"/>
                </a:lnTo>
                <a:lnTo>
                  <a:pt x="22" y="20"/>
                </a:lnTo>
                <a:lnTo>
                  <a:pt x="36" y="9"/>
                </a:lnTo>
                <a:lnTo>
                  <a:pt x="52" y="2"/>
                </a:lnTo>
                <a:lnTo>
                  <a:pt x="7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3" name="Group 192"/>
          <p:cNvGrpSpPr/>
          <p:nvPr/>
        </p:nvGrpSpPr>
        <p:grpSpPr>
          <a:xfrm>
            <a:off x="8564671" y="2073601"/>
            <a:ext cx="103809" cy="101209"/>
            <a:chOff x="7829916" y="2221810"/>
            <a:chExt cx="103809" cy="101209"/>
          </a:xfrm>
        </p:grpSpPr>
        <p:sp>
          <p:nvSpPr>
            <p:cNvPr id="194" name="Freeform 37"/>
            <p:cNvSpPr>
              <a:spLocks/>
            </p:cNvSpPr>
            <p:nvPr/>
          </p:nvSpPr>
          <p:spPr bwMode="auto">
            <a:xfrm>
              <a:off x="7840151" y="2230363"/>
              <a:ext cx="84802" cy="82677"/>
            </a:xfrm>
            <a:custGeom>
              <a:avLst/>
              <a:gdLst/>
              <a:ahLst/>
              <a:cxnLst>
                <a:cxn ang="0">
                  <a:pos x="59" y="0"/>
                </a:cxn>
                <a:cxn ang="0">
                  <a:pos x="77" y="3"/>
                </a:cxn>
                <a:cxn ang="0">
                  <a:pos x="93" y="11"/>
                </a:cxn>
                <a:cxn ang="0">
                  <a:pos x="106" y="24"/>
                </a:cxn>
                <a:cxn ang="0">
                  <a:pos x="114" y="40"/>
                </a:cxn>
                <a:cxn ang="0">
                  <a:pos x="118" y="58"/>
                </a:cxn>
                <a:cxn ang="0">
                  <a:pos x="114" y="77"/>
                </a:cxn>
                <a:cxn ang="0">
                  <a:pos x="106" y="93"/>
                </a:cxn>
                <a:cxn ang="0">
                  <a:pos x="93" y="106"/>
                </a:cxn>
                <a:cxn ang="0">
                  <a:pos x="77" y="115"/>
                </a:cxn>
                <a:cxn ang="0">
                  <a:pos x="59" y="117"/>
                </a:cxn>
                <a:cxn ang="0">
                  <a:pos x="40" y="115"/>
                </a:cxn>
                <a:cxn ang="0">
                  <a:pos x="24" y="106"/>
                </a:cxn>
                <a:cxn ang="0">
                  <a:pos x="11" y="93"/>
                </a:cxn>
                <a:cxn ang="0">
                  <a:pos x="2" y="77"/>
                </a:cxn>
                <a:cxn ang="0">
                  <a:pos x="0" y="58"/>
                </a:cxn>
                <a:cxn ang="0">
                  <a:pos x="2" y="40"/>
                </a:cxn>
                <a:cxn ang="0">
                  <a:pos x="11" y="24"/>
                </a:cxn>
                <a:cxn ang="0">
                  <a:pos x="24" y="11"/>
                </a:cxn>
                <a:cxn ang="0">
                  <a:pos x="40" y="3"/>
                </a:cxn>
                <a:cxn ang="0">
                  <a:pos x="59" y="0"/>
                </a:cxn>
              </a:cxnLst>
              <a:rect l="0" t="0" r="r" b="b"/>
              <a:pathLst>
                <a:path w="118" h="117">
                  <a:moveTo>
                    <a:pt x="59" y="0"/>
                  </a:moveTo>
                  <a:lnTo>
                    <a:pt x="77" y="3"/>
                  </a:lnTo>
                  <a:lnTo>
                    <a:pt x="93" y="11"/>
                  </a:lnTo>
                  <a:lnTo>
                    <a:pt x="106" y="24"/>
                  </a:lnTo>
                  <a:lnTo>
                    <a:pt x="114" y="40"/>
                  </a:lnTo>
                  <a:lnTo>
                    <a:pt x="118" y="58"/>
                  </a:lnTo>
                  <a:lnTo>
                    <a:pt x="114" y="77"/>
                  </a:lnTo>
                  <a:lnTo>
                    <a:pt x="106" y="93"/>
                  </a:lnTo>
                  <a:lnTo>
                    <a:pt x="93" y="106"/>
                  </a:lnTo>
                  <a:lnTo>
                    <a:pt x="77" y="115"/>
                  </a:lnTo>
                  <a:lnTo>
                    <a:pt x="59" y="117"/>
                  </a:lnTo>
                  <a:lnTo>
                    <a:pt x="40" y="115"/>
                  </a:lnTo>
                  <a:lnTo>
                    <a:pt x="24" y="106"/>
                  </a:lnTo>
                  <a:lnTo>
                    <a:pt x="11" y="93"/>
                  </a:lnTo>
                  <a:lnTo>
                    <a:pt x="2" y="77"/>
                  </a:lnTo>
                  <a:lnTo>
                    <a:pt x="0" y="58"/>
                  </a:lnTo>
                  <a:lnTo>
                    <a:pt x="2" y="40"/>
                  </a:lnTo>
                  <a:lnTo>
                    <a:pt x="11" y="24"/>
                  </a:lnTo>
                  <a:lnTo>
                    <a:pt x="24" y="11"/>
                  </a:lnTo>
                  <a:lnTo>
                    <a:pt x="40" y="3"/>
                  </a:lnTo>
                  <a:lnTo>
                    <a:pt x="59"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8"/>
            <p:cNvSpPr>
              <a:spLocks noEditPoints="1"/>
            </p:cNvSpPr>
            <p:nvPr/>
          </p:nvSpPr>
          <p:spPr bwMode="auto">
            <a:xfrm>
              <a:off x="7829916" y="2221810"/>
              <a:ext cx="103809" cy="101209"/>
            </a:xfrm>
            <a:custGeom>
              <a:avLst/>
              <a:gdLst/>
              <a:ahLst/>
              <a:cxnLst>
                <a:cxn ang="0">
                  <a:pos x="71" y="24"/>
                </a:cxn>
                <a:cxn ang="0">
                  <a:pos x="56" y="27"/>
                </a:cxn>
                <a:cxn ang="0">
                  <a:pos x="43" y="33"/>
                </a:cxn>
                <a:cxn ang="0">
                  <a:pos x="33" y="43"/>
                </a:cxn>
                <a:cxn ang="0">
                  <a:pos x="26" y="56"/>
                </a:cxn>
                <a:cxn ang="0">
                  <a:pos x="24" y="70"/>
                </a:cxn>
                <a:cxn ang="0">
                  <a:pos x="26" y="85"/>
                </a:cxn>
                <a:cxn ang="0">
                  <a:pos x="33" y="98"/>
                </a:cxn>
                <a:cxn ang="0">
                  <a:pos x="43" y="109"/>
                </a:cxn>
                <a:cxn ang="0">
                  <a:pos x="56" y="115"/>
                </a:cxn>
                <a:cxn ang="0">
                  <a:pos x="71" y="117"/>
                </a:cxn>
                <a:cxn ang="0">
                  <a:pos x="85" y="115"/>
                </a:cxn>
                <a:cxn ang="0">
                  <a:pos x="98" y="109"/>
                </a:cxn>
                <a:cxn ang="0">
                  <a:pos x="108" y="98"/>
                </a:cxn>
                <a:cxn ang="0">
                  <a:pos x="115" y="85"/>
                </a:cxn>
                <a:cxn ang="0">
                  <a:pos x="117" y="70"/>
                </a:cxn>
                <a:cxn ang="0">
                  <a:pos x="115" y="56"/>
                </a:cxn>
                <a:cxn ang="0">
                  <a:pos x="108" y="43"/>
                </a:cxn>
                <a:cxn ang="0">
                  <a:pos x="98" y="33"/>
                </a:cxn>
                <a:cxn ang="0">
                  <a:pos x="85" y="27"/>
                </a:cxn>
                <a:cxn ang="0">
                  <a:pos x="71" y="24"/>
                </a:cxn>
                <a:cxn ang="0">
                  <a:pos x="71" y="0"/>
                </a:cxn>
                <a:cxn ang="0">
                  <a:pos x="89" y="2"/>
                </a:cxn>
                <a:cxn ang="0">
                  <a:pos x="106" y="9"/>
                </a:cxn>
                <a:cxn ang="0">
                  <a:pos x="120" y="20"/>
                </a:cxn>
                <a:cxn ang="0">
                  <a:pos x="132" y="35"/>
                </a:cxn>
                <a:cxn ang="0">
                  <a:pos x="138" y="52"/>
                </a:cxn>
                <a:cxn ang="0">
                  <a:pos x="141" y="70"/>
                </a:cxn>
                <a:cxn ang="0">
                  <a:pos x="138" y="89"/>
                </a:cxn>
                <a:cxn ang="0">
                  <a:pos x="132" y="107"/>
                </a:cxn>
                <a:cxn ang="0">
                  <a:pos x="120" y="120"/>
                </a:cxn>
                <a:cxn ang="0">
                  <a:pos x="106" y="132"/>
                </a:cxn>
                <a:cxn ang="0">
                  <a:pos x="89" y="139"/>
                </a:cxn>
                <a:cxn ang="0">
                  <a:pos x="71" y="142"/>
                </a:cxn>
                <a:cxn ang="0">
                  <a:pos x="52" y="139"/>
                </a:cxn>
                <a:cxn ang="0">
                  <a:pos x="35" y="132"/>
                </a:cxn>
                <a:cxn ang="0">
                  <a:pos x="21" y="120"/>
                </a:cxn>
                <a:cxn ang="0">
                  <a:pos x="9" y="107"/>
                </a:cxn>
                <a:cxn ang="0">
                  <a:pos x="3" y="89"/>
                </a:cxn>
                <a:cxn ang="0">
                  <a:pos x="0" y="70"/>
                </a:cxn>
                <a:cxn ang="0">
                  <a:pos x="3" y="52"/>
                </a:cxn>
                <a:cxn ang="0">
                  <a:pos x="9" y="35"/>
                </a:cxn>
                <a:cxn ang="0">
                  <a:pos x="21" y="20"/>
                </a:cxn>
                <a:cxn ang="0">
                  <a:pos x="35" y="9"/>
                </a:cxn>
                <a:cxn ang="0">
                  <a:pos x="52" y="2"/>
                </a:cxn>
                <a:cxn ang="0">
                  <a:pos x="71" y="0"/>
                </a:cxn>
              </a:cxnLst>
              <a:rect l="0" t="0" r="r" b="b"/>
              <a:pathLst>
                <a:path w="141" h="142">
                  <a:moveTo>
                    <a:pt x="71" y="24"/>
                  </a:moveTo>
                  <a:lnTo>
                    <a:pt x="56" y="27"/>
                  </a:lnTo>
                  <a:lnTo>
                    <a:pt x="43" y="33"/>
                  </a:lnTo>
                  <a:lnTo>
                    <a:pt x="33" y="43"/>
                  </a:lnTo>
                  <a:lnTo>
                    <a:pt x="26" y="56"/>
                  </a:lnTo>
                  <a:lnTo>
                    <a:pt x="24" y="70"/>
                  </a:lnTo>
                  <a:lnTo>
                    <a:pt x="26" y="85"/>
                  </a:lnTo>
                  <a:lnTo>
                    <a:pt x="33" y="98"/>
                  </a:lnTo>
                  <a:lnTo>
                    <a:pt x="43" y="109"/>
                  </a:lnTo>
                  <a:lnTo>
                    <a:pt x="56" y="115"/>
                  </a:lnTo>
                  <a:lnTo>
                    <a:pt x="71" y="117"/>
                  </a:lnTo>
                  <a:lnTo>
                    <a:pt x="85" y="115"/>
                  </a:lnTo>
                  <a:lnTo>
                    <a:pt x="98" y="109"/>
                  </a:lnTo>
                  <a:lnTo>
                    <a:pt x="108" y="98"/>
                  </a:lnTo>
                  <a:lnTo>
                    <a:pt x="115" y="85"/>
                  </a:lnTo>
                  <a:lnTo>
                    <a:pt x="117" y="70"/>
                  </a:lnTo>
                  <a:lnTo>
                    <a:pt x="115" y="56"/>
                  </a:lnTo>
                  <a:lnTo>
                    <a:pt x="108" y="43"/>
                  </a:lnTo>
                  <a:lnTo>
                    <a:pt x="98" y="33"/>
                  </a:lnTo>
                  <a:lnTo>
                    <a:pt x="85" y="27"/>
                  </a:lnTo>
                  <a:lnTo>
                    <a:pt x="71" y="24"/>
                  </a:lnTo>
                  <a:close/>
                  <a:moveTo>
                    <a:pt x="71" y="0"/>
                  </a:moveTo>
                  <a:lnTo>
                    <a:pt x="89" y="2"/>
                  </a:lnTo>
                  <a:lnTo>
                    <a:pt x="106" y="9"/>
                  </a:lnTo>
                  <a:lnTo>
                    <a:pt x="120" y="20"/>
                  </a:lnTo>
                  <a:lnTo>
                    <a:pt x="132" y="35"/>
                  </a:lnTo>
                  <a:lnTo>
                    <a:pt x="138" y="52"/>
                  </a:lnTo>
                  <a:lnTo>
                    <a:pt x="141" y="70"/>
                  </a:lnTo>
                  <a:lnTo>
                    <a:pt x="138" y="89"/>
                  </a:lnTo>
                  <a:lnTo>
                    <a:pt x="132" y="107"/>
                  </a:lnTo>
                  <a:lnTo>
                    <a:pt x="120" y="120"/>
                  </a:lnTo>
                  <a:lnTo>
                    <a:pt x="106" y="132"/>
                  </a:lnTo>
                  <a:lnTo>
                    <a:pt x="89" y="139"/>
                  </a:lnTo>
                  <a:lnTo>
                    <a:pt x="71" y="142"/>
                  </a:lnTo>
                  <a:lnTo>
                    <a:pt x="52" y="139"/>
                  </a:lnTo>
                  <a:lnTo>
                    <a:pt x="35" y="132"/>
                  </a:lnTo>
                  <a:lnTo>
                    <a:pt x="21" y="120"/>
                  </a:lnTo>
                  <a:lnTo>
                    <a:pt x="9" y="107"/>
                  </a:lnTo>
                  <a:lnTo>
                    <a:pt x="3" y="89"/>
                  </a:lnTo>
                  <a:lnTo>
                    <a:pt x="0" y="70"/>
                  </a:lnTo>
                  <a:lnTo>
                    <a:pt x="3" y="52"/>
                  </a:lnTo>
                  <a:lnTo>
                    <a:pt x="9" y="35"/>
                  </a:lnTo>
                  <a:lnTo>
                    <a:pt x="21" y="20"/>
                  </a:lnTo>
                  <a:lnTo>
                    <a:pt x="35"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6" name="Freeform 39"/>
          <p:cNvSpPr>
            <a:spLocks/>
          </p:cNvSpPr>
          <p:nvPr/>
        </p:nvSpPr>
        <p:spPr bwMode="auto">
          <a:xfrm>
            <a:off x="8297108" y="2643790"/>
            <a:ext cx="86264" cy="84103"/>
          </a:xfrm>
          <a:custGeom>
            <a:avLst/>
            <a:gdLst/>
            <a:ahLst/>
            <a:cxnLst>
              <a:cxn ang="0">
                <a:pos x="58" y="0"/>
              </a:cxn>
              <a:cxn ang="0">
                <a:pos x="76" y="3"/>
              </a:cxn>
              <a:cxn ang="0">
                <a:pos x="92" y="12"/>
              </a:cxn>
              <a:cxn ang="0">
                <a:pos x="105" y="24"/>
              </a:cxn>
              <a:cxn ang="0">
                <a:pos x="114" y="40"/>
              </a:cxn>
              <a:cxn ang="0">
                <a:pos x="117" y="59"/>
              </a:cxn>
              <a:cxn ang="0">
                <a:pos x="114" y="78"/>
              </a:cxn>
              <a:cxn ang="0">
                <a:pos x="105" y="94"/>
              </a:cxn>
              <a:cxn ang="0">
                <a:pos x="92" y="107"/>
              </a:cxn>
              <a:cxn ang="0">
                <a:pos x="76" y="115"/>
              </a:cxn>
              <a:cxn ang="0">
                <a:pos x="58" y="117"/>
              </a:cxn>
              <a:cxn ang="0">
                <a:pos x="39" y="115"/>
              </a:cxn>
              <a:cxn ang="0">
                <a:pos x="23" y="107"/>
              </a:cxn>
              <a:cxn ang="0">
                <a:pos x="10" y="94"/>
              </a:cxn>
              <a:cxn ang="0">
                <a:pos x="2" y="78"/>
              </a:cxn>
              <a:cxn ang="0">
                <a:pos x="0" y="59"/>
              </a:cxn>
              <a:cxn ang="0">
                <a:pos x="2" y="40"/>
              </a:cxn>
              <a:cxn ang="0">
                <a:pos x="10" y="24"/>
              </a:cxn>
              <a:cxn ang="0">
                <a:pos x="23" y="12"/>
              </a:cxn>
              <a:cxn ang="0">
                <a:pos x="39" y="3"/>
              </a:cxn>
              <a:cxn ang="0">
                <a:pos x="58" y="0"/>
              </a:cxn>
            </a:cxnLst>
            <a:rect l="0" t="0" r="r" b="b"/>
            <a:pathLst>
              <a:path w="117" h="117">
                <a:moveTo>
                  <a:pt x="58" y="0"/>
                </a:moveTo>
                <a:lnTo>
                  <a:pt x="76" y="3"/>
                </a:lnTo>
                <a:lnTo>
                  <a:pt x="92" y="12"/>
                </a:lnTo>
                <a:lnTo>
                  <a:pt x="105" y="24"/>
                </a:lnTo>
                <a:lnTo>
                  <a:pt x="114" y="40"/>
                </a:lnTo>
                <a:lnTo>
                  <a:pt x="117" y="59"/>
                </a:lnTo>
                <a:lnTo>
                  <a:pt x="114" y="78"/>
                </a:lnTo>
                <a:lnTo>
                  <a:pt x="105" y="94"/>
                </a:lnTo>
                <a:lnTo>
                  <a:pt x="92" y="107"/>
                </a:lnTo>
                <a:lnTo>
                  <a:pt x="76" y="115"/>
                </a:lnTo>
                <a:lnTo>
                  <a:pt x="58" y="117"/>
                </a:lnTo>
                <a:lnTo>
                  <a:pt x="39" y="115"/>
                </a:lnTo>
                <a:lnTo>
                  <a:pt x="23" y="107"/>
                </a:lnTo>
                <a:lnTo>
                  <a:pt x="10" y="94"/>
                </a:lnTo>
                <a:lnTo>
                  <a:pt x="2" y="78"/>
                </a:lnTo>
                <a:lnTo>
                  <a:pt x="0" y="59"/>
                </a:lnTo>
                <a:lnTo>
                  <a:pt x="2" y="40"/>
                </a:lnTo>
                <a:lnTo>
                  <a:pt x="10" y="24"/>
                </a:lnTo>
                <a:lnTo>
                  <a:pt x="23" y="12"/>
                </a:lnTo>
                <a:lnTo>
                  <a:pt x="39" y="3"/>
                </a:lnTo>
                <a:lnTo>
                  <a:pt x="58"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40"/>
          <p:cNvSpPr>
            <a:spLocks noEditPoints="1"/>
          </p:cNvSpPr>
          <p:nvPr/>
        </p:nvSpPr>
        <p:spPr bwMode="auto">
          <a:xfrm>
            <a:off x="8288335" y="2636662"/>
            <a:ext cx="103809" cy="101209"/>
          </a:xfrm>
          <a:custGeom>
            <a:avLst/>
            <a:gdLst/>
            <a:ahLst/>
            <a:cxnLst>
              <a:cxn ang="0">
                <a:pos x="71" y="25"/>
              </a:cxn>
              <a:cxn ang="0">
                <a:pos x="59" y="26"/>
              </a:cxn>
              <a:cxn ang="0">
                <a:pos x="48" y="30"/>
              </a:cxn>
              <a:cxn ang="0">
                <a:pos x="38" y="38"/>
              </a:cxn>
              <a:cxn ang="0">
                <a:pos x="31" y="47"/>
              </a:cxn>
              <a:cxn ang="0">
                <a:pos x="25" y="59"/>
              </a:cxn>
              <a:cxn ang="0">
                <a:pos x="24" y="71"/>
              </a:cxn>
              <a:cxn ang="0">
                <a:pos x="25" y="83"/>
              </a:cxn>
              <a:cxn ang="0">
                <a:pos x="31" y="94"/>
              </a:cxn>
              <a:cxn ang="0">
                <a:pos x="38" y="104"/>
              </a:cxn>
              <a:cxn ang="0">
                <a:pos x="48" y="111"/>
              </a:cxn>
              <a:cxn ang="0">
                <a:pos x="59" y="116"/>
              </a:cxn>
              <a:cxn ang="0">
                <a:pos x="71" y="118"/>
              </a:cxn>
              <a:cxn ang="0">
                <a:pos x="85" y="115"/>
              </a:cxn>
              <a:cxn ang="0">
                <a:pos x="98" y="109"/>
              </a:cxn>
              <a:cxn ang="0">
                <a:pos x="109" y="98"/>
              </a:cxn>
              <a:cxn ang="0">
                <a:pos x="115" y="86"/>
              </a:cxn>
              <a:cxn ang="0">
                <a:pos x="117" y="71"/>
              </a:cxn>
              <a:cxn ang="0">
                <a:pos x="115" y="56"/>
              </a:cxn>
              <a:cxn ang="0">
                <a:pos x="109" y="43"/>
              </a:cxn>
              <a:cxn ang="0">
                <a:pos x="98" y="33"/>
              </a:cxn>
              <a:cxn ang="0">
                <a:pos x="85" y="27"/>
              </a:cxn>
              <a:cxn ang="0">
                <a:pos x="71" y="25"/>
              </a:cxn>
              <a:cxn ang="0">
                <a:pos x="71" y="0"/>
              </a:cxn>
              <a:cxn ang="0">
                <a:pos x="89" y="2"/>
              </a:cxn>
              <a:cxn ang="0">
                <a:pos x="107" y="10"/>
              </a:cxn>
              <a:cxn ang="0">
                <a:pos x="120" y="20"/>
              </a:cxn>
              <a:cxn ang="0">
                <a:pos x="132" y="35"/>
              </a:cxn>
              <a:cxn ang="0">
                <a:pos x="139" y="52"/>
              </a:cxn>
              <a:cxn ang="0">
                <a:pos x="142" y="71"/>
              </a:cxn>
              <a:cxn ang="0">
                <a:pos x="139" y="90"/>
              </a:cxn>
              <a:cxn ang="0">
                <a:pos x="132" y="107"/>
              </a:cxn>
              <a:cxn ang="0">
                <a:pos x="120" y="121"/>
              </a:cxn>
              <a:cxn ang="0">
                <a:pos x="107" y="132"/>
              </a:cxn>
              <a:cxn ang="0">
                <a:pos x="89" y="139"/>
              </a:cxn>
              <a:cxn ang="0">
                <a:pos x="71" y="142"/>
              </a:cxn>
              <a:cxn ang="0">
                <a:pos x="52" y="139"/>
              </a:cxn>
              <a:cxn ang="0">
                <a:pos x="36" y="132"/>
              </a:cxn>
              <a:cxn ang="0">
                <a:pos x="21" y="121"/>
              </a:cxn>
              <a:cxn ang="0">
                <a:pos x="9" y="106"/>
              </a:cxn>
              <a:cxn ang="0">
                <a:pos x="3" y="90"/>
              </a:cxn>
              <a:cxn ang="0">
                <a:pos x="0" y="71"/>
              </a:cxn>
              <a:cxn ang="0">
                <a:pos x="3" y="52"/>
              </a:cxn>
              <a:cxn ang="0">
                <a:pos x="9" y="35"/>
              </a:cxn>
              <a:cxn ang="0">
                <a:pos x="21" y="20"/>
              </a:cxn>
              <a:cxn ang="0">
                <a:pos x="36" y="10"/>
              </a:cxn>
              <a:cxn ang="0">
                <a:pos x="52" y="2"/>
              </a:cxn>
              <a:cxn ang="0">
                <a:pos x="71" y="0"/>
              </a:cxn>
            </a:cxnLst>
            <a:rect l="0" t="0" r="r" b="b"/>
            <a:pathLst>
              <a:path w="142" h="142">
                <a:moveTo>
                  <a:pt x="71" y="25"/>
                </a:moveTo>
                <a:lnTo>
                  <a:pt x="59" y="26"/>
                </a:lnTo>
                <a:lnTo>
                  <a:pt x="48" y="30"/>
                </a:lnTo>
                <a:lnTo>
                  <a:pt x="38" y="38"/>
                </a:lnTo>
                <a:lnTo>
                  <a:pt x="31" y="47"/>
                </a:lnTo>
                <a:lnTo>
                  <a:pt x="25" y="59"/>
                </a:lnTo>
                <a:lnTo>
                  <a:pt x="24" y="71"/>
                </a:lnTo>
                <a:lnTo>
                  <a:pt x="25" y="83"/>
                </a:lnTo>
                <a:lnTo>
                  <a:pt x="31" y="94"/>
                </a:lnTo>
                <a:lnTo>
                  <a:pt x="38" y="104"/>
                </a:lnTo>
                <a:lnTo>
                  <a:pt x="48" y="111"/>
                </a:lnTo>
                <a:lnTo>
                  <a:pt x="59" y="116"/>
                </a:lnTo>
                <a:lnTo>
                  <a:pt x="71" y="118"/>
                </a:lnTo>
                <a:lnTo>
                  <a:pt x="85" y="115"/>
                </a:lnTo>
                <a:lnTo>
                  <a:pt x="98" y="109"/>
                </a:lnTo>
                <a:lnTo>
                  <a:pt x="109" y="98"/>
                </a:lnTo>
                <a:lnTo>
                  <a:pt x="115" y="86"/>
                </a:lnTo>
                <a:lnTo>
                  <a:pt x="117" y="71"/>
                </a:lnTo>
                <a:lnTo>
                  <a:pt x="115" y="56"/>
                </a:lnTo>
                <a:lnTo>
                  <a:pt x="109" y="43"/>
                </a:lnTo>
                <a:lnTo>
                  <a:pt x="98" y="33"/>
                </a:lnTo>
                <a:lnTo>
                  <a:pt x="85" y="27"/>
                </a:lnTo>
                <a:lnTo>
                  <a:pt x="71" y="25"/>
                </a:lnTo>
                <a:close/>
                <a:moveTo>
                  <a:pt x="71" y="0"/>
                </a:moveTo>
                <a:lnTo>
                  <a:pt x="89" y="2"/>
                </a:lnTo>
                <a:lnTo>
                  <a:pt x="107" y="10"/>
                </a:lnTo>
                <a:lnTo>
                  <a:pt x="120" y="20"/>
                </a:lnTo>
                <a:lnTo>
                  <a:pt x="132" y="35"/>
                </a:lnTo>
                <a:lnTo>
                  <a:pt x="139" y="52"/>
                </a:lnTo>
                <a:lnTo>
                  <a:pt x="142" y="71"/>
                </a:lnTo>
                <a:lnTo>
                  <a:pt x="139" y="90"/>
                </a:lnTo>
                <a:lnTo>
                  <a:pt x="132" y="107"/>
                </a:lnTo>
                <a:lnTo>
                  <a:pt x="120" y="121"/>
                </a:lnTo>
                <a:lnTo>
                  <a:pt x="107" y="132"/>
                </a:lnTo>
                <a:lnTo>
                  <a:pt x="89" y="139"/>
                </a:lnTo>
                <a:lnTo>
                  <a:pt x="71" y="142"/>
                </a:lnTo>
                <a:lnTo>
                  <a:pt x="52" y="139"/>
                </a:lnTo>
                <a:lnTo>
                  <a:pt x="36" y="132"/>
                </a:lnTo>
                <a:lnTo>
                  <a:pt x="21" y="121"/>
                </a:lnTo>
                <a:lnTo>
                  <a:pt x="9" y="106"/>
                </a:lnTo>
                <a:lnTo>
                  <a:pt x="3" y="90"/>
                </a:lnTo>
                <a:lnTo>
                  <a:pt x="0" y="71"/>
                </a:lnTo>
                <a:lnTo>
                  <a:pt x="3" y="52"/>
                </a:lnTo>
                <a:lnTo>
                  <a:pt x="9" y="35"/>
                </a:lnTo>
                <a:lnTo>
                  <a:pt x="21" y="20"/>
                </a:lnTo>
                <a:lnTo>
                  <a:pt x="36" y="10"/>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1"/>
          <p:cNvSpPr>
            <a:spLocks/>
          </p:cNvSpPr>
          <p:nvPr/>
        </p:nvSpPr>
        <p:spPr bwMode="auto">
          <a:xfrm>
            <a:off x="6260404" y="1520519"/>
            <a:ext cx="1315889" cy="1339943"/>
          </a:xfrm>
          <a:custGeom>
            <a:avLst/>
            <a:gdLst/>
            <a:ahLst/>
            <a:cxnLst>
              <a:cxn ang="0">
                <a:pos x="1117" y="1"/>
              </a:cxn>
              <a:cxn ang="0">
                <a:pos x="1153" y="4"/>
              </a:cxn>
              <a:cxn ang="0">
                <a:pos x="1399" y="28"/>
              </a:cxn>
              <a:cxn ang="0">
                <a:pos x="1593" y="67"/>
              </a:cxn>
              <a:cxn ang="0">
                <a:pos x="1658" y="116"/>
              </a:cxn>
              <a:cxn ang="0">
                <a:pos x="1549" y="191"/>
              </a:cxn>
              <a:cxn ang="0">
                <a:pos x="1459" y="297"/>
              </a:cxn>
              <a:cxn ang="0">
                <a:pos x="1428" y="351"/>
              </a:cxn>
              <a:cxn ang="0">
                <a:pos x="1402" y="406"/>
              </a:cxn>
              <a:cxn ang="0">
                <a:pos x="1368" y="501"/>
              </a:cxn>
              <a:cxn ang="0">
                <a:pos x="1335" y="629"/>
              </a:cxn>
              <a:cxn ang="0">
                <a:pos x="1316" y="788"/>
              </a:cxn>
              <a:cxn ang="0">
                <a:pos x="1321" y="963"/>
              </a:cxn>
              <a:cxn ang="0">
                <a:pos x="1357" y="1151"/>
              </a:cxn>
              <a:cxn ang="0">
                <a:pos x="1404" y="1284"/>
              </a:cxn>
              <a:cxn ang="0">
                <a:pos x="1490" y="1444"/>
              </a:cxn>
              <a:cxn ang="0">
                <a:pos x="1574" y="1560"/>
              </a:cxn>
              <a:cxn ang="0">
                <a:pos x="1600" y="1588"/>
              </a:cxn>
              <a:cxn ang="0">
                <a:pos x="1652" y="1639"/>
              </a:cxn>
              <a:cxn ang="0">
                <a:pos x="1732" y="1706"/>
              </a:cxn>
              <a:cxn ang="0">
                <a:pos x="1756" y="1769"/>
              </a:cxn>
              <a:cxn ang="0">
                <a:pos x="1624" y="1803"/>
              </a:cxn>
              <a:cxn ang="0">
                <a:pos x="1498" y="1822"/>
              </a:cxn>
              <a:cxn ang="0">
                <a:pos x="1399" y="1831"/>
              </a:cxn>
              <a:cxn ang="0">
                <a:pos x="1346" y="1833"/>
              </a:cxn>
              <a:cxn ang="0">
                <a:pos x="1246" y="1839"/>
              </a:cxn>
              <a:cxn ang="0">
                <a:pos x="1131" y="1854"/>
              </a:cxn>
              <a:cxn ang="0">
                <a:pos x="1029" y="1872"/>
              </a:cxn>
              <a:cxn ang="0">
                <a:pos x="848" y="1879"/>
              </a:cxn>
              <a:cxn ang="0">
                <a:pos x="700" y="1857"/>
              </a:cxn>
              <a:cxn ang="0">
                <a:pos x="583" y="1820"/>
              </a:cxn>
              <a:cxn ang="0">
                <a:pos x="501" y="1780"/>
              </a:cxn>
              <a:cxn ang="0">
                <a:pos x="454" y="1751"/>
              </a:cxn>
              <a:cxn ang="0">
                <a:pos x="387" y="1695"/>
              </a:cxn>
              <a:cxn ang="0">
                <a:pos x="252" y="1548"/>
              </a:cxn>
              <a:cxn ang="0">
                <a:pos x="167" y="1408"/>
              </a:cxn>
              <a:cxn ang="0">
                <a:pos x="119" y="1285"/>
              </a:cxn>
              <a:cxn ang="0">
                <a:pos x="99" y="1188"/>
              </a:cxn>
              <a:cxn ang="0">
                <a:pos x="93" y="1130"/>
              </a:cxn>
              <a:cxn ang="0">
                <a:pos x="92" y="1081"/>
              </a:cxn>
              <a:cxn ang="0">
                <a:pos x="80" y="990"/>
              </a:cxn>
              <a:cxn ang="0">
                <a:pos x="61" y="932"/>
              </a:cxn>
              <a:cxn ang="0">
                <a:pos x="52" y="908"/>
              </a:cxn>
              <a:cxn ang="0">
                <a:pos x="4" y="755"/>
              </a:cxn>
              <a:cxn ang="0">
                <a:pos x="5" y="617"/>
              </a:cxn>
              <a:cxn ang="0">
                <a:pos x="39" y="497"/>
              </a:cxn>
              <a:cxn ang="0">
                <a:pos x="92" y="399"/>
              </a:cxn>
              <a:cxn ang="0">
                <a:pos x="149" y="326"/>
              </a:cxn>
              <a:cxn ang="0">
                <a:pos x="195" y="279"/>
              </a:cxn>
              <a:cxn ang="0">
                <a:pos x="214" y="263"/>
              </a:cxn>
              <a:cxn ang="0">
                <a:pos x="395" y="145"/>
              </a:cxn>
              <a:cxn ang="0">
                <a:pos x="586" y="70"/>
              </a:cxn>
              <a:cxn ang="0">
                <a:pos x="771" y="25"/>
              </a:cxn>
              <a:cxn ang="0">
                <a:pos x="935" y="6"/>
              </a:cxn>
              <a:cxn ang="0">
                <a:pos x="1062" y="0"/>
              </a:cxn>
            </a:cxnLst>
            <a:rect l="0" t="0" r="r" b="b"/>
            <a:pathLst>
              <a:path w="1799" h="1881">
                <a:moveTo>
                  <a:pt x="1062" y="0"/>
                </a:moveTo>
                <a:lnTo>
                  <a:pt x="1093" y="0"/>
                </a:lnTo>
                <a:lnTo>
                  <a:pt x="1117" y="1"/>
                </a:lnTo>
                <a:lnTo>
                  <a:pt x="1136" y="3"/>
                </a:lnTo>
                <a:lnTo>
                  <a:pt x="1147" y="4"/>
                </a:lnTo>
                <a:lnTo>
                  <a:pt x="1153" y="4"/>
                </a:lnTo>
                <a:lnTo>
                  <a:pt x="1240" y="10"/>
                </a:lnTo>
                <a:lnTo>
                  <a:pt x="1322" y="19"/>
                </a:lnTo>
                <a:lnTo>
                  <a:pt x="1399" y="28"/>
                </a:lnTo>
                <a:lnTo>
                  <a:pt x="1469" y="40"/>
                </a:lnTo>
                <a:lnTo>
                  <a:pt x="1534" y="53"/>
                </a:lnTo>
                <a:lnTo>
                  <a:pt x="1593" y="67"/>
                </a:lnTo>
                <a:lnTo>
                  <a:pt x="1648" y="81"/>
                </a:lnTo>
                <a:lnTo>
                  <a:pt x="1697" y="96"/>
                </a:lnTo>
                <a:lnTo>
                  <a:pt x="1658" y="116"/>
                </a:lnTo>
                <a:lnTo>
                  <a:pt x="1621" y="138"/>
                </a:lnTo>
                <a:lnTo>
                  <a:pt x="1585" y="163"/>
                </a:lnTo>
                <a:lnTo>
                  <a:pt x="1549" y="191"/>
                </a:lnTo>
                <a:lnTo>
                  <a:pt x="1516" y="222"/>
                </a:lnTo>
                <a:lnTo>
                  <a:pt x="1486" y="257"/>
                </a:lnTo>
                <a:lnTo>
                  <a:pt x="1459" y="297"/>
                </a:lnTo>
                <a:lnTo>
                  <a:pt x="1433" y="340"/>
                </a:lnTo>
                <a:lnTo>
                  <a:pt x="1432" y="343"/>
                </a:lnTo>
                <a:lnTo>
                  <a:pt x="1428" y="351"/>
                </a:lnTo>
                <a:lnTo>
                  <a:pt x="1420" y="365"/>
                </a:lnTo>
                <a:lnTo>
                  <a:pt x="1412" y="383"/>
                </a:lnTo>
                <a:lnTo>
                  <a:pt x="1402" y="406"/>
                </a:lnTo>
                <a:lnTo>
                  <a:pt x="1392" y="433"/>
                </a:lnTo>
                <a:lnTo>
                  <a:pt x="1380" y="464"/>
                </a:lnTo>
                <a:lnTo>
                  <a:pt x="1368" y="501"/>
                </a:lnTo>
                <a:lnTo>
                  <a:pt x="1356" y="539"/>
                </a:lnTo>
                <a:lnTo>
                  <a:pt x="1346" y="583"/>
                </a:lnTo>
                <a:lnTo>
                  <a:pt x="1335" y="629"/>
                </a:lnTo>
                <a:lnTo>
                  <a:pt x="1326" y="679"/>
                </a:lnTo>
                <a:lnTo>
                  <a:pt x="1320" y="731"/>
                </a:lnTo>
                <a:lnTo>
                  <a:pt x="1316" y="788"/>
                </a:lnTo>
                <a:lnTo>
                  <a:pt x="1315" y="845"/>
                </a:lnTo>
                <a:lnTo>
                  <a:pt x="1316" y="903"/>
                </a:lnTo>
                <a:lnTo>
                  <a:pt x="1321" y="963"/>
                </a:lnTo>
                <a:lnTo>
                  <a:pt x="1329" y="1023"/>
                </a:lnTo>
                <a:lnTo>
                  <a:pt x="1341" y="1086"/>
                </a:lnTo>
                <a:lnTo>
                  <a:pt x="1357" y="1151"/>
                </a:lnTo>
                <a:lnTo>
                  <a:pt x="1369" y="1192"/>
                </a:lnTo>
                <a:lnTo>
                  <a:pt x="1385" y="1236"/>
                </a:lnTo>
                <a:lnTo>
                  <a:pt x="1404" y="1284"/>
                </a:lnTo>
                <a:lnTo>
                  <a:pt x="1429" y="1335"/>
                </a:lnTo>
                <a:lnTo>
                  <a:pt x="1457" y="1389"/>
                </a:lnTo>
                <a:lnTo>
                  <a:pt x="1490" y="1444"/>
                </a:lnTo>
                <a:lnTo>
                  <a:pt x="1528" y="1500"/>
                </a:lnTo>
                <a:lnTo>
                  <a:pt x="1572" y="1558"/>
                </a:lnTo>
                <a:lnTo>
                  <a:pt x="1574" y="1560"/>
                </a:lnTo>
                <a:lnTo>
                  <a:pt x="1579" y="1566"/>
                </a:lnTo>
                <a:lnTo>
                  <a:pt x="1588" y="1575"/>
                </a:lnTo>
                <a:lnTo>
                  <a:pt x="1600" y="1588"/>
                </a:lnTo>
                <a:lnTo>
                  <a:pt x="1613" y="1603"/>
                </a:lnTo>
                <a:lnTo>
                  <a:pt x="1632" y="1620"/>
                </a:lnTo>
                <a:lnTo>
                  <a:pt x="1652" y="1639"/>
                </a:lnTo>
                <a:lnTo>
                  <a:pt x="1675" y="1660"/>
                </a:lnTo>
                <a:lnTo>
                  <a:pt x="1702" y="1683"/>
                </a:lnTo>
                <a:lnTo>
                  <a:pt x="1732" y="1706"/>
                </a:lnTo>
                <a:lnTo>
                  <a:pt x="1764" y="1729"/>
                </a:lnTo>
                <a:lnTo>
                  <a:pt x="1799" y="1754"/>
                </a:lnTo>
                <a:lnTo>
                  <a:pt x="1756" y="1769"/>
                </a:lnTo>
                <a:lnTo>
                  <a:pt x="1713" y="1783"/>
                </a:lnTo>
                <a:lnTo>
                  <a:pt x="1668" y="1793"/>
                </a:lnTo>
                <a:lnTo>
                  <a:pt x="1624" y="1803"/>
                </a:lnTo>
                <a:lnTo>
                  <a:pt x="1580" y="1812"/>
                </a:lnTo>
                <a:lnTo>
                  <a:pt x="1538" y="1817"/>
                </a:lnTo>
                <a:lnTo>
                  <a:pt x="1498" y="1822"/>
                </a:lnTo>
                <a:lnTo>
                  <a:pt x="1461" y="1827"/>
                </a:lnTo>
                <a:lnTo>
                  <a:pt x="1428" y="1829"/>
                </a:lnTo>
                <a:lnTo>
                  <a:pt x="1399" y="1831"/>
                </a:lnTo>
                <a:lnTo>
                  <a:pt x="1376" y="1832"/>
                </a:lnTo>
                <a:lnTo>
                  <a:pt x="1357" y="1833"/>
                </a:lnTo>
                <a:lnTo>
                  <a:pt x="1346" y="1833"/>
                </a:lnTo>
                <a:lnTo>
                  <a:pt x="1340" y="1833"/>
                </a:lnTo>
                <a:lnTo>
                  <a:pt x="1291" y="1836"/>
                </a:lnTo>
                <a:lnTo>
                  <a:pt x="1246" y="1839"/>
                </a:lnTo>
                <a:lnTo>
                  <a:pt x="1206" y="1844"/>
                </a:lnTo>
                <a:lnTo>
                  <a:pt x="1168" y="1849"/>
                </a:lnTo>
                <a:lnTo>
                  <a:pt x="1131" y="1854"/>
                </a:lnTo>
                <a:lnTo>
                  <a:pt x="1096" y="1861"/>
                </a:lnTo>
                <a:lnTo>
                  <a:pt x="1096" y="1861"/>
                </a:lnTo>
                <a:lnTo>
                  <a:pt x="1029" y="1872"/>
                </a:lnTo>
                <a:lnTo>
                  <a:pt x="965" y="1879"/>
                </a:lnTo>
                <a:lnTo>
                  <a:pt x="904" y="1881"/>
                </a:lnTo>
                <a:lnTo>
                  <a:pt x="848" y="1879"/>
                </a:lnTo>
                <a:lnTo>
                  <a:pt x="795" y="1875"/>
                </a:lnTo>
                <a:lnTo>
                  <a:pt x="746" y="1867"/>
                </a:lnTo>
                <a:lnTo>
                  <a:pt x="700" y="1857"/>
                </a:lnTo>
                <a:lnTo>
                  <a:pt x="658" y="1846"/>
                </a:lnTo>
                <a:lnTo>
                  <a:pt x="618" y="1833"/>
                </a:lnTo>
                <a:lnTo>
                  <a:pt x="583" y="1820"/>
                </a:lnTo>
                <a:lnTo>
                  <a:pt x="552" y="1806"/>
                </a:lnTo>
                <a:lnTo>
                  <a:pt x="524" y="1792"/>
                </a:lnTo>
                <a:lnTo>
                  <a:pt x="501" y="1780"/>
                </a:lnTo>
                <a:lnTo>
                  <a:pt x="481" y="1768"/>
                </a:lnTo>
                <a:lnTo>
                  <a:pt x="466" y="1758"/>
                </a:lnTo>
                <a:lnTo>
                  <a:pt x="454" y="1751"/>
                </a:lnTo>
                <a:lnTo>
                  <a:pt x="446" y="1745"/>
                </a:lnTo>
                <a:lnTo>
                  <a:pt x="444" y="1743"/>
                </a:lnTo>
                <a:lnTo>
                  <a:pt x="387" y="1695"/>
                </a:lnTo>
                <a:lnTo>
                  <a:pt x="337" y="1646"/>
                </a:lnTo>
                <a:lnTo>
                  <a:pt x="292" y="1597"/>
                </a:lnTo>
                <a:lnTo>
                  <a:pt x="252" y="1548"/>
                </a:lnTo>
                <a:lnTo>
                  <a:pt x="219" y="1500"/>
                </a:lnTo>
                <a:lnTo>
                  <a:pt x="192" y="1453"/>
                </a:lnTo>
                <a:lnTo>
                  <a:pt x="167" y="1408"/>
                </a:lnTo>
                <a:lnTo>
                  <a:pt x="148" y="1365"/>
                </a:lnTo>
                <a:lnTo>
                  <a:pt x="132" y="1323"/>
                </a:lnTo>
                <a:lnTo>
                  <a:pt x="119" y="1285"/>
                </a:lnTo>
                <a:lnTo>
                  <a:pt x="110" y="1248"/>
                </a:lnTo>
                <a:lnTo>
                  <a:pt x="103" y="1216"/>
                </a:lnTo>
                <a:lnTo>
                  <a:pt x="99" y="1188"/>
                </a:lnTo>
                <a:lnTo>
                  <a:pt x="96" y="1164"/>
                </a:lnTo>
                <a:lnTo>
                  <a:pt x="93" y="1144"/>
                </a:lnTo>
                <a:lnTo>
                  <a:pt x="93" y="1130"/>
                </a:lnTo>
                <a:lnTo>
                  <a:pt x="93" y="1120"/>
                </a:lnTo>
                <a:lnTo>
                  <a:pt x="93" y="1116"/>
                </a:lnTo>
                <a:lnTo>
                  <a:pt x="92" y="1081"/>
                </a:lnTo>
                <a:lnTo>
                  <a:pt x="89" y="1047"/>
                </a:lnTo>
                <a:lnTo>
                  <a:pt x="85" y="1017"/>
                </a:lnTo>
                <a:lnTo>
                  <a:pt x="80" y="990"/>
                </a:lnTo>
                <a:lnTo>
                  <a:pt x="73" y="967"/>
                </a:lnTo>
                <a:lnTo>
                  <a:pt x="68" y="948"/>
                </a:lnTo>
                <a:lnTo>
                  <a:pt x="61" y="932"/>
                </a:lnTo>
                <a:lnTo>
                  <a:pt x="57" y="920"/>
                </a:lnTo>
                <a:lnTo>
                  <a:pt x="53" y="911"/>
                </a:lnTo>
                <a:lnTo>
                  <a:pt x="52" y="908"/>
                </a:lnTo>
                <a:lnTo>
                  <a:pt x="29" y="856"/>
                </a:lnTo>
                <a:lnTo>
                  <a:pt x="13" y="805"/>
                </a:lnTo>
                <a:lnTo>
                  <a:pt x="4" y="755"/>
                </a:lnTo>
                <a:lnTo>
                  <a:pt x="0" y="707"/>
                </a:lnTo>
                <a:lnTo>
                  <a:pt x="0" y="661"/>
                </a:lnTo>
                <a:lnTo>
                  <a:pt x="5" y="617"/>
                </a:lnTo>
                <a:lnTo>
                  <a:pt x="13" y="574"/>
                </a:lnTo>
                <a:lnTo>
                  <a:pt x="25" y="535"/>
                </a:lnTo>
                <a:lnTo>
                  <a:pt x="39" y="497"/>
                </a:lnTo>
                <a:lnTo>
                  <a:pt x="55" y="462"/>
                </a:lnTo>
                <a:lnTo>
                  <a:pt x="73" y="429"/>
                </a:lnTo>
                <a:lnTo>
                  <a:pt x="92" y="399"/>
                </a:lnTo>
                <a:lnTo>
                  <a:pt x="112" y="373"/>
                </a:lnTo>
                <a:lnTo>
                  <a:pt x="131" y="348"/>
                </a:lnTo>
                <a:lnTo>
                  <a:pt x="149" y="326"/>
                </a:lnTo>
                <a:lnTo>
                  <a:pt x="166" y="308"/>
                </a:lnTo>
                <a:lnTo>
                  <a:pt x="181" y="292"/>
                </a:lnTo>
                <a:lnTo>
                  <a:pt x="195" y="279"/>
                </a:lnTo>
                <a:lnTo>
                  <a:pt x="204" y="270"/>
                </a:lnTo>
                <a:lnTo>
                  <a:pt x="211" y="265"/>
                </a:lnTo>
                <a:lnTo>
                  <a:pt x="214" y="263"/>
                </a:lnTo>
                <a:lnTo>
                  <a:pt x="273" y="218"/>
                </a:lnTo>
                <a:lnTo>
                  <a:pt x="332" y="180"/>
                </a:lnTo>
                <a:lnTo>
                  <a:pt x="395" y="145"/>
                </a:lnTo>
                <a:lnTo>
                  <a:pt x="458" y="116"/>
                </a:lnTo>
                <a:lnTo>
                  <a:pt x="522" y="91"/>
                </a:lnTo>
                <a:lnTo>
                  <a:pt x="586" y="70"/>
                </a:lnTo>
                <a:lnTo>
                  <a:pt x="649" y="52"/>
                </a:lnTo>
                <a:lnTo>
                  <a:pt x="711" y="37"/>
                </a:lnTo>
                <a:lnTo>
                  <a:pt x="771" y="25"/>
                </a:lnTo>
                <a:lnTo>
                  <a:pt x="828" y="16"/>
                </a:lnTo>
                <a:lnTo>
                  <a:pt x="884" y="10"/>
                </a:lnTo>
                <a:lnTo>
                  <a:pt x="935" y="6"/>
                </a:lnTo>
                <a:lnTo>
                  <a:pt x="982" y="3"/>
                </a:lnTo>
                <a:lnTo>
                  <a:pt x="1025" y="0"/>
                </a:lnTo>
                <a:lnTo>
                  <a:pt x="1062" y="0"/>
                </a:lnTo>
                <a:close/>
              </a:path>
            </a:pathLst>
          </a:custGeom>
          <a:solidFill>
            <a:srgbClr val="FEBE8B"/>
          </a:solidFill>
          <a:ln w="0">
            <a:solidFill>
              <a:srgbClr val="FEBE8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9" name="그룹 77"/>
          <p:cNvGrpSpPr/>
          <p:nvPr/>
        </p:nvGrpSpPr>
        <p:grpSpPr>
          <a:xfrm>
            <a:off x="6426458" y="1648811"/>
            <a:ext cx="2185001" cy="1043445"/>
            <a:chOff x="5691703" y="1811275"/>
            <a:chExt cx="2185001" cy="1043445"/>
          </a:xfrm>
        </p:grpSpPr>
        <p:sp>
          <p:nvSpPr>
            <p:cNvPr id="200" name="Freeform 43"/>
            <p:cNvSpPr>
              <a:spLocks/>
            </p:cNvSpPr>
            <p:nvPr/>
          </p:nvSpPr>
          <p:spPr bwMode="auto">
            <a:xfrm>
              <a:off x="6145579" y="2294509"/>
              <a:ext cx="26318" cy="478958"/>
            </a:xfrm>
            <a:custGeom>
              <a:avLst/>
              <a:gdLst/>
              <a:ahLst/>
              <a:cxnLst>
                <a:cxn ang="0">
                  <a:pos x="10" y="0"/>
                </a:cxn>
                <a:cxn ang="0">
                  <a:pos x="35" y="0"/>
                </a:cxn>
                <a:cxn ang="0">
                  <a:pos x="24" y="672"/>
                </a:cxn>
                <a:cxn ang="0">
                  <a:pos x="0" y="672"/>
                </a:cxn>
                <a:cxn ang="0">
                  <a:pos x="10" y="0"/>
                </a:cxn>
              </a:cxnLst>
              <a:rect l="0" t="0" r="r" b="b"/>
              <a:pathLst>
                <a:path w="35" h="672">
                  <a:moveTo>
                    <a:pt x="10" y="0"/>
                  </a:moveTo>
                  <a:lnTo>
                    <a:pt x="35" y="0"/>
                  </a:lnTo>
                  <a:lnTo>
                    <a:pt x="24" y="672"/>
                  </a:lnTo>
                  <a:lnTo>
                    <a:pt x="0" y="672"/>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1" name="그룹 76"/>
            <p:cNvGrpSpPr/>
            <p:nvPr/>
          </p:nvGrpSpPr>
          <p:grpSpPr>
            <a:xfrm>
              <a:off x="5691703" y="1811275"/>
              <a:ext cx="2185001" cy="1043445"/>
              <a:chOff x="5691703" y="1811275"/>
              <a:chExt cx="2185001" cy="1043445"/>
            </a:xfrm>
          </p:grpSpPr>
          <p:grpSp>
            <p:nvGrpSpPr>
              <p:cNvPr id="202" name="그룹 74"/>
              <p:cNvGrpSpPr/>
              <p:nvPr/>
            </p:nvGrpSpPr>
            <p:grpSpPr>
              <a:xfrm>
                <a:off x="5691703" y="1846553"/>
                <a:ext cx="1285811" cy="1006383"/>
                <a:chOff x="5691703" y="1834794"/>
                <a:chExt cx="1285811" cy="1006383"/>
              </a:xfrm>
            </p:grpSpPr>
            <p:sp>
              <p:nvSpPr>
                <p:cNvPr id="216" name="Freeform 51"/>
                <p:cNvSpPr>
                  <a:spLocks/>
                </p:cNvSpPr>
                <p:nvPr/>
              </p:nvSpPr>
              <p:spPr bwMode="auto">
                <a:xfrm>
                  <a:off x="6856159" y="1943843"/>
                  <a:ext cx="121355" cy="238054"/>
                </a:xfrm>
                <a:custGeom>
                  <a:avLst/>
                  <a:gdLst/>
                  <a:ahLst/>
                  <a:cxnLst>
                    <a:cxn ang="0">
                      <a:pos x="23" y="0"/>
                    </a:cxn>
                    <a:cxn ang="0">
                      <a:pos x="167" y="323"/>
                    </a:cxn>
                    <a:cxn ang="0">
                      <a:pos x="144" y="332"/>
                    </a:cxn>
                    <a:cxn ang="0">
                      <a:pos x="0" y="9"/>
                    </a:cxn>
                    <a:cxn ang="0">
                      <a:pos x="23" y="0"/>
                    </a:cxn>
                  </a:cxnLst>
                  <a:rect l="0" t="0" r="r" b="b"/>
                  <a:pathLst>
                    <a:path w="167" h="332">
                      <a:moveTo>
                        <a:pt x="23" y="0"/>
                      </a:moveTo>
                      <a:lnTo>
                        <a:pt x="167" y="323"/>
                      </a:lnTo>
                      <a:lnTo>
                        <a:pt x="144" y="332"/>
                      </a:lnTo>
                      <a:lnTo>
                        <a:pt x="0" y="9"/>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4"/>
                <p:cNvSpPr>
                  <a:spLocks/>
                </p:cNvSpPr>
                <p:nvPr/>
              </p:nvSpPr>
              <p:spPr bwMode="auto">
                <a:xfrm>
                  <a:off x="6679245" y="2227512"/>
                  <a:ext cx="264640" cy="102634"/>
                </a:xfrm>
                <a:custGeom>
                  <a:avLst/>
                  <a:gdLst/>
                  <a:ahLst/>
                  <a:cxnLst>
                    <a:cxn ang="0">
                      <a:pos x="354" y="0"/>
                    </a:cxn>
                    <a:cxn ang="0">
                      <a:pos x="363" y="23"/>
                    </a:cxn>
                    <a:cxn ang="0">
                      <a:pos x="8" y="145"/>
                    </a:cxn>
                    <a:cxn ang="0">
                      <a:pos x="0" y="123"/>
                    </a:cxn>
                    <a:cxn ang="0">
                      <a:pos x="354" y="0"/>
                    </a:cxn>
                  </a:cxnLst>
                  <a:rect l="0" t="0" r="r" b="b"/>
                  <a:pathLst>
                    <a:path w="363" h="145">
                      <a:moveTo>
                        <a:pt x="354" y="0"/>
                      </a:moveTo>
                      <a:lnTo>
                        <a:pt x="363" y="23"/>
                      </a:lnTo>
                      <a:lnTo>
                        <a:pt x="8" y="145"/>
                      </a:lnTo>
                      <a:lnTo>
                        <a:pt x="0" y="123"/>
                      </a:lnTo>
                      <a:lnTo>
                        <a:pt x="3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8" name="그룹 68"/>
                <p:cNvGrpSpPr/>
                <p:nvPr/>
              </p:nvGrpSpPr>
              <p:grpSpPr>
                <a:xfrm>
                  <a:off x="5691703" y="1834794"/>
                  <a:ext cx="1157982" cy="1006383"/>
                  <a:chOff x="5691703" y="1820532"/>
                  <a:chExt cx="1157982" cy="1006383"/>
                </a:xfrm>
              </p:grpSpPr>
              <p:sp>
                <p:nvSpPr>
                  <p:cNvPr id="219" name="Freeform 49"/>
                  <p:cNvSpPr>
                    <a:spLocks/>
                  </p:cNvSpPr>
                  <p:nvPr/>
                </p:nvSpPr>
                <p:spPr bwMode="auto">
                  <a:xfrm>
                    <a:off x="6652928" y="1945269"/>
                    <a:ext cx="181300" cy="352092"/>
                  </a:xfrm>
                  <a:custGeom>
                    <a:avLst/>
                    <a:gdLst/>
                    <a:ahLst/>
                    <a:cxnLst>
                      <a:cxn ang="0">
                        <a:pos x="224" y="0"/>
                      </a:cxn>
                      <a:cxn ang="0">
                        <a:pos x="246" y="10"/>
                      </a:cxn>
                      <a:cxn ang="0">
                        <a:pos x="22" y="492"/>
                      </a:cxn>
                      <a:cxn ang="0">
                        <a:pos x="0" y="483"/>
                      </a:cxn>
                      <a:cxn ang="0">
                        <a:pos x="224" y="0"/>
                      </a:cxn>
                    </a:cxnLst>
                    <a:rect l="0" t="0" r="r" b="b"/>
                    <a:pathLst>
                      <a:path w="246" h="492">
                        <a:moveTo>
                          <a:pt x="224" y="0"/>
                        </a:moveTo>
                        <a:lnTo>
                          <a:pt x="246" y="10"/>
                        </a:lnTo>
                        <a:lnTo>
                          <a:pt x="22" y="492"/>
                        </a:lnTo>
                        <a:lnTo>
                          <a:pt x="0" y="483"/>
                        </a:lnTo>
                        <a:lnTo>
                          <a:pt x="2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0" name="그룹 5"/>
                  <p:cNvGrpSpPr/>
                  <p:nvPr/>
                </p:nvGrpSpPr>
                <p:grpSpPr>
                  <a:xfrm>
                    <a:off x="5691703" y="1820532"/>
                    <a:ext cx="1157982" cy="1006383"/>
                    <a:chOff x="5695253" y="1828380"/>
                    <a:chExt cx="1157982" cy="1006383"/>
                  </a:xfrm>
                </p:grpSpPr>
                <p:sp>
                  <p:nvSpPr>
                    <p:cNvPr id="221" name="Freeform 41"/>
                    <p:cNvSpPr>
                      <a:spLocks/>
                    </p:cNvSpPr>
                    <p:nvPr/>
                  </p:nvSpPr>
                  <p:spPr bwMode="auto">
                    <a:xfrm>
                      <a:off x="5695253" y="1876846"/>
                      <a:ext cx="342131" cy="520297"/>
                    </a:xfrm>
                    <a:custGeom>
                      <a:avLst/>
                      <a:gdLst/>
                      <a:ahLst/>
                      <a:cxnLst>
                        <a:cxn ang="0">
                          <a:pos x="448" y="0"/>
                        </a:cxn>
                        <a:cxn ang="0">
                          <a:pos x="468" y="12"/>
                        </a:cxn>
                        <a:cxn ang="0">
                          <a:pos x="20" y="730"/>
                        </a:cxn>
                        <a:cxn ang="0">
                          <a:pos x="0" y="717"/>
                        </a:cxn>
                        <a:cxn ang="0">
                          <a:pos x="448" y="0"/>
                        </a:cxn>
                      </a:cxnLst>
                      <a:rect l="0" t="0" r="r" b="b"/>
                      <a:pathLst>
                        <a:path w="468" h="730">
                          <a:moveTo>
                            <a:pt x="448" y="0"/>
                          </a:moveTo>
                          <a:lnTo>
                            <a:pt x="468" y="12"/>
                          </a:lnTo>
                          <a:lnTo>
                            <a:pt x="20" y="730"/>
                          </a:lnTo>
                          <a:lnTo>
                            <a:pt x="0" y="717"/>
                          </a:lnTo>
                          <a:lnTo>
                            <a:pt x="4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42"/>
                    <p:cNvSpPr>
                      <a:spLocks/>
                    </p:cNvSpPr>
                    <p:nvPr/>
                  </p:nvSpPr>
                  <p:spPr bwMode="auto">
                    <a:xfrm>
                      <a:off x="5704025" y="2454162"/>
                      <a:ext cx="409388" cy="357794"/>
                    </a:xfrm>
                    <a:custGeom>
                      <a:avLst/>
                      <a:gdLst/>
                      <a:ahLst/>
                      <a:cxnLst>
                        <a:cxn ang="0">
                          <a:pos x="16" y="0"/>
                        </a:cxn>
                        <a:cxn ang="0">
                          <a:pos x="560" y="483"/>
                        </a:cxn>
                        <a:cxn ang="0">
                          <a:pos x="544" y="502"/>
                        </a:cxn>
                        <a:cxn ang="0">
                          <a:pos x="0" y="18"/>
                        </a:cxn>
                        <a:cxn ang="0">
                          <a:pos x="16" y="0"/>
                        </a:cxn>
                      </a:cxnLst>
                      <a:rect l="0" t="0" r="r" b="b"/>
                      <a:pathLst>
                        <a:path w="560" h="502">
                          <a:moveTo>
                            <a:pt x="16" y="0"/>
                          </a:moveTo>
                          <a:lnTo>
                            <a:pt x="560" y="483"/>
                          </a:lnTo>
                          <a:lnTo>
                            <a:pt x="544" y="502"/>
                          </a:lnTo>
                          <a:lnTo>
                            <a:pt x="0" y="18"/>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44"/>
                    <p:cNvSpPr>
                      <a:spLocks/>
                    </p:cNvSpPr>
                    <p:nvPr/>
                  </p:nvSpPr>
                  <p:spPr bwMode="auto">
                    <a:xfrm>
                      <a:off x="6068088" y="1875420"/>
                      <a:ext cx="97961" cy="334986"/>
                    </a:xfrm>
                    <a:custGeom>
                      <a:avLst/>
                      <a:gdLst/>
                      <a:ahLst/>
                      <a:cxnLst>
                        <a:cxn ang="0">
                          <a:pos x="23" y="0"/>
                        </a:cxn>
                        <a:cxn ang="0">
                          <a:pos x="132" y="464"/>
                        </a:cxn>
                        <a:cxn ang="0">
                          <a:pos x="109" y="469"/>
                        </a:cxn>
                        <a:cxn ang="0">
                          <a:pos x="0" y="5"/>
                        </a:cxn>
                        <a:cxn ang="0">
                          <a:pos x="23" y="0"/>
                        </a:cxn>
                      </a:cxnLst>
                      <a:rect l="0" t="0" r="r" b="b"/>
                      <a:pathLst>
                        <a:path w="132" h="469">
                          <a:moveTo>
                            <a:pt x="23" y="0"/>
                          </a:moveTo>
                          <a:lnTo>
                            <a:pt x="132" y="464"/>
                          </a:lnTo>
                          <a:lnTo>
                            <a:pt x="109" y="469"/>
                          </a:lnTo>
                          <a:lnTo>
                            <a:pt x="0" y="5"/>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45"/>
                    <p:cNvSpPr>
                      <a:spLocks/>
                    </p:cNvSpPr>
                    <p:nvPr/>
                  </p:nvSpPr>
                  <p:spPr bwMode="auto">
                    <a:xfrm>
                      <a:off x="6204063" y="2263149"/>
                      <a:ext cx="394767" cy="78401"/>
                    </a:xfrm>
                    <a:custGeom>
                      <a:avLst/>
                      <a:gdLst/>
                      <a:ahLst/>
                      <a:cxnLst>
                        <a:cxn ang="0">
                          <a:pos x="3" y="0"/>
                        </a:cxn>
                        <a:cxn ang="0">
                          <a:pos x="539" y="87"/>
                        </a:cxn>
                        <a:cxn ang="0">
                          <a:pos x="535" y="110"/>
                        </a:cxn>
                        <a:cxn ang="0">
                          <a:pos x="0" y="24"/>
                        </a:cxn>
                        <a:cxn ang="0">
                          <a:pos x="3" y="0"/>
                        </a:cxn>
                      </a:cxnLst>
                      <a:rect l="0" t="0" r="r" b="b"/>
                      <a:pathLst>
                        <a:path w="539" h="110">
                          <a:moveTo>
                            <a:pt x="3" y="0"/>
                          </a:moveTo>
                          <a:lnTo>
                            <a:pt x="539" y="87"/>
                          </a:lnTo>
                          <a:lnTo>
                            <a:pt x="535" y="110"/>
                          </a:lnTo>
                          <a:lnTo>
                            <a:pt x="0" y="24"/>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46"/>
                    <p:cNvSpPr>
                      <a:spLocks/>
                    </p:cNvSpPr>
                    <p:nvPr/>
                  </p:nvSpPr>
                  <p:spPr bwMode="auto">
                    <a:xfrm>
                      <a:off x="6660238" y="2362932"/>
                      <a:ext cx="192997" cy="390579"/>
                    </a:xfrm>
                    <a:custGeom>
                      <a:avLst/>
                      <a:gdLst/>
                      <a:ahLst/>
                      <a:cxnLst>
                        <a:cxn ang="0">
                          <a:pos x="22" y="0"/>
                        </a:cxn>
                        <a:cxn ang="0">
                          <a:pos x="265" y="539"/>
                        </a:cxn>
                        <a:cxn ang="0">
                          <a:pos x="243" y="548"/>
                        </a:cxn>
                        <a:cxn ang="0">
                          <a:pos x="0" y="10"/>
                        </a:cxn>
                        <a:cxn ang="0">
                          <a:pos x="22" y="0"/>
                        </a:cxn>
                      </a:cxnLst>
                      <a:rect l="0" t="0" r="r" b="b"/>
                      <a:pathLst>
                        <a:path w="265" h="548">
                          <a:moveTo>
                            <a:pt x="22" y="0"/>
                          </a:moveTo>
                          <a:lnTo>
                            <a:pt x="265" y="539"/>
                          </a:lnTo>
                          <a:lnTo>
                            <a:pt x="243" y="548"/>
                          </a:lnTo>
                          <a:lnTo>
                            <a:pt x="0" y="10"/>
                          </a:lnTo>
                          <a:lnTo>
                            <a:pt x="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47"/>
                    <p:cNvSpPr>
                      <a:spLocks/>
                    </p:cNvSpPr>
                    <p:nvPr/>
                  </p:nvSpPr>
                  <p:spPr bwMode="auto">
                    <a:xfrm>
                      <a:off x="6192366" y="2789148"/>
                      <a:ext cx="624316" cy="45615"/>
                    </a:xfrm>
                    <a:custGeom>
                      <a:avLst/>
                      <a:gdLst/>
                      <a:ahLst/>
                      <a:cxnLst>
                        <a:cxn ang="0">
                          <a:pos x="854" y="0"/>
                        </a:cxn>
                        <a:cxn ang="0">
                          <a:pos x="855" y="23"/>
                        </a:cxn>
                        <a:cxn ang="0">
                          <a:pos x="2" y="64"/>
                        </a:cxn>
                        <a:cxn ang="0">
                          <a:pos x="0" y="39"/>
                        </a:cxn>
                        <a:cxn ang="0">
                          <a:pos x="854" y="0"/>
                        </a:cxn>
                      </a:cxnLst>
                      <a:rect l="0" t="0" r="r" b="b"/>
                      <a:pathLst>
                        <a:path w="855" h="64">
                          <a:moveTo>
                            <a:pt x="854" y="0"/>
                          </a:moveTo>
                          <a:lnTo>
                            <a:pt x="855" y="23"/>
                          </a:lnTo>
                          <a:lnTo>
                            <a:pt x="2" y="64"/>
                          </a:lnTo>
                          <a:lnTo>
                            <a:pt x="0" y="39"/>
                          </a:lnTo>
                          <a:lnTo>
                            <a:pt x="8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48"/>
                    <p:cNvSpPr>
                      <a:spLocks/>
                    </p:cNvSpPr>
                    <p:nvPr/>
                  </p:nvSpPr>
                  <p:spPr bwMode="auto">
                    <a:xfrm>
                      <a:off x="6196753" y="1908207"/>
                      <a:ext cx="596536" cy="329284"/>
                    </a:xfrm>
                    <a:custGeom>
                      <a:avLst/>
                      <a:gdLst/>
                      <a:ahLst/>
                      <a:cxnLst>
                        <a:cxn ang="0">
                          <a:pos x="805" y="0"/>
                        </a:cxn>
                        <a:cxn ang="0">
                          <a:pos x="816" y="22"/>
                        </a:cxn>
                        <a:cxn ang="0">
                          <a:pos x="12" y="462"/>
                        </a:cxn>
                        <a:cxn ang="0">
                          <a:pos x="0" y="441"/>
                        </a:cxn>
                        <a:cxn ang="0">
                          <a:pos x="805" y="0"/>
                        </a:cxn>
                      </a:cxnLst>
                      <a:rect l="0" t="0" r="r" b="b"/>
                      <a:pathLst>
                        <a:path w="816" h="462">
                          <a:moveTo>
                            <a:pt x="805" y="0"/>
                          </a:moveTo>
                          <a:lnTo>
                            <a:pt x="816" y="22"/>
                          </a:lnTo>
                          <a:lnTo>
                            <a:pt x="12" y="462"/>
                          </a:lnTo>
                          <a:lnTo>
                            <a:pt x="0" y="441"/>
                          </a:lnTo>
                          <a:lnTo>
                            <a:pt x="80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50"/>
                    <p:cNvSpPr>
                      <a:spLocks/>
                    </p:cNvSpPr>
                    <p:nvPr/>
                  </p:nvSpPr>
                  <p:spPr bwMode="auto">
                    <a:xfrm>
                      <a:off x="6095868" y="1828380"/>
                      <a:ext cx="697421" cy="72699"/>
                    </a:xfrm>
                    <a:custGeom>
                      <a:avLst/>
                      <a:gdLst/>
                      <a:ahLst/>
                      <a:cxnLst>
                        <a:cxn ang="0">
                          <a:pos x="1" y="0"/>
                        </a:cxn>
                        <a:cxn ang="0">
                          <a:pos x="954" y="78"/>
                        </a:cxn>
                        <a:cxn ang="0">
                          <a:pos x="952" y="102"/>
                        </a:cxn>
                        <a:cxn ang="0">
                          <a:pos x="0" y="25"/>
                        </a:cxn>
                        <a:cxn ang="0">
                          <a:pos x="1" y="0"/>
                        </a:cxn>
                      </a:cxnLst>
                      <a:rect l="0" t="0" r="r" b="b"/>
                      <a:pathLst>
                        <a:path w="954" h="102">
                          <a:moveTo>
                            <a:pt x="1" y="0"/>
                          </a:moveTo>
                          <a:lnTo>
                            <a:pt x="954" y="78"/>
                          </a:lnTo>
                          <a:lnTo>
                            <a:pt x="952" y="102"/>
                          </a:lnTo>
                          <a:lnTo>
                            <a:pt x="0" y="25"/>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63"/>
                    <p:cNvSpPr>
                      <a:spLocks/>
                    </p:cNvSpPr>
                    <p:nvPr/>
                  </p:nvSpPr>
                  <p:spPr bwMode="auto">
                    <a:xfrm>
                      <a:off x="5723033" y="2254596"/>
                      <a:ext cx="400615" cy="165355"/>
                    </a:xfrm>
                    <a:custGeom>
                      <a:avLst/>
                      <a:gdLst/>
                      <a:ahLst/>
                      <a:cxnLst>
                        <a:cxn ang="0">
                          <a:pos x="540" y="0"/>
                        </a:cxn>
                        <a:cxn ang="0">
                          <a:pos x="549" y="22"/>
                        </a:cxn>
                        <a:cxn ang="0">
                          <a:pos x="9" y="232"/>
                        </a:cxn>
                        <a:cxn ang="0">
                          <a:pos x="0" y="210"/>
                        </a:cxn>
                        <a:cxn ang="0">
                          <a:pos x="540" y="0"/>
                        </a:cxn>
                      </a:cxnLst>
                      <a:rect l="0" t="0" r="r" b="b"/>
                      <a:pathLst>
                        <a:path w="549" h="232">
                          <a:moveTo>
                            <a:pt x="540" y="0"/>
                          </a:moveTo>
                          <a:lnTo>
                            <a:pt x="549" y="22"/>
                          </a:lnTo>
                          <a:lnTo>
                            <a:pt x="9" y="232"/>
                          </a:lnTo>
                          <a:lnTo>
                            <a:pt x="0" y="210"/>
                          </a:lnTo>
                          <a:lnTo>
                            <a:pt x="5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64"/>
                    <p:cNvSpPr>
                      <a:spLocks/>
                    </p:cNvSpPr>
                    <p:nvPr/>
                  </p:nvSpPr>
                  <p:spPr bwMode="auto">
                    <a:xfrm>
                      <a:off x="6185056" y="2278829"/>
                      <a:ext cx="641862" cy="498915"/>
                    </a:xfrm>
                    <a:custGeom>
                      <a:avLst/>
                      <a:gdLst/>
                      <a:ahLst/>
                      <a:cxnLst>
                        <a:cxn ang="0">
                          <a:pos x="15" y="0"/>
                        </a:cxn>
                        <a:cxn ang="0">
                          <a:pos x="879" y="680"/>
                        </a:cxn>
                        <a:cxn ang="0">
                          <a:pos x="864" y="700"/>
                        </a:cxn>
                        <a:cxn ang="0">
                          <a:pos x="0" y="19"/>
                        </a:cxn>
                        <a:cxn ang="0">
                          <a:pos x="15" y="0"/>
                        </a:cxn>
                      </a:cxnLst>
                      <a:rect l="0" t="0" r="r" b="b"/>
                      <a:pathLst>
                        <a:path w="879" h="700">
                          <a:moveTo>
                            <a:pt x="15" y="0"/>
                          </a:moveTo>
                          <a:lnTo>
                            <a:pt x="879" y="680"/>
                          </a:lnTo>
                          <a:lnTo>
                            <a:pt x="864" y="700"/>
                          </a:lnTo>
                          <a:lnTo>
                            <a:pt x="0" y="19"/>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03" name="그룹 75"/>
              <p:cNvGrpSpPr/>
              <p:nvPr/>
            </p:nvGrpSpPr>
            <p:grpSpPr>
              <a:xfrm>
                <a:off x="6835689" y="1811275"/>
                <a:ext cx="1041015" cy="1043445"/>
                <a:chOff x="6835689" y="1811275"/>
                <a:chExt cx="1041015" cy="1043445"/>
              </a:xfrm>
            </p:grpSpPr>
            <p:sp>
              <p:nvSpPr>
                <p:cNvPr id="204" name="Freeform 52"/>
                <p:cNvSpPr>
                  <a:spLocks/>
                </p:cNvSpPr>
                <p:nvPr/>
              </p:nvSpPr>
              <p:spPr bwMode="auto">
                <a:xfrm>
                  <a:off x="6875166" y="1811275"/>
                  <a:ext cx="546825" cy="89805"/>
                </a:xfrm>
                <a:custGeom>
                  <a:avLst/>
                  <a:gdLst/>
                  <a:ahLst/>
                  <a:cxnLst>
                    <a:cxn ang="0">
                      <a:pos x="744" y="0"/>
                    </a:cxn>
                    <a:cxn ang="0">
                      <a:pos x="748" y="23"/>
                    </a:cxn>
                    <a:cxn ang="0">
                      <a:pos x="3" y="125"/>
                    </a:cxn>
                    <a:cxn ang="0">
                      <a:pos x="0" y="101"/>
                    </a:cxn>
                    <a:cxn ang="0">
                      <a:pos x="744" y="0"/>
                    </a:cxn>
                  </a:cxnLst>
                  <a:rect l="0" t="0" r="r" b="b"/>
                  <a:pathLst>
                    <a:path w="748" h="125">
                      <a:moveTo>
                        <a:pt x="744" y="0"/>
                      </a:moveTo>
                      <a:lnTo>
                        <a:pt x="748" y="23"/>
                      </a:lnTo>
                      <a:lnTo>
                        <a:pt x="3" y="125"/>
                      </a:lnTo>
                      <a:lnTo>
                        <a:pt x="0" y="101"/>
                      </a:lnTo>
                      <a:lnTo>
                        <a:pt x="7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53"/>
                <p:cNvSpPr>
                  <a:spLocks/>
                </p:cNvSpPr>
                <p:nvPr/>
              </p:nvSpPr>
              <p:spPr bwMode="auto">
                <a:xfrm>
                  <a:off x="7360583" y="1875420"/>
                  <a:ext cx="106734" cy="493213"/>
                </a:xfrm>
                <a:custGeom>
                  <a:avLst/>
                  <a:gdLst/>
                  <a:ahLst/>
                  <a:cxnLst>
                    <a:cxn ang="0">
                      <a:pos x="123" y="0"/>
                    </a:cxn>
                    <a:cxn ang="0">
                      <a:pos x="147" y="4"/>
                    </a:cxn>
                    <a:cxn ang="0">
                      <a:pos x="24" y="692"/>
                    </a:cxn>
                    <a:cxn ang="0">
                      <a:pos x="0" y="688"/>
                    </a:cxn>
                    <a:cxn ang="0">
                      <a:pos x="123" y="0"/>
                    </a:cxn>
                  </a:cxnLst>
                  <a:rect l="0" t="0" r="r" b="b"/>
                  <a:pathLst>
                    <a:path w="147" h="692">
                      <a:moveTo>
                        <a:pt x="123" y="0"/>
                      </a:moveTo>
                      <a:lnTo>
                        <a:pt x="147" y="4"/>
                      </a:lnTo>
                      <a:lnTo>
                        <a:pt x="24" y="692"/>
                      </a:lnTo>
                      <a:lnTo>
                        <a:pt x="0" y="688"/>
                      </a:lnTo>
                      <a:lnTo>
                        <a:pt x="1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5"/>
                <p:cNvSpPr>
                  <a:spLocks/>
                </p:cNvSpPr>
                <p:nvPr/>
              </p:nvSpPr>
              <p:spPr bwMode="auto">
                <a:xfrm>
                  <a:off x="6878091" y="2257447"/>
                  <a:ext cx="119892" cy="503192"/>
                </a:xfrm>
                <a:custGeom>
                  <a:avLst/>
                  <a:gdLst/>
                  <a:ahLst/>
                  <a:cxnLst>
                    <a:cxn ang="0">
                      <a:pos x="142" y="0"/>
                    </a:cxn>
                    <a:cxn ang="0">
                      <a:pos x="165" y="5"/>
                    </a:cxn>
                    <a:cxn ang="0">
                      <a:pos x="24" y="706"/>
                    </a:cxn>
                    <a:cxn ang="0">
                      <a:pos x="0" y="702"/>
                    </a:cxn>
                    <a:cxn ang="0">
                      <a:pos x="142" y="0"/>
                    </a:cxn>
                  </a:cxnLst>
                  <a:rect l="0" t="0" r="r" b="b"/>
                  <a:pathLst>
                    <a:path w="165" h="706">
                      <a:moveTo>
                        <a:pt x="142" y="0"/>
                      </a:moveTo>
                      <a:lnTo>
                        <a:pt x="165" y="5"/>
                      </a:lnTo>
                      <a:lnTo>
                        <a:pt x="24" y="706"/>
                      </a:lnTo>
                      <a:lnTo>
                        <a:pt x="0" y="702"/>
                      </a:lnTo>
                      <a:lnTo>
                        <a:pt x="1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6"/>
                <p:cNvSpPr>
                  <a:spLocks/>
                </p:cNvSpPr>
                <p:nvPr/>
              </p:nvSpPr>
              <p:spPr bwMode="auto">
                <a:xfrm>
                  <a:off x="7022838" y="2233214"/>
                  <a:ext cx="305579" cy="165355"/>
                </a:xfrm>
                <a:custGeom>
                  <a:avLst/>
                  <a:gdLst/>
                  <a:ahLst/>
                  <a:cxnLst>
                    <a:cxn ang="0">
                      <a:pos x="11" y="0"/>
                    </a:cxn>
                    <a:cxn ang="0">
                      <a:pos x="420" y="210"/>
                    </a:cxn>
                    <a:cxn ang="0">
                      <a:pos x="408" y="231"/>
                    </a:cxn>
                    <a:cxn ang="0">
                      <a:pos x="0" y="21"/>
                    </a:cxn>
                    <a:cxn ang="0">
                      <a:pos x="11" y="0"/>
                    </a:cxn>
                  </a:cxnLst>
                  <a:rect l="0" t="0" r="r" b="b"/>
                  <a:pathLst>
                    <a:path w="420" h="231">
                      <a:moveTo>
                        <a:pt x="11" y="0"/>
                      </a:moveTo>
                      <a:lnTo>
                        <a:pt x="420" y="210"/>
                      </a:lnTo>
                      <a:lnTo>
                        <a:pt x="408" y="231"/>
                      </a:lnTo>
                      <a:lnTo>
                        <a:pt x="0" y="21"/>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7"/>
                <p:cNvSpPr>
                  <a:spLocks/>
                </p:cNvSpPr>
                <p:nvPr/>
              </p:nvSpPr>
              <p:spPr bwMode="auto">
                <a:xfrm>
                  <a:off x="6902946" y="2435631"/>
                  <a:ext cx="444478" cy="353517"/>
                </a:xfrm>
                <a:custGeom>
                  <a:avLst/>
                  <a:gdLst/>
                  <a:ahLst/>
                  <a:cxnLst>
                    <a:cxn ang="0">
                      <a:pos x="594" y="0"/>
                    </a:cxn>
                    <a:cxn ang="0">
                      <a:pos x="609" y="18"/>
                    </a:cxn>
                    <a:cxn ang="0">
                      <a:pos x="15" y="496"/>
                    </a:cxn>
                    <a:cxn ang="0">
                      <a:pos x="0" y="476"/>
                    </a:cxn>
                    <a:cxn ang="0">
                      <a:pos x="594" y="0"/>
                    </a:cxn>
                  </a:cxnLst>
                  <a:rect l="0" t="0" r="r" b="b"/>
                  <a:pathLst>
                    <a:path w="609" h="496">
                      <a:moveTo>
                        <a:pt x="594" y="0"/>
                      </a:moveTo>
                      <a:lnTo>
                        <a:pt x="609" y="18"/>
                      </a:lnTo>
                      <a:lnTo>
                        <a:pt x="15" y="496"/>
                      </a:lnTo>
                      <a:lnTo>
                        <a:pt x="0" y="476"/>
                      </a:lnTo>
                      <a:lnTo>
                        <a:pt x="59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8"/>
                <p:cNvSpPr>
                  <a:spLocks/>
                </p:cNvSpPr>
                <p:nvPr/>
              </p:nvSpPr>
              <p:spPr bwMode="auto">
                <a:xfrm>
                  <a:off x="7381053" y="2439907"/>
                  <a:ext cx="210542" cy="363496"/>
                </a:xfrm>
                <a:custGeom>
                  <a:avLst/>
                  <a:gdLst/>
                  <a:ahLst/>
                  <a:cxnLst>
                    <a:cxn ang="0">
                      <a:pos x="21" y="0"/>
                    </a:cxn>
                    <a:cxn ang="0">
                      <a:pos x="288" y="498"/>
                    </a:cxn>
                    <a:cxn ang="0">
                      <a:pos x="267" y="510"/>
                    </a:cxn>
                    <a:cxn ang="0">
                      <a:pos x="0" y="11"/>
                    </a:cxn>
                    <a:cxn ang="0">
                      <a:pos x="21" y="0"/>
                    </a:cxn>
                  </a:cxnLst>
                  <a:rect l="0" t="0" r="r" b="b"/>
                  <a:pathLst>
                    <a:path w="288" h="510">
                      <a:moveTo>
                        <a:pt x="21" y="0"/>
                      </a:moveTo>
                      <a:lnTo>
                        <a:pt x="288" y="498"/>
                      </a:lnTo>
                      <a:lnTo>
                        <a:pt x="267" y="510"/>
                      </a:lnTo>
                      <a:lnTo>
                        <a:pt x="0" y="11"/>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9"/>
                <p:cNvSpPr>
                  <a:spLocks/>
                </p:cNvSpPr>
                <p:nvPr/>
              </p:nvSpPr>
              <p:spPr bwMode="auto">
                <a:xfrm>
                  <a:off x="6907333" y="2796275"/>
                  <a:ext cx="655020" cy="58445"/>
                </a:xfrm>
                <a:custGeom>
                  <a:avLst/>
                  <a:gdLst/>
                  <a:ahLst/>
                  <a:cxnLst>
                    <a:cxn ang="0">
                      <a:pos x="1" y="0"/>
                    </a:cxn>
                    <a:cxn ang="0">
                      <a:pos x="897" y="59"/>
                    </a:cxn>
                    <a:cxn ang="0">
                      <a:pos x="896" y="82"/>
                    </a:cxn>
                    <a:cxn ang="0">
                      <a:pos x="0" y="24"/>
                    </a:cxn>
                    <a:cxn ang="0">
                      <a:pos x="1" y="0"/>
                    </a:cxn>
                  </a:cxnLst>
                  <a:rect l="0" t="0" r="r" b="b"/>
                  <a:pathLst>
                    <a:path w="897" h="82">
                      <a:moveTo>
                        <a:pt x="1" y="0"/>
                      </a:moveTo>
                      <a:lnTo>
                        <a:pt x="897" y="59"/>
                      </a:lnTo>
                      <a:lnTo>
                        <a:pt x="896" y="82"/>
                      </a:lnTo>
                      <a:lnTo>
                        <a:pt x="0" y="24"/>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60"/>
                <p:cNvSpPr>
                  <a:spLocks/>
                </p:cNvSpPr>
                <p:nvPr/>
              </p:nvSpPr>
              <p:spPr bwMode="auto">
                <a:xfrm>
                  <a:off x="7632533" y="2313040"/>
                  <a:ext cx="244171" cy="500341"/>
                </a:xfrm>
                <a:custGeom>
                  <a:avLst/>
                  <a:gdLst/>
                  <a:ahLst/>
                  <a:cxnLst>
                    <a:cxn ang="0">
                      <a:pos x="312" y="0"/>
                    </a:cxn>
                    <a:cxn ang="0">
                      <a:pos x="333" y="9"/>
                    </a:cxn>
                    <a:cxn ang="0">
                      <a:pos x="22" y="703"/>
                    </a:cxn>
                    <a:cxn ang="0">
                      <a:pos x="0" y="693"/>
                    </a:cxn>
                    <a:cxn ang="0">
                      <a:pos x="312" y="0"/>
                    </a:cxn>
                  </a:cxnLst>
                  <a:rect l="0" t="0" r="r" b="b"/>
                  <a:pathLst>
                    <a:path w="333" h="703">
                      <a:moveTo>
                        <a:pt x="312" y="0"/>
                      </a:moveTo>
                      <a:lnTo>
                        <a:pt x="333" y="9"/>
                      </a:lnTo>
                      <a:lnTo>
                        <a:pt x="22" y="703"/>
                      </a:lnTo>
                      <a:lnTo>
                        <a:pt x="0" y="693"/>
                      </a:lnTo>
                      <a:lnTo>
                        <a:pt x="3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61"/>
                <p:cNvSpPr>
                  <a:spLocks/>
                </p:cNvSpPr>
                <p:nvPr/>
              </p:nvSpPr>
              <p:spPr bwMode="auto">
                <a:xfrm>
                  <a:off x="7500945" y="1849762"/>
                  <a:ext cx="369911" cy="389154"/>
                </a:xfrm>
                <a:custGeom>
                  <a:avLst/>
                  <a:gdLst/>
                  <a:ahLst/>
                  <a:cxnLst>
                    <a:cxn ang="0">
                      <a:pos x="19" y="0"/>
                    </a:cxn>
                    <a:cxn ang="0">
                      <a:pos x="506" y="530"/>
                    </a:cxn>
                    <a:cxn ang="0">
                      <a:pos x="489" y="546"/>
                    </a:cxn>
                    <a:cxn ang="0">
                      <a:pos x="0" y="16"/>
                    </a:cxn>
                    <a:cxn ang="0">
                      <a:pos x="19" y="0"/>
                    </a:cxn>
                  </a:cxnLst>
                  <a:rect l="0" t="0" r="r" b="b"/>
                  <a:pathLst>
                    <a:path w="506" h="546">
                      <a:moveTo>
                        <a:pt x="19" y="0"/>
                      </a:moveTo>
                      <a:lnTo>
                        <a:pt x="506" y="530"/>
                      </a:lnTo>
                      <a:lnTo>
                        <a:pt x="489" y="546"/>
                      </a:lnTo>
                      <a:lnTo>
                        <a:pt x="0" y="1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62"/>
                <p:cNvSpPr>
                  <a:spLocks/>
                </p:cNvSpPr>
                <p:nvPr/>
              </p:nvSpPr>
              <p:spPr bwMode="auto">
                <a:xfrm>
                  <a:off x="7405908" y="2267425"/>
                  <a:ext cx="432781" cy="141122"/>
                </a:xfrm>
                <a:custGeom>
                  <a:avLst/>
                  <a:gdLst/>
                  <a:ahLst/>
                  <a:cxnLst>
                    <a:cxn ang="0">
                      <a:pos x="584" y="0"/>
                    </a:cxn>
                    <a:cxn ang="0">
                      <a:pos x="591" y="23"/>
                    </a:cxn>
                    <a:cxn ang="0">
                      <a:pos x="7" y="196"/>
                    </a:cxn>
                    <a:cxn ang="0">
                      <a:pos x="0" y="174"/>
                    </a:cxn>
                    <a:cxn ang="0">
                      <a:pos x="584" y="0"/>
                    </a:cxn>
                  </a:cxnLst>
                  <a:rect l="0" t="0" r="r" b="b"/>
                  <a:pathLst>
                    <a:path w="591" h="196">
                      <a:moveTo>
                        <a:pt x="584" y="0"/>
                      </a:moveTo>
                      <a:lnTo>
                        <a:pt x="591" y="23"/>
                      </a:lnTo>
                      <a:lnTo>
                        <a:pt x="7" y="196"/>
                      </a:lnTo>
                      <a:lnTo>
                        <a:pt x="0" y="174"/>
                      </a:lnTo>
                      <a:lnTo>
                        <a:pt x="5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65"/>
                <p:cNvSpPr>
                  <a:spLocks/>
                </p:cNvSpPr>
                <p:nvPr/>
              </p:nvSpPr>
              <p:spPr bwMode="auto">
                <a:xfrm>
                  <a:off x="6835689" y="1950971"/>
                  <a:ext cx="35090" cy="796839"/>
                </a:xfrm>
                <a:custGeom>
                  <a:avLst/>
                  <a:gdLst/>
                  <a:ahLst/>
                  <a:cxnLst>
                    <a:cxn ang="0">
                      <a:pos x="25" y="0"/>
                    </a:cxn>
                    <a:cxn ang="0">
                      <a:pos x="50" y="1117"/>
                    </a:cxn>
                    <a:cxn ang="0">
                      <a:pos x="26" y="1118"/>
                    </a:cxn>
                    <a:cxn ang="0">
                      <a:pos x="0" y="1"/>
                    </a:cxn>
                    <a:cxn ang="0">
                      <a:pos x="25" y="0"/>
                    </a:cxn>
                  </a:cxnLst>
                  <a:rect l="0" t="0" r="r" b="b"/>
                  <a:pathLst>
                    <a:path w="50" h="1118">
                      <a:moveTo>
                        <a:pt x="25" y="0"/>
                      </a:moveTo>
                      <a:lnTo>
                        <a:pt x="50" y="1117"/>
                      </a:lnTo>
                      <a:lnTo>
                        <a:pt x="26" y="1118"/>
                      </a:lnTo>
                      <a:lnTo>
                        <a:pt x="0" y="1"/>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66"/>
                <p:cNvSpPr>
                  <a:spLocks/>
                </p:cNvSpPr>
                <p:nvPr/>
              </p:nvSpPr>
              <p:spPr bwMode="auto">
                <a:xfrm>
                  <a:off x="7014065" y="1855464"/>
                  <a:ext cx="421084" cy="344964"/>
                </a:xfrm>
                <a:custGeom>
                  <a:avLst/>
                  <a:gdLst/>
                  <a:ahLst/>
                  <a:cxnLst>
                    <a:cxn ang="0">
                      <a:pos x="560" y="0"/>
                    </a:cxn>
                    <a:cxn ang="0">
                      <a:pos x="576" y="18"/>
                    </a:cxn>
                    <a:cxn ang="0">
                      <a:pos x="16" y="484"/>
                    </a:cxn>
                    <a:cxn ang="0">
                      <a:pos x="0" y="466"/>
                    </a:cxn>
                    <a:cxn ang="0">
                      <a:pos x="560" y="0"/>
                    </a:cxn>
                  </a:cxnLst>
                  <a:rect l="0" t="0" r="r" b="b"/>
                  <a:pathLst>
                    <a:path w="576" h="484">
                      <a:moveTo>
                        <a:pt x="560" y="0"/>
                      </a:moveTo>
                      <a:lnTo>
                        <a:pt x="576" y="18"/>
                      </a:lnTo>
                      <a:lnTo>
                        <a:pt x="16" y="484"/>
                      </a:lnTo>
                      <a:lnTo>
                        <a:pt x="0" y="466"/>
                      </a:lnTo>
                      <a:lnTo>
                        <a:pt x="5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31" name="Oval 230"/>
          <p:cNvSpPr/>
          <p:nvPr/>
        </p:nvSpPr>
        <p:spPr>
          <a:xfrm>
            <a:off x="6813637" y="2587141"/>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357155" y="220595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6824209" y="2021649"/>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746915" y="162460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539003" y="2560711"/>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307121" y="2114801"/>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656589" y="199521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7517859" y="169132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8269655" y="2590431"/>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8043059" y="2200671"/>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547115" y="2056655"/>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8115067" y="162460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p:cNvSpPr txBox="1"/>
          <p:nvPr/>
        </p:nvSpPr>
        <p:spPr>
          <a:xfrm>
            <a:off x="6239411" y="3217166"/>
            <a:ext cx="2325347"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sz="2400" b="1" dirty="0" smtClean="0">
                <a:solidFill>
                  <a:srgbClr val="FF0066"/>
                </a:solidFill>
                <a:latin typeface="Arial" pitchFamily="34" charset="0"/>
                <a:cs typeface="Arial" pitchFamily="34" charset="0"/>
              </a:rPr>
              <a:t>Network</a:t>
            </a:r>
            <a:endParaRPr lang="ko-KR" altLang="en-US" b="1" dirty="0" smtClean="0">
              <a:solidFill>
                <a:srgbClr val="FF0066"/>
              </a:solidFill>
              <a:latin typeface="Arial" pitchFamily="34" charset="0"/>
              <a:cs typeface="Arial" pitchFamily="34" charset="0"/>
            </a:endParaRPr>
          </a:p>
        </p:txBody>
      </p:sp>
      <p:sp>
        <p:nvSpPr>
          <p:cNvPr id="245" name="TextBox 244"/>
          <p:cNvSpPr txBox="1"/>
          <p:nvPr/>
        </p:nvSpPr>
        <p:spPr>
          <a:xfrm>
            <a:off x="337759" y="1552599"/>
            <a:ext cx="1403648"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b="1" dirty="0">
                <a:solidFill>
                  <a:schemeClr val="tx1"/>
                </a:solidFill>
              </a:rPr>
              <a:t>Communities, C</a:t>
            </a:r>
            <a:endParaRPr lang="ko-KR" altLang="en-US" b="1" dirty="0">
              <a:solidFill>
                <a:schemeClr val="tx1"/>
              </a:solidFill>
            </a:endParaRPr>
          </a:p>
        </p:txBody>
      </p:sp>
      <p:sp>
        <p:nvSpPr>
          <p:cNvPr id="246" name="TextBox 245"/>
          <p:cNvSpPr txBox="1"/>
          <p:nvPr/>
        </p:nvSpPr>
        <p:spPr>
          <a:xfrm>
            <a:off x="299259" y="2776735"/>
            <a:ext cx="827584"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b="1" dirty="0">
                <a:solidFill>
                  <a:schemeClr val="tx1"/>
                </a:solidFill>
              </a:rPr>
              <a:t>Nodes, V</a:t>
            </a:r>
            <a:endParaRPr lang="ko-KR" altLang="en-US" b="1" dirty="0">
              <a:solidFill>
                <a:schemeClr val="tx1"/>
              </a:solidFill>
            </a:endParaRPr>
          </a:p>
        </p:txBody>
      </p:sp>
      <p:sp>
        <p:nvSpPr>
          <p:cNvPr id="247" name="TextBox 246"/>
          <p:cNvSpPr txBox="1"/>
          <p:nvPr/>
        </p:nvSpPr>
        <p:spPr>
          <a:xfrm>
            <a:off x="2071331" y="3217167"/>
            <a:ext cx="2325347"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sz="2400" b="1" dirty="0" smtClean="0">
                <a:solidFill>
                  <a:srgbClr val="FF0066"/>
                </a:solidFill>
                <a:latin typeface="Arial" pitchFamily="34" charset="0"/>
                <a:cs typeface="Arial" pitchFamily="34" charset="0"/>
              </a:rPr>
              <a:t>Model</a:t>
            </a:r>
            <a:endParaRPr lang="ko-KR" altLang="en-US" sz="2400" b="1" dirty="0" smtClean="0">
              <a:solidFill>
                <a:srgbClr val="FF0066"/>
              </a:solidFill>
              <a:latin typeface="Arial" pitchFamily="34" charset="0"/>
              <a:cs typeface="Arial" pitchFamily="34" charset="0"/>
            </a:endParaRPr>
          </a:p>
        </p:txBody>
      </p:sp>
      <p:sp>
        <p:nvSpPr>
          <p:cNvPr id="256" name="Oval 255"/>
          <p:cNvSpPr/>
          <p:nvPr/>
        </p:nvSpPr>
        <p:spPr>
          <a:xfrm>
            <a:off x="1567275" y="285712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855307" y="285712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143339" y="285712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431371" y="285712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3871531" y="285712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2719403" y="2857127"/>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3007435" y="2857127"/>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3295467" y="2857127"/>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583499" y="2857127"/>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159563" y="285712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47595" y="285712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735627" y="285712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p:cNvSpPr txBox="1"/>
          <p:nvPr/>
        </p:nvSpPr>
        <p:spPr>
          <a:xfrm>
            <a:off x="2063871" y="1480591"/>
            <a:ext cx="426720" cy="400110"/>
          </a:xfrm>
          <a:prstGeom prst="rect">
            <a:avLst/>
          </a:prstGeom>
          <a:noFill/>
        </p:spPr>
        <p:txBody>
          <a:bodyPr wrap="none" rtlCol="0">
            <a:spAutoFit/>
          </a:bodyPr>
          <a:lstStyle/>
          <a:p>
            <a:r>
              <a:rPr lang="en-US" sz="2000" b="1" i="1" dirty="0" err="1" smtClean="0">
                <a:latin typeface="Times New Roman" pitchFamily="18" charset="0"/>
                <a:cs typeface="Times New Roman" pitchFamily="18" charset="0"/>
              </a:rPr>
              <a:t>p</a:t>
            </a:r>
            <a:r>
              <a:rPr lang="en-US" sz="2000" b="1" i="1" baseline="-25000" dirty="0" err="1" smtClean="0">
                <a:latin typeface="Times New Roman" pitchFamily="18" charset="0"/>
                <a:cs typeface="Times New Roman" pitchFamily="18" charset="0"/>
              </a:rPr>
              <a:t>A</a:t>
            </a:r>
            <a:endParaRPr lang="en-US" sz="2000" b="1" i="1" baseline="-25000" dirty="0">
              <a:latin typeface="Times New Roman" pitchFamily="18" charset="0"/>
              <a:cs typeface="Times New Roman" pitchFamily="18" charset="0"/>
            </a:endParaRPr>
          </a:p>
        </p:txBody>
      </p:sp>
      <p:sp>
        <p:nvSpPr>
          <p:cNvPr id="277" name="TextBox 276"/>
          <p:cNvSpPr txBox="1"/>
          <p:nvPr/>
        </p:nvSpPr>
        <p:spPr>
          <a:xfrm>
            <a:off x="3071983" y="1480591"/>
            <a:ext cx="426720" cy="400110"/>
          </a:xfrm>
          <a:prstGeom prst="rect">
            <a:avLst/>
          </a:prstGeom>
          <a:noFill/>
        </p:spPr>
        <p:txBody>
          <a:bodyPr wrap="none" rtlCol="0">
            <a:spAutoFit/>
          </a:bodyPr>
          <a:lstStyle/>
          <a:p>
            <a:r>
              <a:rPr lang="en-US" sz="2000" b="1" i="1" dirty="0" err="1" smtClean="0">
                <a:latin typeface="Times New Roman" pitchFamily="18" charset="0"/>
                <a:cs typeface="Times New Roman" pitchFamily="18" charset="0"/>
              </a:rPr>
              <a:t>p</a:t>
            </a:r>
            <a:r>
              <a:rPr lang="en-US" sz="2000" b="1" i="1" baseline="-25000" dirty="0" err="1" smtClean="0">
                <a:latin typeface="Times New Roman" pitchFamily="18" charset="0"/>
                <a:cs typeface="Times New Roman" pitchFamily="18" charset="0"/>
              </a:rPr>
              <a:t>B</a:t>
            </a:r>
            <a:endParaRPr lang="en-US" sz="2000" b="1" i="1" baseline="-25000" dirty="0">
              <a:latin typeface="Times New Roman" pitchFamily="18" charset="0"/>
              <a:cs typeface="Times New Roman" pitchFamily="18" charset="0"/>
            </a:endParaRPr>
          </a:p>
        </p:txBody>
      </p:sp>
      <p:sp>
        <p:nvSpPr>
          <p:cNvPr id="278" name="TextBox 277"/>
          <p:cNvSpPr txBox="1"/>
          <p:nvPr/>
        </p:nvSpPr>
        <p:spPr>
          <a:xfrm>
            <a:off x="375459" y="2200671"/>
            <a:ext cx="1440160"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r"/>
            <a:r>
              <a:rPr lang="en-US" altLang="ko-KR" b="1" dirty="0">
                <a:solidFill>
                  <a:schemeClr val="tx1"/>
                </a:solidFill>
              </a:rPr>
              <a:t>Memberships, M</a:t>
            </a:r>
            <a:endParaRPr lang="ko-KR" altLang="en-US" b="1" dirty="0">
              <a:solidFill>
                <a:schemeClr val="tx1"/>
              </a:solidFill>
            </a:endParaRPr>
          </a:p>
        </p:txBody>
      </p:sp>
      <p:pic>
        <p:nvPicPr>
          <p:cNvPr id="27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465" y="1603361"/>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53" y="1603361"/>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5456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3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3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3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4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4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4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6" grpId="0" animBg="1"/>
      <p:bldP spid="177" grpId="0" animBg="1"/>
      <p:bldP spid="178" grpId="0" animBg="1"/>
      <p:bldP spid="179"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6" grpId="0" animBg="1"/>
      <p:bldP spid="197" grpId="0" animBg="1"/>
      <p:bldP spid="198"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p:bldP spid="245" grpId="0"/>
      <p:bldP spid="276" grpId="0"/>
      <p:bldP spid="277" grpId="0"/>
      <p:bldP spid="2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AGM: Generative Process</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57200" y="3429000"/>
                <a:ext cx="8686800" cy="2020670"/>
              </a:xfrm>
            </p:spPr>
            <p:txBody>
              <a:bodyPr>
                <a:normAutofit lnSpcReduction="10000"/>
              </a:bodyPr>
              <a:lstStyle/>
              <a:p>
                <a:r>
                  <a:rPr lang="en-US" altLang="ko-KR" b="1" dirty="0" smtClean="0">
                    <a:solidFill>
                      <a:srgbClr val="0000FF"/>
                    </a:solidFill>
                  </a:rPr>
                  <a:t>AGM generates the links: For each </a:t>
                </a:r>
              </a:p>
              <a:p>
                <a:pPr lvl="1"/>
                <a:r>
                  <a:rPr lang="en-US" altLang="ko-KR" dirty="0" smtClean="0"/>
                  <a:t>For each pair of nodes in community </a:t>
                </a:r>
                <a14:m>
                  <m:oMath xmlns:m="http://schemas.openxmlformats.org/officeDocument/2006/math">
                    <m:r>
                      <a:rPr lang="en-US" altLang="ko-KR" b="1" i="1" dirty="0" smtClean="0">
                        <a:latin typeface="Cambria Math"/>
                        <a:cs typeface="Times New Roman" pitchFamily="18" charset="0"/>
                      </a:rPr>
                      <m:t>𝑨</m:t>
                    </m:r>
                  </m:oMath>
                </a14:m>
                <a:r>
                  <a:rPr lang="en-US" altLang="ko-KR" dirty="0" smtClean="0"/>
                  <a:t>, </a:t>
                </a:r>
                <a:br>
                  <a:rPr lang="en-US" altLang="ko-KR" dirty="0" smtClean="0"/>
                </a:br>
                <a:r>
                  <a:rPr lang="en-US" altLang="ko-KR" dirty="0" smtClean="0"/>
                  <a:t>we connect them with prob. </a:t>
                </a:r>
                <a14:m>
                  <m:oMath xmlns:m="http://schemas.openxmlformats.org/officeDocument/2006/math">
                    <m:sSub>
                      <m:sSubPr>
                        <m:ctrlPr>
                          <a:rPr lang="en-US" b="1" i="1" dirty="0" smtClean="0">
                            <a:latin typeface="Cambria Math"/>
                            <a:cs typeface="Times New Roman" pitchFamily="18" charset="0"/>
                          </a:rPr>
                        </m:ctrlPr>
                      </m:sSubPr>
                      <m:e>
                        <m:r>
                          <a:rPr lang="en-US" b="1" i="1" dirty="0" smtClean="0">
                            <a:latin typeface="Cambria Math"/>
                            <a:cs typeface="Times New Roman" pitchFamily="18" charset="0"/>
                          </a:rPr>
                          <m:t>𝒑</m:t>
                        </m:r>
                      </m:e>
                      <m:sub>
                        <m:r>
                          <a:rPr lang="en-US" b="1" i="1" dirty="0" smtClean="0">
                            <a:latin typeface="Cambria Math"/>
                            <a:cs typeface="Times New Roman" pitchFamily="18" charset="0"/>
                          </a:rPr>
                          <m:t>𝑨</m:t>
                        </m:r>
                      </m:sub>
                    </m:sSub>
                  </m:oMath>
                </a14:m>
                <a:endParaRPr lang="en-US" dirty="0"/>
              </a:p>
              <a:p>
                <a:pPr lvl="1"/>
                <a:r>
                  <a:rPr lang="en-US" b="1" dirty="0" smtClean="0"/>
                  <a:t>The overall edge probability is:</a:t>
                </a:r>
              </a:p>
              <a:p>
                <a:pPr lvl="8"/>
                <a:endParaRPr lang="en-US" b="1" dirty="0"/>
              </a:p>
              <a:p>
                <a:pPr lvl="8"/>
                <a:endParaRPr lang="en-US" b="1" dirty="0" smtClean="0"/>
              </a:p>
              <a:p>
                <a:pPr lvl="5"/>
                <a:endParaRPr lang="en-US" b="1" dirty="0"/>
              </a:p>
              <a:p>
                <a:pPr lvl="1"/>
                <a:endParaRPr lang="en-US" b="1" dirty="0" smtClean="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57200" y="3429000"/>
                <a:ext cx="8686800" cy="2020670"/>
              </a:xfrm>
              <a:blipFill rotWithShape="1">
                <a:blip r:embed="rId3"/>
                <a:stretch>
                  <a:fillRect t="-4230" b="-2719"/>
                </a:stretch>
              </a:blipFill>
            </p:spPr>
            <p:txBody>
              <a:bodyPr/>
              <a:lstStyle/>
              <a:p>
                <a:r>
                  <a:rPr lang="en-US">
                    <a:noFill/>
                  </a:rPr>
                  <a:t> </a:t>
                </a:r>
              </a:p>
            </p:txBody>
          </p:sp>
        </mc:Fallback>
      </mc:AlternateContent>
      <p:sp>
        <p:nvSpPr>
          <p:cNvPr id="4" name="슬라이드 번호 개체 틀 3"/>
          <p:cNvSpPr>
            <a:spLocks noGrp="1"/>
          </p:cNvSpPr>
          <p:nvPr>
            <p:ph type="sldNum" sz="quarter" idx="12"/>
          </p:nvPr>
        </p:nvSpPr>
        <p:spPr/>
        <p:txBody>
          <a:bodyPr/>
          <a:lstStyle/>
          <a:p>
            <a:fld id="{4BEDD84E-25D4-4983-8AA1-2863C96F08D9}" type="slidenum">
              <a:rPr lang="ko-KR" altLang="en-US" smtClean="0"/>
              <a:pPr/>
              <a:t>15</a:t>
            </a:fld>
            <a:endParaRPr lang="ko-KR" altLang="en-US"/>
          </a:p>
        </p:txBody>
      </p:sp>
      <p:grpSp>
        <p:nvGrpSpPr>
          <p:cNvPr id="89" name="그룹 85"/>
          <p:cNvGrpSpPr/>
          <p:nvPr/>
        </p:nvGrpSpPr>
        <p:grpSpPr>
          <a:xfrm>
            <a:off x="4609014" y="1525547"/>
            <a:ext cx="1371600" cy="914400"/>
            <a:chOff x="3949576" y="1673756"/>
            <a:chExt cx="1371600" cy="914400"/>
          </a:xfrm>
        </p:grpSpPr>
        <p:sp>
          <p:nvSpPr>
            <p:cNvPr id="90" name="Right Arrow 6"/>
            <p:cNvSpPr/>
            <p:nvPr/>
          </p:nvSpPr>
          <p:spPr>
            <a:xfrm>
              <a:off x="3949576" y="1751809"/>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TextBox 90"/>
            <p:cNvSpPr txBox="1"/>
            <p:nvPr/>
          </p:nvSpPr>
          <p:spPr>
            <a:xfrm>
              <a:off x="4061080" y="1673756"/>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chemeClr val="tx1"/>
                  </a:solidFill>
                  <a:latin typeface="Arial" pitchFamily="34" charset="0"/>
                  <a:cs typeface="Arial" pitchFamily="34" charset="0"/>
                </a:rPr>
                <a:t>Model</a:t>
              </a:r>
              <a:endParaRPr lang="ko-KR" altLang="en-US" sz="2400" dirty="0" smtClean="0">
                <a:solidFill>
                  <a:schemeClr val="tx1"/>
                </a:solidFill>
                <a:latin typeface="Arial" pitchFamily="34" charset="0"/>
                <a:cs typeface="Arial" pitchFamily="34" charset="0"/>
              </a:endParaRPr>
            </a:p>
          </p:txBody>
        </p:sp>
      </p:grpSp>
      <p:grpSp>
        <p:nvGrpSpPr>
          <p:cNvPr id="130" name="Group 139"/>
          <p:cNvGrpSpPr/>
          <p:nvPr/>
        </p:nvGrpSpPr>
        <p:grpSpPr>
          <a:xfrm>
            <a:off x="7540160" y="1480591"/>
            <a:ext cx="1222840" cy="1311182"/>
            <a:chOff x="6228184" y="1484784"/>
            <a:chExt cx="1255713" cy="1360488"/>
          </a:xfrm>
        </p:grpSpPr>
        <p:sp>
          <p:nvSpPr>
            <p:cNvPr id="131" name="Freeform 7"/>
            <p:cNvSpPr>
              <a:spLocks/>
            </p:cNvSpPr>
            <p:nvPr/>
          </p:nvSpPr>
          <p:spPr bwMode="auto">
            <a:xfrm>
              <a:off x="6249328" y="1504118"/>
              <a:ext cx="1217613" cy="1322388"/>
            </a:xfrm>
            <a:custGeom>
              <a:avLst/>
              <a:gdLst/>
              <a:ahLst/>
              <a:cxnLst>
                <a:cxn ang="0">
                  <a:pos x="1153" y="6"/>
                </a:cxn>
                <a:cxn ang="0">
                  <a:pos x="1344" y="62"/>
                </a:cxn>
                <a:cxn ang="0">
                  <a:pos x="1562" y="168"/>
                </a:cxn>
                <a:cxn ang="0">
                  <a:pos x="1737" y="285"/>
                </a:cxn>
                <a:cxn ang="0">
                  <a:pos x="1873" y="399"/>
                </a:cxn>
                <a:cxn ang="0">
                  <a:pos x="1968" y="493"/>
                </a:cxn>
                <a:cxn ang="0">
                  <a:pos x="2019" y="555"/>
                </a:cxn>
                <a:cxn ang="0">
                  <a:pos x="2083" y="648"/>
                </a:cxn>
                <a:cxn ang="0">
                  <a:pos x="2200" y="874"/>
                </a:cxn>
                <a:cxn ang="0">
                  <a:pos x="2263" y="1067"/>
                </a:cxn>
                <a:cxn ang="0">
                  <a:pos x="2298" y="1297"/>
                </a:cxn>
                <a:cxn ang="0">
                  <a:pos x="2293" y="1538"/>
                </a:cxn>
                <a:cxn ang="0">
                  <a:pos x="2254" y="1746"/>
                </a:cxn>
                <a:cxn ang="0">
                  <a:pos x="2196" y="1918"/>
                </a:cxn>
                <a:cxn ang="0">
                  <a:pos x="2134" y="2050"/>
                </a:cxn>
                <a:cxn ang="0">
                  <a:pos x="2086" y="2133"/>
                </a:cxn>
                <a:cxn ang="0">
                  <a:pos x="2065" y="2163"/>
                </a:cxn>
                <a:cxn ang="0">
                  <a:pos x="1932" y="2307"/>
                </a:cxn>
                <a:cxn ang="0">
                  <a:pos x="1773" y="2404"/>
                </a:cxn>
                <a:cxn ang="0">
                  <a:pos x="1602" y="2462"/>
                </a:cxn>
                <a:cxn ang="0">
                  <a:pos x="1433" y="2491"/>
                </a:cxn>
                <a:cxn ang="0">
                  <a:pos x="1278" y="2498"/>
                </a:cxn>
                <a:cxn ang="0">
                  <a:pos x="1141" y="2494"/>
                </a:cxn>
                <a:cxn ang="0">
                  <a:pos x="1054" y="2483"/>
                </a:cxn>
                <a:cxn ang="0">
                  <a:pos x="967" y="2473"/>
                </a:cxn>
                <a:cxn ang="0">
                  <a:pos x="746" y="2464"/>
                </a:cxn>
                <a:cxn ang="0">
                  <a:pos x="583" y="2467"/>
                </a:cxn>
                <a:cxn ang="0">
                  <a:pos x="453" y="2474"/>
                </a:cxn>
                <a:cxn ang="0">
                  <a:pos x="384" y="2479"/>
                </a:cxn>
                <a:cxn ang="0">
                  <a:pos x="241" y="2479"/>
                </a:cxn>
                <a:cxn ang="0">
                  <a:pos x="18" y="2449"/>
                </a:cxn>
                <a:cxn ang="0">
                  <a:pos x="90" y="2383"/>
                </a:cxn>
                <a:cxn ang="0">
                  <a:pos x="168" y="2290"/>
                </a:cxn>
                <a:cxn ang="0">
                  <a:pos x="235" y="2167"/>
                </a:cxn>
                <a:cxn ang="0">
                  <a:pos x="279" y="2013"/>
                </a:cxn>
                <a:cxn ang="0">
                  <a:pos x="283" y="1827"/>
                </a:cxn>
                <a:cxn ang="0">
                  <a:pos x="234" y="1608"/>
                </a:cxn>
                <a:cxn ang="0">
                  <a:pos x="199" y="1511"/>
                </a:cxn>
                <a:cxn ang="0">
                  <a:pos x="181" y="1440"/>
                </a:cxn>
                <a:cxn ang="0">
                  <a:pos x="169" y="1339"/>
                </a:cxn>
                <a:cxn ang="0">
                  <a:pos x="184" y="1231"/>
                </a:cxn>
                <a:cxn ang="0">
                  <a:pos x="195" y="1196"/>
                </a:cxn>
                <a:cxn ang="0">
                  <a:pos x="217" y="1103"/>
                </a:cxn>
                <a:cxn ang="0">
                  <a:pos x="238" y="968"/>
                </a:cxn>
                <a:cxn ang="0">
                  <a:pos x="249" y="805"/>
                </a:cxn>
                <a:cxn ang="0">
                  <a:pos x="237" y="627"/>
                </a:cxn>
                <a:cxn ang="0">
                  <a:pos x="189" y="447"/>
                </a:cxn>
                <a:cxn ang="0">
                  <a:pos x="95" y="281"/>
                </a:cxn>
                <a:cxn ang="0">
                  <a:pos x="42" y="173"/>
                </a:cxn>
                <a:cxn ang="0">
                  <a:pos x="105" y="161"/>
                </a:cxn>
                <a:cxn ang="0">
                  <a:pos x="187" y="146"/>
                </a:cxn>
                <a:cxn ang="0">
                  <a:pos x="322" y="120"/>
                </a:cxn>
                <a:cxn ang="0">
                  <a:pos x="492" y="87"/>
                </a:cxn>
                <a:cxn ang="0">
                  <a:pos x="621" y="59"/>
                </a:cxn>
                <a:cxn ang="0">
                  <a:pos x="679" y="45"/>
                </a:cxn>
                <a:cxn ang="0">
                  <a:pos x="790" y="23"/>
                </a:cxn>
                <a:cxn ang="0">
                  <a:pos x="931" y="5"/>
                </a:cxn>
              </a:cxnLst>
              <a:rect l="0" t="0" r="r" b="b"/>
              <a:pathLst>
                <a:path w="2301" h="2498">
                  <a:moveTo>
                    <a:pt x="1036" y="0"/>
                  </a:moveTo>
                  <a:lnTo>
                    <a:pt x="1094" y="2"/>
                  </a:lnTo>
                  <a:lnTo>
                    <a:pt x="1153" y="6"/>
                  </a:lnTo>
                  <a:lnTo>
                    <a:pt x="1210" y="17"/>
                  </a:lnTo>
                  <a:lnTo>
                    <a:pt x="1263" y="32"/>
                  </a:lnTo>
                  <a:lnTo>
                    <a:pt x="1344" y="62"/>
                  </a:lnTo>
                  <a:lnTo>
                    <a:pt x="1421" y="95"/>
                  </a:lnTo>
                  <a:lnTo>
                    <a:pt x="1493" y="131"/>
                  </a:lnTo>
                  <a:lnTo>
                    <a:pt x="1562" y="168"/>
                  </a:lnTo>
                  <a:lnTo>
                    <a:pt x="1625" y="206"/>
                  </a:lnTo>
                  <a:lnTo>
                    <a:pt x="1683" y="246"/>
                  </a:lnTo>
                  <a:lnTo>
                    <a:pt x="1737" y="285"/>
                  </a:lnTo>
                  <a:lnTo>
                    <a:pt x="1788" y="324"/>
                  </a:lnTo>
                  <a:lnTo>
                    <a:pt x="1833" y="363"/>
                  </a:lnTo>
                  <a:lnTo>
                    <a:pt x="1873" y="399"/>
                  </a:lnTo>
                  <a:lnTo>
                    <a:pt x="1909" y="433"/>
                  </a:lnTo>
                  <a:lnTo>
                    <a:pt x="1941" y="465"/>
                  </a:lnTo>
                  <a:lnTo>
                    <a:pt x="1968" y="493"/>
                  </a:lnTo>
                  <a:lnTo>
                    <a:pt x="1989" y="519"/>
                  </a:lnTo>
                  <a:lnTo>
                    <a:pt x="2007" y="538"/>
                  </a:lnTo>
                  <a:lnTo>
                    <a:pt x="2019" y="555"/>
                  </a:lnTo>
                  <a:lnTo>
                    <a:pt x="2026" y="564"/>
                  </a:lnTo>
                  <a:lnTo>
                    <a:pt x="2029" y="568"/>
                  </a:lnTo>
                  <a:lnTo>
                    <a:pt x="2083" y="648"/>
                  </a:lnTo>
                  <a:lnTo>
                    <a:pt x="2128" y="726"/>
                  </a:lnTo>
                  <a:lnTo>
                    <a:pt x="2167" y="801"/>
                  </a:lnTo>
                  <a:lnTo>
                    <a:pt x="2200" y="874"/>
                  </a:lnTo>
                  <a:lnTo>
                    <a:pt x="2226" y="943"/>
                  </a:lnTo>
                  <a:lnTo>
                    <a:pt x="2247" y="1007"/>
                  </a:lnTo>
                  <a:lnTo>
                    <a:pt x="2263" y="1067"/>
                  </a:lnTo>
                  <a:lnTo>
                    <a:pt x="2275" y="1121"/>
                  </a:lnTo>
                  <a:lnTo>
                    <a:pt x="2289" y="1210"/>
                  </a:lnTo>
                  <a:lnTo>
                    <a:pt x="2298" y="1297"/>
                  </a:lnTo>
                  <a:lnTo>
                    <a:pt x="2301" y="1380"/>
                  </a:lnTo>
                  <a:lnTo>
                    <a:pt x="2299" y="1460"/>
                  </a:lnTo>
                  <a:lnTo>
                    <a:pt x="2293" y="1538"/>
                  </a:lnTo>
                  <a:lnTo>
                    <a:pt x="2283" y="1611"/>
                  </a:lnTo>
                  <a:lnTo>
                    <a:pt x="2269" y="1680"/>
                  </a:lnTo>
                  <a:lnTo>
                    <a:pt x="2254" y="1746"/>
                  </a:lnTo>
                  <a:lnTo>
                    <a:pt x="2236" y="1809"/>
                  </a:lnTo>
                  <a:lnTo>
                    <a:pt x="2217" y="1866"/>
                  </a:lnTo>
                  <a:lnTo>
                    <a:pt x="2196" y="1918"/>
                  </a:lnTo>
                  <a:lnTo>
                    <a:pt x="2175" y="1968"/>
                  </a:lnTo>
                  <a:lnTo>
                    <a:pt x="2154" y="2011"/>
                  </a:lnTo>
                  <a:lnTo>
                    <a:pt x="2134" y="2050"/>
                  </a:lnTo>
                  <a:lnTo>
                    <a:pt x="2116" y="2083"/>
                  </a:lnTo>
                  <a:lnTo>
                    <a:pt x="2100" y="2110"/>
                  </a:lnTo>
                  <a:lnTo>
                    <a:pt x="2086" y="2133"/>
                  </a:lnTo>
                  <a:lnTo>
                    <a:pt x="2076" y="2149"/>
                  </a:lnTo>
                  <a:lnTo>
                    <a:pt x="2068" y="2160"/>
                  </a:lnTo>
                  <a:lnTo>
                    <a:pt x="2065" y="2163"/>
                  </a:lnTo>
                  <a:lnTo>
                    <a:pt x="2025" y="2217"/>
                  </a:lnTo>
                  <a:lnTo>
                    <a:pt x="1980" y="2265"/>
                  </a:lnTo>
                  <a:lnTo>
                    <a:pt x="1932" y="2307"/>
                  </a:lnTo>
                  <a:lnTo>
                    <a:pt x="1881" y="2344"/>
                  </a:lnTo>
                  <a:lnTo>
                    <a:pt x="1828" y="2375"/>
                  </a:lnTo>
                  <a:lnTo>
                    <a:pt x="1773" y="2404"/>
                  </a:lnTo>
                  <a:lnTo>
                    <a:pt x="1718" y="2426"/>
                  </a:lnTo>
                  <a:lnTo>
                    <a:pt x="1661" y="2446"/>
                  </a:lnTo>
                  <a:lnTo>
                    <a:pt x="1602" y="2462"/>
                  </a:lnTo>
                  <a:lnTo>
                    <a:pt x="1545" y="2474"/>
                  </a:lnTo>
                  <a:lnTo>
                    <a:pt x="1488" y="2485"/>
                  </a:lnTo>
                  <a:lnTo>
                    <a:pt x="1433" y="2491"/>
                  </a:lnTo>
                  <a:lnTo>
                    <a:pt x="1379" y="2495"/>
                  </a:lnTo>
                  <a:lnTo>
                    <a:pt x="1326" y="2498"/>
                  </a:lnTo>
                  <a:lnTo>
                    <a:pt x="1278" y="2498"/>
                  </a:lnTo>
                  <a:lnTo>
                    <a:pt x="1228" y="2498"/>
                  </a:lnTo>
                  <a:lnTo>
                    <a:pt x="1181" y="2497"/>
                  </a:lnTo>
                  <a:lnTo>
                    <a:pt x="1141" y="2494"/>
                  </a:lnTo>
                  <a:lnTo>
                    <a:pt x="1105" y="2489"/>
                  </a:lnTo>
                  <a:lnTo>
                    <a:pt x="1076" y="2486"/>
                  </a:lnTo>
                  <a:lnTo>
                    <a:pt x="1054" y="2483"/>
                  </a:lnTo>
                  <a:lnTo>
                    <a:pt x="1040" y="2482"/>
                  </a:lnTo>
                  <a:lnTo>
                    <a:pt x="1036" y="2480"/>
                  </a:lnTo>
                  <a:lnTo>
                    <a:pt x="967" y="2473"/>
                  </a:lnTo>
                  <a:lnTo>
                    <a:pt x="895" y="2468"/>
                  </a:lnTo>
                  <a:lnTo>
                    <a:pt x="821" y="2465"/>
                  </a:lnTo>
                  <a:lnTo>
                    <a:pt x="746" y="2464"/>
                  </a:lnTo>
                  <a:lnTo>
                    <a:pt x="690" y="2464"/>
                  </a:lnTo>
                  <a:lnTo>
                    <a:pt x="636" y="2465"/>
                  </a:lnTo>
                  <a:lnTo>
                    <a:pt x="583" y="2467"/>
                  </a:lnTo>
                  <a:lnTo>
                    <a:pt x="535" y="2470"/>
                  </a:lnTo>
                  <a:lnTo>
                    <a:pt x="492" y="2471"/>
                  </a:lnTo>
                  <a:lnTo>
                    <a:pt x="453" y="2474"/>
                  </a:lnTo>
                  <a:lnTo>
                    <a:pt x="423" y="2476"/>
                  </a:lnTo>
                  <a:lnTo>
                    <a:pt x="399" y="2479"/>
                  </a:lnTo>
                  <a:lnTo>
                    <a:pt x="384" y="2479"/>
                  </a:lnTo>
                  <a:lnTo>
                    <a:pt x="378" y="2480"/>
                  </a:lnTo>
                  <a:lnTo>
                    <a:pt x="328" y="2480"/>
                  </a:lnTo>
                  <a:lnTo>
                    <a:pt x="241" y="2479"/>
                  </a:lnTo>
                  <a:lnTo>
                    <a:pt x="162" y="2473"/>
                  </a:lnTo>
                  <a:lnTo>
                    <a:pt x="87" y="2462"/>
                  </a:lnTo>
                  <a:lnTo>
                    <a:pt x="18" y="2449"/>
                  </a:lnTo>
                  <a:lnTo>
                    <a:pt x="41" y="2429"/>
                  </a:lnTo>
                  <a:lnTo>
                    <a:pt x="65" y="2408"/>
                  </a:lnTo>
                  <a:lnTo>
                    <a:pt x="90" y="2383"/>
                  </a:lnTo>
                  <a:lnTo>
                    <a:pt x="117" y="2356"/>
                  </a:lnTo>
                  <a:lnTo>
                    <a:pt x="143" y="2325"/>
                  </a:lnTo>
                  <a:lnTo>
                    <a:pt x="168" y="2290"/>
                  </a:lnTo>
                  <a:lnTo>
                    <a:pt x="192" y="2253"/>
                  </a:lnTo>
                  <a:lnTo>
                    <a:pt x="216" y="2212"/>
                  </a:lnTo>
                  <a:lnTo>
                    <a:pt x="235" y="2167"/>
                  </a:lnTo>
                  <a:lnTo>
                    <a:pt x="253" y="2119"/>
                  </a:lnTo>
                  <a:lnTo>
                    <a:pt x="268" y="2068"/>
                  </a:lnTo>
                  <a:lnTo>
                    <a:pt x="279" y="2013"/>
                  </a:lnTo>
                  <a:lnTo>
                    <a:pt x="285" y="1954"/>
                  </a:lnTo>
                  <a:lnTo>
                    <a:pt x="286" y="1893"/>
                  </a:lnTo>
                  <a:lnTo>
                    <a:pt x="283" y="1827"/>
                  </a:lnTo>
                  <a:lnTo>
                    <a:pt x="274" y="1758"/>
                  </a:lnTo>
                  <a:lnTo>
                    <a:pt x="258" y="1685"/>
                  </a:lnTo>
                  <a:lnTo>
                    <a:pt x="234" y="1608"/>
                  </a:lnTo>
                  <a:lnTo>
                    <a:pt x="204" y="1527"/>
                  </a:lnTo>
                  <a:lnTo>
                    <a:pt x="202" y="1523"/>
                  </a:lnTo>
                  <a:lnTo>
                    <a:pt x="199" y="1511"/>
                  </a:lnTo>
                  <a:lnTo>
                    <a:pt x="193" y="1493"/>
                  </a:lnTo>
                  <a:lnTo>
                    <a:pt x="187" y="1469"/>
                  </a:lnTo>
                  <a:lnTo>
                    <a:pt x="181" y="1440"/>
                  </a:lnTo>
                  <a:lnTo>
                    <a:pt x="175" y="1409"/>
                  </a:lnTo>
                  <a:lnTo>
                    <a:pt x="172" y="1375"/>
                  </a:lnTo>
                  <a:lnTo>
                    <a:pt x="169" y="1339"/>
                  </a:lnTo>
                  <a:lnTo>
                    <a:pt x="171" y="1303"/>
                  </a:lnTo>
                  <a:lnTo>
                    <a:pt x="175" y="1267"/>
                  </a:lnTo>
                  <a:lnTo>
                    <a:pt x="184" y="1231"/>
                  </a:lnTo>
                  <a:lnTo>
                    <a:pt x="186" y="1226"/>
                  </a:lnTo>
                  <a:lnTo>
                    <a:pt x="189" y="1214"/>
                  </a:lnTo>
                  <a:lnTo>
                    <a:pt x="195" y="1196"/>
                  </a:lnTo>
                  <a:lnTo>
                    <a:pt x="201" y="1171"/>
                  </a:lnTo>
                  <a:lnTo>
                    <a:pt x="210" y="1139"/>
                  </a:lnTo>
                  <a:lnTo>
                    <a:pt x="217" y="1103"/>
                  </a:lnTo>
                  <a:lnTo>
                    <a:pt x="225" y="1063"/>
                  </a:lnTo>
                  <a:lnTo>
                    <a:pt x="232" y="1018"/>
                  </a:lnTo>
                  <a:lnTo>
                    <a:pt x="238" y="968"/>
                  </a:lnTo>
                  <a:lnTo>
                    <a:pt x="244" y="917"/>
                  </a:lnTo>
                  <a:lnTo>
                    <a:pt x="247" y="862"/>
                  </a:lnTo>
                  <a:lnTo>
                    <a:pt x="249" y="805"/>
                  </a:lnTo>
                  <a:lnTo>
                    <a:pt x="249" y="747"/>
                  </a:lnTo>
                  <a:lnTo>
                    <a:pt x="244" y="688"/>
                  </a:lnTo>
                  <a:lnTo>
                    <a:pt x="237" y="627"/>
                  </a:lnTo>
                  <a:lnTo>
                    <a:pt x="225" y="567"/>
                  </a:lnTo>
                  <a:lnTo>
                    <a:pt x="210" y="507"/>
                  </a:lnTo>
                  <a:lnTo>
                    <a:pt x="189" y="447"/>
                  </a:lnTo>
                  <a:lnTo>
                    <a:pt x="163" y="390"/>
                  </a:lnTo>
                  <a:lnTo>
                    <a:pt x="132" y="335"/>
                  </a:lnTo>
                  <a:lnTo>
                    <a:pt x="95" y="281"/>
                  </a:lnTo>
                  <a:lnTo>
                    <a:pt x="51" y="230"/>
                  </a:lnTo>
                  <a:lnTo>
                    <a:pt x="0" y="183"/>
                  </a:lnTo>
                  <a:lnTo>
                    <a:pt x="42" y="173"/>
                  </a:lnTo>
                  <a:lnTo>
                    <a:pt x="87" y="164"/>
                  </a:lnTo>
                  <a:lnTo>
                    <a:pt x="92" y="162"/>
                  </a:lnTo>
                  <a:lnTo>
                    <a:pt x="105" y="161"/>
                  </a:lnTo>
                  <a:lnTo>
                    <a:pt x="126" y="156"/>
                  </a:lnTo>
                  <a:lnTo>
                    <a:pt x="153" y="152"/>
                  </a:lnTo>
                  <a:lnTo>
                    <a:pt x="187" y="146"/>
                  </a:lnTo>
                  <a:lnTo>
                    <a:pt x="228" y="138"/>
                  </a:lnTo>
                  <a:lnTo>
                    <a:pt x="273" y="129"/>
                  </a:lnTo>
                  <a:lnTo>
                    <a:pt x="322" y="120"/>
                  </a:lnTo>
                  <a:lnTo>
                    <a:pt x="375" y="110"/>
                  </a:lnTo>
                  <a:lnTo>
                    <a:pt x="432" y="99"/>
                  </a:lnTo>
                  <a:lnTo>
                    <a:pt x="492" y="87"/>
                  </a:lnTo>
                  <a:lnTo>
                    <a:pt x="553" y="74"/>
                  </a:lnTo>
                  <a:lnTo>
                    <a:pt x="615" y="60"/>
                  </a:lnTo>
                  <a:lnTo>
                    <a:pt x="621" y="59"/>
                  </a:lnTo>
                  <a:lnTo>
                    <a:pt x="633" y="56"/>
                  </a:lnTo>
                  <a:lnTo>
                    <a:pt x="654" y="51"/>
                  </a:lnTo>
                  <a:lnTo>
                    <a:pt x="679" y="45"/>
                  </a:lnTo>
                  <a:lnTo>
                    <a:pt x="710" y="38"/>
                  </a:lnTo>
                  <a:lnTo>
                    <a:pt x="748" y="30"/>
                  </a:lnTo>
                  <a:lnTo>
                    <a:pt x="790" y="23"/>
                  </a:lnTo>
                  <a:lnTo>
                    <a:pt x="833" y="15"/>
                  </a:lnTo>
                  <a:lnTo>
                    <a:pt x="881" y="9"/>
                  </a:lnTo>
                  <a:lnTo>
                    <a:pt x="931" y="5"/>
                  </a:lnTo>
                  <a:lnTo>
                    <a:pt x="983" y="2"/>
                  </a:lnTo>
                  <a:lnTo>
                    <a:pt x="1036" y="0"/>
                  </a:lnTo>
                  <a:close/>
                </a:path>
              </a:pathLst>
            </a:custGeom>
            <a:solidFill>
              <a:srgbClr val="C6E675"/>
            </a:solidFill>
            <a:ln w="0">
              <a:solidFill>
                <a:srgbClr val="C6E6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6228184" y="1484784"/>
              <a:ext cx="1255713" cy="1360488"/>
            </a:xfrm>
            <a:custGeom>
              <a:avLst/>
              <a:gdLst/>
              <a:ahLst/>
              <a:cxnLst>
                <a:cxn ang="0">
                  <a:pos x="1251" y="19"/>
                </a:cxn>
                <a:cxn ang="0">
                  <a:pos x="1543" y="135"/>
                </a:cxn>
                <a:cxn ang="0">
                  <a:pos x="1794" y="294"/>
                </a:cxn>
                <a:cxn ang="0">
                  <a:pos x="1970" y="447"/>
                </a:cxn>
                <a:cxn ang="0">
                  <a:pos x="2069" y="554"/>
                </a:cxn>
                <a:cxn ang="0">
                  <a:pos x="2147" y="665"/>
                </a:cxn>
                <a:cxn ang="0">
                  <a:pos x="2294" y="968"/>
                </a:cxn>
                <a:cxn ang="0">
                  <a:pos x="2359" y="1242"/>
                </a:cxn>
                <a:cxn ang="0">
                  <a:pos x="2369" y="1500"/>
                </a:cxn>
                <a:cxn ang="0">
                  <a:pos x="2323" y="1794"/>
                </a:cxn>
                <a:cxn ang="0">
                  <a:pos x="2242" y="2021"/>
                </a:cxn>
                <a:cxn ang="0">
                  <a:pos x="2164" y="2168"/>
                </a:cxn>
                <a:cxn ang="0">
                  <a:pos x="2129" y="2221"/>
                </a:cxn>
                <a:cxn ang="0">
                  <a:pos x="1937" y="2409"/>
                </a:cxn>
                <a:cxn ang="0">
                  <a:pos x="1707" y="2517"/>
                </a:cxn>
                <a:cxn ang="0">
                  <a:pos x="1471" y="2564"/>
                </a:cxn>
                <a:cxn ang="0">
                  <a:pos x="1260" y="2571"/>
                </a:cxn>
                <a:cxn ang="0">
                  <a:pos x="1104" y="2559"/>
                </a:cxn>
                <a:cxn ang="0">
                  <a:pos x="996" y="2546"/>
                </a:cxn>
                <a:cxn ang="0">
                  <a:pos x="725" y="2537"/>
                </a:cxn>
                <a:cxn ang="0">
                  <a:pos x="527" y="2544"/>
                </a:cxn>
                <a:cxn ang="0">
                  <a:pos x="419" y="2552"/>
                </a:cxn>
                <a:cxn ang="0">
                  <a:pos x="211" y="2546"/>
                </a:cxn>
                <a:cxn ang="0">
                  <a:pos x="33" y="2499"/>
                </a:cxn>
                <a:cxn ang="0">
                  <a:pos x="275" y="2516"/>
                </a:cxn>
                <a:cxn ang="0">
                  <a:pos x="433" y="2516"/>
                </a:cxn>
                <a:cxn ang="0">
                  <a:pos x="569" y="2507"/>
                </a:cxn>
                <a:cxn ang="0">
                  <a:pos x="780" y="2501"/>
                </a:cxn>
                <a:cxn ang="0">
                  <a:pos x="1070" y="2517"/>
                </a:cxn>
                <a:cxn ang="0">
                  <a:pos x="1139" y="2526"/>
                </a:cxn>
                <a:cxn ang="0">
                  <a:pos x="1312" y="2535"/>
                </a:cxn>
                <a:cxn ang="0">
                  <a:pos x="1522" y="2522"/>
                </a:cxn>
                <a:cxn ang="0">
                  <a:pos x="1752" y="2463"/>
                </a:cxn>
                <a:cxn ang="0">
                  <a:pos x="1966" y="2344"/>
                </a:cxn>
                <a:cxn ang="0">
                  <a:pos x="2102" y="2197"/>
                </a:cxn>
                <a:cxn ang="0">
                  <a:pos x="2150" y="2120"/>
                </a:cxn>
                <a:cxn ang="0">
                  <a:pos x="2230" y="1955"/>
                </a:cxn>
                <a:cxn ang="0">
                  <a:pos x="2303" y="1717"/>
                </a:cxn>
                <a:cxn ang="0">
                  <a:pos x="2335" y="1417"/>
                </a:cxn>
                <a:cxn ang="0">
                  <a:pos x="2297" y="1104"/>
                </a:cxn>
                <a:cxn ang="0">
                  <a:pos x="2201" y="838"/>
                </a:cxn>
                <a:cxn ang="0">
                  <a:pos x="2060" y="601"/>
                </a:cxn>
                <a:cxn ang="0">
                  <a:pos x="2002" y="530"/>
                </a:cxn>
                <a:cxn ang="0">
                  <a:pos x="1867" y="400"/>
                </a:cxn>
                <a:cxn ang="0">
                  <a:pos x="1659" y="243"/>
                </a:cxn>
                <a:cxn ang="0">
                  <a:pos x="1378" y="99"/>
                </a:cxn>
                <a:cxn ang="0">
                  <a:pos x="1128" y="39"/>
                </a:cxn>
                <a:cxn ang="0">
                  <a:pos x="915" y="46"/>
                </a:cxn>
                <a:cxn ang="0">
                  <a:pos x="744" y="75"/>
                </a:cxn>
                <a:cxn ang="0">
                  <a:pos x="655" y="96"/>
                </a:cxn>
                <a:cxn ang="0">
                  <a:pos x="466" y="136"/>
                </a:cxn>
                <a:cxn ang="0">
                  <a:pos x="262" y="175"/>
                </a:cxn>
                <a:cxn ang="0">
                  <a:pos x="139" y="198"/>
                </a:cxn>
                <a:cxn ang="0">
                  <a:pos x="34" y="220"/>
                </a:cxn>
                <a:cxn ang="0">
                  <a:pos x="120" y="163"/>
                </a:cxn>
                <a:cxn ang="0">
                  <a:pos x="215" y="147"/>
                </a:cxn>
                <a:cxn ang="0">
                  <a:pos x="403" y="112"/>
                </a:cxn>
                <a:cxn ang="0">
                  <a:pos x="641" y="63"/>
                </a:cxn>
                <a:cxn ang="0">
                  <a:pos x="709" y="45"/>
                </a:cxn>
                <a:cxn ang="0">
                  <a:pos x="864" y="16"/>
                </a:cxn>
                <a:cxn ang="0">
                  <a:pos x="1067" y="0"/>
                </a:cxn>
              </a:cxnLst>
              <a:rect l="0" t="0" r="r" b="b"/>
              <a:pathLst>
                <a:path w="2371" h="2571">
                  <a:moveTo>
                    <a:pt x="1067" y="0"/>
                  </a:moveTo>
                  <a:lnTo>
                    <a:pt x="1130" y="3"/>
                  </a:lnTo>
                  <a:lnTo>
                    <a:pt x="1191" y="9"/>
                  </a:lnTo>
                  <a:lnTo>
                    <a:pt x="1251" y="19"/>
                  </a:lnTo>
                  <a:lnTo>
                    <a:pt x="1308" y="34"/>
                  </a:lnTo>
                  <a:lnTo>
                    <a:pt x="1392" y="66"/>
                  </a:lnTo>
                  <a:lnTo>
                    <a:pt x="1470" y="99"/>
                  </a:lnTo>
                  <a:lnTo>
                    <a:pt x="1543" y="135"/>
                  </a:lnTo>
                  <a:lnTo>
                    <a:pt x="1614" y="174"/>
                  </a:lnTo>
                  <a:lnTo>
                    <a:pt x="1678" y="213"/>
                  </a:lnTo>
                  <a:lnTo>
                    <a:pt x="1738" y="253"/>
                  </a:lnTo>
                  <a:lnTo>
                    <a:pt x="1794" y="294"/>
                  </a:lnTo>
                  <a:lnTo>
                    <a:pt x="1844" y="334"/>
                  </a:lnTo>
                  <a:lnTo>
                    <a:pt x="1891" y="373"/>
                  </a:lnTo>
                  <a:lnTo>
                    <a:pt x="1933" y="411"/>
                  </a:lnTo>
                  <a:lnTo>
                    <a:pt x="1970" y="447"/>
                  </a:lnTo>
                  <a:lnTo>
                    <a:pt x="2002" y="478"/>
                  </a:lnTo>
                  <a:lnTo>
                    <a:pt x="2029" y="508"/>
                  </a:lnTo>
                  <a:lnTo>
                    <a:pt x="2051" y="533"/>
                  </a:lnTo>
                  <a:lnTo>
                    <a:pt x="2069" y="554"/>
                  </a:lnTo>
                  <a:lnTo>
                    <a:pt x="2081" y="569"/>
                  </a:lnTo>
                  <a:lnTo>
                    <a:pt x="2090" y="580"/>
                  </a:lnTo>
                  <a:lnTo>
                    <a:pt x="2093" y="584"/>
                  </a:lnTo>
                  <a:lnTo>
                    <a:pt x="2147" y="665"/>
                  </a:lnTo>
                  <a:lnTo>
                    <a:pt x="2195" y="745"/>
                  </a:lnTo>
                  <a:lnTo>
                    <a:pt x="2234" y="823"/>
                  </a:lnTo>
                  <a:lnTo>
                    <a:pt x="2267" y="898"/>
                  </a:lnTo>
                  <a:lnTo>
                    <a:pt x="2294" y="968"/>
                  </a:lnTo>
                  <a:lnTo>
                    <a:pt x="2315" y="1035"/>
                  </a:lnTo>
                  <a:lnTo>
                    <a:pt x="2332" y="1095"/>
                  </a:lnTo>
                  <a:lnTo>
                    <a:pt x="2344" y="1151"/>
                  </a:lnTo>
                  <a:lnTo>
                    <a:pt x="2359" y="1242"/>
                  </a:lnTo>
                  <a:lnTo>
                    <a:pt x="2368" y="1331"/>
                  </a:lnTo>
                  <a:lnTo>
                    <a:pt x="2371" y="1414"/>
                  </a:lnTo>
                  <a:lnTo>
                    <a:pt x="2371" y="1420"/>
                  </a:lnTo>
                  <a:lnTo>
                    <a:pt x="2369" y="1500"/>
                  </a:lnTo>
                  <a:lnTo>
                    <a:pt x="2363" y="1578"/>
                  </a:lnTo>
                  <a:lnTo>
                    <a:pt x="2353" y="1654"/>
                  </a:lnTo>
                  <a:lnTo>
                    <a:pt x="2339" y="1726"/>
                  </a:lnTo>
                  <a:lnTo>
                    <a:pt x="2323" y="1794"/>
                  </a:lnTo>
                  <a:lnTo>
                    <a:pt x="2303" y="1858"/>
                  </a:lnTo>
                  <a:lnTo>
                    <a:pt x="2284" y="1916"/>
                  </a:lnTo>
                  <a:lnTo>
                    <a:pt x="2263" y="1970"/>
                  </a:lnTo>
                  <a:lnTo>
                    <a:pt x="2242" y="2021"/>
                  </a:lnTo>
                  <a:lnTo>
                    <a:pt x="2221" y="2066"/>
                  </a:lnTo>
                  <a:lnTo>
                    <a:pt x="2200" y="2105"/>
                  </a:lnTo>
                  <a:lnTo>
                    <a:pt x="2180" y="2140"/>
                  </a:lnTo>
                  <a:lnTo>
                    <a:pt x="2164" y="2168"/>
                  </a:lnTo>
                  <a:lnTo>
                    <a:pt x="2150" y="2191"/>
                  </a:lnTo>
                  <a:lnTo>
                    <a:pt x="2138" y="2207"/>
                  </a:lnTo>
                  <a:lnTo>
                    <a:pt x="2132" y="2218"/>
                  </a:lnTo>
                  <a:lnTo>
                    <a:pt x="2129" y="2221"/>
                  </a:lnTo>
                  <a:lnTo>
                    <a:pt x="2086" y="2278"/>
                  </a:lnTo>
                  <a:lnTo>
                    <a:pt x="2039" y="2327"/>
                  </a:lnTo>
                  <a:lnTo>
                    <a:pt x="1990" y="2370"/>
                  </a:lnTo>
                  <a:lnTo>
                    <a:pt x="1937" y="2409"/>
                  </a:lnTo>
                  <a:lnTo>
                    <a:pt x="1882" y="2444"/>
                  </a:lnTo>
                  <a:lnTo>
                    <a:pt x="1825" y="2472"/>
                  </a:lnTo>
                  <a:lnTo>
                    <a:pt x="1767" y="2496"/>
                  </a:lnTo>
                  <a:lnTo>
                    <a:pt x="1707" y="2517"/>
                  </a:lnTo>
                  <a:lnTo>
                    <a:pt x="1647" y="2534"/>
                  </a:lnTo>
                  <a:lnTo>
                    <a:pt x="1588" y="2547"/>
                  </a:lnTo>
                  <a:lnTo>
                    <a:pt x="1530" y="2556"/>
                  </a:lnTo>
                  <a:lnTo>
                    <a:pt x="1471" y="2564"/>
                  </a:lnTo>
                  <a:lnTo>
                    <a:pt x="1416" y="2568"/>
                  </a:lnTo>
                  <a:lnTo>
                    <a:pt x="1362" y="2571"/>
                  </a:lnTo>
                  <a:lnTo>
                    <a:pt x="1311" y="2571"/>
                  </a:lnTo>
                  <a:lnTo>
                    <a:pt x="1260" y="2571"/>
                  </a:lnTo>
                  <a:lnTo>
                    <a:pt x="1212" y="2568"/>
                  </a:lnTo>
                  <a:lnTo>
                    <a:pt x="1170" y="2565"/>
                  </a:lnTo>
                  <a:lnTo>
                    <a:pt x="1134" y="2562"/>
                  </a:lnTo>
                  <a:lnTo>
                    <a:pt x="1104" y="2559"/>
                  </a:lnTo>
                  <a:lnTo>
                    <a:pt x="1083" y="2556"/>
                  </a:lnTo>
                  <a:lnTo>
                    <a:pt x="1068" y="2553"/>
                  </a:lnTo>
                  <a:lnTo>
                    <a:pt x="1064" y="2553"/>
                  </a:lnTo>
                  <a:lnTo>
                    <a:pt x="996" y="2546"/>
                  </a:lnTo>
                  <a:lnTo>
                    <a:pt x="926" y="2540"/>
                  </a:lnTo>
                  <a:lnTo>
                    <a:pt x="854" y="2538"/>
                  </a:lnTo>
                  <a:lnTo>
                    <a:pt x="782" y="2537"/>
                  </a:lnTo>
                  <a:lnTo>
                    <a:pt x="725" y="2537"/>
                  </a:lnTo>
                  <a:lnTo>
                    <a:pt x="671" y="2538"/>
                  </a:lnTo>
                  <a:lnTo>
                    <a:pt x="619" y="2540"/>
                  </a:lnTo>
                  <a:lnTo>
                    <a:pt x="571" y="2543"/>
                  </a:lnTo>
                  <a:lnTo>
                    <a:pt x="527" y="2544"/>
                  </a:lnTo>
                  <a:lnTo>
                    <a:pt x="490" y="2547"/>
                  </a:lnTo>
                  <a:lnTo>
                    <a:pt x="458" y="2549"/>
                  </a:lnTo>
                  <a:lnTo>
                    <a:pt x="436" y="2552"/>
                  </a:lnTo>
                  <a:lnTo>
                    <a:pt x="419" y="2552"/>
                  </a:lnTo>
                  <a:lnTo>
                    <a:pt x="413" y="2553"/>
                  </a:lnTo>
                  <a:lnTo>
                    <a:pt x="364" y="2553"/>
                  </a:lnTo>
                  <a:lnTo>
                    <a:pt x="284" y="2552"/>
                  </a:lnTo>
                  <a:lnTo>
                    <a:pt x="211" y="2546"/>
                  </a:lnTo>
                  <a:lnTo>
                    <a:pt x="141" y="2538"/>
                  </a:lnTo>
                  <a:lnTo>
                    <a:pt x="76" y="2526"/>
                  </a:lnTo>
                  <a:lnTo>
                    <a:pt x="15" y="2511"/>
                  </a:lnTo>
                  <a:lnTo>
                    <a:pt x="33" y="2499"/>
                  </a:lnTo>
                  <a:lnTo>
                    <a:pt x="52" y="2486"/>
                  </a:lnTo>
                  <a:lnTo>
                    <a:pt x="121" y="2499"/>
                  </a:lnTo>
                  <a:lnTo>
                    <a:pt x="196" y="2510"/>
                  </a:lnTo>
                  <a:lnTo>
                    <a:pt x="275" y="2516"/>
                  </a:lnTo>
                  <a:lnTo>
                    <a:pt x="362" y="2517"/>
                  </a:lnTo>
                  <a:lnTo>
                    <a:pt x="412" y="2517"/>
                  </a:lnTo>
                  <a:lnTo>
                    <a:pt x="418" y="2516"/>
                  </a:lnTo>
                  <a:lnTo>
                    <a:pt x="433" y="2516"/>
                  </a:lnTo>
                  <a:lnTo>
                    <a:pt x="457" y="2513"/>
                  </a:lnTo>
                  <a:lnTo>
                    <a:pt x="487" y="2511"/>
                  </a:lnTo>
                  <a:lnTo>
                    <a:pt x="526" y="2508"/>
                  </a:lnTo>
                  <a:lnTo>
                    <a:pt x="569" y="2507"/>
                  </a:lnTo>
                  <a:lnTo>
                    <a:pt x="617" y="2504"/>
                  </a:lnTo>
                  <a:lnTo>
                    <a:pt x="670" y="2502"/>
                  </a:lnTo>
                  <a:lnTo>
                    <a:pt x="724" y="2501"/>
                  </a:lnTo>
                  <a:lnTo>
                    <a:pt x="780" y="2501"/>
                  </a:lnTo>
                  <a:lnTo>
                    <a:pt x="855" y="2502"/>
                  </a:lnTo>
                  <a:lnTo>
                    <a:pt x="929" y="2505"/>
                  </a:lnTo>
                  <a:lnTo>
                    <a:pt x="1001" y="2510"/>
                  </a:lnTo>
                  <a:lnTo>
                    <a:pt x="1070" y="2517"/>
                  </a:lnTo>
                  <a:lnTo>
                    <a:pt x="1074" y="2519"/>
                  </a:lnTo>
                  <a:lnTo>
                    <a:pt x="1088" y="2520"/>
                  </a:lnTo>
                  <a:lnTo>
                    <a:pt x="1110" y="2523"/>
                  </a:lnTo>
                  <a:lnTo>
                    <a:pt x="1139" y="2526"/>
                  </a:lnTo>
                  <a:lnTo>
                    <a:pt x="1175" y="2531"/>
                  </a:lnTo>
                  <a:lnTo>
                    <a:pt x="1215" y="2534"/>
                  </a:lnTo>
                  <a:lnTo>
                    <a:pt x="1262" y="2535"/>
                  </a:lnTo>
                  <a:lnTo>
                    <a:pt x="1312" y="2535"/>
                  </a:lnTo>
                  <a:lnTo>
                    <a:pt x="1360" y="2535"/>
                  </a:lnTo>
                  <a:lnTo>
                    <a:pt x="1413" y="2532"/>
                  </a:lnTo>
                  <a:lnTo>
                    <a:pt x="1467" y="2528"/>
                  </a:lnTo>
                  <a:lnTo>
                    <a:pt x="1522" y="2522"/>
                  </a:lnTo>
                  <a:lnTo>
                    <a:pt x="1579" y="2511"/>
                  </a:lnTo>
                  <a:lnTo>
                    <a:pt x="1636" y="2499"/>
                  </a:lnTo>
                  <a:lnTo>
                    <a:pt x="1695" y="2483"/>
                  </a:lnTo>
                  <a:lnTo>
                    <a:pt x="1752" y="2463"/>
                  </a:lnTo>
                  <a:lnTo>
                    <a:pt x="1807" y="2441"/>
                  </a:lnTo>
                  <a:lnTo>
                    <a:pt x="1862" y="2412"/>
                  </a:lnTo>
                  <a:lnTo>
                    <a:pt x="1915" y="2381"/>
                  </a:lnTo>
                  <a:lnTo>
                    <a:pt x="1966" y="2344"/>
                  </a:lnTo>
                  <a:lnTo>
                    <a:pt x="2014" y="2302"/>
                  </a:lnTo>
                  <a:lnTo>
                    <a:pt x="2059" y="2254"/>
                  </a:lnTo>
                  <a:lnTo>
                    <a:pt x="2099" y="2200"/>
                  </a:lnTo>
                  <a:lnTo>
                    <a:pt x="2102" y="2197"/>
                  </a:lnTo>
                  <a:lnTo>
                    <a:pt x="2110" y="2186"/>
                  </a:lnTo>
                  <a:lnTo>
                    <a:pt x="2120" y="2170"/>
                  </a:lnTo>
                  <a:lnTo>
                    <a:pt x="2134" y="2147"/>
                  </a:lnTo>
                  <a:lnTo>
                    <a:pt x="2150" y="2120"/>
                  </a:lnTo>
                  <a:lnTo>
                    <a:pt x="2168" y="2087"/>
                  </a:lnTo>
                  <a:lnTo>
                    <a:pt x="2188" y="2048"/>
                  </a:lnTo>
                  <a:lnTo>
                    <a:pt x="2209" y="2005"/>
                  </a:lnTo>
                  <a:lnTo>
                    <a:pt x="2230" y="1955"/>
                  </a:lnTo>
                  <a:lnTo>
                    <a:pt x="2251" y="1903"/>
                  </a:lnTo>
                  <a:lnTo>
                    <a:pt x="2270" y="1846"/>
                  </a:lnTo>
                  <a:lnTo>
                    <a:pt x="2288" y="1783"/>
                  </a:lnTo>
                  <a:lnTo>
                    <a:pt x="2303" y="1717"/>
                  </a:lnTo>
                  <a:lnTo>
                    <a:pt x="2317" y="1648"/>
                  </a:lnTo>
                  <a:lnTo>
                    <a:pt x="2327" y="1575"/>
                  </a:lnTo>
                  <a:lnTo>
                    <a:pt x="2333" y="1497"/>
                  </a:lnTo>
                  <a:lnTo>
                    <a:pt x="2335" y="1417"/>
                  </a:lnTo>
                  <a:lnTo>
                    <a:pt x="2332" y="1334"/>
                  </a:lnTo>
                  <a:lnTo>
                    <a:pt x="2323" y="1247"/>
                  </a:lnTo>
                  <a:lnTo>
                    <a:pt x="2309" y="1158"/>
                  </a:lnTo>
                  <a:lnTo>
                    <a:pt x="2297" y="1104"/>
                  </a:lnTo>
                  <a:lnTo>
                    <a:pt x="2281" y="1044"/>
                  </a:lnTo>
                  <a:lnTo>
                    <a:pt x="2260" y="980"/>
                  </a:lnTo>
                  <a:lnTo>
                    <a:pt x="2234" y="911"/>
                  </a:lnTo>
                  <a:lnTo>
                    <a:pt x="2201" y="838"/>
                  </a:lnTo>
                  <a:lnTo>
                    <a:pt x="2162" y="763"/>
                  </a:lnTo>
                  <a:lnTo>
                    <a:pt x="2117" y="685"/>
                  </a:lnTo>
                  <a:lnTo>
                    <a:pt x="2063" y="605"/>
                  </a:lnTo>
                  <a:lnTo>
                    <a:pt x="2060" y="601"/>
                  </a:lnTo>
                  <a:lnTo>
                    <a:pt x="2053" y="592"/>
                  </a:lnTo>
                  <a:lnTo>
                    <a:pt x="2041" y="575"/>
                  </a:lnTo>
                  <a:lnTo>
                    <a:pt x="2023" y="556"/>
                  </a:lnTo>
                  <a:lnTo>
                    <a:pt x="2002" y="530"/>
                  </a:lnTo>
                  <a:lnTo>
                    <a:pt x="1975" y="502"/>
                  </a:lnTo>
                  <a:lnTo>
                    <a:pt x="1943" y="470"/>
                  </a:lnTo>
                  <a:lnTo>
                    <a:pt x="1907" y="436"/>
                  </a:lnTo>
                  <a:lnTo>
                    <a:pt x="1867" y="400"/>
                  </a:lnTo>
                  <a:lnTo>
                    <a:pt x="1822" y="361"/>
                  </a:lnTo>
                  <a:lnTo>
                    <a:pt x="1771" y="322"/>
                  </a:lnTo>
                  <a:lnTo>
                    <a:pt x="1717" y="283"/>
                  </a:lnTo>
                  <a:lnTo>
                    <a:pt x="1659" y="243"/>
                  </a:lnTo>
                  <a:lnTo>
                    <a:pt x="1596" y="205"/>
                  </a:lnTo>
                  <a:lnTo>
                    <a:pt x="1527" y="168"/>
                  </a:lnTo>
                  <a:lnTo>
                    <a:pt x="1455" y="132"/>
                  </a:lnTo>
                  <a:lnTo>
                    <a:pt x="1378" y="99"/>
                  </a:lnTo>
                  <a:lnTo>
                    <a:pt x="1297" y="69"/>
                  </a:lnTo>
                  <a:lnTo>
                    <a:pt x="1244" y="54"/>
                  </a:lnTo>
                  <a:lnTo>
                    <a:pt x="1187" y="43"/>
                  </a:lnTo>
                  <a:lnTo>
                    <a:pt x="1128" y="39"/>
                  </a:lnTo>
                  <a:lnTo>
                    <a:pt x="1070" y="37"/>
                  </a:lnTo>
                  <a:lnTo>
                    <a:pt x="1017" y="39"/>
                  </a:lnTo>
                  <a:lnTo>
                    <a:pt x="965" y="42"/>
                  </a:lnTo>
                  <a:lnTo>
                    <a:pt x="915" y="46"/>
                  </a:lnTo>
                  <a:lnTo>
                    <a:pt x="867" y="52"/>
                  </a:lnTo>
                  <a:lnTo>
                    <a:pt x="824" y="60"/>
                  </a:lnTo>
                  <a:lnTo>
                    <a:pt x="782" y="67"/>
                  </a:lnTo>
                  <a:lnTo>
                    <a:pt x="744" y="75"/>
                  </a:lnTo>
                  <a:lnTo>
                    <a:pt x="713" y="82"/>
                  </a:lnTo>
                  <a:lnTo>
                    <a:pt x="688" y="88"/>
                  </a:lnTo>
                  <a:lnTo>
                    <a:pt x="667" y="93"/>
                  </a:lnTo>
                  <a:lnTo>
                    <a:pt x="655" y="96"/>
                  </a:lnTo>
                  <a:lnTo>
                    <a:pt x="649" y="97"/>
                  </a:lnTo>
                  <a:lnTo>
                    <a:pt x="587" y="111"/>
                  </a:lnTo>
                  <a:lnTo>
                    <a:pt x="526" y="124"/>
                  </a:lnTo>
                  <a:lnTo>
                    <a:pt x="466" y="136"/>
                  </a:lnTo>
                  <a:lnTo>
                    <a:pt x="409" y="147"/>
                  </a:lnTo>
                  <a:lnTo>
                    <a:pt x="356" y="157"/>
                  </a:lnTo>
                  <a:lnTo>
                    <a:pt x="307" y="166"/>
                  </a:lnTo>
                  <a:lnTo>
                    <a:pt x="262" y="175"/>
                  </a:lnTo>
                  <a:lnTo>
                    <a:pt x="221" y="183"/>
                  </a:lnTo>
                  <a:lnTo>
                    <a:pt x="187" y="189"/>
                  </a:lnTo>
                  <a:lnTo>
                    <a:pt x="160" y="193"/>
                  </a:lnTo>
                  <a:lnTo>
                    <a:pt x="139" y="198"/>
                  </a:lnTo>
                  <a:lnTo>
                    <a:pt x="126" y="199"/>
                  </a:lnTo>
                  <a:lnTo>
                    <a:pt x="121" y="201"/>
                  </a:lnTo>
                  <a:lnTo>
                    <a:pt x="76" y="210"/>
                  </a:lnTo>
                  <a:lnTo>
                    <a:pt x="34" y="220"/>
                  </a:lnTo>
                  <a:lnTo>
                    <a:pt x="0" y="193"/>
                  </a:lnTo>
                  <a:lnTo>
                    <a:pt x="55" y="177"/>
                  </a:lnTo>
                  <a:lnTo>
                    <a:pt x="114" y="165"/>
                  </a:lnTo>
                  <a:lnTo>
                    <a:pt x="120" y="163"/>
                  </a:lnTo>
                  <a:lnTo>
                    <a:pt x="133" y="162"/>
                  </a:lnTo>
                  <a:lnTo>
                    <a:pt x="153" y="159"/>
                  </a:lnTo>
                  <a:lnTo>
                    <a:pt x="181" y="153"/>
                  </a:lnTo>
                  <a:lnTo>
                    <a:pt x="215" y="147"/>
                  </a:lnTo>
                  <a:lnTo>
                    <a:pt x="254" y="139"/>
                  </a:lnTo>
                  <a:lnTo>
                    <a:pt x="299" y="132"/>
                  </a:lnTo>
                  <a:lnTo>
                    <a:pt x="349" y="123"/>
                  </a:lnTo>
                  <a:lnTo>
                    <a:pt x="403" y="112"/>
                  </a:lnTo>
                  <a:lnTo>
                    <a:pt x="458" y="100"/>
                  </a:lnTo>
                  <a:lnTo>
                    <a:pt x="517" y="88"/>
                  </a:lnTo>
                  <a:lnTo>
                    <a:pt x="578" y="76"/>
                  </a:lnTo>
                  <a:lnTo>
                    <a:pt x="641" y="63"/>
                  </a:lnTo>
                  <a:lnTo>
                    <a:pt x="647" y="61"/>
                  </a:lnTo>
                  <a:lnTo>
                    <a:pt x="662" y="57"/>
                  </a:lnTo>
                  <a:lnTo>
                    <a:pt x="682" y="52"/>
                  </a:lnTo>
                  <a:lnTo>
                    <a:pt x="709" y="45"/>
                  </a:lnTo>
                  <a:lnTo>
                    <a:pt x="741" y="37"/>
                  </a:lnTo>
                  <a:lnTo>
                    <a:pt x="779" y="30"/>
                  </a:lnTo>
                  <a:lnTo>
                    <a:pt x="821" y="22"/>
                  </a:lnTo>
                  <a:lnTo>
                    <a:pt x="864" y="16"/>
                  </a:lnTo>
                  <a:lnTo>
                    <a:pt x="912" y="10"/>
                  </a:lnTo>
                  <a:lnTo>
                    <a:pt x="963" y="4"/>
                  </a:lnTo>
                  <a:lnTo>
                    <a:pt x="1014" y="1"/>
                  </a:lnTo>
                  <a:lnTo>
                    <a:pt x="1067" y="0"/>
                  </a:lnTo>
                  <a:close/>
                </a:path>
              </a:pathLst>
            </a:custGeom>
            <a:solidFill>
              <a:srgbClr val="9CBF66"/>
            </a:solidFill>
            <a:ln w="0">
              <a:solidFill>
                <a:srgbClr val="9CBF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3" name="Freeform 12"/>
          <p:cNvSpPr>
            <a:spLocks/>
          </p:cNvSpPr>
          <p:nvPr/>
        </p:nvSpPr>
        <p:spPr bwMode="auto">
          <a:xfrm>
            <a:off x="7240010" y="1597494"/>
            <a:ext cx="660868" cy="1164610"/>
          </a:xfrm>
          <a:custGeom>
            <a:avLst/>
            <a:gdLst/>
            <a:ahLst/>
            <a:cxnLst>
              <a:cxn ang="0">
                <a:pos x="441" y="18"/>
              </a:cxn>
              <a:cxn ang="0">
                <a:pos x="516" y="53"/>
              </a:cxn>
              <a:cxn ang="0">
                <a:pos x="569" y="82"/>
              </a:cxn>
              <a:cxn ang="0">
                <a:pos x="599" y="104"/>
              </a:cxn>
              <a:cxn ang="0">
                <a:pos x="608" y="111"/>
              </a:cxn>
              <a:cxn ang="0">
                <a:pos x="635" y="135"/>
              </a:cxn>
              <a:cxn ang="0">
                <a:pos x="670" y="171"/>
              </a:cxn>
              <a:cxn ang="0">
                <a:pos x="708" y="215"/>
              </a:cxn>
              <a:cxn ang="0">
                <a:pos x="744" y="263"/>
              </a:cxn>
              <a:cxn ang="0">
                <a:pos x="857" y="442"/>
              </a:cxn>
              <a:cxn ang="0">
                <a:pos x="888" y="533"/>
              </a:cxn>
              <a:cxn ang="0">
                <a:pos x="903" y="631"/>
              </a:cxn>
              <a:cxn ang="0">
                <a:pos x="904" y="732"/>
              </a:cxn>
              <a:cxn ang="0">
                <a:pos x="894" y="835"/>
              </a:cxn>
              <a:cxn ang="0">
                <a:pos x="874" y="939"/>
              </a:cxn>
              <a:cxn ang="0">
                <a:pos x="847" y="1040"/>
              </a:cxn>
              <a:cxn ang="0">
                <a:pos x="815" y="1136"/>
              </a:cxn>
              <a:cxn ang="0">
                <a:pos x="781" y="1226"/>
              </a:cxn>
              <a:cxn ang="0">
                <a:pos x="747" y="1306"/>
              </a:cxn>
              <a:cxn ang="0">
                <a:pos x="715" y="1375"/>
              </a:cxn>
              <a:cxn ang="0">
                <a:pos x="687" y="1431"/>
              </a:cxn>
              <a:cxn ang="0">
                <a:pos x="666" y="1470"/>
              </a:cxn>
              <a:cxn ang="0">
                <a:pos x="654" y="1491"/>
              </a:cxn>
              <a:cxn ang="0">
                <a:pos x="635" y="1524"/>
              </a:cxn>
              <a:cxn ang="0">
                <a:pos x="586" y="1576"/>
              </a:cxn>
              <a:cxn ang="0">
                <a:pos x="524" y="1617"/>
              </a:cxn>
              <a:cxn ang="0">
                <a:pos x="451" y="1610"/>
              </a:cxn>
              <a:cxn ang="0">
                <a:pos x="387" y="1562"/>
              </a:cxn>
              <a:cxn ang="0">
                <a:pos x="335" y="1518"/>
              </a:cxn>
              <a:cxn ang="0">
                <a:pos x="296" y="1481"/>
              </a:cxn>
              <a:cxn ang="0">
                <a:pos x="269" y="1453"/>
              </a:cxn>
              <a:cxn ang="0">
                <a:pos x="254" y="1437"/>
              </a:cxn>
              <a:cxn ang="0">
                <a:pos x="209" y="1378"/>
              </a:cxn>
              <a:cxn ang="0">
                <a:pos x="140" y="1269"/>
              </a:cxn>
              <a:cxn ang="0">
                <a:pos x="89" y="1167"/>
              </a:cxn>
              <a:cxn ang="0">
                <a:pos x="55" y="1076"/>
              </a:cxn>
              <a:cxn ang="0">
                <a:pos x="26" y="971"/>
              </a:cxn>
              <a:cxn ang="0">
                <a:pos x="6" y="845"/>
              </a:cxn>
              <a:cxn ang="0">
                <a:pos x="0" y="727"/>
              </a:cxn>
              <a:cxn ang="0">
                <a:pos x="7" y="618"/>
              </a:cxn>
              <a:cxn ang="0">
                <a:pos x="22" y="520"/>
              </a:cxn>
              <a:cxn ang="0">
                <a:pos x="42" y="434"/>
              </a:cxn>
              <a:cxn ang="0">
                <a:pos x="65" y="363"/>
              </a:cxn>
              <a:cxn ang="0">
                <a:pos x="87" y="306"/>
              </a:cxn>
              <a:cxn ang="0">
                <a:pos x="105" y="267"/>
              </a:cxn>
              <a:cxn ang="0">
                <a:pos x="115" y="247"/>
              </a:cxn>
              <a:cxn ang="0">
                <a:pos x="142" y="200"/>
              </a:cxn>
              <a:cxn ang="0">
                <a:pos x="204" y="124"/>
              </a:cxn>
              <a:cxn ang="0">
                <a:pos x="274" y="64"/>
              </a:cxn>
              <a:cxn ang="0">
                <a:pos x="352" y="18"/>
              </a:cxn>
            </a:cxnLst>
            <a:rect l="0" t="0" r="r" b="b"/>
            <a:pathLst>
              <a:path w="905" h="1634">
                <a:moveTo>
                  <a:pt x="393" y="0"/>
                </a:moveTo>
                <a:lnTo>
                  <a:pt x="441" y="18"/>
                </a:lnTo>
                <a:lnTo>
                  <a:pt x="481" y="36"/>
                </a:lnTo>
                <a:lnTo>
                  <a:pt x="516" y="53"/>
                </a:lnTo>
                <a:lnTo>
                  <a:pt x="545" y="68"/>
                </a:lnTo>
                <a:lnTo>
                  <a:pt x="569" y="82"/>
                </a:lnTo>
                <a:lnTo>
                  <a:pt x="586" y="94"/>
                </a:lnTo>
                <a:lnTo>
                  <a:pt x="599" y="104"/>
                </a:lnTo>
                <a:lnTo>
                  <a:pt x="606" y="109"/>
                </a:lnTo>
                <a:lnTo>
                  <a:pt x="608" y="111"/>
                </a:lnTo>
                <a:lnTo>
                  <a:pt x="620" y="122"/>
                </a:lnTo>
                <a:lnTo>
                  <a:pt x="635" y="135"/>
                </a:lnTo>
                <a:lnTo>
                  <a:pt x="652" y="152"/>
                </a:lnTo>
                <a:lnTo>
                  <a:pt x="670" y="171"/>
                </a:lnTo>
                <a:lnTo>
                  <a:pt x="689" y="192"/>
                </a:lnTo>
                <a:lnTo>
                  <a:pt x="708" y="215"/>
                </a:lnTo>
                <a:lnTo>
                  <a:pt x="727" y="238"/>
                </a:lnTo>
                <a:lnTo>
                  <a:pt x="744" y="263"/>
                </a:lnTo>
                <a:lnTo>
                  <a:pt x="834" y="399"/>
                </a:lnTo>
                <a:lnTo>
                  <a:pt x="857" y="442"/>
                </a:lnTo>
                <a:lnTo>
                  <a:pt x="875" y="487"/>
                </a:lnTo>
                <a:lnTo>
                  <a:pt x="888" y="533"/>
                </a:lnTo>
                <a:lnTo>
                  <a:pt x="897" y="581"/>
                </a:lnTo>
                <a:lnTo>
                  <a:pt x="903" y="631"/>
                </a:lnTo>
                <a:lnTo>
                  <a:pt x="905" y="681"/>
                </a:lnTo>
                <a:lnTo>
                  <a:pt x="904" y="732"/>
                </a:lnTo>
                <a:lnTo>
                  <a:pt x="900" y="784"/>
                </a:lnTo>
                <a:lnTo>
                  <a:pt x="894" y="835"/>
                </a:lnTo>
                <a:lnTo>
                  <a:pt x="884" y="888"/>
                </a:lnTo>
                <a:lnTo>
                  <a:pt x="874" y="939"/>
                </a:lnTo>
                <a:lnTo>
                  <a:pt x="861" y="990"/>
                </a:lnTo>
                <a:lnTo>
                  <a:pt x="847" y="1040"/>
                </a:lnTo>
                <a:lnTo>
                  <a:pt x="831" y="1089"/>
                </a:lnTo>
                <a:lnTo>
                  <a:pt x="815" y="1136"/>
                </a:lnTo>
                <a:lnTo>
                  <a:pt x="798" y="1182"/>
                </a:lnTo>
                <a:lnTo>
                  <a:pt x="781" y="1226"/>
                </a:lnTo>
                <a:lnTo>
                  <a:pt x="764" y="1267"/>
                </a:lnTo>
                <a:lnTo>
                  <a:pt x="747" y="1306"/>
                </a:lnTo>
                <a:lnTo>
                  <a:pt x="731" y="1342"/>
                </a:lnTo>
                <a:lnTo>
                  <a:pt x="715" y="1375"/>
                </a:lnTo>
                <a:lnTo>
                  <a:pt x="700" y="1404"/>
                </a:lnTo>
                <a:lnTo>
                  <a:pt x="687" y="1431"/>
                </a:lnTo>
                <a:lnTo>
                  <a:pt x="675" y="1452"/>
                </a:lnTo>
                <a:lnTo>
                  <a:pt x="666" y="1470"/>
                </a:lnTo>
                <a:lnTo>
                  <a:pt x="659" y="1483"/>
                </a:lnTo>
                <a:lnTo>
                  <a:pt x="654" y="1491"/>
                </a:lnTo>
                <a:lnTo>
                  <a:pt x="652" y="1495"/>
                </a:lnTo>
                <a:lnTo>
                  <a:pt x="635" y="1524"/>
                </a:lnTo>
                <a:lnTo>
                  <a:pt x="612" y="1551"/>
                </a:lnTo>
                <a:lnTo>
                  <a:pt x="586" y="1576"/>
                </a:lnTo>
                <a:lnTo>
                  <a:pt x="556" y="1597"/>
                </a:lnTo>
                <a:lnTo>
                  <a:pt x="524" y="1617"/>
                </a:lnTo>
                <a:lnTo>
                  <a:pt x="488" y="1634"/>
                </a:lnTo>
                <a:lnTo>
                  <a:pt x="451" y="1610"/>
                </a:lnTo>
                <a:lnTo>
                  <a:pt x="418" y="1586"/>
                </a:lnTo>
                <a:lnTo>
                  <a:pt x="387" y="1562"/>
                </a:lnTo>
                <a:lnTo>
                  <a:pt x="360" y="1539"/>
                </a:lnTo>
                <a:lnTo>
                  <a:pt x="335" y="1518"/>
                </a:lnTo>
                <a:lnTo>
                  <a:pt x="314" y="1499"/>
                </a:lnTo>
                <a:lnTo>
                  <a:pt x="296" y="1481"/>
                </a:lnTo>
                <a:lnTo>
                  <a:pt x="281" y="1466"/>
                </a:lnTo>
                <a:lnTo>
                  <a:pt x="269" y="1453"/>
                </a:lnTo>
                <a:lnTo>
                  <a:pt x="260" y="1443"/>
                </a:lnTo>
                <a:lnTo>
                  <a:pt x="254" y="1437"/>
                </a:lnTo>
                <a:lnTo>
                  <a:pt x="253" y="1435"/>
                </a:lnTo>
                <a:lnTo>
                  <a:pt x="209" y="1378"/>
                </a:lnTo>
                <a:lnTo>
                  <a:pt x="172" y="1323"/>
                </a:lnTo>
                <a:lnTo>
                  <a:pt x="140" y="1269"/>
                </a:lnTo>
                <a:lnTo>
                  <a:pt x="112" y="1217"/>
                </a:lnTo>
                <a:lnTo>
                  <a:pt x="89" y="1167"/>
                </a:lnTo>
                <a:lnTo>
                  <a:pt x="70" y="1119"/>
                </a:lnTo>
                <a:lnTo>
                  <a:pt x="55" y="1076"/>
                </a:lnTo>
                <a:lnTo>
                  <a:pt x="43" y="1037"/>
                </a:lnTo>
                <a:lnTo>
                  <a:pt x="26" y="971"/>
                </a:lnTo>
                <a:lnTo>
                  <a:pt x="14" y="907"/>
                </a:lnTo>
                <a:lnTo>
                  <a:pt x="6" y="845"/>
                </a:lnTo>
                <a:lnTo>
                  <a:pt x="1" y="784"/>
                </a:lnTo>
                <a:lnTo>
                  <a:pt x="0" y="727"/>
                </a:lnTo>
                <a:lnTo>
                  <a:pt x="2" y="671"/>
                </a:lnTo>
                <a:lnTo>
                  <a:pt x="7" y="618"/>
                </a:lnTo>
                <a:lnTo>
                  <a:pt x="14" y="568"/>
                </a:lnTo>
                <a:lnTo>
                  <a:pt x="22" y="520"/>
                </a:lnTo>
                <a:lnTo>
                  <a:pt x="31" y="475"/>
                </a:lnTo>
                <a:lnTo>
                  <a:pt x="42" y="434"/>
                </a:lnTo>
                <a:lnTo>
                  <a:pt x="54" y="397"/>
                </a:lnTo>
                <a:lnTo>
                  <a:pt x="65" y="363"/>
                </a:lnTo>
                <a:lnTo>
                  <a:pt x="76" y="333"/>
                </a:lnTo>
                <a:lnTo>
                  <a:pt x="87" y="306"/>
                </a:lnTo>
                <a:lnTo>
                  <a:pt x="96" y="285"/>
                </a:lnTo>
                <a:lnTo>
                  <a:pt x="105" y="267"/>
                </a:lnTo>
                <a:lnTo>
                  <a:pt x="111" y="254"/>
                </a:lnTo>
                <a:lnTo>
                  <a:pt x="115" y="247"/>
                </a:lnTo>
                <a:lnTo>
                  <a:pt x="116" y="243"/>
                </a:lnTo>
                <a:lnTo>
                  <a:pt x="142" y="200"/>
                </a:lnTo>
                <a:lnTo>
                  <a:pt x="172" y="159"/>
                </a:lnTo>
                <a:lnTo>
                  <a:pt x="204" y="124"/>
                </a:lnTo>
                <a:lnTo>
                  <a:pt x="238" y="92"/>
                </a:lnTo>
                <a:lnTo>
                  <a:pt x="274" y="64"/>
                </a:lnTo>
                <a:lnTo>
                  <a:pt x="313" y="40"/>
                </a:lnTo>
                <a:lnTo>
                  <a:pt x="352" y="18"/>
                </a:lnTo>
                <a:lnTo>
                  <a:pt x="393" y="0"/>
                </a:lnTo>
                <a:close/>
              </a:path>
            </a:pathLst>
          </a:custGeom>
          <a:solidFill>
            <a:srgbClr val="E7BE51"/>
          </a:solidFill>
          <a:ln w="0">
            <a:solidFill>
              <a:srgbClr val="E7BE5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
          <p:cNvSpPr>
            <a:spLocks/>
          </p:cNvSpPr>
          <p:nvPr/>
        </p:nvSpPr>
        <p:spPr bwMode="auto">
          <a:xfrm>
            <a:off x="7222465" y="1588941"/>
            <a:ext cx="372836" cy="1181716"/>
          </a:xfrm>
          <a:custGeom>
            <a:avLst/>
            <a:gdLst/>
            <a:ahLst/>
            <a:cxnLst>
              <a:cxn ang="0">
                <a:pos x="416" y="12"/>
              </a:cxn>
              <a:cxn ang="0">
                <a:pos x="336" y="52"/>
              </a:cxn>
              <a:cxn ang="0">
                <a:pos x="261" y="104"/>
              </a:cxn>
              <a:cxn ang="0">
                <a:pos x="195" y="171"/>
              </a:cxn>
              <a:cxn ang="0">
                <a:pos x="139" y="255"/>
              </a:cxn>
              <a:cxn ang="0">
                <a:pos x="134" y="266"/>
              </a:cxn>
              <a:cxn ang="0">
                <a:pos x="119" y="297"/>
              </a:cxn>
              <a:cxn ang="0">
                <a:pos x="99" y="345"/>
              </a:cxn>
              <a:cxn ang="0">
                <a:pos x="77" y="409"/>
              </a:cxn>
              <a:cxn ang="0">
                <a:pos x="54" y="487"/>
              </a:cxn>
              <a:cxn ang="0">
                <a:pos x="37" y="580"/>
              </a:cxn>
              <a:cxn ang="0">
                <a:pos x="25" y="683"/>
              </a:cxn>
              <a:cxn ang="0">
                <a:pos x="24" y="796"/>
              </a:cxn>
              <a:cxn ang="0">
                <a:pos x="37" y="919"/>
              </a:cxn>
              <a:cxn ang="0">
                <a:pos x="66" y="1049"/>
              </a:cxn>
              <a:cxn ang="0">
                <a:pos x="93" y="1131"/>
              </a:cxn>
              <a:cxn ang="0">
                <a:pos x="135" y="1229"/>
              </a:cxn>
              <a:cxn ang="0">
                <a:pos x="195" y="1335"/>
              </a:cxn>
              <a:cxn ang="0">
                <a:pos x="276" y="1447"/>
              </a:cxn>
              <a:cxn ang="0">
                <a:pos x="283" y="1455"/>
              </a:cxn>
              <a:cxn ang="0">
                <a:pos x="304" y="1478"/>
              </a:cxn>
              <a:cxn ang="0">
                <a:pos x="337" y="1511"/>
              </a:cxn>
              <a:cxn ang="0">
                <a:pos x="383" y="1551"/>
              </a:cxn>
              <a:cxn ang="0">
                <a:pos x="441" y="1598"/>
              </a:cxn>
              <a:cxn ang="0">
                <a:pos x="511" y="1646"/>
              </a:cxn>
              <a:cxn ang="0">
                <a:pos x="449" y="1633"/>
              </a:cxn>
              <a:cxn ang="0">
                <a:pos x="387" y="1587"/>
              </a:cxn>
              <a:cxn ang="0">
                <a:pos x="337" y="1543"/>
              </a:cxn>
              <a:cxn ang="0">
                <a:pos x="298" y="1507"/>
              </a:cxn>
              <a:cxn ang="0">
                <a:pos x="273" y="1479"/>
              </a:cxn>
              <a:cxn ang="0">
                <a:pos x="259" y="1464"/>
              </a:cxn>
              <a:cxn ang="0">
                <a:pos x="213" y="1404"/>
              </a:cxn>
              <a:cxn ang="0">
                <a:pos x="142" y="1293"/>
              </a:cxn>
              <a:cxn ang="0">
                <a:pos x="89" y="1188"/>
              </a:cxn>
              <a:cxn ang="0">
                <a:pos x="54" y="1096"/>
              </a:cxn>
              <a:cxn ang="0">
                <a:pos x="26" y="990"/>
              </a:cxn>
              <a:cxn ang="0">
                <a:pos x="6" y="867"/>
              </a:cxn>
              <a:cxn ang="0">
                <a:pos x="0" y="749"/>
              </a:cxn>
              <a:cxn ang="0">
                <a:pos x="5" y="635"/>
              </a:cxn>
              <a:cxn ang="0">
                <a:pos x="20" y="533"/>
              </a:cxn>
              <a:cxn ang="0">
                <a:pos x="41" y="443"/>
              </a:cxn>
              <a:cxn ang="0">
                <a:pos x="65" y="368"/>
              </a:cxn>
              <a:cxn ang="0">
                <a:pos x="87" y="310"/>
              </a:cxn>
              <a:cxn ang="0">
                <a:pos x="105" y="269"/>
              </a:cxn>
              <a:cxn ang="0">
                <a:pos x="117" y="247"/>
              </a:cxn>
              <a:cxn ang="0">
                <a:pos x="144" y="201"/>
              </a:cxn>
              <a:cxn ang="0">
                <a:pos x="201" y="126"/>
              </a:cxn>
              <a:cxn ang="0">
                <a:pos x="270" y="67"/>
              </a:cxn>
              <a:cxn ang="0">
                <a:pos x="343" y="20"/>
              </a:cxn>
            </a:cxnLst>
            <a:rect l="0" t="0" r="r" b="b"/>
            <a:pathLst>
              <a:path w="511" h="1658">
                <a:moveTo>
                  <a:pt x="382" y="0"/>
                </a:moveTo>
                <a:lnTo>
                  <a:pt x="416" y="12"/>
                </a:lnTo>
                <a:lnTo>
                  <a:pt x="375" y="30"/>
                </a:lnTo>
                <a:lnTo>
                  <a:pt x="336" y="52"/>
                </a:lnTo>
                <a:lnTo>
                  <a:pt x="297" y="76"/>
                </a:lnTo>
                <a:lnTo>
                  <a:pt x="261" y="104"/>
                </a:lnTo>
                <a:lnTo>
                  <a:pt x="227" y="136"/>
                </a:lnTo>
                <a:lnTo>
                  <a:pt x="195" y="171"/>
                </a:lnTo>
                <a:lnTo>
                  <a:pt x="165" y="212"/>
                </a:lnTo>
                <a:lnTo>
                  <a:pt x="139" y="255"/>
                </a:lnTo>
                <a:lnTo>
                  <a:pt x="138" y="259"/>
                </a:lnTo>
                <a:lnTo>
                  <a:pt x="134" y="266"/>
                </a:lnTo>
                <a:lnTo>
                  <a:pt x="128" y="279"/>
                </a:lnTo>
                <a:lnTo>
                  <a:pt x="119" y="297"/>
                </a:lnTo>
                <a:lnTo>
                  <a:pt x="110" y="318"/>
                </a:lnTo>
                <a:lnTo>
                  <a:pt x="99" y="345"/>
                </a:lnTo>
                <a:lnTo>
                  <a:pt x="88" y="375"/>
                </a:lnTo>
                <a:lnTo>
                  <a:pt x="77" y="409"/>
                </a:lnTo>
                <a:lnTo>
                  <a:pt x="65" y="446"/>
                </a:lnTo>
                <a:lnTo>
                  <a:pt x="54" y="487"/>
                </a:lnTo>
                <a:lnTo>
                  <a:pt x="45" y="532"/>
                </a:lnTo>
                <a:lnTo>
                  <a:pt x="37" y="580"/>
                </a:lnTo>
                <a:lnTo>
                  <a:pt x="30" y="630"/>
                </a:lnTo>
                <a:lnTo>
                  <a:pt x="25" y="683"/>
                </a:lnTo>
                <a:lnTo>
                  <a:pt x="23" y="739"/>
                </a:lnTo>
                <a:lnTo>
                  <a:pt x="24" y="796"/>
                </a:lnTo>
                <a:lnTo>
                  <a:pt x="29" y="857"/>
                </a:lnTo>
                <a:lnTo>
                  <a:pt x="37" y="919"/>
                </a:lnTo>
                <a:lnTo>
                  <a:pt x="49" y="983"/>
                </a:lnTo>
                <a:lnTo>
                  <a:pt x="66" y="1049"/>
                </a:lnTo>
                <a:lnTo>
                  <a:pt x="78" y="1088"/>
                </a:lnTo>
                <a:lnTo>
                  <a:pt x="93" y="1131"/>
                </a:lnTo>
                <a:lnTo>
                  <a:pt x="112" y="1179"/>
                </a:lnTo>
                <a:lnTo>
                  <a:pt x="135" y="1229"/>
                </a:lnTo>
                <a:lnTo>
                  <a:pt x="163" y="1281"/>
                </a:lnTo>
                <a:lnTo>
                  <a:pt x="195" y="1335"/>
                </a:lnTo>
                <a:lnTo>
                  <a:pt x="232" y="1390"/>
                </a:lnTo>
                <a:lnTo>
                  <a:pt x="276" y="1447"/>
                </a:lnTo>
                <a:lnTo>
                  <a:pt x="277" y="1449"/>
                </a:lnTo>
                <a:lnTo>
                  <a:pt x="283" y="1455"/>
                </a:lnTo>
                <a:lnTo>
                  <a:pt x="292" y="1465"/>
                </a:lnTo>
                <a:lnTo>
                  <a:pt x="304" y="1478"/>
                </a:lnTo>
                <a:lnTo>
                  <a:pt x="319" y="1493"/>
                </a:lnTo>
                <a:lnTo>
                  <a:pt x="337" y="1511"/>
                </a:lnTo>
                <a:lnTo>
                  <a:pt x="358" y="1530"/>
                </a:lnTo>
                <a:lnTo>
                  <a:pt x="383" y="1551"/>
                </a:lnTo>
                <a:lnTo>
                  <a:pt x="410" y="1574"/>
                </a:lnTo>
                <a:lnTo>
                  <a:pt x="441" y="1598"/>
                </a:lnTo>
                <a:lnTo>
                  <a:pt x="474" y="1622"/>
                </a:lnTo>
                <a:lnTo>
                  <a:pt x="511" y="1646"/>
                </a:lnTo>
                <a:lnTo>
                  <a:pt x="484" y="1658"/>
                </a:lnTo>
                <a:lnTo>
                  <a:pt x="449" y="1633"/>
                </a:lnTo>
                <a:lnTo>
                  <a:pt x="417" y="1610"/>
                </a:lnTo>
                <a:lnTo>
                  <a:pt x="387" y="1587"/>
                </a:lnTo>
                <a:lnTo>
                  <a:pt x="360" y="1564"/>
                </a:lnTo>
                <a:lnTo>
                  <a:pt x="337" y="1543"/>
                </a:lnTo>
                <a:lnTo>
                  <a:pt x="317" y="1524"/>
                </a:lnTo>
                <a:lnTo>
                  <a:pt x="298" y="1507"/>
                </a:lnTo>
                <a:lnTo>
                  <a:pt x="285" y="1492"/>
                </a:lnTo>
                <a:lnTo>
                  <a:pt x="273" y="1479"/>
                </a:lnTo>
                <a:lnTo>
                  <a:pt x="264" y="1470"/>
                </a:lnTo>
                <a:lnTo>
                  <a:pt x="259" y="1464"/>
                </a:lnTo>
                <a:lnTo>
                  <a:pt x="257" y="1462"/>
                </a:lnTo>
                <a:lnTo>
                  <a:pt x="213" y="1404"/>
                </a:lnTo>
                <a:lnTo>
                  <a:pt x="175" y="1348"/>
                </a:lnTo>
                <a:lnTo>
                  <a:pt x="142" y="1293"/>
                </a:lnTo>
                <a:lnTo>
                  <a:pt x="114" y="1239"/>
                </a:lnTo>
                <a:lnTo>
                  <a:pt x="89" y="1188"/>
                </a:lnTo>
                <a:lnTo>
                  <a:pt x="70" y="1140"/>
                </a:lnTo>
                <a:lnTo>
                  <a:pt x="54" y="1096"/>
                </a:lnTo>
                <a:lnTo>
                  <a:pt x="42" y="1055"/>
                </a:lnTo>
                <a:lnTo>
                  <a:pt x="26" y="990"/>
                </a:lnTo>
                <a:lnTo>
                  <a:pt x="14" y="927"/>
                </a:lnTo>
                <a:lnTo>
                  <a:pt x="6" y="867"/>
                </a:lnTo>
                <a:lnTo>
                  <a:pt x="1" y="807"/>
                </a:lnTo>
                <a:lnTo>
                  <a:pt x="0" y="749"/>
                </a:lnTo>
                <a:lnTo>
                  <a:pt x="1" y="692"/>
                </a:lnTo>
                <a:lnTo>
                  <a:pt x="5" y="635"/>
                </a:lnTo>
                <a:lnTo>
                  <a:pt x="11" y="583"/>
                </a:lnTo>
                <a:lnTo>
                  <a:pt x="20" y="533"/>
                </a:lnTo>
                <a:lnTo>
                  <a:pt x="31" y="487"/>
                </a:lnTo>
                <a:lnTo>
                  <a:pt x="41" y="443"/>
                </a:lnTo>
                <a:lnTo>
                  <a:pt x="53" y="405"/>
                </a:lnTo>
                <a:lnTo>
                  <a:pt x="65" y="368"/>
                </a:lnTo>
                <a:lnTo>
                  <a:pt x="77" y="337"/>
                </a:lnTo>
                <a:lnTo>
                  <a:pt x="87" y="310"/>
                </a:lnTo>
                <a:lnTo>
                  <a:pt x="97" y="287"/>
                </a:lnTo>
                <a:lnTo>
                  <a:pt x="105" y="269"/>
                </a:lnTo>
                <a:lnTo>
                  <a:pt x="113" y="255"/>
                </a:lnTo>
                <a:lnTo>
                  <a:pt x="117" y="247"/>
                </a:lnTo>
                <a:lnTo>
                  <a:pt x="118" y="244"/>
                </a:lnTo>
                <a:lnTo>
                  <a:pt x="144" y="201"/>
                </a:lnTo>
                <a:lnTo>
                  <a:pt x="171" y="161"/>
                </a:lnTo>
                <a:lnTo>
                  <a:pt x="201" y="126"/>
                </a:lnTo>
                <a:lnTo>
                  <a:pt x="234" y="95"/>
                </a:lnTo>
                <a:lnTo>
                  <a:pt x="270" y="67"/>
                </a:lnTo>
                <a:lnTo>
                  <a:pt x="306" y="42"/>
                </a:lnTo>
                <a:lnTo>
                  <a:pt x="343" y="20"/>
                </a:lnTo>
                <a:lnTo>
                  <a:pt x="382" y="0"/>
                </a:lnTo>
                <a:close/>
              </a:path>
            </a:pathLst>
          </a:custGeom>
          <a:solidFill>
            <a:srgbClr val="D5AF47"/>
          </a:solidFill>
          <a:ln w="0">
            <a:solidFill>
              <a:srgbClr val="D5AF4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4"/>
          <p:cNvSpPr>
            <a:spLocks/>
          </p:cNvSpPr>
          <p:nvPr/>
        </p:nvSpPr>
        <p:spPr bwMode="auto">
          <a:xfrm>
            <a:off x="6242859" y="1503413"/>
            <a:ext cx="1352442" cy="1374154"/>
          </a:xfrm>
          <a:custGeom>
            <a:avLst/>
            <a:gdLst/>
            <a:ahLst/>
            <a:cxnLst>
              <a:cxn ang="0">
                <a:pos x="1163" y="1"/>
              </a:cxn>
              <a:cxn ang="0">
                <a:pos x="1344" y="17"/>
              </a:cxn>
              <a:cxn ang="0">
                <a:pos x="1610" y="62"/>
              </a:cxn>
              <a:cxn ang="0">
                <a:pos x="1722" y="119"/>
              </a:cxn>
              <a:cxn ang="0">
                <a:pos x="1494" y="63"/>
              </a:cxn>
              <a:cxn ang="0">
                <a:pos x="1178" y="27"/>
              </a:cxn>
              <a:cxn ang="0">
                <a:pos x="1118" y="23"/>
              </a:cxn>
              <a:cxn ang="0">
                <a:pos x="960" y="29"/>
              </a:cxn>
              <a:cxn ang="0">
                <a:pos x="736" y="60"/>
              </a:cxn>
              <a:cxn ang="0">
                <a:pos x="483" y="139"/>
              </a:cxn>
              <a:cxn ang="0">
                <a:pos x="239" y="286"/>
              </a:cxn>
              <a:cxn ang="0">
                <a:pos x="206" y="315"/>
              </a:cxn>
              <a:cxn ang="0">
                <a:pos x="137" y="396"/>
              </a:cxn>
              <a:cxn ang="0">
                <a:pos x="64" y="520"/>
              </a:cxn>
              <a:cxn ang="0">
                <a:pos x="25" y="684"/>
              </a:cxn>
              <a:cxn ang="0">
                <a:pos x="54" y="879"/>
              </a:cxn>
              <a:cxn ang="0">
                <a:pos x="86" y="955"/>
              </a:cxn>
              <a:cxn ang="0">
                <a:pos x="110" y="1040"/>
              </a:cxn>
              <a:cxn ang="0">
                <a:pos x="118" y="1143"/>
              </a:cxn>
              <a:cxn ang="0">
                <a:pos x="124" y="1211"/>
              </a:cxn>
              <a:cxn ang="0">
                <a:pos x="157" y="1346"/>
              </a:cxn>
              <a:cxn ang="0">
                <a:pos x="244" y="1523"/>
              </a:cxn>
              <a:cxn ang="0">
                <a:pos x="412" y="1718"/>
              </a:cxn>
              <a:cxn ang="0">
                <a:pos x="491" y="1781"/>
              </a:cxn>
              <a:cxn ang="0">
                <a:pos x="577" y="1829"/>
              </a:cxn>
              <a:cxn ang="0">
                <a:pos x="725" y="1880"/>
              </a:cxn>
              <a:cxn ang="0">
                <a:pos x="929" y="1904"/>
              </a:cxn>
              <a:cxn ang="0">
                <a:pos x="1121" y="1884"/>
              </a:cxn>
              <a:cxn ang="0">
                <a:pos x="1271" y="1862"/>
              </a:cxn>
              <a:cxn ang="0">
                <a:pos x="1382" y="1856"/>
              </a:cxn>
              <a:cxn ang="0">
                <a:pos x="1486" y="1850"/>
              </a:cxn>
              <a:cxn ang="0">
                <a:pos x="1649" y="1826"/>
              </a:cxn>
              <a:cxn ang="0">
                <a:pos x="1824" y="1777"/>
              </a:cxn>
              <a:cxn ang="0">
                <a:pos x="1715" y="1837"/>
              </a:cxn>
              <a:cxn ang="0">
                <a:pos x="1539" y="1869"/>
              </a:cxn>
              <a:cxn ang="0">
                <a:pos x="1408" y="1878"/>
              </a:cxn>
              <a:cxn ang="0">
                <a:pos x="1317" y="1883"/>
              </a:cxn>
              <a:cxn ang="0">
                <a:pos x="1161" y="1901"/>
              </a:cxn>
              <a:cxn ang="0">
                <a:pos x="975" y="1926"/>
              </a:cxn>
              <a:cxn ang="0">
                <a:pos x="766" y="1914"/>
              </a:cxn>
              <a:cxn ang="0">
                <a:pos x="598" y="1864"/>
              </a:cxn>
              <a:cxn ang="0">
                <a:pos x="492" y="1811"/>
              </a:cxn>
              <a:cxn ang="0">
                <a:pos x="454" y="1786"/>
              </a:cxn>
              <a:cxn ang="0">
                <a:pos x="257" y="1585"/>
              </a:cxn>
              <a:cxn ang="0">
                <a:pos x="149" y="1395"/>
              </a:cxn>
              <a:cxn ang="0">
                <a:pos x="105" y="1242"/>
              </a:cxn>
              <a:cxn ang="0">
                <a:pos x="94" y="1152"/>
              </a:cxn>
              <a:cxn ang="0">
                <a:pos x="90" y="1067"/>
              </a:cxn>
              <a:cxn ang="0">
                <a:pos x="66" y="967"/>
              </a:cxn>
              <a:cxn ang="0">
                <a:pos x="33" y="890"/>
              </a:cxn>
              <a:cxn ang="0">
                <a:pos x="0" y="693"/>
              </a:cxn>
              <a:cxn ang="0">
                <a:pos x="35" y="528"/>
              </a:cxn>
              <a:cxn ang="0">
                <a:pos x="105" y="398"/>
              </a:cxn>
              <a:cxn ang="0">
                <a:pos x="178" y="309"/>
              </a:cxn>
              <a:cxn ang="0">
                <a:pos x="222" y="269"/>
              </a:cxn>
              <a:cxn ang="0">
                <a:pos x="409" y="147"/>
              </a:cxn>
              <a:cxn ang="0">
                <a:pos x="667" y="51"/>
              </a:cxn>
              <a:cxn ang="0">
                <a:pos x="906" y="10"/>
              </a:cxn>
              <a:cxn ang="0">
                <a:pos x="1088" y="0"/>
              </a:cxn>
            </a:cxnLst>
            <a:rect l="0" t="0" r="r" b="b"/>
            <a:pathLst>
              <a:path w="1850" h="1927">
                <a:moveTo>
                  <a:pt x="1088" y="0"/>
                </a:moveTo>
                <a:lnTo>
                  <a:pt x="1119" y="0"/>
                </a:lnTo>
                <a:lnTo>
                  <a:pt x="1143" y="1"/>
                </a:lnTo>
                <a:lnTo>
                  <a:pt x="1163" y="1"/>
                </a:lnTo>
                <a:lnTo>
                  <a:pt x="1174" y="2"/>
                </a:lnTo>
                <a:lnTo>
                  <a:pt x="1179" y="2"/>
                </a:lnTo>
                <a:lnTo>
                  <a:pt x="1264" y="8"/>
                </a:lnTo>
                <a:lnTo>
                  <a:pt x="1344" y="17"/>
                </a:lnTo>
                <a:lnTo>
                  <a:pt x="1418" y="26"/>
                </a:lnTo>
                <a:lnTo>
                  <a:pt x="1487" y="37"/>
                </a:lnTo>
                <a:lnTo>
                  <a:pt x="1551" y="49"/>
                </a:lnTo>
                <a:lnTo>
                  <a:pt x="1610" y="62"/>
                </a:lnTo>
                <a:lnTo>
                  <a:pt x="1663" y="76"/>
                </a:lnTo>
                <a:lnTo>
                  <a:pt x="1712" y="91"/>
                </a:lnTo>
                <a:lnTo>
                  <a:pt x="1757" y="106"/>
                </a:lnTo>
                <a:lnTo>
                  <a:pt x="1722" y="119"/>
                </a:lnTo>
                <a:lnTo>
                  <a:pt x="1673" y="104"/>
                </a:lnTo>
                <a:lnTo>
                  <a:pt x="1618" y="90"/>
                </a:lnTo>
                <a:lnTo>
                  <a:pt x="1559" y="76"/>
                </a:lnTo>
                <a:lnTo>
                  <a:pt x="1494" y="63"/>
                </a:lnTo>
                <a:lnTo>
                  <a:pt x="1424" y="51"/>
                </a:lnTo>
                <a:lnTo>
                  <a:pt x="1347" y="42"/>
                </a:lnTo>
                <a:lnTo>
                  <a:pt x="1265" y="33"/>
                </a:lnTo>
                <a:lnTo>
                  <a:pt x="1178" y="27"/>
                </a:lnTo>
                <a:lnTo>
                  <a:pt x="1172" y="27"/>
                </a:lnTo>
                <a:lnTo>
                  <a:pt x="1161" y="26"/>
                </a:lnTo>
                <a:lnTo>
                  <a:pt x="1142" y="24"/>
                </a:lnTo>
                <a:lnTo>
                  <a:pt x="1118" y="23"/>
                </a:lnTo>
                <a:lnTo>
                  <a:pt x="1087" y="23"/>
                </a:lnTo>
                <a:lnTo>
                  <a:pt x="1050" y="23"/>
                </a:lnTo>
                <a:lnTo>
                  <a:pt x="1007" y="26"/>
                </a:lnTo>
                <a:lnTo>
                  <a:pt x="960" y="29"/>
                </a:lnTo>
                <a:lnTo>
                  <a:pt x="909" y="33"/>
                </a:lnTo>
                <a:lnTo>
                  <a:pt x="853" y="39"/>
                </a:lnTo>
                <a:lnTo>
                  <a:pt x="796" y="48"/>
                </a:lnTo>
                <a:lnTo>
                  <a:pt x="736" y="60"/>
                </a:lnTo>
                <a:lnTo>
                  <a:pt x="674" y="75"/>
                </a:lnTo>
                <a:lnTo>
                  <a:pt x="611" y="93"/>
                </a:lnTo>
                <a:lnTo>
                  <a:pt x="547" y="114"/>
                </a:lnTo>
                <a:lnTo>
                  <a:pt x="483" y="139"/>
                </a:lnTo>
                <a:lnTo>
                  <a:pt x="420" y="168"/>
                </a:lnTo>
                <a:lnTo>
                  <a:pt x="357" y="203"/>
                </a:lnTo>
                <a:lnTo>
                  <a:pt x="298" y="241"/>
                </a:lnTo>
                <a:lnTo>
                  <a:pt x="239" y="286"/>
                </a:lnTo>
                <a:lnTo>
                  <a:pt x="236" y="288"/>
                </a:lnTo>
                <a:lnTo>
                  <a:pt x="229" y="293"/>
                </a:lnTo>
                <a:lnTo>
                  <a:pt x="220" y="302"/>
                </a:lnTo>
                <a:lnTo>
                  <a:pt x="206" y="315"/>
                </a:lnTo>
                <a:lnTo>
                  <a:pt x="191" y="331"/>
                </a:lnTo>
                <a:lnTo>
                  <a:pt x="174" y="349"/>
                </a:lnTo>
                <a:lnTo>
                  <a:pt x="156" y="371"/>
                </a:lnTo>
                <a:lnTo>
                  <a:pt x="137" y="396"/>
                </a:lnTo>
                <a:lnTo>
                  <a:pt x="117" y="422"/>
                </a:lnTo>
                <a:lnTo>
                  <a:pt x="98" y="452"/>
                </a:lnTo>
                <a:lnTo>
                  <a:pt x="80" y="485"/>
                </a:lnTo>
                <a:lnTo>
                  <a:pt x="64" y="520"/>
                </a:lnTo>
                <a:lnTo>
                  <a:pt x="50" y="558"/>
                </a:lnTo>
                <a:lnTo>
                  <a:pt x="38" y="597"/>
                </a:lnTo>
                <a:lnTo>
                  <a:pt x="30" y="640"/>
                </a:lnTo>
                <a:lnTo>
                  <a:pt x="25" y="684"/>
                </a:lnTo>
                <a:lnTo>
                  <a:pt x="25" y="730"/>
                </a:lnTo>
                <a:lnTo>
                  <a:pt x="29" y="778"/>
                </a:lnTo>
                <a:lnTo>
                  <a:pt x="38" y="828"/>
                </a:lnTo>
                <a:lnTo>
                  <a:pt x="54" y="879"/>
                </a:lnTo>
                <a:lnTo>
                  <a:pt x="77" y="931"/>
                </a:lnTo>
                <a:lnTo>
                  <a:pt x="78" y="934"/>
                </a:lnTo>
                <a:lnTo>
                  <a:pt x="82" y="943"/>
                </a:lnTo>
                <a:lnTo>
                  <a:pt x="86" y="955"/>
                </a:lnTo>
                <a:lnTo>
                  <a:pt x="93" y="971"/>
                </a:lnTo>
                <a:lnTo>
                  <a:pt x="98" y="990"/>
                </a:lnTo>
                <a:lnTo>
                  <a:pt x="105" y="1013"/>
                </a:lnTo>
                <a:lnTo>
                  <a:pt x="110" y="1040"/>
                </a:lnTo>
                <a:lnTo>
                  <a:pt x="114" y="1070"/>
                </a:lnTo>
                <a:lnTo>
                  <a:pt x="117" y="1104"/>
                </a:lnTo>
                <a:lnTo>
                  <a:pt x="118" y="1139"/>
                </a:lnTo>
                <a:lnTo>
                  <a:pt x="118" y="1143"/>
                </a:lnTo>
                <a:lnTo>
                  <a:pt x="118" y="1153"/>
                </a:lnTo>
                <a:lnTo>
                  <a:pt x="118" y="1167"/>
                </a:lnTo>
                <a:lnTo>
                  <a:pt x="121" y="1187"/>
                </a:lnTo>
                <a:lnTo>
                  <a:pt x="124" y="1211"/>
                </a:lnTo>
                <a:lnTo>
                  <a:pt x="128" y="1239"/>
                </a:lnTo>
                <a:lnTo>
                  <a:pt x="135" y="1271"/>
                </a:lnTo>
                <a:lnTo>
                  <a:pt x="144" y="1308"/>
                </a:lnTo>
                <a:lnTo>
                  <a:pt x="157" y="1346"/>
                </a:lnTo>
                <a:lnTo>
                  <a:pt x="173" y="1388"/>
                </a:lnTo>
                <a:lnTo>
                  <a:pt x="192" y="1431"/>
                </a:lnTo>
                <a:lnTo>
                  <a:pt x="217" y="1476"/>
                </a:lnTo>
                <a:lnTo>
                  <a:pt x="244" y="1523"/>
                </a:lnTo>
                <a:lnTo>
                  <a:pt x="277" y="1571"/>
                </a:lnTo>
                <a:lnTo>
                  <a:pt x="317" y="1620"/>
                </a:lnTo>
                <a:lnTo>
                  <a:pt x="362" y="1669"/>
                </a:lnTo>
                <a:lnTo>
                  <a:pt x="412" y="1718"/>
                </a:lnTo>
                <a:lnTo>
                  <a:pt x="469" y="1766"/>
                </a:lnTo>
                <a:lnTo>
                  <a:pt x="471" y="1768"/>
                </a:lnTo>
                <a:lnTo>
                  <a:pt x="479" y="1774"/>
                </a:lnTo>
                <a:lnTo>
                  <a:pt x="491" y="1781"/>
                </a:lnTo>
                <a:lnTo>
                  <a:pt x="506" y="1791"/>
                </a:lnTo>
                <a:lnTo>
                  <a:pt x="526" y="1803"/>
                </a:lnTo>
                <a:lnTo>
                  <a:pt x="549" y="1815"/>
                </a:lnTo>
                <a:lnTo>
                  <a:pt x="577" y="1829"/>
                </a:lnTo>
                <a:lnTo>
                  <a:pt x="608" y="1843"/>
                </a:lnTo>
                <a:lnTo>
                  <a:pt x="643" y="1856"/>
                </a:lnTo>
                <a:lnTo>
                  <a:pt x="683" y="1869"/>
                </a:lnTo>
                <a:lnTo>
                  <a:pt x="725" y="1880"/>
                </a:lnTo>
                <a:lnTo>
                  <a:pt x="771" y="1890"/>
                </a:lnTo>
                <a:lnTo>
                  <a:pt x="820" y="1898"/>
                </a:lnTo>
                <a:lnTo>
                  <a:pt x="873" y="1902"/>
                </a:lnTo>
                <a:lnTo>
                  <a:pt x="929" y="1904"/>
                </a:lnTo>
                <a:lnTo>
                  <a:pt x="990" y="1902"/>
                </a:lnTo>
                <a:lnTo>
                  <a:pt x="1054" y="1895"/>
                </a:lnTo>
                <a:lnTo>
                  <a:pt x="1121" y="1884"/>
                </a:lnTo>
                <a:lnTo>
                  <a:pt x="1121" y="1884"/>
                </a:lnTo>
                <a:lnTo>
                  <a:pt x="1156" y="1877"/>
                </a:lnTo>
                <a:lnTo>
                  <a:pt x="1193" y="1872"/>
                </a:lnTo>
                <a:lnTo>
                  <a:pt x="1231" y="1867"/>
                </a:lnTo>
                <a:lnTo>
                  <a:pt x="1271" y="1862"/>
                </a:lnTo>
                <a:lnTo>
                  <a:pt x="1316" y="1859"/>
                </a:lnTo>
                <a:lnTo>
                  <a:pt x="1365" y="1856"/>
                </a:lnTo>
                <a:lnTo>
                  <a:pt x="1371" y="1856"/>
                </a:lnTo>
                <a:lnTo>
                  <a:pt x="1382" y="1856"/>
                </a:lnTo>
                <a:lnTo>
                  <a:pt x="1401" y="1855"/>
                </a:lnTo>
                <a:lnTo>
                  <a:pt x="1424" y="1854"/>
                </a:lnTo>
                <a:lnTo>
                  <a:pt x="1453" y="1852"/>
                </a:lnTo>
                <a:lnTo>
                  <a:pt x="1486" y="1850"/>
                </a:lnTo>
                <a:lnTo>
                  <a:pt x="1523" y="1845"/>
                </a:lnTo>
                <a:lnTo>
                  <a:pt x="1563" y="1840"/>
                </a:lnTo>
                <a:lnTo>
                  <a:pt x="1605" y="1835"/>
                </a:lnTo>
                <a:lnTo>
                  <a:pt x="1649" y="1826"/>
                </a:lnTo>
                <a:lnTo>
                  <a:pt x="1693" y="1816"/>
                </a:lnTo>
                <a:lnTo>
                  <a:pt x="1738" y="1806"/>
                </a:lnTo>
                <a:lnTo>
                  <a:pt x="1781" y="1792"/>
                </a:lnTo>
                <a:lnTo>
                  <a:pt x="1824" y="1777"/>
                </a:lnTo>
                <a:lnTo>
                  <a:pt x="1850" y="1793"/>
                </a:lnTo>
                <a:lnTo>
                  <a:pt x="1806" y="1810"/>
                </a:lnTo>
                <a:lnTo>
                  <a:pt x="1761" y="1825"/>
                </a:lnTo>
                <a:lnTo>
                  <a:pt x="1715" y="1837"/>
                </a:lnTo>
                <a:lnTo>
                  <a:pt x="1669" y="1847"/>
                </a:lnTo>
                <a:lnTo>
                  <a:pt x="1625" y="1856"/>
                </a:lnTo>
                <a:lnTo>
                  <a:pt x="1581" y="1863"/>
                </a:lnTo>
                <a:lnTo>
                  <a:pt x="1539" y="1869"/>
                </a:lnTo>
                <a:lnTo>
                  <a:pt x="1501" y="1873"/>
                </a:lnTo>
                <a:lnTo>
                  <a:pt x="1466" y="1875"/>
                </a:lnTo>
                <a:lnTo>
                  <a:pt x="1434" y="1877"/>
                </a:lnTo>
                <a:lnTo>
                  <a:pt x="1408" y="1878"/>
                </a:lnTo>
                <a:lnTo>
                  <a:pt x="1388" y="1879"/>
                </a:lnTo>
                <a:lnTo>
                  <a:pt x="1373" y="1879"/>
                </a:lnTo>
                <a:lnTo>
                  <a:pt x="1366" y="1879"/>
                </a:lnTo>
                <a:lnTo>
                  <a:pt x="1317" y="1883"/>
                </a:lnTo>
                <a:lnTo>
                  <a:pt x="1274" y="1887"/>
                </a:lnTo>
                <a:lnTo>
                  <a:pt x="1234" y="1890"/>
                </a:lnTo>
                <a:lnTo>
                  <a:pt x="1197" y="1895"/>
                </a:lnTo>
                <a:lnTo>
                  <a:pt x="1161" y="1901"/>
                </a:lnTo>
                <a:lnTo>
                  <a:pt x="1126" y="1907"/>
                </a:lnTo>
                <a:lnTo>
                  <a:pt x="1074" y="1917"/>
                </a:lnTo>
                <a:lnTo>
                  <a:pt x="1024" y="1923"/>
                </a:lnTo>
                <a:lnTo>
                  <a:pt x="975" y="1926"/>
                </a:lnTo>
                <a:lnTo>
                  <a:pt x="929" y="1927"/>
                </a:lnTo>
                <a:lnTo>
                  <a:pt x="871" y="1926"/>
                </a:lnTo>
                <a:lnTo>
                  <a:pt x="817" y="1921"/>
                </a:lnTo>
                <a:lnTo>
                  <a:pt x="766" y="1914"/>
                </a:lnTo>
                <a:lnTo>
                  <a:pt x="719" y="1903"/>
                </a:lnTo>
                <a:lnTo>
                  <a:pt x="675" y="1891"/>
                </a:lnTo>
                <a:lnTo>
                  <a:pt x="635" y="1878"/>
                </a:lnTo>
                <a:lnTo>
                  <a:pt x="598" y="1864"/>
                </a:lnTo>
                <a:lnTo>
                  <a:pt x="565" y="1851"/>
                </a:lnTo>
                <a:lnTo>
                  <a:pt x="537" y="1836"/>
                </a:lnTo>
                <a:lnTo>
                  <a:pt x="512" y="1823"/>
                </a:lnTo>
                <a:lnTo>
                  <a:pt x="492" y="1811"/>
                </a:lnTo>
                <a:lnTo>
                  <a:pt x="476" y="1800"/>
                </a:lnTo>
                <a:lnTo>
                  <a:pt x="464" y="1793"/>
                </a:lnTo>
                <a:lnTo>
                  <a:pt x="457" y="1788"/>
                </a:lnTo>
                <a:lnTo>
                  <a:pt x="454" y="1786"/>
                </a:lnTo>
                <a:lnTo>
                  <a:pt x="396" y="1735"/>
                </a:lnTo>
                <a:lnTo>
                  <a:pt x="343" y="1685"/>
                </a:lnTo>
                <a:lnTo>
                  <a:pt x="298" y="1635"/>
                </a:lnTo>
                <a:lnTo>
                  <a:pt x="257" y="1585"/>
                </a:lnTo>
                <a:lnTo>
                  <a:pt x="223" y="1535"/>
                </a:lnTo>
                <a:lnTo>
                  <a:pt x="194" y="1487"/>
                </a:lnTo>
                <a:lnTo>
                  <a:pt x="170" y="1440"/>
                </a:lnTo>
                <a:lnTo>
                  <a:pt x="149" y="1395"/>
                </a:lnTo>
                <a:lnTo>
                  <a:pt x="133" y="1352"/>
                </a:lnTo>
                <a:lnTo>
                  <a:pt x="121" y="1312"/>
                </a:lnTo>
                <a:lnTo>
                  <a:pt x="111" y="1276"/>
                </a:lnTo>
                <a:lnTo>
                  <a:pt x="105" y="1242"/>
                </a:lnTo>
                <a:lnTo>
                  <a:pt x="99" y="1213"/>
                </a:lnTo>
                <a:lnTo>
                  <a:pt x="96" y="1187"/>
                </a:lnTo>
                <a:lnTo>
                  <a:pt x="95" y="1167"/>
                </a:lnTo>
                <a:lnTo>
                  <a:pt x="94" y="1152"/>
                </a:lnTo>
                <a:lnTo>
                  <a:pt x="94" y="1142"/>
                </a:lnTo>
                <a:lnTo>
                  <a:pt x="94" y="1139"/>
                </a:lnTo>
                <a:lnTo>
                  <a:pt x="93" y="1101"/>
                </a:lnTo>
                <a:lnTo>
                  <a:pt x="90" y="1067"/>
                </a:lnTo>
                <a:lnTo>
                  <a:pt x="85" y="1036"/>
                </a:lnTo>
                <a:lnTo>
                  <a:pt x="79" y="1009"/>
                </a:lnTo>
                <a:lnTo>
                  <a:pt x="73" y="986"/>
                </a:lnTo>
                <a:lnTo>
                  <a:pt x="66" y="967"/>
                </a:lnTo>
                <a:lnTo>
                  <a:pt x="61" y="954"/>
                </a:lnTo>
                <a:lnTo>
                  <a:pt x="57" y="945"/>
                </a:lnTo>
                <a:lnTo>
                  <a:pt x="55" y="943"/>
                </a:lnTo>
                <a:lnTo>
                  <a:pt x="33" y="890"/>
                </a:lnTo>
                <a:lnTo>
                  <a:pt x="17" y="838"/>
                </a:lnTo>
                <a:lnTo>
                  <a:pt x="6" y="788"/>
                </a:lnTo>
                <a:lnTo>
                  <a:pt x="1" y="740"/>
                </a:lnTo>
                <a:lnTo>
                  <a:pt x="0" y="693"/>
                </a:lnTo>
                <a:lnTo>
                  <a:pt x="4" y="650"/>
                </a:lnTo>
                <a:lnTo>
                  <a:pt x="12" y="607"/>
                </a:lnTo>
                <a:lnTo>
                  <a:pt x="21" y="566"/>
                </a:lnTo>
                <a:lnTo>
                  <a:pt x="35" y="528"/>
                </a:lnTo>
                <a:lnTo>
                  <a:pt x="50" y="492"/>
                </a:lnTo>
                <a:lnTo>
                  <a:pt x="67" y="458"/>
                </a:lnTo>
                <a:lnTo>
                  <a:pt x="86" y="427"/>
                </a:lnTo>
                <a:lnTo>
                  <a:pt x="105" y="398"/>
                </a:lnTo>
                <a:lnTo>
                  <a:pt x="124" y="371"/>
                </a:lnTo>
                <a:lnTo>
                  <a:pt x="143" y="348"/>
                </a:lnTo>
                <a:lnTo>
                  <a:pt x="161" y="327"/>
                </a:lnTo>
                <a:lnTo>
                  <a:pt x="178" y="309"/>
                </a:lnTo>
                <a:lnTo>
                  <a:pt x="193" y="294"/>
                </a:lnTo>
                <a:lnTo>
                  <a:pt x="205" y="283"/>
                </a:lnTo>
                <a:lnTo>
                  <a:pt x="215" y="274"/>
                </a:lnTo>
                <a:lnTo>
                  <a:pt x="222" y="269"/>
                </a:lnTo>
                <a:lnTo>
                  <a:pt x="224" y="267"/>
                </a:lnTo>
                <a:lnTo>
                  <a:pt x="284" y="222"/>
                </a:lnTo>
                <a:lnTo>
                  <a:pt x="346" y="182"/>
                </a:lnTo>
                <a:lnTo>
                  <a:pt x="409" y="147"/>
                </a:lnTo>
                <a:lnTo>
                  <a:pt x="473" y="117"/>
                </a:lnTo>
                <a:lnTo>
                  <a:pt x="538" y="92"/>
                </a:lnTo>
                <a:lnTo>
                  <a:pt x="603" y="69"/>
                </a:lnTo>
                <a:lnTo>
                  <a:pt x="667" y="51"/>
                </a:lnTo>
                <a:lnTo>
                  <a:pt x="730" y="37"/>
                </a:lnTo>
                <a:lnTo>
                  <a:pt x="791" y="24"/>
                </a:lnTo>
                <a:lnTo>
                  <a:pt x="850" y="16"/>
                </a:lnTo>
                <a:lnTo>
                  <a:pt x="906" y="10"/>
                </a:lnTo>
                <a:lnTo>
                  <a:pt x="958" y="4"/>
                </a:lnTo>
                <a:lnTo>
                  <a:pt x="1006" y="1"/>
                </a:lnTo>
                <a:lnTo>
                  <a:pt x="1050" y="0"/>
                </a:lnTo>
                <a:lnTo>
                  <a:pt x="1088" y="0"/>
                </a:lnTo>
                <a:close/>
              </a:path>
            </a:pathLst>
          </a:custGeom>
          <a:solidFill>
            <a:srgbClr val="C19A54"/>
          </a:solidFill>
          <a:ln w="0">
            <a:solidFill>
              <a:srgbClr val="C19A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5"/>
          <p:cNvSpPr>
            <a:spLocks/>
          </p:cNvSpPr>
          <p:nvPr/>
        </p:nvSpPr>
        <p:spPr bwMode="auto">
          <a:xfrm>
            <a:off x="7526581" y="1587515"/>
            <a:ext cx="393305" cy="1185992"/>
          </a:xfrm>
          <a:custGeom>
            <a:avLst/>
            <a:gdLst/>
            <a:ahLst/>
            <a:cxnLst>
              <a:cxn ang="0">
                <a:pos x="78" y="18"/>
              </a:cxn>
              <a:cxn ang="0">
                <a:pos x="146" y="50"/>
              </a:cxn>
              <a:cxn ang="0">
                <a:pos x="193" y="78"/>
              </a:cxn>
              <a:cxn ang="0">
                <a:pos x="221" y="98"/>
              </a:cxn>
              <a:cxn ang="0">
                <a:pos x="231" y="107"/>
              </a:cxn>
              <a:cxn ang="0">
                <a:pos x="261" y="134"/>
              </a:cxn>
              <a:cxn ang="0">
                <a:pos x="297" y="172"/>
              </a:cxn>
              <a:cxn ang="0">
                <a:pos x="337" y="217"/>
              </a:cxn>
              <a:cxn ang="0">
                <a:pos x="371" y="263"/>
              </a:cxn>
              <a:cxn ang="0">
                <a:pos x="485" y="444"/>
              </a:cxn>
              <a:cxn ang="0">
                <a:pos x="518" y="538"/>
              </a:cxn>
              <a:cxn ang="0">
                <a:pos x="534" y="637"/>
              </a:cxn>
              <a:cxn ang="0">
                <a:pos x="536" y="739"/>
              </a:cxn>
              <a:cxn ang="0">
                <a:pos x="527" y="844"/>
              </a:cxn>
              <a:cxn ang="0">
                <a:pos x="509" y="949"/>
              </a:cxn>
              <a:cxn ang="0">
                <a:pos x="482" y="1050"/>
              </a:cxn>
              <a:cxn ang="0">
                <a:pos x="451" y="1147"/>
              </a:cxn>
              <a:cxn ang="0">
                <a:pos x="417" y="1237"/>
              </a:cxn>
              <a:cxn ang="0">
                <a:pos x="383" y="1319"/>
              </a:cxn>
              <a:cxn ang="0">
                <a:pos x="350" y="1389"/>
              </a:cxn>
              <a:cxn ang="0">
                <a:pos x="321" y="1447"/>
              </a:cxn>
              <a:cxn ang="0">
                <a:pos x="297" y="1489"/>
              </a:cxn>
              <a:cxn ang="0">
                <a:pos x="283" y="1515"/>
              </a:cxn>
              <a:cxn ang="0">
                <a:pos x="263" y="1550"/>
              </a:cxn>
              <a:cxn ang="0">
                <a:pos x="215" y="1602"/>
              </a:cxn>
              <a:cxn ang="0">
                <a:pos x="154" y="1646"/>
              </a:cxn>
              <a:cxn ang="0">
                <a:pos x="95" y="1648"/>
              </a:cxn>
              <a:cxn ang="0">
                <a:pos x="163" y="1611"/>
              </a:cxn>
              <a:cxn ang="0">
                <a:pos x="219" y="1565"/>
              </a:cxn>
              <a:cxn ang="0">
                <a:pos x="259" y="1509"/>
              </a:cxn>
              <a:cxn ang="0">
                <a:pos x="266" y="1497"/>
              </a:cxn>
              <a:cxn ang="0">
                <a:pos x="282" y="1466"/>
              </a:cxn>
              <a:cxn ang="0">
                <a:pos x="307" y="1418"/>
              </a:cxn>
              <a:cxn ang="0">
                <a:pos x="338" y="1356"/>
              </a:cxn>
              <a:cxn ang="0">
                <a:pos x="371" y="1281"/>
              </a:cxn>
              <a:cxn ang="0">
                <a:pos x="405" y="1196"/>
              </a:cxn>
              <a:cxn ang="0">
                <a:pos x="438" y="1103"/>
              </a:cxn>
              <a:cxn ang="0">
                <a:pos x="468" y="1004"/>
              </a:cxn>
              <a:cxn ang="0">
                <a:pos x="491" y="902"/>
              </a:cxn>
              <a:cxn ang="0">
                <a:pos x="507" y="798"/>
              </a:cxn>
              <a:cxn ang="0">
                <a:pos x="512" y="695"/>
              </a:cxn>
              <a:cxn ang="0">
                <a:pos x="504" y="595"/>
              </a:cxn>
              <a:cxn ang="0">
                <a:pos x="482" y="501"/>
              </a:cxn>
              <a:cxn ang="0">
                <a:pos x="441" y="413"/>
              </a:cxn>
              <a:cxn ang="0">
                <a:pos x="334" y="252"/>
              </a:cxn>
              <a:cxn ang="0">
                <a:pos x="296" y="206"/>
              </a:cxn>
              <a:cxn ang="0">
                <a:pos x="259" y="166"/>
              </a:cxn>
              <a:cxn ang="0">
                <a:pos x="227" y="136"/>
              </a:cxn>
              <a:cxn ang="0">
                <a:pos x="213" y="123"/>
              </a:cxn>
              <a:cxn ang="0">
                <a:pos x="193" y="108"/>
              </a:cxn>
              <a:cxn ang="0">
                <a:pos x="152" y="82"/>
              </a:cxn>
              <a:cxn ang="0">
                <a:pos x="88" y="50"/>
              </a:cxn>
              <a:cxn ang="0">
                <a:pos x="0" y="14"/>
              </a:cxn>
            </a:cxnLst>
            <a:rect l="0" t="0" r="r" b="b"/>
            <a:pathLst>
              <a:path w="537" h="1664">
                <a:moveTo>
                  <a:pt x="35" y="0"/>
                </a:moveTo>
                <a:lnTo>
                  <a:pt x="78" y="18"/>
                </a:lnTo>
                <a:lnTo>
                  <a:pt x="115" y="34"/>
                </a:lnTo>
                <a:lnTo>
                  <a:pt x="146" y="50"/>
                </a:lnTo>
                <a:lnTo>
                  <a:pt x="171" y="65"/>
                </a:lnTo>
                <a:lnTo>
                  <a:pt x="193" y="78"/>
                </a:lnTo>
                <a:lnTo>
                  <a:pt x="209" y="90"/>
                </a:lnTo>
                <a:lnTo>
                  <a:pt x="221" y="98"/>
                </a:lnTo>
                <a:lnTo>
                  <a:pt x="228" y="105"/>
                </a:lnTo>
                <a:lnTo>
                  <a:pt x="231" y="107"/>
                </a:lnTo>
                <a:lnTo>
                  <a:pt x="245" y="119"/>
                </a:lnTo>
                <a:lnTo>
                  <a:pt x="261" y="134"/>
                </a:lnTo>
                <a:lnTo>
                  <a:pt x="279" y="152"/>
                </a:lnTo>
                <a:lnTo>
                  <a:pt x="297" y="172"/>
                </a:lnTo>
                <a:lnTo>
                  <a:pt x="318" y="193"/>
                </a:lnTo>
                <a:lnTo>
                  <a:pt x="337" y="217"/>
                </a:lnTo>
                <a:lnTo>
                  <a:pt x="355" y="240"/>
                </a:lnTo>
                <a:lnTo>
                  <a:pt x="371" y="263"/>
                </a:lnTo>
                <a:lnTo>
                  <a:pt x="462" y="400"/>
                </a:lnTo>
                <a:lnTo>
                  <a:pt x="485" y="444"/>
                </a:lnTo>
                <a:lnTo>
                  <a:pt x="503" y="490"/>
                </a:lnTo>
                <a:lnTo>
                  <a:pt x="518" y="538"/>
                </a:lnTo>
                <a:lnTo>
                  <a:pt x="528" y="587"/>
                </a:lnTo>
                <a:lnTo>
                  <a:pt x="534" y="637"/>
                </a:lnTo>
                <a:lnTo>
                  <a:pt x="537" y="687"/>
                </a:lnTo>
                <a:lnTo>
                  <a:pt x="536" y="739"/>
                </a:lnTo>
                <a:lnTo>
                  <a:pt x="533" y="792"/>
                </a:lnTo>
                <a:lnTo>
                  <a:pt x="527" y="844"/>
                </a:lnTo>
                <a:lnTo>
                  <a:pt x="519" y="896"/>
                </a:lnTo>
                <a:lnTo>
                  <a:pt x="509" y="949"/>
                </a:lnTo>
                <a:lnTo>
                  <a:pt x="496" y="1000"/>
                </a:lnTo>
                <a:lnTo>
                  <a:pt x="482" y="1050"/>
                </a:lnTo>
                <a:lnTo>
                  <a:pt x="467" y="1099"/>
                </a:lnTo>
                <a:lnTo>
                  <a:pt x="451" y="1147"/>
                </a:lnTo>
                <a:lnTo>
                  <a:pt x="434" y="1193"/>
                </a:lnTo>
                <a:lnTo>
                  <a:pt x="417" y="1237"/>
                </a:lnTo>
                <a:lnTo>
                  <a:pt x="400" y="1279"/>
                </a:lnTo>
                <a:lnTo>
                  <a:pt x="383" y="1319"/>
                </a:lnTo>
                <a:lnTo>
                  <a:pt x="366" y="1355"/>
                </a:lnTo>
                <a:lnTo>
                  <a:pt x="350" y="1389"/>
                </a:lnTo>
                <a:lnTo>
                  <a:pt x="335" y="1420"/>
                </a:lnTo>
                <a:lnTo>
                  <a:pt x="321" y="1447"/>
                </a:lnTo>
                <a:lnTo>
                  <a:pt x="308" y="1470"/>
                </a:lnTo>
                <a:lnTo>
                  <a:pt x="297" y="1489"/>
                </a:lnTo>
                <a:lnTo>
                  <a:pt x="290" y="1504"/>
                </a:lnTo>
                <a:lnTo>
                  <a:pt x="283" y="1515"/>
                </a:lnTo>
                <a:lnTo>
                  <a:pt x="280" y="1520"/>
                </a:lnTo>
                <a:lnTo>
                  <a:pt x="263" y="1550"/>
                </a:lnTo>
                <a:lnTo>
                  <a:pt x="241" y="1578"/>
                </a:lnTo>
                <a:lnTo>
                  <a:pt x="215" y="1602"/>
                </a:lnTo>
                <a:lnTo>
                  <a:pt x="186" y="1626"/>
                </a:lnTo>
                <a:lnTo>
                  <a:pt x="154" y="1646"/>
                </a:lnTo>
                <a:lnTo>
                  <a:pt x="119" y="1664"/>
                </a:lnTo>
                <a:lnTo>
                  <a:pt x="95" y="1648"/>
                </a:lnTo>
                <a:lnTo>
                  <a:pt x="131" y="1631"/>
                </a:lnTo>
                <a:lnTo>
                  <a:pt x="163" y="1611"/>
                </a:lnTo>
                <a:lnTo>
                  <a:pt x="193" y="1590"/>
                </a:lnTo>
                <a:lnTo>
                  <a:pt x="219" y="1565"/>
                </a:lnTo>
                <a:lnTo>
                  <a:pt x="242" y="1538"/>
                </a:lnTo>
                <a:lnTo>
                  <a:pt x="259" y="1509"/>
                </a:lnTo>
                <a:lnTo>
                  <a:pt x="261" y="1505"/>
                </a:lnTo>
                <a:lnTo>
                  <a:pt x="266" y="1497"/>
                </a:lnTo>
                <a:lnTo>
                  <a:pt x="273" y="1484"/>
                </a:lnTo>
                <a:lnTo>
                  <a:pt x="282" y="1466"/>
                </a:lnTo>
                <a:lnTo>
                  <a:pt x="294" y="1445"/>
                </a:lnTo>
                <a:lnTo>
                  <a:pt x="307" y="1418"/>
                </a:lnTo>
                <a:lnTo>
                  <a:pt x="322" y="1389"/>
                </a:lnTo>
                <a:lnTo>
                  <a:pt x="338" y="1356"/>
                </a:lnTo>
                <a:lnTo>
                  <a:pt x="354" y="1320"/>
                </a:lnTo>
                <a:lnTo>
                  <a:pt x="371" y="1281"/>
                </a:lnTo>
                <a:lnTo>
                  <a:pt x="388" y="1240"/>
                </a:lnTo>
                <a:lnTo>
                  <a:pt x="405" y="1196"/>
                </a:lnTo>
                <a:lnTo>
                  <a:pt x="422" y="1150"/>
                </a:lnTo>
                <a:lnTo>
                  <a:pt x="438" y="1103"/>
                </a:lnTo>
                <a:lnTo>
                  <a:pt x="454" y="1054"/>
                </a:lnTo>
                <a:lnTo>
                  <a:pt x="468" y="1004"/>
                </a:lnTo>
                <a:lnTo>
                  <a:pt x="481" y="953"/>
                </a:lnTo>
                <a:lnTo>
                  <a:pt x="491" y="902"/>
                </a:lnTo>
                <a:lnTo>
                  <a:pt x="501" y="849"/>
                </a:lnTo>
                <a:lnTo>
                  <a:pt x="507" y="798"/>
                </a:lnTo>
                <a:lnTo>
                  <a:pt x="511" y="746"/>
                </a:lnTo>
                <a:lnTo>
                  <a:pt x="512" y="695"/>
                </a:lnTo>
                <a:lnTo>
                  <a:pt x="510" y="645"/>
                </a:lnTo>
                <a:lnTo>
                  <a:pt x="504" y="595"/>
                </a:lnTo>
                <a:lnTo>
                  <a:pt x="495" y="547"/>
                </a:lnTo>
                <a:lnTo>
                  <a:pt x="482" y="501"/>
                </a:lnTo>
                <a:lnTo>
                  <a:pt x="464" y="456"/>
                </a:lnTo>
                <a:lnTo>
                  <a:pt x="441" y="413"/>
                </a:lnTo>
                <a:lnTo>
                  <a:pt x="351" y="277"/>
                </a:lnTo>
                <a:lnTo>
                  <a:pt x="334" y="252"/>
                </a:lnTo>
                <a:lnTo>
                  <a:pt x="315" y="229"/>
                </a:lnTo>
                <a:lnTo>
                  <a:pt x="296" y="206"/>
                </a:lnTo>
                <a:lnTo>
                  <a:pt x="277" y="185"/>
                </a:lnTo>
                <a:lnTo>
                  <a:pt x="259" y="166"/>
                </a:lnTo>
                <a:lnTo>
                  <a:pt x="242" y="149"/>
                </a:lnTo>
                <a:lnTo>
                  <a:pt x="227" y="136"/>
                </a:lnTo>
                <a:lnTo>
                  <a:pt x="215" y="125"/>
                </a:lnTo>
                <a:lnTo>
                  <a:pt x="213" y="123"/>
                </a:lnTo>
                <a:lnTo>
                  <a:pt x="206" y="118"/>
                </a:lnTo>
                <a:lnTo>
                  <a:pt x="193" y="108"/>
                </a:lnTo>
                <a:lnTo>
                  <a:pt x="176" y="96"/>
                </a:lnTo>
                <a:lnTo>
                  <a:pt x="152" y="82"/>
                </a:lnTo>
                <a:lnTo>
                  <a:pt x="123" y="67"/>
                </a:lnTo>
                <a:lnTo>
                  <a:pt x="88" y="50"/>
                </a:lnTo>
                <a:lnTo>
                  <a:pt x="48" y="32"/>
                </a:lnTo>
                <a:lnTo>
                  <a:pt x="0" y="14"/>
                </a:lnTo>
                <a:lnTo>
                  <a:pt x="35" y="0"/>
                </a:lnTo>
                <a:close/>
              </a:path>
            </a:pathLst>
          </a:custGeom>
          <a:solidFill>
            <a:srgbClr val="AB9B1A"/>
          </a:solidFill>
          <a:ln w="0">
            <a:solidFill>
              <a:srgbClr val="AB9B1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6"/>
          <p:cNvSpPr>
            <a:spLocks noEditPoints="1"/>
          </p:cNvSpPr>
          <p:nvPr/>
        </p:nvSpPr>
        <p:spPr bwMode="auto">
          <a:xfrm>
            <a:off x="7501726" y="1578962"/>
            <a:ext cx="112582" cy="1203098"/>
          </a:xfrm>
          <a:custGeom>
            <a:avLst/>
            <a:gdLst/>
            <a:ahLst/>
            <a:cxnLst>
              <a:cxn ang="0">
                <a:pos x="129" y="1659"/>
              </a:cxn>
              <a:cxn ang="0">
                <a:pos x="153" y="1675"/>
              </a:cxn>
              <a:cxn ang="0">
                <a:pos x="128" y="1687"/>
              </a:cxn>
              <a:cxn ang="0">
                <a:pos x="102" y="1671"/>
              </a:cxn>
              <a:cxn ang="0">
                <a:pos x="129" y="1659"/>
              </a:cxn>
              <a:cxn ang="0">
                <a:pos x="35" y="0"/>
              </a:cxn>
              <a:cxn ang="0">
                <a:pos x="69" y="11"/>
              </a:cxn>
              <a:cxn ang="0">
                <a:pos x="34" y="25"/>
              </a:cxn>
              <a:cxn ang="0">
                <a:pos x="0" y="13"/>
              </a:cxn>
              <a:cxn ang="0">
                <a:pos x="35" y="0"/>
              </a:cxn>
            </a:cxnLst>
            <a:rect l="0" t="0" r="r" b="b"/>
            <a:pathLst>
              <a:path w="153" h="1687">
                <a:moveTo>
                  <a:pt x="129" y="1659"/>
                </a:moveTo>
                <a:lnTo>
                  <a:pt x="153" y="1675"/>
                </a:lnTo>
                <a:lnTo>
                  <a:pt x="128" y="1687"/>
                </a:lnTo>
                <a:lnTo>
                  <a:pt x="102" y="1671"/>
                </a:lnTo>
                <a:lnTo>
                  <a:pt x="129" y="1659"/>
                </a:lnTo>
                <a:close/>
                <a:moveTo>
                  <a:pt x="35" y="0"/>
                </a:moveTo>
                <a:lnTo>
                  <a:pt x="69" y="11"/>
                </a:lnTo>
                <a:lnTo>
                  <a:pt x="34" y="25"/>
                </a:lnTo>
                <a:lnTo>
                  <a:pt x="0" y="13"/>
                </a:lnTo>
                <a:lnTo>
                  <a:pt x="35" y="0"/>
                </a:lnTo>
                <a:close/>
              </a:path>
            </a:pathLst>
          </a:custGeom>
          <a:solidFill>
            <a:srgbClr val="988C10"/>
          </a:solidFill>
          <a:ln w="0">
            <a:solidFill>
              <a:srgbClr val="988C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7"/>
          <p:cNvSpPr>
            <a:spLocks/>
          </p:cNvSpPr>
          <p:nvPr/>
        </p:nvSpPr>
        <p:spPr bwMode="auto">
          <a:xfrm>
            <a:off x="6745821" y="1654513"/>
            <a:ext cx="86264" cy="84103"/>
          </a:xfrm>
          <a:custGeom>
            <a:avLst/>
            <a:gdLst/>
            <a:ahLst/>
            <a:cxnLst>
              <a:cxn ang="0">
                <a:pos x="59" y="0"/>
              </a:cxn>
              <a:cxn ang="0">
                <a:pos x="77" y="3"/>
              </a:cxn>
              <a:cxn ang="0">
                <a:pos x="93" y="11"/>
              </a:cxn>
              <a:cxn ang="0">
                <a:pos x="106" y="24"/>
              </a:cxn>
              <a:cxn ang="0">
                <a:pos x="114" y="40"/>
              </a:cxn>
              <a:cxn ang="0">
                <a:pos x="117" y="59"/>
              </a:cxn>
              <a:cxn ang="0">
                <a:pos x="114" y="77"/>
              </a:cxn>
              <a:cxn ang="0">
                <a:pos x="106" y="93"/>
              </a:cxn>
              <a:cxn ang="0">
                <a:pos x="93" y="106"/>
              </a:cxn>
              <a:cxn ang="0">
                <a:pos x="77" y="114"/>
              </a:cxn>
              <a:cxn ang="0">
                <a:pos x="59" y="117"/>
              </a:cxn>
              <a:cxn ang="0">
                <a:pos x="39" y="114"/>
              </a:cxn>
              <a:cxn ang="0">
                <a:pos x="23" y="106"/>
              </a:cxn>
              <a:cxn ang="0">
                <a:pos x="11" y="93"/>
              </a:cxn>
              <a:cxn ang="0">
                <a:pos x="2" y="77"/>
              </a:cxn>
              <a:cxn ang="0">
                <a:pos x="0" y="59"/>
              </a:cxn>
              <a:cxn ang="0">
                <a:pos x="2" y="40"/>
              </a:cxn>
              <a:cxn ang="0">
                <a:pos x="11" y="24"/>
              </a:cxn>
              <a:cxn ang="0">
                <a:pos x="23" y="11"/>
              </a:cxn>
              <a:cxn ang="0">
                <a:pos x="39" y="3"/>
              </a:cxn>
              <a:cxn ang="0">
                <a:pos x="59" y="0"/>
              </a:cxn>
            </a:cxnLst>
            <a:rect l="0" t="0" r="r" b="b"/>
            <a:pathLst>
              <a:path w="117" h="117">
                <a:moveTo>
                  <a:pt x="59" y="0"/>
                </a:moveTo>
                <a:lnTo>
                  <a:pt x="77" y="3"/>
                </a:lnTo>
                <a:lnTo>
                  <a:pt x="93" y="11"/>
                </a:lnTo>
                <a:lnTo>
                  <a:pt x="106" y="24"/>
                </a:lnTo>
                <a:lnTo>
                  <a:pt x="114" y="40"/>
                </a:lnTo>
                <a:lnTo>
                  <a:pt x="117" y="59"/>
                </a:lnTo>
                <a:lnTo>
                  <a:pt x="114" y="77"/>
                </a:lnTo>
                <a:lnTo>
                  <a:pt x="106" y="93"/>
                </a:lnTo>
                <a:lnTo>
                  <a:pt x="93" y="106"/>
                </a:lnTo>
                <a:lnTo>
                  <a:pt x="77" y="114"/>
                </a:lnTo>
                <a:lnTo>
                  <a:pt x="59" y="117"/>
                </a:lnTo>
                <a:lnTo>
                  <a:pt x="39" y="114"/>
                </a:lnTo>
                <a:lnTo>
                  <a:pt x="23" y="106"/>
                </a:lnTo>
                <a:lnTo>
                  <a:pt x="11" y="93"/>
                </a:lnTo>
                <a:lnTo>
                  <a:pt x="2" y="77"/>
                </a:lnTo>
                <a:lnTo>
                  <a:pt x="0" y="59"/>
                </a:lnTo>
                <a:lnTo>
                  <a:pt x="2" y="40"/>
                </a:lnTo>
                <a:lnTo>
                  <a:pt x="11" y="24"/>
                </a:lnTo>
                <a:lnTo>
                  <a:pt x="23" y="11"/>
                </a:lnTo>
                <a:lnTo>
                  <a:pt x="39"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
          <p:cNvSpPr>
            <a:spLocks noEditPoints="1"/>
          </p:cNvSpPr>
          <p:nvPr/>
        </p:nvSpPr>
        <p:spPr bwMode="auto">
          <a:xfrm>
            <a:off x="6737048" y="1645960"/>
            <a:ext cx="103809" cy="101209"/>
          </a:xfrm>
          <a:custGeom>
            <a:avLst/>
            <a:gdLst/>
            <a:ahLst/>
            <a:cxnLst>
              <a:cxn ang="0">
                <a:pos x="72" y="24"/>
              </a:cxn>
              <a:cxn ang="0">
                <a:pos x="57" y="26"/>
              </a:cxn>
              <a:cxn ang="0">
                <a:pos x="44" y="33"/>
              </a:cxn>
              <a:cxn ang="0">
                <a:pos x="33" y="43"/>
              </a:cxn>
              <a:cxn ang="0">
                <a:pos x="27" y="56"/>
              </a:cxn>
              <a:cxn ang="0">
                <a:pos x="25" y="71"/>
              </a:cxn>
              <a:cxn ang="0">
                <a:pos x="27" y="86"/>
              </a:cxn>
              <a:cxn ang="0">
                <a:pos x="33" y="99"/>
              </a:cxn>
              <a:cxn ang="0">
                <a:pos x="44" y="108"/>
              </a:cxn>
              <a:cxn ang="0">
                <a:pos x="57" y="115"/>
              </a:cxn>
              <a:cxn ang="0">
                <a:pos x="72" y="118"/>
              </a:cxn>
              <a:cxn ang="0">
                <a:pos x="86" y="115"/>
              </a:cxn>
              <a:cxn ang="0">
                <a:pos x="98" y="108"/>
              </a:cxn>
              <a:cxn ang="0">
                <a:pos x="109" y="99"/>
              </a:cxn>
              <a:cxn ang="0">
                <a:pos x="115" y="86"/>
              </a:cxn>
              <a:cxn ang="0">
                <a:pos x="118" y="71"/>
              </a:cxn>
              <a:cxn ang="0">
                <a:pos x="115" y="56"/>
              </a:cxn>
              <a:cxn ang="0">
                <a:pos x="109" y="43"/>
              </a:cxn>
              <a:cxn ang="0">
                <a:pos x="98" y="33"/>
              </a:cxn>
              <a:cxn ang="0">
                <a:pos x="86" y="26"/>
              </a:cxn>
              <a:cxn ang="0">
                <a:pos x="72" y="24"/>
              </a:cxn>
              <a:cxn ang="0">
                <a:pos x="72" y="0"/>
              </a:cxn>
              <a:cxn ang="0">
                <a:pos x="90" y="3"/>
              </a:cxn>
              <a:cxn ang="0">
                <a:pos x="107" y="10"/>
              </a:cxn>
              <a:cxn ang="0">
                <a:pos x="121" y="21"/>
              </a:cxn>
              <a:cxn ang="0">
                <a:pos x="132" y="35"/>
              </a:cxn>
              <a:cxn ang="0">
                <a:pos x="139" y="52"/>
              </a:cxn>
              <a:cxn ang="0">
                <a:pos x="142" y="71"/>
              </a:cxn>
              <a:cxn ang="0">
                <a:pos x="139" y="89"/>
              </a:cxn>
              <a:cxn ang="0">
                <a:pos x="132" y="106"/>
              </a:cxn>
              <a:cxn ang="0">
                <a:pos x="121" y="121"/>
              </a:cxn>
              <a:cxn ang="0">
                <a:pos x="107" y="132"/>
              </a:cxn>
              <a:cxn ang="0">
                <a:pos x="90" y="139"/>
              </a:cxn>
              <a:cxn ang="0">
                <a:pos x="72" y="141"/>
              </a:cxn>
              <a:cxn ang="0">
                <a:pos x="52" y="139"/>
              </a:cxn>
              <a:cxn ang="0">
                <a:pos x="35" y="132"/>
              </a:cxn>
              <a:cxn ang="0">
                <a:pos x="22" y="121"/>
              </a:cxn>
              <a:cxn ang="0">
                <a:pos x="10" y="106"/>
              </a:cxn>
              <a:cxn ang="0">
                <a:pos x="3" y="89"/>
              </a:cxn>
              <a:cxn ang="0">
                <a:pos x="0" y="71"/>
              </a:cxn>
              <a:cxn ang="0">
                <a:pos x="3" y="52"/>
              </a:cxn>
              <a:cxn ang="0">
                <a:pos x="10" y="35"/>
              </a:cxn>
              <a:cxn ang="0">
                <a:pos x="22" y="21"/>
              </a:cxn>
              <a:cxn ang="0">
                <a:pos x="35" y="10"/>
              </a:cxn>
              <a:cxn ang="0">
                <a:pos x="52" y="3"/>
              </a:cxn>
              <a:cxn ang="0">
                <a:pos x="72" y="0"/>
              </a:cxn>
            </a:cxnLst>
            <a:rect l="0" t="0" r="r" b="b"/>
            <a:pathLst>
              <a:path w="142" h="141">
                <a:moveTo>
                  <a:pt x="72" y="24"/>
                </a:moveTo>
                <a:lnTo>
                  <a:pt x="57" y="26"/>
                </a:lnTo>
                <a:lnTo>
                  <a:pt x="44" y="33"/>
                </a:lnTo>
                <a:lnTo>
                  <a:pt x="33" y="43"/>
                </a:lnTo>
                <a:lnTo>
                  <a:pt x="27" y="56"/>
                </a:lnTo>
                <a:lnTo>
                  <a:pt x="25" y="71"/>
                </a:lnTo>
                <a:lnTo>
                  <a:pt x="27" y="86"/>
                </a:lnTo>
                <a:lnTo>
                  <a:pt x="33" y="99"/>
                </a:lnTo>
                <a:lnTo>
                  <a:pt x="44" y="108"/>
                </a:lnTo>
                <a:lnTo>
                  <a:pt x="57" y="115"/>
                </a:lnTo>
                <a:lnTo>
                  <a:pt x="72" y="118"/>
                </a:lnTo>
                <a:lnTo>
                  <a:pt x="86" y="115"/>
                </a:lnTo>
                <a:lnTo>
                  <a:pt x="98" y="108"/>
                </a:lnTo>
                <a:lnTo>
                  <a:pt x="109" y="99"/>
                </a:lnTo>
                <a:lnTo>
                  <a:pt x="115" y="86"/>
                </a:lnTo>
                <a:lnTo>
                  <a:pt x="118" y="71"/>
                </a:lnTo>
                <a:lnTo>
                  <a:pt x="115" y="56"/>
                </a:lnTo>
                <a:lnTo>
                  <a:pt x="109" y="43"/>
                </a:lnTo>
                <a:lnTo>
                  <a:pt x="98" y="33"/>
                </a:lnTo>
                <a:lnTo>
                  <a:pt x="86" y="26"/>
                </a:lnTo>
                <a:lnTo>
                  <a:pt x="72" y="24"/>
                </a:lnTo>
                <a:close/>
                <a:moveTo>
                  <a:pt x="72" y="0"/>
                </a:moveTo>
                <a:lnTo>
                  <a:pt x="90" y="3"/>
                </a:lnTo>
                <a:lnTo>
                  <a:pt x="107" y="10"/>
                </a:lnTo>
                <a:lnTo>
                  <a:pt x="121" y="21"/>
                </a:lnTo>
                <a:lnTo>
                  <a:pt x="132" y="35"/>
                </a:lnTo>
                <a:lnTo>
                  <a:pt x="139" y="52"/>
                </a:lnTo>
                <a:lnTo>
                  <a:pt x="142" y="71"/>
                </a:lnTo>
                <a:lnTo>
                  <a:pt x="139" y="89"/>
                </a:lnTo>
                <a:lnTo>
                  <a:pt x="132" y="106"/>
                </a:lnTo>
                <a:lnTo>
                  <a:pt x="121" y="121"/>
                </a:lnTo>
                <a:lnTo>
                  <a:pt x="107" y="132"/>
                </a:lnTo>
                <a:lnTo>
                  <a:pt x="90" y="139"/>
                </a:lnTo>
                <a:lnTo>
                  <a:pt x="72" y="141"/>
                </a:lnTo>
                <a:lnTo>
                  <a:pt x="52" y="139"/>
                </a:lnTo>
                <a:lnTo>
                  <a:pt x="35" y="132"/>
                </a:lnTo>
                <a:lnTo>
                  <a:pt x="22" y="121"/>
                </a:lnTo>
                <a:lnTo>
                  <a:pt x="10" y="106"/>
                </a:lnTo>
                <a:lnTo>
                  <a:pt x="3" y="89"/>
                </a:lnTo>
                <a:lnTo>
                  <a:pt x="0" y="71"/>
                </a:lnTo>
                <a:lnTo>
                  <a:pt x="3" y="52"/>
                </a:lnTo>
                <a:lnTo>
                  <a:pt x="10" y="35"/>
                </a:lnTo>
                <a:lnTo>
                  <a:pt x="22" y="21"/>
                </a:lnTo>
                <a:lnTo>
                  <a:pt x="35" y="10"/>
                </a:lnTo>
                <a:lnTo>
                  <a:pt x="52" y="3"/>
                </a:lnTo>
                <a:lnTo>
                  <a:pt x="7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0" name="Group 139"/>
          <p:cNvGrpSpPr/>
          <p:nvPr/>
        </p:nvGrpSpPr>
        <p:grpSpPr>
          <a:xfrm>
            <a:off x="6365675" y="2228977"/>
            <a:ext cx="103809" cy="101209"/>
            <a:chOff x="5630920" y="2377186"/>
            <a:chExt cx="103809" cy="101209"/>
          </a:xfrm>
        </p:grpSpPr>
        <p:sp>
          <p:nvSpPr>
            <p:cNvPr id="141" name="Freeform 19"/>
            <p:cNvSpPr>
              <a:spLocks/>
            </p:cNvSpPr>
            <p:nvPr/>
          </p:nvSpPr>
          <p:spPr bwMode="auto">
            <a:xfrm>
              <a:off x="5641155" y="2385739"/>
              <a:ext cx="84802" cy="84103"/>
            </a:xfrm>
            <a:custGeom>
              <a:avLst/>
              <a:gdLst/>
              <a:ahLst/>
              <a:cxnLst>
                <a:cxn ang="0">
                  <a:pos x="59" y="0"/>
                </a:cxn>
                <a:cxn ang="0">
                  <a:pos x="77" y="3"/>
                </a:cxn>
                <a:cxn ang="0">
                  <a:pos x="93" y="12"/>
                </a:cxn>
                <a:cxn ang="0">
                  <a:pos x="106" y="25"/>
                </a:cxn>
                <a:cxn ang="0">
                  <a:pos x="114" y="41"/>
                </a:cxn>
                <a:cxn ang="0">
                  <a:pos x="118" y="59"/>
                </a:cxn>
                <a:cxn ang="0">
                  <a:pos x="114" y="78"/>
                </a:cxn>
                <a:cxn ang="0">
                  <a:pos x="106" y="94"/>
                </a:cxn>
                <a:cxn ang="0">
                  <a:pos x="93" y="107"/>
                </a:cxn>
                <a:cxn ang="0">
                  <a:pos x="77" y="115"/>
                </a:cxn>
                <a:cxn ang="0">
                  <a:pos x="59" y="118"/>
                </a:cxn>
                <a:cxn ang="0">
                  <a:pos x="40" y="115"/>
                </a:cxn>
                <a:cxn ang="0">
                  <a:pos x="24" y="107"/>
                </a:cxn>
                <a:cxn ang="0">
                  <a:pos x="11" y="94"/>
                </a:cxn>
                <a:cxn ang="0">
                  <a:pos x="2" y="78"/>
                </a:cxn>
                <a:cxn ang="0">
                  <a:pos x="0" y="59"/>
                </a:cxn>
                <a:cxn ang="0">
                  <a:pos x="2" y="41"/>
                </a:cxn>
                <a:cxn ang="0">
                  <a:pos x="11" y="25"/>
                </a:cxn>
                <a:cxn ang="0">
                  <a:pos x="24" y="12"/>
                </a:cxn>
                <a:cxn ang="0">
                  <a:pos x="40" y="3"/>
                </a:cxn>
                <a:cxn ang="0">
                  <a:pos x="59" y="0"/>
                </a:cxn>
              </a:cxnLst>
              <a:rect l="0" t="0" r="r" b="b"/>
              <a:pathLst>
                <a:path w="118" h="118">
                  <a:moveTo>
                    <a:pt x="59" y="0"/>
                  </a:moveTo>
                  <a:lnTo>
                    <a:pt x="77" y="3"/>
                  </a:lnTo>
                  <a:lnTo>
                    <a:pt x="93" y="12"/>
                  </a:lnTo>
                  <a:lnTo>
                    <a:pt x="106" y="25"/>
                  </a:lnTo>
                  <a:lnTo>
                    <a:pt x="114" y="41"/>
                  </a:lnTo>
                  <a:lnTo>
                    <a:pt x="118" y="59"/>
                  </a:lnTo>
                  <a:lnTo>
                    <a:pt x="114" y="78"/>
                  </a:lnTo>
                  <a:lnTo>
                    <a:pt x="106" y="94"/>
                  </a:lnTo>
                  <a:lnTo>
                    <a:pt x="93" y="107"/>
                  </a:lnTo>
                  <a:lnTo>
                    <a:pt x="77" y="115"/>
                  </a:lnTo>
                  <a:lnTo>
                    <a:pt x="59" y="118"/>
                  </a:lnTo>
                  <a:lnTo>
                    <a:pt x="40" y="115"/>
                  </a:lnTo>
                  <a:lnTo>
                    <a:pt x="24" y="107"/>
                  </a:lnTo>
                  <a:lnTo>
                    <a:pt x="11" y="94"/>
                  </a:lnTo>
                  <a:lnTo>
                    <a:pt x="2" y="78"/>
                  </a:lnTo>
                  <a:lnTo>
                    <a:pt x="0" y="59"/>
                  </a:lnTo>
                  <a:lnTo>
                    <a:pt x="2" y="41"/>
                  </a:lnTo>
                  <a:lnTo>
                    <a:pt x="11" y="25"/>
                  </a:lnTo>
                  <a:lnTo>
                    <a:pt x="24" y="12"/>
                  </a:lnTo>
                  <a:lnTo>
                    <a:pt x="40"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20"/>
            <p:cNvSpPr>
              <a:spLocks noEditPoints="1"/>
            </p:cNvSpPr>
            <p:nvPr/>
          </p:nvSpPr>
          <p:spPr bwMode="auto">
            <a:xfrm>
              <a:off x="5630920" y="2377186"/>
              <a:ext cx="103809" cy="101209"/>
            </a:xfrm>
            <a:custGeom>
              <a:avLst/>
              <a:gdLst/>
              <a:ahLst/>
              <a:cxnLst>
                <a:cxn ang="0">
                  <a:pos x="71" y="24"/>
                </a:cxn>
                <a:cxn ang="0">
                  <a:pos x="56" y="26"/>
                </a:cxn>
                <a:cxn ang="0">
                  <a:pos x="43" y="33"/>
                </a:cxn>
                <a:cxn ang="0">
                  <a:pos x="33" y="42"/>
                </a:cxn>
                <a:cxn ang="0">
                  <a:pos x="26" y="56"/>
                </a:cxn>
                <a:cxn ang="0">
                  <a:pos x="24" y="70"/>
                </a:cxn>
                <a:cxn ang="0">
                  <a:pos x="26" y="85"/>
                </a:cxn>
                <a:cxn ang="0">
                  <a:pos x="33" y="98"/>
                </a:cxn>
                <a:cxn ang="0">
                  <a:pos x="43" y="108"/>
                </a:cxn>
                <a:cxn ang="0">
                  <a:pos x="56" y="115"/>
                </a:cxn>
                <a:cxn ang="0">
                  <a:pos x="71" y="117"/>
                </a:cxn>
                <a:cxn ang="0">
                  <a:pos x="85" y="115"/>
                </a:cxn>
                <a:cxn ang="0">
                  <a:pos x="98" y="108"/>
                </a:cxn>
                <a:cxn ang="0">
                  <a:pos x="108" y="98"/>
                </a:cxn>
                <a:cxn ang="0">
                  <a:pos x="115" y="85"/>
                </a:cxn>
                <a:cxn ang="0">
                  <a:pos x="117" y="70"/>
                </a:cxn>
                <a:cxn ang="0">
                  <a:pos x="115" y="56"/>
                </a:cxn>
                <a:cxn ang="0">
                  <a:pos x="108" y="42"/>
                </a:cxn>
                <a:cxn ang="0">
                  <a:pos x="98" y="33"/>
                </a:cxn>
                <a:cxn ang="0">
                  <a:pos x="85" y="26"/>
                </a:cxn>
                <a:cxn ang="0">
                  <a:pos x="71" y="24"/>
                </a:cxn>
                <a:cxn ang="0">
                  <a:pos x="71" y="0"/>
                </a:cxn>
                <a:cxn ang="0">
                  <a:pos x="89" y="2"/>
                </a:cxn>
                <a:cxn ang="0">
                  <a:pos x="106" y="9"/>
                </a:cxn>
                <a:cxn ang="0">
                  <a:pos x="120" y="20"/>
                </a:cxn>
                <a:cxn ang="0">
                  <a:pos x="132" y="35"/>
                </a:cxn>
                <a:cxn ang="0">
                  <a:pos x="138" y="52"/>
                </a:cxn>
                <a:cxn ang="0">
                  <a:pos x="141" y="70"/>
                </a:cxn>
                <a:cxn ang="0">
                  <a:pos x="138" y="89"/>
                </a:cxn>
                <a:cxn ang="0">
                  <a:pos x="132" y="106"/>
                </a:cxn>
                <a:cxn ang="0">
                  <a:pos x="120" y="120"/>
                </a:cxn>
                <a:cxn ang="0">
                  <a:pos x="106" y="132"/>
                </a:cxn>
                <a:cxn ang="0">
                  <a:pos x="89" y="138"/>
                </a:cxn>
                <a:cxn ang="0">
                  <a:pos x="71" y="141"/>
                </a:cxn>
                <a:cxn ang="0">
                  <a:pos x="52" y="138"/>
                </a:cxn>
                <a:cxn ang="0">
                  <a:pos x="35" y="132"/>
                </a:cxn>
                <a:cxn ang="0">
                  <a:pos x="21" y="120"/>
                </a:cxn>
                <a:cxn ang="0">
                  <a:pos x="9" y="106"/>
                </a:cxn>
                <a:cxn ang="0">
                  <a:pos x="3" y="89"/>
                </a:cxn>
                <a:cxn ang="0">
                  <a:pos x="0" y="70"/>
                </a:cxn>
                <a:cxn ang="0">
                  <a:pos x="3" y="52"/>
                </a:cxn>
                <a:cxn ang="0">
                  <a:pos x="9" y="35"/>
                </a:cxn>
                <a:cxn ang="0">
                  <a:pos x="21" y="20"/>
                </a:cxn>
                <a:cxn ang="0">
                  <a:pos x="35" y="9"/>
                </a:cxn>
                <a:cxn ang="0">
                  <a:pos x="52" y="2"/>
                </a:cxn>
                <a:cxn ang="0">
                  <a:pos x="71" y="0"/>
                </a:cxn>
              </a:cxnLst>
              <a:rect l="0" t="0" r="r" b="b"/>
              <a:pathLst>
                <a:path w="141" h="141">
                  <a:moveTo>
                    <a:pt x="71" y="24"/>
                  </a:moveTo>
                  <a:lnTo>
                    <a:pt x="56" y="26"/>
                  </a:lnTo>
                  <a:lnTo>
                    <a:pt x="43" y="33"/>
                  </a:lnTo>
                  <a:lnTo>
                    <a:pt x="33" y="42"/>
                  </a:lnTo>
                  <a:lnTo>
                    <a:pt x="26" y="56"/>
                  </a:lnTo>
                  <a:lnTo>
                    <a:pt x="24" y="70"/>
                  </a:lnTo>
                  <a:lnTo>
                    <a:pt x="26" y="85"/>
                  </a:lnTo>
                  <a:lnTo>
                    <a:pt x="33" y="98"/>
                  </a:lnTo>
                  <a:lnTo>
                    <a:pt x="43" y="108"/>
                  </a:lnTo>
                  <a:lnTo>
                    <a:pt x="56" y="115"/>
                  </a:lnTo>
                  <a:lnTo>
                    <a:pt x="71" y="117"/>
                  </a:lnTo>
                  <a:lnTo>
                    <a:pt x="85" y="115"/>
                  </a:lnTo>
                  <a:lnTo>
                    <a:pt x="98" y="108"/>
                  </a:lnTo>
                  <a:lnTo>
                    <a:pt x="108" y="98"/>
                  </a:lnTo>
                  <a:lnTo>
                    <a:pt x="115" y="85"/>
                  </a:lnTo>
                  <a:lnTo>
                    <a:pt x="117" y="70"/>
                  </a:lnTo>
                  <a:lnTo>
                    <a:pt x="115" y="56"/>
                  </a:lnTo>
                  <a:lnTo>
                    <a:pt x="108" y="42"/>
                  </a:lnTo>
                  <a:lnTo>
                    <a:pt x="98" y="33"/>
                  </a:lnTo>
                  <a:lnTo>
                    <a:pt x="85" y="26"/>
                  </a:lnTo>
                  <a:lnTo>
                    <a:pt x="71" y="24"/>
                  </a:lnTo>
                  <a:close/>
                  <a:moveTo>
                    <a:pt x="71" y="0"/>
                  </a:moveTo>
                  <a:lnTo>
                    <a:pt x="89" y="2"/>
                  </a:lnTo>
                  <a:lnTo>
                    <a:pt x="106" y="9"/>
                  </a:lnTo>
                  <a:lnTo>
                    <a:pt x="120" y="20"/>
                  </a:lnTo>
                  <a:lnTo>
                    <a:pt x="132" y="35"/>
                  </a:lnTo>
                  <a:lnTo>
                    <a:pt x="138" y="52"/>
                  </a:lnTo>
                  <a:lnTo>
                    <a:pt x="141" y="70"/>
                  </a:lnTo>
                  <a:lnTo>
                    <a:pt x="138" y="89"/>
                  </a:lnTo>
                  <a:lnTo>
                    <a:pt x="132" y="106"/>
                  </a:lnTo>
                  <a:lnTo>
                    <a:pt x="120" y="120"/>
                  </a:lnTo>
                  <a:lnTo>
                    <a:pt x="106" y="132"/>
                  </a:lnTo>
                  <a:lnTo>
                    <a:pt x="89" y="138"/>
                  </a:lnTo>
                  <a:lnTo>
                    <a:pt x="71" y="141"/>
                  </a:lnTo>
                  <a:lnTo>
                    <a:pt x="52" y="138"/>
                  </a:lnTo>
                  <a:lnTo>
                    <a:pt x="35" y="132"/>
                  </a:lnTo>
                  <a:lnTo>
                    <a:pt x="21" y="120"/>
                  </a:lnTo>
                  <a:lnTo>
                    <a:pt x="9" y="106"/>
                  </a:lnTo>
                  <a:lnTo>
                    <a:pt x="3" y="89"/>
                  </a:lnTo>
                  <a:lnTo>
                    <a:pt x="0" y="70"/>
                  </a:lnTo>
                  <a:lnTo>
                    <a:pt x="3" y="52"/>
                  </a:lnTo>
                  <a:lnTo>
                    <a:pt x="9" y="35"/>
                  </a:lnTo>
                  <a:lnTo>
                    <a:pt x="21" y="20"/>
                  </a:lnTo>
                  <a:lnTo>
                    <a:pt x="35"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 name="Freeform 21"/>
          <p:cNvSpPr>
            <a:spLocks/>
          </p:cNvSpPr>
          <p:nvPr/>
        </p:nvSpPr>
        <p:spPr bwMode="auto">
          <a:xfrm>
            <a:off x="6855479" y="2062198"/>
            <a:ext cx="84802" cy="84103"/>
          </a:xfrm>
          <a:custGeom>
            <a:avLst/>
            <a:gdLst/>
            <a:ahLst/>
            <a:cxnLst>
              <a:cxn ang="0">
                <a:pos x="59" y="0"/>
              </a:cxn>
              <a:cxn ang="0">
                <a:pos x="77" y="2"/>
              </a:cxn>
              <a:cxn ang="0">
                <a:pos x="93" y="11"/>
              </a:cxn>
              <a:cxn ang="0">
                <a:pos x="106" y="23"/>
              </a:cxn>
              <a:cxn ang="0">
                <a:pos x="114" y="39"/>
              </a:cxn>
              <a:cxn ang="0">
                <a:pos x="118" y="59"/>
              </a:cxn>
              <a:cxn ang="0">
                <a:pos x="114" y="77"/>
              </a:cxn>
              <a:cxn ang="0">
                <a:pos x="106" y="93"/>
              </a:cxn>
              <a:cxn ang="0">
                <a:pos x="93" y="105"/>
              </a:cxn>
              <a:cxn ang="0">
                <a:pos x="77" y="114"/>
              </a:cxn>
              <a:cxn ang="0">
                <a:pos x="59" y="117"/>
              </a:cxn>
              <a:cxn ang="0">
                <a:pos x="40" y="114"/>
              </a:cxn>
              <a:cxn ang="0">
                <a:pos x="24" y="105"/>
              </a:cxn>
              <a:cxn ang="0">
                <a:pos x="11" y="93"/>
              </a:cxn>
              <a:cxn ang="0">
                <a:pos x="2" y="77"/>
              </a:cxn>
              <a:cxn ang="0">
                <a:pos x="0" y="59"/>
              </a:cxn>
              <a:cxn ang="0">
                <a:pos x="2" y="39"/>
              </a:cxn>
              <a:cxn ang="0">
                <a:pos x="11" y="23"/>
              </a:cxn>
              <a:cxn ang="0">
                <a:pos x="24" y="11"/>
              </a:cxn>
              <a:cxn ang="0">
                <a:pos x="40" y="2"/>
              </a:cxn>
              <a:cxn ang="0">
                <a:pos x="59" y="0"/>
              </a:cxn>
            </a:cxnLst>
            <a:rect l="0" t="0" r="r" b="b"/>
            <a:pathLst>
              <a:path w="118" h="117">
                <a:moveTo>
                  <a:pt x="59" y="0"/>
                </a:moveTo>
                <a:lnTo>
                  <a:pt x="77" y="2"/>
                </a:lnTo>
                <a:lnTo>
                  <a:pt x="93" y="11"/>
                </a:lnTo>
                <a:lnTo>
                  <a:pt x="106" y="23"/>
                </a:lnTo>
                <a:lnTo>
                  <a:pt x="114" y="39"/>
                </a:lnTo>
                <a:lnTo>
                  <a:pt x="118" y="59"/>
                </a:lnTo>
                <a:lnTo>
                  <a:pt x="114" y="77"/>
                </a:lnTo>
                <a:lnTo>
                  <a:pt x="106" y="93"/>
                </a:lnTo>
                <a:lnTo>
                  <a:pt x="93" y="105"/>
                </a:lnTo>
                <a:lnTo>
                  <a:pt x="77" y="114"/>
                </a:lnTo>
                <a:lnTo>
                  <a:pt x="59" y="117"/>
                </a:lnTo>
                <a:lnTo>
                  <a:pt x="40" y="114"/>
                </a:lnTo>
                <a:lnTo>
                  <a:pt x="24" y="105"/>
                </a:lnTo>
                <a:lnTo>
                  <a:pt x="11" y="93"/>
                </a:lnTo>
                <a:lnTo>
                  <a:pt x="2" y="77"/>
                </a:lnTo>
                <a:lnTo>
                  <a:pt x="0" y="59"/>
                </a:lnTo>
                <a:lnTo>
                  <a:pt x="2" y="39"/>
                </a:lnTo>
                <a:lnTo>
                  <a:pt x="11" y="23"/>
                </a:lnTo>
                <a:lnTo>
                  <a:pt x="24" y="11"/>
                </a:lnTo>
                <a:lnTo>
                  <a:pt x="40" y="2"/>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2"/>
          <p:cNvSpPr>
            <a:spLocks noEditPoints="1"/>
          </p:cNvSpPr>
          <p:nvPr/>
        </p:nvSpPr>
        <p:spPr bwMode="auto">
          <a:xfrm>
            <a:off x="6845244" y="2053645"/>
            <a:ext cx="103809" cy="99783"/>
          </a:xfrm>
          <a:custGeom>
            <a:avLst/>
            <a:gdLst/>
            <a:ahLst/>
            <a:cxnLst>
              <a:cxn ang="0">
                <a:pos x="71" y="25"/>
              </a:cxn>
              <a:cxn ang="0">
                <a:pos x="56" y="27"/>
              </a:cxn>
              <a:cxn ang="0">
                <a:pos x="43" y="33"/>
              </a:cxn>
              <a:cxn ang="0">
                <a:pos x="33" y="44"/>
              </a:cxn>
              <a:cxn ang="0">
                <a:pos x="26" y="57"/>
              </a:cxn>
              <a:cxn ang="0">
                <a:pos x="24" y="72"/>
              </a:cxn>
              <a:cxn ang="0">
                <a:pos x="26" y="85"/>
              </a:cxn>
              <a:cxn ang="0">
                <a:pos x="33" y="99"/>
              </a:cxn>
              <a:cxn ang="0">
                <a:pos x="43" y="109"/>
              </a:cxn>
              <a:cxn ang="0">
                <a:pos x="56" y="115"/>
              </a:cxn>
              <a:cxn ang="0">
                <a:pos x="71" y="117"/>
              </a:cxn>
              <a:cxn ang="0">
                <a:pos x="85" y="115"/>
              </a:cxn>
              <a:cxn ang="0">
                <a:pos x="98" y="109"/>
              </a:cxn>
              <a:cxn ang="0">
                <a:pos x="108" y="99"/>
              </a:cxn>
              <a:cxn ang="0">
                <a:pos x="115" y="85"/>
              </a:cxn>
              <a:cxn ang="0">
                <a:pos x="117" y="72"/>
              </a:cxn>
              <a:cxn ang="0">
                <a:pos x="115" y="57"/>
              </a:cxn>
              <a:cxn ang="0">
                <a:pos x="108" y="44"/>
              </a:cxn>
              <a:cxn ang="0">
                <a:pos x="98" y="33"/>
              </a:cxn>
              <a:cxn ang="0">
                <a:pos x="85" y="27"/>
              </a:cxn>
              <a:cxn ang="0">
                <a:pos x="71" y="25"/>
              </a:cxn>
              <a:cxn ang="0">
                <a:pos x="71" y="0"/>
              </a:cxn>
              <a:cxn ang="0">
                <a:pos x="89" y="3"/>
              </a:cxn>
              <a:cxn ang="0">
                <a:pos x="106" y="10"/>
              </a:cxn>
              <a:cxn ang="0">
                <a:pos x="120" y="21"/>
              </a:cxn>
              <a:cxn ang="0">
                <a:pos x="132" y="35"/>
              </a:cxn>
              <a:cxn ang="0">
                <a:pos x="138" y="52"/>
              </a:cxn>
              <a:cxn ang="0">
                <a:pos x="141" y="72"/>
              </a:cxn>
              <a:cxn ang="0">
                <a:pos x="138" y="90"/>
              </a:cxn>
              <a:cxn ang="0">
                <a:pos x="132" y="107"/>
              </a:cxn>
              <a:cxn ang="0">
                <a:pos x="120" y="122"/>
              </a:cxn>
              <a:cxn ang="0">
                <a:pos x="106" y="132"/>
              </a:cxn>
              <a:cxn ang="0">
                <a:pos x="89" y="140"/>
              </a:cxn>
              <a:cxn ang="0">
                <a:pos x="71" y="142"/>
              </a:cxn>
              <a:cxn ang="0">
                <a:pos x="52" y="140"/>
              </a:cxn>
              <a:cxn ang="0">
                <a:pos x="35" y="132"/>
              </a:cxn>
              <a:cxn ang="0">
                <a:pos x="21" y="122"/>
              </a:cxn>
              <a:cxn ang="0">
                <a:pos x="9" y="107"/>
              </a:cxn>
              <a:cxn ang="0">
                <a:pos x="3" y="90"/>
              </a:cxn>
              <a:cxn ang="0">
                <a:pos x="0" y="72"/>
              </a:cxn>
              <a:cxn ang="0">
                <a:pos x="3" y="52"/>
              </a:cxn>
              <a:cxn ang="0">
                <a:pos x="9" y="35"/>
              </a:cxn>
              <a:cxn ang="0">
                <a:pos x="21" y="21"/>
              </a:cxn>
              <a:cxn ang="0">
                <a:pos x="35" y="10"/>
              </a:cxn>
              <a:cxn ang="0">
                <a:pos x="52" y="3"/>
              </a:cxn>
              <a:cxn ang="0">
                <a:pos x="71" y="0"/>
              </a:cxn>
            </a:cxnLst>
            <a:rect l="0" t="0" r="r" b="b"/>
            <a:pathLst>
              <a:path w="141" h="142">
                <a:moveTo>
                  <a:pt x="71" y="25"/>
                </a:moveTo>
                <a:lnTo>
                  <a:pt x="56" y="27"/>
                </a:lnTo>
                <a:lnTo>
                  <a:pt x="43" y="33"/>
                </a:lnTo>
                <a:lnTo>
                  <a:pt x="33" y="44"/>
                </a:lnTo>
                <a:lnTo>
                  <a:pt x="26" y="57"/>
                </a:lnTo>
                <a:lnTo>
                  <a:pt x="24" y="72"/>
                </a:lnTo>
                <a:lnTo>
                  <a:pt x="26" y="85"/>
                </a:lnTo>
                <a:lnTo>
                  <a:pt x="33" y="99"/>
                </a:lnTo>
                <a:lnTo>
                  <a:pt x="43" y="109"/>
                </a:lnTo>
                <a:lnTo>
                  <a:pt x="56" y="115"/>
                </a:lnTo>
                <a:lnTo>
                  <a:pt x="71" y="117"/>
                </a:lnTo>
                <a:lnTo>
                  <a:pt x="85" y="115"/>
                </a:lnTo>
                <a:lnTo>
                  <a:pt x="98" y="109"/>
                </a:lnTo>
                <a:lnTo>
                  <a:pt x="108" y="99"/>
                </a:lnTo>
                <a:lnTo>
                  <a:pt x="115" y="85"/>
                </a:lnTo>
                <a:lnTo>
                  <a:pt x="117" y="72"/>
                </a:lnTo>
                <a:lnTo>
                  <a:pt x="115" y="57"/>
                </a:lnTo>
                <a:lnTo>
                  <a:pt x="108" y="44"/>
                </a:lnTo>
                <a:lnTo>
                  <a:pt x="98" y="33"/>
                </a:lnTo>
                <a:lnTo>
                  <a:pt x="85" y="27"/>
                </a:lnTo>
                <a:lnTo>
                  <a:pt x="71" y="25"/>
                </a:lnTo>
                <a:close/>
                <a:moveTo>
                  <a:pt x="71" y="0"/>
                </a:moveTo>
                <a:lnTo>
                  <a:pt x="89" y="3"/>
                </a:lnTo>
                <a:lnTo>
                  <a:pt x="106" y="10"/>
                </a:lnTo>
                <a:lnTo>
                  <a:pt x="120" y="21"/>
                </a:lnTo>
                <a:lnTo>
                  <a:pt x="132" y="35"/>
                </a:lnTo>
                <a:lnTo>
                  <a:pt x="138" y="52"/>
                </a:lnTo>
                <a:lnTo>
                  <a:pt x="141" y="72"/>
                </a:lnTo>
                <a:lnTo>
                  <a:pt x="138" y="90"/>
                </a:lnTo>
                <a:lnTo>
                  <a:pt x="132" y="107"/>
                </a:lnTo>
                <a:lnTo>
                  <a:pt x="120" y="122"/>
                </a:lnTo>
                <a:lnTo>
                  <a:pt x="106" y="132"/>
                </a:lnTo>
                <a:lnTo>
                  <a:pt x="89" y="140"/>
                </a:lnTo>
                <a:lnTo>
                  <a:pt x="71" y="142"/>
                </a:lnTo>
                <a:lnTo>
                  <a:pt x="52" y="140"/>
                </a:lnTo>
                <a:lnTo>
                  <a:pt x="35" y="132"/>
                </a:lnTo>
                <a:lnTo>
                  <a:pt x="21" y="122"/>
                </a:lnTo>
                <a:lnTo>
                  <a:pt x="9" y="107"/>
                </a:lnTo>
                <a:lnTo>
                  <a:pt x="3" y="90"/>
                </a:lnTo>
                <a:lnTo>
                  <a:pt x="0" y="72"/>
                </a:lnTo>
                <a:lnTo>
                  <a:pt x="3" y="52"/>
                </a:lnTo>
                <a:lnTo>
                  <a:pt x="9" y="35"/>
                </a:lnTo>
                <a:lnTo>
                  <a:pt x="21" y="21"/>
                </a:lnTo>
                <a:lnTo>
                  <a:pt x="35" y="10"/>
                </a:lnTo>
                <a:lnTo>
                  <a:pt x="52" y="3"/>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3"/>
          <p:cNvSpPr>
            <a:spLocks/>
          </p:cNvSpPr>
          <p:nvPr/>
        </p:nvSpPr>
        <p:spPr bwMode="auto">
          <a:xfrm>
            <a:off x="6840858" y="2625258"/>
            <a:ext cx="86264" cy="84103"/>
          </a:xfrm>
          <a:custGeom>
            <a:avLst/>
            <a:gdLst/>
            <a:ahLst/>
            <a:cxnLst>
              <a:cxn ang="0">
                <a:pos x="59" y="0"/>
              </a:cxn>
              <a:cxn ang="0">
                <a:pos x="77" y="3"/>
              </a:cxn>
              <a:cxn ang="0">
                <a:pos x="94" y="12"/>
              </a:cxn>
              <a:cxn ang="0">
                <a:pos x="106" y="25"/>
              </a:cxn>
              <a:cxn ang="0">
                <a:pos x="114" y="41"/>
              </a:cxn>
              <a:cxn ang="0">
                <a:pos x="117" y="59"/>
              </a:cxn>
              <a:cxn ang="0">
                <a:pos x="114" y="78"/>
              </a:cxn>
              <a:cxn ang="0">
                <a:pos x="106" y="94"/>
              </a:cxn>
              <a:cxn ang="0">
                <a:pos x="94" y="107"/>
              </a:cxn>
              <a:cxn ang="0">
                <a:pos x="77" y="115"/>
              </a:cxn>
              <a:cxn ang="0">
                <a:pos x="59" y="118"/>
              </a:cxn>
              <a:cxn ang="0">
                <a:pos x="41" y="115"/>
              </a:cxn>
              <a:cxn ang="0">
                <a:pos x="25" y="107"/>
              </a:cxn>
              <a:cxn ang="0">
                <a:pos x="12" y="94"/>
              </a:cxn>
              <a:cxn ang="0">
                <a:pos x="3" y="78"/>
              </a:cxn>
              <a:cxn ang="0">
                <a:pos x="0" y="59"/>
              </a:cxn>
              <a:cxn ang="0">
                <a:pos x="3" y="41"/>
              </a:cxn>
              <a:cxn ang="0">
                <a:pos x="12" y="25"/>
              </a:cxn>
              <a:cxn ang="0">
                <a:pos x="25" y="12"/>
              </a:cxn>
              <a:cxn ang="0">
                <a:pos x="41" y="3"/>
              </a:cxn>
              <a:cxn ang="0">
                <a:pos x="59" y="0"/>
              </a:cxn>
            </a:cxnLst>
            <a:rect l="0" t="0" r="r" b="b"/>
            <a:pathLst>
              <a:path w="117" h="118">
                <a:moveTo>
                  <a:pt x="59" y="0"/>
                </a:moveTo>
                <a:lnTo>
                  <a:pt x="77" y="3"/>
                </a:lnTo>
                <a:lnTo>
                  <a:pt x="94" y="12"/>
                </a:lnTo>
                <a:lnTo>
                  <a:pt x="106" y="25"/>
                </a:lnTo>
                <a:lnTo>
                  <a:pt x="114" y="41"/>
                </a:lnTo>
                <a:lnTo>
                  <a:pt x="117" y="59"/>
                </a:lnTo>
                <a:lnTo>
                  <a:pt x="114" y="78"/>
                </a:lnTo>
                <a:lnTo>
                  <a:pt x="106" y="94"/>
                </a:lnTo>
                <a:lnTo>
                  <a:pt x="94" y="107"/>
                </a:lnTo>
                <a:lnTo>
                  <a:pt x="77" y="115"/>
                </a:lnTo>
                <a:lnTo>
                  <a:pt x="59" y="118"/>
                </a:lnTo>
                <a:lnTo>
                  <a:pt x="41" y="115"/>
                </a:lnTo>
                <a:lnTo>
                  <a:pt x="25" y="107"/>
                </a:lnTo>
                <a:lnTo>
                  <a:pt x="12" y="94"/>
                </a:lnTo>
                <a:lnTo>
                  <a:pt x="3" y="78"/>
                </a:lnTo>
                <a:lnTo>
                  <a:pt x="0" y="59"/>
                </a:lnTo>
                <a:lnTo>
                  <a:pt x="3" y="41"/>
                </a:lnTo>
                <a:lnTo>
                  <a:pt x="12" y="25"/>
                </a:lnTo>
                <a:lnTo>
                  <a:pt x="25" y="12"/>
                </a:lnTo>
                <a:lnTo>
                  <a:pt x="41" y="3"/>
                </a:lnTo>
                <a:lnTo>
                  <a:pt x="59" y="0"/>
                </a:lnTo>
                <a:close/>
              </a:path>
            </a:pathLst>
          </a:custGeom>
          <a:solidFill>
            <a:schemeClr val="tx2">
              <a:lumMod val="60000"/>
              <a:lumOff val="40000"/>
            </a:schemeClr>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4"/>
          <p:cNvSpPr>
            <a:spLocks noEditPoints="1"/>
          </p:cNvSpPr>
          <p:nvPr/>
        </p:nvSpPr>
        <p:spPr bwMode="auto">
          <a:xfrm>
            <a:off x="6832085" y="2616705"/>
            <a:ext cx="103809" cy="101209"/>
          </a:xfrm>
          <a:custGeom>
            <a:avLst/>
            <a:gdLst/>
            <a:ahLst/>
            <a:cxnLst>
              <a:cxn ang="0">
                <a:pos x="71" y="24"/>
              </a:cxn>
              <a:cxn ang="0">
                <a:pos x="56" y="26"/>
              </a:cxn>
              <a:cxn ang="0">
                <a:pos x="43" y="33"/>
              </a:cxn>
              <a:cxn ang="0">
                <a:pos x="33" y="42"/>
              </a:cxn>
              <a:cxn ang="0">
                <a:pos x="27" y="56"/>
              </a:cxn>
              <a:cxn ang="0">
                <a:pos x="24" y="70"/>
              </a:cxn>
              <a:cxn ang="0">
                <a:pos x="27" y="85"/>
              </a:cxn>
              <a:cxn ang="0">
                <a:pos x="33" y="98"/>
              </a:cxn>
              <a:cxn ang="0">
                <a:pos x="43" y="108"/>
              </a:cxn>
              <a:cxn ang="0">
                <a:pos x="56" y="115"/>
              </a:cxn>
              <a:cxn ang="0">
                <a:pos x="71" y="117"/>
              </a:cxn>
              <a:cxn ang="0">
                <a:pos x="86" y="115"/>
              </a:cxn>
              <a:cxn ang="0">
                <a:pos x="99" y="108"/>
              </a:cxn>
              <a:cxn ang="0">
                <a:pos x="108" y="98"/>
              </a:cxn>
              <a:cxn ang="0">
                <a:pos x="116" y="85"/>
              </a:cxn>
              <a:cxn ang="0">
                <a:pos x="118" y="70"/>
              </a:cxn>
              <a:cxn ang="0">
                <a:pos x="116" y="56"/>
              </a:cxn>
              <a:cxn ang="0">
                <a:pos x="108" y="42"/>
              </a:cxn>
              <a:cxn ang="0">
                <a:pos x="99" y="33"/>
              </a:cxn>
              <a:cxn ang="0">
                <a:pos x="86" y="26"/>
              </a:cxn>
              <a:cxn ang="0">
                <a:pos x="71" y="24"/>
              </a:cxn>
              <a:cxn ang="0">
                <a:pos x="71" y="0"/>
              </a:cxn>
              <a:cxn ang="0">
                <a:pos x="90" y="2"/>
              </a:cxn>
              <a:cxn ang="0">
                <a:pos x="106" y="9"/>
              </a:cxn>
              <a:cxn ang="0">
                <a:pos x="121" y="20"/>
              </a:cxn>
              <a:cxn ang="0">
                <a:pos x="132" y="35"/>
              </a:cxn>
              <a:cxn ang="0">
                <a:pos x="139" y="52"/>
              </a:cxn>
              <a:cxn ang="0">
                <a:pos x="141" y="70"/>
              </a:cxn>
              <a:cxn ang="0">
                <a:pos x="139" y="89"/>
              </a:cxn>
              <a:cxn ang="0">
                <a:pos x="132" y="106"/>
              </a:cxn>
              <a:cxn ang="0">
                <a:pos x="121" y="120"/>
              </a:cxn>
              <a:cxn ang="0">
                <a:pos x="106" y="132"/>
              </a:cxn>
              <a:cxn ang="0">
                <a:pos x="90" y="138"/>
              </a:cxn>
              <a:cxn ang="0">
                <a:pos x="71" y="141"/>
              </a:cxn>
              <a:cxn ang="0">
                <a:pos x="52" y="138"/>
              </a:cxn>
              <a:cxn ang="0">
                <a:pos x="36" y="132"/>
              </a:cxn>
              <a:cxn ang="0">
                <a:pos x="21" y="120"/>
              </a:cxn>
              <a:cxn ang="0">
                <a:pos x="10" y="106"/>
              </a:cxn>
              <a:cxn ang="0">
                <a:pos x="3" y="89"/>
              </a:cxn>
              <a:cxn ang="0">
                <a:pos x="0" y="70"/>
              </a:cxn>
              <a:cxn ang="0">
                <a:pos x="3" y="52"/>
              </a:cxn>
              <a:cxn ang="0">
                <a:pos x="10" y="35"/>
              </a:cxn>
              <a:cxn ang="0">
                <a:pos x="21" y="20"/>
              </a:cxn>
              <a:cxn ang="0">
                <a:pos x="36" y="9"/>
              </a:cxn>
              <a:cxn ang="0">
                <a:pos x="52" y="2"/>
              </a:cxn>
              <a:cxn ang="0">
                <a:pos x="71" y="0"/>
              </a:cxn>
            </a:cxnLst>
            <a:rect l="0" t="0" r="r" b="b"/>
            <a:pathLst>
              <a:path w="141" h="141">
                <a:moveTo>
                  <a:pt x="71" y="24"/>
                </a:moveTo>
                <a:lnTo>
                  <a:pt x="56" y="26"/>
                </a:lnTo>
                <a:lnTo>
                  <a:pt x="43" y="33"/>
                </a:lnTo>
                <a:lnTo>
                  <a:pt x="33" y="42"/>
                </a:lnTo>
                <a:lnTo>
                  <a:pt x="27" y="56"/>
                </a:lnTo>
                <a:lnTo>
                  <a:pt x="24" y="70"/>
                </a:lnTo>
                <a:lnTo>
                  <a:pt x="27" y="85"/>
                </a:lnTo>
                <a:lnTo>
                  <a:pt x="33" y="98"/>
                </a:lnTo>
                <a:lnTo>
                  <a:pt x="43" y="108"/>
                </a:lnTo>
                <a:lnTo>
                  <a:pt x="56" y="115"/>
                </a:lnTo>
                <a:lnTo>
                  <a:pt x="71" y="117"/>
                </a:lnTo>
                <a:lnTo>
                  <a:pt x="86" y="115"/>
                </a:lnTo>
                <a:lnTo>
                  <a:pt x="99" y="108"/>
                </a:lnTo>
                <a:lnTo>
                  <a:pt x="108" y="98"/>
                </a:lnTo>
                <a:lnTo>
                  <a:pt x="116" y="85"/>
                </a:lnTo>
                <a:lnTo>
                  <a:pt x="118" y="70"/>
                </a:lnTo>
                <a:lnTo>
                  <a:pt x="116" y="56"/>
                </a:lnTo>
                <a:lnTo>
                  <a:pt x="108" y="42"/>
                </a:lnTo>
                <a:lnTo>
                  <a:pt x="99" y="33"/>
                </a:lnTo>
                <a:lnTo>
                  <a:pt x="86" y="26"/>
                </a:lnTo>
                <a:lnTo>
                  <a:pt x="71" y="24"/>
                </a:lnTo>
                <a:close/>
                <a:moveTo>
                  <a:pt x="71" y="0"/>
                </a:moveTo>
                <a:lnTo>
                  <a:pt x="90" y="2"/>
                </a:lnTo>
                <a:lnTo>
                  <a:pt x="106" y="9"/>
                </a:lnTo>
                <a:lnTo>
                  <a:pt x="121" y="20"/>
                </a:lnTo>
                <a:lnTo>
                  <a:pt x="132" y="35"/>
                </a:lnTo>
                <a:lnTo>
                  <a:pt x="139" y="52"/>
                </a:lnTo>
                <a:lnTo>
                  <a:pt x="141" y="70"/>
                </a:lnTo>
                <a:lnTo>
                  <a:pt x="139" y="89"/>
                </a:lnTo>
                <a:lnTo>
                  <a:pt x="132" y="106"/>
                </a:lnTo>
                <a:lnTo>
                  <a:pt x="121" y="120"/>
                </a:lnTo>
                <a:lnTo>
                  <a:pt x="106" y="132"/>
                </a:lnTo>
                <a:lnTo>
                  <a:pt x="90" y="138"/>
                </a:lnTo>
                <a:lnTo>
                  <a:pt x="71" y="141"/>
                </a:lnTo>
                <a:lnTo>
                  <a:pt x="52" y="138"/>
                </a:lnTo>
                <a:lnTo>
                  <a:pt x="36" y="132"/>
                </a:lnTo>
                <a:lnTo>
                  <a:pt x="21" y="120"/>
                </a:lnTo>
                <a:lnTo>
                  <a:pt x="10" y="106"/>
                </a:lnTo>
                <a:lnTo>
                  <a:pt x="3" y="89"/>
                </a:lnTo>
                <a:lnTo>
                  <a:pt x="0" y="70"/>
                </a:lnTo>
                <a:lnTo>
                  <a:pt x="3" y="52"/>
                </a:lnTo>
                <a:lnTo>
                  <a:pt x="10" y="35"/>
                </a:lnTo>
                <a:lnTo>
                  <a:pt x="21" y="20"/>
                </a:lnTo>
                <a:lnTo>
                  <a:pt x="36"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7" name="Group 146"/>
          <p:cNvGrpSpPr/>
          <p:nvPr/>
        </p:nvGrpSpPr>
        <p:grpSpPr>
          <a:xfrm>
            <a:off x="7519271" y="1711532"/>
            <a:ext cx="102347" cy="99783"/>
            <a:chOff x="6784516" y="1859741"/>
            <a:chExt cx="102347" cy="99783"/>
          </a:xfrm>
        </p:grpSpPr>
        <p:sp>
          <p:nvSpPr>
            <p:cNvPr id="148" name="Freeform 25"/>
            <p:cNvSpPr>
              <a:spLocks/>
            </p:cNvSpPr>
            <p:nvPr/>
          </p:nvSpPr>
          <p:spPr bwMode="auto">
            <a:xfrm>
              <a:off x="6791826" y="1866868"/>
              <a:ext cx="86264" cy="84103"/>
            </a:xfrm>
            <a:custGeom>
              <a:avLst/>
              <a:gdLst/>
              <a:ahLst/>
              <a:cxnLst>
                <a:cxn ang="0">
                  <a:pos x="58" y="0"/>
                </a:cxn>
                <a:cxn ang="0">
                  <a:pos x="77" y="3"/>
                </a:cxn>
                <a:cxn ang="0">
                  <a:pos x="94" y="10"/>
                </a:cxn>
                <a:cxn ang="0">
                  <a:pos x="105" y="23"/>
                </a:cxn>
                <a:cxn ang="0">
                  <a:pos x="114" y="39"/>
                </a:cxn>
                <a:cxn ang="0">
                  <a:pos x="117" y="58"/>
                </a:cxn>
                <a:cxn ang="0">
                  <a:pos x="114" y="77"/>
                </a:cxn>
                <a:cxn ang="0">
                  <a:pos x="105" y="93"/>
                </a:cxn>
                <a:cxn ang="0">
                  <a:pos x="94" y="105"/>
                </a:cxn>
                <a:cxn ang="0">
                  <a:pos x="77" y="114"/>
                </a:cxn>
                <a:cxn ang="0">
                  <a:pos x="58" y="117"/>
                </a:cxn>
                <a:cxn ang="0">
                  <a:pos x="40" y="114"/>
                </a:cxn>
                <a:cxn ang="0">
                  <a:pos x="24" y="105"/>
                </a:cxn>
                <a:cxn ang="0">
                  <a:pos x="12" y="93"/>
                </a:cxn>
                <a:cxn ang="0">
                  <a:pos x="2" y="77"/>
                </a:cxn>
                <a:cxn ang="0">
                  <a:pos x="0" y="58"/>
                </a:cxn>
                <a:cxn ang="0">
                  <a:pos x="2" y="39"/>
                </a:cxn>
                <a:cxn ang="0">
                  <a:pos x="12" y="23"/>
                </a:cxn>
                <a:cxn ang="0">
                  <a:pos x="24" y="10"/>
                </a:cxn>
                <a:cxn ang="0">
                  <a:pos x="40" y="3"/>
                </a:cxn>
                <a:cxn ang="0">
                  <a:pos x="58" y="0"/>
                </a:cxn>
              </a:cxnLst>
              <a:rect l="0" t="0" r="r" b="b"/>
              <a:pathLst>
                <a:path w="117" h="117">
                  <a:moveTo>
                    <a:pt x="58" y="0"/>
                  </a:moveTo>
                  <a:lnTo>
                    <a:pt x="77" y="3"/>
                  </a:lnTo>
                  <a:lnTo>
                    <a:pt x="94" y="10"/>
                  </a:lnTo>
                  <a:lnTo>
                    <a:pt x="105" y="23"/>
                  </a:lnTo>
                  <a:lnTo>
                    <a:pt x="114" y="39"/>
                  </a:lnTo>
                  <a:lnTo>
                    <a:pt x="117" y="58"/>
                  </a:lnTo>
                  <a:lnTo>
                    <a:pt x="114" y="77"/>
                  </a:lnTo>
                  <a:lnTo>
                    <a:pt x="105" y="93"/>
                  </a:lnTo>
                  <a:lnTo>
                    <a:pt x="94" y="105"/>
                  </a:lnTo>
                  <a:lnTo>
                    <a:pt x="77" y="114"/>
                  </a:lnTo>
                  <a:lnTo>
                    <a:pt x="58" y="117"/>
                  </a:lnTo>
                  <a:lnTo>
                    <a:pt x="40" y="114"/>
                  </a:lnTo>
                  <a:lnTo>
                    <a:pt x="24" y="105"/>
                  </a:lnTo>
                  <a:lnTo>
                    <a:pt x="12" y="93"/>
                  </a:lnTo>
                  <a:lnTo>
                    <a:pt x="2" y="77"/>
                  </a:lnTo>
                  <a:lnTo>
                    <a:pt x="0" y="58"/>
                  </a:lnTo>
                  <a:lnTo>
                    <a:pt x="2" y="39"/>
                  </a:lnTo>
                  <a:lnTo>
                    <a:pt x="12" y="23"/>
                  </a:lnTo>
                  <a:lnTo>
                    <a:pt x="24" y="10"/>
                  </a:lnTo>
                  <a:lnTo>
                    <a:pt x="40" y="3"/>
                  </a:lnTo>
                  <a:lnTo>
                    <a:pt x="58"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6"/>
            <p:cNvSpPr>
              <a:spLocks noEditPoints="1"/>
            </p:cNvSpPr>
            <p:nvPr/>
          </p:nvSpPr>
          <p:spPr bwMode="auto">
            <a:xfrm>
              <a:off x="6784516" y="1859741"/>
              <a:ext cx="102347" cy="99783"/>
            </a:xfrm>
            <a:custGeom>
              <a:avLst/>
              <a:gdLst/>
              <a:ahLst/>
              <a:cxnLst>
                <a:cxn ang="0">
                  <a:pos x="70" y="24"/>
                </a:cxn>
                <a:cxn ang="0">
                  <a:pos x="59" y="26"/>
                </a:cxn>
                <a:cxn ang="0">
                  <a:pos x="47" y="30"/>
                </a:cxn>
                <a:cxn ang="0">
                  <a:pos x="37" y="37"/>
                </a:cxn>
                <a:cxn ang="0">
                  <a:pos x="30" y="47"/>
                </a:cxn>
                <a:cxn ang="0">
                  <a:pos x="26" y="58"/>
                </a:cxn>
                <a:cxn ang="0">
                  <a:pos x="24" y="70"/>
                </a:cxn>
                <a:cxn ang="0">
                  <a:pos x="26" y="82"/>
                </a:cxn>
                <a:cxn ang="0">
                  <a:pos x="30" y="94"/>
                </a:cxn>
                <a:cxn ang="0">
                  <a:pos x="37" y="104"/>
                </a:cxn>
                <a:cxn ang="0">
                  <a:pos x="47" y="111"/>
                </a:cxn>
                <a:cxn ang="0">
                  <a:pos x="59" y="115"/>
                </a:cxn>
                <a:cxn ang="0">
                  <a:pos x="70" y="117"/>
                </a:cxn>
                <a:cxn ang="0">
                  <a:pos x="85" y="114"/>
                </a:cxn>
                <a:cxn ang="0">
                  <a:pos x="98" y="108"/>
                </a:cxn>
                <a:cxn ang="0">
                  <a:pos x="108" y="98"/>
                </a:cxn>
                <a:cxn ang="0">
                  <a:pos x="115" y="85"/>
                </a:cxn>
                <a:cxn ang="0">
                  <a:pos x="117" y="70"/>
                </a:cxn>
                <a:cxn ang="0">
                  <a:pos x="115" y="56"/>
                </a:cxn>
                <a:cxn ang="0">
                  <a:pos x="108" y="43"/>
                </a:cxn>
                <a:cxn ang="0">
                  <a:pos x="98" y="33"/>
                </a:cxn>
                <a:cxn ang="0">
                  <a:pos x="85" y="26"/>
                </a:cxn>
                <a:cxn ang="0">
                  <a:pos x="70" y="24"/>
                </a:cxn>
                <a:cxn ang="0">
                  <a:pos x="70" y="0"/>
                </a:cxn>
                <a:cxn ang="0">
                  <a:pos x="90" y="2"/>
                </a:cxn>
                <a:cxn ang="0">
                  <a:pos x="106" y="10"/>
                </a:cxn>
                <a:cxn ang="0">
                  <a:pos x="121" y="20"/>
                </a:cxn>
                <a:cxn ang="0">
                  <a:pos x="131" y="34"/>
                </a:cxn>
                <a:cxn ang="0">
                  <a:pos x="139" y="51"/>
                </a:cxn>
                <a:cxn ang="0">
                  <a:pos x="141" y="70"/>
                </a:cxn>
                <a:cxn ang="0">
                  <a:pos x="139" y="89"/>
                </a:cxn>
                <a:cxn ang="0">
                  <a:pos x="131" y="106"/>
                </a:cxn>
                <a:cxn ang="0">
                  <a:pos x="121" y="121"/>
                </a:cxn>
                <a:cxn ang="0">
                  <a:pos x="106" y="131"/>
                </a:cxn>
                <a:cxn ang="0">
                  <a:pos x="90" y="139"/>
                </a:cxn>
                <a:cxn ang="0">
                  <a:pos x="70" y="141"/>
                </a:cxn>
                <a:cxn ang="0">
                  <a:pos x="52" y="139"/>
                </a:cxn>
                <a:cxn ang="0">
                  <a:pos x="35" y="131"/>
                </a:cxn>
                <a:cxn ang="0">
                  <a:pos x="20" y="121"/>
                </a:cxn>
                <a:cxn ang="0">
                  <a:pos x="10" y="106"/>
                </a:cxn>
                <a:cxn ang="0">
                  <a:pos x="2" y="89"/>
                </a:cxn>
                <a:cxn ang="0">
                  <a:pos x="0" y="70"/>
                </a:cxn>
                <a:cxn ang="0">
                  <a:pos x="2" y="52"/>
                </a:cxn>
                <a:cxn ang="0">
                  <a:pos x="10" y="35"/>
                </a:cxn>
                <a:cxn ang="0">
                  <a:pos x="20" y="20"/>
                </a:cxn>
                <a:cxn ang="0">
                  <a:pos x="35" y="9"/>
                </a:cxn>
                <a:cxn ang="0">
                  <a:pos x="52" y="2"/>
                </a:cxn>
                <a:cxn ang="0">
                  <a:pos x="70" y="0"/>
                </a:cxn>
              </a:cxnLst>
              <a:rect l="0" t="0" r="r" b="b"/>
              <a:pathLst>
                <a:path w="141" h="141">
                  <a:moveTo>
                    <a:pt x="70" y="24"/>
                  </a:moveTo>
                  <a:lnTo>
                    <a:pt x="59" y="26"/>
                  </a:lnTo>
                  <a:lnTo>
                    <a:pt x="47" y="30"/>
                  </a:lnTo>
                  <a:lnTo>
                    <a:pt x="37" y="37"/>
                  </a:lnTo>
                  <a:lnTo>
                    <a:pt x="30" y="47"/>
                  </a:lnTo>
                  <a:lnTo>
                    <a:pt x="26" y="58"/>
                  </a:lnTo>
                  <a:lnTo>
                    <a:pt x="24" y="70"/>
                  </a:lnTo>
                  <a:lnTo>
                    <a:pt x="26" y="82"/>
                  </a:lnTo>
                  <a:lnTo>
                    <a:pt x="30" y="94"/>
                  </a:lnTo>
                  <a:lnTo>
                    <a:pt x="37" y="104"/>
                  </a:lnTo>
                  <a:lnTo>
                    <a:pt x="47" y="111"/>
                  </a:lnTo>
                  <a:lnTo>
                    <a:pt x="59" y="115"/>
                  </a:lnTo>
                  <a:lnTo>
                    <a:pt x="70" y="117"/>
                  </a:lnTo>
                  <a:lnTo>
                    <a:pt x="85" y="114"/>
                  </a:lnTo>
                  <a:lnTo>
                    <a:pt x="98" y="108"/>
                  </a:lnTo>
                  <a:lnTo>
                    <a:pt x="108" y="98"/>
                  </a:lnTo>
                  <a:lnTo>
                    <a:pt x="115" y="85"/>
                  </a:lnTo>
                  <a:lnTo>
                    <a:pt x="117" y="70"/>
                  </a:lnTo>
                  <a:lnTo>
                    <a:pt x="115" y="56"/>
                  </a:lnTo>
                  <a:lnTo>
                    <a:pt x="108" y="43"/>
                  </a:lnTo>
                  <a:lnTo>
                    <a:pt x="98" y="33"/>
                  </a:lnTo>
                  <a:lnTo>
                    <a:pt x="85" y="26"/>
                  </a:lnTo>
                  <a:lnTo>
                    <a:pt x="70" y="24"/>
                  </a:lnTo>
                  <a:close/>
                  <a:moveTo>
                    <a:pt x="70" y="0"/>
                  </a:moveTo>
                  <a:lnTo>
                    <a:pt x="90" y="2"/>
                  </a:lnTo>
                  <a:lnTo>
                    <a:pt x="106" y="10"/>
                  </a:lnTo>
                  <a:lnTo>
                    <a:pt x="121" y="20"/>
                  </a:lnTo>
                  <a:lnTo>
                    <a:pt x="131" y="34"/>
                  </a:lnTo>
                  <a:lnTo>
                    <a:pt x="139" y="51"/>
                  </a:lnTo>
                  <a:lnTo>
                    <a:pt x="141" y="70"/>
                  </a:lnTo>
                  <a:lnTo>
                    <a:pt x="139" y="89"/>
                  </a:lnTo>
                  <a:lnTo>
                    <a:pt x="131" y="106"/>
                  </a:lnTo>
                  <a:lnTo>
                    <a:pt x="121" y="121"/>
                  </a:lnTo>
                  <a:lnTo>
                    <a:pt x="106" y="131"/>
                  </a:lnTo>
                  <a:lnTo>
                    <a:pt x="90" y="139"/>
                  </a:lnTo>
                  <a:lnTo>
                    <a:pt x="70" y="141"/>
                  </a:lnTo>
                  <a:lnTo>
                    <a:pt x="52" y="139"/>
                  </a:lnTo>
                  <a:lnTo>
                    <a:pt x="35" y="131"/>
                  </a:lnTo>
                  <a:lnTo>
                    <a:pt x="20" y="121"/>
                  </a:lnTo>
                  <a:lnTo>
                    <a:pt x="10" y="106"/>
                  </a:lnTo>
                  <a:lnTo>
                    <a:pt x="2" y="89"/>
                  </a:lnTo>
                  <a:lnTo>
                    <a:pt x="0" y="70"/>
                  </a:lnTo>
                  <a:lnTo>
                    <a:pt x="2" y="52"/>
                  </a:lnTo>
                  <a:lnTo>
                    <a:pt x="10" y="35"/>
                  </a:lnTo>
                  <a:lnTo>
                    <a:pt x="20" y="20"/>
                  </a:lnTo>
                  <a:lnTo>
                    <a:pt x="35" y="9"/>
                  </a:lnTo>
                  <a:lnTo>
                    <a:pt x="52" y="2"/>
                  </a:lnTo>
                  <a:lnTo>
                    <a:pt x="7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0" name="Freeform 27"/>
          <p:cNvSpPr>
            <a:spLocks/>
          </p:cNvSpPr>
          <p:nvPr/>
        </p:nvSpPr>
        <p:spPr bwMode="auto">
          <a:xfrm>
            <a:off x="7332123" y="2142024"/>
            <a:ext cx="86264" cy="84103"/>
          </a:xfrm>
          <a:custGeom>
            <a:avLst/>
            <a:gdLst/>
            <a:ahLst/>
            <a:cxnLst>
              <a:cxn ang="0">
                <a:pos x="59" y="0"/>
              </a:cxn>
              <a:cxn ang="0">
                <a:pos x="77" y="3"/>
              </a:cxn>
              <a:cxn ang="0">
                <a:pos x="94" y="12"/>
              </a:cxn>
              <a:cxn ang="0">
                <a:pos x="106" y="24"/>
              </a:cxn>
              <a:cxn ang="0">
                <a:pos x="114" y="40"/>
              </a:cxn>
              <a:cxn ang="0">
                <a:pos x="117" y="59"/>
              </a:cxn>
              <a:cxn ang="0">
                <a:pos x="114" y="78"/>
              </a:cxn>
              <a:cxn ang="0">
                <a:pos x="106" y="94"/>
              </a:cxn>
              <a:cxn ang="0">
                <a:pos x="94" y="107"/>
              </a:cxn>
              <a:cxn ang="0">
                <a:pos x="77" y="115"/>
              </a:cxn>
              <a:cxn ang="0">
                <a:pos x="59" y="117"/>
              </a:cxn>
              <a:cxn ang="0">
                <a:pos x="41" y="115"/>
              </a:cxn>
              <a:cxn ang="0">
                <a:pos x="25" y="107"/>
              </a:cxn>
              <a:cxn ang="0">
                <a:pos x="12" y="94"/>
              </a:cxn>
              <a:cxn ang="0">
                <a:pos x="3" y="78"/>
              </a:cxn>
              <a:cxn ang="0">
                <a:pos x="0" y="59"/>
              </a:cxn>
              <a:cxn ang="0">
                <a:pos x="3" y="40"/>
              </a:cxn>
              <a:cxn ang="0">
                <a:pos x="12" y="24"/>
              </a:cxn>
              <a:cxn ang="0">
                <a:pos x="25" y="12"/>
              </a:cxn>
              <a:cxn ang="0">
                <a:pos x="41" y="3"/>
              </a:cxn>
              <a:cxn ang="0">
                <a:pos x="59" y="0"/>
              </a:cxn>
            </a:cxnLst>
            <a:rect l="0" t="0" r="r" b="b"/>
            <a:pathLst>
              <a:path w="117" h="117">
                <a:moveTo>
                  <a:pt x="59" y="0"/>
                </a:moveTo>
                <a:lnTo>
                  <a:pt x="77" y="3"/>
                </a:lnTo>
                <a:lnTo>
                  <a:pt x="94" y="12"/>
                </a:lnTo>
                <a:lnTo>
                  <a:pt x="106" y="24"/>
                </a:lnTo>
                <a:lnTo>
                  <a:pt x="114" y="40"/>
                </a:lnTo>
                <a:lnTo>
                  <a:pt x="117" y="59"/>
                </a:lnTo>
                <a:lnTo>
                  <a:pt x="114" y="78"/>
                </a:lnTo>
                <a:lnTo>
                  <a:pt x="106" y="94"/>
                </a:lnTo>
                <a:lnTo>
                  <a:pt x="94" y="107"/>
                </a:lnTo>
                <a:lnTo>
                  <a:pt x="77" y="115"/>
                </a:lnTo>
                <a:lnTo>
                  <a:pt x="59" y="117"/>
                </a:lnTo>
                <a:lnTo>
                  <a:pt x="41" y="115"/>
                </a:lnTo>
                <a:lnTo>
                  <a:pt x="25" y="107"/>
                </a:lnTo>
                <a:lnTo>
                  <a:pt x="12" y="94"/>
                </a:lnTo>
                <a:lnTo>
                  <a:pt x="3" y="78"/>
                </a:lnTo>
                <a:lnTo>
                  <a:pt x="0" y="59"/>
                </a:lnTo>
                <a:lnTo>
                  <a:pt x="3" y="40"/>
                </a:lnTo>
                <a:lnTo>
                  <a:pt x="12" y="24"/>
                </a:lnTo>
                <a:lnTo>
                  <a:pt x="25" y="12"/>
                </a:lnTo>
                <a:lnTo>
                  <a:pt x="41" y="3"/>
                </a:lnTo>
                <a:lnTo>
                  <a:pt x="59"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8"/>
          <p:cNvSpPr>
            <a:spLocks noEditPoints="1"/>
          </p:cNvSpPr>
          <p:nvPr/>
        </p:nvSpPr>
        <p:spPr bwMode="auto">
          <a:xfrm>
            <a:off x="7323350" y="2134896"/>
            <a:ext cx="103809" cy="101209"/>
          </a:xfrm>
          <a:custGeom>
            <a:avLst/>
            <a:gdLst/>
            <a:ahLst/>
            <a:cxnLst>
              <a:cxn ang="0">
                <a:pos x="71" y="25"/>
              </a:cxn>
              <a:cxn ang="0">
                <a:pos x="59" y="26"/>
              </a:cxn>
              <a:cxn ang="0">
                <a:pos x="47" y="30"/>
              </a:cxn>
              <a:cxn ang="0">
                <a:pos x="38" y="38"/>
              </a:cxn>
              <a:cxn ang="0">
                <a:pos x="30" y="47"/>
              </a:cxn>
              <a:cxn ang="0">
                <a:pos x="26" y="59"/>
              </a:cxn>
              <a:cxn ang="0">
                <a:pos x="24" y="71"/>
              </a:cxn>
              <a:cxn ang="0">
                <a:pos x="26" y="83"/>
              </a:cxn>
              <a:cxn ang="0">
                <a:pos x="30" y="94"/>
              </a:cxn>
              <a:cxn ang="0">
                <a:pos x="38" y="104"/>
              </a:cxn>
              <a:cxn ang="0">
                <a:pos x="47" y="111"/>
              </a:cxn>
              <a:cxn ang="0">
                <a:pos x="59" y="116"/>
              </a:cxn>
              <a:cxn ang="0">
                <a:pos x="71" y="118"/>
              </a:cxn>
              <a:cxn ang="0">
                <a:pos x="86" y="115"/>
              </a:cxn>
              <a:cxn ang="0">
                <a:pos x="99" y="109"/>
              </a:cxn>
              <a:cxn ang="0">
                <a:pos x="108" y="98"/>
              </a:cxn>
              <a:cxn ang="0">
                <a:pos x="116" y="86"/>
              </a:cxn>
              <a:cxn ang="0">
                <a:pos x="118" y="71"/>
              </a:cxn>
              <a:cxn ang="0">
                <a:pos x="116" y="57"/>
              </a:cxn>
              <a:cxn ang="0">
                <a:pos x="108" y="44"/>
              </a:cxn>
              <a:cxn ang="0">
                <a:pos x="99" y="33"/>
              </a:cxn>
              <a:cxn ang="0">
                <a:pos x="86" y="27"/>
              </a:cxn>
              <a:cxn ang="0">
                <a:pos x="71" y="25"/>
              </a:cxn>
              <a:cxn ang="0">
                <a:pos x="71" y="0"/>
              </a:cxn>
              <a:cxn ang="0">
                <a:pos x="90" y="2"/>
              </a:cxn>
              <a:cxn ang="0">
                <a:pos x="106" y="10"/>
              </a:cxn>
              <a:cxn ang="0">
                <a:pos x="121" y="22"/>
              </a:cxn>
              <a:cxn ang="0">
                <a:pos x="132" y="35"/>
              </a:cxn>
              <a:cxn ang="0">
                <a:pos x="139" y="52"/>
              </a:cxn>
              <a:cxn ang="0">
                <a:pos x="141" y="71"/>
              </a:cxn>
              <a:cxn ang="0">
                <a:pos x="139" y="90"/>
              </a:cxn>
              <a:cxn ang="0">
                <a:pos x="132" y="107"/>
              </a:cxn>
              <a:cxn ang="0">
                <a:pos x="121" y="121"/>
              </a:cxn>
              <a:cxn ang="0">
                <a:pos x="106" y="132"/>
              </a:cxn>
              <a:cxn ang="0">
                <a:pos x="90" y="139"/>
              </a:cxn>
              <a:cxn ang="0">
                <a:pos x="71" y="142"/>
              </a:cxn>
              <a:cxn ang="0">
                <a:pos x="53" y="139"/>
              </a:cxn>
              <a:cxn ang="0">
                <a:pos x="36" y="132"/>
              </a:cxn>
              <a:cxn ang="0">
                <a:pos x="21" y="121"/>
              </a:cxn>
              <a:cxn ang="0">
                <a:pos x="10" y="106"/>
              </a:cxn>
              <a:cxn ang="0">
                <a:pos x="3" y="90"/>
              </a:cxn>
              <a:cxn ang="0">
                <a:pos x="0" y="71"/>
              </a:cxn>
              <a:cxn ang="0">
                <a:pos x="3" y="52"/>
              </a:cxn>
              <a:cxn ang="0">
                <a:pos x="10" y="35"/>
              </a:cxn>
              <a:cxn ang="0">
                <a:pos x="21" y="20"/>
              </a:cxn>
              <a:cxn ang="0">
                <a:pos x="36" y="10"/>
              </a:cxn>
              <a:cxn ang="0">
                <a:pos x="53" y="2"/>
              </a:cxn>
              <a:cxn ang="0">
                <a:pos x="71" y="0"/>
              </a:cxn>
            </a:cxnLst>
            <a:rect l="0" t="0" r="r" b="b"/>
            <a:pathLst>
              <a:path w="141" h="142">
                <a:moveTo>
                  <a:pt x="71" y="25"/>
                </a:moveTo>
                <a:lnTo>
                  <a:pt x="59" y="26"/>
                </a:lnTo>
                <a:lnTo>
                  <a:pt x="47" y="30"/>
                </a:lnTo>
                <a:lnTo>
                  <a:pt x="38" y="38"/>
                </a:lnTo>
                <a:lnTo>
                  <a:pt x="30" y="47"/>
                </a:lnTo>
                <a:lnTo>
                  <a:pt x="26" y="59"/>
                </a:lnTo>
                <a:lnTo>
                  <a:pt x="24" y="71"/>
                </a:lnTo>
                <a:lnTo>
                  <a:pt x="26" y="83"/>
                </a:lnTo>
                <a:lnTo>
                  <a:pt x="30" y="94"/>
                </a:lnTo>
                <a:lnTo>
                  <a:pt x="38" y="104"/>
                </a:lnTo>
                <a:lnTo>
                  <a:pt x="47" y="111"/>
                </a:lnTo>
                <a:lnTo>
                  <a:pt x="59" y="116"/>
                </a:lnTo>
                <a:lnTo>
                  <a:pt x="71" y="118"/>
                </a:lnTo>
                <a:lnTo>
                  <a:pt x="86" y="115"/>
                </a:lnTo>
                <a:lnTo>
                  <a:pt x="99" y="109"/>
                </a:lnTo>
                <a:lnTo>
                  <a:pt x="108" y="98"/>
                </a:lnTo>
                <a:lnTo>
                  <a:pt x="116" y="86"/>
                </a:lnTo>
                <a:lnTo>
                  <a:pt x="118" y="71"/>
                </a:lnTo>
                <a:lnTo>
                  <a:pt x="116" y="57"/>
                </a:lnTo>
                <a:lnTo>
                  <a:pt x="108" y="44"/>
                </a:lnTo>
                <a:lnTo>
                  <a:pt x="99" y="33"/>
                </a:lnTo>
                <a:lnTo>
                  <a:pt x="86" y="27"/>
                </a:lnTo>
                <a:lnTo>
                  <a:pt x="71" y="25"/>
                </a:lnTo>
                <a:close/>
                <a:moveTo>
                  <a:pt x="71" y="0"/>
                </a:moveTo>
                <a:lnTo>
                  <a:pt x="90" y="2"/>
                </a:lnTo>
                <a:lnTo>
                  <a:pt x="106" y="10"/>
                </a:lnTo>
                <a:lnTo>
                  <a:pt x="121" y="22"/>
                </a:lnTo>
                <a:lnTo>
                  <a:pt x="132" y="35"/>
                </a:lnTo>
                <a:lnTo>
                  <a:pt x="139" y="52"/>
                </a:lnTo>
                <a:lnTo>
                  <a:pt x="141" y="71"/>
                </a:lnTo>
                <a:lnTo>
                  <a:pt x="139" y="90"/>
                </a:lnTo>
                <a:lnTo>
                  <a:pt x="132" y="107"/>
                </a:lnTo>
                <a:lnTo>
                  <a:pt x="121" y="121"/>
                </a:lnTo>
                <a:lnTo>
                  <a:pt x="106" y="132"/>
                </a:lnTo>
                <a:lnTo>
                  <a:pt x="90" y="139"/>
                </a:lnTo>
                <a:lnTo>
                  <a:pt x="71" y="142"/>
                </a:lnTo>
                <a:lnTo>
                  <a:pt x="53" y="139"/>
                </a:lnTo>
                <a:lnTo>
                  <a:pt x="36" y="132"/>
                </a:lnTo>
                <a:lnTo>
                  <a:pt x="21" y="121"/>
                </a:lnTo>
                <a:lnTo>
                  <a:pt x="10" y="106"/>
                </a:lnTo>
                <a:lnTo>
                  <a:pt x="3" y="90"/>
                </a:lnTo>
                <a:lnTo>
                  <a:pt x="0" y="71"/>
                </a:lnTo>
                <a:lnTo>
                  <a:pt x="3" y="52"/>
                </a:lnTo>
                <a:lnTo>
                  <a:pt x="10" y="35"/>
                </a:lnTo>
                <a:lnTo>
                  <a:pt x="21" y="20"/>
                </a:lnTo>
                <a:lnTo>
                  <a:pt x="36" y="10"/>
                </a:lnTo>
                <a:lnTo>
                  <a:pt x="53"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
          <p:cNvSpPr>
            <a:spLocks/>
          </p:cNvSpPr>
          <p:nvPr/>
        </p:nvSpPr>
        <p:spPr bwMode="auto">
          <a:xfrm>
            <a:off x="7677178" y="2027986"/>
            <a:ext cx="86264" cy="84103"/>
          </a:xfrm>
          <a:custGeom>
            <a:avLst/>
            <a:gdLst/>
            <a:ahLst/>
            <a:cxnLst>
              <a:cxn ang="0">
                <a:pos x="58" y="0"/>
              </a:cxn>
              <a:cxn ang="0">
                <a:pos x="76" y="2"/>
              </a:cxn>
              <a:cxn ang="0">
                <a:pos x="92" y="11"/>
              </a:cxn>
              <a:cxn ang="0">
                <a:pos x="105" y="23"/>
              </a:cxn>
              <a:cxn ang="0">
                <a:pos x="114" y="39"/>
              </a:cxn>
              <a:cxn ang="0">
                <a:pos x="117" y="59"/>
              </a:cxn>
              <a:cxn ang="0">
                <a:pos x="114" y="77"/>
              </a:cxn>
              <a:cxn ang="0">
                <a:pos x="105" y="93"/>
              </a:cxn>
              <a:cxn ang="0">
                <a:pos x="92" y="105"/>
              </a:cxn>
              <a:cxn ang="0">
                <a:pos x="76" y="114"/>
              </a:cxn>
              <a:cxn ang="0">
                <a:pos x="58" y="117"/>
              </a:cxn>
              <a:cxn ang="0">
                <a:pos x="39" y="114"/>
              </a:cxn>
              <a:cxn ang="0">
                <a:pos x="23" y="105"/>
              </a:cxn>
              <a:cxn ang="0">
                <a:pos x="10" y="93"/>
              </a:cxn>
              <a:cxn ang="0">
                <a:pos x="2" y="77"/>
              </a:cxn>
              <a:cxn ang="0">
                <a:pos x="0" y="59"/>
              </a:cxn>
              <a:cxn ang="0">
                <a:pos x="2" y="39"/>
              </a:cxn>
              <a:cxn ang="0">
                <a:pos x="10" y="23"/>
              </a:cxn>
              <a:cxn ang="0">
                <a:pos x="23" y="11"/>
              </a:cxn>
              <a:cxn ang="0">
                <a:pos x="39" y="2"/>
              </a:cxn>
              <a:cxn ang="0">
                <a:pos x="58" y="0"/>
              </a:cxn>
            </a:cxnLst>
            <a:rect l="0" t="0" r="r" b="b"/>
            <a:pathLst>
              <a:path w="117" h="117">
                <a:moveTo>
                  <a:pt x="58" y="0"/>
                </a:moveTo>
                <a:lnTo>
                  <a:pt x="76" y="2"/>
                </a:lnTo>
                <a:lnTo>
                  <a:pt x="92" y="11"/>
                </a:lnTo>
                <a:lnTo>
                  <a:pt x="105" y="23"/>
                </a:lnTo>
                <a:lnTo>
                  <a:pt x="114" y="39"/>
                </a:lnTo>
                <a:lnTo>
                  <a:pt x="117" y="59"/>
                </a:lnTo>
                <a:lnTo>
                  <a:pt x="114" y="77"/>
                </a:lnTo>
                <a:lnTo>
                  <a:pt x="105" y="93"/>
                </a:lnTo>
                <a:lnTo>
                  <a:pt x="92" y="105"/>
                </a:lnTo>
                <a:lnTo>
                  <a:pt x="76" y="114"/>
                </a:lnTo>
                <a:lnTo>
                  <a:pt x="58" y="117"/>
                </a:lnTo>
                <a:lnTo>
                  <a:pt x="39" y="114"/>
                </a:lnTo>
                <a:lnTo>
                  <a:pt x="23" y="105"/>
                </a:lnTo>
                <a:lnTo>
                  <a:pt x="10" y="93"/>
                </a:lnTo>
                <a:lnTo>
                  <a:pt x="2" y="77"/>
                </a:lnTo>
                <a:lnTo>
                  <a:pt x="0" y="59"/>
                </a:lnTo>
                <a:lnTo>
                  <a:pt x="2" y="39"/>
                </a:lnTo>
                <a:lnTo>
                  <a:pt x="10" y="23"/>
                </a:lnTo>
                <a:lnTo>
                  <a:pt x="23" y="11"/>
                </a:lnTo>
                <a:lnTo>
                  <a:pt x="39" y="2"/>
                </a:lnTo>
                <a:lnTo>
                  <a:pt x="58"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0"/>
          <p:cNvSpPr>
            <a:spLocks noEditPoints="1"/>
          </p:cNvSpPr>
          <p:nvPr/>
        </p:nvSpPr>
        <p:spPr bwMode="auto">
          <a:xfrm>
            <a:off x="7668405" y="2019433"/>
            <a:ext cx="103809" cy="99783"/>
          </a:xfrm>
          <a:custGeom>
            <a:avLst/>
            <a:gdLst/>
            <a:ahLst/>
            <a:cxnLst>
              <a:cxn ang="0">
                <a:pos x="71" y="25"/>
              </a:cxn>
              <a:cxn ang="0">
                <a:pos x="59" y="26"/>
              </a:cxn>
              <a:cxn ang="0">
                <a:pos x="48" y="31"/>
              </a:cxn>
              <a:cxn ang="0">
                <a:pos x="38" y="38"/>
              </a:cxn>
              <a:cxn ang="0">
                <a:pos x="31" y="48"/>
              </a:cxn>
              <a:cxn ang="0">
                <a:pos x="25" y="59"/>
              </a:cxn>
              <a:cxn ang="0">
                <a:pos x="24" y="72"/>
              </a:cxn>
              <a:cxn ang="0">
                <a:pos x="25" y="83"/>
              </a:cxn>
              <a:cxn ang="0">
                <a:pos x="31" y="95"/>
              </a:cxn>
              <a:cxn ang="0">
                <a:pos x="38" y="105"/>
              </a:cxn>
              <a:cxn ang="0">
                <a:pos x="48" y="112"/>
              </a:cxn>
              <a:cxn ang="0">
                <a:pos x="59" y="116"/>
              </a:cxn>
              <a:cxn ang="0">
                <a:pos x="71" y="117"/>
              </a:cxn>
              <a:cxn ang="0">
                <a:pos x="85" y="115"/>
              </a:cxn>
              <a:cxn ang="0">
                <a:pos x="98" y="109"/>
              </a:cxn>
              <a:cxn ang="0">
                <a:pos x="109" y="99"/>
              </a:cxn>
              <a:cxn ang="0">
                <a:pos x="115" y="85"/>
              </a:cxn>
              <a:cxn ang="0">
                <a:pos x="117" y="72"/>
              </a:cxn>
              <a:cxn ang="0">
                <a:pos x="115" y="57"/>
              </a:cxn>
              <a:cxn ang="0">
                <a:pos x="109" y="44"/>
              </a:cxn>
              <a:cxn ang="0">
                <a:pos x="98" y="33"/>
              </a:cxn>
              <a:cxn ang="0">
                <a:pos x="85" y="27"/>
              </a:cxn>
              <a:cxn ang="0">
                <a:pos x="71" y="25"/>
              </a:cxn>
              <a:cxn ang="0">
                <a:pos x="71" y="0"/>
              </a:cxn>
              <a:cxn ang="0">
                <a:pos x="89" y="3"/>
              </a:cxn>
              <a:cxn ang="0">
                <a:pos x="107" y="10"/>
              </a:cxn>
              <a:cxn ang="0">
                <a:pos x="120" y="21"/>
              </a:cxn>
              <a:cxn ang="0">
                <a:pos x="132" y="35"/>
              </a:cxn>
              <a:cxn ang="0">
                <a:pos x="139" y="52"/>
              </a:cxn>
              <a:cxn ang="0">
                <a:pos x="142" y="72"/>
              </a:cxn>
              <a:cxn ang="0">
                <a:pos x="139" y="90"/>
              </a:cxn>
              <a:cxn ang="0">
                <a:pos x="132" y="107"/>
              </a:cxn>
              <a:cxn ang="0">
                <a:pos x="120" y="122"/>
              </a:cxn>
              <a:cxn ang="0">
                <a:pos x="107" y="132"/>
              </a:cxn>
              <a:cxn ang="0">
                <a:pos x="89" y="140"/>
              </a:cxn>
              <a:cxn ang="0">
                <a:pos x="71" y="142"/>
              </a:cxn>
              <a:cxn ang="0">
                <a:pos x="52" y="140"/>
              </a:cxn>
              <a:cxn ang="0">
                <a:pos x="35" y="132"/>
              </a:cxn>
              <a:cxn ang="0">
                <a:pos x="21" y="122"/>
              </a:cxn>
              <a:cxn ang="0">
                <a:pos x="9" y="107"/>
              </a:cxn>
              <a:cxn ang="0">
                <a:pos x="3" y="90"/>
              </a:cxn>
              <a:cxn ang="0">
                <a:pos x="0" y="72"/>
              </a:cxn>
              <a:cxn ang="0">
                <a:pos x="3" y="52"/>
              </a:cxn>
              <a:cxn ang="0">
                <a:pos x="9" y="36"/>
              </a:cxn>
              <a:cxn ang="0">
                <a:pos x="21" y="21"/>
              </a:cxn>
              <a:cxn ang="0">
                <a:pos x="35" y="10"/>
              </a:cxn>
              <a:cxn ang="0">
                <a:pos x="52" y="3"/>
              </a:cxn>
              <a:cxn ang="0">
                <a:pos x="71" y="0"/>
              </a:cxn>
            </a:cxnLst>
            <a:rect l="0" t="0" r="r" b="b"/>
            <a:pathLst>
              <a:path w="142" h="142">
                <a:moveTo>
                  <a:pt x="71" y="25"/>
                </a:moveTo>
                <a:lnTo>
                  <a:pt x="59" y="26"/>
                </a:lnTo>
                <a:lnTo>
                  <a:pt x="48" y="31"/>
                </a:lnTo>
                <a:lnTo>
                  <a:pt x="38" y="38"/>
                </a:lnTo>
                <a:lnTo>
                  <a:pt x="31" y="48"/>
                </a:lnTo>
                <a:lnTo>
                  <a:pt x="25" y="59"/>
                </a:lnTo>
                <a:lnTo>
                  <a:pt x="24" y="72"/>
                </a:lnTo>
                <a:lnTo>
                  <a:pt x="25" y="83"/>
                </a:lnTo>
                <a:lnTo>
                  <a:pt x="31" y="95"/>
                </a:lnTo>
                <a:lnTo>
                  <a:pt x="38" y="105"/>
                </a:lnTo>
                <a:lnTo>
                  <a:pt x="48" y="112"/>
                </a:lnTo>
                <a:lnTo>
                  <a:pt x="59" y="116"/>
                </a:lnTo>
                <a:lnTo>
                  <a:pt x="71" y="117"/>
                </a:lnTo>
                <a:lnTo>
                  <a:pt x="85" y="115"/>
                </a:lnTo>
                <a:lnTo>
                  <a:pt x="98" y="109"/>
                </a:lnTo>
                <a:lnTo>
                  <a:pt x="109" y="99"/>
                </a:lnTo>
                <a:lnTo>
                  <a:pt x="115" y="85"/>
                </a:lnTo>
                <a:lnTo>
                  <a:pt x="117" y="72"/>
                </a:lnTo>
                <a:lnTo>
                  <a:pt x="115" y="57"/>
                </a:lnTo>
                <a:lnTo>
                  <a:pt x="109" y="44"/>
                </a:lnTo>
                <a:lnTo>
                  <a:pt x="98" y="33"/>
                </a:lnTo>
                <a:lnTo>
                  <a:pt x="85" y="27"/>
                </a:lnTo>
                <a:lnTo>
                  <a:pt x="71" y="25"/>
                </a:lnTo>
                <a:close/>
                <a:moveTo>
                  <a:pt x="71" y="0"/>
                </a:moveTo>
                <a:lnTo>
                  <a:pt x="89" y="3"/>
                </a:lnTo>
                <a:lnTo>
                  <a:pt x="107" y="10"/>
                </a:lnTo>
                <a:lnTo>
                  <a:pt x="120" y="21"/>
                </a:lnTo>
                <a:lnTo>
                  <a:pt x="132" y="35"/>
                </a:lnTo>
                <a:lnTo>
                  <a:pt x="139" y="52"/>
                </a:lnTo>
                <a:lnTo>
                  <a:pt x="142" y="72"/>
                </a:lnTo>
                <a:lnTo>
                  <a:pt x="139" y="90"/>
                </a:lnTo>
                <a:lnTo>
                  <a:pt x="132" y="107"/>
                </a:lnTo>
                <a:lnTo>
                  <a:pt x="120" y="122"/>
                </a:lnTo>
                <a:lnTo>
                  <a:pt x="107" y="132"/>
                </a:lnTo>
                <a:lnTo>
                  <a:pt x="89" y="140"/>
                </a:lnTo>
                <a:lnTo>
                  <a:pt x="71" y="142"/>
                </a:lnTo>
                <a:lnTo>
                  <a:pt x="52" y="140"/>
                </a:lnTo>
                <a:lnTo>
                  <a:pt x="35" y="132"/>
                </a:lnTo>
                <a:lnTo>
                  <a:pt x="21" y="122"/>
                </a:lnTo>
                <a:lnTo>
                  <a:pt x="9" y="107"/>
                </a:lnTo>
                <a:lnTo>
                  <a:pt x="3" y="90"/>
                </a:lnTo>
                <a:lnTo>
                  <a:pt x="0" y="72"/>
                </a:lnTo>
                <a:lnTo>
                  <a:pt x="3" y="52"/>
                </a:lnTo>
                <a:lnTo>
                  <a:pt x="9" y="36"/>
                </a:lnTo>
                <a:lnTo>
                  <a:pt x="21" y="21"/>
                </a:lnTo>
                <a:lnTo>
                  <a:pt x="35" y="10"/>
                </a:lnTo>
                <a:lnTo>
                  <a:pt x="52" y="3"/>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1"/>
          <p:cNvSpPr>
            <a:spLocks/>
          </p:cNvSpPr>
          <p:nvPr/>
        </p:nvSpPr>
        <p:spPr bwMode="auto">
          <a:xfrm>
            <a:off x="7554362" y="2598175"/>
            <a:ext cx="86264" cy="84103"/>
          </a:xfrm>
          <a:custGeom>
            <a:avLst/>
            <a:gdLst/>
            <a:ahLst/>
            <a:cxnLst>
              <a:cxn ang="0">
                <a:pos x="59" y="0"/>
              </a:cxn>
              <a:cxn ang="0">
                <a:pos x="77" y="3"/>
              </a:cxn>
              <a:cxn ang="0">
                <a:pos x="94" y="12"/>
              </a:cxn>
              <a:cxn ang="0">
                <a:pos x="106" y="24"/>
              </a:cxn>
              <a:cxn ang="0">
                <a:pos x="114" y="40"/>
              </a:cxn>
              <a:cxn ang="0">
                <a:pos x="117" y="59"/>
              </a:cxn>
              <a:cxn ang="0">
                <a:pos x="114" y="78"/>
              </a:cxn>
              <a:cxn ang="0">
                <a:pos x="106" y="94"/>
              </a:cxn>
              <a:cxn ang="0">
                <a:pos x="94" y="107"/>
              </a:cxn>
              <a:cxn ang="0">
                <a:pos x="77" y="115"/>
              </a:cxn>
              <a:cxn ang="0">
                <a:pos x="59" y="117"/>
              </a:cxn>
              <a:cxn ang="0">
                <a:pos x="41" y="115"/>
              </a:cxn>
              <a:cxn ang="0">
                <a:pos x="25" y="107"/>
              </a:cxn>
              <a:cxn ang="0">
                <a:pos x="12" y="94"/>
              </a:cxn>
              <a:cxn ang="0">
                <a:pos x="3" y="78"/>
              </a:cxn>
              <a:cxn ang="0">
                <a:pos x="0" y="59"/>
              </a:cxn>
              <a:cxn ang="0">
                <a:pos x="3" y="40"/>
              </a:cxn>
              <a:cxn ang="0">
                <a:pos x="12" y="24"/>
              </a:cxn>
              <a:cxn ang="0">
                <a:pos x="25" y="12"/>
              </a:cxn>
              <a:cxn ang="0">
                <a:pos x="41" y="3"/>
              </a:cxn>
              <a:cxn ang="0">
                <a:pos x="59" y="0"/>
              </a:cxn>
            </a:cxnLst>
            <a:rect l="0" t="0" r="r" b="b"/>
            <a:pathLst>
              <a:path w="117" h="117">
                <a:moveTo>
                  <a:pt x="59" y="0"/>
                </a:moveTo>
                <a:lnTo>
                  <a:pt x="77" y="3"/>
                </a:lnTo>
                <a:lnTo>
                  <a:pt x="94" y="12"/>
                </a:lnTo>
                <a:lnTo>
                  <a:pt x="106" y="24"/>
                </a:lnTo>
                <a:lnTo>
                  <a:pt x="114" y="40"/>
                </a:lnTo>
                <a:lnTo>
                  <a:pt x="117" y="59"/>
                </a:lnTo>
                <a:lnTo>
                  <a:pt x="114" y="78"/>
                </a:lnTo>
                <a:lnTo>
                  <a:pt x="106" y="94"/>
                </a:lnTo>
                <a:lnTo>
                  <a:pt x="94" y="107"/>
                </a:lnTo>
                <a:lnTo>
                  <a:pt x="77" y="115"/>
                </a:lnTo>
                <a:lnTo>
                  <a:pt x="59" y="117"/>
                </a:lnTo>
                <a:lnTo>
                  <a:pt x="41" y="115"/>
                </a:lnTo>
                <a:lnTo>
                  <a:pt x="25" y="107"/>
                </a:lnTo>
                <a:lnTo>
                  <a:pt x="12" y="94"/>
                </a:lnTo>
                <a:lnTo>
                  <a:pt x="3" y="78"/>
                </a:lnTo>
                <a:lnTo>
                  <a:pt x="0" y="59"/>
                </a:lnTo>
                <a:lnTo>
                  <a:pt x="3" y="40"/>
                </a:lnTo>
                <a:lnTo>
                  <a:pt x="12" y="24"/>
                </a:lnTo>
                <a:lnTo>
                  <a:pt x="25" y="12"/>
                </a:lnTo>
                <a:lnTo>
                  <a:pt x="41" y="3"/>
                </a:lnTo>
                <a:lnTo>
                  <a:pt x="59"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2"/>
          <p:cNvSpPr>
            <a:spLocks noEditPoints="1"/>
          </p:cNvSpPr>
          <p:nvPr/>
        </p:nvSpPr>
        <p:spPr bwMode="auto">
          <a:xfrm>
            <a:off x="7545589" y="2591047"/>
            <a:ext cx="103809" cy="101209"/>
          </a:xfrm>
          <a:custGeom>
            <a:avLst/>
            <a:gdLst/>
            <a:ahLst/>
            <a:cxnLst>
              <a:cxn ang="0">
                <a:pos x="71" y="25"/>
              </a:cxn>
              <a:cxn ang="0">
                <a:pos x="59" y="26"/>
              </a:cxn>
              <a:cxn ang="0">
                <a:pos x="47" y="30"/>
              </a:cxn>
              <a:cxn ang="0">
                <a:pos x="38" y="38"/>
              </a:cxn>
              <a:cxn ang="0">
                <a:pos x="30" y="48"/>
              </a:cxn>
              <a:cxn ang="0">
                <a:pos x="26" y="59"/>
              </a:cxn>
              <a:cxn ang="0">
                <a:pos x="24" y="71"/>
              </a:cxn>
              <a:cxn ang="0">
                <a:pos x="26" y="83"/>
              </a:cxn>
              <a:cxn ang="0">
                <a:pos x="30" y="94"/>
              </a:cxn>
              <a:cxn ang="0">
                <a:pos x="38" y="104"/>
              </a:cxn>
              <a:cxn ang="0">
                <a:pos x="47" y="111"/>
              </a:cxn>
              <a:cxn ang="0">
                <a:pos x="59" y="116"/>
              </a:cxn>
              <a:cxn ang="0">
                <a:pos x="71" y="118"/>
              </a:cxn>
              <a:cxn ang="0">
                <a:pos x="86" y="115"/>
              </a:cxn>
              <a:cxn ang="0">
                <a:pos x="99" y="109"/>
              </a:cxn>
              <a:cxn ang="0">
                <a:pos x="108" y="98"/>
              </a:cxn>
              <a:cxn ang="0">
                <a:pos x="116" y="86"/>
              </a:cxn>
              <a:cxn ang="0">
                <a:pos x="118" y="71"/>
              </a:cxn>
              <a:cxn ang="0">
                <a:pos x="116" y="57"/>
              </a:cxn>
              <a:cxn ang="0">
                <a:pos x="108" y="44"/>
              </a:cxn>
              <a:cxn ang="0">
                <a:pos x="99" y="33"/>
              </a:cxn>
              <a:cxn ang="0">
                <a:pos x="86" y="27"/>
              </a:cxn>
              <a:cxn ang="0">
                <a:pos x="71" y="25"/>
              </a:cxn>
              <a:cxn ang="0">
                <a:pos x="71" y="0"/>
              </a:cxn>
              <a:cxn ang="0">
                <a:pos x="90" y="2"/>
              </a:cxn>
              <a:cxn ang="0">
                <a:pos x="106" y="10"/>
              </a:cxn>
              <a:cxn ang="0">
                <a:pos x="121" y="22"/>
              </a:cxn>
              <a:cxn ang="0">
                <a:pos x="132" y="35"/>
              </a:cxn>
              <a:cxn ang="0">
                <a:pos x="139" y="52"/>
              </a:cxn>
              <a:cxn ang="0">
                <a:pos x="141" y="71"/>
              </a:cxn>
              <a:cxn ang="0">
                <a:pos x="139" y="90"/>
              </a:cxn>
              <a:cxn ang="0">
                <a:pos x="132" y="107"/>
              </a:cxn>
              <a:cxn ang="0">
                <a:pos x="121" y="121"/>
              </a:cxn>
              <a:cxn ang="0">
                <a:pos x="106" y="132"/>
              </a:cxn>
              <a:cxn ang="0">
                <a:pos x="90" y="139"/>
              </a:cxn>
              <a:cxn ang="0">
                <a:pos x="71" y="142"/>
              </a:cxn>
              <a:cxn ang="0">
                <a:pos x="53" y="139"/>
              </a:cxn>
              <a:cxn ang="0">
                <a:pos x="36" y="132"/>
              </a:cxn>
              <a:cxn ang="0">
                <a:pos x="21" y="121"/>
              </a:cxn>
              <a:cxn ang="0">
                <a:pos x="10" y="106"/>
              </a:cxn>
              <a:cxn ang="0">
                <a:pos x="3" y="90"/>
              </a:cxn>
              <a:cxn ang="0">
                <a:pos x="0" y="71"/>
              </a:cxn>
              <a:cxn ang="0">
                <a:pos x="3" y="52"/>
              </a:cxn>
              <a:cxn ang="0">
                <a:pos x="10" y="35"/>
              </a:cxn>
              <a:cxn ang="0">
                <a:pos x="21" y="20"/>
              </a:cxn>
              <a:cxn ang="0">
                <a:pos x="36" y="10"/>
              </a:cxn>
              <a:cxn ang="0">
                <a:pos x="53" y="2"/>
              </a:cxn>
              <a:cxn ang="0">
                <a:pos x="71" y="0"/>
              </a:cxn>
            </a:cxnLst>
            <a:rect l="0" t="0" r="r" b="b"/>
            <a:pathLst>
              <a:path w="141" h="142">
                <a:moveTo>
                  <a:pt x="71" y="25"/>
                </a:moveTo>
                <a:lnTo>
                  <a:pt x="59" y="26"/>
                </a:lnTo>
                <a:lnTo>
                  <a:pt x="47" y="30"/>
                </a:lnTo>
                <a:lnTo>
                  <a:pt x="38" y="38"/>
                </a:lnTo>
                <a:lnTo>
                  <a:pt x="30" y="48"/>
                </a:lnTo>
                <a:lnTo>
                  <a:pt x="26" y="59"/>
                </a:lnTo>
                <a:lnTo>
                  <a:pt x="24" y="71"/>
                </a:lnTo>
                <a:lnTo>
                  <a:pt x="26" y="83"/>
                </a:lnTo>
                <a:lnTo>
                  <a:pt x="30" y="94"/>
                </a:lnTo>
                <a:lnTo>
                  <a:pt x="38" y="104"/>
                </a:lnTo>
                <a:lnTo>
                  <a:pt x="47" y="111"/>
                </a:lnTo>
                <a:lnTo>
                  <a:pt x="59" y="116"/>
                </a:lnTo>
                <a:lnTo>
                  <a:pt x="71" y="118"/>
                </a:lnTo>
                <a:lnTo>
                  <a:pt x="86" y="115"/>
                </a:lnTo>
                <a:lnTo>
                  <a:pt x="99" y="109"/>
                </a:lnTo>
                <a:lnTo>
                  <a:pt x="108" y="98"/>
                </a:lnTo>
                <a:lnTo>
                  <a:pt x="116" y="86"/>
                </a:lnTo>
                <a:lnTo>
                  <a:pt x="118" y="71"/>
                </a:lnTo>
                <a:lnTo>
                  <a:pt x="116" y="57"/>
                </a:lnTo>
                <a:lnTo>
                  <a:pt x="108" y="44"/>
                </a:lnTo>
                <a:lnTo>
                  <a:pt x="99" y="33"/>
                </a:lnTo>
                <a:lnTo>
                  <a:pt x="86" y="27"/>
                </a:lnTo>
                <a:lnTo>
                  <a:pt x="71" y="25"/>
                </a:lnTo>
                <a:close/>
                <a:moveTo>
                  <a:pt x="71" y="0"/>
                </a:moveTo>
                <a:lnTo>
                  <a:pt x="90" y="2"/>
                </a:lnTo>
                <a:lnTo>
                  <a:pt x="106" y="10"/>
                </a:lnTo>
                <a:lnTo>
                  <a:pt x="121" y="22"/>
                </a:lnTo>
                <a:lnTo>
                  <a:pt x="132" y="35"/>
                </a:lnTo>
                <a:lnTo>
                  <a:pt x="139" y="52"/>
                </a:lnTo>
                <a:lnTo>
                  <a:pt x="141" y="71"/>
                </a:lnTo>
                <a:lnTo>
                  <a:pt x="139" y="90"/>
                </a:lnTo>
                <a:lnTo>
                  <a:pt x="132" y="107"/>
                </a:lnTo>
                <a:lnTo>
                  <a:pt x="121" y="121"/>
                </a:lnTo>
                <a:lnTo>
                  <a:pt x="106" y="132"/>
                </a:lnTo>
                <a:lnTo>
                  <a:pt x="90" y="139"/>
                </a:lnTo>
                <a:lnTo>
                  <a:pt x="71" y="142"/>
                </a:lnTo>
                <a:lnTo>
                  <a:pt x="53" y="139"/>
                </a:lnTo>
                <a:lnTo>
                  <a:pt x="36" y="132"/>
                </a:lnTo>
                <a:lnTo>
                  <a:pt x="21" y="121"/>
                </a:lnTo>
                <a:lnTo>
                  <a:pt x="10" y="106"/>
                </a:lnTo>
                <a:lnTo>
                  <a:pt x="3" y="90"/>
                </a:lnTo>
                <a:lnTo>
                  <a:pt x="0" y="71"/>
                </a:lnTo>
                <a:lnTo>
                  <a:pt x="3" y="52"/>
                </a:lnTo>
                <a:lnTo>
                  <a:pt x="10" y="35"/>
                </a:lnTo>
                <a:lnTo>
                  <a:pt x="21" y="20"/>
                </a:lnTo>
                <a:lnTo>
                  <a:pt x="36" y="10"/>
                </a:lnTo>
                <a:lnTo>
                  <a:pt x="53"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3"/>
          <p:cNvSpPr>
            <a:spLocks/>
          </p:cNvSpPr>
          <p:nvPr/>
        </p:nvSpPr>
        <p:spPr bwMode="auto">
          <a:xfrm>
            <a:off x="8156746" y="1647385"/>
            <a:ext cx="86264" cy="82677"/>
          </a:xfrm>
          <a:custGeom>
            <a:avLst/>
            <a:gdLst/>
            <a:ahLst/>
            <a:cxnLst>
              <a:cxn ang="0">
                <a:pos x="58" y="0"/>
              </a:cxn>
              <a:cxn ang="0">
                <a:pos x="76" y="4"/>
              </a:cxn>
              <a:cxn ang="0">
                <a:pos x="92" y="11"/>
              </a:cxn>
              <a:cxn ang="0">
                <a:pos x="105" y="24"/>
              </a:cxn>
              <a:cxn ang="0">
                <a:pos x="114" y="40"/>
              </a:cxn>
              <a:cxn ang="0">
                <a:pos x="117" y="59"/>
              </a:cxn>
              <a:cxn ang="0">
                <a:pos x="114" y="77"/>
              </a:cxn>
              <a:cxn ang="0">
                <a:pos x="105" y="93"/>
              </a:cxn>
              <a:cxn ang="0">
                <a:pos x="92" y="106"/>
              </a:cxn>
              <a:cxn ang="0">
                <a:pos x="76" y="115"/>
              </a:cxn>
              <a:cxn ang="0">
                <a:pos x="58" y="118"/>
              </a:cxn>
              <a:cxn ang="0">
                <a:pos x="39" y="115"/>
              </a:cxn>
              <a:cxn ang="0">
                <a:pos x="23" y="106"/>
              </a:cxn>
              <a:cxn ang="0">
                <a:pos x="10" y="93"/>
              </a:cxn>
              <a:cxn ang="0">
                <a:pos x="2" y="77"/>
              </a:cxn>
              <a:cxn ang="0">
                <a:pos x="0" y="59"/>
              </a:cxn>
              <a:cxn ang="0">
                <a:pos x="2" y="40"/>
              </a:cxn>
              <a:cxn ang="0">
                <a:pos x="10" y="24"/>
              </a:cxn>
              <a:cxn ang="0">
                <a:pos x="23" y="11"/>
              </a:cxn>
              <a:cxn ang="0">
                <a:pos x="39" y="4"/>
              </a:cxn>
              <a:cxn ang="0">
                <a:pos x="58" y="0"/>
              </a:cxn>
            </a:cxnLst>
            <a:rect l="0" t="0" r="r" b="b"/>
            <a:pathLst>
              <a:path w="117" h="118">
                <a:moveTo>
                  <a:pt x="58" y="0"/>
                </a:moveTo>
                <a:lnTo>
                  <a:pt x="76" y="4"/>
                </a:lnTo>
                <a:lnTo>
                  <a:pt x="92" y="11"/>
                </a:lnTo>
                <a:lnTo>
                  <a:pt x="105" y="24"/>
                </a:lnTo>
                <a:lnTo>
                  <a:pt x="114" y="40"/>
                </a:lnTo>
                <a:lnTo>
                  <a:pt x="117" y="59"/>
                </a:lnTo>
                <a:lnTo>
                  <a:pt x="114" y="77"/>
                </a:lnTo>
                <a:lnTo>
                  <a:pt x="105" y="93"/>
                </a:lnTo>
                <a:lnTo>
                  <a:pt x="92" y="106"/>
                </a:lnTo>
                <a:lnTo>
                  <a:pt x="76" y="115"/>
                </a:lnTo>
                <a:lnTo>
                  <a:pt x="58" y="118"/>
                </a:lnTo>
                <a:lnTo>
                  <a:pt x="39" y="115"/>
                </a:lnTo>
                <a:lnTo>
                  <a:pt x="23" y="106"/>
                </a:lnTo>
                <a:lnTo>
                  <a:pt x="10" y="93"/>
                </a:lnTo>
                <a:lnTo>
                  <a:pt x="2" y="77"/>
                </a:lnTo>
                <a:lnTo>
                  <a:pt x="0" y="59"/>
                </a:lnTo>
                <a:lnTo>
                  <a:pt x="2" y="40"/>
                </a:lnTo>
                <a:lnTo>
                  <a:pt x="10" y="24"/>
                </a:lnTo>
                <a:lnTo>
                  <a:pt x="23" y="11"/>
                </a:lnTo>
                <a:lnTo>
                  <a:pt x="39" y="4"/>
                </a:lnTo>
                <a:lnTo>
                  <a:pt x="58"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4"/>
          <p:cNvSpPr>
            <a:spLocks noEditPoints="1"/>
          </p:cNvSpPr>
          <p:nvPr/>
        </p:nvSpPr>
        <p:spPr bwMode="auto">
          <a:xfrm>
            <a:off x="8147974" y="1638832"/>
            <a:ext cx="103809" cy="99783"/>
          </a:xfrm>
          <a:custGeom>
            <a:avLst/>
            <a:gdLst/>
            <a:ahLst/>
            <a:cxnLst>
              <a:cxn ang="0">
                <a:pos x="71" y="23"/>
              </a:cxn>
              <a:cxn ang="0">
                <a:pos x="59" y="25"/>
              </a:cxn>
              <a:cxn ang="0">
                <a:pos x="48" y="30"/>
              </a:cxn>
              <a:cxn ang="0">
                <a:pos x="38" y="37"/>
              </a:cxn>
              <a:cxn ang="0">
                <a:pos x="31" y="47"/>
              </a:cxn>
              <a:cxn ang="0">
                <a:pos x="25" y="57"/>
              </a:cxn>
              <a:cxn ang="0">
                <a:pos x="24" y="70"/>
              </a:cxn>
              <a:cxn ang="0">
                <a:pos x="25" y="82"/>
              </a:cxn>
              <a:cxn ang="0">
                <a:pos x="31" y="94"/>
              </a:cxn>
              <a:cxn ang="0">
                <a:pos x="38" y="103"/>
              </a:cxn>
              <a:cxn ang="0">
                <a:pos x="48" y="111"/>
              </a:cxn>
              <a:cxn ang="0">
                <a:pos x="59" y="115"/>
              </a:cxn>
              <a:cxn ang="0">
                <a:pos x="71" y="117"/>
              </a:cxn>
              <a:cxn ang="0">
                <a:pos x="85" y="114"/>
              </a:cxn>
              <a:cxn ang="0">
                <a:pos x="98" y="107"/>
              </a:cxn>
              <a:cxn ang="0">
                <a:pos x="109" y="98"/>
              </a:cxn>
              <a:cxn ang="0">
                <a:pos x="115" y="85"/>
              </a:cxn>
              <a:cxn ang="0">
                <a:pos x="117" y="70"/>
              </a:cxn>
              <a:cxn ang="0">
                <a:pos x="115" y="55"/>
              </a:cxn>
              <a:cxn ang="0">
                <a:pos x="109" y="42"/>
              </a:cxn>
              <a:cxn ang="0">
                <a:pos x="98" y="33"/>
              </a:cxn>
              <a:cxn ang="0">
                <a:pos x="85" y="25"/>
              </a:cxn>
              <a:cxn ang="0">
                <a:pos x="71" y="23"/>
              </a:cxn>
              <a:cxn ang="0">
                <a:pos x="71" y="0"/>
              </a:cxn>
              <a:cxn ang="0">
                <a:pos x="89" y="2"/>
              </a:cxn>
              <a:cxn ang="0">
                <a:pos x="107" y="9"/>
              </a:cxn>
              <a:cxn ang="0">
                <a:pos x="120" y="20"/>
              </a:cxn>
              <a:cxn ang="0">
                <a:pos x="132" y="34"/>
              </a:cxn>
              <a:cxn ang="0">
                <a:pos x="139" y="51"/>
              </a:cxn>
              <a:cxn ang="0">
                <a:pos x="142" y="70"/>
              </a:cxn>
              <a:cxn ang="0">
                <a:pos x="139" y="88"/>
              </a:cxn>
              <a:cxn ang="0">
                <a:pos x="132" y="105"/>
              </a:cxn>
              <a:cxn ang="0">
                <a:pos x="120" y="120"/>
              </a:cxn>
              <a:cxn ang="0">
                <a:pos x="107" y="131"/>
              </a:cxn>
              <a:cxn ang="0">
                <a:pos x="89" y="138"/>
              </a:cxn>
              <a:cxn ang="0">
                <a:pos x="71" y="141"/>
              </a:cxn>
              <a:cxn ang="0">
                <a:pos x="52" y="138"/>
              </a:cxn>
              <a:cxn ang="0">
                <a:pos x="36" y="131"/>
              </a:cxn>
              <a:cxn ang="0">
                <a:pos x="21" y="120"/>
              </a:cxn>
              <a:cxn ang="0">
                <a:pos x="9" y="105"/>
              </a:cxn>
              <a:cxn ang="0">
                <a:pos x="3" y="88"/>
              </a:cxn>
              <a:cxn ang="0">
                <a:pos x="0" y="70"/>
              </a:cxn>
              <a:cxn ang="0">
                <a:pos x="3" y="52"/>
              </a:cxn>
              <a:cxn ang="0">
                <a:pos x="9" y="35"/>
              </a:cxn>
              <a:cxn ang="0">
                <a:pos x="21" y="20"/>
              </a:cxn>
              <a:cxn ang="0">
                <a:pos x="36" y="8"/>
              </a:cxn>
              <a:cxn ang="0">
                <a:pos x="52" y="2"/>
              </a:cxn>
              <a:cxn ang="0">
                <a:pos x="71" y="0"/>
              </a:cxn>
            </a:cxnLst>
            <a:rect l="0" t="0" r="r" b="b"/>
            <a:pathLst>
              <a:path w="142" h="141">
                <a:moveTo>
                  <a:pt x="71" y="23"/>
                </a:moveTo>
                <a:lnTo>
                  <a:pt x="59" y="25"/>
                </a:lnTo>
                <a:lnTo>
                  <a:pt x="48" y="30"/>
                </a:lnTo>
                <a:lnTo>
                  <a:pt x="38" y="37"/>
                </a:lnTo>
                <a:lnTo>
                  <a:pt x="31" y="47"/>
                </a:lnTo>
                <a:lnTo>
                  <a:pt x="25" y="57"/>
                </a:lnTo>
                <a:lnTo>
                  <a:pt x="24" y="70"/>
                </a:lnTo>
                <a:lnTo>
                  <a:pt x="25" y="82"/>
                </a:lnTo>
                <a:lnTo>
                  <a:pt x="31" y="94"/>
                </a:lnTo>
                <a:lnTo>
                  <a:pt x="38" y="103"/>
                </a:lnTo>
                <a:lnTo>
                  <a:pt x="48" y="111"/>
                </a:lnTo>
                <a:lnTo>
                  <a:pt x="59" y="115"/>
                </a:lnTo>
                <a:lnTo>
                  <a:pt x="71" y="117"/>
                </a:lnTo>
                <a:lnTo>
                  <a:pt x="85" y="114"/>
                </a:lnTo>
                <a:lnTo>
                  <a:pt x="98" y="107"/>
                </a:lnTo>
                <a:lnTo>
                  <a:pt x="109" y="98"/>
                </a:lnTo>
                <a:lnTo>
                  <a:pt x="115" y="85"/>
                </a:lnTo>
                <a:lnTo>
                  <a:pt x="117" y="70"/>
                </a:lnTo>
                <a:lnTo>
                  <a:pt x="115" y="55"/>
                </a:lnTo>
                <a:lnTo>
                  <a:pt x="109" y="42"/>
                </a:lnTo>
                <a:lnTo>
                  <a:pt x="98" y="33"/>
                </a:lnTo>
                <a:lnTo>
                  <a:pt x="85" y="25"/>
                </a:lnTo>
                <a:lnTo>
                  <a:pt x="71" y="23"/>
                </a:lnTo>
                <a:close/>
                <a:moveTo>
                  <a:pt x="71" y="0"/>
                </a:moveTo>
                <a:lnTo>
                  <a:pt x="89" y="2"/>
                </a:lnTo>
                <a:lnTo>
                  <a:pt x="107" y="9"/>
                </a:lnTo>
                <a:lnTo>
                  <a:pt x="120" y="20"/>
                </a:lnTo>
                <a:lnTo>
                  <a:pt x="132" y="34"/>
                </a:lnTo>
                <a:lnTo>
                  <a:pt x="139" y="51"/>
                </a:lnTo>
                <a:lnTo>
                  <a:pt x="142" y="70"/>
                </a:lnTo>
                <a:lnTo>
                  <a:pt x="139" y="88"/>
                </a:lnTo>
                <a:lnTo>
                  <a:pt x="132" y="105"/>
                </a:lnTo>
                <a:lnTo>
                  <a:pt x="120" y="120"/>
                </a:lnTo>
                <a:lnTo>
                  <a:pt x="107" y="131"/>
                </a:lnTo>
                <a:lnTo>
                  <a:pt x="89" y="138"/>
                </a:lnTo>
                <a:lnTo>
                  <a:pt x="71" y="141"/>
                </a:lnTo>
                <a:lnTo>
                  <a:pt x="52" y="138"/>
                </a:lnTo>
                <a:lnTo>
                  <a:pt x="36" y="131"/>
                </a:lnTo>
                <a:lnTo>
                  <a:pt x="21" y="120"/>
                </a:lnTo>
                <a:lnTo>
                  <a:pt x="9" y="105"/>
                </a:lnTo>
                <a:lnTo>
                  <a:pt x="3" y="88"/>
                </a:lnTo>
                <a:lnTo>
                  <a:pt x="0" y="70"/>
                </a:lnTo>
                <a:lnTo>
                  <a:pt x="3" y="52"/>
                </a:lnTo>
                <a:lnTo>
                  <a:pt x="9" y="35"/>
                </a:lnTo>
                <a:lnTo>
                  <a:pt x="21" y="20"/>
                </a:lnTo>
                <a:lnTo>
                  <a:pt x="36" y="8"/>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
          <p:cNvSpPr>
            <a:spLocks/>
          </p:cNvSpPr>
          <p:nvPr/>
        </p:nvSpPr>
        <p:spPr bwMode="auto">
          <a:xfrm>
            <a:off x="8055861" y="2214723"/>
            <a:ext cx="86264" cy="84103"/>
          </a:xfrm>
          <a:custGeom>
            <a:avLst/>
            <a:gdLst/>
            <a:ahLst/>
            <a:cxnLst>
              <a:cxn ang="0">
                <a:pos x="59" y="0"/>
              </a:cxn>
              <a:cxn ang="0">
                <a:pos x="77" y="3"/>
              </a:cxn>
              <a:cxn ang="0">
                <a:pos x="93" y="12"/>
              </a:cxn>
              <a:cxn ang="0">
                <a:pos x="106" y="25"/>
              </a:cxn>
              <a:cxn ang="0">
                <a:pos x="114" y="41"/>
              </a:cxn>
              <a:cxn ang="0">
                <a:pos x="117" y="59"/>
              </a:cxn>
              <a:cxn ang="0">
                <a:pos x="114" y="78"/>
              </a:cxn>
              <a:cxn ang="0">
                <a:pos x="106" y="94"/>
              </a:cxn>
              <a:cxn ang="0">
                <a:pos x="93" y="107"/>
              </a:cxn>
              <a:cxn ang="0">
                <a:pos x="77" y="115"/>
              </a:cxn>
              <a:cxn ang="0">
                <a:pos x="59" y="118"/>
              </a:cxn>
              <a:cxn ang="0">
                <a:pos x="39" y="115"/>
              </a:cxn>
              <a:cxn ang="0">
                <a:pos x="23" y="107"/>
              </a:cxn>
              <a:cxn ang="0">
                <a:pos x="11" y="94"/>
              </a:cxn>
              <a:cxn ang="0">
                <a:pos x="2" y="78"/>
              </a:cxn>
              <a:cxn ang="0">
                <a:pos x="0" y="59"/>
              </a:cxn>
              <a:cxn ang="0">
                <a:pos x="2" y="41"/>
              </a:cxn>
              <a:cxn ang="0">
                <a:pos x="11" y="25"/>
              </a:cxn>
              <a:cxn ang="0">
                <a:pos x="23" y="12"/>
              </a:cxn>
              <a:cxn ang="0">
                <a:pos x="39" y="3"/>
              </a:cxn>
              <a:cxn ang="0">
                <a:pos x="59" y="0"/>
              </a:cxn>
            </a:cxnLst>
            <a:rect l="0" t="0" r="r" b="b"/>
            <a:pathLst>
              <a:path w="117" h="118">
                <a:moveTo>
                  <a:pt x="59" y="0"/>
                </a:moveTo>
                <a:lnTo>
                  <a:pt x="77" y="3"/>
                </a:lnTo>
                <a:lnTo>
                  <a:pt x="93" y="12"/>
                </a:lnTo>
                <a:lnTo>
                  <a:pt x="106" y="25"/>
                </a:lnTo>
                <a:lnTo>
                  <a:pt x="114" y="41"/>
                </a:lnTo>
                <a:lnTo>
                  <a:pt x="117" y="59"/>
                </a:lnTo>
                <a:lnTo>
                  <a:pt x="114" y="78"/>
                </a:lnTo>
                <a:lnTo>
                  <a:pt x="106" y="94"/>
                </a:lnTo>
                <a:lnTo>
                  <a:pt x="93" y="107"/>
                </a:lnTo>
                <a:lnTo>
                  <a:pt x="77" y="115"/>
                </a:lnTo>
                <a:lnTo>
                  <a:pt x="59" y="118"/>
                </a:lnTo>
                <a:lnTo>
                  <a:pt x="39" y="115"/>
                </a:lnTo>
                <a:lnTo>
                  <a:pt x="23" y="107"/>
                </a:lnTo>
                <a:lnTo>
                  <a:pt x="11" y="94"/>
                </a:lnTo>
                <a:lnTo>
                  <a:pt x="2" y="78"/>
                </a:lnTo>
                <a:lnTo>
                  <a:pt x="0" y="59"/>
                </a:lnTo>
                <a:lnTo>
                  <a:pt x="2" y="41"/>
                </a:lnTo>
                <a:lnTo>
                  <a:pt x="11" y="25"/>
                </a:lnTo>
                <a:lnTo>
                  <a:pt x="23" y="12"/>
                </a:lnTo>
                <a:lnTo>
                  <a:pt x="39" y="3"/>
                </a:lnTo>
                <a:lnTo>
                  <a:pt x="59"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6"/>
          <p:cNvSpPr>
            <a:spLocks noEditPoints="1"/>
          </p:cNvSpPr>
          <p:nvPr/>
        </p:nvSpPr>
        <p:spPr bwMode="auto">
          <a:xfrm>
            <a:off x="8047088" y="2206170"/>
            <a:ext cx="103809" cy="101209"/>
          </a:xfrm>
          <a:custGeom>
            <a:avLst/>
            <a:gdLst/>
            <a:ahLst/>
            <a:cxnLst>
              <a:cxn ang="0">
                <a:pos x="72" y="24"/>
              </a:cxn>
              <a:cxn ang="0">
                <a:pos x="59" y="25"/>
              </a:cxn>
              <a:cxn ang="0">
                <a:pos x="48" y="29"/>
              </a:cxn>
              <a:cxn ang="0">
                <a:pos x="39" y="37"/>
              </a:cxn>
              <a:cxn ang="0">
                <a:pos x="31" y="46"/>
              </a:cxn>
              <a:cxn ang="0">
                <a:pos x="26" y="58"/>
              </a:cxn>
              <a:cxn ang="0">
                <a:pos x="25" y="70"/>
              </a:cxn>
              <a:cxn ang="0">
                <a:pos x="26" y="83"/>
              </a:cxn>
              <a:cxn ang="0">
                <a:pos x="31" y="93"/>
              </a:cxn>
              <a:cxn ang="0">
                <a:pos x="39" y="103"/>
              </a:cxn>
              <a:cxn ang="0">
                <a:pos x="48" y="110"/>
              </a:cxn>
              <a:cxn ang="0">
                <a:pos x="59" y="116"/>
              </a:cxn>
              <a:cxn ang="0">
                <a:pos x="72" y="117"/>
              </a:cxn>
              <a:cxn ang="0">
                <a:pos x="86" y="115"/>
              </a:cxn>
              <a:cxn ang="0">
                <a:pos x="98" y="108"/>
              </a:cxn>
              <a:cxn ang="0">
                <a:pos x="109" y="98"/>
              </a:cxn>
              <a:cxn ang="0">
                <a:pos x="115" y="85"/>
              </a:cxn>
              <a:cxn ang="0">
                <a:pos x="118" y="70"/>
              </a:cxn>
              <a:cxn ang="0">
                <a:pos x="115" y="56"/>
              </a:cxn>
              <a:cxn ang="0">
                <a:pos x="109" y="43"/>
              </a:cxn>
              <a:cxn ang="0">
                <a:pos x="98" y="33"/>
              </a:cxn>
              <a:cxn ang="0">
                <a:pos x="86" y="26"/>
              </a:cxn>
              <a:cxn ang="0">
                <a:pos x="72" y="24"/>
              </a:cxn>
              <a:cxn ang="0">
                <a:pos x="72" y="0"/>
              </a:cxn>
              <a:cxn ang="0">
                <a:pos x="90" y="2"/>
              </a:cxn>
              <a:cxn ang="0">
                <a:pos x="107" y="9"/>
              </a:cxn>
              <a:cxn ang="0">
                <a:pos x="121" y="21"/>
              </a:cxn>
              <a:cxn ang="0">
                <a:pos x="132" y="35"/>
              </a:cxn>
              <a:cxn ang="0">
                <a:pos x="139" y="52"/>
              </a:cxn>
              <a:cxn ang="0">
                <a:pos x="142" y="70"/>
              </a:cxn>
              <a:cxn ang="0">
                <a:pos x="139" y="89"/>
              </a:cxn>
              <a:cxn ang="0">
                <a:pos x="132" y="106"/>
              </a:cxn>
              <a:cxn ang="0">
                <a:pos x="121" y="120"/>
              </a:cxn>
              <a:cxn ang="0">
                <a:pos x="107" y="132"/>
              </a:cxn>
              <a:cxn ang="0">
                <a:pos x="90" y="138"/>
              </a:cxn>
              <a:cxn ang="0">
                <a:pos x="72" y="141"/>
              </a:cxn>
              <a:cxn ang="0">
                <a:pos x="52" y="138"/>
              </a:cxn>
              <a:cxn ang="0">
                <a:pos x="36" y="132"/>
              </a:cxn>
              <a:cxn ang="0">
                <a:pos x="22" y="120"/>
              </a:cxn>
              <a:cxn ang="0">
                <a:pos x="10" y="105"/>
              </a:cxn>
              <a:cxn ang="0">
                <a:pos x="3" y="89"/>
              </a:cxn>
              <a:cxn ang="0">
                <a:pos x="0" y="70"/>
              </a:cxn>
              <a:cxn ang="0">
                <a:pos x="3" y="52"/>
              </a:cxn>
              <a:cxn ang="0">
                <a:pos x="10" y="35"/>
              </a:cxn>
              <a:cxn ang="0">
                <a:pos x="22" y="20"/>
              </a:cxn>
              <a:cxn ang="0">
                <a:pos x="36" y="9"/>
              </a:cxn>
              <a:cxn ang="0">
                <a:pos x="52" y="2"/>
              </a:cxn>
              <a:cxn ang="0">
                <a:pos x="72" y="0"/>
              </a:cxn>
            </a:cxnLst>
            <a:rect l="0" t="0" r="r" b="b"/>
            <a:pathLst>
              <a:path w="142" h="141">
                <a:moveTo>
                  <a:pt x="72" y="24"/>
                </a:moveTo>
                <a:lnTo>
                  <a:pt x="59" y="25"/>
                </a:lnTo>
                <a:lnTo>
                  <a:pt x="48" y="29"/>
                </a:lnTo>
                <a:lnTo>
                  <a:pt x="39" y="37"/>
                </a:lnTo>
                <a:lnTo>
                  <a:pt x="31" y="46"/>
                </a:lnTo>
                <a:lnTo>
                  <a:pt x="26" y="58"/>
                </a:lnTo>
                <a:lnTo>
                  <a:pt x="25" y="70"/>
                </a:lnTo>
                <a:lnTo>
                  <a:pt x="26" y="83"/>
                </a:lnTo>
                <a:lnTo>
                  <a:pt x="31" y="93"/>
                </a:lnTo>
                <a:lnTo>
                  <a:pt x="39" y="103"/>
                </a:lnTo>
                <a:lnTo>
                  <a:pt x="48" y="110"/>
                </a:lnTo>
                <a:lnTo>
                  <a:pt x="59" y="116"/>
                </a:lnTo>
                <a:lnTo>
                  <a:pt x="72" y="117"/>
                </a:lnTo>
                <a:lnTo>
                  <a:pt x="86" y="115"/>
                </a:lnTo>
                <a:lnTo>
                  <a:pt x="98" y="108"/>
                </a:lnTo>
                <a:lnTo>
                  <a:pt x="109" y="98"/>
                </a:lnTo>
                <a:lnTo>
                  <a:pt x="115" y="85"/>
                </a:lnTo>
                <a:lnTo>
                  <a:pt x="118" y="70"/>
                </a:lnTo>
                <a:lnTo>
                  <a:pt x="115" y="56"/>
                </a:lnTo>
                <a:lnTo>
                  <a:pt x="109" y="43"/>
                </a:lnTo>
                <a:lnTo>
                  <a:pt x="98" y="33"/>
                </a:lnTo>
                <a:lnTo>
                  <a:pt x="86" y="26"/>
                </a:lnTo>
                <a:lnTo>
                  <a:pt x="72" y="24"/>
                </a:lnTo>
                <a:close/>
                <a:moveTo>
                  <a:pt x="72" y="0"/>
                </a:moveTo>
                <a:lnTo>
                  <a:pt x="90" y="2"/>
                </a:lnTo>
                <a:lnTo>
                  <a:pt x="107" y="9"/>
                </a:lnTo>
                <a:lnTo>
                  <a:pt x="121" y="21"/>
                </a:lnTo>
                <a:lnTo>
                  <a:pt x="132" y="35"/>
                </a:lnTo>
                <a:lnTo>
                  <a:pt x="139" y="52"/>
                </a:lnTo>
                <a:lnTo>
                  <a:pt x="142" y="70"/>
                </a:lnTo>
                <a:lnTo>
                  <a:pt x="139" y="89"/>
                </a:lnTo>
                <a:lnTo>
                  <a:pt x="132" y="106"/>
                </a:lnTo>
                <a:lnTo>
                  <a:pt x="121" y="120"/>
                </a:lnTo>
                <a:lnTo>
                  <a:pt x="107" y="132"/>
                </a:lnTo>
                <a:lnTo>
                  <a:pt x="90" y="138"/>
                </a:lnTo>
                <a:lnTo>
                  <a:pt x="72" y="141"/>
                </a:lnTo>
                <a:lnTo>
                  <a:pt x="52" y="138"/>
                </a:lnTo>
                <a:lnTo>
                  <a:pt x="36" y="132"/>
                </a:lnTo>
                <a:lnTo>
                  <a:pt x="22" y="120"/>
                </a:lnTo>
                <a:lnTo>
                  <a:pt x="10" y="105"/>
                </a:lnTo>
                <a:lnTo>
                  <a:pt x="3" y="89"/>
                </a:lnTo>
                <a:lnTo>
                  <a:pt x="0" y="70"/>
                </a:lnTo>
                <a:lnTo>
                  <a:pt x="3" y="52"/>
                </a:lnTo>
                <a:lnTo>
                  <a:pt x="10" y="35"/>
                </a:lnTo>
                <a:lnTo>
                  <a:pt x="22" y="20"/>
                </a:lnTo>
                <a:lnTo>
                  <a:pt x="36" y="9"/>
                </a:lnTo>
                <a:lnTo>
                  <a:pt x="52" y="2"/>
                </a:lnTo>
                <a:lnTo>
                  <a:pt x="7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0" name="Group 159"/>
          <p:cNvGrpSpPr/>
          <p:nvPr/>
        </p:nvGrpSpPr>
        <p:grpSpPr>
          <a:xfrm>
            <a:off x="8564671" y="2073601"/>
            <a:ext cx="103809" cy="101209"/>
            <a:chOff x="7829916" y="2221810"/>
            <a:chExt cx="103809" cy="101209"/>
          </a:xfrm>
        </p:grpSpPr>
        <p:sp>
          <p:nvSpPr>
            <p:cNvPr id="161" name="Freeform 37"/>
            <p:cNvSpPr>
              <a:spLocks/>
            </p:cNvSpPr>
            <p:nvPr/>
          </p:nvSpPr>
          <p:spPr bwMode="auto">
            <a:xfrm>
              <a:off x="7840151" y="2230363"/>
              <a:ext cx="84802" cy="82677"/>
            </a:xfrm>
            <a:custGeom>
              <a:avLst/>
              <a:gdLst/>
              <a:ahLst/>
              <a:cxnLst>
                <a:cxn ang="0">
                  <a:pos x="59" y="0"/>
                </a:cxn>
                <a:cxn ang="0">
                  <a:pos x="77" y="3"/>
                </a:cxn>
                <a:cxn ang="0">
                  <a:pos x="93" y="11"/>
                </a:cxn>
                <a:cxn ang="0">
                  <a:pos x="106" y="24"/>
                </a:cxn>
                <a:cxn ang="0">
                  <a:pos x="114" y="40"/>
                </a:cxn>
                <a:cxn ang="0">
                  <a:pos x="118" y="58"/>
                </a:cxn>
                <a:cxn ang="0">
                  <a:pos x="114" y="77"/>
                </a:cxn>
                <a:cxn ang="0">
                  <a:pos x="106" y="93"/>
                </a:cxn>
                <a:cxn ang="0">
                  <a:pos x="93" y="106"/>
                </a:cxn>
                <a:cxn ang="0">
                  <a:pos x="77" y="115"/>
                </a:cxn>
                <a:cxn ang="0">
                  <a:pos x="59" y="117"/>
                </a:cxn>
                <a:cxn ang="0">
                  <a:pos x="40" y="115"/>
                </a:cxn>
                <a:cxn ang="0">
                  <a:pos x="24" y="106"/>
                </a:cxn>
                <a:cxn ang="0">
                  <a:pos x="11" y="93"/>
                </a:cxn>
                <a:cxn ang="0">
                  <a:pos x="2" y="77"/>
                </a:cxn>
                <a:cxn ang="0">
                  <a:pos x="0" y="58"/>
                </a:cxn>
                <a:cxn ang="0">
                  <a:pos x="2" y="40"/>
                </a:cxn>
                <a:cxn ang="0">
                  <a:pos x="11" y="24"/>
                </a:cxn>
                <a:cxn ang="0">
                  <a:pos x="24" y="11"/>
                </a:cxn>
                <a:cxn ang="0">
                  <a:pos x="40" y="3"/>
                </a:cxn>
                <a:cxn ang="0">
                  <a:pos x="59" y="0"/>
                </a:cxn>
              </a:cxnLst>
              <a:rect l="0" t="0" r="r" b="b"/>
              <a:pathLst>
                <a:path w="118" h="117">
                  <a:moveTo>
                    <a:pt x="59" y="0"/>
                  </a:moveTo>
                  <a:lnTo>
                    <a:pt x="77" y="3"/>
                  </a:lnTo>
                  <a:lnTo>
                    <a:pt x="93" y="11"/>
                  </a:lnTo>
                  <a:lnTo>
                    <a:pt x="106" y="24"/>
                  </a:lnTo>
                  <a:lnTo>
                    <a:pt x="114" y="40"/>
                  </a:lnTo>
                  <a:lnTo>
                    <a:pt x="118" y="58"/>
                  </a:lnTo>
                  <a:lnTo>
                    <a:pt x="114" y="77"/>
                  </a:lnTo>
                  <a:lnTo>
                    <a:pt x="106" y="93"/>
                  </a:lnTo>
                  <a:lnTo>
                    <a:pt x="93" y="106"/>
                  </a:lnTo>
                  <a:lnTo>
                    <a:pt x="77" y="115"/>
                  </a:lnTo>
                  <a:lnTo>
                    <a:pt x="59" y="117"/>
                  </a:lnTo>
                  <a:lnTo>
                    <a:pt x="40" y="115"/>
                  </a:lnTo>
                  <a:lnTo>
                    <a:pt x="24" y="106"/>
                  </a:lnTo>
                  <a:lnTo>
                    <a:pt x="11" y="93"/>
                  </a:lnTo>
                  <a:lnTo>
                    <a:pt x="2" y="77"/>
                  </a:lnTo>
                  <a:lnTo>
                    <a:pt x="0" y="58"/>
                  </a:lnTo>
                  <a:lnTo>
                    <a:pt x="2" y="40"/>
                  </a:lnTo>
                  <a:lnTo>
                    <a:pt x="11" y="24"/>
                  </a:lnTo>
                  <a:lnTo>
                    <a:pt x="24" y="11"/>
                  </a:lnTo>
                  <a:lnTo>
                    <a:pt x="40" y="3"/>
                  </a:lnTo>
                  <a:lnTo>
                    <a:pt x="59"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8"/>
            <p:cNvSpPr>
              <a:spLocks noEditPoints="1"/>
            </p:cNvSpPr>
            <p:nvPr/>
          </p:nvSpPr>
          <p:spPr bwMode="auto">
            <a:xfrm>
              <a:off x="7829916" y="2221810"/>
              <a:ext cx="103809" cy="101209"/>
            </a:xfrm>
            <a:custGeom>
              <a:avLst/>
              <a:gdLst/>
              <a:ahLst/>
              <a:cxnLst>
                <a:cxn ang="0">
                  <a:pos x="71" y="24"/>
                </a:cxn>
                <a:cxn ang="0">
                  <a:pos x="56" y="27"/>
                </a:cxn>
                <a:cxn ang="0">
                  <a:pos x="43" y="33"/>
                </a:cxn>
                <a:cxn ang="0">
                  <a:pos x="33" y="43"/>
                </a:cxn>
                <a:cxn ang="0">
                  <a:pos x="26" y="56"/>
                </a:cxn>
                <a:cxn ang="0">
                  <a:pos x="24" y="70"/>
                </a:cxn>
                <a:cxn ang="0">
                  <a:pos x="26" y="85"/>
                </a:cxn>
                <a:cxn ang="0">
                  <a:pos x="33" y="98"/>
                </a:cxn>
                <a:cxn ang="0">
                  <a:pos x="43" y="109"/>
                </a:cxn>
                <a:cxn ang="0">
                  <a:pos x="56" y="115"/>
                </a:cxn>
                <a:cxn ang="0">
                  <a:pos x="71" y="117"/>
                </a:cxn>
                <a:cxn ang="0">
                  <a:pos x="85" y="115"/>
                </a:cxn>
                <a:cxn ang="0">
                  <a:pos x="98" y="109"/>
                </a:cxn>
                <a:cxn ang="0">
                  <a:pos x="108" y="98"/>
                </a:cxn>
                <a:cxn ang="0">
                  <a:pos x="115" y="85"/>
                </a:cxn>
                <a:cxn ang="0">
                  <a:pos x="117" y="70"/>
                </a:cxn>
                <a:cxn ang="0">
                  <a:pos x="115" y="56"/>
                </a:cxn>
                <a:cxn ang="0">
                  <a:pos x="108" y="43"/>
                </a:cxn>
                <a:cxn ang="0">
                  <a:pos x="98" y="33"/>
                </a:cxn>
                <a:cxn ang="0">
                  <a:pos x="85" y="27"/>
                </a:cxn>
                <a:cxn ang="0">
                  <a:pos x="71" y="24"/>
                </a:cxn>
                <a:cxn ang="0">
                  <a:pos x="71" y="0"/>
                </a:cxn>
                <a:cxn ang="0">
                  <a:pos x="89" y="2"/>
                </a:cxn>
                <a:cxn ang="0">
                  <a:pos x="106" y="9"/>
                </a:cxn>
                <a:cxn ang="0">
                  <a:pos x="120" y="20"/>
                </a:cxn>
                <a:cxn ang="0">
                  <a:pos x="132" y="35"/>
                </a:cxn>
                <a:cxn ang="0">
                  <a:pos x="138" y="52"/>
                </a:cxn>
                <a:cxn ang="0">
                  <a:pos x="141" y="70"/>
                </a:cxn>
                <a:cxn ang="0">
                  <a:pos x="138" y="89"/>
                </a:cxn>
                <a:cxn ang="0">
                  <a:pos x="132" y="107"/>
                </a:cxn>
                <a:cxn ang="0">
                  <a:pos x="120" y="120"/>
                </a:cxn>
                <a:cxn ang="0">
                  <a:pos x="106" y="132"/>
                </a:cxn>
                <a:cxn ang="0">
                  <a:pos x="89" y="139"/>
                </a:cxn>
                <a:cxn ang="0">
                  <a:pos x="71" y="142"/>
                </a:cxn>
                <a:cxn ang="0">
                  <a:pos x="52" y="139"/>
                </a:cxn>
                <a:cxn ang="0">
                  <a:pos x="35" y="132"/>
                </a:cxn>
                <a:cxn ang="0">
                  <a:pos x="21" y="120"/>
                </a:cxn>
                <a:cxn ang="0">
                  <a:pos x="9" y="107"/>
                </a:cxn>
                <a:cxn ang="0">
                  <a:pos x="3" y="89"/>
                </a:cxn>
                <a:cxn ang="0">
                  <a:pos x="0" y="70"/>
                </a:cxn>
                <a:cxn ang="0">
                  <a:pos x="3" y="52"/>
                </a:cxn>
                <a:cxn ang="0">
                  <a:pos x="9" y="35"/>
                </a:cxn>
                <a:cxn ang="0">
                  <a:pos x="21" y="20"/>
                </a:cxn>
                <a:cxn ang="0">
                  <a:pos x="35" y="9"/>
                </a:cxn>
                <a:cxn ang="0">
                  <a:pos x="52" y="2"/>
                </a:cxn>
                <a:cxn ang="0">
                  <a:pos x="71" y="0"/>
                </a:cxn>
              </a:cxnLst>
              <a:rect l="0" t="0" r="r" b="b"/>
              <a:pathLst>
                <a:path w="141" h="142">
                  <a:moveTo>
                    <a:pt x="71" y="24"/>
                  </a:moveTo>
                  <a:lnTo>
                    <a:pt x="56" y="27"/>
                  </a:lnTo>
                  <a:lnTo>
                    <a:pt x="43" y="33"/>
                  </a:lnTo>
                  <a:lnTo>
                    <a:pt x="33" y="43"/>
                  </a:lnTo>
                  <a:lnTo>
                    <a:pt x="26" y="56"/>
                  </a:lnTo>
                  <a:lnTo>
                    <a:pt x="24" y="70"/>
                  </a:lnTo>
                  <a:lnTo>
                    <a:pt x="26" y="85"/>
                  </a:lnTo>
                  <a:lnTo>
                    <a:pt x="33" y="98"/>
                  </a:lnTo>
                  <a:lnTo>
                    <a:pt x="43" y="109"/>
                  </a:lnTo>
                  <a:lnTo>
                    <a:pt x="56" y="115"/>
                  </a:lnTo>
                  <a:lnTo>
                    <a:pt x="71" y="117"/>
                  </a:lnTo>
                  <a:lnTo>
                    <a:pt x="85" y="115"/>
                  </a:lnTo>
                  <a:lnTo>
                    <a:pt x="98" y="109"/>
                  </a:lnTo>
                  <a:lnTo>
                    <a:pt x="108" y="98"/>
                  </a:lnTo>
                  <a:lnTo>
                    <a:pt x="115" y="85"/>
                  </a:lnTo>
                  <a:lnTo>
                    <a:pt x="117" y="70"/>
                  </a:lnTo>
                  <a:lnTo>
                    <a:pt x="115" y="56"/>
                  </a:lnTo>
                  <a:lnTo>
                    <a:pt x="108" y="43"/>
                  </a:lnTo>
                  <a:lnTo>
                    <a:pt x="98" y="33"/>
                  </a:lnTo>
                  <a:lnTo>
                    <a:pt x="85" y="27"/>
                  </a:lnTo>
                  <a:lnTo>
                    <a:pt x="71" y="24"/>
                  </a:lnTo>
                  <a:close/>
                  <a:moveTo>
                    <a:pt x="71" y="0"/>
                  </a:moveTo>
                  <a:lnTo>
                    <a:pt x="89" y="2"/>
                  </a:lnTo>
                  <a:lnTo>
                    <a:pt x="106" y="9"/>
                  </a:lnTo>
                  <a:lnTo>
                    <a:pt x="120" y="20"/>
                  </a:lnTo>
                  <a:lnTo>
                    <a:pt x="132" y="35"/>
                  </a:lnTo>
                  <a:lnTo>
                    <a:pt x="138" y="52"/>
                  </a:lnTo>
                  <a:lnTo>
                    <a:pt x="141" y="70"/>
                  </a:lnTo>
                  <a:lnTo>
                    <a:pt x="138" y="89"/>
                  </a:lnTo>
                  <a:lnTo>
                    <a:pt x="132" y="107"/>
                  </a:lnTo>
                  <a:lnTo>
                    <a:pt x="120" y="120"/>
                  </a:lnTo>
                  <a:lnTo>
                    <a:pt x="106" y="132"/>
                  </a:lnTo>
                  <a:lnTo>
                    <a:pt x="89" y="139"/>
                  </a:lnTo>
                  <a:lnTo>
                    <a:pt x="71" y="142"/>
                  </a:lnTo>
                  <a:lnTo>
                    <a:pt x="52" y="139"/>
                  </a:lnTo>
                  <a:lnTo>
                    <a:pt x="35" y="132"/>
                  </a:lnTo>
                  <a:lnTo>
                    <a:pt x="21" y="120"/>
                  </a:lnTo>
                  <a:lnTo>
                    <a:pt x="9" y="107"/>
                  </a:lnTo>
                  <a:lnTo>
                    <a:pt x="3" y="89"/>
                  </a:lnTo>
                  <a:lnTo>
                    <a:pt x="0" y="70"/>
                  </a:lnTo>
                  <a:lnTo>
                    <a:pt x="3" y="52"/>
                  </a:lnTo>
                  <a:lnTo>
                    <a:pt x="9" y="35"/>
                  </a:lnTo>
                  <a:lnTo>
                    <a:pt x="21" y="20"/>
                  </a:lnTo>
                  <a:lnTo>
                    <a:pt x="35" y="9"/>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39"/>
          <p:cNvSpPr>
            <a:spLocks/>
          </p:cNvSpPr>
          <p:nvPr/>
        </p:nvSpPr>
        <p:spPr bwMode="auto">
          <a:xfrm>
            <a:off x="8297108" y="2643790"/>
            <a:ext cx="86264" cy="84103"/>
          </a:xfrm>
          <a:custGeom>
            <a:avLst/>
            <a:gdLst/>
            <a:ahLst/>
            <a:cxnLst>
              <a:cxn ang="0">
                <a:pos x="58" y="0"/>
              </a:cxn>
              <a:cxn ang="0">
                <a:pos x="76" y="3"/>
              </a:cxn>
              <a:cxn ang="0">
                <a:pos x="92" y="12"/>
              </a:cxn>
              <a:cxn ang="0">
                <a:pos x="105" y="24"/>
              </a:cxn>
              <a:cxn ang="0">
                <a:pos x="114" y="40"/>
              </a:cxn>
              <a:cxn ang="0">
                <a:pos x="117" y="59"/>
              </a:cxn>
              <a:cxn ang="0">
                <a:pos x="114" y="78"/>
              </a:cxn>
              <a:cxn ang="0">
                <a:pos x="105" y="94"/>
              </a:cxn>
              <a:cxn ang="0">
                <a:pos x="92" y="107"/>
              </a:cxn>
              <a:cxn ang="0">
                <a:pos x="76" y="115"/>
              </a:cxn>
              <a:cxn ang="0">
                <a:pos x="58" y="117"/>
              </a:cxn>
              <a:cxn ang="0">
                <a:pos x="39" y="115"/>
              </a:cxn>
              <a:cxn ang="0">
                <a:pos x="23" y="107"/>
              </a:cxn>
              <a:cxn ang="0">
                <a:pos x="10" y="94"/>
              </a:cxn>
              <a:cxn ang="0">
                <a:pos x="2" y="78"/>
              </a:cxn>
              <a:cxn ang="0">
                <a:pos x="0" y="59"/>
              </a:cxn>
              <a:cxn ang="0">
                <a:pos x="2" y="40"/>
              </a:cxn>
              <a:cxn ang="0">
                <a:pos x="10" y="24"/>
              </a:cxn>
              <a:cxn ang="0">
                <a:pos x="23" y="12"/>
              </a:cxn>
              <a:cxn ang="0">
                <a:pos x="39" y="3"/>
              </a:cxn>
              <a:cxn ang="0">
                <a:pos x="58" y="0"/>
              </a:cxn>
            </a:cxnLst>
            <a:rect l="0" t="0" r="r" b="b"/>
            <a:pathLst>
              <a:path w="117" h="117">
                <a:moveTo>
                  <a:pt x="58" y="0"/>
                </a:moveTo>
                <a:lnTo>
                  <a:pt x="76" y="3"/>
                </a:lnTo>
                <a:lnTo>
                  <a:pt x="92" y="12"/>
                </a:lnTo>
                <a:lnTo>
                  <a:pt x="105" y="24"/>
                </a:lnTo>
                <a:lnTo>
                  <a:pt x="114" y="40"/>
                </a:lnTo>
                <a:lnTo>
                  <a:pt x="117" y="59"/>
                </a:lnTo>
                <a:lnTo>
                  <a:pt x="114" y="78"/>
                </a:lnTo>
                <a:lnTo>
                  <a:pt x="105" y="94"/>
                </a:lnTo>
                <a:lnTo>
                  <a:pt x="92" y="107"/>
                </a:lnTo>
                <a:lnTo>
                  <a:pt x="76" y="115"/>
                </a:lnTo>
                <a:lnTo>
                  <a:pt x="58" y="117"/>
                </a:lnTo>
                <a:lnTo>
                  <a:pt x="39" y="115"/>
                </a:lnTo>
                <a:lnTo>
                  <a:pt x="23" y="107"/>
                </a:lnTo>
                <a:lnTo>
                  <a:pt x="10" y="94"/>
                </a:lnTo>
                <a:lnTo>
                  <a:pt x="2" y="78"/>
                </a:lnTo>
                <a:lnTo>
                  <a:pt x="0" y="59"/>
                </a:lnTo>
                <a:lnTo>
                  <a:pt x="2" y="40"/>
                </a:lnTo>
                <a:lnTo>
                  <a:pt x="10" y="24"/>
                </a:lnTo>
                <a:lnTo>
                  <a:pt x="23" y="12"/>
                </a:lnTo>
                <a:lnTo>
                  <a:pt x="39" y="3"/>
                </a:lnTo>
                <a:lnTo>
                  <a:pt x="58" y="0"/>
                </a:lnTo>
                <a:close/>
              </a:path>
            </a:pathLst>
          </a:custGeom>
          <a:solidFill>
            <a:srgbClr val="00B050"/>
          </a:solidFill>
          <a:ln w="0">
            <a:solidFill>
              <a:srgbClr val="6666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noEditPoints="1"/>
          </p:cNvSpPr>
          <p:nvPr/>
        </p:nvSpPr>
        <p:spPr bwMode="auto">
          <a:xfrm>
            <a:off x="8288335" y="2636662"/>
            <a:ext cx="103809" cy="101209"/>
          </a:xfrm>
          <a:custGeom>
            <a:avLst/>
            <a:gdLst/>
            <a:ahLst/>
            <a:cxnLst>
              <a:cxn ang="0">
                <a:pos x="71" y="25"/>
              </a:cxn>
              <a:cxn ang="0">
                <a:pos x="59" y="26"/>
              </a:cxn>
              <a:cxn ang="0">
                <a:pos x="48" y="30"/>
              </a:cxn>
              <a:cxn ang="0">
                <a:pos x="38" y="38"/>
              </a:cxn>
              <a:cxn ang="0">
                <a:pos x="31" y="47"/>
              </a:cxn>
              <a:cxn ang="0">
                <a:pos x="25" y="59"/>
              </a:cxn>
              <a:cxn ang="0">
                <a:pos x="24" y="71"/>
              </a:cxn>
              <a:cxn ang="0">
                <a:pos x="25" y="83"/>
              </a:cxn>
              <a:cxn ang="0">
                <a:pos x="31" y="94"/>
              </a:cxn>
              <a:cxn ang="0">
                <a:pos x="38" y="104"/>
              </a:cxn>
              <a:cxn ang="0">
                <a:pos x="48" y="111"/>
              </a:cxn>
              <a:cxn ang="0">
                <a:pos x="59" y="116"/>
              </a:cxn>
              <a:cxn ang="0">
                <a:pos x="71" y="118"/>
              </a:cxn>
              <a:cxn ang="0">
                <a:pos x="85" y="115"/>
              </a:cxn>
              <a:cxn ang="0">
                <a:pos x="98" y="109"/>
              </a:cxn>
              <a:cxn ang="0">
                <a:pos x="109" y="98"/>
              </a:cxn>
              <a:cxn ang="0">
                <a:pos x="115" y="86"/>
              </a:cxn>
              <a:cxn ang="0">
                <a:pos x="117" y="71"/>
              </a:cxn>
              <a:cxn ang="0">
                <a:pos x="115" y="56"/>
              </a:cxn>
              <a:cxn ang="0">
                <a:pos x="109" y="43"/>
              </a:cxn>
              <a:cxn ang="0">
                <a:pos x="98" y="33"/>
              </a:cxn>
              <a:cxn ang="0">
                <a:pos x="85" y="27"/>
              </a:cxn>
              <a:cxn ang="0">
                <a:pos x="71" y="25"/>
              </a:cxn>
              <a:cxn ang="0">
                <a:pos x="71" y="0"/>
              </a:cxn>
              <a:cxn ang="0">
                <a:pos x="89" y="2"/>
              </a:cxn>
              <a:cxn ang="0">
                <a:pos x="107" y="10"/>
              </a:cxn>
              <a:cxn ang="0">
                <a:pos x="120" y="20"/>
              </a:cxn>
              <a:cxn ang="0">
                <a:pos x="132" y="35"/>
              </a:cxn>
              <a:cxn ang="0">
                <a:pos x="139" y="52"/>
              </a:cxn>
              <a:cxn ang="0">
                <a:pos x="142" y="71"/>
              </a:cxn>
              <a:cxn ang="0">
                <a:pos x="139" y="90"/>
              </a:cxn>
              <a:cxn ang="0">
                <a:pos x="132" y="107"/>
              </a:cxn>
              <a:cxn ang="0">
                <a:pos x="120" y="121"/>
              </a:cxn>
              <a:cxn ang="0">
                <a:pos x="107" y="132"/>
              </a:cxn>
              <a:cxn ang="0">
                <a:pos x="89" y="139"/>
              </a:cxn>
              <a:cxn ang="0">
                <a:pos x="71" y="142"/>
              </a:cxn>
              <a:cxn ang="0">
                <a:pos x="52" y="139"/>
              </a:cxn>
              <a:cxn ang="0">
                <a:pos x="36" y="132"/>
              </a:cxn>
              <a:cxn ang="0">
                <a:pos x="21" y="121"/>
              </a:cxn>
              <a:cxn ang="0">
                <a:pos x="9" y="106"/>
              </a:cxn>
              <a:cxn ang="0">
                <a:pos x="3" y="90"/>
              </a:cxn>
              <a:cxn ang="0">
                <a:pos x="0" y="71"/>
              </a:cxn>
              <a:cxn ang="0">
                <a:pos x="3" y="52"/>
              </a:cxn>
              <a:cxn ang="0">
                <a:pos x="9" y="35"/>
              </a:cxn>
              <a:cxn ang="0">
                <a:pos x="21" y="20"/>
              </a:cxn>
              <a:cxn ang="0">
                <a:pos x="36" y="10"/>
              </a:cxn>
              <a:cxn ang="0">
                <a:pos x="52" y="2"/>
              </a:cxn>
              <a:cxn ang="0">
                <a:pos x="71" y="0"/>
              </a:cxn>
            </a:cxnLst>
            <a:rect l="0" t="0" r="r" b="b"/>
            <a:pathLst>
              <a:path w="142" h="142">
                <a:moveTo>
                  <a:pt x="71" y="25"/>
                </a:moveTo>
                <a:lnTo>
                  <a:pt x="59" y="26"/>
                </a:lnTo>
                <a:lnTo>
                  <a:pt x="48" y="30"/>
                </a:lnTo>
                <a:lnTo>
                  <a:pt x="38" y="38"/>
                </a:lnTo>
                <a:lnTo>
                  <a:pt x="31" y="47"/>
                </a:lnTo>
                <a:lnTo>
                  <a:pt x="25" y="59"/>
                </a:lnTo>
                <a:lnTo>
                  <a:pt x="24" y="71"/>
                </a:lnTo>
                <a:lnTo>
                  <a:pt x="25" y="83"/>
                </a:lnTo>
                <a:lnTo>
                  <a:pt x="31" y="94"/>
                </a:lnTo>
                <a:lnTo>
                  <a:pt x="38" y="104"/>
                </a:lnTo>
                <a:lnTo>
                  <a:pt x="48" y="111"/>
                </a:lnTo>
                <a:lnTo>
                  <a:pt x="59" y="116"/>
                </a:lnTo>
                <a:lnTo>
                  <a:pt x="71" y="118"/>
                </a:lnTo>
                <a:lnTo>
                  <a:pt x="85" y="115"/>
                </a:lnTo>
                <a:lnTo>
                  <a:pt x="98" y="109"/>
                </a:lnTo>
                <a:lnTo>
                  <a:pt x="109" y="98"/>
                </a:lnTo>
                <a:lnTo>
                  <a:pt x="115" y="86"/>
                </a:lnTo>
                <a:lnTo>
                  <a:pt x="117" y="71"/>
                </a:lnTo>
                <a:lnTo>
                  <a:pt x="115" y="56"/>
                </a:lnTo>
                <a:lnTo>
                  <a:pt x="109" y="43"/>
                </a:lnTo>
                <a:lnTo>
                  <a:pt x="98" y="33"/>
                </a:lnTo>
                <a:lnTo>
                  <a:pt x="85" y="27"/>
                </a:lnTo>
                <a:lnTo>
                  <a:pt x="71" y="25"/>
                </a:lnTo>
                <a:close/>
                <a:moveTo>
                  <a:pt x="71" y="0"/>
                </a:moveTo>
                <a:lnTo>
                  <a:pt x="89" y="2"/>
                </a:lnTo>
                <a:lnTo>
                  <a:pt x="107" y="10"/>
                </a:lnTo>
                <a:lnTo>
                  <a:pt x="120" y="20"/>
                </a:lnTo>
                <a:lnTo>
                  <a:pt x="132" y="35"/>
                </a:lnTo>
                <a:lnTo>
                  <a:pt x="139" y="52"/>
                </a:lnTo>
                <a:lnTo>
                  <a:pt x="142" y="71"/>
                </a:lnTo>
                <a:lnTo>
                  <a:pt x="139" y="90"/>
                </a:lnTo>
                <a:lnTo>
                  <a:pt x="132" y="107"/>
                </a:lnTo>
                <a:lnTo>
                  <a:pt x="120" y="121"/>
                </a:lnTo>
                <a:lnTo>
                  <a:pt x="107" y="132"/>
                </a:lnTo>
                <a:lnTo>
                  <a:pt x="89" y="139"/>
                </a:lnTo>
                <a:lnTo>
                  <a:pt x="71" y="142"/>
                </a:lnTo>
                <a:lnTo>
                  <a:pt x="52" y="139"/>
                </a:lnTo>
                <a:lnTo>
                  <a:pt x="36" y="132"/>
                </a:lnTo>
                <a:lnTo>
                  <a:pt x="21" y="121"/>
                </a:lnTo>
                <a:lnTo>
                  <a:pt x="9" y="106"/>
                </a:lnTo>
                <a:lnTo>
                  <a:pt x="3" y="90"/>
                </a:lnTo>
                <a:lnTo>
                  <a:pt x="0" y="71"/>
                </a:lnTo>
                <a:lnTo>
                  <a:pt x="3" y="52"/>
                </a:lnTo>
                <a:lnTo>
                  <a:pt x="9" y="35"/>
                </a:lnTo>
                <a:lnTo>
                  <a:pt x="21" y="20"/>
                </a:lnTo>
                <a:lnTo>
                  <a:pt x="36" y="10"/>
                </a:lnTo>
                <a:lnTo>
                  <a:pt x="52" y="2"/>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1"/>
          <p:cNvSpPr>
            <a:spLocks/>
          </p:cNvSpPr>
          <p:nvPr/>
        </p:nvSpPr>
        <p:spPr bwMode="auto">
          <a:xfrm>
            <a:off x="6260404" y="1520519"/>
            <a:ext cx="1315889" cy="1339943"/>
          </a:xfrm>
          <a:custGeom>
            <a:avLst/>
            <a:gdLst/>
            <a:ahLst/>
            <a:cxnLst>
              <a:cxn ang="0">
                <a:pos x="1117" y="1"/>
              </a:cxn>
              <a:cxn ang="0">
                <a:pos x="1153" y="4"/>
              </a:cxn>
              <a:cxn ang="0">
                <a:pos x="1399" y="28"/>
              </a:cxn>
              <a:cxn ang="0">
                <a:pos x="1593" y="67"/>
              </a:cxn>
              <a:cxn ang="0">
                <a:pos x="1658" y="116"/>
              </a:cxn>
              <a:cxn ang="0">
                <a:pos x="1549" y="191"/>
              </a:cxn>
              <a:cxn ang="0">
                <a:pos x="1459" y="297"/>
              </a:cxn>
              <a:cxn ang="0">
                <a:pos x="1428" y="351"/>
              </a:cxn>
              <a:cxn ang="0">
                <a:pos x="1402" y="406"/>
              </a:cxn>
              <a:cxn ang="0">
                <a:pos x="1368" y="501"/>
              </a:cxn>
              <a:cxn ang="0">
                <a:pos x="1335" y="629"/>
              </a:cxn>
              <a:cxn ang="0">
                <a:pos x="1316" y="788"/>
              </a:cxn>
              <a:cxn ang="0">
                <a:pos x="1321" y="963"/>
              </a:cxn>
              <a:cxn ang="0">
                <a:pos x="1357" y="1151"/>
              </a:cxn>
              <a:cxn ang="0">
                <a:pos x="1404" y="1284"/>
              </a:cxn>
              <a:cxn ang="0">
                <a:pos x="1490" y="1444"/>
              </a:cxn>
              <a:cxn ang="0">
                <a:pos x="1574" y="1560"/>
              </a:cxn>
              <a:cxn ang="0">
                <a:pos x="1600" y="1588"/>
              </a:cxn>
              <a:cxn ang="0">
                <a:pos x="1652" y="1639"/>
              </a:cxn>
              <a:cxn ang="0">
                <a:pos x="1732" y="1706"/>
              </a:cxn>
              <a:cxn ang="0">
                <a:pos x="1756" y="1769"/>
              </a:cxn>
              <a:cxn ang="0">
                <a:pos x="1624" y="1803"/>
              </a:cxn>
              <a:cxn ang="0">
                <a:pos x="1498" y="1822"/>
              </a:cxn>
              <a:cxn ang="0">
                <a:pos x="1399" y="1831"/>
              </a:cxn>
              <a:cxn ang="0">
                <a:pos x="1346" y="1833"/>
              </a:cxn>
              <a:cxn ang="0">
                <a:pos x="1246" y="1839"/>
              </a:cxn>
              <a:cxn ang="0">
                <a:pos x="1131" y="1854"/>
              </a:cxn>
              <a:cxn ang="0">
                <a:pos x="1029" y="1872"/>
              </a:cxn>
              <a:cxn ang="0">
                <a:pos x="848" y="1879"/>
              </a:cxn>
              <a:cxn ang="0">
                <a:pos x="700" y="1857"/>
              </a:cxn>
              <a:cxn ang="0">
                <a:pos x="583" y="1820"/>
              </a:cxn>
              <a:cxn ang="0">
                <a:pos x="501" y="1780"/>
              </a:cxn>
              <a:cxn ang="0">
                <a:pos x="454" y="1751"/>
              </a:cxn>
              <a:cxn ang="0">
                <a:pos x="387" y="1695"/>
              </a:cxn>
              <a:cxn ang="0">
                <a:pos x="252" y="1548"/>
              </a:cxn>
              <a:cxn ang="0">
                <a:pos x="167" y="1408"/>
              </a:cxn>
              <a:cxn ang="0">
                <a:pos x="119" y="1285"/>
              </a:cxn>
              <a:cxn ang="0">
                <a:pos x="99" y="1188"/>
              </a:cxn>
              <a:cxn ang="0">
                <a:pos x="93" y="1130"/>
              </a:cxn>
              <a:cxn ang="0">
                <a:pos x="92" y="1081"/>
              </a:cxn>
              <a:cxn ang="0">
                <a:pos x="80" y="990"/>
              </a:cxn>
              <a:cxn ang="0">
                <a:pos x="61" y="932"/>
              </a:cxn>
              <a:cxn ang="0">
                <a:pos x="52" y="908"/>
              </a:cxn>
              <a:cxn ang="0">
                <a:pos x="4" y="755"/>
              </a:cxn>
              <a:cxn ang="0">
                <a:pos x="5" y="617"/>
              </a:cxn>
              <a:cxn ang="0">
                <a:pos x="39" y="497"/>
              </a:cxn>
              <a:cxn ang="0">
                <a:pos x="92" y="399"/>
              </a:cxn>
              <a:cxn ang="0">
                <a:pos x="149" y="326"/>
              </a:cxn>
              <a:cxn ang="0">
                <a:pos x="195" y="279"/>
              </a:cxn>
              <a:cxn ang="0">
                <a:pos x="214" y="263"/>
              </a:cxn>
              <a:cxn ang="0">
                <a:pos x="395" y="145"/>
              </a:cxn>
              <a:cxn ang="0">
                <a:pos x="586" y="70"/>
              </a:cxn>
              <a:cxn ang="0">
                <a:pos x="771" y="25"/>
              </a:cxn>
              <a:cxn ang="0">
                <a:pos x="935" y="6"/>
              </a:cxn>
              <a:cxn ang="0">
                <a:pos x="1062" y="0"/>
              </a:cxn>
            </a:cxnLst>
            <a:rect l="0" t="0" r="r" b="b"/>
            <a:pathLst>
              <a:path w="1799" h="1881">
                <a:moveTo>
                  <a:pt x="1062" y="0"/>
                </a:moveTo>
                <a:lnTo>
                  <a:pt x="1093" y="0"/>
                </a:lnTo>
                <a:lnTo>
                  <a:pt x="1117" y="1"/>
                </a:lnTo>
                <a:lnTo>
                  <a:pt x="1136" y="3"/>
                </a:lnTo>
                <a:lnTo>
                  <a:pt x="1147" y="4"/>
                </a:lnTo>
                <a:lnTo>
                  <a:pt x="1153" y="4"/>
                </a:lnTo>
                <a:lnTo>
                  <a:pt x="1240" y="10"/>
                </a:lnTo>
                <a:lnTo>
                  <a:pt x="1322" y="19"/>
                </a:lnTo>
                <a:lnTo>
                  <a:pt x="1399" y="28"/>
                </a:lnTo>
                <a:lnTo>
                  <a:pt x="1469" y="40"/>
                </a:lnTo>
                <a:lnTo>
                  <a:pt x="1534" y="53"/>
                </a:lnTo>
                <a:lnTo>
                  <a:pt x="1593" y="67"/>
                </a:lnTo>
                <a:lnTo>
                  <a:pt x="1648" y="81"/>
                </a:lnTo>
                <a:lnTo>
                  <a:pt x="1697" y="96"/>
                </a:lnTo>
                <a:lnTo>
                  <a:pt x="1658" y="116"/>
                </a:lnTo>
                <a:lnTo>
                  <a:pt x="1621" y="138"/>
                </a:lnTo>
                <a:lnTo>
                  <a:pt x="1585" y="163"/>
                </a:lnTo>
                <a:lnTo>
                  <a:pt x="1549" y="191"/>
                </a:lnTo>
                <a:lnTo>
                  <a:pt x="1516" y="222"/>
                </a:lnTo>
                <a:lnTo>
                  <a:pt x="1486" y="257"/>
                </a:lnTo>
                <a:lnTo>
                  <a:pt x="1459" y="297"/>
                </a:lnTo>
                <a:lnTo>
                  <a:pt x="1433" y="340"/>
                </a:lnTo>
                <a:lnTo>
                  <a:pt x="1432" y="343"/>
                </a:lnTo>
                <a:lnTo>
                  <a:pt x="1428" y="351"/>
                </a:lnTo>
                <a:lnTo>
                  <a:pt x="1420" y="365"/>
                </a:lnTo>
                <a:lnTo>
                  <a:pt x="1412" y="383"/>
                </a:lnTo>
                <a:lnTo>
                  <a:pt x="1402" y="406"/>
                </a:lnTo>
                <a:lnTo>
                  <a:pt x="1392" y="433"/>
                </a:lnTo>
                <a:lnTo>
                  <a:pt x="1380" y="464"/>
                </a:lnTo>
                <a:lnTo>
                  <a:pt x="1368" y="501"/>
                </a:lnTo>
                <a:lnTo>
                  <a:pt x="1356" y="539"/>
                </a:lnTo>
                <a:lnTo>
                  <a:pt x="1346" y="583"/>
                </a:lnTo>
                <a:lnTo>
                  <a:pt x="1335" y="629"/>
                </a:lnTo>
                <a:lnTo>
                  <a:pt x="1326" y="679"/>
                </a:lnTo>
                <a:lnTo>
                  <a:pt x="1320" y="731"/>
                </a:lnTo>
                <a:lnTo>
                  <a:pt x="1316" y="788"/>
                </a:lnTo>
                <a:lnTo>
                  <a:pt x="1315" y="845"/>
                </a:lnTo>
                <a:lnTo>
                  <a:pt x="1316" y="903"/>
                </a:lnTo>
                <a:lnTo>
                  <a:pt x="1321" y="963"/>
                </a:lnTo>
                <a:lnTo>
                  <a:pt x="1329" y="1023"/>
                </a:lnTo>
                <a:lnTo>
                  <a:pt x="1341" y="1086"/>
                </a:lnTo>
                <a:lnTo>
                  <a:pt x="1357" y="1151"/>
                </a:lnTo>
                <a:lnTo>
                  <a:pt x="1369" y="1192"/>
                </a:lnTo>
                <a:lnTo>
                  <a:pt x="1385" y="1236"/>
                </a:lnTo>
                <a:lnTo>
                  <a:pt x="1404" y="1284"/>
                </a:lnTo>
                <a:lnTo>
                  <a:pt x="1429" y="1335"/>
                </a:lnTo>
                <a:lnTo>
                  <a:pt x="1457" y="1389"/>
                </a:lnTo>
                <a:lnTo>
                  <a:pt x="1490" y="1444"/>
                </a:lnTo>
                <a:lnTo>
                  <a:pt x="1528" y="1500"/>
                </a:lnTo>
                <a:lnTo>
                  <a:pt x="1572" y="1558"/>
                </a:lnTo>
                <a:lnTo>
                  <a:pt x="1574" y="1560"/>
                </a:lnTo>
                <a:lnTo>
                  <a:pt x="1579" y="1566"/>
                </a:lnTo>
                <a:lnTo>
                  <a:pt x="1588" y="1575"/>
                </a:lnTo>
                <a:lnTo>
                  <a:pt x="1600" y="1588"/>
                </a:lnTo>
                <a:lnTo>
                  <a:pt x="1613" y="1603"/>
                </a:lnTo>
                <a:lnTo>
                  <a:pt x="1632" y="1620"/>
                </a:lnTo>
                <a:lnTo>
                  <a:pt x="1652" y="1639"/>
                </a:lnTo>
                <a:lnTo>
                  <a:pt x="1675" y="1660"/>
                </a:lnTo>
                <a:lnTo>
                  <a:pt x="1702" y="1683"/>
                </a:lnTo>
                <a:lnTo>
                  <a:pt x="1732" y="1706"/>
                </a:lnTo>
                <a:lnTo>
                  <a:pt x="1764" y="1729"/>
                </a:lnTo>
                <a:lnTo>
                  <a:pt x="1799" y="1754"/>
                </a:lnTo>
                <a:lnTo>
                  <a:pt x="1756" y="1769"/>
                </a:lnTo>
                <a:lnTo>
                  <a:pt x="1713" y="1783"/>
                </a:lnTo>
                <a:lnTo>
                  <a:pt x="1668" y="1793"/>
                </a:lnTo>
                <a:lnTo>
                  <a:pt x="1624" y="1803"/>
                </a:lnTo>
                <a:lnTo>
                  <a:pt x="1580" y="1812"/>
                </a:lnTo>
                <a:lnTo>
                  <a:pt x="1538" y="1817"/>
                </a:lnTo>
                <a:lnTo>
                  <a:pt x="1498" y="1822"/>
                </a:lnTo>
                <a:lnTo>
                  <a:pt x="1461" y="1827"/>
                </a:lnTo>
                <a:lnTo>
                  <a:pt x="1428" y="1829"/>
                </a:lnTo>
                <a:lnTo>
                  <a:pt x="1399" y="1831"/>
                </a:lnTo>
                <a:lnTo>
                  <a:pt x="1376" y="1832"/>
                </a:lnTo>
                <a:lnTo>
                  <a:pt x="1357" y="1833"/>
                </a:lnTo>
                <a:lnTo>
                  <a:pt x="1346" y="1833"/>
                </a:lnTo>
                <a:lnTo>
                  <a:pt x="1340" y="1833"/>
                </a:lnTo>
                <a:lnTo>
                  <a:pt x="1291" y="1836"/>
                </a:lnTo>
                <a:lnTo>
                  <a:pt x="1246" y="1839"/>
                </a:lnTo>
                <a:lnTo>
                  <a:pt x="1206" y="1844"/>
                </a:lnTo>
                <a:lnTo>
                  <a:pt x="1168" y="1849"/>
                </a:lnTo>
                <a:lnTo>
                  <a:pt x="1131" y="1854"/>
                </a:lnTo>
                <a:lnTo>
                  <a:pt x="1096" y="1861"/>
                </a:lnTo>
                <a:lnTo>
                  <a:pt x="1096" y="1861"/>
                </a:lnTo>
                <a:lnTo>
                  <a:pt x="1029" y="1872"/>
                </a:lnTo>
                <a:lnTo>
                  <a:pt x="965" y="1879"/>
                </a:lnTo>
                <a:lnTo>
                  <a:pt x="904" y="1881"/>
                </a:lnTo>
                <a:lnTo>
                  <a:pt x="848" y="1879"/>
                </a:lnTo>
                <a:lnTo>
                  <a:pt x="795" y="1875"/>
                </a:lnTo>
                <a:lnTo>
                  <a:pt x="746" y="1867"/>
                </a:lnTo>
                <a:lnTo>
                  <a:pt x="700" y="1857"/>
                </a:lnTo>
                <a:lnTo>
                  <a:pt x="658" y="1846"/>
                </a:lnTo>
                <a:lnTo>
                  <a:pt x="618" y="1833"/>
                </a:lnTo>
                <a:lnTo>
                  <a:pt x="583" y="1820"/>
                </a:lnTo>
                <a:lnTo>
                  <a:pt x="552" y="1806"/>
                </a:lnTo>
                <a:lnTo>
                  <a:pt x="524" y="1792"/>
                </a:lnTo>
                <a:lnTo>
                  <a:pt x="501" y="1780"/>
                </a:lnTo>
                <a:lnTo>
                  <a:pt x="481" y="1768"/>
                </a:lnTo>
                <a:lnTo>
                  <a:pt x="466" y="1758"/>
                </a:lnTo>
                <a:lnTo>
                  <a:pt x="454" y="1751"/>
                </a:lnTo>
                <a:lnTo>
                  <a:pt x="446" y="1745"/>
                </a:lnTo>
                <a:lnTo>
                  <a:pt x="444" y="1743"/>
                </a:lnTo>
                <a:lnTo>
                  <a:pt x="387" y="1695"/>
                </a:lnTo>
                <a:lnTo>
                  <a:pt x="337" y="1646"/>
                </a:lnTo>
                <a:lnTo>
                  <a:pt x="292" y="1597"/>
                </a:lnTo>
                <a:lnTo>
                  <a:pt x="252" y="1548"/>
                </a:lnTo>
                <a:lnTo>
                  <a:pt x="219" y="1500"/>
                </a:lnTo>
                <a:lnTo>
                  <a:pt x="192" y="1453"/>
                </a:lnTo>
                <a:lnTo>
                  <a:pt x="167" y="1408"/>
                </a:lnTo>
                <a:lnTo>
                  <a:pt x="148" y="1365"/>
                </a:lnTo>
                <a:lnTo>
                  <a:pt x="132" y="1323"/>
                </a:lnTo>
                <a:lnTo>
                  <a:pt x="119" y="1285"/>
                </a:lnTo>
                <a:lnTo>
                  <a:pt x="110" y="1248"/>
                </a:lnTo>
                <a:lnTo>
                  <a:pt x="103" y="1216"/>
                </a:lnTo>
                <a:lnTo>
                  <a:pt x="99" y="1188"/>
                </a:lnTo>
                <a:lnTo>
                  <a:pt x="96" y="1164"/>
                </a:lnTo>
                <a:lnTo>
                  <a:pt x="93" y="1144"/>
                </a:lnTo>
                <a:lnTo>
                  <a:pt x="93" y="1130"/>
                </a:lnTo>
                <a:lnTo>
                  <a:pt x="93" y="1120"/>
                </a:lnTo>
                <a:lnTo>
                  <a:pt x="93" y="1116"/>
                </a:lnTo>
                <a:lnTo>
                  <a:pt x="92" y="1081"/>
                </a:lnTo>
                <a:lnTo>
                  <a:pt x="89" y="1047"/>
                </a:lnTo>
                <a:lnTo>
                  <a:pt x="85" y="1017"/>
                </a:lnTo>
                <a:lnTo>
                  <a:pt x="80" y="990"/>
                </a:lnTo>
                <a:lnTo>
                  <a:pt x="73" y="967"/>
                </a:lnTo>
                <a:lnTo>
                  <a:pt x="68" y="948"/>
                </a:lnTo>
                <a:lnTo>
                  <a:pt x="61" y="932"/>
                </a:lnTo>
                <a:lnTo>
                  <a:pt x="57" y="920"/>
                </a:lnTo>
                <a:lnTo>
                  <a:pt x="53" y="911"/>
                </a:lnTo>
                <a:lnTo>
                  <a:pt x="52" y="908"/>
                </a:lnTo>
                <a:lnTo>
                  <a:pt x="29" y="856"/>
                </a:lnTo>
                <a:lnTo>
                  <a:pt x="13" y="805"/>
                </a:lnTo>
                <a:lnTo>
                  <a:pt x="4" y="755"/>
                </a:lnTo>
                <a:lnTo>
                  <a:pt x="0" y="707"/>
                </a:lnTo>
                <a:lnTo>
                  <a:pt x="0" y="661"/>
                </a:lnTo>
                <a:lnTo>
                  <a:pt x="5" y="617"/>
                </a:lnTo>
                <a:lnTo>
                  <a:pt x="13" y="574"/>
                </a:lnTo>
                <a:lnTo>
                  <a:pt x="25" y="535"/>
                </a:lnTo>
                <a:lnTo>
                  <a:pt x="39" y="497"/>
                </a:lnTo>
                <a:lnTo>
                  <a:pt x="55" y="462"/>
                </a:lnTo>
                <a:lnTo>
                  <a:pt x="73" y="429"/>
                </a:lnTo>
                <a:lnTo>
                  <a:pt x="92" y="399"/>
                </a:lnTo>
                <a:lnTo>
                  <a:pt x="112" y="373"/>
                </a:lnTo>
                <a:lnTo>
                  <a:pt x="131" y="348"/>
                </a:lnTo>
                <a:lnTo>
                  <a:pt x="149" y="326"/>
                </a:lnTo>
                <a:lnTo>
                  <a:pt x="166" y="308"/>
                </a:lnTo>
                <a:lnTo>
                  <a:pt x="181" y="292"/>
                </a:lnTo>
                <a:lnTo>
                  <a:pt x="195" y="279"/>
                </a:lnTo>
                <a:lnTo>
                  <a:pt x="204" y="270"/>
                </a:lnTo>
                <a:lnTo>
                  <a:pt x="211" y="265"/>
                </a:lnTo>
                <a:lnTo>
                  <a:pt x="214" y="263"/>
                </a:lnTo>
                <a:lnTo>
                  <a:pt x="273" y="218"/>
                </a:lnTo>
                <a:lnTo>
                  <a:pt x="332" y="180"/>
                </a:lnTo>
                <a:lnTo>
                  <a:pt x="395" y="145"/>
                </a:lnTo>
                <a:lnTo>
                  <a:pt x="458" y="116"/>
                </a:lnTo>
                <a:lnTo>
                  <a:pt x="522" y="91"/>
                </a:lnTo>
                <a:lnTo>
                  <a:pt x="586" y="70"/>
                </a:lnTo>
                <a:lnTo>
                  <a:pt x="649" y="52"/>
                </a:lnTo>
                <a:lnTo>
                  <a:pt x="711" y="37"/>
                </a:lnTo>
                <a:lnTo>
                  <a:pt x="771" y="25"/>
                </a:lnTo>
                <a:lnTo>
                  <a:pt x="828" y="16"/>
                </a:lnTo>
                <a:lnTo>
                  <a:pt x="884" y="10"/>
                </a:lnTo>
                <a:lnTo>
                  <a:pt x="935" y="6"/>
                </a:lnTo>
                <a:lnTo>
                  <a:pt x="982" y="3"/>
                </a:lnTo>
                <a:lnTo>
                  <a:pt x="1025" y="0"/>
                </a:lnTo>
                <a:lnTo>
                  <a:pt x="1062" y="0"/>
                </a:lnTo>
                <a:close/>
              </a:path>
            </a:pathLst>
          </a:custGeom>
          <a:solidFill>
            <a:srgbClr val="FEBE8B"/>
          </a:solidFill>
          <a:ln w="0">
            <a:solidFill>
              <a:srgbClr val="FEBE8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6" name="그룹 77"/>
          <p:cNvGrpSpPr/>
          <p:nvPr/>
        </p:nvGrpSpPr>
        <p:grpSpPr>
          <a:xfrm>
            <a:off x="6426458" y="1648811"/>
            <a:ext cx="2185001" cy="1043445"/>
            <a:chOff x="5691703" y="1811275"/>
            <a:chExt cx="2185001" cy="1043445"/>
          </a:xfrm>
        </p:grpSpPr>
        <p:sp>
          <p:nvSpPr>
            <p:cNvPr id="167" name="Freeform 43"/>
            <p:cNvSpPr>
              <a:spLocks/>
            </p:cNvSpPr>
            <p:nvPr/>
          </p:nvSpPr>
          <p:spPr bwMode="auto">
            <a:xfrm>
              <a:off x="6145579" y="2294509"/>
              <a:ext cx="26318" cy="478958"/>
            </a:xfrm>
            <a:custGeom>
              <a:avLst/>
              <a:gdLst/>
              <a:ahLst/>
              <a:cxnLst>
                <a:cxn ang="0">
                  <a:pos x="10" y="0"/>
                </a:cxn>
                <a:cxn ang="0">
                  <a:pos x="35" y="0"/>
                </a:cxn>
                <a:cxn ang="0">
                  <a:pos x="24" y="672"/>
                </a:cxn>
                <a:cxn ang="0">
                  <a:pos x="0" y="672"/>
                </a:cxn>
                <a:cxn ang="0">
                  <a:pos x="10" y="0"/>
                </a:cxn>
              </a:cxnLst>
              <a:rect l="0" t="0" r="r" b="b"/>
              <a:pathLst>
                <a:path w="35" h="672">
                  <a:moveTo>
                    <a:pt x="10" y="0"/>
                  </a:moveTo>
                  <a:lnTo>
                    <a:pt x="35" y="0"/>
                  </a:lnTo>
                  <a:lnTo>
                    <a:pt x="24" y="672"/>
                  </a:lnTo>
                  <a:lnTo>
                    <a:pt x="0" y="672"/>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그룹 76"/>
            <p:cNvGrpSpPr/>
            <p:nvPr/>
          </p:nvGrpSpPr>
          <p:grpSpPr>
            <a:xfrm>
              <a:off x="5691703" y="1811275"/>
              <a:ext cx="2185001" cy="1043445"/>
              <a:chOff x="5691703" y="1811275"/>
              <a:chExt cx="2185001" cy="1043445"/>
            </a:xfrm>
          </p:grpSpPr>
          <p:grpSp>
            <p:nvGrpSpPr>
              <p:cNvPr id="169" name="그룹 74"/>
              <p:cNvGrpSpPr/>
              <p:nvPr/>
            </p:nvGrpSpPr>
            <p:grpSpPr>
              <a:xfrm>
                <a:off x="5691703" y="1846553"/>
                <a:ext cx="1285811" cy="1006383"/>
                <a:chOff x="5691703" y="1834794"/>
                <a:chExt cx="1285811" cy="1006383"/>
              </a:xfrm>
            </p:grpSpPr>
            <p:sp>
              <p:nvSpPr>
                <p:cNvPr id="183" name="Freeform 51"/>
                <p:cNvSpPr>
                  <a:spLocks/>
                </p:cNvSpPr>
                <p:nvPr/>
              </p:nvSpPr>
              <p:spPr bwMode="auto">
                <a:xfrm>
                  <a:off x="6856159" y="1943843"/>
                  <a:ext cx="121355" cy="238054"/>
                </a:xfrm>
                <a:custGeom>
                  <a:avLst/>
                  <a:gdLst/>
                  <a:ahLst/>
                  <a:cxnLst>
                    <a:cxn ang="0">
                      <a:pos x="23" y="0"/>
                    </a:cxn>
                    <a:cxn ang="0">
                      <a:pos x="167" y="323"/>
                    </a:cxn>
                    <a:cxn ang="0">
                      <a:pos x="144" y="332"/>
                    </a:cxn>
                    <a:cxn ang="0">
                      <a:pos x="0" y="9"/>
                    </a:cxn>
                    <a:cxn ang="0">
                      <a:pos x="23" y="0"/>
                    </a:cxn>
                  </a:cxnLst>
                  <a:rect l="0" t="0" r="r" b="b"/>
                  <a:pathLst>
                    <a:path w="167" h="332">
                      <a:moveTo>
                        <a:pt x="23" y="0"/>
                      </a:moveTo>
                      <a:lnTo>
                        <a:pt x="167" y="323"/>
                      </a:lnTo>
                      <a:lnTo>
                        <a:pt x="144" y="332"/>
                      </a:lnTo>
                      <a:lnTo>
                        <a:pt x="0" y="9"/>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p:cNvSpPr>
                <p:nvPr/>
              </p:nvSpPr>
              <p:spPr bwMode="auto">
                <a:xfrm>
                  <a:off x="6679245" y="2227512"/>
                  <a:ext cx="264640" cy="102634"/>
                </a:xfrm>
                <a:custGeom>
                  <a:avLst/>
                  <a:gdLst/>
                  <a:ahLst/>
                  <a:cxnLst>
                    <a:cxn ang="0">
                      <a:pos x="354" y="0"/>
                    </a:cxn>
                    <a:cxn ang="0">
                      <a:pos x="363" y="23"/>
                    </a:cxn>
                    <a:cxn ang="0">
                      <a:pos x="8" y="145"/>
                    </a:cxn>
                    <a:cxn ang="0">
                      <a:pos x="0" y="123"/>
                    </a:cxn>
                    <a:cxn ang="0">
                      <a:pos x="354" y="0"/>
                    </a:cxn>
                  </a:cxnLst>
                  <a:rect l="0" t="0" r="r" b="b"/>
                  <a:pathLst>
                    <a:path w="363" h="145">
                      <a:moveTo>
                        <a:pt x="354" y="0"/>
                      </a:moveTo>
                      <a:lnTo>
                        <a:pt x="363" y="23"/>
                      </a:lnTo>
                      <a:lnTo>
                        <a:pt x="8" y="145"/>
                      </a:lnTo>
                      <a:lnTo>
                        <a:pt x="0" y="123"/>
                      </a:lnTo>
                      <a:lnTo>
                        <a:pt x="3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그룹 68"/>
                <p:cNvGrpSpPr/>
                <p:nvPr/>
              </p:nvGrpSpPr>
              <p:grpSpPr>
                <a:xfrm>
                  <a:off x="5691703" y="1834794"/>
                  <a:ext cx="1157982" cy="1006383"/>
                  <a:chOff x="5691703" y="1820532"/>
                  <a:chExt cx="1157982" cy="1006383"/>
                </a:xfrm>
              </p:grpSpPr>
              <p:sp>
                <p:nvSpPr>
                  <p:cNvPr id="186" name="Freeform 49"/>
                  <p:cNvSpPr>
                    <a:spLocks/>
                  </p:cNvSpPr>
                  <p:nvPr/>
                </p:nvSpPr>
                <p:spPr bwMode="auto">
                  <a:xfrm>
                    <a:off x="6652928" y="1945269"/>
                    <a:ext cx="181300" cy="352092"/>
                  </a:xfrm>
                  <a:custGeom>
                    <a:avLst/>
                    <a:gdLst/>
                    <a:ahLst/>
                    <a:cxnLst>
                      <a:cxn ang="0">
                        <a:pos x="224" y="0"/>
                      </a:cxn>
                      <a:cxn ang="0">
                        <a:pos x="246" y="10"/>
                      </a:cxn>
                      <a:cxn ang="0">
                        <a:pos x="22" y="492"/>
                      </a:cxn>
                      <a:cxn ang="0">
                        <a:pos x="0" y="483"/>
                      </a:cxn>
                      <a:cxn ang="0">
                        <a:pos x="224" y="0"/>
                      </a:cxn>
                    </a:cxnLst>
                    <a:rect l="0" t="0" r="r" b="b"/>
                    <a:pathLst>
                      <a:path w="246" h="492">
                        <a:moveTo>
                          <a:pt x="224" y="0"/>
                        </a:moveTo>
                        <a:lnTo>
                          <a:pt x="246" y="10"/>
                        </a:lnTo>
                        <a:lnTo>
                          <a:pt x="22" y="492"/>
                        </a:lnTo>
                        <a:lnTo>
                          <a:pt x="0" y="483"/>
                        </a:lnTo>
                        <a:lnTo>
                          <a:pt x="2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7" name="그룹 5"/>
                  <p:cNvGrpSpPr/>
                  <p:nvPr/>
                </p:nvGrpSpPr>
                <p:grpSpPr>
                  <a:xfrm>
                    <a:off x="5691703" y="1820532"/>
                    <a:ext cx="1157982" cy="1006383"/>
                    <a:chOff x="5695253" y="1828380"/>
                    <a:chExt cx="1157982" cy="1006383"/>
                  </a:xfrm>
                </p:grpSpPr>
                <p:sp>
                  <p:nvSpPr>
                    <p:cNvPr id="188" name="Freeform 41"/>
                    <p:cNvSpPr>
                      <a:spLocks/>
                    </p:cNvSpPr>
                    <p:nvPr/>
                  </p:nvSpPr>
                  <p:spPr bwMode="auto">
                    <a:xfrm>
                      <a:off x="5695253" y="1876846"/>
                      <a:ext cx="342131" cy="520297"/>
                    </a:xfrm>
                    <a:custGeom>
                      <a:avLst/>
                      <a:gdLst/>
                      <a:ahLst/>
                      <a:cxnLst>
                        <a:cxn ang="0">
                          <a:pos x="448" y="0"/>
                        </a:cxn>
                        <a:cxn ang="0">
                          <a:pos x="468" y="12"/>
                        </a:cxn>
                        <a:cxn ang="0">
                          <a:pos x="20" y="730"/>
                        </a:cxn>
                        <a:cxn ang="0">
                          <a:pos x="0" y="717"/>
                        </a:cxn>
                        <a:cxn ang="0">
                          <a:pos x="448" y="0"/>
                        </a:cxn>
                      </a:cxnLst>
                      <a:rect l="0" t="0" r="r" b="b"/>
                      <a:pathLst>
                        <a:path w="468" h="730">
                          <a:moveTo>
                            <a:pt x="448" y="0"/>
                          </a:moveTo>
                          <a:lnTo>
                            <a:pt x="468" y="12"/>
                          </a:lnTo>
                          <a:lnTo>
                            <a:pt x="20" y="730"/>
                          </a:lnTo>
                          <a:lnTo>
                            <a:pt x="0" y="717"/>
                          </a:lnTo>
                          <a:lnTo>
                            <a:pt x="4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42"/>
                    <p:cNvSpPr>
                      <a:spLocks/>
                    </p:cNvSpPr>
                    <p:nvPr/>
                  </p:nvSpPr>
                  <p:spPr bwMode="auto">
                    <a:xfrm>
                      <a:off x="5704025" y="2454162"/>
                      <a:ext cx="409388" cy="357794"/>
                    </a:xfrm>
                    <a:custGeom>
                      <a:avLst/>
                      <a:gdLst/>
                      <a:ahLst/>
                      <a:cxnLst>
                        <a:cxn ang="0">
                          <a:pos x="16" y="0"/>
                        </a:cxn>
                        <a:cxn ang="0">
                          <a:pos x="560" y="483"/>
                        </a:cxn>
                        <a:cxn ang="0">
                          <a:pos x="544" y="502"/>
                        </a:cxn>
                        <a:cxn ang="0">
                          <a:pos x="0" y="18"/>
                        </a:cxn>
                        <a:cxn ang="0">
                          <a:pos x="16" y="0"/>
                        </a:cxn>
                      </a:cxnLst>
                      <a:rect l="0" t="0" r="r" b="b"/>
                      <a:pathLst>
                        <a:path w="560" h="502">
                          <a:moveTo>
                            <a:pt x="16" y="0"/>
                          </a:moveTo>
                          <a:lnTo>
                            <a:pt x="560" y="483"/>
                          </a:lnTo>
                          <a:lnTo>
                            <a:pt x="544" y="502"/>
                          </a:lnTo>
                          <a:lnTo>
                            <a:pt x="0" y="18"/>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44"/>
                    <p:cNvSpPr>
                      <a:spLocks/>
                    </p:cNvSpPr>
                    <p:nvPr/>
                  </p:nvSpPr>
                  <p:spPr bwMode="auto">
                    <a:xfrm>
                      <a:off x="6068088" y="1875420"/>
                      <a:ext cx="97961" cy="334986"/>
                    </a:xfrm>
                    <a:custGeom>
                      <a:avLst/>
                      <a:gdLst/>
                      <a:ahLst/>
                      <a:cxnLst>
                        <a:cxn ang="0">
                          <a:pos x="23" y="0"/>
                        </a:cxn>
                        <a:cxn ang="0">
                          <a:pos x="132" y="464"/>
                        </a:cxn>
                        <a:cxn ang="0">
                          <a:pos x="109" y="469"/>
                        </a:cxn>
                        <a:cxn ang="0">
                          <a:pos x="0" y="5"/>
                        </a:cxn>
                        <a:cxn ang="0">
                          <a:pos x="23" y="0"/>
                        </a:cxn>
                      </a:cxnLst>
                      <a:rect l="0" t="0" r="r" b="b"/>
                      <a:pathLst>
                        <a:path w="132" h="469">
                          <a:moveTo>
                            <a:pt x="23" y="0"/>
                          </a:moveTo>
                          <a:lnTo>
                            <a:pt x="132" y="464"/>
                          </a:lnTo>
                          <a:lnTo>
                            <a:pt x="109" y="469"/>
                          </a:lnTo>
                          <a:lnTo>
                            <a:pt x="0" y="5"/>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45"/>
                    <p:cNvSpPr>
                      <a:spLocks/>
                    </p:cNvSpPr>
                    <p:nvPr/>
                  </p:nvSpPr>
                  <p:spPr bwMode="auto">
                    <a:xfrm>
                      <a:off x="6204063" y="2263149"/>
                      <a:ext cx="394767" cy="78401"/>
                    </a:xfrm>
                    <a:custGeom>
                      <a:avLst/>
                      <a:gdLst/>
                      <a:ahLst/>
                      <a:cxnLst>
                        <a:cxn ang="0">
                          <a:pos x="3" y="0"/>
                        </a:cxn>
                        <a:cxn ang="0">
                          <a:pos x="539" y="87"/>
                        </a:cxn>
                        <a:cxn ang="0">
                          <a:pos x="535" y="110"/>
                        </a:cxn>
                        <a:cxn ang="0">
                          <a:pos x="0" y="24"/>
                        </a:cxn>
                        <a:cxn ang="0">
                          <a:pos x="3" y="0"/>
                        </a:cxn>
                      </a:cxnLst>
                      <a:rect l="0" t="0" r="r" b="b"/>
                      <a:pathLst>
                        <a:path w="539" h="110">
                          <a:moveTo>
                            <a:pt x="3" y="0"/>
                          </a:moveTo>
                          <a:lnTo>
                            <a:pt x="539" y="87"/>
                          </a:lnTo>
                          <a:lnTo>
                            <a:pt x="535" y="110"/>
                          </a:lnTo>
                          <a:lnTo>
                            <a:pt x="0" y="24"/>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46"/>
                    <p:cNvSpPr>
                      <a:spLocks/>
                    </p:cNvSpPr>
                    <p:nvPr/>
                  </p:nvSpPr>
                  <p:spPr bwMode="auto">
                    <a:xfrm>
                      <a:off x="6660238" y="2362932"/>
                      <a:ext cx="192997" cy="390579"/>
                    </a:xfrm>
                    <a:custGeom>
                      <a:avLst/>
                      <a:gdLst/>
                      <a:ahLst/>
                      <a:cxnLst>
                        <a:cxn ang="0">
                          <a:pos x="22" y="0"/>
                        </a:cxn>
                        <a:cxn ang="0">
                          <a:pos x="265" y="539"/>
                        </a:cxn>
                        <a:cxn ang="0">
                          <a:pos x="243" y="548"/>
                        </a:cxn>
                        <a:cxn ang="0">
                          <a:pos x="0" y="10"/>
                        </a:cxn>
                        <a:cxn ang="0">
                          <a:pos x="22" y="0"/>
                        </a:cxn>
                      </a:cxnLst>
                      <a:rect l="0" t="0" r="r" b="b"/>
                      <a:pathLst>
                        <a:path w="265" h="548">
                          <a:moveTo>
                            <a:pt x="22" y="0"/>
                          </a:moveTo>
                          <a:lnTo>
                            <a:pt x="265" y="539"/>
                          </a:lnTo>
                          <a:lnTo>
                            <a:pt x="243" y="548"/>
                          </a:lnTo>
                          <a:lnTo>
                            <a:pt x="0" y="10"/>
                          </a:lnTo>
                          <a:lnTo>
                            <a:pt x="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47"/>
                    <p:cNvSpPr>
                      <a:spLocks/>
                    </p:cNvSpPr>
                    <p:nvPr/>
                  </p:nvSpPr>
                  <p:spPr bwMode="auto">
                    <a:xfrm>
                      <a:off x="6192366" y="2789148"/>
                      <a:ext cx="624316" cy="45615"/>
                    </a:xfrm>
                    <a:custGeom>
                      <a:avLst/>
                      <a:gdLst/>
                      <a:ahLst/>
                      <a:cxnLst>
                        <a:cxn ang="0">
                          <a:pos x="854" y="0"/>
                        </a:cxn>
                        <a:cxn ang="0">
                          <a:pos x="855" y="23"/>
                        </a:cxn>
                        <a:cxn ang="0">
                          <a:pos x="2" y="64"/>
                        </a:cxn>
                        <a:cxn ang="0">
                          <a:pos x="0" y="39"/>
                        </a:cxn>
                        <a:cxn ang="0">
                          <a:pos x="854" y="0"/>
                        </a:cxn>
                      </a:cxnLst>
                      <a:rect l="0" t="0" r="r" b="b"/>
                      <a:pathLst>
                        <a:path w="855" h="64">
                          <a:moveTo>
                            <a:pt x="854" y="0"/>
                          </a:moveTo>
                          <a:lnTo>
                            <a:pt x="855" y="23"/>
                          </a:lnTo>
                          <a:lnTo>
                            <a:pt x="2" y="64"/>
                          </a:lnTo>
                          <a:lnTo>
                            <a:pt x="0" y="39"/>
                          </a:lnTo>
                          <a:lnTo>
                            <a:pt x="8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48"/>
                    <p:cNvSpPr>
                      <a:spLocks/>
                    </p:cNvSpPr>
                    <p:nvPr/>
                  </p:nvSpPr>
                  <p:spPr bwMode="auto">
                    <a:xfrm>
                      <a:off x="6196753" y="1908207"/>
                      <a:ext cx="596536" cy="329284"/>
                    </a:xfrm>
                    <a:custGeom>
                      <a:avLst/>
                      <a:gdLst/>
                      <a:ahLst/>
                      <a:cxnLst>
                        <a:cxn ang="0">
                          <a:pos x="805" y="0"/>
                        </a:cxn>
                        <a:cxn ang="0">
                          <a:pos x="816" y="22"/>
                        </a:cxn>
                        <a:cxn ang="0">
                          <a:pos x="12" y="462"/>
                        </a:cxn>
                        <a:cxn ang="0">
                          <a:pos x="0" y="441"/>
                        </a:cxn>
                        <a:cxn ang="0">
                          <a:pos x="805" y="0"/>
                        </a:cxn>
                      </a:cxnLst>
                      <a:rect l="0" t="0" r="r" b="b"/>
                      <a:pathLst>
                        <a:path w="816" h="462">
                          <a:moveTo>
                            <a:pt x="805" y="0"/>
                          </a:moveTo>
                          <a:lnTo>
                            <a:pt x="816" y="22"/>
                          </a:lnTo>
                          <a:lnTo>
                            <a:pt x="12" y="462"/>
                          </a:lnTo>
                          <a:lnTo>
                            <a:pt x="0" y="441"/>
                          </a:lnTo>
                          <a:lnTo>
                            <a:pt x="80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50"/>
                    <p:cNvSpPr>
                      <a:spLocks/>
                    </p:cNvSpPr>
                    <p:nvPr/>
                  </p:nvSpPr>
                  <p:spPr bwMode="auto">
                    <a:xfrm>
                      <a:off x="6095868" y="1828380"/>
                      <a:ext cx="697421" cy="72699"/>
                    </a:xfrm>
                    <a:custGeom>
                      <a:avLst/>
                      <a:gdLst/>
                      <a:ahLst/>
                      <a:cxnLst>
                        <a:cxn ang="0">
                          <a:pos x="1" y="0"/>
                        </a:cxn>
                        <a:cxn ang="0">
                          <a:pos x="954" y="78"/>
                        </a:cxn>
                        <a:cxn ang="0">
                          <a:pos x="952" y="102"/>
                        </a:cxn>
                        <a:cxn ang="0">
                          <a:pos x="0" y="25"/>
                        </a:cxn>
                        <a:cxn ang="0">
                          <a:pos x="1" y="0"/>
                        </a:cxn>
                      </a:cxnLst>
                      <a:rect l="0" t="0" r="r" b="b"/>
                      <a:pathLst>
                        <a:path w="954" h="102">
                          <a:moveTo>
                            <a:pt x="1" y="0"/>
                          </a:moveTo>
                          <a:lnTo>
                            <a:pt x="954" y="78"/>
                          </a:lnTo>
                          <a:lnTo>
                            <a:pt x="952" y="102"/>
                          </a:lnTo>
                          <a:lnTo>
                            <a:pt x="0" y="25"/>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63"/>
                    <p:cNvSpPr>
                      <a:spLocks/>
                    </p:cNvSpPr>
                    <p:nvPr/>
                  </p:nvSpPr>
                  <p:spPr bwMode="auto">
                    <a:xfrm>
                      <a:off x="5723033" y="2254596"/>
                      <a:ext cx="400615" cy="165355"/>
                    </a:xfrm>
                    <a:custGeom>
                      <a:avLst/>
                      <a:gdLst/>
                      <a:ahLst/>
                      <a:cxnLst>
                        <a:cxn ang="0">
                          <a:pos x="540" y="0"/>
                        </a:cxn>
                        <a:cxn ang="0">
                          <a:pos x="549" y="22"/>
                        </a:cxn>
                        <a:cxn ang="0">
                          <a:pos x="9" y="232"/>
                        </a:cxn>
                        <a:cxn ang="0">
                          <a:pos x="0" y="210"/>
                        </a:cxn>
                        <a:cxn ang="0">
                          <a:pos x="540" y="0"/>
                        </a:cxn>
                      </a:cxnLst>
                      <a:rect l="0" t="0" r="r" b="b"/>
                      <a:pathLst>
                        <a:path w="549" h="232">
                          <a:moveTo>
                            <a:pt x="540" y="0"/>
                          </a:moveTo>
                          <a:lnTo>
                            <a:pt x="549" y="22"/>
                          </a:lnTo>
                          <a:lnTo>
                            <a:pt x="9" y="232"/>
                          </a:lnTo>
                          <a:lnTo>
                            <a:pt x="0" y="210"/>
                          </a:lnTo>
                          <a:lnTo>
                            <a:pt x="5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4"/>
                    <p:cNvSpPr>
                      <a:spLocks/>
                    </p:cNvSpPr>
                    <p:nvPr/>
                  </p:nvSpPr>
                  <p:spPr bwMode="auto">
                    <a:xfrm>
                      <a:off x="6185056" y="2278829"/>
                      <a:ext cx="641862" cy="498915"/>
                    </a:xfrm>
                    <a:custGeom>
                      <a:avLst/>
                      <a:gdLst/>
                      <a:ahLst/>
                      <a:cxnLst>
                        <a:cxn ang="0">
                          <a:pos x="15" y="0"/>
                        </a:cxn>
                        <a:cxn ang="0">
                          <a:pos x="879" y="680"/>
                        </a:cxn>
                        <a:cxn ang="0">
                          <a:pos x="864" y="700"/>
                        </a:cxn>
                        <a:cxn ang="0">
                          <a:pos x="0" y="19"/>
                        </a:cxn>
                        <a:cxn ang="0">
                          <a:pos x="15" y="0"/>
                        </a:cxn>
                      </a:cxnLst>
                      <a:rect l="0" t="0" r="r" b="b"/>
                      <a:pathLst>
                        <a:path w="879" h="700">
                          <a:moveTo>
                            <a:pt x="15" y="0"/>
                          </a:moveTo>
                          <a:lnTo>
                            <a:pt x="879" y="680"/>
                          </a:lnTo>
                          <a:lnTo>
                            <a:pt x="864" y="700"/>
                          </a:lnTo>
                          <a:lnTo>
                            <a:pt x="0" y="19"/>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0" name="그룹 75"/>
              <p:cNvGrpSpPr/>
              <p:nvPr/>
            </p:nvGrpSpPr>
            <p:grpSpPr>
              <a:xfrm>
                <a:off x="6835689" y="1811275"/>
                <a:ext cx="1041015" cy="1043445"/>
                <a:chOff x="6835689" y="1811275"/>
                <a:chExt cx="1041015" cy="1043445"/>
              </a:xfrm>
            </p:grpSpPr>
            <p:sp>
              <p:nvSpPr>
                <p:cNvPr id="171" name="Freeform 52"/>
                <p:cNvSpPr>
                  <a:spLocks/>
                </p:cNvSpPr>
                <p:nvPr/>
              </p:nvSpPr>
              <p:spPr bwMode="auto">
                <a:xfrm>
                  <a:off x="6875166" y="1811275"/>
                  <a:ext cx="546825" cy="89805"/>
                </a:xfrm>
                <a:custGeom>
                  <a:avLst/>
                  <a:gdLst/>
                  <a:ahLst/>
                  <a:cxnLst>
                    <a:cxn ang="0">
                      <a:pos x="744" y="0"/>
                    </a:cxn>
                    <a:cxn ang="0">
                      <a:pos x="748" y="23"/>
                    </a:cxn>
                    <a:cxn ang="0">
                      <a:pos x="3" y="125"/>
                    </a:cxn>
                    <a:cxn ang="0">
                      <a:pos x="0" y="101"/>
                    </a:cxn>
                    <a:cxn ang="0">
                      <a:pos x="744" y="0"/>
                    </a:cxn>
                  </a:cxnLst>
                  <a:rect l="0" t="0" r="r" b="b"/>
                  <a:pathLst>
                    <a:path w="748" h="125">
                      <a:moveTo>
                        <a:pt x="744" y="0"/>
                      </a:moveTo>
                      <a:lnTo>
                        <a:pt x="748" y="23"/>
                      </a:lnTo>
                      <a:lnTo>
                        <a:pt x="3" y="125"/>
                      </a:lnTo>
                      <a:lnTo>
                        <a:pt x="0" y="101"/>
                      </a:lnTo>
                      <a:lnTo>
                        <a:pt x="7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53"/>
                <p:cNvSpPr>
                  <a:spLocks/>
                </p:cNvSpPr>
                <p:nvPr/>
              </p:nvSpPr>
              <p:spPr bwMode="auto">
                <a:xfrm>
                  <a:off x="7360583" y="1875420"/>
                  <a:ext cx="106734" cy="493213"/>
                </a:xfrm>
                <a:custGeom>
                  <a:avLst/>
                  <a:gdLst/>
                  <a:ahLst/>
                  <a:cxnLst>
                    <a:cxn ang="0">
                      <a:pos x="123" y="0"/>
                    </a:cxn>
                    <a:cxn ang="0">
                      <a:pos x="147" y="4"/>
                    </a:cxn>
                    <a:cxn ang="0">
                      <a:pos x="24" y="692"/>
                    </a:cxn>
                    <a:cxn ang="0">
                      <a:pos x="0" y="688"/>
                    </a:cxn>
                    <a:cxn ang="0">
                      <a:pos x="123" y="0"/>
                    </a:cxn>
                  </a:cxnLst>
                  <a:rect l="0" t="0" r="r" b="b"/>
                  <a:pathLst>
                    <a:path w="147" h="692">
                      <a:moveTo>
                        <a:pt x="123" y="0"/>
                      </a:moveTo>
                      <a:lnTo>
                        <a:pt x="147" y="4"/>
                      </a:lnTo>
                      <a:lnTo>
                        <a:pt x="24" y="692"/>
                      </a:lnTo>
                      <a:lnTo>
                        <a:pt x="0" y="688"/>
                      </a:lnTo>
                      <a:lnTo>
                        <a:pt x="1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5"/>
                <p:cNvSpPr>
                  <a:spLocks/>
                </p:cNvSpPr>
                <p:nvPr/>
              </p:nvSpPr>
              <p:spPr bwMode="auto">
                <a:xfrm>
                  <a:off x="6878091" y="2257447"/>
                  <a:ext cx="119892" cy="503192"/>
                </a:xfrm>
                <a:custGeom>
                  <a:avLst/>
                  <a:gdLst/>
                  <a:ahLst/>
                  <a:cxnLst>
                    <a:cxn ang="0">
                      <a:pos x="142" y="0"/>
                    </a:cxn>
                    <a:cxn ang="0">
                      <a:pos x="165" y="5"/>
                    </a:cxn>
                    <a:cxn ang="0">
                      <a:pos x="24" y="706"/>
                    </a:cxn>
                    <a:cxn ang="0">
                      <a:pos x="0" y="702"/>
                    </a:cxn>
                    <a:cxn ang="0">
                      <a:pos x="142" y="0"/>
                    </a:cxn>
                  </a:cxnLst>
                  <a:rect l="0" t="0" r="r" b="b"/>
                  <a:pathLst>
                    <a:path w="165" h="706">
                      <a:moveTo>
                        <a:pt x="142" y="0"/>
                      </a:moveTo>
                      <a:lnTo>
                        <a:pt x="165" y="5"/>
                      </a:lnTo>
                      <a:lnTo>
                        <a:pt x="24" y="706"/>
                      </a:lnTo>
                      <a:lnTo>
                        <a:pt x="0" y="702"/>
                      </a:lnTo>
                      <a:lnTo>
                        <a:pt x="1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6"/>
                <p:cNvSpPr>
                  <a:spLocks/>
                </p:cNvSpPr>
                <p:nvPr/>
              </p:nvSpPr>
              <p:spPr bwMode="auto">
                <a:xfrm>
                  <a:off x="7022838" y="2233214"/>
                  <a:ext cx="305579" cy="165355"/>
                </a:xfrm>
                <a:custGeom>
                  <a:avLst/>
                  <a:gdLst/>
                  <a:ahLst/>
                  <a:cxnLst>
                    <a:cxn ang="0">
                      <a:pos x="11" y="0"/>
                    </a:cxn>
                    <a:cxn ang="0">
                      <a:pos x="420" y="210"/>
                    </a:cxn>
                    <a:cxn ang="0">
                      <a:pos x="408" y="231"/>
                    </a:cxn>
                    <a:cxn ang="0">
                      <a:pos x="0" y="21"/>
                    </a:cxn>
                    <a:cxn ang="0">
                      <a:pos x="11" y="0"/>
                    </a:cxn>
                  </a:cxnLst>
                  <a:rect l="0" t="0" r="r" b="b"/>
                  <a:pathLst>
                    <a:path w="420" h="231">
                      <a:moveTo>
                        <a:pt x="11" y="0"/>
                      </a:moveTo>
                      <a:lnTo>
                        <a:pt x="420" y="210"/>
                      </a:lnTo>
                      <a:lnTo>
                        <a:pt x="408" y="231"/>
                      </a:lnTo>
                      <a:lnTo>
                        <a:pt x="0" y="21"/>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7"/>
                <p:cNvSpPr>
                  <a:spLocks/>
                </p:cNvSpPr>
                <p:nvPr/>
              </p:nvSpPr>
              <p:spPr bwMode="auto">
                <a:xfrm>
                  <a:off x="6902946" y="2435631"/>
                  <a:ext cx="444478" cy="353517"/>
                </a:xfrm>
                <a:custGeom>
                  <a:avLst/>
                  <a:gdLst/>
                  <a:ahLst/>
                  <a:cxnLst>
                    <a:cxn ang="0">
                      <a:pos x="594" y="0"/>
                    </a:cxn>
                    <a:cxn ang="0">
                      <a:pos x="609" y="18"/>
                    </a:cxn>
                    <a:cxn ang="0">
                      <a:pos x="15" y="496"/>
                    </a:cxn>
                    <a:cxn ang="0">
                      <a:pos x="0" y="476"/>
                    </a:cxn>
                    <a:cxn ang="0">
                      <a:pos x="594" y="0"/>
                    </a:cxn>
                  </a:cxnLst>
                  <a:rect l="0" t="0" r="r" b="b"/>
                  <a:pathLst>
                    <a:path w="609" h="496">
                      <a:moveTo>
                        <a:pt x="594" y="0"/>
                      </a:moveTo>
                      <a:lnTo>
                        <a:pt x="609" y="18"/>
                      </a:lnTo>
                      <a:lnTo>
                        <a:pt x="15" y="496"/>
                      </a:lnTo>
                      <a:lnTo>
                        <a:pt x="0" y="476"/>
                      </a:lnTo>
                      <a:lnTo>
                        <a:pt x="59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8"/>
                <p:cNvSpPr>
                  <a:spLocks/>
                </p:cNvSpPr>
                <p:nvPr/>
              </p:nvSpPr>
              <p:spPr bwMode="auto">
                <a:xfrm>
                  <a:off x="7381053" y="2439907"/>
                  <a:ext cx="210542" cy="363496"/>
                </a:xfrm>
                <a:custGeom>
                  <a:avLst/>
                  <a:gdLst/>
                  <a:ahLst/>
                  <a:cxnLst>
                    <a:cxn ang="0">
                      <a:pos x="21" y="0"/>
                    </a:cxn>
                    <a:cxn ang="0">
                      <a:pos x="288" y="498"/>
                    </a:cxn>
                    <a:cxn ang="0">
                      <a:pos x="267" y="510"/>
                    </a:cxn>
                    <a:cxn ang="0">
                      <a:pos x="0" y="11"/>
                    </a:cxn>
                    <a:cxn ang="0">
                      <a:pos x="21" y="0"/>
                    </a:cxn>
                  </a:cxnLst>
                  <a:rect l="0" t="0" r="r" b="b"/>
                  <a:pathLst>
                    <a:path w="288" h="510">
                      <a:moveTo>
                        <a:pt x="21" y="0"/>
                      </a:moveTo>
                      <a:lnTo>
                        <a:pt x="288" y="498"/>
                      </a:lnTo>
                      <a:lnTo>
                        <a:pt x="267" y="510"/>
                      </a:lnTo>
                      <a:lnTo>
                        <a:pt x="0" y="11"/>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9"/>
                <p:cNvSpPr>
                  <a:spLocks/>
                </p:cNvSpPr>
                <p:nvPr/>
              </p:nvSpPr>
              <p:spPr bwMode="auto">
                <a:xfrm>
                  <a:off x="6907333" y="2796275"/>
                  <a:ext cx="655020" cy="58445"/>
                </a:xfrm>
                <a:custGeom>
                  <a:avLst/>
                  <a:gdLst/>
                  <a:ahLst/>
                  <a:cxnLst>
                    <a:cxn ang="0">
                      <a:pos x="1" y="0"/>
                    </a:cxn>
                    <a:cxn ang="0">
                      <a:pos x="897" y="59"/>
                    </a:cxn>
                    <a:cxn ang="0">
                      <a:pos x="896" y="82"/>
                    </a:cxn>
                    <a:cxn ang="0">
                      <a:pos x="0" y="24"/>
                    </a:cxn>
                    <a:cxn ang="0">
                      <a:pos x="1" y="0"/>
                    </a:cxn>
                  </a:cxnLst>
                  <a:rect l="0" t="0" r="r" b="b"/>
                  <a:pathLst>
                    <a:path w="897" h="82">
                      <a:moveTo>
                        <a:pt x="1" y="0"/>
                      </a:moveTo>
                      <a:lnTo>
                        <a:pt x="897" y="59"/>
                      </a:lnTo>
                      <a:lnTo>
                        <a:pt x="896" y="82"/>
                      </a:lnTo>
                      <a:lnTo>
                        <a:pt x="0" y="24"/>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60"/>
                <p:cNvSpPr>
                  <a:spLocks/>
                </p:cNvSpPr>
                <p:nvPr/>
              </p:nvSpPr>
              <p:spPr bwMode="auto">
                <a:xfrm>
                  <a:off x="7632533" y="2313040"/>
                  <a:ext cx="244171" cy="500341"/>
                </a:xfrm>
                <a:custGeom>
                  <a:avLst/>
                  <a:gdLst/>
                  <a:ahLst/>
                  <a:cxnLst>
                    <a:cxn ang="0">
                      <a:pos x="312" y="0"/>
                    </a:cxn>
                    <a:cxn ang="0">
                      <a:pos x="333" y="9"/>
                    </a:cxn>
                    <a:cxn ang="0">
                      <a:pos x="22" y="703"/>
                    </a:cxn>
                    <a:cxn ang="0">
                      <a:pos x="0" y="693"/>
                    </a:cxn>
                    <a:cxn ang="0">
                      <a:pos x="312" y="0"/>
                    </a:cxn>
                  </a:cxnLst>
                  <a:rect l="0" t="0" r="r" b="b"/>
                  <a:pathLst>
                    <a:path w="333" h="703">
                      <a:moveTo>
                        <a:pt x="312" y="0"/>
                      </a:moveTo>
                      <a:lnTo>
                        <a:pt x="333" y="9"/>
                      </a:lnTo>
                      <a:lnTo>
                        <a:pt x="22" y="703"/>
                      </a:lnTo>
                      <a:lnTo>
                        <a:pt x="0" y="693"/>
                      </a:lnTo>
                      <a:lnTo>
                        <a:pt x="3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61"/>
                <p:cNvSpPr>
                  <a:spLocks/>
                </p:cNvSpPr>
                <p:nvPr/>
              </p:nvSpPr>
              <p:spPr bwMode="auto">
                <a:xfrm>
                  <a:off x="7500945" y="1849762"/>
                  <a:ext cx="369911" cy="389154"/>
                </a:xfrm>
                <a:custGeom>
                  <a:avLst/>
                  <a:gdLst/>
                  <a:ahLst/>
                  <a:cxnLst>
                    <a:cxn ang="0">
                      <a:pos x="19" y="0"/>
                    </a:cxn>
                    <a:cxn ang="0">
                      <a:pos x="506" y="530"/>
                    </a:cxn>
                    <a:cxn ang="0">
                      <a:pos x="489" y="546"/>
                    </a:cxn>
                    <a:cxn ang="0">
                      <a:pos x="0" y="16"/>
                    </a:cxn>
                    <a:cxn ang="0">
                      <a:pos x="19" y="0"/>
                    </a:cxn>
                  </a:cxnLst>
                  <a:rect l="0" t="0" r="r" b="b"/>
                  <a:pathLst>
                    <a:path w="506" h="546">
                      <a:moveTo>
                        <a:pt x="19" y="0"/>
                      </a:moveTo>
                      <a:lnTo>
                        <a:pt x="506" y="530"/>
                      </a:lnTo>
                      <a:lnTo>
                        <a:pt x="489" y="546"/>
                      </a:lnTo>
                      <a:lnTo>
                        <a:pt x="0" y="1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62"/>
                <p:cNvSpPr>
                  <a:spLocks/>
                </p:cNvSpPr>
                <p:nvPr/>
              </p:nvSpPr>
              <p:spPr bwMode="auto">
                <a:xfrm>
                  <a:off x="7405908" y="2267425"/>
                  <a:ext cx="432781" cy="141122"/>
                </a:xfrm>
                <a:custGeom>
                  <a:avLst/>
                  <a:gdLst/>
                  <a:ahLst/>
                  <a:cxnLst>
                    <a:cxn ang="0">
                      <a:pos x="584" y="0"/>
                    </a:cxn>
                    <a:cxn ang="0">
                      <a:pos x="591" y="23"/>
                    </a:cxn>
                    <a:cxn ang="0">
                      <a:pos x="7" y="196"/>
                    </a:cxn>
                    <a:cxn ang="0">
                      <a:pos x="0" y="174"/>
                    </a:cxn>
                    <a:cxn ang="0">
                      <a:pos x="584" y="0"/>
                    </a:cxn>
                  </a:cxnLst>
                  <a:rect l="0" t="0" r="r" b="b"/>
                  <a:pathLst>
                    <a:path w="591" h="196">
                      <a:moveTo>
                        <a:pt x="584" y="0"/>
                      </a:moveTo>
                      <a:lnTo>
                        <a:pt x="591" y="23"/>
                      </a:lnTo>
                      <a:lnTo>
                        <a:pt x="7" y="196"/>
                      </a:lnTo>
                      <a:lnTo>
                        <a:pt x="0" y="174"/>
                      </a:lnTo>
                      <a:lnTo>
                        <a:pt x="5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65"/>
                <p:cNvSpPr>
                  <a:spLocks/>
                </p:cNvSpPr>
                <p:nvPr/>
              </p:nvSpPr>
              <p:spPr bwMode="auto">
                <a:xfrm>
                  <a:off x="6835689" y="1950971"/>
                  <a:ext cx="35090" cy="796839"/>
                </a:xfrm>
                <a:custGeom>
                  <a:avLst/>
                  <a:gdLst/>
                  <a:ahLst/>
                  <a:cxnLst>
                    <a:cxn ang="0">
                      <a:pos x="25" y="0"/>
                    </a:cxn>
                    <a:cxn ang="0">
                      <a:pos x="50" y="1117"/>
                    </a:cxn>
                    <a:cxn ang="0">
                      <a:pos x="26" y="1118"/>
                    </a:cxn>
                    <a:cxn ang="0">
                      <a:pos x="0" y="1"/>
                    </a:cxn>
                    <a:cxn ang="0">
                      <a:pos x="25" y="0"/>
                    </a:cxn>
                  </a:cxnLst>
                  <a:rect l="0" t="0" r="r" b="b"/>
                  <a:pathLst>
                    <a:path w="50" h="1118">
                      <a:moveTo>
                        <a:pt x="25" y="0"/>
                      </a:moveTo>
                      <a:lnTo>
                        <a:pt x="50" y="1117"/>
                      </a:lnTo>
                      <a:lnTo>
                        <a:pt x="26" y="1118"/>
                      </a:lnTo>
                      <a:lnTo>
                        <a:pt x="0" y="1"/>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66"/>
                <p:cNvSpPr>
                  <a:spLocks/>
                </p:cNvSpPr>
                <p:nvPr/>
              </p:nvSpPr>
              <p:spPr bwMode="auto">
                <a:xfrm>
                  <a:off x="7014065" y="1855464"/>
                  <a:ext cx="421084" cy="344964"/>
                </a:xfrm>
                <a:custGeom>
                  <a:avLst/>
                  <a:gdLst/>
                  <a:ahLst/>
                  <a:cxnLst>
                    <a:cxn ang="0">
                      <a:pos x="560" y="0"/>
                    </a:cxn>
                    <a:cxn ang="0">
                      <a:pos x="576" y="18"/>
                    </a:cxn>
                    <a:cxn ang="0">
                      <a:pos x="16" y="484"/>
                    </a:cxn>
                    <a:cxn ang="0">
                      <a:pos x="0" y="466"/>
                    </a:cxn>
                    <a:cxn ang="0">
                      <a:pos x="560" y="0"/>
                    </a:cxn>
                  </a:cxnLst>
                  <a:rect l="0" t="0" r="r" b="b"/>
                  <a:pathLst>
                    <a:path w="576" h="484">
                      <a:moveTo>
                        <a:pt x="560" y="0"/>
                      </a:moveTo>
                      <a:lnTo>
                        <a:pt x="576" y="18"/>
                      </a:lnTo>
                      <a:lnTo>
                        <a:pt x="16" y="484"/>
                      </a:lnTo>
                      <a:lnTo>
                        <a:pt x="0" y="466"/>
                      </a:lnTo>
                      <a:lnTo>
                        <a:pt x="5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98" name="Oval 197"/>
          <p:cNvSpPr/>
          <p:nvPr/>
        </p:nvSpPr>
        <p:spPr>
          <a:xfrm>
            <a:off x="6813637" y="2587141"/>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57155" y="220595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824209" y="2021649"/>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746915" y="1624607"/>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539003" y="2560711"/>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307121" y="2114801"/>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656589" y="199521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517859" y="169132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69655" y="2590431"/>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43059" y="2200671"/>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8547115" y="2056655"/>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8115067" y="1624607"/>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9" name="Object 128"/>
          <p:cNvGraphicFramePr>
            <a:graphicFrameLocks noChangeAspect="1"/>
          </p:cNvGraphicFramePr>
          <p:nvPr>
            <p:extLst>
              <p:ext uri="{D42A27DB-BD31-4B8C-83A1-F6EECF244321}">
                <p14:modId xmlns:p14="http://schemas.microsoft.com/office/powerpoint/2010/main" val="1096333396"/>
              </p:ext>
            </p:extLst>
          </p:nvPr>
        </p:nvGraphicFramePr>
        <p:xfrm>
          <a:off x="1450699" y="5257800"/>
          <a:ext cx="4049576" cy="953869"/>
        </p:xfrm>
        <a:graphic>
          <a:graphicData uri="http://schemas.openxmlformats.org/presentationml/2006/ole">
            <mc:AlternateContent xmlns:mc="http://schemas.openxmlformats.org/markup-compatibility/2006">
              <mc:Choice xmlns:v="urn:schemas-microsoft-com:vml" Requires="v">
                <p:oleObj spid="_x0000_s66611" name="Equation" r:id="rId4" imgW="1562040" imgH="368280" progId="Equation.3">
                  <p:embed/>
                </p:oleObj>
              </mc:Choice>
              <mc:Fallback>
                <p:oleObj name="Equation" r:id="rId4" imgW="1562040" imgH="368280" progId="Equation.3">
                  <p:embed/>
                  <p:pic>
                    <p:nvPicPr>
                      <p:cNvPr id="0" name=""/>
                      <p:cNvPicPr/>
                      <p:nvPr/>
                    </p:nvPicPr>
                    <p:blipFill>
                      <a:blip r:embed="rId5"/>
                      <a:stretch>
                        <a:fillRect/>
                      </a:stretch>
                    </p:blipFill>
                    <p:spPr>
                      <a:xfrm>
                        <a:off x="1450699" y="5257800"/>
                        <a:ext cx="4049576" cy="953869"/>
                      </a:xfrm>
                      <a:prstGeom prst="rect">
                        <a:avLst/>
                      </a:prstGeom>
                    </p:spPr>
                  </p:pic>
                </p:oleObj>
              </mc:Fallback>
            </mc:AlternateContent>
          </a:graphicData>
        </a:graphic>
      </p:graphicFrame>
      <p:sp>
        <p:nvSpPr>
          <p:cNvPr id="248" name="TextBox 247"/>
          <p:cNvSpPr txBox="1"/>
          <p:nvPr/>
        </p:nvSpPr>
        <p:spPr>
          <a:xfrm>
            <a:off x="6239411" y="3064766"/>
            <a:ext cx="2325347"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sz="2400" b="1" dirty="0" smtClean="0">
                <a:solidFill>
                  <a:srgbClr val="FF0066"/>
                </a:solidFill>
                <a:latin typeface="Arial" pitchFamily="34" charset="0"/>
                <a:cs typeface="Arial" pitchFamily="34" charset="0"/>
              </a:rPr>
              <a:t>Network</a:t>
            </a:r>
            <a:endParaRPr lang="ko-KR" altLang="en-US" b="1" dirty="0" smtClean="0">
              <a:solidFill>
                <a:srgbClr val="FF0066"/>
              </a:solidFill>
              <a:latin typeface="Arial" pitchFamily="34" charset="0"/>
              <a:cs typeface="Arial" pitchFamily="34" charset="0"/>
            </a:endParaRPr>
          </a:p>
        </p:txBody>
      </p:sp>
      <p:grpSp>
        <p:nvGrpSpPr>
          <p:cNvPr id="249" name="Group 248"/>
          <p:cNvGrpSpPr/>
          <p:nvPr/>
        </p:nvGrpSpPr>
        <p:grpSpPr>
          <a:xfrm>
            <a:off x="299259" y="1480591"/>
            <a:ext cx="4580384" cy="1872209"/>
            <a:chOff x="-152400" y="1628800"/>
            <a:chExt cx="4580384" cy="1872209"/>
          </a:xfrm>
        </p:grpSpPr>
        <p:sp>
          <p:nvSpPr>
            <p:cNvPr id="250" name="TextBox 249"/>
            <p:cNvSpPr txBox="1"/>
            <p:nvPr/>
          </p:nvSpPr>
          <p:spPr>
            <a:xfrm>
              <a:off x="-113900" y="1700808"/>
              <a:ext cx="1403648"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b="1" dirty="0">
                  <a:solidFill>
                    <a:schemeClr val="tx1"/>
                  </a:solidFill>
                </a:rPr>
                <a:t>Communities, C</a:t>
              </a:r>
              <a:endParaRPr lang="ko-KR" altLang="en-US" b="1" dirty="0">
                <a:solidFill>
                  <a:schemeClr val="tx1"/>
                </a:solidFill>
              </a:endParaRPr>
            </a:p>
          </p:txBody>
        </p:sp>
        <p:sp>
          <p:nvSpPr>
            <p:cNvPr id="251" name="TextBox 250"/>
            <p:cNvSpPr txBox="1"/>
            <p:nvPr/>
          </p:nvSpPr>
          <p:spPr>
            <a:xfrm>
              <a:off x="-152400" y="2924944"/>
              <a:ext cx="827584"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b="1" dirty="0">
                  <a:solidFill>
                    <a:schemeClr val="tx1"/>
                  </a:solidFill>
                </a:rPr>
                <a:t>Nodes, V</a:t>
              </a:r>
              <a:endParaRPr lang="ko-KR" altLang="en-US" b="1" dirty="0">
                <a:solidFill>
                  <a:schemeClr val="tx1"/>
                </a:solidFill>
              </a:endParaRPr>
            </a:p>
          </p:txBody>
        </p:sp>
        <p:sp>
          <p:nvSpPr>
            <p:cNvPr id="252" name="TextBox 251"/>
            <p:cNvSpPr txBox="1"/>
            <p:nvPr/>
          </p:nvSpPr>
          <p:spPr>
            <a:xfrm>
              <a:off x="1619672" y="3212976"/>
              <a:ext cx="2325347"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r>
                <a:rPr lang="en-US" altLang="ko-KR" sz="2400" b="1" dirty="0" smtClean="0">
                  <a:solidFill>
                    <a:srgbClr val="FF0066"/>
                  </a:solidFill>
                  <a:latin typeface="Arial" pitchFamily="34" charset="0"/>
                  <a:cs typeface="Arial" pitchFamily="34" charset="0"/>
                </a:rPr>
                <a:t>Community Affiliations</a:t>
              </a:r>
              <a:endParaRPr lang="ko-KR" altLang="en-US" sz="2400" b="1" dirty="0" smtClean="0">
                <a:solidFill>
                  <a:srgbClr val="FF0066"/>
                </a:solidFill>
                <a:latin typeface="Arial" pitchFamily="34" charset="0"/>
                <a:cs typeface="Arial" pitchFamily="34" charset="0"/>
              </a:endParaRPr>
            </a:p>
          </p:txBody>
        </p:sp>
        <p:cxnSp>
          <p:nvCxnSpPr>
            <p:cNvPr id="253" name="Straight Connector 252"/>
            <p:cNvCxnSpPr>
              <a:stCxn id="261" idx="7"/>
            </p:cNvCxnSpPr>
            <p:nvPr/>
          </p:nvCxnSpPr>
          <p:spPr>
            <a:xfrm flipV="1">
              <a:off x="1238541" y="1988840"/>
              <a:ext cx="885187"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62" idx="7"/>
            </p:cNvCxnSpPr>
            <p:nvPr/>
          </p:nvCxnSpPr>
          <p:spPr>
            <a:xfrm flipV="1">
              <a:off x="1526573" y="1988840"/>
              <a:ext cx="597155"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63" idx="0"/>
            </p:cNvCxnSpPr>
            <p:nvPr/>
          </p:nvCxnSpPr>
          <p:spPr>
            <a:xfrm flipV="1">
              <a:off x="1763688" y="1988840"/>
              <a:ext cx="360040"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64" idx="0"/>
            </p:cNvCxnSpPr>
            <p:nvPr/>
          </p:nvCxnSpPr>
          <p:spPr>
            <a:xfrm flipV="1">
              <a:off x="2051720" y="1988840"/>
              <a:ext cx="72008"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66" idx="0"/>
            </p:cNvCxnSpPr>
            <p:nvPr/>
          </p:nvCxnSpPr>
          <p:spPr>
            <a:xfrm flipH="1" flipV="1">
              <a:off x="2123728" y="1988840"/>
              <a:ext cx="216024" cy="10164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67" idx="1"/>
            </p:cNvCxnSpPr>
            <p:nvPr/>
          </p:nvCxnSpPr>
          <p:spPr>
            <a:xfrm flipH="1" flipV="1">
              <a:off x="2123728" y="1988840"/>
              <a:ext cx="453139"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68" idx="1"/>
            </p:cNvCxnSpPr>
            <p:nvPr/>
          </p:nvCxnSpPr>
          <p:spPr>
            <a:xfrm flipH="1" flipV="1">
              <a:off x="2123728" y="1988840"/>
              <a:ext cx="741171"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69" idx="1"/>
            </p:cNvCxnSpPr>
            <p:nvPr/>
          </p:nvCxnSpPr>
          <p:spPr>
            <a:xfrm flipH="1" flipV="1">
              <a:off x="2123728" y="1988840"/>
              <a:ext cx="1029203" cy="1037587"/>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1115616" y="30053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403648" y="30053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691680" y="30053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979712" y="30053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419872" y="3005336"/>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67744" y="300533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2555776" y="300533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843808" y="300533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3131840" y="300533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707904" y="3005336"/>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3995936" y="3005336"/>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283968" y="3005336"/>
              <a:ext cx="144016" cy="14401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66" idx="7"/>
            </p:cNvCxnSpPr>
            <p:nvPr/>
          </p:nvCxnSpPr>
          <p:spPr>
            <a:xfrm flipV="1">
              <a:off x="2390669" y="1988840"/>
              <a:ext cx="741171"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67" idx="0"/>
            </p:cNvCxnSpPr>
            <p:nvPr/>
          </p:nvCxnSpPr>
          <p:spPr>
            <a:xfrm flipV="1">
              <a:off x="2627784" y="1988840"/>
              <a:ext cx="504056"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68" idx="0"/>
            </p:cNvCxnSpPr>
            <p:nvPr/>
          </p:nvCxnSpPr>
          <p:spPr>
            <a:xfrm flipV="1">
              <a:off x="2915816" y="1988840"/>
              <a:ext cx="216024"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69" idx="0"/>
            </p:cNvCxnSpPr>
            <p:nvPr/>
          </p:nvCxnSpPr>
          <p:spPr>
            <a:xfrm flipH="1" flipV="1">
              <a:off x="3131840" y="1988840"/>
              <a:ext cx="72008" cy="10164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265" idx="1"/>
            </p:cNvCxnSpPr>
            <p:nvPr/>
          </p:nvCxnSpPr>
          <p:spPr>
            <a:xfrm flipH="1" flipV="1">
              <a:off x="3131840" y="1988840"/>
              <a:ext cx="309123"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270" idx="1"/>
            </p:cNvCxnSpPr>
            <p:nvPr/>
          </p:nvCxnSpPr>
          <p:spPr>
            <a:xfrm flipH="1" flipV="1">
              <a:off x="3131840" y="1988840"/>
              <a:ext cx="597155"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71" idx="1"/>
            </p:cNvCxnSpPr>
            <p:nvPr/>
          </p:nvCxnSpPr>
          <p:spPr>
            <a:xfrm flipH="1" flipV="1">
              <a:off x="3131840" y="1988840"/>
              <a:ext cx="885187"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72" idx="1"/>
            </p:cNvCxnSpPr>
            <p:nvPr/>
          </p:nvCxnSpPr>
          <p:spPr>
            <a:xfrm flipH="1" flipV="1">
              <a:off x="3131840" y="1988840"/>
              <a:ext cx="1173219" cy="10375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1547664" y="1628800"/>
              <a:ext cx="426720" cy="400110"/>
            </a:xfrm>
            <a:prstGeom prst="rect">
              <a:avLst/>
            </a:prstGeom>
            <a:noFill/>
          </p:spPr>
          <p:txBody>
            <a:bodyPr wrap="none" rtlCol="0">
              <a:spAutoFit/>
            </a:bodyPr>
            <a:lstStyle/>
            <a:p>
              <a:r>
                <a:rPr lang="en-US" sz="2000" b="1" i="1" dirty="0" err="1" smtClean="0">
                  <a:latin typeface="Times New Roman" pitchFamily="18" charset="0"/>
                  <a:cs typeface="Times New Roman" pitchFamily="18" charset="0"/>
                </a:rPr>
                <a:t>p</a:t>
              </a:r>
              <a:r>
                <a:rPr lang="en-US" sz="2000" b="1" i="1" baseline="-25000" dirty="0" err="1" smtClean="0">
                  <a:latin typeface="Times New Roman" pitchFamily="18" charset="0"/>
                  <a:cs typeface="Times New Roman" pitchFamily="18" charset="0"/>
                </a:rPr>
                <a:t>A</a:t>
              </a:r>
              <a:endParaRPr lang="en-US" sz="2000" b="1" i="1" baseline="-25000" dirty="0">
                <a:latin typeface="Times New Roman" pitchFamily="18" charset="0"/>
                <a:cs typeface="Times New Roman" pitchFamily="18" charset="0"/>
              </a:endParaRPr>
            </a:p>
          </p:txBody>
        </p:sp>
        <p:sp>
          <p:nvSpPr>
            <p:cNvPr id="284" name="TextBox 283"/>
            <p:cNvSpPr txBox="1"/>
            <p:nvPr/>
          </p:nvSpPr>
          <p:spPr>
            <a:xfrm>
              <a:off x="2555776" y="1628800"/>
              <a:ext cx="426720" cy="400110"/>
            </a:xfrm>
            <a:prstGeom prst="rect">
              <a:avLst/>
            </a:prstGeom>
            <a:noFill/>
          </p:spPr>
          <p:txBody>
            <a:bodyPr wrap="none" rtlCol="0">
              <a:spAutoFit/>
            </a:bodyPr>
            <a:lstStyle/>
            <a:p>
              <a:r>
                <a:rPr lang="en-US" sz="2000" b="1" i="1" dirty="0" err="1" smtClean="0">
                  <a:latin typeface="Times New Roman" pitchFamily="18" charset="0"/>
                  <a:cs typeface="Times New Roman" pitchFamily="18" charset="0"/>
                </a:rPr>
                <a:t>p</a:t>
              </a:r>
              <a:r>
                <a:rPr lang="en-US" sz="2000" b="1" i="1" baseline="-25000" dirty="0" err="1" smtClean="0">
                  <a:latin typeface="Times New Roman" pitchFamily="18" charset="0"/>
                  <a:cs typeface="Times New Roman" pitchFamily="18" charset="0"/>
                </a:rPr>
                <a:t>B</a:t>
              </a:r>
              <a:endParaRPr lang="en-US" sz="2000" b="1" i="1" baseline="-25000" dirty="0">
                <a:latin typeface="Times New Roman" pitchFamily="18" charset="0"/>
                <a:cs typeface="Times New Roman" pitchFamily="18" charset="0"/>
              </a:endParaRPr>
            </a:p>
          </p:txBody>
        </p:sp>
        <p:sp>
          <p:nvSpPr>
            <p:cNvPr id="285" name="TextBox 284"/>
            <p:cNvSpPr txBox="1"/>
            <p:nvPr/>
          </p:nvSpPr>
          <p:spPr>
            <a:xfrm>
              <a:off x="-76200" y="2348880"/>
              <a:ext cx="1440160"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r"/>
              <a:r>
                <a:rPr lang="en-US" altLang="ko-KR" b="1" dirty="0">
                  <a:solidFill>
                    <a:schemeClr val="tx1"/>
                  </a:solidFill>
                </a:rPr>
                <a:t>Memberships, M</a:t>
              </a:r>
              <a:endParaRPr lang="ko-KR" altLang="en-US" b="1" dirty="0">
                <a:solidFill>
                  <a:schemeClr val="tx1"/>
                </a:solidFill>
              </a:endParaRPr>
            </a:p>
          </p:txBody>
        </p:sp>
      </p:grpSp>
      <mc:AlternateContent xmlns:mc="http://schemas.openxmlformats.org/markup-compatibility/2006" xmlns:a14="http://schemas.microsoft.com/office/drawing/2010/main">
        <mc:Choice Requires="a14">
          <p:sp>
            <p:nvSpPr>
              <p:cNvPr id="5" name="TextBox 4"/>
              <p:cNvSpPr txBox="1"/>
              <p:nvPr/>
            </p:nvSpPr>
            <p:spPr>
              <a:xfrm>
                <a:off x="1392864" y="6019800"/>
                <a:ext cx="4554132" cy="400110"/>
              </a:xfrm>
              <a:prstGeom prst="rect">
                <a:avLst/>
              </a:prstGeom>
              <a:noFill/>
            </p:spPr>
            <p:txBody>
              <a:bodyPr wrap="none" rtlCol="0">
                <a:spAutoFit/>
              </a:bodyPr>
              <a:lstStyle/>
              <a:p>
                <a:r>
                  <a:rPr lang="en-US" sz="2000" dirty="0" smtClean="0"/>
                  <a:t>If </a:t>
                </a:r>
                <a14:m>
                  <m:oMath xmlns:m="http://schemas.openxmlformats.org/officeDocument/2006/math">
                    <m:r>
                      <a:rPr lang="en-US" sz="2000" b="1" i="1" dirty="0" smtClean="0">
                        <a:latin typeface="Cambria Math"/>
                      </a:rPr>
                      <m:t>𝒖</m:t>
                    </m:r>
                    <m:r>
                      <a:rPr lang="en-US" sz="2000" b="1" i="1" dirty="0" smtClean="0">
                        <a:latin typeface="Cambria Math"/>
                      </a:rPr>
                      <m:t>,</m:t>
                    </m:r>
                    <m:r>
                      <a:rPr lang="en-US" sz="2000" b="1" i="1" dirty="0" smtClean="0">
                        <a:latin typeface="Cambria Math"/>
                      </a:rPr>
                      <m:t>𝒗</m:t>
                    </m:r>
                  </m:oMath>
                </a14:m>
                <a:r>
                  <a:rPr lang="en-US" sz="2000" dirty="0" smtClean="0"/>
                  <a:t> share no</a:t>
                </a:r>
                <a:r>
                  <a:rPr lang="en-US" sz="2000" dirty="0"/>
                  <a:t> </a:t>
                </a:r>
                <a:r>
                  <a:rPr lang="en-US" sz="2000" dirty="0" smtClean="0"/>
                  <a:t>communities: </a:t>
                </a:r>
                <a14:m>
                  <m:oMath xmlns:m="http://schemas.openxmlformats.org/officeDocument/2006/math">
                    <m:r>
                      <a:rPr lang="en-US" sz="2000" b="1" i="1" smtClean="0">
                        <a:latin typeface="Cambria Math"/>
                      </a:rPr>
                      <m:t>𝑷</m:t>
                    </m:r>
                    <m:d>
                      <m:dPr>
                        <m:ctrlPr>
                          <a:rPr lang="en-US" sz="2000" b="1" i="1" smtClean="0">
                            <a:latin typeface="Cambria Math"/>
                          </a:rPr>
                        </m:ctrlPr>
                      </m:dPr>
                      <m:e>
                        <m:r>
                          <a:rPr lang="en-US" sz="2000" b="1" i="1" smtClean="0">
                            <a:latin typeface="Cambria Math"/>
                          </a:rPr>
                          <m:t>𝒖</m:t>
                        </m:r>
                        <m:r>
                          <a:rPr lang="en-US" sz="2000" b="1" i="1" smtClean="0">
                            <a:latin typeface="Cambria Math"/>
                          </a:rPr>
                          <m:t>,</m:t>
                        </m:r>
                        <m:r>
                          <a:rPr lang="en-US" sz="2000" b="1" i="1" smtClean="0">
                            <a:latin typeface="Cambria Math"/>
                          </a:rPr>
                          <m:t>𝒗</m:t>
                        </m:r>
                      </m:e>
                    </m:d>
                    <m:r>
                      <a:rPr lang="en-US" sz="2000" b="1" i="1" smtClean="0">
                        <a:latin typeface="Cambria Math"/>
                      </a:rPr>
                      <m:t>=</m:t>
                    </m:r>
                    <m:r>
                      <a:rPr lang="en-US" sz="2000" b="1" i="1" smtClean="0">
                        <a:latin typeface="Cambria Math"/>
                      </a:rPr>
                      <m:t>𝜺</m:t>
                    </m:r>
                  </m:oMath>
                </a14:m>
                <a:endParaRPr lang="en-US" sz="2000" b="1"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1392864" y="6019800"/>
                <a:ext cx="4554132" cy="400110"/>
              </a:xfrm>
              <a:prstGeom prst="rect">
                <a:avLst/>
              </a:prstGeom>
              <a:blipFill rotWithShape="1">
                <a:blip r:embed="rId6"/>
                <a:stretch>
                  <a:fillRect l="-1337" t="-7692" b="-26154"/>
                </a:stretch>
              </a:blipFill>
            </p:spPr>
            <p:txBody>
              <a:bodyPr/>
              <a:lstStyle/>
              <a:p>
                <a:r>
                  <a:rPr lang="en-US">
                    <a:noFill/>
                  </a:rPr>
                  <a:t> </a:t>
                </a:r>
              </a:p>
            </p:txBody>
          </p:sp>
        </mc:Fallback>
      </mc:AlternateContent>
      <p:pic>
        <p:nvPicPr>
          <p:cNvPr id="925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465" y="1603361"/>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58"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953" y="1603361"/>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6400800"/>
            <a:ext cx="8592417" cy="338554"/>
          </a:xfrm>
          <a:prstGeom prst="rect">
            <a:avLst/>
          </a:prstGeom>
        </p:spPr>
        <p:txBody>
          <a:bodyPr wrap="none">
            <a:spAutoFit/>
          </a:bodyPr>
          <a:lstStyle/>
          <a:p>
            <a:pPr lvl="1"/>
            <a:r>
              <a:rPr lang="en-US" sz="1600" dirty="0">
                <a:solidFill>
                  <a:srgbClr val="008000"/>
                </a:solidFill>
                <a:latin typeface="Arial" pitchFamily="34" charset="0"/>
                <a:cs typeface="Arial" pitchFamily="34" charset="0"/>
              </a:rPr>
              <a:t>Think of this as an “OR” </a:t>
            </a:r>
            <a:r>
              <a:rPr lang="en-US" sz="1600" dirty="0" smtClean="0">
                <a:solidFill>
                  <a:srgbClr val="008000"/>
                </a:solidFill>
                <a:latin typeface="Arial" pitchFamily="34" charset="0"/>
                <a:cs typeface="Arial" pitchFamily="34" charset="0"/>
              </a:rPr>
              <a:t>function: If at least 1 community says “YES” we create an edge</a:t>
            </a:r>
            <a:endParaRPr lang="en-US" sz="1600" dirty="0">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424359" y="5739825"/>
                <a:ext cx="2567241" cy="584775"/>
              </a:xfrm>
              <a:prstGeom prst="rect">
                <a:avLst/>
              </a:prstGeom>
              <a:noFill/>
            </p:spPr>
            <p:txBody>
              <a:bodyPr wrap="none" rtlCol="0">
                <a:spAutoFit/>
              </a:bodyPr>
              <a:lstStyle/>
              <a:p>
                <a14:m>
                  <m:oMath xmlns:m="http://schemas.openxmlformats.org/officeDocument/2006/math">
                    <m:sSub>
                      <m:sSubPr>
                        <m:ctrlPr>
                          <a:rPr lang="en-US" sz="1600" b="1" i="1" dirty="0" smtClean="0">
                            <a:solidFill>
                              <a:srgbClr val="008000"/>
                            </a:solidFill>
                            <a:latin typeface="Cambria Math"/>
                            <a:cs typeface="Arial" pitchFamily="34" charset="0"/>
                          </a:rPr>
                        </m:ctrlPr>
                      </m:sSubPr>
                      <m:e>
                        <m:r>
                          <a:rPr lang="en-US" sz="1600" b="1" i="1" dirty="0" smtClean="0">
                            <a:solidFill>
                              <a:srgbClr val="008000"/>
                            </a:solidFill>
                            <a:latin typeface="Cambria Math"/>
                            <a:cs typeface="Arial" pitchFamily="34" charset="0"/>
                          </a:rPr>
                          <m:t>𝑴</m:t>
                        </m:r>
                      </m:e>
                      <m:sub>
                        <m:r>
                          <a:rPr lang="en-US" sz="1600" b="1" i="1" dirty="0" smtClean="0">
                            <a:solidFill>
                              <a:srgbClr val="008000"/>
                            </a:solidFill>
                            <a:latin typeface="Cambria Math"/>
                            <a:cs typeface="Arial" pitchFamily="34" charset="0"/>
                          </a:rPr>
                          <m:t>𝒖</m:t>
                        </m:r>
                      </m:sub>
                    </m:sSub>
                  </m:oMath>
                </a14:m>
                <a:r>
                  <a:rPr lang="en-US" sz="1600" dirty="0" smtClean="0">
                    <a:solidFill>
                      <a:srgbClr val="008000"/>
                    </a:solidFill>
                    <a:latin typeface="Arial" pitchFamily="34" charset="0"/>
                    <a:cs typeface="Arial" pitchFamily="34" charset="0"/>
                  </a:rPr>
                  <a:t> … set of communities </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node</a:t>
                </a:r>
                <a:r>
                  <a:rPr lang="en-US" sz="1600" dirty="0">
                    <a:solidFill>
                      <a:srgbClr val="008000"/>
                    </a:solidFill>
                    <a:latin typeface="Arial" pitchFamily="34" charset="0"/>
                    <a:cs typeface="Arial" pitchFamily="34" charset="0"/>
                  </a:rPr>
                  <a:t> </a:t>
                </a:r>
                <a14:m>
                  <m:oMath xmlns:m="http://schemas.openxmlformats.org/officeDocument/2006/math">
                    <m:r>
                      <a:rPr lang="en-US" sz="1600" b="1" i="1" dirty="0" smtClean="0">
                        <a:solidFill>
                          <a:srgbClr val="008000"/>
                        </a:solidFill>
                        <a:latin typeface="Cambria Math"/>
                        <a:cs typeface="Arial" pitchFamily="34" charset="0"/>
                      </a:rPr>
                      <m:t>𝒖</m:t>
                    </m:r>
                  </m:oMath>
                </a14:m>
                <a:r>
                  <a:rPr lang="en-US" sz="1600" dirty="0" smtClean="0">
                    <a:solidFill>
                      <a:srgbClr val="008000"/>
                    </a:solidFill>
                    <a:latin typeface="Arial" pitchFamily="34" charset="0"/>
                    <a:cs typeface="Arial" pitchFamily="34" charset="0"/>
                  </a:rPr>
                  <a:t> belongs to</a:t>
                </a:r>
              </a:p>
            </p:txBody>
          </p:sp>
        </mc:Choice>
        <mc:Fallback xmlns="">
          <p:sp>
            <p:nvSpPr>
              <p:cNvPr id="7" name="TextBox 6"/>
              <p:cNvSpPr txBox="1">
                <a:spLocks noRot="1" noChangeAspect="1" noMove="1" noResize="1" noEditPoints="1" noAdjustHandles="1" noChangeArrowheads="1" noChangeShapeType="1" noTextEdit="1"/>
              </p:cNvSpPr>
              <p:nvPr/>
            </p:nvSpPr>
            <p:spPr>
              <a:xfrm>
                <a:off x="6424359" y="5739825"/>
                <a:ext cx="2567241" cy="584775"/>
              </a:xfrm>
              <a:prstGeom prst="rect">
                <a:avLst/>
              </a:prstGeom>
              <a:blipFill rotWithShape="1">
                <a:blip r:embed="rId9"/>
                <a:stretch>
                  <a:fillRect l="-1425" t="-3125" r="-238" b="-12500"/>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986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P spid="136" grpId="0" animBg="1"/>
      <p:bldP spid="137" grpId="0" animBg="1"/>
      <p:bldP spid="138" grpId="0" animBg="1"/>
      <p:bldP spid="139" grpId="0" animBg="1"/>
      <p:bldP spid="143" grpId="0" animBg="1"/>
      <p:bldP spid="144" grpId="0" animBg="1"/>
      <p:bldP spid="145" grpId="0" animBg="1"/>
      <p:bldP spid="146"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3" grpId="0" animBg="1"/>
      <p:bldP spid="164" grpId="0" animBg="1"/>
      <p:bldP spid="165"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01" y="3581400"/>
            <a:ext cx="48641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5400" dirty="0" smtClean="0"/>
              <a:t>Recap: AGM networks</a:t>
            </a:r>
            <a:endParaRPr lang="en-US" sz="5400" dirty="0"/>
          </a:p>
        </p:txBody>
      </p:sp>
      <p:sp>
        <p:nvSpPr>
          <p:cNvPr id="3" name="Slide Number Placeholder 2"/>
          <p:cNvSpPr>
            <a:spLocks noGrp="1"/>
          </p:cNvSpPr>
          <p:nvPr>
            <p:ph type="sldNum" sz="quarter" idx="12"/>
          </p:nvPr>
        </p:nvSpPr>
        <p:spPr/>
        <p:txBody>
          <a:bodyPr/>
          <a:lstStyle/>
          <a:p>
            <a:fld id="{19B12225-5612-419B-A8D5-4B8EEE4C217E}" type="slidenum">
              <a:rPr lang="en-US" smtClean="0"/>
              <a:pPr/>
              <a:t>16</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867400" cy="245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Up Arrow 3"/>
          <p:cNvSpPr/>
          <p:nvPr/>
        </p:nvSpPr>
        <p:spPr>
          <a:xfrm rot="5400000">
            <a:off x="2164378" y="4374179"/>
            <a:ext cx="1767244" cy="1828799"/>
          </a:xfrm>
          <a:prstGeom prst="bentUpArrow">
            <a:avLst>
              <a:gd name="adj1" fmla="val 23673"/>
              <a:gd name="adj2" fmla="val 25000"/>
              <a:gd name="adj3" fmla="val 25000"/>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1245275" y="3573959"/>
            <a:ext cx="2031325" cy="830997"/>
          </a:xfrm>
          <a:prstGeom prst="rect">
            <a:avLst/>
          </a:prstGeom>
          <a:noFill/>
        </p:spPr>
        <p:txBody>
          <a:bodyPr wrap="none" rtlCol="0">
            <a:spAutoFit/>
          </a:bodyPr>
          <a:lstStyle/>
          <a:p>
            <a:r>
              <a:rPr lang="en-US" sz="4800" b="1" dirty="0" smtClean="0">
                <a:latin typeface="Aharoni" pitchFamily="2" charset="-79"/>
                <a:cs typeface="Aharoni" pitchFamily="2" charset="-79"/>
              </a:rPr>
              <a:t>Model</a:t>
            </a:r>
            <a:endParaRPr lang="en-US" sz="4800" b="1" dirty="0">
              <a:latin typeface="Aharoni" pitchFamily="2" charset="-79"/>
              <a:cs typeface="Aharoni" pitchFamily="2" charset="-79"/>
            </a:endParaRPr>
          </a:p>
        </p:txBody>
      </p:sp>
      <p:sp>
        <p:nvSpPr>
          <p:cNvPr id="9" name="TextBox 8"/>
          <p:cNvSpPr txBox="1"/>
          <p:nvPr/>
        </p:nvSpPr>
        <p:spPr>
          <a:xfrm>
            <a:off x="1524000" y="6027003"/>
            <a:ext cx="2808782" cy="830997"/>
          </a:xfrm>
          <a:prstGeom prst="rect">
            <a:avLst/>
          </a:prstGeom>
          <a:noFill/>
        </p:spPr>
        <p:txBody>
          <a:bodyPr wrap="none" rtlCol="0">
            <a:spAutoFit/>
          </a:bodyPr>
          <a:lstStyle/>
          <a:p>
            <a:r>
              <a:rPr lang="en-US" sz="4800" b="1" dirty="0" smtClean="0">
                <a:latin typeface="Aharoni" pitchFamily="2" charset="-79"/>
                <a:cs typeface="Aharoni" pitchFamily="2" charset="-79"/>
              </a:rPr>
              <a:t>Network</a:t>
            </a:r>
            <a:endParaRPr lang="en-US" sz="4800" b="1" dirty="0">
              <a:latin typeface="Aharoni" pitchFamily="2" charset="-79"/>
              <a:cs typeface="Aharoni" pitchFamily="2" charset="-79"/>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365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AGM: Flexibility</a:t>
            </a:r>
            <a:endParaRPr lang="en-US" dirty="0"/>
          </a:p>
        </p:txBody>
      </p:sp>
      <p:sp>
        <p:nvSpPr>
          <p:cNvPr id="7" name="Content Placeholder 6"/>
          <p:cNvSpPr>
            <a:spLocks noGrp="1"/>
          </p:cNvSpPr>
          <p:nvPr>
            <p:ph idx="1"/>
          </p:nvPr>
        </p:nvSpPr>
        <p:spPr>
          <a:xfrm>
            <a:off x="457200" y="1295400"/>
            <a:ext cx="4946975" cy="5257801"/>
          </a:xfrm>
        </p:spPr>
        <p:txBody>
          <a:bodyPr/>
          <a:lstStyle/>
          <a:p>
            <a:r>
              <a:rPr lang="en-US" b="1" smtClean="0">
                <a:solidFill>
                  <a:srgbClr val="0000FF"/>
                </a:solidFill>
              </a:rPr>
              <a:t>AGM can </a:t>
            </a:r>
            <a:r>
              <a:rPr lang="en-US" b="1" dirty="0" smtClean="0">
                <a:solidFill>
                  <a:srgbClr val="0000FF"/>
                </a:solidFill>
              </a:rPr>
              <a:t>express a variety of community structures:</a:t>
            </a:r>
            <a:r>
              <a:rPr lang="en-US" dirty="0" smtClean="0">
                <a:solidFill>
                  <a:srgbClr val="0000FF"/>
                </a:solidFill>
              </a:rPr>
              <a:t> </a:t>
            </a:r>
            <a:r>
              <a:rPr lang="en-US" dirty="0" smtClean="0"/>
              <a:t/>
            </a:r>
            <a:br>
              <a:rPr lang="en-US" dirty="0" smtClean="0"/>
            </a:br>
            <a:r>
              <a:rPr lang="en-US" dirty="0" smtClean="0"/>
              <a:t>Non-overlapping, Overlapping, Nested</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1438275"/>
            <a:ext cx="37433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63755"/>
            <a:ext cx="3772052" cy="251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3945879"/>
            <a:ext cx="3743325" cy="289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1454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How do we detect communities with AGM?</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7755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200" dirty="0" smtClean="0"/>
              <a:t>Detecting Communities</a:t>
            </a:r>
            <a:endParaRPr lang="en-US" sz="5200" dirty="0"/>
          </a:p>
        </p:txBody>
      </p:sp>
      <p:sp>
        <p:nvSpPr>
          <p:cNvPr id="4" name="Content Placeholder 3"/>
          <p:cNvSpPr>
            <a:spLocks noGrp="1"/>
          </p:cNvSpPr>
          <p:nvPr>
            <p:ph idx="1"/>
          </p:nvPr>
        </p:nvSpPr>
        <p:spPr>
          <a:xfrm>
            <a:off x="457200" y="1295401"/>
            <a:ext cx="8229600" cy="1344350"/>
          </a:xfrm>
        </p:spPr>
        <p:txBody>
          <a:bodyPr/>
          <a:lstStyle/>
          <a:p>
            <a:r>
              <a:rPr lang="en-US" b="1" dirty="0" smtClean="0">
                <a:solidFill>
                  <a:srgbClr val="0000FF"/>
                </a:solidFill>
              </a:rPr>
              <a:t>Detecting communities with AGM:</a:t>
            </a:r>
            <a:endParaRPr lang="en-US" b="1" dirty="0">
              <a:solidFill>
                <a:srgbClr val="0000FF"/>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87350"/>
            <a:ext cx="28051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810000" y="2861159"/>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p:nvGrpSpPr>
        <p:grpSpPr>
          <a:xfrm>
            <a:off x="5744845" y="2639750"/>
            <a:ext cx="2789555" cy="1362030"/>
            <a:chOff x="6545499" y="2819400"/>
            <a:chExt cx="1719507" cy="807482"/>
          </a:xfrm>
        </p:grpSpPr>
        <p:cxnSp>
          <p:nvCxnSpPr>
            <p:cNvPr id="9" name="Straight Connector 8"/>
            <p:cNvCxnSpPr>
              <a:stCxn id="26" idx="0"/>
              <a:endCxn id="25" idx="4"/>
            </p:cNvCxnSpPr>
            <p:nvPr/>
          </p:nvCxnSpPr>
          <p:spPr>
            <a:xfrm flipV="1">
              <a:off x="8169384" y="3055866"/>
              <a:ext cx="18295" cy="195540"/>
            </a:xfrm>
            <a:prstGeom prst="line">
              <a:avLst/>
            </a:prstGeom>
            <a:ln w="28575"/>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6545499" y="2819400"/>
              <a:ext cx="1719507" cy="807482"/>
              <a:chOff x="1910443" y="2875082"/>
              <a:chExt cx="2477293" cy="1237846"/>
            </a:xfrm>
          </p:grpSpPr>
          <p:cxnSp>
            <p:nvCxnSpPr>
              <p:cNvPr id="11" name="Straight Connector 10"/>
              <p:cNvCxnSpPr>
                <a:stCxn id="20" idx="5"/>
                <a:endCxn id="19" idx="1"/>
              </p:cNvCxnSpPr>
              <p:nvPr/>
            </p:nvCxnSpPr>
            <p:spPr>
              <a:xfrm>
                <a:off x="2100625" y="3284645"/>
                <a:ext cx="452938" cy="395255"/>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632339" y="3014765"/>
                <a:ext cx="156974" cy="743911"/>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578251" y="3137807"/>
                <a:ext cx="698079" cy="27873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a:endCxn id="26" idx="2"/>
              </p:cNvCxnSpPr>
              <p:nvPr/>
            </p:nvCxnSpPr>
            <p:spPr>
              <a:xfrm>
                <a:off x="3578251" y="3419866"/>
                <a:ext cx="560317" cy="228876"/>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endCxn id="23" idx="2"/>
              </p:cNvCxnSpPr>
              <p:nvPr/>
            </p:nvCxnSpPr>
            <p:spPr>
              <a:xfrm flipV="1">
                <a:off x="3142039" y="3419735"/>
                <a:ext cx="324806" cy="13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a:stCxn id="22" idx="5"/>
                <a:endCxn id="24" idx="1"/>
              </p:cNvCxnSpPr>
              <p:nvPr/>
            </p:nvCxnSpPr>
            <p:spPr>
              <a:xfrm>
                <a:off x="3185383" y="3524871"/>
                <a:ext cx="490674" cy="397875"/>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2789313" y="2986488"/>
                <a:ext cx="317295" cy="45960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flipV="1">
                <a:off x="2632339" y="3524871"/>
                <a:ext cx="395491" cy="241460"/>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8"/>
              <p:cNvSpPr/>
              <p:nvPr/>
            </p:nvSpPr>
            <p:spPr>
              <a:xfrm>
                <a:off x="2520933" y="3647270"/>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0000"/>
                    </a:solidFill>
                  </a:rPr>
                  <a:t>C</a:t>
                </a:r>
              </a:p>
            </p:txBody>
          </p:sp>
          <p:sp>
            <p:nvSpPr>
              <p:cNvPr id="20" name="Oval 19"/>
              <p:cNvSpPr/>
              <p:nvPr/>
            </p:nvSpPr>
            <p:spPr>
              <a:xfrm>
                <a:off x="1910443" y="3094463"/>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A</a:t>
                </a:r>
                <a:endParaRPr lang="en-US" sz="1050" b="1" dirty="0">
                  <a:solidFill>
                    <a:srgbClr val="FF0000"/>
                  </a:solidFill>
                </a:endParaRPr>
              </a:p>
            </p:txBody>
          </p:sp>
          <p:sp>
            <p:nvSpPr>
              <p:cNvPr id="21" name="Oval 20"/>
              <p:cNvSpPr/>
              <p:nvPr/>
            </p:nvSpPr>
            <p:spPr>
              <a:xfrm>
                <a:off x="2677907" y="2875082"/>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B</a:t>
                </a:r>
                <a:endParaRPr lang="en-US" sz="1050" b="1" dirty="0">
                  <a:solidFill>
                    <a:srgbClr val="FF0000"/>
                  </a:solidFill>
                </a:endParaRPr>
              </a:p>
            </p:txBody>
          </p:sp>
          <p:sp>
            <p:nvSpPr>
              <p:cNvPr id="22" name="Oval 21"/>
              <p:cNvSpPr/>
              <p:nvPr/>
            </p:nvSpPr>
            <p:spPr>
              <a:xfrm>
                <a:off x="2995200" y="333468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D</a:t>
                </a:r>
                <a:endParaRPr lang="en-US" sz="1050" b="1" dirty="0">
                  <a:solidFill>
                    <a:srgbClr val="FF0000"/>
                  </a:solidFill>
                </a:endParaRPr>
              </a:p>
            </p:txBody>
          </p:sp>
          <p:sp>
            <p:nvSpPr>
              <p:cNvPr id="23" name="Oval 22"/>
              <p:cNvSpPr/>
              <p:nvPr/>
            </p:nvSpPr>
            <p:spPr>
              <a:xfrm>
                <a:off x="3466845" y="3308328"/>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E</a:t>
                </a:r>
                <a:endParaRPr lang="en-US" sz="1050" b="1" dirty="0">
                  <a:solidFill>
                    <a:srgbClr val="FF0000"/>
                  </a:solidFill>
                </a:endParaRPr>
              </a:p>
            </p:txBody>
          </p:sp>
          <p:sp>
            <p:nvSpPr>
              <p:cNvPr id="24" name="Oval 23"/>
              <p:cNvSpPr/>
              <p:nvPr/>
            </p:nvSpPr>
            <p:spPr>
              <a:xfrm>
                <a:off x="3643427" y="3890116"/>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H</a:t>
                </a:r>
                <a:endParaRPr lang="en-US" sz="1050" b="1" dirty="0">
                  <a:solidFill>
                    <a:srgbClr val="FF0000"/>
                  </a:solidFill>
                </a:endParaRPr>
              </a:p>
            </p:txBody>
          </p:sp>
          <p:sp>
            <p:nvSpPr>
              <p:cNvPr id="25" name="Oval 24"/>
              <p:cNvSpPr/>
              <p:nvPr/>
            </p:nvSpPr>
            <p:spPr>
              <a:xfrm>
                <a:off x="4164924" y="301476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F</a:t>
                </a:r>
                <a:endParaRPr lang="en-US" sz="1050" b="1" dirty="0">
                  <a:solidFill>
                    <a:srgbClr val="FF0000"/>
                  </a:solidFill>
                </a:endParaRPr>
              </a:p>
            </p:txBody>
          </p:sp>
          <p:sp>
            <p:nvSpPr>
              <p:cNvPr id="26" name="Oval 25"/>
              <p:cNvSpPr/>
              <p:nvPr/>
            </p:nvSpPr>
            <p:spPr>
              <a:xfrm>
                <a:off x="4138567" y="3537335"/>
                <a:ext cx="222812" cy="2228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FF0000"/>
                    </a:solidFill>
                  </a:rPr>
                  <a:t>G</a:t>
                </a:r>
                <a:endParaRPr lang="en-US" sz="1050" b="1" dirty="0">
                  <a:solidFill>
                    <a:srgbClr val="FF0000"/>
                  </a:solidFill>
                </a:endParaRPr>
              </a:p>
            </p:txBody>
          </p:sp>
        </p:grpSp>
      </p:grpSp>
      <mc:AlternateContent xmlns:mc="http://schemas.openxmlformats.org/markup-compatibility/2006" xmlns:a14="http://schemas.microsoft.com/office/drawing/2010/main">
        <mc:Choice Requires="a14">
          <p:sp>
            <p:nvSpPr>
              <p:cNvPr id="27" name="TextBox 26"/>
              <p:cNvSpPr txBox="1"/>
              <p:nvPr/>
            </p:nvSpPr>
            <p:spPr>
              <a:xfrm>
                <a:off x="362000" y="4370264"/>
                <a:ext cx="8360495" cy="707886"/>
              </a:xfrm>
              <a:prstGeom prst="rect">
                <a:avLst/>
              </a:prstGeom>
              <a:solidFill>
                <a:schemeClr val="bg1"/>
              </a:solidFill>
            </p:spPr>
            <p:txBody>
              <a:bodyPr wrap="none" rtlCol="0">
                <a:spAutoFit/>
              </a:bodyPr>
              <a:lstStyle/>
              <a:p>
                <a:pPr algn="ctr"/>
                <a:r>
                  <a:rPr lang="en-US" sz="4000" b="1" dirty="0" smtClean="0">
                    <a:solidFill>
                      <a:srgbClr val="8000FF"/>
                    </a:solidFill>
                    <a:latin typeface="Calibri" pitchFamily="34" charset="0"/>
                    <a:cs typeface="Calibri" pitchFamily="34" charset="0"/>
                  </a:rPr>
                  <a:t>Given a Graph </a:t>
                </a:r>
                <a14:m>
                  <m:oMath xmlns:m="http://schemas.openxmlformats.org/officeDocument/2006/math">
                    <m:r>
                      <a:rPr lang="en-US" sz="4000" b="1" i="1" dirty="0" smtClean="0">
                        <a:solidFill>
                          <a:srgbClr val="8000FF"/>
                        </a:solidFill>
                        <a:latin typeface="Cambria Math"/>
                        <a:cs typeface="Calibri" pitchFamily="34" charset="0"/>
                      </a:rPr>
                      <m:t>𝑮</m:t>
                    </m:r>
                    <m:r>
                      <a:rPr lang="en-US" sz="4000" b="1" i="1" dirty="0" smtClean="0">
                        <a:solidFill>
                          <a:srgbClr val="8000FF"/>
                        </a:solidFill>
                        <a:latin typeface="Cambria Math"/>
                        <a:cs typeface="Calibri" pitchFamily="34" charset="0"/>
                      </a:rPr>
                      <m:t>(</m:t>
                    </m:r>
                    <m:r>
                      <a:rPr lang="en-US" sz="4000" b="1" i="1" dirty="0" smtClean="0">
                        <a:solidFill>
                          <a:srgbClr val="8000FF"/>
                        </a:solidFill>
                        <a:latin typeface="Cambria Math"/>
                        <a:cs typeface="Calibri" pitchFamily="34" charset="0"/>
                      </a:rPr>
                      <m:t>𝑽</m:t>
                    </m:r>
                    <m:r>
                      <a:rPr lang="en-US" sz="4000" b="1" i="1" dirty="0" smtClean="0">
                        <a:solidFill>
                          <a:srgbClr val="8000FF"/>
                        </a:solidFill>
                        <a:latin typeface="Cambria Math"/>
                        <a:cs typeface="Calibri" pitchFamily="34" charset="0"/>
                      </a:rPr>
                      <m:t>,</m:t>
                    </m:r>
                    <m:r>
                      <a:rPr lang="en-US" sz="4000" b="1" i="1" dirty="0" smtClean="0">
                        <a:solidFill>
                          <a:srgbClr val="8000FF"/>
                        </a:solidFill>
                        <a:latin typeface="Cambria Math"/>
                        <a:cs typeface="Calibri" pitchFamily="34" charset="0"/>
                      </a:rPr>
                      <m:t>𝑬</m:t>
                    </m:r>
                    <m:r>
                      <a:rPr lang="en-US" sz="4000" b="1" i="1" dirty="0" smtClean="0">
                        <a:solidFill>
                          <a:srgbClr val="8000FF"/>
                        </a:solidFill>
                        <a:latin typeface="Cambria Math"/>
                        <a:cs typeface="Calibri" pitchFamily="34" charset="0"/>
                      </a:rPr>
                      <m:t>)</m:t>
                    </m:r>
                  </m:oMath>
                </a14:m>
                <a:r>
                  <a:rPr lang="en-US" sz="4000" b="1" dirty="0" smtClean="0">
                    <a:solidFill>
                      <a:srgbClr val="8000FF"/>
                    </a:solidFill>
                    <a:latin typeface="Calibri" pitchFamily="34" charset="0"/>
                    <a:cs typeface="Calibri" pitchFamily="34" charset="0"/>
                  </a:rPr>
                  <a:t>, find the Model</a:t>
                </a:r>
                <a:endParaRPr lang="en-US" sz="2000" dirty="0">
                  <a:solidFill>
                    <a:srgbClr val="8000FF"/>
                  </a:solidFill>
                  <a:latin typeface="Calibri" pitchFamily="34" charset="0"/>
                  <a:cs typeface="Calibri"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62000" y="4370264"/>
                <a:ext cx="8360495" cy="707886"/>
              </a:xfrm>
              <a:prstGeom prst="rect">
                <a:avLst/>
              </a:prstGeom>
              <a:blipFill rotWithShape="1">
                <a:blip r:embed="rId3"/>
                <a:stretch>
                  <a:fillRect l="-2114" t="-15517" r="-2041" b="-36207"/>
                </a:stretch>
              </a:blipFill>
            </p:spPr>
            <p:txBody>
              <a:bodyPr/>
              <a:lstStyle/>
              <a:p>
                <a:r>
                  <a:rPr lang="en-US">
                    <a:noFill/>
                  </a:rPr>
                  <a:t> </a:t>
                </a:r>
              </a:p>
            </p:txBody>
          </p:sp>
        </mc:Fallback>
      </mc:AlternateContent>
      <p:sp>
        <p:nvSpPr>
          <p:cNvPr id="28" name="Right Arrow 27"/>
          <p:cNvSpPr/>
          <p:nvPr/>
        </p:nvSpPr>
        <p:spPr>
          <a:xfrm rot="10800000">
            <a:off x="3810000" y="2868350"/>
            <a:ext cx="1371600" cy="769191"/>
          </a:xfrm>
          <a:prstGeom prst="rightArrow">
            <a:avLst/>
          </a:prstGeom>
          <a:noFill/>
          <a:ln w="38100">
            <a:solidFill>
              <a:srgbClr val="008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4267200" y="5092005"/>
            <a:ext cx="4419600" cy="1384995"/>
          </a:xfrm>
          <a:prstGeom prst="rect">
            <a:avLst/>
          </a:prstGeom>
          <a:noFill/>
        </p:spPr>
        <p:txBody>
          <a:bodyPr wrap="square" rtlCol="0">
            <a:spAutoFit/>
          </a:bodyPr>
          <a:lstStyle/>
          <a:p>
            <a:pPr marL="342900" indent="-342900">
              <a:buAutoNum type="arabicParenR"/>
            </a:pP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Affiliation </a:t>
            </a:r>
            <a:r>
              <a:rPr lang="en-US" sz="2800" dirty="0">
                <a:latin typeface="Calibri" pitchFamily="34" charset="0"/>
                <a:cs typeface="Calibri" pitchFamily="34" charset="0"/>
              </a:rPr>
              <a:t>g</a:t>
            </a:r>
            <a:r>
              <a:rPr lang="en-US" sz="2800" dirty="0" smtClean="0">
                <a:latin typeface="Calibri" pitchFamily="34" charset="0"/>
                <a:cs typeface="Calibri" pitchFamily="34" charset="0"/>
              </a:rPr>
              <a:t>raph </a:t>
            </a:r>
            <a:r>
              <a:rPr lang="en-US" sz="2800" b="1" i="1" dirty="0" smtClean="0">
                <a:latin typeface="Calibri" pitchFamily="34" charset="0"/>
                <a:cs typeface="Calibri" pitchFamily="34" charset="0"/>
              </a:rPr>
              <a:t>M</a:t>
            </a:r>
          </a:p>
          <a:p>
            <a:pPr marL="342900" indent="-342900">
              <a:buAutoNum type="arabicParenR"/>
            </a:pP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Number of communities </a:t>
            </a:r>
            <a:r>
              <a:rPr lang="en-US" sz="2800" b="1" dirty="0" smtClean="0">
                <a:latin typeface="Calibri" pitchFamily="34" charset="0"/>
                <a:cs typeface="Calibri" pitchFamily="34" charset="0"/>
              </a:rPr>
              <a:t>C</a:t>
            </a:r>
          </a:p>
          <a:p>
            <a:pPr marL="342900" indent="-342900">
              <a:buAutoNum type="arabicParenR"/>
            </a:pP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Parameters </a:t>
            </a:r>
            <a:r>
              <a:rPr lang="en-US" sz="2800" b="1" i="1" dirty="0" smtClean="0">
                <a:latin typeface="Calibri" pitchFamily="34" charset="0"/>
                <a:cs typeface="Calibri" pitchFamily="34" charset="0"/>
              </a:rPr>
              <a:t>p</a:t>
            </a:r>
            <a:r>
              <a:rPr lang="en-US" sz="2800" b="1" i="1" baseline="-25000" dirty="0" smtClean="0">
                <a:latin typeface="Calibri" pitchFamily="34" charset="0"/>
                <a:cs typeface="Calibri" pitchFamily="34" charset="0"/>
              </a:rPr>
              <a:t>c</a:t>
            </a:r>
            <a:endParaRPr lang="en-US" sz="2800" b="1" i="1" baseline="-25000" dirty="0">
              <a:latin typeface="Calibri" pitchFamily="34" charset="0"/>
              <a:cs typeface="Calibri" pitchFamily="34" charset="0"/>
            </a:endParaRPr>
          </a:p>
        </p:txBody>
      </p:sp>
      <p:sp>
        <p:nvSpPr>
          <p:cNvPr id="30" name="Footer Placeholder 29"/>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2866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1300"/>
                                        <p:tgtEl>
                                          <p:spTgt spid="7"/>
                                        </p:tgtEl>
                                      </p:cBhvr>
                                    </p:animEffect>
                                    <p:set>
                                      <p:cBhvr>
                                        <p:cTn id="7" dur="1" fill="hold">
                                          <p:stCondLst>
                                            <p:cond delay="1299"/>
                                          </p:stCondLst>
                                        </p:cTn>
                                        <p:tgtEl>
                                          <p:spTgt spid="7"/>
                                        </p:tgtEl>
                                        <p:attrNameLst>
                                          <p:attrName>style.visibility</p:attrName>
                                        </p:attrNameLst>
                                      </p:cBhvr>
                                      <p:to>
                                        <p:strVal val="hidden"/>
                                      </p:to>
                                    </p:set>
                                  </p:childTnLst>
                                </p:cTn>
                              </p:par>
                            </p:childTnLst>
                          </p:cTn>
                        </p:par>
                        <p:par>
                          <p:cTn id="8" fill="hold">
                            <p:stCondLst>
                              <p:cond delay="1300"/>
                            </p:stCondLst>
                            <p:childTnLst>
                              <p:par>
                                <p:cTn id="9" presetID="21"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heel(1)">
                                      <p:cBhvr>
                                        <p:cTn id="11" dur="1300"/>
                                        <p:tgtEl>
                                          <p:spTgt spid="28"/>
                                        </p:tgtEl>
                                      </p:cBhvr>
                                    </p:animEffect>
                                  </p:childTnLst>
                                </p:cTn>
                              </p:par>
                              <p:par>
                                <p:cTn id="12" presetID="1" presetClass="entr" presetSubtype="0" fill="hold"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4"/>
          <a:stretch/>
        </p:blipFill>
        <p:spPr bwMode="auto">
          <a:xfrm rot="20385511">
            <a:off x="-6049" y="1560082"/>
            <a:ext cx="6248586" cy="5554175"/>
          </a:xfrm>
          <a:prstGeom prst="snipRoundRect">
            <a:avLst>
              <a:gd name="adj1" fmla="val 16667"/>
              <a:gd name="adj2" fmla="val 275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lstStyle/>
          <a:p>
            <a:r>
              <a:rPr lang="en-US" altLang="ko-KR" dirty="0" smtClean="0"/>
              <a:t>Identifying Communities</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a:t>
            </a:fld>
            <a:endParaRPr lang="ko-KR" altLang="en-US"/>
          </a:p>
        </p:txBody>
      </p:sp>
      <p:sp>
        <p:nvSpPr>
          <p:cNvPr id="5" name="TextBox 4"/>
          <p:cNvSpPr txBox="1"/>
          <p:nvPr/>
        </p:nvSpPr>
        <p:spPr>
          <a:xfrm>
            <a:off x="5867400" y="6027003"/>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
        <p:nvSpPr>
          <p:cNvPr id="6" name="모서리가 둥근 사각형 설명선 5"/>
          <p:cNvSpPr/>
          <p:nvPr/>
        </p:nvSpPr>
        <p:spPr>
          <a:xfrm>
            <a:off x="5334000" y="1281094"/>
            <a:ext cx="3471056" cy="1919306"/>
          </a:xfrm>
          <a:prstGeom prst="wedgeRoundRectCallout">
            <a:avLst>
              <a:gd name="adj1" fmla="val -53369"/>
              <a:gd name="adj2" fmla="val 86916"/>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b="1" dirty="0" smtClean="0">
                <a:solidFill>
                  <a:schemeClr val="bg1"/>
                </a:solidFill>
              </a:rPr>
              <a:t>Can we identify node groups?</a:t>
            </a:r>
          </a:p>
          <a:p>
            <a:pPr algn="ctr"/>
            <a:r>
              <a:rPr lang="en-US" altLang="ko-KR" sz="2800" b="1" dirty="0" smtClean="0">
                <a:solidFill>
                  <a:schemeClr val="bg1"/>
                </a:solidFill>
              </a:rPr>
              <a:t>(communities, modules, clusters)</a:t>
            </a:r>
            <a:endParaRPr lang="ko-KR" altLang="en-US" sz="2800" b="1" dirty="0">
              <a:solidFill>
                <a:schemeClr val="bg1"/>
              </a:solidFill>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905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a:lstStyle/>
              <a:p>
                <a:r>
                  <a:rPr lang="en-US" b="1" dirty="0" smtClean="0">
                    <a:solidFill>
                      <a:srgbClr val="FF0066"/>
                    </a:solidFill>
                  </a:rPr>
                  <a:t>Maximum Likelihood Principle (MLE):</a:t>
                </a:r>
              </a:p>
              <a:p>
                <a:pPr lvl="1"/>
                <a:r>
                  <a:rPr lang="en-US" b="1" dirty="0" smtClean="0"/>
                  <a:t>Given:</a:t>
                </a:r>
                <a:r>
                  <a:rPr lang="en-US" dirty="0" smtClean="0"/>
                  <a:t> Data </a:t>
                </a:r>
                <a14:m>
                  <m:oMath xmlns:m="http://schemas.openxmlformats.org/officeDocument/2006/math">
                    <m:r>
                      <a:rPr lang="en-US" b="1" i="1" dirty="0" smtClean="0">
                        <a:latin typeface="Cambria Math"/>
                      </a:rPr>
                      <m:t>𝑿</m:t>
                    </m:r>
                  </m:oMath>
                </a14:m>
                <a:endParaRPr lang="en-US" b="1" dirty="0" smtClean="0"/>
              </a:p>
              <a:p>
                <a:pPr lvl="1"/>
                <a:r>
                  <a:rPr lang="en-US" b="1" dirty="0" smtClean="0"/>
                  <a:t>Assumption:</a:t>
                </a:r>
                <a:r>
                  <a:rPr lang="en-US" dirty="0" smtClean="0"/>
                  <a:t> Data is generated by some model </a:t>
                </a:r>
                <a14:m>
                  <m:oMath xmlns:m="http://schemas.openxmlformats.org/officeDocument/2006/math">
                    <m:r>
                      <a:rPr lang="en-US" b="1" i="1" smtClean="0">
                        <a:latin typeface="Cambria Math"/>
                      </a:rPr>
                      <m:t>𝒇</m:t>
                    </m:r>
                    <m:r>
                      <a:rPr lang="en-US" b="1" i="1" smtClean="0">
                        <a:latin typeface="Cambria Math"/>
                      </a:rPr>
                      <m:t>(</m:t>
                    </m:r>
                    <m:r>
                      <a:rPr lang="en-US" b="1" i="0" smtClean="0">
                        <a:latin typeface="Cambria Math"/>
                      </a:rPr>
                      <m:t>𝚯</m:t>
                    </m:r>
                    <m:r>
                      <a:rPr lang="en-US" b="1" i="1" smtClean="0">
                        <a:latin typeface="Cambria Math"/>
                      </a:rPr>
                      <m:t>)</m:t>
                    </m:r>
                  </m:oMath>
                </a14:m>
                <a:endParaRPr lang="en-US" b="1" dirty="0" smtClean="0"/>
              </a:p>
              <a:p>
                <a:pPr lvl="2"/>
                <a14:m>
                  <m:oMath xmlns:m="http://schemas.openxmlformats.org/officeDocument/2006/math">
                    <m:r>
                      <a:rPr lang="en-US" b="1" i="1" dirty="0" smtClean="0">
                        <a:latin typeface="Cambria Math"/>
                      </a:rPr>
                      <m:t>𝒇</m:t>
                    </m:r>
                  </m:oMath>
                </a14:m>
                <a:r>
                  <a:rPr lang="en-US" b="1" dirty="0" smtClean="0"/>
                  <a:t> … model</a:t>
                </a:r>
              </a:p>
              <a:p>
                <a:pPr lvl="2"/>
                <a14:m>
                  <m:oMath xmlns:m="http://schemas.openxmlformats.org/officeDocument/2006/math">
                    <m:r>
                      <a:rPr lang="en-US" b="1" i="0" dirty="0" smtClean="0">
                        <a:latin typeface="Cambria Math"/>
                      </a:rPr>
                      <m:t>𝚯</m:t>
                    </m:r>
                  </m:oMath>
                </a14:m>
                <a:r>
                  <a:rPr lang="en-US" b="1" dirty="0" smtClean="0"/>
                  <a:t> … model parameters</a:t>
                </a:r>
              </a:p>
              <a:p>
                <a:pPr lvl="1"/>
                <a:r>
                  <a:rPr lang="en-US" dirty="0" smtClean="0">
                    <a:solidFill>
                      <a:srgbClr val="0000FF"/>
                    </a:solidFill>
                  </a:rPr>
                  <a:t>Want to estimate </a:t>
                </a:r>
                <a14:m>
                  <m:oMath xmlns:m="http://schemas.openxmlformats.org/officeDocument/2006/math">
                    <m:sSub>
                      <m:sSubPr>
                        <m:ctrlPr>
                          <a:rPr lang="en-US" b="1" i="1" dirty="0" smtClean="0">
                            <a:solidFill>
                              <a:srgbClr val="0000FF"/>
                            </a:solidFill>
                            <a:latin typeface="Cambria Math"/>
                          </a:rPr>
                        </m:ctrlPr>
                      </m:sSubPr>
                      <m:e>
                        <m:r>
                          <a:rPr lang="en-US" b="1" i="1" dirty="0" smtClean="0">
                            <a:solidFill>
                              <a:srgbClr val="0000FF"/>
                            </a:solidFill>
                            <a:latin typeface="Cambria Math"/>
                          </a:rPr>
                          <m:t>𝑷</m:t>
                        </m:r>
                      </m:e>
                      <m:sub>
                        <m:r>
                          <a:rPr lang="en-US" b="1" i="1" dirty="0" smtClean="0">
                            <a:solidFill>
                              <a:srgbClr val="0000FF"/>
                            </a:solidFill>
                            <a:latin typeface="Cambria Math"/>
                          </a:rPr>
                          <m:t>𝒇</m:t>
                        </m:r>
                      </m:sub>
                    </m:sSub>
                    <m:d>
                      <m:dPr>
                        <m:endChr m:val="|"/>
                        <m:ctrlPr>
                          <a:rPr lang="en-US" b="1" i="1" dirty="0" smtClean="0">
                            <a:solidFill>
                              <a:srgbClr val="0000FF"/>
                            </a:solidFill>
                            <a:latin typeface="Cambria Math"/>
                          </a:rPr>
                        </m:ctrlPr>
                      </m:dPr>
                      <m:e>
                        <m:r>
                          <a:rPr lang="en-US" b="1" i="1" dirty="0" smtClean="0">
                            <a:solidFill>
                              <a:srgbClr val="0000FF"/>
                            </a:solidFill>
                            <a:latin typeface="Cambria Math"/>
                          </a:rPr>
                          <m:t>𝑿</m:t>
                        </m:r>
                      </m:e>
                    </m:d>
                    <m:r>
                      <a:rPr lang="en-US" b="1" i="0" dirty="0" smtClean="0">
                        <a:solidFill>
                          <a:srgbClr val="0000FF"/>
                        </a:solidFill>
                        <a:latin typeface="Cambria Math"/>
                      </a:rPr>
                      <m:t>𝚯</m:t>
                    </m:r>
                    <m:r>
                      <a:rPr lang="en-US" b="1" i="1" dirty="0" smtClean="0">
                        <a:solidFill>
                          <a:srgbClr val="0000FF"/>
                        </a:solidFill>
                        <a:latin typeface="Cambria Math"/>
                      </a:rPr>
                      <m:t>)</m:t>
                    </m:r>
                  </m:oMath>
                </a14:m>
                <a:r>
                  <a:rPr lang="en-US" b="1" dirty="0" smtClean="0">
                    <a:solidFill>
                      <a:srgbClr val="0000FF"/>
                    </a:solidFill>
                  </a:rPr>
                  <a:t>: </a:t>
                </a:r>
              </a:p>
              <a:p>
                <a:pPr lvl="2"/>
                <a:r>
                  <a:rPr lang="en-US" dirty="0" smtClean="0"/>
                  <a:t>The probability that our model </a:t>
                </a:r>
                <a14:m>
                  <m:oMath xmlns:m="http://schemas.openxmlformats.org/officeDocument/2006/math">
                    <m:r>
                      <a:rPr lang="en-US" b="1" i="1" dirty="0" smtClean="0">
                        <a:latin typeface="Cambria Math"/>
                      </a:rPr>
                      <m:t>𝒇</m:t>
                    </m:r>
                  </m:oMath>
                </a14:m>
                <a:r>
                  <a:rPr lang="en-US" dirty="0" smtClean="0"/>
                  <a:t> (with parameters </a:t>
                </a:r>
                <a14:m>
                  <m:oMath xmlns:m="http://schemas.openxmlformats.org/officeDocument/2006/math">
                    <m:r>
                      <a:rPr lang="en-US" b="1" i="1" dirty="0">
                        <a:latin typeface="Cambria Math"/>
                      </a:rPr>
                      <m:t>𝜣</m:t>
                    </m:r>
                  </m:oMath>
                </a14:m>
                <a:r>
                  <a:rPr lang="en-US" dirty="0" smtClean="0"/>
                  <a:t>) generated the data</a:t>
                </a:r>
              </a:p>
              <a:p>
                <a:pPr lvl="1"/>
                <a:r>
                  <a:rPr lang="en-US" b="1" dirty="0" smtClean="0">
                    <a:solidFill>
                      <a:srgbClr val="D60093"/>
                    </a:solidFill>
                  </a:rPr>
                  <a:t>Now let’s find the most likely model that could have generated the data: </a:t>
                </a:r>
                <a14:m>
                  <m:oMath xmlns:m="http://schemas.openxmlformats.org/officeDocument/2006/math">
                    <m:limLow>
                      <m:limLowPr>
                        <m:ctrlPr>
                          <a:rPr lang="en-US" b="0" i="1" dirty="0" smtClean="0">
                            <a:solidFill>
                              <a:srgbClr val="0000FF"/>
                            </a:solidFill>
                            <a:latin typeface="Cambria Math"/>
                          </a:rPr>
                        </m:ctrlPr>
                      </m:limLowPr>
                      <m:e>
                        <m:r>
                          <m:rPr>
                            <m:sty m:val="p"/>
                          </m:rPr>
                          <a:rPr lang="en-US" b="0" i="0" dirty="0" smtClean="0">
                            <a:solidFill>
                              <a:srgbClr val="0000FF"/>
                            </a:solidFill>
                            <a:latin typeface="Cambria Math"/>
                          </a:rPr>
                          <m:t>arg</m:t>
                        </m:r>
                        <m:r>
                          <a:rPr lang="en-US" b="0" i="0" dirty="0" smtClean="0">
                            <a:solidFill>
                              <a:srgbClr val="0000FF"/>
                            </a:solidFill>
                            <a:latin typeface="Cambria Math"/>
                          </a:rPr>
                          <m:t> </m:t>
                        </m:r>
                        <m:r>
                          <m:rPr>
                            <m:sty m:val="p"/>
                          </m:rPr>
                          <a:rPr lang="en-US" b="0" i="0" dirty="0" smtClean="0">
                            <a:solidFill>
                              <a:srgbClr val="0000FF"/>
                            </a:solidFill>
                            <a:latin typeface="Cambria Math"/>
                          </a:rPr>
                          <m:t>max</m:t>
                        </m:r>
                      </m:e>
                      <m:lim>
                        <m:r>
                          <m:rPr>
                            <m:sty m:val="p"/>
                          </m:rPr>
                          <a:rPr lang="en-US" b="0" i="0" dirty="0" smtClean="0">
                            <a:solidFill>
                              <a:srgbClr val="0000FF"/>
                            </a:solidFill>
                            <a:latin typeface="Cambria Math"/>
                          </a:rPr>
                          <m:t>Θ</m:t>
                        </m:r>
                      </m:lim>
                    </m:limLow>
                    <m:sSub>
                      <m:sSubPr>
                        <m:ctrlPr>
                          <a:rPr lang="en-US" b="1" i="1" dirty="0">
                            <a:solidFill>
                              <a:srgbClr val="0000FF"/>
                            </a:solidFill>
                            <a:latin typeface="Cambria Math"/>
                          </a:rPr>
                        </m:ctrlPr>
                      </m:sSubPr>
                      <m:e>
                        <m:r>
                          <a:rPr lang="en-US" b="1" i="1" dirty="0" smtClean="0">
                            <a:solidFill>
                              <a:srgbClr val="0000FF"/>
                            </a:solidFill>
                            <a:latin typeface="Cambria Math"/>
                          </a:rPr>
                          <m:t> </m:t>
                        </m:r>
                        <m:r>
                          <a:rPr lang="en-US" b="1" i="1" dirty="0">
                            <a:solidFill>
                              <a:srgbClr val="0000FF"/>
                            </a:solidFill>
                            <a:latin typeface="Cambria Math"/>
                          </a:rPr>
                          <m:t>𝑷</m:t>
                        </m:r>
                      </m:e>
                      <m:sub>
                        <m:r>
                          <a:rPr lang="en-US" b="1" i="1" dirty="0">
                            <a:solidFill>
                              <a:srgbClr val="0000FF"/>
                            </a:solidFill>
                            <a:latin typeface="Cambria Math"/>
                          </a:rPr>
                          <m:t>𝒇</m:t>
                        </m:r>
                      </m:sub>
                    </m:sSub>
                    <m:d>
                      <m:dPr>
                        <m:endChr m:val="|"/>
                        <m:ctrlPr>
                          <a:rPr lang="en-US" b="1" i="1" dirty="0">
                            <a:solidFill>
                              <a:srgbClr val="0000FF"/>
                            </a:solidFill>
                            <a:latin typeface="Cambria Math"/>
                          </a:rPr>
                        </m:ctrlPr>
                      </m:dPr>
                      <m:e>
                        <m:r>
                          <a:rPr lang="en-US" b="1" i="1" dirty="0">
                            <a:solidFill>
                              <a:srgbClr val="0000FF"/>
                            </a:solidFill>
                            <a:latin typeface="Cambria Math"/>
                          </a:rPr>
                          <m:t>𝑿</m:t>
                        </m:r>
                      </m:e>
                    </m:d>
                    <m:r>
                      <a:rPr lang="en-US" b="1" dirty="0">
                        <a:solidFill>
                          <a:srgbClr val="0000FF"/>
                        </a:solidFill>
                        <a:latin typeface="Cambria Math"/>
                      </a:rPr>
                      <m:t>𝚯</m:t>
                    </m:r>
                    <m:r>
                      <a:rPr lang="en-US" b="1" i="1" dirty="0">
                        <a:solidFill>
                          <a:srgbClr val="0000FF"/>
                        </a:solidFill>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rotWithShape="1">
                <a:blip r:embed="rId2"/>
                <a:stretch>
                  <a:fillRect t="-696" r="-84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423826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763000" cy="5562600"/>
              </a:xfrm>
            </p:spPr>
            <p:txBody>
              <a:bodyPr>
                <a:normAutofit fontScale="92500" lnSpcReduction="10000"/>
              </a:bodyPr>
              <a:lstStyle/>
              <a:p>
                <a:r>
                  <a:rPr lang="en-US" b="1" dirty="0" smtClean="0"/>
                  <a:t>Imagine we are given a set of coin flips</a:t>
                </a:r>
              </a:p>
              <a:p>
                <a:r>
                  <a:rPr lang="en-US" b="1" dirty="0" smtClean="0">
                    <a:solidFill>
                      <a:srgbClr val="FF0066"/>
                    </a:solidFill>
                  </a:rPr>
                  <a:t>Task:</a:t>
                </a:r>
                <a:r>
                  <a:rPr lang="en-US" dirty="0" smtClean="0">
                    <a:solidFill>
                      <a:srgbClr val="FF0066"/>
                    </a:solidFill>
                  </a:rPr>
                  <a:t> Figure out the bias of a coin!</a:t>
                </a:r>
              </a:p>
              <a:p>
                <a:pPr lvl="1"/>
                <a:r>
                  <a:rPr lang="en-US" b="1" dirty="0" smtClean="0"/>
                  <a:t>Data:</a:t>
                </a:r>
                <a:r>
                  <a:rPr lang="en-US" dirty="0" smtClean="0"/>
                  <a:t> Sequence of coin flips: </a:t>
                </a:r>
                <a14:m>
                  <m:oMath xmlns:m="http://schemas.openxmlformats.org/officeDocument/2006/math">
                    <m:r>
                      <a:rPr lang="en-US" b="1" i="1" dirty="0" smtClean="0">
                        <a:latin typeface="Cambria Math"/>
                      </a:rPr>
                      <m:t>𝑿</m:t>
                    </m:r>
                    <m:r>
                      <a:rPr lang="en-US" b="1" i="1" dirty="0" smtClean="0">
                        <a:latin typeface="Cambria Math"/>
                      </a:rPr>
                      <m:t>=[</m:t>
                    </m:r>
                    <m:r>
                      <a:rPr lang="en-US" b="1" i="1" dirty="0" smtClean="0">
                        <a:latin typeface="Cambria Math"/>
                      </a:rPr>
                      <m:t>𝟏</m:t>
                    </m:r>
                    <m:r>
                      <a:rPr lang="en-US" b="1" i="1" dirty="0" smtClean="0">
                        <a:latin typeface="Cambria Math"/>
                      </a:rPr>
                      <m:t>, </m:t>
                    </m:r>
                    <m:r>
                      <a:rPr lang="en-US" b="1" i="1" dirty="0" smtClean="0">
                        <a:latin typeface="Cambria Math"/>
                      </a:rPr>
                      <m:t>𝟎</m:t>
                    </m:r>
                    <m:r>
                      <a:rPr lang="en-US" b="1" i="1" dirty="0" smtClean="0">
                        <a:latin typeface="Cambria Math"/>
                      </a:rPr>
                      <m:t>, </m:t>
                    </m:r>
                    <m:r>
                      <a:rPr lang="en-US" b="1" i="1" dirty="0" smtClean="0">
                        <a:latin typeface="Cambria Math"/>
                      </a:rPr>
                      <m:t>𝟎</m:t>
                    </m:r>
                    <m:r>
                      <a:rPr lang="en-US" b="1" i="1" dirty="0" smtClean="0">
                        <a:latin typeface="Cambria Math"/>
                      </a:rPr>
                      <m:t>, </m:t>
                    </m:r>
                    <m:r>
                      <a:rPr lang="en-US" b="1" i="1" dirty="0" smtClean="0">
                        <a:latin typeface="Cambria Math"/>
                      </a:rPr>
                      <m:t>𝟎</m:t>
                    </m:r>
                    <m:r>
                      <a:rPr lang="en-US" b="1" i="1" dirty="0" smtClean="0">
                        <a:latin typeface="Cambria Math"/>
                      </a:rPr>
                      <m:t>, </m:t>
                    </m:r>
                    <m:r>
                      <a:rPr lang="en-US" b="1" i="1" dirty="0" smtClean="0">
                        <a:latin typeface="Cambria Math"/>
                      </a:rPr>
                      <m:t>𝟏</m:t>
                    </m:r>
                    <m:r>
                      <a:rPr lang="en-US" b="1" i="1" dirty="0" smtClean="0">
                        <a:latin typeface="Cambria Math"/>
                      </a:rPr>
                      <m:t>,</m:t>
                    </m:r>
                    <m:r>
                      <a:rPr lang="en-US" b="1" i="1" dirty="0" smtClean="0">
                        <a:latin typeface="Cambria Math"/>
                      </a:rPr>
                      <m:t>𝟎</m:t>
                    </m:r>
                    <m:r>
                      <a:rPr lang="en-US" b="1" i="1" dirty="0" smtClean="0">
                        <a:latin typeface="Cambria Math"/>
                      </a:rPr>
                      <m:t>,</m:t>
                    </m:r>
                    <m:r>
                      <a:rPr lang="en-US" b="1" i="1" dirty="0" smtClean="0">
                        <a:latin typeface="Cambria Math"/>
                      </a:rPr>
                      <m:t>𝟎</m:t>
                    </m:r>
                    <m:r>
                      <a:rPr lang="en-US" b="1" i="1" dirty="0" smtClean="0">
                        <a:latin typeface="Cambria Math"/>
                      </a:rPr>
                      <m:t>,</m:t>
                    </m:r>
                    <m:r>
                      <a:rPr lang="en-US" b="1" i="1" dirty="0" smtClean="0">
                        <a:latin typeface="Cambria Math"/>
                      </a:rPr>
                      <m:t>𝟏</m:t>
                    </m:r>
                    <m:r>
                      <a:rPr lang="en-US" b="1" i="1" dirty="0" smtClean="0">
                        <a:latin typeface="Cambria Math"/>
                      </a:rPr>
                      <m:t>]</m:t>
                    </m:r>
                  </m:oMath>
                </a14:m>
                <a:endParaRPr lang="en-US" b="1" dirty="0" smtClean="0"/>
              </a:p>
              <a:p>
                <a:pPr lvl="1"/>
                <a:r>
                  <a:rPr lang="en-US" b="1" dirty="0" smtClean="0"/>
                  <a:t>Model: </a:t>
                </a:r>
                <a14:m>
                  <m:oMath xmlns:m="http://schemas.openxmlformats.org/officeDocument/2006/math">
                    <m:r>
                      <a:rPr lang="en-US" b="1" i="1" smtClean="0">
                        <a:latin typeface="Cambria Math"/>
                      </a:rPr>
                      <m:t>𝒇</m:t>
                    </m:r>
                    <m:d>
                      <m:dPr>
                        <m:ctrlPr>
                          <a:rPr lang="en-US" b="1" i="1" smtClean="0">
                            <a:latin typeface="Cambria Math"/>
                          </a:rPr>
                        </m:ctrlPr>
                      </m:dPr>
                      <m:e>
                        <m:r>
                          <a:rPr lang="en-US" b="1" i="0" smtClean="0">
                            <a:latin typeface="Cambria Math"/>
                          </a:rPr>
                          <m:t>𝚯</m:t>
                        </m:r>
                      </m:e>
                    </m:d>
                    <m:r>
                      <a:rPr lang="en-US" b="1" i="1" smtClean="0">
                        <a:latin typeface="Cambria Math"/>
                      </a:rPr>
                      <m:t>=</m:t>
                    </m:r>
                  </m:oMath>
                </a14:m>
                <a:r>
                  <a:rPr lang="en-US" b="1" dirty="0" smtClean="0"/>
                  <a:t> </a:t>
                </a:r>
                <a:r>
                  <a:rPr lang="en-US" dirty="0" smtClean="0"/>
                  <a:t>return 1 with prob. </a:t>
                </a:r>
                <a14:m>
                  <m:oMath xmlns:m="http://schemas.openxmlformats.org/officeDocument/2006/math">
                    <m:r>
                      <m:rPr>
                        <m:sty m:val="p"/>
                      </m:rPr>
                      <a:rPr lang="en-US" b="0" i="0" smtClean="0">
                        <a:latin typeface="Cambria Math"/>
                      </a:rPr>
                      <m:t>Θ</m:t>
                    </m:r>
                    <m:r>
                      <a:rPr lang="en-US" b="0" i="1" smtClean="0">
                        <a:latin typeface="Cambria Math"/>
                      </a:rPr>
                      <m:t>,</m:t>
                    </m:r>
                  </m:oMath>
                </a14:m>
                <a:r>
                  <a:rPr lang="en-US" dirty="0" smtClean="0"/>
                  <a:t> else return 0</a:t>
                </a:r>
              </a:p>
              <a:p>
                <a:pPr lvl="1"/>
                <a:r>
                  <a:rPr lang="en-US" b="1" dirty="0" smtClean="0">
                    <a:solidFill>
                      <a:srgbClr val="0000FF"/>
                    </a:solidFill>
                  </a:rPr>
                  <a:t>What is </a:t>
                </a:r>
                <a14:m>
                  <m:oMath xmlns:m="http://schemas.openxmlformats.org/officeDocument/2006/math">
                    <m:sSub>
                      <m:sSubPr>
                        <m:ctrlPr>
                          <a:rPr lang="en-US" b="1" i="1" dirty="0" smtClean="0">
                            <a:solidFill>
                              <a:srgbClr val="0000FF"/>
                            </a:solidFill>
                            <a:latin typeface="Cambria Math"/>
                          </a:rPr>
                        </m:ctrlPr>
                      </m:sSubPr>
                      <m:e>
                        <m:r>
                          <a:rPr lang="en-US" b="1" i="1" dirty="0" smtClean="0">
                            <a:solidFill>
                              <a:srgbClr val="0000FF"/>
                            </a:solidFill>
                            <a:latin typeface="Cambria Math"/>
                          </a:rPr>
                          <m:t>𝑷</m:t>
                        </m:r>
                      </m:e>
                      <m:sub>
                        <m:r>
                          <a:rPr lang="en-US" b="1" i="1" dirty="0" smtClean="0">
                            <a:solidFill>
                              <a:srgbClr val="0000FF"/>
                            </a:solidFill>
                            <a:latin typeface="Cambria Math"/>
                          </a:rPr>
                          <m:t>𝒇</m:t>
                        </m:r>
                      </m:sub>
                    </m:sSub>
                    <m:d>
                      <m:dPr>
                        <m:ctrlPr>
                          <a:rPr lang="en-US" b="1" i="1" dirty="0" smtClean="0">
                            <a:solidFill>
                              <a:srgbClr val="0000FF"/>
                            </a:solidFill>
                            <a:latin typeface="Cambria Math"/>
                          </a:rPr>
                        </m:ctrlPr>
                      </m:dPr>
                      <m:e>
                        <m:r>
                          <a:rPr lang="en-US" b="1" i="1" dirty="0" err="1" smtClean="0">
                            <a:solidFill>
                              <a:srgbClr val="0000FF"/>
                            </a:solidFill>
                            <a:latin typeface="Cambria Math"/>
                          </a:rPr>
                          <m:t>𝑿</m:t>
                        </m:r>
                      </m:e>
                      <m:e>
                        <m:r>
                          <a:rPr lang="en-US" b="1" i="0" dirty="0" smtClean="0">
                            <a:solidFill>
                              <a:srgbClr val="0000FF"/>
                            </a:solidFill>
                            <a:latin typeface="Cambria Math"/>
                          </a:rPr>
                          <m:t>𝚯</m:t>
                        </m:r>
                      </m:e>
                    </m:d>
                  </m:oMath>
                </a14:m>
                <a:r>
                  <a:rPr lang="en-US" b="1" dirty="0" smtClean="0">
                    <a:solidFill>
                      <a:srgbClr val="0000FF"/>
                    </a:solidFill>
                  </a:rPr>
                  <a:t>? </a:t>
                </a:r>
                <a:r>
                  <a:rPr lang="en-US" dirty="0" smtClean="0"/>
                  <a:t>Assuming coin flips are independent</a:t>
                </a:r>
              </a:p>
              <a:p>
                <a:pPr lvl="2"/>
                <a:r>
                  <a:rPr lang="en-US" b="1" dirty="0"/>
                  <a:t>So,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err="1">
                            <a:solidFill>
                              <a:srgbClr val="0000FF"/>
                            </a:solidFill>
                            <a:latin typeface="Cambria Math"/>
                          </a:rPr>
                          <m:t>𝑿</m:t>
                        </m:r>
                      </m:e>
                      <m:e>
                        <m:r>
                          <a:rPr lang="en-US" b="1" dirty="0">
                            <a:solidFill>
                              <a:srgbClr val="0000FF"/>
                            </a:solidFill>
                            <a:latin typeface="Cambria Math"/>
                          </a:rPr>
                          <m:t>𝚯</m:t>
                        </m:r>
                      </m:e>
                    </m:d>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𝑷</m:t>
                        </m:r>
                      </m:e>
                      <m:sub>
                        <m:r>
                          <a:rPr lang="en-US" b="1" i="1" dirty="0" smtClean="0">
                            <a:solidFill>
                              <a:srgbClr val="0000FF"/>
                            </a:solidFill>
                            <a:latin typeface="Cambria Math"/>
                          </a:rPr>
                          <m:t>𝒇</m:t>
                        </m:r>
                      </m:sub>
                    </m:sSub>
                    <m:d>
                      <m:dPr>
                        <m:ctrlPr>
                          <a:rPr lang="en-US" b="1" i="1" dirty="0" smtClean="0">
                            <a:solidFill>
                              <a:srgbClr val="0000FF"/>
                            </a:solidFill>
                            <a:latin typeface="Cambria Math"/>
                          </a:rPr>
                        </m:ctrlPr>
                      </m:dPr>
                      <m:e>
                        <m:r>
                          <a:rPr lang="en-US" b="1" i="1" dirty="0" smtClean="0">
                            <a:solidFill>
                              <a:srgbClr val="0000FF"/>
                            </a:solidFill>
                            <a:latin typeface="Cambria Math"/>
                          </a:rPr>
                          <m:t>𝟏</m:t>
                        </m:r>
                      </m:e>
                      <m:e>
                        <m:r>
                          <a:rPr lang="en-US" b="1" i="0" dirty="0" smtClean="0">
                            <a:solidFill>
                              <a:srgbClr val="0000FF"/>
                            </a:solidFill>
                            <a:latin typeface="Cambria Math"/>
                          </a:rPr>
                          <m:t>𝚯</m:t>
                        </m:r>
                      </m:e>
                    </m:d>
                    <m:r>
                      <a:rPr lang="en-US" b="1" i="1" dirty="0" smtClean="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smtClean="0">
                            <a:solidFill>
                              <a:srgbClr val="0000FF"/>
                            </a:solidFill>
                            <a:latin typeface="Cambria Math"/>
                          </a:rPr>
                          <m:t>𝟎</m:t>
                        </m:r>
                      </m:e>
                      <m:e>
                        <m:r>
                          <a:rPr lang="en-US" b="1" dirty="0">
                            <a:solidFill>
                              <a:srgbClr val="0000FF"/>
                            </a:solidFill>
                            <a:latin typeface="Cambria Math"/>
                          </a:rPr>
                          <m:t>𝚯</m:t>
                        </m:r>
                      </m:e>
                    </m:d>
                    <m:r>
                      <a:rPr lang="en-US" b="1" i="1" dirty="0" smtClean="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smtClean="0">
                            <a:solidFill>
                              <a:srgbClr val="0000FF"/>
                            </a:solidFill>
                            <a:latin typeface="Cambria Math"/>
                          </a:rPr>
                          <m:t>𝟎</m:t>
                        </m:r>
                      </m:e>
                      <m:e>
                        <m:r>
                          <a:rPr lang="en-US" b="1" dirty="0">
                            <a:solidFill>
                              <a:srgbClr val="0000FF"/>
                            </a:solidFill>
                            <a:latin typeface="Cambria Math"/>
                          </a:rPr>
                          <m:t>𝚯</m:t>
                        </m:r>
                      </m:e>
                    </m:d>
                    <m:r>
                      <a:rPr lang="en-US" b="1" i="1" dirty="0" smtClean="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smtClean="0">
                            <a:solidFill>
                              <a:srgbClr val="0000FF"/>
                            </a:solidFill>
                            <a:latin typeface="Cambria Math"/>
                          </a:rPr>
                          <m:t>𝟏</m:t>
                        </m:r>
                      </m:e>
                      <m:e>
                        <m:r>
                          <a:rPr lang="en-US" b="1" dirty="0">
                            <a:solidFill>
                              <a:srgbClr val="0000FF"/>
                            </a:solidFill>
                            <a:latin typeface="Cambria Math"/>
                          </a:rPr>
                          <m:t>𝚯</m:t>
                        </m:r>
                      </m:e>
                    </m:d>
                  </m:oMath>
                </a14:m>
                <a:endParaRPr lang="en-US" dirty="0" smtClean="0"/>
              </a:p>
              <a:p>
                <a:pPr lvl="3"/>
                <a:r>
                  <a:rPr lang="en-US" dirty="0" smtClean="0"/>
                  <a:t>What is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smtClean="0">
                            <a:solidFill>
                              <a:srgbClr val="0000FF"/>
                            </a:solidFill>
                            <a:latin typeface="Cambria Math"/>
                          </a:rPr>
                          <m:t>𝟏</m:t>
                        </m:r>
                      </m:e>
                      <m:e>
                        <m:r>
                          <a:rPr lang="en-US" b="1" dirty="0">
                            <a:solidFill>
                              <a:srgbClr val="0000FF"/>
                            </a:solidFill>
                            <a:latin typeface="Cambria Math"/>
                          </a:rPr>
                          <m:t>𝚯</m:t>
                        </m:r>
                      </m:e>
                    </m:d>
                  </m:oMath>
                </a14:m>
                <a:r>
                  <a:rPr lang="en-US" dirty="0" smtClean="0"/>
                  <a:t>? </a:t>
                </a:r>
                <a:r>
                  <a:rPr lang="en-US" b="1" dirty="0" smtClean="0"/>
                  <a:t>Simple,</a:t>
                </a:r>
                <a:r>
                  <a:rPr lang="en-US" dirty="0" smtClean="0"/>
                  <a:t>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smtClean="0">
                            <a:solidFill>
                              <a:srgbClr val="0000FF"/>
                            </a:solidFill>
                            <a:latin typeface="Cambria Math"/>
                          </a:rPr>
                          <m:t>𝟏</m:t>
                        </m:r>
                      </m:e>
                      <m:e>
                        <m:r>
                          <a:rPr lang="en-US" b="1" dirty="0">
                            <a:solidFill>
                              <a:srgbClr val="0000FF"/>
                            </a:solidFill>
                            <a:latin typeface="Cambria Math"/>
                          </a:rPr>
                          <m:t>𝚯</m:t>
                        </m:r>
                      </m:e>
                    </m:d>
                    <m:r>
                      <a:rPr lang="en-US" b="1" i="1" dirty="0" smtClean="0">
                        <a:solidFill>
                          <a:srgbClr val="0000FF"/>
                        </a:solidFill>
                        <a:latin typeface="Cambria Math"/>
                      </a:rPr>
                      <m:t>=</m:t>
                    </m:r>
                    <m:r>
                      <a:rPr lang="en-US" b="1" i="0" dirty="0" smtClean="0">
                        <a:solidFill>
                          <a:srgbClr val="0000FF"/>
                        </a:solidFill>
                        <a:latin typeface="Cambria Math"/>
                      </a:rPr>
                      <m:t>𝚯</m:t>
                    </m:r>
                  </m:oMath>
                </a14:m>
                <a:r>
                  <a:rPr lang="en-US" dirty="0" smtClean="0"/>
                  <a:t> </a:t>
                </a:r>
              </a:p>
              <a:p>
                <a:pPr lvl="2"/>
                <a:r>
                  <a:rPr lang="en-US" b="1" dirty="0" smtClean="0"/>
                  <a:t>Then,</a:t>
                </a:r>
                <a:r>
                  <a:rPr lang="en-US" dirty="0" smtClean="0"/>
                  <a:t>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err="1">
                            <a:solidFill>
                              <a:srgbClr val="0000FF"/>
                            </a:solidFill>
                            <a:latin typeface="Cambria Math"/>
                          </a:rPr>
                          <m:t>𝑿</m:t>
                        </m:r>
                      </m:e>
                      <m:e>
                        <m:r>
                          <a:rPr lang="en-US" b="1" dirty="0">
                            <a:solidFill>
                              <a:srgbClr val="0000FF"/>
                            </a:solidFill>
                            <a:latin typeface="Cambria Math"/>
                          </a:rPr>
                          <m:t>𝚯</m:t>
                        </m:r>
                      </m:e>
                    </m:d>
                    <m:r>
                      <a:rPr lang="en-US" b="1" i="1" dirty="0">
                        <a:solidFill>
                          <a:srgbClr val="0000FF"/>
                        </a:solidFill>
                        <a:latin typeface="Cambria Math"/>
                      </a:rPr>
                      <m:t>=</m:t>
                    </m:r>
                    <m:sSup>
                      <m:sSupPr>
                        <m:ctrlPr>
                          <a:rPr lang="en-US" b="1" i="1" dirty="0" smtClean="0">
                            <a:solidFill>
                              <a:srgbClr val="0000FF"/>
                            </a:solidFill>
                            <a:latin typeface="Cambria Math"/>
                          </a:rPr>
                        </m:ctrlPr>
                      </m:sSupPr>
                      <m:e>
                        <m:r>
                          <a:rPr lang="en-US" b="1" i="0" dirty="0" smtClean="0">
                            <a:solidFill>
                              <a:srgbClr val="0000FF"/>
                            </a:solidFill>
                            <a:latin typeface="Cambria Math"/>
                          </a:rPr>
                          <m:t>𝚯</m:t>
                        </m:r>
                      </m:e>
                      <m:sup>
                        <m:r>
                          <a:rPr lang="en-US" b="1" i="0" dirty="0" smtClean="0">
                            <a:solidFill>
                              <a:srgbClr val="0000FF"/>
                            </a:solidFill>
                            <a:latin typeface="Cambria Math"/>
                          </a:rPr>
                          <m:t>𝟑</m:t>
                        </m:r>
                      </m:sup>
                    </m:sSup>
                    <m:sSup>
                      <m:sSupPr>
                        <m:ctrlPr>
                          <a:rPr lang="en-US" b="1" i="1" dirty="0" smtClean="0">
                            <a:solidFill>
                              <a:srgbClr val="0000FF"/>
                            </a:solidFill>
                            <a:latin typeface="Cambria Math"/>
                          </a:rPr>
                        </m:ctrlPr>
                      </m:sSupPr>
                      <m:e>
                        <m:d>
                          <m:dPr>
                            <m:ctrlPr>
                              <a:rPr lang="en-US" b="1" i="1" dirty="0" smtClean="0">
                                <a:solidFill>
                                  <a:srgbClr val="0000FF"/>
                                </a:solidFill>
                                <a:latin typeface="Cambria Math"/>
                              </a:rPr>
                            </m:ctrlPr>
                          </m:dPr>
                          <m:e>
                            <m:r>
                              <a:rPr lang="en-US" b="1" i="0" dirty="0" smtClean="0">
                                <a:solidFill>
                                  <a:srgbClr val="0000FF"/>
                                </a:solidFill>
                                <a:latin typeface="Cambria Math"/>
                              </a:rPr>
                              <m:t>𝟏</m:t>
                            </m:r>
                            <m:r>
                              <a:rPr lang="en-US" b="1" i="0" dirty="0" smtClean="0">
                                <a:solidFill>
                                  <a:srgbClr val="0000FF"/>
                                </a:solidFill>
                                <a:latin typeface="Cambria Math"/>
                              </a:rPr>
                              <m:t>−</m:t>
                            </m:r>
                            <m:r>
                              <a:rPr lang="en-US" b="1" i="0" dirty="0" smtClean="0">
                                <a:solidFill>
                                  <a:srgbClr val="0000FF"/>
                                </a:solidFill>
                                <a:latin typeface="Cambria Math"/>
                              </a:rPr>
                              <m:t>𝚯</m:t>
                            </m:r>
                          </m:e>
                        </m:d>
                      </m:e>
                      <m:sup>
                        <m:r>
                          <a:rPr lang="en-US" b="1" i="1" dirty="0" smtClean="0">
                            <a:solidFill>
                              <a:srgbClr val="0000FF"/>
                            </a:solidFill>
                            <a:latin typeface="Cambria Math"/>
                          </a:rPr>
                          <m:t>𝟓</m:t>
                        </m:r>
                      </m:sup>
                    </m:sSup>
                  </m:oMath>
                </a14:m>
                <a:endParaRPr lang="en-US" dirty="0" smtClean="0"/>
              </a:p>
              <a:p>
                <a:pPr lvl="2"/>
                <a:r>
                  <a:rPr lang="en-US" b="1" dirty="0" smtClean="0"/>
                  <a:t>For example: </a:t>
                </a:r>
              </a:p>
              <a:p>
                <a:pPr lvl="3"/>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err="1">
                            <a:solidFill>
                              <a:srgbClr val="0000FF"/>
                            </a:solidFill>
                            <a:latin typeface="Cambria Math"/>
                          </a:rPr>
                          <m:t>𝑿</m:t>
                        </m:r>
                      </m:e>
                      <m:e>
                        <m:r>
                          <a:rPr lang="en-US" b="1" i="0" dirty="0" smtClean="0">
                            <a:solidFill>
                              <a:srgbClr val="0000FF"/>
                            </a:solidFill>
                            <a:latin typeface="Cambria Math"/>
                          </a:rPr>
                          <m:t>𝚯</m:t>
                        </m:r>
                        <m:r>
                          <a:rPr lang="en-US" b="1" i="1" dirty="0" smtClean="0">
                            <a:solidFill>
                              <a:srgbClr val="0000FF"/>
                            </a:solidFill>
                            <a:latin typeface="Cambria Math"/>
                          </a:rPr>
                          <m:t>=</m:t>
                        </m:r>
                        <m:r>
                          <a:rPr lang="en-US" b="1" i="0" dirty="0" smtClean="0">
                            <a:solidFill>
                              <a:srgbClr val="0000FF"/>
                            </a:solidFill>
                            <a:latin typeface="Cambria Math"/>
                          </a:rPr>
                          <m:t>𝟎</m:t>
                        </m:r>
                        <m:r>
                          <a:rPr lang="en-US" b="1" i="0" dirty="0" smtClean="0">
                            <a:solidFill>
                              <a:srgbClr val="0000FF"/>
                            </a:solidFill>
                            <a:latin typeface="Cambria Math"/>
                          </a:rPr>
                          <m:t>.</m:t>
                        </m:r>
                        <m:r>
                          <a:rPr lang="en-US" b="1" i="0" dirty="0" smtClean="0">
                            <a:solidFill>
                              <a:srgbClr val="0000FF"/>
                            </a:solidFill>
                            <a:latin typeface="Cambria Math"/>
                          </a:rPr>
                          <m:t>𝟓</m:t>
                        </m:r>
                      </m:e>
                    </m:d>
                    <m:r>
                      <a:rPr lang="en-US" b="1" i="1" dirty="0" smtClean="0">
                        <a:solidFill>
                          <a:srgbClr val="0000FF"/>
                        </a:solidFill>
                        <a:latin typeface="Cambria Math"/>
                      </a:rPr>
                      <m:t>=</m:t>
                    </m:r>
                    <m:r>
                      <a:rPr lang="en-US" b="1" i="1" dirty="0" smtClean="0">
                        <a:solidFill>
                          <a:srgbClr val="0000FF"/>
                        </a:solidFill>
                        <a:latin typeface="Cambria Math"/>
                      </a:rPr>
                      <m:t>𝟎</m:t>
                    </m:r>
                    <m:r>
                      <a:rPr lang="en-US" b="1" i="1" dirty="0" smtClean="0">
                        <a:solidFill>
                          <a:srgbClr val="0000FF"/>
                        </a:solidFill>
                        <a:latin typeface="Cambria Math"/>
                      </a:rPr>
                      <m:t>.</m:t>
                    </m:r>
                    <m:r>
                      <a:rPr lang="en-US" b="1" i="1" dirty="0" smtClean="0">
                        <a:solidFill>
                          <a:srgbClr val="0000FF"/>
                        </a:solidFill>
                        <a:latin typeface="Cambria Math"/>
                      </a:rPr>
                      <m:t>𝟎𝟎𝟑𝟗𝟎𝟔</m:t>
                    </m:r>
                  </m:oMath>
                </a14:m>
                <a:endParaRPr lang="en-US" dirty="0" smtClean="0"/>
              </a:p>
              <a:p>
                <a:pPr lvl="3"/>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𝒇</m:t>
                        </m:r>
                      </m:sub>
                    </m:sSub>
                    <m:d>
                      <m:dPr>
                        <m:ctrlPr>
                          <a:rPr lang="en-US" b="1" i="1" dirty="0">
                            <a:solidFill>
                              <a:srgbClr val="0000FF"/>
                            </a:solidFill>
                            <a:latin typeface="Cambria Math"/>
                          </a:rPr>
                        </m:ctrlPr>
                      </m:dPr>
                      <m:e>
                        <m:r>
                          <a:rPr lang="en-US" b="1" i="1" dirty="0" err="1">
                            <a:solidFill>
                              <a:srgbClr val="0000FF"/>
                            </a:solidFill>
                            <a:latin typeface="Cambria Math"/>
                          </a:rPr>
                          <m:t>𝑿</m:t>
                        </m:r>
                      </m:e>
                      <m:e>
                        <m:r>
                          <a:rPr lang="en-US" b="1" i="0" dirty="0" smtClean="0">
                            <a:solidFill>
                              <a:srgbClr val="0000FF"/>
                            </a:solidFill>
                            <a:latin typeface="Cambria Math"/>
                          </a:rPr>
                          <m:t>𝚯</m:t>
                        </m:r>
                        <m:r>
                          <a:rPr lang="en-US" b="1" i="1" dirty="0" smtClean="0">
                            <a:solidFill>
                              <a:srgbClr val="0000FF"/>
                            </a:solidFill>
                            <a:latin typeface="Cambria Math"/>
                          </a:rPr>
                          <m:t>=</m:t>
                        </m:r>
                        <m:f>
                          <m:fPr>
                            <m:ctrlPr>
                              <a:rPr lang="en-US" b="1" i="1" dirty="0" smtClean="0">
                                <a:solidFill>
                                  <a:srgbClr val="0000FF"/>
                                </a:solidFill>
                                <a:latin typeface="Cambria Math"/>
                              </a:rPr>
                            </m:ctrlPr>
                          </m:fPr>
                          <m:num>
                            <m:r>
                              <a:rPr lang="en-US" b="1" i="1" dirty="0" smtClean="0">
                                <a:solidFill>
                                  <a:srgbClr val="0000FF"/>
                                </a:solidFill>
                                <a:latin typeface="Cambria Math"/>
                              </a:rPr>
                              <m:t>𝟑</m:t>
                            </m:r>
                          </m:num>
                          <m:den>
                            <m:r>
                              <a:rPr lang="en-US" b="1" i="1" dirty="0" smtClean="0">
                                <a:solidFill>
                                  <a:srgbClr val="0000FF"/>
                                </a:solidFill>
                                <a:latin typeface="Cambria Math"/>
                              </a:rPr>
                              <m:t>𝟖</m:t>
                            </m:r>
                          </m:den>
                        </m:f>
                      </m:e>
                    </m:d>
                    <m:r>
                      <a:rPr lang="en-US" b="1" i="1" dirty="0">
                        <a:solidFill>
                          <a:srgbClr val="0000FF"/>
                        </a:solidFill>
                        <a:latin typeface="Cambria Math"/>
                      </a:rPr>
                      <m:t>=</m:t>
                    </m:r>
                    <m:r>
                      <a:rPr lang="en-US" b="1" i="1" dirty="0">
                        <a:solidFill>
                          <a:srgbClr val="0000FF"/>
                        </a:solidFill>
                        <a:latin typeface="Cambria Math"/>
                      </a:rPr>
                      <m:t>𝟎</m:t>
                    </m:r>
                    <m:r>
                      <a:rPr lang="en-US" b="1" i="1" dirty="0">
                        <a:solidFill>
                          <a:srgbClr val="0000FF"/>
                        </a:solidFill>
                        <a:latin typeface="Cambria Math"/>
                      </a:rPr>
                      <m:t>.</m:t>
                    </m:r>
                    <m:r>
                      <a:rPr lang="en-US" b="1" i="1" dirty="0">
                        <a:solidFill>
                          <a:srgbClr val="0000FF"/>
                        </a:solidFill>
                        <a:latin typeface="Cambria Math"/>
                      </a:rPr>
                      <m:t>𝟎𝟎𝟓𝟎𝟐𝟗</m:t>
                    </m:r>
                  </m:oMath>
                </a14:m>
                <a:endParaRPr lang="en-US" dirty="0" smtClean="0"/>
              </a:p>
              <a:p>
                <a:pPr lvl="1"/>
                <a:r>
                  <a:rPr lang="en-US" sz="2600" b="1" dirty="0" smtClean="0">
                    <a:solidFill>
                      <a:srgbClr val="D60093"/>
                    </a:solidFill>
                  </a:rPr>
                  <a:t>What did we learn?</a:t>
                </a:r>
                <a:r>
                  <a:rPr lang="en-US" sz="2600" b="1" dirty="0" smtClean="0"/>
                  <a:t> </a:t>
                </a:r>
                <a:r>
                  <a:rPr lang="en-US" sz="2600" dirty="0" smtClean="0"/>
                  <a:t>Our data was most </a:t>
                </a:r>
                <a:br>
                  <a:rPr lang="en-US" sz="2600" dirty="0" smtClean="0"/>
                </a:br>
                <a:r>
                  <a:rPr lang="en-US" sz="2600" dirty="0" smtClean="0"/>
                  <a:t>likely generated by coin with bias</a:t>
                </a:r>
                <a:r>
                  <a:rPr lang="en-US" sz="2600" b="1" dirty="0" smtClean="0"/>
                  <a:t> </a:t>
                </a:r>
                <a14:m>
                  <m:oMath xmlns:m="http://schemas.openxmlformats.org/officeDocument/2006/math">
                    <m:r>
                      <a:rPr lang="en-US" sz="2600" b="1" i="0" smtClean="0">
                        <a:latin typeface="Cambria Math"/>
                      </a:rPr>
                      <m:t>𝚯</m:t>
                    </m:r>
                    <m:r>
                      <a:rPr lang="en-US" sz="2600" b="1" i="1" smtClean="0">
                        <a:latin typeface="Cambria Math"/>
                      </a:rPr>
                      <m:t>=</m:t>
                    </m:r>
                    <m:r>
                      <a:rPr lang="en-US" sz="2600" b="1" i="1" smtClean="0">
                        <a:latin typeface="Cambria Math"/>
                      </a:rPr>
                      <m:t>𝟑</m:t>
                    </m:r>
                    <m:r>
                      <a:rPr lang="en-US" sz="2600" b="1" i="1" smtClean="0">
                        <a:latin typeface="Cambria Math"/>
                      </a:rPr>
                      <m:t>/</m:t>
                    </m:r>
                    <m:r>
                      <a:rPr lang="en-US" sz="2600" b="1" i="1" smtClean="0">
                        <a:latin typeface="Cambria Math"/>
                      </a:rPr>
                      <m:t>𝟖</m:t>
                    </m:r>
                  </m:oMath>
                </a14:m>
                <a:endParaRPr lang="en-US" sz="26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763000" cy="5562600"/>
              </a:xfrm>
              <a:blipFill rotWithShape="1">
                <a:blip r:embed="rId2"/>
                <a:stretch>
                  <a:fillRect t="-1425" b="-120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21</a:t>
            </a:fld>
            <a:endParaRPr lang="en-US"/>
          </a:p>
        </p:txBody>
      </p:sp>
      <p:pic>
        <p:nvPicPr>
          <p:cNvPr id="686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414954"/>
            <a:ext cx="2209800" cy="223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rot="16200000">
                <a:off x="6262983" y="5454622"/>
                <a:ext cx="1103251"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cs typeface="Arial" pitchFamily="34" charset="0"/>
                            </a:rPr>
                          </m:ctrlPr>
                        </m:sSubPr>
                        <m:e>
                          <m:r>
                            <a:rPr lang="en-US" b="1" i="1" dirty="0" smtClean="0">
                              <a:latin typeface="Cambria Math"/>
                              <a:cs typeface="Arial" pitchFamily="34" charset="0"/>
                            </a:rPr>
                            <m:t>𝑷</m:t>
                          </m:r>
                        </m:e>
                        <m:sub>
                          <m:r>
                            <a:rPr lang="en-US" b="1" i="1" dirty="0" smtClean="0">
                              <a:latin typeface="Cambria Math"/>
                              <a:cs typeface="Arial" pitchFamily="34" charset="0"/>
                            </a:rPr>
                            <m:t>𝒇</m:t>
                          </m:r>
                        </m:sub>
                      </m:sSub>
                      <m:d>
                        <m:dPr>
                          <m:ctrlPr>
                            <a:rPr lang="en-US" b="1" i="1" dirty="0" smtClean="0">
                              <a:latin typeface="Cambria Math"/>
                              <a:cs typeface="Arial" pitchFamily="34" charset="0"/>
                            </a:rPr>
                          </m:ctrlPr>
                        </m:dPr>
                        <m:e>
                          <m:r>
                            <a:rPr lang="en-US" b="1" i="1" dirty="0" smtClean="0">
                              <a:latin typeface="Cambria Math"/>
                              <a:cs typeface="Arial" pitchFamily="34" charset="0"/>
                            </a:rPr>
                            <m:t>𝑿</m:t>
                          </m:r>
                        </m:e>
                        <m:e>
                          <m:r>
                            <a:rPr lang="en-US" b="1" i="0" dirty="0" smtClean="0">
                              <a:latin typeface="Cambria Math"/>
                              <a:cs typeface="Arial" pitchFamily="34" charset="0"/>
                            </a:rPr>
                            <m:t>𝚯</m:t>
                          </m:r>
                        </m:e>
                      </m:d>
                    </m:oMath>
                  </m:oMathPara>
                </a14:m>
                <a:endParaRPr lang="en-US" b="1" dirty="0" smtClean="0">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6262983" y="5454622"/>
                <a:ext cx="1103251" cy="395558"/>
              </a:xfrm>
              <a:prstGeom prst="rect">
                <a:avLst/>
              </a:prstGeom>
              <a:blipFill rotWithShape="1">
                <a:blip r:embed="rId4"/>
                <a:stretch>
                  <a:fillRect r="-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90302" y="6537917"/>
                <a:ext cx="4154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cs typeface="Arial" pitchFamily="34" charset="0"/>
                        </a:rPr>
                        <m:t>𝚯</m:t>
                      </m:r>
                    </m:oMath>
                  </m:oMathPara>
                </a14:m>
                <a:endParaRPr lang="en-US" b="1"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890302" y="6537917"/>
                <a:ext cx="41549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98747" y="4572000"/>
                <a:ext cx="11977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dirty="0" smtClean="0">
                              <a:latin typeface="Cambria Math"/>
                              <a:cs typeface="Arial" pitchFamily="34" charset="0"/>
                            </a:rPr>
                          </m:ctrlPr>
                        </m:sSupPr>
                        <m:e>
                          <m:r>
                            <a:rPr lang="en-US" b="1" i="0" dirty="0" smtClean="0">
                              <a:latin typeface="Cambria Math"/>
                              <a:cs typeface="Arial" pitchFamily="34" charset="0"/>
                            </a:rPr>
                            <m:t>𝚯</m:t>
                          </m:r>
                        </m:e>
                        <m:sup>
                          <m:r>
                            <a:rPr lang="en-US" b="1" i="1" dirty="0" smtClean="0">
                              <a:latin typeface="Cambria Math"/>
                              <a:cs typeface="Arial" pitchFamily="34" charset="0"/>
                            </a:rPr>
                            <m:t>∗</m:t>
                          </m:r>
                        </m:sup>
                      </m:sSup>
                      <m:r>
                        <a:rPr lang="en-US" b="1" i="1" dirty="0" smtClean="0">
                          <a:latin typeface="Cambria Math"/>
                          <a:cs typeface="Arial" pitchFamily="34" charset="0"/>
                        </a:rPr>
                        <m:t>=</m:t>
                      </m:r>
                      <m:r>
                        <a:rPr lang="en-US" b="1" i="1" dirty="0" smtClean="0">
                          <a:latin typeface="Cambria Math"/>
                          <a:cs typeface="Arial" pitchFamily="34" charset="0"/>
                        </a:rPr>
                        <m:t>𝟑</m:t>
                      </m:r>
                      <m:r>
                        <a:rPr lang="en-US" b="1" i="1" dirty="0" smtClean="0">
                          <a:latin typeface="Cambria Math"/>
                          <a:cs typeface="Arial" pitchFamily="34" charset="0"/>
                        </a:rPr>
                        <m:t>/</m:t>
                      </m:r>
                      <m:r>
                        <a:rPr lang="en-US" b="1" i="1" dirty="0" smtClean="0">
                          <a:latin typeface="Cambria Math"/>
                          <a:cs typeface="Arial" pitchFamily="34" charset="0"/>
                        </a:rPr>
                        <m:t>𝟖</m:t>
                      </m:r>
                    </m:oMath>
                  </m:oMathPara>
                </a14:m>
                <a:endParaRPr lang="en-US" b="1" dirty="0" smtClean="0">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598747" y="4572000"/>
                <a:ext cx="1197700" cy="369332"/>
              </a:xfrm>
              <a:prstGeom prst="rect">
                <a:avLst/>
              </a:prstGeom>
              <a:blipFill rotWithShape="1">
                <a:blip r:embed="rId6"/>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5209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 for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FF0066"/>
                    </a:solidFill>
                  </a:rPr>
                  <a:t>How do we do MLE for graphs?</a:t>
                </a:r>
              </a:p>
              <a:p>
                <a:pPr lvl="1"/>
                <a:r>
                  <a:rPr lang="en-US" b="1" dirty="0" smtClean="0"/>
                  <a:t>Model generates a </a:t>
                </a:r>
                <a:r>
                  <a:rPr lang="en-US" b="1" dirty="0" smtClean="0">
                    <a:solidFill>
                      <a:srgbClr val="0000FF"/>
                    </a:solidFill>
                  </a:rPr>
                  <a:t>probabilistic adjacency matrix</a:t>
                </a:r>
              </a:p>
              <a:p>
                <a:pPr lvl="1"/>
                <a:r>
                  <a:rPr lang="en-US" dirty="0"/>
                  <a:t>We </a:t>
                </a:r>
                <a:r>
                  <a:rPr lang="en-US" dirty="0" smtClean="0"/>
                  <a:t>then flip all the entries of the probabilistic matrix to obtain the </a:t>
                </a:r>
                <a:r>
                  <a:rPr lang="en-US" b="1" dirty="0" smtClean="0">
                    <a:solidFill>
                      <a:srgbClr val="D60093"/>
                    </a:solidFill>
                  </a:rPr>
                  <a:t>binary adjacency matrix </a:t>
                </a:r>
                <a14:m>
                  <m:oMath xmlns:m="http://schemas.openxmlformats.org/officeDocument/2006/math">
                    <m:r>
                      <a:rPr lang="en-US" b="1" i="1" smtClean="0">
                        <a:solidFill>
                          <a:srgbClr val="D60093"/>
                        </a:solidFill>
                        <a:latin typeface="Cambria Math"/>
                      </a:rPr>
                      <m:t>𝑨</m:t>
                    </m:r>
                  </m:oMath>
                </a14:m>
                <a:endParaRPr lang="en-US" b="1" dirty="0" smtClean="0">
                  <a:solidFill>
                    <a:srgbClr val="D60093"/>
                  </a:solidFill>
                </a:endParaRPr>
              </a:p>
              <a:p>
                <a:pPr lvl="1"/>
                <a:endParaRPr lang="en-US" b="1" dirty="0">
                  <a:solidFill>
                    <a:srgbClr val="D60093"/>
                  </a:solidFill>
                </a:endParaRPr>
              </a:p>
              <a:p>
                <a:pPr lvl="1"/>
                <a:endParaRPr lang="en-US" b="1" dirty="0" smtClean="0">
                  <a:solidFill>
                    <a:srgbClr val="D60093"/>
                  </a:solidFill>
                </a:endParaRPr>
              </a:p>
              <a:p>
                <a:pPr lvl="1"/>
                <a:endParaRPr lang="en-US" b="1" dirty="0">
                  <a:solidFill>
                    <a:srgbClr val="D60093"/>
                  </a:solidFill>
                </a:endParaRPr>
              </a:p>
              <a:p>
                <a:pPr lvl="1"/>
                <a:endParaRPr lang="en-US" b="1" dirty="0" smtClean="0">
                  <a:solidFill>
                    <a:srgbClr val="D60093"/>
                  </a:solidFill>
                </a:endParaRPr>
              </a:p>
              <a:p>
                <a:r>
                  <a:rPr lang="en-US" b="1" dirty="0" smtClean="0">
                    <a:solidFill>
                      <a:srgbClr val="D60093"/>
                    </a:solidFill>
                  </a:rPr>
                  <a:t>The likelihood of AGM generating  graph G:</a:t>
                </a:r>
                <a:endParaRPr lang="en-US" b="1" dirty="0">
                  <a:solidFill>
                    <a:srgbClr val="D6009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r="-7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22</a:t>
            </a:fld>
            <a:endParaRPr lang="en-US"/>
          </a:p>
        </p:txBody>
      </p:sp>
      <p:graphicFrame>
        <p:nvGraphicFramePr>
          <p:cNvPr id="7" name="Group 18"/>
          <p:cNvGraphicFramePr>
            <a:graphicFrameLocks/>
          </p:cNvGraphicFramePr>
          <p:nvPr>
            <p:extLst>
              <p:ext uri="{D42A27DB-BD31-4B8C-83A1-F6EECF244321}">
                <p14:modId xmlns:p14="http://schemas.microsoft.com/office/powerpoint/2010/main" val="2663649599"/>
              </p:ext>
            </p:extLst>
          </p:nvPr>
        </p:nvGraphicFramePr>
        <p:xfrm>
          <a:off x="2209800" y="3764280"/>
          <a:ext cx="2590800" cy="1341120"/>
        </p:xfrm>
        <a:graphic>
          <a:graphicData uri="http://schemas.openxmlformats.org/drawingml/2006/table">
            <a:tbl>
              <a:tblPr/>
              <a:tblGrid>
                <a:gridCol w="647700"/>
                <a:gridCol w="647700"/>
                <a:gridCol w="647700"/>
                <a:gridCol w="647700"/>
              </a:tblGrid>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0.10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0.10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0.04</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0.10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0.02</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0.06</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0.10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0.02</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0.06</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0.04</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0.06</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0.06</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AutoShape 17"/>
          <p:cNvSpPr>
            <a:spLocks noChangeArrowheads="1"/>
          </p:cNvSpPr>
          <p:nvPr/>
        </p:nvSpPr>
        <p:spPr bwMode="auto">
          <a:xfrm rot="10800000">
            <a:off x="4953000" y="4190999"/>
            <a:ext cx="609600" cy="457200"/>
          </a:xfrm>
          <a:prstGeom prst="leftArrow">
            <a:avLst>
              <a:gd name="adj1" fmla="val 53481"/>
              <a:gd name="adj2" fmla="val 40969"/>
            </a:avLst>
          </a:prstGeom>
          <a:solidFill>
            <a:schemeClr val="accent1"/>
          </a:solidFill>
          <a:ln w="9525" algn="ctr">
            <a:solidFill>
              <a:schemeClr val="tx1"/>
            </a:solidFill>
            <a:miter lim="800000"/>
            <a:headEnd/>
            <a:tailEnd/>
          </a:ln>
          <a:effectLst/>
        </p:spPr>
        <p:txBody>
          <a:bodyPr wrap="none" anchor="ctr"/>
          <a:lstStyle/>
          <a:p>
            <a:endParaRPr lang="en-US"/>
          </a:p>
        </p:txBody>
      </p:sp>
      <p:graphicFrame>
        <p:nvGraphicFramePr>
          <p:cNvPr id="9" name="Group 18"/>
          <p:cNvGraphicFramePr>
            <a:graphicFrameLocks/>
          </p:cNvGraphicFramePr>
          <p:nvPr>
            <p:extLst>
              <p:ext uri="{D42A27DB-BD31-4B8C-83A1-F6EECF244321}">
                <p14:modId xmlns:p14="http://schemas.microsoft.com/office/powerpoint/2010/main" val="3133193511"/>
              </p:ext>
            </p:extLst>
          </p:nvPr>
        </p:nvGraphicFramePr>
        <p:xfrm>
          <a:off x="5715000" y="3764280"/>
          <a:ext cx="2590800" cy="1341120"/>
        </p:xfrm>
        <a:graphic>
          <a:graphicData uri="http://schemas.openxmlformats.org/drawingml/2006/table">
            <a:tbl>
              <a:tblPr/>
              <a:tblGrid>
                <a:gridCol w="647700"/>
                <a:gridCol w="647700"/>
                <a:gridCol w="647700"/>
                <a:gridCol w="647700"/>
              </a:tblGrid>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marL="118203" marR="118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marL="118203" marR="1182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Line 49"/>
          <p:cNvSpPr>
            <a:spLocks noChangeShapeType="1"/>
          </p:cNvSpPr>
          <p:nvPr/>
        </p:nvSpPr>
        <p:spPr bwMode="auto">
          <a:xfrm>
            <a:off x="1676400" y="4450080"/>
            <a:ext cx="609600" cy="190500"/>
          </a:xfrm>
          <a:prstGeom prst="line">
            <a:avLst/>
          </a:prstGeom>
          <a:noFill/>
          <a:ln w="57150">
            <a:solidFill>
              <a:schemeClr val="accent1"/>
            </a:solidFill>
            <a:round/>
            <a:headEnd/>
            <a:tailEnd type="triangle" w="med" len="med"/>
          </a:ln>
          <a:effectLst/>
        </p:spPr>
        <p:txBody>
          <a:bodyPr/>
          <a:lstStyle/>
          <a:p>
            <a:endParaRPr lang="en-US"/>
          </a:p>
        </p:txBody>
      </p:sp>
      <mc:AlternateContent xmlns:mc="http://schemas.openxmlformats.org/markup-compatibility/2006" xmlns:a14="http://schemas.microsoft.com/office/drawing/2010/main">
        <mc:Choice Requires="a14">
          <p:sp>
            <p:nvSpPr>
              <p:cNvPr id="11" name="Text Box 50"/>
              <p:cNvSpPr txBox="1">
                <a:spLocks noChangeArrowheads="1"/>
              </p:cNvSpPr>
              <p:nvPr/>
            </p:nvSpPr>
            <p:spPr bwMode="auto">
              <a:xfrm>
                <a:off x="304800" y="3427274"/>
                <a:ext cx="1752600" cy="1754326"/>
              </a:xfrm>
              <a:prstGeom prst="rect">
                <a:avLst/>
              </a:prstGeom>
              <a:noFill/>
              <a:ln w="9525">
                <a:noFill/>
                <a:miter lim="800000"/>
                <a:headEnd/>
                <a:tailEnd/>
              </a:ln>
              <a:effectLst/>
            </p:spPr>
            <p:txBody>
              <a:bodyPr wrap="square">
                <a:spAutoFit/>
              </a:bodyPr>
              <a:lstStyle/>
              <a:p>
                <a:r>
                  <a:rPr lang="en-US" b="1" dirty="0" smtClean="0">
                    <a:solidFill>
                      <a:srgbClr val="008000"/>
                    </a:solidFill>
                  </a:rPr>
                  <a:t>For every pair of nodes </a:t>
                </a:r>
                <a14:m>
                  <m:oMath xmlns:m="http://schemas.openxmlformats.org/officeDocument/2006/math">
                    <m:r>
                      <a:rPr lang="en-US" b="1" i="1" dirty="0" smtClean="0">
                        <a:solidFill>
                          <a:srgbClr val="008000"/>
                        </a:solidFill>
                        <a:latin typeface="Cambria Math"/>
                      </a:rPr>
                      <m:t>𝒖</m:t>
                    </m:r>
                    <m:r>
                      <a:rPr lang="en-US" b="1" i="1" dirty="0" smtClean="0">
                        <a:solidFill>
                          <a:srgbClr val="008000"/>
                        </a:solidFill>
                        <a:latin typeface="Cambria Math"/>
                      </a:rPr>
                      <m:t>,</m:t>
                    </m:r>
                    <m:r>
                      <a:rPr lang="en-US" b="1" i="1" dirty="0" smtClean="0">
                        <a:solidFill>
                          <a:srgbClr val="008000"/>
                        </a:solidFill>
                        <a:latin typeface="Cambria Math"/>
                      </a:rPr>
                      <m:t>𝒗</m:t>
                    </m:r>
                  </m:oMath>
                </a14:m>
                <a:r>
                  <a:rPr lang="en-US" b="1" dirty="0" smtClean="0">
                    <a:solidFill>
                      <a:srgbClr val="008000"/>
                    </a:solidFill>
                  </a:rPr>
                  <a:t> AGM gives  the prob. </a:t>
                </a:r>
                <a14:m>
                  <m:oMath xmlns:m="http://schemas.openxmlformats.org/officeDocument/2006/math">
                    <m:sSub>
                      <m:sSubPr>
                        <m:ctrlPr>
                          <a:rPr lang="en-US" b="1" i="1" smtClean="0">
                            <a:solidFill>
                              <a:srgbClr val="008000"/>
                            </a:solidFill>
                            <a:latin typeface="Cambria Math"/>
                          </a:rPr>
                        </m:ctrlPr>
                      </m:sSubPr>
                      <m:e>
                        <m:r>
                          <a:rPr lang="en-US" b="1" i="1" smtClean="0">
                            <a:solidFill>
                              <a:srgbClr val="008000"/>
                            </a:solidFill>
                            <a:latin typeface="Cambria Math"/>
                          </a:rPr>
                          <m:t>𝒑</m:t>
                        </m:r>
                      </m:e>
                      <m:sub>
                        <m:r>
                          <a:rPr lang="en-US" b="1" i="1" smtClean="0">
                            <a:solidFill>
                              <a:srgbClr val="008000"/>
                            </a:solidFill>
                            <a:latin typeface="Cambria Math"/>
                          </a:rPr>
                          <m:t>𝒖𝒗</m:t>
                        </m:r>
                      </m:sub>
                    </m:sSub>
                  </m:oMath>
                </a14:m>
                <a:r>
                  <a:rPr lang="en-US" b="1" dirty="0" smtClean="0">
                    <a:solidFill>
                      <a:srgbClr val="008000"/>
                    </a:solidFill>
                  </a:rPr>
                  <a:t> of them being linked</a:t>
                </a:r>
                <a:endParaRPr lang="en-US" b="1" i="1" baseline="-25000" dirty="0">
                  <a:solidFill>
                    <a:srgbClr val="008000"/>
                  </a:solidFill>
                  <a:latin typeface="Times New Roman" pitchFamily="18" charset="0"/>
                  <a:cs typeface="Times New Roman" pitchFamily="18" charset="0"/>
                </a:endParaRPr>
              </a:p>
            </p:txBody>
          </p:sp>
        </mc:Choice>
        <mc:Fallback xmlns="">
          <p:sp>
            <p:nvSpPr>
              <p:cNvPr id="11" name="Text Box 50"/>
              <p:cNvSpPr txBox="1">
                <a:spLocks noRot="1" noChangeAspect="1" noMove="1" noResize="1" noEditPoints="1" noAdjustHandles="1" noChangeArrowheads="1" noChangeShapeType="1" noTextEdit="1"/>
              </p:cNvSpPr>
              <p:nvPr/>
            </p:nvSpPr>
            <p:spPr bwMode="auto">
              <a:xfrm>
                <a:off x="304800" y="3427274"/>
                <a:ext cx="1752600" cy="1754326"/>
              </a:xfrm>
              <a:prstGeom prst="rect">
                <a:avLst/>
              </a:prstGeom>
              <a:blipFill rotWithShape="1">
                <a:blip r:embed="rId4"/>
                <a:stretch>
                  <a:fillRect l="-2778" t="-1736" b="-4514"/>
                </a:stretch>
              </a:blipFill>
              <a:ln w="9525">
                <a:noFill/>
                <a:miter lim="800000"/>
                <a:headEnd/>
                <a:tailEnd/>
              </a:ln>
              <a:effectLst/>
            </p:spPr>
            <p:txBody>
              <a:bodyPr/>
              <a:lstStyle/>
              <a:p>
                <a:r>
                  <a:rPr lang="en-US">
                    <a:noFill/>
                  </a:rPr>
                  <a:t> </a:t>
                </a:r>
              </a:p>
            </p:txBody>
          </p:sp>
        </mc:Fallback>
      </mc:AlternateContent>
      <p:sp>
        <p:nvSpPr>
          <p:cNvPr id="13" name="Text Box 47"/>
          <p:cNvSpPr txBox="1">
            <a:spLocks noChangeArrowheads="1"/>
          </p:cNvSpPr>
          <p:nvPr/>
        </p:nvSpPr>
        <p:spPr bwMode="auto">
          <a:xfrm>
            <a:off x="4686299" y="3317638"/>
            <a:ext cx="1143000" cy="923330"/>
          </a:xfrm>
          <a:prstGeom prst="rect">
            <a:avLst/>
          </a:prstGeom>
          <a:noFill/>
          <a:ln w="9525" algn="ctr">
            <a:noFill/>
            <a:miter lim="800000"/>
            <a:headEnd/>
            <a:tailEnd/>
          </a:ln>
          <a:effectLst/>
        </p:spPr>
        <p:txBody>
          <a:bodyPr wrap="square">
            <a:spAutoFit/>
          </a:bodyPr>
          <a:lstStyle/>
          <a:p>
            <a:pPr algn="ctr">
              <a:spcBef>
                <a:spcPct val="20000"/>
              </a:spcBef>
              <a:buFont typeface="Wingdings" pitchFamily="2" charset="2"/>
              <a:buNone/>
            </a:pPr>
            <a:r>
              <a:rPr lang="en-US" b="1" dirty="0" smtClean="0">
                <a:solidFill>
                  <a:srgbClr val="008000"/>
                </a:solidFill>
                <a:latin typeface="Arial" pitchFamily="34" charset="0"/>
                <a:cs typeface="Arial" pitchFamily="34" charset="0"/>
              </a:rPr>
              <a:t>Flip </a:t>
            </a:r>
            <a:r>
              <a:rPr lang="en-US" b="1" dirty="0">
                <a:solidFill>
                  <a:srgbClr val="008000"/>
                </a:solidFill>
                <a:latin typeface="Arial" pitchFamily="34" charset="0"/>
                <a:cs typeface="Arial" pitchFamily="34" charset="0"/>
              </a:rPr>
              <a:t>biased coins</a:t>
            </a:r>
            <a:endParaRPr lang="en-US" b="1" baseline="-25000" dirty="0">
              <a:solidFill>
                <a:srgbClr val="008000"/>
              </a:solidFill>
              <a:latin typeface="Arial" pitchFamily="34" charset="0"/>
              <a:cs typeface="Arial"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8001439"/>
              </p:ext>
            </p:extLst>
          </p:nvPr>
        </p:nvGraphicFramePr>
        <p:xfrm>
          <a:off x="1236663" y="5867400"/>
          <a:ext cx="7069137" cy="833438"/>
        </p:xfrm>
        <a:graphic>
          <a:graphicData uri="http://schemas.openxmlformats.org/presentationml/2006/ole">
            <mc:AlternateContent xmlns:mc="http://schemas.openxmlformats.org/markup-compatibility/2006">
              <mc:Choice xmlns:v="urn:schemas-microsoft-com:vml" Requires="v">
                <p:oleObj spid="_x0000_s69681" name="Equation" r:id="rId5" imgW="2476440" imgH="291960" progId="Equation.3">
                  <p:embed/>
                </p:oleObj>
              </mc:Choice>
              <mc:Fallback>
                <p:oleObj name="Equation" r:id="rId5" imgW="2476440" imgH="291960" progId="Equation.3">
                  <p:embed/>
                  <p:pic>
                    <p:nvPicPr>
                      <p:cNvPr id="0" name="Object 85"/>
                      <p:cNvPicPr>
                        <a:picLocks noChangeAspect="1" noChangeArrowheads="1"/>
                      </p:cNvPicPr>
                      <p:nvPr/>
                    </p:nvPicPr>
                    <p:blipFill>
                      <a:blip r:embed="rId6"/>
                      <a:srcRect/>
                      <a:stretch>
                        <a:fillRect/>
                      </a:stretch>
                    </p:blipFill>
                    <p:spPr bwMode="auto">
                      <a:xfrm>
                        <a:off x="1236663" y="5867400"/>
                        <a:ext cx="7069137" cy="833438"/>
                      </a:xfrm>
                      <a:prstGeom prst="rect">
                        <a:avLst/>
                      </a:prstGeom>
                      <a:noFill/>
                      <a:ln w="0">
                        <a:no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6781800" y="3256083"/>
                <a:ext cx="521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66"/>
                          </a:solidFill>
                          <a:latin typeface="Cambria Math"/>
                          <a:cs typeface="Arial" pitchFamily="34" charset="0"/>
                        </a:rPr>
                        <m:t>𝑨</m:t>
                      </m:r>
                    </m:oMath>
                  </m:oMathPara>
                </a14:m>
                <a:endParaRPr lang="en-US" b="1" dirty="0" smtClean="0">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781800" y="3256083"/>
                <a:ext cx="521297"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5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868362"/>
          </a:xfrm>
        </p:spPr>
        <p:txBody>
          <a:bodyPr/>
          <a:lstStyle/>
          <a:p>
            <a:r>
              <a:rPr lang="en-US" dirty="0" smtClean="0"/>
              <a:t>Graphs: Likelihood </a:t>
            </a:r>
            <a:r>
              <a:rPr lang="en-US" sz="4800" i="1" dirty="0" smtClean="0">
                <a:latin typeface="Times New Roman" pitchFamily="18" charset="0"/>
                <a:cs typeface="Times New Roman" pitchFamily="18" charset="0"/>
              </a:rPr>
              <a:t>P(G|</a:t>
            </a:r>
            <a:r>
              <a:rPr lang="el-GR" sz="4800" i="1" dirty="0" smtClean="0">
                <a:latin typeface="Times New Roman" pitchFamily="18" charset="0"/>
                <a:cs typeface="Times New Roman" pitchFamily="18" charset="0"/>
              </a:rPr>
              <a:t>Θ</a:t>
            </a:r>
            <a:r>
              <a:rPr lang="en-US" sz="4800" i="1" dirty="0" smtClean="0">
                <a:latin typeface="Times New Roman" pitchFamily="18" charset="0"/>
                <a:cs typeface="Times New Roman" pitchFamily="18" charset="0"/>
              </a:rPr>
              <a:t>)</a:t>
            </a:r>
            <a:endParaRPr lang="en-US" dirty="0"/>
          </a:p>
        </p:txBody>
      </p:sp>
      <p:sp>
        <p:nvSpPr>
          <p:cNvPr id="187395" name="Rectangle 3"/>
          <p:cNvSpPr>
            <a:spLocks noGrp="1" noChangeArrowheads="1"/>
          </p:cNvSpPr>
          <p:nvPr>
            <p:ph type="body" sz="half" idx="1"/>
          </p:nvPr>
        </p:nvSpPr>
        <p:spPr>
          <a:xfrm>
            <a:off x="304800" y="1219200"/>
            <a:ext cx="7239000" cy="1123384"/>
          </a:xfrm>
          <a:noFill/>
        </p:spPr>
        <p:txBody>
          <a:bodyPr wrap="square">
            <a:spAutoFit/>
          </a:bodyPr>
          <a:lstStyle/>
          <a:p>
            <a:r>
              <a:rPr lang="en-US" dirty="0">
                <a:solidFill>
                  <a:srgbClr val="0000FF"/>
                </a:solidFill>
              </a:rPr>
              <a:t>Given </a:t>
            </a:r>
            <a:r>
              <a:rPr lang="en-US" dirty="0" smtClean="0">
                <a:solidFill>
                  <a:srgbClr val="0000FF"/>
                </a:solidFill>
              </a:rPr>
              <a:t>graph </a:t>
            </a:r>
            <a:r>
              <a:rPr lang="en-US" b="1" i="1" dirty="0" smtClean="0">
                <a:solidFill>
                  <a:srgbClr val="0000FF"/>
                </a:solidFill>
                <a:latin typeface="Times New Roman" pitchFamily="18" charset="0"/>
                <a:cs typeface="Times New Roman" pitchFamily="18" charset="0"/>
              </a:rPr>
              <a:t>G(V,E)</a:t>
            </a:r>
            <a:r>
              <a:rPr lang="en-US" dirty="0" smtClean="0">
                <a:solidFill>
                  <a:srgbClr val="0000FF"/>
                </a:solidFill>
              </a:rPr>
              <a:t> </a:t>
            </a:r>
            <a:r>
              <a:rPr lang="en-US" dirty="0">
                <a:solidFill>
                  <a:srgbClr val="0000FF"/>
                </a:solidFill>
              </a:rPr>
              <a:t>and </a:t>
            </a:r>
            <a:r>
              <a:rPr lang="el-GR" b="1" i="1" dirty="0" smtClean="0">
                <a:solidFill>
                  <a:srgbClr val="0000FF"/>
                </a:solidFill>
                <a:latin typeface="Times New Roman" pitchFamily="18" charset="0"/>
                <a:cs typeface="Times New Roman" pitchFamily="18" charset="0"/>
              </a:rPr>
              <a:t>Θ</a:t>
            </a:r>
            <a:r>
              <a:rPr lang="en-US" b="1" i="1" dirty="0" smtClean="0">
                <a:solidFill>
                  <a:srgbClr val="0000FF"/>
                </a:solidFill>
                <a:latin typeface="Times New Roman" pitchFamily="18" charset="0"/>
                <a:cs typeface="Times New Roman" pitchFamily="18" charset="0"/>
              </a:rPr>
              <a:t>,</a:t>
            </a:r>
            <a:r>
              <a:rPr lang="en-US" dirty="0" smtClean="0">
                <a:solidFill>
                  <a:srgbClr val="0000FF"/>
                </a:solidFill>
              </a:rPr>
              <a:t> </a:t>
            </a:r>
            <a:r>
              <a:rPr lang="en-US" dirty="0">
                <a:solidFill>
                  <a:srgbClr val="0000FF"/>
                </a:solidFill>
              </a:rPr>
              <a:t>we calculate </a:t>
            </a:r>
            <a:r>
              <a:rPr lang="en-US" dirty="0" smtClean="0">
                <a:solidFill>
                  <a:srgbClr val="0000FF"/>
                </a:solidFill>
              </a:rPr>
              <a:t>likelihood </a:t>
            </a:r>
            <a:r>
              <a:rPr lang="en-US" dirty="0">
                <a:solidFill>
                  <a:srgbClr val="0000FF"/>
                </a:solidFill>
              </a:rPr>
              <a:t>that </a:t>
            </a:r>
            <a:r>
              <a:rPr lang="el-GR" b="1" i="1" dirty="0" smtClean="0">
                <a:solidFill>
                  <a:srgbClr val="0000FF"/>
                </a:solidFill>
                <a:latin typeface="Times New Roman" pitchFamily="18" charset="0"/>
                <a:cs typeface="Times New Roman" pitchFamily="18" charset="0"/>
              </a:rPr>
              <a:t>Θ</a:t>
            </a:r>
            <a:r>
              <a:rPr lang="en-US" dirty="0" smtClean="0">
                <a:solidFill>
                  <a:srgbClr val="0000FF"/>
                </a:solidFill>
              </a:rPr>
              <a:t> </a:t>
            </a:r>
            <a:r>
              <a:rPr lang="en-US" dirty="0">
                <a:solidFill>
                  <a:srgbClr val="0000FF"/>
                </a:solidFill>
              </a:rPr>
              <a:t>generated </a:t>
            </a:r>
            <a:r>
              <a:rPr lang="en-US" b="1" i="1" dirty="0" smtClean="0">
                <a:solidFill>
                  <a:srgbClr val="0000FF"/>
                </a:solidFill>
                <a:latin typeface="Times New Roman" pitchFamily="18" charset="0"/>
                <a:cs typeface="Times New Roman" pitchFamily="18" charset="0"/>
              </a:rPr>
              <a:t>G</a:t>
            </a:r>
            <a:r>
              <a:rPr lang="en-US" i="1" dirty="0" smtClean="0">
                <a:solidFill>
                  <a:srgbClr val="0000FF"/>
                </a:solidFill>
                <a:latin typeface="Times New Roman" pitchFamily="18" charset="0"/>
                <a:cs typeface="Times New Roman" pitchFamily="18" charset="0"/>
              </a:rPr>
              <a:t>:</a:t>
            </a:r>
            <a:r>
              <a:rPr lang="en-US" i="1" dirty="0" smtClean="0">
                <a:solidFill>
                  <a:srgbClr val="0000FF"/>
                </a:solidFill>
              </a:rPr>
              <a:t> </a:t>
            </a:r>
            <a:r>
              <a:rPr lang="en-US" b="1" i="1" dirty="0" smtClean="0">
                <a:solidFill>
                  <a:srgbClr val="0000FF"/>
                </a:solidFill>
                <a:latin typeface="Times New Roman" pitchFamily="18" charset="0"/>
                <a:cs typeface="Times New Roman" pitchFamily="18" charset="0"/>
              </a:rPr>
              <a:t>P(G|</a:t>
            </a:r>
            <a:r>
              <a:rPr lang="el-GR" b="1" i="1" dirty="0">
                <a:solidFill>
                  <a:srgbClr val="0000FF"/>
                </a:solidFill>
                <a:latin typeface="Times New Roman" pitchFamily="18" charset="0"/>
                <a:cs typeface="Times New Roman" pitchFamily="18" charset="0"/>
              </a:rPr>
              <a:t>Θ</a:t>
            </a:r>
            <a:r>
              <a:rPr lang="en-US" b="1" i="1" dirty="0">
                <a:solidFill>
                  <a:srgbClr val="0000FF"/>
                </a:solidFill>
                <a:latin typeface="Times New Roman" pitchFamily="18" charset="0"/>
                <a:cs typeface="Times New Roman" pitchFamily="18" charset="0"/>
              </a:rPr>
              <a:t>)</a:t>
            </a:r>
          </a:p>
        </p:txBody>
      </p:sp>
      <p:graphicFrame>
        <p:nvGraphicFramePr>
          <p:cNvPr id="187396" name="Group 4"/>
          <p:cNvGraphicFramePr>
            <a:graphicFrameLocks noGrp="1"/>
          </p:cNvGraphicFramePr>
          <p:nvPr>
            <p:ph sz="quarter" idx="2"/>
            <p:extLst>
              <p:ext uri="{D42A27DB-BD31-4B8C-83A1-F6EECF244321}">
                <p14:modId xmlns:p14="http://schemas.microsoft.com/office/powerpoint/2010/main" val="163129910"/>
              </p:ext>
            </p:extLst>
          </p:nvPr>
        </p:nvGraphicFramePr>
        <p:xfrm>
          <a:off x="2819400" y="2957512"/>
          <a:ext cx="2743200" cy="1692276"/>
        </p:xfrm>
        <a:graphic>
          <a:graphicData uri="http://schemas.openxmlformats.org/drawingml/2006/table">
            <a:tbl>
              <a:tblPr/>
              <a:tblGrid>
                <a:gridCol w="685800"/>
                <a:gridCol w="685800"/>
                <a:gridCol w="685800"/>
                <a:gridCol w="685800"/>
              </a:tblGrid>
              <a:tr h="423069">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069">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069">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069">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7434" name="Text Box 42"/>
          <p:cNvSpPr txBox="1">
            <a:spLocks noChangeArrowheads="1"/>
          </p:cNvSpPr>
          <p:nvPr/>
        </p:nvSpPr>
        <p:spPr bwMode="auto">
          <a:xfrm>
            <a:off x="0" y="4400847"/>
            <a:ext cx="2447529" cy="461665"/>
          </a:xfrm>
          <a:prstGeom prst="rect">
            <a:avLst/>
          </a:prstGeom>
          <a:noFill/>
          <a:ln w="9525" algn="ctr">
            <a:noFill/>
            <a:miter lim="800000"/>
            <a:headEnd/>
            <a:tailEnd/>
          </a:ln>
          <a:effectLst/>
        </p:spPr>
        <p:txBody>
          <a:bodyPr wrap="none">
            <a:spAutoFit/>
          </a:bodyPr>
          <a:lstStyle/>
          <a:p>
            <a:pPr algn="ctr">
              <a:spcBef>
                <a:spcPct val="20000"/>
              </a:spcBef>
              <a:buFont typeface="Wingdings" pitchFamily="2" charset="2"/>
              <a:buNone/>
            </a:pPr>
            <a:r>
              <a:rPr lang="el-GR" sz="2400" b="1" i="1" dirty="0" smtClean="0">
                <a:latin typeface="Times New Roman" pitchFamily="18" charset="0"/>
                <a:cs typeface="Times New Roman" pitchFamily="18" charset="0"/>
              </a:rPr>
              <a:t>Θ</a:t>
            </a:r>
            <a:r>
              <a:rPr lang="en-US" sz="2400" b="1" i="1" dirty="0" smtClean="0">
                <a:latin typeface="Times New Roman" pitchFamily="18" charset="0"/>
                <a:cs typeface="Times New Roman" pitchFamily="18" charset="0"/>
              </a:rPr>
              <a:t>=</a:t>
            </a:r>
            <a:r>
              <a:rPr lang="en-US" altLang="ko-KR" sz="2400" b="1" dirty="0" smtClean="0">
                <a:solidFill>
                  <a:srgbClr val="0000FF"/>
                </a:solidFill>
                <a:latin typeface="Calibri" pitchFamily="34" charset="0"/>
              </a:rPr>
              <a:t>B</a:t>
            </a:r>
            <a:r>
              <a:rPr lang="en-US" altLang="ko-KR" sz="2400" dirty="0" smtClean="0">
                <a:solidFill>
                  <a:srgbClr val="0000FF"/>
                </a:solidFill>
                <a:latin typeface="Calibri" pitchFamily="34" charset="0"/>
              </a:rPr>
              <a:t>(</a:t>
            </a:r>
            <a:r>
              <a:rPr lang="en-US" altLang="ko-KR" sz="2400" b="1" i="1" dirty="0" smtClean="0">
                <a:solidFill>
                  <a:srgbClr val="0000FF"/>
                </a:solidFill>
                <a:latin typeface="Calibri" pitchFamily="34" charset="0"/>
              </a:rPr>
              <a:t>V</a:t>
            </a:r>
            <a:r>
              <a:rPr lang="en-US" altLang="ko-KR" sz="2400" b="1" i="1" dirty="0">
                <a:solidFill>
                  <a:srgbClr val="0000FF"/>
                </a:solidFill>
                <a:latin typeface="Calibri" pitchFamily="34" charset="0"/>
              </a:rPr>
              <a:t>, C, M</a:t>
            </a:r>
            <a:r>
              <a:rPr lang="en-US" altLang="ko-KR" sz="2400" b="1" dirty="0">
                <a:solidFill>
                  <a:srgbClr val="0000FF"/>
                </a:solidFill>
                <a:latin typeface="Calibri" pitchFamily="34" charset="0"/>
              </a:rPr>
              <a:t>, {</a:t>
            </a:r>
            <a:r>
              <a:rPr lang="en-US" altLang="ko-KR" sz="2400" b="1" i="1" dirty="0">
                <a:solidFill>
                  <a:srgbClr val="0000FF"/>
                </a:solidFill>
                <a:latin typeface="Calibri" pitchFamily="34" charset="0"/>
                <a:cs typeface="Times New Roman" pitchFamily="18" charset="0"/>
              </a:rPr>
              <a:t>p</a:t>
            </a:r>
            <a:r>
              <a:rPr lang="en-US" altLang="ko-KR" sz="2400" b="1" i="1" baseline="-25000" dirty="0">
                <a:solidFill>
                  <a:srgbClr val="0000FF"/>
                </a:solidFill>
                <a:latin typeface="Calibri" pitchFamily="34" charset="0"/>
                <a:cs typeface="Times New Roman" pitchFamily="18" charset="0"/>
              </a:rPr>
              <a:t>c</a:t>
            </a:r>
            <a:r>
              <a:rPr lang="en-US" altLang="ko-KR" sz="2400" b="1" dirty="0">
                <a:solidFill>
                  <a:srgbClr val="0000FF"/>
                </a:solidFill>
                <a:latin typeface="Calibri" pitchFamily="34" charset="0"/>
              </a:rPr>
              <a:t>}</a:t>
            </a:r>
            <a:r>
              <a:rPr lang="en-US" altLang="ko-KR" sz="2400" dirty="0">
                <a:solidFill>
                  <a:srgbClr val="0000FF"/>
                </a:solidFill>
                <a:latin typeface="Calibri" pitchFamily="34" charset="0"/>
              </a:rPr>
              <a:t>)</a:t>
            </a:r>
            <a:endParaRPr lang="el-GR" sz="2400" i="1" baseline="-25000" dirty="0">
              <a:latin typeface="Calibri" pitchFamily="34" charset="0"/>
              <a:cs typeface="Times New Roman" pitchFamily="18" charset="0"/>
            </a:endParaRPr>
          </a:p>
        </p:txBody>
      </p:sp>
      <p:sp>
        <p:nvSpPr>
          <p:cNvPr id="187436" name="AutoShape 44"/>
          <p:cNvSpPr>
            <a:spLocks noChangeArrowheads="1"/>
          </p:cNvSpPr>
          <p:nvPr/>
        </p:nvSpPr>
        <p:spPr bwMode="auto">
          <a:xfrm rot="10800000">
            <a:off x="2199919" y="3688602"/>
            <a:ext cx="414337" cy="457200"/>
          </a:xfrm>
          <a:prstGeom prst="leftArrow">
            <a:avLst>
              <a:gd name="adj1" fmla="val 50000"/>
              <a:gd name="adj2" fmla="val 25000"/>
            </a:avLst>
          </a:prstGeom>
          <a:solidFill>
            <a:schemeClr val="accent1"/>
          </a:solidFill>
          <a:ln w="9525" algn="ctr">
            <a:solidFill>
              <a:schemeClr val="tx1"/>
            </a:solidFill>
            <a:miter lim="800000"/>
            <a:headEnd/>
            <a:tailEnd/>
          </a:ln>
          <a:effectLst/>
        </p:spPr>
        <p:txBody>
          <a:bodyPr rot="10800000" wrap="none" anchor="ctr"/>
          <a:lstStyle/>
          <a:p>
            <a:pPr algn="ctr">
              <a:spcBef>
                <a:spcPct val="20000"/>
              </a:spcBef>
              <a:buFont typeface="Wingdings" pitchFamily="2" charset="2"/>
              <a:buChar char="•"/>
            </a:pPr>
            <a:endParaRPr lang="en-US"/>
          </a:p>
        </p:txBody>
      </p:sp>
      <p:sp>
        <p:nvSpPr>
          <p:cNvPr id="187437" name="Line 45"/>
          <p:cNvSpPr>
            <a:spLocks noChangeShapeType="1"/>
          </p:cNvSpPr>
          <p:nvPr/>
        </p:nvSpPr>
        <p:spPr bwMode="auto">
          <a:xfrm>
            <a:off x="7772400" y="1724024"/>
            <a:ext cx="457200" cy="228600"/>
          </a:xfrm>
          <a:prstGeom prst="line">
            <a:avLst/>
          </a:prstGeom>
          <a:noFill/>
          <a:ln w="12700">
            <a:solidFill>
              <a:schemeClr val="tx1"/>
            </a:solidFill>
            <a:round/>
            <a:headEnd/>
            <a:tailEnd/>
          </a:ln>
          <a:effectLst/>
        </p:spPr>
        <p:txBody>
          <a:bodyPr/>
          <a:lstStyle/>
          <a:p>
            <a:endParaRPr lang="en-US"/>
          </a:p>
        </p:txBody>
      </p:sp>
      <p:sp>
        <p:nvSpPr>
          <p:cNvPr id="187438" name="Line 46"/>
          <p:cNvSpPr>
            <a:spLocks noChangeShapeType="1"/>
          </p:cNvSpPr>
          <p:nvPr/>
        </p:nvSpPr>
        <p:spPr bwMode="auto">
          <a:xfrm>
            <a:off x="8229600" y="1981200"/>
            <a:ext cx="0" cy="457200"/>
          </a:xfrm>
          <a:prstGeom prst="line">
            <a:avLst/>
          </a:prstGeom>
          <a:noFill/>
          <a:ln w="12700">
            <a:solidFill>
              <a:schemeClr val="tx1"/>
            </a:solidFill>
            <a:round/>
            <a:headEnd/>
            <a:tailEnd/>
          </a:ln>
          <a:effectLst/>
        </p:spPr>
        <p:txBody>
          <a:bodyPr/>
          <a:lstStyle/>
          <a:p>
            <a:endParaRPr lang="en-US"/>
          </a:p>
        </p:txBody>
      </p:sp>
      <p:sp>
        <p:nvSpPr>
          <p:cNvPr id="187439" name="Line 47"/>
          <p:cNvSpPr>
            <a:spLocks noChangeShapeType="1"/>
          </p:cNvSpPr>
          <p:nvPr/>
        </p:nvSpPr>
        <p:spPr bwMode="auto">
          <a:xfrm flipV="1">
            <a:off x="7696200" y="1981200"/>
            <a:ext cx="533400" cy="228600"/>
          </a:xfrm>
          <a:prstGeom prst="line">
            <a:avLst/>
          </a:prstGeom>
          <a:noFill/>
          <a:ln w="12700">
            <a:solidFill>
              <a:schemeClr val="tx1"/>
            </a:solidFill>
            <a:round/>
            <a:headEnd/>
            <a:tailEnd/>
          </a:ln>
          <a:effectLst/>
        </p:spPr>
        <p:txBody>
          <a:bodyPr/>
          <a:lstStyle/>
          <a:p>
            <a:endParaRPr lang="en-US"/>
          </a:p>
        </p:txBody>
      </p:sp>
      <p:sp>
        <p:nvSpPr>
          <p:cNvPr id="187440" name="Line 48"/>
          <p:cNvSpPr>
            <a:spLocks noChangeShapeType="1"/>
          </p:cNvSpPr>
          <p:nvPr/>
        </p:nvSpPr>
        <p:spPr bwMode="auto">
          <a:xfrm>
            <a:off x="7696200" y="2209800"/>
            <a:ext cx="533400" cy="228600"/>
          </a:xfrm>
          <a:prstGeom prst="line">
            <a:avLst/>
          </a:prstGeom>
          <a:noFill/>
          <a:ln w="12700">
            <a:solidFill>
              <a:schemeClr val="tx1"/>
            </a:solidFill>
            <a:round/>
            <a:headEnd/>
            <a:tailEnd/>
          </a:ln>
          <a:effectLst/>
        </p:spPr>
        <p:txBody>
          <a:bodyPr/>
          <a:lstStyle/>
          <a:p>
            <a:endParaRPr lang="en-US"/>
          </a:p>
        </p:txBody>
      </p:sp>
      <p:sp>
        <p:nvSpPr>
          <p:cNvPr id="187441" name="Oval 49"/>
          <p:cNvSpPr>
            <a:spLocks noChangeArrowheads="1"/>
          </p:cNvSpPr>
          <p:nvPr/>
        </p:nvSpPr>
        <p:spPr bwMode="auto">
          <a:xfrm>
            <a:off x="7696200" y="1662112"/>
            <a:ext cx="152400" cy="152400"/>
          </a:xfrm>
          <a:prstGeom prst="ellipse">
            <a:avLst/>
          </a:prstGeom>
          <a:solidFill>
            <a:schemeClr val="accent3"/>
          </a:solidFill>
          <a:ln w="9525">
            <a:solidFill>
              <a:schemeClr val="tx1"/>
            </a:solidFill>
            <a:round/>
            <a:headEnd/>
            <a:tailEnd/>
          </a:ln>
          <a:effectLst/>
        </p:spPr>
        <p:txBody>
          <a:bodyPr wrap="none" anchor="ctr"/>
          <a:lstStyle/>
          <a:p>
            <a:endParaRPr lang="en-US"/>
          </a:p>
        </p:txBody>
      </p:sp>
      <p:sp>
        <p:nvSpPr>
          <p:cNvPr id="187442" name="Oval 50"/>
          <p:cNvSpPr>
            <a:spLocks noChangeArrowheads="1"/>
          </p:cNvSpPr>
          <p:nvPr/>
        </p:nvSpPr>
        <p:spPr bwMode="auto">
          <a:xfrm>
            <a:off x="7620000" y="2133600"/>
            <a:ext cx="152400" cy="1524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87443" name="Oval 51"/>
          <p:cNvSpPr>
            <a:spLocks noChangeArrowheads="1"/>
          </p:cNvSpPr>
          <p:nvPr/>
        </p:nvSpPr>
        <p:spPr bwMode="auto">
          <a:xfrm>
            <a:off x="8153400" y="1890712"/>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7444" name="Oval 52"/>
          <p:cNvSpPr>
            <a:spLocks noChangeArrowheads="1"/>
          </p:cNvSpPr>
          <p:nvPr/>
        </p:nvSpPr>
        <p:spPr bwMode="auto">
          <a:xfrm>
            <a:off x="8153400" y="2362200"/>
            <a:ext cx="152400" cy="1524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87445" name="AutoShape 53"/>
          <p:cNvSpPr>
            <a:spLocks noChangeArrowheads="1"/>
          </p:cNvSpPr>
          <p:nvPr/>
        </p:nvSpPr>
        <p:spPr bwMode="auto">
          <a:xfrm rot="16200000">
            <a:off x="7793831" y="2493169"/>
            <a:ext cx="261937" cy="457200"/>
          </a:xfrm>
          <a:prstGeom prst="leftArrow">
            <a:avLst>
              <a:gd name="adj1" fmla="val 50000"/>
              <a:gd name="adj2" fmla="val 25000"/>
            </a:avLst>
          </a:prstGeom>
          <a:solidFill>
            <a:schemeClr val="accent1"/>
          </a:solidFill>
          <a:ln w="9525" algn="ctr">
            <a:solidFill>
              <a:schemeClr val="tx1"/>
            </a:solidFill>
            <a:miter lim="800000"/>
            <a:headEnd/>
            <a:tailEnd/>
          </a:ln>
          <a:effectLst/>
        </p:spPr>
        <p:txBody>
          <a:bodyPr vert="eaVert" wrap="none" anchor="ctr"/>
          <a:lstStyle/>
          <a:p>
            <a:pPr algn="ctr">
              <a:spcBef>
                <a:spcPct val="20000"/>
              </a:spcBef>
              <a:buFont typeface="Wingdings" pitchFamily="2" charset="2"/>
              <a:buChar char="•"/>
            </a:pPr>
            <a:endParaRPr lang="en-US"/>
          </a:p>
        </p:txBody>
      </p:sp>
      <p:graphicFrame>
        <p:nvGraphicFramePr>
          <p:cNvPr id="187446" name="Group 54"/>
          <p:cNvGraphicFramePr>
            <a:graphicFrameLocks noGrp="1"/>
          </p:cNvGraphicFramePr>
          <p:nvPr>
            <p:ph sz="quarter" idx="3"/>
            <p:extLst>
              <p:ext uri="{D42A27DB-BD31-4B8C-83A1-F6EECF244321}">
                <p14:modId xmlns:p14="http://schemas.microsoft.com/office/powerpoint/2010/main" val="2530645383"/>
              </p:ext>
            </p:extLst>
          </p:nvPr>
        </p:nvGraphicFramePr>
        <p:xfrm>
          <a:off x="7010400" y="3005137"/>
          <a:ext cx="1676400" cy="1714500"/>
        </p:xfrm>
        <a:graphic>
          <a:graphicData uri="http://schemas.openxmlformats.org/drawingml/2006/table">
            <a:tbl>
              <a:tblPr/>
              <a:tblGrid>
                <a:gridCol w="419100"/>
                <a:gridCol w="419100"/>
                <a:gridCol w="419100"/>
                <a:gridCol w="419100"/>
              </a:tblGrid>
              <a:tr h="428625">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7473" name="Text Box 81"/>
          <p:cNvSpPr txBox="1">
            <a:spLocks noChangeArrowheads="1"/>
          </p:cNvSpPr>
          <p:nvPr/>
        </p:nvSpPr>
        <p:spPr bwMode="auto">
          <a:xfrm>
            <a:off x="7737475" y="4710112"/>
            <a:ext cx="404813" cy="457200"/>
          </a:xfrm>
          <a:prstGeom prst="rect">
            <a:avLst/>
          </a:prstGeom>
          <a:noFill/>
          <a:ln w="9525" algn="ctr">
            <a:noFill/>
            <a:miter lim="800000"/>
            <a:headEnd/>
            <a:tailEnd/>
          </a:ln>
          <a:effectLst/>
        </p:spPr>
        <p:txBody>
          <a:bodyPr wrap="none">
            <a:spAutoFit/>
          </a:bodyPr>
          <a:lstStyle/>
          <a:p>
            <a:pPr algn="ctr">
              <a:spcBef>
                <a:spcPct val="20000"/>
              </a:spcBef>
              <a:buFont typeface="Wingdings" pitchFamily="2" charset="2"/>
              <a:buNone/>
            </a:pPr>
            <a:r>
              <a:rPr lang="en-US" sz="2400" b="1" i="1" dirty="0" smtClean="0">
                <a:latin typeface="Times New Roman" pitchFamily="18" charset="0"/>
              </a:rPr>
              <a:t>G</a:t>
            </a:r>
            <a:endParaRPr lang="en-US" sz="2400" b="1" i="1" baseline="-25000" dirty="0">
              <a:latin typeface="Times New Roman" pitchFamily="18" charset="0"/>
            </a:endParaRPr>
          </a:p>
        </p:txBody>
      </p:sp>
      <p:sp>
        <p:nvSpPr>
          <p:cNvPr id="187474" name="AutoShape 82"/>
          <p:cNvSpPr>
            <a:spLocks noChangeArrowheads="1"/>
          </p:cNvSpPr>
          <p:nvPr/>
        </p:nvSpPr>
        <p:spPr bwMode="auto">
          <a:xfrm rot="14016232">
            <a:off x="5584031" y="4507706"/>
            <a:ext cx="566738" cy="457200"/>
          </a:xfrm>
          <a:prstGeom prst="leftArrow">
            <a:avLst>
              <a:gd name="adj1" fmla="val 50000"/>
              <a:gd name="adj2" fmla="val 30990"/>
            </a:avLst>
          </a:prstGeom>
          <a:solidFill>
            <a:schemeClr val="accent1"/>
          </a:solidFill>
          <a:ln w="9525" algn="ctr">
            <a:solidFill>
              <a:schemeClr val="tx1"/>
            </a:solidFill>
            <a:miter lim="800000"/>
            <a:headEnd/>
            <a:tailEnd/>
          </a:ln>
          <a:effectLst/>
        </p:spPr>
        <p:txBody>
          <a:bodyPr vert="eaVert" wrap="none" anchor="ctr"/>
          <a:lstStyle/>
          <a:p>
            <a:pPr algn="ctr">
              <a:spcBef>
                <a:spcPct val="20000"/>
              </a:spcBef>
              <a:buFont typeface="Wingdings" pitchFamily="2" charset="2"/>
              <a:buChar char="•"/>
            </a:pPr>
            <a:endParaRPr lang="en-US"/>
          </a:p>
        </p:txBody>
      </p:sp>
      <p:sp>
        <p:nvSpPr>
          <p:cNvPr id="187475" name="AutoShape 83"/>
          <p:cNvSpPr>
            <a:spLocks noChangeArrowheads="1"/>
          </p:cNvSpPr>
          <p:nvPr/>
        </p:nvSpPr>
        <p:spPr bwMode="auto">
          <a:xfrm rot="18078808">
            <a:off x="6422231" y="4502944"/>
            <a:ext cx="566737" cy="457200"/>
          </a:xfrm>
          <a:prstGeom prst="leftArrow">
            <a:avLst>
              <a:gd name="adj1" fmla="val 50000"/>
              <a:gd name="adj2" fmla="val 30990"/>
            </a:avLst>
          </a:prstGeom>
          <a:solidFill>
            <a:schemeClr val="accent1"/>
          </a:solidFill>
          <a:ln w="9525" algn="ctr">
            <a:solidFill>
              <a:schemeClr val="tx1"/>
            </a:solidFill>
            <a:miter lim="800000"/>
            <a:headEnd/>
            <a:tailEnd/>
          </a:ln>
          <a:effectLst/>
        </p:spPr>
        <p:txBody>
          <a:bodyPr vert="eaVert" wrap="none" anchor="ctr"/>
          <a:lstStyle/>
          <a:p>
            <a:pPr algn="ctr">
              <a:spcBef>
                <a:spcPct val="20000"/>
              </a:spcBef>
              <a:buFont typeface="Wingdings" pitchFamily="2" charset="2"/>
              <a:buChar char="•"/>
            </a:pPr>
            <a:endParaRPr lang="en-US"/>
          </a:p>
        </p:txBody>
      </p:sp>
      <p:sp>
        <p:nvSpPr>
          <p:cNvPr id="187476" name="Rectangle 84"/>
          <p:cNvSpPr>
            <a:spLocks noChangeArrowheads="1"/>
          </p:cNvSpPr>
          <p:nvPr/>
        </p:nvSpPr>
        <p:spPr bwMode="auto">
          <a:xfrm>
            <a:off x="5626100" y="5044210"/>
            <a:ext cx="1412875" cy="608012"/>
          </a:xfrm>
          <a:prstGeom prst="rect">
            <a:avLst/>
          </a:prstGeom>
          <a:noFill/>
          <a:ln w="28575" algn="ctr">
            <a:solidFill>
              <a:srgbClr val="CC0000"/>
            </a:solidFill>
            <a:miter lim="800000"/>
            <a:headEnd/>
            <a:tailEnd/>
          </a:ln>
          <a:effectLst/>
        </p:spPr>
        <p:txBody>
          <a:bodyPr wrap="none">
            <a:spAutoFit/>
          </a:bodyPr>
          <a:lstStyle/>
          <a:p>
            <a:pPr algn="ctr">
              <a:spcBef>
                <a:spcPct val="20000"/>
              </a:spcBef>
              <a:buFont typeface="Wingdings" pitchFamily="2" charset="2"/>
              <a:buNone/>
            </a:pPr>
            <a:r>
              <a:rPr lang="en-US" sz="3200" b="1" i="1" dirty="0" smtClean="0">
                <a:latin typeface="Times New Roman" pitchFamily="18" charset="0"/>
              </a:rPr>
              <a:t>P(G|</a:t>
            </a:r>
            <a:r>
              <a:rPr lang="el-GR" sz="3200" b="1" i="1" dirty="0">
                <a:latin typeface="Times New Roman" pitchFamily="18" charset="0"/>
                <a:cs typeface="Times New Roman" pitchFamily="18" charset="0"/>
              </a:rPr>
              <a:t>Θ</a:t>
            </a:r>
            <a:r>
              <a:rPr lang="en-US" sz="2800" b="1" i="1" dirty="0">
                <a:latin typeface="Times New Roman" pitchFamily="18" charset="0"/>
              </a:rPr>
              <a:t>)</a:t>
            </a:r>
          </a:p>
        </p:txBody>
      </p:sp>
      <p:graphicFrame>
        <p:nvGraphicFramePr>
          <p:cNvPr id="187477" name="Object 85"/>
          <p:cNvGraphicFramePr>
            <a:graphicFrameLocks noChangeAspect="1"/>
          </p:cNvGraphicFramePr>
          <p:nvPr>
            <p:extLst>
              <p:ext uri="{D42A27DB-BD31-4B8C-83A1-F6EECF244321}">
                <p14:modId xmlns:p14="http://schemas.microsoft.com/office/powerpoint/2010/main" val="770019911"/>
              </p:ext>
            </p:extLst>
          </p:nvPr>
        </p:nvGraphicFramePr>
        <p:xfrm>
          <a:off x="746125" y="5745162"/>
          <a:ext cx="7497763" cy="884238"/>
        </p:xfrm>
        <a:graphic>
          <a:graphicData uri="http://schemas.openxmlformats.org/presentationml/2006/ole">
            <mc:AlternateContent xmlns:mc="http://schemas.openxmlformats.org/markup-compatibility/2006">
              <mc:Choice xmlns:v="urn:schemas-microsoft-com:vml" Requires="v">
                <p:oleObj spid="_x0000_s70705" name="Equation" r:id="rId3" imgW="2476440" imgH="291960" progId="Equation.3">
                  <p:embed/>
                </p:oleObj>
              </mc:Choice>
              <mc:Fallback>
                <p:oleObj name="Equation" r:id="rId3" imgW="2476440" imgH="291960" progId="Equation.3">
                  <p:embed/>
                  <p:pic>
                    <p:nvPicPr>
                      <p:cNvPr id="0" name=""/>
                      <p:cNvPicPr>
                        <a:picLocks noChangeAspect="1" noChangeArrowheads="1"/>
                      </p:cNvPicPr>
                      <p:nvPr/>
                    </p:nvPicPr>
                    <p:blipFill>
                      <a:blip r:embed="rId4"/>
                      <a:srcRect/>
                      <a:stretch>
                        <a:fillRect/>
                      </a:stretch>
                    </p:blipFill>
                    <p:spPr bwMode="auto">
                      <a:xfrm>
                        <a:off x="746125" y="5745162"/>
                        <a:ext cx="7497763" cy="884238"/>
                      </a:xfrm>
                      <a:prstGeom prst="rect">
                        <a:avLst/>
                      </a:prstGeom>
                      <a:noFill/>
                      <a:ln w="57150">
                        <a:solidFill>
                          <a:srgbClr val="008000"/>
                        </a:solidFill>
                      </a:ln>
                      <a:extLst/>
                    </p:spPr>
                  </p:pic>
                </p:oleObj>
              </mc:Fallback>
            </mc:AlternateContent>
          </a:graphicData>
        </a:graphic>
      </p:graphicFrame>
      <p:sp>
        <p:nvSpPr>
          <p:cNvPr id="187478" name="Text Box 86"/>
          <p:cNvSpPr txBox="1">
            <a:spLocks noChangeArrowheads="1"/>
          </p:cNvSpPr>
          <p:nvPr/>
        </p:nvSpPr>
        <p:spPr bwMode="auto">
          <a:xfrm>
            <a:off x="8382000" y="1966912"/>
            <a:ext cx="423514" cy="461665"/>
          </a:xfrm>
          <a:prstGeom prst="rect">
            <a:avLst/>
          </a:prstGeom>
          <a:noFill/>
          <a:ln w="9525">
            <a:noFill/>
            <a:miter lim="800000"/>
            <a:headEnd/>
            <a:tailEnd/>
          </a:ln>
          <a:effectLst/>
        </p:spPr>
        <p:txBody>
          <a:bodyPr wrap="none">
            <a:spAutoFit/>
          </a:bodyPr>
          <a:lstStyle/>
          <a:p>
            <a:r>
              <a:rPr lang="en-US" sz="2400" b="1" dirty="0">
                <a:latin typeface="Times" pitchFamily="18" charset="0"/>
              </a:rPr>
              <a:t>G</a:t>
            </a:r>
          </a:p>
        </p:txBody>
      </p:sp>
      <p:sp>
        <p:nvSpPr>
          <p:cNvPr id="31" name="Slide Number Placeholder 30"/>
          <p:cNvSpPr>
            <a:spLocks noGrp="1"/>
          </p:cNvSpPr>
          <p:nvPr>
            <p:ph type="sldNum" sz="quarter" idx="12"/>
          </p:nvPr>
        </p:nvSpPr>
        <p:spPr>
          <a:xfrm>
            <a:off x="6553200" y="6381750"/>
            <a:ext cx="2133600" cy="476250"/>
          </a:xfrm>
        </p:spPr>
        <p:txBody>
          <a:bodyPr/>
          <a:lstStyle/>
          <a:p>
            <a:fld id="{1EE19DCF-1AF4-495E-872A-F2912EA85AB1}" type="slidenum">
              <a:rPr lang="en-US" smtClean="0"/>
              <a:pPr/>
              <a:t>23</a:t>
            </a:fld>
            <a:endParaRPr lang="en-US"/>
          </a:p>
        </p:txBody>
      </p:sp>
      <p:sp>
        <p:nvSpPr>
          <p:cNvPr id="32" name="Footer Placeholder 31"/>
          <p:cNvSpPr>
            <a:spLocks noGrp="1"/>
          </p:cNvSpPr>
          <p:nvPr>
            <p:ph type="ftr" sz="quarter" idx="11"/>
          </p:nvPr>
        </p:nvSpPr>
        <p:spPr>
          <a:xfrm>
            <a:off x="1981200" y="6553200"/>
            <a:ext cx="5181600" cy="304800"/>
          </a:xfrm>
        </p:spPr>
        <p:txBody>
          <a:bodyPr/>
          <a:lstStyle/>
          <a:p>
            <a:r>
              <a:rPr lang="en-US" smtClean="0"/>
              <a:t>J. Leskovec, A. Rajaraman, J. Ullman: Mining of Massive Datasets, http://www.mmds.org</a:t>
            </a:r>
            <a:endParaRPr lang="en-US" dirty="0"/>
          </a:p>
        </p:txBody>
      </p:sp>
      <p:cxnSp>
        <p:nvCxnSpPr>
          <p:cNvPr id="5" name="Straight Connector 4"/>
          <p:cNvCxnSpPr>
            <a:stCxn id="2" idx="0"/>
            <a:endCxn id="3" idx="2"/>
          </p:cNvCxnSpPr>
          <p:nvPr/>
        </p:nvCxnSpPr>
        <p:spPr>
          <a:xfrm flipV="1">
            <a:off x="342900" y="3567112"/>
            <a:ext cx="273050" cy="57150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a:stCxn id="3" idx="2"/>
            <a:endCxn id="34" idx="0"/>
          </p:cNvCxnSpPr>
          <p:nvPr/>
        </p:nvCxnSpPr>
        <p:spPr>
          <a:xfrm>
            <a:off x="615950" y="3567112"/>
            <a:ext cx="158750" cy="5715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a:stCxn id="3" idx="2"/>
            <a:endCxn id="35" idx="0"/>
          </p:cNvCxnSpPr>
          <p:nvPr/>
        </p:nvCxnSpPr>
        <p:spPr>
          <a:xfrm>
            <a:off x="615950" y="3567112"/>
            <a:ext cx="590550" cy="5715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a:stCxn id="35" idx="0"/>
            <a:endCxn id="37" idx="2"/>
          </p:cNvCxnSpPr>
          <p:nvPr/>
        </p:nvCxnSpPr>
        <p:spPr>
          <a:xfrm flipV="1">
            <a:off x="1206500" y="3567112"/>
            <a:ext cx="176014" cy="5715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a:stCxn id="37" idx="2"/>
            <a:endCxn id="36" idx="0"/>
          </p:cNvCxnSpPr>
          <p:nvPr/>
        </p:nvCxnSpPr>
        <p:spPr>
          <a:xfrm>
            <a:off x="1382514" y="3567112"/>
            <a:ext cx="255786" cy="571500"/>
          </a:xfrm>
          <a:prstGeom prst="line">
            <a:avLst/>
          </a:prstGeom>
          <a:ln w="28575"/>
        </p:spPr>
        <p:style>
          <a:lnRef idx="1">
            <a:schemeClr val="dk1"/>
          </a:lnRef>
          <a:fillRef idx="0">
            <a:schemeClr val="dk1"/>
          </a:fillRef>
          <a:effectRef idx="0">
            <a:schemeClr val="dk1"/>
          </a:effectRef>
          <a:fontRef idx="minor">
            <a:schemeClr val="tx1"/>
          </a:fontRef>
        </p:style>
      </p:cxnSp>
      <p:sp>
        <p:nvSpPr>
          <p:cNvPr id="2" name="Oval 1"/>
          <p:cNvSpPr/>
          <p:nvPr/>
        </p:nvSpPr>
        <p:spPr>
          <a:xfrm>
            <a:off x="228600" y="4138612"/>
            <a:ext cx="228600" cy="224840"/>
          </a:xfrm>
          <a:prstGeom prst="ellipse">
            <a:avLst/>
          </a:prstGeom>
          <a:solidFill>
            <a:schemeClr val="accent2"/>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Oval 33"/>
          <p:cNvSpPr/>
          <p:nvPr/>
        </p:nvSpPr>
        <p:spPr>
          <a:xfrm>
            <a:off x="660400" y="4138612"/>
            <a:ext cx="228600" cy="224840"/>
          </a:xfrm>
          <a:prstGeom prst="ellipse">
            <a:avLst/>
          </a:prstGeom>
          <a:solidFill>
            <a:schemeClr val="accent2"/>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Oval 34"/>
          <p:cNvSpPr/>
          <p:nvPr/>
        </p:nvSpPr>
        <p:spPr>
          <a:xfrm>
            <a:off x="1092200" y="4138612"/>
            <a:ext cx="228600" cy="224840"/>
          </a:xfrm>
          <a:prstGeom prst="ellipse">
            <a:avLst/>
          </a:prstGeom>
          <a:solidFill>
            <a:schemeClr val="accent1"/>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Oval 35"/>
          <p:cNvSpPr/>
          <p:nvPr/>
        </p:nvSpPr>
        <p:spPr>
          <a:xfrm>
            <a:off x="1524000" y="4138612"/>
            <a:ext cx="228600" cy="224840"/>
          </a:xfrm>
          <a:prstGeom prst="ellipse">
            <a:avLst/>
          </a:prstGeom>
          <a:solidFill>
            <a:schemeClr val="accent3"/>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p:cNvSpPr/>
          <p:nvPr/>
        </p:nvSpPr>
        <p:spPr>
          <a:xfrm>
            <a:off x="457200" y="3262312"/>
            <a:ext cx="317500" cy="304800"/>
          </a:xfrm>
          <a:prstGeom prst="rect">
            <a:avLst/>
          </a:prstGeom>
          <a:solidFill>
            <a:srgbClr val="92D050"/>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a:t>A</a:t>
            </a:r>
          </a:p>
        </p:txBody>
      </p:sp>
      <p:sp>
        <p:nvSpPr>
          <p:cNvPr id="37" name="Rectangle 36"/>
          <p:cNvSpPr/>
          <p:nvPr/>
        </p:nvSpPr>
        <p:spPr>
          <a:xfrm>
            <a:off x="1223764" y="3262312"/>
            <a:ext cx="317500" cy="304800"/>
          </a:xfrm>
          <a:prstGeom prst="rect">
            <a:avLst/>
          </a:prstGeom>
          <a:solidFill>
            <a:srgbClr val="92D050"/>
          </a:solid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smtClean="0"/>
              <a:t>B</a:t>
            </a:r>
            <a:endParaRPr lang="en-US" b="1" dirty="0"/>
          </a:p>
        </p:txBody>
      </p:sp>
    </p:spTree>
    <p:extLst>
      <p:ext uri="{BB962C8B-B14F-4D97-AF65-F5344CB8AC3E}">
        <p14:creationId xmlns:p14="http://schemas.microsoft.com/office/powerpoint/2010/main" val="31044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3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74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74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7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36" grpId="0" animBg="1"/>
      <p:bldP spid="187474" grpId="0" animBg="1"/>
      <p:bldP spid="187475" grpId="0" animBg="1"/>
      <p:bldP spid="1874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MLE for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a:bodyPr>
              <a:lstStyle/>
              <a:p>
                <a:r>
                  <a:rPr lang="en-US" b="1" dirty="0" smtClean="0">
                    <a:solidFill>
                      <a:srgbClr val="D60093"/>
                    </a:solidFill>
                  </a:rPr>
                  <a:t>Our goal:</a:t>
                </a:r>
                <a:r>
                  <a:rPr lang="en-US" dirty="0" smtClean="0">
                    <a:solidFill>
                      <a:srgbClr val="D60093"/>
                    </a:solidFill>
                  </a:rPr>
                  <a:t> </a:t>
                </a:r>
                <a:r>
                  <a:rPr lang="en-US" dirty="0" smtClean="0"/>
                  <a:t>Find </a:t>
                </a:r>
                <a14:m>
                  <m:oMath xmlns:m="http://schemas.openxmlformats.org/officeDocument/2006/math">
                    <m:r>
                      <a:rPr lang="en-US" b="1" i="0" smtClean="0">
                        <a:latin typeface="Cambria Math"/>
                      </a:rPr>
                      <m:t>𝚯</m:t>
                    </m:r>
                    <m:r>
                      <a:rPr lang="en-US" b="1" i="1" smtClean="0">
                        <a:latin typeface="Cambria Math"/>
                      </a:rPr>
                      <m:t>=</m:t>
                    </m:r>
                    <m:r>
                      <a:rPr lang="en-US" b="1" i="1" smtClean="0">
                        <a:latin typeface="Cambria Math"/>
                      </a:rPr>
                      <m:t>𝑩</m:t>
                    </m:r>
                    <m:r>
                      <a:rPr lang="en-US" b="1" i="1" smtClean="0">
                        <a:latin typeface="Cambria Math"/>
                      </a:rPr>
                      <m:t>(</m:t>
                    </m:r>
                    <m:r>
                      <a:rPr lang="en-US" b="1" i="1" smtClean="0">
                        <a:latin typeface="Cambria Math"/>
                      </a:rPr>
                      <m:t>𝑽</m:t>
                    </m:r>
                    <m:r>
                      <a:rPr lang="en-US" b="1" i="1" smtClean="0">
                        <a:latin typeface="Cambria Math"/>
                      </a:rPr>
                      <m:t>,</m:t>
                    </m:r>
                    <m:r>
                      <a:rPr lang="en-US" b="1" i="1" smtClean="0">
                        <a:latin typeface="Cambria Math"/>
                      </a:rPr>
                      <m:t>𝑪</m:t>
                    </m:r>
                    <m:r>
                      <a:rPr lang="en-US" b="1" i="1" smtClean="0">
                        <a:latin typeface="Cambria Math"/>
                      </a:rPr>
                      <m:t>,</m:t>
                    </m:r>
                    <m:r>
                      <a:rPr lang="en-US" b="1" i="1" smtClean="0">
                        <a:latin typeface="Cambria Math"/>
                      </a:rPr>
                      <m:t>𝑴</m:t>
                    </m:r>
                    <m:r>
                      <a:rPr lang="en-US" b="1" i="1" smtClean="0">
                        <a:latin typeface="Cambria Math"/>
                      </a:rPr>
                      <m:t>,</m:t>
                    </m:r>
                    <m:d>
                      <m:dPr>
                        <m:begChr m:val="{"/>
                        <m:endChr m:val="}"/>
                        <m:ctrlPr>
                          <a:rPr lang="en-US" b="1" i="1" smtClean="0">
                            <a:latin typeface="Cambria Math"/>
                          </a:rPr>
                        </m:ctrlPr>
                      </m:dPr>
                      <m:e>
                        <m:sSub>
                          <m:sSubPr>
                            <m:ctrlPr>
                              <a:rPr lang="en-US" b="1" i="1" smtClean="0">
                                <a:latin typeface="Cambria Math"/>
                              </a:rPr>
                            </m:ctrlPr>
                          </m:sSubPr>
                          <m:e>
                            <m:r>
                              <a:rPr lang="en-US" b="1" i="1" smtClean="0">
                                <a:latin typeface="Cambria Math"/>
                              </a:rPr>
                              <m:t>𝒑</m:t>
                            </m:r>
                          </m:e>
                          <m:sub>
                            <m:r>
                              <a:rPr lang="en-US" b="1" i="1" smtClean="0">
                                <a:latin typeface="Cambria Math"/>
                              </a:rPr>
                              <m:t>𝑪</m:t>
                            </m:r>
                          </m:sub>
                        </m:sSub>
                      </m:e>
                    </m:d>
                    <m:r>
                      <a:rPr lang="en-US" b="1" i="1" smtClean="0">
                        <a:latin typeface="Cambria Math"/>
                      </a:rPr>
                      <m:t>)</m:t>
                    </m:r>
                  </m:oMath>
                </a14:m>
                <a:r>
                  <a:rPr lang="en-US" b="1" dirty="0" smtClean="0"/>
                  <a:t> such that:</a:t>
                </a:r>
                <a:endParaRPr lang="en-US" b="1" dirty="0"/>
              </a:p>
              <a:p>
                <a:endParaRPr lang="en-US" b="1" dirty="0" smtClean="0"/>
              </a:p>
              <a:p>
                <a:endParaRPr lang="en-US" b="1" dirty="0"/>
              </a:p>
              <a:p>
                <a:endParaRPr lang="en-US" b="1" dirty="0" smtClean="0"/>
              </a:p>
              <a:p>
                <a:pPr marL="118872" indent="0">
                  <a:buNone/>
                </a:pPr>
                <a:endParaRPr lang="en-US" b="1" dirty="0"/>
              </a:p>
              <a:p>
                <a:r>
                  <a:rPr lang="en-US" b="1" dirty="0" smtClean="0">
                    <a:solidFill>
                      <a:srgbClr val="0000FF"/>
                    </a:solidFill>
                  </a:rPr>
                  <a:t>How do we find </a:t>
                </a:r>
                <a14:m>
                  <m:oMath xmlns:m="http://schemas.openxmlformats.org/officeDocument/2006/math">
                    <m:r>
                      <a:rPr lang="en-US" b="1" i="1">
                        <a:solidFill>
                          <a:srgbClr val="0000FF"/>
                        </a:solidFill>
                        <a:latin typeface="Cambria Math"/>
                      </a:rPr>
                      <m:t>𝑩</m:t>
                    </m:r>
                    <m:r>
                      <a:rPr lang="en-US" b="1" i="1">
                        <a:solidFill>
                          <a:srgbClr val="0000FF"/>
                        </a:solidFill>
                        <a:latin typeface="Cambria Math"/>
                      </a:rPr>
                      <m:t>(</m:t>
                    </m:r>
                    <m:r>
                      <a:rPr lang="en-US" b="1" i="1">
                        <a:solidFill>
                          <a:srgbClr val="0000FF"/>
                        </a:solidFill>
                        <a:latin typeface="Cambria Math"/>
                      </a:rPr>
                      <m:t>𝑽</m:t>
                    </m:r>
                    <m:r>
                      <a:rPr lang="en-US" b="1" i="1">
                        <a:solidFill>
                          <a:srgbClr val="0000FF"/>
                        </a:solidFill>
                        <a:latin typeface="Cambria Math"/>
                      </a:rPr>
                      <m:t>,</m:t>
                    </m:r>
                    <m:r>
                      <a:rPr lang="en-US" b="1" i="1">
                        <a:solidFill>
                          <a:srgbClr val="0000FF"/>
                        </a:solidFill>
                        <a:latin typeface="Cambria Math"/>
                      </a:rPr>
                      <m:t>𝑪</m:t>
                    </m:r>
                    <m:r>
                      <a:rPr lang="en-US" b="1" i="1">
                        <a:solidFill>
                          <a:srgbClr val="0000FF"/>
                        </a:solidFill>
                        <a:latin typeface="Cambria Math"/>
                      </a:rPr>
                      <m:t>,</m:t>
                    </m:r>
                    <m:r>
                      <a:rPr lang="en-US" b="1" i="1">
                        <a:solidFill>
                          <a:srgbClr val="0000FF"/>
                        </a:solidFill>
                        <a:latin typeface="Cambria Math"/>
                      </a:rPr>
                      <m:t>𝑴</m:t>
                    </m:r>
                    <m:r>
                      <a:rPr lang="en-US" b="1" i="1">
                        <a:solidFill>
                          <a:srgbClr val="0000FF"/>
                        </a:solidFill>
                        <a:latin typeface="Cambria Math"/>
                      </a:rPr>
                      <m:t>,</m:t>
                    </m:r>
                    <m:d>
                      <m:dPr>
                        <m:begChr m:val="{"/>
                        <m:endChr m:val="}"/>
                        <m:ctrlPr>
                          <a:rPr lang="en-US" b="1" i="1">
                            <a:solidFill>
                              <a:srgbClr val="0000FF"/>
                            </a:solidFill>
                            <a:latin typeface="Cambria Math"/>
                          </a:rPr>
                        </m:ctrlPr>
                      </m:dPr>
                      <m:e>
                        <m:sSub>
                          <m:sSubPr>
                            <m:ctrlPr>
                              <a:rPr lang="en-US" b="1" i="1">
                                <a:solidFill>
                                  <a:srgbClr val="0000FF"/>
                                </a:solidFill>
                                <a:latin typeface="Cambria Math"/>
                              </a:rPr>
                            </m:ctrlPr>
                          </m:sSubPr>
                          <m:e>
                            <m:r>
                              <a:rPr lang="en-US" b="1" i="1">
                                <a:solidFill>
                                  <a:srgbClr val="0000FF"/>
                                </a:solidFill>
                                <a:latin typeface="Cambria Math"/>
                              </a:rPr>
                              <m:t>𝒑</m:t>
                            </m:r>
                          </m:e>
                          <m:sub>
                            <m:r>
                              <a:rPr lang="en-US" b="1" i="1">
                                <a:solidFill>
                                  <a:srgbClr val="0000FF"/>
                                </a:solidFill>
                                <a:latin typeface="Cambria Math"/>
                              </a:rPr>
                              <m:t>𝑪</m:t>
                            </m:r>
                          </m:sub>
                        </m:sSub>
                      </m:e>
                    </m:d>
                    <m:r>
                      <a:rPr lang="en-US" b="1" i="1">
                        <a:solidFill>
                          <a:srgbClr val="0000FF"/>
                        </a:solidFill>
                        <a:latin typeface="Cambria Math"/>
                      </a:rPr>
                      <m:t>)</m:t>
                    </m:r>
                  </m:oMath>
                </a14:m>
                <a:r>
                  <a:rPr lang="en-US" b="1" dirty="0" smtClean="0">
                    <a:solidFill>
                      <a:srgbClr val="0000FF"/>
                    </a:solidFill>
                  </a:rPr>
                  <a:t> that maximizes the likelihood?</a:t>
                </a:r>
              </a:p>
              <a:p>
                <a:pPr marL="457200" lvl="1" indent="0">
                  <a:buNone/>
                </a:pPr>
                <a:endParaRPr lang="en-US" b="1" dirty="0">
                  <a:solidFill>
                    <a:srgbClr val="FF0066"/>
                  </a:solidFill>
                </a:endParaRPr>
              </a:p>
              <a:p>
                <a:pPr lvl="1"/>
                <a:endParaRPr lang="en-US" b="1" dirty="0" smtClean="0">
                  <a:solidFill>
                    <a:srgbClr val="0000FF"/>
                  </a:solidFill>
                </a:endParaRPr>
              </a:p>
              <a:p>
                <a:pPr lvl="1"/>
                <a:endParaRPr lang="en-US" dirty="0" smtClean="0">
                  <a:sym typeface="Wingdings"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3"/>
                <a:stretch>
                  <a:fillRect t="-54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pic>
        <p:nvPicPr>
          <p:cNvPr id="7" name="Picture 7"/>
          <p:cNvPicPr>
            <a:picLocks noChangeAspect="1" noChangeArrowheads="1"/>
          </p:cNvPicPr>
          <p:nvPr/>
        </p:nvPicPr>
        <p:blipFill>
          <a:blip r:embed="rId4" cstate="print"/>
          <a:srcRect/>
          <a:stretch>
            <a:fillRect/>
          </a:stretch>
        </p:blipFill>
        <p:spPr bwMode="auto">
          <a:xfrm>
            <a:off x="3145952" y="2522661"/>
            <a:ext cx="1373149" cy="1378653"/>
          </a:xfrm>
          <a:prstGeom prst="rect">
            <a:avLst/>
          </a:prstGeom>
          <a:noFill/>
          <a:ln w="9525">
            <a:noFill/>
            <a:miter lim="800000"/>
            <a:headEnd/>
            <a:tailEnd/>
          </a:ln>
          <a:effectLst/>
        </p:spPr>
      </p:pic>
      <p:graphicFrame>
        <p:nvGraphicFramePr>
          <p:cNvPr id="8" name="Object 8"/>
          <p:cNvGraphicFramePr>
            <a:graphicFrameLocks noChangeAspect="1"/>
          </p:cNvGraphicFramePr>
          <p:nvPr>
            <p:extLst>
              <p:ext uri="{D42A27DB-BD31-4B8C-83A1-F6EECF244321}">
                <p14:modId xmlns:p14="http://schemas.microsoft.com/office/powerpoint/2010/main" val="3369605187"/>
              </p:ext>
            </p:extLst>
          </p:nvPr>
        </p:nvGraphicFramePr>
        <p:xfrm>
          <a:off x="7315200" y="2598357"/>
          <a:ext cx="990600" cy="1238250"/>
        </p:xfrm>
        <a:graphic>
          <a:graphicData uri="http://schemas.openxmlformats.org/presentationml/2006/ole">
            <mc:AlternateContent xmlns:mc="http://schemas.openxmlformats.org/markup-compatibility/2006">
              <mc:Choice xmlns:v="urn:schemas-microsoft-com:vml" Requires="v">
                <p:oleObj spid="_x0000_s67682" name="Equation" r:id="rId5" imgW="164880" imgH="177480" progId="Equation.3">
                  <p:embed/>
                </p:oleObj>
              </mc:Choice>
              <mc:Fallback>
                <p:oleObj name="Equation" r:id="rId5" imgW="164880" imgH="177480" progId="Equation.3">
                  <p:embed/>
                  <p:pic>
                    <p:nvPicPr>
                      <p:cNvPr id="0" name=""/>
                      <p:cNvPicPr>
                        <a:picLocks noChangeAspect="1" noChangeArrowheads="1"/>
                      </p:cNvPicPr>
                      <p:nvPr/>
                    </p:nvPicPr>
                    <p:blipFill>
                      <a:blip r:embed="rId6"/>
                      <a:srcRect/>
                      <a:stretch>
                        <a:fillRect/>
                      </a:stretch>
                    </p:blipFill>
                    <p:spPr bwMode="auto">
                      <a:xfrm>
                        <a:off x="7315200" y="2598357"/>
                        <a:ext cx="9906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7" cstate="print"/>
          <a:srcRect/>
          <a:stretch>
            <a:fillRect/>
          </a:stretch>
        </p:blipFill>
        <p:spPr bwMode="auto">
          <a:xfrm>
            <a:off x="4800600" y="2514600"/>
            <a:ext cx="1447800" cy="1447800"/>
          </a:xfrm>
          <a:prstGeom prst="rect">
            <a:avLst/>
          </a:prstGeom>
          <a:noFill/>
          <a:ln w="19050" algn="ctr">
            <a:solidFill>
              <a:schemeClr val="bg1"/>
            </a:solidFill>
            <a:miter lim="800000"/>
            <a:headEnd/>
            <a:tailEnd/>
          </a:ln>
          <a:effectLst/>
        </p:spPr>
      </p:pic>
      <p:grpSp>
        <p:nvGrpSpPr>
          <p:cNvPr id="10" name="Group 31"/>
          <p:cNvGrpSpPr/>
          <p:nvPr/>
        </p:nvGrpSpPr>
        <p:grpSpPr>
          <a:xfrm>
            <a:off x="2004789" y="2439650"/>
            <a:ext cx="7139211" cy="1446550"/>
            <a:chOff x="1776189" y="2209800"/>
            <a:chExt cx="7139211" cy="1446550"/>
          </a:xfrm>
        </p:grpSpPr>
        <p:sp>
          <p:nvSpPr>
            <p:cNvPr id="11" name="TextBox 10"/>
            <p:cNvSpPr txBox="1"/>
            <p:nvPr/>
          </p:nvSpPr>
          <p:spPr>
            <a:xfrm>
              <a:off x="1776189" y="2209800"/>
              <a:ext cx="1167307" cy="1446550"/>
            </a:xfrm>
            <a:prstGeom prst="rect">
              <a:avLst/>
            </a:prstGeom>
            <a:noFill/>
          </p:spPr>
          <p:txBody>
            <a:bodyPr wrap="none" rtlCol="0">
              <a:spAutoFit/>
            </a:bodyPr>
            <a:lstStyle/>
            <a:p>
              <a:r>
                <a:rPr lang="en-US" sz="8800" dirty="0" smtClean="0"/>
                <a:t>P(</a:t>
              </a:r>
              <a:endParaRPr lang="en-US" sz="8800" dirty="0"/>
            </a:p>
          </p:txBody>
        </p:sp>
        <p:sp>
          <p:nvSpPr>
            <p:cNvPr id="12" name="TextBox 11"/>
            <p:cNvSpPr txBox="1"/>
            <p:nvPr/>
          </p:nvSpPr>
          <p:spPr>
            <a:xfrm>
              <a:off x="4234434" y="2209800"/>
              <a:ext cx="667170" cy="1446550"/>
            </a:xfrm>
            <a:prstGeom prst="rect">
              <a:avLst/>
            </a:prstGeom>
            <a:noFill/>
          </p:spPr>
          <p:txBody>
            <a:bodyPr wrap="none" rtlCol="0">
              <a:spAutoFit/>
            </a:bodyPr>
            <a:lstStyle/>
            <a:p>
              <a:r>
                <a:rPr lang="en-US" sz="8800" dirty="0" smtClean="0"/>
                <a:t>| </a:t>
              </a:r>
              <a:endParaRPr lang="en-US" sz="8800" dirty="0"/>
            </a:p>
          </p:txBody>
        </p:sp>
        <p:sp>
          <p:nvSpPr>
            <p:cNvPr id="13" name="TextBox 12"/>
            <p:cNvSpPr txBox="1"/>
            <p:nvPr/>
          </p:nvSpPr>
          <p:spPr>
            <a:xfrm>
              <a:off x="8253189" y="2209800"/>
              <a:ext cx="662211" cy="1446550"/>
            </a:xfrm>
            <a:prstGeom prst="rect">
              <a:avLst/>
            </a:prstGeom>
            <a:noFill/>
          </p:spPr>
          <p:txBody>
            <a:bodyPr wrap="square" rtlCol="0">
              <a:spAutoFit/>
            </a:bodyPr>
            <a:lstStyle/>
            <a:p>
              <a:r>
                <a:rPr lang="en-US" sz="8800" dirty="0" smtClean="0"/>
                <a:t>) </a:t>
              </a:r>
              <a:endParaRPr lang="en-US" sz="8800" dirty="0"/>
            </a:p>
          </p:txBody>
        </p:sp>
      </p:grpSp>
      <p:grpSp>
        <p:nvGrpSpPr>
          <p:cNvPr id="14" name="Group 27"/>
          <p:cNvGrpSpPr/>
          <p:nvPr/>
        </p:nvGrpSpPr>
        <p:grpSpPr>
          <a:xfrm>
            <a:off x="6293742" y="2826957"/>
            <a:ext cx="874293" cy="532150"/>
            <a:chOff x="5433789" y="2590800"/>
            <a:chExt cx="1066800" cy="532150"/>
          </a:xfrm>
        </p:grpSpPr>
        <p:sp>
          <p:nvSpPr>
            <p:cNvPr id="15" name="Right Arrow 14"/>
            <p:cNvSpPr/>
            <p:nvPr/>
          </p:nvSpPr>
          <p:spPr>
            <a:xfrm rot="10800000">
              <a:off x="5433789" y="2894350"/>
              <a:ext cx="1066800" cy="228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433789" y="2590800"/>
              <a:ext cx="847155" cy="369332"/>
            </a:xfrm>
            <a:prstGeom prst="rect">
              <a:avLst/>
            </a:prstGeom>
            <a:noFill/>
          </p:spPr>
          <p:txBody>
            <a:bodyPr wrap="none" rtlCol="0">
              <a:spAutoFit/>
            </a:bodyPr>
            <a:lstStyle/>
            <a:p>
              <a:r>
                <a:rPr lang="en-US" dirty="0" smtClean="0"/>
                <a:t>    AGM</a:t>
              </a:r>
              <a:endParaRPr lang="en-US" dirty="0"/>
            </a:p>
          </p:txBody>
        </p:sp>
      </p:grpSp>
      <p:sp>
        <p:nvSpPr>
          <p:cNvPr id="17" name="TextBox 16"/>
          <p:cNvSpPr txBox="1"/>
          <p:nvPr/>
        </p:nvSpPr>
        <p:spPr>
          <a:xfrm>
            <a:off x="583176" y="3042857"/>
            <a:ext cx="1550424" cy="584775"/>
          </a:xfrm>
          <a:prstGeom prst="rect">
            <a:avLst/>
          </a:prstGeom>
          <a:noFill/>
        </p:spPr>
        <p:txBody>
          <a:bodyPr wrap="none" rtlCol="0">
            <a:spAutoFit/>
          </a:bodyPr>
          <a:lstStyle/>
          <a:p>
            <a:r>
              <a:rPr lang="en-US" sz="3200" dirty="0" smtClean="0"/>
              <a:t>arg max</a:t>
            </a:r>
            <a:endParaRPr lang="en-US" sz="3200" dirty="0"/>
          </a:p>
        </p:txBody>
      </p:sp>
      <p:graphicFrame>
        <p:nvGraphicFramePr>
          <p:cNvPr id="18" name="Object 5"/>
          <p:cNvGraphicFramePr>
            <a:graphicFrameLocks noChangeAspect="1"/>
          </p:cNvGraphicFramePr>
          <p:nvPr>
            <p:extLst>
              <p:ext uri="{D42A27DB-BD31-4B8C-83A1-F6EECF244321}">
                <p14:modId xmlns:p14="http://schemas.microsoft.com/office/powerpoint/2010/main" val="387581971"/>
              </p:ext>
            </p:extLst>
          </p:nvPr>
        </p:nvGraphicFramePr>
        <p:xfrm>
          <a:off x="1296988" y="3423857"/>
          <a:ext cx="363537" cy="393700"/>
        </p:xfrm>
        <a:graphic>
          <a:graphicData uri="http://schemas.openxmlformats.org/presentationml/2006/ole">
            <mc:AlternateContent xmlns:mc="http://schemas.openxmlformats.org/markup-compatibility/2006">
              <mc:Choice xmlns:v="urn:schemas-microsoft-com:vml" Requires="v">
                <p:oleObj spid="_x0000_s67683" name="Equation" r:id="rId8" imgW="164880" imgH="177480" progId="Equation.3">
                  <p:embed/>
                </p:oleObj>
              </mc:Choice>
              <mc:Fallback>
                <p:oleObj name="Equation" r:id="rId8" imgW="164880" imgH="177480" progId="Equation.3">
                  <p:embed/>
                  <p:pic>
                    <p:nvPicPr>
                      <p:cNvPr id="0" name=""/>
                      <p:cNvPicPr>
                        <a:picLocks noChangeAspect="1" noChangeArrowheads="1"/>
                      </p:cNvPicPr>
                      <p:nvPr/>
                    </p:nvPicPr>
                    <p:blipFill>
                      <a:blip r:embed="rId9"/>
                      <a:srcRect/>
                      <a:stretch>
                        <a:fillRect/>
                      </a:stretch>
                    </p:blipFill>
                    <p:spPr bwMode="auto">
                      <a:xfrm>
                        <a:off x="1296988" y="3423857"/>
                        <a:ext cx="36353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3355630" y="2633361"/>
                <a:ext cx="987770"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b="1" i="1" dirty="0" smtClean="0">
                          <a:solidFill>
                            <a:srgbClr val="008000"/>
                          </a:solidFill>
                          <a:latin typeface="Cambria Math"/>
                          <a:cs typeface="Arial" pitchFamily="34" charset="0"/>
                        </a:rPr>
                        <m:t>𝑮</m:t>
                      </m:r>
                    </m:oMath>
                  </m:oMathPara>
                </a14:m>
                <a:endParaRPr lang="en-US" sz="6600" b="1" dirty="0" smtClean="0">
                  <a:solidFill>
                    <a:srgbClr val="0080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55630" y="2633361"/>
                <a:ext cx="987770" cy="1107996"/>
              </a:xfrm>
              <a:prstGeom prst="rect">
                <a:avLst/>
              </a:prstGeom>
              <a:blipFill rotWithShape="1">
                <a:blip r:embed="rId10"/>
                <a:stretch>
                  <a:fillRect/>
                </a:stretch>
              </a:blipFill>
            </p:spPr>
            <p:txBody>
              <a:bodyPr/>
              <a:lstStyle/>
              <a:p>
                <a:r>
                  <a:rPr lang="en-US">
                    <a:noFill/>
                  </a:rPr>
                  <a:t> </a:t>
                </a:r>
              </a:p>
            </p:txBody>
          </p:sp>
        </mc:Fallback>
      </mc:AlternateContent>
      <p:pic>
        <p:nvPicPr>
          <p:cNvPr id="2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8035" y="2819400"/>
            <a:ext cx="1442565" cy="78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MLE for </a:t>
            </a:r>
            <a:r>
              <a:rPr lang="en-US" dirty="0" smtClean="0"/>
              <a:t>AGM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FF0066"/>
                    </a:solidFill>
                  </a:rPr>
                  <a:t>Our goal is to find </a:t>
                </a:r>
                <a14:m>
                  <m:oMath xmlns:m="http://schemas.openxmlformats.org/officeDocument/2006/math">
                    <m:r>
                      <a:rPr lang="en-US" b="1" i="1">
                        <a:latin typeface="Cambria Math"/>
                      </a:rPr>
                      <m:t>𝑩</m:t>
                    </m:r>
                    <m:d>
                      <m:dPr>
                        <m:ctrlPr>
                          <a:rPr lang="en-US" b="1" i="1">
                            <a:latin typeface="Cambria Math"/>
                          </a:rPr>
                        </m:ctrlPr>
                      </m:dPr>
                      <m:e>
                        <m:r>
                          <a:rPr lang="en-US" b="1" i="1">
                            <a:latin typeface="Cambria Math"/>
                          </a:rPr>
                          <m:t>𝑽</m:t>
                        </m:r>
                        <m:r>
                          <a:rPr lang="en-US" b="1" i="1">
                            <a:latin typeface="Cambria Math"/>
                          </a:rPr>
                          <m:t>,</m:t>
                        </m:r>
                        <m:r>
                          <a:rPr lang="en-US" b="1" i="1">
                            <a:latin typeface="Cambria Math"/>
                          </a:rPr>
                          <m:t>𝑪</m:t>
                        </m:r>
                        <m:r>
                          <a:rPr lang="en-US" b="1" i="1">
                            <a:latin typeface="Cambria Math"/>
                          </a:rPr>
                          <m:t>,</m:t>
                        </m:r>
                        <m:r>
                          <a:rPr lang="en-US" b="1" i="1">
                            <a:latin typeface="Cambria Math"/>
                          </a:rPr>
                          <m:t>𝑴</m:t>
                        </m:r>
                        <m:r>
                          <a:rPr lang="en-US" b="1" i="1">
                            <a:latin typeface="Cambria Math"/>
                          </a:rPr>
                          <m:t>,</m:t>
                        </m:r>
                        <m:d>
                          <m:dPr>
                            <m:begChr m:val="{"/>
                            <m:endChr m:val="}"/>
                            <m:ctrlPr>
                              <a:rPr lang="en-US" b="1" i="1">
                                <a:latin typeface="Cambria Math"/>
                              </a:rPr>
                            </m:ctrlPr>
                          </m:dPr>
                          <m:e>
                            <m:sSub>
                              <m:sSubPr>
                                <m:ctrlPr>
                                  <a:rPr lang="en-US" b="1" i="1">
                                    <a:latin typeface="Cambria Math"/>
                                  </a:rPr>
                                </m:ctrlPr>
                              </m:sSubPr>
                              <m:e>
                                <m:r>
                                  <a:rPr lang="en-US" b="1" i="1">
                                    <a:latin typeface="Cambria Math"/>
                                  </a:rPr>
                                  <m:t>𝒑</m:t>
                                </m:r>
                              </m:e>
                              <m:sub>
                                <m:r>
                                  <a:rPr lang="en-US" b="1" i="1">
                                    <a:latin typeface="Cambria Math"/>
                                  </a:rPr>
                                  <m:t>𝑪</m:t>
                                </m:r>
                              </m:sub>
                            </m:sSub>
                          </m:e>
                        </m:d>
                      </m:e>
                    </m:d>
                  </m:oMath>
                </a14:m>
                <a:r>
                  <a:rPr lang="en-US" b="1" dirty="0" smtClean="0">
                    <a:solidFill>
                      <a:srgbClr val="FF0066"/>
                    </a:solidFill>
                  </a:rPr>
                  <a:t> such that:</a:t>
                </a:r>
              </a:p>
              <a:p>
                <a:pPr marL="118872" lvl="1" indent="0">
                  <a:spcBef>
                    <a:spcPts val="0"/>
                  </a:spcBef>
                  <a:buClr>
                    <a:schemeClr val="accent1"/>
                  </a:buClr>
                  <a:buSzPct val="80000"/>
                  <a:buNone/>
                </a:pPr>
                <a14:m>
                  <m:oMathPara xmlns:m="http://schemas.openxmlformats.org/officeDocument/2006/math">
                    <m:oMathParaPr>
                      <m:jc m:val="centerGroup"/>
                    </m:oMathParaPr>
                    <m:oMath xmlns:m="http://schemas.openxmlformats.org/officeDocument/2006/math">
                      <m:func>
                        <m:funcPr>
                          <m:ctrlPr>
                            <a:rPr lang="en-US" b="1" i="1">
                              <a:latin typeface="Cambria Math"/>
                            </a:rPr>
                          </m:ctrlPr>
                        </m:funcPr>
                        <m:fName>
                          <m:limLow>
                            <m:limLowPr>
                              <m:ctrlPr>
                                <a:rPr lang="en-US" b="1" i="1">
                                  <a:latin typeface="Cambria Math"/>
                                </a:rPr>
                              </m:ctrlPr>
                            </m:limLowPr>
                            <m:e>
                              <m:r>
                                <m:rPr>
                                  <m:sty m:val="p"/>
                                </m:rPr>
                                <a:rPr lang="en-US">
                                  <a:latin typeface="Cambria Math"/>
                                </a:rPr>
                                <m:t>arg</m:t>
                              </m:r>
                              <m:r>
                                <a:rPr lang="en-US">
                                  <a:latin typeface="Cambria Math"/>
                                </a:rPr>
                                <m:t> </m:t>
                              </m:r>
                              <m:r>
                                <m:rPr>
                                  <m:sty m:val="p"/>
                                </m:rPr>
                                <a:rPr lang="en-US">
                                  <a:latin typeface="Cambria Math"/>
                                </a:rPr>
                                <m:t>max</m:t>
                              </m:r>
                            </m:e>
                            <m:lim>
                              <m:r>
                                <a:rPr lang="en-US" i="1">
                                  <a:latin typeface="Cambria Math"/>
                                </a:rPr>
                                <m:t>𝐵</m:t>
                              </m:r>
                              <m:r>
                                <a:rPr lang="en-US" i="1">
                                  <a:latin typeface="Cambria Math"/>
                                </a:rPr>
                                <m:t>(</m:t>
                              </m:r>
                              <m:r>
                                <a:rPr lang="en-US" b="1" i="1">
                                  <a:latin typeface="Cambria Math"/>
                                </a:rPr>
                                <m:t>𝑽</m:t>
                              </m:r>
                              <m:r>
                                <a:rPr lang="en-US" b="1" i="1">
                                  <a:latin typeface="Cambria Math"/>
                                </a:rPr>
                                <m:t>,</m:t>
                              </m:r>
                              <m:r>
                                <a:rPr lang="en-US" b="1" i="1">
                                  <a:latin typeface="Cambria Math"/>
                                </a:rPr>
                                <m:t>𝑪</m:t>
                              </m:r>
                              <m:r>
                                <a:rPr lang="en-US" b="1" i="1">
                                  <a:latin typeface="Cambria Math"/>
                                </a:rPr>
                                <m:t>,</m:t>
                              </m:r>
                              <m:r>
                                <a:rPr lang="en-US" b="1" i="1">
                                  <a:latin typeface="Cambria Math"/>
                                </a:rPr>
                                <m:t>𝑴</m:t>
                              </m:r>
                              <m:r>
                                <a:rPr lang="en-US" b="1" i="1">
                                  <a:latin typeface="Cambria Math"/>
                                </a:rPr>
                                <m:t>,</m:t>
                              </m:r>
                              <m:d>
                                <m:dPr>
                                  <m:begChr m:val="{"/>
                                  <m:endChr m:val="}"/>
                                  <m:ctrlPr>
                                    <a:rPr lang="en-US" b="1" i="1">
                                      <a:latin typeface="Cambria Math"/>
                                    </a:rPr>
                                  </m:ctrlPr>
                                </m:dPr>
                                <m:e>
                                  <m:sSub>
                                    <m:sSubPr>
                                      <m:ctrlPr>
                                        <a:rPr lang="en-US" b="1" i="1">
                                          <a:latin typeface="Cambria Math"/>
                                        </a:rPr>
                                      </m:ctrlPr>
                                    </m:sSubPr>
                                    <m:e>
                                      <m:r>
                                        <a:rPr lang="en-US" b="1" i="1">
                                          <a:latin typeface="Cambria Math"/>
                                        </a:rPr>
                                        <m:t>𝒑</m:t>
                                      </m:r>
                                    </m:e>
                                    <m:sub>
                                      <m:r>
                                        <a:rPr lang="en-US" b="1" i="1">
                                          <a:latin typeface="Cambria Math"/>
                                        </a:rPr>
                                        <m:t>𝑪</m:t>
                                      </m:r>
                                    </m:sub>
                                  </m:sSub>
                                </m:e>
                              </m:d>
                              <m:r>
                                <a:rPr lang="en-US" b="1" i="1">
                                  <a:latin typeface="Cambria Math"/>
                                </a:rPr>
                                <m:t>)</m:t>
                              </m:r>
                            </m:lim>
                          </m:limLow>
                        </m:fName>
                        <m:e>
                          <m:nary>
                            <m:naryPr>
                              <m:chr m:val="∏"/>
                              <m:supHide m:val="on"/>
                              <m:ctrlPr>
                                <a:rPr lang="en-US" b="1" i="1">
                                  <a:latin typeface="Cambria Math"/>
                                </a:rPr>
                              </m:ctrlPr>
                            </m:naryPr>
                            <m:sub>
                              <m:r>
                                <a:rPr lang="en-US" b="1" i="1">
                                  <a:latin typeface="Cambria Math"/>
                                </a:rPr>
                                <m:t>𝒖</m:t>
                              </m:r>
                              <m:r>
                                <a:rPr lang="en-US" b="1" i="1" smtClean="0">
                                  <a:latin typeface="Cambria Math"/>
                                </a:rPr>
                                <m:t>,</m:t>
                              </m:r>
                              <m:r>
                                <a:rPr lang="en-US" b="1" i="1">
                                  <a:latin typeface="Cambria Math"/>
                                </a:rPr>
                                <m:t>𝒗</m:t>
                              </m:r>
                              <m:r>
                                <a:rPr lang="en-US" b="1" i="1" smtClean="0">
                                  <a:latin typeface="Cambria Math"/>
                                </a:rPr>
                                <m:t>∈</m:t>
                              </m:r>
                              <m:r>
                                <a:rPr lang="en-US" b="1" i="1" smtClean="0">
                                  <a:latin typeface="Cambria Math"/>
                                </a:rPr>
                                <m:t>𝑬</m:t>
                              </m:r>
                            </m:sub>
                            <m:sup/>
                            <m:e>
                              <m:r>
                                <a:rPr lang="en-US" b="1" i="1" smtClean="0">
                                  <a:latin typeface="Cambria Math"/>
                                </a:rPr>
                                <m:t>𝑷</m:t>
                              </m:r>
                              <m:r>
                                <a:rPr lang="en-US" b="1" i="1" smtClean="0">
                                  <a:latin typeface="Cambria Math"/>
                                </a:rPr>
                                <m:t>(</m:t>
                              </m:r>
                              <m:r>
                                <a:rPr lang="en-US" b="1" i="1" smtClean="0">
                                  <a:latin typeface="Cambria Math"/>
                                </a:rPr>
                                <m:t>𝒖</m:t>
                              </m:r>
                              <m:r>
                                <a:rPr lang="en-US" b="1" i="1" smtClean="0">
                                  <a:latin typeface="Cambria Math"/>
                                </a:rPr>
                                <m:t>,</m:t>
                              </m:r>
                              <m:r>
                                <a:rPr lang="en-US" b="1" i="1" smtClean="0">
                                  <a:latin typeface="Cambria Math"/>
                                </a:rPr>
                                <m:t>𝒗</m:t>
                              </m:r>
                              <m:r>
                                <a:rPr lang="en-US" b="1" i="1" smtClean="0">
                                  <a:latin typeface="Cambria Math"/>
                                </a:rPr>
                                <m:t>)</m:t>
                              </m:r>
                              <m:sSup>
                                <m:sSupPr>
                                  <m:ctrlPr>
                                    <a:rPr lang="en-US" b="1" i="1">
                                      <a:latin typeface="Cambria Math"/>
                                    </a:rPr>
                                  </m:ctrlPr>
                                </m:sSupPr>
                                <m:e>
                                  <m:nary>
                                    <m:naryPr>
                                      <m:chr m:val="∏"/>
                                      <m:supHide m:val="on"/>
                                      <m:ctrlPr>
                                        <a:rPr lang="en-US" b="1" i="1" smtClean="0">
                                          <a:latin typeface="Cambria Math"/>
                                        </a:rPr>
                                      </m:ctrlPr>
                                    </m:naryPr>
                                    <m:sub>
                                      <m:r>
                                        <a:rPr lang="en-US" b="1" i="1" smtClean="0">
                                          <a:latin typeface="Cambria Math"/>
                                        </a:rPr>
                                        <m:t>𝒖𝒗</m:t>
                                      </m:r>
                                      <m:r>
                                        <a:rPr lang="en-US" b="1" i="1" smtClean="0">
                                          <a:latin typeface="Cambria Math"/>
                                        </a:rPr>
                                        <m:t>∉</m:t>
                                      </m:r>
                                      <m:r>
                                        <a:rPr lang="en-US" b="1" i="1" smtClean="0">
                                          <a:latin typeface="Cambria Math"/>
                                        </a:rPr>
                                        <m:t>𝑬</m:t>
                                      </m:r>
                                    </m:sub>
                                    <m:sup/>
                                    <m:e>
                                      <m:r>
                                        <a:rPr lang="en-US" b="1" i="1" smtClean="0">
                                          <a:latin typeface="Cambria Math"/>
                                        </a:rPr>
                                        <m:t>(</m:t>
                                      </m:r>
                                      <m:r>
                                        <a:rPr lang="en-US" b="1" i="1">
                                          <a:latin typeface="Cambria Math"/>
                                        </a:rPr>
                                        <m:t>𝟏</m:t>
                                      </m:r>
                                      <m:r>
                                        <a:rPr lang="en-US" b="1" i="1">
                                          <a:latin typeface="Cambria Math"/>
                                        </a:rPr>
                                        <m:t>−</m:t>
                                      </m:r>
                                      <m:r>
                                        <a:rPr lang="en-US" b="1" i="1">
                                          <a:latin typeface="Cambria Math"/>
                                        </a:rPr>
                                        <m:t>𝑷</m:t>
                                      </m:r>
                                      <m:d>
                                        <m:dPr>
                                          <m:ctrlPr>
                                            <a:rPr lang="en-US" b="1" i="1">
                                              <a:latin typeface="Cambria Math"/>
                                            </a:rPr>
                                          </m:ctrlPr>
                                        </m:dPr>
                                        <m:e>
                                          <m:r>
                                            <a:rPr lang="en-US" b="1" i="1">
                                              <a:latin typeface="Cambria Math"/>
                                            </a:rPr>
                                            <m:t>𝒖</m:t>
                                          </m:r>
                                          <m:r>
                                            <a:rPr lang="en-US" b="1" i="1">
                                              <a:latin typeface="Cambria Math"/>
                                            </a:rPr>
                                            <m:t>,</m:t>
                                          </m:r>
                                          <m:r>
                                            <a:rPr lang="en-US" b="1" i="1">
                                              <a:latin typeface="Cambria Math"/>
                                            </a:rPr>
                                            <m:t>𝒗</m:t>
                                          </m:r>
                                        </m:e>
                                      </m:d>
                                    </m:e>
                                  </m:nary>
                                  <m:r>
                                    <a:rPr lang="en-US" b="1" i="1" smtClean="0">
                                      <a:latin typeface="Cambria Math"/>
                                    </a:rPr>
                                    <m:t>)</m:t>
                                  </m:r>
                                </m:e>
                                <m:sup/>
                              </m:sSup>
                            </m:e>
                          </m:nary>
                        </m:e>
                      </m:func>
                    </m:oMath>
                  </m:oMathPara>
                </a14:m>
                <a:endParaRPr lang="en-US" b="1" dirty="0">
                  <a:solidFill>
                    <a:srgbClr val="FF0066"/>
                  </a:solidFill>
                </a:endParaRPr>
              </a:p>
              <a:p>
                <a:endParaRPr lang="en-US" b="1" dirty="0" smtClean="0">
                  <a:solidFill>
                    <a:srgbClr val="0000FF"/>
                  </a:solidFill>
                </a:endParaRPr>
              </a:p>
              <a:p>
                <a:r>
                  <a:rPr lang="en-US" b="1" dirty="0" smtClean="0">
                    <a:solidFill>
                      <a:srgbClr val="0000FF"/>
                    </a:solidFill>
                  </a:rPr>
                  <a:t>Problem: </a:t>
                </a:r>
                <a:r>
                  <a:rPr lang="en-US" dirty="0" smtClean="0"/>
                  <a:t>Finding </a:t>
                </a:r>
                <a:r>
                  <a:rPr lang="en-US" b="1" dirty="0" smtClean="0"/>
                  <a:t>B</a:t>
                </a:r>
                <a:r>
                  <a:rPr lang="en-US" dirty="0" smtClean="0"/>
                  <a:t> means finding the bipartite affiliation network.</a:t>
                </a:r>
              </a:p>
              <a:p>
                <a:pPr lvl="1"/>
                <a:r>
                  <a:rPr lang="en-US" b="1" dirty="0" smtClean="0">
                    <a:solidFill>
                      <a:srgbClr val="0000FF"/>
                    </a:solidFill>
                  </a:rPr>
                  <a:t>There is no nice way to do this.</a:t>
                </a:r>
              </a:p>
              <a:p>
                <a:pPr lvl="1"/>
                <a:r>
                  <a:rPr lang="en-US" b="1" dirty="0" smtClean="0">
                    <a:solidFill>
                      <a:srgbClr val="FF0066"/>
                    </a:solidFill>
                  </a:rPr>
                  <a:t>Fitting </a:t>
                </a:r>
                <a14:m>
                  <m:oMath xmlns:m="http://schemas.openxmlformats.org/officeDocument/2006/math">
                    <m:r>
                      <a:rPr lang="en-US" b="1" i="1">
                        <a:latin typeface="Cambria Math"/>
                      </a:rPr>
                      <m:t>𝑩</m:t>
                    </m:r>
                    <m:r>
                      <a:rPr lang="en-US" b="1" i="1">
                        <a:latin typeface="Cambria Math"/>
                      </a:rPr>
                      <m:t>(</m:t>
                    </m:r>
                    <m:r>
                      <a:rPr lang="en-US" b="1" i="1">
                        <a:latin typeface="Cambria Math"/>
                      </a:rPr>
                      <m:t>𝑽</m:t>
                    </m:r>
                    <m:r>
                      <a:rPr lang="en-US" b="1" i="1">
                        <a:latin typeface="Cambria Math"/>
                      </a:rPr>
                      <m:t>,</m:t>
                    </m:r>
                    <m:r>
                      <a:rPr lang="en-US" b="1" i="1">
                        <a:latin typeface="Cambria Math"/>
                      </a:rPr>
                      <m:t>𝑪</m:t>
                    </m:r>
                    <m:r>
                      <a:rPr lang="en-US" b="1" i="1">
                        <a:latin typeface="Cambria Math"/>
                      </a:rPr>
                      <m:t>,</m:t>
                    </m:r>
                    <m:r>
                      <a:rPr lang="en-US" b="1" i="1">
                        <a:latin typeface="Cambria Math"/>
                      </a:rPr>
                      <m:t>𝑴</m:t>
                    </m:r>
                    <m:r>
                      <a:rPr lang="en-US" b="1" i="1">
                        <a:latin typeface="Cambria Math"/>
                      </a:rPr>
                      <m:t>,</m:t>
                    </m:r>
                    <m:d>
                      <m:dPr>
                        <m:begChr m:val="{"/>
                        <m:endChr m:val="}"/>
                        <m:ctrlPr>
                          <a:rPr lang="en-US" b="1" i="1">
                            <a:latin typeface="Cambria Math"/>
                          </a:rPr>
                        </m:ctrlPr>
                      </m:dPr>
                      <m:e>
                        <m:sSub>
                          <m:sSubPr>
                            <m:ctrlPr>
                              <a:rPr lang="en-US" b="1" i="1">
                                <a:latin typeface="Cambria Math"/>
                              </a:rPr>
                            </m:ctrlPr>
                          </m:sSubPr>
                          <m:e>
                            <m:r>
                              <a:rPr lang="en-US" b="1" i="1">
                                <a:latin typeface="Cambria Math"/>
                              </a:rPr>
                              <m:t>𝒑</m:t>
                            </m:r>
                          </m:e>
                          <m:sub>
                            <m:r>
                              <a:rPr lang="en-US" b="1" i="1">
                                <a:latin typeface="Cambria Math"/>
                              </a:rPr>
                              <m:t>𝑪</m:t>
                            </m:r>
                          </m:sub>
                        </m:sSub>
                      </m:e>
                    </m:d>
                    <m:r>
                      <a:rPr lang="en-US" b="1" i="1">
                        <a:latin typeface="Cambria Math"/>
                      </a:rPr>
                      <m:t>)</m:t>
                    </m:r>
                  </m:oMath>
                </a14:m>
                <a:r>
                  <a:rPr lang="en-US" b="1" dirty="0"/>
                  <a:t> is too hard, </a:t>
                </a:r>
                <a:br>
                  <a:rPr lang="en-US" b="1" dirty="0"/>
                </a:br>
                <a:r>
                  <a:rPr lang="en-US" b="1" dirty="0"/>
                  <a:t>let’s change the model (so it is easier to fit)!</a:t>
                </a:r>
                <a:endParaRPr lang="en-US" b="1" dirty="0">
                  <a:solidFill>
                    <a:srgbClr val="FF0066"/>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80" r="-1185"/>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035" y="3581400"/>
            <a:ext cx="1442565" cy="78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38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AGM to </a:t>
            </a:r>
            <a:r>
              <a:rPr lang="en-US" dirty="0" err="1" smtClean="0"/>
              <a:t>BigCLAM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562599"/>
              </a:xfrm>
            </p:spPr>
            <p:txBody>
              <a:bodyPr>
                <a:normAutofit/>
              </a:bodyPr>
              <a:lstStyle/>
              <a:p>
                <a:r>
                  <a:rPr lang="en-US" b="1" dirty="0" smtClean="0">
                    <a:solidFill>
                      <a:srgbClr val="FF0066"/>
                    </a:solidFill>
                  </a:rPr>
                  <a:t>Relaxation: </a:t>
                </a:r>
                <a:r>
                  <a:rPr lang="en-US" b="1" dirty="0">
                    <a:solidFill>
                      <a:srgbClr val="0000FF"/>
                    </a:solidFill>
                  </a:rPr>
                  <a:t>Memberships </a:t>
                </a:r>
                <a:r>
                  <a:rPr lang="en-US" b="1" dirty="0" smtClean="0">
                    <a:solidFill>
                      <a:srgbClr val="0000FF"/>
                    </a:solidFill>
                  </a:rPr>
                  <a:t>have strengths</a:t>
                </a:r>
                <a:endParaRPr lang="en-US" b="1" i="1" dirty="0">
                  <a:solidFill>
                    <a:srgbClr val="0000FF"/>
                  </a:solidFill>
                  <a:latin typeface="Cambria Math"/>
                </a:endParaRPr>
              </a:p>
              <a:p>
                <a:pPr lvl="3"/>
                <a:endParaRPr lang="en-US" b="1" dirty="0" smtClean="0">
                  <a:solidFill>
                    <a:srgbClr val="FF0066"/>
                  </a:solidFill>
                </a:endParaRPr>
              </a:p>
              <a:p>
                <a:pPr lvl="6"/>
                <a:endParaRPr lang="en-US" dirty="0" smtClean="0"/>
              </a:p>
              <a:p>
                <a:pPr lvl="6"/>
                <a:endParaRPr lang="en-US" dirty="0" smtClean="0"/>
              </a:p>
              <a:p>
                <a:pPr marL="1444752" lvl="5" indent="0">
                  <a:buNone/>
                </a:pPr>
                <a:endParaRPr lang="en-US" dirty="0"/>
              </a:p>
              <a:p>
                <a:pPr marL="1444752" lvl="5" indent="0">
                  <a:buNone/>
                </a:pPr>
                <a:endParaRPr lang="en-US" dirty="0" smtClean="0"/>
              </a:p>
              <a:p>
                <a:pPr marL="1444752" lvl="5" indent="0">
                  <a:buNone/>
                </a:pPr>
                <a:endParaRPr lang="en-US" dirty="0"/>
              </a:p>
              <a:p>
                <a:pPr marL="1444752" lvl="5" indent="0">
                  <a:buNone/>
                </a:pPr>
                <a:endParaRPr lang="en-US" dirty="0" smtClean="0"/>
              </a:p>
              <a:p>
                <a:pPr lvl="1"/>
                <a14:m>
                  <m:oMath xmlns:m="http://schemas.openxmlformats.org/officeDocument/2006/math">
                    <m:sSub>
                      <m:sSubPr>
                        <m:ctrlPr>
                          <a:rPr lang="en-US" b="1" i="1" smtClean="0">
                            <a:latin typeface="Cambria Math"/>
                          </a:rPr>
                        </m:ctrlPr>
                      </m:sSubPr>
                      <m:e>
                        <m:r>
                          <a:rPr lang="en-US" b="1" i="1" smtClean="0">
                            <a:latin typeface="Cambria Math"/>
                          </a:rPr>
                          <m:t>𝑭</m:t>
                        </m:r>
                      </m:e>
                      <m:sub>
                        <m:r>
                          <a:rPr lang="en-US" b="1" i="1" smtClean="0">
                            <a:latin typeface="Cambria Math"/>
                          </a:rPr>
                          <m:t>𝒖𝑨</m:t>
                        </m:r>
                      </m:sub>
                    </m:sSub>
                    <m:r>
                      <a:rPr lang="en-US" b="1" i="1" smtClean="0">
                        <a:latin typeface="Cambria Math"/>
                      </a:rPr>
                      <m:t>:</m:t>
                    </m:r>
                  </m:oMath>
                </a14:m>
                <a:r>
                  <a:rPr lang="en-US" b="1" dirty="0"/>
                  <a:t> </a:t>
                </a:r>
                <a:r>
                  <a:rPr lang="en-US" dirty="0" smtClean="0"/>
                  <a:t>The </a:t>
                </a:r>
                <a:r>
                  <a:rPr lang="en-US" dirty="0"/>
                  <a:t>membership strength of </a:t>
                </a:r>
                <a:r>
                  <a:rPr lang="en-US" dirty="0" smtClean="0"/>
                  <a:t>node </a:t>
                </a:r>
                <a14:m>
                  <m:oMath xmlns:m="http://schemas.openxmlformats.org/officeDocument/2006/math">
                    <m:r>
                      <a:rPr lang="en-US" b="1" i="1" dirty="0" smtClean="0">
                        <a:latin typeface="Cambria Math"/>
                      </a:rPr>
                      <m:t>𝒖</m:t>
                    </m:r>
                  </m:oMath>
                </a14:m>
                <a:r>
                  <a:rPr lang="en-US" dirty="0" smtClean="0"/>
                  <a:t> </a:t>
                </a:r>
                <a:br>
                  <a:rPr lang="en-US" dirty="0" smtClean="0"/>
                </a:br>
                <a:r>
                  <a:rPr lang="en-US" dirty="0" smtClean="0"/>
                  <a:t>to </a:t>
                </a:r>
                <a:r>
                  <a:rPr lang="en-US" dirty="0"/>
                  <a:t>community </a:t>
                </a:r>
                <a14:m>
                  <m:oMath xmlns:m="http://schemas.openxmlformats.org/officeDocument/2006/math">
                    <m:r>
                      <a:rPr lang="en-US" b="1" i="1" dirty="0" smtClean="0">
                        <a:latin typeface="Cambria Math"/>
                      </a:rPr>
                      <m:t>𝑨</m:t>
                    </m:r>
                  </m:oMath>
                </a14:m>
                <a:r>
                  <a:rPr lang="en-US" dirty="0" smtClean="0"/>
                  <a:t>   </a:t>
                </a:r>
                <a:r>
                  <a:rPr lang="en-US" sz="2800" dirty="0"/>
                  <a:t>(</a:t>
                </a:r>
                <a14:m>
                  <m:oMath xmlns:m="http://schemas.openxmlformats.org/officeDocument/2006/math">
                    <m:sSub>
                      <m:sSubPr>
                        <m:ctrlPr>
                          <a:rPr lang="en-US" sz="2800" b="1" i="1" dirty="0" smtClean="0">
                            <a:latin typeface="Cambria Math"/>
                          </a:rPr>
                        </m:ctrlPr>
                      </m:sSubPr>
                      <m:e>
                        <m:r>
                          <a:rPr lang="en-US" sz="2800" b="1" i="1" dirty="0" smtClean="0">
                            <a:latin typeface="Cambria Math"/>
                          </a:rPr>
                          <m:t>𝑭</m:t>
                        </m:r>
                      </m:e>
                      <m:sub>
                        <m:r>
                          <a:rPr lang="en-US" sz="2800" b="1" i="1" dirty="0" smtClean="0">
                            <a:latin typeface="Cambria Math"/>
                          </a:rPr>
                          <m:t>𝒖𝑨</m:t>
                        </m:r>
                      </m:sub>
                    </m:sSub>
                    <m:r>
                      <a:rPr lang="en-US" sz="2800" b="1" i="1" dirty="0" smtClean="0">
                        <a:latin typeface="Cambria Math"/>
                      </a:rPr>
                      <m:t>=</m:t>
                    </m:r>
                    <m:r>
                      <a:rPr lang="en-US" sz="2800" b="1" i="1" dirty="0" smtClean="0">
                        <a:latin typeface="Cambria Math"/>
                      </a:rPr>
                      <m:t>𝟎</m:t>
                    </m:r>
                  </m:oMath>
                </a14:m>
                <a:r>
                  <a:rPr lang="en-US" sz="2800" dirty="0" smtClean="0"/>
                  <a:t>: </a:t>
                </a:r>
                <a:r>
                  <a:rPr lang="en-US" sz="2800" dirty="0"/>
                  <a:t>no membership)</a:t>
                </a:r>
                <a:r>
                  <a:rPr lang="en-US" dirty="0"/>
                  <a:t> </a:t>
                </a:r>
                <a:endParaRPr lang="en-US" dirty="0" smtClean="0"/>
              </a:p>
              <a:p>
                <a:pPr lvl="1"/>
                <a:r>
                  <a:rPr lang="en-US" b="1" dirty="0" smtClean="0"/>
                  <a:t>Each community </a:t>
                </a:r>
                <a14:m>
                  <m:oMath xmlns:m="http://schemas.openxmlformats.org/officeDocument/2006/math">
                    <m:r>
                      <a:rPr lang="en-US" b="1" i="1" dirty="0" smtClean="0">
                        <a:solidFill>
                          <a:srgbClr val="0000FF"/>
                        </a:solidFill>
                        <a:latin typeface="Cambria Math"/>
                      </a:rPr>
                      <m:t>𝑨</m:t>
                    </m:r>
                  </m:oMath>
                </a14:m>
                <a:r>
                  <a:rPr lang="en-US" b="1" dirty="0" smtClean="0"/>
                  <a:t> links nodes independently:</a:t>
                </a:r>
                <a:endParaRPr lang="en-US" b="1" i="1" dirty="0" smtClean="0">
                  <a:solidFill>
                    <a:srgbClr val="0000FF"/>
                  </a:solidFill>
                  <a:latin typeface="Cambria Math"/>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b="1" i="1" dirty="0" smtClean="0">
                              <a:solidFill>
                                <a:srgbClr val="0000FF"/>
                              </a:solidFill>
                              <a:latin typeface="Cambria Math"/>
                            </a:rPr>
                          </m:ctrlPr>
                        </m:sSubPr>
                        <m:e>
                          <m:r>
                            <a:rPr lang="en-US" b="1" i="1" dirty="0">
                              <a:solidFill>
                                <a:srgbClr val="0000FF"/>
                              </a:solidFill>
                              <a:latin typeface="Cambria Math"/>
                            </a:rPr>
                            <m:t>𝑷</m:t>
                          </m:r>
                        </m:e>
                        <m:sub>
                          <m:r>
                            <a:rPr lang="en-US" b="1" i="1" dirty="0" smtClean="0">
                              <a:solidFill>
                                <a:srgbClr val="0000FF"/>
                              </a:solidFill>
                              <a:latin typeface="Cambria Math"/>
                            </a:rPr>
                            <m:t>𝑨</m:t>
                          </m:r>
                        </m:sub>
                      </m:sSub>
                      <m:d>
                        <m:dPr>
                          <m:ctrlPr>
                            <a:rPr lang="en-US" b="1" i="1" dirty="0">
                              <a:solidFill>
                                <a:srgbClr val="0000FF"/>
                              </a:solidFill>
                              <a:latin typeface="Cambria Math"/>
                            </a:rPr>
                          </m:ctrlPr>
                        </m:dPr>
                        <m:e>
                          <m:r>
                            <a:rPr lang="en-US" b="1" i="1" dirty="0">
                              <a:solidFill>
                                <a:srgbClr val="0000FF"/>
                              </a:solidFill>
                              <a:latin typeface="Cambria Math"/>
                            </a:rPr>
                            <m:t>𝒖</m:t>
                          </m:r>
                          <m:r>
                            <a:rPr lang="en-US" b="1" i="1" dirty="0" err="1">
                              <a:solidFill>
                                <a:srgbClr val="0000FF"/>
                              </a:solidFill>
                              <a:latin typeface="Cambria Math"/>
                            </a:rPr>
                            <m:t>,</m:t>
                          </m:r>
                          <m:r>
                            <a:rPr lang="en-US" b="1" i="1" dirty="0">
                              <a:solidFill>
                                <a:srgbClr val="0000FF"/>
                              </a:solidFill>
                              <a:latin typeface="Cambria Math"/>
                            </a:rPr>
                            <m:t>𝒗</m:t>
                          </m:r>
                        </m:e>
                      </m:d>
                      <m:r>
                        <a:rPr lang="en-US" b="1" i="1" dirty="0">
                          <a:solidFill>
                            <a:srgbClr val="0000FF"/>
                          </a:solidFill>
                          <a:latin typeface="Cambria Math"/>
                        </a:rPr>
                        <m:t>=</m:t>
                      </m:r>
                      <m:r>
                        <a:rPr lang="en-US" b="1" i="1" dirty="0">
                          <a:solidFill>
                            <a:srgbClr val="0000FF"/>
                          </a:solidFill>
                          <a:latin typeface="Cambria Math"/>
                        </a:rPr>
                        <m:t>𝟏</m:t>
                      </m:r>
                      <m:r>
                        <a:rPr lang="en-US" b="1" i="1" dirty="0">
                          <a:solidFill>
                            <a:srgbClr val="0000FF"/>
                          </a:solidFill>
                          <a:latin typeface="Cambria Math"/>
                        </a:rPr>
                        <m:t>−</m:t>
                      </m:r>
                      <m:r>
                        <a:rPr lang="en-US" b="1" dirty="0">
                          <a:solidFill>
                            <a:srgbClr val="0000FF"/>
                          </a:solidFill>
                          <a:latin typeface="Cambria Math"/>
                        </a:rPr>
                        <m:t>𝐞𝐱𝐩</m:t>
                      </m:r>
                      <m:r>
                        <a:rPr lang="en-US" b="1" i="1" dirty="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𝑭</m:t>
                          </m:r>
                        </m:e>
                        <m:sub>
                          <m:r>
                            <a:rPr lang="en-US" b="1" i="1" dirty="0">
                              <a:solidFill>
                                <a:srgbClr val="0000FF"/>
                              </a:solidFill>
                              <a:latin typeface="Cambria Math"/>
                            </a:rPr>
                            <m:t>𝒖</m:t>
                          </m:r>
                          <m:r>
                            <a:rPr lang="en-US" b="1" i="1" dirty="0" smtClean="0">
                              <a:solidFill>
                                <a:srgbClr val="0000FF"/>
                              </a:solidFill>
                              <a:latin typeface="Cambria Math"/>
                            </a:rPr>
                            <m:t>𝑨</m:t>
                          </m:r>
                        </m:sub>
                      </m:sSub>
                      <m:r>
                        <a:rPr lang="en-US" b="1" i="1" dirty="0">
                          <a:solidFill>
                            <a:srgbClr val="0000FF"/>
                          </a:solidFill>
                          <a:latin typeface="Cambria Math"/>
                        </a:rPr>
                        <m:t>⋅</m:t>
                      </m:r>
                      <m:sSubSup>
                        <m:sSubSupPr>
                          <m:ctrlPr>
                            <a:rPr lang="en-US" b="1" i="1" dirty="0">
                              <a:solidFill>
                                <a:srgbClr val="0000FF"/>
                              </a:solidFill>
                              <a:latin typeface="Cambria Math"/>
                            </a:rPr>
                          </m:ctrlPr>
                        </m:sSubSupPr>
                        <m:e>
                          <m:r>
                            <a:rPr lang="en-US" b="1" i="1" dirty="0">
                              <a:solidFill>
                                <a:srgbClr val="0000FF"/>
                              </a:solidFill>
                              <a:latin typeface="Cambria Math"/>
                            </a:rPr>
                            <m:t>𝑭</m:t>
                          </m:r>
                        </m:e>
                        <m:sub>
                          <m:r>
                            <a:rPr lang="en-US" b="1" i="1" dirty="0">
                              <a:solidFill>
                                <a:srgbClr val="0000FF"/>
                              </a:solidFill>
                              <a:latin typeface="Cambria Math"/>
                            </a:rPr>
                            <m:t>𝒗</m:t>
                          </m:r>
                          <m:r>
                            <a:rPr lang="en-US" b="1" i="1" dirty="0" smtClean="0">
                              <a:solidFill>
                                <a:srgbClr val="0000FF"/>
                              </a:solidFill>
                              <a:latin typeface="Cambria Math"/>
                            </a:rPr>
                            <m:t>𝑨</m:t>
                          </m:r>
                        </m:sub>
                        <m:sup/>
                      </m:sSubSup>
                      <m:r>
                        <a:rPr lang="en-US" b="1" i="1" dirty="0">
                          <a:solidFill>
                            <a:srgbClr val="0000FF"/>
                          </a:solidFill>
                          <a:latin typeface="Cambria Math"/>
                        </a:rPr>
                        <m:t>)</m:t>
                      </m:r>
                    </m:oMath>
                  </m:oMathPara>
                </a14:m>
                <a:endParaRPr lang="en-US" b="1"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562599"/>
              </a:xfrm>
              <a:blipFill rotWithShape="1">
                <a:blip r:embed="rId2"/>
                <a:stretch>
                  <a:fillRect t="-5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87414"/>
            <a:ext cx="3871912" cy="210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71800" y="2239814"/>
            <a:ext cx="381000" cy="304800"/>
          </a:xfrm>
          <a:prstGeom prst="rect">
            <a:avLst/>
          </a:prstGeom>
          <a:solidFill>
            <a:schemeClr val="bg1"/>
          </a:solidFill>
          <a:ln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239814"/>
            <a:ext cx="381000" cy="304800"/>
          </a:xfrm>
          <a:prstGeom prst="rect">
            <a:avLst/>
          </a:prstGeom>
          <a:solidFill>
            <a:schemeClr val="bg1"/>
          </a:solidFill>
          <a:ln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2667000" y="2773214"/>
                <a:ext cx="8455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a:rPr>
                          </m:ctrlPr>
                        </m:sSubPr>
                        <m:e>
                          <m:r>
                            <a:rPr lang="en-US" sz="2800" b="1" i="1" smtClean="0">
                              <a:latin typeface="Cambria Math"/>
                            </a:rPr>
                            <m:t>𝑭</m:t>
                          </m:r>
                        </m:e>
                        <m:sub>
                          <m:r>
                            <a:rPr lang="en-US" sz="2800" b="1" i="1" smtClean="0">
                              <a:latin typeface="Cambria Math"/>
                            </a:rPr>
                            <m:t>𝒖𝑨</m:t>
                          </m:r>
                        </m:sub>
                      </m:sSub>
                    </m:oMath>
                  </m:oMathPara>
                </a14:m>
                <a:endParaRPr lang="en-US" sz="2800" b="1"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2667000" y="2773214"/>
                <a:ext cx="845551" cy="523220"/>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2863790" y="3699277"/>
            <a:ext cx="327334" cy="400110"/>
          </a:xfrm>
          <a:prstGeom prst="rect">
            <a:avLst/>
          </a:prstGeom>
          <a:noFill/>
        </p:spPr>
        <p:txBody>
          <a:bodyPr wrap="none" rtlCol="0">
            <a:spAutoFit/>
          </a:bodyPr>
          <a:lstStyle/>
          <a:p>
            <a:r>
              <a:rPr lang="en-US" sz="2000" b="1" i="1" dirty="0" smtClean="0">
                <a:latin typeface="Times New Roman" pitchFamily="18" charset="0"/>
                <a:cs typeface="Times New Roman" pitchFamily="18" charset="0"/>
              </a:rPr>
              <a:t>u</a:t>
            </a:r>
            <a:endParaRPr lang="en-US" sz="2000" b="1" i="1" dirty="0">
              <a:latin typeface="Times New Roman" pitchFamily="18" charset="0"/>
              <a:cs typeface="Times New Roman" pitchFamily="18" charset="0"/>
            </a:endParaRPr>
          </a:p>
        </p:txBody>
      </p:sp>
      <p:sp>
        <p:nvSpPr>
          <p:cNvPr id="13" name="TextBox 12"/>
          <p:cNvSpPr txBox="1"/>
          <p:nvPr/>
        </p:nvSpPr>
        <p:spPr>
          <a:xfrm>
            <a:off x="3297086" y="3714690"/>
            <a:ext cx="298480" cy="400110"/>
          </a:xfrm>
          <a:prstGeom prst="rect">
            <a:avLst/>
          </a:prstGeom>
          <a:noFill/>
        </p:spPr>
        <p:txBody>
          <a:bodyPr wrap="none" rtlCol="0">
            <a:spAutoFit/>
          </a:bodyPr>
          <a:lstStyle/>
          <a:p>
            <a:r>
              <a:rPr lang="en-US" sz="2000" b="1" i="1" dirty="0" smtClean="0">
                <a:latin typeface="Times New Roman" pitchFamily="18" charset="0"/>
                <a:cs typeface="Times New Roman" pitchFamily="18" charset="0"/>
              </a:rPr>
              <a:t>v</a:t>
            </a:r>
            <a:endParaRPr lang="en-US" sz="2000" b="1" i="1" dirty="0">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00388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Factor Matrix </a:t>
                </a:r>
                <a14:m>
                  <m:oMath xmlns:m="http://schemas.openxmlformats.org/officeDocument/2006/math">
                    <m:r>
                      <a:rPr lang="en-US" b="1" i="1" dirty="0" smtClean="0">
                        <a:latin typeface="Cambria Math"/>
                      </a:rPr>
                      <m:t>𝑭</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229600" cy="838200"/>
              </a:xfrm>
            </p:spPr>
            <p:txBody>
              <a:bodyPr/>
              <a:lstStyle/>
              <a:p>
                <a:r>
                  <a:rPr lang="en-US" b="1" dirty="0" smtClean="0">
                    <a:solidFill>
                      <a:srgbClr val="FF0066"/>
                    </a:solidFill>
                  </a:rPr>
                  <a:t>Community membership strength matrix </a:t>
                </a:r>
                <a14:m>
                  <m:oMath xmlns:m="http://schemas.openxmlformats.org/officeDocument/2006/math">
                    <m:r>
                      <a:rPr lang="en-US" b="1" i="1" dirty="0" smtClean="0">
                        <a:solidFill>
                          <a:srgbClr val="FF0066"/>
                        </a:solidFill>
                        <a:latin typeface="Cambria Math"/>
                      </a:rPr>
                      <m:t>𝑭</m:t>
                    </m:r>
                  </m:oMath>
                </a14:m>
                <a:endParaRPr lang="en-US" b="1" dirty="0" smtClean="0">
                  <a:solidFill>
                    <a:srgbClr val="FF006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229600" cy="838200"/>
              </a:xfrm>
              <a:blipFill rotWithShape="1">
                <a:blip r:embed="rId3"/>
                <a:stretch>
                  <a:fillRect t="-365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04800" y="3488665"/>
                <a:ext cx="10807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a:cs typeface="Arial" pitchFamily="34" charset="0"/>
                        </a:rPr>
                        <m:t>𝑭</m:t>
                      </m:r>
                      <m:r>
                        <a:rPr lang="en-US" sz="3600" b="1" i="1" smtClean="0">
                          <a:latin typeface="Cambria Math"/>
                          <a:cs typeface="Arial" pitchFamily="34" charset="0"/>
                        </a:rPr>
                        <m:t>=</m:t>
                      </m:r>
                    </m:oMath>
                  </m:oMathPara>
                </a14:m>
                <a:endParaRPr lang="en-US" sz="3600" b="1" dirty="0" smtClean="0">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4800" y="3488665"/>
                <a:ext cx="1080745" cy="646331"/>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3697008991"/>
              </p:ext>
            </p:extLst>
          </p:nvPr>
        </p:nvGraphicFramePr>
        <p:xfrm>
          <a:off x="1295400" y="2140701"/>
          <a:ext cx="1891053" cy="3972560"/>
        </p:xfrm>
        <a:graphic>
          <a:graphicData uri="http://schemas.openxmlformats.org/drawingml/2006/table">
            <a:tbl>
              <a:tblPr bandRow="1">
                <a:tableStyleId>{2D5ABB26-0587-4C30-8999-92F81FD0307C}</a:tableStyleId>
              </a:tblPr>
              <a:tblGrid>
                <a:gridCol w="210117"/>
                <a:gridCol w="210117"/>
                <a:gridCol w="210117"/>
                <a:gridCol w="210117"/>
                <a:gridCol w="210117"/>
                <a:gridCol w="210117"/>
                <a:gridCol w="210117"/>
                <a:gridCol w="210117"/>
                <a:gridCol w="210117"/>
              </a:tblGrid>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00" dirty="0" smtClean="0"/>
                        <a:t>j</a:t>
                      </a:r>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288212" y="1812265"/>
            <a:ext cx="1531188" cy="369332"/>
          </a:xfrm>
          <a:prstGeom prst="rect">
            <a:avLst/>
          </a:prstGeom>
          <a:noFill/>
        </p:spPr>
        <p:txBody>
          <a:bodyPr wrap="none" rtlCol="0">
            <a:spAutoFit/>
          </a:bodyPr>
          <a:lstStyle/>
          <a:p>
            <a:r>
              <a:rPr lang="en-US" dirty="0" smtClean="0">
                <a:latin typeface="Arial" pitchFamily="34" charset="0"/>
                <a:cs typeface="Arial" pitchFamily="34" charset="0"/>
              </a:rPr>
              <a:t>Communities</a:t>
            </a:r>
          </a:p>
        </p:txBody>
      </p:sp>
      <p:sp>
        <p:nvSpPr>
          <p:cNvPr id="10" name="TextBox 9"/>
          <p:cNvSpPr txBox="1"/>
          <p:nvPr/>
        </p:nvSpPr>
        <p:spPr>
          <a:xfrm rot="16200000">
            <a:off x="775122" y="2239553"/>
            <a:ext cx="851515" cy="369332"/>
          </a:xfrm>
          <a:prstGeom prst="rect">
            <a:avLst/>
          </a:prstGeom>
          <a:noFill/>
        </p:spPr>
        <p:txBody>
          <a:bodyPr wrap="none" rtlCol="0">
            <a:spAutoFit/>
          </a:bodyPr>
          <a:lstStyle/>
          <a:p>
            <a:r>
              <a:rPr lang="en-US" dirty="0" smtClean="0">
                <a:latin typeface="Arial" pitchFamily="34" charset="0"/>
                <a:cs typeface="Arial" pitchFamily="34" charset="0"/>
              </a:rPr>
              <a:t>Nodes</a:t>
            </a:r>
          </a:p>
        </p:txBody>
      </p:sp>
      <p:cxnSp>
        <p:nvCxnSpPr>
          <p:cNvPr id="12" name="Straight Arrow Connector 11"/>
          <p:cNvCxnSpPr/>
          <p:nvPr/>
        </p:nvCxnSpPr>
        <p:spPr>
          <a:xfrm flipV="1">
            <a:off x="679821" y="5198861"/>
            <a:ext cx="608391" cy="6055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28600" y="5698465"/>
                <a:ext cx="1927131" cy="1007135"/>
              </a:xfrm>
              <a:prstGeom prst="rect">
                <a:avLst/>
              </a:prstGeom>
              <a:noFill/>
            </p:spPr>
            <p:txBody>
              <a:bodyPr wrap="none" rtlCol="0">
                <a:spAutoFit/>
              </a:bodyPr>
              <a:lstStyle/>
              <a:p>
                <a14:m>
                  <m:oMath xmlns:m="http://schemas.openxmlformats.org/officeDocument/2006/math">
                    <m:sSub>
                      <m:sSubPr>
                        <m:ctrlPr>
                          <a:rPr lang="en-US" sz="2400" b="1" i="1" dirty="0" smtClean="0">
                            <a:solidFill>
                              <a:srgbClr val="008000"/>
                            </a:solidFill>
                            <a:latin typeface="Cambria Math"/>
                            <a:cs typeface="Arial" pitchFamily="34" charset="0"/>
                          </a:rPr>
                        </m:ctrlPr>
                      </m:sSubPr>
                      <m:e>
                        <m:r>
                          <a:rPr lang="en-US" sz="2400" b="1" i="1" dirty="0" smtClean="0">
                            <a:solidFill>
                              <a:srgbClr val="008000"/>
                            </a:solidFill>
                            <a:latin typeface="Cambria Math"/>
                            <a:cs typeface="Arial" pitchFamily="34" charset="0"/>
                          </a:rPr>
                          <m:t>𝑭</m:t>
                        </m:r>
                      </m:e>
                      <m:sub>
                        <m:r>
                          <a:rPr lang="en-US" sz="2400" b="1" i="1" dirty="0" smtClean="0">
                            <a:solidFill>
                              <a:srgbClr val="008000"/>
                            </a:solidFill>
                            <a:latin typeface="Cambria Math"/>
                            <a:cs typeface="Arial" pitchFamily="34" charset="0"/>
                          </a:rPr>
                          <m:t>𝒗𝑨</m:t>
                        </m:r>
                      </m:sub>
                    </m:sSub>
                  </m:oMath>
                </a14:m>
                <a:r>
                  <a:rPr lang="en-US" dirty="0" smtClean="0">
                    <a:solidFill>
                      <a:srgbClr val="008000"/>
                    </a:solidFill>
                    <a:latin typeface="Arial" pitchFamily="34" charset="0"/>
                    <a:cs typeface="Arial" pitchFamily="34" charset="0"/>
                  </a:rPr>
                  <a:t> … </a:t>
                </a:r>
              </a:p>
              <a:p>
                <a:r>
                  <a:rPr lang="en-US" dirty="0" smtClean="0">
                    <a:solidFill>
                      <a:srgbClr val="008000"/>
                    </a:solidFill>
                    <a:latin typeface="Arial" pitchFamily="34" charset="0"/>
                    <a:cs typeface="Arial" pitchFamily="34" charset="0"/>
                  </a:rPr>
                  <a:t>strength of </a:t>
                </a:r>
                <a14:m>
                  <m:oMath xmlns:m="http://schemas.openxmlformats.org/officeDocument/2006/math">
                    <m:r>
                      <a:rPr lang="en-US" b="1" i="1" dirty="0" smtClean="0">
                        <a:solidFill>
                          <a:srgbClr val="008000"/>
                        </a:solidFill>
                        <a:latin typeface="Cambria Math"/>
                        <a:cs typeface="Arial" pitchFamily="34" charset="0"/>
                      </a:rPr>
                      <m:t>𝒖</m:t>
                    </m:r>
                  </m:oMath>
                </a14:m>
                <a:r>
                  <a:rPr lang="en-US" dirty="0" smtClean="0">
                    <a:solidFill>
                      <a:srgbClr val="008000"/>
                    </a:solidFill>
                    <a:latin typeface="Arial" pitchFamily="34" charset="0"/>
                    <a:cs typeface="Arial" pitchFamily="34" charset="0"/>
                  </a:rPr>
                  <a:t>’s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membership to </a:t>
                </a:r>
                <a14:m>
                  <m:oMath xmlns:m="http://schemas.openxmlformats.org/officeDocument/2006/math">
                    <m:r>
                      <a:rPr lang="en-US" b="1" i="1" dirty="0" smtClean="0">
                        <a:solidFill>
                          <a:srgbClr val="008000"/>
                        </a:solidFill>
                        <a:latin typeface="Cambria Math"/>
                        <a:cs typeface="Arial" pitchFamily="34" charset="0"/>
                      </a:rPr>
                      <m:t>𝑨</m:t>
                    </m:r>
                  </m:oMath>
                </a14:m>
                <a:endParaRPr lang="en-US" b="1" dirty="0" smtClean="0">
                  <a:solidFill>
                    <a:srgbClr val="008000"/>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8600" y="5698465"/>
                <a:ext cx="1927131" cy="1007135"/>
              </a:xfrm>
              <a:prstGeom prst="rect">
                <a:avLst/>
              </a:prstGeom>
              <a:blipFill rotWithShape="1">
                <a:blip r:embed="rId5"/>
                <a:stretch>
                  <a:fillRect l="-2848" b="-9091"/>
                </a:stretch>
              </a:blipFill>
            </p:spPr>
            <p:txBody>
              <a:bodyPr/>
              <a:lstStyle/>
              <a:p>
                <a:r>
                  <a:rPr lang="en-US">
                    <a:noFill/>
                  </a:rPr>
                  <a:t> </a:t>
                </a:r>
              </a:p>
            </p:txBody>
          </p:sp>
        </mc:Fallback>
      </mc:AlternateContent>
      <p:cxnSp>
        <p:nvCxnSpPr>
          <p:cNvPr id="18" name="Straight Arrow Connector 17"/>
          <p:cNvCxnSpPr/>
          <p:nvPr/>
        </p:nvCxnSpPr>
        <p:spPr>
          <a:xfrm flipH="1" flipV="1">
            <a:off x="3048000" y="4250665"/>
            <a:ext cx="990600" cy="138813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200400" y="5486400"/>
                <a:ext cx="1846916" cy="1284134"/>
              </a:xfrm>
              <a:prstGeom prst="rect">
                <a:avLst/>
              </a:prstGeom>
              <a:noFill/>
            </p:spPr>
            <p:txBody>
              <a:bodyPr wrap="none" rtlCol="0">
                <a:spAutoFit/>
              </a:bodyPr>
              <a:lstStyle/>
              <a:p>
                <a14:m>
                  <m:oMath xmlns:m="http://schemas.openxmlformats.org/officeDocument/2006/math">
                    <m:sSub>
                      <m:sSubPr>
                        <m:ctrlPr>
                          <a:rPr lang="en-US" sz="2400" b="1" i="1" dirty="0" smtClean="0">
                            <a:solidFill>
                              <a:srgbClr val="008000"/>
                            </a:solidFill>
                            <a:latin typeface="Cambria Math"/>
                            <a:cs typeface="Arial" pitchFamily="34" charset="0"/>
                          </a:rPr>
                        </m:ctrlPr>
                      </m:sSubPr>
                      <m:e>
                        <m:r>
                          <a:rPr lang="en-US" sz="2400" b="1" i="1" dirty="0" smtClean="0">
                            <a:solidFill>
                              <a:srgbClr val="008000"/>
                            </a:solidFill>
                            <a:latin typeface="Cambria Math"/>
                            <a:cs typeface="Arial" pitchFamily="34" charset="0"/>
                          </a:rPr>
                          <m:t>𝑭</m:t>
                        </m:r>
                      </m:e>
                      <m:sub>
                        <m:r>
                          <a:rPr lang="en-US" sz="2400" b="1" i="1" dirty="0" smtClean="0">
                            <a:solidFill>
                              <a:srgbClr val="008000"/>
                            </a:solidFill>
                            <a:latin typeface="Cambria Math"/>
                            <a:cs typeface="Arial" pitchFamily="34" charset="0"/>
                          </a:rPr>
                          <m:t>𝒖</m:t>
                        </m:r>
                      </m:sub>
                    </m:sSub>
                  </m:oMath>
                </a14:m>
                <a:r>
                  <a:rPr lang="en-US" dirty="0" smtClean="0">
                    <a:solidFill>
                      <a:srgbClr val="008000"/>
                    </a:solidFill>
                    <a:latin typeface="Arial" pitchFamily="34" charset="0"/>
                    <a:cs typeface="Arial" pitchFamily="34" charset="0"/>
                  </a:rPr>
                  <a:t> … vector of </a:t>
                </a:r>
              </a:p>
              <a:p>
                <a:r>
                  <a:rPr lang="en-US" dirty="0" smtClean="0">
                    <a:solidFill>
                      <a:srgbClr val="008000"/>
                    </a:solidFill>
                    <a:latin typeface="Arial" pitchFamily="34" charset="0"/>
                    <a:cs typeface="Arial" pitchFamily="34" charset="0"/>
                  </a:rPr>
                  <a:t>community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membership</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strengths of </a:t>
                </a:r>
                <a14:m>
                  <m:oMath xmlns:m="http://schemas.openxmlformats.org/officeDocument/2006/math">
                    <m:r>
                      <a:rPr lang="en-US" b="1" i="1" dirty="0" smtClean="0">
                        <a:solidFill>
                          <a:srgbClr val="008000"/>
                        </a:solidFill>
                        <a:latin typeface="Cambria Math"/>
                        <a:cs typeface="Arial" pitchFamily="34" charset="0"/>
                      </a:rPr>
                      <m:t>𝒖</m:t>
                    </m:r>
                  </m:oMath>
                </a14:m>
                <a:endParaRPr lang="en-US" b="1" dirty="0" smtClean="0">
                  <a:solidFill>
                    <a:srgbClr val="0080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00400" y="5486400"/>
                <a:ext cx="1846916" cy="1284134"/>
              </a:xfrm>
              <a:prstGeom prst="rect">
                <a:avLst/>
              </a:prstGeom>
              <a:blipFill rotWithShape="1">
                <a:blip r:embed="rId6"/>
                <a:stretch>
                  <a:fillRect l="-2640" r="-1650" b="-6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2"/>
              <p:cNvSpPr txBox="1">
                <a:spLocks/>
              </p:cNvSpPr>
              <p:nvPr/>
            </p:nvSpPr>
            <p:spPr>
              <a:xfrm>
                <a:off x="3657600" y="1904998"/>
                <a:ext cx="5486400" cy="3899371"/>
              </a:xfrm>
              <a:prstGeom prst="rect">
                <a:avLst/>
              </a:prstGeom>
            </p:spPr>
            <p:txBody>
              <a:bodyPr vert="horz" lIns="54864" tIns="91440" rtlCol="0">
                <a:normAutofit fontScale="850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14:m>
                  <m:oMath xmlns:m="http://schemas.openxmlformats.org/officeDocument/2006/math">
                    <m:sSub>
                      <m:sSubPr>
                        <m:ctrlPr>
                          <a:rPr lang="en-US" b="1" i="1" dirty="0" smtClean="0">
                            <a:solidFill>
                              <a:srgbClr val="0000FF"/>
                            </a:solidFill>
                            <a:latin typeface="Cambria Math"/>
                          </a:rPr>
                        </m:ctrlPr>
                      </m:sSubPr>
                      <m:e>
                        <m:r>
                          <a:rPr lang="en-US" b="1" i="1" dirty="0">
                            <a:solidFill>
                              <a:srgbClr val="0000FF"/>
                            </a:solidFill>
                            <a:latin typeface="Cambria Math"/>
                          </a:rPr>
                          <m:t>𝑷</m:t>
                        </m:r>
                      </m:e>
                      <m:sub>
                        <m:r>
                          <a:rPr lang="en-US" b="1" i="1" dirty="0">
                            <a:solidFill>
                              <a:srgbClr val="0000FF"/>
                            </a:solidFill>
                            <a:latin typeface="Cambria Math"/>
                          </a:rPr>
                          <m:t>𝑨</m:t>
                        </m:r>
                      </m:sub>
                    </m:sSub>
                    <m:d>
                      <m:dPr>
                        <m:ctrlPr>
                          <a:rPr lang="en-US" b="1" i="1" dirty="0">
                            <a:solidFill>
                              <a:srgbClr val="0000FF"/>
                            </a:solidFill>
                            <a:latin typeface="Cambria Math"/>
                          </a:rPr>
                        </m:ctrlPr>
                      </m:dPr>
                      <m:e>
                        <m:r>
                          <a:rPr lang="en-US" b="1" i="1" dirty="0">
                            <a:solidFill>
                              <a:srgbClr val="0000FF"/>
                            </a:solidFill>
                            <a:latin typeface="Cambria Math"/>
                          </a:rPr>
                          <m:t>𝒖</m:t>
                        </m:r>
                        <m:r>
                          <a:rPr lang="en-US" b="1" i="1" dirty="0" err="1">
                            <a:solidFill>
                              <a:srgbClr val="0000FF"/>
                            </a:solidFill>
                            <a:latin typeface="Cambria Math"/>
                          </a:rPr>
                          <m:t>,</m:t>
                        </m:r>
                        <m:r>
                          <a:rPr lang="en-US" b="1" i="1" dirty="0">
                            <a:solidFill>
                              <a:srgbClr val="0000FF"/>
                            </a:solidFill>
                            <a:latin typeface="Cambria Math"/>
                          </a:rPr>
                          <m:t>𝒗</m:t>
                        </m:r>
                      </m:e>
                    </m:d>
                    <m:r>
                      <a:rPr lang="en-US" b="1" i="1" dirty="0">
                        <a:solidFill>
                          <a:srgbClr val="0000FF"/>
                        </a:solidFill>
                        <a:latin typeface="Cambria Math"/>
                      </a:rPr>
                      <m:t>=</m:t>
                    </m:r>
                    <m:r>
                      <a:rPr lang="en-US" b="1" i="1" dirty="0">
                        <a:solidFill>
                          <a:srgbClr val="0000FF"/>
                        </a:solidFill>
                        <a:latin typeface="Cambria Math"/>
                      </a:rPr>
                      <m:t>𝟏</m:t>
                    </m:r>
                    <m:r>
                      <a:rPr lang="en-US" b="1" i="1" dirty="0">
                        <a:solidFill>
                          <a:srgbClr val="0000FF"/>
                        </a:solidFill>
                        <a:latin typeface="Cambria Math"/>
                      </a:rPr>
                      <m:t>−</m:t>
                    </m:r>
                    <m:r>
                      <a:rPr lang="en-US" b="1" dirty="0">
                        <a:solidFill>
                          <a:srgbClr val="0000FF"/>
                        </a:solidFill>
                        <a:latin typeface="Cambria Math"/>
                      </a:rPr>
                      <m:t>𝐞𝐱𝐩</m:t>
                    </m:r>
                    <m:r>
                      <a:rPr lang="en-US" b="1" i="1" dirty="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𝑭</m:t>
                        </m:r>
                      </m:e>
                      <m:sub>
                        <m:r>
                          <a:rPr lang="en-US" b="1" i="1" dirty="0">
                            <a:solidFill>
                              <a:srgbClr val="0000FF"/>
                            </a:solidFill>
                            <a:latin typeface="Cambria Math"/>
                          </a:rPr>
                          <m:t>𝒖𝑨</m:t>
                        </m:r>
                      </m:sub>
                    </m:sSub>
                    <m:r>
                      <a:rPr lang="en-US" b="1" i="1" dirty="0">
                        <a:solidFill>
                          <a:srgbClr val="0000FF"/>
                        </a:solidFill>
                        <a:latin typeface="Cambria Math"/>
                      </a:rPr>
                      <m:t>⋅</m:t>
                    </m:r>
                    <m:sSubSup>
                      <m:sSubSupPr>
                        <m:ctrlPr>
                          <a:rPr lang="en-US" b="1" i="1" dirty="0">
                            <a:solidFill>
                              <a:srgbClr val="0000FF"/>
                            </a:solidFill>
                            <a:latin typeface="Cambria Math"/>
                          </a:rPr>
                        </m:ctrlPr>
                      </m:sSubSupPr>
                      <m:e>
                        <m:r>
                          <a:rPr lang="en-US" b="1" i="1" dirty="0">
                            <a:solidFill>
                              <a:srgbClr val="0000FF"/>
                            </a:solidFill>
                            <a:latin typeface="Cambria Math"/>
                          </a:rPr>
                          <m:t>𝑭</m:t>
                        </m:r>
                      </m:e>
                      <m:sub>
                        <m:r>
                          <a:rPr lang="en-US" b="1" i="1" dirty="0">
                            <a:solidFill>
                              <a:srgbClr val="0000FF"/>
                            </a:solidFill>
                            <a:latin typeface="Cambria Math"/>
                          </a:rPr>
                          <m:t>𝒗𝑨</m:t>
                        </m:r>
                      </m:sub>
                      <m:sup/>
                    </m:sSubSup>
                    <m:r>
                      <a:rPr lang="en-US" b="1" i="1" dirty="0">
                        <a:solidFill>
                          <a:srgbClr val="0000FF"/>
                        </a:solidFill>
                        <a:latin typeface="Cambria Math"/>
                      </a:rPr>
                      <m:t>)</m:t>
                    </m:r>
                  </m:oMath>
                </a14:m>
                <a:endParaRPr lang="en-US" b="1" dirty="0" smtClean="0">
                  <a:solidFill>
                    <a:srgbClr val="0000FF"/>
                  </a:solidFill>
                </a:endParaRPr>
              </a:p>
              <a:p>
                <a:pPr lvl="1"/>
                <a:r>
                  <a:rPr lang="en-US" b="1" dirty="0"/>
                  <a:t>Probability of </a:t>
                </a:r>
                <a:r>
                  <a:rPr lang="en-US" b="1" dirty="0" smtClean="0"/>
                  <a:t>connection is </a:t>
                </a:r>
                <a:br>
                  <a:rPr lang="en-US" b="1" dirty="0" smtClean="0"/>
                </a:br>
                <a:r>
                  <a:rPr lang="en-US" b="1" dirty="0" smtClean="0"/>
                  <a:t>proportional to the product of strengths</a:t>
                </a:r>
              </a:p>
              <a:p>
                <a:pPr lvl="2"/>
                <a:r>
                  <a:rPr lang="en-US" b="1" dirty="0" smtClean="0"/>
                  <a:t>Notice: </a:t>
                </a:r>
                <a:r>
                  <a:rPr lang="en-US" dirty="0" smtClean="0"/>
                  <a:t>If one node doesn’t belong to the community (</a:t>
                </a:r>
                <a14:m>
                  <m:oMath xmlns:m="http://schemas.openxmlformats.org/officeDocument/2006/math">
                    <m:sSub>
                      <m:sSubPr>
                        <m:ctrlPr>
                          <a:rPr lang="en-US" b="0" i="1" smtClean="0">
                            <a:latin typeface="Cambria Math"/>
                          </a:rPr>
                        </m:ctrlPr>
                      </m:sSubPr>
                      <m:e>
                        <m:r>
                          <a:rPr lang="en-US" b="0" i="1" smtClean="0">
                            <a:latin typeface="Cambria Math"/>
                          </a:rPr>
                          <m:t>𝐹</m:t>
                        </m:r>
                      </m:e>
                      <m:sub>
                        <m:r>
                          <a:rPr lang="en-US" b="0" i="1" smtClean="0">
                            <a:latin typeface="Cambria Math"/>
                          </a:rPr>
                          <m:t>𝑢𝐶</m:t>
                        </m:r>
                      </m:sub>
                    </m:sSub>
                    <m:r>
                      <a:rPr lang="en-US" b="0" i="1" smtClean="0">
                        <a:latin typeface="Cambria Math"/>
                      </a:rPr>
                      <m:t>=0</m:t>
                    </m:r>
                  </m:oMath>
                </a14:m>
                <a:r>
                  <a:rPr lang="en-US" dirty="0" smtClean="0"/>
                  <a:t>) then </a:t>
                </a:r>
                <a14:m>
                  <m:oMath xmlns:m="http://schemas.openxmlformats.org/officeDocument/2006/math">
                    <m:r>
                      <a:rPr lang="en-US" b="1" i="1" dirty="0" smtClean="0">
                        <a:latin typeface="Cambria Math"/>
                      </a:rPr>
                      <m:t>𝑷</m:t>
                    </m:r>
                    <m:r>
                      <a:rPr lang="en-US" b="1" i="1" dirty="0" smtClean="0">
                        <a:latin typeface="Cambria Math"/>
                      </a:rPr>
                      <m:t>(</m:t>
                    </m:r>
                    <m:r>
                      <a:rPr lang="en-US" b="1" i="1" dirty="0" err="1" smtClean="0">
                        <a:latin typeface="Cambria Math"/>
                      </a:rPr>
                      <m:t>𝒖</m:t>
                    </m:r>
                    <m:r>
                      <a:rPr lang="en-US" b="1" i="1" dirty="0" err="1" smtClean="0">
                        <a:latin typeface="Cambria Math"/>
                      </a:rPr>
                      <m:t>,</m:t>
                    </m:r>
                    <m:r>
                      <a:rPr lang="en-US" b="1" i="1" dirty="0" err="1" smtClean="0">
                        <a:latin typeface="Cambria Math"/>
                      </a:rPr>
                      <m:t>𝒗</m:t>
                    </m:r>
                    <m:r>
                      <a:rPr lang="en-US" b="1" i="1" dirty="0" smtClean="0">
                        <a:latin typeface="Cambria Math"/>
                      </a:rPr>
                      <m:t>)=</m:t>
                    </m:r>
                    <m:r>
                      <a:rPr lang="en-US" b="1" i="1" dirty="0" smtClean="0">
                        <a:latin typeface="Cambria Math"/>
                      </a:rPr>
                      <m:t>𝟎</m:t>
                    </m:r>
                  </m:oMath>
                </a14:m>
                <a:endParaRPr lang="en-US" b="1" dirty="0" smtClean="0"/>
              </a:p>
              <a:p>
                <a:r>
                  <a:rPr lang="en-US" dirty="0" smtClean="0"/>
                  <a:t>Prob. </a:t>
                </a:r>
                <a:r>
                  <a:rPr lang="en-US" dirty="0"/>
                  <a:t>t</a:t>
                </a:r>
                <a:r>
                  <a:rPr lang="en-US" dirty="0" smtClean="0"/>
                  <a:t>hat </a:t>
                </a:r>
                <a:r>
                  <a:rPr lang="en-US" b="1" dirty="0" smtClean="0">
                    <a:solidFill>
                      <a:srgbClr val="008000"/>
                    </a:solidFill>
                  </a:rPr>
                  <a:t>at </a:t>
                </a:r>
                <a:r>
                  <a:rPr lang="en-US" b="1" dirty="0">
                    <a:solidFill>
                      <a:srgbClr val="008000"/>
                    </a:solidFill>
                  </a:rPr>
                  <a:t>least one </a:t>
                </a:r>
                <a:r>
                  <a:rPr lang="en-US" dirty="0" smtClean="0"/>
                  <a:t>common community </a:t>
                </a:r>
                <a14:m>
                  <m:oMath xmlns:m="http://schemas.openxmlformats.org/officeDocument/2006/math">
                    <m:r>
                      <a:rPr lang="en-US" b="1" i="1" dirty="0">
                        <a:solidFill>
                          <a:srgbClr val="0000FF"/>
                        </a:solidFill>
                        <a:latin typeface="Cambria Math"/>
                      </a:rPr>
                      <m:t>𝑪</m:t>
                    </m:r>
                  </m:oMath>
                </a14:m>
                <a:r>
                  <a:rPr lang="en-US" dirty="0"/>
                  <a:t> links </a:t>
                </a:r>
                <a:r>
                  <a:rPr lang="en-US" dirty="0" smtClean="0"/>
                  <a:t>the nodes:</a:t>
                </a:r>
              </a:p>
              <a:p>
                <a:pPr lvl="1"/>
                <a14:m>
                  <m:oMath xmlns:m="http://schemas.openxmlformats.org/officeDocument/2006/math">
                    <m:r>
                      <a:rPr lang="en-US" b="1" i="1" dirty="0">
                        <a:latin typeface="Cambria Math"/>
                      </a:rPr>
                      <m:t>𝑷</m:t>
                    </m:r>
                    <m:d>
                      <m:dPr>
                        <m:ctrlPr>
                          <a:rPr lang="en-US" b="1" i="1" dirty="0">
                            <a:latin typeface="Cambria Math"/>
                          </a:rPr>
                        </m:ctrlPr>
                      </m:dPr>
                      <m:e>
                        <m:r>
                          <a:rPr lang="en-US" b="1" i="1" dirty="0" err="1">
                            <a:latin typeface="Cambria Math"/>
                          </a:rPr>
                          <m:t>𝒖</m:t>
                        </m:r>
                        <m:r>
                          <a:rPr lang="en-US" b="1" i="1" dirty="0" err="1">
                            <a:latin typeface="Cambria Math"/>
                          </a:rPr>
                          <m:t>,</m:t>
                        </m:r>
                        <m:r>
                          <a:rPr lang="en-US" b="1" i="1" dirty="0" err="1">
                            <a:latin typeface="Cambria Math"/>
                          </a:rPr>
                          <m:t>𝒗</m:t>
                        </m:r>
                      </m:e>
                    </m:d>
                    <m:r>
                      <a:rPr lang="en-US" b="1" i="1" dirty="0">
                        <a:latin typeface="Cambria Math"/>
                      </a:rPr>
                      <m:t>=</m:t>
                    </m:r>
                    <m:r>
                      <a:rPr lang="en-US" b="1" i="1" dirty="0">
                        <a:latin typeface="Cambria Math"/>
                      </a:rPr>
                      <m:t>𝟏</m:t>
                    </m:r>
                    <m:r>
                      <a:rPr lang="en-US" b="1" i="1" dirty="0">
                        <a:latin typeface="Cambria Math"/>
                      </a:rPr>
                      <m:t>−</m:t>
                    </m:r>
                    <m:nary>
                      <m:naryPr>
                        <m:chr m:val="∏"/>
                        <m:limLoc m:val="subSup"/>
                        <m:supHide m:val="on"/>
                        <m:ctrlPr>
                          <a:rPr lang="en-US" b="1" i="1" dirty="0">
                            <a:latin typeface="Cambria Math"/>
                          </a:rPr>
                        </m:ctrlPr>
                      </m:naryPr>
                      <m:sub>
                        <m:r>
                          <m:rPr>
                            <m:brk m:alnAt="9"/>
                          </m:rPr>
                          <a:rPr lang="en-US" b="1" i="1" dirty="0">
                            <a:latin typeface="Cambria Math"/>
                          </a:rPr>
                          <m:t>𝑪</m:t>
                        </m:r>
                      </m:sub>
                      <m:sup/>
                      <m:e>
                        <m:d>
                          <m:dPr>
                            <m:ctrlPr>
                              <a:rPr lang="en-US" b="1" i="1" dirty="0">
                                <a:latin typeface="Cambria Math"/>
                              </a:rPr>
                            </m:ctrlPr>
                          </m:dPr>
                          <m:e>
                            <m:r>
                              <a:rPr lang="en-US" b="1" i="1" dirty="0">
                                <a:latin typeface="Cambria Math"/>
                              </a:rPr>
                              <m:t>𝟏</m:t>
                            </m:r>
                            <m:r>
                              <a:rPr lang="en-US" b="1" i="1" dirty="0">
                                <a:latin typeface="Cambria Math"/>
                              </a:rPr>
                              <m:t>−</m:t>
                            </m:r>
                            <m:sSub>
                              <m:sSubPr>
                                <m:ctrlPr>
                                  <a:rPr lang="en-US" b="1" i="1" dirty="0">
                                    <a:latin typeface="Cambria Math"/>
                                  </a:rPr>
                                </m:ctrlPr>
                              </m:sSubPr>
                              <m:e>
                                <m:r>
                                  <a:rPr lang="en-US" b="1" i="1" dirty="0">
                                    <a:latin typeface="Cambria Math"/>
                                  </a:rPr>
                                  <m:t>𝑷</m:t>
                                </m:r>
                              </m:e>
                              <m:sub>
                                <m:r>
                                  <a:rPr lang="en-US" b="1" i="1" dirty="0">
                                    <a:latin typeface="Cambria Math"/>
                                  </a:rPr>
                                  <m:t>𝑪</m:t>
                                </m:r>
                              </m:sub>
                            </m:sSub>
                            <m:d>
                              <m:dPr>
                                <m:ctrlPr>
                                  <a:rPr lang="en-US" b="1" i="1" dirty="0">
                                    <a:latin typeface="Cambria Math"/>
                                  </a:rPr>
                                </m:ctrlPr>
                              </m:dPr>
                              <m:e>
                                <m:r>
                                  <a:rPr lang="en-US" b="1" i="1" dirty="0">
                                    <a:latin typeface="Cambria Math"/>
                                  </a:rPr>
                                  <m:t>𝒖</m:t>
                                </m:r>
                                <m:r>
                                  <a:rPr lang="en-US" b="1" i="1" dirty="0">
                                    <a:latin typeface="Cambria Math"/>
                                  </a:rPr>
                                  <m:t>,</m:t>
                                </m:r>
                                <m:r>
                                  <a:rPr lang="en-US" b="1" i="1" dirty="0">
                                    <a:latin typeface="Cambria Math"/>
                                  </a:rPr>
                                  <m:t>𝒗</m:t>
                                </m:r>
                              </m:e>
                            </m:d>
                          </m:e>
                        </m:d>
                      </m:e>
                    </m:nary>
                  </m:oMath>
                </a14:m>
                <a:r>
                  <a:rPr lang="en-US" dirty="0" smtClean="0"/>
                  <a:t> </a:t>
                </a:r>
                <a:endParaRPr lang="en-US" b="1" i="1" dirty="0">
                  <a:latin typeface="Cambria Math"/>
                </a:endParaRPr>
              </a:p>
              <a:p>
                <a:endParaRPr lang="en-US" b="1" dirty="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3657600" y="1904998"/>
                <a:ext cx="5486400" cy="3899371"/>
              </a:xfrm>
              <a:prstGeom prst="rect">
                <a:avLst/>
              </a:prstGeom>
              <a:blipFill rotWithShape="1">
                <a:blip r:embed="rId7"/>
                <a:stretch>
                  <a:fillRect r="-778"/>
                </a:stretch>
              </a:blipFill>
            </p:spPr>
            <p:txBody>
              <a:bodyPr/>
              <a:lstStyle/>
              <a:p>
                <a:r>
                  <a:rPr lang="en-US">
                    <a:noFill/>
                  </a:rPr>
                  <a:t> </a:t>
                </a:r>
              </a:p>
            </p:txBody>
          </p:sp>
        </mc:Fallback>
      </mc:AlternateContent>
    </p:spTree>
    <p:extLst>
      <p:ext uri="{BB962C8B-B14F-4D97-AF65-F5344CB8AC3E}">
        <p14:creationId xmlns:p14="http://schemas.microsoft.com/office/powerpoint/2010/main" val="132186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AGM to </a:t>
            </a:r>
            <a:r>
              <a:rPr lang="en-US" dirty="0" err="1"/>
              <a:t>BigCLAM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3484380"/>
              </a:xfrm>
            </p:spPr>
            <p:txBody>
              <a:bodyPr>
                <a:normAutofit lnSpcReduction="10000"/>
              </a:bodyPr>
              <a:lstStyle/>
              <a:p>
                <a:r>
                  <a:rPr lang="en-US" dirty="0" smtClean="0"/>
                  <a:t>Community </a:t>
                </a:r>
                <a14:m>
                  <m:oMath xmlns:m="http://schemas.openxmlformats.org/officeDocument/2006/math">
                    <m:r>
                      <a:rPr lang="en-US" b="1" i="1" dirty="0" smtClean="0">
                        <a:solidFill>
                          <a:srgbClr val="0000FF"/>
                        </a:solidFill>
                        <a:latin typeface="Cambria Math"/>
                      </a:rPr>
                      <m:t>𝑨</m:t>
                    </m:r>
                  </m:oMath>
                </a14:m>
                <a:r>
                  <a:rPr lang="en-US" dirty="0"/>
                  <a:t> links </a:t>
                </a:r>
                <a:r>
                  <a:rPr lang="en-US" dirty="0" smtClean="0"/>
                  <a:t>nodes </a:t>
                </a:r>
                <a14:m>
                  <m:oMath xmlns:m="http://schemas.openxmlformats.org/officeDocument/2006/math">
                    <m:r>
                      <a:rPr lang="en-US" b="1" i="1" dirty="0" smtClean="0">
                        <a:latin typeface="Cambria Math"/>
                      </a:rPr>
                      <m:t>𝒖</m:t>
                    </m:r>
                    <m:r>
                      <a:rPr lang="en-US" b="1" i="1" dirty="0" smtClean="0">
                        <a:latin typeface="Cambria Math"/>
                      </a:rPr>
                      <m:t>,</m:t>
                    </m:r>
                    <m:r>
                      <a:rPr lang="en-US" b="1" i="1" dirty="0" smtClean="0">
                        <a:latin typeface="Cambria Math"/>
                      </a:rPr>
                      <m:t>𝒗</m:t>
                    </m:r>
                  </m:oMath>
                </a14:m>
                <a:r>
                  <a:rPr lang="en-US" dirty="0" smtClean="0"/>
                  <a:t> </a:t>
                </a:r>
                <a:r>
                  <a:rPr lang="en-US" dirty="0"/>
                  <a:t>independently:</a:t>
                </a:r>
                <a:br>
                  <a:rPr lang="en-US" dirty="0"/>
                </a:br>
                <a14:m>
                  <m:oMath xmlns:m="http://schemas.openxmlformats.org/officeDocument/2006/math">
                    <m:sSub>
                      <m:sSubPr>
                        <m:ctrlPr>
                          <a:rPr lang="en-US" b="1" i="1" dirty="0" smtClean="0">
                            <a:solidFill>
                              <a:srgbClr val="0000FF"/>
                            </a:solidFill>
                            <a:latin typeface="Cambria Math"/>
                          </a:rPr>
                        </m:ctrlPr>
                      </m:sSubPr>
                      <m:e>
                        <m:r>
                          <a:rPr lang="en-US" b="1" i="1" dirty="0">
                            <a:solidFill>
                              <a:srgbClr val="0000FF"/>
                            </a:solidFill>
                            <a:latin typeface="Cambria Math"/>
                          </a:rPr>
                          <m:t>𝑷</m:t>
                        </m:r>
                      </m:e>
                      <m:sub>
                        <m:r>
                          <a:rPr lang="en-US" b="1" i="1" dirty="0" smtClean="0">
                            <a:solidFill>
                              <a:srgbClr val="0000FF"/>
                            </a:solidFill>
                            <a:latin typeface="Cambria Math"/>
                          </a:rPr>
                          <m:t>𝑨</m:t>
                        </m:r>
                      </m:sub>
                    </m:sSub>
                    <m:d>
                      <m:dPr>
                        <m:ctrlPr>
                          <a:rPr lang="en-US" b="1" i="1" dirty="0">
                            <a:solidFill>
                              <a:srgbClr val="0000FF"/>
                            </a:solidFill>
                            <a:latin typeface="Cambria Math"/>
                          </a:rPr>
                        </m:ctrlPr>
                      </m:dPr>
                      <m:e>
                        <m:r>
                          <a:rPr lang="en-US" b="1" i="1" dirty="0">
                            <a:solidFill>
                              <a:srgbClr val="0000FF"/>
                            </a:solidFill>
                            <a:latin typeface="Cambria Math"/>
                          </a:rPr>
                          <m:t>𝒖</m:t>
                        </m:r>
                        <m:r>
                          <a:rPr lang="en-US" b="1" i="1" dirty="0" err="1">
                            <a:solidFill>
                              <a:srgbClr val="0000FF"/>
                            </a:solidFill>
                            <a:latin typeface="Cambria Math"/>
                          </a:rPr>
                          <m:t>,</m:t>
                        </m:r>
                        <m:r>
                          <a:rPr lang="en-US" b="1" i="1" dirty="0">
                            <a:solidFill>
                              <a:srgbClr val="0000FF"/>
                            </a:solidFill>
                            <a:latin typeface="Cambria Math"/>
                          </a:rPr>
                          <m:t>𝒗</m:t>
                        </m:r>
                      </m:e>
                    </m:d>
                    <m:r>
                      <a:rPr lang="en-US" b="1" i="1" dirty="0">
                        <a:solidFill>
                          <a:srgbClr val="0000FF"/>
                        </a:solidFill>
                        <a:latin typeface="Cambria Math"/>
                      </a:rPr>
                      <m:t>=</m:t>
                    </m:r>
                    <m:r>
                      <a:rPr lang="en-US" b="1" i="1" dirty="0">
                        <a:solidFill>
                          <a:srgbClr val="0000FF"/>
                        </a:solidFill>
                        <a:latin typeface="Cambria Math"/>
                      </a:rPr>
                      <m:t>𝟏</m:t>
                    </m:r>
                    <m:r>
                      <a:rPr lang="en-US" b="1" i="1" dirty="0">
                        <a:solidFill>
                          <a:srgbClr val="0000FF"/>
                        </a:solidFill>
                        <a:latin typeface="Cambria Math"/>
                      </a:rPr>
                      <m:t>−</m:t>
                    </m:r>
                    <m:r>
                      <a:rPr lang="en-US" b="1" dirty="0">
                        <a:solidFill>
                          <a:srgbClr val="0000FF"/>
                        </a:solidFill>
                        <a:latin typeface="Cambria Math"/>
                      </a:rPr>
                      <m:t>𝐞𝐱𝐩</m:t>
                    </m:r>
                    <m:r>
                      <a:rPr lang="en-US" b="1" i="1" dirty="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𝑭</m:t>
                        </m:r>
                      </m:e>
                      <m:sub>
                        <m:r>
                          <a:rPr lang="en-US" b="1" i="1" dirty="0">
                            <a:solidFill>
                              <a:srgbClr val="0000FF"/>
                            </a:solidFill>
                            <a:latin typeface="Cambria Math"/>
                          </a:rPr>
                          <m:t>𝒖</m:t>
                        </m:r>
                        <m:r>
                          <a:rPr lang="en-US" b="1" i="1" dirty="0" smtClean="0">
                            <a:solidFill>
                              <a:srgbClr val="0000FF"/>
                            </a:solidFill>
                            <a:latin typeface="Cambria Math"/>
                          </a:rPr>
                          <m:t>𝑨</m:t>
                        </m:r>
                      </m:sub>
                    </m:sSub>
                    <m:r>
                      <a:rPr lang="en-US" b="1" i="1" dirty="0">
                        <a:solidFill>
                          <a:srgbClr val="0000FF"/>
                        </a:solidFill>
                        <a:latin typeface="Cambria Math"/>
                      </a:rPr>
                      <m:t>⋅</m:t>
                    </m:r>
                    <m:sSubSup>
                      <m:sSubSupPr>
                        <m:ctrlPr>
                          <a:rPr lang="en-US" b="1" i="1" dirty="0">
                            <a:solidFill>
                              <a:srgbClr val="0000FF"/>
                            </a:solidFill>
                            <a:latin typeface="Cambria Math"/>
                          </a:rPr>
                        </m:ctrlPr>
                      </m:sSubSupPr>
                      <m:e>
                        <m:r>
                          <a:rPr lang="en-US" b="1" i="1" dirty="0">
                            <a:solidFill>
                              <a:srgbClr val="0000FF"/>
                            </a:solidFill>
                            <a:latin typeface="Cambria Math"/>
                          </a:rPr>
                          <m:t>𝑭</m:t>
                        </m:r>
                      </m:e>
                      <m:sub>
                        <m:r>
                          <a:rPr lang="en-US" b="1" i="1" dirty="0">
                            <a:solidFill>
                              <a:srgbClr val="0000FF"/>
                            </a:solidFill>
                            <a:latin typeface="Cambria Math"/>
                          </a:rPr>
                          <m:t>𝒗</m:t>
                        </m:r>
                        <m:r>
                          <a:rPr lang="en-US" b="1" i="1" dirty="0" smtClean="0">
                            <a:solidFill>
                              <a:srgbClr val="0000FF"/>
                            </a:solidFill>
                            <a:latin typeface="Cambria Math"/>
                          </a:rPr>
                          <m:t>𝑨</m:t>
                        </m:r>
                      </m:sub>
                      <m:sup/>
                    </m:sSubSup>
                    <m:r>
                      <a:rPr lang="en-US" b="1" i="1" dirty="0">
                        <a:solidFill>
                          <a:srgbClr val="0000FF"/>
                        </a:solidFill>
                        <a:latin typeface="Cambria Math"/>
                      </a:rPr>
                      <m:t>)</m:t>
                    </m:r>
                  </m:oMath>
                </a14:m>
                <a:endParaRPr lang="en-US" b="1" dirty="0">
                  <a:solidFill>
                    <a:srgbClr val="0000FF"/>
                  </a:solidFill>
                </a:endParaRPr>
              </a:p>
              <a:p>
                <a:r>
                  <a:rPr lang="en-US" dirty="0" smtClean="0"/>
                  <a:t>Then prob. at least one common </a:t>
                </a:r>
                <a14:m>
                  <m:oMath xmlns:m="http://schemas.openxmlformats.org/officeDocument/2006/math">
                    <m:r>
                      <a:rPr lang="en-US" b="1" i="1" dirty="0" smtClean="0">
                        <a:solidFill>
                          <a:srgbClr val="0000FF"/>
                        </a:solidFill>
                        <a:latin typeface="Cambria Math"/>
                      </a:rPr>
                      <m:t>𝑪</m:t>
                    </m:r>
                  </m:oMath>
                </a14:m>
                <a:r>
                  <a:rPr lang="en-US" dirty="0" smtClean="0"/>
                  <a:t> links them: </a:t>
                </a:r>
                <a:endParaRPr lang="en-US" b="1" i="1" dirty="0" smtClean="0">
                  <a:latin typeface="Cambria Math"/>
                </a:endParaRPr>
              </a:p>
              <a:p>
                <a:pPr marL="118872" indent="0">
                  <a:buNone/>
                </a:pPr>
                <a:r>
                  <a:rPr lang="en-US" b="1" dirty="0" smtClean="0"/>
                  <a:t>                  </a:t>
                </a:r>
                <a14:m>
                  <m:oMath xmlns:m="http://schemas.openxmlformats.org/officeDocument/2006/math">
                    <m:r>
                      <a:rPr lang="en-US" b="1" i="1" dirty="0" smtClean="0">
                        <a:latin typeface="Cambria Math"/>
                      </a:rPr>
                      <m:t>𝑷</m:t>
                    </m:r>
                    <m:d>
                      <m:dPr>
                        <m:ctrlPr>
                          <a:rPr lang="en-US" b="1" i="1" dirty="0" smtClean="0">
                            <a:latin typeface="Cambria Math"/>
                          </a:rPr>
                        </m:ctrlPr>
                      </m:dPr>
                      <m:e>
                        <m:r>
                          <a:rPr lang="en-US" b="1" i="1" dirty="0" err="1" smtClean="0">
                            <a:latin typeface="Cambria Math"/>
                          </a:rPr>
                          <m:t>𝒖</m:t>
                        </m:r>
                        <m:r>
                          <a:rPr lang="en-US" b="1" i="1" dirty="0" err="1" smtClean="0">
                            <a:latin typeface="Cambria Math"/>
                          </a:rPr>
                          <m:t>,</m:t>
                        </m:r>
                        <m:r>
                          <a:rPr lang="en-US" b="1" i="1" dirty="0" err="1" smtClean="0">
                            <a:latin typeface="Cambria Math"/>
                          </a:rPr>
                          <m:t>𝒗</m:t>
                        </m:r>
                      </m:e>
                    </m:d>
                    <m:r>
                      <a:rPr lang="en-US" b="1" i="1" dirty="0" smtClean="0">
                        <a:latin typeface="Cambria Math"/>
                      </a:rPr>
                      <m:t>=</m:t>
                    </m:r>
                    <m:r>
                      <a:rPr lang="en-US" b="1" i="1" dirty="0" smtClean="0">
                        <a:latin typeface="Cambria Math"/>
                      </a:rPr>
                      <m:t>𝟏</m:t>
                    </m:r>
                    <m:r>
                      <a:rPr lang="en-US" b="1" i="1" dirty="0" smtClean="0">
                        <a:latin typeface="Cambria Math"/>
                      </a:rPr>
                      <m:t>−</m:t>
                    </m:r>
                    <m:nary>
                      <m:naryPr>
                        <m:chr m:val="∏"/>
                        <m:limLoc m:val="subSup"/>
                        <m:supHide m:val="on"/>
                        <m:ctrlPr>
                          <a:rPr lang="en-US" b="1" i="1" dirty="0" smtClean="0">
                            <a:latin typeface="Cambria Math"/>
                          </a:rPr>
                        </m:ctrlPr>
                      </m:naryPr>
                      <m:sub>
                        <m:r>
                          <m:rPr>
                            <m:brk m:alnAt="9"/>
                          </m:rPr>
                          <a:rPr lang="en-US" b="1" i="1" dirty="0" smtClean="0">
                            <a:latin typeface="Cambria Math"/>
                          </a:rPr>
                          <m:t>𝑪</m:t>
                        </m:r>
                      </m:sub>
                      <m:sup/>
                      <m:e>
                        <m:d>
                          <m:dPr>
                            <m:ctrlPr>
                              <a:rPr lang="en-US" b="1" i="1" dirty="0" smtClean="0">
                                <a:latin typeface="Cambria Math"/>
                              </a:rPr>
                            </m:ctrlPr>
                          </m:dPr>
                          <m:e>
                            <m:r>
                              <a:rPr lang="en-US" b="1" i="1" dirty="0" smtClean="0">
                                <a:latin typeface="Cambria Math"/>
                              </a:rPr>
                              <m:t>𝟏</m:t>
                            </m:r>
                            <m:r>
                              <a:rPr lang="en-US" b="1" i="1" dirty="0" smtClean="0">
                                <a:latin typeface="Cambria Math"/>
                              </a:rPr>
                              <m:t>−</m:t>
                            </m:r>
                            <m:sSub>
                              <m:sSubPr>
                                <m:ctrlPr>
                                  <a:rPr lang="en-US" b="1" i="1" dirty="0" smtClean="0">
                                    <a:latin typeface="Cambria Math"/>
                                  </a:rPr>
                                </m:ctrlPr>
                              </m:sSubPr>
                              <m:e>
                                <m:r>
                                  <a:rPr lang="en-US" b="1" i="1" dirty="0" smtClean="0">
                                    <a:latin typeface="Cambria Math"/>
                                  </a:rPr>
                                  <m:t>𝑷</m:t>
                                </m:r>
                              </m:e>
                              <m:sub>
                                <m:r>
                                  <a:rPr lang="en-US" b="1" i="1" dirty="0" smtClean="0">
                                    <a:latin typeface="Cambria Math"/>
                                  </a:rPr>
                                  <m:t>𝑪</m:t>
                                </m:r>
                              </m:sub>
                            </m:sSub>
                            <m:d>
                              <m:dPr>
                                <m:ctrlPr>
                                  <a:rPr lang="en-US" b="1" i="1" dirty="0" smtClean="0">
                                    <a:latin typeface="Cambria Math"/>
                                  </a:rPr>
                                </m:ctrlPr>
                              </m:dPr>
                              <m:e>
                                <m:r>
                                  <a:rPr lang="en-US" b="1" i="1" dirty="0" smtClean="0">
                                    <a:latin typeface="Cambria Math"/>
                                  </a:rPr>
                                  <m:t>𝒖</m:t>
                                </m:r>
                                <m:r>
                                  <a:rPr lang="en-US" b="1" i="1" dirty="0" smtClean="0">
                                    <a:latin typeface="Cambria Math"/>
                                  </a:rPr>
                                  <m:t>,</m:t>
                                </m:r>
                                <m:r>
                                  <a:rPr lang="en-US" b="1" i="1" dirty="0" smtClean="0">
                                    <a:latin typeface="Cambria Math"/>
                                  </a:rPr>
                                  <m:t>𝒗</m:t>
                                </m:r>
                              </m:e>
                            </m:d>
                          </m:e>
                        </m:d>
                      </m:e>
                    </m:nary>
                    <m:r>
                      <a:rPr lang="en-US" b="1" i="0" dirty="0" smtClean="0">
                        <a:latin typeface="Cambria Math"/>
                      </a:rPr>
                      <m:t>          </m:t>
                    </m:r>
                  </m:oMath>
                </a14:m>
                <a:endParaRPr lang="en-US" b="1" i="0" dirty="0" smtClean="0">
                  <a:latin typeface="Cambria Math"/>
                </a:endParaRPr>
              </a:p>
              <a:p>
                <a:pPr marL="118872" indent="0">
                  <a:buNone/>
                </a:pPr>
                <a:r>
                  <a:rPr lang="en-US" b="1" dirty="0" smtClean="0">
                    <a:solidFill>
                      <a:srgbClr val="0000FF"/>
                    </a:solidFill>
                  </a:rPr>
                  <a:t>                                 </a:t>
                </a:r>
                <a14:m>
                  <m:oMath xmlns:m="http://schemas.openxmlformats.org/officeDocument/2006/math">
                    <m:r>
                      <a:rPr lang="en-US" b="1" i="1" dirty="0">
                        <a:solidFill>
                          <a:srgbClr val="0000FF"/>
                        </a:solidFill>
                        <a:latin typeface="Cambria Math"/>
                      </a:rPr>
                      <m:t>=</m:t>
                    </m:r>
                    <m:r>
                      <a:rPr lang="en-US" b="1" i="1" dirty="0">
                        <a:solidFill>
                          <a:srgbClr val="0000FF"/>
                        </a:solidFill>
                        <a:latin typeface="Cambria Math"/>
                      </a:rPr>
                      <m:t>𝟏</m:t>
                    </m:r>
                    <m:r>
                      <a:rPr lang="en-US" b="1" i="1" dirty="0">
                        <a:solidFill>
                          <a:srgbClr val="0000FF"/>
                        </a:solidFill>
                        <a:latin typeface="Cambria Math"/>
                      </a:rPr>
                      <m:t>−</m:t>
                    </m:r>
                    <m:r>
                      <a:rPr lang="en-US" b="1" dirty="0">
                        <a:solidFill>
                          <a:srgbClr val="0000FF"/>
                        </a:solidFill>
                        <a:latin typeface="Cambria Math"/>
                      </a:rPr>
                      <m:t>𝐞𝐱𝐩</m:t>
                    </m:r>
                    <m:r>
                      <a:rPr lang="en-US" b="1" i="1" dirty="0">
                        <a:solidFill>
                          <a:srgbClr val="0000FF"/>
                        </a:solidFill>
                        <a:latin typeface="Cambria Math"/>
                      </a:rPr>
                      <m:t>⁡(−</m:t>
                    </m:r>
                    <m:nary>
                      <m:naryPr>
                        <m:chr m:val="∑"/>
                        <m:supHide m:val="on"/>
                        <m:ctrlPr>
                          <a:rPr lang="en-US" b="1" i="1" dirty="0" smtClean="0">
                            <a:solidFill>
                              <a:srgbClr val="0000FF"/>
                            </a:solidFill>
                            <a:latin typeface="Cambria Math"/>
                          </a:rPr>
                        </m:ctrlPr>
                      </m:naryPr>
                      <m:sub>
                        <m:r>
                          <a:rPr lang="en-US" b="1" i="1" dirty="0" smtClean="0">
                            <a:solidFill>
                              <a:srgbClr val="0000FF"/>
                            </a:solidFill>
                            <a:latin typeface="Cambria Math"/>
                          </a:rPr>
                          <m:t>𝑪</m:t>
                        </m:r>
                      </m:sub>
                      <m:sup/>
                      <m:e>
                        <m:sSub>
                          <m:sSubPr>
                            <m:ctrlPr>
                              <a:rPr lang="en-US" b="1" i="1" dirty="0" smtClean="0">
                                <a:solidFill>
                                  <a:srgbClr val="0000FF"/>
                                </a:solidFill>
                                <a:latin typeface="Cambria Math"/>
                              </a:rPr>
                            </m:ctrlPr>
                          </m:sSubPr>
                          <m:e>
                            <m:r>
                              <a:rPr lang="en-US" b="1" i="1" dirty="0" smtClean="0">
                                <a:solidFill>
                                  <a:srgbClr val="0000FF"/>
                                </a:solidFill>
                                <a:latin typeface="Cambria Math"/>
                              </a:rPr>
                              <m:t>𝑭</m:t>
                            </m:r>
                          </m:e>
                          <m:sub>
                            <m:r>
                              <a:rPr lang="en-US" b="1" i="1" dirty="0" smtClean="0">
                                <a:solidFill>
                                  <a:srgbClr val="0000FF"/>
                                </a:solidFill>
                                <a:latin typeface="Cambria Math"/>
                              </a:rPr>
                              <m:t>𝒖𝑪</m:t>
                            </m:r>
                          </m:sub>
                        </m:sSub>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𝑭</m:t>
                            </m:r>
                          </m:e>
                          <m:sub>
                            <m:r>
                              <a:rPr lang="en-US" b="1" i="1" dirty="0" smtClean="0">
                                <a:solidFill>
                                  <a:srgbClr val="0000FF"/>
                                </a:solidFill>
                                <a:latin typeface="Cambria Math"/>
                              </a:rPr>
                              <m:t>𝒗𝑪</m:t>
                            </m:r>
                          </m:sub>
                        </m:sSub>
                      </m:e>
                    </m:nary>
                    <m:r>
                      <a:rPr lang="en-US" b="1" i="1" dirty="0">
                        <a:solidFill>
                          <a:srgbClr val="0000FF"/>
                        </a:solidFill>
                        <a:latin typeface="Cambria Math"/>
                      </a:rPr>
                      <m:t>)</m:t>
                    </m:r>
                  </m:oMath>
                </a14:m>
                <a:endParaRPr lang="en-US" b="1" dirty="0" smtClean="0">
                  <a:solidFill>
                    <a:srgbClr val="0000FF"/>
                  </a:solidFill>
                </a:endParaRPr>
              </a:p>
              <a:p>
                <a:pPr marL="118872" indent="0">
                  <a:buNone/>
                </a:pPr>
                <a14:m>
                  <m:oMathPara xmlns:m="http://schemas.openxmlformats.org/officeDocument/2006/math">
                    <m:oMathParaPr>
                      <m:jc m:val="centerGroup"/>
                    </m:oMathParaPr>
                    <m:oMath xmlns:m="http://schemas.openxmlformats.org/officeDocument/2006/math">
                      <m:r>
                        <a:rPr lang="en-US" b="1" dirty="0">
                          <a:solidFill>
                            <a:srgbClr val="0000FF"/>
                          </a:solidFill>
                          <a:latin typeface="Cambria Math"/>
                        </a:rPr>
                        <m:t> </m:t>
                      </m:r>
                      <m:r>
                        <a:rPr lang="en-US" b="1" i="0" dirty="0" smtClean="0">
                          <a:solidFill>
                            <a:srgbClr val="0000FF"/>
                          </a:solidFill>
                          <a:latin typeface="Cambria Math"/>
                        </a:rPr>
                        <m:t>  </m:t>
                      </m:r>
                      <m:r>
                        <a:rPr lang="en-US" b="1" i="1" dirty="0" smtClean="0">
                          <a:solidFill>
                            <a:srgbClr val="0000FF"/>
                          </a:solidFill>
                          <a:latin typeface="Cambria Math"/>
                        </a:rPr>
                        <m:t>               =</m:t>
                      </m:r>
                      <m:r>
                        <a:rPr lang="en-US" b="1" i="1" dirty="0">
                          <a:solidFill>
                            <a:srgbClr val="0000FF"/>
                          </a:solidFill>
                          <a:latin typeface="Cambria Math"/>
                        </a:rPr>
                        <m:t>𝟏</m:t>
                      </m:r>
                      <m:r>
                        <a:rPr lang="en-US" b="1" i="1" dirty="0">
                          <a:solidFill>
                            <a:srgbClr val="0000FF"/>
                          </a:solidFill>
                          <a:latin typeface="Cambria Math"/>
                        </a:rPr>
                        <m:t>−</m:t>
                      </m:r>
                      <m:r>
                        <a:rPr lang="en-US" b="1" dirty="0">
                          <a:solidFill>
                            <a:srgbClr val="0000FF"/>
                          </a:solidFill>
                          <a:latin typeface="Cambria Math"/>
                        </a:rPr>
                        <m:t>𝐞𝐱𝐩</m:t>
                      </m:r>
                      <m:r>
                        <a:rPr lang="en-US" b="1" i="1" dirty="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𝑭</m:t>
                          </m:r>
                        </m:e>
                        <m:sub>
                          <m:r>
                            <a:rPr lang="en-US" b="1" i="1" dirty="0" smtClean="0">
                              <a:solidFill>
                                <a:srgbClr val="0000FF"/>
                              </a:solidFill>
                              <a:latin typeface="Cambria Math"/>
                            </a:rPr>
                            <m:t>𝒖</m:t>
                          </m:r>
                        </m:sub>
                      </m:sSub>
                      <m:r>
                        <a:rPr lang="en-US" b="1" i="1" dirty="0">
                          <a:solidFill>
                            <a:srgbClr val="0000FF"/>
                          </a:solidFill>
                          <a:latin typeface="Cambria Math"/>
                        </a:rPr>
                        <m:t>⋅</m:t>
                      </m:r>
                      <m:sSubSup>
                        <m:sSubSupPr>
                          <m:ctrlPr>
                            <a:rPr lang="en-US" b="1" i="1" dirty="0" smtClean="0">
                              <a:solidFill>
                                <a:srgbClr val="0000FF"/>
                              </a:solidFill>
                              <a:latin typeface="Cambria Math"/>
                            </a:rPr>
                          </m:ctrlPr>
                        </m:sSubSupPr>
                        <m:e>
                          <m:r>
                            <a:rPr lang="en-US" b="1" i="1" dirty="0" smtClean="0">
                              <a:solidFill>
                                <a:srgbClr val="0000FF"/>
                              </a:solidFill>
                              <a:latin typeface="Cambria Math"/>
                            </a:rPr>
                            <m:t>𝑭</m:t>
                          </m:r>
                        </m:e>
                        <m:sub>
                          <m:r>
                            <a:rPr lang="en-US" b="1" i="1" dirty="0" smtClean="0">
                              <a:solidFill>
                                <a:srgbClr val="0000FF"/>
                              </a:solidFill>
                              <a:latin typeface="Cambria Math"/>
                            </a:rPr>
                            <m:t>𝒗</m:t>
                          </m:r>
                        </m:sub>
                        <m:sup>
                          <m:r>
                            <a:rPr lang="en-US" b="1" i="1" dirty="0" smtClean="0">
                              <a:solidFill>
                                <a:srgbClr val="0000FF"/>
                              </a:solidFill>
                              <a:latin typeface="Cambria Math"/>
                            </a:rPr>
                            <m:t>𝑻</m:t>
                          </m:r>
                        </m:sup>
                      </m:sSubSup>
                      <m:r>
                        <a:rPr lang="en-US" b="1" i="1" dirty="0">
                          <a:solidFill>
                            <a:srgbClr val="0000FF"/>
                          </a:solidFill>
                          <a:latin typeface="Cambria Math"/>
                        </a:rPr>
                        <m:t>)</m:t>
                      </m:r>
                    </m:oMath>
                  </m:oMathPara>
                </a14:m>
                <a:endParaRPr lang="en-US" b="1" dirty="0" smtClean="0">
                  <a:solidFill>
                    <a:srgbClr val="0000FF"/>
                  </a:solidFill>
                </a:endParaRPr>
              </a:p>
              <a:p>
                <a:r>
                  <a:rPr lang="en-US" b="1" dirty="0" smtClean="0">
                    <a:solidFill>
                      <a:srgbClr val="D60093"/>
                    </a:solidFill>
                  </a:rPr>
                  <a:t>Example </a:t>
                </a:r>
                <a14:m>
                  <m:oMath xmlns:m="http://schemas.openxmlformats.org/officeDocument/2006/math">
                    <m:r>
                      <a:rPr lang="en-US" b="1" i="1" dirty="0" smtClean="0">
                        <a:solidFill>
                          <a:srgbClr val="D60093"/>
                        </a:solidFill>
                        <a:latin typeface="Cambria Math"/>
                      </a:rPr>
                      <m:t>𝑭</m:t>
                    </m:r>
                  </m:oMath>
                </a14:m>
                <a:r>
                  <a:rPr lang="en-US" b="1" dirty="0" smtClean="0">
                    <a:solidFill>
                      <a:srgbClr val="D60093"/>
                    </a:solidFill>
                  </a:rPr>
                  <a:t> matrix: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3484380"/>
              </a:xfrm>
              <a:blipFill rotWithShape="1">
                <a:blip r:embed="rId2"/>
                <a:stretch>
                  <a:fillRect t="-2277" b="-12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9B12225-5612-419B-A8D5-4B8EEE4C217E}" type="slidenum">
              <a:rPr lang="en-US" smtClean="0"/>
              <a:pPr/>
              <a:t>28</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83136" y="4548948"/>
                <a:ext cx="7055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dirty="0" smtClean="0">
                              <a:latin typeface="Cambria Math"/>
                              <a:cs typeface="Arial" pitchFamily="34" charset="0"/>
                            </a:rPr>
                          </m:ctrlPr>
                        </m:sSubSupPr>
                        <m:e>
                          <m:r>
                            <a:rPr lang="en-US" sz="2400" b="1" i="1" dirty="0" smtClean="0">
                              <a:latin typeface="Cambria Math"/>
                              <a:cs typeface="Arial" pitchFamily="34" charset="0"/>
                            </a:rPr>
                            <m:t>𝑭</m:t>
                          </m:r>
                        </m:e>
                        <m:sub>
                          <m:r>
                            <a:rPr lang="en-US" sz="2400" b="1" i="1" dirty="0" smtClean="0">
                              <a:latin typeface="Cambria Math"/>
                              <a:cs typeface="Arial" pitchFamily="34" charset="0"/>
                            </a:rPr>
                            <m:t>𝒖</m:t>
                          </m:r>
                        </m:sub>
                        <m:sup/>
                      </m:sSubSup>
                      <m:r>
                        <a:rPr lang="en-US" sz="2400" b="1" i="1" dirty="0" smtClean="0">
                          <a:latin typeface="Cambria Math"/>
                          <a:cs typeface="Arial" pitchFamily="34" charset="0"/>
                        </a:rPr>
                        <m:t>:</m:t>
                      </m:r>
                    </m:oMath>
                  </m:oMathPara>
                </a14:m>
                <a:endParaRPr lang="en-US" sz="2400" b="1" dirty="0" smtClean="0">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3136" y="4548948"/>
                <a:ext cx="705578"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3136" y="5100644"/>
                <a:ext cx="6959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dirty="0" smtClean="0">
                              <a:latin typeface="Cambria Math"/>
                              <a:cs typeface="Arial" pitchFamily="34" charset="0"/>
                            </a:rPr>
                          </m:ctrlPr>
                        </m:sSubSupPr>
                        <m:e>
                          <m:r>
                            <a:rPr lang="en-US" sz="2400" b="1" i="1" dirty="0">
                              <a:latin typeface="Cambria Math"/>
                              <a:cs typeface="Arial" pitchFamily="34" charset="0"/>
                            </a:rPr>
                            <m:t>𝑭</m:t>
                          </m:r>
                        </m:e>
                        <m:sub>
                          <m:r>
                            <a:rPr lang="en-US" sz="2400" b="1" i="1" dirty="0" smtClean="0">
                              <a:latin typeface="Cambria Math"/>
                              <a:cs typeface="Arial" pitchFamily="34" charset="0"/>
                            </a:rPr>
                            <m:t>𝒗</m:t>
                          </m:r>
                        </m:sub>
                        <m:sup/>
                      </m:sSubSup>
                      <m:r>
                        <a:rPr lang="en-US" sz="2400" b="1" i="1" dirty="0" smtClean="0">
                          <a:latin typeface="Cambria Math"/>
                          <a:cs typeface="Arial" pitchFamily="34" charset="0"/>
                        </a:rPr>
                        <m:t>:</m:t>
                      </m:r>
                    </m:oMath>
                  </m:oMathPara>
                </a14:m>
                <a:endParaRPr lang="en-US" sz="2400" b="1"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83136" y="5100644"/>
                <a:ext cx="695960" cy="461665"/>
              </a:xfrm>
              <a:prstGeom prst="rect">
                <a:avLst/>
              </a:prstGeom>
              <a:blipFill rotWithShape="1">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14354" y="4595999"/>
                <a:ext cx="5524846" cy="1576201"/>
              </a:xfrm>
              <a:prstGeom prst="rect">
                <a:avLst/>
              </a:prstGeom>
              <a:noFill/>
            </p:spPr>
            <p:txBody>
              <a:bodyPr wrap="none" rtlCol="0">
                <a:spAutoFit/>
              </a:bodyPr>
              <a:lstStyle/>
              <a:p>
                <a:r>
                  <a:rPr lang="en-US" sz="2400" b="1" dirty="0" smtClean="0">
                    <a:latin typeface="Calibri" pitchFamily="34" charset="0"/>
                    <a:cs typeface="Arial" pitchFamily="34" charset="0"/>
                  </a:rPr>
                  <a:t>Then: </a:t>
                </a:r>
                <a14:m>
                  <m:oMath xmlns:m="http://schemas.openxmlformats.org/officeDocument/2006/math">
                    <m:sSub>
                      <m:sSubPr>
                        <m:ctrlPr>
                          <a:rPr lang="en-US" sz="2400" b="1" i="1" smtClean="0">
                            <a:latin typeface="Cambria Math"/>
                            <a:cs typeface="Arial" pitchFamily="34" charset="0"/>
                          </a:rPr>
                        </m:ctrlPr>
                      </m:sSubPr>
                      <m:e>
                        <m:r>
                          <a:rPr lang="en-US" sz="2400" b="1" i="1" smtClean="0">
                            <a:latin typeface="Cambria Math"/>
                            <a:cs typeface="Arial" pitchFamily="34" charset="0"/>
                          </a:rPr>
                          <m:t>𝑭</m:t>
                        </m:r>
                      </m:e>
                      <m:sub>
                        <m:r>
                          <a:rPr lang="en-US" sz="2400" b="1" i="1" smtClean="0">
                            <a:latin typeface="Cambria Math"/>
                            <a:cs typeface="Arial" pitchFamily="34" charset="0"/>
                          </a:rPr>
                          <m:t>𝒖</m:t>
                        </m:r>
                      </m:sub>
                    </m:sSub>
                    <m:r>
                      <a:rPr lang="en-US" sz="2400" b="1" i="1" smtClean="0">
                        <a:latin typeface="Cambria Math"/>
                        <a:cs typeface="Arial" pitchFamily="34" charset="0"/>
                      </a:rPr>
                      <m:t>⋅</m:t>
                    </m:r>
                    <m:sSubSup>
                      <m:sSubSupPr>
                        <m:ctrlPr>
                          <a:rPr lang="en-US" sz="2400" b="1" i="1" smtClean="0">
                            <a:latin typeface="Cambria Math"/>
                            <a:cs typeface="Arial" pitchFamily="34" charset="0"/>
                          </a:rPr>
                        </m:ctrlPr>
                      </m:sSubSupPr>
                      <m:e>
                        <m:r>
                          <a:rPr lang="en-US" sz="2400" b="1" i="1" smtClean="0">
                            <a:latin typeface="Cambria Math"/>
                            <a:cs typeface="Arial" pitchFamily="34" charset="0"/>
                          </a:rPr>
                          <m:t>𝑭</m:t>
                        </m:r>
                      </m:e>
                      <m:sub>
                        <m:r>
                          <a:rPr lang="en-US" sz="2400" b="1" i="1" smtClean="0">
                            <a:latin typeface="Cambria Math"/>
                            <a:cs typeface="Arial" pitchFamily="34" charset="0"/>
                          </a:rPr>
                          <m:t>𝒗</m:t>
                        </m:r>
                      </m:sub>
                      <m:sup>
                        <m:r>
                          <a:rPr lang="en-US" sz="2400" b="1" i="1" smtClean="0">
                            <a:latin typeface="Cambria Math"/>
                            <a:cs typeface="Arial" pitchFamily="34" charset="0"/>
                          </a:rPr>
                          <m:t>𝑻</m:t>
                        </m:r>
                      </m:sup>
                    </m:sSubSup>
                    <m:r>
                      <a:rPr lang="en-US" sz="2400" b="1" i="1" smtClean="0">
                        <a:latin typeface="Cambria Math"/>
                        <a:cs typeface="Arial" pitchFamily="34" charset="0"/>
                      </a:rPr>
                      <m:t>=</m:t>
                    </m:r>
                    <m:r>
                      <a:rPr lang="en-US" sz="2400" b="1" i="1" smtClean="0">
                        <a:latin typeface="Cambria Math"/>
                        <a:cs typeface="Arial" pitchFamily="34" charset="0"/>
                      </a:rPr>
                      <m:t>𝟎</m:t>
                    </m:r>
                    <m:r>
                      <a:rPr lang="en-US" sz="2400" b="1" i="1" smtClean="0">
                        <a:latin typeface="Cambria Math"/>
                        <a:cs typeface="Arial" pitchFamily="34" charset="0"/>
                      </a:rPr>
                      <m:t>.</m:t>
                    </m:r>
                    <m:r>
                      <a:rPr lang="en-US" sz="2400" b="1" i="1" smtClean="0">
                        <a:latin typeface="Cambria Math"/>
                        <a:cs typeface="Arial" pitchFamily="34" charset="0"/>
                      </a:rPr>
                      <m:t>𝟏𝟔</m:t>
                    </m:r>
                  </m:oMath>
                </a14:m>
                <a:endParaRPr lang="en-US" sz="2400" b="1" dirty="0" smtClean="0">
                  <a:latin typeface="Arial" pitchFamily="34" charset="0"/>
                  <a:cs typeface="Arial" pitchFamily="34" charset="0"/>
                </a:endParaRPr>
              </a:p>
              <a:p>
                <a:r>
                  <a:rPr lang="en-US" sz="2400" b="1" dirty="0" smtClean="0">
                    <a:latin typeface="Calibri" pitchFamily="34" charset="0"/>
                    <a:cs typeface="Arial" pitchFamily="34" charset="0"/>
                  </a:rPr>
                  <a:t>And: </a:t>
                </a:r>
                <a14:m>
                  <m:oMath xmlns:m="http://schemas.openxmlformats.org/officeDocument/2006/math">
                    <m:r>
                      <a:rPr lang="en-US" sz="2400" b="1" i="1" smtClean="0">
                        <a:latin typeface="Cambria Math"/>
                        <a:cs typeface="Arial" pitchFamily="34" charset="0"/>
                      </a:rPr>
                      <m:t>𝑷</m:t>
                    </m:r>
                    <m:d>
                      <m:dPr>
                        <m:ctrlPr>
                          <a:rPr lang="en-US" sz="2400" b="1" i="1" smtClean="0">
                            <a:latin typeface="Cambria Math"/>
                            <a:cs typeface="Arial" pitchFamily="34" charset="0"/>
                          </a:rPr>
                        </m:ctrlPr>
                      </m:dPr>
                      <m:e>
                        <m:r>
                          <a:rPr lang="en-US" sz="2400" b="1" i="1" smtClean="0">
                            <a:latin typeface="Cambria Math"/>
                            <a:cs typeface="Arial" pitchFamily="34" charset="0"/>
                          </a:rPr>
                          <m:t>𝒖</m:t>
                        </m:r>
                        <m:r>
                          <a:rPr lang="en-US" sz="2400" b="1" i="1" smtClean="0">
                            <a:latin typeface="Cambria Math"/>
                            <a:cs typeface="Arial" pitchFamily="34" charset="0"/>
                          </a:rPr>
                          <m:t>,</m:t>
                        </m:r>
                        <m:r>
                          <a:rPr lang="en-US" sz="2400" b="1" i="1" smtClean="0">
                            <a:latin typeface="Cambria Math"/>
                            <a:cs typeface="Arial" pitchFamily="34" charset="0"/>
                          </a:rPr>
                          <m:t>𝒗</m:t>
                        </m:r>
                      </m:e>
                    </m:d>
                    <m:r>
                      <a:rPr lang="en-US" sz="2400" b="1" i="1" smtClean="0">
                        <a:latin typeface="Cambria Math"/>
                        <a:cs typeface="Arial" pitchFamily="34" charset="0"/>
                      </a:rPr>
                      <m:t>=</m:t>
                    </m:r>
                    <m:r>
                      <a:rPr lang="en-US" sz="2400" b="1" i="1" smtClean="0">
                        <a:latin typeface="Cambria Math"/>
                        <a:cs typeface="Arial" pitchFamily="34" charset="0"/>
                      </a:rPr>
                      <m:t>𝟏</m:t>
                    </m:r>
                    <m:r>
                      <a:rPr lang="en-US" sz="2400" b="1" i="1" smtClean="0">
                        <a:latin typeface="Cambria Math"/>
                        <a:cs typeface="Arial" pitchFamily="34" charset="0"/>
                      </a:rPr>
                      <m:t>−</m:t>
                    </m:r>
                    <m:r>
                      <a:rPr lang="en-US" sz="2400" b="1" i="1" smtClean="0">
                        <a:latin typeface="Cambria Math"/>
                        <a:cs typeface="Arial" pitchFamily="34" charset="0"/>
                      </a:rPr>
                      <m:t>𝒆𝒙𝒑</m:t>
                    </m:r>
                    <m:d>
                      <m:dPr>
                        <m:ctrlPr>
                          <a:rPr lang="en-US" sz="2400" b="1" i="1" smtClean="0">
                            <a:latin typeface="Cambria Math"/>
                            <a:cs typeface="Arial" pitchFamily="34" charset="0"/>
                          </a:rPr>
                        </m:ctrlPr>
                      </m:dPr>
                      <m:e>
                        <m:r>
                          <a:rPr lang="en-US" sz="2400" b="1" i="1" smtClean="0">
                            <a:latin typeface="Cambria Math"/>
                            <a:cs typeface="Arial" pitchFamily="34" charset="0"/>
                          </a:rPr>
                          <m:t>−</m:t>
                        </m:r>
                        <m:r>
                          <a:rPr lang="en-US" sz="2400" b="1" i="1" smtClean="0">
                            <a:latin typeface="Cambria Math"/>
                            <a:cs typeface="Arial" pitchFamily="34" charset="0"/>
                          </a:rPr>
                          <m:t>𝟎</m:t>
                        </m:r>
                        <m:r>
                          <a:rPr lang="en-US" sz="2400" b="1" i="1" smtClean="0">
                            <a:latin typeface="Cambria Math"/>
                            <a:cs typeface="Arial" pitchFamily="34" charset="0"/>
                          </a:rPr>
                          <m:t>.</m:t>
                        </m:r>
                        <m:r>
                          <a:rPr lang="en-US" sz="2400" b="1" i="1" smtClean="0">
                            <a:latin typeface="Cambria Math"/>
                            <a:cs typeface="Arial" pitchFamily="34" charset="0"/>
                          </a:rPr>
                          <m:t>𝟏𝟔</m:t>
                        </m:r>
                      </m:e>
                    </m:d>
                    <m:r>
                      <a:rPr lang="en-US" sz="2400" b="1" i="1" smtClean="0">
                        <a:latin typeface="Cambria Math"/>
                        <a:cs typeface="Arial" pitchFamily="34" charset="0"/>
                      </a:rPr>
                      <m:t>=</m:t>
                    </m:r>
                    <m:r>
                      <a:rPr lang="en-US" sz="2400" b="1" i="1" smtClean="0">
                        <a:latin typeface="Cambria Math"/>
                        <a:cs typeface="Arial" pitchFamily="34" charset="0"/>
                      </a:rPr>
                      <m:t>𝟎</m:t>
                    </m:r>
                    <m:r>
                      <a:rPr lang="en-US" sz="2400" b="1" i="1" smtClean="0">
                        <a:latin typeface="Cambria Math"/>
                        <a:cs typeface="Arial" pitchFamily="34" charset="0"/>
                      </a:rPr>
                      <m:t>.</m:t>
                    </m:r>
                    <m:r>
                      <a:rPr lang="en-US" sz="2400" b="1" i="1" smtClean="0">
                        <a:latin typeface="Cambria Math"/>
                        <a:cs typeface="Arial" pitchFamily="34" charset="0"/>
                      </a:rPr>
                      <m:t>𝟏𝟒</m:t>
                    </m:r>
                  </m:oMath>
                </a14:m>
                <a:endParaRPr lang="en-US" sz="2400" b="1" dirty="0" smtClean="0">
                  <a:latin typeface="Calibri" pitchFamily="34" charset="0"/>
                  <a:cs typeface="Arial" pitchFamily="34" charset="0"/>
                </a:endParaRPr>
              </a:p>
              <a:p>
                <a:r>
                  <a:rPr lang="en-US" sz="2400" b="1" dirty="0" smtClean="0">
                    <a:latin typeface="Calibri" pitchFamily="34" charset="0"/>
                    <a:cs typeface="Arial" pitchFamily="34" charset="0"/>
                  </a:rPr>
                  <a:t>But: </a:t>
                </a:r>
                <a14:m>
                  <m:oMath xmlns:m="http://schemas.openxmlformats.org/officeDocument/2006/math">
                    <m:r>
                      <a:rPr lang="en-US" sz="2400" b="1" i="1" smtClean="0">
                        <a:latin typeface="Cambria Math"/>
                        <a:cs typeface="Arial" pitchFamily="34" charset="0"/>
                      </a:rPr>
                      <m:t>𝑷</m:t>
                    </m:r>
                    <m:d>
                      <m:dPr>
                        <m:ctrlPr>
                          <a:rPr lang="en-US" sz="2400" b="1" i="1" smtClean="0">
                            <a:latin typeface="Cambria Math"/>
                            <a:cs typeface="Arial" pitchFamily="34" charset="0"/>
                          </a:rPr>
                        </m:ctrlPr>
                      </m:dPr>
                      <m:e>
                        <m:r>
                          <a:rPr lang="en-US" sz="2400" b="1" i="1" smtClean="0">
                            <a:latin typeface="Cambria Math"/>
                            <a:cs typeface="Arial" pitchFamily="34" charset="0"/>
                          </a:rPr>
                          <m:t>𝒖</m:t>
                        </m:r>
                        <m:r>
                          <a:rPr lang="en-US" sz="2400" b="1" i="1" smtClean="0">
                            <a:latin typeface="Cambria Math"/>
                            <a:cs typeface="Arial" pitchFamily="34" charset="0"/>
                          </a:rPr>
                          <m:t>,</m:t>
                        </m:r>
                        <m:r>
                          <a:rPr lang="en-US" sz="2400" b="1" i="1" smtClean="0">
                            <a:latin typeface="Cambria Math"/>
                            <a:cs typeface="Arial" pitchFamily="34" charset="0"/>
                          </a:rPr>
                          <m:t>𝒘</m:t>
                        </m:r>
                      </m:e>
                    </m:d>
                    <m:r>
                      <a:rPr lang="en-US" sz="2400" b="1" i="1" smtClean="0">
                        <a:latin typeface="Cambria Math"/>
                        <a:cs typeface="Arial" pitchFamily="34" charset="0"/>
                      </a:rPr>
                      <m:t>=</m:t>
                    </m:r>
                    <m:r>
                      <a:rPr lang="en-US" sz="2400" b="1" i="1" smtClean="0">
                        <a:latin typeface="Cambria Math"/>
                        <a:cs typeface="Arial" pitchFamily="34" charset="0"/>
                      </a:rPr>
                      <m:t>𝟎</m:t>
                    </m:r>
                    <m:r>
                      <a:rPr lang="en-US" sz="2400" b="1" i="1" smtClean="0">
                        <a:latin typeface="Cambria Math"/>
                        <a:cs typeface="Arial" pitchFamily="34" charset="0"/>
                      </a:rPr>
                      <m:t>.</m:t>
                    </m:r>
                    <m:r>
                      <a:rPr lang="en-US" sz="2400" b="1" i="1" smtClean="0">
                        <a:latin typeface="Cambria Math"/>
                        <a:cs typeface="Arial" pitchFamily="34" charset="0"/>
                      </a:rPr>
                      <m:t>𝟖𝟖</m:t>
                    </m:r>
                  </m:oMath>
                </a14:m>
                <a:endParaRPr lang="en-US" sz="2400" b="1" dirty="0" smtClean="0">
                  <a:latin typeface="Calibri" pitchFamily="34" charset="0"/>
                  <a:cs typeface="Arial" pitchFamily="34" charset="0"/>
                </a:endParaRPr>
              </a:p>
              <a:p>
                <a:r>
                  <a:rPr lang="en-US" sz="2400" b="1" dirty="0" smtClean="0">
                    <a:latin typeface="Calibri" pitchFamily="34" charset="0"/>
                    <a:cs typeface="Arial" pitchFamily="34" charset="0"/>
                  </a:rPr>
                  <a:t>        </a:t>
                </a:r>
                <a14:m>
                  <m:oMath xmlns:m="http://schemas.openxmlformats.org/officeDocument/2006/math">
                    <m:r>
                      <a:rPr lang="en-US" sz="2400" b="1" i="1" smtClean="0">
                        <a:latin typeface="Cambria Math"/>
                        <a:cs typeface="Arial" pitchFamily="34" charset="0"/>
                      </a:rPr>
                      <m:t>𝑷</m:t>
                    </m:r>
                    <m:d>
                      <m:dPr>
                        <m:ctrlPr>
                          <a:rPr lang="en-US" sz="2400" b="1" i="1" smtClean="0">
                            <a:latin typeface="Cambria Math"/>
                            <a:cs typeface="Arial" pitchFamily="34" charset="0"/>
                          </a:rPr>
                        </m:ctrlPr>
                      </m:dPr>
                      <m:e>
                        <m:r>
                          <a:rPr lang="en-US" sz="2400" b="1" i="1" smtClean="0">
                            <a:latin typeface="Cambria Math"/>
                            <a:cs typeface="Arial" pitchFamily="34" charset="0"/>
                          </a:rPr>
                          <m:t>𝒗</m:t>
                        </m:r>
                        <m:r>
                          <a:rPr lang="en-US" sz="2400" b="1" i="1" smtClean="0">
                            <a:latin typeface="Cambria Math"/>
                            <a:cs typeface="Arial" pitchFamily="34" charset="0"/>
                          </a:rPr>
                          <m:t>,</m:t>
                        </m:r>
                        <m:r>
                          <a:rPr lang="en-US" sz="2400" b="1" i="1" smtClean="0">
                            <a:latin typeface="Cambria Math"/>
                            <a:cs typeface="Arial" pitchFamily="34" charset="0"/>
                          </a:rPr>
                          <m:t>𝒘</m:t>
                        </m:r>
                      </m:e>
                    </m:d>
                    <m:r>
                      <a:rPr lang="en-US" sz="2400" b="1" i="1" smtClean="0">
                        <a:latin typeface="Cambria Math"/>
                        <a:cs typeface="Arial" pitchFamily="34" charset="0"/>
                      </a:rPr>
                      <m:t>=</m:t>
                    </m:r>
                    <m:r>
                      <a:rPr lang="en-US" sz="2400" b="1" i="0" smtClean="0">
                        <a:latin typeface="Cambria Math"/>
                        <a:cs typeface="Arial" pitchFamily="34" charset="0"/>
                      </a:rPr>
                      <m:t>𝟎</m:t>
                    </m:r>
                  </m:oMath>
                </a14:m>
                <a:endParaRPr lang="en-US" sz="2400" b="1" dirty="0" smtClean="0">
                  <a:latin typeface="Calibri"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14354" y="4595999"/>
                <a:ext cx="5524846" cy="1576201"/>
              </a:xfrm>
              <a:prstGeom prst="rect">
                <a:avLst/>
              </a:prstGeom>
              <a:blipFill rotWithShape="1">
                <a:blip r:embed="rId5"/>
                <a:stretch>
                  <a:fillRect l="-1766" t="-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3136" y="5652340"/>
                <a:ext cx="73763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dirty="0" smtClean="0">
                              <a:latin typeface="Cambria Math"/>
                              <a:cs typeface="Arial" pitchFamily="34" charset="0"/>
                            </a:rPr>
                          </m:ctrlPr>
                        </m:sSubSupPr>
                        <m:e>
                          <m:r>
                            <a:rPr lang="en-US" sz="2400" b="1" i="1" dirty="0">
                              <a:latin typeface="Cambria Math"/>
                              <a:cs typeface="Arial" pitchFamily="34" charset="0"/>
                            </a:rPr>
                            <m:t>𝑭</m:t>
                          </m:r>
                        </m:e>
                        <m:sub>
                          <m:r>
                            <a:rPr lang="en-US" sz="2400" b="1" i="1" dirty="0" smtClean="0">
                              <a:latin typeface="Cambria Math"/>
                              <a:cs typeface="Arial" pitchFamily="34" charset="0"/>
                            </a:rPr>
                            <m:t>𝒘</m:t>
                          </m:r>
                        </m:sub>
                        <m:sup/>
                      </m:sSubSup>
                      <m:r>
                        <a:rPr lang="en-US" sz="2400" b="1" i="1" dirty="0" smtClean="0">
                          <a:latin typeface="Cambria Math"/>
                          <a:cs typeface="Arial" pitchFamily="34" charset="0"/>
                        </a:rPr>
                        <m:t>:</m:t>
                      </m:r>
                    </m:oMath>
                  </m:oMathPara>
                </a14:m>
                <a:endParaRPr lang="en-US" sz="2400" b="1" dirty="0" smtClean="0">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83136" y="5652340"/>
                <a:ext cx="737638" cy="461665"/>
              </a:xfrm>
              <a:prstGeom prst="rect">
                <a:avLst/>
              </a:prstGeom>
              <a:blipFill rotWithShape="1">
                <a:blip r:embed="rId6"/>
                <a:stretch>
                  <a:fillRect/>
                </a:stretch>
              </a:blipFill>
            </p:spPr>
            <p:txBody>
              <a:bodyPr/>
              <a:lstStyle/>
              <a:p>
                <a:r>
                  <a:rPr lang="en-US">
                    <a:noFill/>
                  </a:rPr>
                  <a:t> </a:t>
                </a:r>
              </a:p>
            </p:txBody>
          </p:sp>
        </mc:Fallback>
      </mc:AlternateContent>
      <p:sp>
        <p:nvSpPr>
          <p:cNvPr id="12" name="TextBox 11"/>
          <p:cNvSpPr txBox="1"/>
          <p:nvPr/>
        </p:nvSpPr>
        <p:spPr>
          <a:xfrm>
            <a:off x="685800" y="6135469"/>
            <a:ext cx="2467342" cy="64633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Node community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membership strengths</a:t>
            </a:r>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731285395"/>
              </p:ext>
            </p:extLst>
          </p:nvPr>
        </p:nvGraphicFramePr>
        <p:xfrm>
          <a:off x="838200" y="4611608"/>
          <a:ext cx="2202044" cy="370840"/>
        </p:xfrm>
        <a:graphic>
          <a:graphicData uri="http://schemas.openxmlformats.org/drawingml/2006/table">
            <a:tbl>
              <a:tblPr bandRow="1">
                <a:tableStyleId>{073A0DAA-6AF3-43AB-8588-CEC1D06C72B9}</a:tableStyleId>
              </a:tblPr>
              <a:tblGrid>
                <a:gridCol w="550511"/>
                <a:gridCol w="550511"/>
                <a:gridCol w="550511"/>
                <a:gridCol w="550511"/>
              </a:tblGrid>
              <a:tr h="370840">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0.2</a:t>
                      </a:r>
                      <a:endParaRPr lang="en-US" dirty="0">
                        <a:latin typeface="Arial" pitchFamily="34" charset="0"/>
                        <a:cs typeface="Arial" pitchFamily="34" charset="0"/>
                      </a:endParaRPr>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5693238"/>
              </p:ext>
            </p:extLst>
          </p:nvPr>
        </p:nvGraphicFramePr>
        <p:xfrm>
          <a:off x="838200" y="5181600"/>
          <a:ext cx="2202044" cy="370840"/>
        </p:xfrm>
        <a:graphic>
          <a:graphicData uri="http://schemas.openxmlformats.org/drawingml/2006/table">
            <a:tbl>
              <a:tblPr bandRow="1">
                <a:tableStyleId>{073A0DAA-6AF3-43AB-8588-CEC1D06C72B9}</a:tableStyleId>
              </a:tblPr>
              <a:tblGrid>
                <a:gridCol w="550511"/>
                <a:gridCol w="550511"/>
                <a:gridCol w="550511"/>
                <a:gridCol w="550511"/>
              </a:tblGrid>
              <a:tr h="370840">
                <a:tc>
                  <a:txBody>
                    <a:bodyPr/>
                    <a:lstStyle/>
                    <a:p>
                      <a:pPr algn="ctr"/>
                      <a:r>
                        <a:rPr lang="en-US" dirty="0" smtClean="0">
                          <a:latin typeface="Arial" pitchFamily="34" charset="0"/>
                          <a:cs typeface="Arial" pitchFamily="34" charset="0"/>
                        </a:rPr>
                        <a:t>0.5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0.8</a:t>
                      </a:r>
                      <a:endParaRPr lang="en-US" dirty="0">
                        <a:latin typeface="Arial" pitchFamily="34" charset="0"/>
                        <a:cs typeface="Arial"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67578832"/>
              </p:ext>
            </p:extLst>
          </p:nvPr>
        </p:nvGraphicFramePr>
        <p:xfrm>
          <a:off x="838200" y="5801360"/>
          <a:ext cx="2202044" cy="370840"/>
        </p:xfrm>
        <a:graphic>
          <a:graphicData uri="http://schemas.openxmlformats.org/drawingml/2006/table">
            <a:tbl>
              <a:tblPr bandRow="1">
                <a:tableStyleId>{073A0DAA-6AF3-43AB-8588-CEC1D06C72B9}</a:tableStyleId>
              </a:tblPr>
              <a:tblGrid>
                <a:gridCol w="550511"/>
                <a:gridCol w="550511"/>
                <a:gridCol w="550511"/>
                <a:gridCol w="550511"/>
              </a:tblGrid>
              <a:tr h="370840">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1.8</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1280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9624" y="4717420"/>
            <a:ext cx="7953376" cy="183578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endParaRPr lang="en-US" sz="2800" b="1"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dirty="0" err="1" smtClean="0"/>
              <a:t>BigCLAM</a:t>
            </a:r>
            <a:r>
              <a:rPr lang="en-US" dirty="0" smtClean="0"/>
              <a:t>: How to find 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lIns="0" rIns="0">
                <a:normAutofit/>
              </a:bodyPr>
              <a:lstStyle/>
              <a:p>
                <a:r>
                  <a:rPr lang="en-US" b="1" dirty="0" smtClean="0">
                    <a:solidFill>
                      <a:srgbClr val="FF0066"/>
                    </a:solidFill>
                  </a:rPr>
                  <a:t>Task: </a:t>
                </a:r>
                <a:r>
                  <a:rPr lang="en-US" b="1" dirty="0" smtClean="0"/>
                  <a:t>Given </a:t>
                </a:r>
                <a:r>
                  <a:rPr lang="en-US" b="1" dirty="0"/>
                  <a:t>a </a:t>
                </a:r>
                <a:r>
                  <a:rPr lang="en-US" b="1" dirty="0" smtClean="0"/>
                  <a:t>network </a:t>
                </a:r>
                <a14:m>
                  <m:oMath xmlns:m="http://schemas.openxmlformats.org/officeDocument/2006/math">
                    <m:r>
                      <a:rPr lang="en-US" b="1" i="1" dirty="0" smtClean="0">
                        <a:latin typeface="Cambria Math"/>
                      </a:rPr>
                      <m:t>𝑮</m:t>
                    </m:r>
                    <m:r>
                      <a:rPr lang="en-US" b="1" i="1" dirty="0" smtClean="0">
                        <a:latin typeface="Cambria Math"/>
                      </a:rPr>
                      <m:t>(</m:t>
                    </m:r>
                    <m:r>
                      <a:rPr lang="en-US" b="1" i="1" dirty="0" smtClean="0">
                        <a:latin typeface="Cambria Math"/>
                      </a:rPr>
                      <m:t>𝑽</m:t>
                    </m:r>
                    <m:r>
                      <a:rPr lang="en-US" b="1" i="1" dirty="0" smtClean="0">
                        <a:latin typeface="Cambria Math"/>
                      </a:rPr>
                      <m:t>,</m:t>
                    </m:r>
                    <m:r>
                      <a:rPr lang="en-US" b="1" i="1" dirty="0" smtClean="0">
                        <a:latin typeface="Cambria Math"/>
                      </a:rPr>
                      <m:t>𝑬</m:t>
                    </m:r>
                    <m:r>
                      <a:rPr lang="en-US" b="1" i="1" dirty="0" smtClean="0">
                        <a:latin typeface="Cambria Math"/>
                      </a:rPr>
                      <m:t>)</m:t>
                    </m:r>
                  </m:oMath>
                </a14:m>
                <a:r>
                  <a:rPr lang="en-US" b="1" dirty="0" smtClean="0"/>
                  <a:t>, estimate </a:t>
                </a:r>
                <a14:m>
                  <m:oMath xmlns:m="http://schemas.openxmlformats.org/officeDocument/2006/math">
                    <m:r>
                      <a:rPr lang="en-US" b="1" i="1" dirty="0">
                        <a:latin typeface="Cambria Math"/>
                      </a:rPr>
                      <m:t>𝑭</m:t>
                    </m:r>
                  </m:oMath>
                </a14:m>
                <a:endParaRPr lang="en-US" b="1" dirty="0" smtClean="0"/>
              </a:p>
              <a:p>
                <a:pPr lvl="1"/>
                <a:r>
                  <a:rPr lang="en-US" b="1" dirty="0" smtClean="0">
                    <a:solidFill>
                      <a:srgbClr val="0000FF"/>
                    </a:solidFill>
                  </a:rPr>
                  <a:t>Find </a:t>
                </a:r>
                <a14:m>
                  <m:oMath xmlns:m="http://schemas.openxmlformats.org/officeDocument/2006/math">
                    <m:r>
                      <a:rPr lang="en-US" b="1" i="1" dirty="0" smtClean="0">
                        <a:solidFill>
                          <a:srgbClr val="0000FF"/>
                        </a:solidFill>
                        <a:latin typeface="Cambria Math"/>
                      </a:rPr>
                      <m:t>𝑭</m:t>
                    </m:r>
                  </m:oMath>
                </a14:m>
                <a:r>
                  <a:rPr lang="en-US" b="1" dirty="0" smtClean="0">
                    <a:solidFill>
                      <a:srgbClr val="0000FF"/>
                    </a:solidFill>
                  </a:rPr>
                  <a:t> that maximizes the likelihood:</a:t>
                </a:r>
              </a:p>
              <a:p>
                <a:pPr marL="457200" lvl="1" indent="0">
                  <a:buNone/>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a:rPr>
                        <m:t>𝒂𝒓𝒈</m:t>
                      </m:r>
                      <m:r>
                        <a:rPr lang="en-US" b="1" i="1" smtClean="0">
                          <a:solidFill>
                            <a:srgbClr val="0000FF"/>
                          </a:solidFill>
                          <a:latin typeface="Cambria Math"/>
                        </a:rPr>
                        <m:t> </m:t>
                      </m:r>
                      <m:r>
                        <a:rPr lang="en-US" b="1" i="1" smtClean="0">
                          <a:solidFill>
                            <a:srgbClr val="0000FF"/>
                          </a:solidFill>
                          <a:latin typeface="Cambria Math"/>
                        </a:rPr>
                        <m:t>𝒎𝒂</m:t>
                      </m:r>
                      <m:sSub>
                        <m:sSubPr>
                          <m:ctrlPr>
                            <a:rPr lang="en-US" b="1" i="1" smtClean="0">
                              <a:solidFill>
                                <a:srgbClr val="0000FF"/>
                              </a:solidFill>
                              <a:latin typeface="Cambria Math"/>
                            </a:rPr>
                          </m:ctrlPr>
                        </m:sSubPr>
                        <m:e>
                          <m:r>
                            <a:rPr lang="en-US" b="1" i="1" smtClean="0">
                              <a:solidFill>
                                <a:srgbClr val="0000FF"/>
                              </a:solidFill>
                              <a:latin typeface="Cambria Math"/>
                            </a:rPr>
                            <m:t>𝒙</m:t>
                          </m:r>
                        </m:e>
                        <m:sub>
                          <m:r>
                            <a:rPr lang="en-US" b="1" i="1" smtClean="0">
                              <a:solidFill>
                                <a:srgbClr val="0000FF"/>
                              </a:solidFill>
                              <a:latin typeface="Cambria Math"/>
                            </a:rPr>
                            <m:t>𝑭</m:t>
                          </m:r>
                        </m:sub>
                      </m:sSub>
                      <m:r>
                        <a:rPr lang="en-US" b="1" i="1" smtClean="0">
                          <a:solidFill>
                            <a:srgbClr val="0000FF"/>
                          </a:solidFill>
                          <a:latin typeface="Cambria Math"/>
                        </a:rPr>
                        <m:t> </m:t>
                      </m:r>
                      <m:nary>
                        <m:naryPr>
                          <m:chr m:val="∏"/>
                          <m:supHide m:val="on"/>
                          <m:ctrlPr>
                            <a:rPr lang="en-US" b="1" i="1" smtClean="0">
                              <a:solidFill>
                                <a:srgbClr val="0000FF"/>
                              </a:solidFill>
                              <a:latin typeface="Cambria Math"/>
                            </a:rPr>
                          </m:ctrlPr>
                        </m:naryPr>
                        <m:sub>
                          <m:r>
                            <m:rPr>
                              <m:brk m:alnAt="7"/>
                            </m:rPr>
                            <a:rPr lang="en-US" b="1" i="1" smtClean="0">
                              <a:solidFill>
                                <a:srgbClr val="0000FF"/>
                              </a:solidFill>
                              <a:latin typeface="Cambria Math"/>
                            </a:rPr>
                            <m:t>(</m:t>
                          </m:r>
                          <m:r>
                            <a:rPr lang="en-US" b="1" i="1" smtClean="0">
                              <a:solidFill>
                                <a:srgbClr val="0000FF"/>
                              </a:solidFill>
                              <a:latin typeface="Cambria Math"/>
                            </a:rPr>
                            <m:t>𝒖</m:t>
                          </m:r>
                          <m:r>
                            <a:rPr lang="en-US" b="1" i="1" smtClean="0">
                              <a:solidFill>
                                <a:srgbClr val="0000FF"/>
                              </a:solidFill>
                              <a:latin typeface="Cambria Math"/>
                            </a:rPr>
                            <m:t>,</m:t>
                          </m:r>
                          <m:r>
                            <a:rPr lang="en-US" b="1" i="1" smtClean="0">
                              <a:solidFill>
                                <a:srgbClr val="0000FF"/>
                              </a:solidFill>
                              <a:latin typeface="Cambria Math"/>
                            </a:rPr>
                            <m:t>𝒗</m:t>
                          </m:r>
                          <m:r>
                            <a:rPr lang="en-US" b="1" i="1" smtClean="0">
                              <a:solidFill>
                                <a:srgbClr val="0000FF"/>
                              </a:solidFill>
                              <a:latin typeface="Cambria Math"/>
                            </a:rPr>
                            <m:t>)∈</m:t>
                          </m:r>
                          <m:r>
                            <a:rPr lang="en-US" b="1" i="1" smtClean="0">
                              <a:solidFill>
                                <a:srgbClr val="0000FF"/>
                              </a:solidFill>
                              <a:latin typeface="Cambria Math"/>
                            </a:rPr>
                            <m:t>𝑬</m:t>
                          </m:r>
                        </m:sub>
                        <m:sup/>
                        <m:e>
                          <m:r>
                            <a:rPr lang="en-US" b="1" i="1" smtClean="0">
                              <a:solidFill>
                                <a:srgbClr val="0000FF"/>
                              </a:solidFill>
                              <a:latin typeface="Cambria Math"/>
                            </a:rPr>
                            <m:t>𝑷</m:t>
                          </m:r>
                          <m:r>
                            <a:rPr lang="en-US" b="1" i="1" smtClean="0">
                              <a:solidFill>
                                <a:srgbClr val="0000FF"/>
                              </a:solidFill>
                              <a:latin typeface="Cambria Math"/>
                            </a:rPr>
                            <m:t>(</m:t>
                          </m:r>
                          <m:r>
                            <a:rPr lang="en-US" b="1" i="1" smtClean="0">
                              <a:solidFill>
                                <a:srgbClr val="0000FF"/>
                              </a:solidFill>
                              <a:latin typeface="Cambria Math"/>
                            </a:rPr>
                            <m:t>𝒖</m:t>
                          </m:r>
                          <m:r>
                            <a:rPr lang="en-US" b="1" i="1" smtClean="0">
                              <a:solidFill>
                                <a:srgbClr val="0000FF"/>
                              </a:solidFill>
                              <a:latin typeface="Cambria Math"/>
                            </a:rPr>
                            <m:t>,</m:t>
                          </m:r>
                          <m:r>
                            <a:rPr lang="en-US" b="1" i="1" smtClean="0">
                              <a:solidFill>
                                <a:srgbClr val="0000FF"/>
                              </a:solidFill>
                              <a:latin typeface="Cambria Math"/>
                            </a:rPr>
                            <m:t>𝒗</m:t>
                          </m:r>
                        </m:e>
                      </m:nary>
                      <m:r>
                        <a:rPr lang="en-US" b="1" i="1" smtClean="0">
                          <a:solidFill>
                            <a:srgbClr val="0000FF"/>
                          </a:solidFill>
                          <a:latin typeface="Cambria Math"/>
                        </a:rPr>
                        <m:t>)</m:t>
                      </m:r>
                      <m:nary>
                        <m:naryPr>
                          <m:chr m:val="∏"/>
                          <m:supHide m:val="on"/>
                          <m:ctrlPr>
                            <a:rPr lang="en-US" b="1" i="1" smtClean="0">
                              <a:solidFill>
                                <a:srgbClr val="0000FF"/>
                              </a:solidFill>
                              <a:latin typeface="Cambria Math"/>
                            </a:rPr>
                          </m:ctrlPr>
                        </m:naryPr>
                        <m:sub>
                          <m:d>
                            <m:dPr>
                              <m:ctrlPr>
                                <a:rPr lang="en-US" b="1" i="1" smtClean="0">
                                  <a:solidFill>
                                    <a:srgbClr val="0000FF"/>
                                  </a:solidFill>
                                  <a:latin typeface="Cambria Math"/>
                                </a:rPr>
                              </m:ctrlPr>
                            </m:dPr>
                            <m:e>
                              <m:r>
                                <a:rPr lang="en-US" b="1" i="1" smtClean="0">
                                  <a:solidFill>
                                    <a:srgbClr val="0000FF"/>
                                  </a:solidFill>
                                  <a:latin typeface="Cambria Math"/>
                                </a:rPr>
                                <m:t>𝒖</m:t>
                              </m:r>
                              <m:r>
                                <a:rPr lang="en-US" b="1" i="1" smtClean="0">
                                  <a:solidFill>
                                    <a:srgbClr val="0000FF"/>
                                  </a:solidFill>
                                  <a:latin typeface="Cambria Math"/>
                                </a:rPr>
                                <m:t>,</m:t>
                              </m:r>
                              <m:r>
                                <a:rPr lang="en-US" b="1" i="1" smtClean="0">
                                  <a:solidFill>
                                    <a:srgbClr val="0000FF"/>
                                  </a:solidFill>
                                  <a:latin typeface="Cambria Math"/>
                                </a:rPr>
                                <m:t>𝒗</m:t>
                              </m:r>
                            </m:e>
                          </m:d>
                          <m:r>
                            <a:rPr lang="en-US" b="1" i="1" smtClean="0">
                              <a:solidFill>
                                <a:srgbClr val="0000FF"/>
                              </a:solidFill>
                              <a:latin typeface="Cambria Math"/>
                            </a:rPr>
                            <m:t>∉</m:t>
                          </m:r>
                          <m:r>
                            <a:rPr lang="en-US" b="1" i="1" smtClean="0">
                              <a:solidFill>
                                <a:srgbClr val="0000FF"/>
                              </a:solidFill>
                              <a:latin typeface="Cambria Math"/>
                            </a:rPr>
                            <m:t>𝑬</m:t>
                          </m:r>
                        </m:sub>
                        <m:sup/>
                        <m:e>
                          <m:r>
                            <a:rPr lang="en-US" b="1" i="1" smtClean="0">
                              <a:solidFill>
                                <a:srgbClr val="0000FF"/>
                              </a:solidFill>
                              <a:latin typeface="Cambria Math"/>
                            </a:rPr>
                            <m:t>(</m:t>
                          </m:r>
                          <m:r>
                            <a:rPr lang="en-US" b="1" i="1" smtClean="0">
                              <a:solidFill>
                                <a:srgbClr val="0000FF"/>
                              </a:solidFill>
                              <a:latin typeface="Cambria Math"/>
                            </a:rPr>
                            <m:t>𝟏</m:t>
                          </m:r>
                          <m:r>
                            <a:rPr lang="en-US" b="1" i="1" smtClean="0">
                              <a:solidFill>
                                <a:srgbClr val="0000FF"/>
                              </a:solidFill>
                              <a:latin typeface="Cambria Math"/>
                            </a:rPr>
                            <m:t>−</m:t>
                          </m:r>
                          <m:r>
                            <a:rPr lang="en-US" b="1" i="1" smtClean="0">
                              <a:solidFill>
                                <a:srgbClr val="0000FF"/>
                              </a:solidFill>
                              <a:latin typeface="Cambria Math"/>
                            </a:rPr>
                            <m:t>𝑷</m:t>
                          </m:r>
                          <m:d>
                            <m:dPr>
                              <m:ctrlPr>
                                <a:rPr lang="en-US" b="1" i="1" smtClean="0">
                                  <a:solidFill>
                                    <a:srgbClr val="0000FF"/>
                                  </a:solidFill>
                                  <a:latin typeface="Cambria Math"/>
                                </a:rPr>
                              </m:ctrlPr>
                            </m:dPr>
                            <m:e>
                              <m:r>
                                <a:rPr lang="en-US" b="1" i="1" smtClean="0">
                                  <a:solidFill>
                                    <a:srgbClr val="0000FF"/>
                                  </a:solidFill>
                                  <a:latin typeface="Cambria Math"/>
                                </a:rPr>
                                <m:t>𝒖</m:t>
                              </m:r>
                              <m:r>
                                <a:rPr lang="en-US" b="1" i="1" smtClean="0">
                                  <a:solidFill>
                                    <a:srgbClr val="0000FF"/>
                                  </a:solidFill>
                                  <a:latin typeface="Cambria Math"/>
                                </a:rPr>
                                <m:t>,</m:t>
                              </m:r>
                              <m:r>
                                <a:rPr lang="en-US" b="1" i="1" smtClean="0">
                                  <a:solidFill>
                                    <a:srgbClr val="0000FF"/>
                                  </a:solidFill>
                                  <a:latin typeface="Cambria Math"/>
                                </a:rPr>
                                <m:t>𝒗</m:t>
                              </m:r>
                            </m:e>
                          </m:d>
                          <m:r>
                            <a:rPr lang="en-US" b="1" i="1" smtClean="0">
                              <a:solidFill>
                                <a:srgbClr val="0000FF"/>
                              </a:solidFill>
                              <a:latin typeface="Cambria Math"/>
                            </a:rPr>
                            <m:t>)</m:t>
                          </m:r>
                        </m:e>
                      </m:nary>
                    </m:oMath>
                  </m:oMathPara>
                </a14:m>
                <a:endParaRPr lang="en-US" b="1" dirty="0" smtClean="0">
                  <a:solidFill>
                    <a:srgbClr val="0000FF"/>
                  </a:solidFill>
                </a:endParaRPr>
              </a:p>
              <a:p>
                <a:pPr lvl="2"/>
                <a:r>
                  <a:rPr lang="en-US" b="1" dirty="0" smtClean="0">
                    <a:solidFill>
                      <a:schemeClr val="tx1"/>
                    </a:solidFill>
                  </a:rPr>
                  <a:t>where: </a:t>
                </a:r>
                <a14:m>
                  <m:oMath xmlns:m="http://schemas.openxmlformats.org/officeDocument/2006/math">
                    <m:r>
                      <a:rPr lang="en-US" b="1" i="1" dirty="0" smtClean="0">
                        <a:solidFill>
                          <a:schemeClr val="tx1"/>
                        </a:solidFill>
                        <a:latin typeface="Cambria Math"/>
                      </a:rPr>
                      <m:t>𝑷</m:t>
                    </m:r>
                    <m:r>
                      <a:rPr lang="en-US" b="1" i="1" dirty="0" smtClean="0">
                        <a:solidFill>
                          <a:schemeClr val="tx1"/>
                        </a:solidFill>
                        <a:latin typeface="Cambria Math"/>
                      </a:rPr>
                      <m:t>(</m:t>
                    </m:r>
                    <m:r>
                      <a:rPr lang="en-US" b="1" i="1" dirty="0" smtClean="0">
                        <a:solidFill>
                          <a:schemeClr val="tx1"/>
                        </a:solidFill>
                        <a:latin typeface="Cambria Math"/>
                      </a:rPr>
                      <m:t>𝒖</m:t>
                    </m:r>
                    <m:r>
                      <a:rPr lang="en-US" b="1" i="1" dirty="0" smtClean="0">
                        <a:solidFill>
                          <a:schemeClr val="tx1"/>
                        </a:solidFill>
                        <a:latin typeface="Cambria Math"/>
                      </a:rPr>
                      <m:t>,</m:t>
                    </m:r>
                    <m:r>
                      <a:rPr lang="en-US" b="1" i="1" dirty="0" smtClean="0">
                        <a:solidFill>
                          <a:schemeClr val="tx1"/>
                        </a:solidFill>
                        <a:latin typeface="Cambria Math"/>
                      </a:rPr>
                      <m:t>𝒗</m:t>
                    </m:r>
                    <m:r>
                      <a:rPr lang="en-US" b="1" i="1" dirty="0" smtClean="0">
                        <a:solidFill>
                          <a:schemeClr val="tx1"/>
                        </a:solidFill>
                        <a:latin typeface="Cambria Math"/>
                      </a:rPr>
                      <m:t>)=</m:t>
                    </m:r>
                    <m:r>
                      <a:rPr lang="en-US" b="1" i="1" dirty="0">
                        <a:solidFill>
                          <a:schemeClr val="tx1"/>
                        </a:solidFill>
                        <a:latin typeface="Cambria Math"/>
                      </a:rPr>
                      <m:t>𝟏</m:t>
                    </m:r>
                    <m:r>
                      <a:rPr lang="en-US" b="1" i="1" dirty="0">
                        <a:solidFill>
                          <a:schemeClr val="tx1"/>
                        </a:solidFill>
                        <a:latin typeface="Cambria Math"/>
                      </a:rPr>
                      <m:t>−</m:t>
                    </m:r>
                    <m:r>
                      <a:rPr lang="en-US" b="1" dirty="0">
                        <a:solidFill>
                          <a:schemeClr val="tx1"/>
                        </a:solidFill>
                        <a:latin typeface="Cambria Math"/>
                      </a:rPr>
                      <m:t>𝐞𝐱𝐩</m:t>
                    </m:r>
                    <m:r>
                      <a:rPr lang="en-US" b="1" i="1" dirty="0">
                        <a:solidFill>
                          <a:schemeClr val="tx1"/>
                        </a:solidFill>
                        <a:latin typeface="Cambria Math"/>
                      </a:rPr>
                      <m:t>⁡(−</m:t>
                    </m:r>
                    <m:sSub>
                      <m:sSubPr>
                        <m:ctrlPr>
                          <a:rPr lang="en-US" b="1" i="1" dirty="0">
                            <a:solidFill>
                              <a:schemeClr val="tx1"/>
                            </a:solidFill>
                            <a:latin typeface="Cambria Math"/>
                          </a:rPr>
                        </m:ctrlPr>
                      </m:sSubPr>
                      <m:e>
                        <m:r>
                          <a:rPr lang="en-US" b="1" i="1" dirty="0">
                            <a:solidFill>
                              <a:schemeClr val="tx1"/>
                            </a:solidFill>
                            <a:latin typeface="Cambria Math"/>
                          </a:rPr>
                          <m:t>𝑭</m:t>
                        </m:r>
                      </m:e>
                      <m:sub>
                        <m:r>
                          <a:rPr lang="en-US" b="1" i="1" dirty="0">
                            <a:solidFill>
                              <a:schemeClr val="tx1"/>
                            </a:solidFill>
                            <a:latin typeface="Cambria Math"/>
                          </a:rPr>
                          <m:t>𝒖</m:t>
                        </m:r>
                      </m:sub>
                    </m:sSub>
                    <m:r>
                      <a:rPr lang="en-US" b="1" i="1" dirty="0">
                        <a:solidFill>
                          <a:schemeClr val="tx1"/>
                        </a:solidFill>
                        <a:latin typeface="Cambria Math"/>
                      </a:rPr>
                      <m:t>⋅</m:t>
                    </m:r>
                    <m:sSubSup>
                      <m:sSubSupPr>
                        <m:ctrlPr>
                          <a:rPr lang="en-US" b="1" i="1" dirty="0">
                            <a:solidFill>
                              <a:schemeClr val="tx1"/>
                            </a:solidFill>
                            <a:latin typeface="Cambria Math"/>
                          </a:rPr>
                        </m:ctrlPr>
                      </m:sSubSupPr>
                      <m:e>
                        <m:r>
                          <a:rPr lang="en-US" b="1" i="1" dirty="0">
                            <a:solidFill>
                              <a:schemeClr val="tx1"/>
                            </a:solidFill>
                            <a:latin typeface="Cambria Math"/>
                          </a:rPr>
                          <m:t>𝑭</m:t>
                        </m:r>
                      </m:e>
                      <m:sub>
                        <m:r>
                          <a:rPr lang="en-US" b="1" i="1" dirty="0">
                            <a:solidFill>
                              <a:schemeClr val="tx1"/>
                            </a:solidFill>
                            <a:latin typeface="Cambria Math"/>
                          </a:rPr>
                          <m:t>𝒗</m:t>
                        </m:r>
                      </m:sub>
                      <m:sup>
                        <m:r>
                          <a:rPr lang="en-US" b="1" i="1" dirty="0">
                            <a:solidFill>
                              <a:schemeClr val="tx1"/>
                            </a:solidFill>
                            <a:latin typeface="Cambria Math"/>
                          </a:rPr>
                          <m:t>𝑻</m:t>
                        </m:r>
                      </m:sup>
                    </m:sSubSup>
                    <m:r>
                      <a:rPr lang="en-US" b="1" i="1" dirty="0">
                        <a:solidFill>
                          <a:schemeClr val="tx1"/>
                        </a:solidFill>
                        <a:latin typeface="Cambria Math"/>
                      </a:rPr>
                      <m:t>)</m:t>
                    </m:r>
                  </m:oMath>
                </a14:m>
                <a:endParaRPr lang="en-US" b="1" dirty="0">
                  <a:solidFill>
                    <a:schemeClr val="tx1"/>
                  </a:solidFill>
                </a:endParaRPr>
              </a:p>
              <a:p>
                <a:pPr lvl="2"/>
                <a:r>
                  <a:rPr lang="en-US" dirty="0"/>
                  <a:t>Many times we take the logarithm of the </a:t>
                </a:r>
                <a:r>
                  <a:rPr lang="en-US" dirty="0" smtClean="0"/>
                  <a:t>likelihood, </a:t>
                </a:r>
                <a:br>
                  <a:rPr lang="en-US" dirty="0" smtClean="0"/>
                </a:br>
                <a:r>
                  <a:rPr lang="en-US" dirty="0" smtClean="0"/>
                  <a:t>and </a:t>
                </a:r>
                <a:r>
                  <a:rPr lang="en-US" dirty="0"/>
                  <a:t>call it log-likelihood: </a:t>
                </a:r>
                <a14:m>
                  <m:oMath xmlns:m="http://schemas.openxmlformats.org/officeDocument/2006/math">
                    <m:r>
                      <a:rPr lang="en-US" b="1" i="1" smtClean="0">
                        <a:solidFill>
                          <a:srgbClr val="FF0066"/>
                        </a:solidFill>
                        <a:latin typeface="Cambria Math"/>
                      </a:rPr>
                      <m:t>𝒍</m:t>
                    </m:r>
                    <m:d>
                      <m:dPr>
                        <m:ctrlPr>
                          <a:rPr lang="en-US" b="1" i="1">
                            <a:solidFill>
                              <a:srgbClr val="FF0066"/>
                            </a:solidFill>
                            <a:latin typeface="Cambria Math"/>
                          </a:rPr>
                        </m:ctrlPr>
                      </m:dPr>
                      <m:e>
                        <m:r>
                          <a:rPr lang="en-US" b="1" i="1">
                            <a:solidFill>
                              <a:srgbClr val="FF0066"/>
                            </a:solidFill>
                            <a:latin typeface="Cambria Math"/>
                          </a:rPr>
                          <m:t>𝑭</m:t>
                        </m:r>
                      </m:e>
                    </m:d>
                    <m:r>
                      <a:rPr lang="en-US" b="1" i="1">
                        <a:solidFill>
                          <a:srgbClr val="FF0066"/>
                        </a:solidFill>
                        <a:latin typeface="Cambria Math"/>
                      </a:rPr>
                      <m:t>=</m:t>
                    </m:r>
                    <m:r>
                      <a:rPr lang="en-US" b="1">
                        <a:solidFill>
                          <a:srgbClr val="FF0066"/>
                        </a:solidFill>
                        <a:latin typeface="Cambria Math"/>
                      </a:rPr>
                      <m:t>𝐥𝐨𝐠</m:t>
                    </m:r>
                    <m:r>
                      <a:rPr lang="en-US" b="1" i="1">
                        <a:solidFill>
                          <a:srgbClr val="FF0066"/>
                        </a:solidFill>
                        <a:latin typeface="Cambria Math"/>
                      </a:rPr>
                      <m:t>⁡</m:t>
                    </m:r>
                    <m:r>
                      <a:rPr lang="en-US" b="1" i="1">
                        <a:solidFill>
                          <a:srgbClr val="FF0066"/>
                        </a:solidFill>
                        <a:latin typeface="Cambria Math"/>
                      </a:rPr>
                      <m:t>𝑷</m:t>
                    </m:r>
                    <m:r>
                      <a:rPr lang="en-US" b="1" i="1">
                        <a:solidFill>
                          <a:srgbClr val="FF0066"/>
                        </a:solidFill>
                        <a:latin typeface="Cambria Math"/>
                      </a:rPr>
                      <m:t>(</m:t>
                    </m:r>
                    <m:r>
                      <a:rPr lang="en-US" b="1" i="1" smtClean="0">
                        <a:solidFill>
                          <a:srgbClr val="FF0066"/>
                        </a:solidFill>
                        <a:latin typeface="Cambria Math"/>
                      </a:rPr>
                      <m:t>𝑮</m:t>
                    </m:r>
                    <m:r>
                      <a:rPr lang="en-US" b="1" i="1">
                        <a:solidFill>
                          <a:srgbClr val="FF0066"/>
                        </a:solidFill>
                        <a:latin typeface="Cambria Math"/>
                      </a:rPr>
                      <m:t>|</m:t>
                    </m:r>
                    <m:r>
                      <a:rPr lang="en-US" b="1" i="1">
                        <a:solidFill>
                          <a:srgbClr val="FF0066"/>
                        </a:solidFill>
                        <a:latin typeface="Cambria Math"/>
                      </a:rPr>
                      <m:t>𝑭</m:t>
                    </m:r>
                    <m:r>
                      <a:rPr lang="en-US" b="1" i="1">
                        <a:solidFill>
                          <a:srgbClr val="FF0066"/>
                        </a:solidFill>
                        <a:latin typeface="Cambria Math"/>
                      </a:rPr>
                      <m:t>)</m:t>
                    </m:r>
                  </m:oMath>
                </a14:m>
                <a:endParaRPr lang="en-US" b="1" dirty="0">
                  <a:solidFill>
                    <a:srgbClr val="FF0066"/>
                  </a:solidFill>
                </a:endParaRPr>
              </a:p>
              <a:p>
                <a:r>
                  <a:rPr lang="en-US" b="1" dirty="0" smtClean="0">
                    <a:solidFill>
                      <a:srgbClr val="008000"/>
                    </a:solidFill>
                  </a:rPr>
                  <a:t>Goal: </a:t>
                </a:r>
                <a:r>
                  <a:rPr lang="en-US" dirty="0" smtClean="0">
                    <a:solidFill>
                      <a:srgbClr val="008000"/>
                    </a:solidFill>
                  </a:rPr>
                  <a:t>Find </a:t>
                </a:r>
                <a14:m>
                  <m:oMath xmlns:m="http://schemas.openxmlformats.org/officeDocument/2006/math">
                    <m:r>
                      <a:rPr lang="en-US" b="1" i="1" dirty="0" smtClean="0">
                        <a:solidFill>
                          <a:srgbClr val="008000"/>
                        </a:solidFill>
                        <a:latin typeface="Cambria Math"/>
                      </a:rPr>
                      <m:t>𝑭</m:t>
                    </m:r>
                  </m:oMath>
                </a14:m>
                <a:r>
                  <a:rPr lang="en-US" dirty="0" smtClean="0">
                    <a:solidFill>
                      <a:srgbClr val="008000"/>
                    </a:solidFill>
                  </a:rPr>
                  <a:t> that maximizes </a:t>
                </a:r>
                <a14:m>
                  <m:oMath xmlns:m="http://schemas.openxmlformats.org/officeDocument/2006/math">
                    <m:r>
                      <a:rPr lang="en-US" b="1" i="1" dirty="0" smtClean="0">
                        <a:solidFill>
                          <a:srgbClr val="008000"/>
                        </a:solidFill>
                        <a:latin typeface="Cambria Math"/>
                      </a:rPr>
                      <m:t>𝒍</m:t>
                    </m:r>
                    <m:r>
                      <a:rPr lang="en-US" b="1" i="1" dirty="0" smtClean="0">
                        <a:solidFill>
                          <a:srgbClr val="008000"/>
                        </a:solidFill>
                        <a:latin typeface="Cambria Math"/>
                      </a:rPr>
                      <m:t>(</m:t>
                    </m:r>
                    <m:r>
                      <a:rPr lang="en-US" b="1" i="1" dirty="0" smtClean="0">
                        <a:solidFill>
                          <a:srgbClr val="008000"/>
                        </a:solidFill>
                        <a:latin typeface="Cambria Math"/>
                      </a:rPr>
                      <m:t>𝑭</m:t>
                    </m:r>
                    <m:r>
                      <a:rPr lang="en-US" b="1" i="1" dirty="0" smtClean="0">
                        <a:solidFill>
                          <a:srgbClr val="008000"/>
                        </a:solidFill>
                        <a:latin typeface="Cambria Math"/>
                      </a:rPr>
                      <m:t>)</m:t>
                    </m:r>
                  </m:oMath>
                </a14:m>
                <a:r>
                  <a:rPr lang="en-US" dirty="0" smtClean="0">
                    <a:solidFill>
                      <a:srgbClr val="008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rotWithShape="1">
                <a:blip r:embed="rId3"/>
                <a:stretch>
                  <a:fillRect l="-632" t="-58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29</a:t>
            </a:fld>
            <a:endParaRPr lang="en-US" dirty="0"/>
          </a:p>
        </p:txBody>
      </p:sp>
      <p:sp>
        <p:nvSpPr>
          <p:cNvPr id="8" name="Content Placeholder 2"/>
          <p:cNvSpPr txBox="1">
            <a:spLocks/>
          </p:cNvSpPr>
          <p:nvPr/>
        </p:nvSpPr>
        <p:spPr>
          <a:xfrm>
            <a:off x="533400" y="4190999"/>
            <a:ext cx="8496300" cy="1488017"/>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6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32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400" kern="120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endParaRPr lang="en-US" sz="2800" b="1" dirty="0" smtClean="0">
              <a:solidFill>
                <a:srgbClr val="008000"/>
              </a:solidFill>
            </a:endParaRPr>
          </a:p>
        </p:txBody>
      </p:sp>
      <p:sp>
        <p:nvSpPr>
          <p:cNvPr id="19" name="Footer Placeholder 18"/>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20721"/>
            <a:ext cx="7620000" cy="100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p.stanford.edu/agm/nc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43000"/>
            <a:ext cx="7416824" cy="572012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dirty="0" smtClean="0"/>
              <a:t>NCAA Football Network</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a:t>
            </a:fld>
            <a:endParaRPr lang="ko-KR" altLang="en-US"/>
          </a:p>
        </p:txBody>
      </p:sp>
      <p:sp>
        <p:nvSpPr>
          <p:cNvPr id="7" name="TextBox 6"/>
          <p:cNvSpPr txBox="1"/>
          <p:nvPr/>
        </p:nvSpPr>
        <p:spPr>
          <a:xfrm>
            <a:off x="6400800" y="1752600"/>
            <a:ext cx="26516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ko-KR" sz="2400" b="1" dirty="0" smtClean="0"/>
              <a:t>NCAA conferences</a:t>
            </a:r>
            <a:endParaRPr lang="ko-KR" altLang="en-US" sz="2400" b="1" dirty="0"/>
          </a:p>
        </p:txBody>
      </p:sp>
      <p:cxnSp>
        <p:nvCxnSpPr>
          <p:cNvPr id="9" name="직선 화살표 연결선 8"/>
          <p:cNvCxnSpPr>
            <a:stCxn id="7" idx="1"/>
          </p:cNvCxnSpPr>
          <p:nvPr/>
        </p:nvCxnSpPr>
        <p:spPr>
          <a:xfrm flipH="1">
            <a:off x="5752728" y="1983433"/>
            <a:ext cx="648072" cy="41723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5867400" y="6027003"/>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97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BigCLAM</a:t>
            </a:r>
            <a:r>
              <a:rPr lang="en-US" dirty="0" smtClean="0"/>
              <a:t>: V1.0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69163"/>
                <a:ext cx="8678932" cy="4588837"/>
              </a:xfrm>
            </p:spPr>
            <p:txBody>
              <a:bodyPr>
                <a:normAutofit fontScale="92500"/>
              </a:bodyPr>
              <a:lstStyle/>
              <a:p>
                <a:r>
                  <a:rPr lang="en-US" b="1" dirty="0" smtClean="0">
                    <a:solidFill>
                      <a:srgbClr val="FF0066"/>
                    </a:solidFill>
                  </a:rPr>
                  <a:t>Compute gradient of a single row </a:t>
                </a:r>
                <a14:m>
                  <m:oMath xmlns:m="http://schemas.openxmlformats.org/officeDocument/2006/math">
                    <m:sSub>
                      <m:sSubPr>
                        <m:ctrlPr>
                          <a:rPr lang="en-US" b="1" i="1" dirty="0" smtClean="0">
                            <a:solidFill>
                              <a:srgbClr val="FF0066"/>
                            </a:solidFill>
                            <a:latin typeface="Cambria Math"/>
                          </a:rPr>
                        </m:ctrlPr>
                      </m:sSubPr>
                      <m:e>
                        <m:r>
                          <a:rPr lang="en-US" b="1" i="1" dirty="0" smtClean="0">
                            <a:solidFill>
                              <a:srgbClr val="FF0066"/>
                            </a:solidFill>
                            <a:latin typeface="Cambria Math"/>
                          </a:rPr>
                          <m:t>𝑭</m:t>
                        </m:r>
                      </m:e>
                      <m:sub>
                        <m:r>
                          <a:rPr lang="en-US" b="1" i="1" dirty="0" smtClean="0">
                            <a:solidFill>
                              <a:srgbClr val="FF0066"/>
                            </a:solidFill>
                            <a:latin typeface="Cambria Math"/>
                          </a:rPr>
                          <m:t>𝒖</m:t>
                        </m:r>
                      </m:sub>
                    </m:sSub>
                  </m:oMath>
                </a14:m>
                <a:r>
                  <a:rPr lang="en-US" b="1" dirty="0" smtClean="0">
                    <a:solidFill>
                      <a:srgbClr val="FF0066"/>
                    </a:solidFill>
                  </a:rPr>
                  <a:t> of </a:t>
                </a:r>
                <a14:m>
                  <m:oMath xmlns:m="http://schemas.openxmlformats.org/officeDocument/2006/math">
                    <m:r>
                      <a:rPr lang="en-US" b="1" i="1" dirty="0" smtClean="0">
                        <a:solidFill>
                          <a:srgbClr val="FF0066"/>
                        </a:solidFill>
                        <a:latin typeface="Cambria Math"/>
                      </a:rPr>
                      <m:t>𝑭</m:t>
                    </m:r>
                  </m:oMath>
                </a14:m>
                <a:r>
                  <a:rPr lang="en-US" b="1" dirty="0" smtClean="0">
                    <a:solidFill>
                      <a:srgbClr val="FF0066"/>
                    </a:solidFill>
                  </a:rPr>
                  <a:t>:</a:t>
                </a:r>
              </a:p>
              <a:p>
                <a:endParaRPr lang="en-US" b="1" dirty="0" smtClean="0">
                  <a:solidFill>
                    <a:srgbClr val="FF0066"/>
                  </a:solidFill>
                </a:endParaRPr>
              </a:p>
              <a:p>
                <a:endParaRPr lang="en-US" b="1" dirty="0">
                  <a:solidFill>
                    <a:srgbClr val="FF0066"/>
                  </a:solidFill>
                </a:endParaRPr>
              </a:p>
              <a:p>
                <a:endParaRPr lang="en-US" b="1" dirty="0" smtClean="0">
                  <a:solidFill>
                    <a:srgbClr val="FF0066"/>
                  </a:solidFill>
                </a:endParaRPr>
              </a:p>
              <a:p>
                <a:r>
                  <a:rPr lang="en-US" b="1" dirty="0">
                    <a:solidFill>
                      <a:srgbClr val="FF0066"/>
                    </a:solidFill>
                  </a:rPr>
                  <a:t>Coordinate gradient ascent:</a:t>
                </a:r>
              </a:p>
              <a:p>
                <a:pPr lvl="1"/>
                <a:r>
                  <a:rPr lang="en-US" b="1" dirty="0" smtClean="0"/>
                  <a:t>Iterate over the rows of </a:t>
                </a:r>
                <a14:m>
                  <m:oMath xmlns:m="http://schemas.openxmlformats.org/officeDocument/2006/math">
                    <m:r>
                      <a:rPr lang="en-US" b="1" i="1" dirty="0" smtClean="0">
                        <a:latin typeface="Cambria Math"/>
                      </a:rPr>
                      <m:t>𝑭</m:t>
                    </m:r>
                  </m:oMath>
                </a14:m>
                <a:r>
                  <a:rPr lang="en-US" b="1" dirty="0" smtClean="0"/>
                  <a:t>:</a:t>
                </a:r>
              </a:p>
              <a:p>
                <a:pPr lvl="2"/>
                <a:r>
                  <a:rPr lang="en-US" dirty="0" smtClean="0"/>
                  <a:t>Compute gradient </a:t>
                </a:r>
                <a14:m>
                  <m:oMath xmlns:m="http://schemas.openxmlformats.org/officeDocument/2006/math">
                    <m:r>
                      <a:rPr lang="en-US" b="1" i="1" smtClean="0">
                        <a:latin typeface="Cambria Math"/>
                        <a:ea typeface="Cambria Math"/>
                      </a:rPr>
                      <m:t>𝜵</m:t>
                    </m:r>
                    <m:r>
                      <a:rPr lang="en-US" b="1" i="1" smtClean="0">
                        <a:latin typeface="Cambria Math"/>
                        <a:ea typeface="Cambria Math"/>
                      </a:rPr>
                      <m:t>𝒍</m:t>
                    </m:r>
                    <m:d>
                      <m:dPr>
                        <m:ctrlPr>
                          <a:rPr lang="en-US" b="1" i="1" smtClean="0">
                            <a:latin typeface="Cambria Math"/>
                            <a:ea typeface="Cambria Math"/>
                          </a:rPr>
                        </m:ctrlPr>
                      </m:dPr>
                      <m:e>
                        <m:sSub>
                          <m:sSubPr>
                            <m:ctrlPr>
                              <a:rPr lang="en-US" b="1" i="1" smtClean="0">
                                <a:latin typeface="Cambria Math"/>
                                <a:ea typeface="Cambria Math"/>
                              </a:rPr>
                            </m:ctrlPr>
                          </m:sSubPr>
                          <m:e>
                            <m:r>
                              <a:rPr lang="en-US" b="1" i="1" smtClean="0">
                                <a:latin typeface="Cambria Math"/>
                                <a:ea typeface="Cambria Math"/>
                              </a:rPr>
                              <m:t>𝑭</m:t>
                            </m:r>
                          </m:e>
                          <m:sub>
                            <m:r>
                              <a:rPr lang="en-US" b="1" i="1" smtClean="0">
                                <a:latin typeface="Cambria Math"/>
                                <a:ea typeface="Cambria Math"/>
                              </a:rPr>
                              <m:t>𝒖</m:t>
                            </m:r>
                          </m:sub>
                        </m:sSub>
                      </m:e>
                    </m:d>
                  </m:oMath>
                </a14:m>
                <a:r>
                  <a:rPr lang="en-US" dirty="0" smtClean="0"/>
                  <a:t> of row </a:t>
                </a:r>
                <a14:m>
                  <m:oMath xmlns:m="http://schemas.openxmlformats.org/officeDocument/2006/math">
                    <m:r>
                      <a:rPr lang="en-US" b="1" i="1" dirty="0" smtClean="0">
                        <a:latin typeface="Cambria Math"/>
                      </a:rPr>
                      <m:t>𝒖</m:t>
                    </m:r>
                  </m:oMath>
                </a14:m>
                <a:r>
                  <a:rPr lang="en-US" dirty="0" smtClean="0"/>
                  <a:t> (while keeping others fixed)</a:t>
                </a:r>
              </a:p>
              <a:p>
                <a:pPr lvl="2"/>
                <a:r>
                  <a:rPr lang="en-US" dirty="0" smtClean="0"/>
                  <a:t>Update the row </a:t>
                </a:r>
                <a14:m>
                  <m:oMath xmlns:m="http://schemas.openxmlformats.org/officeDocument/2006/math">
                    <m:sSub>
                      <m:sSubPr>
                        <m:ctrlPr>
                          <a:rPr lang="en-US" b="1" i="1">
                            <a:latin typeface="Cambria Math"/>
                            <a:ea typeface="Cambria Math"/>
                          </a:rPr>
                        </m:ctrlPr>
                      </m:sSubPr>
                      <m:e>
                        <m:r>
                          <a:rPr lang="en-US" b="1" i="1">
                            <a:latin typeface="Cambria Math"/>
                            <a:ea typeface="Cambria Math"/>
                          </a:rPr>
                          <m:t>𝑭</m:t>
                        </m:r>
                      </m:e>
                      <m:sub>
                        <m:r>
                          <a:rPr lang="en-US" b="1" i="1">
                            <a:latin typeface="Cambria Math"/>
                            <a:ea typeface="Cambria Math"/>
                          </a:rPr>
                          <m:t>𝒖</m:t>
                        </m:r>
                      </m:sub>
                    </m:sSub>
                  </m:oMath>
                </a14:m>
                <a:r>
                  <a:rPr lang="en-US" dirty="0" smtClean="0"/>
                  <a:t>:  </a:t>
                </a:r>
                <a14:m>
                  <m:oMath xmlns:m="http://schemas.openxmlformats.org/officeDocument/2006/math">
                    <m:sSub>
                      <m:sSubPr>
                        <m:ctrlPr>
                          <a:rPr lang="en-US" b="1" i="1" dirty="0" smtClean="0">
                            <a:latin typeface="Cambria Math"/>
                          </a:rPr>
                        </m:ctrlPr>
                      </m:sSubPr>
                      <m:e>
                        <m:r>
                          <a:rPr lang="en-US" b="1" i="1" dirty="0" smtClean="0">
                            <a:latin typeface="Cambria Math"/>
                          </a:rPr>
                          <m:t>𝑭</m:t>
                        </m:r>
                      </m:e>
                      <m:sub>
                        <m:r>
                          <a:rPr lang="en-US" b="1" i="1" dirty="0" smtClean="0">
                            <a:latin typeface="Cambria Math"/>
                          </a:rPr>
                          <m:t>𝒖</m:t>
                        </m:r>
                      </m:sub>
                    </m:sSub>
                    <m:r>
                      <a:rPr lang="en-US" b="1" i="1" dirty="0" smtClean="0">
                        <a:latin typeface="Cambria Math"/>
                      </a:rPr>
                      <m:t>←</m:t>
                    </m:r>
                    <m:sSub>
                      <m:sSubPr>
                        <m:ctrlPr>
                          <a:rPr lang="en-US" b="1" i="1" dirty="0" smtClean="0">
                            <a:latin typeface="Cambria Math"/>
                          </a:rPr>
                        </m:ctrlPr>
                      </m:sSubPr>
                      <m:e>
                        <m:r>
                          <a:rPr lang="en-US" b="1" i="1" dirty="0" smtClean="0">
                            <a:latin typeface="Cambria Math"/>
                          </a:rPr>
                          <m:t>𝑭</m:t>
                        </m:r>
                      </m:e>
                      <m:sub>
                        <m:r>
                          <a:rPr lang="en-US" b="1" i="1" dirty="0" smtClean="0">
                            <a:latin typeface="Cambria Math"/>
                          </a:rPr>
                          <m:t>𝒖</m:t>
                        </m:r>
                      </m:sub>
                    </m:sSub>
                    <m:r>
                      <a:rPr lang="en-US" b="1" i="1" dirty="0" smtClean="0">
                        <a:latin typeface="Cambria Math"/>
                      </a:rPr>
                      <m:t>+</m:t>
                    </m:r>
                    <m:r>
                      <a:rPr lang="en-US" b="1" i="1" dirty="0" smtClean="0">
                        <a:latin typeface="Cambria Math"/>
                      </a:rPr>
                      <m:t>𝜼</m:t>
                    </m:r>
                    <m:r>
                      <a:rPr lang="en-US" b="1" i="1" dirty="0" smtClean="0">
                        <a:latin typeface="Cambria Math"/>
                      </a:rPr>
                      <m:t> </m:t>
                    </m:r>
                    <m:r>
                      <a:rPr lang="en-US" b="1" i="0" dirty="0" smtClean="0">
                        <a:latin typeface="Cambria Math"/>
                      </a:rPr>
                      <m:t>𝛁</m:t>
                    </m:r>
                    <m:r>
                      <a:rPr lang="en-US" b="1" i="1" dirty="0" smtClean="0">
                        <a:latin typeface="Cambria Math"/>
                      </a:rPr>
                      <m:t>𝒍</m:t>
                    </m:r>
                    <m:r>
                      <a:rPr lang="en-US" b="1" i="1" dirty="0" smtClean="0">
                        <a:latin typeface="Cambria Math"/>
                      </a:rPr>
                      <m:t>(</m:t>
                    </m:r>
                    <m:sSub>
                      <m:sSubPr>
                        <m:ctrlPr>
                          <a:rPr lang="en-US" b="1" i="1" dirty="0" smtClean="0">
                            <a:latin typeface="Cambria Math"/>
                          </a:rPr>
                        </m:ctrlPr>
                      </m:sSubPr>
                      <m:e>
                        <m:r>
                          <a:rPr lang="en-US" b="1" i="1" dirty="0" smtClean="0">
                            <a:latin typeface="Cambria Math"/>
                          </a:rPr>
                          <m:t>𝑭</m:t>
                        </m:r>
                      </m:e>
                      <m:sub>
                        <m:r>
                          <a:rPr lang="en-US" b="1" i="1" dirty="0" smtClean="0">
                            <a:latin typeface="Cambria Math"/>
                          </a:rPr>
                          <m:t>𝒖</m:t>
                        </m:r>
                      </m:sub>
                    </m:sSub>
                    <m:r>
                      <a:rPr lang="en-US" b="1" i="1" dirty="0" smtClean="0">
                        <a:latin typeface="Cambria Math"/>
                      </a:rPr>
                      <m:t>)</m:t>
                    </m:r>
                  </m:oMath>
                </a14:m>
                <a:endParaRPr lang="en-US" b="1" dirty="0" smtClean="0"/>
              </a:p>
              <a:p>
                <a:pPr lvl="2"/>
                <a:r>
                  <a:rPr lang="en-US" dirty="0" smtClean="0"/>
                  <a:t>Project </a:t>
                </a:r>
                <a14:m>
                  <m:oMath xmlns:m="http://schemas.openxmlformats.org/officeDocument/2006/math">
                    <m:sSub>
                      <m:sSubPr>
                        <m:ctrlPr>
                          <a:rPr lang="en-US" b="1" i="1" dirty="0" smtClean="0">
                            <a:latin typeface="Cambria Math"/>
                          </a:rPr>
                        </m:ctrlPr>
                      </m:sSubPr>
                      <m:e>
                        <m:r>
                          <a:rPr lang="en-US" b="1" i="1" dirty="0" smtClean="0">
                            <a:latin typeface="Cambria Math"/>
                          </a:rPr>
                          <m:t>𝑭</m:t>
                        </m:r>
                      </m:e>
                      <m:sub>
                        <m:r>
                          <a:rPr lang="en-US" b="1" i="1" dirty="0" smtClean="0">
                            <a:latin typeface="Cambria Math"/>
                          </a:rPr>
                          <m:t>𝒖</m:t>
                        </m:r>
                      </m:sub>
                    </m:sSub>
                  </m:oMath>
                </a14:m>
                <a:r>
                  <a:rPr lang="en-US" dirty="0" smtClean="0"/>
                  <a:t> back to a non-negative vector: If </a:t>
                </a:r>
                <a14:m>
                  <m:oMath xmlns:m="http://schemas.openxmlformats.org/officeDocument/2006/math">
                    <m:sSub>
                      <m:sSubPr>
                        <m:ctrlPr>
                          <a:rPr lang="en-US" b="1" i="1" smtClean="0">
                            <a:latin typeface="Cambria Math"/>
                          </a:rPr>
                        </m:ctrlPr>
                      </m:sSubPr>
                      <m:e>
                        <m:r>
                          <a:rPr lang="en-US" b="1" i="1" smtClean="0">
                            <a:latin typeface="Cambria Math"/>
                          </a:rPr>
                          <m:t>𝑭</m:t>
                        </m:r>
                      </m:e>
                      <m:sub>
                        <m:r>
                          <a:rPr lang="en-US" b="1" i="1" smtClean="0">
                            <a:latin typeface="Cambria Math"/>
                          </a:rPr>
                          <m:t>𝒖𝑪</m:t>
                        </m:r>
                      </m:sub>
                    </m:sSub>
                    <m:r>
                      <a:rPr lang="en-US" b="1" i="1" smtClean="0">
                        <a:latin typeface="Cambria Math"/>
                      </a:rPr>
                      <m:t>&lt;</m:t>
                    </m:r>
                    <m:r>
                      <a:rPr lang="en-US" b="1" i="1" smtClean="0">
                        <a:latin typeface="Cambria Math"/>
                      </a:rPr>
                      <m:t>𝟎</m:t>
                    </m:r>
                  </m:oMath>
                </a14:m>
                <a:r>
                  <a:rPr lang="en-US" dirty="0" smtClean="0"/>
                  <a:t>: </a:t>
                </a:r>
                <a14:m>
                  <m:oMath xmlns:m="http://schemas.openxmlformats.org/officeDocument/2006/math">
                    <m:sSub>
                      <m:sSubPr>
                        <m:ctrlPr>
                          <a:rPr lang="en-US" b="1" i="1" smtClean="0">
                            <a:latin typeface="Cambria Math"/>
                          </a:rPr>
                        </m:ctrlPr>
                      </m:sSubPr>
                      <m:e>
                        <m:r>
                          <a:rPr lang="en-US" b="1" i="1" smtClean="0">
                            <a:latin typeface="Cambria Math"/>
                          </a:rPr>
                          <m:t>𝑭</m:t>
                        </m:r>
                      </m:e>
                      <m:sub>
                        <m:r>
                          <a:rPr lang="en-US" b="1" i="1" smtClean="0">
                            <a:latin typeface="Cambria Math"/>
                          </a:rPr>
                          <m:t>𝒖𝑪</m:t>
                        </m:r>
                      </m:sub>
                    </m:sSub>
                    <m:r>
                      <a:rPr lang="en-US" b="1" i="1" smtClean="0">
                        <a:latin typeface="Cambria Math"/>
                      </a:rPr>
                      <m:t>=</m:t>
                    </m:r>
                    <m:r>
                      <a:rPr lang="en-US" b="1" i="1" smtClean="0">
                        <a:latin typeface="Cambria Math"/>
                      </a:rPr>
                      <m:t>𝟎</m:t>
                    </m:r>
                  </m:oMath>
                </a14:m>
                <a:endParaRPr lang="en-US" dirty="0" smtClean="0"/>
              </a:p>
              <a:p>
                <a:r>
                  <a:rPr lang="en-US" b="1" dirty="0" smtClean="0">
                    <a:solidFill>
                      <a:srgbClr val="0000FF"/>
                    </a:solidFill>
                  </a:rPr>
                  <a:t>This is slow!</a:t>
                </a:r>
                <a:r>
                  <a:rPr lang="en-US" dirty="0" smtClean="0">
                    <a:solidFill>
                      <a:srgbClr val="0000FF"/>
                    </a:solidFill>
                  </a:rPr>
                  <a:t> Computing </a:t>
                </a:r>
                <a14:m>
                  <m:oMath xmlns:m="http://schemas.openxmlformats.org/officeDocument/2006/math">
                    <m:r>
                      <a:rPr lang="en-US" b="1" i="1">
                        <a:latin typeface="Cambria Math"/>
                        <a:ea typeface="Cambria Math"/>
                      </a:rPr>
                      <m:t>𝜵</m:t>
                    </m:r>
                    <m:r>
                      <a:rPr lang="en-US" b="1" i="1">
                        <a:latin typeface="Cambria Math"/>
                        <a:ea typeface="Cambria Math"/>
                      </a:rPr>
                      <m:t>𝒍</m:t>
                    </m:r>
                    <m:d>
                      <m:dPr>
                        <m:ctrlPr>
                          <a:rPr lang="en-US" b="1" i="1">
                            <a:latin typeface="Cambria Math"/>
                            <a:ea typeface="Cambria Math"/>
                          </a:rPr>
                        </m:ctrlPr>
                      </m:dPr>
                      <m:e>
                        <m:sSub>
                          <m:sSubPr>
                            <m:ctrlPr>
                              <a:rPr lang="en-US" b="1" i="1">
                                <a:latin typeface="Cambria Math"/>
                                <a:ea typeface="Cambria Math"/>
                              </a:rPr>
                            </m:ctrlPr>
                          </m:sSubPr>
                          <m:e>
                            <m:r>
                              <a:rPr lang="en-US" b="1" i="1">
                                <a:latin typeface="Cambria Math"/>
                                <a:ea typeface="Cambria Math"/>
                              </a:rPr>
                              <m:t>𝑭</m:t>
                            </m:r>
                          </m:e>
                          <m:sub>
                            <m:r>
                              <a:rPr lang="en-US" b="1" i="1">
                                <a:latin typeface="Cambria Math"/>
                                <a:ea typeface="Cambria Math"/>
                              </a:rPr>
                              <m:t>𝒖</m:t>
                            </m:r>
                          </m:sub>
                        </m:sSub>
                      </m:e>
                    </m:d>
                  </m:oMath>
                </a14:m>
                <a:r>
                  <a:rPr lang="en-US" dirty="0" smtClean="0">
                    <a:solidFill>
                      <a:srgbClr val="0000FF"/>
                    </a:solidFill>
                  </a:rPr>
                  <a:t> takes linear time!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69163"/>
                <a:ext cx="8678932" cy="4588837"/>
              </a:xfrm>
              <a:blipFill rotWithShape="1">
                <a:blip r:embed="rId2"/>
                <a:stretch>
                  <a:fillRect t="-531" b="-371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30</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819400"/>
            <a:ext cx="7981950" cy="125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8015544"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6896155" y="4154269"/>
                <a:ext cx="2095445" cy="646331"/>
              </a:xfrm>
              <a:prstGeom prst="rect">
                <a:avLst/>
              </a:prstGeom>
            </p:spPr>
            <p:txBody>
              <a:bodyPr wrap="none">
                <a:spAutoFit/>
              </a:bodyPr>
              <a:lstStyle/>
              <a:p>
                <a14:m>
                  <m:oMath xmlns:m="http://schemas.openxmlformats.org/officeDocument/2006/math">
                    <m:r>
                      <a:rPr lang="en-US" b="1" i="1" smtClean="0">
                        <a:solidFill>
                          <a:srgbClr val="008000"/>
                        </a:solidFill>
                        <a:latin typeface="Cambria Math"/>
                        <a:ea typeface="Cambria Math"/>
                      </a:rPr>
                      <m:t>𝓝</m:t>
                    </m:r>
                    <m:r>
                      <a:rPr lang="en-US" b="1" i="1">
                        <a:solidFill>
                          <a:srgbClr val="008000"/>
                        </a:solidFill>
                        <a:latin typeface="Cambria Math"/>
                      </a:rPr>
                      <m:t>(</m:t>
                    </m:r>
                    <m:r>
                      <a:rPr lang="en-US" b="1" i="1">
                        <a:solidFill>
                          <a:srgbClr val="008000"/>
                        </a:solidFill>
                        <a:latin typeface="Cambria Math"/>
                      </a:rPr>
                      <m:t>𝒖</m:t>
                    </m:r>
                    <m:r>
                      <a:rPr lang="en-US" b="1" i="1">
                        <a:solidFill>
                          <a:srgbClr val="008000"/>
                        </a:solidFill>
                        <a:latin typeface="Cambria Math"/>
                      </a:rPr>
                      <m:t>)</m:t>
                    </m:r>
                  </m:oMath>
                </a14:m>
                <a:r>
                  <a:rPr lang="en-US" dirty="0" smtClean="0">
                    <a:solidFill>
                      <a:srgbClr val="008000"/>
                    </a:solidFill>
                  </a:rPr>
                  <a:t>.. Set out </a:t>
                </a:r>
                <a:br>
                  <a:rPr lang="en-US" dirty="0" smtClean="0">
                    <a:solidFill>
                      <a:srgbClr val="008000"/>
                    </a:solidFill>
                  </a:rPr>
                </a:br>
                <a:r>
                  <a:rPr lang="en-US" dirty="0" smtClean="0">
                    <a:solidFill>
                      <a:srgbClr val="008000"/>
                    </a:solidFill>
                  </a:rPr>
                  <a:t>outgoing neighbors </a:t>
                </a:r>
                <a:endParaRPr lang="en-US" dirty="0">
                  <a:solidFill>
                    <a:srgbClr val="008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896155" y="4154269"/>
                <a:ext cx="2095445" cy="646331"/>
              </a:xfrm>
              <a:prstGeom prst="rect">
                <a:avLst/>
              </a:prstGeom>
              <a:blipFill rotWithShape="1">
                <a:blip r:embed="rId6"/>
                <a:stretch>
                  <a:fillRect l="-2326" t="-4673" r="-1453" b="-13084"/>
                </a:stretch>
              </a:blipFill>
            </p:spPr>
            <p:txBody>
              <a:bodyPr/>
              <a:lstStyle/>
              <a:p>
                <a:r>
                  <a:rPr lang="en-US">
                    <a:noFill/>
                  </a:rPr>
                  <a:t> </a:t>
                </a:r>
              </a:p>
            </p:txBody>
          </p:sp>
        </mc:Fallback>
      </mc:AlternateContent>
    </p:spTree>
    <p:extLst>
      <p:ext uri="{BB962C8B-B14F-4D97-AF65-F5344CB8AC3E}">
        <p14:creationId xmlns:p14="http://schemas.microsoft.com/office/powerpoint/2010/main" val="22219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BigCLAM</a:t>
            </a:r>
            <a:r>
              <a:rPr lang="en-US" dirty="0" smtClean="0"/>
              <a:t>: V2.0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a:bodyPr>
              <a:lstStyle/>
              <a:p>
                <a:r>
                  <a:rPr lang="en-US" b="1" dirty="0" smtClean="0">
                    <a:solidFill>
                      <a:srgbClr val="FF0066"/>
                    </a:solidFill>
                  </a:rPr>
                  <a:t>However, we notice:</a:t>
                </a:r>
                <a:endParaRPr lang="en-US" b="1" dirty="0">
                  <a:solidFill>
                    <a:srgbClr val="FF0066"/>
                  </a:solidFill>
                </a:endParaRPr>
              </a:p>
              <a:p>
                <a:pPr lvl="3"/>
                <a:endParaRPr lang="en-US" b="1" dirty="0" smtClean="0">
                  <a:solidFill>
                    <a:srgbClr val="FF0066"/>
                  </a:solidFill>
                </a:endParaRPr>
              </a:p>
              <a:p>
                <a:pPr lvl="3"/>
                <a:endParaRPr lang="en-US" b="1" dirty="0">
                  <a:solidFill>
                    <a:srgbClr val="FF0066"/>
                  </a:solidFill>
                </a:endParaRPr>
              </a:p>
              <a:p>
                <a:pPr lvl="1"/>
                <a:endParaRPr lang="en-US" dirty="0" smtClean="0"/>
              </a:p>
              <a:p>
                <a:pPr lvl="1"/>
                <a:endParaRPr lang="en-US" dirty="0" smtClean="0"/>
              </a:p>
              <a:p>
                <a:pPr lvl="1"/>
                <a:r>
                  <a:rPr lang="en-US" dirty="0" smtClean="0"/>
                  <a:t>We cache </a:t>
                </a:r>
                <a14:m>
                  <m:oMath xmlns:m="http://schemas.openxmlformats.org/officeDocument/2006/math">
                    <m:nary>
                      <m:naryPr>
                        <m:chr m:val="∑"/>
                        <m:supHide m:val="on"/>
                        <m:ctrlPr>
                          <a:rPr lang="en-US" b="1" i="1" dirty="0" smtClean="0">
                            <a:latin typeface="Cambria Math"/>
                          </a:rPr>
                        </m:ctrlPr>
                      </m:naryPr>
                      <m:sub>
                        <m:r>
                          <a:rPr lang="en-US" b="1" i="1" dirty="0" smtClean="0">
                            <a:latin typeface="Cambria Math"/>
                          </a:rPr>
                          <m:t>𝒗</m:t>
                        </m:r>
                      </m:sub>
                      <m:sup/>
                      <m:e>
                        <m:sSub>
                          <m:sSubPr>
                            <m:ctrlPr>
                              <a:rPr lang="en-US" b="1" i="1" dirty="0" smtClean="0">
                                <a:latin typeface="Cambria Math"/>
                              </a:rPr>
                            </m:ctrlPr>
                          </m:sSubPr>
                          <m:e>
                            <m:r>
                              <a:rPr lang="en-US" b="1" i="1" dirty="0" smtClean="0">
                                <a:latin typeface="Cambria Math"/>
                              </a:rPr>
                              <m:t>𝑭</m:t>
                            </m:r>
                          </m:e>
                          <m:sub>
                            <m:r>
                              <a:rPr lang="en-US" b="1" i="1" dirty="0" smtClean="0">
                                <a:latin typeface="Cambria Math"/>
                              </a:rPr>
                              <m:t>𝒗</m:t>
                            </m:r>
                          </m:sub>
                        </m:sSub>
                      </m:e>
                    </m:nary>
                  </m:oMath>
                </a14:m>
                <a:r>
                  <a:rPr lang="en-US" dirty="0" smtClean="0"/>
                  <a:t> </a:t>
                </a:r>
              </a:p>
              <a:p>
                <a:pPr lvl="1"/>
                <a:r>
                  <a:rPr lang="en-US" dirty="0" smtClean="0"/>
                  <a:t>So, computing </a:t>
                </a:r>
                <a14:m>
                  <m:oMath xmlns:m="http://schemas.openxmlformats.org/officeDocument/2006/math">
                    <m:nary>
                      <m:naryPr>
                        <m:chr m:val="∑"/>
                        <m:supHide m:val="on"/>
                        <m:ctrlPr>
                          <a:rPr lang="en-US" b="1" i="1" smtClean="0">
                            <a:latin typeface="Cambria Math"/>
                          </a:rPr>
                        </m:ctrlPr>
                      </m:naryPr>
                      <m:sub>
                        <m:r>
                          <a:rPr lang="en-US" b="1" i="1" smtClean="0">
                            <a:latin typeface="Cambria Math"/>
                          </a:rPr>
                          <m:t>𝒗</m:t>
                        </m:r>
                        <m:r>
                          <a:rPr lang="en-US" b="1" i="1" smtClean="0">
                            <a:latin typeface="Cambria Math"/>
                          </a:rPr>
                          <m:t>∉</m:t>
                        </m:r>
                        <m:r>
                          <a:rPr lang="en-US" b="1" i="1" smtClean="0">
                            <a:latin typeface="Cambria Math"/>
                            <a:ea typeface="Cambria Math"/>
                          </a:rPr>
                          <m:t>𝓝</m:t>
                        </m:r>
                        <m:r>
                          <a:rPr lang="en-US" b="1" i="1" smtClean="0">
                            <a:latin typeface="Cambria Math"/>
                          </a:rPr>
                          <m:t>(</m:t>
                        </m:r>
                        <m:r>
                          <a:rPr lang="en-US" b="1" i="1" smtClean="0">
                            <a:latin typeface="Cambria Math"/>
                          </a:rPr>
                          <m:t>𝒖</m:t>
                        </m:r>
                        <m:r>
                          <a:rPr lang="en-US" b="1" i="1" smtClean="0">
                            <a:latin typeface="Cambria Math"/>
                          </a:rPr>
                          <m:t>)</m:t>
                        </m:r>
                      </m:sub>
                      <m:sup/>
                      <m:e>
                        <m:sSub>
                          <m:sSubPr>
                            <m:ctrlPr>
                              <a:rPr lang="en-US" b="1" i="1" smtClean="0">
                                <a:latin typeface="Cambria Math"/>
                              </a:rPr>
                            </m:ctrlPr>
                          </m:sSubPr>
                          <m:e>
                            <m:r>
                              <a:rPr lang="en-US" b="1" i="1" smtClean="0">
                                <a:latin typeface="Cambria Math"/>
                              </a:rPr>
                              <m:t>𝑭</m:t>
                            </m:r>
                          </m:e>
                          <m:sub>
                            <m:r>
                              <a:rPr lang="en-US" b="1" i="1" smtClean="0">
                                <a:latin typeface="Cambria Math"/>
                              </a:rPr>
                              <m:t>𝒗</m:t>
                            </m:r>
                          </m:sub>
                        </m:sSub>
                      </m:e>
                    </m:nary>
                  </m:oMath>
                </a14:m>
                <a:r>
                  <a:rPr lang="en-US" b="1" dirty="0" smtClean="0"/>
                  <a:t> </a:t>
                </a:r>
                <a:r>
                  <a:rPr lang="en-US" dirty="0" smtClean="0"/>
                  <a:t>now takes </a:t>
                </a:r>
                <a:r>
                  <a:rPr lang="en-US" b="1" dirty="0">
                    <a:solidFill>
                      <a:srgbClr val="D60093"/>
                    </a:solidFill>
                  </a:rPr>
                  <a:t>linear time</a:t>
                </a:r>
                <a:r>
                  <a:rPr lang="en-US" dirty="0"/>
                  <a:t> </a:t>
                </a:r>
                <a:r>
                  <a:rPr lang="en-US" dirty="0" smtClean="0"/>
                  <a:t/>
                </a:r>
                <a:br>
                  <a:rPr lang="en-US" dirty="0" smtClean="0"/>
                </a:br>
                <a:r>
                  <a:rPr lang="en-US" dirty="0" smtClean="0"/>
                  <a:t>in </a:t>
                </a:r>
                <a:r>
                  <a:rPr lang="en-US" dirty="0"/>
                  <a:t>the degree </a:t>
                </a:r>
                <a14:m>
                  <m:oMath xmlns:m="http://schemas.openxmlformats.org/officeDocument/2006/math">
                    <m:r>
                      <a:rPr lang="en-US" b="0" i="0" smtClean="0">
                        <a:latin typeface="Cambria Math"/>
                        <a:ea typeface="Cambria Math"/>
                      </a:rPr>
                      <m:t>|</m:t>
                    </m:r>
                    <m:r>
                      <a:rPr lang="en-US" b="1" i="1">
                        <a:latin typeface="Cambria Math"/>
                        <a:ea typeface="Cambria Math"/>
                      </a:rPr>
                      <m:t>𝓝</m:t>
                    </m:r>
                    <m:d>
                      <m:dPr>
                        <m:ctrlPr>
                          <a:rPr lang="en-US" b="1" i="1">
                            <a:latin typeface="Cambria Math"/>
                            <a:ea typeface="Cambria Math"/>
                          </a:rPr>
                        </m:ctrlPr>
                      </m:dPr>
                      <m:e>
                        <m:r>
                          <a:rPr lang="en-US" b="1" i="1">
                            <a:latin typeface="Cambria Math"/>
                          </a:rPr>
                          <m:t>𝒖</m:t>
                        </m:r>
                      </m:e>
                    </m:d>
                    <m:r>
                      <a:rPr lang="en-US" b="1" i="1" smtClean="0">
                        <a:latin typeface="Cambria Math"/>
                      </a:rPr>
                      <m:t>|</m:t>
                    </m:r>
                  </m:oMath>
                </a14:m>
                <a:r>
                  <a:rPr lang="en-US" dirty="0" smtClean="0"/>
                  <a:t> </a:t>
                </a:r>
                <a:r>
                  <a:rPr lang="en-US" dirty="0"/>
                  <a:t>of </a:t>
                </a:r>
                <a14:m>
                  <m:oMath xmlns:m="http://schemas.openxmlformats.org/officeDocument/2006/math">
                    <m:r>
                      <a:rPr lang="en-US" b="1" i="1" dirty="0">
                        <a:latin typeface="Cambria Math"/>
                      </a:rPr>
                      <m:t>𝒖</m:t>
                    </m:r>
                  </m:oMath>
                </a14:m>
                <a:r>
                  <a:rPr lang="en-US" dirty="0" smtClean="0"/>
                  <a:t> </a:t>
                </a:r>
              </a:p>
              <a:p>
                <a:pPr lvl="2"/>
                <a:r>
                  <a:rPr lang="en-US" dirty="0" smtClean="0"/>
                  <a:t>In networks degree of a node is much smaller to the total number of nodes in the network, so this is a significant speedup!</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t="-658" r="-170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31</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19325"/>
            <a:ext cx="68770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90972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BigClam</a:t>
            </a:r>
            <a:r>
              <a:rPr lang="en-US" dirty="0" smtClean="0"/>
              <a:t>: Scalability</a:t>
            </a:r>
            <a:endParaRPr lang="en-US" dirty="0"/>
          </a:p>
        </p:txBody>
      </p:sp>
      <p:sp>
        <p:nvSpPr>
          <p:cNvPr id="3" name="Content Placeholder 2"/>
          <p:cNvSpPr>
            <a:spLocks noGrp="1"/>
          </p:cNvSpPr>
          <p:nvPr>
            <p:ph idx="1"/>
          </p:nvPr>
        </p:nvSpPr>
        <p:spPr>
          <a:xfrm>
            <a:off x="457200" y="5105400"/>
            <a:ext cx="8686800" cy="1676400"/>
          </a:xfrm>
        </p:spPr>
        <p:txBody>
          <a:bodyPr>
            <a:normAutofit/>
          </a:bodyPr>
          <a:lstStyle/>
          <a:p>
            <a:r>
              <a:rPr lang="en-US" b="1" dirty="0" err="1" smtClean="0">
                <a:solidFill>
                  <a:srgbClr val="FF0066"/>
                </a:solidFill>
              </a:rPr>
              <a:t>BigCLAM</a:t>
            </a:r>
            <a:r>
              <a:rPr lang="en-US" b="1" dirty="0" smtClean="0">
                <a:solidFill>
                  <a:srgbClr val="FF0066"/>
                </a:solidFill>
              </a:rPr>
              <a:t> takes 5 minutes for 300k node nets</a:t>
            </a:r>
          </a:p>
          <a:p>
            <a:pPr lvl="1"/>
            <a:r>
              <a:rPr lang="en-US" b="1" dirty="0" smtClean="0"/>
              <a:t>Other methods take 10 days</a:t>
            </a:r>
          </a:p>
          <a:p>
            <a:r>
              <a:rPr lang="en-US" b="1" dirty="0" smtClean="0">
                <a:solidFill>
                  <a:srgbClr val="0000FF"/>
                </a:solidFill>
              </a:rPr>
              <a:t>Can process networks with 100M edges!</a:t>
            </a:r>
            <a:endParaRPr lang="en-US" b="1" dirty="0">
              <a:solidFill>
                <a:srgbClr val="0000FF"/>
              </a:solidFill>
            </a:endParaRPr>
          </a:p>
        </p:txBody>
      </p:sp>
      <p:sp>
        <p:nvSpPr>
          <p:cNvPr id="4" name="Slide Number Placeholder 3"/>
          <p:cNvSpPr>
            <a:spLocks noGrp="1"/>
          </p:cNvSpPr>
          <p:nvPr>
            <p:ph type="sldNum" sz="quarter" idx="12"/>
          </p:nvPr>
        </p:nvSpPr>
        <p:spPr/>
        <p:txBody>
          <a:bodyPr/>
          <a:lstStyle/>
          <a:p>
            <a:fld id="{4BEDD84E-25D4-4983-8AA1-2863C96F08D9}" type="slidenum">
              <a:rPr lang="ko-KR" altLang="en-US" smtClean="0"/>
              <a:pPr/>
              <a:t>32</a:t>
            </a:fld>
            <a:endParaRPr lang="ko-KR" altLang="en-US"/>
          </a:p>
        </p:txBody>
      </p:sp>
      <p:pic>
        <p:nvPicPr>
          <p:cNvPr id="1026" name="Picture 2" descr="D:\dropbox\plot_paper\jaewon-directedagm\plot\Netsize_Time.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174947"/>
            <a:ext cx="5832648" cy="4082853"/>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2918741" y="2328050"/>
            <a:ext cx="3991087" cy="2000922"/>
          </a:xfrm>
          <a:custGeom>
            <a:avLst/>
            <a:gdLst>
              <a:gd name="connsiteX0" fmla="*/ 0 w 3991087"/>
              <a:gd name="connsiteY0" fmla="*/ 2000922 h 2000922"/>
              <a:gd name="connsiteX1" fmla="*/ 828339 w 3991087"/>
              <a:gd name="connsiteY1" fmla="*/ 1538344 h 2000922"/>
              <a:gd name="connsiteX2" fmla="*/ 1635162 w 3991087"/>
              <a:gd name="connsiteY2" fmla="*/ 1000461 h 2000922"/>
              <a:gd name="connsiteX3" fmla="*/ 2807746 w 3991087"/>
              <a:gd name="connsiteY3" fmla="*/ 548640 h 2000922"/>
              <a:gd name="connsiteX4" fmla="*/ 3991087 w 3991087"/>
              <a:gd name="connsiteY4" fmla="*/ 0 h 2000922"/>
              <a:gd name="connsiteX5" fmla="*/ 3991087 w 3991087"/>
              <a:gd name="connsiteY5" fmla="*/ 0 h 2000922"/>
              <a:gd name="connsiteX6" fmla="*/ 3991087 w 3991087"/>
              <a:gd name="connsiteY6" fmla="*/ 0 h 20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1087" h="2000922">
                <a:moveTo>
                  <a:pt x="0" y="2000922"/>
                </a:moveTo>
                <a:lnTo>
                  <a:pt x="828339" y="1538344"/>
                </a:lnTo>
                <a:lnTo>
                  <a:pt x="1635162" y="1000461"/>
                </a:lnTo>
                <a:lnTo>
                  <a:pt x="2807746" y="548640"/>
                </a:lnTo>
                <a:lnTo>
                  <a:pt x="3991087" y="0"/>
                </a:lnTo>
                <a:lnTo>
                  <a:pt x="3991087" y="0"/>
                </a:lnTo>
                <a:lnTo>
                  <a:pt x="3991087" y="0"/>
                </a:lnTo>
              </a:path>
            </a:pathLst>
          </a:custGeom>
          <a:noFill/>
          <a:ln w="1016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4045687"/>
            <a:ext cx="2399852" cy="189155"/>
          </a:xfrm>
          <a:prstGeom prst="rect">
            <a:avLst/>
          </a:prstGeom>
          <a:solidFill>
            <a:schemeClr val="bg1"/>
          </a:solidFill>
          <a:ln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012828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Extension: </a:t>
            </a:r>
            <a:br>
              <a:rPr lang="en-US" dirty="0" smtClean="0"/>
            </a:br>
            <a:r>
              <a:rPr lang="en-US" dirty="0" smtClean="0"/>
              <a:t>Directed memberships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6563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lstStyle/>
          <a:p>
            <a:r>
              <a:rPr lang="en-US" dirty="0" smtClean="0"/>
              <a:t>Extension: Beyond Clusters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95835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19B12225-5612-419B-A8D5-4B8EEE4C217E}" type="slidenum">
              <a:rPr lang="en-US" smtClean="0"/>
              <a:pPr/>
              <a:t>34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80594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Directed AGM</a:t>
            </a:r>
            <a:endParaRPr lang="en-US" dirty="0"/>
          </a:p>
        </p:txBody>
      </p:sp>
      <p:sp>
        <p:nvSpPr>
          <p:cNvPr id="3" name="Content Placeholder 2"/>
          <p:cNvSpPr>
            <a:spLocks noGrp="1"/>
          </p:cNvSpPr>
          <p:nvPr>
            <p:ph idx="1"/>
          </p:nvPr>
        </p:nvSpPr>
        <p:spPr>
          <a:xfrm>
            <a:off x="457200" y="1295400"/>
            <a:ext cx="8686800" cy="5257801"/>
          </a:xfrm>
        </p:spPr>
        <p:txBody>
          <a:bodyPr/>
          <a:lstStyle/>
          <a:p>
            <a:r>
              <a:rPr lang="en-US" b="1" dirty="0">
                <a:solidFill>
                  <a:srgbClr val="FF0066"/>
                </a:solidFill>
              </a:rPr>
              <a:t>Extension:</a:t>
            </a:r>
            <a:r>
              <a:rPr lang="en-US" dirty="0" smtClean="0">
                <a:solidFill>
                  <a:srgbClr val="0000FF"/>
                </a:solidFill>
              </a:rPr>
              <a:t> </a:t>
            </a:r>
            <a:br>
              <a:rPr lang="en-US" dirty="0" smtClean="0">
                <a:solidFill>
                  <a:srgbClr val="0000FF"/>
                </a:solidFill>
              </a:rPr>
            </a:br>
            <a:r>
              <a:rPr lang="en-US" b="1" dirty="0" smtClean="0">
                <a:solidFill>
                  <a:srgbClr val="0000FF"/>
                </a:solidFill>
              </a:rPr>
              <a:t>Make community membership edges directed!</a:t>
            </a:r>
          </a:p>
          <a:p>
            <a:pPr lvl="1"/>
            <a:r>
              <a:rPr lang="en-US" b="1" dirty="0" smtClean="0"/>
              <a:t>Outgoing membership:</a:t>
            </a:r>
            <a:r>
              <a:rPr lang="en-US" dirty="0" smtClean="0"/>
              <a:t> Nodes “</a:t>
            </a:r>
            <a:r>
              <a:rPr lang="en-US" b="1" dirty="0" smtClean="0">
                <a:solidFill>
                  <a:srgbClr val="FF0066"/>
                </a:solidFill>
              </a:rPr>
              <a:t>sends</a:t>
            </a:r>
            <a:r>
              <a:rPr lang="en-US" dirty="0" smtClean="0"/>
              <a:t>” edges</a:t>
            </a:r>
          </a:p>
          <a:p>
            <a:pPr lvl="1"/>
            <a:r>
              <a:rPr lang="en-US" b="1" dirty="0" smtClean="0"/>
              <a:t>Incoming membership:</a:t>
            </a:r>
            <a:r>
              <a:rPr lang="en-US" dirty="0" smtClean="0"/>
              <a:t> Node “</a:t>
            </a:r>
            <a:r>
              <a:rPr lang="en-US" b="1" dirty="0" smtClean="0">
                <a:solidFill>
                  <a:srgbClr val="FF0066"/>
                </a:solidFill>
              </a:rPr>
              <a:t>receives</a:t>
            </a:r>
            <a:r>
              <a:rPr lang="en-US" dirty="0" smtClean="0"/>
              <a:t>” edges</a:t>
            </a:r>
            <a:endParaRPr lang="en-US"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35</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1" y="4234271"/>
            <a:ext cx="3581400" cy="209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3962400"/>
            <a:ext cx="4143375" cy="248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886200" y="4996271"/>
            <a:ext cx="723899" cy="4572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2437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Model and Network</a:t>
            </a:r>
            <a:endParaRPr lang="en-US"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36</a:t>
            </a:fld>
            <a:endParaRPr lang="en-US"/>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143000"/>
            <a:ext cx="4495800" cy="556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61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AGM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FF0066"/>
                    </a:solidFill>
                  </a:rPr>
                  <a:t>Everything is almost the same except now we have 2 matrices: </a:t>
                </a:r>
                <a14:m>
                  <m:oMath xmlns:m="http://schemas.openxmlformats.org/officeDocument/2006/math">
                    <m:r>
                      <a:rPr lang="en-US" b="1" i="1" dirty="0" smtClean="0">
                        <a:latin typeface="Cambria Math"/>
                      </a:rPr>
                      <m:t>𝑭</m:t>
                    </m:r>
                  </m:oMath>
                </a14:m>
                <a:r>
                  <a:rPr lang="en-US" dirty="0" smtClean="0"/>
                  <a:t> and </a:t>
                </a:r>
                <a14:m>
                  <m:oMath xmlns:m="http://schemas.openxmlformats.org/officeDocument/2006/math">
                    <m:r>
                      <a:rPr lang="en-US" b="1" i="1" dirty="0" smtClean="0">
                        <a:latin typeface="Cambria Math"/>
                      </a:rPr>
                      <m:t>𝑯</m:t>
                    </m:r>
                  </m:oMath>
                </a14:m>
                <a:endParaRPr lang="en-US" b="1" dirty="0" smtClean="0"/>
              </a:p>
              <a:p>
                <a:pPr lvl="1"/>
                <a14:m>
                  <m:oMath xmlns:m="http://schemas.openxmlformats.org/officeDocument/2006/math">
                    <m:r>
                      <a:rPr lang="en-US" b="1" i="1" dirty="0" smtClean="0">
                        <a:latin typeface="Cambria Math"/>
                      </a:rPr>
                      <m:t>𝑭</m:t>
                    </m:r>
                  </m:oMath>
                </a14:m>
                <a:r>
                  <a:rPr lang="en-US" b="1" dirty="0" smtClean="0"/>
                  <a:t>… </a:t>
                </a:r>
                <a:r>
                  <a:rPr lang="en-US" dirty="0" smtClean="0"/>
                  <a:t>out-going community memberships</a:t>
                </a:r>
              </a:p>
              <a:p>
                <a:pPr lvl="1"/>
                <a14:m>
                  <m:oMath xmlns:m="http://schemas.openxmlformats.org/officeDocument/2006/math">
                    <m:r>
                      <a:rPr lang="en-US" b="1" i="1" dirty="0" smtClean="0">
                        <a:latin typeface="Cambria Math"/>
                      </a:rPr>
                      <m:t>𝑯</m:t>
                    </m:r>
                  </m:oMath>
                </a14:m>
                <a:r>
                  <a:rPr lang="en-US" b="1" dirty="0" smtClean="0"/>
                  <a:t>… </a:t>
                </a:r>
                <a:r>
                  <a:rPr lang="en-US" dirty="0" smtClean="0"/>
                  <a:t>in-coming community memberships</a:t>
                </a:r>
              </a:p>
              <a:p>
                <a:pPr lvl="8"/>
                <a:endParaRPr lang="en-US" b="1" dirty="0" smtClean="0">
                  <a:solidFill>
                    <a:srgbClr val="0000FF"/>
                  </a:solidFill>
                </a:endParaRPr>
              </a:p>
              <a:p>
                <a:r>
                  <a:rPr lang="en-US" b="1" dirty="0" smtClean="0">
                    <a:solidFill>
                      <a:srgbClr val="0000FF"/>
                    </a:solidFill>
                  </a:rPr>
                  <a:t>Edge prob.: </a:t>
                </a:r>
                <a14:m>
                  <m:oMath xmlns:m="http://schemas.openxmlformats.org/officeDocument/2006/math">
                    <m:r>
                      <a:rPr lang="en-US" b="1" i="1" smtClean="0">
                        <a:solidFill>
                          <a:srgbClr val="0000FF"/>
                        </a:solidFill>
                        <a:latin typeface="Cambria Math"/>
                      </a:rPr>
                      <m:t>𝑷</m:t>
                    </m:r>
                    <m:d>
                      <m:dPr>
                        <m:ctrlPr>
                          <a:rPr lang="en-US" b="1" i="1" smtClean="0">
                            <a:solidFill>
                              <a:srgbClr val="0000FF"/>
                            </a:solidFill>
                            <a:latin typeface="Cambria Math"/>
                          </a:rPr>
                        </m:ctrlPr>
                      </m:dPr>
                      <m:e>
                        <m:r>
                          <a:rPr lang="en-US" b="1" i="1" smtClean="0">
                            <a:solidFill>
                              <a:srgbClr val="0000FF"/>
                            </a:solidFill>
                            <a:latin typeface="Cambria Math"/>
                          </a:rPr>
                          <m:t>𝒖</m:t>
                        </m:r>
                        <m:r>
                          <a:rPr lang="en-US" b="1" i="1" smtClean="0">
                            <a:solidFill>
                              <a:srgbClr val="0000FF"/>
                            </a:solidFill>
                            <a:latin typeface="Cambria Math"/>
                          </a:rPr>
                          <m:t>,</m:t>
                        </m:r>
                        <m:r>
                          <a:rPr lang="en-US" b="1" i="1" smtClean="0">
                            <a:solidFill>
                              <a:srgbClr val="0000FF"/>
                            </a:solidFill>
                            <a:latin typeface="Cambria Math"/>
                          </a:rPr>
                          <m:t>𝒗</m:t>
                        </m:r>
                      </m:e>
                    </m:d>
                    <m:r>
                      <a:rPr lang="en-US" b="1" i="1" smtClean="0">
                        <a:solidFill>
                          <a:srgbClr val="0000FF"/>
                        </a:solidFill>
                        <a:latin typeface="Cambria Math"/>
                      </a:rPr>
                      <m:t>=</m:t>
                    </m:r>
                    <m:r>
                      <a:rPr lang="en-US" b="1" i="1" smtClean="0">
                        <a:solidFill>
                          <a:srgbClr val="0000FF"/>
                        </a:solidFill>
                        <a:latin typeface="Cambria Math"/>
                      </a:rPr>
                      <m:t>𝟏</m:t>
                    </m:r>
                    <m:r>
                      <a:rPr lang="en-US" b="1" i="1" smtClean="0">
                        <a:solidFill>
                          <a:srgbClr val="0000FF"/>
                        </a:solidFill>
                        <a:latin typeface="Cambria Math"/>
                      </a:rPr>
                      <m:t>−</m:t>
                    </m:r>
                    <m:r>
                      <a:rPr lang="en-US" b="1" i="1" smtClean="0">
                        <a:solidFill>
                          <a:srgbClr val="0000FF"/>
                        </a:solidFill>
                        <a:latin typeface="Cambria Math"/>
                      </a:rPr>
                      <m:t>𝒆𝒙𝒑</m:t>
                    </m:r>
                    <m:r>
                      <a:rPr lang="en-US" b="1" i="1" smtClean="0">
                        <a:solidFill>
                          <a:srgbClr val="0000FF"/>
                        </a:solidFill>
                        <a:latin typeface="Cambria Math"/>
                      </a:rPr>
                      <m:t>(−</m:t>
                    </m:r>
                    <m:sSub>
                      <m:sSubPr>
                        <m:ctrlPr>
                          <a:rPr lang="en-US" b="1" i="1" smtClean="0">
                            <a:solidFill>
                              <a:srgbClr val="0000FF"/>
                            </a:solidFill>
                            <a:latin typeface="Cambria Math"/>
                          </a:rPr>
                        </m:ctrlPr>
                      </m:sSubPr>
                      <m:e>
                        <m:r>
                          <a:rPr lang="en-US" b="1" i="1" smtClean="0">
                            <a:solidFill>
                              <a:srgbClr val="0000FF"/>
                            </a:solidFill>
                            <a:latin typeface="Cambria Math"/>
                          </a:rPr>
                          <m:t>𝑭</m:t>
                        </m:r>
                      </m:e>
                      <m:sub>
                        <m:r>
                          <a:rPr lang="en-US" b="1" i="1" smtClean="0">
                            <a:solidFill>
                              <a:srgbClr val="0000FF"/>
                            </a:solidFill>
                            <a:latin typeface="Cambria Math"/>
                          </a:rPr>
                          <m:t>𝒖</m:t>
                        </m:r>
                      </m:sub>
                    </m:sSub>
                    <m:sSubSup>
                      <m:sSubSupPr>
                        <m:ctrlPr>
                          <a:rPr lang="en-US" b="1" i="1">
                            <a:solidFill>
                              <a:srgbClr val="0000FF"/>
                            </a:solidFill>
                            <a:latin typeface="Cambria Math"/>
                          </a:rPr>
                        </m:ctrlPr>
                      </m:sSubSupPr>
                      <m:e>
                        <m:r>
                          <a:rPr lang="en-US" b="1" i="1">
                            <a:solidFill>
                              <a:srgbClr val="0000FF"/>
                            </a:solidFill>
                            <a:latin typeface="Cambria Math"/>
                          </a:rPr>
                          <m:t>𝑯</m:t>
                        </m:r>
                      </m:e>
                      <m:sub>
                        <m:r>
                          <a:rPr lang="en-US" b="1" i="1">
                            <a:solidFill>
                              <a:srgbClr val="0000FF"/>
                            </a:solidFill>
                            <a:latin typeface="Cambria Math"/>
                          </a:rPr>
                          <m:t>𝒗</m:t>
                        </m:r>
                      </m:sub>
                      <m:sup>
                        <m:r>
                          <a:rPr lang="en-US" b="1" i="1" smtClean="0">
                            <a:solidFill>
                              <a:srgbClr val="0000FF"/>
                            </a:solidFill>
                            <a:latin typeface="Cambria Math"/>
                          </a:rPr>
                          <m:t>𝑻</m:t>
                        </m:r>
                      </m:sup>
                    </m:sSubSup>
                    <m:r>
                      <a:rPr lang="en-US" b="1" i="1" smtClean="0">
                        <a:solidFill>
                          <a:srgbClr val="0000FF"/>
                        </a:solidFill>
                        <a:latin typeface="Cambria Math"/>
                      </a:rPr>
                      <m:t>)</m:t>
                    </m:r>
                  </m:oMath>
                </a14:m>
                <a:endParaRPr lang="en-US" b="1" dirty="0" smtClean="0">
                  <a:solidFill>
                    <a:srgbClr val="0000FF"/>
                  </a:solidFill>
                </a:endParaRPr>
              </a:p>
              <a:p>
                <a:pPr lvl="8"/>
                <a:endParaRPr lang="en-US" b="1" dirty="0" smtClean="0">
                  <a:solidFill>
                    <a:srgbClr val="D60093"/>
                  </a:solidFill>
                </a:endParaRPr>
              </a:p>
              <a:p>
                <a:r>
                  <a:rPr lang="en-US" b="1" dirty="0" smtClean="0">
                    <a:solidFill>
                      <a:srgbClr val="D60093"/>
                    </a:solidFill>
                  </a:rPr>
                  <a:t>Network log-likelihood:</a:t>
                </a:r>
              </a:p>
              <a:p>
                <a:endParaRPr lang="en-US" b="1" dirty="0">
                  <a:solidFill>
                    <a:srgbClr val="D60093"/>
                  </a:solidFill>
                </a:endParaRPr>
              </a:p>
              <a:p>
                <a:endParaRPr lang="en-US" b="1" dirty="0" smtClean="0">
                  <a:solidFill>
                    <a:srgbClr val="D60093"/>
                  </a:solidFill>
                </a:endParaRPr>
              </a:p>
              <a:p>
                <a:pPr marL="118872" indent="0">
                  <a:buNone/>
                </a:pPr>
                <a:r>
                  <a:rPr lang="en-US" dirty="0" smtClean="0"/>
                  <a:t>    which </a:t>
                </a:r>
                <a:r>
                  <a:rPr lang="en-US" dirty="0"/>
                  <a:t>we optimize the same </a:t>
                </a:r>
                <a:r>
                  <a:rPr lang="en-US" dirty="0" smtClean="0"/>
                  <a:t>way as before</a:t>
                </a:r>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b="-35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0"/>
            <a:ext cx="1866901" cy="109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8001000" y="2526268"/>
                <a:ext cx="3786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a:rPr>
                        <m:t>𝑭</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8001000" y="2526268"/>
                <a:ext cx="37863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765370" y="2602468"/>
                <a:ext cx="412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a:rPr>
                        <m:t>𝑯</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765370" y="2602468"/>
                <a:ext cx="412292" cy="369332"/>
              </a:xfrm>
              <a:prstGeom prst="rect">
                <a:avLst/>
              </a:prstGeom>
              <a:blipFill rotWithShape="1">
                <a:blip r:embed="rId5"/>
                <a:stretch>
                  <a:fillRect/>
                </a:stretch>
              </a:blipFill>
            </p:spPr>
            <p:txBody>
              <a:bodyPr/>
              <a:lstStyle/>
              <a:p>
                <a:r>
                  <a:rPr lang="en-US">
                    <a:noFill/>
                  </a:rPr>
                  <a:t> </a:t>
                </a:r>
              </a:p>
            </p:txBody>
          </p:sp>
        </mc:Fallback>
      </mc:AlternateContent>
      <p:pic>
        <p:nvPicPr>
          <p:cNvPr id="737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029200"/>
            <a:ext cx="72294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3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76200"/>
            <a:ext cx="8686800" cy="987552"/>
          </a:xfrm>
        </p:spPr>
        <p:txBody>
          <a:bodyPr/>
          <a:lstStyle/>
          <a:p>
            <a:r>
              <a:rPr lang="en-US" altLang="ko-KR" dirty="0" smtClean="0"/>
              <a:t>Predator-prey Communities</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38</a:t>
            </a:fld>
            <a:endParaRPr lang="ko-KR" altLang="en-US"/>
          </a:p>
        </p:txBody>
      </p:sp>
      <p:pic>
        <p:nvPicPr>
          <p:cNvPr id="3" name="Picture 2"/>
          <p:cNvPicPr>
            <a:picLocks noChangeAspect="1" noChangeArrowheads="1"/>
          </p:cNvPicPr>
          <p:nvPr/>
        </p:nvPicPr>
        <p:blipFill>
          <a:blip r:embed="rId2" cstate="print"/>
          <a:srcRect/>
          <a:stretch>
            <a:fillRect/>
          </a:stretch>
        </p:blipFill>
        <p:spPr bwMode="auto">
          <a:xfrm>
            <a:off x="1043608" y="1628800"/>
            <a:ext cx="7154416" cy="4529834"/>
          </a:xfrm>
          <a:prstGeom prst="rect">
            <a:avLst/>
          </a:prstGeom>
          <a:noFill/>
          <a:ln w="9525">
            <a:noFill/>
            <a:miter lim="800000"/>
            <a:headEnd/>
            <a:tailEnd/>
          </a:ln>
          <a:effectLst/>
        </p:spPr>
      </p:pic>
      <p:sp>
        <p:nvSpPr>
          <p:cNvPr id="5" name="AutoShape 2" descr="data:image/jpeg;base64,/9j/4AAQSkZJRgABAQAAAQABAAD/2wCEAAkGBxQTEhUUExQWFhUXGR8bGBgYGBgaGhkdGBoYGx4gHR0cICggHBwlHxgdITIhJSkrLi4uGh8zODMsNygtLisBCgoKDg0OGxAQGywkICQsLCwsLCwsLCwsLCwsLCwsLCwsLCwsLCwsLCwsLCwsLCwsLCwsLCwsLCwsLCwsLCwsLP/AABEIALgBEwMBIgACEQEDEQH/xAAbAAACAwEBAQAAAAAAAAAAAAADBAACBQEGB//EADgQAAECBAQEBAUEAgICAwAAAAECEQADITEEEkFRBWFxgSKRobETMsHR8AZC4fEUUiNiM8IVcrL/xAAZAQADAQEBAAAAAAAAAAAAAAAAAQIEAwX/xAAmEQACAgICAgIBBQEAAAAAAAAAAQIRAyESMQRRE0FhIjJxgaEU/9oADAMBAAIRAxEAPwDwqk+EqLC1aB2LVOnWOJWchUbCmUlxc2Bdhz1eAla28SnBcIeopryId+dYiZgYkMopsQDpqToekY6NAQpokUJUa6N15EdGIiszDzFlASCVmiQA71ygAC5fU1MT4jgE5C+jU/jpHVqcEu40Tz6X0qHasAFcOopcHwlJbKTVy4ND0rGgmeAlgSSpmSL3G9RZ+8IE5gAUkgVsHBOhO1LdecFly8iycoVRilSj4RXZsrfm0JjA4qcqxSRqHGheh5QCSted0EuAaCulfvDEtFwRqNxY0qX8w1jApsx1OlgDtYE9GaGIIFmqswzbbuNmrDKJuUEq1NWu7Fr94TwYzLYAl3IZnoCet4JOV4i4fVzrzO8AFFzCLdbcq306w5KORJDpcsfKnv7QqmaGFK7B2LF/X6RfEKBILMwqxJet6+w5QAdWoAqBFa1F3D35RAv/AI63NQQ9G5c7dok2WlLOsqfKTQuCXcF7kBqilWi+IUGSEu6XckNexbpAByYvMlFGOUJ8PL3J1O7xyWspZidXYgU2NfT3iMADUHbcfSAEMS7kGjva997QDDypwCVGpIPhGhejbxJ08rHjKsoIo1m0GrdO8DWhwMo8JNK1oNXc3D944cJQjNcG/K7G8LQiwVVKnUGsW7MxNCQPSDnGKBBIHgb5wFAh3DoVR2Orv2hWa6WdiQGFS4flteCKklKPEBlsE5gA7UPictcWEMCi0hgActXUH8J0DDcAn6c2+HY5SFupbBmSA5DinJrQsmgdgNjVhl+ldTttBhM1cEmwuA1wA9jCYwcya6qks9xet/SCzTlJDkAUJLksSGcaWtzgWUzFJBICQwdmqXvSGUy01K8zvVqUBDs4qbwAUUK7NpU7wWc6khKWZIf5QGJu7VLbvaOZARd3sTYB2rSptWIlW+rB3s1AfUQgOSJgCiAn5rBqVpT6doAZaiSCGyvmBoQ3K7gkUvBzKY/EzEkFxpvXe4jq1ZjVIJupRd1El3Jfn6CHYFf81bAKLJOg8KRQjTUih7wutIJUwLDoRm5HakMCVmupKcyrAFm0cCzQtMklLkPR3N4EBaYTqySBcWp3isxQCA9Nrv02aOVLMAz159OUMTJWdmCUgABiXc7kwCKywEFK3UCR4WDMRsX0MBTLOv7i23OD4lDAVJH4/W0RKSBZimzn3gGT4Z/aoN1H1iQRBSBb88okIKF1JCElSlEB6IHiqW0BoRShHnFsksks5YAkN4hs7cyA/OE5yuamUAdK6c6i1tBF1KKAyUkFiCFM1dQQHBuaitIqhBZ0spT4c7UAu1XGov3MGmYcISWJKmBH7mCi1M1z0G7mFABmDHNUWr3rz7wcoSx+b/srNXV9Qw6DlCA5LLi7uLG5FG0vWCIL+EIP/Z7nLUbu33gCFnKpISkpKqgguQxAbXXSLrQEhwSwIoGp6uKA76QAWmTFEKS5FQ/YUckglidoW+DUrdk/KxBOlwdvuIaVNN1EcwTUBt3sz0tSBTSgEZiFdAG7tXzgAXwhIU4JcHT5iC7l9IexCEpADl6hzYDSgvV6udIz1Ygv4RlpYF7mkaaZToLpc0KVJrUac6abtAwQoJYSApKhUF+9NW3sNouEAsCyTbXxPvtSOqlsMpLEFsrWb3NTFkzhlLpNQADYBtxuYBg5WVNiOhq/nFQE1ILEueQrSpqbD1is5TghjSyqer6ARFjwg5gwDUNSatSmvvDEdw88ihuGYmrV21PKLrmZ3oDlOlAbCo7esLKopgp9QuunWorHQflDN2Z7wAdmhspc3cbfloJX9yhuHNN9jfakUmS3BYgsKu2tLPXtBE4VSVhC0FLpBAWliyg7h9LF4AOiSWB8LO4Dku3t0iKmlSSVKTWjEufALkO+veN7AcPo7XG2gv7GMJDqWQGNCHDtyH8RKkmW4NAZSxkNVBT0LAhtin6wVDsGZ3ew5axs4DgoKa6qr0DD1aKYrBhCZisuwT1Kmhc03Q/jaVmSF1c20pR/z2hmROLU+bkHYMp68+UJzJqv3OG+v1rrBpc/MEAlKSnwhSQ1C9V7s+gtFUQOow5UFs5IDkD5QkE15XfvFFlSUKHh0AcVIr8pOlLwLCzloL5paqupLAu1RQipv0iw4h/xGWovfKTlLO7gEh2etNdIVMZyUujmr7aAOfN4umeQCM2Xw1CGDgsWUdai0DkzQGDKZgKgEF2JB33gkjEhKnlghiogeE1IYaNABdEtkq8FQRUkgh8zAD91u0ckLUqjqqPFq4GhG0WWlgMyWINCPlLc93iM1UuTVxa228IDuKQ7kEOSxoPCH05U2iIkfDToorQaOKOdWNLa2hVYNFOEuN7l/wCI4mYp1MwDh/zzhgEVU5SKNodBtAZqnJoQxfmADyh4YdpapmZJ8TKTYszuG007QmZpKgakAZWLim1KtWBMGHMmaNGoC2ZrgEa7GJGeMSrbcX2MSGKy8qcSFMl3Zif22JLAsRX1giS5AdYLMa0oW1LtUx1Ki9TYMQ1+7ENSOSqFgkKOZix2diw5NW14BAEE7DkTTawtX6QSVJGUOpQGhbNlodLlyR6R1c3O37XIZkswvawhZcy7kZhWjG1n03DwwCYmcKntdyq1wQGYUbTtFJa0uKlTeZL9usDKSHzOHZnbqdqtUU1gsuXmJBDkD5hUuGuRQJIfygEHVOYuq4Yh2ZnIYgVoRy7QsFKOUjqLBj39oLhsHNU6hLcChIDbWygHQa3jmPlLADoILMXSxvceULV0MWlMkuQ783B+oDiHsNNAS71BdvrzID1vaElLZF3VR6dfuNoJh1ihuWD0AYt1rXWGwQ9K+Z1AkguoAl1C5r0gc6TY5sqchUghlE3YEA+F1A9HdjCM+YWGlbanrFJU4Es7MdLj8+kFDDKUMrZfEHcX6dhWkWwyylYcJUBpUJqCKEaj6QBiSGF9veNnAYVWXxglL09n7QN0CVlcJhsyiTWrVcvW5Ma0vhwpmFKAHkd4YwWByzEn9pYKBuBG3JSgJVLIzOaHaMs81PRsx+O2tnz3imAMqaUuRqHcAg83aC8JkrmTkBRJatS7DltHvOOcI/y5ACEj4soeFrqGoffaPM/o7D/8q3BZLAuCCDqN9NYr5rxt/Yl47jmUWekwiciloDFQSyhdgUu3VjHkv0snPNq1nYAAbHRq0pHt+FcMXLxM9cxghaxkq9AhKSTtUWgXCf02jDKJ+JnzKJDBgkOWHM7mM8cqjFr+DTLG5Ti69l5c9KQshAaWCCl7EB38y/eMD9UzMuFQi6lKBzfuIS5PkTaPQf8Ax4+FMl/Eqsklbf7LdgH28IivFeBpxIlPMypQ7hqqBKfK0TjlFSTY8sJSi0l6Pn3DuFLnLyS3WnUkUvqXoekegk/pRKQxqR+479rDSPYI4ehICEEJSLgUto8CGFIdT0/akEVOjk6/nS5eS29HJeLGK2eHn/p4kskE+pc8+/lAjwxRUS1EjKWD/KwLCgd/bWPdcUlzWyIUEld10pySNT+GM3H8LXLkGThklSlnxKKgG3JJoO0dI577OEsKTPBOmqKFhUl99G11r0gxfKCSVBNGSWI0rR942sP+i55V/wAi5YGpcn/1DxXiuBR8RErDBS1pLrIej7kW/HvHf5It0mcfjklbMmS1CTS3iqObU0g8nwk0dBLZmuOQPI2eNHinCDJkpXMyhZLEOObNz184wZeIUctdTRyIafJWhNcex5UkkBQOYVNQwB17M1oVXKS1XBYu7UL05xfCz1M6SHAd/VtopLcrc1cgkHXb+oaEyqJig4LG27WrWCTFHK5alS1+UCmE5zqBpX0gq1qAvozFVRUNDEDXLckuz6AFhEgajsQ3MxIYBZqQk5moCzmx/H0MQpQsHwkUJcEEf9gdRVVvtFpy0AJCUkFi4NWdmvQ66wFUz5yoEkb0sGobWA6whAFByqhHLrQPtX8rF8FhTMWrMkVPLKC4FWNqG3OODDlZSQyXVspgzMHrVxQx6PhWEygh6uCo7hz9j3hTnxRUY2y/DuEpCyqYc2UsmrhhTdr6aMY05YCAySEjYfnrFJk1raufP2vC8pWc5U1Ivy/PyxEYZty23o6qVaiHXPH+3lTqw84EsIUkpcEaj8/LwWZgwK5wD/8AX7nkPwwCfwxaqiYnUDTb1tHKM4eypQyIVnYWUQxQBb5Rpa1gIyVcIYNLJJ/7BIF9Kv6RqYnOg+J2JNbhnS3v6RX/ACEqSc1KVuDYK+pEd4Tkumc3X2jzeKlzEq8aTXdLUBsKU7RxNSCE0PvtvSN2dg5cwhCfC1UkDpW9ebxMPwHKr5iQ7uABTlGiOaL19iWNvoQ4dhQtTgOEmvTSkerkSRnMs1CqpPPl1hVPD1ypmZKXSo+KxodtiL7RpqQlAAFCLGtvPSOOXJfRu8fB9sDxJZyOEVljS6gPrFsNNVNkpm4ds1DlUzKS4cVsa3hrDpWFBYOZChXkQz+b+kGw+HRLpLGVNS2xJJ944cvo1qNfwaMmYAQouFDY3+8TG4hJU4SkPVRAAfmTqesZyp7Udy7tsftC0yZW/Yc9z1hRxkzyr6RrCZcvybtSIvEilbt/MZYmFnyju53ihKn000ilFHOU5M00z0k3s3vFxMADg1L+5aMdK1Np5CO51OPtzgcUClI2FLSQUuNa79YhlBTFxQsxjD+Itj/EcXMmOGWfJP2g4Inmz0BwClkKFR1tEm4ZRFApjSnKPPCdPSzLSRzSR7GGJP6kxEsBLKY/6Lp5QuHolyNbFEoTlAelR9OsCkTWS5ASBsAPS0Uw3G5U1LLDqJq5ZYtSsXxUvMkFNUigGu5J+nSFxa0Ps8b+oeFYqdNKigrQCcrEECtCACTW9Wgcr9PLEqYuYhYKQMoNyp6ACPZyWlhyb6anrCnFpc+b/wCGahKBQhzmrzanUR3jneo6RwlgW29ngJaik5VeEgH8prBJKqHXMKOSA4bz6HeN0fo7EEknIEs58R05nf7xhzJORRAI8Lh9LG/WNUZxl0zLKEo9oFiWFNdwd9ohlF/G/wBor8Q+FqkX727wWesD5cxd7t684okqZCToewDRIkmYph4m5AUESGA6tiq5AZgUmx5N11is2R4MqQNmIJLv/Hs0cSltH1fnqfPaLT0hlLfKAfO9WMQMHJSUiSVDxFdXZvFUFtKv5GPRSUhALWJJro9SOgJPnGNhVArKFD5RUbhyUnsX840sUvws9/z8aOM3bLS0c+IZhZNE6n89/bXQWtKAAmgFmv5wrhCAGhLiuNyuNdIzyXJ0aYR4qyvEOJhIAVUHSte+8Ip42hwMxe4ft+do83xLEKJYO5heRgZqnYGn29o1w8aHG2zPPNK6SPcy+MlJABBB0Ld+WkHm8ZASoqQlQTzAtVhS5jxmE4TNWWIPXpSPSYDgVTm2Zo5T8fEioSnL6NPALE3KQPCBY0IemkbGCw7kJV0TtCmCwuVi1tNo05kwsAOvOM82lqJ6ODA65SAz1MgJN0kseW0cwyHAJAUmx5R1ElSqoIJBqnv7w4kBNR4S/iGnP2iPwakqKpGQFILpakKTMRoDpfRucWnzdNdoVQgE9TU78o7QjStmbLO3SLpqzE1vuYYkybfn5oYtJkgX3vts8FE1uxIiJz9HTFh9lk4Z2tWv1iSsPa1aeUBTiDTk8UE8+Hlf0+0cv1M7uKQyMKdBaLnCna48ox+K4hSZNy4mJNDcZx6GO4viypc2UCfApJDaZgR928ofCTOUpRTp/j/TT/xDlt184orDELFKNA8TjliXMIJBT4gd0guR5OO0cVxRQxEpDuiaimwUHPqCPSElIiTiuySqglVAPRoCUBQzUCXbtDiyClYbsPWF8RIcJTpfrApMhxTEZ0kLLkUOtiIrIxsyWoVzIGuqeu4g+IWVKCBRKbmFlrdwm1n0jvCfs4zgbM9XxapJVR1FhXe1kxVM0IYJ8zYd4yMJiRKUBlzIVRnZj9enKNAywTmUQkc/oIJQEmeY/U/FMUJikkkSn8BBASQLAn/ZtDGIhKiKChNKiPpGGVLUDLYkEVe1OUee4r+lvhIz/GQoWSlXhO9yfYeUd8OaP7aozZsUv3dnm5mgao02G0ESzaCtNoBOU6hQBrNah+8WRLU550ezRqMoaXPoKegiRVclQLBiOkSADVxDZgU3/cnazD+oV4pQeJTh6oFf6N4mB4gygFJCg45sLUtSmtt4HxDEpmFnCdRQUB6aRFMovwwEKDjMnKyVihYMcqxvGrii6RyPL6x5yXw+YiYk/EGV6s4LUJDfl49GpNKB33jlJbOsegmEW34PpAcdw8zC9ImHFWBfoI1ZMhUcJfpZtilNGVhuBC5Acco0pXD2AHP+Ya+Goe0WBUIlzk/s6www9ApWEYmnNuphtEgBibWPaB/EVF5coq72jk232zVDFGPRWYsUpbXeLSUFSqUNwDqPwQWThwQ5cCx3D2gilZaGrWOsJfgttJELCrMXq2rBn9IWxGJuAa36c4HiZ5LsWq77dN+kAlyirptv1jvGCStmOeVt1E4AVGl97dh94Zlyg1R/X3gqEBq/n8xycr/yIBIo4VzZ6e0TKZePEo7ZXELynL/sH9YolClnl9oUx+IISk/636FockYtKkpAYOHHUViHF1aO6yxWmMrSAFMBRvQ1hJeNZSksKFxTqG9oFxTiCJSVu4UR4Ru9PceseNn/AKnczC1VMQNrPHXH47kY8vmpM9hxDFJVJmJb5kgg87/WMbieKM3BgsCqWQXHkfSMlP6jLEFL+ED192jNw3ElJzpTZdGtq+vSO8MDX9GTL5Kl/aPdfp7jDoCVsoijnWkB4xj0oTJ1MlSSN8pof/yI8LhZ6wXsGe/k3OCz8apdDQs1erxX/OlKyH5TlGme64Zx5ExSkqFZhSzFqmvZtesa6pnzKDMKJO/SPlAxbHaPXcC/U0sjLMICUiguX1UdGc/xHHL4zW4nfB5KepG/NS4IfxG5G0IJBPhSMiBrqfsIeGITOlBbqQnRJKcytqCEMWgqurKna0Z0mmapU1oiAlRyu/MXp9YZwuIK0swBDgkXLbkxmDEIBZLnSlvOGsHMyrKcoIUH8Tkg8tGjQtozPs0JEtAZ1V11Lj+vWGJvB5c4lapkwS2rLRZRHKySfzeM8pJNG7AQpxzhqij4hulgQ5FNxpQnu/KOcU+fdCnXG6s89xOUn4pKUlOgDgtaj2/DFVqABZ7c9na0FxKUjwhQIFaJDaagv26wqpZ/awp8twBu0egjz2UXKmEulm53iQYSFKrnR3UHiQ7FQOUg0FA7sCbCp1tA8ROd0kVSmhLB7g6QdKQGDitGAc76WPWFp2Y0SlzrQVfZucAA8LxSYlKU5QQAcuaulGOg6GNfg3E5sxZTMlkJaigCBTSsYOeZLdQJGjNUX0NGjc4TPK6FbqOmw7BonJFVdF45O6bPQJlVBFuWvWHJeIO3caNy7QthP+MByAhKS+p0r5D1hzDrQtIUKZg4ehrW0Y3L2bYQ9MNIxgNzrrDHxknUXH0hNeFNWvFDII0tEVBmiLyI0hMF6Ur5/wBxf4gFKb9IyhLIFvxhBEy1coXCJ0+WfobVjNr/AJ/UKTpr8+Q+/KOmRZyYOmUAK0f8MVaXRHGcuwMqW5rf0HKGkS6gG586VgRxCUzDKJ8WWlOV+dxCuEmqISFVWl6s0S22dYpLoYVOC5cwBxVn6GsUkkr7D2haZQqJoDWBYvEZFMhWoKS7OCPynOBRvSE8nHbH8UkAFLBQWiiuYqB6N5R4DE42ZJXlSSGJ7pJdNI9TjuLJCSp2/wBeoNRy37R4zieK+KqibO24BNo1YMbXZ5/k5lJ6JxDiisQXVcBtvy0Aly2anSl47IwpZ2aveHEyK1P1jRpaRk29sX/xzWjdo4rDlIJZwLfm1YbVJObWnfzhkYMEVL76bmJsKMYlyQa1o2nOHUYcAOa0PnpX8tAPh5aVDwRVQHOZrCzdoYjPxiQX9eUUwGHSohyqpYs3o9Icny7gXJdR0A5Q1+mOHJmzkpcse1uZinPjBhGPKaR7bBYFMpKckvIlrrIfyEAxwDVSVs+m+0bMwZMstKiwF1JDt1jKxsxywXlIv9uwjybbdnsSpKjJViLBMtg+tD5Q9LmMtDodwRchvKKokTCq+YcvykFUkCamiqCrKt2Kd+caF0Z09hZ0zxUFtifrSNDDGXMSZcxSgF+EnWoNud/IwiCHDV5K+9jGhhZAWlSSlhR37l66jfeOMqstXR4/jXCRJmZBNRMS7OkkKYXcaGM9aMpYW3cPrSN7iv6axEo51J/42fOCnyIdxGYmSosUuEg/MwYUt3e0ejCVruzzpRp9CCptbesSNiVPDVRLJq5UKkvEh8iaMpYIfMFMNmoRUaO1I6MzBSNLuADU+2kGmKUmjgpDB71YW1+8LJd7vd21PP3gEAxshagkqodCCGo79IHg8eqUVBIAJYFWoGvS9+UPTZxCcrHZgfmofMfaMyfIKiAxCydXe9q/WKXpiftHpcLxHOkpzUTUqVR31Pk0beE/YQXo/b8MfPkLyEJNh69WrHoOF8ZLpL+Eb6k09445MWtGjFm3s9VKnqBPWsMjGFiSBsBvGDhuJgkB7l/Vo0JuJTlezm0ZJQ30b8eVNdjq8eM6UAVINfeC/wCakBRagsN+cIlIKhlI2v3gPFJQ+CplXCuwAPufaJUU3RcslJsNwzjCZ8tZSCFAWUO47EWgS5qp+HIcy5iVUZViC3cFnjzv6fWJT+IOwzHkLRvJxiCAtDsaEG4IjrKCi9HKGVyjtjJJmBJHzJH4IvKxCRUXu3LWMmfxILSVJ8KtWsCDfpCOI4sAAtJD2I53sdDAsTY35Cj0eg4lPzJYtT2NR7GPIYrGlIY3T4VA6jTyrHMbxdavCig0ch9D7iM8EqPiv9ax3x4uKMeXM5sqrMpibP5QzLkskPEkSyNGJh2axb9rJsSL3LcnjqcACiwOW35vBkMUgkjNpzf8tAUruDaw2DxocKyJSv4iQUlNCf2ncH6RMnSGtlRPyJSxqXd+R3jLn4tJIzV6Kb2pSHsTjSsAWl1ysxZrHvSM+Tg1TFhCAVKU5AFqauYcdbYn+CstnYX0r+Ui02Y2Zidiw940uH8GmfET8ROUOH8Sa12jfxPCU5ZYWpRQAxQgOM1SSSNTESyxTLjik0ea4XwpU2oDhw2z6X0F49bgMCmQkheUk1HWxAMU4ZKy/EZRyrDJS2XKzsRUihP3iLnVJZ1C71fW1njLmyuTpGvBjUdsYnzilLEklqBRft0jKxE8Gk1JFfmFRX2i2ImAlIWfCohlV8L/AEgKlEEoKsyRZTaDeIhE6TkMIkIQykkLBDsCQByeheJhFBRV4ikvTMHB6KFvKEf8rMoI53F++4jRVKykJLMRRrHz15R0eiF0ESgGhYEeveMvj2HnoVLnS1qAbKoBR8NSxbnZ+Qh6bihKQorBIAcAM4qKV0rAuH/qlCjlXK8OjKd2FjQekOClfJK0Tkca4t0zLXiZk2i1GhfMbUeAqmsBqXv0h/GTpKw8gGW9FBVdQzHrCglO7mugsB+PGpdGNi/w3qVMTuf4iQwJKd0xIqyRZM3wvoRSzk11Nj9IiQfmKerM+3cGKy0gu5sKHmTc1qNukdQsZD/1cA9bvq+sAiqZLgk3aj8gXA1owvzgE9ZSGcZlF9SoflfODJlkl3Aeyn31Lm5taLKSSSLtc7MDtU1BgAyZ6CCy3dgR3Du17NFUgAAVfkaUpppbyhs4WpVrzfSAf4pLir32oH9Kxdk0clTMpcqNqNoWjUk8XJUkKFgPvXZ6xknDkUA+teUUWhiwc86ihuG2gaTGpNHosHxSpL1HPehMU4txUKsqlR10EYvw1qcly37rwRUoG3zcg7RHCKZfySaokueQSXY0vSlaDe3pB8DxQoJDODvv+e8KfDJDUBvXkfSBSUK0/qLpMnk0OIxKvExoq/cCKJZz4nrv9IsnDUAY3qTSht9Y7JwurlqdYnQ9hcNLBIcU3Itp9oKZYexa9Be7GDpADAWGxvfejx1KL1NiaasPQAmJGVS5S4c1u7VAcjyif45UGuToA8czUYGmo7MT7wRc5zR7ubDlRm0G0AC4l16+bH+oNOS4YFkjeoOl44tVKCrC+nSOyGykM6fcnu8AAsrNQAGu39aecFw5WZgZTLAodK36XgZljNVjtehb2ivxQhaVKKkJL1RVtubPA+gXZroxKlhlXttGgmXPlSgpajlJZLGrOOUZEpKbpUF68/uI1sRxOZNkpSUsUne4oPSMbTvo2Jo7K4hMJU63CVBnANC/2jn+WWK6MrMCwazbV1hJDuoZaZ017GCJSMoSzVV1LgRDR1i9F8RNyoTqlnA5KJJHnm84UxUteYZHqzE0cHX6Q8icMiGCSQ6QCHtXveIVqUKu7sehc+kVF0TJFkyUIAUk1di1hFgAAQssLgk0BH3t5QvOmS5TpWr5hS5Yg35C8A/U6FiXKyqZBUyl1aooC2kUk5NL2Q5cU39o0sdhfi4ZeUhRKXGWti9G5D1jymBWEKALV/ddqWYXhzgeKnDOZalJGYMpIoCeWzA6doZxuGSVDMpK1kEkpbc/tYMpw/MGNEI8LRnyT50wMtYAdtddY4g3IsT5PDKJSQczEy2YPqpnY8/4gU2WkAiylaZdXoHelNYs5izyxQhRO4IaJBVSlAkA5f8Aq1t9N4kMQoM24Y0Ao9jaljHEKTlJLtfQua/m8WVPdgpgRYNZo4meCA2UhTu7uC+nYawxFJig7XHJuzH17ReXMD2N3YD23Fdd4kxIy1ChaoYNfTnTygec5ACaPW6rlr6OzwAFlODmIL6UBBrqD/EWm4cLYgM9NfTf+INLnAeEVUojy5EVOsAocyikhidS1iXc9QIQy2Ew4mbUBB30L6DQh6Qri5TO5f0oOYpD/wDlFBzoIYuD0OhH5rC+L8SgpVAWFXbSh584F2AnJlAswJo+kMT8OCxYilez16R2YwIoWIP1F+0XE0BOV6BiB1H5SBgK/wCGf3a1o1IYlYOoIFAHABvz8oumYquXRJNS5pfpSLSZozOQ4HlflRoWx6KzTVrbWoLe4ijMdBRx3pHV3DB1EsG3LN1d4okgs4Li3V9Xv0hiCS0P/Ja30gyVHOSkDoA4Y3AG178oGWIdIdI51qBV4i1MVczRjpUULWgGXKfEkJdyqhLChLBySwrAncgVr2r+COrW6WerM2l3+sVUwAcnM9aBq6vuIBBk5jXm1QQN227coNIDKZVg+ugexHOFl+EM9Dq9KbbxdKnHW3O9vKEMN8NyQAXswFS+z6kmM/Hy2ZFaqqdmpSraxoJXuXLH/WlNz7QFaE0Zxs25fU20gQMHweYgTEm5STcUICVd6ECNzE48qlpISlRCXWgiurlJ6io6GPK/CymhyqdrG3sYJJmABgoul1BVmJHPR26wSgm7BTaVHo+G4lCi2YCh8FHBHMUPQ1gUriCmmlSU55YcBqV0Id3aMCYlK3V8pF2so8hp0rETi3AQolmYKrRq13T/ANfJol4ospZZI9Lg8aVSlqdBUlyGLCwr0EZfDOMKEwFanSXevq1qNGOUqSoFLiwLGltORaBqmUyszkOTfYh2p0hrDHf5E8r0avHZyBMdCs6VeIuRQm4a4/uJIxk7IEJU6SGIIBTyfm2ukIHBkPWnKrxoYXMQBrQBrU3iqSRNtsvgXluAk+JIqFC6n20am8MYdeUFYAULVHJnHMfaKTp2bK5ZgwOrJAYekVWqjV6QhhpCSRc6kfnSLiSCrKSEksxUTRw4Ja1KwILoaFzTcfw1I4tRBDlxu1bcxtAAVOKDCx51rEi8rBOHBSBs8cg0FGfiDmdruS1i5dyCQ4OsLKlkkXdmqz2/i8MS8QpRLsC1xe+5podIFKxCycpV+50qNT2Y3trrFEML8RLZSljrsf5tSKZiAEpDHnalR7NHCurjSz160/2uxMcK+x2UKjo34WgGXzl670pam/a7xczAwDOkB7vyNDsYB8ViR4TUXegH9HSCKmZgS4y7UNHG1YAItaj4VBwGArbZhpXfeCIlpVVRbUeGr830HSBy0VDln1DVYBvs7axZbKdXmwIFwRy7coAOzUsfFawGYgNcDWFwHBLs2mp6coNKIU7kNZLubPA062sQQbuLkbFt4ALIVQ83GwGnpHUJYMCzioc0exB1jks5S1bbE3gYUeb30D/ghDHZMhCkTFZwlaCnK9M1SDXQil+e0LGYWLksb0DXFRzpvVo4qgNWe4u4IcGIBR2cChcWJoHPQQJAWS7PYbaV/mDy00CspS/hFPmOoBsaH1EJlTuwLDcv+Vg4UVAZlEN7002gYF7qLgA62vWv9QEMDQEFi58y9a6wSas1DijgANXWvma8op8QkUcsPz7wAWwiQ7FmP5/EEQ4OUuNOlbdIpLNAWvYCjGofWm8dQkHV/d9/zaAAsyURlNTmS4YM4BL9aj0iqSDRmPm506do6UHLnKTlIOU1Ytr2e3OOJQGDa2FfT1gABOlsrMbCjBtAAH0veDIkSyTkCjqXfK9O7VaLzQSn5dQAfWm9CIWkl6EsR1a94ADTeHKGTMoF7HYPYt01gEnBiyn7UsLbPzeGE4lypJ8JvSxINOkXBL7hukFsNCqZAsQ5FU71d/WveKTpIKudPWCzy4PWmv40UQCFVFefp3hiLykioNxS+0WksDZgem14od2YdDr9YKggGj3u1x3tCGWWmzg1FO0WMxk7Ob1fb6wScMzHYNW7D21gaR4iXtYbfeEAVAT4XSWGuYDNe+0VRiEnLnUSXAIY+FLAU3/iBy0lITUULgPs4cj7xXKpiBVyHJFeXvDAZmYmYTRZAoA1mAYe0SF0TAA1C0dgAQEv9uYjcP3r3aIlQGjsHrbQHZtPWORIokMifY5TlLDQl30e3SLrL6EqAdyxJ3JeJEhDBYdIdiHKhQ9j7WpFncmwfbwvbQU09YkSARZKQpFiWtpZgzCpEcWPBpTYeV7RIkAySlUIDVNy9GvSxoYXxCakgNUm5qD/AGaRIkMApJBcbaj8f+IiAW0Z/O0SJCGWnLBSlLktfrsNbADtHUOS1XJtbSjPEiQAWQfCnwuLE61/BBgsVDlxQvVwDoG5R2JCApOTZTpJSbUrXTTTVoAksSw9d+X2iRIYBVJY082bYlouZdnuNGqHD2Om8SJCGDJoddgNCR/EEklQqHHhYdKvEiQCClgl2Aa7AuDT+/OApSDTwu9zcM5A7/aJEgGV+Fm0JI2sT0i0lV0EM4pvTlbWJEgEUWp3UTalKeltIuVKLEpZ/wApEiQAdRVKqsG9oIVMAdDrq9a7xyJAAvNnOTR6X+sHSRmAepGumrRIkMCs00G9fraLICauW8Ljq1okSAAJUdx2dokSJAI//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 name="AutoShape 4" descr="data:image/jpeg;base64,/9j/4AAQSkZJRgABAQAAAQABAAD/2wCEAAkGBxQTEhUUExQWFhUXGR8bGBgYGBgaGhkdGBoYGx4gHR0cICggHBwlHxgdITIhJSkrLi4uGh8zODMsNygtLisBCgoKDg0OGxAQGywkICQsLCwsLCwsLCwsLCwsLCwsLCwsLCwsLCwsLCwsLCwsLCwsLCwsLCwsLCwsLCwsLCwsLP/AABEIALgBEwMBIgACEQEDEQH/xAAbAAACAwEBAQAAAAAAAAAAAAADBAACBQEGB//EADgQAAECBAQEBAUEAgICAwAAAAECEQADITEEEkFRBWFxgSKRobETMsHR8AZC4fEUUiNiM8IVcrL/xAAZAQADAQEBAAAAAAAAAAAAAAAAAQIEAwX/xAAmEQACAgICAgIBBQEAAAAAAAAAAQIRAyESMQRRE0FhIjJxgaEU/9oADAMBAAIRAxEAPwDwqk+EqLC1aB2LVOnWOJWchUbCmUlxc2Bdhz1eAla28SnBcIeopryId+dYiZgYkMopsQDpqToekY6NAQpokUJUa6N15EdGIiszDzFlASCVmiQA71ygAC5fU1MT4jgE5C+jU/jpHVqcEu40Tz6X0qHasAFcOopcHwlJbKTVy4ND0rGgmeAlgSSpmSL3G9RZ+8IE5gAUkgVsHBOhO1LdecFly8iycoVRilSj4RXZsrfm0JjA4qcqxSRqHGheh5QCSted0EuAaCulfvDEtFwRqNxY0qX8w1jApsx1OlgDtYE9GaGIIFmqswzbbuNmrDKJuUEq1NWu7Fr94TwYzLYAl3IZnoCet4JOV4i4fVzrzO8AFFzCLdbcq306w5KORJDpcsfKnv7QqmaGFK7B2LF/X6RfEKBILMwqxJet6+w5QAdWoAqBFa1F3D35RAv/AI63NQQ9G5c7dok2WlLOsqfKTQuCXcF7kBqilWi+IUGSEu6XckNexbpAByYvMlFGOUJ8PL3J1O7xyWspZidXYgU2NfT3iMADUHbcfSAEMS7kGjva997QDDypwCVGpIPhGhejbxJ08rHjKsoIo1m0GrdO8DWhwMo8JNK1oNXc3D944cJQjNcG/K7G8LQiwVVKnUGsW7MxNCQPSDnGKBBIHgb5wFAh3DoVR2Orv2hWa6WdiQGFS4flteCKklKPEBlsE5gA7UPictcWEMCi0hgActXUH8J0DDcAn6c2+HY5SFupbBmSA5DinJrQsmgdgNjVhl+ldTttBhM1cEmwuA1wA9jCYwcya6qks9xet/SCzTlJDkAUJLksSGcaWtzgWUzFJBICQwdmqXvSGUy01K8zvVqUBDs4qbwAUUK7NpU7wWc6khKWZIf5QGJu7VLbvaOZARd3sTYB2rSptWIlW+rB3s1AfUQgOSJgCiAn5rBqVpT6doAZaiSCGyvmBoQ3K7gkUvBzKY/EzEkFxpvXe4jq1ZjVIJupRd1El3Jfn6CHYFf81bAKLJOg8KRQjTUih7wutIJUwLDoRm5HakMCVmupKcyrAFm0cCzQtMklLkPR3N4EBaYTqySBcWp3isxQCA9Nrv02aOVLMAz159OUMTJWdmCUgABiXc7kwCKywEFK3UCR4WDMRsX0MBTLOv7i23OD4lDAVJH4/W0RKSBZimzn3gGT4Z/aoN1H1iQRBSBb88okIKF1JCElSlEB6IHiqW0BoRShHnFsksks5YAkN4hs7cyA/OE5yuamUAdK6c6i1tBF1KKAyUkFiCFM1dQQHBuaitIqhBZ0spT4c7UAu1XGov3MGmYcISWJKmBH7mCi1M1z0G7mFABmDHNUWr3rz7wcoSx+b/srNXV9Qw6DlCA5LLi7uLG5FG0vWCIL+EIP/Z7nLUbu33gCFnKpISkpKqgguQxAbXXSLrQEhwSwIoGp6uKA76QAWmTFEKS5FQ/YUckglidoW+DUrdk/KxBOlwdvuIaVNN1EcwTUBt3sz0tSBTSgEZiFdAG7tXzgAXwhIU4JcHT5iC7l9IexCEpADl6hzYDSgvV6udIz1Ygv4RlpYF7mkaaZToLpc0KVJrUac6abtAwQoJYSApKhUF+9NW3sNouEAsCyTbXxPvtSOqlsMpLEFsrWb3NTFkzhlLpNQADYBtxuYBg5WVNiOhq/nFQE1ILEueQrSpqbD1is5TghjSyqer6ARFjwg5gwDUNSatSmvvDEdw88ihuGYmrV21PKLrmZ3oDlOlAbCo7esLKopgp9QuunWorHQflDN2Z7wAdmhspc3cbfloJX9yhuHNN9jfakUmS3BYgsKu2tLPXtBE4VSVhC0FLpBAWliyg7h9LF4AOiSWB8LO4Dku3t0iKmlSSVKTWjEufALkO+veN7AcPo7XG2gv7GMJDqWQGNCHDtyH8RKkmW4NAZSxkNVBT0LAhtin6wVDsGZ3ew5axs4DgoKa6qr0DD1aKYrBhCZisuwT1Kmhc03Q/jaVmSF1c20pR/z2hmROLU+bkHYMp68+UJzJqv3OG+v1rrBpc/MEAlKSnwhSQ1C9V7s+gtFUQOow5UFs5IDkD5QkE15XfvFFlSUKHh0AcVIr8pOlLwLCzloL5paqupLAu1RQipv0iw4h/xGWovfKTlLO7gEh2etNdIVMZyUujmr7aAOfN4umeQCM2Xw1CGDgsWUdai0DkzQGDKZgKgEF2JB33gkjEhKnlghiogeE1IYaNABdEtkq8FQRUkgh8zAD91u0ckLUqjqqPFq4GhG0WWlgMyWINCPlLc93iM1UuTVxa228IDuKQ7kEOSxoPCH05U2iIkfDToorQaOKOdWNLa2hVYNFOEuN7l/wCI4mYp1MwDh/zzhgEVU5SKNodBtAZqnJoQxfmADyh4YdpapmZJ8TKTYszuG007QmZpKgakAZWLim1KtWBMGHMmaNGoC2ZrgEa7GJGeMSrbcX2MSGKy8qcSFMl3Zif22JLAsRX1giS5AdYLMa0oW1LtUx1Ki9TYMQ1+7ENSOSqFgkKOZix2diw5NW14BAEE7DkTTawtX6QSVJGUOpQGhbNlodLlyR6R1c3O37XIZkswvawhZcy7kZhWjG1n03DwwCYmcKntdyq1wQGYUbTtFJa0uKlTeZL9usDKSHzOHZnbqdqtUU1gsuXmJBDkD5hUuGuRQJIfygEHVOYuq4Yh2ZnIYgVoRy7QsFKOUjqLBj39oLhsHNU6hLcChIDbWygHQa3jmPlLADoILMXSxvceULV0MWlMkuQ783B+oDiHsNNAS71BdvrzID1vaElLZF3VR6dfuNoJh1ihuWD0AYt1rXWGwQ9K+Z1AkguoAl1C5r0gc6TY5sqchUghlE3YEA+F1A9HdjCM+YWGlbanrFJU4Es7MdLj8+kFDDKUMrZfEHcX6dhWkWwyylYcJUBpUJqCKEaj6QBiSGF9veNnAYVWXxglL09n7QN0CVlcJhsyiTWrVcvW5Ma0vhwpmFKAHkd4YwWByzEn9pYKBuBG3JSgJVLIzOaHaMs81PRsx+O2tnz3imAMqaUuRqHcAg83aC8JkrmTkBRJatS7DltHvOOcI/y5ACEj4soeFrqGoffaPM/o7D/8q3BZLAuCCDqN9NYr5rxt/Yl47jmUWekwiciloDFQSyhdgUu3VjHkv0snPNq1nYAAbHRq0pHt+FcMXLxM9cxghaxkq9AhKSTtUWgXCf02jDKJ+JnzKJDBgkOWHM7mM8cqjFr+DTLG5Ti69l5c9KQshAaWCCl7EB38y/eMD9UzMuFQi6lKBzfuIS5PkTaPQf8Ax4+FMl/Eqsklbf7LdgH28IivFeBpxIlPMypQ7hqqBKfK0TjlFSTY8sJSi0l6Pn3DuFLnLyS3WnUkUvqXoekegk/pRKQxqR+479rDSPYI4ehICEEJSLgUto8CGFIdT0/akEVOjk6/nS5eS29HJeLGK2eHn/p4kskE+pc8+/lAjwxRUS1EjKWD/KwLCgd/bWPdcUlzWyIUEld10pySNT+GM3H8LXLkGThklSlnxKKgG3JJoO0dI577OEsKTPBOmqKFhUl99G11r0gxfKCSVBNGSWI0rR942sP+i55V/wAi5YGpcn/1DxXiuBR8RErDBS1pLrIej7kW/HvHf5It0mcfjklbMmS1CTS3iqObU0g8nwk0dBLZmuOQPI2eNHinCDJkpXMyhZLEOObNz184wZeIUctdTRyIafJWhNcex5UkkBQOYVNQwB17M1oVXKS1XBYu7UL05xfCz1M6SHAd/VtopLcrc1cgkHXb+oaEyqJig4LG27WrWCTFHK5alS1+UCmE5zqBpX0gq1qAvozFVRUNDEDXLckuz6AFhEgajsQ3MxIYBZqQk5moCzmx/H0MQpQsHwkUJcEEf9gdRVVvtFpy0AJCUkFi4NWdmvQ66wFUz5yoEkb0sGobWA6whAFByqhHLrQPtX8rF8FhTMWrMkVPLKC4FWNqG3OODDlZSQyXVspgzMHrVxQx6PhWEygh6uCo7hz9j3hTnxRUY2y/DuEpCyqYc2UsmrhhTdr6aMY05YCAySEjYfnrFJk1raufP2vC8pWc5U1Ivy/PyxEYZty23o6qVaiHXPH+3lTqw84EsIUkpcEaj8/LwWZgwK5wD/8AX7nkPwwCfwxaqiYnUDTb1tHKM4eypQyIVnYWUQxQBb5Rpa1gIyVcIYNLJJ/7BIF9Kv6RqYnOg+J2JNbhnS3v6RX/ACEqSc1KVuDYK+pEd4Tkumc3X2jzeKlzEq8aTXdLUBsKU7RxNSCE0PvtvSN2dg5cwhCfC1UkDpW9ebxMPwHKr5iQ7uABTlGiOaL19iWNvoQ4dhQtTgOEmvTSkerkSRnMs1CqpPPl1hVPD1ypmZKXSo+KxodtiL7RpqQlAAFCLGtvPSOOXJfRu8fB9sDxJZyOEVljS6gPrFsNNVNkpm4ds1DlUzKS4cVsa3hrDpWFBYOZChXkQz+b+kGw+HRLpLGVNS2xJJ944cvo1qNfwaMmYAQouFDY3+8TG4hJU4SkPVRAAfmTqesZyp7Udy7tsftC0yZW/Yc9z1hRxkzyr6RrCZcvybtSIvEilbt/MZYmFnyju53ihKn000ilFHOU5M00z0k3s3vFxMADg1L+5aMdK1Np5CO51OPtzgcUClI2FLSQUuNa79YhlBTFxQsxjD+Itj/EcXMmOGWfJP2g4Inmz0BwClkKFR1tEm4ZRFApjSnKPPCdPSzLSRzSR7GGJP6kxEsBLKY/6Lp5QuHolyNbFEoTlAelR9OsCkTWS5ASBsAPS0Uw3G5U1LLDqJq5ZYtSsXxUvMkFNUigGu5J+nSFxa0Ps8b+oeFYqdNKigrQCcrEECtCACTW9Wgcr9PLEqYuYhYKQMoNyp6ACPZyWlhyb6anrCnFpc+b/wCGahKBQhzmrzanUR3jneo6RwlgW29ngJaik5VeEgH8prBJKqHXMKOSA4bz6HeN0fo7EEknIEs58R05nf7xhzJORRAI8Lh9LG/WNUZxl0zLKEo9oFiWFNdwd9ohlF/G/wBor8Q+FqkX727wWesD5cxd7t684okqZCToewDRIkmYph4m5AUESGA6tiq5AZgUmx5N11is2R4MqQNmIJLv/Hs0cSltH1fnqfPaLT0hlLfKAfO9WMQMHJSUiSVDxFdXZvFUFtKv5GPRSUhALWJJro9SOgJPnGNhVArKFD5RUbhyUnsX840sUvws9/z8aOM3bLS0c+IZhZNE6n89/bXQWtKAAmgFmv5wrhCAGhLiuNyuNdIzyXJ0aYR4qyvEOJhIAVUHSte+8Ip42hwMxe4ft+do83xLEKJYO5heRgZqnYGn29o1w8aHG2zPPNK6SPcy+MlJABBB0Ld+WkHm8ZASoqQlQTzAtVhS5jxmE4TNWWIPXpSPSYDgVTm2Zo5T8fEioSnL6NPALE3KQPCBY0IemkbGCw7kJV0TtCmCwuVi1tNo05kwsAOvOM82lqJ6ODA65SAz1MgJN0kseW0cwyHAJAUmx5R1ElSqoIJBqnv7w4kBNR4S/iGnP2iPwakqKpGQFILpakKTMRoDpfRucWnzdNdoVQgE9TU78o7QjStmbLO3SLpqzE1vuYYkybfn5oYtJkgX3vts8FE1uxIiJz9HTFh9lk4Z2tWv1iSsPa1aeUBTiDTk8UE8+Hlf0+0cv1M7uKQyMKdBaLnCna48ox+K4hSZNy4mJNDcZx6GO4viypc2UCfApJDaZgR928ofCTOUpRTp/j/TT/xDlt184orDELFKNA8TjliXMIJBT4gd0guR5OO0cVxRQxEpDuiaimwUHPqCPSElIiTiuySqglVAPRoCUBQzUCXbtDiyClYbsPWF8RIcJTpfrApMhxTEZ0kLLkUOtiIrIxsyWoVzIGuqeu4g+IWVKCBRKbmFlrdwm1n0jvCfs4zgbM9XxapJVR1FhXe1kxVM0IYJ8zYd4yMJiRKUBlzIVRnZj9enKNAywTmUQkc/oIJQEmeY/U/FMUJikkkSn8BBASQLAn/ZtDGIhKiKChNKiPpGGVLUDLYkEVe1OUee4r+lvhIz/GQoWSlXhO9yfYeUd8OaP7aozZsUv3dnm5mgao02G0ESzaCtNoBOU6hQBrNah+8WRLU550ezRqMoaXPoKegiRVclQLBiOkSADVxDZgU3/cnazD+oV4pQeJTh6oFf6N4mB4gygFJCg45sLUtSmtt4HxDEpmFnCdRQUB6aRFMovwwEKDjMnKyVihYMcqxvGrii6RyPL6x5yXw+YiYk/EGV6s4LUJDfl49GpNKB33jlJbOsegmEW34PpAcdw8zC9ImHFWBfoI1ZMhUcJfpZtilNGVhuBC5Acco0pXD2AHP+Ya+Goe0WBUIlzk/s6www9ApWEYmnNuphtEgBibWPaB/EVF5coq72jk232zVDFGPRWYsUpbXeLSUFSqUNwDqPwQWThwQ5cCx3D2gilZaGrWOsJfgttJELCrMXq2rBn9IWxGJuAa36c4HiZ5LsWq77dN+kAlyirptv1jvGCStmOeVt1E4AVGl97dh94Zlyg1R/X3gqEBq/n8xycr/yIBIo4VzZ6e0TKZePEo7ZXELynL/sH9YolClnl9oUx+IISk/636FockYtKkpAYOHHUViHF1aO6yxWmMrSAFMBRvQ1hJeNZSksKFxTqG9oFxTiCJSVu4UR4Ru9PceseNn/AKnczC1VMQNrPHXH47kY8vmpM9hxDFJVJmJb5kgg87/WMbieKM3BgsCqWQXHkfSMlP6jLEFL+ED192jNw3ElJzpTZdGtq+vSO8MDX9GTL5Kl/aPdfp7jDoCVsoijnWkB4xj0oTJ1MlSSN8pof/yI8LhZ6wXsGe/k3OCz8apdDQs1erxX/OlKyH5TlGme64Zx5ExSkqFZhSzFqmvZtesa6pnzKDMKJO/SPlAxbHaPXcC/U0sjLMICUiguX1UdGc/xHHL4zW4nfB5KepG/NS4IfxG5G0IJBPhSMiBrqfsIeGITOlBbqQnRJKcytqCEMWgqurKna0Z0mmapU1oiAlRyu/MXp9YZwuIK0swBDgkXLbkxmDEIBZLnSlvOGsHMyrKcoIUH8Tkg8tGjQtozPs0JEtAZ1V11Lj+vWGJvB5c4lapkwS2rLRZRHKySfzeM8pJNG7AQpxzhqij4hulgQ5FNxpQnu/KOcU+fdCnXG6s89xOUn4pKUlOgDgtaj2/DFVqABZ7c9na0FxKUjwhQIFaJDaagv26wqpZ/awp8twBu0egjz2UXKmEulm53iQYSFKrnR3UHiQ7FQOUg0FA7sCbCp1tA8ROd0kVSmhLB7g6QdKQGDitGAc76WPWFp2Y0SlzrQVfZucAA8LxSYlKU5QQAcuaulGOg6GNfg3E5sxZTMlkJaigCBTSsYOeZLdQJGjNUX0NGjc4TPK6FbqOmw7BonJFVdF45O6bPQJlVBFuWvWHJeIO3caNy7QthP+MByAhKS+p0r5D1hzDrQtIUKZg4ehrW0Y3L2bYQ9MNIxgNzrrDHxknUXH0hNeFNWvFDII0tEVBmiLyI0hMF6Ur5/wBxf4gFKb9IyhLIFvxhBEy1coXCJ0+WfobVjNr/AJ/UKTpr8+Q+/KOmRZyYOmUAK0f8MVaXRHGcuwMqW5rf0HKGkS6gG586VgRxCUzDKJ8WWlOV+dxCuEmqISFVWl6s0S22dYpLoYVOC5cwBxVn6GsUkkr7D2haZQqJoDWBYvEZFMhWoKS7OCPynOBRvSE8nHbH8UkAFLBQWiiuYqB6N5R4DE42ZJXlSSGJ7pJdNI9TjuLJCSp2/wBeoNRy37R4zieK+KqibO24BNo1YMbXZ5/k5lJ6JxDiisQXVcBtvy0Aly2anSl47IwpZ2aveHEyK1P1jRpaRk29sX/xzWjdo4rDlIJZwLfm1YbVJObWnfzhkYMEVL76bmJsKMYlyQa1o2nOHUYcAOa0PnpX8tAPh5aVDwRVQHOZrCzdoYjPxiQX9eUUwGHSohyqpYs3o9Icny7gXJdR0A5Q1+mOHJmzkpcse1uZinPjBhGPKaR7bBYFMpKckvIlrrIfyEAxwDVSVs+m+0bMwZMstKiwF1JDt1jKxsxywXlIv9uwjybbdnsSpKjJViLBMtg+tD5Q9LmMtDodwRchvKKokTCq+YcvykFUkCamiqCrKt2Kd+caF0Z09hZ0zxUFtifrSNDDGXMSZcxSgF+EnWoNud/IwiCHDV5K+9jGhhZAWlSSlhR37l66jfeOMqstXR4/jXCRJmZBNRMS7OkkKYXcaGM9aMpYW3cPrSN7iv6axEo51J/42fOCnyIdxGYmSosUuEg/MwYUt3e0ejCVruzzpRp9CCptbesSNiVPDVRLJq5UKkvEh8iaMpYIfMFMNmoRUaO1I6MzBSNLuADU+2kGmKUmjgpDB71YW1+8LJd7vd21PP3gEAxshagkqodCCGo79IHg8eqUVBIAJYFWoGvS9+UPTZxCcrHZgfmofMfaMyfIKiAxCydXe9q/WKXpiftHpcLxHOkpzUTUqVR31Pk0beE/YQXo/b8MfPkLyEJNh69WrHoOF8ZLpL+Eb6k09445MWtGjFm3s9VKnqBPWsMjGFiSBsBvGDhuJgkB7l/Vo0JuJTlezm0ZJQ30b8eVNdjq8eM6UAVINfeC/wCakBRagsN+cIlIKhlI2v3gPFJQ+CplXCuwAPufaJUU3RcslJsNwzjCZ8tZSCFAWUO47EWgS5qp+HIcy5iVUZViC3cFnjzv6fWJT+IOwzHkLRvJxiCAtDsaEG4IjrKCi9HKGVyjtjJJmBJHzJH4IvKxCRUXu3LWMmfxILSVJ8KtWsCDfpCOI4sAAtJD2I53sdDAsTY35Cj0eg4lPzJYtT2NR7GPIYrGlIY3T4VA6jTyrHMbxdavCig0ch9D7iM8EqPiv9ax3x4uKMeXM5sqrMpibP5QzLkskPEkSyNGJh2axb9rJsSL3LcnjqcACiwOW35vBkMUgkjNpzf8tAUruDaw2DxocKyJSv4iQUlNCf2ncH6RMnSGtlRPyJSxqXd+R3jLn4tJIzV6Kb2pSHsTjSsAWl1ysxZrHvSM+Tg1TFhCAVKU5AFqauYcdbYn+CstnYX0r+Ui02Y2Zidiw940uH8GmfET8ROUOH8Sa12jfxPCU5ZYWpRQAxQgOM1SSSNTESyxTLjik0ea4XwpU2oDhw2z6X0F49bgMCmQkheUk1HWxAMU4ZKy/EZRyrDJS2XKzsRUihP3iLnVJZ1C71fW1njLmyuTpGvBjUdsYnzilLEklqBRft0jKxE8Gk1JFfmFRX2i2ImAlIWfCohlV8L/AEgKlEEoKsyRZTaDeIhE6TkMIkIQykkLBDsCQByeheJhFBRV4ikvTMHB6KFvKEf8rMoI53F++4jRVKykJLMRRrHz15R0eiF0ESgGhYEeveMvj2HnoVLnS1qAbKoBR8NSxbnZ+Qh6bihKQorBIAcAM4qKV0rAuH/qlCjlXK8OjKd2FjQekOClfJK0Tkca4t0zLXiZk2i1GhfMbUeAqmsBqXv0h/GTpKw8gGW9FBVdQzHrCglO7mugsB+PGpdGNi/w3qVMTuf4iQwJKd0xIqyRZM3wvoRSzk11Nj9IiQfmKerM+3cGKy0gu5sKHmTc1qNukdQsZD/1cA9bvq+sAiqZLgk3aj8gXA1owvzgE9ZSGcZlF9SoflfODJlkl3Aeyn31Lm5taLKSSSLtc7MDtU1BgAyZ6CCy3dgR3Du17NFUgAAVfkaUpppbyhs4WpVrzfSAf4pLir32oH9Kxdk0clTMpcqNqNoWjUk8XJUkKFgPvXZ6xknDkUA+teUUWhiwc86ihuG2gaTGpNHosHxSpL1HPehMU4txUKsqlR10EYvw1qcly37rwRUoG3zcg7RHCKZfySaokueQSXY0vSlaDe3pB8DxQoJDODvv+e8KfDJDUBvXkfSBSUK0/qLpMnk0OIxKvExoq/cCKJZz4nrv9IsnDUAY3qTSht9Y7JwurlqdYnQ9hcNLBIcU3Itp9oKZYexa9Be7GDpADAWGxvfejx1KL1NiaasPQAmJGVS5S4c1u7VAcjyif45UGuToA8czUYGmo7MT7wRc5zR7ubDlRm0G0AC4l16+bH+oNOS4YFkjeoOl44tVKCrC+nSOyGykM6fcnu8AAsrNQAGu39aecFw5WZgZTLAodK36XgZljNVjtehb2ivxQhaVKKkJL1RVtubPA+gXZroxKlhlXttGgmXPlSgpajlJZLGrOOUZEpKbpUF68/uI1sRxOZNkpSUsUne4oPSMbTvo2Jo7K4hMJU63CVBnANC/2jn+WWK6MrMCwazbV1hJDuoZaZ017GCJSMoSzVV1LgRDR1i9F8RNyoTqlnA5KJJHnm84UxUteYZHqzE0cHX6Q8icMiGCSQ6QCHtXveIVqUKu7sehc+kVF0TJFkyUIAUk1di1hFgAAQssLgk0BH3t5QvOmS5TpWr5hS5Yg35C8A/U6FiXKyqZBUyl1aooC2kUk5NL2Q5cU39o0sdhfi4ZeUhRKXGWti9G5D1jymBWEKALV/ddqWYXhzgeKnDOZalJGYMpIoCeWzA6doZxuGSVDMpK1kEkpbc/tYMpw/MGNEI8LRnyT50wMtYAdtddY4g3IsT5PDKJSQczEy2YPqpnY8/4gU2WkAiylaZdXoHelNYs5izyxQhRO4IaJBVSlAkA5f8Aq1t9N4kMQoM24Y0Ao9jaljHEKTlJLtfQua/m8WVPdgpgRYNZo4meCA2UhTu7uC+nYawxFJig7XHJuzH17ReXMD2N3YD23Fdd4kxIy1ChaoYNfTnTygec5ACaPW6rlr6OzwAFlODmIL6UBBrqD/EWm4cLYgM9NfTf+INLnAeEVUojy5EVOsAocyikhidS1iXc9QIQy2Ew4mbUBB30L6DQh6Qri5TO5f0oOYpD/wDlFBzoIYuD0OhH5rC+L8SgpVAWFXbSh584F2AnJlAswJo+kMT8OCxYilez16R2YwIoWIP1F+0XE0BOV6BiB1H5SBgK/wCGf3a1o1IYlYOoIFAHABvz8oumYquXRJNS5pfpSLSZozOQ4HlflRoWx6KzTVrbWoLe4ijMdBRx3pHV3DB1EsG3LN1d4okgs4Li3V9Xv0hiCS0P/Ja30gyVHOSkDoA4Y3AG178oGWIdIdI51qBV4i1MVczRjpUULWgGXKfEkJdyqhLChLBySwrAncgVr2r+COrW6WerM2l3+sVUwAcnM9aBq6vuIBBk5jXm1QQN227coNIDKZVg+ugexHOFl+EM9Dq9KbbxdKnHW3O9vKEMN8NyQAXswFS+z6kmM/Hy2ZFaqqdmpSraxoJXuXLH/WlNz7QFaE0Zxs25fU20gQMHweYgTEm5STcUICVd6ECNzE48qlpISlRCXWgiurlJ6io6GPK/CymhyqdrG3sYJJmABgoul1BVmJHPR26wSgm7BTaVHo+G4lCi2YCh8FHBHMUPQ1gUriCmmlSU55YcBqV0Id3aMCYlK3V8pF2so8hp0rETi3AQolmYKrRq13T/ANfJol4ospZZI9Lg8aVSlqdBUlyGLCwr0EZfDOMKEwFanSXevq1qNGOUqSoFLiwLGltORaBqmUyszkOTfYh2p0hrDHf5E8r0avHZyBMdCs6VeIuRQm4a4/uJIxk7IEJU6SGIIBTyfm2ukIHBkPWnKrxoYXMQBrQBrU3iqSRNtsvgXluAk+JIqFC6n20am8MYdeUFYAULVHJnHMfaKTp2bK5ZgwOrJAYekVWqjV6QhhpCSRc6kfnSLiSCrKSEksxUTRw4Ja1KwILoaFzTcfw1I4tRBDlxu1bcxtAAVOKDCx51rEi8rBOHBSBs8cg0FGfiDmdruS1i5dyCQ4OsLKlkkXdmqz2/i8MS8QpRLsC1xe+5podIFKxCycpV+50qNT2Y3trrFEML8RLZSljrsf5tSKZiAEpDHnalR7NHCurjSz160/2uxMcK+x2UKjo34WgGXzl670pam/a7xczAwDOkB7vyNDsYB8ViR4TUXegH9HSCKmZgS4y7UNHG1YAItaj4VBwGArbZhpXfeCIlpVVRbUeGr830HSBy0VDln1DVYBvs7axZbKdXmwIFwRy7coAOzUsfFawGYgNcDWFwHBLs2mp6coNKIU7kNZLubPA062sQQbuLkbFt4ALIVQ83GwGnpHUJYMCzioc0exB1jks5S1bbE3gYUeb30D/ghDHZMhCkTFZwlaCnK9M1SDXQil+e0LGYWLksb0DXFRzpvVo4qgNWe4u4IcGIBR2cChcWJoHPQQJAWS7PYbaV/mDy00CspS/hFPmOoBsaH1EJlTuwLDcv+Vg4UVAZlEN7002gYF7qLgA62vWv9QEMDQEFi58y9a6wSas1DijgANXWvma8op8QkUcsPz7wAWwiQ7FmP5/EEQ4OUuNOlbdIpLNAWvYCjGofWm8dQkHV/d9/zaAAsyURlNTmS4YM4BL9aj0iqSDRmPm506do6UHLnKTlIOU1Ytr2e3OOJQGDa2FfT1gABOlsrMbCjBtAAH0veDIkSyTkCjqXfK9O7VaLzQSn5dQAfWm9CIWkl6EsR1a94ADTeHKGTMoF7HYPYt01gEnBiyn7UsLbPzeGE4lypJ8JvSxINOkXBL7hukFsNCqZAsQ5FU71d/WveKTpIKudPWCzy4PWmv40UQCFVFefp3hiLykioNxS+0WksDZgem14od2YdDr9YKggGj3u1x3tCGWWmzg1FO0WMxk7Ob1fb6wScMzHYNW7D21gaR4iXtYbfeEAVAT4XSWGuYDNe+0VRiEnLnUSXAIY+FLAU3/iBy0lITUULgPs4cj7xXKpiBVyHJFeXvDAZmYmYTRZAoA1mAYe0SF0TAA1C0dgAQEv9uYjcP3r3aIlQGjsHrbQHZtPWORIokMifY5TlLDQl30e3SLrL6EqAdyxJ3JeJEhDBYdIdiHKhQ9j7WpFncmwfbwvbQU09YkSARZKQpFiWtpZgzCpEcWPBpTYeV7RIkAySlUIDVNy9GvSxoYXxCakgNUm5qD/AGaRIkMApJBcbaj8f+IiAW0Z/O0SJCGWnLBSlLktfrsNbADtHUOS1XJtbSjPEiQAWQfCnwuLE61/BBgsVDlxQvVwDoG5R2JCApOTZTpJSbUrXTTTVoAksSw9d+X2iRIYBVJY082bYlouZdnuNGqHD2Om8SJCGDJoddgNCR/EEklQqHHhYdKvEiQCClgl2Aa7AuDT+/OApSDTwu9zcM5A7/aJEgGV+Fm0JI2sT0i0lV0EM4pvTlbWJEgEUWp3UTalKeltIuVKLEpZ/wApEiQAdRVKqsG9oIVMAdDrq9a7xyJAAvNnOTR6X+sHSRmAepGumrRIkMCs00G9fraLICauW8Ljq1okSAAJUdx2dokSJAI//9k="/>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56" name="Picture 8" descr="http://nathistoc.bio.uci.edu/Annelids/Nerei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085184"/>
            <a:ext cx="972953" cy="6952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outdooralabama.com/fishing/images/Hogchoker92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5513" y="1311504"/>
            <a:ext cx="1147417" cy="63459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ata:image/jpeg;base64,/9j/4AAQSkZJRgABAQAAAQABAAD/2wCEAAkGBwgHBgkIBwgKCgkLDRYPDQwMDRsUFRAWIB0iIiAdHx8kKDQsJCYxJx8fLT0tMTU3Ojo6Iys/RD84QzQ5OjcBCgoKDQwNGg8PGjclHyU3Nzc3Nzc3Nzc3Nzc3Nzc3Nzc3Nzc3Nzc3Nzc3Nzc3Nzc3Nzc3Nzc3Nzc3Nzc3Nzc3N//AABEIAFsAlwMBIgACEQEDEQH/xAAbAAEAAwEBAQEAAAAAAAAAAAAABAUGAwIBB//EADcQAAIBAwMBBgMGBQUBAAAAAAECAwAEEQUSITEGE0FRYYEiMnEUI5GhsfBCUnLB0WKCouHxM//EABgBAQADAQAAAAAAAAAAAAAAAAABAgME/8QAHxEAAwACAwEBAQEAAAAAAAAAAAECAzESIUERBBNR/9oADAMBAAIRAxEAPwCZSlK6ThFKUoBSlKAUpXK4uYLYKbiZIgxCrvbGSfAUJ+fTrSg6UoQKUpQClKUApSlAKUpQClKUApSlAKUr47KiFnYKo5LE4AoSfaVRXva3SLQlFuDcOPCBdw/HpVJfdsp7u3kisrX7PvQgSu+5l9QB41R2kWWOmXGo9po7Z7hYAjtH8CAn5mHzMT4IDx5k5HGM1kWurme7S6kbvbreGFw4z3eOmxPSoMP2iNkBMbeBVlIzgYXpnp5eZ9akx3MybBLAXXG6Vo5AWcjnr4LgE/QZrmuqZ2RjmTQaTqptpu8klZxKwElzezjIUfyoOntWyQhlDDoRkZGK/N7S8jSRXdHimk4K7AoQerNxWz0jVre4hSN7hWcYXeXB3sfUeNaYr8Zlmx+otqVDv9UsdPXN5dRxcfKTlj7DmqaTtlYgfcQTyjHBOFH65rZ0kYKKekaWlZqw7WrdXsdu9kyCRgoZZN2CfTFaWpVJ6IcudilKVJUUpShIpSlCBSoupahbabbGe6k2r0AHVj5CsfqGv6nqV3bWVivci6JCIg3Mw8yfY9PWqVak0jG60aTWNcg05CiffXJ4SJT4+tYTVb69vr0xas8qADcsacquTjoP/eK1fZPsg2p6tdQ6iSxtgj7ELAtuGQOBkcH99agafYxC9mtbiJmEFwQZO73AlTgZ9P8AuuW833R24/zpbOVv2NhFil4l5BNA67vu2w3jwc+Pt5DnNdodHt42YCe1LBhyJNx+oI/I/wBPrnRaLb2cF7O4jWXcxBHdfFGuQQwz79OavdT7NSmVZIZ3cltyqp2hlOAvPHQAf45rF2zb+cmITSIMASOg5ztVuR+WB1OPqv8AIKs7XQ7R4SDLDjb8+wPsOM7gBtztPxYIOdiL51PexSOPfHPMSpyomtiQ3BxuIbHgp8+WrnFpl1a3KK0dw4GN3wFFB/qGeBtBzx0qOTJ4o4N2dskIX7K8RUkEM27Z5jJxkr05zkxuagXHZK0niEcO0Fs8KCGJ5+FW6cEFd3OSAcYY1oreCSNQPtXwqNqiGXc+egGH8t35S113TscpFFcq0ipuDCKRyU4UYJH8GefFV8zU8mOKPzC/7KX1rK/cZkXJbDK31yODxg5ycflVdayxQuUu0eIg9SOh/eK/WpWAUGWGdFBD7ZYsKTjcDnp1zgY5BPlzCvuz+makqp3cqEZAAw+34uBkHGdpHOOoWrcvuyvH/DH6X3UNzHd27rI6HcApyD51vYZBLGsiggMM4I5FU1t2W1HTNq6bqGIlb5HhBUA5K9eQW6gDwz4jB6bu0sTojW1jNuONxLx+/wDF6n6DPiM9GPJK2zly4qrSLivMsscMbSTOqIvJZjgD3qi1S77T2tsWj0q1D7cttmLleAflwOmQP881i9QfUr1t+pzSOwO4IeFX6Dwq9ZpWjOfz16ay+7VK8hh0tN+DzM44/wBo8feqyS+vp3xJdzNnoEfaP+NVVlEUQsACPrV/2ZtjcXveyKdsYzn18Kzl1T7NXMwjV2qNHbRI7FmVQCSckmldaV1HGZ7tPpB1G4t5XdlijBB44Bz+/wAK42OjFZbZrVXW5i/+fecgnBz0PIIFaeufcoG3KNrea1hkxOu0dOHPMdNFh2Ykl0SeW4ulk+0SCR7lpsDvHOCpX2BH6VmrQyCZ1aPczNuLFfmJ/XnNX0EwjOZUWUeIfxqxtpNPaWGa3EMNyuSI2iwgPn61zPDS8Oyc2Ol0+yOtjeWtqYRHm6eInLZwhwcc+Y/vUHSe3EJt47LVbSc3cQ2MyKCMdPE+VbO3jjns4oHk4we9kIGWJ8vxqiueyFnBezXcTO0jjJDkEDnGBUOKWi6uXs8JremXDRh2jh8+/tyFHv08/wAa87LXJmWSMgZwnIVuvr06j/ca8ydnbkEMIWOfSva6JfRjdtZVxj46opr1Etz4z1bRW6kd1CsWH+F1lYhePmOR7+5ru6p3eZUnlZiVaSPDYyAMehAG3+oDzqC0MluwDSS85yufD95rzJdyIVWJn3ZztRup8fxIB9qvwKfSXJILVSiTyRPtBACk4z6A+HX8ajtdxMyrJHZzDgYaIg+PGcfsH0qJcSXRLGYbQx+pJqJfzJbL3lzJtGDwg5NX4L0r9ZZG6s2Qq1lkYyQkzAdOfHqehPhiokt3ajJkgkKEDeTIcHB44z06ce1VCa3au2N+AcfCSen786tVRPBF9gK0nFNdmF53Phxn1HTI7SRIWaJnXgF9w6Hrn64+pY+IxhdblzN91lkABzx1rey2lvMpWWCNgfNaprzsraTEtBLJET/D8y/v3pWF+Bfpl7MnbXBljCnPwj5c1ddmr9bO4aGR37mXHLc4PhzXhuzN5aybgBNH5xHB/A18g0y+79WNvIuP51JpPJMU5pbNqOgpUex7wWsYmUq4GCDSuk4n0SKUpUkCmARg8ilKEn1HkjOYpHQjptP9qnDW9SWLYJY2bGA8kQY/2qBSquUyyyUtMnQ9pdcg4kW2mX/QCpr5J2vvR8L2hU+ZQkfioNQqVX+aNVnr0kNrF/dJuLwID/Iu/wDWo5aRiWaVs+mBj6Yp45pUqEilZafpFubJLgglnRh0KsfzFUOq6TeDJjYyp6c49q1FKreKaLRnuej83mhuoZPvUYJ03ev+a3OhTtcaVbvICGC7Tnxxxmp2xc52jPnivtTEOSMmRX4KUpWhiKYpSgGKUpQClKUApSlAKUpQClKUApSlAKUpQClKUApSlAKUpQClKUB//9k="/>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 name="AutoShape 16" descr="data:image/jpeg;base64,/9j/4AAQSkZJRgABAQAAAQABAAD/2wCEAAkGBwgHBgkIBwgKCgkLDRYPDQwMDRsUFRAWIB0iIiAdHx8kKDQsJCYxJx8fLT0tMTU3Ojo6Iys/RD84QzQ5OjcBCgoKDQwNGg8PGjclHyU3Nzc3Nzc3Nzc3Nzc3Nzc3Nzc3Nzc3Nzc3Nzc3Nzc3Nzc3Nzc3Nzc3Nzc3Nzc3Nzc3N//AABEIAFsAlwMBIgACEQEDEQH/xAAbAAEAAwEBAQEAAAAAAAAAAAAABAUGAwIBB//EADcQAAIBAwMBBgMGBQUBAAAAAAECAwAEEQUSITEGE0FRYYEiMnEUI5GhsfBCUnLB0WKCouHxM//EABgBAQADAQAAAAAAAAAAAAAAAAABAgME/8QAHxEAAwACAwEBAQEAAAAAAAAAAAECAzESIUERBBNR/9oADAMBAAIRAxEAPwCZSlK6ThFKUoBSlKAUpXK4uYLYKbiZIgxCrvbGSfAUJ+fTrSg6UoQKUpQClKUApSlAKUpQClKUApSlAKUr47KiFnYKo5LE4AoSfaVRXva3SLQlFuDcOPCBdw/HpVJfdsp7u3kisrX7PvQgSu+5l9QB41R2kWWOmXGo9po7Z7hYAjtH8CAn5mHzMT4IDx5k5HGM1kWurme7S6kbvbreGFw4z3eOmxPSoMP2iNkBMbeBVlIzgYXpnp5eZ9akx3MybBLAXXG6Vo5AWcjnr4LgE/QZrmuqZ2RjmTQaTqptpu8klZxKwElzezjIUfyoOntWyQhlDDoRkZGK/N7S8jSRXdHimk4K7AoQerNxWz0jVre4hSN7hWcYXeXB3sfUeNaYr8Zlmx+otqVDv9UsdPXN5dRxcfKTlj7DmqaTtlYgfcQTyjHBOFH65rZ0kYKKekaWlZqw7WrdXsdu9kyCRgoZZN2CfTFaWpVJ6IcudilKVJUUpShIpSlCBSoupahbabbGe6k2r0AHVj5CsfqGv6nqV3bWVivci6JCIg3Mw8yfY9PWqVak0jG60aTWNcg05CiffXJ4SJT4+tYTVb69vr0xas8qADcsacquTjoP/eK1fZPsg2p6tdQ6iSxtgj7ELAtuGQOBkcH99agafYxC9mtbiJmEFwQZO73AlTgZ9P8AuuW833R24/zpbOVv2NhFil4l5BNA67vu2w3jwc+Pt5DnNdodHt42YCe1LBhyJNx+oI/I/wBPrnRaLb2cF7O4jWXcxBHdfFGuQQwz79OavdT7NSmVZIZ3cltyqp2hlOAvPHQAf45rF2zb+cmITSIMASOg5ztVuR+WB1OPqv8AIKs7XQ7R4SDLDjb8+wPsOM7gBtztPxYIOdiL51PexSOPfHPMSpyomtiQ3BxuIbHgp8+WrnFpl1a3KK0dw4GN3wFFB/qGeBtBzx0qOTJ4o4N2dskIX7K8RUkEM27Z5jJxkr05zkxuagXHZK0niEcO0Fs8KCGJ5+FW6cEFd3OSAcYY1oreCSNQPtXwqNqiGXc+egGH8t35S113TscpFFcq0ipuDCKRyU4UYJH8GefFV8zU8mOKPzC/7KX1rK/cZkXJbDK31yODxg5ycflVdayxQuUu0eIg9SOh/eK/WpWAUGWGdFBD7ZYsKTjcDnp1zgY5BPlzCvuz+makqp3cqEZAAw+34uBkHGdpHOOoWrcvuyvH/DH6X3UNzHd27rI6HcApyD51vYZBLGsiggMM4I5FU1t2W1HTNq6bqGIlb5HhBUA5K9eQW6gDwz4jB6bu0sTojW1jNuONxLx+/wDF6n6DPiM9GPJK2zly4qrSLivMsscMbSTOqIvJZjgD3qi1S77T2tsWj0q1D7cttmLleAflwOmQP881i9QfUr1t+pzSOwO4IeFX6Dwq9ZpWjOfz16ay+7VK8hh0tN+DzM44/wBo8feqyS+vp3xJdzNnoEfaP+NVVlEUQsACPrV/2ZtjcXveyKdsYzn18Kzl1T7NXMwjV2qNHbRI7FmVQCSckmldaV1HGZ7tPpB1G4t5XdlijBB44Bz+/wAK42OjFZbZrVXW5i/+fecgnBz0PIIFaeufcoG3KNrea1hkxOu0dOHPMdNFh2Ykl0SeW4ulk+0SCR7lpsDvHOCpX2BH6VmrQyCZ1aPczNuLFfmJ/XnNX0EwjOZUWUeIfxqxtpNPaWGa3EMNyuSI2iwgPn61zPDS8Oyc2Ol0+yOtjeWtqYRHm6eInLZwhwcc+Y/vUHSe3EJt47LVbSc3cQ2MyKCMdPE+VbO3jjns4oHk4we9kIGWJ8vxqiueyFnBezXcTO0jjJDkEDnGBUOKWi6uXs8JremXDRh2jh8+/tyFHv08/wAa87LXJmWSMgZwnIVuvr06j/ca8ydnbkEMIWOfSva6JfRjdtZVxj46opr1Etz4z1bRW6kd1CsWH+F1lYhePmOR7+5ru6p3eZUnlZiVaSPDYyAMehAG3+oDzqC0MluwDSS85yufD95rzJdyIVWJn3ZztRup8fxIB9qvwKfSXJILVSiTyRPtBACk4z6A+HX8ajtdxMyrJHZzDgYaIg+PGcfsH0qJcSXRLGYbQx+pJqJfzJbL3lzJtGDwg5NX4L0r9ZZG6s2Qq1lkYyQkzAdOfHqehPhiokt3ajJkgkKEDeTIcHB44z06ce1VCa3au2N+AcfCSen786tVRPBF9gK0nFNdmF53Phxn1HTI7SRIWaJnXgF9w6Hrn64+pY+IxhdblzN91lkABzx1rey2lvMpWWCNgfNaprzsraTEtBLJET/D8y/v3pWF+Bfpl7MnbXBljCnPwj5c1ddmr9bO4aGR37mXHLc4PhzXhuzN5aybgBNH5xHB/A18g0y+79WNvIuP51JpPJMU5pbNqOgpUex7wWsYmUq4GCDSuk4n0SKUpUkCmARg8ilKEn1HkjOYpHQjptP9qnDW9SWLYJY2bGA8kQY/2qBSquUyyyUtMnQ9pdcg4kW2mX/QCpr5J2vvR8L2hU+ZQkfioNQqVX+aNVnr0kNrF/dJuLwID/Iu/wDWo5aRiWaVs+mBj6Yp45pUqEilZafpFubJLgglnRh0KsfzFUOq6TeDJjYyp6c49q1FKreKaLRnuej83mhuoZPvUYJ03ev+a3OhTtcaVbvICGC7Tnxxxmp2xc52jPnivtTEOSMmRX4KUpWhiKYpSgGKUpQClKUApSlAKUpQClKUApSlAKUpQClKUApSlAKUpQClKUB//9k="/>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 name="AutoShape 18" descr="data:image/jpeg;base64,/9j/4AAQSkZJRgABAQAAAQABAAD/2wCEAAkGBwgHBgkIBwgKCgkLDRYPDQwMDRsUFRAWIB0iIiAdHx8kKDQsJCYxJx8fLT0tMTU3Ojo6Iys/RD84QzQ5OjcBCgoKDQwNGg8PGjclHyU3Nzc3Nzc3Nzc3Nzc3Nzc3Nzc3Nzc3Nzc3Nzc3Nzc3Nzc3Nzc3Nzc3Nzc3Nzc3Nzc3N//AABEIAFQAlwMBIgACEQEDEQH/xAAbAAEAAwEBAQEAAAAAAAAAAAAABAUGAwIBB//EADcQAAEDAgQCBwYGAgMAAAAAAAEAAgMEEQUSITFBYQYTIlFxgcEUI5GhsfAyQlJictHh8TNDgv/EABkBAQEBAQEBAAAAAAAAAAAAAAABAgMEBf/EACARAAICAgMBAAMAAAAAAAAAAAABAhEDEhMhMUEEIiP/2gAMAwEAAhEDEQA/AP3FERAEREAULFcQjw6Bsj2lxc7K1o8FNWT6R1TKmqYyNxyw5muuLdq+qxOWqKjjQ4pVwztc6QvaTZzTxF/8uK11PMyeFksZuxwuFh42gjRaDAKprIXxSvDe1dmY233HxXPHLumGXiKpr8epaSR8QzSysGrW7A9xKrYuk8uf31Kwt/Y4gro8kUSjUIqulx2inIaXOiceDx6hWY1Wk0/AfURFQEREAREQBERAERcauqho6d9RVSNihjF3PdsAgOyocf6T0WEXiuJ6vhCw7fyPD6rIdIenNRWudT4TmpqfYynSR/h+kfPw2WdoaeWsnbHEC57jcuPDmV5smf5EqRf1HSHFcRzvlqnU8A/LB2PK+5+KgsLqiUNa0kk665nHz4rU0WD08EUbXxiQtGmcXAPE271KjpYuuzsjY0M0GVoFzxTglKnJi18KKLBpGxtL3WlebNjA28SrfK2ndFBEx7nnW+c6D9RKnCOxc9+gHHuC80kRIdO4dqQ3A7m8Au0ccY9IzbIElHD14hjLg9zS7bMAOa8SYdMzUNDx+3+laUsed8s3F7soPIafW64bVVRWvv1cLeqY39R4/PTzUlCPtFtlWYy02I14hTaDEqqksxhDo/0EX+H38VYQUZfTNFZ25TcuPEE62HgoklEHOl9ncZOrdleLag2v57rm8co9ot2X9DicFZZrTlktqw+nepqxYBjI3aQeHA/f2Fa4fi0jC1lR2maDMT2h9/ZK3HJ8Yov0XxpBAI1BC+rqQIi41NVBSsz1ErI297jZAdkVbRY1SV1UaekEshDczn5LNb8dfkiikn4CRiWIU2GUj6qtlbFCwauPE9wHE8l+S9KekFbjs4e6N8NDG73UPq7n9OHEnz0lx+XE+kfWVHbo6SfLFCDpla7U+Jt6Kz6OYN7ZU4nK2vmrcLrpAerdGWNpyCSQ2531A0A0AXGX9LSdGdrMnGtb0MfHDHX1MkZc2FjXEtFyd9AO9admBYXTGMMw6ly/hu6MON+Gpuf9qzhgjhaGwxtjaNmsaAPkpj/HcXbZrboocBxwYwJ2MpZIZohcg2tqSBr9VdsiytDRwCU1BS0ZkdTQRQ9Yczyxtsx5rtnYNjfwXojsl+3pCPNH1hbD+rV38V1kGSJzu4aeK+MDmufI4C7joSdh3I95OUECxcDoLba/WyvYGX2alsBfI3Qd5/2vHUBns8BN8nbfzt/k38kmlzPjbfQHMfLb5rwJbve8/wAR5Jq2ybEiqnbTwPlIvlGg7z3KGx7qHD3OPancS937nn7t5LxK/rpW3/42G9u9y5yydZK2+rWG55lXW2RyPU7YoqWP2h7nSizc+5cfVc20sjpcjG5idrbLzI/rJmud+GPbxXN07nS3zWYB8SjwxkTko1dEx8dLGyQWc1tiL7JU1cFK3NPIG32HE+Sy8eJ1YaffOaL2GtzbzUGX303XTudI/gXFOOXiLyL6W2IY9M+7aUdUz9R1cf6WcqpHSPc+R7nuO7nG5UiV1xuu2B0Xt2Jxh4vFH233G4Gw+Nl4JbSlR2XhpejWHigw9pe2003bk5dw8vUordF7IrVUYMpiHRHBKqpEstCInA3IhOQPHOxA+GvNWsFPFTxNhp4xHEwWa1rQAPgrVzQ4WcLjmolRRh7Tkda/AqpJMnhDqiBA4D8TtG+PBdHvFtDZRpYfZn53xWOwedfmuLp+a6qNnNyokWLnXcSTzK6jK0XJsoPtWX8o8tFxmqy/TQN7lVjYeRE6aoaRZu3f3qO6dQnTrk6bmuqgkcnksmum1vfVcjNYWChul5rm6VWoozbJZm0sFzMttlEdIvDpO82WW4otSZKdKubpeaj5xuTYfNW/RcVktX1kMcbaZp9497Lk8gd7/JcZfkxT1R0WFvtkHq6hzbtglI5MJXEudex0X6IolZh1NWG80YzjZ4FiEeRmuJGJez3bb72XXBa8YdiDXPNoZOxJy7j5f2rLEMEqYrug98z9ujvgs9Utcxxa9pa4bg6FfOltGVnoP0sbIqLojWuqsOMMjs0lO7Jzy8PUeSL1xlsrMF6iItA+EX3UKqwumnYQG9W7gWG3yU5FU2iNJmPfTSMcWFxDgbWcvkVFPPIGRujudrkj0WhxKiE7OsYPeAagfm/yqmmcWVUZ1zBw/wDS08skjHHFng4BXH88A8Xn+l9b0dqz+OeFvgSfQLUInJIccTPR9GR/21ZPJjLeqlRdHKBn4usk/k630srdFnZmtUU2IdH6SopDFTs6mQate0kHzWVlw2aif1dS05xxP5gv0NcqmnhqYjHOwPYeBXLJDY0ujCUFM2rxCCneSGPdY23tv6LeQQxwRNihaGMaLBo4Koo8BbSYkypjmLo23sxw11Ft1dqYoOKdlbCIi6kC4VNJT1TctRCyQfube3gu6J6CogwCmpKsVNDLLA6xBaHZmkdxBRW6LOiQCIi0AiIgCr6umi9phlAs4v1txRFJAsERFQEREAREQBERAEREAREQBERAf//Z"/>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AutoShape 20" descr="data:image/jpeg;base64,/9j/4AAQSkZJRgABAQAAAQABAAD/2wCEAAkGBwgHBgkIBwgKCgkLDRYPDQwMDRsUFRAWIB0iIiAdHx8kKDQsJCYxJx8fLT0tMTU3Ojo6Iys/RD84QzQ5OjcBCgoKDQwNGg8PGjclHyU3Nzc3Nzc3Nzc3Nzc3Nzc3Nzc3Nzc3Nzc3Nzc3Nzc3Nzc3Nzc3Nzc3Nzc3Nzc3Nzc3N//AABEIAFQAlwMBIgACEQEDEQH/xAAbAAEAAwEBAQEAAAAAAAAAAAAABAUGAwIBB//EADcQAAEDAgQCBwYGAgMAAAAAAAEAAgMEEQUSITFBYQYTIlFxgcEUI5GhsfAyQlJictHh8TNDgv/EABkBAQEBAQEBAAAAAAAAAAAAAAABAgMEBf/EACARAAICAgMBAAMAAAAAAAAAAAABAhEDEhMhMUEEIiP/2gAMAwEAAhEDEQA/AP3FERAEREAULFcQjw6Bsj2lxc7K1o8FNWT6R1TKmqYyNxyw5muuLdq+qxOWqKjjQ4pVwztc6QvaTZzTxF/8uK11PMyeFksZuxwuFh42gjRaDAKprIXxSvDe1dmY233HxXPHLumGXiKpr8epaSR8QzSysGrW7A9xKrYuk8uf31Kwt/Y4gro8kUSjUIqulx2inIaXOiceDx6hWY1Wk0/AfURFQEREAREQBERAERcauqho6d9RVSNihjF3PdsAgOyocf6T0WEXiuJ6vhCw7fyPD6rIdIenNRWudT4TmpqfYynSR/h+kfPw2WdoaeWsnbHEC57jcuPDmV5smf5EqRf1HSHFcRzvlqnU8A/LB2PK+5+KgsLqiUNa0kk665nHz4rU0WD08EUbXxiQtGmcXAPE271KjpYuuzsjY0M0GVoFzxTglKnJi18KKLBpGxtL3WlebNjA28SrfK2ndFBEx7nnW+c6D9RKnCOxc9+gHHuC80kRIdO4dqQ3A7m8Au0ccY9IzbIElHD14hjLg9zS7bMAOa8SYdMzUNDx+3+laUsed8s3F7soPIafW64bVVRWvv1cLeqY39R4/PTzUlCPtFtlWYy02I14hTaDEqqksxhDo/0EX+H38VYQUZfTNFZ25TcuPEE62HgoklEHOl9ncZOrdleLag2v57rm8co9ot2X9DicFZZrTlktqw+nepqxYBjI3aQeHA/f2Fa4fi0jC1lR2maDMT2h9/ZK3HJ8Yov0XxpBAI1BC+rqQIi41NVBSsz1ErI297jZAdkVbRY1SV1UaekEshDczn5LNb8dfkiikn4CRiWIU2GUj6qtlbFCwauPE9wHE8l+S9KekFbjs4e6N8NDG73UPq7n9OHEnz0lx+XE+kfWVHbo6SfLFCDpla7U+Jt6Kz6OYN7ZU4nK2vmrcLrpAerdGWNpyCSQ2531A0A0AXGX9LSdGdrMnGtb0MfHDHX1MkZc2FjXEtFyd9AO9admBYXTGMMw6ly/hu6MON+Gpuf9qzhgjhaGwxtjaNmsaAPkpj/HcXbZrboocBxwYwJ2MpZIZohcg2tqSBr9VdsiytDRwCU1BS0ZkdTQRQ9Yczyxtsx5rtnYNjfwXojsl+3pCPNH1hbD+rV38V1kGSJzu4aeK+MDmufI4C7joSdh3I95OUECxcDoLba/WyvYGX2alsBfI3Qd5/2vHUBns8BN8nbfzt/k38kmlzPjbfQHMfLb5rwJbve8/wAR5Jq2ybEiqnbTwPlIvlGg7z3KGx7qHD3OPancS937nn7t5LxK/rpW3/42G9u9y5yydZK2+rWG55lXW2RyPU7YoqWP2h7nSizc+5cfVc20sjpcjG5idrbLzI/rJmud+GPbxXN07nS3zWYB8SjwxkTko1dEx8dLGyQWc1tiL7JU1cFK3NPIG32HE+Sy8eJ1YaffOaL2GtzbzUGX303XTudI/gXFOOXiLyL6W2IY9M+7aUdUz9R1cf6WcqpHSPc+R7nuO7nG5UiV1xuu2B0Xt2Jxh4vFH233G4Gw+Nl4JbSlR2XhpejWHigw9pe2003bk5dw8vUordF7IrVUYMpiHRHBKqpEstCInA3IhOQPHOxA+GvNWsFPFTxNhp4xHEwWa1rQAPgrVzQ4WcLjmolRRh7Tkda/AqpJMnhDqiBA4D8TtG+PBdHvFtDZRpYfZn53xWOwedfmuLp+a6qNnNyokWLnXcSTzK6jK0XJsoPtWX8o8tFxmqy/TQN7lVjYeRE6aoaRZu3f3qO6dQnTrk6bmuqgkcnksmum1vfVcjNYWChul5rm6VWoozbJZm0sFzMttlEdIvDpO82WW4otSZKdKubpeaj5xuTYfNW/RcVktX1kMcbaZp9497Lk8gd7/JcZfkxT1R0WFvtkHq6hzbtglI5MJXEudex0X6IolZh1NWG80YzjZ4FiEeRmuJGJez3bb72XXBa8YdiDXPNoZOxJy7j5f2rLEMEqYrug98z9ujvgs9Utcxxa9pa4bg6FfOltGVnoP0sbIqLojWuqsOMMjs0lO7Jzy8PUeSL1xlsrMF6iItA+EX3UKqwumnYQG9W7gWG3yU5FU2iNJmPfTSMcWFxDgbWcvkVFPPIGRujudrkj0WhxKiE7OsYPeAagfm/yqmmcWVUZ1zBw/wDS08skjHHFng4BXH88A8Xn+l9b0dqz+OeFvgSfQLUInJIccTPR9GR/21ZPJjLeqlRdHKBn4usk/k630srdFnZmtUU2IdH6SopDFTs6mQate0kHzWVlw2aif1dS05xxP5gv0NcqmnhqYjHOwPYeBXLJDY0ujCUFM2rxCCneSGPdY23tv6LeQQxwRNihaGMaLBo4Koo8BbSYkypjmLo23sxw11Ft1dqYoOKdlbCIi6kC4VNJT1TctRCyQfube3gu6J6CogwCmpKsVNDLLA6xBaHZmkdxBRW6LOiQCIi0AiIgCr6umi9phlAs4v1txRFJAsERFQEREAREQBERAEREAREQBERAf//Z"/>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AutoShape 22" descr="data:image/jpeg;base64,/9j/4AAQSkZJRgABAQAAAQABAAD/2wCEAAkGBwgHBgkIBwgKCgkLDRYPDQwMDRsUFRAWIB0iIiAdHx8kKDQsJCYxJx8fLT0tMTU3Ojo6Iys/RD84QzQ5OjcBCgoKDQwNGg8PGjclHyU3Nzc3Nzc3Nzc3Nzc3Nzc3Nzc3Nzc3Nzc3Nzc3Nzc3Nzc3Nzc3Nzc3Nzc3Nzc3Nzc3N//AABEIAFQAlwMBIgACEQEDEQH/xAAbAAEAAwEBAQEAAAAAAAAAAAAABAUGAwIBB//EADcQAAEDAgQCBwYGAgMAAAAAAAEAAgMEEQUSITFBYQYTIlFxgcEUI5GhsfAyQlJictHh8TNDgv/EABkBAQEBAQEBAAAAAAAAAAAAAAABAgMEBf/EACARAAICAgMBAAMAAAAAAAAAAAABAhEDEhMhMUEEIiP/2gAMAwEAAhEDEQA/AP3FERAEREAULFcQjw6Bsj2lxc7K1o8FNWT6R1TKmqYyNxyw5muuLdq+qxOWqKjjQ4pVwztc6QvaTZzTxF/8uK11PMyeFksZuxwuFh42gjRaDAKprIXxSvDe1dmY233HxXPHLumGXiKpr8epaSR8QzSysGrW7A9xKrYuk8uf31Kwt/Y4gro8kUSjUIqulx2inIaXOiceDx6hWY1Wk0/AfURFQEREAREQBERAERcauqho6d9RVSNihjF3PdsAgOyocf6T0WEXiuJ6vhCw7fyPD6rIdIenNRWudT4TmpqfYynSR/h+kfPw2WdoaeWsnbHEC57jcuPDmV5smf5EqRf1HSHFcRzvlqnU8A/LB2PK+5+KgsLqiUNa0kk665nHz4rU0WD08EUbXxiQtGmcXAPE271KjpYuuzsjY0M0GVoFzxTglKnJi18KKLBpGxtL3WlebNjA28SrfK2ndFBEx7nnW+c6D9RKnCOxc9+gHHuC80kRIdO4dqQ3A7m8Au0ccY9IzbIElHD14hjLg9zS7bMAOa8SYdMzUNDx+3+laUsed8s3F7soPIafW64bVVRWvv1cLeqY39R4/PTzUlCPtFtlWYy02I14hTaDEqqksxhDo/0EX+H38VYQUZfTNFZ25TcuPEE62HgoklEHOl9ncZOrdleLag2v57rm8co9ot2X9DicFZZrTlktqw+nepqxYBjI3aQeHA/f2Fa4fi0jC1lR2maDMT2h9/ZK3HJ8Yov0XxpBAI1BC+rqQIi41NVBSsz1ErI297jZAdkVbRY1SV1UaekEshDczn5LNb8dfkiikn4CRiWIU2GUj6qtlbFCwauPE9wHE8l+S9KekFbjs4e6N8NDG73UPq7n9OHEnz0lx+XE+kfWVHbo6SfLFCDpla7U+Jt6Kz6OYN7ZU4nK2vmrcLrpAerdGWNpyCSQ2531A0A0AXGX9LSdGdrMnGtb0MfHDHX1MkZc2FjXEtFyd9AO9admBYXTGMMw6ly/hu6MON+Gpuf9qzhgjhaGwxtjaNmsaAPkpj/HcXbZrboocBxwYwJ2MpZIZohcg2tqSBr9VdsiytDRwCU1BS0ZkdTQRQ9Yczyxtsx5rtnYNjfwXojsl+3pCPNH1hbD+rV38V1kGSJzu4aeK+MDmufI4C7joSdh3I95OUECxcDoLba/WyvYGX2alsBfI3Qd5/2vHUBns8BN8nbfzt/k38kmlzPjbfQHMfLb5rwJbve8/wAR5Jq2ybEiqnbTwPlIvlGg7z3KGx7qHD3OPancS937nn7t5LxK/rpW3/42G9u9y5yydZK2+rWG55lXW2RyPU7YoqWP2h7nSizc+5cfVc20sjpcjG5idrbLzI/rJmud+GPbxXN07nS3zWYB8SjwxkTko1dEx8dLGyQWc1tiL7JU1cFK3NPIG32HE+Sy8eJ1YaffOaL2GtzbzUGX303XTudI/gXFOOXiLyL6W2IY9M+7aUdUz9R1cf6WcqpHSPc+R7nuO7nG5UiV1xuu2B0Xt2Jxh4vFH233G4Gw+Nl4JbSlR2XhpejWHigw9pe2003bk5dw8vUordF7IrVUYMpiHRHBKqpEstCInA3IhOQPHOxA+GvNWsFPFTxNhp4xHEwWa1rQAPgrVzQ4WcLjmolRRh7Tkda/AqpJMnhDqiBA4D8TtG+PBdHvFtDZRpYfZn53xWOwedfmuLp+a6qNnNyokWLnXcSTzK6jK0XJsoPtWX8o8tFxmqy/TQN7lVjYeRE6aoaRZu3f3qO6dQnTrk6bmuqgkcnksmum1vfVcjNYWChul5rm6VWoozbJZm0sFzMttlEdIvDpO82WW4otSZKdKubpeaj5xuTYfNW/RcVktX1kMcbaZp9497Lk8gd7/JcZfkxT1R0WFvtkHq6hzbtglI5MJXEudex0X6IolZh1NWG80YzjZ4FiEeRmuJGJez3bb72XXBa8YdiDXPNoZOxJy7j5f2rLEMEqYrug98z9ujvgs9Utcxxa9pa4bg6FfOltGVnoP0sbIqLojWuqsOMMjs0lO7Jzy8PUeSL1xlsrMF6iItA+EX3UKqwumnYQG9W7gWG3yU5FU2iNJmPfTSMcWFxDgbWcvkVFPPIGRujudrkj0WhxKiE7OsYPeAagfm/yqmmcWVUZ1zBw/wDS08skjHHFng4BXH88A8Xn+l9b0dqz+OeFvgSfQLUInJIccTPR9GR/21ZPJjLeqlRdHKBn4usk/k630srdFnZmtUU2IdH6SopDFTs6mQate0kHzWVlw2aif1dS05xxP5gv0NcqmnhqYjHOwPYeBXLJDY0ujCUFM2rxCCneSGPdY23tv6LeQQxwRNihaGMaLBo4Koo8BbSYkypjmLo23sxw11Ft1dqYoOKdlbCIi6kC4VNJT1TctRCyQfube3gu6J6CogwCmpKsVNDLLA6xBaHZmkdxBRW6LOiQCIi0AiIgCr6umi9phlAs4v1txRFJAsERFQEREAREQBERAEREAREQBERAf//Z"/>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AutoShape 26" descr="data:image/jpeg;base64,/9j/4AAQSkZJRgABAQAAAQABAAD/2wCEAAkGBhQSEBUUExQVFRQUFhsXGBcXGBgWHBsXFh4WGBcaFxoaHCYfFxkjGhgUHy8gIycpLCwsFR4xNTAqNSYrLCkBCQoKDgwOGg8PGikcHBwsKSkpKSkpKSksKSkpKSkpLCkpKSkpKSksKSksKSwsLCwpKSwpKSwsKSkpKSksLCkpKf/AABEIAJABPgMBIgACEQEDEQH/xAAcAAACAgMBAQAAAAAAAAAAAAAABQQGAgMHAQj/xABCEAACAQIEBAQDBAgFAwQDAAABAhEAAwQSITEFBkFREyJhcTKBkUJSobEHFGJywdHh8CMzgpLxFRZTY6KjskNEc//EABkBAAMBAQEAAAAAAAAAAAAAAAACAwEEBf/EACIRAAICAgIDAQEBAQAAAAAAAAABAhEDIRIxE0FRIgQycf/aAAwDAQACEQMRAD8A7fRRRQAUUUUAFFFFABRRRQAUUTRNABXk1ou4xQJJGgn+/wC+tIeL83JaICmTsQdyzbKPUDWpyyRj2MoSl0WUsKhXuLW1WSwOkgbz0H41ROIc3klVLHzAkntZQnM5HqZHtSi9zYxzPBVVUXCNgJlcOp9eseornl/T8RZYG/Z0m/xxVLQCcsTsJYxCieuo+tKcVzcVaBlJ1WN5unZQfur1aud4nm1luLaRi1xIO2+Iu9++UH8K0frZjKGIJZrKNEwu+Iug+raT3qcss2rKxwJdnSE5pLKIuKJHlJXtq9w/sATHuK8s82M0eZfP8MrEW1+K4/adwOtcuu48x5iVtupfuVw1vRR6C4QNPWtjYuMod8pvKLt0g/5eHX4FEbaRpS+TKN4Is6zY5lLBcoBNwnw1OnkX4nY9tzHaKn2ePWyQNfM0LH2o3P7o71yJuZmkmQviAMenh4caAL+04G1GC5xum9dF3yII8oEEL9lF7FhWrNkFf86O02MejRDDWY9Y3ipINcsw/NiBczQTICgaZn+4v3babE9abYHnJmygNr5tCPKY3M/+Ne9XX9Ca2icsEl0X6aKruA5mVwSYKgTmB36CR0JMwOtOLGOVx5SPbbfarxnGXRBxa7JVFeB69pxQooooAKKKKACiiigAooooAKKKKACiiigAooooAKKKKACiiigAoorVdvhdzH9KANtYPeA3IGk69huaTYnmRFE5hGbLP+ksR+X1qncX5v8AK4zeZslkD/8Ap57keywKjLIkOoNlxxnMiIrRq0LlHcvqo+mvtSPFc6EAtmEEqFHWXmJ/dALGuZcS5wJOZrmVSSyA7jxDkBPoLQMe9IsVziucm2C8o4AbQAsAin5ID9a525yLRUUy8nm95ZgCLSW3ugnU5ZIt/wC5gT9KS8a4nlgXrozqqlmJ1F3EkZngbhEqi3eK37gK5iAURCq9VT4R9ZPzrdb5fuvDGWJE+Y+YjpFN46/0U5P0POJ822R4yW8zZmW0hA//AFU1MT1Y61Fu88MVZUtKJvi6S3mkIItrH3RSW7hMukaz869w2EmZGo1pkopCfp9mQ4xeFw3VIVyzNmA6t2nYfyrS/Fr0R4r6ArvAhjLKPc6mpd1VI/PTaolyzIMnbaqpoKZ4uLuEGbjwQFIJ0gahfYfwr1cTc1Ac66HrIH8JqTYwfkI7ka1k2FA3nX+9Kx0FMjDjF0NmYhtQdddV+E/LtW+1xzWXBzSTnkmCftR3qLdwpIPTt7CtdrCADU0JJi3JFjwfHrTk5jkRFgDWcg+wv7VzqfU1LXid1ySMpttGQA9BqFJ+6u56aa1VDggdp0otrct6jMs6AaxHUEdjSPHEp5Jo6Vw7jpQCW0+KQNgdDcPctHkXsBTxOckRIMgjyiDtOwB63D1YbVy2zzO8RcA+LNIEGYAzH1UBcvSmHC3S+0mBlBIkwF7sw6aak/aNR8O7TKc01tHb+XuZiyDMwaBsBqAdvlMfntVoweNVxI+Y6g9j618/2rty3iFh2RUguevmEIp/9Rgfg6Ce1dG4fxnLs2o8xb7P9+nVtKdZeLqRKeK1+UdDopRw7jivAfyuenr/AAMQY9RTYGuuMlLo5Wmuz2iiitMCiiigAooooAKKKKACiiigAooooAKKKKACvM1DVTOZOdFtLeVSAyJcy+rIUB/+00jlQ0Y2WHG8UCZQCJN1bZnpmMn5x+dUTjHOYUNLT/hXG7nz3RaEf6cwqrczc9i3iGBbS3jGfLGpXw0C6/vTXPcZjXuMQH0YERtILFwJOu5qPJyZRRSLPzLzuzIVV4JuXswHVWKBB8wtV3Gc03HACQuW41wMBrqsQfpSzEcPdZzgyep/mK2YbBrGrA6d9qdRihm7MLGDd2G7dPlTnCcvTrB0MT29qc8uYEEEzCkQG3qx8t8mtaD+fxFcyJ0j61DJl7oeOPZUrPA8jhozR/fmqf8A9FuHFreFweECOusdVjtV2XgKyR5mIGuUQPYk6VivBBGtm7v0KH+Ncrytl+KRReIYTO5Yr9on5VFw11LhNtLcFav93gltwPMyXNgrqVn66Ujucu+AzFlKv1+f51RT0YymY3AwIG439qiYDhTMSfrVh40pVYVfNWXL+AZtwR1n+VW8n5sWjXh+HtlLERr/AErHFYGG1EzED1irMmGKpO69v40sxdz4TIknT2HU9jUlJtjNCG5gconzSTMfh/Cll/ytDA6/WKud6yhQZTMHUztSviHDQSRGsaHuarGf0Rxsj8AQAPdHmKKYXfUUoTmC5duBXClWPwwI/wCadcNstacECcxgqdhoelb+IYG1abOtoBgPUiT3rVJXTBplZxWGgnLI/M1EFztofenF18zNmGnf+dRUwg3HeAKunSJUyRa4/cWA3nCmRO8nQk9yJj5054XzDdY+R/N0mABGsn2EgetV7wDqIBgn6ULg2AzoSrbafjSSjFjKUovR0scbuNaFtHAYuFa52UwSE9QIk+tXvhHM8DLIYLoZOqhfiJPUAf8AuNcHwnGyoUOcpGmYCRAk7d99af8AC+OG3pObYgTo7DVAT/41+I9zUnGUdoH+uz6GweOW4AUMj6RImCO8EVKrknAOdCrAr5s5lp3PXXsTr+FdN4RxNb9sOp9x2PrXRjyckc84OJOoooqogUUUTQAUV4WqJiOLWbfx3EX95gP41lo2mTKKW4Xj9i4YW6jGY0NMZo5IGqPaKKK0wKxZ69NUr9KGDxNzB5cOWCg5ruQw5QTIT8CfQGsYEbmX9MWCwrMgLXri6Qg0nsW26VxjifHv1q5cdm8NLhd1VDrneJQn5CtfFcAp88yCssVnXTSJ+U+s1pwmHZrRZcoC7q8SR3WdKlJloxF+MtswzudZhRMkjvPb1rbwzCKziSSSDK9x2Bp7ewdvwlclCzrIjcDtHao+GRfLMqwMg+1LzHUBOX8JyoYhe5E6H7wPWZFMMPw63mBuDKD9tT5D3n7pqLxi3GJMfeb2OgI/Ot+Ew+kJcBI+K2/lBnprofemfVmJbovnCeG28LaBcyWJInQQPvnoD0jep9rmXxSFsiQu7fZmNl/rVHxeCN6z/mQtoQuZiw9UJ6x0NY2/FtWALbAZoY6Rp6GuWWFWV5nQUxrtEtA6nafStgxptkEnWO4P1E1XcLzACoVoJ0+sCtfH8VcuSEbpsDXP4bdFeaot2G4xmGW6A9sif7O4pjh8Ol23lnMn2Q3xKeg9q5byffvW7pVvMjSfN/zVztcW8J5mJM/03ppY+OhFLkLeN8LNtjIknbTf2qHhSF1Jyg6HWKuT4xLyEOCWEkBdWWdio+17VT+JcAu7Ah09NY941mmj8ZprfmS0zG3OUqY16waQcaDF/JJEzpFbMRwANcBGkfMn+lTP1ciTA2gDaI3NUXFOzVtGHDlfIM5BiSIECNP60zgsojQ9faoNtTqSOmw21qC3NUOVK6AxNK4tuwuhrbwyElhvMfOjFXVJKvA13PcV5ZvAqCvlzN11M1ExTRDMC3TaNZ1obs27IONsKjkgbn5UruYlZmRE6wIinHE7Za0WAJiNO5qv2OFtGZgY10jtV4bRKWhnh8K0BgNIE+/f6TWV5wBpEyfoetTuF2W8PY66gb6j09prTxLCGNhr8j86VS2NRFwnBGuJ4hhUEgMxgew77/jUfF8LawMwYFWB2MgjsOwqzcX4Q2KwVpLTAeHoU2kkAz+NKF4S9rD+Dd1dnDaH4R2+dMp2hGkasNjmAaG8Njrrp6SvfQkfOum/o447kuAFpDgK5P3ukCufYfg3jAhhtoKLFrEYS6GtXFJUhgrQdQdiOulapJsxq1R9NKaC1cZb9JXFQseFhyY3AJ+cTSDiPMPF8bKtcyKNxbHhj5mZqvmiQ8cjtPHOdsJhAfHv21MfDmBY+wE/wrnHGf05tc8uDsgD79/8wg3qgPyZcAz3T8W7Hr2194rRbwQtN00Mb9fbrS+WL0hvHXY+4lzRjr65nvN+6T4Un9i2usa9abcPwNuJcXXaASbrLZE9coMk1Une6lz/AA8qiZdgMnyDtrtVjw2PsMhIFi206Fi99/c9K5sts6sdIY3+MphwCEV56JLR2k96vfKfN2dUFyfNsSIj9k1RsCoKjPea51ASyEEdN9adLaESoaNInSD30qSy8GbLGpnUwZr2q/ytxg3ENt9HTT3Gn41YK9OElNWjz2qdETieM8KzcuRPhozR3yia5ryr+l1ryziLSZeptGWA7MjanTtXTcfhfEtOm2dSs+4iuQ47kg4aTdw4dR/+VD4Z02Pl2j1qc5cRoxUuyJ+kDhNlWXEYfK9jFAyVlwLk7+oLZWIO2WqbiL169bewFe5nICqQpyMDOZbm+WOlOsVwb/CuPhnN1Zztbb/MtMIlxBh17kClF7C3MQj3UWWsqC7oJWSRrEaSOm9TTV2W4tKibg+TbrBPFEZAFGXWR6xpNauKcK8I6anofbXX6Vjwfma95QdthroaZ8SY6yQZiTHfp/WoNz5W3o6FFcdFVw1g38TEwS5jTYFf+a1HBas5OpPk9RJ1rbduFczpIKR5t9S0fSNK9K5/DCiS0KvsetdKdqyD06JPCME5QtcIFqQijQBnOhb5KW+lTOL8Tw2qC4Sq+UZRMhdJ17mt3MuEPgWkUxbtfVrg0qo44EhXjKTIgd10Jisj+9sx/kbrxe1oB4h76KNOmtTl4srLGUgE6ywJqt4a2demnpViwfDmRQYOo33j6HWmqJikyd/1wWUJZM0fdYnT3irFZVL1tLgBGZQwB6A9PrVUfBtebwx8I+JxmgAbqZMGn11suVVgKiwFA+lc2RIrBs2pxYg6aRPzG386cWuIqVBMhju6mG02HaPeqfi+ILZBNxf6GovDuZS7KFEj+9KxwtaK8joH6uhAOYfMZD840PzrTi+X0YeRpO+pEf1qDhseADm3I9/rUm98IbMPlUXaHIV7hAMqM3vlnX61C/7et65wTqBOQ6R133qccetoM+bQbAnX33qPY5tt3WyhtO86zQlL4K6PRwy3ooLaEn4CNfnXuN4cpADNlgT6VIv45gGJY+28nuKUcXdmUKHAlZg0yi29mNUicvDVdfIVZQu87+9Rm4QyqBrknsTPppSjg2BYOPOSp1I9fT6U9bHNaIhiCD97T39KfrRi6EHMfMT4dxbsZVAALEjUz0AbVRVg5Wuri8OxuQLqGDlIykHY6delZ8YtcPxgV7+e3dC5SVI88faPbSaX4XjFqwvg4YFEXdiRLN0JptONCpu9jLEcPKwFZBBkEtH1rcuFQqwlWO/xgGR031FL/wDq1xlMlWmZOh0HbSkuI41eDwGXKOuQT6jal4DMt6Wny6W180z510jaNdqrJ5RvveDsp3k6fx61KvceueFMKD6LEmjh/NOJS3muORGqLp+NEE49CjbDcOvW4HhFh1MxA9K84vg7jpkQZCdzmGvodarlrmjFM7XA+ZQPhPc7g+1SsDxxwhFwA9iNDWcDRnZ4ZfNtLbMumm4P8aXXuWgGLO1s66S0bVruY+5bDP1nyj5a0ts8yu7HMFgdI+tCjIZsk4zCKja5HLHojXIHbtH86aWLBNohTdU9CuGUaevWq++JFyS/Q6eVtv8ATUvDX7bH4rckQP8AFuJr6g7VSXQkexlgOW8VmDtcvMmhEDLI7771Z8OhXT/G9c46n2pJewF3wJs22Z9xlv5oA9JrRwY4kz+srcQdCJP11rllclbKr86ReMHizbZXLfCduv8AetdDtNKg9xP1rlGAwDXGRVbMWYDVTIA1NdWtLCgdhH0rt/lX5OT+hKzbWq7aDCDBB3B2PvW2iuul7OY55zZ+jktN3CHLcGuToe4X37Ga5pjeOYm0jWHtEBjLZNPMDozRuffSvoukvMPK1nFoy3FhmEZ10YT1nrUZY/aKxyemcJxGDtXLYvKWtt9slQFn2mQfalTYxCPPfJG0Kp1HudverFzB+jO9hLmYE3U3BMgH2J0+RpKLFmYvW3UgaaSJ667VPS7LJ30LP+sTn8NIBygegUzE7Enf5054SDbHiMvnMAAiWZjsB/IRXlvG2UPkssxA0G+v00rXbxzPcJOrqIXL8NvN1H37lDbarpDJJb7Y0fiqBMSjQfCtqgOmt2S1wg9wTHyFJ+FcKW8LZZvhB0jbN2PejjmMs28tjLom5nUsd/emFjF2UtDJO0x/M96W2laMVPs0rwx7RIVGffVCNf3g2lAwLXNbzhY1yqBm12kDQVqucYXKdTrrvv0iKX28U3h3CphoGo0k9h608U32DpdDteJC3CKhRBrA0lu5net1ziqCDBBOsevT5VUsFxW5cMXWzAay28+h7VPwrXbklRouk1ko/TVLR5xdmvGTosGYPfap3DuGi0JETGg70rwi3bjlW6Uys4sW2ykyRqT2jeslqNIE7J9kvmALb/LXf6VOuXSSQWyxuPSlVq8Wg9CYn21qLd4pnuFSGAIiRuSKlxvRTkTsXh84cknKB5Z/CqvgbRV9N/zq0DFAqAsRvB9NPzM0uxjgsGBEj4pq8NKhJMa4TjAzZCQYnXpPb3rPG2S6s+gAGw1pFwHDKz5i2xJinmJxwjQwpIn2qTjxYXaK3huI3FvggkQ2v5Uy45jQAyg9Aaxxr282YGNIOnvUTEXLbrl1E6AnqRVFWmKnSI748MukkxRhcYYM6sfppUjDcPCoTpJ1n+XrWgnwyelM2mG+x7wviy2rN29cTPk+EajUnrHStlrmK1i1ZlteFcQawdD7CkeB4oEttmCsrrBDRB9qjHHwkWkFsTqTqddqxIOTGlzioUEsSxnYHSf5VpXjwCkTmJ+zvUXhXCGvNBJABA2MnPKiB2mKsvCOXi5VLaAGVAAEkkhSST9frQ+N0Y3LsW4fC4ogMmGuspHRD6+lRsdjL1o+excQdSysPxiK+neE4Q2rCIfsrGlSLtgMIYBh2IB/Oq+JEXkZ8nPzEWnMZ9P72qM2PzHKOv419Jcb/Rfw/FfHYVW+9b8h/DSqfjf0D20zNhb5DRot5Qy/XcViiCyP2c74aT8OVSQNJJtMD+9swplwizfR2/WHCodjcth1+RHSmx5A4hhZm0t23OyHxBGmwPmFZYe2QpzC7hzuQys6fRh5fka5crktUdUWmuyHew9wNKWsNdQ7Gy2Q/PUUzwt2R8N5PvAsWAqv2vGOI1UFZ0K9R8tau3L/AAe5ibw8jpbVvMx9OlR4Tk0hnkikWTkLhEZrpJIIhJmZ6n8quwFa8PZCqFUQBtWyvSxw4xo4Zy5SsKKKKoIFeFa9ooA13bIYQQCDuDqDVE5z/RqL6F8KfCufdIlSfzU+tX+vGpHBM1NnzhiuVDYDeKWZx8Sa6esDcaHWlir4eV0Xyt2kiPU19FcwcKt3LbOyAuiOVbYg5W6jf2NfNI4gUCo5YDYspjfuOtScH9OiM7RuxthXfxDue9RcQ+WVzEdh/CoeIx9xWysdj/wfao/6xJk60yg1ozmbmktBPXSs1veGpM60vuEkz1rdh0n4t+21NRnImpi86ARoTJ26VJ4dxZ0zBZAYH1pO2Kg6bA1Mwl4ZpNLJI2LGqXmCkbFo96gYi1G/vrTK3xW2nmAkjvVdxGJ8S4WJgn8P6VOMdjSkXDhGFhQxgjfeT/xULEXtWAMHXLpt/YrRhMbltmJ/Zjt7VHxZLCBJPU7Vijuxk9G3FY8Zokkkb9j1qKzeU9hMnvNRLFtlfUbf3rW8XJB1jfT3p6MbsMMWLaTPxSNNRtNNn4pZsDJczXHZZfX4SelKsNfy6nQgQIrPimDt3T4ltxmIAKnow61vFMVsacSW0bFt7JOVhpO+4mfpSG/bbMCToDpUq6SlkWgwKgzP7XWPwpfexOtalQsmMLmOCgKD019/Sl9/E/WtMsdh86lYPhxbUiTMCtqKMbb6MLFvMdRmPbp6knr7U5t8KJUltTk06R7etMrWFUBBljQenXX5+YfSrPwLl9sTARc0aMeglZmpOTekOo1tmvlHlxr1xkQDNAPm10DyTXXeAcrWsMAVEuBBeI6AaD2rZwDlu3hVhRLkQz9TrMe1OQKrDGo7fYmTI3pdAKKKKqRCiiigArW9oHcT71soo/6anRoGDQbIo/0j+VbVWKyorKMCiiitAKKKKACiiigAooooAj463mtuO6sPqCK+deP8sNbcEg6MV2mJgD8TX0kRSLj3KlrFRmJUgySvUCpTTtDxaXZXOVuVbGKwCJirK3MvlViozgDSMw1Md65x+kD9F1vC3l/V2YW3QsM2sEMARPsa79hcMEVVXQKAB8v40t5j5dTFIA2hSSsdyDofSYPyrJKXHXYKr2fLeI5cvJmgZgoJYqdgpKsdekioNxmU+YEH1023rt2M5GujOmX4luLK7ZnAuD5Zg30qs4/AEFAVVs+YDyz/AJ1uD/70JFSWZrUkUUL/AMnNLd4amK3jETqfarHhuD2bys72vDyG0DlkaPKuQPQ61hd5KGVPDc52F0EHo9r7PuVg1TnGRvGSEhxAI+UCo/gjr86Z2uV7jLmV0j/C3Mf58hT7BhlPzr08nYkHJCybrWvi+2g1E/lTKvojv2jVYYCNSSBOh/vWtf6xJDTpqd69/wC3r4QPlEG2LvxR5M2Sf9351nd5XxC6FQIZ03+1aUM8+4NFL6PbNV/Egj860tdjXbtUh+A3V1bLBUHc6hlzqPpI+VMsFyU9xlVnCl7gt7TBdPEtk+4rG4oLfwSnEiO9YDEloA1J3Ef3rFWLC8pKVzOT8CuRtor+HeX3XemPDuGCwxELnS5ntkjraIYA/vWyax5IroOEvZWMNwG86yRlAQXBmMShIGZR7z9KkYTlwXGTKZJGv+4pr88v1q6NaR/RM1y2s9LeIU3LY+Tz9ag2OH+Fcz29BcXKAfsnwwxb/chNReYbxWL7XCxkVY+Hz7RoSGj/AOwqRhcLA0EhSzfIltvpUtk8TIU6qfzP8xVl5N5Av3mt3myrYIEg6lgfMY9JaKxNzKSqAu4HwRsVcREGYwHM+UBCVWfqw+ldm4DwZMPZVEUAhRmI6tAk15wrl61hyWRfM27HUxpp6DyimtdUIVs5pzcgAoooqhIKKKKACiiiaACiiaKACiiigAooooAKKKKACiiigAooooAKKKKACiiigDApVV4zyOtwL4UKUOYCNCQ2dc3zNz/dVtopHBPs1Nro43xnkm8GZVWAbjWg0QIuee2R6A6UltcKuIjO4Aa3FwjbRT4d6PWu9uk71DxHCrVw+dFOjDbo+jD2OlRlgXotHM0cGGAyZrXTzW9vsOQ1pvZW0+da34yLviIvluqVuQf/ADWfi16yorseN5EsuVMkRaa0f2lb4fmraj3qi8Q/RM3j+MBmIUPCnRmTQgzGrCovE0V8qfYhuWSPDU+ZM7Wo/wDSxAzL/wDJrWnCI8k/aVluGetyzKOD6Mhq33eVXMpkdV/y1MbIYey3uryh9+tRnwrG4+e14ZQkn9tJ8O6dek+b2qTUx04sq/FeFFwyroyKVT/QTcT8CVHyr3hSXDYVmBVlEKT9+x57ZP8Ao0q22+DGYQFirZCO4Em0f3XUEe4qb/27cBuJ4bsJDITsWGoHpKeX3FH7aG5QRVcXgpuGB5DFzXTyXgEuj2mD8qi8TRLZ8NwRdTLqRoSmkj95DFdB4dyrdW0ga3mKOV1IGazcmR7qYPyrzEckvcAz2gz2/ILhYS1tdbZPqJg/xrVhmI8yZRsNwxslwDXKgdY6+EyuPrbY/SttrhTl0BywWUQTEDOy6+wZfrXRMJya4Ky6rllYGsrDqJ0+60f6aaYDlOzbMnztmzS20yp29xVFgk3sm8xRuT+R3uktc8tsOy+rAEggdl0U11LD2QihVEKBAHYCsraR+P41nXZGCj0QlNy7CiiinECiiigAooooAKDRRQBiE61lRRQAUUUUAFFFFAH/2Q=="/>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76" name="Picture 28" descr="Click here and return to Popular Salt Water Species Hom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42" y="3045068"/>
            <a:ext cx="1648562" cy="74558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0" descr="data:image/jpeg;base64,/9j/4AAQSkZJRgABAQAAAQABAAD/2wCEAAkGBxQTEhQUExQVFhUXGRgXGRgVGRgXGxogHRkdHiEcGCAcHCggGholHx8aITEiJSkrLjEuGB82ODMsNygtLisBCgoKDg0OGBAQGywlHCUsLCwsLCwsLCwsLCwsLCwsLCwsLCwsLCwsLCwsLCwsLCwsLCwsLCwsLCw3LC0sLCssN//AABEIAHgBPwMBIgACEQEDEQH/xAAcAAEAAgMBAQEAAAAAAAAAAAAABAUDBgcBAgj/xABBEAACAQIEAwYDBAkDAgcAAAABAhEAAwQSITEFQVEGEyJhcYEyQpEHI2KhFDNScoKxwdHwFUPhkvEXJDRTg8LS/8QAGAEBAQEBAQAAAAAAAAAAAAAAAAECAwT/xAAgEQEBAAICAwEBAQEAAAAAAAAAAQIREjEDIUFRE2Ei/9oADAMBAAIRAxEAPwDuFKUoFKUoFKUoFKUoFKUoFKUoFKUoFK8mk0CsGNxS21LOQFHX+XrULjXHLeHEEg3CPDbB1bXfyA5mtE4vx83dyJA3A8IP4QdP4jO1c885i1jhyWnGe1Nx2yWPBsZOhjXU/s++29SuzPEzmVWcuW0JzFhm3gEnYbVp9m2biwvhtj4nY+Hlv1PSeo0NTbCdyM1sAEa57oGZoPyLrlHnvrsK44+TLft14x1QV7VfwviaXVUq4J5gHnz0qeDXqcNPaUpQKUpQKUpQKUpQKUpQKUpQKUpQKUpQKUpQKUpQKUpQKV8u8anQdTWrcc7dYewrd2e+cbKmx9W2j0qbG115Ncexv2g4u78BS2vPu949Wkz7VQY/jmIcfeX7h01l2j8ojWnKLJt3fFcQtW/1lxE/eYD+ZqpxHbPBJvfQ/uy38hXCAGcnKQW8jz8tKt8B2VxF1c7Mlpd5utGnIgb1DTpOM+0nDr8CXHPnCDfz1/Kqj/xSY7YdOX+4WP5IK1H/AETB29buNzETpZtz02Zjr/WsWL4pw+wR9xiLoY6F7oQD+EDantdRuB+1Jx/sJvHxN/asNz7VrhHhtWp15k/1qg/1+zE28Jh1Agy4LnbmSa8XtpcIm2tgAaeG2sddTH+TQ1F1d+0LFn4Qg5SqHT+dQsT9oOOBjMB/8YNQD2xxnK6NZkBUnlt4ax3O1mOn9c5n8K+umlaNK7F8cvuzOz+JtSYiT5f2rCMVdYgkg8gD/TSJHWri12qxZmXzcxnCNz3+H0+lSR2nc6vYwzgwY7uCdjupEVnjGtq+3x/E7nWBpIBA8wCsct6+7PaJpLMM/wC+JG2++sf0qVc4vh2B/wDJqrbSt1wNZG2Xl9KpnWTpAkE/u6bwNxU4Q5VfYbtQCZ7sgwNVbXTfWNug0FX/AA37QGUgQX0iHOv1HP6CK16yuCcCe+tkRMFXX18QBrPb4Bac/dYpCdwLga2ee0zG3nSY66S10DBdvMO0Z/Aeshl9J01rZMNjUuLmRlYdQQa49huCYrDHvLdsMNycq3AdNxMz7AVZYbt5dtQt7C22GmYqvdkTtoQZMVUs/HVQ1eg1qHDvtDwlyMxe0doYSNp3Wa2LAcVs3hNq4j/ukE/StMppNJr0UoFKUoFKUoFKV4aD2lRMbxG3aE3GC/z9hvVLie1SjRFJPLOcs9IUSx+lZuUnayWtkNY7t9V1Zgo8yBWj4rj19ueUfi+7/IS2oPtFarxriWQQTnY6CdBpzkkn6jWuc80t1I3w/XTcV2qwlsw19J8pO/pVwjgiRsa5Z9m/AHu3P0q6PAvwDkx67fCB+ZPSuqiuznXhpNKr+McXtYdM11o6Aak+goLCa1btF2ytWJVPvX6A+Eep/oK1LtD2ru37bnW3aWAQp67AnQk+QrV0wd5lVhbEMCRnbK3kYjT3rO2tJfF+P38Ux7xzl5INFGvTn71AGHNZMIwByFWVhoQdxH9+XWr1cESqsNQQ8jmComPcSfarJsVfCsCrs5dQ2ULAPMkka+Q1+tXuHVE1Fu2p5Qqz+Y0rFhsHEkeVfWJQ8q3x0lqXktXtGRGjaQAfYgSD5itI7VcKOHu5ZLW2GdCQZ31B8wfrNbfgbRkf571O7UcP7zDk6l7UuNdYI8YHXr7VnKE9OXhlTRmC6aT7b/5zqZxPha3k0MAKzhuk5dfMakEeU1Q9scLlZCAQmWFnoDzJ9tK2fsYxNhYMnM4UHYymb6GCPVRWZDby5w0rbuSRFtTm5GAIJ9MpB8wKicJ4OMpNogq07nmFkL6/2q4wgvXWuLcthVYomm5t3IBHsOfRq8ucP/R7OW0ufKLpUZsxYR4W9QSfrV0u1c9hgdSQTEzI31j1EfSvbeHfKC4APocuqgjf/BPSrbh7s9q33nhvsrZVImTbtEAnpsQQfw1E4DiWOF7+/KOue5rpmVFIBA5aShH7tUfNjB+IeqgTpykR5jl1msGCwt57l3MngChgwH7QbQDnsdN9KtLGNsNiMLZGYpiAMjD5cqkg+cMx+lScFxJGYwwzoLbXEGsBrpkid9cpjTc9auk2rhhNR4WJ1020EnTpp7a0XCHUEwVyE65T4l31+XbTzqwweMtm/wDoasc6/CxGg8JBHmp8PSBHSq/tHcupYtizLPFtSQsgrmJAHSNF6aU9G2IWGJGh5E6QBIXUjnttXn6OI5DTrpGu3TaK2DCjNZTO2VlRAdNIzOFYE7gSBB5SKhHh2JGIwj25CBXW8j6qAACZ/C6tt1A61fRtgwF66uburjqygMVDHQkxr1Go/KsmP4nevCHOaJElBJIgf8j1NWWHsgqzIEYlptk7lGPiUjnlyqPesfFsMyJibltR4e8yidDbABzIB0Mj0FPRtS4BF2uh9dIUhTy267nSri1way5mzivxDMuupg6g6QRqahcIwve2EzrluG5BBEZjlBYRMjUKR+9UfiFk2v0chWcXgiyNMrEvoY36+xFZWtmsX+JYceB2urtoe9A1jpmiNferHBfaG6tlxFnpLISpjrDb/UVrGFuXFBIciFJzAkaCF0g7A7+oqdicY9zRwjQyJ4wrSWAghoEiDoZ5naasm2XSOFdoMPfMW7gzfsN4W+h39qtZrh+KwQyq2ULqxyjSMpAmfk3B8ian8O7VYuwAO87xRrlfxaevxTqPrSwdhpNc4T7SnHxYZdN/vCvlp4D061r/AGr7X4nEqVRxYRo8KEktPV9D7QKg6Hxntlh7JKBu9uD5LZmD5nYVrd3tjduD4ktgxos6eRJEsfQD1rlGZrRysIgTp/TlV7wXHISDlzsOkx66anz1rlncvjpjI2o40ZhE5tDmbRj4twgk8tyfl30NfBW7G3dBtJY92T/U6aRWG7xVlB+6ZF308A3O8LM6+dU9vHX8TdFrDJ4tvCv5szDQeteeY3K9OtsZsUcoJNxB+7mP51M7H9lL2Mdbrllw4YHXd45DXblWwcB+zMZluYu61wjXugfAPUwCfSui2rYUAAAACABy9K9OGGvbllm+bFkKAoEAAAeQFZaUro5qftHxkYa3mgFmkKOp6nyFca4lxC7eul7hLE6f9ugrpXalBcxKrMlbcxvHiP8AxWpca4KVll23IGpHmPLyrFy9tT1FRi3HcW5gqL7F9dgCg1/h19qwdoreMBv4Y2nuW7l1LtrIM2WBHhI6j02FTcJYMFWAhhv1FSsK+KtLktXyLY2GUMVHuRIHLWioPFrDrdwqtBurYC3OZBzKEB84z/StgxJKKigAmD5SzoQD5BUk+9Q+F4a1a8T95cdiT44WSd5PP2FT7Aa7ck88zRESSBOnJQAAB61Sx7aurOXnqB/DH56istu2GuFTocoYTsRMfkf51E4quWWBnLiGH/Uk/wBKmpeBtpc27o6nfwPofYGD7Uy8jMntYYTDKtTLZgg6QASZ2iNfavEaBrz/AM/Oq/jN2LfdiJukoJ5D5j7bV5p5LllpvjqNO4rwlGZraoMuuXNzzlQp9RIHpFTUwgt2wqqAQr+FQSVzBVA05i4CZ5CpzrOIvygYW2QbkHN3YIHSAVJqLwazfGJvXWI7gQAOYJkt9WP516ZdM6YeLYC41odw3d3Yttn/ABMCo05bD6io+JxYw4S46O9yHshUU+I+ElvwqczGTpoKueEY21dCm04ZAwt3HGkFBOXXXRTM19cD4lbxF11Vwe4yZxHLQZdd5hx7CnJFZjs1u3da1ba5cEHKDEi/8WgG6mD7Vg7UYoWsLcuXB3ihguUiP1hDEzrOUqRFWnBOL2sSLvd6ZCUmAozoSUI6AAz6Co3EuLpbxIw3ds4YKfZXYjTmW8UnzFS56XT4xSLbt2bhthS5Fm0Avitm8ykHyCQSfevcJftLjrloJluKi3Hcr4WW2oBGvIkb9QKteL8RGEw7XmUvlAWF3zK4kjyAYAfu1HucbUWbeJtWXuq7BCRAZUaMo2OcZtWHlSeSaOFVuGwVnNfxiBrbqRh5uDKA0zmnkCkCZq8stbW4bfg1YMo0J7udf4ZA/wCqvjjWNtWVW1cdT3max4tAzsRlLeQnUdCKxXOCWxebE5jHdsmSAcqhCpM8gpU6RE1j+svteKPx/s+t+2ltXNtUABy7EQO7U7aEyfKTVwMJIWGIJXuDOoBUDxdY0K+wqqwyW+KDC3w91UW5mZBp4lyhcw6SDr51H7RdoCMK74Yh3RhnhSctwMQSdOYJ9lqf0vU7a4vriXA2u37N/vO7W2QrL1BKBwI2JbmZ2nnU98NlIBBB/wDTqeqkfGAaYe9dv4UeI27jLMwGh3ABgcwrAjyzVdjC/drn8TIAhI38JLOy+omKTy3pLjrtpfajhr3wRZvql0FMQcpPzgoAI5CJB561erhtBcksDcW6I0mBkgdNZb3qVicBaF1nEKzE2yRvlyzHlAMAeZ615m8SQZy914eku0Bh6anzFZvkyt1DjNTaBheCRcuHPmsuwFtY0VWBz6jkxUa8orMnB7bMdIU5lO50SMnv4Z84q0wtqQVcCBbBJGhyhmg+WYgQKz3xo3hCtmRiCRBhZVfLQGfSumNy+pZGu3eEAnKWMsQSdf8AdAV4B2gqI6E1GxHC3UhsoAInQAnPL5dPmEgjTfMOlbHlBLAiCcxlTJ+8ZQx6Zl0A6kV8SpzAA5ZBIB8asJPhnfwkgR0J5iunKpxavd4aHnuxz1DaR4Vg7baOPpVddtBbcOMsSw0ljoBvzWQd42NbgMVmXMcp8spggAHN+6B4R6t6VT8QxYHgCDKDI0yzljU6HWI25sdDFYz8mlkUWJ4WrLAKmToSCOkEE84ifWoGAN4iGxD/ALo2+isKl8XxkfGRJgBQZ26aaKR/Kq/CHEADIgjqFR/z51mW3H0s7bP2M4KuLvFLzwqrOVTDMAdjBkDzmut8M4basWxbtIqKOSjfzPU1wbA8UxFm73iPkuDWCoAOmxEf1rpnZr7Qbd4i3fC2bmw8RKt+Qia3gZyt4Ar2vi3cBAIMg7Eaz6V91tzKUpQaL2r4FfF79IsGdZK8/hg6cwQBVZZ47P623HU2zMeqnX6GulkVrfaHswl4l08Nzy0DevQ+dZuO1la43Dwwz2XhTIgAMs+anY+W9R04O5mb0Hl4BEjk0GY9DWWxg3RyJNtx4SeR8mGx9D7GvvE497Zh7OY9bbgKfOGEr6a15spnjfVdZZZ0qmRwzIwhgYYAyPIjqDV7wjB5R5nQVA4eGuXszASxBIGoECAo6gdavMYzKmW3rceQnlpq3oo/OKtzt9GmvcWYdzcM6NiQV9iw/pUvs0AQykSpGUjqCINVvFkH3dlNUtzJ3loiPYTr1arfAXRhrDXW1Pyg/M3yj+vsaxnvKSTvazusOA4kiMcPdbxI2QMdmjQH1gQfQ1hwrnEYrOPhEqvoDv8AxHX2qFxLAA2rJ3dhdBPU6HN7MT9avOAYY2rTXCPEFkA9QNAPMmNPOn/ON3Pq62hYS5N55Ay94xJkHRmKyQPKAOfxVZWcOLZaQ0AZj1ZlbWOsKQKhYK2AikKNF1A5eKTPV9yBrHvVlcQkOSSAO8JJ8WwBCjoxJ1ieldMsd/WNqS62HwasVXIjXGuQJMsVUQAOX5V7w7BWrWfKgRnKXH38TACCT1zEmPKrXE4ec07SczKYygAbfhWT6kCo3EeErcNslj922dQCQdGPhb9rNqTOwArnwyy+tc4r8J3Fi53SQhc3LhUDcEQT9IAHrThmKF69dRrYHdwM5Bkt3eoWR8KRyO58qsb+CP6Qk2QxOq3dIBkQp55JmI6GpeDe2z3AD3gtsttiJkGTCnT5s0+lbni17qXNFtd1dDIPGofu3twDAZAcjeZaCawrjLdi7hrAU5riMqgAZCUDZp8/EB6Cpf8Apa28xVAJzO0GNQfE2m5jQH1pYuHvrlruyoRUNtj8J7wnLBiVIKiR0PnVnin1nnULj/CEu5Bd8bWQCCDBNxWYjMBqcwk1OXEjvTbKmQCoZgMrC7Ou+6kRHOpdrhSWb1++ol7jgH8TZSqhf2QNp8z0qMeDwx7pm3lg/izhl+FZP3cEakTW/wCeJy2+eHcPtWbYtIqolxipy/KwIBk85j8o51iwHD1tWybdpFDTfcDQFlMRMbmQB+7Vk1tROjMsEhQdSCuUtvvmG3vUhLwEwh1ZSQRp4YUhfMOT9an85tOVqE9h5yaMwzrmH7VwBgRHw8p9qyl82iq3ijQ6AKybz5lTr+HzowyxOYZR8upOQkXGPs0Dnr5Co98qvxZkkZRmbbUqCBzC9OfvW5JCvm/cAOYjWE+HUz59RDZo6t718WGKyxgruJAhiGfeP+ZPoKjfpQOcQD4irEeCZXSYOszG2gmJrxMUzHwzJ1MDQzI0A2Oyz7b1zy8kx67amNvafirioIBMrmMHntodY1XUfs1ExPEtRABOgB0PzEgg8wTA19eQqBjcbatPluvmbT7pYa43igzrCbCOelV+AvYrFuUtWFCkQYYiNgS7nn5QR5UmWdq6kTb3EklUNy2GzSVZhA5Q5j4hl0mrfB4RbqCLneDTW2j3FIDTEkgfnFWfBOxVu1BusbpGqhh4V8hvOs/2raVtACAIHQaAfSu0n652z415eydojxNc1BGhCxIjkPT6Vqfa7sZilBbCOXt6E29FcR+yR8W08q6eBSKcZ+JuvzQ9t1ZhEMPjtsoJEDmp5edTMI1oxNs2yfmstI90Ow2mCK7vxfgFjED722rEbNsw9GGorTeJfZ5BJtnMPZW9/lb8qmXTUsrV8L3hWbd7OvSYPTZwQfryqJxDAX2Yi4GnLIhB02MVb3eDi0YvAoYiQMkgmCBPhb002rN/pYEBHZeeU6A6nltuCIAO1eW56rrMdofZrtTdwRCsM1vbJmH1XTeuk9nO1NnFjwZlcbq8T+WhrSLuBuAQ2VwNwy6/5HUVRNgipFy33Qg6cmB5ajf1rph5sb6TLx/juYNe1zzsv25IcWcZlBPw3BAX+Izv51v9m6rAMpBB1BGoPpXpntws0+4pFe0oIPEOHrdGuh2BifY9V8qocRgCkB1kdP8A8H/6mtsisdy0GBBAIO4NZyx2u9NOsXLKiUDMDI+7QtsdQeh9YqpRrblmvXSjsTKOzJCzou0GByBitk4jwCH722Mx5gkhvI5hrP8AmtVAvXQcucmdAlwIW9ASB3npIPlXC4N8kQHC2/F3itGy2/Gx8gBoPUmoLF8ZeWVyovwINQs7mfmY6SY0iKlXMRGh7lPJ7V5D9MxH51lw91LilWvLk5pYtusj8R1Me4FW46h2y2cXZNyA4bIO7RU8bHWWIA2BOkmPhmoeM4q2I8Nsi3bB3LDO0cxEwJ2GpMGvsKb9p7eHHcWQvicAZ29hoqgakakg7itV4p/qGDyhr3gJIUplymI0+HTSND1rEwm9/W5W44YMxDBArAgEEa/CQxBWYYzzGwGprJh/Aqk5RoAGJgJK5SEHMroTMEmtM4Txy+SZunO0atBmJq8XjV5dWymRzUjNrz3BgVN2X2XS8wmI8ObKFELoNB4MkqxjRUgyYjU1NC6MSw1F4mdIXmw6liVUTy61r68ZBRtCAyhSEhhHp4Sv9YqQnH7RYOSpaW1YQZYxmbTZYA086642OdjYGtAmGUESiZV5CJyAczOpPQ1iG5hAM0yRp80ZupgHKvWOVRMPfS4qZAxQi0Blkzuc0jXOT4ddedZEiBGYAgyQJAIcab6Kkk6bz5VvaJj2gc4KlQMxJneNQvWdSSOtNfETrKnUbG4RED2MVHv3ssEHMFdmTcywYAl8o1XU19JiR8uuTxKrGCXaMwI5b/Vj0p6Eq8oKgprCFFJ/9w6iepB59SaioozRmiWC2z+KZck9RrFZmuEABWkhVZNPnZoP/b8VR4BESCjkqp0GpgsSTprBiKu4aZblwQPESGJRiDqLYiPeSNfxGvDcMIbokrJYCZJufDA36+/pUe/iF1JEgtNyAZFtdj5gxy3k9KBLhlY+8ClxznOCAPKIYTtMedYuc6izG9sOeTlAbUZXIM/D8ZOw8RK6+W1VOLzMWJBhQMxIn4QZMgbTM/xQK2nBdniNSxA0AjVio+FWOxA39SavsNhVRYXQf5qeppMMsuy5SOQXuN2Uth1DXhtCQqqSAwkmSNyNBWZ8XdvW8tphZtsWgW9iGAkMxE5hG8DoQK3bjfYmxdY3LYFm7B1USrTuGXYg861leBXrDhBbYZjllPEj9OoEdGj1FTLHj1GplKw9m+ypvtF1ZRdC5+I8/C8+L3BjrXTeH4FLKBLa5VHL+/U188Nwgt21UCI30iTzO5qYK6446c7dvAK9pStIUpSgV5Fe0oMVzDqwIYAg7g61VY7s5ZuTEpO+XbYjYyNifrV1Ss5YzLuLMrOmmYnszdAhGDLER8Ma8lMjbQQQK17G8CuLGe2+8SFYdN8sg6nryrqcUy1z/hj8b/pXAeI4PK3hYejQef8Am9dA+z7tgb5GFuIA6qSGUjKQI0g6g61vj2lO4B9da+LeFRfhRR6AD+VdMZqM27ZqUpWmSvK9pQeGoWN4bbu6OoPLz/596nV5FBreI7PMv6t8w/ZuAH86p8VwK9myuD3W5W2P1h5KQuyjcyTNb5FeRWbjtd6aeHAldFDADu1hWIGhk8vpoKyocxVXyvuCgBOhA1YnmYgA9TWy3MOG0YA89dfcdKiPwa0ZgETvDH61y/nflbmc/HKe23A7Vqzbv2SEYkB0BkDeG6CNj61B4Tj8Q6ZbIYkQPCNdPaND1I51129wU/K/sygqPOBEn1qKvAnUKq90QgOUQVGY/NA9vD+dOF/DlGh2eA3Xhri2k8ObvGORgAd/BIadeQmrPCdlICi42YxOWVXSN2PiO5iBW12eEXEKELbOUb5iCfqp08pr5w/CLgCjLb8MsYYwSRv8G/xfUU1/hv8A1W8H4YtnL3ZUZyXkzrAy59TqQCABpua+u9kAMVKxbXKDJMtqGnqACT7VaJwq5mBy25zFjJOpjT5eU19WeDPILuAdPhE7a6ExALSSINX38ievtUGN7QWMOX758hcKSoBYiJBVIGo0GvnUjC9orWMX7kW3IBJFwwy9NInXlrVd9onZz7u3e8dzuyQw0+FmnwwNDO3tWpWuEoqAr65pKkA6hgRsOc7CNQeUuWuyTbfsNanKqtmgG4rLLHOREGOQ8zsw6VZ2eFOQ6gBEZICsZgkENoNOh9arfs+x2IuC4LzZkUKFJUK2x0MaERW5xVx8cs9lys9KscHQk5yzyuXXQRJ3A9TU+zYVRCqFHkAP5VmildZjJ0zspSlVClKVNBSlKoUpSgUpSgUpSgUpSgUpSgUpSgUpSgUpSgUpSgUpSgUpSgUilKDyKRSlAikUpQYsVYDoytswg+9c24nwfELcKJaa4FOkCAQx3zdAdYpSuXkxl1tvG6b3wHhQw9oJMsdWPU+XQDYelWgpSuk9MXspSlUKUpQKUpQKUpQKUpQKUpQKUpQKUpQKUpQKUpQf/9k="/>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80" name="Picture 32" descr="http://sanibelseaschool.org/blog/wp-content/uploads/beautiful-menhade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5182994"/>
            <a:ext cx="1087352" cy="59744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6" descr="data:image/jpeg;base64,/9j/4AAQSkZJRgABAQAAAQABAAD/2wCEAAkGBhISEBUTEhQVFBUUGBgXFxgYFxgXGBcWGhwYGBgYGBoaHiYgHhkjGhgbIC8gIyopLCwvFx8xNTAqNSctLC0BCQoKDgwOGg8PGiwdHxwsKSkpKSkpKSkpKSwpKSksKSkpLCksKSksKSwsLCkpKSwpLCwpKSkpLCkpKS0pKSk2Kf/AABEIAKEBOQMBIgACEQEDEQH/xAAbAAEAAgMBAQAAAAAAAAAAAAAABAUCAwYBB//EAEIQAAEDAgMFBQUFBgYBBQAAAAEAAhEDIRIxQQQiUWFxBQYTMoFCkaGxwRQjUmLwM3KC0eHxBxVDkqKywhZTY3Pi/8QAGQEBAAMBAQAAAAAAAAAAAAAAAAECAwQF/8QAIxEBAQACAgICAQUAAAAAAAAAAAECEQMhEjETQVEEIjJxgf/aAAwDAQACEQMRAD8A+4IiICIiAiIgIiICIiAiIgLCrUDWkmwAkrNcp3l24VXChP3Z/a/naPYJ/CZvxaIycUDup2/W2vaK1WMOy4WjZ9C+C7FVvfC6RB4NB1UzvV3xobDSL6hxOyaxvmc7gB6joDKo3dtVadUikGFuCCTMtiC3DpkSTM4RBg7rX1YbSBfWqxUq3mo+8C7oYCThaM+JuSSboO77sdoP2jY6NaoA19VgeQMm4rgCeAgTqrQFfOu0O/8AUo0mUKFAurhrW4TJDIAANTDdpIuGea98Auem7kU6v2NlTaHF9arifUJ0lzsLQMmta2AAOepQX6IiAiIgIiICIgQISF6iDyEXqIPEXqIPEXqIMcS9XqIPEXqIPEXq8hAREQEREBERAREQEREBeOdAXqo+9HaWGl4bDv1XikOILokxyaZ6JRB7L70GvT2moLNbXdRpcS1gYC4dXlwB6Kg7U2sisymyMbsRJPlAF3vcBfC0aD8oGYWHZzqTajzTgU6QEgTncUmkxBhuN5zvVYTksOxQX1XPcMwyo4/lv4NMDgY8U8wwFU8l9JPaDm7PRMyLGS65g7xxcz5naTA8rWxX7Js9SDVqEscSMLf/AGh5hM28Yzin/Tke3GDfXqO2ja2AThZLpgEAggYoOeEkQLy/kx05dq7Ti3GQAJJlxgNF3Pc7RomXOMyTq5wBSo019m+HSpghsY5DQAZPtEmTfVxccrlxFytdXvF2g6k5mxkNbc+I4DC0bxIpl13X9qMI9kPG8tlcNYyXEy+JLgWucBBktuWsGbac2gOcS7y4fbsDMIl0zkLuiJz4ajIZOLczfZY+id36DmbLQa9xc8UmY3HNz8IxOPMmSrBcn3GrbTVa99dxDGEU6TJBMAAlzyAJMENAvGE3cTK6xFRF4SqLtTtx0FtHpj+YbNrZ4jYZmyCw2/tenSIa4y5xyGYHE/qSqnbe8FR37KGticRiYvck2DedzwtdcnXq7xwfePN6lR12NGcNDokc3YQZBMCC222Oo1zb70ySTJxfml0F153iAPdctp1fYdYuoNc52Imb3vc8cuinqn7uVtx7b2dM3g4rmCQJvN+auEVoiIgIiICIiAiIgIiICIiAiIgIiICIiAiIgIiwq1mtBc4hoFySQABzJyQZpK53au+DLCi0uBwjxC0mmC84WAAbznOcQAAAN5txIXP9p9oVXtLtoLnCiCa9Jr202w+BTa2CZMXcS6RMA8a3JMjsNr7xbNTnHWpgjMB2IgC5kNkhfJNq7U2iptdWqWVBidUFJpBaW1ajGspbrowk0cTpNt25yAstrrCmCMNOq+nAqMu5u1TiDWNaAGxT44YBGWaqdo2Jos4UnANwtHhneNbee8Ay0Gk4QI/CbOgTTzlW0x/zjBstNoY8+JUf4gDTcjy0WkEz92KbCeBnmNlDvVRZswAeRXrPL67jTqQxzoDiJacWFjWiBIJByGUF1GnhtiAaPCBDZLmkgmoZGZJAnOIAEys2dkU5LnOc2AZBDd3BN5zJIBt1MndCjeJ2s+ye82y0tnLzUZ41QglgBaWtaS2mwueADhbcmSJc8zqpHYO2UquKs5zMDHSGlwDqr23FR7cxSZO402mXOmL8odjoktDSBixZudAaJM+gN8pw5XWih2U2q7cLbRcmSG+zhkCXOMe8Wgq0k+jddvsrjtVZ7nghlMwZG61w9kn2qg/B5GDzFxJprOtXAqYWyIyEXdg0DRd2E6AYWz7C412zVabcLKlRlt4NqYWtdBOHDIEEDM2AgzcFb9h7X2ijTc2m5mE+b7umXToARhnDcAOkcBoht1lPtapTr03VKo2ehM1S0zULACQHQbAkAGMUA2cF9P2fa2upioDulocCbbpEgmcrXuvhVPbWtY5lehUqOyc/xbOcQbEFgAMDiXZAnIKRT7wvfLa5f4NMACk6pUe10GBjLR5GxdsXFspCttXp9J2/t3xiA1xFF1mYfPXOuD/4wL4tZmQIJjbUZ3ScgCWtyAzE6c78JgwJo9j7ZY7EW1Icf2taQXQL4KbfZAvEggXhtRxJVjSryG7roN20mEFxk/tK75hsnQnM3L3boj+1ppB2ukXkYg4taPu6LJgni43M8zc3s1sy2PtDA4NeQHuMCmwF0EHUC7nCIkm0QGwMan1g4yxpGPJwZMMm+Fzj8jBP4QDCrK1AMJg0aLY3nn7yoQLgBpAAAEWAwgiRJUyodFsG1YKjKmYcYJJGTuBFjEaTkTOa64FcDsFc1G/6hEZuF3fmM7xGsnCDwBBXT9hdo4h4bjLm5E3xAZ3yJB+isirhERECIiAiIgIiICIsKtZrRJICDNFS7T3ppgkMDqhBi1mg8C4/ISeSr9o7zVrgNa0i+EAud6yLDmWjqo2nTqkUTstr/CaajsTiJJiBfQDgFLUoEREBERAReErh++Xf3wyaGyw6rk9+YpXDTyLxN/wwZ4KLdDoO2u81OgcA36hjdya3EYBqPghrfeToFyO09o1K8PqOc5rfvD4ZAFPCRhaMRLXMfvuxEOOECbFczsNKt5oaS4nzS5xqOaGnE90uOJoLicpcTlYWWzbeHvaHSAYIcCYDWf6b77zQZOVxkc1z5clvprMde0vaahpkl+B7miaoL3Yatd+ACsB5QGRGUgZ+UE1+0dpYMIa5znUQSww0lz3wHA2gujeBud4Z+1Mq1LNmGwS83mKh3S1pmwc2QBkQeFlXOo06diXPuKgE+R+QEDKZgDK44LPzTpq/zwNLRSa7ctSbIhodgL2jiA9ut91oOq3eHTNTBUDmBu8Jc4jDUBxCxJImx1sZzWWzikCWsaRdzGuES0HNo95PoOAWW07AzDic92PC5rb6t3+ZInn1IsouUvoiNUq1A9tMMIAaQRMm0BptYbxMdLKTgD6WGsycYnADiLnCd2NThDRexkQBCw2Q03fiBDcWIXJAsABwDZA4kc1Lo9ntJu5+IQ4k3IEkx7/+gyTekaVb9m2cO+8pua4nHwEuNgI0n3boJKy/yui27KosYfimXTkxtrC45DE2MldbZsbC4Yz5SSb6OAgTPDC3Xzi3CN/kQdADhLcQMjOoJvGoE25SrS2pVtfs5hbBfiMxZubwCOmFvAfgInJY0+xGFhwmm54MtJbEke0eMOPTyzmVc7DsLm4gRcwRxJF38RMGOEuusTTqOaSxjQC4WAB+7MAmTzMRwaENbc4OwKrTbyty3sw4CTmI/vmQFJNBgAZIcbCCPM8ZTyAAtwAEKa7suqREnE4ETpDS2HDqSPfMWQ7I1jwS8viXRGdg4uJPEzfMSFbdR4ubc1g3t6mQYET5rumW+mnCblS6Hb76TyGvxgXc4mC62ENxCDkDwym2GVc9obJs5Ziw+cZNNwCZbPC5PpPBa9n7Gp+wGmxzBabeZxFhOXwGknScn5UuKRsHehtQCm9rqbAJwU4ptORON9jBJuGlvPGbK9oVmHyeGSIhlJhIZzc50AG+bgw8jK4za+69UGWXaLNDjIIdcEx1jmAFF2HbNpokxjAbYjFMEziDS2S2IIP7hGkqZZfR39us2oPxXa+o+5HiVGMpNHEtu0+pg5AWUrs7tSX/ALQPfTMksDnMaeGMgyALSXDXdyVR2f2pSqggtaHZlsUxqBie6o+4kgYi4jKQLqXQeXQfELg2YbR+zeG3iZpzHGxGWatjTT6X2ft7arMTfUWseFlKXId3+0MNQDEDjMOGNrjiiRk9xnSOeS68K6oiIgIiibZ2pTpedwBtAF3GcgAL3QS1G2rtGnTnE4CBJuLDieA5mFy/aXfJzxFBsAyA4zE8i2S48W05PFzSIVDXYHXqOm8jGAWg8W0QcM64qhJPHjjnyzH0vjjt0O298nvB+zMGETNV5wUx0J83QD1VP9sNS7nO2g3vdlH0/HHMOPBRPBvic2To6sf+rIgf7XDmtzXB8y4v43IYNbhsx1FuqwvJcmmpE2k8m2KbRDBAjlBxEfxN6IaE2w2F4DQQD0swHLOSsqUxeA3hYD1vhd1EHlmpHZVJlWuxph4EnJzwIvYxgb8yt8Fa7GgyGtB0ACzQItmQiIgLF7wASbAXKi9p9rUqDC+q4NAvfMxwXynvb/if4p8NlqfXCXe/9clTLLS0m193u78ufio7IYsQ6pMF1rhhzaPzmOUWK4rY8DXDGQLmxEEgktvYEEtZhItc++r/AM9c8BrWAYiALxOYN/cOOauK3dqWYztRc7CCLHAeIbxbkJ1K5s+XV1l1trMN+lztPeGm1sYgLEWjzHyO5uAtBzxX0XOf5k+tWe6mDcQQJIEkOJ5kj6ql2ns7aBhBLiXRaDimCQIzJjrnfSe27Kp020Wmm0BrGEGeJALnuJvnuxEzN+GWdmHePdq2rfaqoOqvlzvKbEN3jawwzF8gDcmBmpQcPbY1pOp/EDYkza0czeed5s9GmQLEk2bgETaBF7ZZmMzFiom3dklgL3huEGQW5Ng5HiLR1mFTz71knx/D3ZHPdiNNrL/O0zBsRDtbyOMqWNhe/wA5YRnANi2IJPImdfatkV72caX7RgjC7IGcJIlzeUOA4eUEWiZdPZqbCAAYp7gHAeyL6gHXVbTGX0y9If2VrTFpMA39kQR62ClbJRAdJw4SDiz8ojDBnLP16qa3s1hcLZkt4gRGnAn58gshRpuE4YxtvImA2CAefl64SqWWe15poFIlplocSySMpcJLR1xEfBQhs1WmXOa1p9tpFpdqBa1iPeVbFzJ6b8C/4hh6R/4r1rQBZ0lsn97EficRAytKvJuIqoAq5sB3Tg6B0Yjlob/wLbQ2QjMOaG/diNBHsiTBAm+vE2VgGuAILshhBzOIgw7rDgY587SG0DDW4othiZ3hf1/orQU9GzjexbAPSZjQHMSOI4Le3Y2FxcN4kQdQWmxv100lWT6GtrXA9Ljrb4BRTsTQWyBrl+G5HTX5KLtKAexaeOcMExmNGwKYE2AIEW55KB2n2cTUY5oxF7rGLBpG86eOIt4Xd+VXvgRcO0EWsCMt02u0/wDHgtdWkRkJzBgXMi/1HpyU9qucfsTqcFpcBOEQZGGTLwOQmLQZZK00Gsc5rarQXBxEwRGHdmcza08tJk9FUpOkuxAOALG4t0YuU536+QLCpsIeb0xAAgggZwKmU5hsdWg9Q5bae7MHFTqOY4k4TiIgAZggzcZX1YOKmUdp22m6fEFeACPGZTfIyMPdvxMa68Lqzb2ZM0wHQQ5rbQG8wIIzIgmbidCo9bYKjjiDhvtD44CSD1MO5eYq+OVitiZS77VmP39ipvcyHAscROV2B2LKetjZXND/ABHkS7ZKwAzhzDz1I5+5c54Ba67G3GHXywRcniZvlf3ZVgdQ2BJdkRAkgxPIG+dtFp8iunSn/EygM6G0iZMYGTAmTd4sIN+R4L0f4lUSN2htJyzbTAvlc1LjmLc1ypDiXS2nMhx9PILi5sOE4WxxOx1KrInAACC6Z1GU8rjjle14+VPiuO0e+FaoIaw0xJbAeMWLMAnSRe2gJlV+yVptYyDiMg3yMDPS88+K0M2F5IDn08WIsO77cktIE6CbaREqfs0NaSCDPW4zF84g9JdOhBpllvtMjXcXlwkRM4S4ZCHOAc6OEGNNFpcSTuYujAZibXMP+YzsptQtFgQTfIYvnHE/oKDXpk2Ie7rlnrIIA0z0C4ssrb03kaadG/laOb3eI4z+UQJvqxWGz0nRJfMRwbGRyJaM/W6j0KJ4NAtYvkyeUuGvD+ksOa0S4jI5gR8IM9ArxWtrgGm+GdJz9MY/6lXHdYl1R7iIhoizrgk6uAnLQQLqnZtDSNwvNvYZXLY6ti3rqul7sUMNIktLS5xJkEE5CYJcfeV28UZZLlERbM3hK4zvV/iIyg51HZx4tYTiOdOlGeIjNw/CMtSMjq/xI7y1aTBQoSHPaXVHiZYy4AFrOfDr8GmM5HzPYuxDIAcQJ3iAT6GLRPy9Vjyckx6rXDC5Lhj621vx16heDxxAAm1xawJ0jWLQVR98e29l2dxpbLTY6pTqFlU1aT3EgAbwfiAu7E2ABGEYS0ALpGd3nCmT4uF0HdcwiRHEcpt8lR7b2Z9prOFXZDWrgN32VHU8XA1iCGndtLYPJcXHy4ZZbvqNc8LrUYt2ahW2D7WymKTxdzLlj8NQUyBN43hFyQSRJzXfbU3xAwMaN0SZGD2TAyy5DIFc9/k21zRAo0qNKiWltNpLoALiJsMRBLnHm4klxgt67Y34RvG5zM+1mfgPmq4+OeW979/4nvGOe26iWtxtaHPZUY5gOUzgNzpvkHXcUXszu4ajKtZ8eI57nYQDhmA4ROViOH8umr0xLXRdz2jrfEdOf1UnZKQY5zTEFrTHMblusfBZcmOUy1ivLNdq3s/YzglxLCbOlwGAQIgjjb1M8AqzvKH1GYGlx3gIHskZAAe3F+UhdDXYTJB3bzwcBm4TeABA4z0Kg7TLcLmiKjzgpSJDNTUOkhsuvnYZST1Wb70zn4VvY3Z1SlUl75e8YCcLQ0GA8t3QPLmZzOgghdCDAlxAtBzO97umXBVm2Nqsa0UqM4btc54BkTBIu4uJLnGRcuglQKVZzzvkTzyF7Aafwier81S8045v7PDyq9dtxd+zsDbEb5cBxOWqwa3ESXOLuZM26Tb3jPJaKLhzJMacI4/LpZTWNMx6XjLW0gjhELivLlne2sxk9MmUx9fnwEL2mDiANgHTaxAzvE2gclkBe/TWI9w+ua37LswJuLZcrEfAf+RXdwxllWbaRIGJomMTo1eJj+50AWwAwYaMpH78kn4x73c16W52O9Djr5cOU9G+4rNzRn+bF7yR7ru+C7ZGLU5gGQsJI/izHSb+i1uoNmATaBygwB7pb7zwUkMIi8wb85/UeqzNOIytP1gfrilwIiN2YSd4gC1+eRPEz8ZWwbPAsQLa3lw/kt7mTpplzGQ9/wA0LBwvY+ptJ9L+inWjaLVoG9gdRkd4i5y5E88PNafsIkwHNg4RFzcHjOX0U7wmjKwEgcLr1rbQDpA62JPv+SjxgqjsBgBpGRaA7V0xYmTlrZPsTiCcLDiiDxBznKbk6gQ5WjncxlAyz9rLlaOIWNSDIj8tsg0zJ5AGfcE8Dat+yOzwtiR/tvxPrOhOq0jZna0xnvReRaBnlbzfkHGVa+GDnIxfAC4m2X8isXUWnR29Bj92wHKYHuT4zas+xEiDTEEGZgS7IDPK7YJ5J9ndHlYCRwA38/eBp+bMKf4YF754+rnWi37x6SOC1upEEwCS0y295dBeeodNvyge1ePiEN+KDBZBAi83HnJ08rSLcZWJpGATIknKRe/CdIExoZstz9kAOEMgDdBnKm4Xj1gAfG0J4cgYom02m+rbH0+KrlhqE9q/aa9oJ95ceV7A/r1Ve97Z9iRxNUfKVc1mEWv0l7f5ti/H+lc7ZSTYVD0cKkejS3Q/VcGcbw2VoNppn+En/uw/oKY+oWggVAzq0Ee7EPktOy1MNiXNPAgsOukOP6Km03ni7rjf/MfJOPezJWvrtxAPrU3cj4Gf8QfyXe93gPs1OCCIOUQLmwgAWysAuWxEiMb9Pbrgf8D9F0ndmp9zhknC4i5cTxF37xz1Xp4XpzZRboiLRVxHfHsN4rfaWtLm4Q1+HzswzDo9pkG4zHEAlUNHY6b7tIn8rZBGk07Pb/ASBOS+qEKr2vu3RfcNwHi0CJ/dNvdC5+XgmfbXHks6ctsdUwLMeAYBbUkTw8oh3IwVM2TZcDjutBeZsZPrbKPktu2d2q4OJpbUItOTiPwuDvM3kXdIMFaGOrU3ffUntaBDYBeLxJc5sjOwJvGfFcV/S6+m85JVl4Yj9fP3e9Q+0KAwSLR8s8/0VsHaFI3x/Bxz9FhtW1tiGy70gf8AKNSuv48JPwy8raiVKYL6eIkmZA4CL/GBPRbdtAkO9kl1N38Vx6QXD1HBRdl2Ko92J8C0QPS889OnopdcsLYLvu2S6o/ISQ4QHZe0TIkAgDNcuv37afTXtAxuDNBBPKxin8b/AMsvGN8WpI8rQWtIyMwHvHWAxvRxyKh0KzqwaxjXNYQMRMtdU4zIlrJ1jE6SBAkroNl2YMbAzzMWHQAGwAsBoPeuj+V0p6V3aFIutx/vYWH81ztamRVLRPG1jItwz92fJdhtFDE0tFumnCdL8FDHdtoMh7sX5ocDnoAI96rz8XljrGLceWr2r9mYY4csRv8A8T7x/eYCQImxtYuF+gaBx0UlnZ1QZFpnm6/W0fA/FZU9gOpaJByE2EakDO36C5eP9Nn9rZck+mmkySADnYEQbamx+GtlOpiAIOkDPTM/riFkykNMPEdcjn+sln4eojKRbrJ+PxXpcfHMYwt28J1B5zNoGZ4c16Bf1+Gn09yyFKMojp7PD1+iGmdQOeluH65rRDHr0ngNPovQBwhZeHx6G5y0TBbUTE+g+v0QYiP/AC91l7bj+j+vis75859DkFpfWAJEyRoMzOWmn0UoZBpykcP4r/r0S/zI+qj1NsAG9bibkg/igam0TGeea0VNsc6zRHW56AAgReTcHIWsVW2Jb61ZrROYGRF7+0fd8lo2fbA+QxuUg8BN7l0Cb8dVorNJuS4ngBMfwtg5km3WLCK120g4sDWva2QSxja2E/nax1OvTNzaHfKZlRV94km9Wi2Mx4jbRxAnT9aqZR7HLgCKjSDvAiSOUXyXK9n7CKtdtKbTJHi7Q/cbvHcrO3ZIAuHZ6L6I0Kyqnb3e41DqfKMznqvP/TsZVDkRlFjzBV0iG3M7b2c6mDiEiAAQbW8vCCM+uSrn1RN7cQSdbRczEkxYTbWw7YtlVu1dgU3eWWchBb/tMgekKmWO4tMnKPeLgTqLcZm7demWWij1AHfhcfceo0PTCepVr2n3YqNaSwhwAjDvRHIiXNveN9ue6FQ19oM4HC5ybUIDnAZllQHBUiP/AMyuTPjrWZNraoBw4ni8YTvxewtMerR1UqiREg/xNOLPqYF9AOFlDp1w44SRiHsVBDm9Abj0wqRSLQZILOclw/3G88gdFXwNpYfIu62lyPn/ACVv3ZfD3sGUA+Yk8MjcKmYBmZnU/wA4NujnenGf2TVIrsuYMjORcHUfW3BdPGpk6xERbshERASERBoq7FTd5mNd1AKh1+7lB3sub+69zfgDCs0Uahtzu091DB8KpB08RgqAH1VfU7sbRINR3jRkBDQCODYAGnljXNdkipePGrTOxyNJhpiPCcwc2nPXK3r81tHaggZ+vvXUryEnHJ6T51yre0ROduMH+d+Pot1PaC53mj0OfHor9+yMObWnq0FVna3YlNzS5rAHNBgi3y+fAnilmiXat27tEMs3PUAi2gkmAA46mJg81oL9oc0nDGvmafkSAI5/Va9gpiMt5vm0N/az1OYOoPMi1pnKfQx8v5W6rHHkuVaWaiJsOzVXgF9VjTwGIkToTA4/11U5nZ1XMOpu5gn3ZfVeVmN9oW5xb1dl9ZWNGWHcMcspHreF0SM0luxVvyn1/ovW7HW1Dee9n8LKy2avjbOXEcCtqnSPKqgbHW1j/cc+NsvRe/Yq35febnjl8OStkTSNqp3ZTyRv/wBjmqXtao6nVbR8uIbjrYXvEOwOm4DhiiPwGTkD16h9pdmMrNAcMiD1Go9fhmoym4Subo1GxN24Rcfg9kwYnBMiRdpkHgpNvcJIPOb205/EXWPa2wOpvxtBIubTiB4ix0sRBBEWMYHQsW7IEgHJuYtO6LwY9nem0Y2wBTGLva7JMWNxDXSDnbCdJ0mxMeeVUbTTx1QN2o9mTK2KntDf/rrNAcehDSNcIU2p2iMOMfe025lvmZNiSBOG2t2OvInKBtL/ABmgho2ml+HKqy0gsE58muBMHDAz0VXndWTtJnxIFIwH6S4CzgSHZG+Jx4ldkuK7pbQDtDsNUvGBwIf+0Y6WuwvydIE2eMR/EQu1UqiIiAiIgKt7T7BpVgQ4QTmYBBIyxNILXdSJGhCskQcFt/c6swQwNqMHsODnNH7v+rT6sc88goOzP8Mw4uZFsNQy0cm1GiW9HX9br6WtNbZGP8zQ7qLjoVllxyrTLTiW2iPgAPdp7gTzUjZ6hD2uFocJ3TOcZgnnmr6r3bony4m9Db3GQor+61rVPe0HSM5lJhpa5bX7V6teztcGgOIJGoET6LYtWYiIgIiICIiAiIgIiIC8IXqIOX7V2Pwqwc0WcbZRjvuk/mGX5h+crKnVtIjDqCDuxnIPszaD5cpyi92/Ym1abmOydwsQdCDoQbyucZs9SmYcd5ud4DxoRwnSeBafK0nPx1drypbakGNOd40z04X4+i9cy0jLl/T6JTeIztoOHQacx8ogi0C/xH1VkrHscQw2gT9Ap6rux22ceLuEcPerFWUoiIiBERBhVphwINwuc7a7GLAX0tM2wCCJkiNQTcgdRex6ZFFiZXEt7r1KmHaGnwq0TLXziBHtTZ08TfKXOgAQa/YgZVxfsapBu2cDuM0ycJBMTHUycvoTKYAgWR9MHMAxxUm3K92uzXureO5uHCxzA4gFxBIMNcZd4dsjF+K6xERAiIgIiICIiAiIgIiICIiAiIgIiICIiAiIgIiICIiAo+17GKgvYjI8P6W/spCIKHadjcybW1IyOkngY15X0jRE3Hvtcf05/wB+kIUat2e11/KeLbf0RbbLs9oFNsaicozvdSFr2emWtAJmBExErYioiIgIiICIiAiIgIiICIiAiIgIiICIiAiIgIiICIiAiIgIiICIiAiIgIiICIiAiIgIiICIiAiIgIiICIiAiIgIiICIiAiIgIiICIiAiIg//9k="/>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86" name="Picture 38" descr="http://upload.wikimedia.org/wikipedia/commons/6/66/White_Perc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3" y="1946096"/>
            <a:ext cx="987099" cy="5069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U6vsey9KPEwsx07fMY2vgG2fEe08c4TbHUITHgMPrtlSg1_Vu1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5949280"/>
            <a:ext cx="1291094" cy="765820"/>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1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611808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at…</a:t>
            </a:r>
            <a:endParaRPr lang="en-US" dirty="0"/>
          </a:p>
        </p:txBody>
      </p:sp>
      <p:sp>
        <p:nvSpPr>
          <p:cNvPr id="3" name="Content Placeholder 2"/>
          <p:cNvSpPr>
            <a:spLocks noGrp="1"/>
          </p:cNvSpPr>
          <p:nvPr>
            <p:ph idx="1"/>
          </p:nvPr>
        </p:nvSpPr>
        <p:spPr>
          <a:xfrm>
            <a:off x="457200" y="1295401"/>
            <a:ext cx="8229600" cy="3428999"/>
          </a:xfrm>
        </p:spPr>
        <p:txBody>
          <a:bodyPr>
            <a:normAutofit fontScale="70000" lnSpcReduction="20000"/>
          </a:bodyPr>
          <a:lstStyle/>
          <a:p>
            <a:r>
              <a:rPr lang="en-US" dirty="0">
                <a:hlinkClick r:id="rId2"/>
              </a:rPr>
              <a:t>Overlapping Community Detection at Scale: A Nonnegative Matrix Factorization Approach</a:t>
            </a:r>
            <a:r>
              <a:rPr lang="en-US" dirty="0"/>
              <a:t> by J. Yang, J. </a:t>
            </a:r>
            <a:r>
              <a:rPr lang="en-US" dirty="0" err="1"/>
              <a:t>Leskovec</a:t>
            </a:r>
            <a:r>
              <a:rPr lang="en-US" dirty="0"/>
              <a:t>. </a:t>
            </a:r>
            <a:r>
              <a:rPr lang="en-US" i="1" dirty="0"/>
              <a:t>ACM International Conference on Web Search and Data Mining (WSDM)</a:t>
            </a:r>
            <a:r>
              <a:rPr lang="en-US" dirty="0"/>
              <a:t>, 2013.</a:t>
            </a:r>
          </a:p>
          <a:p>
            <a:endParaRPr lang="en-US" dirty="0" smtClean="0">
              <a:hlinkClick r:id="rId3"/>
            </a:endParaRPr>
          </a:p>
          <a:p>
            <a:r>
              <a:rPr lang="en-US" dirty="0" smtClean="0">
                <a:hlinkClick r:id="rId3"/>
              </a:rPr>
              <a:t>Detecting </a:t>
            </a:r>
            <a:r>
              <a:rPr lang="en-US" dirty="0">
                <a:hlinkClick r:id="rId3"/>
              </a:rPr>
              <a:t>Cohesive and 2-mode Communities in Directed and Undirected Networks</a:t>
            </a:r>
            <a:r>
              <a:rPr lang="en-US" dirty="0"/>
              <a:t> by J. Yang, J. </a:t>
            </a:r>
            <a:r>
              <a:rPr lang="en-US" dirty="0" err="1"/>
              <a:t>McAuley</a:t>
            </a:r>
            <a:r>
              <a:rPr lang="en-US" dirty="0"/>
              <a:t>, J. </a:t>
            </a:r>
            <a:r>
              <a:rPr lang="en-US" dirty="0" err="1"/>
              <a:t>Leskovec</a:t>
            </a:r>
            <a:r>
              <a:rPr lang="en-US" dirty="0"/>
              <a:t>. </a:t>
            </a:r>
            <a:r>
              <a:rPr lang="en-US" i="1" dirty="0"/>
              <a:t>ACM International Conference on Web Search and Data Mining (WSDM)</a:t>
            </a:r>
            <a:r>
              <a:rPr lang="en-US" dirty="0"/>
              <a:t>, 2014</a:t>
            </a:r>
            <a:r>
              <a:rPr lang="en-US" dirty="0" smtClean="0"/>
              <a:t>.</a:t>
            </a:r>
          </a:p>
          <a:p>
            <a:endParaRPr lang="en-US" dirty="0"/>
          </a:p>
          <a:p>
            <a:r>
              <a:rPr lang="en-US" dirty="0">
                <a:hlinkClick r:id="rId4"/>
              </a:rPr>
              <a:t>Community Detection in Networks with Node Attributes</a:t>
            </a:r>
            <a:r>
              <a:rPr lang="en-US" dirty="0"/>
              <a:t> by J. Yang, J. </a:t>
            </a:r>
            <a:r>
              <a:rPr lang="en-US" dirty="0" err="1"/>
              <a:t>McAuley</a:t>
            </a:r>
            <a:r>
              <a:rPr lang="en-US" dirty="0"/>
              <a:t>, J. </a:t>
            </a:r>
            <a:r>
              <a:rPr lang="en-US" dirty="0" err="1"/>
              <a:t>Leskovec</a:t>
            </a:r>
            <a:r>
              <a:rPr lang="en-US" dirty="0"/>
              <a:t>. </a:t>
            </a:r>
            <a:r>
              <a:rPr lang="en-US" i="1" dirty="0"/>
              <a:t>IEEE International Conference On Data Mining (ICDM)</a:t>
            </a:r>
            <a:r>
              <a:rPr lang="en-US" dirty="0"/>
              <a:t>, 2013.</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255500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19200"/>
            <a:ext cx="676789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457200" y="76200"/>
            <a:ext cx="8686800" cy="987552"/>
          </a:xfrm>
        </p:spPr>
        <p:txBody>
          <a:bodyPr>
            <a:normAutofit/>
          </a:bodyPr>
          <a:lstStyle/>
          <a:p>
            <a:r>
              <a:rPr lang="en-US" altLang="ko-KR" dirty="0"/>
              <a:t>Protein-Protein </a:t>
            </a:r>
            <a:r>
              <a:rPr lang="en-US" altLang="ko-KR" dirty="0" smtClean="0"/>
              <a:t>Interactions</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4</a:t>
            </a:fld>
            <a:endParaRPr lang="ko-KR" altLang="en-US"/>
          </a:p>
        </p:txBody>
      </p:sp>
      <p:sp>
        <p:nvSpPr>
          <p:cNvPr id="9" name="모서리가 둥근 사각형 설명선 6"/>
          <p:cNvSpPr/>
          <p:nvPr/>
        </p:nvSpPr>
        <p:spPr>
          <a:xfrm>
            <a:off x="5486400" y="1219200"/>
            <a:ext cx="3550096" cy="1398240"/>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b="1" dirty="0">
                <a:solidFill>
                  <a:schemeClr val="bg1"/>
                </a:solidFill>
              </a:rPr>
              <a:t>Can we identify functional modules?</a:t>
            </a:r>
            <a:endParaRPr lang="ko-KR" altLang="en-US" sz="2800" b="1" dirty="0">
              <a:solidFill>
                <a:schemeClr val="bg1"/>
              </a:solidFill>
            </a:endParaRPr>
          </a:p>
        </p:txBody>
      </p:sp>
      <p:sp>
        <p:nvSpPr>
          <p:cNvPr id="10" name="TextBox 9"/>
          <p:cNvSpPr txBox="1"/>
          <p:nvPr/>
        </p:nvSpPr>
        <p:spPr>
          <a:xfrm>
            <a:off x="5181600" y="6027003"/>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798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76200"/>
            <a:ext cx="8686800" cy="987552"/>
          </a:xfrm>
        </p:spPr>
        <p:txBody>
          <a:bodyPr>
            <a:normAutofit/>
          </a:bodyPr>
          <a:lstStyle/>
          <a:p>
            <a:r>
              <a:rPr lang="en-US" altLang="ko-KR" dirty="0" smtClean="0"/>
              <a:t>Protein-Protein Interactions</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5</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80" y="1143001"/>
            <a:ext cx="6233120" cy="56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9600" y="1575048"/>
            <a:ext cx="3227167"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smtClean="0"/>
              <a:t>Functional modules</a:t>
            </a:r>
            <a:endParaRPr lang="ko-KR" altLang="en-US" sz="2800" b="1" dirty="0"/>
          </a:p>
        </p:txBody>
      </p:sp>
      <p:cxnSp>
        <p:nvCxnSpPr>
          <p:cNvPr id="9" name="직선 화살표 연결선 8"/>
          <p:cNvCxnSpPr/>
          <p:nvPr/>
        </p:nvCxnSpPr>
        <p:spPr>
          <a:xfrm>
            <a:off x="2869980" y="2103883"/>
            <a:ext cx="559020" cy="410717"/>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0" name="TextBox 9"/>
          <p:cNvSpPr txBox="1"/>
          <p:nvPr/>
        </p:nvSpPr>
        <p:spPr>
          <a:xfrm>
            <a:off x="5181600" y="6027003"/>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2360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Facebook </a:t>
            </a:r>
            <a:r>
              <a:rPr lang="en-US" altLang="ko-KR" dirty="0"/>
              <a:t>N</a:t>
            </a:r>
            <a:r>
              <a:rPr lang="en-US" altLang="ko-KR" dirty="0" smtClean="0"/>
              <a:t>etwork</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99593" y="1268760"/>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사각형 설명선 6"/>
          <p:cNvSpPr/>
          <p:nvPr/>
        </p:nvSpPr>
        <p:spPr>
          <a:xfrm>
            <a:off x="5562600" y="1344960"/>
            <a:ext cx="3473896" cy="1398240"/>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b="1" dirty="0" smtClean="0">
                <a:solidFill>
                  <a:schemeClr val="bg1"/>
                </a:solidFill>
              </a:rPr>
              <a:t>Can we identify social communities?</a:t>
            </a:r>
            <a:endParaRPr lang="ko-KR" altLang="en-US" sz="2800" b="1" dirty="0">
              <a:solidFill>
                <a:schemeClr val="bg1"/>
              </a:solidFill>
            </a:endParaRPr>
          </a:p>
        </p:txBody>
      </p:sp>
      <p:sp>
        <p:nvSpPr>
          <p:cNvPr id="8" name="TextBox 7"/>
          <p:cNvSpPr txBox="1"/>
          <p:nvPr/>
        </p:nvSpPr>
        <p:spPr>
          <a:xfrm>
            <a:off x="5867400" y="6027003"/>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898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Facebook Network</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7</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164" y="1371600"/>
            <a:ext cx="6947963" cy="47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04" y="2498204"/>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00B050"/>
                </a:solidFill>
                <a:latin typeface="Arial" pitchFamily="34" charset="0"/>
                <a:cs typeface="Arial" pitchFamily="34" charset="0"/>
              </a:rPr>
              <a:t>High school</a:t>
            </a:r>
            <a:endParaRPr lang="ko-KR" altLang="en-US" sz="2400" dirty="0" smtClean="0">
              <a:solidFill>
                <a:srgbClr val="00B050"/>
              </a:solidFill>
              <a:latin typeface="Arial" pitchFamily="34" charset="0"/>
              <a:cs typeface="Arial" pitchFamily="34" charset="0"/>
            </a:endParaRPr>
          </a:p>
        </p:txBody>
      </p:sp>
      <p:sp>
        <p:nvSpPr>
          <p:cNvPr id="7" name="TextBox 6"/>
          <p:cNvSpPr txBox="1"/>
          <p:nvPr/>
        </p:nvSpPr>
        <p:spPr>
          <a:xfrm>
            <a:off x="7099425" y="2642460"/>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92500" lnSpcReduction="10000"/>
          </a:bodyPr>
          <a:lstStyle/>
          <a:p>
            <a:r>
              <a:rPr lang="en-US" altLang="ko-KR" sz="2400" dirty="0" smtClean="0">
                <a:solidFill>
                  <a:schemeClr val="accent1">
                    <a:lumMod val="75000"/>
                  </a:schemeClr>
                </a:solidFill>
                <a:latin typeface="Arial" pitchFamily="34" charset="0"/>
                <a:cs typeface="Arial" pitchFamily="34" charset="0"/>
              </a:rPr>
              <a:t>Summer</a:t>
            </a:r>
            <a:br>
              <a:rPr lang="en-US" altLang="ko-KR" sz="2400" dirty="0" smtClean="0">
                <a:solidFill>
                  <a:schemeClr val="accent1">
                    <a:lumMod val="75000"/>
                  </a:schemeClr>
                </a:solidFill>
                <a:latin typeface="Arial" pitchFamily="34" charset="0"/>
                <a:cs typeface="Arial" pitchFamily="34" charset="0"/>
              </a:rPr>
            </a:br>
            <a:r>
              <a:rPr lang="en-US" altLang="ko-KR" sz="2400" dirty="0" smtClean="0">
                <a:solidFill>
                  <a:schemeClr val="accent1">
                    <a:lumMod val="75000"/>
                  </a:schemeClr>
                </a:solidFill>
                <a:latin typeface="Arial" pitchFamily="34" charset="0"/>
                <a:cs typeface="Arial" pitchFamily="34" charset="0"/>
              </a:rPr>
              <a:t>internship</a:t>
            </a:r>
            <a:endParaRPr lang="ko-KR" altLang="en-US" sz="2400" dirty="0" smtClean="0">
              <a:solidFill>
                <a:schemeClr val="accent1">
                  <a:lumMod val="75000"/>
                </a:schemeClr>
              </a:solidFill>
              <a:latin typeface="Arial" pitchFamily="34" charset="0"/>
              <a:cs typeface="Arial" pitchFamily="34" charset="0"/>
            </a:endParaRPr>
          </a:p>
        </p:txBody>
      </p:sp>
      <p:sp>
        <p:nvSpPr>
          <p:cNvPr id="8" name="TextBox 7"/>
          <p:cNvSpPr txBox="1"/>
          <p:nvPr/>
        </p:nvSpPr>
        <p:spPr>
          <a:xfrm>
            <a:off x="160157" y="4251920"/>
            <a:ext cx="2491259"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FF0000"/>
                </a:solidFill>
                <a:latin typeface="Arial" pitchFamily="34" charset="0"/>
                <a:cs typeface="Arial" pitchFamily="34" charset="0"/>
              </a:rPr>
              <a:t>Stanford (Squash)</a:t>
            </a:r>
            <a:endParaRPr lang="ko-KR" altLang="en-US" sz="2400" dirty="0" smtClean="0">
              <a:solidFill>
                <a:srgbClr val="FF0000"/>
              </a:solidFill>
              <a:latin typeface="Arial" pitchFamily="34" charset="0"/>
              <a:cs typeface="Arial" pitchFamily="34" charset="0"/>
            </a:endParaRPr>
          </a:p>
        </p:txBody>
      </p:sp>
      <p:sp>
        <p:nvSpPr>
          <p:cNvPr id="9" name="TextBox 8"/>
          <p:cNvSpPr txBox="1"/>
          <p:nvPr/>
        </p:nvSpPr>
        <p:spPr>
          <a:xfrm>
            <a:off x="6084168" y="3770221"/>
            <a:ext cx="293838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996633"/>
                </a:solidFill>
                <a:latin typeface="Arial" pitchFamily="34" charset="0"/>
                <a:cs typeface="Arial" pitchFamily="34" charset="0"/>
              </a:rPr>
              <a:t>Stanford (Basketball)</a:t>
            </a:r>
            <a:endParaRPr lang="ko-KR" altLang="en-US" sz="2400" dirty="0" smtClean="0">
              <a:solidFill>
                <a:srgbClr val="996633"/>
              </a:solidFill>
              <a:latin typeface="Arial" pitchFamily="34" charset="0"/>
              <a:cs typeface="Arial" pitchFamily="34" charset="0"/>
            </a:endParaRPr>
          </a:p>
        </p:txBody>
      </p:sp>
      <p:sp>
        <p:nvSpPr>
          <p:cNvPr id="11" name="TextBox 10"/>
          <p:cNvSpPr txBox="1"/>
          <p:nvPr/>
        </p:nvSpPr>
        <p:spPr>
          <a:xfrm>
            <a:off x="2357877" y="1295400"/>
            <a:ext cx="32047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smtClean="0"/>
              <a:t>Social communities</a:t>
            </a:r>
            <a:endParaRPr lang="ko-KR" altLang="en-US" sz="2800" b="1" dirty="0"/>
          </a:p>
        </p:txBody>
      </p:sp>
      <p:cxnSp>
        <p:nvCxnSpPr>
          <p:cNvPr id="15" name="직선 화살표 연결선 14"/>
          <p:cNvCxnSpPr/>
          <p:nvPr/>
        </p:nvCxnSpPr>
        <p:spPr>
          <a:xfrm>
            <a:off x="4618484" y="1837069"/>
            <a:ext cx="563116" cy="30480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3" name="TextBox 12"/>
          <p:cNvSpPr txBox="1"/>
          <p:nvPr/>
        </p:nvSpPr>
        <p:spPr>
          <a:xfrm>
            <a:off x="5867400" y="6027003"/>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1602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Communities</a:t>
            </a:r>
            <a:endParaRPr lang="en-US" dirty="0"/>
          </a:p>
        </p:txBody>
      </p:sp>
      <p:sp>
        <p:nvSpPr>
          <p:cNvPr id="3" name="Content Placeholder 2"/>
          <p:cNvSpPr>
            <a:spLocks noGrp="1"/>
          </p:cNvSpPr>
          <p:nvPr>
            <p:ph idx="1"/>
          </p:nvPr>
        </p:nvSpPr>
        <p:spPr>
          <a:xfrm>
            <a:off x="457200" y="1295400"/>
            <a:ext cx="8534400" cy="5257801"/>
          </a:xfrm>
        </p:spPr>
        <p:txBody>
          <a:bodyPr>
            <a:normAutofit/>
          </a:bodyPr>
          <a:lstStyle/>
          <a:p>
            <a:r>
              <a:rPr lang="en-US" b="1" dirty="0" smtClean="0">
                <a:solidFill>
                  <a:srgbClr val="0000FF"/>
                </a:solidFill>
              </a:rPr>
              <a:t>Non-overlapping vs. overlapping  communities</a:t>
            </a:r>
            <a:endParaRPr lang="en-US" b="1" dirty="0">
              <a:solidFill>
                <a:srgbClr val="0000FF"/>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8" name="Picture 3"/>
          <p:cNvPicPr>
            <a:picLocks noChangeAspect="1" noChangeArrowheads="1"/>
          </p:cNvPicPr>
          <p:nvPr/>
        </p:nvPicPr>
        <p:blipFill>
          <a:blip r:embed="rId2" cstate="print"/>
          <a:srcRect/>
          <a:stretch>
            <a:fillRect/>
          </a:stretch>
        </p:blipFill>
        <p:spPr bwMode="auto">
          <a:xfrm>
            <a:off x="609600" y="2145529"/>
            <a:ext cx="4132345" cy="3962400"/>
          </a:xfrm>
          <a:prstGeom prst="rect">
            <a:avLst/>
          </a:prstGeom>
          <a:noFill/>
          <a:ln w="9525">
            <a:noFill/>
            <a:miter lim="800000"/>
            <a:headEnd/>
            <a:tailEnd/>
          </a:ln>
          <a:effectLst/>
        </p:spPr>
      </p:pic>
      <p:pic>
        <p:nvPicPr>
          <p:cNvPr id="9" name="Picture 2" descr="File:Illustration of overlapping communities.jpg"/>
          <p:cNvPicPr>
            <a:picLocks noChangeAspect="1" noChangeArrowheads="1"/>
          </p:cNvPicPr>
          <p:nvPr/>
        </p:nvPicPr>
        <p:blipFill>
          <a:blip r:embed="rId3" cstate="print"/>
          <a:srcRect/>
          <a:stretch>
            <a:fillRect/>
          </a:stretch>
        </p:blipFill>
        <p:spPr bwMode="auto">
          <a:xfrm>
            <a:off x="5105400" y="2133600"/>
            <a:ext cx="3810000" cy="4202929"/>
          </a:xfrm>
          <a:prstGeom prst="rect">
            <a:avLst/>
          </a:prstGeom>
          <a:noFill/>
        </p:spPr>
      </p:pic>
    </p:spTree>
    <p:extLst>
      <p:ext uri="{BB962C8B-B14F-4D97-AF65-F5344CB8AC3E}">
        <p14:creationId xmlns:p14="http://schemas.microsoft.com/office/powerpoint/2010/main" val="182449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987552"/>
          </a:xfrm>
        </p:spPr>
        <p:txBody>
          <a:bodyPr/>
          <a:lstStyle/>
          <a:p>
            <a:r>
              <a:rPr lang="en-US" altLang="ko-KR" sz="5200" dirty="0" smtClean="0"/>
              <a:t>Non-overlapping Communities</a:t>
            </a:r>
            <a:endParaRPr lang="ko-KR" altLang="en-US" sz="5200" dirty="0"/>
          </a:p>
        </p:txBody>
      </p:sp>
      <p:pic>
        <p:nvPicPr>
          <p:cNvPr id="1027" name="Picture 3" descr="D:\research\paper\2012\jaewon-agmfit\FIG\non_overlapping.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11" y="2514600"/>
            <a:ext cx="4019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BEDD84E-25D4-4983-8AA1-2863C96F08D9}" type="slidenum">
              <a:rPr lang="ko-KR" altLang="en-US" smtClean="0"/>
              <a:pPr/>
              <a:t>9</a:t>
            </a:fld>
            <a:endParaRPr lang="ko-KR" altLang="en-US"/>
          </a:p>
        </p:txBody>
      </p:sp>
      <p:sp>
        <p:nvSpPr>
          <p:cNvPr id="7" name="TextBox 6"/>
          <p:cNvSpPr txBox="1"/>
          <p:nvPr/>
        </p:nvSpPr>
        <p:spPr>
          <a:xfrm>
            <a:off x="1923430" y="5067399"/>
            <a:ext cx="1350050" cy="461665"/>
          </a:xfrm>
          <a:prstGeom prst="rect">
            <a:avLst/>
          </a:prstGeom>
          <a:noFill/>
        </p:spPr>
        <p:txBody>
          <a:bodyPr wrap="none" rtlCol="0">
            <a:spAutoFit/>
          </a:bodyPr>
          <a:lstStyle/>
          <a:p>
            <a:r>
              <a:rPr lang="en-US" altLang="ko-KR" sz="2400" b="1" dirty="0"/>
              <a:t>Network</a:t>
            </a:r>
            <a:endParaRPr lang="ko-KR" altLang="en-US" sz="2400" b="1" dirty="0"/>
          </a:p>
        </p:txBody>
      </p:sp>
      <p:sp>
        <p:nvSpPr>
          <p:cNvPr id="8" name="TextBox 7"/>
          <p:cNvSpPr txBox="1"/>
          <p:nvPr/>
        </p:nvSpPr>
        <p:spPr>
          <a:xfrm>
            <a:off x="5334000" y="4948535"/>
            <a:ext cx="2529860" cy="461665"/>
          </a:xfrm>
          <a:prstGeom prst="rect">
            <a:avLst/>
          </a:prstGeom>
          <a:noFill/>
        </p:spPr>
        <p:txBody>
          <a:bodyPr wrap="none" rtlCol="0">
            <a:spAutoFit/>
          </a:bodyPr>
          <a:lstStyle/>
          <a:p>
            <a:r>
              <a:rPr lang="en-US" altLang="ko-KR" sz="2400" b="1" dirty="0" smtClean="0"/>
              <a:t>Adjacency matrix</a:t>
            </a:r>
            <a:endParaRPr lang="ko-KR" altLang="en-US" sz="2400" b="1" dirty="0"/>
          </a:p>
        </p:txBody>
      </p:sp>
      <p:pic>
        <p:nvPicPr>
          <p:cNvPr id="9" name="Picture 2" descr="D:\research\paper\2012\jaewon-agmfit\FIG\overlap_STB.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904" y="2540403"/>
            <a:ext cx="2364063" cy="24081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p:cNvGrpSpPr/>
          <p:nvPr/>
        </p:nvGrpSpPr>
        <p:grpSpPr>
          <a:xfrm>
            <a:off x="5553740" y="2438400"/>
            <a:ext cx="2353227" cy="124324"/>
            <a:chOff x="5220073" y="3853428"/>
            <a:chExt cx="2898039" cy="157760"/>
          </a:xfrm>
        </p:grpSpPr>
        <p:sp>
          <p:nvSpPr>
            <p:cNvPr id="11"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59383" y="2057400"/>
            <a:ext cx="1020694" cy="369332"/>
          </a:xfrm>
          <a:prstGeom prst="rect">
            <a:avLst/>
          </a:prstGeom>
          <a:noFill/>
        </p:spPr>
        <p:txBody>
          <a:bodyPr wrap="square" rtlCol="0">
            <a:spAutoFit/>
          </a:bodyPr>
          <a:lstStyle/>
          <a:p>
            <a:r>
              <a:rPr lang="en-US" dirty="0" smtClean="0"/>
              <a:t>Nodes</a:t>
            </a:r>
            <a:endParaRPr lang="en-US" dirty="0"/>
          </a:p>
        </p:txBody>
      </p:sp>
      <p:grpSp>
        <p:nvGrpSpPr>
          <p:cNvPr id="27" name="Group 25"/>
          <p:cNvGrpSpPr/>
          <p:nvPr/>
        </p:nvGrpSpPr>
        <p:grpSpPr>
          <a:xfrm rot="5400000">
            <a:off x="4272127" y="3686476"/>
            <a:ext cx="2385242" cy="122655"/>
            <a:chOff x="5220073" y="3853428"/>
            <a:chExt cx="2898039" cy="157760"/>
          </a:xfrm>
        </p:grpSpPr>
        <p:sp>
          <p:nvSpPr>
            <p:cNvPr id="28"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4665773" y="3645104"/>
            <a:ext cx="1034581" cy="369332"/>
          </a:xfrm>
          <a:prstGeom prst="rect">
            <a:avLst/>
          </a:prstGeom>
          <a:noFill/>
        </p:spPr>
        <p:txBody>
          <a:bodyPr wrap="square" rtlCol="0">
            <a:spAutoFit/>
          </a:bodyPr>
          <a:lstStyle/>
          <a:p>
            <a:r>
              <a:rPr lang="en-US" dirty="0" smtClean="0"/>
              <a:t>Nodes</a:t>
            </a:r>
            <a:endParaRPr lang="en-US" dirty="0"/>
          </a:p>
        </p:txBody>
      </p:sp>
      <p:sp>
        <p:nvSpPr>
          <p:cNvPr id="17" name="Footer Placeholder 1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04621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34181</TotalTime>
  <Words>2526</Words>
  <Application>Microsoft Office PowerPoint</Application>
  <PresentationFormat>On-screen Show (4:3)</PresentationFormat>
  <Paragraphs>460</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Module</vt:lpstr>
      <vt:lpstr>Equation</vt:lpstr>
      <vt:lpstr>Analysis of Large Graphs: Overlapping Communities</vt:lpstr>
      <vt:lpstr>Identifying Communities</vt:lpstr>
      <vt:lpstr>NCAA Football Network</vt:lpstr>
      <vt:lpstr>Protein-Protein Interactions</vt:lpstr>
      <vt:lpstr>Protein-Protein Interactions</vt:lpstr>
      <vt:lpstr>Facebook Network</vt:lpstr>
      <vt:lpstr>Facebook Network</vt:lpstr>
      <vt:lpstr>Overlapping Communities</vt:lpstr>
      <vt:lpstr>Non-overlapping Communities</vt:lpstr>
      <vt:lpstr>Communities as Tiles!</vt:lpstr>
      <vt:lpstr>Recap so far…</vt:lpstr>
      <vt:lpstr>Plan of attack</vt:lpstr>
      <vt:lpstr>Model of networks</vt:lpstr>
      <vt:lpstr>Community-Affiliation Graph</vt:lpstr>
      <vt:lpstr>AGM: Generative Process</vt:lpstr>
      <vt:lpstr>Recap: AGM networks</vt:lpstr>
      <vt:lpstr>AGM: Flexibility</vt:lpstr>
      <vt:lpstr>How do we detect communities with AGM?</vt:lpstr>
      <vt:lpstr>Detecting Communities</vt:lpstr>
      <vt:lpstr>Maximum Likelihood Estimation</vt:lpstr>
      <vt:lpstr>Example: MLE</vt:lpstr>
      <vt:lpstr>MLE for Graphs</vt:lpstr>
      <vt:lpstr>Graphs: Likelihood P(G|Θ)</vt:lpstr>
      <vt:lpstr>MLE for Graphs</vt:lpstr>
      <vt:lpstr>MLE for AGM</vt:lpstr>
      <vt:lpstr>From AGM to BigCLAM</vt:lpstr>
      <vt:lpstr>Factor Matrix F</vt:lpstr>
      <vt:lpstr>From AGM to BigCLAM</vt:lpstr>
      <vt:lpstr>BigCLAM: How to find F</vt:lpstr>
      <vt:lpstr>BigCLAM: V1.0</vt:lpstr>
      <vt:lpstr>BigCLAM: V2.0</vt:lpstr>
      <vt:lpstr>BigClam: Scalability</vt:lpstr>
      <vt:lpstr>Extension:  Directed memberships</vt:lpstr>
      <vt:lpstr>Extension: Beyond Clusters</vt:lpstr>
      <vt:lpstr>Extension: Directed AGM</vt:lpstr>
      <vt:lpstr>Example: Model and Network</vt:lpstr>
      <vt:lpstr>Directed AGM</vt:lpstr>
      <vt:lpstr>Predator-prey Communities</vt:lpstr>
      <vt:lpstr>More details at…</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1737</cp:revision>
  <cp:lastPrinted>2014-02-12T18:03:05Z</cp:lastPrinted>
  <dcterms:created xsi:type="dcterms:W3CDTF">2009-06-12T17:14:38Z</dcterms:created>
  <dcterms:modified xsi:type="dcterms:W3CDTF">2014-08-09T05:15:40Z</dcterms:modified>
</cp:coreProperties>
</file>