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77"/>
  </p:notesMasterIdLst>
  <p:handoutMasterIdLst>
    <p:handoutMasterId r:id="rId78"/>
  </p:handoutMasterIdLst>
  <p:sldIdLst>
    <p:sldId id="256" r:id="rId2"/>
    <p:sldId id="478" r:id="rId3"/>
    <p:sldId id="481" r:id="rId4"/>
    <p:sldId id="479" r:id="rId5"/>
    <p:sldId id="482" r:id="rId6"/>
    <p:sldId id="480" r:id="rId7"/>
    <p:sldId id="483" r:id="rId8"/>
    <p:sldId id="485" r:id="rId9"/>
    <p:sldId id="484" r:id="rId10"/>
    <p:sldId id="486" r:id="rId11"/>
    <p:sldId id="487" r:id="rId12"/>
    <p:sldId id="494" r:id="rId13"/>
    <p:sldId id="489" r:id="rId14"/>
    <p:sldId id="490" r:id="rId15"/>
    <p:sldId id="488" r:id="rId16"/>
    <p:sldId id="493" r:id="rId17"/>
    <p:sldId id="558" r:id="rId18"/>
    <p:sldId id="491" r:id="rId19"/>
    <p:sldId id="496" r:id="rId20"/>
    <p:sldId id="498" r:id="rId21"/>
    <p:sldId id="499" r:id="rId22"/>
    <p:sldId id="500" r:id="rId23"/>
    <p:sldId id="501" r:id="rId24"/>
    <p:sldId id="552" r:id="rId25"/>
    <p:sldId id="554" r:id="rId26"/>
    <p:sldId id="557" r:id="rId27"/>
    <p:sldId id="502" r:id="rId28"/>
    <p:sldId id="503" r:id="rId29"/>
    <p:sldId id="504" r:id="rId30"/>
    <p:sldId id="505" r:id="rId31"/>
    <p:sldId id="507" r:id="rId32"/>
    <p:sldId id="506" r:id="rId33"/>
    <p:sldId id="508" r:id="rId34"/>
    <p:sldId id="510" r:id="rId35"/>
    <p:sldId id="509" r:id="rId36"/>
    <p:sldId id="511" r:id="rId37"/>
    <p:sldId id="512" r:id="rId38"/>
    <p:sldId id="513" r:id="rId39"/>
    <p:sldId id="515" r:id="rId40"/>
    <p:sldId id="514" r:id="rId41"/>
    <p:sldId id="516" r:id="rId42"/>
    <p:sldId id="517" r:id="rId43"/>
    <p:sldId id="518" r:id="rId44"/>
    <p:sldId id="519" r:id="rId45"/>
    <p:sldId id="520" r:id="rId46"/>
    <p:sldId id="521" r:id="rId47"/>
    <p:sldId id="522" r:id="rId48"/>
    <p:sldId id="523" r:id="rId49"/>
    <p:sldId id="524" r:id="rId50"/>
    <p:sldId id="550" r:id="rId51"/>
    <p:sldId id="551" r:id="rId52"/>
    <p:sldId id="527" r:id="rId53"/>
    <p:sldId id="528" r:id="rId54"/>
    <p:sldId id="529" r:id="rId55"/>
    <p:sldId id="530" r:id="rId56"/>
    <p:sldId id="531" r:id="rId57"/>
    <p:sldId id="532" r:id="rId58"/>
    <p:sldId id="533" r:id="rId59"/>
    <p:sldId id="534" r:id="rId60"/>
    <p:sldId id="535" r:id="rId61"/>
    <p:sldId id="536" r:id="rId62"/>
    <p:sldId id="537" r:id="rId63"/>
    <p:sldId id="538" r:id="rId64"/>
    <p:sldId id="539" r:id="rId65"/>
    <p:sldId id="540" r:id="rId66"/>
    <p:sldId id="541" r:id="rId67"/>
    <p:sldId id="542" r:id="rId68"/>
    <p:sldId id="543" r:id="rId69"/>
    <p:sldId id="544" r:id="rId70"/>
    <p:sldId id="545" r:id="rId71"/>
    <p:sldId id="546" r:id="rId72"/>
    <p:sldId id="547" r:id="rId73"/>
    <p:sldId id="548" r:id="rId74"/>
    <p:sldId id="549" r:id="rId75"/>
    <p:sldId id="497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354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6" autoAdjust="0"/>
    <p:restoredTop sz="90313" autoAdjust="0"/>
  </p:normalViewPr>
  <p:slideViewPr>
    <p:cSldViewPr>
      <p:cViewPr varScale="1">
        <p:scale>
          <a:sx n="101" d="100"/>
          <a:sy n="101" d="100"/>
        </p:scale>
        <p:origin x="-18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AFC11-70EB-45CD-9FBA-85014EE5F577}" type="datetimeFigureOut">
              <a:rPr lang="en-CA" smtClean="0"/>
              <a:pPr/>
              <a:t>17/04/2017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39B9-6B22-4AD7-A5C1-24D15F01BD9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96781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AFC11-5AD0-448B-A53C-A2B6D3D456C5}" type="datetimeFigureOut">
              <a:rPr lang="en-CA" smtClean="0"/>
              <a:pPr/>
              <a:t>17/04/2017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E0BD-B0BD-448C-82F1-A34ABFB8231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49718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496652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23324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68899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6209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31515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27636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67108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65760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69685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53958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7250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32642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28590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402851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67555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24258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25315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46993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48005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794644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17280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17548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17969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226299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723243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13264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5420532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263206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328405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20378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8142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637406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717267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645118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841519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523561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431908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803796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7727814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2792740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7288924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4137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167244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795325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255025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862530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688855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408503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178536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410507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4843142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996203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63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4358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148650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64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995675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333434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66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5675291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4859608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68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450958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69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2860723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70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098586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71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9398143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72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680538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73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4971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299372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74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9297764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75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258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27982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E0BD-B0BD-448C-82F1-A34ABFB8231E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6847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Forage de réseaux sociaux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GLO-4027/ GLO-7027</a:t>
            </a:r>
          </a:p>
          <a:p>
            <a:r>
              <a:rPr lang="fr-FR" dirty="0" smtClean="0"/>
              <a:t>Traitement des données massives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Partitionnement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16701"/>
            <a:ext cx="8229600" cy="4241299"/>
          </a:xfrm>
        </p:spPr>
        <p:txBody>
          <a:bodyPr>
            <a:normAutofit fontScale="85000" lnSpcReduction="20000"/>
          </a:bodyPr>
          <a:lstStyle/>
          <a:p>
            <a:r>
              <a:rPr lang="fr-CA" dirty="0" smtClean="0"/>
              <a:t>Inégalité du triangle</a:t>
            </a:r>
          </a:p>
          <a:p>
            <a:pPr lvl="1"/>
            <a:r>
              <a:rPr lang="fr-CA" dirty="0"/>
              <a:t>Dans l’espace, la distance </a:t>
            </a:r>
            <a:r>
              <a:rPr lang="fr-CA" dirty="0" smtClean="0"/>
              <a:t>entre deux points est nécessairement </a:t>
            </a:r>
            <a:r>
              <a:rPr lang="fr-CA" dirty="0"/>
              <a:t>plus petite ou égale au chemin </a:t>
            </a:r>
            <a:r>
              <a:rPr lang="fr-CA" dirty="0" smtClean="0"/>
              <a:t>passant par un point intermédiaire</a:t>
            </a:r>
          </a:p>
          <a:p>
            <a:pPr lvl="1"/>
            <a:r>
              <a:rPr lang="fr-CA" dirty="0" smtClean="0"/>
              <a:t>Donc la distance B-G est nécessairement plus petite ou égale au chemin B-D-G</a:t>
            </a:r>
          </a:p>
          <a:p>
            <a:pPr lvl="1"/>
            <a:r>
              <a:rPr lang="fr-CA" dirty="0" smtClean="0"/>
              <a:t>Dans ce réseau social, la distance B-G devrait être plus grande (ou infinie) parce qu’il n’y a pas de connexion</a:t>
            </a:r>
          </a:p>
          <a:p>
            <a:r>
              <a:rPr lang="fr-CA" dirty="0" smtClean="0"/>
              <a:t>Partitions arbitraires</a:t>
            </a:r>
          </a:p>
          <a:p>
            <a:pPr lvl="1"/>
            <a:r>
              <a:rPr lang="fr-CA" dirty="0" smtClean="0"/>
              <a:t>D est à distance égale de B et F</a:t>
            </a:r>
          </a:p>
          <a:p>
            <a:pPr lvl="1"/>
            <a:r>
              <a:rPr lang="fr-CA" dirty="0" smtClean="0"/>
              <a:t>Donc D pourrait être assigné arbitrairement à une partition avec B ou avec F</a:t>
            </a:r>
          </a:p>
          <a:p>
            <a:pPr lvl="1"/>
            <a:r>
              <a:rPr lang="fr-CA" dirty="0" smtClean="0"/>
              <a:t>Dans ce réseau social, D devrait être dans une partition avec 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10</a:t>
            </a:fld>
            <a:endParaRPr lang="en-CA"/>
          </a:p>
        </p:txBody>
      </p:sp>
      <p:grpSp>
        <p:nvGrpSpPr>
          <p:cNvPr id="7" name="Groupe 6"/>
          <p:cNvGrpSpPr/>
          <p:nvPr/>
        </p:nvGrpSpPr>
        <p:grpSpPr>
          <a:xfrm>
            <a:off x="2675534" y="1655256"/>
            <a:ext cx="419050" cy="369332"/>
            <a:chOff x="1272630" y="2420888"/>
            <a:chExt cx="419050" cy="369332"/>
          </a:xfrm>
        </p:grpSpPr>
        <p:sp>
          <p:nvSpPr>
            <p:cNvPr id="5" name="Ellipse 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616449" y="1655256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111774" y="2247369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511527" y="1668998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383088" y="1675522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383088" y="2247369"/>
            <a:ext cx="419050" cy="369332"/>
            <a:chOff x="1272630" y="2420888"/>
            <a:chExt cx="419050" cy="369332"/>
          </a:xfrm>
        </p:grpSpPr>
        <p:sp>
          <p:nvSpPr>
            <p:cNvPr id="21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511527" y="2247369"/>
            <a:ext cx="419050" cy="369332"/>
            <a:chOff x="1272630" y="2420888"/>
            <a:chExt cx="419050" cy="369332"/>
          </a:xfrm>
        </p:grpSpPr>
        <p:sp>
          <p:nvSpPr>
            <p:cNvPr id="24" name="Ellipse 2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" name="Connecteur droit 26"/>
          <p:cNvCxnSpPr>
            <a:stCxn id="5" idx="6"/>
            <a:endCxn id="10" idx="1"/>
          </p:cNvCxnSpPr>
          <p:nvPr/>
        </p:nvCxnSpPr>
        <p:spPr>
          <a:xfrm>
            <a:off x="3094584" y="1839922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6" idx="2"/>
            <a:endCxn id="12" idx="0"/>
          </p:cNvCxnSpPr>
          <p:nvPr/>
        </p:nvCxnSpPr>
        <p:spPr>
          <a:xfrm>
            <a:off x="2885059" y="2024588"/>
            <a:ext cx="436240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2" idx="0"/>
            <a:endCxn id="9" idx="4"/>
          </p:cNvCxnSpPr>
          <p:nvPr/>
        </p:nvCxnSpPr>
        <p:spPr>
          <a:xfrm flipV="1">
            <a:off x="3321299" y="2024588"/>
            <a:ext cx="504675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6" idx="1"/>
            <a:endCxn id="9" idx="6"/>
          </p:cNvCxnSpPr>
          <p:nvPr/>
        </p:nvCxnSpPr>
        <p:spPr>
          <a:xfrm flipH="1" flipV="1">
            <a:off x="4035499" y="1839922"/>
            <a:ext cx="476028" cy="137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9" idx="1"/>
            <a:endCxn id="16" idx="3"/>
          </p:cNvCxnSpPr>
          <p:nvPr/>
        </p:nvCxnSpPr>
        <p:spPr>
          <a:xfrm flipH="1" flipV="1">
            <a:off x="4930577" y="1853664"/>
            <a:ext cx="452511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25" idx="0"/>
            <a:endCxn id="15" idx="4"/>
          </p:cNvCxnSpPr>
          <p:nvPr/>
        </p:nvCxnSpPr>
        <p:spPr>
          <a:xfrm flipV="1">
            <a:off x="4721052" y="2038330"/>
            <a:ext cx="0" cy="209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22" idx="0"/>
            <a:endCxn id="19" idx="2"/>
          </p:cNvCxnSpPr>
          <p:nvPr/>
        </p:nvCxnSpPr>
        <p:spPr>
          <a:xfrm flipV="1">
            <a:off x="5592613" y="2044854"/>
            <a:ext cx="0" cy="202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22" idx="1"/>
            <a:endCxn id="24" idx="6"/>
          </p:cNvCxnSpPr>
          <p:nvPr/>
        </p:nvCxnSpPr>
        <p:spPr>
          <a:xfrm flipH="1">
            <a:off x="4930577" y="2432035"/>
            <a:ext cx="45251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21" idx="1"/>
            <a:endCxn id="15" idx="5"/>
          </p:cNvCxnSpPr>
          <p:nvPr/>
        </p:nvCxnSpPr>
        <p:spPr>
          <a:xfrm flipH="1" flipV="1">
            <a:off x="4869209" y="1984243"/>
            <a:ext cx="575247" cy="3172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54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Intermédiarité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Intermédiarité (</a:t>
            </a:r>
            <a:r>
              <a:rPr lang="fr-CA" i="1" dirty="0" err="1" smtClean="0"/>
              <a:t>betweenness</a:t>
            </a:r>
            <a:r>
              <a:rPr lang="fr-CA" dirty="0" smtClean="0"/>
              <a:t>) d’une arête du graphe</a:t>
            </a:r>
          </a:p>
          <a:p>
            <a:pPr lvl="1"/>
            <a:r>
              <a:rPr lang="fr-CA" dirty="0" smtClean="0"/>
              <a:t>Mesure de centralité</a:t>
            </a:r>
          </a:p>
          <a:p>
            <a:pPr lvl="2"/>
            <a:r>
              <a:rPr lang="fr-CA" dirty="0" smtClean="0"/>
              <a:t>Pas une mesure de distance</a:t>
            </a:r>
          </a:p>
          <a:p>
            <a:pPr lvl="1"/>
            <a:r>
              <a:rPr lang="fr-CA" dirty="0" smtClean="0"/>
              <a:t>Nombre de chemins de longueur minimums entre toutes les paires de deux nœuds qui passent par cette arête</a:t>
            </a:r>
          </a:p>
          <a:p>
            <a:pPr lvl="2"/>
            <a:r>
              <a:rPr lang="fr-CA" dirty="0" smtClean="0"/>
              <a:t>1 point = 1 chemin unique de longueur minimale connecte deux nœuds et passe par cette arête</a:t>
            </a:r>
          </a:p>
          <a:p>
            <a:pPr lvl="2"/>
            <a:r>
              <a:rPr lang="fr-CA" dirty="0" smtClean="0"/>
              <a:t>S’il y a plusieurs chemins de longueur minimale égale entre deux nœuds, l’arête reçoit la fraction d’entre eux qui passe par elle</a:t>
            </a:r>
          </a:p>
          <a:p>
            <a:pPr lvl="3"/>
            <a:r>
              <a:rPr lang="fr-CA" dirty="0" smtClean="0"/>
              <a:t>0.33 points = 3 chemins uniques de longueur minimale connectent deux nœuds, et 1 passe par cette arête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880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Intermédiarité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 smtClean="0"/>
              <a:t>Intermédiarité (</a:t>
            </a:r>
            <a:r>
              <a:rPr lang="fr-CA" i="1" dirty="0" err="1" smtClean="0"/>
              <a:t>betweenness</a:t>
            </a:r>
            <a:r>
              <a:rPr lang="fr-CA" dirty="0" smtClean="0"/>
              <a:t>) d’une arête du graphe</a:t>
            </a:r>
          </a:p>
          <a:p>
            <a:pPr lvl="1"/>
            <a:r>
              <a:rPr lang="fr-CA" dirty="0" smtClean="0"/>
              <a:t>Score élevé</a:t>
            </a:r>
          </a:p>
          <a:p>
            <a:pPr lvl="2"/>
            <a:r>
              <a:rPr lang="fr-CA" dirty="0" smtClean="0"/>
              <a:t>Un grand nombre de paires de nœuds sont connectées par cette arête</a:t>
            </a:r>
          </a:p>
          <a:p>
            <a:pPr lvl="2"/>
            <a:r>
              <a:rPr lang="fr-CA" dirty="0" smtClean="0"/>
              <a:t>Cette arête est un lien unique entre deux partitions différentes</a:t>
            </a:r>
          </a:p>
          <a:p>
            <a:pPr lvl="1"/>
            <a:r>
              <a:rPr lang="fr-CA" dirty="0" smtClean="0"/>
              <a:t>Score faible</a:t>
            </a:r>
            <a:endParaRPr lang="fr-CA" dirty="0"/>
          </a:p>
          <a:p>
            <a:pPr lvl="2"/>
            <a:r>
              <a:rPr lang="fr-CA" dirty="0" smtClean="0"/>
              <a:t>Il existe peu de chemins minimaux qui nécessitent cette arête</a:t>
            </a:r>
          </a:p>
          <a:p>
            <a:pPr lvl="2"/>
            <a:r>
              <a:rPr lang="fr-CA" dirty="0" smtClean="0"/>
              <a:t>Cette arête fait partie d’une partition fortement connectée</a:t>
            </a:r>
          </a:p>
          <a:p>
            <a:pPr lvl="1"/>
            <a:r>
              <a:rPr lang="fr-CA" dirty="0" smtClean="0"/>
              <a:t>Score non-défini si l’arête n’existe pas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049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Intermédiarité (exemple)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80928"/>
                <a:ext cx="8229600" cy="3793608"/>
              </a:xfrm>
            </p:spPr>
            <p:txBody>
              <a:bodyPr>
                <a:normAutofit/>
              </a:bodyPr>
              <a:lstStyle/>
              <a:p>
                <a:r>
                  <a:rPr lang="fr-CA" dirty="0" smtClean="0"/>
                  <a:t>Arête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𝐵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endParaRPr lang="fr-CA" dirty="0" smtClean="0"/>
              </a:p>
              <a:p>
                <a:pPr lvl="1"/>
                <a:r>
                  <a:rPr lang="fr-CA" dirty="0" smtClean="0"/>
                  <a:t>Chemin minimal entre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𝐴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fr-CA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𝐵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𝐶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𝐴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𝐵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𝐶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𝐴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𝐵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𝐶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𝐴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𝐵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𝐶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fr-CA" dirty="0" smtClean="0"/>
              </a:p>
              <a:p>
                <a:pPr lvl="1"/>
                <a:r>
                  <a:rPr lang="fr-CA" dirty="0" smtClean="0"/>
                  <a:t>Intermédiarité: 12</a:t>
                </a:r>
              </a:p>
              <a:p>
                <a:r>
                  <a:rPr lang="fr-CA" dirty="0"/>
                  <a:t>Arête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𝐹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endParaRPr lang="fr-CA" dirty="0" smtClean="0"/>
              </a:p>
              <a:p>
                <a:pPr lvl="1"/>
                <a:r>
                  <a:rPr lang="fr-CA" dirty="0"/>
                  <a:t>Chemin minimal entre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𝐴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𝐵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𝐶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𝐷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endParaRPr lang="fr-CA" dirty="0" smtClean="0"/>
              </a:p>
              <a:p>
                <a:pPr lvl="1"/>
                <a:r>
                  <a:rPr lang="fr-CA" dirty="0"/>
                  <a:t>Intermédiarité: </a:t>
                </a:r>
                <a:r>
                  <a:rPr lang="fr-CA" dirty="0" smtClean="0"/>
                  <a:t>4</a:t>
                </a: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80928"/>
                <a:ext cx="8229600" cy="3793608"/>
              </a:xfrm>
              <a:blipFill rotWithShape="1">
                <a:blip r:embed="rId3" cstate="print"/>
                <a:stretch>
                  <a:fillRect t="-1605" r="-88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13</a:t>
            </a:fld>
            <a:endParaRPr lang="en-CA"/>
          </a:p>
        </p:txBody>
      </p:sp>
      <p:grpSp>
        <p:nvGrpSpPr>
          <p:cNvPr id="7" name="Groupe 6"/>
          <p:cNvGrpSpPr/>
          <p:nvPr/>
        </p:nvGrpSpPr>
        <p:grpSpPr>
          <a:xfrm>
            <a:off x="2675534" y="1655256"/>
            <a:ext cx="419050" cy="369332"/>
            <a:chOff x="1272630" y="2420888"/>
            <a:chExt cx="419050" cy="369332"/>
          </a:xfrm>
        </p:grpSpPr>
        <p:sp>
          <p:nvSpPr>
            <p:cNvPr id="5" name="Ellipse 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616449" y="1655256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111774" y="2247369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511527" y="1668998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383088" y="1675522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383088" y="2247369"/>
            <a:ext cx="419050" cy="369332"/>
            <a:chOff x="1272630" y="2420888"/>
            <a:chExt cx="419050" cy="369332"/>
          </a:xfrm>
        </p:grpSpPr>
        <p:sp>
          <p:nvSpPr>
            <p:cNvPr id="21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511527" y="2247369"/>
            <a:ext cx="419050" cy="369332"/>
            <a:chOff x="1272630" y="2420888"/>
            <a:chExt cx="419050" cy="369332"/>
          </a:xfrm>
        </p:grpSpPr>
        <p:sp>
          <p:nvSpPr>
            <p:cNvPr id="24" name="Ellipse 2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" name="Connecteur droit 26"/>
          <p:cNvCxnSpPr>
            <a:stCxn id="5" idx="6"/>
            <a:endCxn id="10" idx="1"/>
          </p:cNvCxnSpPr>
          <p:nvPr/>
        </p:nvCxnSpPr>
        <p:spPr>
          <a:xfrm>
            <a:off x="3094584" y="1839922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6" idx="2"/>
            <a:endCxn id="12" idx="0"/>
          </p:cNvCxnSpPr>
          <p:nvPr/>
        </p:nvCxnSpPr>
        <p:spPr>
          <a:xfrm>
            <a:off x="2885059" y="2024588"/>
            <a:ext cx="436240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2" idx="0"/>
            <a:endCxn id="9" idx="4"/>
          </p:cNvCxnSpPr>
          <p:nvPr/>
        </p:nvCxnSpPr>
        <p:spPr>
          <a:xfrm flipV="1">
            <a:off x="3321299" y="2024588"/>
            <a:ext cx="504675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6" idx="1"/>
            <a:endCxn id="9" idx="6"/>
          </p:cNvCxnSpPr>
          <p:nvPr/>
        </p:nvCxnSpPr>
        <p:spPr>
          <a:xfrm flipH="1" flipV="1">
            <a:off x="4035499" y="1839922"/>
            <a:ext cx="476028" cy="137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9" idx="1"/>
            <a:endCxn id="16" idx="3"/>
          </p:cNvCxnSpPr>
          <p:nvPr/>
        </p:nvCxnSpPr>
        <p:spPr>
          <a:xfrm flipH="1" flipV="1">
            <a:off x="4930577" y="1853664"/>
            <a:ext cx="452511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25" idx="0"/>
            <a:endCxn id="15" idx="4"/>
          </p:cNvCxnSpPr>
          <p:nvPr/>
        </p:nvCxnSpPr>
        <p:spPr>
          <a:xfrm flipV="1">
            <a:off x="4721052" y="2038330"/>
            <a:ext cx="0" cy="209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22" idx="0"/>
            <a:endCxn id="19" idx="2"/>
          </p:cNvCxnSpPr>
          <p:nvPr/>
        </p:nvCxnSpPr>
        <p:spPr>
          <a:xfrm flipV="1">
            <a:off x="5592613" y="2044854"/>
            <a:ext cx="0" cy="202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22" idx="1"/>
            <a:endCxn id="24" idx="6"/>
          </p:cNvCxnSpPr>
          <p:nvPr/>
        </p:nvCxnSpPr>
        <p:spPr>
          <a:xfrm flipH="1">
            <a:off x="4930577" y="2432035"/>
            <a:ext cx="45251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21" idx="1"/>
            <a:endCxn id="15" idx="5"/>
          </p:cNvCxnSpPr>
          <p:nvPr/>
        </p:nvCxnSpPr>
        <p:spPr>
          <a:xfrm flipH="1" flipV="1">
            <a:off x="4869209" y="1984243"/>
            <a:ext cx="575247" cy="3172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81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Intermédiarité (exercice)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149080"/>
                <a:ext cx="8579296" cy="2425456"/>
              </a:xfrm>
            </p:spPr>
            <p:txBody>
              <a:bodyPr>
                <a:normAutofit/>
              </a:bodyPr>
              <a:lstStyle/>
              <a:p>
                <a:r>
                  <a:rPr lang="fr-CA" dirty="0" smtClean="0"/>
                  <a:t>Trouvez les autres valeurs d’intermédiarité des arêtes du réseau social</a:t>
                </a:r>
              </a:p>
              <a:p>
                <a:r>
                  <a:rPr lang="fr-CA" dirty="0" smtClean="0"/>
                  <a:t>On voit clairement une arête à haute intermédiarité</a:t>
                </a:r>
              </a:p>
              <a:p>
                <a:pPr lvl="1"/>
                <a:r>
                  <a:rPr lang="fr-CA" dirty="0" smtClean="0"/>
                  <a:t>Partitionne le réseau en deux sous-graphes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𝐴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𝐵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fr-CA" dirty="0" smtClean="0"/>
                  <a:t> 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𝐷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𝐸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𝐹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fr-CA" dirty="0" smtClean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149080"/>
                <a:ext cx="8579296" cy="2425456"/>
              </a:xfrm>
              <a:blipFill rotWithShape="1">
                <a:blip r:embed="rId3" cstate="print"/>
                <a:stretch>
                  <a:fillRect t="-2513" r="-99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14</a:t>
            </a:fld>
            <a:endParaRPr lang="en-CA"/>
          </a:p>
        </p:txBody>
      </p:sp>
      <p:grpSp>
        <p:nvGrpSpPr>
          <p:cNvPr id="7" name="Groupe 6"/>
          <p:cNvGrpSpPr/>
          <p:nvPr/>
        </p:nvGrpSpPr>
        <p:grpSpPr>
          <a:xfrm>
            <a:off x="1259632" y="1984243"/>
            <a:ext cx="419050" cy="369332"/>
            <a:chOff x="1272630" y="2420888"/>
            <a:chExt cx="419050" cy="369332"/>
          </a:xfrm>
        </p:grpSpPr>
        <p:sp>
          <p:nvSpPr>
            <p:cNvPr id="5" name="Ellipse 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376193" y="1984243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249392" y="3501008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939434" y="1977719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7020272" y="1984243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7037784" y="3501008"/>
            <a:ext cx="419050" cy="369332"/>
            <a:chOff x="1272630" y="2420888"/>
            <a:chExt cx="419050" cy="369332"/>
          </a:xfrm>
        </p:grpSpPr>
        <p:sp>
          <p:nvSpPr>
            <p:cNvPr id="21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956946" y="3501008"/>
            <a:ext cx="419050" cy="369332"/>
            <a:chOff x="1272630" y="2420888"/>
            <a:chExt cx="419050" cy="369332"/>
          </a:xfrm>
        </p:grpSpPr>
        <p:sp>
          <p:nvSpPr>
            <p:cNvPr id="24" name="Ellipse 2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" name="Connecteur droit 26"/>
          <p:cNvCxnSpPr>
            <a:stCxn id="5" idx="6"/>
            <a:endCxn id="10" idx="1"/>
          </p:cNvCxnSpPr>
          <p:nvPr/>
        </p:nvCxnSpPr>
        <p:spPr>
          <a:xfrm>
            <a:off x="1678682" y="2168909"/>
            <a:ext cx="169751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6" idx="2"/>
            <a:endCxn id="12" idx="0"/>
          </p:cNvCxnSpPr>
          <p:nvPr/>
        </p:nvCxnSpPr>
        <p:spPr>
          <a:xfrm>
            <a:off x="1469157" y="2353575"/>
            <a:ext cx="989760" cy="11474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2" idx="0"/>
            <a:endCxn id="9" idx="4"/>
          </p:cNvCxnSpPr>
          <p:nvPr/>
        </p:nvCxnSpPr>
        <p:spPr>
          <a:xfrm flipV="1">
            <a:off x="2458917" y="2353575"/>
            <a:ext cx="1126801" cy="11474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6" idx="1"/>
            <a:endCxn id="9" idx="6"/>
          </p:cNvCxnSpPr>
          <p:nvPr/>
        </p:nvCxnSpPr>
        <p:spPr>
          <a:xfrm flipH="1">
            <a:off x="3795243" y="2162385"/>
            <a:ext cx="1144191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9" idx="1"/>
            <a:endCxn id="16" idx="3"/>
          </p:cNvCxnSpPr>
          <p:nvPr/>
        </p:nvCxnSpPr>
        <p:spPr>
          <a:xfrm flipH="1" flipV="1">
            <a:off x="5358484" y="2162385"/>
            <a:ext cx="1661788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25" idx="0"/>
            <a:endCxn id="15" idx="4"/>
          </p:cNvCxnSpPr>
          <p:nvPr/>
        </p:nvCxnSpPr>
        <p:spPr>
          <a:xfrm flipH="1" flipV="1">
            <a:off x="5148959" y="2347051"/>
            <a:ext cx="17512" cy="11539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22" idx="0"/>
            <a:endCxn id="19" idx="2"/>
          </p:cNvCxnSpPr>
          <p:nvPr/>
        </p:nvCxnSpPr>
        <p:spPr>
          <a:xfrm flipH="1" flipV="1">
            <a:off x="7229797" y="2353575"/>
            <a:ext cx="17512" cy="11474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22" idx="1"/>
            <a:endCxn id="24" idx="6"/>
          </p:cNvCxnSpPr>
          <p:nvPr/>
        </p:nvCxnSpPr>
        <p:spPr>
          <a:xfrm flipH="1">
            <a:off x="5375996" y="3685674"/>
            <a:ext cx="16617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21" idx="1"/>
            <a:endCxn id="15" idx="5"/>
          </p:cNvCxnSpPr>
          <p:nvPr/>
        </p:nvCxnSpPr>
        <p:spPr>
          <a:xfrm flipH="1" flipV="1">
            <a:off x="5297116" y="2292964"/>
            <a:ext cx="1802036" cy="12621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4151314" y="179957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151577" y="2636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247308" y="2636912"/>
            <a:ext cx="63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1.5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151576" y="3704223"/>
            <a:ext cx="63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1.5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678682" y="28237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146953" y="1792405"/>
            <a:ext cx="64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4.5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716016" y="2742625"/>
            <a:ext cx="5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4.5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045710" y="279602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311413" y="179957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7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4" grpId="0"/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Intermédiarité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Calcul efficace par l’algorithme Girvan-Newman</a:t>
            </a:r>
          </a:p>
          <a:p>
            <a:pPr lvl="1"/>
            <a:r>
              <a:rPr lang="fr-CA" dirty="0" smtClean="0"/>
              <a:t>Algorithme de parcours en largeur (</a:t>
            </a:r>
            <a:r>
              <a:rPr lang="fr-CA" i="1" dirty="0" err="1" smtClean="0"/>
              <a:t>breadth</a:t>
            </a:r>
            <a:r>
              <a:rPr lang="fr-CA" i="1" dirty="0" smtClean="0"/>
              <a:t>-first</a:t>
            </a:r>
            <a:r>
              <a:rPr lang="fr-CA" dirty="0" smtClean="0"/>
              <a:t>) du graphe à partir d’un nœud racine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X </a:t>
            </a:r>
          </a:p>
          <a:p>
            <a:pPr lvl="1"/>
            <a:r>
              <a:rPr lang="fr-CA" dirty="0" smtClean="0"/>
              <a:t>Visite tous les enfants non-visités de chaque nœud à chaque étape du parcours </a:t>
            </a:r>
          </a:p>
          <a:p>
            <a:pPr lvl="2"/>
            <a:r>
              <a:rPr lang="fr-CA" dirty="0" smtClean="0"/>
              <a:t>Chemin minimum de la racine à l’enfant</a:t>
            </a:r>
          </a:p>
          <a:p>
            <a:pPr lvl="1"/>
            <a:r>
              <a:rPr lang="fr-CA" dirty="0" smtClean="0"/>
              <a:t>Compte le nombre de chemins minimums passant par chaque arête de l’arbre</a:t>
            </a:r>
          </a:p>
          <a:p>
            <a:pPr lvl="1"/>
            <a:r>
              <a:rPr lang="fr-CA" dirty="0" smtClean="0"/>
              <a:t>Répéter pour chaque nœud du graphe puis faire la somme et diviser par 2 pour l’intermédiarité exacte</a:t>
            </a:r>
          </a:p>
          <a:p>
            <a:pPr lvl="2"/>
            <a:r>
              <a:rPr lang="fr-CA" dirty="0" smtClean="0"/>
              <a:t>Répéter pour un échantillon des nœuds du graphe pour une approximation de l’intermédiarité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492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Intermédiarité (exemple)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16</a:t>
            </a:fld>
            <a:endParaRPr lang="en-CA"/>
          </a:p>
        </p:txBody>
      </p:sp>
      <p:grpSp>
        <p:nvGrpSpPr>
          <p:cNvPr id="7" name="Groupe 6"/>
          <p:cNvGrpSpPr/>
          <p:nvPr/>
        </p:nvGrpSpPr>
        <p:grpSpPr>
          <a:xfrm>
            <a:off x="4619236" y="2021755"/>
            <a:ext cx="419050" cy="369332"/>
            <a:chOff x="1272630" y="2420888"/>
            <a:chExt cx="419050" cy="369332"/>
          </a:xfrm>
        </p:grpSpPr>
        <p:sp>
          <p:nvSpPr>
            <p:cNvPr id="5" name="Ellipse 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560151" y="2021755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055476" y="2613868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455229" y="2035497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7326790" y="2042021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7326790" y="2613868"/>
            <a:ext cx="419050" cy="369332"/>
            <a:chOff x="1272630" y="2420888"/>
            <a:chExt cx="419050" cy="369332"/>
          </a:xfrm>
        </p:grpSpPr>
        <p:sp>
          <p:nvSpPr>
            <p:cNvPr id="21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455229" y="2613868"/>
            <a:ext cx="419050" cy="369332"/>
            <a:chOff x="1272630" y="2420888"/>
            <a:chExt cx="419050" cy="369332"/>
          </a:xfrm>
        </p:grpSpPr>
        <p:sp>
          <p:nvSpPr>
            <p:cNvPr id="24" name="Ellipse 2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" name="Connecteur droit 26"/>
          <p:cNvCxnSpPr>
            <a:stCxn id="5" idx="6"/>
            <a:endCxn id="10" idx="1"/>
          </p:cNvCxnSpPr>
          <p:nvPr/>
        </p:nvCxnSpPr>
        <p:spPr>
          <a:xfrm>
            <a:off x="5038286" y="2206421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6" idx="2"/>
            <a:endCxn id="12" idx="0"/>
          </p:cNvCxnSpPr>
          <p:nvPr/>
        </p:nvCxnSpPr>
        <p:spPr>
          <a:xfrm>
            <a:off x="4828761" y="2391087"/>
            <a:ext cx="436240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2" idx="0"/>
            <a:endCxn id="9" idx="4"/>
          </p:cNvCxnSpPr>
          <p:nvPr/>
        </p:nvCxnSpPr>
        <p:spPr>
          <a:xfrm flipV="1">
            <a:off x="5265001" y="2391087"/>
            <a:ext cx="504675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6" idx="1"/>
            <a:endCxn id="9" idx="6"/>
          </p:cNvCxnSpPr>
          <p:nvPr/>
        </p:nvCxnSpPr>
        <p:spPr>
          <a:xfrm flipH="1" flipV="1">
            <a:off x="5979201" y="2206421"/>
            <a:ext cx="476028" cy="137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9" idx="1"/>
            <a:endCxn id="16" idx="3"/>
          </p:cNvCxnSpPr>
          <p:nvPr/>
        </p:nvCxnSpPr>
        <p:spPr>
          <a:xfrm flipH="1" flipV="1">
            <a:off x="6874279" y="2220163"/>
            <a:ext cx="452511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25" idx="0"/>
            <a:endCxn id="15" idx="4"/>
          </p:cNvCxnSpPr>
          <p:nvPr/>
        </p:nvCxnSpPr>
        <p:spPr>
          <a:xfrm flipV="1">
            <a:off x="6664754" y="2404829"/>
            <a:ext cx="0" cy="209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22" idx="0"/>
            <a:endCxn id="19" idx="2"/>
          </p:cNvCxnSpPr>
          <p:nvPr/>
        </p:nvCxnSpPr>
        <p:spPr>
          <a:xfrm flipV="1">
            <a:off x="7536315" y="2411353"/>
            <a:ext cx="0" cy="202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22" idx="1"/>
            <a:endCxn id="24" idx="6"/>
          </p:cNvCxnSpPr>
          <p:nvPr/>
        </p:nvCxnSpPr>
        <p:spPr>
          <a:xfrm flipH="1">
            <a:off x="6874279" y="2798534"/>
            <a:ext cx="45251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21" idx="1"/>
            <a:endCxn id="15" idx="5"/>
          </p:cNvCxnSpPr>
          <p:nvPr/>
        </p:nvCxnSpPr>
        <p:spPr>
          <a:xfrm flipH="1" flipV="1">
            <a:off x="6812911" y="2350742"/>
            <a:ext cx="575247" cy="3172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/>
          <p:cNvGrpSpPr/>
          <p:nvPr/>
        </p:nvGrpSpPr>
        <p:grpSpPr>
          <a:xfrm>
            <a:off x="4668740" y="6256947"/>
            <a:ext cx="419050" cy="369332"/>
            <a:chOff x="1272630" y="2420888"/>
            <a:chExt cx="419050" cy="369332"/>
          </a:xfrm>
        </p:grpSpPr>
        <p:sp>
          <p:nvSpPr>
            <p:cNvPr id="37" name="Ellipse 36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5158678" y="5368468"/>
            <a:ext cx="419050" cy="369332"/>
            <a:chOff x="1272630" y="2420888"/>
            <a:chExt cx="419050" cy="369332"/>
          </a:xfrm>
        </p:grpSpPr>
        <p:sp>
          <p:nvSpPr>
            <p:cNvPr id="44" name="Ellipse 4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5668790" y="6256947"/>
            <a:ext cx="419050" cy="369332"/>
            <a:chOff x="1272630" y="2420888"/>
            <a:chExt cx="419050" cy="369332"/>
          </a:xfrm>
        </p:grpSpPr>
        <p:sp>
          <p:nvSpPr>
            <p:cNvPr id="47" name="Ellipse 46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5668790" y="4536546"/>
            <a:ext cx="419050" cy="369332"/>
            <a:chOff x="1272630" y="2420888"/>
            <a:chExt cx="419050" cy="369332"/>
          </a:xfrm>
        </p:grpSpPr>
        <p:sp>
          <p:nvSpPr>
            <p:cNvPr id="51" name="Ellipse 5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6306437" y="3755043"/>
            <a:ext cx="419050" cy="369332"/>
            <a:chOff x="1272630" y="2420888"/>
            <a:chExt cx="419050" cy="369332"/>
          </a:xfrm>
        </p:grpSpPr>
        <p:sp>
          <p:nvSpPr>
            <p:cNvPr id="54" name="Ellipse 5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7049035" y="4519636"/>
            <a:ext cx="419050" cy="369332"/>
            <a:chOff x="1272630" y="2420888"/>
            <a:chExt cx="419050" cy="369332"/>
          </a:xfrm>
        </p:grpSpPr>
        <p:sp>
          <p:nvSpPr>
            <p:cNvPr id="57" name="Ellipse 56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6369615" y="5368468"/>
            <a:ext cx="419050" cy="369332"/>
            <a:chOff x="1272630" y="2420888"/>
            <a:chExt cx="419050" cy="369332"/>
          </a:xfrm>
        </p:grpSpPr>
        <p:sp>
          <p:nvSpPr>
            <p:cNvPr id="60" name="Ellipse 59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2" name="Connecteur droit 61"/>
          <p:cNvCxnSpPr>
            <a:stCxn id="39" idx="0"/>
            <a:endCxn id="45" idx="2"/>
          </p:cNvCxnSpPr>
          <p:nvPr/>
        </p:nvCxnSpPr>
        <p:spPr>
          <a:xfrm flipV="1">
            <a:off x="4878265" y="5737800"/>
            <a:ext cx="489938" cy="5191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>
            <a:stCxn id="47" idx="0"/>
            <a:endCxn id="44" idx="4"/>
          </p:cNvCxnSpPr>
          <p:nvPr/>
        </p:nvCxnSpPr>
        <p:spPr>
          <a:xfrm flipH="1" flipV="1">
            <a:off x="5368203" y="5737800"/>
            <a:ext cx="510112" cy="5191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52" idx="2"/>
            <a:endCxn id="44" idx="0"/>
          </p:cNvCxnSpPr>
          <p:nvPr/>
        </p:nvCxnSpPr>
        <p:spPr>
          <a:xfrm flipH="1">
            <a:off x="5368203" y="4905878"/>
            <a:ext cx="510112" cy="4625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>
            <a:stCxn id="55" idx="2"/>
            <a:endCxn id="52" idx="0"/>
          </p:cNvCxnSpPr>
          <p:nvPr/>
        </p:nvCxnSpPr>
        <p:spPr>
          <a:xfrm flipH="1">
            <a:off x="5878315" y="4124375"/>
            <a:ext cx="637647" cy="4121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>
            <a:stCxn id="61" idx="0"/>
            <a:endCxn id="51" idx="4"/>
          </p:cNvCxnSpPr>
          <p:nvPr/>
        </p:nvCxnSpPr>
        <p:spPr>
          <a:xfrm flipH="1" flipV="1">
            <a:off x="5878315" y="4905878"/>
            <a:ext cx="700825" cy="4625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stCxn id="58" idx="0"/>
            <a:endCxn id="54" idx="4"/>
          </p:cNvCxnSpPr>
          <p:nvPr/>
        </p:nvCxnSpPr>
        <p:spPr>
          <a:xfrm flipH="1" flipV="1">
            <a:off x="6515962" y="4124375"/>
            <a:ext cx="742598" cy="3952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>
            <a:stCxn id="58" idx="2"/>
            <a:endCxn id="61" idx="0"/>
          </p:cNvCxnSpPr>
          <p:nvPr/>
        </p:nvCxnSpPr>
        <p:spPr>
          <a:xfrm flipH="1">
            <a:off x="6579140" y="4888968"/>
            <a:ext cx="679420" cy="4795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4655453" y="333497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Algorithme </a:t>
            </a:r>
            <a:r>
              <a:rPr lang="fr-CA" dirty="0"/>
              <a:t>Girvan-Newman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4713431" y="158848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Graphe</a:t>
            </a:r>
            <a:endParaRPr lang="fr-CA" dirty="0"/>
          </a:p>
        </p:txBody>
      </p:sp>
      <p:sp>
        <p:nvSpPr>
          <p:cNvPr id="84" name="ZoneTexte 83"/>
          <p:cNvSpPr txBox="1"/>
          <p:nvPr/>
        </p:nvSpPr>
        <p:spPr>
          <a:xfrm>
            <a:off x="7601102" y="3759405"/>
            <a:ext cx="150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Niveau 0</a:t>
            </a:r>
            <a:endParaRPr lang="fr-CA" dirty="0"/>
          </a:p>
        </p:txBody>
      </p:sp>
      <p:sp>
        <p:nvSpPr>
          <p:cNvPr id="85" name="ZoneTexte 84"/>
          <p:cNvSpPr txBox="1"/>
          <p:nvPr/>
        </p:nvSpPr>
        <p:spPr>
          <a:xfrm>
            <a:off x="7601102" y="4510157"/>
            <a:ext cx="150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Niveau 1</a:t>
            </a:r>
            <a:endParaRPr lang="fr-CA" dirty="0"/>
          </a:p>
        </p:txBody>
      </p:sp>
      <p:sp>
        <p:nvSpPr>
          <p:cNvPr id="86" name="ZoneTexte 85"/>
          <p:cNvSpPr txBox="1"/>
          <p:nvPr/>
        </p:nvSpPr>
        <p:spPr>
          <a:xfrm>
            <a:off x="7601102" y="5379918"/>
            <a:ext cx="150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Niveau 2</a:t>
            </a:r>
            <a:endParaRPr lang="fr-CA" dirty="0"/>
          </a:p>
        </p:txBody>
      </p:sp>
      <p:sp>
        <p:nvSpPr>
          <p:cNvPr id="87" name="ZoneTexte 86"/>
          <p:cNvSpPr txBox="1"/>
          <p:nvPr/>
        </p:nvSpPr>
        <p:spPr>
          <a:xfrm>
            <a:off x="7601102" y="6337822"/>
            <a:ext cx="150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Niveau 3</a:t>
            </a:r>
            <a:endParaRPr lang="fr-CA" dirty="0"/>
          </a:p>
        </p:txBody>
      </p:sp>
      <p:sp>
        <p:nvSpPr>
          <p:cNvPr id="88" name="Espace réservé du contenu 2"/>
          <p:cNvSpPr>
            <a:spLocks noGrp="1"/>
          </p:cNvSpPr>
          <p:nvPr>
            <p:ph idx="1"/>
          </p:nvPr>
        </p:nvSpPr>
        <p:spPr>
          <a:xfrm>
            <a:off x="-1" y="1484785"/>
            <a:ext cx="4211961" cy="5378574"/>
          </a:xfrm>
        </p:spPr>
        <p:txBody>
          <a:bodyPr>
            <a:normAutofit fontScale="62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Entrée: nœud racine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Parcourir le réseau en largeur</a:t>
            </a:r>
          </a:p>
          <a:p>
            <a:pPr marL="916686" lvl="1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Assigner à la racine la valeur 1 et à chaque nœud la valeur somme de ses parents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Pour chaque niveau 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 depuis le maximum jusqu’à 0</a:t>
            </a:r>
          </a:p>
          <a:p>
            <a:pPr marL="916686" lvl="1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Assigner à chaque feuille le crédit 1</a:t>
            </a:r>
          </a:p>
          <a:p>
            <a:pPr marL="916686" lvl="1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Assigner à chaque arête de 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 à 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-1 le crédit du nœud enfant divisé par la fraction de la valeur totale des parents de l’enfant pour parent connecté par l’arête</a:t>
            </a:r>
          </a:p>
          <a:p>
            <a:pPr marL="916686" lvl="1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Assigner à chaque nœud interne le crédit 1 + la somme du crédit des arêtes du niveau 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+1 à 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i</a:t>
            </a:r>
            <a:endParaRPr lang="fr-CA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6063287" y="3584172"/>
            <a:ext cx="3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1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5391097" y="4343425"/>
            <a:ext cx="3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1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7418007" y="4343425"/>
            <a:ext cx="3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1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6725487" y="5236605"/>
            <a:ext cx="3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2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4940139" y="5236605"/>
            <a:ext cx="3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1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4436141" y="6161703"/>
            <a:ext cx="3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1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6034120" y="6161703"/>
            <a:ext cx="3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1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78240" y="6441613"/>
            <a:ext cx="2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6051888" y="6452692"/>
            <a:ext cx="2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4808267" y="5758729"/>
            <a:ext cx="2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5624426" y="5725681"/>
            <a:ext cx="2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4893036" y="5438363"/>
            <a:ext cx="2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3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6758535" y="5525068"/>
            <a:ext cx="2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6918850" y="4944052"/>
            <a:ext cx="241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= 1 </a:t>
            </a:r>
            <a:r>
              <a:rPr lang="fr-CA" dirty="0" smtClean="0">
                <a:solidFill>
                  <a:schemeClr val="accent2"/>
                </a:solidFill>
                <a:sym typeface="Symbol"/>
              </a:rPr>
              <a:t></a:t>
            </a:r>
            <a:r>
              <a:rPr lang="fr-CA" dirty="0" smtClean="0">
                <a:solidFill>
                  <a:schemeClr val="accent2"/>
                </a:solidFill>
              </a:rPr>
              <a:t> </a:t>
            </a:r>
            <a:r>
              <a:rPr lang="fr-CA" dirty="0" smtClean="0">
                <a:solidFill>
                  <a:srgbClr val="FF0000"/>
                </a:solidFill>
              </a:rPr>
              <a:t>1 / (1 + 1) </a:t>
            </a:r>
            <a:r>
              <a:rPr lang="fr-CA" dirty="0" smtClean="0">
                <a:solidFill>
                  <a:schemeClr val="accent2"/>
                </a:solidFill>
              </a:rPr>
              <a:t>= 0.5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6139512" y="4867271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0.5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7396200" y="4574720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1.5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5194454" y="4574720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4.5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6051888" y="3768838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7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5744155" y="4003040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4.5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6887261" y="4003090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1.5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5339169" y="4905878"/>
            <a:ext cx="2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3</a:t>
            </a:r>
            <a:endParaRPr lang="fr-C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5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3" grpId="0"/>
      <p:bldP spid="79" grpId="0"/>
      <p:bldP spid="80" grpId="0"/>
      <p:bldP spid="81" grpId="0"/>
      <p:bldP spid="96" grpId="0"/>
      <p:bldP spid="97" grpId="0"/>
      <p:bldP spid="98" grpId="1"/>
      <p:bldP spid="99" grpId="0"/>
      <p:bldP spid="100" grpId="1"/>
      <p:bldP spid="101" grpId="0"/>
      <p:bldP spid="102" grpId="0"/>
      <p:bldP spid="103" grpId="0"/>
      <p:bldP spid="104" grpId="0"/>
      <p:bldP spid="1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Intermédiarité (exemple)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17</a:t>
            </a:fld>
            <a:endParaRPr lang="en-CA"/>
          </a:p>
        </p:txBody>
      </p:sp>
      <p:grpSp>
        <p:nvGrpSpPr>
          <p:cNvPr id="5" name="Groupe 4"/>
          <p:cNvGrpSpPr/>
          <p:nvPr/>
        </p:nvGrpSpPr>
        <p:grpSpPr>
          <a:xfrm>
            <a:off x="1953981" y="6332496"/>
            <a:ext cx="419050" cy="369332"/>
            <a:chOff x="1272630" y="2420888"/>
            <a:chExt cx="419050" cy="369332"/>
          </a:xfrm>
        </p:grpSpPr>
        <p:sp>
          <p:nvSpPr>
            <p:cNvPr id="6" name="Ellipse 5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443919" y="5398545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954031" y="6332496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412202" y="4566204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4456513" y="3736287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4496078" y="5428212"/>
            <a:ext cx="419050" cy="369332"/>
            <a:chOff x="1272630" y="2420888"/>
            <a:chExt cx="419050" cy="369332"/>
          </a:xfrm>
        </p:grpSpPr>
        <p:sp>
          <p:nvSpPr>
            <p:cNvPr id="21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3" name="Connecteur droit 22"/>
          <p:cNvCxnSpPr>
            <a:stCxn id="7" idx="0"/>
          </p:cNvCxnSpPr>
          <p:nvPr/>
        </p:nvCxnSpPr>
        <p:spPr>
          <a:xfrm flipV="1">
            <a:off x="2163506" y="5813349"/>
            <a:ext cx="489938" cy="5191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</p:cNvCxnSpPr>
          <p:nvPr/>
        </p:nvCxnSpPr>
        <p:spPr>
          <a:xfrm flipH="1" flipV="1">
            <a:off x="2653444" y="5813349"/>
            <a:ext cx="510112" cy="5191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6" idx="2"/>
            <a:endCxn id="9" idx="0"/>
          </p:cNvCxnSpPr>
          <p:nvPr/>
        </p:nvCxnSpPr>
        <p:spPr>
          <a:xfrm flipH="1">
            <a:off x="2653444" y="4935536"/>
            <a:ext cx="968283" cy="4630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9" idx="2"/>
            <a:endCxn id="16" idx="0"/>
          </p:cNvCxnSpPr>
          <p:nvPr/>
        </p:nvCxnSpPr>
        <p:spPr>
          <a:xfrm flipH="1">
            <a:off x="3621727" y="4105619"/>
            <a:ext cx="1044311" cy="4605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22" idx="0"/>
            <a:endCxn id="15" idx="4"/>
          </p:cNvCxnSpPr>
          <p:nvPr/>
        </p:nvCxnSpPr>
        <p:spPr>
          <a:xfrm flipH="1" flipV="1">
            <a:off x="3621727" y="4935536"/>
            <a:ext cx="1083876" cy="4926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53" idx="0"/>
            <a:endCxn id="18" idx="4"/>
          </p:cNvCxnSpPr>
          <p:nvPr/>
        </p:nvCxnSpPr>
        <p:spPr>
          <a:xfrm flipH="1" flipV="1">
            <a:off x="4666038" y="4105619"/>
            <a:ext cx="904019" cy="4219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54" idx="2"/>
            <a:endCxn id="22" idx="0"/>
          </p:cNvCxnSpPr>
          <p:nvPr/>
        </p:nvCxnSpPr>
        <p:spPr>
          <a:xfrm flipH="1">
            <a:off x="4705603" y="4896929"/>
            <a:ext cx="864454" cy="5312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661837" y="2900630"/>
            <a:ext cx="150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 smtClean="0"/>
              <a:t>Niveau 0</a:t>
            </a:r>
            <a:endParaRPr lang="fr-CA" dirty="0"/>
          </a:p>
        </p:txBody>
      </p:sp>
      <p:sp>
        <p:nvSpPr>
          <p:cNvPr id="31" name="ZoneTexte 30"/>
          <p:cNvSpPr txBox="1"/>
          <p:nvPr/>
        </p:nvSpPr>
        <p:spPr>
          <a:xfrm>
            <a:off x="7661837" y="3673576"/>
            <a:ext cx="150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 smtClean="0"/>
              <a:t>Niveau 1</a:t>
            </a:r>
            <a:endParaRPr lang="fr-CA" dirty="0"/>
          </a:p>
        </p:txBody>
      </p:sp>
      <p:sp>
        <p:nvSpPr>
          <p:cNvPr id="32" name="ZoneTexte 31"/>
          <p:cNvSpPr txBox="1"/>
          <p:nvPr/>
        </p:nvSpPr>
        <p:spPr>
          <a:xfrm>
            <a:off x="7640216" y="4438838"/>
            <a:ext cx="150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 smtClean="0"/>
              <a:t>Niveau 2</a:t>
            </a:r>
            <a:endParaRPr lang="fr-CA" dirty="0"/>
          </a:p>
        </p:txBody>
      </p:sp>
      <p:sp>
        <p:nvSpPr>
          <p:cNvPr id="33" name="ZoneTexte 32"/>
          <p:cNvSpPr txBox="1"/>
          <p:nvPr/>
        </p:nvSpPr>
        <p:spPr>
          <a:xfrm>
            <a:off x="7640216" y="5396742"/>
            <a:ext cx="150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 smtClean="0"/>
              <a:t>Niveau 3</a:t>
            </a:r>
            <a:endParaRPr lang="fr-CA" dirty="0"/>
          </a:p>
        </p:txBody>
      </p:sp>
      <p:sp>
        <p:nvSpPr>
          <p:cNvPr id="34" name="ZoneTexte 33"/>
          <p:cNvSpPr txBox="1"/>
          <p:nvPr/>
        </p:nvSpPr>
        <p:spPr>
          <a:xfrm>
            <a:off x="4153825" y="3411964"/>
            <a:ext cx="3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1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134509" y="4373083"/>
            <a:ext cx="3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1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753041" y="4332890"/>
            <a:ext cx="3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2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189936" y="5124869"/>
            <a:ext cx="3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1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324541" y="6195257"/>
            <a:ext cx="3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1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324541" y="6475167"/>
            <a:ext cx="2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093508" y="5788806"/>
            <a:ext cx="2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908500" y="5755758"/>
            <a:ext cx="2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162215" y="5385883"/>
            <a:ext cx="2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3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087009" y="4961409"/>
            <a:ext cx="217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= 3 </a:t>
            </a:r>
            <a:r>
              <a:rPr lang="fr-CA" dirty="0" smtClean="0">
                <a:solidFill>
                  <a:schemeClr val="accent2"/>
                </a:solidFill>
                <a:sym typeface="Symbol"/>
              </a:rPr>
              <a:t></a:t>
            </a:r>
            <a:r>
              <a:rPr lang="fr-CA" dirty="0" smtClean="0">
                <a:solidFill>
                  <a:schemeClr val="accent2"/>
                </a:solidFill>
              </a:rPr>
              <a:t> </a:t>
            </a:r>
            <a:r>
              <a:rPr lang="fr-CA" dirty="0" smtClean="0">
                <a:solidFill>
                  <a:srgbClr val="FF0000"/>
                </a:solidFill>
              </a:rPr>
              <a:t>2 / (2 + 1) </a:t>
            </a:r>
            <a:r>
              <a:rPr lang="fr-CA" dirty="0" smtClean="0">
                <a:solidFill>
                  <a:schemeClr val="accent2"/>
                </a:solidFill>
              </a:rPr>
              <a:t>= 2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772309" y="4532048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3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051239" y="4188417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1.5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2847085" y="4874214"/>
            <a:ext cx="2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3</a:t>
            </a:r>
            <a:endParaRPr lang="fr-CA" dirty="0">
              <a:solidFill>
                <a:schemeClr val="accent2"/>
              </a:solidFill>
            </a:endParaRPr>
          </a:p>
        </p:txBody>
      </p:sp>
      <p:grpSp>
        <p:nvGrpSpPr>
          <p:cNvPr id="52" name="Groupe 51"/>
          <p:cNvGrpSpPr/>
          <p:nvPr/>
        </p:nvGrpSpPr>
        <p:grpSpPr>
          <a:xfrm>
            <a:off x="5360532" y="4527597"/>
            <a:ext cx="419050" cy="369332"/>
            <a:chOff x="1272630" y="2420888"/>
            <a:chExt cx="419050" cy="369332"/>
          </a:xfrm>
        </p:grpSpPr>
        <p:sp>
          <p:nvSpPr>
            <p:cNvPr id="53" name="Ellipse 52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6062274" y="3723896"/>
            <a:ext cx="419050" cy="369332"/>
            <a:chOff x="1272630" y="2420888"/>
            <a:chExt cx="419050" cy="369332"/>
          </a:xfrm>
        </p:grpSpPr>
        <p:sp>
          <p:nvSpPr>
            <p:cNvPr id="56" name="Ellipse 55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J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4021471" y="6321544"/>
            <a:ext cx="419050" cy="369332"/>
            <a:chOff x="1272630" y="2420888"/>
            <a:chExt cx="419050" cy="369332"/>
          </a:xfrm>
        </p:grpSpPr>
        <p:sp>
          <p:nvSpPr>
            <p:cNvPr id="59" name="Ellipse 5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5021521" y="6321544"/>
            <a:ext cx="419050" cy="369332"/>
            <a:chOff x="1272630" y="2420888"/>
            <a:chExt cx="419050" cy="369332"/>
          </a:xfrm>
        </p:grpSpPr>
        <p:sp>
          <p:nvSpPr>
            <p:cNvPr id="62" name="Ellipse 6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4" name="Connecteur droit 63"/>
          <p:cNvCxnSpPr>
            <a:stCxn id="60" idx="0"/>
            <a:endCxn id="21" idx="4"/>
          </p:cNvCxnSpPr>
          <p:nvPr/>
        </p:nvCxnSpPr>
        <p:spPr>
          <a:xfrm flipV="1">
            <a:off x="4230996" y="5797544"/>
            <a:ext cx="474607" cy="524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62" idx="0"/>
            <a:endCxn id="21" idx="4"/>
          </p:cNvCxnSpPr>
          <p:nvPr/>
        </p:nvCxnSpPr>
        <p:spPr>
          <a:xfrm flipH="1" flipV="1">
            <a:off x="4705603" y="5797544"/>
            <a:ext cx="525443" cy="524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5386851" y="6158138"/>
            <a:ext cx="30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3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5414928" y="6473493"/>
            <a:ext cx="2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198845" y="5822692"/>
            <a:ext cx="2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4968324" y="5825925"/>
            <a:ext cx="2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1727318" y="6124630"/>
            <a:ext cx="3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1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1727318" y="6377968"/>
            <a:ext cx="2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</a:t>
            </a:r>
            <a:endParaRPr lang="fr-CA" dirty="0">
              <a:solidFill>
                <a:schemeClr val="accent2"/>
              </a:solidFill>
            </a:endParaRPr>
          </a:p>
        </p:txBody>
      </p:sp>
      <p:cxnSp>
        <p:nvCxnSpPr>
          <p:cNvPr id="76" name="Connecteur droit 75"/>
          <p:cNvCxnSpPr>
            <a:stCxn id="53" idx="0"/>
            <a:endCxn id="57" idx="2"/>
          </p:cNvCxnSpPr>
          <p:nvPr/>
        </p:nvCxnSpPr>
        <p:spPr>
          <a:xfrm flipV="1">
            <a:off x="5570057" y="4093228"/>
            <a:ext cx="701742" cy="4343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>
            <a:stCxn id="19" idx="0"/>
            <a:endCxn id="85" idx="4"/>
          </p:cNvCxnSpPr>
          <p:nvPr/>
        </p:nvCxnSpPr>
        <p:spPr>
          <a:xfrm flipV="1">
            <a:off x="4666038" y="3269736"/>
            <a:ext cx="1574155" cy="4665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5" idx="4"/>
            <a:endCxn id="57" idx="0"/>
          </p:cNvCxnSpPr>
          <p:nvPr/>
        </p:nvCxnSpPr>
        <p:spPr>
          <a:xfrm>
            <a:off x="6240193" y="3269736"/>
            <a:ext cx="31606" cy="4541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4" name="Groupe 83"/>
          <p:cNvGrpSpPr/>
          <p:nvPr/>
        </p:nvGrpSpPr>
        <p:grpSpPr>
          <a:xfrm>
            <a:off x="6030668" y="2900404"/>
            <a:ext cx="419050" cy="369332"/>
            <a:chOff x="1272630" y="2420888"/>
            <a:chExt cx="419050" cy="369332"/>
          </a:xfrm>
        </p:grpSpPr>
        <p:sp>
          <p:nvSpPr>
            <p:cNvPr id="85" name="Ellipse 8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K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1" name="ZoneTexte 120"/>
          <p:cNvSpPr txBox="1"/>
          <p:nvPr/>
        </p:nvSpPr>
        <p:spPr>
          <a:xfrm>
            <a:off x="5868144" y="2589218"/>
            <a:ext cx="3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1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6516953" y="3551621"/>
            <a:ext cx="3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1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4867135" y="5212384"/>
            <a:ext cx="3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3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24" name="ZoneTexte 123"/>
          <p:cNvSpPr txBox="1"/>
          <p:nvPr/>
        </p:nvSpPr>
        <p:spPr>
          <a:xfrm flipH="1">
            <a:off x="3742873" y="6226300"/>
            <a:ext cx="31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3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25" name="ZoneTexte 124"/>
          <p:cNvSpPr txBox="1"/>
          <p:nvPr/>
        </p:nvSpPr>
        <p:spPr>
          <a:xfrm flipH="1">
            <a:off x="3760860" y="6467624"/>
            <a:ext cx="29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4878377" y="5456593"/>
            <a:ext cx="2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3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3790221" y="4767751"/>
            <a:ext cx="217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= 3 </a:t>
            </a:r>
            <a:r>
              <a:rPr lang="fr-CA" dirty="0" smtClean="0">
                <a:solidFill>
                  <a:schemeClr val="accent2"/>
                </a:solidFill>
                <a:sym typeface="Symbol"/>
              </a:rPr>
              <a:t></a:t>
            </a:r>
            <a:r>
              <a:rPr lang="fr-CA" dirty="0" smtClean="0">
                <a:solidFill>
                  <a:schemeClr val="accent2"/>
                </a:solidFill>
              </a:rPr>
              <a:t> </a:t>
            </a:r>
            <a:r>
              <a:rPr lang="fr-CA" dirty="0" smtClean="0">
                <a:solidFill>
                  <a:srgbClr val="FF0000"/>
                </a:solidFill>
              </a:rPr>
              <a:t>1 / (2 + 1) </a:t>
            </a:r>
            <a:r>
              <a:rPr lang="fr-CA" dirty="0" smtClean="0">
                <a:solidFill>
                  <a:schemeClr val="accent2"/>
                </a:solidFill>
              </a:rPr>
              <a:t>= 1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3093209" y="4568398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5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6516953" y="3802765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2.5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31" name="ZoneTexte 130"/>
          <p:cNvSpPr txBox="1"/>
          <p:nvPr/>
        </p:nvSpPr>
        <p:spPr>
          <a:xfrm>
            <a:off x="3941031" y="4018114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5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5016984" y="4025150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1.5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33" name="ZoneTexte 132"/>
          <p:cNvSpPr txBox="1"/>
          <p:nvPr/>
        </p:nvSpPr>
        <p:spPr>
          <a:xfrm>
            <a:off x="4021471" y="3648782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7.5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34" name="ZoneTexte 133"/>
          <p:cNvSpPr txBox="1"/>
          <p:nvPr/>
        </p:nvSpPr>
        <p:spPr>
          <a:xfrm>
            <a:off x="5817277" y="3356678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2.5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35" name="ZoneTexte 134"/>
          <p:cNvSpPr txBox="1"/>
          <p:nvPr/>
        </p:nvSpPr>
        <p:spPr>
          <a:xfrm>
            <a:off x="4706448" y="3160060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7.5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6171708" y="2589218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12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7640606" y="6339130"/>
            <a:ext cx="150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 smtClean="0"/>
              <a:t>Niveau 4</a:t>
            </a:r>
            <a:endParaRPr lang="fr-CA" dirty="0"/>
          </a:p>
        </p:txBody>
      </p:sp>
      <p:grpSp>
        <p:nvGrpSpPr>
          <p:cNvPr id="138" name="Groupe 137"/>
          <p:cNvGrpSpPr/>
          <p:nvPr/>
        </p:nvGrpSpPr>
        <p:grpSpPr>
          <a:xfrm>
            <a:off x="160034" y="1925115"/>
            <a:ext cx="419050" cy="369332"/>
            <a:chOff x="1272630" y="2420888"/>
            <a:chExt cx="419050" cy="369332"/>
          </a:xfrm>
        </p:grpSpPr>
        <p:sp>
          <p:nvSpPr>
            <p:cNvPr id="139" name="Ellipse 13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1" name="Groupe 140"/>
          <p:cNvGrpSpPr/>
          <p:nvPr/>
        </p:nvGrpSpPr>
        <p:grpSpPr>
          <a:xfrm>
            <a:off x="1100949" y="1925115"/>
            <a:ext cx="419050" cy="369332"/>
            <a:chOff x="1272630" y="2420888"/>
            <a:chExt cx="419050" cy="369332"/>
          </a:xfrm>
        </p:grpSpPr>
        <p:sp>
          <p:nvSpPr>
            <p:cNvPr id="142" name="Ellipse 14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3" name="ZoneTexte 14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4" name="Groupe 143"/>
          <p:cNvGrpSpPr/>
          <p:nvPr/>
        </p:nvGrpSpPr>
        <p:grpSpPr>
          <a:xfrm>
            <a:off x="596274" y="2517228"/>
            <a:ext cx="419050" cy="369332"/>
            <a:chOff x="1272630" y="2420888"/>
            <a:chExt cx="419050" cy="369332"/>
          </a:xfrm>
        </p:grpSpPr>
        <p:sp>
          <p:nvSpPr>
            <p:cNvPr id="145" name="Ellipse 14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6" name="ZoneTexte 14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7" name="Groupe 146"/>
          <p:cNvGrpSpPr/>
          <p:nvPr/>
        </p:nvGrpSpPr>
        <p:grpSpPr>
          <a:xfrm>
            <a:off x="1996027" y="1938857"/>
            <a:ext cx="419050" cy="369332"/>
            <a:chOff x="1272630" y="2420888"/>
            <a:chExt cx="419050" cy="369332"/>
          </a:xfrm>
        </p:grpSpPr>
        <p:sp>
          <p:nvSpPr>
            <p:cNvPr id="148" name="Ellipse 14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9" name="ZoneTexte 14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0" name="Groupe 149"/>
          <p:cNvGrpSpPr/>
          <p:nvPr/>
        </p:nvGrpSpPr>
        <p:grpSpPr>
          <a:xfrm>
            <a:off x="2867588" y="1945381"/>
            <a:ext cx="419050" cy="369332"/>
            <a:chOff x="1272630" y="2420888"/>
            <a:chExt cx="419050" cy="369332"/>
          </a:xfrm>
        </p:grpSpPr>
        <p:sp>
          <p:nvSpPr>
            <p:cNvPr id="151" name="Ellipse 15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2" name="ZoneTexte 15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2867588" y="2517228"/>
            <a:ext cx="419050" cy="369332"/>
            <a:chOff x="1272630" y="2420888"/>
            <a:chExt cx="419050" cy="369332"/>
          </a:xfrm>
        </p:grpSpPr>
        <p:sp>
          <p:nvSpPr>
            <p:cNvPr id="154" name="Ellipse 15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5" name="ZoneTexte 15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6" name="Groupe 155"/>
          <p:cNvGrpSpPr/>
          <p:nvPr/>
        </p:nvGrpSpPr>
        <p:grpSpPr>
          <a:xfrm>
            <a:off x="1996027" y="2517228"/>
            <a:ext cx="419050" cy="369332"/>
            <a:chOff x="1272630" y="2420888"/>
            <a:chExt cx="419050" cy="369332"/>
          </a:xfrm>
        </p:grpSpPr>
        <p:sp>
          <p:nvSpPr>
            <p:cNvPr id="157" name="Ellipse 156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8" name="ZoneTexte 157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59" name="Connecteur droit 158"/>
          <p:cNvCxnSpPr>
            <a:stCxn id="139" idx="6"/>
            <a:endCxn id="143" idx="1"/>
          </p:cNvCxnSpPr>
          <p:nvPr/>
        </p:nvCxnSpPr>
        <p:spPr>
          <a:xfrm>
            <a:off x="579084" y="2109781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>
            <a:stCxn id="140" idx="2"/>
            <a:endCxn id="145" idx="0"/>
          </p:cNvCxnSpPr>
          <p:nvPr/>
        </p:nvCxnSpPr>
        <p:spPr>
          <a:xfrm>
            <a:off x="369559" y="2294447"/>
            <a:ext cx="436240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>
            <a:stCxn id="145" idx="0"/>
            <a:endCxn id="142" idx="4"/>
          </p:cNvCxnSpPr>
          <p:nvPr/>
        </p:nvCxnSpPr>
        <p:spPr>
          <a:xfrm flipV="1">
            <a:off x="805799" y="2294447"/>
            <a:ext cx="504675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>
            <a:stCxn id="149" idx="1"/>
            <a:endCxn id="142" idx="6"/>
          </p:cNvCxnSpPr>
          <p:nvPr/>
        </p:nvCxnSpPr>
        <p:spPr>
          <a:xfrm flipH="1" flipV="1">
            <a:off x="1519999" y="2109781"/>
            <a:ext cx="476028" cy="137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/>
          <p:cNvCxnSpPr>
            <a:stCxn id="152" idx="1"/>
            <a:endCxn id="149" idx="3"/>
          </p:cNvCxnSpPr>
          <p:nvPr/>
        </p:nvCxnSpPr>
        <p:spPr>
          <a:xfrm flipH="1" flipV="1">
            <a:off x="2415077" y="2123523"/>
            <a:ext cx="452511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>
            <a:stCxn id="158" idx="0"/>
            <a:endCxn id="148" idx="4"/>
          </p:cNvCxnSpPr>
          <p:nvPr/>
        </p:nvCxnSpPr>
        <p:spPr>
          <a:xfrm flipV="1">
            <a:off x="2205552" y="2308189"/>
            <a:ext cx="0" cy="209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/>
          <p:cNvCxnSpPr>
            <a:stCxn id="155" idx="0"/>
            <a:endCxn id="152" idx="2"/>
          </p:cNvCxnSpPr>
          <p:nvPr/>
        </p:nvCxnSpPr>
        <p:spPr>
          <a:xfrm flipV="1">
            <a:off x="3077113" y="2314713"/>
            <a:ext cx="0" cy="202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/>
          <p:cNvCxnSpPr>
            <a:stCxn id="155" idx="1"/>
            <a:endCxn id="157" idx="6"/>
          </p:cNvCxnSpPr>
          <p:nvPr/>
        </p:nvCxnSpPr>
        <p:spPr>
          <a:xfrm flipH="1">
            <a:off x="2415077" y="2701894"/>
            <a:ext cx="45251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/>
          <p:cNvCxnSpPr>
            <a:stCxn id="154" idx="1"/>
            <a:endCxn id="148" idx="5"/>
          </p:cNvCxnSpPr>
          <p:nvPr/>
        </p:nvCxnSpPr>
        <p:spPr>
          <a:xfrm flipH="1" flipV="1">
            <a:off x="2353709" y="2254102"/>
            <a:ext cx="575247" cy="3172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8" name="ZoneTexte 167"/>
          <p:cNvSpPr txBox="1"/>
          <p:nvPr/>
        </p:nvSpPr>
        <p:spPr>
          <a:xfrm>
            <a:off x="254229" y="149184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Graphe</a:t>
            </a:r>
            <a:endParaRPr lang="fr-CA" dirty="0"/>
          </a:p>
        </p:txBody>
      </p:sp>
      <p:grpSp>
        <p:nvGrpSpPr>
          <p:cNvPr id="169" name="Groupe 168"/>
          <p:cNvGrpSpPr/>
          <p:nvPr/>
        </p:nvGrpSpPr>
        <p:grpSpPr>
          <a:xfrm>
            <a:off x="1187624" y="2517228"/>
            <a:ext cx="419050" cy="369332"/>
            <a:chOff x="1272630" y="2420888"/>
            <a:chExt cx="419050" cy="369332"/>
          </a:xfrm>
        </p:grpSpPr>
        <p:sp>
          <p:nvSpPr>
            <p:cNvPr id="170" name="Ellipse 169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1" name="ZoneTexte 170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1187624" y="2987346"/>
            <a:ext cx="419050" cy="369332"/>
            <a:chOff x="1272630" y="2420888"/>
            <a:chExt cx="419050" cy="369332"/>
          </a:xfrm>
        </p:grpSpPr>
        <p:sp>
          <p:nvSpPr>
            <p:cNvPr id="173" name="Ellipse 172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4" name="ZoneTexte 173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75" name="Connecteur droit 174"/>
          <p:cNvCxnSpPr>
            <a:stCxn id="171" idx="3"/>
            <a:endCxn id="157" idx="2"/>
          </p:cNvCxnSpPr>
          <p:nvPr/>
        </p:nvCxnSpPr>
        <p:spPr>
          <a:xfrm>
            <a:off x="1606674" y="2701894"/>
            <a:ext cx="389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/>
          <p:cNvCxnSpPr>
            <a:stCxn id="157" idx="3"/>
            <a:endCxn id="174" idx="3"/>
          </p:cNvCxnSpPr>
          <p:nvPr/>
        </p:nvCxnSpPr>
        <p:spPr>
          <a:xfrm flipH="1">
            <a:off x="1606674" y="2832473"/>
            <a:ext cx="450721" cy="3395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85" name="Groupe 184"/>
          <p:cNvGrpSpPr/>
          <p:nvPr/>
        </p:nvGrpSpPr>
        <p:grpSpPr>
          <a:xfrm>
            <a:off x="3648894" y="1945381"/>
            <a:ext cx="419050" cy="369332"/>
            <a:chOff x="1272630" y="2420888"/>
            <a:chExt cx="419050" cy="369332"/>
          </a:xfrm>
        </p:grpSpPr>
        <p:sp>
          <p:nvSpPr>
            <p:cNvPr id="186" name="Ellipse 185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7" name="ZoneTexte 186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K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88" name="Connecteur droit 187"/>
          <p:cNvCxnSpPr>
            <a:stCxn id="152" idx="3"/>
            <a:endCxn id="187" idx="1"/>
          </p:cNvCxnSpPr>
          <p:nvPr/>
        </p:nvCxnSpPr>
        <p:spPr>
          <a:xfrm>
            <a:off x="3286638" y="2130047"/>
            <a:ext cx="3622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91" name="Groupe 190"/>
          <p:cNvGrpSpPr/>
          <p:nvPr/>
        </p:nvGrpSpPr>
        <p:grpSpPr>
          <a:xfrm>
            <a:off x="3650400" y="2517228"/>
            <a:ext cx="419050" cy="369332"/>
            <a:chOff x="1272630" y="2420888"/>
            <a:chExt cx="419050" cy="369332"/>
          </a:xfrm>
        </p:grpSpPr>
        <p:sp>
          <p:nvSpPr>
            <p:cNvPr id="192" name="Ellipse 19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3" name="ZoneTexte 19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J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94" name="Connecteur droit 193"/>
          <p:cNvCxnSpPr>
            <a:stCxn id="192" idx="0"/>
            <a:endCxn id="186" idx="4"/>
          </p:cNvCxnSpPr>
          <p:nvPr/>
        </p:nvCxnSpPr>
        <p:spPr>
          <a:xfrm flipH="1" flipV="1">
            <a:off x="3858419" y="2314713"/>
            <a:ext cx="1506" cy="202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>
            <a:stCxn id="193" idx="1"/>
            <a:endCxn id="155" idx="3"/>
          </p:cNvCxnSpPr>
          <p:nvPr/>
        </p:nvCxnSpPr>
        <p:spPr>
          <a:xfrm flipH="1">
            <a:off x="3286638" y="2701894"/>
            <a:ext cx="36376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77" name="Groupe 176"/>
          <p:cNvGrpSpPr/>
          <p:nvPr/>
        </p:nvGrpSpPr>
        <p:grpSpPr>
          <a:xfrm>
            <a:off x="4427984" y="1944000"/>
            <a:ext cx="419050" cy="369332"/>
            <a:chOff x="1272630" y="2420888"/>
            <a:chExt cx="419050" cy="369332"/>
          </a:xfrm>
        </p:grpSpPr>
        <p:sp>
          <p:nvSpPr>
            <p:cNvPr id="178" name="Ellipse 17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9" name="ZoneTexte 17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L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80" name="Connecteur droit 179"/>
          <p:cNvCxnSpPr>
            <a:stCxn id="179" idx="1"/>
            <a:endCxn id="187" idx="3"/>
          </p:cNvCxnSpPr>
          <p:nvPr/>
        </p:nvCxnSpPr>
        <p:spPr>
          <a:xfrm flipH="1">
            <a:off x="4067944" y="2128666"/>
            <a:ext cx="360040" cy="13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81" name="Groupe 180"/>
          <p:cNvGrpSpPr/>
          <p:nvPr/>
        </p:nvGrpSpPr>
        <p:grpSpPr>
          <a:xfrm>
            <a:off x="7221166" y="3618099"/>
            <a:ext cx="419050" cy="369332"/>
            <a:chOff x="1272630" y="2420888"/>
            <a:chExt cx="419050" cy="369332"/>
          </a:xfrm>
        </p:grpSpPr>
        <p:sp>
          <p:nvSpPr>
            <p:cNvPr id="182" name="Ellipse 18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L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84" name="Connecteur droit 183"/>
          <p:cNvCxnSpPr>
            <a:stCxn id="182" idx="0"/>
            <a:endCxn id="85" idx="4"/>
          </p:cNvCxnSpPr>
          <p:nvPr/>
        </p:nvCxnSpPr>
        <p:spPr>
          <a:xfrm flipH="1" flipV="1">
            <a:off x="6240193" y="3269736"/>
            <a:ext cx="1190498" cy="3483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9" name="ZoneTexte 188"/>
          <p:cNvSpPr txBox="1"/>
          <p:nvPr/>
        </p:nvSpPr>
        <p:spPr>
          <a:xfrm>
            <a:off x="7657569" y="3540746"/>
            <a:ext cx="3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1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90" name="ZoneTexte 189"/>
          <p:cNvSpPr txBox="1"/>
          <p:nvPr/>
        </p:nvSpPr>
        <p:spPr>
          <a:xfrm>
            <a:off x="7657569" y="3791890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2"/>
                </a:solidFill>
              </a:rPr>
              <a:t>1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195" name="ZoneTexte 194"/>
          <p:cNvSpPr txBox="1"/>
          <p:nvPr/>
        </p:nvSpPr>
        <p:spPr>
          <a:xfrm>
            <a:off x="6888702" y="3183960"/>
            <a:ext cx="5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mtClean="0">
                <a:solidFill>
                  <a:schemeClr val="accent2"/>
                </a:solidFill>
              </a:rPr>
              <a:t>1</a:t>
            </a:r>
            <a:endParaRPr lang="fr-C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5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50" grpId="0"/>
      <p:bldP spid="51" grpId="0"/>
      <p:bldP spid="66" grpId="0"/>
      <p:bldP spid="67" grpId="0"/>
      <p:bldP spid="68" grpId="0"/>
      <p:bldP spid="69" grpId="0"/>
      <p:bldP spid="70" grpId="0"/>
      <p:bldP spid="71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1" grpId="0"/>
      <p:bldP spid="132" grpId="0"/>
      <p:bldP spid="133" grpId="0"/>
      <p:bldP spid="134" grpId="0"/>
      <p:bldP spid="135" grpId="0"/>
      <p:bldP spid="136" grpId="0"/>
      <p:bldP spid="189" grpId="0"/>
      <p:bldP spid="190" grpId="0"/>
      <p:bldP spid="1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676456" cy="1066800"/>
          </a:xfrm>
        </p:spPr>
        <p:txBody>
          <a:bodyPr>
            <a:normAutofit/>
          </a:bodyPr>
          <a:lstStyle/>
          <a:p>
            <a:r>
              <a:rPr lang="fr-CA" dirty="0" smtClean="0"/>
              <a:t>Partitionnement par intermédiarité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fr-CA" dirty="0" smtClean="0"/>
              <a:t>Partitionnement agglomérant</a:t>
            </a:r>
          </a:p>
          <a:p>
            <a:pPr lvl="1"/>
            <a:r>
              <a:rPr lang="fr-CA" dirty="0" smtClean="0"/>
              <a:t>Commencer avec une collection de nœuds isolés</a:t>
            </a:r>
          </a:p>
          <a:p>
            <a:pPr lvl="1"/>
            <a:r>
              <a:rPr lang="fr-CA" dirty="0" smtClean="0"/>
              <a:t>Ajouter les liens en ordre croissant d’intermédiarité</a:t>
            </a:r>
          </a:p>
          <a:p>
            <a:pPr lvl="2"/>
            <a:r>
              <a:rPr lang="fr-CA" dirty="0" smtClean="0"/>
              <a:t>Les partitions deviennent de plus en plus grande</a:t>
            </a:r>
          </a:p>
          <a:p>
            <a:pPr lvl="1"/>
            <a:r>
              <a:rPr lang="fr-CA" dirty="0" smtClean="0"/>
              <a:t>Terminer à un seuil </a:t>
            </a:r>
          </a:p>
          <a:p>
            <a:pPr lvl="2"/>
            <a:r>
              <a:rPr lang="fr-CA" dirty="0" smtClean="0"/>
              <a:t>De valeur d’intermédiarité, de nombre de partitions, ou de taille de partitions</a:t>
            </a:r>
          </a:p>
          <a:p>
            <a:r>
              <a:rPr lang="fr-CA" dirty="0" smtClean="0"/>
              <a:t>Partitionnement divisant</a:t>
            </a:r>
          </a:p>
          <a:p>
            <a:pPr lvl="1"/>
            <a:r>
              <a:rPr lang="fr-CA" dirty="0"/>
              <a:t>Commencer avec </a:t>
            </a:r>
            <a:r>
              <a:rPr lang="fr-CA" dirty="0" smtClean="0"/>
              <a:t>un graphe complet</a:t>
            </a:r>
            <a:endParaRPr lang="fr-CA" dirty="0"/>
          </a:p>
          <a:p>
            <a:pPr lvl="1"/>
            <a:r>
              <a:rPr lang="fr-CA" dirty="0" smtClean="0"/>
              <a:t>Supprimer des </a:t>
            </a:r>
            <a:r>
              <a:rPr lang="fr-CA" dirty="0"/>
              <a:t>liens en ordre </a:t>
            </a:r>
            <a:r>
              <a:rPr lang="fr-CA" dirty="0" smtClean="0"/>
              <a:t>décroissant </a:t>
            </a:r>
            <a:r>
              <a:rPr lang="fr-CA" dirty="0"/>
              <a:t>d’intermédiarité</a:t>
            </a:r>
          </a:p>
          <a:p>
            <a:pPr lvl="2"/>
            <a:r>
              <a:rPr lang="fr-CA" dirty="0"/>
              <a:t>Les partitions deviennent de plus en plus </a:t>
            </a:r>
            <a:r>
              <a:rPr lang="fr-CA" dirty="0" smtClean="0"/>
              <a:t>petites</a:t>
            </a:r>
            <a:endParaRPr lang="fr-CA" dirty="0"/>
          </a:p>
          <a:p>
            <a:pPr lvl="1"/>
            <a:r>
              <a:rPr lang="fr-CA" dirty="0"/>
              <a:t>Terminer à un seuil </a:t>
            </a:r>
          </a:p>
          <a:p>
            <a:pPr lvl="2"/>
            <a:r>
              <a:rPr lang="fr-CA" dirty="0"/>
              <a:t>De valeur d’intermédiarité, de nombre de partitions, ou de taille de </a:t>
            </a:r>
            <a:r>
              <a:rPr lang="fr-CA" dirty="0" smtClean="0"/>
              <a:t>partitions</a:t>
            </a:r>
          </a:p>
          <a:p>
            <a:pPr lvl="1"/>
            <a:r>
              <a:rPr lang="fr-CA" dirty="0" smtClean="0"/>
              <a:t>Stratégie plus commune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669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676456" cy="1066800"/>
          </a:xfrm>
        </p:spPr>
        <p:txBody>
          <a:bodyPr>
            <a:normAutofit/>
          </a:bodyPr>
          <a:lstStyle/>
          <a:p>
            <a:r>
              <a:rPr lang="fr-CA" dirty="0"/>
              <a:t>Partitionnement par intermédiarité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149080"/>
                <a:ext cx="8579296" cy="2708920"/>
              </a:xfrm>
            </p:spPr>
            <p:txBody>
              <a:bodyPr>
                <a:normAutofit/>
              </a:bodyPr>
              <a:lstStyle/>
              <a:p>
                <a:r>
                  <a:rPr lang="fr-CA" dirty="0" smtClean="0"/>
                  <a:t>Exemple: seuil de 10</a:t>
                </a:r>
              </a:p>
              <a:p>
                <a:pPr lvl="1"/>
                <a:r>
                  <a:rPr lang="fr-CA" dirty="0" smtClean="0"/>
                  <a:t>On trouve les deux partitions</a:t>
                </a:r>
                <a:r>
                  <a:rPr lang="fr-CA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𝐴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𝐵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𝐷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𝐸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𝐹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fr-CA" dirty="0" smtClean="0"/>
                  <a:t> </a:t>
                </a:r>
              </a:p>
              <a:p>
                <a:r>
                  <a:rPr lang="fr-CA" dirty="0" smtClean="0"/>
                  <a:t>Exemple: </a:t>
                </a:r>
                <a:r>
                  <a:rPr lang="fr-CA" dirty="0"/>
                  <a:t>seuil </a:t>
                </a:r>
                <a:r>
                  <a:rPr lang="fr-CA" dirty="0" smtClean="0"/>
                  <a:t>de 3</a:t>
                </a:r>
                <a:endParaRPr lang="fr-CA" dirty="0"/>
              </a:p>
              <a:p>
                <a:pPr lvl="1"/>
                <a:r>
                  <a:rPr lang="fr-CA" dirty="0"/>
                  <a:t>On trouve </a:t>
                </a:r>
                <a:r>
                  <a:rPr lang="fr-CA" dirty="0" smtClean="0"/>
                  <a:t>deux partitions et deux nœuds isolés</a:t>
                </a:r>
                <a:endParaRPr lang="fr-CA" dirty="0"/>
              </a:p>
              <a:p>
                <a:pPr lvl="1"/>
                <a:r>
                  <a:rPr lang="fr-CA" dirty="0" smtClean="0"/>
                  <a:t>B et D sont exclus de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𝐴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𝐵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𝐷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𝐸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𝐹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fr-CA" dirty="0" smtClean="0"/>
                  <a:t> respectivement à cause de leur lien commun</a:t>
                </a: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149080"/>
                <a:ext cx="8579296" cy="2708920"/>
              </a:xfrm>
              <a:blipFill rotWithShape="1">
                <a:blip r:embed="rId3" cstate="print"/>
                <a:stretch>
                  <a:fillRect t="-2252" b="-473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19</a:t>
            </a:fld>
            <a:endParaRPr lang="en-CA"/>
          </a:p>
        </p:txBody>
      </p:sp>
      <p:grpSp>
        <p:nvGrpSpPr>
          <p:cNvPr id="7" name="Groupe 6"/>
          <p:cNvGrpSpPr/>
          <p:nvPr/>
        </p:nvGrpSpPr>
        <p:grpSpPr>
          <a:xfrm>
            <a:off x="1259632" y="1984243"/>
            <a:ext cx="419050" cy="369332"/>
            <a:chOff x="1272630" y="2420888"/>
            <a:chExt cx="419050" cy="369332"/>
          </a:xfrm>
        </p:grpSpPr>
        <p:sp>
          <p:nvSpPr>
            <p:cNvPr id="5" name="Ellipse 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376193" y="1984243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249392" y="3501008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939434" y="1977719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7020272" y="1984243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7037784" y="3501008"/>
            <a:ext cx="419050" cy="369332"/>
            <a:chOff x="1272630" y="2420888"/>
            <a:chExt cx="419050" cy="369332"/>
          </a:xfrm>
        </p:grpSpPr>
        <p:sp>
          <p:nvSpPr>
            <p:cNvPr id="21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956946" y="3501008"/>
            <a:ext cx="419050" cy="369332"/>
            <a:chOff x="1272630" y="2420888"/>
            <a:chExt cx="419050" cy="369332"/>
          </a:xfrm>
        </p:grpSpPr>
        <p:sp>
          <p:nvSpPr>
            <p:cNvPr id="24" name="Ellipse 2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" name="Connecteur droit 26"/>
          <p:cNvCxnSpPr>
            <a:stCxn id="5" idx="6"/>
            <a:endCxn id="10" idx="1"/>
          </p:cNvCxnSpPr>
          <p:nvPr/>
        </p:nvCxnSpPr>
        <p:spPr>
          <a:xfrm>
            <a:off x="1678682" y="2168909"/>
            <a:ext cx="169751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6" idx="2"/>
            <a:endCxn id="12" idx="0"/>
          </p:cNvCxnSpPr>
          <p:nvPr/>
        </p:nvCxnSpPr>
        <p:spPr>
          <a:xfrm>
            <a:off x="1469157" y="2353575"/>
            <a:ext cx="989760" cy="11474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2" idx="0"/>
            <a:endCxn id="9" idx="4"/>
          </p:cNvCxnSpPr>
          <p:nvPr/>
        </p:nvCxnSpPr>
        <p:spPr>
          <a:xfrm flipV="1">
            <a:off x="2458917" y="2353575"/>
            <a:ext cx="1126801" cy="11474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6" idx="1"/>
            <a:endCxn id="9" idx="6"/>
          </p:cNvCxnSpPr>
          <p:nvPr/>
        </p:nvCxnSpPr>
        <p:spPr>
          <a:xfrm flipH="1">
            <a:off x="3795243" y="2162385"/>
            <a:ext cx="1144191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9" idx="1"/>
            <a:endCxn id="16" idx="3"/>
          </p:cNvCxnSpPr>
          <p:nvPr/>
        </p:nvCxnSpPr>
        <p:spPr>
          <a:xfrm flipH="1" flipV="1">
            <a:off x="5358484" y="2162385"/>
            <a:ext cx="1661788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25" idx="0"/>
            <a:endCxn id="15" idx="4"/>
          </p:cNvCxnSpPr>
          <p:nvPr/>
        </p:nvCxnSpPr>
        <p:spPr>
          <a:xfrm flipH="1" flipV="1">
            <a:off x="5148959" y="2347051"/>
            <a:ext cx="17512" cy="11539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22" idx="0"/>
            <a:endCxn id="19" idx="2"/>
          </p:cNvCxnSpPr>
          <p:nvPr/>
        </p:nvCxnSpPr>
        <p:spPr>
          <a:xfrm flipH="1" flipV="1">
            <a:off x="7229797" y="2353575"/>
            <a:ext cx="17512" cy="11474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22" idx="1"/>
            <a:endCxn id="24" idx="6"/>
          </p:cNvCxnSpPr>
          <p:nvPr/>
        </p:nvCxnSpPr>
        <p:spPr>
          <a:xfrm flipH="1">
            <a:off x="5375996" y="3685674"/>
            <a:ext cx="16617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21" idx="1"/>
            <a:endCxn id="15" idx="5"/>
          </p:cNvCxnSpPr>
          <p:nvPr/>
        </p:nvCxnSpPr>
        <p:spPr>
          <a:xfrm flipH="1" flipV="1">
            <a:off x="5297116" y="2292964"/>
            <a:ext cx="1802036" cy="12621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4151314" y="179957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151577" y="2636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247308" y="2636912"/>
            <a:ext cx="49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1.5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151576" y="3704223"/>
            <a:ext cx="50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1.5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678682" y="28237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146953" y="1792405"/>
            <a:ext cx="64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4.5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716016" y="2742625"/>
            <a:ext cx="5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4.5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045710" y="279602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311413" y="179957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9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9" grpId="2"/>
      <p:bldP spid="37" grpId="0"/>
      <p:bldP spid="45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Survol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Graphe et localité</a:t>
            </a:r>
          </a:p>
          <a:p>
            <a:r>
              <a:rPr lang="fr-CA" dirty="0" smtClean="0"/>
              <a:t>Partitionnement</a:t>
            </a:r>
          </a:p>
          <a:p>
            <a:r>
              <a:rPr lang="fr-CA" dirty="0" smtClean="0"/>
              <a:t>Similarité</a:t>
            </a:r>
          </a:p>
          <a:p>
            <a:r>
              <a:rPr lang="fr-CA" dirty="0"/>
              <a:t>Graphes orientés</a:t>
            </a: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Clique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Sous-ensemble de nœuds fortement interconnectés </a:t>
            </a:r>
          </a:p>
          <a:p>
            <a:pPr lvl="1"/>
            <a:r>
              <a:rPr lang="fr-CA" dirty="0" smtClean="0"/>
              <a:t>Le nombre d’arête entre ces nœuds est plus élevé que la moyenne du graphe</a:t>
            </a:r>
          </a:p>
          <a:p>
            <a:pPr lvl="1"/>
            <a:r>
              <a:rPr lang="fr-CA" dirty="0" smtClean="0"/>
              <a:t>Trouver les cliques de taille maximum est NP-complet</a:t>
            </a:r>
          </a:p>
          <a:p>
            <a:pPr lvl="1"/>
            <a:r>
              <a:rPr lang="fr-CA" dirty="0" smtClean="0"/>
              <a:t>On ne peut pas garantir qu’un graphe contient des cliques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17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>
          <a:xfrm>
            <a:off x="4957564" y="4996730"/>
            <a:ext cx="720080" cy="16561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llipse 11"/>
          <p:cNvSpPr/>
          <p:nvPr/>
        </p:nvSpPr>
        <p:spPr>
          <a:xfrm>
            <a:off x="3229372" y="5025516"/>
            <a:ext cx="720080" cy="16561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Clique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801720"/>
          </a:xfrm>
        </p:spPr>
        <p:txBody>
          <a:bodyPr/>
          <a:lstStyle/>
          <a:p>
            <a:r>
              <a:rPr lang="fr-CA" dirty="0" smtClean="0"/>
              <a:t>On va chercher des graphes bipartis complets </a:t>
            </a:r>
          </a:p>
          <a:p>
            <a:pPr lvl="1"/>
            <a:r>
              <a:rPr lang="fr-CA" dirty="0" smtClean="0"/>
              <a:t>Ce seront les noyaux des cliques et communautés</a:t>
            </a:r>
          </a:p>
          <a:p>
            <a:r>
              <a:rPr lang="fr-CA" dirty="0" smtClean="0"/>
              <a:t>Graphe biparti: graphe composé de deux ensembles de points avec uniquement des connexions entre les ensembles</a:t>
            </a:r>
          </a:p>
          <a:p>
            <a:r>
              <a:rPr lang="fr-CA" dirty="0" smtClean="0"/>
              <a:t>Graphe biparti complet: graphe biparti avec toutes les connexions possibles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21</a:t>
            </a:fld>
            <a:endParaRPr lang="en-CA"/>
          </a:p>
        </p:txBody>
      </p:sp>
      <p:sp>
        <p:nvSpPr>
          <p:cNvPr id="5" name="Ellipse 4"/>
          <p:cNvSpPr/>
          <p:nvPr/>
        </p:nvSpPr>
        <p:spPr>
          <a:xfrm>
            <a:off x="3517404" y="51695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3525788" y="55463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3525788" y="59284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3531146" y="63128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/>
          <p:cNvSpPr/>
          <p:nvPr/>
        </p:nvSpPr>
        <p:spPr>
          <a:xfrm>
            <a:off x="5245596" y="5309331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llipse 9"/>
          <p:cNvSpPr/>
          <p:nvPr/>
        </p:nvSpPr>
        <p:spPr>
          <a:xfrm>
            <a:off x="5245596" y="5752814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llipse 10"/>
          <p:cNvSpPr/>
          <p:nvPr/>
        </p:nvSpPr>
        <p:spPr>
          <a:xfrm>
            <a:off x="5245596" y="6171889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6" name="Connecteur droit 15"/>
          <p:cNvCxnSpPr>
            <a:stCxn id="5" idx="6"/>
            <a:endCxn id="9" idx="2"/>
          </p:cNvCxnSpPr>
          <p:nvPr/>
        </p:nvCxnSpPr>
        <p:spPr>
          <a:xfrm>
            <a:off x="3661420" y="5241540"/>
            <a:ext cx="1584176" cy="1397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5" idx="6"/>
            <a:endCxn id="10" idx="2"/>
          </p:cNvCxnSpPr>
          <p:nvPr/>
        </p:nvCxnSpPr>
        <p:spPr>
          <a:xfrm>
            <a:off x="3661420" y="5241540"/>
            <a:ext cx="1584176" cy="5832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5" idx="6"/>
            <a:endCxn id="11" idx="2"/>
          </p:cNvCxnSpPr>
          <p:nvPr/>
        </p:nvCxnSpPr>
        <p:spPr>
          <a:xfrm>
            <a:off x="3661420" y="5241540"/>
            <a:ext cx="1584176" cy="10023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6" idx="7"/>
            <a:endCxn id="9" idx="2"/>
          </p:cNvCxnSpPr>
          <p:nvPr/>
        </p:nvCxnSpPr>
        <p:spPr>
          <a:xfrm flipV="1">
            <a:off x="3648713" y="5381339"/>
            <a:ext cx="1596883" cy="1860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6" idx="7"/>
            <a:endCxn id="10" idx="2"/>
          </p:cNvCxnSpPr>
          <p:nvPr/>
        </p:nvCxnSpPr>
        <p:spPr>
          <a:xfrm>
            <a:off x="3648713" y="5567431"/>
            <a:ext cx="1596883" cy="2573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6" idx="6"/>
            <a:endCxn id="11" idx="2"/>
          </p:cNvCxnSpPr>
          <p:nvPr/>
        </p:nvCxnSpPr>
        <p:spPr>
          <a:xfrm>
            <a:off x="3669804" y="5618348"/>
            <a:ext cx="1575792" cy="6255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7" idx="6"/>
            <a:endCxn id="9" idx="2"/>
          </p:cNvCxnSpPr>
          <p:nvPr/>
        </p:nvCxnSpPr>
        <p:spPr>
          <a:xfrm flipV="1">
            <a:off x="3669804" y="5381339"/>
            <a:ext cx="1575792" cy="619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3675162" y="5824822"/>
            <a:ext cx="1570434" cy="1756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7" idx="6"/>
            <a:endCxn id="11" idx="2"/>
          </p:cNvCxnSpPr>
          <p:nvPr/>
        </p:nvCxnSpPr>
        <p:spPr>
          <a:xfrm>
            <a:off x="3669804" y="6000464"/>
            <a:ext cx="1575792" cy="2434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8" idx="7"/>
            <a:endCxn id="9" idx="2"/>
          </p:cNvCxnSpPr>
          <p:nvPr/>
        </p:nvCxnSpPr>
        <p:spPr>
          <a:xfrm flipV="1">
            <a:off x="3654071" y="5381339"/>
            <a:ext cx="1591525" cy="9525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8" idx="7"/>
            <a:endCxn id="10" idx="2"/>
          </p:cNvCxnSpPr>
          <p:nvPr/>
        </p:nvCxnSpPr>
        <p:spPr>
          <a:xfrm flipV="1">
            <a:off x="3654071" y="5824822"/>
            <a:ext cx="1591525" cy="5090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stCxn id="8" idx="7"/>
          </p:cNvCxnSpPr>
          <p:nvPr/>
        </p:nvCxnSpPr>
        <p:spPr>
          <a:xfrm flipV="1">
            <a:off x="3654071" y="6243897"/>
            <a:ext cx="1591525" cy="899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30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Partitionnement en cliques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Séparer les nœuds du réseau social en deux ensembles aléatoirement</a:t>
            </a:r>
          </a:p>
          <a:p>
            <a:pPr lvl="1"/>
            <a:r>
              <a:rPr lang="fr-CA" dirty="0" smtClean="0"/>
              <a:t>Si une clique existe, ses nœuds seront divisées dans les deux ensembles approximativement également</a:t>
            </a:r>
          </a:p>
          <a:p>
            <a:pPr lvl="1"/>
            <a:r>
              <a:rPr lang="fr-CA" dirty="0" smtClean="0"/>
              <a:t>Les connexions formeront un graphe biparti complet</a:t>
            </a:r>
          </a:p>
          <a:p>
            <a:r>
              <a:rPr lang="fr-CA" dirty="0" smtClean="0"/>
              <a:t>Noyau de la clique</a:t>
            </a:r>
          </a:p>
          <a:p>
            <a:pPr lvl="1"/>
            <a:r>
              <a:rPr lang="fr-CA" dirty="0" smtClean="0"/>
              <a:t>On peut la grandir en ajoutant des nœuds fortement (mais pas complètement) connectés aux nœuds de la clique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814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Partitionnement en cliques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fr-CA" dirty="0" smtClean="0"/>
                  <a:t>La découverte de sous-graphes biparti complets dans un large graphe biparti est un problème de forage d’itemsets fréquents!</a:t>
                </a:r>
              </a:p>
              <a:p>
                <a:pPr lvl="1"/>
                <a:r>
                  <a:rPr lang="fr-CA" dirty="0" smtClean="0"/>
                  <a:t>Le graphe est la base de données</a:t>
                </a:r>
              </a:p>
              <a:p>
                <a:pPr lvl="1"/>
                <a:r>
                  <a:rPr lang="fr-CA" dirty="0" smtClean="0"/>
                  <a:t>Un ensemble (supposons le coté gauche) est les transactions, l’autre ensemble est les items, les liens représentent quel item appartient à quels transactions</a:t>
                </a:r>
              </a:p>
              <a:p>
                <a:pPr lvl="1"/>
                <a:r>
                  <a:rPr lang="fr-CA" dirty="0" smtClean="0"/>
                  <a:t>Un graphe biparti complet de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fr-CA" dirty="0" smtClean="0"/>
                  <a:t> nœuds du coté gauche et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CA" dirty="0" smtClean="0"/>
                  <a:t> nœuds du coté droit est un itemset fréquent de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CA" dirty="0" smtClean="0"/>
                  <a:t> items avec support de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  <a:p>
                <a:r>
                  <a:rPr lang="fr-CA" dirty="0" smtClean="0"/>
                  <a:t>Le graphe bipartite d’un </a:t>
                </a:r>
                <a:r>
                  <a:rPr lang="fr-CA" dirty="0"/>
                  <a:t>réseau </a:t>
                </a:r>
                <a:r>
                  <a:rPr lang="fr-CA" dirty="0" smtClean="0"/>
                  <a:t>social de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CA" dirty="0" smtClean="0"/>
                  <a:t> nœuds de degré moyen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CA" dirty="0" smtClean="0"/>
                  <a:t> est garanti de contenir une clique de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fr-CA" dirty="0" smtClean="0"/>
                  <a:t> support et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CA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fr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CA" dirty="0" smtClean="0"/>
                  <a:t>nœuds si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CA" i="1">
                                    <a:latin typeface="Cambria Math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fr-CA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fr-CA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fr-CA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fr-C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2792" r="-163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66800"/>
          </a:xfrm>
        </p:spPr>
        <p:txBody>
          <a:bodyPr>
            <a:normAutofit/>
          </a:bodyPr>
          <a:lstStyle/>
          <a:p>
            <a:r>
              <a:rPr lang="fr-CA" dirty="0"/>
              <a:t>Partitionnement en </a:t>
            </a:r>
            <a:r>
              <a:rPr lang="fr-CA" dirty="0" smtClean="0"/>
              <a:t>cliques (exemple)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24</a:t>
            </a:fld>
            <a:endParaRPr lang="en-CA"/>
          </a:p>
        </p:txBody>
      </p:sp>
      <p:grpSp>
        <p:nvGrpSpPr>
          <p:cNvPr id="5" name="Groupe 4"/>
          <p:cNvGrpSpPr/>
          <p:nvPr/>
        </p:nvGrpSpPr>
        <p:grpSpPr>
          <a:xfrm>
            <a:off x="2659944" y="2207690"/>
            <a:ext cx="419050" cy="369332"/>
            <a:chOff x="1272630" y="2420888"/>
            <a:chExt cx="419050" cy="369332"/>
          </a:xfrm>
        </p:grpSpPr>
        <p:sp>
          <p:nvSpPr>
            <p:cNvPr id="6" name="Ellipse 5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600859" y="2207690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096184" y="2799803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495937" y="2221432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367498" y="2227956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367498" y="2799803"/>
            <a:ext cx="419050" cy="369332"/>
            <a:chOff x="1272630" y="2420888"/>
            <a:chExt cx="419050" cy="369332"/>
          </a:xfrm>
        </p:grpSpPr>
        <p:sp>
          <p:nvSpPr>
            <p:cNvPr id="21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495937" y="2799803"/>
            <a:ext cx="419050" cy="369332"/>
            <a:chOff x="1272630" y="2420888"/>
            <a:chExt cx="419050" cy="369332"/>
          </a:xfrm>
        </p:grpSpPr>
        <p:sp>
          <p:nvSpPr>
            <p:cNvPr id="24" name="Ellipse 2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" name="Connecteur droit 25"/>
          <p:cNvCxnSpPr>
            <a:stCxn id="6" idx="6"/>
            <a:endCxn id="10" idx="1"/>
          </p:cNvCxnSpPr>
          <p:nvPr/>
        </p:nvCxnSpPr>
        <p:spPr>
          <a:xfrm>
            <a:off x="3078994" y="2392356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7" idx="2"/>
            <a:endCxn id="12" idx="0"/>
          </p:cNvCxnSpPr>
          <p:nvPr/>
        </p:nvCxnSpPr>
        <p:spPr>
          <a:xfrm>
            <a:off x="2869469" y="2577022"/>
            <a:ext cx="436240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2" idx="0"/>
            <a:endCxn id="9" idx="4"/>
          </p:cNvCxnSpPr>
          <p:nvPr/>
        </p:nvCxnSpPr>
        <p:spPr>
          <a:xfrm flipV="1">
            <a:off x="3305709" y="2577022"/>
            <a:ext cx="504675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6" idx="1"/>
            <a:endCxn id="9" idx="6"/>
          </p:cNvCxnSpPr>
          <p:nvPr/>
        </p:nvCxnSpPr>
        <p:spPr>
          <a:xfrm flipH="1" flipV="1">
            <a:off x="4019909" y="2392356"/>
            <a:ext cx="476028" cy="137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9" idx="1"/>
            <a:endCxn id="16" idx="3"/>
          </p:cNvCxnSpPr>
          <p:nvPr/>
        </p:nvCxnSpPr>
        <p:spPr>
          <a:xfrm flipH="1" flipV="1">
            <a:off x="4914987" y="2406098"/>
            <a:ext cx="452511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25" idx="0"/>
            <a:endCxn id="15" idx="4"/>
          </p:cNvCxnSpPr>
          <p:nvPr/>
        </p:nvCxnSpPr>
        <p:spPr>
          <a:xfrm flipV="1">
            <a:off x="4705462" y="2590764"/>
            <a:ext cx="0" cy="209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22" idx="0"/>
            <a:endCxn id="19" idx="2"/>
          </p:cNvCxnSpPr>
          <p:nvPr/>
        </p:nvCxnSpPr>
        <p:spPr>
          <a:xfrm flipV="1">
            <a:off x="5577023" y="2597288"/>
            <a:ext cx="0" cy="202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22" idx="1"/>
            <a:endCxn id="24" idx="6"/>
          </p:cNvCxnSpPr>
          <p:nvPr/>
        </p:nvCxnSpPr>
        <p:spPr>
          <a:xfrm flipH="1">
            <a:off x="4914987" y="2984469"/>
            <a:ext cx="45251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21" idx="1"/>
            <a:endCxn id="15" idx="5"/>
          </p:cNvCxnSpPr>
          <p:nvPr/>
        </p:nvCxnSpPr>
        <p:spPr>
          <a:xfrm flipH="1" flipV="1">
            <a:off x="4853619" y="2536677"/>
            <a:ext cx="575247" cy="3172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2754139" y="177442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Graphe</a:t>
            </a:r>
            <a:endParaRPr lang="fr-CA" dirty="0"/>
          </a:p>
        </p:txBody>
      </p:sp>
      <p:grpSp>
        <p:nvGrpSpPr>
          <p:cNvPr id="36" name="Groupe 35"/>
          <p:cNvGrpSpPr/>
          <p:nvPr/>
        </p:nvGrpSpPr>
        <p:grpSpPr>
          <a:xfrm>
            <a:off x="373349" y="4150300"/>
            <a:ext cx="419050" cy="369332"/>
            <a:chOff x="1272630" y="2420888"/>
            <a:chExt cx="419050" cy="369332"/>
          </a:xfrm>
        </p:grpSpPr>
        <p:sp>
          <p:nvSpPr>
            <p:cNvPr id="37" name="Ellipse 36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1314264" y="4150300"/>
            <a:ext cx="419050" cy="369332"/>
            <a:chOff x="1272630" y="2420888"/>
            <a:chExt cx="419050" cy="369332"/>
          </a:xfrm>
        </p:grpSpPr>
        <p:sp>
          <p:nvSpPr>
            <p:cNvPr id="40" name="Ellipse 39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381944" y="4786407"/>
            <a:ext cx="419050" cy="369332"/>
            <a:chOff x="1272630" y="2420888"/>
            <a:chExt cx="419050" cy="369332"/>
          </a:xfrm>
        </p:grpSpPr>
        <p:sp>
          <p:nvSpPr>
            <p:cNvPr id="43" name="Ellipse 42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1369607" y="5076377"/>
            <a:ext cx="419050" cy="369332"/>
            <a:chOff x="1272630" y="2420888"/>
            <a:chExt cx="419050" cy="369332"/>
          </a:xfrm>
        </p:grpSpPr>
        <p:sp>
          <p:nvSpPr>
            <p:cNvPr id="46" name="Ellipse 45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373349" y="5261043"/>
            <a:ext cx="419050" cy="369332"/>
            <a:chOff x="1272630" y="2420888"/>
            <a:chExt cx="419050" cy="369332"/>
          </a:xfrm>
        </p:grpSpPr>
        <p:sp>
          <p:nvSpPr>
            <p:cNvPr id="49" name="Ellipse 4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1369607" y="5949387"/>
            <a:ext cx="419050" cy="369332"/>
            <a:chOff x="1272630" y="2420888"/>
            <a:chExt cx="419050" cy="369332"/>
          </a:xfrm>
        </p:grpSpPr>
        <p:sp>
          <p:nvSpPr>
            <p:cNvPr id="52" name="Ellipse 5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390539" y="5947094"/>
            <a:ext cx="419050" cy="369332"/>
            <a:chOff x="1272630" y="2420888"/>
            <a:chExt cx="419050" cy="369332"/>
          </a:xfrm>
        </p:grpSpPr>
        <p:sp>
          <p:nvSpPr>
            <p:cNvPr id="55" name="Ellipse 5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7" name="Connecteur droit 56"/>
          <p:cNvCxnSpPr>
            <a:stCxn id="37" idx="6"/>
            <a:endCxn id="41" idx="1"/>
          </p:cNvCxnSpPr>
          <p:nvPr/>
        </p:nvCxnSpPr>
        <p:spPr>
          <a:xfrm>
            <a:off x="792399" y="4334966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stCxn id="44" idx="3"/>
            <a:endCxn id="41" idx="1"/>
          </p:cNvCxnSpPr>
          <p:nvPr/>
        </p:nvCxnSpPr>
        <p:spPr>
          <a:xfrm flipV="1">
            <a:off x="800994" y="4334966"/>
            <a:ext cx="513270" cy="6361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>
            <a:stCxn id="50" idx="3"/>
            <a:endCxn id="47" idx="1"/>
          </p:cNvCxnSpPr>
          <p:nvPr/>
        </p:nvCxnSpPr>
        <p:spPr>
          <a:xfrm flipV="1">
            <a:off x="792399" y="5261043"/>
            <a:ext cx="577208" cy="1846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>
            <a:stCxn id="56" idx="3"/>
            <a:endCxn id="46" idx="2"/>
          </p:cNvCxnSpPr>
          <p:nvPr/>
        </p:nvCxnSpPr>
        <p:spPr>
          <a:xfrm flipV="1">
            <a:off x="809589" y="5261043"/>
            <a:ext cx="560018" cy="8707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52" idx="2"/>
            <a:endCxn id="49" idx="6"/>
          </p:cNvCxnSpPr>
          <p:nvPr/>
        </p:nvCxnSpPr>
        <p:spPr>
          <a:xfrm flipH="1" flipV="1">
            <a:off x="792399" y="5445709"/>
            <a:ext cx="577208" cy="6883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>
            <a:stCxn id="53" idx="1"/>
            <a:endCxn id="55" idx="6"/>
          </p:cNvCxnSpPr>
          <p:nvPr/>
        </p:nvCxnSpPr>
        <p:spPr>
          <a:xfrm flipH="1" flipV="1">
            <a:off x="809589" y="6131760"/>
            <a:ext cx="560018" cy="22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467544" y="353236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Exemples de graphes bipartites possibles</a:t>
            </a:r>
            <a:endParaRPr lang="fr-CA" dirty="0"/>
          </a:p>
        </p:txBody>
      </p:sp>
      <p:grpSp>
        <p:nvGrpSpPr>
          <p:cNvPr id="72" name="Groupe 71"/>
          <p:cNvGrpSpPr/>
          <p:nvPr/>
        </p:nvGrpSpPr>
        <p:grpSpPr>
          <a:xfrm>
            <a:off x="3360862" y="4058882"/>
            <a:ext cx="419050" cy="369332"/>
            <a:chOff x="1272630" y="2420888"/>
            <a:chExt cx="419050" cy="369332"/>
          </a:xfrm>
        </p:grpSpPr>
        <p:sp>
          <p:nvSpPr>
            <p:cNvPr id="73" name="Ellipse 72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3378052" y="4705082"/>
            <a:ext cx="419050" cy="369332"/>
            <a:chOff x="1272630" y="2420888"/>
            <a:chExt cx="419050" cy="369332"/>
          </a:xfrm>
        </p:grpSpPr>
        <p:sp>
          <p:nvSpPr>
            <p:cNvPr id="76" name="Ellipse 75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4355976" y="4079148"/>
            <a:ext cx="419050" cy="369332"/>
            <a:chOff x="1272630" y="2420888"/>
            <a:chExt cx="419050" cy="369332"/>
          </a:xfrm>
        </p:grpSpPr>
        <p:sp>
          <p:nvSpPr>
            <p:cNvPr id="79" name="Ellipse 7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Groupe 80"/>
          <p:cNvGrpSpPr/>
          <p:nvPr/>
        </p:nvGrpSpPr>
        <p:grpSpPr>
          <a:xfrm>
            <a:off x="4377444" y="5098922"/>
            <a:ext cx="419050" cy="369332"/>
            <a:chOff x="1272630" y="2420888"/>
            <a:chExt cx="419050" cy="369332"/>
          </a:xfrm>
        </p:grpSpPr>
        <p:sp>
          <p:nvSpPr>
            <p:cNvPr id="82" name="Ellipse 8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Groupe 83"/>
          <p:cNvGrpSpPr/>
          <p:nvPr/>
        </p:nvGrpSpPr>
        <p:grpSpPr>
          <a:xfrm>
            <a:off x="3360862" y="5468254"/>
            <a:ext cx="419050" cy="369332"/>
            <a:chOff x="1272630" y="2420888"/>
            <a:chExt cx="419050" cy="369332"/>
          </a:xfrm>
        </p:grpSpPr>
        <p:sp>
          <p:nvSpPr>
            <p:cNvPr id="85" name="Ellipse 8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3373459" y="6078701"/>
            <a:ext cx="419050" cy="369332"/>
            <a:chOff x="1272630" y="2420888"/>
            <a:chExt cx="419050" cy="369332"/>
          </a:xfrm>
        </p:grpSpPr>
        <p:sp>
          <p:nvSpPr>
            <p:cNvPr id="88" name="Ellipse 8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4410323" y="6078701"/>
            <a:ext cx="419050" cy="369332"/>
            <a:chOff x="1272630" y="2420888"/>
            <a:chExt cx="419050" cy="369332"/>
          </a:xfrm>
        </p:grpSpPr>
        <p:sp>
          <p:nvSpPr>
            <p:cNvPr id="91" name="Ellipse 9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4" name="Connecteur droit 93"/>
          <p:cNvCxnSpPr>
            <a:stCxn id="73" idx="6"/>
            <a:endCxn id="79" idx="2"/>
          </p:cNvCxnSpPr>
          <p:nvPr/>
        </p:nvCxnSpPr>
        <p:spPr>
          <a:xfrm>
            <a:off x="3779912" y="4243548"/>
            <a:ext cx="576064" cy="202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>
            <a:endCxn id="76" idx="6"/>
          </p:cNvCxnSpPr>
          <p:nvPr/>
        </p:nvCxnSpPr>
        <p:spPr>
          <a:xfrm flipH="1">
            <a:off x="3797102" y="4243548"/>
            <a:ext cx="558875" cy="64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>
            <a:stCxn id="83" idx="1"/>
            <a:endCxn id="76" idx="6"/>
          </p:cNvCxnSpPr>
          <p:nvPr/>
        </p:nvCxnSpPr>
        <p:spPr>
          <a:xfrm flipH="1" flipV="1">
            <a:off x="3797102" y="4889748"/>
            <a:ext cx="580342" cy="3938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>
            <a:stCxn id="86" idx="3"/>
            <a:endCxn id="83" idx="1"/>
          </p:cNvCxnSpPr>
          <p:nvPr/>
        </p:nvCxnSpPr>
        <p:spPr>
          <a:xfrm flipV="1">
            <a:off x="3779912" y="5283588"/>
            <a:ext cx="597532" cy="3693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>
            <a:stCxn id="89" idx="3"/>
            <a:endCxn id="92" idx="1"/>
          </p:cNvCxnSpPr>
          <p:nvPr/>
        </p:nvCxnSpPr>
        <p:spPr>
          <a:xfrm>
            <a:off x="3792509" y="6263367"/>
            <a:ext cx="617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>
            <a:stCxn id="89" idx="3"/>
            <a:endCxn id="83" idx="1"/>
          </p:cNvCxnSpPr>
          <p:nvPr/>
        </p:nvCxnSpPr>
        <p:spPr>
          <a:xfrm flipV="1">
            <a:off x="3792509" y="5283588"/>
            <a:ext cx="584935" cy="9797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2" name="Groupe 111"/>
          <p:cNvGrpSpPr/>
          <p:nvPr/>
        </p:nvGrpSpPr>
        <p:grpSpPr>
          <a:xfrm>
            <a:off x="6976439" y="4150300"/>
            <a:ext cx="419050" cy="369332"/>
            <a:chOff x="1272630" y="2420888"/>
            <a:chExt cx="419050" cy="369332"/>
          </a:xfrm>
        </p:grpSpPr>
        <p:sp>
          <p:nvSpPr>
            <p:cNvPr id="113" name="Ellipse 112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8119551" y="4150300"/>
            <a:ext cx="419050" cy="369332"/>
            <a:chOff x="1272630" y="2420888"/>
            <a:chExt cx="419050" cy="369332"/>
          </a:xfrm>
        </p:grpSpPr>
        <p:sp>
          <p:nvSpPr>
            <p:cNvPr id="116" name="Ellipse 115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8119551" y="4925332"/>
            <a:ext cx="419050" cy="369332"/>
            <a:chOff x="1272630" y="2420888"/>
            <a:chExt cx="419050" cy="369332"/>
          </a:xfrm>
        </p:grpSpPr>
        <p:sp>
          <p:nvSpPr>
            <p:cNvPr id="119" name="Ellipse 11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1" name="Groupe 120"/>
          <p:cNvGrpSpPr/>
          <p:nvPr/>
        </p:nvGrpSpPr>
        <p:grpSpPr>
          <a:xfrm>
            <a:off x="6991900" y="5284016"/>
            <a:ext cx="419050" cy="369332"/>
            <a:chOff x="1272630" y="2420888"/>
            <a:chExt cx="419050" cy="369332"/>
          </a:xfrm>
        </p:grpSpPr>
        <p:sp>
          <p:nvSpPr>
            <p:cNvPr id="122" name="Ellipse 12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3" name="ZoneTexte 12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4" name="Groupe 123"/>
          <p:cNvGrpSpPr/>
          <p:nvPr/>
        </p:nvGrpSpPr>
        <p:grpSpPr>
          <a:xfrm>
            <a:off x="8129091" y="5575028"/>
            <a:ext cx="419050" cy="369332"/>
            <a:chOff x="1272630" y="2420888"/>
            <a:chExt cx="419050" cy="369332"/>
          </a:xfrm>
        </p:grpSpPr>
        <p:sp>
          <p:nvSpPr>
            <p:cNvPr id="125" name="Ellipse 12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6" name="ZoneTexte 12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7" name="Groupe 126"/>
          <p:cNvGrpSpPr/>
          <p:nvPr/>
        </p:nvGrpSpPr>
        <p:grpSpPr>
          <a:xfrm>
            <a:off x="8129091" y="6220929"/>
            <a:ext cx="419050" cy="369332"/>
            <a:chOff x="1272630" y="2420888"/>
            <a:chExt cx="419050" cy="369332"/>
          </a:xfrm>
        </p:grpSpPr>
        <p:sp>
          <p:nvSpPr>
            <p:cNvPr id="128" name="Ellipse 12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9" name="ZoneTexte 12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0" name="Groupe 129"/>
          <p:cNvGrpSpPr/>
          <p:nvPr/>
        </p:nvGrpSpPr>
        <p:grpSpPr>
          <a:xfrm>
            <a:off x="7008063" y="6178452"/>
            <a:ext cx="419050" cy="369332"/>
            <a:chOff x="1272630" y="2420888"/>
            <a:chExt cx="419050" cy="369332"/>
          </a:xfrm>
        </p:grpSpPr>
        <p:sp>
          <p:nvSpPr>
            <p:cNvPr id="131" name="Ellipse 13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2" name="ZoneTexte 13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3" name="Connecteur droit 132"/>
          <p:cNvCxnSpPr>
            <a:stCxn id="113" idx="6"/>
            <a:endCxn id="117" idx="1"/>
          </p:cNvCxnSpPr>
          <p:nvPr/>
        </p:nvCxnSpPr>
        <p:spPr>
          <a:xfrm>
            <a:off x="7395489" y="4334966"/>
            <a:ext cx="72406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>
            <a:stCxn id="113" idx="6"/>
            <a:endCxn id="119" idx="2"/>
          </p:cNvCxnSpPr>
          <p:nvPr/>
        </p:nvCxnSpPr>
        <p:spPr>
          <a:xfrm>
            <a:off x="7395489" y="4334966"/>
            <a:ext cx="724062" cy="775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>
            <a:stCxn id="123" idx="3"/>
            <a:endCxn id="117" idx="1"/>
          </p:cNvCxnSpPr>
          <p:nvPr/>
        </p:nvCxnSpPr>
        <p:spPr>
          <a:xfrm flipV="1">
            <a:off x="7410950" y="4334966"/>
            <a:ext cx="708601" cy="11337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>
            <a:stCxn id="126" idx="1"/>
            <a:endCxn id="123" idx="3"/>
          </p:cNvCxnSpPr>
          <p:nvPr/>
        </p:nvCxnSpPr>
        <p:spPr>
          <a:xfrm flipH="1" flipV="1">
            <a:off x="7410950" y="5468682"/>
            <a:ext cx="718141" cy="2910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>
            <a:stCxn id="129" idx="1"/>
            <a:endCxn id="131" idx="6"/>
          </p:cNvCxnSpPr>
          <p:nvPr/>
        </p:nvCxnSpPr>
        <p:spPr>
          <a:xfrm flipH="1" flipV="1">
            <a:off x="7427113" y="6363118"/>
            <a:ext cx="701978" cy="424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>
            <a:stCxn id="128" idx="1"/>
            <a:endCxn id="122" idx="6"/>
          </p:cNvCxnSpPr>
          <p:nvPr/>
        </p:nvCxnSpPr>
        <p:spPr>
          <a:xfrm flipH="1" flipV="1">
            <a:off x="7410950" y="5468682"/>
            <a:ext cx="779509" cy="80633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80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Connecteur droit 159"/>
          <p:cNvCxnSpPr>
            <a:stCxn id="83" idx="1"/>
            <a:endCxn id="88" idx="6"/>
          </p:cNvCxnSpPr>
          <p:nvPr/>
        </p:nvCxnSpPr>
        <p:spPr>
          <a:xfrm flipH="1">
            <a:off x="3792509" y="5283588"/>
            <a:ext cx="584935" cy="9797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>
            <a:stCxn id="82" idx="2"/>
            <a:endCxn id="77" idx="3"/>
          </p:cNvCxnSpPr>
          <p:nvPr/>
        </p:nvCxnSpPr>
        <p:spPr>
          <a:xfrm flipH="1" flipV="1">
            <a:off x="3797102" y="4889748"/>
            <a:ext cx="580342" cy="3938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>
            <a:stCxn id="83" idx="1"/>
            <a:endCxn id="85" idx="6"/>
          </p:cNvCxnSpPr>
          <p:nvPr/>
        </p:nvCxnSpPr>
        <p:spPr>
          <a:xfrm flipH="1">
            <a:off x="3779912" y="5283588"/>
            <a:ext cx="597532" cy="3693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>
            <a:stCxn id="123" idx="3"/>
            <a:endCxn id="116" idx="2"/>
          </p:cNvCxnSpPr>
          <p:nvPr/>
        </p:nvCxnSpPr>
        <p:spPr>
          <a:xfrm flipV="1">
            <a:off x="7410950" y="4334966"/>
            <a:ext cx="708601" cy="11337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>
            <a:stCxn id="123" idx="3"/>
            <a:endCxn id="126" idx="1"/>
          </p:cNvCxnSpPr>
          <p:nvPr/>
        </p:nvCxnSpPr>
        <p:spPr>
          <a:xfrm>
            <a:off x="7410950" y="5468682"/>
            <a:ext cx="718141" cy="2910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/>
          <p:cNvCxnSpPr>
            <a:stCxn id="122" idx="6"/>
          </p:cNvCxnSpPr>
          <p:nvPr/>
        </p:nvCxnSpPr>
        <p:spPr>
          <a:xfrm>
            <a:off x="7410950" y="5468682"/>
            <a:ext cx="779509" cy="80633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>
            <a:stCxn id="49" idx="6"/>
            <a:endCxn id="46" idx="2"/>
          </p:cNvCxnSpPr>
          <p:nvPr/>
        </p:nvCxnSpPr>
        <p:spPr>
          <a:xfrm flipV="1">
            <a:off x="792399" y="5261043"/>
            <a:ext cx="577208" cy="1846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>
            <a:stCxn id="55" idx="6"/>
            <a:endCxn id="47" idx="1"/>
          </p:cNvCxnSpPr>
          <p:nvPr/>
        </p:nvCxnSpPr>
        <p:spPr>
          <a:xfrm flipV="1">
            <a:off x="809589" y="5261043"/>
            <a:ext cx="560018" cy="8707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>
            <a:stCxn id="53" idx="1"/>
            <a:endCxn id="50" idx="3"/>
          </p:cNvCxnSpPr>
          <p:nvPr/>
        </p:nvCxnSpPr>
        <p:spPr>
          <a:xfrm flipH="1" flipV="1">
            <a:off x="792399" y="5445709"/>
            <a:ext cx="577208" cy="6883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>
            <a:stCxn id="53" idx="1"/>
            <a:endCxn id="55" idx="6"/>
          </p:cNvCxnSpPr>
          <p:nvPr/>
        </p:nvCxnSpPr>
        <p:spPr>
          <a:xfrm flipH="1" flipV="1">
            <a:off x="809589" y="6131760"/>
            <a:ext cx="560018" cy="22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66800"/>
          </a:xfrm>
        </p:spPr>
        <p:txBody>
          <a:bodyPr>
            <a:normAutofit/>
          </a:bodyPr>
          <a:lstStyle/>
          <a:p>
            <a:r>
              <a:rPr lang="fr-CA" dirty="0"/>
              <a:t>Partitionnement en </a:t>
            </a:r>
            <a:r>
              <a:rPr lang="fr-CA" dirty="0" smtClean="0"/>
              <a:t>cliques (exemple)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25</a:t>
            </a:fld>
            <a:endParaRPr lang="en-CA"/>
          </a:p>
        </p:txBody>
      </p:sp>
      <p:grpSp>
        <p:nvGrpSpPr>
          <p:cNvPr id="36" name="Groupe 35"/>
          <p:cNvGrpSpPr/>
          <p:nvPr/>
        </p:nvGrpSpPr>
        <p:grpSpPr>
          <a:xfrm>
            <a:off x="373349" y="4150300"/>
            <a:ext cx="419050" cy="369332"/>
            <a:chOff x="1272630" y="2420888"/>
            <a:chExt cx="419050" cy="369332"/>
          </a:xfrm>
        </p:grpSpPr>
        <p:sp>
          <p:nvSpPr>
            <p:cNvPr id="37" name="Ellipse 36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1314264" y="4150300"/>
            <a:ext cx="419050" cy="369332"/>
            <a:chOff x="1272630" y="2420888"/>
            <a:chExt cx="419050" cy="369332"/>
          </a:xfrm>
        </p:grpSpPr>
        <p:sp>
          <p:nvSpPr>
            <p:cNvPr id="40" name="Ellipse 39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381944" y="4786407"/>
            <a:ext cx="419050" cy="369332"/>
            <a:chOff x="1272630" y="2420888"/>
            <a:chExt cx="419050" cy="369332"/>
          </a:xfrm>
        </p:grpSpPr>
        <p:sp>
          <p:nvSpPr>
            <p:cNvPr id="43" name="Ellipse 42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1369607" y="5076377"/>
            <a:ext cx="419050" cy="369332"/>
            <a:chOff x="1272630" y="2420888"/>
            <a:chExt cx="419050" cy="369332"/>
          </a:xfrm>
        </p:grpSpPr>
        <p:sp>
          <p:nvSpPr>
            <p:cNvPr id="46" name="Ellipse 45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373349" y="5261043"/>
            <a:ext cx="419050" cy="369332"/>
            <a:chOff x="1272630" y="2420888"/>
            <a:chExt cx="419050" cy="369332"/>
          </a:xfrm>
        </p:grpSpPr>
        <p:sp>
          <p:nvSpPr>
            <p:cNvPr id="49" name="Ellipse 4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1369607" y="5949387"/>
            <a:ext cx="419050" cy="369332"/>
            <a:chOff x="1272630" y="2420888"/>
            <a:chExt cx="419050" cy="369332"/>
          </a:xfrm>
        </p:grpSpPr>
        <p:sp>
          <p:nvSpPr>
            <p:cNvPr id="52" name="Ellipse 5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390539" y="5947094"/>
            <a:ext cx="419050" cy="369332"/>
            <a:chOff x="1272630" y="2420888"/>
            <a:chExt cx="419050" cy="369332"/>
          </a:xfrm>
        </p:grpSpPr>
        <p:sp>
          <p:nvSpPr>
            <p:cNvPr id="55" name="Ellipse 5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7" name="Connecteur droit 56"/>
          <p:cNvCxnSpPr>
            <a:stCxn id="37" idx="6"/>
            <a:endCxn id="41" idx="1"/>
          </p:cNvCxnSpPr>
          <p:nvPr/>
        </p:nvCxnSpPr>
        <p:spPr>
          <a:xfrm>
            <a:off x="792399" y="4334966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stCxn id="44" idx="3"/>
            <a:endCxn id="41" idx="1"/>
          </p:cNvCxnSpPr>
          <p:nvPr/>
        </p:nvCxnSpPr>
        <p:spPr>
          <a:xfrm flipV="1">
            <a:off x="800994" y="4334966"/>
            <a:ext cx="513270" cy="6361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>
            <a:stCxn id="50" idx="3"/>
            <a:endCxn id="47" idx="1"/>
          </p:cNvCxnSpPr>
          <p:nvPr/>
        </p:nvCxnSpPr>
        <p:spPr>
          <a:xfrm flipV="1">
            <a:off x="792399" y="5261043"/>
            <a:ext cx="577208" cy="1846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Connecteur droit 61"/>
          <p:cNvCxnSpPr>
            <a:stCxn id="56" idx="3"/>
            <a:endCxn id="46" idx="2"/>
          </p:cNvCxnSpPr>
          <p:nvPr/>
        </p:nvCxnSpPr>
        <p:spPr>
          <a:xfrm flipV="1">
            <a:off x="809589" y="5261043"/>
            <a:ext cx="560018" cy="8707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52" idx="2"/>
            <a:endCxn id="50" idx="3"/>
          </p:cNvCxnSpPr>
          <p:nvPr/>
        </p:nvCxnSpPr>
        <p:spPr>
          <a:xfrm flipH="1" flipV="1">
            <a:off x="792399" y="5445709"/>
            <a:ext cx="577208" cy="6883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Connecteur droit 63"/>
          <p:cNvCxnSpPr>
            <a:stCxn id="53" idx="1"/>
            <a:endCxn id="55" idx="6"/>
          </p:cNvCxnSpPr>
          <p:nvPr/>
        </p:nvCxnSpPr>
        <p:spPr>
          <a:xfrm flipH="1" flipV="1">
            <a:off x="809589" y="6131760"/>
            <a:ext cx="560018" cy="22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591469" y="2836301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err="1" smtClean="0">
                <a:solidFill>
                  <a:schemeClr val="accent3"/>
                </a:solidFill>
              </a:rPr>
              <a:t>Itemset</a:t>
            </a:r>
            <a:r>
              <a:rPr lang="fr-CA" dirty="0" smtClean="0">
                <a:solidFill>
                  <a:schemeClr val="accent3"/>
                </a:solidFill>
              </a:rPr>
              <a:t> fréquent de 3 items avec support de 1</a:t>
            </a:r>
            <a:endParaRPr lang="fr-CA" dirty="0">
              <a:solidFill>
                <a:schemeClr val="accent3"/>
              </a:solidFill>
            </a:endParaRPr>
          </a:p>
        </p:txBody>
      </p:sp>
      <p:grpSp>
        <p:nvGrpSpPr>
          <p:cNvPr id="72" name="Groupe 71"/>
          <p:cNvGrpSpPr/>
          <p:nvPr/>
        </p:nvGrpSpPr>
        <p:grpSpPr>
          <a:xfrm>
            <a:off x="3360862" y="4058882"/>
            <a:ext cx="419050" cy="369332"/>
            <a:chOff x="1272630" y="2420888"/>
            <a:chExt cx="419050" cy="369332"/>
          </a:xfrm>
        </p:grpSpPr>
        <p:sp>
          <p:nvSpPr>
            <p:cNvPr id="73" name="Ellipse 72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3378052" y="4705082"/>
            <a:ext cx="419050" cy="369332"/>
            <a:chOff x="1272630" y="2420888"/>
            <a:chExt cx="419050" cy="369332"/>
          </a:xfrm>
        </p:grpSpPr>
        <p:sp>
          <p:nvSpPr>
            <p:cNvPr id="76" name="Ellipse 75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4355976" y="4079148"/>
            <a:ext cx="419050" cy="369332"/>
            <a:chOff x="1272630" y="2420888"/>
            <a:chExt cx="419050" cy="369332"/>
          </a:xfrm>
        </p:grpSpPr>
        <p:sp>
          <p:nvSpPr>
            <p:cNvPr id="79" name="Ellipse 7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Groupe 80"/>
          <p:cNvGrpSpPr/>
          <p:nvPr/>
        </p:nvGrpSpPr>
        <p:grpSpPr>
          <a:xfrm>
            <a:off x="4377444" y="5098922"/>
            <a:ext cx="419050" cy="369332"/>
            <a:chOff x="1272630" y="2420888"/>
            <a:chExt cx="419050" cy="369332"/>
          </a:xfrm>
        </p:grpSpPr>
        <p:sp>
          <p:nvSpPr>
            <p:cNvPr id="82" name="Ellipse 8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Groupe 83"/>
          <p:cNvGrpSpPr/>
          <p:nvPr/>
        </p:nvGrpSpPr>
        <p:grpSpPr>
          <a:xfrm>
            <a:off x="3360862" y="5468254"/>
            <a:ext cx="419050" cy="369332"/>
            <a:chOff x="1272630" y="2420888"/>
            <a:chExt cx="419050" cy="369332"/>
          </a:xfrm>
        </p:grpSpPr>
        <p:sp>
          <p:nvSpPr>
            <p:cNvPr id="85" name="Ellipse 8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3373459" y="6078701"/>
            <a:ext cx="419050" cy="369332"/>
            <a:chOff x="1272630" y="2420888"/>
            <a:chExt cx="419050" cy="369332"/>
          </a:xfrm>
        </p:grpSpPr>
        <p:sp>
          <p:nvSpPr>
            <p:cNvPr id="88" name="Ellipse 8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4410323" y="6078701"/>
            <a:ext cx="419050" cy="369332"/>
            <a:chOff x="1272630" y="2420888"/>
            <a:chExt cx="419050" cy="369332"/>
          </a:xfrm>
        </p:grpSpPr>
        <p:sp>
          <p:nvSpPr>
            <p:cNvPr id="91" name="Ellipse 9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4" name="Connecteur droit 93"/>
          <p:cNvCxnSpPr>
            <a:stCxn id="73" idx="6"/>
            <a:endCxn id="79" idx="2"/>
          </p:cNvCxnSpPr>
          <p:nvPr/>
        </p:nvCxnSpPr>
        <p:spPr>
          <a:xfrm>
            <a:off x="3779912" y="4243548"/>
            <a:ext cx="576064" cy="202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>
            <a:endCxn id="76" idx="6"/>
          </p:cNvCxnSpPr>
          <p:nvPr/>
        </p:nvCxnSpPr>
        <p:spPr>
          <a:xfrm flipH="1">
            <a:off x="3797102" y="4243548"/>
            <a:ext cx="558875" cy="64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>
            <a:stCxn id="83" idx="1"/>
            <a:endCxn id="76" idx="6"/>
          </p:cNvCxnSpPr>
          <p:nvPr/>
        </p:nvCxnSpPr>
        <p:spPr>
          <a:xfrm flipH="1" flipV="1">
            <a:off x="3797102" y="4889748"/>
            <a:ext cx="580342" cy="3938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7" name="Connecteur droit 96"/>
          <p:cNvCxnSpPr>
            <a:stCxn id="86" idx="3"/>
            <a:endCxn id="83" idx="1"/>
          </p:cNvCxnSpPr>
          <p:nvPr/>
        </p:nvCxnSpPr>
        <p:spPr>
          <a:xfrm flipV="1">
            <a:off x="3779912" y="5283588"/>
            <a:ext cx="597532" cy="3693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0" name="Connecteur droit 99"/>
          <p:cNvCxnSpPr>
            <a:stCxn id="89" idx="3"/>
            <a:endCxn id="92" idx="1"/>
          </p:cNvCxnSpPr>
          <p:nvPr/>
        </p:nvCxnSpPr>
        <p:spPr>
          <a:xfrm>
            <a:off x="3792509" y="6263367"/>
            <a:ext cx="617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>
            <a:stCxn id="89" idx="3"/>
            <a:endCxn id="83" idx="1"/>
          </p:cNvCxnSpPr>
          <p:nvPr/>
        </p:nvCxnSpPr>
        <p:spPr>
          <a:xfrm flipV="1">
            <a:off x="3792509" y="5283588"/>
            <a:ext cx="584935" cy="97977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12" name="Groupe 111"/>
          <p:cNvGrpSpPr/>
          <p:nvPr/>
        </p:nvGrpSpPr>
        <p:grpSpPr>
          <a:xfrm>
            <a:off x="6976439" y="4150300"/>
            <a:ext cx="419050" cy="369332"/>
            <a:chOff x="1272630" y="2420888"/>
            <a:chExt cx="419050" cy="369332"/>
          </a:xfrm>
        </p:grpSpPr>
        <p:sp>
          <p:nvSpPr>
            <p:cNvPr id="113" name="Ellipse 112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8119551" y="4150300"/>
            <a:ext cx="419050" cy="369332"/>
            <a:chOff x="1272630" y="2420888"/>
            <a:chExt cx="419050" cy="369332"/>
          </a:xfrm>
        </p:grpSpPr>
        <p:sp>
          <p:nvSpPr>
            <p:cNvPr id="116" name="Ellipse 115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8119551" y="4925332"/>
            <a:ext cx="419050" cy="369332"/>
            <a:chOff x="1272630" y="2420888"/>
            <a:chExt cx="419050" cy="369332"/>
          </a:xfrm>
        </p:grpSpPr>
        <p:sp>
          <p:nvSpPr>
            <p:cNvPr id="119" name="Ellipse 11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1" name="Groupe 120"/>
          <p:cNvGrpSpPr/>
          <p:nvPr/>
        </p:nvGrpSpPr>
        <p:grpSpPr>
          <a:xfrm>
            <a:off x="6991900" y="5284016"/>
            <a:ext cx="419050" cy="369332"/>
            <a:chOff x="1272630" y="2420888"/>
            <a:chExt cx="419050" cy="369332"/>
          </a:xfrm>
        </p:grpSpPr>
        <p:sp>
          <p:nvSpPr>
            <p:cNvPr id="122" name="Ellipse 12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3" name="ZoneTexte 12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4" name="Groupe 123"/>
          <p:cNvGrpSpPr/>
          <p:nvPr/>
        </p:nvGrpSpPr>
        <p:grpSpPr>
          <a:xfrm>
            <a:off x="8129091" y="5575028"/>
            <a:ext cx="419050" cy="369332"/>
            <a:chOff x="1272630" y="2420888"/>
            <a:chExt cx="419050" cy="369332"/>
          </a:xfrm>
        </p:grpSpPr>
        <p:sp>
          <p:nvSpPr>
            <p:cNvPr id="125" name="Ellipse 12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6" name="ZoneTexte 12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7" name="Groupe 126"/>
          <p:cNvGrpSpPr/>
          <p:nvPr/>
        </p:nvGrpSpPr>
        <p:grpSpPr>
          <a:xfrm>
            <a:off x="8129091" y="6220929"/>
            <a:ext cx="419050" cy="369332"/>
            <a:chOff x="1272630" y="2420888"/>
            <a:chExt cx="419050" cy="369332"/>
          </a:xfrm>
        </p:grpSpPr>
        <p:sp>
          <p:nvSpPr>
            <p:cNvPr id="128" name="Ellipse 12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9" name="ZoneTexte 12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0" name="Groupe 129"/>
          <p:cNvGrpSpPr/>
          <p:nvPr/>
        </p:nvGrpSpPr>
        <p:grpSpPr>
          <a:xfrm>
            <a:off x="7008063" y="6178452"/>
            <a:ext cx="419050" cy="369332"/>
            <a:chOff x="1272630" y="2420888"/>
            <a:chExt cx="419050" cy="369332"/>
          </a:xfrm>
        </p:grpSpPr>
        <p:sp>
          <p:nvSpPr>
            <p:cNvPr id="131" name="Ellipse 13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2" name="ZoneTexte 13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3" name="Connecteur droit 132"/>
          <p:cNvCxnSpPr>
            <a:stCxn id="113" idx="6"/>
            <a:endCxn id="117" idx="1"/>
          </p:cNvCxnSpPr>
          <p:nvPr/>
        </p:nvCxnSpPr>
        <p:spPr>
          <a:xfrm>
            <a:off x="7395489" y="4334966"/>
            <a:ext cx="72406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>
            <a:stCxn id="113" idx="6"/>
            <a:endCxn id="119" idx="2"/>
          </p:cNvCxnSpPr>
          <p:nvPr/>
        </p:nvCxnSpPr>
        <p:spPr>
          <a:xfrm>
            <a:off x="7395489" y="4334966"/>
            <a:ext cx="724062" cy="775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>
            <a:stCxn id="123" idx="3"/>
            <a:endCxn id="117" idx="1"/>
          </p:cNvCxnSpPr>
          <p:nvPr/>
        </p:nvCxnSpPr>
        <p:spPr>
          <a:xfrm flipV="1">
            <a:off x="7410950" y="4334966"/>
            <a:ext cx="708601" cy="113371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7" name="Connecteur droit 136"/>
          <p:cNvCxnSpPr>
            <a:stCxn id="126" idx="1"/>
            <a:endCxn id="123" idx="3"/>
          </p:cNvCxnSpPr>
          <p:nvPr/>
        </p:nvCxnSpPr>
        <p:spPr>
          <a:xfrm flipH="1" flipV="1">
            <a:off x="7410950" y="5468682"/>
            <a:ext cx="718141" cy="2910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0" name="Connecteur droit 139"/>
          <p:cNvCxnSpPr>
            <a:stCxn id="129" idx="1"/>
            <a:endCxn id="131" idx="6"/>
          </p:cNvCxnSpPr>
          <p:nvPr/>
        </p:nvCxnSpPr>
        <p:spPr>
          <a:xfrm flipH="1" flipV="1">
            <a:off x="7427113" y="6363118"/>
            <a:ext cx="701978" cy="424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>
            <a:stCxn id="128" idx="1"/>
            <a:endCxn id="122" idx="6"/>
          </p:cNvCxnSpPr>
          <p:nvPr/>
        </p:nvCxnSpPr>
        <p:spPr>
          <a:xfrm flipH="1" flipV="1">
            <a:off x="7410950" y="5468682"/>
            <a:ext cx="779509" cy="8063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591469" y="1828189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err="1" smtClean="0">
                <a:solidFill>
                  <a:schemeClr val="accent4"/>
                </a:solidFill>
              </a:rPr>
              <a:t>Itemset</a:t>
            </a:r>
            <a:r>
              <a:rPr lang="fr-CA" dirty="0" smtClean="0">
                <a:solidFill>
                  <a:schemeClr val="accent4"/>
                </a:solidFill>
              </a:rPr>
              <a:t> fréquent de 2 items avec support de 2</a:t>
            </a:r>
            <a:endParaRPr lang="fr-CA" dirty="0">
              <a:solidFill>
                <a:schemeClr val="accent4"/>
              </a:solidFill>
            </a:endParaRPr>
          </a:p>
        </p:txBody>
      </p:sp>
      <p:sp>
        <p:nvSpPr>
          <p:cNvPr id="138" name="ZoneTexte 137"/>
          <p:cNvSpPr txBox="1"/>
          <p:nvPr/>
        </p:nvSpPr>
        <p:spPr>
          <a:xfrm>
            <a:off x="613475" y="231400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err="1" smtClean="0">
                <a:solidFill>
                  <a:schemeClr val="accent6"/>
                </a:solidFill>
              </a:rPr>
              <a:t>Itemset</a:t>
            </a:r>
            <a:r>
              <a:rPr lang="fr-CA" dirty="0" smtClean="0">
                <a:solidFill>
                  <a:schemeClr val="accent6"/>
                </a:solidFill>
              </a:rPr>
              <a:t> fréquent de 1 items avec support de 3</a:t>
            </a:r>
            <a:endParaRPr lang="fr-C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06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35" grpId="0"/>
      <p:bldP spid="1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66800"/>
          </a:xfrm>
        </p:spPr>
        <p:txBody>
          <a:bodyPr>
            <a:normAutofit/>
          </a:bodyPr>
          <a:lstStyle/>
          <a:p>
            <a:r>
              <a:rPr lang="fr-CA" dirty="0"/>
              <a:t>Partitionnement en </a:t>
            </a:r>
            <a:r>
              <a:rPr lang="fr-CA" dirty="0" smtClean="0"/>
              <a:t>cliques (exemple)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26</a:t>
            </a:fld>
            <a:endParaRPr lang="en-CA"/>
          </a:p>
        </p:txBody>
      </p:sp>
      <p:grpSp>
        <p:nvGrpSpPr>
          <p:cNvPr id="5" name="Groupe 4"/>
          <p:cNvGrpSpPr/>
          <p:nvPr/>
        </p:nvGrpSpPr>
        <p:grpSpPr>
          <a:xfrm>
            <a:off x="419848" y="2206084"/>
            <a:ext cx="419050" cy="369332"/>
            <a:chOff x="1272630" y="2420888"/>
            <a:chExt cx="419050" cy="369332"/>
          </a:xfrm>
        </p:grpSpPr>
        <p:sp>
          <p:nvSpPr>
            <p:cNvPr id="6" name="Ellipse 5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1360763" y="2206084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856088" y="2798197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255841" y="2219826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3127402" y="2226350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127402" y="2798197"/>
            <a:ext cx="419050" cy="369332"/>
            <a:chOff x="1272630" y="2420888"/>
            <a:chExt cx="419050" cy="369332"/>
          </a:xfrm>
        </p:grpSpPr>
        <p:sp>
          <p:nvSpPr>
            <p:cNvPr id="21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255841" y="2798197"/>
            <a:ext cx="419050" cy="369332"/>
            <a:chOff x="1272630" y="2420888"/>
            <a:chExt cx="419050" cy="369332"/>
          </a:xfrm>
        </p:grpSpPr>
        <p:sp>
          <p:nvSpPr>
            <p:cNvPr id="24" name="Ellipse 2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" name="Connecteur droit 25"/>
          <p:cNvCxnSpPr>
            <a:stCxn id="6" idx="6"/>
            <a:endCxn id="10" idx="1"/>
          </p:cNvCxnSpPr>
          <p:nvPr/>
        </p:nvCxnSpPr>
        <p:spPr>
          <a:xfrm>
            <a:off x="838898" y="2390750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7" idx="2"/>
            <a:endCxn id="12" idx="0"/>
          </p:cNvCxnSpPr>
          <p:nvPr/>
        </p:nvCxnSpPr>
        <p:spPr>
          <a:xfrm>
            <a:off x="629373" y="2575416"/>
            <a:ext cx="436240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2" idx="0"/>
            <a:endCxn id="9" idx="4"/>
          </p:cNvCxnSpPr>
          <p:nvPr/>
        </p:nvCxnSpPr>
        <p:spPr>
          <a:xfrm flipV="1">
            <a:off x="1065613" y="2575416"/>
            <a:ext cx="504675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6" idx="1"/>
            <a:endCxn id="9" idx="6"/>
          </p:cNvCxnSpPr>
          <p:nvPr/>
        </p:nvCxnSpPr>
        <p:spPr>
          <a:xfrm flipH="1" flipV="1">
            <a:off x="1779813" y="2390750"/>
            <a:ext cx="476028" cy="137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9" idx="1"/>
            <a:endCxn id="16" idx="3"/>
          </p:cNvCxnSpPr>
          <p:nvPr/>
        </p:nvCxnSpPr>
        <p:spPr>
          <a:xfrm flipH="1" flipV="1">
            <a:off x="2674891" y="2404492"/>
            <a:ext cx="452511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25" idx="0"/>
            <a:endCxn id="15" idx="4"/>
          </p:cNvCxnSpPr>
          <p:nvPr/>
        </p:nvCxnSpPr>
        <p:spPr>
          <a:xfrm flipV="1">
            <a:off x="2465366" y="2589158"/>
            <a:ext cx="0" cy="209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22" idx="0"/>
            <a:endCxn id="19" idx="2"/>
          </p:cNvCxnSpPr>
          <p:nvPr/>
        </p:nvCxnSpPr>
        <p:spPr>
          <a:xfrm flipV="1">
            <a:off x="3336927" y="2595682"/>
            <a:ext cx="0" cy="202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22" idx="1"/>
            <a:endCxn id="24" idx="6"/>
          </p:cNvCxnSpPr>
          <p:nvPr/>
        </p:nvCxnSpPr>
        <p:spPr>
          <a:xfrm flipH="1">
            <a:off x="2674891" y="2982863"/>
            <a:ext cx="45251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21" idx="1"/>
            <a:endCxn id="15" idx="5"/>
          </p:cNvCxnSpPr>
          <p:nvPr/>
        </p:nvCxnSpPr>
        <p:spPr>
          <a:xfrm flipH="1" flipV="1">
            <a:off x="2613523" y="2535071"/>
            <a:ext cx="575247" cy="3172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514043" y="17728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Graphe</a:t>
            </a:r>
            <a:endParaRPr lang="fr-CA" dirty="0"/>
          </a:p>
        </p:txBody>
      </p:sp>
      <p:grpSp>
        <p:nvGrpSpPr>
          <p:cNvPr id="36" name="Groupe 35"/>
          <p:cNvGrpSpPr/>
          <p:nvPr/>
        </p:nvGrpSpPr>
        <p:grpSpPr>
          <a:xfrm>
            <a:off x="373349" y="4150300"/>
            <a:ext cx="419050" cy="369332"/>
            <a:chOff x="1272630" y="2420888"/>
            <a:chExt cx="419050" cy="369332"/>
          </a:xfrm>
        </p:grpSpPr>
        <p:sp>
          <p:nvSpPr>
            <p:cNvPr id="37" name="Ellipse 36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1314264" y="4150300"/>
            <a:ext cx="419050" cy="369332"/>
            <a:chOff x="1272630" y="2420888"/>
            <a:chExt cx="419050" cy="369332"/>
          </a:xfrm>
        </p:grpSpPr>
        <p:sp>
          <p:nvSpPr>
            <p:cNvPr id="40" name="Ellipse 39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381944" y="4786407"/>
            <a:ext cx="419050" cy="369332"/>
            <a:chOff x="1272630" y="2420888"/>
            <a:chExt cx="419050" cy="369332"/>
          </a:xfrm>
        </p:grpSpPr>
        <p:sp>
          <p:nvSpPr>
            <p:cNvPr id="43" name="Ellipse 42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1369607" y="5076377"/>
            <a:ext cx="419050" cy="369332"/>
            <a:chOff x="1272630" y="2420888"/>
            <a:chExt cx="419050" cy="369332"/>
          </a:xfrm>
        </p:grpSpPr>
        <p:sp>
          <p:nvSpPr>
            <p:cNvPr id="46" name="Ellipse 45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373349" y="5261043"/>
            <a:ext cx="419050" cy="369332"/>
            <a:chOff x="1272630" y="2420888"/>
            <a:chExt cx="419050" cy="369332"/>
          </a:xfrm>
        </p:grpSpPr>
        <p:sp>
          <p:nvSpPr>
            <p:cNvPr id="49" name="Ellipse 4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1369607" y="5949387"/>
            <a:ext cx="419050" cy="369332"/>
            <a:chOff x="1272630" y="2420888"/>
            <a:chExt cx="419050" cy="369332"/>
          </a:xfrm>
        </p:grpSpPr>
        <p:sp>
          <p:nvSpPr>
            <p:cNvPr id="52" name="Ellipse 5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390539" y="5947094"/>
            <a:ext cx="419050" cy="369332"/>
            <a:chOff x="1272630" y="2420888"/>
            <a:chExt cx="419050" cy="369332"/>
          </a:xfrm>
        </p:grpSpPr>
        <p:sp>
          <p:nvSpPr>
            <p:cNvPr id="55" name="Ellipse 5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7" name="Connecteur droit 56"/>
          <p:cNvCxnSpPr>
            <a:stCxn id="37" idx="6"/>
            <a:endCxn id="41" idx="1"/>
          </p:cNvCxnSpPr>
          <p:nvPr/>
        </p:nvCxnSpPr>
        <p:spPr>
          <a:xfrm>
            <a:off x="792399" y="4334966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stCxn id="44" idx="3"/>
            <a:endCxn id="41" idx="1"/>
          </p:cNvCxnSpPr>
          <p:nvPr/>
        </p:nvCxnSpPr>
        <p:spPr>
          <a:xfrm flipV="1">
            <a:off x="800994" y="4334966"/>
            <a:ext cx="513270" cy="6361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>
            <a:stCxn id="50" idx="3"/>
            <a:endCxn id="47" idx="1"/>
          </p:cNvCxnSpPr>
          <p:nvPr/>
        </p:nvCxnSpPr>
        <p:spPr>
          <a:xfrm flipV="1">
            <a:off x="792399" y="5261043"/>
            <a:ext cx="577208" cy="1846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>
            <a:stCxn id="56" idx="3"/>
            <a:endCxn id="46" idx="2"/>
          </p:cNvCxnSpPr>
          <p:nvPr/>
        </p:nvCxnSpPr>
        <p:spPr>
          <a:xfrm flipV="1">
            <a:off x="809589" y="5261043"/>
            <a:ext cx="560018" cy="8707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52" idx="2"/>
            <a:endCxn id="49" idx="6"/>
          </p:cNvCxnSpPr>
          <p:nvPr/>
        </p:nvCxnSpPr>
        <p:spPr>
          <a:xfrm flipH="1" flipV="1">
            <a:off x="792399" y="5445709"/>
            <a:ext cx="577208" cy="6883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>
            <a:stCxn id="53" idx="1"/>
            <a:endCxn id="55" idx="6"/>
          </p:cNvCxnSpPr>
          <p:nvPr/>
        </p:nvCxnSpPr>
        <p:spPr>
          <a:xfrm flipH="1" flipV="1">
            <a:off x="809589" y="6131760"/>
            <a:ext cx="560018" cy="22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373349" y="353236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Trois combinaisons garanties de se retrouvées dans tous les graphes bipartis</a:t>
            </a:r>
            <a:endParaRPr lang="fr-CA" dirty="0"/>
          </a:p>
        </p:txBody>
      </p:sp>
      <p:grpSp>
        <p:nvGrpSpPr>
          <p:cNvPr id="72" name="Groupe 71"/>
          <p:cNvGrpSpPr/>
          <p:nvPr/>
        </p:nvGrpSpPr>
        <p:grpSpPr>
          <a:xfrm>
            <a:off x="3360862" y="4058882"/>
            <a:ext cx="419050" cy="369332"/>
            <a:chOff x="1272630" y="2420888"/>
            <a:chExt cx="419050" cy="369332"/>
          </a:xfrm>
        </p:grpSpPr>
        <p:sp>
          <p:nvSpPr>
            <p:cNvPr id="73" name="Ellipse 72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3378052" y="4705082"/>
            <a:ext cx="419050" cy="369332"/>
            <a:chOff x="1272630" y="2420888"/>
            <a:chExt cx="419050" cy="369332"/>
          </a:xfrm>
        </p:grpSpPr>
        <p:sp>
          <p:nvSpPr>
            <p:cNvPr id="76" name="Ellipse 75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4355976" y="4079148"/>
            <a:ext cx="419050" cy="369332"/>
            <a:chOff x="1272630" y="2420888"/>
            <a:chExt cx="419050" cy="369332"/>
          </a:xfrm>
        </p:grpSpPr>
        <p:sp>
          <p:nvSpPr>
            <p:cNvPr id="79" name="Ellipse 7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Groupe 80"/>
          <p:cNvGrpSpPr/>
          <p:nvPr/>
        </p:nvGrpSpPr>
        <p:grpSpPr>
          <a:xfrm>
            <a:off x="4377444" y="5098922"/>
            <a:ext cx="419050" cy="369332"/>
            <a:chOff x="1272630" y="2420888"/>
            <a:chExt cx="419050" cy="369332"/>
          </a:xfrm>
        </p:grpSpPr>
        <p:sp>
          <p:nvSpPr>
            <p:cNvPr id="82" name="Ellipse 8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Groupe 83"/>
          <p:cNvGrpSpPr/>
          <p:nvPr/>
        </p:nvGrpSpPr>
        <p:grpSpPr>
          <a:xfrm>
            <a:off x="3360862" y="5468254"/>
            <a:ext cx="419050" cy="369332"/>
            <a:chOff x="1272630" y="2420888"/>
            <a:chExt cx="419050" cy="369332"/>
          </a:xfrm>
        </p:grpSpPr>
        <p:sp>
          <p:nvSpPr>
            <p:cNvPr id="85" name="Ellipse 8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3373459" y="6078701"/>
            <a:ext cx="419050" cy="369332"/>
            <a:chOff x="1272630" y="2420888"/>
            <a:chExt cx="419050" cy="369332"/>
          </a:xfrm>
        </p:grpSpPr>
        <p:sp>
          <p:nvSpPr>
            <p:cNvPr id="88" name="Ellipse 8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4410323" y="6078701"/>
            <a:ext cx="419050" cy="369332"/>
            <a:chOff x="1272630" y="2420888"/>
            <a:chExt cx="419050" cy="369332"/>
          </a:xfrm>
        </p:grpSpPr>
        <p:sp>
          <p:nvSpPr>
            <p:cNvPr id="91" name="Ellipse 9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4" name="Connecteur droit 93"/>
          <p:cNvCxnSpPr>
            <a:stCxn id="73" idx="6"/>
            <a:endCxn id="79" idx="2"/>
          </p:cNvCxnSpPr>
          <p:nvPr/>
        </p:nvCxnSpPr>
        <p:spPr>
          <a:xfrm>
            <a:off x="3779912" y="4243548"/>
            <a:ext cx="576064" cy="202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>
            <a:endCxn id="76" idx="6"/>
          </p:cNvCxnSpPr>
          <p:nvPr/>
        </p:nvCxnSpPr>
        <p:spPr>
          <a:xfrm flipH="1">
            <a:off x="3797102" y="4243548"/>
            <a:ext cx="558875" cy="64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>
            <a:stCxn id="83" idx="1"/>
            <a:endCxn id="76" idx="6"/>
          </p:cNvCxnSpPr>
          <p:nvPr/>
        </p:nvCxnSpPr>
        <p:spPr>
          <a:xfrm flipH="1" flipV="1">
            <a:off x="3797102" y="4889748"/>
            <a:ext cx="580342" cy="3938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>
            <a:stCxn id="86" idx="3"/>
            <a:endCxn id="83" idx="1"/>
          </p:cNvCxnSpPr>
          <p:nvPr/>
        </p:nvCxnSpPr>
        <p:spPr>
          <a:xfrm flipV="1">
            <a:off x="3779912" y="5283588"/>
            <a:ext cx="597532" cy="3693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>
            <a:stCxn id="89" idx="3"/>
            <a:endCxn id="92" idx="1"/>
          </p:cNvCxnSpPr>
          <p:nvPr/>
        </p:nvCxnSpPr>
        <p:spPr>
          <a:xfrm>
            <a:off x="3792509" y="6263367"/>
            <a:ext cx="617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>
            <a:stCxn id="89" idx="3"/>
            <a:endCxn id="83" idx="1"/>
          </p:cNvCxnSpPr>
          <p:nvPr/>
        </p:nvCxnSpPr>
        <p:spPr>
          <a:xfrm flipV="1">
            <a:off x="3792509" y="5283588"/>
            <a:ext cx="584935" cy="9797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2" name="Groupe 111"/>
          <p:cNvGrpSpPr/>
          <p:nvPr/>
        </p:nvGrpSpPr>
        <p:grpSpPr>
          <a:xfrm>
            <a:off x="6976439" y="4150300"/>
            <a:ext cx="419050" cy="369332"/>
            <a:chOff x="1272630" y="2420888"/>
            <a:chExt cx="419050" cy="369332"/>
          </a:xfrm>
        </p:grpSpPr>
        <p:sp>
          <p:nvSpPr>
            <p:cNvPr id="113" name="Ellipse 112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8119551" y="4150300"/>
            <a:ext cx="419050" cy="369332"/>
            <a:chOff x="1272630" y="2420888"/>
            <a:chExt cx="419050" cy="369332"/>
          </a:xfrm>
        </p:grpSpPr>
        <p:sp>
          <p:nvSpPr>
            <p:cNvPr id="116" name="Ellipse 115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8119551" y="4925332"/>
            <a:ext cx="419050" cy="369332"/>
            <a:chOff x="1272630" y="2420888"/>
            <a:chExt cx="419050" cy="369332"/>
          </a:xfrm>
        </p:grpSpPr>
        <p:sp>
          <p:nvSpPr>
            <p:cNvPr id="119" name="Ellipse 11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1" name="Groupe 120"/>
          <p:cNvGrpSpPr/>
          <p:nvPr/>
        </p:nvGrpSpPr>
        <p:grpSpPr>
          <a:xfrm>
            <a:off x="6991900" y="5284016"/>
            <a:ext cx="419050" cy="369332"/>
            <a:chOff x="1272630" y="2420888"/>
            <a:chExt cx="419050" cy="369332"/>
          </a:xfrm>
        </p:grpSpPr>
        <p:sp>
          <p:nvSpPr>
            <p:cNvPr id="122" name="Ellipse 12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3" name="ZoneTexte 12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4" name="Groupe 123"/>
          <p:cNvGrpSpPr/>
          <p:nvPr/>
        </p:nvGrpSpPr>
        <p:grpSpPr>
          <a:xfrm>
            <a:off x="8129091" y="5575028"/>
            <a:ext cx="419050" cy="369332"/>
            <a:chOff x="1272630" y="2420888"/>
            <a:chExt cx="419050" cy="369332"/>
          </a:xfrm>
        </p:grpSpPr>
        <p:sp>
          <p:nvSpPr>
            <p:cNvPr id="125" name="Ellipse 12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6" name="ZoneTexte 12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7" name="Groupe 126"/>
          <p:cNvGrpSpPr/>
          <p:nvPr/>
        </p:nvGrpSpPr>
        <p:grpSpPr>
          <a:xfrm>
            <a:off x="8129091" y="6220929"/>
            <a:ext cx="419050" cy="369332"/>
            <a:chOff x="1272630" y="2420888"/>
            <a:chExt cx="419050" cy="369332"/>
          </a:xfrm>
        </p:grpSpPr>
        <p:sp>
          <p:nvSpPr>
            <p:cNvPr id="128" name="Ellipse 12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9" name="ZoneTexte 12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0" name="Groupe 129"/>
          <p:cNvGrpSpPr/>
          <p:nvPr/>
        </p:nvGrpSpPr>
        <p:grpSpPr>
          <a:xfrm>
            <a:off x="7008063" y="6178452"/>
            <a:ext cx="419050" cy="369332"/>
            <a:chOff x="1272630" y="2420888"/>
            <a:chExt cx="419050" cy="369332"/>
          </a:xfrm>
        </p:grpSpPr>
        <p:sp>
          <p:nvSpPr>
            <p:cNvPr id="131" name="Ellipse 13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2" name="ZoneTexte 13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3" name="Connecteur droit 132"/>
          <p:cNvCxnSpPr>
            <a:stCxn id="113" idx="6"/>
            <a:endCxn id="117" idx="1"/>
          </p:cNvCxnSpPr>
          <p:nvPr/>
        </p:nvCxnSpPr>
        <p:spPr>
          <a:xfrm>
            <a:off x="7395489" y="4334966"/>
            <a:ext cx="72406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>
            <a:stCxn id="113" idx="6"/>
            <a:endCxn id="119" idx="2"/>
          </p:cNvCxnSpPr>
          <p:nvPr/>
        </p:nvCxnSpPr>
        <p:spPr>
          <a:xfrm>
            <a:off x="7395489" y="4334966"/>
            <a:ext cx="724062" cy="775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>
            <a:stCxn id="123" idx="3"/>
            <a:endCxn id="117" idx="1"/>
          </p:cNvCxnSpPr>
          <p:nvPr/>
        </p:nvCxnSpPr>
        <p:spPr>
          <a:xfrm flipV="1">
            <a:off x="7410950" y="4334966"/>
            <a:ext cx="708601" cy="11337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>
            <a:stCxn id="126" idx="1"/>
            <a:endCxn id="123" idx="3"/>
          </p:cNvCxnSpPr>
          <p:nvPr/>
        </p:nvCxnSpPr>
        <p:spPr>
          <a:xfrm flipH="1" flipV="1">
            <a:off x="7410950" y="5468682"/>
            <a:ext cx="718141" cy="2910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>
            <a:stCxn id="129" idx="1"/>
            <a:endCxn id="131" idx="6"/>
          </p:cNvCxnSpPr>
          <p:nvPr/>
        </p:nvCxnSpPr>
        <p:spPr>
          <a:xfrm flipH="1" flipV="1">
            <a:off x="7427113" y="6363118"/>
            <a:ext cx="701978" cy="424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>
            <a:stCxn id="128" idx="1"/>
            <a:endCxn id="122" idx="6"/>
          </p:cNvCxnSpPr>
          <p:nvPr/>
        </p:nvCxnSpPr>
        <p:spPr>
          <a:xfrm flipH="1" flipV="1">
            <a:off x="7410950" y="5468682"/>
            <a:ext cx="779509" cy="80633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4211960" y="2226350"/>
                <a:ext cx="1394869" cy="765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latin typeface="Cambria Math"/>
                        </a:rPr>
                        <m:t>𝑁</m:t>
                      </m:r>
                      <m:sSup>
                        <m:sSupPr>
                          <m:ctrlPr>
                            <a:rPr lang="fr-CA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CA" i="1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fr-CA" i="1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fr-CA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fr-CA" i="1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fr-C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226350"/>
                <a:ext cx="1394869" cy="76597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8" name="Rectangle 137"/>
              <p:cNvSpPr/>
              <p:nvPr/>
            </p:nvSpPr>
            <p:spPr>
              <a:xfrm>
                <a:off x="5956986" y="1665613"/>
                <a:ext cx="2877006" cy="889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 smtClean="0">
                          <a:latin typeface="Cambria Math"/>
                        </a:rPr>
                        <m:t>𝑁</m:t>
                      </m:r>
                      <m:r>
                        <a:rPr lang="fr-CA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fr-CA" b="0" dirty="0" smtClean="0">
                  <a:latin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/>
                        </a:rPr>
                        <m:t>𝑑</m:t>
                      </m:r>
                      <m:r>
                        <a:rPr lang="fr-CA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CA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CA" dirty="0">
                              <a:latin typeface="Times New Roman" pitchFamily="18" charset="0"/>
                            </a:rPr>
                            <m:t>2+3+2+4+2+3+2</m:t>
                          </m:r>
                        </m:num>
                        <m:den>
                          <m:r>
                            <a:rPr lang="fr-CA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fr-CA" b="0" i="1" smtClean="0">
                          <a:latin typeface="Cambria Math"/>
                        </a:rPr>
                        <m:t>=2.6</m:t>
                      </m:r>
                    </m:oMath>
                  </m:oMathPara>
                </a14:m>
                <a:endParaRPr lang="fr-CA" b="0" dirty="0" smtClean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986" y="1665613"/>
                <a:ext cx="2877006" cy="88909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ZoneTexte 57"/>
          <p:cNvSpPr txBox="1"/>
          <p:nvPr/>
        </p:nvSpPr>
        <p:spPr>
          <a:xfrm>
            <a:off x="6604455" y="2589158"/>
            <a:ext cx="1582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	</a:t>
            </a:r>
            <a:r>
              <a:rPr lang="fr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  <a:p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	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0304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Coupe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On cherche à partitionner le graphe en deux sous-graphes avec une coupe</a:t>
            </a:r>
          </a:p>
          <a:p>
            <a:pPr lvl="1"/>
            <a:r>
              <a:rPr lang="fr-CA" dirty="0" smtClean="0"/>
              <a:t>Minimise le nombre de liens coupés</a:t>
            </a:r>
          </a:p>
          <a:p>
            <a:pPr lvl="1"/>
            <a:r>
              <a:rPr lang="fr-CA" dirty="0" smtClean="0"/>
              <a:t>Crée deux sous-graphes de cardinalités approximativement égales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27</a:t>
            </a:fld>
            <a:endParaRPr lang="en-CA"/>
          </a:p>
        </p:txBody>
      </p:sp>
      <p:grpSp>
        <p:nvGrpSpPr>
          <p:cNvPr id="5" name="Groupe 6"/>
          <p:cNvGrpSpPr/>
          <p:nvPr/>
        </p:nvGrpSpPr>
        <p:grpSpPr>
          <a:xfrm>
            <a:off x="3055021" y="4437112"/>
            <a:ext cx="419050" cy="369332"/>
            <a:chOff x="1272630" y="2420888"/>
            <a:chExt cx="419050" cy="369332"/>
          </a:xfrm>
        </p:grpSpPr>
        <p:sp>
          <p:nvSpPr>
            <p:cNvPr id="6" name="Ellipse 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ZoneTexte 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995936" y="4437112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491261" y="5029225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891014" y="4450854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762575" y="4457378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762575" y="5029225"/>
            <a:ext cx="419050" cy="369332"/>
            <a:chOff x="1272630" y="2420888"/>
            <a:chExt cx="419050" cy="369332"/>
          </a:xfrm>
        </p:grpSpPr>
        <p:sp>
          <p:nvSpPr>
            <p:cNvPr id="21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891014" y="5029225"/>
            <a:ext cx="419050" cy="369332"/>
            <a:chOff x="1272630" y="2420888"/>
            <a:chExt cx="419050" cy="369332"/>
          </a:xfrm>
        </p:grpSpPr>
        <p:sp>
          <p:nvSpPr>
            <p:cNvPr id="24" name="Ellipse 2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" name="Connecteur droit 26"/>
          <p:cNvCxnSpPr>
            <a:stCxn id="6" idx="6"/>
            <a:endCxn id="10" idx="1"/>
          </p:cNvCxnSpPr>
          <p:nvPr/>
        </p:nvCxnSpPr>
        <p:spPr>
          <a:xfrm>
            <a:off x="3474071" y="4621778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7"/>
          <p:cNvCxnSpPr>
            <a:stCxn id="7" idx="2"/>
            <a:endCxn id="12" idx="0"/>
          </p:cNvCxnSpPr>
          <p:nvPr/>
        </p:nvCxnSpPr>
        <p:spPr>
          <a:xfrm>
            <a:off x="3264546" y="4806444"/>
            <a:ext cx="436240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30"/>
          <p:cNvCxnSpPr>
            <a:stCxn id="12" idx="0"/>
            <a:endCxn id="9" idx="4"/>
          </p:cNvCxnSpPr>
          <p:nvPr/>
        </p:nvCxnSpPr>
        <p:spPr>
          <a:xfrm flipV="1">
            <a:off x="3700786" y="4806444"/>
            <a:ext cx="504675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34"/>
          <p:cNvCxnSpPr>
            <a:stCxn id="16" idx="1"/>
            <a:endCxn id="9" idx="6"/>
          </p:cNvCxnSpPr>
          <p:nvPr/>
        </p:nvCxnSpPr>
        <p:spPr>
          <a:xfrm flipH="1" flipV="1">
            <a:off x="4414986" y="4621778"/>
            <a:ext cx="476028" cy="137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37"/>
          <p:cNvCxnSpPr>
            <a:stCxn id="19" idx="1"/>
            <a:endCxn id="16" idx="3"/>
          </p:cNvCxnSpPr>
          <p:nvPr/>
        </p:nvCxnSpPr>
        <p:spPr>
          <a:xfrm flipH="1" flipV="1">
            <a:off x="5310064" y="4635520"/>
            <a:ext cx="452511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40"/>
          <p:cNvCxnSpPr>
            <a:stCxn id="25" idx="0"/>
            <a:endCxn id="15" idx="4"/>
          </p:cNvCxnSpPr>
          <p:nvPr/>
        </p:nvCxnSpPr>
        <p:spPr>
          <a:xfrm flipV="1">
            <a:off x="5100539" y="4820186"/>
            <a:ext cx="0" cy="209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41"/>
          <p:cNvCxnSpPr>
            <a:stCxn id="22" idx="0"/>
            <a:endCxn id="19" idx="2"/>
          </p:cNvCxnSpPr>
          <p:nvPr/>
        </p:nvCxnSpPr>
        <p:spPr>
          <a:xfrm flipV="1">
            <a:off x="5972100" y="4826710"/>
            <a:ext cx="0" cy="202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42"/>
          <p:cNvCxnSpPr>
            <a:stCxn id="22" idx="1"/>
            <a:endCxn id="24" idx="6"/>
          </p:cNvCxnSpPr>
          <p:nvPr/>
        </p:nvCxnSpPr>
        <p:spPr>
          <a:xfrm flipH="1">
            <a:off x="5310064" y="5213891"/>
            <a:ext cx="45251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49"/>
          <p:cNvCxnSpPr>
            <a:stCxn id="21" idx="1"/>
            <a:endCxn id="15" idx="5"/>
          </p:cNvCxnSpPr>
          <p:nvPr/>
        </p:nvCxnSpPr>
        <p:spPr>
          <a:xfrm flipH="1" flipV="1">
            <a:off x="5248696" y="4766099"/>
            <a:ext cx="575247" cy="3172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5" name="Groupe 19"/>
          <p:cNvGrpSpPr/>
          <p:nvPr/>
        </p:nvGrpSpPr>
        <p:grpSpPr>
          <a:xfrm>
            <a:off x="2195736" y="5013176"/>
            <a:ext cx="419050" cy="369332"/>
            <a:chOff x="1272630" y="2420888"/>
            <a:chExt cx="419050" cy="369332"/>
          </a:xfrm>
        </p:grpSpPr>
        <p:sp>
          <p:nvSpPr>
            <p:cNvPr id="66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7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8" name="Connecteur droit 42"/>
          <p:cNvCxnSpPr>
            <a:stCxn id="66" idx="6"/>
            <a:endCxn id="13" idx="1"/>
          </p:cNvCxnSpPr>
          <p:nvPr/>
        </p:nvCxnSpPr>
        <p:spPr>
          <a:xfrm>
            <a:off x="2614786" y="5197842"/>
            <a:ext cx="876475" cy="1604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42"/>
          <p:cNvCxnSpPr/>
          <p:nvPr/>
        </p:nvCxnSpPr>
        <p:spPr>
          <a:xfrm>
            <a:off x="2843808" y="4365104"/>
            <a:ext cx="0" cy="115212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30"/>
          <p:cNvCxnSpPr>
            <a:stCxn id="12" idx="6"/>
            <a:endCxn id="25" idx="1"/>
          </p:cNvCxnSpPr>
          <p:nvPr/>
        </p:nvCxnSpPr>
        <p:spPr>
          <a:xfrm>
            <a:off x="3910311" y="5213891"/>
            <a:ext cx="98070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42"/>
          <p:cNvCxnSpPr/>
          <p:nvPr/>
        </p:nvCxnSpPr>
        <p:spPr>
          <a:xfrm>
            <a:off x="4644008" y="4365104"/>
            <a:ext cx="0" cy="1152128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899592" y="573325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charset="0"/>
              <a:buChar char="•"/>
            </a:pPr>
            <a:r>
              <a:rPr lang="fr-CA" dirty="0" smtClean="0">
                <a:solidFill>
                  <a:srgbClr val="FF0000"/>
                </a:solidFill>
              </a:rPr>
              <a:t>Minimise le nombre de liens coupés</a:t>
            </a:r>
          </a:p>
          <a:p>
            <a:pPr marL="180975" indent="-180975">
              <a:buFont typeface="Arial" charset="0"/>
              <a:buChar char="•"/>
            </a:pPr>
            <a:r>
              <a:rPr lang="fr-CA" dirty="0" smtClean="0">
                <a:solidFill>
                  <a:srgbClr val="FF0000"/>
                </a:solidFill>
              </a:rPr>
              <a:t>Sous-graphes débalancés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572000" y="580526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charset="0"/>
              <a:buChar char="•"/>
            </a:pPr>
            <a:r>
              <a:rPr lang="fr-CA" dirty="0" smtClean="0">
                <a:solidFill>
                  <a:srgbClr val="00B050"/>
                </a:solidFill>
              </a:rPr>
              <a:t>Coupe plus de liens</a:t>
            </a:r>
          </a:p>
          <a:p>
            <a:pPr marL="180975" indent="-180975">
              <a:buFont typeface="Arial" charset="0"/>
              <a:buChar char="•"/>
            </a:pPr>
            <a:r>
              <a:rPr lang="fr-CA" dirty="0" smtClean="0">
                <a:solidFill>
                  <a:srgbClr val="00B050"/>
                </a:solidFill>
              </a:rPr>
              <a:t>Sous-graphes balancés</a:t>
            </a:r>
            <a:endParaRPr lang="fr-CA" dirty="0">
              <a:solidFill>
                <a:srgbClr val="00B050"/>
              </a:solidFill>
            </a:endParaRPr>
          </a:p>
        </p:txBody>
      </p:sp>
      <p:cxnSp>
        <p:nvCxnSpPr>
          <p:cNvPr id="44" name="Connecteur droit 42"/>
          <p:cNvCxnSpPr/>
          <p:nvPr/>
        </p:nvCxnSpPr>
        <p:spPr>
          <a:xfrm>
            <a:off x="3131840" y="4917834"/>
            <a:ext cx="324036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87"/>
          <p:cNvSpPr txBox="1"/>
          <p:nvPr/>
        </p:nvSpPr>
        <p:spPr>
          <a:xfrm>
            <a:off x="6407696" y="450354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charset="0"/>
              <a:buChar char="•"/>
            </a:pPr>
            <a:r>
              <a:rPr lang="fr-CA" dirty="0" smtClean="0">
                <a:solidFill>
                  <a:srgbClr val="0070C0"/>
                </a:solidFill>
              </a:rPr>
              <a:t>Coupe beaucoup plus de liens</a:t>
            </a:r>
          </a:p>
          <a:p>
            <a:pPr marL="180975" indent="-180975">
              <a:buFont typeface="Arial" charset="0"/>
              <a:buChar char="•"/>
            </a:pPr>
            <a:r>
              <a:rPr lang="fr-CA" dirty="0" smtClean="0">
                <a:solidFill>
                  <a:srgbClr val="0070C0"/>
                </a:solidFill>
              </a:rPr>
              <a:t>Sous-graphes balancés</a:t>
            </a:r>
            <a:endParaRPr lang="fr-CA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Coupe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579296" cy="5229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fr-CA" dirty="0" smtClean="0"/>
                  <a:t>Quantifier avec la valeur de coupe normalisée</a:t>
                </a:r>
              </a:p>
              <a:p>
                <a:pPr lvl="1"/>
                <a:r>
                  <a:rPr lang="fr-CA" dirty="0" smtClean="0"/>
                  <a:t>Divise le graph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fr-CA" dirty="0" smtClean="0"/>
                  <a:t> en deux sous-graphes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fr-CA" dirty="0" smtClean="0"/>
                  <a:t> et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  <a:p>
                <a:pPr lvl="1"/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r-CA" dirty="0" smtClean="0"/>
                  <a:t>,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r-CA" dirty="0" smtClean="0"/>
                  <a:t>: volume (nombre) d’arêtes ayant au moins un sommet dans le sous-graphe</a:t>
                </a:r>
              </a:p>
              <a:p>
                <a:pPr lvl="2"/>
                <a:r>
                  <a:rPr lang="fr-CA" dirty="0" smtClean="0"/>
                  <a:t>Inclus les arêtes coupées</a:t>
                </a:r>
              </a:p>
              <a:p>
                <a:pPr lvl="1"/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r-CA" dirty="0" smtClean="0"/>
                  <a:t>: volume (nombre) d’arêtes coupées en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fr-CA" dirty="0" smtClean="0"/>
                  <a:t> et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𝑉𝐶𝑁</m:t>
                    </m:r>
                    <m:r>
                      <a:rPr lang="fr-CA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fr-CA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</a:rPr>
                              <m:t>𝑉</m:t>
                            </m:r>
                            <m:r>
                              <a:rPr lang="fr-CA">
                                <a:latin typeface="Cambria Math"/>
                              </a:rPr>
                              <m:t>(</m:t>
                            </m:r>
                            <m:r>
                              <a:rPr lang="fr-CA" i="1">
                                <a:latin typeface="Cambria Math"/>
                              </a:rPr>
                              <m:t>𝑆</m:t>
                            </m:r>
                            <m:r>
                              <a:rPr lang="fr-CA">
                                <a:latin typeface="Cambria Math"/>
                              </a:rPr>
                              <m:t>,</m:t>
                            </m:r>
                            <m:r>
                              <a:rPr lang="fr-CA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num>
                      <m:den>
                        <m:d>
                          <m:dPr>
                            <m:begChr m:val=""/>
                            <m:ctrlPr>
                              <a:rPr lang="fr-CA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</a:rPr>
                              <m:t>𝑉</m:t>
                            </m:r>
                            <m:r>
                              <a:rPr lang="fr-CA">
                                <a:latin typeface="Cambria Math"/>
                              </a:rPr>
                              <m:t>(</m:t>
                            </m:r>
                            <m:r>
                              <a:rPr lang="fr-CA" i="1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fr-CA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fr-CA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</a:rPr>
                              <m:t>𝑉</m:t>
                            </m:r>
                            <m:r>
                              <a:rPr lang="fr-CA">
                                <a:latin typeface="Cambria Math"/>
                              </a:rPr>
                              <m:t>(</m:t>
                            </m:r>
                            <m:r>
                              <a:rPr lang="fr-CA" i="1">
                                <a:latin typeface="Cambria Math"/>
                              </a:rPr>
                              <m:t>𝑆</m:t>
                            </m:r>
                            <m:r>
                              <a:rPr lang="fr-CA">
                                <a:latin typeface="Cambria Math"/>
                              </a:rPr>
                              <m:t>,</m:t>
                            </m:r>
                            <m:r>
                              <a:rPr lang="fr-CA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num>
                      <m:den>
                        <m:d>
                          <m:dPr>
                            <m:begChr m:val=""/>
                            <m:ctrlPr>
                              <a:rPr lang="fr-CA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</a:rPr>
                              <m:t>𝑉</m:t>
                            </m:r>
                            <m:r>
                              <a:rPr lang="fr-CA">
                                <a:latin typeface="Cambria Math"/>
                              </a:rPr>
                              <m:t>(</m:t>
                            </m:r>
                            <m:r>
                              <a:rPr lang="fr-CA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den>
                    </m:f>
                  </m:oMath>
                </a14:m>
                <a:endParaRPr lang="fr-CA" dirty="0" smtClean="0"/>
              </a:p>
              <a:p>
                <a:pPr lvl="1"/>
                <a:r>
                  <a:rPr lang="fr-CA" dirty="0" smtClean="0"/>
                  <a:t>Ratio de la coupe comparé à chacun des sous-graphes créés</a:t>
                </a:r>
              </a:p>
              <a:p>
                <a:pPr lvl="1"/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VCN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 ]0,2]</a:t>
                </a:r>
              </a:p>
              <a:p>
                <a:pPr lvl="2"/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0 si 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≪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) et 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≪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) </a:t>
                </a:r>
              </a:p>
              <a:p>
                <a:pPr lvl="3"/>
                <a:r>
                  <a:rPr lang="fr-CA" dirty="0" smtClean="0">
                    <a:sym typeface="Symbol"/>
                  </a:rPr>
                  <a:t>Coupe très peu de liens pour créer deux grands sous-ensembles</a:t>
                </a:r>
              </a:p>
              <a:p>
                <a:pPr lvl="2"/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1 si 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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) ou 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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) </a:t>
                </a:r>
              </a:p>
              <a:p>
                <a:pPr lvl="3"/>
                <a:r>
                  <a:rPr lang="fr-CA" dirty="0" smtClean="0">
                    <a:sym typeface="Symbol"/>
                  </a:rPr>
                  <a:t>Coupe tous les liens d’un des sous-ensembles et crée un débalancement</a:t>
                </a:r>
              </a:p>
              <a:p>
                <a:pPr lvl="2"/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1 si 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 0.5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) et 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 0.5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) </a:t>
                </a:r>
              </a:p>
              <a:p>
                <a:pPr lvl="3"/>
                <a:r>
                  <a:rPr lang="fr-CA" dirty="0" smtClean="0">
                    <a:sym typeface="Symbol"/>
                  </a:rPr>
                  <a:t>Coupe une grande proportion des liens des deux sous-ensembles</a:t>
                </a:r>
              </a:p>
              <a:p>
                <a:pPr lvl="2"/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2 si 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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) et 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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) </a:t>
                </a:r>
              </a:p>
              <a:p>
                <a:pPr lvl="3"/>
                <a:r>
                  <a:rPr lang="fr-CA" dirty="0" smtClean="0"/>
                  <a:t>Coupe la majorité des liens des deux sous-ensembles et crée un nuage de nœuds isolés</a:t>
                </a:r>
                <a:endParaRPr lang="fr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579296" cy="5229200"/>
              </a:xfrm>
              <a:blipFill rotWithShape="1">
                <a:blip r:embed="rId3" cstate="print"/>
                <a:stretch>
                  <a:fillRect t="-1865" r="-71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Coupe (exemple)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361560"/>
          </a:xfrm>
        </p:spPr>
        <p:txBody>
          <a:bodyPr/>
          <a:lstStyle/>
          <a:p>
            <a:r>
              <a:rPr lang="fr-CA" dirty="0" smtClean="0"/>
              <a:t>Valeur de coupe normalisée rouge:</a:t>
            </a:r>
          </a:p>
          <a:p>
            <a:pPr lvl="3"/>
            <a:endParaRPr lang="fr-CA" dirty="0" smtClean="0"/>
          </a:p>
          <a:p>
            <a:pPr lvl="3"/>
            <a:endParaRPr lang="fr-CA" dirty="0" smtClean="0"/>
          </a:p>
          <a:p>
            <a:r>
              <a:rPr lang="fr-CA" dirty="0" smtClean="0"/>
              <a:t>Valeur de coupe normalisée verte:</a:t>
            </a:r>
          </a:p>
          <a:p>
            <a:pPr lvl="3"/>
            <a:endParaRPr lang="fr-CA" dirty="0" smtClean="0"/>
          </a:p>
          <a:p>
            <a:pPr lvl="3"/>
            <a:endParaRPr lang="fr-CA" dirty="0" smtClean="0"/>
          </a:p>
          <a:p>
            <a:r>
              <a:rPr lang="fr-CA" dirty="0" smtClean="0"/>
              <a:t>Valeur de coupe normalisée bleue: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29</a:t>
            </a:fld>
            <a:endParaRPr lang="en-CA"/>
          </a:p>
        </p:txBody>
      </p:sp>
      <p:grpSp>
        <p:nvGrpSpPr>
          <p:cNvPr id="5" name="Groupe 6"/>
          <p:cNvGrpSpPr/>
          <p:nvPr/>
        </p:nvGrpSpPr>
        <p:grpSpPr>
          <a:xfrm>
            <a:off x="2952031" y="1903090"/>
            <a:ext cx="419050" cy="369332"/>
            <a:chOff x="1272630" y="2420888"/>
            <a:chExt cx="419050" cy="369332"/>
          </a:xfrm>
        </p:grpSpPr>
        <p:sp>
          <p:nvSpPr>
            <p:cNvPr id="6" name="Ellipse 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ZoneTexte 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892946" y="1903090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388271" y="2495203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788024" y="1916832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659585" y="1923356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659585" y="2495203"/>
            <a:ext cx="419050" cy="369332"/>
            <a:chOff x="1272630" y="2420888"/>
            <a:chExt cx="419050" cy="369332"/>
          </a:xfrm>
        </p:grpSpPr>
        <p:sp>
          <p:nvSpPr>
            <p:cNvPr id="21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788024" y="2495203"/>
            <a:ext cx="419050" cy="369332"/>
            <a:chOff x="1272630" y="2420888"/>
            <a:chExt cx="419050" cy="369332"/>
          </a:xfrm>
        </p:grpSpPr>
        <p:sp>
          <p:nvSpPr>
            <p:cNvPr id="24" name="Ellipse 2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" name="Connecteur droit 26"/>
          <p:cNvCxnSpPr>
            <a:stCxn id="6" idx="6"/>
            <a:endCxn id="10" idx="1"/>
          </p:cNvCxnSpPr>
          <p:nvPr/>
        </p:nvCxnSpPr>
        <p:spPr>
          <a:xfrm>
            <a:off x="3371081" y="2087756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7"/>
          <p:cNvCxnSpPr>
            <a:stCxn id="7" idx="2"/>
            <a:endCxn id="12" idx="0"/>
          </p:cNvCxnSpPr>
          <p:nvPr/>
        </p:nvCxnSpPr>
        <p:spPr>
          <a:xfrm>
            <a:off x="3161556" y="2272422"/>
            <a:ext cx="436240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30"/>
          <p:cNvCxnSpPr>
            <a:stCxn id="12" idx="0"/>
            <a:endCxn id="9" idx="4"/>
          </p:cNvCxnSpPr>
          <p:nvPr/>
        </p:nvCxnSpPr>
        <p:spPr>
          <a:xfrm flipV="1">
            <a:off x="3597796" y="2272422"/>
            <a:ext cx="504675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34"/>
          <p:cNvCxnSpPr>
            <a:stCxn id="16" idx="1"/>
            <a:endCxn id="9" idx="6"/>
          </p:cNvCxnSpPr>
          <p:nvPr/>
        </p:nvCxnSpPr>
        <p:spPr>
          <a:xfrm flipH="1" flipV="1">
            <a:off x="4311996" y="2087756"/>
            <a:ext cx="476028" cy="137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37"/>
          <p:cNvCxnSpPr>
            <a:stCxn id="19" idx="1"/>
            <a:endCxn id="16" idx="3"/>
          </p:cNvCxnSpPr>
          <p:nvPr/>
        </p:nvCxnSpPr>
        <p:spPr>
          <a:xfrm flipH="1" flipV="1">
            <a:off x="5207074" y="2101498"/>
            <a:ext cx="452511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40"/>
          <p:cNvCxnSpPr>
            <a:stCxn id="25" idx="0"/>
            <a:endCxn id="15" idx="4"/>
          </p:cNvCxnSpPr>
          <p:nvPr/>
        </p:nvCxnSpPr>
        <p:spPr>
          <a:xfrm flipV="1">
            <a:off x="4997549" y="2286164"/>
            <a:ext cx="0" cy="209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41"/>
          <p:cNvCxnSpPr>
            <a:stCxn id="22" idx="0"/>
            <a:endCxn id="19" idx="2"/>
          </p:cNvCxnSpPr>
          <p:nvPr/>
        </p:nvCxnSpPr>
        <p:spPr>
          <a:xfrm flipV="1">
            <a:off x="5869110" y="2292688"/>
            <a:ext cx="0" cy="202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42"/>
          <p:cNvCxnSpPr>
            <a:stCxn id="22" idx="1"/>
            <a:endCxn id="24" idx="6"/>
          </p:cNvCxnSpPr>
          <p:nvPr/>
        </p:nvCxnSpPr>
        <p:spPr>
          <a:xfrm flipH="1">
            <a:off x="5207074" y="2679869"/>
            <a:ext cx="45251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49"/>
          <p:cNvCxnSpPr>
            <a:stCxn id="21" idx="1"/>
            <a:endCxn id="15" idx="5"/>
          </p:cNvCxnSpPr>
          <p:nvPr/>
        </p:nvCxnSpPr>
        <p:spPr>
          <a:xfrm flipH="1" flipV="1">
            <a:off x="5145706" y="2232077"/>
            <a:ext cx="575247" cy="3172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5" name="Groupe 19"/>
          <p:cNvGrpSpPr/>
          <p:nvPr/>
        </p:nvGrpSpPr>
        <p:grpSpPr>
          <a:xfrm>
            <a:off x="2092746" y="2479154"/>
            <a:ext cx="419050" cy="369332"/>
            <a:chOff x="1272630" y="2420888"/>
            <a:chExt cx="419050" cy="369332"/>
          </a:xfrm>
        </p:grpSpPr>
        <p:sp>
          <p:nvSpPr>
            <p:cNvPr id="36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8" name="Connecteur droit 42"/>
          <p:cNvCxnSpPr>
            <a:stCxn id="36" idx="6"/>
            <a:endCxn id="13" idx="1"/>
          </p:cNvCxnSpPr>
          <p:nvPr/>
        </p:nvCxnSpPr>
        <p:spPr>
          <a:xfrm>
            <a:off x="2511796" y="2663820"/>
            <a:ext cx="876475" cy="1604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42"/>
          <p:cNvCxnSpPr/>
          <p:nvPr/>
        </p:nvCxnSpPr>
        <p:spPr>
          <a:xfrm>
            <a:off x="2740818" y="1831082"/>
            <a:ext cx="0" cy="115212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0"/>
          <p:cNvCxnSpPr>
            <a:stCxn id="12" idx="6"/>
            <a:endCxn id="25" idx="1"/>
          </p:cNvCxnSpPr>
          <p:nvPr/>
        </p:nvCxnSpPr>
        <p:spPr>
          <a:xfrm>
            <a:off x="3807321" y="2679869"/>
            <a:ext cx="98070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2"/>
          <p:cNvCxnSpPr/>
          <p:nvPr/>
        </p:nvCxnSpPr>
        <p:spPr>
          <a:xfrm>
            <a:off x="4541018" y="1831082"/>
            <a:ext cx="0" cy="1152128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44800" y="3644900"/>
          <a:ext cx="2520950" cy="744538"/>
        </p:xfrm>
        <a:graphic>
          <a:graphicData uri="http://schemas.openxmlformats.org/presentationml/2006/ole">
            <p:oleObj spid="_x0000_s2221" name="Equation" r:id="rId4" imgW="1333500" imgH="393700" progId="Equation.DSMT4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857500" y="4941888"/>
          <a:ext cx="2495550" cy="746125"/>
        </p:xfrm>
        <a:graphic>
          <a:graphicData uri="http://schemas.openxmlformats.org/presentationml/2006/ole">
            <p:oleObj spid="_x0000_s2222" name="Equation" r:id="rId5" imgW="1320227" imgH="393529" progId="Equation.DSMT4">
              <p:embed/>
            </p:oleObj>
          </a:graphicData>
        </a:graphic>
      </p:graphicFrame>
      <p:cxnSp>
        <p:nvCxnSpPr>
          <p:cNvPr id="44" name="Connecteur droit 42"/>
          <p:cNvCxnSpPr/>
          <p:nvPr/>
        </p:nvCxnSpPr>
        <p:spPr>
          <a:xfrm>
            <a:off x="2915816" y="2348880"/>
            <a:ext cx="324036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879725" y="6111875"/>
          <a:ext cx="2449513" cy="746125"/>
        </p:xfrm>
        <a:graphic>
          <a:graphicData uri="http://schemas.openxmlformats.org/presentationml/2006/ole">
            <p:oleObj spid="_x0000_s2223" name="Equation" r:id="rId6" imgW="1295400" imgH="393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Introduction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8686"/>
            <a:ext cx="6995120" cy="5042682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Dizaines de réseaux sociaux (généraux ou spécifiques à un sujet), et des composantes dans d’autres applications (</a:t>
            </a:r>
            <a:r>
              <a:rPr lang="fr-CA" dirty="0" err="1" smtClean="0"/>
              <a:t>e.g</a:t>
            </a:r>
            <a:r>
              <a:rPr lang="fr-CA" dirty="0" smtClean="0"/>
              <a:t>. jeux vidéos)</a:t>
            </a:r>
          </a:p>
          <a:p>
            <a:pPr lvl="1"/>
            <a:r>
              <a:rPr lang="fr-CA" dirty="0" smtClean="0"/>
              <a:t>Chaque réseau social forme un </a:t>
            </a:r>
            <a:r>
              <a:rPr lang="fr-CA" dirty="0"/>
              <a:t>graphe de nœuds connectés </a:t>
            </a:r>
          </a:p>
          <a:p>
            <a:pPr lvl="1"/>
            <a:r>
              <a:rPr lang="fr-CA" dirty="0" smtClean="0"/>
              <a:t>Nœud peut être un individu ou autre chose (intérêt, photo, page, etc.)</a:t>
            </a:r>
          </a:p>
          <a:p>
            <a:pPr lvl="1"/>
            <a:r>
              <a:rPr lang="fr-CA" dirty="0" smtClean="0"/>
              <a:t>Connexion est la relation entre les nœuds</a:t>
            </a:r>
          </a:p>
          <a:p>
            <a:pPr lvl="1"/>
            <a:r>
              <a:rPr lang="fr-CA" dirty="0" smtClean="0"/>
              <a:t>Relation peut être binaire (connecté ou non) ou avoir un poids (ami, famille, partenaire, etc.)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</a:t>
            </a:fld>
            <a:endParaRPr lang="en-CA"/>
          </a:p>
        </p:txBody>
      </p:sp>
      <p:pic>
        <p:nvPicPr>
          <p:cNvPr id="74754" name="Picture 2" descr="C:\Users\Richy\Desktop\faceboo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3" t="5801" r="4184" b="9669"/>
          <a:stretch/>
        </p:blipFill>
        <p:spPr bwMode="auto">
          <a:xfrm>
            <a:off x="7530503" y="1482968"/>
            <a:ext cx="1620000" cy="43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55" name="Picture 3" descr="C:\Users\Richy\Desktop\index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85" b="16583"/>
          <a:stretch/>
        </p:blipFill>
        <p:spPr bwMode="auto">
          <a:xfrm>
            <a:off x="7536287" y="1911750"/>
            <a:ext cx="1620000" cy="51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C:\Users\Richy\Desktop\google-log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29" t="27616" r="11476" b="25291"/>
          <a:stretch/>
        </p:blipFill>
        <p:spPr bwMode="auto">
          <a:xfrm>
            <a:off x="7536287" y="2425018"/>
            <a:ext cx="1620000" cy="4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 descr="C:\Users\Richy\Desktop\instagra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19" b="19808"/>
          <a:stretch/>
        </p:blipFill>
        <p:spPr bwMode="auto">
          <a:xfrm>
            <a:off x="7530503" y="2923390"/>
            <a:ext cx="1620000" cy="6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C:\Users\Richy\Desktop\myspa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6287" y="3617550"/>
            <a:ext cx="1620000" cy="4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59" name="Picture 7" descr="C:\Users\Richy\Desktop\linkedi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76" b="33055"/>
          <a:stretch/>
        </p:blipFill>
        <p:spPr bwMode="auto">
          <a:xfrm>
            <a:off x="7546502" y="4019400"/>
            <a:ext cx="1620000" cy="50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60" name="Picture 8" descr="C:\Users\Richy\Desktop\89493b1872922b15b9c25ccec44e022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0503" y="4524459"/>
            <a:ext cx="1620000" cy="31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61" name="Picture 9" descr="C:\Users\Richy\Desktop\635946503189638341-239880403_pinterest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95" b="30327"/>
          <a:stretch/>
        </p:blipFill>
        <p:spPr bwMode="auto">
          <a:xfrm>
            <a:off x="7508531" y="4841416"/>
            <a:ext cx="1620000" cy="32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62" name="Picture 10" descr="C:\Users\Richy\Desktop\Tumblr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5948" y="5168448"/>
            <a:ext cx="1620000" cy="3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64" name="Picture 12" descr="C:\Users\Richy\Desktop\1454549184-1454549184_goodreads_mis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6502" y="5552473"/>
            <a:ext cx="1620000" cy="34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67" name="Picture 15" descr="C:\Users\Richy\Desktop\2014-LogoRedesigns-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8" t="61986" r="8708" b="13681"/>
          <a:stretch/>
        </p:blipFill>
        <p:spPr bwMode="auto">
          <a:xfrm>
            <a:off x="7546502" y="5899423"/>
            <a:ext cx="1620000" cy="37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769" name="Picture 17" descr="C:\Users\Richy\Desktop\meetup-logo-400x400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9" t="33219" r="4981" b="33390"/>
          <a:stretch/>
        </p:blipFill>
        <p:spPr bwMode="auto">
          <a:xfrm>
            <a:off x="7556717" y="6250222"/>
            <a:ext cx="1620000" cy="6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15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Partitionnement par coupe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graphe peut être représenté par trois matrices</a:t>
            </a:r>
          </a:p>
          <a:p>
            <a:r>
              <a:rPr lang="fr-CA" dirty="0" smtClean="0"/>
              <a:t>Matrice d’adjacence </a:t>
            </a:r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lvl="1"/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 = 1 </a:t>
            </a:r>
            <a:r>
              <a:rPr lang="fr-CA" dirty="0" smtClean="0"/>
              <a:t>s’il existe un lien entre nœud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CA" dirty="0" smtClean="0"/>
              <a:t> et nœud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fr-CA" dirty="0" smtClean="0"/>
              <a:t>; 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CA" dirty="0" smtClean="0"/>
              <a:t> sinon</a:t>
            </a:r>
          </a:p>
          <a:p>
            <a:r>
              <a:rPr lang="fr-CA" dirty="0" smtClean="0"/>
              <a:t>Matrice de degré </a:t>
            </a:r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lvl="1"/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CA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fr-CA" dirty="0" smtClean="0"/>
              <a:t>degré du nœud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CA" dirty="0" smtClean="0"/>
              <a:t>; 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CA" dirty="0" smtClean="0"/>
              <a:t> ailleurs</a:t>
            </a:r>
          </a:p>
          <a:p>
            <a:r>
              <a:rPr lang="fr-CA" dirty="0" smtClean="0"/>
              <a:t>Matrice </a:t>
            </a:r>
            <a:r>
              <a:rPr lang="fr-CA" dirty="0" err="1" smtClean="0"/>
              <a:t>Laplacienne</a:t>
            </a:r>
            <a:r>
              <a:rPr lang="fr-CA" dirty="0" smtClean="0"/>
              <a:t> </a:t>
            </a:r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lvl="1"/>
            <a:r>
              <a:rPr lang="fr-CA" b="1" dirty="0" smtClean="0">
                <a:latin typeface="Times New Roman" pitchFamily="18" charset="0"/>
                <a:cs typeface="Times New Roman" pitchFamily="18" charset="0"/>
              </a:rPr>
              <a:t>L = D – A </a:t>
            </a:r>
            <a:endParaRPr lang="fr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Partitionnement par coupe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5112568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On calcule les vecteurs propres (</a:t>
            </a:r>
            <a:r>
              <a:rPr lang="fr-CA" i="1" dirty="0" err="1" smtClean="0"/>
              <a:t>eigenvectors</a:t>
            </a:r>
            <a:r>
              <a:rPr lang="fr-CA" dirty="0" smtClean="0"/>
              <a:t>) et valeurs propres (</a:t>
            </a:r>
            <a:r>
              <a:rPr lang="fr-CA" i="1" dirty="0" err="1" smtClean="0"/>
              <a:t>eigenvalues</a:t>
            </a:r>
            <a:r>
              <a:rPr lang="fr-CA" dirty="0" smtClean="0"/>
              <a:t>) de la matrice </a:t>
            </a:r>
            <a:r>
              <a:rPr lang="fr-CA" dirty="0" err="1" smtClean="0"/>
              <a:t>Laplacienne</a:t>
            </a:r>
            <a:endParaRPr lang="fr-CA" dirty="0" smtClean="0"/>
          </a:p>
          <a:p>
            <a:r>
              <a:rPr lang="fr-CA" dirty="0" smtClean="0"/>
              <a:t>Le deuxième plus petit vecteur propre est informatif</a:t>
            </a:r>
          </a:p>
          <a:p>
            <a:pPr lvl="1"/>
            <a:r>
              <a:rPr lang="fr-CA" dirty="0" smtClean="0"/>
              <a:t>Le vecteur propre minimum sera toujours un vecteurs de 1 (avant normalisation)</a:t>
            </a:r>
          </a:p>
          <a:p>
            <a:pPr lvl="1"/>
            <a:r>
              <a:rPr lang="fr-CA" dirty="0" smtClean="0"/>
              <a:t>Les valeurs du 2</a:t>
            </a:r>
            <a:r>
              <a:rPr lang="fr-CA" baseline="30000" dirty="0" smtClean="0"/>
              <a:t>e</a:t>
            </a:r>
            <a:r>
              <a:rPr lang="fr-CA" dirty="0" smtClean="0"/>
              <a:t> correspondra au partitionnement</a:t>
            </a:r>
          </a:p>
          <a:p>
            <a:pPr lvl="2"/>
            <a:r>
              <a:rPr lang="fr-CA" dirty="0" smtClean="0"/>
              <a:t>Seuil de 0: deux partitions correspondant aux éléments positifs et négatifs</a:t>
            </a:r>
          </a:p>
          <a:p>
            <a:pPr lvl="2"/>
            <a:r>
              <a:rPr lang="fr-CA" dirty="0" smtClean="0"/>
              <a:t>Seuil autre que 0: deux partitions selon notre préférence</a:t>
            </a:r>
          </a:p>
          <a:p>
            <a:pPr lvl="2"/>
            <a:r>
              <a:rPr lang="fr-CA" dirty="0" smtClean="0"/>
              <a:t>Plusieurs seuils: plusieurs partitions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66800"/>
          </a:xfrm>
        </p:spPr>
        <p:txBody>
          <a:bodyPr>
            <a:normAutofit/>
          </a:bodyPr>
          <a:lstStyle/>
          <a:p>
            <a:r>
              <a:rPr lang="fr-CA" dirty="0" smtClean="0"/>
              <a:t>Partitionnement par coupe (exemple)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32</a:t>
            </a:fld>
            <a:endParaRPr lang="en-CA"/>
          </a:p>
        </p:txBody>
      </p:sp>
      <p:grpSp>
        <p:nvGrpSpPr>
          <p:cNvPr id="5" name="Groupe 6"/>
          <p:cNvGrpSpPr/>
          <p:nvPr/>
        </p:nvGrpSpPr>
        <p:grpSpPr>
          <a:xfrm>
            <a:off x="2915816" y="1772816"/>
            <a:ext cx="419050" cy="369332"/>
            <a:chOff x="1272630" y="2420888"/>
            <a:chExt cx="419050" cy="369332"/>
          </a:xfrm>
        </p:grpSpPr>
        <p:sp>
          <p:nvSpPr>
            <p:cNvPr id="6" name="Ellipse 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ZoneTexte 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856731" y="1772816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352056" y="2364929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751809" y="1786558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623370" y="1793082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623370" y="2364929"/>
            <a:ext cx="419050" cy="369332"/>
            <a:chOff x="1272630" y="2420888"/>
            <a:chExt cx="419050" cy="369332"/>
          </a:xfrm>
        </p:grpSpPr>
        <p:sp>
          <p:nvSpPr>
            <p:cNvPr id="21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751809" y="2364929"/>
            <a:ext cx="419050" cy="369332"/>
            <a:chOff x="1272630" y="2420888"/>
            <a:chExt cx="419050" cy="369332"/>
          </a:xfrm>
        </p:grpSpPr>
        <p:sp>
          <p:nvSpPr>
            <p:cNvPr id="24" name="Ellipse 2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" name="Connecteur droit 26"/>
          <p:cNvCxnSpPr>
            <a:stCxn id="6" idx="6"/>
            <a:endCxn id="10" idx="1"/>
          </p:cNvCxnSpPr>
          <p:nvPr/>
        </p:nvCxnSpPr>
        <p:spPr>
          <a:xfrm>
            <a:off x="3334866" y="1957482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7"/>
          <p:cNvCxnSpPr>
            <a:stCxn id="7" idx="2"/>
            <a:endCxn id="12" idx="0"/>
          </p:cNvCxnSpPr>
          <p:nvPr/>
        </p:nvCxnSpPr>
        <p:spPr>
          <a:xfrm>
            <a:off x="3125341" y="2142148"/>
            <a:ext cx="436240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30"/>
          <p:cNvCxnSpPr>
            <a:stCxn id="12" idx="0"/>
            <a:endCxn id="9" idx="4"/>
          </p:cNvCxnSpPr>
          <p:nvPr/>
        </p:nvCxnSpPr>
        <p:spPr>
          <a:xfrm flipV="1">
            <a:off x="3561581" y="2142148"/>
            <a:ext cx="504675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34"/>
          <p:cNvCxnSpPr>
            <a:stCxn id="16" idx="1"/>
            <a:endCxn id="9" idx="6"/>
          </p:cNvCxnSpPr>
          <p:nvPr/>
        </p:nvCxnSpPr>
        <p:spPr>
          <a:xfrm flipH="1" flipV="1">
            <a:off x="4275781" y="1957482"/>
            <a:ext cx="476028" cy="137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37"/>
          <p:cNvCxnSpPr>
            <a:stCxn id="19" idx="1"/>
            <a:endCxn id="16" idx="3"/>
          </p:cNvCxnSpPr>
          <p:nvPr/>
        </p:nvCxnSpPr>
        <p:spPr>
          <a:xfrm flipH="1" flipV="1">
            <a:off x="5170859" y="1971224"/>
            <a:ext cx="452511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40"/>
          <p:cNvCxnSpPr>
            <a:stCxn id="25" idx="0"/>
            <a:endCxn id="15" idx="4"/>
          </p:cNvCxnSpPr>
          <p:nvPr/>
        </p:nvCxnSpPr>
        <p:spPr>
          <a:xfrm flipV="1">
            <a:off x="4961334" y="2155890"/>
            <a:ext cx="0" cy="209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41"/>
          <p:cNvCxnSpPr>
            <a:stCxn id="22" idx="0"/>
            <a:endCxn id="19" idx="2"/>
          </p:cNvCxnSpPr>
          <p:nvPr/>
        </p:nvCxnSpPr>
        <p:spPr>
          <a:xfrm flipV="1">
            <a:off x="5832895" y="2162414"/>
            <a:ext cx="0" cy="202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42"/>
          <p:cNvCxnSpPr>
            <a:stCxn id="22" idx="1"/>
            <a:endCxn id="24" idx="6"/>
          </p:cNvCxnSpPr>
          <p:nvPr/>
        </p:nvCxnSpPr>
        <p:spPr>
          <a:xfrm flipH="1">
            <a:off x="5170859" y="2549595"/>
            <a:ext cx="45251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49"/>
          <p:cNvCxnSpPr>
            <a:stCxn id="21" idx="1"/>
            <a:endCxn id="15" idx="5"/>
          </p:cNvCxnSpPr>
          <p:nvPr/>
        </p:nvCxnSpPr>
        <p:spPr>
          <a:xfrm flipH="1" flipV="1">
            <a:off x="5109491" y="2101803"/>
            <a:ext cx="575247" cy="3172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ZoneTexte 82"/>
          <p:cNvSpPr txBox="1"/>
          <p:nvPr/>
        </p:nvSpPr>
        <p:spPr>
          <a:xfrm>
            <a:off x="251520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Matrice d’adjacence</a:t>
            </a:r>
            <a:endParaRPr lang="fr-CA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0" y="3717032"/>
          <a:ext cx="2659582" cy="2376264"/>
        </p:xfrm>
        <a:graphic>
          <a:graphicData uri="http://schemas.openxmlformats.org/presentationml/2006/ole">
            <p:oleObj spid="_x0000_s3250" name="Equation" r:id="rId4" imgW="2044700" imgH="1828800" progId="Equation.DSMT4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906734" y="3717032"/>
          <a:ext cx="2675958" cy="2376264"/>
        </p:xfrm>
        <a:graphic>
          <a:graphicData uri="http://schemas.openxmlformats.org/presentationml/2006/ole">
            <p:oleObj spid="_x0000_s3251" name="Equation" r:id="rId5" imgW="2057400" imgH="1828800" progId="Equation.DSMT4">
              <p:embed/>
            </p:oleObj>
          </a:graphicData>
        </a:graphic>
      </p:graphicFrame>
      <p:sp>
        <p:nvSpPr>
          <p:cNvPr id="39" name="ZoneTexte 82"/>
          <p:cNvSpPr txBox="1"/>
          <p:nvPr/>
        </p:nvSpPr>
        <p:spPr>
          <a:xfrm>
            <a:off x="3203848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Matrice de degré</a:t>
            </a:r>
            <a:endParaRPr lang="fr-CA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692796" y="3717032"/>
          <a:ext cx="3451204" cy="2376264"/>
        </p:xfrm>
        <a:graphic>
          <a:graphicData uri="http://schemas.openxmlformats.org/presentationml/2006/ole">
            <p:oleObj spid="_x0000_s3252" name="Equation" r:id="rId6" imgW="2654300" imgH="1828800" progId="Equation.DSMT4">
              <p:embed/>
            </p:oleObj>
          </a:graphicData>
        </a:graphic>
      </p:graphicFrame>
      <p:sp>
        <p:nvSpPr>
          <p:cNvPr id="41" name="ZoneTexte 82"/>
          <p:cNvSpPr txBox="1"/>
          <p:nvPr/>
        </p:nvSpPr>
        <p:spPr>
          <a:xfrm>
            <a:off x="6084168" y="3212976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Matrice </a:t>
            </a:r>
            <a:r>
              <a:rPr lang="fr-CA" dirty="0" err="1" smtClean="0"/>
              <a:t>Laplacienne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39"/>
          <p:cNvSpPr/>
          <p:nvPr/>
        </p:nvSpPr>
        <p:spPr>
          <a:xfrm>
            <a:off x="2555946" y="4528343"/>
            <a:ext cx="578371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66800"/>
          </a:xfrm>
        </p:spPr>
        <p:txBody>
          <a:bodyPr>
            <a:normAutofit/>
          </a:bodyPr>
          <a:lstStyle/>
          <a:p>
            <a:r>
              <a:rPr lang="fr-CA" dirty="0" smtClean="0"/>
              <a:t>Partitionnement par coupe (exemple)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33</a:t>
            </a:fld>
            <a:endParaRPr lang="en-CA"/>
          </a:p>
        </p:txBody>
      </p:sp>
      <p:grpSp>
        <p:nvGrpSpPr>
          <p:cNvPr id="102" name="Groupe 101"/>
          <p:cNvGrpSpPr/>
          <p:nvPr/>
        </p:nvGrpSpPr>
        <p:grpSpPr>
          <a:xfrm>
            <a:off x="2915816" y="1772816"/>
            <a:ext cx="3126604" cy="961445"/>
            <a:chOff x="2915816" y="1772816"/>
            <a:chExt cx="3126604" cy="961445"/>
          </a:xfrm>
        </p:grpSpPr>
        <p:grpSp>
          <p:nvGrpSpPr>
            <p:cNvPr id="6" name="Groupe 6"/>
            <p:cNvGrpSpPr/>
            <p:nvPr/>
          </p:nvGrpSpPr>
          <p:grpSpPr>
            <a:xfrm>
              <a:off x="2915816" y="1772816"/>
              <a:ext cx="419050" cy="369332"/>
              <a:chOff x="1272630" y="2420888"/>
              <a:chExt cx="419050" cy="369332"/>
            </a:xfrm>
          </p:grpSpPr>
          <p:sp>
            <p:nvSpPr>
              <p:cNvPr id="7" name="Ellipse 4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" name="ZoneTexte 5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3856731" y="1772816"/>
              <a:ext cx="419050" cy="369332"/>
              <a:chOff x="1272630" y="2420888"/>
              <a:chExt cx="419050" cy="369332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3352056" y="2364929"/>
              <a:ext cx="419050" cy="369332"/>
              <a:chOff x="1272630" y="2420888"/>
              <a:chExt cx="419050" cy="369332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4751809" y="1786558"/>
              <a:ext cx="419050" cy="369332"/>
              <a:chOff x="1272630" y="2420888"/>
              <a:chExt cx="419050" cy="369332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e 17"/>
            <p:cNvGrpSpPr/>
            <p:nvPr/>
          </p:nvGrpSpPr>
          <p:grpSpPr>
            <a:xfrm>
              <a:off x="5623370" y="1793082"/>
              <a:ext cx="419050" cy="369332"/>
              <a:chOff x="1272630" y="2420888"/>
              <a:chExt cx="419050" cy="369332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5623370" y="2364929"/>
              <a:ext cx="419050" cy="369332"/>
              <a:chOff x="1272630" y="2420888"/>
              <a:chExt cx="419050" cy="369332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F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4751809" y="2364929"/>
              <a:ext cx="419050" cy="369332"/>
              <a:chOff x="1272630" y="2420888"/>
              <a:chExt cx="419050" cy="369332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G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7" name="Connecteur droit 26"/>
            <p:cNvCxnSpPr>
              <a:stCxn id="7" idx="6"/>
              <a:endCxn id="11" idx="1"/>
            </p:cNvCxnSpPr>
            <p:nvPr/>
          </p:nvCxnSpPr>
          <p:spPr>
            <a:xfrm>
              <a:off x="3334866" y="1957482"/>
              <a:ext cx="52186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>
              <a:stCxn id="8" idx="2"/>
              <a:endCxn id="13" idx="0"/>
            </p:cNvCxnSpPr>
            <p:nvPr/>
          </p:nvCxnSpPr>
          <p:spPr>
            <a:xfrm>
              <a:off x="3125341" y="2142148"/>
              <a:ext cx="436240" cy="22278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30"/>
            <p:cNvCxnSpPr>
              <a:stCxn id="13" idx="0"/>
              <a:endCxn id="10" idx="4"/>
            </p:cNvCxnSpPr>
            <p:nvPr/>
          </p:nvCxnSpPr>
          <p:spPr>
            <a:xfrm flipV="1">
              <a:off x="3561581" y="2142148"/>
              <a:ext cx="504675" cy="22278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34"/>
            <p:cNvCxnSpPr>
              <a:stCxn id="17" idx="1"/>
              <a:endCxn id="10" idx="6"/>
            </p:cNvCxnSpPr>
            <p:nvPr/>
          </p:nvCxnSpPr>
          <p:spPr>
            <a:xfrm flipH="1" flipV="1">
              <a:off x="4275781" y="1957482"/>
              <a:ext cx="476028" cy="1374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7"/>
            <p:cNvCxnSpPr>
              <a:stCxn id="20" idx="1"/>
              <a:endCxn id="17" idx="3"/>
            </p:cNvCxnSpPr>
            <p:nvPr/>
          </p:nvCxnSpPr>
          <p:spPr>
            <a:xfrm flipH="1" flipV="1">
              <a:off x="5170859" y="1971224"/>
              <a:ext cx="452511" cy="652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40"/>
            <p:cNvCxnSpPr>
              <a:stCxn id="26" idx="0"/>
              <a:endCxn id="16" idx="4"/>
            </p:cNvCxnSpPr>
            <p:nvPr/>
          </p:nvCxnSpPr>
          <p:spPr>
            <a:xfrm flipV="1">
              <a:off x="4961334" y="2155890"/>
              <a:ext cx="0" cy="20903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41"/>
            <p:cNvCxnSpPr>
              <a:stCxn id="23" idx="0"/>
              <a:endCxn id="20" idx="2"/>
            </p:cNvCxnSpPr>
            <p:nvPr/>
          </p:nvCxnSpPr>
          <p:spPr>
            <a:xfrm flipV="1">
              <a:off x="5832895" y="2162414"/>
              <a:ext cx="0" cy="20251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42"/>
            <p:cNvCxnSpPr>
              <a:stCxn id="23" idx="1"/>
              <a:endCxn id="25" idx="6"/>
            </p:cNvCxnSpPr>
            <p:nvPr/>
          </p:nvCxnSpPr>
          <p:spPr>
            <a:xfrm flipH="1">
              <a:off x="5170859" y="2549595"/>
              <a:ext cx="452511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49"/>
            <p:cNvCxnSpPr>
              <a:stCxn id="22" idx="1"/>
              <a:endCxn id="16" idx="5"/>
            </p:cNvCxnSpPr>
            <p:nvPr/>
          </p:nvCxnSpPr>
          <p:spPr>
            <a:xfrm flipH="1" flipV="1">
              <a:off x="5109491" y="2101803"/>
              <a:ext cx="575247" cy="31721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35"/>
          <p:cNvSpPr txBox="1"/>
          <p:nvPr/>
        </p:nvSpPr>
        <p:spPr>
          <a:xfrm rot="16200000">
            <a:off x="-209409" y="535178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Vecteurs propres</a:t>
            </a:r>
            <a:endParaRPr lang="fr-CA" dirty="0"/>
          </a:p>
        </p:txBody>
      </p:sp>
      <p:cxnSp>
        <p:nvCxnSpPr>
          <p:cNvPr id="37" name="Connecteur droit 42"/>
          <p:cNvCxnSpPr/>
          <p:nvPr/>
        </p:nvCxnSpPr>
        <p:spPr>
          <a:xfrm>
            <a:off x="4505039" y="1723909"/>
            <a:ext cx="0" cy="112902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2555946" y="5464447"/>
            <a:ext cx="578371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25505808"/>
              </p:ext>
            </p:extLst>
          </p:nvPr>
        </p:nvGraphicFramePr>
        <p:xfrm>
          <a:off x="614037" y="4240311"/>
          <a:ext cx="5216526" cy="2409825"/>
        </p:xfrm>
        <a:graphic>
          <a:graphicData uri="http://schemas.openxmlformats.org/presentationml/2006/ole">
            <p:oleObj spid="_x0000_s4157" name="Equation" r:id="rId4" imgW="4012920" imgH="1854000" progId="Equation.DSMT4">
              <p:embed/>
            </p:oleObj>
          </a:graphicData>
        </a:graphic>
      </p:graphicFrame>
      <p:grpSp>
        <p:nvGrpSpPr>
          <p:cNvPr id="103" name="Groupe 102"/>
          <p:cNvGrpSpPr/>
          <p:nvPr/>
        </p:nvGrpSpPr>
        <p:grpSpPr>
          <a:xfrm>
            <a:off x="2913484" y="1782948"/>
            <a:ext cx="3126604" cy="961445"/>
            <a:chOff x="7380312" y="2068872"/>
            <a:chExt cx="3126604" cy="961445"/>
          </a:xfrm>
        </p:grpSpPr>
        <p:grpSp>
          <p:nvGrpSpPr>
            <p:cNvPr id="72" name="Groupe 6"/>
            <p:cNvGrpSpPr/>
            <p:nvPr/>
          </p:nvGrpSpPr>
          <p:grpSpPr>
            <a:xfrm>
              <a:off x="7380312" y="2068872"/>
              <a:ext cx="419050" cy="369332"/>
              <a:chOff x="1272630" y="2420888"/>
              <a:chExt cx="419050" cy="369332"/>
            </a:xfrm>
          </p:grpSpPr>
          <p:sp>
            <p:nvSpPr>
              <p:cNvPr id="73" name="Ellipse 4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74" name="ZoneTexte 5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5" name="Groupe 74"/>
            <p:cNvGrpSpPr/>
            <p:nvPr/>
          </p:nvGrpSpPr>
          <p:grpSpPr>
            <a:xfrm>
              <a:off x="8321227" y="2068872"/>
              <a:ext cx="419050" cy="369332"/>
              <a:chOff x="1272630" y="2420888"/>
              <a:chExt cx="419050" cy="369332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77" name="ZoneTexte 76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8" name="Groupe 77"/>
            <p:cNvGrpSpPr/>
            <p:nvPr/>
          </p:nvGrpSpPr>
          <p:grpSpPr>
            <a:xfrm>
              <a:off x="7816552" y="2660985"/>
              <a:ext cx="419050" cy="369332"/>
              <a:chOff x="1272630" y="2420888"/>
              <a:chExt cx="419050" cy="369332"/>
            </a:xfrm>
          </p:grpSpPr>
          <p:sp>
            <p:nvSpPr>
              <p:cNvPr id="79" name="Ellipse 78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0" name="ZoneTexte 79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1" name="Groupe 80"/>
            <p:cNvGrpSpPr/>
            <p:nvPr/>
          </p:nvGrpSpPr>
          <p:grpSpPr>
            <a:xfrm>
              <a:off x="9216305" y="2082614"/>
              <a:ext cx="419050" cy="369332"/>
              <a:chOff x="1272630" y="2420888"/>
              <a:chExt cx="419050" cy="369332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4" name="Groupe 83"/>
            <p:cNvGrpSpPr/>
            <p:nvPr/>
          </p:nvGrpSpPr>
          <p:grpSpPr>
            <a:xfrm>
              <a:off x="10087866" y="2089138"/>
              <a:ext cx="419050" cy="369332"/>
              <a:chOff x="1272630" y="2420888"/>
              <a:chExt cx="419050" cy="369332"/>
            </a:xfrm>
          </p:grpSpPr>
          <p:sp>
            <p:nvSpPr>
              <p:cNvPr id="85" name="Ellipse 84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6" name="ZoneTexte 85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7" name="Groupe 86"/>
            <p:cNvGrpSpPr/>
            <p:nvPr/>
          </p:nvGrpSpPr>
          <p:grpSpPr>
            <a:xfrm>
              <a:off x="10087866" y="2660985"/>
              <a:ext cx="419050" cy="369332"/>
              <a:chOff x="1272630" y="2420888"/>
              <a:chExt cx="419050" cy="369332"/>
            </a:xfrm>
          </p:grpSpPr>
          <p:sp>
            <p:nvSpPr>
              <p:cNvPr id="88" name="Ellipse 87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F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0" name="Groupe 89"/>
            <p:cNvGrpSpPr/>
            <p:nvPr/>
          </p:nvGrpSpPr>
          <p:grpSpPr>
            <a:xfrm>
              <a:off x="9216305" y="2660985"/>
              <a:ext cx="419050" cy="369332"/>
              <a:chOff x="1272630" y="2420888"/>
              <a:chExt cx="419050" cy="369332"/>
            </a:xfrm>
          </p:grpSpPr>
          <p:sp>
            <p:nvSpPr>
              <p:cNvPr id="91" name="Ellipse 90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G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93" name="Connecteur droit 92"/>
            <p:cNvCxnSpPr>
              <a:stCxn id="73" idx="6"/>
              <a:endCxn id="77" idx="1"/>
            </p:cNvCxnSpPr>
            <p:nvPr/>
          </p:nvCxnSpPr>
          <p:spPr>
            <a:xfrm>
              <a:off x="7799362" y="2253538"/>
              <a:ext cx="52186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>
              <a:stCxn id="74" idx="2"/>
              <a:endCxn id="79" idx="0"/>
            </p:cNvCxnSpPr>
            <p:nvPr/>
          </p:nvCxnSpPr>
          <p:spPr>
            <a:xfrm>
              <a:off x="7589837" y="2438204"/>
              <a:ext cx="436240" cy="22278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30"/>
            <p:cNvCxnSpPr>
              <a:stCxn id="79" idx="0"/>
              <a:endCxn id="76" idx="4"/>
            </p:cNvCxnSpPr>
            <p:nvPr/>
          </p:nvCxnSpPr>
          <p:spPr>
            <a:xfrm flipV="1">
              <a:off x="8026077" y="2438204"/>
              <a:ext cx="504675" cy="22278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34"/>
            <p:cNvCxnSpPr>
              <a:stCxn id="83" idx="1"/>
              <a:endCxn id="76" idx="6"/>
            </p:cNvCxnSpPr>
            <p:nvPr/>
          </p:nvCxnSpPr>
          <p:spPr>
            <a:xfrm flipH="1" flipV="1">
              <a:off x="8740277" y="2253538"/>
              <a:ext cx="476028" cy="1374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37"/>
            <p:cNvCxnSpPr>
              <a:stCxn id="86" idx="1"/>
              <a:endCxn id="83" idx="3"/>
            </p:cNvCxnSpPr>
            <p:nvPr/>
          </p:nvCxnSpPr>
          <p:spPr>
            <a:xfrm flipH="1" flipV="1">
              <a:off x="9635355" y="2267280"/>
              <a:ext cx="452511" cy="652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40"/>
            <p:cNvCxnSpPr>
              <a:stCxn id="92" idx="0"/>
              <a:endCxn id="82" idx="4"/>
            </p:cNvCxnSpPr>
            <p:nvPr/>
          </p:nvCxnSpPr>
          <p:spPr>
            <a:xfrm flipV="1">
              <a:off x="9425830" y="2451946"/>
              <a:ext cx="0" cy="20903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41"/>
            <p:cNvCxnSpPr>
              <a:stCxn id="89" idx="0"/>
              <a:endCxn id="86" idx="2"/>
            </p:cNvCxnSpPr>
            <p:nvPr/>
          </p:nvCxnSpPr>
          <p:spPr>
            <a:xfrm flipV="1">
              <a:off x="10297391" y="2458470"/>
              <a:ext cx="0" cy="20251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42"/>
            <p:cNvCxnSpPr>
              <a:stCxn id="89" idx="1"/>
              <a:endCxn id="91" idx="6"/>
            </p:cNvCxnSpPr>
            <p:nvPr/>
          </p:nvCxnSpPr>
          <p:spPr>
            <a:xfrm flipH="1">
              <a:off x="9635355" y="2845651"/>
              <a:ext cx="452511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49"/>
            <p:cNvCxnSpPr>
              <a:stCxn id="88" idx="1"/>
              <a:endCxn id="82" idx="5"/>
            </p:cNvCxnSpPr>
            <p:nvPr/>
          </p:nvCxnSpPr>
          <p:spPr>
            <a:xfrm flipH="1" flipV="1">
              <a:off x="9573987" y="2397859"/>
              <a:ext cx="575247" cy="31721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ZoneTexte 104"/>
          <p:cNvSpPr txBox="1"/>
          <p:nvPr/>
        </p:nvSpPr>
        <p:spPr>
          <a:xfrm>
            <a:off x="6054946" y="47971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Deux partitions, seuil de 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10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39"/>
          <p:cNvSpPr/>
          <p:nvPr/>
        </p:nvSpPr>
        <p:spPr>
          <a:xfrm>
            <a:off x="2555946" y="4528343"/>
            <a:ext cx="578371" cy="2688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Ellipse 40"/>
          <p:cNvSpPr/>
          <p:nvPr/>
        </p:nvSpPr>
        <p:spPr>
          <a:xfrm>
            <a:off x="2555946" y="5733255"/>
            <a:ext cx="578371" cy="95532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4" name="Ellipse 103"/>
          <p:cNvSpPr/>
          <p:nvPr/>
        </p:nvSpPr>
        <p:spPr>
          <a:xfrm>
            <a:off x="2555946" y="5123631"/>
            <a:ext cx="578371" cy="3066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6" name="Ellipse 105"/>
          <p:cNvSpPr/>
          <p:nvPr/>
        </p:nvSpPr>
        <p:spPr>
          <a:xfrm>
            <a:off x="2555946" y="4797152"/>
            <a:ext cx="578371" cy="2952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7" name="Ellipse 106"/>
          <p:cNvSpPr/>
          <p:nvPr/>
        </p:nvSpPr>
        <p:spPr>
          <a:xfrm>
            <a:off x="2555946" y="5430326"/>
            <a:ext cx="578371" cy="2952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66800"/>
          </a:xfrm>
        </p:spPr>
        <p:txBody>
          <a:bodyPr>
            <a:normAutofit/>
          </a:bodyPr>
          <a:lstStyle/>
          <a:p>
            <a:r>
              <a:rPr lang="fr-CA" dirty="0" smtClean="0"/>
              <a:t>Partitionnement par coupe (exemple)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34</a:t>
            </a:fld>
            <a:endParaRPr lang="en-CA"/>
          </a:p>
        </p:txBody>
      </p:sp>
      <p:grpSp>
        <p:nvGrpSpPr>
          <p:cNvPr id="102" name="Groupe 101"/>
          <p:cNvGrpSpPr/>
          <p:nvPr/>
        </p:nvGrpSpPr>
        <p:grpSpPr>
          <a:xfrm>
            <a:off x="2915816" y="1772816"/>
            <a:ext cx="3126604" cy="961445"/>
            <a:chOff x="2915816" y="1772816"/>
            <a:chExt cx="3126604" cy="961445"/>
          </a:xfrm>
        </p:grpSpPr>
        <p:grpSp>
          <p:nvGrpSpPr>
            <p:cNvPr id="6" name="Groupe 6"/>
            <p:cNvGrpSpPr/>
            <p:nvPr/>
          </p:nvGrpSpPr>
          <p:grpSpPr>
            <a:xfrm>
              <a:off x="2915816" y="1772816"/>
              <a:ext cx="419050" cy="369332"/>
              <a:chOff x="1272630" y="2420888"/>
              <a:chExt cx="419050" cy="369332"/>
            </a:xfrm>
          </p:grpSpPr>
          <p:sp>
            <p:nvSpPr>
              <p:cNvPr id="7" name="Ellipse 4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" name="ZoneTexte 5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3856731" y="1772816"/>
              <a:ext cx="419050" cy="369332"/>
              <a:chOff x="1272630" y="2420888"/>
              <a:chExt cx="419050" cy="369332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3352056" y="2364929"/>
              <a:ext cx="419050" cy="369332"/>
              <a:chOff x="1272630" y="2420888"/>
              <a:chExt cx="419050" cy="369332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4751809" y="1786558"/>
              <a:ext cx="419050" cy="369332"/>
              <a:chOff x="1272630" y="2420888"/>
              <a:chExt cx="419050" cy="369332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e 17"/>
            <p:cNvGrpSpPr/>
            <p:nvPr/>
          </p:nvGrpSpPr>
          <p:grpSpPr>
            <a:xfrm>
              <a:off x="5623370" y="1793082"/>
              <a:ext cx="419050" cy="369332"/>
              <a:chOff x="1272630" y="2420888"/>
              <a:chExt cx="419050" cy="369332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5623370" y="2364929"/>
              <a:ext cx="419050" cy="369332"/>
              <a:chOff x="1272630" y="2420888"/>
              <a:chExt cx="419050" cy="369332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F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4751809" y="2364929"/>
              <a:ext cx="419050" cy="369332"/>
              <a:chOff x="1272630" y="2420888"/>
              <a:chExt cx="419050" cy="369332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G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7" name="Connecteur droit 26"/>
            <p:cNvCxnSpPr>
              <a:stCxn id="7" idx="6"/>
              <a:endCxn id="11" idx="1"/>
            </p:cNvCxnSpPr>
            <p:nvPr/>
          </p:nvCxnSpPr>
          <p:spPr>
            <a:xfrm>
              <a:off x="3334866" y="1957482"/>
              <a:ext cx="52186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>
              <a:stCxn id="8" idx="2"/>
              <a:endCxn id="13" idx="0"/>
            </p:cNvCxnSpPr>
            <p:nvPr/>
          </p:nvCxnSpPr>
          <p:spPr>
            <a:xfrm>
              <a:off x="3125341" y="2142148"/>
              <a:ext cx="436240" cy="22278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30"/>
            <p:cNvCxnSpPr>
              <a:stCxn id="13" idx="0"/>
              <a:endCxn id="10" idx="4"/>
            </p:cNvCxnSpPr>
            <p:nvPr/>
          </p:nvCxnSpPr>
          <p:spPr>
            <a:xfrm flipV="1">
              <a:off x="3561581" y="2142148"/>
              <a:ext cx="504675" cy="22278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34"/>
            <p:cNvCxnSpPr>
              <a:stCxn id="17" idx="1"/>
              <a:endCxn id="10" idx="6"/>
            </p:cNvCxnSpPr>
            <p:nvPr/>
          </p:nvCxnSpPr>
          <p:spPr>
            <a:xfrm flipH="1" flipV="1">
              <a:off x="4275781" y="1957482"/>
              <a:ext cx="476028" cy="1374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7"/>
            <p:cNvCxnSpPr>
              <a:stCxn id="20" idx="1"/>
              <a:endCxn id="17" idx="3"/>
            </p:cNvCxnSpPr>
            <p:nvPr/>
          </p:nvCxnSpPr>
          <p:spPr>
            <a:xfrm flipH="1" flipV="1">
              <a:off x="5170859" y="1971224"/>
              <a:ext cx="452511" cy="652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40"/>
            <p:cNvCxnSpPr>
              <a:stCxn id="26" idx="0"/>
              <a:endCxn id="16" idx="4"/>
            </p:cNvCxnSpPr>
            <p:nvPr/>
          </p:nvCxnSpPr>
          <p:spPr>
            <a:xfrm flipV="1">
              <a:off x="4961334" y="2155890"/>
              <a:ext cx="0" cy="20903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41"/>
            <p:cNvCxnSpPr>
              <a:stCxn id="23" idx="0"/>
              <a:endCxn id="20" idx="2"/>
            </p:cNvCxnSpPr>
            <p:nvPr/>
          </p:nvCxnSpPr>
          <p:spPr>
            <a:xfrm flipV="1">
              <a:off x="5832895" y="2162414"/>
              <a:ext cx="0" cy="20251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42"/>
            <p:cNvCxnSpPr>
              <a:stCxn id="23" idx="1"/>
              <a:endCxn id="25" idx="6"/>
            </p:cNvCxnSpPr>
            <p:nvPr/>
          </p:nvCxnSpPr>
          <p:spPr>
            <a:xfrm flipH="1">
              <a:off x="5170859" y="2549595"/>
              <a:ext cx="452511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49"/>
            <p:cNvCxnSpPr>
              <a:stCxn id="22" idx="1"/>
              <a:endCxn id="16" idx="5"/>
            </p:cNvCxnSpPr>
            <p:nvPr/>
          </p:nvCxnSpPr>
          <p:spPr>
            <a:xfrm flipH="1" flipV="1">
              <a:off x="5109491" y="2101803"/>
              <a:ext cx="575247" cy="31721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35"/>
          <p:cNvSpPr txBox="1"/>
          <p:nvPr/>
        </p:nvSpPr>
        <p:spPr>
          <a:xfrm rot="16200000">
            <a:off x="-209409" y="535178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Vecteurs propres</a:t>
            </a:r>
            <a:endParaRPr lang="fr-CA" dirty="0"/>
          </a:p>
        </p:txBody>
      </p:sp>
      <p:cxnSp>
        <p:nvCxnSpPr>
          <p:cNvPr id="37" name="Connecteur droit 42"/>
          <p:cNvCxnSpPr/>
          <p:nvPr/>
        </p:nvCxnSpPr>
        <p:spPr>
          <a:xfrm>
            <a:off x="3561581" y="1700808"/>
            <a:ext cx="434355" cy="84878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3" name="Groupe 102"/>
          <p:cNvGrpSpPr/>
          <p:nvPr/>
        </p:nvGrpSpPr>
        <p:grpSpPr>
          <a:xfrm>
            <a:off x="2915816" y="1775867"/>
            <a:ext cx="3126604" cy="961445"/>
            <a:chOff x="7380312" y="2068872"/>
            <a:chExt cx="3126604" cy="961445"/>
          </a:xfrm>
        </p:grpSpPr>
        <p:grpSp>
          <p:nvGrpSpPr>
            <p:cNvPr id="72" name="Groupe 6"/>
            <p:cNvGrpSpPr/>
            <p:nvPr/>
          </p:nvGrpSpPr>
          <p:grpSpPr>
            <a:xfrm>
              <a:off x="7380312" y="2068872"/>
              <a:ext cx="419050" cy="369332"/>
              <a:chOff x="1272630" y="2420888"/>
              <a:chExt cx="419050" cy="369332"/>
            </a:xfrm>
          </p:grpSpPr>
          <p:sp>
            <p:nvSpPr>
              <p:cNvPr id="73" name="Ellipse 4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74" name="ZoneTexte 5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5" name="Groupe 74"/>
            <p:cNvGrpSpPr/>
            <p:nvPr/>
          </p:nvGrpSpPr>
          <p:grpSpPr>
            <a:xfrm>
              <a:off x="8321227" y="2068872"/>
              <a:ext cx="419050" cy="369332"/>
              <a:chOff x="1272630" y="2420888"/>
              <a:chExt cx="419050" cy="369332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77" name="ZoneTexte 76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8" name="Groupe 77"/>
            <p:cNvGrpSpPr/>
            <p:nvPr/>
          </p:nvGrpSpPr>
          <p:grpSpPr>
            <a:xfrm>
              <a:off x="7816552" y="2660985"/>
              <a:ext cx="419050" cy="369332"/>
              <a:chOff x="1272630" y="2420888"/>
              <a:chExt cx="419050" cy="369332"/>
            </a:xfrm>
          </p:grpSpPr>
          <p:sp>
            <p:nvSpPr>
              <p:cNvPr id="79" name="Ellipse 78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0" name="ZoneTexte 79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1" name="Groupe 80"/>
            <p:cNvGrpSpPr/>
            <p:nvPr/>
          </p:nvGrpSpPr>
          <p:grpSpPr>
            <a:xfrm>
              <a:off x="9216305" y="2082614"/>
              <a:ext cx="419050" cy="369332"/>
              <a:chOff x="1272630" y="2420888"/>
              <a:chExt cx="419050" cy="369332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4" name="Groupe 83"/>
            <p:cNvGrpSpPr/>
            <p:nvPr/>
          </p:nvGrpSpPr>
          <p:grpSpPr>
            <a:xfrm>
              <a:off x="10087866" y="2089138"/>
              <a:ext cx="419050" cy="369332"/>
              <a:chOff x="1272630" y="2420888"/>
              <a:chExt cx="419050" cy="369332"/>
            </a:xfrm>
          </p:grpSpPr>
          <p:sp>
            <p:nvSpPr>
              <p:cNvPr id="85" name="Ellipse 84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6" name="ZoneTexte 85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7" name="Groupe 86"/>
            <p:cNvGrpSpPr/>
            <p:nvPr/>
          </p:nvGrpSpPr>
          <p:grpSpPr>
            <a:xfrm>
              <a:off x="10087866" y="2660985"/>
              <a:ext cx="419050" cy="369332"/>
              <a:chOff x="1272630" y="2420888"/>
              <a:chExt cx="419050" cy="369332"/>
            </a:xfrm>
          </p:grpSpPr>
          <p:sp>
            <p:nvSpPr>
              <p:cNvPr id="88" name="Ellipse 87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F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0" name="Groupe 89"/>
            <p:cNvGrpSpPr/>
            <p:nvPr/>
          </p:nvGrpSpPr>
          <p:grpSpPr>
            <a:xfrm>
              <a:off x="9216305" y="2660985"/>
              <a:ext cx="419050" cy="369332"/>
              <a:chOff x="1272630" y="2420888"/>
              <a:chExt cx="419050" cy="369332"/>
            </a:xfrm>
          </p:grpSpPr>
          <p:sp>
            <p:nvSpPr>
              <p:cNvPr id="91" name="Ellipse 90"/>
              <p:cNvSpPr/>
              <p:nvPr/>
            </p:nvSpPr>
            <p:spPr>
              <a:xfrm>
                <a:off x="1272630" y="2420888"/>
                <a:ext cx="419050" cy="36933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>
                <a:off x="1272630" y="2420888"/>
                <a:ext cx="419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 smtClean="0">
                    <a:latin typeface="Arial" pitchFamily="34" charset="0"/>
                    <a:cs typeface="Arial" pitchFamily="34" charset="0"/>
                  </a:rPr>
                  <a:t>G</a:t>
                </a:r>
                <a:endParaRPr lang="fr-CA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93" name="Connecteur droit 92"/>
            <p:cNvCxnSpPr>
              <a:stCxn id="73" idx="6"/>
              <a:endCxn id="77" idx="1"/>
            </p:cNvCxnSpPr>
            <p:nvPr/>
          </p:nvCxnSpPr>
          <p:spPr>
            <a:xfrm>
              <a:off x="7799362" y="2253538"/>
              <a:ext cx="52186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>
              <a:stCxn id="74" idx="2"/>
              <a:endCxn id="79" idx="0"/>
            </p:cNvCxnSpPr>
            <p:nvPr/>
          </p:nvCxnSpPr>
          <p:spPr>
            <a:xfrm>
              <a:off x="7589837" y="2438204"/>
              <a:ext cx="436240" cy="22278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30"/>
            <p:cNvCxnSpPr>
              <a:stCxn id="79" idx="0"/>
              <a:endCxn id="76" idx="4"/>
            </p:cNvCxnSpPr>
            <p:nvPr/>
          </p:nvCxnSpPr>
          <p:spPr>
            <a:xfrm flipV="1">
              <a:off x="8026077" y="2438204"/>
              <a:ext cx="504675" cy="22278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34"/>
            <p:cNvCxnSpPr>
              <a:stCxn id="83" idx="1"/>
              <a:endCxn id="76" idx="6"/>
            </p:cNvCxnSpPr>
            <p:nvPr/>
          </p:nvCxnSpPr>
          <p:spPr>
            <a:xfrm flipH="1" flipV="1">
              <a:off x="8740277" y="2253538"/>
              <a:ext cx="476028" cy="1374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37"/>
            <p:cNvCxnSpPr>
              <a:stCxn id="86" idx="1"/>
              <a:endCxn id="83" idx="3"/>
            </p:cNvCxnSpPr>
            <p:nvPr/>
          </p:nvCxnSpPr>
          <p:spPr>
            <a:xfrm flipH="1" flipV="1">
              <a:off x="9635355" y="2267280"/>
              <a:ext cx="452511" cy="652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40"/>
            <p:cNvCxnSpPr>
              <a:stCxn id="92" idx="0"/>
              <a:endCxn id="82" idx="4"/>
            </p:cNvCxnSpPr>
            <p:nvPr/>
          </p:nvCxnSpPr>
          <p:spPr>
            <a:xfrm flipV="1">
              <a:off x="9425830" y="2451946"/>
              <a:ext cx="0" cy="20903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41"/>
            <p:cNvCxnSpPr>
              <a:stCxn id="89" idx="0"/>
              <a:endCxn id="86" idx="2"/>
            </p:cNvCxnSpPr>
            <p:nvPr/>
          </p:nvCxnSpPr>
          <p:spPr>
            <a:xfrm flipV="1">
              <a:off x="10297391" y="2458470"/>
              <a:ext cx="0" cy="20251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42"/>
            <p:cNvCxnSpPr>
              <a:stCxn id="89" idx="1"/>
              <a:endCxn id="91" idx="6"/>
            </p:cNvCxnSpPr>
            <p:nvPr/>
          </p:nvCxnSpPr>
          <p:spPr>
            <a:xfrm flipH="1">
              <a:off x="9635355" y="2845651"/>
              <a:ext cx="452511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49"/>
            <p:cNvCxnSpPr>
              <a:stCxn id="88" idx="1"/>
              <a:endCxn id="82" idx="5"/>
            </p:cNvCxnSpPr>
            <p:nvPr/>
          </p:nvCxnSpPr>
          <p:spPr>
            <a:xfrm flipH="1" flipV="1">
              <a:off x="9573987" y="2397859"/>
              <a:ext cx="575247" cy="31721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ZoneTexte 104"/>
          <p:cNvSpPr txBox="1"/>
          <p:nvPr/>
        </p:nvSpPr>
        <p:spPr>
          <a:xfrm>
            <a:off x="6054946" y="47971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Trois partitions: </a:t>
            </a:r>
          </a:p>
          <a:p>
            <a:pPr marL="285750" indent="-285750">
              <a:buFont typeface="Arial" charset="0"/>
              <a:buChar char="•"/>
            </a:pPr>
            <a:r>
              <a:rPr lang="fr-CA" dirty="0" smtClean="0"/>
              <a:t>Valeurs minimums</a:t>
            </a:r>
          </a:p>
          <a:p>
            <a:pPr marL="285750" indent="-285750">
              <a:buFont typeface="Arial" charset="0"/>
              <a:buChar char="•"/>
            </a:pPr>
            <a:r>
              <a:rPr lang="fr-CA" dirty="0" smtClean="0"/>
              <a:t>Valeurs intermédiaires</a:t>
            </a:r>
          </a:p>
          <a:p>
            <a:pPr marL="285750" indent="-285750">
              <a:buFont typeface="Arial" charset="0"/>
              <a:buChar char="•"/>
            </a:pPr>
            <a:r>
              <a:rPr lang="fr-CA" dirty="0" smtClean="0"/>
              <a:t>Valeurs maximums</a:t>
            </a:r>
            <a:endParaRPr lang="fr-CA" dirty="0"/>
          </a:p>
        </p:txBody>
      </p:sp>
      <p:cxnSp>
        <p:nvCxnSpPr>
          <p:cNvPr id="108" name="Connecteur droit 42"/>
          <p:cNvCxnSpPr/>
          <p:nvPr/>
        </p:nvCxnSpPr>
        <p:spPr>
          <a:xfrm flipH="1">
            <a:off x="4751810" y="1796133"/>
            <a:ext cx="871560" cy="62593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4592782"/>
              </p:ext>
            </p:extLst>
          </p:nvPr>
        </p:nvGraphicFramePr>
        <p:xfrm>
          <a:off x="614037" y="4240311"/>
          <a:ext cx="5216526" cy="2409825"/>
        </p:xfrm>
        <a:graphic>
          <a:graphicData uri="http://schemas.openxmlformats.org/presentationml/2006/ole">
            <p:oleObj spid="_x0000_s5177" name="Equation" r:id="rId4" imgW="4012920" imgH="18540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075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104" grpId="0" animBg="1"/>
      <p:bldP spid="106" grpId="0" animBg="1"/>
      <p:bldP spid="10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1066800"/>
          </a:xfrm>
        </p:spPr>
        <p:txBody>
          <a:bodyPr>
            <a:normAutofit/>
          </a:bodyPr>
          <a:lstStyle/>
          <a:p>
            <a:r>
              <a:rPr lang="fr-CA" dirty="0" smtClean="0"/>
              <a:t>Communautés avec chevauchement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techniques de partitionnement précédentes ont toutes la même limite:</a:t>
            </a:r>
          </a:p>
          <a:p>
            <a:pPr lvl="1"/>
            <a:r>
              <a:rPr lang="fr-CA" dirty="0" smtClean="0"/>
              <a:t>Un </a:t>
            </a:r>
            <a:r>
              <a:rPr lang="fr-CA" dirty="0"/>
              <a:t>nœud peut faire partie d’une seule </a:t>
            </a:r>
            <a:r>
              <a:rPr lang="fr-CA" dirty="0" smtClean="0"/>
              <a:t>partition</a:t>
            </a:r>
          </a:p>
          <a:p>
            <a:pPr lvl="1"/>
            <a:r>
              <a:rPr lang="fr-CA" dirty="0" smtClean="0"/>
              <a:t>Les partitions sont disjointes</a:t>
            </a:r>
            <a:endParaRPr lang="fr-CA" dirty="0"/>
          </a:p>
          <a:p>
            <a:pPr lvl="1"/>
            <a:r>
              <a:rPr lang="fr-CA" dirty="0" smtClean="0"/>
              <a:t>Dans la réalité, un individu peut faire partie de plusieurs communautés différentes simultanément</a:t>
            </a:r>
          </a:p>
          <a:p>
            <a:pPr lvl="1"/>
            <a:r>
              <a:rPr lang="fr-CA" dirty="0" smtClean="0"/>
              <a:t>Les communautés se chevauchent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888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1066800"/>
          </a:xfrm>
        </p:spPr>
        <p:txBody>
          <a:bodyPr>
            <a:normAutofit/>
          </a:bodyPr>
          <a:lstStyle/>
          <a:p>
            <a:r>
              <a:rPr lang="fr-CA" dirty="0"/>
              <a:t>Communautés avec chevauchement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Rappel: les liens sociaux ont une localité</a:t>
            </a:r>
          </a:p>
          <a:p>
            <a:r>
              <a:rPr lang="fr-CA" dirty="0" smtClean="0"/>
              <a:t>Les liens sont plus probables dans une communauté</a:t>
            </a:r>
          </a:p>
          <a:p>
            <a:pPr lvl="1"/>
            <a:r>
              <a:rPr lang="fr-CA" dirty="0" smtClean="0"/>
              <a:t>Si deux individus sont dans une même communauté, il y a une forte probabilité qu’un lien existe entre eux</a:t>
            </a:r>
          </a:p>
          <a:p>
            <a:r>
              <a:rPr lang="fr-CA" dirty="0" smtClean="0"/>
              <a:t>Les liens seront encore plus probables dans l’intersections entre les communautés</a:t>
            </a:r>
          </a:p>
          <a:p>
            <a:pPr lvl="1"/>
            <a:r>
              <a:rPr lang="fr-CA" dirty="0" smtClean="0"/>
              <a:t>Si deux individus sont dans plusieurs mêmes communautés, il y a une plus forte probabilité qu’un lien existe entre eux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76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llipse 145"/>
          <p:cNvSpPr/>
          <p:nvPr/>
        </p:nvSpPr>
        <p:spPr>
          <a:xfrm>
            <a:off x="4181999" y="3023321"/>
            <a:ext cx="3198313" cy="2839676"/>
          </a:xfrm>
          <a:prstGeom prst="ellipse">
            <a:avLst/>
          </a:prstGeom>
          <a:gradFill>
            <a:gsLst>
              <a:gs pos="0">
                <a:schemeClr val="accent4">
                  <a:tint val="1000"/>
                  <a:satMod val="255000"/>
                  <a:alpha val="25000"/>
                </a:schemeClr>
              </a:gs>
              <a:gs pos="55000">
                <a:schemeClr val="accent4">
                  <a:tint val="12000"/>
                  <a:satMod val="255000"/>
                  <a:alpha val="25000"/>
                </a:schemeClr>
              </a:gs>
              <a:gs pos="100000">
                <a:schemeClr val="accent4">
                  <a:tint val="45000"/>
                  <a:satMod val="250000"/>
                  <a:alpha val="25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4" name="Ellipse 143"/>
          <p:cNvSpPr/>
          <p:nvPr/>
        </p:nvSpPr>
        <p:spPr>
          <a:xfrm>
            <a:off x="2091156" y="3264354"/>
            <a:ext cx="3580794" cy="3024336"/>
          </a:xfrm>
          <a:prstGeom prst="ellipse">
            <a:avLst/>
          </a:prstGeom>
          <a:gradFill>
            <a:gsLst>
              <a:gs pos="0">
                <a:schemeClr val="accent2">
                  <a:tint val="1000"/>
                  <a:satMod val="255000"/>
                  <a:alpha val="25000"/>
                </a:schemeClr>
              </a:gs>
              <a:gs pos="55000">
                <a:schemeClr val="accent2">
                  <a:tint val="12000"/>
                  <a:satMod val="255000"/>
                  <a:alpha val="25000"/>
                </a:schemeClr>
              </a:gs>
              <a:gs pos="100000">
                <a:schemeClr val="accent2">
                  <a:tint val="45000"/>
                  <a:satMod val="250000"/>
                  <a:alpha val="25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1066800"/>
          </a:xfrm>
        </p:spPr>
        <p:txBody>
          <a:bodyPr>
            <a:normAutofit/>
          </a:bodyPr>
          <a:lstStyle/>
          <a:p>
            <a:r>
              <a:rPr lang="fr-CA" dirty="0"/>
              <a:t>Communautés avec chevauchement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intersections sont des régions de densité de liens supérieure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37</a:t>
            </a:fld>
            <a:endParaRPr lang="en-CA"/>
          </a:p>
        </p:txBody>
      </p:sp>
      <p:sp>
        <p:nvSpPr>
          <p:cNvPr id="5" name="Ellipse 4"/>
          <p:cNvSpPr/>
          <p:nvPr/>
        </p:nvSpPr>
        <p:spPr>
          <a:xfrm>
            <a:off x="1495486" y="381274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2215566" y="486036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2952414" y="385718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6815716" y="36597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/>
          <p:cNvSpPr/>
          <p:nvPr/>
        </p:nvSpPr>
        <p:spPr>
          <a:xfrm>
            <a:off x="3329222" y="514749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llipse 9"/>
          <p:cNvSpPr/>
          <p:nvPr/>
        </p:nvSpPr>
        <p:spPr>
          <a:xfrm>
            <a:off x="4608276" y="369640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llipse 10"/>
          <p:cNvSpPr/>
          <p:nvPr/>
        </p:nvSpPr>
        <p:spPr>
          <a:xfrm>
            <a:off x="3562014" y="446678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llipse 11"/>
          <p:cNvSpPr/>
          <p:nvPr/>
        </p:nvSpPr>
        <p:spPr>
          <a:xfrm>
            <a:off x="5219309" y="423291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Ellipse 12"/>
          <p:cNvSpPr/>
          <p:nvPr/>
        </p:nvSpPr>
        <p:spPr>
          <a:xfrm>
            <a:off x="5815966" y="374073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llipse 13"/>
          <p:cNvSpPr/>
          <p:nvPr/>
        </p:nvSpPr>
        <p:spPr>
          <a:xfrm>
            <a:off x="6633512" y="424402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Ellipse 14"/>
          <p:cNvSpPr/>
          <p:nvPr/>
        </p:nvSpPr>
        <p:spPr>
          <a:xfrm>
            <a:off x="4524114" y="427551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Ellipse 15"/>
          <p:cNvSpPr/>
          <p:nvPr/>
        </p:nvSpPr>
        <p:spPr>
          <a:xfrm>
            <a:off x="7472150" y="578463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Ellipse 16"/>
          <p:cNvSpPr/>
          <p:nvPr/>
        </p:nvSpPr>
        <p:spPr>
          <a:xfrm>
            <a:off x="5383918" y="48923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Ellipse 17"/>
          <p:cNvSpPr/>
          <p:nvPr/>
        </p:nvSpPr>
        <p:spPr>
          <a:xfrm>
            <a:off x="4575031" y="505364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Ellipse 18"/>
          <p:cNvSpPr/>
          <p:nvPr/>
        </p:nvSpPr>
        <p:spPr>
          <a:xfrm>
            <a:off x="6392030" y="484144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1" name="Connecteur droit 20"/>
          <p:cNvCxnSpPr>
            <a:stCxn id="10" idx="4"/>
            <a:endCxn id="15" idx="0"/>
          </p:cNvCxnSpPr>
          <p:nvPr/>
        </p:nvCxnSpPr>
        <p:spPr>
          <a:xfrm flipH="1">
            <a:off x="4596122" y="3840418"/>
            <a:ext cx="84162" cy="4350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0" idx="6"/>
            <a:endCxn id="12" idx="0"/>
          </p:cNvCxnSpPr>
          <p:nvPr/>
        </p:nvCxnSpPr>
        <p:spPr>
          <a:xfrm>
            <a:off x="4752292" y="3768410"/>
            <a:ext cx="539025" cy="464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5" idx="7"/>
            <a:endCxn id="12" idx="2"/>
          </p:cNvCxnSpPr>
          <p:nvPr/>
        </p:nvCxnSpPr>
        <p:spPr>
          <a:xfrm>
            <a:off x="4647039" y="4296608"/>
            <a:ext cx="572270" cy="83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5" idx="4"/>
            <a:endCxn id="18" idx="0"/>
          </p:cNvCxnSpPr>
          <p:nvPr/>
        </p:nvCxnSpPr>
        <p:spPr>
          <a:xfrm>
            <a:off x="4596122" y="4419533"/>
            <a:ext cx="50917" cy="6341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12" idx="4"/>
            <a:endCxn id="17" idx="1"/>
          </p:cNvCxnSpPr>
          <p:nvPr/>
        </p:nvCxnSpPr>
        <p:spPr>
          <a:xfrm>
            <a:off x="5291317" y="4376934"/>
            <a:ext cx="113692" cy="5365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5" idx="6"/>
            <a:endCxn id="17" idx="2"/>
          </p:cNvCxnSpPr>
          <p:nvPr/>
        </p:nvCxnSpPr>
        <p:spPr>
          <a:xfrm>
            <a:off x="4668130" y="4347525"/>
            <a:ext cx="715788" cy="6168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2" idx="3"/>
            <a:endCxn id="18" idx="7"/>
          </p:cNvCxnSpPr>
          <p:nvPr/>
        </p:nvCxnSpPr>
        <p:spPr>
          <a:xfrm flipH="1">
            <a:off x="4697956" y="4355843"/>
            <a:ext cx="542444" cy="7188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10" idx="5"/>
            <a:endCxn id="17" idx="1"/>
          </p:cNvCxnSpPr>
          <p:nvPr/>
        </p:nvCxnSpPr>
        <p:spPr>
          <a:xfrm>
            <a:off x="4731201" y="3819327"/>
            <a:ext cx="673808" cy="10941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18" idx="6"/>
            <a:endCxn id="17" idx="2"/>
          </p:cNvCxnSpPr>
          <p:nvPr/>
        </p:nvCxnSpPr>
        <p:spPr>
          <a:xfrm flipV="1">
            <a:off x="4719047" y="4964368"/>
            <a:ext cx="664871" cy="1612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stCxn id="11" idx="6"/>
            <a:endCxn id="15" idx="2"/>
          </p:cNvCxnSpPr>
          <p:nvPr/>
        </p:nvCxnSpPr>
        <p:spPr>
          <a:xfrm flipV="1">
            <a:off x="3706030" y="4347525"/>
            <a:ext cx="818084" cy="1912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>
            <a:stCxn id="10" idx="2"/>
            <a:endCxn id="11" idx="7"/>
          </p:cNvCxnSpPr>
          <p:nvPr/>
        </p:nvCxnSpPr>
        <p:spPr>
          <a:xfrm flipH="1">
            <a:off x="3684939" y="3768410"/>
            <a:ext cx="923337" cy="7194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>
            <a:stCxn id="11" idx="4"/>
            <a:endCxn id="9" idx="0"/>
          </p:cNvCxnSpPr>
          <p:nvPr/>
        </p:nvCxnSpPr>
        <p:spPr>
          <a:xfrm flipH="1">
            <a:off x="3401230" y="4610802"/>
            <a:ext cx="232792" cy="5366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9" idx="5"/>
            <a:endCxn id="18" idx="2"/>
          </p:cNvCxnSpPr>
          <p:nvPr/>
        </p:nvCxnSpPr>
        <p:spPr>
          <a:xfrm flipV="1">
            <a:off x="3452147" y="5125655"/>
            <a:ext cx="1122884" cy="1447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>
            <a:stCxn id="7" idx="5"/>
            <a:endCxn id="11" idx="1"/>
          </p:cNvCxnSpPr>
          <p:nvPr/>
        </p:nvCxnSpPr>
        <p:spPr>
          <a:xfrm>
            <a:off x="3075339" y="3980111"/>
            <a:ext cx="507766" cy="5077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stCxn id="7" idx="4"/>
            <a:endCxn id="9" idx="1"/>
          </p:cNvCxnSpPr>
          <p:nvPr/>
        </p:nvCxnSpPr>
        <p:spPr>
          <a:xfrm>
            <a:off x="3024422" y="4001202"/>
            <a:ext cx="325891" cy="11673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>
            <a:stCxn id="7" idx="3"/>
            <a:endCxn id="6" idx="7"/>
          </p:cNvCxnSpPr>
          <p:nvPr/>
        </p:nvCxnSpPr>
        <p:spPr>
          <a:xfrm flipH="1">
            <a:off x="2338491" y="3980111"/>
            <a:ext cx="635014" cy="9013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9" idx="2"/>
            <a:endCxn id="6" idx="0"/>
          </p:cNvCxnSpPr>
          <p:nvPr/>
        </p:nvCxnSpPr>
        <p:spPr>
          <a:xfrm flipH="1" flipV="1">
            <a:off x="2287574" y="4860362"/>
            <a:ext cx="1041648" cy="3591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6" idx="0"/>
            <a:endCxn id="5" idx="5"/>
          </p:cNvCxnSpPr>
          <p:nvPr/>
        </p:nvCxnSpPr>
        <p:spPr>
          <a:xfrm flipH="1" flipV="1">
            <a:off x="1618411" y="3935668"/>
            <a:ext cx="669163" cy="9246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>
            <a:stCxn id="10" idx="0"/>
            <a:endCxn id="13" idx="2"/>
          </p:cNvCxnSpPr>
          <p:nvPr/>
        </p:nvCxnSpPr>
        <p:spPr>
          <a:xfrm>
            <a:off x="4680284" y="3696402"/>
            <a:ext cx="1135682" cy="1163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>
            <a:stCxn id="17" idx="5"/>
            <a:endCxn id="19" idx="1"/>
          </p:cNvCxnSpPr>
          <p:nvPr/>
        </p:nvCxnSpPr>
        <p:spPr>
          <a:xfrm flipV="1">
            <a:off x="5506843" y="4862534"/>
            <a:ext cx="906278" cy="1527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>
            <a:stCxn id="12" idx="7"/>
            <a:endCxn id="19" idx="0"/>
          </p:cNvCxnSpPr>
          <p:nvPr/>
        </p:nvCxnSpPr>
        <p:spPr>
          <a:xfrm>
            <a:off x="5342234" y="4254009"/>
            <a:ext cx="1121804" cy="58743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>
            <a:stCxn id="13" idx="5"/>
            <a:endCxn id="14" idx="2"/>
          </p:cNvCxnSpPr>
          <p:nvPr/>
        </p:nvCxnSpPr>
        <p:spPr>
          <a:xfrm>
            <a:off x="5938891" y="3863660"/>
            <a:ext cx="694621" cy="4523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>
            <a:stCxn id="19" idx="0"/>
            <a:endCxn id="14" idx="4"/>
          </p:cNvCxnSpPr>
          <p:nvPr/>
        </p:nvCxnSpPr>
        <p:spPr>
          <a:xfrm flipV="1">
            <a:off x="6464038" y="4388038"/>
            <a:ext cx="241482" cy="4534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>
            <a:stCxn id="19" idx="6"/>
            <a:endCxn id="16" idx="1"/>
          </p:cNvCxnSpPr>
          <p:nvPr/>
        </p:nvCxnSpPr>
        <p:spPr>
          <a:xfrm>
            <a:off x="6536046" y="4913451"/>
            <a:ext cx="957195" cy="8922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>
            <a:stCxn id="8" idx="1"/>
            <a:endCxn id="13" idx="6"/>
          </p:cNvCxnSpPr>
          <p:nvPr/>
        </p:nvCxnSpPr>
        <p:spPr>
          <a:xfrm flipH="1">
            <a:off x="5959982" y="3680863"/>
            <a:ext cx="876825" cy="1318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>
            <a:stCxn id="8" idx="4"/>
            <a:endCxn id="14" idx="7"/>
          </p:cNvCxnSpPr>
          <p:nvPr/>
        </p:nvCxnSpPr>
        <p:spPr>
          <a:xfrm flipH="1">
            <a:off x="6756437" y="3803788"/>
            <a:ext cx="131287" cy="4613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>
            <a:stCxn id="13" idx="2"/>
            <a:endCxn id="12" idx="7"/>
          </p:cNvCxnSpPr>
          <p:nvPr/>
        </p:nvCxnSpPr>
        <p:spPr>
          <a:xfrm flipH="1">
            <a:off x="5342234" y="3812743"/>
            <a:ext cx="473732" cy="4412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3" name="Ellipse 152"/>
          <p:cNvSpPr/>
          <p:nvPr/>
        </p:nvSpPr>
        <p:spPr>
          <a:xfrm>
            <a:off x="1639502" y="600904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54" name="Connecteur droit 153"/>
          <p:cNvCxnSpPr>
            <a:stCxn id="6" idx="3"/>
            <a:endCxn id="153" idx="0"/>
          </p:cNvCxnSpPr>
          <p:nvPr/>
        </p:nvCxnSpPr>
        <p:spPr>
          <a:xfrm flipH="1">
            <a:off x="1711510" y="4983287"/>
            <a:ext cx="525147" cy="10257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7" name="Ellipse 156"/>
          <p:cNvSpPr/>
          <p:nvPr/>
        </p:nvSpPr>
        <p:spPr>
          <a:xfrm>
            <a:off x="7888568" y="36825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58" name="Connecteur droit 157"/>
          <p:cNvCxnSpPr>
            <a:stCxn id="8" idx="7"/>
            <a:endCxn id="157" idx="2"/>
          </p:cNvCxnSpPr>
          <p:nvPr/>
        </p:nvCxnSpPr>
        <p:spPr>
          <a:xfrm>
            <a:off x="6938641" y="3680863"/>
            <a:ext cx="949927" cy="737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40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568952" cy="1066800"/>
          </a:xfrm>
        </p:spPr>
        <p:txBody>
          <a:bodyPr>
            <a:normAutofit/>
          </a:bodyPr>
          <a:lstStyle/>
          <a:p>
            <a:r>
              <a:rPr lang="fr-CA" dirty="0" smtClean="0"/>
              <a:t>Communautés avec chevauchement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Estimateur de maximum de vraisemblance (</a:t>
            </a:r>
            <a:r>
              <a:rPr lang="fr-CA" i="1" dirty="0" smtClean="0"/>
              <a:t>maximum </a:t>
            </a:r>
            <a:r>
              <a:rPr lang="fr-CA" i="1" dirty="0" err="1" smtClean="0"/>
              <a:t>likelihood</a:t>
            </a:r>
            <a:r>
              <a:rPr lang="fr-CA" i="1" dirty="0" smtClean="0"/>
              <a:t> estimation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On suppose le modèle statistique de la distribution des arêtes entre les nœuds</a:t>
            </a:r>
          </a:p>
          <a:p>
            <a:pPr lvl="1"/>
            <a:r>
              <a:rPr lang="fr-CA" dirty="0" smtClean="0"/>
              <a:t>On calcule la valeur des paramètres du modèle qui maximise la probabilité d’observer cette distribution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976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fr-CA" dirty="0"/>
              <a:t>Estimateur de maximum de </a:t>
            </a:r>
            <a:r>
              <a:rPr lang="fr-CA" dirty="0" smtClean="0"/>
              <a:t>vraisemblance (</a:t>
            </a:r>
            <a:r>
              <a:rPr lang="fr-CA" dirty="0"/>
              <a:t>exemple</a:t>
            </a:r>
            <a:r>
              <a:rPr lang="fr-CA" dirty="0" smtClean="0"/>
              <a:t>)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80928"/>
                <a:ext cx="8229600" cy="407707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r-CA" dirty="0" smtClean="0"/>
                  <a:t>Suppose que chaque arête est indépendante</a:t>
                </a:r>
              </a:p>
              <a:p>
                <a:pPr lvl="1"/>
                <a:r>
                  <a:rPr lang="fr-CA" dirty="0" smtClean="0"/>
                  <a:t>Probabilité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fr-CA" dirty="0" smtClean="0"/>
                  <a:t> d’exister, donc 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(1-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fr-CA" dirty="0" smtClean="0"/>
                  <a:t>de ne pas exister</a:t>
                </a:r>
              </a:p>
              <a:p>
                <a:pPr lvl="1"/>
                <a:r>
                  <a:rPr lang="fr-CA" dirty="0"/>
                  <a:t>9 connexions </a:t>
                </a:r>
                <a:r>
                  <a:rPr lang="fr-CA" dirty="0" smtClean="0"/>
                  <a:t>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A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fr-CA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fr-CA" i="1">
                        <a:latin typeface="Cambria Math"/>
                      </a:rPr>
                      <m:t>=21</m:t>
                    </m:r>
                  </m:oMath>
                </a14:m>
                <a:r>
                  <a:rPr lang="fr-CA" dirty="0"/>
                  <a:t> connexions possibles</a:t>
                </a:r>
              </a:p>
              <a:p>
                <a:r>
                  <a:rPr lang="fr-CA" dirty="0" smtClean="0"/>
                  <a:t>Probabilité du graphe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𝑃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(1−</m:t>
                        </m:r>
                        <m:r>
                          <a:rPr lang="fr-CA" i="1">
                            <a:latin typeface="Cambria Math"/>
                          </a:rPr>
                          <m:t>𝑝</m:t>
                        </m:r>
                        <m:r>
                          <a:rPr lang="fr-CA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12</m:t>
                        </m:r>
                      </m:sup>
                    </m:sSup>
                  </m:oMath>
                </a14:m>
                <a:endParaRPr lang="fr-CA" dirty="0" smtClean="0"/>
              </a:p>
              <a:p>
                <a:pPr lvl="1"/>
                <a:r>
                  <a:rPr lang="fr-CA" dirty="0" smtClean="0"/>
                  <a:t>Maximum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CA" b="0" i="0" smtClean="0">
                            <a:latin typeface="Cambria Math"/>
                          </a:rPr>
                          <m:t>d</m:t>
                        </m:r>
                        <m:r>
                          <a:rPr lang="fr-CA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CA" b="0" i="0" smtClean="0">
                            <a:latin typeface="Cambria Math"/>
                          </a:rPr>
                          <m:t>d</m:t>
                        </m:r>
                        <m:r>
                          <a:rPr lang="fr-CA" b="0" i="1" smtClean="0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fr-CA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9</m:t>
                        </m:r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(1−</m:t>
                        </m:r>
                        <m:r>
                          <a:rPr lang="fr-CA" i="1">
                            <a:latin typeface="Cambria Math"/>
                          </a:rPr>
                          <m:t>𝑝</m:t>
                        </m:r>
                        <m:r>
                          <a:rPr lang="fr-CA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a:rPr lang="fr-CA" b="0" i="1" smtClean="0">
                        <a:latin typeface="Cambria Math"/>
                      </a:rPr>
                      <m:t>−12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</a:rPr>
                              <m:t>1−</m:t>
                            </m:r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fr-CA" i="1">
                            <a:latin typeface="Cambria Math"/>
                          </a:rPr>
                          <m:t>1</m:t>
                        </m:r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fr-CA" b="0" i="1" smtClean="0">
                        <a:latin typeface="Cambria Math"/>
                      </a:rPr>
                      <m:t>=0</m:t>
                    </m:r>
                  </m:oMath>
                </a14:m>
                <a:endParaRPr lang="fr-CA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𝑝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fr-CA" b="0" i="1" smtClean="0"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fr-CA" b="0" i="1" smtClean="0">
                        <a:latin typeface="Cambria Math"/>
                      </a:rPr>
                      <m:t>;</m:t>
                    </m:r>
                    <m:r>
                      <a:rPr lang="fr-CA" b="0" i="1" smtClean="0">
                        <a:latin typeface="Cambria Math"/>
                      </a:rPr>
                      <m:t>𝑃</m:t>
                    </m:r>
                    <m:r>
                      <a:rPr lang="fr-CA" b="0" i="1" smtClean="0">
                        <a:latin typeface="Cambria Math"/>
                      </a:rPr>
                      <m:t>=5.9×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−7</m:t>
                        </m:r>
                      </m:sup>
                    </m:sSup>
                  </m:oMath>
                </a14:m>
                <a:endParaRPr lang="fr-CA" dirty="0" smtClean="0"/>
              </a:p>
              <a:p>
                <a:r>
                  <a:rPr lang="fr-CA" dirty="0" smtClean="0"/>
                  <a:t>Modèle trivial</a:t>
                </a:r>
              </a:p>
              <a:p>
                <a:pPr lvl="1"/>
                <a:r>
                  <a:rPr lang="fr-CA" dirty="0" smtClean="0"/>
                  <a:t>Le maximum de vraisemblance est la probabilité observée</a:t>
                </a:r>
              </a:p>
              <a:p>
                <a:pPr lvl="1"/>
                <a:r>
                  <a:rPr lang="fr-CA" dirty="0" smtClean="0"/>
                  <a:t>Des modèles plus complexes seront plus intéressants</a:t>
                </a: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80928"/>
                <a:ext cx="8229600" cy="4077072"/>
              </a:xfrm>
              <a:blipFill rotWithShape="1">
                <a:blip r:embed="rId3" cstate="print"/>
                <a:stretch>
                  <a:fillRect t="-3288" b="-119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39</a:t>
            </a:fld>
            <a:endParaRPr lang="en-CA"/>
          </a:p>
        </p:txBody>
      </p:sp>
      <p:grpSp>
        <p:nvGrpSpPr>
          <p:cNvPr id="7" name="Groupe 6"/>
          <p:cNvGrpSpPr/>
          <p:nvPr/>
        </p:nvGrpSpPr>
        <p:grpSpPr>
          <a:xfrm>
            <a:off x="2675534" y="1655256"/>
            <a:ext cx="419050" cy="369332"/>
            <a:chOff x="1272630" y="2420888"/>
            <a:chExt cx="419050" cy="369332"/>
          </a:xfrm>
        </p:grpSpPr>
        <p:sp>
          <p:nvSpPr>
            <p:cNvPr id="5" name="Ellipse 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616449" y="1655256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111774" y="2247369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511527" y="1668998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383088" y="1675522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383088" y="2247369"/>
            <a:ext cx="419050" cy="369332"/>
            <a:chOff x="1272630" y="2420888"/>
            <a:chExt cx="419050" cy="369332"/>
          </a:xfrm>
        </p:grpSpPr>
        <p:sp>
          <p:nvSpPr>
            <p:cNvPr id="21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511527" y="2247369"/>
            <a:ext cx="419050" cy="369332"/>
            <a:chOff x="1272630" y="2420888"/>
            <a:chExt cx="419050" cy="369332"/>
          </a:xfrm>
        </p:grpSpPr>
        <p:sp>
          <p:nvSpPr>
            <p:cNvPr id="24" name="Ellipse 2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" name="Connecteur droit 26"/>
          <p:cNvCxnSpPr>
            <a:stCxn id="5" idx="6"/>
            <a:endCxn id="10" idx="1"/>
          </p:cNvCxnSpPr>
          <p:nvPr/>
        </p:nvCxnSpPr>
        <p:spPr>
          <a:xfrm>
            <a:off x="3094584" y="1839922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6" idx="2"/>
            <a:endCxn id="12" idx="0"/>
          </p:cNvCxnSpPr>
          <p:nvPr/>
        </p:nvCxnSpPr>
        <p:spPr>
          <a:xfrm>
            <a:off x="2885059" y="2024588"/>
            <a:ext cx="436240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2" idx="0"/>
            <a:endCxn id="9" idx="4"/>
          </p:cNvCxnSpPr>
          <p:nvPr/>
        </p:nvCxnSpPr>
        <p:spPr>
          <a:xfrm flipV="1">
            <a:off x="3321299" y="2024588"/>
            <a:ext cx="504675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6" idx="1"/>
            <a:endCxn id="9" idx="6"/>
          </p:cNvCxnSpPr>
          <p:nvPr/>
        </p:nvCxnSpPr>
        <p:spPr>
          <a:xfrm flipH="1" flipV="1">
            <a:off x="4035499" y="1839922"/>
            <a:ext cx="476028" cy="137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9" idx="1"/>
            <a:endCxn id="16" idx="3"/>
          </p:cNvCxnSpPr>
          <p:nvPr/>
        </p:nvCxnSpPr>
        <p:spPr>
          <a:xfrm flipH="1" flipV="1">
            <a:off x="4930577" y="1853664"/>
            <a:ext cx="452511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25" idx="0"/>
            <a:endCxn id="15" idx="4"/>
          </p:cNvCxnSpPr>
          <p:nvPr/>
        </p:nvCxnSpPr>
        <p:spPr>
          <a:xfrm flipV="1">
            <a:off x="4721052" y="2038330"/>
            <a:ext cx="0" cy="209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22" idx="0"/>
            <a:endCxn id="19" idx="2"/>
          </p:cNvCxnSpPr>
          <p:nvPr/>
        </p:nvCxnSpPr>
        <p:spPr>
          <a:xfrm flipV="1">
            <a:off x="5592613" y="2044854"/>
            <a:ext cx="0" cy="202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22" idx="1"/>
            <a:endCxn id="24" idx="6"/>
          </p:cNvCxnSpPr>
          <p:nvPr/>
        </p:nvCxnSpPr>
        <p:spPr>
          <a:xfrm flipH="1">
            <a:off x="4930577" y="2432035"/>
            <a:ext cx="45251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21" idx="1"/>
            <a:endCxn id="15" idx="5"/>
          </p:cNvCxnSpPr>
          <p:nvPr/>
        </p:nvCxnSpPr>
        <p:spPr>
          <a:xfrm flipH="1" flipV="1">
            <a:off x="4869209" y="1984243"/>
            <a:ext cx="575247" cy="3172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20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/>
          <p:cNvSpPr/>
          <p:nvPr/>
        </p:nvSpPr>
        <p:spPr>
          <a:xfrm rot="20892286">
            <a:off x="4417499" y="5300452"/>
            <a:ext cx="573338" cy="1496518"/>
          </a:xfrm>
          <a:prstGeom prst="ellipse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Ellipse 20"/>
          <p:cNvSpPr/>
          <p:nvPr/>
        </p:nvSpPr>
        <p:spPr>
          <a:xfrm>
            <a:off x="2607527" y="5106363"/>
            <a:ext cx="2096641" cy="713420"/>
          </a:xfrm>
          <a:prstGeom prst="ellipse">
            <a:avLst/>
          </a:prstGeom>
          <a:solidFill>
            <a:schemeClr val="accent2">
              <a:alpha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Ellipse 22"/>
          <p:cNvSpPr/>
          <p:nvPr/>
        </p:nvSpPr>
        <p:spPr>
          <a:xfrm>
            <a:off x="4409215" y="5106363"/>
            <a:ext cx="2054696" cy="713419"/>
          </a:xfrm>
          <a:prstGeom prst="ellipse">
            <a:avLst/>
          </a:prstGeom>
          <a:solidFill>
            <a:schemeClr val="accent4">
              <a:alpha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Introduction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488142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Forage: On veut découvrir des communautés (groupe de nœuds fortement connectés)</a:t>
            </a:r>
          </a:p>
          <a:p>
            <a:r>
              <a:rPr lang="fr-CA" dirty="0" smtClean="0"/>
              <a:t>Similaire au partitionnement</a:t>
            </a:r>
          </a:p>
          <a:p>
            <a:r>
              <a:rPr lang="fr-CA" dirty="0" smtClean="0"/>
              <a:t>Mais un nœud va faire partie de plusieurs communautés différentes</a:t>
            </a:r>
          </a:p>
          <a:p>
            <a:pPr lvl="1"/>
            <a:r>
              <a:rPr lang="fr-CA" dirty="0" smtClean="0"/>
              <a:t>On veut toutes les découvrir</a:t>
            </a:r>
          </a:p>
          <a:p>
            <a:pPr lvl="1"/>
            <a:r>
              <a:rPr lang="fr-CA" dirty="0" smtClean="0"/>
              <a:t>On ne veut pas assigner un nœud exclusivement à une communauté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5" name="Ellipse 4"/>
          <p:cNvSpPr/>
          <p:nvPr/>
        </p:nvSpPr>
        <p:spPr>
          <a:xfrm>
            <a:off x="3470284" y="51856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3734443" y="565343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3817142" y="537610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4481223" y="543981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/>
          <p:cNvSpPr/>
          <p:nvPr/>
        </p:nvSpPr>
        <p:spPr>
          <a:xfrm>
            <a:off x="4437227" y="588851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llipse 9"/>
          <p:cNvSpPr/>
          <p:nvPr/>
        </p:nvSpPr>
        <p:spPr>
          <a:xfrm>
            <a:off x="4560152" y="629711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llipse 10"/>
          <p:cNvSpPr/>
          <p:nvPr/>
        </p:nvSpPr>
        <p:spPr>
          <a:xfrm>
            <a:off x="4825641" y="64303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llipse 11"/>
          <p:cNvSpPr/>
          <p:nvPr/>
        </p:nvSpPr>
        <p:spPr>
          <a:xfrm>
            <a:off x="5724917" y="55751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Ellipse 12"/>
          <p:cNvSpPr/>
          <p:nvPr/>
        </p:nvSpPr>
        <p:spPr>
          <a:xfrm>
            <a:off x="5401514" y="533921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llipse 13"/>
          <p:cNvSpPr/>
          <p:nvPr/>
        </p:nvSpPr>
        <p:spPr>
          <a:xfrm>
            <a:off x="5879785" y="51951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Ellipse 14"/>
          <p:cNvSpPr/>
          <p:nvPr/>
        </p:nvSpPr>
        <p:spPr>
          <a:xfrm>
            <a:off x="6103871" y="546091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Ellipse 15"/>
          <p:cNvSpPr/>
          <p:nvPr/>
        </p:nvSpPr>
        <p:spPr>
          <a:xfrm>
            <a:off x="2791503" y="533616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Ellipse 16"/>
          <p:cNvSpPr/>
          <p:nvPr/>
        </p:nvSpPr>
        <p:spPr>
          <a:xfrm>
            <a:off x="4731155" y="588749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Ellipse 17"/>
          <p:cNvSpPr/>
          <p:nvPr/>
        </p:nvSpPr>
        <p:spPr>
          <a:xfrm>
            <a:off x="4819137" y="526606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Ellipse 18"/>
          <p:cNvSpPr/>
          <p:nvPr/>
        </p:nvSpPr>
        <p:spPr>
          <a:xfrm>
            <a:off x="5091195" y="55985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Ellipse 19"/>
          <p:cNvSpPr/>
          <p:nvPr/>
        </p:nvSpPr>
        <p:spPr>
          <a:xfrm>
            <a:off x="4126581" y="51781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Ellipse 24"/>
          <p:cNvSpPr/>
          <p:nvPr/>
        </p:nvSpPr>
        <p:spPr>
          <a:xfrm>
            <a:off x="3264455" y="556655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8" name="Connecteur droit 27"/>
          <p:cNvCxnSpPr>
            <a:stCxn id="15" idx="2"/>
            <a:endCxn id="13" idx="5"/>
          </p:cNvCxnSpPr>
          <p:nvPr/>
        </p:nvCxnSpPr>
        <p:spPr>
          <a:xfrm flipH="1" flipV="1">
            <a:off x="5524439" y="5462136"/>
            <a:ext cx="579432" cy="707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7" idx="7"/>
            <a:endCxn id="8" idx="2"/>
          </p:cNvCxnSpPr>
          <p:nvPr/>
        </p:nvCxnSpPr>
        <p:spPr>
          <a:xfrm>
            <a:off x="3940067" y="5397192"/>
            <a:ext cx="541156" cy="11463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7" idx="0"/>
            <a:endCxn id="20" idx="3"/>
          </p:cNvCxnSpPr>
          <p:nvPr/>
        </p:nvCxnSpPr>
        <p:spPr>
          <a:xfrm flipV="1">
            <a:off x="3889150" y="5301064"/>
            <a:ext cx="258522" cy="750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5" idx="6"/>
            <a:endCxn id="20" idx="2"/>
          </p:cNvCxnSpPr>
          <p:nvPr/>
        </p:nvCxnSpPr>
        <p:spPr>
          <a:xfrm flipV="1">
            <a:off x="3614300" y="5250147"/>
            <a:ext cx="512281" cy="75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25" idx="6"/>
            <a:endCxn id="7" idx="2"/>
          </p:cNvCxnSpPr>
          <p:nvPr/>
        </p:nvCxnSpPr>
        <p:spPr>
          <a:xfrm flipV="1">
            <a:off x="3408471" y="5448109"/>
            <a:ext cx="408671" cy="1904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6" idx="6"/>
            <a:endCxn id="8" idx="4"/>
          </p:cNvCxnSpPr>
          <p:nvPr/>
        </p:nvCxnSpPr>
        <p:spPr>
          <a:xfrm flipV="1">
            <a:off x="3878459" y="5583835"/>
            <a:ext cx="674772" cy="1416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6" idx="2"/>
            <a:endCxn id="25" idx="6"/>
          </p:cNvCxnSpPr>
          <p:nvPr/>
        </p:nvCxnSpPr>
        <p:spPr>
          <a:xfrm flipH="1" flipV="1">
            <a:off x="3408471" y="5638566"/>
            <a:ext cx="325972" cy="868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stCxn id="7" idx="4"/>
            <a:endCxn id="6" idx="0"/>
          </p:cNvCxnSpPr>
          <p:nvPr/>
        </p:nvCxnSpPr>
        <p:spPr>
          <a:xfrm flipH="1">
            <a:off x="3806451" y="5520117"/>
            <a:ext cx="82699" cy="1333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stCxn id="25" idx="0"/>
            <a:endCxn id="5" idx="4"/>
          </p:cNvCxnSpPr>
          <p:nvPr/>
        </p:nvCxnSpPr>
        <p:spPr>
          <a:xfrm flipV="1">
            <a:off x="3336463" y="5329660"/>
            <a:ext cx="205829" cy="23689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stCxn id="25" idx="2"/>
            <a:endCxn id="16" idx="4"/>
          </p:cNvCxnSpPr>
          <p:nvPr/>
        </p:nvCxnSpPr>
        <p:spPr>
          <a:xfrm flipH="1" flipV="1">
            <a:off x="2863511" y="5480185"/>
            <a:ext cx="400944" cy="1583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stCxn id="16" idx="7"/>
            <a:endCxn id="5" idx="2"/>
          </p:cNvCxnSpPr>
          <p:nvPr/>
        </p:nvCxnSpPr>
        <p:spPr>
          <a:xfrm flipV="1">
            <a:off x="2914428" y="5257652"/>
            <a:ext cx="555856" cy="996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>
            <a:stCxn id="16" idx="6"/>
            <a:endCxn id="7" idx="1"/>
          </p:cNvCxnSpPr>
          <p:nvPr/>
        </p:nvCxnSpPr>
        <p:spPr>
          <a:xfrm flipV="1">
            <a:off x="2935519" y="5397192"/>
            <a:ext cx="902714" cy="109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>
            <a:stCxn id="25" idx="6"/>
            <a:endCxn id="8" idx="2"/>
          </p:cNvCxnSpPr>
          <p:nvPr/>
        </p:nvCxnSpPr>
        <p:spPr>
          <a:xfrm flipV="1">
            <a:off x="3408471" y="5511827"/>
            <a:ext cx="1072752" cy="1267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18" idx="0"/>
            <a:endCxn id="8" idx="7"/>
          </p:cNvCxnSpPr>
          <p:nvPr/>
        </p:nvCxnSpPr>
        <p:spPr>
          <a:xfrm flipH="1">
            <a:off x="4604148" y="5266065"/>
            <a:ext cx="286997" cy="194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19" idx="1"/>
            <a:endCxn id="8" idx="6"/>
          </p:cNvCxnSpPr>
          <p:nvPr/>
        </p:nvCxnSpPr>
        <p:spPr>
          <a:xfrm flipH="1" flipV="1">
            <a:off x="4625239" y="5511827"/>
            <a:ext cx="487047" cy="107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13" idx="2"/>
            <a:endCxn id="8" idx="6"/>
          </p:cNvCxnSpPr>
          <p:nvPr/>
        </p:nvCxnSpPr>
        <p:spPr>
          <a:xfrm flipH="1">
            <a:off x="4625239" y="5411219"/>
            <a:ext cx="776275" cy="1006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>
            <a:stCxn id="18" idx="7"/>
            <a:endCxn id="14" idx="2"/>
          </p:cNvCxnSpPr>
          <p:nvPr/>
        </p:nvCxnSpPr>
        <p:spPr>
          <a:xfrm flipV="1">
            <a:off x="4942062" y="5267203"/>
            <a:ext cx="937723" cy="199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>
            <a:stCxn id="12" idx="2"/>
            <a:endCxn id="19" idx="6"/>
          </p:cNvCxnSpPr>
          <p:nvPr/>
        </p:nvCxnSpPr>
        <p:spPr>
          <a:xfrm flipH="1">
            <a:off x="5235211" y="5647204"/>
            <a:ext cx="489706" cy="23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>
            <a:stCxn id="15" idx="2"/>
            <a:endCxn id="12" idx="7"/>
          </p:cNvCxnSpPr>
          <p:nvPr/>
        </p:nvCxnSpPr>
        <p:spPr>
          <a:xfrm flipH="1">
            <a:off x="5847842" y="5532918"/>
            <a:ext cx="256029" cy="633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>
            <a:stCxn id="14" idx="3"/>
            <a:endCxn id="13" idx="6"/>
          </p:cNvCxnSpPr>
          <p:nvPr/>
        </p:nvCxnSpPr>
        <p:spPr>
          <a:xfrm flipH="1">
            <a:off x="5545530" y="5318120"/>
            <a:ext cx="355346" cy="930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>
            <a:stCxn id="8" idx="0"/>
            <a:endCxn id="20" idx="5"/>
          </p:cNvCxnSpPr>
          <p:nvPr/>
        </p:nvCxnSpPr>
        <p:spPr>
          <a:xfrm flipH="1" flipV="1">
            <a:off x="4249506" y="5301064"/>
            <a:ext cx="303725" cy="1387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>
            <a:stCxn id="13" idx="1"/>
          </p:cNvCxnSpPr>
          <p:nvPr/>
        </p:nvCxnSpPr>
        <p:spPr>
          <a:xfrm flipH="1" flipV="1">
            <a:off x="4963153" y="5357260"/>
            <a:ext cx="459452" cy="30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>
            <a:stCxn id="13" idx="4"/>
            <a:endCxn id="19" idx="7"/>
          </p:cNvCxnSpPr>
          <p:nvPr/>
        </p:nvCxnSpPr>
        <p:spPr>
          <a:xfrm flipH="1">
            <a:off x="5214120" y="5483227"/>
            <a:ext cx="259402" cy="1363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>
            <a:stCxn id="12" idx="0"/>
            <a:endCxn id="14" idx="5"/>
          </p:cNvCxnSpPr>
          <p:nvPr/>
        </p:nvCxnSpPr>
        <p:spPr>
          <a:xfrm flipV="1">
            <a:off x="5796925" y="5318120"/>
            <a:ext cx="205785" cy="2570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>
            <a:stCxn id="19" idx="0"/>
            <a:endCxn id="18" idx="4"/>
          </p:cNvCxnSpPr>
          <p:nvPr/>
        </p:nvCxnSpPr>
        <p:spPr>
          <a:xfrm flipH="1" flipV="1">
            <a:off x="4891145" y="5410081"/>
            <a:ext cx="272058" cy="1884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>
            <a:stCxn id="9" idx="0"/>
          </p:cNvCxnSpPr>
          <p:nvPr/>
        </p:nvCxnSpPr>
        <p:spPr>
          <a:xfrm flipV="1">
            <a:off x="4509235" y="5579418"/>
            <a:ext cx="24805" cy="3090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>
            <a:stCxn id="17" idx="1"/>
            <a:endCxn id="8" idx="4"/>
          </p:cNvCxnSpPr>
          <p:nvPr/>
        </p:nvCxnSpPr>
        <p:spPr>
          <a:xfrm flipH="1" flipV="1">
            <a:off x="4553231" y="5583835"/>
            <a:ext cx="199015" cy="324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>
            <a:stCxn id="10" idx="0"/>
          </p:cNvCxnSpPr>
          <p:nvPr/>
        </p:nvCxnSpPr>
        <p:spPr>
          <a:xfrm flipH="1" flipV="1">
            <a:off x="4560152" y="5638566"/>
            <a:ext cx="72008" cy="6585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>
            <a:stCxn id="11" idx="1"/>
            <a:endCxn id="8" idx="3"/>
          </p:cNvCxnSpPr>
          <p:nvPr/>
        </p:nvCxnSpPr>
        <p:spPr>
          <a:xfrm flipH="1" flipV="1">
            <a:off x="4502314" y="5562744"/>
            <a:ext cx="344418" cy="8887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>
            <a:stCxn id="10" idx="1"/>
            <a:endCxn id="9" idx="3"/>
          </p:cNvCxnSpPr>
          <p:nvPr/>
        </p:nvCxnSpPr>
        <p:spPr>
          <a:xfrm flipH="1" flipV="1">
            <a:off x="4458318" y="6011439"/>
            <a:ext cx="122925" cy="3067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>
            <a:stCxn id="11" idx="0"/>
            <a:endCxn id="17" idx="4"/>
          </p:cNvCxnSpPr>
          <p:nvPr/>
        </p:nvCxnSpPr>
        <p:spPr>
          <a:xfrm flipH="1" flipV="1">
            <a:off x="4803163" y="6031510"/>
            <a:ext cx="94486" cy="3988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>
            <a:stCxn id="11" idx="1"/>
            <a:endCxn id="10" idx="6"/>
          </p:cNvCxnSpPr>
          <p:nvPr/>
        </p:nvCxnSpPr>
        <p:spPr>
          <a:xfrm flipH="1" flipV="1">
            <a:off x="4704168" y="6369127"/>
            <a:ext cx="142564" cy="823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5" name="ZoneTexte 154"/>
          <p:cNvSpPr txBox="1"/>
          <p:nvPr/>
        </p:nvSpPr>
        <p:spPr>
          <a:xfrm>
            <a:off x="2489898" y="5740194"/>
            <a:ext cx="14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Travail</a:t>
            </a:r>
            <a:endParaRPr lang="fr-CA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ZoneTexte 155"/>
          <p:cNvSpPr txBox="1"/>
          <p:nvPr/>
        </p:nvSpPr>
        <p:spPr>
          <a:xfrm>
            <a:off x="5343821" y="5797301"/>
            <a:ext cx="80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Amis</a:t>
            </a:r>
            <a:endParaRPr lang="fr-CA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ZoneTexte 156"/>
          <p:cNvSpPr txBox="1"/>
          <p:nvPr/>
        </p:nvSpPr>
        <p:spPr>
          <a:xfrm>
            <a:off x="4963153" y="6330240"/>
            <a:ext cx="14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Famille</a:t>
            </a:r>
            <a:endParaRPr lang="fr-CA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1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568952" cy="1066800"/>
          </a:xfrm>
        </p:spPr>
        <p:txBody>
          <a:bodyPr>
            <a:normAutofit/>
          </a:bodyPr>
          <a:lstStyle/>
          <a:p>
            <a:r>
              <a:rPr lang="fr-CA" dirty="0"/>
              <a:t>Modèle de graphe d’affiliation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507288" cy="496855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CA" dirty="0" smtClean="0"/>
                  <a:t>Pour trouver des communautés avec chevauchement</a:t>
                </a:r>
              </a:p>
              <a:p>
                <a:pPr lvl="1"/>
                <a:r>
                  <a:rPr lang="fr-CA" dirty="0"/>
                  <a:t>Un ensemble de nœuds dans le </a:t>
                </a:r>
                <a:r>
                  <a:rPr lang="fr-CA" dirty="0" smtClean="0"/>
                  <a:t>graphe (utilisateurs du réseau social)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𝑁</m:t>
                    </m:r>
                    <m:r>
                      <a:rPr lang="fr-CA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𝑛</m:t>
                        </m:r>
                        <m:r>
                          <a:rPr lang="fr-CA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}</m:t>
                    </m:r>
                  </m:oMath>
                </a14:m>
                <a:endParaRPr lang="fr-CA" dirty="0" smtClean="0"/>
              </a:p>
              <a:p>
                <a:pPr lvl="2"/>
                <a:r>
                  <a:rPr lang="fr-CA" dirty="0" smtClean="0"/>
                  <a:t>Ensemble d’arêtes existant dans le graphe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fr-CA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fr-CA" dirty="0" smtClean="0"/>
                  <a:t>Un ensemble de communautés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𝑀</m:t>
                    </m:r>
                    <m:r>
                      <a:rPr lang="fr-CA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fr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CA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𝑚</m:t>
                        </m:r>
                        <m:r>
                          <a:rPr lang="fr-CA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fr-CA" b="0" i="1" smtClean="0">
                        <a:latin typeface="Cambria Math"/>
                      </a:rPr>
                      <m:t>}</m:t>
                    </m:r>
                  </m:oMath>
                </a14:m>
                <a:endParaRPr lang="fr-CA" dirty="0" smtClean="0"/>
              </a:p>
              <a:p>
                <a:pPr lvl="2"/>
                <a:r>
                  <a:rPr lang="fr-CA" dirty="0" smtClean="0"/>
                  <a:t>Une communauté est un sous-ensemble de nœuds </a:t>
                </a:r>
              </a:p>
              <a:p>
                <a:pPr lvl="2"/>
                <a:r>
                  <a:rPr lang="fr-CA" dirty="0" smtClean="0"/>
                  <a:t>Chaque communauté </a:t>
                </a:r>
                <a:r>
                  <a:rPr lang="fr-CA" i="1" dirty="0" err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CA" i="1" baseline="-25000" dirty="0" err="1" smtClean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fr-CA" dirty="0" smtClean="0"/>
                  <a:t> a une probabilité </a:t>
                </a:r>
                <a:r>
                  <a:rPr lang="fr-CA" i="1" dirty="0" err="1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fr-CA" i="1" baseline="-25000" dirty="0" err="1" smtClean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fr-CA" dirty="0" smtClean="0"/>
                  <a:t> que deux nœuds qu’elle continent soit connectés par une arête</a:t>
                </a:r>
              </a:p>
              <a:p>
                <a:pPr lvl="1"/>
                <a:r>
                  <a:rPr lang="fr-CA" dirty="0" smtClean="0"/>
                  <a:t>Chaque communauté peut être composé de n’importe quel sous-ensemble de nœuds et chaque nœud peut être dans n’importe quel nombre de communautés</a:t>
                </a:r>
              </a:p>
              <a:p>
                <a:pPr lvl="2"/>
                <a:r>
                  <a:rPr lang="fr-CA" dirty="0" smtClean="0"/>
                  <a:t>Si deux nœuds sont dans les mêmes deux (ou plus) communautés, ils sont connectés par une arête s’ils sont connectés dans n’importe laquelle des communautés</a:t>
                </a:r>
                <a:endParaRPr lang="fr-CA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507288" cy="4968552"/>
              </a:xfrm>
              <a:blipFill rotWithShape="1">
                <a:blip r:embed="rId3" cstate="print"/>
                <a:stretch>
                  <a:fillRect t="-196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96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Modèle de graphe d’affiliation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fr-CA" dirty="0" smtClean="0"/>
                  <a:t>Deux nœuds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fr-CA" i="1" baseline="-25000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fr-CA" dirty="0" smtClean="0"/>
                  <a:t> et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fr-CA" i="1" baseline="-25000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/>
                  <a:t> dans </a:t>
                </a:r>
                <a:r>
                  <a:rPr lang="fr-CA" dirty="0"/>
                  <a:t>les mêmes deux </a:t>
                </a:r>
                <a:r>
                  <a:rPr lang="fr-CA" dirty="0" smtClean="0"/>
                  <a:t>communautés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CA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fr-CA" dirty="0" smtClean="0"/>
                  <a:t> et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CA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fr-CA" dirty="0" smtClean="0"/>
                  <a:t> sont </a:t>
                </a:r>
                <a:r>
                  <a:rPr lang="fr-CA" dirty="0"/>
                  <a:t>connectés par une arête s’ils sont connectés dans </a:t>
                </a:r>
                <a:r>
                  <a:rPr lang="fr-CA" dirty="0" smtClean="0"/>
                  <a:t>une des </a:t>
                </a:r>
                <a:r>
                  <a:rPr lang="fr-CA" dirty="0"/>
                  <a:t>communautés</a:t>
                </a:r>
              </a:p>
              <a:p>
                <a:pPr lvl="1"/>
                <a:r>
                  <a:rPr lang="fr-CA" dirty="0" smtClean="0"/>
                  <a:t>Probabilité que les nœuds ne soient pas connectés: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(1−</m:t>
                    </m:r>
                    <m:sSub>
                      <m:sSubPr>
                        <m:ctrlPr>
                          <a:rPr lang="fr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CA" b="0" i="1" smtClean="0">
                        <a:latin typeface="Cambria Math"/>
                      </a:rPr>
                      <m:t>)</m:t>
                    </m:r>
                    <m:r>
                      <a:rPr lang="fr-CA" i="1">
                        <a:latin typeface="Cambria Math"/>
                      </a:rPr>
                      <m:t>(1−</m:t>
                    </m:r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)</m:t>
                    </m:r>
                  </m:oMath>
                </a14:m>
                <a:endParaRPr lang="fr-CA" dirty="0" smtClean="0"/>
              </a:p>
              <a:p>
                <a:pPr lvl="1"/>
                <a:r>
                  <a:rPr lang="fr-CA" dirty="0"/>
                  <a:t>Probabilité que les nœuds </a:t>
                </a:r>
                <a:r>
                  <a:rPr lang="fr-CA" dirty="0" smtClean="0"/>
                  <a:t>soient connectés</a:t>
                </a:r>
                <a:br>
                  <a:rPr lang="fr-CA" dirty="0" smtClean="0"/>
                </a:br>
                <a:r>
                  <a:rPr lang="fr-CA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</m:t>
                    </m:r>
                    <m:r>
                      <a:rPr lang="fr-CA" b="0" i="1" smtClean="0">
                        <a:latin typeface="Cambria Math"/>
                      </a:rPr>
                      <m:t>1−</m:t>
                    </m:r>
                    <m:d>
                      <m:dPr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CA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CA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CA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fr-CA" dirty="0" smtClean="0"/>
              </a:p>
              <a:p>
                <a:r>
                  <a:rPr lang="fr-CA" dirty="0" smtClean="0"/>
                  <a:t>Pour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fr-CA" dirty="0" smtClean="0"/>
                  <a:t> communautés en commun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𝑘</m:t>
                        </m:r>
                        <m:r>
                          <a:rPr lang="fr-CA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}</m:t>
                    </m:r>
                  </m:oMath>
                </a14:m>
                <a:endParaRPr lang="fr-CA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=1−</m:t>
                    </m:r>
                    <m:nary>
                      <m:naryPr>
                        <m:chr m:val="∏"/>
                        <m:ctrlPr>
                          <a:rPr lang="fr-CA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b="0" i="1" smtClean="0">
                            <a:latin typeface="Cambria Math"/>
                          </a:rPr>
                          <m:t>𝑗</m:t>
                        </m:r>
                        <m:r>
                          <a:rPr lang="fr-CA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fr-CA" b="0" i="1" smtClean="0">
                            <a:latin typeface="Cambria Math"/>
                          </a:rPr>
                          <m:t>𝑘</m:t>
                        </m:r>
                        <m:r>
                          <a:rPr lang="fr-CA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fr-CA" i="1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fr-CA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fr-CA" dirty="0"/>
              </a:p>
              <a:p>
                <a:r>
                  <a:rPr lang="fr-CA" dirty="0" smtClean="0"/>
                  <a:t>Pour 0 communautés en commun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</m:t>
                    </m:r>
                    <m:r>
                      <a:rPr lang="fr-CA" i="1" smtClean="0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endParaRPr lang="fr-CA" dirty="0" smtClean="0">
                  <a:ea typeface="Cambria Math"/>
                </a:endParaRPr>
              </a:p>
              <a:p>
                <a:pPr lvl="1"/>
                <a:r>
                  <a:rPr lang="fr-CA" i="1" dirty="0" smtClean="0">
                    <a:sym typeface="Symbol"/>
                  </a:rPr>
                  <a:t></a:t>
                </a:r>
                <a:r>
                  <a:rPr lang="fr-CA" dirty="0" smtClean="0">
                    <a:sym typeface="Symbol"/>
                  </a:rPr>
                  <a:t> très petit mais non-zéro représente la probabilité que deux individus se connaissent sans être dans une communauté commune</a:t>
                </a:r>
                <a:endParaRPr lang="fr-CA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2919" r="-2296" b="-27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458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Modèle de graphe d’affiliation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CA" dirty="0" smtClean="0"/>
                  <a:t>Si on connait déjà les communautés auxquelles chaque nœud appartient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𝑃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fr-CA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b="0" i="1" smtClean="0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b="0" i="1" smtClean="0">
                            <a:latin typeface="Cambria Math"/>
                          </a:rPr>
                          <m:t>}</m:t>
                        </m:r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nary>
                      <m:naryPr>
                        <m:chr m:val="∏"/>
                        <m:ctrlPr>
                          <a:rPr lang="fr-CA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}</m:t>
                        </m:r>
                        <m:r>
                          <a:rPr lang="fr-CA" i="1" smtClean="0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d>
                          <m:dPr>
                            <m:ctrlPr>
                              <a:rPr lang="fr-CA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CA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CA" i="1">
                                    <a:latin typeface="Cambria Math"/>
                                  </a:rPr>
                                  <m:t>𝑢𝑣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fr-CA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1269" r="-81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601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676456" cy="1066800"/>
          </a:xfrm>
        </p:spPr>
        <p:txBody>
          <a:bodyPr>
            <a:normAutofit fontScale="90000"/>
          </a:bodyPr>
          <a:lstStyle/>
          <a:p>
            <a:r>
              <a:rPr lang="fr-CA" dirty="0"/>
              <a:t>Modèle de graphe </a:t>
            </a:r>
            <a:r>
              <a:rPr lang="fr-CA" dirty="0" smtClean="0"/>
              <a:t>d’affiliation (exemple)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08920"/>
                <a:ext cx="8229600" cy="386561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fr-CA" dirty="0" smtClean="0"/>
                  <a:t>Deux communautés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CA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𝐴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𝐵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𝐶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fr-CA" b="0" i="1" smtClean="0"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fr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CA" b="0" i="1" smtClean="0">
                        <a:latin typeface="Cambria Math"/>
                      </a:rPr>
                      <m:t>=?</m:t>
                    </m:r>
                  </m:oMath>
                </a14:m>
                <a:endParaRPr lang="fr-CA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𝐵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𝐷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𝐸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𝐹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fr-CA" i="1"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=?</m:t>
                    </m:r>
                  </m:oMath>
                </a14:m>
                <a:endParaRPr lang="fr-CA" dirty="0"/>
              </a:p>
              <a:p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𝑃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fr-CA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}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nary>
                      <m:naryPr>
                        <m:chr m:val="∏"/>
                        <m:ctrlPr>
                          <a:rPr lang="fr-CA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}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CA" i="1">
                                    <a:latin typeface="Cambria Math"/>
                                  </a:rPr>
                                  <m:t>𝑢𝑣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fr-CA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𝑃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𝐴𝐵</m:t>
                        </m:r>
                      </m:sub>
                    </m:sSub>
                    <m:sSub>
                      <m:sSubPr>
                        <m:ctrlPr>
                          <a:rPr lang="fr-CA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𝐴𝐶</m:t>
                        </m:r>
                      </m:sub>
                    </m:sSub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𝐵𝐶</m:t>
                        </m:r>
                      </m:sub>
                    </m:sSub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𝐵𝐷</m:t>
                        </m:r>
                      </m:sub>
                    </m:sSub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𝐷𝐸</m:t>
                        </m:r>
                      </m:sub>
                    </m:sSub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𝐷𝐹</m:t>
                        </m:r>
                      </m:sub>
                    </m:sSub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𝐷𝐺</m:t>
                        </m:r>
                      </m:sub>
                    </m:sSub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𝐸𝐹</m:t>
                        </m:r>
                      </m:sub>
                    </m:sSub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𝐹</m:t>
                        </m:r>
                        <m:r>
                          <a:rPr lang="fr-CA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𝐴𝐷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𝐴𝐸</m:t>
                            </m:r>
                          </m:sub>
                        </m:sSub>
                      </m:e>
                    </m:d>
                  </m:oMath>
                </a14:m>
                <a:r>
                  <a:rPr lang="fr-CA" i="1" dirty="0" smtClean="0">
                    <a:latin typeface="Cambria Math"/>
                  </a:rPr>
                  <a:t/>
                </a:r>
                <a:br>
                  <a:rPr lang="fr-CA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𝐴𝐹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𝐴𝐺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𝐵𝐸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𝐵𝐹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𝐵𝐺</m:t>
                            </m:r>
                          </m:sub>
                        </m:sSub>
                      </m:e>
                    </m:d>
                  </m:oMath>
                </a14:m>
                <a:r>
                  <a:rPr lang="fr-CA" i="1" dirty="0" smtClean="0">
                    <a:latin typeface="Cambria Math"/>
                  </a:rPr>
                  <a:t/>
                </a:r>
                <a:br>
                  <a:rPr lang="fr-CA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𝐶𝐷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𝐶𝐸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𝐶𝐹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𝐶𝐺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𝐸𝐺</m:t>
                            </m:r>
                          </m:sub>
                        </m:sSub>
                      </m:e>
                    </m:d>
                  </m:oMath>
                </a14:m>
                <a:endParaRPr lang="fr-CA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𝑃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CA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CA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CA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fr-CA" dirty="0"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fr-CA" i="1" dirty="0">
                    <a:latin typeface="Cambria Math"/>
                  </a:rPr>
                  <a:t/>
                </a:r>
                <a:br>
                  <a:rPr lang="fr-CA" i="1" dirty="0">
                    <a:latin typeface="Cambria Math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fr-CA" dirty="0">
                            <a:ea typeface="Cambria Math"/>
                          </a:rPr>
                          <m:t> </m:t>
                        </m:r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fr-CA" dirty="0">
                            <a:ea typeface="Cambria Math"/>
                          </a:rPr>
                          <m:t> </m:t>
                        </m:r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CA" i="1" dirty="0">
                    <a:latin typeface="Cambria Math"/>
                  </a:rPr>
                  <a:t/>
                </a:r>
                <a:br>
                  <a:rPr lang="fr-CA" i="1" dirty="0">
                    <a:latin typeface="Cambria Math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fr-CA" dirty="0">
                            <a:ea typeface="Cambria Math"/>
                          </a:rPr>
                          <m:t> </m:t>
                        </m:r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fr-CA" dirty="0">
                            <a:ea typeface="Cambria Math"/>
                          </a:rPr>
                          <m:t> </m:t>
                        </m:r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fr-CA" dirty="0">
                            <a:ea typeface="Cambria Math"/>
                          </a:rPr>
                          <m:t> </m:t>
                        </m:r>
                      </m:e>
                    </m:d>
                    <m:d>
                      <m:dPr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fr-CA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08920"/>
                <a:ext cx="8229600" cy="3865616"/>
              </a:xfrm>
              <a:blipFill rotWithShape="1">
                <a:blip r:embed="rId3" cstate="print"/>
                <a:stretch>
                  <a:fillRect t="-204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43</a:t>
            </a:fld>
            <a:endParaRPr lang="en-CA"/>
          </a:p>
        </p:txBody>
      </p:sp>
      <p:grpSp>
        <p:nvGrpSpPr>
          <p:cNvPr id="5" name="Groupe 4"/>
          <p:cNvGrpSpPr/>
          <p:nvPr/>
        </p:nvGrpSpPr>
        <p:grpSpPr>
          <a:xfrm>
            <a:off x="2675534" y="1655256"/>
            <a:ext cx="419050" cy="369332"/>
            <a:chOff x="1272630" y="2420888"/>
            <a:chExt cx="419050" cy="369332"/>
          </a:xfrm>
        </p:grpSpPr>
        <p:sp>
          <p:nvSpPr>
            <p:cNvPr id="6" name="Ellipse 5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616449" y="1655256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111774" y="2247369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511527" y="1668998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383088" y="1675522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383088" y="2247369"/>
            <a:ext cx="419050" cy="369332"/>
            <a:chOff x="1272630" y="2420888"/>
            <a:chExt cx="419050" cy="369332"/>
          </a:xfrm>
        </p:grpSpPr>
        <p:sp>
          <p:nvSpPr>
            <p:cNvPr id="21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511527" y="2247369"/>
            <a:ext cx="419050" cy="369332"/>
            <a:chOff x="1272630" y="2420888"/>
            <a:chExt cx="419050" cy="369332"/>
          </a:xfrm>
        </p:grpSpPr>
        <p:sp>
          <p:nvSpPr>
            <p:cNvPr id="24" name="Ellipse 2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" name="Connecteur droit 25"/>
          <p:cNvCxnSpPr>
            <a:stCxn id="6" idx="6"/>
            <a:endCxn id="10" idx="1"/>
          </p:cNvCxnSpPr>
          <p:nvPr/>
        </p:nvCxnSpPr>
        <p:spPr>
          <a:xfrm>
            <a:off x="3094584" y="1839922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7" idx="2"/>
            <a:endCxn id="12" idx="0"/>
          </p:cNvCxnSpPr>
          <p:nvPr/>
        </p:nvCxnSpPr>
        <p:spPr>
          <a:xfrm>
            <a:off x="2885059" y="2024588"/>
            <a:ext cx="436240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2" idx="0"/>
            <a:endCxn id="9" idx="4"/>
          </p:cNvCxnSpPr>
          <p:nvPr/>
        </p:nvCxnSpPr>
        <p:spPr>
          <a:xfrm flipV="1">
            <a:off x="3321299" y="2024588"/>
            <a:ext cx="504675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6" idx="1"/>
            <a:endCxn id="9" idx="6"/>
          </p:cNvCxnSpPr>
          <p:nvPr/>
        </p:nvCxnSpPr>
        <p:spPr>
          <a:xfrm flipH="1" flipV="1">
            <a:off x="4035499" y="1839922"/>
            <a:ext cx="476028" cy="137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9" idx="1"/>
            <a:endCxn id="16" idx="3"/>
          </p:cNvCxnSpPr>
          <p:nvPr/>
        </p:nvCxnSpPr>
        <p:spPr>
          <a:xfrm flipH="1" flipV="1">
            <a:off x="4930577" y="1853664"/>
            <a:ext cx="452511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25" idx="0"/>
            <a:endCxn id="15" idx="4"/>
          </p:cNvCxnSpPr>
          <p:nvPr/>
        </p:nvCxnSpPr>
        <p:spPr>
          <a:xfrm flipV="1">
            <a:off x="4721052" y="2038330"/>
            <a:ext cx="0" cy="209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22" idx="0"/>
            <a:endCxn id="19" idx="2"/>
          </p:cNvCxnSpPr>
          <p:nvPr/>
        </p:nvCxnSpPr>
        <p:spPr>
          <a:xfrm flipV="1">
            <a:off x="5592613" y="2044854"/>
            <a:ext cx="0" cy="202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22" idx="1"/>
            <a:endCxn id="24" idx="6"/>
          </p:cNvCxnSpPr>
          <p:nvPr/>
        </p:nvCxnSpPr>
        <p:spPr>
          <a:xfrm flipH="1">
            <a:off x="4930577" y="2432035"/>
            <a:ext cx="45251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21" idx="1"/>
            <a:endCxn id="15" idx="5"/>
          </p:cNvCxnSpPr>
          <p:nvPr/>
        </p:nvCxnSpPr>
        <p:spPr>
          <a:xfrm flipH="1" flipV="1">
            <a:off x="4869209" y="1984243"/>
            <a:ext cx="575247" cy="3172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86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676456" cy="1066800"/>
          </a:xfrm>
        </p:spPr>
        <p:txBody>
          <a:bodyPr>
            <a:normAutofit fontScale="90000"/>
          </a:bodyPr>
          <a:lstStyle/>
          <a:p>
            <a:r>
              <a:rPr lang="fr-CA" dirty="0"/>
              <a:t>Modèle de graphe </a:t>
            </a:r>
            <a:r>
              <a:rPr lang="fr-CA" dirty="0" smtClean="0"/>
              <a:t>d’affiliation (exemple)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08920"/>
                <a:ext cx="8686800" cy="3865616"/>
              </a:xfrm>
            </p:spPr>
            <p:txBody>
              <a:bodyPr>
                <a:normAutofit lnSpcReduction="10000"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fr-CA" i="1" smtClean="0">
                        <a:latin typeface="Cambria Math"/>
                      </a:rPr>
                      <m:t>𝑃</m:t>
                    </m:r>
                    <m:r>
                      <a:rPr lang="fr-CA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d>
                      <m:dPr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CA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CA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fr-CA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CA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CA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fr-CA" dirty="0" smtClean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r>
                      <a:rPr lang="fr-CA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fr-CA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fr-CA" dirty="0" smtClean="0"/>
                  <a:t> et peut être ignoré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CA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fr-CA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fr-CA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CA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fr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fr-CA" i="1">
                        <a:latin typeface="Cambria Math"/>
                        <a:ea typeface="Cambria Math"/>
                      </a:rPr>
                      <m:t>; </m:t>
                    </m:r>
                  </m:oMath>
                </a14:m>
                <a:endParaRPr lang="fr-CA" dirty="0" smtClean="0"/>
              </a:p>
              <a:p>
                <a:r>
                  <a:rPr lang="fr-CA" dirty="0" smtClean="0"/>
                  <a:t>Maximum (trouvé par </a:t>
                </a:r>
                <a:r>
                  <a:rPr lang="fr-CA" dirty="0" err="1" smtClean="0"/>
                  <a:t>Matlab</a:t>
                </a:r>
                <a:r>
                  <a:rPr lang="fr-CA" dirty="0" smtClean="0"/>
                  <a:t>)</a:t>
                </a:r>
              </a:p>
              <a:p>
                <a:pPr lvl="1"/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fr-CA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 = 0.6242</a:t>
                </a:r>
              </a:p>
              <a:p>
                <a:pPr lvl="2"/>
                <a:r>
                  <a:rPr lang="fr-CA" dirty="0"/>
                  <a:t>On </a:t>
                </a:r>
                <a:r>
                  <a:rPr lang="fr-CA" dirty="0" smtClean="0"/>
                  <a:t>a 4 arêtes sur 6 possibles dans 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{A, B, C, D}</a:t>
                </a:r>
                <a:endParaRPr lang="fr-CA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fr-CA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 = 0.5678</a:t>
                </a:r>
              </a:p>
              <a:p>
                <a:pPr lvl="2"/>
                <a:r>
                  <a:rPr lang="fr-CA" dirty="0"/>
                  <a:t>On a </a:t>
                </a:r>
                <a:r>
                  <a:rPr lang="fr-CA" dirty="0" smtClean="0"/>
                  <a:t>6 </a:t>
                </a:r>
                <a:r>
                  <a:rPr lang="fr-CA" dirty="0"/>
                  <a:t>arêtes sur </a:t>
                </a:r>
                <a:r>
                  <a:rPr lang="fr-CA" dirty="0" smtClean="0"/>
                  <a:t>10 </a:t>
                </a:r>
                <a:r>
                  <a:rPr lang="fr-CA" dirty="0"/>
                  <a:t>possibles dans 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{B</a:t>
                </a:r>
                <a:r>
                  <a:rPr lang="fr-CA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D, E, F, G}</a:t>
                </a:r>
                <a:endParaRPr lang="fr-CA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 = 5.9242 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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 10</a:t>
                </a:r>
                <a:r>
                  <a:rPr lang="fr-CA" baseline="30000" dirty="0" smtClean="0">
                    <a:latin typeface="Times New Roman" pitchFamily="18" charset="0"/>
                    <a:cs typeface="Times New Roman" pitchFamily="18" charset="0"/>
                  </a:rPr>
                  <a:t>-5</a:t>
                </a:r>
                <a:endParaRPr lang="fr-CA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08920"/>
                <a:ext cx="8686800" cy="3865616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44</a:t>
            </a:fld>
            <a:endParaRPr lang="en-CA"/>
          </a:p>
        </p:txBody>
      </p:sp>
      <p:grpSp>
        <p:nvGrpSpPr>
          <p:cNvPr id="5" name="Groupe 4"/>
          <p:cNvGrpSpPr/>
          <p:nvPr/>
        </p:nvGrpSpPr>
        <p:grpSpPr>
          <a:xfrm>
            <a:off x="2675534" y="1655256"/>
            <a:ext cx="419050" cy="369332"/>
            <a:chOff x="1272630" y="2420888"/>
            <a:chExt cx="419050" cy="369332"/>
          </a:xfrm>
        </p:grpSpPr>
        <p:sp>
          <p:nvSpPr>
            <p:cNvPr id="6" name="Ellipse 5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616449" y="1655256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111774" y="2247369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511527" y="1668998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383088" y="1675522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383088" y="2247369"/>
            <a:ext cx="419050" cy="369332"/>
            <a:chOff x="1272630" y="2420888"/>
            <a:chExt cx="419050" cy="369332"/>
          </a:xfrm>
        </p:grpSpPr>
        <p:sp>
          <p:nvSpPr>
            <p:cNvPr id="21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511527" y="2247369"/>
            <a:ext cx="419050" cy="369332"/>
            <a:chOff x="1272630" y="2420888"/>
            <a:chExt cx="419050" cy="369332"/>
          </a:xfrm>
        </p:grpSpPr>
        <p:sp>
          <p:nvSpPr>
            <p:cNvPr id="24" name="Ellipse 2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" name="Connecteur droit 25"/>
          <p:cNvCxnSpPr>
            <a:stCxn id="6" idx="6"/>
            <a:endCxn id="10" idx="1"/>
          </p:cNvCxnSpPr>
          <p:nvPr/>
        </p:nvCxnSpPr>
        <p:spPr>
          <a:xfrm>
            <a:off x="3094584" y="1839922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7" idx="2"/>
            <a:endCxn id="12" idx="0"/>
          </p:cNvCxnSpPr>
          <p:nvPr/>
        </p:nvCxnSpPr>
        <p:spPr>
          <a:xfrm>
            <a:off x="2885059" y="2024588"/>
            <a:ext cx="436240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2" idx="0"/>
            <a:endCxn id="9" idx="4"/>
          </p:cNvCxnSpPr>
          <p:nvPr/>
        </p:nvCxnSpPr>
        <p:spPr>
          <a:xfrm flipV="1">
            <a:off x="3321299" y="2024588"/>
            <a:ext cx="504675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6" idx="1"/>
            <a:endCxn id="9" idx="6"/>
          </p:cNvCxnSpPr>
          <p:nvPr/>
        </p:nvCxnSpPr>
        <p:spPr>
          <a:xfrm flipH="1" flipV="1">
            <a:off x="4035499" y="1839922"/>
            <a:ext cx="476028" cy="137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9" idx="1"/>
            <a:endCxn id="16" idx="3"/>
          </p:cNvCxnSpPr>
          <p:nvPr/>
        </p:nvCxnSpPr>
        <p:spPr>
          <a:xfrm flipH="1" flipV="1">
            <a:off x="4930577" y="1853664"/>
            <a:ext cx="452511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25" idx="0"/>
            <a:endCxn id="15" idx="4"/>
          </p:cNvCxnSpPr>
          <p:nvPr/>
        </p:nvCxnSpPr>
        <p:spPr>
          <a:xfrm flipV="1">
            <a:off x="4721052" y="2038330"/>
            <a:ext cx="0" cy="209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22" idx="0"/>
            <a:endCxn id="19" idx="2"/>
          </p:cNvCxnSpPr>
          <p:nvPr/>
        </p:nvCxnSpPr>
        <p:spPr>
          <a:xfrm flipV="1">
            <a:off x="5592613" y="2044854"/>
            <a:ext cx="0" cy="202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22" idx="1"/>
            <a:endCxn id="24" idx="6"/>
          </p:cNvCxnSpPr>
          <p:nvPr/>
        </p:nvCxnSpPr>
        <p:spPr>
          <a:xfrm flipH="1">
            <a:off x="4930577" y="2432035"/>
            <a:ext cx="45251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21" idx="1"/>
            <a:endCxn id="15" idx="5"/>
          </p:cNvCxnSpPr>
          <p:nvPr/>
        </p:nvCxnSpPr>
        <p:spPr>
          <a:xfrm flipH="1" flipV="1">
            <a:off x="4869209" y="1984243"/>
            <a:ext cx="575247" cy="3172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64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Modèle de graphe d’affiliation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968552"/>
              </a:xfrm>
            </p:spPr>
            <p:txBody>
              <a:bodyPr>
                <a:normAutofit fontScale="92500"/>
              </a:bodyPr>
              <a:lstStyle/>
              <a:p>
                <a:r>
                  <a:rPr lang="fr-CA" dirty="0"/>
                  <a:t>Si </a:t>
                </a:r>
                <a:r>
                  <a:rPr lang="fr-CA" dirty="0" smtClean="0"/>
                  <a:t>on connait </a:t>
                </a:r>
                <a:r>
                  <a:rPr lang="fr-CA" dirty="0"/>
                  <a:t>déjà les communautés auxquelles chaque nœud appartient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𝑃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fr-CA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}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nary>
                      <m:naryPr>
                        <m:chr m:val="∏"/>
                        <m:ctrlPr>
                          <a:rPr lang="fr-CA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}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CA" i="1">
                                    <a:latin typeface="Cambria Math"/>
                                  </a:rPr>
                                  <m:t>𝑢𝑣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fr-CA" dirty="0"/>
              </a:p>
              <a:p>
                <a:r>
                  <a:rPr lang="fr-CA" dirty="0" smtClean="0"/>
                  <a:t>Mais on ne connait pas les communautés!</a:t>
                </a:r>
              </a:p>
              <a:p>
                <a:pPr lvl="1"/>
                <a:r>
                  <a:rPr lang="fr-CA" dirty="0" smtClean="0"/>
                  <a:t>Assigner initialement les nœuds à des communautés</a:t>
                </a:r>
              </a:p>
              <a:p>
                <a:pPr lvl="1"/>
                <a:r>
                  <a:rPr lang="fr-CA" dirty="0" smtClean="0"/>
                  <a:t>Calculer la probabilité</a:t>
                </a:r>
              </a:p>
              <a:p>
                <a:pPr lvl="1"/>
                <a:r>
                  <a:rPr lang="fr-CA" dirty="0" smtClean="0"/>
                  <a:t>Modifier </a:t>
                </a:r>
                <a:r>
                  <a:rPr lang="fr-CA" dirty="0" err="1" smtClean="0"/>
                  <a:t>incrémentalement</a:t>
                </a:r>
                <a:r>
                  <a:rPr lang="fr-CA" dirty="0" smtClean="0"/>
                  <a:t> (ajouter ou retirer un nœud d’une communauté)</a:t>
                </a:r>
              </a:p>
              <a:p>
                <a:pPr lvl="1"/>
                <a:r>
                  <a:rPr lang="fr-CA" dirty="0" smtClean="0"/>
                  <a:t>Recalculer la probabilité et conserver si amélioration</a:t>
                </a:r>
              </a:p>
              <a:p>
                <a:pPr lvl="2"/>
                <a:r>
                  <a:rPr lang="fr-CA" dirty="0" smtClean="0"/>
                  <a:t>Algorithme inefficace</a:t>
                </a:r>
              </a:p>
              <a:p>
                <a:pPr lvl="2"/>
                <a:r>
                  <a:rPr lang="fr-CA" dirty="0" smtClean="0"/>
                  <a:t>Choisir la modification incrémentale est difficile</a:t>
                </a:r>
              </a:p>
              <a:p>
                <a:pPr lvl="2"/>
                <a:r>
                  <a:rPr lang="fr-CA" dirty="0" smtClean="0"/>
                  <a:t>Ne garantie pas qu’on a trouvé la solution optimale</a:t>
                </a:r>
                <a:endParaRPr lang="fr-CA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968552"/>
              </a:xfrm>
              <a:blipFill rotWithShape="1">
                <a:blip r:embed="rId3" cstate="print"/>
                <a:stretch>
                  <a:fillRect t="-1104" r="-1333" b="-171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2316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Modèle de </a:t>
            </a:r>
            <a:r>
              <a:rPr lang="fr-CA" dirty="0" smtClean="0"/>
              <a:t>degré d’affiliation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CA" dirty="0" smtClean="0"/>
                  <a:t>Modification au graphe d’affiliation</a:t>
                </a:r>
              </a:p>
              <a:p>
                <a:pPr lvl="1"/>
                <a:r>
                  <a:rPr lang="fr-CA" dirty="0" smtClean="0"/>
                  <a:t>Avant: un nœud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fr-CA" i="1" baseline="-25000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fr-CA" dirty="0" smtClean="0"/>
                  <a:t> fait partie ou non d’une communauté </a:t>
                </a:r>
                <a:r>
                  <a:rPr lang="fr-CA" i="1" dirty="0" err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CA" i="1" baseline="-25000" dirty="0" err="1" smtClean="0">
                    <a:latin typeface="Times New Roman" pitchFamily="18" charset="0"/>
                    <a:cs typeface="Times New Roman" pitchFamily="18" charset="0"/>
                  </a:rPr>
                  <a:t>j</a:t>
                </a:r>
                <a:endParaRPr lang="fr-CA" i="1" baseline="-25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fr-CA" dirty="0" smtClean="0"/>
                  <a:t>Maintenant: </a:t>
                </a:r>
                <a:r>
                  <a:rPr lang="fr-CA" dirty="0"/>
                  <a:t>un nœud </a:t>
                </a:r>
                <a:r>
                  <a:rPr lang="fr-CA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fr-CA" i="1" baseline="-25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fr-CA" dirty="0"/>
                  <a:t> fait partie </a:t>
                </a:r>
                <a:r>
                  <a:rPr lang="fr-CA" dirty="0" smtClean="0"/>
                  <a:t>d’une </a:t>
                </a:r>
                <a:r>
                  <a:rPr lang="fr-CA" dirty="0"/>
                  <a:t>communauté </a:t>
                </a:r>
                <a:r>
                  <a:rPr lang="fr-CA" i="1" dirty="0" err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CA" i="1" baseline="-25000" dirty="0" err="1" smtClean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fr-CA" dirty="0" smtClean="0"/>
                  <a:t> avec un degré d’appartenance </a:t>
                </a:r>
                <a:r>
                  <a:rPr lang="fr-CA" i="1" dirty="0" err="1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fr-CA" i="1" baseline="-25000" dirty="0" err="1" smtClean="0">
                    <a:latin typeface="Times New Roman" pitchFamily="18" charset="0"/>
                    <a:cs typeface="Times New Roman" pitchFamily="18" charset="0"/>
                  </a:rPr>
                  <a:t>ij</a:t>
                </a:r>
                <a:endParaRPr lang="fr-CA" i="1" baseline="-25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:r>
                  <a:rPr lang="fr-CA" i="1" dirty="0" err="1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fr-CA" i="1" baseline="-25000" dirty="0" err="1" smtClean="0">
                    <a:latin typeface="Times New Roman" pitchFamily="18" charset="0"/>
                    <a:cs typeface="Times New Roman" pitchFamily="18" charset="0"/>
                  </a:rPr>
                  <a:t>ij</a:t>
                </a:r>
                <a:r>
                  <a:rPr lang="fr-CA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≥ 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  <a:p>
                <a:pPr lvl="1"/>
                <a:r>
                  <a:rPr lang="fr-CA" dirty="0" smtClean="0"/>
                  <a:t>Deux nœuds </a:t>
                </a:r>
                <a:r>
                  <a:rPr lang="fr-CA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fr-CA" i="1" baseline="-25000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fr-CA" dirty="0"/>
                  <a:t> et </a:t>
                </a:r>
                <a:r>
                  <a:rPr lang="fr-CA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fr-CA" i="1" baseline="-25000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/>
                  <a:t> dans </a:t>
                </a:r>
                <a:r>
                  <a:rPr lang="fr-CA" dirty="0" smtClean="0"/>
                  <a:t>une communauté </a:t>
                </a:r>
                <a:r>
                  <a:rPr lang="fr-CA" i="1" dirty="0" err="1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CA" i="1" baseline="-25000" dirty="0" err="1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fr-CA" dirty="0" smtClean="0"/>
                  <a:t> sont connectés </a:t>
                </a:r>
                <a:r>
                  <a:rPr lang="fr-CA" dirty="0"/>
                  <a:t>par une </a:t>
                </a:r>
                <a:r>
                  <a:rPr lang="fr-CA" dirty="0" smtClean="0"/>
                  <a:t>arête avec probabilité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fr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𝑢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fr-CA" b="0" i="1" smtClean="0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fr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CA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𝑢𝑗</m:t>
                            </m:r>
                          </m:sub>
                        </m:sSub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/>
                              </a:rPr>
                              <m:t>𝑣𝑗</m:t>
                            </m:r>
                          </m:sub>
                        </m:sSub>
                      </m:sup>
                    </m:sSup>
                  </m:oMath>
                </a14:m>
                <a:endParaRPr lang="fr-CA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126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7190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Modèle de degré d’affiliation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507288" cy="504056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fr-CA" dirty="0" smtClean="0"/>
                  <a:t>Pour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fr-CA" dirty="0" smtClean="0"/>
                  <a:t> communautés, </a:t>
                </a:r>
                <a:r>
                  <a:rPr lang="fr-CA" dirty="0"/>
                  <a:t>deux nœuds </a:t>
                </a:r>
                <a:r>
                  <a:rPr lang="fr-CA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fr-CA" i="1" baseline="-25000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fr-CA" dirty="0"/>
                  <a:t> et </a:t>
                </a:r>
                <a:r>
                  <a:rPr lang="fr-CA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fr-CA" i="1" baseline="-25000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/>
                  <a:t> </a:t>
                </a:r>
                <a:r>
                  <a:rPr lang="fr-CA" dirty="0" smtClean="0"/>
                  <a:t>sont connectés avec probabilité</a:t>
                </a:r>
                <a:endParaRPr lang="fr-CA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=1−</m:t>
                    </m:r>
                    <m:nary>
                      <m:naryPr>
                        <m:chr m:val="∏"/>
                        <m:ctrlPr>
                          <a:rPr lang="fr-CA" i="1">
                            <a:latin typeface="Cambria Math"/>
                          </a:rPr>
                        </m:ctrlPr>
                      </m:naryPr>
                      <m:sub>
                        <m:r>
                          <a:rPr lang="fr-CA" b="0" i="1" smtClean="0">
                            <a:latin typeface="Cambria Math"/>
                          </a:rPr>
                          <m:t>𝑗</m:t>
                        </m:r>
                        <m:r>
                          <a:rPr lang="fr-CA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fr-CA" b="0" i="1" smtClean="0">
                            <a:latin typeface="Cambria Math"/>
                          </a:rPr>
                          <m:t>𝑀</m:t>
                        </m:r>
                        <m:r>
                          <a:rPr lang="fr-CA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CA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CA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CA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fr-CA" b="0" i="1" smtClean="0">
                        <a:latin typeface="Cambria Math"/>
                      </a:rPr>
                      <m:t>= </m:t>
                    </m:r>
                    <m:r>
                      <a:rPr lang="fr-CA" i="1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fr-CA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fr-CA" i="1">
                                <a:latin typeface="Cambria Math"/>
                              </a:rPr>
                              <m:t>𝑗</m:t>
                            </m:r>
                            <m:r>
                              <a:rPr lang="fr-CA" i="1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fr-CA" i="1">
                                <a:latin typeface="Cambria Math"/>
                              </a:rPr>
                              <m:t>𝑀</m:t>
                            </m:r>
                            <m:r>
                              <a:rPr lang="fr-CA" i="1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fr-CA" i="1">
                                    <a:latin typeface="Cambria Math"/>
                                  </a:rPr>
                                  <m:t>𝑢𝑗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fr-CA" i="1">
                                    <a:latin typeface="Cambria Math"/>
                                  </a:rPr>
                                  <m:t>𝑣𝑗</m:t>
                                </m:r>
                              </m:sub>
                            </m:sSub>
                          </m:e>
                        </m:nary>
                      </m:sup>
                    </m:sSup>
                  </m:oMath>
                </a14:m>
                <a:endParaRPr lang="fr-CA" dirty="0" smtClean="0"/>
              </a:p>
              <a:p>
                <a:r>
                  <a:rPr lang="fr-CA" dirty="0" smtClean="0"/>
                  <a:t>La probabilité du graphe étant donné les communautés est: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𝑃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fr-CA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}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nary>
                      <m:naryPr>
                        <m:chr m:val="∏"/>
                        <m:ctrlPr>
                          <a:rPr lang="fr-CA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}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CA" i="1">
                                    <a:latin typeface="Cambria Math"/>
                                  </a:rPr>
                                  <m:t>𝑢𝑣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fr-CA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𝑃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fr-CA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}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d>
                          <m:dPr>
                            <m:ctrlPr>
                              <a:rPr lang="fr-CA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CA" i="1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fr-CA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fr-CA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fr-CA" i="1">
                                        <a:latin typeface="Cambria Math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fr-CA" i="1">
                                        <a:latin typeface="Cambria Math"/>
                                      </a:rPr>
                                      <m:t>𝑀</m:t>
                                    </m:r>
                                    <m:r>
                                      <a:rPr lang="fr-CA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CA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fr-CA" i="1">
                                            <a:latin typeface="Cambria Math"/>
                                          </a:rPr>
                                          <m:t>𝑢𝑗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CA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fr-CA" i="1">
                                            <a:latin typeface="Cambria Math"/>
                                          </a:rPr>
                                          <m:t>𝑣𝑗</m:t>
                                        </m:r>
                                      </m:sub>
                                    </m:sSub>
                                  </m:e>
                                </m:nary>
                              </m:sup>
                            </m:sSup>
                          </m:e>
                        </m:d>
                      </m:e>
                    </m:nary>
                    <m:nary>
                      <m:naryPr>
                        <m:chr m:val="∏"/>
                        <m:ctrlPr>
                          <a:rPr lang="fr-CA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}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CA" i="1" smtClean="0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fr-CA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fr-CA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fr-CA" i="1">
                                        <a:latin typeface="Cambria Math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fr-CA" i="1">
                                        <a:latin typeface="Cambria Math"/>
                                      </a:rPr>
                                      <m:t>𝑀</m:t>
                                    </m:r>
                                    <m:r>
                                      <a:rPr lang="fr-CA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CA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fr-CA" i="1">
                                            <a:latin typeface="Cambria Math"/>
                                          </a:rPr>
                                          <m:t>𝑢𝑗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CA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fr-CA" i="1">
                                            <a:latin typeface="Cambria Math"/>
                                          </a:rPr>
                                          <m:t>𝑣𝑗</m:t>
                                        </m:r>
                                      </m:sub>
                                    </m:sSub>
                                  </m:e>
                                </m:nary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fr-CA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𝑃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CA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}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fr-CA" b="0" i="1" smtClean="0">
                            <a:latin typeface="Cambria Math"/>
                          </a:rPr>
                          <m:t>𝑙𝑜𝑔</m:t>
                        </m:r>
                        <m:d>
                          <m:dPr>
                            <m:ctrlPr>
                              <a:rPr lang="fr-CA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CA" i="1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fr-CA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fr-CA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fr-CA" i="1">
                                        <a:latin typeface="Cambria Math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fr-CA" i="1">
                                        <a:latin typeface="Cambria Math"/>
                                      </a:rPr>
                                      <m:t>𝑀</m:t>
                                    </m:r>
                                    <m:r>
                                      <a:rPr lang="fr-CA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CA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fr-CA" i="1">
                                            <a:latin typeface="Cambria Math"/>
                                          </a:rPr>
                                          <m:t>𝑢𝑗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CA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fr-CA" i="1">
                                            <a:latin typeface="Cambria Math"/>
                                          </a:rPr>
                                          <m:t>𝑣𝑗</m:t>
                                        </m:r>
                                      </m:sub>
                                    </m:sSub>
                                  </m:e>
                                </m:nary>
                              </m:sup>
                            </m:sSup>
                          </m:e>
                        </m:d>
                      </m:e>
                    </m:nary>
                    <m:r>
                      <a:rPr lang="fr-CA" b="0" i="1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fr-CA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fr-CA" i="1">
                            <a:latin typeface="Cambria Math"/>
                          </a:rPr>
                          <m:t>}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∉</m:t>
                        </m:r>
                        <m:r>
                          <a:rPr lang="fr-CA" i="1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fr-CA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fr-CA" i="1">
                                <a:latin typeface="Cambria Math"/>
                              </a:rPr>
                              <m:t>𝑗</m:t>
                            </m:r>
                            <m:r>
                              <a:rPr lang="fr-CA" i="1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fr-CA" i="1">
                                <a:latin typeface="Cambria Math"/>
                              </a:rPr>
                              <m:t>𝑀</m:t>
                            </m:r>
                            <m:r>
                              <a:rPr lang="fr-CA" i="1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fr-CA" i="1">
                                    <a:latin typeface="Cambria Math"/>
                                  </a:rPr>
                                  <m:t>𝑢𝑗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fr-CA" i="1">
                                    <a:latin typeface="Cambria Math"/>
                                  </a:rPr>
                                  <m:t>𝑣𝑗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fr-CA" dirty="0"/>
              </a:p>
              <a:p>
                <a:r>
                  <a:rPr lang="fr-CA" dirty="0" smtClean="0"/>
                  <a:t>Sommation plus facile à optimiser </a:t>
                </a:r>
              </a:p>
              <a:p>
                <a:pPr lvl="1"/>
                <a:r>
                  <a:rPr lang="fr-CA" dirty="0" smtClean="0"/>
                  <a:t>Pour chaque nœud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fr-CA" i="1" baseline="-25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fr-CA" dirty="0" smtClean="0"/>
                  <a:t>, choisir les </a:t>
                </a:r>
                <a:r>
                  <a:rPr lang="fr-CA" i="1" dirty="0" err="1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fr-CA" i="1" baseline="-25000" dirty="0" err="1" smtClean="0">
                    <a:latin typeface="Times New Roman" pitchFamily="18" charset="0"/>
                    <a:cs typeface="Times New Roman" pitchFamily="18" charset="0"/>
                  </a:rPr>
                  <a:t>ij</a:t>
                </a:r>
                <a:r>
                  <a:rPr lang="fr-CA" i="1" dirty="0" smtClean="0"/>
                  <a:t> </a:t>
                </a:r>
                <a:r>
                  <a:rPr lang="fr-CA" dirty="0" smtClean="0"/>
                  <a:t>qui maximisent la sommation</a:t>
                </a:r>
              </a:p>
              <a:p>
                <a:pPr lvl="1"/>
                <a:r>
                  <a:rPr lang="fr-CA" dirty="0" smtClean="0"/>
                  <a:t>Descente de gradient</a:t>
                </a: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507288" cy="5040560"/>
              </a:xfrm>
              <a:blipFill rotWithShape="1">
                <a:blip r:embed="rId3" cstate="print"/>
                <a:stretch>
                  <a:fillRect t="-1693" b="-48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852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Simrank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 calculer la similarité entre les nœuds</a:t>
            </a:r>
          </a:p>
          <a:p>
            <a:pPr lvl="1"/>
            <a:r>
              <a:rPr lang="fr-CA" dirty="0" smtClean="0"/>
              <a:t>Idéal pour la similarité de nœuds d’un même type dans un réseau social avec des nœuds variés</a:t>
            </a:r>
            <a:endParaRPr lang="fr-CA" dirty="0"/>
          </a:p>
          <a:p>
            <a:r>
              <a:rPr lang="fr-CA" dirty="0" smtClean="0"/>
              <a:t>Détermine où une marche aléatoire (</a:t>
            </a:r>
            <a:r>
              <a:rPr lang="fr-CA" i="1" dirty="0" err="1" smtClean="0"/>
              <a:t>random</a:t>
            </a:r>
            <a:r>
              <a:rPr lang="fr-CA" i="1" dirty="0" smtClean="0"/>
              <a:t> </a:t>
            </a:r>
            <a:r>
              <a:rPr lang="fr-CA" i="1" dirty="0" err="1" smtClean="0"/>
              <a:t>walk</a:t>
            </a:r>
            <a:r>
              <a:rPr lang="fr-CA" dirty="0" smtClean="0"/>
              <a:t>) va terminer en partant d’un nœud spécifique</a:t>
            </a:r>
          </a:p>
          <a:p>
            <a:pPr lvl="1"/>
            <a:r>
              <a:rPr lang="fr-CA" dirty="0" smtClean="0"/>
              <a:t>Plus la probabilité est élevé, plus le nœud final est similaire au nœud initial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561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Simrank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CA" dirty="0" smtClean="0"/>
                  <a:t>Rappel: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b="1">
                            <a:latin typeface="Cambria Math"/>
                          </a:rPr>
                          <m:t>𝐯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CA">
                        <a:latin typeface="Cambria Math"/>
                      </a:rPr>
                      <m:t>=</m:t>
                    </m:r>
                    <m:r>
                      <a:rPr lang="fr-CA" i="1">
                        <a:latin typeface="Cambria Math"/>
                      </a:rPr>
                      <m:t>𝛽</m:t>
                    </m:r>
                    <m:r>
                      <a:rPr lang="fr-CA" b="1">
                        <a:latin typeface="Cambria Math"/>
                      </a:rPr>
                      <m:t>𝐌</m:t>
                    </m:r>
                    <m:sSub>
                      <m:sSubPr>
                        <m:ctrlPr>
                          <a:rPr lang="fr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b="1">
                            <a:latin typeface="Cambria Math"/>
                          </a:rPr>
                          <m:t>𝐯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𝑖</m:t>
                        </m:r>
                        <m:r>
                          <a:rPr lang="fr-CA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fr-CA">
                        <a:latin typeface="Cambria Math"/>
                      </a:rPr>
                      <m:t>+(1−</m:t>
                    </m:r>
                    <m:r>
                      <a:rPr lang="fr-CA" i="1">
                        <a:latin typeface="Cambria Math"/>
                      </a:rPr>
                      <m:t>𝛽</m:t>
                    </m:r>
                    <m:r>
                      <a:rPr lang="fr-CA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b="1">
                            <a:latin typeface="Cambria Math"/>
                          </a:rPr>
                          <m:t>𝐯</m:t>
                        </m:r>
                      </m:e>
                      <m:sub>
                        <m:r>
                          <a:rPr lang="fr-CA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fr-CA" dirty="0" smtClean="0"/>
              </a:p>
              <a:p>
                <a:pPr lvl="1"/>
                <a:r>
                  <a:rPr lang="fr-CA" b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i="1" baseline="-25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fr-CA" dirty="0"/>
                  <a:t> est le vecteur de probabilités d’être sur chaque nœud à l’itération </a:t>
                </a:r>
                <a:r>
                  <a:rPr lang="fr-CA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fr-CA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fr-CA" b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fr-CA" dirty="0" smtClean="0"/>
                  <a:t> est la </a:t>
                </a:r>
                <a:r>
                  <a:rPr lang="fr-CA" dirty="0"/>
                  <a:t>matrice de transitions </a:t>
                </a:r>
                <a:r>
                  <a:rPr lang="fr-CA" dirty="0" smtClean="0"/>
                  <a:t>du graphe, qui mesure </a:t>
                </a:r>
                <a:r>
                  <a:rPr lang="fr-CA" dirty="0"/>
                  <a:t>la probabilité de sauter </a:t>
                </a:r>
                <a:r>
                  <a:rPr lang="fr-CA" dirty="0" smtClean="0"/>
                  <a:t>d’un nœud à l’autre (1 / degré du nœud)</a:t>
                </a:r>
                <a:endParaRPr lang="fr-CA" dirty="0"/>
              </a:p>
              <a:p>
                <a:pPr lvl="1"/>
                <a:r>
                  <a:rPr lang="fr-CA" dirty="0" smtClean="0"/>
                  <a:t>Probabilité </a:t>
                </a:r>
                <a:r>
                  <a:rPr lang="fr-CA" dirty="0"/>
                  <a:t>de </a:t>
                </a:r>
                <a:r>
                  <a:rPr lang="fr-CA" i="1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fr-CA" dirty="0"/>
                  <a:t> que </a:t>
                </a:r>
                <a:r>
                  <a:rPr lang="fr-CA" dirty="0" smtClean="0"/>
                  <a:t>le marcheur continue sa marche, </a:t>
                </a:r>
                <a:r>
                  <a:rPr lang="fr-CA" dirty="0">
                    <a:latin typeface="Times New Roman" pitchFamily="18" charset="0"/>
                    <a:cs typeface="Times New Roman" pitchFamily="18" charset="0"/>
                  </a:rPr>
                  <a:t>(1-</a:t>
                </a:r>
                <a:r>
                  <a:rPr lang="fr-CA" i="1" dirty="0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fr-CA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fr-CA" dirty="0"/>
                  <a:t>qu’il abandonne et </a:t>
                </a:r>
                <a:r>
                  <a:rPr lang="fr-CA" dirty="0" smtClean="0"/>
                  <a:t>recommence</a:t>
                </a:r>
              </a:p>
              <a:p>
                <a:pPr lvl="1"/>
                <a:r>
                  <a:rPr lang="fr-CA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fr-CA" dirty="0" smtClean="0"/>
                  <a:t> </a:t>
                </a:r>
                <a:r>
                  <a:rPr lang="fr-CA" dirty="0"/>
                  <a:t>est le vecteur de probabilités </a:t>
                </a:r>
                <a:r>
                  <a:rPr lang="fr-CA" dirty="0" smtClean="0"/>
                  <a:t>initiales (1 pour le nœud de départ, 0 ailleurs)</a:t>
                </a:r>
                <a:endParaRPr lang="fr-CA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fr-CA" dirty="0"/>
              </a:p>
              <a:p>
                <a:pPr lvl="1"/>
                <a:endParaRPr lang="fr-CA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1269" r="-88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026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Localité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connections sont non-aléatoires et ont une localité</a:t>
            </a:r>
          </a:p>
          <a:p>
            <a:pPr lvl="1"/>
            <a:r>
              <a:rPr lang="fr-CA" dirty="0" smtClean="0"/>
              <a:t>Si A est connecté à B et A est connecté à C, la probabilité que B est connecté à C est plus grande que la probabilité aléatoire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278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4788024" y="2545216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Simrank</a:t>
            </a:r>
            <a:r>
              <a:rPr lang="fr-CA" dirty="0" smtClean="0"/>
              <a:t> (exemple)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996952"/>
                <a:ext cx="8229600" cy="364959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fr-CA" dirty="0" smtClean="0"/>
                  <a:t>Graphe bipartite avec deux types de nœuds </a:t>
                </a:r>
              </a:p>
              <a:p>
                <a:pPr lvl="1"/>
                <a:r>
                  <a:rPr lang="fr-CA" dirty="0" smtClean="0"/>
                  <a:t>Exemple: utilisateurs et intérêts</a:t>
                </a:r>
              </a:p>
              <a:p>
                <a:pPr lvl="1"/>
                <a:r>
                  <a:rPr lang="fr-CA" dirty="0" smtClean="0"/>
                  <a:t>Intuitivement, on voit que A et C sont plus similaires entre eux qu’avec B</a:t>
                </a:r>
              </a:p>
              <a:p>
                <a:r>
                  <a:rPr lang="fr-CA" dirty="0" err="1" smtClean="0"/>
                  <a:t>Simrank</a:t>
                </a:r>
                <a:endParaRPr lang="fr-CA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fr-CA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fr-CA" b="0" i="1" smtClean="0">
                        <a:latin typeface="Cambria Math"/>
                        <a:ea typeface="Cambria Math"/>
                      </a:rPr>
                      <m:t>=0.8</m:t>
                    </m:r>
                  </m:oMath>
                </a14:m>
                <a:endParaRPr lang="fr-CA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fr-CA" b="1" i="0" smtClean="0">
                        <a:latin typeface="Cambria Math"/>
                      </a:rPr>
                      <m:t>𝐌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fr-CA" i="1">
                            <a:latin typeface="Cambria Math"/>
                          </a:rPr>
                        </m:ctrlPr>
                      </m:mPr>
                      <m:m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CA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fr-CA" b="0" i="1" smtClean="0">
                                    <a:latin typeface="Cambria Math"/>
                                  </a:rPr>
                                  <m:t>   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fr-CA" b="0" i="1" smtClean="0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fr-CA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fr-CA" b="0" i="1" smtClean="0">
                                    <a:latin typeface="Cambria Math"/>
                                  </a:rPr>
                                  <m:t>  </m:t>
                                </m:r>
                              </m:e>
                            </m:mr>
                          </m:m>
                        </m:e>
                        <m:e/>
                      </m:mr>
                      <m:m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5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CA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0.3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0.5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0.3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0.3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0.5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0.5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0.5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0.5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0.5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𝐷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𝐸</m:t>
                                </m:r>
                              </m:e>
                            </m:mr>
                          </m:m>
                        </m:e>
                      </m:mr>
                    </m:m>
                  </m:oMath>
                </a14:m>
                <a:endParaRPr lang="fr-CA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996952"/>
                <a:ext cx="8229600" cy="3649592"/>
              </a:xfrm>
              <a:blipFill rotWithShape="1">
                <a:blip r:embed="rId3" cstate="print"/>
                <a:stretch>
                  <a:fillRect t="-267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50</a:t>
            </a:fld>
            <a:endParaRPr lang="en-CA"/>
          </a:p>
        </p:txBody>
      </p:sp>
      <p:grpSp>
        <p:nvGrpSpPr>
          <p:cNvPr id="5" name="Groupe 4"/>
          <p:cNvGrpSpPr/>
          <p:nvPr/>
        </p:nvGrpSpPr>
        <p:grpSpPr>
          <a:xfrm>
            <a:off x="3053707" y="1556792"/>
            <a:ext cx="419050" cy="369332"/>
            <a:chOff x="1272630" y="2420888"/>
            <a:chExt cx="419050" cy="369332"/>
          </a:xfrm>
        </p:grpSpPr>
        <p:sp>
          <p:nvSpPr>
            <p:cNvPr id="6" name="Ellipse 5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053707" y="2051004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788024" y="1556792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058643" y="2545216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" name="Connecteur droit 25"/>
          <p:cNvCxnSpPr>
            <a:stCxn id="7" idx="3"/>
            <a:endCxn id="19" idx="1"/>
          </p:cNvCxnSpPr>
          <p:nvPr/>
        </p:nvCxnSpPr>
        <p:spPr>
          <a:xfrm>
            <a:off x="3472757" y="1741458"/>
            <a:ext cx="1315267" cy="9884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6" idx="6"/>
          </p:cNvCxnSpPr>
          <p:nvPr/>
        </p:nvCxnSpPr>
        <p:spPr>
          <a:xfrm>
            <a:off x="3472757" y="1741458"/>
            <a:ext cx="13013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3" idx="1"/>
            <a:endCxn id="9" idx="6"/>
          </p:cNvCxnSpPr>
          <p:nvPr/>
        </p:nvCxnSpPr>
        <p:spPr>
          <a:xfrm flipH="1">
            <a:off x="3472757" y="1741458"/>
            <a:ext cx="1315267" cy="4942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3" idx="1"/>
            <a:endCxn id="16" idx="3"/>
          </p:cNvCxnSpPr>
          <p:nvPr/>
        </p:nvCxnSpPr>
        <p:spPr>
          <a:xfrm flipH="1">
            <a:off x="3477693" y="1741458"/>
            <a:ext cx="1310331" cy="9884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19" idx="1"/>
            <a:endCxn id="16" idx="3"/>
          </p:cNvCxnSpPr>
          <p:nvPr/>
        </p:nvCxnSpPr>
        <p:spPr>
          <a:xfrm flipH="1">
            <a:off x="3477693" y="2729882"/>
            <a:ext cx="131033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01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Simrank</a:t>
            </a:r>
            <a:r>
              <a:rPr lang="fr-CA" dirty="0"/>
              <a:t> (exemple)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579296" cy="530120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fr-CA" dirty="0" smtClean="0"/>
                  <a:t>Calculez la marche aléatoire à partir de A pour 0, 1, 2 itérations</a:t>
                </a:r>
                <a:endParaRPr lang="fr-CA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A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A" b="1">
                            <a:latin typeface="Cambria Math"/>
                          </a:rPr>
                          <m:t>𝐯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CA">
                        <a:latin typeface="Cambria Math"/>
                      </a:rPr>
                      <m:t>=</m:t>
                    </m:r>
                    <m:r>
                      <a:rPr lang="fr-CA" i="1">
                        <a:latin typeface="Cambria Math"/>
                      </a:rPr>
                      <m:t>𝛽</m:t>
                    </m:r>
                    <m:r>
                      <a:rPr lang="fr-CA" b="1">
                        <a:latin typeface="Cambria Math"/>
                      </a:rPr>
                      <m:t>𝐌</m:t>
                    </m:r>
                    <m:sSub>
                      <m:sSubPr>
                        <m:ctrlPr>
                          <a:rPr lang="fr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b="1">
                            <a:latin typeface="Cambria Math"/>
                          </a:rPr>
                          <m:t>𝐯</m:t>
                        </m:r>
                      </m:e>
                      <m:sub>
                        <m:r>
                          <a:rPr lang="fr-CA" i="1">
                            <a:latin typeface="Cambria Math"/>
                          </a:rPr>
                          <m:t>𝑖</m:t>
                        </m:r>
                        <m:r>
                          <a:rPr lang="fr-CA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fr-CA">
                        <a:latin typeface="Cambria Math"/>
                      </a:rPr>
                      <m:t>+(1−</m:t>
                    </m:r>
                    <m:r>
                      <a:rPr lang="fr-CA" i="1">
                        <a:latin typeface="Cambria Math"/>
                      </a:rPr>
                      <m:t>𝛽</m:t>
                    </m:r>
                    <m:r>
                      <a:rPr lang="fr-CA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b="1">
                            <a:latin typeface="Cambria Math"/>
                          </a:rPr>
                          <m:t>𝐯</m:t>
                        </m:r>
                      </m:e>
                      <m:sub>
                        <m:r>
                          <a:rPr lang="fr-CA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fr-CA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b="1">
                            <a:latin typeface="Cambria Math"/>
                          </a:rPr>
                          <m:t>𝐯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CA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A" b="1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b="1">
                            <a:latin typeface="Cambria Math"/>
                          </a:rPr>
                          <m:t>𝐯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CA">
                        <a:latin typeface="Cambria Math"/>
                      </a:rPr>
                      <m:t>=</m:t>
                    </m:r>
                    <m:r>
                      <a:rPr lang="fr-CA" b="0" i="1" smtClean="0">
                        <a:latin typeface="Cambria Math"/>
                      </a:rPr>
                      <m:t>0.8</m:t>
                    </m:r>
                    <m:d>
                      <m:dPr>
                        <m:begChr m:val="["/>
                        <m:endChr m:val="]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fr-CA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0.3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0.3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0.3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fr-CA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>
                            <a:latin typeface="Cambria Math"/>
                          </a:rPr>
                          <m:t>1−</m:t>
                        </m:r>
                        <m:r>
                          <a:rPr lang="fr-CA" b="0" i="1" smtClean="0">
                            <a:latin typeface="Cambria Math"/>
                          </a:rPr>
                          <m:t>0.8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fr-CA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CA" b="0" i="0" smtClean="0">
                                  <a:latin typeface="Cambria Math"/>
                                </a:rPr>
                                <m:t>0.2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  <m:r>
                                <a:rPr lang="fr-CA" b="0" i="0" smtClean="0">
                                  <a:latin typeface="Cambria Math"/>
                                </a:rPr>
                                <m:t>.4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  <m:r>
                                <a:rPr lang="fr-CA" b="0" i="0" smtClean="0">
                                  <a:latin typeface="Cambria Math"/>
                                </a:rPr>
                                <m:t>.4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A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b="1">
                            <a:latin typeface="Cambria Math"/>
                          </a:rPr>
                          <m:t>𝐯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CA">
                        <a:latin typeface="Cambria Math"/>
                      </a:rPr>
                      <m:t>=</m:t>
                    </m:r>
                    <m:r>
                      <a:rPr lang="fr-CA" i="1">
                        <a:latin typeface="Cambria Math"/>
                      </a:rPr>
                      <m:t>0.8</m:t>
                    </m:r>
                    <m:d>
                      <m:dPr>
                        <m:begChr m:val="["/>
                        <m:endChr m:val="]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fr-CA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0.3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0.3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0.3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0.5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A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0.2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0.4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0.4</m:t>
                              </m:r>
                            </m:e>
                          </m:mr>
                        </m:m>
                      </m:e>
                    </m:d>
                    <m:r>
                      <a:rPr lang="fr-CA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>
                            <a:latin typeface="Cambria Math"/>
                          </a:rPr>
                          <m:t>1−</m:t>
                        </m:r>
                        <m:r>
                          <a:rPr lang="fr-CA" i="1">
                            <a:latin typeface="Cambria Math"/>
                          </a:rPr>
                          <m:t>0.8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fr-CA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CA" smtClean="0">
                                  <a:latin typeface="Cambria Math"/>
                                </a:rPr>
                                <m:t>0.</m:t>
                              </m:r>
                              <m:r>
                                <a:rPr lang="fr-CA" b="0" i="0" smtClean="0">
                                  <a:latin typeface="Cambria Math"/>
                                </a:rPr>
                                <m:t>456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  <m:r>
                                <a:rPr lang="fr-CA" b="0" i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fr-CA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fr-CA" b="0" i="0" smtClean="0">
                                  <a:latin typeface="Cambria Math"/>
                                </a:rPr>
                                <m:t>96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  <m:r>
                                <a:rPr lang="fr-CA" b="0" i="0" smtClean="0">
                                  <a:latin typeface="Cambria Math"/>
                                </a:rPr>
                                <m:t>.256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0.</m:t>
                              </m:r>
                              <m:r>
                                <a:rPr lang="fr-CA" b="0" i="0" smtClean="0">
                                  <a:latin typeface="Cambria Math"/>
                                </a:rPr>
                                <m:t>080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0.</m:t>
                              </m:r>
                              <m:r>
                                <a:rPr lang="fr-CA" b="0" i="0" smtClean="0">
                                  <a:latin typeface="Cambria Math"/>
                                </a:rPr>
                                <m:t>080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A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579296" cy="5301208"/>
              </a:xfrm>
              <a:blipFill rotWithShape="1">
                <a:blip r:embed="rId3" cstate="print"/>
                <a:stretch>
                  <a:fillRect t="-184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129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Simrank</a:t>
            </a:r>
            <a:r>
              <a:rPr lang="fr-CA" dirty="0"/>
              <a:t> (exemple)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4106441" cy="4801720"/>
              </a:xfrm>
            </p:spPr>
            <p:txBody>
              <a:bodyPr/>
              <a:lstStyle/>
              <a:p>
                <a:r>
                  <a:rPr lang="fr-CA" dirty="0" smtClean="0"/>
                  <a:t>Converge en une 20aine d’itérations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CA" b="1" i="0" smtClean="0">
                        <a:latin typeface="Cambria Math"/>
                      </a:rPr>
                      <m:t>𝐯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0.</m:t>
                              </m:r>
                              <m:r>
                                <a:rPr lang="fr-CA" b="0" i="1" smtClean="0">
                                  <a:latin typeface="Cambria Math"/>
                                </a:rPr>
                                <m:t>326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  <m:r>
                                <a:rPr lang="fr-CA" b="0" i="0" smtClean="0">
                                  <a:latin typeface="Cambria Math"/>
                                </a:rPr>
                                <m:t>.054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</m:t>
                              </m:r>
                              <m:r>
                                <a:rPr lang="fr-CA" b="0" i="0" smtClean="0">
                                  <a:latin typeface="Cambria Math"/>
                                </a:rPr>
                                <m:t>.126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0.</m:t>
                              </m:r>
                              <m:r>
                                <a:rPr lang="fr-CA" b="0" i="1" smtClean="0">
                                  <a:latin typeface="Cambria Math"/>
                                </a:rPr>
                                <m:t>224</m:t>
                              </m:r>
                            </m:e>
                          </m:m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0.</m:t>
                              </m:r>
                              <m:r>
                                <a:rPr lang="fr-CA" b="0" i="1" smtClean="0">
                                  <a:latin typeface="Cambria Math"/>
                                </a:rPr>
                                <m:t>181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A" dirty="0" smtClean="0"/>
              </a:p>
              <a:p>
                <a:pPr lvl="1"/>
                <a:r>
                  <a:rPr lang="fr-CA" dirty="0" smtClean="0"/>
                  <a:t>Depuis A, le marcheur est deux fois plus probable de finir à C qu’à B</a:t>
                </a:r>
                <a:endParaRPr lang="fr-CA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4106441" cy="4801720"/>
              </a:xfrm>
              <a:blipFill rotWithShape="1">
                <a:blip r:embed="rId3" cstate="print"/>
                <a:stretch>
                  <a:fillRect t="-1269" r="-459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52</a:t>
            </a:fld>
            <a:endParaRPr lang="en-CA"/>
          </a:p>
        </p:txBody>
      </p:sp>
      <p:grpSp>
        <p:nvGrpSpPr>
          <p:cNvPr id="6" name="Groupe 5"/>
          <p:cNvGrpSpPr/>
          <p:nvPr/>
        </p:nvGrpSpPr>
        <p:grpSpPr>
          <a:xfrm>
            <a:off x="4503365" y="1863849"/>
            <a:ext cx="4580359" cy="3562350"/>
            <a:chOff x="4563641" y="1700808"/>
            <a:chExt cx="4580359" cy="3562350"/>
          </a:xfrm>
        </p:grpSpPr>
        <p:pic>
          <p:nvPicPr>
            <p:cNvPr id="7170" name="Picture 2" descr="C:\Users\Richy\Desktop\randomwalkr.t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06" t="5790" r="7079" b="5163"/>
            <a:stretch/>
          </p:blipFill>
          <p:spPr bwMode="auto">
            <a:xfrm>
              <a:off x="4563641" y="1700808"/>
              <a:ext cx="4572000" cy="356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8639944" y="36450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>
                  <a:solidFill>
                    <a:srgbClr val="FF0000"/>
                  </a:solidFill>
                </a:rPr>
                <a:t>A</a:t>
              </a:r>
              <a:endParaRPr lang="fr-CA" dirty="0">
                <a:solidFill>
                  <a:srgbClr val="FF0000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8639944" y="476512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>
                  <a:solidFill>
                    <a:srgbClr val="00B050"/>
                  </a:solidFill>
                </a:rPr>
                <a:t>B</a:t>
              </a:r>
              <a:endParaRPr lang="fr-CA" dirty="0">
                <a:solidFill>
                  <a:srgbClr val="00B050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8639944" y="453546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>
                  <a:solidFill>
                    <a:srgbClr val="0070C0"/>
                  </a:solidFill>
                </a:rPr>
                <a:t>C</a:t>
              </a:r>
              <a:endParaRPr lang="fr-CA" dirty="0">
                <a:solidFill>
                  <a:srgbClr val="0070C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639944" y="401435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>
                  <a:solidFill>
                    <a:schemeClr val="accent3"/>
                  </a:solidFill>
                </a:rPr>
                <a:t>D</a:t>
              </a:r>
              <a:endParaRPr lang="fr-CA" dirty="0">
                <a:solidFill>
                  <a:schemeClr val="accent3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639944" y="42930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/>
                <a:t>E</a:t>
              </a:r>
              <a:endParaRPr lang="fr-CA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728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Compter les triangles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89654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CA" dirty="0" smtClean="0"/>
                  <a:t>Rappel de la localité:</a:t>
                </a:r>
              </a:p>
              <a:p>
                <a:pPr lvl="1"/>
                <a:r>
                  <a:rPr lang="fr-CA" dirty="0"/>
                  <a:t>Si A est connecté à B et A est connecté à C, la probabilité que B est connecté à C est plus grande que la probabilité aléatoire</a:t>
                </a:r>
              </a:p>
              <a:p>
                <a:r>
                  <a:rPr lang="fr-CA" dirty="0" smtClean="0"/>
                  <a:t>Les connexions vont former un triangle</a:t>
                </a:r>
              </a:p>
              <a:p>
                <a:pPr lvl="1"/>
                <a:r>
                  <a:rPr lang="fr-CA" dirty="0" smtClean="0"/>
                  <a:t>La probabilité d’un triangle créé aléatoirement dans un graphe de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fr-CA" dirty="0" smtClean="0"/>
                  <a:t> nœuds et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fr-CA" dirty="0" smtClean="0"/>
                  <a:t> arêtes 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fr-CA" b="0" i="1" smtClean="0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CA" i="1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fr-CA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fr-CA" dirty="0" smtClean="0"/>
              </a:p>
              <a:p>
                <a:pPr lvl="1"/>
                <a:r>
                  <a:rPr lang="fr-CA" dirty="0" smtClean="0"/>
                  <a:t>Le nombre de triangles observé dans une communauté sera beaucoup plus élevé</a:t>
                </a:r>
              </a:p>
              <a:p>
                <a:pPr lvl="1"/>
                <a:r>
                  <a:rPr lang="fr-CA" dirty="0" smtClean="0"/>
                  <a:t>La densité de triangles est proportionnelle à l’âge de la communauté</a:t>
                </a:r>
              </a:p>
              <a:p>
                <a:pPr lvl="2"/>
                <a:r>
                  <a:rPr lang="fr-CA" dirty="0" smtClean="0"/>
                  <a:t>Le nombre de connexions / triangles augmente avec le temps</a:t>
                </a: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896544"/>
              </a:xfrm>
              <a:blipFill rotWithShape="1">
                <a:blip r:embed="rId3" cstate="print"/>
                <a:stretch>
                  <a:fillRect t="-1993" r="-1852" b="-124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430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Compter les triangles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8229600" cy="508518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fr-CA" dirty="0" smtClean="0"/>
                  <a:t>Algorithme optimal pour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fr-CA" dirty="0" smtClean="0"/>
                  <a:t> nœuds et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m ≥ n</a:t>
                </a:r>
                <a:r>
                  <a:rPr lang="fr-CA" i="1" dirty="0" smtClean="0"/>
                  <a:t> </a:t>
                </a:r>
                <a:r>
                  <a:rPr lang="fr-CA" dirty="0" smtClean="0"/>
                  <a:t>arêtes</a:t>
                </a:r>
              </a:p>
              <a:p>
                <a:pPr lvl="1"/>
                <a:r>
                  <a:rPr lang="fr-CA" dirty="0" smtClean="0"/>
                  <a:t>Nécessite une opération de comparaison: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𝑢</m:t>
                    </m:r>
                    <m:r>
                      <a:rPr lang="fr-CA" b="0" i="1" smtClean="0">
                        <a:latin typeface="Cambria Math"/>
                        <a:ea typeface="Cambria Math"/>
                      </a:rPr>
                      <m:t>≺</m:t>
                    </m:r>
                    <m:r>
                      <a:rPr lang="fr-CA" b="0" i="1" smtClean="0"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fr-CA" dirty="0" smtClean="0"/>
                  <a:t> si </a:t>
                </a:r>
              </a:p>
              <a:p>
                <a:pPr lvl="2"/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fr-CA" dirty="0" smtClean="0"/>
                  <a:t> est de degré inférieur à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</a:p>
              <a:p>
                <a:pPr lvl="2"/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fr-CA" dirty="0" smtClean="0"/>
                  <a:t> </a:t>
                </a:r>
                <a:r>
                  <a:rPr lang="fr-CA" dirty="0"/>
                  <a:t>est de degré </a:t>
                </a:r>
                <a:r>
                  <a:rPr lang="fr-CA" dirty="0" smtClean="0"/>
                  <a:t>égal à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i="1" dirty="0" smtClean="0"/>
                  <a:t> </a:t>
                </a:r>
                <a:r>
                  <a:rPr lang="fr-CA" dirty="0" smtClean="0"/>
                  <a:t>mais numéroté inférieur à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</a:p>
              <a:p>
                <a:pPr marL="624078" indent="-514350">
                  <a:buFont typeface="+mj-lt"/>
                  <a:buAutoNum type="arabicPeriod"/>
                </a:pP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Pour chaque nœud </a:t>
                </a:r>
              </a:p>
              <a:p>
                <a:pPr marL="916686" lvl="1" indent="-514350">
                  <a:buFont typeface="+mj-lt"/>
                  <a:buAutoNum type="arabicPeriod"/>
                </a:pP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Numéroter en ordre croissant</a:t>
                </a:r>
              </a:p>
              <a:p>
                <a:pPr marL="916686" lvl="1" indent="-514350">
                  <a:buFont typeface="+mj-lt"/>
                  <a:buAutoNum type="arabicPeriod"/>
                </a:pP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Compter son degré</a:t>
                </a:r>
              </a:p>
              <a:p>
                <a:pPr marL="916686" lvl="1" indent="-514350">
                  <a:buFont typeface="+mj-lt"/>
                  <a:buAutoNum type="arabicPeriod"/>
                </a:pP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Créer un index des nœuds par degré </a:t>
                </a:r>
                <a:r>
                  <a:rPr lang="fr-CA" dirty="0">
                    <a:latin typeface="Courier New" pitchFamily="49" charset="0"/>
                    <a:cs typeface="Courier New" pitchFamily="49" charset="0"/>
                  </a:rPr>
                  <a:t>(table de hachage) </a:t>
                </a: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utilisant le nœud comme clé et son degré comme valeurs</a:t>
                </a:r>
              </a:p>
              <a:p>
                <a:pPr marL="916686" lvl="1" indent="-514350">
                  <a:buFont typeface="+mj-lt"/>
                  <a:buAutoNum type="arabicPeriod"/>
                </a:pP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Créer une liste des nœuds de degré</a:t>
                </a:r>
                <a:r>
                  <a:rPr lang="fr-CA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  <a:ea typeface="Cambria Math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</a:p>
              <a:p>
                <a:pPr marL="916686" lvl="1" indent="-514350">
                  <a:buFont typeface="+mj-lt"/>
                  <a:buAutoNum type="arabicPeriod"/>
                </a:pP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Créer un index des arêtes existantes (table de hachage) utilisant la paire de nœuds (</a:t>
                </a:r>
                <a:r>
                  <a:rPr lang="fr-CA" dirty="0" err="1" smtClean="0">
                    <a:latin typeface="Courier New" pitchFamily="49" charset="0"/>
                    <a:cs typeface="Courier New" pitchFamily="49" charset="0"/>
                  </a:rPr>
                  <a:t>u,v</a:t>
                </a: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) comme clé si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𝑢</m:t>
                    </m:r>
                    <m:r>
                      <a:rPr lang="fr-CA" i="1">
                        <a:latin typeface="Cambria Math"/>
                        <a:ea typeface="Cambria Math"/>
                      </a:rPr>
                      <m:t>≺</m:t>
                    </m:r>
                    <m:r>
                      <a:rPr lang="fr-CA" i="1"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fr-CA" dirty="0">
                    <a:latin typeface="Courier New" pitchFamily="49" charset="0"/>
                    <a:cs typeface="Courier New" pitchFamily="49" charset="0"/>
                  </a:rPr>
                  <a:t> </a:t>
                </a:r>
                <a:endParaRPr lang="fr-CA" dirty="0" smtClean="0">
                  <a:latin typeface="Courier New" pitchFamily="49" charset="0"/>
                  <a:cs typeface="Courier New" pitchFamily="49" charset="0"/>
                </a:endParaRPr>
              </a:p>
              <a:p>
                <a:pPr marL="916686" lvl="1" indent="-514350">
                  <a:buFont typeface="+mj-lt"/>
                  <a:buAutoNum type="arabicPeriod"/>
                </a:pP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Créer un index de voisinage</a:t>
                </a:r>
                <a:r>
                  <a:rPr lang="fr-CA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(table </a:t>
                </a:r>
                <a:r>
                  <a:rPr lang="fr-CA" dirty="0">
                    <a:latin typeface="Courier New" pitchFamily="49" charset="0"/>
                    <a:cs typeface="Courier New" pitchFamily="49" charset="0"/>
                  </a:rPr>
                  <a:t>de hachage) utilisant </a:t>
                </a: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le nœud </a:t>
                </a:r>
                <a:r>
                  <a:rPr lang="fr-CA" dirty="0">
                    <a:latin typeface="Courier New" pitchFamily="49" charset="0"/>
                    <a:cs typeface="Courier New" pitchFamily="49" charset="0"/>
                  </a:rPr>
                  <a:t>comme </a:t>
                </a: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clé et ses voisins comme valeurs</a:t>
                </a: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8229600" cy="5085184"/>
              </a:xfrm>
              <a:blipFill rotWithShape="1">
                <a:blip r:embed="rId3" cstate="print"/>
                <a:stretch>
                  <a:fillRect t="-2398" r="-2222" b="-179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134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Compter les triangles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363272" cy="4801720"/>
              </a:xfrm>
            </p:spPr>
            <p:txBody>
              <a:bodyPr>
                <a:normAutofit fontScale="92500" lnSpcReduction="20000"/>
              </a:bodyPr>
              <a:lstStyle/>
              <a:p>
                <a:pPr marL="624078" indent="-514350">
                  <a:buFont typeface="+mj-lt"/>
                  <a:buAutoNum type="arabicPeriod" startAt="2"/>
                </a:pP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Pour chaque triplet de nœuds de degré </a:t>
                </a:r>
                <a14:m>
                  <m:oMath xmlns:m="http://schemas.openxmlformats.org/officeDocument/2006/math">
                    <m:r>
                      <a:rPr lang="fr-CA" i="1" smtClean="0">
                        <a:latin typeface="Cambria Math"/>
                        <a:ea typeface="Cambria Math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fr-CA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b="0" i="1" smtClean="0"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 (il y a au maximum </a:t>
                </a:r>
                <a14:m>
                  <m:oMath xmlns:m="http://schemas.openxmlformats.org/officeDocument/2006/math">
                    <m:r>
                      <a:rPr lang="fr-CA" b="0" i="0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 de ces nœuds 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i="1" smtClean="0">
                            <a:latin typeface="Cambria Math"/>
                            <a:cs typeface="Courier New" pitchFamily="49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i="1" smtClean="0">
                                <a:latin typeface="Cambria Math"/>
                                <a:cs typeface="Courier New" pitchFamily="49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CA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fr-CA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CA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a:rPr lang="fr-CA" b="0" i="1" smtClean="0">
                                  <a:latin typeface="Cambria Math"/>
                                  <a:cs typeface="Courier New" pitchFamily="49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 triplets)</a:t>
                </a:r>
              </a:p>
              <a:p>
                <a:pPr marL="916686" lvl="1" indent="-514350">
                  <a:buFont typeface="+mj-lt"/>
                  <a:buAutoNum type="arabicPeriod"/>
                </a:pP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Vérifier si chacune des trois arêtes existe</a:t>
                </a:r>
              </a:p>
              <a:p>
                <a:pPr marL="916686" lvl="1" indent="-514350">
                  <a:buFont typeface="+mj-lt"/>
                  <a:buAutoNum type="arabicPeriod"/>
                </a:pP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Si oui, ajouter le triplet à la liste de triangles</a:t>
                </a:r>
              </a:p>
              <a:p>
                <a:pPr marL="624078" indent="-514350">
                  <a:buFont typeface="+mj-lt"/>
                  <a:buAutoNum type="arabicPeriod" startAt="2"/>
                </a:pP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Pour chaque arête existante (u, v) (note que la liste est ordonnée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𝑢</m:t>
                    </m:r>
                    <m:r>
                      <a:rPr lang="fr-CA" i="1">
                        <a:latin typeface="Cambria Math"/>
                        <a:ea typeface="Cambria Math"/>
                      </a:rPr>
                      <m:t>≺</m:t>
                    </m:r>
                    <m:r>
                      <a:rPr lang="fr-CA" i="1"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) </a:t>
                </a:r>
              </a:p>
              <a:p>
                <a:pPr marL="916686" lvl="1" indent="-514350">
                  <a:buFont typeface="+mj-lt"/>
                  <a:buAutoNum type="arabicPeriod"/>
                </a:pP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Si u</a:t>
                </a:r>
                <a:r>
                  <a:rPr lang="fr-CA" baseline="-25000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est de degré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  <a:ea typeface="Cambria Math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fr-CA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CA" i="1"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: ignorer</a:t>
                </a:r>
              </a:p>
              <a:p>
                <a:pPr marL="916686" lvl="1" indent="-514350">
                  <a:buFont typeface="+mj-lt"/>
                  <a:buAutoNum type="arabicPeriod"/>
                </a:pP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W = {w</a:t>
                </a:r>
                <a:r>
                  <a:rPr lang="fr-CA" baseline="-25000" dirty="0" smtClean="0"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,…,w</a:t>
                </a:r>
                <a:r>
                  <a:rPr lang="fr-CA" baseline="-25000" dirty="0" smtClean="0">
                    <a:latin typeface="Courier New" pitchFamily="49" charset="0"/>
                    <a:cs typeface="Courier New" pitchFamily="49" charset="0"/>
                  </a:rPr>
                  <a:t>k-1</a:t>
                </a: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}, la liste de voisins de u</a:t>
                </a:r>
              </a:p>
              <a:p>
                <a:pPr marL="916686" lvl="1" indent="-514350">
                  <a:buFont typeface="+mj-lt"/>
                  <a:buAutoNum type="arabicPeriod"/>
                </a:pP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Pour chaque </a:t>
                </a:r>
                <a:r>
                  <a:rPr lang="fr-CA" dirty="0" err="1" smtClean="0">
                    <a:latin typeface="Courier New" pitchFamily="49" charset="0"/>
                    <a:cs typeface="Courier New" pitchFamily="49" charset="0"/>
                  </a:rPr>
                  <a:t>w</a:t>
                </a:r>
                <a:r>
                  <a:rPr lang="fr-CA" baseline="-25000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 dans W</a:t>
                </a:r>
              </a:p>
              <a:p>
                <a:pPr marL="1181862" lvl="2" indent="-514350">
                  <a:buFont typeface="+mj-lt"/>
                  <a:buAutoNum type="arabicPeriod"/>
                </a:pP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Si l’arête (v, </a:t>
                </a:r>
                <a:r>
                  <a:rPr lang="fr-CA" dirty="0" err="1" smtClean="0">
                    <a:latin typeface="Courier New" pitchFamily="49" charset="0"/>
                    <a:cs typeface="Courier New" pitchFamily="49" charset="0"/>
                  </a:rPr>
                  <a:t>w</a:t>
                </a:r>
                <a:r>
                  <a:rPr lang="fr-CA" baseline="-25000" dirty="0" err="1" smtClean="0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) existe, </a:t>
                </a:r>
                <a:r>
                  <a:rPr lang="fr-CA" dirty="0">
                    <a:latin typeface="Courier New" pitchFamily="49" charset="0"/>
                    <a:cs typeface="Courier New" pitchFamily="49" charset="0"/>
                  </a:rPr>
                  <a:t>ajouter le triplet à la liste de </a:t>
                </a:r>
                <a:r>
                  <a:rPr lang="fr-CA" dirty="0" smtClean="0">
                    <a:latin typeface="Courier New" pitchFamily="49" charset="0"/>
                    <a:cs typeface="Courier New" pitchFamily="49" charset="0"/>
                  </a:rPr>
                  <a:t>triangles</a:t>
                </a:r>
              </a:p>
              <a:p>
                <a:pPr marL="916686" lvl="1" indent="-514350">
                  <a:buFont typeface="+mj-lt"/>
                  <a:buAutoNum type="arabicPeriod"/>
                </a:pPr>
                <a:endParaRPr lang="fr-CA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363272" cy="4801720"/>
              </a:xfrm>
              <a:blipFill rotWithShape="1">
                <a:blip r:embed="rId3" cstate="print"/>
                <a:stretch>
                  <a:fillRect t="-2411" r="-1312" b="-266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496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Compter les triangles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Algorithme distribué </a:t>
            </a:r>
            <a:r>
              <a:rPr lang="fr-CA" dirty="0" err="1" smtClean="0"/>
              <a:t>multijointure</a:t>
            </a:r>
            <a:endParaRPr lang="fr-CA" dirty="0"/>
          </a:p>
          <a:p>
            <a:pPr lvl="1"/>
            <a:r>
              <a:rPr lang="fr-CA" dirty="0" smtClean="0"/>
              <a:t>Chaque processus a une portion de la liste d’arêtes complète pour un nœud 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 lvl="1"/>
            <a:r>
              <a:rPr lang="fr-CA" dirty="0" smtClean="0"/>
              <a:t>Un groupe de processus génère toutes les combinaisons de paires 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dirty="0" err="1" smtClean="0"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CA" dirty="0" smtClean="0"/>
              <a:t>et 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dirty="0" err="1" smtClean="0">
                <a:latin typeface="Times New Roman" pitchFamily="18" charset="0"/>
                <a:cs typeface="Times New Roman" pitchFamily="18" charset="0"/>
              </a:rPr>
              <a:t>u,w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fr-CA" dirty="0" smtClean="0"/>
              <a:t>Un groupe de processus reçoit 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dirty="0" err="1" smtClean="0">
                <a:latin typeface="Times New Roman" pitchFamily="18" charset="0"/>
                <a:cs typeface="Times New Roman" pitchFamily="18" charset="0"/>
              </a:rPr>
              <a:t>u,v,w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CA" dirty="0" smtClean="0"/>
              <a:t>et vérifie si 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dirty="0" err="1" smtClean="0">
                <a:latin typeface="Times New Roman" pitchFamily="18" charset="0"/>
                <a:cs typeface="Times New Roman" pitchFamily="18" charset="0"/>
              </a:rPr>
              <a:t>v,w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CA" dirty="0" smtClean="0"/>
              <a:t>existe</a:t>
            </a:r>
          </a:p>
          <a:p>
            <a:pPr lvl="1"/>
            <a:r>
              <a:rPr lang="fr-CA" dirty="0" err="1" smtClean="0"/>
              <a:t>MapReduce</a:t>
            </a:r>
            <a:r>
              <a:rPr lang="fr-CA" dirty="0" smtClean="0"/>
              <a:t>!</a:t>
            </a:r>
          </a:p>
          <a:p>
            <a:pPr lvl="2"/>
            <a:r>
              <a:rPr lang="fr-CA" dirty="0" smtClean="0"/>
              <a:t>Le premier groupe est </a:t>
            </a:r>
            <a:r>
              <a:rPr lang="fr-CA" dirty="0" err="1" smtClean="0"/>
              <a:t>Map</a:t>
            </a:r>
            <a:r>
              <a:rPr lang="fr-CA" dirty="0" smtClean="0"/>
              <a:t>, le deuxième groupe est </a:t>
            </a:r>
            <a:r>
              <a:rPr lang="fr-CA" dirty="0" err="1" smtClean="0"/>
              <a:t>Reduce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830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Graphes orientés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Plusieurs réseaux sociaux sont des graphes orientés (</a:t>
            </a:r>
            <a:r>
              <a:rPr lang="fr-CA" i="1" dirty="0" err="1" smtClean="0"/>
              <a:t>directed</a:t>
            </a:r>
            <a:r>
              <a:rPr lang="fr-CA" i="1" dirty="0" smtClean="0"/>
              <a:t> graphs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Relation </a:t>
            </a:r>
            <a:r>
              <a:rPr lang="fr-CA" i="1" dirty="0" err="1" smtClean="0"/>
              <a:t>following</a:t>
            </a:r>
            <a:r>
              <a:rPr lang="fr-CA" i="1" dirty="0" smtClean="0"/>
              <a:t> </a:t>
            </a:r>
            <a:r>
              <a:rPr lang="fr-CA" dirty="0" smtClean="0"/>
              <a:t>sur </a:t>
            </a:r>
            <a:r>
              <a:rPr lang="fr-CA" dirty="0" err="1" smtClean="0"/>
              <a:t>Twitter</a:t>
            </a:r>
            <a:r>
              <a:rPr lang="fr-CA" dirty="0" smtClean="0"/>
              <a:t>, Facebook, etc.</a:t>
            </a:r>
          </a:p>
          <a:p>
            <a:pPr lvl="1"/>
            <a:r>
              <a:rPr lang="fr-CA" dirty="0" smtClean="0"/>
              <a:t>Connexion utilisateur-objet</a:t>
            </a:r>
          </a:p>
          <a:p>
            <a:pPr lvl="1"/>
            <a:r>
              <a:rPr lang="fr-CA" dirty="0" smtClean="0"/>
              <a:t>Contact par courriel, SMS, etc.</a:t>
            </a:r>
          </a:p>
          <a:p>
            <a:pPr lvl="1"/>
            <a:r>
              <a:rPr lang="fr-CA" dirty="0" smtClean="0"/>
              <a:t>Et les graphes non-orientés sont des graphes orientés avec deux arcs entre chaque nœud </a:t>
            </a:r>
          </a:p>
          <a:p>
            <a:r>
              <a:rPr lang="fr-CA" dirty="0" smtClean="0"/>
              <a:t>On va noter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dirty="0" smtClean="0"/>
              <a:t>l’arc partant de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CA" dirty="0" smtClean="0"/>
              <a:t> et allant à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fr-C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5083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Graphes </a:t>
            </a:r>
            <a:r>
              <a:rPr lang="fr-CA" dirty="0" smtClean="0"/>
              <a:t>orientés (définitions)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85184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Chemin (</a:t>
            </a:r>
            <a:r>
              <a:rPr lang="fr-CA" i="1" dirty="0" err="1" smtClean="0"/>
              <a:t>path</a:t>
            </a:r>
            <a:r>
              <a:rPr lang="fr-CA" dirty="0" smtClean="0"/>
              <a:t>)</a:t>
            </a:r>
          </a:p>
          <a:p>
            <a:pPr lvl="1"/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A" dirty="0" smtClean="0"/>
              <a:t>: Une séquence ordonnée de nœuds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CA" dirty="0" smtClean="0"/>
              <a:t> tel que l’arc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CA" baseline="-25000" dirty="0" smtClean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fr-CA" dirty="0" smtClean="0"/>
              <a:t> existe pour chaque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 = 0,…,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-1 </a:t>
            </a:r>
          </a:p>
          <a:p>
            <a:pPr lvl="2"/>
            <a:r>
              <a:rPr lang="fr-CA" dirty="0" smtClean="0"/>
              <a:t>Un chemin de longueur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CA" dirty="0" smtClean="0"/>
              <a:t> a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fr-CA" dirty="0" smtClean="0"/>
              <a:t> nœuds</a:t>
            </a:r>
          </a:p>
          <a:p>
            <a:pPr lvl="2"/>
            <a:r>
              <a:rPr lang="fr-CA" dirty="0" smtClean="0"/>
              <a:t>Un nœud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fr-CA" dirty="0" smtClean="0"/>
              <a:t>seul est un chemin 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CA" dirty="0" smtClean="0"/>
              <a:t>de longueur 0</a:t>
            </a:r>
          </a:p>
          <a:p>
            <a:r>
              <a:rPr lang="fr-CA" dirty="0" err="1" smtClean="0"/>
              <a:t>Atteignabilité</a:t>
            </a:r>
            <a:r>
              <a:rPr lang="fr-CA" dirty="0" smtClean="0"/>
              <a:t> (</a:t>
            </a:r>
            <a:r>
              <a:rPr lang="fr-CA" i="1" dirty="0" err="1" smtClean="0"/>
              <a:t>reachability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Un nœud </a:t>
            </a:r>
            <a:r>
              <a:rPr lang="fr-CA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CA" i="1" dirty="0" smtClean="0"/>
              <a:t> </a:t>
            </a:r>
            <a:r>
              <a:rPr lang="fr-CA" dirty="0" smtClean="0"/>
              <a:t>atteins un nœud 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CA" dirty="0" smtClean="0"/>
              <a:t> si 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A" dirty="0" smtClean="0"/>
              <a:t> existe</a:t>
            </a:r>
          </a:p>
          <a:p>
            <a:r>
              <a:rPr lang="fr-CA" dirty="0" smtClean="0"/>
              <a:t>Voisinage (</a:t>
            </a:r>
            <a:r>
              <a:rPr lang="fr-CA" i="1" dirty="0" err="1" smtClean="0"/>
              <a:t>neighborhood</a:t>
            </a:r>
            <a:r>
              <a:rPr lang="fr-CA" dirty="0" smtClean="0"/>
              <a:t>) de rayon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fr-CA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A" dirty="0" smtClean="0"/>
              <a:t>: Ensemble de nœuds ayant un chemin de longueur au plus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CA" dirty="0" smtClean="0"/>
              <a:t> à partir d’un nœud initial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pPr lvl="2"/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,0) = {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lvl="1"/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A" dirty="0" smtClean="0"/>
              <a:t>: </a:t>
            </a:r>
            <a:r>
              <a:rPr lang="fr-CA" dirty="0"/>
              <a:t>Ensemble de nœuds ayant un chemin de longueur au plus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CA" dirty="0" smtClean="0"/>
              <a:t> </a:t>
            </a:r>
            <a:r>
              <a:rPr lang="fr-CA" dirty="0"/>
              <a:t>à partir </a:t>
            </a:r>
            <a:r>
              <a:rPr lang="fr-CA" dirty="0" smtClean="0"/>
              <a:t>de n’importe quel nœud de l’ensemble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879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Graphes </a:t>
            </a:r>
            <a:r>
              <a:rPr lang="fr-CA" dirty="0" smtClean="0"/>
              <a:t>orientés</a:t>
            </a:r>
            <a:r>
              <a:rPr lang="fr-CA" dirty="0"/>
              <a:t> (définitions)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85184"/>
          </a:xfrm>
        </p:spPr>
        <p:txBody>
          <a:bodyPr>
            <a:normAutofit fontScale="85000" lnSpcReduction="20000"/>
          </a:bodyPr>
          <a:lstStyle/>
          <a:p>
            <a:r>
              <a:rPr lang="fr-CA" dirty="0" smtClean="0"/>
              <a:t>Profile de voisinage</a:t>
            </a:r>
          </a:p>
          <a:p>
            <a:pPr lvl="1"/>
            <a:r>
              <a:rPr lang="fr-CA" dirty="0" smtClean="0"/>
              <a:t>Cardinalité du voisinage d’un nœud à chaque valeur de rayon 1,…,∞</a:t>
            </a:r>
            <a:endParaRPr lang="fr-CA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|N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,1)|, </a:t>
            </a:r>
            <a:r>
              <a:rPr lang="fr-CA" i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,2)|, …</a:t>
            </a:r>
          </a:p>
          <a:p>
            <a:pPr lvl="2"/>
            <a:r>
              <a:rPr lang="fr-CA" i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,0)| = 1</a:t>
            </a:r>
            <a:r>
              <a:rPr lang="fr-CA" dirty="0" smtClean="0"/>
              <a:t>, donc ignoré</a:t>
            </a:r>
          </a:p>
          <a:p>
            <a:pPr lvl="1"/>
            <a:r>
              <a:rPr lang="fr-CA" dirty="0" smtClean="0"/>
              <a:t>Pour deux nœuds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CA" i="1" dirty="0" smtClean="0"/>
              <a:t> </a:t>
            </a:r>
            <a:r>
              <a:rPr lang="fr-CA" dirty="0" smtClean="0"/>
              <a:t>et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smtClean="0"/>
              <a:t>:</a:t>
            </a:r>
          </a:p>
          <a:p>
            <a:pPr lvl="2"/>
            <a:r>
              <a:rPr lang="fr-CA" dirty="0" smtClean="0"/>
              <a:t>Si le profile de voisinage de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CA" dirty="0" smtClean="0"/>
              <a:t> domine celui de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smtClean="0"/>
              <a:t> (toujours égal ou supérieur)</a:t>
            </a:r>
          </a:p>
          <a:p>
            <a:pPr lvl="2"/>
            <a:r>
              <a:rPr lang="fr-CA" dirty="0" smtClean="0"/>
              <a:t>Alors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CA" dirty="0" smtClean="0"/>
              <a:t> est plus central que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pPr lvl="1"/>
            <a:r>
              <a:rPr lang="fr-CA" i="1" dirty="0">
                <a:latin typeface="Times New Roman" pitchFamily="18" charset="0"/>
                <a:cs typeface="Times New Roman" pitchFamily="18" charset="0"/>
              </a:rPr>
              <a:t>|N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dirty="0" smtClean="0"/>
              <a:t>∞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)|: </a:t>
            </a:r>
            <a:r>
              <a:rPr lang="fr-CA" dirty="0" smtClean="0"/>
              <a:t>Distance </a:t>
            </a:r>
            <a:r>
              <a:rPr lang="fr-CA" dirty="0" err="1" smtClean="0"/>
              <a:t>attaignable</a:t>
            </a:r>
            <a:r>
              <a:rPr lang="fr-CA" dirty="0" smtClean="0"/>
              <a:t>, plus long chemin possible depuis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fr-C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A" dirty="0" smtClean="0"/>
              <a:t>Diamètre d’un graph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fr-CA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A" dirty="0" smtClean="0"/>
              <a:t>La plus petite valeur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CA" i="1" dirty="0" smtClean="0"/>
              <a:t> </a:t>
            </a:r>
            <a:r>
              <a:rPr lang="fr-CA" dirty="0" smtClean="0"/>
              <a:t>pour laquelle il existe un chemin entre n’importe quelle paire de nœuds </a:t>
            </a:r>
            <a:r>
              <a:rPr lang="fr-CA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CA" i="1" dirty="0"/>
              <a:t> </a:t>
            </a:r>
            <a:r>
              <a:rPr lang="fr-CA" dirty="0"/>
              <a:t>et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pPr lvl="1"/>
            <a:r>
              <a:rPr lang="fr-CA" i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)| = </a:t>
            </a:r>
            <a:r>
              <a:rPr lang="fr-CA" i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v,d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)|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dirty="0"/>
              <a:t>pour tout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pPr lvl="2"/>
            <a:r>
              <a:rPr lang="fr-CA" dirty="0" smtClean="0"/>
              <a:t>Facebook: longueur moyenne d’un chemin est 4.74, 92% des chemins ont une longueur de 5 ou moins… Diamètre est de 41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969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Localité (exemple)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80928"/>
                <a:ext cx="8229600" cy="3793608"/>
              </a:xfrm>
            </p:spPr>
            <p:txBody>
              <a:bodyPr>
                <a:normAutofit/>
              </a:bodyPr>
              <a:lstStyle/>
              <a:p>
                <a:r>
                  <a:rPr lang="fr-CA" dirty="0" smtClean="0"/>
                  <a:t>Soit trois nœuds dans ce réseau social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𝑋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𝑌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fr-CA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𝐴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𝐵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𝐶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𝐷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𝐸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𝐹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fr-CA" dirty="0" smtClean="0"/>
              </a:p>
              <a:p>
                <a:pPr lvl="1"/>
                <a:r>
                  <a:rPr lang="fr-CA" dirty="0" smtClean="0"/>
                  <a:t>Connexion existe entre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𝑋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fr-CA" dirty="0" smtClean="0"/>
                  <a:t> 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𝑋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𝑍</m:t>
                        </m:r>
                      </m:e>
                    </m:d>
                  </m:oMath>
                </a14:m>
                <a:endParaRPr lang="fr-CA" dirty="0" smtClean="0"/>
              </a:p>
              <a:p>
                <a:pPr lvl="1"/>
                <a:r>
                  <a:rPr lang="fr-CA" dirty="0" smtClean="0"/>
                  <a:t>Probabilité de connexion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𝑌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fr-CA" dirty="0" smtClean="0"/>
                  <a:t>?</a:t>
                </a: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80928"/>
                <a:ext cx="8229600" cy="3793608"/>
              </a:xfrm>
              <a:blipFill rotWithShape="1">
                <a:blip r:embed="rId3" cstate="print"/>
                <a:stretch>
                  <a:fillRect t="-160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</a:t>
            </a:fld>
            <a:endParaRPr lang="en-CA"/>
          </a:p>
        </p:txBody>
      </p:sp>
      <p:grpSp>
        <p:nvGrpSpPr>
          <p:cNvPr id="7" name="Groupe 6"/>
          <p:cNvGrpSpPr/>
          <p:nvPr/>
        </p:nvGrpSpPr>
        <p:grpSpPr>
          <a:xfrm>
            <a:off x="2675534" y="1655256"/>
            <a:ext cx="419050" cy="369332"/>
            <a:chOff x="1272630" y="2420888"/>
            <a:chExt cx="419050" cy="369332"/>
          </a:xfrm>
        </p:grpSpPr>
        <p:sp>
          <p:nvSpPr>
            <p:cNvPr id="5" name="Ellipse 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616449" y="1655256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111774" y="2247369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511527" y="1668998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383088" y="1675522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383088" y="2247369"/>
            <a:ext cx="419050" cy="369332"/>
            <a:chOff x="1272630" y="2420888"/>
            <a:chExt cx="419050" cy="369332"/>
          </a:xfrm>
        </p:grpSpPr>
        <p:sp>
          <p:nvSpPr>
            <p:cNvPr id="21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511527" y="2247369"/>
            <a:ext cx="419050" cy="369332"/>
            <a:chOff x="1272630" y="2420888"/>
            <a:chExt cx="419050" cy="369332"/>
          </a:xfrm>
        </p:grpSpPr>
        <p:sp>
          <p:nvSpPr>
            <p:cNvPr id="24" name="Ellipse 2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" name="Connecteur droit 26"/>
          <p:cNvCxnSpPr>
            <a:stCxn id="5" idx="6"/>
            <a:endCxn id="10" idx="1"/>
          </p:cNvCxnSpPr>
          <p:nvPr/>
        </p:nvCxnSpPr>
        <p:spPr>
          <a:xfrm>
            <a:off x="3094584" y="1839922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6" idx="2"/>
            <a:endCxn id="12" idx="0"/>
          </p:cNvCxnSpPr>
          <p:nvPr/>
        </p:nvCxnSpPr>
        <p:spPr>
          <a:xfrm>
            <a:off x="2885059" y="2024588"/>
            <a:ext cx="436240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2" idx="0"/>
            <a:endCxn id="9" idx="4"/>
          </p:cNvCxnSpPr>
          <p:nvPr/>
        </p:nvCxnSpPr>
        <p:spPr>
          <a:xfrm flipV="1">
            <a:off x="3321299" y="2024588"/>
            <a:ext cx="504675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6" idx="1"/>
            <a:endCxn id="9" idx="6"/>
          </p:cNvCxnSpPr>
          <p:nvPr/>
        </p:nvCxnSpPr>
        <p:spPr>
          <a:xfrm flipH="1" flipV="1">
            <a:off x="4035499" y="1839922"/>
            <a:ext cx="476028" cy="137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9" idx="1"/>
            <a:endCxn id="16" idx="3"/>
          </p:cNvCxnSpPr>
          <p:nvPr/>
        </p:nvCxnSpPr>
        <p:spPr>
          <a:xfrm flipH="1" flipV="1">
            <a:off x="4930577" y="1853664"/>
            <a:ext cx="452511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25" idx="0"/>
            <a:endCxn id="15" idx="4"/>
          </p:cNvCxnSpPr>
          <p:nvPr/>
        </p:nvCxnSpPr>
        <p:spPr>
          <a:xfrm flipV="1">
            <a:off x="4721052" y="2038330"/>
            <a:ext cx="0" cy="209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22" idx="0"/>
            <a:endCxn id="19" idx="2"/>
          </p:cNvCxnSpPr>
          <p:nvPr/>
        </p:nvCxnSpPr>
        <p:spPr>
          <a:xfrm flipV="1">
            <a:off x="5592613" y="2044854"/>
            <a:ext cx="0" cy="202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22" idx="1"/>
            <a:endCxn id="24" idx="6"/>
          </p:cNvCxnSpPr>
          <p:nvPr/>
        </p:nvCxnSpPr>
        <p:spPr>
          <a:xfrm flipH="1">
            <a:off x="4930577" y="2432035"/>
            <a:ext cx="45251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21" idx="1"/>
            <a:endCxn id="15" idx="5"/>
          </p:cNvCxnSpPr>
          <p:nvPr/>
        </p:nvCxnSpPr>
        <p:spPr>
          <a:xfrm flipH="1" flipV="1">
            <a:off x="4869209" y="1984243"/>
            <a:ext cx="575247" cy="3172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98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Graphes </a:t>
            </a:r>
            <a:r>
              <a:rPr lang="fr-CA" dirty="0" smtClean="0"/>
              <a:t>orientés</a:t>
            </a:r>
            <a:r>
              <a:rPr lang="fr-CA" dirty="0"/>
              <a:t> (définitions)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Graphe fortement connexe (</a:t>
            </a:r>
            <a:r>
              <a:rPr lang="fr-CA" i="1" dirty="0" err="1" smtClean="0"/>
              <a:t>strongly</a:t>
            </a:r>
            <a:r>
              <a:rPr lang="fr-CA" i="1" dirty="0" smtClean="0"/>
              <a:t> </a:t>
            </a:r>
            <a:r>
              <a:rPr lang="fr-CA" i="1" dirty="0" err="1" smtClean="0"/>
              <a:t>connected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Un graphe dans lequel un chemin existe entre toutes les paires de nœuds</a:t>
            </a:r>
          </a:p>
          <a:p>
            <a:pPr lvl="2"/>
            <a:r>
              <a:rPr lang="fr-CA" dirty="0" smtClean="0"/>
              <a:t>Tous les nœuds sont atteignables de n’importe quel nœud </a:t>
            </a:r>
          </a:p>
          <a:p>
            <a:pPr lvl="1"/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fr-CA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)| =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dirty="0"/>
              <a:t>pour tout </a:t>
            </a:r>
            <a:r>
              <a:rPr lang="fr-CA" i="1" dirty="0"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pPr lvl="2"/>
            <a:r>
              <a:rPr lang="fr-CA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fr-CA" dirty="0" smtClean="0"/>
              <a:t>est </a:t>
            </a:r>
            <a:r>
              <a:rPr lang="fr-CA" dirty="0"/>
              <a:t>le nombre </a:t>
            </a:r>
            <a:r>
              <a:rPr lang="fr-CA" dirty="0" smtClean="0"/>
              <a:t>total de </a:t>
            </a:r>
            <a:r>
              <a:rPr lang="fr-CA" dirty="0"/>
              <a:t>nœuds dans le graphe</a:t>
            </a:r>
          </a:p>
          <a:p>
            <a:pPr lvl="1"/>
            <a:r>
              <a:rPr lang="fr-CA" dirty="0" smtClean="0"/>
              <a:t>Le diamètre existe uniquement pour un graphe fortement connexe</a:t>
            </a:r>
          </a:p>
          <a:p>
            <a:r>
              <a:rPr lang="fr-CA" dirty="0" smtClean="0"/>
              <a:t>Fermeture transitive</a:t>
            </a:r>
          </a:p>
          <a:p>
            <a:pPr lvl="1"/>
            <a:r>
              <a:rPr lang="fr-CA" dirty="0" smtClean="0"/>
              <a:t>L’ensemble de toutes les paires de nœuds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CA" dirty="0" smtClean="0"/>
              <a:t> et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i="1" dirty="0" smtClean="0"/>
              <a:t> </a:t>
            </a:r>
            <a:r>
              <a:rPr lang="fr-CA" dirty="0" smtClean="0"/>
              <a:t>du graphe pour lesquelles 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CA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A" dirty="0" smtClean="0"/>
              <a:t> existe</a:t>
            </a:r>
          </a:p>
          <a:p>
            <a:pPr lvl="2"/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A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A" dirty="0" smtClean="0"/>
              <a:t> paires pour un graphe fortement connexe</a:t>
            </a:r>
            <a:endParaRPr lang="fr-CA" i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63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Fermeture transitive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Connaitre la fermeture transitive d’un graph est très intéressant</a:t>
            </a:r>
          </a:p>
          <a:p>
            <a:pPr lvl="1"/>
            <a:r>
              <a:rPr lang="fr-CA" dirty="0" smtClean="0"/>
              <a:t>On a énuméré toutes les connexions entre les utilisateurs</a:t>
            </a:r>
            <a:r>
              <a:rPr lang="fr-CA" dirty="0"/>
              <a:t> </a:t>
            </a:r>
            <a:r>
              <a:rPr lang="fr-CA" dirty="0" smtClean="0"/>
              <a:t>(ex.: ami </a:t>
            </a:r>
            <a:r>
              <a:rPr lang="fr-CA" dirty="0"/>
              <a:t>d’amis) </a:t>
            </a:r>
            <a:endParaRPr lang="fr-CA" dirty="0" smtClean="0"/>
          </a:p>
          <a:p>
            <a:pPr lvl="1"/>
            <a:r>
              <a:rPr lang="fr-CA" dirty="0" smtClean="0"/>
              <a:t>On peut vérifier l’existence de n’importe quelle connexion instantanément</a:t>
            </a:r>
          </a:p>
          <a:p>
            <a:r>
              <a:rPr lang="fr-CA" dirty="0" smtClean="0"/>
              <a:t>Mais impossible en pratique pour un réseau massif</a:t>
            </a:r>
          </a:p>
          <a:p>
            <a:pPr lvl="1"/>
            <a:r>
              <a:rPr lang="fr-CA" dirty="0" smtClean="0"/>
              <a:t>Facebook a 1.86 milliard d’utilisateurs: potentiellement 1.86x10</a:t>
            </a:r>
            <a:r>
              <a:rPr lang="fr-CA" baseline="30000" dirty="0" smtClean="0"/>
              <a:t>18</a:t>
            </a:r>
            <a:r>
              <a:rPr lang="fr-CA" dirty="0" smtClean="0"/>
              <a:t> connexions dans la fermeture transitive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333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Fermeture transitive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Algorithme par dédoublement récursif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Fermeture 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←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 {}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Pour chaque arc </a:t>
            </a:r>
            <a:r>
              <a:rPr lang="fr-CA" dirty="0" err="1" smtClean="0">
                <a:latin typeface="Courier New" pitchFamily="49" charset="0"/>
                <a:cs typeface="Courier New" pitchFamily="49" charset="0"/>
              </a:rPr>
              <a:t>u→v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 dans le graphe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Ajouter </a:t>
            </a:r>
            <a:r>
              <a:rPr lang="fr-CA" dirty="0" err="1" smtClean="0">
                <a:latin typeface="Courier New" pitchFamily="49" charset="0"/>
                <a:cs typeface="Courier New" pitchFamily="49" charset="0"/>
              </a:rPr>
              <a:t>Path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dirty="0" err="1" smtClean="0">
                <a:latin typeface="Courier New" pitchFamily="49" charset="0"/>
                <a:cs typeface="Courier New" pitchFamily="49" charset="0"/>
              </a:rPr>
              <a:t>u,v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à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Fermeture</a:t>
            </a:r>
          </a:p>
          <a:p>
            <a:pPr marL="633222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À chaque itération 2 à log</a:t>
            </a:r>
            <a:r>
              <a:rPr lang="fr-CA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d</a:t>
            </a:r>
            <a:endParaRPr lang="fr-CA" dirty="0" smtClean="0">
              <a:latin typeface="Courier New" pitchFamily="49" charset="0"/>
              <a:cs typeface="Courier New" pitchFamily="49" charset="0"/>
            </a:endParaRPr>
          </a:p>
          <a:p>
            <a:pPr marL="925830" lvl="1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Trouver toutes les paires 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Path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u,v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 et </a:t>
            </a:r>
            <a:r>
              <a:rPr lang="fr-CA" dirty="0" err="1" smtClean="0">
                <a:latin typeface="Courier New" pitchFamily="49" charset="0"/>
                <a:cs typeface="Courier New" pitchFamily="49" charset="0"/>
              </a:rPr>
              <a:t>Path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dirty="0" err="1" smtClean="0">
                <a:latin typeface="Courier New" pitchFamily="49" charset="0"/>
                <a:cs typeface="Courier New" pitchFamily="49" charset="0"/>
              </a:rPr>
              <a:t>v,w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) dans Fermeture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Ajouter </a:t>
            </a:r>
            <a:r>
              <a:rPr lang="fr-CA" dirty="0" err="1" smtClean="0">
                <a:latin typeface="Courier New" pitchFamily="49" charset="0"/>
                <a:cs typeface="Courier New" pitchFamily="49" charset="0"/>
              </a:rPr>
              <a:t>Path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dirty="0" err="1" smtClean="0">
                <a:latin typeface="Courier New" pitchFamily="49" charset="0"/>
                <a:cs typeface="Courier New" pitchFamily="49" charset="0"/>
              </a:rPr>
              <a:t>u,w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à Fermeture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7854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Fermeture transitive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Algorithme par dédoublement récursif</a:t>
            </a:r>
          </a:p>
          <a:p>
            <a:r>
              <a:rPr lang="fr-CA" dirty="0" smtClean="0"/>
              <a:t>Avantages</a:t>
            </a:r>
          </a:p>
          <a:p>
            <a:pPr lvl="1"/>
            <a:r>
              <a:rPr lang="fr-CA" dirty="0" smtClean="0"/>
              <a:t>Calcule la fermeture transitive d’un graphe de diamètre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CA" dirty="0" smtClean="0"/>
              <a:t> en log</a:t>
            </a:r>
            <a:r>
              <a:rPr lang="fr-CA" baseline="-25000" dirty="0" smtClean="0"/>
              <a:t>2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CA" dirty="0"/>
              <a:t> </a:t>
            </a:r>
            <a:r>
              <a:rPr lang="fr-CA" dirty="0" smtClean="0"/>
              <a:t>itérations</a:t>
            </a:r>
          </a:p>
          <a:p>
            <a:pPr lvl="2"/>
            <a:r>
              <a:rPr lang="fr-CA" dirty="0" smtClean="0"/>
              <a:t>Double la longueur du chemin à chaque itération</a:t>
            </a:r>
          </a:p>
          <a:p>
            <a:pPr lvl="1"/>
            <a:r>
              <a:rPr lang="fr-CA" dirty="0" smtClean="0"/>
              <a:t>Peut être distribué par </a:t>
            </a:r>
            <a:r>
              <a:rPr lang="fr-CA" dirty="0" err="1" smtClean="0"/>
              <a:t>MapReduce</a:t>
            </a:r>
            <a:endParaRPr lang="fr-CA" dirty="0" smtClean="0"/>
          </a:p>
          <a:p>
            <a:pPr lvl="2"/>
            <a:r>
              <a:rPr lang="fr-CA" dirty="0" err="1" smtClean="0"/>
              <a:t>Map</a:t>
            </a:r>
            <a:r>
              <a:rPr lang="fr-CA" dirty="0" smtClean="0"/>
              <a:t> indexe 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CA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A" dirty="0" smtClean="0"/>
              <a:t> et 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A" dirty="0" smtClean="0"/>
              <a:t> par clé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pPr lvl="2"/>
            <a:r>
              <a:rPr lang="fr-CA" dirty="0" err="1" smtClean="0"/>
              <a:t>Reduce</a:t>
            </a:r>
            <a:r>
              <a:rPr lang="fr-CA" dirty="0" smtClean="0"/>
              <a:t> combine les valeurs de la clé </a:t>
            </a:r>
          </a:p>
          <a:p>
            <a:r>
              <a:rPr lang="fr-CA" dirty="0" smtClean="0"/>
              <a:t>Limites</a:t>
            </a:r>
          </a:p>
          <a:p>
            <a:pPr lvl="1"/>
            <a:r>
              <a:rPr lang="fr-CA" dirty="0" smtClean="0"/>
              <a:t>Va générer plusieurs doublons de 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CA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)</a:t>
            </a:r>
            <a:endParaRPr lang="fr-CA" dirty="0" smtClean="0"/>
          </a:p>
          <a:p>
            <a:pPr lvl="1"/>
            <a:r>
              <a:rPr lang="fr-CA" dirty="0" smtClean="0"/>
              <a:t>Besoin de conserver tous les 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CA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CA" dirty="0" smtClean="0"/>
              <a:t>durant l’algorithme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24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Fermeture transitive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Algorithme par dédoublement </a:t>
            </a:r>
            <a:r>
              <a:rPr lang="fr-CA" dirty="0" smtClean="0"/>
              <a:t>récursif intelligent</a:t>
            </a:r>
            <a:endParaRPr lang="fr-CA" dirty="0"/>
          </a:p>
          <a:p>
            <a:pPr marL="624078" indent="-514350">
              <a:buFont typeface="+mj-lt"/>
              <a:buAutoNum type="arabicPeriod"/>
            </a:pPr>
            <a:r>
              <a:rPr lang="fr-CA" dirty="0">
                <a:latin typeface="Courier New" pitchFamily="49" charset="0"/>
                <a:cs typeface="Courier New" pitchFamily="49" charset="0"/>
              </a:rPr>
              <a:t>Fermeture ←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 {}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Q 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←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{}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Pour 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chaque arc 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u→v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 dans le graphe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CA" dirty="0">
                <a:latin typeface="Courier New" pitchFamily="49" charset="0"/>
                <a:cs typeface="Courier New" pitchFamily="49" charset="0"/>
              </a:rPr>
              <a:t>Ajouter 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Path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u,v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) à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Fermeture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CA" dirty="0">
                <a:latin typeface="Courier New" pitchFamily="49" charset="0"/>
                <a:cs typeface="Courier New" pitchFamily="49" charset="0"/>
              </a:rPr>
              <a:t>Ajouter 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Path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u,v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) à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Q</a:t>
            </a:r>
            <a:endParaRPr lang="fr-CA" dirty="0">
              <a:latin typeface="Courier New" pitchFamily="49" charset="0"/>
              <a:cs typeface="Courier New" pitchFamily="49" charset="0"/>
            </a:endParaRPr>
          </a:p>
          <a:p>
            <a:pPr marL="633222" indent="-514350">
              <a:buFont typeface="+mj-lt"/>
              <a:buAutoNum type="arabicPeriod"/>
            </a:pPr>
            <a:r>
              <a:rPr lang="fr-CA" dirty="0">
                <a:latin typeface="Courier New" pitchFamily="49" charset="0"/>
                <a:cs typeface="Courier New" pitchFamily="49" charset="0"/>
              </a:rPr>
              <a:t>À chaque itération 2 à log</a:t>
            </a:r>
            <a:r>
              <a:rPr lang="fr-CA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fr-CA" i="1" dirty="0">
                <a:latin typeface="Courier New" pitchFamily="49" charset="0"/>
                <a:cs typeface="Courier New" pitchFamily="49" charset="0"/>
              </a:rPr>
              <a:t>d</a:t>
            </a:r>
            <a:endParaRPr lang="fr-CA" dirty="0">
              <a:latin typeface="Courier New" pitchFamily="49" charset="0"/>
              <a:cs typeface="Courier New" pitchFamily="49" charset="0"/>
            </a:endParaRPr>
          </a:p>
          <a:p>
            <a:pPr marL="925830" lvl="1" indent="-514350">
              <a:buFont typeface="+mj-lt"/>
              <a:buAutoNum type="arabicPeriod"/>
            </a:pPr>
            <a:r>
              <a:rPr lang="fr-CA" dirty="0">
                <a:latin typeface="Courier New" pitchFamily="49" charset="0"/>
                <a:cs typeface="Courier New" pitchFamily="49" charset="0"/>
              </a:rPr>
              <a:t>Trouver toutes les paires 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Path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u,v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et 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Path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v,w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dans Q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CA" dirty="0">
                <a:latin typeface="Courier New" pitchFamily="49" charset="0"/>
                <a:cs typeface="Courier New" pitchFamily="49" charset="0"/>
              </a:rPr>
              <a:t>Q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← 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{}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Ajouter 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Path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u,w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) à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Q si pas déjà dans Fermeture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CA" dirty="0">
                <a:latin typeface="Courier New" pitchFamily="49" charset="0"/>
                <a:cs typeface="Courier New" pitchFamily="49" charset="0"/>
              </a:rPr>
              <a:t>Trouver toutes les paires 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Path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u,v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de Q 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et 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Path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v,w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de Fermeture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CA" dirty="0">
                <a:latin typeface="Courier New" pitchFamily="49" charset="0"/>
                <a:cs typeface="Courier New" pitchFamily="49" charset="0"/>
              </a:rPr>
              <a:t>Ajouter 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Path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u,w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) à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Fermeture</a:t>
            </a:r>
            <a:endParaRPr lang="fr-CA" dirty="0">
              <a:latin typeface="Courier New" pitchFamily="49" charset="0"/>
              <a:cs typeface="Courier New" pitchFamily="49" charset="0"/>
            </a:endParaRPr>
          </a:p>
          <a:p>
            <a:pPr marL="925830" lvl="1" indent="-514350">
              <a:buFont typeface="+mj-lt"/>
              <a:buAutoNum type="arabicPeriod"/>
            </a:pPr>
            <a:r>
              <a:rPr lang="fr-CA" dirty="0">
                <a:latin typeface="Courier New" pitchFamily="49" charset="0"/>
                <a:cs typeface="Courier New" pitchFamily="49" charset="0"/>
              </a:rPr>
              <a:t>Ajouter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Q à Fermeture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960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Fermeture transitive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Algorithme par dédoublement récursif intelligent</a:t>
            </a:r>
          </a:p>
          <a:p>
            <a:r>
              <a:rPr lang="fr-CA" dirty="0" smtClean="0"/>
              <a:t>Avantages:</a:t>
            </a:r>
          </a:p>
          <a:p>
            <a:pPr lvl="1"/>
            <a:r>
              <a:rPr lang="fr-CA" dirty="0" smtClean="0"/>
              <a:t>Étape 4.3 assure que:</a:t>
            </a:r>
          </a:p>
          <a:p>
            <a:pPr lvl="2"/>
            <a:r>
              <a:rPr lang="fr-CA" dirty="0" smtClean="0"/>
              <a:t>Il n’y a pas de dédoublement de 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CA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)</a:t>
            </a:r>
            <a:endParaRPr lang="fr-CA" dirty="0" smtClean="0"/>
          </a:p>
          <a:p>
            <a:pPr lvl="2"/>
            <a:r>
              <a:rPr lang="fr-CA" dirty="0" smtClean="0"/>
              <a:t>Chaque 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CA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CA" dirty="0" smtClean="0"/>
              <a:t>conservé dans Fermeture est le plus court chemin possible entre les nœuds </a:t>
            </a:r>
          </a:p>
          <a:p>
            <a:pPr lvl="1"/>
            <a:r>
              <a:rPr lang="fr-CA" dirty="0" smtClean="0"/>
              <a:t>Algorithme est une combinaison d’opérations de jointure (étapes 4.1 et 4.4), de suppression de doublons (étape 4.3), et d’unions (étape 4.5 et 4.6)</a:t>
            </a:r>
          </a:p>
          <a:p>
            <a:pPr lvl="2"/>
            <a:r>
              <a:rPr lang="fr-CA" dirty="0" smtClean="0"/>
              <a:t>Facilement distribuable avec </a:t>
            </a:r>
            <a:r>
              <a:rPr lang="fr-CA" dirty="0" err="1" smtClean="0"/>
              <a:t>MapReduce</a:t>
            </a:r>
            <a:endParaRPr lang="fr-CA" dirty="0" smtClean="0"/>
          </a:p>
          <a:p>
            <a:r>
              <a:rPr lang="fr-CA" dirty="0"/>
              <a:t>Limites</a:t>
            </a:r>
          </a:p>
          <a:p>
            <a:pPr lvl="1"/>
            <a:r>
              <a:rPr lang="fr-CA" dirty="0" smtClean="0"/>
              <a:t>Besoin </a:t>
            </a:r>
            <a:r>
              <a:rPr lang="fr-CA" dirty="0"/>
              <a:t>de conserver tous les 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CA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CA" dirty="0"/>
              <a:t>durant </a:t>
            </a:r>
            <a:r>
              <a:rPr lang="fr-CA" dirty="0" smtClean="0"/>
              <a:t>l’algorithme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58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Fermeture transitive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Découverte de sous-graphes </a:t>
            </a:r>
            <a:r>
              <a:rPr lang="fr-CA" dirty="0"/>
              <a:t>fortement </a:t>
            </a:r>
            <a:r>
              <a:rPr lang="fr-CA" dirty="0" smtClean="0"/>
              <a:t>connexes 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Initialisation: Graphe G, nœud v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G’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← G en inversant le sens des arcs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>
                <a:latin typeface="Courier New" pitchFamily="49" charset="0"/>
                <a:cs typeface="Courier New" pitchFamily="49" charset="0"/>
              </a:rPr>
              <a:t>Calculer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fr-CA" baseline="-25000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(v,∞): l’ensemble des nœuds atteignables de v dans G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>
                <a:latin typeface="Courier New" pitchFamily="49" charset="0"/>
                <a:cs typeface="Courier New" pitchFamily="49" charset="0"/>
              </a:rPr>
              <a:t>Calculer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fr-CA" baseline="-25000" dirty="0" smtClean="0">
                <a:latin typeface="Courier New" pitchFamily="49" charset="0"/>
                <a:cs typeface="Courier New" pitchFamily="49" charset="0"/>
              </a:rPr>
              <a:t>G’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v,∞): l’ensemble des nœuds atteignables de v dans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G’</a:t>
            </a:r>
            <a:endParaRPr lang="fr-CA" dirty="0">
              <a:latin typeface="Courier New" pitchFamily="49" charset="0"/>
              <a:cs typeface="Courier New" pitchFamily="49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Sous-graphe fortement connexe ← 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fr-CA" baseline="-250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(v,∞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fr-CA" dirty="0" smtClean="0">
                <a:latin typeface="Courier New" pitchFamily="49" charset="0"/>
                <a:cs typeface="Courier New" pitchFamily="49" charset="0"/>
                <a:sym typeface="Symbol"/>
              </a:rPr>
              <a:t>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 N</a:t>
            </a:r>
            <a:r>
              <a:rPr lang="fr-CA" baseline="-25000" dirty="0" smtClean="0">
                <a:latin typeface="Courier New" pitchFamily="49" charset="0"/>
                <a:cs typeface="Courier New" pitchFamily="49" charset="0"/>
              </a:rPr>
              <a:t>G’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(v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,∞)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158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Fermeture transitive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Algorithme par réduction de graphe</a:t>
            </a:r>
          </a:p>
          <a:p>
            <a:pPr lvl="1"/>
            <a:r>
              <a:rPr lang="fr-CA" dirty="0" smtClean="0"/>
              <a:t>Graphe 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CA" dirty="0" smtClean="0"/>
              <a:t> avec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A" dirty="0" smtClean="0"/>
              <a:t> nœuds 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>
                <a:latin typeface="Courier New" pitchFamily="49" charset="0"/>
                <a:cs typeface="Courier New" pitchFamily="49" charset="0"/>
              </a:rPr>
              <a:t>Fermeture ←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{}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Tant que n &gt; seuil</a:t>
            </a:r>
          </a:p>
          <a:p>
            <a:pPr marL="916686" lvl="1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Choisir un nœud v au hasard</a:t>
            </a:r>
          </a:p>
          <a:p>
            <a:pPr marL="916686" lvl="1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Découvrir son sous-graphe fortement connexe</a:t>
            </a:r>
          </a:p>
          <a:p>
            <a:pPr marL="916686" lvl="1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Remplacer tous les nœuds du sous-graphe fortement connexe par un seul nœud dans G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Calculer la fermeture transitive du graphe réduit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853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Fermeture transitive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85184"/>
          </a:xfrm>
        </p:spPr>
        <p:txBody>
          <a:bodyPr>
            <a:normAutofit/>
          </a:bodyPr>
          <a:lstStyle/>
          <a:p>
            <a:r>
              <a:rPr lang="fr-CA" dirty="0"/>
              <a:t>Algorithme par réduction de graphe</a:t>
            </a:r>
          </a:p>
          <a:p>
            <a:r>
              <a:rPr lang="fr-CA" dirty="0" smtClean="0"/>
              <a:t>Avantages</a:t>
            </a:r>
          </a:p>
          <a:p>
            <a:pPr lvl="1"/>
            <a:r>
              <a:rPr lang="fr-CA" dirty="0" smtClean="0"/>
              <a:t>Simplifie la représentation de la liste de fermeture transitive</a:t>
            </a:r>
          </a:p>
          <a:p>
            <a:pPr lvl="2"/>
            <a:r>
              <a:rPr lang="fr-CA" dirty="0" smtClean="0"/>
              <a:t>Si deux nœuds sont dans le même sous-graphe fortement connexe, garantie qu’un arc les connectes</a:t>
            </a:r>
          </a:p>
          <a:p>
            <a:pPr lvl="2"/>
            <a:r>
              <a:rPr lang="fr-CA" dirty="0" smtClean="0"/>
              <a:t>Donc pas besoin de conserver la </a:t>
            </a:r>
            <a:r>
              <a:rPr lang="fr-CA" dirty="0"/>
              <a:t>fermeture </a:t>
            </a:r>
            <a:r>
              <a:rPr lang="fr-CA" dirty="0" smtClean="0"/>
              <a:t>transitive du </a:t>
            </a:r>
            <a:r>
              <a:rPr lang="fr-CA" dirty="0"/>
              <a:t>sous-graphe fortement </a:t>
            </a:r>
            <a:r>
              <a:rPr lang="fr-CA" dirty="0" smtClean="0"/>
              <a:t>connexe</a:t>
            </a:r>
          </a:p>
          <a:p>
            <a:pPr lvl="1"/>
            <a:r>
              <a:rPr lang="fr-CA" dirty="0" smtClean="0"/>
              <a:t>Seuil de l’algorithme peut être ajusté pour réduire le graphe selon nos ressources disponibles</a:t>
            </a:r>
          </a:p>
          <a:p>
            <a:pPr lvl="1"/>
            <a:r>
              <a:rPr lang="fr-CA" dirty="0" smtClean="0"/>
              <a:t>Étape de réduction </a:t>
            </a:r>
            <a:r>
              <a:rPr lang="fr-CA" dirty="0" err="1" smtClean="0"/>
              <a:t>parallélisable</a:t>
            </a:r>
            <a:r>
              <a:rPr lang="fr-CA" dirty="0" smtClean="0"/>
              <a:t> (plusieurs nœuds de départs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smtClean="0"/>
              <a:t>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202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Estimation du profile de voisinage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Calculer le profile de voisinage nécessite de calculer le voisinage</a:t>
            </a:r>
          </a:p>
          <a:p>
            <a:pPr lvl="1"/>
            <a:r>
              <a:rPr lang="fr-CA" dirty="0" smtClean="0"/>
              <a:t>Explosion combinatoire pour des nœuds avec haut degré</a:t>
            </a:r>
          </a:p>
          <a:p>
            <a:pPr lvl="1"/>
            <a:r>
              <a:rPr lang="fr-CA" dirty="0" smtClean="0"/>
              <a:t>Impossible pour un graphe massif</a:t>
            </a:r>
          </a:p>
          <a:p>
            <a:r>
              <a:rPr lang="fr-CA" dirty="0" smtClean="0"/>
              <a:t>Mais ce serait utile de l’estimer</a:t>
            </a:r>
          </a:p>
          <a:p>
            <a:pPr lvl="1"/>
            <a:r>
              <a:rPr lang="fr-CA" dirty="0" smtClean="0"/>
              <a:t>Savoir facilement quels nœuds sont plus centraux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5807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Localité (exemple)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80928"/>
                <a:ext cx="8229600" cy="407707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CA" dirty="0" smtClean="0"/>
                  <a:t>Probabilité aléatoire</a:t>
                </a:r>
              </a:p>
              <a:p>
                <a:pPr lvl="1"/>
                <a:r>
                  <a:rPr lang="fr-CA" dirty="0" smtClean="0"/>
                  <a:t>9 connexions dans le graphe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fr-CA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A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fr-CA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fr-CA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7!</m:t>
                        </m:r>
                      </m:num>
                      <m:den>
                        <m:r>
                          <a:rPr lang="fr-CA" b="0" i="1" smtClean="0">
                            <a:latin typeface="Cambria Math"/>
                          </a:rPr>
                          <m:t>2!</m:t>
                        </m:r>
                        <m:d>
                          <m:dPr>
                            <m:ctrlPr>
                              <a:rPr lang="fr-CA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b="0" i="1" smtClean="0">
                                <a:latin typeface="Cambria Math"/>
                              </a:rPr>
                              <m:t>7−2</m:t>
                            </m:r>
                          </m:e>
                        </m:d>
                        <m:r>
                          <a:rPr lang="fr-CA" b="0" i="1" smtClean="0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fr-CA" b="0" i="1" smtClean="0">
                        <a:latin typeface="Cambria Math"/>
                      </a:rPr>
                      <m:t>=21</m:t>
                    </m:r>
                  </m:oMath>
                </a14:m>
                <a:r>
                  <a:rPr lang="fr-CA" dirty="0" smtClean="0"/>
                  <a:t> connexions possibles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fr-CA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fr-CA" b="0" i="1" smtClean="0"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fr-CA" b="0" i="1" smtClean="0">
                        <a:latin typeface="Cambria Math"/>
                      </a:rPr>
                      <m:t>=0.429</m:t>
                    </m:r>
                  </m:oMath>
                </a14:m>
                <a:endParaRPr lang="fr-CA" dirty="0" smtClean="0"/>
              </a:p>
              <a:p>
                <a:r>
                  <a:rPr lang="fr-CA" dirty="0" smtClean="0"/>
                  <a:t>Probabilité de candidat aléatoire</a:t>
                </a:r>
              </a:p>
              <a:p>
                <a:pPr lvl="1"/>
                <a:r>
                  <a:rPr lang="fr-CA" dirty="0" smtClean="0"/>
                  <a:t>2 connexions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𝑋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𝑋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fr-CA" dirty="0" smtClean="0"/>
                  <a:t> ne sont pas des candidats pour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𝑌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𝑍</m:t>
                        </m:r>
                      </m:e>
                    </m:d>
                  </m:oMath>
                </a14:m>
                <a:endParaRPr lang="fr-CA" dirty="0" smtClean="0"/>
              </a:p>
              <a:p>
                <a:pPr lvl="1"/>
                <a:r>
                  <a:rPr lang="fr-CA" dirty="0" smtClean="0"/>
                  <a:t>Reste 7 connexions dans le graph sur 19 possibles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fr-CA" b="0" i="1" smtClean="0">
                            <a:latin typeface="Cambria Math"/>
                          </a:rPr>
                          <m:t>19</m:t>
                        </m:r>
                      </m:den>
                    </m:f>
                    <m:r>
                      <a:rPr lang="fr-CA" i="1">
                        <a:latin typeface="Cambria Math"/>
                      </a:rPr>
                      <m:t>=0.</m:t>
                    </m:r>
                    <m:r>
                      <a:rPr lang="fr-CA" b="0" i="1" smtClean="0">
                        <a:latin typeface="Cambria Math"/>
                      </a:rPr>
                      <m:t>368</m:t>
                    </m:r>
                  </m:oMath>
                </a14:m>
                <a:endParaRPr lang="fr-CA" dirty="0"/>
              </a:p>
              <a:p>
                <a:pPr lvl="1"/>
                <a:endParaRPr lang="fr-CA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80928"/>
                <a:ext cx="8229600" cy="4077072"/>
              </a:xfrm>
              <a:blipFill rotWithShape="1">
                <a:blip r:embed="rId3" cstate="print"/>
                <a:stretch>
                  <a:fillRect t="-23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7</a:t>
            </a:fld>
            <a:endParaRPr lang="en-CA"/>
          </a:p>
        </p:txBody>
      </p:sp>
      <p:grpSp>
        <p:nvGrpSpPr>
          <p:cNvPr id="7" name="Groupe 6"/>
          <p:cNvGrpSpPr/>
          <p:nvPr/>
        </p:nvGrpSpPr>
        <p:grpSpPr>
          <a:xfrm>
            <a:off x="2675534" y="1655256"/>
            <a:ext cx="419050" cy="369332"/>
            <a:chOff x="1272630" y="2420888"/>
            <a:chExt cx="419050" cy="369332"/>
          </a:xfrm>
        </p:grpSpPr>
        <p:sp>
          <p:nvSpPr>
            <p:cNvPr id="5" name="Ellipse 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616449" y="1655256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111774" y="2247369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511527" y="1668998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383088" y="1675522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383088" y="2247369"/>
            <a:ext cx="419050" cy="369332"/>
            <a:chOff x="1272630" y="2420888"/>
            <a:chExt cx="419050" cy="369332"/>
          </a:xfrm>
        </p:grpSpPr>
        <p:sp>
          <p:nvSpPr>
            <p:cNvPr id="21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511527" y="2247369"/>
            <a:ext cx="419050" cy="369332"/>
            <a:chOff x="1272630" y="2420888"/>
            <a:chExt cx="419050" cy="369332"/>
          </a:xfrm>
        </p:grpSpPr>
        <p:sp>
          <p:nvSpPr>
            <p:cNvPr id="24" name="Ellipse 2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" name="Connecteur droit 26"/>
          <p:cNvCxnSpPr>
            <a:stCxn id="5" idx="6"/>
            <a:endCxn id="10" idx="1"/>
          </p:cNvCxnSpPr>
          <p:nvPr/>
        </p:nvCxnSpPr>
        <p:spPr>
          <a:xfrm>
            <a:off x="3094584" y="1839922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6" idx="2"/>
            <a:endCxn id="12" idx="0"/>
          </p:cNvCxnSpPr>
          <p:nvPr/>
        </p:nvCxnSpPr>
        <p:spPr>
          <a:xfrm>
            <a:off x="2885059" y="2024588"/>
            <a:ext cx="436240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2" idx="0"/>
            <a:endCxn id="9" idx="4"/>
          </p:cNvCxnSpPr>
          <p:nvPr/>
        </p:nvCxnSpPr>
        <p:spPr>
          <a:xfrm flipV="1">
            <a:off x="3321299" y="2024588"/>
            <a:ext cx="504675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6" idx="1"/>
            <a:endCxn id="9" idx="6"/>
          </p:cNvCxnSpPr>
          <p:nvPr/>
        </p:nvCxnSpPr>
        <p:spPr>
          <a:xfrm flipH="1" flipV="1">
            <a:off x="4035499" y="1839922"/>
            <a:ext cx="476028" cy="137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9" idx="1"/>
            <a:endCxn id="16" idx="3"/>
          </p:cNvCxnSpPr>
          <p:nvPr/>
        </p:nvCxnSpPr>
        <p:spPr>
          <a:xfrm flipH="1" flipV="1">
            <a:off x="4930577" y="1853664"/>
            <a:ext cx="452511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25" idx="0"/>
            <a:endCxn id="15" idx="4"/>
          </p:cNvCxnSpPr>
          <p:nvPr/>
        </p:nvCxnSpPr>
        <p:spPr>
          <a:xfrm flipV="1">
            <a:off x="4721052" y="2038330"/>
            <a:ext cx="0" cy="209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22" idx="0"/>
            <a:endCxn id="19" idx="2"/>
          </p:cNvCxnSpPr>
          <p:nvPr/>
        </p:nvCxnSpPr>
        <p:spPr>
          <a:xfrm flipV="1">
            <a:off x="5592613" y="2044854"/>
            <a:ext cx="0" cy="202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22" idx="1"/>
            <a:endCxn id="24" idx="6"/>
          </p:cNvCxnSpPr>
          <p:nvPr/>
        </p:nvCxnSpPr>
        <p:spPr>
          <a:xfrm flipH="1">
            <a:off x="4930577" y="2432035"/>
            <a:ext cx="45251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21" idx="1"/>
            <a:endCxn id="15" idx="5"/>
          </p:cNvCxnSpPr>
          <p:nvPr/>
        </p:nvCxnSpPr>
        <p:spPr>
          <a:xfrm flipH="1" flipV="1">
            <a:off x="4869209" y="1984243"/>
            <a:ext cx="575247" cy="3172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53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Estimation du profile de voisinage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Rappel: Algorithme </a:t>
            </a:r>
            <a:r>
              <a:rPr lang="fr-CA" dirty="0" err="1" smtClean="0"/>
              <a:t>Flajolet</a:t>
            </a:r>
            <a:r>
              <a:rPr lang="fr-CA" dirty="0" smtClean="0"/>
              <a:t>-Martin</a:t>
            </a:r>
          </a:p>
          <a:p>
            <a:endParaRPr lang="fr-CA" dirty="0"/>
          </a:p>
          <a:p>
            <a:endParaRPr lang="fr-CA" dirty="0" smtClean="0"/>
          </a:p>
          <a:p>
            <a:pPr lvl="1"/>
            <a:r>
              <a:rPr lang="fr-CA" dirty="0" smtClean="0"/>
              <a:t>Passer les objets d’un ensemble dans une fonction de hachage pour convertir en valeur binaire</a:t>
            </a:r>
          </a:p>
          <a:p>
            <a:pPr lvl="1"/>
            <a:r>
              <a:rPr lang="fr-CA" dirty="0" smtClean="0"/>
              <a:t>Garder la longueur maximale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CA" dirty="0" smtClean="0"/>
              <a:t> de la séquence de 0 observé à la fin d’une valeur binaire</a:t>
            </a:r>
          </a:p>
          <a:p>
            <a:pPr lvl="1"/>
            <a:r>
              <a:rPr lang="fr-CA" dirty="0" smtClean="0"/>
              <a:t>Il y a environ 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A" i="1" baseline="30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CA" dirty="0" smtClean="0"/>
              <a:t> valeurs dans l’ensemble</a:t>
            </a:r>
          </a:p>
          <a:p>
            <a:pPr lvl="1"/>
            <a:r>
              <a:rPr lang="fr-CA" dirty="0" smtClean="0"/>
              <a:t>Avec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CA" dirty="0" smtClean="0"/>
              <a:t> groupes de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A" dirty="0" smtClean="0"/>
              <a:t> fonctions de hachage: prendre la médiane des moyennes des groupes pour éviter l’effet des valeurs aberrantes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70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043608" y="207544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solidFill>
                  <a:schemeClr val="tx2"/>
                </a:solidFill>
              </a:rPr>
              <a:t>110101010101011000000</a:t>
            </a:r>
            <a:endParaRPr lang="fr-CA" sz="4000" dirty="0">
              <a:solidFill>
                <a:schemeClr val="tx2"/>
              </a:solidFill>
            </a:endParaRPr>
          </a:p>
        </p:txBody>
      </p:sp>
      <p:cxnSp>
        <p:nvCxnSpPr>
          <p:cNvPr id="6" name="Straight Arrow Connector 7"/>
          <p:cNvCxnSpPr/>
          <p:nvPr/>
        </p:nvCxnSpPr>
        <p:spPr>
          <a:xfrm flipV="1">
            <a:off x="5532859" y="2625191"/>
            <a:ext cx="0" cy="2478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64088" y="27871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i="1" dirty="0" smtClean="0">
                <a:solidFill>
                  <a:schemeClr val="tx2"/>
                </a:solidFill>
              </a:rPr>
              <a:t>m</a:t>
            </a:r>
            <a:endParaRPr lang="fr-CA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7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Estimation du profile de voisinage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Initialisation: 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 fonctions de hachage de nœuds 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fr-CA" baseline="-250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),…,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fr-CA" i="1" baseline="-250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fr-CA" baseline="-25000" dirty="0" smtClean="0">
                <a:latin typeface="Courier New" pitchFamily="49" charset="0"/>
                <a:cs typeface="Courier New" pitchFamily="49" charset="0"/>
              </a:rPr>
              <a:t>-1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Pour chaque 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 dans 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G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CA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our chaque 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i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dans 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1161288" lvl="2" indent="-457200">
              <a:buFont typeface="+mj-lt"/>
              <a:buAutoNum type="arabicPeriod"/>
            </a:pP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fr-CA" i="1" baseline="-25000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,0) ← longueur de la séquence de zéros à la fin de 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fr-CA" i="1" baseline="-25000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)</a:t>
            </a:r>
            <a:endParaRPr lang="fr-CA" dirty="0" smtClean="0">
              <a:latin typeface="Courier New" pitchFamily="49" charset="0"/>
              <a:cs typeface="Courier New" pitchFamily="49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Pour 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 = 1 à 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d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CA" dirty="0">
                <a:latin typeface="Courier New" pitchFamily="49" charset="0"/>
                <a:cs typeface="Courier New" pitchFamily="49" charset="0"/>
              </a:rPr>
              <a:t>Pour chaque </a:t>
            </a:r>
            <a:r>
              <a:rPr lang="fr-CA" i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 dans </a:t>
            </a:r>
            <a:r>
              <a:rPr lang="fr-CA" i="1" dirty="0">
                <a:latin typeface="Courier New" pitchFamily="49" charset="0"/>
                <a:cs typeface="Courier New" pitchFamily="49" charset="0"/>
              </a:rPr>
              <a:t>G</a:t>
            </a:r>
          </a:p>
          <a:p>
            <a:pPr marL="1161288" lvl="2" indent="-457200">
              <a:buFont typeface="+mj-lt"/>
              <a:buAutoNum type="arabicPeriod"/>
            </a:pPr>
            <a:r>
              <a:rPr lang="fr-CA" dirty="0">
                <a:latin typeface="Courier New" pitchFamily="49" charset="0"/>
                <a:cs typeface="Courier New" pitchFamily="49" charset="0"/>
              </a:rPr>
              <a:t>Pour chaque </a:t>
            </a:r>
            <a:r>
              <a:rPr lang="fr-CA" i="1" dirty="0">
                <a:latin typeface="Courier New" pitchFamily="49" charset="0"/>
                <a:cs typeface="Courier New" pitchFamily="49" charset="0"/>
              </a:rPr>
              <a:t>i 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dans </a:t>
            </a:r>
            <a:r>
              <a:rPr lang="fr-CA" i="1" dirty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1435608" lvl="3" indent="-457200">
              <a:buFont typeface="+mj-lt"/>
              <a:buAutoNum type="arabicPeriod"/>
            </a:pP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fr-CA" i="1" baseline="-25000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i="1" dirty="0" err="1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fr-CA" dirty="0" err="1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fr-CA" i="1" dirty="0" err="1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) ←</a:t>
            </a:r>
            <a:r>
              <a:rPr lang="fr-CA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fr-CA" i="1" baseline="-25000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-1)</a:t>
            </a:r>
          </a:p>
          <a:p>
            <a:pPr marL="925830" lvl="1" indent="-514350">
              <a:buFont typeface="+mj-lt"/>
              <a:buAutoNum type="arabicPeriod"/>
            </a:pPr>
            <a:r>
              <a:rPr lang="fr-CA" dirty="0" smtClean="0">
                <a:latin typeface="Courier New" pitchFamily="49" charset="0"/>
                <a:cs typeface="Courier New" pitchFamily="49" charset="0"/>
              </a:rPr>
              <a:t>Pour chaque arc </a:t>
            </a:r>
            <a:r>
              <a:rPr lang="fr-CA" i="1" dirty="0" err="1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fr-CA" dirty="0" err="1" smtClean="0">
                <a:latin typeface="Courier New" pitchFamily="49" charset="0"/>
                <a:cs typeface="Courier New" pitchFamily="49" charset="0"/>
              </a:rPr>
              <a:t>→</a:t>
            </a:r>
            <a:r>
              <a:rPr lang="fr-CA" i="1" dirty="0" err="1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 dans 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G</a:t>
            </a:r>
          </a:p>
          <a:p>
            <a:pPr marL="1191006" lvl="2" indent="-514350">
              <a:buFont typeface="+mj-lt"/>
              <a:buAutoNum type="arabicPeriod"/>
            </a:pPr>
            <a:r>
              <a:rPr lang="fr-CA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fr-CA" i="1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i="1" dirty="0" err="1">
                <a:latin typeface="Courier New" pitchFamily="49" charset="0"/>
                <a:cs typeface="Courier New" pitchFamily="49" charset="0"/>
              </a:rPr>
              <a:t>v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,</a:t>
            </a:r>
            <a:r>
              <a:rPr lang="fr-CA" i="1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← max(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 R</a:t>
            </a:r>
            <a:r>
              <a:rPr lang="fr-CA" i="1" baseline="-25000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i="1" dirty="0" err="1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fr-CA" dirty="0" err="1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fr-CA" i="1" dirty="0" err="1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), 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fr-CA" i="1" baseline="-25000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-1) )</a:t>
            </a:r>
          </a:p>
          <a:p>
            <a:pPr marL="633222" indent="-514350">
              <a:buFont typeface="+mj-lt"/>
              <a:buAutoNum type="arabicPeriod"/>
            </a:pPr>
            <a:r>
              <a:rPr lang="fr-CA" dirty="0">
                <a:latin typeface="Courier New" pitchFamily="49" charset="0"/>
                <a:cs typeface="Courier New" pitchFamily="49" charset="0"/>
              </a:rPr>
              <a:t>|</a:t>
            </a:r>
            <a:r>
              <a:rPr lang="fr-CA" i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i="1" dirty="0" err="1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fr-CA" dirty="0" err="1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fr-CA" i="1" dirty="0" err="1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)| 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←</a:t>
            </a:r>
            <a:r>
              <a:rPr lang="fr-CA" dirty="0" smtClean="0">
                <a:latin typeface="Courier New" pitchFamily="49" charset="0"/>
                <a:cs typeface="Courier New" pitchFamily="49" charset="0"/>
              </a:rPr>
              <a:t> médiane des moyennes de </a:t>
            </a:r>
            <a:r>
              <a:rPr lang="fr-CA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fr-CA" i="1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CA" i="1" dirty="0" err="1">
                <a:latin typeface="Courier New" pitchFamily="49" charset="0"/>
                <a:cs typeface="Courier New" pitchFamily="49" charset="0"/>
              </a:rPr>
              <a:t>v</a:t>
            </a:r>
            <a:r>
              <a:rPr lang="fr-CA" dirty="0" err="1">
                <a:latin typeface="Courier New" pitchFamily="49" charset="0"/>
                <a:cs typeface="Courier New" pitchFamily="49" charset="0"/>
              </a:rPr>
              <a:t>,</a:t>
            </a:r>
            <a:r>
              <a:rPr lang="fr-CA" i="1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fr-CA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71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442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Estimation du profile de voisinage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Avantages:</a:t>
            </a:r>
          </a:p>
          <a:p>
            <a:pPr lvl="1"/>
            <a:r>
              <a:rPr lang="fr-CA" dirty="0" smtClean="0"/>
              <a:t>Si on veut seulement </a:t>
            </a:r>
            <a:r>
              <a:rPr lang="fr-CA" i="1" dirty="0">
                <a:latin typeface="Times New Roman" pitchFamily="18" charset="0"/>
                <a:cs typeface="Times New Roman" pitchFamily="18" charset="0"/>
              </a:rPr>
              <a:t>|N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dirty="0"/>
              <a:t>∞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)|</a:t>
            </a:r>
            <a:r>
              <a:rPr lang="fr-CA" dirty="0" smtClean="0"/>
              <a:t>, on n’a pas besoin de conserver les valeurs intermédiaires de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fr-CA" dirty="0" smtClean="0"/>
              <a:t>Pas besoin de calculer ni conserver la liste de 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CA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CA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C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dirty="0" smtClean="0"/>
              <a:t>du tout</a:t>
            </a:r>
          </a:p>
          <a:p>
            <a:r>
              <a:rPr lang="fr-CA" dirty="0" smtClean="0"/>
              <a:t>Limites:</a:t>
            </a:r>
          </a:p>
          <a:p>
            <a:pPr lvl="1"/>
            <a:r>
              <a:rPr lang="fr-CA" dirty="0">
                <a:sym typeface="Symbol"/>
              </a:rPr>
              <a:t>Probabiliste et approximatif</a:t>
            </a:r>
          </a:p>
          <a:p>
            <a:pPr lvl="2"/>
            <a:r>
              <a:rPr lang="fr-CA" dirty="0" smtClean="0">
                <a:sym typeface="Symbol"/>
              </a:rPr>
              <a:t>Va </a:t>
            </a:r>
            <a:r>
              <a:rPr lang="fr-CA" dirty="0">
                <a:sym typeface="Symbol"/>
              </a:rPr>
              <a:t>probablement obtenir environ </a:t>
            </a:r>
            <a:r>
              <a:rPr lang="fr-CA" dirty="0" smtClean="0">
                <a:sym typeface="Symbol"/>
              </a:rPr>
              <a:t>la bonne valeur de profile de voisinage</a:t>
            </a:r>
            <a:endParaRPr lang="fr-CA" dirty="0">
              <a:sym typeface="Symbol"/>
            </a:endParaRPr>
          </a:p>
          <a:p>
            <a:pPr lvl="1"/>
            <a:r>
              <a:rPr lang="fr-CA" dirty="0" smtClean="0"/>
              <a:t>Ne donne aucune information sur le voisinage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72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136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Résumé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Notion de localité des réseaux sociaux</a:t>
            </a:r>
          </a:p>
          <a:p>
            <a:r>
              <a:rPr lang="fr-CA" dirty="0" smtClean="0"/>
              <a:t>Intermédiarité</a:t>
            </a:r>
          </a:p>
          <a:p>
            <a:pPr lvl="1"/>
            <a:r>
              <a:rPr lang="fr-CA" dirty="0" smtClean="0"/>
              <a:t>Calcul </a:t>
            </a:r>
            <a:r>
              <a:rPr lang="fr-CA" dirty="0"/>
              <a:t>par Girvan-Newman</a:t>
            </a:r>
          </a:p>
          <a:p>
            <a:pPr lvl="1"/>
            <a:r>
              <a:rPr lang="fr-CA" dirty="0" smtClean="0"/>
              <a:t>Partitionnement </a:t>
            </a:r>
            <a:r>
              <a:rPr lang="fr-CA" dirty="0"/>
              <a:t>agglomérant ou divisant</a:t>
            </a:r>
          </a:p>
          <a:p>
            <a:r>
              <a:rPr lang="fr-CA" dirty="0"/>
              <a:t>Cliques</a:t>
            </a:r>
          </a:p>
          <a:p>
            <a:pPr lvl="1"/>
            <a:r>
              <a:rPr lang="fr-CA" dirty="0" smtClean="0"/>
              <a:t>Graphes </a:t>
            </a:r>
            <a:r>
              <a:rPr lang="fr-CA" dirty="0"/>
              <a:t>bipartis complets</a:t>
            </a:r>
          </a:p>
          <a:p>
            <a:pPr lvl="1"/>
            <a:r>
              <a:rPr lang="fr-CA" dirty="0" smtClean="0"/>
              <a:t>Découverte </a:t>
            </a:r>
            <a:r>
              <a:rPr lang="fr-CA" dirty="0"/>
              <a:t>de noyaux de cliques avec </a:t>
            </a:r>
            <a:r>
              <a:rPr lang="fr-CA" dirty="0" err="1"/>
              <a:t>itemsets</a:t>
            </a:r>
            <a:r>
              <a:rPr lang="fr-CA" dirty="0"/>
              <a:t> fréquents</a:t>
            </a:r>
          </a:p>
          <a:p>
            <a:r>
              <a:rPr lang="fr-CA" dirty="0"/>
              <a:t>Coupes</a:t>
            </a:r>
          </a:p>
          <a:p>
            <a:pPr lvl="1"/>
            <a:r>
              <a:rPr lang="fr-CA" dirty="0" smtClean="0"/>
              <a:t>Valeur </a:t>
            </a:r>
            <a:r>
              <a:rPr lang="fr-CA" dirty="0"/>
              <a:t>de coupe normalisée</a:t>
            </a:r>
          </a:p>
          <a:p>
            <a:pPr lvl="1"/>
            <a:r>
              <a:rPr lang="fr-CA" dirty="0" smtClean="0"/>
              <a:t>Partitionnement </a:t>
            </a:r>
            <a:r>
              <a:rPr lang="fr-CA" dirty="0"/>
              <a:t>par coupe avec vecteurs propres</a:t>
            </a:r>
          </a:p>
          <a:p>
            <a:r>
              <a:rPr lang="fr-CA" dirty="0"/>
              <a:t>Communautés avec chevauchement</a:t>
            </a:r>
          </a:p>
          <a:p>
            <a:pPr lvl="1"/>
            <a:r>
              <a:rPr lang="fr-CA" dirty="0" smtClean="0"/>
              <a:t>Estimateur </a:t>
            </a:r>
            <a:r>
              <a:rPr lang="fr-CA" dirty="0"/>
              <a:t>de maximum de vraisemblance </a:t>
            </a:r>
          </a:p>
          <a:p>
            <a:pPr lvl="1"/>
            <a:r>
              <a:rPr lang="fr-CA" dirty="0" smtClean="0"/>
              <a:t>Modèle </a:t>
            </a:r>
            <a:r>
              <a:rPr lang="fr-CA" dirty="0"/>
              <a:t>de graphe d’affiliation</a:t>
            </a:r>
          </a:p>
          <a:p>
            <a:pPr lvl="1"/>
            <a:r>
              <a:rPr lang="fr-CA" dirty="0" smtClean="0"/>
              <a:t>Modèle </a:t>
            </a:r>
            <a:r>
              <a:rPr lang="fr-CA" dirty="0"/>
              <a:t>de degré </a:t>
            </a:r>
            <a:r>
              <a:rPr lang="fr-CA" dirty="0" smtClean="0"/>
              <a:t>d’affiliation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73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463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Résumé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Similarité </a:t>
            </a:r>
            <a:r>
              <a:rPr lang="fr-CA" dirty="0"/>
              <a:t>entre les </a:t>
            </a:r>
            <a:r>
              <a:rPr lang="fr-CA" dirty="0" err="1"/>
              <a:t>noeuds</a:t>
            </a:r>
            <a:endParaRPr lang="fr-CA" dirty="0"/>
          </a:p>
          <a:p>
            <a:pPr lvl="1"/>
            <a:r>
              <a:rPr lang="fr-CA" dirty="0" err="1" smtClean="0"/>
              <a:t>Simrank</a:t>
            </a:r>
            <a:r>
              <a:rPr lang="fr-CA" dirty="0" smtClean="0"/>
              <a:t> </a:t>
            </a:r>
            <a:r>
              <a:rPr lang="fr-CA" dirty="0"/>
              <a:t>(marche aléatoire)</a:t>
            </a:r>
          </a:p>
          <a:p>
            <a:r>
              <a:rPr lang="fr-CA" dirty="0"/>
              <a:t>Compter les </a:t>
            </a:r>
            <a:r>
              <a:rPr lang="fr-CA" dirty="0" smtClean="0"/>
              <a:t>triangles (localité)</a:t>
            </a:r>
            <a:endParaRPr lang="fr-CA" dirty="0"/>
          </a:p>
          <a:p>
            <a:r>
              <a:rPr lang="fr-CA" dirty="0"/>
              <a:t>Graphes orientés</a:t>
            </a:r>
          </a:p>
          <a:p>
            <a:pPr lvl="1"/>
            <a:r>
              <a:rPr lang="fr-CA" dirty="0" smtClean="0"/>
              <a:t>Fermeture </a:t>
            </a:r>
            <a:r>
              <a:rPr lang="fr-CA" dirty="0"/>
              <a:t>transitive: dédoublement récursif, dédoublement récursif intelligent, réduction de graphe</a:t>
            </a:r>
          </a:p>
          <a:p>
            <a:pPr lvl="1"/>
            <a:r>
              <a:rPr lang="fr-CA" dirty="0" smtClean="0"/>
              <a:t>Estimation </a:t>
            </a:r>
            <a:r>
              <a:rPr lang="fr-CA" dirty="0"/>
              <a:t>du profile de voisinage: Algorithme </a:t>
            </a:r>
            <a:r>
              <a:rPr lang="fr-CA" dirty="0" err="1"/>
              <a:t>Flajolet</a:t>
            </a:r>
            <a:r>
              <a:rPr lang="fr-CA" dirty="0"/>
              <a:t>-Martin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74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904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Exercices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i="1" dirty="0" err="1" smtClean="0"/>
              <a:t>Mining</a:t>
            </a:r>
            <a:r>
              <a:rPr lang="fr-CA" i="1" dirty="0" smtClean="0"/>
              <a:t> of Massive </a:t>
            </a:r>
            <a:r>
              <a:rPr lang="fr-CA" i="1" dirty="0" err="1" smtClean="0"/>
              <a:t>Datasets</a:t>
            </a:r>
            <a:r>
              <a:rPr lang="fr-CA" dirty="0" smtClean="0"/>
              <a:t> par </a:t>
            </a:r>
            <a:r>
              <a:rPr lang="fr-CA" dirty="0" err="1" smtClean="0"/>
              <a:t>Leskovec</a:t>
            </a:r>
            <a:r>
              <a:rPr lang="fr-CA" dirty="0" smtClean="0"/>
              <a:t>, </a:t>
            </a:r>
            <a:r>
              <a:rPr lang="fr-CA" dirty="0" err="1" smtClean="0"/>
              <a:t>Raharaman</a:t>
            </a:r>
            <a:r>
              <a:rPr lang="fr-CA" dirty="0" smtClean="0"/>
              <a:t> &amp; </a:t>
            </a:r>
            <a:r>
              <a:rPr lang="fr-CA" dirty="0" err="1" smtClean="0"/>
              <a:t>Ullman</a:t>
            </a:r>
            <a:r>
              <a:rPr lang="fr-CA" dirty="0" smtClean="0"/>
              <a:t>: chapitre 10</a:t>
            </a:r>
            <a:endParaRPr lang="fr-CA" i="1" dirty="0" smtClean="0"/>
          </a:p>
          <a:p>
            <a:r>
              <a:rPr lang="fr-CA" dirty="0" smtClean="0"/>
              <a:t>10.1.1(a),(b),(c)</a:t>
            </a:r>
          </a:p>
          <a:p>
            <a:r>
              <a:rPr lang="fr-CA" dirty="0" smtClean="0"/>
              <a:t>10.2.1</a:t>
            </a:r>
          </a:p>
          <a:p>
            <a:r>
              <a:rPr lang="fr-CA" dirty="0" smtClean="0"/>
              <a:t>10.2.2</a:t>
            </a:r>
          </a:p>
          <a:p>
            <a:r>
              <a:rPr lang="fr-CA" dirty="0" smtClean="0"/>
              <a:t>10.2.3</a:t>
            </a:r>
          </a:p>
          <a:p>
            <a:r>
              <a:rPr lang="fr-CA" dirty="0" smtClean="0"/>
              <a:t>10.3.1</a:t>
            </a:r>
          </a:p>
          <a:p>
            <a:r>
              <a:rPr lang="fr-CA" dirty="0" smtClean="0"/>
              <a:t>10.4.1</a:t>
            </a:r>
          </a:p>
          <a:p>
            <a:r>
              <a:rPr lang="fr-CA" dirty="0" smtClean="0"/>
              <a:t>10.4.2</a:t>
            </a:r>
          </a:p>
          <a:p>
            <a:r>
              <a:rPr lang="fr-CA" dirty="0" smtClean="0"/>
              <a:t>10.5.1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75</a:t>
            </a:fld>
            <a:endParaRPr lang="en-CA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95936" y="2708920"/>
            <a:ext cx="3240360" cy="386561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10.5.2</a:t>
            </a:r>
          </a:p>
          <a:p>
            <a:r>
              <a:rPr lang="fr-CA" dirty="0" smtClean="0"/>
              <a:t>10.6.1</a:t>
            </a:r>
          </a:p>
          <a:p>
            <a:r>
              <a:rPr lang="fr-CA" dirty="0" smtClean="0"/>
              <a:t>10.6.2</a:t>
            </a:r>
          </a:p>
          <a:p>
            <a:r>
              <a:rPr lang="fr-CA" dirty="0" smtClean="0"/>
              <a:t>10.6.3</a:t>
            </a:r>
          </a:p>
          <a:p>
            <a:r>
              <a:rPr lang="fr-CA" dirty="0" smtClean="0"/>
              <a:t>10.7.1</a:t>
            </a:r>
          </a:p>
          <a:p>
            <a:r>
              <a:rPr lang="fr-CA" dirty="0" smtClean="0"/>
              <a:t>10.7.2</a:t>
            </a:r>
          </a:p>
          <a:p>
            <a:r>
              <a:rPr lang="fr-CA" dirty="0" smtClean="0"/>
              <a:t>10.7.3(</a:t>
            </a:r>
            <a:r>
              <a:rPr lang="fr-CA" dirty="0" err="1" smtClean="0"/>
              <a:t>a,b</a:t>
            </a:r>
            <a:r>
              <a:rPr lang="fr-CA" dirty="0" smtClean="0"/>
              <a:t>)</a:t>
            </a:r>
          </a:p>
          <a:p>
            <a:r>
              <a:rPr lang="fr-CA" dirty="0" smtClean="0"/>
              <a:t>10.8.1</a:t>
            </a:r>
          </a:p>
          <a:p>
            <a:r>
              <a:rPr lang="fr-CA" dirty="0" smtClean="0"/>
              <a:t>10.8.3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40097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7236296" y="4725626"/>
            <a:ext cx="1008112" cy="2776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6" name="Rectangle 45"/>
          <p:cNvSpPr/>
          <p:nvPr/>
        </p:nvSpPr>
        <p:spPr>
          <a:xfrm>
            <a:off x="1475657" y="4963380"/>
            <a:ext cx="936104" cy="2658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Rectangle 47"/>
          <p:cNvSpPr/>
          <p:nvPr/>
        </p:nvSpPr>
        <p:spPr>
          <a:xfrm>
            <a:off x="4930577" y="4957302"/>
            <a:ext cx="1009575" cy="2718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Rectangle 46"/>
          <p:cNvSpPr/>
          <p:nvPr/>
        </p:nvSpPr>
        <p:spPr>
          <a:xfrm>
            <a:off x="2611470" y="4963380"/>
            <a:ext cx="983418" cy="2658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4" name="Rectangle 43"/>
          <p:cNvSpPr/>
          <p:nvPr/>
        </p:nvSpPr>
        <p:spPr>
          <a:xfrm>
            <a:off x="6084168" y="4727299"/>
            <a:ext cx="1008111" cy="2759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Rectangle 39"/>
          <p:cNvSpPr/>
          <p:nvPr/>
        </p:nvSpPr>
        <p:spPr>
          <a:xfrm>
            <a:off x="3825974" y="4703947"/>
            <a:ext cx="948258" cy="2533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6012160" y="4443189"/>
            <a:ext cx="1008112" cy="2607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Rectangle 36"/>
          <p:cNvSpPr/>
          <p:nvPr/>
        </p:nvSpPr>
        <p:spPr>
          <a:xfrm>
            <a:off x="2633031" y="4437112"/>
            <a:ext cx="953262" cy="2668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Rectangle 25"/>
          <p:cNvSpPr/>
          <p:nvPr/>
        </p:nvSpPr>
        <p:spPr>
          <a:xfrm>
            <a:off x="1475656" y="4437112"/>
            <a:ext cx="936104" cy="2668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80928"/>
                <a:ext cx="8507288" cy="396044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r-CA" dirty="0" smtClean="0"/>
                  <a:t>Probabilité étant donné le réseau</a:t>
                </a:r>
              </a:p>
              <a:p>
                <a:pPr lvl="1"/>
                <a:r>
                  <a:rPr lang="fr-CA" dirty="0" smtClean="0"/>
                  <a:t>Connexion existe entre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𝑋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fr-CA" dirty="0" smtClean="0"/>
                  <a:t> 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𝑋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fr-CA" dirty="0" smtClean="0"/>
                  <a:t>: on cherche une structure dans le graphe!</a:t>
                </a:r>
              </a:p>
              <a:p>
                <a:pPr lvl="1"/>
                <a:r>
                  <a:rPr lang="fr-CA" dirty="0" smtClean="0"/>
                  <a:t>Que peuvent être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𝑋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𝑌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fr-CA" dirty="0" smtClean="0"/>
                  <a:t>?</a:t>
                </a:r>
              </a:p>
              <a:p>
                <a:pPr lvl="2"/>
                <a:r>
                  <a:rPr lang="fr-CA" dirty="0" smtClean="0"/>
                  <a:t>N’importe quel nœud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fr-CA" dirty="0" smtClean="0"/>
                  <a:t> connecté à deux voisins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fr-CA" dirty="0" smtClean="0"/>
                  <a:t> et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𝐴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𝐵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fr-CA" dirty="0" smtClean="0"/>
                  <a:t>,</a:t>
                </a:r>
                <a:r>
                  <a:rPr lang="fr-CA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𝐵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𝐴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𝐵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𝐴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fr-CA" dirty="0"/>
                  <a:t>,</a:t>
                </a:r>
                <a:r>
                  <a:rPr lang="fr-CA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𝐵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𝐶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𝐶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𝐴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A" i="1" smtClean="0">
                            <a:latin typeface="Cambria Math"/>
                          </a:rPr>
                          <m:t>𝐷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𝐵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𝐷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𝐵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𝐷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𝐵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𝐷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𝐸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𝐷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𝐸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𝐷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𝐹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𝐸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𝐷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𝐹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𝐷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/>
                          </a:rPr>
                          <m:t>𝐹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𝐷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𝐹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𝐸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𝐺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𝐷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endParaRPr lang="fr-CA" dirty="0"/>
              </a:p>
              <a:p>
                <a:pPr lvl="1"/>
                <a:r>
                  <a:rPr lang="fr-CA" dirty="0" smtClean="0"/>
                  <a:t>Connexion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r>
                          <a:rPr lang="fr-CA" i="1">
                            <a:latin typeface="Cambria Math"/>
                          </a:rPr>
                          <m:t>𝑌</m:t>
                        </m:r>
                        <m:r>
                          <a:rPr lang="fr-CA" b="0" i="1" smtClean="0">
                            <a:latin typeface="Cambria Math"/>
                          </a:rPr>
                          <m:t>,</m:t>
                        </m:r>
                        <m:r>
                          <a:rPr lang="fr-CA" b="0" i="1" smtClean="0">
                            <a:latin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fr-CA" dirty="0"/>
                  <a:t> </a:t>
                </a:r>
                <a:r>
                  <a:rPr lang="fr-CA" dirty="0" smtClean="0"/>
                  <a:t>existe dans 9 des 16 triplets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fr-CA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fr-CA" i="1">
                            <a:latin typeface="Cambria Math"/>
                          </a:rPr>
                          <m:t>1</m:t>
                        </m:r>
                        <m:r>
                          <a:rPr lang="fr-CA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fr-CA" i="1">
                        <a:latin typeface="Cambria Math"/>
                      </a:rPr>
                      <m:t>=0.</m:t>
                    </m:r>
                    <m:r>
                      <a:rPr lang="fr-CA" b="0" i="1" smtClean="0">
                        <a:latin typeface="Cambria Math"/>
                      </a:rPr>
                      <m:t>563</m:t>
                    </m:r>
                  </m:oMath>
                </a14:m>
                <a:endParaRPr lang="fr-CA" dirty="0" smtClean="0"/>
              </a:p>
              <a:p>
                <a:pPr lvl="1"/>
                <a:r>
                  <a:rPr lang="fr-CA" dirty="0" smtClean="0"/>
                  <a:t>Probabilité &gt; aléatoire: il y a une localité dans le réseau</a:t>
                </a:r>
              </a:p>
              <a:p>
                <a:pPr lvl="1"/>
                <a:endParaRPr lang="fr-CA" dirty="0" smtClean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80928"/>
                <a:ext cx="8507288" cy="3960440"/>
              </a:xfrm>
              <a:blipFill rotWithShape="1">
                <a:blip r:embed="rId3" cstate="print"/>
                <a:stretch>
                  <a:fillRect t="-338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Localité (exemple)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8</a:t>
            </a:fld>
            <a:endParaRPr lang="en-CA"/>
          </a:p>
        </p:txBody>
      </p:sp>
      <p:grpSp>
        <p:nvGrpSpPr>
          <p:cNvPr id="7" name="Groupe 6"/>
          <p:cNvGrpSpPr/>
          <p:nvPr/>
        </p:nvGrpSpPr>
        <p:grpSpPr>
          <a:xfrm>
            <a:off x="2675534" y="1655256"/>
            <a:ext cx="419050" cy="369332"/>
            <a:chOff x="1272630" y="2420888"/>
            <a:chExt cx="419050" cy="369332"/>
          </a:xfrm>
        </p:grpSpPr>
        <p:sp>
          <p:nvSpPr>
            <p:cNvPr id="5" name="Ellipse 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616449" y="1655256"/>
            <a:ext cx="419050" cy="369332"/>
            <a:chOff x="1272630" y="2420888"/>
            <a:chExt cx="419050" cy="369332"/>
          </a:xfrm>
        </p:grpSpPr>
        <p:sp>
          <p:nvSpPr>
            <p:cNvPr id="9" name="Ellipse 8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111774" y="2247369"/>
            <a:ext cx="419050" cy="369332"/>
            <a:chOff x="1272630" y="2420888"/>
            <a:chExt cx="419050" cy="369332"/>
          </a:xfrm>
        </p:grpSpPr>
        <p:sp>
          <p:nvSpPr>
            <p:cNvPr id="12" name="Ellipse 11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511527" y="1668998"/>
            <a:ext cx="419050" cy="369332"/>
            <a:chOff x="1272630" y="2420888"/>
            <a:chExt cx="419050" cy="369332"/>
          </a:xfrm>
        </p:grpSpPr>
        <p:sp>
          <p:nvSpPr>
            <p:cNvPr id="15" name="Ellipse 14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383088" y="1675522"/>
            <a:ext cx="419050" cy="369332"/>
            <a:chOff x="1272630" y="2420888"/>
            <a:chExt cx="419050" cy="369332"/>
          </a:xfrm>
        </p:grpSpPr>
        <p:sp>
          <p:nvSpPr>
            <p:cNvPr id="18" name="Ellipse 17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383088" y="2247369"/>
            <a:ext cx="419050" cy="369332"/>
            <a:chOff x="1272630" y="2420888"/>
            <a:chExt cx="419050" cy="369332"/>
          </a:xfrm>
        </p:grpSpPr>
        <p:sp>
          <p:nvSpPr>
            <p:cNvPr id="21" name="Ellipse 20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511527" y="2247369"/>
            <a:ext cx="419050" cy="369332"/>
            <a:chOff x="1272630" y="2420888"/>
            <a:chExt cx="419050" cy="369332"/>
          </a:xfrm>
        </p:grpSpPr>
        <p:sp>
          <p:nvSpPr>
            <p:cNvPr id="24" name="Ellipse 23"/>
            <p:cNvSpPr/>
            <p:nvPr/>
          </p:nvSpPr>
          <p:spPr>
            <a:xfrm>
              <a:off x="1272630" y="2420888"/>
              <a:ext cx="419050" cy="3693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72630" y="2420888"/>
              <a:ext cx="41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CA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" name="Connecteur droit 26"/>
          <p:cNvCxnSpPr>
            <a:stCxn id="5" idx="6"/>
            <a:endCxn id="10" idx="1"/>
          </p:cNvCxnSpPr>
          <p:nvPr/>
        </p:nvCxnSpPr>
        <p:spPr>
          <a:xfrm>
            <a:off x="3094584" y="1839922"/>
            <a:ext cx="5218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6" idx="2"/>
            <a:endCxn id="12" idx="0"/>
          </p:cNvCxnSpPr>
          <p:nvPr/>
        </p:nvCxnSpPr>
        <p:spPr>
          <a:xfrm>
            <a:off x="2885059" y="2024588"/>
            <a:ext cx="436240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2" idx="0"/>
            <a:endCxn id="9" idx="4"/>
          </p:cNvCxnSpPr>
          <p:nvPr/>
        </p:nvCxnSpPr>
        <p:spPr>
          <a:xfrm flipV="1">
            <a:off x="3321299" y="2024588"/>
            <a:ext cx="504675" cy="222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6" idx="1"/>
            <a:endCxn id="9" idx="6"/>
          </p:cNvCxnSpPr>
          <p:nvPr/>
        </p:nvCxnSpPr>
        <p:spPr>
          <a:xfrm flipH="1" flipV="1">
            <a:off x="4035499" y="1839922"/>
            <a:ext cx="476028" cy="137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9" idx="1"/>
            <a:endCxn id="16" idx="3"/>
          </p:cNvCxnSpPr>
          <p:nvPr/>
        </p:nvCxnSpPr>
        <p:spPr>
          <a:xfrm flipH="1" flipV="1">
            <a:off x="4930577" y="1853664"/>
            <a:ext cx="452511" cy="6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25" idx="0"/>
            <a:endCxn id="15" idx="4"/>
          </p:cNvCxnSpPr>
          <p:nvPr/>
        </p:nvCxnSpPr>
        <p:spPr>
          <a:xfrm flipV="1">
            <a:off x="4721052" y="2038330"/>
            <a:ext cx="0" cy="209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22" idx="0"/>
            <a:endCxn id="19" idx="2"/>
          </p:cNvCxnSpPr>
          <p:nvPr/>
        </p:nvCxnSpPr>
        <p:spPr>
          <a:xfrm flipV="1">
            <a:off x="5592613" y="2044854"/>
            <a:ext cx="0" cy="2025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22" idx="1"/>
            <a:endCxn id="24" idx="6"/>
          </p:cNvCxnSpPr>
          <p:nvPr/>
        </p:nvCxnSpPr>
        <p:spPr>
          <a:xfrm flipH="1">
            <a:off x="4930577" y="2432035"/>
            <a:ext cx="45251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21" idx="1"/>
            <a:endCxn id="15" idx="5"/>
          </p:cNvCxnSpPr>
          <p:nvPr/>
        </p:nvCxnSpPr>
        <p:spPr>
          <a:xfrm flipH="1" flipV="1">
            <a:off x="4869209" y="1984243"/>
            <a:ext cx="575247" cy="3172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580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 animBg="1"/>
      <p:bldP spid="47" grpId="0" animBg="1"/>
      <p:bldP spid="44" grpId="0" animBg="1"/>
      <p:bldP spid="40" grpId="0" animBg="1"/>
      <p:bldP spid="39" grpId="0" animBg="1"/>
      <p:bldP spid="37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Partitionnement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On a vu plusieurs techniques de partitionnement</a:t>
            </a:r>
          </a:p>
          <a:p>
            <a:r>
              <a:rPr lang="fr-CA" dirty="0" smtClean="0"/>
              <a:t>Elles utilisent toutes à la base une mesure de distance physique entre les objets</a:t>
            </a:r>
          </a:p>
          <a:p>
            <a:r>
              <a:rPr lang="fr-CA" dirty="0" smtClean="0"/>
              <a:t>Problème:</a:t>
            </a:r>
          </a:p>
          <a:p>
            <a:pPr lvl="1"/>
            <a:r>
              <a:rPr lang="fr-CA" dirty="0" smtClean="0"/>
              <a:t>Les nœuds du réseau social ne sont pas des objets dans l’espace</a:t>
            </a:r>
          </a:p>
          <a:p>
            <a:pPr lvl="1"/>
            <a:r>
              <a:rPr lang="fr-CA" dirty="0" smtClean="0"/>
              <a:t>La distance entre eux n’est pas une distance physique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249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26711</TotalTime>
  <Words>3441</Words>
  <Application>Microsoft Office PowerPoint</Application>
  <PresentationFormat>On-screen Show (4:3)</PresentationFormat>
  <Paragraphs>915</Paragraphs>
  <Slides>75</Slides>
  <Notes>71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Urban</vt:lpstr>
      <vt:lpstr>Equation</vt:lpstr>
      <vt:lpstr>Forage de réseaux sociaux</vt:lpstr>
      <vt:lpstr>Survol</vt:lpstr>
      <vt:lpstr>Introduction</vt:lpstr>
      <vt:lpstr>Introduction</vt:lpstr>
      <vt:lpstr>Localité</vt:lpstr>
      <vt:lpstr>Localité (exemple)</vt:lpstr>
      <vt:lpstr>Localité (exemple)</vt:lpstr>
      <vt:lpstr>Localité (exemple)</vt:lpstr>
      <vt:lpstr>Partitionnement</vt:lpstr>
      <vt:lpstr>Partitionnement</vt:lpstr>
      <vt:lpstr>Intermédiarité</vt:lpstr>
      <vt:lpstr>Intermédiarité</vt:lpstr>
      <vt:lpstr>Intermédiarité (exemple)</vt:lpstr>
      <vt:lpstr>Intermédiarité (exercice)</vt:lpstr>
      <vt:lpstr>Intermédiarité</vt:lpstr>
      <vt:lpstr>Intermédiarité (exemple)</vt:lpstr>
      <vt:lpstr>Intermédiarité (exemple)</vt:lpstr>
      <vt:lpstr>Partitionnement par intermédiarité</vt:lpstr>
      <vt:lpstr>Partitionnement par intermédiarité</vt:lpstr>
      <vt:lpstr>Clique</vt:lpstr>
      <vt:lpstr>Clique</vt:lpstr>
      <vt:lpstr>Partitionnement en cliques</vt:lpstr>
      <vt:lpstr>Partitionnement en cliques</vt:lpstr>
      <vt:lpstr>Partitionnement en cliques (exemple)</vt:lpstr>
      <vt:lpstr>Partitionnement en cliques (exemple)</vt:lpstr>
      <vt:lpstr>Partitionnement en cliques (exemple)</vt:lpstr>
      <vt:lpstr>Coupe</vt:lpstr>
      <vt:lpstr>Coupe</vt:lpstr>
      <vt:lpstr>Coupe (exemple)</vt:lpstr>
      <vt:lpstr>Partitionnement par coupe</vt:lpstr>
      <vt:lpstr>Partitionnement par coupe</vt:lpstr>
      <vt:lpstr>Partitionnement par coupe (exemple)</vt:lpstr>
      <vt:lpstr>Partitionnement par coupe (exemple)</vt:lpstr>
      <vt:lpstr>Partitionnement par coupe (exemple)</vt:lpstr>
      <vt:lpstr>Communautés avec chevauchement</vt:lpstr>
      <vt:lpstr>Communautés avec chevauchement</vt:lpstr>
      <vt:lpstr>Communautés avec chevauchement</vt:lpstr>
      <vt:lpstr>Communautés avec chevauchement</vt:lpstr>
      <vt:lpstr>Estimateur de maximum de vraisemblance (exemple)</vt:lpstr>
      <vt:lpstr>Modèle de graphe d’affiliation</vt:lpstr>
      <vt:lpstr>Modèle de graphe d’affiliation</vt:lpstr>
      <vt:lpstr>Modèle de graphe d’affiliation</vt:lpstr>
      <vt:lpstr>Modèle de graphe d’affiliation (exemple)</vt:lpstr>
      <vt:lpstr>Modèle de graphe d’affiliation (exemple)</vt:lpstr>
      <vt:lpstr>Modèle de graphe d’affiliation</vt:lpstr>
      <vt:lpstr>Modèle de degré d’affiliation</vt:lpstr>
      <vt:lpstr>Modèle de degré d’affiliation</vt:lpstr>
      <vt:lpstr>Simrank</vt:lpstr>
      <vt:lpstr>Simrank</vt:lpstr>
      <vt:lpstr>Simrank (exemple)</vt:lpstr>
      <vt:lpstr>Simrank (exemple)</vt:lpstr>
      <vt:lpstr>Simrank (exemple)</vt:lpstr>
      <vt:lpstr>Compter les triangles</vt:lpstr>
      <vt:lpstr>Compter les triangles</vt:lpstr>
      <vt:lpstr>Compter les triangles</vt:lpstr>
      <vt:lpstr>Compter les triangles</vt:lpstr>
      <vt:lpstr>Graphes orientés</vt:lpstr>
      <vt:lpstr>Graphes orientés (définitions)</vt:lpstr>
      <vt:lpstr>Graphes orientés (définitions)</vt:lpstr>
      <vt:lpstr>Graphes orientés (définitions)</vt:lpstr>
      <vt:lpstr>Fermeture transitive</vt:lpstr>
      <vt:lpstr>Fermeture transitive</vt:lpstr>
      <vt:lpstr>Fermeture transitive</vt:lpstr>
      <vt:lpstr>Fermeture transitive</vt:lpstr>
      <vt:lpstr>Fermeture transitive</vt:lpstr>
      <vt:lpstr>Fermeture transitive</vt:lpstr>
      <vt:lpstr>Fermeture transitive</vt:lpstr>
      <vt:lpstr>Fermeture transitive</vt:lpstr>
      <vt:lpstr>Estimation du profile de voisinage</vt:lpstr>
      <vt:lpstr>Estimation du profile de voisinage</vt:lpstr>
      <vt:lpstr>Estimation du profile de voisinage</vt:lpstr>
      <vt:lpstr>Estimation du profile de voisinage</vt:lpstr>
      <vt:lpstr>Résumé</vt:lpstr>
      <vt:lpstr>Résumé</vt:lpstr>
      <vt:lpstr>Exercices</vt:lpstr>
    </vt:vector>
  </TitlesOfParts>
  <Company>Lakehead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Richy</dc:creator>
  <cp:lastModifiedBy>Richy</cp:lastModifiedBy>
  <cp:revision>696</cp:revision>
  <dcterms:created xsi:type="dcterms:W3CDTF">2011-08-19T18:47:10Z</dcterms:created>
  <dcterms:modified xsi:type="dcterms:W3CDTF">2017-04-18T03:00:59Z</dcterms:modified>
</cp:coreProperties>
</file>